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57" r:id="rId3"/>
    <p:sldId id="306" r:id="rId4"/>
    <p:sldId id="307" r:id="rId5"/>
    <p:sldId id="308" r:id="rId6"/>
    <p:sldId id="309" r:id="rId7"/>
    <p:sldId id="305"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25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CC"/>
    <a:srgbClr val="67D652"/>
    <a:srgbClr val="0033CC"/>
    <a:srgbClr val="3078B5"/>
    <a:srgbClr val="2C3A58"/>
    <a:srgbClr val="2E3C5D"/>
    <a:srgbClr val="F49B29"/>
    <a:srgbClr val="BAD124"/>
    <a:srgbClr val="FEF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81" d="100"/>
          <a:sy n="81" d="100"/>
        </p:scale>
        <p:origin x="402" y="3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7/6/2022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5.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Image:BrinSergey_7k.jpg" TargetMode="External"/><Relationship Id="rId13" Type="http://schemas.openxmlformats.org/officeDocument/2006/relationships/image" Target="../media/image22.jpeg"/><Relationship Id="rId3" Type="http://schemas.openxmlformats.org/officeDocument/2006/relationships/tags" Target="../tags/tag5.xml"/><Relationship Id="rId7" Type="http://schemas.openxmlformats.org/officeDocument/2006/relationships/image" Target="../media/image18.jpeg"/><Relationship Id="rId12" Type="http://schemas.openxmlformats.org/officeDocument/2006/relationships/image" Target="../media/image21.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image" Target="../media/image20.jpeg"/><Relationship Id="rId5" Type="http://schemas.openxmlformats.org/officeDocument/2006/relationships/oleObject" Target="../embeddings/oleObject7.bin"/><Relationship Id="rId10" Type="http://schemas.openxmlformats.org/officeDocument/2006/relationships/hyperlink" Target="http://en.wikipedia.org/wiki/Image:Larry_Page.jpg" TargetMode="External"/><Relationship Id="rId4" Type="http://schemas.openxmlformats.org/officeDocument/2006/relationships/slideLayout" Target="../slideLayouts/slideLayout2.xm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 Id="rId9" Type="http://schemas.openxmlformats.org/officeDocument/2006/relationships/image" Target="../media/image37.wmf"/></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0.wmf"/><Relationship Id="rId12" Type="http://schemas.openxmlformats.org/officeDocument/2006/relationships/oleObject" Target="../embeddings/oleObject30.bin"/><Relationship Id="rId17" Type="http://schemas.openxmlformats.org/officeDocument/2006/relationships/image" Target="../media/image45.wmf"/><Relationship Id="rId2" Type="http://schemas.openxmlformats.org/officeDocument/2006/relationships/oleObject" Target="../embeddings/oleObject25.bin"/><Relationship Id="rId16"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1.wmf"/><Relationship Id="rId14" Type="http://schemas.openxmlformats.org/officeDocument/2006/relationships/oleObject" Target="../embeddings/oleObject3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45.wmf"/><Relationship Id="rId5" Type="http://schemas.openxmlformats.org/officeDocument/2006/relationships/image" Target="../media/image41.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5.wmf"/><Relationship Id="rId5" Type="http://schemas.openxmlformats.org/officeDocument/2006/relationships/image" Target="../media/image41.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p:txBody>
          <a:bodyPr/>
          <a:lstStyle/>
          <a:p>
            <a:r>
              <a:rPr lang="it-IT" dirty="0"/>
              <a:t>DIGITAL TECH</a:t>
            </a:r>
            <a:endParaRPr lang="it-GB" dirty="0"/>
          </a:p>
          <a:p>
            <a:r>
              <a:rPr lang="it-IT" dirty="0"/>
              <a:t>High Performance Computing</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sz="2400" dirty="0"/>
              <a:t>Lesson 1</a:t>
            </a:r>
            <a:endParaRPr lang="it-GB" sz="2400"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IT" dirty="0"/>
              <a:t>Prof. Giulio Giunta</a:t>
            </a:r>
            <a:endParaRPr lang="it-GB" dirty="0"/>
          </a:p>
          <a:p>
            <a:r>
              <a:rPr lang="it-GB" dirty="0"/>
              <a:t>Prof. </a:t>
            </a:r>
            <a:r>
              <a:rPr lang="it-IT" dirty="0"/>
              <a:t>of Scientific Computing,  </a:t>
            </a:r>
            <a:r>
              <a:rPr lang="it-GB" dirty="0"/>
              <a:t>Università degli Studi di Napoli Parthenope</a:t>
            </a: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Algorithms</a:t>
            </a:r>
            <a:r>
              <a:rPr lang="it-IT" sz="3600" dirty="0"/>
              <a:t> are </a:t>
            </a:r>
            <a:r>
              <a:rPr lang="it-IT" sz="3600" dirty="0" err="1"/>
              <a:t>old</a:t>
            </a:r>
            <a:r>
              <a:rPr lang="it-IT" sz="3600" dirty="0"/>
              <a:t> </a:t>
            </a:r>
            <a:r>
              <a:rPr lang="it-IT" sz="3600" dirty="0" err="1"/>
              <a:t>stuff</a:t>
            </a:r>
            <a:endParaRPr lang="it-GB" sz="3600" dirty="0"/>
          </a:p>
        </p:txBody>
      </p:sp>
      <p:sp>
        <p:nvSpPr>
          <p:cNvPr id="11" name="CasellaDiTesto 10">
            <a:extLst>
              <a:ext uri="{FF2B5EF4-FFF2-40B4-BE49-F238E27FC236}">
                <a16:creationId xmlns:a16="http://schemas.microsoft.com/office/drawing/2014/main" id="{CFCE0AC1-0AC0-4EDA-84C9-26948D74EC42}"/>
              </a:ext>
            </a:extLst>
          </p:cNvPr>
          <p:cNvSpPr txBox="1"/>
          <p:nvPr/>
        </p:nvSpPr>
        <p:spPr>
          <a:xfrm>
            <a:off x="6629768" y="5049935"/>
            <a:ext cx="4609039" cy="584775"/>
          </a:xfrm>
          <a:prstGeom prst="rect">
            <a:avLst/>
          </a:prstGeom>
          <a:noFill/>
        </p:spPr>
        <p:txBody>
          <a:bodyPr wrap="square">
            <a:spAutoFit/>
          </a:bodyPr>
          <a:lstStyle/>
          <a:p>
            <a:r>
              <a:rPr lang="it-IT" sz="1600" dirty="0" err="1">
                <a:latin typeface="Tahoma" pitchFamily="34" charset="0"/>
              </a:rPr>
              <a:t>Euclid</a:t>
            </a:r>
            <a:r>
              <a:rPr lang="it-IT" sz="1600" dirty="0">
                <a:latin typeface="Tahoma" pitchFamily="34" charset="0"/>
              </a:rPr>
              <a:t>, </a:t>
            </a:r>
            <a:r>
              <a:rPr lang="it-IT" sz="1600" dirty="0" err="1">
                <a:latin typeface="Tahoma" pitchFamily="34" charset="0"/>
              </a:rPr>
              <a:t>detail</a:t>
            </a:r>
            <a:r>
              <a:rPr lang="it-IT" sz="1600" dirty="0">
                <a:latin typeface="Tahoma" pitchFamily="34" charset="0"/>
              </a:rPr>
              <a:t> of the fresco The School of </a:t>
            </a:r>
            <a:r>
              <a:rPr lang="it-IT" sz="1600" dirty="0" err="1">
                <a:latin typeface="Tahoma" pitchFamily="34" charset="0"/>
              </a:rPr>
              <a:t>Athens</a:t>
            </a:r>
            <a:r>
              <a:rPr lang="it-IT" sz="1600" dirty="0">
                <a:latin typeface="Tahoma" pitchFamily="34" charset="0"/>
              </a:rPr>
              <a:t>, Raphael 1510</a:t>
            </a:r>
            <a:endParaRPr lang="it-IT" sz="1600" dirty="0"/>
          </a:p>
        </p:txBody>
      </p:sp>
      <p:pic>
        <p:nvPicPr>
          <p:cNvPr id="1026" name="Picture 2">
            <a:extLst>
              <a:ext uri="{FF2B5EF4-FFF2-40B4-BE49-F238E27FC236}">
                <a16:creationId xmlns:a16="http://schemas.microsoft.com/office/drawing/2014/main" id="{AAD2529E-C6C8-42F3-98C6-26EB86592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872" y="1194476"/>
            <a:ext cx="3143943" cy="374415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2E0CA07-FA25-4EAB-8454-77FC72BF880C}"/>
              </a:ext>
            </a:extLst>
          </p:cNvPr>
          <p:cNvSpPr txBox="1"/>
          <p:nvPr/>
        </p:nvSpPr>
        <p:spPr>
          <a:xfrm>
            <a:off x="356207" y="3155534"/>
            <a:ext cx="5610585" cy="3046988"/>
          </a:xfrm>
          <a:prstGeom prst="rect">
            <a:avLst/>
          </a:prstGeom>
          <a:solidFill>
            <a:srgbClr val="CCCCFF"/>
          </a:solidFill>
        </p:spPr>
        <p:txBody>
          <a:bodyPr wrap="square">
            <a:spAutoFit/>
          </a:bodyPr>
          <a:lstStyle/>
          <a:p>
            <a:pPr algn="l"/>
            <a:r>
              <a:rPr lang="en-US" sz="2400" b="1" i="0" dirty="0">
                <a:solidFill>
                  <a:srgbClr val="FF0000"/>
                </a:solidFill>
                <a:effectLst/>
                <a:latin typeface="Courier New" panose="02070309020205020404" pitchFamily="49" charset="0"/>
                <a:cs typeface="Courier New" panose="02070309020205020404" pitchFamily="49" charset="0"/>
              </a:rPr>
              <a:t>def</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gcd</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m,n</a:t>
            </a:r>
            <a:r>
              <a:rPr lang="en-US" sz="2400" b="1" i="0" dirty="0">
                <a:effectLst/>
                <a:latin typeface="Courier New" panose="02070309020205020404" pitchFamily="49" charset="0"/>
                <a:cs typeface="Courier New" panose="02070309020205020404" pitchFamily="49" charset="0"/>
              </a:rPr>
              <a:t>)</a:t>
            </a:r>
            <a:r>
              <a:rPr lang="en-US" sz="2400" b="1" i="0" dirty="0">
                <a:solidFill>
                  <a:srgbClr val="FF0000"/>
                </a:solidFill>
                <a:effectLst/>
                <a:latin typeface="Courier New" panose="02070309020205020404" pitchFamily="49" charset="0"/>
                <a:cs typeface="Courier New" panose="02070309020205020404" pitchFamily="49" charset="0"/>
              </a:rPr>
              <a:t>:</a:t>
            </a:r>
            <a:r>
              <a:rPr lang="en-US" sz="2400" b="1" i="0" dirty="0">
                <a:effectLst/>
                <a:latin typeface="Courier New" panose="02070309020205020404" pitchFamily="49" charset="0"/>
                <a:cs typeface="Courier New" panose="02070309020205020404" pitchFamily="49" charset="0"/>
              </a:rPr>
              <a:t> </a:t>
            </a:r>
          </a:p>
          <a:p>
            <a:pPr lvl="1" algn="l"/>
            <a:r>
              <a:rPr lang="en-US" sz="2400" b="1" i="0" dirty="0">
                <a:solidFill>
                  <a:srgbClr val="FF0000"/>
                </a:solidFill>
                <a:effectLst/>
                <a:latin typeface="Courier New" panose="02070309020205020404" pitchFamily="49" charset="0"/>
                <a:cs typeface="Courier New" panose="02070309020205020404" pitchFamily="49" charset="0"/>
              </a:rPr>
              <a:t>if</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m &lt; n</a:t>
            </a:r>
            <a:r>
              <a:rPr lang="en-US" sz="2400" b="1" i="0" dirty="0">
                <a:solidFill>
                  <a:srgbClr val="FF0000"/>
                </a:solidFill>
                <a:effectLst/>
                <a:latin typeface="Courier New" panose="02070309020205020404" pitchFamily="49" charset="0"/>
                <a:cs typeface="Courier New" panose="02070309020205020404" pitchFamily="49" charset="0"/>
              </a:rPr>
              <a:t>:</a:t>
            </a:r>
            <a:r>
              <a:rPr lang="en-US" sz="2400" b="1" i="0" dirty="0">
                <a:solidFill>
                  <a:srgbClr val="E5E7EB"/>
                </a:solidFill>
                <a:effectLst/>
                <a:latin typeface="Courier New" panose="02070309020205020404" pitchFamily="49" charset="0"/>
                <a:cs typeface="Courier New" panose="02070309020205020404" pitchFamily="49" charset="0"/>
              </a:rPr>
              <a:t> </a:t>
            </a:r>
          </a:p>
          <a:p>
            <a:pPr lvl="1" algn="l"/>
            <a:r>
              <a:rPr lang="en-US" sz="2400" b="1" dirty="0">
                <a:solidFill>
                  <a:srgbClr val="E5E7EB"/>
                </a:solidFill>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m,n</a:t>
            </a:r>
            <a:r>
              <a:rPr lang="en-US" sz="2400" b="1" i="0" dirty="0">
                <a:effectLst/>
                <a:latin typeface="Courier New" panose="02070309020205020404" pitchFamily="49" charset="0"/>
                <a:cs typeface="Courier New" panose="02070309020205020404" pitchFamily="49" charset="0"/>
              </a:rPr>
              <a:t>) </a:t>
            </a:r>
            <a:r>
              <a:rPr lang="en-US" sz="2400" b="1" i="0" dirty="0">
                <a:solidFill>
                  <a:srgbClr val="FF0000"/>
                </a:solidFill>
                <a:effectLst/>
                <a:latin typeface="Courier New" panose="02070309020205020404" pitchFamily="49" charset="0"/>
                <a:cs typeface="Courier New" panose="02070309020205020404" pitchFamily="49" charset="0"/>
              </a:rPr>
              <a:t>=</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n,m</a:t>
            </a:r>
            <a:r>
              <a:rPr lang="en-US" sz="2400" b="1" i="0" dirty="0">
                <a:effectLst/>
                <a:latin typeface="Courier New" panose="02070309020205020404" pitchFamily="49" charset="0"/>
                <a:cs typeface="Courier New" panose="02070309020205020404" pitchFamily="49" charset="0"/>
              </a:rPr>
              <a:t>)</a:t>
            </a:r>
            <a:r>
              <a:rPr lang="en-US" sz="2400" b="1" i="0" dirty="0">
                <a:solidFill>
                  <a:srgbClr val="E5E7EB"/>
                </a:solidFill>
                <a:effectLst/>
                <a:latin typeface="Courier New" panose="02070309020205020404" pitchFamily="49" charset="0"/>
                <a:cs typeface="Courier New" panose="02070309020205020404" pitchFamily="49" charset="0"/>
              </a:rPr>
              <a:t> </a:t>
            </a:r>
          </a:p>
          <a:p>
            <a:pPr lvl="1" algn="l"/>
            <a:r>
              <a:rPr lang="en-US" sz="2400" b="1" i="0" dirty="0">
                <a:effectLst/>
                <a:latin typeface="Courier New" panose="02070309020205020404" pitchFamily="49" charset="0"/>
                <a:cs typeface="Courier New" panose="02070309020205020404" pitchFamily="49" charset="0"/>
              </a:rPr>
              <a:t>r = m % n</a:t>
            </a:r>
          </a:p>
          <a:p>
            <a:pPr lvl="1" algn="l"/>
            <a:r>
              <a:rPr lang="en-US" sz="2400" b="1" i="0" dirty="0">
                <a:solidFill>
                  <a:srgbClr val="FF0000"/>
                </a:solidFill>
                <a:effectLst/>
                <a:latin typeface="Courier New" panose="02070309020205020404" pitchFamily="49" charset="0"/>
                <a:cs typeface="Courier New" panose="02070309020205020404" pitchFamily="49" charset="0"/>
              </a:rPr>
              <a:t>if</a:t>
            </a:r>
            <a:r>
              <a:rPr lang="en-US" sz="2400" b="1" i="0" dirty="0">
                <a:effectLst/>
                <a:latin typeface="Courier New" panose="02070309020205020404" pitchFamily="49" charset="0"/>
                <a:cs typeface="Courier New" panose="02070309020205020404" pitchFamily="49" charset="0"/>
              </a:rPr>
              <a:t> r </a:t>
            </a:r>
            <a:r>
              <a:rPr lang="en-US" sz="2400" b="1" i="0" dirty="0">
                <a:solidFill>
                  <a:srgbClr val="FF0000"/>
                </a:solidFill>
                <a:effectLst/>
                <a:latin typeface="Courier New" panose="02070309020205020404" pitchFamily="49" charset="0"/>
                <a:cs typeface="Courier New" panose="02070309020205020404" pitchFamily="49" charset="0"/>
              </a:rPr>
              <a:t>==</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0</a:t>
            </a:r>
            <a:r>
              <a:rPr lang="en-US" sz="2400" b="1" i="0" dirty="0">
                <a:solidFill>
                  <a:srgbClr val="FF0000"/>
                </a:solidFill>
                <a:effectLst/>
                <a:latin typeface="Courier New" panose="02070309020205020404" pitchFamily="49" charset="0"/>
                <a:cs typeface="Courier New" panose="02070309020205020404" pitchFamily="49" charset="0"/>
              </a:rPr>
              <a:t>:</a:t>
            </a:r>
            <a:r>
              <a:rPr lang="en-US" sz="2400" b="1" i="0" dirty="0">
                <a:solidFill>
                  <a:srgbClr val="E5E7EB"/>
                </a:solidFill>
                <a:effectLst/>
                <a:latin typeface="Courier New" panose="02070309020205020404" pitchFamily="49" charset="0"/>
                <a:cs typeface="Courier New" panose="02070309020205020404" pitchFamily="49" charset="0"/>
              </a:rPr>
              <a:t> </a:t>
            </a:r>
          </a:p>
          <a:p>
            <a:pPr lvl="1" algn="l"/>
            <a:r>
              <a:rPr lang="en-US" sz="2400" b="1" i="0" dirty="0">
                <a:solidFill>
                  <a:srgbClr val="FF0000"/>
                </a:solidFill>
                <a:effectLst/>
                <a:latin typeface="Courier New" panose="02070309020205020404" pitchFamily="49" charset="0"/>
                <a:cs typeface="Courier New" panose="02070309020205020404" pitchFamily="49" charset="0"/>
              </a:rPr>
              <a:t>	return</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n</a:t>
            </a:r>
            <a:r>
              <a:rPr lang="en-US" sz="2400" b="1" i="0" dirty="0">
                <a:solidFill>
                  <a:srgbClr val="E5E7EB"/>
                </a:solidFill>
                <a:effectLst/>
                <a:latin typeface="Courier New" panose="02070309020205020404" pitchFamily="49" charset="0"/>
                <a:cs typeface="Courier New" panose="02070309020205020404" pitchFamily="49" charset="0"/>
              </a:rPr>
              <a:t> </a:t>
            </a:r>
          </a:p>
          <a:p>
            <a:pPr lvl="1" algn="l"/>
            <a:r>
              <a:rPr lang="en-US" sz="2400" b="1" i="0" dirty="0">
                <a:solidFill>
                  <a:srgbClr val="FF0000"/>
                </a:solidFill>
                <a:effectLst/>
                <a:latin typeface="Courier New" panose="02070309020205020404" pitchFamily="49" charset="0"/>
                <a:cs typeface="Courier New" panose="02070309020205020404" pitchFamily="49" charset="0"/>
              </a:rPr>
              <a:t>else: </a:t>
            </a:r>
          </a:p>
          <a:p>
            <a:pPr lvl="1" algn="l"/>
            <a:r>
              <a:rPr lang="en-US" sz="2400" b="1" i="0" dirty="0">
                <a:solidFill>
                  <a:srgbClr val="FF0000"/>
                </a:solidFill>
                <a:effectLst/>
                <a:latin typeface="Courier New" panose="02070309020205020404" pitchFamily="49" charset="0"/>
                <a:cs typeface="Courier New" panose="02070309020205020404" pitchFamily="49" charset="0"/>
              </a:rPr>
              <a:t>	return</a:t>
            </a:r>
            <a:r>
              <a:rPr lang="en-US" sz="2400" b="1" i="0" dirty="0">
                <a:solidFill>
                  <a:srgbClr val="E5E7EB"/>
                </a:solidFill>
                <a:effectLst/>
                <a:latin typeface="Courier New" panose="02070309020205020404" pitchFamily="49" charset="0"/>
                <a:cs typeface="Courier New" panose="02070309020205020404" pitchFamily="49" charset="0"/>
              </a:rPr>
              <a:t> </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gcd</a:t>
            </a:r>
            <a:r>
              <a:rPr lang="en-US" sz="2400" b="1" i="0" dirty="0">
                <a:effectLst/>
                <a:latin typeface="Courier New" panose="02070309020205020404" pitchFamily="49" charset="0"/>
                <a:cs typeface="Courier New" panose="02070309020205020404" pitchFamily="49" charset="0"/>
              </a:rPr>
              <a:t>(n, r))</a:t>
            </a:r>
            <a:endParaRPr lang="it-IT" sz="2400" b="1" dirty="0">
              <a:latin typeface="Courier New" panose="02070309020205020404" pitchFamily="49" charset="0"/>
              <a:cs typeface="Courier New" panose="02070309020205020404" pitchFamily="49" charset="0"/>
            </a:endParaRPr>
          </a:p>
        </p:txBody>
      </p:sp>
      <p:sp>
        <p:nvSpPr>
          <p:cNvPr id="9" name="CasellaDiTesto 8">
            <a:extLst>
              <a:ext uri="{FF2B5EF4-FFF2-40B4-BE49-F238E27FC236}">
                <a16:creationId xmlns:a16="http://schemas.microsoft.com/office/drawing/2014/main" id="{FF77721F-E978-4255-BB5B-7ABA8883E490}"/>
              </a:ext>
            </a:extLst>
          </p:cNvPr>
          <p:cNvSpPr txBox="1"/>
          <p:nvPr/>
        </p:nvSpPr>
        <p:spPr>
          <a:xfrm>
            <a:off x="6030884" y="5894016"/>
            <a:ext cx="3736572" cy="369332"/>
          </a:xfrm>
          <a:prstGeom prst="rect">
            <a:avLst/>
          </a:prstGeom>
          <a:noFill/>
        </p:spPr>
        <p:txBody>
          <a:bodyPr wrap="square">
            <a:spAutoFit/>
          </a:bodyPr>
          <a:lstStyle/>
          <a:p>
            <a:r>
              <a:rPr lang="it-IT" sz="1800" b="1" dirty="0">
                <a:latin typeface="Calibri" panose="020F0502020204030204" pitchFamily="34" charset="0"/>
                <a:cs typeface="Calibri" panose="020F0502020204030204" pitchFamily="34" charset="0"/>
              </a:rPr>
              <a:t>recursive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version</a:t>
            </a:r>
            <a:r>
              <a:rPr lang="it-IT" sz="1800" dirty="0">
                <a:latin typeface="Calibri" panose="020F0502020204030204" pitchFamily="34" charset="0"/>
                <a:cs typeface="Calibri" panose="020F0502020204030204" pitchFamily="34" charset="0"/>
              </a:rPr>
              <a:t> of </a:t>
            </a:r>
            <a:r>
              <a:rPr lang="it-IT" sz="1800" dirty="0" err="1">
                <a:latin typeface="Calibri" panose="020F0502020204030204" pitchFamily="34" charset="0"/>
                <a:cs typeface="Calibri" panose="020F0502020204030204" pitchFamily="34" charset="0"/>
              </a:rPr>
              <a:t>Euclid’s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algorithm</a:t>
            </a:r>
            <a:endParaRPr lang="it-IT" sz="1800" dirty="0">
              <a:latin typeface="Calibri" panose="020F0502020204030204" pitchFamily="34" charset="0"/>
              <a:cs typeface="Calibri" panose="020F0502020204030204" pitchFamily="34" charset="0"/>
            </a:endParaRPr>
          </a:p>
        </p:txBody>
      </p:sp>
      <p:sp>
        <p:nvSpPr>
          <p:cNvPr id="10" name="Segnaposto testo 5">
            <a:extLst>
              <a:ext uri="{FF2B5EF4-FFF2-40B4-BE49-F238E27FC236}">
                <a16:creationId xmlns:a16="http://schemas.microsoft.com/office/drawing/2014/main" id="{02BBF267-8822-AC03-81C5-790792D9D362}"/>
              </a:ext>
            </a:extLst>
          </p:cNvPr>
          <p:cNvSpPr>
            <a:spLocks noGrp="1"/>
          </p:cNvSpPr>
          <p:nvPr>
            <p:ph type="body" sz="quarter" idx="17"/>
          </p:nvPr>
        </p:nvSpPr>
        <p:spPr>
          <a:xfrm>
            <a:off x="228235" y="2348392"/>
            <a:ext cx="5482340" cy="598470"/>
          </a:xfrm>
        </p:spPr>
        <p:txBody>
          <a:bodyPr/>
          <a:lstStyle/>
          <a:p>
            <a:pPr algn="ctr"/>
            <a:r>
              <a:rPr lang="it-IT" sz="2000" dirty="0">
                <a:latin typeface="Tahoma" panose="020B0604030504040204" pitchFamily="34" charset="0"/>
                <a:ea typeface="Tahoma" panose="020B0604030504040204" pitchFamily="34" charset="0"/>
                <a:cs typeface="Tahoma" panose="020B0604030504040204" pitchFamily="34" charset="0"/>
              </a:rPr>
              <a:t>A more </a:t>
            </a:r>
            <a:r>
              <a:rPr lang="it-IT" sz="2000" dirty="0" err="1">
                <a:latin typeface="Tahoma" panose="020B0604030504040204" pitchFamily="34" charset="0"/>
                <a:ea typeface="Tahoma" panose="020B0604030504040204" pitchFamily="34" charset="0"/>
                <a:cs typeface="Tahoma" panose="020B0604030504040204" pitchFamily="34" charset="0"/>
              </a:rPr>
              <a:t>complex</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algorithm</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Euclid’s</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algorithm</a:t>
            </a:r>
            <a:r>
              <a:rPr lang="it-IT" sz="2000" dirty="0">
                <a:latin typeface="Tahoma" panose="020B0604030504040204" pitchFamily="34" charset="0"/>
                <a:ea typeface="Tahoma" panose="020B0604030504040204" pitchFamily="34" charset="0"/>
                <a:cs typeface="Tahoma" panose="020B0604030504040204" pitchFamily="34" charset="0"/>
              </a:rPr>
              <a:t> for the </a:t>
            </a:r>
            <a:r>
              <a:rPr lang="it-IT" sz="2000" dirty="0" err="1">
                <a:latin typeface="Tahoma" panose="020B0604030504040204" pitchFamily="34" charset="0"/>
                <a:ea typeface="Tahoma" panose="020B0604030504040204" pitchFamily="34" charset="0"/>
                <a:cs typeface="Tahoma" panose="020B0604030504040204" pitchFamily="34" charset="0"/>
              </a:rPr>
              <a:t>greatest</a:t>
            </a:r>
            <a:r>
              <a:rPr lang="it-IT" sz="2000" dirty="0">
                <a:latin typeface="Tahoma" panose="020B0604030504040204" pitchFamily="34" charset="0"/>
                <a:ea typeface="Tahoma" panose="020B0604030504040204" pitchFamily="34" charset="0"/>
                <a:cs typeface="Tahoma" panose="020B0604030504040204" pitchFamily="34" charset="0"/>
              </a:rPr>
              <a:t> common </a:t>
            </a:r>
            <a:r>
              <a:rPr lang="it-IT" sz="2000" dirty="0" err="1">
                <a:latin typeface="Tahoma" panose="020B0604030504040204" pitchFamily="34" charset="0"/>
                <a:ea typeface="Tahoma" panose="020B0604030504040204" pitchFamily="34" charset="0"/>
                <a:cs typeface="Tahoma" panose="020B0604030504040204" pitchFamily="34" charset="0"/>
              </a:rPr>
              <a:t>divisor</a:t>
            </a:r>
            <a:endParaRPr lang="it-IT" sz="2000" dirty="0">
              <a:latin typeface="Tahoma" panose="020B0604030504040204" pitchFamily="34" charset="0"/>
              <a:ea typeface="Tahoma" panose="020B0604030504040204" pitchFamily="34" charset="0"/>
              <a:cs typeface="Tahoma" panose="020B0604030504040204" pitchFamily="34" charset="0"/>
            </a:endParaRPr>
          </a:p>
          <a:p>
            <a:endParaRPr lang="it-IT" dirty="0"/>
          </a:p>
        </p:txBody>
      </p:sp>
    </p:spTree>
    <p:extLst>
      <p:ext uri="{BB962C8B-B14F-4D97-AF65-F5344CB8AC3E}">
        <p14:creationId xmlns:p14="http://schemas.microsoft.com/office/powerpoint/2010/main" val="259054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Executing</a:t>
            </a:r>
            <a:r>
              <a:rPr lang="it-IT" sz="3600" dirty="0"/>
              <a:t> </a:t>
            </a:r>
            <a:r>
              <a:rPr lang="it-IT" sz="3600" dirty="0" err="1"/>
              <a:t>Algorithms</a:t>
            </a:r>
            <a:endParaRPr lang="it-GB" sz="3600" dirty="0"/>
          </a:p>
        </p:txBody>
      </p:sp>
      <p:pic>
        <p:nvPicPr>
          <p:cNvPr id="12" name="Picture 9">
            <a:extLst>
              <a:ext uri="{FF2B5EF4-FFF2-40B4-BE49-F238E27FC236}">
                <a16:creationId xmlns:a16="http://schemas.microsoft.com/office/drawing/2014/main" id="{959A7F17-000A-4EDA-B7BF-7827C78D3FA5}"/>
              </a:ext>
            </a:extLst>
          </p:cNvPr>
          <p:cNvPicPr>
            <a:picLocks noChangeAspect="1" noChangeArrowheads="1"/>
          </p:cNvPicPr>
          <p:nvPr/>
        </p:nvPicPr>
        <p:blipFill>
          <a:blip r:embed="rId2" cstate="print"/>
          <a:srcRect/>
          <a:stretch>
            <a:fillRect/>
          </a:stretch>
        </p:blipFill>
        <p:spPr bwMode="auto">
          <a:xfrm>
            <a:off x="7008773" y="1413764"/>
            <a:ext cx="2752725" cy="3800475"/>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1DCA7BB8-8EF2-4790-82AC-DE0F60F6CB0C}"/>
              </a:ext>
            </a:extLst>
          </p:cNvPr>
          <p:cNvSpPr txBox="1"/>
          <p:nvPr/>
        </p:nvSpPr>
        <p:spPr>
          <a:xfrm>
            <a:off x="7400406" y="5213146"/>
            <a:ext cx="2055322" cy="584775"/>
          </a:xfrm>
          <a:prstGeom prst="rect">
            <a:avLst/>
          </a:prstGeom>
          <a:noFill/>
        </p:spPr>
        <p:txBody>
          <a:bodyPr wrap="square">
            <a:spAutoFit/>
          </a:bodyPr>
          <a:lstStyle/>
          <a:p>
            <a:r>
              <a:rPr lang="it-IT" sz="1600" dirty="0">
                <a:latin typeface="Tahoma" pitchFamily="34" charset="0"/>
              </a:rPr>
              <a:t>Gottfried von Leibniz  </a:t>
            </a:r>
          </a:p>
          <a:p>
            <a:r>
              <a:rPr lang="it-IT" sz="1600" dirty="0">
                <a:latin typeface="Tahoma" pitchFamily="34" charset="0"/>
              </a:rPr>
              <a:t>(Leipzig 1646 -1716)</a:t>
            </a:r>
            <a:endParaRPr lang="it-IT" sz="1600" dirty="0">
              <a:latin typeface="New York"/>
            </a:endParaRPr>
          </a:p>
        </p:txBody>
      </p:sp>
      <p:sp>
        <p:nvSpPr>
          <p:cNvPr id="16" name="CasellaDiTesto 15">
            <a:extLst>
              <a:ext uri="{FF2B5EF4-FFF2-40B4-BE49-F238E27FC236}">
                <a16:creationId xmlns:a16="http://schemas.microsoft.com/office/drawing/2014/main" id="{1638CF58-9BE8-414E-AEF5-95E3BCF76198}"/>
              </a:ext>
            </a:extLst>
          </p:cNvPr>
          <p:cNvSpPr txBox="1"/>
          <p:nvPr/>
        </p:nvSpPr>
        <p:spPr>
          <a:xfrm>
            <a:off x="384463" y="2794845"/>
            <a:ext cx="6130636" cy="1569660"/>
          </a:xfrm>
          <a:prstGeom prst="rect">
            <a:avLst/>
          </a:prstGeom>
          <a:noFill/>
        </p:spPr>
        <p:txBody>
          <a:bodyPr wrap="square">
            <a:spAutoFit/>
          </a:bodyPr>
          <a:lstStyle/>
          <a:p>
            <a:r>
              <a:rPr lang="it-IT" sz="2400" dirty="0">
                <a:latin typeface="Tahoma" panose="020B0604030504040204" pitchFamily="34" charset="0"/>
                <a:ea typeface="Tahoma" panose="020B0604030504040204" pitchFamily="34" charset="0"/>
                <a:cs typeface="Tahoma" panose="020B0604030504040204" pitchFamily="34" charset="0"/>
              </a:rPr>
              <a:t>«</a:t>
            </a:r>
            <a:r>
              <a:rPr lang="it-IT" sz="2400" i="1" dirty="0" err="1">
                <a:latin typeface="Tahoma" panose="020B0604030504040204" pitchFamily="34" charset="0"/>
                <a:ea typeface="Tahoma" panose="020B0604030504040204" pitchFamily="34" charset="0"/>
                <a:cs typeface="Tahoma" panose="020B0604030504040204" pitchFamily="34" charset="0"/>
              </a:rPr>
              <a:t>It</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is</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not</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worthy</a:t>
            </a:r>
            <a:r>
              <a:rPr lang="it-IT" sz="2400" i="1" dirty="0">
                <a:latin typeface="Tahoma" panose="020B0604030504040204" pitchFamily="34" charset="0"/>
                <a:ea typeface="Tahoma" panose="020B0604030504040204" pitchFamily="34" charset="0"/>
                <a:cs typeface="Tahoma" panose="020B0604030504040204" pitchFamily="34" charset="0"/>
              </a:rPr>
              <a:t> of </a:t>
            </a:r>
            <a:r>
              <a:rPr lang="it-IT" sz="2400" i="1" dirty="0" err="1">
                <a:latin typeface="Tahoma" panose="020B0604030504040204" pitchFamily="34" charset="0"/>
                <a:ea typeface="Tahoma" panose="020B0604030504040204" pitchFamily="34" charset="0"/>
                <a:cs typeface="Tahoma" panose="020B0604030504040204" pitchFamily="34" charset="0"/>
              </a:rPr>
              <a:t>excellent</a:t>
            </a:r>
            <a:r>
              <a:rPr lang="it-IT" sz="2400" i="1" dirty="0">
                <a:latin typeface="Tahoma" panose="020B0604030504040204" pitchFamily="34" charset="0"/>
                <a:ea typeface="Tahoma" panose="020B0604030504040204" pitchFamily="34" charset="0"/>
                <a:cs typeface="Tahoma" panose="020B0604030504040204" pitchFamily="34" charset="0"/>
              </a:rPr>
              <a:t> men to </a:t>
            </a:r>
            <a:r>
              <a:rPr lang="it-IT" sz="2400" i="1" dirty="0" err="1">
                <a:latin typeface="Tahoma" panose="020B0604030504040204" pitchFamily="34" charset="0"/>
                <a:ea typeface="Tahoma" panose="020B0604030504040204" pitchFamily="34" charset="0"/>
                <a:cs typeface="Tahoma" panose="020B0604030504040204" pitchFamily="34" charset="0"/>
              </a:rPr>
              <a:t>waste</a:t>
            </a:r>
            <a:r>
              <a:rPr lang="it-IT" sz="2400" i="1" dirty="0">
                <a:latin typeface="Tahoma" panose="020B0604030504040204" pitchFamily="34" charset="0"/>
                <a:ea typeface="Tahoma" panose="020B0604030504040204" pitchFamily="34" charset="0"/>
                <a:cs typeface="Tahoma" panose="020B0604030504040204" pitchFamily="34" charset="0"/>
              </a:rPr>
              <a:t> hours </a:t>
            </a:r>
            <a:r>
              <a:rPr lang="it-IT" sz="2400" i="1" dirty="0" err="1">
                <a:latin typeface="Tahoma" panose="020B0604030504040204" pitchFamily="34" charset="0"/>
                <a:ea typeface="Tahoma" panose="020B0604030504040204" pitchFamily="34" charset="0"/>
                <a:cs typeface="Tahoma" panose="020B0604030504040204" pitchFamily="34" charset="0"/>
              </a:rPr>
              <a:t>as</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slaves</a:t>
            </a:r>
            <a:r>
              <a:rPr lang="it-IT" sz="2400" i="1" dirty="0">
                <a:latin typeface="Tahoma" panose="020B0604030504040204" pitchFamily="34" charset="0"/>
                <a:ea typeface="Tahoma" panose="020B0604030504040204" pitchFamily="34" charset="0"/>
                <a:cs typeface="Tahoma" panose="020B0604030504040204" pitchFamily="34" charset="0"/>
              </a:rPr>
              <a:t> in the </a:t>
            </a:r>
            <a:r>
              <a:rPr lang="it-IT" sz="2400" i="1" dirty="0" err="1">
                <a:latin typeface="Tahoma" panose="020B0604030504040204" pitchFamily="34" charset="0"/>
                <a:ea typeface="Tahoma" panose="020B0604030504040204" pitchFamily="34" charset="0"/>
                <a:cs typeface="Tahoma" panose="020B0604030504040204" pitchFamily="34" charset="0"/>
              </a:rPr>
              <a:t>manual</a:t>
            </a:r>
            <a:r>
              <a:rPr lang="it-IT" sz="2400" i="1" dirty="0">
                <a:latin typeface="Tahoma" panose="020B0604030504040204" pitchFamily="34" charset="0"/>
                <a:ea typeface="Tahoma" panose="020B0604030504040204" pitchFamily="34" charset="0"/>
                <a:cs typeface="Tahoma" panose="020B0604030504040204" pitchFamily="34" charset="0"/>
              </a:rPr>
              <a:t> activity of </a:t>
            </a:r>
            <a:r>
              <a:rPr lang="it-IT" sz="2400" i="1" dirty="0" err="1">
                <a:latin typeface="Tahoma" panose="020B0604030504040204" pitchFamily="34" charset="0"/>
                <a:ea typeface="Tahoma" panose="020B0604030504040204" pitchFamily="34" charset="0"/>
                <a:cs typeface="Tahoma" panose="020B0604030504040204" pitchFamily="34" charset="0"/>
              </a:rPr>
              <a:t>calculating</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which</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could</a:t>
            </a:r>
            <a:r>
              <a:rPr lang="it-IT" sz="2400" i="1" dirty="0">
                <a:latin typeface="Tahoma" panose="020B0604030504040204" pitchFamily="34" charset="0"/>
                <a:ea typeface="Tahoma" panose="020B0604030504040204" pitchFamily="34" charset="0"/>
                <a:cs typeface="Tahoma" panose="020B0604030504040204" pitchFamily="34" charset="0"/>
              </a:rPr>
              <a:t> </a:t>
            </a:r>
            <a:r>
              <a:rPr lang="it-IT" sz="2400" i="1" dirty="0" err="1">
                <a:latin typeface="Tahoma" panose="020B0604030504040204" pitchFamily="34" charset="0"/>
                <a:ea typeface="Tahoma" panose="020B0604030504040204" pitchFamily="34" charset="0"/>
                <a:cs typeface="Tahoma" panose="020B0604030504040204" pitchFamily="34" charset="0"/>
              </a:rPr>
              <a:t>certainly</a:t>
            </a:r>
            <a:r>
              <a:rPr lang="it-IT" sz="2400" i="1" dirty="0">
                <a:latin typeface="Tahoma" panose="020B0604030504040204" pitchFamily="34" charset="0"/>
                <a:ea typeface="Tahoma" panose="020B0604030504040204" pitchFamily="34" charset="0"/>
                <a:cs typeface="Tahoma" panose="020B0604030504040204" pitchFamily="34" charset="0"/>
              </a:rPr>
              <a:t> be </a:t>
            </a:r>
            <a:r>
              <a:rPr lang="it-IT" sz="2400" i="1" dirty="0" err="1">
                <a:latin typeface="Tahoma" panose="020B0604030504040204" pitchFamily="34" charset="0"/>
                <a:ea typeface="Tahoma" panose="020B0604030504040204" pitchFamily="34" charset="0"/>
                <a:cs typeface="Tahoma" panose="020B0604030504040204" pitchFamily="34" charset="0"/>
              </a:rPr>
              <a:t>entrusted</a:t>
            </a:r>
            <a:r>
              <a:rPr lang="it-IT" sz="2400" i="1" dirty="0">
                <a:latin typeface="Tahoma" panose="020B0604030504040204" pitchFamily="34" charset="0"/>
                <a:ea typeface="Tahoma" panose="020B0604030504040204" pitchFamily="34" charset="0"/>
                <a:cs typeface="Tahoma" panose="020B0604030504040204" pitchFamily="34" charset="0"/>
              </a:rPr>
              <a:t> to a machine</a:t>
            </a:r>
            <a:r>
              <a:rPr lang="it-IT"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168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Executing</a:t>
            </a:r>
            <a:r>
              <a:rPr lang="it-IT" sz="3600" dirty="0"/>
              <a:t> </a:t>
            </a:r>
            <a:r>
              <a:rPr lang="it-IT" sz="3600" dirty="0" err="1"/>
              <a:t>Algorithms</a:t>
            </a:r>
            <a:endParaRPr lang="it-GB" sz="3600" dirty="0"/>
          </a:p>
        </p:txBody>
      </p:sp>
      <p:sp>
        <p:nvSpPr>
          <p:cNvPr id="13" name="CasellaDiTesto 12">
            <a:extLst>
              <a:ext uri="{FF2B5EF4-FFF2-40B4-BE49-F238E27FC236}">
                <a16:creationId xmlns:a16="http://schemas.microsoft.com/office/drawing/2014/main" id="{1DCA7BB8-8EF2-4790-82AC-DE0F60F6CB0C}"/>
              </a:ext>
            </a:extLst>
          </p:cNvPr>
          <p:cNvSpPr txBox="1"/>
          <p:nvPr/>
        </p:nvSpPr>
        <p:spPr>
          <a:xfrm>
            <a:off x="7400406" y="4514287"/>
            <a:ext cx="2055322" cy="584775"/>
          </a:xfrm>
          <a:prstGeom prst="rect">
            <a:avLst/>
          </a:prstGeom>
          <a:noFill/>
        </p:spPr>
        <p:txBody>
          <a:bodyPr wrap="square">
            <a:spAutoFit/>
          </a:bodyPr>
          <a:lstStyle/>
          <a:p>
            <a:r>
              <a:rPr lang="it-IT" sz="1600" dirty="0">
                <a:latin typeface="Tahoma" pitchFamily="34" charset="0"/>
              </a:rPr>
              <a:t>Charles Babbage  (London 1791-1871)</a:t>
            </a:r>
            <a:endParaRPr lang="it-IT" sz="1600" dirty="0">
              <a:latin typeface="New York"/>
            </a:endParaRPr>
          </a:p>
        </p:txBody>
      </p:sp>
      <p:pic>
        <p:nvPicPr>
          <p:cNvPr id="6" name="Picture 28" descr="http://www.cbi.umn.edu/graphics/cblitho.jpg">
            <a:extLst>
              <a:ext uri="{FF2B5EF4-FFF2-40B4-BE49-F238E27FC236}">
                <a16:creationId xmlns:a16="http://schemas.microsoft.com/office/drawing/2014/main" id="{BDB8EC5F-5C8C-4BE8-A4ED-F2BDD631CD4A}"/>
              </a:ext>
            </a:extLst>
          </p:cNvPr>
          <p:cNvPicPr>
            <a:picLocks noChangeAspect="1" noChangeArrowheads="1"/>
          </p:cNvPicPr>
          <p:nvPr/>
        </p:nvPicPr>
        <p:blipFill>
          <a:blip r:embed="rId2" cstate="print"/>
          <a:srcRect/>
          <a:stretch>
            <a:fillRect/>
          </a:stretch>
        </p:blipFill>
        <p:spPr bwMode="auto">
          <a:xfrm>
            <a:off x="6963834" y="1096361"/>
            <a:ext cx="2724650" cy="3396967"/>
          </a:xfrm>
          <a:prstGeom prst="rect">
            <a:avLst/>
          </a:prstGeom>
          <a:noFill/>
        </p:spPr>
      </p:pic>
      <p:graphicFrame>
        <p:nvGraphicFramePr>
          <p:cNvPr id="8" name="Object 6">
            <a:extLst>
              <a:ext uri="{FF2B5EF4-FFF2-40B4-BE49-F238E27FC236}">
                <a16:creationId xmlns:a16="http://schemas.microsoft.com/office/drawing/2014/main" id="{255EDA10-3436-48EC-A4FB-A2967B4668B1}"/>
              </a:ext>
            </a:extLst>
          </p:cNvPr>
          <p:cNvGraphicFramePr>
            <a:graphicFrameLocks noChangeAspect="1"/>
          </p:cNvGraphicFramePr>
          <p:nvPr>
            <p:extLst>
              <p:ext uri="{D42A27DB-BD31-4B8C-83A1-F6EECF244321}">
                <p14:modId xmlns:p14="http://schemas.microsoft.com/office/powerpoint/2010/main" val="1405707631"/>
              </p:ext>
            </p:extLst>
          </p:nvPr>
        </p:nvGraphicFramePr>
        <p:xfrm>
          <a:off x="215951" y="2355453"/>
          <a:ext cx="1916264" cy="2721033"/>
        </p:xfrm>
        <a:graphic>
          <a:graphicData uri="http://schemas.openxmlformats.org/presentationml/2006/ole">
            <mc:AlternateContent xmlns:mc="http://schemas.openxmlformats.org/markup-compatibility/2006">
              <mc:Choice xmlns:v="urn:schemas-microsoft-com:vml" Requires="v">
                <p:oleObj name="CorelPhotoPaint.Image.8" r:id="rId3" imgW="1269841" imgH="1803175" progId="">
                  <p:embed/>
                </p:oleObj>
              </mc:Choice>
              <mc:Fallback>
                <p:oleObj name="CorelPhotoPaint.Image.8" r:id="rId3" imgW="1269841" imgH="1803175" progId="">
                  <p:embed/>
                  <p:pic>
                    <p:nvPicPr>
                      <p:cNvPr id="102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51" y="2355453"/>
                        <a:ext cx="1916264" cy="272103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1" name="CasellaDiTesto 10">
            <a:extLst>
              <a:ext uri="{FF2B5EF4-FFF2-40B4-BE49-F238E27FC236}">
                <a16:creationId xmlns:a16="http://schemas.microsoft.com/office/drawing/2014/main" id="{2EA52C10-B86F-44D0-AB34-8F10A462FAD6}"/>
              </a:ext>
            </a:extLst>
          </p:cNvPr>
          <p:cNvSpPr txBox="1"/>
          <p:nvPr/>
        </p:nvSpPr>
        <p:spPr>
          <a:xfrm>
            <a:off x="101831" y="5082506"/>
            <a:ext cx="2030384" cy="369332"/>
          </a:xfrm>
          <a:prstGeom prst="rect">
            <a:avLst/>
          </a:prstGeom>
          <a:noFill/>
        </p:spPr>
        <p:txBody>
          <a:bodyPr wrap="square">
            <a:spAutoFit/>
          </a:bodyPr>
          <a:lstStyle/>
          <a:p>
            <a:pPr algn="l"/>
            <a:r>
              <a:rPr lang="it-IT" dirty="0" err="1">
                <a:latin typeface="Tahoma" pitchFamily="34" charset="0"/>
              </a:rPr>
              <a:t>Difference</a:t>
            </a:r>
            <a:r>
              <a:rPr lang="it-IT" dirty="0">
                <a:latin typeface="Tahoma" pitchFamily="34" charset="0"/>
              </a:rPr>
              <a:t> Engine</a:t>
            </a:r>
            <a:endParaRPr lang="it-IT" sz="2400" dirty="0"/>
          </a:p>
        </p:txBody>
      </p:sp>
      <p:graphicFrame>
        <p:nvGraphicFramePr>
          <p:cNvPr id="18" name="Object 2">
            <a:extLst>
              <a:ext uri="{FF2B5EF4-FFF2-40B4-BE49-F238E27FC236}">
                <a16:creationId xmlns:a16="http://schemas.microsoft.com/office/drawing/2014/main" id="{8636A46F-1986-4497-9A5A-DEA5E760ADE2}"/>
              </a:ext>
            </a:extLst>
          </p:cNvPr>
          <p:cNvGraphicFramePr>
            <a:graphicFrameLocks noChangeAspect="1"/>
          </p:cNvGraphicFramePr>
          <p:nvPr>
            <p:extLst>
              <p:ext uri="{D42A27DB-BD31-4B8C-83A1-F6EECF244321}">
                <p14:modId xmlns:p14="http://schemas.microsoft.com/office/powerpoint/2010/main" val="2499631970"/>
              </p:ext>
            </p:extLst>
          </p:nvPr>
        </p:nvGraphicFramePr>
        <p:xfrm>
          <a:off x="3111731" y="2355453"/>
          <a:ext cx="2013655" cy="2642062"/>
        </p:xfrm>
        <a:graphic>
          <a:graphicData uri="http://schemas.openxmlformats.org/presentationml/2006/ole">
            <mc:AlternateContent xmlns:mc="http://schemas.openxmlformats.org/markup-compatibility/2006">
              <mc:Choice xmlns:v="urn:schemas-microsoft-com:vml" Requires="v">
                <p:oleObj name="CorelPhotoPaint.Image.8" r:id="rId5" imgW="773619" imgH="1015227" progId="">
                  <p:embed/>
                </p:oleObj>
              </mc:Choice>
              <mc:Fallback>
                <p:oleObj name="CorelPhotoPaint.Image.8" r:id="rId5" imgW="773619" imgH="1015227" progId="">
                  <p:embed/>
                  <p:pic>
                    <p:nvPicPr>
                      <p:cNvPr id="2867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731" y="2355453"/>
                        <a:ext cx="2013655" cy="2642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 name="CasellaDiTesto 18">
            <a:extLst>
              <a:ext uri="{FF2B5EF4-FFF2-40B4-BE49-F238E27FC236}">
                <a16:creationId xmlns:a16="http://schemas.microsoft.com/office/drawing/2014/main" id="{2C56C7F8-2564-47F2-B39F-FD78E8ECEFC8}"/>
              </a:ext>
            </a:extLst>
          </p:cNvPr>
          <p:cNvSpPr txBox="1"/>
          <p:nvPr/>
        </p:nvSpPr>
        <p:spPr>
          <a:xfrm>
            <a:off x="3111731" y="5093595"/>
            <a:ext cx="2030384" cy="369332"/>
          </a:xfrm>
          <a:prstGeom prst="rect">
            <a:avLst/>
          </a:prstGeom>
          <a:noFill/>
        </p:spPr>
        <p:txBody>
          <a:bodyPr wrap="square">
            <a:spAutoFit/>
          </a:bodyPr>
          <a:lstStyle/>
          <a:p>
            <a:pPr algn="l"/>
            <a:r>
              <a:rPr lang="it-IT" dirty="0" err="1">
                <a:latin typeface="Tahoma" pitchFamily="34" charset="0"/>
              </a:rPr>
              <a:t>Analytical</a:t>
            </a:r>
            <a:r>
              <a:rPr lang="it-IT" dirty="0">
                <a:latin typeface="Tahoma" pitchFamily="34" charset="0"/>
              </a:rPr>
              <a:t> Engine</a:t>
            </a:r>
            <a:endParaRPr lang="it-IT" sz="2400" dirty="0"/>
          </a:p>
        </p:txBody>
      </p:sp>
    </p:spTree>
    <p:extLst>
      <p:ext uri="{BB962C8B-B14F-4D97-AF65-F5344CB8AC3E}">
        <p14:creationId xmlns:p14="http://schemas.microsoft.com/office/powerpoint/2010/main" val="405353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Executing</a:t>
            </a:r>
            <a:r>
              <a:rPr lang="it-IT" sz="3600" dirty="0"/>
              <a:t> </a:t>
            </a:r>
            <a:r>
              <a:rPr lang="it-IT" sz="3600" dirty="0" err="1"/>
              <a:t>Algorithms</a:t>
            </a:r>
            <a:endParaRPr lang="it-GB" sz="3600" dirty="0"/>
          </a:p>
        </p:txBody>
      </p:sp>
      <p:sp>
        <p:nvSpPr>
          <p:cNvPr id="13" name="CasellaDiTesto 12">
            <a:extLst>
              <a:ext uri="{FF2B5EF4-FFF2-40B4-BE49-F238E27FC236}">
                <a16:creationId xmlns:a16="http://schemas.microsoft.com/office/drawing/2014/main" id="{1DCA7BB8-8EF2-4790-82AC-DE0F60F6CB0C}"/>
              </a:ext>
            </a:extLst>
          </p:cNvPr>
          <p:cNvSpPr txBox="1"/>
          <p:nvPr/>
        </p:nvSpPr>
        <p:spPr>
          <a:xfrm>
            <a:off x="7400406" y="4514287"/>
            <a:ext cx="2055322" cy="584775"/>
          </a:xfrm>
          <a:prstGeom prst="rect">
            <a:avLst/>
          </a:prstGeom>
          <a:noFill/>
        </p:spPr>
        <p:txBody>
          <a:bodyPr wrap="square">
            <a:spAutoFit/>
          </a:bodyPr>
          <a:lstStyle/>
          <a:p>
            <a:r>
              <a:rPr lang="it-IT" sz="1600" dirty="0">
                <a:latin typeface="Tahoma" pitchFamily="34" charset="0"/>
              </a:rPr>
              <a:t>Charles Babbage  (London 1791-1871)</a:t>
            </a:r>
            <a:endParaRPr lang="it-IT" sz="1600" dirty="0">
              <a:latin typeface="New York"/>
            </a:endParaRPr>
          </a:p>
        </p:txBody>
      </p:sp>
      <p:pic>
        <p:nvPicPr>
          <p:cNvPr id="6" name="Picture 28" descr="http://www.cbi.umn.edu/graphics/cblitho.jpg">
            <a:extLst>
              <a:ext uri="{FF2B5EF4-FFF2-40B4-BE49-F238E27FC236}">
                <a16:creationId xmlns:a16="http://schemas.microsoft.com/office/drawing/2014/main" id="{BDB8EC5F-5C8C-4BE8-A4ED-F2BDD631CD4A}"/>
              </a:ext>
            </a:extLst>
          </p:cNvPr>
          <p:cNvPicPr>
            <a:picLocks noChangeAspect="1" noChangeArrowheads="1"/>
          </p:cNvPicPr>
          <p:nvPr/>
        </p:nvPicPr>
        <p:blipFill>
          <a:blip r:embed="rId2" cstate="print"/>
          <a:srcRect/>
          <a:stretch>
            <a:fillRect/>
          </a:stretch>
        </p:blipFill>
        <p:spPr bwMode="auto">
          <a:xfrm>
            <a:off x="6963834" y="1096361"/>
            <a:ext cx="2724650" cy="3396967"/>
          </a:xfrm>
          <a:prstGeom prst="rect">
            <a:avLst/>
          </a:prstGeom>
          <a:noFill/>
        </p:spPr>
      </p:pic>
      <p:sp>
        <p:nvSpPr>
          <p:cNvPr id="10" name="CasellaDiTesto 9">
            <a:extLst>
              <a:ext uri="{FF2B5EF4-FFF2-40B4-BE49-F238E27FC236}">
                <a16:creationId xmlns:a16="http://schemas.microsoft.com/office/drawing/2014/main" id="{D4A16E97-EE36-482C-B7B9-419C6264CECB}"/>
              </a:ext>
            </a:extLst>
          </p:cNvPr>
          <p:cNvSpPr txBox="1"/>
          <p:nvPr/>
        </p:nvSpPr>
        <p:spPr>
          <a:xfrm>
            <a:off x="514240" y="2175006"/>
            <a:ext cx="2905219" cy="369332"/>
          </a:xfrm>
          <a:prstGeom prst="rect">
            <a:avLst/>
          </a:prstGeom>
          <a:noFill/>
        </p:spPr>
        <p:txBody>
          <a:bodyPr wrap="none" rtlCol="0">
            <a:spAutoFit/>
          </a:bodyPr>
          <a:lstStyle/>
          <a:p>
            <a:r>
              <a:rPr lang="it-IT" dirty="0">
                <a:latin typeface="Tahoma" panose="020B0604030504040204" pitchFamily="34" charset="0"/>
                <a:ea typeface="Tahoma" panose="020B0604030504040204" pitchFamily="34" charset="0"/>
                <a:cs typeface="Tahoma" panose="020B0604030504040204" pitchFamily="34" charset="0"/>
              </a:rPr>
              <a:t>a </a:t>
            </a:r>
            <a:r>
              <a:rPr lang="it-IT" dirty="0" err="1">
                <a:latin typeface="Tahoma" panose="020B0604030504040204" pitchFamily="34" charset="0"/>
                <a:ea typeface="Tahoma" panose="020B0604030504040204" pitchFamily="34" charset="0"/>
                <a:cs typeface="Tahoma" panose="020B0604030504040204" pitchFamily="34" charset="0"/>
              </a:rPr>
              <a:t>politician</a:t>
            </a:r>
            <a:r>
              <a:rPr lang="it-IT" dirty="0">
                <a:latin typeface="Tahoma" panose="020B0604030504040204" pitchFamily="34" charset="0"/>
                <a:ea typeface="Tahoma" panose="020B0604030504040204" pitchFamily="34" charset="0"/>
                <a:cs typeface="Tahoma" panose="020B0604030504040204" pitchFamily="34" charset="0"/>
              </a:rPr>
              <a:t> </a:t>
            </a:r>
            <a:r>
              <a:rPr lang="it-IT" dirty="0" err="1">
                <a:latin typeface="Tahoma" panose="020B0604030504040204" pitchFamily="34" charset="0"/>
                <a:ea typeface="Tahoma" panose="020B0604030504040204" pitchFamily="34" charset="0"/>
                <a:cs typeface="Tahoma" panose="020B0604030504040204" pitchFamily="34" charset="0"/>
              </a:rPr>
              <a:t>asks</a:t>
            </a:r>
            <a:r>
              <a:rPr lang="it-IT" dirty="0">
                <a:latin typeface="Tahoma" panose="020B0604030504040204" pitchFamily="34" charset="0"/>
                <a:ea typeface="Tahoma" panose="020B0604030504040204" pitchFamily="34" charset="0"/>
                <a:cs typeface="Tahoma" panose="020B0604030504040204" pitchFamily="34" charset="0"/>
              </a:rPr>
              <a:t> </a:t>
            </a:r>
            <a:r>
              <a:rPr lang="it-IT" dirty="0" err="1">
                <a:latin typeface="Tahoma" panose="020B0604030504040204" pitchFamily="34" charset="0"/>
                <a:ea typeface="Tahoma" panose="020B0604030504040204" pitchFamily="34" charset="0"/>
                <a:cs typeface="Tahoma" panose="020B0604030504040204" pitchFamily="34" charset="0"/>
              </a:rPr>
              <a:t>Babbage</a:t>
            </a:r>
            <a:r>
              <a:rPr lang="it-IT" dirty="0">
                <a:latin typeface="Tahoma" panose="020B0604030504040204" pitchFamily="34" charset="0"/>
                <a:ea typeface="Tahoma" panose="020B0604030504040204" pitchFamily="34" charset="0"/>
                <a:cs typeface="Tahoma" panose="020B0604030504040204" pitchFamily="34" charset="0"/>
              </a:rPr>
              <a:t> :</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CasellaDiTesto 14">
            <a:extLst>
              <a:ext uri="{FF2B5EF4-FFF2-40B4-BE49-F238E27FC236}">
                <a16:creationId xmlns:a16="http://schemas.microsoft.com/office/drawing/2014/main" id="{45979063-F5ED-47A2-8607-4080C15AE75C}"/>
              </a:ext>
            </a:extLst>
          </p:cNvPr>
          <p:cNvSpPr txBox="1"/>
          <p:nvPr/>
        </p:nvSpPr>
        <p:spPr>
          <a:xfrm>
            <a:off x="514240" y="3423363"/>
            <a:ext cx="4793436" cy="1200329"/>
          </a:xfrm>
          <a:prstGeom prst="rect">
            <a:avLst/>
          </a:prstGeom>
          <a:noFill/>
        </p:spPr>
        <p:txBody>
          <a:bodyPr wrap="square" rtlCol="0">
            <a:spAutoFit/>
          </a:bodyPr>
          <a:lstStyle/>
          <a:p>
            <a:r>
              <a:rPr lang="it-IT" dirty="0" err="1">
                <a:latin typeface="Tahoma" panose="020B0604030504040204" pitchFamily="34" charset="0"/>
                <a:ea typeface="Tahoma" panose="020B0604030504040204" pitchFamily="34" charset="0"/>
                <a:cs typeface="Tahoma" panose="020B0604030504040204" pitchFamily="34" charset="0"/>
              </a:rPr>
              <a:t>Babbage's</a:t>
            </a:r>
            <a:r>
              <a:rPr lang="it-IT" dirty="0">
                <a:latin typeface="Tahoma" panose="020B0604030504040204" pitchFamily="34" charset="0"/>
                <a:ea typeface="Tahoma" panose="020B0604030504040204" pitchFamily="34" charset="0"/>
                <a:cs typeface="Tahoma" panose="020B0604030504040204" pitchFamily="34" charset="0"/>
              </a:rPr>
              <a:t> </a:t>
            </a:r>
            <a:r>
              <a:rPr lang="it-IT" dirty="0" err="1">
                <a:latin typeface="Tahoma" panose="020B0604030504040204" pitchFamily="34" charset="0"/>
                <a:ea typeface="Tahoma" panose="020B0604030504040204" pitchFamily="34" charset="0"/>
                <a:cs typeface="Tahoma" panose="020B0604030504040204" pitchFamily="34" charset="0"/>
              </a:rPr>
              <a:t>answer</a:t>
            </a:r>
            <a:r>
              <a:rPr lang="it-IT" dirty="0">
                <a:latin typeface="Tahoma" panose="020B0604030504040204" pitchFamily="34" charset="0"/>
                <a:ea typeface="Tahoma" panose="020B0604030504040204" pitchFamily="34" charset="0"/>
                <a:cs typeface="Tahoma" panose="020B0604030504040204" pitchFamily="34" charset="0"/>
              </a:rPr>
              <a:t> :</a:t>
            </a:r>
          </a:p>
          <a:p>
            <a:r>
              <a:rPr lang="en-US" i="1" dirty="0">
                <a:latin typeface="Tahoma" panose="020B0604030504040204" pitchFamily="34" charset="0"/>
                <a:ea typeface="Tahoma" panose="020B0604030504040204" pitchFamily="34" charset="0"/>
                <a:cs typeface="Tahoma" panose="020B0604030504040204" pitchFamily="34" charset="0"/>
              </a:rPr>
              <a:t>I am not able to rightly apprehend </a:t>
            </a:r>
          </a:p>
          <a:p>
            <a:r>
              <a:rPr lang="en-US" i="1" dirty="0">
                <a:latin typeface="Tahoma" panose="020B0604030504040204" pitchFamily="34" charset="0"/>
                <a:ea typeface="Tahoma" panose="020B0604030504040204" pitchFamily="34" charset="0"/>
                <a:cs typeface="Tahoma" panose="020B0604030504040204" pitchFamily="34" charset="0"/>
              </a:rPr>
              <a:t>the kind of confusion of ideas that could provoke such a question !</a:t>
            </a:r>
            <a:endParaRPr lang="it-IT" i="1" dirty="0">
              <a:latin typeface="Tahoma" panose="020B0604030504040204" pitchFamily="34" charset="0"/>
              <a:ea typeface="Tahoma" panose="020B0604030504040204" pitchFamily="34" charset="0"/>
              <a:cs typeface="Tahoma" panose="020B0604030504040204" pitchFamily="34" charset="0"/>
            </a:endParaRPr>
          </a:p>
        </p:txBody>
      </p:sp>
      <p:sp>
        <p:nvSpPr>
          <p:cNvPr id="16" name="CasellaDiTesto 15">
            <a:extLst>
              <a:ext uri="{FF2B5EF4-FFF2-40B4-BE49-F238E27FC236}">
                <a16:creationId xmlns:a16="http://schemas.microsoft.com/office/drawing/2014/main" id="{7ED22CDC-9040-464B-A9D2-7307790ADE89}"/>
              </a:ext>
            </a:extLst>
          </p:cNvPr>
          <p:cNvSpPr txBox="1"/>
          <p:nvPr/>
        </p:nvSpPr>
        <p:spPr>
          <a:xfrm>
            <a:off x="514240" y="2544347"/>
            <a:ext cx="6130636" cy="646331"/>
          </a:xfrm>
          <a:prstGeom prst="rect">
            <a:avLst/>
          </a:prstGeom>
          <a:noFill/>
        </p:spPr>
        <p:txBody>
          <a:bodyPr wrap="square">
            <a:spAutoFit/>
          </a:bodyPr>
          <a:lstStyle/>
          <a:p>
            <a:r>
              <a:rPr lang="it-IT" i="1" dirty="0">
                <a:latin typeface="Tahoma" panose="020B0604030504040204" pitchFamily="34" charset="0"/>
                <a:ea typeface="Tahoma" panose="020B0604030504040204" pitchFamily="34" charset="0"/>
                <a:cs typeface="Tahoma" panose="020B0604030504040204" pitchFamily="34" charset="0"/>
              </a:rPr>
              <a:t>Pray, Mr. Babbage, </a:t>
            </a:r>
            <a:r>
              <a:rPr lang="it-IT" i="1" dirty="0" err="1">
                <a:latin typeface="Tahoma" panose="020B0604030504040204" pitchFamily="34" charset="0"/>
                <a:ea typeface="Tahoma" panose="020B0604030504040204" pitchFamily="34" charset="0"/>
                <a:cs typeface="Tahoma" panose="020B0604030504040204" pitchFamily="34" charset="0"/>
              </a:rPr>
              <a:t>if</a:t>
            </a:r>
            <a:r>
              <a:rPr lang="it-IT" i="1" dirty="0">
                <a:latin typeface="Tahoma" panose="020B0604030504040204" pitchFamily="34" charset="0"/>
                <a:ea typeface="Tahoma" panose="020B0604030504040204" pitchFamily="34" charset="0"/>
                <a:cs typeface="Tahoma" panose="020B0604030504040204" pitchFamily="34" charset="0"/>
              </a:rPr>
              <a:t> </a:t>
            </a:r>
            <a:r>
              <a:rPr lang="it-IT" i="1" dirty="0" err="1">
                <a:latin typeface="Tahoma" panose="020B0604030504040204" pitchFamily="34" charset="0"/>
                <a:ea typeface="Tahoma" panose="020B0604030504040204" pitchFamily="34" charset="0"/>
                <a:cs typeface="Tahoma" panose="020B0604030504040204" pitchFamily="34" charset="0"/>
              </a:rPr>
              <a:t>you</a:t>
            </a:r>
            <a:r>
              <a:rPr lang="it-IT" i="1" dirty="0">
                <a:latin typeface="Tahoma" panose="020B0604030504040204" pitchFamily="34" charset="0"/>
                <a:ea typeface="Tahoma" panose="020B0604030504040204" pitchFamily="34" charset="0"/>
                <a:cs typeface="Tahoma" panose="020B0604030504040204" pitchFamily="34" charset="0"/>
              </a:rPr>
              <a:t> put </a:t>
            </a:r>
            <a:r>
              <a:rPr lang="it-IT" i="1" dirty="0" err="1">
                <a:latin typeface="Tahoma" panose="020B0604030504040204" pitchFamily="34" charset="0"/>
                <a:ea typeface="Tahoma" panose="020B0604030504040204" pitchFamily="34" charset="0"/>
                <a:cs typeface="Tahoma" panose="020B0604030504040204" pitchFamily="34" charset="0"/>
              </a:rPr>
              <a:t>into</a:t>
            </a:r>
            <a:r>
              <a:rPr lang="it-IT" i="1" dirty="0">
                <a:latin typeface="Tahoma" panose="020B0604030504040204" pitchFamily="34" charset="0"/>
                <a:ea typeface="Tahoma" panose="020B0604030504040204" pitchFamily="34" charset="0"/>
                <a:cs typeface="Tahoma" panose="020B0604030504040204" pitchFamily="34" charset="0"/>
              </a:rPr>
              <a:t> the machine </a:t>
            </a:r>
            <a:r>
              <a:rPr lang="it-IT" i="1" dirty="0" err="1">
                <a:latin typeface="Tahoma" panose="020B0604030504040204" pitchFamily="34" charset="0"/>
                <a:ea typeface="Tahoma" panose="020B0604030504040204" pitchFamily="34" charset="0"/>
                <a:cs typeface="Tahoma" panose="020B0604030504040204" pitchFamily="34" charset="0"/>
              </a:rPr>
              <a:t>wrong</a:t>
            </a:r>
            <a:r>
              <a:rPr lang="it-IT" i="1" dirty="0">
                <a:latin typeface="Tahoma" panose="020B0604030504040204" pitchFamily="34" charset="0"/>
                <a:ea typeface="Tahoma" panose="020B0604030504040204" pitchFamily="34" charset="0"/>
                <a:cs typeface="Tahoma" panose="020B0604030504040204" pitchFamily="34" charset="0"/>
              </a:rPr>
              <a:t> </a:t>
            </a:r>
            <a:r>
              <a:rPr lang="it-IT" i="1" dirty="0" err="1">
                <a:latin typeface="Tahoma" panose="020B0604030504040204" pitchFamily="34" charset="0"/>
                <a:ea typeface="Tahoma" panose="020B0604030504040204" pitchFamily="34" charset="0"/>
                <a:cs typeface="Tahoma" panose="020B0604030504040204" pitchFamily="34" charset="0"/>
              </a:rPr>
              <a:t>figures</a:t>
            </a:r>
            <a:r>
              <a:rPr lang="it-IT" i="1" dirty="0">
                <a:latin typeface="Tahoma" panose="020B0604030504040204" pitchFamily="34" charset="0"/>
                <a:ea typeface="Tahoma" panose="020B0604030504040204" pitchFamily="34" charset="0"/>
                <a:cs typeface="Tahoma" panose="020B0604030504040204" pitchFamily="34" charset="0"/>
              </a:rPr>
              <a:t>, </a:t>
            </a:r>
            <a:r>
              <a:rPr lang="it-IT" i="1" dirty="0" err="1">
                <a:latin typeface="Tahoma" panose="020B0604030504040204" pitchFamily="34" charset="0"/>
                <a:ea typeface="Tahoma" panose="020B0604030504040204" pitchFamily="34" charset="0"/>
                <a:cs typeface="Tahoma" panose="020B0604030504040204" pitchFamily="34" charset="0"/>
              </a:rPr>
              <a:t>will</a:t>
            </a:r>
            <a:r>
              <a:rPr lang="it-IT" i="1" dirty="0">
                <a:latin typeface="Tahoma" panose="020B0604030504040204" pitchFamily="34" charset="0"/>
                <a:ea typeface="Tahoma" panose="020B0604030504040204" pitchFamily="34" charset="0"/>
                <a:cs typeface="Tahoma" panose="020B0604030504040204" pitchFamily="34" charset="0"/>
              </a:rPr>
              <a:t> the </a:t>
            </a:r>
            <a:r>
              <a:rPr lang="it-IT" i="1" dirty="0" err="1">
                <a:latin typeface="Tahoma" panose="020B0604030504040204" pitchFamily="34" charset="0"/>
                <a:ea typeface="Tahoma" panose="020B0604030504040204" pitchFamily="34" charset="0"/>
                <a:cs typeface="Tahoma" panose="020B0604030504040204" pitchFamily="34" charset="0"/>
              </a:rPr>
              <a:t>right</a:t>
            </a:r>
            <a:r>
              <a:rPr lang="it-IT" i="1" dirty="0">
                <a:latin typeface="Tahoma" panose="020B0604030504040204" pitchFamily="34" charset="0"/>
                <a:ea typeface="Tahoma" panose="020B0604030504040204" pitchFamily="34" charset="0"/>
                <a:cs typeface="Tahoma" panose="020B0604030504040204" pitchFamily="34" charset="0"/>
              </a:rPr>
              <a:t> </a:t>
            </a:r>
            <a:r>
              <a:rPr lang="it-IT" i="1" dirty="0" err="1">
                <a:latin typeface="Tahoma" panose="020B0604030504040204" pitchFamily="34" charset="0"/>
                <a:ea typeface="Tahoma" panose="020B0604030504040204" pitchFamily="34" charset="0"/>
                <a:cs typeface="Tahoma" panose="020B0604030504040204" pitchFamily="34" charset="0"/>
              </a:rPr>
              <a:t>answers</a:t>
            </a:r>
            <a:r>
              <a:rPr lang="it-IT" i="1" dirty="0">
                <a:latin typeface="Tahoma" panose="020B0604030504040204" pitchFamily="34" charset="0"/>
                <a:ea typeface="Tahoma" panose="020B0604030504040204" pitchFamily="34" charset="0"/>
                <a:cs typeface="Tahoma" panose="020B0604030504040204" pitchFamily="34" charset="0"/>
              </a:rPr>
              <a:t> come out</a:t>
            </a:r>
          </a:p>
        </p:txBody>
      </p:sp>
      <p:sp>
        <p:nvSpPr>
          <p:cNvPr id="9" name="CasellaDiTesto 8">
            <a:extLst>
              <a:ext uri="{FF2B5EF4-FFF2-40B4-BE49-F238E27FC236}">
                <a16:creationId xmlns:a16="http://schemas.microsoft.com/office/drawing/2014/main" id="{CA6DA3CA-8798-4131-8E5C-01DE8625F6DB}"/>
              </a:ext>
            </a:extLst>
          </p:cNvPr>
          <p:cNvSpPr txBox="1"/>
          <p:nvPr/>
        </p:nvSpPr>
        <p:spPr>
          <a:xfrm>
            <a:off x="409401" y="5379531"/>
            <a:ext cx="4353792" cy="738664"/>
          </a:xfrm>
          <a:prstGeom prst="rect">
            <a:avLst/>
          </a:prstGeom>
          <a:noFill/>
        </p:spPr>
        <p:txBody>
          <a:bodyPr wrap="square">
            <a:spAutoFit/>
          </a:bodyPr>
          <a:lstStyle/>
          <a:p>
            <a:pPr algn="l">
              <a:defRPr/>
            </a:pPr>
            <a:r>
              <a:rPr lang="it-IT" sz="1400" b="1" dirty="0">
                <a:latin typeface="Tahoma" pitchFamily="34" charset="0"/>
              </a:rPr>
              <a:t>Charles Babbage Institute</a:t>
            </a:r>
            <a:endParaRPr lang="it-IT" sz="1400" dirty="0">
              <a:latin typeface="Tahoma" pitchFamily="34" charset="0"/>
            </a:endParaRPr>
          </a:p>
          <a:p>
            <a:pPr algn="l">
              <a:defRPr/>
            </a:pPr>
            <a:r>
              <a:rPr lang="it-IT" sz="1400" b="1" dirty="0">
                <a:solidFill>
                  <a:srgbClr val="CF0601"/>
                </a:solidFill>
                <a:latin typeface="Tahoma" pitchFamily="34" charset="0"/>
              </a:rPr>
              <a:t>Center for History of Information Technology</a:t>
            </a:r>
          </a:p>
          <a:p>
            <a:pPr algn="l">
              <a:defRPr/>
            </a:pPr>
            <a:r>
              <a:rPr lang="it-IT" sz="1400" b="1" dirty="0">
                <a:latin typeface="Courier New" pitchFamily="49" charset="0"/>
                <a:cs typeface="Courier New" pitchFamily="49" charset="0"/>
              </a:rPr>
              <a:t>http://www.cbi.umn.edu/</a:t>
            </a:r>
          </a:p>
        </p:txBody>
      </p:sp>
      <p:sp>
        <p:nvSpPr>
          <p:cNvPr id="11" name="CasellaDiTesto 10">
            <a:extLst>
              <a:ext uri="{FF2B5EF4-FFF2-40B4-BE49-F238E27FC236}">
                <a16:creationId xmlns:a16="http://schemas.microsoft.com/office/drawing/2014/main" id="{D3E668AE-833E-4956-BB7E-9AA610EEC76D}"/>
              </a:ext>
            </a:extLst>
          </p:cNvPr>
          <p:cNvSpPr txBox="1"/>
          <p:nvPr/>
        </p:nvSpPr>
        <p:spPr>
          <a:xfrm>
            <a:off x="5176750" y="5407492"/>
            <a:ext cx="6130636" cy="738664"/>
          </a:xfrm>
          <a:prstGeom prst="rect">
            <a:avLst/>
          </a:prstGeom>
          <a:noFill/>
        </p:spPr>
        <p:txBody>
          <a:bodyPr wrap="square">
            <a:spAutoFit/>
          </a:bodyPr>
          <a:lstStyle/>
          <a:p>
            <a:pPr algn="l">
              <a:defRPr/>
            </a:pPr>
            <a:r>
              <a:rPr lang="it-IT" sz="1400" dirty="0">
                <a:latin typeface="Tahoma" pitchFamily="34" charset="0"/>
              </a:rPr>
              <a:t>Virginia Tech, USA</a:t>
            </a:r>
          </a:p>
          <a:p>
            <a:pPr algn="l">
              <a:defRPr/>
            </a:pPr>
            <a:r>
              <a:rPr lang="it-IT" sz="1400" b="1" dirty="0">
                <a:solidFill>
                  <a:srgbClr val="CF0601"/>
                </a:solidFill>
                <a:latin typeface="Tahoma" pitchFamily="34" charset="0"/>
              </a:rPr>
              <a:t>History of computing and </a:t>
            </a:r>
            <a:r>
              <a:rPr lang="it-IT" sz="1400" b="1" dirty="0" err="1">
                <a:solidFill>
                  <a:srgbClr val="CF0601"/>
                </a:solidFill>
                <a:latin typeface="Tahoma" pitchFamily="34" charset="0"/>
              </a:rPr>
              <a:t>virtual</a:t>
            </a:r>
            <a:r>
              <a:rPr lang="it-IT" sz="1400" b="1" dirty="0">
                <a:solidFill>
                  <a:srgbClr val="CF0601"/>
                </a:solidFill>
                <a:latin typeface="Tahoma" pitchFamily="34" charset="0"/>
              </a:rPr>
              <a:t>  museum</a:t>
            </a:r>
            <a:endParaRPr lang="it-IT" sz="1400" dirty="0">
              <a:solidFill>
                <a:srgbClr val="CF0601"/>
              </a:solidFill>
              <a:latin typeface="Tahoma" pitchFamily="34" charset="0"/>
            </a:endParaRPr>
          </a:p>
          <a:p>
            <a:pPr algn="l">
              <a:defRPr/>
            </a:pPr>
            <a:r>
              <a:rPr lang="it-IT" sz="1400" b="1" dirty="0">
                <a:solidFill>
                  <a:schemeClr val="tx1">
                    <a:lumMod val="65000"/>
                    <a:lumOff val="35000"/>
                  </a:schemeClr>
                </a:solidFill>
                <a:latin typeface="Courier New" pitchFamily="49" charset="0"/>
              </a:rPr>
              <a:t>http://ei.cs.vt.edu/~history</a:t>
            </a:r>
            <a:endParaRPr lang="it-IT" sz="1400" dirty="0"/>
          </a:p>
        </p:txBody>
      </p:sp>
    </p:spTree>
    <p:extLst>
      <p:ext uri="{BB962C8B-B14F-4D97-AF65-F5344CB8AC3E}">
        <p14:creationId xmlns:p14="http://schemas.microsoft.com/office/powerpoint/2010/main" val="147576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a:extLst>
              <a:ext uri="{FF2B5EF4-FFF2-40B4-BE49-F238E27FC236}">
                <a16:creationId xmlns:a16="http://schemas.microsoft.com/office/drawing/2014/main" id="{D2B06AD2-92C5-4202-A653-6F15D822AF2A}"/>
              </a:ext>
            </a:extLst>
          </p:cNvPr>
          <p:cNvGraphicFramePr>
            <a:graphicFrameLocks noChangeAspect="1"/>
          </p:cNvGraphicFramePr>
          <p:nvPr>
            <p:extLst>
              <p:ext uri="{D42A27DB-BD31-4B8C-83A1-F6EECF244321}">
                <p14:modId xmlns:p14="http://schemas.microsoft.com/office/powerpoint/2010/main" val="438511655"/>
              </p:ext>
            </p:extLst>
          </p:nvPr>
        </p:nvGraphicFramePr>
        <p:xfrm>
          <a:off x="5488902" y="266008"/>
          <a:ext cx="6848633" cy="5122756"/>
        </p:xfrm>
        <a:graphic>
          <a:graphicData uri="http://schemas.openxmlformats.org/presentationml/2006/ole">
            <mc:AlternateContent xmlns:mc="http://schemas.openxmlformats.org/markup-compatibility/2006">
              <mc:Choice xmlns:v="urn:schemas-microsoft-com:vml" Requires="v">
                <p:oleObj name="Diapositiva" r:id="rId2" imgW="5373360" imgH="4018680" progId="PowerPoint.Slide.8">
                  <p:embed/>
                </p:oleObj>
              </mc:Choice>
              <mc:Fallback>
                <p:oleObj name="Diapositiva" r:id="rId2" imgW="5373360" imgH="4018680" progId="PowerPoint.Slide.8">
                  <p:embed/>
                  <p:pic>
                    <p:nvPicPr>
                      <p:cNvPr id="25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902" y="266008"/>
                        <a:ext cx="6848633" cy="5122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Executing</a:t>
            </a:r>
            <a:r>
              <a:rPr lang="it-IT" sz="3600" dirty="0"/>
              <a:t> </a:t>
            </a:r>
            <a:r>
              <a:rPr lang="it-IT" sz="3600" dirty="0" err="1"/>
              <a:t>Algorithms</a:t>
            </a:r>
            <a:endParaRPr lang="it-GB" sz="3600" dirty="0"/>
          </a:p>
        </p:txBody>
      </p:sp>
      <p:sp>
        <p:nvSpPr>
          <p:cNvPr id="16" name="CasellaDiTesto 15">
            <a:extLst>
              <a:ext uri="{FF2B5EF4-FFF2-40B4-BE49-F238E27FC236}">
                <a16:creationId xmlns:a16="http://schemas.microsoft.com/office/drawing/2014/main" id="{7ED22CDC-9040-464B-A9D2-7307790ADE89}"/>
              </a:ext>
            </a:extLst>
          </p:cNvPr>
          <p:cNvSpPr txBox="1"/>
          <p:nvPr/>
        </p:nvSpPr>
        <p:spPr>
          <a:xfrm>
            <a:off x="203662" y="1961677"/>
            <a:ext cx="5615247" cy="1169551"/>
          </a:xfrm>
          <a:prstGeom prst="rect">
            <a:avLst/>
          </a:prstGeom>
          <a:noFill/>
        </p:spPr>
        <p:txBody>
          <a:bodyPr wrap="square">
            <a:spAutoFit/>
          </a:bodyPr>
          <a:lstStyle/>
          <a:p>
            <a:pPr algn="just"/>
            <a:r>
              <a:rPr lang="en-US" sz="1400" dirty="0">
                <a:latin typeface="Tahoma" pitchFamily="34" charset="0"/>
              </a:rPr>
              <a:t>It is not necessary to have an infinite number of different machines available to perform different tasks. It is enough to have only one. The problems of producing various machines for different tasks turn into desk work, which consists of programming the universal machine to do those tasks. </a:t>
            </a:r>
            <a:r>
              <a:rPr lang="it-IT" sz="1400" dirty="0">
                <a:latin typeface="Tahoma" pitchFamily="34" charset="0"/>
              </a:rPr>
              <a:t>(A. Turing, 1940)</a:t>
            </a:r>
          </a:p>
        </p:txBody>
      </p:sp>
      <p:sp>
        <p:nvSpPr>
          <p:cNvPr id="17" name="CasellaDiTesto 16">
            <a:extLst>
              <a:ext uri="{FF2B5EF4-FFF2-40B4-BE49-F238E27FC236}">
                <a16:creationId xmlns:a16="http://schemas.microsoft.com/office/drawing/2014/main" id="{6BF40CE8-FB11-4ED5-B5CF-D8CD48787219}"/>
              </a:ext>
            </a:extLst>
          </p:cNvPr>
          <p:cNvSpPr txBox="1"/>
          <p:nvPr/>
        </p:nvSpPr>
        <p:spPr>
          <a:xfrm>
            <a:off x="6096000" y="4262042"/>
            <a:ext cx="3530138" cy="584775"/>
          </a:xfrm>
          <a:prstGeom prst="rect">
            <a:avLst/>
          </a:prstGeom>
          <a:noFill/>
        </p:spPr>
        <p:txBody>
          <a:bodyPr wrap="square">
            <a:spAutoFit/>
          </a:bodyPr>
          <a:lstStyle/>
          <a:p>
            <a:pPr>
              <a:defRPr/>
            </a:pPr>
            <a:r>
              <a:rPr lang="it-IT" sz="1600" dirty="0">
                <a:latin typeface="Tahoma" pitchFamily="34" charset="0"/>
              </a:rPr>
              <a:t>John von Neumann</a:t>
            </a:r>
            <a:endParaRPr lang="it-IT" sz="1600" dirty="0"/>
          </a:p>
          <a:p>
            <a:pPr>
              <a:defRPr/>
            </a:pPr>
            <a:r>
              <a:rPr lang="it-IT" sz="1600" dirty="0">
                <a:latin typeface="Tahoma" pitchFamily="34" charset="0"/>
              </a:rPr>
              <a:t>(Budapest 1903 - Washington 1957)</a:t>
            </a:r>
            <a:endParaRPr lang="it-IT" sz="1600" dirty="0"/>
          </a:p>
        </p:txBody>
      </p:sp>
      <p:sp>
        <p:nvSpPr>
          <p:cNvPr id="18" name="CasellaDiTesto 17">
            <a:extLst>
              <a:ext uri="{FF2B5EF4-FFF2-40B4-BE49-F238E27FC236}">
                <a16:creationId xmlns:a16="http://schemas.microsoft.com/office/drawing/2014/main" id="{D9B22A40-F8A3-44BA-8423-E99916EF44D6}"/>
              </a:ext>
            </a:extLst>
          </p:cNvPr>
          <p:cNvSpPr txBox="1"/>
          <p:nvPr/>
        </p:nvSpPr>
        <p:spPr>
          <a:xfrm>
            <a:off x="9896302" y="5051751"/>
            <a:ext cx="1924396" cy="830997"/>
          </a:xfrm>
          <a:prstGeom prst="rect">
            <a:avLst/>
          </a:prstGeom>
          <a:noFill/>
        </p:spPr>
        <p:txBody>
          <a:bodyPr wrap="square">
            <a:spAutoFit/>
          </a:bodyPr>
          <a:lstStyle/>
          <a:p>
            <a:pPr>
              <a:defRPr/>
            </a:pPr>
            <a:r>
              <a:rPr lang="it-IT" sz="1600" dirty="0">
                <a:latin typeface="Tahoma" pitchFamily="34" charset="0"/>
              </a:rPr>
              <a:t>Alan Turing</a:t>
            </a:r>
            <a:endParaRPr lang="it-IT" sz="1600" dirty="0"/>
          </a:p>
          <a:p>
            <a:pPr>
              <a:defRPr/>
            </a:pPr>
            <a:r>
              <a:rPr lang="it-IT" sz="1600" dirty="0">
                <a:latin typeface="Tahoma" pitchFamily="34" charset="0"/>
              </a:rPr>
              <a:t>(London 1912 –</a:t>
            </a:r>
          </a:p>
          <a:p>
            <a:pPr>
              <a:defRPr/>
            </a:pPr>
            <a:r>
              <a:rPr lang="it-IT" sz="1600" dirty="0">
                <a:latin typeface="Tahoma" pitchFamily="34" charset="0"/>
              </a:rPr>
              <a:t>Manchester 1954 </a:t>
            </a:r>
            <a:endParaRPr lang="it-IT" sz="1600" dirty="0"/>
          </a:p>
        </p:txBody>
      </p:sp>
      <p:sp>
        <p:nvSpPr>
          <p:cNvPr id="19" name="CasellaDiTesto 18">
            <a:extLst>
              <a:ext uri="{FF2B5EF4-FFF2-40B4-BE49-F238E27FC236}">
                <a16:creationId xmlns:a16="http://schemas.microsoft.com/office/drawing/2014/main" id="{72A3AC4A-388B-4201-B465-99A5105417B8}"/>
              </a:ext>
            </a:extLst>
          </p:cNvPr>
          <p:cNvSpPr txBox="1"/>
          <p:nvPr/>
        </p:nvSpPr>
        <p:spPr>
          <a:xfrm>
            <a:off x="203662" y="3594759"/>
            <a:ext cx="5615247" cy="2677656"/>
          </a:xfrm>
          <a:prstGeom prst="rect">
            <a:avLst/>
          </a:prstGeom>
          <a:noFill/>
        </p:spPr>
        <p:txBody>
          <a:bodyPr wrap="square">
            <a:spAutoFit/>
          </a:bodyPr>
          <a:lstStyle/>
          <a:p>
            <a:pPr algn="just">
              <a:buClr>
                <a:srgbClr val="CC3300"/>
              </a:buClr>
              <a:buSzPct val="110000"/>
              <a:defRPr/>
            </a:pPr>
            <a:r>
              <a:rPr lang="en-US" sz="1400" dirty="0">
                <a:latin typeface="Tahoma" pitchFamily="34" charset="0"/>
              </a:rPr>
              <a:t>The machine must calculate, then it must contain an arithmetic central, which constitutes the first specific module.  </a:t>
            </a:r>
          </a:p>
          <a:p>
            <a:pPr algn="just">
              <a:buClr>
                <a:srgbClr val="CC3300"/>
              </a:buClr>
              <a:buSzPct val="110000"/>
              <a:defRPr/>
            </a:pPr>
            <a:r>
              <a:rPr lang="en-US" sz="1400" dirty="0">
                <a:latin typeface="Tahoma" pitchFamily="34" charset="0"/>
              </a:rPr>
              <a:t>The logical control of the machine, that is, the appropriate sequential frequency of its operations can be carried out by a central control module.</a:t>
            </a:r>
          </a:p>
          <a:p>
            <a:pPr algn="just">
              <a:buClr>
                <a:srgbClr val="CC3300"/>
              </a:buClr>
              <a:buSzPct val="110000"/>
              <a:defRPr/>
            </a:pPr>
            <a:r>
              <a:rPr lang="en-US" sz="1400" dirty="0">
                <a:latin typeface="Tahoma" pitchFamily="34" charset="0"/>
              </a:rPr>
              <a:t>The machine must perform long sequences of operations, then it must have a considerable memory, which constitutes the third specific module.</a:t>
            </a:r>
          </a:p>
          <a:p>
            <a:pPr algn="just">
              <a:buClr>
                <a:srgbClr val="CC3300"/>
              </a:buClr>
              <a:buSzPct val="110000"/>
              <a:defRPr/>
            </a:pPr>
            <a:r>
              <a:rPr lang="en-US" sz="1400" dirty="0">
                <a:latin typeface="Tahoma" pitchFamily="34" charset="0"/>
              </a:rPr>
              <a:t>The machine must also maintain an input - output contact with the outside.  </a:t>
            </a:r>
          </a:p>
          <a:p>
            <a:pPr algn="just">
              <a:buClr>
                <a:srgbClr val="CC3300"/>
              </a:buClr>
              <a:buSzPct val="110000"/>
              <a:defRPr/>
            </a:pPr>
            <a:r>
              <a:rPr lang="en-US" sz="1400" dirty="0">
                <a:latin typeface="Tahoma" pitchFamily="34" charset="0"/>
              </a:rPr>
              <a:t>The machine must have components to transfer information between the various modules.</a:t>
            </a:r>
            <a:r>
              <a:rPr lang="it-IT" sz="1400" dirty="0">
                <a:latin typeface="Tahoma" pitchFamily="34" charset="0"/>
              </a:rPr>
              <a:t>(J. Von Neumann, </a:t>
            </a:r>
            <a:r>
              <a:rPr lang="it-IT" sz="1400" i="1" dirty="0"/>
              <a:t>I Draft</a:t>
            </a:r>
            <a:r>
              <a:rPr lang="it-IT" sz="1400" dirty="0">
                <a:latin typeface="Tahoma" pitchFamily="34" charset="0"/>
              </a:rPr>
              <a:t>, 1945)</a:t>
            </a:r>
          </a:p>
        </p:txBody>
      </p:sp>
    </p:spTree>
    <p:extLst>
      <p:ext uri="{BB962C8B-B14F-4D97-AF65-F5344CB8AC3E}">
        <p14:creationId xmlns:p14="http://schemas.microsoft.com/office/powerpoint/2010/main" val="278679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Executing</a:t>
            </a:r>
            <a:r>
              <a:rPr lang="it-IT" sz="3600" dirty="0"/>
              <a:t> </a:t>
            </a:r>
            <a:r>
              <a:rPr lang="it-IT" sz="3600" dirty="0" err="1"/>
              <a:t>Algorithms</a:t>
            </a:r>
            <a:endParaRPr lang="it-GB" sz="3600" dirty="0"/>
          </a:p>
        </p:txBody>
      </p:sp>
      <p:graphicFrame>
        <p:nvGraphicFramePr>
          <p:cNvPr id="8" name="Object 2">
            <a:extLst>
              <a:ext uri="{FF2B5EF4-FFF2-40B4-BE49-F238E27FC236}">
                <a16:creationId xmlns:a16="http://schemas.microsoft.com/office/drawing/2014/main" id="{61CC1563-6DA9-442B-9FEE-3E36FD564614}"/>
              </a:ext>
            </a:extLst>
          </p:cNvPr>
          <p:cNvGraphicFramePr>
            <a:graphicFrameLocks noChangeAspect="1"/>
          </p:cNvGraphicFramePr>
          <p:nvPr>
            <p:extLst>
              <p:ext uri="{D42A27DB-BD31-4B8C-83A1-F6EECF244321}">
                <p14:modId xmlns:p14="http://schemas.microsoft.com/office/powerpoint/2010/main" val="3753420225"/>
              </p:ext>
            </p:extLst>
          </p:nvPr>
        </p:nvGraphicFramePr>
        <p:xfrm>
          <a:off x="7339804" y="1134941"/>
          <a:ext cx="4294945" cy="3270804"/>
        </p:xfrm>
        <a:graphic>
          <a:graphicData uri="http://schemas.openxmlformats.org/presentationml/2006/ole">
            <mc:AlternateContent xmlns:mc="http://schemas.openxmlformats.org/markup-compatibility/2006">
              <mc:Choice xmlns:v="urn:schemas-microsoft-com:vml" Requires="v">
                <p:oleObj name="CorelPhotoPaint.Image.8" r:id="rId2" imgW="6768254" imgH="5155556" progId="">
                  <p:embed/>
                </p:oleObj>
              </mc:Choice>
              <mc:Fallback>
                <p:oleObj name="CorelPhotoPaint.Image.8" r:id="rId2" imgW="6768254" imgH="5155556" progId="">
                  <p:embed/>
                  <p:pic>
                    <p:nvPicPr>
                      <p:cNvPr id="307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804" y="1134941"/>
                        <a:ext cx="4294945" cy="3270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
        <p:nvSpPr>
          <p:cNvPr id="9" name="Text Box 3">
            <a:extLst>
              <a:ext uri="{FF2B5EF4-FFF2-40B4-BE49-F238E27FC236}">
                <a16:creationId xmlns:a16="http://schemas.microsoft.com/office/drawing/2014/main" id="{4769B886-FB8D-4B5D-AE4E-93BA30D80DA9}"/>
              </a:ext>
            </a:extLst>
          </p:cNvPr>
          <p:cNvSpPr txBox="1">
            <a:spLocks noChangeArrowheads="1"/>
          </p:cNvSpPr>
          <p:nvPr/>
        </p:nvSpPr>
        <p:spPr bwMode="auto">
          <a:xfrm>
            <a:off x="7886008" y="4510042"/>
            <a:ext cx="3575146" cy="307777"/>
          </a:xfrm>
          <a:prstGeom prst="rect">
            <a:avLst/>
          </a:prstGeom>
          <a:noFill/>
          <a:ln w="9525">
            <a:noFill/>
            <a:miter lim="800000"/>
            <a:headEnd/>
            <a:tailEnd/>
          </a:ln>
        </p:spPr>
        <p:txBody>
          <a:bodyPr wrap="none">
            <a:spAutoFit/>
          </a:bodyPr>
          <a:lstStyle/>
          <a:p>
            <a:r>
              <a:rPr lang="en-US" sz="1400" dirty="0">
                <a:latin typeface="Tahoma" pitchFamily="34" charset="0"/>
              </a:rPr>
              <a:t>the term Computer indicated the operators</a:t>
            </a:r>
            <a:endParaRPr lang="it-IT" sz="1400" dirty="0"/>
          </a:p>
        </p:txBody>
      </p:sp>
      <p:graphicFrame>
        <p:nvGraphicFramePr>
          <p:cNvPr id="10" name="Object 3">
            <a:extLst>
              <a:ext uri="{FF2B5EF4-FFF2-40B4-BE49-F238E27FC236}">
                <a16:creationId xmlns:a16="http://schemas.microsoft.com/office/drawing/2014/main" id="{154BF7C9-D044-4D4C-876F-F0981838ED6C}"/>
              </a:ext>
            </a:extLst>
          </p:cNvPr>
          <p:cNvGraphicFramePr>
            <a:graphicFrameLocks noChangeAspect="1"/>
          </p:cNvGraphicFramePr>
          <p:nvPr>
            <p:extLst>
              <p:ext uri="{D42A27DB-BD31-4B8C-83A1-F6EECF244321}">
                <p14:modId xmlns:p14="http://schemas.microsoft.com/office/powerpoint/2010/main" val="1360655316"/>
              </p:ext>
            </p:extLst>
          </p:nvPr>
        </p:nvGraphicFramePr>
        <p:xfrm>
          <a:off x="557251" y="2269373"/>
          <a:ext cx="2626973" cy="1894177"/>
        </p:xfrm>
        <a:graphic>
          <a:graphicData uri="http://schemas.openxmlformats.org/presentationml/2006/ole">
            <mc:AlternateContent xmlns:mc="http://schemas.openxmlformats.org/markup-compatibility/2006">
              <mc:Choice xmlns:v="urn:schemas-microsoft-com:vml" Requires="v">
                <p:oleObj name="CorelPhotoPaint.Image.8" r:id="rId4" imgW="4050794" imgH="2920635" progId="">
                  <p:embed/>
                </p:oleObj>
              </mc:Choice>
              <mc:Fallback>
                <p:oleObj name="CorelPhotoPaint.Image.8" r:id="rId4" imgW="4050794" imgH="2920635" progId="">
                  <p:embed/>
                  <p:pic>
                    <p:nvPicPr>
                      <p:cNvPr id="296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51" y="2269373"/>
                        <a:ext cx="2626973" cy="1894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02EE21D1-8F54-4D15-B613-F6B42F33137B}"/>
              </a:ext>
            </a:extLst>
          </p:cNvPr>
          <p:cNvGraphicFramePr>
            <a:graphicFrameLocks noChangeAspect="1"/>
          </p:cNvGraphicFramePr>
          <p:nvPr>
            <p:extLst>
              <p:ext uri="{D42A27DB-BD31-4B8C-83A1-F6EECF244321}">
                <p14:modId xmlns:p14="http://schemas.microsoft.com/office/powerpoint/2010/main" val="2100152514"/>
              </p:ext>
            </p:extLst>
          </p:nvPr>
        </p:nvGraphicFramePr>
        <p:xfrm>
          <a:off x="3790604" y="2265998"/>
          <a:ext cx="2669770" cy="1910021"/>
        </p:xfrm>
        <a:graphic>
          <a:graphicData uri="http://schemas.openxmlformats.org/presentationml/2006/ole">
            <mc:AlternateContent xmlns:mc="http://schemas.openxmlformats.org/markup-compatibility/2006">
              <mc:Choice xmlns:v="urn:schemas-microsoft-com:vml" Requires="v">
                <p:oleObj name="CorelPhotoPaint.Image.8" r:id="rId6" imgW="1828571" imgH="1307937" progId="">
                  <p:embed/>
                </p:oleObj>
              </mc:Choice>
              <mc:Fallback>
                <p:oleObj name="CorelPhotoPaint.Image.8" r:id="rId6" imgW="1828571" imgH="1307937" progId="">
                  <p:embed/>
                  <p:pic>
                    <p:nvPicPr>
                      <p:cNvPr id="2969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0604" y="2265998"/>
                        <a:ext cx="2669770" cy="1910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
        <p:nvSpPr>
          <p:cNvPr id="14" name="CasellaDiTesto 13">
            <a:extLst>
              <a:ext uri="{FF2B5EF4-FFF2-40B4-BE49-F238E27FC236}">
                <a16:creationId xmlns:a16="http://schemas.microsoft.com/office/drawing/2014/main" id="{A7FB7577-A752-402D-B162-B7B4BE1E2BA2}"/>
              </a:ext>
            </a:extLst>
          </p:cNvPr>
          <p:cNvSpPr txBox="1"/>
          <p:nvPr/>
        </p:nvSpPr>
        <p:spPr>
          <a:xfrm>
            <a:off x="1245072" y="4398892"/>
            <a:ext cx="4062604" cy="307777"/>
          </a:xfrm>
          <a:prstGeom prst="rect">
            <a:avLst/>
          </a:prstGeom>
          <a:noFill/>
        </p:spPr>
        <p:txBody>
          <a:bodyPr wrap="square">
            <a:spAutoFit/>
          </a:bodyPr>
          <a:lstStyle/>
          <a:p>
            <a:pPr>
              <a:defRPr/>
            </a:pPr>
            <a:r>
              <a:rPr lang="it-IT" sz="1400" dirty="0">
                <a:latin typeface="Tahoma" pitchFamily="34" charset="0"/>
              </a:rPr>
              <a:t>ENIAC, the first </a:t>
            </a:r>
            <a:r>
              <a:rPr lang="it-IT" sz="1400" dirty="0" err="1">
                <a:latin typeface="Tahoma" pitchFamily="34" charset="0"/>
              </a:rPr>
              <a:t>electronic</a:t>
            </a:r>
            <a:r>
              <a:rPr lang="it-IT" sz="1400" dirty="0">
                <a:latin typeface="Tahoma" pitchFamily="34" charset="0"/>
              </a:rPr>
              <a:t> </a:t>
            </a:r>
            <a:r>
              <a:rPr lang="it-IT" sz="1400" dirty="0" err="1">
                <a:latin typeface="Tahoma" pitchFamily="34" charset="0"/>
              </a:rPr>
              <a:t>calculator</a:t>
            </a:r>
            <a:r>
              <a:rPr lang="it-IT" sz="1400" dirty="0">
                <a:latin typeface="Tahoma" pitchFamily="34" charset="0"/>
              </a:rPr>
              <a:t> 1944-48</a:t>
            </a:r>
            <a:endParaRPr lang="it-IT" sz="1400" dirty="0"/>
          </a:p>
        </p:txBody>
      </p:sp>
    </p:spTree>
    <p:extLst>
      <p:ext uri="{BB962C8B-B14F-4D97-AF65-F5344CB8AC3E}">
        <p14:creationId xmlns:p14="http://schemas.microsoft.com/office/powerpoint/2010/main" val="182223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6904429" cy="464602"/>
          </a:xfrm>
        </p:spPr>
        <p:txBody>
          <a:bodyPr/>
          <a:lstStyle/>
          <a:p>
            <a:r>
              <a:rPr lang="it-IT" sz="3600" dirty="0" err="1"/>
              <a:t>Executing</a:t>
            </a:r>
            <a:r>
              <a:rPr lang="it-IT" sz="3600" dirty="0"/>
              <a:t> </a:t>
            </a:r>
            <a:r>
              <a:rPr lang="it-IT" sz="3600" dirty="0" err="1"/>
              <a:t>Algorithms</a:t>
            </a:r>
            <a:r>
              <a:rPr lang="it-IT" sz="3600" dirty="0"/>
              <a:t> and more</a:t>
            </a:r>
            <a:endParaRPr lang="it-GB" sz="3600" dirty="0"/>
          </a:p>
        </p:txBody>
      </p:sp>
      <p:graphicFrame>
        <p:nvGraphicFramePr>
          <p:cNvPr id="12" name="Object 2">
            <a:extLst>
              <a:ext uri="{FF2B5EF4-FFF2-40B4-BE49-F238E27FC236}">
                <a16:creationId xmlns:a16="http://schemas.microsoft.com/office/drawing/2014/main" id="{4F4A394A-6CAF-4853-8C9D-2CF58BC1817A}"/>
              </a:ext>
            </a:extLst>
          </p:cNvPr>
          <p:cNvGraphicFramePr>
            <a:graphicFrameLocks noChangeAspect="1"/>
          </p:cNvGraphicFramePr>
          <p:nvPr>
            <p:extLst>
              <p:ext uri="{D42A27DB-BD31-4B8C-83A1-F6EECF244321}">
                <p14:modId xmlns:p14="http://schemas.microsoft.com/office/powerpoint/2010/main" val="131062816"/>
              </p:ext>
            </p:extLst>
          </p:nvPr>
        </p:nvGraphicFramePr>
        <p:xfrm>
          <a:off x="544933" y="2281495"/>
          <a:ext cx="2476743" cy="1632914"/>
        </p:xfrm>
        <a:graphic>
          <a:graphicData uri="http://schemas.openxmlformats.org/presentationml/2006/ole">
            <mc:AlternateContent xmlns:mc="http://schemas.openxmlformats.org/markup-compatibility/2006">
              <mc:Choice xmlns:v="urn:schemas-microsoft-com:vml" Requires="v">
                <p:oleObj name="CorelPhotoPaint.Image.8" r:id="rId5" imgW="3047619" imgH="2009524" progId="">
                  <p:embed/>
                </p:oleObj>
              </mc:Choice>
              <mc:Fallback>
                <p:oleObj name="CorelPhotoPaint.Image.8" r:id="rId5" imgW="3047619" imgH="2009524" progId="">
                  <p:embed/>
                  <p:pic>
                    <p:nvPicPr>
                      <p:cNvPr id="819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33" y="2281495"/>
                        <a:ext cx="2476743" cy="1632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
        <p:nvSpPr>
          <p:cNvPr id="15" name="CasellaDiTesto 14">
            <a:extLst>
              <a:ext uri="{FF2B5EF4-FFF2-40B4-BE49-F238E27FC236}">
                <a16:creationId xmlns:a16="http://schemas.microsoft.com/office/drawing/2014/main" id="{794B9FBC-36E6-42B6-BD19-47BD45D5F55D}"/>
              </a:ext>
            </a:extLst>
          </p:cNvPr>
          <p:cNvSpPr txBox="1"/>
          <p:nvPr/>
        </p:nvSpPr>
        <p:spPr>
          <a:xfrm>
            <a:off x="557251" y="3914409"/>
            <a:ext cx="2512522" cy="523220"/>
          </a:xfrm>
          <a:prstGeom prst="rect">
            <a:avLst/>
          </a:prstGeom>
          <a:noFill/>
        </p:spPr>
        <p:txBody>
          <a:bodyPr wrap="square">
            <a:spAutoFit/>
          </a:bodyPr>
          <a:lstStyle/>
          <a:p>
            <a:pPr>
              <a:defRPr/>
            </a:pPr>
            <a:r>
              <a:rPr lang="it-IT" sz="1400" dirty="0">
                <a:latin typeface="Tahoma" pitchFamily="34" charset="0"/>
              </a:rPr>
              <a:t>Steve Jobs e Steve </a:t>
            </a:r>
            <a:r>
              <a:rPr lang="it-IT" sz="1400" dirty="0" err="1">
                <a:latin typeface="Tahoma" pitchFamily="34" charset="0"/>
              </a:rPr>
              <a:t>Wozniack</a:t>
            </a:r>
            <a:r>
              <a:rPr lang="it-IT" sz="1400" dirty="0">
                <a:latin typeface="Tahoma" pitchFamily="34" charset="0"/>
              </a:rPr>
              <a:t> </a:t>
            </a:r>
          </a:p>
          <a:p>
            <a:pPr>
              <a:defRPr/>
            </a:pPr>
            <a:r>
              <a:rPr lang="it-IT" sz="1400" dirty="0">
                <a:latin typeface="Tahoma" pitchFamily="34" charset="0"/>
              </a:rPr>
              <a:t>1977 – the </a:t>
            </a:r>
            <a:r>
              <a:rPr lang="it-IT" sz="1400" b="1" dirty="0">
                <a:latin typeface="Tahoma" pitchFamily="34" charset="0"/>
              </a:rPr>
              <a:t>pc</a:t>
            </a:r>
            <a:r>
              <a:rPr lang="it-IT" sz="1400" dirty="0">
                <a:latin typeface="Tahoma" pitchFamily="34" charset="0"/>
              </a:rPr>
              <a:t> </a:t>
            </a:r>
            <a:r>
              <a:rPr lang="it-IT" sz="1400" dirty="0" err="1">
                <a:latin typeface="Tahoma" pitchFamily="34" charset="0"/>
              </a:rPr>
              <a:t>is</a:t>
            </a:r>
            <a:r>
              <a:rPr lang="it-IT" sz="1400" dirty="0">
                <a:latin typeface="Tahoma" pitchFamily="34" charset="0"/>
              </a:rPr>
              <a:t> </a:t>
            </a:r>
            <a:r>
              <a:rPr lang="it-IT" sz="1400" dirty="0" err="1">
                <a:latin typeface="Tahoma" pitchFamily="34" charset="0"/>
              </a:rPr>
              <a:t>born</a:t>
            </a:r>
            <a:r>
              <a:rPr lang="it-IT" sz="1400" dirty="0">
                <a:latin typeface="Tahoma" pitchFamily="34" charset="0"/>
              </a:rPr>
              <a:t> (Apple)</a:t>
            </a:r>
            <a:endParaRPr lang="it-IT" sz="1400" dirty="0"/>
          </a:p>
        </p:txBody>
      </p:sp>
      <p:pic>
        <p:nvPicPr>
          <p:cNvPr id="16" name="Picture 3" descr="TmBernersLee">
            <a:extLst>
              <a:ext uri="{FF2B5EF4-FFF2-40B4-BE49-F238E27FC236}">
                <a16:creationId xmlns:a16="http://schemas.microsoft.com/office/drawing/2014/main" id="{D502E5FC-DF0F-4579-B4F0-4B33C535C471}"/>
              </a:ext>
            </a:extLst>
          </p:cNvPr>
          <p:cNvPicPr>
            <a:picLocks noChangeAspect="1" noChangeArrowheads="1"/>
          </p:cNvPicPr>
          <p:nvPr>
            <p:custDataLst>
              <p:tags r:id="rId1"/>
            </p:custDataLst>
          </p:nvPr>
        </p:nvPicPr>
        <p:blipFill>
          <a:blip r:embed="rId7" cstate="print"/>
          <a:srcRect/>
          <a:stretch>
            <a:fillRect/>
          </a:stretch>
        </p:blipFill>
        <p:spPr bwMode="auto">
          <a:xfrm>
            <a:off x="3384003" y="2248658"/>
            <a:ext cx="1518877" cy="1665752"/>
          </a:xfrm>
          <a:prstGeom prst="rect">
            <a:avLst/>
          </a:prstGeom>
          <a:noFill/>
          <a:ln w="9525">
            <a:noFill/>
            <a:miter lim="800000"/>
            <a:headEnd/>
            <a:tailEnd/>
          </a:ln>
        </p:spPr>
      </p:pic>
      <p:sp>
        <p:nvSpPr>
          <p:cNvPr id="17" name="CasellaDiTesto 16">
            <a:extLst>
              <a:ext uri="{FF2B5EF4-FFF2-40B4-BE49-F238E27FC236}">
                <a16:creationId xmlns:a16="http://schemas.microsoft.com/office/drawing/2014/main" id="{8A098C27-F8FF-4F9A-99CF-FC300112BEBF}"/>
              </a:ext>
            </a:extLst>
          </p:cNvPr>
          <p:cNvSpPr txBox="1"/>
          <p:nvPr/>
        </p:nvSpPr>
        <p:spPr>
          <a:xfrm>
            <a:off x="3252355" y="3914410"/>
            <a:ext cx="2101042" cy="523220"/>
          </a:xfrm>
          <a:prstGeom prst="rect">
            <a:avLst/>
          </a:prstGeom>
          <a:noFill/>
        </p:spPr>
        <p:txBody>
          <a:bodyPr wrap="square">
            <a:spAutoFit/>
          </a:bodyPr>
          <a:lstStyle/>
          <a:p>
            <a:pPr>
              <a:defRPr/>
            </a:pPr>
            <a:r>
              <a:rPr lang="it-IT" sz="1400" dirty="0">
                <a:latin typeface="Tahoma" pitchFamily="34" charset="0"/>
              </a:rPr>
              <a:t>Tim Berners-Lee  </a:t>
            </a:r>
          </a:p>
          <a:p>
            <a:pPr>
              <a:defRPr/>
            </a:pPr>
            <a:r>
              <a:rPr lang="it-IT" sz="1400" dirty="0">
                <a:latin typeface="Tahoma" pitchFamily="34" charset="0"/>
              </a:rPr>
              <a:t>1980 – the </a:t>
            </a:r>
            <a:r>
              <a:rPr lang="it-IT" sz="1400" b="1" dirty="0">
                <a:latin typeface="Tahoma" pitchFamily="34" charset="0"/>
              </a:rPr>
              <a:t>web </a:t>
            </a:r>
            <a:r>
              <a:rPr lang="it-IT" sz="1400" dirty="0" err="1">
                <a:latin typeface="Tahoma" pitchFamily="34" charset="0"/>
              </a:rPr>
              <a:t>is</a:t>
            </a:r>
            <a:r>
              <a:rPr lang="it-IT" sz="1400" dirty="0">
                <a:latin typeface="Tahoma" pitchFamily="34" charset="0"/>
              </a:rPr>
              <a:t> </a:t>
            </a:r>
            <a:r>
              <a:rPr lang="it-IT" sz="1400" dirty="0" err="1">
                <a:latin typeface="Tahoma" pitchFamily="34" charset="0"/>
              </a:rPr>
              <a:t>born</a:t>
            </a:r>
            <a:endParaRPr lang="it-IT" sz="1400" dirty="0"/>
          </a:p>
        </p:txBody>
      </p:sp>
      <p:pic>
        <p:nvPicPr>
          <p:cNvPr id="18" name="Picture 6" descr="Photograph of Sergey Brin from Google.com press photos page">
            <a:hlinkClick r:id="rId8" tooltip="Photograph of Sergey Brin from Google.com press photos page"/>
            <a:extLst>
              <a:ext uri="{FF2B5EF4-FFF2-40B4-BE49-F238E27FC236}">
                <a16:creationId xmlns:a16="http://schemas.microsoft.com/office/drawing/2014/main" id="{F918110C-9AAC-4B1A-9BAC-CFEBCEE37FA3}"/>
              </a:ext>
            </a:extLst>
          </p:cNvPr>
          <p:cNvPicPr>
            <a:picLocks noChangeAspect="1" noChangeArrowheads="1"/>
          </p:cNvPicPr>
          <p:nvPr>
            <p:custDataLst>
              <p:tags r:id="rId2"/>
            </p:custDataLst>
          </p:nvPr>
        </p:nvPicPr>
        <p:blipFill>
          <a:blip r:embed="rId9" cstate="print"/>
          <a:srcRect/>
          <a:stretch>
            <a:fillRect/>
          </a:stretch>
        </p:blipFill>
        <p:spPr bwMode="auto">
          <a:xfrm flipH="1">
            <a:off x="6175002" y="2315160"/>
            <a:ext cx="2108339" cy="1687229"/>
          </a:xfrm>
          <a:prstGeom prst="rect">
            <a:avLst/>
          </a:prstGeom>
          <a:noFill/>
          <a:ln w="9525">
            <a:noFill/>
            <a:miter lim="800000"/>
            <a:headEnd/>
            <a:tailEnd/>
          </a:ln>
        </p:spPr>
      </p:pic>
      <p:pic>
        <p:nvPicPr>
          <p:cNvPr id="19" name="Picture 8" descr="Google co-founder Larry Page">
            <a:hlinkClick r:id="rId10" tooltip="Google co-founder Larry Page"/>
            <a:extLst>
              <a:ext uri="{FF2B5EF4-FFF2-40B4-BE49-F238E27FC236}">
                <a16:creationId xmlns:a16="http://schemas.microsoft.com/office/drawing/2014/main" id="{6AD049BB-D55B-48E6-BE3C-67CD72D10396}"/>
              </a:ext>
            </a:extLst>
          </p:cNvPr>
          <p:cNvPicPr>
            <a:picLocks noChangeAspect="1" noChangeArrowheads="1"/>
          </p:cNvPicPr>
          <p:nvPr>
            <p:custDataLst>
              <p:tags r:id="rId3"/>
            </p:custDataLst>
          </p:nvPr>
        </p:nvPicPr>
        <p:blipFill>
          <a:blip r:embed="rId11" cstate="print"/>
          <a:srcRect/>
          <a:stretch>
            <a:fillRect/>
          </a:stretch>
        </p:blipFill>
        <p:spPr bwMode="auto">
          <a:xfrm flipH="1">
            <a:off x="8447747" y="2289131"/>
            <a:ext cx="2346329" cy="1713258"/>
          </a:xfrm>
          <a:prstGeom prst="rect">
            <a:avLst/>
          </a:prstGeom>
          <a:noFill/>
          <a:ln w="9525">
            <a:noFill/>
            <a:miter lim="800000"/>
            <a:headEnd/>
            <a:tailEnd/>
          </a:ln>
        </p:spPr>
      </p:pic>
      <p:sp>
        <p:nvSpPr>
          <p:cNvPr id="20" name="CasellaDiTesto 19">
            <a:extLst>
              <a:ext uri="{FF2B5EF4-FFF2-40B4-BE49-F238E27FC236}">
                <a16:creationId xmlns:a16="http://schemas.microsoft.com/office/drawing/2014/main" id="{B9EB3476-C5F7-47E0-A203-B8380807D5D5}"/>
              </a:ext>
            </a:extLst>
          </p:cNvPr>
          <p:cNvSpPr txBox="1"/>
          <p:nvPr/>
        </p:nvSpPr>
        <p:spPr>
          <a:xfrm>
            <a:off x="7461680" y="4005017"/>
            <a:ext cx="2159231" cy="523220"/>
          </a:xfrm>
          <a:prstGeom prst="rect">
            <a:avLst/>
          </a:prstGeom>
          <a:noFill/>
        </p:spPr>
        <p:txBody>
          <a:bodyPr wrap="square">
            <a:spAutoFit/>
          </a:bodyPr>
          <a:lstStyle/>
          <a:p>
            <a:pPr>
              <a:defRPr/>
            </a:pPr>
            <a:r>
              <a:rPr lang="it-IT" sz="1400" dirty="0">
                <a:latin typeface="Tahoma" pitchFamily="34" charset="0"/>
              </a:rPr>
              <a:t>Larry Page e Sergey Brin</a:t>
            </a:r>
          </a:p>
          <a:p>
            <a:pPr>
              <a:defRPr/>
            </a:pPr>
            <a:r>
              <a:rPr lang="it-IT" sz="1400" dirty="0">
                <a:latin typeface="Tahoma" pitchFamily="34" charset="0"/>
              </a:rPr>
              <a:t>1998 – </a:t>
            </a:r>
            <a:r>
              <a:rPr lang="it-IT" sz="1400" b="1" dirty="0">
                <a:latin typeface="Tahoma" pitchFamily="34" charset="0"/>
              </a:rPr>
              <a:t>Google </a:t>
            </a:r>
            <a:r>
              <a:rPr lang="it-IT" sz="1400" dirty="0" err="1">
                <a:latin typeface="Tahoma" pitchFamily="34" charset="0"/>
              </a:rPr>
              <a:t>is</a:t>
            </a:r>
            <a:r>
              <a:rPr lang="it-IT" sz="1400" dirty="0">
                <a:latin typeface="Tahoma" pitchFamily="34" charset="0"/>
              </a:rPr>
              <a:t> </a:t>
            </a:r>
            <a:r>
              <a:rPr lang="it-IT" sz="1400" dirty="0" err="1">
                <a:latin typeface="Tahoma" pitchFamily="34" charset="0"/>
              </a:rPr>
              <a:t>born</a:t>
            </a:r>
            <a:endParaRPr lang="it-IT" sz="1400" dirty="0"/>
          </a:p>
        </p:txBody>
      </p:sp>
      <p:pic>
        <p:nvPicPr>
          <p:cNvPr id="21" name="Immagine 20">
            <a:extLst>
              <a:ext uri="{FF2B5EF4-FFF2-40B4-BE49-F238E27FC236}">
                <a16:creationId xmlns:a16="http://schemas.microsoft.com/office/drawing/2014/main" id="{BFF0C626-9BB6-4B49-B4AA-0E00C20C54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0137" y="4718318"/>
            <a:ext cx="2062406" cy="1645537"/>
          </a:xfrm>
          <a:prstGeom prst="rect">
            <a:avLst/>
          </a:prstGeom>
        </p:spPr>
      </p:pic>
      <p:sp>
        <p:nvSpPr>
          <p:cNvPr id="22" name="CasellaDiTesto 21">
            <a:extLst>
              <a:ext uri="{FF2B5EF4-FFF2-40B4-BE49-F238E27FC236}">
                <a16:creationId xmlns:a16="http://schemas.microsoft.com/office/drawing/2014/main" id="{6F17F10C-2A23-4399-88BF-5ADAF3ADC0A4}"/>
              </a:ext>
            </a:extLst>
          </p:cNvPr>
          <p:cNvSpPr txBox="1"/>
          <p:nvPr/>
        </p:nvSpPr>
        <p:spPr>
          <a:xfrm>
            <a:off x="2741121" y="5839106"/>
            <a:ext cx="2108339" cy="523220"/>
          </a:xfrm>
          <a:prstGeom prst="rect">
            <a:avLst/>
          </a:prstGeom>
          <a:noFill/>
        </p:spPr>
        <p:txBody>
          <a:bodyPr wrap="square">
            <a:spAutoFit/>
          </a:bodyPr>
          <a:lstStyle/>
          <a:p>
            <a:pPr>
              <a:defRPr/>
            </a:pPr>
            <a:r>
              <a:rPr lang="it-IT" sz="1400" dirty="0">
                <a:latin typeface="Tahoma" pitchFamily="34" charset="0"/>
              </a:rPr>
              <a:t>Jeff </a:t>
            </a:r>
            <a:r>
              <a:rPr lang="it-IT" sz="1400" dirty="0" err="1">
                <a:latin typeface="Tahoma" pitchFamily="34" charset="0"/>
              </a:rPr>
              <a:t>Bezos</a:t>
            </a:r>
            <a:endParaRPr lang="it-IT" sz="1400" dirty="0">
              <a:latin typeface="Tahoma" pitchFamily="34" charset="0"/>
            </a:endParaRPr>
          </a:p>
          <a:p>
            <a:pPr>
              <a:defRPr/>
            </a:pPr>
            <a:r>
              <a:rPr lang="it-IT" sz="1400" dirty="0">
                <a:latin typeface="Tahoma" pitchFamily="34" charset="0"/>
              </a:rPr>
              <a:t>2003 – </a:t>
            </a:r>
            <a:r>
              <a:rPr lang="it-IT" sz="1400" b="1" dirty="0">
                <a:latin typeface="Tahoma" pitchFamily="34" charset="0"/>
              </a:rPr>
              <a:t>Amazon </a:t>
            </a:r>
            <a:r>
              <a:rPr lang="it-IT" sz="1400" dirty="0" err="1">
                <a:latin typeface="Tahoma" pitchFamily="34" charset="0"/>
              </a:rPr>
              <a:t>is</a:t>
            </a:r>
            <a:r>
              <a:rPr lang="it-IT" sz="1400" dirty="0">
                <a:latin typeface="Tahoma" pitchFamily="34" charset="0"/>
              </a:rPr>
              <a:t> </a:t>
            </a:r>
            <a:r>
              <a:rPr lang="it-IT" sz="1400" dirty="0" err="1">
                <a:latin typeface="Tahoma" pitchFamily="34" charset="0"/>
              </a:rPr>
              <a:t>born</a:t>
            </a:r>
            <a:r>
              <a:rPr lang="it-IT" sz="1400" dirty="0">
                <a:latin typeface="Tahoma" pitchFamily="34" charset="0"/>
              </a:rPr>
              <a:t> </a:t>
            </a:r>
            <a:endParaRPr lang="it-IT" sz="1400" dirty="0"/>
          </a:p>
        </p:txBody>
      </p:sp>
      <p:pic>
        <p:nvPicPr>
          <p:cNvPr id="23" name="Immagine 22">
            <a:extLst>
              <a:ext uri="{FF2B5EF4-FFF2-40B4-BE49-F238E27FC236}">
                <a16:creationId xmlns:a16="http://schemas.microsoft.com/office/drawing/2014/main" id="{DBF27929-7123-47C0-9409-7296AF74BD4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7723" y="4630341"/>
            <a:ext cx="1899551" cy="1639900"/>
          </a:xfrm>
          <a:prstGeom prst="rect">
            <a:avLst/>
          </a:prstGeom>
        </p:spPr>
      </p:pic>
      <p:sp>
        <p:nvSpPr>
          <p:cNvPr id="24" name="CasellaDiTesto 23">
            <a:extLst>
              <a:ext uri="{FF2B5EF4-FFF2-40B4-BE49-F238E27FC236}">
                <a16:creationId xmlns:a16="http://schemas.microsoft.com/office/drawing/2014/main" id="{E2101D3A-97B0-4EA2-8635-EB02B2D41DDD}"/>
              </a:ext>
            </a:extLst>
          </p:cNvPr>
          <p:cNvSpPr txBox="1"/>
          <p:nvPr/>
        </p:nvSpPr>
        <p:spPr>
          <a:xfrm>
            <a:off x="7363314" y="5763818"/>
            <a:ext cx="2257597" cy="523220"/>
          </a:xfrm>
          <a:prstGeom prst="rect">
            <a:avLst/>
          </a:prstGeom>
          <a:noFill/>
        </p:spPr>
        <p:txBody>
          <a:bodyPr wrap="square">
            <a:spAutoFit/>
          </a:bodyPr>
          <a:lstStyle/>
          <a:p>
            <a:pPr>
              <a:defRPr/>
            </a:pPr>
            <a:r>
              <a:rPr lang="it-IT" sz="1400" dirty="0">
                <a:latin typeface="Tahoma" pitchFamily="34" charset="0"/>
              </a:rPr>
              <a:t>Mark Zuckerberg</a:t>
            </a:r>
          </a:p>
          <a:p>
            <a:pPr>
              <a:defRPr/>
            </a:pPr>
            <a:r>
              <a:rPr lang="it-IT" sz="1400" dirty="0">
                <a:latin typeface="Tahoma" pitchFamily="34" charset="0"/>
              </a:rPr>
              <a:t>2004 – </a:t>
            </a:r>
            <a:r>
              <a:rPr lang="it-IT" sz="1400" b="1" dirty="0">
                <a:latin typeface="Tahoma" pitchFamily="34" charset="0"/>
              </a:rPr>
              <a:t>Facebook </a:t>
            </a:r>
            <a:r>
              <a:rPr lang="it-IT" sz="1400" dirty="0" err="1">
                <a:latin typeface="Tahoma" pitchFamily="34" charset="0"/>
              </a:rPr>
              <a:t>is</a:t>
            </a:r>
            <a:r>
              <a:rPr lang="it-IT" sz="1400" dirty="0">
                <a:latin typeface="Tahoma" pitchFamily="34" charset="0"/>
              </a:rPr>
              <a:t> </a:t>
            </a:r>
            <a:r>
              <a:rPr lang="it-IT" sz="1400" dirty="0" err="1">
                <a:latin typeface="Tahoma" pitchFamily="34" charset="0"/>
              </a:rPr>
              <a:t>born</a:t>
            </a:r>
            <a:r>
              <a:rPr lang="it-IT" sz="1400" dirty="0">
                <a:latin typeface="Tahoma" pitchFamily="34" charset="0"/>
              </a:rPr>
              <a:t> </a:t>
            </a:r>
            <a:endParaRPr lang="it-IT" sz="1400" dirty="0"/>
          </a:p>
        </p:txBody>
      </p:sp>
    </p:spTree>
    <p:extLst>
      <p:ext uri="{BB962C8B-B14F-4D97-AF65-F5344CB8AC3E}">
        <p14:creationId xmlns:p14="http://schemas.microsoft.com/office/powerpoint/2010/main" val="69931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99BD08C9-C510-47BC-83A8-45B31E904925}"/>
              </a:ext>
            </a:extLst>
          </p:cNvPr>
          <p:cNvSpPr txBox="1"/>
          <p:nvPr/>
        </p:nvSpPr>
        <p:spPr>
          <a:xfrm>
            <a:off x="4029594" y="2627480"/>
            <a:ext cx="3244041" cy="954107"/>
          </a:xfrm>
          <a:prstGeom prst="rect">
            <a:avLst/>
          </a:prstGeom>
          <a:noFill/>
        </p:spPr>
        <p:txBody>
          <a:bodyPr wrap="square">
            <a:spAutoFit/>
          </a:bodyPr>
          <a:lstStyle/>
          <a:p>
            <a:pPr marL="285750" indent="-285750">
              <a:buClr>
                <a:srgbClr val="CC3300"/>
              </a:buClr>
              <a:buSzPct val="120000"/>
              <a:buFont typeface="Arial" panose="020B0604020202020204" pitchFamily="34" charset="0"/>
              <a:buChar char="•"/>
              <a:defRPr/>
            </a:pPr>
            <a:r>
              <a:rPr lang="it-IT" sz="2800" dirty="0" err="1">
                <a:latin typeface="Tahoma" pitchFamily="34" charset="0"/>
              </a:rPr>
              <a:t>miniaturization</a:t>
            </a:r>
            <a:endParaRPr lang="it-IT" sz="2800" dirty="0">
              <a:latin typeface="Tahoma" pitchFamily="34" charset="0"/>
            </a:endParaRPr>
          </a:p>
          <a:p>
            <a:pPr marL="285750" indent="-285750">
              <a:buClr>
                <a:srgbClr val="CC3300"/>
              </a:buClr>
              <a:buSzPct val="120000"/>
              <a:buFont typeface="Arial" panose="020B0604020202020204" pitchFamily="34" charset="0"/>
              <a:buChar char="•"/>
              <a:defRPr/>
            </a:pPr>
            <a:r>
              <a:rPr lang="it-IT" sz="2800" dirty="0" err="1">
                <a:latin typeface="Tahoma" pitchFamily="34" charset="0"/>
              </a:rPr>
              <a:t>connectivity</a:t>
            </a:r>
            <a:endParaRPr lang="it-IT" sz="2800" dirty="0">
              <a:latin typeface="Tahoma" pitchFamily="34" charset="0"/>
            </a:endParaRPr>
          </a:p>
        </p:txBody>
      </p:sp>
      <p:sp>
        <p:nvSpPr>
          <p:cNvPr id="27" name="CasellaDiTesto 26">
            <a:extLst>
              <a:ext uri="{FF2B5EF4-FFF2-40B4-BE49-F238E27FC236}">
                <a16:creationId xmlns:a16="http://schemas.microsoft.com/office/drawing/2014/main" id="{C241815E-419E-468A-BDE8-D7D0180DB56B}"/>
              </a:ext>
            </a:extLst>
          </p:cNvPr>
          <p:cNvSpPr txBox="1"/>
          <p:nvPr/>
        </p:nvSpPr>
        <p:spPr>
          <a:xfrm>
            <a:off x="2616432" y="4291656"/>
            <a:ext cx="8763692" cy="1200329"/>
          </a:xfrm>
          <a:prstGeom prst="rect">
            <a:avLst/>
          </a:prstGeom>
          <a:noFill/>
        </p:spPr>
        <p:txBody>
          <a:bodyPr wrap="square">
            <a:spAutoFit/>
          </a:bodyPr>
          <a:lstStyle/>
          <a:p>
            <a:pPr>
              <a:buClr>
                <a:srgbClr val="CC3300"/>
              </a:buClr>
              <a:buSzPct val="115000"/>
              <a:buFont typeface="Wingdings" pitchFamily="2" charset="2"/>
              <a:buChar char="ü"/>
              <a:defRPr/>
            </a:pPr>
            <a:r>
              <a:rPr lang="en-US" sz="2400" dirty="0">
                <a:latin typeface="Tahoma" pitchFamily="34" charset="0"/>
              </a:rPr>
              <a:t> more computing power    </a:t>
            </a:r>
          </a:p>
          <a:p>
            <a:pPr>
              <a:buClr>
                <a:srgbClr val="CC3300"/>
              </a:buClr>
              <a:buSzPct val="115000"/>
              <a:buFont typeface="Wingdings" pitchFamily="2" charset="2"/>
              <a:buChar char="ü"/>
              <a:defRPr/>
            </a:pPr>
            <a:r>
              <a:rPr lang="en-US" sz="2400" dirty="0">
                <a:latin typeface="Tahoma" pitchFamily="34" charset="0"/>
              </a:rPr>
              <a:t> greater storage capacity    </a:t>
            </a:r>
          </a:p>
          <a:p>
            <a:pPr>
              <a:buClr>
                <a:srgbClr val="CC3300"/>
              </a:buClr>
              <a:buSzPct val="115000"/>
              <a:buFont typeface="Wingdings" pitchFamily="2" charset="2"/>
              <a:buChar char="ü"/>
              <a:defRPr/>
            </a:pPr>
            <a:r>
              <a:rPr lang="en-US" sz="2400" dirty="0">
                <a:latin typeface="Tahoma" pitchFamily="34" charset="0"/>
              </a:rPr>
              <a:t> easy access to computing power and big data availability</a:t>
            </a:r>
            <a:endParaRPr lang="it-IT" sz="2400" dirty="0">
              <a:latin typeface="Tahoma" pitchFamily="34" charset="0"/>
            </a:endParaRPr>
          </a:p>
        </p:txBody>
      </p:sp>
      <p:sp>
        <p:nvSpPr>
          <p:cNvPr id="28" name="AutoShape 8">
            <a:extLst>
              <a:ext uri="{FF2B5EF4-FFF2-40B4-BE49-F238E27FC236}">
                <a16:creationId xmlns:a16="http://schemas.microsoft.com/office/drawing/2014/main" id="{36051A25-6579-4D4C-B0D8-C963A21FFD34}"/>
              </a:ext>
            </a:extLst>
          </p:cNvPr>
          <p:cNvSpPr>
            <a:spLocks noChangeArrowheads="1"/>
          </p:cNvSpPr>
          <p:nvPr/>
        </p:nvSpPr>
        <p:spPr bwMode="auto">
          <a:xfrm>
            <a:off x="5269282" y="3740995"/>
            <a:ext cx="495594" cy="464602"/>
          </a:xfrm>
          <a:prstGeom prst="downArrow">
            <a:avLst>
              <a:gd name="adj1" fmla="val 50000"/>
              <a:gd name="adj2" fmla="val 41390"/>
            </a:avLst>
          </a:prstGeom>
          <a:solidFill>
            <a:srgbClr val="6699FF"/>
          </a:solidFill>
          <a:ln w="9525">
            <a:solidFill>
              <a:schemeClr val="tx1"/>
            </a:solidFill>
            <a:miter lim="800000"/>
            <a:headEnd/>
            <a:tailEnd/>
          </a:ln>
          <a:effectLst>
            <a:innerShdw blurRad="114300">
              <a:prstClr val="black"/>
            </a:innerShdw>
          </a:effectLst>
        </p:spPr>
        <p:txBody>
          <a:bodyPr wrap="none" anchor="ctr"/>
          <a:lstStyle/>
          <a:p>
            <a:pPr>
              <a:defRPr/>
            </a:pPr>
            <a:endParaRPr lang="it-IT"/>
          </a:p>
        </p:txBody>
      </p:sp>
      <p:sp>
        <p:nvSpPr>
          <p:cNvPr id="7" name="Titolo 6">
            <a:extLst>
              <a:ext uri="{FF2B5EF4-FFF2-40B4-BE49-F238E27FC236}">
                <a16:creationId xmlns:a16="http://schemas.microsoft.com/office/drawing/2014/main" id="{FF506FA6-83E4-4F9F-81AA-471001A24724}"/>
              </a:ext>
            </a:extLst>
          </p:cNvPr>
          <p:cNvSpPr>
            <a:spLocks noGrp="1"/>
          </p:cNvSpPr>
          <p:nvPr>
            <p:ph type="title"/>
          </p:nvPr>
        </p:nvSpPr>
        <p:spPr>
          <a:xfrm>
            <a:off x="557250" y="1316913"/>
            <a:ext cx="8270865" cy="464602"/>
          </a:xfrm>
        </p:spPr>
        <p:txBody>
          <a:bodyPr/>
          <a:lstStyle/>
          <a:p>
            <a:r>
              <a:rPr lang="it-IT" sz="3600" dirty="0">
                <a:latin typeface="Avenir Black" panose="02000503020000020003"/>
              </a:rPr>
              <a:t>lines of </a:t>
            </a:r>
            <a:r>
              <a:rPr lang="it-IT" sz="3600" dirty="0" err="1">
                <a:latin typeface="Avenir Black" panose="02000503020000020003"/>
              </a:rPr>
              <a:t>technological</a:t>
            </a:r>
            <a:r>
              <a:rPr lang="it-IT" sz="3600" dirty="0">
                <a:latin typeface="Avenir Black" panose="02000503020000020003"/>
              </a:rPr>
              <a:t> </a:t>
            </a:r>
            <a:r>
              <a:rPr lang="it-IT" sz="3600" dirty="0" err="1">
                <a:latin typeface="Avenir Black" panose="02000503020000020003"/>
              </a:rPr>
              <a:t>development</a:t>
            </a:r>
            <a:endParaRPr lang="it-IT" sz="3600" dirty="0">
              <a:latin typeface="Avenir Black" panose="02000503020000020003"/>
            </a:endParaRPr>
          </a:p>
        </p:txBody>
      </p:sp>
    </p:spTree>
    <p:extLst>
      <p:ext uri="{BB962C8B-B14F-4D97-AF65-F5344CB8AC3E}">
        <p14:creationId xmlns:p14="http://schemas.microsoft.com/office/powerpoint/2010/main" val="15841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F506FA6-83E4-4F9F-81AA-471001A24724}"/>
              </a:ext>
            </a:extLst>
          </p:cNvPr>
          <p:cNvSpPr>
            <a:spLocks noGrp="1"/>
          </p:cNvSpPr>
          <p:nvPr>
            <p:ph type="title"/>
          </p:nvPr>
        </p:nvSpPr>
        <p:spPr>
          <a:xfrm>
            <a:off x="557251" y="1316913"/>
            <a:ext cx="6666509" cy="464602"/>
          </a:xfrm>
        </p:spPr>
        <p:txBody>
          <a:bodyPr/>
          <a:lstStyle/>
          <a:p>
            <a:r>
              <a:rPr lang="it-IT" sz="3600" dirty="0">
                <a:latin typeface="Avenir Black" panose="02000503020000020003"/>
              </a:rPr>
              <a:t>Some </a:t>
            </a:r>
            <a:r>
              <a:rPr lang="it-IT" sz="3600" dirty="0" err="1">
                <a:latin typeface="Avenir Black" panose="02000503020000020003"/>
              </a:rPr>
              <a:t>basic</a:t>
            </a:r>
            <a:r>
              <a:rPr lang="it-IT" sz="3600" dirty="0">
                <a:latin typeface="Avenir Black" panose="02000503020000020003"/>
              </a:rPr>
              <a:t> </a:t>
            </a:r>
            <a:r>
              <a:rPr lang="it-IT" sz="3600" dirty="0" err="1">
                <a:latin typeface="Avenir Black" panose="02000503020000020003"/>
              </a:rPr>
              <a:t>terminology</a:t>
            </a:r>
            <a:endParaRPr lang="it-IT" sz="3600" dirty="0">
              <a:latin typeface="Avenir Black" panose="02000503020000020003"/>
            </a:endParaRPr>
          </a:p>
        </p:txBody>
      </p:sp>
      <p:sp>
        <p:nvSpPr>
          <p:cNvPr id="6" name="Text Box 5">
            <a:extLst>
              <a:ext uri="{FF2B5EF4-FFF2-40B4-BE49-F238E27FC236}">
                <a16:creationId xmlns:a16="http://schemas.microsoft.com/office/drawing/2014/main" id="{F5997873-3235-4975-99C6-90B0302940F6}"/>
              </a:ext>
            </a:extLst>
          </p:cNvPr>
          <p:cNvSpPr txBox="1">
            <a:spLocks noChangeArrowheads="1"/>
          </p:cNvSpPr>
          <p:nvPr/>
        </p:nvSpPr>
        <p:spPr bwMode="auto">
          <a:xfrm>
            <a:off x="2310448" y="2460153"/>
            <a:ext cx="6858000" cy="1739900"/>
          </a:xfrm>
          <a:prstGeom prst="rect">
            <a:avLst/>
          </a:prstGeom>
          <a:noFill/>
          <a:ln w="9525">
            <a:noFill/>
            <a:miter lim="800000"/>
            <a:headEnd/>
            <a:tailEnd/>
          </a:ln>
          <a:effectLst/>
          <a:scene3d>
            <a:camera prst="orthographicFront"/>
            <a:lightRig rig="threePt" dir="t"/>
          </a:scene3d>
          <a:sp3d>
            <a:bevelT/>
          </a:sp3d>
        </p:spPr>
        <p:txBody>
          <a:bodyPr anchor="ctr">
            <a:spAutoFit/>
          </a:bodyPr>
          <a:lstStyle/>
          <a:p>
            <a:pPr>
              <a:defRPr/>
            </a:pPr>
            <a:r>
              <a:rPr lang="it-IT" sz="3600" dirty="0">
                <a:effectLst>
                  <a:outerShdw blurRad="38100" dist="38100" dir="2700000" algn="tl">
                    <a:srgbClr val="FFFFFF"/>
                  </a:outerShdw>
                </a:effectLst>
                <a:latin typeface="Tahoma" pitchFamily="34" charset="0"/>
              </a:rPr>
              <a:t>G (</a:t>
            </a:r>
            <a:r>
              <a:rPr lang="it-IT" sz="3600" dirty="0" err="1">
                <a:effectLst>
                  <a:outerShdw blurRad="38100" dist="38100" dir="2700000" algn="tl">
                    <a:srgbClr val="FFFFFF"/>
                  </a:outerShdw>
                </a:effectLst>
                <a:latin typeface="Tahoma" pitchFamily="34" charset="0"/>
              </a:rPr>
              <a:t>iga</a:t>
            </a:r>
            <a:r>
              <a:rPr lang="it-IT" sz="3600" dirty="0">
                <a:effectLst>
                  <a:outerShdw blurRad="38100" dist="38100" dir="2700000" algn="tl">
                    <a:srgbClr val="FFFFFF"/>
                  </a:outerShdw>
                </a:effectLst>
                <a:latin typeface="Tahoma" pitchFamily="34" charset="0"/>
              </a:rPr>
              <a:t>) =10</a:t>
            </a:r>
            <a:r>
              <a:rPr lang="it-IT" sz="3600" baseline="30000" dirty="0">
                <a:effectLst>
                  <a:outerShdw blurRad="38100" dist="38100" dir="2700000" algn="tl">
                    <a:srgbClr val="FFFFFF"/>
                  </a:outerShdw>
                </a:effectLst>
                <a:latin typeface="Tahoma" pitchFamily="34" charset="0"/>
              </a:rPr>
              <a:t>9    </a:t>
            </a:r>
            <a:r>
              <a:rPr lang="it-IT" sz="3600" dirty="0">
                <a:effectLst>
                  <a:outerShdw blurRad="38100" dist="38100" dir="2700000" algn="tl">
                    <a:srgbClr val="FFFFFF"/>
                  </a:outerShdw>
                </a:effectLst>
                <a:latin typeface="Tahoma" pitchFamily="34" charset="0"/>
              </a:rPr>
              <a:t>     T (era)  =10</a:t>
            </a:r>
            <a:r>
              <a:rPr lang="it-IT" sz="3600" baseline="30000" dirty="0">
                <a:effectLst>
                  <a:outerShdw blurRad="38100" dist="38100" dir="2700000" algn="tl">
                    <a:srgbClr val="FFFFFF"/>
                  </a:outerShdw>
                </a:effectLst>
                <a:latin typeface="Tahoma" pitchFamily="34" charset="0"/>
              </a:rPr>
              <a:t>12</a:t>
            </a:r>
            <a:endParaRPr lang="it-IT" sz="3600" dirty="0">
              <a:effectLst>
                <a:outerShdw blurRad="38100" dist="38100" dir="2700000" algn="tl">
                  <a:srgbClr val="FFFFFF"/>
                </a:outerShdw>
              </a:effectLst>
              <a:latin typeface="Tahoma" pitchFamily="34" charset="0"/>
            </a:endParaRPr>
          </a:p>
          <a:p>
            <a:pPr>
              <a:defRPr/>
            </a:pPr>
            <a:r>
              <a:rPr lang="it-IT" sz="3600" dirty="0">
                <a:effectLst>
                  <a:outerShdw blurRad="38100" dist="38100" dir="2700000" algn="tl">
                    <a:srgbClr val="FFFFFF"/>
                  </a:outerShdw>
                </a:effectLst>
                <a:latin typeface="Tahoma" pitchFamily="34" charset="0"/>
              </a:rPr>
              <a:t>P (</a:t>
            </a:r>
            <a:r>
              <a:rPr lang="it-IT" sz="3600" dirty="0" err="1">
                <a:effectLst>
                  <a:outerShdw blurRad="38100" dist="38100" dir="2700000" algn="tl">
                    <a:srgbClr val="FFFFFF"/>
                  </a:outerShdw>
                </a:effectLst>
                <a:latin typeface="Tahoma" pitchFamily="34" charset="0"/>
              </a:rPr>
              <a:t>eta</a:t>
            </a:r>
            <a:r>
              <a:rPr lang="it-IT" sz="3600" dirty="0">
                <a:effectLst>
                  <a:outerShdw blurRad="38100" dist="38100" dir="2700000" algn="tl">
                    <a:srgbClr val="FFFFFF"/>
                  </a:outerShdw>
                </a:effectLst>
                <a:latin typeface="Tahoma" pitchFamily="34" charset="0"/>
              </a:rPr>
              <a:t>) =10</a:t>
            </a:r>
            <a:r>
              <a:rPr lang="it-IT" sz="3600" baseline="30000" dirty="0">
                <a:effectLst>
                  <a:outerShdw blurRad="38100" dist="38100" dir="2700000" algn="tl">
                    <a:srgbClr val="FFFFFF"/>
                  </a:outerShdw>
                </a:effectLst>
                <a:latin typeface="Tahoma" pitchFamily="34" charset="0"/>
              </a:rPr>
              <a:t>15  </a:t>
            </a:r>
            <a:r>
              <a:rPr lang="it-IT" sz="3600" dirty="0">
                <a:effectLst>
                  <a:outerShdw blurRad="38100" dist="38100" dir="2700000" algn="tl">
                    <a:srgbClr val="FFFFFF"/>
                  </a:outerShdw>
                </a:effectLst>
                <a:latin typeface="Tahoma" pitchFamily="34" charset="0"/>
              </a:rPr>
              <a:t>     E (</a:t>
            </a:r>
            <a:r>
              <a:rPr lang="it-IT" sz="3600" dirty="0" err="1">
                <a:effectLst>
                  <a:outerShdw blurRad="38100" dist="38100" dir="2700000" algn="tl">
                    <a:srgbClr val="FFFFFF"/>
                  </a:outerShdw>
                </a:effectLst>
                <a:latin typeface="Tahoma" pitchFamily="34" charset="0"/>
              </a:rPr>
              <a:t>xa</a:t>
            </a:r>
            <a:r>
              <a:rPr lang="it-IT" sz="3600" dirty="0">
                <a:effectLst>
                  <a:outerShdw blurRad="38100" dist="38100" dir="2700000" algn="tl">
                    <a:srgbClr val="FFFFFF"/>
                  </a:outerShdw>
                </a:effectLst>
                <a:latin typeface="Tahoma" pitchFamily="34" charset="0"/>
              </a:rPr>
              <a:t>)   =10</a:t>
            </a:r>
            <a:r>
              <a:rPr lang="it-IT" sz="3600" baseline="30000" dirty="0">
                <a:effectLst>
                  <a:outerShdw blurRad="38100" dist="38100" dir="2700000" algn="tl">
                    <a:srgbClr val="FFFFFF"/>
                  </a:outerShdw>
                </a:effectLst>
                <a:latin typeface="Tahoma" pitchFamily="34" charset="0"/>
              </a:rPr>
              <a:t>18</a:t>
            </a:r>
          </a:p>
          <a:p>
            <a:pPr>
              <a:defRPr/>
            </a:pPr>
            <a:r>
              <a:rPr lang="it-IT" sz="3600" dirty="0">
                <a:effectLst>
                  <a:outerShdw blurRad="38100" dist="38100" dir="2700000" algn="tl">
                    <a:srgbClr val="FFFFFF"/>
                  </a:outerShdw>
                </a:effectLst>
                <a:latin typeface="Arial" pitchFamily="34" charset="0"/>
              </a:rPr>
              <a:t>Z (</a:t>
            </a:r>
            <a:r>
              <a:rPr lang="it-IT" sz="3600" dirty="0" err="1">
                <a:effectLst>
                  <a:outerShdw blurRad="38100" dist="38100" dir="2700000" algn="tl">
                    <a:srgbClr val="FFFFFF"/>
                  </a:outerShdw>
                </a:effectLst>
                <a:latin typeface="Arial" pitchFamily="34" charset="0"/>
              </a:rPr>
              <a:t>etta</a:t>
            </a:r>
            <a:r>
              <a:rPr lang="it-IT" sz="3600" dirty="0">
                <a:effectLst>
                  <a:outerShdw blurRad="38100" dist="38100" dir="2700000" algn="tl">
                    <a:srgbClr val="FFFFFF"/>
                  </a:outerShdw>
                </a:effectLst>
                <a:latin typeface="Arial" pitchFamily="34" charset="0"/>
              </a:rPr>
              <a:t>) = 10</a:t>
            </a:r>
            <a:r>
              <a:rPr lang="it-IT" sz="3600" baseline="30000" dirty="0">
                <a:effectLst>
                  <a:outerShdw blurRad="38100" dist="38100" dir="2700000" algn="tl">
                    <a:srgbClr val="FFFFFF"/>
                  </a:outerShdw>
                </a:effectLst>
                <a:latin typeface="Arial" pitchFamily="34" charset="0"/>
              </a:rPr>
              <a:t>21         </a:t>
            </a:r>
            <a:r>
              <a:rPr lang="it-IT" sz="3600" dirty="0">
                <a:effectLst>
                  <a:outerShdw blurRad="38100" dist="38100" dir="2700000" algn="tl">
                    <a:srgbClr val="FFFFFF"/>
                  </a:outerShdw>
                </a:effectLst>
                <a:latin typeface="Arial" pitchFamily="34" charset="0"/>
              </a:rPr>
              <a:t>Y (otta)  =10</a:t>
            </a:r>
            <a:r>
              <a:rPr lang="it-IT" sz="3600" baseline="30000" dirty="0">
                <a:effectLst>
                  <a:outerShdw blurRad="38100" dist="38100" dir="2700000" algn="tl">
                    <a:srgbClr val="FFFFFF"/>
                  </a:outerShdw>
                </a:effectLst>
                <a:latin typeface="Arial" pitchFamily="34" charset="0"/>
              </a:rPr>
              <a:t>24</a:t>
            </a:r>
          </a:p>
        </p:txBody>
      </p:sp>
      <p:sp>
        <p:nvSpPr>
          <p:cNvPr id="8" name="Text Box 7">
            <a:extLst>
              <a:ext uri="{FF2B5EF4-FFF2-40B4-BE49-F238E27FC236}">
                <a16:creationId xmlns:a16="http://schemas.microsoft.com/office/drawing/2014/main" id="{C38B7556-541F-4598-84C9-88C146A3EB2C}"/>
              </a:ext>
            </a:extLst>
          </p:cNvPr>
          <p:cNvSpPr txBox="1">
            <a:spLocks noChangeArrowheads="1"/>
          </p:cNvSpPr>
          <p:nvPr/>
        </p:nvSpPr>
        <p:spPr bwMode="auto">
          <a:xfrm>
            <a:off x="961030" y="4878691"/>
            <a:ext cx="9556836" cy="1200329"/>
          </a:xfrm>
          <a:prstGeom prst="rect">
            <a:avLst/>
          </a:prstGeom>
          <a:noFill/>
          <a:ln w="9525">
            <a:noFill/>
            <a:miter lim="800000"/>
            <a:headEnd/>
            <a:tailEnd/>
          </a:ln>
          <a:effectLst/>
          <a:scene3d>
            <a:camera prst="orthographicFront"/>
            <a:lightRig rig="threePt" dir="t"/>
          </a:scene3d>
          <a:sp3d>
            <a:bevelT/>
          </a:sp3d>
        </p:spPr>
        <p:txBody>
          <a:bodyPr wrap="square" anchor="ctr">
            <a:spAutoFit/>
          </a:bodyPr>
          <a:lstStyle/>
          <a:p>
            <a:pPr algn="l">
              <a:buClr>
                <a:srgbClr val="CC3300"/>
              </a:buClr>
              <a:defRPr/>
            </a:pPr>
            <a:r>
              <a:rPr lang="it-IT" sz="2400" dirty="0" err="1">
                <a:effectLst>
                  <a:outerShdw blurRad="38100" dist="38100" dir="2700000" algn="tl">
                    <a:srgbClr val="FFFFFF"/>
                  </a:outerShdw>
                </a:effectLst>
                <a:latin typeface="Tahoma" pitchFamily="34" charset="0"/>
              </a:rPr>
              <a:t>Tbyte</a:t>
            </a:r>
            <a:r>
              <a:rPr lang="it-IT" sz="2400" dirty="0">
                <a:effectLst>
                  <a:outerShdw blurRad="38100" dist="38100" dir="2700000" algn="tl">
                    <a:srgbClr val="FFFFFF"/>
                  </a:outerShdw>
                </a:effectLst>
                <a:latin typeface="Tahoma" pitchFamily="34" charset="0"/>
              </a:rPr>
              <a:t> (Terabyte) =10</a:t>
            </a:r>
            <a:r>
              <a:rPr lang="it-IT" sz="2400" baseline="30000" dirty="0">
                <a:effectLst>
                  <a:outerShdw blurRad="38100" dist="38100" dir="2700000" algn="tl">
                    <a:srgbClr val="FFFFFF"/>
                  </a:outerShdw>
                </a:effectLst>
                <a:latin typeface="Tahoma" pitchFamily="34" charset="0"/>
              </a:rPr>
              <a:t>12  </a:t>
            </a:r>
            <a:r>
              <a:rPr lang="it-IT" sz="2400" dirty="0">
                <a:effectLst>
                  <a:outerShdw blurRad="38100" dist="38100" dir="2700000" algn="tl">
                    <a:srgbClr val="FFFFFF"/>
                  </a:outerShdw>
                </a:effectLst>
                <a:latin typeface="Tahoma" pitchFamily="34" charset="0"/>
                <a:cs typeface="Tahoma" pitchFamily="34" charset="0"/>
              </a:rPr>
              <a:t>byte</a:t>
            </a:r>
          </a:p>
          <a:p>
            <a:pPr>
              <a:buClr>
                <a:srgbClr val="CC3300"/>
              </a:buClr>
              <a:defRPr/>
            </a:pPr>
            <a:r>
              <a:rPr lang="it-IT" sz="2400" dirty="0" err="1">
                <a:effectLst>
                  <a:outerShdw blurRad="38100" dist="38100" dir="2700000" algn="tl">
                    <a:srgbClr val="FFFFFF"/>
                  </a:outerShdw>
                </a:effectLst>
                <a:latin typeface="Tahoma" pitchFamily="34" charset="0"/>
              </a:rPr>
              <a:t>Pflops</a:t>
            </a:r>
            <a:r>
              <a:rPr lang="it-IT" sz="2400" dirty="0">
                <a:effectLst>
                  <a:outerShdw blurRad="38100" dist="38100" dir="2700000" algn="tl">
                    <a:srgbClr val="FFFFFF"/>
                  </a:outerShdw>
                </a:effectLst>
                <a:latin typeface="Tahoma" pitchFamily="34" charset="0"/>
              </a:rPr>
              <a:t> (</a:t>
            </a:r>
            <a:r>
              <a:rPr lang="it-IT" sz="2400" dirty="0" err="1">
                <a:effectLst>
                  <a:outerShdw blurRad="38100" dist="38100" dir="2700000" algn="tl">
                    <a:srgbClr val="FFFFFF"/>
                  </a:outerShdw>
                </a:effectLst>
                <a:latin typeface="Tahoma" pitchFamily="34" charset="0"/>
              </a:rPr>
              <a:t>Petaflops</a:t>
            </a:r>
            <a:r>
              <a:rPr lang="it-IT" sz="2400" dirty="0">
                <a:effectLst>
                  <a:outerShdw blurRad="38100" dist="38100" dir="2700000" algn="tl">
                    <a:srgbClr val="FFFFFF"/>
                  </a:outerShdw>
                </a:effectLst>
                <a:latin typeface="Tahoma" pitchFamily="34" charset="0"/>
              </a:rPr>
              <a:t>) =10</a:t>
            </a:r>
            <a:r>
              <a:rPr lang="it-IT" sz="2400" baseline="30000" dirty="0">
                <a:effectLst>
                  <a:outerShdw blurRad="38100" dist="38100" dir="2700000" algn="tl">
                    <a:srgbClr val="FFFFFF"/>
                  </a:outerShdw>
                </a:effectLst>
                <a:latin typeface="Tahoma" pitchFamily="34" charset="0"/>
              </a:rPr>
              <a:t>15 </a:t>
            </a:r>
            <a:r>
              <a:rPr lang="it-IT" sz="2400" dirty="0" err="1">
                <a:effectLst>
                  <a:outerShdw blurRad="38100" dist="38100" dir="2700000" algn="tl">
                    <a:srgbClr val="FFFFFF"/>
                  </a:outerShdw>
                </a:effectLst>
                <a:latin typeface="Tahoma" pitchFamily="34" charset="0"/>
              </a:rPr>
              <a:t>floating</a:t>
            </a:r>
            <a:r>
              <a:rPr lang="it-IT" sz="2400" dirty="0">
                <a:effectLst>
                  <a:outerShdw blurRad="38100" dist="38100" dir="2700000" algn="tl">
                    <a:srgbClr val="FFFFFF"/>
                  </a:outerShdw>
                </a:effectLst>
                <a:latin typeface="Tahoma" pitchFamily="34" charset="0"/>
              </a:rPr>
              <a:t>-point </a:t>
            </a:r>
            <a:r>
              <a:rPr lang="it-IT" sz="2400" dirty="0" err="1">
                <a:effectLst>
                  <a:outerShdw blurRad="38100" dist="38100" dir="2700000" algn="tl">
                    <a:srgbClr val="FFFFFF"/>
                  </a:outerShdw>
                </a:effectLst>
                <a:latin typeface="Tahoma" pitchFamily="34" charset="0"/>
              </a:rPr>
              <a:t>operations</a:t>
            </a:r>
            <a:r>
              <a:rPr lang="it-IT" sz="2400" dirty="0">
                <a:effectLst>
                  <a:outerShdw blurRad="38100" dist="38100" dir="2700000" algn="tl">
                    <a:srgbClr val="FFFFFF"/>
                  </a:outerShdw>
                </a:effectLst>
                <a:latin typeface="Tahoma" pitchFamily="34" charset="0"/>
              </a:rPr>
              <a:t> per second     </a:t>
            </a:r>
          </a:p>
          <a:p>
            <a:pPr algn="l">
              <a:buClr>
                <a:srgbClr val="CC3300"/>
              </a:buClr>
              <a:defRPr/>
            </a:pPr>
            <a:r>
              <a:rPr lang="it-IT" sz="2400" dirty="0" err="1">
                <a:effectLst>
                  <a:outerShdw blurRad="38100" dist="38100" dir="2700000" algn="tl">
                    <a:srgbClr val="FFFFFF"/>
                  </a:outerShdw>
                </a:effectLst>
                <a:latin typeface="Tahoma" pitchFamily="34" charset="0"/>
              </a:rPr>
              <a:t>Eops</a:t>
            </a:r>
            <a:r>
              <a:rPr lang="it-IT" sz="2400" dirty="0">
                <a:effectLst>
                  <a:outerShdw blurRad="38100" dist="38100" dir="2700000" algn="tl">
                    <a:srgbClr val="FFFFFF"/>
                  </a:outerShdw>
                </a:effectLst>
                <a:latin typeface="Tahoma" pitchFamily="34" charset="0"/>
              </a:rPr>
              <a:t> (</a:t>
            </a:r>
            <a:r>
              <a:rPr lang="it-IT" sz="2400" dirty="0" err="1">
                <a:effectLst>
                  <a:outerShdw blurRad="38100" dist="38100" dir="2700000" algn="tl">
                    <a:srgbClr val="FFFFFF"/>
                  </a:outerShdw>
                </a:effectLst>
                <a:latin typeface="Tahoma" pitchFamily="34" charset="0"/>
              </a:rPr>
              <a:t>Exaops</a:t>
            </a:r>
            <a:r>
              <a:rPr lang="it-IT" sz="2400" dirty="0">
                <a:effectLst>
                  <a:outerShdw blurRad="38100" dist="38100" dir="2700000" algn="tl">
                    <a:srgbClr val="FFFFFF"/>
                  </a:outerShdw>
                </a:effectLst>
                <a:latin typeface="Tahoma" pitchFamily="34" charset="0"/>
              </a:rPr>
              <a:t>) =10</a:t>
            </a:r>
            <a:r>
              <a:rPr lang="it-IT" sz="2400" baseline="30000" dirty="0">
                <a:effectLst>
                  <a:outerShdw blurRad="38100" dist="38100" dir="2700000" algn="tl">
                    <a:srgbClr val="FFFFFF"/>
                  </a:outerShdw>
                </a:effectLst>
                <a:latin typeface="Tahoma" pitchFamily="34" charset="0"/>
              </a:rPr>
              <a:t>18 </a:t>
            </a:r>
            <a:r>
              <a:rPr lang="it-IT" sz="2400" dirty="0" err="1">
                <a:effectLst>
                  <a:outerShdw blurRad="38100" dist="38100" dir="2700000" algn="tl">
                    <a:srgbClr val="FFFFFF"/>
                  </a:outerShdw>
                </a:effectLst>
                <a:latin typeface="Tahoma" pitchFamily="34" charset="0"/>
                <a:cs typeface="Tahoma" pitchFamily="34" charset="0"/>
              </a:rPr>
              <a:t>operations</a:t>
            </a:r>
            <a:r>
              <a:rPr lang="it-IT" sz="2400" dirty="0">
                <a:effectLst>
                  <a:outerShdw blurRad="38100" dist="38100" dir="2700000" algn="tl">
                    <a:srgbClr val="FFFFFF"/>
                  </a:outerShdw>
                </a:effectLst>
                <a:latin typeface="Tahoma" pitchFamily="34" charset="0"/>
                <a:cs typeface="Tahoma" pitchFamily="34" charset="0"/>
              </a:rPr>
              <a:t> per second</a:t>
            </a:r>
            <a:r>
              <a:rPr lang="it-IT" sz="2400" dirty="0">
                <a:effectLst>
                  <a:outerShdw blurRad="38100" dist="38100" dir="2700000" algn="tl">
                    <a:srgbClr val="FFFFFF"/>
                  </a:outerShdw>
                </a:effectLst>
              </a:rPr>
              <a:t>     </a:t>
            </a:r>
            <a:endParaRPr lang="it-IT" sz="2400" baseline="30000" dirty="0">
              <a:effectLst>
                <a:outerShdw blurRad="38100" dist="38100" dir="2700000" algn="tl">
                  <a:srgbClr val="FFFFFF"/>
                </a:outerShdw>
              </a:effectLst>
              <a:latin typeface="Tahoma" pitchFamily="34" charset="0"/>
            </a:endParaRPr>
          </a:p>
        </p:txBody>
      </p:sp>
    </p:spTree>
    <p:extLst>
      <p:ext uri="{BB962C8B-B14F-4D97-AF65-F5344CB8AC3E}">
        <p14:creationId xmlns:p14="http://schemas.microsoft.com/office/powerpoint/2010/main" val="2844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42395A78-8443-4388-B1E2-8CC0ECD26FBC}"/>
              </a:ext>
            </a:extLst>
          </p:cNvPr>
          <p:cNvSpPr txBox="1"/>
          <p:nvPr/>
        </p:nvSpPr>
        <p:spPr>
          <a:xfrm>
            <a:off x="3757571" y="2297236"/>
            <a:ext cx="3667992" cy="461665"/>
          </a:xfrm>
          <a:prstGeom prst="rect">
            <a:avLst/>
          </a:prstGeom>
          <a:solidFill>
            <a:schemeClr val="bg2">
              <a:lumMod val="20000"/>
              <a:lumOff val="80000"/>
            </a:schemeClr>
          </a:solidFill>
          <a:ln w="38100">
            <a:solidFill>
              <a:schemeClr val="bg2">
                <a:lumMod val="60000"/>
                <a:lumOff val="40000"/>
              </a:schemeClr>
            </a:solidFill>
          </a:ln>
        </p:spPr>
        <p:txBody>
          <a:bodyPr wrap="none" rtlCol="0">
            <a:spAutoFit/>
          </a:bodyPr>
          <a:lstStyle/>
          <a:p>
            <a:r>
              <a:rPr lang="en-US" sz="2400" dirty="0">
                <a:latin typeface="Arial" pitchFamily="34" charset="0"/>
                <a:cs typeface="Arial" pitchFamily="34" charset="0"/>
              </a:rPr>
              <a:t>how big is number  </a:t>
            </a:r>
            <a:r>
              <a:rPr lang="it-IT" sz="2400" dirty="0">
                <a:solidFill>
                  <a:srgbClr val="FF0000"/>
                </a:solidFill>
              </a:rPr>
              <a:t>10</a:t>
            </a:r>
            <a:r>
              <a:rPr lang="it-IT" sz="2400" baseline="30000" dirty="0">
                <a:solidFill>
                  <a:srgbClr val="FF0000"/>
                </a:solidFill>
              </a:rPr>
              <a:t>20</a:t>
            </a:r>
            <a:r>
              <a:rPr lang="it-IT" sz="2400" dirty="0">
                <a:solidFill>
                  <a:srgbClr val="FF0000"/>
                </a:solidFill>
              </a:rPr>
              <a:t> </a:t>
            </a:r>
            <a:r>
              <a:rPr lang="it-IT" b="1" dirty="0"/>
              <a:t>?</a:t>
            </a:r>
          </a:p>
        </p:txBody>
      </p:sp>
      <p:sp>
        <p:nvSpPr>
          <p:cNvPr id="10" name="Rettangolo 9">
            <a:extLst>
              <a:ext uri="{FF2B5EF4-FFF2-40B4-BE49-F238E27FC236}">
                <a16:creationId xmlns:a16="http://schemas.microsoft.com/office/drawing/2014/main" id="{D4FDAA57-9DD1-4FE8-B103-7064E9F1D0FD}"/>
              </a:ext>
            </a:extLst>
          </p:cNvPr>
          <p:cNvSpPr/>
          <p:nvPr/>
        </p:nvSpPr>
        <p:spPr>
          <a:xfrm>
            <a:off x="1389208" y="2965770"/>
            <a:ext cx="4480714" cy="523220"/>
          </a:xfrm>
          <a:prstGeom prst="rect">
            <a:avLst/>
          </a:prstGeom>
          <a:solidFill>
            <a:schemeClr val="accent3">
              <a:lumMod val="95000"/>
            </a:schemeClr>
          </a:solidFill>
          <a:ln>
            <a:solidFill>
              <a:schemeClr val="accent3">
                <a:lumMod val="65000"/>
              </a:schemeClr>
            </a:solidFill>
          </a:ln>
        </p:spPr>
        <p:txBody>
          <a:bodyPr wrap="none">
            <a:spAutoFit/>
          </a:bodyPr>
          <a:lstStyle/>
          <a:p>
            <a:r>
              <a:rPr lang="it-IT" sz="2800" b="1" dirty="0">
                <a:latin typeface="Courier New" pitchFamily="49" charset="0"/>
                <a:cs typeface="Courier New" pitchFamily="49" charset="0"/>
              </a:rPr>
              <a:t>www.wolframalpha.com</a:t>
            </a:r>
          </a:p>
        </p:txBody>
      </p:sp>
      <p:sp>
        <p:nvSpPr>
          <p:cNvPr id="11" name="Rettangolo 10">
            <a:extLst>
              <a:ext uri="{FF2B5EF4-FFF2-40B4-BE49-F238E27FC236}">
                <a16:creationId xmlns:a16="http://schemas.microsoft.com/office/drawing/2014/main" id="{F85F9414-5BF1-41A3-ADFA-D9603668021F}"/>
              </a:ext>
            </a:extLst>
          </p:cNvPr>
          <p:cNvSpPr/>
          <p:nvPr/>
        </p:nvSpPr>
        <p:spPr>
          <a:xfrm>
            <a:off x="1389208" y="3637435"/>
            <a:ext cx="7632848" cy="461665"/>
          </a:xfrm>
          <a:prstGeom prst="rect">
            <a:avLst/>
          </a:prstGeom>
          <a:solidFill>
            <a:schemeClr val="accent5">
              <a:lumMod val="20000"/>
              <a:lumOff val="80000"/>
            </a:schemeClr>
          </a:solidFill>
        </p:spPr>
        <p:txBody>
          <a:bodyPr wrap="square">
            <a:spAutoFit/>
          </a:bodyPr>
          <a:lstStyle/>
          <a:p>
            <a:pPr lvl="0" algn="just"/>
            <a:r>
              <a:rPr lang="en-US" sz="2400" b="1" dirty="0">
                <a:solidFill>
                  <a:srgbClr val="FF0000"/>
                </a:solidFill>
                <a:latin typeface="Arial" pitchFamily="34" charset="0"/>
                <a:cs typeface="Arial" pitchFamily="34" charset="0"/>
              </a:rPr>
              <a:t>number of people who have ever lived on Earth</a:t>
            </a:r>
          </a:p>
        </p:txBody>
      </p:sp>
      <p:sp>
        <p:nvSpPr>
          <p:cNvPr id="12" name="Rettangolo 11">
            <a:extLst>
              <a:ext uri="{FF2B5EF4-FFF2-40B4-BE49-F238E27FC236}">
                <a16:creationId xmlns:a16="http://schemas.microsoft.com/office/drawing/2014/main" id="{89E0F07C-B28B-4E56-9444-2A8D081D895B}"/>
              </a:ext>
            </a:extLst>
          </p:cNvPr>
          <p:cNvSpPr/>
          <p:nvPr/>
        </p:nvSpPr>
        <p:spPr>
          <a:xfrm>
            <a:off x="1389208" y="4204289"/>
            <a:ext cx="8712968" cy="1215717"/>
          </a:xfrm>
          <a:prstGeom prst="rect">
            <a:avLst/>
          </a:prstGeom>
          <a:solidFill>
            <a:schemeClr val="accent5">
              <a:lumMod val="40000"/>
              <a:lumOff val="60000"/>
            </a:schemeClr>
          </a:solidFill>
        </p:spPr>
        <p:txBody>
          <a:bodyPr wrap="square">
            <a:spAutoFit/>
          </a:bodyPr>
          <a:lstStyle/>
          <a:p>
            <a:pPr lvl="0" algn="just"/>
            <a:r>
              <a:rPr lang="it-IT" sz="2400" dirty="0">
                <a:solidFill>
                  <a:srgbClr val="00CC99">
                    <a:lumMod val="75000"/>
                  </a:srgbClr>
                </a:solidFill>
                <a:latin typeface="Arial" pitchFamily="34" charset="0"/>
                <a:cs typeface="Arial" pitchFamily="34" charset="0"/>
              </a:rPr>
              <a:t> </a:t>
            </a:r>
            <a:r>
              <a:rPr lang="it-IT" sz="2400" b="1" dirty="0">
                <a:solidFill>
                  <a:srgbClr val="00CC99">
                    <a:lumMod val="75000"/>
                  </a:srgbClr>
                </a:solidFill>
                <a:latin typeface="Arial" pitchFamily="34" charset="0"/>
                <a:cs typeface="Arial" pitchFamily="34" charset="0"/>
              </a:rPr>
              <a:t>1.085x10</a:t>
            </a:r>
            <a:r>
              <a:rPr lang="it-IT" sz="2400" b="1" baseline="30000" dirty="0">
                <a:solidFill>
                  <a:srgbClr val="00CC99">
                    <a:lumMod val="75000"/>
                  </a:srgbClr>
                </a:solidFill>
                <a:latin typeface="Arial" pitchFamily="34" charset="0"/>
                <a:cs typeface="Arial" pitchFamily="34" charset="0"/>
              </a:rPr>
              <a:t>11</a:t>
            </a:r>
            <a:r>
              <a:rPr lang="it-IT" sz="2400" b="1" dirty="0">
                <a:solidFill>
                  <a:srgbClr val="00CC99">
                    <a:lumMod val="75000"/>
                  </a:srgbClr>
                </a:solidFill>
                <a:latin typeface="Arial" pitchFamily="34" charset="0"/>
                <a:cs typeface="Arial" pitchFamily="34" charset="0"/>
              </a:rPr>
              <a:t>   (</a:t>
            </a:r>
            <a:r>
              <a:rPr lang="it-IT" sz="2400" b="1" dirty="0" err="1">
                <a:solidFill>
                  <a:srgbClr val="00CC99">
                    <a:lumMod val="75000"/>
                  </a:srgbClr>
                </a:solidFill>
                <a:latin typeface="Arial" pitchFamily="34" charset="0"/>
                <a:cs typeface="Arial" pitchFamily="34" charset="0"/>
              </a:rPr>
              <a:t>people</a:t>
            </a:r>
            <a:r>
              <a:rPr lang="it-IT" sz="2400" b="1" dirty="0">
                <a:solidFill>
                  <a:srgbClr val="00CC99">
                    <a:lumMod val="75000"/>
                  </a:srgbClr>
                </a:solidFill>
                <a:latin typeface="Arial" pitchFamily="34" charset="0"/>
                <a:cs typeface="Arial" pitchFamily="34" charset="0"/>
              </a:rPr>
              <a:t>) </a:t>
            </a:r>
          </a:p>
          <a:p>
            <a:pPr lvl="0" algn="just"/>
            <a:endParaRPr lang="it-IT" sz="900" b="1" dirty="0">
              <a:solidFill>
                <a:srgbClr val="00CC99">
                  <a:lumMod val="75000"/>
                </a:srgbClr>
              </a:solidFill>
              <a:latin typeface="Arial" pitchFamily="34" charset="0"/>
              <a:cs typeface="Arial" pitchFamily="34" charset="0"/>
            </a:endParaRPr>
          </a:p>
          <a:p>
            <a:pPr lvl="0" algn="just"/>
            <a:r>
              <a:rPr lang="it-IT" sz="2000" dirty="0">
                <a:solidFill>
                  <a:srgbClr val="000000"/>
                </a:solidFill>
                <a:latin typeface="Arial" pitchFamily="34" charset="0"/>
                <a:cs typeface="Arial" pitchFamily="34" charset="0"/>
              </a:rPr>
              <a:t>[</a:t>
            </a:r>
            <a:r>
              <a:rPr lang="it-IT" sz="2000" dirty="0" err="1">
                <a:solidFill>
                  <a:srgbClr val="000000"/>
                </a:solidFill>
                <a:latin typeface="Arial" pitchFamily="34" charset="0"/>
                <a:cs typeface="Arial" pitchFamily="34" charset="0"/>
              </a:rPr>
              <a:t>as</a:t>
            </a:r>
            <a:r>
              <a:rPr lang="it-IT" sz="2000" dirty="0">
                <a:solidFill>
                  <a:srgbClr val="000000"/>
                </a:solidFill>
                <a:latin typeface="Arial" pitchFamily="34" charset="0"/>
                <a:cs typeface="Arial" pitchFamily="34" charset="0"/>
              </a:rPr>
              <a:t> estimate for the </a:t>
            </a:r>
            <a:r>
              <a:rPr lang="it-IT" sz="2000" dirty="0" err="1">
                <a:solidFill>
                  <a:srgbClr val="000000"/>
                </a:solidFill>
                <a:latin typeface="Arial" pitchFamily="34" charset="0"/>
                <a:cs typeface="Arial" pitchFamily="34" charset="0"/>
              </a:rPr>
              <a:t>year</a:t>
            </a:r>
            <a:r>
              <a:rPr lang="it-IT" sz="2000" dirty="0">
                <a:solidFill>
                  <a:srgbClr val="000000"/>
                </a:solidFill>
                <a:latin typeface="Arial" pitchFamily="34" charset="0"/>
                <a:cs typeface="Arial" pitchFamily="34" charset="0"/>
              </a:rPr>
              <a:t> 2017 by the </a:t>
            </a:r>
            <a:r>
              <a:rPr lang="it-IT" sz="2000" dirty="0" err="1">
                <a:solidFill>
                  <a:srgbClr val="000000"/>
                </a:solidFill>
                <a:latin typeface="Arial" pitchFamily="34" charset="0"/>
                <a:cs typeface="Arial" pitchFamily="34" charset="0"/>
              </a:rPr>
              <a:t>Population</a:t>
            </a:r>
            <a:r>
              <a:rPr lang="it-IT" sz="2000" dirty="0">
                <a:solidFill>
                  <a:srgbClr val="000000"/>
                </a:solidFill>
                <a:latin typeface="Arial" pitchFamily="34" charset="0"/>
                <a:cs typeface="Arial" pitchFamily="34" charset="0"/>
              </a:rPr>
              <a:t> Reference Bureau, </a:t>
            </a:r>
            <a:r>
              <a:rPr lang="it-IT" sz="2000" dirty="0" err="1">
                <a:solidFill>
                  <a:srgbClr val="000000"/>
                </a:solidFill>
                <a:latin typeface="Arial" pitchFamily="34" charset="0"/>
                <a:cs typeface="Arial" pitchFamily="34" charset="0"/>
              </a:rPr>
              <a:t>which</a:t>
            </a:r>
            <a:r>
              <a:rPr lang="it-IT" sz="2000" dirty="0">
                <a:solidFill>
                  <a:srgbClr val="000000"/>
                </a:solidFill>
                <a:latin typeface="Arial" pitchFamily="34" charset="0"/>
                <a:cs typeface="Arial" pitchFamily="34" charset="0"/>
              </a:rPr>
              <a:t> </a:t>
            </a:r>
            <a:r>
              <a:rPr lang="it-IT" sz="2000" dirty="0" err="1">
                <a:solidFill>
                  <a:srgbClr val="000000"/>
                </a:solidFill>
                <a:latin typeface="Arial" pitchFamily="34" charset="0"/>
                <a:cs typeface="Arial" pitchFamily="34" charset="0"/>
              </a:rPr>
              <a:t>assumes</a:t>
            </a:r>
            <a:r>
              <a:rPr lang="it-IT" sz="2000" dirty="0">
                <a:solidFill>
                  <a:srgbClr val="000000"/>
                </a:solidFill>
                <a:latin typeface="Arial" pitchFamily="34" charset="0"/>
                <a:cs typeface="Arial" pitchFamily="34" charset="0"/>
              </a:rPr>
              <a:t> homo sapiens </a:t>
            </a:r>
            <a:r>
              <a:rPr lang="it-IT" sz="2000" dirty="0" err="1">
                <a:solidFill>
                  <a:srgbClr val="000000"/>
                </a:solidFill>
                <a:latin typeface="Arial" pitchFamily="34" charset="0"/>
                <a:cs typeface="Arial" pitchFamily="34" charset="0"/>
              </a:rPr>
              <a:t>appeared</a:t>
            </a:r>
            <a:r>
              <a:rPr lang="it-IT" sz="2000" dirty="0">
                <a:solidFill>
                  <a:srgbClr val="000000"/>
                </a:solidFill>
                <a:latin typeface="Arial" pitchFamily="34" charset="0"/>
                <a:cs typeface="Arial" pitchFamily="34" charset="0"/>
              </a:rPr>
              <a:t> </a:t>
            </a:r>
            <a:r>
              <a:rPr lang="it-IT" sz="2000" dirty="0" err="1">
                <a:solidFill>
                  <a:srgbClr val="000000"/>
                </a:solidFill>
                <a:latin typeface="Arial" pitchFamily="34" charset="0"/>
                <a:cs typeface="Arial" pitchFamily="34" charset="0"/>
              </a:rPr>
              <a:t>about</a:t>
            </a:r>
            <a:r>
              <a:rPr lang="it-IT" sz="2000" dirty="0">
                <a:solidFill>
                  <a:srgbClr val="000000"/>
                </a:solidFill>
                <a:latin typeface="Arial" pitchFamily="34" charset="0"/>
                <a:cs typeface="Arial" pitchFamily="34" charset="0"/>
              </a:rPr>
              <a:t> 50,000 B.C.]</a:t>
            </a:r>
          </a:p>
        </p:txBody>
      </p:sp>
      <p:sp>
        <p:nvSpPr>
          <p:cNvPr id="17" name="Titolo 6">
            <a:extLst>
              <a:ext uri="{FF2B5EF4-FFF2-40B4-BE49-F238E27FC236}">
                <a16:creationId xmlns:a16="http://schemas.microsoft.com/office/drawing/2014/main" id="{A4ED6DBC-52F9-48F8-9CB8-6210BE610AD3}"/>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big are big </a:t>
            </a:r>
            <a:r>
              <a:rPr lang="it-IT" sz="3600" dirty="0" err="1">
                <a:latin typeface="Avenir Black" panose="02000503020000020003"/>
              </a:rPr>
              <a:t>numbers</a:t>
            </a:r>
            <a:r>
              <a:rPr lang="it-IT" sz="3600" dirty="0">
                <a:latin typeface="Avenir Black" panose="02000503020000020003"/>
              </a:rPr>
              <a:t> ?</a:t>
            </a:r>
          </a:p>
        </p:txBody>
      </p:sp>
    </p:spTree>
    <p:extLst>
      <p:ext uri="{BB962C8B-B14F-4D97-AF65-F5344CB8AC3E}">
        <p14:creationId xmlns:p14="http://schemas.microsoft.com/office/powerpoint/2010/main" val="8779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59814" y="1391863"/>
            <a:ext cx="11187543" cy="464602"/>
          </a:xfrm>
        </p:spPr>
        <p:txBody>
          <a:bodyPr/>
          <a:lstStyle/>
          <a:p>
            <a:r>
              <a:rPr lang="en-US" sz="2400" dirty="0">
                <a:latin typeface="Arial" panose="020B0604020202020204" pitchFamily="34" charset="0"/>
                <a:cs typeface="Arial" panose="020B0604020202020204" pitchFamily="34" charset="0"/>
              </a:rPr>
              <a:t>Organization of the 60 hours of the HPC module of the Digital Tech course</a:t>
            </a:r>
            <a:endParaRPr lang="it-GB" sz="2400" dirty="0">
              <a:latin typeface="Arial" panose="020B0604020202020204" pitchFamily="34" charset="0"/>
              <a:cs typeface="Arial" panose="020B0604020202020204" pitchFamily="34"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245853494"/>
              </p:ext>
            </p:extLst>
          </p:nvPr>
        </p:nvGraphicFramePr>
        <p:xfrm>
          <a:off x="1613773" y="2053939"/>
          <a:ext cx="8437132" cy="3949623"/>
        </p:xfrm>
        <a:graphic>
          <a:graphicData uri="http://schemas.openxmlformats.org/drawingml/2006/table">
            <a:tbl>
              <a:tblPr firstRow="1" firstCol="1" bandRow="1">
                <a:tableStyleId>{5C22544A-7EE6-4342-B048-85BDC9FD1C3A}</a:tableStyleId>
              </a:tblPr>
              <a:tblGrid>
                <a:gridCol w="616667">
                  <a:extLst>
                    <a:ext uri="{9D8B030D-6E8A-4147-A177-3AD203B41FA5}">
                      <a16:colId xmlns:a16="http://schemas.microsoft.com/office/drawing/2014/main" val="575061464"/>
                    </a:ext>
                  </a:extLst>
                </a:gridCol>
                <a:gridCol w="1988403">
                  <a:extLst>
                    <a:ext uri="{9D8B030D-6E8A-4147-A177-3AD203B41FA5}">
                      <a16:colId xmlns:a16="http://schemas.microsoft.com/office/drawing/2014/main" val="922638818"/>
                    </a:ext>
                  </a:extLst>
                </a:gridCol>
                <a:gridCol w="1988403">
                  <a:extLst>
                    <a:ext uri="{9D8B030D-6E8A-4147-A177-3AD203B41FA5}">
                      <a16:colId xmlns:a16="http://schemas.microsoft.com/office/drawing/2014/main" val="3073623456"/>
                    </a:ext>
                  </a:extLst>
                </a:gridCol>
                <a:gridCol w="1862265">
                  <a:extLst>
                    <a:ext uri="{9D8B030D-6E8A-4147-A177-3AD203B41FA5}">
                      <a16:colId xmlns:a16="http://schemas.microsoft.com/office/drawing/2014/main" val="2953439998"/>
                    </a:ext>
                  </a:extLst>
                </a:gridCol>
                <a:gridCol w="1981394">
                  <a:extLst>
                    <a:ext uri="{9D8B030D-6E8A-4147-A177-3AD203B41FA5}">
                      <a16:colId xmlns:a16="http://schemas.microsoft.com/office/drawing/2014/main" val="3474569964"/>
                    </a:ext>
                  </a:extLst>
                </a:gridCol>
              </a:tblGrid>
              <a:tr h="438847">
                <a:tc>
                  <a:txBody>
                    <a:bodyPr/>
                    <a:lstStyle/>
                    <a:p>
                      <a:pPr>
                        <a:lnSpc>
                          <a:spcPct val="107000"/>
                        </a:lnSpc>
                        <a:spcAft>
                          <a:spcPts val="0"/>
                        </a:spcAft>
                      </a:pPr>
                      <a:r>
                        <a:rPr lang="en-US"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9:00-11:00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11:00-13:00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14:00-16:00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16:00-18:00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0192722"/>
                  </a:ext>
                </a:extLst>
              </a:tr>
              <a:tr h="438847">
                <a:tc>
                  <a:txBody>
                    <a:bodyPr/>
                    <a:lstStyle/>
                    <a:p>
                      <a:pPr>
                        <a:lnSpc>
                          <a:spcPct val="107000"/>
                        </a:lnSpc>
                        <a:spcAft>
                          <a:spcPts val="0"/>
                        </a:spcAft>
                      </a:pPr>
                      <a:r>
                        <a:rPr lang="it-IT" sz="1200">
                          <a:effectLst/>
                        </a:rPr>
                        <a:t>04-7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MARCELLINO-2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5672263"/>
                  </a:ext>
                </a:extLst>
              </a:tr>
              <a:tr h="438847">
                <a:tc>
                  <a:txBody>
                    <a:bodyPr/>
                    <a:lstStyle/>
                    <a:p>
                      <a:pPr>
                        <a:lnSpc>
                          <a:spcPct val="107000"/>
                        </a:lnSpc>
                        <a:spcAft>
                          <a:spcPts val="0"/>
                        </a:spcAft>
                      </a:pPr>
                      <a:r>
                        <a:rPr lang="it-IT" sz="1200">
                          <a:effectLst/>
                        </a:rPr>
                        <a:t>05-7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642745"/>
                  </a:ext>
                </a:extLst>
              </a:tr>
              <a:tr h="438847">
                <a:tc>
                  <a:txBody>
                    <a:bodyPr/>
                    <a:lstStyle/>
                    <a:p>
                      <a:pPr>
                        <a:lnSpc>
                          <a:spcPct val="107000"/>
                        </a:lnSpc>
                        <a:spcAft>
                          <a:spcPts val="0"/>
                        </a:spcAft>
                      </a:pPr>
                      <a:r>
                        <a:rPr lang="it-IT" sz="1200">
                          <a:effectLst/>
                        </a:rPr>
                        <a:t>07-7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302907"/>
                  </a:ext>
                </a:extLst>
              </a:tr>
              <a:tr h="438847">
                <a:tc>
                  <a:txBody>
                    <a:bodyPr/>
                    <a:lstStyle/>
                    <a:p>
                      <a:pPr>
                        <a:lnSpc>
                          <a:spcPct val="107000"/>
                        </a:lnSpc>
                        <a:spcAft>
                          <a:spcPts val="0"/>
                        </a:spcAft>
                      </a:pPr>
                      <a:r>
                        <a:rPr lang="it-IT" sz="1200">
                          <a:effectLst/>
                        </a:rPr>
                        <a:t>08-7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5808704"/>
                  </a:ext>
                </a:extLst>
              </a:tr>
              <a:tr h="438847">
                <a:tc>
                  <a:txBody>
                    <a:bodyPr/>
                    <a:lstStyle/>
                    <a:p>
                      <a:pPr>
                        <a:lnSpc>
                          <a:spcPct val="107000"/>
                        </a:lnSpc>
                        <a:spcAft>
                          <a:spcPts val="0"/>
                        </a:spcAft>
                      </a:pPr>
                      <a:r>
                        <a:rPr lang="it-IT" sz="1200">
                          <a:effectLst/>
                        </a:rPr>
                        <a:t>12-7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0578460"/>
                  </a:ext>
                </a:extLst>
              </a:tr>
              <a:tr h="438847">
                <a:tc>
                  <a:txBody>
                    <a:bodyPr/>
                    <a:lstStyle/>
                    <a:p>
                      <a:pPr>
                        <a:lnSpc>
                          <a:spcPct val="107000"/>
                        </a:lnSpc>
                        <a:spcAft>
                          <a:spcPts val="0"/>
                        </a:spcAft>
                      </a:pPr>
                      <a:r>
                        <a:rPr lang="it-IT" sz="1200">
                          <a:effectLst/>
                        </a:rPr>
                        <a:t>14-7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7576681"/>
                  </a:ext>
                </a:extLst>
              </a:tr>
              <a:tr h="438847">
                <a:tc>
                  <a:txBody>
                    <a:bodyPr/>
                    <a:lstStyle/>
                    <a:p>
                      <a:pPr>
                        <a:lnSpc>
                          <a:spcPct val="107000"/>
                        </a:lnSpc>
                        <a:spcAft>
                          <a:spcPts val="0"/>
                        </a:spcAft>
                      </a:pPr>
                      <a:r>
                        <a:rPr lang="it-IT" sz="1200">
                          <a:effectLst/>
                        </a:rPr>
                        <a:t>15-7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158195"/>
                  </a:ext>
                </a:extLst>
              </a:tr>
              <a:tr h="438847">
                <a:tc>
                  <a:txBody>
                    <a:bodyPr/>
                    <a:lstStyle/>
                    <a:p>
                      <a:pPr>
                        <a:lnSpc>
                          <a:spcPct val="107000"/>
                        </a:lnSpc>
                        <a:spcAft>
                          <a:spcPts val="0"/>
                        </a:spcAft>
                      </a:pPr>
                      <a:r>
                        <a:rPr lang="it-IT" sz="1200">
                          <a:effectLst/>
                        </a:rPr>
                        <a:t>20-7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TEST-1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dirty="0">
                          <a:effectLst/>
                        </a:rPr>
                        <a:t>TEST-2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205496"/>
                  </a:ext>
                </a:extLst>
              </a:tr>
            </a:tbl>
          </a:graphicData>
        </a:graphic>
      </p:graphicFrame>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DA395AF-1830-4AC1-B3EE-944CDE4A4F27}"/>
              </a:ext>
            </a:extLst>
          </p:cNvPr>
          <p:cNvSpPr txBox="1"/>
          <p:nvPr/>
        </p:nvSpPr>
        <p:spPr>
          <a:xfrm>
            <a:off x="254769" y="4437112"/>
            <a:ext cx="8738526" cy="1523494"/>
          </a:xfrm>
          <a:prstGeom prst="rect">
            <a:avLst/>
          </a:prstGeom>
          <a:solidFill>
            <a:schemeClr val="accent5">
              <a:lumMod val="20000"/>
              <a:lumOff val="80000"/>
            </a:schemeClr>
          </a:solidFill>
        </p:spPr>
        <p:txBody>
          <a:bodyPr wrap="square" rtlCol="0">
            <a:spAutoFit/>
          </a:bodyPr>
          <a:lstStyle/>
          <a:p>
            <a:pPr algn="just"/>
            <a:r>
              <a:rPr lang="it-IT" sz="2000" dirty="0" err="1">
                <a:latin typeface="Arial" pitchFamily="34" charset="0"/>
                <a:cs typeface="Arial" pitchFamily="34" charset="0"/>
              </a:rPr>
              <a:t>hypotesis</a:t>
            </a:r>
            <a:r>
              <a:rPr lang="it-IT" sz="2000" dirty="0">
                <a:latin typeface="Arial" pitchFamily="34" charset="0"/>
                <a:cs typeface="Arial" pitchFamily="34" charset="0"/>
              </a:rPr>
              <a:t>: </a:t>
            </a:r>
            <a:r>
              <a:rPr lang="en-US" sz="2000" dirty="0">
                <a:latin typeface="Arial" pitchFamily="34" charset="0"/>
                <a:cs typeface="Arial" pitchFamily="34" charset="0"/>
              </a:rPr>
              <a:t>about half of life spent talking, with a rapidity of 5 characters per second. Then, all humans who have lived on Earth have uttered altogether</a:t>
            </a:r>
            <a:endParaRPr lang="it-IT" sz="2000" dirty="0">
              <a:latin typeface="Arial" pitchFamily="34" charset="0"/>
              <a:cs typeface="Arial" pitchFamily="34" charset="0"/>
            </a:endParaRPr>
          </a:p>
          <a:p>
            <a:pPr algn="just"/>
            <a:r>
              <a:rPr lang="it-IT" sz="1100" dirty="0">
                <a:latin typeface="Arial" pitchFamily="34" charset="0"/>
                <a:cs typeface="Arial" pitchFamily="34" charset="0"/>
              </a:rPr>
              <a:t> </a:t>
            </a:r>
          </a:p>
          <a:p>
            <a:pPr algn="just">
              <a:spcBef>
                <a:spcPts val="0"/>
              </a:spcBef>
            </a:pPr>
            <a:r>
              <a:rPr lang="it-IT" sz="2400" b="1" dirty="0" err="1">
                <a:solidFill>
                  <a:srgbClr val="009900"/>
                </a:solidFill>
                <a:latin typeface="Arial" pitchFamily="34" charset="0"/>
                <a:cs typeface="Arial" pitchFamily="34" charset="0"/>
              </a:rPr>
              <a:t>about</a:t>
            </a:r>
            <a:r>
              <a:rPr lang="it-IT" sz="2400" b="1" dirty="0">
                <a:solidFill>
                  <a:srgbClr val="009900"/>
                </a:solidFill>
                <a:latin typeface="Arial" pitchFamily="34" charset="0"/>
                <a:cs typeface="Arial" pitchFamily="34" charset="0"/>
              </a:rPr>
              <a:t> 5</a:t>
            </a:r>
            <a:r>
              <a:rPr lang="en-US" sz="2400" b="1" dirty="0">
                <a:solidFill>
                  <a:srgbClr val="009900"/>
                </a:solidFill>
                <a:latin typeface="Arial" pitchFamily="34" charset="0"/>
                <a:cs typeface="Arial" pitchFamily="34" charset="0"/>
              </a:rPr>
              <a:t>x</a:t>
            </a:r>
            <a:r>
              <a:rPr lang="it-IT" sz="2400" b="1" dirty="0">
                <a:solidFill>
                  <a:srgbClr val="009900"/>
                </a:solidFill>
                <a:latin typeface="Arial" pitchFamily="34" charset="0"/>
                <a:cs typeface="Arial" pitchFamily="34" charset="0"/>
              </a:rPr>
              <a:t>10</a:t>
            </a:r>
            <a:r>
              <a:rPr lang="it-IT" sz="2400" b="1" baseline="30000" dirty="0">
                <a:solidFill>
                  <a:srgbClr val="009900"/>
                </a:solidFill>
                <a:latin typeface="Arial" pitchFamily="34" charset="0"/>
                <a:cs typeface="Arial" pitchFamily="34" charset="0"/>
              </a:rPr>
              <a:t>20</a:t>
            </a:r>
            <a:r>
              <a:rPr lang="it-IT" sz="2400" b="1" dirty="0">
                <a:solidFill>
                  <a:srgbClr val="009900"/>
                </a:solidFill>
                <a:latin typeface="Arial" pitchFamily="34" charset="0"/>
                <a:cs typeface="Arial" pitchFamily="34" charset="0"/>
              </a:rPr>
              <a:t> </a:t>
            </a:r>
            <a:r>
              <a:rPr lang="it-IT" sz="2400" b="1" dirty="0" err="1">
                <a:solidFill>
                  <a:srgbClr val="009900"/>
                </a:solidFill>
                <a:latin typeface="Arial" pitchFamily="34" charset="0"/>
                <a:cs typeface="Arial" pitchFamily="34" charset="0"/>
              </a:rPr>
              <a:t>characters</a:t>
            </a:r>
            <a:r>
              <a:rPr lang="it-IT" sz="2400" b="1" dirty="0">
                <a:solidFill>
                  <a:srgbClr val="009900"/>
                </a:solidFill>
                <a:latin typeface="Arial" pitchFamily="34" charset="0"/>
                <a:cs typeface="Arial" pitchFamily="34" charset="0"/>
              </a:rPr>
              <a:t>; </a:t>
            </a:r>
            <a:r>
              <a:rPr lang="en-US" b="1" dirty="0">
                <a:solidFill>
                  <a:srgbClr val="C00000"/>
                </a:solidFill>
                <a:latin typeface="Arial" pitchFamily="34" charset="0"/>
                <a:cs typeface="Arial" pitchFamily="34" charset="0"/>
              </a:rPr>
              <a:t>that is 500 Exabytes allow you to memorize all the words spoken by mankind</a:t>
            </a:r>
            <a:endParaRPr lang="it-IT" b="1" dirty="0">
              <a:solidFill>
                <a:srgbClr val="C00000"/>
              </a:solidFill>
              <a:latin typeface="Arial" pitchFamily="34" charset="0"/>
              <a:cs typeface="Arial" pitchFamily="34" charset="0"/>
            </a:endParaRPr>
          </a:p>
        </p:txBody>
      </p:sp>
      <p:sp>
        <p:nvSpPr>
          <p:cNvPr id="13" name="Rettangolo 12">
            <a:extLst>
              <a:ext uri="{FF2B5EF4-FFF2-40B4-BE49-F238E27FC236}">
                <a16:creationId xmlns:a16="http://schemas.microsoft.com/office/drawing/2014/main" id="{2281A6ED-9188-4B4C-B470-5A44208F5157}"/>
              </a:ext>
            </a:extLst>
          </p:cNvPr>
          <p:cNvSpPr/>
          <p:nvPr/>
        </p:nvSpPr>
        <p:spPr>
          <a:xfrm>
            <a:off x="280326" y="3068960"/>
            <a:ext cx="5155770" cy="830997"/>
          </a:xfrm>
          <a:prstGeom prst="rect">
            <a:avLst/>
          </a:prstGeom>
          <a:solidFill>
            <a:schemeClr val="accent5">
              <a:lumMod val="20000"/>
              <a:lumOff val="80000"/>
            </a:schemeClr>
          </a:solidFill>
        </p:spPr>
        <p:txBody>
          <a:bodyPr wrap="square">
            <a:spAutoFit/>
          </a:bodyPr>
          <a:lstStyle/>
          <a:p>
            <a:pPr lvl="0" algn="just"/>
            <a:r>
              <a:rPr lang="it-IT" dirty="0" err="1">
                <a:solidFill>
                  <a:srgbClr val="000000"/>
                </a:solidFill>
                <a:latin typeface="Arial" pitchFamily="34" charset="0"/>
                <a:cs typeface="Arial" pitchFamily="34" charset="0"/>
              </a:rPr>
              <a:t>hypothesis</a:t>
            </a:r>
            <a:r>
              <a:rPr lang="it-IT" dirty="0">
                <a:solidFill>
                  <a:srgbClr val="000000"/>
                </a:solidFill>
                <a:latin typeface="Arial" pitchFamily="34" charset="0"/>
                <a:cs typeface="Arial" pitchFamily="34" charset="0"/>
              </a:rPr>
              <a:t>: </a:t>
            </a:r>
            <a:r>
              <a:rPr lang="it-IT" dirty="0" err="1">
                <a:solidFill>
                  <a:srgbClr val="000000"/>
                </a:solidFill>
                <a:latin typeface="Arial" pitchFamily="34" charset="0"/>
                <a:cs typeface="Arial" pitchFamily="34" charset="0"/>
              </a:rPr>
              <a:t>average</a:t>
            </a:r>
            <a:r>
              <a:rPr lang="it-IT" dirty="0">
                <a:solidFill>
                  <a:srgbClr val="000000"/>
                </a:solidFill>
                <a:latin typeface="Arial" pitchFamily="34" charset="0"/>
                <a:cs typeface="Arial" pitchFamily="34" charset="0"/>
              </a:rPr>
              <a:t> life of </a:t>
            </a:r>
            <a:r>
              <a:rPr lang="it-IT" b="1" dirty="0">
                <a:solidFill>
                  <a:srgbClr val="000000"/>
                </a:solidFill>
                <a:latin typeface="Arial" pitchFamily="34" charset="0"/>
                <a:cs typeface="Arial" pitchFamily="34" charset="0"/>
              </a:rPr>
              <a:t>60 </a:t>
            </a:r>
            <a:r>
              <a:rPr lang="it-IT" b="1" dirty="0" err="1">
                <a:solidFill>
                  <a:srgbClr val="000000"/>
                </a:solidFill>
                <a:latin typeface="Arial" pitchFamily="34" charset="0"/>
                <a:cs typeface="Arial" pitchFamily="34" charset="0"/>
              </a:rPr>
              <a:t>years</a:t>
            </a:r>
            <a:r>
              <a:rPr lang="it-IT" sz="1100" b="1" dirty="0">
                <a:solidFill>
                  <a:srgbClr val="00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convert 60 years to seconds</a:t>
            </a:r>
          </a:p>
        </p:txBody>
      </p:sp>
      <p:sp>
        <p:nvSpPr>
          <p:cNvPr id="14" name="Rettangolo 13">
            <a:extLst>
              <a:ext uri="{FF2B5EF4-FFF2-40B4-BE49-F238E27FC236}">
                <a16:creationId xmlns:a16="http://schemas.microsoft.com/office/drawing/2014/main" id="{42F9B42E-EDC9-4631-9ED3-B988A5E91D92}"/>
              </a:ext>
            </a:extLst>
          </p:cNvPr>
          <p:cNvSpPr/>
          <p:nvPr/>
        </p:nvSpPr>
        <p:spPr>
          <a:xfrm>
            <a:off x="280326" y="3933056"/>
            <a:ext cx="4572000" cy="461665"/>
          </a:xfrm>
          <a:prstGeom prst="rect">
            <a:avLst/>
          </a:prstGeom>
          <a:solidFill>
            <a:schemeClr val="accent5">
              <a:lumMod val="40000"/>
              <a:lumOff val="60000"/>
            </a:schemeClr>
          </a:solidFill>
        </p:spPr>
        <p:txBody>
          <a:bodyPr>
            <a:spAutoFit/>
          </a:bodyPr>
          <a:lstStyle/>
          <a:p>
            <a:pPr lvl="0" algn="just"/>
            <a:r>
              <a:rPr lang="en-US" sz="2400" dirty="0">
                <a:solidFill>
                  <a:srgbClr val="000000"/>
                </a:solidFill>
                <a:latin typeface="Arial" pitchFamily="34" charset="0"/>
                <a:cs typeface="Arial" pitchFamily="34" charset="0"/>
              </a:rPr>
              <a:t> </a:t>
            </a:r>
            <a:r>
              <a:rPr lang="en-US" sz="2400" b="1" dirty="0">
                <a:solidFill>
                  <a:srgbClr val="009900"/>
                </a:solidFill>
                <a:latin typeface="Arial" pitchFamily="34" charset="0"/>
                <a:cs typeface="Arial" pitchFamily="34" charset="0"/>
              </a:rPr>
              <a:t>1.892 x10</a:t>
            </a:r>
            <a:r>
              <a:rPr lang="en-US" sz="2400" b="1" baseline="30000" dirty="0">
                <a:solidFill>
                  <a:srgbClr val="009900"/>
                </a:solidFill>
                <a:latin typeface="Arial" pitchFamily="34" charset="0"/>
                <a:cs typeface="Arial" pitchFamily="34" charset="0"/>
              </a:rPr>
              <a:t>9</a:t>
            </a:r>
            <a:r>
              <a:rPr lang="en-US" sz="2400" b="1" dirty="0">
                <a:solidFill>
                  <a:srgbClr val="009900"/>
                </a:solidFill>
                <a:latin typeface="Arial" pitchFamily="34" charset="0"/>
                <a:cs typeface="Arial" pitchFamily="34" charset="0"/>
              </a:rPr>
              <a:t>   (seconds)</a:t>
            </a:r>
          </a:p>
        </p:txBody>
      </p:sp>
      <p:sp>
        <p:nvSpPr>
          <p:cNvPr id="15" name="CasellaDiTesto 14">
            <a:extLst>
              <a:ext uri="{FF2B5EF4-FFF2-40B4-BE49-F238E27FC236}">
                <a16:creationId xmlns:a16="http://schemas.microsoft.com/office/drawing/2014/main" id="{6AD5E370-DF27-4A56-A5D2-2D3368A2E7F3}"/>
              </a:ext>
            </a:extLst>
          </p:cNvPr>
          <p:cNvSpPr txBox="1"/>
          <p:nvPr/>
        </p:nvSpPr>
        <p:spPr>
          <a:xfrm>
            <a:off x="3757571" y="2297236"/>
            <a:ext cx="3667992" cy="461665"/>
          </a:xfrm>
          <a:prstGeom prst="rect">
            <a:avLst/>
          </a:prstGeom>
          <a:solidFill>
            <a:schemeClr val="bg2">
              <a:lumMod val="20000"/>
              <a:lumOff val="80000"/>
            </a:schemeClr>
          </a:solidFill>
          <a:ln w="38100">
            <a:solidFill>
              <a:schemeClr val="bg2">
                <a:lumMod val="60000"/>
                <a:lumOff val="40000"/>
              </a:schemeClr>
            </a:solidFill>
          </a:ln>
        </p:spPr>
        <p:txBody>
          <a:bodyPr wrap="none" rtlCol="0">
            <a:spAutoFit/>
          </a:bodyPr>
          <a:lstStyle/>
          <a:p>
            <a:r>
              <a:rPr lang="en-US" sz="2400" dirty="0">
                <a:latin typeface="Arial" pitchFamily="34" charset="0"/>
                <a:cs typeface="Arial" pitchFamily="34" charset="0"/>
              </a:rPr>
              <a:t>how big is number  </a:t>
            </a:r>
            <a:r>
              <a:rPr lang="it-IT" sz="2400" dirty="0">
                <a:solidFill>
                  <a:srgbClr val="FF0000"/>
                </a:solidFill>
              </a:rPr>
              <a:t>10</a:t>
            </a:r>
            <a:r>
              <a:rPr lang="it-IT" sz="2400" baseline="30000" dirty="0">
                <a:solidFill>
                  <a:srgbClr val="FF0000"/>
                </a:solidFill>
              </a:rPr>
              <a:t>20</a:t>
            </a:r>
            <a:r>
              <a:rPr lang="it-IT" sz="2400" dirty="0">
                <a:solidFill>
                  <a:srgbClr val="FF0000"/>
                </a:solidFill>
              </a:rPr>
              <a:t> </a:t>
            </a:r>
            <a:r>
              <a:rPr lang="it-IT" b="1" dirty="0"/>
              <a:t>?</a:t>
            </a:r>
          </a:p>
        </p:txBody>
      </p:sp>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big are big </a:t>
            </a:r>
            <a:r>
              <a:rPr lang="it-IT" sz="3600" dirty="0" err="1">
                <a:latin typeface="Avenir Black" panose="02000503020000020003"/>
              </a:rPr>
              <a:t>numbers</a:t>
            </a:r>
            <a:r>
              <a:rPr lang="it-IT" sz="3600" dirty="0">
                <a:latin typeface="Avenir Black" panose="02000503020000020003"/>
              </a:rPr>
              <a:t> ?</a:t>
            </a:r>
          </a:p>
        </p:txBody>
      </p:sp>
    </p:spTree>
    <p:extLst>
      <p:ext uri="{BB962C8B-B14F-4D97-AF65-F5344CB8AC3E}">
        <p14:creationId xmlns:p14="http://schemas.microsoft.com/office/powerpoint/2010/main" val="36017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8" name="CasellaDiTesto 7">
            <a:extLst>
              <a:ext uri="{FF2B5EF4-FFF2-40B4-BE49-F238E27FC236}">
                <a16:creationId xmlns:a16="http://schemas.microsoft.com/office/drawing/2014/main" id="{4878575F-8160-436B-ABF6-4AACA5D066F1}"/>
              </a:ext>
            </a:extLst>
          </p:cNvPr>
          <p:cNvSpPr txBox="1"/>
          <p:nvPr/>
        </p:nvSpPr>
        <p:spPr>
          <a:xfrm>
            <a:off x="3942310" y="2348637"/>
            <a:ext cx="4800533" cy="523220"/>
          </a:xfrm>
          <a:prstGeom prst="rect">
            <a:avLst/>
          </a:prstGeom>
          <a:solidFill>
            <a:schemeClr val="bg1">
              <a:lumMod val="95000"/>
            </a:schemeClr>
          </a:solidFill>
        </p:spPr>
        <p:txBody>
          <a:bodyPr wrap="square">
            <a:spAutoFit/>
          </a:bodyPr>
          <a:lstStyle/>
          <a:p>
            <a:pPr>
              <a:defRPr/>
            </a:pPr>
            <a:r>
              <a:rPr lang="it-IT" sz="2800" b="1" dirty="0" err="1">
                <a:latin typeface="Arial" panose="020B0604020202020204" pitchFamily="34" charset="0"/>
                <a:ea typeface="ＭＳ Ｐゴシック" charset="0"/>
                <a:cs typeface="Arial" panose="020B0604020202020204" pitchFamily="34" charset="0"/>
              </a:rPr>
              <a:t>efficiency</a:t>
            </a:r>
            <a:r>
              <a:rPr lang="it-IT" sz="2800" b="1" dirty="0">
                <a:latin typeface="Arial" panose="020B0604020202020204" pitchFamily="34" charset="0"/>
                <a:ea typeface="ＭＳ Ｐゴシック" charset="0"/>
                <a:cs typeface="Arial" panose="020B0604020202020204" pitchFamily="34" charset="0"/>
              </a:rPr>
              <a:t> of an </a:t>
            </a:r>
            <a:r>
              <a:rPr lang="it-IT" sz="2800" b="1" dirty="0" err="1">
                <a:latin typeface="Arial" panose="020B0604020202020204" pitchFamily="34" charset="0"/>
                <a:ea typeface="ＭＳ Ｐゴシック" charset="0"/>
                <a:cs typeface="Arial" panose="020B0604020202020204" pitchFamily="34" charset="0"/>
              </a:rPr>
              <a:t>algorithm</a:t>
            </a:r>
            <a:endParaRPr lang="it-IT" sz="2800" b="1" dirty="0">
              <a:latin typeface="Arial" panose="020B0604020202020204" pitchFamily="34" charset="0"/>
              <a:ea typeface="ＭＳ Ｐゴシック" charset="0"/>
              <a:cs typeface="Arial" panose="020B0604020202020204" pitchFamily="34" charset="0"/>
            </a:endParaRPr>
          </a:p>
        </p:txBody>
      </p:sp>
      <p:sp>
        <p:nvSpPr>
          <p:cNvPr id="10" name="CasellaDiTesto 9">
            <a:extLst>
              <a:ext uri="{FF2B5EF4-FFF2-40B4-BE49-F238E27FC236}">
                <a16:creationId xmlns:a16="http://schemas.microsoft.com/office/drawing/2014/main" id="{1A219751-0139-41CE-87ED-7AE28F9123E8}"/>
              </a:ext>
            </a:extLst>
          </p:cNvPr>
          <p:cNvSpPr txBox="1"/>
          <p:nvPr/>
        </p:nvSpPr>
        <p:spPr>
          <a:xfrm>
            <a:off x="2836718" y="3377764"/>
            <a:ext cx="6130636" cy="830997"/>
          </a:xfrm>
          <a:prstGeom prst="rect">
            <a:avLst/>
          </a:prstGeom>
          <a:noFill/>
        </p:spPr>
        <p:txBody>
          <a:bodyPr wrap="square">
            <a:spAutoFit/>
          </a:bodyPr>
          <a:lstStyle/>
          <a:p>
            <a:pPr algn="ctr">
              <a:defRPr/>
            </a:pPr>
            <a:r>
              <a:rPr lang="en-US" sz="2400" b="1" dirty="0">
                <a:solidFill>
                  <a:srgbClr val="FF3300"/>
                </a:solidFill>
                <a:latin typeface="Arial" panose="020B0604020202020204" pitchFamily="34" charset="0"/>
                <a:ea typeface="ＭＳ Ｐゴシック" charset="0"/>
                <a:cs typeface="Arial" panose="020B0604020202020204" pitchFamily="34" charset="0"/>
              </a:rPr>
              <a:t>time </a:t>
            </a:r>
            <a:r>
              <a:rPr lang="en-US" sz="2400" dirty="0">
                <a:latin typeface="Arial" panose="020B0604020202020204" pitchFamily="34" charset="0"/>
                <a:ea typeface="ＭＳ Ｐゴシック" charset="0"/>
                <a:cs typeface="Arial" panose="020B0604020202020204" pitchFamily="34" charset="0"/>
              </a:rPr>
              <a:t>and</a:t>
            </a:r>
            <a:r>
              <a:rPr lang="en-US" sz="2400" b="1" dirty="0">
                <a:solidFill>
                  <a:srgbClr val="FF3300"/>
                </a:solidFill>
                <a:latin typeface="Arial" panose="020B0604020202020204" pitchFamily="34" charset="0"/>
                <a:ea typeface="ＭＳ Ｐゴシック" charset="0"/>
                <a:cs typeface="Arial" panose="020B0604020202020204" pitchFamily="34" charset="0"/>
              </a:rPr>
              <a:t> memory </a:t>
            </a:r>
            <a:r>
              <a:rPr lang="en-US" sz="2400" dirty="0">
                <a:latin typeface="Arial" panose="020B0604020202020204" pitchFamily="34" charset="0"/>
                <a:ea typeface="ＭＳ Ｐゴシック" charset="0"/>
                <a:cs typeface="Arial" panose="020B0604020202020204" pitchFamily="34" charset="0"/>
              </a:rPr>
              <a:t>of a computer are  </a:t>
            </a:r>
            <a:r>
              <a:rPr lang="en-US" sz="2400" b="1" dirty="0">
                <a:solidFill>
                  <a:srgbClr val="FF3300"/>
                </a:solidFill>
                <a:latin typeface="Arial" panose="020B0604020202020204" pitchFamily="34" charset="0"/>
                <a:ea typeface="ＭＳ Ｐゴシック" charset="0"/>
                <a:cs typeface="Arial" panose="020B0604020202020204" pitchFamily="34" charset="0"/>
              </a:rPr>
              <a:t>computing resources</a:t>
            </a:r>
            <a:endParaRPr lang="it-IT" sz="2400" b="1" dirty="0">
              <a:latin typeface="Arial" panose="020B0604020202020204" pitchFamily="34" charset="0"/>
              <a:ea typeface="ＭＳ Ｐゴシック" charset="0"/>
              <a:cs typeface="Arial" panose="020B0604020202020204" pitchFamily="34" charset="0"/>
            </a:endParaRPr>
          </a:p>
        </p:txBody>
      </p:sp>
      <p:sp>
        <p:nvSpPr>
          <p:cNvPr id="12" name="CasellaDiTesto 11">
            <a:extLst>
              <a:ext uri="{FF2B5EF4-FFF2-40B4-BE49-F238E27FC236}">
                <a16:creationId xmlns:a16="http://schemas.microsoft.com/office/drawing/2014/main" id="{1122BAEA-53E2-44C9-8E0C-60528A20FA67}"/>
              </a:ext>
            </a:extLst>
          </p:cNvPr>
          <p:cNvSpPr txBox="1"/>
          <p:nvPr/>
        </p:nvSpPr>
        <p:spPr>
          <a:xfrm>
            <a:off x="2313016" y="4758062"/>
            <a:ext cx="7454438" cy="1200329"/>
          </a:xfrm>
          <a:prstGeom prst="rect">
            <a:avLst/>
          </a:prstGeom>
          <a:noFill/>
        </p:spPr>
        <p:txBody>
          <a:bodyPr wrap="square">
            <a:spAutoFit/>
          </a:bodyPr>
          <a:lstStyle/>
          <a:p>
            <a:pPr algn="ctr">
              <a:defRPr/>
            </a:pPr>
            <a:r>
              <a:rPr lang="en-US" altLang="it-IT" sz="2400" dirty="0">
                <a:latin typeface="Arial" panose="020B0604020202020204" pitchFamily="34" charset="0"/>
                <a:cs typeface="Arial" panose="020B0604020202020204" pitchFamily="34" charset="0"/>
              </a:rPr>
              <a:t>the </a:t>
            </a:r>
            <a:r>
              <a:rPr lang="en-US" altLang="it-IT" sz="2400" b="1" dirty="0">
                <a:latin typeface="Arial" panose="020B0604020202020204" pitchFamily="34" charset="0"/>
                <a:cs typeface="Arial" panose="020B0604020202020204" pitchFamily="34" charset="0"/>
              </a:rPr>
              <a:t>performance</a:t>
            </a:r>
            <a:r>
              <a:rPr lang="en-US" altLang="it-IT" sz="2400" dirty="0">
                <a:latin typeface="Arial" panose="020B0604020202020204" pitchFamily="34" charset="0"/>
                <a:cs typeface="Arial" panose="020B0604020202020204" pitchFamily="34" charset="0"/>
              </a:rPr>
              <a:t> evaluation of a program is the quantification of the use of the computing resources necessary for its execution</a:t>
            </a:r>
            <a:endParaRPr lang="it-IT" alt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32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7" name="CasellaDiTesto 6">
            <a:extLst>
              <a:ext uri="{FF2B5EF4-FFF2-40B4-BE49-F238E27FC236}">
                <a16:creationId xmlns:a16="http://schemas.microsoft.com/office/drawing/2014/main" id="{998A9782-C7AE-4D31-8F45-AB7C6EAC0800}"/>
              </a:ext>
            </a:extLst>
          </p:cNvPr>
          <p:cNvSpPr txBox="1"/>
          <p:nvPr/>
        </p:nvSpPr>
        <p:spPr>
          <a:xfrm>
            <a:off x="2249597" y="2456842"/>
            <a:ext cx="7350529" cy="1569660"/>
          </a:xfrm>
          <a:prstGeom prst="rect">
            <a:avLst/>
          </a:prstGeom>
          <a:noFill/>
        </p:spPr>
        <p:txBody>
          <a:bodyPr wrap="square">
            <a:spAutoFit/>
          </a:bodyPr>
          <a:lstStyle/>
          <a:p>
            <a:pPr algn="ctr">
              <a:defRPr/>
            </a:pPr>
            <a:r>
              <a:rPr lang="en-US" altLang="it-IT" sz="2400" dirty="0">
                <a:latin typeface="Arial" panose="020B0604020202020204" pitchFamily="34" charset="0"/>
              </a:rPr>
              <a:t>the total </a:t>
            </a:r>
            <a:r>
              <a:rPr lang="en-US" altLang="it-IT" sz="2400" b="1" dirty="0">
                <a:latin typeface="Arial" panose="020B0604020202020204" pitchFamily="34" charset="0"/>
              </a:rPr>
              <a:t>number </a:t>
            </a:r>
            <a:r>
              <a:rPr lang="en-US" altLang="it-IT" sz="2400" dirty="0">
                <a:latin typeface="Arial" panose="020B0604020202020204" pitchFamily="34" charset="0"/>
              </a:rPr>
              <a:t>of</a:t>
            </a:r>
            <a:r>
              <a:rPr lang="en-US" altLang="it-IT" sz="2400" b="1" dirty="0">
                <a:latin typeface="Arial" panose="020B0604020202020204" pitchFamily="34" charset="0"/>
              </a:rPr>
              <a:t> </a:t>
            </a:r>
            <a:r>
              <a:rPr lang="en-US" altLang="it-IT" sz="2400" b="1" dirty="0">
                <a:solidFill>
                  <a:srgbClr val="3078B5"/>
                </a:solidFill>
                <a:latin typeface="Arial" panose="020B0604020202020204" pitchFamily="34" charset="0"/>
              </a:rPr>
              <a:t>operations</a:t>
            </a:r>
            <a:r>
              <a:rPr lang="en-US" altLang="it-IT" sz="2400" b="1" dirty="0">
                <a:latin typeface="Arial" panose="020B0604020202020204" pitchFamily="34" charset="0"/>
              </a:rPr>
              <a:t> </a:t>
            </a:r>
            <a:r>
              <a:rPr lang="en-US" altLang="it-IT" sz="2400" dirty="0">
                <a:latin typeface="Arial" panose="020B0604020202020204" pitchFamily="34" charset="0"/>
              </a:rPr>
              <a:t>and </a:t>
            </a:r>
            <a:r>
              <a:rPr lang="en-US" altLang="it-IT" sz="2400" b="1" dirty="0">
                <a:solidFill>
                  <a:srgbClr val="67D652"/>
                </a:solidFill>
                <a:latin typeface="Arial" panose="020B0604020202020204" pitchFamily="34" charset="0"/>
              </a:rPr>
              <a:t>data</a:t>
            </a:r>
            <a:r>
              <a:rPr lang="en-US" altLang="it-IT" sz="2400" dirty="0">
                <a:latin typeface="Arial" panose="020B0604020202020204" pitchFamily="34" charset="0"/>
              </a:rPr>
              <a:t> of an algorithm is </a:t>
            </a:r>
            <a:r>
              <a:rPr lang="en-US" altLang="it-IT" sz="2400" b="1" dirty="0">
                <a:latin typeface="Arial" panose="020B0604020202020204" pitchFamily="34" charset="0"/>
              </a:rPr>
              <a:t>proportional</a:t>
            </a:r>
            <a:r>
              <a:rPr lang="en-US" altLang="it-IT" sz="2400" dirty="0">
                <a:latin typeface="Arial" panose="020B0604020202020204" pitchFamily="34" charset="0"/>
              </a:rPr>
              <a:t> to the </a:t>
            </a:r>
            <a:r>
              <a:rPr lang="en-US" altLang="it-IT" sz="2400" b="1" dirty="0">
                <a:solidFill>
                  <a:srgbClr val="3078B5"/>
                </a:solidFill>
                <a:latin typeface="Arial" panose="020B0604020202020204" pitchFamily="34" charset="0"/>
              </a:rPr>
              <a:t>time</a:t>
            </a:r>
            <a:r>
              <a:rPr lang="en-US" altLang="it-IT" sz="2400" dirty="0">
                <a:latin typeface="Arial" panose="020B0604020202020204" pitchFamily="34" charset="0"/>
              </a:rPr>
              <a:t> and </a:t>
            </a:r>
            <a:r>
              <a:rPr lang="en-US" altLang="it-IT" sz="2400" b="1" dirty="0">
                <a:solidFill>
                  <a:srgbClr val="67D652"/>
                </a:solidFill>
                <a:latin typeface="Arial" panose="020B0604020202020204" pitchFamily="34" charset="0"/>
              </a:rPr>
              <a:t>memory</a:t>
            </a:r>
            <a:r>
              <a:rPr lang="en-US" altLang="it-IT" sz="2400" dirty="0">
                <a:latin typeface="Arial" panose="020B0604020202020204" pitchFamily="34" charset="0"/>
              </a:rPr>
              <a:t> required for the execution of the program that implements the algorithm on a specific computer</a:t>
            </a:r>
            <a:endParaRPr lang="it-IT" altLang="it-IT" sz="2400" dirty="0">
              <a:latin typeface="New York" charset="0"/>
            </a:endParaRPr>
          </a:p>
        </p:txBody>
      </p:sp>
      <p:sp>
        <p:nvSpPr>
          <p:cNvPr id="9" name="CasellaDiTesto 8">
            <a:extLst>
              <a:ext uri="{FF2B5EF4-FFF2-40B4-BE49-F238E27FC236}">
                <a16:creationId xmlns:a16="http://schemas.microsoft.com/office/drawing/2014/main" id="{6DF197B5-7128-4A31-9F44-D19D0339F988}"/>
              </a:ext>
            </a:extLst>
          </p:cNvPr>
          <p:cNvSpPr txBox="1"/>
          <p:nvPr/>
        </p:nvSpPr>
        <p:spPr>
          <a:xfrm>
            <a:off x="2633056" y="4381099"/>
            <a:ext cx="7269480" cy="461665"/>
          </a:xfrm>
          <a:prstGeom prst="rect">
            <a:avLst/>
          </a:prstGeom>
          <a:noFill/>
        </p:spPr>
        <p:txBody>
          <a:bodyPr wrap="square">
            <a:spAutoFit/>
          </a:bodyPr>
          <a:lstStyle/>
          <a:p>
            <a:r>
              <a:rPr lang="en-US" altLang="it-IT" sz="2400" b="1" dirty="0">
                <a:solidFill>
                  <a:srgbClr val="000099"/>
                </a:solidFill>
                <a:latin typeface="Arial" panose="020B0604020202020204" pitchFamily="34" charset="0"/>
                <a:cs typeface="Arial" panose="020B0604020202020204" pitchFamily="34" charset="0"/>
              </a:rPr>
              <a:t>computational complexity of an algorithm</a:t>
            </a:r>
            <a:endParaRPr lang="it-IT"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BC7F94D-1F29-495C-86A6-DAFADFB7A6C6}"/>
              </a:ext>
            </a:extLst>
          </p:cNvPr>
          <p:cNvSpPr txBox="1"/>
          <p:nvPr/>
        </p:nvSpPr>
        <p:spPr>
          <a:xfrm>
            <a:off x="1832543" y="5355709"/>
            <a:ext cx="7724602" cy="369332"/>
          </a:xfrm>
          <a:prstGeom prst="rect">
            <a:avLst/>
          </a:prstGeom>
          <a:noFill/>
        </p:spPr>
        <p:txBody>
          <a:bodyPr wrap="square">
            <a:spAutoFit/>
          </a:bodyPr>
          <a:lstStyle/>
          <a:p>
            <a:pPr algn="ctr">
              <a:buClr>
                <a:srgbClr val="FF3300"/>
              </a:buClr>
              <a:buFont typeface="Wingdings" panose="05000000000000000000" pitchFamily="2" charset="2"/>
              <a:buNone/>
              <a:defRPr/>
            </a:pPr>
            <a:r>
              <a:rPr lang="en-US" altLang="it-IT" sz="1800" dirty="0">
                <a:solidFill>
                  <a:srgbClr val="000099"/>
                </a:solidFill>
                <a:latin typeface="Arial" panose="020B0604020202020204" pitchFamily="34" charset="0"/>
                <a:cs typeface="Arial" panose="020B0604020202020204" pitchFamily="34" charset="0"/>
              </a:rPr>
              <a:t>determine the </a:t>
            </a:r>
            <a:r>
              <a:rPr lang="en-US" altLang="it-IT" sz="1800" b="1" dirty="0">
                <a:solidFill>
                  <a:srgbClr val="000099"/>
                </a:solidFill>
                <a:latin typeface="Arial" panose="020B0604020202020204" pitchFamily="34" charset="0"/>
                <a:cs typeface="Arial" panose="020B0604020202020204" pitchFamily="34" charset="0"/>
              </a:rPr>
              <a:t>amount of resources </a:t>
            </a:r>
            <a:r>
              <a:rPr lang="en-US" altLang="it-IT" sz="1800" dirty="0">
                <a:solidFill>
                  <a:srgbClr val="000099"/>
                </a:solidFill>
                <a:latin typeface="Arial" panose="020B0604020202020204" pitchFamily="34" charset="0"/>
                <a:cs typeface="Arial" panose="020B0604020202020204" pitchFamily="34" charset="0"/>
              </a:rPr>
              <a:t>for the execution of an algorithm</a:t>
            </a:r>
            <a:endParaRPr lang="it-IT" alt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59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6" name="Text Box 2">
            <a:extLst>
              <a:ext uri="{FF2B5EF4-FFF2-40B4-BE49-F238E27FC236}">
                <a16:creationId xmlns:a16="http://schemas.microsoft.com/office/drawing/2014/main" id="{B622C893-887D-4A19-9AB0-3A228EBE1606}"/>
              </a:ext>
            </a:extLst>
          </p:cNvPr>
          <p:cNvSpPr txBox="1">
            <a:spLocks noChangeArrowheads="1"/>
          </p:cNvSpPr>
          <p:nvPr/>
        </p:nvSpPr>
        <p:spPr bwMode="auto">
          <a:xfrm>
            <a:off x="2383681" y="2143912"/>
            <a:ext cx="8437858" cy="523220"/>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buClr>
                <a:srgbClr val="FF3300"/>
              </a:buClr>
              <a:buFont typeface="Wingdings" panose="05000000000000000000" pitchFamily="2" charset="2"/>
              <a:buNone/>
              <a:defRPr/>
            </a:pPr>
            <a:r>
              <a:rPr lang="it-IT" altLang="it-IT" sz="2800" b="1" dirty="0">
                <a:solidFill>
                  <a:srgbClr val="000099"/>
                </a:solidFill>
                <a:latin typeface="Tahoma" panose="020B0604030504040204" pitchFamily="34" charset="0"/>
              </a:rPr>
              <a:t> </a:t>
            </a:r>
            <a:r>
              <a:rPr lang="it-IT" altLang="it-IT" b="1" dirty="0" err="1">
                <a:solidFill>
                  <a:srgbClr val="000099"/>
                </a:solidFill>
                <a:latin typeface="Tahoma" panose="020B0604030504040204" pitchFamily="34" charset="0"/>
              </a:rPr>
              <a:t>computational</a:t>
            </a:r>
            <a:r>
              <a:rPr lang="it-IT" altLang="it-IT" b="1" dirty="0">
                <a:solidFill>
                  <a:srgbClr val="000099"/>
                </a:solidFill>
                <a:latin typeface="Tahoma" panose="020B0604030504040204" pitchFamily="34" charset="0"/>
              </a:rPr>
              <a:t> </a:t>
            </a:r>
            <a:r>
              <a:rPr lang="it-IT" altLang="it-IT" b="1" dirty="0" err="1">
                <a:solidFill>
                  <a:srgbClr val="000099"/>
                </a:solidFill>
                <a:latin typeface="Tahoma" panose="020B0604030504040204" pitchFamily="34" charset="0"/>
              </a:rPr>
              <a:t>complexity</a:t>
            </a:r>
            <a:r>
              <a:rPr lang="it-IT" altLang="it-IT" b="1" dirty="0">
                <a:solidFill>
                  <a:srgbClr val="000099"/>
                </a:solidFill>
                <a:latin typeface="Tahoma" panose="020B0604030504040204" pitchFamily="34" charset="0"/>
              </a:rPr>
              <a:t> </a:t>
            </a:r>
            <a:r>
              <a:rPr lang="it-IT" altLang="it-IT" dirty="0">
                <a:latin typeface="Tahoma" panose="020B0604030504040204" pitchFamily="34" charset="0"/>
              </a:rPr>
              <a:t>of an </a:t>
            </a:r>
            <a:r>
              <a:rPr lang="it-IT" altLang="it-IT" b="1" dirty="0" err="1">
                <a:solidFill>
                  <a:srgbClr val="000099"/>
                </a:solidFill>
                <a:latin typeface="Tahoma" panose="020B0604030504040204" pitchFamily="34" charset="0"/>
              </a:rPr>
              <a:t>algorithm</a:t>
            </a:r>
            <a:endParaRPr lang="it-IT" altLang="it-IT" b="1" dirty="0">
              <a:solidFill>
                <a:srgbClr val="000099"/>
              </a:solidFill>
              <a:latin typeface="Tahoma" panose="020B0604030504040204" pitchFamily="34" charset="0"/>
            </a:endParaRPr>
          </a:p>
        </p:txBody>
      </p:sp>
      <p:sp>
        <p:nvSpPr>
          <p:cNvPr id="8" name="AutoShape 4">
            <a:extLst>
              <a:ext uri="{FF2B5EF4-FFF2-40B4-BE49-F238E27FC236}">
                <a16:creationId xmlns:a16="http://schemas.microsoft.com/office/drawing/2014/main" id="{115A42CE-4FC9-41FF-8E29-3CD8919A402C}"/>
              </a:ext>
            </a:extLst>
          </p:cNvPr>
          <p:cNvSpPr>
            <a:spLocks noChangeArrowheads="1"/>
          </p:cNvSpPr>
          <p:nvPr/>
        </p:nvSpPr>
        <p:spPr bwMode="auto">
          <a:xfrm>
            <a:off x="6005217" y="2857836"/>
            <a:ext cx="360363" cy="2087563"/>
          </a:xfrm>
          <a:prstGeom prst="downArrow">
            <a:avLst>
              <a:gd name="adj1" fmla="val 50000"/>
              <a:gd name="adj2" fmla="val 144824"/>
            </a:avLst>
          </a:prstGeom>
          <a:solidFill>
            <a:srgbClr val="EAEAEA"/>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it-IT">
              <a:latin typeface="Times New Roman" charset="0"/>
              <a:ea typeface="ＭＳ Ｐゴシック" charset="0"/>
            </a:endParaRPr>
          </a:p>
        </p:txBody>
      </p:sp>
      <p:sp>
        <p:nvSpPr>
          <p:cNvPr id="10" name="Text Box 5">
            <a:extLst>
              <a:ext uri="{FF2B5EF4-FFF2-40B4-BE49-F238E27FC236}">
                <a16:creationId xmlns:a16="http://schemas.microsoft.com/office/drawing/2014/main" id="{0CF758E0-86F3-46BA-9A28-2A7F2F081D81}"/>
              </a:ext>
            </a:extLst>
          </p:cNvPr>
          <p:cNvSpPr txBox="1">
            <a:spLocks noChangeArrowheads="1"/>
          </p:cNvSpPr>
          <p:nvPr/>
        </p:nvSpPr>
        <p:spPr bwMode="auto">
          <a:xfrm>
            <a:off x="2420094" y="5241899"/>
            <a:ext cx="7472419" cy="892552"/>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buClr>
                <a:srgbClr val="FF3300"/>
              </a:buClr>
              <a:buFont typeface="Wingdings" panose="05000000000000000000" pitchFamily="2" charset="2"/>
              <a:buNone/>
              <a:defRPr/>
            </a:pPr>
            <a:r>
              <a:rPr lang="it-IT" altLang="it-IT" sz="2800" b="1" dirty="0">
                <a:solidFill>
                  <a:srgbClr val="000099"/>
                </a:solidFill>
                <a:latin typeface="Tahoma" panose="020B0604030504040204" pitchFamily="34" charset="0"/>
              </a:rPr>
              <a:t>  </a:t>
            </a:r>
            <a:r>
              <a:rPr lang="en-US" altLang="it-IT" b="1" dirty="0">
                <a:latin typeface="Tahoma" panose="020B0604030504040204" pitchFamily="34" charset="0"/>
              </a:rPr>
              <a:t>performance </a:t>
            </a:r>
            <a:r>
              <a:rPr lang="en-US" altLang="it-IT" dirty="0">
                <a:latin typeface="Tahoma" panose="020B0604030504040204" pitchFamily="34" charset="0"/>
              </a:rPr>
              <a:t>of the </a:t>
            </a:r>
            <a:r>
              <a:rPr lang="en-US" altLang="it-IT" b="1" dirty="0">
                <a:latin typeface="Tahoma" panose="020B0604030504040204" pitchFamily="34" charset="0"/>
              </a:rPr>
              <a:t>program (software) </a:t>
            </a:r>
          </a:p>
          <a:p>
            <a:pPr algn="ctr">
              <a:buClr>
                <a:srgbClr val="FF3300"/>
              </a:buClr>
              <a:buFont typeface="Wingdings" panose="05000000000000000000" pitchFamily="2" charset="2"/>
              <a:buNone/>
              <a:defRPr/>
            </a:pPr>
            <a:r>
              <a:rPr lang="en-US" altLang="it-IT" dirty="0">
                <a:latin typeface="Tahoma" panose="020B0604030504040204" pitchFamily="34" charset="0"/>
              </a:rPr>
              <a:t>that implements the </a:t>
            </a:r>
            <a:r>
              <a:rPr lang="en-US" altLang="it-IT" b="1" dirty="0">
                <a:latin typeface="Tahoma" panose="020B0604030504040204" pitchFamily="34" charset="0"/>
              </a:rPr>
              <a:t>algorithm</a:t>
            </a:r>
            <a:endParaRPr lang="it-IT" altLang="it-IT" dirty="0">
              <a:latin typeface="Tahoma" panose="020B0604030504040204" pitchFamily="34" charset="0"/>
            </a:endParaRPr>
          </a:p>
        </p:txBody>
      </p:sp>
      <p:sp>
        <p:nvSpPr>
          <p:cNvPr id="12" name="Text Box 7">
            <a:extLst>
              <a:ext uri="{FF2B5EF4-FFF2-40B4-BE49-F238E27FC236}">
                <a16:creationId xmlns:a16="http://schemas.microsoft.com/office/drawing/2014/main" id="{400D48B5-2435-451D-86FA-E8417EB9045B}"/>
              </a:ext>
            </a:extLst>
          </p:cNvPr>
          <p:cNvSpPr txBox="1">
            <a:spLocks noChangeArrowheads="1"/>
          </p:cNvSpPr>
          <p:nvPr/>
        </p:nvSpPr>
        <p:spPr bwMode="auto">
          <a:xfrm>
            <a:off x="4854280" y="2929274"/>
            <a:ext cx="1091966" cy="46166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solidFill>
                  <a:schemeClr val="bg1"/>
                </a:solidFill>
                <a:latin typeface="Arial" panose="020B0604020202020204" pitchFamily="34" charset="0"/>
              </a:rPr>
              <a:t>impact</a:t>
            </a:r>
          </a:p>
        </p:txBody>
      </p:sp>
      <p:sp>
        <p:nvSpPr>
          <p:cNvPr id="13" name="Text Box 8">
            <a:extLst>
              <a:ext uri="{FF2B5EF4-FFF2-40B4-BE49-F238E27FC236}">
                <a16:creationId xmlns:a16="http://schemas.microsoft.com/office/drawing/2014/main" id="{5D18378A-4765-4CD1-A991-A1835A143ED6}"/>
              </a:ext>
            </a:extLst>
          </p:cNvPr>
          <p:cNvSpPr txBox="1">
            <a:spLocks noChangeArrowheads="1"/>
          </p:cNvSpPr>
          <p:nvPr/>
        </p:nvSpPr>
        <p:spPr bwMode="auto">
          <a:xfrm>
            <a:off x="6365580" y="2929274"/>
            <a:ext cx="1091966" cy="46166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solidFill>
                  <a:schemeClr val="bg1"/>
                </a:solidFill>
                <a:latin typeface="Arial" panose="020B0604020202020204" pitchFamily="34" charset="0"/>
              </a:rPr>
              <a:t>impact</a:t>
            </a:r>
          </a:p>
        </p:txBody>
      </p:sp>
      <p:sp>
        <p:nvSpPr>
          <p:cNvPr id="14" name="AutoShape 9">
            <a:extLst>
              <a:ext uri="{FF2B5EF4-FFF2-40B4-BE49-F238E27FC236}">
                <a16:creationId xmlns:a16="http://schemas.microsoft.com/office/drawing/2014/main" id="{B27E2C9F-289F-463E-98B8-65FE5B0AD0DB}"/>
              </a:ext>
            </a:extLst>
          </p:cNvPr>
          <p:cNvSpPr>
            <a:spLocks noChangeArrowheads="1"/>
          </p:cNvSpPr>
          <p:nvPr/>
        </p:nvSpPr>
        <p:spPr bwMode="auto">
          <a:xfrm>
            <a:off x="8886530" y="4153236"/>
            <a:ext cx="360362" cy="792163"/>
          </a:xfrm>
          <a:prstGeom prst="downArrow">
            <a:avLst>
              <a:gd name="adj1" fmla="val 50000"/>
              <a:gd name="adj2" fmla="val 54956"/>
            </a:avLst>
          </a:prstGeom>
          <a:solidFill>
            <a:srgbClr val="EAEAEA"/>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it-IT">
              <a:latin typeface="Times New Roman" charset="0"/>
              <a:ea typeface="ＭＳ Ｐゴシック" charset="0"/>
            </a:endParaRPr>
          </a:p>
        </p:txBody>
      </p:sp>
      <p:sp>
        <p:nvSpPr>
          <p:cNvPr id="15" name="Text Box 11">
            <a:extLst>
              <a:ext uri="{FF2B5EF4-FFF2-40B4-BE49-F238E27FC236}">
                <a16:creationId xmlns:a16="http://schemas.microsoft.com/office/drawing/2014/main" id="{DEB00A00-D2A6-4906-A2B9-3DFF8EFBB383}"/>
              </a:ext>
            </a:extLst>
          </p:cNvPr>
          <p:cNvSpPr txBox="1">
            <a:spLocks noChangeArrowheads="1"/>
          </p:cNvSpPr>
          <p:nvPr/>
        </p:nvSpPr>
        <p:spPr bwMode="auto">
          <a:xfrm>
            <a:off x="7878467" y="3361074"/>
            <a:ext cx="2468563" cy="707886"/>
          </a:xfrm>
          <a:prstGeom prst="rect">
            <a:avLst/>
          </a:prstGeom>
          <a:solidFill>
            <a:srgbClr val="9CF4B1"/>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it-IT" altLang="it-IT" sz="2000" dirty="0">
                <a:latin typeface="Arial" panose="020B0604020202020204" pitchFamily="34" charset="0"/>
              </a:rPr>
              <a:t>computer </a:t>
            </a:r>
            <a:r>
              <a:rPr lang="it-IT" altLang="it-IT" sz="2000" dirty="0" err="1">
                <a:latin typeface="Arial" panose="020B0604020202020204" pitchFamily="34" charset="0"/>
              </a:rPr>
              <a:t>architecture</a:t>
            </a:r>
            <a:endParaRPr lang="it-IT" altLang="it-IT" sz="2000" dirty="0">
              <a:latin typeface="Arial" panose="020B0604020202020204" pitchFamily="34" charset="0"/>
            </a:endParaRPr>
          </a:p>
        </p:txBody>
      </p:sp>
      <p:sp>
        <p:nvSpPr>
          <p:cNvPr id="17" name="Text Box 12">
            <a:extLst>
              <a:ext uri="{FF2B5EF4-FFF2-40B4-BE49-F238E27FC236}">
                <a16:creationId xmlns:a16="http://schemas.microsoft.com/office/drawing/2014/main" id="{42C9B40D-7B20-485A-A17B-0D367B385E6E}"/>
              </a:ext>
            </a:extLst>
          </p:cNvPr>
          <p:cNvSpPr txBox="1">
            <a:spLocks noChangeArrowheads="1"/>
          </p:cNvSpPr>
          <p:nvPr/>
        </p:nvSpPr>
        <p:spPr bwMode="auto">
          <a:xfrm>
            <a:off x="2117430" y="3361074"/>
            <a:ext cx="2611437" cy="707886"/>
          </a:xfrm>
          <a:prstGeom prst="rect">
            <a:avLst/>
          </a:prstGeom>
          <a:solidFill>
            <a:srgbClr val="9CF4B1"/>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it-IT" altLang="it-IT" sz="2000" dirty="0" err="1">
                <a:latin typeface="Arial" panose="020B0604020202020204" pitchFamily="34" charset="0"/>
              </a:rPr>
              <a:t>programming</a:t>
            </a:r>
            <a:r>
              <a:rPr lang="it-IT" altLang="it-IT" sz="2000" dirty="0">
                <a:latin typeface="Arial" panose="020B0604020202020204" pitchFamily="34" charset="0"/>
              </a:rPr>
              <a:t> </a:t>
            </a:r>
            <a:r>
              <a:rPr lang="it-IT" altLang="it-IT" sz="2000" dirty="0" err="1">
                <a:latin typeface="Arial" panose="020B0604020202020204" pitchFamily="34" charset="0"/>
              </a:rPr>
              <a:t>language</a:t>
            </a:r>
            <a:endParaRPr lang="it-IT" altLang="it-IT" sz="2000" dirty="0">
              <a:latin typeface="Arial" panose="020B0604020202020204" pitchFamily="34" charset="0"/>
            </a:endParaRPr>
          </a:p>
        </p:txBody>
      </p:sp>
      <p:sp>
        <p:nvSpPr>
          <p:cNvPr id="18" name="AutoShape 13">
            <a:extLst>
              <a:ext uri="{FF2B5EF4-FFF2-40B4-BE49-F238E27FC236}">
                <a16:creationId xmlns:a16="http://schemas.microsoft.com/office/drawing/2014/main" id="{04A821DE-CC5E-4BCB-ADC2-E6186DD1EC0F}"/>
              </a:ext>
            </a:extLst>
          </p:cNvPr>
          <p:cNvSpPr>
            <a:spLocks noChangeArrowheads="1"/>
          </p:cNvSpPr>
          <p:nvPr/>
        </p:nvSpPr>
        <p:spPr bwMode="auto">
          <a:xfrm>
            <a:off x="3630317" y="4153236"/>
            <a:ext cx="360363" cy="792163"/>
          </a:xfrm>
          <a:prstGeom prst="downArrow">
            <a:avLst>
              <a:gd name="adj1" fmla="val 50000"/>
              <a:gd name="adj2" fmla="val 54956"/>
            </a:avLst>
          </a:prstGeom>
          <a:solidFill>
            <a:srgbClr val="EAEAEA"/>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it-IT">
              <a:latin typeface="Times New Roman" charset="0"/>
              <a:ea typeface="ＭＳ Ｐゴシック" charset="0"/>
            </a:endParaRPr>
          </a:p>
        </p:txBody>
      </p:sp>
    </p:spTree>
    <p:extLst>
      <p:ext uri="{BB962C8B-B14F-4D97-AF65-F5344CB8AC3E}">
        <p14:creationId xmlns:p14="http://schemas.microsoft.com/office/powerpoint/2010/main" val="37272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To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lide(fromTop)">
                                      <p:cBhvr>
                                        <p:cTn id="21" dur="500"/>
                                        <p:tgtEl>
                                          <p:spTgt spid="1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To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Top)">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19" name="Text Box 1027">
            <a:extLst>
              <a:ext uri="{FF2B5EF4-FFF2-40B4-BE49-F238E27FC236}">
                <a16:creationId xmlns:a16="http://schemas.microsoft.com/office/drawing/2014/main" id="{AAFE3D65-5A04-4B0C-B17F-2D5F0F12507E}"/>
              </a:ext>
            </a:extLst>
          </p:cNvPr>
          <p:cNvSpPr txBox="1">
            <a:spLocks noChangeArrowheads="1"/>
          </p:cNvSpPr>
          <p:nvPr/>
        </p:nvSpPr>
        <p:spPr bwMode="auto">
          <a:xfrm>
            <a:off x="953860" y="3203701"/>
            <a:ext cx="9859657" cy="1384995"/>
          </a:xfrm>
          <a:prstGeom prst="rect">
            <a:avLst/>
          </a:prstGeom>
          <a:solidFill>
            <a:schemeClr val="bg2"/>
          </a:solidFill>
          <a:ln w="9525">
            <a:noFill/>
            <a:miter lim="800000"/>
            <a:headEnd/>
            <a:tailEnd/>
          </a:ln>
          <a:effectLst>
            <a:outerShdw blurRad="63500" dist="107763" dir="2700000" algn="ctr" rotWithShape="0">
              <a:schemeClr val="bg2">
                <a:alpha val="74998"/>
              </a:schemeClr>
            </a:outerShdw>
          </a:effectLst>
        </p:spPr>
        <p:txBody>
          <a:bodyPr wrap="square">
            <a:spAutoFit/>
          </a:bodyPr>
          <a:lstStyle/>
          <a:p>
            <a:pPr algn="ctr">
              <a:defRPr/>
            </a:pPr>
            <a:r>
              <a:rPr lang="it-IT" sz="2800" b="1" dirty="0" err="1">
                <a:solidFill>
                  <a:srgbClr val="000099"/>
                </a:solidFill>
                <a:latin typeface="Arial" charset="0"/>
                <a:ea typeface="ＭＳ Ｐゴシック" charset="0"/>
              </a:rPr>
              <a:t>number</a:t>
            </a:r>
            <a:r>
              <a:rPr lang="it-IT" sz="2800" b="1" dirty="0">
                <a:solidFill>
                  <a:srgbClr val="000099"/>
                </a:solidFill>
                <a:latin typeface="Arial" charset="0"/>
                <a:ea typeface="ＭＳ Ｐゴシック" charset="0"/>
              </a:rPr>
              <a:t> of input</a:t>
            </a:r>
            <a:r>
              <a:rPr lang="it-IT" sz="2800" b="1" dirty="0">
                <a:solidFill>
                  <a:srgbClr val="FF3300"/>
                </a:solidFill>
                <a:latin typeface="Arial" charset="0"/>
                <a:ea typeface="ＭＳ Ｐゴシック" charset="0"/>
              </a:rPr>
              <a:t> data</a:t>
            </a:r>
          </a:p>
          <a:p>
            <a:pPr algn="ctr">
              <a:defRPr/>
            </a:pPr>
            <a:r>
              <a:rPr lang="it-IT" sz="2800" b="1" dirty="0">
                <a:latin typeface="Arial" charset="0"/>
                <a:ea typeface="ＭＳ Ｐゴシック" charset="0"/>
              </a:rPr>
              <a:t>=</a:t>
            </a:r>
            <a:r>
              <a:rPr lang="it-IT" sz="2800" b="1" dirty="0">
                <a:solidFill>
                  <a:srgbClr val="FF3300"/>
                </a:solidFill>
                <a:latin typeface="Arial" charset="0"/>
                <a:ea typeface="ＭＳ Ｐゴシック" charset="0"/>
              </a:rPr>
              <a:t> </a:t>
            </a:r>
          </a:p>
          <a:p>
            <a:pPr algn="ctr">
              <a:defRPr/>
            </a:pPr>
            <a:r>
              <a:rPr lang="it-IT" sz="2800" b="1" dirty="0" err="1">
                <a:solidFill>
                  <a:srgbClr val="FF3300"/>
                </a:solidFill>
                <a:latin typeface="Arial" charset="0"/>
                <a:ea typeface="ＭＳ Ｐゴシック" charset="0"/>
              </a:rPr>
              <a:t>computational</a:t>
            </a:r>
            <a:r>
              <a:rPr lang="it-IT" sz="2800" b="1" dirty="0">
                <a:solidFill>
                  <a:srgbClr val="FF3300"/>
                </a:solidFill>
                <a:latin typeface="Arial" charset="0"/>
                <a:ea typeface="ＭＳ Ｐゴシック" charset="0"/>
              </a:rPr>
              <a:t> </a:t>
            </a:r>
            <a:r>
              <a:rPr lang="it-IT" sz="2800" b="1" dirty="0" err="1">
                <a:solidFill>
                  <a:srgbClr val="FF3300"/>
                </a:solidFill>
                <a:latin typeface="Arial" charset="0"/>
                <a:ea typeface="ＭＳ Ｐゴシック" charset="0"/>
              </a:rPr>
              <a:t>dimension</a:t>
            </a:r>
            <a:r>
              <a:rPr lang="it-IT" sz="2800" b="1" dirty="0">
                <a:solidFill>
                  <a:srgbClr val="FF3300"/>
                </a:solidFill>
                <a:latin typeface="Arial" charset="0"/>
                <a:ea typeface="ＭＳ Ｐゴシック" charset="0"/>
              </a:rPr>
              <a:t> </a:t>
            </a:r>
            <a:r>
              <a:rPr lang="it-IT" sz="2800" dirty="0">
                <a:latin typeface="Arial" charset="0"/>
                <a:ea typeface="ＭＳ Ｐゴシック" charset="0"/>
              </a:rPr>
              <a:t>of</a:t>
            </a:r>
            <a:r>
              <a:rPr lang="it-IT" sz="2800" b="1" dirty="0">
                <a:solidFill>
                  <a:srgbClr val="FF3300"/>
                </a:solidFill>
                <a:latin typeface="Arial" charset="0"/>
                <a:ea typeface="ＭＳ Ｐゴシック" charset="0"/>
              </a:rPr>
              <a:t> </a:t>
            </a:r>
            <a:r>
              <a:rPr lang="it-IT" sz="2800" dirty="0">
                <a:latin typeface="Arial" charset="0"/>
                <a:ea typeface="ＭＳ Ｐゴシック" charset="0"/>
              </a:rPr>
              <a:t>the (</a:t>
            </a:r>
            <a:r>
              <a:rPr lang="it-IT" sz="2800" dirty="0" err="1">
                <a:latin typeface="Arial" charset="0"/>
                <a:ea typeface="ＭＳ Ｐゴシック" charset="0"/>
              </a:rPr>
              <a:t>instance</a:t>
            </a:r>
            <a:r>
              <a:rPr lang="it-IT" sz="2800" dirty="0">
                <a:latin typeface="Arial" charset="0"/>
                <a:ea typeface="ＭＳ Ｐゴシック" charset="0"/>
              </a:rPr>
              <a:t> of the) </a:t>
            </a:r>
            <a:r>
              <a:rPr lang="it-IT" sz="2800" dirty="0" err="1">
                <a:latin typeface="Arial" charset="0"/>
                <a:ea typeface="ＭＳ Ｐゴシック" charset="0"/>
              </a:rPr>
              <a:t>problem</a:t>
            </a:r>
            <a:endParaRPr lang="it-IT" sz="2800" dirty="0">
              <a:latin typeface="New York" charset="0"/>
              <a:ea typeface="ＭＳ Ｐゴシック" charset="0"/>
            </a:endParaRPr>
          </a:p>
        </p:txBody>
      </p:sp>
      <p:sp>
        <p:nvSpPr>
          <p:cNvPr id="20" name="Text Box 1028">
            <a:extLst>
              <a:ext uri="{FF2B5EF4-FFF2-40B4-BE49-F238E27FC236}">
                <a16:creationId xmlns:a16="http://schemas.microsoft.com/office/drawing/2014/main" id="{ACAE344D-66D6-413A-93B2-A3B0F2904CCA}"/>
              </a:ext>
            </a:extLst>
          </p:cNvPr>
          <p:cNvSpPr txBox="1">
            <a:spLocks noChangeArrowheads="1"/>
          </p:cNvSpPr>
          <p:nvPr/>
        </p:nvSpPr>
        <p:spPr bwMode="auto">
          <a:xfrm>
            <a:off x="273169" y="2130805"/>
            <a:ext cx="11645661" cy="830997"/>
          </a:xfrm>
          <a:prstGeom prst="rect">
            <a:avLst/>
          </a:prstGeom>
          <a:no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it-IT" dirty="0">
                <a:latin typeface="Arial" panose="020B0604020202020204" pitchFamily="34" charset="0"/>
              </a:rPr>
              <a:t>the </a:t>
            </a:r>
            <a:r>
              <a:rPr lang="en-US" altLang="it-IT" b="1" dirty="0">
                <a:latin typeface="Arial" panose="020B0604020202020204" pitchFamily="34" charset="0"/>
              </a:rPr>
              <a:t>total number of operations </a:t>
            </a:r>
            <a:r>
              <a:rPr lang="en-US" altLang="it-IT" dirty="0">
                <a:latin typeface="Arial" panose="020B0604020202020204" pitchFamily="34" charset="0"/>
              </a:rPr>
              <a:t>to be executed by an algorithm </a:t>
            </a:r>
            <a:r>
              <a:rPr lang="en-US" altLang="it-IT" b="1" dirty="0">
                <a:latin typeface="Arial" panose="020B0604020202020204" pitchFamily="34" charset="0"/>
              </a:rPr>
              <a:t>depends on </a:t>
            </a:r>
            <a:r>
              <a:rPr lang="en-US" altLang="it-IT" dirty="0">
                <a:latin typeface="Arial" panose="020B0604020202020204" pitchFamily="34" charset="0"/>
              </a:rPr>
              <a:t>the </a:t>
            </a:r>
            <a:r>
              <a:rPr lang="en-US" altLang="it-IT" b="1" dirty="0">
                <a:latin typeface="Arial" panose="020B0604020202020204" pitchFamily="34" charset="0"/>
              </a:rPr>
              <a:t>number of input data</a:t>
            </a:r>
            <a:endParaRPr lang="it-IT" altLang="it-IT" b="1" dirty="0">
              <a:latin typeface="Arial" panose="020B0604020202020204" pitchFamily="34" charset="0"/>
            </a:endParaRPr>
          </a:p>
        </p:txBody>
      </p:sp>
      <p:sp>
        <p:nvSpPr>
          <p:cNvPr id="21" name="Text Box 1032">
            <a:extLst>
              <a:ext uri="{FF2B5EF4-FFF2-40B4-BE49-F238E27FC236}">
                <a16:creationId xmlns:a16="http://schemas.microsoft.com/office/drawing/2014/main" id="{A611C155-3ADF-49F3-B39D-72A4D50B0692}"/>
              </a:ext>
            </a:extLst>
          </p:cNvPr>
          <p:cNvSpPr txBox="1">
            <a:spLocks noChangeArrowheads="1"/>
          </p:cNvSpPr>
          <p:nvPr/>
        </p:nvSpPr>
        <p:spPr bwMode="auto">
          <a:xfrm>
            <a:off x="323850" y="4869987"/>
            <a:ext cx="11405555" cy="1200329"/>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it-IT" dirty="0">
                <a:latin typeface="Arial" panose="020B0604020202020204" pitchFamily="34" charset="0"/>
              </a:rPr>
              <a:t>when the computational dimension of a problem grows, </a:t>
            </a:r>
          </a:p>
          <a:p>
            <a:pPr algn="ctr">
              <a:defRPr/>
            </a:pPr>
            <a:r>
              <a:rPr lang="en-US" altLang="it-IT" dirty="0">
                <a:latin typeface="Arial" panose="020B0604020202020204" pitchFamily="34" charset="0"/>
              </a:rPr>
              <a:t>how do the number of operations (execution time) and the number of data (memory) of the algorithm change </a:t>
            </a:r>
            <a:r>
              <a:rPr lang="en-US" altLang="it-IT" b="1" dirty="0">
                <a:latin typeface="Arial" panose="020B0604020202020204" pitchFamily="34" charset="0"/>
              </a:rPr>
              <a:t>?</a:t>
            </a:r>
            <a:endParaRPr lang="it-IT" altLang="it-IT" b="1" baseline="36000" dirty="0"/>
          </a:p>
        </p:txBody>
      </p:sp>
    </p:spTree>
    <p:extLst>
      <p:ext uri="{BB962C8B-B14F-4D97-AF65-F5344CB8AC3E}">
        <p14:creationId xmlns:p14="http://schemas.microsoft.com/office/powerpoint/2010/main" val="11019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6" name="Text Box 2">
            <a:extLst>
              <a:ext uri="{FF2B5EF4-FFF2-40B4-BE49-F238E27FC236}">
                <a16:creationId xmlns:a16="http://schemas.microsoft.com/office/drawing/2014/main" id="{905FCEA2-CF95-45C5-9B74-8D615D7BF2D6}"/>
              </a:ext>
            </a:extLst>
          </p:cNvPr>
          <p:cNvSpPr txBox="1">
            <a:spLocks noChangeArrowheads="1"/>
          </p:cNvSpPr>
          <p:nvPr/>
        </p:nvSpPr>
        <p:spPr bwMode="auto">
          <a:xfrm>
            <a:off x="2937810" y="3555845"/>
            <a:ext cx="7461250" cy="1261884"/>
          </a:xfrm>
          <a:prstGeom prst="rect">
            <a:avLst/>
          </a:prstGeom>
          <a:noFill/>
          <a:ln w="38100">
            <a:no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Clr>
                <a:srgbClr val="009900"/>
              </a:buClr>
              <a:buFont typeface="Wingdings" panose="05000000000000000000" pitchFamily="2" charset="2"/>
              <a:buChar char="Ø"/>
              <a:defRPr/>
            </a:pPr>
            <a:r>
              <a:rPr lang="it-IT" altLang="it-IT" sz="2800" b="1" dirty="0">
                <a:solidFill>
                  <a:srgbClr val="000099"/>
                </a:solidFill>
                <a:latin typeface="Tahoma" panose="020B0604030504040204" pitchFamily="34" charset="0"/>
              </a:rPr>
              <a:t> </a:t>
            </a:r>
            <a:r>
              <a:rPr lang="it-IT" altLang="it-IT" b="1" dirty="0">
                <a:solidFill>
                  <a:srgbClr val="000099"/>
                </a:solidFill>
                <a:latin typeface="Tahoma" panose="020B0604030504040204" pitchFamily="34" charset="0"/>
              </a:rPr>
              <a:t>time </a:t>
            </a:r>
            <a:r>
              <a:rPr lang="it-IT" altLang="it-IT" b="1" dirty="0" err="1">
                <a:solidFill>
                  <a:srgbClr val="000099"/>
                </a:solidFill>
                <a:latin typeface="Tahoma" panose="020B0604030504040204" pitchFamily="34" charset="0"/>
              </a:rPr>
              <a:t>complexity</a:t>
            </a:r>
            <a:r>
              <a:rPr lang="it-IT" altLang="it-IT" b="1" dirty="0">
                <a:solidFill>
                  <a:srgbClr val="000099"/>
                </a:solidFill>
                <a:latin typeface="Tahoma" panose="020B0604030504040204" pitchFamily="34" charset="0"/>
              </a:rPr>
              <a:t> </a:t>
            </a:r>
            <a:r>
              <a:rPr lang="it-IT" altLang="it-IT" dirty="0">
                <a:latin typeface="Tahoma" panose="020B0604030504040204" pitchFamily="34" charset="0"/>
              </a:rPr>
              <a:t>of an </a:t>
            </a:r>
            <a:r>
              <a:rPr lang="it-IT" altLang="it-IT" dirty="0" err="1">
                <a:latin typeface="Tahoma" panose="020B0604030504040204" pitchFamily="34" charset="0"/>
              </a:rPr>
              <a:t>algorithm</a:t>
            </a:r>
            <a:r>
              <a:rPr lang="it-IT" altLang="it-IT" b="1" dirty="0">
                <a:solidFill>
                  <a:srgbClr val="000099"/>
                </a:solidFill>
                <a:latin typeface="Tahoma" panose="020B0604030504040204" pitchFamily="34" charset="0"/>
              </a:rPr>
              <a:t> </a:t>
            </a:r>
          </a:p>
          <a:p>
            <a:pPr>
              <a:buClr>
                <a:srgbClr val="009900"/>
              </a:buClr>
              <a:buFont typeface="Wingdings" panose="05000000000000000000" pitchFamily="2" charset="2"/>
              <a:buChar char="Ø"/>
              <a:defRPr/>
            </a:pPr>
            <a:r>
              <a:rPr lang="it-IT" altLang="it-IT" b="1" dirty="0">
                <a:solidFill>
                  <a:srgbClr val="000099"/>
                </a:solidFill>
                <a:latin typeface="Tahoma" panose="020B0604030504040204" pitchFamily="34" charset="0"/>
              </a:rPr>
              <a:t>  </a:t>
            </a:r>
            <a:r>
              <a:rPr lang="it-IT" altLang="it-IT" b="1" dirty="0" err="1">
                <a:solidFill>
                  <a:srgbClr val="000099"/>
                </a:solidFill>
                <a:latin typeface="Tahoma" panose="020B0604030504040204" pitchFamily="34" charset="0"/>
              </a:rPr>
              <a:t>space</a:t>
            </a:r>
            <a:r>
              <a:rPr lang="it-IT" altLang="it-IT" b="1" dirty="0">
                <a:solidFill>
                  <a:srgbClr val="000099"/>
                </a:solidFill>
                <a:latin typeface="Tahoma" panose="020B0604030504040204" pitchFamily="34" charset="0"/>
              </a:rPr>
              <a:t> </a:t>
            </a:r>
            <a:r>
              <a:rPr lang="it-IT" altLang="it-IT" b="1" dirty="0" err="1">
                <a:solidFill>
                  <a:srgbClr val="000099"/>
                </a:solidFill>
                <a:latin typeface="Tahoma" panose="020B0604030504040204" pitchFamily="34" charset="0"/>
              </a:rPr>
              <a:t>complexity</a:t>
            </a:r>
            <a:r>
              <a:rPr lang="it-IT" altLang="it-IT" b="1" dirty="0">
                <a:solidFill>
                  <a:srgbClr val="000099"/>
                </a:solidFill>
                <a:latin typeface="Tahoma" panose="020B0604030504040204" pitchFamily="34" charset="0"/>
              </a:rPr>
              <a:t> </a:t>
            </a:r>
            <a:r>
              <a:rPr lang="it-IT" altLang="it-IT" dirty="0">
                <a:latin typeface="Tahoma" panose="020B0604030504040204" pitchFamily="34" charset="0"/>
              </a:rPr>
              <a:t>of an </a:t>
            </a:r>
            <a:r>
              <a:rPr lang="it-IT" altLang="it-IT" dirty="0" err="1">
                <a:latin typeface="Tahoma" panose="020B0604030504040204" pitchFamily="34" charset="0"/>
              </a:rPr>
              <a:t>algorithm</a:t>
            </a:r>
            <a:endParaRPr lang="it-IT" altLang="it-IT" dirty="0">
              <a:latin typeface="Tahoma" panose="020B0604030504040204" pitchFamily="34" charset="0"/>
            </a:endParaRPr>
          </a:p>
          <a:p>
            <a:pPr>
              <a:buClr>
                <a:srgbClr val="009900"/>
              </a:buClr>
              <a:buFont typeface="Wingdings" panose="05000000000000000000" pitchFamily="2" charset="2"/>
              <a:buChar char="Ø"/>
              <a:defRPr/>
            </a:pPr>
            <a:r>
              <a:rPr lang="it-IT" altLang="it-IT" b="1" dirty="0">
                <a:latin typeface="Tahoma" panose="020B0604030504040204" pitchFamily="34" charset="0"/>
              </a:rPr>
              <a:t>  </a:t>
            </a:r>
            <a:r>
              <a:rPr lang="en-US" altLang="it-IT" b="1" dirty="0">
                <a:solidFill>
                  <a:srgbClr val="FF3300"/>
                </a:solidFill>
                <a:latin typeface="Tahoma" panose="020B0604030504040204" pitchFamily="34" charset="0"/>
              </a:rPr>
              <a:t>inherent difficulty </a:t>
            </a:r>
            <a:r>
              <a:rPr lang="en-US" altLang="it-IT" dirty="0">
                <a:latin typeface="Tahoma" panose="020B0604030504040204" pitchFamily="34" charset="0"/>
              </a:rPr>
              <a:t>of a</a:t>
            </a:r>
            <a:r>
              <a:rPr lang="en-US" altLang="it-IT" b="1" dirty="0">
                <a:solidFill>
                  <a:srgbClr val="FF3300"/>
                </a:solidFill>
                <a:latin typeface="Tahoma" panose="020B0604030504040204" pitchFamily="34" charset="0"/>
              </a:rPr>
              <a:t> problem</a:t>
            </a:r>
            <a:endParaRPr lang="it-IT" altLang="it-IT" b="1" dirty="0">
              <a:latin typeface="Tahoma" panose="020B0604030504040204" pitchFamily="34" charset="0"/>
            </a:endParaRPr>
          </a:p>
        </p:txBody>
      </p:sp>
      <p:sp>
        <p:nvSpPr>
          <p:cNvPr id="7" name="Text Box 3">
            <a:extLst>
              <a:ext uri="{FF2B5EF4-FFF2-40B4-BE49-F238E27FC236}">
                <a16:creationId xmlns:a16="http://schemas.microsoft.com/office/drawing/2014/main" id="{22CCF04B-7738-4BF4-98BD-9093FB47E5D5}"/>
              </a:ext>
            </a:extLst>
          </p:cNvPr>
          <p:cNvSpPr txBox="1">
            <a:spLocks noChangeArrowheads="1"/>
          </p:cNvSpPr>
          <p:nvPr/>
        </p:nvSpPr>
        <p:spPr bwMode="auto">
          <a:xfrm>
            <a:off x="380326" y="2257889"/>
            <a:ext cx="11725359" cy="1200329"/>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it-IT" b="1" dirty="0">
                <a:solidFill>
                  <a:srgbClr val="FF0000"/>
                </a:solidFill>
                <a:latin typeface="Arial" panose="020B0604020202020204" pitchFamily="34" charset="0"/>
              </a:rPr>
              <a:t>Computational Complexity Theory </a:t>
            </a:r>
            <a:r>
              <a:rPr lang="en-US" altLang="it-IT" dirty="0">
                <a:latin typeface="Arial" panose="020B0604020202020204" pitchFamily="34" charset="0"/>
              </a:rPr>
              <a:t>investigates issues related to the amount of resources required for the execution of algorithms and the inherent difficulty of providing efficient algorithms to solve specific problems</a:t>
            </a:r>
            <a:endParaRPr lang="it-IT" altLang="it-IT" dirty="0">
              <a:latin typeface="New York" charset="0"/>
            </a:endParaRPr>
          </a:p>
        </p:txBody>
      </p:sp>
      <p:sp>
        <p:nvSpPr>
          <p:cNvPr id="8" name="Text Box 2">
            <a:extLst>
              <a:ext uri="{FF2B5EF4-FFF2-40B4-BE49-F238E27FC236}">
                <a16:creationId xmlns:a16="http://schemas.microsoft.com/office/drawing/2014/main" id="{0C950B84-F631-4FB3-9001-B37C90EE7B42}"/>
              </a:ext>
            </a:extLst>
          </p:cNvPr>
          <p:cNvSpPr txBox="1">
            <a:spLocks noChangeArrowheads="1"/>
          </p:cNvSpPr>
          <p:nvPr/>
        </p:nvSpPr>
        <p:spPr bwMode="auto">
          <a:xfrm>
            <a:off x="557212" y="5154841"/>
            <a:ext cx="11162962" cy="954107"/>
          </a:xfrm>
          <a:prstGeom prst="rect">
            <a:avLst/>
          </a:prstGeom>
          <a:solidFill>
            <a:schemeClr val="bg1">
              <a:lumMod val="95000"/>
            </a:schemeClr>
          </a:solid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buClr>
                <a:srgbClr val="009900"/>
              </a:buClr>
              <a:buFont typeface="Wingdings" panose="05000000000000000000" pitchFamily="2" charset="2"/>
              <a:buNone/>
              <a:defRPr/>
            </a:pPr>
            <a:r>
              <a:rPr lang="it-IT" altLang="it-IT" sz="2800" b="1" dirty="0">
                <a:solidFill>
                  <a:srgbClr val="000099"/>
                </a:solidFill>
                <a:latin typeface="Tahoma" panose="020B0604030504040204" pitchFamily="34" charset="0"/>
              </a:rPr>
              <a:t>  </a:t>
            </a:r>
            <a:r>
              <a:rPr lang="en-US" altLang="it-IT" sz="2800" b="1" dirty="0">
                <a:latin typeface="Tahoma" panose="020B0604030504040204" pitchFamily="34" charset="0"/>
              </a:rPr>
              <a:t>to classify </a:t>
            </a:r>
          </a:p>
          <a:p>
            <a:pPr algn="ctr">
              <a:buClr>
                <a:srgbClr val="009900"/>
              </a:buClr>
              <a:buFont typeface="Wingdings" panose="05000000000000000000" pitchFamily="2" charset="2"/>
              <a:buNone/>
              <a:defRPr/>
            </a:pPr>
            <a:r>
              <a:rPr lang="en-US" altLang="it-IT" sz="2800" b="1" dirty="0">
                <a:solidFill>
                  <a:schemeClr val="accent2">
                    <a:lumMod val="75000"/>
                  </a:schemeClr>
                </a:solidFill>
                <a:latin typeface="Tahoma" panose="020B0604030504040204" pitchFamily="34" charset="0"/>
              </a:rPr>
              <a:t>algorithms</a:t>
            </a:r>
            <a:r>
              <a:rPr lang="en-US" altLang="it-IT" sz="2800" b="1" dirty="0">
                <a:latin typeface="Tahoma" panose="020B0604030504040204" pitchFamily="34" charset="0"/>
              </a:rPr>
              <a:t> </a:t>
            </a:r>
            <a:r>
              <a:rPr lang="en-US" altLang="it-IT" sz="2800" dirty="0">
                <a:latin typeface="Tahoma" panose="020B0604030504040204" pitchFamily="34" charset="0"/>
              </a:rPr>
              <a:t>and</a:t>
            </a:r>
            <a:r>
              <a:rPr lang="en-US" altLang="it-IT" sz="2800" b="1" dirty="0">
                <a:latin typeface="Tahoma" panose="020B0604030504040204" pitchFamily="34" charset="0"/>
              </a:rPr>
              <a:t> </a:t>
            </a:r>
            <a:r>
              <a:rPr lang="en-US" altLang="it-IT" sz="2800" b="1" dirty="0">
                <a:solidFill>
                  <a:srgbClr val="FF0000"/>
                </a:solidFill>
                <a:latin typeface="Tahoma" panose="020B0604030504040204" pitchFamily="34" charset="0"/>
              </a:rPr>
              <a:t>problems </a:t>
            </a:r>
            <a:r>
              <a:rPr lang="en-US" altLang="it-IT" sz="2800" dirty="0">
                <a:latin typeface="Tahoma" panose="020B0604030504040204" pitchFamily="34" charset="0"/>
              </a:rPr>
              <a:t>in</a:t>
            </a:r>
            <a:r>
              <a:rPr lang="en-US" altLang="it-IT" sz="2800" b="1" dirty="0">
                <a:latin typeface="Tahoma" panose="020B0604030504040204" pitchFamily="34" charset="0"/>
              </a:rPr>
              <a:t> complexity classes</a:t>
            </a:r>
            <a:endParaRPr lang="it-IT" altLang="it-IT" sz="2800" b="1" dirty="0">
              <a:solidFill>
                <a:srgbClr val="CC3300"/>
              </a:solidFill>
              <a:latin typeface="Tahoma" panose="020B0604030504040204" pitchFamily="34" charset="0"/>
            </a:endParaRPr>
          </a:p>
        </p:txBody>
      </p:sp>
    </p:spTree>
    <p:extLst>
      <p:ext uri="{BB962C8B-B14F-4D97-AF65-F5344CB8AC3E}">
        <p14:creationId xmlns:p14="http://schemas.microsoft.com/office/powerpoint/2010/main" val="40291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9" name="Text Box 2">
            <a:extLst>
              <a:ext uri="{FF2B5EF4-FFF2-40B4-BE49-F238E27FC236}">
                <a16:creationId xmlns:a16="http://schemas.microsoft.com/office/drawing/2014/main" id="{6E865FA7-7453-4291-A9E3-2310FDAB8B7E}"/>
              </a:ext>
            </a:extLst>
          </p:cNvPr>
          <p:cNvSpPr txBox="1">
            <a:spLocks noChangeArrowheads="1"/>
          </p:cNvSpPr>
          <p:nvPr/>
        </p:nvSpPr>
        <p:spPr bwMode="auto">
          <a:xfrm>
            <a:off x="1242129" y="3128369"/>
            <a:ext cx="10754315" cy="892552"/>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Clr>
                <a:srgbClr val="009900"/>
              </a:buClr>
              <a:buFont typeface="Wingdings" panose="05000000000000000000" pitchFamily="2" charset="2"/>
              <a:buChar char="§"/>
              <a:defRPr/>
            </a:pPr>
            <a:r>
              <a:rPr lang="it-IT" altLang="it-IT" sz="2800" dirty="0">
                <a:latin typeface="Arial" panose="020B0604020202020204" pitchFamily="34" charset="0"/>
              </a:rPr>
              <a:t>  </a:t>
            </a:r>
            <a:r>
              <a:rPr lang="en-US" altLang="it-IT" dirty="0">
                <a:latin typeface="Arial" panose="020B0604020202020204" pitchFamily="34" charset="0"/>
              </a:rPr>
              <a:t>identify the </a:t>
            </a:r>
            <a:r>
              <a:rPr lang="en-US" altLang="it-IT" b="1" dirty="0">
                <a:latin typeface="Arial" panose="020B0604020202020204" pitchFamily="34" charset="0"/>
              </a:rPr>
              <a:t>computational dimension </a:t>
            </a:r>
            <a:r>
              <a:rPr lang="en-US" altLang="it-IT" dirty="0">
                <a:latin typeface="Arial" panose="020B0604020202020204" pitchFamily="34" charset="0"/>
              </a:rPr>
              <a:t>of the problem   </a:t>
            </a:r>
          </a:p>
          <a:p>
            <a:pPr>
              <a:buClr>
                <a:srgbClr val="009900"/>
              </a:buClr>
              <a:buFont typeface="Wingdings" panose="05000000000000000000" pitchFamily="2" charset="2"/>
              <a:buChar char="§"/>
              <a:defRPr/>
            </a:pPr>
            <a:r>
              <a:rPr lang="en-US" altLang="it-IT" dirty="0">
                <a:latin typeface="Arial" panose="020B0604020202020204" pitchFamily="34" charset="0"/>
              </a:rPr>
              <a:t>  identify the </a:t>
            </a:r>
            <a:r>
              <a:rPr lang="en-US" altLang="it-IT" b="1" dirty="0">
                <a:latin typeface="Arial" panose="020B0604020202020204" pitchFamily="34" charset="0"/>
              </a:rPr>
              <a:t>dominant operation </a:t>
            </a:r>
            <a:r>
              <a:rPr lang="en-US" altLang="it-IT" dirty="0">
                <a:latin typeface="Arial" panose="020B0604020202020204" pitchFamily="34" charset="0"/>
              </a:rPr>
              <a:t>(or dominant operations) of the algorithm</a:t>
            </a:r>
            <a:endParaRPr lang="it-IT" altLang="it-IT" dirty="0">
              <a:latin typeface="New York" charset="0"/>
            </a:endParaRPr>
          </a:p>
        </p:txBody>
      </p:sp>
      <p:sp>
        <p:nvSpPr>
          <p:cNvPr id="10" name="Text Box 3">
            <a:extLst>
              <a:ext uri="{FF2B5EF4-FFF2-40B4-BE49-F238E27FC236}">
                <a16:creationId xmlns:a16="http://schemas.microsoft.com/office/drawing/2014/main" id="{904C7EF9-1351-428A-BF88-603A37901E01}"/>
              </a:ext>
            </a:extLst>
          </p:cNvPr>
          <p:cNvSpPr txBox="1">
            <a:spLocks noChangeArrowheads="1"/>
          </p:cNvSpPr>
          <p:nvPr/>
        </p:nvSpPr>
        <p:spPr bwMode="auto">
          <a:xfrm>
            <a:off x="3723749" y="2380781"/>
            <a:ext cx="5414793" cy="528637"/>
          </a:xfrm>
          <a:prstGeom prst="rect">
            <a:avLst/>
          </a:prstGeom>
          <a:solidFill>
            <a:srgbClr val="DDDDDD"/>
          </a:solid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sz="2800" b="1" dirty="0">
                <a:latin typeface="Arial" panose="020B0604020202020204" pitchFamily="34" charset="0"/>
              </a:rPr>
              <a:t>time complexity </a:t>
            </a:r>
            <a:r>
              <a:rPr lang="en-US" altLang="it-IT" sz="2800" dirty="0">
                <a:latin typeface="Arial" panose="020B0604020202020204" pitchFamily="34" charset="0"/>
              </a:rPr>
              <a:t>of an algorithm</a:t>
            </a:r>
            <a:endParaRPr lang="it-IT" altLang="it-IT" sz="2800" dirty="0">
              <a:latin typeface="Arial" panose="020B0604020202020204" pitchFamily="34" charset="0"/>
            </a:endParaRPr>
          </a:p>
        </p:txBody>
      </p:sp>
      <p:sp>
        <p:nvSpPr>
          <p:cNvPr id="11" name="Text Box 4">
            <a:extLst>
              <a:ext uri="{FF2B5EF4-FFF2-40B4-BE49-F238E27FC236}">
                <a16:creationId xmlns:a16="http://schemas.microsoft.com/office/drawing/2014/main" id="{16ED9C5F-F0C7-4488-A99A-AEEC27CFDB53}"/>
              </a:ext>
            </a:extLst>
          </p:cNvPr>
          <p:cNvSpPr txBox="1">
            <a:spLocks noChangeArrowheads="1"/>
          </p:cNvSpPr>
          <p:nvPr/>
        </p:nvSpPr>
        <p:spPr bwMode="auto">
          <a:xfrm>
            <a:off x="1274497" y="4426368"/>
            <a:ext cx="10313298" cy="1200329"/>
          </a:xfrm>
          <a:prstGeom prst="rect">
            <a:avLst/>
          </a:prstGeom>
          <a:solidFill>
            <a:srgbClr val="EAEAEA"/>
          </a:solidFill>
          <a:ln w="2857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dirty="0">
                <a:latin typeface="Arial" panose="020B0604020202020204" pitchFamily="34" charset="0"/>
              </a:rPr>
              <a:t>the </a:t>
            </a:r>
            <a:r>
              <a:rPr lang="it-IT" altLang="it-IT" b="1" dirty="0">
                <a:solidFill>
                  <a:srgbClr val="CC3300"/>
                </a:solidFill>
                <a:latin typeface="Arial" panose="020B0604020202020204" pitchFamily="34" charset="0"/>
              </a:rPr>
              <a:t>time </a:t>
            </a:r>
            <a:r>
              <a:rPr lang="it-IT" altLang="it-IT" b="1" dirty="0" err="1">
                <a:solidFill>
                  <a:srgbClr val="CC3300"/>
                </a:solidFill>
                <a:latin typeface="Arial" panose="020B0604020202020204" pitchFamily="34" charset="0"/>
              </a:rPr>
              <a:t>complexity</a:t>
            </a:r>
            <a:r>
              <a:rPr lang="it-IT" altLang="it-IT" b="1" dirty="0">
                <a:solidFill>
                  <a:srgbClr val="CC3300"/>
                </a:solidFill>
                <a:latin typeface="Arial" panose="020B0604020202020204" pitchFamily="34" charset="0"/>
              </a:rPr>
              <a:t> </a:t>
            </a:r>
            <a:r>
              <a:rPr lang="it-IT" altLang="it-IT" b="1" dirty="0" err="1">
                <a:solidFill>
                  <a:srgbClr val="CC3300"/>
                </a:solidFill>
                <a:latin typeface="Arial" panose="020B0604020202020204" pitchFamily="34" charset="0"/>
              </a:rPr>
              <a:t>function</a:t>
            </a:r>
            <a:r>
              <a:rPr lang="it-IT" altLang="it-IT" dirty="0">
                <a:latin typeface="Arial" panose="020B0604020202020204" pitchFamily="34" charset="0"/>
              </a:rPr>
              <a:t>  </a:t>
            </a:r>
            <a:r>
              <a:rPr lang="it-IT" altLang="it-IT" dirty="0">
                <a:latin typeface="Comic Sans MS" panose="030F0702030302020204" pitchFamily="66" charset="0"/>
              </a:rPr>
              <a:t>T(</a:t>
            </a:r>
            <a:r>
              <a:rPr lang="it-IT" altLang="it-IT" dirty="0">
                <a:solidFill>
                  <a:schemeClr val="accent2"/>
                </a:solidFill>
                <a:latin typeface="Comic Sans MS" panose="030F0702030302020204" pitchFamily="66" charset="0"/>
              </a:rPr>
              <a:t>n</a:t>
            </a:r>
            <a:r>
              <a:rPr lang="it-IT" altLang="it-IT" dirty="0">
                <a:latin typeface="Comic Sans MS" panose="030F0702030302020204" pitchFamily="66" charset="0"/>
              </a:rPr>
              <a:t>)</a:t>
            </a:r>
            <a:r>
              <a:rPr lang="it-IT" altLang="it-IT" dirty="0">
                <a:latin typeface="Arial" panose="020B0604020202020204" pitchFamily="34" charset="0"/>
              </a:rPr>
              <a:t> </a:t>
            </a:r>
          </a:p>
          <a:p>
            <a:pPr algn="ctr">
              <a:defRPr/>
            </a:pPr>
            <a:r>
              <a:rPr lang="it-IT" altLang="it-IT" dirty="0">
                <a:latin typeface="Arial" panose="020B0604020202020204" pitchFamily="34" charset="0"/>
              </a:rPr>
              <a:t>of an </a:t>
            </a:r>
            <a:r>
              <a:rPr lang="it-IT" altLang="it-IT" dirty="0" err="1">
                <a:latin typeface="Arial" panose="020B0604020202020204" pitchFamily="34" charset="0"/>
              </a:rPr>
              <a:t>algorithm</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 </a:t>
            </a:r>
            <a:r>
              <a:rPr lang="it-IT" altLang="it-IT" dirty="0" err="1">
                <a:latin typeface="Arial" panose="020B0604020202020204" pitchFamily="34" charset="0"/>
              </a:rPr>
              <a:t>function</a:t>
            </a:r>
            <a:r>
              <a:rPr lang="it-IT" altLang="it-IT" dirty="0">
                <a:latin typeface="Arial" panose="020B0604020202020204" pitchFamily="34" charset="0"/>
              </a:rPr>
              <a:t> </a:t>
            </a:r>
            <a:r>
              <a:rPr lang="en-US" altLang="it-IT" dirty="0">
                <a:latin typeface="Arial" panose="020B0604020202020204" pitchFamily="34" charset="0"/>
              </a:rPr>
              <a:t>that expresses the number of dominant operations depending on the </a:t>
            </a:r>
            <a:r>
              <a:rPr lang="en-US" altLang="it-IT" b="1" dirty="0">
                <a:latin typeface="Arial" panose="020B0604020202020204" pitchFamily="34" charset="0"/>
              </a:rPr>
              <a:t>computational dimension </a:t>
            </a:r>
            <a:r>
              <a:rPr lang="it-IT" altLang="it-IT" dirty="0">
                <a:solidFill>
                  <a:schemeClr val="accent2"/>
                </a:solidFill>
                <a:latin typeface="Comic Sans MS" panose="030F0702030302020204" pitchFamily="66" charset="0"/>
              </a:rPr>
              <a:t>n </a:t>
            </a:r>
            <a:r>
              <a:rPr lang="en-US" altLang="it-IT" dirty="0">
                <a:latin typeface="Arial" panose="020B0604020202020204" pitchFamily="34" charset="0"/>
              </a:rPr>
              <a:t>of the problem</a:t>
            </a:r>
            <a:endParaRPr lang="it-IT" altLang="it-IT" baseline="36000" dirty="0"/>
          </a:p>
        </p:txBody>
      </p:sp>
    </p:spTree>
    <p:extLst>
      <p:ext uri="{BB962C8B-B14F-4D97-AF65-F5344CB8AC3E}">
        <p14:creationId xmlns:p14="http://schemas.microsoft.com/office/powerpoint/2010/main" val="26701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9" name="Text Box 2">
            <a:extLst>
              <a:ext uri="{FF2B5EF4-FFF2-40B4-BE49-F238E27FC236}">
                <a16:creationId xmlns:a16="http://schemas.microsoft.com/office/drawing/2014/main" id="{6E865FA7-7453-4291-A9E3-2310FDAB8B7E}"/>
              </a:ext>
            </a:extLst>
          </p:cNvPr>
          <p:cNvSpPr txBox="1">
            <a:spLocks noChangeArrowheads="1"/>
          </p:cNvSpPr>
          <p:nvPr/>
        </p:nvSpPr>
        <p:spPr bwMode="auto">
          <a:xfrm>
            <a:off x="1242129" y="3128369"/>
            <a:ext cx="10754315" cy="523220"/>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Clr>
                <a:srgbClr val="009900"/>
              </a:buClr>
              <a:buFont typeface="Wingdings" panose="05000000000000000000" pitchFamily="2" charset="2"/>
              <a:buChar char="§"/>
              <a:defRPr/>
            </a:pPr>
            <a:r>
              <a:rPr lang="it-IT" altLang="it-IT" sz="2800" dirty="0">
                <a:latin typeface="Arial" panose="020B0604020202020204" pitchFamily="34" charset="0"/>
              </a:rPr>
              <a:t>  </a:t>
            </a:r>
            <a:r>
              <a:rPr lang="en-US" altLang="it-IT" dirty="0">
                <a:latin typeface="Arial" panose="020B0604020202020204" pitchFamily="34" charset="0"/>
              </a:rPr>
              <a:t>identify the </a:t>
            </a:r>
            <a:r>
              <a:rPr lang="en-US" altLang="it-IT" b="1" dirty="0">
                <a:latin typeface="Arial" panose="020B0604020202020204" pitchFamily="34" charset="0"/>
              </a:rPr>
              <a:t>computational dimension </a:t>
            </a:r>
            <a:r>
              <a:rPr lang="en-US" altLang="it-IT" dirty="0">
                <a:latin typeface="Arial" panose="020B0604020202020204" pitchFamily="34" charset="0"/>
              </a:rPr>
              <a:t>of the problem   </a:t>
            </a:r>
          </a:p>
        </p:txBody>
      </p:sp>
      <p:sp>
        <p:nvSpPr>
          <p:cNvPr id="10" name="Text Box 3">
            <a:extLst>
              <a:ext uri="{FF2B5EF4-FFF2-40B4-BE49-F238E27FC236}">
                <a16:creationId xmlns:a16="http://schemas.microsoft.com/office/drawing/2014/main" id="{904C7EF9-1351-428A-BF88-603A37901E01}"/>
              </a:ext>
            </a:extLst>
          </p:cNvPr>
          <p:cNvSpPr txBox="1">
            <a:spLocks noChangeArrowheads="1"/>
          </p:cNvSpPr>
          <p:nvPr/>
        </p:nvSpPr>
        <p:spPr bwMode="auto">
          <a:xfrm>
            <a:off x="3723749" y="2380781"/>
            <a:ext cx="5723702" cy="523220"/>
          </a:xfrm>
          <a:prstGeom prst="rect">
            <a:avLst/>
          </a:prstGeom>
          <a:solidFill>
            <a:srgbClr val="DDDDDD"/>
          </a:solid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sz="2800" b="1" dirty="0">
                <a:latin typeface="Arial" panose="020B0604020202020204" pitchFamily="34" charset="0"/>
              </a:rPr>
              <a:t>space complexity </a:t>
            </a:r>
            <a:r>
              <a:rPr lang="en-US" altLang="it-IT" sz="2800" dirty="0">
                <a:latin typeface="Arial" panose="020B0604020202020204" pitchFamily="34" charset="0"/>
              </a:rPr>
              <a:t>of an algorithm</a:t>
            </a:r>
            <a:endParaRPr lang="it-IT" altLang="it-IT" sz="2800" dirty="0">
              <a:latin typeface="Arial" panose="020B0604020202020204" pitchFamily="34" charset="0"/>
            </a:endParaRPr>
          </a:p>
        </p:txBody>
      </p:sp>
      <p:sp>
        <p:nvSpPr>
          <p:cNvPr id="6" name="Text Box 5">
            <a:extLst>
              <a:ext uri="{FF2B5EF4-FFF2-40B4-BE49-F238E27FC236}">
                <a16:creationId xmlns:a16="http://schemas.microsoft.com/office/drawing/2014/main" id="{62682B94-0CC4-4FDF-AD59-900FBB946C40}"/>
              </a:ext>
            </a:extLst>
          </p:cNvPr>
          <p:cNvSpPr txBox="1">
            <a:spLocks noChangeArrowheads="1"/>
          </p:cNvSpPr>
          <p:nvPr/>
        </p:nvSpPr>
        <p:spPr bwMode="auto">
          <a:xfrm>
            <a:off x="977787" y="4220501"/>
            <a:ext cx="10836584" cy="1446550"/>
          </a:xfrm>
          <a:prstGeom prst="rect">
            <a:avLst/>
          </a:prstGeom>
          <a:solidFill>
            <a:srgbClr val="EAEAEA"/>
          </a:solidFill>
          <a:ln w="2857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it-IT" altLang="it-IT" baseline="36000" dirty="0"/>
          </a:p>
          <a:p>
            <a:pPr algn="ctr">
              <a:defRPr/>
            </a:pPr>
            <a:r>
              <a:rPr lang="en-US" altLang="it-IT" dirty="0">
                <a:latin typeface="Arial" panose="020B0604020202020204" pitchFamily="34" charset="0"/>
              </a:rPr>
              <a:t>the </a:t>
            </a:r>
            <a:r>
              <a:rPr lang="en-US" altLang="it-IT" b="1" dirty="0">
                <a:solidFill>
                  <a:srgbClr val="FF0000"/>
                </a:solidFill>
                <a:latin typeface="Arial" panose="020B0604020202020204" pitchFamily="34" charset="0"/>
              </a:rPr>
              <a:t>space complexity function</a:t>
            </a:r>
            <a:r>
              <a:rPr lang="en-US" altLang="it-IT" dirty="0">
                <a:latin typeface="Arial" panose="020B0604020202020204" pitchFamily="34" charset="0"/>
              </a:rPr>
              <a:t>  </a:t>
            </a:r>
            <a:r>
              <a:rPr lang="en-US" altLang="it-IT" dirty="0">
                <a:latin typeface="Comic Sans MS" panose="030F0702030302020204" pitchFamily="66" charset="0"/>
              </a:rPr>
              <a:t>S (</a:t>
            </a:r>
            <a:r>
              <a:rPr lang="en-US" altLang="it-IT" dirty="0">
                <a:solidFill>
                  <a:srgbClr val="FF0000"/>
                </a:solidFill>
                <a:latin typeface="Comic Sans MS" panose="030F0702030302020204" pitchFamily="66" charset="0"/>
              </a:rPr>
              <a:t>n</a:t>
            </a:r>
            <a:r>
              <a:rPr lang="en-US" altLang="it-IT" dirty="0">
                <a:latin typeface="Comic Sans MS" panose="030F0702030302020204" pitchFamily="66" charset="0"/>
              </a:rPr>
              <a:t>)</a:t>
            </a:r>
            <a:r>
              <a:rPr lang="en-US" altLang="it-IT" dirty="0">
                <a:latin typeface="Arial" panose="020B0604020202020204" pitchFamily="34" charset="0"/>
              </a:rPr>
              <a:t> of an algorithm is the function that expresses the total size of the data structures used to store input, local and output data, depending on the </a:t>
            </a:r>
            <a:r>
              <a:rPr lang="en-US" altLang="it-IT" b="1" dirty="0">
                <a:latin typeface="Arial" panose="020B0604020202020204" pitchFamily="34" charset="0"/>
              </a:rPr>
              <a:t>computational dimension</a:t>
            </a:r>
            <a:r>
              <a:rPr lang="en-US" altLang="it-IT" dirty="0">
                <a:latin typeface="Arial" panose="020B0604020202020204" pitchFamily="34" charset="0"/>
              </a:rPr>
              <a:t> </a:t>
            </a:r>
            <a:r>
              <a:rPr lang="en-US" altLang="it-IT" dirty="0">
                <a:solidFill>
                  <a:srgbClr val="FF0000"/>
                </a:solidFill>
                <a:latin typeface="Comic Sans MS" panose="030F0702030302020204" pitchFamily="66" charset="0"/>
              </a:rPr>
              <a:t>n</a:t>
            </a:r>
            <a:r>
              <a:rPr lang="en-US" altLang="it-IT" dirty="0">
                <a:latin typeface="Arial" panose="020B0604020202020204" pitchFamily="34" charset="0"/>
              </a:rPr>
              <a:t> of the problem</a:t>
            </a:r>
            <a:endParaRPr lang="it-IT" altLang="it-IT" baseline="36000" dirty="0"/>
          </a:p>
        </p:txBody>
      </p:sp>
    </p:spTree>
    <p:extLst>
      <p:ext uri="{BB962C8B-B14F-4D97-AF65-F5344CB8AC3E}">
        <p14:creationId xmlns:p14="http://schemas.microsoft.com/office/powerpoint/2010/main" val="3566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How good </a:t>
            </a:r>
            <a:r>
              <a:rPr lang="it-IT" sz="3600" dirty="0" err="1">
                <a:latin typeface="Avenir Black" panose="02000503020000020003"/>
              </a:rPr>
              <a:t>is</a:t>
            </a:r>
            <a:r>
              <a:rPr lang="it-IT" sz="3600" dirty="0">
                <a:latin typeface="Avenir Black" panose="02000503020000020003"/>
              </a:rPr>
              <a:t> an </a:t>
            </a:r>
            <a:r>
              <a:rPr lang="it-IT" sz="3600" dirty="0" err="1">
                <a:latin typeface="Avenir Black" panose="02000503020000020003"/>
              </a:rPr>
              <a:t>algorithm</a:t>
            </a:r>
            <a:r>
              <a:rPr lang="it-IT" sz="3600" dirty="0">
                <a:latin typeface="Avenir Black" panose="02000503020000020003"/>
              </a:rPr>
              <a:t> ?</a:t>
            </a:r>
          </a:p>
        </p:txBody>
      </p:sp>
      <p:sp>
        <p:nvSpPr>
          <p:cNvPr id="9" name="Text Box 2">
            <a:extLst>
              <a:ext uri="{FF2B5EF4-FFF2-40B4-BE49-F238E27FC236}">
                <a16:creationId xmlns:a16="http://schemas.microsoft.com/office/drawing/2014/main" id="{6E865FA7-7453-4291-A9E3-2310FDAB8B7E}"/>
              </a:ext>
            </a:extLst>
          </p:cNvPr>
          <p:cNvSpPr txBox="1">
            <a:spLocks noChangeArrowheads="1"/>
          </p:cNvSpPr>
          <p:nvPr/>
        </p:nvSpPr>
        <p:spPr bwMode="auto">
          <a:xfrm>
            <a:off x="4550632" y="3043403"/>
            <a:ext cx="3509035" cy="892552"/>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sz="2800" dirty="0">
                <a:latin typeface="Arial" panose="020B0604020202020204" pitchFamily="34" charset="0"/>
              </a:rPr>
              <a:t>  </a:t>
            </a:r>
            <a:r>
              <a:rPr lang="en-US" altLang="it-IT" dirty="0">
                <a:latin typeface="Arial" panose="020B0604020202020204" pitchFamily="34" charset="0"/>
              </a:rPr>
              <a:t>may also depend on  </a:t>
            </a:r>
          </a:p>
          <a:p>
            <a:pPr algn="ctr">
              <a:defRPr/>
            </a:pPr>
            <a:r>
              <a:rPr lang="en-US" altLang="it-IT" dirty="0">
                <a:latin typeface="Arial" panose="020B0604020202020204" pitchFamily="34" charset="0"/>
              </a:rPr>
              <a:t>input data values</a:t>
            </a:r>
            <a:endParaRPr lang="it-IT" altLang="it-IT" sz="1050" b="1" dirty="0">
              <a:latin typeface="New York" charset="0"/>
            </a:endParaRPr>
          </a:p>
        </p:txBody>
      </p:sp>
      <p:sp>
        <p:nvSpPr>
          <p:cNvPr id="10" name="Text Box 3">
            <a:extLst>
              <a:ext uri="{FF2B5EF4-FFF2-40B4-BE49-F238E27FC236}">
                <a16:creationId xmlns:a16="http://schemas.microsoft.com/office/drawing/2014/main" id="{904C7EF9-1351-428A-BF88-603A37901E01}"/>
              </a:ext>
            </a:extLst>
          </p:cNvPr>
          <p:cNvSpPr txBox="1">
            <a:spLocks noChangeArrowheads="1"/>
          </p:cNvSpPr>
          <p:nvPr/>
        </p:nvSpPr>
        <p:spPr bwMode="auto">
          <a:xfrm>
            <a:off x="2955006" y="2391879"/>
            <a:ext cx="7402800" cy="523220"/>
          </a:xfrm>
          <a:prstGeom prst="rect">
            <a:avLst/>
          </a:prstGeom>
          <a:solidFill>
            <a:srgbClr val="DDDDDD"/>
          </a:solid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sz="2800" b="1" dirty="0">
                <a:latin typeface="Arial" panose="020B0604020202020204" pitchFamily="34" charset="0"/>
              </a:rPr>
              <a:t>time </a:t>
            </a:r>
            <a:r>
              <a:rPr lang="en-US" altLang="it-IT" sz="2800" dirty="0">
                <a:latin typeface="Arial" panose="020B0604020202020204" pitchFamily="34" charset="0"/>
              </a:rPr>
              <a:t>and</a:t>
            </a:r>
            <a:r>
              <a:rPr lang="en-US" altLang="it-IT" sz="2800" b="1" dirty="0">
                <a:latin typeface="Arial" panose="020B0604020202020204" pitchFamily="34" charset="0"/>
              </a:rPr>
              <a:t> space complexity </a:t>
            </a:r>
            <a:r>
              <a:rPr lang="en-US" altLang="it-IT" sz="2800" dirty="0">
                <a:latin typeface="Arial" panose="020B0604020202020204" pitchFamily="34" charset="0"/>
              </a:rPr>
              <a:t>of an algorithm</a:t>
            </a:r>
            <a:endParaRPr lang="it-IT" altLang="it-IT" sz="2800" dirty="0">
              <a:latin typeface="Arial" panose="020B0604020202020204" pitchFamily="34" charset="0"/>
            </a:endParaRPr>
          </a:p>
        </p:txBody>
      </p:sp>
      <p:sp>
        <p:nvSpPr>
          <p:cNvPr id="6" name="Text Box 5">
            <a:extLst>
              <a:ext uri="{FF2B5EF4-FFF2-40B4-BE49-F238E27FC236}">
                <a16:creationId xmlns:a16="http://schemas.microsoft.com/office/drawing/2014/main" id="{62682B94-0CC4-4FDF-AD59-900FBB946C40}"/>
              </a:ext>
            </a:extLst>
          </p:cNvPr>
          <p:cNvSpPr txBox="1">
            <a:spLocks noChangeArrowheads="1"/>
          </p:cNvSpPr>
          <p:nvPr/>
        </p:nvSpPr>
        <p:spPr bwMode="auto">
          <a:xfrm>
            <a:off x="886857" y="4491584"/>
            <a:ext cx="10836584" cy="830997"/>
          </a:xfrm>
          <a:prstGeom prst="rect">
            <a:avLst/>
          </a:prstGeom>
          <a:solidFill>
            <a:srgbClr val="EAEAEA"/>
          </a:solidFill>
          <a:ln w="2857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it-IT" b="1" dirty="0">
                <a:solidFill>
                  <a:srgbClr val="FF0000"/>
                </a:solidFill>
                <a:latin typeface="Arial" panose="020B0604020202020204" pitchFamily="34" charset="0"/>
              </a:rPr>
              <a:t>worst case</a:t>
            </a:r>
            <a:endParaRPr lang="it-IT" altLang="it-IT" b="1" dirty="0">
              <a:solidFill>
                <a:srgbClr val="FF0000"/>
              </a:solidFill>
              <a:latin typeface="Arial" panose="020B0604020202020204" pitchFamily="34" charset="0"/>
            </a:endParaRPr>
          </a:p>
          <a:p>
            <a:pPr algn="ctr">
              <a:defRPr/>
            </a:pPr>
            <a:r>
              <a:rPr lang="en-US" altLang="it-IT" b="1" dirty="0">
                <a:latin typeface="Arial" panose="020B0604020202020204" pitchFamily="34" charset="0"/>
              </a:rPr>
              <a:t>time complexity </a:t>
            </a:r>
            <a:r>
              <a:rPr lang="en-US" altLang="it-IT" dirty="0">
                <a:latin typeface="Arial" panose="020B0604020202020204" pitchFamily="34" charset="0"/>
              </a:rPr>
              <a:t>and</a:t>
            </a:r>
            <a:r>
              <a:rPr lang="en-US" altLang="it-IT" b="1" dirty="0">
                <a:latin typeface="Arial" panose="020B0604020202020204" pitchFamily="34" charset="0"/>
              </a:rPr>
              <a:t> space complexity</a:t>
            </a:r>
            <a:endParaRPr lang="it-IT" altLang="it-IT" b="1" dirty="0">
              <a:latin typeface="Arial" panose="020B0604020202020204" pitchFamily="34" charset="0"/>
            </a:endParaRPr>
          </a:p>
        </p:txBody>
      </p:sp>
    </p:spTree>
    <p:extLst>
      <p:ext uri="{BB962C8B-B14F-4D97-AF65-F5344CB8AC3E}">
        <p14:creationId xmlns:p14="http://schemas.microsoft.com/office/powerpoint/2010/main" val="26868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7" name="Text Box 2">
            <a:extLst>
              <a:ext uri="{FF2B5EF4-FFF2-40B4-BE49-F238E27FC236}">
                <a16:creationId xmlns:a16="http://schemas.microsoft.com/office/drawing/2014/main" id="{848DE934-2B7B-45D5-B5DF-528FD4515F46}"/>
              </a:ext>
            </a:extLst>
          </p:cNvPr>
          <p:cNvSpPr txBox="1">
            <a:spLocks noChangeArrowheads="1"/>
          </p:cNvSpPr>
          <p:nvPr/>
        </p:nvSpPr>
        <p:spPr bwMode="auto">
          <a:xfrm>
            <a:off x="250825" y="2422951"/>
            <a:ext cx="4535488" cy="830997"/>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i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algn="just">
              <a:defRPr/>
            </a:pPr>
            <a:r>
              <a:rPr lang="it-IT" b="1" dirty="0">
                <a:solidFill>
                  <a:srgbClr val="7F7F7F"/>
                </a:solidFill>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p:txBody>
      </p:sp>
      <p:sp>
        <p:nvSpPr>
          <p:cNvPr id="8" name="Text Box 4">
            <a:extLst>
              <a:ext uri="{FF2B5EF4-FFF2-40B4-BE49-F238E27FC236}">
                <a16:creationId xmlns:a16="http://schemas.microsoft.com/office/drawing/2014/main" id="{BCC4818E-1FBD-4DCC-A312-5AF6C551AA14}"/>
              </a:ext>
            </a:extLst>
          </p:cNvPr>
          <p:cNvSpPr txBox="1">
            <a:spLocks noChangeArrowheads="1"/>
          </p:cNvSpPr>
          <p:nvPr/>
        </p:nvSpPr>
        <p:spPr bwMode="auto">
          <a:xfrm>
            <a:off x="5076825" y="2422951"/>
            <a:ext cx="4320100"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solidFill>
                  <a:srgbClr val="7F7F7F"/>
                </a:solidFill>
                <a:latin typeface="Arial" panose="020B0604020202020204" pitchFamily="34" charset="0"/>
              </a:rPr>
              <a:t>	</a:t>
            </a:r>
            <a:r>
              <a:rPr lang="it-IT" altLang="it-IT" dirty="0">
                <a:latin typeface="Comic Sans MS" panose="030F0702030302020204" pitchFamily="66" charset="0"/>
              </a:rPr>
              <a:t>T(n) </a:t>
            </a:r>
            <a:r>
              <a:rPr lang="it-IT" altLang="it-IT" dirty="0">
                <a:latin typeface="Arial" panose="020B0604020202020204" pitchFamily="34" charset="0"/>
              </a:rPr>
              <a:t>= </a:t>
            </a:r>
            <a:r>
              <a:rPr lang="it-IT" altLang="it-IT" dirty="0" err="1">
                <a:latin typeface="Comic Sans MS" panose="030F0702030302020204" pitchFamily="66" charset="0"/>
              </a:rPr>
              <a:t>qn</a:t>
            </a:r>
            <a:endParaRPr lang="it-IT" altLang="it-IT" dirty="0">
              <a:latin typeface="Comic Sans MS" panose="030F0702030302020204" pitchFamily="66" charset="0"/>
            </a:endParaRPr>
          </a:p>
          <a:p>
            <a:r>
              <a:rPr lang="it-IT" altLang="it-IT" dirty="0" err="1">
                <a:solidFill>
                  <a:srgbClr val="CC3300"/>
                </a:solidFill>
                <a:latin typeface="Arial" panose="020B0604020202020204" pitchFamily="34" charset="0"/>
              </a:rPr>
              <a:t>that</a:t>
            </a:r>
            <a:r>
              <a:rPr lang="it-IT" altLang="it-IT" dirty="0">
                <a:solidFill>
                  <a:srgbClr val="CC3300"/>
                </a:solidFill>
                <a:latin typeface="Arial" panose="020B0604020202020204" pitchFamily="34" charset="0"/>
              </a:rPr>
              <a:t> </a:t>
            </a:r>
            <a:r>
              <a:rPr lang="it-IT" altLang="it-IT" dirty="0" err="1">
                <a:solidFill>
                  <a:srgbClr val="CC3300"/>
                </a:solidFill>
                <a:latin typeface="Arial" panose="020B0604020202020204" pitchFamily="34" charset="0"/>
              </a:rPr>
              <a:t>is</a:t>
            </a:r>
            <a:endParaRPr lang="it-IT" altLang="it-IT" dirty="0">
              <a:solidFill>
                <a:srgbClr val="CC3300"/>
              </a:solidFill>
              <a:latin typeface="Arial" panose="020B0604020202020204" pitchFamily="34" charset="0"/>
            </a:endParaRPr>
          </a:p>
          <a:p>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endParaRPr lang="it-IT" altLang="it-IT" dirty="0">
              <a:latin typeface="Comic Sans MS" panose="030F0702030302020204" pitchFamily="66" charset="0"/>
            </a:endParaRPr>
          </a:p>
        </p:txBody>
      </p:sp>
      <p:sp>
        <p:nvSpPr>
          <p:cNvPr id="11" name="Text Box 5">
            <a:extLst>
              <a:ext uri="{FF2B5EF4-FFF2-40B4-BE49-F238E27FC236}">
                <a16:creationId xmlns:a16="http://schemas.microsoft.com/office/drawing/2014/main" id="{0A8E8B91-7B76-48F9-8CA3-56CE2D1BD9B4}"/>
              </a:ext>
            </a:extLst>
          </p:cNvPr>
          <p:cNvSpPr txBox="1">
            <a:spLocks noChangeArrowheads="1"/>
          </p:cNvSpPr>
          <p:nvPr/>
        </p:nvSpPr>
        <p:spPr bwMode="auto">
          <a:xfrm>
            <a:off x="5076825" y="4381660"/>
            <a:ext cx="4504145" cy="156966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solidFill>
                  <a:srgbClr val="7F7F7F"/>
                </a:solidFill>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 2</a:t>
            </a:r>
            <a:r>
              <a:rPr lang="it-IT" altLang="it-IT" dirty="0">
                <a:latin typeface="Comic Sans MS" panose="030F0702030302020204" pitchFamily="66" charset="0"/>
              </a:rPr>
              <a:t>qn</a:t>
            </a:r>
          </a:p>
          <a:p>
            <a:r>
              <a:rPr lang="it-IT" altLang="it-IT" dirty="0" err="1">
                <a:solidFill>
                  <a:srgbClr val="CC3300"/>
                </a:solidFill>
                <a:latin typeface="Arial" panose="020B0604020202020204" pitchFamily="34" charset="0"/>
              </a:rPr>
              <a:t>that</a:t>
            </a:r>
            <a:r>
              <a:rPr lang="it-IT" altLang="it-IT" dirty="0">
                <a:solidFill>
                  <a:srgbClr val="CC3300"/>
                </a:solidFill>
                <a:latin typeface="Arial" panose="020B0604020202020204" pitchFamily="34" charset="0"/>
              </a:rPr>
              <a:t> </a:t>
            </a:r>
            <a:r>
              <a:rPr lang="it-IT" altLang="it-IT" dirty="0" err="1">
                <a:solidFill>
                  <a:srgbClr val="CC3300"/>
                </a:solidFill>
                <a:latin typeface="Arial" panose="020B0604020202020204" pitchFamily="34" charset="0"/>
              </a:rPr>
              <a:t>is</a:t>
            </a:r>
            <a:endParaRPr lang="it-IT" altLang="it-IT" dirty="0">
              <a:latin typeface="Arial" panose="020B0604020202020204" pitchFamily="34" charset="0"/>
            </a:endParaRPr>
          </a:p>
          <a:p>
            <a:r>
              <a:rPr lang="it-IT" altLang="it-IT" dirty="0">
                <a:latin typeface="Comic Sans MS" panose="030F0702030302020204" pitchFamily="66" charset="0"/>
              </a:rPr>
              <a:t>T(n)</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2</a:t>
            </a:r>
            <a:r>
              <a:rPr lang="it-IT" altLang="it-IT" dirty="0">
                <a:solidFill>
                  <a:srgbClr val="000099"/>
                </a:solidFill>
                <a:latin typeface="Comic Sans MS" panose="030F0702030302020204" pitchFamily="66" charset="0"/>
              </a:rPr>
              <a:t>n</a:t>
            </a:r>
            <a:r>
              <a:rPr lang="it-IT" altLang="it-IT" b="1" dirty="0">
                <a:latin typeface="New York" charset="0"/>
              </a:rPr>
              <a:t> </a:t>
            </a:r>
          </a:p>
          <a:p>
            <a:r>
              <a:rPr lang="it-IT" altLang="it-IT" b="1" dirty="0">
                <a:latin typeface="New York" charset="0"/>
              </a:rPr>
              <a:t>(</a:t>
            </a:r>
            <a:r>
              <a:rPr lang="it-IT" altLang="it-IT" dirty="0" err="1">
                <a:latin typeface="Arial" panose="020B0604020202020204" pitchFamily="34" charset="0"/>
                <a:cs typeface="Arial" panose="020B0604020202020204" pitchFamily="34" charset="0"/>
              </a:rPr>
              <a:t>proportional</a:t>
            </a:r>
            <a:r>
              <a:rPr lang="it-IT" altLang="it-IT" dirty="0">
                <a:latin typeface="Arial" panose="020B0604020202020204" pitchFamily="34" charset="0"/>
                <a:cs typeface="Arial" panose="020B0604020202020204" pitchFamily="34" charset="0"/>
              </a:rPr>
              <a:t> to </a:t>
            </a:r>
            <a:r>
              <a:rPr lang="it-IT" altLang="it-IT" dirty="0">
                <a:solidFill>
                  <a:schemeClr val="accent2"/>
                </a:solidFill>
                <a:latin typeface="Comic Sans MS" panose="030F0702030302020204" pitchFamily="66" charset="0"/>
              </a:rPr>
              <a:t>n</a:t>
            </a:r>
            <a:r>
              <a:rPr lang="it-IT" altLang="it-IT" b="1" dirty="0">
                <a:latin typeface="New York" charset="0"/>
              </a:rPr>
              <a:t>)</a:t>
            </a:r>
          </a:p>
        </p:txBody>
      </p:sp>
      <p:sp>
        <p:nvSpPr>
          <p:cNvPr id="12" name="Text Box 6">
            <a:extLst>
              <a:ext uri="{FF2B5EF4-FFF2-40B4-BE49-F238E27FC236}">
                <a16:creationId xmlns:a16="http://schemas.microsoft.com/office/drawing/2014/main" id="{0EBB88C0-9391-4160-9081-CB54CBDD1C27}"/>
              </a:ext>
            </a:extLst>
          </p:cNvPr>
          <p:cNvSpPr txBox="1">
            <a:spLocks noChangeArrowheads="1"/>
          </p:cNvSpPr>
          <p:nvPr/>
        </p:nvSpPr>
        <p:spPr bwMode="auto">
          <a:xfrm>
            <a:off x="214312" y="4354934"/>
            <a:ext cx="4608513" cy="1569660"/>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i </a:t>
            </a:r>
            <a:r>
              <a:rPr lang="it-IT" b="1" dirty="0">
                <a:solidFill>
                  <a:srgbClr val="FF0000"/>
                </a:solidFill>
                <a:latin typeface="Comic Sans MS" charset="0"/>
              </a:rPr>
              <a:t>in range(</a:t>
            </a:r>
            <a:r>
              <a:rPr lang="it-IT" b="1" dirty="0">
                <a:latin typeface="Comic Sans MS" charset="0"/>
              </a:rPr>
              <a:t>n</a:t>
            </a:r>
            <a:r>
              <a:rPr lang="it-IT" b="1" dirty="0">
                <a:solidFill>
                  <a:srgbClr val="FF0000"/>
                </a:solidFill>
                <a:latin typeface="Comic Sans MS" charset="0"/>
              </a:rPr>
              <a:t>): </a:t>
            </a:r>
          </a:p>
          <a:p>
            <a:pPr algn="just">
              <a:defRPr/>
            </a:pPr>
            <a:r>
              <a:rPr lang="it-IT" b="1" dirty="0">
                <a:solidFill>
                  <a:srgbClr val="7F7F7F"/>
                </a:solidFill>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a:p>
            <a:pPr>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j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 </a:t>
            </a:r>
            <a:r>
              <a:rPr lang="it-IT" b="1" dirty="0">
                <a:solidFill>
                  <a:srgbClr val="7F7F7F"/>
                </a:solidFill>
                <a:latin typeface="Comic Sans MS" charset="0"/>
              </a:rPr>
              <a:t>	</a:t>
            </a:r>
          </a:p>
          <a:p>
            <a:pPr>
              <a:defRPr/>
            </a:pPr>
            <a:r>
              <a:rPr lang="it-IT" b="1" dirty="0">
                <a:solidFill>
                  <a:srgbClr val="7F7F7F"/>
                </a:solidFill>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p:txBody>
      </p:sp>
      <p:sp>
        <p:nvSpPr>
          <p:cNvPr id="13" name="Text Box 5">
            <a:extLst>
              <a:ext uri="{FF2B5EF4-FFF2-40B4-BE49-F238E27FC236}">
                <a16:creationId xmlns:a16="http://schemas.microsoft.com/office/drawing/2014/main" id="{5C875A0A-E288-4B13-9136-C26E25EE44A5}"/>
              </a:ext>
            </a:extLst>
          </p:cNvPr>
          <p:cNvSpPr txBox="1">
            <a:spLocks noChangeArrowheads="1"/>
          </p:cNvSpPr>
          <p:nvPr/>
        </p:nvSpPr>
        <p:spPr bwMode="auto">
          <a:xfrm>
            <a:off x="9326071" y="3371282"/>
            <a:ext cx="2796725"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LINEAR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Tree>
    <p:extLst>
      <p:ext uri="{BB962C8B-B14F-4D97-AF65-F5344CB8AC3E}">
        <p14:creationId xmlns:p14="http://schemas.microsoft.com/office/powerpoint/2010/main" val="11044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To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To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59814" y="1391863"/>
            <a:ext cx="11187543" cy="464602"/>
          </a:xfrm>
        </p:spPr>
        <p:txBody>
          <a:bodyPr/>
          <a:lstStyle/>
          <a:p>
            <a:r>
              <a:rPr lang="en-US" sz="2400" dirty="0">
                <a:latin typeface="Arial" panose="020B0604020202020204" pitchFamily="34" charset="0"/>
                <a:cs typeface="Arial" panose="020B0604020202020204" pitchFamily="34" charset="0"/>
              </a:rPr>
              <a:t>Organization of the 60 hours of the HPC module of the Digital Tech course</a:t>
            </a:r>
            <a:endParaRPr lang="it-GB" sz="2400" dirty="0">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CCA25679-F36C-4078-BE35-93BBDBCA3F61}"/>
              </a:ext>
            </a:extLst>
          </p:cNvPr>
          <p:cNvSpPr txBox="1"/>
          <p:nvPr/>
        </p:nvSpPr>
        <p:spPr>
          <a:xfrm>
            <a:off x="4351009" y="2240168"/>
            <a:ext cx="2594917" cy="461665"/>
          </a:xfrm>
          <a:prstGeom prst="rect">
            <a:avLst/>
          </a:prstGeom>
          <a:noFill/>
        </p:spPr>
        <p:txBody>
          <a:bodyPr wrap="square">
            <a:spAutoFit/>
          </a:bodyPr>
          <a:lstStyle/>
          <a:p>
            <a:r>
              <a:rPr lang="it-IT" sz="2400" b="1" dirty="0">
                <a:solidFill>
                  <a:srgbClr val="FF6600"/>
                </a:solidFill>
                <a:latin typeface="Arial" panose="020B0604020202020204" pitchFamily="34" charset="0"/>
                <a:cs typeface="Arial" panose="020B0604020202020204" pitchFamily="34" charset="0"/>
              </a:rPr>
              <a:t>DIGITAL TECH</a:t>
            </a:r>
            <a:endParaRPr lang="it-IT" sz="2400" b="1" dirty="0">
              <a:latin typeface="Arial" panose="020B0604020202020204" pitchFamily="34" charset="0"/>
              <a:cs typeface="Arial" panose="020B0604020202020204" pitchFamily="34" charset="0"/>
            </a:endParaRPr>
          </a:p>
        </p:txBody>
      </p:sp>
      <p:sp>
        <p:nvSpPr>
          <p:cNvPr id="3" name="Freccia in giù 2"/>
          <p:cNvSpPr/>
          <p:nvPr/>
        </p:nvSpPr>
        <p:spPr>
          <a:xfrm rot="1712070">
            <a:off x="4425290" y="2801868"/>
            <a:ext cx="364711" cy="104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20176670">
            <a:off x="5871231" y="2883582"/>
            <a:ext cx="364711" cy="104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CCA25679-F36C-4078-BE35-93BBDBCA3F61}"/>
              </a:ext>
            </a:extLst>
          </p:cNvPr>
          <p:cNvSpPr txBox="1"/>
          <p:nvPr/>
        </p:nvSpPr>
        <p:spPr>
          <a:xfrm>
            <a:off x="2667113" y="3997195"/>
            <a:ext cx="2594917" cy="830997"/>
          </a:xfrm>
          <a:prstGeom prst="rect">
            <a:avLst/>
          </a:prstGeom>
          <a:noFill/>
        </p:spPr>
        <p:txBody>
          <a:bodyPr wrap="square">
            <a:spAutoFit/>
          </a:bodyPr>
          <a:lstStyle/>
          <a:p>
            <a:pPr algn="ctr"/>
            <a:r>
              <a:rPr lang="it-IT" sz="2400" dirty="0">
                <a:solidFill>
                  <a:srgbClr val="FF6600"/>
                </a:solidFill>
                <a:latin typeface="Arial" panose="020B0604020202020204" pitchFamily="34" charset="0"/>
                <a:cs typeface="Arial" panose="020B0604020202020204" pitchFamily="34" charset="0"/>
              </a:rPr>
              <a:t>CLOUD COMPUTING</a:t>
            </a:r>
            <a:endParaRPr lang="it-IT"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CA25679-F36C-4078-BE35-93BBDBCA3F61}"/>
              </a:ext>
            </a:extLst>
          </p:cNvPr>
          <p:cNvSpPr txBox="1"/>
          <p:nvPr/>
        </p:nvSpPr>
        <p:spPr>
          <a:xfrm>
            <a:off x="5360346" y="3954748"/>
            <a:ext cx="2594917" cy="1200329"/>
          </a:xfrm>
          <a:prstGeom prst="rect">
            <a:avLst/>
          </a:prstGeom>
          <a:noFill/>
        </p:spPr>
        <p:txBody>
          <a:bodyPr wrap="square">
            <a:spAutoFit/>
          </a:bodyPr>
          <a:lstStyle/>
          <a:p>
            <a:pPr algn="ctr"/>
            <a:r>
              <a:rPr lang="it-IT" sz="2400" dirty="0">
                <a:solidFill>
                  <a:srgbClr val="FF6600"/>
                </a:solidFill>
                <a:latin typeface="Arial" panose="020B0604020202020204" pitchFamily="34" charset="0"/>
                <a:cs typeface="Arial" panose="020B0604020202020204" pitchFamily="34" charset="0"/>
              </a:rPr>
              <a:t>HIGH PERFORMANCE COMPUTING</a:t>
            </a:r>
            <a:endParaRPr lang="it-IT" sz="2400" dirty="0">
              <a:latin typeface="Arial" panose="020B0604020202020204" pitchFamily="34" charset="0"/>
              <a:cs typeface="Arial" panose="020B0604020202020204" pitchFamily="34" charset="0"/>
            </a:endParaRPr>
          </a:p>
        </p:txBody>
      </p:sp>
      <p:sp>
        <p:nvSpPr>
          <p:cNvPr id="5" name="Rettangolo 4"/>
          <p:cNvSpPr/>
          <p:nvPr/>
        </p:nvSpPr>
        <p:spPr>
          <a:xfrm>
            <a:off x="199869" y="5424595"/>
            <a:ext cx="11612380" cy="830997"/>
          </a:xfrm>
          <a:prstGeom prst="rect">
            <a:avLst/>
          </a:prstGeom>
        </p:spPr>
        <p:txBody>
          <a:bodyPr wrap="square">
            <a:spAutoFit/>
          </a:bodyPr>
          <a:lstStyle/>
          <a:p>
            <a:r>
              <a:rPr lang="it-IT" sz="2400" dirty="0" err="1">
                <a:latin typeface="Arial" panose="020B0604020202020204" pitchFamily="34" charset="0"/>
                <a:cs typeface="Arial" panose="020B0604020202020204" pitchFamily="34" charset="0"/>
              </a:rPr>
              <a:t>provide</a:t>
            </a:r>
            <a:r>
              <a:rPr lang="it-IT" sz="2400" dirty="0">
                <a:latin typeface="Arial" panose="020B0604020202020204" pitchFamily="34" charset="0"/>
                <a:cs typeface="Arial" panose="020B0604020202020204" pitchFamily="34" charset="0"/>
              </a:rPr>
              <a:t> information and </a:t>
            </a:r>
            <a:r>
              <a:rPr lang="it-IT" sz="2400" dirty="0" err="1">
                <a:latin typeface="Arial" panose="020B0604020202020204" pitchFamily="34" charset="0"/>
                <a:cs typeface="Arial" panose="020B0604020202020204" pitchFamily="34" charset="0"/>
              </a:rPr>
              <a:t>insights</a:t>
            </a:r>
            <a:r>
              <a:rPr lang="it-IT" sz="2400" dirty="0">
                <a:latin typeface="Arial" panose="020B0604020202020204" pitchFamily="34" charset="0"/>
                <a:cs typeface="Arial" panose="020B0604020202020204" pitchFamily="34" charset="0"/>
              </a:rPr>
              <a:t> on the </a:t>
            </a:r>
            <a:r>
              <a:rPr lang="it-IT" sz="2400" dirty="0" err="1">
                <a:latin typeface="Arial" panose="020B0604020202020204" pitchFamily="34" charset="0"/>
                <a:cs typeface="Arial" panose="020B0604020202020204" pitchFamily="34" charset="0"/>
              </a:rPr>
              <a:t>two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enabling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technologies</a:t>
            </a:r>
            <a:r>
              <a:rPr lang="it-IT" sz="2400" dirty="0">
                <a:latin typeface="Arial" panose="020B0604020202020204" pitchFamily="34" charset="0"/>
                <a:cs typeface="Arial" panose="020B0604020202020204" pitchFamily="34" charset="0"/>
              </a:rPr>
              <a:t> of the </a:t>
            </a:r>
            <a:r>
              <a:rPr lang="it-IT" sz="2400" dirty="0" err="1">
                <a:latin typeface="Arial" panose="020B0604020202020204" pitchFamily="34" charset="0"/>
                <a:cs typeface="Arial" panose="020B0604020202020204" pitchFamily="34" charset="0"/>
              </a:rPr>
              <a:t>current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development</a:t>
            </a:r>
            <a:r>
              <a:rPr lang="it-IT" sz="2400" dirty="0">
                <a:latin typeface="Arial" panose="020B0604020202020204" pitchFamily="34" charset="0"/>
                <a:cs typeface="Arial" panose="020B0604020202020204" pitchFamily="34" charset="0"/>
              </a:rPr>
              <a:t> of IT in society and companies</a:t>
            </a:r>
          </a:p>
        </p:txBody>
      </p:sp>
    </p:spTree>
    <p:extLst>
      <p:ext uri="{BB962C8B-B14F-4D97-AF65-F5344CB8AC3E}">
        <p14:creationId xmlns:p14="http://schemas.microsoft.com/office/powerpoint/2010/main" val="4117481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13" name="Text Box 5">
            <a:extLst>
              <a:ext uri="{FF2B5EF4-FFF2-40B4-BE49-F238E27FC236}">
                <a16:creationId xmlns:a16="http://schemas.microsoft.com/office/drawing/2014/main" id="{5C875A0A-E288-4B13-9136-C26E25EE44A5}"/>
              </a:ext>
            </a:extLst>
          </p:cNvPr>
          <p:cNvSpPr txBox="1">
            <a:spLocks noChangeArrowheads="1"/>
          </p:cNvSpPr>
          <p:nvPr/>
        </p:nvSpPr>
        <p:spPr bwMode="auto">
          <a:xfrm>
            <a:off x="9580970" y="3492663"/>
            <a:ext cx="2501366"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QUADRATIC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
        <p:nvSpPr>
          <p:cNvPr id="9" name="Text Box 5">
            <a:extLst>
              <a:ext uri="{FF2B5EF4-FFF2-40B4-BE49-F238E27FC236}">
                <a16:creationId xmlns:a16="http://schemas.microsoft.com/office/drawing/2014/main" id="{C79E286A-E299-4AF3-B529-9B9E9ACDA3F1}"/>
              </a:ext>
            </a:extLst>
          </p:cNvPr>
          <p:cNvSpPr txBox="1">
            <a:spLocks noChangeArrowheads="1"/>
          </p:cNvSpPr>
          <p:nvPr/>
        </p:nvSpPr>
        <p:spPr bwMode="auto">
          <a:xfrm>
            <a:off x="140782" y="2677568"/>
            <a:ext cx="4948083" cy="1200329"/>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i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algn="just">
              <a:defRPr/>
            </a:pPr>
            <a:r>
              <a:rPr lang="it-IT" b="1" dirty="0">
                <a:latin typeface="Comic Sans MS" charset="0"/>
              </a:rPr>
              <a:t>    </a:t>
            </a: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j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 </a:t>
            </a:r>
            <a:r>
              <a:rPr lang="it-IT" b="1" dirty="0">
                <a:solidFill>
                  <a:srgbClr val="7F7F7F"/>
                </a:solidFill>
                <a:latin typeface="Comic Sans MS" charset="0"/>
              </a:rPr>
              <a:t>	</a:t>
            </a:r>
            <a:r>
              <a:rPr lang="it-IT" b="1" dirty="0">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p:txBody>
      </p:sp>
      <p:sp>
        <p:nvSpPr>
          <p:cNvPr id="10" name="Text Box 7">
            <a:extLst>
              <a:ext uri="{FF2B5EF4-FFF2-40B4-BE49-F238E27FC236}">
                <a16:creationId xmlns:a16="http://schemas.microsoft.com/office/drawing/2014/main" id="{C1316603-AB58-4AED-BDAA-6040A4B92DA7}"/>
              </a:ext>
            </a:extLst>
          </p:cNvPr>
          <p:cNvSpPr txBox="1">
            <a:spLocks noChangeArrowheads="1"/>
          </p:cNvSpPr>
          <p:nvPr/>
        </p:nvSpPr>
        <p:spPr bwMode="auto">
          <a:xfrm>
            <a:off x="140782" y="4678591"/>
            <a:ext cx="4895850" cy="1200329"/>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i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algn="just">
              <a:defRPr/>
            </a:pPr>
            <a:r>
              <a:rPr lang="it-IT" b="1" dirty="0">
                <a:latin typeface="Comic Sans MS" charset="0"/>
              </a:rPr>
              <a:t>    </a:t>
            </a: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j </a:t>
            </a:r>
            <a:r>
              <a:rPr lang="it-IT" b="1" dirty="0">
                <a:solidFill>
                  <a:srgbClr val="FF0000"/>
                </a:solidFill>
                <a:latin typeface="Comic Sans MS" charset="0"/>
              </a:rPr>
              <a:t>in range (</a:t>
            </a:r>
            <a:r>
              <a:rPr lang="it-IT" b="1" dirty="0" err="1">
                <a:solidFill>
                  <a:srgbClr val="FF0000"/>
                </a:solidFill>
                <a:latin typeface="Comic Sans MS" charset="0"/>
              </a:rPr>
              <a:t>i,</a:t>
            </a:r>
            <a:r>
              <a:rPr lang="it-IT" b="1" dirty="0" err="1">
                <a:latin typeface="Comic Sans MS" charset="0"/>
              </a:rPr>
              <a:t>n</a:t>
            </a:r>
            <a:r>
              <a:rPr lang="it-IT" b="1" dirty="0">
                <a:solidFill>
                  <a:srgbClr val="FF0000"/>
                </a:solidFill>
                <a:latin typeface="Comic Sans MS" charset="0"/>
              </a:rPr>
              <a:t>): </a:t>
            </a:r>
            <a:r>
              <a:rPr lang="it-IT" b="1" dirty="0">
                <a:solidFill>
                  <a:srgbClr val="7F7F7F"/>
                </a:solidFill>
                <a:latin typeface="Comic Sans MS" charset="0"/>
              </a:rPr>
              <a:t>	</a:t>
            </a:r>
            <a:r>
              <a:rPr lang="it-IT" b="1" dirty="0">
                <a:latin typeface="Comic Sans MS" charset="0"/>
              </a:rPr>
              <a:t> </a:t>
            </a:r>
          </a:p>
          <a:p>
            <a:pPr algn="just">
              <a:defRPr/>
            </a:pPr>
            <a:r>
              <a:rPr lang="it-IT" b="1" dirty="0">
                <a:solidFill>
                  <a:schemeClr val="accent2"/>
                </a:solidFill>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p:txBody>
      </p:sp>
      <p:sp>
        <p:nvSpPr>
          <p:cNvPr id="14" name="Text Box 4">
            <a:extLst>
              <a:ext uri="{FF2B5EF4-FFF2-40B4-BE49-F238E27FC236}">
                <a16:creationId xmlns:a16="http://schemas.microsoft.com/office/drawing/2014/main" id="{5BA5F342-FE48-4E88-A53E-1F0A743BF344}"/>
              </a:ext>
            </a:extLst>
          </p:cNvPr>
          <p:cNvSpPr txBox="1">
            <a:spLocks noChangeArrowheads="1"/>
          </p:cNvSpPr>
          <p:nvPr/>
        </p:nvSpPr>
        <p:spPr bwMode="auto">
          <a:xfrm>
            <a:off x="5235800" y="2358185"/>
            <a:ext cx="4051300" cy="156966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p>
          <a:p>
            <a:r>
              <a:rPr lang="it-IT" altLang="it-IT" dirty="0">
                <a:solidFill>
                  <a:srgbClr val="7F7F7F"/>
                </a:solidFill>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 </a:t>
            </a:r>
            <a:r>
              <a:rPr lang="it-IT" altLang="it-IT" dirty="0">
                <a:latin typeface="Comic Sans MS" panose="030F0702030302020204" pitchFamily="66" charset="0"/>
              </a:rPr>
              <a:t>q n</a:t>
            </a:r>
            <a:r>
              <a:rPr lang="it-IT" altLang="it-IT" baseline="30000" dirty="0">
                <a:latin typeface="Comic Sans MS" panose="030F0702030302020204" pitchFamily="66" charset="0"/>
              </a:rPr>
              <a:t>2</a:t>
            </a:r>
            <a:endParaRPr lang="it-IT" altLang="it-IT" dirty="0">
              <a:latin typeface="Arial" panose="020B0604020202020204" pitchFamily="34" charset="0"/>
            </a:endParaRPr>
          </a:p>
          <a:p>
            <a:r>
              <a:rPr lang="it-IT" altLang="it-IT" dirty="0" err="1">
                <a:solidFill>
                  <a:srgbClr val="CC3300"/>
                </a:solidFill>
                <a:latin typeface="Arial" panose="020B0604020202020204" pitchFamily="34" charset="0"/>
              </a:rPr>
              <a:t>that</a:t>
            </a:r>
            <a:r>
              <a:rPr lang="it-IT" altLang="it-IT" dirty="0">
                <a:solidFill>
                  <a:srgbClr val="CC3300"/>
                </a:solidFill>
                <a:latin typeface="Arial" panose="020B0604020202020204" pitchFamily="34" charset="0"/>
              </a:rPr>
              <a:t> </a:t>
            </a:r>
            <a:r>
              <a:rPr lang="it-IT" altLang="it-IT" dirty="0" err="1">
                <a:solidFill>
                  <a:srgbClr val="CC3300"/>
                </a:solidFill>
                <a:latin typeface="Arial" panose="020B0604020202020204" pitchFamily="34" charset="0"/>
              </a:rPr>
              <a:t>is</a:t>
            </a:r>
            <a:endParaRPr lang="it-IT" altLang="it-IT" dirty="0">
              <a:solidFill>
                <a:srgbClr val="CC3300"/>
              </a:solidFill>
              <a:latin typeface="Arial" panose="020B0604020202020204" pitchFamily="34" charset="0"/>
            </a:endParaRPr>
          </a:p>
          <a:p>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r>
              <a:rPr lang="it-IT" altLang="it-IT" baseline="30000" dirty="0">
                <a:solidFill>
                  <a:srgbClr val="000099"/>
                </a:solidFill>
                <a:latin typeface="Comic Sans MS" panose="030F0702030302020204" pitchFamily="66" charset="0"/>
              </a:rPr>
              <a:t>2</a:t>
            </a:r>
            <a:r>
              <a:rPr lang="it-IT" altLang="it-IT" b="1" dirty="0">
                <a:solidFill>
                  <a:srgbClr val="000099"/>
                </a:solidFill>
                <a:latin typeface="New York" charset="0"/>
              </a:rPr>
              <a:t> </a:t>
            </a:r>
          </a:p>
        </p:txBody>
      </p:sp>
      <p:sp>
        <p:nvSpPr>
          <p:cNvPr id="15" name="Text Box 8">
            <a:extLst>
              <a:ext uri="{FF2B5EF4-FFF2-40B4-BE49-F238E27FC236}">
                <a16:creationId xmlns:a16="http://schemas.microsoft.com/office/drawing/2014/main" id="{FE31A67D-3AC2-4CFC-B69C-A6D6A7E5CF33}"/>
              </a:ext>
            </a:extLst>
          </p:cNvPr>
          <p:cNvSpPr txBox="1">
            <a:spLocks noChangeArrowheads="1"/>
          </p:cNvSpPr>
          <p:nvPr/>
        </p:nvSpPr>
        <p:spPr bwMode="auto">
          <a:xfrm>
            <a:off x="5207002" y="4531357"/>
            <a:ext cx="4032250" cy="193899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endParaRPr lang="it-IT" altLang="it-IT" dirty="0">
              <a:latin typeface="Arial" panose="020B0604020202020204" pitchFamily="34" charset="0"/>
            </a:endParaRPr>
          </a:p>
          <a:p>
            <a:r>
              <a:rPr lang="it-IT" altLang="it-IT" dirty="0">
                <a:latin typeface="Comic Sans MS" panose="030F0702030302020204" pitchFamily="66" charset="0"/>
              </a:rPr>
              <a:t>T(n)</a:t>
            </a:r>
            <a:r>
              <a:rPr lang="it-IT" altLang="it-IT" dirty="0">
                <a:latin typeface="Arial" panose="020B0604020202020204" pitchFamily="34" charset="0"/>
              </a:rPr>
              <a:t> = </a:t>
            </a:r>
            <a:r>
              <a:rPr lang="it-IT" altLang="it-IT" dirty="0">
                <a:latin typeface="Comic Sans MS" panose="030F0702030302020204" pitchFamily="66" charset="0"/>
              </a:rPr>
              <a:t>q(1+2+3+…+n)</a:t>
            </a:r>
            <a:endParaRPr lang="it-IT" altLang="it-IT" dirty="0">
              <a:latin typeface="Courier New" panose="02070309020205020404" pitchFamily="49" charset="0"/>
            </a:endParaRPr>
          </a:p>
          <a:p>
            <a:r>
              <a:rPr lang="it-IT" altLang="it-IT" dirty="0">
                <a:solidFill>
                  <a:srgbClr val="7F7F7F"/>
                </a:solidFill>
                <a:latin typeface="Arial" panose="020B0604020202020204" pitchFamily="34" charset="0"/>
              </a:rPr>
              <a:t>	</a:t>
            </a:r>
            <a:r>
              <a:rPr lang="it-IT" altLang="it-IT" dirty="0">
                <a:latin typeface="Arial" panose="020B0604020202020204" pitchFamily="34" charset="0"/>
              </a:rPr>
              <a:t>= </a:t>
            </a:r>
            <a:r>
              <a:rPr lang="it-IT" altLang="it-IT" dirty="0" err="1">
                <a:latin typeface="Comic Sans MS" panose="030F0702030302020204" pitchFamily="66" charset="0"/>
              </a:rPr>
              <a:t>qn</a:t>
            </a:r>
            <a:r>
              <a:rPr lang="it-IT" altLang="it-IT" dirty="0">
                <a:latin typeface="Comic Sans MS" panose="030F0702030302020204" pitchFamily="66" charset="0"/>
              </a:rPr>
              <a:t>(n+1)/</a:t>
            </a:r>
            <a:r>
              <a:rPr lang="it-IT" altLang="it-IT" b="1" dirty="0">
                <a:latin typeface="Courier New" panose="02070309020205020404" pitchFamily="49" charset="0"/>
              </a:rPr>
              <a:t>2</a:t>
            </a:r>
          </a:p>
          <a:p>
            <a:r>
              <a:rPr lang="it-IT" altLang="it-IT" dirty="0" err="1">
                <a:solidFill>
                  <a:srgbClr val="CC3300"/>
                </a:solidFill>
                <a:latin typeface="Arial" panose="020B0604020202020204" pitchFamily="34" charset="0"/>
              </a:rPr>
              <a:t>that</a:t>
            </a:r>
            <a:r>
              <a:rPr lang="it-IT" altLang="it-IT" dirty="0">
                <a:solidFill>
                  <a:srgbClr val="CC3300"/>
                </a:solidFill>
                <a:latin typeface="Arial" panose="020B0604020202020204" pitchFamily="34" charset="0"/>
              </a:rPr>
              <a:t> </a:t>
            </a:r>
            <a:r>
              <a:rPr lang="it-IT" altLang="it-IT" dirty="0" err="1">
                <a:solidFill>
                  <a:srgbClr val="CC3300"/>
                </a:solidFill>
                <a:latin typeface="Arial" panose="020B0604020202020204" pitchFamily="34" charset="0"/>
              </a:rPr>
              <a:t>is</a:t>
            </a:r>
            <a:endParaRPr lang="it-IT" altLang="it-IT" dirty="0">
              <a:solidFill>
                <a:srgbClr val="CC3300"/>
              </a:solidFill>
              <a:latin typeface="Arial" panose="020B0604020202020204" pitchFamily="34" charset="0"/>
            </a:endParaRPr>
          </a:p>
          <a:p>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r>
              <a:rPr lang="it-IT" altLang="it-IT" baseline="30000" dirty="0">
                <a:solidFill>
                  <a:srgbClr val="000099"/>
                </a:solidFill>
                <a:latin typeface="Comic Sans MS" panose="030F0702030302020204" pitchFamily="66" charset="0"/>
              </a:rPr>
              <a:t>2</a:t>
            </a:r>
            <a:r>
              <a:rPr lang="it-IT" altLang="it-IT" b="1" dirty="0">
                <a:latin typeface="New York" charset="0"/>
              </a:rPr>
              <a:t> </a:t>
            </a:r>
          </a:p>
        </p:txBody>
      </p:sp>
    </p:spTree>
    <p:extLst>
      <p:ext uri="{BB962C8B-B14F-4D97-AF65-F5344CB8AC3E}">
        <p14:creationId xmlns:p14="http://schemas.microsoft.com/office/powerpoint/2010/main" val="342419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To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To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To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13" name="Text Box 5">
            <a:extLst>
              <a:ext uri="{FF2B5EF4-FFF2-40B4-BE49-F238E27FC236}">
                <a16:creationId xmlns:a16="http://schemas.microsoft.com/office/drawing/2014/main" id="{5C875A0A-E288-4B13-9136-C26E25EE44A5}"/>
              </a:ext>
            </a:extLst>
          </p:cNvPr>
          <p:cNvSpPr txBox="1">
            <a:spLocks noChangeArrowheads="1"/>
          </p:cNvSpPr>
          <p:nvPr/>
        </p:nvSpPr>
        <p:spPr bwMode="auto">
          <a:xfrm>
            <a:off x="9228966" y="4471799"/>
            <a:ext cx="2501366"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CUBIC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
        <p:nvSpPr>
          <p:cNvPr id="8" name="Text Box 3">
            <a:extLst>
              <a:ext uri="{FF2B5EF4-FFF2-40B4-BE49-F238E27FC236}">
                <a16:creationId xmlns:a16="http://schemas.microsoft.com/office/drawing/2014/main" id="{E4426792-561C-4220-B1FC-FC833926B6C3}"/>
              </a:ext>
            </a:extLst>
          </p:cNvPr>
          <p:cNvSpPr txBox="1">
            <a:spLocks noChangeArrowheads="1"/>
          </p:cNvSpPr>
          <p:nvPr/>
        </p:nvSpPr>
        <p:spPr bwMode="auto">
          <a:xfrm>
            <a:off x="204731" y="2602721"/>
            <a:ext cx="5667375" cy="1569660"/>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a:defRPr/>
            </a:pP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i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algn="just">
              <a:defRPr/>
            </a:pPr>
            <a:r>
              <a:rPr lang="it-IT" b="1" dirty="0">
                <a:latin typeface="Comic Sans MS" charset="0"/>
              </a:rPr>
              <a:t>    </a:t>
            </a: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j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lvl="2" algn="just">
              <a:defRPr/>
            </a:pPr>
            <a:r>
              <a:rPr lang="it-IT" b="1" dirty="0">
                <a:latin typeface="Comic Sans MS" charset="0"/>
              </a:rPr>
              <a:t>      </a:t>
            </a:r>
            <a:r>
              <a:rPr lang="it-IT" b="1" dirty="0">
                <a:solidFill>
                  <a:srgbClr val="FF3300"/>
                </a:solidFill>
                <a:latin typeface="Comic Sans MS" charset="0"/>
              </a:rPr>
              <a:t>for</a:t>
            </a:r>
            <a:r>
              <a:rPr lang="it-IT" b="1" dirty="0">
                <a:solidFill>
                  <a:srgbClr val="7F7F7F"/>
                </a:solidFill>
                <a:latin typeface="Comic Sans MS" charset="0"/>
              </a:rPr>
              <a:t> </a:t>
            </a:r>
            <a:r>
              <a:rPr lang="it-IT" b="1" dirty="0">
                <a:latin typeface="Comic Sans MS" charset="0"/>
              </a:rPr>
              <a:t>k </a:t>
            </a:r>
            <a:r>
              <a:rPr lang="it-IT" b="1" dirty="0">
                <a:solidFill>
                  <a:srgbClr val="FF0000"/>
                </a:solidFill>
                <a:latin typeface="Comic Sans MS" charset="0"/>
              </a:rPr>
              <a:t>in range (</a:t>
            </a:r>
            <a:r>
              <a:rPr lang="it-IT" b="1" dirty="0">
                <a:latin typeface="Comic Sans MS" charset="0"/>
              </a:rPr>
              <a:t>n</a:t>
            </a:r>
            <a:r>
              <a:rPr lang="it-IT" b="1" dirty="0">
                <a:solidFill>
                  <a:srgbClr val="FF0000"/>
                </a:solidFill>
                <a:latin typeface="Comic Sans MS" charset="0"/>
              </a:rPr>
              <a:t>):</a:t>
            </a:r>
          </a:p>
          <a:p>
            <a:pPr lvl="2" algn="just">
              <a:defRPr/>
            </a:pPr>
            <a:r>
              <a:rPr lang="it-IT" b="1" dirty="0">
                <a:solidFill>
                  <a:schemeClr val="accent2"/>
                </a:solidFill>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r>
              <a:rPr lang="it-IT" b="1" dirty="0">
                <a:solidFill>
                  <a:srgbClr val="0033CC"/>
                </a:solidFill>
                <a:latin typeface="Comic Sans MS" charset="0"/>
              </a:rPr>
              <a:t>          </a:t>
            </a:r>
          </a:p>
        </p:txBody>
      </p:sp>
      <p:sp>
        <p:nvSpPr>
          <p:cNvPr id="11" name="Text Box 2">
            <a:extLst>
              <a:ext uri="{FF2B5EF4-FFF2-40B4-BE49-F238E27FC236}">
                <a16:creationId xmlns:a16="http://schemas.microsoft.com/office/drawing/2014/main" id="{57E7DE7F-74D7-4E4C-9282-8AD1FB12FD46}"/>
              </a:ext>
            </a:extLst>
          </p:cNvPr>
          <p:cNvSpPr txBox="1">
            <a:spLocks noChangeArrowheads="1"/>
          </p:cNvSpPr>
          <p:nvPr/>
        </p:nvSpPr>
        <p:spPr bwMode="auto">
          <a:xfrm>
            <a:off x="6097334" y="2602721"/>
            <a:ext cx="4902088"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 </a:t>
            </a:r>
            <a:r>
              <a:rPr lang="it-IT" altLang="it-IT" dirty="0">
                <a:latin typeface="Comic Sans MS" panose="030F0702030302020204" pitchFamily="66" charset="0"/>
              </a:rPr>
              <a:t>q</a:t>
            </a:r>
            <a:r>
              <a:rPr lang="it-IT" altLang="it-IT" i="1" dirty="0">
                <a:latin typeface="Comic Sans MS" panose="030F0702030302020204" pitchFamily="66" charset="0"/>
              </a:rPr>
              <a:t> </a:t>
            </a:r>
            <a:r>
              <a:rPr lang="it-IT" altLang="it-IT" dirty="0">
                <a:latin typeface="Comic Sans MS" panose="030F0702030302020204" pitchFamily="66" charset="0"/>
              </a:rPr>
              <a:t>n</a:t>
            </a:r>
            <a:r>
              <a:rPr lang="it-IT" altLang="it-IT" baseline="30000" dirty="0">
                <a:latin typeface="Comic Sans MS" panose="030F0702030302020204" pitchFamily="66" charset="0"/>
              </a:rPr>
              <a:t>3</a:t>
            </a:r>
            <a:endParaRPr lang="it-IT" altLang="it-IT" dirty="0">
              <a:latin typeface="Comic Sans MS" panose="030F0702030302020204" pitchFamily="66" charset="0"/>
            </a:endParaRPr>
          </a:p>
          <a:p>
            <a:r>
              <a:rPr lang="it-IT" altLang="it-IT" dirty="0" err="1">
                <a:solidFill>
                  <a:srgbClr val="FF0000"/>
                </a:solidFill>
                <a:latin typeface="Arial" panose="020B0604020202020204" pitchFamily="34" charset="0"/>
              </a:rPr>
              <a:t>that</a:t>
            </a:r>
            <a:r>
              <a:rPr lang="it-IT" altLang="it-IT" dirty="0">
                <a:solidFill>
                  <a:srgbClr val="FF0000"/>
                </a:solidFill>
                <a:latin typeface="Arial" panose="020B0604020202020204" pitchFamily="34" charset="0"/>
              </a:rPr>
              <a:t> </a:t>
            </a:r>
            <a:r>
              <a:rPr lang="it-IT" altLang="it-IT" dirty="0" err="1">
                <a:solidFill>
                  <a:srgbClr val="FF0000"/>
                </a:solidFill>
                <a:latin typeface="Arial" panose="020B0604020202020204" pitchFamily="34" charset="0"/>
              </a:rPr>
              <a:t>is</a:t>
            </a:r>
            <a:r>
              <a:rPr lang="it-IT" altLang="it-IT" dirty="0">
                <a:solidFill>
                  <a:srgbClr val="FF0000"/>
                </a:solidFill>
                <a:latin typeface="Arial" panose="020B0604020202020204" pitchFamily="34" charset="0"/>
              </a:rPr>
              <a:t> </a:t>
            </a:r>
          </a:p>
          <a:p>
            <a:r>
              <a:rPr lang="it-IT" altLang="it-IT" dirty="0">
                <a:solidFill>
                  <a:srgbClr val="FF0000"/>
                </a:solidFill>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r>
              <a:rPr lang="it-IT" altLang="it-IT" baseline="30000" dirty="0">
                <a:solidFill>
                  <a:srgbClr val="000099"/>
                </a:solidFill>
                <a:latin typeface="Comic Sans MS" panose="030F0702030302020204" pitchFamily="66" charset="0"/>
              </a:rPr>
              <a:t>3</a:t>
            </a:r>
            <a:r>
              <a:rPr lang="it-IT" altLang="it-IT" b="1" dirty="0">
                <a:latin typeface="Comic Sans MS" panose="030F0702030302020204" pitchFamily="66" charset="0"/>
              </a:rPr>
              <a:t> </a:t>
            </a:r>
          </a:p>
        </p:txBody>
      </p:sp>
    </p:spTree>
    <p:extLst>
      <p:ext uri="{BB962C8B-B14F-4D97-AF65-F5344CB8AC3E}">
        <p14:creationId xmlns:p14="http://schemas.microsoft.com/office/powerpoint/2010/main" val="26657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To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13" name="Text Box 5">
            <a:extLst>
              <a:ext uri="{FF2B5EF4-FFF2-40B4-BE49-F238E27FC236}">
                <a16:creationId xmlns:a16="http://schemas.microsoft.com/office/drawing/2014/main" id="{5C875A0A-E288-4B13-9136-C26E25EE44A5}"/>
              </a:ext>
            </a:extLst>
          </p:cNvPr>
          <p:cNvSpPr txBox="1">
            <a:spLocks noChangeArrowheads="1"/>
          </p:cNvSpPr>
          <p:nvPr/>
        </p:nvSpPr>
        <p:spPr bwMode="auto">
          <a:xfrm>
            <a:off x="9228966" y="4471799"/>
            <a:ext cx="2501366"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LOGARITHMIC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
        <p:nvSpPr>
          <p:cNvPr id="6" name="Text Box 4">
            <a:extLst>
              <a:ext uri="{FF2B5EF4-FFF2-40B4-BE49-F238E27FC236}">
                <a16:creationId xmlns:a16="http://schemas.microsoft.com/office/drawing/2014/main" id="{09A9CAEF-A4BC-4FAE-870F-DE700065D21E}"/>
              </a:ext>
            </a:extLst>
          </p:cNvPr>
          <p:cNvSpPr txBox="1">
            <a:spLocks noChangeArrowheads="1"/>
          </p:cNvSpPr>
          <p:nvPr/>
        </p:nvSpPr>
        <p:spPr bwMode="auto">
          <a:xfrm>
            <a:off x="6244382" y="2477274"/>
            <a:ext cx="4360231"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 </a:t>
            </a:r>
            <a:r>
              <a:rPr lang="it-IT" altLang="it-IT" dirty="0">
                <a:latin typeface="Comic Sans MS" panose="030F0702030302020204" pitchFamily="66" charset="0"/>
              </a:rPr>
              <a:t>qlog</a:t>
            </a:r>
            <a:r>
              <a:rPr lang="it-IT" altLang="it-IT" baseline="-25000" dirty="0">
                <a:latin typeface="Comic Sans MS" panose="030F0702030302020204" pitchFamily="66" charset="0"/>
              </a:rPr>
              <a:t>2</a:t>
            </a:r>
            <a:r>
              <a:rPr lang="it-IT" altLang="it-IT" dirty="0">
                <a:latin typeface="Comic Sans MS" panose="030F0702030302020204" pitchFamily="66" charset="0"/>
              </a:rPr>
              <a:t>n</a:t>
            </a:r>
            <a:r>
              <a:rPr lang="it-IT" altLang="it-IT" b="1" dirty="0">
                <a:latin typeface="Courier New" panose="02070309020205020404" pitchFamily="49" charset="0"/>
              </a:rPr>
              <a:t> </a:t>
            </a:r>
          </a:p>
          <a:p>
            <a:r>
              <a:rPr lang="it-IT" altLang="it-IT" dirty="0" err="1">
                <a:solidFill>
                  <a:srgbClr val="FF0000"/>
                </a:solidFill>
                <a:latin typeface="Arial" panose="020B0604020202020204" pitchFamily="34" charset="0"/>
              </a:rPr>
              <a:t>that</a:t>
            </a:r>
            <a:r>
              <a:rPr lang="it-IT" altLang="it-IT" dirty="0">
                <a:solidFill>
                  <a:srgbClr val="FF0000"/>
                </a:solidFill>
                <a:latin typeface="Arial" panose="020B0604020202020204" pitchFamily="34" charset="0"/>
              </a:rPr>
              <a:t> </a:t>
            </a:r>
            <a:r>
              <a:rPr lang="it-IT" altLang="it-IT" dirty="0" err="1">
                <a:solidFill>
                  <a:srgbClr val="FF0000"/>
                </a:solidFill>
                <a:latin typeface="Arial" panose="020B0604020202020204" pitchFamily="34" charset="0"/>
              </a:rPr>
              <a:t>is</a:t>
            </a:r>
            <a:r>
              <a:rPr lang="it-IT" altLang="it-IT" dirty="0">
                <a:solidFill>
                  <a:srgbClr val="FF0000"/>
                </a:solidFill>
                <a:latin typeface="Arial" panose="020B0604020202020204" pitchFamily="34" charset="0"/>
              </a:rPr>
              <a:t> </a:t>
            </a:r>
          </a:p>
          <a:p>
            <a:r>
              <a:rPr lang="it-IT" altLang="it-IT" dirty="0">
                <a:latin typeface="Comic Sans MS" panose="030F0702030302020204" pitchFamily="66" charset="0"/>
              </a:rPr>
              <a:t>  T(n) </a:t>
            </a:r>
            <a:r>
              <a:rPr lang="it-IT" altLang="it-IT" dirty="0" err="1">
                <a:latin typeface="Comic Sans MS" panose="030F0702030302020204" pitchFamily="66" charset="0"/>
              </a:rPr>
              <a:t>is</a:t>
            </a:r>
            <a:r>
              <a:rPr lang="it-IT" altLang="it-IT" dirty="0">
                <a:latin typeface="Comic Sans MS" panose="030F0702030302020204" pitchFamily="66"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log</a:t>
            </a:r>
            <a:r>
              <a:rPr lang="it-IT" altLang="it-IT" baseline="-25000" dirty="0">
                <a:solidFill>
                  <a:srgbClr val="000099"/>
                </a:solidFill>
                <a:latin typeface="Comic Sans MS" panose="030F0702030302020204" pitchFamily="66" charset="0"/>
              </a:rPr>
              <a:t>2</a:t>
            </a:r>
            <a:r>
              <a:rPr lang="it-IT" altLang="it-IT" dirty="0">
                <a:solidFill>
                  <a:srgbClr val="000099"/>
                </a:solidFill>
                <a:latin typeface="Comic Sans MS" panose="030F0702030302020204" pitchFamily="66" charset="0"/>
              </a:rPr>
              <a:t>n</a:t>
            </a:r>
            <a:r>
              <a:rPr lang="it-IT" altLang="it-IT" b="1" dirty="0">
                <a:solidFill>
                  <a:srgbClr val="000099"/>
                </a:solidFill>
                <a:latin typeface="New York" charset="0"/>
              </a:rPr>
              <a:t> </a:t>
            </a:r>
          </a:p>
        </p:txBody>
      </p:sp>
      <p:sp>
        <p:nvSpPr>
          <p:cNvPr id="7" name="Text Box 5">
            <a:extLst>
              <a:ext uri="{FF2B5EF4-FFF2-40B4-BE49-F238E27FC236}">
                <a16:creationId xmlns:a16="http://schemas.microsoft.com/office/drawing/2014/main" id="{695FD00B-C9BA-4000-BD69-2CA8A582A97F}"/>
              </a:ext>
            </a:extLst>
          </p:cNvPr>
          <p:cNvSpPr txBox="1">
            <a:spLocks noChangeArrowheads="1"/>
          </p:cNvSpPr>
          <p:nvPr/>
        </p:nvSpPr>
        <p:spPr bwMode="auto">
          <a:xfrm>
            <a:off x="1097819" y="2418894"/>
            <a:ext cx="4724400" cy="1569660"/>
          </a:xfrm>
          <a:prstGeom prst="rect">
            <a:avLst/>
          </a:prstGeom>
          <a:solidFill>
            <a:srgbClr val="9CF4B1"/>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190500" eaLnBrk="0" hangingPunct="0">
              <a:defRPr sz="2400">
                <a:solidFill>
                  <a:schemeClr val="tx1"/>
                </a:solidFill>
                <a:latin typeface="Times New Roman" charset="0"/>
                <a:ea typeface="ＭＳ Ｐゴシック" charset="0"/>
              </a:defRPr>
            </a:lvl2pPr>
            <a:lvl3pPr marL="381000"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it-IT" b="1" dirty="0">
                <a:latin typeface="Comic Sans MS" charset="0"/>
              </a:rPr>
              <a:t> i = 0 </a:t>
            </a:r>
          </a:p>
          <a:p>
            <a:pPr>
              <a:defRPr/>
            </a:pPr>
            <a:r>
              <a:rPr lang="it-IT" b="1" dirty="0">
                <a:solidFill>
                  <a:srgbClr val="FF3300"/>
                </a:solidFill>
                <a:latin typeface="Comic Sans MS" charset="0"/>
              </a:rPr>
              <a:t> </a:t>
            </a:r>
            <a:r>
              <a:rPr lang="it-IT" b="1" dirty="0" err="1">
                <a:solidFill>
                  <a:srgbClr val="FF3300"/>
                </a:solidFill>
                <a:latin typeface="Comic Sans MS" charset="0"/>
              </a:rPr>
              <a:t>while</a:t>
            </a:r>
            <a:r>
              <a:rPr lang="it-IT" b="1" dirty="0">
                <a:solidFill>
                  <a:srgbClr val="FF3300"/>
                </a:solidFill>
                <a:latin typeface="Comic Sans MS" charset="0"/>
              </a:rPr>
              <a:t> </a:t>
            </a:r>
            <a:r>
              <a:rPr lang="it-IT" b="1" dirty="0">
                <a:latin typeface="Comic Sans MS" charset="0"/>
              </a:rPr>
              <a:t>2**i &lt; n</a:t>
            </a:r>
            <a:r>
              <a:rPr lang="it-IT" b="1" dirty="0">
                <a:solidFill>
                  <a:srgbClr val="FF0000"/>
                </a:solidFill>
                <a:latin typeface="Comic Sans MS" charset="0"/>
              </a:rPr>
              <a:t>:</a:t>
            </a:r>
          </a:p>
          <a:p>
            <a:pPr>
              <a:defRPr/>
            </a:pPr>
            <a:r>
              <a:rPr lang="it-IT" b="1" dirty="0">
                <a:latin typeface="Comic Sans MS" charset="0"/>
              </a:rPr>
              <a:t>    i = i+1</a:t>
            </a:r>
            <a:r>
              <a:rPr lang="it-IT" b="1" dirty="0">
                <a:solidFill>
                  <a:srgbClr val="FF0000"/>
                </a:solidFill>
                <a:latin typeface="Comic Sans MS" charset="0"/>
              </a:rPr>
              <a:t> </a:t>
            </a:r>
            <a:endParaRPr lang="it-IT" b="1" dirty="0">
              <a:latin typeface="Comic Sans MS" charset="0"/>
            </a:endParaRPr>
          </a:p>
          <a:p>
            <a:pPr>
              <a:defRPr/>
            </a:pPr>
            <a:r>
              <a:rPr lang="it-IT" b="1" dirty="0">
                <a:latin typeface="Comic Sans MS" charset="0"/>
              </a:rPr>
              <a:t> </a:t>
            </a:r>
            <a:r>
              <a:rPr lang="it-IT" b="1" dirty="0">
                <a:solidFill>
                  <a:srgbClr val="7F7F7F"/>
                </a:solidFill>
                <a:latin typeface="Comic Sans MS" charset="0"/>
              </a:rPr>
              <a:t>	</a:t>
            </a:r>
            <a:r>
              <a:rPr lang="it-IT" b="1" dirty="0">
                <a:latin typeface="Comic Sans MS" charset="0"/>
              </a:rPr>
              <a:t>  </a:t>
            </a:r>
            <a:r>
              <a:rPr lang="it-IT" b="1" dirty="0">
                <a:solidFill>
                  <a:srgbClr val="0033CC"/>
                </a:solidFill>
                <a:latin typeface="Comic Sans MS" charset="0"/>
              </a:rPr>
              <a:t>q </a:t>
            </a:r>
            <a:r>
              <a:rPr lang="it-IT" b="1" dirty="0" err="1">
                <a:solidFill>
                  <a:srgbClr val="0033CC"/>
                </a:solidFill>
                <a:latin typeface="Comic Sans MS" charset="0"/>
              </a:rPr>
              <a:t>dominant</a:t>
            </a:r>
            <a:r>
              <a:rPr lang="it-IT" b="1" dirty="0">
                <a:solidFill>
                  <a:srgbClr val="0033CC"/>
                </a:solidFill>
                <a:latin typeface="Comic Sans MS" charset="0"/>
              </a:rPr>
              <a:t> </a:t>
            </a:r>
            <a:r>
              <a:rPr lang="it-IT" b="1" dirty="0" err="1">
                <a:solidFill>
                  <a:srgbClr val="0033CC"/>
                </a:solidFill>
                <a:latin typeface="Comic Sans MS" charset="0"/>
              </a:rPr>
              <a:t>operations</a:t>
            </a:r>
            <a:endParaRPr lang="it-IT" b="1" dirty="0">
              <a:solidFill>
                <a:srgbClr val="0033CC"/>
              </a:solidFill>
              <a:latin typeface="Comic Sans MS" charset="0"/>
            </a:endParaRPr>
          </a:p>
        </p:txBody>
      </p:sp>
    </p:spTree>
    <p:extLst>
      <p:ext uri="{BB962C8B-B14F-4D97-AF65-F5344CB8AC3E}">
        <p14:creationId xmlns:p14="http://schemas.microsoft.com/office/powerpoint/2010/main" val="28769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To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18" name="Text Box 4">
            <a:extLst>
              <a:ext uri="{FF2B5EF4-FFF2-40B4-BE49-F238E27FC236}">
                <a16:creationId xmlns:a16="http://schemas.microsoft.com/office/drawing/2014/main" id="{9B11C590-61D3-4FE9-8372-1F29754C4966}"/>
              </a:ext>
            </a:extLst>
          </p:cNvPr>
          <p:cNvSpPr txBox="1">
            <a:spLocks noChangeArrowheads="1"/>
          </p:cNvSpPr>
          <p:nvPr/>
        </p:nvSpPr>
        <p:spPr bwMode="auto">
          <a:xfrm>
            <a:off x="-1221152" y="5540375"/>
            <a:ext cx="7620000" cy="615553"/>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dirty="0">
                <a:latin typeface="Comic Sans MS" panose="030F0702030302020204" pitchFamily="66" charset="0"/>
              </a:rPr>
              <a:t>n </a:t>
            </a:r>
            <a:r>
              <a:rPr lang="it-IT" altLang="it-IT" dirty="0" err="1">
                <a:latin typeface="Comic Sans MS" panose="030F0702030302020204" pitchFamily="66" charset="0"/>
              </a:rPr>
              <a:t>power</a:t>
            </a:r>
            <a:r>
              <a:rPr lang="it-IT" altLang="it-IT" dirty="0">
                <a:latin typeface="Comic Sans MS" panose="030F0702030302020204" pitchFamily="66" charset="0"/>
              </a:rPr>
              <a:t> of 2:   log</a:t>
            </a:r>
            <a:r>
              <a:rPr lang="it-IT" altLang="it-IT" baseline="-25000" dirty="0">
                <a:latin typeface="Comic Sans MS" panose="030F0702030302020204" pitchFamily="66" charset="0"/>
              </a:rPr>
              <a:t>2</a:t>
            </a:r>
            <a:r>
              <a:rPr lang="it-IT" altLang="it-IT" dirty="0">
                <a:latin typeface="Comic Sans MS" panose="030F0702030302020204" pitchFamily="66" charset="0"/>
              </a:rPr>
              <a:t>(n) </a:t>
            </a:r>
            <a:r>
              <a:rPr lang="it-IT" altLang="it-IT" dirty="0" err="1">
                <a:latin typeface="Comic Sans MS" panose="030F0702030302020204" pitchFamily="66" charset="0"/>
              </a:rPr>
              <a:t>times</a:t>
            </a:r>
            <a:r>
              <a:rPr lang="it-IT" altLang="it-IT" b="1" dirty="0">
                <a:latin typeface="Courier New" panose="02070309020205020404" pitchFamily="49" charset="0"/>
              </a:rPr>
              <a:t> </a:t>
            </a:r>
          </a:p>
          <a:p>
            <a:endParaRPr lang="it-IT" altLang="it-IT" sz="1000" b="1" dirty="0">
              <a:latin typeface="Courier New" panose="02070309020205020404" pitchFamily="49" charset="0"/>
            </a:endParaRPr>
          </a:p>
        </p:txBody>
      </p:sp>
      <p:sp>
        <p:nvSpPr>
          <p:cNvPr id="19" name="Text Box 4">
            <a:extLst>
              <a:ext uri="{FF2B5EF4-FFF2-40B4-BE49-F238E27FC236}">
                <a16:creationId xmlns:a16="http://schemas.microsoft.com/office/drawing/2014/main" id="{7DD8405B-0B3B-41C0-8AEB-92AD2BAA9DC1}"/>
              </a:ext>
            </a:extLst>
          </p:cNvPr>
          <p:cNvSpPr txBox="1">
            <a:spLocks noChangeArrowheads="1"/>
          </p:cNvSpPr>
          <p:nvPr/>
        </p:nvSpPr>
        <p:spPr bwMode="auto">
          <a:xfrm>
            <a:off x="557212" y="2233528"/>
            <a:ext cx="9108504" cy="507831"/>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sz="2700" dirty="0">
                <a:latin typeface="Arial" panose="020B0604020202020204" pitchFamily="34" charset="0"/>
              </a:rPr>
              <a:t>how many times can you divide an array of size n in half? </a:t>
            </a:r>
            <a:endParaRPr lang="it-IT" altLang="it-IT" sz="2700" dirty="0">
              <a:latin typeface="Arial" panose="020B0604020202020204" pitchFamily="34" charset="0"/>
            </a:endParaRPr>
          </a:p>
        </p:txBody>
      </p:sp>
      <p:sp>
        <p:nvSpPr>
          <p:cNvPr id="20" name="Text Box 4">
            <a:extLst>
              <a:ext uri="{FF2B5EF4-FFF2-40B4-BE49-F238E27FC236}">
                <a16:creationId xmlns:a16="http://schemas.microsoft.com/office/drawing/2014/main" id="{193B0D4D-BA0E-4E68-8A7A-07F15031C4A9}"/>
              </a:ext>
            </a:extLst>
          </p:cNvPr>
          <p:cNvSpPr txBox="1">
            <a:spLocks noChangeArrowheads="1"/>
          </p:cNvSpPr>
          <p:nvPr/>
        </p:nvSpPr>
        <p:spPr bwMode="auto">
          <a:xfrm>
            <a:off x="4796815" y="3287190"/>
            <a:ext cx="1079500" cy="5222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a:latin typeface="Arial" panose="020B0604020202020204" pitchFamily="34" charset="0"/>
              </a:rPr>
              <a:t>n=8</a:t>
            </a:r>
          </a:p>
        </p:txBody>
      </p:sp>
      <p:grpSp>
        <p:nvGrpSpPr>
          <p:cNvPr id="21" name="Gruppo 20">
            <a:extLst>
              <a:ext uri="{FF2B5EF4-FFF2-40B4-BE49-F238E27FC236}">
                <a16:creationId xmlns:a16="http://schemas.microsoft.com/office/drawing/2014/main" id="{E0FE389B-D2DC-42B4-9550-5C98DE1F6BE7}"/>
              </a:ext>
            </a:extLst>
          </p:cNvPr>
          <p:cNvGrpSpPr>
            <a:grpSpLocks/>
          </p:cNvGrpSpPr>
          <p:nvPr/>
        </p:nvGrpSpPr>
        <p:grpSpPr bwMode="auto">
          <a:xfrm>
            <a:off x="727336" y="3995635"/>
            <a:ext cx="3359141" cy="1352647"/>
            <a:chOff x="251520" y="1811288"/>
            <a:chExt cx="5318720" cy="2299320"/>
          </a:xfrm>
        </p:grpSpPr>
        <p:sp>
          <p:nvSpPr>
            <p:cNvPr id="22" name="Rectangle 4">
              <a:extLst>
                <a:ext uri="{FF2B5EF4-FFF2-40B4-BE49-F238E27FC236}">
                  <a16:creationId xmlns:a16="http://schemas.microsoft.com/office/drawing/2014/main" id="{9E9148B4-E188-4E3E-B3DB-5FDDFF9EADBE}"/>
                </a:ext>
              </a:extLst>
            </p:cNvPr>
            <p:cNvSpPr>
              <a:spLocks noChangeArrowheads="1"/>
            </p:cNvSpPr>
            <p:nvPr/>
          </p:nvSpPr>
          <p:spPr bwMode="auto">
            <a:xfrm>
              <a:off x="251520"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3" name="Rectangle 5">
              <a:extLst>
                <a:ext uri="{FF2B5EF4-FFF2-40B4-BE49-F238E27FC236}">
                  <a16:creationId xmlns:a16="http://schemas.microsoft.com/office/drawing/2014/main" id="{8FF03880-1E42-4B52-A727-46A8901210A7}"/>
                </a:ext>
              </a:extLst>
            </p:cNvPr>
            <p:cNvSpPr>
              <a:spLocks noChangeArrowheads="1"/>
            </p:cNvSpPr>
            <p:nvPr/>
          </p:nvSpPr>
          <p:spPr bwMode="auto">
            <a:xfrm>
              <a:off x="861006"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4" name="Rectangle 6">
              <a:extLst>
                <a:ext uri="{FF2B5EF4-FFF2-40B4-BE49-F238E27FC236}">
                  <a16:creationId xmlns:a16="http://schemas.microsoft.com/office/drawing/2014/main" id="{49F2C7EC-5E64-4051-9119-1CB46E432CC7}"/>
                </a:ext>
              </a:extLst>
            </p:cNvPr>
            <p:cNvSpPr>
              <a:spLocks noChangeArrowheads="1"/>
            </p:cNvSpPr>
            <p:nvPr/>
          </p:nvSpPr>
          <p:spPr bwMode="auto">
            <a:xfrm>
              <a:off x="1470492"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5" name="Rectangle 7">
              <a:extLst>
                <a:ext uri="{FF2B5EF4-FFF2-40B4-BE49-F238E27FC236}">
                  <a16:creationId xmlns:a16="http://schemas.microsoft.com/office/drawing/2014/main" id="{6641BACF-9C9E-4D58-B510-C6841C4AC09C}"/>
                </a:ext>
              </a:extLst>
            </p:cNvPr>
            <p:cNvSpPr>
              <a:spLocks noChangeArrowheads="1"/>
            </p:cNvSpPr>
            <p:nvPr/>
          </p:nvSpPr>
          <p:spPr bwMode="auto">
            <a:xfrm>
              <a:off x="2079979"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6" name="Rectangle 10">
              <a:extLst>
                <a:ext uri="{FF2B5EF4-FFF2-40B4-BE49-F238E27FC236}">
                  <a16:creationId xmlns:a16="http://schemas.microsoft.com/office/drawing/2014/main" id="{7CD6A617-A9EB-4C65-A94E-E71828688439}"/>
                </a:ext>
              </a:extLst>
            </p:cNvPr>
            <p:cNvSpPr>
              <a:spLocks noChangeArrowheads="1"/>
            </p:cNvSpPr>
            <p:nvPr/>
          </p:nvSpPr>
          <p:spPr bwMode="auto">
            <a:xfrm>
              <a:off x="3132295"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7" name="Rectangle 11">
              <a:extLst>
                <a:ext uri="{FF2B5EF4-FFF2-40B4-BE49-F238E27FC236}">
                  <a16:creationId xmlns:a16="http://schemas.microsoft.com/office/drawing/2014/main" id="{6934B57F-FFEE-41AB-86C1-2844B75C46B0}"/>
                </a:ext>
              </a:extLst>
            </p:cNvPr>
            <p:cNvSpPr>
              <a:spLocks noChangeArrowheads="1"/>
            </p:cNvSpPr>
            <p:nvPr/>
          </p:nvSpPr>
          <p:spPr bwMode="auto">
            <a:xfrm>
              <a:off x="3741781"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8" name="Rectangle 12">
              <a:extLst>
                <a:ext uri="{FF2B5EF4-FFF2-40B4-BE49-F238E27FC236}">
                  <a16:creationId xmlns:a16="http://schemas.microsoft.com/office/drawing/2014/main" id="{6AD28B27-459A-4711-9A64-E9EEBB4B3B90}"/>
                </a:ext>
              </a:extLst>
            </p:cNvPr>
            <p:cNvSpPr>
              <a:spLocks noChangeArrowheads="1"/>
            </p:cNvSpPr>
            <p:nvPr/>
          </p:nvSpPr>
          <p:spPr bwMode="auto">
            <a:xfrm>
              <a:off x="4351268"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9" name="Rectangle 13">
              <a:extLst>
                <a:ext uri="{FF2B5EF4-FFF2-40B4-BE49-F238E27FC236}">
                  <a16:creationId xmlns:a16="http://schemas.microsoft.com/office/drawing/2014/main" id="{1E2047CA-B0E3-42EE-B215-2E440552F7DA}"/>
                </a:ext>
              </a:extLst>
            </p:cNvPr>
            <p:cNvSpPr>
              <a:spLocks noChangeArrowheads="1"/>
            </p:cNvSpPr>
            <p:nvPr/>
          </p:nvSpPr>
          <p:spPr bwMode="auto">
            <a:xfrm>
              <a:off x="4960754" y="1811288"/>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0" name="Rectangle 4">
              <a:extLst>
                <a:ext uri="{FF2B5EF4-FFF2-40B4-BE49-F238E27FC236}">
                  <a16:creationId xmlns:a16="http://schemas.microsoft.com/office/drawing/2014/main" id="{F1F667A2-AF8B-4D30-8FE5-0DCE3E83FF6A}"/>
                </a:ext>
              </a:extLst>
            </p:cNvPr>
            <p:cNvSpPr>
              <a:spLocks noChangeArrowheads="1"/>
            </p:cNvSpPr>
            <p:nvPr/>
          </p:nvSpPr>
          <p:spPr bwMode="auto">
            <a:xfrm>
              <a:off x="251520" y="260366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1" name="Rectangle 5">
              <a:extLst>
                <a:ext uri="{FF2B5EF4-FFF2-40B4-BE49-F238E27FC236}">
                  <a16:creationId xmlns:a16="http://schemas.microsoft.com/office/drawing/2014/main" id="{68B17CE6-0690-4E7D-AA3C-678BA69840A4}"/>
                </a:ext>
              </a:extLst>
            </p:cNvPr>
            <p:cNvSpPr>
              <a:spLocks noChangeArrowheads="1"/>
            </p:cNvSpPr>
            <p:nvPr/>
          </p:nvSpPr>
          <p:spPr bwMode="auto">
            <a:xfrm>
              <a:off x="861006" y="260366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2" name="Rectangle 7">
              <a:extLst>
                <a:ext uri="{FF2B5EF4-FFF2-40B4-BE49-F238E27FC236}">
                  <a16:creationId xmlns:a16="http://schemas.microsoft.com/office/drawing/2014/main" id="{828EFAD3-7973-4497-BC0A-EF89A8977B46}"/>
                </a:ext>
              </a:extLst>
            </p:cNvPr>
            <p:cNvSpPr>
              <a:spLocks noChangeArrowheads="1"/>
            </p:cNvSpPr>
            <p:nvPr/>
          </p:nvSpPr>
          <p:spPr bwMode="auto">
            <a:xfrm>
              <a:off x="1979985" y="260366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3" name="Rectangle 8">
              <a:extLst>
                <a:ext uri="{FF2B5EF4-FFF2-40B4-BE49-F238E27FC236}">
                  <a16:creationId xmlns:a16="http://schemas.microsoft.com/office/drawing/2014/main" id="{9537C0FE-FC09-49E4-B4B4-17BE13EECD63}"/>
                </a:ext>
              </a:extLst>
            </p:cNvPr>
            <p:cNvSpPr>
              <a:spLocks noChangeArrowheads="1"/>
            </p:cNvSpPr>
            <p:nvPr/>
          </p:nvSpPr>
          <p:spPr bwMode="auto">
            <a:xfrm>
              <a:off x="2589472" y="260366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4" name="Rectangle 4">
              <a:extLst>
                <a:ext uri="{FF2B5EF4-FFF2-40B4-BE49-F238E27FC236}">
                  <a16:creationId xmlns:a16="http://schemas.microsoft.com/office/drawing/2014/main" id="{ADD76566-6E9E-4CF7-B690-E9E4F1A87B7A}"/>
                </a:ext>
              </a:extLst>
            </p:cNvPr>
            <p:cNvSpPr>
              <a:spLocks noChangeArrowheads="1"/>
            </p:cNvSpPr>
            <p:nvPr/>
          </p:nvSpPr>
          <p:spPr bwMode="auto">
            <a:xfrm>
              <a:off x="251520" y="350084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5" name="Rectangle 6">
              <a:extLst>
                <a:ext uri="{FF2B5EF4-FFF2-40B4-BE49-F238E27FC236}">
                  <a16:creationId xmlns:a16="http://schemas.microsoft.com/office/drawing/2014/main" id="{8A678639-01F6-4183-B66B-C945EAC89DD0}"/>
                </a:ext>
              </a:extLst>
            </p:cNvPr>
            <p:cNvSpPr>
              <a:spLocks noChangeArrowheads="1"/>
            </p:cNvSpPr>
            <p:nvPr/>
          </p:nvSpPr>
          <p:spPr bwMode="auto">
            <a:xfrm>
              <a:off x="1297488" y="3500844"/>
              <a:ext cx="609486" cy="6097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grpSp>
        <p:nvGrpSpPr>
          <p:cNvPr id="2" name="Gruppo 1">
            <a:extLst>
              <a:ext uri="{FF2B5EF4-FFF2-40B4-BE49-F238E27FC236}">
                <a16:creationId xmlns:a16="http://schemas.microsoft.com/office/drawing/2014/main" id="{EAD0AB70-A379-4561-90BD-6E17611F7EAC}"/>
              </a:ext>
            </a:extLst>
          </p:cNvPr>
          <p:cNvGrpSpPr/>
          <p:nvPr/>
        </p:nvGrpSpPr>
        <p:grpSpPr>
          <a:xfrm>
            <a:off x="732170" y="3368978"/>
            <a:ext cx="3033380" cy="361411"/>
            <a:chOff x="727336" y="3165372"/>
            <a:chExt cx="3033380" cy="361411"/>
          </a:xfrm>
        </p:grpSpPr>
        <p:sp>
          <p:nvSpPr>
            <p:cNvPr id="8" name="Rectangle 4">
              <a:extLst>
                <a:ext uri="{FF2B5EF4-FFF2-40B4-BE49-F238E27FC236}">
                  <a16:creationId xmlns:a16="http://schemas.microsoft.com/office/drawing/2014/main" id="{63C04BBC-E6FF-47A6-9269-FEB3B192D277}"/>
                </a:ext>
              </a:extLst>
            </p:cNvPr>
            <p:cNvSpPr>
              <a:spLocks noChangeArrowheads="1"/>
            </p:cNvSpPr>
            <p:nvPr/>
          </p:nvSpPr>
          <p:spPr bwMode="auto">
            <a:xfrm>
              <a:off x="727336"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 name="Rectangle 5">
              <a:extLst>
                <a:ext uri="{FF2B5EF4-FFF2-40B4-BE49-F238E27FC236}">
                  <a16:creationId xmlns:a16="http://schemas.microsoft.com/office/drawing/2014/main" id="{AA9BBA7B-71B5-487D-94CB-2B6F42C27C6B}"/>
                </a:ext>
              </a:extLst>
            </p:cNvPr>
            <p:cNvSpPr>
              <a:spLocks noChangeArrowheads="1"/>
            </p:cNvSpPr>
            <p:nvPr/>
          </p:nvSpPr>
          <p:spPr bwMode="auto">
            <a:xfrm>
              <a:off x="1116468"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 name="Rectangle 6">
              <a:extLst>
                <a:ext uri="{FF2B5EF4-FFF2-40B4-BE49-F238E27FC236}">
                  <a16:creationId xmlns:a16="http://schemas.microsoft.com/office/drawing/2014/main" id="{EBF309B7-246B-40CC-ACBE-DE84EAC5DFE7}"/>
                </a:ext>
              </a:extLst>
            </p:cNvPr>
            <p:cNvSpPr>
              <a:spLocks noChangeArrowheads="1"/>
            </p:cNvSpPr>
            <p:nvPr/>
          </p:nvSpPr>
          <p:spPr bwMode="auto">
            <a:xfrm>
              <a:off x="1491100"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1" name="Rectangle 7">
              <a:extLst>
                <a:ext uri="{FF2B5EF4-FFF2-40B4-BE49-F238E27FC236}">
                  <a16:creationId xmlns:a16="http://schemas.microsoft.com/office/drawing/2014/main" id="{961CEA3A-D7D9-49C2-9FF9-3D2A2246438A}"/>
                </a:ext>
              </a:extLst>
            </p:cNvPr>
            <p:cNvSpPr>
              <a:spLocks noChangeArrowheads="1"/>
            </p:cNvSpPr>
            <p:nvPr/>
          </p:nvSpPr>
          <p:spPr bwMode="auto">
            <a:xfrm>
              <a:off x="1863927"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6" name="Rectangle 4">
              <a:extLst>
                <a:ext uri="{FF2B5EF4-FFF2-40B4-BE49-F238E27FC236}">
                  <a16:creationId xmlns:a16="http://schemas.microsoft.com/office/drawing/2014/main" id="{6187C8D4-AC75-46F9-92EA-DECD279EDDB7}"/>
                </a:ext>
              </a:extLst>
            </p:cNvPr>
            <p:cNvSpPr>
              <a:spLocks noChangeArrowheads="1"/>
            </p:cNvSpPr>
            <p:nvPr/>
          </p:nvSpPr>
          <p:spPr bwMode="auto">
            <a:xfrm>
              <a:off x="2239192"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7" name="Rectangle 5">
              <a:extLst>
                <a:ext uri="{FF2B5EF4-FFF2-40B4-BE49-F238E27FC236}">
                  <a16:creationId xmlns:a16="http://schemas.microsoft.com/office/drawing/2014/main" id="{43070060-075E-45C1-A5CC-2A1F56F677FF}"/>
                </a:ext>
              </a:extLst>
            </p:cNvPr>
            <p:cNvSpPr>
              <a:spLocks noChangeArrowheads="1"/>
            </p:cNvSpPr>
            <p:nvPr/>
          </p:nvSpPr>
          <p:spPr bwMode="auto">
            <a:xfrm>
              <a:off x="2628324"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8" name="Rectangle 6">
              <a:extLst>
                <a:ext uri="{FF2B5EF4-FFF2-40B4-BE49-F238E27FC236}">
                  <a16:creationId xmlns:a16="http://schemas.microsoft.com/office/drawing/2014/main" id="{90B31C3A-5992-4AB6-9E6C-890AC984D226}"/>
                </a:ext>
              </a:extLst>
            </p:cNvPr>
            <p:cNvSpPr>
              <a:spLocks noChangeArrowheads="1"/>
            </p:cNvSpPr>
            <p:nvPr/>
          </p:nvSpPr>
          <p:spPr bwMode="auto">
            <a:xfrm>
              <a:off x="3002956"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9" name="Rectangle 7">
              <a:extLst>
                <a:ext uri="{FF2B5EF4-FFF2-40B4-BE49-F238E27FC236}">
                  <a16:creationId xmlns:a16="http://schemas.microsoft.com/office/drawing/2014/main" id="{9E243D07-2603-4950-92B7-8F33EF6E19F7}"/>
                </a:ext>
              </a:extLst>
            </p:cNvPr>
            <p:cNvSpPr>
              <a:spLocks noChangeArrowheads="1"/>
            </p:cNvSpPr>
            <p:nvPr/>
          </p:nvSpPr>
          <p:spPr bwMode="auto">
            <a:xfrm>
              <a:off x="3375783"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sp>
        <p:nvSpPr>
          <p:cNvPr id="40" name="Text Box 4">
            <a:extLst>
              <a:ext uri="{FF2B5EF4-FFF2-40B4-BE49-F238E27FC236}">
                <a16:creationId xmlns:a16="http://schemas.microsoft.com/office/drawing/2014/main" id="{196EE478-C675-4574-9F56-5EFF4803AF8A}"/>
              </a:ext>
            </a:extLst>
          </p:cNvPr>
          <p:cNvSpPr txBox="1">
            <a:spLocks noChangeArrowheads="1"/>
          </p:cNvSpPr>
          <p:nvPr/>
        </p:nvSpPr>
        <p:spPr bwMode="auto">
          <a:xfrm>
            <a:off x="0" y="5983503"/>
            <a:ext cx="9036050" cy="615553"/>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dirty="0">
                <a:latin typeface="Comic Sans MS" panose="030F0702030302020204" pitchFamily="66" charset="0"/>
              </a:rPr>
              <a:t>in general:  </a:t>
            </a:r>
            <a:r>
              <a:rPr lang="it-IT" altLang="it-IT" dirty="0" err="1">
                <a:latin typeface="Comic Sans MS" panose="030F0702030302020204" pitchFamily="66" charset="0"/>
              </a:rPr>
              <a:t>smallest</a:t>
            </a:r>
            <a:r>
              <a:rPr lang="it-IT" altLang="it-IT" dirty="0">
                <a:latin typeface="Comic Sans MS" panose="030F0702030302020204" pitchFamily="66" charset="0"/>
              </a:rPr>
              <a:t> </a:t>
            </a:r>
            <a:r>
              <a:rPr lang="it-IT" altLang="it-IT" dirty="0" err="1">
                <a:latin typeface="Comic Sans MS" panose="030F0702030302020204" pitchFamily="66" charset="0"/>
              </a:rPr>
              <a:t>integer</a:t>
            </a:r>
            <a:r>
              <a:rPr lang="it-IT" altLang="it-IT" dirty="0">
                <a:latin typeface="Comic Sans MS" panose="030F0702030302020204" pitchFamily="66" charset="0"/>
              </a:rPr>
              <a:t> </a:t>
            </a:r>
            <a:r>
              <a:rPr lang="it-IT" altLang="it-IT" dirty="0" err="1">
                <a:latin typeface="Comic Sans MS" panose="030F0702030302020204" pitchFamily="66" charset="0"/>
              </a:rPr>
              <a:t>greater</a:t>
            </a:r>
            <a:r>
              <a:rPr lang="it-IT" altLang="it-IT" dirty="0">
                <a:latin typeface="Comic Sans MS" panose="030F0702030302020204" pitchFamily="66" charset="0"/>
              </a:rPr>
              <a:t> </a:t>
            </a:r>
            <a:r>
              <a:rPr lang="it-IT" altLang="it-IT" dirty="0" err="1">
                <a:latin typeface="Comic Sans MS" panose="030F0702030302020204" pitchFamily="66" charset="0"/>
              </a:rPr>
              <a:t>than</a:t>
            </a:r>
            <a:r>
              <a:rPr lang="it-IT" altLang="it-IT" dirty="0">
                <a:latin typeface="Comic Sans MS" panose="030F0702030302020204" pitchFamily="66" charset="0"/>
              </a:rPr>
              <a:t> log</a:t>
            </a:r>
            <a:r>
              <a:rPr lang="it-IT" altLang="it-IT" baseline="-25000" dirty="0">
                <a:latin typeface="Comic Sans MS" panose="030F0702030302020204" pitchFamily="66" charset="0"/>
              </a:rPr>
              <a:t>2</a:t>
            </a:r>
            <a:r>
              <a:rPr lang="it-IT" altLang="it-IT" dirty="0">
                <a:latin typeface="Comic Sans MS" panose="030F0702030302020204" pitchFamily="66" charset="0"/>
              </a:rPr>
              <a:t>(n)  times</a:t>
            </a:r>
            <a:r>
              <a:rPr lang="it-IT" altLang="it-IT" b="1" dirty="0">
                <a:latin typeface="Courier New" panose="02070309020205020404" pitchFamily="49" charset="0"/>
              </a:rPr>
              <a:t> </a:t>
            </a:r>
          </a:p>
          <a:p>
            <a:endParaRPr lang="it-IT" altLang="it-IT" sz="1000" b="1" dirty="0">
              <a:latin typeface="Courier New" panose="02070309020205020404" pitchFamily="49" charset="0"/>
            </a:endParaRPr>
          </a:p>
        </p:txBody>
      </p:sp>
      <p:sp>
        <p:nvSpPr>
          <p:cNvPr id="41" name="Text Box 5">
            <a:extLst>
              <a:ext uri="{FF2B5EF4-FFF2-40B4-BE49-F238E27FC236}">
                <a16:creationId xmlns:a16="http://schemas.microsoft.com/office/drawing/2014/main" id="{B8C950AF-6D9E-CF2E-5AF0-DDBD5B173599}"/>
              </a:ext>
            </a:extLst>
          </p:cNvPr>
          <p:cNvSpPr txBox="1">
            <a:spLocks noChangeArrowheads="1"/>
          </p:cNvSpPr>
          <p:nvPr/>
        </p:nvSpPr>
        <p:spPr bwMode="auto">
          <a:xfrm>
            <a:off x="9228966" y="4471799"/>
            <a:ext cx="2501366"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LOGARITHMIC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Tree>
    <p:extLst>
      <p:ext uri="{BB962C8B-B14F-4D97-AF65-F5344CB8AC3E}">
        <p14:creationId xmlns:p14="http://schemas.microsoft.com/office/powerpoint/2010/main" val="29947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autoUpdateAnimBg="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13" name="Text Box 5">
            <a:extLst>
              <a:ext uri="{FF2B5EF4-FFF2-40B4-BE49-F238E27FC236}">
                <a16:creationId xmlns:a16="http://schemas.microsoft.com/office/drawing/2014/main" id="{5C875A0A-E288-4B13-9136-C26E25EE44A5}"/>
              </a:ext>
            </a:extLst>
          </p:cNvPr>
          <p:cNvSpPr txBox="1">
            <a:spLocks noChangeArrowheads="1"/>
          </p:cNvSpPr>
          <p:nvPr/>
        </p:nvSpPr>
        <p:spPr bwMode="auto">
          <a:xfrm>
            <a:off x="9126810" y="5248670"/>
            <a:ext cx="2501366" cy="830997"/>
          </a:xfrm>
          <a:prstGeom prst="rect">
            <a:avLst/>
          </a:prstGeom>
          <a:noFill/>
          <a:ln w="57150" cmpd="sng">
            <a:noFill/>
          </a:ln>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a:solidFill>
                  <a:srgbClr val="FF0000"/>
                </a:solidFill>
                <a:latin typeface="Arial" panose="020B0604020202020204" pitchFamily="34" charset="0"/>
                <a:cs typeface="Arial" panose="020B0604020202020204" pitchFamily="34" charset="0"/>
              </a:rPr>
              <a:t>LIN-LOG </a:t>
            </a:r>
          </a:p>
          <a:p>
            <a:pPr algn="ctr">
              <a:defRPr/>
            </a:pPr>
            <a:r>
              <a:rPr lang="it-IT" altLang="it-IT" dirty="0">
                <a:latin typeface="Arial" panose="020B0604020202020204" pitchFamily="34" charset="0"/>
                <a:cs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endParaRPr lang="it-IT" altLang="it-IT" b="1" dirty="0">
              <a:solidFill>
                <a:srgbClr val="FF0000"/>
              </a:solidFill>
              <a:latin typeface="New York" charset="0"/>
            </a:endParaRPr>
          </a:p>
        </p:txBody>
      </p:sp>
      <p:sp>
        <p:nvSpPr>
          <p:cNvPr id="18" name="Text Box 4">
            <a:extLst>
              <a:ext uri="{FF2B5EF4-FFF2-40B4-BE49-F238E27FC236}">
                <a16:creationId xmlns:a16="http://schemas.microsoft.com/office/drawing/2014/main" id="{9B11C590-61D3-4FE9-8372-1F29754C4966}"/>
              </a:ext>
            </a:extLst>
          </p:cNvPr>
          <p:cNvSpPr txBox="1">
            <a:spLocks noChangeArrowheads="1"/>
          </p:cNvSpPr>
          <p:nvPr/>
        </p:nvSpPr>
        <p:spPr bwMode="auto">
          <a:xfrm>
            <a:off x="-1176842" y="5771891"/>
            <a:ext cx="7620000" cy="615553"/>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dirty="0">
                <a:latin typeface="Comic Sans MS" panose="030F0702030302020204" pitchFamily="66" charset="0"/>
              </a:rPr>
              <a:t>n power of 2:   n log</a:t>
            </a:r>
            <a:r>
              <a:rPr lang="it-IT" altLang="it-IT" baseline="-25000" dirty="0">
                <a:latin typeface="Comic Sans MS" panose="030F0702030302020204" pitchFamily="66" charset="0"/>
              </a:rPr>
              <a:t>2</a:t>
            </a:r>
            <a:r>
              <a:rPr lang="it-IT" altLang="it-IT" dirty="0">
                <a:latin typeface="Comic Sans MS" panose="030F0702030302020204" pitchFamily="66" charset="0"/>
              </a:rPr>
              <a:t>(n) </a:t>
            </a:r>
            <a:r>
              <a:rPr lang="it-IT" altLang="it-IT" dirty="0" err="1">
                <a:latin typeface="Comic Sans MS" panose="030F0702030302020204" pitchFamily="66" charset="0"/>
              </a:rPr>
              <a:t>operations</a:t>
            </a:r>
            <a:r>
              <a:rPr lang="it-IT" altLang="it-IT" b="1" dirty="0">
                <a:latin typeface="Courier New" panose="02070309020205020404" pitchFamily="49" charset="0"/>
              </a:rPr>
              <a:t> </a:t>
            </a:r>
          </a:p>
          <a:p>
            <a:endParaRPr lang="it-IT" altLang="it-IT" sz="1000" b="1" dirty="0">
              <a:latin typeface="Courier New" panose="02070309020205020404" pitchFamily="49" charset="0"/>
            </a:endParaRPr>
          </a:p>
        </p:txBody>
      </p:sp>
      <p:sp>
        <p:nvSpPr>
          <p:cNvPr id="19" name="Text Box 4">
            <a:extLst>
              <a:ext uri="{FF2B5EF4-FFF2-40B4-BE49-F238E27FC236}">
                <a16:creationId xmlns:a16="http://schemas.microsoft.com/office/drawing/2014/main" id="{7DD8405B-0B3B-41C0-8AEB-92AD2BAA9DC1}"/>
              </a:ext>
            </a:extLst>
          </p:cNvPr>
          <p:cNvSpPr txBox="1">
            <a:spLocks noChangeArrowheads="1"/>
          </p:cNvSpPr>
          <p:nvPr/>
        </p:nvSpPr>
        <p:spPr bwMode="auto">
          <a:xfrm>
            <a:off x="557212" y="2233528"/>
            <a:ext cx="9108504" cy="830997"/>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dirty="0">
                <a:latin typeface="Arial" panose="020B0604020202020204" pitchFamily="34" charset="0"/>
              </a:rPr>
              <a:t>algorithms that carry out  </a:t>
            </a:r>
            <a:r>
              <a:rPr lang="it-IT" altLang="it-IT" dirty="0">
                <a:latin typeface="Comic Sans MS" panose="030F0702030302020204" pitchFamily="66" charset="0"/>
              </a:rPr>
              <a:t>log</a:t>
            </a:r>
            <a:r>
              <a:rPr lang="it-IT" altLang="it-IT" baseline="-25000" dirty="0">
                <a:latin typeface="Comic Sans MS" panose="030F0702030302020204" pitchFamily="66" charset="0"/>
              </a:rPr>
              <a:t>2</a:t>
            </a:r>
            <a:r>
              <a:rPr lang="it-IT" altLang="it-IT" dirty="0">
                <a:latin typeface="Comic Sans MS" panose="030F0702030302020204" pitchFamily="66" charset="0"/>
              </a:rPr>
              <a:t>(n)  </a:t>
            </a:r>
            <a:r>
              <a:rPr lang="en-US" altLang="it-IT" dirty="0">
                <a:latin typeface="Arial" panose="020B0604020202020204" pitchFamily="34" charset="0"/>
              </a:rPr>
              <a:t>steps and at each step execute </a:t>
            </a:r>
            <a:r>
              <a:rPr lang="it-IT" altLang="it-IT" dirty="0">
                <a:latin typeface="Comic Sans MS" panose="030F0702030302020204" pitchFamily="66" charset="0"/>
              </a:rPr>
              <a:t>n</a:t>
            </a:r>
            <a:r>
              <a:rPr lang="en-US" altLang="it-IT" dirty="0">
                <a:latin typeface="Arial" panose="020B0604020202020204" pitchFamily="34" charset="0"/>
              </a:rPr>
              <a:t> dominant operations  </a:t>
            </a:r>
            <a:endParaRPr lang="it-IT" altLang="it-IT" dirty="0">
              <a:latin typeface="Arial" panose="020B0604020202020204" pitchFamily="34" charset="0"/>
            </a:endParaRPr>
          </a:p>
        </p:txBody>
      </p:sp>
      <p:sp>
        <p:nvSpPr>
          <p:cNvPr id="20" name="Text Box 4">
            <a:extLst>
              <a:ext uri="{FF2B5EF4-FFF2-40B4-BE49-F238E27FC236}">
                <a16:creationId xmlns:a16="http://schemas.microsoft.com/office/drawing/2014/main" id="{193B0D4D-BA0E-4E68-8A7A-07F15031C4A9}"/>
              </a:ext>
            </a:extLst>
          </p:cNvPr>
          <p:cNvSpPr txBox="1">
            <a:spLocks noChangeArrowheads="1"/>
          </p:cNvSpPr>
          <p:nvPr/>
        </p:nvSpPr>
        <p:spPr bwMode="auto">
          <a:xfrm>
            <a:off x="4922747" y="3287190"/>
            <a:ext cx="1079500" cy="5222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Comic Sans MS" panose="030F0702030302020204" pitchFamily="66" charset="0"/>
              </a:rPr>
              <a:t>n </a:t>
            </a:r>
            <a:r>
              <a:rPr lang="it-IT" altLang="it-IT" sz="2800" dirty="0">
                <a:latin typeface="Arial" panose="020B0604020202020204" pitchFamily="34" charset="0"/>
              </a:rPr>
              <a:t>=8</a:t>
            </a:r>
          </a:p>
        </p:txBody>
      </p:sp>
      <p:sp>
        <p:nvSpPr>
          <p:cNvPr id="22" name="Rectangle 4">
            <a:extLst>
              <a:ext uri="{FF2B5EF4-FFF2-40B4-BE49-F238E27FC236}">
                <a16:creationId xmlns:a16="http://schemas.microsoft.com/office/drawing/2014/main" id="{9E9148B4-E188-4E3E-B3DB-5FDDFF9EADBE}"/>
              </a:ext>
            </a:extLst>
          </p:cNvPr>
          <p:cNvSpPr>
            <a:spLocks noChangeArrowheads="1"/>
          </p:cNvSpPr>
          <p:nvPr/>
        </p:nvSpPr>
        <p:spPr bwMode="auto">
          <a:xfrm>
            <a:off x="727336"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3" name="Rectangle 5">
            <a:extLst>
              <a:ext uri="{FF2B5EF4-FFF2-40B4-BE49-F238E27FC236}">
                <a16:creationId xmlns:a16="http://schemas.microsoft.com/office/drawing/2014/main" id="{8FF03880-1E42-4B52-A727-46A8901210A7}"/>
              </a:ext>
            </a:extLst>
          </p:cNvPr>
          <p:cNvSpPr>
            <a:spLocks noChangeArrowheads="1"/>
          </p:cNvSpPr>
          <p:nvPr/>
        </p:nvSpPr>
        <p:spPr bwMode="auto">
          <a:xfrm>
            <a:off x="1112269"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4" name="Rectangle 6">
            <a:extLst>
              <a:ext uri="{FF2B5EF4-FFF2-40B4-BE49-F238E27FC236}">
                <a16:creationId xmlns:a16="http://schemas.microsoft.com/office/drawing/2014/main" id="{49F2C7EC-5E64-4051-9119-1CB46E432CC7}"/>
              </a:ext>
            </a:extLst>
          </p:cNvPr>
          <p:cNvSpPr>
            <a:spLocks noChangeArrowheads="1"/>
          </p:cNvSpPr>
          <p:nvPr/>
        </p:nvSpPr>
        <p:spPr bwMode="auto">
          <a:xfrm>
            <a:off x="1497201"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5" name="Rectangle 7">
            <a:extLst>
              <a:ext uri="{FF2B5EF4-FFF2-40B4-BE49-F238E27FC236}">
                <a16:creationId xmlns:a16="http://schemas.microsoft.com/office/drawing/2014/main" id="{6641BACF-9C9E-4D58-B510-C6841C4AC09C}"/>
              </a:ext>
            </a:extLst>
          </p:cNvPr>
          <p:cNvSpPr>
            <a:spLocks noChangeArrowheads="1"/>
          </p:cNvSpPr>
          <p:nvPr/>
        </p:nvSpPr>
        <p:spPr bwMode="auto">
          <a:xfrm>
            <a:off x="1882135"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6" name="Rectangle 10">
            <a:extLst>
              <a:ext uri="{FF2B5EF4-FFF2-40B4-BE49-F238E27FC236}">
                <a16:creationId xmlns:a16="http://schemas.microsoft.com/office/drawing/2014/main" id="{7CD6A617-A9EB-4C65-A94E-E71828688439}"/>
              </a:ext>
            </a:extLst>
          </p:cNvPr>
          <p:cNvSpPr>
            <a:spLocks noChangeArrowheads="1"/>
          </p:cNvSpPr>
          <p:nvPr/>
        </p:nvSpPr>
        <p:spPr bwMode="auto">
          <a:xfrm>
            <a:off x="3195137"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7" name="Rectangle 11">
            <a:extLst>
              <a:ext uri="{FF2B5EF4-FFF2-40B4-BE49-F238E27FC236}">
                <a16:creationId xmlns:a16="http://schemas.microsoft.com/office/drawing/2014/main" id="{6934B57F-FFEE-41AB-86C1-2844B75C46B0}"/>
              </a:ext>
            </a:extLst>
          </p:cNvPr>
          <p:cNvSpPr>
            <a:spLocks noChangeArrowheads="1"/>
          </p:cNvSpPr>
          <p:nvPr/>
        </p:nvSpPr>
        <p:spPr bwMode="auto">
          <a:xfrm>
            <a:off x="3580070"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8" name="Rectangle 12">
            <a:extLst>
              <a:ext uri="{FF2B5EF4-FFF2-40B4-BE49-F238E27FC236}">
                <a16:creationId xmlns:a16="http://schemas.microsoft.com/office/drawing/2014/main" id="{6AD28B27-459A-4711-9A64-E9EEBB4B3B90}"/>
              </a:ext>
            </a:extLst>
          </p:cNvPr>
          <p:cNvSpPr>
            <a:spLocks noChangeArrowheads="1"/>
          </p:cNvSpPr>
          <p:nvPr/>
        </p:nvSpPr>
        <p:spPr bwMode="auto">
          <a:xfrm>
            <a:off x="3965004"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9" name="Rectangle 13">
            <a:extLst>
              <a:ext uri="{FF2B5EF4-FFF2-40B4-BE49-F238E27FC236}">
                <a16:creationId xmlns:a16="http://schemas.microsoft.com/office/drawing/2014/main" id="{1E2047CA-B0E3-42EE-B215-2E440552F7DA}"/>
              </a:ext>
            </a:extLst>
          </p:cNvPr>
          <p:cNvSpPr>
            <a:spLocks noChangeArrowheads="1"/>
          </p:cNvSpPr>
          <p:nvPr/>
        </p:nvSpPr>
        <p:spPr bwMode="auto">
          <a:xfrm>
            <a:off x="4349936" y="399563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0" name="Rectangle 4">
            <a:extLst>
              <a:ext uri="{FF2B5EF4-FFF2-40B4-BE49-F238E27FC236}">
                <a16:creationId xmlns:a16="http://schemas.microsoft.com/office/drawing/2014/main" id="{F1F667A2-AF8B-4D30-8FE5-0DCE3E83FF6A}"/>
              </a:ext>
            </a:extLst>
          </p:cNvPr>
          <p:cNvSpPr>
            <a:spLocks noChangeArrowheads="1"/>
          </p:cNvSpPr>
          <p:nvPr/>
        </p:nvSpPr>
        <p:spPr bwMode="auto">
          <a:xfrm>
            <a:off x="727336" y="446177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1" name="Rectangle 5">
            <a:extLst>
              <a:ext uri="{FF2B5EF4-FFF2-40B4-BE49-F238E27FC236}">
                <a16:creationId xmlns:a16="http://schemas.microsoft.com/office/drawing/2014/main" id="{68B17CE6-0690-4E7D-AA3C-678BA69840A4}"/>
              </a:ext>
            </a:extLst>
          </p:cNvPr>
          <p:cNvSpPr>
            <a:spLocks noChangeArrowheads="1"/>
          </p:cNvSpPr>
          <p:nvPr/>
        </p:nvSpPr>
        <p:spPr bwMode="auto">
          <a:xfrm>
            <a:off x="1112269" y="446177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2" name="Rectangle 7">
            <a:extLst>
              <a:ext uri="{FF2B5EF4-FFF2-40B4-BE49-F238E27FC236}">
                <a16:creationId xmlns:a16="http://schemas.microsoft.com/office/drawing/2014/main" id="{828EFAD3-7973-4497-BC0A-EF89A8977B46}"/>
              </a:ext>
            </a:extLst>
          </p:cNvPr>
          <p:cNvSpPr>
            <a:spLocks noChangeArrowheads="1"/>
          </p:cNvSpPr>
          <p:nvPr/>
        </p:nvSpPr>
        <p:spPr bwMode="auto">
          <a:xfrm>
            <a:off x="1818982" y="446177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3" name="Rectangle 8">
            <a:extLst>
              <a:ext uri="{FF2B5EF4-FFF2-40B4-BE49-F238E27FC236}">
                <a16:creationId xmlns:a16="http://schemas.microsoft.com/office/drawing/2014/main" id="{9537C0FE-FC09-49E4-B4B4-17BE13EECD63}"/>
              </a:ext>
            </a:extLst>
          </p:cNvPr>
          <p:cNvSpPr>
            <a:spLocks noChangeArrowheads="1"/>
          </p:cNvSpPr>
          <p:nvPr/>
        </p:nvSpPr>
        <p:spPr bwMode="auto">
          <a:xfrm>
            <a:off x="2203915" y="446177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4" name="Rectangle 4">
            <a:extLst>
              <a:ext uri="{FF2B5EF4-FFF2-40B4-BE49-F238E27FC236}">
                <a16:creationId xmlns:a16="http://schemas.microsoft.com/office/drawing/2014/main" id="{ADD76566-6E9E-4CF7-B690-E9E4F1A87B7A}"/>
              </a:ext>
            </a:extLst>
          </p:cNvPr>
          <p:cNvSpPr>
            <a:spLocks noChangeArrowheads="1"/>
          </p:cNvSpPr>
          <p:nvPr/>
        </p:nvSpPr>
        <p:spPr bwMode="auto">
          <a:xfrm>
            <a:off x="727336" y="4989569"/>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5" name="Rectangle 6">
            <a:extLst>
              <a:ext uri="{FF2B5EF4-FFF2-40B4-BE49-F238E27FC236}">
                <a16:creationId xmlns:a16="http://schemas.microsoft.com/office/drawing/2014/main" id="{8A678639-01F6-4183-B66B-C945EAC89DD0}"/>
              </a:ext>
            </a:extLst>
          </p:cNvPr>
          <p:cNvSpPr>
            <a:spLocks noChangeArrowheads="1"/>
          </p:cNvSpPr>
          <p:nvPr/>
        </p:nvSpPr>
        <p:spPr bwMode="auto">
          <a:xfrm>
            <a:off x="1238680" y="4989569"/>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nvGrpSpPr>
          <p:cNvPr id="2" name="Gruppo 1">
            <a:extLst>
              <a:ext uri="{FF2B5EF4-FFF2-40B4-BE49-F238E27FC236}">
                <a16:creationId xmlns:a16="http://schemas.microsoft.com/office/drawing/2014/main" id="{EAD0AB70-A379-4561-90BD-6E17611F7EAC}"/>
              </a:ext>
            </a:extLst>
          </p:cNvPr>
          <p:cNvGrpSpPr/>
          <p:nvPr/>
        </p:nvGrpSpPr>
        <p:grpSpPr>
          <a:xfrm>
            <a:off x="732170" y="3368978"/>
            <a:ext cx="3033380" cy="361411"/>
            <a:chOff x="727336" y="3165372"/>
            <a:chExt cx="3033380" cy="361411"/>
          </a:xfrm>
        </p:grpSpPr>
        <p:sp>
          <p:nvSpPr>
            <p:cNvPr id="8" name="Rectangle 4">
              <a:extLst>
                <a:ext uri="{FF2B5EF4-FFF2-40B4-BE49-F238E27FC236}">
                  <a16:creationId xmlns:a16="http://schemas.microsoft.com/office/drawing/2014/main" id="{63C04BBC-E6FF-47A6-9269-FEB3B192D277}"/>
                </a:ext>
              </a:extLst>
            </p:cNvPr>
            <p:cNvSpPr>
              <a:spLocks noChangeArrowheads="1"/>
            </p:cNvSpPr>
            <p:nvPr/>
          </p:nvSpPr>
          <p:spPr bwMode="auto">
            <a:xfrm>
              <a:off x="727336"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 name="Rectangle 5">
              <a:extLst>
                <a:ext uri="{FF2B5EF4-FFF2-40B4-BE49-F238E27FC236}">
                  <a16:creationId xmlns:a16="http://schemas.microsoft.com/office/drawing/2014/main" id="{AA9BBA7B-71B5-487D-94CB-2B6F42C27C6B}"/>
                </a:ext>
              </a:extLst>
            </p:cNvPr>
            <p:cNvSpPr>
              <a:spLocks noChangeArrowheads="1"/>
            </p:cNvSpPr>
            <p:nvPr/>
          </p:nvSpPr>
          <p:spPr bwMode="auto">
            <a:xfrm>
              <a:off x="1116468"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 name="Rectangle 6">
              <a:extLst>
                <a:ext uri="{FF2B5EF4-FFF2-40B4-BE49-F238E27FC236}">
                  <a16:creationId xmlns:a16="http://schemas.microsoft.com/office/drawing/2014/main" id="{EBF309B7-246B-40CC-ACBE-DE84EAC5DFE7}"/>
                </a:ext>
              </a:extLst>
            </p:cNvPr>
            <p:cNvSpPr>
              <a:spLocks noChangeArrowheads="1"/>
            </p:cNvSpPr>
            <p:nvPr/>
          </p:nvSpPr>
          <p:spPr bwMode="auto">
            <a:xfrm>
              <a:off x="1491100"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1" name="Rectangle 7">
              <a:extLst>
                <a:ext uri="{FF2B5EF4-FFF2-40B4-BE49-F238E27FC236}">
                  <a16:creationId xmlns:a16="http://schemas.microsoft.com/office/drawing/2014/main" id="{961CEA3A-D7D9-49C2-9FF9-3D2A2246438A}"/>
                </a:ext>
              </a:extLst>
            </p:cNvPr>
            <p:cNvSpPr>
              <a:spLocks noChangeArrowheads="1"/>
            </p:cNvSpPr>
            <p:nvPr/>
          </p:nvSpPr>
          <p:spPr bwMode="auto">
            <a:xfrm>
              <a:off x="1863927" y="316537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6" name="Rectangle 4">
              <a:extLst>
                <a:ext uri="{FF2B5EF4-FFF2-40B4-BE49-F238E27FC236}">
                  <a16:creationId xmlns:a16="http://schemas.microsoft.com/office/drawing/2014/main" id="{6187C8D4-AC75-46F9-92EA-DECD279EDDB7}"/>
                </a:ext>
              </a:extLst>
            </p:cNvPr>
            <p:cNvSpPr>
              <a:spLocks noChangeArrowheads="1"/>
            </p:cNvSpPr>
            <p:nvPr/>
          </p:nvSpPr>
          <p:spPr bwMode="auto">
            <a:xfrm>
              <a:off x="2239192"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7" name="Rectangle 5">
              <a:extLst>
                <a:ext uri="{FF2B5EF4-FFF2-40B4-BE49-F238E27FC236}">
                  <a16:creationId xmlns:a16="http://schemas.microsoft.com/office/drawing/2014/main" id="{43070060-075E-45C1-A5CC-2A1F56F677FF}"/>
                </a:ext>
              </a:extLst>
            </p:cNvPr>
            <p:cNvSpPr>
              <a:spLocks noChangeArrowheads="1"/>
            </p:cNvSpPr>
            <p:nvPr/>
          </p:nvSpPr>
          <p:spPr bwMode="auto">
            <a:xfrm>
              <a:off x="2628324"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8" name="Rectangle 6">
              <a:extLst>
                <a:ext uri="{FF2B5EF4-FFF2-40B4-BE49-F238E27FC236}">
                  <a16:creationId xmlns:a16="http://schemas.microsoft.com/office/drawing/2014/main" id="{90B31C3A-5992-4AB6-9E6C-890AC984D226}"/>
                </a:ext>
              </a:extLst>
            </p:cNvPr>
            <p:cNvSpPr>
              <a:spLocks noChangeArrowheads="1"/>
            </p:cNvSpPr>
            <p:nvPr/>
          </p:nvSpPr>
          <p:spPr bwMode="auto">
            <a:xfrm>
              <a:off x="3002956"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9" name="Rectangle 7">
              <a:extLst>
                <a:ext uri="{FF2B5EF4-FFF2-40B4-BE49-F238E27FC236}">
                  <a16:creationId xmlns:a16="http://schemas.microsoft.com/office/drawing/2014/main" id="{9E243D07-2603-4950-92B7-8F33EF6E19F7}"/>
                </a:ext>
              </a:extLst>
            </p:cNvPr>
            <p:cNvSpPr>
              <a:spLocks noChangeArrowheads="1"/>
            </p:cNvSpPr>
            <p:nvPr/>
          </p:nvSpPr>
          <p:spPr bwMode="auto">
            <a:xfrm>
              <a:off x="3375783" y="3168070"/>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sp>
        <p:nvSpPr>
          <p:cNvPr id="41" name="Rectangle 4">
            <a:extLst>
              <a:ext uri="{FF2B5EF4-FFF2-40B4-BE49-F238E27FC236}">
                <a16:creationId xmlns:a16="http://schemas.microsoft.com/office/drawing/2014/main" id="{1C71CDC7-DD7C-4578-B3FC-3CDD6D9AF6EE}"/>
              </a:ext>
            </a:extLst>
          </p:cNvPr>
          <p:cNvSpPr>
            <a:spLocks noChangeArrowheads="1"/>
          </p:cNvSpPr>
          <p:nvPr/>
        </p:nvSpPr>
        <p:spPr bwMode="auto">
          <a:xfrm>
            <a:off x="3211476" y="446455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2" name="Rectangle 5">
            <a:extLst>
              <a:ext uri="{FF2B5EF4-FFF2-40B4-BE49-F238E27FC236}">
                <a16:creationId xmlns:a16="http://schemas.microsoft.com/office/drawing/2014/main" id="{94AE7D56-BC72-493F-9430-38D4EC914BBB}"/>
              </a:ext>
            </a:extLst>
          </p:cNvPr>
          <p:cNvSpPr>
            <a:spLocks noChangeArrowheads="1"/>
          </p:cNvSpPr>
          <p:nvPr/>
        </p:nvSpPr>
        <p:spPr bwMode="auto">
          <a:xfrm>
            <a:off x="3596409" y="446455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3" name="Rectangle 7">
            <a:extLst>
              <a:ext uri="{FF2B5EF4-FFF2-40B4-BE49-F238E27FC236}">
                <a16:creationId xmlns:a16="http://schemas.microsoft.com/office/drawing/2014/main" id="{19B2AC1A-6FAA-4BD2-BE6B-AE448C5B8F33}"/>
              </a:ext>
            </a:extLst>
          </p:cNvPr>
          <p:cNvSpPr>
            <a:spLocks noChangeArrowheads="1"/>
          </p:cNvSpPr>
          <p:nvPr/>
        </p:nvSpPr>
        <p:spPr bwMode="auto">
          <a:xfrm>
            <a:off x="4303122" y="446455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4" name="Rectangle 8">
            <a:extLst>
              <a:ext uri="{FF2B5EF4-FFF2-40B4-BE49-F238E27FC236}">
                <a16:creationId xmlns:a16="http://schemas.microsoft.com/office/drawing/2014/main" id="{92765299-AC59-40ED-96CB-2D8F9BF534B5}"/>
              </a:ext>
            </a:extLst>
          </p:cNvPr>
          <p:cNvSpPr>
            <a:spLocks noChangeArrowheads="1"/>
          </p:cNvSpPr>
          <p:nvPr/>
        </p:nvSpPr>
        <p:spPr bwMode="auto">
          <a:xfrm>
            <a:off x="4688055" y="4464552"/>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5" name="Rectangle 4">
            <a:extLst>
              <a:ext uri="{FF2B5EF4-FFF2-40B4-BE49-F238E27FC236}">
                <a16:creationId xmlns:a16="http://schemas.microsoft.com/office/drawing/2014/main" id="{62147611-C94D-4D3D-A5F0-987172BB551D}"/>
              </a:ext>
            </a:extLst>
          </p:cNvPr>
          <p:cNvSpPr>
            <a:spLocks noChangeArrowheads="1"/>
          </p:cNvSpPr>
          <p:nvPr/>
        </p:nvSpPr>
        <p:spPr bwMode="auto">
          <a:xfrm>
            <a:off x="1818981" y="4989568"/>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6" name="Rectangle 6">
            <a:extLst>
              <a:ext uri="{FF2B5EF4-FFF2-40B4-BE49-F238E27FC236}">
                <a16:creationId xmlns:a16="http://schemas.microsoft.com/office/drawing/2014/main" id="{E80C3225-1069-40BB-97A7-271530AF3673}"/>
              </a:ext>
            </a:extLst>
          </p:cNvPr>
          <p:cNvSpPr>
            <a:spLocks noChangeArrowheads="1"/>
          </p:cNvSpPr>
          <p:nvPr/>
        </p:nvSpPr>
        <p:spPr bwMode="auto">
          <a:xfrm>
            <a:off x="2283293" y="4989569"/>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7" name="Rectangle 4">
            <a:extLst>
              <a:ext uri="{FF2B5EF4-FFF2-40B4-BE49-F238E27FC236}">
                <a16:creationId xmlns:a16="http://schemas.microsoft.com/office/drawing/2014/main" id="{1280F012-D789-4138-AA8D-26A9011AC644}"/>
              </a:ext>
            </a:extLst>
          </p:cNvPr>
          <p:cNvSpPr>
            <a:spLocks noChangeArrowheads="1"/>
          </p:cNvSpPr>
          <p:nvPr/>
        </p:nvSpPr>
        <p:spPr bwMode="auto">
          <a:xfrm>
            <a:off x="3215620" y="4984026"/>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8" name="Rectangle 6">
            <a:extLst>
              <a:ext uri="{FF2B5EF4-FFF2-40B4-BE49-F238E27FC236}">
                <a16:creationId xmlns:a16="http://schemas.microsoft.com/office/drawing/2014/main" id="{FDE7AEDB-9CE4-467B-B94A-120D89DD61E6}"/>
              </a:ext>
            </a:extLst>
          </p:cNvPr>
          <p:cNvSpPr>
            <a:spLocks noChangeArrowheads="1"/>
          </p:cNvSpPr>
          <p:nvPr/>
        </p:nvSpPr>
        <p:spPr bwMode="auto">
          <a:xfrm>
            <a:off x="3726964" y="4984026"/>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9" name="Rectangle 4">
            <a:extLst>
              <a:ext uri="{FF2B5EF4-FFF2-40B4-BE49-F238E27FC236}">
                <a16:creationId xmlns:a16="http://schemas.microsoft.com/office/drawing/2014/main" id="{1F75FB13-50CD-47A9-84C3-C2307DC1E409}"/>
              </a:ext>
            </a:extLst>
          </p:cNvPr>
          <p:cNvSpPr>
            <a:spLocks noChangeArrowheads="1"/>
          </p:cNvSpPr>
          <p:nvPr/>
        </p:nvSpPr>
        <p:spPr bwMode="auto">
          <a:xfrm>
            <a:off x="4307265" y="4984025"/>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0" name="Rectangle 6">
            <a:extLst>
              <a:ext uri="{FF2B5EF4-FFF2-40B4-BE49-F238E27FC236}">
                <a16:creationId xmlns:a16="http://schemas.microsoft.com/office/drawing/2014/main" id="{3D9A49D5-AF75-401B-BC02-C7DFEB08D8CA}"/>
              </a:ext>
            </a:extLst>
          </p:cNvPr>
          <p:cNvSpPr>
            <a:spLocks noChangeArrowheads="1"/>
          </p:cNvSpPr>
          <p:nvPr/>
        </p:nvSpPr>
        <p:spPr bwMode="auto">
          <a:xfrm>
            <a:off x="4771577" y="4984026"/>
            <a:ext cx="384933" cy="35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1" name="Text Box 4">
            <a:extLst>
              <a:ext uri="{FF2B5EF4-FFF2-40B4-BE49-F238E27FC236}">
                <a16:creationId xmlns:a16="http://schemas.microsoft.com/office/drawing/2014/main" id="{3FEBD313-E3FA-4FD7-ACF5-74EA0AE1345F}"/>
              </a:ext>
            </a:extLst>
          </p:cNvPr>
          <p:cNvSpPr txBox="1">
            <a:spLocks noChangeArrowheads="1"/>
          </p:cNvSpPr>
          <p:nvPr/>
        </p:nvSpPr>
        <p:spPr bwMode="auto">
          <a:xfrm>
            <a:off x="6431816" y="3743588"/>
            <a:ext cx="4532671"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 </a:t>
            </a:r>
            <a:r>
              <a:rPr lang="it-IT" altLang="it-IT" dirty="0">
                <a:latin typeface="Comic Sans MS" panose="030F0702030302020204" pitchFamily="66" charset="0"/>
              </a:rPr>
              <a:t>n log</a:t>
            </a:r>
            <a:r>
              <a:rPr lang="it-IT" altLang="it-IT" baseline="-25000" dirty="0">
                <a:latin typeface="Comic Sans MS" panose="030F0702030302020204" pitchFamily="66" charset="0"/>
              </a:rPr>
              <a:t>2</a:t>
            </a:r>
            <a:r>
              <a:rPr lang="it-IT" altLang="it-IT" dirty="0">
                <a:latin typeface="Comic Sans MS" panose="030F0702030302020204" pitchFamily="66" charset="0"/>
              </a:rPr>
              <a:t>n</a:t>
            </a:r>
            <a:r>
              <a:rPr lang="it-IT" altLang="it-IT" b="1" dirty="0">
                <a:latin typeface="Courier New" panose="02070309020205020404" pitchFamily="49" charset="0"/>
              </a:rPr>
              <a:t> </a:t>
            </a:r>
          </a:p>
          <a:p>
            <a:r>
              <a:rPr lang="it-IT" altLang="it-IT" dirty="0" err="1">
                <a:solidFill>
                  <a:srgbClr val="FF0000"/>
                </a:solidFill>
                <a:latin typeface="Arial" panose="020B0604020202020204" pitchFamily="34" charset="0"/>
              </a:rPr>
              <a:t>that</a:t>
            </a:r>
            <a:r>
              <a:rPr lang="it-IT" altLang="it-IT" dirty="0">
                <a:solidFill>
                  <a:srgbClr val="FF0000"/>
                </a:solidFill>
                <a:latin typeface="Arial" panose="020B0604020202020204" pitchFamily="34" charset="0"/>
              </a:rPr>
              <a:t> </a:t>
            </a:r>
            <a:r>
              <a:rPr lang="it-IT" altLang="it-IT" dirty="0" err="1">
                <a:solidFill>
                  <a:srgbClr val="FF0000"/>
                </a:solidFill>
                <a:latin typeface="Arial" panose="020B0604020202020204" pitchFamily="34" charset="0"/>
              </a:rPr>
              <a:t>is</a:t>
            </a:r>
            <a:r>
              <a:rPr lang="it-IT" altLang="it-IT" dirty="0">
                <a:solidFill>
                  <a:srgbClr val="FF0000"/>
                </a:solidFill>
                <a:latin typeface="Arial" panose="020B0604020202020204" pitchFamily="34" charset="0"/>
              </a:rPr>
              <a:t> </a:t>
            </a:r>
          </a:p>
          <a:p>
            <a:r>
              <a:rPr lang="it-IT" altLang="it-IT" dirty="0">
                <a:latin typeface="Comic Sans MS" panose="030F0702030302020204" pitchFamily="66" charset="0"/>
              </a:rPr>
              <a:t>  T(n) </a:t>
            </a:r>
            <a:r>
              <a:rPr lang="it-IT" altLang="it-IT" dirty="0" err="1">
                <a:latin typeface="Comic Sans MS" panose="030F0702030302020204" pitchFamily="66" charset="0"/>
              </a:rPr>
              <a:t>is</a:t>
            </a:r>
            <a:r>
              <a:rPr lang="it-IT" altLang="it-IT" dirty="0">
                <a:latin typeface="Comic Sans MS" panose="030F0702030302020204" pitchFamily="66"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 log</a:t>
            </a:r>
            <a:r>
              <a:rPr lang="it-IT" altLang="it-IT" baseline="-25000" dirty="0">
                <a:solidFill>
                  <a:srgbClr val="000099"/>
                </a:solidFill>
                <a:latin typeface="Comic Sans MS" panose="030F0702030302020204" pitchFamily="66" charset="0"/>
              </a:rPr>
              <a:t>2</a:t>
            </a:r>
            <a:r>
              <a:rPr lang="it-IT" altLang="it-IT" dirty="0">
                <a:solidFill>
                  <a:srgbClr val="000099"/>
                </a:solidFill>
                <a:latin typeface="Comic Sans MS" panose="030F0702030302020204" pitchFamily="66" charset="0"/>
              </a:rPr>
              <a:t>n</a:t>
            </a:r>
            <a:r>
              <a:rPr lang="it-IT" altLang="it-IT" b="1" dirty="0">
                <a:solidFill>
                  <a:srgbClr val="000099"/>
                </a:solidFill>
                <a:latin typeface="New York" charset="0"/>
              </a:rPr>
              <a:t> </a:t>
            </a:r>
          </a:p>
        </p:txBody>
      </p:sp>
    </p:spTree>
    <p:extLst>
      <p:ext uri="{BB962C8B-B14F-4D97-AF65-F5344CB8AC3E}">
        <p14:creationId xmlns:p14="http://schemas.microsoft.com/office/powerpoint/2010/main" val="20498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To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animBg="1" autoUpdateAnimBg="0"/>
      <p:bldP spid="5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52" name="Text Box 2">
            <a:extLst>
              <a:ext uri="{FF2B5EF4-FFF2-40B4-BE49-F238E27FC236}">
                <a16:creationId xmlns:a16="http://schemas.microsoft.com/office/drawing/2014/main" id="{86E67725-33ED-4272-A409-1F2AAA0BCFCE}"/>
              </a:ext>
            </a:extLst>
          </p:cNvPr>
          <p:cNvSpPr txBox="1">
            <a:spLocks noChangeArrowheads="1"/>
          </p:cNvSpPr>
          <p:nvPr/>
        </p:nvSpPr>
        <p:spPr bwMode="auto">
          <a:xfrm>
            <a:off x="126101" y="1975862"/>
            <a:ext cx="11089460" cy="830997"/>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it-IT" dirty="0">
                <a:latin typeface="Arial" panose="020B0604020202020204" pitchFamily="34" charset="0"/>
              </a:rPr>
              <a:t>information on the time complexity of an algorithm can be obtained experimentally, by executing a program that implements the algorithm</a:t>
            </a:r>
            <a:endParaRPr lang="it-IT" altLang="it-IT" b="1" dirty="0">
              <a:latin typeface="New York" charset="0"/>
            </a:endParaRPr>
          </a:p>
        </p:txBody>
      </p:sp>
      <p:sp>
        <p:nvSpPr>
          <p:cNvPr id="53" name="Text Box 4">
            <a:extLst>
              <a:ext uri="{FF2B5EF4-FFF2-40B4-BE49-F238E27FC236}">
                <a16:creationId xmlns:a16="http://schemas.microsoft.com/office/drawing/2014/main" id="{72225159-84F1-44F1-80CD-A9D4FA5E2393}"/>
              </a:ext>
            </a:extLst>
          </p:cNvPr>
          <p:cNvSpPr txBox="1">
            <a:spLocks noChangeArrowheads="1"/>
          </p:cNvSpPr>
          <p:nvPr/>
        </p:nvSpPr>
        <p:spPr bwMode="auto">
          <a:xfrm>
            <a:off x="1359434" y="3161692"/>
            <a:ext cx="8763000" cy="1200329"/>
          </a:xfrm>
          <a:prstGeom prst="rect">
            <a:avLst/>
          </a:prstGeom>
          <a:noFill/>
          <a:ln w="9525">
            <a:no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it-IT" dirty="0">
                <a:latin typeface="Arial" panose="020B0604020202020204" pitchFamily="34" charset="0"/>
              </a:rPr>
              <a:t>run the program to solve the problem </a:t>
            </a:r>
            <a:r>
              <a:rPr lang="it-IT" altLang="it-IT" dirty="0">
                <a:latin typeface="Arial" panose="020B0604020202020204" pitchFamily="34" charset="0"/>
              </a:rPr>
              <a:t>of dimensione </a:t>
            </a:r>
            <a:r>
              <a:rPr lang="it-IT" altLang="it-IT" b="1" dirty="0">
                <a:solidFill>
                  <a:srgbClr val="000099"/>
                </a:solidFill>
                <a:latin typeface="Comic Sans MS" panose="030F0702030302020204" pitchFamily="66" charset="0"/>
              </a:rPr>
              <a:t>n</a:t>
            </a:r>
            <a:r>
              <a:rPr lang="it-IT" altLang="it-IT" dirty="0">
                <a:latin typeface="Arial" panose="020B0604020202020204" pitchFamily="34" charset="0"/>
              </a:rPr>
              <a:t>, and </a:t>
            </a:r>
            <a:r>
              <a:rPr lang="it-IT" altLang="it-IT" dirty="0" err="1">
                <a:latin typeface="Arial" panose="020B0604020202020204" pitchFamily="34" charset="0"/>
              </a:rPr>
              <a:t>then</a:t>
            </a:r>
            <a:r>
              <a:rPr lang="it-IT" altLang="it-IT" dirty="0">
                <a:latin typeface="Arial" panose="020B0604020202020204" pitchFamily="34" charset="0"/>
              </a:rPr>
              <a:t> </a:t>
            </a:r>
            <a:r>
              <a:rPr lang="it-IT" altLang="it-IT" b="1" dirty="0">
                <a:solidFill>
                  <a:srgbClr val="000099"/>
                </a:solidFill>
                <a:latin typeface="Comic Sans MS" panose="030F0702030302020204" pitchFamily="66" charset="0"/>
              </a:rPr>
              <a:t>2n</a:t>
            </a:r>
            <a:r>
              <a:rPr lang="it-IT" altLang="it-IT" b="1" dirty="0">
                <a:latin typeface="Courier New" panose="02070309020205020404" pitchFamily="49" charset="0"/>
              </a:rPr>
              <a:t>,</a:t>
            </a:r>
            <a:r>
              <a:rPr lang="it-IT" altLang="it-IT" b="1" dirty="0">
                <a:solidFill>
                  <a:srgbClr val="000099"/>
                </a:solidFill>
                <a:latin typeface="Comic Sans MS" panose="030F0702030302020204" pitchFamily="66" charset="0"/>
              </a:rPr>
              <a:t>4n</a:t>
            </a:r>
            <a:r>
              <a:rPr lang="it-IT" altLang="it-IT" b="1" dirty="0">
                <a:latin typeface="Courier New" panose="02070309020205020404" pitchFamily="49" charset="0"/>
              </a:rPr>
              <a:t>,</a:t>
            </a:r>
            <a:r>
              <a:rPr lang="it-IT" altLang="it-IT" b="1" dirty="0">
                <a:solidFill>
                  <a:srgbClr val="000099"/>
                </a:solidFill>
                <a:latin typeface="Comic Sans MS" panose="030F0702030302020204" pitchFamily="66" charset="0"/>
              </a:rPr>
              <a:t>8n</a:t>
            </a:r>
            <a:r>
              <a:rPr lang="it-IT" altLang="it-IT" b="1" dirty="0">
                <a:latin typeface="Courier New" panose="02070309020205020404" pitchFamily="49" charset="0"/>
              </a:rPr>
              <a:t>,</a:t>
            </a:r>
            <a:r>
              <a:rPr lang="it-IT" altLang="it-IT" b="1" dirty="0">
                <a:solidFill>
                  <a:srgbClr val="000099"/>
                </a:solidFill>
                <a:latin typeface="Comic Sans MS" panose="030F0702030302020204" pitchFamily="66" charset="0"/>
              </a:rPr>
              <a:t>16n</a:t>
            </a:r>
            <a:r>
              <a:rPr lang="it-IT" altLang="it-IT" dirty="0">
                <a:solidFill>
                  <a:srgbClr val="000099"/>
                </a:solidFill>
                <a:latin typeface="Arial" panose="020B0604020202020204" pitchFamily="34" charset="0"/>
              </a:rPr>
              <a:t> </a:t>
            </a:r>
          </a:p>
          <a:p>
            <a:pPr algn="ctr"/>
            <a:r>
              <a:rPr lang="en-US" altLang="it-IT" dirty="0">
                <a:latin typeface="Arial" panose="020B0604020202020204" pitchFamily="34" charset="0"/>
              </a:rPr>
              <a:t>and finally analyze the execution times</a:t>
            </a:r>
            <a:endParaRPr lang="it-IT" altLang="it-IT" dirty="0">
              <a:latin typeface="Arial" panose="020B0604020202020204" pitchFamily="34" charset="0"/>
            </a:endParaRPr>
          </a:p>
        </p:txBody>
      </p:sp>
      <p:grpSp>
        <p:nvGrpSpPr>
          <p:cNvPr id="54" name="Group 15">
            <a:extLst>
              <a:ext uri="{FF2B5EF4-FFF2-40B4-BE49-F238E27FC236}">
                <a16:creationId xmlns:a16="http://schemas.microsoft.com/office/drawing/2014/main" id="{97FB2E48-D44B-4EEA-A171-D6C2F608D1CE}"/>
              </a:ext>
            </a:extLst>
          </p:cNvPr>
          <p:cNvGrpSpPr>
            <a:grpSpLocks/>
          </p:cNvGrpSpPr>
          <p:nvPr/>
        </p:nvGrpSpPr>
        <p:grpSpPr bwMode="auto">
          <a:xfrm>
            <a:off x="2013568" y="4716854"/>
            <a:ext cx="8077202" cy="1371600"/>
            <a:chOff x="384" y="2784"/>
            <a:chExt cx="5088" cy="864"/>
          </a:xfrm>
        </p:grpSpPr>
        <p:sp>
          <p:nvSpPr>
            <p:cNvPr id="55" name="Rectangle 8">
              <a:extLst>
                <a:ext uri="{FF2B5EF4-FFF2-40B4-BE49-F238E27FC236}">
                  <a16:creationId xmlns:a16="http://schemas.microsoft.com/office/drawing/2014/main" id="{4777CB27-E6B4-45DE-97E2-77DED51C9191}"/>
                </a:ext>
              </a:extLst>
            </p:cNvPr>
            <p:cNvSpPr>
              <a:spLocks noChangeArrowheads="1"/>
            </p:cNvSpPr>
            <p:nvPr/>
          </p:nvSpPr>
          <p:spPr bwMode="auto">
            <a:xfrm>
              <a:off x="384" y="2784"/>
              <a:ext cx="528"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6" name="Rectangle 9">
              <a:extLst>
                <a:ext uri="{FF2B5EF4-FFF2-40B4-BE49-F238E27FC236}">
                  <a16:creationId xmlns:a16="http://schemas.microsoft.com/office/drawing/2014/main" id="{BAD812FC-72E8-4F36-B595-C828BDE00C1F}"/>
                </a:ext>
              </a:extLst>
            </p:cNvPr>
            <p:cNvSpPr>
              <a:spLocks noChangeArrowheads="1"/>
            </p:cNvSpPr>
            <p:nvPr/>
          </p:nvSpPr>
          <p:spPr bwMode="auto">
            <a:xfrm>
              <a:off x="912" y="2784"/>
              <a:ext cx="1536"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7" name="Rectangle 10">
              <a:extLst>
                <a:ext uri="{FF2B5EF4-FFF2-40B4-BE49-F238E27FC236}">
                  <a16:creationId xmlns:a16="http://schemas.microsoft.com/office/drawing/2014/main" id="{352CE12B-4564-426E-8F0C-0A7FCBD1971D}"/>
                </a:ext>
              </a:extLst>
            </p:cNvPr>
            <p:cNvSpPr>
              <a:spLocks noChangeArrowheads="1"/>
            </p:cNvSpPr>
            <p:nvPr/>
          </p:nvSpPr>
          <p:spPr bwMode="auto">
            <a:xfrm>
              <a:off x="2448" y="2784"/>
              <a:ext cx="3024"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8" name="Text Box 11">
              <a:extLst>
                <a:ext uri="{FF2B5EF4-FFF2-40B4-BE49-F238E27FC236}">
                  <a16:creationId xmlns:a16="http://schemas.microsoft.com/office/drawing/2014/main" id="{2F2FE375-8FBE-478F-BA5A-56F8DC6EAC89}"/>
                </a:ext>
              </a:extLst>
            </p:cNvPr>
            <p:cNvSpPr txBox="1">
              <a:spLocks noChangeArrowheads="1"/>
            </p:cNvSpPr>
            <p:nvPr/>
          </p:nvSpPr>
          <p:spPr bwMode="auto">
            <a:xfrm>
              <a:off x="528" y="2957"/>
              <a:ext cx="26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latin typeface="Comic Sans MS" panose="030F0702030302020204" pitchFamily="66" charset="0"/>
                </a:rPr>
                <a:t>n</a:t>
              </a:r>
            </a:p>
          </p:txBody>
        </p:sp>
        <p:sp>
          <p:nvSpPr>
            <p:cNvPr id="59" name="Text Box 12">
              <a:extLst>
                <a:ext uri="{FF2B5EF4-FFF2-40B4-BE49-F238E27FC236}">
                  <a16:creationId xmlns:a16="http://schemas.microsoft.com/office/drawing/2014/main" id="{E7E3D88C-7F4D-4182-97C6-AFB8F0C32906}"/>
                </a:ext>
              </a:extLst>
            </p:cNvPr>
            <p:cNvSpPr txBox="1">
              <a:spLocks noChangeArrowheads="1"/>
            </p:cNvSpPr>
            <p:nvPr/>
          </p:nvSpPr>
          <p:spPr bwMode="auto">
            <a:xfrm>
              <a:off x="1056" y="2832"/>
              <a:ext cx="109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execution</a:t>
              </a:r>
              <a:r>
                <a:rPr lang="it-IT" altLang="it-IT" b="1" dirty="0">
                  <a:latin typeface="Arial" panose="020B0604020202020204" pitchFamily="34" charset="0"/>
                </a:rPr>
                <a:t> </a:t>
              </a:r>
            </a:p>
            <a:p>
              <a:r>
                <a:rPr lang="it-IT" altLang="it-IT" b="1" dirty="0">
                  <a:latin typeface="Arial" panose="020B0604020202020204" pitchFamily="34" charset="0"/>
                </a:rPr>
                <a:t>time</a:t>
              </a:r>
            </a:p>
            <a:p>
              <a:r>
                <a:rPr lang="it-IT" altLang="it-IT" b="1" dirty="0">
                  <a:latin typeface="Arial" panose="020B0604020202020204" pitchFamily="34" charset="0"/>
                </a:rPr>
                <a:t>(sec)</a:t>
              </a:r>
              <a:endParaRPr lang="it-IT" altLang="it-IT" sz="3200" dirty="0">
                <a:latin typeface="Arial" panose="020B0604020202020204" pitchFamily="34" charset="0"/>
              </a:endParaRPr>
            </a:p>
          </p:txBody>
        </p:sp>
        <p:sp>
          <p:nvSpPr>
            <p:cNvPr id="60" name="Text Box 13">
              <a:extLst>
                <a:ext uri="{FF2B5EF4-FFF2-40B4-BE49-F238E27FC236}">
                  <a16:creationId xmlns:a16="http://schemas.microsoft.com/office/drawing/2014/main" id="{AC00A8B6-4CFF-4DAB-8988-59319E9F50E4}"/>
                </a:ext>
              </a:extLst>
            </p:cNvPr>
            <p:cNvSpPr txBox="1">
              <a:spLocks noChangeArrowheads="1"/>
            </p:cNvSpPr>
            <p:nvPr/>
          </p:nvSpPr>
          <p:spPr bwMode="auto">
            <a:xfrm>
              <a:off x="2496" y="2832"/>
              <a:ext cx="242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increasing</a:t>
              </a:r>
              <a:r>
                <a:rPr lang="it-IT" altLang="it-IT" b="1" dirty="0">
                  <a:latin typeface="Arial" panose="020B0604020202020204" pitchFamily="34" charset="0"/>
                </a:rPr>
                <a:t> </a:t>
              </a:r>
              <a:r>
                <a:rPr lang="it-IT" altLang="it-IT" b="1" dirty="0" err="1">
                  <a:latin typeface="Arial" panose="020B0604020202020204" pitchFamily="34" charset="0"/>
                </a:rPr>
                <a:t>factor</a:t>
              </a:r>
              <a:r>
                <a:rPr lang="it-IT" altLang="it-IT" b="1" dirty="0">
                  <a:latin typeface="Arial" panose="020B0604020202020204" pitchFamily="34" charset="0"/>
                </a:rPr>
                <a:t> of  time</a:t>
              </a:r>
            </a:p>
            <a:p>
              <a:r>
                <a:rPr lang="it-IT" altLang="it-IT" b="1" dirty="0" err="1">
                  <a:latin typeface="Arial" panose="020B0604020202020204" pitchFamily="34" charset="0"/>
                </a:rPr>
                <a:t>execution</a:t>
              </a:r>
              <a:r>
                <a:rPr lang="it-IT" altLang="it-IT" b="1" dirty="0">
                  <a:latin typeface="Arial" panose="020B0604020202020204" pitchFamily="34" charset="0"/>
                </a:rPr>
                <a:t> </a:t>
              </a:r>
            </a:p>
            <a:p>
              <a:r>
                <a:rPr lang="it-IT" altLang="it-IT" b="1" dirty="0">
                  <a:latin typeface="Arial" panose="020B0604020202020204" pitchFamily="34" charset="0"/>
                </a:rPr>
                <a:t>(</a:t>
              </a:r>
              <a:r>
                <a:rPr lang="it-IT" altLang="it-IT" b="1" dirty="0" err="1">
                  <a:latin typeface="Arial" panose="020B0604020202020204" pitchFamily="34" charset="0"/>
                </a:rPr>
                <a:t>current</a:t>
              </a:r>
              <a:r>
                <a:rPr lang="it-IT" altLang="it-IT" b="1" dirty="0">
                  <a:latin typeface="Arial" panose="020B0604020202020204" pitchFamily="34" charset="0"/>
                </a:rPr>
                <a:t> / </a:t>
              </a:r>
              <a:r>
                <a:rPr lang="it-IT" altLang="it-IT" b="1" dirty="0" err="1">
                  <a:latin typeface="Arial" panose="020B0604020202020204" pitchFamily="34" charset="0"/>
                </a:rPr>
                <a:t>previous</a:t>
              </a:r>
              <a:r>
                <a:rPr lang="it-IT" altLang="it-IT" b="1" dirty="0">
                  <a:latin typeface="Arial" panose="020B0604020202020204" pitchFamily="34" charset="0"/>
                </a:rPr>
                <a:t>)</a:t>
              </a:r>
              <a:endParaRPr lang="it-IT" altLang="it-IT" sz="3200" dirty="0">
                <a:latin typeface="Arial" panose="020B0604020202020204" pitchFamily="34" charset="0"/>
              </a:endParaRPr>
            </a:p>
          </p:txBody>
        </p:sp>
      </p:grpSp>
    </p:spTree>
    <p:extLst>
      <p:ext uri="{BB962C8B-B14F-4D97-AF65-F5344CB8AC3E}">
        <p14:creationId xmlns:p14="http://schemas.microsoft.com/office/powerpoint/2010/main" val="1751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ppt_x</p:attrName>
                                        </p:attrNameLst>
                                      </p:cBhvr>
                                      <p:tavLst>
                                        <p:tav tm="0">
                                          <p:val>
                                            <p:strVal val="#ppt_x-#ppt_w/2"/>
                                          </p:val>
                                        </p:tav>
                                        <p:tav tm="100000">
                                          <p:val>
                                            <p:strVal val="#ppt_x"/>
                                          </p:val>
                                        </p:tav>
                                      </p:tavLst>
                                    </p:anim>
                                    <p:anim calcmode="lin" valueType="num">
                                      <p:cBhvr>
                                        <p:cTn id="13" dur="500" fill="hold"/>
                                        <p:tgtEl>
                                          <p:spTgt spid="54"/>
                                        </p:tgtEl>
                                        <p:attrNameLst>
                                          <p:attrName>ppt_y</p:attrName>
                                        </p:attrNameLst>
                                      </p:cBhvr>
                                      <p:tavLst>
                                        <p:tav tm="0">
                                          <p:val>
                                            <p:strVal val="#ppt_y"/>
                                          </p:val>
                                        </p:tav>
                                        <p:tav tm="100000">
                                          <p:val>
                                            <p:strVal val="#ppt_y"/>
                                          </p:val>
                                        </p:tav>
                                      </p:tavLst>
                                    </p:anim>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grpSp>
        <p:nvGrpSpPr>
          <p:cNvPr id="12" name="Group 43">
            <a:extLst>
              <a:ext uri="{FF2B5EF4-FFF2-40B4-BE49-F238E27FC236}">
                <a16:creationId xmlns:a16="http://schemas.microsoft.com/office/drawing/2014/main" id="{1B3B01B6-121D-47D2-A611-86FE640E7E86}"/>
              </a:ext>
            </a:extLst>
          </p:cNvPr>
          <p:cNvGrpSpPr>
            <a:grpSpLocks/>
          </p:cNvGrpSpPr>
          <p:nvPr/>
        </p:nvGrpSpPr>
        <p:grpSpPr bwMode="auto">
          <a:xfrm>
            <a:off x="1902192" y="2240579"/>
            <a:ext cx="8387616" cy="4123566"/>
            <a:chOff x="384" y="480"/>
            <a:chExt cx="5136" cy="3024"/>
          </a:xfrm>
        </p:grpSpPr>
        <p:grpSp>
          <p:nvGrpSpPr>
            <p:cNvPr id="13" name="Group 3">
              <a:extLst>
                <a:ext uri="{FF2B5EF4-FFF2-40B4-BE49-F238E27FC236}">
                  <a16:creationId xmlns:a16="http://schemas.microsoft.com/office/drawing/2014/main" id="{BC7C3F32-850A-4B68-A92F-130AD8F8C117}"/>
                </a:ext>
              </a:extLst>
            </p:cNvPr>
            <p:cNvGrpSpPr>
              <a:grpSpLocks/>
            </p:cNvGrpSpPr>
            <p:nvPr/>
          </p:nvGrpSpPr>
          <p:grpSpPr bwMode="auto">
            <a:xfrm>
              <a:off x="432" y="480"/>
              <a:ext cx="5088" cy="864"/>
              <a:chOff x="384" y="2784"/>
              <a:chExt cx="5088" cy="864"/>
            </a:xfrm>
          </p:grpSpPr>
          <p:sp>
            <p:nvSpPr>
              <p:cNvPr id="44" name="Rectangle 4">
                <a:extLst>
                  <a:ext uri="{FF2B5EF4-FFF2-40B4-BE49-F238E27FC236}">
                    <a16:creationId xmlns:a16="http://schemas.microsoft.com/office/drawing/2014/main" id="{872567D8-562B-42B1-BAA3-6A3D45F00E0B}"/>
                  </a:ext>
                </a:extLst>
              </p:cNvPr>
              <p:cNvSpPr>
                <a:spLocks noChangeArrowheads="1"/>
              </p:cNvSpPr>
              <p:nvPr/>
            </p:nvSpPr>
            <p:spPr bwMode="auto">
              <a:xfrm>
                <a:off x="384" y="2784"/>
                <a:ext cx="528"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5" name="Rectangle 5">
                <a:extLst>
                  <a:ext uri="{FF2B5EF4-FFF2-40B4-BE49-F238E27FC236}">
                    <a16:creationId xmlns:a16="http://schemas.microsoft.com/office/drawing/2014/main" id="{CC286C53-4CB5-4C17-9837-D235B35C602D}"/>
                  </a:ext>
                </a:extLst>
              </p:cNvPr>
              <p:cNvSpPr>
                <a:spLocks noChangeArrowheads="1"/>
              </p:cNvSpPr>
              <p:nvPr/>
            </p:nvSpPr>
            <p:spPr bwMode="auto">
              <a:xfrm>
                <a:off x="912" y="2784"/>
                <a:ext cx="1536"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6" name="Rectangle 6">
                <a:extLst>
                  <a:ext uri="{FF2B5EF4-FFF2-40B4-BE49-F238E27FC236}">
                    <a16:creationId xmlns:a16="http://schemas.microsoft.com/office/drawing/2014/main" id="{F77FD243-D2B7-4AA6-B98B-C2FA68B6863B}"/>
                  </a:ext>
                </a:extLst>
              </p:cNvPr>
              <p:cNvSpPr>
                <a:spLocks noChangeArrowheads="1"/>
              </p:cNvSpPr>
              <p:nvPr/>
            </p:nvSpPr>
            <p:spPr bwMode="auto">
              <a:xfrm>
                <a:off x="2448" y="2784"/>
                <a:ext cx="3024"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7" name="Text Box 7">
                <a:extLst>
                  <a:ext uri="{FF2B5EF4-FFF2-40B4-BE49-F238E27FC236}">
                    <a16:creationId xmlns:a16="http://schemas.microsoft.com/office/drawing/2014/main" id="{3DF4311A-1903-4D62-8CD2-862CAE06CFED}"/>
                  </a:ext>
                </a:extLst>
              </p:cNvPr>
              <p:cNvSpPr txBox="1">
                <a:spLocks noChangeArrowheads="1"/>
              </p:cNvSpPr>
              <p:nvPr/>
            </p:nvSpPr>
            <p:spPr bwMode="auto">
              <a:xfrm>
                <a:off x="528" y="2957"/>
                <a:ext cx="26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latin typeface="Comic Sans MS" panose="030F0702030302020204" pitchFamily="66" charset="0"/>
                  </a:rPr>
                  <a:t>n</a:t>
                </a:r>
              </a:p>
            </p:txBody>
          </p:sp>
          <p:sp>
            <p:nvSpPr>
              <p:cNvPr id="48" name="Text Box 8">
                <a:extLst>
                  <a:ext uri="{FF2B5EF4-FFF2-40B4-BE49-F238E27FC236}">
                    <a16:creationId xmlns:a16="http://schemas.microsoft.com/office/drawing/2014/main" id="{D62F818C-7068-4A57-AA38-9D155C67D989}"/>
                  </a:ext>
                </a:extLst>
              </p:cNvPr>
              <p:cNvSpPr txBox="1">
                <a:spLocks noChangeArrowheads="1"/>
              </p:cNvSpPr>
              <p:nvPr/>
            </p:nvSpPr>
            <p:spPr bwMode="auto">
              <a:xfrm>
                <a:off x="1056" y="2832"/>
                <a:ext cx="107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execution</a:t>
                </a:r>
                <a:r>
                  <a:rPr lang="it-IT" altLang="it-IT" b="1" dirty="0">
                    <a:latin typeface="Arial" panose="020B0604020202020204" pitchFamily="34" charset="0"/>
                  </a:rPr>
                  <a:t> </a:t>
                </a:r>
              </a:p>
              <a:p>
                <a:r>
                  <a:rPr lang="it-IT" altLang="it-IT" b="1" dirty="0">
                    <a:latin typeface="Arial" panose="020B0604020202020204" pitchFamily="34" charset="0"/>
                  </a:rPr>
                  <a:t>time</a:t>
                </a:r>
              </a:p>
              <a:p>
                <a:r>
                  <a:rPr lang="it-IT" altLang="it-IT" b="1" dirty="0">
                    <a:latin typeface="Arial" panose="020B0604020202020204" pitchFamily="34" charset="0"/>
                  </a:rPr>
                  <a:t>(sec)</a:t>
                </a:r>
                <a:endParaRPr lang="it-IT" altLang="it-IT" sz="3200" dirty="0">
                  <a:latin typeface="Arial" panose="020B0604020202020204" pitchFamily="34" charset="0"/>
                </a:endParaRPr>
              </a:p>
            </p:txBody>
          </p:sp>
          <p:sp>
            <p:nvSpPr>
              <p:cNvPr id="49" name="Text Box 9">
                <a:extLst>
                  <a:ext uri="{FF2B5EF4-FFF2-40B4-BE49-F238E27FC236}">
                    <a16:creationId xmlns:a16="http://schemas.microsoft.com/office/drawing/2014/main" id="{D49496C5-C30A-4899-AC3D-CC27D1F77F70}"/>
                  </a:ext>
                </a:extLst>
              </p:cNvPr>
              <p:cNvSpPr txBox="1">
                <a:spLocks noChangeArrowheads="1"/>
              </p:cNvSpPr>
              <p:nvPr/>
            </p:nvSpPr>
            <p:spPr bwMode="auto">
              <a:xfrm>
                <a:off x="2496" y="2832"/>
                <a:ext cx="242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increasing</a:t>
                </a:r>
                <a:r>
                  <a:rPr lang="it-IT" altLang="it-IT" b="1" dirty="0">
                    <a:latin typeface="Arial" panose="020B0604020202020204" pitchFamily="34" charset="0"/>
                  </a:rPr>
                  <a:t> </a:t>
                </a:r>
                <a:r>
                  <a:rPr lang="it-IT" altLang="it-IT" b="1" dirty="0" err="1">
                    <a:latin typeface="Arial" panose="020B0604020202020204" pitchFamily="34" charset="0"/>
                  </a:rPr>
                  <a:t>factor</a:t>
                </a:r>
                <a:r>
                  <a:rPr lang="it-IT" altLang="it-IT" b="1" dirty="0">
                    <a:latin typeface="Arial" panose="020B0604020202020204" pitchFamily="34" charset="0"/>
                  </a:rPr>
                  <a:t> of  time</a:t>
                </a:r>
              </a:p>
              <a:p>
                <a:r>
                  <a:rPr lang="it-IT" altLang="it-IT" b="1" dirty="0" err="1">
                    <a:latin typeface="Arial" panose="020B0604020202020204" pitchFamily="34" charset="0"/>
                  </a:rPr>
                  <a:t>execution</a:t>
                </a:r>
                <a:r>
                  <a:rPr lang="it-IT" altLang="it-IT" b="1" dirty="0">
                    <a:latin typeface="Arial" panose="020B0604020202020204" pitchFamily="34" charset="0"/>
                  </a:rPr>
                  <a:t> </a:t>
                </a:r>
              </a:p>
              <a:p>
                <a:r>
                  <a:rPr lang="it-IT" altLang="it-IT" b="1" dirty="0">
                    <a:latin typeface="Arial" panose="020B0604020202020204" pitchFamily="34" charset="0"/>
                  </a:rPr>
                  <a:t>(</a:t>
                </a:r>
                <a:r>
                  <a:rPr lang="it-IT" altLang="it-IT" b="1" dirty="0" err="1">
                    <a:latin typeface="Arial" panose="020B0604020202020204" pitchFamily="34" charset="0"/>
                  </a:rPr>
                  <a:t>current</a:t>
                </a:r>
                <a:r>
                  <a:rPr lang="it-IT" altLang="it-IT" b="1" dirty="0">
                    <a:latin typeface="Arial" panose="020B0604020202020204" pitchFamily="34" charset="0"/>
                  </a:rPr>
                  <a:t> / </a:t>
                </a:r>
                <a:r>
                  <a:rPr lang="it-IT" altLang="it-IT" b="1" dirty="0" err="1">
                    <a:latin typeface="Arial" panose="020B0604020202020204" pitchFamily="34" charset="0"/>
                  </a:rPr>
                  <a:t>previous</a:t>
                </a:r>
                <a:r>
                  <a:rPr lang="it-IT" altLang="it-IT" b="1" dirty="0">
                    <a:latin typeface="Arial" panose="020B0604020202020204" pitchFamily="34" charset="0"/>
                  </a:rPr>
                  <a:t>)</a:t>
                </a:r>
                <a:endParaRPr lang="it-IT" altLang="it-IT" sz="3200" dirty="0">
                  <a:latin typeface="Arial" panose="020B0604020202020204" pitchFamily="34" charset="0"/>
                </a:endParaRPr>
              </a:p>
            </p:txBody>
          </p:sp>
        </p:grpSp>
        <p:sp>
          <p:nvSpPr>
            <p:cNvPr id="14" name="Rectangle 10">
              <a:extLst>
                <a:ext uri="{FF2B5EF4-FFF2-40B4-BE49-F238E27FC236}">
                  <a16:creationId xmlns:a16="http://schemas.microsoft.com/office/drawing/2014/main" id="{F59CB1D9-8013-4E07-BEF0-F9E64DC4B416}"/>
                </a:ext>
              </a:extLst>
            </p:cNvPr>
            <p:cNvSpPr>
              <a:spLocks noChangeArrowheads="1"/>
            </p:cNvSpPr>
            <p:nvPr/>
          </p:nvSpPr>
          <p:spPr bwMode="auto">
            <a:xfrm>
              <a:off x="432" y="1344"/>
              <a:ext cx="528"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5" name="Rectangle 11">
              <a:extLst>
                <a:ext uri="{FF2B5EF4-FFF2-40B4-BE49-F238E27FC236}">
                  <a16:creationId xmlns:a16="http://schemas.microsoft.com/office/drawing/2014/main" id="{AAF715EA-9FE8-43C6-92F7-EA6E528DFF2D}"/>
                </a:ext>
              </a:extLst>
            </p:cNvPr>
            <p:cNvSpPr>
              <a:spLocks noChangeArrowheads="1"/>
            </p:cNvSpPr>
            <p:nvPr/>
          </p:nvSpPr>
          <p:spPr bwMode="auto">
            <a:xfrm>
              <a:off x="960" y="1344"/>
              <a:ext cx="1536"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7" name="Rectangle 12">
              <a:extLst>
                <a:ext uri="{FF2B5EF4-FFF2-40B4-BE49-F238E27FC236}">
                  <a16:creationId xmlns:a16="http://schemas.microsoft.com/office/drawing/2014/main" id="{164E5B65-9071-4ED3-8232-3D7EDAE931E0}"/>
                </a:ext>
              </a:extLst>
            </p:cNvPr>
            <p:cNvSpPr>
              <a:spLocks noChangeArrowheads="1"/>
            </p:cNvSpPr>
            <p:nvPr/>
          </p:nvSpPr>
          <p:spPr bwMode="auto">
            <a:xfrm>
              <a:off x="2496" y="1344"/>
              <a:ext cx="3024"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8" name="Rectangle 13">
              <a:extLst>
                <a:ext uri="{FF2B5EF4-FFF2-40B4-BE49-F238E27FC236}">
                  <a16:creationId xmlns:a16="http://schemas.microsoft.com/office/drawing/2014/main" id="{6446CD42-5FA0-459D-BBE9-D0C10079E2F7}"/>
                </a:ext>
              </a:extLst>
            </p:cNvPr>
            <p:cNvSpPr>
              <a:spLocks noChangeArrowheads="1"/>
            </p:cNvSpPr>
            <p:nvPr/>
          </p:nvSpPr>
          <p:spPr bwMode="auto">
            <a:xfrm>
              <a:off x="432" y="1776"/>
              <a:ext cx="528"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9" name="Rectangle 14">
              <a:extLst>
                <a:ext uri="{FF2B5EF4-FFF2-40B4-BE49-F238E27FC236}">
                  <a16:creationId xmlns:a16="http://schemas.microsoft.com/office/drawing/2014/main" id="{EB55874E-9FAA-4A75-9C0C-4B37A4617241}"/>
                </a:ext>
              </a:extLst>
            </p:cNvPr>
            <p:cNvSpPr>
              <a:spLocks noChangeArrowheads="1"/>
            </p:cNvSpPr>
            <p:nvPr/>
          </p:nvSpPr>
          <p:spPr bwMode="auto">
            <a:xfrm>
              <a:off x="960" y="1776"/>
              <a:ext cx="1536"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0" name="Rectangle 15">
              <a:extLst>
                <a:ext uri="{FF2B5EF4-FFF2-40B4-BE49-F238E27FC236}">
                  <a16:creationId xmlns:a16="http://schemas.microsoft.com/office/drawing/2014/main" id="{F637F53F-A2B7-47B6-B620-1928F2D24041}"/>
                </a:ext>
              </a:extLst>
            </p:cNvPr>
            <p:cNvSpPr>
              <a:spLocks noChangeArrowheads="1"/>
            </p:cNvSpPr>
            <p:nvPr/>
          </p:nvSpPr>
          <p:spPr bwMode="auto">
            <a:xfrm>
              <a:off x="2496" y="1776"/>
              <a:ext cx="3024"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1" name="Rectangle 16">
              <a:extLst>
                <a:ext uri="{FF2B5EF4-FFF2-40B4-BE49-F238E27FC236}">
                  <a16:creationId xmlns:a16="http://schemas.microsoft.com/office/drawing/2014/main" id="{E77BA2CE-49BC-44B9-A346-17431AA3A73D}"/>
                </a:ext>
              </a:extLst>
            </p:cNvPr>
            <p:cNvSpPr>
              <a:spLocks noChangeArrowheads="1"/>
            </p:cNvSpPr>
            <p:nvPr/>
          </p:nvSpPr>
          <p:spPr bwMode="auto">
            <a:xfrm>
              <a:off x="432" y="2208"/>
              <a:ext cx="528"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2" name="Rectangle 17">
              <a:extLst>
                <a:ext uri="{FF2B5EF4-FFF2-40B4-BE49-F238E27FC236}">
                  <a16:creationId xmlns:a16="http://schemas.microsoft.com/office/drawing/2014/main" id="{84B9ABA5-1041-40B7-A280-AF3E05845F0F}"/>
                </a:ext>
              </a:extLst>
            </p:cNvPr>
            <p:cNvSpPr>
              <a:spLocks noChangeArrowheads="1"/>
            </p:cNvSpPr>
            <p:nvPr/>
          </p:nvSpPr>
          <p:spPr bwMode="auto">
            <a:xfrm>
              <a:off x="960" y="2208"/>
              <a:ext cx="1536"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3" name="Rectangle 18">
              <a:extLst>
                <a:ext uri="{FF2B5EF4-FFF2-40B4-BE49-F238E27FC236}">
                  <a16:creationId xmlns:a16="http://schemas.microsoft.com/office/drawing/2014/main" id="{C8E3A05F-0A02-4B79-92C3-1FEABAD27827}"/>
                </a:ext>
              </a:extLst>
            </p:cNvPr>
            <p:cNvSpPr>
              <a:spLocks noChangeArrowheads="1"/>
            </p:cNvSpPr>
            <p:nvPr/>
          </p:nvSpPr>
          <p:spPr bwMode="auto">
            <a:xfrm>
              <a:off x="2496" y="2208"/>
              <a:ext cx="3024"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4" name="Rectangle 20">
              <a:extLst>
                <a:ext uri="{FF2B5EF4-FFF2-40B4-BE49-F238E27FC236}">
                  <a16:creationId xmlns:a16="http://schemas.microsoft.com/office/drawing/2014/main" id="{0B537E9D-842E-4898-A3B7-C9D546B51562}"/>
                </a:ext>
              </a:extLst>
            </p:cNvPr>
            <p:cNvSpPr>
              <a:spLocks noChangeArrowheads="1"/>
            </p:cNvSpPr>
            <p:nvPr/>
          </p:nvSpPr>
          <p:spPr bwMode="auto">
            <a:xfrm>
              <a:off x="432" y="2640"/>
              <a:ext cx="528"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5" name="Rectangle 21">
              <a:extLst>
                <a:ext uri="{FF2B5EF4-FFF2-40B4-BE49-F238E27FC236}">
                  <a16:creationId xmlns:a16="http://schemas.microsoft.com/office/drawing/2014/main" id="{1638AEC1-5D51-4B84-BF22-59FDC95BEFE5}"/>
                </a:ext>
              </a:extLst>
            </p:cNvPr>
            <p:cNvSpPr>
              <a:spLocks noChangeArrowheads="1"/>
            </p:cNvSpPr>
            <p:nvPr/>
          </p:nvSpPr>
          <p:spPr bwMode="auto">
            <a:xfrm>
              <a:off x="960" y="2640"/>
              <a:ext cx="1536"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6" name="Rectangle 22">
              <a:extLst>
                <a:ext uri="{FF2B5EF4-FFF2-40B4-BE49-F238E27FC236}">
                  <a16:creationId xmlns:a16="http://schemas.microsoft.com/office/drawing/2014/main" id="{D88F783B-0A0B-40DD-94EF-6D18D7774FAE}"/>
                </a:ext>
              </a:extLst>
            </p:cNvPr>
            <p:cNvSpPr>
              <a:spLocks noChangeArrowheads="1"/>
            </p:cNvSpPr>
            <p:nvPr/>
          </p:nvSpPr>
          <p:spPr bwMode="auto">
            <a:xfrm>
              <a:off x="2496" y="2640"/>
              <a:ext cx="3024"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7" name="Rectangle 23">
              <a:extLst>
                <a:ext uri="{FF2B5EF4-FFF2-40B4-BE49-F238E27FC236}">
                  <a16:creationId xmlns:a16="http://schemas.microsoft.com/office/drawing/2014/main" id="{BFA3CA96-E384-4277-92BA-5B774B6C560E}"/>
                </a:ext>
              </a:extLst>
            </p:cNvPr>
            <p:cNvSpPr>
              <a:spLocks noChangeArrowheads="1"/>
            </p:cNvSpPr>
            <p:nvPr/>
          </p:nvSpPr>
          <p:spPr bwMode="auto">
            <a:xfrm>
              <a:off x="432" y="3072"/>
              <a:ext cx="528"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8" name="Rectangle 24">
              <a:extLst>
                <a:ext uri="{FF2B5EF4-FFF2-40B4-BE49-F238E27FC236}">
                  <a16:creationId xmlns:a16="http://schemas.microsoft.com/office/drawing/2014/main" id="{548EF834-C523-494D-BC24-985E43B9B9A5}"/>
                </a:ext>
              </a:extLst>
            </p:cNvPr>
            <p:cNvSpPr>
              <a:spLocks noChangeArrowheads="1"/>
            </p:cNvSpPr>
            <p:nvPr/>
          </p:nvSpPr>
          <p:spPr bwMode="auto">
            <a:xfrm>
              <a:off x="960" y="3072"/>
              <a:ext cx="1536"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9" name="Rectangle 25">
              <a:extLst>
                <a:ext uri="{FF2B5EF4-FFF2-40B4-BE49-F238E27FC236}">
                  <a16:creationId xmlns:a16="http://schemas.microsoft.com/office/drawing/2014/main" id="{68B63264-2EE7-490F-AE33-A9A88DC01713}"/>
                </a:ext>
              </a:extLst>
            </p:cNvPr>
            <p:cNvSpPr>
              <a:spLocks noChangeArrowheads="1"/>
            </p:cNvSpPr>
            <p:nvPr/>
          </p:nvSpPr>
          <p:spPr bwMode="auto">
            <a:xfrm>
              <a:off x="2496" y="3072"/>
              <a:ext cx="3024" cy="43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0" name="Text Box 27">
              <a:extLst>
                <a:ext uri="{FF2B5EF4-FFF2-40B4-BE49-F238E27FC236}">
                  <a16:creationId xmlns:a16="http://schemas.microsoft.com/office/drawing/2014/main" id="{54A33272-6239-466E-8813-39285E0E5A15}"/>
                </a:ext>
              </a:extLst>
            </p:cNvPr>
            <p:cNvSpPr txBox="1">
              <a:spLocks noChangeArrowheads="1"/>
            </p:cNvSpPr>
            <p:nvPr/>
          </p:nvSpPr>
          <p:spPr bwMode="auto">
            <a:xfrm>
              <a:off x="432" y="1440"/>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a:solidFill>
                    <a:srgbClr val="000099"/>
                  </a:solidFill>
                  <a:latin typeface="Arial" panose="020B0604020202020204" pitchFamily="34" charset="0"/>
                </a:rPr>
                <a:t>1000</a:t>
              </a:r>
              <a:endParaRPr lang="it-IT" altLang="it-IT" sz="3600" b="1">
                <a:solidFill>
                  <a:srgbClr val="000099"/>
                </a:solidFill>
                <a:latin typeface="Courier New" panose="02070309020205020404" pitchFamily="49" charset="0"/>
              </a:endParaRPr>
            </a:p>
          </p:txBody>
        </p:sp>
        <p:sp>
          <p:nvSpPr>
            <p:cNvPr id="31" name="Text Box 28">
              <a:extLst>
                <a:ext uri="{FF2B5EF4-FFF2-40B4-BE49-F238E27FC236}">
                  <a16:creationId xmlns:a16="http://schemas.microsoft.com/office/drawing/2014/main" id="{5A197553-5BB1-4D30-B44C-85672249A665}"/>
                </a:ext>
              </a:extLst>
            </p:cNvPr>
            <p:cNvSpPr txBox="1">
              <a:spLocks noChangeArrowheads="1"/>
            </p:cNvSpPr>
            <p:nvPr/>
          </p:nvSpPr>
          <p:spPr bwMode="auto">
            <a:xfrm>
              <a:off x="432" y="1824"/>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a:solidFill>
                    <a:srgbClr val="000099"/>
                  </a:solidFill>
                  <a:latin typeface="Arial" panose="020B0604020202020204" pitchFamily="34" charset="0"/>
                </a:rPr>
                <a:t>2000</a:t>
              </a:r>
              <a:endParaRPr lang="it-IT" altLang="it-IT" sz="3600" b="1">
                <a:solidFill>
                  <a:srgbClr val="000099"/>
                </a:solidFill>
                <a:latin typeface="Courier New" panose="02070309020205020404" pitchFamily="49" charset="0"/>
              </a:endParaRPr>
            </a:p>
          </p:txBody>
        </p:sp>
        <p:sp>
          <p:nvSpPr>
            <p:cNvPr id="32" name="Text Box 29">
              <a:extLst>
                <a:ext uri="{FF2B5EF4-FFF2-40B4-BE49-F238E27FC236}">
                  <a16:creationId xmlns:a16="http://schemas.microsoft.com/office/drawing/2014/main" id="{199C577B-59D7-4551-A368-98B5F56D3BAE}"/>
                </a:ext>
              </a:extLst>
            </p:cNvPr>
            <p:cNvSpPr txBox="1">
              <a:spLocks noChangeArrowheads="1"/>
            </p:cNvSpPr>
            <p:nvPr/>
          </p:nvSpPr>
          <p:spPr bwMode="auto">
            <a:xfrm>
              <a:off x="432" y="2256"/>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a:solidFill>
                    <a:srgbClr val="000099"/>
                  </a:solidFill>
                  <a:latin typeface="Arial" panose="020B0604020202020204" pitchFamily="34" charset="0"/>
                </a:rPr>
                <a:t>4000</a:t>
              </a:r>
              <a:endParaRPr lang="it-IT" altLang="it-IT" sz="3600" b="1">
                <a:solidFill>
                  <a:srgbClr val="000099"/>
                </a:solidFill>
                <a:latin typeface="Courier New" panose="02070309020205020404" pitchFamily="49" charset="0"/>
              </a:endParaRPr>
            </a:p>
          </p:txBody>
        </p:sp>
        <p:sp>
          <p:nvSpPr>
            <p:cNvPr id="33" name="Text Box 30">
              <a:extLst>
                <a:ext uri="{FF2B5EF4-FFF2-40B4-BE49-F238E27FC236}">
                  <a16:creationId xmlns:a16="http://schemas.microsoft.com/office/drawing/2014/main" id="{D9991A28-0BA7-49EB-B192-6E24C8CAE034}"/>
                </a:ext>
              </a:extLst>
            </p:cNvPr>
            <p:cNvSpPr txBox="1">
              <a:spLocks noChangeArrowheads="1"/>
            </p:cNvSpPr>
            <p:nvPr/>
          </p:nvSpPr>
          <p:spPr bwMode="auto">
            <a:xfrm>
              <a:off x="432" y="2688"/>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a:solidFill>
                    <a:srgbClr val="000099"/>
                  </a:solidFill>
                  <a:latin typeface="Arial" panose="020B0604020202020204" pitchFamily="34" charset="0"/>
                </a:rPr>
                <a:t>8000</a:t>
              </a:r>
              <a:endParaRPr lang="it-IT" altLang="it-IT" sz="3600" b="1">
                <a:solidFill>
                  <a:srgbClr val="000099"/>
                </a:solidFill>
                <a:latin typeface="Courier New" panose="02070309020205020404" pitchFamily="49" charset="0"/>
              </a:endParaRPr>
            </a:p>
          </p:txBody>
        </p:sp>
        <p:sp>
          <p:nvSpPr>
            <p:cNvPr id="34" name="Text Box 31">
              <a:extLst>
                <a:ext uri="{FF2B5EF4-FFF2-40B4-BE49-F238E27FC236}">
                  <a16:creationId xmlns:a16="http://schemas.microsoft.com/office/drawing/2014/main" id="{69500F13-AC04-4920-811A-6A4B3A474636}"/>
                </a:ext>
              </a:extLst>
            </p:cNvPr>
            <p:cNvSpPr txBox="1">
              <a:spLocks noChangeArrowheads="1"/>
            </p:cNvSpPr>
            <p:nvPr/>
          </p:nvSpPr>
          <p:spPr bwMode="auto">
            <a:xfrm>
              <a:off x="384" y="3168"/>
              <a:ext cx="60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200" b="1">
                  <a:solidFill>
                    <a:srgbClr val="000099"/>
                  </a:solidFill>
                  <a:latin typeface="Arial" panose="020B0604020202020204" pitchFamily="34" charset="0"/>
                </a:rPr>
                <a:t>16000</a:t>
              </a:r>
              <a:endParaRPr lang="it-IT" altLang="it-IT" sz="3600" b="1">
                <a:solidFill>
                  <a:srgbClr val="000099"/>
                </a:solidFill>
                <a:latin typeface="Courier New" panose="02070309020205020404" pitchFamily="49" charset="0"/>
              </a:endParaRPr>
            </a:p>
          </p:txBody>
        </p:sp>
        <p:sp>
          <p:nvSpPr>
            <p:cNvPr id="35" name="Text Box 32">
              <a:extLst>
                <a:ext uri="{FF2B5EF4-FFF2-40B4-BE49-F238E27FC236}">
                  <a16:creationId xmlns:a16="http://schemas.microsoft.com/office/drawing/2014/main" id="{4D7FFBB9-49CF-43CA-8A4A-C02787C4A256}"/>
                </a:ext>
              </a:extLst>
            </p:cNvPr>
            <p:cNvSpPr txBox="1">
              <a:spLocks noChangeArrowheads="1"/>
            </p:cNvSpPr>
            <p:nvPr/>
          </p:nvSpPr>
          <p:spPr bwMode="auto">
            <a:xfrm>
              <a:off x="1296" y="1824"/>
              <a:ext cx="8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a:solidFill>
                    <a:srgbClr val="CC3300"/>
                  </a:solidFill>
                  <a:latin typeface="Arial" panose="020B0604020202020204" pitchFamily="34" charset="0"/>
                </a:rPr>
                <a:t>0.0408</a:t>
              </a:r>
            </a:p>
          </p:txBody>
        </p:sp>
        <p:sp>
          <p:nvSpPr>
            <p:cNvPr id="36" name="Text Box 33">
              <a:extLst>
                <a:ext uri="{FF2B5EF4-FFF2-40B4-BE49-F238E27FC236}">
                  <a16:creationId xmlns:a16="http://schemas.microsoft.com/office/drawing/2014/main" id="{AE9D730E-FDFB-4D03-A764-75842569909E}"/>
                </a:ext>
              </a:extLst>
            </p:cNvPr>
            <p:cNvSpPr txBox="1">
              <a:spLocks noChangeArrowheads="1"/>
            </p:cNvSpPr>
            <p:nvPr/>
          </p:nvSpPr>
          <p:spPr bwMode="auto">
            <a:xfrm>
              <a:off x="1296" y="1392"/>
              <a:ext cx="8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a:solidFill>
                    <a:srgbClr val="CC3300"/>
                  </a:solidFill>
                  <a:latin typeface="Arial" panose="020B0604020202020204" pitchFamily="34" charset="0"/>
                </a:rPr>
                <a:t>0.0201</a:t>
              </a:r>
            </a:p>
          </p:txBody>
        </p:sp>
        <p:sp>
          <p:nvSpPr>
            <p:cNvPr id="37" name="Text Box 34">
              <a:extLst>
                <a:ext uri="{FF2B5EF4-FFF2-40B4-BE49-F238E27FC236}">
                  <a16:creationId xmlns:a16="http://schemas.microsoft.com/office/drawing/2014/main" id="{5CFA242C-C739-4914-8380-D4DA70EB58D0}"/>
                </a:ext>
              </a:extLst>
            </p:cNvPr>
            <p:cNvSpPr txBox="1">
              <a:spLocks noChangeArrowheads="1"/>
            </p:cNvSpPr>
            <p:nvPr/>
          </p:nvSpPr>
          <p:spPr bwMode="auto">
            <a:xfrm>
              <a:off x="1296" y="2256"/>
              <a:ext cx="8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a:solidFill>
                    <a:srgbClr val="CC3300"/>
                  </a:solidFill>
                  <a:latin typeface="Arial" panose="020B0604020202020204" pitchFamily="34" charset="0"/>
                </a:rPr>
                <a:t>0.0793</a:t>
              </a:r>
            </a:p>
          </p:txBody>
        </p:sp>
        <p:sp>
          <p:nvSpPr>
            <p:cNvPr id="38" name="Text Box 35">
              <a:extLst>
                <a:ext uri="{FF2B5EF4-FFF2-40B4-BE49-F238E27FC236}">
                  <a16:creationId xmlns:a16="http://schemas.microsoft.com/office/drawing/2014/main" id="{7A3C7DD4-A011-4AB8-AEF4-B560DDA8E4ED}"/>
                </a:ext>
              </a:extLst>
            </p:cNvPr>
            <p:cNvSpPr txBox="1">
              <a:spLocks noChangeArrowheads="1"/>
            </p:cNvSpPr>
            <p:nvPr/>
          </p:nvSpPr>
          <p:spPr bwMode="auto">
            <a:xfrm>
              <a:off x="1296" y="2688"/>
              <a:ext cx="8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a:solidFill>
                    <a:srgbClr val="CC3300"/>
                  </a:solidFill>
                  <a:latin typeface="Arial" panose="020B0604020202020204" pitchFamily="34" charset="0"/>
                </a:rPr>
                <a:t>0.1611</a:t>
              </a:r>
            </a:p>
          </p:txBody>
        </p:sp>
        <p:sp>
          <p:nvSpPr>
            <p:cNvPr id="39" name="Text Box 37">
              <a:extLst>
                <a:ext uri="{FF2B5EF4-FFF2-40B4-BE49-F238E27FC236}">
                  <a16:creationId xmlns:a16="http://schemas.microsoft.com/office/drawing/2014/main" id="{F9DF1211-15DB-4EA2-8796-1F986FB22909}"/>
                </a:ext>
              </a:extLst>
            </p:cNvPr>
            <p:cNvSpPr txBox="1">
              <a:spLocks noChangeArrowheads="1"/>
            </p:cNvSpPr>
            <p:nvPr/>
          </p:nvSpPr>
          <p:spPr bwMode="auto">
            <a:xfrm>
              <a:off x="1296" y="3120"/>
              <a:ext cx="8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a:solidFill>
                    <a:srgbClr val="CC3300"/>
                  </a:solidFill>
                  <a:latin typeface="Arial" panose="020B0604020202020204" pitchFamily="34" charset="0"/>
                </a:rPr>
                <a:t>0.3182</a:t>
              </a:r>
            </a:p>
          </p:txBody>
        </p:sp>
        <p:sp>
          <p:nvSpPr>
            <p:cNvPr id="40" name="Text Box 38">
              <a:extLst>
                <a:ext uri="{FF2B5EF4-FFF2-40B4-BE49-F238E27FC236}">
                  <a16:creationId xmlns:a16="http://schemas.microsoft.com/office/drawing/2014/main" id="{315CEDBE-0714-40B8-BED8-E8BA12E1330F}"/>
                </a:ext>
              </a:extLst>
            </p:cNvPr>
            <p:cNvSpPr txBox="1">
              <a:spLocks noChangeArrowheads="1"/>
            </p:cNvSpPr>
            <p:nvPr/>
          </p:nvSpPr>
          <p:spPr bwMode="auto">
            <a:xfrm>
              <a:off x="3264" y="1824"/>
              <a:ext cx="7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200" b="1">
                  <a:solidFill>
                    <a:schemeClr val="accent2"/>
                  </a:solidFill>
                  <a:latin typeface="Arial" panose="020B0604020202020204" pitchFamily="34" charset="0"/>
                </a:rPr>
                <a:t>2.004</a:t>
              </a:r>
              <a:endParaRPr lang="it-IT" altLang="it-IT" sz="2800" b="1">
                <a:solidFill>
                  <a:srgbClr val="CC3300"/>
                </a:solidFill>
                <a:latin typeface="Arial" panose="020B0604020202020204" pitchFamily="34" charset="0"/>
              </a:endParaRPr>
            </a:p>
          </p:txBody>
        </p:sp>
        <p:sp>
          <p:nvSpPr>
            <p:cNvPr id="41" name="Text Box 39">
              <a:extLst>
                <a:ext uri="{FF2B5EF4-FFF2-40B4-BE49-F238E27FC236}">
                  <a16:creationId xmlns:a16="http://schemas.microsoft.com/office/drawing/2014/main" id="{DF31F387-D497-4D6D-AE23-33F1AACE74A2}"/>
                </a:ext>
              </a:extLst>
            </p:cNvPr>
            <p:cNvSpPr txBox="1">
              <a:spLocks noChangeArrowheads="1"/>
            </p:cNvSpPr>
            <p:nvPr/>
          </p:nvSpPr>
          <p:spPr bwMode="auto">
            <a:xfrm>
              <a:off x="3264" y="2256"/>
              <a:ext cx="7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200" b="1">
                  <a:solidFill>
                    <a:schemeClr val="accent2"/>
                  </a:solidFill>
                  <a:latin typeface="Arial" panose="020B0604020202020204" pitchFamily="34" charset="0"/>
                </a:rPr>
                <a:t>1.967</a:t>
              </a:r>
              <a:endParaRPr lang="it-IT" altLang="it-IT" sz="2800" b="1">
                <a:solidFill>
                  <a:srgbClr val="CC3300"/>
                </a:solidFill>
                <a:latin typeface="Arial" panose="020B0604020202020204" pitchFamily="34" charset="0"/>
              </a:endParaRPr>
            </a:p>
          </p:txBody>
        </p:sp>
        <p:sp>
          <p:nvSpPr>
            <p:cNvPr id="42" name="Text Box 40">
              <a:extLst>
                <a:ext uri="{FF2B5EF4-FFF2-40B4-BE49-F238E27FC236}">
                  <a16:creationId xmlns:a16="http://schemas.microsoft.com/office/drawing/2014/main" id="{24240C94-6B47-4A4F-97C9-765E710867EB}"/>
                </a:ext>
              </a:extLst>
            </p:cNvPr>
            <p:cNvSpPr txBox="1">
              <a:spLocks noChangeArrowheads="1"/>
            </p:cNvSpPr>
            <p:nvPr/>
          </p:nvSpPr>
          <p:spPr bwMode="auto">
            <a:xfrm>
              <a:off x="3264" y="2688"/>
              <a:ext cx="7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200" b="1">
                  <a:solidFill>
                    <a:schemeClr val="accent2"/>
                  </a:solidFill>
                  <a:latin typeface="Arial" panose="020B0604020202020204" pitchFamily="34" charset="0"/>
                </a:rPr>
                <a:t>2.031</a:t>
              </a:r>
              <a:endParaRPr lang="it-IT" altLang="it-IT" sz="2800" b="1">
                <a:solidFill>
                  <a:srgbClr val="CC3300"/>
                </a:solidFill>
                <a:latin typeface="Arial" panose="020B0604020202020204" pitchFamily="34" charset="0"/>
              </a:endParaRPr>
            </a:p>
          </p:txBody>
        </p:sp>
        <p:sp>
          <p:nvSpPr>
            <p:cNvPr id="43" name="Text Box 41">
              <a:extLst>
                <a:ext uri="{FF2B5EF4-FFF2-40B4-BE49-F238E27FC236}">
                  <a16:creationId xmlns:a16="http://schemas.microsoft.com/office/drawing/2014/main" id="{5997B97A-7862-4987-8C18-319418B74036}"/>
                </a:ext>
              </a:extLst>
            </p:cNvPr>
            <p:cNvSpPr txBox="1">
              <a:spLocks noChangeArrowheads="1"/>
            </p:cNvSpPr>
            <p:nvPr/>
          </p:nvSpPr>
          <p:spPr bwMode="auto">
            <a:xfrm>
              <a:off x="3264" y="3120"/>
              <a:ext cx="7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200" b="1">
                  <a:solidFill>
                    <a:schemeClr val="accent2"/>
                  </a:solidFill>
                  <a:latin typeface="Arial" panose="020B0604020202020204" pitchFamily="34" charset="0"/>
                </a:rPr>
                <a:t>1.975</a:t>
              </a:r>
              <a:endParaRPr lang="it-IT" altLang="it-IT" sz="2800" b="1">
                <a:solidFill>
                  <a:srgbClr val="CC3300"/>
                </a:solidFill>
                <a:latin typeface="Arial" panose="020B0604020202020204" pitchFamily="34" charset="0"/>
              </a:endParaRPr>
            </a:p>
          </p:txBody>
        </p:sp>
      </p:grpSp>
    </p:spTree>
    <p:extLst>
      <p:ext uri="{BB962C8B-B14F-4D97-AF65-F5344CB8AC3E}">
        <p14:creationId xmlns:p14="http://schemas.microsoft.com/office/powerpoint/2010/main" val="3711457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50" name="Text Box 2">
            <a:extLst>
              <a:ext uri="{FF2B5EF4-FFF2-40B4-BE49-F238E27FC236}">
                <a16:creationId xmlns:a16="http://schemas.microsoft.com/office/drawing/2014/main" id="{66A59520-7319-4FC5-8707-A6E5E1E0E52E}"/>
              </a:ext>
            </a:extLst>
          </p:cNvPr>
          <p:cNvSpPr txBox="1">
            <a:spLocks noChangeArrowheads="1"/>
          </p:cNvSpPr>
          <p:nvPr/>
        </p:nvSpPr>
        <p:spPr bwMode="auto">
          <a:xfrm>
            <a:off x="1951250" y="2193083"/>
            <a:ext cx="9138884" cy="461665"/>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p>
            <a:r>
              <a:rPr lang="it-IT" altLang="it-IT" sz="2400" b="1" dirty="0" err="1">
                <a:latin typeface="Arial" panose="020B0604020202020204" pitchFamily="34" charset="0"/>
              </a:rPr>
              <a:t>increasing</a:t>
            </a:r>
            <a:r>
              <a:rPr lang="it-IT" altLang="it-IT" sz="2400" b="1" dirty="0">
                <a:latin typeface="Arial" panose="020B0604020202020204" pitchFamily="34" charset="0"/>
              </a:rPr>
              <a:t> </a:t>
            </a:r>
            <a:r>
              <a:rPr lang="it-IT" altLang="it-IT" sz="2400" b="1" dirty="0" err="1">
                <a:latin typeface="Arial" panose="020B0604020202020204" pitchFamily="34" charset="0"/>
              </a:rPr>
              <a:t>factor</a:t>
            </a:r>
            <a:r>
              <a:rPr lang="it-IT" altLang="it-IT" sz="2400" b="1" dirty="0">
                <a:latin typeface="Arial" panose="020B0604020202020204" pitchFamily="34" charset="0"/>
              </a:rPr>
              <a:t> </a:t>
            </a:r>
            <a:r>
              <a:rPr lang="en-US" sz="2400" i="1" dirty="0">
                <a:latin typeface="Arial" charset="0"/>
                <a:ea typeface="ＭＳ Ｐゴシック" charset="0"/>
              </a:rPr>
              <a:t>almost </a:t>
            </a:r>
            <a:r>
              <a:rPr lang="en-US" sz="2400" dirty="0">
                <a:solidFill>
                  <a:srgbClr val="FF0000"/>
                </a:solidFill>
                <a:latin typeface="Arial" charset="0"/>
                <a:ea typeface="ＭＳ Ｐゴシック" charset="0"/>
              </a:rPr>
              <a:t>constant</a:t>
            </a:r>
            <a:r>
              <a:rPr lang="en-US" sz="2400" dirty="0">
                <a:latin typeface="Arial" charset="0"/>
                <a:ea typeface="ＭＳ Ｐゴシック" charset="0"/>
              </a:rPr>
              <a:t> and 	approximately equal to </a:t>
            </a:r>
            <a:r>
              <a:rPr lang="en-US" sz="2400" b="1" dirty="0">
                <a:solidFill>
                  <a:srgbClr val="FF0000"/>
                </a:solidFill>
                <a:latin typeface="Arial" charset="0"/>
                <a:ea typeface="ＭＳ Ｐゴシック" charset="0"/>
              </a:rPr>
              <a:t>2</a:t>
            </a:r>
            <a:endParaRPr lang="it-IT" sz="2400" b="1" dirty="0">
              <a:solidFill>
                <a:srgbClr val="FF0000"/>
              </a:solidFill>
              <a:latin typeface="New York" charset="0"/>
              <a:ea typeface="ＭＳ Ｐゴシック" charset="0"/>
            </a:endParaRPr>
          </a:p>
        </p:txBody>
      </p:sp>
      <p:sp>
        <p:nvSpPr>
          <p:cNvPr id="51" name="Text Box 3">
            <a:extLst>
              <a:ext uri="{FF2B5EF4-FFF2-40B4-BE49-F238E27FC236}">
                <a16:creationId xmlns:a16="http://schemas.microsoft.com/office/drawing/2014/main" id="{7F827AF6-E735-4ABF-9CEA-40170116CA2B}"/>
              </a:ext>
            </a:extLst>
          </p:cNvPr>
          <p:cNvSpPr txBox="1">
            <a:spLocks noChangeArrowheads="1"/>
          </p:cNvSpPr>
          <p:nvPr/>
        </p:nvSpPr>
        <p:spPr bwMode="auto">
          <a:xfrm>
            <a:off x="3997697" y="2970660"/>
            <a:ext cx="4526145" cy="830997"/>
          </a:xfrm>
          <a:prstGeom prst="rect">
            <a:avLst/>
          </a:prstGeom>
          <a:noFill/>
          <a:ln w="9525">
            <a:noFill/>
            <a:miter lim="800000"/>
            <a:headEnd/>
            <a:tailEnd/>
          </a:ln>
          <a:effectLst>
            <a:outerShdw blurRad="63500" dist="107763" dir="2700000" algn="ctr" rotWithShape="0">
              <a:schemeClr val="bg2">
                <a:alpha val="50000"/>
              </a:schemeClr>
            </a:outerShdw>
          </a:effectLst>
        </p:spPr>
        <p:txBody>
          <a:bodyPr wrap="square">
            <a:spAutoFit/>
          </a:bodyPr>
          <a:lstStyle/>
          <a:p>
            <a:pPr algn="ctr">
              <a:defRPr/>
            </a:pPr>
            <a:r>
              <a:rPr lang="en-US" sz="2400" dirty="0">
                <a:latin typeface="Arial" charset="0"/>
                <a:ea typeface="ＭＳ Ｐゴシック" charset="0"/>
              </a:rPr>
              <a:t>if you </a:t>
            </a:r>
            <a:r>
              <a:rPr lang="en-US" sz="2400" b="1" dirty="0">
                <a:solidFill>
                  <a:srgbClr val="FF0000"/>
                </a:solidFill>
                <a:latin typeface="Arial" charset="0"/>
                <a:ea typeface="ＭＳ Ｐゴシック" charset="0"/>
              </a:rPr>
              <a:t>double</a:t>
            </a:r>
            <a:r>
              <a:rPr lang="en-US" sz="2400" dirty="0">
                <a:latin typeface="Arial" charset="0"/>
                <a:ea typeface="ＭＳ Ｐゴシック" charset="0"/>
              </a:rPr>
              <a:t> the dimension </a:t>
            </a:r>
          </a:p>
          <a:p>
            <a:pPr algn="ctr">
              <a:defRPr/>
            </a:pPr>
            <a:r>
              <a:rPr lang="en-US" sz="2400" dirty="0">
                <a:latin typeface="Arial" charset="0"/>
                <a:ea typeface="ＭＳ Ｐゴシック" charset="0"/>
              </a:rPr>
              <a:t>the execution time </a:t>
            </a:r>
            <a:r>
              <a:rPr lang="en-US" sz="2400" b="1" dirty="0">
                <a:solidFill>
                  <a:srgbClr val="FF0000"/>
                </a:solidFill>
                <a:latin typeface="Arial" charset="0"/>
                <a:ea typeface="ＭＳ Ｐゴシック" charset="0"/>
              </a:rPr>
              <a:t>doubles</a:t>
            </a:r>
            <a:endParaRPr lang="it-IT" sz="2400" b="1" dirty="0">
              <a:solidFill>
                <a:srgbClr val="FF0000"/>
              </a:solidFill>
              <a:latin typeface="New York" charset="0"/>
              <a:ea typeface="ＭＳ Ｐゴシック" charset="0"/>
            </a:endParaRPr>
          </a:p>
        </p:txBody>
      </p:sp>
      <p:sp>
        <p:nvSpPr>
          <p:cNvPr id="52" name="Text Box 5">
            <a:extLst>
              <a:ext uri="{FF2B5EF4-FFF2-40B4-BE49-F238E27FC236}">
                <a16:creationId xmlns:a16="http://schemas.microsoft.com/office/drawing/2014/main" id="{D32DD3BB-AF2D-4207-9087-5D7279001A8B}"/>
              </a:ext>
            </a:extLst>
          </p:cNvPr>
          <p:cNvSpPr txBox="1">
            <a:spLocks noChangeArrowheads="1"/>
          </p:cNvSpPr>
          <p:nvPr/>
        </p:nvSpPr>
        <p:spPr bwMode="auto">
          <a:xfrm>
            <a:off x="2185524" y="4761509"/>
            <a:ext cx="8458200" cy="461665"/>
          </a:xfrm>
          <a:prstGeom prst="rect">
            <a:avLst/>
          </a:prstGeom>
          <a:solidFill>
            <a:srgbClr val="DDDDDD"/>
          </a:solidFill>
          <a:ln w="9525">
            <a:no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of the </a:t>
            </a:r>
            <a:r>
              <a:rPr lang="it-IT" altLang="it-IT" dirty="0" err="1">
                <a:latin typeface="Arial" panose="020B0604020202020204" pitchFamily="34" charset="0"/>
              </a:rPr>
              <a:t>algorithm</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endParaRPr lang="it-IT" altLang="it-IT" dirty="0">
              <a:latin typeface="Comic Sans MS" panose="030F0702030302020204" pitchFamily="66" charset="0"/>
            </a:endParaRPr>
          </a:p>
        </p:txBody>
      </p:sp>
      <p:sp>
        <p:nvSpPr>
          <p:cNvPr id="53" name="AutoShape 6">
            <a:extLst>
              <a:ext uri="{FF2B5EF4-FFF2-40B4-BE49-F238E27FC236}">
                <a16:creationId xmlns:a16="http://schemas.microsoft.com/office/drawing/2014/main" id="{B45A217D-61C7-425D-9016-56209BD52E94}"/>
              </a:ext>
            </a:extLst>
          </p:cNvPr>
          <p:cNvSpPr>
            <a:spLocks noChangeArrowheads="1"/>
          </p:cNvSpPr>
          <p:nvPr/>
        </p:nvSpPr>
        <p:spPr bwMode="auto">
          <a:xfrm>
            <a:off x="5920251" y="3867083"/>
            <a:ext cx="565515" cy="633272"/>
          </a:xfrm>
          <a:prstGeom prst="downArrow">
            <a:avLst>
              <a:gd name="adj1" fmla="val 50000"/>
              <a:gd name="adj2" fmla="val 32517"/>
            </a:avLst>
          </a:prstGeom>
          <a:solidFill>
            <a:srgbClr val="DDDDDD"/>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it-IT">
              <a:latin typeface="Times New Roman" charset="0"/>
              <a:ea typeface="ＭＳ Ｐゴシック" charset="0"/>
            </a:endParaRPr>
          </a:p>
        </p:txBody>
      </p:sp>
    </p:spTree>
    <p:extLst>
      <p:ext uri="{BB962C8B-B14F-4D97-AF65-F5344CB8AC3E}">
        <p14:creationId xmlns:p14="http://schemas.microsoft.com/office/powerpoint/2010/main" val="1441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lide(fromTop)">
                                      <p:cBhvr>
                                        <p:cTn id="12" dur="500"/>
                                        <p:tgtEl>
                                          <p:spTgt spid="52"/>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lide(fromTop)">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2" grpId="0" animBg="1"/>
      <p:bldP spid="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7" name="Text Box 2">
            <a:extLst>
              <a:ext uri="{FF2B5EF4-FFF2-40B4-BE49-F238E27FC236}">
                <a16:creationId xmlns:a16="http://schemas.microsoft.com/office/drawing/2014/main" id="{7519DF0E-67A5-4DD5-89D0-85C258200F9A}"/>
              </a:ext>
            </a:extLst>
          </p:cNvPr>
          <p:cNvSpPr txBox="1">
            <a:spLocks noChangeArrowheads="1"/>
          </p:cNvSpPr>
          <p:nvPr/>
        </p:nvSpPr>
        <p:spPr bwMode="auto">
          <a:xfrm>
            <a:off x="557212" y="3037646"/>
            <a:ext cx="142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solidFill>
                  <a:srgbClr val="000099"/>
                </a:solidFill>
                <a:latin typeface="Arial" panose="020B0604020202020204" pitchFamily="34" charset="0"/>
              </a:rPr>
              <a:t>then</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sp>
        <p:nvSpPr>
          <p:cNvPr id="8" name="Text Box 3">
            <a:extLst>
              <a:ext uri="{FF2B5EF4-FFF2-40B4-BE49-F238E27FC236}">
                <a16:creationId xmlns:a16="http://schemas.microsoft.com/office/drawing/2014/main" id="{E8E8CCB0-40EA-427A-9538-CC2C1FE10EAB}"/>
              </a:ext>
            </a:extLst>
          </p:cNvPr>
          <p:cNvSpPr txBox="1">
            <a:spLocks noChangeArrowheads="1"/>
          </p:cNvSpPr>
          <p:nvPr/>
        </p:nvSpPr>
        <p:spPr bwMode="auto">
          <a:xfrm>
            <a:off x="250825" y="2004645"/>
            <a:ext cx="9177590" cy="461665"/>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err="1">
                <a:solidFill>
                  <a:srgbClr val="00B0F0"/>
                </a:solidFill>
                <a:latin typeface="Arial" panose="020B0604020202020204" pitchFamily="34" charset="0"/>
              </a:rPr>
              <a:t>if</a:t>
            </a:r>
            <a:r>
              <a:rPr lang="it-IT" altLang="it-IT" dirty="0">
                <a:latin typeface="Arial" panose="020B0604020202020204" pitchFamily="34" charset="0"/>
              </a:rPr>
              <a:t> the 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of the </a:t>
            </a:r>
            <a:r>
              <a:rPr lang="it-IT" altLang="it-IT" dirty="0" err="1">
                <a:latin typeface="Arial" panose="020B0604020202020204" pitchFamily="34" charset="0"/>
              </a:rPr>
              <a:t>algorithm</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dirty="0">
                <a:solidFill>
                  <a:srgbClr val="000099"/>
                </a:solidFill>
                <a:latin typeface="Comic Sans MS" panose="030F0702030302020204" pitchFamily="66" charset="0"/>
              </a:rPr>
              <a:t>n</a:t>
            </a:r>
            <a:endParaRPr lang="it-IT" altLang="it-IT" dirty="0">
              <a:latin typeface="Comic Sans MS" panose="030F0702030302020204" pitchFamily="66" charset="0"/>
            </a:endParaRPr>
          </a:p>
        </p:txBody>
      </p:sp>
      <p:graphicFrame>
        <p:nvGraphicFramePr>
          <p:cNvPr id="9" name="Object 4">
            <a:extLst>
              <a:ext uri="{FF2B5EF4-FFF2-40B4-BE49-F238E27FC236}">
                <a16:creationId xmlns:a16="http://schemas.microsoft.com/office/drawing/2014/main" id="{9A61233B-9DC9-458B-84D1-54CD8E823FE8}"/>
              </a:ext>
            </a:extLst>
          </p:cNvPr>
          <p:cNvGraphicFramePr>
            <a:graphicFrameLocks noChangeAspect="1"/>
          </p:cNvGraphicFramePr>
          <p:nvPr>
            <p:extLst>
              <p:ext uri="{D42A27DB-BD31-4B8C-83A1-F6EECF244321}">
                <p14:modId xmlns:p14="http://schemas.microsoft.com/office/powerpoint/2010/main" val="242263861"/>
              </p:ext>
            </p:extLst>
          </p:nvPr>
        </p:nvGraphicFramePr>
        <p:xfrm>
          <a:off x="9267291" y="1931914"/>
          <a:ext cx="2254250" cy="593725"/>
        </p:xfrm>
        <a:graphic>
          <a:graphicData uri="http://schemas.openxmlformats.org/presentationml/2006/ole">
            <mc:AlternateContent xmlns:mc="http://schemas.openxmlformats.org/markup-compatibility/2006">
              <mc:Choice xmlns:v="urn:schemas-microsoft-com:vml" Requires="v">
                <p:oleObj name="Equation" r:id="rId2" imgW="736600" imgH="203200" progId="Equation.DSMT4">
                  <p:embed/>
                </p:oleObj>
              </mc:Choice>
              <mc:Fallback>
                <p:oleObj name="Equation" r:id="rId2" imgW="736600" imgH="203200" progId="Equation.DSMT4">
                  <p:embed/>
                  <p:pic>
                    <p:nvPicPr>
                      <p:cNvPr id="155652" name="Object 4">
                        <a:extLst>
                          <a:ext uri="{FF2B5EF4-FFF2-40B4-BE49-F238E27FC236}">
                            <a16:creationId xmlns:a16="http://schemas.microsoft.com/office/drawing/2014/main" id="{62248BD8-1187-4E1A-A761-CB989B506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291" y="1931914"/>
                        <a:ext cx="2254250" cy="593725"/>
                      </a:xfrm>
                      <a:prstGeom prst="rect">
                        <a:avLst/>
                      </a:prstGeom>
                      <a:solidFill>
                        <a:schemeClr val="bg1"/>
                      </a:solidFill>
                      <a:ln w="9525">
                        <a:no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10" name="Object 5">
            <a:extLst>
              <a:ext uri="{FF2B5EF4-FFF2-40B4-BE49-F238E27FC236}">
                <a16:creationId xmlns:a16="http://schemas.microsoft.com/office/drawing/2014/main" id="{61AC91D3-348D-47D7-8832-DDF4920F45AB}"/>
              </a:ext>
            </a:extLst>
          </p:cNvPr>
          <p:cNvGraphicFramePr>
            <a:graphicFrameLocks noChangeAspect="1"/>
          </p:cNvGraphicFramePr>
          <p:nvPr>
            <p:extLst>
              <p:ext uri="{D42A27DB-BD31-4B8C-83A1-F6EECF244321}">
                <p14:modId xmlns:p14="http://schemas.microsoft.com/office/powerpoint/2010/main" val="686587818"/>
              </p:ext>
            </p:extLst>
          </p:nvPr>
        </p:nvGraphicFramePr>
        <p:xfrm>
          <a:off x="4485576" y="3037646"/>
          <a:ext cx="2976048" cy="1214796"/>
        </p:xfrm>
        <a:graphic>
          <a:graphicData uri="http://schemas.openxmlformats.org/presentationml/2006/ole">
            <mc:AlternateContent xmlns:mc="http://schemas.openxmlformats.org/markup-compatibility/2006">
              <mc:Choice xmlns:v="urn:schemas-microsoft-com:vml" Requires="v">
                <p:oleObj name="Equation" r:id="rId4" imgW="888614" imgH="431613" progId="Equation.DSMT4">
                  <p:embed/>
                </p:oleObj>
              </mc:Choice>
              <mc:Fallback>
                <p:oleObj name="Equation" r:id="rId4" imgW="888614" imgH="431613" progId="Equation.DSMT4">
                  <p:embed/>
                  <p:pic>
                    <p:nvPicPr>
                      <p:cNvPr id="155653" name="Object 5">
                        <a:extLst>
                          <a:ext uri="{FF2B5EF4-FFF2-40B4-BE49-F238E27FC236}">
                            <a16:creationId xmlns:a16="http://schemas.microsoft.com/office/drawing/2014/main" id="{5286C08D-790A-43E2-8EEB-4BCD8135A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576" y="3037646"/>
                        <a:ext cx="2976048" cy="1214796"/>
                      </a:xfrm>
                      <a:prstGeom prst="rect">
                        <a:avLst/>
                      </a:prstGeom>
                      <a:solidFill>
                        <a:schemeClr val="bg1"/>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
        <p:nvSpPr>
          <p:cNvPr id="11" name="Text Box 6">
            <a:extLst>
              <a:ext uri="{FF2B5EF4-FFF2-40B4-BE49-F238E27FC236}">
                <a16:creationId xmlns:a16="http://schemas.microsoft.com/office/drawing/2014/main" id="{5C9301B9-4FD3-4797-B6C5-BF2A8513BDFE}"/>
              </a:ext>
            </a:extLst>
          </p:cNvPr>
          <p:cNvSpPr txBox="1">
            <a:spLocks noChangeArrowheads="1"/>
          </p:cNvSpPr>
          <p:nvPr/>
        </p:nvSpPr>
        <p:spPr bwMode="auto">
          <a:xfrm>
            <a:off x="592523" y="4532313"/>
            <a:ext cx="3045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solidFill>
                  <a:srgbClr val="000099"/>
                </a:solidFill>
                <a:latin typeface="Arial" panose="020B0604020202020204" pitchFamily="34" charset="0"/>
              </a:rPr>
              <a:t>and </a:t>
            </a:r>
            <a:r>
              <a:rPr lang="it-IT" altLang="it-IT" dirty="0" err="1">
                <a:solidFill>
                  <a:srgbClr val="000099"/>
                </a:solidFill>
                <a:latin typeface="Arial" panose="020B0604020202020204" pitchFamily="34" charset="0"/>
              </a:rPr>
              <a:t>it</a:t>
            </a:r>
            <a:r>
              <a:rPr lang="it-IT" altLang="it-IT" dirty="0">
                <a:solidFill>
                  <a:srgbClr val="000099"/>
                </a:solidFill>
                <a:latin typeface="Arial" panose="020B0604020202020204" pitchFamily="34" charset="0"/>
              </a:rPr>
              <a:t> must </a:t>
            </a:r>
            <a:r>
              <a:rPr lang="it-IT" altLang="it-IT" dirty="0" err="1">
                <a:solidFill>
                  <a:srgbClr val="000099"/>
                </a:solidFill>
                <a:latin typeface="Arial" panose="020B0604020202020204" pitchFamily="34" charset="0"/>
              </a:rPr>
              <a:t>hold</a:t>
            </a:r>
            <a:r>
              <a:rPr lang="it-IT" altLang="it-IT" dirty="0">
                <a:solidFill>
                  <a:srgbClr val="000099"/>
                </a:solidFill>
                <a:latin typeface="Arial" panose="020B0604020202020204" pitchFamily="34" charset="0"/>
              </a:rPr>
              <a:t> </a:t>
            </a:r>
            <a:r>
              <a:rPr lang="it-IT" altLang="it-IT" dirty="0" err="1">
                <a:solidFill>
                  <a:srgbClr val="000099"/>
                </a:solidFill>
                <a:latin typeface="Arial" panose="020B0604020202020204" pitchFamily="34" charset="0"/>
              </a:rPr>
              <a:t>that</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graphicFrame>
        <p:nvGraphicFramePr>
          <p:cNvPr id="12" name="Object 7">
            <a:extLst>
              <a:ext uri="{FF2B5EF4-FFF2-40B4-BE49-F238E27FC236}">
                <a16:creationId xmlns:a16="http://schemas.microsoft.com/office/drawing/2014/main" id="{9F002FCE-9F51-4151-A600-4F32E2E64C41}"/>
              </a:ext>
            </a:extLst>
          </p:cNvPr>
          <p:cNvGraphicFramePr>
            <a:graphicFrameLocks noChangeAspect="1"/>
          </p:cNvGraphicFramePr>
          <p:nvPr>
            <p:extLst>
              <p:ext uri="{D42A27DB-BD31-4B8C-83A1-F6EECF244321}">
                <p14:modId xmlns:p14="http://schemas.microsoft.com/office/powerpoint/2010/main" val="279938870"/>
              </p:ext>
            </p:extLst>
          </p:nvPr>
        </p:nvGraphicFramePr>
        <p:xfrm>
          <a:off x="4485576" y="4747174"/>
          <a:ext cx="4635500" cy="1397000"/>
        </p:xfrm>
        <a:graphic>
          <a:graphicData uri="http://schemas.openxmlformats.org/presentationml/2006/ole">
            <mc:AlternateContent xmlns:mc="http://schemas.openxmlformats.org/markup-compatibility/2006">
              <mc:Choice xmlns:v="urn:schemas-microsoft-com:vml" Requires="v">
                <p:oleObj name="Equation" r:id="rId6" imgW="1168400" imgH="419100" progId="Equation.DSMT4">
                  <p:embed/>
                </p:oleObj>
              </mc:Choice>
              <mc:Fallback>
                <p:oleObj name="Equation" r:id="rId6" imgW="1168400" imgH="419100" progId="Equation.DSMT4">
                  <p:embed/>
                  <p:pic>
                    <p:nvPicPr>
                      <p:cNvPr id="155655" name="Object 7">
                        <a:extLst>
                          <a:ext uri="{FF2B5EF4-FFF2-40B4-BE49-F238E27FC236}">
                            <a16:creationId xmlns:a16="http://schemas.microsoft.com/office/drawing/2014/main" id="{CCAA1986-57FD-4F8D-A2DF-A8303D7B35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5576" y="4747174"/>
                        <a:ext cx="4635500" cy="1397000"/>
                      </a:xfrm>
                      <a:prstGeom prst="rect">
                        <a:avLst/>
                      </a:prstGeom>
                      <a:solidFill>
                        <a:srgbClr val="F5FC6C"/>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Tree>
    <p:extLst>
      <p:ext uri="{BB962C8B-B14F-4D97-AF65-F5344CB8AC3E}">
        <p14:creationId xmlns:p14="http://schemas.microsoft.com/office/powerpoint/2010/main" val="10673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par>
                                <p:cTn id="13" presetID="1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par>
                                <p:cTn id="21" presetID="1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7" name="Text Box 2">
            <a:extLst>
              <a:ext uri="{FF2B5EF4-FFF2-40B4-BE49-F238E27FC236}">
                <a16:creationId xmlns:a16="http://schemas.microsoft.com/office/drawing/2014/main" id="{7519DF0E-67A5-4DD5-89D0-85C258200F9A}"/>
              </a:ext>
            </a:extLst>
          </p:cNvPr>
          <p:cNvSpPr txBox="1">
            <a:spLocks noChangeArrowheads="1"/>
          </p:cNvSpPr>
          <p:nvPr/>
        </p:nvSpPr>
        <p:spPr bwMode="auto">
          <a:xfrm>
            <a:off x="557212" y="3037646"/>
            <a:ext cx="142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solidFill>
                  <a:srgbClr val="000099"/>
                </a:solidFill>
                <a:latin typeface="Arial" panose="020B0604020202020204" pitchFamily="34" charset="0"/>
              </a:rPr>
              <a:t>then</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sp>
        <p:nvSpPr>
          <p:cNvPr id="8" name="Text Box 3">
            <a:extLst>
              <a:ext uri="{FF2B5EF4-FFF2-40B4-BE49-F238E27FC236}">
                <a16:creationId xmlns:a16="http://schemas.microsoft.com/office/drawing/2014/main" id="{E8E8CCB0-40EA-427A-9538-CC2C1FE10EAB}"/>
              </a:ext>
            </a:extLst>
          </p:cNvPr>
          <p:cNvSpPr txBox="1">
            <a:spLocks noChangeArrowheads="1"/>
          </p:cNvSpPr>
          <p:nvPr/>
        </p:nvSpPr>
        <p:spPr bwMode="auto">
          <a:xfrm>
            <a:off x="250825" y="2004645"/>
            <a:ext cx="9177590" cy="461665"/>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err="1">
                <a:solidFill>
                  <a:srgbClr val="00B0F0"/>
                </a:solidFill>
                <a:latin typeface="Arial" panose="020B0604020202020204" pitchFamily="34" charset="0"/>
              </a:rPr>
              <a:t>if</a:t>
            </a:r>
            <a:r>
              <a:rPr lang="it-IT" altLang="it-IT" dirty="0">
                <a:latin typeface="Arial" panose="020B0604020202020204" pitchFamily="34" charset="0"/>
              </a:rPr>
              <a:t> the 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of the </a:t>
            </a:r>
            <a:r>
              <a:rPr lang="it-IT" altLang="it-IT" dirty="0" err="1">
                <a:latin typeface="Arial" panose="020B0604020202020204" pitchFamily="34" charset="0"/>
              </a:rPr>
              <a:t>algorithm</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sz="2400" dirty="0">
                <a:solidFill>
                  <a:srgbClr val="000099"/>
                </a:solidFill>
                <a:latin typeface="Comic Sans MS" panose="030F0702030302020204" pitchFamily="66" charset="0"/>
              </a:rPr>
              <a:t>n</a:t>
            </a:r>
            <a:r>
              <a:rPr lang="it-IT" altLang="it-IT" sz="2400" b="1" baseline="30000" dirty="0">
                <a:solidFill>
                  <a:srgbClr val="000099"/>
                </a:solidFill>
                <a:latin typeface="Comic Sans MS" panose="030F0702030302020204" pitchFamily="66" charset="0"/>
              </a:rPr>
              <a:t>2</a:t>
            </a:r>
            <a:endParaRPr lang="it-IT" altLang="it-IT" dirty="0">
              <a:latin typeface="Comic Sans MS" panose="030F0702030302020204" pitchFamily="66" charset="0"/>
            </a:endParaRPr>
          </a:p>
        </p:txBody>
      </p:sp>
      <p:sp>
        <p:nvSpPr>
          <p:cNvPr id="11" name="Text Box 6">
            <a:extLst>
              <a:ext uri="{FF2B5EF4-FFF2-40B4-BE49-F238E27FC236}">
                <a16:creationId xmlns:a16="http://schemas.microsoft.com/office/drawing/2014/main" id="{5C9301B9-4FD3-4797-B6C5-BF2A8513BDFE}"/>
              </a:ext>
            </a:extLst>
          </p:cNvPr>
          <p:cNvSpPr txBox="1">
            <a:spLocks noChangeArrowheads="1"/>
          </p:cNvSpPr>
          <p:nvPr/>
        </p:nvSpPr>
        <p:spPr bwMode="auto">
          <a:xfrm>
            <a:off x="592523" y="4532313"/>
            <a:ext cx="3045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solidFill>
                  <a:srgbClr val="000099"/>
                </a:solidFill>
                <a:latin typeface="Arial" panose="020B0604020202020204" pitchFamily="34" charset="0"/>
              </a:rPr>
              <a:t>and </a:t>
            </a:r>
            <a:r>
              <a:rPr lang="it-IT" altLang="it-IT" dirty="0" err="1">
                <a:solidFill>
                  <a:srgbClr val="000099"/>
                </a:solidFill>
                <a:latin typeface="Arial" panose="020B0604020202020204" pitchFamily="34" charset="0"/>
              </a:rPr>
              <a:t>it</a:t>
            </a:r>
            <a:r>
              <a:rPr lang="it-IT" altLang="it-IT" dirty="0">
                <a:solidFill>
                  <a:srgbClr val="000099"/>
                </a:solidFill>
                <a:latin typeface="Arial" panose="020B0604020202020204" pitchFamily="34" charset="0"/>
              </a:rPr>
              <a:t> must </a:t>
            </a:r>
            <a:r>
              <a:rPr lang="it-IT" altLang="it-IT" dirty="0" err="1">
                <a:solidFill>
                  <a:srgbClr val="000099"/>
                </a:solidFill>
                <a:latin typeface="Arial" panose="020B0604020202020204" pitchFamily="34" charset="0"/>
              </a:rPr>
              <a:t>hold</a:t>
            </a:r>
            <a:r>
              <a:rPr lang="it-IT" altLang="it-IT" dirty="0">
                <a:solidFill>
                  <a:srgbClr val="000099"/>
                </a:solidFill>
                <a:latin typeface="Arial" panose="020B0604020202020204" pitchFamily="34" charset="0"/>
              </a:rPr>
              <a:t> </a:t>
            </a:r>
            <a:r>
              <a:rPr lang="it-IT" altLang="it-IT" dirty="0" err="1">
                <a:solidFill>
                  <a:srgbClr val="000099"/>
                </a:solidFill>
                <a:latin typeface="Arial" panose="020B0604020202020204" pitchFamily="34" charset="0"/>
              </a:rPr>
              <a:t>that</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graphicFrame>
        <p:nvGraphicFramePr>
          <p:cNvPr id="13" name="Object 6">
            <a:extLst>
              <a:ext uri="{FF2B5EF4-FFF2-40B4-BE49-F238E27FC236}">
                <a16:creationId xmlns:a16="http://schemas.microsoft.com/office/drawing/2014/main" id="{F91804CF-B596-4DC5-AF11-B671A09AC48B}"/>
              </a:ext>
            </a:extLst>
          </p:cNvPr>
          <p:cNvGraphicFramePr>
            <a:graphicFrameLocks noChangeAspect="1"/>
          </p:cNvGraphicFramePr>
          <p:nvPr>
            <p:extLst>
              <p:ext uri="{D42A27DB-BD31-4B8C-83A1-F6EECF244321}">
                <p14:modId xmlns:p14="http://schemas.microsoft.com/office/powerpoint/2010/main" val="3318766853"/>
              </p:ext>
            </p:extLst>
          </p:nvPr>
        </p:nvGraphicFramePr>
        <p:xfrm>
          <a:off x="9235141" y="1882909"/>
          <a:ext cx="2541370" cy="705135"/>
        </p:xfrm>
        <a:graphic>
          <a:graphicData uri="http://schemas.openxmlformats.org/presentationml/2006/ole">
            <mc:AlternateContent xmlns:mc="http://schemas.openxmlformats.org/markup-compatibility/2006">
              <mc:Choice xmlns:v="urn:schemas-microsoft-com:vml" Requires="v">
                <p:oleObj name="Equation" r:id="rId2" imgW="787400" imgH="228600" progId="Equation.DSMT4">
                  <p:embed/>
                </p:oleObj>
              </mc:Choice>
              <mc:Fallback>
                <p:oleObj name="Equation" r:id="rId2" imgW="787400" imgH="228600" progId="Equation.DSMT4">
                  <p:embed/>
                  <p:pic>
                    <p:nvPicPr>
                      <p:cNvPr id="154630" name="Object 6">
                        <a:extLst>
                          <a:ext uri="{FF2B5EF4-FFF2-40B4-BE49-F238E27FC236}">
                            <a16:creationId xmlns:a16="http://schemas.microsoft.com/office/drawing/2014/main" id="{CB23D7BB-DB97-423D-9DC7-CA3E44D8C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141" y="1882909"/>
                        <a:ext cx="2541370" cy="705135"/>
                      </a:xfrm>
                      <a:prstGeom prst="rect">
                        <a:avLst/>
                      </a:prstGeom>
                      <a:solidFill>
                        <a:schemeClr val="bg1"/>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14" name="Object 7">
            <a:extLst>
              <a:ext uri="{FF2B5EF4-FFF2-40B4-BE49-F238E27FC236}">
                <a16:creationId xmlns:a16="http://schemas.microsoft.com/office/drawing/2014/main" id="{1C3089D2-7B5E-4D7C-8F99-B0603E5111F0}"/>
              </a:ext>
            </a:extLst>
          </p:cNvPr>
          <p:cNvGraphicFramePr>
            <a:graphicFrameLocks noChangeAspect="1"/>
          </p:cNvGraphicFramePr>
          <p:nvPr>
            <p:extLst>
              <p:ext uri="{D42A27DB-BD31-4B8C-83A1-F6EECF244321}">
                <p14:modId xmlns:p14="http://schemas.microsoft.com/office/powerpoint/2010/main" val="2951741169"/>
              </p:ext>
            </p:extLst>
          </p:nvPr>
        </p:nvGraphicFramePr>
        <p:xfrm>
          <a:off x="4374804" y="3060692"/>
          <a:ext cx="4908506" cy="1332152"/>
        </p:xfrm>
        <a:graphic>
          <a:graphicData uri="http://schemas.openxmlformats.org/presentationml/2006/ole">
            <mc:AlternateContent xmlns:mc="http://schemas.openxmlformats.org/markup-compatibility/2006">
              <mc:Choice xmlns:v="urn:schemas-microsoft-com:vml" Requires="v">
                <p:oleObj name="Equation" r:id="rId4" imgW="1612900" imgH="520700" progId="Equation.DSMT4">
                  <p:embed/>
                </p:oleObj>
              </mc:Choice>
              <mc:Fallback>
                <p:oleObj name="Equation" r:id="rId4" imgW="1612900" imgH="520700" progId="Equation.DSMT4">
                  <p:embed/>
                  <p:pic>
                    <p:nvPicPr>
                      <p:cNvPr id="154631" name="Object 7">
                        <a:extLst>
                          <a:ext uri="{FF2B5EF4-FFF2-40B4-BE49-F238E27FC236}">
                            <a16:creationId xmlns:a16="http://schemas.microsoft.com/office/drawing/2014/main" id="{A89F2FB6-053B-4732-A5D4-826D65DCF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804" y="3060692"/>
                        <a:ext cx="4908506" cy="1332152"/>
                      </a:xfrm>
                      <a:prstGeom prst="rect">
                        <a:avLst/>
                      </a:prstGeom>
                      <a:solidFill>
                        <a:schemeClr val="bg1"/>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15" name="Object 9">
            <a:extLst>
              <a:ext uri="{FF2B5EF4-FFF2-40B4-BE49-F238E27FC236}">
                <a16:creationId xmlns:a16="http://schemas.microsoft.com/office/drawing/2014/main" id="{9A862B86-31D2-4E2C-A72D-5E25CC53177D}"/>
              </a:ext>
            </a:extLst>
          </p:cNvPr>
          <p:cNvGraphicFramePr>
            <a:graphicFrameLocks noChangeAspect="1"/>
          </p:cNvGraphicFramePr>
          <p:nvPr>
            <p:extLst>
              <p:ext uri="{D42A27DB-BD31-4B8C-83A1-F6EECF244321}">
                <p14:modId xmlns:p14="http://schemas.microsoft.com/office/powerpoint/2010/main" val="24216337"/>
              </p:ext>
            </p:extLst>
          </p:nvPr>
        </p:nvGraphicFramePr>
        <p:xfrm>
          <a:off x="4385752" y="4763145"/>
          <a:ext cx="4908505" cy="1348060"/>
        </p:xfrm>
        <a:graphic>
          <a:graphicData uri="http://schemas.openxmlformats.org/presentationml/2006/ole">
            <mc:AlternateContent xmlns:mc="http://schemas.openxmlformats.org/markup-compatibility/2006">
              <mc:Choice xmlns:v="urn:schemas-microsoft-com:vml" Requires="v">
                <p:oleObj name="Equation" r:id="rId6" imgW="1231366" imgH="444307" progId="Equation.DSMT4">
                  <p:embed/>
                </p:oleObj>
              </mc:Choice>
              <mc:Fallback>
                <p:oleObj name="Equation" r:id="rId6" imgW="1231366" imgH="444307" progId="Equation.DSMT4">
                  <p:embed/>
                  <p:pic>
                    <p:nvPicPr>
                      <p:cNvPr id="154633" name="Object 9">
                        <a:extLst>
                          <a:ext uri="{FF2B5EF4-FFF2-40B4-BE49-F238E27FC236}">
                            <a16:creationId xmlns:a16="http://schemas.microsoft.com/office/drawing/2014/main" id="{89FBA8BE-856C-4CD2-8AD3-1E5787919D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752" y="4763145"/>
                        <a:ext cx="4908505" cy="1348060"/>
                      </a:xfrm>
                      <a:prstGeom prst="rect">
                        <a:avLst/>
                      </a:prstGeom>
                      <a:solidFill>
                        <a:srgbClr val="F5FC6C"/>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Tree>
    <p:extLst>
      <p:ext uri="{BB962C8B-B14F-4D97-AF65-F5344CB8AC3E}">
        <p14:creationId xmlns:p14="http://schemas.microsoft.com/office/powerpoint/2010/main" val="25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59814" y="1391863"/>
            <a:ext cx="11187543" cy="464602"/>
          </a:xfrm>
        </p:spPr>
        <p:txBody>
          <a:bodyPr/>
          <a:lstStyle/>
          <a:p>
            <a:r>
              <a:rPr lang="en-US" sz="2400" dirty="0">
                <a:latin typeface="Arial" panose="020B0604020202020204" pitchFamily="34" charset="0"/>
                <a:cs typeface="Arial" panose="020B0604020202020204" pitchFamily="34" charset="0"/>
              </a:rPr>
              <a:t>Organization of the 60 hours of the HPC module of the Digital Tech course</a:t>
            </a:r>
            <a:endParaRPr lang="it-GB" sz="2400" dirty="0">
              <a:latin typeface="Arial" panose="020B0604020202020204" pitchFamily="34" charset="0"/>
              <a:cs typeface="Arial" panose="020B0604020202020204"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2432484312"/>
              </p:ext>
            </p:extLst>
          </p:nvPr>
        </p:nvGraphicFramePr>
        <p:xfrm>
          <a:off x="6920291" y="1941513"/>
          <a:ext cx="5101819" cy="3445002"/>
        </p:xfrm>
        <a:graphic>
          <a:graphicData uri="http://schemas.openxmlformats.org/drawingml/2006/table">
            <a:tbl>
              <a:tblPr firstRow="1" firstCol="1" bandRow="1">
                <a:tableStyleId>{5C22544A-7EE6-4342-B048-85BDC9FD1C3A}</a:tableStyleId>
              </a:tblPr>
              <a:tblGrid>
                <a:gridCol w="372891">
                  <a:extLst>
                    <a:ext uri="{9D8B030D-6E8A-4147-A177-3AD203B41FA5}">
                      <a16:colId xmlns:a16="http://schemas.microsoft.com/office/drawing/2014/main" val="575061464"/>
                    </a:ext>
                  </a:extLst>
                </a:gridCol>
                <a:gridCol w="1202360">
                  <a:extLst>
                    <a:ext uri="{9D8B030D-6E8A-4147-A177-3AD203B41FA5}">
                      <a16:colId xmlns:a16="http://schemas.microsoft.com/office/drawing/2014/main" val="922638818"/>
                    </a:ext>
                  </a:extLst>
                </a:gridCol>
                <a:gridCol w="1202360">
                  <a:extLst>
                    <a:ext uri="{9D8B030D-6E8A-4147-A177-3AD203B41FA5}">
                      <a16:colId xmlns:a16="http://schemas.microsoft.com/office/drawing/2014/main" val="3073623456"/>
                    </a:ext>
                  </a:extLst>
                </a:gridCol>
                <a:gridCol w="1126086">
                  <a:extLst>
                    <a:ext uri="{9D8B030D-6E8A-4147-A177-3AD203B41FA5}">
                      <a16:colId xmlns:a16="http://schemas.microsoft.com/office/drawing/2014/main" val="2953439998"/>
                    </a:ext>
                  </a:extLst>
                </a:gridCol>
                <a:gridCol w="1198122">
                  <a:extLst>
                    <a:ext uri="{9D8B030D-6E8A-4147-A177-3AD203B41FA5}">
                      <a16:colId xmlns:a16="http://schemas.microsoft.com/office/drawing/2014/main" val="3474569964"/>
                    </a:ext>
                  </a:extLst>
                </a:gridCol>
              </a:tblGrid>
              <a:tr h="368893">
                <a:tc>
                  <a:txBody>
                    <a:bodyPr/>
                    <a:lstStyle/>
                    <a:p>
                      <a:pPr>
                        <a:lnSpc>
                          <a:spcPct val="107000"/>
                        </a:lnSpc>
                        <a:spcAft>
                          <a:spcPts val="0"/>
                        </a:spcAft>
                      </a:pPr>
                      <a:r>
                        <a:rPr lang="en-US"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9:00-11:00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11:00-13:00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14:00-16:00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16:00-18:00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0192722"/>
                  </a:ext>
                </a:extLst>
              </a:tr>
              <a:tr h="368893">
                <a:tc>
                  <a:txBody>
                    <a:bodyPr/>
                    <a:lstStyle/>
                    <a:p>
                      <a:pPr>
                        <a:lnSpc>
                          <a:spcPct val="107000"/>
                        </a:lnSpc>
                        <a:spcAft>
                          <a:spcPts val="0"/>
                        </a:spcAft>
                      </a:pPr>
                      <a:r>
                        <a:rPr lang="it-IT" sz="1200">
                          <a:effectLst/>
                        </a:rPr>
                        <a:t>04-7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MARCELLINO-2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5672263"/>
                  </a:ext>
                </a:extLst>
              </a:tr>
              <a:tr h="368893">
                <a:tc>
                  <a:txBody>
                    <a:bodyPr/>
                    <a:lstStyle/>
                    <a:p>
                      <a:pPr>
                        <a:lnSpc>
                          <a:spcPct val="107000"/>
                        </a:lnSpc>
                        <a:spcAft>
                          <a:spcPts val="0"/>
                        </a:spcAft>
                      </a:pPr>
                      <a:r>
                        <a:rPr lang="it-IT" sz="1200">
                          <a:effectLst/>
                        </a:rPr>
                        <a:t>05-7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642745"/>
                  </a:ext>
                </a:extLst>
              </a:tr>
              <a:tr h="368893">
                <a:tc>
                  <a:txBody>
                    <a:bodyPr/>
                    <a:lstStyle/>
                    <a:p>
                      <a:pPr>
                        <a:lnSpc>
                          <a:spcPct val="107000"/>
                        </a:lnSpc>
                        <a:spcAft>
                          <a:spcPts val="0"/>
                        </a:spcAft>
                      </a:pPr>
                      <a:r>
                        <a:rPr lang="it-IT" sz="1200">
                          <a:effectLst/>
                        </a:rPr>
                        <a:t>07-7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302907"/>
                  </a:ext>
                </a:extLst>
              </a:tr>
              <a:tr h="368893">
                <a:tc>
                  <a:txBody>
                    <a:bodyPr/>
                    <a:lstStyle/>
                    <a:p>
                      <a:pPr>
                        <a:lnSpc>
                          <a:spcPct val="107000"/>
                        </a:lnSpc>
                        <a:spcAft>
                          <a:spcPts val="0"/>
                        </a:spcAft>
                      </a:pPr>
                      <a:r>
                        <a:rPr lang="it-IT" sz="1200">
                          <a:effectLst/>
                        </a:rPr>
                        <a:t>08-7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5808704"/>
                  </a:ext>
                </a:extLst>
              </a:tr>
              <a:tr h="368893">
                <a:tc>
                  <a:txBody>
                    <a:bodyPr/>
                    <a:lstStyle/>
                    <a:p>
                      <a:pPr>
                        <a:lnSpc>
                          <a:spcPct val="107000"/>
                        </a:lnSpc>
                        <a:spcAft>
                          <a:spcPts val="0"/>
                        </a:spcAft>
                      </a:pPr>
                      <a:r>
                        <a:rPr lang="it-IT" sz="1200">
                          <a:effectLst/>
                        </a:rPr>
                        <a:t>12-7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0578460"/>
                  </a:ext>
                </a:extLst>
              </a:tr>
              <a:tr h="368893">
                <a:tc>
                  <a:txBody>
                    <a:bodyPr/>
                    <a:lstStyle/>
                    <a:p>
                      <a:pPr>
                        <a:lnSpc>
                          <a:spcPct val="107000"/>
                        </a:lnSpc>
                        <a:spcAft>
                          <a:spcPts val="0"/>
                        </a:spcAft>
                      </a:pPr>
                      <a:r>
                        <a:rPr lang="it-IT" sz="1200">
                          <a:effectLst/>
                        </a:rPr>
                        <a:t>14-7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7576681"/>
                  </a:ext>
                </a:extLst>
              </a:tr>
              <a:tr h="368893">
                <a:tc>
                  <a:txBody>
                    <a:bodyPr/>
                    <a:lstStyle/>
                    <a:p>
                      <a:pPr>
                        <a:lnSpc>
                          <a:spcPct val="107000"/>
                        </a:lnSpc>
                        <a:spcAft>
                          <a:spcPts val="0"/>
                        </a:spcAft>
                      </a:pPr>
                      <a:r>
                        <a:rPr lang="it-IT" sz="1200">
                          <a:effectLst/>
                        </a:rPr>
                        <a:t>15-7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158195"/>
                  </a:ext>
                </a:extLst>
              </a:tr>
              <a:tr h="368893">
                <a:tc>
                  <a:txBody>
                    <a:bodyPr/>
                    <a:lstStyle/>
                    <a:p>
                      <a:pPr>
                        <a:lnSpc>
                          <a:spcPct val="107000"/>
                        </a:lnSpc>
                        <a:spcAft>
                          <a:spcPts val="0"/>
                        </a:spcAft>
                      </a:pPr>
                      <a:r>
                        <a:rPr lang="it-IT" sz="1200">
                          <a:effectLst/>
                        </a:rPr>
                        <a:t>20-7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TEST-1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dirty="0">
                          <a:effectLst/>
                        </a:rPr>
                        <a:t>TEST-2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205496"/>
                  </a:ext>
                </a:extLst>
              </a:tr>
            </a:tbl>
          </a:graphicData>
        </a:graphic>
      </p:graphicFrame>
      <p:sp>
        <p:nvSpPr>
          <p:cNvPr id="10" name="Rettangolo 9"/>
          <p:cNvSpPr/>
          <p:nvPr/>
        </p:nvSpPr>
        <p:spPr>
          <a:xfrm>
            <a:off x="117423" y="1856465"/>
            <a:ext cx="6802867" cy="4801314"/>
          </a:xfrm>
          <a:prstGeom prst="rect">
            <a:avLst/>
          </a:prstGeom>
        </p:spPr>
        <p:txBody>
          <a:bodyPr wrap="square">
            <a:spAutoFit/>
          </a:bodyPr>
          <a:lstStyle/>
          <a:p>
            <a:r>
              <a:rPr lang="it-IT" dirty="0"/>
              <a:t>GIUNTA-1     </a:t>
            </a:r>
            <a:r>
              <a:rPr lang="it-IT" dirty="0" err="1"/>
              <a:t>Introducing</a:t>
            </a:r>
            <a:r>
              <a:rPr lang="it-IT" dirty="0"/>
              <a:t> the HPC </a:t>
            </a:r>
            <a:r>
              <a:rPr lang="it-IT" dirty="0" err="1"/>
              <a:t>module</a:t>
            </a:r>
            <a:r>
              <a:rPr lang="it-IT" dirty="0"/>
              <a:t> – </a:t>
            </a:r>
            <a:r>
              <a:rPr lang="it-IT" dirty="0" err="1"/>
              <a:t>Computational</a:t>
            </a:r>
            <a:r>
              <a:rPr lang="it-IT" dirty="0"/>
              <a:t> </a:t>
            </a:r>
            <a:r>
              <a:rPr lang="it-IT" dirty="0" err="1"/>
              <a:t>thinking</a:t>
            </a:r>
            <a:endParaRPr lang="it-IT" dirty="0"/>
          </a:p>
          <a:p>
            <a:r>
              <a:rPr lang="it-IT" dirty="0"/>
              <a:t>GIUNTA-2	     </a:t>
            </a:r>
            <a:r>
              <a:rPr lang="it-IT" dirty="0" err="1"/>
              <a:t>Algorithms</a:t>
            </a:r>
            <a:r>
              <a:rPr lang="it-IT" dirty="0"/>
              <a:t> and  </a:t>
            </a:r>
            <a:r>
              <a:rPr lang="it-IT" dirty="0" err="1"/>
              <a:t>complexity</a:t>
            </a:r>
            <a:r>
              <a:rPr lang="it-IT" dirty="0"/>
              <a:t> – Can </a:t>
            </a:r>
            <a:r>
              <a:rPr lang="it-IT" dirty="0" err="1"/>
              <a:t>we</a:t>
            </a:r>
            <a:r>
              <a:rPr lang="it-IT" dirty="0"/>
              <a:t> </a:t>
            </a:r>
            <a:r>
              <a:rPr lang="it-IT" dirty="0" err="1"/>
              <a:t>always</a:t>
            </a:r>
            <a:r>
              <a:rPr lang="it-IT" dirty="0"/>
              <a:t> design an  	   	     </a:t>
            </a:r>
            <a:r>
              <a:rPr lang="it-IT" dirty="0" err="1"/>
              <a:t>algorithm</a:t>
            </a:r>
            <a:r>
              <a:rPr lang="it-IT" dirty="0"/>
              <a:t> to solve </a:t>
            </a:r>
            <a:r>
              <a:rPr lang="it-IT" dirty="0" err="1"/>
              <a:t>any</a:t>
            </a:r>
            <a:r>
              <a:rPr lang="it-IT" dirty="0"/>
              <a:t> </a:t>
            </a:r>
            <a:r>
              <a:rPr lang="it-IT" dirty="0" err="1"/>
              <a:t>problem</a:t>
            </a:r>
            <a:endParaRPr lang="it-IT" dirty="0"/>
          </a:p>
          <a:p>
            <a:r>
              <a:rPr lang="it-IT" dirty="0"/>
              <a:t>GIUNTA-3	     </a:t>
            </a:r>
            <a:r>
              <a:rPr lang="it-IT" dirty="0" err="1"/>
              <a:t>Today’s</a:t>
            </a:r>
            <a:r>
              <a:rPr lang="it-IT" dirty="0"/>
              <a:t> </a:t>
            </a:r>
            <a:r>
              <a:rPr lang="it-IT" dirty="0" err="1"/>
              <a:t>Supercomputers</a:t>
            </a:r>
            <a:r>
              <a:rPr lang="it-IT" dirty="0"/>
              <a:t>- Impact of HPC on society </a:t>
            </a:r>
          </a:p>
          <a:p>
            <a:r>
              <a:rPr lang="it-IT" dirty="0"/>
              <a:t>GIUNTA-4	     </a:t>
            </a:r>
            <a:r>
              <a:rPr lang="it-IT" dirty="0" err="1"/>
              <a:t>Current</a:t>
            </a:r>
            <a:r>
              <a:rPr lang="it-IT" dirty="0"/>
              <a:t> HPC </a:t>
            </a:r>
            <a:r>
              <a:rPr lang="it-IT" dirty="0" err="1"/>
              <a:t>projects</a:t>
            </a:r>
            <a:r>
              <a:rPr lang="it-IT" dirty="0"/>
              <a:t> - </a:t>
            </a:r>
            <a:r>
              <a:rPr lang="it-IT" dirty="0" err="1"/>
              <a:t>Exascale</a:t>
            </a:r>
            <a:r>
              <a:rPr lang="it-IT" dirty="0"/>
              <a:t> </a:t>
            </a:r>
            <a:r>
              <a:rPr lang="it-IT" dirty="0" err="1"/>
              <a:t>computing</a:t>
            </a:r>
            <a:r>
              <a:rPr lang="it-IT" dirty="0"/>
              <a:t> 	  	            	      </a:t>
            </a:r>
            <a:r>
              <a:rPr lang="it-IT" dirty="0" err="1"/>
              <a:t>infrastructure</a:t>
            </a:r>
            <a:r>
              <a:rPr lang="it-IT" dirty="0"/>
              <a:t>:   a </a:t>
            </a:r>
            <a:r>
              <a:rPr lang="it-IT" dirty="0" err="1"/>
              <a:t>perspective</a:t>
            </a:r>
            <a:endParaRPr lang="it-IT" dirty="0"/>
          </a:p>
          <a:p>
            <a:endParaRPr lang="it-IT" dirty="0"/>
          </a:p>
          <a:p>
            <a:r>
              <a:rPr lang="it-IT" dirty="0"/>
              <a:t>MARCELLINO-1   </a:t>
            </a:r>
            <a:r>
              <a:rPr lang="it-IT" dirty="0" err="1"/>
              <a:t>Moore’s</a:t>
            </a:r>
            <a:r>
              <a:rPr lang="it-IT" dirty="0"/>
              <a:t> law – The </a:t>
            </a:r>
            <a:r>
              <a:rPr lang="it-IT" dirty="0" err="1"/>
              <a:t>need</a:t>
            </a:r>
            <a:r>
              <a:rPr lang="it-IT" dirty="0"/>
              <a:t> for </a:t>
            </a:r>
            <a:r>
              <a:rPr lang="it-IT" dirty="0" err="1"/>
              <a:t>distributed</a:t>
            </a:r>
            <a:r>
              <a:rPr lang="it-IT" dirty="0"/>
              <a:t> and </a:t>
            </a:r>
            <a:r>
              <a:rPr lang="it-IT" dirty="0" err="1"/>
              <a:t>novel</a:t>
            </a:r>
            <a:r>
              <a:rPr lang="it-IT" dirty="0"/>
              <a:t>  </a:t>
            </a:r>
          </a:p>
          <a:p>
            <a:r>
              <a:rPr lang="it-IT" dirty="0"/>
              <a:t>	             </a:t>
            </a:r>
            <a:r>
              <a:rPr lang="it-IT" dirty="0" err="1"/>
              <a:t>architectures</a:t>
            </a:r>
            <a:r>
              <a:rPr lang="it-IT" dirty="0"/>
              <a:t> </a:t>
            </a:r>
          </a:p>
          <a:p>
            <a:r>
              <a:rPr lang="it-IT" dirty="0"/>
              <a:t>MARCELLINO-2   A </a:t>
            </a:r>
            <a:r>
              <a:rPr lang="it-IT" dirty="0" err="1"/>
              <a:t>survey</a:t>
            </a:r>
            <a:r>
              <a:rPr lang="it-IT" dirty="0"/>
              <a:t> of HPC </a:t>
            </a:r>
            <a:r>
              <a:rPr lang="it-IT" dirty="0" err="1"/>
              <a:t>architectures</a:t>
            </a:r>
            <a:endParaRPr lang="it-IT" dirty="0"/>
          </a:p>
          <a:p>
            <a:r>
              <a:rPr lang="it-IT" dirty="0"/>
              <a:t>MARCELLINO-3   </a:t>
            </a:r>
            <a:r>
              <a:rPr lang="it-IT" dirty="0" err="1"/>
              <a:t>Thinking</a:t>
            </a:r>
            <a:r>
              <a:rPr lang="it-IT" dirty="0"/>
              <a:t> </a:t>
            </a:r>
            <a:r>
              <a:rPr lang="it-IT" dirty="0" err="1"/>
              <a:t>parallel</a:t>
            </a:r>
            <a:r>
              <a:rPr lang="it-IT" dirty="0"/>
              <a:t> - </a:t>
            </a:r>
            <a:r>
              <a:rPr lang="it-IT" dirty="0" err="1"/>
              <a:t>Parallel</a:t>
            </a:r>
            <a:r>
              <a:rPr lang="it-IT" dirty="0"/>
              <a:t> and </a:t>
            </a:r>
            <a:r>
              <a:rPr lang="it-IT" dirty="0" err="1"/>
              <a:t>distributed</a:t>
            </a:r>
            <a:r>
              <a:rPr lang="it-IT" dirty="0"/>
              <a:t> software</a:t>
            </a:r>
          </a:p>
          <a:p>
            <a:r>
              <a:rPr lang="it-IT" dirty="0"/>
              <a:t>	             design: </a:t>
            </a:r>
            <a:r>
              <a:rPr lang="it-IT" dirty="0" err="1"/>
              <a:t>applications</a:t>
            </a:r>
            <a:r>
              <a:rPr lang="it-IT" dirty="0"/>
              <a:t>   </a:t>
            </a:r>
          </a:p>
          <a:p>
            <a:r>
              <a:rPr lang="it-IT" dirty="0"/>
              <a:t>MARCELLINO-4    </a:t>
            </a:r>
            <a:r>
              <a:rPr lang="it-IT" dirty="0" err="1"/>
              <a:t>Parallel</a:t>
            </a:r>
            <a:r>
              <a:rPr lang="it-IT" dirty="0"/>
              <a:t> and </a:t>
            </a:r>
            <a:r>
              <a:rPr lang="it-IT" dirty="0" err="1"/>
              <a:t>distributed</a:t>
            </a:r>
            <a:r>
              <a:rPr lang="it-IT" dirty="0"/>
              <a:t> software performance – </a:t>
            </a:r>
          </a:p>
          <a:p>
            <a:r>
              <a:rPr lang="it-IT" dirty="0"/>
              <a:t>	             Performance </a:t>
            </a:r>
            <a:r>
              <a:rPr lang="it-IT" dirty="0" err="1"/>
              <a:t>measures</a:t>
            </a:r>
            <a:endParaRPr lang="it-IT" dirty="0"/>
          </a:p>
          <a:p>
            <a:r>
              <a:rPr lang="it-IT" dirty="0"/>
              <a:t>MARCELLINO-5    HPC </a:t>
            </a:r>
            <a:r>
              <a:rPr lang="it-IT" dirty="0" err="1"/>
              <a:t>tools</a:t>
            </a:r>
            <a:r>
              <a:rPr lang="it-IT" dirty="0"/>
              <a:t> and </a:t>
            </a:r>
            <a:r>
              <a:rPr lang="it-IT" dirty="0" err="1"/>
              <a:t>libraries</a:t>
            </a:r>
            <a:endParaRPr lang="it-IT" dirty="0"/>
          </a:p>
          <a:p>
            <a:r>
              <a:rPr lang="it-IT" dirty="0"/>
              <a:t>MARCELLINO-6    </a:t>
            </a:r>
            <a:r>
              <a:rPr lang="it-IT" dirty="0" err="1"/>
              <a:t>Classroom</a:t>
            </a:r>
            <a:r>
              <a:rPr lang="it-IT" dirty="0"/>
              <a:t> </a:t>
            </a:r>
            <a:r>
              <a:rPr lang="it-IT" dirty="0" err="1"/>
              <a:t>exercise</a:t>
            </a:r>
            <a:r>
              <a:rPr lang="it-IT" dirty="0"/>
              <a:t> (</a:t>
            </a:r>
            <a:r>
              <a:rPr lang="it-IT" dirty="0" err="1"/>
              <a:t>using</a:t>
            </a:r>
            <a:r>
              <a:rPr lang="it-IT" dirty="0"/>
              <a:t> </a:t>
            </a:r>
            <a:r>
              <a:rPr lang="it-IT" dirty="0" err="1"/>
              <a:t>Python</a:t>
            </a:r>
            <a:r>
              <a:rPr lang="it-IT" dirty="0"/>
              <a:t> and </a:t>
            </a:r>
            <a:r>
              <a:rPr lang="it-IT" dirty="0" err="1"/>
              <a:t>Jupyter</a:t>
            </a:r>
            <a:r>
              <a:rPr lang="it-IT" dirty="0"/>
              <a:t> </a:t>
            </a:r>
          </a:p>
          <a:p>
            <a:r>
              <a:rPr lang="it-IT" dirty="0"/>
              <a:t>	             notebooks)</a:t>
            </a:r>
          </a:p>
        </p:txBody>
      </p:sp>
    </p:spTree>
    <p:extLst>
      <p:ext uri="{BB962C8B-B14F-4D97-AF65-F5344CB8AC3E}">
        <p14:creationId xmlns:p14="http://schemas.microsoft.com/office/powerpoint/2010/main" val="3323706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7" name="Text Box 2">
            <a:extLst>
              <a:ext uri="{FF2B5EF4-FFF2-40B4-BE49-F238E27FC236}">
                <a16:creationId xmlns:a16="http://schemas.microsoft.com/office/drawing/2014/main" id="{7519DF0E-67A5-4DD5-89D0-85C258200F9A}"/>
              </a:ext>
            </a:extLst>
          </p:cNvPr>
          <p:cNvSpPr txBox="1">
            <a:spLocks noChangeArrowheads="1"/>
          </p:cNvSpPr>
          <p:nvPr/>
        </p:nvSpPr>
        <p:spPr bwMode="auto">
          <a:xfrm>
            <a:off x="557212" y="3037646"/>
            <a:ext cx="142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solidFill>
                  <a:srgbClr val="000099"/>
                </a:solidFill>
                <a:latin typeface="Arial" panose="020B0604020202020204" pitchFamily="34" charset="0"/>
              </a:rPr>
              <a:t>then</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sp>
        <p:nvSpPr>
          <p:cNvPr id="8" name="Text Box 3">
            <a:extLst>
              <a:ext uri="{FF2B5EF4-FFF2-40B4-BE49-F238E27FC236}">
                <a16:creationId xmlns:a16="http://schemas.microsoft.com/office/drawing/2014/main" id="{E8E8CCB0-40EA-427A-9538-CC2C1FE10EAB}"/>
              </a:ext>
            </a:extLst>
          </p:cNvPr>
          <p:cNvSpPr txBox="1">
            <a:spLocks noChangeArrowheads="1"/>
          </p:cNvSpPr>
          <p:nvPr/>
        </p:nvSpPr>
        <p:spPr bwMode="auto">
          <a:xfrm>
            <a:off x="250825" y="2004645"/>
            <a:ext cx="9177590" cy="461665"/>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err="1">
                <a:solidFill>
                  <a:srgbClr val="00B0F0"/>
                </a:solidFill>
                <a:latin typeface="Arial" panose="020B0604020202020204" pitchFamily="34" charset="0"/>
              </a:rPr>
              <a:t>if</a:t>
            </a:r>
            <a:r>
              <a:rPr lang="it-IT" altLang="it-IT" dirty="0">
                <a:latin typeface="Arial" panose="020B0604020202020204" pitchFamily="34" charset="0"/>
              </a:rPr>
              <a:t> the 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a:latin typeface="Comic Sans MS" panose="030F0702030302020204" pitchFamily="66" charset="0"/>
              </a:rPr>
              <a:t>T(n)</a:t>
            </a:r>
            <a:r>
              <a:rPr lang="it-IT" altLang="it-IT" dirty="0">
                <a:latin typeface="Arial" panose="020B0604020202020204" pitchFamily="34" charset="0"/>
              </a:rPr>
              <a:t> of the </a:t>
            </a:r>
            <a:r>
              <a:rPr lang="it-IT" altLang="it-IT" dirty="0" err="1">
                <a:latin typeface="Arial" panose="020B0604020202020204" pitchFamily="34" charset="0"/>
              </a:rPr>
              <a:t>algorithm</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 </a:t>
            </a:r>
            <a:r>
              <a:rPr lang="it-IT" altLang="it-IT" dirty="0" err="1">
                <a:solidFill>
                  <a:srgbClr val="000099"/>
                </a:solidFill>
                <a:latin typeface="Arial" panose="020B0604020202020204" pitchFamily="34" charset="0"/>
              </a:rPr>
              <a:t>proportional</a:t>
            </a:r>
            <a:r>
              <a:rPr lang="it-IT" altLang="it-IT" dirty="0">
                <a:solidFill>
                  <a:srgbClr val="000099"/>
                </a:solidFill>
                <a:latin typeface="Arial" panose="020B0604020202020204" pitchFamily="34" charset="0"/>
              </a:rPr>
              <a:t> to </a:t>
            </a:r>
            <a:r>
              <a:rPr lang="it-IT" altLang="it-IT" sz="2400" dirty="0">
                <a:solidFill>
                  <a:srgbClr val="000099"/>
                </a:solidFill>
                <a:latin typeface="Comic Sans MS" panose="030F0702030302020204" pitchFamily="66" charset="0"/>
              </a:rPr>
              <a:t>n</a:t>
            </a:r>
            <a:r>
              <a:rPr lang="it-IT" altLang="it-IT" b="1" baseline="30000" dirty="0">
                <a:solidFill>
                  <a:srgbClr val="000099"/>
                </a:solidFill>
                <a:latin typeface="Comic Sans MS" panose="030F0702030302020204" pitchFamily="66" charset="0"/>
              </a:rPr>
              <a:t>3</a:t>
            </a:r>
            <a:endParaRPr lang="it-IT" altLang="it-IT" dirty="0">
              <a:latin typeface="Comic Sans MS" panose="030F0702030302020204" pitchFamily="66" charset="0"/>
            </a:endParaRPr>
          </a:p>
        </p:txBody>
      </p:sp>
      <p:sp>
        <p:nvSpPr>
          <p:cNvPr id="11" name="Text Box 6">
            <a:extLst>
              <a:ext uri="{FF2B5EF4-FFF2-40B4-BE49-F238E27FC236}">
                <a16:creationId xmlns:a16="http://schemas.microsoft.com/office/drawing/2014/main" id="{5C9301B9-4FD3-4797-B6C5-BF2A8513BDFE}"/>
              </a:ext>
            </a:extLst>
          </p:cNvPr>
          <p:cNvSpPr txBox="1">
            <a:spLocks noChangeArrowheads="1"/>
          </p:cNvSpPr>
          <p:nvPr/>
        </p:nvSpPr>
        <p:spPr bwMode="auto">
          <a:xfrm>
            <a:off x="592523" y="4532313"/>
            <a:ext cx="3045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solidFill>
                  <a:srgbClr val="000099"/>
                </a:solidFill>
                <a:latin typeface="Arial" panose="020B0604020202020204" pitchFamily="34" charset="0"/>
              </a:rPr>
              <a:t>and </a:t>
            </a:r>
            <a:r>
              <a:rPr lang="it-IT" altLang="it-IT" dirty="0" err="1">
                <a:solidFill>
                  <a:srgbClr val="000099"/>
                </a:solidFill>
                <a:latin typeface="Arial" panose="020B0604020202020204" pitchFamily="34" charset="0"/>
              </a:rPr>
              <a:t>it</a:t>
            </a:r>
            <a:r>
              <a:rPr lang="it-IT" altLang="it-IT" dirty="0">
                <a:solidFill>
                  <a:srgbClr val="000099"/>
                </a:solidFill>
                <a:latin typeface="Arial" panose="020B0604020202020204" pitchFamily="34" charset="0"/>
              </a:rPr>
              <a:t> must </a:t>
            </a:r>
            <a:r>
              <a:rPr lang="it-IT" altLang="it-IT" dirty="0" err="1">
                <a:solidFill>
                  <a:srgbClr val="000099"/>
                </a:solidFill>
                <a:latin typeface="Arial" panose="020B0604020202020204" pitchFamily="34" charset="0"/>
              </a:rPr>
              <a:t>hold</a:t>
            </a:r>
            <a:r>
              <a:rPr lang="it-IT" altLang="it-IT" dirty="0">
                <a:solidFill>
                  <a:srgbClr val="000099"/>
                </a:solidFill>
                <a:latin typeface="Arial" panose="020B0604020202020204" pitchFamily="34" charset="0"/>
              </a:rPr>
              <a:t> </a:t>
            </a:r>
            <a:r>
              <a:rPr lang="it-IT" altLang="it-IT" dirty="0" err="1">
                <a:solidFill>
                  <a:srgbClr val="000099"/>
                </a:solidFill>
                <a:latin typeface="Arial" panose="020B0604020202020204" pitchFamily="34" charset="0"/>
              </a:rPr>
              <a:t>that</a:t>
            </a:r>
            <a:r>
              <a:rPr lang="it-IT" altLang="it-IT" dirty="0">
                <a:solidFill>
                  <a:srgbClr val="000099"/>
                </a:solidFill>
                <a:latin typeface="Arial" panose="020B0604020202020204" pitchFamily="34" charset="0"/>
              </a:rPr>
              <a:t>:</a:t>
            </a:r>
            <a:endParaRPr lang="it-IT" altLang="it-IT" dirty="0">
              <a:solidFill>
                <a:srgbClr val="000099"/>
              </a:solidFill>
              <a:latin typeface="New York" charset="0"/>
            </a:endParaRPr>
          </a:p>
        </p:txBody>
      </p:sp>
      <p:graphicFrame>
        <p:nvGraphicFramePr>
          <p:cNvPr id="10" name="Object 4">
            <a:extLst>
              <a:ext uri="{FF2B5EF4-FFF2-40B4-BE49-F238E27FC236}">
                <a16:creationId xmlns:a16="http://schemas.microsoft.com/office/drawing/2014/main" id="{824F8026-6B6C-460D-9611-CEFCDD762AC4}"/>
              </a:ext>
            </a:extLst>
          </p:cNvPr>
          <p:cNvGraphicFramePr>
            <a:graphicFrameLocks noChangeAspect="1"/>
          </p:cNvGraphicFramePr>
          <p:nvPr>
            <p:extLst>
              <p:ext uri="{D42A27DB-BD31-4B8C-83A1-F6EECF244321}">
                <p14:modId xmlns:p14="http://schemas.microsoft.com/office/powerpoint/2010/main" val="2518108017"/>
              </p:ext>
            </p:extLst>
          </p:nvPr>
        </p:nvGraphicFramePr>
        <p:xfrm>
          <a:off x="9285941" y="1816702"/>
          <a:ext cx="2655234" cy="748698"/>
        </p:xfrm>
        <a:graphic>
          <a:graphicData uri="http://schemas.openxmlformats.org/presentationml/2006/ole">
            <mc:AlternateContent xmlns:mc="http://schemas.openxmlformats.org/markup-compatibility/2006">
              <mc:Choice xmlns:v="urn:schemas-microsoft-com:vml" Requires="v">
                <p:oleObj name="Equation" r:id="rId2" imgW="774364" imgH="228501" progId="Equation.DSMT4">
                  <p:embed/>
                </p:oleObj>
              </mc:Choice>
              <mc:Fallback>
                <p:oleObj name="Equation" r:id="rId2" imgW="774364" imgH="228501" progId="Equation.DSMT4">
                  <p:embed/>
                  <p:pic>
                    <p:nvPicPr>
                      <p:cNvPr id="40964" name="Object 4">
                        <a:extLst>
                          <a:ext uri="{FF2B5EF4-FFF2-40B4-BE49-F238E27FC236}">
                            <a16:creationId xmlns:a16="http://schemas.microsoft.com/office/drawing/2014/main" id="{A6A141C2-4FD3-486F-9D17-FE1AF4FF3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941" y="1816702"/>
                        <a:ext cx="2655234" cy="748698"/>
                      </a:xfrm>
                      <a:prstGeom prst="rect">
                        <a:avLst/>
                      </a:prstGeom>
                      <a:solidFill>
                        <a:schemeClr val="bg1"/>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12" name="Object 5">
            <a:extLst>
              <a:ext uri="{FF2B5EF4-FFF2-40B4-BE49-F238E27FC236}">
                <a16:creationId xmlns:a16="http://schemas.microsoft.com/office/drawing/2014/main" id="{EDB93018-01BB-434E-9E73-4027EDC43FF4}"/>
              </a:ext>
            </a:extLst>
          </p:cNvPr>
          <p:cNvGraphicFramePr>
            <a:graphicFrameLocks noChangeAspect="1"/>
          </p:cNvGraphicFramePr>
          <p:nvPr>
            <p:extLst>
              <p:ext uri="{D42A27DB-BD31-4B8C-83A1-F6EECF244321}">
                <p14:modId xmlns:p14="http://schemas.microsoft.com/office/powerpoint/2010/main" val="787172714"/>
              </p:ext>
            </p:extLst>
          </p:nvPr>
        </p:nvGraphicFramePr>
        <p:xfrm>
          <a:off x="3809724" y="2994257"/>
          <a:ext cx="5204343" cy="1434867"/>
        </p:xfrm>
        <a:graphic>
          <a:graphicData uri="http://schemas.openxmlformats.org/presentationml/2006/ole">
            <mc:AlternateContent xmlns:mc="http://schemas.openxmlformats.org/markup-compatibility/2006">
              <mc:Choice xmlns:v="urn:schemas-microsoft-com:vml" Requires="v">
                <p:oleObj name="Equation" r:id="rId4" imgW="1587500" imgH="520700" progId="Equation.DSMT4">
                  <p:embed/>
                </p:oleObj>
              </mc:Choice>
              <mc:Fallback>
                <p:oleObj name="Equation" r:id="rId4" imgW="1587500" imgH="520700" progId="Equation.DSMT4">
                  <p:embed/>
                  <p:pic>
                    <p:nvPicPr>
                      <p:cNvPr id="156677" name="Object 5">
                        <a:extLst>
                          <a:ext uri="{FF2B5EF4-FFF2-40B4-BE49-F238E27FC236}">
                            <a16:creationId xmlns:a16="http://schemas.microsoft.com/office/drawing/2014/main" id="{1957CF7E-61E4-431D-B556-55A930F0B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724" y="2994257"/>
                        <a:ext cx="5204343" cy="1434867"/>
                      </a:xfrm>
                      <a:prstGeom prst="rect">
                        <a:avLst/>
                      </a:prstGeom>
                      <a:solidFill>
                        <a:schemeClr val="bg1"/>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17" name="Object 7">
            <a:extLst>
              <a:ext uri="{FF2B5EF4-FFF2-40B4-BE49-F238E27FC236}">
                <a16:creationId xmlns:a16="http://schemas.microsoft.com/office/drawing/2014/main" id="{B337D0EA-E4EB-463C-98AB-81E384A5266C}"/>
              </a:ext>
            </a:extLst>
          </p:cNvPr>
          <p:cNvGraphicFramePr>
            <a:graphicFrameLocks noChangeAspect="1"/>
          </p:cNvGraphicFramePr>
          <p:nvPr>
            <p:extLst>
              <p:ext uri="{D42A27DB-BD31-4B8C-83A1-F6EECF244321}">
                <p14:modId xmlns:p14="http://schemas.microsoft.com/office/powerpoint/2010/main" val="493908054"/>
              </p:ext>
            </p:extLst>
          </p:nvPr>
        </p:nvGraphicFramePr>
        <p:xfrm>
          <a:off x="3878037" y="4871682"/>
          <a:ext cx="5136030" cy="1410055"/>
        </p:xfrm>
        <a:graphic>
          <a:graphicData uri="http://schemas.openxmlformats.org/presentationml/2006/ole">
            <mc:AlternateContent xmlns:mc="http://schemas.openxmlformats.org/markup-compatibility/2006">
              <mc:Choice xmlns:v="urn:schemas-microsoft-com:vml" Requires="v">
                <p:oleObj name="Equation" r:id="rId6" imgW="1205977" imgH="444307" progId="Equation.DSMT4">
                  <p:embed/>
                </p:oleObj>
              </mc:Choice>
              <mc:Fallback>
                <p:oleObj name="Equation" r:id="rId6" imgW="1205977" imgH="444307" progId="Equation.DSMT4">
                  <p:embed/>
                  <p:pic>
                    <p:nvPicPr>
                      <p:cNvPr id="156679" name="Object 7">
                        <a:extLst>
                          <a:ext uri="{FF2B5EF4-FFF2-40B4-BE49-F238E27FC236}">
                            <a16:creationId xmlns:a16="http://schemas.microsoft.com/office/drawing/2014/main" id="{3581717F-4DD2-4061-B041-8624EF21F1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037" y="4871682"/>
                        <a:ext cx="5136030" cy="1410055"/>
                      </a:xfrm>
                      <a:prstGeom prst="rect">
                        <a:avLst/>
                      </a:prstGeom>
                      <a:solidFill>
                        <a:srgbClr val="F5FC6C"/>
                      </a:solidFill>
                      <a:ln w="952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Tree>
    <p:extLst>
      <p:ext uri="{BB962C8B-B14F-4D97-AF65-F5344CB8AC3E}">
        <p14:creationId xmlns:p14="http://schemas.microsoft.com/office/powerpoint/2010/main" val="29698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7281689" cy="463550"/>
          </a:xfrm>
        </p:spPr>
        <p:txBody>
          <a:bodyPr/>
          <a:lstStyle/>
          <a:p>
            <a:r>
              <a:rPr lang="it-IT" sz="3600" dirty="0">
                <a:latin typeface="Avenir Black" panose="02000503020000020003"/>
              </a:rPr>
              <a:t>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grpSp>
        <p:nvGrpSpPr>
          <p:cNvPr id="9" name="Group 29">
            <a:extLst>
              <a:ext uri="{FF2B5EF4-FFF2-40B4-BE49-F238E27FC236}">
                <a16:creationId xmlns:a16="http://schemas.microsoft.com/office/drawing/2014/main" id="{6866191D-DCB9-4BB9-964F-BC42FC49C2B3}"/>
              </a:ext>
            </a:extLst>
          </p:cNvPr>
          <p:cNvGrpSpPr>
            <a:grpSpLocks/>
          </p:cNvGrpSpPr>
          <p:nvPr/>
        </p:nvGrpSpPr>
        <p:grpSpPr bwMode="auto">
          <a:xfrm>
            <a:off x="745156" y="2373750"/>
            <a:ext cx="8153400" cy="3821380"/>
            <a:chOff x="336" y="384"/>
            <a:chExt cx="5424" cy="2784"/>
          </a:xfrm>
        </p:grpSpPr>
        <p:sp>
          <p:nvSpPr>
            <p:cNvPr id="13" name="Rectangle 6">
              <a:extLst>
                <a:ext uri="{FF2B5EF4-FFF2-40B4-BE49-F238E27FC236}">
                  <a16:creationId xmlns:a16="http://schemas.microsoft.com/office/drawing/2014/main" id="{BD4185AF-0F6E-4194-8EFB-533C24DB6BC3}"/>
                </a:ext>
              </a:extLst>
            </p:cNvPr>
            <p:cNvSpPr>
              <a:spLocks noChangeArrowheads="1"/>
            </p:cNvSpPr>
            <p:nvPr/>
          </p:nvSpPr>
          <p:spPr bwMode="auto">
            <a:xfrm>
              <a:off x="336" y="384"/>
              <a:ext cx="3024"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4" name="Text Box 9">
              <a:extLst>
                <a:ext uri="{FF2B5EF4-FFF2-40B4-BE49-F238E27FC236}">
                  <a16:creationId xmlns:a16="http://schemas.microsoft.com/office/drawing/2014/main" id="{59865939-D0B5-478C-B405-CF0D316B9854}"/>
                </a:ext>
              </a:extLst>
            </p:cNvPr>
            <p:cNvSpPr txBox="1">
              <a:spLocks noChangeArrowheads="1"/>
            </p:cNvSpPr>
            <p:nvPr/>
          </p:nvSpPr>
          <p:spPr bwMode="auto">
            <a:xfrm>
              <a:off x="384" y="432"/>
              <a:ext cx="25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increasing</a:t>
              </a:r>
              <a:r>
                <a:rPr lang="it-IT" altLang="it-IT" b="1" dirty="0">
                  <a:latin typeface="Arial" panose="020B0604020202020204" pitchFamily="34" charset="0"/>
                </a:rPr>
                <a:t> </a:t>
              </a:r>
              <a:r>
                <a:rPr lang="it-IT" altLang="it-IT" b="1" dirty="0" err="1">
                  <a:latin typeface="Arial" panose="020B0604020202020204" pitchFamily="34" charset="0"/>
                </a:rPr>
                <a:t>factor</a:t>
              </a:r>
              <a:r>
                <a:rPr lang="it-IT" altLang="it-IT" b="1" dirty="0">
                  <a:latin typeface="Arial" panose="020B0604020202020204" pitchFamily="34" charset="0"/>
                </a:rPr>
                <a:t> of  time</a:t>
              </a:r>
            </a:p>
            <a:p>
              <a:r>
                <a:rPr lang="it-IT" altLang="it-IT" b="1" dirty="0" err="1">
                  <a:latin typeface="Arial" panose="020B0604020202020204" pitchFamily="34" charset="0"/>
                </a:rPr>
                <a:t>execution</a:t>
              </a:r>
              <a:r>
                <a:rPr lang="it-IT" altLang="it-IT" b="1" dirty="0">
                  <a:latin typeface="Arial" panose="020B0604020202020204" pitchFamily="34" charset="0"/>
                </a:rPr>
                <a:t>, </a:t>
              </a:r>
              <a:r>
                <a:rPr lang="it-IT" altLang="it-IT" b="1" dirty="0" err="1">
                  <a:latin typeface="Arial" panose="020B0604020202020204" pitchFamily="34" charset="0"/>
                </a:rPr>
                <a:t>doubling</a:t>
              </a:r>
              <a:r>
                <a:rPr lang="it-IT" altLang="it-IT" b="1" dirty="0">
                  <a:latin typeface="Arial" panose="020B0604020202020204" pitchFamily="34" charset="0"/>
                </a:rPr>
                <a:t> the</a:t>
              </a:r>
            </a:p>
            <a:p>
              <a:r>
                <a:rPr lang="it-IT" altLang="it-IT" b="1" dirty="0" err="1">
                  <a:latin typeface="Arial" panose="020B0604020202020204" pitchFamily="34" charset="0"/>
                </a:rPr>
                <a:t>computational</a:t>
              </a:r>
              <a:r>
                <a:rPr lang="it-IT" altLang="it-IT" b="1" dirty="0">
                  <a:latin typeface="Arial" panose="020B0604020202020204" pitchFamily="34" charset="0"/>
                </a:rPr>
                <a:t> </a:t>
              </a:r>
              <a:r>
                <a:rPr lang="it-IT" altLang="it-IT" b="1" dirty="0" err="1">
                  <a:latin typeface="Arial" panose="020B0604020202020204" pitchFamily="34" charset="0"/>
                </a:rPr>
                <a:t>dimension</a:t>
              </a:r>
              <a:r>
                <a:rPr lang="it-IT" altLang="it-IT" b="1" dirty="0">
                  <a:latin typeface="Arial" panose="020B0604020202020204" pitchFamily="34" charset="0"/>
                </a:rPr>
                <a:t> </a:t>
              </a:r>
              <a:endParaRPr lang="it-IT" altLang="it-IT" sz="3200" dirty="0">
                <a:latin typeface="Arial" panose="020B0604020202020204" pitchFamily="34" charset="0"/>
              </a:endParaRPr>
            </a:p>
          </p:txBody>
        </p:sp>
        <p:sp>
          <p:nvSpPr>
            <p:cNvPr id="15" name="Rectangle 10">
              <a:extLst>
                <a:ext uri="{FF2B5EF4-FFF2-40B4-BE49-F238E27FC236}">
                  <a16:creationId xmlns:a16="http://schemas.microsoft.com/office/drawing/2014/main" id="{7402F6FC-C1AD-4171-A731-E495C8F07A70}"/>
                </a:ext>
              </a:extLst>
            </p:cNvPr>
            <p:cNvSpPr>
              <a:spLocks noChangeArrowheads="1"/>
            </p:cNvSpPr>
            <p:nvPr/>
          </p:nvSpPr>
          <p:spPr bwMode="auto">
            <a:xfrm>
              <a:off x="3360" y="384"/>
              <a:ext cx="2256" cy="86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8" name="Text Box 11">
              <a:extLst>
                <a:ext uri="{FF2B5EF4-FFF2-40B4-BE49-F238E27FC236}">
                  <a16:creationId xmlns:a16="http://schemas.microsoft.com/office/drawing/2014/main" id="{FCB59DEB-2AD8-4E6E-A2BE-C6513321DF31}"/>
                </a:ext>
              </a:extLst>
            </p:cNvPr>
            <p:cNvSpPr txBox="1">
              <a:spLocks noChangeArrowheads="1"/>
            </p:cNvSpPr>
            <p:nvPr/>
          </p:nvSpPr>
          <p:spPr bwMode="auto">
            <a:xfrm>
              <a:off x="3600" y="432"/>
              <a:ext cx="21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b="1" dirty="0">
                  <a:latin typeface="Arial" panose="020B0604020202020204" pitchFamily="34" charset="0"/>
                </a:rPr>
                <a:t>presumable form of time complexity</a:t>
              </a:r>
              <a:endParaRPr lang="it-IT" altLang="it-IT" sz="3200" dirty="0">
                <a:latin typeface="Arial" panose="020B0604020202020204" pitchFamily="34" charset="0"/>
              </a:endParaRPr>
            </a:p>
          </p:txBody>
        </p:sp>
        <p:sp>
          <p:nvSpPr>
            <p:cNvPr id="19" name="Rectangle 12">
              <a:extLst>
                <a:ext uri="{FF2B5EF4-FFF2-40B4-BE49-F238E27FC236}">
                  <a16:creationId xmlns:a16="http://schemas.microsoft.com/office/drawing/2014/main" id="{6712CDB2-132B-4C9D-BC78-E92E26001992}"/>
                </a:ext>
              </a:extLst>
            </p:cNvPr>
            <p:cNvSpPr>
              <a:spLocks noChangeArrowheads="1"/>
            </p:cNvSpPr>
            <p:nvPr/>
          </p:nvSpPr>
          <p:spPr bwMode="auto">
            <a:xfrm>
              <a:off x="3360" y="1248"/>
              <a:ext cx="2256"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0" name="Rectangle 13">
              <a:extLst>
                <a:ext uri="{FF2B5EF4-FFF2-40B4-BE49-F238E27FC236}">
                  <a16:creationId xmlns:a16="http://schemas.microsoft.com/office/drawing/2014/main" id="{BB8AE50F-6773-4401-B936-62DEF9983C22}"/>
                </a:ext>
              </a:extLst>
            </p:cNvPr>
            <p:cNvSpPr>
              <a:spLocks noChangeArrowheads="1"/>
            </p:cNvSpPr>
            <p:nvPr/>
          </p:nvSpPr>
          <p:spPr bwMode="auto">
            <a:xfrm>
              <a:off x="3360" y="1728"/>
              <a:ext cx="2256"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1" name="Rectangle 14">
              <a:extLst>
                <a:ext uri="{FF2B5EF4-FFF2-40B4-BE49-F238E27FC236}">
                  <a16:creationId xmlns:a16="http://schemas.microsoft.com/office/drawing/2014/main" id="{27B0A2AF-EAFF-4CBD-9960-5D16A49B8A2C}"/>
                </a:ext>
              </a:extLst>
            </p:cNvPr>
            <p:cNvSpPr>
              <a:spLocks noChangeArrowheads="1"/>
            </p:cNvSpPr>
            <p:nvPr/>
          </p:nvSpPr>
          <p:spPr bwMode="auto">
            <a:xfrm>
              <a:off x="3360" y="2208"/>
              <a:ext cx="2256"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2" name="Rectangle 15">
              <a:extLst>
                <a:ext uri="{FF2B5EF4-FFF2-40B4-BE49-F238E27FC236}">
                  <a16:creationId xmlns:a16="http://schemas.microsoft.com/office/drawing/2014/main" id="{5DC313D1-6855-4D3F-BFE8-8E5FC52BB311}"/>
                </a:ext>
              </a:extLst>
            </p:cNvPr>
            <p:cNvSpPr>
              <a:spLocks noChangeArrowheads="1"/>
            </p:cNvSpPr>
            <p:nvPr/>
          </p:nvSpPr>
          <p:spPr bwMode="auto">
            <a:xfrm>
              <a:off x="3360" y="2688"/>
              <a:ext cx="2256"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3" name="Text Box 17">
              <a:extLst>
                <a:ext uri="{FF2B5EF4-FFF2-40B4-BE49-F238E27FC236}">
                  <a16:creationId xmlns:a16="http://schemas.microsoft.com/office/drawing/2014/main" id="{876CAE4D-C292-49E0-9E90-7624F6E1EC25}"/>
                </a:ext>
              </a:extLst>
            </p:cNvPr>
            <p:cNvSpPr txBox="1">
              <a:spLocks noChangeArrowheads="1"/>
            </p:cNvSpPr>
            <p:nvPr/>
          </p:nvSpPr>
          <p:spPr bwMode="auto">
            <a:xfrm>
              <a:off x="3600" y="1344"/>
              <a:ext cx="17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proportional</a:t>
              </a:r>
              <a:r>
                <a:rPr lang="it-IT" altLang="it-IT" b="1" dirty="0">
                  <a:latin typeface="Arial" panose="020B0604020202020204" pitchFamily="34" charset="0"/>
                </a:rPr>
                <a:t> to </a:t>
              </a:r>
              <a:r>
                <a:rPr lang="it-IT" altLang="it-IT" sz="2800" dirty="0">
                  <a:solidFill>
                    <a:srgbClr val="CC3300"/>
                  </a:solidFill>
                  <a:latin typeface="Comic Sans MS" panose="030F0702030302020204" pitchFamily="66" charset="0"/>
                </a:rPr>
                <a:t>n</a:t>
              </a:r>
              <a:endParaRPr lang="it-IT" altLang="it-IT" sz="3200" dirty="0">
                <a:latin typeface="Comic Sans MS" panose="030F0702030302020204" pitchFamily="66" charset="0"/>
              </a:endParaRPr>
            </a:p>
          </p:txBody>
        </p:sp>
        <p:sp>
          <p:nvSpPr>
            <p:cNvPr id="24" name="Text Box 18">
              <a:extLst>
                <a:ext uri="{FF2B5EF4-FFF2-40B4-BE49-F238E27FC236}">
                  <a16:creationId xmlns:a16="http://schemas.microsoft.com/office/drawing/2014/main" id="{71B73862-F5BE-4879-B3BF-5A78ABBE3BCC}"/>
                </a:ext>
              </a:extLst>
            </p:cNvPr>
            <p:cNvSpPr txBox="1">
              <a:spLocks noChangeArrowheads="1"/>
            </p:cNvSpPr>
            <p:nvPr/>
          </p:nvSpPr>
          <p:spPr bwMode="auto">
            <a:xfrm>
              <a:off x="3600" y="1776"/>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proportional</a:t>
              </a:r>
              <a:r>
                <a:rPr lang="it-IT" altLang="it-IT" b="1" dirty="0">
                  <a:latin typeface="Arial" panose="020B0604020202020204" pitchFamily="34" charset="0"/>
                </a:rPr>
                <a:t> to </a:t>
              </a:r>
              <a:r>
                <a:rPr lang="it-IT" altLang="it-IT" sz="2800" dirty="0">
                  <a:solidFill>
                    <a:srgbClr val="CC3300"/>
                  </a:solidFill>
                  <a:latin typeface="Comic Sans MS" panose="030F0702030302020204" pitchFamily="66" charset="0"/>
                </a:rPr>
                <a:t>n</a:t>
              </a:r>
              <a:r>
                <a:rPr lang="it-IT" altLang="it-IT" sz="2800" b="1" baseline="30000" dirty="0">
                  <a:solidFill>
                    <a:srgbClr val="CC3300"/>
                  </a:solidFill>
                  <a:latin typeface="Comic Sans MS" panose="030F0702030302020204" pitchFamily="66" charset="0"/>
                </a:rPr>
                <a:t>2</a:t>
              </a:r>
              <a:endParaRPr lang="it-IT" altLang="it-IT" sz="3200" dirty="0">
                <a:latin typeface="Comic Sans MS" panose="030F0702030302020204" pitchFamily="66" charset="0"/>
              </a:endParaRPr>
            </a:p>
          </p:txBody>
        </p:sp>
        <p:sp>
          <p:nvSpPr>
            <p:cNvPr id="25" name="Text Box 19">
              <a:extLst>
                <a:ext uri="{FF2B5EF4-FFF2-40B4-BE49-F238E27FC236}">
                  <a16:creationId xmlns:a16="http://schemas.microsoft.com/office/drawing/2014/main" id="{1D128BFF-0F29-44BB-88BB-00C41CBA3826}"/>
                </a:ext>
              </a:extLst>
            </p:cNvPr>
            <p:cNvSpPr txBox="1">
              <a:spLocks noChangeArrowheads="1"/>
            </p:cNvSpPr>
            <p:nvPr/>
          </p:nvSpPr>
          <p:spPr bwMode="auto">
            <a:xfrm>
              <a:off x="3600" y="2304"/>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proportional</a:t>
              </a:r>
              <a:r>
                <a:rPr lang="it-IT" altLang="it-IT" b="1" dirty="0">
                  <a:latin typeface="Arial" panose="020B0604020202020204" pitchFamily="34" charset="0"/>
                </a:rPr>
                <a:t> to </a:t>
              </a:r>
              <a:r>
                <a:rPr lang="it-IT" altLang="it-IT" sz="2800" dirty="0">
                  <a:solidFill>
                    <a:srgbClr val="CC3300"/>
                  </a:solidFill>
                  <a:latin typeface="Comic Sans MS" panose="030F0702030302020204" pitchFamily="66" charset="0"/>
                </a:rPr>
                <a:t>n</a:t>
              </a:r>
              <a:r>
                <a:rPr lang="it-IT" altLang="it-IT" sz="2800" b="1" baseline="30000" dirty="0">
                  <a:solidFill>
                    <a:srgbClr val="CC3300"/>
                  </a:solidFill>
                  <a:latin typeface="Comic Sans MS" panose="030F0702030302020204" pitchFamily="66" charset="0"/>
                </a:rPr>
                <a:t>3</a:t>
              </a:r>
              <a:endParaRPr lang="it-IT" altLang="it-IT" sz="3200" dirty="0">
                <a:latin typeface="Comic Sans MS" panose="030F0702030302020204" pitchFamily="66" charset="0"/>
              </a:endParaRPr>
            </a:p>
          </p:txBody>
        </p:sp>
        <p:sp>
          <p:nvSpPr>
            <p:cNvPr id="26" name="Text Box 20">
              <a:extLst>
                <a:ext uri="{FF2B5EF4-FFF2-40B4-BE49-F238E27FC236}">
                  <a16:creationId xmlns:a16="http://schemas.microsoft.com/office/drawing/2014/main" id="{6D367063-296B-4626-8AEA-D6A875B6888D}"/>
                </a:ext>
              </a:extLst>
            </p:cNvPr>
            <p:cNvSpPr txBox="1">
              <a:spLocks noChangeArrowheads="1"/>
            </p:cNvSpPr>
            <p:nvPr/>
          </p:nvSpPr>
          <p:spPr bwMode="auto">
            <a:xfrm>
              <a:off x="3552" y="2784"/>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b="1" dirty="0" err="1">
                  <a:latin typeface="Arial" panose="020B0604020202020204" pitchFamily="34" charset="0"/>
                </a:rPr>
                <a:t>proportional</a:t>
              </a:r>
              <a:r>
                <a:rPr lang="it-IT" altLang="it-IT" b="1" dirty="0">
                  <a:latin typeface="Arial" panose="020B0604020202020204" pitchFamily="34" charset="0"/>
                </a:rPr>
                <a:t> to </a:t>
              </a:r>
              <a:r>
                <a:rPr lang="it-IT" altLang="it-IT" sz="2800" dirty="0">
                  <a:solidFill>
                    <a:srgbClr val="CC3300"/>
                  </a:solidFill>
                  <a:latin typeface="Comic Sans MS" panose="030F0702030302020204" pitchFamily="66" charset="0"/>
                </a:rPr>
                <a:t>n</a:t>
              </a:r>
              <a:r>
                <a:rPr lang="it-IT" altLang="it-IT" sz="2800" b="1" baseline="30000" dirty="0">
                  <a:solidFill>
                    <a:srgbClr val="CC3300"/>
                  </a:solidFill>
                  <a:latin typeface="Comic Sans MS" panose="030F0702030302020204" pitchFamily="66" charset="0"/>
                </a:rPr>
                <a:t>4</a:t>
              </a:r>
              <a:endParaRPr lang="it-IT" altLang="it-IT" sz="3200" dirty="0">
                <a:latin typeface="Comic Sans MS" panose="030F0702030302020204" pitchFamily="66" charset="0"/>
              </a:endParaRPr>
            </a:p>
          </p:txBody>
        </p:sp>
        <p:sp>
          <p:nvSpPr>
            <p:cNvPr id="27" name="Rectangle 21">
              <a:extLst>
                <a:ext uri="{FF2B5EF4-FFF2-40B4-BE49-F238E27FC236}">
                  <a16:creationId xmlns:a16="http://schemas.microsoft.com/office/drawing/2014/main" id="{8C243BDC-FDE1-4CE8-9485-7E73CB5AE841}"/>
                </a:ext>
              </a:extLst>
            </p:cNvPr>
            <p:cNvSpPr>
              <a:spLocks noChangeArrowheads="1"/>
            </p:cNvSpPr>
            <p:nvPr/>
          </p:nvSpPr>
          <p:spPr bwMode="auto">
            <a:xfrm>
              <a:off x="336" y="1248"/>
              <a:ext cx="3024"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8" name="Rectangle 22">
              <a:extLst>
                <a:ext uri="{FF2B5EF4-FFF2-40B4-BE49-F238E27FC236}">
                  <a16:creationId xmlns:a16="http://schemas.microsoft.com/office/drawing/2014/main" id="{482F7501-BC81-444C-8407-19734914C199}"/>
                </a:ext>
              </a:extLst>
            </p:cNvPr>
            <p:cNvSpPr>
              <a:spLocks noChangeArrowheads="1"/>
            </p:cNvSpPr>
            <p:nvPr/>
          </p:nvSpPr>
          <p:spPr bwMode="auto">
            <a:xfrm>
              <a:off x="336" y="1728"/>
              <a:ext cx="3024"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29" name="Rectangle 23">
              <a:extLst>
                <a:ext uri="{FF2B5EF4-FFF2-40B4-BE49-F238E27FC236}">
                  <a16:creationId xmlns:a16="http://schemas.microsoft.com/office/drawing/2014/main" id="{9271C01C-554D-461F-8E06-9C1730E08C14}"/>
                </a:ext>
              </a:extLst>
            </p:cNvPr>
            <p:cNvSpPr>
              <a:spLocks noChangeArrowheads="1"/>
            </p:cNvSpPr>
            <p:nvPr/>
          </p:nvSpPr>
          <p:spPr bwMode="auto">
            <a:xfrm>
              <a:off x="336" y="2208"/>
              <a:ext cx="3024"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0" name="Rectangle 24">
              <a:extLst>
                <a:ext uri="{FF2B5EF4-FFF2-40B4-BE49-F238E27FC236}">
                  <a16:creationId xmlns:a16="http://schemas.microsoft.com/office/drawing/2014/main" id="{FD782166-D5F8-4717-98E5-38D52E5E4BF8}"/>
                </a:ext>
              </a:extLst>
            </p:cNvPr>
            <p:cNvSpPr>
              <a:spLocks noChangeArrowheads="1"/>
            </p:cNvSpPr>
            <p:nvPr/>
          </p:nvSpPr>
          <p:spPr bwMode="auto">
            <a:xfrm>
              <a:off x="336" y="2688"/>
              <a:ext cx="3024" cy="48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1" name="Text Box 25">
              <a:extLst>
                <a:ext uri="{FF2B5EF4-FFF2-40B4-BE49-F238E27FC236}">
                  <a16:creationId xmlns:a16="http://schemas.microsoft.com/office/drawing/2014/main" id="{6720A176-721D-4D49-890D-ED32076CD2FE}"/>
                </a:ext>
              </a:extLst>
            </p:cNvPr>
            <p:cNvSpPr txBox="1">
              <a:spLocks noChangeArrowheads="1"/>
            </p:cNvSpPr>
            <p:nvPr/>
          </p:nvSpPr>
          <p:spPr bwMode="auto">
            <a:xfrm>
              <a:off x="1536" y="129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solidFill>
                    <a:srgbClr val="000099"/>
                  </a:solidFill>
                  <a:latin typeface="Arial" panose="020B0604020202020204" pitchFamily="34" charset="0"/>
                </a:rPr>
                <a:t>2</a:t>
              </a:r>
            </a:p>
          </p:txBody>
        </p:sp>
        <p:sp>
          <p:nvSpPr>
            <p:cNvPr id="32" name="Text Box 26">
              <a:extLst>
                <a:ext uri="{FF2B5EF4-FFF2-40B4-BE49-F238E27FC236}">
                  <a16:creationId xmlns:a16="http://schemas.microsoft.com/office/drawing/2014/main" id="{0BCFCCAD-947B-4A69-BAA9-14F0C556555F}"/>
                </a:ext>
              </a:extLst>
            </p:cNvPr>
            <p:cNvSpPr txBox="1">
              <a:spLocks noChangeArrowheads="1"/>
            </p:cNvSpPr>
            <p:nvPr/>
          </p:nvSpPr>
          <p:spPr bwMode="auto">
            <a:xfrm>
              <a:off x="1536" y="177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solidFill>
                    <a:srgbClr val="000099"/>
                  </a:solidFill>
                  <a:latin typeface="Arial" panose="020B0604020202020204" pitchFamily="34" charset="0"/>
                </a:rPr>
                <a:t>4</a:t>
              </a:r>
            </a:p>
          </p:txBody>
        </p:sp>
        <p:sp>
          <p:nvSpPr>
            <p:cNvPr id="33" name="Text Box 27">
              <a:extLst>
                <a:ext uri="{FF2B5EF4-FFF2-40B4-BE49-F238E27FC236}">
                  <a16:creationId xmlns:a16="http://schemas.microsoft.com/office/drawing/2014/main" id="{7F02A2AB-54AA-4C7B-AB60-88B63064B26E}"/>
                </a:ext>
              </a:extLst>
            </p:cNvPr>
            <p:cNvSpPr txBox="1">
              <a:spLocks noChangeArrowheads="1"/>
            </p:cNvSpPr>
            <p:nvPr/>
          </p:nvSpPr>
          <p:spPr bwMode="auto">
            <a:xfrm>
              <a:off x="1536" y="225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solidFill>
                    <a:srgbClr val="000099"/>
                  </a:solidFill>
                  <a:latin typeface="Arial" panose="020B0604020202020204" pitchFamily="34" charset="0"/>
                </a:rPr>
                <a:t>8</a:t>
              </a:r>
            </a:p>
          </p:txBody>
        </p:sp>
        <p:sp>
          <p:nvSpPr>
            <p:cNvPr id="34" name="Text Box 28">
              <a:extLst>
                <a:ext uri="{FF2B5EF4-FFF2-40B4-BE49-F238E27FC236}">
                  <a16:creationId xmlns:a16="http://schemas.microsoft.com/office/drawing/2014/main" id="{CB842D68-3AF3-46A7-A1BC-F363B067F2ED}"/>
                </a:ext>
              </a:extLst>
            </p:cNvPr>
            <p:cNvSpPr txBox="1">
              <a:spLocks noChangeArrowheads="1"/>
            </p:cNvSpPr>
            <p:nvPr/>
          </p:nvSpPr>
          <p:spPr bwMode="auto">
            <a:xfrm>
              <a:off x="1440" y="2736"/>
              <a:ext cx="4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b="1">
                  <a:solidFill>
                    <a:srgbClr val="000099"/>
                  </a:solidFill>
                  <a:latin typeface="Arial" panose="020B0604020202020204" pitchFamily="34" charset="0"/>
                </a:rPr>
                <a:t>16</a:t>
              </a:r>
            </a:p>
          </p:txBody>
        </p:sp>
      </p:grpSp>
      <p:sp>
        <p:nvSpPr>
          <p:cNvPr id="37" name="Text Box 5">
            <a:extLst>
              <a:ext uri="{FF2B5EF4-FFF2-40B4-BE49-F238E27FC236}">
                <a16:creationId xmlns:a16="http://schemas.microsoft.com/office/drawing/2014/main" id="{E4AEE431-5935-4DA9-8135-D980B4DD56F4}"/>
              </a:ext>
            </a:extLst>
          </p:cNvPr>
          <p:cNvSpPr txBox="1">
            <a:spLocks noChangeArrowheads="1"/>
          </p:cNvSpPr>
          <p:nvPr/>
        </p:nvSpPr>
        <p:spPr bwMode="auto">
          <a:xfrm>
            <a:off x="8796324" y="2376276"/>
            <a:ext cx="3273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dirty="0">
                <a:solidFill>
                  <a:srgbClr val="FF0000"/>
                </a:solidFill>
                <a:latin typeface="Arial" panose="020B0604020202020204" pitchFamily="34" charset="0"/>
              </a:rPr>
              <a:t>time </a:t>
            </a:r>
            <a:r>
              <a:rPr lang="it-IT" altLang="it-IT" dirty="0" err="1">
                <a:solidFill>
                  <a:srgbClr val="FF0000"/>
                </a:solidFill>
                <a:latin typeface="Arial" panose="020B0604020202020204" pitchFamily="34" charset="0"/>
              </a:rPr>
              <a:t>complexity</a:t>
            </a:r>
            <a:r>
              <a:rPr lang="it-IT" altLang="it-IT" dirty="0">
                <a:solidFill>
                  <a:srgbClr val="FF0000"/>
                </a:solidFill>
                <a:latin typeface="Arial" panose="020B0604020202020204" pitchFamily="34" charset="0"/>
              </a:rPr>
              <a:t> </a:t>
            </a:r>
            <a:r>
              <a:rPr lang="it-IT" altLang="it-IT" b="1" dirty="0" err="1">
                <a:solidFill>
                  <a:srgbClr val="FF0000"/>
                </a:solidFill>
                <a:latin typeface="Arial" panose="020B0604020202020204" pitchFamily="34" charset="0"/>
                <a:cs typeface="Arial" panose="020B0604020202020204" pitchFamily="34" charset="0"/>
              </a:rPr>
              <a:t>proportional</a:t>
            </a:r>
            <a:r>
              <a:rPr lang="it-IT" altLang="it-IT" b="1" dirty="0">
                <a:solidFill>
                  <a:srgbClr val="FF0000"/>
                </a:solidFill>
                <a:latin typeface="Arial" panose="020B0604020202020204" pitchFamily="34" charset="0"/>
                <a:cs typeface="Arial" panose="020B0604020202020204" pitchFamily="34" charset="0"/>
              </a:rPr>
              <a:t> to a POWER of </a:t>
            </a:r>
            <a:r>
              <a:rPr lang="it-IT" altLang="it-IT" dirty="0">
                <a:solidFill>
                  <a:srgbClr val="CC3300"/>
                </a:solidFill>
                <a:latin typeface="Comic Sans MS" panose="030F0702030302020204" pitchFamily="66" charset="0"/>
              </a:rPr>
              <a:t>n</a:t>
            </a:r>
            <a:endParaRPr lang="it-IT" altLang="it-IT" sz="2800" dirty="0">
              <a:latin typeface="Comic Sans MS" panose="030F0702030302020204" pitchFamily="66" charset="0"/>
            </a:endParaRPr>
          </a:p>
        </p:txBody>
      </p:sp>
      <p:grpSp>
        <p:nvGrpSpPr>
          <p:cNvPr id="3" name="Gruppo 2">
            <a:extLst>
              <a:ext uri="{FF2B5EF4-FFF2-40B4-BE49-F238E27FC236}">
                <a16:creationId xmlns:a16="http://schemas.microsoft.com/office/drawing/2014/main" id="{049E1215-AC57-C14C-4F17-42A4EF5BD234}"/>
              </a:ext>
            </a:extLst>
          </p:cNvPr>
          <p:cNvGrpSpPr/>
          <p:nvPr/>
        </p:nvGrpSpPr>
        <p:grpSpPr>
          <a:xfrm>
            <a:off x="9264183" y="3555466"/>
            <a:ext cx="2521951" cy="1911375"/>
            <a:chOff x="9264183" y="3555466"/>
            <a:chExt cx="2521951" cy="1911375"/>
          </a:xfrm>
        </p:grpSpPr>
        <p:sp>
          <p:nvSpPr>
            <p:cNvPr id="36" name="Text Box 31">
              <a:extLst>
                <a:ext uri="{FF2B5EF4-FFF2-40B4-BE49-F238E27FC236}">
                  <a16:creationId xmlns:a16="http://schemas.microsoft.com/office/drawing/2014/main" id="{870C07BB-CFA2-4D3F-B805-6ADA641D6870}"/>
                </a:ext>
              </a:extLst>
            </p:cNvPr>
            <p:cNvSpPr txBox="1">
              <a:spLocks noChangeArrowheads="1"/>
            </p:cNvSpPr>
            <p:nvPr/>
          </p:nvSpPr>
          <p:spPr bwMode="auto">
            <a:xfrm>
              <a:off x="9264183" y="4512734"/>
              <a:ext cx="2521951" cy="954107"/>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sz="2800" b="1" dirty="0">
                  <a:solidFill>
                    <a:srgbClr val="FF3300"/>
                  </a:solidFill>
                  <a:latin typeface="Arial" panose="020B0604020202020204" pitchFamily="34" charset="0"/>
                </a:rPr>
                <a:t>POLYNOMIAL </a:t>
              </a:r>
              <a:r>
                <a:rPr lang="it-IT" altLang="it-IT" sz="2800" b="1" dirty="0" err="1">
                  <a:latin typeface="Arial" panose="020B0604020202020204" pitchFamily="34" charset="0"/>
                </a:rPr>
                <a:t>complexity</a:t>
              </a:r>
              <a:r>
                <a:rPr lang="it-IT" altLang="it-IT" sz="2800" b="1" dirty="0">
                  <a:solidFill>
                    <a:srgbClr val="FF3300"/>
                  </a:solidFill>
                  <a:latin typeface="Arial" panose="020B0604020202020204" pitchFamily="34" charset="0"/>
                </a:rPr>
                <a:t> </a:t>
              </a:r>
              <a:endParaRPr lang="it-IT" altLang="it-IT" b="1" dirty="0">
                <a:solidFill>
                  <a:srgbClr val="FF3300"/>
                </a:solidFill>
                <a:latin typeface="New York" charset="0"/>
              </a:endParaRPr>
            </a:p>
          </p:txBody>
        </p:sp>
        <p:sp>
          <p:nvSpPr>
            <p:cNvPr id="2" name="Freccia in giù 1">
              <a:extLst>
                <a:ext uri="{FF2B5EF4-FFF2-40B4-BE49-F238E27FC236}">
                  <a16:creationId xmlns:a16="http://schemas.microsoft.com/office/drawing/2014/main" id="{0BD877EA-5761-2380-B145-5CADE2274D9D}"/>
                </a:ext>
              </a:extLst>
            </p:cNvPr>
            <p:cNvSpPr/>
            <p:nvPr/>
          </p:nvSpPr>
          <p:spPr>
            <a:xfrm>
              <a:off x="10081112" y="3555466"/>
              <a:ext cx="632115" cy="95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826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8341344" cy="463550"/>
          </a:xfrm>
        </p:spPr>
        <p:txBody>
          <a:bodyPr/>
          <a:lstStyle/>
          <a:p>
            <a:r>
              <a:rPr lang="it-IT" sz="3600" dirty="0" err="1">
                <a:latin typeface="Avenir Black" panose="02000503020000020003"/>
              </a:rPr>
              <a:t>Asymptotic</a:t>
            </a:r>
            <a:r>
              <a:rPr lang="it-IT" sz="3600" dirty="0">
                <a:latin typeface="Avenir Black" panose="02000503020000020003"/>
              </a:rPr>
              <a:t> 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sp>
        <p:nvSpPr>
          <p:cNvPr id="43" name="Text Box 1026">
            <a:extLst>
              <a:ext uri="{FF2B5EF4-FFF2-40B4-BE49-F238E27FC236}">
                <a16:creationId xmlns:a16="http://schemas.microsoft.com/office/drawing/2014/main" id="{B5DEB13C-75B8-4CF5-A1FC-4B0CB485B3AF}"/>
              </a:ext>
            </a:extLst>
          </p:cNvPr>
          <p:cNvSpPr txBox="1">
            <a:spLocks noChangeArrowheads="1"/>
          </p:cNvSpPr>
          <p:nvPr/>
        </p:nvSpPr>
        <p:spPr bwMode="auto">
          <a:xfrm>
            <a:off x="136073" y="2681104"/>
            <a:ext cx="10803039" cy="523220"/>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Let</a:t>
            </a:r>
            <a:r>
              <a:rPr lang="it-IT" altLang="it-IT" i="1" dirty="0"/>
              <a:t>  </a:t>
            </a:r>
            <a:r>
              <a:rPr lang="it-IT" altLang="it-IT" sz="2800" i="1" dirty="0">
                <a:solidFill>
                  <a:srgbClr val="C00000"/>
                </a:solidFill>
              </a:rPr>
              <a:t>f </a:t>
            </a:r>
            <a:r>
              <a:rPr lang="it-IT" altLang="it-IT" sz="2800" dirty="0">
                <a:solidFill>
                  <a:srgbClr val="C00000"/>
                </a:solidFill>
              </a:rPr>
              <a:t>(</a:t>
            </a:r>
            <a:r>
              <a:rPr lang="it-IT" altLang="it-IT" sz="2800" i="1" dirty="0">
                <a:solidFill>
                  <a:srgbClr val="C00000"/>
                </a:solidFill>
              </a:rPr>
              <a:t>n</a:t>
            </a:r>
            <a:r>
              <a:rPr lang="it-IT" altLang="it-IT" sz="2800" dirty="0">
                <a:solidFill>
                  <a:srgbClr val="C00000"/>
                </a:solidFill>
              </a:rPr>
              <a:t>)</a:t>
            </a:r>
            <a:r>
              <a:rPr lang="it-IT" altLang="it-IT" dirty="0"/>
              <a:t> </a:t>
            </a:r>
            <a:r>
              <a:rPr lang="it-IT" altLang="it-IT" dirty="0">
                <a:latin typeface="Arial" panose="020B0604020202020204" pitchFamily="34" charset="0"/>
              </a:rPr>
              <a:t>and </a:t>
            </a:r>
            <a:r>
              <a:rPr lang="it-IT" altLang="it-IT" dirty="0"/>
              <a:t> </a:t>
            </a:r>
            <a:r>
              <a:rPr lang="it-IT" altLang="it-IT" sz="2800" i="1" dirty="0">
                <a:solidFill>
                  <a:srgbClr val="C00000"/>
                </a:solidFill>
              </a:rPr>
              <a:t>g</a:t>
            </a:r>
            <a:r>
              <a:rPr lang="it-IT" altLang="it-IT" sz="2800" dirty="0">
                <a:solidFill>
                  <a:srgbClr val="C00000"/>
                </a:solidFill>
              </a:rPr>
              <a:t>(</a:t>
            </a:r>
            <a:r>
              <a:rPr lang="it-IT" altLang="it-IT" sz="2800" i="1" dirty="0">
                <a:solidFill>
                  <a:srgbClr val="C00000"/>
                </a:solidFill>
              </a:rPr>
              <a:t>n</a:t>
            </a:r>
            <a:r>
              <a:rPr lang="it-IT" altLang="it-IT" sz="2800" dirty="0">
                <a:solidFill>
                  <a:srgbClr val="C00000"/>
                </a:solidFill>
              </a:rPr>
              <a:t>)</a:t>
            </a:r>
            <a:r>
              <a:rPr lang="it-IT" altLang="it-IT" dirty="0"/>
              <a:t>  </a:t>
            </a:r>
            <a:r>
              <a:rPr lang="it-IT" altLang="it-IT" dirty="0">
                <a:latin typeface="Arial" panose="020B0604020202020204" pitchFamily="34" charset="0"/>
              </a:rPr>
              <a:t>be </a:t>
            </a:r>
            <a:r>
              <a:rPr lang="it-IT" altLang="it-IT" dirty="0" err="1">
                <a:latin typeface="Arial" panose="020B0604020202020204" pitchFamily="34" charset="0"/>
              </a:rPr>
              <a:t>two</a:t>
            </a:r>
            <a:r>
              <a:rPr lang="it-IT" altLang="it-IT" dirty="0">
                <a:latin typeface="Arial" panose="020B0604020202020204" pitchFamily="34" charset="0"/>
              </a:rPr>
              <a:t> </a:t>
            </a:r>
            <a:r>
              <a:rPr lang="it-IT" altLang="it-IT" b="1" dirty="0">
                <a:latin typeface="Arial" panose="020B0604020202020204" pitchFamily="34" charset="0"/>
              </a:rPr>
              <a:t>non negative </a:t>
            </a:r>
            <a:r>
              <a:rPr lang="it-IT" altLang="it-IT" dirty="0">
                <a:latin typeface="Arial" panose="020B0604020202020204" pitchFamily="34" charset="0"/>
              </a:rPr>
              <a:t>and </a:t>
            </a:r>
            <a:r>
              <a:rPr lang="it-IT" altLang="it-IT" b="1" dirty="0">
                <a:latin typeface="Arial" panose="020B0604020202020204" pitchFamily="34" charset="0"/>
              </a:rPr>
              <a:t>non </a:t>
            </a:r>
            <a:r>
              <a:rPr lang="it-IT" altLang="it-IT" b="1" dirty="0" err="1">
                <a:latin typeface="Arial" panose="020B0604020202020204" pitchFamily="34" charset="0"/>
              </a:rPr>
              <a:t>decreasing</a:t>
            </a:r>
            <a:r>
              <a:rPr lang="it-IT" altLang="it-IT" b="1" dirty="0">
                <a:latin typeface="Arial" panose="020B0604020202020204" pitchFamily="34" charset="0"/>
              </a:rPr>
              <a:t> </a:t>
            </a:r>
            <a:r>
              <a:rPr lang="it-IT" altLang="it-IT" dirty="0" err="1">
                <a:latin typeface="Arial" panose="020B0604020202020204" pitchFamily="34" charset="0"/>
              </a:rPr>
              <a:t>functions</a:t>
            </a:r>
            <a:r>
              <a:rPr lang="it-IT" altLang="it-IT" dirty="0">
                <a:latin typeface="Arial" panose="020B0604020202020204" pitchFamily="34" charset="0"/>
              </a:rPr>
              <a:t>, </a:t>
            </a:r>
            <a:r>
              <a:rPr lang="it-IT" altLang="it-IT" dirty="0" err="1">
                <a:latin typeface="Arial" panose="020B0604020202020204" pitchFamily="34" charset="0"/>
              </a:rPr>
              <a:t>then</a:t>
            </a:r>
            <a:endParaRPr lang="it-IT" altLang="it-IT" i="1" dirty="0"/>
          </a:p>
        </p:txBody>
      </p:sp>
      <p:graphicFrame>
        <p:nvGraphicFramePr>
          <p:cNvPr id="44" name="Object 1029">
            <a:extLst>
              <a:ext uri="{FF2B5EF4-FFF2-40B4-BE49-F238E27FC236}">
                <a16:creationId xmlns:a16="http://schemas.microsoft.com/office/drawing/2014/main" id="{87ABF235-D851-4CF2-89CB-BA49C8C51184}"/>
              </a:ext>
            </a:extLst>
          </p:cNvPr>
          <p:cNvGraphicFramePr>
            <a:graphicFrameLocks noChangeAspect="1"/>
          </p:cNvGraphicFramePr>
          <p:nvPr>
            <p:extLst>
              <p:ext uri="{D42A27DB-BD31-4B8C-83A1-F6EECF244321}">
                <p14:modId xmlns:p14="http://schemas.microsoft.com/office/powerpoint/2010/main" val="3445634834"/>
              </p:ext>
            </p:extLst>
          </p:nvPr>
        </p:nvGraphicFramePr>
        <p:xfrm>
          <a:off x="3255711" y="3325339"/>
          <a:ext cx="3746667" cy="854952"/>
        </p:xfrm>
        <a:graphic>
          <a:graphicData uri="http://schemas.openxmlformats.org/presentationml/2006/ole">
            <mc:AlternateContent xmlns:mc="http://schemas.openxmlformats.org/markup-compatibility/2006">
              <mc:Choice xmlns:v="urn:schemas-microsoft-com:vml" Requires="v">
                <p:oleObj name="Equation" r:id="rId2" imgW="1040948" imgH="253890" progId="Equation.DSMT4">
                  <p:embed/>
                </p:oleObj>
              </mc:Choice>
              <mc:Fallback>
                <p:oleObj name="Equation" r:id="rId2" imgW="1040948" imgH="253890" progId="Equation.DSMT4">
                  <p:embed/>
                  <p:pic>
                    <p:nvPicPr>
                      <p:cNvPr id="137221" name="Object 1029">
                        <a:extLst>
                          <a:ext uri="{FF2B5EF4-FFF2-40B4-BE49-F238E27FC236}">
                            <a16:creationId xmlns:a16="http://schemas.microsoft.com/office/drawing/2014/main" id="{78D78573-97B9-4104-B95E-2574CAFED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711" y="3325339"/>
                        <a:ext cx="3746667" cy="854952"/>
                      </a:xfrm>
                      <a:prstGeom prst="rect">
                        <a:avLst/>
                      </a:prstGeom>
                      <a:solidFill>
                        <a:srgbClr val="E1F0A8"/>
                      </a:solidFill>
                      <a:ln w="38100">
                        <a:noFill/>
                        <a:miter lim="800000"/>
                        <a:headEnd/>
                        <a:tailEnd/>
                      </a:ln>
                      <a:effectLst>
                        <a:outerShdw dist="107763" dir="2700000" algn="ctr" rotWithShape="0">
                          <a:srgbClr val="808080">
                            <a:alpha val="74997"/>
                          </a:srgbClr>
                        </a:outerShdw>
                      </a:effectLst>
                    </p:spPr>
                  </p:pic>
                </p:oleObj>
              </mc:Fallback>
            </mc:AlternateContent>
          </a:graphicData>
        </a:graphic>
      </p:graphicFrame>
      <p:graphicFrame>
        <p:nvGraphicFramePr>
          <p:cNvPr id="45" name="Object 1030">
            <a:extLst>
              <a:ext uri="{FF2B5EF4-FFF2-40B4-BE49-F238E27FC236}">
                <a16:creationId xmlns:a16="http://schemas.microsoft.com/office/drawing/2014/main" id="{6375E1BF-69B6-4A75-B1C4-274A45B7D24E}"/>
              </a:ext>
            </a:extLst>
          </p:cNvPr>
          <p:cNvGraphicFramePr>
            <a:graphicFrameLocks noChangeAspect="1"/>
          </p:cNvGraphicFramePr>
          <p:nvPr>
            <p:extLst>
              <p:ext uri="{D42A27DB-BD31-4B8C-83A1-F6EECF244321}">
                <p14:modId xmlns:p14="http://schemas.microsoft.com/office/powerpoint/2010/main" val="2114239708"/>
              </p:ext>
            </p:extLst>
          </p:nvPr>
        </p:nvGraphicFramePr>
        <p:xfrm>
          <a:off x="4276825" y="5147330"/>
          <a:ext cx="3293445" cy="774760"/>
        </p:xfrm>
        <a:graphic>
          <a:graphicData uri="http://schemas.openxmlformats.org/presentationml/2006/ole">
            <mc:AlternateContent xmlns:mc="http://schemas.openxmlformats.org/markup-compatibility/2006">
              <mc:Choice xmlns:v="urn:schemas-microsoft-com:vml" Requires="v">
                <p:oleObj name="Equation" r:id="rId4" imgW="825500" imgH="203200" progId="Equation.DSMT4">
                  <p:embed/>
                </p:oleObj>
              </mc:Choice>
              <mc:Fallback>
                <p:oleObj name="Equation" r:id="rId4" imgW="825500" imgH="203200" progId="Equation.DSMT4">
                  <p:embed/>
                  <p:pic>
                    <p:nvPicPr>
                      <p:cNvPr id="137222" name="Object 1030">
                        <a:extLst>
                          <a:ext uri="{FF2B5EF4-FFF2-40B4-BE49-F238E27FC236}">
                            <a16:creationId xmlns:a16="http://schemas.microsoft.com/office/drawing/2014/main" id="{82B70725-2493-45C9-B560-F15F3FD4A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825" y="5147330"/>
                        <a:ext cx="3293445" cy="774760"/>
                      </a:xfrm>
                      <a:prstGeom prst="rect">
                        <a:avLst/>
                      </a:prstGeom>
                      <a:solidFill>
                        <a:srgbClr val="E1F0A8"/>
                      </a:solidFill>
                      <a:ln w="38100">
                        <a:noFill/>
                        <a:miter lim="800000"/>
                        <a:headEnd/>
                        <a:tailEnd/>
                      </a:ln>
                      <a:effectLst>
                        <a:outerShdw dist="107763" dir="2700000" algn="ctr" rotWithShape="0">
                          <a:srgbClr val="808080">
                            <a:alpha val="74997"/>
                          </a:srgbClr>
                        </a:outerShdw>
                      </a:effectLst>
                    </p:spPr>
                  </p:pic>
                </p:oleObj>
              </mc:Fallback>
            </mc:AlternateContent>
          </a:graphicData>
        </a:graphic>
      </p:graphicFrame>
      <p:sp>
        <p:nvSpPr>
          <p:cNvPr id="46" name="Text Box 1031">
            <a:extLst>
              <a:ext uri="{FF2B5EF4-FFF2-40B4-BE49-F238E27FC236}">
                <a16:creationId xmlns:a16="http://schemas.microsoft.com/office/drawing/2014/main" id="{63C414C7-AE33-4603-96ED-FE16C1272EA3}"/>
              </a:ext>
            </a:extLst>
          </p:cNvPr>
          <p:cNvSpPr txBox="1">
            <a:spLocks noChangeArrowheads="1"/>
          </p:cNvSpPr>
          <p:nvPr/>
        </p:nvSpPr>
        <p:spPr bwMode="auto">
          <a:xfrm>
            <a:off x="136073" y="4444612"/>
            <a:ext cx="8397875" cy="52322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it-IT" dirty="0">
                <a:latin typeface="Arial" panose="020B0604020202020204" pitchFamily="34" charset="0"/>
              </a:rPr>
              <a:t>if there are two </a:t>
            </a:r>
            <a:r>
              <a:rPr lang="en-US" altLang="it-IT" b="1" dirty="0">
                <a:latin typeface="Arial" panose="020B0604020202020204" pitchFamily="34" charset="0"/>
              </a:rPr>
              <a:t>positive constants </a:t>
            </a:r>
            <a:r>
              <a:rPr lang="en-US" altLang="it-IT" sz="2800" i="1" dirty="0">
                <a:cs typeface="Times New Roman" panose="02020603050405020304" pitchFamily="18" charset="0"/>
              </a:rPr>
              <a:t>c</a:t>
            </a:r>
            <a:r>
              <a:rPr lang="en-US" altLang="it-IT" sz="2800" dirty="0">
                <a:cs typeface="Times New Roman" panose="02020603050405020304" pitchFamily="18" charset="0"/>
              </a:rPr>
              <a:t> </a:t>
            </a:r>
            <a:r>
              <a:rPr lang="en-US" altLang="it-IT" dirty="0">
                <a:latin typeface="Arial" panose="020B0604020202020204" pitchFamily="34" charset="0"/>
              </a:rPr>
              <a:t>and </a:t>
            </a:r>
            <a:r>
              <a:rPr lang="en-US" altLang="it-IT" sz="2800" i="1" dirty="0">
                <a:cs typeface="Times New Roman" panose="02020603050405020304" pitchFamily="18" charset="0"/>
              </a:rPr>
              <a:t>N</a:t>
            </a:r>
            <a:r>
              <a:rPr lang="en-US" altLang="it-IT" sz="2800" i="1" baseline="-25000" dirty="0">
                <a:cs typeface="Times New Roman" panose="02020603050405020304" pitchFamily="18" charset="0"/>
              </a:rPr>
              <a:t>0</a:t>
            </a:r>
            <a:r>
              <a:rPr lang="en-US" altLang="it-IT" dirty="0">
                <a:latin typeface="Arial" panose="020B0604020202020204" pitchFamily="34" charset="0"/>
              </a:rPr>
              <a:t> such that:</a:t>
            </a:r>
            <a:endParaRPr lang="it-IT" altLang="it-IT" dirty="0"/>
          </a:p>
        </p:txBody>
      </p:sp>
      <p:graphicFrame>
        <p:nvGraphicFramePr>
          <p:cNvPr id="47" name="Object 1033">
            <a:extLst>
              <a:ext uri="{FF2B5EF4-FFF2-40B4-BE49-F238E27FC236}">
                <a16:creationId xmlns:a16="http://schemas.microsoft.com/office/drawing/2014/main" id="{BFD9AD91-8889-4511-A20D-AEFA7760835C}"/>
              </a:ext>
            </a:extLst>
          </p:cNvPr>
          <p:cNvGraphicFramePr>
            <a:graphicFrameLocks noChangeAspect="1"/>
          </p:cNvGraphicFramePr>
          <p:nvPr>
            <p:extLst>
              <p:ext uri="{D42A27DB-BD31-4B8C-83A1-F6EECF244321}">
                <p14:modId xmlns:p14="http://schemas.microsoft.com/office/powerpoint/2010/main" val="2309569417"/>
              </p:ext>
            </p:extLst>
          </p:nvPr>
        </p:nvGraphicFramePr>
        <p:xfrm>
          <a:off x="8418094" y="5170598"/>
          <a:ext cx="1673225" cy="831850"/>
        </p:xfrm>
        <a:graphic>
          <a:graphicData uri="http://schemas.openxmlformats.org/presentationml/2006/ole">
            <mc:AlternateContent xmlns:mc="http://schemas.openxmlformats.org/markup-compatibility/2006">
              <mc:Choice xmlns:v="urn:schemas-microsoft-com:vml" Requires="v">
                <p:oleObj name="Equation" r:id="rId6" imgW="444307" imgH="228501" progId="Equation.DSMT4">
                  <p:embed/>
                </p:oleObj>
              </mc:Choice>
              <mc:Fallback>
                <p:oleObj name="Equation" r:id="rId6" imgW="444307" imgH="228501" progId="Equation.DSMT4">
                  <p:embed/>
                  <p:pic>
                    <p:nvPicPr>
                      <p:cNvPr id="137225" name="Object 1033">
                        <a:extLst>
                          <a:ext uri="{FF2B5EF4-FFF2-40B4-BE49-F238E27FC236}">
                            <a16:creationId xmlns:a16="http://schemas.microsoft.com/office/drawing/2014/main" id="{910A48C6-C131-46CE-81B5-85E44B5C19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8094" y="5170598"/>
                        <a:ext cx="1673225" cy="831850"/>
                      </a:xfrm>
                      <a:prstGeom prst="rect">
                        <a:avLst/>
                      </a:prstGeom>
                      <a:solidFill>
                        <a:schemeClr val="bg1"/>
                      </a:solidFill>
                      <a:ln w="38100">
                        <a:noFill/>
                        <a:miter lim="800000"/>
                        <a:headEnd/>
                        <a:tailEnd/>
                      </a:ln>
                      <a:effectLst>
                        <a:outerShdw dist="107763" dir="2700000" algn="ctr" rotWithShape="0">
                          <a:srgbClr val="808080">
                            <a:alpha val="74997"/>
                          </a:srgbClr>
                        </a:outerShdw>
                      </a:effectLst>
                    </p:spPr>
                  </p:pic>
                </p:oleObj>
              </mc:Fallback>
            </mc:AlternateContent>
          </a:graphicData>
        </a:graphic>
      </p:graphicFrame>
      <p:sp>
        <p:nvSpPr>
          <p:cNvPr id="48" name="Text Box 1036">
            <a:extLst>
              <a:ext uri="{FF2B5EF4-FFF2-40B4-BE49-F238E27FC236}">
                <a16:creationId xmlns:a16="http://schemas.microsoft.com/office/drawing/2014/main" id="{960809DC-3ADC-43A7-89DF-D68E07E689B5}"/>
              </a:ext>
            </a:extLst>
          </p:cNvPr>
          <p:cNvSpPr txBox="1">
            <a:spLocks noChangeArrowheads="1"/>
          </p:cNvSpPr>
          <p:nvPr/>
        </p:nvSpPr>
        <p:spPr bwMode="auto">
          <a:xfrm>
            <a:off x="7446135" y="3429000"/>
            <a:ext cx="4248819" cy="646331"/>
          </a:xfrm>
          <a:prstGeom prst="rect">
            <a:avLst/>
          </a:prstGeom>
          <a:solidFill>
            <a:srgbClr val="E1F0A8"/>
          </a:solidFill>
          <a:ln w="28575">
            <a:noFill/>
            <a:miter lim="800000"/>
            <a:headEnd/>
            <a:tailEnd/>
          </a:ln>
          <a:effec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i="1" dirty="0">
                <a:solidFill>
                  <a:schemeClr val="accent2"/>
                </a:solidFill>
              </a:rPr>
              <a:t> </a:t>
            </a:r>
            <a:r>
              <a:rPr lang="it-IT" altLang="it-IT" sz="3600" i="1" dirty="0">
                <a:solidFill>
                  <a:srgbClr val="C00000"/>
                </a:solidFill>
              </a:rPr>
              <a:t>f</a:t>
            </a:r>
            <a:r>
              <a:rPr lang="it-IT" altLang="it-IT" sz="3200" dirty="0">
                <a:latin typeface="Arial" panose="020B0604020202020204" pitchFamily="34" charset="0"/>
              </a:rPr>
              <a:t>  </a:t>
            </a:r>
            <a:r>
              <a:rPr lang="it-IT" altLang="it-IT" sz="3200" dirty="0" err="1">
                <a:latin typeface="Arial" panose="020B0604020202020204" pitchFamily="34" charset="0"/>
              </a:rPr>
              <a:t>is</a:t>
            </a:r>
            <a:r>
              <a:rPr lang="it-IT" altLang="it-IT" sz="3200" dirty="0">
                <a:latin typeface="Arial" panose="020B0604020202020204" pitchFamily="34" charset="0"/>
              </a:rPr>
              <a:t> of the </a:t>
            </a:r>
            <a:r>
              <a:rPr lang="it-IT" altLang="it-IT" sz="3200" dirty="0" err="1">
                <a:latin typeface="Arial" panose="020B0604020202020204" pitchFamily="34" charset="0"/>
              </a:rPr>
              <a:t>order</a:t>
            </a:r>
            <a:r>
              <a:rPr lang="it-IT" altLang="it-IT" sz="3200" dirty="0">
                <a:latin typeface="Arial" panose="020B0604020202020204" pitchFamily="34" charset="0"/>
              </a:rPr>
              <a:t> of  </a:t>
            </a:r>
            <a:r>
              <a:rPr lang="it-IT" altLang="it-IT" sz="3600" i="1" dirty="0">
                <a:solidFill>
                  <a:srgbClr val="C00000"/>
                </a:solidFill>
              </a:rPr>
              <a:t>g</a:t>
            </a:r>
          </a:p>
        </p:txBody>
      </p:sp>
    </p:spTree>
    <p:extLst>
      <p:ext uri="{BB962C8B-B14F-4D97-AF65-F5344CB8AC3E}">
        <p14:creationId xmlns:p14="http://schemas.microsoft.com/office/powerpoint/2010/main" val="2333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slide(fromTop)">
                                      <p:cBhvr>
                                        <p:cTn id="18" dur="500"/>
                                        <p:tgtEl>
                                          <p:spTgt spid="45"/>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slide(fromTop)">
                                      <p:cBhvr>
                                        <p:cTn id="21" dur="500"/>
                                        <p:tgtEl>
                                          <p:spTgt spid="46"/>
                                        </p:tgtEl>
                                      </p:cBhvr>
                                    </p:animEffect>
                                  </p:childTnLst>
                                </p:cTn>
                              </p:par>
                              <p:par>
                                <p:cTn id="22" presetID="12" presetClass="entr" presetSubtype="1"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Top)">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8341344" cy="463550"/>
          </a:xfrm>
        </p:spPr>
        <p:txBody>
          <a:bodyPr/>
          <a:lstStyle/>
          <a:p>
            <a:r>
              <a:rPr lang="it-IT" sz="3600" dirty="0" err="1">
                <a:latin typeface="Avenir Black" panose="02000503020000020003"/>
              </a:rPr>
              <a:t>Asymptotic</a:t>
            </a:r>
            <a:r>
              <a:rPr lang="it-IT" sz="3600" dirty="0">
                <a:latin typeface="Avenir Black" panose="02000503020000020003"/>
              </a:rPr>
              <a:t> 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grpSp>
        <p:nvGrpSpPr>
          <p:cNvPr id="23" name="Gruppo 22">
            <a:extLst>
              <a:ext uri="{FF2B5EF4-FFF2-40B4-BE49-F238E27FC236}">
                <a16:creationId xmlns:a16="http://schemas.microsoft.com/office/drawing/2014/main" id="{EF0DB347-AD8B-418A-AAAC-079E7DB0C6BC}"/>
              </a:ext>
            </a:extLst>
          </p:cNvPr>
          <p:cNvGrpSpPr/>
          <p:nvPr/>
        </p:nvGrpSpPr>
        <p:grpSpPr>
          <a:xfrm>
            <a:off x="4126832" y="2334126"/>
            <a:ext cx="4213459" cy="3953901"/>
            <a:chOff x="1143000" y="1219200"/>
            <a:chExt cx="7180263" cy="5638800"/>
          </a:xfrm>
        </p:grpSpPr>
        <p:sp>
          <p:nvSpPr>
            <p:cNvPr id="24" name="Line 2">
              <a:extLst>
                <a:ext uri="{FF2B5EF4-FFF2-40B4-BE49-F238E27FC236}">
                  <a16:creationId xmlns:a16="http://schemas.microsoft.com/office/drawing/2014/main" id="{889E443B-21B4-4751-B5F7-389FEE47B16D}"/>
                </a:ext>
              </a:extLst>
            </p:cNvPr>
            <p:cNvSpPr>
              <a:spLocks noChangeShapeType="1"/>
            </p:cNvSpPr>
            <p:nvPr/>
          </p:nvSpPr>
          <p:spPr bwMode="auto">
            <a:xfrm>
              <a:off x="1143000" y="1219200"/>
              <a:ext cx="0" cy="4953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25" name="Line 3">
              <a:extLst>
                <a:ext uri="{FF2B5EF4-FFF2-40B4-BE49-F238E27FC236}">
                  <a16:creationId xmlns:a16="http://schemas.microsoft.com/office/drawing/2014/main" id="{1C399554-B0EA-49DD-8DEF-AF7FD7EDC679}"/>
                </a:ext>
              </a:extLst>
            </p:cNvPr>
            <p:cNvSpPr>
              <a:spLocks noChangeShapeType="1"/>
            </p:cNvSpPr>
            <p:nvPr/>
          </p:nvSpPr>
          <p:spPr bwMode="auto">
            <a:xfrm>
              <a:off x="1143000" y="6172200"/>
              <a:ext cx="7086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cxnSp>
          <p:nvCxnSpPr>
            <p:cNvPr id="26" name="AutoShape 10">
              <a:extLst>
                <a:ext uri="{FF2B5EF4-FFF2-40B4-BE49-F238E27FC236}">
                  <a16:creationId xmlns:a16="http://schemas.microsoft.com/office/drawing/2014/main" id="{1C32B77B-E3F6-463D-83C8-94525360022A}"/>
                </a:ext>
              </a:extLst>
            </p:cNvPr>
            <p:cNvCxnSpPr>
              <a:cxnSpLocks noChangeShapeType="1"/>
            </p:cNvCxnSpPr>
            <p:nvPr/>
          </p:nvCxnSpPr>
          <p:spPr bwMode="auto">
            <a:xfrm flipV="1">
              <a:off x="1143000" y="2057400"/>
              <a:ext cx="6172200" cy="4114800"/>
            </a:xfrm>
            <a:prstGeom prst="curvedConnector3">
              <a:avLst>
                <a:gd name="adj1" fmla="val 50000"/>
              </a:avLst>
            </a:prstGeom>
            <a:noFill/>
            <a:ln w="38100">
              <a:solidFill>
                <a:srgbClr val="CC3300"/>
              </a:solidFill>
              <a:round/>
              <a:headEnd/>
              <a:tailEnd/>
            </a:ln>
            <a:extLst>
              <a:ext uri="{909E8E84-426E-40DD-AFC4-6F175D3DCCD1}">
                <a14:hiddenFill xmlns:a14="http://schemas.microsoft.com/office/drawing/2010/main">
                  <a:noFill/>
                </a14:hiddenFill>
              </a:ext>
            </a:extLst>
          </p:spPr>
        </p:cxnSp>
        <p:cxnSp>
          <p:nvCxnSpPr>
            <p:cNvPr id="27" name="AutoShape 12">
              <a:extLst>
                <a:ext uri="{FF2B5EF4-FFF2-40B4-BE49-F238E27FC236}">
                  <a16:creationId xmlns:a16="http://schemas.microsoft.com/office/drawing/2014/main" id="{EB2C749B-B351-49DA-8940-BD81C3A3DDA7}"/>
                </a:ext>
              </a:extLst>
            </p:cNvPr>
            <p:cNvCxnSpPr>
              <a:cxnSpLocks noChangeShapeType="1"/>
              <a:stCxn id="25" idx="0"/>
            </p:cNvCxnSpPr>
            <p:nvPr/>
          </p:nvCxnSpPr>
          <p:spPr bwMode="auto">
            <a:xfrm rot="-5400000">
              <a:off x="3162300" y="1624013"/>
              <a:ext cx="2514600" cy="6553200"/>
            </a:xfrm>
            <a:prstGeom prst="curvedConnector2">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28" name="Rectangle 13">
              <a:extLst>
                <a:ext uri="{FF2B5EF4-FFF2-40B4-BE49-F238E27FC236}">
                  <a16:creationId xmlns:a16="http://schemas.microsoft.com/office/drawing/2014/main" id="{8BBEB5A0-1ED9-49CA-BABE-DCCB4764BF9F}"/>
                </a:ext>
              </a:extLst>
            </p:cNvPr>
            <p:cNvSpPr>
              <a:spLocks noChangeArrowheads="1"/>
            </p:cNvSpPr>
            <p:nvPr/>
          </p:nvSpPr>
          <p:spPr bwMode="auto">
            <a:xfrm>
              <a:off x="6705600" y="21336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i="1">
                  <a:solidFill>
                    <a:srgbClr val="CC3300"/>
                  </a:solidFill>
                </a:rPr>
                <a:t>cg(n)</a:t>
              </a:r>
              <a:endParaRPr lang="it-IT" altLang="it-IT" sz="3600" i="1">
                <a:solidFill>
                  <a:schemeClr val="accent2"/>
                </a:solidFill>
              </a:endParaRPr>
            </a:p>
          </p:txBody>
        </p:sp>
        <p:sp>
          <p:nvSpPr>
            <p:cNvPr id="29" name="Rectangle 14">
              <a:extLst>
                <a:ext uri="{FF2B5EF4-FFF2-40B4-BE49-F238E27FC236}">
                  <a16:creationId xmlns:a16="http://schemas.microsoft.com/office/drawing/2014/main" id="{F03438E8-5542-4E9F-B441-475890A8A2ED}"/>
                </a:ext>
              </a:extLst>
            </p:cNvPr>
            <p:cNvSpPr>
              <a:spLocks noChangeArrowheads="1"/>
            </p:cNvSpPr>
            <p:nvPr/>
          </p:nvSpPr>
          <p:spPr bwMode="auto">
            <a:xfrm>
              <a:off x="7010400" y="3733800"/>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i="1">
                  <a:solidFill>
                    <a:schemeClr val="accent2"/>
                  </a:solidFill>
                </a:rPr>
                <a:t>f(n)</a:t>
              </a:r>
            </a:p>
          </p:txBody>
        </p:sp>
        <p:grpSp>
          <p:nvGrpSpPr>
            <p:cNvPr id="30" name="Group 17">
              <a:extLst>
                <a:ext uri="{FF2B5EF4-FFF2-40B4-BE49-F238E27FC236}">
                  <a16:creationId xmlns:a16="http://schemas.microsoft.com/office/drawing/2014/main" id="{973D4287-03B7-4AAF-B40E-F4D29470D692}"/>
                </a:ext>
              </a:extLst>
            </p:cNvPr>
            <p:cNvGrpSpPr>
              <a:grpSpLocks/>
            </p:cNvGrpSpPr>
            <p:nvPr/>
          </p:nvGrpSpPr>
          <p:grpSpPr bwMode="auto">
            <a:xfrm>
              <a:off x="3995738" y="6096000"/>
              <a:ext cx="641350" cy="762000"/>
              <a:chOff x="2544" y="3840"/>
              <a:chExt cx="404" cy="480"/>
            </a:xfrm>
          </p:grpSpPr>
          <p:sp>
            <p:nvSpPr>
              <p:cNvPr id="33" name="Rectangle 15">
                <a:extLst>
                  <a:ext uri="{FF2B5EF4-FFF2-40B4-BE49-F238E27FC236}">
                    <a16:creationId xmlns:a16="http://schemas.microsoft.com/office/drawing/2014/main" id="{DA49A277-1A69-4396-A465-DF19AA707EBB}"/>
                  </a:ext>
                </a:extLst>
              </p:cNvPr>
              <p:cNvSpPr>
                <a:spLocks noChangeArrowheads="1"/>
              </p:cNvSpPr>
              <p:nvPr/>
            </p:nvSpPr>
            <p:spPr bwMode="auto">
              <a:xfrm>
                <a:off x="2544" y="3916"/>
                <a:ext cx="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i="1"/>
                  <a:t>N</a:t>
                </a:r>
                <a:r>
                  <a:rPr lang="it-IT" altLang="it-IT" sz="3600" i="1" baseline="-25000"/>
                  <a:t>0</a:t>
                </a:r>
                <a:endParaRPr lang="it-IT" altLang="it-IT" sz="3600" i="1" baseline="-25000">
                  <a:solidFill>
                    <a:schemeClr val="accent2"/>
                  </a:solidFill>
                </a:endParaRPr>
              </a:p>
            </p:txBody>
          </p:sp>
          <p:sp>
            <p:nvSpPr>
              <p:cNvPr id="34" name="Line 16">
                <a:extLst>
                  <a:ext uri="{FF2B5EF4-FFF2-40B4-BE49-F238E27FC236}">
                    <a16:creationId xmlns:a16="http://schemas.microsoft.com/office/drawing/2014/main" id="{7F6D3EFF-34C7-4DE3-B1BC-66D535E6B3DF}"/>
                  </a:ext>
                </a:extLst>
              </p:cNvPr>
              <p:cNvSpPr>
                <a:spLocks noChangeShapeType="1"/>
              </p:cNvSpPr>
              <p:nvPr/>
            </p:nvSpPr>
            <p:spPr bwMode="auto">
              <a:xfrm>
                <a:off x="2688" y="3840"/>
                <a:ext cx="0" cy="144"/>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1" name="Line 18">
              <a:extLst>
                <a:ext uri="{FF2B5EF4-FFF2-40B4-BE49-F238E27FC236}">
                  <a16:creationId xmlns:a16="http://schemas.microsoft.com/office/drawing/2014/main" id="{E8E09DC5-49E2-4272-A9B7-1F0AC357CDB5}"/>
                </a:ext>
              </a:extLst>
            </p:cNvPr>
            <p:cNvSpPr>
              <a:spLocks noChangeShapeType="1"/>
            </p:cNvSpPr>
            <p:nvPr/>
          </p:nvSpPr>
          <p:spPr bwMode="auto">
            <a:xfrm>
              <a:off x="4211638" y="4076700"/>
              <a:ext cx="0" cy="208915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32" name="Text Box 19">
              <a:extLst>
                <a:ext uri="{FF2B5EF4-FFF2-40B4-BE49-F238E27FC236}">
                  <a16:creationId xmlns:a16="http://schemas.microsoft.com/office/drawing/2014/main" id="{8A09EFFE-4B05-4CB5-867D-700161EF9BB8}"/>
                </a:ext>
              </a:extLst>
            </p:cNvPr>
            <p:cNvSpPr txBox="1">
              <a:spLocks noChangeArrowheads="1"/>
            </p:cNvSpPr>
            <p:nvPr/>
          </p:nvSpPr>
          <p:spPr bwMode="auto">
            <a:xfrm>
              <a:off x="7935913" y="608647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sz="3200" i="1"/>
                <a:t>n</a:t>
              </a:r>
            </a:p>
          </p:txBody>
        </p:sp>
      </p:grpSp>
      <p:sp>
        <p:nvSpPr>
          <p:cNvPr id="36" name="CasellaDiTesto 35">
            <a:extLst>
              <a:ext uri="{FF2B5EF4-FFF2-40B4-BE49-F238E27FC236}">
                <a16:creationId xmlns:a16="http://schemas.microsoft.com/office/drawing/2014/main" id="{C4FD6FF8-1547-4A15-B9DC-C22E0FD1E4A6}"/>
              </a:ext>
            </a:extLst>
          </p:cNvPr>
          <p:cNvSpPr txBox="1"/>
          <p:nvPr/>
        </p:nvSpPr>
        <p:spPr>
          <a:xfrm>
            <a:off x="335681" y="2507756"/>
            <a:ext cx="3225666" cy="1015663"/>
          </a:xfrm>
          <a:prstGeom prst="rect">
            <a:avLst/>
          </a:prstGeom>
          <a:noFill/>
        </p:spPr>
        <p:txBody>
          <a:bodyPr wrap="square">
            <a:spAutoFit/>
          </a:bodyPr>
          <a:lstStyle/>
          <a:p>
            <a:pPr>
              <a:defRPr/>
            </a:pPr>
            <a:r>
              <a:rPr lang="it-IT" sz="1800" dirty="0">
                <a:latin typeface="Arial" charset="0"/>
                <a:ea typeface="ＭＳ Ｐゴシック" charset="0"/>
              </a:rPr>
              <a:t>the curve</a:t>
            </a:r>
            <a:r>
              <a:rPr lang="it-IT" sz="2000" i="1" dirty="0">
                <a:latin typeface="Times New Roman" charset="0"/>
                <a:ea typeface="ＭＳ Ｐゴシック" charset="0"/>
              </a:rPr>
              <a:t>  </a:t>
            </a:r>
            <a:r>
              <a:rPr lang="it-IT" sz="2000" i="1" dirty="0">
                <a:solidFill>
                  <a:srgbClr val="C00000"/>
                </a:solidFill>
                <a:latin typeface="Times New Roman" charset="0"/>
                <a:ea typeface="ＭＳ Ｐゴシック" charset="0"/>
              </a:rPr>
              <a:t>f </a:t>
            </a:r>
            <a:r>
              <a:rPr lang="it-IT" sz="2000" dirty="0">
                <a:solidFill>
                  <a:srgbClr val="C00000"/>
                </a:solidFill>
                <a:latin typeface="Times New Roman" charset="0"/>
                <a:ea typeface="ＭＳ Ｐゴシック" charset="0"/>
              </a:rPr>
              <a:t>(</a:t>
            </a:r>
            <a:r>
              <a:rPr lang="it-IT" sz="2000" i="1" dirty="0">
                <a:solidFill>
                  <a:srgbClr val="C00000"/>
                </a:solidFill>
                <a:latin typeface="Times New Roman" charset="0"/>
                <a:ea typeface="ＭＳ Ｐゴシック" charset="0"/>
              </a:rPr>
              <a:t>n</a:t>
            </a:r>
            <a:r>
              <a:rPr lang="it-IT" sz="2000" dirty="0">
                <a:solidFill>
                  <a:srgbClr val="C00000"/>
                </a:solidFill>
                <a:latin typeface="Times New Roman" charset="0"/>
                <a:ea typeface="ＭＳ Ｐゴシック" charset="0"/>
              </a:rPr>
              <a:t>)</a:t>
            </a:r>
            <a:r>
              <a:rPr lang="it-IT" sz="2000" dirty="0">
                <a:latin typeface="Times New Roman" charset="0"/>
                <a:ea typeface="ＭＳ Ｐゴシック" charset="0"/>
              </a:rPr>
              <a:t> </a:t>
            </a:r>
            <a:r>
              <a:rPr lang="it-IT" sz="1800" dirty="0">
                <a:latin typeface="Arial" charset="0"/>
                <a:ea typeface="ＭＳ Ｐゴシック" charset="0"/>
              </a:rPr>
              <a:t>stays  </a:t>
            </a:r>
            <a:r>
              <a:rPr lang="it-IT" sz="1800" b="1" dirty="0" err="1">
                <a:solidFill>
                  <a:srgbClr val="FF3300"/>
                </a:solidFill>
                <a:latin typeface="Arial" charset="0"/>
                <a:ea typeface="ＭＳ Ｐゴシック" charset="0"/>
              </a:rPr>
              <a:t>below</a:t>
            </a:r>
            <a:r>
              <a:rPr lang="it-IT" sz="1800" dirty="0">
                <a:latin typeface="Arial" charset="0"/>
                <a:ea typeface="ＭＳ Ｐゴシック" charset="0"/>
              </a:rPr>
              <a:t> (or </a:t>
            </a:r>
            <a:r>
              <a:rPr lang="it-IT" sz="1800" dirty="0" err="1">
                <a:latin typeface="Arial" charset="0"/>
                <a:ea typeface="ＭＳ Ｐゴシック" charset="0"/>
              </a:rPr>
              <a:t>coincides</a:t>
            </a:r>
            <a:r>
              <a:rPr lang="it-IT" sz="1800" dirty="0">
                <a:latin typeface="Arial" charset="0"/>
                <a:ea typeface="ＭＳ Ｐゴシック" charset="0"/>
              </a:rPr>
              <a:t>) the curve </a:t>
            </a:r>
            <a:r>
              <a:rPr lang="it-IT" sz="2000" i="1" dirty="0">
                <a:solidFill>
                  <a:srgbClr val="C00000"/>
                </a:solidFill>
                <a:latin typeface="Times New Roman" charset="0"/>
                <a:ea typeface="ＭＳ Ｐゴシック" charset="0"/>
              </a:rPr>
              <a:t>cg</a:t>
            </a:r>
            <a:r>
              <a:rPr lang="it-IT" sz="2000" dirty="0">
                <a:solidFill>
                  <a:srgbClr val="C00000"/>
                </a:solidFill>
                <a:latin typeface="Times New Roman" charset="0"/>
                <a:ea typeface="ＭＳ Ｐゴシック" charset="0"/>
              </a:rPr>
              <a:t>(</a:t>
            </a:r>
            <a:r>
              <a:rPr lang="it-IT" sz="2000" i="1" dirty="0">
                <a:solidFill>
                  <a:srgbClr val="C00000"/>
                </a:solidFill>
                <a:latin typeface="Times New Roman" charset="0"/>
                <a:ea typeface="ＭＳ Ｐゴシック" charset="0"/>
              </a:rPr>
              <a:t>n</a:t>
            </a:r>
            <a:r>
              <a:rPr lang="it-IT" sz="2000" dirty="0">
                <a:solidFill>
                  <a:srgbClr val="C00000"/>
                </a:solidFill>
                <a:latin typeface="Times New Roman" charset="0"/>
                <a:ea typeface="ＭＳ Ｐゴシック" charset="0"/>
              </a:rPr>
              <a:t>)</a:t>
            </a:r>
            <a:r>
              <a:rPr lang="it-IT" sz="2000" i="1" dirty="0">
                <a:latin typeface="Times New Roman" charset="0"/>
                <a:ea typeface="ＭＳ Ｐゴシック" charset="0"/>
              </a:rPr>
              <a:t>,</a:t>
            </a:r>
            <a:r>
              <a:rPr lang="it-IT" sz="2000" i="1" dirty="0">
                <a:solidFill>
                  <a:schemeClr val="accent2"/>
                </a:solidFill>
                <a:latin typeface="Times New Roman" charset="0"/>
                <a:ea typeface="ＭＳ Ｐゴシック" charset="0"/>
              </a:rPr>
              <a:t> </a:t>
            </a:r>
            <a:r>
              <a:rPr lang="it-IT" sz="1800" dirty="0" err="1">
                <a:latin typeface="Arial" charset="0"/>
                <a:ea typeface="ＭＳ Ｐゴシック" charset="0"/>
              </a:rPr>
              <a:t>starting</a:t>
            </a:r>
            <a:r>
              <a:rPr lang="it-IT" sz="1800" dirty="0">
                <a:latin typeface="Arial" charset="0"/>
                <a:ea typeface="ＭＳ Ｐゴシック" charset="0"/>
              </a:rPr>
              <a:t> from </a:t>
            </a:r>
            <a:r>
              <a:rPr lang="it-IT" sz="2000" i="1" dirty="0">
                <a:solidFill>
                  <a:srgbClr val="C00000"/>
                </a:solidFill>
                <a:latin typeface="Times New Roman" charset="0"/>
                <a:ea typeface="ＭＳ Ｐゴシック" charset="0"/>
              </a:rPr>
              <a:t>N</a:t>
            </a:r>
            <a:r>
              <a:rPr lang="it-IT" sz="2000" i="1" baseline="-25000" dirty="0">
                <a:solidFill>
                  <a:srgbClr val="C00000"/>
                </a:solidFill>
                <a:latin typeface="Times New Roman" charset="0"/>
                <a:ea typeface="ＭＳ Ｐゴシック" charset="0"/>
              </a:rPr>
              <a:t>0</a:t>
            </a:r>
            <a:endParaRPr lang="it-IT" sz="2000" i="1" dirty="0">
              <a:solidFill>
                <a:srgbClr val="C00000"/>
              </a:solidFill>
              <a:latin typeface="Times New Roman" charset="0"/>
              <a:ea typeface="ＭＳ Ｐゴシック" charset="0"/>
            </a:endParaRPr>
          </a:p>
        </p:txBody>
      </p:sp>
      <p:graphicFrame>
        <p:nvGraphicFramePr>
          <p:cNvPr id="38" name="Object 1029">
            <a:extLst>
              <a:ext uri="{FF2B5EF4-FFF2-40B4-BE49-F238E27FC236}">
                <a16:creationId xmlns:a16="http://schemas.microsoft.com/office/drawing/2014/main" id="{6B129473-66BB-4489-A65E-92C7B8BF1A58}"/>
              </a:ext>
            </a:extLst>
          </p:cNvPr>
          <p:cNvGraphicFramePr>
            <a:graphicFrameLocks noChangeAspect="1"/>
          </p:cNvGraphicFramePr>
          <p:nvPr>
            <p:extLst>
              <p:ext uri="{D42A27DB-BD31-4B8C-83A1-F6EECF244321}">
                <p14:modId xmlns:p14="http://schemas.microsoft.com/office/powerpoint/2010/main" val="1820978198"/>
              </p:ext>
            </p:extLst>
          </p:nvPr>
        </p:nvGraphicFramePr>
        <p:xfrm>
          <a:off x="8898556" y="1405974"/>
          <a:ext cx="3004686" cy="685639"/>
        </p:xfrm>
        <a:graphic>
          <a:graphicData uri="http://schemas.openxmlformats.org/presentationml/2006/ole">
            <mc:AlternateContent xmlns:mc="http://schemas.openxmlformats.org/markup-compatibility/2006">
              <mc:Choice xmlns:v="urn:schemas-microsoft-com:vml" Requires="v">
                <p:oleObj name="Equation" r:id="rId2" imgW="1040948" imgH="253890" progId="Equation.DSMT4">
                  <p:embed/>
                </p:oleObj>
              </mc:Choice>
              <mc:Fallback>
                <p:oleObj name="Equation" r:id="rId2" imgW="1040948" imgH="253890" progId="Equation.DSMT4">
                  <p:embed/>
                  <p:pic>
                    <p:nvPicPr>
                      <p:cNvPr id="37" name="Object 1029">
                        <a:extLst>
                          <a:ext uri="{FF2B5EF4-FFF2-40B4-BE49-F238E27FC236}">
                            <a16:creationId xmlns:a16="http://schemas.microsoft.com/office/drawing/2014/main" id="{4D5A0887-94EB-424A-A248-3BB7FD22F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56" y="1405974"/>
                        <a:ext cx="3004686" cy="685639"/>
                      </a:xfrm>
                      <a:prstGeom prst="rect">
                        <a:avLst/>
                      </a:prstGeom>
                      <a:solidFill>
                        <a:schemeClr val="bg1"/>
                      </a:solidFill>
                      <a:ln w="317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Tree>
    <p:extLst>
      <p:ext uri="{BB962C8B-B14F-4D97-AF65-F5344CB8AC3E}">
        <p14:creationId xmlns:p14="http://schemas.microsoft.com/office/powerpoint/2010/main" val="4077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Top)">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8341344" cy="463550"/>
          </a:xfrm>
        </p:spPr>
        <p:txBody>
          <a:bodyPr/>
          <a:lstStyle/>
          <a:p>
            <a:r>
              <a:rPr lang="it-IT" sz="3600" dirty="0" err="1">
                <a:latin typeface="Avenir Black" panose="02000503020000020003"/>
              </a:rPr>
              <a:t>Asymptotic</a:t>
            </a:r>
            <a:r>
              <a:rPr lang="it-IT" sz="3600" dirty="0">
                <a:latin typeface="Avenir Black" panose="02000503020000020003"/>
              </a:rPr>
              <a:t> 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graphicFrame>
        <p:nvGraphicFramePr>
          <p:cNvPr id="37" name="Object 1029">
            <a:extLst>
              <a:ext uri="{FF2B5EF4-FFF2-40B4-BE49-F238E27FC236}">
                <a16:creationId xmlns:a16="http://schemas.microsoft.com/office/drawing/2014/main" id="{4D5A0887-94EB-424A-A248-3BB7FD22FA32}"/>
              </a:ext>
            </a:extLst>
          </p:cNvPr>
          <p:cNvGraphicFramePr>
            <a:graphicFrameLocks noChangeAspect="1"/>
          </p:cNvGraphicFramePr>
          <p:nvPr>
            <p:extLst>
              <p:ext uri="{D42A27DB-BD31-4B8C-83A1-F6EECF244321}">
                <p14:modId xmlns:p14="http://schemas.microsoft.com/office/powerpoint/2010/main" val="3672121228"/>
              </p:ext>
            </p:extLst>
          </p:nvPr>
        </p:nvGraphicFramePr>
        <p:xfrm>
          <a:off x="8898556" y="1405974"/>
          <a:ext cx="3004686" cy="685639"/>
        </p:xfrm>
        <a:graphic>
          <a:graphicData uri="http://schemas.openxmlformats.org/presentationml/2006/ole">
            <mc:AlternateContent xmlns:mc="http://schemas.openxmlformats.org/markup-compatibility/2006">
              <mc:Choice xmlns:v="urn:schemas-microsoft-com:vml" Requires="v">
                <p:oleObj name="Equation" r:id="rId2" imgW="1040948" imgH="253890" progId="Equation.DSMT4">
                  <p:embed/>
                </p:oleObj>
              </mc:Choice>
              <mc:Fallback>
                <p:oleObj name="Equation" r:id="rId2" imgW="1040948" imgH="253890" progId="Equation.DSMT4">
                  <p:embed/>
                  <p:pic>
                    <p:nvPicPr>
                      <p:cNvPr id="37" name="Object 1029">
                        <a:extLst>
                          <a:ext uri="{FF2B5EF4-FFF2-40B4-BE49-F238E27FC236}">
                            <a16:creationId xmlns:a16="http://schemas.microsoft.com/office/drawing/2014/main" id="{4D5A0887-94EB-424A-A248-3BB7FD22F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56" y="1405974"/>
                        <a:ext cx="3004686" cy="685639"/>
                      </a:xfrm>
                      <a:prstGeom prst="rect">
                        <a:avLst/>
                      </a:prstGeom>
                      <a:solidFill>
                        <a:schemeClr val="bg1"/>
                      </a:solidFill>
                      <a:ln w="317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grpSp>
        <p:nvGrpSpPr>
          <p:cNvPr id="3" name="Gruppo 2">
            <a:extLst>
              <a:ext uri="{FF2B5EF4-FFF2-40B4-BE49-F238E27FC236}">
                <a16:creationId xmlns:a16="http://schemas.microsoft.com/office/drawing/2014/main" id="{2219F2D4-85EB-45ED-B776-E9016AE023FF}"/>
              </a:ext>
            </a:extLst>
          </p:cNvPr>
          <p:cNvGrpSpPr/>
          <p:nvPr/>
        </p:nvGrpSpPr>
        <p:grpSpPr>
          <a:xfrm>
            <a:off x="618486" y="2448864"/>
            <a:ext cx="6104760" cy="1538004"/>
            <a:chOff x="618486" y="2448864"/>
            <a:chExt cx="6104760" cy="1538004"/>
          </a:xfrm>
        </p:grpSpPr>
        <p:graphicFrame>
          <p:nvGraphicFramePr>
            <p:cNvPr id="44" name="Object 2">
              <a:extLst>
                <a:ext uri="{FF2B5EF4-FFF2-40B4-BE49-F238E27FC236}">
                  <a16:creationId xmlns:a16="http://schemas.microsoft.com/office/drawing/2014/main" id="{AA177E42-DD5E-48EB-9132-023DCE768C10}"/>
                </a:ext>
              </a:extLst>
            </p:cNvPr>
            <p:cNvGraphicFramePr>
              <a:graphicFrameLocks noChangeAspect="1"/>
            </p:cNvGraphicFramePr>
            <p:nvPr>
              <p:extLst>
                <p:ext uri="{D42A27DB-BD31-4B8C-83A1-F6EECF244321}">
                  <p14:modId xmlns:p14="http://schemas.microsoft.com/office/powerpoint/2010/main" val="1198572589"/>
                </p:ext>
              </p:extLst>
            </p:nvPr>
          </p:nvGraphicFramePr>
          <p:xfrm>
            <a:off x="2691261" y="2448864"/>
            <a:ext cx="2650115" cy="1095745"/>
          </p:xfrm>
          <a:graphic>
            <a:graphicData uri="http://schemas.openxmlformats.org/presentationml/2006/ole">
              <mc:AlternateContent xmlns:mc="http://schemas.openxmlformats.org/markup-compatibility/2006">
                <mc:Choice xmlns:v="urn:schemas-microsoft-com:vml" Requires="v">
                  <p:oleObj name="Documento" r:id="rId4" imgW="649224" imgH="310896" progId="Word.Document.8">
                    <p:embed/>
                  </p:oleObj>
                </mc:Choice>
                <mc:Fallback>
                  <p:oleObj name="Documento" r:id="rId4" imgW="649224" imgH="310896" progId="Word.Document.8">
                    <p:embed/>
                    <p:pic>
                      <p:nvPicPr>
                        <p:cNvPr id="19" name="Object 2">
                          <a:extLst>
                            <a:ext uri="{FF2B5EF4-FFF2-40B4-BE49-F238E27FC236}">
                              <a16:creationId xmlns:a16="http://schemas.microsoft.com/office/drawing/2014/main" id="{39797A30-6B5E-4D1F-BEC9-E2EFE3909F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261" y="2448864"/>
                          <a:ext cx="2650115" cy="1095745"/>
                        </a:xfrm>
                        <a:prstGeom prst="rect">
                          <a:avLst/>
                        </a:prstGeom>
                        <a:noFill/>
                        <a:ln>
                          <a:noFill/>
                        </a:ln>
                        <a:effectLst/>
                      </p:spPr>
                    </p:pic>
                  </p:oleObj>
                </mc:Fallback>
              </mc:AlternateContent>
            </a:graphicData>
          </a:graphic>
        </p:graphicFrame>
        <p:sp>
          <p:nvSpPr>
            <p:cNvPr id="45" name="Text Box 3">
              <a:extLst>
                <a:ext uri="{FF2B5EF4-FFF2-40B4-BE49-F238E27FC236}">
                  <a16:creationId xmlns:a16="http://schemas.microsoft.com/office/drawing/2014/main" id="{789BE7C0-7DDE-46B3-84CF-6135CCF37E7F}"/>
                </a:ext>
              </a:extLst>
            </p:cNvPr>
            <p:cNvSpPr txBox="1">
              <a:spLocks noChangeArrowheads="1"/>
            </p:cNvSpPr>
            <p:nvPr/>
          </p:nvSpPr>
          <p:spPr bwMode="auto">
            <a:xfrm>
              <a:off x="618486" y="3508814"/>
              <a:ext cx="6104760" cy="478054"/>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that</a:t>
              </a:r>
              <a:r>
                <a:rPr lang="it-IT" altLang="it-IT" dirty="0">
                  <a:latin typeface="Arial" panose="020B0604020202020204" pitchFamily="34" charset="0"/>
                </a:rPr>
                <a:t> </a:t>
              </a:r>
              <a:r>
                <a:rPr lang="it-IT" altLang="it-IT" dirty="0" err="1">
                  <a:latin typeface="Arial" panose="020B0604020202020204" pitchFamily="34" charset="0"/>
                </a:rPr>
                <a:t>is</a:t>
              </a:r>
              <a:r>
                <a:rPr lang="it-IT" altLang="it-IT" dirty="0">
                  <a:latin typeface="Arial" panose="020B0604020202020204" pitchFamily="34" charset="0"/>
                </a:rPr>
                <a:t>,</a:t>
              </a:r>
              <a:r>
                <a:rPr lang="it-IT" altLang="it-IT" dirty="0"/>
                <a:t> </a:t>
              </a:r>
              <a:r>
                <a:rPr lang="it-IT" altLang="it-IT" i="1" dirty="0">
                  <a:solidFill>
                    <a:srgbClr val="C00000"/>
                  </a:solidFill>
                </a:rPr>
                <a:t>f</a:t>
              </a:r>
              <a:r>
                <a:rPr lang="it-IT" altLang="it-IT" dirty="0">
                  <a:solidFill>
                    <a:srgbClr val="C00000"/>
                  </a:solidFill>
                </a:rPr>
                <a:t>(</a:t>
              </a:r>
              <a:r>
                <a:rPr lang="it-IT" altLang="it-IT" i="1" dirty="0">
                  <a:solidFill>
                    <a:srgbClr val="C00000"/>
                  </a:solidFill>
                </a:rPr>
                <a:t>n</a:t>
              </a:r>
              <a:r>
                <a:rPr lang="it-IT" altLang="it-IT" dirty="0">
                  <a:solidFill>
                    <a:srgbClr val="C00000"/>
                  </a:solidFill>
                </a:rPr>
                <a:t>) </a:t>
              </a:r>
              <a:r>
                <a:rPr lang="it-IT" altLang="it-IT" dirty="0" err="1">
                  <a:latin typeface="Arial" panose="020B0604020202020204" pitchFamily="34" charset="0"/>
                </a:rPr>
                <a:t>is</a:t>
              </a:r>
              <a:r>
                <a:rPr lang="it-IT" altLang="it-IT" dirty="0">
                  <a:latin typeface="Arial" panose="020B0604020202020204" pitchFamily="34" charset="0"/>
                </a:rPr>
                <a:t> a </a:t>
              </a:r>
              <a:r>
                <a:rPr lang="it-IT" altLang="it-IT" dirty="0" err="1">
                  <a:latin typeface="Arial" panose="020B0604020202020204" pitchFamily="34" charset="0"/>
                </a:rPr>
                <a:t>polynomial</a:t>
              </a:r>
              <a:r>
                <a:rPr lang="it-IT" altLang="it-IT" dirty="0">
                  <a:latin typeface="Arial" panose="020B0604020202020204" pitchFamily="34" charset="0"/>
                </a:rPr>
                <a:t> of </a:t>
              </a:r>
              <a:r>
                <a:rPr lang="it-IT" altLang="it-IT" dirty="0" err="1">
                  <a:latin typeface="Arial" panose="020B0604020202020204" pitchFamily="34" charset="0"/>
                </a:rPr>
                <a:t>degree</a:t>
              </a:r>
              <a:r>
                <a:rPr lang="it-IT" altLang="it-IT" dirty="0">
                  <a:latin typeface="Arial" panose="020B0604020202020204" pitchFamily="34" charset="0"/>
                </a:rPr>
                <a:t> </a:t>
              </a:r>
              <a:r>
                <a:rPr lang="it-IT" altLang="it-IT" i="1" dirty="0">
                  <a:solidFill>
                    <a:srgbClr val="C00000"/>
                  </a:solidFill>
                </a:rPr>
                <a:t>p</a:t>
              </a:r>
              <a:r>
                <a:rPr lang="it-IT" altLang="it-IT" dirty="0">
                  <a:latin typeface="Arial" panose="020B0604020202020204" pitchFamily="34" charset="0"/>
                </a:rPr>
                <a:t> </a:t>
              </a:r>
              <a:r>
                <a:rPr lang="it-IT" altLang="it-IT" dirty="0" err="1">
                  <a:latin typeface="Arial" panose="020B0604020202020204" pitchFamily="34" charset="0"/>
                </a:rPr>
                <a:t>then</a:t>
              </a:r>
              <a:r>
                <a:rPr lang="it-IT" altLang="it-IT" dirty="0">
                  <a:latin typeface="Arial" panose="020B0604020202020204" pitchFamily="34" charset="0"/>
                </a:rPr>
                <a:t>:</a:t>
              </a:r>
              <a:endParaRPr lang="it-IT" altLang="it-IT" dirty="0">
                <a:latin typeface="New York" charset="0"/>
              </a:endParaRPr>
            </a:p>
          </p:txBody>
        </p:sp>
        <p:sp>
          <p:nvSpPr>
            <p:cNvPr id="46" name="Text Box 5">
              <a:extLst>
                <a:ext uri="{FF2B5EF4-FFF2-40B4-BE49-F238E27FC236}">
                  <a16:creationId xmlns:a16="http://schemas.microsoft.com/office/drawing/2014/main" id="{BDD55F70-0A14-4045-AA2B-A3F0D6594792}"/>
                </a:ext>
              </a:extLst>
            </p:cNvPr>
            <p:cNvSpPr txBox="1">
              <a:spLocks noChangeArrowheads="1"/>
            </p:cNvSpPr>
            <p:nvPr/>
          </p:nvSpPr>
          <p:spPr bwMode="auto">
            <a:xfrm>
              <a:off x="625174" y="2764063"/>
              <a:ext cx="1682412" cy="478054"/>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Exercise</a:t>
              </a:r>
              <a:r>
                <a:rPr lang="it-IT" altLang="it-IT" dirty="0">
                  <a:latin typeface="Arial" panose="020B0604020202020204" pitchFamily="34" charset="0"/>
                </a:rPr>
                <a:t>: </a:t>
              </a:r>
              <a:r>
                <a:rPr lang="it-IT" altLang="it-IT" dirty="0" err="1">
                  <a:latin typeface="Arial" panose="020B0604020202020204" pitchFamily="34" charset="0"/>
                </a:rPr>
                <a:t>if</a:t>
              </a:r>
              <a:endParaRPr lang="it-IT" altLang="it-IT" dirty="0">
                <a:latin typeface="Arial" panose="020B0604020202020204" pitchFamily="34" charset="0"/>
              </a:endParaRPr>
            </a:p>
          </p:txBody>
        </p:sp>
      </p:grpSp>
      <p:graphicFrame>
        <p:nvGraphicFramePr>
          <p:cNvPr id="47" name="Object 10">
            <a:extLst>
              <a:ext uri="{FF2B5EF4-FFF2-40B4-BE49-F238E27FC236}">
                <a16:creationId xmlns:a16="http://schemas.microsoft.com/office/drawing/2014/main" id="{E1EA1526-B19D-46F5-A1EC-CAA8BF1C5CC5}"/>
              </a:ext>
            </a:extLst>
          </p:cNvPr>
          <p:cNvGraphicFramePr>
            <a:graphicFrameLocks noChangeAspect="1"/>
          </p:cNvGraphicFramePr>
          <p:nvPr>
            <p:extLst>
              <p:ext uri="{D42A27DB-BD31-4B8C-83A1-F6EECF244321}">
                <p14:modId xmlns:p14="http://schemas.microsoft.com/office/powerpoint/2010/main" val="710274691"/>
              </p:ext>
            </p:extLst>
          </p:nvPr>
        </p:nvGraphicFramePr>
        <p:xfrm>
          <a:off x="6791325" y="3360738"/>
          <a:ext cx="2520950" cy="728662"/>
        </p:xfrm>
        <a:graphic>
          <a:graphicData uri="http://schemas.openxmlformats.org/presentationml/2006/ole">
            <mc:AlternateContent xmlns:mc="http://schemas.openxmlformats.org/markup-compatibility/2006">
              <mc:Choice xmlns:v="urn:schemas-microsoft-com:vml" Requires="v">
                <p:oleObj name="Equation" r:id="rId6" imgW="889000" imgH="279400" progId="Equation.DSMT4">
                  <p:embed/>
                </p:oleObj>
              </mc:Choice>
              <mc:Fallback>
                <p:oleObj name="Equation" r:id="rId6" imgW="889000" imgH="279400" progId="Equation.DSMT4">
                  <p:embed/>
                  <p:pic>
                    <p:nvPicPr>
                      <p:cNvPr id="22" name="Object 10">
                        <a:extLst>
                          <a:ext uri="{FF2B5EF4-FFF2-40B4-BE49-F238E27FC236}">
                            <a16:creationId xmlns:a16="http://schemas.microsoft.com/office/drawing/2014/main" id="{1F6AA22D-89A1-43C7-AA0F-0CF907058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325" y="3360738"/>
                        <a:ext cx="2520950" cy="728662"/>
                      </a:xfrm>
                      <a:prstGeom prst="rect">
                        <a:avLst/>
                      </a:prstGeom>
                      <a:noFill/>
                      <a:ln>
                        <a:noFill/>
                      </a:ln>
                      <a:effectLst/>
                    </p:spPr>
                  </p:pic>
                </p:oleObj>
              </mc:Fallback>
            </mc:AlternateContent>
          </a:graphicData>
        </a:graphic>
      </p:graphicFrame>
      <p:grpSp>
        <p:nvGrpSpPr>
          <p:cNvPr id="2" name="Gruppo 1">
            <a:extLst>
              <a:ext uri="{FF2B5EF4-FFF2-40B4-BE49-F238E27FC236}">
                <a16:creationId xmlns:a16="http://schemas.microsoft.com/office/drawing/2014/main" id="{AABF59EB-A800-454E-88E2-5EC7C7133562}"/>
              </a:ext>
            </a:extLst>
          </p:cNvPr>
          <p:cNvGrpSpPr/>
          <p:nvPr/>
        </p:nvGrpSpPr>
        <p:grpSpPr>
          <a:xfrm>
            <a:off x="618486" y="4770184"/>
            <a:ext cx="6560737" cy="646331"/>
            <a:chOff x="618486" y="4770184"/>
            <a:chExt cx="6560737" cy="646331"/>
          </a:xfrm>
        </p:grpSpPr>
        <p:sp>
          <p:nvSpPr>
            <p:cNvPr id="48" name="Text Box 7">
              <a:extLst>
                <a:ext uri="{FF2B5EF4-FFF2-40B4-BE49-F238E27FC236}">
                  <a16:creationId xmlns:a16="http://schemas.microsoft.com/office/drawing/2014/main" id="{4CD9C790-CDCD-4077-9E0A-AE0F17E62EC2}"/>
                </a:ext>
              </a:extLst>
            </p:cNvPr>
            <p:cNvSpPr txBox="1">
              <a:spLocks noChangeArrowheads="1"/>
            </p:cNvSpPr>
            <p:nvPr/>
          </p:nvSpPr>
          <p:spPr bwMode="auto">
            <a:xfrm>
              <a:off x="618486" y="4883047"/>
              <a:ext cx="1689100" cy="461963"/>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Exercise</a:t>
              </a:r>
              <a:r>
                <a:rPr lang="it-IT" altLang="it-IT" dirty="0">
                  <a:latin typeface="Arial" panose="020B0604020202020204" pitchFamily="34" charset="0"/>
                </a:rPr>
                <a:t>: </a:t>
              </a:r>
              <a:r>
                <a:rPr lang="it-IT" altLang="it-IT" dirty="0" err="1">
                  <a:latin typeface="Arial" panose="020B0604020202020204" pitchFamily="34" charset="0"/>
                </a:rPr>
                <a:t>if</a:t>
              </a:r>
              <a:endParaRPr lang="it-IT" altLang="it-IT" dirty="0">
                <a:latin typeface="Arial" panose="020B0604020202020204" pitchFamily="34" charset="0"/>
              </a:endParaRPr>
            </a:p>
          </p:txBody>
        </p:sp>
        <p:sp>
          <p:nvSpPr>
            <p:cNvPr id="49" name="Text Box 11">
              <a:extLst>
                <a:ext uri="{FF2B5EF4-FFF2-40B4-BE49-F238E27FC236}">
                  <a16:creationId xmlns:a16="http://schemas.microsoft.com/office/drawing/2014/main" id="{72CD7D00-CA89-4273-AF4A-101B8A3491BF}"/>
                </a:ext>
              </a:extLst>
            </p:cNvPr>
            <p:cNvSpPr txBox="1">
              <a:spLocks noChangeArrowheads="1"/>
            </p:cNvSpPr>
            <p:nvPr/>
          </p:nvSpPr>
          <p:spPr bwMode="auto">
            <a:xfrm>
              <a:off x="2519476" y="4770184"/>
              <a:ext cx="3814009" cy="646331"/>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3600" i="1" dirty="0"/>
                <a:t>f</a:t>
              </a:r>
              <a:r>
                <a:rPr lang="it-IT" altLang="it-IT" sz="3600" dirty="0"/>
                <a:t>(</a:t>
              </a:r>
              <a:r>
                <a:rPr lang="it-IT" altLang="it-IT" sz="3600" i="1" dirty="0"/>
                <a:t>n</a:t>
              </a:r>
              <a:r>
                <a:rPr lang="it-IT" altLang="it-IT" sz="3600" dirty="0"/>
                <a:t>)</a:t>
              </a:r>
              <a:r>
                <a:rPr lang="it-IT" altLang="it-IT" sz="3600" i="1" dirty="0"/>
                <a:t> = 2n</a:t>
              </a:r>
              <a:r>
                <a:rPr lang="it-IT" altLang="it-IT" sz="3600" i="1" baseline="30000" dirty="0"/>
                <a:t>2</a:t>
              </a:r>
              <a:r>
                <a:rPr lang="it-IT" altLang="it-IT" sz="3600" i="1" dirty="0"/>
                <a:t> + 3n + 5</a:t>
              </a:r>
              <a:endParaRPr lang="it-IT" altLang="it-IT" i="1" dirty="0"/>
            </a:p>
          </p:txBody>
        </p:sp>
        <p:sp>
          <p:nvSpPr>
            <p:cNvPr id="50" name="Text Box 12">
              <a:extLst>
                <a:ext uri="{FF2B5EF4-FFF2-40B4-BE49-F238E27FC236}">
                  <a16:creationId xmlns:a16="http://schemas.microsoft.com/office/drawing/2014/main" id="{AAC780E5-CA20-4B73-97B3-D288DC1ABAA9}"/>
                </a:ext>
              </a:extLst>
            </p:cNvPr>
            <p:cNvSpPr txBox="1">
              <a:spLocks noChangeArrowheads="1"/>
            </p:cNvSpPr>
            <p:nvPr/>
          </p:nvSpPr>
          <p:spPr bwMode="auto">
            <a:xfrm>
              <a:off x="6294985" y="4871435"/>
              <a:ext cx="884238" cy="523875"/>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then</a:t>
              </a:r>
              <a:r>
                <a:rPr lang="it-IT" altLang="it-IT" sz="2800" dirty="0">
                  <a:latin typeface="Arial" panose="020B0604020202020204" pitchFamily="34" charset="0"/>
                </a:rPr>
                <a:t>:</a:t>
              </a:r>
            </a:p>
          </p:txBody>
        </p:sp>
      </p:grpSp>
      <p:graphicFrame>
        <p:nvGraphicFramePr>
          <p:cNvPr id="51" name="Object 13">
            <a:extLst>
              <a:ext uri="{FF2B5EF4-FFF2-40B4-BE49-F238E27FC236}">
                <a16:creationId xmlns:a16="http://schemas.microsoft.com/office/drawing/2014/main" id="{8919E114-0B6D-43F1-BB80-EDDC8878B73D}"/>
              </a:ext>
            </a:extLst>
          </p:cNvPr>
          <p:cNvGraphicFramePr>
            <a:graphicFrameLocks noChangeAspect="1"/>
          </p:cNvGraphicFramePr>
          <p:nvPr>
            <p:extLst>
              <p:ext uri="{D42A27DB-BD31-4B8C-83A1-F6EECF244321}">
                <p14:modId xmlns:p14="http://schemas.microsoft.com/office/powerpoint/2010/main" val="1680000782"/>
              </p:ext>
            </p:extLst>
          </p:nvPr>
        </p:nvGraphicFramePr>
        <p:xfrm>
          <a:off x="7502135" y="4828380"/>
          <a:ext cx="2424464" cy="727527"/>
        </p:xfrm>
        <a:graphic>
          <a:graphicData uri="http://schemas.openxmlformats.org/presentationml/2006/ole">
            <mc:AlternateContent xmlns:mc="http://schemas.openxmlformats.org/markup-compatibility/2006">
              <mc:Choice xmlns:v="urn:schemas-microsoft-com:vml" Requires="v">
                <p:oleObj name="Equation" r:id="rId8" imgW="876300" imgH="279400" progId="Equation.DSMT4">
                  <p:embed/>
                </p:oleObj>
              </mc:Choice>
              <mc:Fallback>
                <p:oleObj name="Equation" r:id="rId8" imgW="876300" imgH="279400" progId="Equation.DSMT4">
                  <p:embed/>
                  <p:pic>
                    <p:nvPicPr>
                      <p:cNvPr id="43" name="Object 13">
                        <a:extLst>
                          <a:ext uri="{FF2B5EF4-FFF2-40B4-BE49-F238E27FC236}">
                            <a16:creationId xmlns:a16="http://schemas.microsoft.com/office/drawing/2014/main" id="{19BDAEF7-E8A4-413B-847D-033C42E83B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135" y="4828380"/>
                        <a:ext cx="2424464" cy="727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577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8341344" cy="463550"/>
          </a:xfrm>
        </p:spPr>
        <p:txBody>
          <a:bodyPr/>
          <a:lstStyle/>
          <a:p>
            <a:r>
              <a:rPr lang="it-IT" sz="3600" dirty="0" err="1">
                <a:latin typeface="Avenir Black" panose="02000503020000020003"/>
              </a:rPr>
              <a:t>Asymptotic</a:t>
            </a:r>
            <a:r>
              <a:rPr lang="it-IT" sz="3600" dirty="0">
                <a:latin typeface="Avenir Black" panose="02000503020000020003"/>
              </a:rPr>
              <a:t> time </a:t>
            </a:r>
            <a:r>
              <a:rPr lang="it-IT" sz="3600" dirty="0" err="1">
                <a:latin typeface="Avenir Black" panose="02000503020000020003"/>
              </a:rPr>
              <a:t>complexity</a:t>
            </a:r>
            <a:r>
              <a:rPr lang="it-IT" sz="3600" dirty="0">
                <a:latin typeface="Avenir Black" panose="02000503020000020003"/>
              </a:rPr>
              <a:t> of </a:t>
            </a:r>
            <a:r>
              <a:rPr lang="it-IT" sz="3600" dirty="0" err="1">
                <a:latin typeface="Avenir Black" panose="02000503020000020003"/>
              </a:rPr>
              <a:t>algorithms</a:t>
            </a:r>
            <a:r>
              <a:rPr lang="it-IT" sz="3600" dirty="0">
                <a:latin typeface="Avenir Black" panose="02000503020000020003"/>
              </a:rPr>
              <a:t> </a:t>
            </a:r>
          </a:p>
        </p:txBody>
      </p:sp>
      <p:graphicFrame>
        <p:nvGraphicFramePr>
          <p:cNvPr id="37" name="Object 1029">
            <a:extLst>
              <a:ext uri="{FF2B5EF4-FFF2-40B4-BE49-F238E27FC236}">
                <a16:creationId xmlns:a16="http://schemas.microsoft.com/office/drawing/2014/main" id="{4D5A0887-94EB-424A-A248-3BB7FD22FA32}"/>
              </a:ext>
            </a:extLst>
          </p:cNvPr>
          <p:cNvGraphicFramePr>
            <a:graphicFrameLocks noChangeAspect="1"/>
          </p:cNvGraphicFramePr>
          <p:nvPr/>
        </p:nvGraphicFramePr>
        <p:xfrm>
          <a:off x="8898556" y="1405974"/>
          <a:ext cx="3004686" cy="685639"/>
        </p:xfrm>
        <a:graphic>
          <a:graphicData uri="http://schemas.openxmlformats.org/presentationml/2006/ole">
            <mc:AlternateContent xmlns:mc="http://schemas.openxmlformats.org/markup-compatibility/2006">
              <mc:Choice xmlns:v="urn:schemas-microsoft-com:vml" Requires="v">
                <p:oleObj name="Equation" r:id="rId2" imgW="1040948" imgH="253890" progId="Equation.DSMT4">
                  <p:embed/>
                </p:oleObj>
              </mc:Choice>
              <mc:Fallback>
                <p:oleObj name="Equation" r:id="rId2" imgW="1040948" imgH="253890" progId="Equation.DSMT4">
                  <p:embed/>
                  <p:pic>
                    <p:nvPicPr>
                      <p:cNvPr id="37" name="Object 1029">
                        <a:extLst>
                          <a:ext uri="{FF2B5EF4-FFF2-40B4-BE49-F238E27FC236}">
                            <a16:creationId xmlns:a16="http://schemas.microsoft.com/office/drawing/2014/main" id="{4D5A0887-94EB-424A-A248-3BB7FD22F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56" y="1405974"/>
                        <a:ext cx="3004686" cy="685639"/>
                      </a:xfrm>
                      <a:prstGeom prst="rect">
                        <a:avLst/>
                      </a:prstGeom>
                      <a:solidFill>
                        <a:schemeClr val="bg1"/>
                      </a:solidFill>
                      <a:ln w="3175">
                        <a:solidFill>
                          <a:schemeClr val="tx1"/>
                        </a:solidFill>
                        <a:miter lim="800000"/>
                        <a:headEnd/>
                        <a:tailEnd/>
                      </a:ln>
                      <a:effectLst>
                        <a:outerShdw dist="107763" dir="2700000" algn="ctr" rotWithShape="0">
                          <a:srgbClr val="808080">
                            <a:alpha val="74997"/>
                          </a:srgbClr>
                        </a:outerShdw>
                      </a:effectLst>
                    </p:spPr>
                  </p:pic>
                </p:oleObj>
              </mc:Fallback>
            </mc:AlternateContent>
          </a:graphicData>
        </a:graphic>
      </p:graphicFrame>
      <p:sp>
        <p:nvSpPr>
          <p:cNvPr id="14" name="CasellaDiTesto 13">
            <a:extLst>
              <a:ext uri="{FF2B5EF4-FFF2-40B4-BE49-F238E27FC236}">
                <a16:creationId xmlns:a16="http://schemas.microsoft.com/office/drawing/2014/main" id="{14A56FC9-944E-417B-8B1B-253F35007AB4}"/>
              </a:ext>
            </a:extLst>
          </p:cNvPr>
          <p:cNvSpPr txBox="1"/>
          <p:nvPr/>
        </p:nvSpPr>
        <p:spPr>
          <a:xfrm>
            <a:off x="1212957" y="2584787"/>
            <a:ext cx="6969537" cy="1200329"/>
          </a:xfrm>
          <a:prstGeom prst="rect">
            <a:avLst/>
          </a:prstGeom>
          <a:noFill/>
        </p:spPr>
        <p:txBody>
          <a:bodyPr wrap="none" rtlCol="0">
            <a:spAutoFit/>
          </a:bodyPr>
          <a:lstStyle/>
          <a:p>
            <a:r>
              <a:rPr lang="it-IT" sz="3200" dirty="0" err="1">
                <a:latin typeface="Calibri" panose="020F0502020204030204" pitchFamily="34" charset="0"/>
                <a:cs typeface="Calibri" panose="020F0502020204030204" pitchFamily="34" charset="0"/>
              </a:rPr>
              <a:t>Exercise</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give</a:t>
            </a:r>
            <a:r>
              <a:rPr lang="it-IT" sz="3200" dirty="0">
                <a:latin typeface="Calibri" panose="020F0502020204030204" pitchFamily="34" charset="0"/>
                <a:cs typeface="Calibri" panose="020F0502020204030204" pitchFamily="34" charset="0"/>
              </a:rPr>
              <a:t> a </a:t>
            </a:r>
            <a:r>
              <a:rPr lang="it-IT" sz="3200" dirty="0" err="1">
                <a:latin typeface="Calibri" panose="020F0502020204030204" pitchFamily="34" charset="0"/>
                <a:cs typeface="Calibri" panose="020F0502020204030204" pitchFamily="34" charset="0"/>
              </a:rPr>
              <a:t>function</a:t>
            </a:r>
            <a:r>
              <a:rPr lang="it-IT" sz="3200" dirty="0">
                <a:latin typeface="Calibri" panose="020F0502020204030204" pitchFamily="34" charset="0"/>
                <a:cs typeface="Calibri" panose="020F0502020204030204" pitchFamily="34" charset="0"/>
              </a:rPr>
              <a:t>  </a:t>
            </a:r>
            <a:r>
              <a:rPr lang="it-IT" sz="3600" i="1" dirty="0">
                <a:latin typeface="Times New Roman" panose="02020603050405020304" pitchFamily="18" charset="0"/>
                <a:cs typeface="Times New Roman" panose="02020603050405020304" pitchFamily="18" charset="0"/>
              </a:rPr>
              <a:t>f </a:t>
            </a:r>
            <a:r>
              <a:rPr lang="it-IT" sz="3600" dirty="0">
                <a:latin typeface="Times New Roman" panose="02020603050405020304" pitchFamily="18" charset="0"/>
                <a:cs typeface="Times New Roman" panose="02020603050405020304" pitchFamily="18" charset="0"/>
              </a:rPr>
              <a:t>(</a:t>
            </a:r>
            <a:r>
              <a:rPr lang="it-IT" sz="3600" i="1" dirty="0">
                <a:latin typeface="Times New Roman" panose="02020603050405020304" pitchFamily="18" charset="0"/>
                <a:cs typeface="Times New Roman" panose="02020603050405020304" pitchFamily="18" charset="0"/>
              </a:rPr>
              <a:t>n</a:t>
            </a:r>
            <a:r>
              <a:rPr lang="it-IT" sz="3600" dirty="0">
                <a:latin typeface="Times New Roman" panose="02020603050405020304" pitchFamily="18" charset="0"/>
                <a:cs typeface="Times New Roman" panose="02020603050405020304" pitchFamily="18" charset="0"/>
              </a:rPr>
              <a:t>) </a:t>
            </a:r>
            <a:r>
              <a:rPr lang="it-IT" sz="3200" dirty="0" err="1">
                <a:latin typeface="Calibri" panose="020F0502020204030204" pitchFamily="34" charset="0"/>
                <a:cs typeface="Calibri" panose="020F0502020204030204" pitchFamily="34" charset="0"/>
              </a:rPr>
              <a:t>such</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that</a:t>
            </a:r>
            <a:r>
              <a:rPr lang="it-IT" sz="3200" dirty="0">
                <a:latin typeface="Calibri" panose="020F0502020204030204" pitchFamily="34" charset="0"/>
                <a:cs typeface="Calibri" panose="020F0502020204030204" pitchFamily="34" charset="0"/>
              </a:rPr>
              <a:t>  </a:t>
            </a:r>
          </a:p>
          <a:p>
            <a:r>
              <a:rPr lang="it-IT" sz="3200" i="1" dirty="0">
                <a:latin typeface="Calibri" panose="020F0502020204030204" pitchFamily="34" charset="0"/>
                <a:cs typeface="Calibri" panose="020F0502020204030204" pitchFamily="34" charset="0"/>
              </a:rPr>
              <a:t>			</a:t>
            </a:r>
            <a:r>
              <a:rPr lang="it-IT" sz="3200" i="1" dirty="0">
                <a:latin typeface="Times New Roman" panose="02020603050405020304" pitchFamily="18" charset="0"/>
                <a:cs typeface="Times New Roman" panose="02020603050405020304" pitchFamily="18" charset="0"/>
              </a:rPr>
              <a:t> f </a:t>
            </a:r>
            <a:r>
              <a:rPr lang="it-IT" sz="3200" dirty="0">
                <a:latin typeface="Times New Roman" panose="02020603050405020304" pitchFamily="18" charset="0"/>
                <a:cs typeface="Times New Roman" panose="02020603050405020304" pitchFamily="18" charset="0"/>
              </a:rPr>
              <a:t>(</a:t>
            </a:r>
            <a:r>
              <a:rPr lang="it-IT" sz="3200" i="1" dirty="0">
                <a:latin typeface="Times New Roman" panose="02020603050405020304" pitchFamily="18" charset="0"/>
                <a:cs typeface="Times New Roman" panose="02020603050405020304" pitchFamily="18" charset="0"/>
              </a:rPr>
              <a:t>n</a:t>
            </a:r>
            <a:r>
              <a:rPr lang="it-IT" sz="3200" dirty="0">
                <a:latin typeface="Times New Roman" panose="02020603050405020304" pitchFamily="18" charset="0"/>
                <a:cs typeface="Times New Roman" panose="02020603050405020304" pitchFamily="18" charset="0"/>
              </a:rPr>
              <a:t>)</a:t>
            </a:r>
            <a:r>
              <a:rPr lang="it-IT" sz="3200" i="1" dirty="0">
                <a:latin typeface="Times New Roman" panose="02020603050405020304" pitchFamily="18" charset="0"/>
                <a:cs typeface="Times New Roman" panose="02020603050405020304" pitchFamily="18" charset="0"/>
              </a:rPr>
              <a:t> = </a:t>
            </a:r>
            <a:r>
              <a:rPr lang="it-IT" sz="3600" i="1" dirty="0">
                <a:latin typeface="Times New Roman" panose="02020603050405020304" pitchFamily="18" charset="0"/>
                <a:cs typeface="Times New Roman" panose="02020603050405020304" pitchFamily="18" charset="0"/>
              </a:rPr>
              <a:t>O</a:t>
            </a:r>
            <a:r>
              <a:rPr lang="it-IT" sz="3600" dirty="0">
                <a:latin typeface="Times New Roman" panose="02020603050405020304" pitchFamily="18" charset="0"/>
                <a:cs typeface="Times New Roman" panose="02020603050405020304" pitchFamily="18" charset="0"/>
              </a:rPr>
              <a:t>(</a:t>
            </a:r>
            <a:r>
              <a:rPr lang="it-IT" sz="3600" i="1" dirty="0">
                <a:latin typeface="Times New Roman" panose="02020603050405020304" pitchFamily="18" charset="0"/>
                <a:cs typeface="Times New Roman" panose="02020603050405020304" pitchFamily="18" charset="0"/>
              </a:rPr>
              <a:t>1</a:t>
            </a:r>
            <a:r>
              <a:rPr lang="it-IT" sz="3600" dirty="0">
                <a:latin typeface="Times New Roman" panose="02020603050405020304" pitchFamily="18" charset="0"/>
                <a:cs typeface="Times New Roman" panose="02020603050405020304" pitchFamily="18" charset="0"/>
              </a:rPr>
              <a:t>)</a:t>
            </a:r>
            <a:r>
              <a:rPr lang="it-IT" sz="3600" i="1" dirty="0">
                <a:latin typeface="Times New Roman" panose="02020603050405020304" pitchFamily="18" charset="0"/>
                <a:cs typeface="Times New Roman" panose="02020603050405020304" pitchFamily="18" charset="0"/>
              </a:rPr>
              <a:t> </a:t>
            </a:r>
          </a:p>
        </p:txBody>
      </p:sp>
      <p:sp>
        <p:nvSpPr>
          <p:cNvPr id="15" name="CasellaDiTesto 14">
            <a:extLst>
              <a:ext uri="{FF2B5EF4-FFF2-40B4-BE49-F238E27FC236}">
                <a16:creationId xmlns:a16="http://schemas.microsoft.com/office/drawing/2014/main" id="{CADBB459-F9FD-4218-8462-89BE3E19C97A}"/>
              </a:ext>
            </a:extLst>
          </p:cNvPr>
          <p:cNvSpPr txBox="1"/>
          <p:nvPr/>
        </p:nvSpPr>
        <p:spPr>
          <a:xfrm>
            <a:off x="1274353" y="4739525"/>
            <a:ext cx="6984776" cy="1200329"/>
          </a:xfrm>
          <a:prstGeom prst="rect">
            <a:avLst/>
          </a:prstGeom>
          <a:noFill/>
        </p:spPr>
        <p:txBody>
          <a:bodyPr wrap="square" rtlCol="0">
            <a:spAutoFit/>
          </a:bodyPr>
          <a:lstStyle/>
          <a:p>
            <a:r>
              <a:rPr lang="it-IT" sz="3200" dirty="0" err="1">
                <a:latin typeface="Calibri" panose="020F0502020204030204" pitchFamily="34" charset="0"/>
                <a:cs typeface="Calibri" panose="020F0502020204030204" pitchFamily="34" charset="0"/>
              </a:rPr>
              <a:t>Exercise</a:t>
            </a:r>
            <a:r>
              <a:rPr lang="it-IT" sz="3200" dirty="0">
                <a:latin typeface="Calibri" panose="020F0502020204030204" pitchFamily="34" charset="0"/>
                <a:cs typeface="Calibri" panose="020F0502020204030204" pitchFamily="34" charset="0"/>
              </a:rPr>
              <a:t>: yes or no: </a:t>
            </a:r>
          </a:p>
          <a:p>
            <a:r>
              <a:rPr lang="it-IT" sz="3200" i="1" dirty="0">
                <a:latin typeface="Calibri" panose="020F0502020204030204" pitchFamily="34" charset="0"/>
                <a:cs typeface="Calibri" panose="020F0502020204030204" pitchFamily="34" charset="0"/>
              </a:rPr>
              <a:t>			</a:t>
            </a:r>
            <a:r>
              <a:rPr lang="it-IT" sz="4000" i="1" dirty="0">
                <a:latin typeface="Times New Roman" panose="02020603050405020304" pitchFamily="18" charset="0"/>
                <a:cs typeface="Times New Roman" panose="02020603050405020304" pitchFamily="18" charset="0"/>
              </a:rPr>
              <a:t>n = O</a:t>
            </a:r>
            <a:r>
              <a:rPr lang="it-IT" sz="4000" dirty="0">
                <a:latin typeface="Times New Roman" panose="02020603050405020304" pitchFamily="18" charset="0"/>
                <a:cs typeface="Times New Roman" panose="02020603050405020304" pitchFamily="18" charset="0"/>
              </a:rPr>
              <a:t>(</a:t>
            </a:r>
            <a:r>
              <a:rPr lang="it-IT" sz="4000" i="1" dirty="0">
                <a:latin typeface="Times New Roman" panose="02020603050405020304" pitchFamily="18" charset="0"/>
                <a:cs typeface="Times New Roman" panose="02020603050405020304" pitchFamily="18" charset="0"/>
              </a:rPr>
              <a:t>n</a:t>
            </a:r>
            <a:r>
              <a:rPr lang="it-IT" sz="4000" i="1" baseline="30000" dirty="0">
                <a:latin typeface="Times New Roman" panose="02020603050405020304" pitchFamily="18" charset="0"/>
                <a:cs typeface="Times New Roman" panose="02020603050405020304" pitchFamily="18" charset="0"/>
              </a:rPr>
              <a:t>2</a:t>
            </a:r>
            <a:r>
              <a:rPr lang="it-IT" sz="4000" dirty="0">
                <a:latin typeface="Times New Roman" panose="02020603050405020304" pitchFamily="18" charset="0"/>
                <a:cs typeface="Times New Roman" panose="02020603050405020304" pitchFamily="18" charset="0"/>
              </a:rPr>
              <a:t>)</a:t>
            </a:r>
            <a:r>
              <a:rPr lang="it-IT" sz="4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314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a:extLst>
              <a:ext uri="{FF2B5EF4-FFF2-40B4-BE49-F238E27FC236}">
                <a16:creationId xmlns:a16="http://schemas.microsoft.com/office/drawing/2014/main" id="{B207FBDB-792E-4886-8665-751FA5D1046A}"/>
              </a:ext>
            </a:extLst>
          </p:cNvPr>
          <p:cNvSpPr>
            <a:spLocks noGrp="1"/>
          </p:cNvSpPr>
          <p:nvPr>
            <p:ph type="title"/>
          </p:nvPr>
        </p:nvSpPr>
        <p:spPr>
          <a:xfrm>
            <a:off x="557212" y="1317625"/>
            <a:ext cx="8341344" cy="463550"/>
          </a:xfrm>
        </p:spPr>
        <p:txBody>
          <a:bodyPr/>
          <a:lstStyle/>
          <a:p>
            <a:r>
              <a:rPr lang="it-IT" sz="3600" dirty="0" err="1">
                <a:latin typeface="Avenir Black" panose="02000503020000020003"/>
              </a:rPr>
              <a:t>Complexity</a:t>
            </a:r>
            <a:r>
              <a:rPr lang="it-IT" sz="3600" dirty="0">
                <a:latin typeface="Avenir Black" panose="02000503020000020003"/>
              </a:rPr>
              <a:t> classes</a:t>
            </a:r>
          </a:p>
        </p:txBody>
      </p:sp>
      <p:grpSp>
        <p:nvGrpSpPr>
          <p:cNvPr id="76" name="Group 13">
            <a:extLst>
              <a:ext uri="{FF2B5EF4-FFF2-40B4-BE49-F238E27FC236}">
                <a16:creationId xmlns:a16="http://schemas.microsoft.com/office/drawing/2014/main" id="{D1367B6A-0E01-4667-A5B7-BDB22360D45B}"/>
              </a:ext>
            </a:extLst>
          </p:cNvPr>
          <p:cNvGrpSpPr>
            <a:grpSpLocks/>
          </p:cNvGrpSpPr>
          <p:nvPr/>
        </p:nvGrpSpPr>
        <p:grpSpPr bwMode="auto">
          <a:xfrm>
            <a:off x="1501775" y="1867709"/>
            <a:ext cx="4938150" cy="524878"/>
            <a:chOff x="528" y="351"/>
            <a:chExt cx="3237" cy="401"/>
          </a:xfrm>
        </p:grpSpPr>
        <p:graphicFrame>
          <p:nvGraphicFramePr>
            <p:cNvPr id="77" name="Object 3">
              <a:extLst>
                <a:ext uri="{FF2B5EF4-FFF2-40B4-BE49-F238E27FC236}">
                  <a16:creationId xmlns:a16="http://schemas.microsoft.com/office/drawing/2014/main" id="{BAE75F29-AFA3-4308-ACA5-DC55477172FC}"/>
                </a:ext>
              </a:extLst>
            </p:cNvPr>
            <p:cNvGraphicFramePr>
              <a:graphicFrameLocks noChangeAspect="1"/>
            </p:cNvGraphicFramePr>
            <p:nvPr>
              <p:extLst>
                <p:ext uri="{D42A27DB-BD31-4B8C-83A1-F6EECF244321}">
                  <p14:modId xmlns:p14="http://schemas.microsoft.com/office/powerpoint/2010/main" val="24017387"/>
                </p:ext>
              </p:extLst>
            </p:nvPr>
          </p:nvGraphicFramePr>
          <p:xfrm>
            <a:off x="528" y="432"/>
            <a:ext cx="479" cy="320"/>
          </p:xfrm>
          <a:graphic>
            <a:graphicData uri="http://schemas.openxmlformats.org/presentationml/2006/ole">
              <mc:AlternateContent xmlns:mc="http://schemas.openxmlformats.org/markup-compatibility/2006">
                <mc:Choice xmlns:v="urn:schemas-microsoft-com:vml" Requires="v">
                  <p:oleObj name="Documento" r:id="rId2" imgW="219456" imgH="146304" progId="Word.Document.8">
                    <p:embed/>
                  </p:oleObj>
                </mc:Choice>
                <mc:Fallback>
                  <p:oleObj name="Documento" r:id="rId2" imgW="219456" imgH="146304" progId="Word.Document.8">
                    <p:embed/>
                    <p:pic>
                      <p:nvPicPr>
                        <p:cNvPr id="59426" name="Object 3">
                          <a:extLst>
                            <a:ext uri="{FF2B5EF4-FFF2-40B4-BE49-F238E27FC236}">
                              <a16:creationId xmlns:a16="http://schemas.microsoft.com/office/drawing/2014/main" id="{FB8E1FF0-8489-475E-8A87-F441CBF0C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432"/>
                          <a:ext cx="479" cy="320"/>
                        </a:xfrm>
                        <a:prstGeom prst="rect">
                          <a:avLst/>
                        </a:prstGeom>
                        <a:solidFill>
                          <a:srgbClr val="CCFF66"/>
                        </a:solidFill>
                        <a:ln>
                          <a:noFill/>
                        </a:ln>
                        <a:effectLst/>
                      </p:spPr>
                    </p:pic>
                  </p:oleObj>
                </mc:Fallback>
              </mc:AlternateContent>
            </a:graphicData>
          </a:graphic>
        </p:graphicFrame>
        <p:sp>
          <p:nvSpPr>
            <p:cNvPr id="78" name="Text Box 12">
              <a:extLst>
                <a:ext uri="{FF2B5EF4-FFF2-40B4-BE49-F238E27FC236}">
                  <a16:creationId xmlns:a16="http://schemas.microsoft.com/office/drawing/2014/main" id="{613B9992-7183-40DC-A501-1380F0840DE4}"/>
                </a:ext>
              </a:extLst>
            </p:cNvPr>
            <p:cNvSpPr txBox="1">
              <a:spLocks noChangeArrowheads="1"/>
            </p:cNvSpPr>
            <p:nvPr/>
          </p:nvSpPr>
          <p:spPr bwMode="auto">
            <a:xfrm>
              <a:off x="2881" y="351"/>
              <a:ext cx="884" cy="35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constant</a:t>
              </a:r>
              <a:endParaRPr lang="it-IT" altLang="it-IT" dirty="0">
                <a:latin typeface="Arial" panose="020B0604020202020204" pitchFamily="34" charset="0"/>
              </a:endParaRPr>
            </a:p>
          </p:txBody>
        </p:sp>
      </p:grpSp>
      <p:grpSp>
        <p:nvGrpSpPr>
          <p:cNvPr id="79" name="Group 15">
            <a:extLst>
              <a:ext uri="{FF2B5EF4-FFF2-40B4-BE49-F238E27FC236}">
                <a16:creationId xmlns:a16="http://schemas.microsoft.com/office/drawing/2014/main" id="{4E0CB648-CA0C-4B79-997D-B22124387456}"/>
              </a:ext>
            </a:extLst>
          </p:cNvPr>
          <p:cNvGrpSpPr>
            <a:grpSpLocks/>
          </p:cNvGrpSpPr>
          <p:nvPr/>
        </p:nvGrpSpPr>
        <p:grpSpPr bwMode="auto">
          <a:xfrm>
            <a:off x="1492250" y="2459011"/>
            <a:ext cx="5272989" cy="485196"/>
            <a:chOff x="528" y="762"/>
            <a:chExt cx="3447" cy="411"/>
          </a:xfrm>
        </p:grpSpPr>
        <p:graphicFrame>
          <p:nvGraphicFramePr>
            <p:cNvPr id="80" name="Object 4">
              <a:extLst>
                <a:ext uri="{FF2B5EF4-FFF2-40B4-BE49-F238E27FC236}">
                  <a16:creationId xmlns:a16="http://schemas.microsoft.com/office/drawing/2014/main" id="{A4DEADBA-7C77-4111-B116-1909F06D3725}"/>
                </a:ext>
              </a:extLst>
            </p:cNvPr>
            <p:cNvGraphicFramePr>
              <a:graphicFrameLocks noChangeAspect="1"/>
            </p:cNvGraphicFramePr>
            <p:nvPr>
              <p:extLst>
                <p:ext uri="{D42A27DB-BD31-4B8C-83A1-F6EECF244321}">
                  <p14:modId xmlns:p14="http://schemas.microsoft.com/office/powerpoint/2010/main" val="2906805499"/>
                </p:ext>
              </p:extLst>
            </p:nvPr>
          </p:nvGraphicFramePr>
          <p:xfrm>
            <a:off x="528" y="762"/>
            <a:ext cx="1095" cy="397"/>
          </p:xfrm>
          <a:graphic>
            <a:graphicData uri="http://schemas.openxmlformats.org/presentationml/2006/ole">
              <mc:AlternateContent xmlns:mc="http://schemas.openxmlformats.org/markup-compatibility/2006">
                <mc:Choice xmlns:v="urn:schemas-microsoft-com:vml" Requires="v">
                  <p:oleObj name="Documento" r:id="rId4" imgW="450308" imgH="160824" progId="Word.Document.8">
                    <p:embed/>
                  </p:oleObj>
                </mc:Choice>
                <mc:Fallback>
                  <p:oleObj name="Documento" r:id="rId4" imgW="450308" imgH="160824" progId="Word.Document.8">
                    <p:embed/>
                    <p:pic>
                      <p:nvPicPr>
                        <p:cNvPr id="59424" name="Object 4">
                          <a:extLst>
                            <a:ext uri="{FF2B5EF4-FFF2-40B4-BE49-F238E27FC236}">
                              <a16:creationId xmlns:a16="http://schemas.microsoft.com/office/drawing/2014/main" id="{F2AA405F-58A1-4216-B50F-4644A3599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762"/>
                          <a:ext cx="1095" cy="397"/>
                        </a:xfrm>
                        <a:prstGeom prst="rect">
                          <a:avLst/>
                        </a:prstGeom>
                        <a:solidFill>
                          <a:srgbClr val="CCFF66"/>
                        </a:solidFill>
                        <a:ln>
                          <a:noFill/>
                        </a:ln>
                        <a:effectLst/>
                      </p:spPr>
                    </p:pic>
                  </p:oleObj>
                </mc:Fallback>
              </mc:AlternateContent>
            </a:graphicData>
          </a:graphic>
        </p:graphicFrame>
        <p:sp>
          <p:nvSpPr>
            <p:cNvPr id="81" name="Text Box 14">
              <a:extLst>
                <a:ext uri="{FF2B5EF4-FFF2-40B4-BE49-F238E27FC236}">
                  <a16:creationId xmlns:a16="http://schemas.microsoft.com/office/drawing/2014/main" id="{D312FF87-FE56-4E2C-9D5B-EF6917ED1B6A}"/>
                </a:ext>
              </a:extLst>
            </p:cNvPr>
            <p:cNvSpPr txBox="1">
              <a:spLocks noChangeArrowheads="1"/>
            </p:cNvSpPr>
            <p:nvPr/>
          </p:nvSpPr>
          <p:spPr bwMode="auto">
            <a:xfrm>
              <a:off x="2880" y="782"/>
              <a:ext cx="1095" cy="39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logarithmic</a:t>
              </a:r>
              <a:endParaRPr lang="it-IT" altLang="it-IT" dirty="0">
                <a:latin typeface="Arial" panose="020B0604020202020204" pitchFamily="34" charset="0"/>
              </a:endParaRPr>
            </a:p>
          </p:txBody>
        </p:sp>
      </p:grpSp>
      <p:grpSp>
        <p:nvGrpSpPr>
          <p:cNvPr id="82" name="Group 18">
            <a:extLst>
              <a:ext uri="{FF2B5EF4-FFF2-40B4-BE49-F238E27FC236}">
                <a16:creationId xmlns:a16="http://schemas.microsoft.com/office/drawing/2014/main" id="{59F64549-3851-46AC-A325-3612FE80CFC5}"/>
              </a:ext>
            </a:extLst>
          </p:cNvPr>
          <p:cNvGrpSpPr>
            <a:grpSpLocks/>
          </p:cNvGrpSpPr>
          <p:nvPr/>
        </p:nvGrpSpPr>
        <p:grpSpPr bwMode="auto">
          <a:xfrm>
            <a:off x="1492250" y="3003782"/>
            <a:ext cx="4520424" cy="461639"/>
            <a:chOff x="528" y="1261"/>
            <a:chExt cx="2969" cy="383"/>
          </a:xfrm>
        </p:grpSpPr>
        <p:graphicFrame>
          <p:nvGraphicFramePr>
            <p:cNvPr id="83" name="Object 5">
              <a:extLst>
                <a:ext uri="{FF2B5EF4-FFF2-40B4-BE49-F238E27FC236}">
                  <a16:creationId xmlns:a16="http://schemas.microsoft.com/office/drawing/2014/main" id="{714A9242-E915-4DD6-8464-2AB6D0B07C30}"/>
                </a:ext>
              </a:extLst>
            </p:cNvPr>
            <p:cNvGraphicFramePr>
              <a:graphicFrameLocks noChangeAspect="1"/>
            </p:cNvGraphicFramePr>
            <p:nvPr>
              <p:extLst>
                <p:ext uri="{D42A27DB-BD31-4B8C-83A1-F6EECF244321}">
                  <p14:modId xmlns:p14="http://schemas.microsoft.com/office/powerpoint/2010/main" val="970826950"/>
                </p:ext>
              </p:extLst>
            </p:nvPr>
          </p:nvGraphicFramePr>
          <p:xfrm>
            <a:off x="528" y="1266"/>
            <a:ext cx="581" cy="357"/>
          </p:xfrm>
          <a:graphic>
            <a:graphicData uri="http://schemas.openxmlformats.org/presentationml/2006/ole">
              <mc:AlternateContent xmlns:mc="http://schemas.openxmlformats.org/markup-compatibility/2006">
                <mc:Choice xmlns:v="urn:schemas-microsoft-com:vml" Requires="v">
                  <p:oleObj name="Documento" r:id="rId6" imgW="237744" imgH="146304" progId="Word.Document.8">
                    <p:embed/>
                  </p:oleObj>
                </mc:Choice>
                <mc:Fallback>
                  <p:oleObj name="Documento" r:id="rId6" imgW="237744" imgH="146304" progId="Word.Document.8">
                    <p:embed/>
                    <p:pic>
                      <p:nvPicPr>
                        <p:cNvPr id="59422" name="Object 5">
                          <a:extLst>
                            <a:ext uri="{FF2B5EF4-FFF2-40B4-BE49-F238E27FC236}">
                              <a16:creationId xmlns:a16="http://schemas.microsoft.com/office/drawing/2014/main" id="{31B2DAA2-2DAE-4F89-9847-32329935A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1266"/>
                          <a:ext cx="581" cy="357"/>
                        </a:xfrm>
                        <a:prstGeom prst="rect">
                          <a:avLst/>
                        </a:prstGeom>
                        <a:solidFill>
                          <a:srgbClr val="CCFF66"/>
                        </a:solidFill>
                        <a:ln>
                          <a:noFill/>
                        </a:ln>
                        <a:effectLst/>
                      </p:spPr>
                    </p:pic>
                  </p:oleObj>
                </mc:Fallback>
              </mc:AlternateContent>
            </a:graphicData>
          </a:graphic>
        </p:graphicFrame>
        <p:sp>
          <p:nvSpPr>
            <p:cNvPr id="84" name="Rectangle 16">
              <a:extLst>
                <a:ext uri="{FF2B5EF4-FFF2-40B4-BE49-F238E27FC236}">
                  <a16:creationId xmlns:a16="http://schemas.microsoft.com/office/drawing/2014/main" id="{3C972F2D-86CF-4508-B269-EE5AEC79E4EB}"/>
                </a:ext>
              </a:extLst>
            </p:cNvPr>
            <p:cNvSpPr>
              <a:spLocks noChangeArrowheads="1"/>
            </p:cNvSpPr>
            <p:nvPr/>
          </p:nvSpPr>
          <p:spPr bwMode="auto">
            <a:xfrm>
              <a:off x="2880" y="1261"/>
              <a:ext cx="617" cy="38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linear</a:t>
              </a:r>
            </a:p>
          </p:txBody>
        </p:sp>
      </p:grpSp>
      <p:grpSp>
        <p:nvGrpSpPr>
          <p:cNvPr id="85" name="Group 20">
            <a:extLst>
              <a:ext uri="{FF2B5EF4-FFF2-40B4-BE49-F238E27FC236}">
                <a16:creationId xmlns:a16="http://schemas.microsoft.com/office/drawing/2014/main" id="{69F8AF99-95EF-4A2D-8C58-81F7198E1ACD}"/>
              </a:ext>
            </a:extLst>
          </p:cNvPr>
          <p:cNvGrpSpPr>
            <a:grpSpLocks/>
          </p:cNvGrpSpPr>
          <p:nvPr/>
        </p:nvGrpSpPr>
        <p:grpSpPr bwMode="auto">
          <a:xfrm>
            <a:off x="1492250" y="3487446"/>
            <a:ext cx="4585532" cy="547232"/>
            <a:chOff x="528" y="1646"/>
            <a:chExt cx="3015" cy="425"/>
          </a:xfrm>
        </p:grpSpPr>
        <p:graphicFrame>
          <p:nvGraphicFramePr>
            <p:cNvPr id="86" name="Object 6">
              <a:extLst>
                <a:ext uri="{FF2B5EF4-FFF2-40B4-BE49-F238E27FC236}">
                  <a16:creationId xmlns:a16="http://schemas.microsoft.com/office/drawing/2014/main" id="{CBE82967-84B1-4C2D-B60F-18F90A80883C}"/>
                </a:ext>
              </a:extLst>
            </p:cNvPr>
            <p:cNvGraphicFramePr>
              <a:graphicFrameLocks noChangeAspect="1"/>
            </p:cNvGraphicFramePr>
            <p:nvPr>
              <p:extLst>
                <p:ext uri="{D42A27DB-BD31-4B8C-83A1-F6EECF244321}">
                  <p14:modId xmlns:p14="http://schemas.microsoft.com/office/powerpoint/2010/main" val="1638602359"/>
                </p:ext>
              </p:extLst>
            </p:nvPr>
          </p:nvGraphicFramePr>
          <p:xfrm>
            <a:off x="528" y="1668"/>
            <a:ext cx="1352" cy="403"/>
          </p:xfrm>
          <a:graphic>
            <a:graphicData uri="http://schemas.openxmlformats.org/presentationml/2006/ole">
              <mc:AlternateContent xmlns:mc="http://schemas.openxmlformats.org/markup-compatibility/2006">
                <mc:Choice xmlns:v="urn:schemas-microsoft-com:vml" Requires="v">
                  <p:oleObj name="Documento" r:id="rId8" imgW="544068" imgH="160020" progId="Word.Document.8">
                    <p:embed/>
                  </p:oleObj>
                </mc:Choice>
                <mc:Fallback>
                  <p:oleObj name="Documento" r:id="rId8" imgW="544068" imgH="160020" progId="Word.Document.8">
                    <p:embed/>
                    <p:pic>
                      <p:nvPicPr>
                        <p:cNvPr id="59420" name="Object 6">
                          <a:extLst>
                            <a:ext uri="{FF2B5EF4-FFF2-40B4-BE49-F238E27FC236}">
                              <a16:creationId xmlns:a16="http://schemas.microsoft.com/office/drawing/2014/main" id="{CB0817C6-D27E-4449-94AA-828A862301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1668"/>
                          <a:ext cx="1352" cy="403"/>
                        </a:xfrm>
                        <a:prstGeom prst="rect">
                          <a:avLst/>
                        </a:prstGeom>
                        <a:solidFill>
                          <a:srgbClr val="CCFF66"/>
                        </a:solidFill>
                        <a:ln>
                          <a:noFill/>
                        </a:ln>
                        <a:effectLst/>
                      </p:spPr>
                    </p:pic>
                  </p:oleObj>
                </mc:Fallback>
              </mc:AlternateContent>
            </a:graphicData>
          </a:graphic>
        </p:graphicFrame>
        <p:sp>
          <p:nvSpPr>
            <p:cNvPr id="87" name="Rectangle 19">
              <a:extLst>
                <a:ext uri="{FF2B5EF4-FFF2-40B4-BE49-F238E27FC236}">
                  <a16:creationId xmlns:a16="http://schemas.microsoft.com/office/drawing/2014/main" id="{6C06729C-1D76-4943-81EB-383C715750CF}"/>
                </a:ext>
              </a:extLst>
            </p:cNvPr>
            <p:cNvSpPr>
              <a:spLocks noChangeArrowheads="1"/>
            </p:cNvSpPr>
            <p:nvPr/>
          </p:nvSpPr>
          <p:spPr bwMode="auto">
            <a:xfrm>
              <a:off x="2880" y="1646"/>
              <a:ext cx="663" cy="359"/>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lin</a:t>
              </a:r>
              <a:r>
                <a:rPr lang="it-IT" altLang="it-IT" dirty="0">
                  <a:latin typeface="Arial" panose="020B0604020202020204" pitchFamily="34" charset="0"/>
                </a:rPr>
                <a:t>-log</a:t>
              </a:r>
            </a:p>
          </p:txBody>
        </p:sp>
      </p:grpSp>
      <p:grpSp>
        <p:nvGrpSpPr>
          <p:cNvPr id="88" name="Group 22">
            <a:extLst>
              <a:ext uri="{FF2B5EF4-FFF2-40B4-BE49-F238E27FC236}">
                <a16:creationId xmlns:a16="http://schemas.microsoft.com/office/drawing/2014/main" id="{F0473E2A-152A-4771-9266-EEB379987791}"/>
              </a:ext>
            </a:extLst>
          </p:cNvPr>
          <p:cNvGrpSpPr>
            <a:grpSpLocks/>
          </p:cNvGrpSpPr>
          <p:nvPr/>
        </p:nvGrpSpPr>
        <p:grpSpPr bwMode="auto">
          <a:xfrm>
            <a:off x="1492250" y="4073857"/>
            <a:ext cx="5050672" cy="570904"/>
            <a:chOff x="528" y="2127"/>
            <a:chExt cx="3303" cy="441"/>
          </a:xfrm>
        </p:grpSpPr>
        <p:graphicFrame>
          <p:nvGraphicFramePr>
            <p:cNvPr id="89" name="Object 7">
              <a:extLst>
                <a:ext uri="{FF2B5EF4-FFF2-40B4-BE49-F238E27FC236}">
                  <a16:creationId xmlns:a16="http://schemas.microsoft.com/office/drawing/2014/main" id="{645C4FDA-A6A1-4CBB-A914-E1F4C16F3A55}"/>
                </a:ext>
              </a:extLst>
            </p:cNvPr>
            <p:cNvGraphicFramePr>
              <a:graphicFrameLocks noChangeAspect="1"/>
            </p:cNvGraphicFramePr>
            <p:nvPr>
              <p:extLst>
                <p:ext uri="{D42A27DB-BD31-4B8C-83A1-F6EECF244321}">
                  <p14:modId xmlns:p14="http://schemas.microsoft.com/office/powerpoint/2010/main" val="2493814079"/>
                </p:ext>
              </p:extLst>
            </p:nvPr>
          </p:nvGraphicFramePr>
          <p:xfrm>
            <a:off x="528" y="2151"/>
            <a:ext cx="715" cy="417"/>
          </p:xfrm>
          <a:graphic>
            <a:graphicData uri="http://schemas.openxmlformats.org/presentationml/2006/ole">
              <mc:AlternateContent xmlns:mc="http://schemas.openxmlformats.org/markup-compatibility/2006">
                <mc:Choice xmlns:v="urn:schemas-microsoft-com:vml" Requires="v">
                  <p:oleObj name="Documento" r:id="rId10" imgW="286603" imgH="168322" progId="Word.Document.8">
                    <p:embed/>
                  </p:oleObj>
                </mc:Choice>
                <mc:Fallback>
                  <p:oleObj name="Documento" r:id="rId10" imgW="286603" imgH="168322" progId="Word.Document.8">
                    <p:embed/>
                    <p:pic>
                      <p:nvPicPr>
                        <p:cNvPr id="59418" name="Object 7">
                          <a:extLst>
                            <a:ext uri="{FF2B5EF4-FFF2-40B4-BE49-F238E27FC236}">
                              <a16:creationId xmlns:a16="http://schemas.microsoft.com/office/drawing/2014/main" id="{DF455EA8-7B76-413E-A7B8-A3B8887D66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 y="2151"/>
                          <a:ext cx="715" cy="417"/>
                        </a:xfrm>
                        <a:prstGeom prst="rect">
                          <a:avLst/>
                        </a:prstGeom>
                        <a:solidFill>
                          <a:srgbClr val="CCFF66"/>
                        </a:solidFill>
                        <a:ln>
                          <a:noFill/>
                        </a:ln>
                        <a:effectLst/>
                      </p:spPr>
                    </p:pic>
                  </p:oleObj>
                </mc:Fallback>
              </mc:AlternateContent>
            </a:graphicData>
          </a:graphic>
        </p:graphicFrame>
        <p:sp>
          <p:nvSpPr>
            <p:cNvPr id="90" name="Rectangle 21">
              <a:extLst>
                <a:ext uri="{FF2B5EF4-FFF2-40B4-BE49-F238E27FC236}">
                  <a16:creationId xmlns:a16="http://schemas.microsoft.com/office/drawing/2014/main" id="{1BB7A29C-41F9-4815-A853-0FA2A8A468A7}"/>
                </a:ext>
              </a:extLst>
            </p:cNvPr>
            <p:cNvSpPr>
              <a:spLocks noChangeArrowheads="1"/>
            </p:cNvSpPr>
            <p:nvPr/>
          </p:nvSpPr>
          <p:spPr bwMode="auto">
            <a:xfrm>
              <a:off x="2881" y="2127"/>
              <a:ext cx="950" cy="357"/>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quadratic</a:t>
              </a:r>
              <a:endParaRPr lang="it-IT" altLang="it-IT" dirty="0">
                <a:latin typeface="Arial" panose="020B0604020202020204" pitchFamily="34" charset="0"/>
              </a:endParaRPr>
            </a:p>
          </p:txBody>
        </p:sp>
      </p:grpSp>
      <p:grpSp>
        <p:nvGrpSpPr>
          <p:cNvPr id="91" name="Group 28">
            <a:extLst>
              <a:ext uri="{FF2B5EF4-FFF2-40B4-BE49-F238E27FC236}">
                <a16:creationId xmlns:a16="http://schemas.microsoft.com/office/drawing/2014/main" id="{5AFB9EF2-95EB-4D88-A6BA-24CF6D3DF1E1}"/>
              </a:ext>
            </a:extLst>
          </p:cNvPr>
          <p:cNvGrpSpPr>
            <a:grpSpLocks/>
          </p:cNvGrpSpPr>
          <p:nvPr/>
        </p:nvGrpSpPr>
        <p:grpSpPr bwMode="auto">
          <a:xfrm>
            <a:off x="1492250" y="4744625"/>
            <a:ext cx="6891252" cy="519184"/>
            <a:chOff x="528" y="2631"/>
            <a:chExt cx="4472" cy="373"/>
          </a:xfrm>
        </p:grpSpPr>
        <p:graphicFrame>
          <p:nvGraphicFramePr>
            <p:cNvPr id="92" name="Object 8">
              <a:extLst>
                <a:ext uri="{FF2B5EF4-FFF2-40B4-BE49-F238E27FC236}">
                  <a16:creationId xmlns:a16="http://schemas.microsoft.com/office/drawing/2014/main" id="{868CE9EA-4D68-4763-B9CC-36F05EB30D2A}"/>
                </a:ext>
              </a:extLst>
            </p:cNvPr>
            <p:cNvGraphicFramePr>
              <a:graphicFrameLocks noChangeAspect="1"/>
            </p:cNvGraphicFramePr>
            <p:nvPr>
              <p:extLst>
                <p:ext uri="{D42A27DB-BD31-4B8C-83A1-F6EECF244321}">
                  <p14:modId xmlns:p14="http://schemas.microsoft.com/office/powerpoint/2010/main" val="2027445221"/>
                </p:ext>
              </p:extLst>
            </p:nvPr>
          </p:nvGraphicFramePr>
          <p:xfrm>
            <a:off x="528" y="2631"/>
            <a:ext cx="662" cy="373"/>
          </p:xfrm>
          <a:graphic>
            <a:graphicData uri="http://schemas.openxmlformats.org/presentationml/2006/ole">
              <mc:AlternateContent xmlns:mc="http://schemas.openxmlformats.org/markup-compatibility/2006">
                <mc:Choice xmlns:v="urn:schemas-microsoft-com:vml" Requires="v">
                  <p:oleObj name="Documento" r:id="rId12" imgW="295701" imgH="168322" progId="Word.Document.8">
                    <p:embed/>
                  </p:oleObj>
                </mc:Choice>
                <mc:Fallback>
                  <p:oleObj name="Documento" r:id="rId12" imgW="295701" imgH="168322" progId="Word.Document.8">
                    <p:embed/>
                    <p:pic>
                      <p:nvPicPr>
                        <p:cNvPr id="59416" name="Object 8">
                          <a:extLst>
                            <a:ext uri="{FF2B5EF4-FFF2-40B4-BE49-F238E27FC236}">
                              <a16:creationId xmlns:a16="http://schemas.microsoft.com/office/drawing/2014/main" id="{3C1F729C-7753-4275-AD02-5D00CD79E6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2631"/>
                          <a:ext cx="662" cy="373"/>
                        </a:xfrm>
                        <a:prstGeom prst="rect">
                          <a:avLst/>
                        </a:prstGeom>
                        <a:solidFill>
                          <a:srgbClr val="CCFF66"/>
                        </a:solidFill>
                        <a:ln>
                          <a:noFill/>
                        </a:ln>
                        <a:effectLst/>
                      </p:spPr>
                    </p:pic>
                  </p:oleObj>
                </mc:Fallback>
              </mc:AlternateContent>
            </a:graphicData>
          </a:graphic>
        </p:graphicFrame>
        <p:sp>
          <p:nvSpPr>
            <p:cNvPr id="93" name="Rectangle 23">
              <a:extLst>
                <a:ext uri="{FF2B5EF4-FFF2-40B4-BE49-F238E27FC236}">
                  <a16:creationId xmlns:a16="http://schemas.microsoft.com/office/drawing/2014/main" id="{2B6742B6-FD29-4C2D-ABED-0C9F4CDD927A}"/>
                </a:ext>
              </a:extLst>
            </p:cNvPr>
            <p:cNvSpPr>
              <a:spLocks noChangeArrowheads="1"/>
            </p:cNvSpPr>
            <p:nvPr/>
          </p:nvSpPr>
          <p:spPr bwMode="auto">
            <a:xfrm>
              <a:off x="2880" y="2653"/>
              <a:ext cx="2120" cy="332"/>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polynomial</a:t>
              </a:r>
              <a:r>
                <a:rPr lang="it-IT" altLang="it-IT" dirty="0">
                  <a:latin typeface="Arial" panose="020B0604020202020204" pitchFamily="34" charset="0"/>
                </a:rPr>
                <a:t> of </a:t>
              </a:r>
              <a:r>
                <a:rPr lang="it-IT" altLang="it-IT" dirty="0" err="1">
                  <a:latin typeface="Arial" panose="020B0604020202020204" pitchFamily="34" charset="0"/>
                </a:rPr>
                <a:t>degree</a:t>
              </a:r>
              <a:r>
                <a:rPr lang="it-IT" altLang="it-IT" dirty="0">
                  <a:latin typeface="Arial" panose="020B0604020202020204" pitchFamily="34" charset="0"/>
                </a:rPr>
                <a:t> </a:t>
              </a:r>
              <a:r>
                <a:rPr lang="it-IT" altLang="it-IT" i="1" dirty="0">
                  <a:solidFill>
                    <a:schemeClr val="accent2"/>
                  </a:solidFill>
                </a:rPr>
                <a:t>k</a:t>
              </a:r>
              <a:endParaRPr lang="it-IT" altLang="it-IT" dirty="0">
                <a:latin typeface="Arial" panose="020B0604020202020204" pitchFamily="34" charset="0"/>
              </a:endParaRPr>
            </a:p>
          </p:txBody>
        </p:sp>
      </p:grpSp>
      <p:grpSp>
        <p:nvGrpSpPr>
          <p:cNvPr id="94" name="Group 27">
            <a:extLst>
              <a:ext uri="{FF2B5EF4-FFF2-40B4-BE49-F238E27FC236}">
                <a16:creationId xmlns:a16="http://schemas.microsoft.com/office/drawing/2014/main" id="{94B337E1-5709-47C6-A279-63B8490CC921}"/>
              </a:ext>
            </a:extLst>
          </p:cNvPr>
          <p:cNvGrpSpPr>
            <a:grpSpLocks/>
          </p:cNvGrpSpPr>
          <p:nvPr/>
        </p:nvGrpSpPr>
        <p:grpSpPr bwMode="auto">
          <a:xfrm>
            <a:off x="1492250" y="5373192"/>
            <a:ext cx="5369693" cy="534021"/>
            <a:chOff x="528" y="3126"/>
            <a:chExt cx="3500" cy="410"/>
          </a:xfrm>
        </p:grpSpPr>
        <p:graphicFrame>
          <p:nvGraphicFramePr>
            <p:cNvPr id="95" name="Object 9">
              <a:extLst>
                <a:ext uri="{FF2B5EF4-FFF2-40B4-BE49-F238E27FC236}">
                  <a16:creationId xmlns:a16="http://schemas.microsoft.com/office/drawing/2014/main" id="{E28A0109-44EF-43CB-84E1-0BA2CCAB9BC5}"/>
                </a:ext>
              </a:extLst>
            </p:cNvPr>
            <p:cNvGraphicFramePr>
              <a:graphicFrameLocks noChangeAspect="1"/>
            </p:cNvGraphicFramePr>
            <p:nvPr>
              <p:extLst>
                <p:ext uri="{D42A27DB-BD31-4B8C-83A1-F6EECF244321}">
                  <p14:modId xmlns:p14="http://schemas.microsoft.com/office/powerpoint/2010/main" val="2698064975"/>
                </p:ext>
              </p:extLst>
            </p:nvPr>
          </p:nvGraphicFramePr>
          <p:xfrm>
            <a:off x="528" y="3126"/>
            <a:ext cx="640" cy="374"/>
          </p:xfrm>
          <a:graphic>
            <a:graphicData uri="http://schemas.openxmlformats.org/presentationml/2006/ole">
              <mc:AlternateContent xmlns:mc="http://schemas.openxmlformats.org/markup-compatibility/2006">
                <mc:Choice xmlns:v="urn:schemas-microsoft-com:vml" Requires="v">
                  <p:oleObj name="Documento" r:id="rId14" imgW="286603" imgH="168322" progId="Word.Document.8">
                    <p:embed/>
                  </p:oleObj>
                </mc:Choice>
                <mc:Fallback>
                  <p:oleObj name="Documento" r:id="rId14" imgW="286603" imgH="168322" progId="Word.Document.8">
                    <p:embed/>
                    <p:pic>
                      <p:nvPicPr>
                        <p:cNvPr id="59414" name="Object 9">
                          <a:extLst>
                            <a:ext uri="{FF2B5EF4-FFF2-40B4-BE49-F238E27FC236}">
                              <a16:creationId xmlns:a16="http://schemas.microsoft.com/office/drawing/2014/main" id="{88BA22D3-5789-4A42-8E40-1918714DF6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8" y="3126"/>
                          <a:ext cx="640" cy="374"/>
                        </a:xfrm>
                        <a:prstGeom prst="rect">
                          <a:avLst/>
                        </a:prstGeom>
                        <a:solidFill>
                          <a:srgbClr val="CCFF66"/>
                        </a:solidFill>
                        <a:ln>
                          <a:noFill/>
                        </a:ln>
                        <a:effectLst/>
                      </p:spPr>
                    </p:pic>
                  </p:oleObj>
                </mc:Fallback>
              </mc:AlternateContent>
            </a:graphicData>
          </a:graphic>
        </p:graphicFrame>
        <p:sp>
          <p:nvSpPr>
            <p:cNvPr id="96" name="Rectangle 24">
              <a:extLst>
                <a:ext uri="{FF2B5EF4-FFF2-40B4-BE49-F238E27FC236}">
                  <a16:creationId xmlns:a16="http://schemas.microsoft.com/office/drawing/2014/main" id="{F7D4AB68-A566-4771-97C0-A6D2538E3009}"/>
                </a:ext>
              </a:extLst>
            </p:cNvPr>
            <p:cNvSpPr>
              <a:spLocks noChangeArrowheads="1"/>
            </p:cNvSpPr>
            <p:nvPr/>
          </p:nvSpPr>
          <p:spPr bwMode="auto">
            <a:xfrm>
              <a:off x="2880" y="3182"/>
              <a:ext cx="1148" cy="354"/>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exponential</a:t>
              </a:r>
              <a:endParaRPr lang="it-IT" altLang="it-IT" dirty="0">
                <a:latin typeface="Arial" panose="020B0604020202020204" pitchFamily="34" charset="0"/>
              </a:endParaRPr>
            </a:p>
          </p:txBody>
        </p:sp>
      </p:grpSp>
      <p:grpSp>
        <p:nvGrpSpPr>
          <p:cNvPr id="97" name="Group 26">
            <a:extLst>
              <a:ext uri="{FF2B5EF4-FFF2-40B4-BE49-F238E27FC236}">
                <a16:creationId xmlns:a16="http://schemas.microsoft.com/office/drawing/2014/main" id="{75192E3E-4BA0-4A28-8844-1B7411BAED73}"/>
              </a:ext>
            </a:extLst>
          </p:cNvPr>
          <p:cNvGrpSpPr>
            <a:grpSpLocks/>
          </p:cNvGrpSpPr>
          <p:nvPr/>
        </p:nvGrpSpPr>
        <p:grpSpPr bwMode="auto">
          <a:xfrm>
            <a:off x="1492250" y="5914732"/>
            <a:ext cx="4844633" cy="535309"/>
            <a:chOff x="528" y="3558"/>
            <a:chExt cx="3182" cy="409"/>
          </a:xfrm>
        </p:grpSpPr>
        <p:graphicFrame>
          <p:nvGraphicFramePr>
            <p:cNvPr id="98" name="Object 10">
              <a:extLst>
                <a:ext uri="{FF2B5EF4-FFF2-40B4-BE49-F238E27FC236}">
                  <a16:creationId xmlns:a16="http://schemas.microsoft.com/office/drawing/2014/main" id="{0561480A-9838-478B-8072-EF0EA12E874D}"/>
                </a:ext>
              </a:extLst>
            </p:cNvPr>
            <p:cNvGraphicFramePr>
              <a:graphicFrameLocks noChangeAspect="1"/>
            </p:cNvGraphicFramePr>
            <p:nvPr>
              <p:extLst>
                <p:ext uri="{D42A27DB-BD31-4B8C-83A1-F6EECF244321}">
                  <p14:modId xmlns:p14="http://schemas.microsoft.com/office/powerpoint/2010/main" val="1247709109"/>
                </p:ext>
              </p:extLst>
            </p:nvPr>
          </p:nvGraphicFramePr>
          <p:xfrm>
            <a:off x="528" y="3558"/>
            <a:ext cx="718" cy="394"/>
          </p:xfrm>
          <a:graphic>
            <a:graphicData uri="http://schemas.openxmlformats.org/presentationml/2006/ole">
              <mc:AlternateContent xmlns:mc="http://schemas.openxmlformats.org/markup-compatibility/2006">
                <mc:Choice xmlns:v="urn:schemas-microsoft-com:vml" Requires="v">
                  <p:oleObj name="Documento" r:id="rId16" imgW="266509" imgH="147039" progId="Word.Document.8">
                    <p:embed/>
                  </p:oleObj>
                </mc:Choice>
                <mc:Fallback>
                  <p:oleObj name="Documento" r:id="rId16" imgW="266509" imgH="147039" progId="Word.Document.8">
                    <p:embed/>
                    <p:pic>
                      <p:nvPicPr>
                        <p:cNvPr id="59412" name="Object 10">
                          <a:extLst>
                            <a:ext uri="{FF2B5EF4-FFF2-40B4-BE49-F238E27FC236}">
                              <a16:creationId xmlns:a16="http://schemas.microsoft.com/office/drawing/2014/main" id="{FDE828A6-6A30-4D42-9950-FDB8F9B424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 y="3558"/>
                          <a:ext cx="718" cy="394"/>
                        </a:xfrm>
                        <a:prstGeom prst="rect">
                          <a:avLst/>
                        </a:prstGeom>
                        <a:solidFill>
                          <a:srgbClr val="CCFF66"/>
                        </a:solidFill>
                        <a:ln>
                          <a:noFill/>
                        </a:ln>
                        <a:effectLst/>
                      </p:spPr>
                    </p:pic>
                  </p:oleObj>
                </mc:Fallback>
              </mc:AlternateContent>
            </a:graphicData>
          </a:graphic>
        </p:graphicFrame>
        <p:sp>
          <p:nvSpPr>
            <p:cNvPr id="99" name="Rectangle 25">
              <a:extLst>
                <a:ext uri="{FF2B5EF4-FFF2-40B4-BE49-F238E27FC236}">
                  <a16:creationId xmlns:a16="http://schemas.microsoft.com/office/drawing/2014/main" id="{18DCF211-6A34-4E74-866D-BB9A1816A757}"/>
                </a:ext>
              </a:extLst>
            </p:cNvPr>
            <p:cNvSpPr>
              <a:spLocks noChangeArrowheads="1"/>
            </p:cNvSpPr>
            <p:nvPr/>
          </p:nvSpPr>
          <p:spPr bwMode="auto">
            <a:xfrm>
              <a:off x="2880" y="3614"/>
              <a:ext cx="830" cy="35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factorial</a:t>
              </a:r>
              <a:endParaRPr lang="it-IT" altLang="it-IT" dirty="0">
                <a:latin typeface="Arial" panose="020B0604020202020204" pitchFamily="34" charset="0"/>
              </a:endParaRPr>
            </a:p>
          </p:txBody>
        </p:sp>
      </p:grpSp>
      <p:sp>
        <p:nvSpPr>
          <p:cNvPr id="100" name="Text Box 31">
            <a:extLst>
              <a:ext uri="{FF2B5EF4-FFF2-40B4-BE49-F238E27FC236}">
                <a16:creationId xmlns:a16="http://schemas.microsoft.com/office/drawing/2014/main" id="{53654CBD-0AF4-42DB-BF5F-6B4E366284DE}"/>
              </a:ext>
            </a:extLst>
          </p:cNvPr>
          <p:cNvSpPr txBox="1">
            <a:spLocks noChangeArrowheads="1"/>
          </p:cNvSpPr>
          <p:nvPr/>
        </p:nvSpPr>
        <p:spPr bwMode="auto">
          <a:xfrm>
            <a:off x="477838" y="1919512"/>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1" name="Text Box 32">
            <a:extLst>
              <a:ext uri="{FF2B5EF4-FFF2-40B4-BE49-F238E27FC236}">
                <a16:creationId xmlns:a16="http://schemas.microsoft.com/office/drawing/2014/main" id="{2EDA0FD5-45C2-4152-94EA-0972308179A8}"/>
              </a:ext>
            </a:extLst>
          </p:cNvPr>
          <p:cNvSpPr txBox="1">
            <a:spLocks noChangeArrowheads="1"/>
          </p:cNvSpPr>
          <p:nvPr/>
        </p:nvSpPr>
        <p:spPr bwMode="auto">
          <a:xfrm>
            <a:off x="455613" y="2460712"/>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2" name="Text Box 33">
            <a:extLst>
              <a:ext uri="{FF2B5EF4-FFF2-40B4-BE49-F238E27FC236}">
                <a16:creationId xmlns:a16="http://schemas.microsoft.com/office/drawing/2014/main" id="{06F1EF0C-B010-498B-A91D-22033C7FA3F4}"/>
              </a:ext>
            </a:extLst>
          </p:cNvPr>
          <p:cNvSpPr txBox="1">
            <a:spLocks noChangeArrowheads="1"/>
          </p:cNvSpPr>
          <p:nvPr/>
        </p:nvSpPr>
        <p:spPr bwMode="auto">
          <a:xfrm>
            <a:off x="481013" y="3007339"/>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3" name="Text Box 34">
            <a:extLst>
              <a:ext uri="{FF2B5EF4-FFF2-40B4-BE49-F238E27FC236}">
                <a16:creationId xmlns:a16="http://schemas.microsoft.com/office/drawing/2014/main" id="{5558FF3D-910B-4592-8B46-D277EF84F811}"/>
              </a:ext>
            </a:extLst>
          </p:cNvPr>
          <p:cNvSpPr txBox="1">
            <a:spLocks noChangeArrowheads="1"/>
          </p:cNvSpPr>
          <p:nvPr/>
        </p:nvSpPr>
        <p:spPr bwMode="auto">
          <a:xfrm>
            <a:off x="468313" y="3572713"/>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4" name="Text Box 35">
            <a:extLst>
              <a:ext uri="{FF2B5EF4-FFF2-40B4-BE49-F238E27FC236}">
                <a16:creationId xmlns:a16="http://schemas.microsoft.com/office/drawing/2014/main" id="{DA7FA46B-5444-42A8-B14D-521D0FE57D5A}"/>
              </a:ext>
            </a:extLst>
          </p:cNvPr>
          <p:cNvSpPr txBox="1">
            <a:spLocks noChangeArrowheads="1"/>
          </p:cNvSpPr>
          <p:nvPr/>
        </p:nvSpPr>
        <p:spPr bwMode="auto">
          <a:xfrm>
            <a:off x="481013" y="4139937"/>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5" name="Text Box 36">
            <a:extLst>
              <a:ext uri="{FF2B5EF4-FFF2-40B4-BE49-F238E27FC236}">
                <a16:creationId xmlns:a16="http://schemas.microsoft.com/office/drawing/2014/main" id="{A3AA63DD-1526-463C-AEF8-395F177E20D5}"/>
              </a:ext>
            </a:extLst>
          </p:cNvPr>
          <p:cNvSpPr txBox="1">
            <a:spLocks noChangeArrowheads="1"/>
          </p:cNvSpPr>
          <p:nvPr/>
        </p:nvSpPr>
        <p:spPr bwMode="auto">
          <a:xfrm>
            <a:off x="468313" y="4729889"/>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Comic Sans MS" panose="030F0702030302020204" pitchFamily="66" charset="0"/>
              </a:rPr>
              <a:t>T(n) =</a:t>
            </a:r>
          </a:p>
        </p:txBody>
      </p:sp>
      <p:sp>
        <p:nvSpPr>
          <p:cNvPr id="106" name="Text Box 37">
            <a:extLst>
              <a:ext uri="{FF2B5EF4-FFF2-40B4-BE49-F238E27FC236}">
                <a16:creationId xmlns:a16="http://schemas.microsoft.com/office/drawing/2014/main" id="{33376E33-E351-4C8D-BC3D-61333C3CA8C7}"/>
              </a:ext>
            </a:extLst>
          </p:cNvPr>
          <p:cNvSpPr txBox="1">
            <a:spLocks noChangeArrowheads="1"/>
          </p:cNvSpPr>
          <p:nvPr/>
        </p:nvSpPr>
        <p:spPr bwMode="auto">
          <a:xfrm>
            <a:off x="493713" y="5373688"/>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
        <p:nvSpPr>
          <p:cNvPr id="107" name="Text Box 38">
            <a:extLst>
              <a:ext uri="{FF2B5EF4-FFF2-40B4-BE49-F238E27FC236}">
                <a16:creationId xmlns:a16="http://schemas.microsoft.com/office/drawing/2014/main" id="{D97A1839-D1A5-45D9-BCCD-4DF84B6475F1}"/>
              </a:ext>
            </a:extLst>
          </p:cNvPr>
          <p:cNvSpPr txBox="1">
            <a:spLocks noChangeArrowheads="1"/>
          </p:cNvSpPr>
          <p:nvPr/>
        </p:nvSpPr>
        <p:spPr bwMode="auto">
          <a:xfrm>
            <a:off x="481013" y="5961539"/>
            <a:ext cx="102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a:latin typeface="Comic Sans MS" panose="030F0702030302020204" pitchFamily="66" charset="0"/>
              </a:rPr>
              <a:t>T(n) =</a:t>
            </a:r>
          </a:p>
        </p:txBody>
      </p:sp>
    </p:spTree>
    <p:extLst>
      <p:ext uri="{BB962C8B-B14F-4D97-AF65-F5344CB8AC3E}">
        <p14:creationId xmlns:p14="http://schemas.microsoft.com/office/powerpoint/2010/main" val="57857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par>
                                <p:cTn id="8" presetID="22" presetClass="entr" presetSubtype="8"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par>
                                <p:cTn id="16" presetID="22" presetClass="entr" presetSubtype="8"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left)">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par>
                                <p:cTn id="24" presetID="22" presetClass="entr" presetSubtype="8"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left)">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wipe(left)">
                                      <p:cBhvr>
                                        <p:cTn id="39" dur="500"/>
                                        <p:tgtEl>
                                          <p:spTgt spid="104"/>
                                        </p:tgtEl>
                                      </p:cBhvr>
                                    </p:animEffect>
                                  </p:childTnLst>
                                </p:cTn>
                              </p:par>
                              <p:par>
                                <p:cTn id="40" presetID="22" presetClass="entr" presetSubtype="8"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left)">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left)">
                                      <p:cBhvr>
                                        <p:cTn id="47" dur="500"/>
                                        <p:tgtEl>
                                          <p:spTgt spid="105"/>
                                        </p:tgtEl>
                                      </p:cBhvr>
                                    </p:animEffect>
                                  </p:childTnLst>
                                </p:cTn>
                              </p:par>
                              <p:par>
                                <p:cTn id="48" presetID="22" presetClass="entr" presetSubtype="8"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left)">
                                      <p:cBhvr>
                                        <p:cTn id="50" dur="500"/>
                                        <p:tgtEl>
                                          <p:spTgt spid="9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500"/>
                                        <p:tgtEl>
                                          <p:spTgt spid="9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wipe(left)">
                                      <p:cBhvr>
                                        <p:cTn id="63" dur="500"/>
                                        <p:tgtEl>
                                          <p:spTgt spid="107"/>
                                        </p:tgtEl>
                                      </p:cBhvr>
                                    </p:animEffect>
                                  </p:childTnLst>
                                </p:cTn>
                              </p:par>
                              <p:par>
                                <p:cTn id="64" presetID="22" presetClass="entr" presetSubtype="8" fill="hold"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105" grpId="0"/>
      <p:bldP spid="106" grpId="0"/>
      <p:bldP spid="1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6D95A-F556-403C-BEC3-9141C705EF19}"/>
              </a:ext>
            </a:extLst>
          </p:cNvPr>
          <p:cNvSpPr>
            <a:spLocks noGrp="1"/>
          </p:cNvSpPr>
          <p:nvPr>
            <p:ph type="title"/>
          </p:nvPr>
        </p:nvSpPr>
        <p:spPr>
          <a:xfrm>
            <a:off x="557251" y="1653230"/>
            <a:ext cx="4908550" cy="464602"/>
          </a:xfrm>
        </p:spPr>
        <p:txBody>
          <a:bodyPr/>
          <a:lstStyle/>
          <a:p>
            <a:endParaRPr lang="it-IT"/>
          </a:p>
        </p:txBody>
      </p:sp>
      <p:sp>
        <p:nvSpPr>
          <p:cNvPr id="36" name="Text Box 2">
            <a:extLst>
              <a:ext uri="{FF2B5EF4-FFF2-40B4-BE49-F238E27FC236}">
                <a16:creationId xmlns:a16="http://schemas.microsoft.com/office/drawing/2014/main" id="{32760415-ABBC-44B7-A42F-0B7C5BF5CF49}"/>
              </a:ext>
            </a:extLst>
          </p:cNvPr>
          <p:cNvSpPr txBox="1">
            <a:spLocks noChangeArrowheads="1"/>
          </p:cNvSpPr>
          <p:nvPr/>
        </p:nvSpPr>
        <p:spPr bwMode="auto">
          <a:xfrm>
            <a:off x="8658826" y="2644170"/>
            <a:ext cx="3445644" cy="1569660"/>
          </a:xfrm>
          <a:prstGeom prst="rect">
            <a:avLst/>
          </a:prstGeom>
          <a:no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dimensions</a:t>
            </a:r>
            <a:r>
              <a:rPr lang="it-IT" altLang="it-IT" dirty="0">
                <a:latin typeface="Arial" panose="020B0604020202020204" pitchFamily="34" charset="0"/>
              </a:rPr>
              <a:t> of </a:t>
            </a:r>
            <a:r>
              <a:rPr lang="it-IT" altLang="it-IT" dirty="0" err="1">
                <a:latin typeface="Arial" panose="020B0604020202020204" pitchFamily="34" charset="0"/>
              </a:rPr>
              <a:t>problems</a:t>
            </a:r>
            <a:r>
              <a:rPr lang="it-IT" altLang="it-IT" dirty="0">
                <a:latin typeface="Arial" panose="020B0604020202020204" pitchFamily="34" charset="0"/>
              </a:rPr>
              <a:t> </a:t>
            </a:r>
            <a:r>
              <a:rPr lang="it-IT" altLang="it-IT" dirty="0" err="1">
                <a:latin typeface="Arial" panose="020B0604020202020204" pitchFamily="34" charset="0"/>
              </a:rPr>
              <a:t>that</a:t>
            </a:r>
            <a:r>
              <a:rPr lang="it-IT" altLang="it-IT" dirty="0">
                <a:latin typeface="Arial" panose="020B0604020202020204" pitchFamily="34" charset="0"/>
              </a:rPr>
              <a:t> can be </a:t>
            </a:r>
            <a:r>
              <a:rPr lang="it-IT" altLang="it-IT" dirty="0" err="1">
                <a:latin typeface="Arial" panose="020B0604020202020204" pitchFamily="34" charset="0"/>
              </a:rPr>
              <a:t>solved</a:t>
            </a:r>
            <a:r>
              <a:rPr lang="it-IT" altLang="it-IT" dirty="0">
                <a:latin typeface="Arial" panose="020B0604020202020204" pitchFamily="34" charset="0"/>
              </a:rPr>
              <a:t>, </a:t>
            </a:r>
          </a:p>
          <a:p>
            <a:r>
              <a:rPr lang="it-IT" altLang="it-IT" dirty="0">
                <a:latin typeface="Arial" panose="020B0604020202020204" pitchFamily="34" charset="0"/>
              </a:rPr>
              <a:t>with a </a:t>
            </a:r>
            <a:r>
              <a:rPr lang="it-IT" altLang="it-IT" dirty="0">
                <a:solidFill>
                  <a:srgbClr val="C00000"/>
                </a:solidFill>
                <a:latin typeface="Arial" panose="020B0604020202020204" pitchFamily="34" charset="0"/>
              </a:rPr>
              <a:t>100 </a:t>
            </a:r>
            <a:r>
              <a:rPr lang="it-IT" altLang="it-IT" dirty="0" err="1">
                <a:solidFill>
                  <a:srgbClr val="C00000"/>
                </a:solidFill>
                <a:latin typeface="Arial" panose="020B0604020202020204" pitchFamily="34" charset="0"/>
              </a:rPr>
              <a:t>Mops</a:t>
            </a:r>
            <a:r>
              <a:rPr lang="it-IT" altLang="it-IT" dirty="0">
                <a:solidFill>
                  <a:srgbClr val="C00000"/>
                </a:solidFill>
                <a:latin typeface="Arial" panose="020B0604020202020204" pitchFamily="34" charset="0"/>
              </a:rPr>
              <a:t>/sec computer</a:t>
            </a:r>
            <a:endParaRPr lang="it-IT" altLang="it-IT" dirty="0">
              <a:solidFill>
                <a:srgbClr val="C00000"/>
              </a:solidFill>
              <a:latin typeface="AvantGarde Bk BT"/>
            </a:endParaRPr>
          </a:p>
        </p:txBody>
      </p:sp>
      <p:grpSp>
        <p:nvGrpSpPr>
          <p:cNvPr id="37" name="Group 59">
            <a:extLst>
              <a:ext uri="{FF2B5EF4-FFF2-40B4-BE49-F238E27FC236}">
                <a16:creationId xmlns:a16="http://schemas.microsoft.com/office/drawing/2014/main" id="{C364051C-B1A8-4AC3-B0A4-BBB3843DF1E5}"/>
              </a:ext>
            </a:extLst>
          </p:cNvPr>
          <p:cNvGrpSpPr>
            <a:grpSpLocks/>
          </p:cNvGrpSpPr>
          <p:nvPr/>
        </p:nvGrpSpPr>
        <p:grpSpPr bwMode="auto">
          <a:xfrm>
            <a:off x="533400" y="1749192"/>
            <a:ext cx="8229600" cy="4271963"/>
            <a:chOff x="336" y="890"/>
            <a:chExt cx="5184" cy="2691"/>
          </a:xfrm>
        </p:grpSpPr>
        <p:sp>
          <p:nvSpPr>
            <p:cNvPr id="38" name="Rectangle 58">
              <a:extLst>
                <a:ext uri="{FF2B5EF4-FFF2-40B4-BE49-F238E27FC236}">
                  <a16:creationId xmlns:a16="http://schemas.microsoft.com/office/drawing/2014/main" id="{5D5E7F84-6921-4137-8EB9-637029C48119}"/>
                </a:ext>
              </a:extLst>
            </p:cNvPr>
            <p:cNvSpPr>
              <a:spLocks noChangeArrowheads="1"/>
            </p:cNvSpPr>
            <p:nvPr/>
          </p:nvSpPr>
          <p:spPr bwMode="auto">
            <a:xfrm>
              <a:off x="4195" y="890"/>
              <a:ext cx="1180" cy="2631"/>
            </a:xfrm>
            <a:prstGeom prst="rect">
              <a:avLst/>
            </a:prstGeom>
            <a:solidFill>
              <a:srgbClr val="C0C0C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39" name="Rectangle 57">
              <a:extLst>
                <a:ext uri="{FF2B5EF4-FFF2-40B4-BE49-F238E27FC236}">
                  <a16:creationId xmlns:a16="http://schemas.microsoft.com/office/drawing/2014/main" id="{49E0A03B-4735-47C3-8626-8116D70C3772}"/>
                </a:ext>
              </a:extLst>
            </p:cNvPr>
            <p:cNvSpPr>
              <a:spLocks noChangeArrowheads="1"/>
            </p:cNvSpPr>
            <p:nvPr/>
          </p:nvSpPr>
          <p:spPr bwMode="auto">
            <a:xfrm>
              <a:off x="2971" y="890"/>
              <a:ext cx="1224" cy="2631"/>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0" name="Rectangle 56">
              <a:extLst>
                <a:ext uri="{FF2B5EF4-FFF2-40B4-BE49-F238E27FC236}">
                  <a16:creationId xmlns:a16="http://schemas.microsoft.com/office/drawing/2014/main" id="{B04E9880-0CA6-473A-A5FC-6C9605CE5277}"/>
                </a:ext>
              </a:extLst>
            </p:cNvPr>
            <p:cNvSpPr>
              <a:spLocks noChangeArrowheads="1"/>
            </p:cNvSpPr>
            <p:nvPr/>
          </p:nvSpPr>
          <p:spPr bwMode="auto">
            <a:xfrm>
              <a:off x="1973" y="890"/>
              <a:ext cx="998" cy="2631"/>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1" name="Rectangle 55">
              <a:extLst>
                <a:ext uri="{FF2B5EF4-FFF2-40B4-BE49-F238E27FC236}">
                  <a16:creationId xmlns:a16="http://schemas.microsoft.com/office/drawing/2014/main" id="{FD88205A-D69E-48D0-B17E-4D0B7FEC038A}"/>
                </a:ext>
              </a:extLst>
            </p:cNvPr>
            <p:cNvSpPr>
              <a:spLocks noChangeArrowheads="1"/>
            </p:cNvSpPr>
            <p:nvPr/>
          </p:nvSpPr>
          <p:spPr bwMode="auto">
            <a:xfrm>
              <a:off x="340" y="890"/>
              <a:ext cx="1633" cy="2631"/>
            </a:xfrm>
            <a:prstGeom prst="rect">
              <a:avLst/>
            </a:prstGeom>
            <a:solidFill>
              <a:srgbClr val="99FF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nvGrpSpPr>
            <p:cNvPr id="42" name="Group 54">
              <a:extLst>
                <a:ext uri="{FF2B5EF4-FFF2-40B4-BE49-F238E27FC236}">
                  <a16:creationId xmlns:a16="http://schemas.microsoft.com/office/drawing/2014/main" id="{F622EF70-C51D-4EE8-91BE-2286E9BBC8D6}"/>
                </a:ext>
              </a:extLst>
            </p:cNvPr>
            <p:cNvGrpSpPr>
              <a:grpSpLocks/>
            </p:cNvGrpSpPr>
            <p:nvPr/>
          </p:nvGrpSpPr>
          <p:grpSpPr bwMode="auto">
            <a:xfrm>
              <a:off x="336" y="890"/>
              <a:ext cx="5184" cy="2691"/>
              <a:chOff x="336" y="960"/>
              <a:chExt cx="5184" cy="2623"/>
            </a:xfrm>
          </p:grpSpPr>
          <p:sp>
            <p:nvSpPr>
              <p:cNvPr id="43" name="Text Box 3">
                <a:extLst>
                  <a:ext uri="{FF2B5EF4-FFF2-40B4-BE49-F238E27FC236}">
                    <a16:creationId xmlns:a16="http://schemas.microsoft.com/office/drawing/2014/main" id="{B1D3BB0C-C6E1-43E3-9393-BCC406FDC4F9}"/>
                  </a:ext>
                </a:extLst>
              </p:cNvPr>
              <p:cNvSpPr txBox="1">
                <a:spLocks noChangeArrowheads="1"/>
              </p:cNvSpPr>
              <p:nvPr/>
            </p:nvSpPr>
            <p:spPr bwMode="auto">
              <a:xfrm>
                <a:off x="384" y="1056"/>
                <a:ext cx="5136" cy="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dirty="0" err="1">
                    <a:latin typeface="Arial" panose="020B0604020202020204" pitchFamily="34" charset="0"/>
                  </a:rPr>
                  <a:t>complexity</a:t>
                </a:r>
                <a:r>
                  <a:rPr lang="it-IT" altLang="it-IT" sz="2800" b="1" dirty="0">
                    <a:latin typeface="Arial" panose="020B0604020202020204" pitchFamily="34" charset="0"/>
                  </a:rPr>
                  <a:t>	1 sec	      1  minute       1 hour   </a:t>
                </a:r>
                <a:endParaRPr lang="it-IT" altLang="it-IT" sz="2800" b="1" dirty="0"/>
              </a:p>
              <a:p>
                <a:r>
                  <a:rPr lang="it-IT" altLang="it-IT" sz="2800" b="1" dirty="0"/>
                  <a:t>	</a:t>
                </a:r>
                <a:endParaRPr lang="it-IT" altLang="it-IT" sz="2800" dirty="0"/>
              </a:p>
              <a:p>
                <a:r>
                  <a:rPr lang="it-IT" altLang="it-IT" sz="3200" dirty="0"/>
                  <a:t> 	 	      </a:t>
                </a:r>
              </a:p>
              <a:p>
                <a:r>
                  <a:rPr lang="it-IT" altLang="it-IT" sz="3200" dirty="0"/>
                  <a:t>			 10</a:t>
                </a:r>
                <a:r>
                  <a:rPr lang="it-IT" altLang="it-IT" sz="3200" baseline="30000" dirty="0"/>
                  <a:t>8</a:t>
                </a:r>
                <a:r>
                  <a:rPr lang="it-IT" altLang="it-IT" sz="3200" dirty="0"/>
                  <a:t>		6</a:t>
                </a:r>
                <a:r>
                  <a:rPr lang="it-IT" altLang="it-IT" sz="3200" dirty="0">
                    <a:sym typeface="Symbol" panose="05050102010706020507" pitchFamily="18" charset="2"/>
                  </a:rPr>
                  <a:t></a:t>
                </a:r>
                <a:r>
                  <a:rPr lang="it-IT" altLang="it-IT" sz="3200" dirty="0"/>
                  <a:t>10</a:t>
                </a:r>
                <a:r>
                  <a:rPr lang="it-IT" altLang="it-IT" sz="3200" baseline="30000" dirty="0"/>
                  <a:t>9	</a:t>
                </a:r>
                <a:r>
                  <a:rPr lang="it-IT" altLang="it-IT" sz="3200" dirty="0"/>
                  <a:t>	3.6</a:t>
                </a:r>
                <a:r>
                  <a:rPr lang="it-IT" altLang="it-IT" sz="3200" dirty="0">
                    <a:sym typeface="Symbol" panose="05050102010706020507" pitchFamily="18" charset="2"/>
                  </a:rPr>
                  <a:t></a:t>
                </a:r>
                <a:r>
                  <a:rPr lang="it-IT" altLang="it-IT" sz="3200" dirty="0"/>
                  <a:t>10</a:t>
                </a:r>
                <a:r>
                  <a:rPr lang="it-IT" altLang="it-IT" sz="3200" baseline="30000" dirty="0"/>
                  <a:t>11</a:t>
                </a:r>
                <a:endParaRPr lang="it-IT" altLang="it-IT" sz="3200" dirty="0"/>
              </a:p>
              <a:p>
                <a:r>
                  <a:rPr lang="it-IT" altLang="it-IT" sz="3200" dirty="0">
                    <a:sym typeface="Symbol" panose="05050102010706020507" pitchFamily="18" charset="2"/>
                  </a:rPr>
                  <a:t>			</a:t>
                </a:r>
                <a:r>
                  <a:rPr lang="it-IT" altLang="it-IT" sz="3200" dirty="0"/>
                  <a:t>4</a:t>
                </a:r>
                <a:r>
                  <a:rPr lang="it-IT" altLang="it-IT" sz="3200" dirty="0">
                    <a:sym typeface="Symbol" panose="05050102010706020507" pitchFamily="18" charset="2"/>
                  </a:rPr>
                  <a:t></a:t>
                </a:r>
                <a:r>
                  <a:rPr lang="it-IT" altLang="it-IT" sz="3200" dirty="0"/>
                  <a:t>10</a:t>
                </a:r>
                <a:r>
                  <a:rPr lang="it-IT" altLang="it-IT" sz="3200" baseline="30000" dirty="0"/>
                  <a:t>6</a:t>
                </a:r>
                <a:r>
                  <a:rPr lang="it-IT" altLang="it-IT" sz="3200" dirty="0"/>
                  <a:t>	</a:t>
                </a:r>
                <a:r>
                  <a:rPr lang="it-IT" altLang="it-IT" sz="3200" dirty="0">
                    <a:sym typeface="Symbol" panose="05050102010706020507" pitchFamily="18" charset="2"/>
                  </a:rPr>
                  <a:t></a:t>
                </a:r>
                <a:r>
                  <a:rPr lang="it-IT" altLang="it-IT" sz="3200" dirty="0"/>
                  <a:t>2</a:t>
                </a:r>
                <a:r>
                  <a:rPr lang="it-IT" altLang="it-IT" sz="3200" dirty="0">
                    <a:sym typeface="Symbol" panose="05050102010706020507" pitchFamily="18" charset="2"/>
                  </a:rPr>
                  <a:t></a:t>
                </a:r>
                <a:r>
                  <a:rPr lang="it-IT" altLang="it-IT" sz="3200" dirty="0"/>
                  <a:t>10</a:t>
                </a:r>
                <a:r>
                  <a:rPr lang="it-IT" altLang="it-IT" sz="3200" baseline="30000" dirty="0"/>
                  <a:t>8</a:t>
                </a:r>
                <a:r>
                  <a:rPr lang="it-IT" altLang="it-IT" sz="3200" dirty="0"/>
                  <a:t>	</a:t>
                </a:r>
                <a:r>
                  <a:rPr lang="it-IT" altLang="it-IT" sz="3200" dirty="0">
                    <a:sym typeface="Symbol" panose="05050102010706020507" pitchFamily="18" charset="2"/>
                  </a:rPr>
                  <a:t></a:t>
                </a:r>
                <a:r>
                  <a:rPr lang="it-IT" altLang="it-IT" sz="3200" dirty="0"/>
                  <a:t>1</a:t>
                </a:r>
                <a:r>
                  <a:rPr lang="it-IT" altLang="it-IT" sz="3200" dirty="0">
                    <a:sym typeface="Symbol" panose="05050102010706020507" pitchFamily="18" charset="2"/>
                  </a:rPr>
                  <a:t></a:t>
                </a:r>
                <a:r>
                  <a:rPr lang="it-IT" altLang="it-IT" sz="3200" dirty="0"/>
                  <a:t>10</a:t>
                </a:r>
                <a:r>
                  <a:rPr lang="it-IT" altLang="it-IT" sz="3200" baseline="30000" dirty="0"/>
                  <a:t>10</a:t>
                </a:r>
                <a:endParaRPr lang="it-IT" altLang="it-IT" sz="3200" dirty="0"/>
              </a:p>
              <a:p>
                <a:r>
                  <a:rPr lang="it-IT" altLang="it-IT" sz="3200" dirty="0"/>
                  <a:t>			 10</a:t>
                </a:r>
                <a:r>
                  <a:rPr lang="it-IT" altLang="it-IT" sz="3200" baseline="30000" dirty="0"/>
                  <a:t>4</a:t>
                </a:r>
                <a:r>
                  <a:rPr lang="it-IT" altLang="it-IT" sz="3200" dirty="0"/>
                  <a:t>		77459	6</a:t>
                </a:r>
                <a:r>
                  <a:rPr lang="it-IT" altLang="it-IT" sz="3200" dirty="0">
                    <a:sym typeface="Symbol" panose="05050102010706020507" pitchFamily="18" charset="2"/>
                  </a:rPr>
                  <a:t></a:t>
                </a:r>
                <a:r>
                  <a:rPr lang="it-IT" altLang="it-IT" sz="3200" dirty="0"/>
                  <a:t>10</a:t>
                </a:r>
                <a:r>
                  <a:rPr lang="it-IT" altLang="it-IT" sz="3200" baseline="30000" dirty="0"/>
                  <a:t>5</a:t>
                </a:r>
                <a:r>
                  <a:rPr lang="it-IT" altLang="it-IT" sz="3200" dirty="0"/>
                  <a:t>	</a:t>
                </a:r>
              </a:p>
              <a:p>
                <a:r>
                  <a:rPr lang="it-IT" altLang="it-IT" sz="3200" dirty="0"/>
                  <a:t>			 26		 32		 38	</a:t>
                </a:r>
              </a:p>
              <a:p>
                <a:r>
                  <a:rPr lang="it-IT" altLang="it-IT" sz="3200" dirty="0"/>
                  <a:t>			 11		 12		 14</a:t>
                </a:r>
                <a:r>
                  <a:rPr lang="it-IT" altLang="it-IT" sz="2800" dirty="0"/>
                  <a:t>	</a:t>
                </a:r>
              </a:p>
              <a:p>
                <a:endParaRPr lang="it-IT" altLang="it-IT" baseline="36000" dirty="0"/>
              </a:p>
            </p:txBody>
          </p:sp>
          <p:sp>
            <p:nvSpPr>
              <p:cNvPr id="44" name="Rectangle 4">
                <a:extLst>
                  <a:ext uri="{FF2B5EF4-FFF2-40B4-BE49-F238E27FC236}">
                    <a16:creationId xmlns:a16="http://schemas.microsoft.com/office/drawing/2014/main" id="{AC1B9FA4-9F1F-484C-82AA-2EEE6472BA26}"/>
                  </a:ext>
                </a:extLst>
              </p:cNvPr>
              <p:cNvSpPr>
                <a:spLocks noChangeArrowheads="1"/>
              </p:cNvSpPr>
              <p:nvPr/>
            </p:nvSpPr>
            <p:spPr bwMode="auto">
              <a:xfrm>
                <a:off x="336" y="960"/>
                <a:ext cx="1632" cy="5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5" name="Rectangle 5">
                <a:extLst>
                  <a:ext uri="{FF2B5EF4-FFF2-40B4-BE49-F238E27FC236}">
                    <a16:creationId xmlns:a16="http://schemas.microsoft.com/office/drawing/2014/main" id="{9E442888-232B-4050-A87B-D601A1F1BB4E}"/>
                  </a:ext>
                </a:extLst>
              </p:cNvPr>
              <p:cNvSpPr>
                <a:spLocks noChangeArrowheads="1"/>
              </p:cNvSpPr>
              <p:nvPr/>
            </p:nvSpPr>
            <p:spPr bwMode="auto">
              <a:xfrm>
                <a:off x="1968" y="960"/>
                <a:ext cx="1008" cy="5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6" name="Rectangle 6">
                <a:extLst>
                  <a:ext uri="{FF2B5EF4-FFF2-40B4-BE49-F238E27FC236}">
                    <a16:creationId xmlns:a16="http://schemas.microsoft.com/office/drawing/2014/main" id="{98B27858-CB25-4DA5-9A74-5A9B8E9FB326}"/>
                  </a:ext>
                </a:extLst>
              </p:cNvPr>
              <p:cNvSpPr>
                <a:spLocks noChangeArrowheads="1"/>
              </p:cNvSpPr>
              <p:nvPr/>
            </p:nvSpPr>
            <p:spPr bwMode="auto">
              <a:xfrm>
                <a:off x="2976" y="960"/>
                <a:ext cx="1200" cy="5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7" name="Rectangle 7">
                <a:extLst>
                  <a:ext uri="{FF2B5EF4-FFF2-40B4-BE49-F238E27FC236}">
                    <a16:creationId xmlns:a16="http://schemas.microsoft.com/office/drawing/2014/main" id="{A172F604-95DB-418A-9174-C59A4EFD9C67}"/>
                  </a:ext>
                </a:extLst>
              </p:cNvPr>
              <p:cNvSpPr>
                <a:spLocks noChangeArrowheads="1"/>
              </p:cNvSpPr>
              <p:nvPr/>
            </p:nvSpPr>
            <p:spPr bwMode="auto">
              <a:xfrm>
                <a:off x="4176" y="960"/>
                <a:ext cx="1200" cy="5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8" name="Rectangle 10">
                <a:extLst>
                  <a:ext uri="{FF2B5EF4-FFF2-40B4-BE49-F238E27FC236}">
                    <a16:creationId xmlns:a16="http://schemas.microsoft.com/office/drawing/2014/main" id="{E4186957-D235-4A8D-8060-BB7156B1D194}"/>
                  </a:ext>
                </a:extLst>
              </p:cNvPr>
              <p:cNvSpPr>
                <a:spLocks noChangeArrowheads="1"/>
              </p:cNvSpPr>
              <p:nvPr/>
            </p:nvSpPr>
            <p:spPr bwMode="auto">
              <a:xfrm>
                <a:off x="2976" y="1536"/>
                <a:ext cx="1200" cy="3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9" name="Rectangle 11">
                <a:extLst>
                  <a:ext uri="{FF2B5EF4-FFF2-40B4-BE49-F238E27FC236}">
                    <a16:creationId xmlns:a16="http://schemas.microsoft.com/office/drawing/2014/main" id="{3410ECE4-CD50-4104-99F1-71F57D9EF8FB}"/>
                  </a:ext>
                </a:extLst>
              </p:cNvPr>
              <p:cNvSpPr>
                <a:spLocks noChangeArrowheads="1"/>
              </p:cNvSpPr>
              <p:nvPr/>
            </p:nvSpPr>
            <p:spPr bwMode="auto">
              <a:xfrm>
                <a:off x="4176" y="1536"/>
                <a:ext cx="1200" cy="3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0" name="Rectangle 12">
                <a:extLst>
                  <a:ext uri="{FF2B5EF4-FFF2-40B4-BE49-F238E27FC236}">
                    <a16:creationId xmlns:a16="http://schemas.microsoft.com/office/drawing/2014/main" id="{B7E5EB20-30B3-47F3-A5FB-AD1109929070}"/>
                  </a:ext>
                </a:extLst>
              </p:cNvPr>
              <p:cNvSpPr>
                <a:spLocks noChangeArrowheads="1"/>
              </p:cNvSpPr>
              <p:nvPr/>
            </p:nvSpPr>
            <p:spPr bwMode="auto">
              <a:xfrm>
                <a:off x="336" y="1920"/>
                <a:ext cx="1632"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1" name="Rectangle 13">
                <a:extLst>
                  <a:ext uri="{FF2B5EF4-FFF2-40B4-BE49-F238E27FC236}">
                    <a16:creationId xmlns:a16="http://schemas.microsoft.com/office/drawing/2014/main" id="{1370E3CB-4A7E-491A-BAA7-3A17B9E7EFFA}"/>
                  </a:ext>
                </a:extLst>
              </p:cNvPr>
              <p:cNvSpPr>
                <a:spLocks noChangeArrowheads="1"/>
              </p:cNvSpPr>
              <p:nvPr/>
            </p:nvSpPr>
            <p:spPr bwMode="auto">
              <a:xfrm>
                <a:off x="1968" y="1920"/>
                <a:ext cx="1008"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2" name="Rectangle 14">
                <a:extLst>
                  <a:ext uri="{FF2B5EF4-FFF2-40B4-BE49-F238E27FC236}">
                    <a16:creationId xmlns:a16="http://schemas.microsoft.com/office/drawing/2014/main" id="{A77E3A3F-C914-4D57-9D01-531A3EA2F0F6}"/>
                  </a:ext>
                </a:extLst>
              </p:cNvPr>
              <p:cNvSpPr>
                <a:spLocks noChangeArrowheads="1"/>
              </p:cNvSpPr>
              <p:nvPr/>
            </p:nvSpPr>
            <p:spPr bwMode="auto">
              <a:xfrm>
                <a:off x="2976" y="1920"/>
                <a:ext cx="1200"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3" name="Rectangle 15">
                <a:extLst>
                  <a:ext uri="{FF2B5EF4-FFF2-40B4-BE49-F238E27FC236}">
                    <a16:creationId xmlns:a16="http://schemas.microsoft.com/office/drawing/2014/main" id="{5CA0D060-B105-4347-9375-0C48D56026A0}"/>
                  </a:ext>
                </a:extLst>
              </p:cNvPr>
              <p:cNvSpPr>
                <a:spLocks noChangeArrowheads="1"/>
              </p:cNvSpPr>
              <p:nvPr/>
            </p:nvSpPr>
            <p:spPr bwMode="auto">
              <a:xfrm>
                <a:off x="4176" y="1920"/>
                <a:ext cx="1200"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4" name="Rectangle 16">
                <a:extLst>
                  <a:ext uri="{FF2B5EF4-FFF2-40B4-BE49-F238E27FC236}">
                    <a16:creationId xmlns:a16="http://schemas.microsoft.com/office/drawing/2014/main" id="{13050AD2-E7E0-43F3-9F89-0C2A0431EE9A}"/>
                  </a:ext>
                </a:extLst>
              </p:cNvPr>
              <p:cNvSpPr>
                <a:spLocks noChangeArrowheads="1"/>
              </p:cNvSpPr>
              <p:nvPr/>
            </p:nvSpPr>
            <p:spPr bwMode="auto">
              <a:xfrm>
                <a:off x="336" y="2256"/>
                <a:ext cx="1632"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5" name="Rectangle 17">
                <a:extLst>
                  <a:ext uri="{FF2B5EF4-FFF2-40B4-BE49-F238E27FC236}">
                    <a16:creationId xmlns:a16="http://schemas.microsoft.com/office/drawing/2014/main" id="{99FC5956-1C6B-41BA-A769-315473140262}"/>
                  </a:ext>
                </a:extLst>
              </p:cNvPr>
              <p:cNvSpPr>
                <a:spLocks noChangeArrowheads="1"/>
              </p:cNvSpPr>
              <p:nvPr/>
            </p:nvSpPr>
            <p:spPr bwMode="auto">
              <a:xfrm>
                <a:off x="1968" y="2256"/>
                <a:ext cx="1008"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6" name="Rectangle 18">
                <a:extLst>
                  <a:ext uri="{FF2B5EF4-FFF2-40B4-BE49-F238E27FC236}">
                    <a16:creationId xmlns:a16="http://schemas.microsoft.com/office/drawing/2014/main" id="{5AD9DC73-1102-483C-8CDD-97CF8D420339}"/>
                  </a:ext>
                </a:extLst>
              </p:cNvPr>
              <p:cNvSpPr>
                <a:spLocks noChangeArrowheads="1"/>
              </p:cNvSpPr>
              <p:nvPr/>
            </p:nvSpPr>
            <p:spPr bwMode="auto">
              <a:xfrm>
                <a:off x="2976" y="2256"/>
                <a:ext cx="1200"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7" name="Rectangle 19">
                <a:extLst>
                  <a:ext uri="{FF2B5EF4-FFF2-40B4-BE49-F238E27FC236}">
                    <a16:creationId xmlns:a16="http://schemas.microsoft.com/office/drawing/2014/main" id="{A80EBA2D-E358-4F28-82F5-304167A7563A}"/>
                  </a:ext>
                </a:extLst>
              </p:cNvPr>
              <p:cNvSpPr>
                <a:spLocks noChangeArrowheads="1"/>
              </p:cNvSpPr>
              <p:nvPr/>
            </p:nvSpPr>
            <p:spPr bwMode="auto">
              <a:xfrm>
                <a:off x="4176" y="2256"/>
                <a:ext cx="1200"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8" name="Rectangle 24">
                <a:extLst>
                  <a:ext uri="{FF2B5EF4-FFF2-40B4-BE49-F238E27FC236}">
                    <a16:creationId xmlns:a16="http://schemas.microsoft.com/office/drawing/2014/main" id="{213D0FF5-1B01-476E-86B6-0347B28427AB}"/>
                  </a:ext>
                </a:extLst>
              </p:cNvPr>
              <p:cNvSpPr>
                <a:spLocks noChangeArrowheads="1"/>
              </p:cNvSpPr>
              <p:nvPr/>
            </p:nvSpPr>
            <p:spPr bwMode="auto">
              <a:xfrm>
                <a:off x="336" y="2544"/>
                <a:ext cx="1632" cy="28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9" name="Rectangle 25">
                <a:extLst>
                  <a:ext uri="{FF2B5EF4-FFF2-40B4-BE49-F238E27FC236}">
                    <a16:creationId xmlns:a16="http://schemas.microsoft.com/office/drawing/2014/main" id="{FF5B2BB4-46AC-46CD-A96D-D6B2786C0854}"/>
                  </a:ext>
                </a:extLst>
              </p:cNvPr>
              <p:cNvSpPr>
                <a:spLocks noChangeArrowheads="1"/>
              </p:cNvSpPr>
              <p:nvPr/>
            </p:nvSpPr>
            <p:spPr bwMode="auto">
              <a:xfrm>
                <a:off x="1968" y="2544"/>
                <a:ext cx="1008" cy="28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0" name="Rectangle 26">
                <a:extLst>
                  <a:ext uri="{FF2B5EF4-FFF2-40B4-BE49-F238E27FC236}">
                    <a16:creationId xmlns:a16="http://schemas.microsoft.com/office/drawing/2014/main" id="{7A298729-2151-432A-A995-7B51A0D90932}"/>
                  </a:ext>
                </a:extLst>
              </p:cNvPr>
              <p:cNvSpPr>
                <a:spLocks noChangeArrowheads="1"/>
              </p:cNvSpPr>
              <p:nvPr/>
            </p:nvSpPr>
            <p:spPr bwMode="auto">
              <a:xfrm>
                <a:off x="2976" y="2544"/>
                <a:ext cx="1200" cy="28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1" name="Rectangle 27">
                <a:extLst>
                  <a:ext uri="{FF2B5EF4-FFF2-40B4-BE49-F238E27FC236}">
                    <a16:creationId xmlns:a16="http://schemas.microsoft.com/office/drawing/2014/main" id="{68B9A6F9-2574-4CFC-81BE-8E45BFF1831F}"/>
                  </a:ext>
                </a:extLst>
              </p:cNvPr>
              <p:cNvSpPr>
                <a:spLocks noChangeArrowheads="1"/>
              </p:cNvSpPr>
              <p:nvPr/>
            </p:nvSpPr>
            <p:spPr bwMode="auto">
              <a:xfrm>
                <a:off x="4176" y="2544"/>
                <a:ext cx="1200" cy="28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2" name="Rectangle 28">
                <a:extLst>
                  <a:ext uri="{FF2B5EF4-FFF2-40B4-BE49-F238E27FC236}">
                    <a16:creationId xmlns:a16="http://schemas.microsoft.com/office/drawing/2014/main" id="{D5AB2367-3D13-4D6A-A315-FB769C88650A}"/>
                  </a:ext>
                </a:extLst>
              </p:cNvPr>
              <p:cNvSpPr>
                <a:spLocks noChangeArrowheads="1"/>
              </p:cNvSpPr>
              <p:nvPr/>
            </p:nvSpPr>
            <p:spPr bwMode="auto">
              <a:xfrm>
                <a:off x="336" y="2832"/>
                <a:ext cx="1632" cy="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3" name="Rectangle 29">
                <a:extLst>
                  <a:ext uri="{FF2B5EF4-FFF2-40B4-BE49-F238E27FC236}">
                    <a16:creationId xmlns:a16="http://schemas.microsoft.com/office/drawing/2014/main" id="{F0BE746B-2FDE-416B-BB96-269C5B8978BF}"/>
                  </a:ext>
                </a:extLst>
              </p:cNvPr>
              <p:cNvSpPr>
                <a:spLocks noChangeArrowheads="1"/>
              </p:cNvSpPr>
              <p:nvPr/>
            </p:nvSpPr>
            <p:spPr bwMode="auto">
              <a:xfrm>
                <a:off x="1968" y="2832"/>
                <a:ext cx="1008" cy="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4" name="Rectangle 30">
                <a:extLst>
                  <a:ext uri="{FF2B5EF4-FFF2-40B4-BE49-F238E27FC236}">
                    <a16:creationId xmlns:a16="http://schemas.microsoft.com/office/drawing/2014/main" id="{D49EF00B-5535-4994-8556-393C90D04FF2}"/>
                  </a:ext>
                </a:extLst>
              </p:cNvPr>
              <p:cNvSpPr>
                <a:spLocks noChangeArrowheads="1"/>
              </p:cNvSpPr>
              <p:nvPr/>
            </p:nvSpPr>
            <p:spPr bwMode="auto">
              <a:xfrm>
                <a:off x="2976" y="2832"/>
                <a:ext cx="1200" cy="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5" name="Rectangle 31">
                <a:extLst>
                  <a:ext uri="{FF2B5EF4-FFF2-40B4-BE49-F238E27FC236}">
                    <a16:creationId xmlns:a16="http://schemas.microsoft.com/office/drawing/2014/main" id="{F3C1F259-0700-4F6E-AF04-7B06D4C1B6E8}"/>
                  </a:ext>
                </a:extLst>
              </p:cNvPr>
              <p:cNvSpPr>
                <a:spLocks noChangeArrowheads="1"/>
              </p:cNvSpPr>
              <p:nvPr/>
            </p:nvSpPr>
            <p:spPr bwMode="auto">
              <a:xfrm>
                <a:off x="4176" y="2832"/>
                <a:ext cx="1200" cy="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6" name="Rectangle 32">
                <a:extLst>
                  <a:ext uri="{FF2B5EF4-FFF2-40B4-BE49-F238E27FC236}">
                    <a16:creationId xmlns:a16="http://schemas.microsoft.com/office/drawing/2014/main" id="{2E74C7B3-2FFE-4052-965D-720AE80CC0BB}"/>
                  </a:ext>
                </a:extLst>
              </p:cNvPr>
              <p:cNvSpPr>
                <a:spLocks noChangeArrowheads="1"/>
              </p:cNvSpPr>
              <p:nvPr/>
            </p:nvSpPr>
            <p:spPr bwMode="auto">
              <a:xfrm>
                <a:off x="336" y="3168"/>
                <a:ext cx="1632"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7" name="Rectangle 33">
                <a:extLst>
                  <a:ext uri="{FF2B5EF4-FFF2-40B4-BE49-F238E27FC236}">
                    <a16:creationId xmlns:a16="http://schemas.microsoft.com/office/drawing/2014/main" id="{92D5488C-58D6-4790-8D34-9E79CEA672B2}"/>
                  </a:ext>
                </a:extLst>
              </p:cNvPr>
              <p:cNvSpPr>
                <a:spLocks noChangeArrowheads="1"/>
              </p:cNvSpPr>
              <p:nvPr/>
            </p:nvSpPr>
            <p:spPr bwMode="auto">
              <a:xfrm>
                <a:off x="1968" y="3168"/>
                <a:ext cx="1008"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8" name="Rectangle 34">
                <a:extLst>
                  <a:ext uri="{FF2B5EF4-FFF2-40B4-BE49-F238E27FC236}">
                    <a16:creationId xmlns:a16="http://schemas.microsoft.com/office/drawing/2014/main" id="{A5B44889-B48B-4739-B77E-80DF6C468B5E}"/>
                  </a:ext>
                </a:extLst>
              </p:cNvPr>
              <p:cNvSpPr>
                <a:spLocks noChangeArrowheads="1"/>
              </p:cNvSpPr>
              <p:nvPr/>
            </p:nvSpPr>
            <p:spPr bwMode="auto">
              <a:xfrm>
                <a:off x="2976" y="3168"/>
                <a:ext cx="1200"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9" name="Rectangle 35">
                <a:extLst>
                  <a:ext uri="{FF2B5EF4-FFF2-40B4-BE49-F238E27FC236}">
                    <a16:creationId xmlns:a16="http://schemas.microsoft.com/office/drawing/2014/main" id="{50FC2A15-7D3B-427F-BDCC-9688BE49C8A6}"/>
                  </a:ext>
                </a:extLst>
              </p:cNvPr>
              <p:cNvSpPr>
                <a:spLocks noChangeArrowheads="1"/>
              </p:cNvSpPr>
              <p:nvPr/>
            </p:nvSpPr>
            <p:spPr bwMode="auto">
              <a:xfrm>
                <a:off x="4176" y="3168"/>
                <a:ext cx="1200" cy="3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aphicFrame>
            <p:nvGraphicFramePr>
              <p:cNvPr id="70" name="Object 40">
                <a:extLst>
                  <a:ext uri="{FF2B5EF4-FFF2-40B4-BE49-F238E27FC236}">
                    <a16:creationId xmlns:a16="http://schemas.microsoft.com/office/drawing/2014/main" id="{5D06F8A7-7298-4CB7-8FB9-8922DAC8A73E}"/>
                  </a:ext>
                </a:extLst>
              </p:cNvPr>
              <p:cNvGraphicFramePr>
                <a:graphicFrameLocks noChangeAspect="1"/>
              </p:cNvGraphicFramePr>
              <p:nvPr/>
            </p:nvGraphicFramePr>
            <p:xfrm>
              <a:off x="624" y="1920"/>
              <a:ext cx="672" cy="336"/>
            </p:xfrm>
            <a:graphic>
              <a:graphicData uri="http://schemas.openxmlformats.org/presentationml/2006/ole">
                <mc:AlternateContent xmlns:mc="http://schemas.openxmlformats.org/markup-compatibility/2006">
                  <mc:Choice xmlns:v="urn:schemas-microsoft-com:vml" Requires="v">
                    <p:oleObj name="Documento" r:id="rId2" imgW="237744" imgH="146304" progId="Word.Document.8">
                      <p:embed/>
                    </p:oleObj>
                  </mc:Choice>
                  <mc:Fallback>
                    <p:oleObj name="Documento" r:id="rId2" imgW="237744" imgH="146304" progId="Word.Document.8">
                      <p:embed/>
                      <p:pic>
                        <p:nvPicPr>
                          <p:cNvPr id="65575" name="Object 40">
                            <a:extLst>
                              <a:ext uri="{FF2B5EF4-FFF2-40B4-BE49-F238E27FC236}">
                                <a16:creationId xmlns:a16="http://schemas.microsoft.com/office/drawing/2014/main" id="{E7E5A687-006F-4EAD-A4B8-94B3AA321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920"/>
                            <a:ext cx="672" cy="336"/>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 name="Object 43">
                <a:extLst>
                  <a:ext uri="{FF2B5EF4-FFF2-40B4-BE49-F238E27FC236}">
                    <a16:creationId xmlns:a16="http://schemas.microsoft.com/office/drawing/2014/main" id="{DB8ADBB0-701B-4282-BC10-F20C7197D9BD}"/>
                  </a:ext>
                </a:extLst>
              </p:cNvPr>
              <p:cNvGraphicFramePr>
                <a:graphicFrameLocks noChangeAspect="1"/>
              </p:cNvGraphicFramePr>
              <p:nvPr/>
            </p:nvGraphicFramePr>
            <p:xfrm>
              <a:off x="480" y="2208"/>
              <a:ext cx="1152" cy="336"/>
            </p:xfrm>
            <a:graphic>
              <a:graphicData uri="http://schemas.openxmlformats.org/presentationml/2006/ole">
                <mc:AlternateContent xmlns:mc="http://schemas.openxmlformats.org/markup-compatibility/2006">
                  <mc:Choice xmlns:v="urn:schemas-microsoft-com:vml" Requires="v">
                    <p:oleObj name="Documento" r:id="rId4" imgW="544068" imgH="160020" progId="Word.Document.8">
                      <p:embed/>
                    </p:oleObj>
                  </mc:Choice>
                  <mc:Fallback>
                    <p:oleObj name="Documento" r:id="rId4" imgW="544068" imgH="160020" progId="Word.Document.8">
                      <p:embed/>
                      <p:pic>
                        <p:nvPicPr>
                          <p:cNvPr id="65576" name="Object 43">
                            <a:extLst>
                              <a:ext uri="{FF2B5EF4-FFF2-40B4-BE49-F238E27FC236}">
                                <a16:creationId xmlns:a16="http://schemas.microsoft.com/office/drawing/2014/main" id="{809B10A0-D0E1-421F-85A4-E28AEE0D1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2208"/>
                            <a:ext cx="1152" cy="336"/>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 name="Object 46">
                <a:extLst>
                  <a:ext uri="{FF2B5EF4-FFF2-40B4-BE49-F238E27FC236}">
                    <a16:creationId xmlns:a16="http://schemas.microsoft.com/office/drawing/2014/main" id="{C02F8529-6BF3-4A31-A57B-677FC7BE0BDE}"/>
                  </a:ext>
                </a:extLst>
              </p:cNvPr>
              <p:cNvGraphicFramePr>
                <a:graphicFrameLocks noChangeAspect="1"/>
              </p:cNvGraphicFramePr>
              <p:nvPr/>
            </p:nvGraphicFramePr>
            <p:xfrm>
              <a:off x="528" y="2544"/>
              <a:ext cx="768" cy="354"/>
            </p:xfrm>
            <a:graphic>
              <a:graphicData uri="http://schemas.openxmlformats.org/presentationml/2006/ole">
                <mc:AlternateContent xmlns:mc="http://schemas.openxmlformats.org/markup-compatibility/2006">
                  <mc:Choice xmlns:v="urn:schemas-microsoft-com:vml" Requires="v">
                    <p:oleObj name="Documento" r:id="rId6" imgW="286603" imgH="168322" progId="Word.Document.8">
                      <p:embed/>
                    </p:oleObj>
                  </mc:Choice>
                  <mc:Fallback>
                    <p:oleObj name="Documento" r:id="rId6" imgW="286603" imgH="168322" progId="Word.Document.8">
                      <p:embed/>
                      <p:pic>
                        <p:nvPicPr>
                          <p:cNvPr id="65577" name="Object 46">
                            <a:extLst>
                              <a:ext uri="{FF2B5EF4-FFF2-40B4-BE49-F238E27FC236}">
                                <a16:creationId xmlns:a16="http://schemas.microsoft.com/office/drawing/2014/main" id="{1CEF09C9-7D3B-46C8-8507-D97E75A083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2544"/>
                            <a:ext cx="768" cy="354"/>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 name="Object 49">
                <a:extLst>
                  <a:ext uri="{FF2B5EF4-FFF2-40B4-BE49-F238E27FC236}">
                    <a16:creationId xmlns:a16="http://schemas.microsoft.com/office/drawing/2014/main" id="{8803BE2A-16F8-46B9-AC81-B17297525411}"/>
                  </a:ext>
                </a:extLst>
              </p:cNvPr>
              <p:cNvGraphicFramePr>
                <a:graphicFrameLocks noChangeAspect="1"/>
              </p:cNvGraphicFramePr>
              <p:nvPr/>
            </p:nvGraphicFramePr>
            <p:xfrm>
              <a:off x="624" y="2832"/>
              <a:ext cx="624" cy="364"/>
            </p:xfrm>
            <a:graphic>
              <a:graphicData uri="http://schemas.openxmlformats.org/presentationml/2006/ole">
                <mc:AlternateContent xmlns:mc="http://schemas.openxmlformats.org/markup-compatibility/2006">
                  <mc:Choice xmlns:v="urn:schemas-microsoft-com:vml" Requires="v">
                    <p:oleObj name="Documento" r:id="rId8" imgW="286603" imgH="168322" progId="Word.Document.8">
                      <p:embed/>
                    </p:oleObj>
                  </mc:Choice>
                  <mc:Fallback>
                    <p:oleObj name="Documento" r:id="rId8" imgW="286603" imgH="168322" progId="Word.Document.8">
                      <p:embed/>
                      <p:pic>
                        <p:nvPicPr>
                          <p:cNvPr id="65578" name="Object 49">
                            <a:extLst>
                              <a:ext uri="{FF2B5EF4-FFF2-40B4-BE49-F238E27FC236}">
                                <a16:creationId xmlns:a16="http://schemas.microsoft.com/office/drawing/2014/main" id="{65A1D6ED-1D58-434E-9C8B-562B8B88F0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 y="2832"/>
                            <a:ext cx="624" cy="364"/>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 name="Object 52">
                <a:extLst>
                  <a:ext uri="{FF2B5EF4-FFF2-40B4-BE49-F238E27FC236}">
                    <a16:creationId xmlns:a16="http://schemas.microsoft.com/office/drawing/2014/main" id="{BE9234DF-AA35-4D8F-88EB-0AF3452ABEB8}"/>
                  </a:ext>
                </a:extLst>
              </p:cNvPr>
              <p:cNvGraphicFramePr>
                <a:graphicFrameLocks noChangeAspect="1"/>
              </p:cNvGraphicFramePr>
              <p:nvPr/>
            </p:nvGraphicFramePr>
            <p:xfrm>
              <a:off x="624" y="3168"/>
              <a:ext cx="624" cy="343"/>
            </p:xfrm>
            <a:graphic>
              <a:graphicData uri="http://schemas.openxmlformats.org/presentationml/2006/ole">
                <mc:AlternateContent xmlns:mc="http://schemas.openxmlformats.org/markup-compatibility/2006">
                  <mc:Choice xmlns:v="urn:schemas-microsoft-com:vml" Requires="v">
                    <p:oleObj name="Documento" r:id="rId10" imgW="266509" imgH="147039" progId="Word.Document.8">
                      <p:embed/>
                    </p:oleObj>
                  </mc:Choice>
                  <mc:Fallback>
                    <p:oleObj name="Documento" r:id="rId10" imgW="266509" imgH="147039" progId="Word.Document.8">
                      <p:embed/>
                      <p:pic>
                        <p:nvPicPr>
                          <p:cNvPr id="65579" name="Object 52">
                            <a:extLst>
                              <a:ext uri="{FF2B5EF4-FFF2-40B4-BE49-F238E27FC236}">
                                <a16:creationId xmlns:a16="http://schemas.microsoft.com/office/drawing/2014/main" id="{E00844DF-A955-4539-9D2E-7F40E041D5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 y="3168"/>
                            <a:ext cx="624" cy="343"/>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grpSp>
        <p:nvGrpSpPr>
          <p:cNvPr id="75" name="Gruppo 74">
            <a:extLst>
              <a:ext uri="{FF2B5EF4-FFF2-40B4-BE49-F238E27FC236}">
                <a16:creationId xmlns:a16="http://schemas.microsoft.com/office/drawing/2014/main" id="{CDF5D5BD-4B71-4D27-B1B2-8DA18AFB2763}"/>
              </a:ext>
            </a:extLst>
          </p:cNvPr>
          <p:cNvGrpSpPr>
            <a:grpSpLocks/>
          </p:cNvGrpSpPr>
          <p:nvPr/>
        </p:nvGrpSpPr>
        <p:grpSpPr bwMode="auto">
          <a:xfrm>
            <a:off x="2109749" y="4635245"/>
            <a:ext cx="6296025" cy="1825625"/>
            <a:chOff x="1998547" y="4725988"/>
            <a:chExt cx="6296621" cy="1825731"/>
          </a:xfrm>
        </p:grpSpPr>
        <p:sp>
          <p:nvSpPr>
            <p:cNvPr id="108" name="Rettangolo 1">
              <a:extLst>
                <a:ext uri="{FF2B5EF4-FFF2-40B4-BE49-F238E27FC236}">
                  <a16:creationId xmlns:a16="http://schemas.microsoft.com/office/drawing/2014/main" id="{B4BED223-01C9-4614-A182-4200FD150FDB}"/>
                </a:ext>
              </a:extLst>
            </p:cNvPr>
            <p:cNvSpPr>
              <a:spLocks noChangeArrowheads="1"/>
            </p:cNvSpPr>
            <p:nvPr/>
          </p:nvSpPr>
          <p:spPr bwMode="auto">
            <a:xfrm>
              <a:off x="1998547" y="6090033"/>
              <a:ext cx="6296621" cy="46168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a:latin typeface="Arial" panose="020B0604020202020204" pitchFamily="34" charset="0"/>
                  <a:cs typeface="Arial" panose="020B0604020202020204" pitchFamily="34" charset="0"/>
                </a:rPr>
                <a:t>in WolframAlpha: </a:t>
              </a:r>
              <a:r>
                <a:rPr lang="it-IT" altLang="it-IT" b="1">
                  <a:latin typeface="Courier New" panose="02070309020205020404" pitchFamily="49" charset="0"/>
                  <a:cs typeface="Courier New" panose="02070309020205020404" pitchFamily="49" charset="0"/>
                </a:rPr>
                <a:t>solve 10^(-8)*x^2=60</a:t>
              </a:r>
            </a:p>
          </p:txBody>
        </p:sp>
        <p:cxnSp>
          <p:nvCxnSpPr>
            <p:cNvPr id="109" name="Connettore 2 108">
              <a:extLst>
                <a:ext uri="{FF2B5EF4-FFF2-40B4-BE49-F238E27FC236}">
                  <a16:creationId xmlns:a16="http://schemas.microsoft.com/office/drawing/2014/main" id="{423864D0-98ED-4254-BF26-48509199E12C}"/>
                </a:ext>
              </a:extLst>
            </p:cNvPr>
            <p:cNvCxnSpPr/>
            <p:nvPr/>
          </p:nvCxnSpPr>
          <p:spPr>
            <a:xfrm flipV="1">
              <a:off x="5508842" y="4725988"/>
              <a:ext cx="0" cy="132087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4" y="1072680"/>
            <a:ext cx="11605011" cy="463550"/>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Can </a:t>
            </a:r>
            <a:r>
              <a:rPr lang="it-IT" sz="3600" dirty="0" err="1">
                <a:latin typeface="Calibri" panose="020F0502020204030204" pitchFamily="34" charset="0"/>
                <a:cs typeface="Calibri" panose="020F0502020204030204" pitchFamily="34" charset="0"/>
              </a:rPr>
              <a:t>we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always</a:t>
            </a:r>
            <a:r>
              <a:rPr lang="it-IT" sz="3600" dirty="0">
                <a:latin typeface="Calibri" panose="020F0502020204030204" pitchFamily="34" charset="0"/>
                <a:cs typeface="Calibri" panose="020F0502020204030204" pitchFamily="34" charset="0"/>
              </a:rPr>
              <a:t> design an </a:t>
            </a:r>
            <a:r>
              <a:rPr lang="it-IT" sz="3600" dirty="0" err="1">
                <a:latin typeface="Calibri" panose="020F0502020204030204" pitchFamily="34" charset="0"/>
                <a:cs typeface="Calibri" panose="020F0502020204030204" pitchFamily="34" charset="0"/>
              </a:rPr>
              <a:t>algorithm</a:t>
            </a:r>
            <a:r>
              <a:rPr lang="it-IT" sz="3600" dirty="0">
                <a:latin typeface="Calibri" panose="020F0502020204030204" pitchFamily="34" charset="0"/>
                <a:cs typeface="Calibri" panose="020F0502020204030204" pitchFamily="34" charset="0"/>
              </a:rPr>
              <a:t> to solve </a:t>
            </a:r>
            <a:r>
              <a:rPr lang="it-IT" sz="3600" dirty="0" err="1">
                <a:latin typeface="Calibri" panose="020F0502020204030204" pitchFamily="34" charset="0"/>
                <a:cs typeface="Calibri" panose="020F0502020204030204" pitchFamily="34" charset="0"/>
              </a:rPr>
              <a:t>any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a:t>
            </a:r>
            <a:r>
              <a:rPr lang="it-IT"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835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4" y="1072680"/>
            <a:ext cx="11605011" cy="463550"/>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Can </a:t>
            </a:r>
            <a:r>
              <a:rPr lang="it-IT" sz="3600" dirty="0" err="1">
                <a:latin typeface="Calibri" panose="020F0502020204030204" pitchFamily="34" charset="0"/>
                <a:cs typeface="Calibri" panose="020F0502020204030204" pitchFamily="34" charset="0"/>
              </a:rPr>
              <a:t>we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always</a:t>
            </a:r>
            <a:r>
              <a:rPr lang="it-IT" sz="3600" dirty="0">
                <a:latin typeface="Calibri" panose="020F0502020204030204" pitchFamily="34" charset="0"/>
                <a:cs typeface="Calibri" panose="020F0502020204030204" pitchFamily="34" charset="0"/>
              </a:rPr>
              <a:t> design an </a:t>
            </a:r>
            <a:r>
              <a:rPr lang="it-IT" sz="3600" dirty="0" err="1">
                <a:latin typeface="Calibri" panose="020F0502020204030204" pitchFamily="34" charset="0"/>
                <a:cs typeface="Calibri" panose="020F0502020204030204" pitchFamily="34" charset="0"/>
              </a:rPr>
              <a:t>algorithm</a:t>
            </a:r>
            <a:r>
              <a:rPr lang="it-IT" sz="3600" dirty="0">
                <a:latin typeface="Calibri" panose="020F0502020204030204" pitchFamily="34" charset="0"/>
                <a:cs typeface="Calibri" panose="020F0502020204030204" pitchFamily="34" charset="0"/>
              </a:rPr>
              <a:t> to solve </a:t>
            </a:r>
            <a:r>
              <a:rPr lang="it-IT" sz="3600" dirty="0" err="1">
                <a:latin typeface="Calibri" panose="020F0502020204030204" pitchFamily="34" charset="0"/>
                <a:cs typeface="Calibri" panose="020F0502020204030204" pitchFamily="34" charset="0"/>
              </a:rPr>
              <a:t>any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a:t>
            </a:r>
            <a:r>
              <a:rPr lang="it-IT" sz="3600" dirty="0">
                <a:latin typeface="Calibri" panose="020F0502020204030204" pitchFamily="34" charset="0"/>
                <a:cs typeface="Calibri" panose="020F0502020204030204" pitchFamily="34" charset="0"/>
              </a:rPr>
              <a:t>?</a:t>
            </a:r>
          </a:p>
        </p:txBody>
      </p:sp>
      <p:sp>
        <p:nvSpPr>
          <p:cNvPr id="76" name="Rectangle 44">
            <a:extLst>
              <a:ext uri="{FF2B5EF4-FFF2-40B4-BE49-F238E27FC236}">
                <a16:creationId xmlns:a16="http://schemas.microsoft.com/office/drawing/2014/main" id="{41338A13-718F-422D-AEE7-45BF77D9FF8F}"/>
              </a:ext>
            </a:extLst>
          </p:cNvPr>
          <p:cNvSpPr>
            <a:spLocks noChangeArrowheads="1"/>
          </p:cNvSpPr>
          <p:nvPr/>
        </p:nvSpPr>
        <p:spPr bwMode="auto">
          <a:xfrm>
            <a:off x="6659563" y="1956124"/>
            <a:ext cx="1873250" cy="3455987"/>
          </a:xfrm>
          <a:prstGeom prst="rect">
            <a:avLst/>
          </a:prstGeom>
          <a:solidFill>
            <a:srgbClr val="C0C0C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77" name="Rectangle 43">
            <a:extLst>
              <a:ext uri="{FF2B5EF4-FFF2-40B4-BE49-F238E27FC236}">
                <a16:creationId xmlns:a16="http://schemas.microsoft.com/office/drawing/2014/main" id="{12278935-1462-4E58-B8C2-732086BDE34B}"/>
              </a:ext>
            </a:extLst>
          </p:cNvPr>
          <p:cNvSpPr>
            <a:spLocks noChangeArrowheads="1"/>
          </p:cNvSpPr>
          <p:nvPr/>
        </p:nvSpPr>
        <p:spPr bwMode="auto">
          <a:xfrm>
            <a:off x="4716463" y="1956124"/>
            <a:ext cx="1943100" cy="3455987"/>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78" name="Rectangle 42">
            <a:extLst>
              <a:ext uri="{FF2B5EF4-FFF2-40B4-BE49-F238E27FC236}">
                <a16:creationId xmlns:a16="http://schemas.microsoft.com/office/drawing/2014/main" id="{E5813212-C980-4E25-979A-B37B66346B45}"/>
              </a:ext>
            </a:extLst>
          </p:cNvPr>
          <p:cNvSpPr>
            <a:spLocks noChangeArrowheads="1"/>
          </p:cNvSpPr>
          <p:nvPr/>
        </p:nvSpPr>
        <p:spPr bwMode="auto">
          <a:xfrm>
            <a:off x="3132138" y="1956124"/>
            <a:ext cx="1584325" cy="3455987"/>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79" name="Rectangle 41">
            <a:extLst>
              <a:ext uri="{FF2B5EF4-FFF2-40B4-BE49-F238E27FC236}">
                <a16:creationId xmlns:a16="http://schemas.microsoft.com/office/drawing/2014/main" id="{7464E82E-AA9F-4AF8-B3D5-A669A8794117}"/>
              </a:ext>
            </a:extLst>
          </p:cNvPr>
          <p:cNvSpPr>
            <a:spLocks noChangeArrowheads="1"/>
          </p:cNvSpPr>
          <p:nvPr/>
        </p:nvSpPr>
        <p:spPr bwMode="auto">
          <a:xfrm>
            <a:off x="539750" y="1956124"/>
            <a:ext cx="2592388" cy="3455987"/>
          </a:xfrm>
          <a:prstGeom prst="rect">
            <a:avLst/>
          </a:prstGeom>
          <a:solidFill>
            <a:srgbClr val="C0F8CD"/>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0" name="Text Box 4">
            <a:extLst>
              <a:ext uri="{FF2B5EF4-FFF2-40B4-BE49-F238E27FC236}">
                <a16:creationId xmlns:a16="http://schemas.microsoft.com/office/drawing/2014/main" id="{5F1F69E3-A67F-495A-BAA0-C4093802C92E}"/>
              </a:ext>
            </a:extLst>
          </p:cNvPr>
          <p:cNvSpPr txBox="1">
            <a:spLocks noChangeArrowheads="1"/>
          </p:cNvSpPr>
          <p:nvPr/>
        </p:nvSpPr>
        <p:spPr bwMode="auto">
          <a:xfrm>
            <a:off x="539750" y="2098999"/>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b="1" dirty="0" err="1">
                <a:latin typeface="Arial" panose="020B0604020202020204" pitchFamily="34" charset="0"/>
              </a:rPr>
              <a:t>complexity</a:t>
            </a:r>
            <a:r>
              <a:rPr lang="it-IT" altLang="it-IT" sz="2800" b="1" dirty="0">
                <a:solidFill>
                  <a:srgbClr val="7F7F7F"/>
                </a:solidFill>
                <a:latin typeface="Arial" panose="020B0604020202020204" pitchFamily="34" charset="0"/>
              </a:rPr>
              <a:t>	</a:t>
            </a:r>
            <a:r>
              <a:rPr lang="it-IT" altLang="it-IT" sz="2800" b="1" dirty="0">
                <a:latin typeface="Arial" panose="020B0604020202020204" pitchFamily="34" charset="0"/>
              </a:rPr>
              <a:t>1 sec</a:t>
            </a:r>
            <a:r>
              <a:rPr lang="it-IT" altLang="it-IT" sz="2800" b="1" dirty="0">
                <a:solidFill>
                  <a:srgbClr val="7F7F7F"/>
                </a:solidFill>
                <a:latin typeface="Arial" panose="020B0604020202020204" pitchFamily="34" charset="0"/>
              </a:rPr>
              <a:t>	</a:t>
            </a:r>
            <a:r>
              <a:rPr lang="it-IT" altLang="it-IT" sz="2800" b="1" dirty="0">
                <a:latin typeface="Arial" panose="020B0604020202020204" pitchFamily="34" charset="0"/>
              </a:rPr>
              <a:t>      1  minute       1 hour   </a:t>
            </a:r>
            <a:endParaRPr lang="it-IT" altLang="it-IT" sz="2800" b="1" dirty="0"/>
          </a:p>
          <a:p>
            <a:r>
              <a:rPr lang="it-IT" altLang="it-IT" sz="2800" b="1" dirty="0">
                <a:solidFill>
                  <a:srgbClr val="7F7F7F"/>
                </a:solidFill>
              </a:rPr>
              <a:t>	</a:t>
            </a:r>
            <a:endParaRPr lang="it-IT" altLang="it-IT" sz="2800" dirty="0"/>
          </a:p>
          <a:p>
            <a:r>
              <a:rPr lang="it-IT" altLang="it-IT" sz="3200" dirty="0">
                <a:solidFill>
                  <a:srgbClr val="7F7F7F"/>
                </a:solidFill>
              </a:rPr>
              <a:t>	</a:t>
            </a:r>
            <a:r>
              <a:rPr lang="it-IT" altLang="it-IT" sz="3200" dirty="0"/>
              <a:t> </a:t>
            </a:r>
            <a:r>
              <a:rPr lang="it-IT" altLang="it-IT" sz="3200" dirty="0">
                <a:solidFill>
                  <a:srgbClr val="7F7F7F"/>
                </a:solidFill>
              </a:rPr>
              <a:t>		</a:t>
            </a:r>
            <a:r>
              <a:rPr lang="it-IT" altLang="it-IT" sz="3200" dirty="0"/>
              <a:t>10</a:t>
            </a:r>
            <a:r>
              <a:rPr lang="it-IT" altLang="it-IT" sz="3200" baseline="30000" dirty="0"/>
              <a:t>12</a:t>
            </a:r>
            <a:r>
              <a:rPr lang="it-IT" altLang="it-IT" sz="3200" dirty="0">
                <a:solidFill>
                  <a:srgbClr val="7F7F7F"/>
                </a:solidFill>
              </a:rPr>
              <a:t>	</a:t>
            </a:r>
            <a:r>
              <a:rPr lang="it-IT" altLang="it-IT" sz="3200" dirty="0"/>
              <a:t>         6</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13</a:t>
            </a:r>
            <a:r>
              <a:rPr lang="it-IT" altLang="it-IT" sz="3200" dirty="0"/>
              <a:t>  </a:t>
            </a:r>
            <a:r>
              <a:rPr lang="it-IT" altLang="it-IT" sz="3200" dirty="0">
                <a:solidFill>
                  <a:srgbClr val="7F7F7F"/>
                </a:solidFill>
              </a:rPr>
              <a:t>	</a:t>
            </a:r>
            <a:r>
              <a:rPr lang="it-IT" altLang="it-IT" sz="3200" dirty="0"/>
              <a:t>3.6</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15</a:t>
            </a:r>
            <a:endParaRPr lang="it-IT" altLang="it-IT" sz="3200" dirty="0"/>
          </a:p>
          <a:p>
            <a:r>
              <a:rPr lang="it-IT" altLang="it-IT" sz="3200" dirty="0">
                <a:solidFill>
                  <a:srgbClr val="7F7F7F"/>
                </a:solidFill>
              </a:rPr>
              <a:t>		</a:t>
            </a:r>
            <a:r>
              <a:rPr lang="it-IT" altLang="it-IT" sz="3200" dirty="0"/>
              <a:t>       2.5 </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10</a:t>
            </a:r>
            <a:r>
              <a:rPr lang="it-IT" altLang="it-IT" sz="3200" dirty="0"/>
              <a:t>  </a:t>
            </a:r>
            <a:r>
              <a:rPr lang="it-IT" altLang="it-IT" sz="3200" dirty="0">
                <a:latin typeface="Symbol" panose="05050102010706020507" pitchFamily="18" charset="2"/>
                <a:sym typeface="Symbol" panose="05050102010706020507" pitchFamily="18" charset="2"/>
              </a:rPr>
              <a:t></a:t>
            </a:r>
            <a:r>
              <a:rPr lang="it-IT" altLang="it-IT" sz="3200" dirty="0"/>
              <a:t>1.4 </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12</a:t>
            </a:r>
            <a:r>
              <a:rPr lang="it-IT" altLang="it-IT" sz="3200" dirty="0"/>
              <a:t>   </a:t>
            </a:r>
            <a:r>
              <a:rPr lang="it-IT" altLang="it-IT" sz="3200" dirty="0">
                <a:latin typeface="Symbol" panose="05050102010706020507" pitchFamily="18" charset="2"/>
                <a:sym typeface="Symbol" panose="05050102010706020507" pitchFamily="18" charset="2"/>
              </a:rPr>
              <a:t></a:t>
            </a:r>
            <a:r>
              <a:rPr lang="it-IT" altLang="it-IT" sz="3200" dirty="0"/>
              <a:t> 7.5</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13 </a:t>
            </a:r>
            <a:endParaRPr lang="it-IT" altLang="it-IT" sz="3200" dirty="0"/>
          </a:p>
          <a:p>
            <a:r>
              <a:rPr lang="it-IT" altLang="it-IT" sz="3200" dirty="0">
                <a:solidFill>
                  <a:srgbClr val="7F7F7F"/>
                </a:solidFill>
                <a:sym typeface="Symbol" panose="05050102010706020507" pitchFamily="18" charset="2"/>
              </a:rPr>
              <a:t>			</a:t>
            </a:r>
            <a:r>
              <a:rPr lang="it-IT" altLang="it-IT" sz="3200" dirty="0">
                <a:sym typeface="Symbol" panose="05050102010706020507" pitchFamily="18" charset="2"/>
              </a:rPr>
              <a:t> </a:t>
            </a:r>
            <a:r>
              <a:rPr lang="it-IT" altLang="it-IT" sz="3200" dirty="0"/>
              <a:t>10</a:t>
            </a:r>
            <a:r>
              <a:rPr lang="it-IT" altLang="it-IT" sz="3200" baseline="30000" dirty="0"/>
              <a:t>6</a:t>
            </a:r>
            <a:r>
              <a:rPr lang="it-IT" altLang="it-IT" sz="3200" dirty="0">
                <a:solidFill>
                  <a:srgbClr val="7F7F7F"/>
                </a:solidFill>
              </a:rPr>
              <a:t>	</a:t>
            </a:r>
            <a:r>
              <a:rPr lang="it-IT" altLang="it-IT" sz="3200" dirty="0"/>
              <a:t>       </a:t>
            </a:r>
            <a:r>
              <a:rPr lang="it-IT" altLang="it-IT" sz="3200" dirty="0">
                <a:latin typeface="Symbol" panose="05050102010706020507" pitchFamily="18" charset="2"/>
                <a:sym typeface="Symbol" panose="05050102010706020507" pitchFamily="18" charset="2"/>
              </a:rPr>
              <a:t></a:t>
            </a:r>
            <a:r>
              <a:rPr lang="it-IT" altLang="it-IT" sz="3200" dirty="0"/>
              <a:t>7.7</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6</a:t>
            </a:r>
            <a:r>
              <a:rPr lang="it-IT" altLang="it-IT" sz="3200" dirty="0"/>
              <a:t>    </a:t>
            </a:r>
            <a:r>
              <a:rPr lang="it-IT" altLang="it-IT" sz="3200" dirty="0">
                <a:solidFill>
                  <a:srgbClr val="7F7F7F"/>
                </a:solidFill>
              </a:rPr>
              <a:t>	</a:t>
            </a:r>
            <a:r>
              <a:rPr lang="it-IT" altLang="it-IT" sz="3200" dirty="0">
                <a:sym typeface="Symbol" panose="05050102010706020507" pitchFamily="18" charset="2"/>
              </a:rPr>
              <a:t>6</a:t>
            </a:r>
            <a:r>
              <a:rPr lang="it-IT" altLang="it-IT" sz="3200" dirty="0">
                <a:latin typeface="Symbol" panose="05050102010706020507" pitchFamily="18" charset="2"/>
                <a:sym typeface="Symbol" panose="05050102010706020507" pitchFamily="18" charset="2"/>
              </a:rPr>
              <a:t></a:t>
            </a:r>
            <a:r>
              <a:rPr lang="it-IT" altLang="it-IT" sz="3200" dirty="0"/>
              <a:t>10</a:t>
            </a:r>
            <a:r>
              <a:rPr lang="it-IT" altLang="it-IT" sz="3200" baseline="30000" dirty="0"/>
              <a:t>7</a:t>
            </a:r>
            <a:endParaRPr lang="it-IT" altLang="it-IT" sz="3200" dirty="0"/>
          </a:p>
          <a:p>
            <a:r>
              <a:rPr lang="it-IT" altLang="it-IT" sz="3200" dirty="0">
                <a:solidFill>
                  <a:srgbClr val="7F7F7F"/>
                </a:solidFill>
              </a:rPr>
              <a:t>			</a:t>
            </a:r>
            <a:r>
              <a:rPr lang="it-IT" altLang="it-IT" sz="3200" dirty="0"/>
              <a:t> 35</a:t>
            </a:r>
            <a:r>
              <a:rPr lang="it-IT" altLang="it-IT" sz="3200" dirty="0">
                <a:solidFill>
                  <a:srgbClr val="7F7F7F"/>
                </a:solidFill>
              </a:rPr>
              <a:t>		</a:t>
            </a:r>
            <a:r>
              <a:rPr lang="it-IT" altLang="it-IT" sz="3200" dirty="0"/>
              <a:t> 45</a:t>
            </a:r>
            <a:r>
              <a:rPr lang="it-IT" altLang="it-IT" sz="3200" dirty="0">
                <a:solidFill>
                  <a:srgbClr val="7F7F7F"/>
                </a:solidFill>
              </a:rPr>
              <a:t>		</a:t>
            </a:r>
            <a:r>
              <a:rPr lang="it-IT" altLang="it-IT" sz="3200" dirty="0"/>
              <a:t> 51</a:t>
            </a:r>
            <a:r>
              <a:rPr lang="it-IT" altLang="it-IT" sz="3200" dirty="0">
                <a:solidFill>
                  <a:srgbClr val="7F7F7F"/>
                </a:solidFill>
              </a:rPr>
              <a:t>	</a:t>
            </a:r>
            <a:endParaRPr lang="it-IT" altLang="it-IT" sz="3200" dirty="0"/>
          </a:p>
          <a:p>
            <a:r>
              <a:rPr lang="it-IT" altLang="it-IT" sz="3200" dirty="0">
                <a:solidFill>
                  <a:srgbClr val="7F7F7F"/>
                </a:solidFill>
              </a:rPr>
              <a:t>			</a:t>
            </a:r>
            <a:r>
              <a:rPr lang="it-IT" altLang="it-IT" sz="3200" dirty="0"/>
              <a:t> 14</a:t>
            </a:r>
            <a:r>
              <a:rPr lang="it-IT" altLang="it-IT" sz="3200" dirty="0">
                <a:solidFill>
                  <a:srgbClr val="7F7F7F"/>
                </a:solidFill>
              </a:rPr>
              <a:t>		</a:t>
            </a:r>
            <a:r>
              <a:rPr lang="it-IT" altLang="it-IT" sz="3200" dirty="0"/>
              <a:t> 16</a:t>
            </a:r>
            <a:r>
              <a:rPr lang="it-IT" altLang="it-IT" sz="3200" dirty="0">
                <a:solidFill>
                  <a:srgbClr val="7F7F7F"/>
                </a:solidFill>
              </a:rPr>
              <a:t>		</a:t>
            </a:r>
            <a:r>
              <a:rPr lang="it-IT" altLang="it-IT" sz="3200" dirty="0"/>
              <a:t> 17</a:t>
            </a:r>
            <a:r>
              <a:rPr lang="it-IT" altLang="it-IT" sz="3200" dirty="0">
                <a:solidFill>
                  <a:srgbClr val="7F7F7F"/>
                </a:solidFill>
              </a:rPr>
              <a:t>	</a:t>
            </a:r>
            <a:endParaRPr lang="it-IT" altLang="it-IT" sz="3200" dirty="0"/>
          </a:p>
          <a:p>
            <a:r>
              <a:rPr lang="it-IT" altLang="it-IT" sz="3200" dirty="0">
                <a:solidFill>
                  <a:srgbClr val="7F7F7F"/>
                </a:solidFill>
              </a:rPr>
              <a:t>		</a:t>
            </a:r>
            <a:r>
              <a:rPr lang="it-IT" altLang="it-IT" sz="2800" dirty="0">
                <a:solidFill>
                  <a:srgbClr val="7F7F7F"/>
                </a:solidFill>
              </a:rPr>
              <a:t>	</a:t>
            </a:r>
            <a:endParaRPr lang="it-IT" altLang="it-IT" sz="2800" dirty="0"/>
          </a:p>
          <a:p>
            <a:endParaRPr lang="it-IT" altLang="it-IT" baseline="36000" dirty="0"/>
          </a:p>
        </p:txBody>
      </p:sp>
      <p:sp>
        <p:nvSpPr>
          <p:cNvPr id="81" name="Rectangle 5">
            <a:extLst>
              <a:ext uri="{FF2B5EF4-FFF2-40B4-BE49-F238E27FC236}">
                <a16:creationId xmlns:a16="http://schemas.microsoft.com/office/drawing/2014/main" id="{C268D1DD-5DBD-490F-BF13-1292B432CBEE}"/>
              </a:ext>
            </a:extLst>
          </p:cNvPr>
          <p:cNvSpPr>
            <a:spLocks noChangeArrowheads="1"/>
          </p:cNvSpPr>
          <p:nvPr/>
        </p:nvSpPr>
        <p:spPr bwMode="auto">
          <a:xfrm>
            <a:off x="539750" y="1946599"/>
            <a:ext cx="25908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2" name="Rectangle 6">
            <a:extLst>
              <a:ext uri="{FF2B5EF4-FFF2-40B4-BE49-F238E27FC236}">
                <a16:creationId xmlns:a16="http://schemas.microsoft.com/office/drawing/2014/main" id="{2CB2CECC-4450-4F93-B902-AF0B8CA32D6B}"/>
              </a:ext>
            </a:extLst>
          </p:cNvPr>
          <p:cNvSpPr>
            <a:spLocks noChangeArrowheads="1"/>
          </p:cNvSpPr>
          <p:nvPr/>
        </p:nvSpPr>
        <p:spPr bwMode="auto">
          <a:xfrm>
            <a:off x="3130550" y="1946599"/>
            <a:ext cx="16002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3" name="Rectangle 7">
            <a:extLst>
              <a:ext uri="{FF2B5EF4-FFF2-40B4-BE49-F238E27FC236}">
                <a16:creationId xmlns:a16="http://schemas.microsoft.com/office/drawing/2014/main" id="{F1137D6B-013C-4703-9ECA-7B9C7BB83585}"/>
              </a:ext>
            </a:extLst>
          </p:cNvPr>
          <p:cNvSpPr>
            <a:spLocks noChangeArrowheads="1"/>
          </p:cNvSpPr>
          <p:nvPr/>
        </p:nvSpPr>
        <p:spPr bwMode="auto">
          <a:xfrm>
            <a:off x="4730750" y="1946599"/>
            <a:ext cx="19050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4" name="Rectangle 8">
            <a:extLst>
              <a:ext uri="{FF2B5EF4-FFF2-40B4-BE49-F238E27FC236}">
                <a16:creationId xmlns:a16="http://schemas.microsoft.com/office/drawing/2014/main" id="{EF1A6FA9-0418-4452-ACBC-31E1A27D45BD}"/>
              </a:ext>
            </a:extLst>
          </p:cNvPr>
          <p:cNvSpPr>
            <a:spLocks noChangeArrowheads="1"/>
          </p:cNvSpPr>
          <p:nvPr/>
        </p:nvSpPr>
        <p:spPr bwMode="auto">
          <a:xfrm>
            <a:off x="6635750" y="1946599"/>
            <a:ext cx="19050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5" name="Rectangle 9">
            <a:extLst>
              <a:ext uri="{FF2B5EF4-FFF2-40B4-BE49-F238E27FC236}">
                <a16:creationId xmlns:a16="http://schemas.microsoft.com/office/drawing/2014/main" id="{5C563BF8-05B6-4C4C-B6A6-0C25A4E5FD90}"/>
              </a:ext>
            </a:extLst>
          </p:cNvPr>
          <p:cNvSpPr>
            <a:spLocks noChangeArrowheads="1"/>
          </p:cNvSpPr>
          <p:nvPr/>
        </p:nvSpPr>
        <p:spPr bwMode="auto">
          <a:xfrm>
            <a:off x="539750" y="2860999"/>
            <a:ext cx="25908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6" name="Rectangle 10">
            <a:extLst>
              <a:ext uri="{FF2B5EF4-FFF2-40B4-BE49-F238E27FC236}">
                <a16:creationId xmlns:a16="http://schemas.microsoft.com/office/drawing/2014/main" id="{0065BF25-52AE-4954-ADD6-250DB23550F0}"/>
              </a:ext>
            </a:extLst>
          </p:cNvPr>
          <p:cNvSpPr>
            <a:spLocks noChangeArrowheads="1"/>
          </p:cNvSpPr>
          <p:nvPr/>
        </p:nvSpPr>
        <p:spPr bwMode="auto">
          <a:xfrm>
            <a:off x="3130550" y="2860999"/>
            <a:ext cx="1600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7" name="Rectangle 11">
            <a:extLst>
              <a:ext uri="{FF2B5EF4-FFF2-40B4-BE49-F238E27FC236}">
                <a16:creationId xmlns:a16="http://schemas.microsoft.com/office/drawing/2014/main" id="{463E6978-639C-4AA3-BED0-EBCD3401E922}"/>
              </a:ext>
            </a:extLst>
          </p:cNvPr>
          <p:cNvSpPr>
            <a:spLocks noChangeArrowheads="1"/>
          </p:cNvSpPr>
          <p:nvPr/>
        </p:nvSpPr>
        <p:spPr bwMode="auto">
          <a:xfrm>
            <a:off x="4730750" y="2860999"/>
            <a:ext cx="19050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8" name="Rectangle 12">
            <a:extLst>
              <a:ext uri="{FF2B5EF4-FFF2-40B4-BE49-F238E27FC236}">
                <a16:creationId xmlns:a16="http://schemas.microsoft.com/office/drawing/2014/main" id="{6CA0B41E-162D-46CC-82C4-940377A6D701}"/>
              </a:ext>
            </a:extLst>
          </p:cNvPr>
          <p:cNvSpPr>
            <a:spLocks noChangeArrowheads="1"/>
          </p:cNvSpPr>
          <p:nvPr/>
        </p:nvSpPr>
        <p:spPr bwMode="auto">
          <a:xfrm>
            <a:off x="6635750" y="2860999"/>
            <a:ext cx="19050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89" name="Rectangle 13">
            <a:extLst>
              <a:ext uri="{FF2B5EF4-FFF2-40B4-BE49-F238E27FC236}">
                <a16:creationId xmlns:a16="http://schemas.microsoft.com/office/drawing/2014/main" id="{E68DE6D9-51CF-47F9-B24A-DA671A818886}"/>
              </a:ext>
            </a:extLst>
          </p:cNvPr>
          <p:cNvSpPr>
            <a:spLocks noChangeArrowheads="1"/>
          </p:cNvSpPr>
          <p:nvPr/>
        </p:nvSpPr>
        <p:spPr bwMode="auto">
          <a:xfrm>
            <a:off x="539750" y="3470599"/>
            <a:ext cx="2590800"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0" name="Rectangle 14">
            <a:extLst>
              <a:ext uri="{FF2B5EF4-FFF2-40B4-BE49-F238E27FC236}">
                <a16:creationId xmlns:a16="http://schemas.microsoft.com/office/drawing/2014/main" id="{7EF257C5-40B1-4E39-A2DB-4BFAB9ADBFFE}"/>
              </a:ext>
            </a:extLst>
          </p:cNvPr>
          <p:cNvSpPr>
            <a:spLocks noChangeArrowheads="1"/>
          </p:cNvSpPr>
          <p:nvPr/>
        </p:nvSpPr>
        <p:spPr bwMode="auto">
          <a:xfrm>
            <a:off x="3130550" y="3470599"/>
            <a:ext cx="1600200"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1" name="Rectangle 15">
            <a:extLst>
              <a:ext uri="{FF2B5EF4-FFF2-40B4-BE49-F238E27FC236}">
                <a16:creationId xmlns:a16="http://schemas.microsoft.com/office/drawing/2014/main" id="{1E165529-85C8-4579-8B5E-D4AB7426EE70}"/>
              </a:ext>
            </a:extLst>
          </p:cNvPr>
          <p:cNvSpPr>
            <a:spLocks noChangeArrowheads="1"/>
          </p:cNvSpPr>
          <p:nvPr/>
        </p:nvSpPr>
        <p:spPr bwMode="auto">
          <a:xfrm>
            <a:off x="4730750" y="3470599"/>
            <a:ext cx="1905000"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2" name="Rectangle 16">
            <a:extLst>
              <a:ext uri="{FF2B5EF4-FFF2-40B4-BE49-F238E27FC236}">
                <a16:creationId xmlns:a16="http://schemas.microsoft.com/office/drawing/2014/main" id="{D1552BB9-8663-4A36-81BC-CFB25B536662}"/>
              </a:ext>
            </a:extLst>
          </p:cNvPr>
          <p:cNvSpPr>
            <a:spLocks noChangeArrowheads="1"/>
          </p:cNvSpPr>
          <p:nvPr/>
        </p:nvSpPr>
        <p:spPr bwMode="auto">
          <a:xfrm>
            <a:off x="6635750" y="3470599"/>
            <a:ext cx="1905000"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3" name="Rectangle 17">
            <a:extLst>
              <a:ext uri="{FF2B5EF4-FFF2-40B4-BE49-F238E27FC236}">
                <a16:creationId xmlns:a16="http://schemas.microsoft.com/office/drawing/2014/main" id="{BBA737AF-F6A7-4A31-90EE-2C356602F576}"/>
              </a:ext>
            </a:extLst>
          </p:cNvPr>
          <p:cNvSpPr>
            <a:spLocks noChangeArrowheads="1"/>
          </p:cNvSpPr>
          <p:nvPr/>
        </p:nvSpPr>
        <p:spPr bwMode="auto">
          <a:xfrm>
            <a:off x="539750" y="4003999"/>
            <a:ext cx="25908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4" name="Rectangle 18">
            <a:extLst>
              <a:ext uri="{FF2B5EF4-FFF2-40B4-BE49-F238E27FC236}">
                <a16:creationId xmlns:a16="http://schemas.microsoft.com/office/drawing/2014/main" id="{4109511A-4B64-494B-A363-90FABD121691}"/>
              </a:ext>
            </a:extLst>
          </p:cNvPr>
          <p:cNvSpPr>
            <a:spLocks noChangeArrowheads="1"/>
          </p:cNvSpPr>
          <p:nvPr/>
        </p:nvSpPr>
        <p:spPr bwMode="auto">
          <a:xfrm>
            <a:off x="3130550" y="4003999"/>
            <a:ext cx="16002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5" name="Rectangle 19">
            <a:extLst>
              <a:ext uri="{FF2B5EF4-FFF2-40B4-BE49-F238E27FC236}">
                <a16:creationId xmlns:a16="http://schemas.microsoft.com/office/drawing/2014/main" id="{D9CF7BD3-3622-47E4-8068-44179F76EB74}"/>
              </a:ext>
            </a:extLst>
          </p:cNvPr>
          <p:cNvSpPr>
            <a:spLocks noChangeArrowheads="1"/>
          </p:cNvSpPr>
          <p:nvPr/>
        </p:nvSpPr>
        <p:spPr bwMode="auto">
          <a:xfrm>
            <a:off x="4730750" y="4003999"/>
            <a:ext cx="19050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6" name="Rectangle 20">
            <a:extLst>
              <a:ext uri="{FF2B5EF4-FFF2-40B4-BE49-F238E27FC236}">
                <a16:creationId xmlns:a16="http://schemas.microsoft.com/office/drawing/2014/main" id="{B900D6B0-7E5C-4FF7-AD8A-6F167FBFE240}"/>
              </a:ext>
            </a:extLst>
          </p:cNvPr>
          <p:cNvSpPr>
            <a:spLocks noChangeArrowheads="1"/>
          </p:cNvSpPr>
          <p:nvPr/>
        </p:nvSpPr>
        <p:spPr bwMode="auto">
          <a:xfrm>
            <a:off x="6635750" y="4003999"/>
            <a:ext cx="19050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7" name="Rectangle 21">
            <a:extLst>
              <a:ext uri="{FF2B5EF4-FFF2-40B4-BE49-F238E27FC236}">
                <a16:creationId xmlns:a16="http://schemas.microsoft.com/office/drawing/2014/main" id="{355F6DF9-444D-467F-86C9-6B33E836597E}"/>
              </a:ext>
            </a:extLst>
          </p:cNvPr>
          <p:cNvSpPr>
            <a:spLocks noChangeArrowheads="1"/>
          </p:cNvSpPr>
          <p:nvPr/>
        </p:nvSpPr>
        <p:spPr bwMode="auto">
          <a:xfrm>
            <a:off x="539750" y="4461199"/>
            <a:ext cx="25908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8" name="Rectangle 22">
            <a:extLst>
              <a:ext uri="{FF2B5EF4-FFF2-40B4-BE49-F238E27FC236}">
                <a16:creationId xmlns:a16="http://schemas.microsoft.com/office/drawing/2014/main" id="{4DA00CCD-F373-4EB9-B286-8FFEC454A884}"/>
              </a:ext>
            </a:extLst>
          </p:cNvPr>
          <p:cNvSpPr>
            <a:spLocks noChangeArrowheads="1"/>
          </p:cNvSpPr>
          <p:nvPr/>
        </p:nvSpPr>
        <p:spPr bwMode="auto">
          <a:xfrm>
            <a:off x="3130550" y="4461199"/>
            <a:ext cx="16002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99" name="Rectangle 23">
            <a:extLst>
              <a:ext uri="{FF2B5EF4-FFF2-40B4-BE49-F238E27FC236}">
                <a16:creationId xmlns:a16="http://schemas.microsoft.com/office/drawing/2014/main" id="{AC0CD73B-DC42-4EDE-86F7-C9782AE30409}"/>
              </a:ext>
            </a:extLst>
          </p:cNvPr>
          <p:cNvSpPr>
            <a:spLocks noChangeArrowheads="1"/>
          </p:cNvSpPr>
          <p:nvPr/>
        </p:nvSpPr>
        <p:spPr bwMode="auto">
          <a:xfrm>
            <a:off x="4730750" y="4461199"/>
            <a:ext cx="19050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0" name="Rectangle 24">
            <a:extLst>
              <a:ext uri="{FF2B5EF4-FFF2-40B4-BE49-F238E27FC236}">
                <a16:creationId xmlns:a16="http://schemas.microsoft.com/office/drawing/2014/main" id="{5E7F0578-0587-41A4-889A-C717E0A81E53}"/>
              </a:ext>
            </a:extLst>
          </p:cNvPr>
          <p:cNvSpPr>
            <a:spLocks noChangeArrowheads="1"/>
          </p:cNvSpPr>
          <p:nvPr/>
        </p:nvSpPr>
        <p:spPr bwMode="auto">
          <a:xfrm>
            <a:off x="6635750" y="4461199"/>
            <a:ext cx="19050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1" name="Rectangle 25">
            <a:extLst>
              <a:ext uri="{FF2B5EF4-FFF2-40B4-BE49-F238E27FC236}">
                <a16:creationId xmlns:a16="http://schemas.microsoft.com/office/drawing/2014/main" id="{49AEDAED-ADC5-45D8-AB57-DCC693441A34}"/>
              </a:ext>
            </a:extLst>
          </p:cNvPr>
          <p:cNvSpPr>
            <a:spLocks noChangeArrowheads="1"/>
          </p:cNvSpPr>
          <p:nvPr/>
        </p:nvSpPr>
        <p:spPr bwMode="auto">
          <a:xfrm>
            <a:off x="539750" y="4918399"/>
            <a:ext cx="2590800" cy="4937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2" name="Rectangle 26">
            <a:extLst>
              <a:ext uri="{FF2B5EF4-FFF2-40B4-BE49-F238E27FC236}">
                <a16:creationId xmlns:a16="http://schemas.microsoft.com/office/drawing/2014/main" id="{E473EA05-1F0A-4485-A85C-68B4C3016BC0}"/>
              </a:ext>
            </a:extLst>
          </p:cNvPr>
          <p:cNvSpPr>
            <a:spLocks noChangeArrowheads="1"/>
          </p:cNvSpPr>
          <p:nvPr/>
        </p:nvSpPr>
        <p:spPr bwMode="auto">
          <a:xfrm>
            <a:off x="3130550" y="4918399"/>
            <a:ext cx="1600200" cy="4937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3" name="Rectangle 27">
            <a:extLst>
              <a:ext uri="{FF2B5EF4-FFF2-40B4-BE49-F238E27FC236}">
                <a16:creationId xmlns:a16="http://schemas.microsoft.com/office/drawing/2014/main" id="{44FB4D60-12A3-4154-B937-D671A1D65A59}"/>
              </a:ext>
            </a:extLst>
          </p:cNvPr>
          <p:cNvSpPr>
            <a:spLocks noChangeArrowheads="1"/>
          </p:cNvSpPr>
          <p:nvPr/>
        </p:nvSpPr>
        <p:spPr bwMode="auto">
          <a:xfrm>
            <a:off x="4730750" y="4918399"/>
            <a:ext cx="1905000" cy="4937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04" name="Rectangle 28">
            <a:extLst>
              <a:ext uri="{FF2B5EF4-FFF2-40B4-BE49-F238E27FC236}">
                <a16:creationId xmlns:a16="http://schemas.microsoft.com/office/drawing/2014/main" id="{A3C7BBFE-45F1-4321-8B18-56C0D00C97D5}"/>
              </a:ext>
            </a:extLst>
          </p:cNvPr>
          <p:cNvSpPr>
            <a:spLocks noChangeArrowheads="1"/>
          </p:cNvSpPr>
          <p:nvPr/>
        </p:nvSpPr>
        <p:spPr bwMode="auto">
          <a:xfrm>
            <a:off x="6635750" y="4918399"/>
            <a:ext cx="1905000" cy="4937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aphicFrame>
        <p:nvGraphicFramePr>
          <p:cNvPr id="105" name="Object 34">
            <a:extLst>
              <a:ext uri="{FF2B5EF4-FFF2-40B4-BE49-F238E27FC236}">
                <a16:creationId xmlns:a16="http://schemas.microsoft.com/office/drawing/2014/main" id="{FC186F83-01BE-41FA-A606-25DFED4647EF}"/>
              </a:ext>
            </a:extLst>
          </p:cNvPr>
          <p:cNvGraphicFramePr>
            <a:graphicFrameLocks noChangeAspect="1"/>
          </p:cNvGraphicFramePr>
          <p:nvPr>
            <p:extLst>
              <p:ext uri="{D42A27DB-BD31-4B8C-83A1-F6EECF244321}">
                <p14:modId xmlns:p14="http://schemas.microsoft.com/office/powerpoint/2010/main" val="803475919"/>
              </p:ext>
            </p:extLst>
          </p:nvPr>
        </p:nvGraphicFramePr>
        <p:xfrm>
          <a:off x="996950" y="2937199"/>
          <a:ext cx="1066800" cy="533400"/>
        </p:xfrm>
        <a:graphic>
          <a:graphicData uri="http://schemas.openxmlformats.org/presentationml/2006/ole">
            <mc:AlternateContent xmlns:mc="http://schemas.openxmlformats.org/markup-compatibility/2006">
              <mc:Choice xmlns:v="urn:schemas-microsoft-com:vml" Requires="v">
                <p:oleObj name="Documento" r:id="rId2" imgW="237744" imgH="146304" progId="Word.Document.8">
                  <p:embed/>
                </p:oleObj>
              </mc:Choice>
              <mc:Fallback>
                <p:oleObj name="Documento" r:id="rId2" imgW="237744" imgH="146304" progId="Word.Document.8">
                  <p:embed/>
                  <p:pic>
                    <p:nvPicPr>
                      <p:cNvPr id="67616" name="Object 34">
                        <a:extLst>
                          <a:ext uri="{FF2B5EF4-FFF2-40B4-BE49-F238E27FC236}">
                            <a16:creationId xmlns:a16="http://schemas.microsoft.com/office/drawing/2014/main" id="{CC7A65C4-7D2B-48D7-A548-3AEB5154D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937199"/>
                        <a:ext cx="1066800" cy="533400"/>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6" name="Object 35">
            <a:extLst>
              <a:ext uri="{FF2B5EF4-FFF2-40B4-BE49-F238E27FC236}">
                <a16:creationId xmlns:a16="http://schemas.microsoft.com/office/drawing/2014/main" id="{28F9B9B3-79AD-47DF-8486-0951B7224530}"/>
              </a:ext>
            </a:extLst>
          </p:cNvPr>
          <p:cNvGraphicFramePr>
            <a:graphicFrameLocks noChangeAspect="1"/>
          </p:cNvGraphicFramePr>
          <p:nvPr>
            <p:extLst>
              <p:ext uri="{D42A27DB-BD31-4B8C-83A1-F6EECF244321}">
                <p14:modId xmlns:p14="http://schemas.microsoft.com/office/powerpoint/2010/main" val="2534722831"/>
              </p:ext>
            </p:extLst>
          </p:nvPr>
        </p:nvGraphicFramePr>
        <p:xfrm>
          <a:off x="768350" y="3470599"/>
          <a:ext cx="1828800" cy="533400"/>
        </p:xfrm>
        <a:graphic>
          <a:graphicData uri="http://schemas.openxmlformats.org/presentationml/2006/ole">
            <mc:AlternateContent xmlns:mc="http://schemas.openxmlformats.org/markup-compatibility/2006">
              <mc:Choice xmlns:v="urn:schemas-microsoft-com:vml" Requires="v">
                <p:oleObj name="Documento" r:id="rId4" imgW="544068" imgH="160020" progId="Word.Document.8">
                  <p:embed/>
                </p:oleObj>
              </mc:Choice>
              <mc:Fallback>
                <p:oleObj name="Documento" r:id="rId4" imgW="544068" imgH="160020" progId="Word.Document.8">
                  <p:embed/>
                  <p:pic>
                    <p:nvPicPr>
                      <p:cNvPr id="67617" name="Object 35">
                        <a:extLst>
                          <a:ext uri="{FF2B5EF4-FFF2-40B4-BE49-F238E27FC236}">
                            <a16:creationId xmlns:a16="http://schemas.microsoft.com/office/drawing/2014/main" id="{7ABB1E04-C39D-4556-8A53-876F17922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350" y="3470599"/>
                        <a:ext cx="1828800" cy="533400"/>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7" name="Object 36">
            <a:extLst>
              <a:ext uri="{FF2B5EF4-FFF2-40B4-BE49-F238E27FC236}">
                <a16:creationId xmlns:a16="http://schemas.microsoft.com/office/drawing/2014/main" id="{679D2EAF-34C7-40FB-885A-899D6B3B5E3B}"/>
              </a:ext>
            </a:extLst>
          </p:cNvPr>
          <p:cNvGraphicFramePr>
            <a:graphicFrameLocks noChangeAspect="1"/>
          </p:cNvGraphicFramePr>
          <p:nvPr>
            <p:extLst>
              <p:ext uri="{D42A27DB-BD31-4B8C-83A1-F6EECF244321}">
                <p14:modId xmlns:p14="http://schemas.microsoft.com/office/powerpoint/2010/main" val="407030381"/>
              </p:ext>
            </p:extLst>
          </p:nvPr>
        </p:nvGraphicFramePr>
        <p:xfrm>
          <a:off x="920750" y="4013524"/>
          <a:ext cx="1130300" cy="520700"/>
        </p:xfrm>
        <a:graphic>
          <a:graphicData uri="http://schemas.openxmlformats.org/presentationml/2006/ole">
            <mc:AlternateContent xmlns:mc="http://schemas.openxmlformats.org/markup-compatibility/2006">
              <mc:Choice xmlns:v="urn:schemas-microsoft-com:vml" Requires="v">
                <p:oleObj name="Documento" r:id="rId6" imgW="286603" imgH="168322" progId="Word.Document.8">
                  <p:embed/>
                </p:oleObj>
              </mc:Choice>
              <mc:Fallback>
                <p:oleObj name="Documento" r:id="rId6" imgW="286603" imgH="168322" progId="Word.Document.8">
                  <p:embed/>
                  <p:pic>
                    <p:nvPicPr>
                      <p:cNvPr id="67618" name="Object 36">
                        <a:extLst>
                          <a:ext uri="{FF2B5EF4-FFF2-40B4-BE49-F238E27FC236}">
                            <a16:creationId xmlns:a16="http://schemas.microsoft.com/office/drawing/2014/main" id="{98F993E2-0F68-40B8-B532-020152F21D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0" y="4013524"/>
                        <a:ext cx="1130300" cy="520700"/>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1" name="Object 37">
            <a:extLst>
              <a:ext uri="{FF2B5EF4-FFF2-40B4-BE49-F238E27FC236}">
                <a16:creationId xmlns:a16="http://schemas.microsoft.com/office/drawing/2014/main" id="{00443092-D3A7-4747-A3F4-B6E043C9385C}"/>
              </a:ext>
            </a:extLst>
          </p:cNvPr>
          <p:cNvGraphicFramePr>
            <a:graphicFrameLocks noChangeAspect="1"/>
          </p:cNvGraphicFramePr>
          <p:nvPr>
            <p:extLst>
              <p:ext uri="{D42A27DB-BD31-4B8C-83A1-F6EECF244321}">
                <p14:modId xmlns:p14="http://schemas.microsoft.com/office/powerpoint/2010/main" val="1934487974"/>
              </p:ext>
            </p:extLst>
          </p:nvPr>
        </p:nvGraphicFramePr>
        <p:xfrm>
          <a:off x="971550" y="4465961"/>
          <a:ext cx="1008063" cy="587375"/>
        </p:xfrm>
        <a:graphic>
          <a:graphicData uri="http://schemas.openxmlformats.org/presentationml/2006/ole">
            <mc:AlternateContent xmlns:mc="http://schemas.openxmlformats.org/markup-compatibility/2006">
              <mc:Choice xmlns:v="urn:schemas-microsoft-com:vml" Requires="v">
                <p:oleObj name="Documento" r:id="rId8" imgW="286603" imgH="168322" progId="Word.Document.8">
                  <p:embed/>
                </p:oleObj>
              </mc:Choice>
              <mc:Fallback>
                <p:oleObj name="Documento" r:id="rId8" imgW="286603" imgH="168322" progId="Word.Document.8">
                  <p:embed/>
                  <p:pic>
                    <p:nvPicPr>
                      <p:cNvPr id="67619" name="Object 37">
                        <a:extLst>
                          <a:ext uri="{FF2B5EF4-FFF2-40B4-BE49-F238E27FC236}">
                            <a16:creationId xmlns:a16="http://schemas.microsoft.com/office/drawing/2014/main" id="{86F66648-EDB4-4D47-B106-0615CF6B44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4465961"/>
                        <a:ext cx="1008063" cy="5873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2" name="Object 38">
            <a:extLst>
              <a:ext uri="{FF2B5EF4-FFF2-40B4-BE49-F238E27FC236}">
                <a16:creationId xmlns:a16="http://schemas.microsoft.com/office/drawing/2014/main" id="{48FAB70E-8552-4CA7-8153-D75ADE97E9FD}"/>
              </a:ext>
            </a:extLst>
          </p:cNvPr>
          <p:cNvGraphicFramePr>
            <a:graphicFrameLocks noChangeAspect="1"/>
          </p:cNvGraphicFramePr>
          <p:nvPr>
            <p:extLst>
              <p:ext uri="{D42A27DB-BD31-4B8C-83A1-F6EECF244321}">
                <p14:modId xmlns:p14="http://schemas.microsoft.com/office/powerpoint/2010/main" val="3922697909"/>
              </p:ext>
            </p:extLst>
          </p:nvPr>
        </p:nvGraphicFramePr>
        <p:xfrm>
          <a:off x="996950" y="4918399"/>
          <a:ext cx="990600" cy="544512"/>
        </p:xfrm>
        <a:graphic>
          <a:graphicData uri="http://schemas.openxmlformats.org/presentationml/2006/ole">
            <mc:AlternateContent xmlns:mc="http://schemas.openxmlformats.org/markup-compatibility/2006">
              <mc:Choice xmlns:v="urn:schemas-microsoft-com:vml" Requires="v">
                <p:oleObj name="Documento" r:id="rId10" imgW="266509" imgH="147039" progId="Word.Document.8">
                  <p:embed/>
                </p:oleObj>
              </mc:Choice>
              <mc:Fallback>
                <p:oleObj name="Documento" r:id="rId10" imgW="266509" imgH="147039" progId="Word.Document.8">
                  <p:embed/>
                  <p:pic>
                    <p:nvPicPr>
                      <p:cNvPr id="67620" name="Object 38">
                        <a:extLst>
                          <a:ext uri="{FF2B5EF4-FFF2-40B4-BE49-F238E27FC236}">
                            <a16:creationId xmlns:a16="http://schemas.microsoft.com/office/drawing/2014/main" id="{5683CE6A-9666-4868-85CA-5D3796BBF9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4918399"/>
                        <a:ext cx="990600" cy="544512"/>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13" name="Gruppo 112">
            <a:extLst>
              <a:ext uri="{FF2B5EF4-FFF2-40B4-BE49-F238E27FC236}">
                <a16:creationId xmlns:a16="http://schemas.microsoft.com/office/drawing/2014/main" id="{041FD3D3-8808-4653-B728-EBD6A4C143BD}"/>
              </a:ext>
            </a:extLst>
          </p:cNvPr>
          <p:cNvGrpSpPr>
            <a:grpSpLocks/>
          </p:cNvGrpSpPr>
          <p:nvPr/>
        </p:nvGrpSpPr>
        <p:grpSpPr bwMode="auto">
          <a:xfrm>
            <a:off x="2051050" y="4908874"/>
            <a:ext cx="6418262" cy="1330323"/>
            <a:chOff x="2050938" y="4725988"/>
            <a:chExt cx="6418745" cy="1330385"/>
          </a:xfrm>
        </p:grpSpPr>
        <p:sp>
          <p:nvSpPr>
            <p:cNvPr id="114" name="Rettangolo 1">
              <a:extLst>
                <a:ext uri="{FF2B5EF4-FFF2-40B4-BE49-F238E27FC236}">
                  <a16:creationId xmlns:a16="http://schemas.microsoft.com/office/drawing/2014/main" id="{6C417347-2D18-47BB-AB84-F398DC041419}"/>
                </a:ext>
              </a:extLst>
            </p:cNvPr>
            <p:cNvSpPr>
              <a:spLocks noChangeArrowheads="1"/>
            </p:cNvSpPr>
            <p:nvPr/>
          </p:nvSpPr>
          <p:spPr bwMode="auto">
            <a:xfrm>
              <a:off x="2050938" y="5594708"/>
              <a:ext cx="6418745" cy="46166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a:latin typeface="Arial" panose="020B0604020202020204" pitchFamily="34" charset="0"/>
                  <a:cs typeface="Arial" panose="020B0604020202020204" pitchFamily="34" charset="0"/>
                </a:rPr>
                <a:t>in WolframAlpha: </a:t>
              </a:r>
              <a:r>
                <a:rPr lang="it-IT" altLang="it-IT" b="1">
                  <a:latin typeface="Courier New" panose="02070309020205020404" pitchFamily="49" charset="0"/>
                  <a:cs typeface="Courier New" panose="02070309020205020404" pitchFamily="49" charset="0"/>
                </a:rPr>
                <a:t>solve 10^(-12)*2^x=60</a:t>
              </a:r>
            </a:p>
          </p:txBody>
        </p:sp>
        <p:cxnSp>
          <p:nvCxnSpPr>
            <p:cNvPr id="115" name="Connettore 2 114">
              <a:extLst>
                <a:ext uri="{FF2B5EF4-FFF2-40B4-BE49-F238E27FC236}">
                  <a16:creationId xmlns:a16="http://schemas.microsoft.com/office/drawing/2014/main" id="{FB861BC9-9F54-48B8-AF7A-DFBE7B2A162F}"/>
                </a:ext>
              </a:extLst>
            </p:cNvPr>
            <p:cNvCxnSpPr>
              <a:cxnSpLocks/>
            </p:cNvCxnSpPr>
            <p:nvPr/>
          </p:nvCxnSpPr>
          <p:spPr>
            <a:xfrm flipV="1">
              <a:off x="5508773" y="4725988"/>
              <a:ext cx="0" cy="8230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116" name="Text Box 2">
            <a:extLst>
              <a:ext uri="{FF2B5EF4-FFF2-40B4-BE49-F238E27FC236}">
                <a16:creationId xmlns:a16="http://schemas.microsoft.com/office/drawing/2014/main" id="{EDF9876B-AC37-4D62-93EB-75BEF7378C95}"/>
              </a:ext>
            </a:extLst>
          </p:cNvPr>
          <p:cNvSpPr txBox="1">
            <a:spLocks noChangeArrowheads="1"/>
          </p:cNvSpPr>
          <p:nvPr/>
        </p:nvSpPr>
        <p:spPr bwMode="auto">
          <a:xfrm>
            <a:off x="8950626" y="2374063"/>
            <a:ext cx="3111167" cy="1938992"/>
          </a:xfrm>
          <a:prstGeom prst="rect">
            <a:avLst/>
          </a:prstGeom>
          <a:no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dimensions</a:t>
            </a:r>
            <a:r>
              <a:rPr lang="it-IT" altLang="it-IT" dirty="0">
                <a:latin typeface="Arial" panose="020B0604020202020204" pitchFamily="34" charset="0"/>
              </a:rPr>
              <a:t> of </a:t>
            </a:r>
            <a:r>
              <a:rPr lang="it-IT" altLang="it-IT" dirty="0" err="1">
                <a:latin typeface="Arial" panose="020B0604020202020204" pitchFamily="34" charset="0"/>
              </a:rPr>
              <a:t>problems</a:t>
            </a:r>
            <a:r>
              <a:rPr lang="it-IT" altLang="it-IT" dirty="0">
                <a:latin typeface="Arial" panose="020B0604020202020204" pitchFamily="34" charset="0"/>
              </a:rPr>
              <a:t> </a:t>
            </a:r>
            <a:r>
              <a:rPr lang="it-IT" altLang="it-IT" dirty="0" err="1">
                <a:latin typeface="Arial" panose="020B0604020202020204" pitchFamily="34" charset="0"/>
              </a:rPr>
              <a:t>that</a:t>
            </a:r>
            <a:r>
              <a:rPr lang="it-IT" altLang="it-IT" dirty="0">
                <a:latin typeface="Arial" panose="020B0604020202020204" pitchFamily="34" charset="0"/>
              </a:rPr>
              <a:t> can be </a:t>
            </a:r>
            <a:r>
              <a:rPr lang="it-IT" altLang="it-IT" dirty="0" err="1">
                <a:latin typeface="Arial" panose="020B0604020202020204" pitchFamily="34" charset="0"/>
              </a:rPr>
              <a:t>solved</a:t>
            </a:r>
            <a:r>
              <a:rPr lang="it-IT" altLang="it-IT" dirty="0">
                <a:latin typeface="Arial" panose="020B0604020202020204" pitchFamily="34" charset="0"/>
              </a:rPr>
              <a:t>, </a:t>
            </a:r>
          </a:p>
          <a:p>
            <a:r>
              <a:rPr lang="it-IT" altLang="it-IT" dirty="0">
                <a:latin typeface="Arial" panose="020B0604020202020204" pitchFamily="34" charset="0"/>
              </a:rPr>
              <a:t>with a </a:t>
            </a:r>
            <a:r>
              <a:rPr lang="it-IT" altLang="it-IT" dirty="0">
                <a:solidFill>
                  <a:srgbClr val="C00000"/>
                </a:solidFill>
                <a:latin typeface="Arial" panose="020B0604020202020204" pitchFamily="34" charset="0"/>
              </a:rPr>
              <a:t>1000000 </a:t>
            </a:r>
            <a:r>
              <a:rPr lang="it-IT" altLang="it-IT" dirty="0" err="1">
                <a:solidFill>
                  <a:srgbClr val="C00000"/>
                </a:solidFill>
                <a:latin typeface="Arial" panose="020B0604020202020204" pitchFamily="34" charset="0"/>
              </a:rPr>
              <a:t>Mops</a:t>
            </a:r>
            <a:r>
              <a:rPr lang="it-IT" altLang="it-IT" dirty="0">
                <a:solidFill>
                  <a:srgbClr val="C00000"/>
                </a:solidFill>
                <a:latin typeface="Arial" panose="020B0604020202020204" pitchFamily="34" charset="0"/>
              </a:rPr>
              <a:t>/sec computer</a:t>
            </a:r>
            <a:endParaRPr lang="it-IT" altLang="it-IT" dirty="0">
              <a:solidFill>
                <a:srgbClr val="C00000"/>
              </a:solidFill>
              <a:latin typeface="AvantGarde Bk BT"/>
            </a:endParaRPr>
          </a:p>
        </p:txBody>
      </p:sp>
    </p:spTree>
    <p:extLst>
      <p:ext uri="{BB962C8B-B14F-4D97-AF65-F5344CB8AC3E}">
        <p14:creationId xmlns:p14="http://schemas.microsoft.com/office/powerpoint/2010/main" val="36941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4" y="1072680"/>
            <a:ext cx="11605011" cy="463550"/>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Can </a:t>
            </a:r>
            <a:r>
              <a:rPr lang="it-IT" sz="3600" dirty="0" err="1">
                <a:latin typeface="Calibri" panose="020F0502020204030204" pitchFamily="34" charset="0"/>
                <a:cs typeface="Calibri" panose="020F0502020204030204" pitchFamily="34" charset="0"/>
              </a:rPr>
              <a:t>we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always</a:t>
            </a:r>
            <a:r>
              <a:rPr lang="it-IT" sz="3600" dirty="0">
                <a:latin typeface="Calibri" panose="020F0502020204030204" pitchFamily="34" charset="0"/>
                <a:cs typeface="Calibri" panose="020F0502020204030204" pitchFamily="34" charset="0"/>
              </a:rPr>
              <a:t> design an </a:t>
            </a:r>
            <a:r>
              <a:rPr lang="it-IT" sz="3600" dirty="0" err="1">
                <a:latin typeface="Calibri" panose="020F0502020204030204" pitchFamily="34" charset="0"/>
                <a:cs typeface="Calibri" panose="020F0502020204030204" pitchFamily="34" charset="0"/>
              </a:rPr>
              <a:t>algorithm</a:t>
            </a:r>
            <a:r>
              <a:rPr lang="it-IT" sz="3600" dirty="0">
                <a:latin typeface="Calibri" panose="020F0502020204030204" pitchFamily="34" charset="0"/>
                <a:cs typeface="Calibri" panose="020F0502020204030204" pitchFamily="34" charset="0"/>
              </a:rPr>
              <a:t> to solve </a:t>
            </a:r>
            <a:r>
              <a:rPr lang="it-IT" sz="3600" dirty="0" err="1">
                <a:latin typeface="Calibri" panose="020F0502020204030204" pitchFamily="34" charset="0"/>
                <a:cs typeface="Calibri" panose="020F0502020204030204" pitchFamily="34" charset="0"/>
              </a:rPr>
              <a:t>any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a:t>
            </a:r>
            <a:r>
              <a:rPr lang="it-IT" sz="3600" dirty="0">
                <a:latin typeface="Calibri" panose="020F0502020204030204" pitchFamily="34" charset="0"/>
                <a:cs typeface="Calibri" panose="020F0502020204030204" pitchFamily="34" charset="0"/>
              </a:rPr>
              <a:t>?</a:t>
            </a:r>
          </a:p>
        </p:txBody>
      </p:sp>
      <p:sp>
        <p:nvSpPr>
          <p:cNvPr id="42" name="CasellaDiTesto 41">
            <a:extLst>
              <a:ext uri="{FF2B5EF4-FFF2-40B4-BE49-F238E27FC236}">
                <a16:creationId xmlns:a16="http://schemas.microsoft.com/office/drawing/2014/main" id="{4EF7C185-3EC5-43A9-932B-7FD868195065}"/>
              </a:ext>
            </a:extLst>
          </p:cNvPr>
          <p:cNvSpPr txBox="1"/>
          <p:nvPr/>
        </p:nvSpPr>
        <p:spPr>
          <a:xfrm>
            <a:off x="1933658" y="2000184"/>
            <a:ext cx="8324681" cy="461665"/>
          </a:xfrm>
          <a:prstGeom prst="rect">
            <a:avLst/>
          </a:prstGeom>
          <a:noFill/>
        </p:spPr>
        <p:txBody>
          <a:bodyPr wrap="square">
            <a:spAutoFit/>
          </a:bodyPr>
          <a:lstStyle/>
          <a:p>
            <a:pPr algn="ctr">
              <a:defRPr/>
            </a:pPr>
            <a:r>
              <a:rPr lang="en-US" sz="2400" dirty="0">
                <a:latin typeface="Arial" charset="0"/>
                <a:ea typeface="ＭＳ Ｐゴシック" charset="0"/>
              </a:rPr>
              <a:t>algorithms that can be used for effective problem solving</a:t>
            </a:r>
            <a:endParaRPr lang="it-IT" sz="2400" dirty="0">
              <a:latin typeface="Arial" charset="0"/>
              <a:ea typeface="ＭＳ Ｐゴシック" charset="0"/>
            </a:endParaRPr>
          </a:p>
        </p:txBody>
      </p:sp>
      <p:sp>
        <p:nvSpPr>
          <p:cNvPr id="43" name="Text Box 2">
            <a:extLst>
              <a:ext uri="{FF2B5EF4-FFF2-40B4-BE49-F238E27FC236}">
                <a16:creationId xmlns:a16="http://schemas.microsoft.com/office/drawing/2014/main" id="{525CD720-6C12-4A37-88FE-0C4026F96E96}"/>
              </a:ext>
            </a:extLst>
          </p:cNvPr>
          <p:cNvSpPr txBox="1">
            <a:spLocks noChangeArrowheads="1"/>
          </p:cNvSpPr>
          <p:nvPr/>
        </p:nvSpPr>
        <p:spPr bwMode="auto">
          <a:xfrm>
            <a:off x="2178442" y="3103857"/>
            <a:ext cx="7889735" cy="461665"/>
          </a:xfrm>
          <a:prstGeom prst="rect">
            <a:avLst/>
          </a:prstGeom>
          <a:solidFill>
            <a:srgbClr val="67D652"/>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it-IT" altLang="it-IT" b="1" dirty="0" err="1">
                <a:latin typeface="Arial" panose="020B0604020202020204" pitchFamily="34" charset="0"/>
              </a:rPr>
              <a:t>polynomial</a:t>
            </a:r>
            <a:r>
              <a:rPr lang="it-IT" altLang="it-IT" b="1" dirty="0">
                <a:latin typeface="Arial" panose="020B0604020202020204" pitchFamily="34" charset="0"/>
              </a:rPr>
              <a:t> </a:t>
            </a:r>
            <a:r>
              <a:rPr lang="it-IT" altLang="it-IT" dirty="0">
                <a:latin typeface="Arial" panose="020B0604020202020204" pitchFamily="34" charset="0"/>
              </a:rPr>
              <a:t>time </a:t>
            </a:r>
            <a:r>
              <a:rPr lang="it-IT" altLang="it-IT" dirty="0" err="1">
                <a:latin typeface="Arial" panose="020B0604020202020204" pitchFamily="34" charset="0"/>
              </a:rPr>
              <a:t>complexity</a:t>
            </a:r>
            <a:r>
              <a:rPr lang="it-IT" altLang="it-IT" dirty="0">
                <a:latin typeface="Arial" panose="020B0604020202020204" pitchFamily="34" charset="0"/>
              </a:rPr>
              <a:t> </a:t>
            </a:r>
            <a:r>
              <a:rPr lang="it-IT" altLang="it-IT" dirty="0" err="1">
                <a:latin typeface="Arial" panose="020B0604020202020204" pitchFamily="34" charset="0"/>
              </a:rPr>
              <a:t>algorithms</a:t>
            </a:r>
            <a:endParaRPr lang="it-IT" altLang="it-IT" dirty="0"/>
          </a:p>
        </p:txBody>
      </p:sp>
      <p:sp>
        <p:nvSpPr>
          <p:cNvPr id="44" name="AutoShape 7">
            <a:extLst>
              <a:ext uri="{FF2B5EF4-FFF2-40B4-BE49-F238E27FC236}">
                <a16:creationId xmlns:a16="http://schemas.microsoft.com/office/drawing/2014/main" id="{C4B178E0-A023-451D-8D41-1FDF1CF4E3A0}"/>
              </a:ext>
            </a:extLst>
          </p:cNvPr>
          <p:cNvSpPr>
            <a:spLocks noChangeArrowheads="1"/>
          </p:cNvSpPr>
          <p:nvPr/>
        </p:nvSpPr>
        <p:spPr bwMode="auto">
          <a:xfrm>
            <a:off x="5508948" y="2489200"/>
            <a:ext cx="614362" cy="496761"/>
          </a:xfrm>
          <a:prstGeom prst="downArrow">
            <a:avLst>
              <a:gd name="adj1" fmla="val 50000"/>
              <a:gd name="adj2" fmla="val 26227"/>
            </a:avLst>
          </a:prstGeom>
          <a:solidFill>
            <a:schemeClr val="bg1">
              <a:lumMod val="95000"/>
            </a:schemeClr>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eaLnBrk="1" hangingPunct="1">
              <a:defRPr/>
            </a:pPr>
            <a:endParaRPr lang="it-IT">
              <a:latin typeface="Times New Roman" charset="0"/>
              <a:ea typeface="ＭＳ Ｐゴシック" charset="0"/>
            </a:endParaRPr>
          </a:p>
        </p:txBody>
      </p:sp>
      <p:sp>
        <p:nvSpPr>
          <p:cNvPr id="45" name="CasellaDiTesto 44">
            <a:extLst>
              <a:ext uri="{FF2B5EF4-FFF2-40B4-BE49-F238E27FC236}">
                <a16:creationId xmlns:a16="http://schemas.microsoft.com/office/drawing/2014/main" id="{3CD7689F-9FC1-4786-9DB6-F28BD54D69C3}"/>
              </a:ext>
            </a:extLst>
          </p:cNvPr>
          <p:cNvSpPr txBox="1"/>
          <p:nvPr/>
        </p:nvSpPr>
        <p:spPr>
          <a:xfrm>
            <a:off x="2178442" y="4666687"/>
            <a:ext cx="7954910" cy="1200329"/>
          </a:xfrm>
          <a:prstGeom prst="rect">
            <a:avLst/>
          </a:prstGeom>
          <a:solidFill>
            <a:srgbClr val="FF0000"/>
          </a:solidFill>
        </p:spPr>
        <p:txBody>
          <a:bodyPr wrap="square">
            <a:spAutoFit/>
          </a:bodyPr>
          <a:lstStyle/>
          <a:p>
            <a:pPr algn="ctr">
              <a:defRPr/>
            </a:pPr>
            <a:r>
              <a:rPr lang="en-US" sz="2400" dirty="0">
                <a:solidFill>
                  <a:schemeClr val="bg1"/>
                </a:solidFill>
                <a:latin typeface="Arial" charset="0"/>
                <a:ea typeface="ＭＳ Ｐゴシック" charset="0"/>
              </a:rPr>
              <a:t>exponential/factorial time complexity algorithms </a:t>
            </a:r>
          </a:p>
          <a:p>
            <a:pPr algn="ctr">
              <a:defRPr/>
            </a:pPr>
            <a:r>
              <a:rPr lang="en-US" sz="2400" b="1" dirty="0">
                <a:solidFill>
                  <a:schemeClr val="bg1"/>
                </a:solidFill>
                <a:latin typeface="Arial" charset="0"/>
                <a:ea typeface="ＭＳ Ｐゴシック" charset="0"/>
              </a:rPr>
              <a:t>cannot be used </a:t>
            </a:r>
          </a:p>
          <a:p>
            <a:pPr algn="ctr">
              <a:defRPr/>
            </a:pPr>
            <a:r>
              <a:rPr lang="en-US" sz="2400" dirty="0">
                <a:solidFill>
                  <a:schemeClr val="bg1"/>
                </a:solidFill>
                <a:latin typeface="Arial" charset="0"/>
                <a:ea typeface="ＭＳ Ｐゴシック" charset="0"/>
              </a:rPr>
              <a:t>in any practical problem solving</a:t>
            </a:r>
            <a:endParaRPr lang="it-IT" sz="2400" dirty="0">
              <a:solidFill>
                <a:schemeClr val="bg1"/>
              </a:solidFill>
              <a:latin typeface="Arial" charset="0"/>
              <a:ea typeface="ＭＳ Ｐゴシック" charset="0"/>
            </a:endParaRPr>
          </a:p>
        </p:txBody>
      </p:sp>
      <p:grpSp>
        <p:nvGrpSpPr>
          <p:cNvPr id="6" name="Gruppo 5"/>
          <p:cNvGrpSpPr/>
          <p:nvPr/>
        </p:nvGrpSpPr>
        <p:grpSpPr>
          <a:xfrm>
            <a:off x="1606230" y="4414602"/>
            <a:ext cx="8864400" cy="1592071"/>
            <a:chOff x="1606230" y="4414602"/>
            <a:chExt cx="8864400" cy="1592071"/>
          </a:xfrm>
        </p:grpSpPr>
        <p:cxnSp>
          <p:nvCxnSpPr>
            <p:cNvPr id="3" name="Connettore diritto 2"/>
            <p:cNvCxnSpPr/>
            <p:nvPr/>
          </p:nvCxnSpPr>
          <p:spPr>
            <a:xfrm>
              <a:off x="1611443" y="4429593"/>
              <a:ext cx="8859187" cy="152899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flipV="1">
              <a:off x="1606230" y="4414602"/>
              <a:ext cx="8791731" cy="159207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18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59814" y="1391863"/>
            <a:ext cx="11187543" cy="464602"/>
          </a:xfrm>
        </p:spPr>
        <p:txBody>
          <a:bodyPr/>
          <a:lstStyle/>
          <a:p>
            <a:r>
              <a:rPr lang="en-US" sz="2400" dirty="0">
                <a:latin typeface="Arial" panose="020B0604020202020204" pitchFamily="34" charset="0"/>
                <a:cs typeface="Arial" panose="020B0604020202020204" pitchFamily="34" charset="0"/>
              </a:rPr>
              <a:t>Organization of the 60 hours of the HPC module of the Digital Tech course</a:t>
            </a:r>
            <a:endParaRPr lang="it-GB" sz="2400" dirty="0">
              <a:latin typeface="Arial" panose="020B0604020202020204" pitchFamily="34" charset="0"/>
              <a:cs typeface="Arial" panose="020B0604020202020204"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2432484312"/>
              </p:ext>
            </p:extLst>
          </p:nvPr>
        </p:nvGraphicFramePr>
        <p:xfrm>
          <a:off x="6920291" y="1941513"/>
          <a:ext cx="5101819" cy="3445002"/>
        </p:xfrm>
        <a:graphic>
          <a:graphicData uri="http://schemas.openxmlformats.org/drawingml/2006/table">
            <a:tbl>
              <a:tblPr firstRow="1" firstCol="1" bandRow="1">
                <a:tableStyleId>{5C22544A-7EE6-4342-B048-85BDC9FD1C3A}</a:tableStyleId>
              </a:tblPr>
              <a:tblGrid>
                <a:gridCol w="372891">
                  <a:extLst>
                    <a:ext uri="{9D8B030D-6E8A-4147-A177-3AD203B41FA5}">
                      <a16:colId xmlns:a16="http://schemas.microsoft.com/office/drawing/2014/main" val="575061464"/>
                    </a:ext>
                  </a:extLst>
                </a:gridCol>
                <a:gridCol w="1202360">
                  <a:extLst>
                    <a:ext uri="{9D8B030D-6E8A-4147-A177-3AD203B41FA5}">
                      <a16:colId xmlns:a16="http://schemas.microsoft.com/office/drawing/2014/main" val="922638818"/>
                    </a:ext>
                  </a:extLst>
                </a:gridCol>
                <a:gridCol w="1202360">
                  <a:extLst>
                    <a:ext uri="{9D8B030D-6E8A-4147-A177-3AD203B41FA5}">
                      <a16:colId xmlns:a16="http://schemas.microsoft.com/office/drawing/2014/main" val="3073623456"/>
                    </a:ext>
                  </a:extLst>
                </a:gridCol>
                <a:gridCol w="1126086">
                  <a:extLst>
                    <a:ext uri="{9D8B030D-6E8A-4147-A177-3AD203B41FA5}">
                      <a16:colId xmlns:a16="http://schemas.microsoft.com/office/drawing/2014/main" val="2953439998"/>
                    </a:ext>
                  </a:extLst>
                </a:gridCol>
                <a:gridCol w="1198122">
                  <a:extLst>
                    <a:ext uri="{9D8B030D-6E8A-4147-A177-3AD203B41FA5}">
                      <a16:colId xmlns:a16="http://schemas.microsoft.com/office/drawing/2014/main" val="3474569964"/>
                    </a:ext>
                  </a:extLst>
                </a:gridCol>
              </a:tblGrid>
              <a:tr h="368893">
                <a:tc>
                  <a:txBody>
                    <a:bodyPr/>
                    <a:lstStyle/>
                    <a:p>
                      <a:pPr>
                        <a:lnSpc>
                          <a:spcPct val="107000"/>
                        </a:lnSpc>
                        <a:spcAft>
                          <a:spcPts val="0"/>
                        </a:spcAft>
                      </a:pPr>
                      <a:r>
                        <a:rPr lang="en-US"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9:00-11:00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11:00-13:00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14:00-16:00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16:00-18:00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0192722"/>
                  </a:ext>
                </a:extLst>
              </a:tr>
              <a:tr h="368893">
                <a:tc>
                  <a:txBody>
                    <a:bodyPr/>
                    <a:lstStyle/>
                    <a:p>
                      <a:pPr>
                        <a:lnSpc>
                          <a:spcPct val="107000"/>
                        </a:lnSpc>
                        <a:spcAft>
                          <a:spcPts val="0"/>
                        </a:spcAft>
                      </a:pPr>
                      <a:r>
                        <a:rPr lang="it-IT" sz="1200">
                          <a:effectLst/>
                        </a:rPr>
                        <a:t>04-7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MARCELLINO-2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5672263"/>
                  </a:ext>
                </a:extLst>
              </a:tr>
              <a:tr h="368893">
                <a:tc>
                  <a:txBody>
                    <a:bodyPr/>
                    <a:lstStyle/>
                    <a:p>
                      <a:pPr>
                        <a:lnSpc>
                          <a:spcPct val="107000"/>
                        </a:lnSpc>
                        <a:spcAft>
                          <a:spcPts val="0"/>
                        </a:spcAft>
                      </a:pPr>
                      <a:r>
                        <a:rPr lang="it-IT" sz="1200">
                          <a:effectLst/>
                        </a:rPr>
                        <a:t>05-7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642745"/>
                  </a:ext>
                </a:extLst>
              </a:tr>
              <a:tr h="368893">
                <a:tc>
                  <a:txBody>
                    <a:bodyPr/>
                    <a:lstStyle/>
                    <a:p>
                      <a:pPr>
                        <a:lnSpc>
                          <a:spcPct val="107000"/>
                        </a:lnSpc>
                        <a:spcAft>
                          <a:spcPts val="0"/>
                        </a:spcAft>
                      </a:pPr>
                      <a:r>
                        <a:rPr lang="it-IT" sz="1200">
                          <a:effectLst/>
                        </a:rPr>
                        <a:t>07-7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302907"/>
                  </a:ext>
                </a:extLst>
              </a:tr>
              <a:tr h="368893">
                <a:tc>
                  <a:txBody>
                    <a:bodyPr/>
                    <a:lstStyle/>
                    <a:p>
                      <a:pPr>
                        <a:lnSpc>
                          <a:spcPct val="107000"/>
                        </a:lnSpc>
                        <a:spcAft>
                          <a:spcPts val="0"/>
                        </a:spcAft>
                      </a:pPr>
                      <a:r>
                        <a:rPr lang="it-IT" sz="1200">
                          <a:effectLst/>
                        </a:rPr>
                        <a:t>08-7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5808704"/>
                  </a:ext>
                </a:extLst>
              </a:tr>
              <a:tr h="368893">
                <a:tc>
                  <a:txBody>
                    <a:bodyPr/>
                    <a:lstStyle/>
                    <a:p>
                      <a:pPr>
                        <a:lnSpc>
                          <a:spcPct val="107000"/>
                        </a:lnSpc>
                        <a:spcAft>
                          <a:spcPts val="0"/>
                        </a:spcAft>
                      </a:pPr>
                      <a:r>
                        <a:rPr lang="it-IT" sz="1200">
                          <a:effectLst/>
                        </a:rPr>
                        <a:t>12-7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0578460"/>
                  </a:ext>
                </a:extLst>
              </a:tr>
              <a:tr h="368893">
                <a:tc>
                  <a:txBody>
                    <a:bodyPr/>
                    <a:lstStyle/>
                    <a:p>
                      <a:pPr>
                        <a:lnSpc>
                          <a:spcPct val="107000"/>
                        </a:lnSpc>
                        <a:spcAft>
                          <a:spcPts val="0"/>
                        </a:spcAft>
                      </a:pPr>
                      <a:r>
                        <a:rPr lang="it-IT" sz="1200">
                          <a:effectLst/>
                        </a:rPr>
                        <a:t>14-7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7576681"/>
                  </a:ext>
                </a:extLst>
              </a:tr>
              <a:tr h="368893">
                <a:tc>
                  <a:txBody>
                    <a:bodyPr/>
                    <a:lstStyle/>
                    <a:p>
                      <a:pPr>
                        <a:lnSpc>
                          <a:spcPct val="107000"/>
                        </a:lnSpc>
                        <a:spcAft>
                          <a:spcPts val="0"/>
                        </a:spcAft>
                      </a:pPr>
                      <a:r>
                        <a:rPr lang="it-IT" sz="1200">
                          <a:effectLst/>
                        </a:rPr>
                        <a:t>15-7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158195"/>
                  </a:ext>
                </a:extLst>
              </a:tr>
              <a:tr h="368893">
                <a:tc>
                  <a:txBody>
                    <a:bodyPr/>
                    <a:lstStyle/>
                    <a:p>
                      <a:pPr>
                        <a:lnSpc>
                          <a:spcPct val="107000"/>
                        </a:lnSpc>
                        <a:spcAft>
                          <a:spcPts val="0"/>
                        </a:spcAft>
                      </a:pPr>
                      <a:r>
                        <a:rPr lang="it-IT" sz="1200">
                          <a:effectLst/>
                        </a:rPr>
                        <a:t>20-7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TEST-1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dirty="0">
                          <a:effectLst/>
                        </a:rPr>
                        <a:t>TEST-2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205496"/>
                  </a:ext>
                </a:extLst>
              </a:tr>
            </a:tbl>
          </a:graphicData>
        </a:graphic>
      </p:graphicFrame>
      <p:sp>
        <p:nvSpPr>
          <p:cNvPr id="10" name="Rettangolo 9"/>
          <p:cNvSpPr/>
          <p:nvPr/>
        </p:nvSpPr>
        <p:spPr>
          <a:xfrm>
            <a:off x="117424" y="2133215"/>
            <a:ext cx="6590674" cy="3139321"/>
          </a:xfrm>
          <a:prstGeom prst="rect">
            <a:avLst/>
          </a:prstGeom>
        </p:spPr>
        <p:txBody>
          <a:bodyPr wrap="square">
            <a:spAutoFit/>
          </a:bodyPr>
          <a:lstStyle/>
          <a:p>
            <a:r>
              <a:rPr lang="it-IT" dirty="0"/>
              <a:t>MONTELLA-1	Case </a:t>
            </a:r>
            <a:r>
              <a:rPr lang="it-IT" dirty="0" err="1"/>
              <a:t>study</a:t>
            </a:r>
            <a:r>
              <a:rPr lang="it-IT" dirty="0"/>
              <a:t>:  HPC on the </a:t>
            </a:r>
            <a:r>
              <a:rPr lang="it-IT" dirty="0" err="1"/>
              <a:t>cloud</a:t>
            </a:r>
            <a:r>
              <a:rPr lang="it-IT" dirty="0"/>
              <a:t> - AWS</a:t>
            </a:r>
          </a:p>
          <a:p>
            <a:r>
              <a:rPr lang="it-IT" dirty="0"/>
              <a:t>MONTELLA-2	Case </a:t>
            </a:r>
            <a:r>
              <a:rPr lang="it-IT" dirty="0" err="1"/>
              <a:t>study</a:t>
            </a:r>
            <a:r>
              <a:rPr lang="it-IT" dirty="0"/>
              <a:t>:  HPC on the </a:t>
            </a:r>
            <a:r>
              <a:rPr lang="it-IT" dirty="0" err="1"/>
              <a:t>cloud</a:t>
            </a:r>
            <a:r>
              <a:rPr lang="it-IT" dirty="0"/>
              <a:t> - AWS</a:t>
            </a:r>
          </a:p>
          <a:p>
            <a:r>
              <a:rPr lang="it-IT" dirty="0"/>
              <a:t>MONTELLA-3	Case </a:t>
            </a:r>
            <a:r>
              <a:rPr lang="it-IT" dirty="0" err="1"/>
              <a:t>study</a:t>
            </a:r>
            <a:r>
              <a:rPr lang="it-IT" dirty="0"/>
              <a:t>: HPC for </a:t>
            </a:r>
            <a:r>
              <a:rPr lang="it-IT" dirty="0" err="1"/>
              <a:t>environmental</a:t>
            </a:r>
            <a:r>
              <a:rPr lang="it-IT" dirty="0"/>
              <a:t> </a:t>
            </a:r>
            <a:r>
              <a:rPr lang="it-IT" dirty="0" err="1"/>
              <a:t>forecasting</a:t>
            </a:r>
            <a:endParaRPr lang="it-IT" dirty="0"/>
          </a:p>
          <a:p>
            <a:r>
              <a:rPr lang="it-IT" dirty="0"/>
              <a:t>MONTELLA-4	Case </a:t>
            </a:r>
            <a:r>
              <a:rPr lang="it-IT" dirty="0" err="1"/>
              <a:t>study</a:t>
            </a:r>
            <a:r>
              <a:rPr lang="it-IT" dirty="0"/>
              <a:t>: HPC for </a:t>
            </a:r>
            <a:r>
              <a:rPr lang="it-IT" dirty="0" err="1"/>
              <a:t>environmental</a:t>
            </a:r>
            <a:r>
              <a:rPr lang="it-IT" dirty="0"/>
              <a:t> </a:t>
            </a:r>
            <a:r>
              <a:rPr lang="it-IT" dirty="0" err="1"/>
              <a:t>forecasting</a:t>
            </a:r>
            <a:endParaRPr lang="it-IT" dirty="0"/>
          </a:p>
          <a:p>
            <a:r>
              <a:rPr lang="it-IT" dirty="0"/>
              <a:t>MONTELLA-5	Case </a:t>
            </a:r>
            <a:r>
              <a:rPr lang="it-IT" dirty="0" err="1"/>
              <a:t>study</a:t>
            </a:r>
            <a:r>
              <a:rPr lang="it-IT" dirty="0"/>
              <a:t>: </a:t>
            </a:r>
            <a:r>
              <a:rPr lang="it-IT" dirty="0" err="1"/>
              <a:t>developing</a:t>
            </a:r>
            <a:r>
              <a:rPr lang="it-IT" dirty="0"/>
              <a:t> a </a:t>
            </a:r>
            <a:r>
              <a:rPr lang="it-IT" dirty="0" err="1"/>
              <a:t>weather</a:t>
            </a:r>
            <a:r>
              <a:rPr lang="it-IT" dirty="0"/>
              <a:t> </a:t>
            </a:r>
            <a:r>
              <a:rPr lang="it-IT" dirty="0" err="1"/>
              <a:t>forecasting</a:t>
            </a:r>
            <a:r>
              <a:rPr lang="it-IT" dirty="0"/>
              <a:t> 			</a:t>
            </a:r>
            <a:r>
              <a:rPr lang="it-IT" dirty="0" err="1"/>
              <a:t>app</a:t>
            </a:r>
            <a:endParaRPr lang="it-IT" dirty="0"/>
          </a:p>
          <a:p>
            <a:r>
              <a:rPr lang="it-IT" dirty="0"/>
              <a:t>MONTELLA-6	Case </a:t>
            </a:r>
            <a:r>
              <a:rPr lang="it-IT" dirty="0" err="1"/>
              <a:t>study</a:t>
            </a:r>
            <a:r>
              <a:rPr lang="it-IT" dirty="0"/>
              <a:t>: </a:t>
            </a:r>
            <a:r>
              <a:rPr lang="it-IT" dirty="0" err="1"/>
              <a:t>developing</a:t>
            </a:r>
            <a:r>
              <a:rPr lang="it-IT" dirty="0"/>
              <a:t> a </a:t>
            </a:r>
            <a:r>
              <a:rPr lang="it-IT" dirty="0" err="1"/>
              <a:t>weather</a:t>
            </a:r>
            <a:r>
              <a:rPr lang="it-IT" dirty="0"/>
              <a:t> </a:t>
            </a:r>
            <a:r>
              <a:rPr lang="it-IT" dirty="0" err="1"/>
              <a:t>forecasting</a:t>
            </a:r>
            <a:r>
              <a:rPr lang="it-IT" dirty="0"/>
              <a:t> 			</a:t>
            </a:r>
            <a:r>
              <a:rPr lang="it-IT" dirty="0" err="1"/>
              <a:t>app</a:t>
            </a:r>
            <a:endParaRPr lang="it-IT" dirty="0"/>
          </a:p>
          <a:p>
            <a:endParaRPr lang="it-IT" dirty="0"/>
          </a:p>
          <a:p>
            <a:r>
              <a:rPr lang="it-IT" dirty="0"/>
              <a:t>MARATEA-1	HPC, </a:t>
            </a:r>
            <a:r>
              <a:rPr lang="it-IT" dirty="0" err="1"/>
              <a:t>Cloud</a:t>
            </a:r>
            <a:r>
              <a:rPr lang="it-IT" dirty="0"/>
              <a:t> and big data</a:t>
            </a:r>
          </a:p>
          <a:p>
            <a:r>
              <a:rPr lang="it-IT" dirty="0"/>
              <a:t>MARATEA-2	HPC, </a:t>
            </a:r>
            <a:r>
              <a:rPr lang="it-IT" dirty="0" err="1"/>
              <a:t>Cloud</a:t>
            </a:r>
            <a:r>
              <a:rPr lang="it-IT" dirty="0"/>
              <a:t> and big data</a:t>
            </a:r>
          </a:p>
        </p:txBody>
      </p:sp>
    </p:spTree>
    <p:extLst>
      <p:ext uri="{BB962C8B-B14F-4D97-AF65-F5344CB8AC3E}">
        <p14:creationId xmlns:p14="http://schemas.microsoft.com/office/powerpoint/2010/main" val="764507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4" y="1072680"/>
            <a:ext cx="11605011" cy="463550"/>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Can </a:t>
            </a:r>
            <a:r>
              <a:rPr lang="it-IT" sz="3600" dirty="0" err="1">
                <a:latin typeface="Calibri" panose="020F0502020204030204" pitchFamily="34" charset="0"/>
                <a:cs typeface="Calibri" panose="020F0502020204030204" pitchFamily="34" charset="0"/>
              </a:rPr>
              <a:t>we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always</a:t>
            </a:r>
            <a:r>
              <a:rPr lang="it-IT" sz="3600" dirty="0">
                <a:latin typeface="Calibri" panose="020F0502020204030204" pitchFamily="34" charset="0"/>
                <a:cs typeface="Calibri" panose="020F0502020204030204" pitchFamily="34" charset="0"/>
              </a:rPr>
              <a:t> design an </a:t>
            </a:r>
            <a:r>
              <a:rPr lang="it-IT" sz="3600" dirty="0" err="1">
                <a:latin typeface="Calibri" panose="020F0502020204030204" pitchFamily="34" charset="0"/>
                <a:cs typeface="Calibri" panose="020F0502020204030204" pitchFamily="34" charset="0"/>
              </a:rPr>
              <a:t>algorithm</a:t>
            </a:r>
            <a:r>
              <a:rPr lang="it-IT" sz="3600" dirty="0">
                <a:latin typeface="Calibri" panose="020F0502020204030204" pitchFamily="34" charset="0"/>
                <a:cs typeface="Calibri" panose="020F0502020204030204" pitchFamily="34" charset="0"/>
              </a:rPr>
              <a:t> to solve </a:t>
            </a:r>
            <a:r>
              <a:rPr lang="it-IT" sz="3600" dirty="0" err="1">
                <a:latin typeface="Calibri" panose="020F0502020204030204" pitchFamily="34" charset="0"/>
                <a:cs typeface="Calibri" panose="020F0502020204030204" pitchFamily="34" charset="0"/>
              </a:rPr>
              <a:t>any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a:t>
            </a:r>
            <a:r>
              <a:rPr lang="it-IT" sz="3600" dirty="0">
                <a:latin typeface="Calibri" panose="020F0502020204030204" pitchFamily="34" charset="0"/>
                <a:cs typeface="Calibri" panose="020F0502020204030204" pitchFamily="34" charset="0"/>
              </a:rPr>
              <a:t>?</a:t>
            </a:r>
          </a:p>
        </p:txBody>
      </p:sp>
      <p:sp>
        <p:nvSpPr>
          <p:cNvPr id="45" name="CasellaDiTesto 44">
            <a:extLst>
              <a:ext uri="{FF2B5EF4-FFF2-40B4-BE49-F238E27FC236}">
                <a16:creationId xmlns:a16="http://schemas.microsoft.com/office/drawing/2014/main" id="{3CD7689F-9FC1-4786-9DB6-F28BD54D69C3}"/>
              </a:ext>
            </a:extLst>
          </p:cNvPr>
          <p:cNvSpPr txBox="1"/>
          <p:nvPr/>
        </p:nvSpPr>
        <p:spPr>
          <a:xfrm>
            <a:off x="1960969" y="1926007"/>
            <a:ext cx="8922819" cy="830997"/>
          </a:xfrm>
          <a:prstGeom prst="rect">
            <a:avLst/>
          </a:prstGeom>
          <a:solidFill>
            <a:srgbClr val="FF0000"/>
          </a:solidFill>
        </p:spPr>
        <p:txBody>
          <a:bodyPr wrap="square">
            <a:spAutoFit/>
          </a:bodyPr>
          <a:lstStyle/>
          <a:p>
            <a:pPr algn="ctr">
              <a:defRPr/>
            </a:pPr>
            <a:r>
              <a:rPr lang="en-US" sz="2400" dirty="0">
                <a:solidFill>
                  <a:schemeClr val="bg1"/>
                </a:solidFill>
                <a:latin typeface="Arial" charset="0"/>
                <a:ea typeface="ＭＳ Ｐゴシック" charset="0"/>
              </a:rPr>
              <a:t>exponential/factorial time complexity algorithms </a:t>
            </a:r>
            <a:r>
              <a:rPr lang="en-US" sz="2400" b="1" dirty="0">
                <a:solidFill>
                  <a:schemeClr val="bg1"/>
                </a:solidFill>
                <a:latin typeface="Arial" charset="0"/>
                <a:ea typeface="ＭＳ Ｐゴシック" charset="0"/>
              </a:rPr>
              <a:t>cannot be used </a:t>
            </a:r>
            <a:r>
              <a:rPr lang="en-US" sz="2400" dirty="0">
                <a:solidFill>
                  <a:schemeClr val="bg1"/>
                </a:solidFill>
                <a:latin typeface="Arial" charset="0"/>
                <a:ea typeface="ＭＳ Ｐゴシック" charset="0"/>
              </a:rPr>
              <a:t>in any practical problem solving</a:t>
            </a:r>
            <a:endParaRPr lang="it-IT" sz="2400" dirty="0">
              <a:solidFill>
                <a:schemeClr val="bg1"/>
              </a:solidFill>
              <a:latin typeface="Arial" charset="0"/>
              <a:ea typeface="ＭＳ Ｐゴシック" charset="0"/>
            </a:endParaRPr>
          </a:p>
        </p:txBody>
      </p:sp>
      <p:sp>
        <p:nvSpPr>
          <p:cNvPr id="7" name="Text Box 3">
            <a:extLst>
              <a:ext uri="{FF2B5EF4-FFF2-40B4-BE49-F238E27FC236}">
                <a16:creationId xmlns:a16="http://schemas.microsoft.com/office/drawing/2014/main" id="{6498DFE5-7108-44EC-8139-0CC0CE273F58}"/>
              </a:ext>
            </a:extLst>
          </p:cNvPr>
          <p:cNvSpPr txBox="1">
            <a:spLocks noChangeArrowheads="1"/>
          </p:cNvSpPr>
          <p:nvPr/>
        </p:nvSpPr>
        <p:spPr bwMode="auto">
          <a:xfrm>
            <a:off x="1960969" y="3146781"/>
            <a:ext cx="9036496" cy="1384995"/>
          </a:xfrm>
          <a:prstGeom prst="rect">
            <a:avLst/>
          </a:prstGeom>
          <a:solidFill>
            <a:srgbClr val="FF3300"/>
          </a:solidFill>
          <a:ln w="9525">
            <a:noFill/>
            <a:miter lim="800000"/>
            <a:headEnd/>
            <a:tailEnd/>
          </a:ln>
          <a:effectLst>
            <a:outerShdw blurRad="63500" dist="107763" dir="2700000" algn="ctr" rotWithShape="0">
              <a:schemeClr val="bg2">
                <a:alpha val="74998"/>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457200" indent="-457200">
              <a:buFont typeface="Wingdings" panose="05000000000000000000" pitchFamily="2" charset="2"/>
              <a:buChar char="ü"/>
              <a:defRPr/>
            </a:pPr>
            <a:r>
              <a:rPr lang="it-IT" altLang="it-IT" sz="2800" dirty="0" err="1">
                <a:solidFill>
                  <a:schemeClr val="bg1"/>
                </a:solidFill>
                <a:latin typeface="Arial" panose="020B0604020202020204" pitchFamily="34" charset="0"/>
              </a:rPr>
              <a:t>algorithm</a:t>
            </a:r>
            <a:r>
              <a:rPr lang="it-IT" altLang="it-IT" sz="2800" dirty="0">
                <a:solidFill>
                  <a:schemeClr val="bg1"/>
                </a:solidFill>
                <a:latin typeface="Arial" panose="020B0604020202020204" pitchFamily="34" charset="0"/>
              </a:rPr>
              <a:t> of </a:t>
            </a:r>
            <a:r>
              <a:rPr lang="it-IT" altLang="it-IT" sz="2800" b="1" dirty="0" err="1">
                <a:solidFill>
                  <a:schemeClr val="bg1"/>
                </a:solidFill>
                <a:latin typeface="Arial" panose="020B0604020202020204" pitchFamily="34" charset="0"/>
              </a:rPr>
              <a:t>factorial</a:t>
            </a:r>
            <a:r>
              <a:rPr lang="it-IT" altLang="it-IT" sz="2800" dirty="0">
                <a:solidFill>
                  <a:schemeClr val="bg1"/>
                </a:solidFill>
                <a:latin typeface="Arial" panose="020B0604020202020204" pitchFamily="34" charset="0"/>
              </a:rPr>
              <a:t> time </a:t>
            </a:r>
            <a:r>
              <a:rPr lang="it-IT" altLang="it-IT" sz="2800" dirty="0" err="1">
                <a:solidFill>
                  <a:schemeClr val="bg1"/>
                </a:solidFill>
                <a:latin typeface="Arial" panose="020B0604020202020204" pitchFamily="34" charset="0"/>
              </a:rPr>
              <a:t>complexity</a:t>
            </a:r>
            <a:r>
              <a:rPr lang="it-IT" altLang="it-IT" sz="2800" dirty="0">
                <a:solidFill>
                  <a:schemeClr val="bg1"/>
                </a:solidFill>
                <a:latin typeface="Arial" panose="020B0604020202020204" pitchFamily="34" charset="0"/>
              </a:rPr>
              <a:t>, </a:t>
            </a:r>
          </a:p>
          <a:p>
            <a:pPr marL="457200" indent="-457200">
              <a:buFont typeface="Wingdings" panose="05000000000000000000" pitchFamily="2" charset="2"/>
              <a:buChar char="ü"/>
              <a:defRPr/>
            </a:pPr>
            <a:r>
              <a:rPr lang="it-IT" altLang="it-IT" sz="2800" dirty="0">
                <a:solidFill>
                  <a:schemeClr val="bg1"/>
                </a:solidFill>
                <a:latin typeface="Arial" panose="020B0604020202020204" pitchFamily="34" charset="0"/>
              </a:rPr>
              <a:t>computer  </a:t>
            </a:r>
            <a:r>
              <a:rPr lang="it-IT" altLang="it-IT" sz="2800" dirty="0" err="1">
                <a:solidFill>
                  <a:schemeClr val="bg1"/>
                </a:solidFill>
                <a:latin typeface="Arial" panose="020B0604020202020204" pitchFamily="34" charset="0"/>
              </a:rPr>
              <a:t>which</a:t>
            </a:r>
            <a:r>
              <a:rPr lang="it-IT" altLang="it-IT" sz="2800" dirty="0">
                <a:solidFill>
                  <a:schemeClr val="bg1"/>
                </a:solidFill>
                <a:latin typeface="Arial" panose="020B0604020202020204" pitchFamily="34" charset="0"/>
              </a:rPr>
              <a:t> </a:t>
            </a:r>
            <a:r>
              <a:rPr lang="it-IT" altLang="it-IT" sz="2800" dirty="0" err="1">
                <a:solidFill>
                  <a:schemeClr val="bg1"/>
                </a:solidFill>
                <a:latin typeface="Arial" panose="020B0604020202020204" pitchFamily="34" charset="0"/>
              </a:rPr>
              <a:t>executes</a:t>
            </a:r>
            <a:r>
              <a:rPr lang="it-IT" altLang="it-IT" sz="2800" dirty="0">
                <a:solidFill>
                  <a:schemeClr val="bg1"/>
                </a:solidFill>
                <a:latin typeface="Arial" panose="020B0604020202020204" pitchFamily="34" charset="0"/>
              </a:rPr>
              <a:t> 1 operazione in 10</a:t>
            </a:r>
            <a:r>
              <a:rPr lang="it-IT" altLang="it-IT" sz="2800" baseline="30000" dirty="0">
                <a:solidFill>
                  <a:schemeClr val="bg1"/>
                </a:solidFill>
                <a:latin typeface="Arial" panose="020B0604020202020204" pitchFamily="34" charset="0"/>
              </a:rPr>
              <a:t>-12</a:t>
            </a:r>
            <a:r>
              <a:rPr lang="it-IT" altLang="it-IT" sz="2800" dirty="0">
                <a:solidFill>
                  <a:schemeClr val="bg1"/>
                </a:solidFill>
                <a:latin typeface="Arial" panose="020B0604020202020204" pitchFamily="34" charset="0"/>
              </a:rPr>
              <a:t> sec, </a:t>
            </a:r>
          </a:p>
          <a:p>
            <a:pPr marL="457200" indent="-457200">
              <a:buFont typeface="Wingdings" panose="05000000000000000000" pitchFamily="2" charset="2"/>
              <a:buChar char="ü"/>
              <a:defRPr/>
            </a:pPr>
            <a:r>
              <a:rPr lang="it-IT" altLang="it-IT" sz="2800" dirty="0" err="1">
                <a:solidFill>
                  <a:schemeClr val="bg1"/>
                </a:solidFill>
                <a:latin typeface="Arial" panose="020B0604020202020204" pitchFamily="34" charset="0"/>
              </a:rPr>
              <a:t>problem</a:t>
            </a:r>
            <a:r>
              <a:rPr lang="it-IT" altLang="it-IT" sz="2800" dirty="0">
                <a:solidFill>
                  <a:schemeClr val="bg1"/>
                </a:solidFill>
                <a:latin typeface="Arial" panose="020B0604020202020204" pitchFamily="34" charset="0"/>
              </a:rPr>
              <a:t> of </a:t>
            </a:r>
            <a:r>
              <a:rPr lang="it-IT" altLang="it-IT" sz="2800" dirty="0" err="1">
                <a:solidFill>
                  <a:schemeClr val="bg1"/>
                </a:solidFill>
                <a:latin typeface="Arial" panose="020B0604020202020204" pitchFamily="34" charset="0"/>
              </a:rPr>
              <a:t>computational</a:t>
            </a:r>
            <a:r>
              <a:rPr lang="it-IT" altLang="it-IT" sz="2800" dirty="0">
                <a:solidFill>
                  <a:schemeClr val="bg1"/>
                </a:solidFill>
                <a:latin typeface="Arial" panose="020B0604020202020204" pitchFamily="34" charset="0"/>
              </a:rPr>
              <a:t> dimensione 100</a:t>
            </a:r>
            <a:endParaRPr lang="it-IT" altLang="it-IT" dirty="0">
              <a:solidFill>
                <a:schemeClr val="bg1"/>
              </a:solidFill>
            </a:endParaRPr>
          </a:p>
        </p:txBody>
      </p:sp>
      <p:sp>
        <p:nvSpPr>
          <p:cNvPr id="8" name="Text Box 4">
            <a:extLst>
              <a:ext uri="{FF2B5EF4-FFF2-40B4-BE49-F238E27FC236}">
                <a16:creationId xmlns:a16="http://schemas.microsoft.com/office/drawing/2014/main" id="{25AB8E28-363C-4D47-B103-CEE456480B34}"/>
              </a:ext>
            </a:extLst>
          </p:cNvPr>
          <p:cNvSpPr txBox="1">
            <a:spLocks noChangeArrowheads="1"/>
          </p:cNvSpPr>
          <p:nvPr/>
        </p:nvSpPr>
        <p:spPr bwMode="auto">
          <a:xfrm>
            <a:off x="3225065" y="5508981"/>
            <a:ext cx="6045245" cy="584775"/>
          </a:xfrm>
          <a:prstGeom prst="rect">
            <a:avLst/>
          </a:prstGeom>
          <a:solidFill>
            <a:srgbClr val="FF3300"/>
          </a:solidFill>
          <a:ln w="9525">
            <a:noFill/>
            <a:miter lim="800000"/>
            <a:headEnd/>
            <a:tailEnd/>
          </a:ln>
          <a:effectLst>
            <a:outerShdw blurRad="63500" dist="107763" dir="2700000" algn="ctr" rotWithShape="0">
              <a:schemeClr val="bg2">
                <a:alpha val="74998"/>
              </a:schemeClr>
            </a:outerShdw>
          </a:effectLst>
        </p:spPr>
        <p:txBody>
          <a:bodyPr wrap="none">
            <a:spAutoFit/>
          </a:bodyPr>
          <a:lstStyle/>
          <a:p>
            <a:pPr>
              <a:defRPr/>
            </a:pPr>
            <a:r>
              <a:rPr lang="it-IT" sz="3200" dirty="0" err="1">
                <a:solidFill>
                  <a:schemeClr val="bg1"/>
                </a:solidFill>
                <a:latin typeface="Arial" charset="0"/>
                <a:ea typeface="ＭＳ Ｐゴシック" charset="0"/>
              </a:rPr>
              <a:t>total</a:t>
            </a:r>
            <a:r>
              <a:rPr lang="it-IT" sz="3200" dirty="0">
                <a:solidFill>
                  <a:schemeClr val="bg1"/>
                </a:solidFill>
                <a:latin typeface="Arial" charset="0"/>
                <a:ea typeface="ＭＳ Ｐゴシック" charset="0"/>
              </a:rPr>
              <a:t> </a:t>
            </a:r>
            <a:r>
              <a:rPr lang="it-IT" sz="3200" dirty="0" err="1">
                <a:solidFill>
                  <a:schemeClr val="bg1"/>
                </a:solidFill>
                <a:latin typeface="Arial" charset="0"/>
                <a:ea typeface="ＭＳ Ｐゴシック" charset="0"/>
              </a:rPr>
              <a:t>execution</a:t>
            </a:r>
            <a:r>
              <a:rPr lang="it-IT" sz="3200" dirty="0">
                <a:solidFill>
                  <a:schemeClr val="bg1"/>
                </a:solidFill>
                <a:latin typeface="Arial" charset="0"/>
                <a:ea typeface="ＭＳ Ｐゴシック" charset="0"/>
              </a:rPr>
              <a:t> time : 10</a:t>
            </a:r>
            <a:r>
              <a:rPr lang="it-IT" sz="3200" baseline="30000" dirty="0">
                <a:solidFill>
                  <a:schemeClr val="bg1"/>
                </a:solidFill>
                <a:latin typeface="Arial" charset="0"/>
                <a:ea typeface="ＭＳ Ｐゴシック" charset="0"/>
              </a:rPr>
              <a:t>138 </a:t>
            </a:r>
            <a:r>
              <a:rPr lang="it-IT" sz="3200" dirty="0" err="1">
                <a:solidFill>
                  <a:schemeClr val="bg1"/>
                </a:solidFill>
                <a:latin typeface="Arial" charset="0"/>
                <a:ea typeface="ＭＳ Ｐゴシック" charset="0"/>
              </a:rPr>
              <a:t>years</a:t>
            </a:r>
            <a:endParaRPr lang="it-IT" dirty="0">
              <a:solidFill>
                <a:schemeClr val="bg1"/>
              </a:solidFill>
              <a:latin typeface="Times New Roman" charset="0"/>
              <a:ea typeface="ＭＳ Ｐゴシック" charset="0"/>
            </a:endParaRPr>
          </a:p>
        </p:txBody>
      </p:sp>
      <p:sp>
        <p:nvSpPr>
          <p:cNvPr id="9" name="Rettangolo 8">
            <a:extLst>
              <a:ext uri="{FF2B5EF4-FFF2-40B4-BE49-F238E27FC236}">
                <a16:creationId xmlns:a16="http://schemas.microsoft.com/office/drawing/2014/main" id="{DB0DFE37-3F03-40A0-AE8C-C5D213A8F5E9}"/>
              </a:ext>
            </a:extLst>
          </p:cNvPr>
          <p:cNvSpPr>
            <a:spLocks noChangeArrowheads="1"/>
          </p:cNvSpPr>
          <p:nvPr/>
        </p:nvSpPr>
        <p:spPr bwMode="auto">
          <a:xfrm>
            <a:off x="2988528" y="4626331"/>
            <a:ext cx="7704137" cy="830263"/>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a:latin typeface="Arial" panose="020B0604020202020204" pitchFamily="34" charset="0"/>
                <a:cs typeface="Arial" panose="020B0604020202020204" pitchFamily="34" charset="0"/>
              </a:rPr>
              <a:t>in WolframAlpha: </a:t>
            </a:r>
          </a:p>
          <a:p>
            <a:r>
              <a:rPr lang="it-IT" altLang="it-IT" b="1">
                <a:latin typeface="Courier New" panose="02070309020205020404" pitchFamily="49" charset="0"/>
                <a:cs typeface="Courier New" panose="02070309020205020404" pitchFamily="49" charset="0"/>
              </a:rPr>
              <a:t>10^(-12)*factorial(100)/(86400*365)</a:t>
            </a:r>
          </a:p>
        </p:txBody>
      </p:sp>
    </p:spTree>
    <p:extLst>
      <p:ext uri="{BB962C8B-B14F-4D97-AF65-F5344CB8AC3E}">
        <p14:creationId xmlns:p14="http://schemas.microsoft.com/office/powerpoint/2010/main" val="2820813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5" y="1072679"/>
            <a:ext cx="11512786" cy="1002927"/>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Are </a:t>
            </a:r>
            <a:r>
              <a:rPr lang="it-IT" sz="3600" dirty="0" err="1">
                <a:latin typeface="Calibri" panose="020F0502020204030204" pitchFamily="34" charset="0"/>
                <a:cs typeface="Calibri" panose="020F0502020204030204" pitchFamily="34" charset="0"/>
              </a:rPr>
              <a:t>there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problems</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solved</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only</a:t>
            </a:r>
            <a:r>
              <a:rPr lang="it-IT" sz="3600" dirty="0">
                <a:latin typeface="Calibri" panose="020F0502020204030204" pitchFamily="34" charset="0"/>
                <a:cs typeface="Calibri" panose="020F0502020204030204" pitchFamily="34" charset="0"/>
              </a:rPr>
              <a:t> by </a:t>
            </a:r>
            <a:r>
              <a:rPr lang="it-IT" sz="3600" dirty="0" err="1">
                <a:latin typeface="Calibri" panose="020F0502020204030204" pitchFamily="34" charset="0"/>
                <a:cs typeface="Calibri" panose="020F0502020204030204" pitchFamily="34" charset="0"/>
              </a:rPr>
              <a:t>exponential</a:t>
            </a:r>
            <a:r>
              <a:rPr lang="it-IT" sz="3600" dirty="0">
                <a:latin typeface="Calibri" panose="020F0502020204030204" pitchFamily="34" charset="0"/>
                <a:cs typeface="Calibri" panose="020F0502020204030204" pitchFamily="34" charset="0"/>
              </a:rPr>
              <a:t>/</a:t>
            </a:r>
            <a:r>
              <a:rPr lang="it-IT" sz="3600" dirty="0" err="1">
                <a:latin typeface="Calibri" panose="020F0502020204030204" pitchFamily="34" charset="0"/>
                <a:cs typeface="Calibri" panose="020F0502020204030204" pitchFamily="34" charset="0"/>
              </a:rPr>
              <a:t>factorial</a:t>
            </a:r>
            <a:r>
              <a:rPr lang="it-IT" sz="3600" dirty="0">
                <a:latin typeface="Calibri" panose="020F0502020204030204" pitchFamily="34" charset="0"/>
                <a:cs typeface="Calibri" panose="020F0502020204030204" pitchFamily="34" charset="0"/>
              </a:rPr>
              <a:t> time </a:t>
            </a:r>
            <a:r>
              <a:rPr lang="it-IT" sz="3600" dirty="0" err="1">
                <a:latin typeface="Calibri" panose="020F0502020204030204" pitchFamily="34" charset="0"/>
                <a:cs typeface="Calibri" panose="020F0502020204030204" pitchFamily="34" charset="0"/>
              </a:rPr>
              <a:t>complexity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algorithms</a:t>
            </a:r>
            <a:r>
              <a:rPr lang="it-IT" sz="3600" dirty="0">
                <a:latin typeface="Calibri" panose="020F0502020204030204" pitchFamily="34" charset="0"/>
                <a:cs typeface="Calibri" panose="020F0502020204030204" pitchFamily="34" charset="0"/>
              </a:rPr>
              <a:t> ?</a:t>
            </a:r>
          </a:p>
        </p:txBody>
      </p:sp>
      <p:sp>
        <p:nvSpPr>
          <p:cNvPr id="10" name="Text Box 5">
            <a:extLst>
              <a:ext uri="{FF2B5EF4-FFF2-40B4-BE49-F238E27FC236}">
                <a16:creationId xmlns:a16="http://schemas.microsoft.com/office/drawing/2014/main" id="{57EC61A1-2D17-426F-AC5B-40A8D3BF4F63}"/>
              </a:ext>
            </a:extLst>
          </p:cNvPr>
          <p:cNvSpPr txBox="1">
            <a:spLocks noChangeArrowheads="1"/>
          </p:cNvSpPr>
          <p:nvPr/>
        </p:nvSpPr>
        <p:spPr bwMode="auto">
          <a:xfrm>
            <a:off x="196092" y="2247816"/>
            <a:ext cx="4707681" cy="46166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TSP, </a:t>
            </a:r>
            <a:r>
              <a:rPr lang="it-IT" altLang="it-IT" i="1" dirty="0" err="1">
                <a:solidFill>
                  <a:srgbClr val="000000"/>
                </a:solidFill>
                <a:latin typeface="Arial" panose="020B0604020202020204" pitchFamily="34" charset="0"/>
              </a:rPr>
              <a:t>travelling</a:t>
            </a:r>
            <a:r>
              <a:rPr lang="it-IT" altLang="it-IT" i="1" dirty="0">
                <a:solidFill>
                  <a:srgbClr val="000000"/>
                </a:solidFill>
                <a:latin typeface="Arial" panose="020B0604020202020204" pitchFamily="34" charset="0"/>
              </a:rPr>
              <a:t> salesman </a:t>
            </a:r>
            <a:r>
              <a:rPr lang="it-IT" altLang="it-IT" i="1" dirty="0" err="1">
                <a:solidFill>
                  <a:srgbClr val="000000"/>
                </a:solidFill>
                <a:latin typeface="Arial" panose="020B0604020202020204" pitchFamily="34" charset="0"/>
              </a:rPr>
              <a:t>problem</a:t>
            </a:r>
            <a:r>
              <a:rPr lang="it-IT" altLang="it-IT" dirty="0">
                <a:latin typeface="Arial" panose="020B0604020202020204" pitchFamily="34" charset="0"/>
              </a:rPr>
              <a:t> </a:t>
            </a:r>
          </a:p>
        </p:txBody>
      </p:sp>
      <p:sp>
        <p:nvSpPr>
          <p:cNvPr id="11" name="Text Box 6">
            <a:extLst>
              <a:ext uri="{FF2B5EF4-FFF2-40B4-BE49-F238E27FC236}">
                <a16:creationId xmlns:a16="http://schemas.microsoft.com/office/drawing/2014/main" id="{7F1D611F-9889-4E14-97D3-76107A8ADDF8}"/>
              </a:ext>
            </a:extLst>
          </p:cNvPr>
          <p:cNvSpPr txBox="1">
            <a:spLocks noChangeArrowheads="1"/>
          </p:cNvSpPr>
          <p:nvPr/>
        </p:nvSpPr>
        <p:spPr bwMode="auto">
          <a:xfrm>
            <a:off x="157795" y="5185156"/>
            <a:ext cx="11745589" cy="1200329"/>
          </a:xfrm>
          <a:prstGeom prst="rect">
            <a:avLst/>
          </a:prstGeom>
          <a:solidFill>
            <a:srgbClr val="EAEAEA"/>
          </a:solidFill>
          <a:ln w="9525">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it-IT" dirty="0">
                <a:latin typeface="Arial" panose="020B0604020202020204" pitchFamily="34" charset="0"/>
              </a:rPr>
              <a:t>given a set of cities and travel costs, from any city to any other city, determine the </a:t>
            </a:r>
            <a:r>
              <a:rPr lang="en-US" altLang="it-IT" b="1" dirty="0">
                <a:latin typeface="Arial" panose="020B0604020202020204" pitchFamily="34" charset="0"/>
              </a:rPr>
              <a:t>cheapest</a:t>
            </a:r>
            <a:r>
              <a:rPr lang="en-US" altLang="it-IT" dirty="0">
                <a:latin typeface="Arial" panose="020B0604020202020204" pitchFamily="34" charset="0"/>
              </a:rPr>
              <a:t> route that allows you to visit </a:t>
            </a:r>
            <a:r>
              <a:rPr lang="en-US" altLang="it-IT" b="1" dirty="0">
                <a:latin typeface="Arial" panose="020B0604020202020204" pitchFamily="34" charset="0"/>
              </a:rPr>
              <a:t>each</a:t>
            </a:r>
            <a:r>
              <a:rPr lang="en-US" altLang="it-IT" dirty="0">
                <a:latin typeface="Arial" panose="020B0604020202020204" pitchFamily="34" charset="0"/>
              </a:rPr>
              <a:t> city </a:t>
            </a:r>
            <a:r>
              <a:rPr lang="en-US" altLang="it-IT" b="1" dirty="0">
                <a:latin typeface="Arial" panose="020B0604020202020204" pitchFamily="34" charset="0"/>
              </a:rPr>
              <a:t>exactly once </a:t>
            </a:r>
            <a:r>
              <a:rPr lang="en-US" altLang="it-IT" dirty="0">
                <a:latin typeface="Arial" panose="020B0604020202020204" pitchFamily="34" charset="0"/>
              </a:rPr>
              <a:t>and then return to the city of departure</a:t>
            </a:r>
            <a:endParaRPr lang="it-IT" altLang="it-IT" dirty="0">
              <a:latin typeface="Arial" panose="020B0604020202020204" pitchFamily="34" charset="0"/>
            </a:endParaRPr>
          </a:p>
        </p:txBody>
      </p:sp>
      <p:grpSp>
        <p:nvGrpSpPr>
          <p:cNvPr id="12" name="Group 64">
            <a:extLst>
              <a:ext uri="{FF2B5EF4-FFF2-40B4-BE49-F238E27FC236}">
                <a16:creationId xmlns:a16="http://schemas.microsoft.com/office/drawing/2014/main" id="{A9A5CE17-1BDC-4FDD-9067-6C8624A9D74E}"/>
              </a:ext>
            </a:extLst>
          </p:cNvPr>
          <p:cNvGrpSpPr>
            <a:grpSpLocks/>
          </p:cNvGrpSpPr>
          <p:nvPr/>
        </p:nvGrpSpPr>
        <p:grpSpPr bwMode="auto">
          <a:xfrm>
            <a:off x="3941004" y="2808669"/>
            <a:ext cx="3314700" cy="2017712"/>
            <a:chOff x="1565" y="1661"/>
            <a:chExt cx="2088" cy="1271"/>
          </a:xfrm>
        </p:grpSpPr>
        <p:sp>
          <p:nvSpPr>
            <p:cNvPr id="13" name="Oval 7">
              <a:extLst>
                <a:ext uri="{FF2B5EF4-FFF2-40B4-BE49-F238E27FC236}">
                  <a16:creationId xmlns:a16="http://schemas.microsoft.com/office/drawing/2014/main" id="{A3381EE9-FBEB-4643-8C24-A66CFCED6343}"/>
                </a:ext>
              </a:extLst>
            </p:cNvPr>
            <p:cNvSpPr>
              <a:spLocks noChangeArrowheads="1"/>
            </p:cNvSpPr>
            <p:nvPr/>
          </p:nvSpPr>
          <p:spPr bwMode="auto">
            <a:xfrm>
              <a:off x="1702" y="1888"/>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4" name="Oval 8">
              <a:extLst>
                <a:ext uri="{FF2B5EF4-FFF2-40B4-BE49-F238E27FC236}">
                  <a16:creationId xmlns:a16="http://schemas.microsoft.com/office/drawing/2014/main" id="{6AD2709B-D6FC-4C6C-8F27-4FA2E55FCC6C}"/>
                </a:ext>
              </a:extLst>
            </p:cNvPr>
            <p:cNvSpPr>
              <a:spLocks noChangeArrowheads="1"/>
            </p:cNvSpPr>
            <p:nvPr/>
          </p:nvSpPr>
          <p:spPr bwMode="auto">
            <a:xfrm>
              <a:off x="1565" y="2160"/>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5" name="Line 23">
              <a:extLst>
                <a:ext uri="{FF2B5EF4-FFF2-40B4-BE49-F238E27FC236}">
                  <a16:creationId xmlns:a16="http://schemas.microsoft.com/office/drawing/2014/main" id="{A664E466-F6C0-48E5-A3AA-DEF3C99F8243}"/>
                </a:ext>
              </a:extLst>
            </p:cNvPr>
            <p:cNvSpPr>
              <a:spLocks noChangeShapeType="1"/>
            </p:cNvSpPr>
            <p:nvPr/>
          </p:nvSpPr>
          <p:spPr bwMode="auto">
            <a:xfrm flipH="1">
              <a:off x="1656" y="2024"/>
              <a:ext cx="91"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24">
              <a:extLst>
                <a:ext uri="{FF2B5EF4-FFF2-40B4-BE49-F238E27FC236}">
                  <a16:creationId xmlns:a16="http://schemas.microsoft.com/office/drawing/2014/main" id="{AF148784-1809-4199-A1DA-556FCCC9179C}"/>
                </a:ext>
              </a:extLst>
            </p:cNvPr>
            <p:cNvSpPr>
              <a:spLocks noChangeShapeType="1"/>
            </p:cNvSpPr>
            <p:nvPr/>
          </p:nvSpPr>
          <p:spPr bwMode="auto">
            <a:xfrm flipV="1">
              <a:off x="1838" y="1752"/>
              <a:ext cx="680"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25">
              <a:extLst>
                <a:ext uri="{FF2B5EF4-FFF2-40B4-BE49-F238E27FC236}">
                  <a16:creationId xmlns:a16="http://schemas.microsoft.com/office/drawing/2014/main" id="{A2E150E0-3968-4338-AA46-D44A01E64F3D}"/>
                </a:ext>
              </a:extLst>
            </p:cNvPr>
            <p:cNvSpPr>
              <a:spLocks noChangeShapeType="1"/>
            </p:cNvSpPr>
            <p:nvPr/>
          </p:nvSpPr>
          <p:spPr bwMode="auto">
            <a:xfrm>
              <a:off x="2654" y="1706"/>
              <a:ext cx="635"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26">
              <a:extLst>
                <a:ext uri="{FF2B5EF4-FFF2-40B4-BE49-F238E27FC236}">
                  <a16:creationId xmlns:a16="http://schemas.microsoft.com/office/drawing/2014/main" id="{FD813436-0231-48B2-9C2C-91A139DDDD66}"/>
                </a:ext>
              </a:extLst>
            </p:cNvPr>
            <p:cNvSpPr>
              <a:spLocks noChangeShapeType="1"/>
            </p:cNvSpPr>
            <p:nvPr/>
          </p:nvSpPr>
          <p:spPr bwMode="auto">
            <a:xfrm flipV="1">
              <a:off x="2337" y="1933"/>
              <a:ext cx="952"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29">
              <a:extLst>
                <a:ext uri="{FF2B5EF4-FFF2-40B4-BE49-F238E27FC236}">
                  <a16:creationId xmlns:a16="http://schemas.microsoft.com/office/drawing/2014/main" id="{CE81B36C-35C2-4BD3-AE0B-57C52642A18A}"/>
                </a:ext>
              </a:extLst>
            </p:cNvPr>
            <p:cNvSpPr>
              <a:spLocks noChangeShapeType="1"/>
            </p:cNvSpPr>
            <p:nvPr/>
          </p:nvSpPr>
          <p:spPr bwMode="auto">
            <a:xfrm>
              <a:off x="2609" y="1752"/>
              <a:ext cx="907" cy="5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30">
              <a:extLst>
                <a:ext uri="{FF2B5EF4-FFF2-40B4-BE49-F238E27FC236}">
                  <a16:creationId xmlns:a16="http://schemas.microsoft.com/office/drawing/2014/main" id="{DD3A6910-5523-4109-A737-62615A327B06}"/>
                </a:ext>
              </a:extLst>
            </p:cNvPr>
            <p:cNvSpPr>
              <a:spLocks noChangeShapeType="1"/>
            </p:cNvSpPr>
            <p:nvPr/>
          </p:nvSpPr>
          <p:spPr bwMode="auto">
            <a:xfrm flipV="1">
              <a:off x="2064" y="2478"/>
              <a:ext cx="862"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31">
              <a:extLst>
                <a:ext uri="{FF2B5EF4-FFF2-40B4-BE49-F238E27FC236}">
                  <a16:creationId xmlns:a16="http://schemas.microsoft.com/office/drawing/2014/main" id="{A97CB733-4614-4827-AC82-D81C2116C827}"/>
                </a:ext>
              </a:extLst>
            </p:cNvPr>
            <p:cNvSpPr>
              <a:spLocks noChangeShapeType="1"/>
            </p:cNvSpPr>
            <p:nvPr/>
          </p:nvSpPr>
          <p:spPr bwMode="auto">
            <a:xfrm flipV="1">
              <a:off x="2609" y="2795"/>
              <a:ext cx="635"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32">
              <a:extLst>
                <a:ext uri="{FF2B5EF4-FFF2-40B4-BE49-F238E27FC236}">
                  <a16:creationId xmlns:a16="http://schemas.microsoft.com/office/drawing/2014/main" id="{19C7EAEB-CF1D-4F85-A6A7-F6F2B85F40B5}"/>
                </a:ext>
              </a:extLst>
            </p:cNvPr>
            <p:cNvSpPr>
              <a:spLocks noChangeShapeType="1"/>
            </p:cNvSpPr>
            <p:nvPr/>
          </p:nvSpPr>
          <p:spPr bwMode="auto">
            <a:xfrm flipV="1">
              <a:off x="1702" y="2160"/>
              <a:ext cx="499"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33">
              <a:extLst>
                <a:ext uri="{FF2B5EF4-FFF2-40B4-BE49-F238E27FC236}">
                  <a16:creationId xmlns:a16="http://schemas.microsoft.com/office/drawing/2014/main" id="{1BBAE629-DC9C-41CC-9B3F-84ED14139140}"/>
                </a:ext>
              </a:extLst>
            </p:cNvPr>
            <p:cNvSpPr>
              <a:spLocks noChangeShapeType="1"/>
            </p:cNvSpPr>
            <p:nvPr/>
          </p:nvSpPr>
          <p:spPr bwMode="auto">
            <a:xfrm flipV="1">
              <a:off x="1838" y="1933"/>
              <a:ext cx="1406"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34">
              <a:extLst>
                <a:ext uri="{FF2B5EF4-FFF2-40B4-BE49-F238E27FC236}">
                  <a16:creationId xmlns:a16="http://schemas.microsoft.com/office/drawing/2014/main" id="{D166C2E9-5535-41D9-B37B-7D2D8769DF38}"/>
                </a:ext>
              </a:extLst>
            </p:cNvPr>
            <p:cNvSpPr>
              <a:spLocks noChangeShapeType="1"/>
            </p:cNvSpPr>
            <p:nvPr/>
          </p:nvSpPr>
          <p:spPr bwMode="auto">
            <a:xfrm flipV="1">
              <a:off x="1656" y="1752"/>
              <a:ext cx="907" cy="45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35">
              <a:extLst>
                <a:ext uri="{FF2B5EF4-FFF2-40B4-BE49-F238E27FC236}">
                  <a16:creationId xmlns:a16="http://schemas.microsoft.com/office/drawing/2014/main" id="{0D6A0594-31CF-4FC3-A449-706FD27E4A3B}"/>
                </a:ext>
              </a:extLst>
            </p:cNvPr>
            <p:cNvSpPr>
              <a:spLocks noChangeShapeType="1"/>
            </p:cNvSpPr>
            <p:nvPr/>
          </p:nvSpPr>
          <p:spPr bwMode="auto">
            <a:xfrm flipV="1">
              <a:off x="2291" y="1797"/>
              <a:ext cx="272" cy="27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36">
              <a:extLst>
                <a:ext uri="{FF2B5EF4-FFF2-40B4-BE49-F238E27FC236}">
                  <a16:creationId xmlns:a16="http://schemas.microsoft.com/office/drawing/2014/main" id="{54F5A8F7-3A5C-44A5-B9B0-76A3C250F0B5}"/>
                </a:ext>
              </a:extLst>
            </p:cNvPr>
            <p:cNvSpPr>
              <a:spLocks noChangeShapeType="1"/>
            </p:cNvSpPr>
            <p:nvPr/>
          </p:nvSpPr>
          <p:spPr bwMode="auto">
            <a:xfrm flipH="1" flipV="1">
              <a:off x="2654" y="1752"/>
              <a:ext cx="318" cy="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37">
              <a:extLst>
                <a:ext uri="{FF2B5EF4-FFF2-40B4-BE49-F238E27FC236}">
                  <a16:creationId xmlns:a16="http://schemas.microsoft.com/office/drawing/2014/main" id="{8A46A2B5-8B5C-4F30-94B4-F3E6BD70A763}"/>
                </a:ext>
              </a:extLst>
            </p:cNvPr>
            <p:cNvSpPr>
              <a:spLocks noChangeShapeType="1"/>
            </p:cNvSpPr>
            <p:nvPr/>
          </p:nvSpPr>
          <p:spPr bwMode="auto">
            <a:xfrm flipH="1" flipV="1">
              <a:off x="2609" y="1797"/>
              <a:ext cx="725" cy="95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38">
              <a:extLst>
                <a:ext uri="{FF2B5EF4-FFF2-40B4-BE49-F238E27FC236}">
                  <a16:creationId xmlns:a16="http://schemas.microsoft.com/office/drawing/2014/main" id="{BDC9D84A-A88E-4C49-9393-6124EFB59FF6}"/>
                </a:ext>
              </a:extLst>
            </p:cNvPr>
            <p:cNvSpPr>
              <a:spLocks noChangeShapeType="1"/>
            </p:cNvSpPr>
            <p:nvPr/>
          </p:nvSpPr>
          <p:spPr bwMode="auto">
            <a:xfrm flipV="1">
              <a:off x="2563" y="1797"/>
              <a:ext cx="0" cy="99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39">
              <a:extLst>
                <a:ext uri="{FF2B5EF4-FFF2-40B4-BE49-F238E27FC236}">
                  <a16:creationId xmlns:a16="http://schemas.microsoft.com/office/drawing/2014/main" id="{35B1347F-93B5-4058-84FE-A047DC563DC6}"/>
                </a:ext>
              </a:extLst>
            </p:cNvPr>
            <p:cNvSpPr>
              <a:spLocks noChangeShapeType="1"/>
            </p:cNvSpPr>
            <p:nvPr/>
          </p:nvSpPr>
          <p:spPr bwMode="auto">
            <a:xfrm flipV="1">
              <a:off x="2064" y="1797"/>
              <a:ext cx="545" cy="90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 name="Line 40">
              <a:extLst>
                <a:ext uri="{FF2B5EF4-FFF2-40B4-BE49-F238E27FC236}">
                  <a16:creationId xmlns:a16="http://schemas.microsoft.com/office/drawing/2014/main" id="{C2E81A20-3801-42B4-BFED-6A1F51ABB513}"/>
                </a:ext>
              </a:extLst>
            </p:cNvPr>
            <p:cNvSpPr>
              <a:spLocks noChangeShapeType="1"/>
            </p:cNvSpPr>
            <p:nvPr/>
          </p:nvSpPr>
          <p:spPr bwMode="auto">
            <a:xfrm>
              <a:off x="1702" y="2250"/>
              <a:ext cx="1224" cy="18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 name="Line 41">
              <a:extLst>
                <a:ext uri="{FF2B5EF4-FFF2-40B4-BE49-F238E27FC236}">
                  <a16:creationId xmlns:a16="http://schemas.microsoft.com/office/drawing/2014/main" id="{35F0EE0C-7C3D-48A3-8182-D83D6E838D57}"/>
                </a:ext>
              </a:extLst>
            </p:cNvPr>
            <p:cNvSpPr>
              <a:spLocks noChangeShapeType="1"/>
            </p:cNvSpPr>
            <p:nvPr/>
          </p:nvSpPr>
          <p:spPr bwMode="auto">
            <a:xfrm>
              <a:off x="1656" y="2296"/>
              <a:ext cx="363" cy="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 name="Line 42">
              <a:extLst>
                <a:ext uri="{FF2B5EF4-FFF2-40B4-BE49-F238E27FC236}">
                  <a16:creationId xmlns:a16="http://schemas.microsoft.com/office/drawing/2014/main" id="{FC7F0938-09FF-47C1-87C3-547A19F5A245}"/>
                </a:ext>
              </a:extLst>
            </p:cNvPr>
            <p:cNvSpPr>
              <a:spLocks noChangeShapeType="1"/>
            </p:cNvSpPr>
            <p:nvPr/>
          </p:nvSpPr>
          <p:spPr bwMode="auto">
            <a:xfrm>
              <a:off x="1702" y="2251"/>
              <a:ext cx="816" cy="58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 name="Line 43">
              <a:extLst>
                <a:ext uri="{FF2B5EF4-FFF2-40B4-BE49-F238E27FC236}">
                  <a16:creationId xmlns:a16="http://schemas.microsoft.com/office/drawing/2014/main" id="{121DAD30-E67A-42CC-B4BE-709A3A4C3E55}"/>
                </a:ext>
              </a:extLst>
            </p:cNvPr>
            <p:cNvSpPr>
              <a:spLocks noChangeShapeType="1"/>
            </p:cNvSpPr>
            <p:nvPr/>
          </p:nvSpPr>
          <p:spPr bwMode="auto">
            <a:xfrm>
              <a:off x="1656" y="2251"/>
              <a:ext cx="1633" cy="5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 name="Line 44">
              <a:extLst>
                <a:ext uri="{FF2B5EF4-FFF2-40B4-BE49-F238E27FC236}">
                  <a16:creationId xmlns:a16="http://schemas.microsoft.com/office/drawing/2014/main" id="{7DA52454-AD5E-4B31-B7CC-14E2FDBAB0B7}"/>
                </a:ext>
              </a:extLst>
            </p:cNvPr>
            <p:cNvSpPr>
              <a:spLocks noChangeShapeType="1"/>
            </p:cNvSpPr>
            <p:nvPr/>
          </p:nvSpPr>
          <p:spPr bwMode="auto">
            <a:xfrm>
              <a:off x="1702" y="2251"/>
              <a:ext cx="1814" cy="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 name="Line 45">
              <a:extLst>
                <a:ext uri="{FF2B5EF4-FFF2-40B4-BE49-F238E27FC236}">
                  <a16:creationId xmlns:a16="http://schemas.microsoft.com/office/drawing/2014/main" id="{34AA2F19-7D49-4933-8185-C66D4EB374F4}"/>
                </a:ext>
              </a:extLst>
            </p:cNvPr>
            <p:cNvSpPr>
              <a:spLocks noChangeShapeType="1"/>
            </p:cNvSpPr>
            <p:nvPr/>
          </p:nvSpPr>
          <p:spPr bwMode="auto">
            <a:xfrm flipH="1" flipV="1">
              <a:off x="3334" y="1933"/>
              <a:ext cx="227" cy="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 name="Line 46">
              <a:extLst>
                <a:ext uri="{FF2B5EF4-FFF2-40B4-BE49-F238E27FC236}">
                  <a16:creationId xmlns:a16="http://schemas.microsoft.com/office/drawing/2014/main" id="{0BD1BBCB-A377-4E74-98C1-3D5FDFFD09FB}"/>
                </a:ext>
              </a:extLst>
            </p:cNvPr>
            <p:cNvSpPr>
              <a:spLocks noChangeShapeType="1"/>
            </p:cNvSpPr>
            <p:nvPr/>
          </p:nvSpPr>
          <p:spPr bwMode="auto">
            <a:xfrm flipH="1" flipV="1">
              <a:off x="3289" y="1979"/>
              <a:ext cx="45" cy="7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 name="Line 47">
              <a:extLst>
                <a:ext uri="{FF2B5EF4-FFF2-40B4-BE49-F238E27FC236}">
                  <a16:creationId xmlns:a16="http://schemas.microsoft.com/office/drawing/2014/main" id="{15D35827-B4A9-40F3-A35A-6175A9F2019C}"/>
                </a:ext>
              </a:extLst>
            </p:cNvPr>
            <p:cNvSpPr>
              <a:spLocks noChangeShapeType="1"/>
            </p:cNvSpPr>
            <p:nvPr/>
          </p:nvSpPr>
          <p:spPr bwMode="auto">
            <a:xfrm flipV="1">
              <a:off x="2972" y="1933"/>
              <a:ext cx="317" cy="4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 name="Line 48">
              <a:extLst>
                <a:ext uri="{FF2B5EF4-FFF2-40B4-BE49-F238E27FC236}">
                  <a16:creationId xmlns:a16="http://schemas.microsoft.com/office/drawing/2014/main" id="{27EBB572-CA2D-4321-B3CB-A155083BEDCD}"/>
                </a:ext>
              </a:extLst>
            </p:cNvPr>
            <p:cNvSpPr>
              <a:spLocks noChangeShapeType="1"/>
            </p:cNvSpPr>
            <p:nvPr/>
          </p:nvSpPr>
          <p:spPr bwMode="auto">
            <a:xfrm flipV="1">
              <a:off x="2518" y="1888"/>
              <a:ext cx="771" cy="90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 name="Line 49">
              <a:extLst>
                <a:ext uri="{FF2B5EF4-FFF2-40B4-BE49-F238E27FC236}">
                  <a16:creationId xmlns:a16="http://schemas.microsoft.com/office/drawing/2014/main" id="{14238E1F-CA12-4E42-B6C8-E48C16B9F3E4}"/>
                </a:ext>
              </a:extLst>
            </p:cNvPr>
            <p:cNvSpPr>
              <a:spLocks noChangeShapeType="1"/>
            </p:cNvSpPr>
            <p:nvPr/>
          </p:nvSpPr>
          <p:spPr bwMode="auto">
            <a:xfrm flipV="1">
              <a:off x="2110" y="1933"/>
              <a:ext cx="1179" cy="7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 name="Line 50">
              <a:extLst>
                <a:ext uri="{FF2B5EF4-FFF2-40B4-BE49-F238E27FC236}">
                  <a16:creationId xmlns:a16="http://schemas.microsoft.com/office/drawing/2014/main" id="{64B92C98-42FB-425B-8D34-C4615B1EBF10}"/>
                </a:ext>
              </a:extLst>
            </p:cNvPr>
            <p:cNvSpPr>
              <a:spLocks noChangeShapeType="1"/>
            </p:cNvSpPr>
            <p:nvPr/>
          </p:nvSpPr>
          <p:spPr bwMode="auto">
            <a:xfrm flipH="1" flipV="1">
              <a:off x="2064" y="2659"/>
              <a:ext cx="454" cy="2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 name="Line 51">
              <a:extLst>
                <a:ext uri="{FF2B5EF4-FFF2-40B4-BE49-F238E27FC236}">
                  <a16:creationId xmlns:a16="http://schemas.microsoft.com/office/drawing/2014/main" id="{125B8648-C093-4BC6-9220-AB0C481B19AD}"/>
                </a:ext>
              </a:extLst>
            </p:cNvPr>
            <p:cNvSpPr>
              <a:spLocks noChangeShapeType="1"/>
            </p:cNvSpPr>
            <p:nvPr/>
          </p:nvSpPr>
          <p:spPr bwMode="auto">
            <a:xfrm flipH="1" flipV="1">
              <a:off x="3017" y="2478"/>
              <a:ext cx="317" cy="31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 name="Line 52">
              <a:extLst>
                <a:ext uri="{FF2B5EF4-FFF2-40B4-BE49-F238E27FC236}">
                  <a16:creationId xmlns:a16="http://schemas.microsoft.com/office/drawing/2014/main" id="{18A0F419-BA93-4C7C-B331-9800B0BA0D83}"/>
                </a:ext>
              </a:extLst>
            </p:cNvPr>
            <p:cNvSpPr>
              <a:spLocks noChangeShapeType="1"/>
            </p:cNvSpPr>
            <p:nvPr/>
          </p:nvSpPr>
          <p:spPr bwMode="auto">
            <a:xfrm flipV="1">
              <a:off x="3334" y="2296"/>
              <a:ext cx="227" cy="45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 name="Line 53">
              <a:extLst>
                <a:ext uri="{FF2B5EF4-FFF2-40B4-BE49-F238E27FC236}">
                  <a16:creationId xmlns:a16="http://schemas.microsoft.com/office/drawing/2014/main" id="{719C1BEC-6AA7-4BE3-87B8-85EED21B1BB1}"/>
                </a:ext>
              </a:extLst>
            </p:cNvPr>
            <p:cNvSpPr>
              <a:spLocks noChangeShapeType="1"/>
            </p:cNvSpPr>
            <p:nvPr/>
          </p:nvSpPr>
          <p:spPr bwMode="auto">
            <a:xfrm flipV="1">
              <a:off x="2563" y="2341"/>
              <a:ext cx="953" cy="4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 name="Line 54">
              <a:extLst>
                <a:ext uri="{FF2B5EF4-FFF2-40B4-BE49-F238E27FC236}">
                  <a16:creationId xmlns:a16="http://schemas.microsoft.com/office/drawing/2014/main" id="{31578D2E-58E8-40DD-AC8A-D971C0BE3C24}"/>
                </a:ext>
              </a:extLst>
            </p:cNvPr>
            <p:cNvSpPr>
              <a:spLocks noChangeShapeType="1"/>
            </p:cNvSpPr>
            <p:nvPr/>
          </p:nvSpPr>
          <p:spPr bwMode="auto">
            <a:xfrm flipV="1">
              <a:off x="2518" y="2432"/>
              <a:ext cx="408" cy="40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 name="Line 55">
              <a:extLst>
                <a:ext uri="{FF2B5EF4-FFF2-40B4-BE49-F238E27FC236}">
                  <a16:creationId xmlns:a16="http://schemas.microsoft.com/office/drawing/2014/main" id="{CD11395A-91BA-457B-A6BD-B26F6E639C85}"/>
                </a:ext>
              </a:extLst>
            </p:cNvPr>
            <p:cNvSpPr>
              <a:spLocks noChangeShapeType="1"/>
            </p:cNvSpPr>
            <p:nvPr/>
          </p:nvSpPr>
          <p:spPr bwMode="auto">
            <a:xfrm flipV="1">
              <a:off x="2064" y="2296"/>
              <a:ext cx="1452" cy="31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 name="Oval 14">
              <a:extLst>
                <a:ext uri="{FF2B5EF4-FFF2-40B4-BE49-F238E27FC236}">
                  <a16:creationId xmlns:a16="http://schemas.microsoft.com/office/drawing/2014/main" id="{95AF7E7B-D46E-41B7-8DCF-2CBB1C2092A2}"/>
                </a:ext>
              </a:extLst>
            </p:cNvPr>
            <p:cNvSpPr>
              <a:spLocks noChangeArrowheads="1"/>
            </p:cNvSpPr>
            <p:nvPr/>
          </p:nvSpPr>
          <p:spPr bwMode="auto">
            <a:xfrm>
              <a:off x="2518" y="1661"/>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8" name="Oval 15">
              <a:extLst>
                <a:ext uri="{FF2B5EF4-FFF2-40B4-BE49-F238E27FC236}">
                  <a16:creationId xmlns:a16="http://schemas.microsoft.com/office/drawing/2014/main" id="{195410BA-59E9-4DB6-83A5-F0697F244A9C}"/>
                </a:ext>
              </a:extLst>
            </p:cNvPr>
            <p:cNvSpPr>
              <a:spLocks noChangeArrowheads="1"/>
            </p:cNvSpPr>
            <p:nvPr/>
          </p:nvSpPr>
          <p:spPr bwMode="auto">
            <a:xfrm>
              <a:off x="3244" y="1842"/>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9" name="Oval 17">
              <a:extLst>
                <a:ext uri="{FF2B5EF4-FFF2-40B4-BE49-F238E27FC236}">
                  <a16:creationId xmlns:a16="http://schemas.microsoft.com/office/drawing/2014/main" id="{5C2F7C95-38BC-498B-B324-E2AC902AEF9A}"/>
                </a:ext>
              </a:extLst>
            </p:cNvPr>
            <p:cNvSpPr>
              <a:spLocks noChangeArrowheads="1"/>
            </p:cNvSpPr>
            <p:nvPr/>
          </p:nvSpPr>
          <p:spPr bwMode="auto">
            <a:xfrm>
              <a:off x="3516" y="2251"/>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0" name="Line 56">
              <a:extLst>
                <a:ext uri="{FF2B5EF4-FFF2-40B4-BE49-F238E27FC236}">
                  <a16:creationId xmlns:a16="http://schemas.microsoft.com/office/drawing/2014/main" id="{ADFF9E32-CC2C-48FE-AD38-8F804F5FA4E0}"/>
                </a:ext>
              </a:extLst>
            </p:cNvPr>
            <p:cNvSpPr>
              <a:spLocks noChangeShapeType="1"/>
            </p:cNvSpPr>
            <p:nvPr/>
          </p:nvSpPr>
          <p:spPr bwMode="auto">
            <a:xfrm flipV="1">
              <a:off x="2064" y="2205"/>
              <a:ext cx="182" cy="45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 name="Line 57">
              <a:extLst>
                <a:ext uri="{FF2B5EF4-FFF2-40B4-BE49-F238E27FC236}">
                  <a16:creationId xmlns:a16="http://schemas.microsoft.com/office/drawing/2014/main" id="{6CDC0806-50B5-43F6-B8A3-D8E205C74710}"/>
                </a:ext>
              </a:extLst>
            </p:cNvPr>
            <p:cNvSpPr>
              <a:spLocks noChangeShapeType="1"/>
            </p:cNvSpPr>
            <p:nvPr/>
          </p:nvSpPr>
          <p:spPr bwMode="auto">
            <a:xfrm>
              <a:off x="2291" y="2160"/>
              <a:ext cx="227" cy="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2" name="Line 58">
              <a:extLst>
                <a:ext uri="{FF2B5EF4-FFF2-40B4-BE49-F238E27FC236}">
                  <a16:creationId xmlns:a16="http://schemas.microsoft.com/office/drawing/2014/main" id="{3A311B72-7B1A-4503-8B9C-5393D7CB92D7}"/>
                </a:ext>
              </a:extLst>
            </p:cNvPr>
            <p:cNvSpPr>
              <a:spLocks noChangeShapeType="1"/>
            </p:cNvSpPr>
            <p:nvPr/>
          </p:nvSpPr>
          <p:spPr bwMode="auto">
            <a:xfrm>
              <a:off x="2337" y="2160"/>
              <a:ext cx="635" cy="27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3" name="Line 59">
              <a:extLst>
                <a:ext uri="{FF2B5EF4-FFF2-40B4-BE49-F238E27FC236}">
                  <a16:creationId xmlns:a16="http://schemas.microsoft.com/office/drawing/2014/main" id="{7718A8B6-B815-4511-BC63-5E4D942EF1C1}"/>
                </a:ext>
              </a:extLst>
            </p:cNvPr>
            <p:cNvSpPr>
              <a:spLocks noChangeShapeType="1"/>
            </p:cNvSpPr>
            <p:nvPr/>
          </p:nvSpPr>
          <p:spPr bwMode="auto">
            <a:xfrm>
              <a:off x="2337" y="2160"/>
              <a:ext cx="1179"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4" name="Line 60">
              <a:extLst>
                <a:ext uri="{FF2B5EF4-FFF2-40B4-BE49-F238E27FC236}">
                  <a16:creationId xmlns:a16="http://schemas.microsoft.com/office/drawing/2014/main" id="{1B71437A-C46A-45BB-ADE8-7B2B410C37B8}"/>
                </a:ext>
              </a:extLst>
            </p:cNvPr>
            <p:cNvSpPr>
              <a:spLocks noChangeShapeType="1"/>
            </p:cNvSpPr>
            <p:nvPr/>
          </p:nvSpPr>
          <p:spPr bwMode="auto">
            <a:xfrm>
              <a:off x="2291" y="2160"/>
              <a:ext cx="998" cy="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5" name="Oval 9">
              <a:extLst>
                <a:ext uri="{FF2B5EF4-FFF2-40B4-BE49-F238E27FC236}">
                  <a16:creationId xmlns:a16="http://schemas.microsoft.com/office/drawing/2014/main" id="{AC4465A8-8CC5-4499-A331-EC82109D4BCB}"/>
                </a:ext>
              </a:extLst>
            </p:cNvPr>
            <p:cNvSpPr>
              <a:spLocks noChangeArrowheads="1"/>
            </p:cNvSpPr>
            <p:nvPr/>
          </p:nvSpPr>
          <p:spPr bwMode="auto">
            <a:xfrm>
              <a:off x="2201" y="2069"/>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6" name="Oval 13">
              <a:extLst>
                <a:ext uri="{FF2B5EF4-FFF2-40B4-BE49-F238E27FC236}">
                  <a16:creationId xmlns:a16="http://schemas.microsoft.com/office/drawing/2014/main" id="{0077B2A9-2C48-44CA-B1AD-49C7350BCBC2}"/>
                </a:ext>
              </a:extLst>
            </p:cNvPr>
            <p:cNvSpPr>
              <a:spLocks noChangeArrowheads="1"/>
            </p:cNvSpPr>
            <p:nvPr/>
          </p:nvSpPr>
          <p:spPr bwMode="auto">
            <a:xfrm>
              <a:off x="2473" y="2795"/>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7" name="Oval 12">
              <a:extLst>
                <a:ext uri="{FF2B5EF4-FFF2-40B4-BE49-F238E27FC236}">
                  <a16:creationId xmlns:a16="http://schemas.microsoft.com/office/drawing/2014/main" id="{9DBA7F7F-CD3E-4C81-8DB6-CCAED7262A2E}"/>
                </a:ext>
              </a:extLst>
            </p:cNvPr>
            <p:cNvSpPr>
              <a:spLocks noChangeArrowheads="1"/>
            </p:cNvSpPr>
            <p:nvPr/>
          </p:nvSpPr>
          <p:spPr bwMode="auto">
            <a:xfrm>
              <a:off x="2926" y="2387"/>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8" name="Oval 10">
              <a:extLst>
                <a:ext uri="{FF2B5EF4-FFF2-40B4-BE49-F238E27FC236}">
                  <a16:creationId xmlns:a16="http://schemas.microsoft.com/office/drawing/2014/main" id="{F7C9B0D2-692F-483E-9D07-71F35E4A7B93}"/>
                </a:ext>
              </a:extLst>
            </p:cNvPr>
            <p:cNvSpPr>
              <a:spLocks noChangeArrowheads="1"/>
            </p:cNvSpPr>
            <p:nvPr/>
          </p:nvSpPr>
          <p:spPr bwMode="auto">
            <a:xfrm>
              <a:off x="1974" y="2614"/>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9" name="Oval 11">
              <a:extLst>
                <a:ext uri="{FF2B5EF4-FFF2-40B4-BE49-F238E27FC236}">
                  <a16:creationId xmlns:a16="http://schemas.microsoft.com/office/drawing/2014/main" id="{52DF6913-6F3A-408A-9941-9ABC471C6829}"/>
                </a:ext>
              </a:extLst>
            </p:cNvPr>
            <p:cNvSpPr>
              <a:spLocks noChangeArrowheads="1"/>
            </p:cNvSpPr>
            <p:nvPr/>
          </p:nvSpPr>
          <p:spPr bwMode="auto">
            <a:xfrm>
              <a:off x="3244" y="2704"/>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grpSp>
        <p:nvGrpSpPr>
          <p:cNvPr id="60" name="Group 68">
            <a:extLst>
              <a:ext uri="{FF2B5EF4-FFF2-40B4-BE49-F238E27FC236}">
                <a16:creationId xmlns:a16="http://schemas.microsoft.com/office/drawing/2014/main" id="{DB246AF0-CFD9-42E7-B85D-90C3924C761C}"/>
              </a:ext>
            </a:extLst>
          </p:cNvPr>
          <p:cNvGrpSpPr>
            <a:grpSpLocks/>
          </p:cNvGrpSpPr>
          <p:nvPr/>
        </p:nvGrpSpPr>
        <p:grpSpPr bwMode="auto">
          <a:xfrm>
            <a:off x="8549516" y="2592769"/>
            <a:ext cx="1295400" cy="503237"/>
            <a:chOff x="4468" y="1525"/>
            <a:chExt cx="816" cy="317"/>
          </a:xfrm>
        </p:grpSpPr>
        <p:sp>
          <p:nvSpPr>
            <p:cNvPr id="61" name="Rectangle 67">
              <a:extLst>
                <a:ext uri="{FF2B5EF4-FFF2-40B4-BE49-F238E27FC236}">
                  <a16:creationId xmlns:a16="http://schemas.microsoft.com/office/drawing/2014/main" id="{3B3AE13B-DC80-4A53-B152-A3C0334A8BA5}"/>
                </a:ext>
              </a:extLst>
            </p:cNvPr>
            <p:cNvSpPr>
              <a:spLocks noChangeArrowheads="1"/>
            </p:cNvSpPr>
            <p:nvPr/>
          </p:nvSpPr>
          <p:spPr bwMode="auto">
            <a:xfrm>
              <a:off x="4468" y="1525"/>
              <a:ext cx="816" cy="317"/>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2" name="Oval 62">
              <a:extLst>
                <a:ext uri="{FF2B5EF4-FFF2-40B4-BE49-F238E27FC236}">
                  <a16:creationId xmlns:a16="http://schemas.microsoft.com/office/drawing/2014/main" id="{6CB9D700-F4C8-4300-B7F9-98803786AF1E}"/>
                </a:ext>
              </a:extLst>
            </p:cNvPr>
            <p:cNvSpPr>
              <a:spLocks noChangeArrowheads="1"/>
            </p:cNvSpPr>
            <p:nvPr/>
          </p:nvSpPr>
          <p:spPr bwMode="auto">
            <a:xfrm>
              <a:off x="4558" y="1616"/>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3" name="Text Box 65">
              <a:extLst>
                <a:ext uri="{FF2B5EF4-FFF2-40B4-BE49-F238E27FC236}">
                  <a16:creationId xmlns:a16="http://schemas.microsoft.com/office/drawing/2014/main" id="{B81064A1-038D-49AB-86EB-C14DB1D3853C}"/>
                </a:ext>
              </a:extLst>
            </p:cNvPr>
            <p:cNvSpPr txBox="1">
              <a:spLocks noChangeArrowheads="1"/>
            </p:cNvSpPr>
            <p:nvPr/>
          </p:nvSpPr>
          <p:spPr bwMode="auto">
            <a:xfrm>
              <a:off x="4785" y="1525"/>
              <a:ext cx="4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city</a:t>
              </a:r>
            </a:p>
          </p:txBody>
        </p:sp>
      </p:grpSp>
      <p:grpSp>
        <p:nvGrpSpPr>
          <p:cNvPr id="64" name="Group 70">
            <a:extLst>
              <a:ext uri="{FF2B5EF4-FFF2-40B4-BE49-F238E27FC236}">
                <a16:creationId xmlns:a16="http://schemas.microsoft.com/office/drawing/2014/main" id="{29300456-08EB-40BD-A2AE-CA30CC35A9F1}"/>
              </a:ext>
            </a:extLst>
          </p:cNvPr>
          <p:cNvGrpSpPr>
            <a:grpSpLocks/>
          </p:cNvGrpSpPr>
          <p:nvPr/>
        </p:nvGrpSpPr>
        <p:grpSpPr bwMode="auto">
          <a:xfrm>
            <a:off x="8549516" y="3167444"/>
            <a:ext cx="1871663" cy="504825"/>
            <a:chOff x="4468" y="1842"/>
            <a:chExt cx="1179" cy="318"/>
          </a:xfrm>
        </p:grpSpPr>
        <p:sp>
          <p:nvSpPr>
            <p:cNvPr id="65" name="Rectangle 69">
              <a:extLst>
                <a:ext uri="{FF2B5EF4-FFF2-40B4-BE49-F238E27FC236}">
                  <a16:creationId xmlns:a16="http://schemas.microsoft.com/office/drawing/2014/main" id="{62439A8A-E02A-48C8-85BD-3D53C01061E1}"/>
                </a:ext>
              </a:extLst>
            </p:cNvPr>
            <p:cNvSpPr>
              <a:spLocks noChangeArrowheads="1"/>
            </p:cNvSpPr>
            <p:nvPr/>
          </p:nvSpPr>
          <p:spPr bwMode="auto">
            <a:xfrm>
              <a:off x="4468" y="1842"/>
              <a:ext cx="1179" cy="318"/>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6" name="Line 63">
              <a:extLst>
                <a:ext uri="{FF2B5EF4-FFF2-40B4-BE49-F238E27FC236}">
                  <a16:creationId xmlns:a16="http://schemas.microsoft.com/office/drawing/2014/main" id="{CE634215-221A-4A9C-967C-D68406167B02}"/>
                </a:ext>
              </a:extLst>
            </p:cNvPr>
            <p:cNvSpPr>
              <a:spLocks noChangeShapeType="1"/>
            </p:cNvSpPr>
            <p:nvPr/>
          </p:nvSpPr>
          <p:spPr bwMode="auto">
            <a:xfrm flipH="1" flipV="1">
              <a:off x="4558" y="1888"/>
              <a:ext cx="136" cy="2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 name="Text Box 66">
              <a:extLst>
                <a:ext uri="{FF2B5EF4-FFF2-40B4-BE49-F238E27FC236}">
                  <a16:creationId xmlns:a16="http://schemas.microsoft.com/office/drawing/2014/main" id="{ECAEE557-8767-4BAC-B8F7-EF4E6B5CF0B7}"/>
                </a:ext>
              </a:extLst>
            </p:cNvPr>
            <p:cNvSpPr txBox="1">
              <a:spLocks noChangeArrowheads="1"/>
            </p:cNvSpPr>
            <p:nvPr/>
          </p:nvSpPr>
          <p:spPr bwMode="auto">
            <a:xfrm>
              <a:off x="4785" y="1842"/>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road</a:t>
              </a:r>
            </a:p>
          </p:txBody>
        </p:sp>
      </p:grpSp>
      <p:graphicFrame>
        <p:nvGraphicFramePr>
          <p:cNvPr id="68" name="Oggetto 67">
            <a:extLst>
              <a:ext uri="{FF2B5EF4-FFF2-40B4-BE49-F238E27FC236}">
                <a16:creationId xmlns:a16="http://schemas.microsoft.com/office/drawing/2014/main" id="{634A30DE-3275-439A-9CF7-EFD941FE3B23}"/>
              </a:ext>
            </a:extLst>
          </p:cNvPr>
          <p:cNvGraphicFramePr>
            <a:graphicFrameLocks noChangeAspect="1"/>
          </p:cNvGraphicFramePr>
          <p:nvPr>
            <p:extLst>
              <p:ext uri="{D42A27DB-BD31-4B8C-83A1-F6EECF244321}">
                <p14:modId xmlns:p14="http://schemas.microsoft.com/office/powerpoint/2010/main" val="2118032506"/>
              </p:ext>
            </p:extLst>
          </p:nvPr>
        </p:nvGraphicFramePr>
        <p:xfrm>
          <a:off x="1796291" y="4148519"/>
          <a:ext cx="1920875" cy="536575"/>
        </p:xfrm>
        <a:graphic>
          <a:graphicData uri="http://schemas.openxmlformats.org/presentationml/2006/ole">
            <mc:AlternateContent xmlns:mc="http://schemas.openxmlformats.org/markup-compatibility/2006">
              <mc:Choice xmlns:v="urn:schemas-microsoft-com:vml" Requires="v">
                <p:oleObj name="Equazione" r:id="rId2" imgW="774364" imgH="215806" progId="Equation.3">
                  <p:embed/>
                </p:oleObj>
              </mc:Choice>
              <mc:Fallback>
                <p:oleObj name="Equazione" r:id="rId2" imgW="774364" imgH="215806" progId="Equation.3">
                  <p:embed/>
                  <p:pic>
                    <p:nvPicPr>
                      <p:cNvPr id="2" name="Oggetto 1">
                        <a:extLst>
                          <a:ext uri="{FF2B5EF4-FFF2-40B4-BE49-F238E27FC236}">
                            <a16:creationId xmlns:a16="http://schemas.microsoft.com/office/drawing/2014/main" id="{EEFA9633-8607-4F32-8E12-B55C4984E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291" y="4148519"/>
                        <a:ext cx="1920875" cy="5365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20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lide(fromBottom)">
                                      <p:cBhvr>
                                        <p:cTn id="17" dur="500"/>
                                        <p:tgtEl>
                                          <p:spTgt spid="60"/>
                                        </p:tgtEl>
                                      </p:cBhvr>
                                    </p:animEffect>
                                  </p:childTnLst>
                                </p:cTn>
                              </p:par>
                              <p:par>
                                <p:cTn id="18" presetID="12" presetClass="entr" presetSubtype="4"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slide(fromBottom)">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5" y="1072679"/>
            <a:ext cx="11512786" cy="1002927"/>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gn="ctr"/>
            <a:r>
              <a:rPr lang="it-IT" sz="3600" dirty="0">
                <a:latin typeface="Calibri" panose="020F0502020204030204" pitchFamily="34" charset="0"/>
                <a:cs typeface="Calibri" panose="020F0502020204030204" pitchFamily="34" charset="0"/>
              </a:rPr>
              <a:t>Are </a:t>
            </a:r>
            <a:r>
              <a:rPr lang="it-IT" sz="3600" dirty="0" err="1">
                <a:latin typeface="Calibri" panose="020F0502020204030204" pitchFamily="34" charset="0"/>
                <a:cs typeface="Calibri" panose="020F0502020204030204" pitchFamily="34" charset="0"/>
              </a:rPr>
              <a:t>there</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problems</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solved</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only</a:t>
            </a:r>
            <a:r>
              <a:rPr lang="it-IT" sz="3600" dirty="0">
                <a:latin typeface="Calibri" panose="020F0502020204030204" pitchFamily="34" charset="0"/>
                <a:cs typeface="Calibri" panose="020F0502020204030204" pitchFamily="34" charset="0"/>
              </a:rPr>
              <a:t> by </a:t>
            </a:r>
            <a:r>
              <a:rPr lang="it-IT" sz="3600" dirty="0" err="1">
                <a:latin typeface="Calibri" panose="020F0502020204030204" pitchFamily="34" charset="0"/>
                <a:cs typeface="Calibri" panose="020F0502020204030204" pitchFamily="34" charset="0"/>
              </a:rPr>
              <a:t>exponential</a:t>
            </a:r>
            <a:r>
              <a:rPr lang="it-IT" sz="3600" dirty="0">
                <a:latin typeface="Calibri" panose="020F0502020204030204" pitchFamily="34" charset="0"/>
                <a:cs typeface="Calibri" panose="020F0502020204030204" pitchFamily="34" charset="0"/>
              </a:rPr>
              <a:t>/</a:t>
            </a:r>
            <a:r>
              <a:rPr lang="it-IT" sz="3600" dirty="0" err="1">
                <a:latin typeface="Calibri" panose="020F0502020204030204" pitchFamily="34" charset="0"/>
                <a:cs typeface="Calibri" panose="020F0502020204030204" pitchFamily="34" charset="0"/>
              </a:rPr>
              <a:t>factorial</a:t>
            </a:r>
            <a:r>
              <a:rPr lang="it-IT" sz="3600" dirty="0">
                <a:latin typeface="Calibri" panose="020F0502020204030204" pitchFamily="34" charset="0"/>
                <a:cs typeface="Calibri" panose="020F0502020204030204" pitchFamily="34" charset="0"/>
              </a:rPr>
              <a:t> time </a:t>
            </a:r>
            <a:r>
              <a:rPr lang="it-IT" sz="3600" dirty="0" err="1">
                <a:latin typeface="Calibri" panose="020F0502020204030204" pitchFamily="34" charset="0"/>
                <a:cs typeface="Calibri" panose="020F0502020204030204" pitchFamily="34" charset="0"/>
              </a:rPr>
              <a:t>complexity</a:t>
            </a:r>
            <a:r>
              <a:rPr lang="it-IT" sz="3600" dirty="0">
                <a:latin typeface="Calibri" panose="020F0502020204030204" pitchFamily="34" charset="0"/>
                <a:cs typeface="Calibri" panose="020F0502020204030204" pitchFamily="34" charset="0"/>
              </a:rPr>
              <a:t> </a:t>
            </a:r>
            <a:r>
              <a:rPr lang="it-IT" sz="3600" dirty="0" err="1">
                <a:latin typeface="Calibri" panose="020F0502020204030204" pitchFamily="34" charset="0"/>
                <a:cs typeface="Calibri" panose="020F0502020204030204" pitchFamily="34" charset="0"/>
              </a:rPr>
              <a:t>algorithms</a:t>
            </a:r>
            <a:r>
              <a:rPr lang="it-IT" sz="3600" dirty="0">
                <a:latin typeface="Calibri" panose="020F0502020204030204" pitchFamily="34" charset="0"/>
                <a:cs typeface="Calibri" panose="020F0502020204030204" pitchFamily="34" charset="0"/>
              </a:rPr>
              <a:t> ?</a:t>
            </a:r>
          </a:p>
        </p:txBody>
      </p:sp>
      <p:sp>
        <p:nvSpPr>
          <p:cNvPr id="10" name="Text Box 5">
            <a:extLst>
              <a:ext uri="{FF2B5EF4-FFF2-40B4-BE49-F238E27FC236}">
                <a16:creationId xmlns:a16="http://schemas.microsoft.com/office/drawing/2014/main" id="{57EC61A1-2D17-426F-AC5B-40A8D3BF4F63}"/>
              </a:ext>
            </a:extLst>
          </p:cNvPr>
          <p:cNvSpPr txBox="1">
            <a:spLocks noChangeArrowheads="1"/>
          </p:cNvSpPr>
          <p:nvPr/>
        </p:nvSpPr>
        <p:spPr bwMode="auto">
          <a:xfrm>
            <a:off x="196092" y="2247816"/>
            <a:ext cx="4707681" cy="46166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TSP, </a:t>
            </a:r>
            <a:r>
              <a:rPr lang="it-IT" altLang="it-IT" i="1" dirty="0" err="1">
                <a:solidFill>
                  <a:srgbClr val="000000"/>
                </a:solidFill>
                <a:latin typeface="Arial" panose="020B0604020202020204" pitchFamily="34" charset="0"/>
              </a:rPr>
              <a:t>travelling</a:t>
            </a:r>
            <a:r>
              <a:rPr lang="it-IT" altLang="it-IT" i="1" dirty="0">
                <a:solidFill>
                  <a:srgbClr val="000000"/>
                </a:solidFill>
                <a:latin typeface="Arial" panose="020B0604020202020204" pitchFamily="34" charset="0"/>
              </a:rPr>
              <a:t> salesman </a:t>
            </a:r>
            <a:r>
              <a:rPr lang="it-IT" altLang="it-IT" i="1" dirty="0" err="1">
                <a:solidFill>
                  <a:srgbClr val="000000"/>
                </a:solidFill>
                <a:latin typeface="Arial" panose="020B0604020202020204" pitchFamily="34" charset="0"/>
              </a:rPr>
              <a:t>problem</a:t>
            </a:r>
            <a:r>
              <a:rPr lang="it-IT" altLang="it-IT" dirty="0">
                <a:latin typeface="Arial" panose="020B0604020202020204" pitchFamily="34" charset="0"/>
              </a:rPr>
              <a:t> </a:t>
            </a:r>
          </a:p>
        </p:txBody>
      </p:sp>
      <p:grpSp>
        <p:nvGrpSpPr>
          <p:cNvPr id="12" name="Group 64">
            <a:extLst>
              <a:ext uri="{FF2B5EF4-FFF2-40B4-BE49-F238E27FC236}">
                <a16:creationId xmlns:a16="http://schemas.microsoft.com/office/drawing/2014/main" id="{A9A5CE17-1BDC-4FDD-9067-6C8624A9D74E}"/>
              </a:ext>
            </a:extLst>
          </p:cNvPr>
          <p:cNvGrpSpPr>
            <a:grpSpLocks/>
          </p:cNvGrpSpPr>
          <p:nvPr/>
        </p:nvGrpSpPr>
        <p:grpSpPr bwMode="auto">
          <a:xfrm>
            <a:off x="3941004" y="2808669"/>
            <a:ext cx="3314700" cy="2017712"/>
            <a:chOff x="1565" y="1661"/>
            <a:chExt cx="2088" cy="1271"/>
          </a:xfrm>
        </p:grpSpPr>
        <p:sp>
          <p:nvSpPr>
            <p:cNvPr id="13" name="Oval 7">
              <a:extLst>
                <a:ext uri="{FF2B5EF4-FFF2-40B4-BE49-F238E27FC236}">
                  <a16:creationId xmlns:a16="http://schemas.microsoft.com/office/drawing/2014/main" id="{A3381EE9-FBEB-4643-8C24-A66CFCED6343}"/>
                </a:ext>
              </a:extLst>
            </p:cNvPr>
            <p:cNvSpPr>
              <a:spLocks noChangeArrowheads="1"/>
            </p:cNvSpPr>
            <p:nvPr/>
          </p:nvSpPr>
          <p:spPr bwMode="auto">
            <a:xfrm>
              <a:off x="1702" y="1888"/>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4" name="Oval 8">
              <a:extLst>
                <a:ext uri="{FF2B5EF4-FFF2-40B4-BE49-F238E27FC236}">
                  <a16:creationId xmlns:a16="http://schemas.microsoft.com/office/drawing/2014/main" id="{6AD2709B-D6FC-4C6C-8F27-4FA2E55FCC6C}"/>
                </a:ext>
              </a:extLst>
            </p:cNvPr>
            <p:cNvSpPr>
              <a:spLocks noChangeArrowheads="1"/>
            </p:cNvSpPr>
            <p:nvPr/>
          </p:nvSpPr>
          <p:spPr bwMode="auto">
            <a:xfrm>
              <a:off x="1565" y="2160"/>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15" name="Line 23">
              <a:extLst>
                <a:ext uri="{FF2B5EF4-FFF2-40B4-BE49-F238E27FC236}">
                  <a16:creationId xmlns:a16="http://schemas.microsoft.com/office/drawing/2014/main" id="{A664E466-F6C0-48E5-A3AA-DEF3C99F8243}"/>
                </a:ext>
              </a:extLst>
            </p:cNvPr>
            <p:cNvSpPr>
              <a:spLocks noChangeShapeType="1"/>
            </p:cNvSpPr>
            <p:nvPr/>
          </p:nvSpPr>
          <p:spPr bwMode="auto">
            <a:xfrm flipH="1">
              <a:off x="1656" y="2024"/>
              <a:ext cx="91"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24">
              <a:extLst>
                <a:ext uri="{FF2B5EF4-FFF2-40B4-BE49-F238E27FC236}">
                  <a16:creationId xmlns:a16="http://schemas.microsoft.com/office/drawing/2014/main" id="{AF148784-1809-4199-A1DA-556FCCC9179C}"/>
                </a:ext>
              </a:extLst>
            </p:cNvPr>
            <p:cNvSpPr>
              <a:spLocks noChangeShapeType="1"/>
            </p:cNvSpPr>
            <p:nvPr/>
          </p:nvSpPr>
          <p:spPr bwMode="auto">
            <a:xfrm flipV="1">
              <a:off x="1838" y="1752"/>
              <a:ext cx="680"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25">
              <a:extLst>
                <a:ext uri="{FF2B5EF4-FFF2-40B4-BE49-F238E27FC236}">
                  <a16:creationId xmlns:a16="http://schemas.microsoft.com/office/drawing/2014/main" id="{A2E150E0-3968-4338-AA46-D44A01E64F3D}"/>
                </a:ext>
              </a:extLst>
            </p:cNvPr>
            <p:cNvSpPr>
              <a:spLocks noChangeShapeType="1"/>
            </p:cNvSpPr>
            <p:nvPr/>
          </p:nvSpPr>
          <p:spPr bwMode="auto">
            <a:xfrm>
              <a:off x="2654" y="1706"/>
              <a:ext cx="635"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26">
              <a:extLst>
                <a:ext uri="{FF2B5EF4-FFF2-40B4-BE49-F238E27FC236}">
                  <a16:creationId xmlns:a16="http://schemas.microsoft.com/office/drawing/2014/main" id="{FD813436-0231-48B2-9C2C-91A139DDDD66}"/>
                </a:ext>
              </a:extLst>
            </p:cNvPr>
            <p:cNvSpPr>
              <a:spLocks noChangeShapeType="1"/>
            </p:cNvSpPr>
            <p:nvPr/>
          </p:nvSpPr>
          <p:spPr bwMode="auto">
            <a:xfrm flipV="1">
              <a:off x="2337" y="1933"/>
              <a:ext cx="952"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29">
              <a:extLst>
                <a:ext uri="{FF2B5EF4-FFF2-40B4-BE49-F238E27FC236}">
                  <a16:creationId xmlns:a16="http://schemas.microsoft.com/office/drawing/2014/main" id="{CE81B36C-35C2-4BD3-AE0B-57C52642A18A}"/>
                </a:ext>
              </a:extLst>
            </p:cNvPr>
            <p:cNvSpPr>
              <a:spLocks noChangeShapeType="1"/>
            </p:cNvSpPr>
            <p:nvPr/>
          </p:nvSpPr>
          <p:spPr bwMode="auto">
            <a:xfrm>
              <a:off x="2609" y="1752"/>
              <a:ext cx="907" cy="5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30">
              <a:extLst>
                <a:ext uri="{FF2B5EF4-FFF2-40B4-BE49-F238E27FC236}">
                  <a16:creationId xmlns:a16="http://schemas.microsoft.com/office/drawing/2014/main" id="{DD3A6910-5523-4109-A737-62615A327B06}"/>
                </a:ext>
              </a:extLst>
            </p:cNvPr>
            <p:cNvSpPr>
              <a:spLocks noChangeShapeType="1"/>
            </p:cNvSpPr>
            <p:nvPr/>
          </p:nvSpPr>
          <p:spPr bwMode="auto">
            <a:xfrm flipV="1">
              <a:off x="2064" y="2478"/>
              <a:ext cx="862" cy="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31">
              <a:extLst>
                <a:ext uri="{FF2B5EF4-FFF2-40B4-BE49-F238E27FC236}">
                  <a16:creationId xmlns:a16="http://schemas.microsoft.com/office/drawing/2014/main" id="{A97CB733-4614-4827-AC82-D81C2116C827}"/>
                </a:ext>
              </a:extLst>
            </p:cNvPr>
            <p:cNvSpPr>
              <a:spLocks noChangeShapeType="1"/>
            </p:cNvSpPr>
            <p:nvPr/>
          </p:nvSpPr>
          <p:spPr bwMode="auto">
            <a:xfrm flipV="1">
              <a:off x="2609" y="2795"/>
              <a:ext cx="635"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32">
              <a:extLst>
                <a:ext uri="{FF2B5EF4-FFF2-40B4-BE49-F238E27FC236}">
                  <a16:creationId xmlns:a16="http://schemas.microsoft.com/office/drawing/2014/main" id="{19C7EAEB-CF1D-4F85-A6A7-F6F2B85F40B5}"/>
                </a:ext>
              </a:extLst>
            </p:cNvPr>
            <p:cNvSpPr>
              <a:spLocks noChangeShapeType="1"/>
            </p:cNvSpPr>
            <p:nvPr/>
          </p:nvSpPr>
          <p:spPr bwMode="auto">
            <a:xfrm flipV="1">
              <a:off x="1702" y="2160"/>
              <a:ext cx="499"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33">
              <a:extLst>
                <a:ext uri="{FF2B5EF4-FFF2-40B4-BE49-F238E27FC236}">
                  <a16:creationId xmlns:a16="http://schemas.microsoft.com/office/drawing/2014/main" id="{1BBAE629-DC9C-41CC-9B3F-84ED14139140}"/>
                </a:ext>
              </a:extLst>
            </p:cNvPr>
            <p:cNvSpPr>
              <a:spLocks noChangeShapeType="1"/>
            </p:cNvSpPr>
            <p:nvPr/>
          </p:nvSpPr>
          <p:spPr bwMode="auto">
            <a:xfrm flipV="1">
              <a:off x="1838" y="1933"/>
              <a:ext cx="1406" cy="4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34">
              <a:extLst>
                <a:ext uri="{FF2B5EF4-FFF2-40B4-BE49-F238E27FC236}">
                  <a16:creationId xmlns:a16="http://schemas.microsoft.com/office/drawing/2014/main" id="{D166C2E9-5535-41D9-B37B-7D2D8769DF38}"/>
                </a:ext>
              </a:extLst>
            </p:cNvPr>
            <p:cNvSpPr>
              <a:spLocks noChangeShapeType="1"/>
            </p:cNvSpPr>
            <p:nvPr/>
          </p:nvSpPr>
          <p:spPr bwMode="auto">
            <a:xfrm flipV="1">
              <a:off x="1656" y="1752"/>
              <a:ext cx="907" cy="45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35">
              <a:extLst>
                <a:ext uri="{FF2B5EF4-FFF2-40B4-BE49-F238E27FC236}">
                  <a16:creationId xmlns:a16="http://schemas.microsoft.com/office/drawing/2014/main" id="{0D6A0594-31CF-4FC3-A449-706FD27E4A3B}"/>
                </a:ext>
              </a:extLst>
            </p:cNvPr>
            <p:cNvSpPr>
              <a:spLocks noChangeShapeType="1"/>
            </p:cNvSpPr>
            <p:nvPr/>
          </p:nvSpPr>
          <p:spPr bwMode="auto">
            <a:xfrm flipV="1">
              <a:off x="2291" y="1797"/>
              <a:ext cx="272" cy="27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36">
              <a:extLst>
                <a:ext uri="{FF2B5EF4-FFF2-40B4-BE49-F238E27FC236}">
                  <a16:creationId xmlns:a16="http://schemas.microsoft.com/office/drawing/2014/main" id="{54F5A8F7-3A5C-44A5-B9B0-76A3C250F0B5}"/>
                </a:ext>
              </a:extLst>
            </p:cNvPr>
            <p:cNvSpPr>
              <a:spLocks noChangeShapeType="1"/>
            </p:cNvSpPr>
            <p:nvPr/>
          </p:nvSpPr>
          <p:spPr bwMode="auto">
            <a:xfrm flipH="1" flipV="1">
              <a:off x="2654" y="1752"/>
              <a:ext cx="318" cy="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37">
              <a:extLst>
                <a:ext uri="{FF2B5EF4-FFF2-40B4-BE49-F238E27FC236}">
                  <a16:creationId xmlns:a16="http://schemas.microsoft.com/office/drawing/2014/main" id="{8A46A2B5-8B5C-4F30-94B4-F3E6BD70A763}"/>
                </a:ext>
              </a:extLst>
            </p:cNvPr>
            <p:cNvSpPr>
              <a:spLocks noChangeShapeType="1"/>
            </p:cNvSpPr>
            <p:nvPr/>
          </p:nvSpPr>
          <p:spPr bwMode="auto">
            <a:xfrm flipH="1" flipV="1">
              <a:off x="2609" y="1797"/>
              <a:ext cx="725" cy="95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38">
              <a:extLst>
                <a:ext uri="{FF2B5EF4-FFF2-40B4-BE49-F238E27FC236}">
                  <a16:creationId xmlns:a16="http://schemas.microsoft.com/office/drawing/2014/main" id="{BDC9D84A-A88E-4C49-9393-6124EFB59FF6}"/>
                </a:ext>
              </a:extLst>
            </p:cNvPr>
            <p:cNvSpPr>
              <a:spLocks noChangeShapeType="1"/>
            </p:cNvSpPr>
            <p:nvPr/>
          </p:nvSpPr>
          <p:spPr bwMode="auto">
            <a:xfrm flipV="1">
              <a:off x="2563" y="1797"/>
              <a:ext cx="0" cy="99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39">
              <a:extLst>
                <a:ext uri="{FF2B5EF4-FFF2-40B4-BE49-F238E27FC236}">
                  <a16:creationId xmlns:a16="http://schemas.microsoft.com/office/drawing/2014/main" id="{35B1347F-93B5-4058-84FE-A047DC563DC6}"/>
                </a:ext>
              </a:extLst>
            </p:cNvPr>
            <p:cNvSpPr>
              <a:spLocks noChangeShapeType="1"/>
            </p:cNvSpPr>
            <p:nvPr/>
          </p:nvSpPr>
          <p:spPr bwMode="auto">
            <a:xfrm flipV="1">
              <a:off x="2064" y="1797"/>
              <a:ext cx="545" cy="90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 name="Line 40">
              <a:extLst>
                <a:ext uri="{FF2B5EF4-FFF2-40B4-BE49-F238E27FC236}">
                  <a16:creationId xmlns:a16="http://schemas.microsoft.com/office/drawing/2014/main" id="{C2E81A20-3801-42B4-BFED-6A1F51ABB513}"/>
                </a:ext>
              </a:extLst>
            </p:cNvPr>
            <p:cNvSpPr>
              <a:spLocks noChangeShapeType="1"/>
            </p:cNvSpPr>
            <p:nvPr/>
          </p:nvSpPr>
          <p:spPr bwMode="auto">
            <a:xfrm>
              <a:off x="1702" y="2250"/>
              <a:ext cx="1224" cy="18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 name="Line 41">
              <a:extLst>
                <a:ext uri="{FF2B5EF4-FFF2-40B4-BE49-F238E27FC236}">
                  <a16:creationId xmlns:a16="http://schemas.microsoft.com/office/drawing/2014/main" id="{35F0EE0C-7C3D-48A3-8182-D83D6E838D57}"/>
                </a:ext>
              </a:extLst>
            </p:cNvPr>
            <p:cNvSpPr>
              <a:spLocks noChangeShapeType="1"/>
            </p:cNvSpPr>
            <p:nvPr/>
          </p:nvSpPr>
          <p:spPr bwMode="auto">
            <a:xfrm>
              <a:off x="1656" y="2296"/>
              <a:ext cx="363" cy="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 name="Line 42">
              <a:extLst>
                <a:ext uri="{FF2B5EF4-FFF2-40B4-BE49-F238E27FC236}">
                  <a16:creationId xmlns:a16="http://schemas.microsoft.com/office/drawing/2014/main" id="{FC7F0938-09FF-47C1-87C3-547A19F5A245}"/>
                </a:ext>
              </a:extLst>
            </p:cNvPr>
            <p:cNvSpPr>
              <a:spLocks noChangeShapeType="1"/>
            </p:cNvSpPr>
            <p:nvPr/>
          </p:nvSpPr>
          <p:spPr bwMode="auto">
            <a:xfrm>
              <a:off x="1702" y="2251"/>
              <a:ext cx="816" cy="58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 name="Line 43">
              <a:extLst>
                <a:ext uri="{FF2B5EF4-FFF2-40B4-BE49-F238E27FC236}">
                  <a16:creationId xmlns:a16="http://schemas.microsoft.com/office/drawing/2014/main" id="{121DAD30-E67A-42CC-B4BE-709A3A4C3E55}"/>
                </a:ext>
              </a:extLst>
            </p:cNvPr>
            <p:cNvSpPr>
              <a:spLocks noChangeShapeType="1"/>
            </p:cNvSpPr>
            <p:nvPr/>
          </p:nvSpPr>
          <p:spPr bwMode="auto">
            <a:xfrm>
              <a:off x="1656" y="2251"/>
              <a:ext cx="1633" cy="5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 name="Line 44">
              <a:extLst>
                <a:ext uri="{FF2B5EF4-FFF2-40B4-BE49-F238E27FC236}">
                  <a16:creationId xmlns:a16="http://schemas.microsoft.com/office/drawing/2014/main" id="{7DA52454-AD5E-4B31-B7CC-14E2FDBAB0B7}"/>
                </a:ext>
              </a:extLst>
            </p:cNvPr>
            <p:cNvSpPr>
              <a:spLocks noChangeShapeType="1"/>
            </p:cNvSpPr>
            <p:nvPr/>
          </p:nvSpPr>
          <p:spPr bwMode="auto">
            <a:xfrm>
              <a:off x="1702" y="2251"/>
              <a:ext cx="1814" cy="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 name="Line 45">
              <a:extLst>
                <a:ext uri="{FF2B5EF4-FFF2-40B4-BE49-F238E27FC236}">
                  <a16:creationId xmlns:a16="http://schemas.microsoft.com/office/drawing/2014/main" id="{34AA2F19-7D49-4933-8185-C66D4EB374F4}"/>
                </a:ext>
              </a:extLst>
            </p:cNvPr>
            <p:cNvSpPr>
              <a:spLocks noChangeShapeType="1"/>
            </p:cNvSpPr>
            <p:nvPr/>
          </p:nvSpPr>
          <p:spPr bwMode="auto">
            <a:xfrm flipH="1" flipV="1">
              <a:off x="3334" y="1933"/>
              <a:ext cx="227" cy="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 name="Line 46">
              <a:extLst>
                <a:ext uri="{FF2B5EF4-FFF2-40B4-BE49-F238E27FC236}">
                  <a16:creationId xmlns:a16="http://schemas.microsoft.com/office/drawing/2014/main" id="{0BD1BBCB-A377-4E74-98C1-3D5FDFFD09FB}"/>
                </a:ext>
              </a:extLst>
            </p:cNvPr>
            <p:cNvSpPr>
              <a:spLocks noChangeShapeType="1"/>
            </p:cNvSpPr>
            <p:nvPr/>
          </p:nvSpPr>
          <p:spPr bwMode="auto">
            <a:xfrm flipH="1" flipV="1">
              <a:off x="3289" y="1979"/>
              <a:ext cx="45" cy="7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 name="Line 47">
              <a:extLst>
                <a:ext uri="{FF2B5EF4-FFF2-40B4-BE49-F238E27FC236}">
                  <a16:creationId xmlns:a16="http://schemas.microsoft.com/office/drawing/2014/main" id="{15D35827-B4A9-40F3-A35A-6175A9F2019C}"/>
                </a:ext>
              </a:extLst>
            </p:cNvPr>
            <p:cNvSpPr>
              <a:spLocks noChangeShapeType="1"/>
            </p:cNvSpPr>
            <p:nvPr/>
          </p:nvSpPr>
          <p:spPr bwMode="auto">
            <a:xfrm flipV="1">
              <a:off x="2972" y="1933"/>
              <a:ext cx="317" cy="4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 name="Line 48">
              <a:extLst>
                <a:ext uri="{FF2B5EF4-FFF2-40B4-BE49-F238E27FC236}">
                  <a16:creationId xmlns:a16="http://schemas.microsoft.com/office/drawing/2014/main" id="{27EBB572-CA2D-4321-B3CB-A155083BEDCD}"/>
                </a:ext>
              </a:extLst>
            </p:cNvPr>
            <p:cNvSpPr>
              <a:spLocks noChangeShapeType="1"/>
            </p:cNvSpPr>
            <p:nvPr/>
          </p:nvSpPr>
          <p:spPr bwMode="auto">
            <a:xfrm flipV="1">
              <a:off x="2518" y="1888"/>
              <a:ext cx="771" cy="90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 name="Line 49">
              <a:extLst>
                <a:ext uri="{FF2B5EF4-FFF2-40B4-BE49-F238E27FC236}">
                  <a16:creationId xmlns:a16="http://schemas.microsoft.com/office/drawing/2014/main" id="{14238E1F-CA12-4E42-B6C8-E48C16B9F3E4}"/>
                </a:ext>
              </a:extLst>
            </p:cNvPr>
            <p:cNvSpPr>
              <a:spLocks noChangeShapeType="1"/>
            </p:cNvSpPr>
            <p:nvPr/>
          </p:nvSpPr>
          <p:spPr bwMode="auto">
            <a:xfrm flipV="1">
              <a:off x="2110" y="1933"/>
              <a:ext cx="1179" cy="7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 name="Line 50">
              <a:extLst>
                <a:ext uri="{FF2B5EF4-FFF2-40B4-BE49-F238E27FC236}">
                  <a16:creationId xmlns:a16="http://schemas.microsoft.com/office/drawing/2014/main" id="{64B92C98-42FB-425B-8D34-C4615B1EBF10}"/>
                </a:ext>
              </a:extLst>
            </p:cNvPr>
            <p:cNvSpPr>
              <a:spLocks noChangeShapeType="1"/>
            </p:cNvSpPr>
            <p:nvPr/>
          </p:nvSpPr>
          <p:spPr bwMode="auto">
            <a:xfrm flipH="1" flipV="1">
              <a:off x="2064" y="2659"/>
              <a:ext cx="454" cy="2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 name="Line 51">
              <a:extLst>
                <a:ext uri="{FF2B5EF4-FFF2-40B4-BE49-F238E27FC236}">
                  <a16:creationId xmlns:a16="http://schemas.microsoft.com/office/drawing/2014/main" id="{125B8648-C093-4BC6-9220-AB0C481B19AD}"/>
                </a:ext>
              </a:extLst>
            </p:cNvPr>
            <p:cNvSpPr>
              <a:spLocks noChangeShapeType="1"/>
            </p:cNvSpPr>
            <p:nvPr/>
          </p:nvSpPr>
          <p:spPr bwMode="auto">
            <a:xfrm flipH="1" flipV="1">
              <a:off x="3017" y="2478"/>
              <a:ext cx="317" cy="31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2" name="Line 52">
              <a:extLst>
                <a:ext uri="{FF2B5EF4-FFF2-40B4-BE49-F238E27FC236}">
                  <a16:creationId xmlns:a16="http://schemas.microsoft.com/office/drawing/2014/main" id="{18A0F419-BA93-4C7C-B331-9800B0BA0D83}"/>
                </a:ext>
              </a:extLst>
            </p:cNvPr>
            <p:cNvSpPr>
              <a:spLocks noChangeShapeType="1"/>
            </p:cNvSpPr>
            <p:nvPr/>
          </p:nvSpPr>
          <p:spPr bwMode="auto">
            <a:xfrm flipV="1">
              <a:off x="3334" y="2296"/>
              <a:ext cx="227" cy="45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 name="Line 53">
              <a:extLst>
                <a:ext uri="{FF2B5EF4-FFF2-40B4-BE49-F238E27FC236}">
                  <a16:creationId xmlns:a16="http://schemas.microsoft.com/office/drawing/2014/main" id="{719C1BEC-6AA7-4BE3-87B8-85EED21B1BB1}"/>
                </a:ext>
              </a:extLst>
            </p:cNvPr>
            <p:cNvSpPr>
              <a:spLocks noChangeShapeType="1"/>
            </p:cNvSpPr>
            <p:nvPr/>
          </p:nvSpPr>
          <p:spPr bwMode="auto">
            <a:xfrm flipV="1">
              <a:off x="2563" y="2341"/>
              <a:ext cx="953" cy="4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 name="Line 54">
              <a:extLst>
                <a:ext uri="{FF2B5EF4-FFF2-40B4-BE49-F238E27FC236}">
                  <a16:creationId xmlns:a16="http://schemas.microsoft.com/office/drawing/2014/main" id="{31578D2E-58E8-40DD-AC8A-D971C0BE3C24}"/>
                </a:ext>
              </a:extLst>
            </p:cNvPr>
            <p:cNvSpPr>
              <a:spLocks noChangeShapeType="1"/>
            </p:cNvSpPr>
            <p:nvPr/>
          </p:nvSpPr>
          <p:spPr bwMode="auto">
            <a:xfrm flipV="1">
              <a:off x="2518" y="2432"/>
              <a:ext cx="408" cy="40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 name="Line 55">
              <a:extLst>
                <a:ext uri="{FF2B5EF4-FFF2-40B4-BE49-F238E27FC236}">
                  <a16:creationId xmlns:a16="http://schemas.microsoft.com/office/drawing/2014/main" id="{CD11395A-91BA-457B-A6BD-B26F6E639C85}"/>
                </a:ext>
              </a:extLst>
            </p:cNvPr>
            <p:cNvSpPr>
              <a:spLocks noChangeShapeType="1"/>
            </p:cNvSpPr>
            <p:nvPr/>
          </p:nvSpPr>
          <p:spPr bwMode="auto">
            <a:xfrm flipV="1">
              <a:off x="2064" y="2296"/>
              <a:ext cx="1452" cy="31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 name="Oval 14">
              <a:extLst>
                <a:ext uri="{FF2B5EF4-FFF2-40B4-BE49-F238E27FC236}">
                  <a16:creationId xmlns:a16="http://schemas.microsoft.com/office/drawing/2014/main" id="{95AF7E7B-D46E-41B7-8DCF-2CBB1C2092A2}"/>
                </a:ext>
              </a:extLst>
            </p:cNvPr>
            <p:cNvSpPr>
              <a:spLocks noChangeArrowheads="1"/>
            </p:cNvSpPr>
            <p:nvPr/>
          </p:nvSpPr>
          <p:spPr bwMode="auto">
            <a:xfrm>
              <a:off x="2518" y="1661"/>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8" name="Oval 15">
              <a:extLst>
                <a:ext uri="{FF2B5EF4-FFF2-40B4-BE49-F238E27FC236}">
                  <a16:creationId xmlns:a16="http://schemas.microsoft.com/office/drawing/2014/main" id="{195410BA-59E9-4DB6-83A5-F0697F244A9C}"/>
                </a:ext>
              </a:extLst>
            </p:cNvPr>
            <p:cNvSpPr>
              <a:spLocks noChangeArrowheads="1"/>
            </p:cNvSpPr>
            <p:nvPr/>
          </p:nvSpPr>
          <p:spPr bwMode="auto">
            <a:xfrm>
              <a:off x="3244" y="1842"/>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49" name="Oval 17">
              <a:extLst>
                <a:ext uri="{FF2B5EF4-FFF2-40B4-BE49-F238E27FC236}">
                  <a16:creationId xmlns:a16="http://schemas.microsoft.com/office/drawing/2014/main" id="{5C2F7C95-38BC-498B-B324-E2AC902AEF9A}"/>
                </a:ext>
              </a:extLst>
            </p:cNvPr>
            <p:cNvSpPr>
              <a:spLocks noChangeArrowheads="1"/>
            </p:cNvSpPr>
            <p:nvPr/>
          </p:nvSpPr>
          <p:spPr bwMode="auto">
            <a:xfrm>
              <a:off x="3516" y="2251"/>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0" name="Line 56">
              <a:extLst>
                <a:ext uri="{FF2B5EF4-FFF2-40B4-BE49-F238E27FC236}">
                  <a16:creationId xmlns:a16="http://schemas.microsoft.com/office/drawing/2014/main" id="{ADFF9E32-CC2C-48FE-AD38-8F804F5FA4E0}"/>
                </a:ext>
              </a:extLst>
            </p:cNvPr>
            <p:cNvSpPr>
              <a:spLocks noChangeShapeType="1"/>
            </p:cNvSpPr>
            <p:nvPr/>
          </p:nvSpPr>
          <p:spPr bwMode="auto">
            <a:xfrm flipV="1">
              <a:off x="2064" y="2205"/>
              <a:ext cx="182" cy="45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 name="Line 57">
              <a:extLst>
                <a:ext uri="{FF2B5EF4-FFF2-40B4-BE49-F238E27FC236}">
                  <a16:creationId xmlns:a16="http://schemas.microsoft.com/office/drawing/2014/main" id="{6CDC0806-50B5-43F6-B8A3-D8E205C74710}"/>
                </a:ext>
              </a:extLst>
            </p:cNvPr>
            <p:cNvSpPr>
              <a:spLocks noChangeShapeType="1"/>
            </p:cNvSpPr>
            <p:nvPr/>
          </p:nvSpPr>
          <p:spPr bwMode="auto">
            <a:xfrm>
              <a:off x="2291" y="2160"/>
              <a:ext cx="227" cy="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2" name="Line 58">
              <a:extLst>
                <a:ext uri="{FF2B5EF4-FFF2-40B4-BE49-F238E27FC236}">
                  <a16:creationId xmlns:a16="http://schemas.microsoft.com/office/drawing/2014/main" id="{3A311B72-7B1A-4503-8B9C-5393D7CB92D7}"/>
                </a:ext>
              </a:extLst>
            </p:cNvPr>
            <p:cNvSpPr>
              <a:spLocks noChangeShapeType="1"/>
            </p:cNvSpPr>
            <p:nvPr/>
          </p:nvSpPr>
          <p:spPr bwMode="auto">
            <a:xfrm>
              <a:off x="2337" y="2160"/>
              <a:ext cx="635" cy="27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3" name="Line 59">
              <a:extLst>
                <a:ext uri="{FF2B5EF4-FFF2-40B4-BE49-F238E27FC236}">
                  <a16:creationId xmlns:a16="http://schemas.microsoft.com/office/drawing/2014/main" id="{7718A8B6-B815-4511-BC63-5E4D942EF1C1}"/>
                </a:ext>
              </a:extLst>
            </p:cNvPr>
            <p:cNvSpPr>
              <a:spLocks noChangeShapeType="1"/>
            </p:cNvSpPr>
            <p:nvPr/>
          </p:nvSpPr>
          <p:spPr bwMode="auto">
            <a:xfrm>
              <a:off x="2337" y="2160"/>
              <a:ext cx="1179" cy="1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4" name="Line 60">
              <a:extLst>
                <a:ext uri="{FF2B5EF4-FFF2-40B4-BE49-F238E27FC236}">
                  <a16:creationId xmlns:a16="http://schemas.microsoft.com/office/drawing/2014/main" id="{1B71437A-C46A-45BB-ADE8-7B2B410C37B8}"/>
                </a:ext>
              </a:extLst>
            </p:cNvPr>
            <p:cNvSpPr>
              <a:spLocks noChangeShapeType="1"/>
            </p:cNvSpPr>
            <p:nvPr/>
          </p:nvSpPr>
          <p:spPr bwMode="auto">
            <a:xfrm>
              <a:off x="2291" y="2160"/>
              <a:ext cx="998" cy="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5" name="Oval 9">
              <a:extLst>
                <a:ext uri="{FF2B5EF4-FFF2-40B4-BE49-F238E27FC236}">
                  <a16:creationId xmlns:a16="http://schemas.microsoft.com/office/drawing/2014/main" id="{AC4465A8-8CC5-4499-A331-EC82109D4BCB}"/>
                </a:ext>
              </a:extLst>
            </p:cNvPr>
            <p:cNvSpPr>
              <a:spLocks noChangeArrowheads="1"/>
            </p:cNvSpPr>
            <p:nvPr/>
          </p:nvSpPr>
          <p:spPr bwMode="auto">
            <a:xfrm>
              <a:off x="2201" y="2069"/>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6" name="Oval 13">
              <a:extLst>
                <a:ext uri="{FF2B5EF4-FFF2-40B4-BE49-F238E27FC236}">
                  <a16:creationId xmlns:a16="http://schemas.microsoft.com/office/drawing/2014/main" id="{0077B2A9-2C48-44CA-B1AD-49C7350BCBC2}"/>
                </a:ext>
              </a:extLst>
            </p:cNvPr>
            <p:cNvSpPr>
              <a:spLocks noChangeArrowheads="1"/>
            </p:cNvSpPr>
            <p:nvPr/>
          </p:nvSpPr>
          <p:spPr bwMode="auto">
            <a:xfrm>
              <a:off x="2473" y="2795"/>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7" name="Oval 12">
              <a:extLst>
                <a:ext uri="{FF2B5EF4-FFF2-40B4-BE49-F238E27FC236}">
                  <a16:creationId xmlns:a16="http://schemas.microsoft.com/office/drawing/2014/main" id="{9DBA7F7F-CD3E-4C81-8DB6-CCAED7262A2E}"/>
                </a:ext>
              </a:extLst>
            </p:cNvPr>
            <p:cNvSpPr>
              <a:spLocks noChangeArrowheads="1"/>
            </p:cNvSpPr>
            <p:nvPr/>
          </p:nvSpPr>
          <p:spPr bwMode="auto">
            <a:xfrm>
              <a:off x="2926" y="2387"/>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8" name="Oval 10">
              <a:extLst>
                <a:ext uri="{FF2B5EF4-FFF2-40B4-BE49-F238E27FC236}">
                  <a16:creationId xmlns:a16="http://schemas.microsoft.com/office/drawing/2014/main" id="{F7C9B0D2-692F-483E-9D07-71F35E4A7B93}"/>
                </a:ext>
              </a:extLst>
            </p:cNvPr>
            <p:cNvSpPr>
              <a:spLocks noChangeArrowheads="1"/>
            </p:cNvSpPr>
            <p:nvPr/>
          </p:nvSpPr>
          <p:spPr bwMode="auto">
            <a:xfrm>
              <a:off x="1974" y="2614"/>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59" name="Oval 11">
              <a:extLst>
                <a:ext uri="{FF2B5EF4-FFF2-40B4-BE49-F238E27FC236}">
                  <a16:creationId xmlns:a16="http://schemas.microsoft.com/office/drawing/2014/main" id="{52DF6913-6F3A-408A-9941-9ABC471C6829}"/>
                </a:ext>
              </a:extLst>
            </p:cNvPr>
            <p:cNvSpPr>
              <a:spLocks noChangeArrowheads="1"/>
            </p:cNvSpPr>
            <p:nvPr/>
          </p:nvSpPr>
          <p:spPr bwMode="auto">
            <a:xfrm>
              <a:off x="3244" y="2704"/>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grpSp>
      <p:grpSp>
        <p:nvGrpSpPr>
          <p:cNvPr id="60" name="Group 68">
            <a:extLst>
              <a:ext uri="{FF2B5EF4-FFF2-40B4-BE49-F238E27FC236}">
                <a16:creationId xmlns:a16="http://schemas.microsoft.com/office/drawing/2014/main" id="{DB246AF0-CFD9-42E7-B85D-90C3924C761C}"/>
              </a:ext>
            </a:extLst>
          </p:cNvPr>
          <p:cNvGrpSpPr>
            <a:grpSpLocks/>
          </p:cNvGrpSpPr>
          <p:nvPr/>
        </p:nvGrpSpPr>
        <p:grpSpPr bwMode="auto">
          <a:xfrm>
            <a:off x="8549516" y="2592769"/>
            <a:ext cx="1295400" cy="503237"/>
            <a:chOff x="4468" y="1525"/>
            <a:chExt cx="816" cy="317"/>
          </a:xfrm>
        </p:grpSpPr>
        <p:sp>
          <p:nvSpPr>
            <p:cNvPr id="61" name="Rectangle 67">
              <a:extLst>
                <a:ext uri="{FF2B5EF4-FFF2-40B4-BE49-F238E27FC236}">
                  <a16:creationId xmlns:a16="http://schemas.microsoft.com/office/drawing/2014/main" id="{3B3AE13B-DC80-4A53-B152-A3C0334A8BA5}"/>
                </a:ext>
              </a:extLst>
            </p:cNvPr>
            <p:cNvSpPr>
              <a:spLocks noChangeArrowheads="1"/>
            </p:cNvSpPr>
            <p:nvPr/>
          </p:nvSpPr>
          <p:spPr bwMode="auto">
            <a:xfrm>
              <a:off x="4468" y="1525"/>
              <a:ext cx="816" cy="317"/>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2" name="Oval 62">
              <a:extLst>
                <a:ext uri="{FF2B5EF4-FFF2-40B4-BE49-F238E27FC236}">
                  <a16:creationId xmlns:a16="http://schemas.microsoft.com/office/drawing/2014/main" id="{6CB9D700-F4C8-4300-B7F9-98803786AF1E}"/>
                </a:ext>
              </a:extLst>
            </p:cNvPr>
            <p:cNvSpPr>
              <a:spLocks noChangeArrowheads="1"/>
            </p:cNvSpPr>
            <p:nvPr/>
          </p:nvSpPr>
          <p:spPr bwMode="auto">
            <a:xfrm>
              <a:off x="4558" y="1616"/>
              <a:ext cx="137" cy="137"/>
            </a:xfrm>
            <a:prstGeom prst="ellipse">
              <a:avLst/>
            </a:prstGeom>
            <a:solidFill>
              <a:srgbClr val="CC33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3" name="Text Box 65">
              <a:extLst>
                <a:ext uri="{FF2B5EF4-FFF2-40B4-BE49-F238E27FC236}">
                  <a16:creationId xmlns:a16="http://schemas.microsoft.com/office/drawing/2014/main" id="{B81064A1-038D-49AB-86EB-C14DB1D3853C}"/>
                </a:ext>
              </a:extLst>
            </p:cNvPr>
            <p:cNvSpPr txBox="1">
              <a:spLocks noChangeArrowheads="1"/>
            </p:cNvSpPr>
            <p:nvPr/>
          </p:nvSpPr>
          <p:spPr bwMode="auto">
            <a:xfrm>
              <a:off x="4785" y="1525"/>
              <a:ext cx="4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city</a:t>
              </a:r>
            </a:p>
          </p:txBody>
        </p:sp>
      </p:grpSp>
      <p:grpSp>
        <p:nvGrpSpPr>
          <p:cNvPr id="64" name="Group 70">
            <a:extLst>
              <a:ext uri="{FF2B5EF4-FFF2-40B4-BE49-F238E27FC236}">
                <a16:creationId xmlns:a16="http://schemas.microsoft.com/office/drawing/2014/main" id="{29300456-08EB-40BD-A2AE-CA30CC35A9F1}"/>
              </a:ext>
            </a:extLst>
          </p:cNvPr>
          <p:cNvGrpSpPr>
            <a:grpSpLocks/>
          </p:cNvGrpSpPr>
          <p:nvPr/>
        </p:nvGrpSpPr>
        <p:grpSpPr bwMode="auto">
          <a:xfrm>
            <a:off x="8549516" y="3167444"/>
            <a:ext cx="1871663" cy="504825"/>
            <a:chOff x="4468" y="1842"/>
            <a:chExt cx="1179" cy="318"/>
          </a:xfrm>
        </p:grpSpPr>
        <p:sp>
          <p:nvSpPr>
            <p:cNvPr id="65" name="Rectangle 69">
              <a:extLst>
                <a:ext uri="{FF2B5EF4-FFF2-40B4-BE49-F238E27FC236}">
                  <a16:creationId xmlns:a16="http://schemas.microsoft.com/office/drawing/2014/main" id="{62439A8A-E02A-48C8-85BD-3D53C01061E1}"/>
                </a:ext>
              </a:extLst>
            </p:cNvPr>
            <p:cNvSpPr>
              <a:spLocks noChangeArrowheads="1"/>
            </p:cNvSpPr>
            <p:nvPr/>
          </p:nvSpPr>
          <p:spPr bwMode="auto">
            <a:xfrm>
              <a:off x="4468" y="1842"/>
              <a:ext cx="1179" cy="318"/>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it-IT" altLang="it-IT"/>
            </a:p>
          </p:txBody>
        </p:sp>
        <p:sp>
          <p:nvSpPr>
            <p:cNvPr id="66" name="Line 63">
              <a:extLst>
                <a:ext uri="{FF2B5EF4-FFF2-40B4-BE49-F238E27FC236}">
                  <a16:creationId xmlns:a16="http://schemas.microsoft.com/office/drawing/2014/main" id="{CE634215-221A-4A9C-967C-D68406167B02}"/>
                </a:ext>
              </a:extLst>
            </p:cNvPr>
            <p:cNvSpPr>
              <a:spLocks noChangeShapeType="1"/>
            </p:cNvSpPr>
            <p:nvPr/>
          </p:nvSpPr>
          <p:spPr bwMode="auto">
            <a:xfrm flipH="1" flipV="1">
              <a:off x="4558" y="1888"/>
              <a:ext cx="136" cy="2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 name="Text Box 66">
              <a:extLst>
                <a:ext uri="{FF2B5EF4-FFF2-40B4-BE49-F238E27FC236}">
                  <a16:creationId xmlns:a16="http://schemas.microsoft.com/office/drawing/2014/main" id="{ECAEE557-8767-4BAC-B8F7-EF4E6B5CF0B7}"/>
                </a:ext>
              </a:extLst>
            </p:cNvPr>
            <p:cNvSpPr txBox="1">
              <a:spLocks noChangeArrowheads="1"/>
            </p:cNvSpPr>
            <p:nvPr/>
          </p:nvSpPr>
          <p:spPr bwMode="auto">
            <a:xfrm>
              <a:off x="4785" y="1842"/>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it-IT" altLang="it-IT" dirty="0">
                  <a:latin typeface="Arial" panose="020B0604020202020204" pitchFamily="34" charset="0"/>
                </a:rPr>
                <a:t>road</a:t>
              </a:r>
            </a:p>
          </p:txBody>
        </p:sp>
      </p:grpSp>
      <p:graphicFrame>
        <p:nvGraphicFramePr>
          <p:cNvPr id="68" name="Oggetto 67">
            <a:extLst>
              <a:ext uri="{FF2B5EF4-FFF2-40B4-BE49-F238E27FC236}">
                <a16:creationId xmlns:a16="http://schemas.microsoft.com/office/drawing/2014/main" id="{634A30DE-3275-439A-9CF7-EFD941FE3B23}"/>
              </a:ext>
            </a:extLst>
          </p:cNvPr>
          <p:cNvGraphicFramePr>
            <a:graphicFrameLocks noChangeAspect="1"/>
          </p:cNvGraphicFramePr>
          <p:nvPr/>
        </p:nvGraphicFramePr>
        <p:xfrm>
          <a:off x="1796291" y="4148519"/>
          <a:ext cx="1920875" cy="536575"/>
        </p:xfrm>
        <a:graphic>
          <a:graphicData uri="http://schemas.openxmlformats.org/presentationml/2006/ole">
            <mc:AlternateContent xmlns:mc="http://schemas.openxmlformats.org/markup-compatibility/2006">
              <mc:Choice xmlns:v="urn:schemas-microsoft-com:vml" Requires="v">
                <p:oleObj name="Equazione" r:id="rId2" imgW="774364" imgH="215806" progId="Equation.3">
                  <p:embed/>
                </p:oleObj>
              </mc:Choice>
              <mc:Fallback>
                <p:oleObj name="Equazione" r:id="rId2" imgW="774364" imgH="215806" progId="Equation.3">
                  <p:embed/>
                  <p:pic>
                    <p:nvPicPr>
                      <p:cNvPr id="68" name="Oggetto 67">
                        <a:extLst>
                          <a:ext uri="{FF2B5EF4-FFF2-40B4-BE49-F238E27FC236}">
                            <a16:creationId xmlns:a16="http://schemas.microsoft.com/office/drawing/2014/main" id="{634A30DE-3275-439A-9CF7-EFD941FE3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291" y="4148519"/>
                        <a:ext cx="1920875" cy="5365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 name="CasellaDiTesto 68">
            <a:extLst>
              <a:ext uri="{FF2B5EF4-FFF2-40B4-BE49-F238E27FC236}">
                <a16:creationId xmlns:a16="http://schemas.microsoft.com/office/drawing/2014/main" id="{7274B24B-B83E-44B3-94AB-9FC478018C5D}"/>
              </a:ext>
            </a:extLst>
          </p:cNvPr>
          <p:cNvSpPr txBox="1"/>
          <p:nvPr/>
        </p:nvSpPr>
        <p:spPr>
          <a:xfrm>
            <a:off x="276187" y="4983910"/>
            <a:ext cx="11826510" cy="830997"/>
          </a:xfrm>
          <a:prstGeom prst="rect">
            <a:avLst/>
          </a:prstGeom>
          <a:noFill/>
        </p:spPr>
        <p:txBody>
          <a:bodyPr wrap="square">
            <a:spAutoFit/>
          </a:bodyPr>
          <a:lstStyle/>
          <a:p>
            <a:pPr eaLnBrk="1" hangingPunct="1"/>
            <a:r>
              <a:rPr lang="it-IT" altLang="it-IT" sz="2400" dirty="0">
                <a:latin typeface="Arial" panose="020B0604020202020204" pitchFamily="34" charset="0"/>
              </a:rPr>
              <a:t>The </a:t>
            </a:r>
            <a:r>
              <a:rPr lang="it-IT" altLang="it-IT" sz="2400" dirty="0" err="1">
                <a:latin typeface="Arial" panose="020B0604020202020204" pitchFamily="34" charset="0"/>
              </a:rPr>
              <a:t>only</a:t>
            </a:r>
            <a:r>
              <a:rPr lang="it-IT" altLang="it-IT" sz="2400" dirty="0">
                <a:latin typeface="Arial" panose="020B0604020202020204" pitchFamily="34" charset="0"/>
              </a:rPr>
              <a:t> </a:t>
            </a:r>
            <a:r>
              <a:rPr lang="it-IT" altLang="it-IT" sz="2400" dirty="0" err="1">
                <a:latin typeface="Arial" panose="020B0604020202020204" pitchFamily="34" charset="0"/>
              </a:rPr>
              <a:t>known</a:t>
            </a:r>
            <a:r>
              <a:rPr lang="it-IT" altLang="it-IT" sz="2400" dirty="0">
                <a:latin typeface="Arial" panose="020B0604020202020204" pitchFamily="34" charset="0"/>
              </a:rPr>
              <a:t> </a:t>
            </a:r>
            <a:r>
              <a:rPr lang="it-IT" altLang="it-IT" sz="2400" dirty="0" err="1">
                <a:latin typeface="Arial" panose="020B0604020202020204" pitchFamily="34" charset="0"/>
              </a:rPr>
              <a:t>algorithm</a:t>
            </a:r>
            <a:r>
              <a:rPr lang="it-IT" altLang="it-IT" sz="2400" dirty="0">
                <a:latin typeface="Arial" panose="020B0604020202020204" pitchFamily="34" charset="0"/>
              </a:rPr>
              <a:t> </a:t>
            </a:r>
            <a:r>
              <a:rPr lang="it-IT" altLang="it-IT" sz="2400" dirty="0" err="1">
                <a:latin typeface="Arial" panose="020B0604020202020204" pitchFamily="34" charset="0"/>
              </a:rPr>
              <a:t>that</a:t>
            </a:r>
            <a:r>
              <a:rPr lang="it-IT" altLang="it-IT" sz="2400" dirty="0">
                <a:latin typeface="Arial" panose="020B0604020202020204" pitchFamily="34" charset="0"/>
              </a:rPr>
              <a:t> </a:t>
            </a:r>
            <a:r>
              <a:rPr lang="it-IT" altLang="it-IT" sz="2400" dirty="0" err="1">
                <a:latin typeface="Arial" panose="020B0604020202020204" pitchFamily="34" charset="0"/>
              </a:rPr>
              <a:t>solves</a:t>
            </a:r>
            <a:r>
              <a:rPr lang="it-IT" altLang="it-IT" sz="2400" dirty="0">
                <a:latin typeface="Arial" panose="020B0604020202020204" pitchFamily="34" charset="0"/>
              </a:rPr>
              <a:t> </a:t>
            </a:r>
            <a:r>
              <a:rPr lang="it-IT" altLang="it-IT" sz="2400" dirty="0" err="1">
                <a:latin typeface="Arial" panose="020B0604020202020204" pitchFamily="34" charset="0"/>
              </a:rPr>
              <a:t>this</a:t>
            </a:r>
            <a:r>
              <a:rPr lang="it-IT" altLang="it-IT" sz="2400" dirty="0">
                <a:latin typeface="Arial" panose="020B0604020202020204" pitchFamily="34" charset="0"/>
              </a:rPr>
              <a:t> </a:t>
            </a:r>
            <a:r>
              <a:rPr lang="it-IT" altLang="it-IT" sz="2400" dirty="0" err="1">
                <a:latin typeface="Arial" panose="020B0604020202020204" pitchFamily="34" charset="0"/>
              </a:rPr>
              <a:t>problem</a:t>
            </a:r>
            <a:r>
              <a:rPr lang="it-IT" altLang="it-IT" sz="2400" dirty="0">
                <a:latin typeface="Arial" panose="020B0604020202020204" pitchFamily="34" charset="0"/>
              </a:rPr>
              <a:t> </a:t>
            </a:r>
            <a:r>
              <a:rPr lang="it-IT" altLang="it-IT" sz="2400" dirty="0" err="1">
                <a:latin typeface="Arial" panose="020B0604020202020204" pitchFamily="34" charset="0"/>
              </a:rPr>
              <a:t>is</a:t>
            </a:r>
            <a:r>
              <a:rPr lang="it-IT" altLang="it-IT" sz="2400" dirty="0">
                <a:latin typeface="Arial" panose="020B0604020202020204" pitchFamily="34" charset="0"/>
              </a:rPr>
              <a:t> a brute force </a:t>
            </a:r>
            <a:r>
              <a:rPr lang="it-IT" altLang="it-IT" sz="2400" dirty="0" err="1">
                <a:latin typeface="Arial" panose="020B0604020202020204" pitchFamily="34" charset="0"/>
              </a:rPr>
              <a:t>algorithm</a:t>
            </a:r>
            <a:r>
              <a:rPr lang="it-IT" altLang="it-IT" sz="2400" dirty="0">
                <a:latin typeface="Arial" panose="020B0604020202020204" pitchFamily="34" charset="0"/>
              </a:rPr>
              <a:t> </a:t>
            </a:r>
            <a:r>
              <a:rPr lang="it-IT" altLang="it-IT" sz="2400" dirty="0" err="1">
                <a:latin typeface="Arial" panose="020B0604020202020204" pitchFamily="34" charset="0"/>
              </a:rPr>
              <a:t>that</a:t>
            </a:r>
            <a:r>
              <a:rPr lang="it-IT" altLang="it-IT" sz="2400" dirty="0">
                <a:latin typeface="Arial" panose="020B0604020202020204" pitchFamily="34" charset="0"/>
              </a:rPr>
              <a:t> </a:t>
            </a:r>
            <a:r>
              <a:rPr lang="it-IT" altLang="it-IT" sz="2400" dirty="0" err="1">
                <a:latin typeface="Arial" panose="020B0604020202020204" pitchFamily="34" charset="0"/>
              </a:rPr>
              <a:t>computes</a:t>
            </a:r>
            <a:r>
              <a:rPr lang="it-IT" altLang="it-IT" sz="2400" dirty="0">
                <a:latin typeface="Arial" panose="020B0604020202020204" pitchFamily="34" charset="0"/>
              </a:rPr>
              <a:t> </a:t>
            </a:r>
            <a:r>
              <a:rPr lang="it-IT" altLang="it-IT" sz="2400" dirty="0" err="1">
                <a:latin typeface="Arial" panose="020B0604020202020204" pitchFamily="34" charset="0"/>
              </a:rPr>
              <a:t>all</a:t>
            </a:r>
            <a:r>
              <a:rPr lang="it-IT" altLang="it-IT" sz="2400" dirty="0">
                <a:latin typeface="Arial" panose="020B0604020202020204" pitchFamily="34" charset="0"/>
              </a:rPr>
              <a:t> </a:t>
            </a:r>
            <a:r>
              <a:rPr lang="it-IT" altLang="it-IT" sz="2400" dirty="0" err="1">
                <a:latin typeface="Arial" panose="020B0604020202020204" pitchFamily="34" charset="0"/>
              </a:rPr>
              <a:t>possible</a:t>
            </a:r>
            <a:r>
              <a:rPr lang="it-IT" altLang="it-IT" sz="2400" dirty="0">
                <a:latin typeface="Arial" panose="020B0604020202020204" pitchFamily="34" charset="0"/>
              </a:rPr>
              <a:t> </a:t>
            </a:r>
            <a:r>
              <a:rPr lang="it-IT" altLang="it-IT" sz="2400" dirty="0" err="1">
                <a:latin typeface="Arial" panose="020B0604020202020204" pitchFamily="34" charset="0"/>
              </a:rPr>
              <a:t>routes</a:t>
            </a:r>
            <a:r>
              <a:rPr lang="it-IT" altLang="it-IT" sz="2400" dirty="0">
                <a:latin typeface="Arial" panose="020B0604020202020204" pitchFamily="34" charset="0"/>
              </a:rPr>
              <a:t> and determine the </a:t>
            </a:r>
            <a:r>
              <a:rPr lang="it-IT" altLang="it-IT" sz="2400" dirty="0" err="1">
                <a:latin typeface="Arial" panose="020B0604020202020204" pitchFamily="34" charset="0"/>
              </a:rPr>
              <a:t>cheapest</a:t>
            </a:r>
            <a:r>
              <a:rPr lang="it-IT" altLang="it-IT" sz="2400" dirty="0">
                <a:latin typeface="Arial" panose="020B0604020202020204" pitchFamily="34" charset="0"/>
              </a:rPr>
              <a:t> one </a:t>
            </a:r>
          </a:p>
        </p:txBody>
      </p:sp>
      <p:sp>
        <p:nvSpPr>
          <p:cNvPr id="70" name="CasellaDiTesto 69">
            <a:extLst>
              <a:ext uri="{FF2B5EF4-FFF2-40B4-BE49-F238E27FC236}">
                <a16:creationId xmlns:a16="http://schemas.microsoft.com/office/drawing/2014/main" id="{A5B3BAB7-437D-4820-9262-70023B717756}"/>
              </a:ext>
            </a:extLst>
          </p:cNvPr>
          <p:cNvSpPr txBox="1"/>
          <p:nvPr/>
        </p:nvSpPr>
        <p:spPr>
          <a:xfrm>
            <a:off x="332799" y="5989377"/>
            <a:ext cx="11826510" cy="461665"/>
          </a:xfrm>
          <a:prstGeom prst="rect">
            <a:avLst/>
          </a:prstGeom>
          <a:noFill/>
        </p:spPr>
        <p:txBody>
          <a:bodyPr wrap="square">
            <a:spAutoFit/>
          </a:bodyPr>
          <a:lstStyle/>
          <a:p>
            <a:pPr eaLnBrk="1" hangingPunct="1"/>
            <a:r>
              <a:rPr lang="it-IT" altLang="it-IT" sz="2400" dirty="0">
                <a:latin typeface="Arial" panose="020B0604020202020204" pitchFamily="34" charset="0"/>
              </a:rPr>
              <a:t>The </a:t>
            </a:r>
            <a:r>
              <a:rPr lang="it-IT" altLang="it-IT" sz="2400" dirty="0" err="1">
                <a:latin typeface="Arial" panose="020B0604020202020204" pitchFamily="34" charset="0"/>
              </a:rPr>
              <a:t>number</a:t>
            </a:r>
            <a:r>
              <a:rPr lang="it-IT" altLang="it-IT" sz="2400" dirty="0">
                <a:latin typeface="Arial" panose="020B0604020202020204" pitchFamily="34" charset="0"/>
              </a:rPr>
              <a:t> of </a:t>
            </a:r>
            <a:r>
              <a:rPr lang="it-IT" altLang="it-IT" sz="2400" dirty="0" err="1">
                <a:latin typeface="Arial" panose="020B0604020202020204" pitchFamily="34" charset="0"/>
              </a:rPr>
              <a:t>possible</a:t>
            </a:r>
            <a:r>
              <a:rPr lang="it-IT" altLang="it-IT" sz="2400" dirty="0">
                <a:latin typeface="Arial" panose="020B0604020202020204" pitchFamily="34" charset="0"/>
              </a:rPr>
              <a:t> </a:t>
            </a:r>
            <a:r>
              <a:rPr lang="it-IT" altLang="it-IT" sz="2400" dirty="0" err="1">
                <a:latin typeface="Arial" panose="020B0604020202020204" pitchFamily="34" charset="0"/>
              </a:rPr>
              <a:t>routes</a:t>
            </a:r>
            <a:r>
              <a:rPr lang="it-IT" altLang="it-IT" sz="2400" dirty="0">
                <a:latin typeface="Arial" panose="020B0604020202020204" pitchFamily="34" charset="0"/>
              </a:rPr>
              <a:t> </a:t>
            </a:r>
            <a:r>
              <a:rPr lang="it-IT" altLang="it-IT" sz="2400" dirty="0" err="1">
                <a:latin typeface="Arial" panose="020B0604020202020204" pitchFamily="34" charset="0"/>
              </a:rPr>
              <a:t>is</a:t>
            </a:r>
            <a:r>
              <a:rPr lang="it-IT" altLang="it-IT" sz="2400" dirty="0">
                <a:latin typeface="Arial" panose="020B0604020202020204" pitchFamily="34" charset="0"/>
              </a:rPr>
              <a:t> </a:t>
            </a:r>
            <a:r>
              <a:rPr lang="it-IT" altLang="it-IT" sz="2400" dirty="0" err="1">
                <a:latin typeface="Arial" panose="020B0604020202020204" pitchFamily="34" charset="0"/>
              </a:rPr>
              <a:t>equal</a:t>
            </a:r>
            <a:r>
              <a:rPr lang="it-IT" altLang="it-IT" sz="2400" dirty="0">
                <a:latin typeface="Arial" panose="020B0604020202020204" pitchFamily="34" charset="0"/>
              </a:rPr>
              <a:t> to the </a:t>
            </a:r>
            <a:r>
              <a:rPr lang="it-IT" altLang="it-IT" sz="2400" dirty="0" err="1">
                <a:latin typeface="Arial" panose="020B0604020202020204" pitchFamily="34" charset="0"/>
              </a:rPr>
              <a:t>number</a:t>
            </a:r>
            <a:r>
              <a:rPr lang="it-IT" altLang="it-IT" sz="2400" dirty="0">
                <a:latin typeface="Arial" panose="020B0604020202020204" pitchFamily="34" charset="0"/>
              </a:rPr>
              <a:t> of the </a:t>
            </a:r>
            <a:r>
              <a:rPr lang="it-IT" altLang="it-IT" sz="2400" dirty="0" err="1">
                <a:latin typeface="Arial" panose="020B0604020202020204" pitchFamily="34" charset="0"/>
              </a:rPr>
              <a:t>permutations</a:t>
            </a:r>
            <a:r>
              <a:rPr lang="it-IT" altLang="it-IT" sz="2400" dirty="0">
                <a:latin typeface="Arial" panose="020B0604020202020204" pitchFamily="34" charset="0"/>
              </a:rPr>
              <a:t> of </a:t>
            </a:r>
            <a:r>
              <a:rPr lang="it-IT" altLang="it-IT" sz="2400" i="1" dirty="0">
                <a:latin typeface="Times New Roman" panose="02020603050405020304" pitchFamily="18" charset="0"/>
                <a:cs typeface="Times New Roman" panose="02020603050405020304" pitchFamily="18" charset="0"/>
              </a:rPr>
              <a:t>n</a:t>
            </a:r>
            <a:r>
              <a:rPr lang="it-IT" altLang="it-IT" sz="2400" dirty="0">
                <a:latin typeface="Arial" panose="020B0604020202020204" pitchFamily="34" charset="0"/>
              </a:rPr>
              <a:t> cities</a:t>
            </a:r>
          </a:p>
        </p:txBody>
      </p:sp>
    </p:spTree>
    <p:extLst>
      <p:ext uri="{BB962C8B-B14F-4D97-AF65-F5344CB8AC3E}">
        <p14:creationId xmlns:p14="http://schemas.microsoft.com/office/powerpoint/2010/main" val="19713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lide(fromBottom)">
                                      <p:cBhvr>
                                        <p:cTn id="17" dur="500"/>
                                        <p:tgtEl>
                                          <p:spTgt spid="60"/>
                                        </p:tgtEl>
                                      </p:cBhvr>
                                    </p:animEffect>
                                  </p:childTnLst>
                                </p:cTn>
                              </p:par>
                              <p:par>
                                <p:cTn id="18" presetID="12" presetClass="entr" presetSubtype="4"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slide(fromBottom)">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p:bldP spid="7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olo 6">
            <a:extLst>
              <a:ext uri="{FF2B5EF4-FFF2-40B4-BE49-F238E27FC236}">
                <a16:creationId xmlns:a16="http://schemas.microsoft.com/office/drawing/2014/main" id="{7766CF73-F81E-4BDF-BFCE-32CA60491828}"/>
              </a:ext>
            </a:extLst>
          </p:cNvPr>
          <p:cNvSpPr txBox="1">
            <a:spLocks/>
          </p:cNvSpPr>
          <p:nvPr/>
        </p:nvSpPr>
        <p:spPr>
          <a:xfrm>
            <a:off x="293495" y="1072679"/>
            <a:ext cx="5450600" cy="573241"/>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it-IT" sz="3600" dirty="0" err="1">
                <a:latin typeface="Calibri" panose="020F0502020204030204" pitchFamily="34" charset="0"/>
                <a:cs typeface="Calibri" panose="020F0502020204030204" pitchFamily="34" charset="0"/>
              </a:rPr>
              <a:t>Algorithms</a:t>
            </a:r>
            <a:r>
              <a:rPr lang="it-IT" sz="3600" dirty="0">
                <a:latin typeface="Calibri" panose="020F0502020204030204" pitchFamily="34" charset="0"/>
                <a:cs typeface="Calibri" panose="020F0502020204030204" pitchFamily="34" charset="0"/>
              </a:rPr>
              <a:t> ARE </a:t>
            </a:r>
            <a:r>
              <a:rPr lang="it-IT" sz="3600" dirty="0" err="1">
                <a:latin typeface="Calibri" panose="020F0502020204030204" pitchFamily="34" charset="0"/>
              </a:rPr>
              <a:t>technology</a:t>
            </a:r>
            <a:endParaRPr lang="it-IT" sz="3600" dirty="0">
              <a:latin typeface="Calibri" panose="020F0502020204030204" pitchFamily="34" charset="0"/>
              <a:cs typeface="Calibri" panose="020F0502020204030204" pitchFamily="34" charset="0"/>
            </a:endParaRPr>
          </a:p>
        </p:txBody>
      </p:sp>
      <p:sp>
        <p:nvSpPr>
          <p:cNvPr id="71" name="Text Box 2">
            <a:extLst>
              <a:ext uri="{FF2B5EF4-FFF2-40B4-BE49-F238E27FC236}">
                <a16:creationId xmlns:a16="http://schemas.microsoft.com/office/drawing/2014/main" id="{31F37EE4-DAFF-46EA-90C0-6651657606FD}"/>
              </a:ext>
            </a:extLst>
          </p:cNvPr>
          <p:cNvSpPr txBox="1">
            <a:spLocks noChangeArrowheads="1"/>
          </p:cNvSpPr>
          <p:nvPr/>
        </p:nvSpPr>
        <p:spPr bwMode="auto">
          <a:xfrm>
            <a:off x="187290" y="1869499"/>
            <a:ext cx="2734633" cy="1261884"/>
          </a:xfrm>
          <a:prstGeom prst="rect">
            <a:avLst/>
          </a:prstGeom>
          <a:solidFill>
            <a:schemeClr val="accent4">
              <a:lumMod val="40000"/>
              <a:lumOff val="60000"/>
            </a:schemeClr>
          </a:solid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problem</a:t>
            </a:r>
            <a:r>
              <a:rPr lang="it-IT" altLang="it-IT" dirty="0">
                <a:latin typeface="Arial" panose="020B0604020202020204" pitchFamily="34" charset="0"/>
              </a:rPr>
              <a:t> of </a:t>
            </a:r>
            <a:r>
              <a:rPr lang="it-IT" altLang="it-IT" dirty="0" err="1">
                <a:latin typeface="Arial" panose="020B0604020202020204" pitchFamily="34" charset="0"/>
              </a:rPr>
              <a:t>computational</a:t>
            </a:r>
            <a:r>
              <a:rPr lang="it-IT" altLang="it-IT" dirty="0">
                <a:latin typeface="Arial" panose="020B0604020202020204" pitchFamily="34" charset="0"/>
              </a:rPr>
              <a:t> </a:t>
            </a:r>
            <a:r>
              <a:rPr lang="it-IT" altLang="it-IT" dirty="0" err="1">
                <a:latin typeface="Arial" panose="020B0604020202020204" pitchFamily="34" charset="0"/>
              </a:rPr>
              <a:t>dimension</a:t>
            </a:r>
            <a:r>
              <a:rPr lang="it-IT" altLang="it-IT" dirty="0">
                <a:latin typeface="Arial" panose="020B0604020202020204" pitchFamily="34" charset="0"/>
              </a:rPr>
              <a:t> </a:t>
            </a:r>
            <a:r>
              <a:rPr lang="it-IT" altLang="it-IT" sz="2800" dirty="0">
                <a:solidFill>
                  <a:srgbClr val="000099"/>
                </a:solidFill>
                <a:latin typeface="Comic Sans MS" panose="030F0702030302020204" pitchFamily="66" charset="0"/>
              </a:rPr>
              <a:t>n</a:t>
            </a:r>
            <a:r>
              <a:rPr lang="it-IT" altLang="it-IT" sz="2800" dirty="0">
                <a:solidFill>
                  <a:srgbClr val="000099"/>
                </a:solidFill>
                <a:latin typeface="Arial" panose="020B0604020202020204" pitchFamily="34" charset="0"/>
              </a:rPr>
              <a:t>=10</a:t>
            </a:r>
            <a:r>
              <a:rPr lang="it-IT" altLang="it-IT" sz="2800" baseline="30000" dirty="0">
                <a:solidFill>
                  <a:srgbClr val="000099"/>
                </a:solidFill>
                <a:latin typeface="Arial" panose="020B0604020202020204" pitchFamily="34" charset="0"/>
              </a:rPr>
              <a:t>7</a:t>
            </a:r>
            <a:endParaRPr lang="it-IT" altLang="it-IT" sz="2800" baseline="30000" dirty="0"/>
          </a:p>
        </p:txBody>
      </p:sp>
      <p:sp>
        <p:nvSpPr>
          <p:cNvPr id="72" name="Text Box 3">
            <a:extLst>
              <a:ext uri="{FF2B5EF4-FFF2-40B4-BE49-F238E27FC236}">
                <a16:creationId xmlns:a16="http://schemas.microsoft.com/office/drawing/2014/main" id="{080F71D3-3448-49AE-B3D9-91EB076534A2}"/>
              </a:ext>
            </a:extLst>
          </p:cNvPr>
          <p:cNvSpPr txBox="1">
            <a:spLocks noChangeArrowheads="1"/>
          </p:cNvSpPr>
          <p:nvPr/>
        </p:nvSpPr>
        <p:spPr bwMode="auto">
          <a:xfrm>
            <a:off x="3570690" y="2165350"/>
            <a:ext cx="3542958" cy="95410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sz="2800" dirty="0" err="1">
                <a:latin typeface="Arial" panose="020B0604020202020204" pitchFamily="34" charset="0"/>
              </a:rPr>
              <a:t>algorithm</a:t>
            </a:r>
            <a:r>
              <a:rPr lang="it-IT" altLang="it-IT" sz="2800" dirty="0">
                <a:latin typeface="Arial" panose="020B0604020202020204" pitchFamily="34" charset="0"/>
              </a:rPr>
              <a:t> of </a:t>
            </a:r>
          </a:p>
          <a:p>
            <a:pPr algn="ctr"/>
            <a:r>
              <a:rPr lang="it-IT" altLang="it-IT" sz="2800" dirty="0" err="1">
                <a:solidFill>
                  <a:srgbClr val="000099"/>
                </a:solidFill>
                <a:latin typeface="Arial" panose="020B0604020202020204" pitchFamily="34" charset="0"/>
              </a:rPr>
              <a:t>quadratic</a:t>
            </a:r>
            <a:r>
              <a:rPr lang="it-IT" altLang="it-IT" sz="2800" dirty="0">
                <a:solidFill>
                  <a:srgbClr val="000099"/>
                </a:solidFill>
                <a:latin typeface="Arial" panose="020B0604020202020204" pitchFamily="34" charset="0"/>
              </a:rPr>
              <a:t> </a:t>
            </a:r>
            <a:r>
              <a:rPr lang="it-IT" altLang="it-IT" sz="2800" dirty="0" err="1">
                <a:latin typeface="Arial" panose="020B0604020202020204" pitchFamily="34" charset="0"/>
              </a:rPr>
              <a:t>complexity</a:t>
            </a:r>
            <a:endParaRPr lang="it-IT" altLang="it-IT" dirty="0"/>
          </a:p>
        </p:txBody>
      </p:sp>
      <p:sp>
        <p:nvSpPr>
          <p:cNvPr id="73" name="Text Box 4">
            <a:extLst>
              <a:ext uri="{FF2B5EF4-FFF2-40B4-BE49-F238E27FC236}">
                <a16:creationId xmlns:a16="http://schemas.microsoft.com/office/drawing/2014/main" id="{ECB02DD9-D4C6-4A4D-9B2C-D6D57D3F470E}"/>
              </a:ext>
            </a:extLst>
          </p:cNvPr>
          <p:cNvSpPr txBox="1">
            <a:spLocks noChangeArrowheads="1"/>
          </p:cNvSpPr>
          <p:nvPr/>
        </p:nvSpPr>
        <p:spPr bwMode="auto">
          <a:xfrm>
            <a:off x="8272171" y="2189163"/>
            <a:ext cx="2701381" cy="95410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it-IT" altLang="it-IT" sz="2800" dirty="0" err="1">
                <a:latin typeface="Arial" panose="020B0604020202020204" pitchFamily="34" charset="0"/>
              </a:rPr>
              <a:t>algorithm</a:t>
            </a:r>
            <a:r>
              <a:rPr lang="it-IT" altLang="it-IT" sz="2800" dirty="0">
                <a:latin typeface="Arial" panose="020B0604020202020204" pitchFamily="34" charset="0"/>
              </a:rPr>
              <a:t> of </a:t>
            </a:r>
          </a:p>
          <a:p>
            <a:pPr algn="ctr"/>
            <a:r>
              <a:rPr lang="it-IT" altLang="it-IT" sz="2800" dirty="0" err="1">
                <a:solidFill>
                  <a:srgbClr val="000099"/>
                </a:solidFill>
                <a:latin typeface="Arial" panose="020B0604020202020204" pitchFamily="34" charset="0"/>
              </a:rPr>
              <a:t>lin</a:t>
            </a:r>
            <a:r>
              <a:rPr lang="it-IT" altLang="it-IT" sz="2800" dirty="0">
                <a:solidFill>
                  <a:srgbClr val="000099"/>
                </a:solidFill>
                <a:latin typeface="Arial" panose="020B0604020202020204" pitchFamily="34" charset="0"/>
              </a:rPr>
              <a:t>-log </a:t>
            </a:r>
            <a:r>
              <a:rPr lang="it-IT" altLang="it-IT" dirty="0" err="1">
                <a:latin typeface="Arial" panose="020B0604020202020204" pitchFamily="34" charset="0"/>
              </a:rPr>
              <a:t>complexity</a:t>
            </a:r>
            <a:endParaRPr lang="it-IT" altLang="it-IT" baseline="36000" dirty="0"/>
          </a:p>
        </p:txBody>
      </p:sp>
      <p:sp>
        <p:nvSpPr>
          <p:cNvPr id="74" name="Text Box 5">
            <a:extLst>
              <a:ext uri="{FF2B5EF4-FFF2-40B4-BE49-F238E27FC236}">
                <a16:creationId xmlns:a16="http://schemas.microsoft.com/office/drawing/2014/main" id="{65577245-A843-47D3-8FAE-1C791C1C0664}"/>
              </a:ext>
            </a:extLst>
          </p:cNvPr>
          <p:cNvSpPr txBox="1">
            <a:spLocks noChangeArrowheads="1"/>
          </p:cNvSpPr>
          <p:nvPr/>
        </p:nvSpPr>
        <p:spPr bwMode="auto">
          <a:xfrm>
            <a:off x="3643544" y="3424238"/>
            <a:ext cx="3063875" cy="522287"/>
          </a:xfrm>
          <a:prstGeom prst="rect">
            <a:avLst/>
          </a:prstGeom>
          <a:solidFill>
            <a:srgbClr val="CCFFCC"/>
          </a:solid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Arial" panose="020B0604020202020204" pitchFamily="34" charset="0"/>
              </a:rPr>
              <a:t>10000 </a:t>
            </a:r>
            <a:r>
              <a:rPr lang="it-IT" altLang="it-IT" sz="2800" dirty="0" err="1">
                <a:latin typeface="Arial" panose="020B0604020202020204" pitchFamily="34" charset="0"/>
              </a:rPr>
              <a:t>Mops</a:t>
            </a:r>
            <a:r>
              <a:rPr lang="it-IT" altLang="it-IT" sz="2800" dirty="0">
                <a:latin typeface="Arial" panose="020B0604020202020204" pitchFamily="34" charset="0"/>
              </a:rPr>
              <a:t>/sec</a:t>
            </a:r>
            <a:endParaRPr lang="it-IT" altLang="it-IT" dirty="0"/>
          </a:p>
        </p:txBody>
      </p:sp>
      <p:sp>
        <p:nvSpPr>
          <p:cNvPr id="75" name="Text Box 6">
            <a:extLst>
              <a:ext uri="{FF2B5EF4-FFF2-40B4-BE49-F238E27FC236}">
                <a16:creationId xmlns:a16="http://schemas.microsoft.com/office/drawing/2014/main" id="{2B5A9E9F-A566-4902-A6A1-0BB4D6B5DBC8}"/>
              </a:ext>
            </a:extLst>
          </p:cNvPr>
          <p:cNvSpPr txBox="1">
            <a:spLocks noChangeArrowheads="1"/>
          </p:cNvSpPr>
          <p:nvPr/>
        </p:nvSpPr>
        <p:spPr bwMode="auto">
          <a:xfrm>
            <a:off x="8423506" y="3427413"/>
            <a:ext cx="2424062" cy="523220"/>
          </a:xfrm>
          <a:prstGeom prst="rect">
            <a:avLst/>
          </a:prstGeom>
          <a:solidFill>
            <a:srgbClr val="FFCCFF"/>
          </a:solidFill>
          <a:ln>
            <a:noFill/>
          </a:ln>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Arial" panose="020B0604020202020204" pitchFamily="34" charset="0"/>
              </a:rPr>
              <a:t>100 </a:t>
            </a:r>
            <a:r>
              <a:rPr lang="it-IT" altLang="it-IT" sz="2800" dirty="0" err="1">
                <a:latin typeface="Arial" panose="020B0604020202020204" pitchFamily="34" charset="0"/>
              </a:rPr>
              <a:t>Mops</a:t>
            </a:r>
            <a:r>
              <a:rPr lang="it-IT" altLang="it-IT" sz="2800" dirty="0">
                <a:latin typeface="Arial" panose="020B0604020202020204" pitchFamily="34" charset="0"/>
              </a:rPr>
              <a:t>/sec</a:t>
            </a:r>
            <a:endParaRPr lang="it-IT" altLang="it-IT" dirty="0"/>
          </a:p>
        </p:txBody>
      </p:sp>
      <p:grpSp>
        <p:nvGrpSpPr>
          <p:cNvPr id="76" name="Group 17">
            <a:extLst>
              <a:ext uri="{FF2B5EF4-FFF2-40B4-BE49-F238E27FC236}">
                <a16:creationId xmlns:a16="http://schemas.microsoft.com/office/drawing/2014/main" id="{B80BA972-2B90-43B4-96D3-8A4812B7B7B0}"/>
              </a:ext>
            </a:extLst>
          </p:cNvPr>
          <p:cNvGrpSpPr>
            <a:grpSpLocks/>
          </p:cNvGrpSpPr>
          <p:nvPr/>
        </p:nvGrpSpPr>
        <p:grpSpPr bwMode="auto">
          <a:xfrm>
            <a:off x="8223481" y="4212796"/>
            <a:ext cx="3238500" cy="1743074"/>
            <a:chOff x="3216" y="2784"/>
            <a:chExt cx="2040" cy="1098"/>
          </a:xfrm>
        </p:grpSpPr>
        <p:sp>
          <p:nvSpPr>
            <p:cNvPr id="77" name="Text Box 8">
              <a:extLst>
                <a:ext uri="{FF2B5EF4-FFF2-40B4-BE49-F238E27FC236}">
                  <a16:creationId xmlns:a16="http://schemas.microsoft.com/office/drawing/2014/main" id="{2AAD30E8-C343-4D23-BFED-B2ACC566AD33}"/>
                </a:ext>
              </a:extLst>
            </p:cNvPr>
            <p:cNvSpPr txBox="1">
              <a:spLocks noChangeArrowheads="1"/>
            </p:cNvSpPr>
            <p:nvPr/>
          </p:nvSpPr>
          <p:spPr bwMode="auto">
            <a:xfrm>
              <a:off x="3504" y="2784"/>
              <a:ext cx="1405" cy="32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a:latin typeface="Arial" panose="020B0604020202020204" pitchFamily="34" charset="0"/>
                </a:rPr>
                <a:t>10</a:t>
              </a:r>
              <a:r>
                <a:rPr lang="it-IT" altLang="it-IT" sz="2800" baseline="30000">
                  <a:latin typeface="Arial" panose="020B0604020202020204" pitchFamily="34" charset="0"/>
                </a:rPr>
                <a:t>7 </a:t>
              </a:r>
              <a:r>
                <a:rPr lang="it-IT" altLang="it-IT" sz="2800">
                  <a:latin typeface="Arial" panose="020B0604020202020204" pitchFamily="34" charset="0"/>
                  <a:sym typeface="Symbol" panose="05050102010706020507" pitchFamily="18" charset="2"/>
                </a:rPr>
                <a:t></a:t>
              </a:r>
              <a:r>
                <a:rPr lang="it-IT" altLang="it-IT" sz="2800">
                  <a:latin typeface="Arial" panose="020B0604020202020204" pitchFamily="34" charset="0"/>
                </a:rPr>
                <a:t> log</a:t>
              </a:r>
              <a:r>
                <a:rPr lang="it-IT" altLang="it-IT" sz="2800" baseline="-25000">
                  <a:latin typeface="Arial" panose="020B0604020202020204" pitchFamily="34" charset="0"/>
                </a:rPr>
                <a:t>2 </a:t>
              </a:r>
              <a:r>
                <a:rPr lang="it-IT" altLang="it-IT" sz="2800">
                  <a:latin typeface="Arial" panose="020B0604020202020204" pitchFamily="34" charset="0"/>
                </a:rPr>
                <a:t>10</a:t>
              </a:r>
              <a:r>
                <a:rPr lang="it-IT" altLang="it-IT" sz="2800" baseline="30000">
                  <a:latin typeface="Arial" panose="020B0604020202020204" pitchFamily="34" charset="0"/>
                </a:rPr>
                <a:t>7</a:t>
              </a:r>
              <a:r>
                <a:rPr lang="it-IT" altLang="it-IT" baseline="30000"/>
                <a:t> </a:t>
              </a:r>
            </a:p>
          </p:txBody>
        </p:sp>
        <p:sp>
          <p:nvSpPr>
            <p:cNvPr id="78" name="Text Box 9">
              <a:extLst>
                <a:ext uri="{FF2B5EF4-FFF2-40B4-BE49-F238E27FC236}">
                  <a16:creationId xmlns:a16="http://schemas.microsoft.com/office/drawing/2014/main" id="{69AE4A53-C173-42A0-850F-29A13C0863E6}"/>
                </a:ext>
              </a:extLst>
            </p:cNvPr>
            <p:cNvSpPr txBox="1">
              <a:spLocks noChangeArrowheads="1"/>
            </p:cNvSpPr>
            <p:nvPr/>
          </p:nvSpPr>
          <p:spPr bwMode="auto">
            <a:xfrm>
              <a:off x="3216" y="3120"/>
              <a:ext cx="2040" cy="3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Arial" panose="020B0604020202020204" pitchFamily="34" charset="0"/>
                </a:rPr>
                <a:t>10</a:t>
              </a:r>
              <a:r>
                <a:rPr lang="it-IT" altLang="it-IT" sz="2800" baseline="30000" dirty="0">
                  <a:latin typeface="Arial" panose="020B0604020202020204" pitchFamily="34" charset="0"/>
                </a:rPr>
                <a:t>8</a:t>
              </a:r>
              <a:r>
                <a:rPr lang="it-IT" altLang="it-IT" sz="2800" dirty="0">
                  <a:latin typeface="Arial" panose="020B0604020202020204" pitchFamily="34" charset="0"/>
                </a:rPr>
                <a:t> </a:t>
              </a:r>
              <a:r>
                <a:rPr lang="it-IT" altLang="it-IT" sz="2800" dirty="0" err="1">
                  <a:latin typeface="Arial" panose="020B0604020202020204" pitchFamily="34" charset="0"/>
                </a:rPr>
                <a:t>operationis</a:t>
              </a:r>
              <a:r>
                <a:rPr lang="it-IT" altLang="it-IT" sz="2800" dirty="0">
                  <a:latin typeface="Arial" panose="020B0604020202020204" pitchFamily="34" charset="0"/>
                </a:rPr>
                <a:t>/sec</a:t>
              </a:r>
            </a:p>
          </p:txBody>
        </p:sp>
        <p:sp>
          <p:nvSpPr>
            <p:cNvPr id="79" name="Text Box 10">
              <a:extLst>
                <a:ext uri="{FF2B5EF4-FFF2-40B4-BE49-F238E27FC236}">
                  <a16:creationId xmlns:a16="http://schemas.microsoft.com/office/drawing/2014/main" id="{56552CF9-E96E-4E56-A0D6-63C5B02C3A78}"/>
                </a:ext>
              </a:extLst>
            </p:cNvPr>
            <p:cNvSpPr txBox="1">
              <a:spLocks noChangeArrowheads="1"/>
            </p:cNvSpPr>
            <p:nvPr/>
          </p:nvSpPr>
          <p:spPr bwMode="auto">
            <a:xfrm>
              <a:off x="3792" y="3552"/>
              <a:ext cx="852" cy="3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Arial" panose="020B0604020202020204" pitchFamily="34" charset="0"/>
                </a:rPr>
                <a:t>= </a:t>
              </a:r>
              <a:r>
                <a:rPr lang="it-IT" altLang="it-IT" sz="2800" dirty="0">
                  <a:solidFill>
                    <a:srgbClr val="000099"/>
                  </a:solidFill>
                  <a:latin typeface="Arial" panose="020B0604020202020204" pitchFamily="34" charset="0"/>
                </a:rPr>
                <a:t>2 sec</a:t>
              </a:r>
              <a:endParaRPr lang="it-IT" altLang="it-IT" sz="2800" dirty="0">
                <a:latin typeface="Arial" panose="020B0604020202020204" pitchFamily="34" charset="0"/>
              </a:endParaRPr>
            </a:p>
          </p:txBody>
        </p:sp>
        <p:sp>
          <p:nvSpPr>
            <p:cNvPr id="80" name="Line 11">
              <a:extLst>
                <a:ext uri="{FF2B5EF4-FFF2-40B4-BE49-F238E27FC236}">
                  <a16:creationId xmlns:a16="http://schemas.microsoft.com/office/drawing/2014/main" id="{E8B7AB3A-8FF0-4928-B8E6-94C5EDEA44F0}"/>
                </a:ext>
              </a:extLst>
            </p:cNvPr>
            <p:cNvSpPr>
              <a:spLocks noChangeShapeType="1"/>
            </p:cNvSpPr>
            <p:nvPr/>
          </p:nvSpPr>
          <p:spPr bwMode="auto">
            <a:xfrm>
              <a:off x="3264" y="3120"/>
              <a:ext cx="19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81" name="Group 12">
            <a:extLst>
              <a:ext uri="{FF2B5EF4-FFF2-40B4-BE49-F238E27FC236}">
                <a16:creationId xmlns:a16="http://schemas.microsoft.com/office/drawing/2014/main" id="{A5FD8FEB-05F5-4635-A295-79E5577E6D3D}"/>
              </a:ext>
            </a:extLst>
          </p:cNvPr>
          <p:cNvGrpSpPr>
            <a:grpSpLocks/>
          </p:cNvGrpSpPr>
          <p:nvPr/>
        </p:nvGrpSpPr>
        <p:grpSpPr bwMode="auto">
          <a:xfrm>
            <a:off x="3481065" y="4192017"/>
            <a:ext cx="3290888" cy="1738312"/>
            <a:chOff x="144" y="2880"/>
            <a:chExt cx="2073" cy="1095"/>
          </a:xfrm>
        </p:grpSpPr>
        <p:sp>
          <p:nvSpPr>
            <p:cNvPr id="82" name="Text Box 13">
              <a:extLst>
                <a:ext uri="{FF2B5EF4-FFF2-40B4-BE49-F238E27FC236}">
                  <a16:creationId xmlns:a16="http://schemas.microsoft.com/office/drawing/2014/main" id="{0386B6E3-C151-44E2-8062-AD8AE9CD6C64}"/>
                </a:ext>
              </a:extLst>
            </p:cNvPr>
            <p:cNvSpPr txBox="1">
              <a:spLocks noChangeArrowheads="1"/>
            </p:cNvSpPr>
            <p:nvPr/>
          </p:nvSpPr>
          <p:spPr bwMode="auto">
            <a:xfrm>
              <a:off x="288" y="2880"/>
              <a:ext cx="1777" cy="3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t>(</a:t>
              </a:r>
              <a:r>
                <a:rPr lang="it-IT" altLang="it-IT" sz="2800" dirty="0">
                  <a:latin typeface="Arial" panose="020B0604020202020204" pitchFamily="34" charset="0"/>
                </a:rPr>
                <a:t>10</a:t>
              </a:r>
              <a:r>
                <a:rPr lang="it-IT" altLang="it-IT" sz="2800" baseline="30000" dirty="0">
                  <a:latin typeface="Arial" panose="020B0604020202020204" pitchFamily="34" charset="0"/>
                </a:rPr>
                <a:t>7</a:t>
              </a:r>
              <a:r>
                <a:rPr lang="it-IT" altLang="it-IT" sz="2800" dirty="0">
                  <a:latin typeface="Arial" panose="020B0604020202020204" pitchFamily="34" charset="0"/>
                </a:rPr>
                <a:t>)</a:t>
              </a:r>
              <a:r>
                <a:rPr lang="it-IT" altLang="it-IT" sz="2800" baseline="30000" dirty="0">
                  <a:latin typeface="Arial" panose="020B0604020202020204" pitchFamily="34" charset="0"/>
                </a:rPr>
                <a:t>2 </a:t>
              </a:r>
              <a:r>
                <a:rPr lang="it-IT" altLang="it-IT" sz="2800" dirty="0" err="1">
                  <a:latin typeface="Arial" panose="020B0604020202020204" pitchFamily="34" charset="0"/>
                </a:rPr>
                <a:t>operations</a:t>
              </a:r>
              <a:endParaRPr lang="it-IT" altLang="it-IT" sz="2800" dirty="0">
                <a:latin typeface="Arial" panose="020B0604020202020204" pitchFamily="34" charset="0"/>
              </a:endParaRPr>
            </a:p>
          </p:txBody>
        </p:sp>
        <p:sp>
          <p:nvSpPr>
            <p:cNvPr id="83" name="Text Box 14">
              <a:extLst>
                <a:ext uri="{FF2B5EF4-FFF2-40B4-BE49-F238E27FC236}">
                  <a16:creationId xmlns:a16="http://schemas.microsoft.com/office/drawing/2014/main" id="{813105E4-6FEB-44B6-B4B5-D49959A9F2AB}"/>
                </a:ext>
              </a:extLst>
            </p:cNvPr>
            <p:cNvSpPr txBox="1">
              <a:spLocks noChangeArrowheads="1"/>
            </p:cNvSpPr>
            <p:nvPr/>
          </p:nvSpPr>
          <p:spPr bwMode="auto">
            <a:xfrm>
              <a:off x="144" y="3216"/>
              <a:ext cx="2073" cy="3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dirty="0">
                  <a:latin typeface="Arial" panose="020B0604020202020204" pitchFamily="34" charset="0"/>
                </a:rPr>
                <a:t>10</a:t>
              </a:r>
              <a:r>
                <a:rPr lang="it-IT" altLang="it-IT" sz="2800" baseline="30000" dirty="0">
                  <a:latin typeface="Arial" panose="020B0604020202020204" pitchFamily="34" charset="0"/>
                </a:rPr>
                <a:t>10</a:t>
              </a:r>
              <a:r>
                <a:rPr lang="it-IT" altLang="it-IT" sz="2800" dirty="0">
                  <a:latin typeface="Arial" panose="020B0604020202020204" pitchFamily="34" charset="0"/>
                </a:rPr>
                <a:t> </a:t>
              </a:r>
              <a:r>
                <a:rPr lang="it-IT" altLang="it-IT" sz="2800" dirty="0" err="1">
                  <a:latin typeface="Arial" panose="020B0604020202020204" pitchFamily="34" charset="0"/>
                </a:rPr>
                <a:t>operations</a:t>
              </a:r>
              <a:r>
                <a:rPr lang="it-IT" altLang="it-IT" sz="2800" dirty="0">
                  <a:latin typeface="Arial" panose="020B0604020202020204" pitchFamily="34" charset="0"/>
                </a:rPr>
                <a:t>/sec</a:t>
              </a:r>
            </a:p>
          </p:txBody>
        </p:sp>
        <p:sp>
          <p:nvSpPr>
            <p:cNvPr id="84" name="Text Box 15">
              <a:extLst>
                <a:ext uri="{FF2B5EF4-FFF2-40B4-BE49-F238E27FC236}">
                  <a16:creationId xmlns:a16="http://schemas.microsoft.com/office/drawing/2014/main" id="{761AA177-6A27-45B9-848F-05D81BFF17F0}"/>
                </a:ext>
              </a:extLst>
            </p:cNvPr>
            <p:cNvSpPr txBox="1">
              <a:spLocks noChangeArrowheads="1"/>
            </p:cNvSpPr>
            <p:nvPr/>
          </p:nvSpPr>
          <p:spPr bwMode="auto">
            <a:xfrm>
              <a:off x="624" y="3648"/>
              <a:ext cx="993" cy="32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sz="2800">
                  <a:latin typeface="Arial" panose="020B0604020202020204" pitchFamily="34" charset="0"/>
                </a:rPr>
                <a:t>=</a:t>
              </a:r>
              <a:r>
                <a:rPr lang="it-IT" altLang="it-IT" sz="2800">
                  <a:solidFill>
                    <a:srgbClr val="000099"/>
                  </a:solidFill>
                  <a:latin typeface="Arial" panose="020B0604020202020204" pitchFamily="34" charset="0"/>
                </a:rPr>
                <a:t>10</a:t>
              </a:r>
              <a:r>
                <a:rPr lang="it-IT" altLang="it-IT" sz="2800" baseline="30000">
                  <a:solidFill>
                    <a:srgbClr val="000099"/>
                  </a:solidFill>
                  <a:latin typeface="Arial" panose="020B0604020202020204" pitchFamily="34" charset="0"/>
                </a:rPr>
                <a:t>4</a:t>
              </a:r>
              <a:r>
                <a:rPr lang="it-IT" altLang="it-IT" sz="2800">
                  <a:solidFill>
                    <a:srgbClr val="000099"/>
                  </a:solidFill>
                  <a:latin typeface="Arial" panose="020B0604020202020204" pitchFamily="34" charset="0"/>
                </a:rPr>
                <a:t> sec</a:t>
              </a:r>
              <a:endParaRPr lang="it-IT" altLang="it-IT" sz="2800">
                <a:latin typeface="Arial" panose="020B0604020202020204" pitchFamily="34" charset="0"/>
              </a:endParaRPr>
            </a:p>
          </p:txBody>
        </p:sp>
        <p:sp>
          <p:nvSpPr>
            <p:cNvPr id="85" name="Line 16">
              <a:extLst>
                <a:ext uri="{FF2B5EF4-FFF2-40B4-BE49-F238E27FC236}">
                  <a16:creationId xmlns:a16="http://schemas.microsoft.com/office/drawing/2014/main" id="{7B6FBFA0-4CAB-4481-982E-19E150354682}"/>
                </a:ext>
              </a:extLst>
            </p:cNvPr>
            <p:cNvSpPr>
              <a:spLocks noChangeShapeType="1"/>
            </p:cNvSpPr>
            <p:nvPr/>
          </p:nvSpPr>
          <p:spPr bwMode="auto">
            <a:xfrm>
              <a:off x="192" y="3216"/>
              <a:ext cx="19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18" name="Text Box 2">
            <a:extLst>
              <a:ext uri="{FF2B5EF4-FFF2-40B4-BE49-F238E27FC236}">
                <a16:creationId xmlns:a16="http://schemas.microsoft.com/office/drawing/2014/main" id="{31F37EE4-DAFF-46EA-90C0-6651657606FD}"/>
              </a:ext>
            </a:extLst>
          </p:cNvPr>
          <p:cNvSpPr txBox="1">
            <a:spLocks noChangeArrowheads="1"/>
          </p:cNvSpPr>
          <p:nvPr/>
        </p:nvSpPr>
        <p:spPr bwMode="auto">
          <a:xfrm>
            <a:off x="187289" y="3484860"/>
            <a:ext cx="2734633" cy="461665"/>
          </a:xfrm>
          <a:prstGeom prst="rect">
            <a:avLst/>
          </a:prstGeom>
          <a:solidFill>
            <a:schemeClr val="accent4">
              <a:lumMod val="40000"/>
              <a:lumOff val="60000"/>
            </a:schemeClr>
          </a:solidFill>
          <a:ln w="9525">
            <a:solidFill>
              <a:schemeClr val="accent2">
                <a:lumMod val="40000"/>
                <a:lumOff val="60000"/>
              </a:schemeClr>
            </a:solid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a:latin typeface="Arial" panose="020B0604020202020204" pitchFamily="34" charset="0"/>
              </a:rPr>
              <a:t>computer </a:t>
            </a:r>
            <a:r>
              <a:rPr lang="it-IT" altLang="it-IT" dirty="0" err="1">
                <a:latin typeface="Arial" panose="020B0604020202020204" pitchFamily="34" charset="0"/>
              </a:rPr>
              <a:t>power</a:t>
            </a:r>
            <a:endParaRPr lang="it-IT" altLang="it-IT" sz="2800" baseline="30000" dirty="0"/>
          </a:p>
        </p:txBody>
      </p:sp>
      <p:sp>
        <p:nvSpPr>
          <p:cNvPr id="19" name="Text Box 2">
            <a:extLst>
              <a:ext uri="{FF2B5EF4-FFF2-40B4-BE49-F238E27FC236}">
                <a16:creationId xmlns:a16="http://schemas.microsoft.com/office/drawing/2014/main" id="{31F37EE4-DAFF-46EA-90C0-6651657606FD}"/>
              </a:ext>
            </a:extLst>
          </p:cNvPr>
          <p:cNvSpPr txBox="1">
            <a:spLocks noChangeArrowheads="1"/>
          </p:cNvSpPr>
          <p:nvPr/>
        </p:nvSpPr>
        <p:spPr bwMode="auto">
          <a:xfrm>
            <a:off x="187288" y="4430584"/>
            <a:ext cx="2734633" cy="461665"/>
          </a:xfrm>
          <a:prstGeom prst="rect">
            <a:avLst/>
          </a:prstGeom>
          <a:solidFill>
            <a:schemeClr val="accent4">
              <a:lumMod val="40000"/>
              <a:lumOff val="60000"/>
            </a:schemeClr>
          </a:solidFill>
          <a:ln w="9525">
            <a:noFill/>
            <a:miter lim="800000"/>
            <a:headEnd/>
            <a:tailEnd/>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it-IT" altLang="it-IT" dirty="0" err="1">
                <a:latin typeface="Arial" panose="020B0604020202020204" pitchFamily="34" charset="0"/>
              </a:rPr>
              <a:t>execution</a:t>
            </a:r>
            <a:r>
              <a:rPr lang="it-IT" altLang="it-IT" dirty="0">
                <a:latin typeface="Arial" panose="020B0604020202020204" pitchFamily="34" charset="0"/>
              </a:rPr>
              <a:t> time</a:t>
            </a:r>
            <a:endParaRPr lang="it-IT" altLang="it-IT" sz="2800" baseline="30000" dirty="0"/>
          </a:p>
        </p:txBody>
      </p:sp>
    </p:spTree>
    <p:extLst>
      <p:ext uri="{BB962C8B-B14F-4D97-AF65-F5344CB8AC3E}">
        <p14:creationId xmlns:p14="http://schemas.microsoft.com/office/powerpoint/2010/main" val="9318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up)">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up)">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left)">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autoUpdateAnimBg="0"/>
      <p:bldP spid="73" grpId="0" animBg="1" autoUpdateAnimBg="0"/>
      <p:bldP spid="74" grpId="0" animBg="1" autoUpdateAnimBg="0"/>
      <p:bldP spid="75" grpId="0" animBg="1" autoUpdateAnimBg="0"/>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High Performance Computing</a:t>
            </a:r>
            <a:endParaRPr lang="it-GB" dirty="0"/>
          </a:p>
          <a:p>
            <a:r>
              <a:rPr lang="it-IT" dirty="0"/>
              <a:t>……. to be </a:t>
            </a:r>
            <a:r>
              <a:rPr lang="it-IT" dirty="0" err="1"/>
              <a:t>continued</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59814" y="1391863"/>
            <a:ext cx="11187543" cy="464602"/>
          </a:xfrm>
        </p:spPr>
        <p:txBody>
          <a:bodyPr/>
          <a:lstStyle/>
          <a:p>
            <a:r>
              <a:rPr lang="en-US" sz="2400" dirty="0">
                <a:latin typeface="Arial" panose="020B0604020202020204" pitchFamily="34" charset="0"/>
                <a:cs typeface="Arial" panose="020B0604020202020204" pitchFamily="34" charset="0"/>
              </a:rPr>
              <a:t>Organization of the 60 hours of the HPC module of the Digital Tech course</a:t>
            </a:r>
            <a:endParaRPr lang="it-GB" sz="2400" dirty="0">
              <a:latin typeface="Arial" panose="020B0604020202020204" pitchFamily="34" charset="0"/>
              <a:cs typeface="Arial" panose="020B0604020202020204"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2432484312"/>
              </p:ext>
            </p:extLst>
          </p:nvPr>
        </p:nvGraphicFramePr>
        <p:xfrm>
          <a:off x="6920291" y="1941513"/>
          <a:ext cx="5101819" cy="3445002"/>
        </p:xfrm>
        <a:graphic>
          <a:graphicData uri="http://schemas.openxmlformats.org/drawingml/2006/table">
            <a:tbl>
              <a:tblPr firstRow="1" firstCol="1" bandRow="1">
                <a:tableStyleId>{5C22544A-7EE6-4342-B048-85BDC9FD1C3A}</a:tableStyleId>
              </a:tblPr>
              <a:tblGrid>
                <a:gridCol w="372891">
                  <a:extLst>
                    <a:ext uri="{9D8B030D-6E8A-4147-A177-3AD203B41FA5}">
                      <a16:colId xmlns:a16="http://schemas.microsoft.com/office/drawing/2014/main" val="575061464"/>
                    </a:ext>
                  </a:extLst>
                </a:gridCol>
                <a:gridCol w="1202360">
                  <a:extLst>
                    <a:ext uri="{9D8B030D-6E8A-4147-A177-3AD203B41FA5}">
                      <a16:colId xmlns:a16="http://schemas.microsoft.com/office/drawing/2014/main" val="922638818"/>
                    </a:ext>
                  </a:extLst>
                </a:gridCol>
                <a:gridCol w="1202360">
                  <a:extLst>
                    <a:ext uri="{9D8B030D-6E8A-4147-A177-3AD203B41FA5}">
                      <a16:colId xmlns:a16="http://schemas.microsoft.com/office/drawing/2014/main" val="3073623456"/>
                    </a:ext>
                  </a:extLst>
                </a:gridCol>
                <a:gridCol w="1126086">
                  <a:extLst>
                    <a:ext uri="{9D8B030D-6E8A-4147-A177-3AD203B41FA5}">
                      <a16:colId xmlns:a16="http://schemas.microsoft.com/office/drawing/2014/main" val="2953439998"/>
                    </a:ext>
                  </a:extLst>
                </a:gridCol>
                <a:gridCol w="1198122">
                  <a:extLst>
                    <a:ext uri="{9D8B030D-6E8A-4147-A177-3AD203B41FA5}">
                      <a16:colId xmlns:a16="http://schemas.microsoft.com/office/drawing/2014/main" val="3474569964"/>
                    </a:ext>
                  </a:extLst>
                </a:gridCol>
              </a:tblGrid>
              <a:tr h="368893">
                <a:tc>
                  <a:txBody>
                    <a:bodyPr/>
                    <a:lstStyle/>
                    <a:p>
                      <a:pPr>
                        <a:lnSpc>
                          <a:spcPct val="107000"/>
                        </a:lnSpc>
                        <a:spcAft>
                          <a:spcPts val="0"/>
                        </a:spcAft>
                      </a:pPr>
                      <a:r>
                        <a:rPr lang="en-US"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9:00-11:00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11:00-13:00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14:00-16:00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Ore 16:00-18:00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0192722"/>
                  </a:ext>
                </a:extLst>
              </a:tr>
              <a:tr h="368893">
                <a:tc>
                  <a:txBody>
                    <a:bodyPr/>
                    <a:lstStyle/>
                    <a:p>
                      <a:pPr>
                        <a:lnSpc>
                          <a:spcPct val="107000"/>
                        </a:lnSpc>
                        <a:spcAft>
                          <a:spcPts val="0"/>
                        </a:spcAft>
                      </a:pPr>
                      <a:r>
                        <a:rPr lang="it-IT" sz="1200">
                          <a:effectLst/>
                        </a:rPr>
                        <a:t>04-7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MARCELLINO-2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5672263"/>
                  </a:ext>
                </a:extLst>
              </a:tr>
              <a:tr h="368893">
                <a:tc>
                  <a:txBody>
                    <a:bodyPr/>
                    <a:lstStyle/>
                    <a:p>
                      <a:pPr>
                        <a:lnSpc>
                          <a:spcPct val="107000"/>
                        </a:lnSpc>
                        <a:spcAft>
                          <a:spcPts val="0"/>
                        </a:spcAft>
                      </a:pPr>
                      <a:r>
                        <a:rPr lang="it-IT" sz="1200">
                          <a:effectLst/>
                        </a:rPr>
                        <a:t>05-7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GIUNTA-4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642745"/>
                  </a:ext>
                </a:extLst>
              </a:tr>
              <a:tr h="368893">
                <a:tc>
                  <a:txBody>
                    <a:bodyPr/>
                    <a:lstStyle/>
                    <a:p>
                      <a:pPr>
                        <a:lnSpc>
                          <a:spcPct val="107000"/>
                        </a:lnSpc>
                        <a:spcAft>
                          <a:spcPts val="0"/>
                        </a:spcAft>
                      </a:pPr>
                      <a:r>
                        <a:rPr lang="it-IT" sz="1200">
                          <a:effectLst/>
                        </a:rPr>
                        <a:t>07-7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MARCELLINO-6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302907"/>
                  </a:ext>
                </a:extLst>
              </a:tr>
              <a:tr h="368893">
                <a:tc>
                  <a:txBody>
                    <a:bodyPr/>
                    <a:lstStyle/>
                    <a:p>
                      <a:pPr>
                        <a:lnSpc>
                          <a:spcPct val="107000"/>
                        </a:lnSpc>
                        <a:spcAft>
                          <a:spcPts val="0"/>
                        </a:spcAft>
                      </a:pPr>
                      <a:r>
                        <a:rPr lang="it-IT" sz="1200">
                          <a:effectLst/>
                        </a:rPr>
                        <a:t>08-7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GALLETTI-4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5808704"/>
                  </a:ext>
                </a:extLst>
              </a:tr>
              <a:tr h="368893">
                <a:tc>
                  <a:txBody>
                    <a:bodyPr/>
                    <a:lstStyle/>
                    <a:p>
                      <a:pPr>
                        <a:lnSpc>
                          <a:spcPct val="107000"/>
                        </a:lnSpc>
                        <a:spcAft>
                          <a:spcPts val="0"/>
                        </a:spcAft>
                      </a:pPr>
                      <a:r>
                        <a:rPr lang="it-IT" sz="1200">
                          <a:effectLst/>
                        </a:rPr>
                        <a:t>12-7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MARINO-4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0578460"/>
                  </a:ext>
                </a:extLst>
              </a:tr>
              <a:tr h="368893">
                <a:tc>
                  <a:txBody>
                    <a:bodyPr/>
                    <a:lstStyle/>
                    <a:p>
                      <a:pPr>
                        <a:lnSpc>
                          <a:spcPct val="107000"/>
                        </a:lnSpc>
                        <a:spcAft>
                          <a:spcPts val="0"/>
                        </a:spcAft>
                      </a:pPr>
                      <a:r>
                        <a:rPr lang="it-IT" sz="1200">
                          <a:effectLst/>
                        </a:rPr>
                        <a:t>14-7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MARATEA-2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MONTELLA-3</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7576681"/>
                  </a:ext>
                </a:extLst>
              </a:tr>
              <a:tr h="368893">
                <a:tc>
                  <a:txBody>
                    <a:bodyPr/>
                    <a:lstStyle/>
                    <a:p>
                      <a:pPr>
                        <a:lnSpc>
                          <a:spcPct val="107000"/>
                        </a:lnSpc>
                        <a:spcAft>
                          <a:spcPts val="0"/>
                        </a:spcAft>
                      </a:pPr>
                      <a:r>
                        <a:rPr lang="it-IT" sz="1200">
                          <a:effectLst/>
                        </a:rPr>
                        <a:t>15-7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MONTELLA-5</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MONTELLA-6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 </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158195"/>
                  </a:ext>
                </a:extLst>
              </a:tr>
              <a:tr h="368893">
                <a:tc>
                  <a:txBody>
                    <a:bodyPr/>
                    <a:lstStyle/>
                    <a:p>
                      <a:pPr>
                        <a:lnSpc>
                          <a:spcPct val="107000"/>
                        </a:lnSpc>
                        <a:spcAft>
                          <a:spcPts val="0"/>
                        </a:spcAft>
                      </a:pPr>
                      <a:r>
                        <a:rPr lang="it-IT" sz="1200">
                          <a:effectLst/>
                        </a:rPr>
                        <a:t>20-7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CONCLUSION-2</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a:effectLst/>
                        </a:rPr>
                        <a:t>TEST-1</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it-IT" sz="1200" dirty="0">
                          <a:effectLst/>
                        </a:rPr>
                        <a:t>TEST-2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205496"/>
                  </a:ext>
                </a:extLst>
              </a:tr>
            </a:tbl>
          </a:graphicData>
        </a:graphic>
      </p:graphicFrame>
      <p:sp>
        <p:nvSpPr>
          <p:cNvPr id="10" name="Rettangolo 9"/>
          <p:cNvSpPr/>
          <p:nvPr/>
        </p:nvSpPr>
        <p:spPr>
          <a:xfrm>
            <a:off x="117424" y="1941513"/>
            <a:ext cx="6590674" cy="4247317"/>
          </a:xfrm>
          <a:prstGeom prst="rect">
            <a:avLst/>
          </a:prstGeom>
        </p:spPr>
        <p:txBody>
          <a:bodyPr wrap="square">
            <a:spAutoFit/>
          </a:bodyPr>
          <a:lstStyle/>
          <a:p>
            <a:r>
              <a:rPr lang="it-IT" dirty="0"/>
              <a:t>GALLETTI-1	Basic </a:t>
            </a:r>
            <a:r>
              <a:rPr lang="it-IT" dirty="0" err="1"/>
              <a:t>scientific</a:t>
            </a:r>
            <a:r>
              <a:rPr lang="it-IT" dirty="0"/>
              <a:t> </a:t>
            </a:r>
            <a:r>
              <a:rPr lang="it-IT" dirty="0" err="1"/>
              <a:t>computing</a:t>
            </a:r>
            <a:r>
              <a:rPr lang="it-IT" dirty="0"/>
              <a:t> </a:t>
            </a:r>
            <a:r>
              <a:rPr lang="it-IT" dirty="0" err="1"/>
              <a:t>tools</a:t>
            </a:r>
            <a:r>
              <a:rPr lang="it-IT" dirty="0"/>
              <a:t> </a:t>
            </a:r>
          </a:p>
          <a:p>
            <a:r>
              <a:rPr lang="it-IT" dirty="0"/>
              <a:t>GALLETTI-2	Basic </a:t>
            </a:r>
            <a:r>
              <a:rPr lang="it-IT" dirty="0" err="1"/>
              <a:t>scientific</a:t>
            </a:r>
            <a:r>
              <a:rPr lang="it-IT" dirty="0"/>
              <a:t> </a:t>
            </a:r>
            <a:r>
              <a:rPr lang="it-IT" dirty="0" err="1"/>
              <a:t>computing</a:t>
            </a:r>
            <a:r>
              <a:rPr lang="it-IT" dirty="0"/>
              <a:t> </a:t>
            </a:r>
            <a:r>
              <a:rPr lang="it-IT" dirty="0" err="1"/>
              <a:t>tools</a:t>
            </a:r>
            <a:endParaRPr lang="it-IT" dirty="0"/>
          </a:p>
          <a:p>
            <a:r>
              <a:rPr lang="it-IT" dirty="0"/>
              <a:t>GALLETTI-3	Basics of </a:t>
            </a:r>
            <a:r>
              <a:rPr lang="it-IT" dirty="0" err="1"/>
              <a:t>stochastic</a:t>
            </a:r>
            <a:r>
              <a:rPr lang="it-IT" dirty="0"/>
              <a:t> </a:t>
            </a:r>
            <a:r>
              <a:rPr lang="it-IT" dirty="0" err="1"/>
              <a:t>modeling</a:t>
            </a:r>
            <a:endParaRPr lang="it-IT" dirty="0"/>
          </a:p>
          <a:p>
            <a:r>
              <a:rPr lang="it-IT" dirty="0"/>
              <a:t>GALLETTI-4	Basics of </a:t>
            </a:r>
            <a:r>
              <a:rPr lang="it-IT" dirty="0" err="1"/>
              <a:t>stochastic</a:t>
            </a:r>
            <a:r>
              <a:rPr lang="it-IT" dirty="0"/>
              <a:t> </a:t>
            </a:r>
            <a:r>
              <a:rPr lang="it-IT" dirty="0" err="1"/>
              <a:t>modeling</a:t>
            </a:r>
            <a:endParaRPr lang="it-IT" dirty="0"/>
          </a:p>
          <a:p>
            <a:endParaRPr lang="it-IT" dirty="0"/>
          </a:p>
          <a:p>
            <a:r>
              <a:rPr lang="it-IT" dirty="0"/>
              <a:t>MARINO-1	Case </a:t>
            </a:r>
            <a:r>
              <a:rPr lang="it-IT" dirty="0" err="1"/>
              <a:t>study</a:t>
            </a:r>
            <a:r>
              <a:rPr lang="it-IT" dirty="0"/>
              <a:t>: HPC for Portfolio Management </a:t>
            </a:r>
          </a:p>
          <a:p>
            <a:r>
              <a:rPr lang="it-IT" dirty="0"/>
              <a:t>MARINO-2	Case </a:t>
            </a:r>
            <a:r>
              <a:rPr lang="it-IT" dirty="0" err="1"/>
              <a:t>study</a:t>
            </a:r>
            <a:r>
              <a:rPr lang="it-IT" dirty="0"/>
              <a:t>: HPC for </a:t>
            </a:r>
            <a:r>
              <a:rPr lang="it-IT" dirty="0" err="1"/>
              <a:t>Fraud</a:t>
            </a:r>
            <a:r>
              <a:rPr lang="it-IT" dirty="0"/>
              <a:t> </a:t>
            </a:r>
            <a:r>
              <a:rPr lang="it-IT" dirty="0" err="1"/>
              <a:t>Detection</a:t>
            </a:r>
            <a:endParaRPr lang="it-IT" dirty="0"/>
          </a:p>
          <a:p>
            <a:r>
              <a:rPr lang="it-IT" dirty="0"/>
              <a:t>MARINO-3	Case </a:t>
            </a:r>
            <a:r>
              <a:rPr lang="it-IT" dirty="0" err="1"/>
              <a:t>study</a:t>
            </a:r>
            <a:r>
              <a:rPr lang="it-IT" dirty="0"/>
              <a:t>: HPC for </a:t>
            </a:r>
            <a:r>
              <a:rPr lang="it-IT" dirty="0" err="1"/>
              <a:t>Risk</a:t>
            </a:r>
            <a:r>
              <a:rPr lang="it-IT" dirty="0"/>
              <a:t> Management</a:t>
            </a:r>
          </a:p>
          <a:p>
            <a:r>
              <a:rPr lang="it-IT" dirty="0"/>
              <a:t>MARINO-4	Case </a:t>
            </a:r>
            <a:r>
              <a:rPr lang="it-IT" dirty="0" err="1"/>
              <a:t>study</a:t>
            </a:r>
            <a:r>
              <a:rPr lang="it-IT" dirty="0"/>
              <a:t>: HPC for Trading</a:t>
            </a:r>
          </a:p>
          <a:p>
            <a:endParaRPr lang="it-IT" dirty="0"/>
          </a:p>
          <a:p>
            <a:endParaRPr lang="it-IT" dirty="0"/>
          </a:p>
          <a:p>
            <a:r>
              <a:rPr lang="it-IT" dirty="0"/>
              <a:t>CONCLUSION-1	</a:t>
            </a:r>
            <a:r>
              <a:rPr lang="it-IT" dirty="0" err="1"/>
              <a:t>Concluding</a:t>
            </a:r>
            <a:r>
              <a:rPr lang="it-IT" dirty="0"/>
              <a:t> </a:t>
            </a:r>
            <a:r>
              <a:rPr lang="it-IT" dirty="0" err="1"/>
              <a:t>remarks</a:t>
            </a:r>
            <a:r>
              <a:rPr lang="it-IT" dirty="0"/>
              <a:t> and </a:t>
            </a:r>
            <a:r>
              <a:rPr lang="it-IT" dirty="0" err="1"/>
              <a:t>discussion</a:t>
            </a:r>
            <a:endParaRPr lang="it-IT" dirty="0"/>
          </a:p>
          <a:p>
            <a:r>
              <a:rPr lang="it-IT" dirty="0"/>
              <a:t>CONCLUSION-2	</a:t>
            </a:r>
            <a:r>
              <a:rPr lang="it-IT" dirty="0" err="1"/>
              <a:t>Concluding</a:t>
            </a:r>
            <a:r>
              <a:rPr lang="it-IT" dirty="0"/>
              <a:t> </a:t>
            </a:r>
            <a:r>
              <a:rPr lang="it-IT" dirty="0" err="1"/>
              <a:t>remarks</a:t>
            </a:r>
            <a:r>
              <a:rPr lang="it-IT" dirty="0"/>
              <a:t> and </a:t>
            </a:r>
            <a:r>
              <a:rPr lang="it-IT" dirty="0" err="1"/>
              <a:t>discussion</a:t>
            </a:r>
            <a:endParaRPr lang="it-IT" dirty="0"/>
          </a:p>
          <a:p>
            <a:r>
              <a:rPr lang="it-IT" dirty="0"/>
              <a:t>TEST-1		</a:t>
            </a:r>
            <a:r>
              <a:rPr lang="it-IT" dirty="0" err="1"/>
              <a:t>Final</a:t>
            </a:r>
            <a:r>
              <a:rPr lang="it-IT" dirty="0"/>
              <a:t> test Digital </a:t>
            </a:r>
            <a:r>
              <a:rPr lang="it-IT" dirty="0" err="1"/>
              <a:t>Tech</a:t>
            </a:r>
            <a:endParaRPr lang="it-IT" dirty="0"/>
          </a:p>
          <a:p>
            <a:r>
              <a:rPr lang="it-IT" dirty="0"/>
              <a:t>TEST-2 		</a:t>
            </a:r>
            <a:r>
              <a:rPr lang="it-IT" dirty="0" err="1"/>
              <a:t>Final</a:t>
            </a:r>
            <a:r>
              <a:rPr lang="it-IT" dirty="0"/>
              <a:t> test Digital </a:t>
            </a:r>
            <a:r>
              <a:rPr lang="it-IT" dirty="0" err="1"/>
              <a:t>Tech</a:t>
            </a:r>
            <a:endParaRPr lang="it-IT" dirty="0"/>
          </a:p>
        </p:txBody>
      </p:sp>
    </p:spTree>
    <p:extLst>
      <p:ext uri="{BB962C8B-B14F-4D97-AF65-F5344CB8AC3E}">
        <p14:creationId xmlns:p14="http://schemas.microsoft.com/office/powerpoint/2010/main" val="415714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Algorithms</a:t>
            </a:r>
            <a:r>
              <a:rPr lang="it-IT" sz="3600" dirty="0"/>
              <a:t> are </a:t>
            </a:r>
            <a:r>
              <a:rPr lang="it-IT" sz="3600" dirty="0" err="1"/>
              <a:t>old</a:t>
            </a:r>
            <a:r>
              <a:rPr lang="it-IT" sz="3600" dirty="0"/>
              <a:t> </a:t>
            </a:r>
            <a:r>
              <a:rPr lang="it-IT" sz="3600" dirty="0" err="1"/>
              <a:t>stuff</a:t>
            </a:r>
            <a:endParaRPr lang="it-GB" sz="3600" dirty="0"/>
          </a:p>
        </p:txBody>
      </p:sp>
      <p:sp>
        <p:nvSpPr>
          <p:cNvPr id="6" name="Segnaposto testo 5">
            <a:extLst>
              <a:ext uri="{FF2B5EF4-FFF2-40B4-BE49-F238E27FC236}">
                <a16:creationId xmlns:a16="http://schemas.microsoft.com/office/drawing/2014/main" id="{F253A9EC-079C-4445-97B6-961BCA9ADF8F}"/>
              </a:ext>
            </a:extLst>
          </p:cNvPr>
          <p:cNvSpPr>
            <a:spLocks noGrp="1"/>
          </p:cNvSpPr>
          <p:nvPr>
            <p:ph type="body" sz="quarter" idx="17"/>
          </p:nvPr>
        </p:nvSpPr>
        <p:spPr>
          <a:xfrm>
            <a:off x="228235" y="2348392"/>
            <a:ext cx="4859154" cy="598470"/>
          </a:xfrm>
        </p:spPr>
        <p:txBody>
          <a:bodyPr/>
          <a:lstStyle/>
          <a:p>
            <a:r>
              <a:rPr lang="en-US" sz="2000" dirty="0">
                <a:latin typeface="Tahoma" pitchFamily="34" charset="0"/>
              </a:rPr>
              <a:t>algorithm for dividing the grain of a barn among several individuals</a:t>
            </a:r>
            <a:r>
              <a:rPr lang="it-IT" sz="2000" dirty="0">
                <a:latin typeface="Tahoma" pitchFamily="34" charset="0"/>
              </a:rPr>
              <a:t>:</a:t>
            </a:r>
          </a:p>
          <a:p>
            <a:endParaRPr lang="it-IT" dirty="0"/>
          </a:p>
        </p:txBody>
      </p:sp>
      <p:pic>
        <p:nvPicPr>
          <p:cNvPr id="8" name="Picture 2" descr="sumeri">
            <a:extLst>
              <a:ext uri="{FF2B5EF4-FFF2-40B4-BE49-F238E27FC236}">
                <a16:creationId xmlns:a16="http://schemas.microsoft.com/office/drawing/2014/main" id="{0B7E9901-E721-454D-87C3-87CDDE5A3A68}"/>
              </a:ext>
            </a:extLst>
          </p:cNvPr>
          <p:cNvPicPr>
            <a:picLocks noChangeAspect="1" noChangeArrowheads="1"/>
          </p:cNvPicPr>
          <p:nvPr>
            <p:custDataLst>
              <p:tags r:id="rId1"/>
            </p:custDataLst>
          </p:nvPr>
        </p:nvPicPr>
        <p:blipFill>
          <a:blip r:embed="rId3" cstate="print"/>
          <a:srcRect/>
          <a:stretch>
            <a:fillRect/>
          </a:stretch>
        </p:blipFill>
        <p:spPr bwMode="auto">
          <a:xfrm>
            <a:off x="5365020" y="1353393"/>
            <a:ext cx="6629400" cy="2887663"/>
          </a:xfrm>
          <a:prstGeom prst="rect">
            <a:avLst/>
          </a:prstGeom>
          <a:solidFill>
            <a:srgbClr val="FFFF99"/>
          </a:solidFill>
          <a:ln w="9525">
            <a:noFill/>
            <a:miter lim="800000"/>
            <a:headEnd/>
            <a:tailEnd/>
          </a:ln>
        </p:spPr>
      </p:pic>
      <p:sp>
        <p:nvSpPr>
          <p:cNvPr id="11" name="CasellaDiTesto 10">
            <a:extLst>
              <a:ext uri="{FF2B5EF4-FFF2-40B4-BE49-F238E27FC236}">
                <a16:creationId xmlns:a16="http://schemas.microsoft.com/office/drawing/2014/main" id="{CFCE0AC1-0AC0-4EDA-84C9-26948D74EC42}"/>
              </a:ext>
            </a:extLst>
          </p:cNvPr>
          <p:cNvSpPr txBox="1"/>
          <p:nvPr/>
        </p:nvSpPr>
        <p:spPr>
          <a:xfrm>
            <a:off x="6463513" y="4250151"/>
            <a:ext cx="6129716" cy="369332"/>
          </a:xfrm>
          <a:prstGeom prst="rect">
            <a:avLst/>
          </a:prstGeom>
          <a:noFill/>
        </p:spPr>
        <p:txBody>
          <a:bodyPr wrap="square">
            <a:spAutoFit/>
          </a:bodyPr>
          <a:lstStyle/>
          <a:p>
            <a:r>
              <a:rPr lang="it-IT" dirty="0" err="1">
                <a:latin typeface="Tahoma" pitchFamily="34" charset="0"/>
              </a:rPr>
              <a:t>Sumerian</a:t>
            </a:r>
            <a:r>
              <a:rPr lang="it-IT" dirty="0">
                <a:latin typeface="Tahoma" pitchFamily="34" charset="0"/>
              </a:rPr>
              <a:t> tablet, </a:t>
            </a:r>
            <a:r>
              <a:rPr lang="it-IT" dirty="0" err="1">
                <a:latin typeface="Tahoma" pitchFamily="34" charset="0"/>
              </a:rPr>
              <a:t>Euphrates</a:t>
            </a:r>
            <a:r>
              <a:rPr lang="it-IT" dirty="0">
                <a:latin typeface="Tahoma" pitchFamily="34" charset="0"/>
              </a:rPr>
              <a:t> </a:t>
            </a:r>
            <a:r>
              <a:rPr lang="it-IT" dirty="0" err="1">
                <a:latin typeface="Tahoma" pitchFamily="34" charset="0"/>
              </a:rPr>
              <a:t>valley</a:t>
            </a:r>
            <a:r>
              <a:rPr lang="it-IT" dirty="0">
                <a:latin typeface="Tahoma" pitchFamily="34" charset="0"/>
              </a:rPr>
              <a:t>, 2500 B.C.</a:t>
            </a:r>
            <a:endParaRPr lang="it-IT" sz="2400" dirty="0"/>
          </a:p>
        </p:txBody>
      </p:sp>
      <p:sp>
        <p:nvSpPr>
          <p:cNvPr id="12" name="Text Box 4">
            <a:extLst>
              <a:ext uri="{FF2B5EF4-FFF2-40B4-BE49-F238E27FC236}">
                <a16:creationId xmlns:a16="http://schemas.microsoft.com/office/drawing/2014/main" id="{44EF9C76-94A8-4E47-AB09-0CD31E6688B6}"/>
              </a:ext>
            </a:extLst>
          </p:cNvPr>
          <p:cNvSpPr txBox="1">
            <a:spLocks noChangeArrowheads="1"/>
          </p:cNvSpPr>
          <p:nvPr/>
        </p:nvSpPr>
        <p:spPr bwMode="auto">
          <a:xfrm>
            <a:off x="88323" y="3129224"/>
            <a:ext cx="5276697" cy="646331"/>
          </a:xfrm>
          <a:prstGeom prst="rect">
            <a:avLst/>
          </a:prstGeom>
          <a:solidFill>
            <a:schemeClr val="bg1"/>
          </a:solidFill>
          <a:ln w="9525">
            <a:noFill/>
            <a:miter lim="800000"/>
            <a:headEnd/>
            <a:tailEnd/>
          </a:ln>
        </p:spPr>
        <p:txBody>
          <a:bodyPr wrap="square">
            <a:spAutoFit/>
          </a:bodyPr>
          <a:lstStyle/>
          <a:p>
            <a:r>
              <a:rPr lang="it-IT" dirty="0">
                <a:solidFill>
                  <a:srgbClr val="FF6600"/>
                </a:solidFill>
                <a:latin typeface="Tahoma" pitchFamily="34" charset="0"/>
              </a:rPr>
              <a:t>input:</a:t>
            </a:r>
            <a:r>
              <a:rPr lang="it-IT" dirty="0">
                <a:latin typeface="Tahoma" pitchFamily="34" charset="0"/>
              </a:rPr>
              <a:t> </a:t>
            </a:r>
            <a:r>
              <a:rPr lang="en-US" dirty="0">
                <a:latin typeface="Tahoma" pitchFamily="34" charset="0"/>
              </a:rPr>
              <a:t>capacity of granary C, predetermined part per person P</a:t>
            </a:r>
            <a:endParaRPr lang="it-IT" dirty="0"/>
          </a:p>
        </p:txBody>
      </p:sp>
      <p:sp>
        <p:nvSpPr>
          <p:cNvPr id="14" name="CasellaDiTesto 13">
            <a:extLst>
              <a:ext uri="{FF2B5EF4-FFF2-40B4-BE49-F238E27FC236}">
                <a16:creationId xmlns:a16="http://schemas.microsoft.com/office/drawing/2014/main" id="{CCA25679-F36C-4078-BE35-93BBDBCA3F61}"/>
              </a:ext>
            </a:extLst>
          </p:cNvPr>
          <p:cNvSpPr txBox="1"/>
          <p:nvPr/>
        </p:nvSpPr>
        <p:spPr>
          <a:xfrm>
            <a:off x="88323" y="3917890"/>
            <a:ext cx="5276697" cy="646331"/>
          </a:xfrm>
          <a:prstGeom prst="rect">
            <a:avLst/>
          </a:prstGeom>
          <a:noFill/>
        </p:spPr>
        <p:txBody>
          <a:bodyPr wrap="square">
            <a:spAutoFit/>
          </a:bodyPr>
          <a:lstStyle/>
          <a:p>
            <a:r>
              <a:rPr lang="it-IT" sz="1800" dirty="0">
                <a:solidFill>
                  <a:srgbClr val="FF6600"/>
                </a:solidFill>
                <a:latin typeface="Tahoma" pitchFamily="34" charset="0"/>
              </a:rPr>
              <a:t>output:</a:t>
            </a:r>
            <a:r>
              <a:rPr lang="it-IT" sz="1800" dirty="0">
                <a:latin typeface="Tahoma" pitchFamily="34" charset="0"/>
              </a:rPr>
              <a:t> </a:t>
            </a:r>
            <a:r>
              <a:rPr lang="en-US" sz="1800" dirty="0">
                <a:latin typeface="Tahoma" pitchFamily="34" charset="0"/>
              </a:rPr>
              <a:t>number N of people who can receive the portion of wheat:     </a:t>
            </a:r>
            <a:r>
              <a:rPr lang="it-IT" sz="1800" dirty="0">
                <a:latin typeface="Tahoma" pitchFamily="34" charset="0"/>
              </a:rPr>
              <a:t>N = C/P</a:t>
            </a:r>
            <a:endParaRPr lang="it-IT" sz="1800" dirty="0"/>
          </a:p>
        </p:txBody>
      </p:sp>
    </p:spTree>
    <p:extLst>
      <p:ext uri="{BB962C8B-B14F-4D97-AF65-F5344CB8AC3E}">
        <p14:creationId xmlns:p14="http://schemas.microsoft.com/office/powerpoint/2010/main" val="185842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Algorithms</a:t>
            </a:r>
            <a:r>
              <a:rPr lang="it-IT" sz="3600" dirty="0"/>
              <a:t> are </a:t>
            </a:r>
            <a:r>
              <a:rPr lang="it-IT" sz="3600" dirty="0" err="1"/>
              <a:t>old</a:t>
            </a:r>
            <a:r>
              <a:rPr lang="it-IT" sz="3600" dirty="0"/>
              <a:t> </a:t>
            </a:r>
            <a:r>
              <a:rPr lang="it-IT" sz="3600" dirty="0" err="1"/>
              <a:t>stuff</a:t>
            </a:r>
            <a:endParaRPr lang="it-GB" sz="3600" dirty="0"/>
          </a:p>
        </p:txBody>
      </p:sp>
      <p:sp>
        <p:nvSpPr>
          <p:cNvPr id="6" name="Segnaposto testo 5">
            <a:extLst>
              <a:ext uri="{FF2B5EF4-FFF2-40B4-BE49-F238E27FC236}">
                <a16:creationId xmlns:a16="http://schemas.microsoft.com/office/drawing/2014/main" id="{F253A9EC-079C-4445-97B6-961BCA9ADF8F}"/>
              </a:ext>
            </a:extLst>
          </p:cNvPr>
          <p:cNvSpPr>
            <a:spLocks noGrp="1"/>
          </p:cNvSpPr>
          <p:nvPr>
            <p:ph type="body" sz="quarter" idx="17"/>
          </p:nvPr>
        </p:nvSpPr>
        <p:spPr>
          <a:xfrm>
            <a:off x="228235" y="2348392"/>
            <a:ext cx="4859154" cy="598470"/>
          </a:xfrm>
        </p:spPr>
        <p:txBody>
          <a:bodyPr/>
          <a:lstStyle/>
          <a:p>
            <a:r>
              <a:rPr lang="en-US" sz="2000" dirty="0">
                <a:latin typeface="Tahoma" pitchFamily="34" charset="0"/>
              </a:rPr>
              <a:t>algorithm for dividing the grain of a barn among several individuals</a:t>
            </a:r>
            <a:r>
              <a:rPr lang="it-IT" sz="2000" dirty="0">
                <a:latin typeface="Tahoma" pitchFamily="34" charset="0"/>
              </a:rPr>
              <a:t>:</a:t>
            </a:r>
          </a:p>
          <a:p>
            <a:endParaRPr lang="it-IT" dirty="0"/>
          </a:p>
        </p:txBody>
      </p:sp>
      <p:sp>
        <p:nvSpPr>
          <p:cNvPr id="11" name="CasellaDiTesto 10">
            <a:extLst>
              <a:ext uri="{FF2B5EF4-FFF2-40B4-BE49-F238E27FC236}">
                <a16:creationId xmlns:a16="http://schemas.microsoft.com/office/drawing/2014/main" id="{CFCE0AC1-0AC0-4EDA-84C9-26948D74EC42}"/>
              </a:ext>
            </a:extLst>
          </p:cNvPr>
          <p:cNvSpPr txBox="1"/>
          <p:nvPr/>
        </p:nvSpPr>
        <p:spPr>
          <a:xfrm>
            <a:off x="7253223" y="5049935"/>
            <a:ext cx="3108592" cy="369332"/>
          </a:xfrm>
          <a:prstGeom prst="rect">
            <a:avLst/>
          </a:prstGeom>
          <a:noFill/>
        </p:spPr>
        <p:txBody>
          <a:bodyPr wrap="square">
            <a:spAutoFit/>
          </a:bodyPr>
          <a:lstStyle/>
          <a:p>
            <a:r>
              <a:rPr lang="it-IT" dirty="0" err="1">
                <a:latin typeface="Tahoma" pitchFamily="34" charset="0"/>
              </a:rPr>
              <a:t>Babylonian</a:t>
            </a:r>
            <a:r>
              <a:rPr lang="it-IT" dirty="0">
                <a:latin typeface="Tahoma" pitchFamily="34" charset="0"/>
              </a:rPr>
              <a:t> tablet, 1800 B.C.</a:t>
            </a:r>
            <a:endParaRPr lang="it-IT" sz="2400" dirty="0"/>
          </a:p>
        </p:txBody>
      </p:sp>
      <p:sp>
        <p:nvSpPr>
          <p:cNvPr id="12" name="Text Box 4">
            <a:extLst>
              <a:ext uri="{FF2B5EF4-FFF2-40B4-BE49-F238E27FC236}">
                <a16:creationId xmlns:a16="http://schemas.microsoft.com/office/drawing/2014/main" id="{44EF9C76-94A8-4E47-AB09-0CD31E6688B6}"/>
              </a:ext>
            </a:extLst>
          </p:cNvPr>
          <p:cNvSpPr txBox="1">
            <a:spLocks noChangeArrowheads="1"/>
          </p:cNvSpPr>
          <p:nvPr/>
        </p:nvSpPr>
        <p:spPr bwMode="auto">
          <a:xfrm>
            <a:off x="497542" y="3119776"/>
            <a:ext cx="2160270" cy="369332"/>
          </a:xfrm>
          <a:prstGeom prst="rect">
            <a:avLst/>
          </a:prstGeom>
          <a:solidFill>
            <a:schemeClr val="bg1"/>
          </a:solidFill>
          <a:ln w="9525">
            <a:noFill/>
            <a:miter lim="800000"/>
            <a:headEnd/>
            <a:tailEnd/>
          </a:ln>
        </p:spPr>
        <p:txBody>
          <a:bodyPr wrap="square">
            <a:spAutoFit/>
          </a:bodyPr>
          <a:lstStyle/>
          <a:p>
            <a:r>
              <a:rPr lang="it-IT" dirty="0" err="1">
                <a:latin typeface="Tahoma" pitchFamily="34" charset="0"/>
              </a:rPr>
              <a:t>dividend</a:t>
            </a:r>
            <a:r>
              <a:rPr lang="it-IT" dirty="0">
                <a:latin typeface="Tahoma" pitchFamily="34" charset="0"/>
              </a:rPr>
              <a:t> / </a:t>
            </a:r>
            <a:r>
              <a:rPr lang="it-IT" dirty="0" err="1">
                <a:latin typeface="Tahoma" pitchFamily="34" charset="0"/>
              </a:rPr>
              <a:t>divisor</a:t>
            </a:r>
            <a:endParaRPr lang="it-IT" sz="1800" dirty="0"/>
          </a:p>
        </p:txBody>
      </p:sp>
      <p:sp>
        <p:nvSpPr>
          <p:cNvPr id="14" name="CasellaDiTesto 13">
            <a:extLst>
              <a:ext uri="{FF2B5EF4-FFF2-40B4-BE49-F238E27FC236}">
                <a16:creationId xmlns:a16="http://schemas.microsoft.com/office/drawing/2014/main" id="{CCA25679-F36C-4078-BE35-93BBDBCA3F61}"/>
              </a:ext>
            </a:extLst>
          </p:cNvPr>
          <p:cNvSpPr txBox="1"/>
          <p:nvPr/>
        </p:nvSpPr>
        <p:spPr>
          <a:xfrm>
            <a:off x="497542" y="3662022"/>
            <a:ext cx="5276697" cy="369332"/>
          </a:xfrm>
          <a:prstGeom prst="rect">
            <a:avLst/>
          </a:prstGeom>
          <a:noFill/>
        </p:spPr>
        <p:txBody>
          <a:bodyPr wrap="square">
            <a:spAutoFit/>
          </a:bodyPr>
          <a:lstStyle/>
          <a:p>
            <a:r>
              <a:rPr lang="en-US" dirty="0">
                <a:solidFill>
                  <a:srgbClr val="FF6600"/>
                </a:solidFill>
                <a:latin typeface="Tahoma" pitchFamily="34" charset="0"/>
              </a:rPr>
              <a:t>Step 1) </a:t>
            </a:r>
            <a:r>
              <a:rPr lang="en-US" dirty="0">
                <a:latin typeface="Tahoma" pitchFamily="34" charset="0"/>
              </a:rPr>
              <a:t>calculating the inverse of the divisor</a:t>
            </a:r>
            <a:endParaRPr lang="it-IT" sz="1800" dirty="0"/>
          </a:p>
        </p:txBody>
      </p:sp>
      <p:pic>
        <p:nvPicPr>
          <p:cNvPr id="9" name="Picture 2" descr="nuovo-1">
            <a:extLst>
              <a:ext uri="{FF2B5EF4-FFF2-40B4-BE49-F238E27FC236}">
                <a16:creationId xmlns:a16="http://schemas.microsoft.com/office/drawing/2014/main" id="{5E01C4C0-C9A1-4CFF-8492-9B3690D96E5B}"/>
              </a:ext>
            </a:extLst>
          </p:cNvPr>
          <p:cNvPicPr>
            <a:picLocks noChangeAspect="1" noChangeArrowheads="1"/>
          </p:cNvPicPr>
          <p:nvPr>
            <p:custDataLst>
              <p:tags r:id="rId1"/>
            </p:custDataLst>
          </p:nvPr>
        </p:nvPicPr>
        <p:blipFill>
          <a:blip r:embed="rId3" cstate="print"/>
          <a:srcRect/>
          <a:stretch>
            <a:fillRect/>
          </a:stretch>
        </p:blipFill>
        <p:spPr bwMode="auto">
          <a:xfrm>
            <a:off x="7104613" y="1297708"/>
            <a:ext cx="3073636" cy="3613090"/>
          </a:xfrm>
          <a:prstGeom prst="rect">
            <a:avLst/>
          </a:prstGeom>
          <a:noFill/>
          <a:ln w="9525">
            <a:noFill/>
            <a:miter lim="800000"/>
            <a:headEnd/>
            <a:tailEnd/>
          </a:ln>
        </p:spPr>
      </p:pic>
      <p:sp>
        <p:nvSpPr>
          <p:cNvPr id="10" name="CasellaDiTesto 9">
            <a:extLst>
              <a:ext uri="{FF2B5EF4-FFF2-40B4-BE49-F238E27FC236}">
                <a16:creationId xmlns:a16="http://schemas.microsoft.com/office/drawing/2014/main" id="{3B2EB367-7D39-437C-9D59-2AF60103421F}"/>
              </a:ext>
            </a:extLst>
          </p:cNvPr>
          <p:cNvSpPr txBox="1"/>
          <p:nvPr/>
        </p:nvSpPr>
        <p:spPr>
          <a:xfrm>
            <a:off x="497542" y="4202832"/>
            <a:ext cx="5276697" cy="369332"/>
          </a:xfrm>
          <a:prstGeom prst="rect">
            <a:avLst/>
          </a:prstGeom>
          <a:noFill/>
        </p:spPr>
        <p:txBody>
          <a:bodyPr wrap="square">
            <a:spAutoFit/>
          </a:bodyPr>
          <a:lstStyle/>
          <a:p>
            <a:r>
              <a:rPr lang="it-IT" dirty="0">
                <a:solidFill>
                  <a:srgbClr val="FF6600"/>
                </a:solidFill>
                <a:latin typeface="Tahoma" pitchFamily="34" charset="0"/>
              </a:rPr>
              <a:t>Step 2)</a:t>
            </a:r>
            <a:r>
              <a:rPr lang="it-IT" dirty="0">
                <a:latin typeface="Tahoma" pitchFamily="34" charset="0"/>
              </a:rPr>
              <a:t> </a:t>
            </a:r>
            <a:r>
              <a:rPr lang="it-IT" dirty="0" err="1">
                <a:latin typeface="Tahoma" pitchFamily="34" charset="0"/>
              </a:rPr>
              <a:t>multiplication</a:t>
            </a:r>
            <a:r>
              <a:rPr lang="it-IT" dirty="0">
                <a:latin typeface="Tahoma" pitchFamily="34" charset="0"/>
              </a:rPr>
              <a:t> by the </a:t>
            </a:r>
            <a:r>
              <a:rPr lang="it-IT" dirty="0" err="1">
                <a:latin typeface="Tahoma" pitchFamily="34" charset="0"/>
              </a:rPr>
              <a:t>dividend</a:t>
            </a:r>
            <a:endParaRPr lang="it-IT" sz="1800" dirty="0"/>
          </a:p>
        </p:txBody>
      </p:sp>
    </p:spTree>
    <p:extLst>
      <p:ext uri="{BB962C8B-B14F-4D97-AF65-F5344CB8AC3E}">
        <p14:creationId xmlns:p14="http://schemas.microsoft.com/office/powerpoint/2010/main" val="314098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sz="3600" dirty="0" err="1"/>
              <a:t>Algorithms</a:t>
            </a:r>
            <a:r>
              <a:rPr lang="it-IT" sz="3600" dirty="0"/>
              <a:t> are </a:t>
            </a:r>
            <a:r>
              <a:rPr lang="it-IT" sz="3600" dirty="0" err="1"/>
              <a:t>old</a:t>
            </a:r>
            <a:r>
              <a:rPr lang="it-IT" sz="3600" dirty="0"/>
              <a:t> </a:t>
            </a:r>
            <a:r>
              <a:rPr lang="it-IT" sz="3600" dirty="0" err="1"/>
              <a:t>stuff</a:t>
            </a:r>
            <a:endParaRPr lang="it-GB" sz="3600" dirty="0"/>
          </a:p>
        </p:txBody>
      </p:sp>
      <p:sp>
        <p:nvSpPr>
          <p:cNvPr id="6" name="Segnaposto testo 5">
            <a:extLst>
              <a:ext uri="{FF2B5EF4-FFF2-40B4-BE49-F238E27FC236}">
                <a16:creationId xmlns:a16="http://schemas.microsoft.com/office/drawing/2014/main" id="{F253A9EC-079C-4445-97B6-961BCA9ADF8F}"/>
              </a:ext>
            </a:extLst>
          </p:cNvPr>
          <p:cNvSpPr>
            <a:spLocks noGrp="1"/>
          </p:cNvSpPr>
          <p:nvPr>
            <p:ph type="body" sz="quarter" idx="17"/>
          </p:nvPr>
        </p:nvSpPr>
        <p:spPr>
          <a:xfrm>
            <a:off x="228235" y="2348392"/>
            <a:ext cx="5482340" cy="598470"/>
          </a:xfrm>
        </p:spPr>
        <p:txBody>
          <a:bodyPr/>
          <a:lstStyle/>
          <a:p>
            <a:pPr algn="ctr"/>
            <a:r>
              <a:rPr lang="it-IT" sz="2000" dirty="0">
                <a:latin typeface="Tahoma" panose="020B0604030504040204" pitchFamily="34" charset="0"/>
                <a:ea typeface="Tahoma" panose="020B0604030504040204" pitchFamily="34" charset="0"/>
                <a:cs typeface="Tahoma" panose="020B0604030504040204" pitchFamily="34" charset="0"/>
              </a:rPr>
              <a:t>A more </a:t>
            </a:r>
            <a:r>
              <a:rPr lang="it-IT" sz="2000" dirty="0" err="1">
                <a:latin typeface="Tahoma" panose="020B0604030504040204" pitchFamily="34" charset="0"/>
                <a:ea typeface="Tahoma" panose="020B0604030504040204" pitchFamily="34" charset="0"/>
                <a:cs typeface="Tahoma" panose="020B0604030504040204" pitchFamily="34" charset="0"/>
              </a:rPr>
              <a:t>complex</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algorithm</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Euclid’s</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algorithm</a:t>
            </a:r>
            <a:r>
              <a:rPr lang="it-IT" sz="2000" dirty="0">
                <a:latin typeface="Tahoma" panose="020B0604030504040204" pitchFamily="34" charset="0"/>
                <a:ea typeface="Tahoma" panose="020B0604030504040204" pitchFamily="34" charset="0"/>
                <a:cs typeface="Tahoma" panose="020B0604030504040204" pitchFamily="34" charset="0"/>
              </a:rPr>
              <a:t> for the </a:t>
            </a:r>
            <a:r>
              <a:rPr lang="it-IT" sz="2000" dirty="0" err="1">
                <a:latin typeface="Tahoma" panose="020B0604030504040204" pitchFamily="34" charset="0"/>
                <a:ea typeface="Tahoma" panose="020B0604030504040204" pitchFamily="34" charset="0"/>
                <a:cs typeface="Tahoma" panose="020B0604030504040204" pitchFamily="34" charset="0"/>
              </a:rPr>
              <a:t>greatest</a:t>
            </a:r>
            <a:r>
              <a:rPr lang="it-IT" sz="2000" dirty="0">
                <a:latin typeface="Tahoma" panose="020B0604030504040204" pitchFamily="34" charset="0"/>
                <a:ea typeface="Tahoma" panose="020B0604030504040204" pitchFamily="34" charset="0"/>
                <a:cs typeface="Tahoma" panose="020B0604030504040204" pitchFamily="34" charset="0"/>
              </a:rPr>
              <a:t> common </a:t>
            </a:r>
            <a:r>
              <a:rPr lang="it-IT" sz="2000" dirty="0" err="1">
                <a:latin typeface="Tahoma" panose="020B0604030504040204" pitchFamily="34" charset="0"/>
                <a:ea typeface="Tahoma" panose="020B0604030504040204" pitchFamily="34" charset="0"/>
                <a:cs typeface="Tahoma" panose="020B0604030504040204" pitchFamily="34" charset="0"/>
              </a:rPr>
              <a:t>divisor</a:t>
            </a:r>
            <a:endParaRPr lang="it-IT" sz="2000" dirty="0">
              <a:latin typeface="Tahoma" panose="020B0604030504040204" pitchFamily="34" charset="0"/>
              <a:ea typeface="Tahoma" panose="020B0604030504040204" pitchFamily="34" charset="0"/>
              <a:cs typeface="Tahoma" panose="020B0604030504040204" pitchFamily="34" charset="0"/>
            </a:endParaRPr>
          </a:p>
          <a:p>
            <a:endParaRPr lang="it-IT" dirty="0"/>
          </a:p>
        </p:txBody>
      </p:sp>
      <p:sp>
        <p:nvSpPr>
          <p:cNvPr id="11" name="CasellaDiTesto 10">
            <a:extLst>
              <a:ext uri="{FF2B5EF4-FFF2-40B4-BE49-F238E27FC236}">
                <a16:creationId xmlns:a16="http://schemas.microsoft.com/office/drawing/2014/main" id="{CFCE0AC1-0AC0-4EDA-84C9-26948D74EC42}"/>
              </a:ext>
            </a:extLst>
          </p:cNvPr>
          <p:cNvSpPr txBox="1"/>
          <p:nvPr/>
        </p:nvSpPr>
        <p:spPr>
          <a:xfrm>
            <a:off x="6629768" y="5049935"/>
            <a:ext cx="4609039" cy="584775"/>
          </a:xfrm>
          <a:prstGeom prst="rect">
            <a:avLst/>
          </a:prstGeom>
          <a:noFill/>
        </p:spPr>
        <p:txBody>
          <a:bodyPr wrap="square">
            <a:spAutoFit/>
          </a:bodyPr>
          <a:lstStyle/>
          <a:p>
            <a:r>
              <a:rPr lang="it-IT" sz="1600" dirty="0" err="1">
                <a:latin typeface="Tahoma" pitchFamily="34" charset="0"/>
              </a:rPr>
              <a:t>Euclid</a:t>
            </a:r>
            <a:r>
              <a:rPr lang="it-IT" sz="1600" dirty="0">
                <a:latin typeface="Tahoma" pitchFamily="34" charset="0"/>
              </a:rPr>
              <a:t>, </a:t>
            </a:r>
            <a:r>
              <a:rPr lang="it-IT" sz="1600" dirty="0" err="1">
                <a:latin typeface="Tahoma" pitchFamily="34" charset="0"/>
              </a:rPr>
              <a:t>detail</a:t>
            </a:r>
            <a:r>
              <a:rPr lang="it-IT" sz="1600" dirty="0">
                <a:latin typeface="Tahoma" pitchFamily="34" charset="0"/>
              </a:rPr>
              <a:t> of the fresco The School of </a:t>
            </a:r>
            <a:r>
              <a:rPr lang="it-IT" sz="1600" dirty="0" err="1">
                <a:latin typeface="Tahoma" pitchFamily="34" charset="0"/>
              </a:rPr>
              <a:t>Athens</a:t>
            </a:r>
            <a:r>
              <a:rPr lang="it-IT" sz="1600" dirty="0">
                <a:latin typeface="Tahoma" pitchFamily="34" charset="0"/>
              </a:rPr>
              <a:t>, Raphael 1510</a:t>
            </a:r>
            <a:endParaRPr lang="it-IT" sz="1600" dirty="0"/>
          </a:p>
        </p:txBody>
      </p:sp>
      <p:pic>
        <p:nvPicPr>
          <p:cNvPr id="1026" name="Picture 2">
            <a:extLst>
              <a:ext uri="{FF2B5EF4-FFF2-40B4-BE49-F238E27FC236}">
                <a16:creationId xmlns:a16="http://schemas.microsoft.com/office/drawing/2014/main" id="{AAD2529E-C6C8-42F3-98C6-26EB86592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872" y="1194476"/>
            <a:ext cx="3143943" cy="374415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CCBB3FBB-FB5D-45FE-90A4-85E584D3FF3A}"/>
              </a:ext>
            </a:extLst>
          </p:cNvPr>
          <p:cNvSpPr txBox="1"/>
          <p:nvPr/>
        </p:nvSpPr>
        <p:spPr>
          <a:xfrm>
            <a:off x="539587" y="3146414"/>
            <a:ext cx="4745894" cy="3046988"/>
          </a:xfrm>
          <a:prstGeom prst="rect">
            <a:avLst/>
          </a:prstGeom>
          <a:solidFill>
            <a:srgbClr val="CCCCFF"/>
          </a:solidFill>
        </p:spPr>
        <p:txBody>
          <a:bodyPr wrap="square">
            <a:spAutoFit/>
          </a:bodyPr>
          <a:lstStyle/>
          <a:p>
            <a:pPr algn="l"/>
            <a:r>
              <a:rPr lang="pt-BR" sz="2400" b="1" i="0" dirty="0">
                <a:solidFill>
                  <a:srgbClr val="FF0000"/>
                </a:solidFill>
                <a:effectLst/>
                <a:latin typeface="Courier New" panose="02070309020205020404" pitchFamily="49" charset="0"/>
                <a:cs typeface="Courier New" panose="02070309020205020404" pitchFamily="49" charset="0"/>
              </a:rPr>
              <a:t>def </a:t>
            </a:r>
            <a:r>
              <a:rPr lang="pt-BR" sz="2400" b="1" i="0" dirty="0">
                <a:effectLst/>
                <a:latin typeface="Courier New" panose="02070309020205020404" pitchFamily="49" charset="0"/>
                <a:cs typeface="Courier New" panose="02070309020205020404" pitchFamily="49" charset="0"/>
              </a:rPr>
              <a:t>gcd(m,n)</a:t>
            </a:r>
            <a:r>
              <a:rPr lang="pt-BR" sz="2400" b="1" i="0" dirty="0">
                <a:solidFill>
                  <a:srgbClr val="FF0000"/>
                </a:solidFill>
                <a:effectLst/>
                <a:latin typeface="Courier New" panose="02070309020205020404" pitchFamily="49" charset="0"/>
                <a:cs typeface="Courier New" panose="02070309020205020404" pitchFamily="49" charset="0"/>
              </a:rPr>
              <a:t>: </a:t>
            </a:r>
          </a:p>
          <a:p>
            <a:pPr algn="l"/>
            <a:r>
              <a:rPr lang="pt-BR" sz="2400" b="1" i="0" dirty="0">
                <a:solidFill>
                  <a:srgbClr val="FF0000"/>
                </a:solidFill>
                <a:effectLst/>
                <a:latin typeface="Courier New" panose="02070309020205020404" pitchFamily="49" charset="0"/>
                <a:cs typeface="Courier New" panose="02070309020205020404" pitchFamily="49" charset="0"/>
              </a:rPr>
              <a:t> if </a:t>
            </a:r>
            <a:r>
              <a:rPr lang="pt-BR" sz="2400" b="1" i="0" dirty="0">
                <a:effectLst/>
                <a:latin typeface="Courier New" panose="02070309020205020404" pitchFamily="49" charset="0"/>
                <a:cs typeface="Courier New" panose="02070309020205020404" pitchFamily="49" charset="0"/>
              </a:rPr>
              <a:t>m &lt; n</a:t>
            </a:r>
            <a:r>
              <a:rPr lang="pt-BR" sz="2400" b="1" i="0" dirty="0">
                <a:solidFill>
                  <a:srgbClr val="FF0000"/>
                </a:solidFill>
                <a:effectLst/>
                <a:latin typeface="Courier New" panose="02070309020205020404" pitchFamily="49" charset="0"/>
                <a:cs typeface="Courier New" panose="02070309020205020404" pitchFamily="49" charset="0"/>
              </a:rPr>
              <a:t>: </a:t>
            </a:r>
          </a:p>
          <a:p>
            <a:pPr algn="l"/>
            <a:r>
              <a:rPr lang="pt-BR" sz="2400" b="1" dirty="0">
                <a:solidFill>
                  <a:srgbClr val="FF0000"/>
                </a:solidFill>
                <a:latin typeface="Courier New" panose="02070309020205020404" pitchFamily="49" charset="0"/>
                <a:cs typeface="Courier New" panose="02070309020205020404" pitchFamily="49" charset="0"/>
              </a:rPr>
              <a:t>	</a:t>
            </a:r>
            <a:r>
              <a:rPr lang="pt-BR" sz="2400" b="1" i="0" dirty="0">
                <a:effectLst/>
                <a:latin typeface="Courier New" panose="02070309020205020404" pitchFamily="49" charset="0"/>
                <a:cs typeface="Courier New" panose="02070309020205020404" pitchFamily="49" charset="0"/>
              </a:rPr>
              <a:t>(m,n)</a:t>
            </a:r>
            <a:r>
              <a:rPr lang="pt-BR" sz="2400" b="1" i="0" dirty="0">
                <a:solidFill>
                  <a:srgbClr val="FF0000"/>
                </a:solidFill>
                <a:effectLst/>
                <a:latin typeface="Courier New" panose="02070309020205020404" pitchFamily="49" charset="0"/>
                <a:cs typeface="Courier New" panose="02070309020205020404" pitchFamily="49" charset="0"/>
              </a:rPr>
              <a:t> = </a:t>
            </a:r>
            <a:r>
              <a:rPr lang="pt-BR" sz="2400" b="1" i="0" dirty="0">
                <a:effectLst/>
                <a:latin typeface="Courier New" panose="02070309020205020404" pitchFamily="49" charset="0"/>
                <a:cs typeface="Courier New" panose="02070309020205020404" pitchFamily="49" charset="0"/>
              </a:rPr>
              <a:t>(n,m) </a:t>
            </a:r>
          </a:p>
          <a:p>
            <a:pPr algn="l"/>
            <a:r>
              <a:rPr lang="pt-BR" sz="2400" b="1" i="0" dirty="0">
                <a:effectLst/>
                <a:latin typeface="Courier New" panose="02070309020205020404" pitchFamily="49" charset="0"/>
                <a:cs typeface="Courier New" panose="02070309020205020404" pitchFamily="49" charset="0"/>
              </a:rPr>
              <a:t> r</a:t>
            </a:r>
            <a:r>
              <a:rPr lang="pt-BR" sz="2400" b="1" i="0" dirty="0">
                <a:solidFill>
                  <a:srgbClr val="FF0000"/>
                </a:solidFill>
                <a:effectLst/>
                <a:latin typeface="Courier New" panose="02070309020205020404" pitchFamily="49" charset="0"/>
                <a:cs typeface="Courier New" panose="02070309020205020404" pitchFamily="49" charset="0"/>
              </a:rPr>
              <a:t> = </a:t>
            </a:r>
            <a:r>
              <a:rPr lang="pt-BR" sz="2400" b="1" i="0" dirty="0">
                <a:effectLst/>
                <a:latin typeface="Courier New" panose="02070309020205020404" pitchFamily="49" charset="0"/>
                <a:cs typeface="Courier New" panose="02070309020205020404" pitchFamily="49" charset="0"/>
              </a:rPr>
              <a:t>m </a:t>
            </a:r>
          </a:p>
          <a:p>
            <a:pPr algn="l"/>
            <a:r>
              <a:rPr lang="pt-BR" sz="2400" b="1" i="0" dirty="0">
                <a:solidFill>
                  <a:srgbClr val="FF0000"/>
                </a:solidFill>
                <a:effectLst/>
                <a:latin typeface="Courier New" panose="02070309020205020404" pitchFamily="49" charset="0"/>
                <a:cs typeface="Courier New" panose="02070309020205020404" pitchFamily="49" charset="0"/>
              </a:rPr>
              <a:t> while </a:t>
            </a:r>
            <a:r>
              <a:rPr lang="pt-BR" sz="2400" b="1" dirty="0">
                <a:solidFill>
                  <a:srgbClr val="FF0000"/>
                </a:solidFill>
                <a:latin typeface="Courier New" panose="02070309020205020404" pitchFamily="49" charset="0"/>
                <a:cs typeface="Courier New" panose="02070309020205020404" pitchFamily="49" charset="0"/>
              </a:rPr>
              <a:t> </a:t>
            </a:r>
            <a:r>
              <a:rPr lang="pt-BR" sz="2400" b="1" i="0" dirty="0">
                <a:effectLst/>
                <a:latin typeface="Courier New" panose="02070309020205020404" pitchFamily="49" charset="0"/>
                <a:cs typeface="Courier New" panose="02070309020205020404" pitchFamily="49" charset="0"/>
              </a:rPr>
              <a:t>r</a:t>
            </a:r>
            <a:r>
              <a:rPr lang="pt-BR" sz="2400" b="1" i="0" dirty="0">
                <a:solidFill>
                  <a:srgbClr val="FF0000"/>
                </a:solidFill>
                <a:effectLst/>
                <a:latin typeface="Courier New" panose="02070309020205020404" pitchFamily="49" charset="0"/>
                <a:cs typeface="Courier New" panose="02070309020205020404" pitchFamily="49" charset="0"/>
              </a:rPr>
              <a:t> != </a:t>
            </a:r>
            <a:r>
              <a:rPr lang="pt-BR" sz="2400" b="1" i="0" dirty="0">
                <a:effectLst/>
                <a:latin typeface="Courier New" panose="02070309020205020404" pitchFamily="49" charset="0"/>
                <a:cs typeface="Courier New" panose="02070309020205020404" pitchFamily="49" charset="0"/>
              </a:rPr>
              <a:t>0</a:t>
            </a:r>
            <a:r>
              <a:rPr lang="pt-BR" sz="2400" b="1" i="0" dirty="0">
                <a:solidFill>
                  <a:srgbClr val="FF0000"/>
                </a:solidFill>
                <a:effectLst/>
                <a:latin typeface="Courier New" panose="02070309020205020404" pitchFamily="49" charset="0"/>
                <a:cs typeface="Courier New" panose="02070309020205020404" pitchFamily="49" charset="0"/>
              </a:rPr>
              <a:t>: </a:t>
            </a:r>
          </a:p>
          <a:p>
            <a:pPr algn="l"/>
            <a:r>
              <a:rPr lang="pt-BR" sz="2400" b="1" i="0" dirty="0">
                <a:effectLst/>
                <a:latin typeface="Courier New" panose="02070309020205020404" pitchFamily="49" charset="0"/>
                <a:cs typeface="Courier New" panose="02070309020205020404" pitchFamily="49" charset="0"/>
              </a:rPr>
              <a:t>	r</a:t>
            </a:r>
            <a:r>
              <a:rPr lang="pt-BR" sz="2400" b="1" i="0" dirty="0">
                <a:solidFill>
                  <a:srgbClr val="FF0000"/>
                </a:solidFill>
                <a:effectLst/>
                <a:latin typeface="Courier New" panose="02070309020205020404" pitchFamily="49" charset="0"/>
                <a:cs typeface="Courier New" panose="02070309020205020404" pitchFamily="49" charset="0"/>
              </a:rPr>
              <a:t> = </a:t>
            </a:r>
            <a:r>
              <a:rPr lang="pt-BR" sz="2400" b="1" i="0" dirty="0">
                <a:effectLst/>
                <a:latin typeface="Courier New" panose="02070309020205020404" pitchFamily="49" charset="0"/>
                <a:cs typeface="Courier New" panose="02070309020205020404" pitchFamily="49" charset="0"/>
              </a:rPr>
              <a:t>m % n </a:t>
            </a:r>
          </a:p>
          <a:p>
            <a:pPr algn="l"/>
            <a:r>
              <a:rPr lang="pt-BR" sz="2400" b="1" dirty="0">
                <a:solidFill>
                  <a:srgbClr val="FF0000"/>
                </a:solidFill>
                <a:latin typeface="Courier New" panose="02070309020205020404" pitchFamily="49" charset="0"/>
                <a:cs typeface="Courier New" panose="02070309020205020404" pitchFamily="49" charset="0"/>
              </a:rPr>
              <a:t>	</a:t>
            </a:r>
            <a:r>
              <a:rPr lang="pt-BR" sz="2400" b="1" i="0" dirty="0">
                <a:effectLst/>
                <a:latin typeface="Courier New" panose="02070309020205020404" pitchFamily="49" charset="0"/>
                <a:cs typeface="Courier New" panose="02070309020205020404" pitchFamily="49" charset="0"/>
              </a:rPr>
              <a:t>(m, n)</a:t>
            </a:r>
            <a:r>
              <a:rPr lang="pt-BR" sz="2400" b="1" i="0" dirty="0">
                <a:solidFill>
                  <a:srgbClr val="FF0000"/>
                </a:solidFill>
                <a:effectLst/>
                <a:latin typeface="Courier New" panose="02070309020205020404" pitchFamily="49" charset="0"/>
                <a:cs typeface="Courier New" panose="02070309020205020404" pitchFamily="49" charset="0"/>
              </a:rPr>
              <a:t> = </a:t>
            </a:r>
            <a:r>
              <a:rPr lang="pt-BR" sz="2400" b="1" i="0" dirty="0">
                <a:effectLst/>
                <a:latin typeface="Courier New" panose="02070309020205020404" pitchFamily="49" charset="0"/>
                <a:cs typeface="Courier New" panose="02070309020205020404" pitchFamily="49" charset="0"/>
              </a:rPr>
              <a:t>(n, r) </a:t>
            </a:r>
          </a:p>
          <a:p>
            <a:pPr algn="l"/>
            <a:r>
              <a:rPr lang="pt-BR" sz="2400" b="1" i="0" dirty="0">
                <a:solidFill>
                  <a:srgbClr val="FF0000"/>
                </a:solidFill>
                <a:effectLst/>
                <a:latin typeface="Courier New" panose="02070309020205020404" pitchFamily="49" charset="0"/>
                <a:cs typeface="Courier New" panose="02070309020205020404" pitchFamily="49" charset="0"/>
              </a:rPr>
              <a:t> return </a:t>
            </a:r>
            <a:r>
              <a:rPr lang="pt-BR" sz="2400" b="1" i="0" dirty="0">
                <a:effectLst/>
                <a:latin typeface="Courier New" panose="02070309020205020404" pitchFamily="49" charset="0"/>
                <a:cs typeface="Courier New" panose="02070309020205020404" pitchFamily="49" charset="0"/>
              </a:rPr>
              <a:t>n</a:t>
            </a:r>
            <a:endParaRPr lang="it-IT"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17146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IULIO~1\AppData\Local\Temp\articulate\presenter\imgtemp\GyUO19sp_file\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IULIO~1\AppData\Local\Temp\articulate\presenter\imgtemp\iVyVmJoS_file\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IULIO~1\AppData\Local\Temp\articulate\presenter\imgtemp\CwS6JC9s_file\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IULIO~1\AppData\Local\Temp\articulate\presenter\imgtemp\sdeEIYdI_file\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IULIO~1\AppData\Local\Temp\articulate\presenter\imgtemp\dKGl2riZ_file\slide0001_image001.jp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3316</Words>
  <Application>Microsoft Office PowerPoint</Application>
  <PresentationFormat>Widescreen</PresentationFormat>
  <Paragraphs>629</Paragraphs>
  <Slides>54</Slides>
  <Notes>0</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5</vt:i4>
      </vt:variant>
      <vt:variant>
        <vt:lpstr>Titoli diapositive</vt:lpstr>
      </vt:variant>
      <vt:variant>
        <vt:i4>54</vt:i4>
      </vt:variant>
    </vt:vector>
  </HeadingPairs>
  <TitlesOfParts>
    <vt:vector size="72" baseType="lpstr">
      <vt:lpstr>Arial</vt:lpstr>
      <vt:lpstr>AvantGarde Bk BT</vt:lpstr>
      <vt:lpstr>Avenir Black</vt:lpstr>
      <vt:lpstr>Avenir Book</vt:lpstr>
      <vt:lpstr>Calibri</vt:lpstr>
      <vt:lpstr>Comic Sans MS</vt:lpstr>
      <vt:lpstr>Courier New</vt:lpstr>
      <vt:lpstr>New York</vt:lpstr>
      <vt:lpstr>Symbol</vt:lpstr>
      <vt:lpstr>Tahoma</vt:lpstr>
      <vt:lpstr>Times New Roman</vt:lpstr>
      <vt:lpstr>Wingdings</vt:lpstr>
      <vt:lpstr>Tema di Office</vt:lpstr>
      <vt:lpstr>Equazione</vt:lpstr>
      <vt:lpstr>CorelPhotoPaint.Image.8</vt:lpstr>
      <vt:lpstr>Diapositiva</vt:lpstr>
      <vt:lpstr>Equation</vt:lpstr>
      <vt:lpstr>Documento</vt:lpstr>
      <vt:lpstr>Presentazione standard di PowerPoint</vt:lpstr>
      <vt:lpstr>Organization of the 60 hours of the HPC module of the Digital Tech course</vt:lpstr>
      <vt:lpstr>Organization of the 60 hours of the HPC module of the Digital Tech course</vt:lpstr>
      <vt:lpstr>Organization of the 60 hours of the HPC module of the Digital Tech course</vt:lpstr>
      <vt:lpstr>Organization of the 60 hours of the HPC module of the Digital Tech course</vt:lpstr>
      <vt:lpstr>Organization of the 60 hours of the HPC module of the Digital Tech course</vt:lpstr>
      <vt:lpstr>Algorithms are old stuff</vt:lpstr>
      <vt:lpstr>Algorithms are old stuff</vt:lpstr>
      <vt:lpstr>Algorithms are old stuff</vt:lpstr>
      <vt:lpstr>Algorithms are old stuff</vt:lpstr>
      <vt:lpstr>Executing Algorithms</vt:lpstr>
      <vt:lpstr>Executing Algorithms</vt:lpstr>
      <vt:lpstr>Executing Algorithms</vt:lpstr>
      <vt:lpstr>Executing Algorithms</vt:lpstr>
      <vt:lpstr>Executing Algorithms</vt:lpstr>
      <vt:lpstr>Executing Algorithms and more</vt:lpstr>
      <vt:lpstr>lines of technological development</vt:lpstr>
      <vt:lpstr>Some basic terminology</vt:lpstr>
      <vt:lpstr>How big are big numbers ?</vt:lpstr>
      <vt:lpstr>How big are big numbers ?</vt:lpstr>
      <vt:lpstr>How good is an algorithm ?</vt:lpstr>
      <vt:lpstr>How good is an algorithm ?</vt:lpstr>
      <vt:lpstr>How good is an algorithm ?</vt:lpstr>
      <vt:lpstr>How good is an algorithm ?</vt:lpstr>
      <vt:lpstr>How good is an algorithm ?</vt:lpstr>
      <vt:lpstr>How good is an algorithm ?</vt:lpstr>
      <vt:lpstr>How good is an algorithm ?</vt:lpstr>
      <vt:lpstr>How good is an algorithm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Time complexity of algorithms </vt:lpstr>
      <vt:lpstr>Asymptotic time complexity of algorithms </vt:lpstr>
      <vt:lpstr>Asymptotic time complexity of algorithms </vt:lpstr>
      <vt:lpstr>Asymptotic time complexity of algorithms </vt:lpstr>
      <vt:lpstr>Asymptotic time complexity of algorithms </vt:lpstr>
      <vt:lpstr>Complexity classes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Giulio Giunta</cp:lastModifiedBy>
  <cp:revision>16</cp:revision>
  <dcterms:created xsi:type="dcterms:W3CDTF">2021-11-23T11:10:02Z</dcterms:created>
  <dcterms:modified xsi:type="dcterms:W3CDTF">2022-07-06T07:20:47Z</dcterms:modified>
</cp:coreProperties>
</file>