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2" r:id="rId7"/>
    <p:sldId id="275" r:id="rId8"/>
    <p:sldId id="269" r:id="rId9"/>
    <p:sldId id="263" r:id="rId10"/>
    <p:sldId id="268" r:id="rId11"/>
    <p:sldId id="267" r:id="rId12"/>
    <p:sldId id="276" r:id="rId13"/>
    <p:sldId id="277" r:id="rId14"/>
    <p:sldId id="279" r:id="rId15"/>
    <p:sldId id="280" r:id="rId16"/>
    <p:sldId id="281" r:id="rId17"/>
    <p:sldId id="282" r:id="rId18"/>
    <p:sldId id="285" r:id="rId19"/>
    <p:sldId id="283" r:id="rId20"/>
    <p:sldId id="286" r:id="rId21"/>
    <p:sldId id="287" r:id="rId22"/>
    <p:sldId id="288" r:id="rId23"/>
    <p:sldId id="289" r:id="rId24"/>
    <p:sldId id="290" r:id="rId25"/>
    <p:sldId id="291" r:id="rId26"/>
    <p:sldId id="292" r:id="rId27"/>
    <p:sldId id="293" r:id="rId28"/>
    <p:sldId id="297" r:id="rId29"/>
    <p:sldId id="294" r:id="rId30"/>
    <p:sldId id="295" r:id="rId31"/>
    <p:sldId id="296" r:id="rId32"/>
    <p:sldId id="301" r:id="rId33"/>
    <p:sldId id="302" r:id="rId34"/>
    <p:sldId id="303" r:id="rId35"/>
    <p:sldId id="300" r:id="rId36"/>
    <p:sldId id="304"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3E27"/>
    <a:srgbClr val="314651"/>
    <a:srgbClr val="DADBE0"/>
    <a:srgbClr val="9F7EC3"/>
    <a:srgbClr val="A9A148"/>
    <a:srgbClr val="097DF7"/>
    <a:srgbClr val="A83F4E"/>
    <a:srgbClr val="AEA44C"/>
    <a:srgbClr val="7F9FAC"/>
    <a:srgbClr val="1D6C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182EFB-AD89-4B64-8A70-6E8311E34B5E}" v="6" dt="2023-05-01T17:13:37.27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da Garofalo" userId="d60bb4d3-694a-4759-a49f-920d566e1382" providerId="ADAL" clId="{94182EFB-AD89-4B64-8A70-6E8311E34B5E}"/>
    <pc:docChg chg="undo custSel modSld">
      <pc:chgData name="Giada Garofalo" userId="d60bb4d3-694a-4759-a49f-920d566e1382" providerId="ADAL" clId="{94182EFB-AD89-4B64-8A70-6E8311E34B5E}" dt="2023-05-01T17:13:37.274" v="5" actId="1076"/>
      <pc:docMkLst>
        <pc:docMk/>
      </pc:docMkLst>
      <pc:sldChg chg="modSp mod">
        <pc:chgData name="Giada Garofalo" userId="d60bb4d3-694a-4759-a49f-920d566e1382" providerId="ADAL" clId="{94182EFB-AD89-4B64-8A70-6E8311E34B5E}" dt="2023-05-01T17:13:37.274" v="5" actId="1076"/>
        <pc:sldMkLst>
          <pc:docMk/>
          <pc:sldMk cId="2979930238" sldId="275"/>
        </pc:sldMkLst>
        <pc:picChg chg="mod">
          <ac:chgData name="Giada Garofalo" userId="d60bb4d3-694a-4759-a49f-920d566e1382" providerId="ADAL" clId="{94182EFB-AD89-4B64-8A70-6E8311E34B5E}" dt="2023-05-01T17:13:37.274" v="5" actId="1076"/>
          <ac:picMkLst>
            <pc:docMk/>
            <pc:sldMk cId="2979930238" sldId="275"/>
            <ac:picMk id="8" creationId="{3E6562A8-8ADE-C55E-BE0B-EEC2B136EE85}"/>
          </ac:picMkLst>
        </pc:picChg>
        <pc:picChg chg="mod">
          <ac:chgData name="Giada Garofalo" userId="d60bb4d3-694a-4759-a49f-920d566e1382" providerId="ADAL" clId="{94182EFB-AD89-4B64-8A70-6E8311E34B5E}" dt="2023-05-01T17:13:36.394" v="4" actId="1076"/>
          <ac:picMkLst>
            <pc:docMk/>
            <pc:sldMk cId="2979930238" sldId="275"/>
            <ac:picMk id="9" creationId="{B89115D0-9219-12D4-A33B-6A61B7765C9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A6E558-7BAE-D6C2-93E2-C9DF552346A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BFB1C3F-A283-6FA3-EE42-8321554DE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A912D8-6892-7510-164D-BDBFF2571BAE}"/>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5" name="Segnaposto piè di pagina 4">
            <a:extLst>
              <a:ext uri="{FF2B5EF4-FFF2-40B4-BE49-F238E27FC236}">
                <a16:creationId xmlns:a16="http://schemas.microsoft.com/office/drawing/2014/main" id="{58376D46-1730-3609-D782-9680D19BC33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3CA2BDD-DE69-58C4-DF67-A7A1B2B947DB}"/>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267749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344310-18C6-E38B-15BF-E4BBB684F19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035A22F-B0FC-56E1-6241-F02FF267EB2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12A36B-B239-CAAB-B4F8-ACEB827FF477}"/>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5" name="Segnaposto piè di pagina 4">
            <a:extLst>
              <a:ext uri="{FF2B5EF4-FFF2-40B4-BE49-F238E27FC236}">
                <a16:creationId xmlns:a16="http://schemas.microsoft.com/office/drawing/2014/main" id="{9191C00F-71AA-DD35-0613-E3A669367E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2800BC-5185-2D13-92B0-9D8F630B821D}"/>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11508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2276FD2-A599-E52E-3A85-7D42294E379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C19E39C-D969-B49E-3DB5-3A3F8DE4071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30F5DC-08B9-DF79-9801-490865A009A2}"/>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5" name="Segnaposto piè di pagina 4">
            <a:extLst>
              <a:ext uri="{FF2B5EF4-FFF2-40B4-BE49-F238E27FC236}">
                <a16:creationId xmlns:a16="http://schemas.microsoft.com/office/drawing/2014/main" id="{A39FF348-49D1-8DD4-E4DE-B5F7D6B44B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E5D5A1-C105-8DBA-07C8-00AA75FD0139}"/>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10179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2C69C7-4CD7-0493-1B91-177F2E36442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059E03-3343-DADF-48CD-08ED1F093EE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CEC30B-184C-9A65-8F48-5B0557AB0E9F}"/>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5" name="Segnaposto piè di pagina 4">
            <a:extLst>
              <a:ext uri="{FF2B5EF4-FFF2-40B4-BE49-F238E27FC236}">
                <a16:creationId xmlns:a16="http://schemas.microsoft.com/office/drawing/2014/main" id="{5E854E8A-25E8-1532-2856-B48A27AB29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997C8E-E759-6BD4-F7D9-DD7DFF400486}"/>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366210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127361-F661-7A15-B73B-E27F8445199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3ECADD3-1B95-68D6-D13D-260C35BE2F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5807D91-F5F7-E593-1285-0EB702CE84A9}"/>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5" name="Segnaposto piè di pagina 4">
            <a:extLst>
              <a:ext uri="{FF2B5EF4-FFF2-40B4-BE49-F238E27FC236}">
                <a16:creationId xmlns:a16="http://schemas.microsoft.com/office/drawing/2014/main" id="{FB8C03DC-AAEC-448B-8100-CE2A0198C43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459A81-658B-996E-DA1C-BD50293C55FC}"/>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161039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741F96-C63B-8556-8C57-6B7A49F8038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AE13944-3AD2-B4FD-B0DE-A7BD53B0510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F645D75-3193-B893-1962-669D16EAD6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6A037CF-37BD-4ABC-40EB-4FF1A72AB308}"/>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6" name="Segnaposto piè di pagina 5">
            <a:extLst>
              <a:ext uri="{FF2B5EF4-FFF2-40B4-BE49-F238E27FC236}">
                <a16:creationId xmlns:a16="http://schemas.microsoft.com/office/drawing/2014/main" id="{3D57D9F7-CF7D-D576-9534-EBF5A8EFC7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AA86FE8-4A6D-65BC-4F88-4E286F3AB62F}"/>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221038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79F76E-4249-8C96-6EE7-89B63E1ACE2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224AAF7-97FE-70D9-F1DB-21EAE1FDDC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0FBDA50-4E20-A06C-5DBC-C6C15144A06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0C80B6B-361F-9564-5B34-D4D0B6F05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90CAD8F-E34C-6357-2F0D-B6A70157BDF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68A0502-2CC0-1ABD-009B-C4F0C432AB9F}"/>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8" name="Segnaposto piè di pagina 7">
            <a:extLst>
              <a:ext uri="{FF2B5EF4-FFF2-40B4-BE49-F238E27FC236}">
                <a16:creationId xmlns:a16="http://schemas.microsoft.com/office/drawing/2014/main" id="{AF985FED-DB81-7F59-346E-8208B68E50C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7355BF6-7908-3EBE-1C89-188F3D163004}"/>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211121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58F33F-2AB2-F85D-394C-54D8750156F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16B46F-FEBE-DDD0-9E9F-F41F9C2AFDC2}"/>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4" name="Segnaposto piè di pagina 3">
            <a:extLst>
              <a:ext uri="{FF2B5EF4-FFF2-40B4-BE49-F238E27FC236}">
                <a16:creationId xmlns:a16="http://schemas.microsoft.com/office/drawing/2014/main" id="{E06663F4-3D1F-A07E-2484-5CC5A2DC99B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D35CF70-5A5D-FD9D-E2A0-571EA6AE6E51}"/>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134994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2246711-FE88-8F9D-4133-AEB8A210D6A0}"/>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3" name="Segnaposto piè di pagina 2">
            <a:extLst>
              <a:ext uri="{FF2B5EF4-FFF2-40B4-BE49-F238E27FC236}">
                <a16:creationId xmlns:a16="http://schemas.microsoft.com/office/drawing/2014/main" id="{52E33CE6-5D5D-6F4C-67E1-09F4922A84E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1C05B50-918E-C59F-BEA8-5E2F2A6E891C}"/>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3475737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4CF0B1-34B4-A792-6E49-0FAA91D8F51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C4AECCE-4CEA-D10B-A264-E75A17DD91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CF951F1-795E-D1DF-B335-960CF1F9E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FA9F100-61A1-2A02-E157-0E3A2A1DFBDD}"/>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6" name="Segnaposto piè di pagina 5">
            <a:extLst>
              <a:ext uri="{FF2B5EF4-FFF2-40B4-BE49-F238E27FC236}">
                <a16:creationId xmlns:a16="http://schemas.microsoft.com/office/drawing/2014/main" id="{CE83F147-1B49-C6B0-C291-52FB1895FE7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7BD1BE1-7474-F53F-EC1B-7573CF761763}"/>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369562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8E43BA-37A6-3EF9-8FC6-784865BB692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9BC4655-51DB-E411-ED95-AE463937D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54A4834-962E-3929-BE27-27018BF4B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3609A7D-1A3B-F001-F615-48FE5639CB75}"/>
              </a:ext>
            </a:extLst>
          </p:cNvPr>
          <p:cNvSpPr>
            <a:spLocks noGrp="1"/>
          </p:cNvSpPr>
          <p:nvPr>
            <p:ph type="dt" sz="half" idx="10"/>
          </p:nvPr>
        </p:nvSpPr>
        <p:spPr/>
        <p:txBody>
          <a:bodyPr/>
          <a:lstStyle/>
          <a:p>
            <a:fld id="{CB5A3743-DCAB-4C1E-8113-491628092FB0}" type="datetimeFigureOut">
              <a:rPr lang="it-IT" smtClean="0"/>
              <a:t>01/05/2023</a:t>
            </a:fld>
            <a:endParaRPr lang="it-IT"/>
          </a:p>
        </p:txBody>
      </p:sp>
      <p:sp>
        <p:nvSpPr>
          <p:cNvPr id="6" name="Segnaposto piè di pagina 5">
            <a:extLst>
              <a:ext uri="{FF2B5EF4-FFF2-40B4-BE49-F238E27FC236}">
                <a16:creationId xmlns:a16="http://schemas.microsoft.com/office/drawing/2014/main" id="{EA81FF73-C36D-284F-90E3-C6E21829CDE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28162BE-C24B-861E-1BAB-47D0E3BFE566}"/>
              </a:ext>
            </a:extLst>
          </p:cNvPr>
          <p:cNvSpPr>
            <a:spLocks noGrp="1"/>
          </p:cNvSpPr>
          <p:nvPr>
            <p:ph type="sldNum" sz="quarter" idx="12"/>
          </p:nvPr>
        </p:nvSpPr>
        <p:spPr/>
        <p:txBody>
          <a:bodyPr/>
          <a:lstStyle/>
          <a:p>
            <a:fld id="{1E8D9CC5-1463-4F9E-BB18-C22CA4385445}" type="slidenum">
              <a:rPr lang="it-IT" smtClean="0"/>
              <a:t>‹#›</a:t>
            </a:fld>
            <a:endParaRPr lang="it-IT"/>
          </a:p>
        </p:txBody>
      </p:sp>
    </p:spTree>
    <p:extLst>
      <p:ext uri="{BB962C8B-B14F-4D97-AF65-F5344CB8AC3E}">
        <p14:creationId xmlns:p14="http://schemas.microsoft.com/office/powerpoint/2010/main" val="1029282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8C159EF-F36B-0E89-AC4E-70A5431A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F8E81CD-5934-6292-C4F6-C07B805C24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4EE8A1-3587-4EDE-9E70-6BBA70725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3743-DCAB-4C1E-8113-491628092FB0}" type="datetimeFigureOut">
              <a:rPr lang="it-IT" smtClean="0"/>
              <a:t>01/05/2023</a:t>
            </a:fld>
            <a:endParaRPr lang="it-IT"/>
          </a:p>
        </p:txBody>
      </p:sp>
      <p:sp>
        <p:nvSpPr>
          <p:cNvPr id="5" name="Segnaposto piè di pagina 4">
            <a:extLst>
              <a:ext uri="{FF2B5EF4-FFF2-40B4-BE49-F238E27FC236}">
                <a16:creationId xmlns:a16="http://schemas.microsoft.com/office/drawing/2014/main" id="{E67E8783-8D9A-6E8F-804A-2D32944AB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94A3C17-887B-7A11-9AF3-0ADAF180E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D9CC5-1463-4F9E-BB18-C22CA4385445}" type="slidenum">
              <a:rPr lang="it-IT" smtClean="0"/>
              <a:t>‹#›</a:t>
            </a:fld>
            <a:endParaRPr lang="it-IT"/>
          </a:p>
        </p:txBody>
      </p:sp>
    </p:spTree>
    <p:extLst>
      <p:ext uri="{BB962C8B-B14F-4D97-AF65-F5344CB8AC3E}">
        <p14:creationId xmlns:p14="http://schemas.microsoft.com/office/powerpoint/2010/main" val="312695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27.xml"/><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png"/><Relationship Id="rId7" Type="http://schemas.openxmlformats.org/officeDocument/2006/relationships/image" Target="../media/image71.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slide" Target="slide27.xml"/><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0.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issalute.it/index.php/saluteaz-saz/p/545-proteine-ed-enzimi" TargetMode="External"/><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asellaDiTesto 6">
            <a:extLst>
              <a:ext uri="{FF2B5EF4-FFF2-40B4-BE49-F238E27FC236}">
                <a16:creationId xmlns:a16="http://schemas.microsoft.com/office/drawing/2014/main" id="{DE4CE5E7-61B8-1835-3385-E5B0A6551225}"/>
              </a:ext>
            </a:extLst>
          </p:cNvPr>
          <p:cNvSpPr txBox="1"/>
          <p:nvPr/>
        </p:nvSpPr>
        <p:spPr>
          <a:xfrm>
            <a:off x="5012157" y="371544"/>
            <a:ext cx="7032360" cy="769441"/>
          </a:xfrm>
          <a:prstGeom prst="rect">
            <a:avLst/>
          </a:prstGeom>
          <a:noFill/>
        </p:spPr>
        <p:txBody>
          <a:bodyPr wrap="square" rtlCol="0">
            <a:spAutoFit/>
          </a:bodyPr>
          <a:lstStyle/>
          <a:p>
            <a:r>
              <a:rPr lang="it-IT" sz="4400" b="1">
                <a:ln w="22225">
                  <a:noFill/>
                  <a:prstDash val="solid"/>
                </a:ln>
                <a:solidFill>
                  <a:schemeClr val="bg1"/>
                </a:solidFill>
                <a:effectLst>
                  <a:outerShdw blurRad="63500" sx="102000" sy="102000" algn="ctr" rotWithShape="0">
                    <a:prstClr val="black">
                      <a:alpha val="40000"/>
                    </a:prstClr>
                  </a:outerShdw>
                </a:effectLst>
                <a:latin typeface="Arial Black" panose="020B0A04020102020204" pitchFamily="34" charset="0"/>
              </a:rPr>
              <a:t>ANALISI DEL SANGUE</a:t>
            </a:r>
          </a:p>
        </p:txBody>
      </p:sp>
      <p:sp>
        <p:nvSpPr>
          <p:cNvPr id="9" name="CasellaDiTesto 8">
            <a:extLst>
              <a:ext uri="{FF2B5EF4-FFF2-40B4-BE49-F238E27FC236}">
                <a16:creationId xmlns:a16="http://schemas.microsoft.com/office/drawing/2014/main" id="{F0E9A3B3-A289-E691-BF1A-39C1F0EBB751}"/>
              </a:ext>
            </a:extLst>
          </p:cNvPr>
          <p:cNvSpPr txBox="1"/>
          <p:nvPr/>
        </p:nvSpPr>
        <p:spPr>
          <a:xfrm>
            <a:off x="5141511" y="1017874"/>
            <a:ext cx="6853084" cy="246221"/>
          </a:xfrm>
          <a:prstGeom prst="rect">
            <a:avLst/>
          </a:prstGeom>
          <a:noFill/>
        </p:spPr>
        <p:txBody>
          <a:bodyPr wrap="square" rtlCol="0">
            <a:spAutoFit/>
          </a:bodyPr>
          <a:lstStyle/>
          <a:p>
            <a:r>
              <a:rPr lang="it-IT" sz="1000">
                <a:solidFill>
                  <a:srgbClr val="E5F4F9"/>
                </a:solidFill>
                <a:effectLst>
                  <a:outerShdw blurRad="38100" dist="38100" dir="2700000" algn="tl">
                    <a:srgbClr val="000000">
                      <a:alpha val="43137"/>
                    </a:srgbClr>
                  </a:outerShdw>
                </a:effectLst>
                <a:latin typeface="Neue Haas Grotesk Text Pro" panose="020B0504020202020204" pitchFamily="34" charset="0"/>
              </a:rPr>
              <a:t>Giada Garofalo, Elena Vanacore, Alice Conforti, Federica Paradiso, Salvatore Moschetti, Francesca Azzurra Rea</a:t>
            </a:r>
          </a:p>
        </p:txBody>
      </p:sp>
      <p:pic>
        <p:nvPicPr>
          <p:cNvPr id="14" name="Immagine 13" descr="Immagine che contiene logo&#10;&#10;Descrizione generata automaticamente">
            <a:extLst>
              <a:ext uri="{FF2B5EF4-FFF2-40B4-BE49-F238E27FC236}">
                <a16:creationId xmlns:a16="http://schemas.microsoft.com/office/drawing/2014/main" id="{8A306EDB-1727-24CA-154A-75CC56D47D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45000" contrast="64000"/>
                    </a14:imgEffect>
                  </a14:imgLayer>
                </a14:imgProps>
              </a:ext>
              <a:ext uri="{28A0092B-C50C-407E-A947-70E740481C1C}">
                <a14:useLocalDpi xmlns:a14="http://schemas.microsoft.com/office/drawing/2010/main" val="0"/>
              </a:ext>
            </a:extLst>
          </a:blip>
          <a:stretch>
            <a:fillRect/>
          </a:stretch>
        </p:blipFill>
        <p:spPr>
          <a:xfrm>
            <a:off x="498016" y="5204718"/>
            <a:ext cx="1320954" cy="1314781"/>
          </a:xfrm>
          <a:prstGeom prst="rect">
            <a:avLst/>
          </a:prstGeom>
          <a:effectLst>
            <a:outerShdw sx="1000" sy="1000" algn="ctr" rotWithShape="0">
              <a:srgbClr val="002060"/>
            </a:outerShdw>
          </a:effectLst>
        </p:spPr>
      </p:pic>
      <p:sp>
        <p:nvSpPr>
          <p:cNvPr id="2" name="Rettangolo 1">
            <a:extLst>
              <a:ext uri="{FF2B5EF4-FFF2-40B4-BE49-F238E27FC236}">
                <a16:creationId xmlns:a16="http://schemas.microsoft.com/office/drawing/2014/main" id="{DB687477-5118-BC64-2531-46E8B5F33411}"/>
              </a:ext>
            </a:extLst>
          </p:cNvPr>
          <p:cNvSpPr/>
          <p:nvPr/>
        </p:nvSpPr>
        <p:spPr>
          <a:xfrm>
            <a:off x="0" y="0"/>
            <a:ext cx="12192000" cy="6858000"/>
          </a:xfrm>
          <a:prstGeom prst="rect">
            <a:avLst/>
          </a:prstGeom>
          <a:solidFill>
            <a:srgbClr val="2F7BC6">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103419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B4AD52F-30EC-C726-C1B7-88E1937BC519}"/>
              </a:ext>
            </a:extLst>
          </p:cNvPr>
          <p:cNvSpPr/>
          <p:nvPr/>
        </p:nvSpPr>
        <p:spPr>
          <a:xfrm>
            <a:off x="0" y="1289745"/>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B75DA18-AC61-C09E-7893-6D93493653FD}"/>
              </a:ext>
            </a:extLst>
          </p:cNvPr>
          <p:cNvSpPr txBox="1"/>
          <p:nvPr/>
        </p:nvSpPr>
        <p:spPr>
          <a:xfrm>
            <a:off x="2433319" y="439115"/>
            <a:ext cx="7325360" cy="630942"/>
          </a:xfrm>
          <a:prstGeom prst="rect">
            <a:avLst/>
          </a:prstGeom>
          <a:noFill/>
        </p:spPr>
        <p:txBody>
          <a:bodyPr wrap="square" rtlCol="0">
            <a:spAutoFit/>
          </a:bodyPr>
          <a:lstStyle/>
          <a:p>
            <a:r>
              <a:rPr lang="it-IT" sz="3500">
                <a:solidFill>
                  <a:srgbClr val="BA1621"/>
                </a:solidFill>
                <a:latin typeface="Arial Black" panose="020B0A04020102020204" pitchFamily="34" charset="0"/>
              </a:rPr>
              <a:t>TECNICHE DI LABORATORIO</a:t>
            </a:r>
          </a:p>
        </p:txBody>
      </p:sp>
      <p:sp>
        <p:nvSpPr>
          <p:cNvPr id="4" name="CasellaDiTesto 3">
            <a:extLst>
              <a:ext uri="{FF2B5EF4-FFF2-40B4-BE49-F238E27FC236}">
                <a16:creationId xmlns:a16="http://schemas.microsoft.com/office/drawing/2014/main" id="{D67D301A-3967-CB90-DBE1-E73801BFADE3}"/>
              </a:ext>
            </a:extLst>
          </p:cNvPr>
          <p:cNvSpPr txBox="1"/>
          <p:nvPr/>
        </p:nvSpPr>
        <p:spPr>
          <a:xfrm>
            <a:off x="297178" y="2468586"/>
            <a:ext cx="3525030" cy="954107"/>
          </a:xfrm>
          <a:prstGeom prst="rect">
            <a:avLst/>
          </a:prstGeom>
          <a:noFill/>
        </p:spPr>
        <p:txBody>
          <a:bodyPr wrap="square" rtlCol="0">
            <a:spAutoFit/>
          </a:bodyPr>
          <a:lstStyle/>
          <a:p>
            <a:r>
              <a:rPr lang="it-IT" sz="28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CITOMETRIA </a:t>
            </a:r>
          </a:p>
          <a:p>
            <a:r>
              <a:rPr lang="it-IT" sz="28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A FLUSSO</a:t>
            </a:r>
            <a:endParaRPr lang="it-IT">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5" name="CasellaDiTesto 4">
            <a:extLst>
              <a:ext uri="{FF2B5EF4-FFF2-40B4-BE49-F238E27FC236}">
                <a16:creationId xmlns:a16="http://schemas.microsoft.com/office/drawing/2014/main" id="{C4F22EB1-CA01-F2CA-27AA-9BF236669588}"/>
              </a:ext>
            </a:extLst>
          </p:cNvPr>
          <p:cNvSpPr txBox="1"/>
          <p:nvPr/>
        </p:nvSpPr>
        <p:spPr>
          <a:xfrm>
            <a:off x="3798566" y="1791477"/>
            <a:ext cx="4208537" cy="2308324"/>
          </a:xfrm>
          <a:prstGeom prst="rect">
            <a:avLst/>
          </a:prstGeom>
          <a:noFill/>
        </p:spPr>
        <p:txBody>
          <a:bodyPr wrap="square">
            <a:spAutoFit/>
          </a:bodyPr>
          <a:lstStyle/>
          <a:p>
            <a:r>
              <a:rPr lang="it-IT" sz="1600">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È una tecnica di laboratorio che utilizza un fascio di luce laser per la separazione di cellule in sospensione. </a:t>
            </a:r>
          </a:p>
          <a:p>
            <a:r>
              <a:rPr lang="it-IT" sz="1600">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Si avvale dell'impiego di uno strumento, il </a:t>
            </a:r>
            <a:r>
              <a:rPr lang="it-IT" sz="1600" i="1" err="1">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citometro</a:t>
            </a:r>
            <a:r>
              <a:rPr lang="it-IT" sz="1600" i="1">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 a flusso,</a:t>
            </a:r>
            <a:r>
              <a:rPr lang="it-IT" sz="1600">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 che è in grado di misurare contemporaneamente alcuni parametri morfologici derivanti dall'attraversamento di singole cellule da parte di un fascio di luce laser.</a:t>
            </a:r>
            <a:endParaRPr lang="it-IT" sz="1600">
              <a:solidFill>
                <a:schemeClr val="accent2">
                  <a:lumMod val="20000"/>
                  <a:lumOff val="80000"/>
                </a:schemeClr>
              </a:solidFill>
              <a:latin typeface="Arial" panose="020B0604020202020204" pitchFamily="34" charset="0"/>
              <a:cs typeface="Arial" panose="020B0604020202020204" pitchFamily="34" charset="0"/>
            </a:endParaRPr>
          </a:p>
        </p:txBody>
      </p:sp>
      <p:pic>
        <p:nvPicPr>
          <p:cNvPr id="8" name="Immagine 7" descr="Immagine che contiene diagramma&#10;&#10;Descrizione generata automaticamente">
            <a:extLst>
              <a:ext uri="{FF2B5EF4-FFF2-40B4-BE49-F238E27FC236}">
                <a16:creationId xmlns:a16="http://schemas.microsoft.com/office/drawing/2014/main" id="{5D4B9F02-64CF-BB45-413A-1C51F38BB949}"/>
              </a:ext>
            </a:extLst>
          </p:cNvPr>
          <p:cNvPicPr>
            <a:picLocks noChangeAspect="1"/>
          </p:cNvPicPr>
          <p:nvPr/>
        </p:nvPicPr>
        <p:blipFill rotWithShape="1">
          <a:blip r:embed="rId3">
            <a:extLst>
              <a:ext uri="{28A0092B-C50C-407E-A947-70E740481C1C}">
                <a14:useLocalDpi xmlns:a14="http://schemas.microsoft.com/office/drawing/2010/main" val="0"/>
              </a:ext>
            </a:extLst>
          </a:blip>
          <a:srcRect l="4179" t="29821" r="2717" b="2509"/>
          <a:stretch/>
        </p:blipFill>
        <p:spPr>
          <a:xfrm>
            <a:off x="8196163" y="1559630"/>
            <a:ext cx="3806777" cy="3135774"/>
          </a:xfrm>
          <a:prstGeom prst="rect">
            <a:avLst/>
          </a:prstGeom>
        </p:spPr>
      </p:pic>
      <p:sp>
        <p:nvSpPr>
          <p:cNvPr id="11" name="Rettangolo 10">
            <a:extLst>
              <a:ext uri="{FF2B5EF4-FFF2-40B4-BE49-F238E27FC236}">
                <a16:creationId xmlns:a16="http://schemas.microsoft.com/office/drawing/2014/main" id="{69C3A605-BCB1-B6A9-D002-4D9A93B1D2CA}"/>
              </a:ext>
            </a:extLst>
          </p:cNvPr>
          <p:cNvSpPr/>
          <p:nvPr/>
        </p:nvSpPr>
        <p:spPr>
          <a:xfrm>
            <a:off x="12192000" y="1289745"/>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02930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565CDD64-80EC-F1AF-D702-0326CFF59CB3}"/>
              </a:ext>
            </a:extLst>
          </p:cNvPr>
          <p:cNvSpPr/>
          <p:nvPr/>
        </p:nvSpPr>
        <p:spPr>
          <a:xfrm>
            <a:off x="0" y="1289745"/>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B75DA18-AC61-C09E-7893-6D93493653FD}"/>
              </a:ext>
            </a:extLst>
          </p:cNvPr>
          <p:cNvSpPr txBox="1"/>
          <p:nvPr/>
        </p:nvSpPr>
        <p:spPr>
          <a:xfrm>
            <a:off x="2433319" y="439115"/>
            <a:ext cx="7325360" cy="630942"/>
          </a:xfrm>
          <a:prstGeom prst="rect">
            <a:avLst/>
          </a:prstGeom>
          <a:noFill/>
        </p:spPr>
        <p:txBody>
          <a:bodyPr wrap="square" rtlCol="0">
            <a:spAutoFit/>
          </a:bodyPr>
          <a:lstStyle/>
          <a:p>
            <a:r>
              <a:rPr lang="it-IT" sz="3500">
                <a:solidFill>
                  <a:srgbClr val="BA1621"/>
                </a:solidFill>
                <a:latin typeface="Arial Black" panose="020B0A04020102020204" pitchFamily="34" charset="0"/>
              </a:rPr>
              <a:t>TECNICHE DI LABORATORIO</a:t>
            </a:r>
          </a:p>
        </p:txBody>
      </p:sp>
      <p:sp>
        <p:nvSpPr>
          <p:cNvPr id="4" name="CasellaDiTesto 3">
            <a:extLst>
              <a:ext uri="{FF2B5EF4-FFF2-40B4-BE49-F238E27FC236}">
                <a16:creationId xmlns:a16="http://schemas.microsoft.com/office/drawing/2014/main" id="{D67D301A-3967-CB90-DBE1-E73801BFADE3}"/>
              </a:ext>
            </a:extLst>
          </p:cNvPr>
          <p:cNvSpPr txBox="1"/>
          <p:nvPr/>
        </p:nvSpPr>
        <p:spPr>
          <a:xfrm>
            <a:off x="977165" y="2366793"/>
            <a:ext cx="3525030" cy="1384995"/>
          </a:xfrm>
          <a:prstGeom prst="rect">
            <a:avLst/>
          </a:prstGeom>
          <a:noFill/>
        </p:spPr>
        <p:txBody>
          <a:bodyPr wrap="square" rtlCol="0">
            <a:spAutoFit/>
          </a:bodyPr>
          <a:lstStyle/>
          <a:p>
            <a:r>
              <a:rPr lang="it-IT" sz="2800" err="1">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N</a:t>
            </a:r>
            <a:r>
              <a:rPr lang="it-IT" sz="2400" err="1">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uclear</a:t>
            </a:r>
            <a:endParaRPr lang="it-IT" sz="2400">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it-IT" sz="2800" err="1">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M</a:t>
            </a:r>
            <a:r>
              <a:rPr lang="it-IT" sz="2400" err="1">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agnetic</a:t>
            </a:r>
            <a:endParaRPr lang="it-IT" sz="2400">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it-IT" sz="2800" err="1">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R</a:t>
            </a:r>
            <a:r>
              <a:rPr lang="it-IT" sz="2400" err="1">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esonance</a:t>
            </a:r>
            <a:endParaRPr lang="it-IT" sz="2400">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C4F22EB1-CA01-F2CA-27AA-9BF236669588}"/>
              </a:ext>
            </a:extLst>
          </p:cNvPr>
          <p:cNvSpPr txBox="1"/>
          <p:nvPr/>
        </p:nvSpPr>
        <p:spPr>
          <a:xfrm>
            <a:off x="4238440" y="2342686"/>
            <a:ext cx="4287194" cy="1569660"/>
          </a:xfrm>
          <a:prstGeom prst="rect">
            <a:avLst/>
          </a:prstGeom>
          <a:noFill/>
        </p:spPr>
        <p:txBody>
          <a:bodyPr wrap="square">
            <a:spAutoFit/>
          </a:bodyPr>
          <a:lstStyle/>
          <a:p>
            <a:r>
              <a:rPr lang="it-IT" sz="1600">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È una tecnica analitica usata per determinare la struttura molecolare e la composizione chimica di un campione. </a:t>
            </a:r>
          </a:p>
          <a:p>
            <a:r>
              <a:rPr lang="it-IT" sz="1600">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Si basa sull’analisi del comportamento degli spin dei nuclei in presenza di un forte campo magnetico</a:t>
            </a:r>
            <a:endParaRPr lang="it-IT" sz="1600">
              <a:solidFill>
                <a:schemeClr val="accent2">
                  <a:lumMod val="20000"/>
                  <a:lumOff val="80000"/>
                </a:schemeClr>
              </a:solidFill>
              <a:latin typeface="Arial" panose="020B0604020202020204" pitchFamily="34" charset="0"/>
              <a:cs typeface="Arial" panose="020B0604020202020204" pitchFamily="34" charset="0"/>
            </a:endParaRPr>
          </a:p>
        </p:txBody>
      </p:sp>
      <p:pic>
        <p:nvPicPr>
          <p:cNvPr id="7" name="Immagine 6" descr="Immagine che contiene testo, interno, faraglioni&#10;&#10;Descrizione generata automaticamente">
            <a:extLst>
              <a:ext uri="{FF2B5EF4-FFF2-40B4-BE49-F238E27FC236}">
                <a16:creationId xmlns:a16="http://schemas.microsoft.com/office/drawing/2014/main" id="{361B1805-0A1E-9530-AE33-D0FD17007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9509" y="1424566"/>
            <a:ext cx="2208514" cy="3405901"/>
          </a:xfrm>
          <a:prstGeom prst="rect">
            <a:avLst/>
          </a:prstGeom>
        </p:spPr>
      </p:pic>
      <p:sp>
        <p:nvSpPr>
          <p:cNvPr id="9" name="Rettangolo 8">
            <a:extLst>
              <a:ext uri="{FF2B5EF4-FFF2-40B4-BE49-F238E27FC236}">
                <a16:creationId xmlns:a16="http://schemas.microsoft.com/office/drawing/2014/main" id="{091B207F-A9CD-F97A-59F8-9D71AA2B3380}"/>
              </a:ext>
            </a:extLst>
          </p:cNvPr>
          <p:cNvSpPr/>
          <p:nvPr/>
        </p:nvSpPr>
        <p:spPr>
          <a:xfrm>
            <a:off x="-12192000" y="1289745"/>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E3F6BCEE-14E6-C61C-BD28-349058068831}"/>
              </a:ext>
            </a:extLst>
          </p:cNvPr>
          <p:cNvSpPr/>
          <p:nvPr/>
        </p:nvSpPr>
        <p:spPr>
          <a:xfrm>
            <a:off x="6096000" y="0"/>
            <a:ext cx="6096000" cy="6858000"/>
          </a:xfrm>
          <a:prstGeom prst="rect">
            <a:avLst/>
          </a:prstGeom>
          <a:solidFill>
            <a:srgbClr val="BA162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a:extLst>
              <a:ext uri="{FF2B5EF4-FFF2-40B4-BE49-F238E27FC236}">
                <a16:creationId xmlns:a16="http://schemas.microsoft.com/office/drawing/2014/main" id="{3141B9E0-E389-F4B1-A31E-5AF747F2EF3B}"/>
              </a:ext>
            </a:extLst>
          </p:cNvPr>
          <p:cNvPicPr>
            <a:picLocks noChangeAspect="1"/>
          </p:cNvPicPr>
          <p:nvPr/>
        </p:nvPicPr>
        <p:blipFill rotWithShape="1">
          <a:blip r:embed="rId4">
            <a:extLst>
              <a:ext uri="{28A0092B-C50C-407E-A947-70E740481C1C}">
                <a14:useLocalDpi xmlns:a14="http://schemas.microsoft.com/office/drawing/2010/main" val="0"/>
              </a:ext>
            </a:extLst>
          </a:blip>
          <a:srcRect l="5435" r="34885"/>
          <a:stretch/>
        </p:blipFill>
        <p:spPr>
          <a:xfrm>
            <a:off x="12188315" y="0"/>
            <a:ext cx="6184739" cy="6858000"/>
          </a:xfrm>
          <a:prstGeom prst="rect">
            <a:avLst/>
          </a:prstGeom>
        </p:spPr>
      </p:pic>
    </p:spTree>
    <p:extLst>
      <p:ext uri="{BB962C8B-B14F-4D97-AF65-F5344CB8AC3E}">
        <p14:creationId xmlns:p14="http://schemas.microsoft.com/office/powerpoint/2010/main" val="3426230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1621">
            <a:alpha val="94000"/>
          </a:srgbClr>
        </a:solidFill>
        <a:effectLst/>
      </p:bgPr>
    </p:bg>
    <p:spTree>
      <p:nvGrpSpPr>
        <p:cNvPr id="1" name=""/>
        <p:cNvGrpSpPr/>
        <p:nvPr/>
      </p:nvGrpSpPr>
      <p:grpSpPr>
        <a:xfrm>
          <a:off x="0" y="0"/>
          <a:ext cx="0" cy="0"/>
          <a:chOff x="0" y="0"/>
          <a:chExt cx="0" cy="0"/>
        </a:xfrm>
      </p:grpSpPr>
      <p:pic>
        <p:nvPicPr>
          <p:cNvPr id="42" name="Immagine 41">
            <a:extLst>
              <a:ext uri="{FF2B5EF4-FFF2-40B4-BE49-F238E27FC236}">
                <a16:creationId xmlns:a16="http://schemas.microsoft.com/office/drawing/2014/main" id="{EA33A12B-B6A0-E21A-808A-139A76AF9A6F}"/>
              </a:ext>
            </a:extLst>
          </p:cNvPr>
          <p:cNvPicPr>
            <a:picLocks noChangeAspect="1"/>
          </p:cNvPicPr>
          <p:nvPr/>
        </p:nvPicPr>
        <p:blipFill rotWithShape="1">
          <a:blip r:embed="rId2">
            <a:extLst>
              <a:ext uri="{28A0092B-C50C-407E-A947-70E740481C1C}">
                <a14:useLocalDpi xmlns:a14="http://schemas.microsoft.com/office/drawing/2010/main" val="0"/>
              </a:ext>
            </a:extLst>
          </a:blip>
          <a:srcRect l="5435" r="34885"/>
          <a:stretch/>
        </p:blipFill>
        <p:spPr>
          <a:xfrm>
            <a:off x="6007261" y="0"/>
            <a:ext cx="6184739" cy="6858000"/>
          </a:xfrm>
          <a:prstGeom prst="rect">
            <a:avLst/>
          </a:prstGeom>
        </p:spPr>
      </p:pic>
      <p:pic>
        <p:nvPicPr>
          <p:cNvPr id="48" name="Immagine 47" descr="Immagine che contiene testo, tazza&#10;&#10;Descrizione generata automaticamente">
            <a:extLst>
              <a:ext uri="{FF2B5EF4-FFF2-40B4-BE49-F238E27FC236}">
                <a16:creationId xmlns:a16="http://schemas.microsoft.com/office/drawing/2014/main" id="{C26954BF-7722-A0D5-FB39-5AE227DF6842}"/>
              </a:ext>
            </a:extLst>
          </p:cNvPr>
          <p:cNvPicPr>
            <a:picLocks noChangeAspect="1"/>
          </p:cNvPicPr>
          <p:nvPr/>
        </p:nvPicPr>
        <p:blipFill rotWithShape="1">
          <a:blip r:embed="rId3">
            <a:extLst>
              <a:ext uri="{28A0092B-C50C-407E-A947-70E740481C1C}">
                <a14:useLocalDpi xmlns:a14="http://schemas.microsoft.com/office/drawing/2010/main" val="0"/>
              </a:ext>
            </a:extLst>
          </a:blip>
          <a:srcRect l="12151"/>
          <a:stretch/>
        </p:blipFill>
        <p:spPr>
          <a:xfrm>
            <a:off x="12192000" y="0"/>
            <a:ext cx="6024623" cy="6858000"/>
          </a:xfrm>
          <a:prstGeom prst="rect">
            <a:avLst/>
          </a:prstGeom>
          <a:solidFill>
            <a:srgbClr val="87AACA"/>
          </a:solidFill>
        </p:spPr>
      </p:pic>
      <p:sp>
        <p:nvSpPr>
          <p:cNvPr id="50" name="CasellaDiTesto 49">
            <a:extLst>
              <a:ext uri="{FF2B5EF4-FFF2-40B4-BE49-F238E27FC236}">
                <a16:creationId xmlns:a16="http://schemas.microsoft.com/office/drawing/2014/main" id="{97062361-0879-4408-FCA1-2E0C4BFD6655}"/>
              </a:ext>
            </a:extLst>
          </p:cNvPr>
          <p:cNvSpPr txBox="1"/>
          <p:nvPr/>
        </p:nvSpPr>
        <p:spPr>
          <a:xfrm>
            <a:off x="913531" y="1182230"/>
            <a:ext cx="4290348" cy="3308598"/>
          </a:xfrm>
          <a:prstGeom prst="rect">
            <a:avLst/>
          </a:prstGeom>
          <a:noFill/>
        </p:spPr>
        <p:txBody>
          <a:bodyPr wrap="square" rtlCol="0">
            <a:spAutoFit/>
          </a:bodyPr>
          <a:lstStyle/>
          <a:p>
            <a:pPr algn="ctr">
              <a:spcAft>
                <a:spcPts val="600"/>
              </a:spcAft>
            </a:pPr>
            <a:r>
              <a:rPr lang="it-IT" sz="1700">
                <a:solidFill>
                  <a:schemeClr val="accent2">
                    <a:lumMod val="20000"/>
                    <a:lumOff val="80000"/>
                  </a:schemeClr>
                </a:solidFill>
                <a:latin typeface="Arial" panose="020B0604020202020204" pitchFamily="34" charset="0"/>
                <a:cs typeface="Arial" panose="020B0604020202020204" pitchFamily="34" charset="0"/>
              </a:rPr>
              <a:t>Lo scopo principale delle analisi del sangue è di valutare lo stato di salute del paziente attraverso lo studio dei parametri ematici.</a:t>
            </a:r>
          </a:p>
          <a:p>
            <a:pPr algn="ctr"/>
            <a:endParaRPr lang="it-IT" sz="1700">
              <a:solidFill>
                <a:schemeClr val="accent2">
                  <a:lumMod val="20000"/>
                  <a:lumOff val="80000"/>
                </a:schemeClr>
              </a:solidFill>
              <a:latin typeface="Arial" panose="020B0604020202020204" pitchFamily="34" charset="0"/>
              <a:cs typeface="Arial" panose="020B0604020202020204" pitchFamily="34" charset="0"/>
            </a:endParaRPr>
          </a:p>
          <a:p>
            <a:pPr algn="ctr"/>
            <a:r>
              <a:rPr lang="it-IT" sz="1700">
                <a:solidFill>
                  <a:schemeClr val="accent2">
                    <a:lumMod val="20000"/>
                    <a:lumOff val="80000"/>
                  </a:schemeClr>
                </a:solidFill>
                <a:latin typeface="Arial" panose="020B0604020202020204" pitchFamily="34" charset="0"/>
                <a:cs typeface="Arial" panose="020B0604020202020204" pitchFamily="34" charset="0"/>
              </a:rPr>
              <a:t>Ma i risultati di laboratorio forniscono informazioni anche da un punto di vista ECOTOSSICOLOGICO.</a:t>
            </a:r>
          </a:p>
          <a:p>
            <a:pPr algn="ctr"/>
            <a:r>
              <a:rPr lang="it-IT" sz="1700">
                <a:solidFill>
                  <a:schemeClr val="accent2">
                    <a:lumMod val="20000"/>
                    <a:lumOff val="80000"/>
                  </a:schemeClr>
                </a:solidFill>
                <a:latin typeface="Arial" panose="020B0604020202020204" pitchFamily="34" charset="0"/>
                <a:cs typeface="Arial" panose="020B0604020202020204" pitchFamily="34" charset="0"/>
              </a:rPr>
              <a:t>Dunque, attraverso gli esami del sangue è possibile ricavare informazioni sull’esposizione della persona a determinate sostanze.</a:t>
            </a:r>
          </a:p>
        </p:txBody>
      </p:sp>
      <p:pic>
        <p:nvPicPr>
          <p:cNvPr id="52" name="Elemento grafico 51" descr="Radioattivo con riempimento a tinta unita">
            <a:extLst>
              <a:ext uri="{FF2B5EF4-FFF2-40B4-BE49-F238E27FC236}">
                <a16:creationId xmlns:a16="http://schemas.microsoft.com/office/drawing/2014/main" id="{B5BEE467-A2B2-CD15-3548-F214B066A4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833" y="4633549"/>
            <a:ext cx="1395744" cy="1395744"/>
          </a:xfrm>
          <a:prstGeom prst="rect">
            <a:avLst/>
          </a:prstGeom>
        </p:spPr>
      </p:pic>
    </p:spTree>
    <p:extLst>
      <p:ext uri="{BB962C8B-B14F-4D97-AF65-F5344CB8AC3E}">
        <p14:creationId xmlns:p14="http://schemas.microsoft.com/office/powerpoint/2010/main" val="758272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F9FAC"/>
        </a:solidFill>
        <a:effectLst/>
      </p:bgPr>
    </p:bg>
    <p:spTree>
      <p:nvGrpSpPr>
        <p:cNvPr id="1" name=""/>
        <p:cNvGrpSpPr/>
        <p:nvPr/>
      </p:nvGrpSpPr>
      <p:grpSpPr>
        <a:xfrm>
          <a:off x="0" y="0"/>
          <a:ext cx="0" cy="0"/>
          <a:chOff x="0" y="0"/>
          <a:chExt cx="0" cy="0"/>
        </a:xfrm>
      </p:grpSpPr>
      <p:sp>
        <p:nvSpPr>
          <p:cNvPr id="21" name="Rettangolo 20">
            <a:extLst>
              <a:ext uri="{FF2B5EF4-FFF2-40B4-BE49-F238E27FC236}">
                <a16:creationId xmlns:a16="http://schemas.microsoft.com/office/drawing/2014/main" id="{035B4CF5-4EBF-221B-901D-8EF8517B199C}"/>
              </a:ext>
            </a:extLst>
          </p:cNvPr>
          <p:cNvSpPr/>
          <p:nvPr/>
        </p:nvSpPr>
        <p:spPr>
          <a:xfrm>
            <a:off x="5063923" y="-8681"/>
            <a:ext cx="12222480" cy="6858000"/>
          </a:xfrm>
          <a:prstGeom prst="rect">
            <a:avLst/>
          </a:prstGeom>
          <a:solidFill>
            <a:srgbClr val="7F9FA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testo, tazza&#10;&#10;Descrizione generata automaticamente">
            <a:extLst>
              <a:ext uri="{FF2B5EF4-FFF2-40B4-BE49-F238E27FC236}">
                <a16:creationId xmlns:a16="http://schemas.microsoft.com/office/drawing/2014/main" id="{92D7C58D-52F0-31D4-ABB9-4A4972E94692}"/>
              </a:ext>
            </a:extLst>
          </p:cNvPr>
          <p:cNvPicPr>
            <a:picLocks noChangeAspect="1"/>
          </p:cNvPicPr>
          <p:nvPr/>
        </p:nvPicPr>
        <p:blipFill rotWithShape="1">
          <a:blip r:embed="rId2">
            <a:extLst>
              <a:ext uri="{28A0092B-C50C-407E-A947-70E740481C1C}">
                <a14:useLocalDpi xmlns:a14="http://schemas.microsoft.com/office/drawing/2010/main" val="0"/>
              </a:ext>
            </a:extLst>
          </a:blip>
          <a:srcRect l="26245" t="-127" r="-85" b="127"/>
          <a:stretch/>
        </p:blipFill>
        <p:spPr>
          <a:xfrm>
            <a:off x="0" y="0"/>
            <a:ext cx="5063923" cy="6858000"/>
          </a:xfrm>
          <a:prstGeom prst="rect">
            <a:avLst/>
          </a:prstGeom>
          <a:solidFill>
            <a:srgbClr val="87AACA"/>
          </a:solidFill>
        </p:spPr>
      </p:pic>
      <p:pic>
        <p:nvPicPr>
          <p:cNvPr id="11" name="Immagine 10">
            <a:extLst>
              <a:ext uri="{FF2B5EF4-FFF2-40B4-BE49-F238E27FC236}">
                <a16:creationId xmlns:a16="http://schemas.microsoft.com/office/drawing/2014/main" id="{940AF0BF-3822-D47B-2C74-BD84B7E2B629}"/>
              </a:ext>
            </a:extLst>
          </p:cNvPr>
          <p:cNvPicPr>
            <a:picLocks noChangeAspect="1"/>
          </p:cNvPicPr>
          <p:nvPr/>
        </p:nvPicPr>
        <p:blipFill rotWithShape="1">
          <a:blip r:embed="rId3">
            <a:extLst>
              <a:ext uri="{28A0092B-C50C-407E-A947-70E740481C1C}">
                <a14:useLocalDpi xmlns:a14="http://schemas.microsoft.com/office/drawing/2010/main" val="0"/>
              </a:ext>
            </a:extLst>
          </a:blip>
          <a:srcRect l="5435" r="34885"/>
          <a:stretch/>
        </p:blipFill>
        <p:spPr>
          <a:xfrm>
            <a:off x="-6231037" y="-8681"/>
            <a:ext cx="6184739" cy="6858000"/>
          </a:xfrm>
          <a:prstGeom prst="rect">
            <a:avLst/>
          </a:prstGeom>
        </p:spPr>
      </p:pic>
      <p:sp>
        <p:nvSpPr>
          <p:cNvPr id="13" name="CasellaDiTesto 12">
            <a:extLst>
              <a:ext uri="{FF2B5EF4-FFF2-40B4-BE49-F238E27FC236}">
                <a16:creationId xmlns:a16="http://schemas.microsoft.com/office/drawing/2014/main" id="{B0437FE4-9269-D127-4807-CBD7CDD545AB}"/>
              </a:ext>
            </a:extLst>
          </p:cNvPr>
          <p:cNvSpPr txBox="1"/>
          <p:nvPr/>
        </p:nvSpPr>
        <p:spPr>
          <a:xfrm>
            <a:off x="6215604" y="300943"/>
            <a:ext cx="4734046" cy="630942"/>
          </a:xfrm>
          <a:prstGeom prst="rect">
            <a:avLst/>
          </a:prstGeom>
          <a:noFill/>
        </p:spPr>
        <p:txBody>
          <a:bodyPr wrap="square" rtlCol="0">
            <a:spAutoFit/>
          </a:bodyPr>
          <a:lstStyle/>
          <a:p>
            <a:r>
              <a:rPr lang="it-IT" sz="3500" b="1">
                <a:solidFill>
                  <a:srgbClr val="E9ECF1"/>
                </a:solidFill>
                <a:latin typeface="Arial Black" panose="020B0A04020102020204" pitchFamily="34" charset="0"/>
              </a:rPr>
              <a:t>METALLI PESANTI</a:t>
            </a:r>
          </a:p>
        </p:txBody>
      </p:sp>
      <p:sp>
        <p:nvSpPr>
          <p:cNvPr id="14" name="CasellaDiTesto 13">
            <a:extLst>
              <a:ext uri="{FF2B5EF4-FFF2-40B4-BE49-F238E27FC236}">
                <a16:creationId xmlns:a16="http://schemas.microsoft.com/office/drawing/2014/main" id="{61D0429D-B552-8F23-4895-EF2D0022EAB0}"/>
              </a:ext>
            </a:extLst>
          </p:cNvPr>
          <p:cNvSpPr txBox="1"/>
          <p:nvPr/>
        </p:nvSpPr>
        <p:spPr>
          <a:xfrm>
            <a:off x="5770942" y="850860"/>
            <a:ext cx="5623369" cy="646331"/>
          </a:xfrm>
          <a:prstGeom prst="rect">
            <a:avLst/>
          </a:prstGeom>
          <a:noFill/>
        </p:spPr>
        <p:txBody>
          <a:bodyPr wrap="square" rtlCol="0">
            <a:spAutoFit/>
          </a:bodyPr>
          <a:lstStyle/>
          <a:p>
            <a:pPr algn="ctr">
              <a:spcAft>
                <a:spcPts val="800"/>
              </a:spcAft>
            </a:pPr>
            <a:r>
              <a:rPr lang="it-IT">
                <a:solidFill>
                  <a:srgbClr val="E9ECF1"/>
                </a:solidFill>
                <a:latin typeface="Arial" panose="020B0604020202020204" pitchFamily="34" charset="0"/>
                <a:cs typeface="Arial" panose="020B0604020202020204" pitchFamily="34" charset="0"/>
              </a:rPr>
              <a:t>Sono definiti </a:t>
            </a:r>
            <a:r>
              <a:rPr lang="it-IT" i="1">
                <a:solidFill>
                  <a:srgbClr val="E9ECF1"/>
                </a:solidFill>
                <a:latin typeface="Arial" panose="020B0604020202020204" pitchFamily="34" charset="0"/>
                <a:cs typeface="Arial" panose="020B0604020202020204" pitchFamily="34" charset="0"/>
              </a:rPr>
              <a:t>metalli pesanti</a:t>
            </a:r>
            <a:r>
              <a:rPr lang="it-IT">
                <a:solidFill>
                  <a:srgbClr val="E9ECF1"/>
                </a:solidFill>
                <a:latin typeface="Arial" panose="020B0604020202020204" pitchFamily="34" charset="0"/>
                <a:cs typeface="Arial" panose="020B0604020202020204" pitchFamily="34" charset="0"/>
              </a:rPr>
              <a:t> gli elementi con numero atomico superiore a quello del ferro.</a:t>
            </a:r>
          </a:p>
        </p:txBody>
      </p:sp>
      <p:sp>
        <p:nvSpPr>
          <p:cNvPr id="16" name="CasellaDiTesto 15">
            <a:extLst>
              <a:ext uri="{FF2B5EF4-FFF2-40B4-BE49-F238E27FC236}">
                <a16:creationId xmlns:a16="http://schemas.microsoft.com/office/drawing/2014/main" id="{3AB92562-2465-A597-8E30-B90A6E5EE614}"/>
              </a:ext>
            </a:extLst>
          </p:cNvPr>
          <p:cNvSpPr txBox="1"/>
          <p:nvPr/>
        </p:nvSpPr>
        <p:spPr>
          <a:xfrm>
            <a:off x="5770942" y="1571902"/>
            <a:ext cx="5454569" cy="1569660"/>
          </a:xfrm>
          <a:prstGeom prst="rect">
            <a:avLst/>
          </a:prstGeom>
          <a:noFill/>
        </p:spPr>
        <p:txBody>
          <a:bodyPr wrap="square">
            <a:spAutoFit/>
          </a:bodyPr>
          <a:lstStyle/>
          <a:p>
            <a:r>
              <a:rPr lang="it-IT" sz="1600">
                <a:solidFill>
                  <a:srgbClr val="E9ECF1"/>
                </a:solidFill>
                <a:latin typeface="Arial" panose="020B0604020202020204" pitchFamily="34" charset="0"/>
                <a:cs typeface="Arial" panose="020B0604020202020204" pitchFamily="34" charset="0"/>
              </a:rPr>
              <a:t>I metalli pesanti devono:</a:t>
            </a:r>
          </a:p>
          <a:p>
            <a:r>
              <a:rPr lang="it-IT" sz="1600">
                <a:solidFill>
                  <a:srgbClr val="E9ECF1"/>
                </a:solidFill>
                <a:latin typeface="Arial" panose="020B0604020202020204" pitchFamily="34" charset="0"/>
                <a:cs typeface="Arial" panose="020B0604020202020204" pitchFamily="34" charset="0"/>
              </a:rPr>
              <a:t>• avere una densità superiore a 5,0 g/cm</a:t>
            </a:r>
            <a:r>
              <a:rPr lang="it-IT" sz="1600" baseline="30000">
                <a:solidFill>
                  <a:srgbClr val="E9ECF1"/>
                </a:solidFill>
                <a:latin typeface="Arial" panose="020B0604020202020204" pitchFamily="34" charset="0"/>
                <a:cs typeface="Arial" panose="020B0604020202020204" pitchFamily="34" charset="0"/>
              </a:rPr>
              <a:t>3</a:t>
            </a:r>
            <a:endParaRPr lang="it-IT" sz="1600">
              <a:solidFill>
                <a:srgbClr val="E9ECF1"/>
              </a:solidFill>
              <a:latin typeface="Arial" panose="020B0604020202020204" pitchFamily="34" charset="0"/>
              <a:cs typeface="Arial" panose="020B0604020202020204" pitchFamily="34" charset="0"/>
            </a:endParaRPr>
          </a:p>
          <a:p>
            <a:r>
              <a:rPr lang="it-IT" sz="1600">
                <a:solidFill>
                  <a:srgbClr val="E9ECF1"/>
                </a:solidFill>
                <a:latin typeface="Arial" panose="020B0604020202020204" pitchFamily="34" charset="0"/>
                <a:cs typeface="Arial" panose="020B0604020202020204" pitchFamily="34" charset="0"/>
              </a:rPr>
              <a:t>• avere una spiccata attitudine a formare complessi</a:t>
            </a:r>
          </a:p>
          <a:p>
            <a:r>
              <a:rPr lang="it-IT" sz="1600">
                <a:solidFill>
                  <a:srgbClr val="E9ECF1"/>
                </a:solidFill>
                <a:latin typeface="Arial" panose="020B0604020202020204" pitchFamily="34" charset="0"/>
                <a:cs typeface="Arial" panose="020B0604020202020204" pitchFamily="34" charset="0"/>
              </a:rPr>
              <a:t>• essere affini verso i solfuri</a:t>
            </a:r>
          </a:p>
          <a:p>
            <a:r>
              <a:rPr lang="it-IT" sz="1600">
                <a:solidFill>
                  <a:srgbClr val="E9ECF1"/>
                </a:solidFill>
                <a:latin typeface="Arial" panose="020B0604020202020204" pitchFamily="34" charset="0"/>
                <a:cs typeface="Arial" panose="020B0604020202020204" pitchFamily="34" charset="0"/>
              </a:rPr>
              <a:t>• comportarsi genericamente come cationi</a:t>
            </a:r>
          </a:p>
          <a:p>
            <a:r>
              <a:rPr lang="it-IT" sz="1600">
                <a:solidFill>
                  <a:srgbClr val="E9ECF1"/>
                </a:solidFill>
                <a:latin typeface="Arial" panose="020B0604020202020204" pitchFamily="34" charset="0"/>
                <a:cs typeface="Arial" panose="020B0604020202020204" pitchFamily="34" charset="0"/>
              </a:rPr>
              <a:t>• formare idrati con bassa solubilità</a:t>
            </a:r>
          </a:p>
        </p:txBody>
      </p:sp>
      <p:sp>
        <p:nvSpPr>
          <p:cNvPr id="19" name="CasellaDiTesto 18">
            <a:extLst>
              <a:ext uri="{FF2B5EF4-FFF2-40B4-BE49-F238E27FC236}">
                <a16:creationId xmlns:a16="http://schemas.microsoft.com/office/drawing/2014/main" id="{844CA2BD-2EBE-380F-272F-4AFE0D0F7380}"/>
              </a:ext>
            </a:extLst>
          </p:cNvPr>
          <p:cNvSpPr txBox="1"/>
          <p:nvPr/>
        </p:nvSpPr>
        <p:spPr>
          <a:xfrm>
            <a:off x="5475273" y="3335509"/>
            <a:ext cx="6413371" cy="1097416"/>
          </a:xfrm>
          <a:prstGeom prst="rect">
            <a:avLst/>
          </a:prstGeom>
          <a:noFill/>
        </p:spPr>
        <p:txBody>
          <a:bodyPr wrap="square">
            <a:spAutoFit/>
          </a:bodyPr>
          <a:lstStyle/>
          <a:p>
            <a:pPr algn="ctr">
              <a:lnSpc>
                <a:spcPct val="107000"/>
              </a:lnSpc>
              <a:spcAft>
                <a:spcPts val="600"/>
              </a:spcAft>
            </a:pPr>
            <a:r>
              <a:rPr lang="it-IT" sz="1700">
                <a:solidFill>
                  <a:srgbClr val="E9ECF1"/>
                </a:solidFill>
                <a:latin typeface="Arial" panose="020B0604020202020204" pitchFamily="34" charset="0"/>
                <a:ea typeface="Calibri" panose="020F0502020204030204" pitchFamily="34" charset="0"/>
                <a:cs typeface="Arial" panose="020B0604020202020204" pitchFamily="34" charset="0"/>
              </a:rPr>
              <a:t>Vengono normalmente considerati metalli pesanti gli elementi: </a:t>
            </a:r>
          </a:p>
          <a:p>
            <a:pPr algn="ctr">
              <a:lnSpc>
                <a:spcPct val="107000"/>
              </a:lnSpc>
              <a:spcAft>
                <a:spcPts val="600"/>
              </a:spcAft>
            </a:pPr>
            <a:r>
              <a:rPr lang="it-IT" sz="1800" b="1" i="1">
                <a:solidFill>
                  <a:srgbClr val="E9ECF1"/>
                </a:solidFill>
                <a:latin typeface="Arial" panose="020B0604020202020204" pitchFamily="34" charset="0"/>
                <a:ea typeface="Calibri" panose="020F0502020204030204" pitchFamily="34" charset="0"/>
                <a:cs typeface="Arial" panose="020B0604020202020204" pitchFamily="34" charset="0"/>
              </a:rPr>
              <a:t>Al  </a:t>
            </a:r>
            <a:r>
              <a:rPr lang="it-IT" sz="1800" b="1" i="1" err="1">
                <a:solidFill>
                  <a:srgbClr val="E9ECF1"/>
                </a:solidFill>
                <a:latin typeface="Arial" panose="020B0604020202020204" pitchFamily="34" charset="0"/>
                <a:ea typeface="Calibri" panose="020F0502020204030204" pitchFamily="34" charset="0"/>
                <a:cs typeface="Arial" panose="020B0604020202020204" pitchFamily="34" charset="0"/>
              </a:rPr>
              <a:t>As</a:t>
            </a:r>
            <a:r>
              <a:rPr lang="it-IT" sz="1800" b="1" i="1">
                <a:solidFill>
                  <a:srgbClr val="E9ECF1"/>
                </a:solidFill>
                <a:latin typeface="Arial" panose="020B0604020202020204" pitchFamily="34" charset="0"/>
                <a:ea typeface="Calibri" panose="020F0502020204030204" pitchFamily="34" charset="0"/>
                <a:cs typeface="Arial" panose="020B0604020202020204" pitchFamily="34" charset="0"/>
              </a:rPr>
              <a:t>  Ag  </a:t>
            </a:r>
            <a:r>
              <a:rPr lang="it-IT" sz="1800" b="1" i="1" err="1">
                <a:solidFill>
                  <a:srgbClr val="E9ECF1"/>
                </a:solidFill>
                <a:latin typeface="Arial" panose="020B0604020202020204" pitchFamily="34" charset="0"/>
                <a:ea typeface="Calibri" panose="020F0502020204030204" pitchFamily="34" charset="0"/>
                <a:cs typeface="Arial" panose="020B0604020202020204" pitchFamily="34" charset="0"/>
              </a:rPr>
              <a:t>Ba</a:t>
            </a:r>
            <a:r>
              <a:rPr lang="it-IT" sz="1800" b="1" i="1">
                <a:solidFill>
                  <a:srgbClr val="E9ECF1"/>
                </a:solidFill>
                <a:latin typeface="Arial" panose="020B0604020202020204" pitchFamily="34" charset="0"/>
                <a:ea typeface="Calibri" panose="020F0502020204030204" pitchFamily="34" charset="0"/>
                <a:cs typeface="Arial" panose="020B0604020202020204" pitchFamily="34" charset="0"/>
              </a:rPr>
              <a:t>  Be  Bi  </a:t>
            </a:r>
            <a:r>
              <a:rPr lang="it-IT" sz="1800" b="1" i="1" err="1">
                <a:solidFill>
                  <a:srgbClr val="E9ECF1"/>
                </a:solidFill>
                <a:latin typeface="Arial" panose="020B0604020202020204" pitchFamily="34" charset="0"/>
                <a:ea typeface="Calibri" panose="020F0502020204030204" pitchFamily="34" charset="0"/>
                <a:cs typeface="Arial" panose="020B0604020202020204" pitchFamily="34" charset="0"/>
              </a:rPr>
              <a:t>Cd</a:t>
            </a:r>
            <a:r>
              <a:rPr lang="it-IT" sz="1800" b="1" i="1">
                <a:solidFill>
                  <a:srgbClr val="E9ECF1"/>
                </a:solidFill>
                <a:latin typeface="Arial" panose="020B0604020202020204" pitchFamily="34" charset="0"/>
                <a:ea typeface="Calibri" panose="020F0502020204030204" pitchFamily="34" charset="0"/>
                <a:cs typeface="Arial" panose="020B0604020202020204" pitchFamily="34" charset="0"/>
              </a:rPr>
              <a:t>  Co  Cr  Fe  Mn  </a:t>
            </a:r>
          </a:p>
          <a:p>
            <a:pPr algn="ctr">
              <a:lnSpc>
                <a:spcPct val="107000"/>
              </a:lnSpc>
              <a:spcAft>
                <a:spcPts val="800"/>
              </a:spcAft>
            </a:pPr>
            <a:r>
              <a:rPr lang="it-IT" sz="1800" b="1" i="1">
                <a:solidFill>
                  <a:srgbClr val="E9ECF1"/>
                </a:solidFill>
                <a:latin typeface="Arial" panose="020B0604020202020204" pitchFamily="34" charset="0"/>
                <a:ea typeface="Calibri" panose="020F0502020204030204" pitchFamily="34" charset="0"/>
                <a:cs typeface="Arial" panose="020B0604020202020204" pitchFamily="34" charset="0"/>
              </a:rPr>
              <a:t>Hg  Mo  Ni  Pb  Cu  Sn  Se  </a:t>
            </a:r>
            <a:r>
              <a:rPr lang="it-IT" sz="1800" b="1" i="1" err="1">
                <a:solidFill>
                  <a:srgbClr val="E9ECF1"/>
                </a:solidFill>
                <a:latin typeface="Arial" panose="020B0604020202020204" pitchFamily="34" charset="0"/>
                <a:ea typeface="Calibri" panose="020F0502020204030204" pitchFamily="34" charset="0"/>
                <a:cs typeface="Arial" panose="020B0604020202020204" pitchFamily="34" charset="0"/>
              </a:rPr>
              <a:t>Tl</a:t>
            </a:r>
            <a:r>
              <a:rPr lang="it-IT" sz="1800" b="1" i="1">
                <a:solidFill>
                  <a:srgbClr val="E9ECF1"/>
                </a:solidFill>
                <a:latin typeface="Arial" panose="020B0604020202020204" pitchFamily="34" charset="0"/>
                <a:ea typeface="Calibri" panose="020F0502020204030204" pitchFamily="34" charset="0"/>
                <a:cs typeface="Arial" panose="020B0604020202020204" pitchFamily="34" charset="0"/>
              </a:rPr>
              <a:t>  V   Zn</a:t>
            </a:r>
          </a:p>
        </p:txBody>
      </p:sp>
      <p:sp>
        <p:nvSpPr>
          <p:cNvPr id="23" name="CasellaDiTesto 22">
            <a:extLst>
              <a:ext uri="{FF2B5EF4-FFF2-40B4-BE49-F238E27FC236}">
                <a16:creationId xmlns:a16="http://schemas.microsoft.com/office/drawing/2014/main" id="{F332204F-CE3A-B842-44EB-6F8E01BC8038}"/>
              </a:ext>
            </a:extLst>
          </p:cNvPr>
          <p:cNvSpPr txBox="1"/>
          <p:nvPr/>
        </p:nvSpPr>
        <p:spPr>
          <a:xfrm>
            <a:off x="5770942" y="4626873"/>
            <a:ext cx="6117702" cy="1756571"/>
          </a:xfrm>
          <a:prstGeom prst="rect">
            <a:avLst/>
          </a:prstGeom>
          <a:noFill/>
        </p:spPr>
        <p:txBody>
          <a:bodyPr wrap="square">
            <a:spAutoFit/>
          </a:bodyPr>
          <a:lstStyle/>
          <a:p>
            <a:pPr>
              <a:lnSpc>
                <a:spcPct val="107000"/>
              </a:lnSpc>
              <a:spcAft>
                <a:spcPts val="800"/>
              </a:spcAft>
            </a:pP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Elementi come </a:t>
            </a:r>
            <a:r>
              <a:rPr lang="it-IT" sz="1600" b="1" i="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Fe</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a:t>
            </a:r>
            <a:r>
              <a:rPr lang="it-IT" sz="1600" b="1" i="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Cu</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a:t>
            </a:r>
            <a:r>
              <a:rPr lang="it-IT" sz="1600" b="1" i="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Mg</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e </a:t>
            </a:r>
            <a:r>
              <a:rPr lang="it-IT" sz="1600" b="1" i="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Zn</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vengono considerati «</a:t>
            </a:r>
            <a:r>
              <a:rPr lang="it-IT" sz="1600" b="1" i="1">
                <a:solidFill>
                  <a:srgbClr val="E9ECF1"/>
                </a:solidFill>
                <a:latin typeface="Arial" panose="020B0604020202020204" pitchFamily="34" charset="0"/>
                <a:ea typeface="Calibri" panose="020F0502020204030204" pitchFamily="34" charset="0"/>
                <a:cs typeface="Arial" panose="020B0604020202020204" pitchFamily="34" charset="0"/>
              </a:rPr>
              <a:t>ESSENZIALI</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per gli esseri viventi ma anche tossici se presenti in determinate concentrazioni.</a:t>
            </a:r>
          </a:p>
          <a:p>
            <a:pPr>
              <a:lnSpc>
                <a:spcPct val="107000"/>
              </a:lnSpc>
              <a:spcAft>
                <a:spcPts val="800"/>
              </a:spcAft>
            </a:pP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Elementi come </a:t>
            </a:r>
            <a:r>
              <a:rPr lang="it-IT" sz="1600" b="1" i="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Hg</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a:t>
            </a:r>
            <a:r>
              <a:rPr lang="it-IT" sz="1600" b="1" i="1" err="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Cd</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a:t>
            </a:r>
            <a:r>
              <a:rPr lang="it-IT" sz="1600" b="1" i="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Cr</a:t>
            </a:r>
            <a:r>
              <a:rPr lang="it-IT" sz="1600">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a:t>
            </a:r>
            <a:r>
              <a:rPr lang="it-IT" sz="1600" b="1" i="1">
                <a:solidFill>
                  <a:srgbClr val="E9ECF1"/>
                </a:solidFill>
                <a:highlight>
                  <a:srgbClr val="314651"/>
                </a:highlight>
                <a:latin typeface="Arial" panose="020B0604020202020204" pitchFamily="34" charset="0"/>
                <a:ea typeface="Calibri" panose="020F0502020204030204" pitchFamily="34" charset="0"/>
                <a:cs typeface="Arial" panose="020B0604020202020204" pitchFamily="34" charset="0"/>
              </a:rPr>
              <a:t>Pb</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sono invece considerati «</a:t>
            </a:r>
            <a:r>
              <a:rPr lang="it-IT" sz="1600" b="1" i="1">
                <a:solidFill>
                  <a:srgbClr val="E9ECF1"/>
                </a:solidFill>
                <a:latin typeface="Arial" panose="020B0604020202020204" pitchFamily="34" charset="0"/>
                <a:ea typeface="Calibri" panose="020F0502020204030204" pitchFamily="34" charset="0"/>
                <a:cs typeface="Arial" panose="020B0604020202020204" pitchFamily="34" charset="0"/>
              </a:rPr>
              <a:t>NON ESSENZIALI</a:t>
            </a:r>
            <a:r>
              <a:rPr lang="it-IT" sz="1600">
                <a:solidFill>
                  <a:srgbClr val="E9ECF1"/>
                </a:solidFill>
                <a:latin typeface="Arial" panose="020B0604020202020204" pitchFamily="34" charset="0"/>
                <a:ea typeface="Calibri" panose="020F0502020204030204" pitchFamily="34" charset="0"/>
                <a:cs typeface="Arial" panose="020B0604020202020204" pitchFamily="34" charset="0"/>
              </a:rPr>
              <a:t>» e sono i principali responsabili dei danni ambientali ed effetti tossici sugli esseri viventi.</a:t>
            </a:r>
          </a:p>
        </p:txBody>
      </p:sp>
    </p:spTree>
    <p:extLst>
      <p:ext uri="{BB962C8B-B14F-4D97-AF65-F5344CB8AC3E}">
        <p14:creationId xmlns:p14="http://schemas.microsoft.com/office/powerpoint/2010/main" val="4292234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F9FAC">
            <a:alpha val="95000"/>
          </a:srgbClr>
        </a:solidFill>
        <a:effectLst/>
      </p:bgPr>
    </p:bg>
    <p:spTree>
      <p:nvGrpSpPr>
        <p:cNvPr id="1" name=""/>
        <p:cNvGrpSpPr/>
        <p:nvPr/>
      </p:nvGrpSpPr>
      <p:grpSpPr>
        <a:xfrm>
          <a:off x="0" y="0"/>
          <a:ext cx="0" cy="0"/>
          <a:chOff x="0" y="0"/>
          <a:chExt cx="0" cy="0"/>
        </a:xfrm>
      </p:grpSpPr>
      <p:sp>
        <p:nvSpPr>
          <p:cNvPr id="24" name="Rettangolo 23">
            <a:extLst>
              <a:ext uri="{FF2B5EF4-FFF2-40B4-BE49-F238E27FC236}">
                <a16:creationId xmlns:a16="http://schemas.microsoft.com/office/drawing/2014/main" id="{B93E6487-9346-E6D4-B328-6F1B3E541CE2}"/>
              </a:ext>
            </a:extLst>
          </p:cNvPr>
          <p:cNvSpPr/>
          <p:nvPr/>
        </p:nvSpPr>
        <p:spPr>
          <a:xfrm>
            <a:off x="-10490" y="4768991"/>
            <a:ext cx="12212322" cy="1401937"/>
          </a:xfrm>
          <a:prstGeom prst="rect">
            <a:avLst/>
          </a:prstGeom>
          <a:solidFill>
            <a:srgbClr val="314651"/>
          </a:solidFill>
          <a:ln>
            <a:solidFill>
              <a:srgbClr val="314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AF3A7B59-51E8-B1C1-B258-1BFEAEBD0528}"/>
              </a:ext>
            </a:extLst>
          </p:cNvPr>
          <p:cNvSpPr txBox="1"/>
          <p:nvPr/>
        </p:nvSpPr>
        <p:spPr>
          <a:xfrm>
            <a:off x="661911" y="926239"/>
            <a:ext cx="7535486" cy="1493101"/>
          </a:xfrm>
          <a:prstGeom prst="rect">
            <a:avLst/>
          </a:prstGeom>
          <a:noFill/>
        </p:spPr>
        <p:txBody>
          <a:bodyPr wrap="square">
            <a:spAutoFit/>
          </a:bodyPr>
          <a:lstStyle/>
          <a:p>
            <a:pPr>
              <a:lnSpc>
                <a:spcPct val="107000"/>
              </a:lnSpc>
            </a:pPr>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I metalli vengono anche classificati come:</a:t>
            </a:r>
          </a:p>
          <a:p>
            <a:pPr marL="285750" indent="-285750">
              <a:lnSpc>
                <a:spcPct val="107000"/>
              </a:lnSpc>
              <a:spcAft>
                <a:spcPts val="600"/>
              </a:spcAft>
              <a:buFontTx/>
              <a:buChar char="-"/>
            </a:pPr>
            <a:r>
              <a:rPr lang="it-IT" sz="1600" b="1">
                <a:solidFill>
                  <a:schemeClr val="bg1"/>
                </a:solidFill>
                <a:latin typeface="Arial" panose="020B0604020202020204" pitchFamily="34" charset="0"/>
                <a:ea typeface="Calibri" panose="020F0502020204030204" pitchFamily="34" charset="0"/>
                <a:cs typeface="Arial" panose="020B0604020202020204" pitchFamily="34" charset="0"/>
              </a:rPr>
              <a:t>METALLI ORGANICI </a:t>
            </a:r>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 è una forma molto </a:t>
            </a:r>
            <a:r>
              <a:rPr lang="it-IT" sz="1600" b="1" i="1">
                <a:solidFill>
                  <a:schemeClr val="bg1"/>
                </a:solidFill>
                <a:latin typeface="Arial" panose="020B0604020202020204" pitchFamily="34" charset="0"/>
                <a:ea typeface="Calibri" panose="020F0502020204030204" pitchFamily="34" charset="0"/>
                <a:cs typeface="Arial" panose="020B0604020202020204" pitchFamily="34" charset="0"/>
              </a:rPr>
              <a:t>lipofila</a:t>
            </a:r>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 dunque facilmente assorbibile tramite la BEE.</a:t>
            </a:r>
          </a:p>
          <a:p>
            <a:pPr marL="285750" indent="-285750">
              <a:lnSpc>
                <a:spcPct val="107000"/>
              </a:lnSpc>
              <a:spcAft>
                <a:spcPts val="800"/>
              </a:spcAft>
              <a:buFontTx/>
              <a:buChar char="-"/>
            </a:pPr>
            <a:r>
              <a:rPr lang="it-IT" sz="1600" b="1">
                <a:solidFill>
                  <a:schemeClr val="bg1"/>
                </a:solidFill>
                <a:latin typeface="Arial" panose="020B0604020202020204" pitchFamily="34" charset="0"/>
                <a:ea typeface="Calibri" panose="020F0502020204030204" pitchFamily="34" charset="0"/>
                <a:cs typeface="Arial" panose="020B0604020202020204" pitchFamily="34" charset="0"/>
              </a:rPr>
              <a:t>METALLI INORGANICI </a:t>
            </a:r>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 è una forma molto </a:t>
            </a:r>
            <a:r>
              <a:rPr lang="it-IT" sz="1600" b="1" i="1">
                <a:solidFill>
                  <a:schemeClr val="bg1"/>
                </a:solidFill>
                <a:latin typeface="Arial" panose="020B0604020202020204" pitchFamily="34" charset="0"/>
                <a:ea typeface="Calibri" panose="020F0502020204030204" pitchFamily="34" charset="0"/>
                <a:cs typeface="Arial" panose="020B0604020202020204" pitchFamily="34" charset="0"/>
              </a:rPr>
              <a:t>idrosolubile</a:t>
            </a:r>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 quindi viene assorbita molto lentamente.</a:t>
            </a:r>
          </a:p>
        </p:txBody>
      </p:sp>
      <p:sp>
        <p:nvSpPr>
          <p:cNvPr id="5" name="CasellaDiTesto 4">
            <a:extLst>
              <a:ext uri="{FF2B5EF4-FFF2-40B4-BE49-F238E27FC236}">
                <a16:creationId xmlns:a16="http://schemas.microsoft.com/office/drawing/2014/main" id="{6A3DE30F-3E56-88CB-7E17-52EC077538B0}"/>
              </a:ext>
            </a:extLst>
          </p:cNvPr>
          <p:cNvSpPr txBox="1"/>
          <p:nvPr/>
        </p:nvSpPr>
        <p:spPr>
          <a:xfrm>
            <a:off x="829008" y="300943"/>
            <a:ext cx="4717439" cy="630942"/>
          </a:xfrm>
          <a:prstGeom prst="rect">
            <a:avLst/>
          </a:prstGeom>
          <a:noFill/>
        </p:spPr>
        <p:txBody>
          <a:bodyPr wrap="square" rtlCol="0">
            <a:spAutoFit/>
          </a:bodyPr>
          <a:lstStyle/>
          <a:p>
            <a:r>
              <a:rPr lang="it-IT" sz="3500" b="1">
                <a:solidFill>
                  <a:schemeClr val="bg1"/>
                </a:solidFill>
                <a:latin typeface="Arial Black" panose="020B0A04020102020204" pitchFamily="34" charset="0"/>
              </a:rPr>
              <a:t>METALLI PESANTI</a:t>
            </a:r>
          </a:p>
        </p:txBody>
      </p:sp>
      <p:pic>
        <p:nvPicPr>
          <p:cNvPr id="8" name="Immagine 7" descr="Immagine che contiene testo, tazza&#10;&#10;Descrizione generata automaticamente">
            <a:extLst>
              <a:ext uri="{FF2B5EF4-FFF2-40B4-BE49-F238E27FC236}">
                <a16:creationId xmlns:a16="http://schemas.microsoft.com/office/drawing/2014/main" id="{9472A2C3-FFCA-30F0-5425-415196747208}"/>
              </a:ext>
            </a:extLst>
          </p:cNvPr>
          <p:cNvPicPr>
            <a:picLocks noChangeAspect="1"/>
          </p:cNvPicPr>
          <p:nvPr/>
        </p:nvPicPr>
        <p:blipFill rotWithShape="1">
          <a:blip r:embed="rId2">
            <a:extLst>
              <a:ext uri="{28A0092B-C50C-407E-A947-70E740481C1C}">
                <a14:useLocalDpi xmlns:a14="http://schemas.microsoft.com/office/drawing/2010/main" val="0"/>
              </a:ext>
            </a:extLst>
          </a:blip>
          <a:srcRect l="26245" t="-127" r="-85" b="127"/>
          <a:stretch/>
        </p:blipFill>
        <p:spPr>
          <a:xfrm>
            <a:off x="-5084243" y="0"/>
            <a:ext cx="5063923" cy="6858000"/>
          </a:xfrm>
          <a:prstGeom prst="rect">
            <a:avLst/>
          </a:prstGeom>
          <a:solidFill>
            <a:srgbClr val="87AACA"/>
          </a:solidFill>
        </p:spPr>
      </p:pic>
      <p:sp>
        <p:nvSpPr>
          <p:cNvPr id="10" name="CasellaDiTesto 9">
            <a:extLst>
              <a:ext uri="{FF2B5EF4-FFF2-40B4-BE49-F238E27FC236}">
                <a16:creationId xmlns:a16="http://schemas.microsoft.com/office/drawing/2014/main" id="{8D348DDA-5BBA-4965-2249-1A8C4A700C97}"/>
              </a:ext>
            </a:extLst>
          </p:cNvPr>
          <p:cNvSpPr txBox="1"/>
          <p:nvPr/>
        </p:nvSpPr>
        <p:spPr>
          <a:xfrm>
            <a:off x="661911" y="2419340"/>
            <a:ext cx="7181576" cy="584775"/>
          </a:xfrm>
          <a:prstGeom prst="rect">
            <a:avLst/>
          </a:prstGeom>
          <a:noFill/>
        </p:spPr>
        <p:txBody>
          <a:bodyPr wrap="square">
            <a:spAutoFit/>
          </a:bodyPr>
          <a:lstStyle/>
          <a:p>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A riguardo, sono stati stabiliti dei livelli massimi tollerati dal nostro organismo entro i quali il metallo non causa nessun effetto nocivo.</a:t>
            </a:r>
            <a:endParaRPr lang="it-IT" sz="1600">
              <a:solidFill>
                <a:schemeClr val="bg1"/>
              </a:solidFill>
              <a:latin typeface="Arial" panose="020B0604020202020204" pitchFamily="34" charset="0"/>
              <a:cs typeface="Arial" panose="020B0604020202020204" pitchFamily="34" charset="0"/>
            </a:endParaRPr>
          </a:p>
        </p:txBody>
      </p:sp>
      <p:graphicFrame>
        <p:nvGraphicFramePr>
          <p:cNvPr id="11" name="Tabella 11">
            <a:extLst>
              <a:ext uri="{FF2B5EF4-FFF2-40B4-BE49-F238E27FC236}">
                <a16:creationId xmlns:a16="http://schemas.microsoft.com/office/drawing/2014/main" id="{087EB4E5-22A2-54F6-FC12-8C3DA8A08BAF}"/>
              </a:ext>
            </a:extLst>
          </p:cNvPr>
          <p:cNvGraphicFramePr>
            <a:graphicFrameLocks noGrp="1"/>
          </p:cNvGraphicFramePr>
          <p:nvPr>
            <p:extLst>
              <p:ext uri="{D42A27DB-BD31-4B8C-83A1-F6EECF244321}">
                <p14:modId xmlns:p14="http://schemas.microsoft.com/office/powerpoint/2010/main" val="2878702635"/>
              </p:ext>
            </p:extLst>
          </p:nvPr>
        </p:nvGraphicFramePr>
        <p:xfrm>
          <a:off x="8506002" y="616414"/>
          <a:ext cx="3181755" cy="2966720"/>
        </p:xfrm>
        <a:graphic>
          <a:graphicData uri="http://schemas.openxmlformats.org/drawingml/2006/table">
            <a:tbl>
              <a:tblPr firstRow="1" bandRow="1">
                <a:tableStyleId>{2D5ABB26-0587-4C30-8999-92F81FD0307C}</a:tableStyleId>
              </a:tblPr>
              <a:tblGrid>
                <a:gridCol w="1179335">
                  <a:extLst>
                    <a:ext uri="{9D8B030D-6E8A-4147-A177-3AD203B41FA5}">
                      <a16:colId xmlns:a16="http://schemas.microsoft.com/office/drawing/2014/main" val="1692939493"/>
                    </a:ext>
                  </a:extLst>
                </a:gridCol>
                <a:gridCol w="2002420">
                  <a:extLst>
                    <a:ext uri="{9D8B030D-6E8A-4147-A177-3AD203B41FA5}">
                      <a16:colId xmlns:a16="http://schemas.microsoft.com/office/drawing/2014/main" val="2665393960"/>
                    </a:ext>
                  </a:extLst>
                </a:gridCol>
              </a:tblGrid>
              <a:tr h="370840">
                <a:tc>
                  <a:txBody>
                    <a:bodyPr/>
                    <a:lstStyle/>
                    <a:p>
                      <a:r>
                        <a:rPr lang="it-IT">
                          <a:ln>
                            <a:noFill/>
                          </a:ln>
                          <a:solidFill>
                            <a:schemeClr val="bg1"/>
                          </a:solidFill>
                        </a:rPr>
                        <a:t>Arsenico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r>
                        <a:rPr lang="it-IT">
                          <a:ln>
                            <a:noFill/>
                          </a:ln>
                          <a:solidFill>
                            <a:schemeClr val="bg1"/>
                          </a:solidFill>
                        </a:rPr>
                        <a:t>1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113815365"/>
                  </a:ext>
                </a:extLst>
              </a:tr>
              <a:tr h="370840">
                <a:tc>
                  <a:txBody>
                    <a:bodyPr/>
                    <a:lstStyle/>
                    <a:p>
                      <a:r>
                        <a:rPr lang="it-IT">
                          <a:ln>
                            <a:noFill/>
                          </a:ln>
                          <a:solidFill>
                            <a:schemeClr val="bg1"/>
                          </a:solidFill>
                        </a:rPr>
                        <a:t>Cromo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n>
                            <a:noFill/>
                          </a:ln>
                          <a:solidFill>
                            <a:schemeClr val="bg1"/>
                          </a:solidFill>
                        </a:rPr>
                        <a:t>6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387782577"/>
                  </a:ext>
                </a:extLst>
              </a:tr>
              <a:tr h="370840">
                <a:tc>
                  <a:txBody>
                    <a:bodyPr/>
                    <a:lstStyle/>
                    <a:p>
                      <a:r>
                        <a:rPr lang="it-IT">
                          <a:ln>
                            <a:noFill/>
                          </a:ln>
                          <a:solidFill>
                            <a:schemeClr val="bg1"/>
                          </a:solidFill>
                        </a:rPr>
                        <a:t>Cadmio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n>
                            <a:noFill/>
                          </a:ln>
                          <a:solidFill>
                            <a:schemeClr val="bg1"/>
                          </a:solidFill>
                        </a:rPr>
                        <a:t>0,5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3893500902"/>
                  </a:ext>
                </a:extLst>
              </a:tr>
              <a:tr h="370840">
                <a:tc>
                  <a:txBody>
                    <a:bodyPr/>
                    <a:lstStyle/>
                    <a:p>
                      <a:r>
                        <a:rPr lang="it-IT">
                          <a:ln>
                            <a:noFill/>
                          </a:ln>
                          <a:solidFill>
                            <a:schemeClr val="bg1"/>
                          </a:solidFill>
                        </a:rPr>
                        <a:t>Mercurio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r>
                        <a:rPr lang="it-IT">
                          <a:ln>
                            <a:noFill/>
                          </a:ln>
                          <a:solidFill>
                            <a:schemeClr val="bg1"/>
                          </a:solidFill>
                        </a:rPr>
                        <a:t>0,1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2152136302"/>
                  </a:ext>
                </a:extLst>
              </a:tr>
              <a:tr h="370840">
                <a:tc>
                  <a:txBody>
                    <a:bodyPr/>
                    <a:lstStyle/>
                    <a:p>
                      <a:r>
                        <a:rPr lang="it-IT">
                          <a:ln>
                            <a:noFill/>
                          </a:ln>
                          <a:solidFill>
                            <a:schemeClr val="bg1"/>
                          </a:solidFill>
                        </a:rPr>
                        <a:t>Nichel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r>
                        <a:rPr lang="it-IT">
                          <a:ln>
                            <a:noFill/>
                          </a:ln>
                          <a:solidFill>
                            <a:schemeClr val="bg1"/>
                          </a:solidFill>
                        </a:rPr>
                        <a:t>25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2822282122"/>
                  </a:ext>
                </a:extLst>
              </a:tr>
              <a:tr h="370840">
                <a:tc>
                  <a:txBody>
                    <a:bodyPr/>
                    <a:lstStyle/>
                    <a:p>
                      <a:r>
                        <a:rPr lang="it-IT">
                          <a:ln>
                            <a:noFill/>
                          </a:ln>
                          <a:solidFill>
                            <a:schemeClr val="bg1"/>
                          </a:solidFill>
                        </a:rPr>
                        <a:t>Piombo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r>
                        <a:rPr lang="it-IT">
                          <a:ln>
                            <a:noFill/>
                          </a:ln>
                          <a:solidFill>
                            <a:schemeClr val="bg1"/>
                          </a:solidFill>
                        </a:rPr>
                        <a:t>25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2844935818"/>
                  </a:ext>
                </a:extLst>
              </a:tr>
              <a:tr h="370840">
                <a:tc>
                  <a:txBody>
                    <a:bodyPr/>
                    <a:lstStyle/>
                    <a:p>
                      <a:r>
                        <a:rPr lang="it-IT">
                          <a:ln>
                            <a:noFill/>
                          </a:ln>
                          <a:solidFill>
                            <a:schemeClr val="bg1"/>
                          </a:solidFill>
                        </a:rPr>
                        <a:t>Rame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r>
                        <a:rPr lang="it-IT">
                          <a:ln>
                            <a:noFill/>
                          </a:ln>
                          <a:solidFill>
                            <a:schemeClr val="bg1"/>
                          </a:solidFill>
                        </a:rPr>
                        <a:t>30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271345922"/>
                  </a:ext>
                </a:extLst>
              </a:tr>
              <a:tr h="370840">
                <a:tc>
                  <a:txBody>
                    <a:bodyPr/>
                    <a:lstStyle/>
                    <a:p>
                      <a:r>
                        <a:rPr lang="it-IT">
                          <a:ln>
                            <a:noFill/>
                          </a:ln>
                          <a:solidFill>
                            <a:schemeClr val="bg1"/>
                          </a:solidFill>
                        </a:rPr>
                        <a:t>Zinco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tc>
                  <a:txBody>
                    <a:bodyPr/>
                    <a:lstStyle/>
                    <a:p>
                      <a:r>
                        <a:rPr lang="it-IT">
                          <a:ln>
                            <a:noFill/>
                          </a:ln>
                          <a:solidFill>
                            <a:schemeClr val="bg1"/>
                          </a:solidFill>
                        </a:rPr>
                        <a:t>50 mg/kg secco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14651"/>
                    </a:solidFill>
                  </a:tcPr>
                </a:tc>
                <a:extLst>
                  <a:ext uri="{0D108BD9-81ED-4DB2-BD59-A6C34878D82A}">
                    <a16:rowId xmlns:a16="http://schemas.microsoft.com/office/drawing/2014/main" val="384148434"/>
                  </a:ext>
                </a:extLst>
              </a:tr>
            </a:tbl>
          </a:graphicData>
        </a:graphic>
      </p:graphicFrame>
      <p:sp>
        <p:nvSpPr>
          <p:cNvPr id="15" name="CasellaDiTesto 14">
            <a:extLst>
              <a:ext uri="{FF2B5EF4-FFF2-40B4-BE49-F238E27FC236}">
                <a16:creationId xmlns:a16="http://schemas.microsoft.com/office/drawing/2014/main" id="{96D83855-6281-92CA-1031-934116CF09AF}"/>
              </a:ext>
            </a:extLst>
          </p:cNvPr>
          <p:cNvSpPr txBox="1"/>
          <p:nvPr/>
        </p:nvSpPr>
        <p:spPr>
          <a:xfrm>
            <a:off x="642194" y="3323033"/>
            <a:ext cx="9553857" cy="1127040"/>
          </a:xfrm>
          <a:prstGeom prst="rect">
            <a:avLst/>
          </a:prstGeom>
          <a:noFill/>
        </p:spPr>
        <p:txBody>
          <a:bodyPr wrap="square">
            <a:spAutoFit/>
          </a:bodyPr>
          <a:lstStyle/>
          <a:p>
            <a:pPr>
              <a:lnSpc>
                <a:spcPct val="107000"/>
              </a:lnSpc>
            </a:pPr>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I metalli danno effetti tossici attraverso:</a:t>
            </a:r>
          </a:p>
          <a:p>
            <a:pPr marL="342900" lvl="0" indent="-342900">
              <a:lnSpc>
                <a:spcPct val="107000"/>
              </a:lnSpc>
              <a:buFont typeface="Symbol" panose="05050102010706020507" pitchFamily="18" charset="2"/>
              <a:buChar char=""/>
            </a:pPr>
            <a:r>
              <a:rPr lang="it-IT" sz="1600" i="1">
                <a:solidFill>
                  <a:schemeClr val="bg1"/>
                </a:solidFill>
                <a:latin typeface="Arial" panose="020B0604020202020204" pitchFamily="34" charset="0"/>
                <a:ea typeface="Calibri" panose="020F0502020204030204" pitchFamily="34" charset="0"/>
                <a:cs typeface="Arial" panose="020B0604020202020204" pitchFamily="34" charset="0"/>
              </a:rPr>
              <a:t>L’interazione con i siti attivi degli enzimi</a:t>
            </a:r>
            <a:endParaRPr lang="it-IT" sz="160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it-IT" sz="1600" i="1">
                <a:solidFill>
                  <a:schemeClr val="bg1"/>
                </a:solidFill>
                <a:latin typeface="Arial" panose="020B0604020202020204" pitchFamily="34" charset="0"/>
                <a:ea typeface="Calibri" panose="020F0502020204030204" pitchFamily="34" charset="0"/>
                <a:cs typeface="Arial" panose="020B0604020202020204" pitchFamily="34" charset="0"/>
              </a:rPr>
              <a:t>La sostituzione di un metallo essenziale presente in un enzima o in una proteina indispensabile </a:t>
            </a:r>
            <a:endParaRPr lang="it-IT" sz="160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it-IT" sz="1600" i="1">
                <a:solidFill>
                  <a:schemeClr val="bg1"/>
                </a:solidFill>
                <a:latin typeface="Arial" panose="020B0604020202020204" pitchFamily="34" charset="0"/>
                <a:ea typeface="Calibri" panose="020F0502020204030204" pitchFamily="34" charset="0"/>
                <a:cs typeface="Arial" panose="020B0604020202020204" pitchFamily="34" charset="0"/>
              </a:rPr>
              <a:t>La variazione dei siti d'azione a seconda delle affinità tra metallo e parte del nostro organismo. </a:t>
            </a:r>
            <a:endParaRPr lang="it-IT" sz="1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7DEF9837-11EB-6A50-BA7B-959701A61190}"/>
              </a:ext>
            </a:extLst>
          </p:cNvPr>
          <p:cNvSpPr txBox="1"/>
          <p:nvPr/>
        </p:nvSpPr>
        <p:spPr>
          <a:xfrm>
            <a:off x="642194" y="4958211"/>
            <a:ext cx="10694398" cy="968086"/>
          </a:xfrm>
          <a:prstGeom prst="rect">
            <a:avLst/>
          </a:prstGeom>
          <a:noFill/>
        </p:spPr>
        <p:txBody>
          <a:bodyPr wrap="square">
            <a:spAutoFit/>
          </a:bodyPr>
          <a:lstStyle/>
          <a:p>
            <a:pPr>
              <a:lnSpc>
                <a:spcPct val="107000"/>
              </a:lnSpc>
              <a:spcAft>
                <a:spcPts val="800"/>
              </a:spcAft>
            </a:pPr>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L’uso intensivo di questi elementi da parte dell’uomo ha portato ad una progressiva loro distribuzione nell’ambiente, causando un aumento della percentuale di inquinanti che entra in contatto diretto o indiretto con gli esseri viventi.</a:t>
            </a:r>
          </a:p>
          <a:p>
            <a:r>
              <a:rPr lang="it-IT" sz="1600">
                <a:solidFill>
                  <a:schemeClr val="bg1"/>
                </a:solidFill>
                <a:latin typeface="Arial" panose="020B0604020202020204" pitchFamily="34" charset="0"/>
                <a:ea typeface="Calibri" panose="020F0502020204030204" pitchFamily="34" charset="0"/>
                <a:cs typeface="Arial" panose="020B0604020202020204" pitchFamily="34" charset="0"/>
              </a:rPr>
              <a:t>Questi elementi possono penetrare negli organismi attraverso l’acqua, gli alimenti e l’aria.</a:t>
            </a:r>
            <a:endParaRPr lang="it-IT"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0360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14651">
            <a:alpha val="95000"/>
          </a:srgbClr>
        </a:solidFill>
        <a:effectLst/>
      </p:bgPr>
    </p:bg>
    <p:spTree>
      <p:nvGrpSpPr>
        <p:cNvPr id="1" name=""/>
        <p:cNvGrpSpPr/>
        <p:nvPr/>
      </p:nvGrpSpPr>
      <p:grpSpPr>
        <a:xfrm>
          <a:off x="0" y="0"/>
          <a:ext cx="0" cy="0"/>
          <a:chOff x="0" y="0"/>
          <a:chExt cx="0" cy="0"/>
        </a:xfrm>
      </p:grpSpPr>
      <p:pic>
        <p:nvPicPr>
          <p:cNvPr id="2" name="Immagine 1" descr="Immagine che contiene diagramma&#10;&#10;Descrizione generata automaticamente">
            <a:extLst>
              <a:ext uri="{FF2B5EF4-FFF2-40B4-BE49-F238E27FC236}">
                <a16:creationId xmlns:a16="http://schemas.microsoft.com/office/drawing/2014/main" id="{59EFE4E3-E3D1-9EF2-F1C0-818BCBC905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874"/>
          <a:stretch/>
        </p:blipFill>
        <p:spPr>
          <a:xfrm>
            <a:off x="6705054" y="428970"/>
            <a:ext cx="2617480" cy="2348953"/>
          </a:xfrm>
          <a:prstGeom prst="rect">
            <a:avLst/>
          </a:prstGeom>
        </p:spPr>
      </p:pic>
      <p:pic>
        <p:nvPicPr>
          <p:cNvPr id="3" name="Immagine 2" descr="Immagine che contiene diagramma&#10;&#10;Descrizione generata automaticamente">
            <a:extLst>
              <a:ext uri="{FF2B5EF4-FFF2-40B4-BE49-F238E27FC236}">
                <a16:creationId xmlns:a16="http://schemas.microsoft.com/office/drawing/2014/main" id="{EC9FC813-B30C-9E2D-E278-2EA53C30B7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126" t="27173"/>
          <a:stretch/>
        </p:blipFill>
        <p:spPr>
          <a:xfrm>
            <a:off x="9931589" y="723770"/>
            <a:ext cx="1497154" cy="1759351"/>
          </a:xfrm>
          <a:prstGeom prst="rect">
            <a:avLst/>
          </a:prstGeom>
        </p:spPr>
      </p:pic>
      <p:sp>
        <p:nvSpPr>
          <p:cNvPr id="7" name="CasellaDiTesto 6">
            <a:extLst>
              <a:ext uri="{FF2B5EF4-FFF2-40B4-BE49-F238E27FC236}">
                <a16:creationId xmlns:a16="http://schemas.microsoft.com/office/drawing/2014/main" id="{AEFD4595-2F51-64A4-86C6-093BAA7A044D}"/>
              </a:ext>
            </a:extLst>
          </p:cNvPr>
          <p:cNvSpPr txBox="1"/>
          <p:nvPr/>
        </p:nvSpPr>
        <p:spPr>
          <a:xfrm>
            <a:off x="609055" y="1559795"/>
            <a:ext cx="5360126" cy="1390509"/>
          </a:xfrm>
          <a:prstGeom prst="rect">
            <a:avLst/>
          </a:prstGeom>
          <a:noFill/>
        </p:spPr>
        <p:txBody>
          <a:bodyPr wrap="square">
            <a:spAutoFit/>
          </a:bodyPr>
          <a:lstStyle/>
          <a:p>
            <a:pPr>
              <a:lnSpc>
                <a:spcPct val="107000"/>
              </a:lnSpc>
              <a:spcAft>
                <a:spcPts val="800"/>
              </a:spcAft>
            </a:pPr>
            <a:r>
              <a:rPr lang="it-IT" sz="1600">
                <a:solidFill>
                  <a:schemeClr val="bg1"/>
                </a:solidFill>
                <a:effectLst>
                  <a:outerShdw blurRad="50800" dist="38100" dir="10800000" algn="r"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I segni ed i sintomi dovuti all'eccessiva esposizione ai metalli pesanti dipendono dal tipo di metallo, dalla sua forma, dalla quantità, dal protrarsi dell'esposizione, dal tipo di esposizione, dall'età e dallo stato di salute generale della persona. </a:t>
            </a:r>
            <a:endParaRPr lang="it-IT" sz="1600">
              <a:solidFill>
                <a:schemeClr val="bg1"/>
              </a:solidFill>
              <a:effectLst>
                <a:outerShdw blurRad="50800" dist="38100" dir="10800000" algn="r"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BAA89DB9-AE59-2329-26DB-715D7876C6BC}"/>
              </a:ext>
            </a:extLst>
          </p:cNvPr>
          <p:cNvSpPr txBox="1"/>
          <p:nvPr/>
        </p:nvSpPr>
        <p:spPr>
          <a:xfrm>
            <a:off x="482237" y="340679"/>
            <a:ext cx="5613762" cy="1219116"/>
          </a:xfrm>
          <a:prstGeom prst="rect">
            <a:avLst/>
          </a:prstGeom>
          <a:noFill/>
        </p:spPr>
        <p:txBody>
          <a:bodyPr wrap="square">
            <a:spAutoFit/>
          </a:bodyPr>
          <a:lstStyle/>
          <a:p>
            <a:pPr>
              <a:lnSpc>
                <a:spcPct val="107000"/>
              </a:lnSpc>
            </a:pPr>
            <a:r>
              <a:rPr lang="it-IT" sz="3500" b="1">
                <a:solidFill>
                  <a:schemeClr val="bg1"/>
                </a:solidFill>
                <a:effectLst>
                  <a:outerShdw blurRad="50800" dist="38100" dir="10800000" algn="r" rotWithShape="0">
                    <a:prstClr val="black">
                      <a:alpha val="40000"/>
                    </a:prstClr>
                  </a:outerShdw>
                </a:effectLst>
                <a:latin typeface="Arial Black" panose="020B0A04020102020204" pitchFamily="34" charset="0"/>
                <a:ea typeface="Times New Roman" panose="02020603050405020304" pitchFamily="18" charset="0"/>
                <a:cs typeface="Times New Roman" panose="02020603050405020304" pitchFamily="18" charset="0"/>
              </a:rPr>
              <a:t>AVVELENAMENTO </a:t>
            </a:r>
          </a:p>
          <a:p>
            <a:pPr>
              <a:lnSpc>
                <a:spcPct val="107000"/>
              </a:lnSpc>
            </a:pPr>
            <a:r>
              <a:rPr lang="it-IT" sz="3500" b="1">
                <a:solidFill>
                  <a:schemeClr val="bg1"/>
                </a:solidFill>
                <a:effectLst>
                  <a:outerShdw blurRad="50800" dist="38100" dir="10800000" algn="r" rotWithShape="0">
                    <a:prstClr val="black">
                      <a:alpha val="40000"/>
                    </a:prstClr>
                  </a:outerShdw>
                </a:effectLst>
                <a:latin typeface="Arial Black" panose="020B0A04020102020204" pitchFamily="34" charset="0"/>
                <a:ea typeface="Times New Roman" panose="02020603050405020304" pitchFamily="18" charset="0"/>
                <a:cs typeface="Times New Roman" panose="02020603050405020304" pitchFamily="18" charset="0"/>
              </a:rPr>
              <a:t>DA METALLI PESANTI</a:t>
            </a:r>
            <a:endParaRPr lang="it-IT" sz="3500">
              <a:solidFill>
                <a:schemeClr val="bg1"/>
              </a:solidFill>
              <a:effectLst>
                <a:outerShdw blurRad="50800" dist="38100" dir="10800000" algn="r" rotWithShape="0">
                  <a:prstClr val="black">
                    <a:alpha val="40000"/>
                  </a:prstClr>
                </a:outerShdw>
              </a:effectLst>
              <a:latin typeface="Arial Black" panose="020B0A04020102020204" pitchFamily="34" charset="0"/>
              <a:ea typeface="Calibri" panose="020F0502020204030204" pitchFamily="34" charset="0"/>
              <a:cs typeface="Times New Roman" panose="02020603050405020304" pitchFamily="18" charset="0"/>
            </a:endParaRPr>
          </a:p>
        </p:txBody>
      </p:sp>
      <p:graphicFrame>
        <p:nvGraphicFramePr>
          <p:cNvPr id="13" name="Tabella 13">
            <a:extLst>
              <a:ext uri="{FF2B5EF4-FFF2-40B4-BE49-F238E27FC236}">
                <a16:creationId xmlns:a16="http://schemas.microsoft.com/office/drawing/2014/main" id="{0FAB3D53-1660-D4DC-A4E6-84A4C845ED28}"/>
              </a:ext>
            </a:extLst>
          </p:cNvPr>
          <p:cNvGraphicFramePr>
            <a:graphicFrameLocks noGrp="1"/>
          </p:cNvGraphicFramePr>
          <p:nvPr>
            <p:extLst>
              <p:ext uri="{D42A27DB-BD31-4B8C-83A1-F6EECF244321}">
                <p14:modId xmlns:p14="http://schemas.microsoft.com/office/powerpoint/2010/main" val="3679288177"/>
              </p:ext>
            </p:extLst>
          </p:nvPr>
        </p:nvGraphicFramePr>
        <p:xfrm>
          <a:off x="735873" y="3262338"/>
          <a:ext cx="4147956" cy="3257877"/>
        </p:xfrm>
        <a:graphic>
          <a:graphicData uri="http://schemas.openxmlformats.org/drawingml/2006/table">
            <a:tbl>
              <a:tblPr firstRow="1" bandRow="1">
                <a:tableStyleId>{5940675A-B579-460E-94D1-54222C63F5DA}</a:tableStyleId>
              </a:tblPr>
              <a:tblGrid>
                <a:gridCol w="1075484">
                  <a:extLst>
                    <a:ext uri="{9D8B030D-6E8A-4147-A177-3AD203B41FA5}">
                      <a16:colId xmlns:a16="http://schemas.microsoft.com/office/drawing/2014/main" val="4235202587"/>
                    </a:ext>
                  </a:extLst>
                </a:gridCol>
                <a:gridCol w="1444535">
                  <a:extLst>
                    <a:ext uri="{9D8B030D-6E8A-4147-A177-3AD203B41FA5}">
                      <a16:colId xmlns:a16="http://schemas.microsoft.com/office/drawing/2014/main" val="2790873520"/>
                    </a:ext>
                  </a:extLst>
                </a:gridCol>
                <a:gridCol w="1627937">
                  <a:extLst>
                    <a:ext uri="{9D8B030D-6E8A-4147-A177-3AD203B41FA5}">
                      <a16:colId xmlns:a16="http://schemas.microsoft.com/office/drawing/2014/main" val="3110485752"/>
                    </a:ext>
                  </a:extLst>
                </a:gridCol>
              </a:tblGrid>
              <a:tr h="385847">
                <a:tc>
                  <a:txBody>
                    <a:bodyPr/>
                    <a:lstStyle/>
                    <a:p>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METALLO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Riferimento sangue soglia minima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Riferimento sangue soglia massima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2134293650"/>
                  </a:ext>
                </a:extLst>
              </a:tr>
              <a:tr h="380060">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Alluminio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5.93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33.3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2943344654"/>
                  </a:ext>
                </a:extLst>
              </a:tr>
              <a:tr h="317497">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Antimonio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0.94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1080744804"/>
                  </a:ext>
                </a:extLst>
              </a:tr>
              <a:tr h="223565">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Arsenico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293674362"/>
                  </a:ext>
                </a:extLst>
              </a:tr>
              <a:tr h="223565">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Bario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772970073"/>
                  </a:ext>
                </a:extLst>
              </a:tr>
              <a:tr h="223565">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Cadmio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4015019156"/>
                  </a:ext>
                </a:extLst>
              </a:tr>
              <a:tr h="223565">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Cromo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1809469203"/>
                  </a:ext>
                </a:extLst>
              </a:tr>
              <a:tr h="223565">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686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1157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663880560"/>
                  </a:ext>
                </a:extLst>
              </a:tr>
              <a:tr h="223565">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Ferro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453 519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646 491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1047258569"/>
                  </a:ext>
                </a:extLst>
              </a:tr>
            </a:tbl>
          </a:graphicData>
        </a:graphic>
      </p:graphicFrame>
      <p:graphicFrame>
        <p:nvGraphicFramePr>
          <p:cNvPr id="14" name="Tabella 13">
            <a:extLst>
              <a:ext uri="{FF2B5EF4-FFF2-40B4-BE49-F238E27FC236}">
                <a16:creationId xmlns:a16="http://schemas.microsoft.com/office/drawing/2014/main" id="{43AE4F0E-D775-324A-91D8-330DB950950F}"/>
              </a:ext>
            </a:extLst>
          </p:cNvPr>
          <p:cNvGraphicFramePr>
            <a:graphicFrameLocks noGrp="1"/>
          </p:cNvGraphicFramePr>
          <p:nvPr>
            <p:extLst>
              <p:ext uri="{D42A27DB-BD31-4B8C-83A1-F6EECF244321}">
                <p14:modId xmlns:p14="http://schemas.microsoft.com/office/powerpoint/2010/main" val="887186316"/>
              </p:ext>
            </p:extLst>
          </p:nvPr>
        </p:nvGraphicFramePr>
        <p:xfrm>
          <a:off x="4883829" y="3262338"/>
          <a:ext cx="4166767" cy="2560320"/>
        </p:xfrm>
        <a:graphic>
          <a:graphicData uri="http://schemas.openxmlformats.org/drawingml/2006/table">
            <a:tbl>
              <a:tblPr firstRow="1" bandRow="1">
                <a:tableStyleId>{5940675A-B579-460E-94D1-54222C63F5DA}</a:tableStyleId>
              </a:tblPr>
              <a:tblGrid>
                <a:gridCol w="1082150">
                  <a:extLst>
                    <a:ext uri="{9D8B030D-6E8A-4147-A177-3AD203B41FA5}">
                      <a16:colId xmlns:a16="http://schemas.microsoft.com/office/drawing/2014/main" val="3226803969"/>
                    </a:ext>
                  </a:extLst>
                </a:gridCol>
                <a:gridCol w="1441011">
                  <a:extLst>
                    <a:ext uri="{9D8B030D-6E8A-4147-A177-3AD203B41FA5}">
                      <a16:colId xmlns:a16="http://schemas.microsoft.com/office/drawing/2014/main" val="2701187681"/>
                    </a:ext>
                  </a:extLst>
                </a:gridCol>
                <a:gridCol w="1643606">
                  <a:extLst>
                    <a:ext uri="{9D8B030D-6E8A-4147-A177-3AD203B41FA5}">
                      <a16:colId xmlns:a16="http://schemas.microsoft.com/office/drawing/2014/main" val="1871566384"/>
                    </a:ext>
                  </a:extLst>
                </a:gridCol>
              </a:tblGrid>
              <a:tr h="511093">
                <a:tc>
                  <a:txBody>
                    <a:bodyPr/>
                    <a:lstStyle/>
                    <a:p>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METALLO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Riferimento sangue soglia minima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Riferimento sangue soglia massima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4161484644"/>
                  </a:ext>
                </a:extLst>
              </a:tr>
              <a:tr h="300643">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3559637207"/>
                  </a:ext>
                </a:extLst>
              </a:tr>
              <a:tr h="300643">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Mercurio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3231173423"/>
                  </a:ext>
                </a:extLst>
              </a:tr>
              <a:tr h="300643">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Nichel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2011987258"/>
                  </a:ext>
                </a:extLst>
              </a:tr>
              <a:tr h="300643">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Selenio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85.4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2615136409"/>
                  </a:ext>
                </a:extLst>
              </a:tr>
              <a:tr h="300643">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Stronzio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0.63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1628727722"/>
                  </a:ext>
                </a:extLst>
              </a:tr>
              <a:tr h="300643">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Zinco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5 189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tc>
                  <a:txBody>
                    <a:bodyPr/>
                    <a:lstStyle/>
                    <a:p>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8 337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9FAC"/>
                    </a:solidFill>
                  </a:tcPr>
                </a:tc>
                <a:extLst>
                  <a:ext uri="{0D108BD9-81ED-4DB2-BD59-A6C34878D82A}">
                    <a16:rowId xmlns:a16="http://schemas.microsoft.com/office/drawing/2014/main" val="511838756"/>
                  </a:ext>
                </a:extLst>
              </a:tr>
            </a:tbl>
          </a:graphicData>
        </a:graphic>
      </p:graphicFrame>
      <p:sp>
        <p:nvSpPr>
          <p:cNvPr id="18" name="Rettangolo 17">
            <a:extLst>
              <a:ext uri="{FF2B5EF4-FFF2-40B4-BE49-F238E27FC236}">
                <a16:creationId xmlns:a16="http://schemas.microsoft.com/office/drawing/2014/main" id="{2596D6C7-465D-4A1B-E41B-41EED69A3E03}"/>
              </a:ext>
            </a:extLst>
          </p:cNvPr>
          <p:cNvSpPr/>
          <p:nvPr/>
        </p:nvSpPr>
        <p:spPr>
          <a:xfrm>
            <a:off x="9832" y="0"/>
            <a:ext cx="12192000" cy="6858000"/>
          </a:xfrm>
          <a:prstGeom prst="rect">
            <a:avLst/>
          </a:prstGeom>
          <a:solidFill>
            <a:srgbClr val="7F9FAC">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5954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02C043CE-73B7-B190-A9A0-359B08F951FE}"/>
              </a:ext>
            </a:extLst>
          </p:cNvPr>
          <p:cNvSpPr/>
          <p:nvPr/>
        </p:nvSpPr>
        <p:spPr>
          <a:xfrm>
            <a:off x="-23150" y="4442379"/>
            <a:ext cx="8030512" cy="1401937"/>
          </a:xfrm>
          <a:prstGeom prst="rect">
            <a:avLst/>
          </a:prstGeom>
          <a:solidFill>
            <a:srgbClr val="314651"/>
          </a:solidFill>
          <a:ln>
            <a:solidFill>
              <a:srgbClr val="E9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BFBB6579-9083-B138-5F9E-39CCBB58C8F7}"/>
              </a:ext>
            </a:extLst>
          </p:cNvPr>
          <p:cNvSpPr txBox="1"/>
          <p:nvPr/>
        </p:nvSpPr>
        <p:spPr>
          <a:xfrm>
            <a:off x="383541" y="554793"/>
            <a:ext cx="8030512" cy="584775"/>
          </a:xfrm>
          <a:prstGeom prst="rect">
            <a:avLst/>
          </a:prstGeom>
          <a:noFill/>
        </p:spPr>
        <p:txBody>
          <a:bodyPr wrap="square" rtlCol="0">
            <a:spAutoFit/>
          </a:bodyPr>
          <a:lstStyle/>
          <a:p>
            <a:r>
              <a:rPr lang="it-IT" sz="3200" b="1">
                <a:solidFill>
                  <a:srgbClr val="314651"/>
                </a:solidFill>
                <a:latin typeface="Arial Black" panose="020B0A04020102020204" pitchFamily="34" charset="0"/>
              </a:rPr>
              <a:t>ANALISI DEI METALLI PESANTI</a:t>
            </a:r>
          </a:p>
        </p:txBody>
      </p:sp>
      <p:sp>
        <p:nvSpPr>
          <p:cNvPr id="8" name="CasellaDiTesto 7">
            <a:extLst>
              <a:ext uri="{FF2B5EF4-FFF2-40B4-BE49-F238E27FC236}">
                <a16:creationId xmlns:a16="http://schemas.microsoft.com/office/drawing/2014/main" id="{ADB68E4B-089F-028B-BAF5-5646FE849E01}"/>
              </a:ext>
            </a:extLst>
          </p:cNvPr>
          <p:cNvSpPr txBox="1"/>
          <p:nvPr/>
        </p:nvSpPr>
        <p:spPr>
          <a:xfrm>
            <a:off x="383541" y="1258336"/>
            <a:ext cx="6979920" cy="2752164"/>
          </a:xfrm>
          <a:prstGeom prst="rect">
            <a:avLst/>
          </a:prstGeom>
          <a:noFill/>
        </p:spPr>
        <p:txBody>
          <a:bodyPr wrap="square">
            <a:spAutoFit/>
          </a:bodyPr>
          <a:lstStyle/>
          <a:p>
            <a:pPr>
              <a:lnSpc>
                <a:spcPct val="107000"/>
              </a:lnSpc>
              <a:spcAft>
                <a:spcPts val="800"/>
              </a:spcAft>
            </a:pPr>
            <a:r>
              <a:rPr lang="it-IT" sz="1600">
                <a:solidFill>
                  <a:srgbClr val="31465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Il nome dell’analisi per la rilevazione dei metalli pesanti è legato al metallo o a più metalli e alla matrice biologica analizzata. </a:t>
            </a:r>
          </a:p>
          <a:p>
            <a:pPr>
              <a:lnSpc>
                <a:spcPct val="107000"/>
              </a:lnSpc>
              <a:spcAft>
                <a:spcPts val="800"/>
              </a:spcAft>
            </a:pPr>
            <a:r>
              <a:rPr lang="it-IT" sz="1600">
                <a:solidFill>
                  <a:srgbClr val="31465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Questo tipo di analisi si effettua periodicamente nei soggetti esposti ai metalli pesanti o in caso di sospetta esposizione.</a:t>
            </a:r>
          </a:p>
          <a:p>
            <a:pPr>
              <a:lnSpc>
                <a:spcPct val="107000"/>
              </a:lnSpc>
              <a:spcAft>
                <a:spcPts val="200"/>
              </a:spcAft>
            </a:pPr>
            <a:r>
              <a:rPr lang="it-IT" sz="1600">
                <a:solidFill>
                  <a:srgbClr val="31465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Generalmente questi esami vengono utilizzati per:</a:t>
            </a:r>
          </a:p>
          <a:p>
            <a:pPr marL="342900" lvl="0" indent="-342900">
              <a:lnSpc>
                <a:spcPct val="107000"/>
              </a:lnSpc>
              <a:spcAft>
                <a:spcPts val="200"/>
              </a:spcAft>
              <a:buSzPts val="1000"/>
              <a:buFont typeface="Symbol" panose="05050102010706020507" pitchFamily="18" charset="2"/>
              <a:buChar char=""/>
              <a:tabLst>
                <a:tab pos="457200" algn="l"/>
              </a:tabLst>
            </a:pPr>
            <a:r>
              <a:rPr lang="it-IT" sz="1600">
                <a:solidFill>
                  <a:srgbClr val="31465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Lo screening o la diagnosi di avvelenamento da metalli pesanti</a:t>
            </a:r>
            <a:endParaRPr lang="it-IT" sz="1600">
              <a:solidFill>
                <a:srgbClr val="31465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00"/>
              </a:spcAft>
              <a:buSzPts val="1000"/>
              <a:buFont typeface="Symbol" panose="05050102010706020507" pitchFamily="18" charset="2"/>
              <a:buChar char=""/>
              <a:tabLst>
                <a:tab pos="457200" algn="l"/>
              </a:tabLst>
            </a:pPr>
            <a:r>
              <a:rPr lang="it-IT" sz="1600">
                <a:solidFill>
                  <a:srgbClr val="31465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Stabilire il trattamento adeguato per l'avvelenamento da metalli pesanti</a:t>
            </a:r>
            <a:endParaRPr lang="it-IT" sz="1600">
              <a:solidFill>
                <a:srgbClr val="31465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00"/>
              </a:spcAft>
              <a:buSzPts val="1000"/>
              <a:buFont typeface="Symbol" panose="05050102010706020507" pitchFamily="18" charset="2"/>
              <a:buChar char=""/>
              <a:tabLst>
                <a:tab pos="457200" algn="l"/>
              </a:tabLst>
            </a:pPr>
            <a:r>
              <a:rPr lang="it-IT" sz="1600">
                <a:solidFill>
                  <a:srgbClr val="31465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Il monitoraggio in corso di esposizioni croniche di tipo professionale</a:t>
            </a:r>
            <a:endParaRPr lang="it-IT" sz="1600">
              <a:solidFill>
                <a:srgbClr val="31465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200"/>
              </a:spcAft>
              <a:buSzPts val="1000"/>
              <a:buFont typeface="Symbol" panose="05050102010706020507" pitchFamily="18" charset="2"/>
              <a:buChar char=""/>
              <a:tabLst>
                <a:tab pos="457200" algn="l"/>
              </a:tabLst>
            </a:pPr>
            <a:r>
              <a:rPr lang="it-IT" sz="1600">
                <a:solidFill>
                  <a:srgbClr val="31465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Monitorare l'efficacia della terapia chelante</a:t>
            </a:r>
            <a:endParaRPr lang="it-IT" sz="1600">
              <a:solidFill>
                <a:srgbClr val="31465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B778F2A4-B381-7EB0-7D2C-0124BD3AF2FB}"/>
              </a:ext>
            </a:extLst>
          </p:cNvPr>
          <p:cNvSpPr txBox="1"/>
          <p:nvPr/>
        </p:nvSpPr>
        <p:spPr>
          <a:xfrm>
            <a:off x="221434" y="4463587"/>
            <a:ext cx="7541342" cy="863570"/>
          </a:xfrm>
          <a:prstGeom prst="rect">
            <a:avLst/>
          </a:prstGeom>
          <a:noFill/>
        </p:spPr>
        <p:txBody>
          <a:bodyPr wrap="square">
            <a:spAutoFit/>
          </a:bodyPr>
          <a:lstStyle/>
          <a:p>
            <a:pPr>
              <a:lnSpc>
                <a:spcPct val="107000"/>
              </a:lnSpc>
            </a:pPr>
            <a:r>
              <a:rPr lang="it-IT" sz="160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Le analisi vengono richieste dal medico sulla base dell'occupazione, delle attività ricreative abituali, della sospetta esposizione e/o dei sintomi clinici del paziente. </a:t>
            </a:r>
          </a:p>
          <a:p>
            <a:pPr>
              <a:lnSpc>
                <a:spcPct val="107000"/>
              </a:lnSpc>
              <a:spcAft>
                <a:spcPts val="800"/>
              </a:spcAft>
            </a:pPr>
            <a:r>
              <a:rPr lang="it-IT" sz="160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Alcuni dei metalli più comunemente testati includono :</a:t>
            </a:r>
            <a:r>
              <a:rPr lang="it-IT" sz="16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36A8D77A-CACC-FCD1-7A63-E44E066F18ED}"/>
              </a:ext>
            </a:extLst>
          </p:cNvPr>
          <p:cNvSpPr txBox="1"/>
          <p:nvPr/>
        </p:nvSpPr>
        <p:spPr>
          <a:xfrm>
            <a:off x="1223316" y="5327157"/>
            <a:ext cx="5300369" cy="358240"/>
          </a:xfrm>
          <a:prstGeom prst="rect">
            <a:avLst/>
          </a:prstGeom>
          <a:noFill/>
        </p:spPr>
        <p:txBody>
          <a:bodyPr wrap="square">
            <a:spAutoFit/>
          </a:bodyPr>
          <a:lstStyle/>
          <a:p>
            <a:pPr algn="ctr">
              <a:lnSpc>
                <a:spcPct val="107000"/>
              </a:lnSpc>
              <a:spcAft>
                <a:spcPts val="800"/>
              </a:spcAft>
            </a:pPr>
            <a:r>
              <a:rPr lang="it-IT" sz="1700" b="1" i="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Piombo</a:t>
            </a:r>
            <a:r>
              <a:rPr lang="it-IT" sz="17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 </a:t>
            </a:r>
            <a:r>
              <a:rPr lang="it-IT" sz="1700" b="1" i="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Mercurio</a:t>
            </a:r>
            <a:r>
              <a:rPr lang="it-IT" sz="17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 </a:t>
            </a:r>
            <a:r>
              <a:rPr lang="it-IT" sz="1700" b="1" i="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Arsenico</a:t>
            </a:r>
            <a:r>
              <a:rPr lang="it-IT" sz="17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 </a:t>
            </a:r>
            <a:r>
              <a:rPr lang="it-IT" sz="1700" b="1" i="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Cadmio</a:t>
            </a:r>
            <a:r>
              <a:rPr lang="it-IT" sz="17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 </a:t>
            </a:r>
            <a:r>
              <a:rPr lang="it-IT" sz="1700" b="1" i="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Cromo</a:t>
            </a:r>
            <a:r>
              <a:rPr lang="it-IT" sz="170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endParaRPr lang="it-IT" sz="1700">
              <a:solidFill>
                <a:schemeClr val="bg1"/>
              </a:solidFill>
            </a:endParaRPr>
          </a:p>
        </p:txBody>
      </p:sp>
    </p:spTree>
    <p:extLst>
      <p:ext uri="{BB962C8B-B14F-4D97-AF65-F5344CB8AC3E}">
        <p14:creationId xmlns:p14="http://schemas.microsoft.com/office/powerpoint/2010/main" val="16286650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ADC410DA-AA01-515D-0771-90119D79C8D8}"/>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a:off x="-1929" y="0"/>
            <a:ext cx="12192000" cy="6858000"/>
          </a:xfrm>
          <a:prstGeom prst="rect">
            <a:avLst/>
          </a:prstGeom>
        </p:spPr>
      </p:pic>
      <p:sp>
        <p:nvSpPr>
          <p:cNvPr id="5" name="Rettangolo 4">
            <a:extLst>
              <a:ext uri="{FF2B5EF4-FFF2-40B4-BE49-F238E27FC236}">
                <a16:creationId xmlns:a16="http://schemas.microsoft.com/office/drawing/2014/main" id="{93DB8803-5300-CCF5-48E0-F2D9DF037B25}"/>
              </a:ext>
            </a:extLst>
          </p:cNvPr>
          <p:cNvSpPr/>
          <p:nvPr/>
        </p:nvSpPr>
        <p:spPr>
          <a:xfrm>
            <a:off x="0" y="1148641"/>
            <a:ext cx="12190071" cy="1713327"/>
          </a:xfrm>
          <a:prstGeom prst="rect">
            <a:avLst/>
          </a:prstGeom>
          <a:solidFill>
            <a:srgbClr val="314651"/>
          </a:solidFill>
          <a:ln w="38100">
            <a:solidFill>
              <a:srgbClr val="E9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F50BAB92-C208-85EB-3C32-BCDBE0ACDB71}"/>
              </a:ext>
            </a:extLst>
          </p:cNvPr>
          <p:cNvSpPr txBox="1"/>
          <p:nvPr/>
        </p:nvSpPr>
        <p:spPr>
          <a:xfrm>
            <a:off x="383541" y="554793"/>
            <a:ext cx="8030512" cy="584775"/>
          </a:xfrm>
          <a:prstGeom prst="rect">
            <a:avLst/>
          </a:prstGeom>
          <a:noFill/>
        </p:spPr>
        <p:txBody>
          <a:bodyPr wrap="square" rtlCol="0">
            <a:spAutoFit/>
          </a:bodyPr>
          <a:lstStyle/>
          <a:p>
            <a:r>
              <a:rPr lang="it-IT" sz="3200" b="1">
                <a:solidFill>
                  <a:srgbClr val="314651"/>
                </a:solidFill>
                <a:latin typeface="Arial Black" panose="020B0A04020102020204" pitchFamily="34" charset="0"/>
              </a:rPr>
              <a:t>ANALISI DEI METALLI PESANTI</a:t>
            </a:r>
          </a:p>
        </p:txBody>
      </p:sp>
      <p:sp>
        <p:nvSpPr>
          <p:cNvPr id="6" name="CasellaDiTesto 5">
            <a:extLst>
              <a:ext uri="{FF2B5EF4-FFF2-40B4-BE49-F238E27FC236}">
                <a16:creationId xmlns:a16="http://schemas.microsoft.com/office/drawing/2014/main" id="{7D9B52CA-8D93-2681-382C-920A9D6BCBF8}"/>
              </a:ext>
            </a:extLst>
          </p:cNvPr>
          <p:cNvSpPr txBox="1"/>
          <p:nvPr/>
        </p:nvSpPr>
        <p:spPr>
          <a:xfrm>
            <a:off x="383541" y="1276955"/>
            <a:ext cx="759050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a:solidFill>
                  <a:prstClr val="white"/>
                </a:solidFill>
                <a:latin typeface="Arial" panose="020B0604020202020204" pitchFamily="34" charset="0"/>
                <a:cs typeface="Arial" panose="020B0604020202020204" pitchFamily="34" charset="0"/>
              </a:rPr>
              <a:t>R</a:t>
            </a:r>
            <a:r>
              <a:rPr kumimoji="0" lang="it-IT"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accolta del campione</a:t>
            </a:r>
            <a:endParaRPr lang="it-IT" sz="1600">
              <a:solidFill>
                <a:schemeClr val="bg1"/>
              </a:solidFill>
              <a:latin typeface="Arial" panose="020B0604020202020204" pitchFamily="34" charset="0"/>
              <a:cs typeface="Arial" panose="020B0604020202020204" pitchFamily="34" charset="0"/>
            </a:endParaRPr>
          </a:p>
          <a:p>
            <a:r>
              <a:rPr lang="it-IT" sz="1600">
                <a:solidFill>
                  <a:schemeClr val="bg1"/>
                </a:solidFill>
                <a:latin typeface="Arial" panose="020B0604020202020204" pitchFamily="34" charset="0"/>
                <a:cs typeface="Arial" panose="020B0604020202020204" pitchFamily="34" charset="0"/>
              </a:rPr>
              <a:t>Il test per la ricerca dei metalli pesanti viene di solito eseguito su un campione di sangue prelevato da una vena del braccio o altre matrici biologiche. </a:t>
            </a:r>
          </a:p>
          <a:p>
            <a:r>
              <a:rPr lang="it-IT" sz="1600">
                <a:solidFill>
                  <a:schemeClr val="bg1"/>
                </a:solidFill>
                <a:latin typeface="Arial" panose="020B0604020202020204" pitchFamily="34" charset="0"/>
                <a:cs typeface="Arial" panose="020B0604020202020204" pitchFamily="34" charset="0"/>
              </a:rPr>
              <a:t>Per la raccolta vengono utilizzati dei contenitori privi di metalli per limitare la contaminazione esterna.</a:t>
            </a:r>
          </a:p>
        </p:txBody>
      </p:sp>
      <p:pic>
        <p:nvPicPr>
          <p:cNvPr id="8" name="Immagine 7" descr="Immagine che contiene interno, strumento, spazzola, plastica&#10;&#10;Descrizione generata automaticamente">
            <a:extLst>
              <a:ext uri="{FF2B5EF4-FFF2-40B4-BE49-F238E27FC236}">
                <a16:creationId xmlns:a16="http://schemas.microsoft.com/office/drawing/2014/main" id="{E901B000-FD42-AC39-BBBD-7C6DEDFB2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5239" y="1172878"/>
            <a:ext cx="2231922" cy="1674367"/>
          </a:xfrm>
          <a:prstGeom prst="rect">
            <a:avLst/>
          </a:prstGeom>
        </p:spPr>
      </p:pic>
      <p:sp>
        <p:nvSpPr>
          <p:cNvPr id="7" name="Rettangolo 6">
            <a:extLst>
              <a:ext uri="{FF2B5EF4-FFF2-40B4-BE49-F238E27FC236}">
                <a16:creationId xmlns:a16="http://schemas.microsoft.com/office/drawing/2014/main" id="{8DA380DD-5AA4-2ABD-09B4-E86D19CFEC46}"/>
              </a:ext>
            </a:extLst>
          </p:cNvPr>
          <p:cNvSpPr/>
          <p:nvPr/>
        </p:nvSpPr>
        <p:spPr>
          <a:xfrm>
            <a:off x="-1929" y="3106994"/>
            <a:ext cx="12190071" cy="3362632"/>
          </a:xfrm>
          <a:prstGeom prst="rect">
            <a:avLst/>
          </a:prstGeom>
          <a:solidFill>
            <a:srgbClr val="7F9FA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FFC0B63B-E2A7-773A-E8B1-363325A206D0}"/>
              </a:ext>
            </a:extLst>
          </p:cNvPr>
          <p:cNvSpPr txBox="1"/>
          <p:nvPr/>
        </p:nvSpPr>
        <p:spPr>
          <a:xfrm>
            <a:off x="383541" y="3224933"/>
            <a:ext cx="75905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Tecniche di analisi</a:t>
            </a:r>
          </a:p>
        </p:txBody>
      </p:sp>
      <p:sp>
        <p:nvSpPr>
          <p:cNvPr id="9" name="CasellaDiTesto 8">
            <a:extLst>
              <a:ext uri="{FF2B5EF4-FFF2-40B4-BE49-F238E27FC236}">
                <a16:creationId xmlns:a16="http://schemas.microsoft.com/office/drawing/2014/main" id="{0E00EDF2-A4FA-C209-F20C-B9250CF26A93}"/>
              </a:ext>
            </a:extLst>
          </p:cNvPr>
          <p:cNvSpPr txBox="1"/>
          <p:nvPr/>
        </p:nvSpPr>
        <p:spPr>
          <a:xfrm>
            <a:off x="529097" y="3629962"/>
            <a:ext cx="3546968" cy="677108"/>
          </a:xfrm>
          <a:prstGeom prst="rect">
            <a:avLst/>
          </a:prstGeom>
          <a:noFill/>
        </p:spPr>
        <p:txBody>
          <a:bodyPr wrap="square" rtlCol="0">
            <a:spAutoFit/>
          </a:bodyPr>
          <a:lstStyle/>
          <a:p>
            <a:r>
              <a:rPr lang="it-IT" sz="22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OES</a:t>
            </a:r>
            <a:r>
              <a:rPr lang="it-IT" sz="2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it-IT" sz="14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(Spettroscopia ad Emissione Ottica)</a:t>
            </a:r>
            <a:endParaRPr lang="it-IT" sz="1400"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7CF90A9C-B262-8079-C7D8-20387B82B8CF}"/>
              </a:ext>
            </a:extLst>
          </p:cNvPr>
          <p:cNvSpPr txBox="1"/>
          <p:nvPr/>
        </p:nvSpPr>
        <p:spPr>
          <a:xfrm>
            <a:off x="529097" y="4307070"/>
            <a:ext cx="3546969" cy="677108"/>
          </a:xfrm>
          <a:prstGeom prst="rect">
            <a:avLst/>
          </a:prstGeom>
          <a:noFill/>
        </p:spPr>
        <p:txBody>
          <a:bodyPr wrap="square" rtlCol="0">
            <a:spAutoFit/>
          </a:bodyPr>
          <a:lstStyle/>
          <a:p>
            <a:r>
              <a:rPr lang="it-IT" sz="22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XRF</a:t>
            </a:r>
            <a:r>
              <a:rPr lang="it-IT" sz="2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it-IT" sz="14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(Spettroscopia ad emissione di raggi X)</a:t>
            </a:r>
            <a:endPar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D14E2864-4603-02AA-D1D3-6931CDCCDB54}"/>
              </a:ext>
            </a:extLst>
          </p:cNvPr>
          <p:cNvSpPr txBox="1"/>
          <p:nvPr/>
        </p:nvSpPr>
        <p:spPr>
          <a:xfrm>
            <a:off x="4398797" y="3600466"/>
            <a:ext cx="3546969" cy="892552"/>
          </a:xfrm>
          <a:prstGeom prst="rect">
            <a:avLst/>
          </a:prstGeom>
          <a:noFill/>
        </p:spPr>
        <p:txBody>
          <a:bodyPr wrap="square" rtlCol="0">
            <a:spAutoFit/>
          </a:bodyPr>
          <a:lstStyle/>
          <a:p>
            <a:r>
              <a:rPr lang="it-IT" sz="22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ICP-OES</a:t>
            </a:r>
            <a:r>
              <a:rPr lang="it-IT" sz="2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it-IT" sz="14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(Spettroscopia ad emissione ottica combinata a plasma) </a:t>
            </a:r>
            <a:endPar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277995A9-F49F-9168-7D5F-68A9352F017A}"/>
              </a:ext>
            </a:extLst>
          </p:cNvPr>
          <p:cNvSpPr txBox="1"/>
          <p:nvPr/>
        </p:nvSpPr>
        <p:spPr>
          <a:xfrm>
            <a:off x="4448072" y="4493018"/>
            <a:ext cx="3546968" cy="892552"/>
          </a:xfrm>
          <a:prstGeom prst="rect">
            <a:avLst/>
          </a:prstGeom>
          <a:noFill/>
        </p:spPr>
        <p:txBody>
          <a:bodyPr wrap="square" rtlCol="0">
            <a:spAutoFit/>
          </a:bodyPr>
          <a:lstStyle/>
          <a:p>
            <a:r>
              <a:rPr lang="it-IT" sz="22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ICP-MS</a:t>
            </a:r>
            <a:r>
              <a:rPr lang="it-IT" sz="2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it-IT" sz="14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(Spettrometria di massa accoppiata a plasma) </a:t>
            </a:r>
            <a:endPar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asellaDiTesto 13">
            <a:extLst>
              <a:ext uri="{FF2B5EF4-FFF2-40B4-BE49-F238E27FC236}">
                <a16:creationId xmlns:a16="http://schemas.microsoft.com/office/drawing/2014/main" id="{4FB78246-2D3D-14B6-7590-3949B4FE4D3D}"/>
              </a:ext>
            </a:extLst>
          </p:cNvPr>
          <p:cNvSpPr txBox="1"/>
          <p:nvPr/>
        </p:nvSpPr>
        <p:spPr>
          <a:xfrm>
            <a:off x="529097" y="4997406"/>
            <a:ext cx="3546968" cy="729495"/>
          </a:xfrm>
          <a:prstGeom prst="rect">
            <a:avLst/>
          </a:prstGeom>
          <a:noFill/>
        </p:spPr>
        <p:txBody>
          <a:bodyPr wrap="square">
            <a:spAutoFit/>
          </a:bodyPr>
          <a:lstStyle/>
          <a:p>
            <a:pPr lvl="0"/>
            <a:r>
              <a:rPr lang="it-IT" sz="22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UV-Vis </a:t>
            </a:r>
          </a:p>
          <a:p>
            <a:pPr lvl="0">
              <a:lnSpc>
                <a:spcPct val="107000"/>
              </a:lnSpc>
            </a:pPr>
            <a:r>
              <a:rPr lang="it-IT" sz="18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(Spettroscopia UV Visibile)</a:t>
            </a:r>
            <a:endParaRPr lang="it-IT" sz="18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6" name="CasellaDiTesto 15">
            <a:extLst>
              <a:ext uri="{FF2B5EF4-FFF2-40B4-BE49-F238E27FC236}">
                <a16:creationId xmlns:a16="http://schemas.microsoft.com/office/drawing/2014/main" id="{5F87D578-D245-6D0E-F7C4-AC5BBC0BD879}"/>
              </a:ext>
            </a:extLst>
          </p:cNvPr>
          <p:cNvSpPr txBox="1"/>
          <p:nvPr/>
        </p:nvSpPr>
        <p:spPr>
          <a:xfrm>
            <a:off x="8293469" y="4400363"/>
            <a:ext cx="3546969" cy="668388"/>
          </a:xfrm>
          <a:prstGeom prst="rect">
            <a:avLst/>
          </a:prstGeom>
          <a:noFill/>
        </p:spPr>
        <p:txBody>
          <a:bodyPr wrap="square">
            <a:spAutoFit/>
          </a:bodyPr>
          <a:lstStyle/>
          <a:p>
            <a:pPr lvl="0">
              <a:lnSpc>
                <a:spcPct val="107000"/>
              </a:lnSpc>
            </a:pPr>
            <a:r>
              <a:rPr lang="it-IT" sz="22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POLAROGRAFIA</a:t>
            </a:r>
            <a:r>
              <a:rPr lang="it-IT" sz="18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p>
          <a:p>
            <a:pPr lvl="0">
              <a:lnSpc>
                <a:spcPct val="107000"/>
              </a:lnSpc>
              <a:spcAft>
                <a:spcPts val="800"/>
              </a:spcAft>
            </a:pPr>
            <a:r>
              <a:rPr lang="it-IT" sz="14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(voltammetria)</a:t>
            </a:r>
            <a:endParaRPr lang="it-IT" sz="14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2628447A-79B1-1185-E7AB-F6EB69C53022}"/>
              </a:ext>
            </a:extLst>
          </p:cNvPr>
          <p:cNvSpPr txBox="1"/>
          <p:nvPr/>
        </p:nvSpPr>
        <p:spPr>
          <a:xfrm>
            <a:off x="8293469" y="3581146"/>
            <a:ext cx="3546969" cy="677108"/>
          </a:xfrm>
          <a:prstGeom prst="rect">
            <a:avLst/>
          </a:prstGeom>
          <a:noFill/>
        </p:spPr>
        <p:txBody>
          <a:bodyPr wrap="square" rtlCol="0">
            <a:spAutoFit/>
          </a:bodyPr>
          <a:lstStyle/>
          <a:p>
            <a:r>
              <a:rPr lang="it-IT" sz="22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AAS</a:t>
            </a:r>
            <a:r>
              <a:rPr lang="it-IT" sz="2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it-IT" sz="14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(Assorbimento Atomico)</a:t>
            </a:r>
            <a:endPar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488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DC0AC854-FB51-51C2-5AAD-712EA000A562}"/>
              </a:ext>
            </a:extLst>
          </p:cNvPr>
          <p:cNvSpPr/>
          <p:nvPr/>
        </p:nvSpPr>
        <p:spPr>
          <a:xfrm>
            <a:off x="9832" y="0"/>
            <a:ext cx="12192000" cy="6858000"/>
          </a:xfrm>
          <a:prstGeom prst="rect">
            <a:avLst/>
          </a:prstGeom>
          <a:solidFill>
            <a:srgbClr val="314651">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809655"/>
          </a:xfrm>
          <a:prstGeom prst="rect">
            <a:avLst/>
          </a:prstGeom>
          <a:solidFill>
            <a:srgbClr val="314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6676103" cy="646331"/>
          </a:xfrm>
          <a:prstGeom prst="rect">
            <a:avLst/>
          </a:prstGeom>
          <a:noFill/>
        </p:spPr>
        <p:txBody>
          <a:bodyPr wrap="square">
            <a:spAutoFit/>
          </a:bodyPr>
          <a:lstStyle/>
          <a:p>
            <a:pPr algn="ct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“Associations of blood metals with liver function” Analysis of NHANES from 2011 to 2018 </a:t>
            </a:r>
            <a:endPar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98323" y="497619"/>
            <a:ext cx="1337188" cy="646331"/>
          </a:xfrm>
          <a:prstGeom prst="rect">
            <a:avLst/>
          </a:prstGeom>
          <a:solidFill>
            <a:srgbClr val="7F9FAC"/>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13" name="CasellaDiTesto 12">
            <a:extLst>
              <a:ext uri="{FF2B5EF4-FFF2-40B4-BE49-F238E27FC236}">
                <a16:creationId xmlns:a16="http://schemas.microsoft.com/office/drawing/2014/main" id="{2EF909DE-114C-FA96-C611-4A93F7556288}"/>
              </a:ext>
            </a:extLst>
          </p:cNvPr>
          <p:cNvSpPr txBox="1"/>
          <p:nvPr/>
        </p:nvSpPr>
        <p:spPr>
          <a:xfrm>
            <a:off x="1533833" y="1564231"/>
            <a:ext cx="8630266" cy="3016210"/>
          </a:xfrm>
          <a:prstGeom prst="rect">
            <a:avLst/>
          </a:prstGeom>
          <a:solidFill>
            <a:srgbClr val="7F9FAC">
              <a:alpha val="66000"/>
            </a:srgbClr>
          </a:solidFill>
        </p:spPr>
        <p:txBody>
          <a:bodyPr wrap="square">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Diverse sostanze, come i metalli, sono facilmente assorbibili dal nostro organismo (attraverso il tratto digerente, il tratto respiratorio e la pelle).</a:t>
            </a:r>
          </a:p>
          <a:p>
            <a:pPr>
              <a:spcAft>
                <a:spcPts val="6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Dopo l’assorbimento, la sostanza viene trasformata (o metabolizzata) dall'organismo prima di essere eliminata.</a:t>
            </a:r>
          </a:p>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fegato</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questo caso, svolge un ruolo importante nel metabolizzare le sostanze nocive (compresi i metalli e i metalli pesanti) che si accumulano al suo interno. </a:t>
            </a:r>
          </a:p>
          <a:p>
            <a:pPr>
              <a:spcAft>
                <a:spcPts val="6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 questo motivo, in presenza di specifiche sostanze chimiche assorbite dal nostro corpo, le cellule epatiche possono essere vulnerabili, causando disfunzione epatica, danno cellulare e insufficienza d'organo. </a:t>
            </a:r>
          </a:p>
          <a:p>
            <a:pPr>
              <a:spcAft>
                <a:spcPts val="6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 ci sia un legame tra l’esposizione ai metalli e l’epatotossicità è un dato di fatto, nonostante ci siano stati pochi studi che hanno approfondito gli effetti a lungo termine dell’esposizione a queste sostanze.</a:t>
            </a:r>
          </a:p>
        </p:txBody>
      </p:sp>
      <p:sp>
        <p:nvSpPr>
          <p:cNvPr id="15" name="CasellaDiTesto 14">
            <a:extLst>
              <a:ext uri="{FF2B5EF4-FFF2-40B4-BE49-F238E27FC236}">
                <a16:creationId xmlns:a16="http://schemas.microsoft.com/office/drawing/2014/main" id="{3D763D17-ACE5-8B51-C499-43D49DA5FD5E}"/>
              </a:ext>
            </a:extLst>
          </p:cNvPr>
          <p:cNvSpPr txBox="1"/>
          <p:nvPr/>
        </p:nvSpPr>
        <p:spPr>
          <a:xfrm>
            <a:off x="1533833" y="4918157"/>
            <a:ext cx="8630266" cy="784830"/>
          </a:xfrm>
          <a:prstGeom prst="rect">
            <a:avLst/>
          </a:prstGeom>
          <a:solidFill>
            <a:srgbClr val="7F9FAC">
              <a:alpha val="66000"/>
            </a:srgbClr>
          </a:solidFill>
        </p:spPr>
        <p:txBody>
          <a:bodyPr wrap="square">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In questo studio si è mirato a studiare le associazioni tra cinque metalli del sangue (Hg, Mn, Pb, </a:t>
            </a:r>
            <a:r>
              <a:rPr lang="it-IT" sz="150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Cd</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e Se) con i parametri di funzionalità epatica utilizzando i dati del </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National Health and </a:t>
            </a:r>
            <a:r>
              <a:rPr lang="it-IT" sz="1500" b="1" i="1"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Nutrition</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500" b="1" i="1"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Examination</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Survey </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(NHANES) che rappresentano la popolazione generale. </a:t>
            </a: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 name="Elemento grafico 19" descr="Punto interrogativo con riempimento a tinta unita">
            <a:extLst>
              <a:ext uri="{FF2B5EF4-FFF2-40B4-BE49-F238E27FC236}">
                <a16:creationId xmlns:a16="http://schemas.microsoft.com/office/drawing/2014/main" id="{3FBC1568-AA92-D9BB-20CB-3B6773977A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111" y="2614685"/>
            <a:ext cx="914400" cy="914400"/>
          </a:xfrm>
          <a:prstGeom prst="rect">
            <a:avLst/>
          </a:prstGeom>
        </p:spPr>
      </p:pic>
      <p:pic>
        <p:nvPicPr>
          <p:cNvPr id="21" name="Elemento grafico 20" descr="Ricerca con riempimento a tinta unita">
            <a:extLst>
              <a:ext uri="{FF2B5EF4-FFF2-40B4-BE49-F238E27FC236}">
                <a16:creationId xmlns:a16="http://schemas.microsoft.com/office/drawing/2014/main" id="{5536FEE1-A0C7-B623-F160-0F36C914E1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1111" y="4853372"/>
            <a:ext cx="914400" cy="914400"/>
          </a:xfrm>
          <a:prstGeom prst="rect">
            <a:avLst/>
          </a:prstGeom>
        </p:spPr>
      </p:pic>
    </p:spTree>
    <p:extLst>
      <p:ext uri="{BB962C8B-B14F-4D97-AF65-F5344CB8AC3E}">
        <p14:creationId xmlns:p14="http://schemas.microsoft.com/office/powerpoint/2010/main" val="25353872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1465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809655"/>
          </a:xfrm>
          <a:prstGeom prst="rect">
            <a:avLst/>
          </a:prstGeom>
          <a:solidFill>
            <a:srgbClr val="7F9F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6676103" cy="646331"/>
          </a:xfrm>
          <a:prstGeom prst="rect">
            <a:avLst/>
          </a:prstGeom>
          <a:noFill/>
        </p:spPr>
        <p:txBody>
          <a:bodyPr wrap="square">
            <a:spAutoFit/>
          </a:bodyPr>
          <a:lstStyle/>
          <a:p>
            <a:pPr algn="ct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“Associations of blood metals with liver function” Analysis of NHANES from 2011 to 2018 </a:t>
            </a:r>
            <a:endPar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98323" y="497619"/>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15" name="CasellaDiTesto 14">
            <a:extLst>
              <a:ext uri="{FF2B5EF4-FFF2-40B4-BE49-F238E27FC236}">
                <a16:creationId xmlns:a16="http://schemas.microsoft.com/office/drawing/2014/main" id="{3D763D17-ACE5-8B51-C499-43D49DA5FD5E}"/>
              </a:ext>
            </a:extLst>
          </p:cNvPr>
          <p:cNvSpPr txBox="1"/>
          <p:nvPr/>
        </p:nvSpPr>
        <p:spPr>
          <a:xfrm>
            <a:off x="1661650" y="1528284"/>
            <a:ext cx="9045675" cy="1338828"/>
          </a:xfrm>
          <a:prstGeom prst="rect">
            <a:avLst/>
          </a:prstGeom>
          <a:solidFill>
            <a:srgbClr val="7F9FAC">
              <a:alpha val="66000"/>
            </a:srgbClr>
          </a:solidFill>
        </p:spPr>
        <p:txBody>
          <a:bodyPr wrap="square">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 dati utilizzati in questo studio sono stati generati combinando 4 cicli del sondaggio tra il 2011 e il 2018 : </a:t>
            </a:r>
          </a:p>
          <a:p>
            <a:pPr>
              <a:spcAft>
                <a:spcPts val="6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si è arrivati ad un totale di </a:t>
            </a:r>
            <a:r>
              <a:rPr lang="it-IT" sz="1600" b="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15.328</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partecipanti per l'analisi. </a:t>
            </a:r>
          </a:p>
          <a:p>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È stata misurata la concentrazione di </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Pb</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500" b="1" i="1"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Cd</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Hg</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Mn</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e </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nei campioni di sangue utilizzando la </a:t>
            </a:r>
            <a:r>
              <a:rPr lang="it-IT" sz="1500" b="1" i="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spettrometria di massa accoppiata a plasma, </a:t>
            </a:r>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dopo una semplice fase di preparazione di diluizione del campione. </a:t>
            </a: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Elemento grafico 9" descr="Ricerca cartelle contorno">
            <a:extLst>
              <a:ext uri="{FF2B5EF4-FFF2-40B4-BE49-F238E27FC236}">
                <a16:creationId xmlns:a16="http://schemas.microsoft.com/office/drawing/2014/main" id="{9E573229-28C3-22F6-861B-16F34B6ECF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111" y="1745038"/>
            <a:ext cx="914400" cy="914400"/>
          </a:xfrm>
          <a:prstGeom prst="rect">
            <a:avLst/>
          </a:prstGeom>
        </p:spPr>
      </p:pic>
      <p:sp>
        <p:nvSpPr>
          <p:cNvPr id="18" name="CasellaDiTesto 17">
            <a:extLst>
              <a:ext uri="{FF2B5EF4-FFF2-40B4-BE49-F238E27FC236}">
                <a16:creationId xmlns:a16="http://schemas.microsoft.com/office/drawing/2014/main" id="{100F9C6E-A9CD-092E-55D4-21243BDADBF9}"/>
              </a:ext>
            </a:extLst>
          </p:cNvPr>
          <p:cNvSpPr txBox="1"/>
          <p:nvPr/>
        </p:nvSpPr>
        <p:spPr>
          <a:xfrm>
            <a:off x="1661650" y="2912239"/>
            <a:ext cx="7772401" cy="2862322"/>
          </a:xfrm>
          <a:prstGeom prst="rect">
            <a:avLst/>
          </a:prstGeom>
          <a:solidFill>
            <a:srgbClr val="7F9FAC">
              <a:alpha val="66000"/>
            </a:srgbClr>
          </a:solidFill>
        </p:spPr>
        <p:txBody>
          <a:bodyPr wrap="square">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La diluizione del sangue nella fase di preparazione del campione prima dell'analisi è una semplice diluizione di 1 parte di campione + 1 parte di acqua + 48 parti di diluente. </a:t>
            </a:r>
          </a:p>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it-IT" sz="1500" b="1" i="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idrossido di </a:t>
            </a:r>
            <a:r>
              <a:rPr lang="it-IT" sz="1500" b="1" i="1" err="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tetrametilammonio</a:t>
            </a:r>
            <a:r>
              <a:rPr lang="it-IT" sz="1500" b="1" i="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it-IT"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TMAH</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0,4% v/v) e </a:t>
            </a:r>
            <a:r>
              <a:rPr lang="it-IT" sz="1500" b="1" i="1" err="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Triton</a:t>
            </a:r>
            <a:r>
              <a:rPr lang="it-IT" sz="1500" b="1" i="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 X-100TM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(0,05%) nel diluente del campione solubilizzano i componenti del sangue. </a:t>
            </a:r>
            <a:r>
              <a:rPr lang="it-IT" sz="15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Triton</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X-100TM aiuta anche a prevenire i depositi biologici sulle superfici interne del sistema di introduzione del campione dello strumento e riduce la raccolta di bolle d'aria nei tubi di trasporto del campione.</a:t>
            </a:r>
          </a:p>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it-IT" sz="1500" b="1" i="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ammonio pirrolidina </a:t>
            </a:r>
            <a:r>
              <a:rPr lang="it-IT" sz="1500" b="1" i="1" err="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ditiocarbammato</a:t>
            </a:r>
            <a:r>
              <a:rPr lang="it-IT" sz="1500" b="1" i="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(APDC) nel diluente del campione (0,01%) aiuta a solubilizzare i metalli rilasciati dalla matrice biologica. </a:t>
            </a:r>
          </a:p>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it-IT" sz="1500" b="1" i="1">
                <a:solidFill>
                  <a:schemeClr val="bg1"/>
                </a:solidFill>
                <a:effectLst>
                  <a:outerShdw blurRad="38100" dist="38100" dir="2700000" algn="tl">
                    <a:srgbClr val="000000">
                      <a:alpha val="43137"/>
                    </a:srgbClr>
                  </a:outerShdw>
                </a:effectLst>
                <a:highlight>
                  <a:srgbClr val="314651"/>
                </a:highlight>
                <a:latin typeface="Arial" panose="020B0604020202020204" pitchFamily="34" charset="0"/>
                <a:cs typeface="Arial" panose="020B0604020202020204" pitchFamily="34" charset="0"/>
              </a:rPr>
              <a:t>alcool etilico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nel diluente del campione (1%) aiuta la solubilità dei componenti del sangue e favorisce la generazione di aerosol mediante la riduzione della tensione superficiale della soluzione</a:t>
            </a:r>
          </a:p>
        </p:txBody>
      </p:sp>
      <p:sp>
        <p:nvSpPr>
          <p:cNvPr id="20" name="CasellaDiTesto 19">
            <a:extLst>
              <a:ext uri="{FF2B5EF4-FFF2-40B4-BE49-F238E27FC236}">
                <a16:creationId xmlns:a16="http://schemas.microsoft.com/office/drawing/2014/main" id="{BF8C7DCB-2618-B279-EA41-37098DE31BDE}"/>
              </a:ext>
            </a:extLst>
          </p:cNvPr>
          <p:cNvSpPr txBox="1"/>
          <p:nvPr/>
        </p:nvSpPr>
        <p:spPr>
          <a:xfrm>
            <a:off x="1661649" y="5773521"/>
            <a:ext cx="7772401" cy="553998"/>
          </a:xfrm>
          <a:prstGeom prst="rect">
            <a:avLst/>
          </a:prstGeom>
          <a:solidFill>
            <a:srgbClr val="7F9FAC">
              <a:alpha val="66000"/>
            </a:srgbClr>
          </a:solidFill>
        </p:spPr>
        <p:txBody>
          <a:bodyPr wrap="square">
            <a:spAutoFit/>
          </a:bodyPr>
          <a:lstStyle/>
          <a:p>
            <a:r>
              <a:rPr lang="it-IT" sz="1500">
                <a:solidFill>
                  <a:schemeClr val="bg1"/>
                </a:solidFill>
                <a:effectLst/>
                <a:latin typeface="Arial" panose="020B0604020202020204" pitchFamily="34" charset="0"/>
                <a:ea typeface="Calibri" panose="020F0502020204030204" pitchFamily="34" charset="0"/>
                <a:cs typeface="Arial" panose="020B0604020202020204" pitchFamily="34" charset="0"/>
              </a:rPr>
              <a:t>I campioni liquidi vengono introdotti nello spettrometro di massa attraverso la sorgente di ionizzazione al plasma accoppiato induttivamente (ICP).</a:t>
            </a:r>
            <a:endParaRPr lang="it-IT" sz="1500">
              <a:solidFill>
                <a:schemeClr val="bg1"/>
              </a:solidFill>
              <a:latin typeface="Arial" panose="020B0604020202020204" pitchFamily="34" charset="0"/>
              <a:cs typeface="Arial" panose="020B0604020202020204" pitchFamily="34" charset="0"/>
            </a:endParaRPr>
          </a:p>
        </p:txBody>
      </p:sp>
      <p:pic>
        <p:nvPicPr>
          <p:cNvPr id="21" name="Elemento grafico 20" descr="Elenco di controllo contorno">
            <a:extLst>
              <a:ext uri="{FF2B5EF4-FFF2-40B4-BE49-F238E27FC236}">
                <a16:creationId xmlns:a16="http://schemas.microsoft.com/office/drawing/2014/main" id="{3F00C334-D339-12E3-869B-C1C813E3D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111" y="3429000"/>
            <a:ext cx="914400" cy="914400"/>
          </a:xfrm>
          <a:prstGeom prst="rect">
            <a:avLst/>
          </a:prstGeom>
        </p:spPr>
      </p:pic>
      <p:pic>
        <p:nvPicPr>
          <p:cNvPr id="25" name="Immagine 24">
            <a:extLst>
              <a:ext uri="{FF2B5EF4-FFF2-40B4-BE49-F238E27FC236}">
                <a16:creationId xmlns:a16="http://schemas.microsoft.com/office/drawing/2014/main" id="{E4163FC7-9F98-ABC5-7DA5-59D0D65FB689}"/>
              </a:ext>
            </a:extLst>
          </p:cNvPr>
          <p:cNvPicPr>
            <a:picLocks noChangeAspect="1"/>
          </p:cNvPicPr>
          <p:nvPr/>
        </p:nvPicPr>
        <p:blipFill rotWithShape="1">
          <a:blip r:embed="rId6">
            <a:extLst>
              <a:ext uri="{28A0092B-C50C-407E-A947-70E740481C1C}">
                <a14:useLocalDpi xmlns:a14="http://schemas.microsoft.com/office/drawing/2010/main" val="0"/>
              </a:ext>
            </a:extLst>
          </a:blip>
          <a:srcRect l="8711" t="24873" r="11548" b="23613"/>
          <a:stretch/>
        </p:blipFill>
        <p:spPr>
          <a:xfrm>
            <a:off x="9434050" y="4343400"/>
            <a:ext cx="2639957" cy="1705426"/>
          </a:xfrm>
          <a:prstGeom prst="rect">
            <a:avLst/>
          </a:prstGeom>
        </p:spPr>
      </p:pic>
      <p:pic>
        <p:nvPicPr>
          <p:cNvPr id="27" name="Immagine 26" descr="Immagine che contiene testo, sfuocato&#10;&#10;Descrizione generata automaticamente">
            <a:extLst>
              <a:ext uri="{FF2B5EF4-FFF2-40B4-BE49-F238E27FC236}">
                <a16:creationId xmlns:a16="http://schemas.microsoft.com/office/drawing/2014/main" id="{CD664E87-D697-161D-41B9-7133CDE80CD8}"/>
              </a:ext>
            </a:extLst>
          </p:cNvPr>
          <p:cNvPicPr>
            <a:picLocks noChangeAspect="1"/>
          </p:cNvPicPr>
          <p:nvPr/>
        </p:nvPicPr>
        <p:blipFill rotWithShape="1">
          <a:blip r:embed="rId7">
            <a:extLst>
              <a:ext uri="{28A0092B-C50C-407E-A947-70E740481C1C}">
                <a14:useLocalDpi xmlns:a14="http://schemas.microsoft.com/office/drawing/2010/main" val="0"/>
              </a:ext>
            </a:extLst>
          </a:blip>
          <a:srcRect l="12554" r="12554"/>
          <a:stretch/>
        </p:blipFill>
        <p:spPr>
          <a:xfrm>
            <a:off x="-12211285" y="-17796"/>
            <a:ext cx="12192000" cy="6875796"/>
          </a:xfrm>
          <a:prstGeom prst="rect">
            <a:avLst/>
          </a:prstGeom>
        </p:spPr>
      </p:pic>
    </p:spTree>
    <p:extLst>
      <p:ext uri="{BB962C8B-B14F-4D97-AF65-F5344CB8AC3E}">
        <p14:creationId xmlns:p14="http://schemas.microsoft.com/office/powerpoint/2010/main" val="21620687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l="-7000" r="-7000"/>
          </a:stretch>
        </a:blipFill>
        <a:effectLst/>
      </p:bgPr>
    </p:bg>
    <p:spTree>
      <p:nvGrpSpPr>
        <p:cNvPr id="1" name=""/>
        <p:cNvGrpSpPr/>
        <p:nvPr/>
      </p:nvGrpSpPr>
      <p:grpSpPr>
        <a:xfrm>
          <a:off x="0" y="0"/>
          <a:ext cx="0" cy="0"/>
          <a:chOff x="0" y="0"/>
          <a:chExt cx="0" cy="0"/>
        </a:xfrm>
      </p:grpSpPr>
      <p:pic>
        <p:nvPicPr>
          <p:cNvPr id="11" name="Immagine 10" descr="Immagine che contiene grafico&#10;&#10;Descrizione generata automaticamente">
            <a:extLst>
              <a:ext uri="{FF2B5EF4-FFF2-40B4-BE49-F238E27FC236}">
                <a16:creationId xmlns:a16="http://schemas.microsoft.com/office/drawing/2014/main" id="{F969590A-0EBF-815A-D4CE-22E4AACB3807}"/>
              </a:ext>
            </a:extLst>
          </p:cNvPr>
          <p:cNvPicPr>
            <a:picLocks noChangeAspect="1"/>
          </p:cNvPicPr>
          <p:nvPr/>
        </p:nvPicPr>
        <p:blipFill rotWithShape="1">
          <a:blip r:embed="rId3">
            <a:extLst>
              <a:ext uri="{28A0092B-C50C-407E-A947-70E740481C1C}">
                <a14:useLocalDpi xmlns:a14="http://schemas.microsoft.com/office/drawing/2010/main" val="0"/>
              </a:ext>
            </a:extLst>
          </a:blip>
          <a:srcRect l="29211" t="47284" r="35950" b="2971"/>
          <a:stretch/>
        </p:blipFill>
        <p:spPr>
          <a:xfrm>
            <a:off x="742336" y="3384010"/>
            <a:ext cx="1759974" cy="2513027"/>
          </a:xfrm>
          <a:prstGeom prst="rect">
            <a:avLst/>
          </a:prstGeom>
        </p:spPr>
      </p:pic>
      <p:sp>
        <p:nvSpPr>
          <p:cNvPr id="2" name="CasellaDiTesto 1">
            <a:extLst>
              <a:ext uri="{FF2B5EF4-FFF2-40B4-BE49-F238E27FC236}">
                <a16:creationId xmlns:a16="http://schemas.microsoft.com/office/drawing/2014/main" id="{E2F05AD9-BA0B-914B-FD8F-BCB5BC5A8ABC}"/>
              </a:ext>
            </a:extLst>
          </p:cNvPr>
          <p:cNvSpPr txBox="1">
            <a:spLocks/>
          </p:cNvSpPr>
          <p:nvPr/>
        </p:nvSpPr>
        <p:spPr>
          <a:xfrm>
            <a:off x="683150" y="292229"/>
            <a:ext cx="6148596" cy="938719"/>
          </a:xfrm>
          <a:prstGeom prst="rect">
            <a:avLst/>
          </a:prstGeom>
          <a:noFill/>
        </p:spPr>
        <p:txBody>
          <a:bodyPr wrap="square" rtlCol="0">
            <a:spAutoFit/>
          </a:bodyPr>
          <a:lstStyle/>
          <a:p>
            <a:r>
              <a:rPr lang="it-IT" sz="3500" b="1">
                <a:solidFill>
                  <a:schemeClr val="bg1"/>
                </a:solidFill>
                <a:effectLst>
                  <a:outerShdw blurRad="38100" dist="38100" dir="2700000" algn="tl">
                    <a:srgbClr val="000000">
                      <a:alpha val="43137"/>
                    </a:srgbClr>
                  </a:outerShdw>
                </a:effectLst>
                <a:latin typeface="Arial Black" panose="020B0A04020102020204" pitchFamily="34" charset="0"/>
              </a:rPr>
              <a:t>    IL SANGUE</a:t>
            </a:r>
          </a:p>
          <a:p>
            <a:r>
              <a:rPr lang="it-IT"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matrice principale delle analisi cliniche</a:t>
            </a:r>
            <a:endParaRPr lang="it-IT" sz="2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C6DF2D09-C7C2-52C4-25EE-82DC4FBA139B}"/>
              </a:ext>
            </a:extLst>
          </p:cNvPr>
          <p:cNvSpPr txBox="1"/>
          <p:nvPr/>
        </p:nvSpPr>
        <p:spPr>
          <a:xfrm>
            <a:off x="683150" y="1399538"/>
            <a:ext cx="10009418" cy="1815882"/>
          </a:xfrm>
          <a:prstGeom prst="rect">
            <a:avLst/>
          </a:prstGeom>
          <a:noFill/>
        </p:spPr>
        <p:txBody>
          <a:bodyPr wrap="square" rtlCol="0">
            <a:spAutoFit/>
          </a:bodyPr>
          <a:lstStyle/>
          <a:p>
            <a:pPr algn="l"/>
            <a:r>
              <a:rPr lang="it-IT" sz="1600" i="0" u="none" strike="noStrik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 sangue attraversa tutti gli organi del nostro corpo effettuando continuamente scambi di sostanze</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600" i="0" u="none" strike="noStrik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 cede o riceve dagli organi. Il sangue rappresenta l’8% del peso corporeo e svolge diverse funzioni a livello fisiologico, quali:</a:t>
            </a:r>
          </a:p>
          <a:p>
            <a:pPr algn="l"/>
            <a:r>
              <a:rPr lang="it-IT" sz="16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i="0" u="none" strike="noStrik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respiratorie</a:t>
            </a:r>
          </a:p>
          <a:p>
            <a:pPr algn="l"/>
            <a:r>
              <a:rPr lang="it-IT" sz="1600" i="0" u="none" strike="noStrik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trasporto</a:t>
            </a:r>
          </a:p>
          <a:p>
            <a:pPr algn="l"/>
            <a:r>
              <a:rPr lang="it-IT" sz="1600" i="0" u="none" strike="noStrik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600" i="0" u="none" strike="noStrik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difensive </a:t>
            </a:r>
          </a:p>
          <a:p>
            <a:pPr algn="l"/>
            <a:r>
              <a:rPr lang="it-IT" sz="1600" i="0" u="none" strike="noStrik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omeostatiche.</a:t>
            </a:r>
          </a:p>
        </p:txBody>
      </p:sp>
      <p:sp>
        <p:nvSpPr>
          <p:cNvPr id="6" name="CasellaDiTesto 5">
            <a:extLst>
              <a:ext uri="{FF2B5EF4-FFF2-40B4-BE49-F238E27FC236}">
                <a16:creationId xmlns:a16="http://schemas.microsoft.com/office/drawing/2014/main" id="{111DA627-5A96-81F9-B768-B58EF18FCF7C}"/>
              </a:ext>
            </a:extLst>
          </p:cNvPr>
          <p:cNvSpPr txBox="1"/>
          <p:nvPr/>
        </p:nvSpPr>
        <p:spPr>
          <a:xfrm>
            <a:off x="2708787" y="3384010"/>
            <a:ext cx="7692418" cy="2095445"/>
          </a:xfrm>
          <a:prstGeom prst="rect">
            <a:avLst/>
          </a:prstGeom>
          <a:noFill/>
        </p:spPr>
        <p:txBody>
          <a:bodyPr wrap="square" rtlCol="0">
            <a:spAutoFit/>
          </a:bodyPr>
          <a:lstStyle/>
          <a:p>
            <a:pPr>
              <a:spcAft>
                <a:spcPts val="500"/>
              </a:spcAft>
            </a:pP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 sangue è costituito da : </a:t>
            </a:r>
          </a:p>
          <a:p>
            <a:pPr marL="285750" indent="-285750">
              <a:spcAft>
                <a:spcPts val="600"/>
              </a:spcAft>
              <a:buFont typeface="Courier New" panose="02070309020205020404" pitchFamily="49" charset="0"/>
              <a:buChar char="o"/>
            </a:pP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 </a:t>
            </a:r>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COMPONENTE CORPUSCOLARE </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 che comprende </a:t>
            </a:r>
            <a:r>
              <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eritrociti</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leucociti </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 </a:t>
            </a:r>
            <a:r>
              <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piastrine </a:t>
            </a:r>
            <a:endPar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Aft>
                <a:spcPts val="600"/>
              </a:spcAft>
              <a:buFont typeface="Courier New" panose="02070309020205020404" pitchFamily="49" charset="0"/>
              <a:buChar char="o"/>
            </a:pP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 </a:t>
            </a:r>
            <a:r>
              <a:rPr lang="it-IT"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COMPONENTE LIQUIDA </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rappresentata dal </a:t>
            </a:r>
            <a:r>
              <a:rPr lang="it-IT" sz="14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plasma</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che è composto da acqua, elettroliti e proteine.</a:t>
            </a:r>
            <a:r>
              <a:rPr lang="it-IT" sz="1800" b="1" kern="10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p>
          <a:p>
            <a:r>
              <a:rPr lang="it-IT" sz="14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In ambito chimico-clinico vengono effettuate diverse tipologie di analisi su entrambe le componenti.</a:t>
            </a:r>
          </a:p>
          <a:p>
            <a:pPr marL="285750" indent="-285750">
              <a:buFontTx/>
              <a:buChar char="-"/>
            </a:pPr>
            <a:endPar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Elemento grafico 6" descr="Acqua contorno">
            <a:extLst>
              <a:ext uri="{FF2B5EF4-FFF2-40B4-BE49-F238E27FC236}">
                <a16:creationId xmlns:a16="http://schemas.microsoft.com/office/drawing/2014/main" id="{748E02D8-0833-2BF6-7535-205670D644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150" y="292229"/>
            <a:ext cx="640492" cy="640492"/>
          </a:xfrm>
          <a:prstGeom prst="rect">
            <a:avLst/>
          </a:prstGeom>
        </p:spPr>
      </p:pic>
      <p:sp>
        <p:nvSpPr>
          <p:cNvPr id="25" name="Rettangolo 24">
            <a:extLst>
              <a:ext uri="{FF2B5EF4-FFF2-40B4-BE49-F238E27FC236}">
                <a16:creationId xmlns:a16="http://schemas.microsoft.com/office/drawing/2014/main" id="{32E3F9FD-27E4-3242-EB38-D10C3B4BA84F}"/>
              </a:ext>
            </a:extLst>
          </p:cNvPr>
          <p:cNvSpPr/>
          <p:nvPr/>
        </p:nvSpPr>
        <p:spPr>
          <a:xfrm>
            <a:off x="-12192000" y="0"/>
            <a:ext cx="12192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045038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1465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809655"/>
          </a:xfrm>
          <a:prstGeom prst="rect">
            <a:avLst/>
          </a:prstGeom>
          <a:solidFill>
            <a:srgbClr val="7F9F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6676103" cy="646331"/>
          </a:xfrm>
          <a:prstGeom prst="rect">
            <a:avLst/>
          </a:prstGeom>
          <a:noFill/>
        </p:spPr>
        <p:txBody>
          <a:bodyPr wrap="square">
            <a:spAutoFit/>
          </a:bodyPr>
          <a:lstStyle/>
          <a:p>
            <a:pPr algn="ct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“Associations of blood metals with liver function” Analysis of NHANES from 2011 to 2018 </a:t>
            </a:r>
            <a:endPar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98323" y="497619"/>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16" name="CasellaDiTesto 15">
            <a:extLst>
              <a:ext uri="{FF2B5EF4-FFF2-40B4-BE49-F238E27FC236}">
                <a16:creationId xmlns:a16="http://schemas.microsoft.com/office/drawing/2014/main" id="{07682C52-F1FF-9E2C-936B-7EB5C940CB77}"/>
              </a:ext>
            </a:extLst>
          </p:cNvPr>
          <p:cNvSpPr txBox="1"/>
          <p:nvPr/>
        </p:nvSpPr>
        <p:spPr>
          <a:xfrm>
            <a:off x="1536290" y="1806531"/>
            <a:ext cx="9289026" cy="1836400"/>
          </a:xfrm>
          <a:prstGeom prst="rect">
            <a:avLst/>
          </a:prstGeom>
          <a:solidFill>
            <a:srgbClr val="7F9FAC">
              <a:alpha val="66000"/>
            </a:srgbClr>
          </a:solidFill>
        </p:spPr>
        <p:txBody>
          <a:bodyPr wrap="square">
            <a:spAutoFit/>
          </a:bodyPr>
          <a:lstStyle/>
          <a:p>
            <a:pPr>
              <a:spcAft>
                <a:spcPts val="4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È stata riscontrata una </a:t>
            </a:r>
            <a:r>
              <a:rPr lang="it-IT" sz="1500" i="1" u="sng">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relazione generalmente positiva tra i livelli di metalli nel sangue e i risultati dei test di funzionalità epatica</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spcAft>
                <a:spcPts val="6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Inoltre, le analisi hanno mostrato una </a:t>
            </a:r>
            <a:r>
              <a:rPr lang="it-IT" sz="1500" u="sng">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correlazione positiva tra la combinazione di cinque metalli del sangue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Hg</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Mn</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Pb</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Cd</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u="sng">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 parametri specifici della funzionalità epatica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AST</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ALT</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GGT</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TBIL</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HSI</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 il maggior contributo all'AST da </a:t>
            </a:r>
            <a:r>
              <a:rPr lang="it-IT" sz="15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Cd</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ALT e HSI da Se, GGT da Pb e TBIL da Hg. </a:t>
            </a:r>
          </a:p>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risultati sono in linea con molti studi precedenti secondo cui i cambiamenti nella funzionalità epatica sono associati ai livelli di metalli nel sangue.</a:t>
            </a:r>
          </a:p>
        </p:txBody>
      </p:sp>
      <p:sp>
        <p:nvSpPr>
          <p:cNvPr id="3" name="CasellaDiTesto 2">
            <a:extLst>
              <a:ext uri="{FF2B5EF4-FFF2-40B4-BE49-F238E27FC236}">
                <a16:creationId xmlns:a16="http://schemas.microsoft.com/office/drawing/2014/main" id="{D383C920-BAD4-BAD4-0D7E-4CF0D59FAC13}"/>
              </a:ext>
            </a:extLst>
          </p:cNvPr>
          <p:cNvSpPr txBox="1"/>
          <p:nvPr/>
        </p:nvSpPr>
        <p:spPr>
          <a:xfrm>
            <a:off x="1536290" y="3963132"/>
            <a:ext cx="9289026" cy="1015663"/>
          </a:xfrm>
          <a:prstGeom prst="rect">
            <a:avLst/>
          </a:prstGeom>
          <a:solidFill>
            <a:srgbClr val="7F9FAC">
              <a:alpha val="66000"/>
            </a:srgbClr>
          </a:solidFill>
        </p:spPr>
        <p:txBody>
          <a:bodyPr wrap="square">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 nostra conoscenza, questo è il primo studio a studiare simultaneamente gli effetti di più metalli del sangue, inclusi elementi essenziali, sui livelli di ALP, AST, ALT, AST/ALT, GGT e TBIL nella popolazione generale, e anche il primo studio per esplorare il peso degli effetti globali di diversi metalli sui parametri di funzionalità epatica.</a:t>
            </a: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Elemento grafico 10" descr="Grafico a barre con riempimento a tinta unita">
            <a:extLst>
              <a:ext uri="{FF2B5EF4-FFF2-40B4-BE49-F238E27FC236}">
                <a16:creationId xmlns:a16="http://schemas.microsoft.com/office/drawing/2014/main" id="{CF14D794-C433-28D4-6081-38C1254ED2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284" y="2267531"/>
            <a:ext cx="914400" cy="914400"/>
          </a:xfrm>
          <a:prstGeom prst="rect">
            <a:avLst/>
          </a:prstGeom>
        </p:spPr>
      </p:pic>
      <p:sp>
        <p:nvSpPr>
          <p:cNvPr id="18" name="Rettangolo 17">
            <a:extLst>
              <a:ext uri="{FF2B5EF4-FFF2-40B4-BE49-F238E27FC236}">
                <a16:creationId xmlns:a16="http://schemas.microsoft.com/office/drawing/2014/main" id="{CB8D7FAF-EADC-DCE3-1D20-7A32639D972D}"/>
              </a:ext>
            </a:extLst>
          </p:cNvPr>
          <p:cNvSpPr/>
          <p:nvPr/>
        </p:nvSpPr>
        <p:spPr>
          <a:xfrm>
            <a:off x="12147753" y="0"/>
            <a:ext cx="12192000" cy="6858000"/>
          </a:xfrm>
          <a:prstGeom prst="rect">
            <a:avLst/>
          </a:prstGeom>
          <a:solidFill>
            <a:srgbClr val="A83F4E"/>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54732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09AA5D3-BCD0-4E2C-2521-A3E544D65AA6}"/>
              </a:ext>
            </a:extLst>
          </p:cNvPr>
          <p:cNvSpPr/>
          <p:nvPr/>
        </p:nvSpPr>
        <p:spPr>
          <a:xfrm>
            <a:off x="0" y="0"/>
            <a:ext cx="12192000" cy="6858000"/>
          </a:xfrm>
          <a:prstGeom prst="rect">
            <a:avLst/>
          </a:prstGeom>
          <a:solidFill>
            <a:srgbClr val="7F9FAC">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1054027"/>
          </a:xfrm>
          <a:prstGeom prst="rect">
            <a:avLst/>
          </a:prstGeom>
          <a:solidFill>
            <a:srgbClr val="A83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7994933" cy="923330"/>
          </a:xfrm>
          <a:prstGeom prst="rect">
            <a:avLst/>
          </a:prstGeom>
          <a:noFill/>
        </p:spPr>
        <p:txBody>
          <a:bodyPr wrap="square">
            <a:spAutoFit/>
          </a:bodyPr>
          <a:lstStyle/>
          <a:p>
            <a:pPr algn="ct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Definizione</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dei</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valori</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di </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riferimento</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di </a:t>
            </a: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romo</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e </a:t>
            </a: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N</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ichel</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urinari</a:t>
            </a:r>
            <a:r>
              <a:rPr lang="en-US"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e </a:t>
            </a: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iombo</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ematico</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nella</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sz="1800" b="0" i="1" u="none" strike="noStrike" baseline="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popolazione</a:t>
            </a:r>
            <a:r>
              <a:rPr lang="en-US"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campana.”</a:t>
            </a:r>
          </a:p>
          <a:p>
            <a:pPr algn="ct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Inail</a:t>
            </a:r>
            <a:r>
              <a:rPr lang="en-US"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 </a:t>
            </a: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direzione</a:t>
            </a:r>
            <a:r>
              <a:rPr lang="en-US"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regionale</a:t>
            </a:r>
            <a:r>
              <a:rPr lang="en-US"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campania</a:t>
            </a:r>
            <a:endPar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101931" y="619805"/>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4" name="CasellaDiTesto 3">
            <a:extLst>
              <a:ext uri="{FF2B5EF4-FFF2-40B4-BE49-F238E27FC236}">
                <a16:creationId xmlns:a16="http://schemas.microsoft.com/office/drawing/2014/main" id="{F5CA52B4-3647-C0D1-10FE-92E203D616F0}"/>
              </a:ext>
            </a:extLst>
          </p:cNvPr>
          <p:cNvSpPr txBox="1"/>
          <p:nvPr/>
        </p:nvSpPr>
        <p:spPr>
          <a:xfrm>
            <a:off x="1439119" y="1680910"/>
            <a:ext cx="9915646" cy="2041585"/>
          </a:xfrm>
          <a:prstGeom prst="rect">
            <a:avLst/>
          </a:prstGeom>
          <a:solidFill>
            <a:srgbClr val="314651">
              <a:alpha val="88000"/>
            </a:srgbClr>
          </a:solidFill>
          <a:ln>
            <a:solidFill>
              <a:srgbClr val="A83F4E"/>
            </a:solidFill>
          </a:ln>
        </p:spPr>
        <p:txBody>
          <a:bodyPr wrap="square" rtlCol="0">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Questo studio è stato volto alla definizione di valori di riferimento di marcatori biologici nella popolazione campana, non professionalmente esposta ai seguenti metalli, al fine di fornire una solida base scientifica in grado di contribuire :</a:t>
            </a:r>
          </a:p>
          <a:p>
            <a:pPr marL="285750" indent="-285750">
              <a:buFontTx/>
              <a:buChar char="-"/>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 un lato a dirimere casi di denunce di malattie professionali posti all’attenzione dell’Inail a seguito di presunte esposizioni professionali ai metalli in esame</a:t>
            </a:r>
          </a:p>
          <a:p>
            <a:pPr marL="285750" indent="-285750">
              <a:spcAft>
                <a:spcPts val="800"/>
              </a:spcAft>
              <a:buFontTx/>
              <a:buChar char="-"/>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dall’altro a stabilire l’eventuale presenza di un rischio incrementale per la salute dovuto all’attività lavorativa.</a:t>
            </a:r>
          </a:p>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 i metalli maggiormente diffusi e di nota pericolosità, sono stati scelti: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Cromo</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Nichel</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 </a:t>
            </a:r>
            <a:r>
              <a:rPr lang="it-IT" sz="15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Piombo</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Nel nostro caso abbiamo considerato in particolare il </a:t>
            </a:r>
            <a:r>
              <a:rPr lang="it-IT" sz="1500" b="1" i="1" u="sng">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Piombo ematico</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6" name="Elemento grafico 5" descr="Ricerca con riempimento a tinta unita">
            <a:extLst>
              <a:ext uri="{FF2B5EF4-FFF2-40B4-BE49-F238E27FC236}">
                <a16:creationId xmlns:a16="http://schemas.microsoft.com/office/drawing/2014/main" id="{5ACA7538-D986-2DFF-916A-215C259F51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25" y="2167407"/>
            <a:ext cx="914400" cy="914400"/>
          </a:xfrm>
          <a:prstGeom prst="rect">
            <a:avLst/>
          </a:prstGeom>
        </p:spPr>
      </p:pic>
      <p:sp>
        <p:nvSpPr>
          <p:cNvPr id="10" name="CasellaDiTesto 9">
            <a:extLst>
              <a:ext uri="{FF2B5EF4-FFF2-40B4-BE49-F238E27FC236}">
                <a16:creationId xmlns:a16="http://schemas.microsoft.com/office/drawing/2014/main" id="{A2AA60D2-AE24-AB34-3B7C-9D90C34A2563}"/>
              </a:ext>
            </a:extLst>
          </p:cNvPr>
          <p:cNvSpPr txBox="1"/>
          <p:nvPr/>
        </p:nvSpPr>
        <p:spPr>
          <a:xfrm>
            <a:off x="1439118" y="3976761"/>
            <a:ext cx="9915645" cy="2169825"/>
          </a:xfrm>
          <a:prstGeom prst="rect">
            <a:avLst/>
          </a:prstGeom>
          <a:solidFill>
            <a:srgbClr val="314651">
              <a:alpha val="88000"/>
            </a:srgbClr>
          </a:solidFill>
          <a:ln>
            <a:solidFill>
              <a:srgbClr val="A83F4E"/>
            </a:solidFill>
          </a:ln>
        </p:spPr>
        <p:txBody>
          <a:bodyPr wrap="square">
            <a:spAutoFit/>
          </a:bodyPr>
          <a:lstStyle/>
          <a:p>
            <a:r>
              <a:rPr lang="it-IT" sz="1500">
                <a:solidFill>
                  <a:schemeClr val="bg1"/>
                </a:solidFill>
                <a:latin typeface="Arial" panose="020B0604020202020204" pitchFamily="34" charset="0"/>
                <a:cs typeface="Arial" panose="020B0604020202020204" pitchFamily="34" charset="0"/>
              </a:rPr>
              <a:t>L’assorbimento del Piombo dipende essenzialmente da fattori antropici quali: </a:t>
            </a:r>
          </a:p>
          <a:p>
            <a:pPr marL="285750" indent="-285750">
              <a:buFontTx/>
              <a:buChar char="-"/>
            </a:pPr>
            <a:r>
              <a:rPr lang="it-IT" sz="1500">
                <a:solidFill>
                  <a:schemeClr val="bg1"/>
                </a:solidFill>
                <a:latin typeface="Arial" panose="020B0604020202020204" pitchFamily="34" charset="0"/>
                <a:cs typeface="Arial" panose="020B0604020202020204" pitchFamily="34" charset="0"/>
              </a:rPr>
              <a:t>la contaminazione dell’ambiente attraverso scarichi industriali e materiali di scarto; </a:t>
            </a:r>
          </a:p>
          <a:p>
            <a:pPr marL="285750" indent="-285750">
              <a:buFontTx/>
              <a:buChar char="-"/>
            </a:pPr>
            <a:r>
              <a:rPr lang="it-IT" sz="1500">
                <a:solidFill>
                  <a:schemeClr val="bg1"/>
                </a:solidFill>
                <a:latin typeface="Arial" panose="020B0604020202020204" pitchFamily="34" charset="0"/>
                <a:cs typeface="Arial" panose="020B0604020202020204" pitchFamily="34" charset="0"/>
              </a:rPr>
              <a:t>l’utilizzo di benzine contenenti piombo, </a:t>
            </a:r>
          </a:p>
          <a:p>
            <a:pPr marL="285750" indent="-285750">
              <a:buFontTx/>
              <a:buChar char="-"/>
            </a:pPr>
            <a:r>
              <a:rPr lang="it-IT" sz="1500">
                <a:solidFill>
                  <a:schemeClr val="bg1"/>
                </a:solidFill>
                <a:latin typeface="Arial" panose="020B0604020202020204" pitchFamily="34" charset="0"/>
                <a:cs typeface="Arial" panose="020B0604020202020204" pitchFamily="34" charset="0"/>
              </a:rPr>
              <a:t>l’abitudine al fumo di sigaretta; </a:t>
            </a:r>
          </a:p>
          <a:p>
            <a:pPr marL="285750" indent="-285750">
              <a:buFontTx/>
              <a:buChar char="-"/>
            </a:pPr>
            <a:r>
              <a:rPr lang="it-IT" sz="1500">
                <a:solidFill>
                  <a:schemeClr val="bg1"/>
                </a:solidFill>
                <a:latin typeface="Arial" panose="020B0604020202020204" pitchFamily="34" charset="0"/>
                <a:cs typeface="Arial" panose="020B0604020202020204" pitchFamily="34" charset="0"/>
              </a:rPr>
              <a:t>l’uso di oggetti in cui il piombo è presente anche in piccole quantità. </a:t>
            </a:r>
          </a:p>
          <a:p>
            <a:r>
              <a:rPr lang="it-IT" sz="1500">
                <a:solidFill>
                  <a:schemeClr val="bg1"/>
                </a:solidFill>
                <a:latin typeface="Arial" panose="020B0604020202020204" pitchFamily="34" charset="0"/>
                <a:cs typeface="Arial" panose="020B0604020202020204" pitchFamily="34" charset="0"/>
              </a:rPr>
              <a:t>Accanto alle fonti di esposizione extra-professionale, si ritrovano numerose attività lavorative che comportano esposizione professionale a piombo, tra cui: </a:t>
            </a:r>
          </a:p>
          <a:p>
            <a:pPr marL="285750" indent="-285750">
              <a:buFontTx/>
              <a:buChar char="-"/>
            </a:pPr>
            <a:r>
              <a:rPr lang="it-IT" sz="1500">
                <a:solidFill>
                  <a:schemeClr val="bg1"/>
                </a:solidFill>
                <a:latin typeface="Arial" panose="020B0604020202020204" pitchFamily="34" charset="0"/>
                <a:cs typeface="Arial" panose="020B0604020202020204" pitchFamily="34" charset="0"/>
              </a:rPr>
              <a:t>fabbricazione o uso di vernici e smalti; </a:t>
            </a:r>
          </a:p>
          <a:p>
            <a:pPr marL="285750" indent="-285750">
              <a:spcAft>
                <a:spcPts val="600"/>
              </a:spcAft>
              <a:buFontTx/>
              <a:buChar char="-"/>
            </a:pPr>
            <a:r>
              <a:rPr lang="it-IT" sz="1500">
                <a:solidFill>
                  <a:schemeClr val="bg1"/>
                </a:solidFill>
                <a:latin typeface="Arial" panose="020B0604020202020204" pitchFamily="34" charset="0"/>
                <a:cs typeface="Arial" panose="020B0604020202020204" pitchFamily="34" charset="0"/>
              </a:rPr>
              <a:t>fabbricazione di materie plastiche. </a:t>
            </a:r>
          </a:p>
        </p:txBody>
      </p:sp>
      <p:pic>
        <p:nvPicPr>
          <p:cNvPr id="12" name="Elemento grafico 11" descr="Punto interrogativo con riempimento a tinta unita">
            <a:extLst>
              <a:ext uri="{FF2B5EF4-FFF2-40B4-BE49-F238E27FC236}">
                <a16:creationId xmlns:a16="http://schemas.microsoft.com/office/drawing/2014/main" id="{24947ED2-CC0F-0830-7A76-B8C4BA3E5F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858" y="4512703"/>
            <a:ext cx="914400" cy="914400"/>
          </a:xfrm>
          <a:prstGeom prst="rect">
            <a:avLst/>
          </a:prstGeom>
        </p:spPr>
      </p:pic>
    </p:spTree>
    <p:extLst>
      <p:ext uri="{BB962C8B-B14F-4D97-AF65-F5344CB8AC3E}">
        <p14:creationId xmlns:p14="http://schemas.microsoft.com/office/powerpoint/2010/main" val="15601461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09AA5D3-BCD0-4E2C-2521-A3E544D65AA6}"/>
              </a:ext>
            </a:extLst>
          </p:cNvPr>
          <p:cNvSpPr/>
          <p:nvPr/>
        </p:nvSpPr>
        <p:spPr>
          <a:xfrm>
            <a:off x="-1" y="0"/>
            <a:ext cx="12192000" cy="6858000"/>
          </a:xfrm>
          <a:prstGeom prst="rect">
            <a:avLst/>
          </a:prstGeom>
          <a:solidFill>
            <a:srgbClr val="7F9FAC">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1054027"/>
          </a:xfrm>
          <a:prstGeom prst="rect">
            <a:avLst/>
          </a:prstGeom>
          <a:solidFill>
            <a:srgbClr val="A83F4E"/>
          </a:solidFill>
          <a:ln>
            <a:solidFill>
              <a:srgbClr val="314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7994933" cy="923330"/>
          </a:xfrm>
          <a:prstGeom prst="rect">
            <a:avLst/>
          </a:prstGeom>
          <a:noFill/>
        </p:spPr>
        <p:txBody>
          <a:bodyPr wrap="square">
            <a:spAutoFit/>
          </a:bodyPr>
          <a:lstStyle/>
          <a:p>
            <a:pPr algn="ctr"/>
            <a:r>
              <a:rPr lang="en-US" sz="1800" b="0" i="1" u="none" strike="noStrike" baseline="0">
                <a:solidFill>
                  <a:schemeClr val="bg1"/>
                </a:solidFill>
                <a:latin typeface="Arial Black" panose="020B0A04020102020204" pitchFamily="34" charset="0"/>
                <a:cs typeface="Arial" panose="020B0604020202020204" pitchFamily="34" charset="0"/>
              </a:rPr>
              <a:t>“</a:t>
            </a:r>
            <a:r>
              <a:rPr lang="en-US" sz="1800" b="0" i="1" u="none" strike="noStrike" baseline="0" err="1">
                <a:solidFill>
                  <a:schemeClr val="bg1"/>
                </a:solidFill>
                <a:latin typeface="Arial Black" panose="020B0A04020102020204" pitchFamily="34" charset="0"/>
                <a:cs typeface="Arial" panose="020B0604020202020204" pitchFamily="34" charset="0"/>
              </a:rPr>
              <a:t>Definizione</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dei</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valori</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riferimento</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cromo</a:t>
            </a:r>
            <a:r>
              <a:rPr lang="en-US" sz="1800" b="0" i="1" u="none" strike="noStrike" baseline="0">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nichel</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urinari</a:t>
            </a:r>
            <a:r>
              <a:rPr lang="en-US" i="1">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piombo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ematico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nella</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popolazione</a:t>
            </a:r>
            <a:r>
              <a:rPr lang="en-US" sz="1800" b="0" i="1" u="none" strike="noStrike" baseline="0">
                <a:solidFill>
                  <a:schemeClr val="bg1"/>
                </a:solidFill>
                <a:latin typeface="Arial Black" panose="020B0A04020102020204" pitchFamily="34" charset="0"/>
                <a:cs typeface="Arial" panose="020B0604020202020204" pitchFamily="34" charset="0"/>
              </a:rPr>
              <a:t> campana.”</a:t>
            </a:r>
          </a:p>
          <a:p>
            <a:pPr algn="ctr"/>
            <a:r>
              <a:rPr lang="en-US" i="1" err="1">
                <a:solidFill>
                  <a:schemeClr val="bg1"/>
                </a:solidFill>
                <a:latin typeface="Arial Black" panose="020B0A04020102020204" pitchFamily="34" charset="0"/>
                <a:cs typeface="Arial" panose="020B0604020202020204" pitchFamily="34" charset="0"/>
              </a:rPr>
              <a:t>Inail</a:t>
            </a:r>
            <a:r>
              <a:rPr lang="en-US" i="1">
                <a:solidFill>
                  <a:schemeClr val="bg1"/>
                </a:solidFill>
                <a:latin typeface="Arial Black" panose="020B0A04020102020204" pitchFamily="34" charset="0"/>
                <a:cs typeface="Arial" panose="020B0604020202020204" pitchFamily="34" charset="0"/>
              </a:rPr>
              <a:t> – </a:t>
            </a:r>
            <a:r>
              <a:rPr lang="en-US" i="1" err="1">
                <a:solidFill>
                  <a:schemeClr val="bg1"/>
                </a:solidFill>
                <a:latin typeface="Arial Black" panose="020B0A04020102020204" pitchFamily="34" charset="0"/>
                <a:cs typeface="Arial" panose="020B0604020202020204" pitchFamily="34" charset="0"/>
              </a:rPr>
              <a:t>direzione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regionale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campania</a:t>
            </a:r>
            <a:endParaRPr lang="it-IT" i="1">
              <a:solidFill>
                <a:schemeClr val="bg1"/>
              </a:solidFill>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101931" y="619805"/>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11" name="CasellaDiTesto 10">
            <a:extLst>
              <a:ext uri="{FF2B5EF4-FFF2-40B4-BE49-F238E27FC236}">
                <a16:creationId xmlns:a16="http://schemas.microsoft.com/office/drawing/2014/main" id="{A133CC60-6BA6-FACF-692F-E72D3CEDD16A}"/>
              </a:ext>
            </a:extLst>
          </p:cNvPr>
          <p:cNvSpPr txBox="1"/>
          <p:nvPr/>
        </p:nvSpPr>
        <p:spPr>
          <a:xfrm>
            <a:off x="1439118" y="1799366"/>
            <a:ext cx="9776749" cy="2439129"/>
          </a:xfrm>
          <a:prstGeom prst="rect">
            <a:avLst/>
          </a:prstGeom>
          <a:solidFill>
            <a:srgbClr val="314651">
              <a:alpha val="88000"/>
            </a:srgbClr>
          </a:solidFill>
          <a:ln>
            <a:solidFill>
              <a:srgbClr val="A83F4E"/>
            </a:solidFill>
          </a:ln>
        </p:spPr>
        <p:txBody>
          <a:bodyPr wrap="square">
            <a:spAutoFit/>
          </a:bodyPr>
          <a:lstStyle/>
          <a:p>
            <a:pPr>
              <a:spcAft>
                <a:spcPts val="600"/>
              </a:spcAft>
            </a:pPr>
            <a:r>
              <a:rPr lang="it-IT" sz="1500">
                <a:solidFill>
                  <a:schemeClr val="bg1"/>
                </a:solidFill>
                <a:latin typeface="Arial" panose="020B0604020202020204" pitchFamily="34" charset="0"/>
                <a:cs typeface="Arial" panose="020B0604020202020204" pitchFamily="34" charset="0"/>
              </a:rPr>
              <a:t>Lo studio può essere riassunto in </a:t>
            </a:r>
            <a:r>
              <a:rPr lang="it-IT" sz="1500" b="1">
                <a:solidFill>
                  <a:schemeClr val="bg1"/>
                </a:solidFill>
                <a:latin typeface="Arial" panose="020B0604020202020204" pitchFamily="34" charset="0"/>
                <a:cs typeface="Arial" panose="020B0604020202020204" pitchFamily="34" charset="0"/>
              </a:rPr>
              <a:t>3 FASI OPERATIVE PRINCIPALI</a:t>
            </a:r>
            <a:r>
              <a:rPr lang="it-IT" sz="1500">
                <a:solidFill>
                  <a:schemeClr val="bg1"/>
                </a:solidFill>
                <a:latin typeface="Arial" panose="020B0604020202020204" pitchFamily="34" charset="0"/>
                <a:cs typeface="Arial" panose="020B0604020202020204" pitchFamily="34" charset="0"/>
              </a:rPr>
              <a:t>, le quali rispecchiano lo schema procedurale specificato nel Rapporto ISTISAN 10/221 sulla definizione dei Valori di Riferimento, al fine di produrre dati di MB basati su metodologie standardizzate, accreditate a livello nazionale ed internazionale. </a:t>
            </a:r>
          </a:p>
          <a:p>
            <a:pPr>
              <a:spcAft>
                <a:spcPts val="300"/>
              </a:spcAft>
            </a:pPr>
            <a:r>
              <a:rPr lang="it-IT" sz="1500">
                <a:solidFill>
                  <a:schemeClr val="bg1"/>
                </a:solidFill>
                <a:latin typeface="Arial" panose="020B0604020202020204" pitchFamily="34" charset="0"/>
                <a:cs typeface="Arial" panose="020B0604020202020204" pitchFamily="34" charset="0"/>
              </a:rPr>
              <a:t>Le fasi operative attuate sono le seguenti: </a:t>
            </a:r>
          </a:p>
          <a:p>
            <a:pPr marL="285750" indent="-285750">
              <a:spcAft>
                <a:spcPts val="600"/>
              </a:spcAft>
              <a:buFontTx/>
              <a:buChar char="-"/>
            </a:pPr>
            <a:r>
              <a:rPr lang="it-IT" sz="1500" b="1">
                <a:solidFill>
                  <a:schemeClr val="bg1"/>
                </a:solidFill>
                <a:latin typeface="Arial" panose="020B0604020202020204" pitchFamily="34" charset="0"/>
                <a:cs typeface="Arial" panose="020B0604020202020204" pitchFamily="34" charset="0"/>
              </a:rPr>
              <a:t>FASE 1</a:t>
            </a:r>
            <a:r>
              <a:rPr lang="it-IT" sz="1500">
                <a:solidFill>
                  <a:schemeClr val="bg1"/>
                </a:solidFill>
                <a:latin typeface="Arial" panose="020B0604020202020204" pitchFamily="34" charset="0"/>
                <a:cs typeface="Arial" panose="020B0604020202020204" pitchFamily="34" charset="0"/>
              </a:rPr>
              <a:t> :  arruolamento nello studio di un numero significativo di soggetti, residenti nelle cinque province - campane, non professionalmente esposti a cromo, nichel e piombo </a:t>
            </a:r>
          </a:p>
          <a:p>
            <a:pPr marL="285750" indent="-285750">
              <a:spcAft>
                <a:spcPts val="600"/>
              </a:spcAft>
              <a:buFontTx/>
              <a:buChar char="-"/>
            </a:pPr>
            <a:r>
              <a:rPr lang="it-IT" sz="1500" b="1">
                <a:solidFill>
                  <a:schemeClr val="bg1"/>
                </a:solidFill>
                <a:latin typeface="Arial" panose="020B0604020202020204" pitchFamily="34" charset="0"/>
                <a:cs typeface="Arial" panose="020B0604020202020204" pitchFamily="34" charset="0"/>
              </a:rPr>
              <a:t>FASE 2 </a:t>
            </a:r>
            <a:r>
              <a:rPr lang="it-IT" sz="1500">
                <a:solidFill>
                  <a:schemeClr val="bg1"/>
                </a:solidFill>
                <a:latin typeface="Arial" panose="020B0604020202020204" pitchFamily="34" charset="0"/>
                <a:cs typeface="Arial" panose="020B0604020202020204" pitchFamily="34" charset="0"/>
              </a:rPr>
              <a:t>: determinazione, mediante </a:t>
            </a:r>
            <a:r>
              <a:rPr lang="it-IT" sz="1500" b="1" i="1">
                <a:solidFill>
                  <a:schemeClr val="bg1"/>
                </a:solidFill>
                <a:latin typeface="Arial" panose="020B0604020202020204" pitchFamily="34" charset="0"/>
                <a:cs typeface="Arial" panose="020B0604020202020204" pitchFamily="34" charset="0"/>
              </a:rPr>
              <a:t>spettroscopia di assorbimento atomico</a:t>
            </a:r>
            <a:r>
              <a:rPr lang="it-IT" sz="1500">
                <a:solidFill>
                  <a:schemeClr val="bg1"/>
                </a:solidFill>
                <a:latin typeface="Arial" panose="020B0604020202020204" pitchFamily="34" charset="0"/>
                <a:cs typeface="Arial" panose="020B0604020202020204" pitchFamily="34" charset="0"/>
              </a:rPr>
              <a:t>, della concentrazione di cromo e nichel urinari e di piombo ematico nei fluidi biologici dei soggetti arruolati; </a:t>
            </a:r>
          </a:p>
          <a:p>
            <a:pPr marL="285750" indent="-285750">
              <a:buFontTx/>
              <a:buChar char="-"/>
            </a:pPr>
            <a:r>
              <a:rPr lang="it-IT" sz="1500" b="1">
                <a:solidFill>
                  <a:schemeClr val="bg1"/>
                </a:solidFill>
                <a:latin typeface="Arial" panose="020B0604020202020204" pitchFamily="34" charset="0"/>
                <a:cs typeface="Arial" panose="020B0604020202020204" pitchFamily="34" charset="0"/>
              </a:rPr>
              <a:t>FASE 3 </a:t>
            </a:r>
            <a:r>
              <a:rPr lang="it-IT" sz="1500">
                <a:solidFill>
                  <a:schemeClr val="bg1"/>
                </a:solidFill>
                <a:latin typeface="Arial" panose="020B0604020202020204" pitchFamily="34" charset="0"/>
                <a:cs typeface="Arial" panose="020B0604020202020204" pitchFamily="34" charset="0"/>
              </a:rPr>
              <a:t>: definizione dei valori di riferimento dei marcatori biologici esaminati</a:t>
            </a:r>
          </a:p>
        </p:txBody>
      </p:sp>
      <p:pic>
        <p:nvPicPr>
          <p:cNvPr id="12" name="Elemento grafico 11" descr="Elenco di controllo contorno">
            <a:extLst>
              <a:ext uri="{FF2B5EF4-FFF2-40B4-BE49-F238E27FC236}">
                <a16:creationId xmlns:a16="http://schemas.microsoft.com/office/drawing/2014/main" id="{02AC34DE-8117-D9C1-933D-4D28FD082D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25" y="2561730"/>
            <a:ext cx="914400" cy="914400"/>
          </a:xfrm>
          <a:prstGeom prst="rect">
            <a:avLst/>
          </a:prstGeom>
        </p:spPr>
      </p:pic>
    </p:spTree>
    <p:extLst>
      <p:ext uri="{BB962C8B-B14F-4D97-AF65-F5344CB8AC3E}">
        <p14:creationId xmlns:p14="http://schemas.microsoft.com/office/powerpoint/2010/main" val="26577934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1054027"/>
          </a:xfrm>
          <a:prstGeom prst="rect">
            <a:avLst/>
          </a:prstGeom>
          <a:solidFill>
            <a:srgbClr val="A83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7994933" cy="923330"/>
          </a:xfrm>
          <a:prstGeom prst="rect">
            <a:avLst/>
          </a:prstGeom>
          <a:noFill/>
        </p:spPr>
        <p:txBody>
          <a:bodyPr wrap="square">
            <a:spAutoFit/>
          </a:bodyPr>
          <a:lstStyle/>
          <a:p>
            <a:pPr algn="ctr"/>
            <a:r>
              <a:rPr lang="en-US" sz="1800" b="0" i="1" u="none" strike="noStrike" baseline="0">
                <a:solidFill>
                  <a:schemeClr val="bg1"/>
                </a:solidFill>
                <a:latin typeface="Arial Black" panose="020B0A04020102020204" pitchFamily="34" charset="0"/>
                <a:cs typeface="Arial" panose="020B0604020202020204" pitchFamily="34" charset="0"/>
              </a:rPr>
              <a:t>“</a:t>
            </a:r>
            <a:r>
              <a:rPr lang="en-US" sz="1800" b="0" i="1" u="none" strike="noStrike" baseline="0" err="1">
                <a:solidFill>
                  <a:schemeClr val="bg1"/>
                </a:solidFill>
                <a:latin typeface="Arial Black" panose="020B0A04020102020204" pitchFamily="34" charset="0"/>
                <a:cs typeface="Arial" panose="020B0604020202020204" pitchFamily="34" charset="0"/>
              </a:rPr>
              <a:t>Definizione</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dei</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valori</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riferimento</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cromo</a:t>
            </a:r>
            <a:r>
              <a:rPr lang="en-US" sz="1800" b="0" i="1" u="none" strike="noStrike" baseline="0">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nichel</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urinari</a:t>
            </a:r>
            <a:r>
              <a:rPr lang="en-US" i="1">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piombo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ematico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nella</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popolazione</a:t>
            </a:r>
            <a:r>
              <a:rPr lang="en-US" sz="1800" b="0" i="1" u="none" strike="noStrike" baseline="0">
                <a:solidFill>
                  <a:schemeClr val="bg1"/>
                </a:solidFill>
                <a:latin typeface="Arial Black" panose="020B0A04020102020204" pitchFamily="34" charset="0"/>
                <a:cs typeface="Arial" panose="020B0604020202020204" pitchFamily="34" charset="0"/>
              </a:rPr>
              <a:t> campana.”</a:t>
            </a:r>
          </a:p>
          <a:p>
            <a:pPr algn="ctr"/>
            <a:r>
              <a:rPr lang="en-US" i="1" err="1">
                <a:solidFill>
                  <a:schemeClr val="bg1"/>
                </a:solidFill>
                <a:latin typeface="Arial Black" panose="020B0A04020102020204" pitchFamily="34" charset="0"/>
                <a:cs typeface="Arial" panose="020B0604020202020204" pitchFamily="34" charset="0"/>
              </a:rPr>
              <a:t>Inail</a:t>
            </a:r>
            <a:r>
              <a:rPr lang="en-US" i="1">
                <a:solidFill>
                  <a:schemeClr val="bg1"/>
                </a:solidFill>
                <a:latin typeface="Arial Black" panose="020B0A04020102020204" pitchFamily="34" charset="0"/>
                <a:cs typeface="Arial" panose="020B0604020202020204" pitchFamily="34" charset="0"/>
              </a:rPr>
              <a:t> – </a:t>
            </a:r>
            <a:r>
              <a:rPr lang="en-US" i="1" err="1">
                <a:solidFill>
                  <a:schemeClr val="bg1"/>
                </a:solidFill>
                <a:latin typeface="Arial Black" panose="020B0A04020102020204" pitchFamily="34" charset="0"/>
                <a:cs typeface="Arial" panose="020B0604020202020204" pitchFamily="34" charset="0"/>
              </a:rPr>
              <a:t>direzione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regionale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campania</a:t>
            </a:r>
            <a:endParaRPr lang="it-IT" i="1">
              <a:solidFill>
                <a:schemeClr val="bg1"/>
              </a:solidFill>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101931" y="619805"/>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4" name="CasellaDiTesto 3">
            <a:extLst>
              <a:ext uri="{FF2B5EF4-FFF2-40B4-BE49-F238E27FC236}">
                <a16:creationId xmlns:a16="http://schemas.microsoft.com/office/drawing/2014/main" id="{635B34BF-3402-2755-D782-464749FB0442}"/>
              </a:ext>
            </a:extLst>
          </p:cNvPr>
          <p:cNvSpPr txBox="1"/>
          <p:nvPr/>
        </p:nvSpPr>
        <p:spPr>
          <a:xfrm>
            <a:off x="1439119" y="1761235"/>
            <a:ext cx="9684152" cy="2846933"/>
          </a:xfrm>
          <a:prstGeom prst="rect">
            <a:avLst/>
          </a:prstGeom>
          <a:solidFill>
            <a:srgbClr val="314651">
              <a:alpha val="88000"/>
            </a:srgbClr>
          </a:solidFill>
          <a:ln>
            <a:solidFill>
              <a:srgbClr val="A83F4E"/>
            </a:solidFill>
          </a:ln>
        </p:spPr>
        <p:txBody>
          <a:bodyPr wrap="square">
            <a:spAutoFit/>
          </a:bodyPr>
          <a:lstStyle/>
          <a:p>
            <a:pPr algn="ctr">
              <a:spcAft>
                <a:spcPts val="600"/>
              </a:spcAft>
            </a:pPr>
            <a:r>
              <a:rPr lang="it-IT" b="1">
                <a:solidFill>
                  <a:schemeClr val="bg1"/>
                </a:solidFill>
                <a:latin typeface="Arial" panose="020B0604020202020204" pitchFamily="34" charset="0"/>
                <a:cs typeface="Arial" panose="020B0604020202020204" pitchFamily="34" charset="0"/>
              </a:rPr>
              <a:t>FASE 1 : campionamento della popolazione</a:t>
            </a:r>
          </a:p>
          <a:p>
            <a:pPr>
              <a:spcAft>
                <a:spcPts val="600"/>
              </a:spcAft>
            </a:pPr>
            <a:r>
              <a:rPr lang="it-IT" sz="1400">
                <a:solidFill>
                  <a:schemeClr val="bg1"/>
                </a:solidFill>
                <a:latin typeface="Arial" panose="020B0604020202020204" pitchFamily="34" charset="0"/>
                <a:cs typeface="Arial" panose="020B0604020202020204" pitchFamily="34" charset="0"/>
              </a:rPr>
              <a:t>I </a:t>
            </a:r>
            <a:r>
              <a:rPr lang="it-IT" sz="1400" b="1" i="1">
                <a:solidFill>
                  <a:schemeClr val="bg1"/>
                </a:solidFill>
                <a:latin typeface="Arial" panose="020B0604020202020204" pitchFamily="34" charset="0"/>
                <a:cs typeface="Arial" panose="020B0604020202020204" pitchFamily="34" charset="0"/>
              </a:rPr>
              <a:t>criteri di inclusione </a:t>
            </a:r>
            <a:r>
              <a:rPr lang="it-IT" sz="1400">
                <a:solidFill>
                  <a:schemeClr val="bg1"/>
                </a:solidFill>
                <a:latin typeface="Arial" panose="020B0604020202020204" pitchFamily="34" charset="0"/>
                <a:cs typeface="Arial" panose="020B0604020202020204" pitchFamily="34" charset="0"/>
              </a:rPr>
              <a:t>individuati per il presente studio sono: </a:t>
            </a:r>
          </a:p>
          <a:p>
            <a:pPr>
              <a:spcAft>
                <a:spcPts val="600"/>
              </a:spcAft>
            </a:pPr>
            <a:r>
              <a:rPr lang="it-IT" sz="1400">
                <a:solidFill>
                  <a:schemeClr val="bg1"/>
                </a:solidFill>
                <a:latin typeface="Arial" panose="020B0604020202020204" pitchFamily="34" charset="0"/>
                <a:cs typeface="Arial" panose="020B0604020202020204" pitchFamily="34" charset="0"/>
              </a:rPr>
              <a:t>• </a:t>
            </a:r>
            <a:r>
              <a:rPr lang="it-IT" sz="1400" b="1">
                <a:solidFill>
                  <a:schemeClr val="bg1"/>
                </a:solidFill>
                <a:latin typeface="Arial" panose="020B0604020202020204" pitchFamily="34" charset="0"/>
                <a:cs typeface="Arial" panose="020B0604020202020204" pitchFamily="34" charset="0"/>
              </a:rPr>
              <a:t>ETÀ</a:t>
            </a:r>
            <a:r>
              <a:rPr lang="it-IT" sz="1400">
                <a:solidFill>
                  <a:schemeClr val="bg1"/>
                </a:solidFill>
                <a:latin typeface="Arial" panose="020B0604020202020204" pitchFamily="34" charset="0"/>
                <a:cs typeface="Arial" panose="020B0604020202020204" pitchFamily="34" charset="0"/>
              </a:rPr>
              <a:t> : individui in età lavorativa, compresi tra 18 e 65 anni; </a:t>
            </a:r>
          </a:p>
          <a:p>
            <a:pPr>
              <a:spcAft>
                <a:spcPts val="600"/>
              </a:spcAft>
            </a:pPr>
            <a:r>
              <a:rPr lang="it-IT" sz="1400">
                <a:solidFill>
                  <a:schemeClr val="bg1"/>
                </a:solidFill>
                <a:latin typeface="Arial" panose="020B0604020202020204" pitchFamily="34" charset="0"/>
                <a:cs typeface="Arial" panose="020B0604020202020204" pitchFamily="34" charset="0"/>
              </a:rPr>
              <a:t>• </a:t>
            </a:r>
            <a:r>
              <a:rPr lang="it-IT" sz="1400" b="1">
                <a:solidFill>
                  <a:schemeClr val="bg1"/>
                </a:solidFill>
                <a:latin typeface="Arial" panose="020B0604020202020204" pitchFamily="34" charset="0"/>
                <a:cs typeface="Arial" panose="020B0604020202020204" pitchFamily="34" charset="0"/>
              </a:rPr>
              <a:t>LUOGO DI RESIDENZA </a:t>
            </a:r>
            <a:r>
              <a:rPr lang="it-IT" sz="1400">
                <a:solidFill>
                  <a:schemeClr val="bg1"/>
                </a:solidFill>
                <a:latin typeface="Arial" panose="020B0604020202020204" pitchFamily="34" charset="0"/>
                <a:cs typeface="Arial" panose="020B0604020202020204" pitchFamily="34" charset="0"/>
              </a:rPr>
              <a:t>: individui residenti nelle province della Regione Campania. (il luogo di residenza ingloba diverse variabili connesse con una maggiore o minore esposizione a metalli).</a:t>
            </a:r>
          </a:p>
          <a:p>
            <a:pPr>
              <a:spcAft>
                <a:spcPts val="600"/>
              </a:spcAft>
            </a:pPr>
            <a:r>
              <a:rPr lang="it-IT" sz="1400">
                <a:solidFill>
                  <a:schemeClr val="bg1"/>
                </a:solidFill>
                <a:latin typeface="Arial" panose="020B0604020202020204" pitchFamily="34" charset="0"/>
                <a:cs typeface="Arial" panose="020B0604020202020204" pitchFamily="34" charset="0"/>
              </a:rPr>
              <a:t>I </a:t>
            </a:r>
            <a:r>
              <a:rPr lang="it-IT" sz="1400" b="1" i="1">
                <a:solidFill>
                  <a:schemeClr val="bg1"/>
                </a:solidFill>
                <a:latin typeface="Arial" panose="020B0604020202020204" pitchFamily="34" charset="0"/>
                <a:cs typeface="Arial" panose="020B0604020202020204" pitchFamily="34" charset="0"/>
              </a:rPr>
              <a:t>criteri di esclusione</a:t>
            </a:r>
            <a:r>
              <a:rPr lang="it-IT" sz="1400" i="1">
                <a:solidFill>
                  <a:schemeClr val="bg1"/>
                </a:solidFill>
                <a:latin typeface="Arial" panose="020B0604020202020204" pitchFamily="34" charset="0"/>
                <a:cs typeface="Arial" panose="020B0604020202020204" pitchFamily="34" charset="0"/>
              </a:rPr>
              <a:t> </a:t>
            </a:r>
            <a:r>
              <a:rPr lang="it-IT" sz="1400">
                <a:solidFill>
                  <a:schemeClr val="bg1"/>
                </a:solidFill>
                <a:latin typeface="Arial" panose="020B0604020202020204" pitchFamily="34" charset="0"/>
                <a:cs typeface="Arial" panose="020B0604020202020204" pitchFamily="34" charset="0"/>
              </a:rPr>
              <a:t>considerati sono stati : </a:t>
            </a:r>
          </a:p>
          <a:p>
            <a:pPr marL="285750" indent="-285750">
              <a:spcAft>
                <a:spcPts val="600"/>
              </a:spcAft>
              <a:buFontTx/>
              <a:buChar char="-"/>
            </a:pPr>
            <a:r>
              <a:rPr lang="it-IT" sz="1400">
                <a:solidFill>
                  <a:schemeClr val="bg1"/>
                </a:solidFill>
                <a:latin typeface="Arial" panose="020B0604020202020204" pitchFamily="34" charset="0"/>
                <a:cs typeface="Arial" panose="020B0604020202020204" pitchFamily="34" charset="0"/>
              </a:rPr>
              <a:t>l’accertata esposizione professionale a Cr, Ni o Pb; </a:t>
            </a:r>
          </a:p>
          <a:p>
            <a:pPr marL="285750" indent="-285750">
              <a:spcAft>
                <a:spcPts val="600"/>
              </a:spcAft>
              <a:buFontTx/>
              <a:buChar char="-"/>
            </a:pPr>
            <a:r>
              <a:rPr lang="it-IT" sz="1400">
                <a:solidFill>
                  <a:schemeClr val="bg1"/>
                </a:solidFill>
                <a:latin typeface="Arial" panose="020B0604020202020204" pitchFamily="34" charset="0"/>
                <a:cs typeface="Arial" panose="020B0604020202020204" pitchFamily="34" charset="0"/>
              </a:rPr>
              <a:t>fattori in grado di influire significativamente sui livelli di concentrazione di piombo ematico e di cromo e nichel urinari, interferendo con la </a:t>
            </a:r>
            <a:r>
              <a:rPr lang="it-IT" sz="1400" err="1">
                <a:solidFill>
                  <a:schemeClr val="bg1"/>
                </a:solidFill>
                <a:latin typeface="Arial" panose="020B0604020202020204" pitchFamily="34" charset="0"/>
                <a:cs typeface="Arial" panose="020B0604020202020204" pitchFamily="34" charset="0"/>
              </a:rPr>
              <a:t>tossicocinetica</a:t>
            </a:r>
            <a:r>
              <a:rPr lang="it-IT" sz="1400">
                <a:solidFill>
                  <a:schemeClr val="bg1"/>
                </a:solidFill>
                <a:latin typeface="Arial" panose="020B0604020202020204" pitchFamily="34" charset="0"/>
                <a:cs typeface="Arial" panose="020B0604020202020204" pitchFamily="34" charset="0"/>
              </a:rPr>
              <a:t> del metallo in esame.</a:t>
            </a:r>
          </a:p>
          <a:p>
            <a:pPr>
              <a:spcAft>
                <a:spcPts val="600"/>
              </a:spcAft>
            </a:pPr>
            <a:r>
              <a:rPr lang="it-IT" sz="1400">
                <a:solidFill>
                  <a:schemeClr val="bg1"/>
                </a:solidFill>
                <a:latin typeface="Arial" panose="020B0604020202020204" pitchFamily="34" charset="0"/>
                <a:cs typeface="Arial" panose="020B0604020202020204" pitchFamily="34" charset="0"/>
              </a:rPr>
              <a:t>È stato stilato un questionario da somministrare a ciascun soggetto reclutato. </a:t>
            </a:r>
          </a:p>
        </p:txBody>
      </p:sp>
      <p:pic>
        <p:nvPicPr>
          <p:cNvPr id="6" name="Elemento grafico 5" descr="Elenco di controllo contorno">
            <a:extLst>
              <a:ext uri="{FF2B5EF4-FFF2-40B4-BE49-F238E27FC236}">
                <a16:creationId xmlns:a16="http://schemas.microsoft.com/office/drawing/2014/main" id="{2C05E450-0FD3-F315-768C-55E5E32529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25" y="2561730"/>
            <a:ext cx="914400" cy="914400"/>
          </a:xfrm>
          <a:prstGeom prst="rect">
            <a:avLst/>
          </a:prstGeom>
        </p:spPr>
      </p:pic>
    </p:spTree>
    <p:extLst>
      <p:ext uri="{BB962C8B-B14F-4D97-AF65-F5344CB8AC3E}">
        <p14:creationId xmlns:p14="http://schemas.microsoft.com/office/powerpoint/2010/main" val="1399232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1054027"/>
          </a:xfrm>
          <a:prstGeom prst="rect">
            <a:avLst/>
          </a:prstGeom>
          <a:solidFill>
            <a:srgbClr val="A83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7994933" cy="923330"/>
          </a:xfrm>
          <a:prstGeom prst="rect">
            <a:avLst/>
          </a:prstGeom>
          <a:noFill/>
        </p:spPr>
        <p:txBody>
          <a:bodyPr wrap="square">
            <a:spAutoFit/>
          </a:bodyPr>
          <a:lstStyle/>
          <a:p>
            <a:pPr algn="ctr"/>
            <a:r>
              <a:rPr lang="en-US" sz="1800" b="0" i="1" u="none" strike="noStrike" baseline="0">
                <a:solidFill>
                  <a:schemeClr val="bg1"/>
                </a:solidFill>
                <a:latin typeface="Arial Black" panose="020B0A04020102020204" pitchFamily="34" charset="0"/>
                <a:cs typeface="Arial" panose="020B0604020202020204" pitchFamily="34" charset="0"/>
              </a:rPr>
              <a:t>“</a:t>
            </a:r>
            <a:r>
              <a:rPr lang="en-US" sz="1800" b="0" i="1" u="none" strike="noStrike" baseline="0" err="1">
                <a:solidFill>
                  <a:schemeClr val="bg1"/>
                </a:solidFill>
                <a:latin typeface="Arial Black" panose="020B0A04020102020204" pitchFamily="34" charset="0"/>
                <a:cs typeface="Arial" panose="020B0604020202020204" pitchFamily="34" charset="0"/>
              </a:rPr>
              <a:t>Definizione</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dei</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valori</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riferimento</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cromo</a:t>
            </a:r>
            <a:r>
              <a:rPr lang="en-US" sz="1800" b="0" i="1" u="none" strike="noStrike" baseline="0">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nichel</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urinari</a:t>
            </a:r>
            <a:r>
              <a:rPr lang="en-US" i="1">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piombo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ematico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nella</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popolazione</a:t>
            </a:r>
            <a:r>
              <a:rPr lang="en-US" sz="1800" b="0" i="1" u="none" strike="noStrike" baseline="0">
                <a:solidFill>
                  <a:schemeClr val="bg1"/>
                </a:solidFill>
                <a:latin typeface="Arial Black" panose="020B0A04020102020204" pitchFamily="34" charset="0"/>
                <a:cs typeface="Arial" panose="020B0604020202020204" pitchFamily="34" charset="0"/>
              </a:rPr>
              <a:t> campana.”</a:t>
            </a:r>
          </a:p>
          <a:p>
            <a:pPr algn="ctr"/>
            <a:r>
              <a:rPr lang="en-US" i="1" err="1">
                <a:solidFill>
                  <a:schemeClr val="bg1"/>
                </a:solidFill>
                <a:latin typeface="Arial Black" panose="020B0A04020102020204" pitchFamily="34" charset="0"/>
                <a:cs typeface="Arial" panose="020B0604020202020204" pitchFamily="34" charset="0"/>
              </a:rPr>
              <a:t>Inail</a:t>
            </a:r>
            <a:r>
              <a:rPr lang="en-US" i="1">
                <a:solidFill>
                  <a:schemeClr val="bg1"/>
                </a:solidFill>
                <a:latin typeface="Arial Black" panose="020B0A04020102020204" pitchFamily="34" charset="0"/>
                <a:cs typeface="Arial" panose="020B0604020202020204" pitchFamily="34" charset="0"/>
              </a:rPr>
              <a:t> – </a:t>
            </a:r>
            <a:r>
              <a:rPr lang="en-US" i="1" err="1">
                <a:solidFill>
                  <a:schemeClr val="bg1"/>
                </a:solidFill>
                <a:latin typeface="Arial Black" panose="020B0A04020102020204" pitchFamily="34" charset="0"/>
                <a:cs typeface="Arial" panose="020B0604020202020204" pitchFamily="34" charset="0"/>
              </a:rPr>
              <a:t>direzione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regionale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campania</a:t>
            </a:r>
            <a:endParaRPr lang="it-IT" i="1">
              <a:solidFill>
                <a:schemeClr val="bg1"/>
              </a:solidFill>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101931" y="619805"/>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4" name="CasellaDiTesto 3">
            <a:extLst>
              <a:ext uri="{FF2B5EF4-FFF2-40B4-BE49-F238E27FC236}">
                <a16:creationId xmlns:a16="http://schemas.microsoft.com/office/drawing/2014/main" id="{635B34BF-3402-2755-D782-464749FB0442}"/>
              </a:ext>
            </a:extLst>
          </p:cNvPr>
          <p:cNvSpPr txBox="1"/>
          <p:nvPr/>
        </p:nvSpPr>
        <p:spPr>
          <a:xfrm>
            <a:off x="1439119" y="1761235"/>
            <a:ext cx="9684152" cy="2416046"/>
          </a:xfrm>
          <a:prstGeom prst="rect">
            <a:avLst/>
          </a:prstGeom>
          <a:solidFill>
            <a:srgbClr val="314651">
              <a:alpha val="88000"/>
            </a:srgbClr>
          </a:solidFill>
          <a:ln>
            <a:solidFill>
              <a:srgbClr val="A83F4E"/>
            </a:solidFill>
          </a:ln>
        </p:spPr>
        <p:txBody>
          <a:bodyPr wrap="square">
            <a:spAutoFit/>
          </a:bodyPr>
          <a:lstStyle/>
          <a:p>
            <a:pPr algn="ctr">
              <a:spcAft>
                <a:spcPts val="600"/>
              </a:spcAft>
            </a:pPr>
            <a:r>
              <a:rPr lang="it-IT" b="1">
                <a:solidFill>
                  <a:schemeClr val="bg1"/>
                </a:solidFill>
                <a:latin typeface="Arial" panose="020B0604020202020204" pitchFamily="34" charset="0"/>
                <a:cs typeface="Arial" panose="020B0604020202020204" pitchFamily="34" charset="0"/>
              </a:rPr>
              <a:t>FASE 2 : sviluppo dei metodi di campionamento e analisi</a:t>
            </a:r>
          </a:p>
          <a:p>
            <a:r>
              <a:rPr lang="it-IT" sz="1600" b="1">
                <a:solidFill>
                  <a:schemeClr val="bg1"/>
                </a:solidFill>
                <a:latin typeface="Arial" panose="020B0604020202020204" pitchFamily="34" charset="0"/>
                <a:cs typeface="Arial" panose="020B0604020202020204" pitchFamily="34" charset="0"/>
              </a:rPr>
              <a:t>CAMPIONAMENTO</a:t>
            </a:r>
            <a:endParaRPr lang="it-IT" sz="1400" b="1">
              <a:solidFill>
                <a:schemeClr val="bg1"/>
              </a:solidFill>
              <a:latin typeface="Arial" panose="020B0604020202020204" pitchFamily="34" charset="0"/>
              <a:cs typeface="Arial" panose="020B0604020202020204" pitchFamily="34" charset="0"/>
            </a:endParaRPr>
          </a:p>
          <a:p>
            <a:pPr>
              <a:spcAft>
                <a:spcPts val="600"/>
              </a:spcAft>
            </a:pPr>
            <a:r>
              <a:rPr lang="it-IT" sz="1400">
                <a:solidFill>
                  <a:schemeClr val="bg1"/>
                </a:solidFill>
                <a:latin typeface="Arial" panose="020B0604020202020204" pitchFamily="34" charset="0"/>
                <a:cs typeface="Arial" panose="020B0604020202020204" pitchFamily="34" charset="0"/>
              </a:rPr>
              <a:t>I campioni ematici, prelevati in provette con </a:t>
            </a:r>
            <a:r>
              <a:rPr lang="it-IT" sz="1400" b="1" i="1">
                <a:solidFill>
                  <a:schemeClr val="bg1"/>
                </a:solidFill>
                <a:latin typeface="Arial" panose="020B0604020202020204" pitchFamily="34" charset="0"/>
                <a:cs typeface="Arial" panose="020B0604020202020204" pitchFamily="34" charset="0"/>
              </a:rPr>
              <a:t>EDTA</a:t>
            </a:r>
            <a:r>
              <a:rPr lang="it-IT" sz="1400">
                <a:solidFill>
                  <a:schemeClr val="bg1"/>
                </a:solidFill>
                <a:latin typeface="Arial" panose="020B0604020202020204" pitchFamily="34" charset="0"/>
                <a:cs typeface="Arial" panose="020B0604020202020204" pitchFamily="34" charset="0"/>
              </a:rPr>
              <a:t> (anticoagulante) sono stati conservati, refrigerati e trasportati in laboratorio con le stesse modalità dei campioni urinari.</a:t>
            </a:r>
          </a:p>
          <a:p>
            <a:r>
              <a:rPr lang="it-IT" sz="1600" b="1">
                <a:solidFill>
                  <a:schemeClr val="bg1"/>
                </a:solidFill>
                <a:latin typeface="Arial" panose="020B0604020202020204" pitchFamily="34" charset="0"/>
                <a:cs typeface="Arial" panose="020B0604020202020204" pitchFamily="34" charset="0"/>
              </a:rPr>
              <a:t>TRATTAMENTO</a:t>
            </a:r>
            <a:endParaRPr lang="it-IT" sz="1400" b="1">
              <a:solidFill>
                <a:schemeClr val="bg1"/>
              </a:solidFill>
              <a:latin typeface="Arial" panose="020B0604020202020204" pitchFamily="34" charset="0"/>
              <a:cs typeface="Arial" panose="020B0604020202020204" pitchFamily="34" charset="0"/>
            </a:endParaRPr>
          </a:p>
          <a:p>
            <a:pPr>
              <a:spcAft>
                <a:spcPts val="600"/>
              </a:spcAft>
            </a:pPr>
            <a:r>
              <a:rPr lang="it-IT" sz="1400">
                <a:solidFill>
                  <a:schemeClr val="bg1"/>
                </a:solidFill>
                <a:latin typeface="Arial" panose="020B0604020202020204" pitchFamily="34" charset="0"/>
                <a:cs typeface="Arial" panose="020B0604020202020204" pitchFamily="34" charset="0"/>
              </a:rPr>
              <a:t>I campioni ematici sono stati diluiti 1:20 con </a:t>
            </a:r>
            <a:r>
              <a:rPr lang="it-IT" sz="1400" b="1" i="1" err="1">
                <a:solidFill>
                  <a:schemeClr val="bg1"/>
                </a:solidFill>
                <a:latin typeface="Arial" panose="020B0604020202020204" pitchFamily="34" charset="0"/>
                <a:cs typeface="Arial" panose="020B0604020202020204" pitchFamily="34" charset="0"/>
              </a:rPr>
              <a:t>Triton</a:t>
            </a:r>
            <a:r>
              <a:rPr lang="it-IT" sz="1400" b="1" i="1">
                <a:solidFill>
                  <a:schemeClr val="bg1"/>
                </a:solidFill>
                <a:latin typeface="Arial" panose="020B0604020202020204" pitchFamily="34" charset="0"/>
                <a:cs typeface="Arial" panose="020B0604020202020204" pitchFamily="34" charset="0"/>
              </a:rPr>
              <a:t> X100 </a:t>
            </a:r>
            <a:r>
              <a:rPr lang="it-IT" sz="1400">
                <a:solidFill>
                  <a:schemeClr val="bg1"/>
                </a:solidFill>
                <a:latin typeface="Arial" panose="020B0604020202020204" pitchFamily="34" charset="0"/>
                <a:cs typeface="Arial" panose="020B0604020202020204" pitchFamily="34" charset="0"/>
              </a:rPr>
              <a:t>allo 0,1% e conservati a 4°C fino all’analisi.</a:t>
            </a:r>
          </a:p>
          <a:p>
            <a:pPr>
              <a:spcAft>
                <a:spcPts val="600"/>
              </a:spcAft>
            </a:pPr>
            <a:r>
              <a:rPr lang="it-IT" sz="1600" b="1">
                <a:solidFill>
                  <a:schemeClr val="bg1"/>
                </a:solidFill>
                <a:latin typeface="Arial" panose="020B0604020202020204" pitchFamily="34" charset="0"/>
                <a:cs typeface="Arial" panose="020B0604020202020204" pitchFamily="34" charset="0"/>
              </a:rPr>
              <a:t>METODO DI ANALISI </a:t>
            </a:r>
            <a:r>
              <a:rPr lang="it-IT" sz="1400" b="1">
                <a:solidFill>
                  <a:schemeClr val="bg1"/>
                </a:solidFill>
                <a:latin typeface="Arial" panose="020B0604020202020204" pitchFamily="34" charset="0"/>
                <a:cs typeface="Arial" panose="020B0604020202020204" pitchFamily="34" charset="0"/>
              </a:rPr>
              <a:t>:</a:t>
            </a:r>
            <a:r>
              <a:rPr lang="it-IT" sz="1400">
                <a:solidFill>
                  <a:schemeClr val="bg1"/>
                </a:solidFill>
                <a:latin typeface="Arial" panose="020B0604020202020204" pitchFamily="34" charset="0"/>
                <a:cs typeface="Arial" panose="020B0604020202020204" pitchFamily="34" charset="0"/>
              </a:rPr>
              <a:t> </a:t>
            </a:r>
            <a:r>
              <a:rPr lang="it-IT" sz="1600" b="1" i="1">
                <a:solidFill>
                  <a:schemeClr val="bg1"/>
                </a:solidFill>
                <a:latin typeface="Arial" panose="020B0604020202020204" pitchFamily="34" charset="0"/>
                <a:cs typeface="Arial" panose="020B0604020202020204" pitchFamily="34" charset="0"/>
              </a:rPr>
              <a:t>Spettrofotometria ad assorbimento atomico                                                                                                                       </a:t>
            </a:r>
            <a:r>
              <a:rPr lang="it-IT" sz="1400">
                <a:solidFill>
                  <a:schemeClr val="bg1"/>
                </a:solidFill>
                <a:latin typeface="Arial" panose="020B0604020202020204" pitchFamily="34" charset="0"/>
                <a:cs typeface="Arial" panose="020B0604020202020204" pitchFamily="34" charset="0"/>
              </a:rPr>
              <a:t>La spettrofotometria di assorbimento atomico (AAS) è una tecnica adoperata per l’analisi quali/quantitativa dei metalli, data la loro capacità di assorbire, come atomi o ioni monoatomici, una radiazione elettromagnetica. </a:t>
            </a:r>
          </a:p>
        </p:txBody>
      </p:sp>
      <p:pic>
        <p:nvPicPr>
          <p:cNvPr id="2" name="Elemento grafico 1" descr="Elenco di controllo contorno">
            <a:extLst>
              <a:ext uri="{FF2B5EF4-FFF2-40B4-BE49-F238E27FC236}">
                <a16:creationId xmlns:a16="http://schemas.microsoft.com/office/drawing/2014/main" id="{B42CFBA3-FFA9-3FC2-14D8-D17E26CBA6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25" y="2561730"/>
            <a:ext cx="914400" cy="914400"/>
          </a:xfrm>
          <a:prstGeom prst="rect">
            <a:avLst/>
          </a:prstGeom>
        </p:spPr>
      </p:pic>
    </p:spTree>
    <p:extLst>
      <p:ext uri="{BB962C8B-B14F-4D97-AF65-F5344CB8AC3E}">
        <p14:creationId xmlns:p14="http://schemas.microsoft.com/office/powerpoint/2010/main" val="15456120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83F4E"/>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1054027"/>
          </a:xfrm>
          <a:prstGeom prst="rect">
            <a:avLst/>
          </a:prstGeom>
          <a:solidFill>
            <a:srgbClr val="314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7994933" cy="923330"/>
          </a:xfrm>
          <a:prstGeom prst="rect">
            <a:avLst/>
          </a:prstGeom>
          <a:noFill/>
        </p:spPr>
        <p:txBody>
          <a:bodyPr wrap="square">
            <a:spAutoFit/>
          </a:bodyPr>
          <a:lstStyle/>
          <a:p>
            <a:pPr algn="ctr"/>
            <a:r>
              <a:rPr lang="en-US" sz="1800" b="0" i="1" u="none" strike="noStrike" baseline="0">
                <a:solidFill>
                  <a:schemeClr val="bg1"/>
                </a:solidFill>
                <a:latin typeface="Arial Black" panose="020B0A04020102020204" pitchFamily="34" charset="0"/>
                <a:cs typeface="Arial" panose="020B0604020202020204" pitchFamily="34" charset="0"/>
              </a:rPr>
              <a:t>“</a:t>
            </a:r>
            <a:r>
              <a:rPr lang="en-US" sz="1800" b="0" i="1" u="none" strike="noStrike" baseline="0" err="1">
                <a:solidFill>
                  <a:schemeClr val="bg1"/>
                </a:solidFill>
                <a:latin typeface="Arial Black" panose="020B0A04020102020204" pitchFamily="34" charset="0"/>
                <a:cs typeface="Arial" panose="020B0604020202020204" pitchFamily="34" charset="0"/>
              </a:rPr>
              <a:t>Definizione</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dei</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valori</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riferimento</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cromo</a:t>
            </a:r>
            <a:r>
              <a:rPr lang="en-US" sz="1800" b="0" i="1" u="none" strike="noStrike" baseline="0">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nichel</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urinari</a:t>
            </a:r>
            <a:r>
              <a:rPr lang="en-US" i="1">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piombo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ematico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nella</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popolazione</a:t>
            </a:r>
            <a:r>
              <a:rPr lang="en-US" sz="1800" b="0" i="1" u="none" strike="noStrike" baseline="0">
                <a:solidFill>
                  <a:schemeClr val="bg1"/>
                </a:solidFill>
                <a:latin typeface="Arial Black" panose="020B0A04020102020204" pitchFamily="34" charset="0"/>
                <a:cs typeface="Arial" panose="020B0604020202020204" pitchFamily="34" charset="0"/>
              </a:rPr>
              <a:t> campana.”</a:t>
            </a:r>
          </a:p>
          <a:p>
            <a:pPr algn="ctr"/>
            <a:r>
              <a:rPr lang="en-US" i="1" err="1">
                <a:solidFill>
                  <a:schemeClr val="bg1"/>
                </a:solidFill>
                <a:latin typeface="Arial Black" panose="020B0A04020102020204" pitchFamily="34" charset="0"/>
                <a:cs typeface="Arial" panose="020B0604020202020204" pitchFamily="34" charset="0"/>
              </a:rPr>
              <a:t>Inail</a:t>
            </a:r>
            <a:r>
              <a:rPr lang="en-US" i="1">
                <a:solidFill>
                  <a:schemeClr val="bg1"/>
                </a:solidFill>
                <a:latin typeface="Arial Black" panose="020B0A04020102020204" pitchFamily="34" charset="0"/>
                <a:cs typeface="Arial" panose="020B0604020202020204" pitchFamily="34" charset="0"/>
              </a:rPr>
              <a:t> – </a:t>
            </a:r>
            <a:r>
              <a:rPr lang="en-US" i="1" err="1">
                <a:solidFill>
                  <a:schemeClr val="bg1"/>
                </a:solidFill>
                <a:latin typeface="Arial Black" panose="020B0A04020102020204" pitchFamily="34" charset="0"/>
                <a:cs typeface="Arial" panose="020B0604020202020204" pitchFamily="34" charset="0"/>
              </a:rPr>
              <a:t>direzione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regionale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campania</a:t>
            </a:r>
            <a:endParaRPr lang="it-IT" i="1">
              <a:solidFill>
                <a:schemeClr val="bg1"/>
              </a:solidFill>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101931" y="619805"/>
            <a:ext cx="1337188" cy="646331"/>
          </a:xfrm>
          <a:prstGeom prst="rect">
            <a:avLst/>
          </a:prstGeom>
          <a:solidFill>
            <a:srgbClr val="A83F4E"/>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4" name="CasellaDiTesto 3">
            <a:extLst>
              <a:ext uri="{FF2B5EF4-FFF2-40B4-BE49-F238E27FC236}">
                <a16:creationId xmlns:a16="http://schemas.microsoft.com/office/drawing/2014/main" id="{635B34BF-3402-2755-D782-464749FB0442}"/>
              </a:ext>
            </a:extLst>
          </p:cNvPr>
          <p:cNvSpPr txBox="1"/>
          <p:nvPr/>
        </p:nvSpPr>
        <p:spPr>
          <a:xfrm>
            <a:off x="1439119" y="1761235"/>
            <a:ext cx="9684152" cy="1123384"/>
          </a:xfrm>
          <a:prstGeom prst="rect">
            <a:avLst/>
          </a:prstGeom>
          <a:solidFill>
            <a:srgbClr val="314651">
              <a:alpha val="88000"/>
            </a:srgbClr>
          </a:solidFill>
          <a:ln>
            <a:solidFill>
              <a:srgbClr val="A83F4E"/>
            </a:solidFill>
          </a:ln>
        </p:spPr>
        <p:txBody>
          <a:bodyPr wrap="square">
            <a:spAutoFit/>
          </a:bodyPr>
          <a:lstStyle/>
          <a:p>
            <a:pPr algn="ctr">
              <a:spcAft>
                <a:spcPts val="600"/>
              </a:spcAft>
            </a:pPr>
            <a:r>
              <a:rPr lang="it-IT" b="1">
                <a:solidFill>
                  <a:schemeClr val="bg1"/>
                </a:solidFill>
                <a:latin typeface="Arial" panose="020B0604020202020204" pitchFamily="34" charset="0"/>
                <a:cs typeface="Arial" panose="020B0604020202020204" pitchFamily="34" charset="0"/>
              </a:rPr>
              <a:t>FASE 2 : sviluppo dei metodi di campionamento e analisi</a:t>
            </a:r>
          </a:p>
          <a:p>
            <a:pPr>
              <a:spcAft>
                <a:spcPts val="600"/>
              </a:spcAft>
            </a:pPr>
            <a:r>
              <a:rPr lang="it-IT" sz="1600" b="1">
                <a:solidFill>
                  <a:schemeClr val="bg1"/>
                </a:solidFill>
                <a:latin typeface="Arial" panose="020B0604020202020204" pitchFamily="34" charset="0"/>
                <a:cs typeface="Arial" panose="020B0604020202020204" pitchFamily="34" charset="0"/>
              </a:rPr>
              <a:t>METODO DI ANALISI </a:t>
            </a:r>
            <a:r>
              <a:rPr lang="it-IT" sz="1400" b="1">
                <a:solidFill>
                  <a:schemeClr val="bg1"/>
                </a:solidFill>
                <a:latin typeface="Arial" panose="020B0604020202020204" pitchFamily="34" charset="0"/>
                <a:cs typeface="Arial" panose="020B0604020202020204" pitchFamily="34" charset="0"/>
              </a:rPr>
              <a:t>:</a:t>
            </a:r>
            <a:r>
              <a:rPr lang="it-IT" sz="1400">
                <a:solidFill>
                  <a:schemeClr val="bg1"/>
                </a:solidFill>
                <a:latin typeface="Arial" panose="020B0604020202020204" pitchFamily="34" charset="0"/>
                <a:cs typeface="Arial" panose="020B0604020202020204" pitchFamily="34" charset="0"/>
              </a:rPr>
              <a:t> </a:t>
            </a:r>
            <a:r>
              <a:rPr lang="it-IT" sz="1600" b="1" i="1">
                <a:solidFill>
                  <a:schemeClr val="bg1"/>
                </a:solidFill>
                <a:latin typeface="Arial" panose="020B0604020202020204" pitchFamily="34" charset="0"/>
                <a:cs typeface="Arial" panose="020B0604020202020204" pitchFamily="34" charset="0"/>
              </a:rPr>
              <a:t>Spettrofotometria ad assorbimento atomico                                                                                                                       </a:t>
            </a:r>
            <a:r>
              <a:rPr lang="it-IT" sz="1400">
                <a:solidFill>
                  <a:schemeClr val="bg1"/>
                </a:solidFill>
                <a:latin typeface="Arial" panose="020B0604020202020204" pitchFamily="34" charset="0"/>
                <a:cs typeface="Arial" panose="020B0604020202020204" pitchFamily="34" charset="0"/>
              </a:rPr>
              <a:t>La spettrofotometria di assorbimento atomico (AAS) è una tecnica adoperata per l’analisi quali/quantitativa dei metalli, data la loro capacità di assorbire, come atomi o ioni monoatomici, una radiazione elettromagnetica. </a:t>
            </a:r>
          </a:p>
        </p:txBody>
      </p:sp>
      <p:pic>
        <p:nvPicPr>
          <p:cNvPr id="2" name="Elemento grafico 1" descr="Elenco di controllo contorno">
            <a:extLst>
              <a:ext uri="{FF2B5EF4-FFF2-40B4-BE49-F238E27FC236}">
                <a16:creationId xmlns:a16="http://schemas.microsoft.com/office/drawing/2014/main" id="{B42CFBA3-FFA9-3FC2-14D8-D17E26CBA6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3325" y="2561730"/>
            <a:ext cx="914400" cy="914400"/>
          </a:xfrm>
          <a:prstGeom prst="rect">
            <a:avLst/>
          </a:prstGeom>
        </p:spPr>
      </p:pic>
      <p:pic>
        <p:nvPicPr>
          <p:cNvPr id="6" name="Immagine 5" descr="Immagine che contiene testo&#10;&#10;Descrizione generata automaticamente">
            <a:extLst>
              <a:ext uri="{FF2B5EF4-FFF2-40B4-BE49-F238E27FC236}">
                <a16:creationId xmlns:a16="http://schemas.microsoft.com/office/drawing/2014/main" id="{1A36D18B-BE2E-6B1A-E58E-8D72503697F0}"/>
              </a:ext>
            </a:extLst>
          </p:cNvPr>
          <p:cNvPicPr>
            <a:picLocks noChangeAspect="1"/>
          </p:cNvPicPr>
          <p:nvPr/>
        </p:nvPicPr>
        <p:blipFill rotWithShape="1">
          <a:blip r:embed="rId4">
            <a:extLst>
              <a:ext uri="{28A0092B-C50C-407E-A947-70E740481C1C}">
                <a14:useLocalDpi xmlns:a14="http://schemas.microsoft.com/office/drawing/2010/main" val="0"/>
              </a:ext>
            </a:extLst>
          </a:blip>
          <a:srcRect l="9683" t="14684" r="11070" b="12911"/>
          <a:stretch/>
        </p:blipFill>
        <p:spPr>
          <a:xfrm>
            <a:off x="7296210" y="3175869"/>
            <a:ext cx="3827061" cy="2796668"/>
          </a:xfrm>
          <a:prstGeom prst="rect">
            <a:avLst/>
          </a:prstGeom>
        </p:spPr>
      </p:pic>
      <p:sp>
        <p:nvSpPr>
          <p:cNvPr id="3" name="CasellaDiTesto 2">
            <a:extLst>
              <a:ext uri="{FF2B5EF4-FFF2-40B4-BE49-F238E27FC236}">
                <a16:creationId xmlns:a16="http://schemas.microsoft.com/office/drawing/2014/main" id="{F12A2C07-1C8B-56FE-742F-C913FF8CB3A0}"/>
              </a:ext>
            </a:extLst>
          </p:cNvPr>
          <p:cNvSpPr txBox="1"/>
          <p:nvPr/>
        </p:nvSpPr>
        <p:spPr>
          <a:xfrm>
            <a:off x="1366887" y="3429000"/>
            <a:ext cx="3827061" cy="3046988"/>
          </a:xfrm>
          <a:prstGeom prst="rect">
            <a:avLst/>
          </a:prstGeom>
          <a:solidFill>
            <a:srgbClr val="314651"/>
          </a:solidFill>
          <a:ln>
            <a:solidFill>
              <a:srgbClr val="D03E27"/>
            </a:solidFill>
          </a:ln>
        </p:spPr>
        <p:txBody>
          <a:bodyPr wrap="square" rtlCol="0">
            <a:spAutoFit/>
          </a:bodyPr>
          <a:lstStyle/>
          <a:p>
            <a:r>
              <a:rPr lang="it-IT" sz="1600" b="1">
                <a:solidFill>
                  <a:schemeClr val="bg1"/>
                </a:solidFill>
                <a:latin typeface="Arial" panose="020B0604020202020204" pitchFamily="34" charset="0"/>
                <a:cs typeface="Arial" panose="020B0604020202020204" pitchFamily="34" charset="0"/>
              </a:rPr>
              <a:t>SPETTROFOTOMETRO</a:t>
            </a:r>
          </a:p>
          <a:p>
            <a:endParaRPr lang="it-IT" sz="1600" b="1">
              <a:solidFill>
                <a:schemeClr val="bg1"/>
              </a:solidFill>
              <a:latin typeface="Arial" panose="020B0604020202020204" pitchFamily="34" charset="0"/>
              <a:cs typeface="Arial" panose="020B0604020202020204" pitchFamily="34" charset="0"/>
            </a:endParaRPr>
          </a:p>
          <a:p>
            <a:pPr marL="285750" indent="-285750">
              <a:buFontTx/>
              <a:buChar char="-"/>
            </a:pPr>
            <a:r>
              <a:rPr lang="it-IT" sz="1600">
                <a:solidFill>
                  <a:schemeClr val="bg1"/>
                </a:solidFill>
                <a:latin typeface="Arial" panose="020B0604020202020204" pitchFamily="34" charset="0"/>
                <a:cs typeface="Arial" panose="020B0604020202020204" pitchFamily="34" charset="0"/>
              </a:rPr>
              <a:t>Sistema di atomizzazione : fornetto di grafite</a:t>
            </a:r>
          </a:p>
          <a:p>
            <a:pPr marL="285750" indent="-285750">
              <a:buFontTx/>
              <a:buChar char="-"/>
            </a:pPr>
            <a:endParaRPr lang="it-IT" sz="1600">
              <a:solidFill>
                <a:schemeClr val="bg1"/>
              </a:solidFill>
              <a:latin typeface="Arial" panose="020B0604020202020204" pitchFamily="34" charset="0"/>
              <a:cs typeface="Arial" panose="020B0604020202020204" pitchFamily="34" charset="0"/>
            </a:endParaRPr>
          </a:p>
          <a:p>
            <a:pPr marL="285750" indent="-285750">
              <a:buFontTx/>
              <a:buChar char="-"/>
            </a:pPr>
            <a:r>
              <a:rPr lang="it-IT" sz="1600">
                <a:solidFill>
                  <a:schemeClr val="bg1"/>
                </a:solidFill>
                <a:latin typeface="Arial" panose="020B0604020202020204" pitchFamily="34" charset="0"/>
                <a:cs typeface="Arial" panose="020B0604020202020204" pitchFamily="34" charset="0"/>
              </a:rPr>
              <a:t>Sorgente luminosa: lampada a catodo cavo</a:t>
            </a:r>
          </a:p>
          <a:p>
            <a:pPr marL="285750" indent="-285750">
              <a:buFontTx/>
              <a:buChar char="-"/>
            </a:pPr>
            <a:endParaRPr lang="it-IT" sz="1600">
              <a:solidFill>
                <a:schemeClr val="bg1"/>
              </a:solidFill>
              <a:latin typeface="Arial" panose="020B0604020202020204" pitchFamily="34" charset="0"/>
              <a:cs typeface="Arial" panose="020B0604020202020204" pitchFamily="34" charset="0"/>
            </a:endParaRPr>
          </a:p>
          <a:p>
            <a:pPr marL="285750" indent="-285750">
              <a:buFontTx/>
              <a:buChar char="-"/>
            </a:pPr>
            <a:r>
              <a:rPr lang="it-IT" sz="1600">
                <a:solidFill>
                  <a:schemeClr val="bg1"/>
                </a:solidFill>
                <a:latin typeface="Arial" panose="020B0604020202020204" pitchFamily="34" charset="0"/>
                <a:cs typeface="Arial" panose="020B0604020202020204" pitchFamily="34" charset="0"/>
              </a:rPr>
              <a:t>Sistema ottico disperdente</a:t>
            </a:r>
          </a:p>
          <a:p>
            <a:pPr marL="285750" indent="-285750">
              <a:buFontTx/>
              <a:buChar char="-"/>
            </a:pPr>
            <a:endParaRPr lang="it-IT" sz="1600">
              <a:solidFill>
                <a:schemeClr val="bg1"/>
              </a:solidFill>
              <a:latin typeface="Arial" panose="020B0604020202020204" pitchFamily="34" charset="0"/>
              <a:cs typeface="Arial" panose="020B0604020202020204" pitchFamily="34" charset="0"/>
            </a:endParaRPr>
          </a:p>
          <a:p>
            <a:pPr marL="285750" indent="-285750">
              <a:buFontTx/>
              <a:buChar char="-"/>
            </a:pPr>
            <a:r>
              <a:rPr lang="it-IT" sz="1600">
                <a:solidFill>
                  <a:schemeClr val="bg1"/>
                </a:solidFill>
                <a:latin typeface="Arial" panose="020B0604020202020204" pitchFamily="34" charset="0"/>
                <a:cs typeface="Arial" panose="020B0604020202020204" pitchFamily="34" charset="0"/>
              </a:rPr>
              <a:t>Rilevatore </a:t>
            </a:r>
          </a:p>
          <a:p>
            <a:pPr marL="285750" indent="-285750">
              <a:buFontTx/>
              <a:buChar char="-"/>
            </a:pPr>
            <a:endParaRPr lang="it-IT"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221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3BF3D12-224B-6EC2-D3DE-6A57F10178FB}"/>
              </a:ext>
            </a:extLst>
          </p:cNvPr>
          <p:cNvSpPr/>
          <p:nvPr/>
        </p:nvSpPr>
        <p:spPr>
          <a:xfrm>
            <a:off x="0" y="415958"/>
            <a:ext cx="12192000" cy="1054027"/>
          </a:xfrm>
          <a:prstGeom prst="rect">
            <a:avLst/>
          </a:prstGeom>
          <a:solidFill>
            <a:srgbClr val="A83F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A3BF0A6-2BEE-E9EB-6C41-9C98D138CC5F}"/>
              </a:ext>
            </a:extLst>
          </p:cNvPr>
          <p:cNvSpPr txBox="1"/>
          <p:nvPr/>
        </p:nvSpPr>
        <p:spPr>
          <a:xfrm>
            <a:off x="2757948" y="497619"/>
            <a:ext cx="7994933" cy="923330"/>
          </a:xfrm>
          <a:prstGeom prst="rect">
            <a:avLst/>
          </a:prstGeom>
          <a:noFill/>
        </p:spPr>
        <p:txBody>
          <a:bodyPr wrap="square">
            <a:spAutoFit/>
          </a:bodyPr>
          <a:lstStyle/>
          <a:p>
            <a:pPr algn="ctr"/>
            <a:r>
              <a:rPr lang="en-US" sz="1800" b="0" i="1" u="none" strike="noStrike" baseline="0">
                <a:solidFill>
                  <a:schemeClr val="bg1"/>
                </a:solidFill>
                <a:latin typeface="Arial Black" panose="020B0A04020102020204" pitchFamily="34" charset="0"/>
                <a:cs typeface="Arial" panose="020B0604020202020204" pitchFamily="34" charset="0"/>
              </a:rPr>
              <a:t>“</a:t>
            </a:r>
            <a:r>
              <a:rPr lang="en-US" sz="1800" b="0" i="1" u="none" strike="noStrike" baseline="0" err="1">
                <a:solidFill>
                  <a:schemeClr val="bg1"/>
                </a:solidFill>
                <a:latin typeface="Arial Black" panose="020B0A04020102020204" pitchFamily="34" charset="0"/>
                <a:cs typeface="Arial" panose="020B0604020202020204" pitchFamily="34" charset="0"/>
              </a:rPr>
              <a:t>Definizione</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dei</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valori</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riferimento</a:t>
            </a:r>
            <a:r>
              <a:rPr lang="en-US" sz="1800" b="0" i="1" u="none" strike="noStrike" baseline="0">
                <a:solidFill>
                  <a:schemeClr val="bg1"/>
                </a:solidFill>
                <a:latin typeface="Arial Black" panose="020B0A04020102020204" pitchFamily="34" charset="0"/>
                <a:cs typeface="Arial" panose="020B0604020202020204" pitchFamily="34" charset="0"/>
              </a:rPr>
              <a:t> di </a:t>
            </a:r>
            <a:r>
              <a:rPr lang="en-US" sz="1800" b="0" i="1" u="none" strike="noStrike" baseline="0" err="1">
                <a:solidFill>
                  <a:schemeClr val="bg1"/>
                </a:solidFill>
                <a:latin typeface="Arial Black" panose="020B0A04020102020204" pitchFamily="34" charset="0"/>
                <a:cs typeface="Arial" panose="020B0604020202020204" pitchFamily="34" charset="0"/>
              </a:rPr>
              <a:t>cromo</a:t>
            </a:r>
            <a:r>
              <a:rPr lang="en-US" sz="1800" b="0" i="1" u="none" strike="noStrike" baseline="0">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nichel</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urinari</a:t>
            </a:r>
            <a:r>
              <a:rPr lang="en-US" i="1">
                <a:solidFill>
                  <a:schemeClr val="bg1"/>
                </a:solidFill>
                <a:latin typeface="Arial Black" panose="020B0A04020102020204" pitchFamily="34" charset="0"/>
                <a:cs typeface="Arial" panose="020B0604020202020204" pitchFamily="34" charset="0"/>
              </a:rPr>
              <a:t> e </a:t>
            </a:r>
            <a:r>
              <a:rPr lang="en-US" sz="1800" b="0" i="1" u="none" strike="noStrike" baseline="0" err="1">
                <a:solidFill>
                  <a:schemeClr val="bg1"/>
                </a:solidFill>
                <a:latin typeface="Arial Black" panose="020B0A04020102020204" pitchFamily="34" charset="0"/>
                <a:cs typeface="Arial" panose="020B0604020202020204" pitchFamily="34" charset="0"/>
              </a:rPr>
              <a:t>piombo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ematico</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nella</a:t>
            </a:r>
            <a:r>
              <a:rPr lang="en-US" sz="1800" b="0" i="1" u="none" strike="noStrike" baseline="0">
                <a:solidFill>
                  <a:schemeClr val="bg1"/>
                </a:solidFill>
                <a:latin typeface="Arial Black" panose="020B0A04020102020204" pitchFamily="34" charset="0"/>
                <a:cs typeface="Arial" panose="020B0604020202020204" pitchFamily="34" charset="0"/>
              </a:rPr>
              <a:t> </a:t>
            </a:r>
            <a:r>
              <a:rPr lang="en-US" sz="1800" b="0" i="1" u="none" strike="noStrike" baseline="0" err="1">
                <a:solidFill>
                  <a:schemeClr val="bg1"/>
                </a:solidFill>
                <a:latin typeface="Arial Black" panose="020B0A04020102020204" pitchFamily="34" charset="0"/>
                <a:cs typeface="Arial" panose="020B0604020202020204" pitchFamily="34" charset="0"/>
              </a:rPr>
              <a:t>popolazione</a:t>
            </a:r>
            <a:r>
              <a:rPr lang="en-US" sz="1800" b="0" i="1" u="none" strike="noStrike" baseline="0">
                <a:solidFill>
                  <a:schemeClr val="bg1"/>
                </a:solidFill>
                <a:latin typeface="Arial Black" panose="020B0A04020102020204" pitchFamily="34" charset="0"/>
                <a:cs typeface="Arial" panose="020B0604020202020204" pitchFamily="34" charset="0"/>
              </a:rPr>
              <a:t> campana.”</a:t>
            </a:r>
          </a:p>
          <a:p>
            <a:pPr algn="ctr"/>
            <a:r>
              <a:rPr lang="en-US" i="1" err="1">
                <a:solidFill>
                  <a:schemeClr val="bg1"/>
                </a:solidFill>
                <a:latin typeface="Arial Black" panose="020B0A04020102020204" pitchFamily="34" charset="0"/>
                <a:cs typeface="Arial" panose="020B0604020202020204" pitchFamily="34" charset="0"/>
              </a:rPr>
              <a:t>Inail</a:t>
            </a:r>
            <a:r>
              <a:rPr lang="en-US" i="1">
                <a:solidFill>
                  <a:schemeClr val="bg1"/>
                </a:solidFill>
                <a:latin typeface="Arial Black" panose="020B0A04020102020204" pitchFamily="34" charset="0"/>
                <a:cs typeface="Arial" panose="020B0604020202020204" pitchFamily="34" charset="0"/>
              </a:rPr>
              <a:t> – </a:t>
            </a:r>
            <a:r>
              <a:rPr lang="en-US" i="1" err="1">
                <a:solidFill>
                  <a:schemeClr val="bg1"/>
                </a:solidFill>
                <a:latin typeface="Arial Black" panose="020B0A04020102020204" pitchFamily="34" charset="0"/>
                <a:cs typeface="Arial" panose="020B0604020202020204" pitchFamily="34" charset="0"/>
              </a:rPr>
              <a:t>direzione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regionale</a:t>
            </a:r>
            <a:r>
              <a:rPr lang="en-US" i="1">
                <a:solidFill>
                  <a:schemeClr val="bg1"/>
                </a:solidFill>
                <a:latin typeface="Arial Black" panose="020B0A04020102020204" pitchFamily="34" charset="0"/>
                <a:cs typeface="Arial" panose="020B0604020202020204" pitchFamily="34" charset="0"/>
              </a:rPr>
              <a:t> </a:t>
            </a:r>
            <a:r>
              <a:rPr lang="en-US" i="1" err="1">
                <a:solidFill>
                  <a:schemeClr val="bg1"/>
                </a:solidFill>
                <a:latin typeface="Arial Black" panose="020B0A04020102020204" pitchFamily="34" charset="0"/>
                <a:cs typeface="Arial" panose="020B0604020202020204" pitchFamily="34" charset="0"/>
              </a:rPr>
              <a:t>campania</a:t>
            </a:r>
            <a:endParaRPr lang="it-IT" i="1">
              <a:solidFill>
                <a:schemeClr val="bg1"/>
              </a:solidFill>
              <a:latin typeface="Arial Black" panose="020B0A040201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F861B4-A0F7-F2B9-869C-F082DD451D3B}"/>
              </a:ext>
            </a:extLst>
          </p:cNvPr>
          <p:cNvSpPr txBox="1"/>
          <p:nvPr/>
        </p:nvSpPr>
        <p:spPr>
          <a:xfrm>
            <a:off x="101931" y="619805"/>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4" name="CasellaDiTesto 3">
            <a:extLst>
              <a:ext uri="{FF2B5EF4-FFF2-40B4-BE49-F238E27FC236}">
                <a16:creationId xmlns:a16="http://schemas.microsoft.com/office/drawing/2014/main" id="{635B34BF-3402-2755-D782-464749FB0442}"/>
              </a:ext>
            </a:extLst>
          </p:cNvPr>
          <p:cNvSpPr txBox="1"/>
          <p:nvPr/>
        </p:nvSpPr>
        <p:spPr>
          <a:xfrm>
            <a:off x="1439119" y="1761235"/>
            <a:ext cx="9684152" cy="2523768"/>
          </a:xfrm>
          <a:prstGeom prst="rect">
            <a:avLst/>
          </a:prstGeom>
          <a:solidFill>
            <a:srgbClr val="314651">
              <a:alpha val="88000"/>
            </a:srgbClr>
          </a:solidFill>
          <a:ln>
            <a:solidFill>
              <a:srgbClr val="A83F4E"/>
            </a:solidFill>
          </a:ln>
        </p:spPr>
        <p:txBody>
          <a:bodyPr wrap="square">
            <a:spAutoFit/>
          </a:bodyPr>
          <a:lstStyle/>
          <a:p>
            <a:pPr algn="ctr">
              <a:spcAft>
                <a:spcPts val="600"/>
              </a:spcAft>
            </a:pPr>
            <a:r>
              <a:rPr lang="it-IT" b="1">
                <a:solidFill>
                  <a:schemeClr val="bg1"/>
                </a:solidFill>
                <a:latin typeface="Arial" panose="020B0604020202020204" pitchFamily="34" charset="0"/>
                <a:cs typeface="Arial" panose="020B0604020202020204" pitchFamily="34" charset="0"/>
              </a:rPr>
              <a:t>FASE 3 : definizione dei valori di riferimento dei marcatori biologici esaminati</a:t>
            </a:r>
          </a:p>
          <a:p>
            <a:r>
              <a:rPr lang="it-IT" sz="1500">
                <a:solidFill>
                  <a:schemeClr val="bg1"/>
                </a:solidFill>
                <a:latin typeface="Arial" panose="020B0604020202020204" pitchFamily="34" charset="0"/>
                <a:cs typeface="Arial" panose="020B0604020202020204" pitchFamily="34" charset="0"/>
              </a:rPr>
              <a:t>I risultati hanno confermato quanto emerso dall’indagine della SIVR circa l’influenza di età, sesso, zona di residenza e consumo di alcol. </a:t>
            </a:r>
          </a:p>
          <a:p>
            <a:r>
              <a:rPr lang="it-IT" sz="1500">
                <a:solidFill>
                  <a:schemeClr val="bg1"/>
                </a:solidFill>
                <a:latin typeface="Arial" panose="020B0604020202020204" pitchFamily="34" charset="0"/>
                <a:cs typeface="Arial" panose="020B0604020202020204" pitchFamily="34" charset="0"/>
              </a:rPr>
              <a:t>È stata riscontrata anche l’influenza della provincia di residenza e dell’abitudine al fumo di sigaretta sui livelli di tale biomarcatore. </a:t>
            </a:r>
          </a:p>
          <a:p>
            <a:r>
              <a:rPr lang="it-IT" sz="1500">
                <a:solidFill>
                  <a:schemeClr val="bg1"/>
                </a:solidFill>
                <a:latin typeface="Arial" panose="020B0604020202020204" pitchFamily="34" charset="0"/>
                <a:cs typeface="Arial" panose="020B0604020202020204" pitchFamily="34" charset="0"/>
              </a:rPr>
              <a:t>Più in dettaglio (tabella 39), la concentrazione di PbS:</a:t>
            </a:r>
          </a:p>
          <a:p>
            <a:pPr marL="285750" indent="-285750">
              <a:buFontTx/>
              <a:buChar char="-"/>
            </a:pPr>
            <a:r>
              <a:rPr lang="it-IT" sz="1500">
                <a:solidFill>
                  <a:schemeClr val="bg1"/>
                </a:solidFill>
                <a:latin typeface="Arial" panose="020B0604020202020204" pitchFamily="34" charset="0"/>
                <a:cs typeface="Arial" panose="020B0604020202020204" pitchFamily="34" charset="0"/>
              </a:rPr>
              <a:t>aumenta con l’età: nella classe ≥ 55 anni i livelli di PbS sono risultati significativamente differenti (maggiori) da quelli delle altre classi di età considerate;</a:t>
            </a:r>
          </a:p>
          <a:p>
            <a:pPr marL="285750" indent="-285750">
              <a:buFontTx/>
              <a:buChar char="-"/>
            </a:pPr>
            <a:r>
              <a:rPr lang="it-IT" sz="1500">
                <a:solidFill>
                  <a:schemeClr val="bg1"/>
                </a:solidFill>
                <a:latin typeface="Arial" panose="020B0604020202020204" pitchFamily="34" charset="0"/>
                <a:cs typeface="Arial" panose="020B0604020202020204" pitchFamily="34" charset="0"/>
              </a:rPr>
              <a:t>è maggiore negli uomini rispetto alle donne;</a:t>
            </a:r>
          </a:p>
          <a:p>
            <a:pPr marL="285750" indent="-285750">
              <a:buFontTx/>
              <a:buChar char="-"/>
            </a:pPr>
            <a:r>
              <a:rPr lang="it-IT" sz="1500">
                <a:solidFill>
                  <a:schemeClr val="bg1"/>
                </a:solidFill>
                <a:latin typeface="Arial" panose="020B0604020202020204" pitchFamily="34" charset="0"/>
                <a:cs typeface="Arial" panose="020B0604020202020204" pitchFamily="34" charset="0"/>
              </a:rPr>
              <a:t>è maggiore per la popolazione di Napoli rispetto a Caserta e Avellino, che riflettono valori di PbS analoghi</a:t>
            </a:r>
          </a:p>
        </p:txBody>
      </p:sp>
      <p:pic>
        <p:nvPicPr>
          <p:cNvPr id="6" name="Elemento grafico 5" descr="Elenco di controllo contorno">
            <a:extLst>
              <a:ext uri="{FF2B5EF4-FFF2-40B4-BE49-F238E27FC236}">
                <a16:creationId xmlns:a16="http://schemas.microsoft.com/office/drawing/2014/main" id="{0AA93B54-ACBF-53F0-DF9E-788065AFE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25" y="2108719"/>
            <a:ext cx="914400" cy="914400"/>
          </a:xfrm>
          <a:prstGeom prst="rect">
            <a:avLst/>
          </a:prstGeom>
        </p:spPr>
      </p:pic>
      <p:pic>
        <p:nvPicPr>
          <p:cNvPr id="10" name="Elemento grafico 9" descr="Presentazione con grafico a barre con riempimento a tinta unita">
            <a:hlinkClick r:id="rId5" action="ppaction://hlinksldjump"/>
            <a:extLst>
              <a:ext uri="{FF2B5EF4-FFF2-40B4-BE49-F238E27FC236}">
                <a16:creationId xmlns:a16="http://schemas.microsoft.com/office/drawing/2014/main" id="{F0B0D331-9D03-1DE9-569C-BF5FF74B1F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325" y="3370603"/>
            <a:ext cx="914400" cy="914400"/>
          </a:xfrm>
          <a:prstGeom prst="rect">
            <a:avLst/>
          </a:prstGeom>
        </p:spPr>
      </p:pic>
    </p:spTree>
    <p:extLst>
      <p:ext uri="{BB962C8B-B14F-4D97-AF65-F5344CB8AC3E}">
        <p14:creationId xmlns:p14="http://schemas.microsoft.com/office/powerpoint/2010/main" val="37423861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1D44BA2-156E-685E-61BD-B6265DB60B66}"/>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aturation sat="400000"/>
                    </a14:imgEffect>
                  </a14:imgLayer>
                </a14:imgProps>
              </a:ext>
            </a:extLst>
          </a:blip>
          <a:srcRect l="1593" t="1147" r="1593" b="553"/>
          <a:stretch/>
        </p:blipFill>
        <p:spPr>
          <a:xfrm>
            <a:off x="1940432" y="433685"/>
            <a:ext cx="8311136" cy="5990629"/>
          </a:xfrm>
          <a:prstGeom prst="rect">
            <a:avLst/>
          </a:prstGeom>
          <a:noFill/>
        </p:spPr>
      </p:pic>
      <p:sp>
        <p:nvSpPr>
          <p:cNvPr id="6" name="Rettangolo 5">
            <a:extLst>
              <a:ext uri="{FF2B5EF4-FFF2-40B4-BE49-F238E27FC236}">
                <a16:creationId xmlns:a16="http://schemas.microsoft.com/office/drawing/2014/main" id="{2D9DF66F-CB23-8609-5EEA-0A19F0F2688A}"/>
              </a:ext>
            </a:extLst>
          </p:cNvPr>
          <p:cNvSpPr/>
          <p:nvPr/>
        </p:nvSpPr>
        <p:spPr>
          <a:xfrm>
            <a:off x="0" y="0"/>
            <a:ext cx="12192000" cy="6858000"/>
          </a:xfrm>
          <a:prstGeom prst="rect">
            <a:avLst/>
          </a:prstGeom>
          <a:solidFill>
            <a:srgbClr val="A9A148">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01267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9C5EC14-D3E1-18F7-A258-9E77790E63D5}"/>
              </a:ext>
            </a:extLst>
          </p:cNvPr>
          <p:cNvSpPr/>
          <p:nvPr/>
        </p:nvSpPr>
        <p:spPr>
          <a:xfrm>
            <a:off x="0" y="415958"/>
            <a:ext cx="12192000" cy="1054027"/>
          </a:xfrm>
          <a:prstGeom prst="rect">
            <a:avLst/>
          </a:prstGeom>
          <a:solidFill>
            <a:srgbClr val="A9A1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3" name="CasellaDiTesto 2">
            <a:extLst>
              <a:ext uri="{FF2B5EF4-FFF2-40B4-BE49-F238E27FC236}">
                <a16:creationId xmlns:a16="http://schemas.microsoft.com/office/drawing/2014/main" id="{D186AAC9-DACC-C3C8-4988-2304B4277ACA}"/>
              </a:ext>
            </a:extLst>
          </p:cNvPr>
          <p:cNvSpPr txBox="1"/>
          <p:nvPr/>
        </p:nvSpPr>
        <p:spPr>
          <a:xfrm>
            <a:off x="2098533" y="619804"/>
            <a:ext cx="7994933" cy="646331"/>
          </a:xfrm>
          <a:prstGeom prst="rect">
            <a:avLst/>
          </a:prstGeom>
          <a:noFill/>
        </p:spPr>
        <p:txBody>
          <a:bodyPr wrap="square">
            <a:spAutoFit/>
          </a:bodyPr>
          <a:lstStyle/>
          <a:p>
            <a:pPr algn="ctr"/>
            <a:r>
              <a:rPr lang="it-IT"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«Sangue “inquinato” da sostanze pericolose»</a:t>
            </a:r>
          </a:p>
          <a:p>
            <a:pPr algn="ctr"/>
            <a:r>
              <a:rPr lang="it-IT"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DetoX</a:t>
            </a:r>
            <a:r>
              <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it-IT"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campaign</a:t>
            </a:r>
            <a:r>
              <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 WWF</a:t>
            </a:r>
          </a:p>
        </p:txBody>
      </p:sp>
      <p:sp>
        <p:nvSpPr>
          <p:cNvPr id="4" name="CasellaDiTesto 3">
            <a:extLst>
              <a:ext uri="{FF2B5EF4-FFF2-40B4-BE49-F238E27FC236}">
                <a16:creationId xmlns:a16="http://schemas.microsoft.com/office/drawing/2014/main" id="{7605EF9B-C226-1B32-0856-F4057259F526}"/>
              </a:ext>
            </a:extLst>
          </p:cNvPr>
          <p:cNvSpPr txBox="1"/>
          <p:nvPr/>
        </p:nvSpPr>
        <p:spPr>
          <a:xfrm>
            <a:off x="101931" y="619805"/>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pic>
        <p:nvPicPr>
          <p:cNvPr id="6" name="Elemento grafico 5" descr="Informazioni con riempimento a tinta unita">
            <a:extLst>
              <a:ext uri="{FF2B5EF4-FFF2-40B4-BE49-F238E27FC236}">
                <a16:creationId xmlns:a16="http://schemas.microsoft.com/office/drawing/2014/main" id="{9E808217-BFC6-B367-7217-9506CEB958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719" y="1918503"/>
            <a:ext cx="914400" cy="914400"/>
          </a:xfrm>
          <a:prstGeom prst="rect">
            <a:avLst/>
          </a:prstGeom>
        </p:spPr>
      </p:pic>
      <p:sp>
        <p:nvSpPr>
          <p:cNvPr id="7" name="CasellaDiTesto 6">
            <a:extLst>
              <a:ext uri="{FF2B5EF4-FFF2-40B4-BE49-F238E27FC236}">
                <a16:creationId xmlns:a16="http://schemas.microsoft.com/office/drawing/2014/main" id="{1A1549EE-F9E5-46A0-FA45-E89E0FAA66DC}"/>
              </a:ext>
            </a:extLst>
          </p:cNvPr>
          <p:cNvSpPr txBox="1"/>
          <p:nvPr/>
        </p:nvSpPr>
        <p:spPr>
          <a:xfrm>
            <a:off x="1439119" y="1761235"/>
            <a:ext cx="9684152" cy="1235466"/>
          </a:xfrm>
          <a:prstGeom prst="rect">
            <a:avLst/>
          </a:prstGeom>
          <a:solidFill>
            <a:srgbClr val="314651">
              <a:alpha val="88000"/>
            </a:srgbClr>
          </a:solidFill>
          <a:ln>
            <a:solidFill>
              <a:srgbClr val="A9A148"/>
            </a:solidFill>
          </a:ln>
        </p:spPr>
        <p:txBody>
          <a:bodyPr wrap="square">
            <a:spAutoFit/>
          </a:bodyPr>
          <a:lstStyle/>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 partire dal 2003, il WWF ha portato avanti numerose indagini che dimostrano come alcune sostanze chimiche siano presenti nel sangue di ognuno di noi.  </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Tutte le indagini hanno mostrato come le persone siano contaminate sostanze chimiche che sono bioaccumulabili e soprattutto tossiche per il nostro organismo.</a:t>
            </a:r>
          </a:p>
        </p:txBody>
      </p:sp>
      <p:pic>
        <p:nvPicPr>
          <p:cNvPr id="8" name="Elemento grafico 7" descr="Ricerca con riempimento a tinta unita">
            <a:extLst>
              <a:ext uri="{FF2B5EF4-FFF2-40B4-BE49-F238E27FC236}">
                <a16:creationId xmlns:a16="http://schemas.microsoft.com/office/drawing/2014/main" id="{ABC3492D-EAB2-1CEE-D84A-61691346AB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719" y="3582579"/>
            <a:ext cx="914400" cy="914400"/>
          </a:xfrm>
          <a:prstGeom prst="rect">
            <a:avLst/>
          </a:prstGeom>
        </p:spPr>
      </p:pic>
      <p:sp>
        <p:nvSpPr>
          <p:cNvPr id="9" name="CasellaDiTesto 8">
            <a:extLst>
              <a:ext uri="{FF2B5EF4-FFF2-40B4-BE49-F238E27FC236}">
                <a16:creationId xmlns:a16="http://schemas.microsoft.com/office/drawing/2014/main" id="{1E6D9774-73F1-7E6B-1E0B-56B55EC0D775}"/>
              </a:ext>
            </a:extLst>
          </p:cNvPr>
          <p:cNvSpPr txBox="1"/>
          <p:nvPr/>
        </p:nvSpPr>
        <p:spPr>
          <a:xfrm>
            <a:off x="1439119" y="3424963"/>
            <a:ext cx="9684152" cy="1229632"/>
          </a:xfrm>
          <a:prstGeom prst="rect">
            <a:avLst/>
          </a:prstGeom>
          <a:solidFill>
            <a:srgbClr val="314651">
              <a:alpha val="88000"/>
            </a:srgbClr>
          </a:solidFill>
          <a:ln>
            <a:solidFill>
              <a:srgbClr val="A9A148"/>
            </a:solidFill>
          </a:ln>
        </p:spPr>
        <p:txBody>
          <a:bodyPr wrap="square">
            <a:spAutoFit/>
          </a:bodyPr>
          <a:lstStyle/>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Nel 2005 il WWF ha effettuato un biomonitoraggio su un campione di 18 soggetti (politici, attori, giornalisti), per scovare nel sangue sostanze tossiche di origine chimica.</a:t>
            </a:r>
          </a:p>
          <a:p>
            <a:pPr>
              <a:lnSpc>
                <a:spcPct val="107000"/>
              </a:lnSpc>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 test hanno evidenziato che in media ogni volontario aveva nel sangue </a:t>
            </a:r>
            <a:r>
              <a:rPr lang="it-IT" sz="1600" b="1" i="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47 contaminanti :</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il soggetto più “contaminato” ne aveva 59, il meno contaminato 9.</a:t>
            </a:r>
          </a:p>
        </p:txBody>
      </p:sp>
      <p:sp>
        <p:nvSpPr>
          <p:cNvPr id="10" name="Rettangolo 9">
            <a:extLst>
              <a:ext uri="{FF2B5EF4-FFF2-40B4-BE49-F238E27FC236}">
                <a16:creationId xmlns:a16="http://schemas.microsoft.com/office/drawing/2014/main" id="{5D8176A9-ED55-5B50-E78F-EE8430CB4A3B}"/>
              </a:ext>
            </a:extLst>
          </p:cNvPr>
          <p:cNvSpPr/>
          <p:nvPr/>
        </p:nvSpPr>
        <p:spPr>
          <a:xfrm>
            <a:off x="-12192001" y="0"/>
            <a:ext cx="12192000" cy="6858000"/>
          </a:xfrm>
          <a:prstGeom prst="rect">
            <a:avLst/>
          </a:prstGeom>
          <a:solidFill>
            <a:srgbClr val="A9A148"/>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A48D0509-07A0-4D88-1A2A-997607FA3CA6}"/>
              </a:ext>
            </a:extLst>
          </p:cNvPr>
          <p:cNvPicPr>
            <a:picLocks noChangeAspect="1"/>
          </p:cNvPicPr>
          <p:nvPr/>
        </p:nvPicPr>
        <p:blipFill>
          <a:blip r:embed="rId7"/>
          <a:stretch>
            <a:fillRect/>
          </a:stretch>
        </p:blipFill>
        <p:spPr>
          <a:xfrm>
            <a:off x="10543090" y="415958"/>
            <a:ext cx="990600" cy="1054027"/>
          </a:xfrm>
          <a:prstGeom prst="rect">
            <a:avLst/>
          </a:prstGeom>
        </p:spPr>
      </p:pic>
    </p:spTree>
    <p:extLst>
      <p:ext uri="{BB962C8B-B14F-4D97-AF65-F5344CB8AC3E}">
        <p14:creationId xmlns:p14="http://schemas.microsoft.com/office/powerpoint/2010/main" val="499039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B1573A90-856B-D221-0621-BDBCF27624CB}"/>
              </a:ext>
            </a:extLst>
          </p:cNvPr>
          <p:cNvSpPr/>
          <p:nvPr/>
        </p:nvSpPr>
        <p:spPr>
          <a:xfrm>
            <a:off x="-1" y="0"/>
            <a:ext cx="12192000" cy="6858000"/>
          </a:xfrm>
          <a:prstGeom prst="rect">
            <a:avLst/>
          </a:prstGeom>
          <a:solidFill>
            <a:srgbClr val="097DF7">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99C5EC14-D3E1-18F7-A258-9E77790E63D5}"/>
              </a:ext>
            </a:extLst>
          </p:cNvPr>
          <p:cNvSpPr/>
          <p:nvPr/>
        </p:nvSpPr>
        <p:spPr>
          <a:xfrm>
            <a:off x="0" y="415958"/>
            <a:ext cx="12192000" cy="1054027"/>
          </a:xfrm>
          <a:prstGeom prst="rect">
            <a:avLst/>
          </a:prstGeom>
          <a:solidFill>
            <a:srgbClr val="A9A1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3" name="CasellaDiTesto 2">
            <a:extLst>
              <a:ext uri="{FF2B5EF4-FFF2-40B4-BE49-F238E27FC236}">
                <a16:creationId xmlns:a16="http://schemas.microsoft.com/office/drawing/2014/main" id="{D186AAC9-DACC-C3C8-4988-2304B4277ACA}"/>
              </a:ext>
            </a:extLst>
          </p:cNvPr>
          <p:cNvSpPr txBox="1"/>
          <p:nvPr/>
        </p:nvSpPr>
        <p:spPr>
          <a:xfrm>
            <a:off x="2098533" y="619804"/>
            <a:ext cx="7994933" cy="646331"/>
          </a:xfrm>
          <a:prstGeom prst="rect">
            <a:avLst/>
          </a:prstGeom>
          <a:noFill/>
        </p:spPr>
        <p:txBody>
          <a:bodyPr wrap="square">
            <a:spAutoFit/>
          </a:bodyPr>
          <a:lstStyle/>
          <a:p>
            <a:pPr algn="ctr"/>
            <a:r>
              <a:rPr lang="it-IT" sz="1800" b="0" i="1" u="none" strike="noStrike" baseline="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«Sangue “inquinato” da sostanze pericolose»</a:t>
            </a:r>
          </a:p>
          <a:p>
            <a:pPr algn="ctr"/>
            <a:r>
              <a:rPr lang="it-IT"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DetoX</a:t>
            </a:r>
            <a:r>
              <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it-IT" i="1"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campaign</a:t>
            </a:r>
            <a:r>
              <a:rPr lang="it-IT" i="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 WWF</a:t>
            </a:r>
          </a:p>
        </p:txBody>
      </p:sp>
      <p:sp>
        <p:nvSpPr>
          <p:cNvPr id="4" name="CasellaDiTesto 3">
            <a:extLst>
              <a:ext uri="{FF2B5EF4-FFF2-40B4-BE49-F238E27FC236}">
                <a16:creationId xmlns:a16="http://schemas.microsoft.com/office/drawing/2014/main" id="{7605EF9B-C226-1B32-0856-F4057259F526}"/>
              </a:ext>
            </a:extLst>
          </p:cNvPr>
          <p:cNvSpPr txBox="1"/>
          <p:nvPr/>
        </p:nvSpPr>
        <p:spPr>
          <a:xfrm>
            <a:off x="101931" y="619805"/>
            <a:ext cx="1337188" cy="646331"/>
          </a:xfrm>
          <a:prstGeom prst="rect">
            <a:avLst/>
          </a:prstGeom>
          <a:solidFill>
            <a:srgbClr val="314651"/>
          </a:solidFill>
        </p:spPr>
        <p:txBody>
          <a:bodyPr wrap="square" rtlCol="0">
            <a:spAutoFit/>
          </a:bodyPr>
          <a:lstStyle/>
          <a:p>
            <a:pPr algn="ctr"/>
            <a:r>
              <a:rPr lang="it-IT">
                <a:solidFill>
                  <a:schemeClr val="bg1"/>
                </a:solidFill>
                <a:latin typeface="Arial Black" panose="020B0A04020102020204" pitchFamily="34" charset="0"/>
              </a:rPr>
              <a:t>CASO STUDIO</a:t>
            </a:r>
          </a:p>
        </p:txBody>
      </p:sp>
      <p:sp>
        <p:nvSpPr>
          <p:cNvPr id="8" name="CasellaDiTesto 7">
            <a:extLst>
              <a:ext uri="{FF2B5EF4-FFF2-40B4-BE49-F238E27FC236}">
                <a16:creationId xmlns:a16="http://schemas.microsoft.com/office/drawing/2014/main" id="{F499FC7F-BD86-238E-705B-9EAF25DF0200}"/>
              </a:ext>
            </a:extLst>
          </p:cNvPr>
          <p:cNvSpPr txBox="1"/>
          <p:nvPr/>
        </p:nvSpPr>
        <p:spPr>
          <a:xfrm>
            <a:off x="1439119" y="1657758"/>
            <a:ext cx="10054542" cy="3524042"/>
          </a:xfrm>
          <a:prstGeom prst="rect">
            <a:avLst/>
          </a:prstGeom>
          <a:solidFill>
            <a:srgbClr val="314651">
              <a:alpha val="88000"/>
            </a:srgbClr>
          </a:solidFill>
          <a:ln>
            <a:solidFill>
              <a:srgbClr val="A9A148"/>
            </a:solidFill>
          </a:ln>
        </p:spPr>
        <p:txBody>
          <a:bodyPr wrap="square">
            <a:spAutoFit/>
          </a:bodyPr>
          <a:lstStyle/>
          <a:p>
            <a:pPr>
              <a:spcAft>
                <a:spcPts val="6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Tutti i soggetti sottoposti alle analisi sono risultati contaminati da </a:t>
            </a:r>
            <a:r>
              <a:rPr lang="it-IT" sz="1500" b="1" i="1" u="sng">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metalli pesanti</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mentre </a:t>
            </a:r>
          </a:p>
          <a:p>
            <a:pPr marL="285750" indent="-285750">
              <a:spcAft>
                <a:spcPts val="600"/>
              </a:spcAft>
              <a:buFont typeface="Arial" panose="020B0604020202020204" pitchFamily="34" charset="0"/>
              <a:buChar char="•"/>
            </a:pP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nel 94,4% dei casi sono stati trovati </a:t>
            </a:r>
            <a:r>
              <a:rPr lang="it-IT" sz="1600" b="1" i="1">
                <a:solidFill>
                  <a:schemeClr val="bg1"/>
                </a:solidFill>
                <a:effectLst>
                  <a:outerShdw blurRad="38100" dist="38100" dir="2700000" algn="tl">
                    <a:srgbClr val="000000">
                      <a:alpha val="43137"/>
                    </a:srgbClr>
                  </a:outerShdw>
                </a:effectLst>
                <a:highlight>
                  <a:srgbClr val="A9A148"/>
                </a:highlight>
                <a:latin typeface="Arial" panose="020B0604020202020204" pitchFamily="34" charset="0"/>
                <a:cs typeface="Arial" panose="020B0604020202020204" pitchFamily="34" charset="0"/>
              </a:rPr>
              <a:t>PCB</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(Policlorobifenili), classificati da IARC come “probabili cancerogeni per l’uomo”. </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Insieme a diossine e furani, i PCB fanno parte dei cosiddetti “</a:t>
            </a:r>
            <a:r>
              <a:rPr lang="it-IT" sz="1400" b="1" i="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POPs</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4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Persistent</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4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Organic</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4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Pollutions</a:t>
            </a:r>
            <a:r>
              <a:rPr lang="it-IT"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 rientrano nella categoria degli “interferenti endocrini”.</a:t>
            </a:r>
          </a:p>
          <a:p>
            <a:pPr marL="285750" indent="-285750">
              <a:spcAft>
                <a:spcPts val="600"/>
              </a:spcAft>
              <a:buFont typeface="Arial" panose="020B0604020202020204" pitchFamily="34" charset="0"/>
              <a:buChar char="•"/>
            </a:pP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nel 91,6% c’erano tracce di </a:t>
            </a:r>
            <a:r>
              <a:rPr lang="it-IT" sz="1600" b="1" i="1">
                <a:solidFill>
                  <a:schemeClr val="bg1"/>
                </a:solidFill>
                <a:effectLst>
                  <a:outerShdw blurRad="38100" dist="38100" dir="2700000" algn="tl">
                    <a:srgbClr val="000000">
                      <a:alpha val="43137"/>
                    </a:srgbClr>
                  </a:outerShdw>
                </a:effectLst>
                <a:highlight>
                  <a:srgbClr val="A9A148"/>
                </a:highlight>
                <a:latin typeface="Arial" panose="020B0604020202020204" pitchFamily="34" charset="0"/>
                <a:cs typeface="Arial" panose="020B0604020202020204" pitchFamily="34" charset="0"/>
              </a:rPr>
              <a:t>pesticidi clorurati</a:t>
            </a:r>
            <a:r>
              <a:rPr lang="it-IT" sz="16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responsabili dell’alterazione della fertilità e l’induzione di malformazioni. </a:t>
            </a:r>
          </a:p>
          <a:p>
            <a:pPr marL="285750" indent="-285750">
              <a:spcAft>
                <a:spcPts val="600"/>
              </a:spcAft>
              <a:buFont typeface="Arial" panose="020B0604020202020204" pitchFamily="34" charset="0"/>
              <a:buChar char="•"/>
            </a:pP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nel 72,2% scovati </a:t>
            </a:r>
            <a:r>
              <a:rPr lang="it-IT" sz="1600" b="1" i="1">
                <a:solidFill>
                  <a:schemeClr val="bg1"/>
                </a:solidFill>
                <a:effectLst>
                  <a:outerShdw blurRad="38100" dist="38100" dir="2700000" algn="tl">
                    <a:srgbClr val="000000">
                      <a:alpha val="43137"/>
                    </a:srgbClr>
                  </a:outerShdw>
                </a:effectLst>
                <a:highlight>
                  <a:srgbClr val="A9A148"/>
                </a:highlight>
                <a:latin typeface="Arial" panose="020B0604020202020204" pitchFamily="34" charset="0"/>
                <a:cs typeface="Arial" panose="020B0604020202020204" pitchFamily="34" charset="0"/>
              </a:rPr>
              <a:t>idrocarburi policiclici aromatici</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cancerogeni e mutageni.</a:t>
            </a:r>
          </a:p>
          <a:p>
            <a:pPr marL="285750" indent="-285750">
              <a:spcAft>
                <a:spcPts val="600"/>
              </a:spcAft>
              <a:buFont typeface="Arial" panose="020B0604020202020204" pitchFamily="34" charset="0"/>
              <a:buChar char="•"/>
            </a:pP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nel 66,6% c’erano </a:t>
            </a:r>
            <a:r>
              <a:rPr lang="it-IT" sz="1600" b="1" i="1">
                <a:solidFill>
                  <a:schemeClr val="bg1"/>
                </a:solidFill>
                <a:effectLst>
                  <a:outerShdw blurRad="38100" dist="38100" dir="2700000" algn="tl">
                    <a:srgbClr val="000000">
                      <a:alpha val="43137"/>
                    </a:srgbClr>
                  </a:outerShdw>
                </a:effectLst>
                <a:highlight>
                  <a:srgbClr val="A9A148"/>
                </a:highlight>
                <a:latin typeface="Arial" panose="020B0604020202020204" pitchFamily="34" charset="0"/>
                <a:cs typeface="Arial" panose="020B0604020202020204" pitchFamily="34" charset="0"/>
              </a:rPr>
              <a:t>diossine</a:t>
            </a:r>
            <a:r>
              <a:rPr lang="it-IT" sz="16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riconosciute come cancerogeno umano da AIRC nel 1997 e noto interferente endocrino.</a:t>
            </a:r>
          </a:p>
          <a:p>
            <a:pPr>
              <a:spcAft>
                <a:spcPts val="600"/>
              </a:spcAft>
            </a:pP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 sostanze chimiche riscontrate in maggiore quantità nel siero del sangue sono state :</a:t>
            </a:r>
          </a:p>
          <a:p>
            <a:pPr>
              <a:spcAft>
                <a:spcPts val="600"/>
              </a:spcAft>
            </a:pP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il </a:t>
            </a:r>
            <a:r>
              <a:rPr lang="it-IT" sz="1600" b="1" i="1">
                <a:solidFill>
                  <a:schemeClr val="bg1"/>
                </a:solidFill>
                <a:effectLst>
                  <a:outerShdw blurRad="38100" dist="38100" dir="2700000" algn="tl">
                    <a:srgbClr val="000000">
                      <a:alpha val="43137"/>
                    </a:srgbClr>
                  </a:outerShdw>
                </a:effectLst>
                <a:highlight>
                  <a:srgbClr val="A9A148"/>
                </a:highlight>
                <a:latin typeface="Arial" panose="020B0604020202020204" pitchFamily="34" charset="0"/>
                <a:cs typeface="Arial" panose="020B0604020202020204" pitchFamily="34" charset="0"/>
              </a:rPr>
              <a:t>FENANTRENE, </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uno dei composti più tossici tra gli idrocarburi</a:t>
            </a:r>
          </a:p>
          <a:p>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il </a:t>
            </a:r>
            <a:r>
              <a:rPr lang="it-IT" sz="1600" b="1" i="1">
                <a:solidFill>
                  <a:schemeClr val="bg1"/>
                </a:solidFill>
                <a:effectLst>
                  <a:outerShdw blurRad="38100" dist="38100" dir="2700000" algn="tl">
                    <a:srgbClr val="000000">
                      <a:alpha val="43137"/>
                    </a:srgbClr>
                  </a:outerShdw>
                </a:effectLst>
                <a:highlight>
                  <a:srgbClr val="A9A148"/>
                </a:highlight>
                <a:latin typeface="Arial" panose="020B0604020202020204" pitchFamily="34" charset="0"/>
                <a:cs typeface="Arial" panose="020B0604020202020204" pitchFamily="34" charset="0"/>
              </a:rPr>
              <a:t>DDE</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 metabolita del </a:t>
            </a:r>
            <a:r>
              <a:rPr lang="it-IT" sz="160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DDT</a:t>
            </a:r>
            <a:r>
              <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pesticida bandito da almeno trent’anni in Europa.</a:t>
            </a:r>
          </a:p>
        </p:txBody>
      </p:sp>
      <p:pic>
        <p:nvPicPr>
          <p:cNvPr id="9" name="Elemento grafico 8" descr="Grafico a barre con riempimento a tinta unita">
            <a:extLst>
              <a:ext uri="{FF2B5EF4-FFF2-40B4-BE49-F238E27FC236}">
                <a16:creationId xmlns:a16="http://schemas.microsoft.com/office/drawing/2014/main" id="{9035FE09-F064-B6BA-490B-9B626145D0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25" y="2971800"/>
            <a:ext cx="914400" cy="914400"/>
          </a:xfrm>
          <a:prstGeom prst="rect">
            <a:avLst/>
          </a:prstGeom>
        </p:spPr>
      </p:pic>
      <p:pic>
        <p:nvPicPr>
          <p:cNvPr id="10" name="Elemento grafico 9" descr="Presentazione con grafico a barre con riempimento a tinta unita">
            <a:hlinkClick r:id="rId5" action="ppaction://hlinksldjump"/>
            <a:extLst>
              <a:ext uri="{FF2B5EF4-FFF2-40B4-BE49-F238E27FC236}">
                <a16:creationId xmlns:a16="http://schemas.microsoft.com/office/drawing/2014/main" id="{D77EA9D0-BFD9-37C7-339C-4F6AF97E08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325" y="5323795"/>
            <a:ext cx="914400" cy="914400"/>
          </a:xfrm>
          <a:prstGeom prst="rect">
            <a:avLst/>
          </a:prstGeom>
        </p:spPr>
      </p:pic>
      <p:sp>
        <p:nvSpPr>
          <p:cNvPr id="12" name="CasellaDiTesto 11">
            <a:extLst>
              <a:ext uri="{FF2B5EF4-FFF2-40B4-BE49-F238E27FC236}">
                <a16:creationId xmlns:a16="http://schemas.microsoft.com/office/drawing/2014/main" id="{E6E5C56E-81B3-1A56-E2F1-72A508E5528F}"/>
              </a:ext>
            </a:extLst>
          </p:cNvPr>
          <p:cNvSpPr txBox="1"/>
          <p:nvPr/>
        </p:nvSpPr>
        <p:spPr>
          <a:xfrm>
            <a:off x="1439119" y="5200242"/>
            <a:ext cx="10054542" cy="1246495"/>
          </a:xfrm>
          <a:prstGeom prst="rect">
            <a:avLst/>
          </a:prstGeom>
          <a:solidFill>
            <a:srgbClr val="A9A148"/>
          </a:solidFill>
          <a:ln>
            <a:solidFill>
              <a:srgbClr val="314651"/>
            </a:solidFill>
          </a:ln>
        </p:spPr>
        <p:txBody>
          <a:bodyPr wrap="square">
            <a:spAutoFit/>
          </a:bodyPr>
          <a:lstStyle/>
          <a:p>
            <a:r>
              <a:rPr lang="it-IT" sz="1500" kern="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Tutte le persone sottoposte al test, indipendentemente dai luoghi in cui vivono e che frequentano, sono risultate contaminate da sostanze pericolose per la salute.</a:t>
            </a:r>
            <a:br>
              <a:rPr lang="it-IT" sz="1500" kern="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br>
            <a:r>
              <a:rPr lang="it-IT" sz="1500" kern="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Per alcune delle sostanze rinvenute si tratta di principi banditi da oltre vent’anni, non più in commercio ma che restano nell’ambiente. </a:t>
            </a:r>
          </a:p>
          <a:p>
            <a:r>
              <a:rPr lang="it-IT" sz="1500" kern="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Questo dimostra il grado di persistenza e </a:t>
            </a:r>
            <a:r>
              <a:rPr lang="it-IT" sz="1500" kern="0" err="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bioaccumulabilità</a:t>
            </a:r>
            <a:r>
              <a:rPr lang="it-IT" sz="1500" kern="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di queste sostanze. </a:t>
            </a: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Immagine 12">
            <a:extLst>
              <a:ext uri="{FF2B5EF4-FFF2-40B4-BE49-F238E27FC236}">
                <a16:creationId xmlns:a16="http://schemas.microsoft.com/office/drawing/2014/main" id="{210E82C8-D113-291E-1DD7-E44FC6A689D9}"/>
              </a:ext>
            </a:extLst>
          </p:cNvPr>
          <p:cNvPicPr>
            <a:picLocks noChangeAspect="1"/>
          </p:cNvPicPr>
          <p:nvPr/>
        </p:nvPicPr>
        <p:blipFill>
          <a:blip r:embed="rId8"/>
          <a:stretch>
            <a:fillRect/>
          </a:stretch>
        </p:blipFill>
        <p:spPr>
          <a:xfrm>
            <a:off x="10543090" y="415958"/>
            <a:ext cx="990600" cy="1054027"/>
          </a:xfrm>
          <a:prstGeom prst="rect">
            <a:avLst/>
          </a:prstGeom>
        </p:spPr>
      </p:pic>
    </p:spTree>
    <p:extLst>
      <p:ext uri="{BB962C8B-B14F-4D97-AF65-F5344CB8AC3E}">
        <p14:creationId xmlns:p14="http://schemas.microsoft.com/office/powerpoint/2010/main" val="341334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9" name="Rettangolo 28">
            <a:extLst>
              <a:ext uri="{FF2B5EF4-FFF2-40B4-BE49-F238E27FC236}">
                <a16:creationId xmlns:a16="http://schemas.microsoft.com/office/drawing/2014/main" id="{4556772B-283D-291E-F787-DD6DC539AFE1}"/>
              </a:ext>
            </a:extLst>
          </p:cNvPr>
          <p:cNvSpPr/>
          <p:nvPr/>
        </p:nvSpPr>
        <p:spPr>
          <a:xfrm>
            <a:off x="0" y="0"/>
            <a:ext cx="12192000" cy="6858000"/>
          </a:xfrm>
          <a:prstGeom prst="rect">
            <a:avLst/>
          </a:prstGeom>
          <a:solidFill>
            <a:srgbClr val="BA162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45C835B7-60F7-8DB8-DAB0-4B6EEA120AF4}"/>
              </a:ext>
            </a:extLst>
          </p:cNvPr>
          <p:cNvSpPr txBox="1"/>
          <p:nvPr/>
        </p:nvSpPr>
        <p:spPr>
          <a:xfrm>
            <a:off x="1076633" y="2441175"/>
            <a:ext cx="2851354" cy="1975650"/>
          </a:xfrm>
          <a:prstGeom prst="rect">
            <a:avLst/>
          </a:prstGeom>
          <a:solidFill>
            <a:srgbClr val="D33E30">
              <a:alpha val="78000"/>
            </a:srgbClr>
          </a:solidFill>
        </p:spPr>
        <p:txBody>
          <a:bodyPr wrap="square" rtlCol="0">
            <a:spAutoFit/>
          </a:bodyPr>
          <a:lstStyle/>
          <a:p>
            <a:pPr algn="ctr"/>
            <a:r>
              <a:rPr lang="it-IT" b="1">
                <a:solidFill>
                  <a:schemeClr val="bg1"/>
                </a:solidFill>
                <a:effectLst>
                  <a:outerShdw blurRad="38100" dist="38100" dir="2700000" algn="tl">
                    <a:srgbClr val="000000">
                      <a:alpha val="43137"/>
                    </a:srgbClr>
                  </a:outerShdw>
                </a:effectLst>
                <a:latin typeface="Arial Black" panose="020B0A04020102020204" pitchFamily="34" charset="0"/>
              </a:rPr>
              <a:t>SANGUE ARTERIOSO</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Viene prelevato da un’arteria (femorale, brachiale o radiale).</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Poiché le tecniche di prelievo sono invasive, questo tipo di sangue viene utilizzato per analisi specifiche </a:t>
            </a:r>
          </a:p>
          <a:p>
            <a:pPr algn="ctr"/>
            <a:r>
              <a:rPr lang="it-IT" sz="12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 determinazione dei gas ematici).</a:t>
            </a: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C20F5A76-249D-CC2C-0EEB-A2C47475F87B}"/>
              </a:ext>
            </a:extLst>
          </p:cNvPr>
          <p:cNvSpPr txBox="1"/>
          <p:nvPr/>
        </p:nvSpPr>
        <p:spPr>
          <a:xfrm>
            <a:off x="4670323" y="2441175"/>
            <a:ext cx="2851354" cy="1523494"/>
          </a:xfrm>
          <a:prstGeom prst="rect">
            <a:avLst/>
          </a:prstGeom>
          <a:solidFill>
            <a:srgbClr val="D33E30">
              <a:alpha val="78000"/>
            </a:srgbClr>
          </a:solidFill>
        </p:spPr>
        <p:txBody>
          <a:bodyPr wrap="square" rtlCol="0">
            <a:spAutoFit/>
          </a:bodyPr>
          <a:lstStyle/>
          <a:p>
            <a:pPr algn="ctr"/>
            <a:r>
              <a:rPr lang="it-IT" b="1">
                <a:solidFill>
                  <a:schemeClr val="bg1"/>
                </a:solidFill>
                <a:effectLst>
                  <a:outerShdw blurRad="38100" dist="38100" dir="2700000" algn="tl">
                    <a:srgbClr val="000000">
                      <a:alpha val="43137"/>
                    </a:srgbClr>
                  </a:outerShdw>
                </a:effectLst>
                <a:latin typeface="Arial Black" panose="020B0A04020102020204" pitchFamily="34" charset="0"/>
              </a:rPr>
              <a:t>SANGUE VENOSO</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Viene prelevato generalmente dalla </a:t>
            </a:r>
            <a:r>
              <a:rPr lang="it-IT" sz="150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vena cubitale.</a:t>
            </a: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È utilizzato per la maggior parte delle analisi chimico-analitiche</a:t>
            </a:r>
          </a:p>
        </p:txBody>
      </p:sp>
      <p:sp>
        <p:nvSpPr>
          <p:cNvPr id="8" name="CasellaDiTesto 7">
            <a:extLst>
              <a:ext uri="{FF2B5EF4-FFF2-40B4-BE49-F238E27FC236}">
                <a16:creationId xmlns:a16="http://schemas.microsoft.com/office/drawing/2014/main" id="{9F44952B-FA17-D98C-54DF-3C7095504639}"/>
              </a:ext>
            </a:extLst>
          </p:cNvPr>
          <p:cNvSpPr txBox="1"/>
          <p:nvPr/>
        </p:nvSpPr>
        <p:spPr>
          <a:xfrm>
            <a:off x="8264013" y="2441175"/>
            <a:ext cx="2851354" cy="1754326"/>
          </a:xfrm>
          <a:prstGeom prst="rect">
            <a:avLst/>
          </a:prstGeom>
          <a:solidFill>
            <a:srgbClr val="D33E30">
              <a:alpha val="78000"/>
            </a:srgbClr>
          </a:solidFill>
        </p:spPr>
        <p:txBody>
          <a:bodyPr wrap="square" rtlCol="0">
            <a:spAutoFit/>
          </a:bodyPr>
          <a:lstStyle/>
          <a:p>
            <a:pPr algn="ctr"/>
            <a:r>
              <a:rPr lang="it-IT" b="1">
                <a:solidFill>
                  <a:schemeClr val="bg1"/>
                </a:solidFill>
                <a:effectLst>
                  <a:outerShdw blurRad="38100" dist="38100" dir="2700000" algn="tl">
                    <a:srgbClr val="000000">
                      <a:alpha val="43137"/>
                    </a:srgbClr>
                  </a:outerShdw>
                </a:effectLst>
                <a:latin typeface="Arial Black" panose="020B0A04020102020204" pitchFamily="34" charset="0"/>
              </a:rPr>
              <a:t>SANGUE CAPILLARE</a:t>
            </a:r>
            <a:endParaRPr lang="it-IT"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È una miscela di sangue arterioso, sangue venoso e liquido interstiziale.</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 sangue capillare è il campione principalmente utilizzato nei dispositivi portatili.</a:t>
            </a:r>
            <a:endParaRPr lang="it-IT">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13" name="Elemento grafico 12" descr="Acqua contorno">
            <a:extLst>
              <a:ext uri="{FF2B5EF4-FFF2-40B4-BE49-F238E27FC236}">
                <a16:creationId xmlns:a16="http://schemas.microsoft.com/office/drawing/2014/main" id="{C74EDC7B-AA6F-004B-1ECF-9AF98FBD7E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8345" y="271909"/>
            <a:ext cx="640492" cy="640492"/>
          </a:xfrm>
          <a:prstGeom prst="rect">
            <a:avLst/>
          </a:prstGeom>
        </p:spPr>
      </p:pic>
      <p:sp>
        <p:nvSpPr>
          <p:cNvPr id="14" name="CasellaDiTesto 13">
            <a:extLst>
              <a:ext uri="{FF2B5EF4-FFF2-40B4-BE49-F238E27FC236}">
                <a16:creationId xmlns:a16="http://schemas.microsoft.com/office/drawing/2014/main" id="{E81D1AA9-9813-54A9-BAAB-C761D1EA8C4F}"/>
              </a:ext>
            </a:extLst>
          </p:cNvPr>
          <p:cNvSpPr txBox="1">
            <a:spLocks/>
          </p:cNvSpPr>
          <p:nvPr/>
        </p:nvSpPr>
        <p:spPr>
          <a:xfrm>
            <a:off x="683150" y="292229"/>
            <a:ext cx="6148596" cy="938719"/>
          </a:xfrm>
          <a:prstGeom prst="rect">
            <a:avLst/>
          </a:prstGeom>
          <a:noFill/>
        </p:spPr>
        <p:txBody>
          <a:bodyPr wrap="square" rtlCol="0">
            <a:spAutoFit/>
          </a:bodyPr>
          <a:lstStyle/>
          <a:p>
            <a:r>
              <a:rPr lang="it-IT" sz="3500" b="1">
                <a:solidFill>
                  <a:srgbClr val="CC0000"/>
                </a:solidFill>
                <a:effectLst>
                  <a:outerShdw blurRad="38100" dist="38100" dir="2700000" algn="tl">
                    <a:srgbClr val="000000">
                      <a:alpha val="43137"/>
                    </a:srgbClr>
                  </a:outerShdw>
                </a:effectLst>
                <a:latin typeface="Arial Black" panose="020B0A04020102020204" pitchFamily="34" charset="0"/>
              </a:rPr>
              <a:t>    IL SANGUE</a:t>
            </a:r>
          </a:p>
          <a:p>
            <a:r>
              <a:rPr lang="it-IT" sz="200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matrice principale delle analisi cliniche</a:t>
            </a:r>
            <a:endParaRPr lang="it-IT" sz="280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Elemento grafico 14" descr="Acqua contorno">
            <a:extLst>
              <a:ext uri="{FF2B5EF4-FFF2-40B4-BE49-F238E27FC236}">
                <a16:creationId xmlns:a16="http://schemas.microsoft.com/office/drawing/2014/main" id="{A08B1269-701F-B756-70C1-679EBDC82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150" y="292229"/>
            <a:ext cx="640492" cy="640492"/>
          </a:xfrm>
          <a:prstGeom prst="rect">
            <a:avLst/>
          </a:prstGeom>
        </p:spPr>
      </p:pic>
      <p:pic>
        <p:nvPicPr>
          <p:cNvPr id="31" name="Immagine 30">
            <a:extLst>
              <a:ext uri="{FF2B5EF4-FFF2-40B4-BE49-F238E27FC236}">
                <a16:creationId xmlns:a16="http://schemas.microsoft.com/office/drawing/2014/main" id="{3A378031-ADBE-C352-DBE7-E0ED041D2C29}"/>
              </a:ext>
            </a:extLst>
          </p:cNvPr>
          <p:cNvPicPr>
            <a:picLocks noChangeAspect="1"/>
          </p:cNvPicPr>
          <p:nvPr/>
        </p:nvPicPr>
        <p:blipFill rotWithShape="1">
          <a:blip r:embed="rId5">
            <a:extLst>
              <a:ext uri="{28A0092B-C50C-407E-A947-70E740481C1C}">
                <a14:useLocalDpi xmlns:a14="http://schemas.microsoft.com/office/drawing/2010/main" val="0"/>
              </a:ext>
            </a:extLst>
          </a:blip>
          <a:srcRect l="24885" r="26599"/>
          <a:stretch/>
        </p:blipFill>
        <p:spPr>
          <a:xfrm>
            <a:off x="12225430" y="-3162"/>
            <a:ext cx="5029200" cy="6861162"/>
          </a:xfrm>
          <a:prstGeom prst="rect">
            <a:avLst/>
          </a:prstGeom>
        </p:spPr>
      </p:pic>
    </p:spTree>
    <p:extLst>
      <p:ext uri="{BB962C8B-B14F-4D97-AF65-F5344CB8AC3E}">
        <p14:creationId xmlns:p14="http://schemas.microsoft.com/office/powerpoint/2010/main" val="7197150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7C952D-3426-8469-048A-F14F2C18B923}"/>
              </a:ext>
            </a:extLst>
          </p:cNvPr>
          <p:cNvSpPr/>
          <p:nvPr/>
        </p:nvSpPr>
        <p:spPr>
          <a:xfrm>
            <a:off x="0" y="289367"/>
            <a:ext cx="12192000" cy="775504"/>
          </a:xfrm>
          <a:prstGeom prst="rect">
            <a:avLst/>
          </a:prstGeom>
          <a:solidFill>
            <a:srgbClr val="097D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a:latin typeface="Arial Black" panose="020B0A04020102020204" pitchFamily="34" charset="0"/>
              </a:rPr>
              <a:t>EFFETTI SULLA SALUTE</a:t>
            </a:r>
          </a:p>
        </p:txBody>
      </p:sp>
      <p:sp>
        <p:nvSpPr>
          <p:cNvPr id="4" name="CasellaDiTesto 3">
            <a:extLst>
              <a:ext uri="{FF2B5EF4-FFF2-40B4-BE49-F238E27FC236}">
                <a16:creationId xmlns:a16="http://schemas.microsoft.com/office/drawing/2014/main" id="{DC6F4632-E156-657C-6959-5FD9EFFD54F5}"/>
              </a:ext>
            </a:extLst>
          </p:cNvPr>
          <p:cNvSpPr txBox="1"/>
          <p:nvPr/>
        </p:nvSpPr>
        <p:spPr>
          <a:xfrm>
            <a:off x="1329642" y="1440148"/>
            <a:ext cx="9532716" cy="3399264"/>
          </a:xfrm>
          <a:prstGeom prst="rect">
            <a:avLst/>
          </a:prstGeom>
          <a:solidFill>
            <a:srgbClr val="097DF7">
              <a:alpha val="88000"/>
            </a:srgbClr>
          </a:solidFill>
        </p:spPr>
        <p:txBody>
          <a:bodyPr wrap="square">
            <a:spAutoFit/>
          </a:bodyPr>
          <a:lstStyle/>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Noi esseri umani, cosi come l’ambiente, non siamo in grado di metabolizzare queste sostanze chimiche a cui siamo esposti quotidianamente e questo significa che un numero crescente di sostanze entra a far parte del nostro metabolismo. </a:t>
            </a:r>
          </a:p>
          <a:p>
            <a:pPr>
              <a:lnSpc>
                <a:spcPct val="107000"/>
              </a:lnSpc>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Queste sostanze possono avere effetti negativi sul nostro sviluppo, sul sistema immunitario e sulla riproduzione.</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Dunque c’è il rischio è che possano influire non solo su di noi ma anche sulle generazioni future.</a:t>
            </a:r>
          </a:p>
          <a:p>
            <a:pPr algn="ctr">
              <a:lnSpc>
                <a:spcPct val="107000"/>
              </a:lnSpc>
              <a:spcAft>
                <a:spcPts val="800"/>
              </a:spcAft>
            </a:pPr>
            <a:r>
              <a:rPr lang="it-IT"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L’INQUINAMENTO ATMOSFERICO (indoor e outdoor) RIMANE IL PIÙ PERICOLOSO</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Attualmente circa il </a:t>
            </a:r>
            <a:r>
              <a:rPr lang="it-IT" sz="1600"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91%</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della popolazione mondiale è mediamente esposto a livelli degli inquinanti nell’aria al di sopra dei valori raccomandati dall’OMS per la salvaguardia della salute.</a:t>
            </a:r>
          </a:p>
          <a:p>
            <a:r>
              <a:rPr lang="it-IT" sz="16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L’Italia purtroppo, è fra i Paesi europei per morti attribuibili all’inquinamento atmosferico: con lo smog che causa fino a 90mila morti premature l’anno.</a:t>
            </a:r>
            <a:endParaRPr lang="it-IT" sz="1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ttangolo 4">
            <a:extLst>
              <a:ext uri="{FF2B5EF4-FFF2-40B4-BE49-F238E27FC236}">
                <a16:creationId xmlns:a16="http://schemas.microsoft.com/office/drawing/2014/main" id="{76D12299-F1E0-CA74-29CC-FCDF6E466DEF}"/>
              </a:ext>
            </a:extLst>
          </p:cNvPr>
          <p:cNvSpPr/>
          <p:nvPr/>
        </p:nvSpPr>
        <p:spPr>
          <a:xfrm>
            <a:off x="-12192001" y="0"/>
            <a:ext cx="12192000" cy="6858000"/>
          </a:xfrm>
          <a:prstGeom prst="rect">
            <a:avLst/>
          </a:prstGeom>
          <a:solidFill>
            <a:srgbClr val="097DF7"/>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67FB37E-0536-30AB-621E-F384CD8990E1}"/>
              </a:ext>
            </a:extLst>
          </p:cNvPr>
          <p:cNvSpPr/>
          <p:nvPr/>
        </p:nvSpPr>
        <p:spPr>
          <a:xfrm>
            <a:off x="-1" y="0"/>
            <a:ext cx="12192000" cy="6858000"/>
          </a:xfrm>
          <a:prstGeom prst="rect">
            <a:avLst/>
          </a:prstGeom>
          <a:solidFill>
            <a:srgbClr val="D03E27">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84210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7C952D-3426-8469-048A-F14F2C18B923}"/>
              </a:ext>
            </a:extLst>
          </p:cNvPr>
          <p:cNvSpPr/>
          <p:nvPr/>
        </p:nvSpPr>
        <p:spPr>
          <a:xfrm>
            <a:off x="0" y="289367"/>
            <a:ext cx="12192000" cy="775504"/>
          </a:xfrm>
          <a:prstGeom prst="rect">
            <a:avLst/>
          </a:prstGeom>
          <a:solidFill>
            <a:srgbClr val="D03E27"/>
          </a:solidFill>
          <a:ln>
            <a:solidFill>
              <a:srgbClr val="A9A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a:latin typeface="Arial Black" panose="020B0A04020102020204" pitchFamily="34" charset="0"/>
              </a:rPr>
              <a:t>Come contrastare l’inquinamento ambientale?</a:t>
            </a:r>
          </a:p>
        </p:txBody>
      </p:sp>
      <p:sp>
        <p:nvSpPr>
          <p:cNvPr id="4" name="CasellaDiTesto 3">
            <a:extLst>
              <a:ext uri="{FF2B5EF4-FFF2-40B4-BE49-F238E27FC236}">
                <a16:creationId xmlns:a16="http://schemas.microsoft.com/office/drawing/2014/main" id="{DC6F4632-E156-657C-6959-5FD9EFFD54F5}"/>
              </a:ext>
            </a:extLst>
          </p:cNvPr>
          <p:cNvSpPr txBox="1"/>
          <p:nvPr/>
        </p:nvSpPr>
        <p:spPr>
          <a:xfrm>
            <a:off x="855080" y="1474872"/>
            <a:ext cx="6263350" cy="4633128"/>
          </a:xfrm>
          <a:prstGeom prst="rect">
            <a:avLst/>
          </a:prstGeom>
          <a:solidFill>
            <a:srgbClr val="D03E27">
              <a:alpha val="87000"/>
            </a:srgbClr>
          </a:solidFill>
        </p:spPr>
        <p:txBody>
          <a:bodyPr wrap="square">
            <a:spAutoFit/>
          </a:bodyPr>
          <a:lstStyle/>
          <a:p>
            <a:pPr>
              <a:lnSpc>
                <a:spcPct val="107000"/>
              </a:lnSpc>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Incrementare il </a:t>
            </a:r>
            <a:r>
              <a:rPr lang="it-IT" sz="1600" b="1" i="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BIOMONITORAGGIO UMANO</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che è uno strumento usato per misurare l’esposizione umana a sostanze chimiche e a inquinanti.</a:t>
            </a:r>
          </a:p>
          <a:p>
            <a:pPr>
              <a:lnSpc>
                <a:spcPct val="107000"/>
              </a:lnSpc>
              <a:spcAft>
                <a:spcPts val="800"/>
              </a:spcAft>
            </a:pPr>
            <a:r>
              <a:rPr lang="it-IT" sz="15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Ci consente di misurare la </a:t>
            </a:r>
            <a:r>
              <a:rPr lang="it-IT" sz="1500" b="1" i="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dose interna </a:t>
            </a:r>
            <a:r>
              <a:rPr lang="it-IT" sz="15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 cioè la concentrazione di sostanze direttamente nei tessuti biologici (ad esempio, urina, sangue, latte materno, capelli), integrando tutte le possibili vie e sorgenti di esposizione. </a:t>
            </a:r>
          </a:p>
          <a:p>
            <a:pPr>
              <a:lnSpc>
                <a:spcPct val="107000"/>
              </a:lnSpc>
              <a:spcAft>
                <a:spcPts val="800"/>
              </a:spcAft>
            </a:pPr>
            <a:r>
              <a:rPr lang="it-IT" sz="15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Promuovere la ricerca scientifica in campo </a:t>
            </a:r>
            <a:r>
              <a:rPr lang="it-IT" sz="1600" b="1" i="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tossicologico</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ed </a:t>
            </a:r>
            <a:r>
              <a:rPr lang="it-IT" sz="1600" b="1" i="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ecotossicologico</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per aumentare la conoscenza sulle sostanze chimiche presenti nell’ambiente</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Introdurre dei cambiamenti nel nostro stile di vita per ridurre l’esposizione quotidiana a queste sostanze </a:t>
            </a:r>
            <a:endParaRPr lang="it-IT" sz="14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Ridurre dell’uso di materie plastiche per eliminare la loro dispersione in natura</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Promuovere attività che siano «green» per limitare l’esposizione alle sostanze chimiche a tutta la popolazione</a:t>
            </a:r>
          </a:p>
        </p:txBody>
      </p:sp>
      <p:sp>
        <p:nvSpPr>
          <p:cNvPr id="3" name="Rettangolo 2">
            <a:extLst>
              <a:ext uri="{FF2B5EF4-FFF2-40B4-BE49-F238E27FC236}">
                <a16:creationId xmlns:a16="http://schemas.microsoft.com/office/drawing/2014/main" id="{0A3CC554-EE8A-9AAC-85A0-FF37F6499C49}"/>
              </a:ext>
            </a:extLst>
          </p:cNvPr>
          <p:cNvSpPr/>
          <p:nvPr/>
        </p:nvSpPr>
        <p:spPr>
          <a:xfrm>
            <a:off x="0" y="0"/>
            <a:ext cx="12192000" cy="6858000"/>
          </a:xfrm>
          <a:prstGeom prst="rect">
            <a:avLst/>
          </a:prstGeom>
          <a:solidFill>
            <a:srgbClr val="9F7EC3">
              <a:alpha val="0"/>
            </a:srgbClr>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7427EF1F-9D58-A6BD-4EC2-BB55E113084A}"/>
              </a:ext>
            </a:extLst>
          </p:cNvPr>
          <p:cNvSpPr/>
          <p:nvPr/>
        </p:nvSpPr>
        <p:spPr>
          <a:xfrm>
            <a:off x="12192000" y="0"/>
            <a:ext cx="12192000" cy="6858000"/>
          </a:xfrm>
          <a:prstGeom prst="rect">
            <a:avLst/>
          </a:prstGeom>
          <a:solidFill>
            <a:srgbClr val="D03E27"/>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87180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9B810FD-B4BC-3760-CC8C-5F41D3454A2B}"/>
              </a:ext>
            </a:extLst>
          </p:cNvPr>
          <p:cNvSpPr txBox="1"/>
          <p:nvPr/>
        </p:nvSpPr>
        <p:spPr>
          <a:xfrm>
            <a:off x="604777" y="1289702"/>
            <a:ext cx="6224288" cy="5006820"/>
          </a:xfrm>
          <a:prstGeom prst="rect">
            <a:avLst/>
          </a:prstGeom>
          <a:solidFill>
            <a:srgbClr val="9F7EC3"/>
          </a:solidFill>
        </p:spPr>
        <p:txBody>
          <a:bodyPr wrap="square">
            <a:spAutoFit/>
          </a:bodyPr>
          <a:lstStyle/>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Gli esami del sangue sono esami di “routine” utili monitorare e valutare il nostro stato di salute e la funzionalità di importanti organi e apparati. </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Le analisi del sangue sono inoltre fondamentali per prevenire alcune malattie:</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Patologie e problemi ematologi</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attraverso l’emocromo si possono individuare patologie legate al sangue.</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Stato di salute dei reni</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esami sull’urea e la creatinina.</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Stato di salute del fegato</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attraverso il dosaggio di fosfatasi alcalina, gamma- GT, bilirubina e transaminasi</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Funzioni del metabolismo</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glicemia, colesterolo, trigliceridi, TSH ecc., </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Presenza di infezioni </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attraverso l’urinocoltura, l’emocromo e gli indici infiammatori </a:t>
            </a:r>
          </a:p>
          <a:p>
            <a:pPr>
              <a:lnSpc>
                <a:spcPct val="107000"/>
              </a:lnSpc>
              <a:spcAft>
                <a:spcPts val="800"/>
              </a:spcAft>
            </a:pP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it-IT" sz="1600" b="1"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Stato di salute della prostata</a:t>
            </a:r>
            <a:r>
              <a:rPr lang="it-IT" sz="1600" kern="1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grazie al valore del PSA (Antigene Prostatico Specifico)</a:t>
            </a:r>
          </a:p>
        </p:txBody>
      </p:sp>
      <p:sp>
        <p:nvSpPr>
          <p:cNvPr id="4" name="Rettangolo 3">
            <a:extLst>
              <a:ext uri="{FF2B5EF4-FFF2-40B4-BE49-F238E27FC236}">
                <a16:creationId xmlns:a16="http://schemas.microsoft.com/office/drawing/2014/main" id="{265FC3A7-4F01-7DC1-1A96-9B31BF8F8AF3}"/>
              </a:ext>
            </a:extLst>
          </p:cNvPr>
          <p:cNvSpPr/>
          <p:nvPr/>
        </p:nvSpPr>
        <p:spPr>
          <a:xfrm>
            <a:off x="-12192001" y="0"/>
            <a:ext cx="12192000" cy="6858000"/>
          </a:xfrm>
          <a:prstGeom prst="rect">
            <a:avLst/>
          </a:prstGeom>
          <a:solidFill>
            <a:srgbClr val="9F7EC3"/>
          </a:solidFill>
          <a:ln>
            <a:solidFill>
              <a:srgbClr val="7F9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A1AF8F0-8160-81F5-5704-CA42BAA33D9F}"/>
              </a:ext>
            </a:extLst>
          </p:cNvPr>
          <p:cNvSpPr/>
          <p:nvPr/>
        </p:nvSpPr>
        <p:spPr>
          <a:xfrm>
            <a:off x="0" y="289367"/>
            <a:ext cx="12192000" cy="775504"/>
          </a:xfrm>
          <a:prstGeom prst="rect">
            <a:avLst/>
          </a:prstGeom>
          <a:solidFill>
            <a:schemeClr val="bg1"/>
          </a:solidFill>
          <a:ln>
            <a:solidFill>
              <a:srgbClr val="9F7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a:solidFill>
                  <a:srgbClr val="9F7EC3"/>
                </a:solidFill>
                <a:effectLst>
                  <a:outerShdw blurRad="38100" dist="38100" dir="2700000" algn="tl">
                    <a:srgbClr val="000000">
                      <a:alpha val="43137"/>
                    </a:srgbClr>
                  </a:outerShdw>
                </a:effectLst>
                <a:latin typeface="Arial Black" panose="020B0A04020102020204" pitchFamily="34" charset="0"/>
              </a:rPr>
              <a:t>Analisi del sangue : strumento di prevenzione</a:t>
            </a:r>
          </a:p>
        </p:txBody>
      </p:sp>
    </p:spTree>
    <p:extLst>
      <p:ext uri="{BB962C8B-B14F-4D97-AF65-F5344CB8AC3E}">
        <p14:creationId xmlns:p14="http://schemas.microsoft.com/office/powerpoint/2010/main" val="15229416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7E16E4D-3097-0EBD-EBFB-D5B281D046F5}"/>
              </a:ext>
            </a:extLst>
          </p:cNvPr>
          <p:cNvSpPr txBox="1"/>
          <p:nvPr/>
        </p:nvSpPr>
        <p:spPr>
          <a:xfrm>
            <a:off x="833256" y="1742885"/>
            <a:ext cx="6991109" cy="1569660"/>
          </a:xfrm>
          <a:prstGeom prst="rect">
            <a:avLst/>
          </a:prstGeom>
          <a:noFill/>
        </p:spPr>
        <p:txBody>
          <a:bodyPr wrap="square" rtlCol="0">
            <a:spAutoFit/>
          </a:bodyPr>
          <a:lstStyle/>
          <a:p>
            <a:pPr algn="ctr"/>
            <a:r>
              <a:rPr lang="it-IT" sz="4800" b="1">
                <a:solidFill>
                  <a:schemeClr val="bg1"/>
                </a:solidFill>
                <a:latin typeface="Arial Black" panose="020B0A04020102020204" pitchFamily="34" charset="0"/>
              </a:rPr>
              <a:t>GRAZIE PER L’ATTENZIONE</a:t>
            </a:r>
          </a:p>
        </p:txBody>
      </p:sp>
      <p:pic>
        <p:nvPicPr>
          <p:cNvPr id="1026" name="Picture 2">
            <a:extLst>
              <a:ext uri="{FF2B5EF4-FFF2-40B4-BE49-F238E27FC236}">
                <a16:creationId xmlns:a16="http://schemas.microsoft.com/office/drawing/2014/main" id="{B9413248-7288-2559-9B84-BB18DE30D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658" y="2600325"/>
            <a:ext cx="5381625"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659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6CB7"/>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34042C-CD6A-62FD-BFFF-83AF13E1CC1B}"/>
              </a:ext>
            </a:extLst>
          </p:cNvPr>
          <p:cNvPicPr>
            <a:picLocks noChangeAspect="1"/>
          </p:cNvPicPr>
          <p:nvPr/>
        </p:nvPicPr>
        <p:blipFill rotWithShape="1">
          <a:blip r:embed="rId2">
            <a:extLst>
              <a:ext uri="{28A0092B-C50C-407E-A947-70E740481C1C}">
                <a14:useLocalDpi xmlns:a14="http://schemas.microsoft.com/office/drawing/2010/main" val="0"/>
              </a:ext>
            </a:extLst>
          </a:blip>
          <a:srcRect l="24885" r="26599"/>
          <a:stretch/>
        </p:blipFill>
        <p:spPr>
          <a:xfrm>
            <a:off x="0" y="0"/>
            <a:ext cx="5029200" cy="6861162"/>
          </a:xfrm>
          <a:prstGeom prst="rect">
            <a:avLst/>
          </a:prstGeom>
        </p:spPr>
      </p:pic>
      <p:pic>
        <p:nvPicPr>
          <p:cNvPr id="8" name="Immagine 7">
            <a:extLst>
              <a:ext uri="{FF2B5EF4-FFF2-40B4-BE49-F238E27FC236}">
                <a16:creationId xmlns:a16="http://schemas.microsoft.com/office/drawing/2014/main" id="{3E6562A8-8ADE-C55E-BE0B-EEC2B136EE85}"/>
              </a:ext>
            </a:extLst>
          </p:cNvPr>
          <p:cNvPicPr>
            <a:picLocks noChangeAspect="1"/>
          </p:cNvPicPr>
          <p:nvPr/>
        </p:nvPicPr>
        <p:blipFill rotWithShape="1">
          <a:blip r:embed="rId3">
            <a:extLst>
              <a:ext uri="{28A0092B-C50C-407E-A947-70E740481C1C}">
                <a14:useLocalDpi xmlns:a14="http://schemas.microsoft.com/office/drawing/2010/main" val="0"/>
              </a:ext>
            </a:extLst>
          </a:blip>
          <a:srcRect t="1" r="23333" b="30056"/>
          <a:stretch/>
        </p:blipFill>
        <p:spPr>
          <a:xfrm>
            <a:off x="9339360" y="4481924"/>
            <a:ext cx="2592795" cy="1574934"/>
          </a:xfrm>
          <a:prstGeom prst="rect">
            <a:avLst/>
          </a:prstGeom>
        </p:spPr>
      </p:pic>
      <p:pic>
        <p:nvPicPr>
          <p:cNvPr id="9" name="Immagine 8" descr="Immagine che contiene testo, lavagna&#10;&#10;Descrizione generata automaticamente">
            <a:extLst>
              <a:ext uri="{FF2B5EF4-FFF2-40B4-BE49-F238E27FC236}">
                <a16:creationId xmlns:a16="http://schemas.microsoft.com/office/drawing/2014/main" id="{B89115D0-9219-12D4-A33B-6A61B7765C9C}"/>
              </a:ext>
            </a:extLst>
          </p:cNvPr>
          <p:cNvPicPr>
            <a:picLocks noChangeAspect="1"/>
          </p:cNvPicPr>
          <p:nvPr/>
        </p:nvPicPr>
        <p:blipFill rotWithShape="1">
          <a:blip r:embed="rId4">
            <a:extLst>
              <a:ext uri="{28A0092B-C50C-407E-A947-70E740481C1C}">
                <a14:useLocalDpi xmlns:a14="http://schemas.microsoft.com/office/drawing/2010/main" val="0"/>
              </a:ext>
            </a:extLst>
          </a:blip>
          <a:srcRect l="11430" t="5771" r="15000" b="20376"/>
          <a:stretch/>
        </p:blipFill>
        <p:spPr>
          <a:xfrm>
            <a:off x="9328993" y="2465209"/>
            <a:ext cx="2592795" cy="1684614"/>
          </a:xfrm>
          <a:prstGeom prst="rect">
            <a:avLst/>
          </a:prstGeom>
        </p:spPr>
      </p:pic>
      <p:pic>
        <p:nvPicPr>
          <p:cNvPr id="10" name="Immagine 9" descr="Immagine che contiene persona, blu, mano&#10;&#10;Descrizione generata automaticamente">
            <a:extLst>
              <a:ext uri="{FF2B5EF4-FFF2-40B4-BE49-F238E27FC236}">
                <a16:creationId xmlns:a16="http://schemas.microsoft.com/office/drawing/2014/main" id="{9EA4F851-15DA-3F6C-5D91-AC435340CC55}"/>
              </a:ext>
            </a:extLst>
          </p:cNvPr>
          <p:cNvPicPr>
            <a:picLocks noChangeAspect="1"/>
          </p:cNvPicPr>
          <p:nvPr/>
        </p:nvPicPr>
        <p:blipFill rotWithShape="1">
          <a:blip r:embed="rId5">
            <a:extLst>
              <a:ext uri="{28A0092B-C50C-407E-A947-70E740481C1C}">
                <a14:useLocalDpi xmlns:a14="http://schemas.microsoft.com/office/drawing/2010/main" val="0"/>
              </a:ext>
            </a:extLst>
          </a:blip>
          <a:srcRect l="9993" t="15032" r="17454" b="16022"/>
          <a:stretch/>
        </p:blipFill>
        <p:spPr>
          <a:xfrm>
            <a:off x="9328993" y="551390"/>
            <a:ext cx="2547929" cy="1574934"/>
          </a:xfrm>
          <a:prstGeom prst="rect">
            <a:avLst/>
          </a:prstGeom>
        </p:spPr>
      </p:pic>
      <p:sp>
        <p:nvSpPr>
          <p:cNvPr id="5" name="CasellaDiTesto 4">
            <a:extLst>
              <a:ext uri="{FF2B5EF4-FFF2-40B4-BE49-F238E27FC236}">
                <a16:creationId xmlns:a16="http://schemas.microsoft.com/office/drawing/2014/main" id="{A819D1E0-FE1E-DAD6-37FE-D1AA36BF88BF}"/>
              </a:ext>
            </a:extLst>
          </p:cNvPr>
          <p:cNvSpPr txBox="1"/>
          <p:nvPr/>
        </p:nvSpPr>
        <p:spPr>
          <a:xfrm>
            <a:off x="5218216" y="905048"/>
            <a:ext cx="3921761" cy="1015663"/>
          </a:xfrm>
          <a:prstGeom prst="rect">
            <a:avLst/>
          </a:prstGeom>
          <a:noFill/>
        </p:spPr>
        <p:txBody>
          <a:bodyPr wrap="square" rtlCol="0">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 il prelievo di </a:t>
            </a:r>
            <a:r>
              <a:rPr lang="it-IT"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sangue arterioso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 utilizzano siringhe contenenti </a:t>
            </a:r>
            <a:r>
              <a:rPr lang="it-IT" sz="150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eparina</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12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agente anticoagulante</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che sono in grado di isolare il campione dall’ambiente esterno.</a:t>
            </a:r>
          </a:p>
        </p:txBody>
      </p:sp>
      <p:sp>
        <p:nvSpPr>
          <p:cNvPr id="12" name="CasellaDiTesto 11">
            <a:extLst>
              <a:ext uri="{FF2B5EF4-FFF2-40B4-BE49-F238E27FC236}">
                <a16:creationId xmlns:a16="http://schemas.microsoft.com/office/drawing/2014/main" id="{C584BD78-D63E-6462-6176-47407D8507A0}"/>
              </a:ext>
            </a:extLst>
          </p:cNvPr>
          <p:cNvSpPr txBox="1"/>
          <p:nvPr/>
        </p:nvSpPr>
        <p:spPr>
          <a:xfrm>
            <a:off x="5218216" y="625413"/>
            <a:ext cx="3122482" cy="369332"/>
          </a:xfrm>
          <a:prstGeom prst="rect">
            <a:avLst/>
          </a:prstGeom>
          <a:noFill/>
        </p:spPr>
        <p:txBody>
          <a:bodyPr wrap="square">
            <a:spAutoFit/>
          </a:bodyPr>
          <a:lstStyle/>
          <a:p>
            <a:r>
              <a:rPr lang="it-IT" b="1">
                <a:solidFill>
                  <a:schemeClr val="bg1"/>
                </a:solidFill>
                <a:effectLst>
                  <a:outerShdw blurRad="38100" dist="38100" dir="2700000" algn="tl">
                    <a:srgbClr val="000000">
                      <a:alpha val="43137"/>
                    </a:srgbClr>
                  </a:outerShdw>
                </a:effectLst>
                <a:latin typeface="Arial Black" panose="020B0A04020102020204" pitchFamily="34" charset="0"/>
              </a:rPr>
              <a:t>SANGUE ARTERIOSO</a:t>
            </a:r>
          </a:p>
        </p:txBody>
      </p:sp>
      <p:sp>
        <p:nvSpPr>
          <p:cNvPr id="4" name="CasellaDiTesto 3">
            <a:extLst>
              <a:ext uri="{FF2B5EF4-FFF2-40B4-BE49-F238E27FC236}">
                <a16:creationId xmlns:a16="http://schemas.microsoft.com/office/drawing/2014/main" id="{8903E3BF-E6C1-2338-9414-F8C24AE441DE}"/>
              </a:ext>
            </a:extLst>
          </p:cNvPr>
          <p:cNvSpPr txBox="1"/>
          <p:nvPr/>
        </p:nvSpPr>
        <p:spPr>
          <a:xfrm>
            <a:off x="5223400" y="4761560"/>
            <a:ext cx="3921760" cy="1015663"/>
          </a:xfrm>
          <a:prstGeom prst="rect">
            <a:avLst/>
          </a:prstGeom>
          <a:noFill/>
        </p:spPr>
        <p:txBody>
          <a:bodyPr wrap="square">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 il prelievo di </a:t>
            </a:r>
            <a:r>
              <a:rPr lang="it-IT"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sangue venoso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sono utilizzate provette sottovuoto che contengono </a:t>
            </a:r>
            <a:r>
              <a:rPr lang="it-IT" sz="150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additivi,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predosati in base al tipo di analisi da svolgere.</a:t>
            </a:r>
          </a:p>
        </p:txBody>
      </p:sp>
      <p:sp>
        <p:nvSpPr>
          <p:cNvPr id="13" name="CasellaDiTesto 12">
            <a:extLst>
              <a:ext uri="{FF2B5EF4-FFF2-40B4-BE49-F238E27FC236}">
                <a16:creationId xmlns:a16="http://schemas.microsoft.com/office/drawing/2014/main" id="{3B7199B2-0BD3-B809-1DA6-DB48F70FA041}"/>
              </a:ext>
            </a:extLst>
          </p:cNvPr>
          <p:cNvSpPr txBox="1"/>
          <p:nvPr/>
        </p:nvSpPr>
        <p:spPr>
          <a:xfrm>
            <a:off x="5253673" y="4485099"/>
            <a:ext cx="4228880" cy="369332"/>
          </a:xfrm>
          <a:prstGeom prst="rect">
            <a:avLst/>
          </a:prstGeom>
          <a:noFill/>
        </p:spPr>
        <p:txBody>
          <a:bodyPr wrap="square" rtlCol="0">
            <a:spAutoFit/>
          </a:bodyPr>
          <a:lstStyle/>
          <a:p>
            <a:r>
              <a:rPr lang="it-IT" b="1">
                <a:solidFill>
                  <a:schemeClr val="bg1"/>
                </a:solidFill>
                <a:effectLst>
                  <a:outerShdw blurRad="38100" dist="38100" dir="2700000" algn="tl">
                    <a:srgbClr val="000000">
                      <a:alpha val="43137"/>
                    </a:srgbClr>
                  </a:outerShdw>
                </a:effectLst>
                <a:latin typeface="Arial Black" panose="020B0A04020102020204" pitchFamily="34" charset="0"/>
              </a:rPr>
              <a:t>SANGUE VENOSO</a:t>
            </a:r>
          </a:p>
        </p:txBody>
      </p:sp>
      <p:sp>
        <p:nvSpPr>
          <p:cNvPr id="7" name="CasellaDiTesto 6">
            <a:extLst>
              <a:ext uri="{FF2B5EF4-FFF2-40B4-BE49-F238E27FC236}">
                <a16:creationId xmlns:a16="http://schemas.microsoft.com/office/drawing/2014/main" id="{EAF81614-4B99-68D2-7CB0-F5AEFCD2EE5D}"/>
              </a:ext>
            </a:extLst>
          </p:cNvPr>
          <p:cNvSpPr txBox="1"/>
          <p:nvPr/>
        </p:nvSpPr>
        <p:spPr>
          <a:xfrm>
            <a:off x="5242563" y="2791665"/>
            <a:ext cx="3757086" cy="1015663"/>
          </a:xfrm>
          <a:prstGeom prst="rect">
            <a:avLst/>
          </a:prstGeom>
          <a:noFill/>
        </p:spPr>
        <p:txBody>
          <a:bodyPr wrap="square">
            <a:spAutoFit/>
          </a:body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 prelievo di </a:t>
            </a:r>
            <a:r>
              <a:rPr lang="it-IT"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sangue capillare </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viene effettuato tramite dispositivi chiamati </a:t>
            </a:r>
            <a:r>
              <a:rPr lang="it-IT" sz="150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lancette</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che permettono di prelevare piccoli volumi di campione.</a:t>
            </a:r>
          </a:p>
        </p:txBody>
      </p:sp>
      <p:sp>
        <p:nvSpPr>
          <p:cNvPr id="14" name="CasellaDiTesto 13">
            <a:extLst>
              <a:ext uri="{FF2B5EF4-FFF2-40B4-BE49-F238E27FC236}">
                <a16:creationId xmlns:a16="http://schemas.microsoft.com/office/drawing/2014/main" id="{9C459A82-EB2E-4177-D51A-7FFDCC27B442}"/>
              </a:ext>
            </a:extLst>
          </p:cNvPr>
          <p:cNvSpPr txBox="1"/>
          <p:nvPr/>
        </p:nvSpPr>
        <p:spPr>
          <a:xfrm>
            <a:off x="5242563" y="2518812"/>
            <a:ext cx="2851354" cy="369332"/>
          </a:xfrm>
          <a:prstGeom prst="rect">
            <a:avLst/>
          </a:prstGeom>
          <a:noFill/>
        </p:spPr>
        <p:txBody>
          <a:bodyPr wrap="square" rtlCol="0">
            <a:spAutoFit/>
          </a:bodyPr>
          <a:lstStyle/>
          <a:p>
            <a:r>
              <a:rPr lang="it-IT" b="1">
                <a:solidFill>
                  <a:schemeClr val="bg1"/>
                </a:solidFill>
                <a:effectLst>
                  <a:outerShdw blurRad="38100" dist="38100" dir="2700000" algn="tl">
                    <a:srgbClr val="000000">
                      <a:alpha val="43137"/>
                    </a:srgbClr>
                  </a:outerShdw>
                </a:effectLst>
                <a:latin typeface="Arial Black" panose="020B0A04020102020204" pitchFamily="34" charset="0"/>
              </a:rPr>
              <a:t>SANGUE CAPILLARE</a:t>
            </a:r>
          </a:p>
        </p:txBody>
      </p:sp>
      <p:sp>
        <p:nvSpPr>
          <p:cNvPr id="17" name="Titolo 9">
            <a:extLst>
              <a:ext uri="{FF2B5EF4-FFF2-40B4-BE49-F238E27FC236}">
                <a16:creationId xmlns:a16="http://schemas.microsoft.com/office/drawing/2014/main" id="{D7EDD5C8-B0F0-7A57-1C1B-889045F8ED9B}"/>
              </a:ext>
            </a:extLst>
          </p:cNvPr>
          <p:cNvSpPr>
            <a:spLocks noGrp="1"/>
          </p:cNvSpPr>
          <p:nvPr>
            <p:ph type="title"/>
          </p:nvPr>
        </p:nvSpPr>
        <p:spPr>
          <a:xfrm>
            <a:off x="1139313" y="352567"/>
            <a:ext cx="2750574" cy="691194"/>
          </a:xfrm>
          <a:ln>
            <a:noFill/>
          </a:ln>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it-IT" sz="3500" b="0" i="0" u="none" strike="noStrike" kern="1200" cap="none" spc="0" normalizeH="0" baseline="0" noProof="0">
                <a:ln>
                  <a:noFill/>
                </a:ln>
                <a:solidFill>
                  <a:srgbClr val="1D6CB7"/>
                </a:solidFill>
                <a:effectLst>
                  <a:outerShdw blurRad="38100" dist="38100" dir="2700000" algn="tl">
                    <a:srgbClr val="000000">
                      <a:alpha val="43137"/>
                    </a:srgbClr>
                  </a:outerShdw>
                </a:effectLst>
                <a:uLnTx/>
                <a:uFillTx/>
                <a:latin typeface="Arial Black" panose="020B0A04020102020204" pitchFamily="34" charset="0"/>
                <a:ea typeface="+mn-ea"/>
                <a:cs typeface="+mn-cs"/>
              </a:rPr>
              <a:t>PRELIEVO</a:t>
            </a:r>
            <a:endParaRPr lang="it-IT" sz="3500">
              <a:solidFill>
                <a:srgbClr val="1D6CB7"/>
              </a:solidFill>
            </a:endParaRPr>
          </a:p>
        </p:txBody>
      </p:sp>
      <p:pic>
        <p:nvPicPr>
          <p:cNvPr id="21" name="Elemento grafico 20" descr="Ago contorno">
            <a:extLst>
              <a:ext uri="{FF2B5EF4-FFF2-40B4-BE49-F238E27FC236}">
                <a16:creationId xmlns:a16="http://schemas.microsoft.com/office/drawing/2014/main" id="{2B712004-E47D-D964-A3FC-9896524DCE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95119">
            <a:off x="3958621" y="294586"/>
            <a:ext cx="807154" cy="807154"/>
          </a:xfrm>
          <a:prstGeom prst="rect">
            <a:avLst/>
          </a:prstGeom>
        </p:spPr>
      </p:pic>
      <p:pic>
        <p:nvPicPr>
          <p:cNvPr id="6" name="Elemento grafico 5" descr="Ago contorno">
            <a:extLst>
              <a:ext uri="{FF2B5EF4-FFF2-40B4-BE49-F238E27FC236}">
                <a16:creationId xmlns:a16="http://schemas.microsoft.com/office/drawing/2014/main" id="{3424782E-7D0D-F767-5AC7-9BCEEC0A02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904881" flipH="1">
            <a:off x="263424" y="294586"/>
            <a:ext cx="807154" cy="807154"/>
          </a:xfrm>
          <a:prstGeom prst="rect">
            <a:avLst/>
          </a:prstGeom>
        </p:spPr>
      </p:pic>
    </p:spTree>
    <p:extLst>
      <p:ext uri="{BB962C8B-B14F-4D97-AF65-F5344CB8AC3E}">
        <p14:creationId xmlns:p14="http://schemas.microsoft.com/office/powerpoint/2010/main" val="2979930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Cha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6CB7"/>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7C1DFB-B943-EE54-9A79-0C3ED5B5D6A5}"/>
              </a:ext>
            </a:extLst>
          </p:cNvPr>
          <p:cNvSpPr txBox="1">
            <a:spLocks/>
          </p:cNvSpPr>
          <p:nvPr/>
        </p:nvSpPr>
        <p:spPr>
          <a:xfrm>
            <a:off x="1139313" y="1037240"/>
            <a:ext cx="5280394" cy="688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 provette per la raccolta di sangue hanno un codice colore che le contraddistingue in base al tipo di additivo presente al loro interno.</a:t>
            </a:r>
            <a:b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3" name="Gruppo 42">
            <a:extLst>
              <a:ext uri="{FF2B5EF4-FFF2-40B4-BE49-F238E27FC236}">
                <a16:creationId xmlns:a16="http://schemas.microsoft.com/office/drawing/2014/main" id="{9F988361-EE01-F6F4-9B54-0521C1713252}"/>
              </a:ext>
            </a:extLst>
          </p:cNvPr>
          <p:cNvGrpSpPr/>
          <p:nvPr/>
        </p:nvGrpSpPr>
        <p:grpSpPr>
          <a:xfrm>
            <a:off x="8420023" y="262985"/>
            <a:ext cx="3469796" cy="2673191"/>
            <a:chOff x="8420023" y="262985"/>
            <a:chExt cx="3469796" cy="2673191"/>
          </a:xfrm>
        </p:grpSpPr>
        <p:pic>
          <p:nvPicPr>
            <p:cNvPr id="42" name="Elemento grafico 41" descr="Informazioni contorno">
              <a:extLst>
                <a:ext uri="{FF2B5EF4-FFF2-40B4-BE49-F238E27FC236}">
                  <a16:creationId xmlns:a16="http://schemas.microsoft.com/office/drawing/2014/main" id="{F43F985B-881A-279A-2429-339508C4DB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82442">
              <a:off x="8420023" y="262985"/>
              <a:ext cx="914400" cy="914400"/>
            </a:xfrm>
            <a:prstGeom prst="rect">
              <a:avLst/>
            </a:prstGeom>
          </p:spPr>
        </p:pic>
        <p:sp>
          <p:nvSpPr>
            <p:cNvPr id="3" name="CasellaDiTesto 2">
              <a:extLst>
                <a:ext uri="{FF2B5EF4-FFF2-40B4-BE49-F238E27FC236}">
                  <a16:creationId xmlns:a16="http://schemas.microsoft.com/office/drawing/2014/main" id="{7A33373E-D7C3-FA23-B362-4A64C1321F42}"/>
                </a:ext>
              </a:extLst>
            </p:cNvPr>
            <p:cNvSpPr txBox="1"/>
            <p:nvPr/>
          </p:nvSpPr>
          <p:spPr>
            <a:xfrm>
              <a:off x="8958503" y="720185"/>
              <a:ext cx="2931316" cy="2215991"/>
            </a:xfrm>
            <a:prstGeom prst="rect">
              <a:avLst/>
            </a:prstGeom>
            <a:solidFill>
              <a:srgbClr val="002060"/>
            </a:solidFill>
            <a:ln w="12700">
              <a:solidFill>
                <a:srgbClr val="0070C0"/>
              </a:solidFill>
            </a:ln>
          </p:spPr>
          <p:txBody>
            <a:bodyPr wrap="square" rtlCol="0">
              <a:spAutoFit/>
            </a:bodyPr>
            <a:lstStyle/>
            <a:p>
              <a:r>
                <a:rPr lang="it-IT" sz="1600" b="1">
                  <a:solidFill>
                    <a:srgbClr val="158BC8"/>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ANTICOAGULANTI</a:t>
              </a:r>
            </a:p>
            <a:p>
              <a:r>
                <a:rPr lang="it-IT" sz="150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L’impiego si sostanze anticoagulanti è indispensabile per l’esecuzione di tutte le analisi che devono essere effettuare su sangue intero, e sono capaci di rallentare o interrompere il processo di coagulazione del sangue.</a:t>
              </a:r>
            </a:p>
          </p:txBody>
        </p:sp>
      </p:grpSp>
      <p:graphicFrame>
        <p:nvGraphicFramePr>
          <p:cNvPr id="19" name="Tabella 19">
            <a:extLst>
              <a:ext uri="{FF2B5EF4-FFF2-40B4-BE49-F238E27FC236}">
                <a16:creationId xmlns:a16="http://schemas.microsoft.com/office/drawing/2014/main" id="{A1795B24-2FD3-6635-E59D-AA23CE354B50}"/>
              </a:ext>
            </a:extLst>
          </p:cNvPr>
          <p:cNvGraphicFramePr>
            <a:graphicFrameLocks noGrp="1"/>
          </p:cNvGraphicFramePr>
          <p:nvPr>
            <p:extLst>
              <p:ext uri="{D42A27DB-BD31-4B8C-83A1-F6EECF244321}">
                <p14:modId xmlns:p14="http://schemas.microsoft.com/office/powerpoint/2010/main" val="3705275640"/>
              </p:ext>
            </p:extLst>
          </p:nvPr>
        </p:nvGraphicFramePr>
        <p:xfrm>
          <a:off x="1767839" y="2025386"/>
          <a:ext cx="6502400" cy="4324614"/>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1222006">
                  <a:extLst>
                    <a:ext uri="{9D8B030D-6E8A-4147-A177-3AD203B41FA5}">
                      <a16:colId xmlns:a16="http://schemas.microsoft.com/office/drawing/2014/main" val="1562482048"/>
                    </a:ext>
                  </a:extLst>
                </a:gridCol>
                <a:gridCol w="3563354">
                  <a:extLst>
                    <a:ext uri="{9D8B030D-6E8A-4147-A177-3AD203B41FA5}">
                      <a16:colId xmlns:a16="http://schemas.microsoft.com/office/drawing/2014/main" val="671508210"/>
                    </a:ext>
                  </a:extLst>
                </a:gridCol>
                <a:gridCol w="1717040">
                  <a:extLst>
                    <a:ext uri="{9D8B030D-6E8A-4147-A177-3AD203B41FA5}">
                      <a16:colId xmlns:a16="http://schemas.microsoft.com/office/drawing/2014/main" val="2679737928"/>
                    </a:ext>
                  </a:extLst>
                </a:gridCol>
              </a:tblGrid>
              <a:tr h="370840">
                <a:tc>
                  <a:txBody>
                    <a:bodyPr/>
                    <a:lstStyle/>
                    <a:p>
                      <a:pPr algn="ctr"/>
                      <a:r>
                        <a:rPr lang="it-IT" sz="1500" b="1" i="1">
                          <a:ln>
                            <a:solidFill>
                              <a:schemeClr val="bg1"/>
                            </a:solidFill>
                          </a:ln>
                          <a:solidFill>
                            <a:schemeClr val="bg1"/>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CODICE COLORE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b="1" i="1">
                          <a:ln>
                            <a:solidFill>
                              <a:schemeClr val="bg1"/>
                            </a:solidFill>
                          </a:ln>
                          <a:solidFill>
                            <a:schemeClr val="bg1"/>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ADDITIVO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b="1" i="1">
                          <a:ln>
                            <a:solidFill>
                              <a:schemeClr val="bg1"/>
                            </a:solidFill>
                          </a:ln>
                          <a:solidFill>
                            <a:schemeClr val="bg1"/>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APPLICAZIONE CLINICA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91249562"/>
                  </a:ext>
                </a:extLst>
              </a:tr>
              <a:tr h="370840">
                <a:tc>
                  <a:txBody>
                    <a:bodyPr/>
                    <a:lstStyle/>
                    <a:p>
                      <a:pPr algn="ctr"/>
                      <a:r>
                        <a:rPr lang="it-IT" sz="1500" b="1" i="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GIALLO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Nessun additivo, gel separatore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Biochimica TDM  Immunologia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12341877"/>
                  </a:ext>
                </a:extLst>
              </a:tr>
              <a:tr h="370840">
                <a:tc>
                  <a:txBody>
                    <a:bodyPr/>
                    <a:lstStyle/>
                    <a:p>
                      <a:pPr algn="ctr"/>
                      <a:r>
                        <a:rPr lang="it-IT" sz="1500" b="1" i="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ROSSO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Nessun additivo, no gel separatore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Biochimica TDM Immunologia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99253515"/>
                  </a:ext>
                </a:extLst>
              </a:tr>
              <a:tr h="370840">
                <a:tc>
                  <a:txBody>
                    <a:bodyPr/>
                    <a:lstStyle/>
                    <a:p>
                      <a:pPr algn="ctr"/>
                      <a:r>
                        <a:rPr lang="it-IT" sz="1500" b="1" i="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AZZURRO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Sodio citrato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 di coagulazione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9444850"/>
                  </a:ext>
                </a:extLst>
              </a:tr>
              <a:tr h="370840">
                <a:tc>
                  <a:txBody>
                    <a:bodyPr/>
                    <a:lstStyle/>
                    <a:p>
                      <a:pPr algn="ctr"/>
                      <a:r>
                        <a:rPr lang="it-IT" sz="1500" b="1" i="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Eparina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Ottenimento del plasma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2831991"/>
                  </a:ext>
                </a:extLst>
              </a:tr>
              <a:tr h="362214">
                <a:tc>
                  <a:txBody>
                    <a:bodyPr/>
                    <a:lstStyle/>
                    <a:p>
                      <a:pPr algn="ctr"/>
                      <a:r>
                        <a:rPr lang="it-IT" sz="1500" b="1" i="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LAVANDA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Ematologia </a:t>
                      </a:r>
                    </a:p>
                    <a:p>
                      <a:pPr algn="ctr"/>
                      <a:endPar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14009281"/>
                  </a:ext>
                </a:extLst>
              </a:tr>
              <a:tr h="370840">
                <a:tc>
                  <a:txBody>
                    <a:bodyPr/>
                    <a:lstStyle/>
                    <a:p>
                      <a:pPr algn="ctr"/>
                      <a:r>
                        <a:rPr lang="it-IT" sz="1500" b="1" i="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NERO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 di sedimentazione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228386"/>
                  </a:ext>
                </a:extLst>
              </a:tr>
              <a:tr h="484134">
                <a:tc>
                  <a:txBody>
                    <a:bodyPr/>
                    <a:lstStyle/>
                    <a:p>
                      <a:pPr algn="ctr"/>
                      <a:r>
                        <a:rPr lang="it-IT" sz="1500" b="1" i="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GRIGIO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Fluoruro di sodio + Ossalato di potassio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600"/>
                        </a:spcAft>
                      </a:pPr>
                      <a:r>
                        <a:rPr lang="it-IT" sz="1500">
                          <a:ln>
                            <a:solidFill>
                              <a:schemeClr val="bg1"/>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Glucosio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2266729"/>
                  </a:ext>
                </a:extLst>
              </a:tr>
            </a:tbl>
          </a:graphicData>
        </a:graphic>
      </p:graphicFrame>
      <p:sp>
        <p:nvSpPr>
          <p:cNvPr id="31" name="Titolo 9">
            <a:extLst>
              <a:ext uri="{FF2B5EF4-FFF2-40B4-BE49-F238E27FC236}">
                <a16:creationId xmlns:a16="http://schemas.microsoft.com/office/drawing/2014/main" id="{64A7839B-88A5-E604-4018-88B4C38A0958}"/>
              </a:ext>
            </a:extLst>
          </p:cNvPr>
          <p:cNvSpPr>
            <a:spLocks noGrp="1"/>
          </p:cNvSpPr>
          <p:nvPr>
            <p:ph type="title"/>
          </p:nvPr>
        </p:nvSpPr>
        <p:spPr>
          <a:xfrm>
            <a:off x="1139313" y="352567"/>
            <a:ext cx="2750574" cy="691194"/>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it-IT" sz="35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Black" panose="020B0A04020102020204" pitchFamily="34" charset="0"/>
                <a:ea typeface="+mn-ea"/>
                <a:cs typeface="+mn-cs"/>
              </a:rPr>
              <a:t>PRELIEVO</a:t>
            </a:r>
            <a:endParaRPr lang="it-IT" sz="3500">
              <a:solidFill>
                <a:schemeClr val="bg1"/>
              </a:solidFill>
            </a:endParaRPr>
          </a:p>
        </p:txBody>
      </p:sp>
      <p:pic>
        <p:nvPicPr>
          <p:cNvPr id="32" name="Elemento grafico 31" descr="Ago contorno">
            <a:extLst>
              <a:ext uri="{FF2B5EF4-FFF2-40B4-BE49-F238E27FC236}">
                <a16:creationId xmlns:a16="http://schemas.microsoft.com/office/drawing/2014/main" id="{2A24EC0D-FD72-33A1-28DC-04D1EC78F0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695119">
            <a:off x="3958621" y="294586"/>
            <a:ext cx="807154" cy="807154"/>
          </a:xfrm>
          <a:prstGeom prst="rect">
            <a:avLst/>
          </a:prstGeom>
        </p:spPr>
      </p:pic>
      <p:pic>
        <p:nvPicPr>
          <p:cNvPr id="33" name="Elemento grafico 32" descr="Ago contorno">
            <a:extLst>
              <a:ext uri="{FF2B5EF4-FFF2-40B4-BE49-F238E27FC236}">
                <a16:creationId xmlns:a16="http://schemas.microsoft.com/office/drawing/2014/main" id="{5CA5E234-5158-7FFF-D7C0-74BD6F4C61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04881" flipH="1">
            <a:off x="263424" y="294586"/>
            <a:ext cx="807154" cy="807154"/>
          </a:xfrm>
          <a:prstGeom prst="rect">
            <a:avLst/>
          </a:prstGeom>
        </p:spPr>
      </p:pic>
      <p:pic>
        <p:nvPicPr>
          <p:cNvPr id="34" name="Immagine 33">
            <a:extLst>
              <a:ext uri="{FF2B5EF4-FFF2-40B4-BE49-F238E27FC236}">
                <a16:creationId xmlns:a16="http://schemas.microsoft.com/office/drawing/2014/main" id="{8057512B-172C-3C66-7631-EA4EF6F13F0D}"/>
              </a:ext>
            </a:extLst>
          </p:cNvPr>
          <p:cNvPicPr>
            <a:picLocks noChangeAspect="1"/>
          </p:cNvPicPr>
          <p:nvPr/>
        </p:nvPicPr>
        <p:blipFill rotWithShape="1">
          <a:blip r:embed="rId6">
            <a:extLst>
              <a:ext uri="{28A0092B-C50C-407E-A947-70E740481C1C}">
                <a14:useLocalDpi xmlns:a14="http://schemas.microsoft.com/office/drawing/2010/main" val="0"/>
              </a:ext>
            </a:extLst>
          </a:blip>
          <a:srcRect l="80892" t="13585" r="2209" b="76967"/>
          <a:stretch/>
        </p:blipFill>
        <p:spPr>
          <a:xfrm>
            <a:off x="690889" y="2613619"/>
            <a:ext cx="1003358" cy="451480"/>
          </a:xfrm>
          <a:prstGeom prst="rect">
            <a:avLst/>
          </a:prstGeom>
        </p:spPr>
      </p:pic>
      <p:pic>
        <p:nvPicPr>
          <p:cNvPr id="35" name="Immagine 34">
            <a:extLst>
              <a:ext uri="{FF2B5EF4-FFF2-40B4-BE49-F238E27FC236}">
                <a16:creationId xmlns:a16="http://schemas.microsoft.com/office/drawing/2014/main" id="{0AFF8077-5F80-FCA2-BE2C-285F1A7604C9}"/>
              </a:ext>
            </a:extLst>
          </p:cNvPr>
          <p:cNvPicPr>
            <a:picLocks noChangeAspect="1"/>
          </p:cNvPicPr>
          <p:nvPr/>
        </p:nvPicPr>
        <p:blipFill rotWithShape="1">
          <a:blip r:embed="rId6">
            <a:extLst>
              <a:ext uri="{28A0092B-C50C-407E-A947-70E740481C1C}">
                <a14:useLocalDpi xmlns:a14="http://schemas.microsoft.com/office/drawing/2010/main" val="0"/>
              </a:ext>
            </a:extLst>
          </a:blip>
          <a:srcRect l="80897" t="22515" r="2204" b="67925"/>
          <a:stretch/>
        </p:blipFill>
        <p:spPr>
          <a:xfrm>
            <a:off x="690889" y="3159970"/>
            <a:ext cx="1003358" cy="456779"/>
          </a:xfrm>
          <a:prstGeom prst="rect">
            <a:avLst/>
          </a:prstGeom>
        </p:spPr>
      </p:pic>
      <p:pic>
        <p:nvPicPr>
          <p:cNvPr id="36" name="Immagine 35">
            <a:extLst>
              <a:ext uri="{FF2B5EF4-FFF2-40B4-BE49-F238E27FC236}">
                <a16:creationId xmlns:a16="http://schemas.microsoft.com/office/drawing/2014/main" id="{55CA8A05-EF51-981A-7CC8-A52B749F381F}"/>
              </a:ext>
            </a:extLst>
          </p:cNvPr>
          <p:cNvPicPr>
            <a:picLocks noChangeAspect="1"/>
          </p:cNvPicPr>
          <p:nvPr/>
        </p:nvPicPr>
        <p:blipFill rotWithShape="1">
          <a:blip r:embed="rId6">
            <a:extLst>
              <a:ext uri="{28A0092B-C50C-407E-A947-70E740481C1C}">
                <a14:useLocalDpi xmlns:a14="http://schemas.microsoft.com/office/drawing/2010/main" val="0"/>
              </a:ext>
            </a:extLst>
          </a:blip>
          <a:srcRect l="81239" t="34226" r="1862" b="56206"/>
          <a:stretch/>
        </p:blipFill>
        <p:spPr>
          <a:xfrm>
            <a:off x="690889" y="3701277"/>
            <a:ext cx="1003358" cy="457201"/>
          </a:xfrm>
          <a:prstGeom prst="rect">
            <a:avLst/>
          </a:prstGeom>
        </p:spPr>
      </p:pic>
      <p:pic>
        <p:nvPicPr>
          <p:cNvPr id="37" name="Immagine 36">
            <a:extLst>
              <a:ext uri="{FF2B5EF4-FFF2-40B4-BE49-F238E27FC236}">
                <a16:creationId xmlns:a16="http://schemas.microsoft.com/office/drawing/2014/main" id="{7D645169-3702-3E0C-290D-ED994C48C7C4}"/>
              </a:ext>
            </a:extLst>
          </p:cNvPr>
          <p:cNvPicPr>
            <a:picLocks noChangeAspect="1"/>
          </p:cNvPicPr>
          <p:nvPr/>
        </p:nvPicPr>
        <p:blipFill rotWithShape="1">
          <a:blip r:embed="rId6">
            <a:extLst>
              <a:ext uri="{28A0092B-C50C-407E-A947-70E740481C1C}">
                <a14:useLocalDpi xmlns:a14="http://schemas.microsoft.com/office/drawing/2010/main" val="0"/>
              </a:ext>
            </a:extLst>
          </a:blip>
          <a:srcRect l="80752" t="46518" r="2349" b="43836"/>
          <a:stretch/>
        </p:blipFill>
        <p:spPr>
          <a:xfrm>
            <a:off x="690889" y="4243006"/>
            <a:ext cx="1003358" cy="460972"/>
          </a:xfrm>
          <a:prstGeom prst="rect">
            <a:avLst/>
          </a:prstGeom>
        </p:spPr>
      </p:pic>
      <p:pic>
        <p:nvPicPr>
          <p:cNvPr id="38" name="Immagine 37">
            <a:extLst>
              <a:ext uri="{FF2B5EF4-FFF2-40B4-BE49-F238E27FC236}">
                <a16:creationId xmlns:a16="http://schemas.microsoft.com/office/drawing/2014/main" id="{471A29C7-C4F5-A280-1D32-AC502CD668AF}"/>
              </a:ext>
            </a:extLst>
          </p:cNvPr>
          <p:cNvPicPr>
            <a:picLocks noChangeAspect="1"/>
          </p:cNvPicPr>
          <p:nvPr/>
        </p:nvPicPr>
        <p:blipFill rotWithShape="1">
          <a:blip r:embed="rId6">
            <a:extLst>
              <a:ext uri="{28A0092B-C50C-407E-A947-70E740481C1C}">
                <a14:useLocalDpi xmlns:a14="http://schemas.microsoft.com/office/drawing/2010/main" val="0"/>
              </a:ext>
            </a:extLst>
          </a:blip>
          <a:srcRect l="81239" t="58584" r="1862" b="31858"/>
          <a:stretch/>
        </p:blipFill>
        <p:spPr>
          <a:xfrm>
            <a:off x="690889" y="4794033"/>
            <a:ext cx="1003358" cy="456780"/>
          </a:xfrm>
          <a:prstGeom prst="rect">
            <a:avLst/>
          </a:prstGeom>
        </p:spPr>
      </p:pic>
      <p:pic>
        <p:nvPicPr>
          <p:cNvPr id="39" name="Immagine 38">
            <a:extLst>
              <a:ext uri="{FF2B5EF4-FFF2-40B4-BE49-F238E27FC236}">
                <a16:creationId xmlns:a16="http://schemas.microsoft.com/office/drawing/2014/main" id="{41B218BF-B606-E0C7-59A0-33B889D41EBA}"/>
              </a:ext>
            </a:extLst>
          </p:cNvPr>
          <p:cNvPicPr>
            <a:picLocks noChangeAspect="1"/>
          </p:cNvPicPr>
          <p:nvPr/>
        </p:nvPicPr>
        <p:blipFill rotWithShape="1">
          <a:blip r:embed="rId6">
            <a:extLst>
              <a:ext uri="{28A0092B-C50C-407E-A947-70E740481C1C}">
                <a14:useLocalDpi xmlns:a14="http://schemas.microsoft.com/office/drawing/2010/main" val="0"/>
              </a:ext>
            </a:extLst>
          </a:blip>
          <a:srcRect l="80534" t="70850" r="2567" b="19503"/>
          <a:stretch/>
        </p:blipFill>
        <p:spPr>
          <a:xfrm>
            <a:off x="690889" y="5351028"/>
            <a:ext cx="1003358" cy="460972"/>
          </a:xfrm>
          <a:prstGeom prst="rect">
            <a:avLst/>
          </a:prstGeom>
        </p:spPr>
      </p:pic>
      <p:pic>
        <p:nvPicPr>
          <p:cNvPr id="40" name="Immagine 39">
            <a:extLst>
              <a:ext uri="{FF2B5EF4-FFF2-40B4-BE49-F238E27FC236}">
                <a16:creationId xmlns:a16="http://schemas.microsoft.com/office/drawing/2014/main" id="{109688F8-A69C-FB9F-4D52-60B3CB4D3B4C}"/>
              </a:ext>
            </a:extLst>
          </p:cNvPr>
          <p:cNvPicPr>
            <a:picLocks noChangeAspect="1"/>
          </p:cNvPicPr>
          <p:nvPr/>
        </p:nvPicPr>
        <p:blipFill rotWithShape="1">
          <a:blip r:embed="rId6">
            <a:extLst>
              <a:ext uri="{28A0092B-C50C-407E-A947-70E740481C1C}">
                <a14:useLocalDpi xmlns:a14="http://schemas.microsoft.com/office/drawing/2010/main" val="0"/>
              </a:ext>
            </a:extLst>
          </a:blip>
          <a:srcRect l="81239" t="81907" r="1862" b="8535"/>
          <a:stretch/>
        </p:blipFill>
        <p:spPr>
          <a:xfrm>
            <a:off x="690889" y="5902055"/>
            <a:ext cx="1003358" cy="456779"/>
          </a:xfrm>
          <a:prstGeom prst="rect">
            <a:avLst/>
          </a:prstGeom>
        </p:spPr>
      </p:pic>
      <p:sp>
        <p:nvSpPr>
          <p:cNvPr id="44" name="Rettangolo 43">
            <a:extLst>
              <a:ext uri="{FF2B5EF4-FFF2-40B4-BE49-F238E27FC236}">
                <a16:creationId xmlns:a16="http://schemas.microsoft.com/office/drawing/2014/main" id="{BC48C98C-1A55-03CF-A781-01B7B42CC355}"/>
              </a:ext>
            </a:extLst>
          </p:cNvPr>
          <p:cNvSpPr/>
          <p:nvPr/>
        </p:nvSpPr>
        <p:spPr>
          <a:xfrm>
            <a:off x="-5408" y="9832"/>
            <a:ext cx="12222480" cy="6858000"/>
          </a:xfrm>
          <a:prstGeom prst="rect">
            <a:avLst/>
          </a:prstGeom>
          <a:solidFill>
            <a:srgbClr val="2F7BC6">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5" name="Immagine 44">
            <a:extLst>
              <a:ext uri="{FF2B5EF4-FFF2-40B4-BE49-F238E27FC236}">
                <a16:creationId xmlns:a16="http://schemas.microsoft.com/office/drawing/2014/main" id="{936CA4FC-10D8-5395-9C34-97BF9463BCEB}"/>
              </a:ext>
            </a:extLst>
          </p:cNvPr>
          <p:cNvPicPr>
            <a:picLocks noChangeAspect="1"/>
          </p:cNvPicPr>
          <p:nvPr/>
        </p:nvPicPr>
        <p:blipFill rotWithShape="1">
          <a:blip r:embed="rId7">
            <a:extLst>
              <a:ext uri="{28A0092B-C50C-407E-A947-70E740481C1C}">
                <a14:useLocalDpi xmlns:a14="http://schemas.microsoft.com/office/drawing/2010/main" val="0"/>
              </a:ext>
            </a:extLst>
          </a:blip>
          <a:srcRect l="24885" r="26599"/>
          <a:stretch/>
        </p:blipFill>
        <p:spPr>
          <a:xfrm>
            <a:off x="-5029200" y="0"/>
            <a:ext cx="5029200" cy="6861162"/>
          </a:xfrm>
          <a:prstGeom prst="rect">
            <a:avLst/>
          </a:prstGeom>
        </p:spPr>
      </p:pic>
    </p:spTree>
    <p:extLst>
      <p:ext uri="{BB962C8B-B14F-4D97-AF65-F5344CB8AC3E}">
        <p14:creationId xmlns:p14="http://schemas.microsoft.com/office/powerpoint/2010/main" val="3415593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4C1BDB34-1F4A-BE17-77E5-F7ABBF34B304}"/>
              </a:ext>
            </a:extLst>
          </p:cNvPr>
          <p:cNvSpPr/>
          <p:nvPr/>
        </p:nvSpPr>
        <p:spPr>
          <a:xfrm>
            <a:off x="0" y="0"/>
            <a:ext cx="12222480" cy="6858000"/>
          </a:xfrm>
          <a:prstGeom prst="rect">
            <a:avLst/>
          </a:prstGeom>
          <a:solidFill>
            <a:srgbClr val="BA162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1">
            <a:extLst>
              <a:ext uri="{FF2B5EF4-FFF2-40B4-BE49-F238E27FC236}">
                <a16:creationId xmlns:a16="http://schemas.microsoft.com/office/drawing/2014/main" id="{2EFAEEC8-56B7-5FCF-67FA-D8236A479D37}"/>
              </a:ext>
            </a:extLst>
          </p:cNvPr>
          <p:cNvSpPr txBox="1">
            <a:spLocks/>
          </p:cNvSpPr>
          <p:nvPr/>
        </p:nvSpPr>
        <p:spPr>
          <a:xfrm>
            <a:off x="838199" y="929297"/>
            <a:ext cx="10515600" cy="596409"/>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500" b="1">
                <a:solidFill>
                  <a:schemeClr val="bg1"/>
                </a:solidFill>
                <a:effectLst>
                  <a:outerShdw blurRad="50800" dist="38100" dir="16200000" rotWithShape="0">
                    <a:prstClr val="black">
                      <a:alpha val="40000"/>
                    </a:prstClr>
                  </a:outerShdw>
                </a:effectLst>
                <a:latin typeface="Arial Black" panose="020B0A04020102020204" pitchFamily="34" charset="0"/>
                <a:cs typeface="Arial" panose="020B0604020202020204" pitchFamily="34" charset="0"/>
              </a:rPr>
              <a:t>ERRORI DURANTE IL CAMPIONAMENTO</a:t>
            </a:r>
            <a:br>
              <a:rPr lang="it-IT" sz="180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br>
            <a:endParaRPr lang="it-IT" sz="180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endParaRPr>
          </a:p>
        </p:txBody>
      </p:sp>
      <p:grpSp>
        <p:nvGrpSpPr>
          <p:cNvPr id="16" name="Gruppo 15">
            <a:extLst>
              <a:ext uri="{FF2B5EF4-FFF2-40B4-BE49-F238E27FC236}">
                <a16:creationId xmlns:a16="http://schemas.microsoft.com/office/drawing/2014/main" id="{A1272525-03B8-DA91-A357-B7F478B700BE}"/>
              </a:ext>
            </a:extLst>
          </p:cNvPr>
          <p:cNvGrpSpPr/>
          <p:nvPr/>
        </p:nvGrpSpPr>
        <p:grpSpPr>
          <a:xfrm>
            <a:off x="1183790" y="1690183"/>
            <a:ext cx="9824419" cy="3199347"/>
            <a:chOff x="1183791" y="1507303"/>
            <a:chExt cx="9824419" cy="3199347"/>
          </a:xfrm>
          <a:solidFill>
            <a:srgbClr val="A5C7ED">
              <a:alpha val="47000"/>
            </a:srgbClr>
          </a:solidFill>
        </p:grpSpPr>
        <p:sp>
          <p:nvSpPr>
            <p:cNvPr id="6" name="CasellaDiTesto 5">
              <a:extLst>
                <a:ext uri="{FF2B5EF4-FFF2-40B4-BE49-F238E27FC236}">
                  <a16:creationId xmlns:a16="http://schemas.microsoft.com/office/drawing/2014/main" id="{A9A95197-8FC1-8B4D-D5F4-43BAC48A55C7}"/>
                </a:ext>
              </a:extLst>
            </p:cNvPr>
            <p:cNvSpPr txBox="1"/>
            <p:nvPr/>
          </p:nvSpPr>
          <p:spPr>
            <a:xfrm>
              <a:off x="1183791" y="1507303"/>
              <a:ext cx="9824419" cy="1061829"/>
            </a:xfrm>
            <a:prstGeom prst="rect">
              <a:avLst/>
            </a:prstGeom>
            <a:grpFill/>
          </p:spPr>
          <p:txBody>
            <a:bodyPr wrap="square" rtlCol="0">
              <a:spAutoFit/>
            </a:bodyPr>
            <a:lstStyle/>
            <a:p>
              <a:pPr algn="ctr"/>
              <a:r>
                <a:rPr lang="it-IT" b="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EMOLISI</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Rappresenta la rottura degli eritrociti.</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È la principale fonte di errore nelle analisi chimico-cliniche. </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L’emolisi può essere chimica, meccanica o fisica e può essere influenzata da fattori biologici.</a:t>
              </a:r>
            </a:p>
          </p:txBody>
        </p:sp>
        <p:sp>
          <p:nvSpPr>
            <p:cNvPr id="11" name="CasellaDiTesto 10">
              <a:extLst>
                <a:ext uri="{FF2B5EF4-FFF2-40B4-BE49-F238E27FC236}">
                  <a16:creationId xmlns:a16="http://schemas.microsoft.com/office/drawing/2014/main" id="{B6DC2089-98C7-D351-A974-957EEBEDB486}"/>
                </a:ext>
              </a:extLst>
            </p:cNvPr>
            <p:cNvSpPr txBox="1"/>
            <p:nvPr/>
          </p:nvSpPr>
          <p:spPr>
            <a:xfrm>
              <a:off x="1183791" y="2898085"/>
              <a:ext cx="9824418" cy="1061829"/>
            </a:xfrm>
            <a:prstGeom prst="rect">
              <a:avLst/>
            </a:prstGeom>
            <a:grpFill/>
          </p:spPr>
          <p:txBody>
            <a:bodyPr wrap="square" rtlCol="0">
              <a:spAutoFit/>
            </a:bodyPr>
            <a:lstStyle/>
            <a:p>
              <a:pPr algn="ctr"/>
              <a:r>
                <a:rPr lang="it-IT" b="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CONTAMINAZIONE DA INFUSIONE VENOSA</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Evitare di eseguire il prelievo dallo stesso braccio, anche se in sito lontano, ove sia presente una via </a:t>
              </a:r>
              <a:r>
                <a:rPr lang="it-IT" sz="150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infusiva</a:t>
              </a: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(causa di contaminazione).</a:t>
              </a:r>
            </a:p>
            <a:p>
              <a:pPr algn="ctr"/>
              <a:endPar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5B125A22-2B79-C88C-B3A0-42F58F14F050}"/>
                </a:ext>
              </a:extLst>
            </p:cNvPr>
            <p:cNvSpPr txBox="1"/>
            <p:nvPr/>
          </p:nvSpPr>
          <p:spPr>
            <a:xfrm>
              <a:off x="1183791" y="4106486"/>
              <a:ext cx="9824418" cy="600164"/>
            </a:xfrm>
            <a:prstGeom prst="rect">
              <a:avLst/>
            </a:prstGeom>
            <a:grpFill/>
          </p:spPr>
          <p:txBody>
            <a:bodyPr wrap="square" rtlCol="0">
              <a:spAutoFit/>
            </a:bodyPr>
            <a:lstStyle/>
            <a:p>
              <a:pPr algn="ctr"/>
              <a:r>
                <a:rPr lang="it-IT" b="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TRASPORTO E CONSERVAZIONE DEI CAMPIONI</a:t>
              </a:r>
            </a:p>
            <a:p>
              <a:pPr algn="ctr"/>
              <a:r>
                <a:rPr lang="it-IT" sz="1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Trasporto e conservazione dei campioni devono essere idonei per gli esami richiesti </a:t>
              </a:r>
            </a:p>
          </p:txBody>
        </p:sp>
      </p:grpSp>
      <p:sp>
        <p:nvSpPr>
          <p:cNvPr id="17" name="Rettangolo 16">
            <a:extLst>
              <a:ext uri="{FF2B5EF4-FFF2-40B4-BE49-F238E27FC236}">
                <a16:creationId xmlns:a16="http://schemas.microsoft.com/office/drawing/2014/main" id="{7D7F58C7-ABAF-1F1C-F4E1-41AEAEE32102}"/>
              </a:ext>
            </a:extLst>
          </p:cNvPr>
          <p:cNvSpPr/>
          <p:nvPr/>
        </p:nvSpPr>
        <p:spPr>
          <a:xfrm>
            <a:off x="-12242144" y="0"/>
            <a:ext cx="12222480" cy="6858000"/>
          </a:xfrm>
          <a:prstGeom prst="rect">
            <a:avLst/>
          </a:prstGeom>
          <a:solidFill>
            <a:srgbClr val="2F7B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70257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9C36C6D-5827-247F-5B43-17A084BEBD03}"/>
              </a:ext>
            </a:extLst>
          </p:cNvPr>
          <p:cNvSpPr txBox="1"/>
          <p:nvPr/>
        </p:nvSpPr>
        <p:spPr>
          <a:xfrm>
            <a:off x="2433319" y="439115"/>
            <a:ext cx="7325360" cy="630942"/>
          </a:xfrm>
          <a:prstGeom prst="rect">
            <a:avLst/>
          </a:prstGeom>
          <a:noFill/>
        </p:spPr>
        <p:txBody>
          <a:bodyPr wrap="square" rtlCol="0">
            <a:spAutoFit/>
          </a:bodyPr>
          <a:lstStyle/>
          <a:p>
            <a:r>
              <a:rPr lang="it-IT" sz="3500">
                <a:solidFill>
                  <a:srgbClr val="BA1621"/>
                </a:solidFill>
                <a:latin typeface="Arial Black" panose="020B0A04020102020204" pitchFamily="34" charset="0"/>
              </a:rPr>
              <a:t>TECNICHE DI LABORATORIO</a:t>
            </a:r>
          </a:p>
        </p:txBody>
      </p:sp>
      <p:sp>
        <p:nvSpPr>
          <p:cNvPr id="6" name="CasellaDiTesto 5">
            <a:extLst>
              <a:ext uri="{FF2B5EF4-FFF2-40B4-BE49-F238E27FC236}">
                <a16:creationId xmlns:a16="http://schemas.microsoft.com/office/drawing/2014/main" id="{A1F9A24F-BF25-8533-C217-B40D323E4FC2}"/>
              </a:ext>
            </a:extLst>
          </p:cNvPr>
          <p:cNvSpPr txBox="1"/>
          <p:nvPr/>
        </p:nvSpPr>
        <p:spPr>
          <a:xfrm>
            <a:off x="2042156" y="1070057"/>
            <a:ext cx="8107681" cy="1200329"/>
          </a:xfrm>
          <a:prstGeom prst="rect">
            <a:avLst/>
          </a:prstGeom>
          <a:noFill/>
        </p:spPr>
        <p:txBody>
          <a:bodyPr wrap="square">
            <a:spAutoFit/>
          </a:bodyPr>
          <a:lstStyle/>
          <a:p>
            <a:pPr algn="ctr"/>
            <a:r>
              <a:rPr lang="it-IT" i="0">
                <a:solidFill>
                  <a:srgbClr val="BA1621"/>
                </a:solidFill>
                <a:latin typeface="Arial" panose="020B0604020202020204" pitchFamily="34" charset="0"/>
                <a:cs typeface="Arial" panose="020B0604020202020204" pitchFamily="34" charset="0"/>
              </a:rPr>
              <a:t>I laboratori utilizzano moltissime tecniche differenti per testare innumerevoli analiti di interesse medico. </a:t>
            </a:r>
          </a:p>
          <a:p>
            <a:pPr algn="ctr"/>
            <a:r>
              <a:rPr lang="it-IT" i="0">
                <a:solidFill>
                  <a:srgbClr val="BA1621"/>
                </a:solidFill>
                <a:latin typeface="Arial" panose="020B0604020202020204" pitchFamily="34" charset="0"/>
                <a:cs typeface="Arial" panose="020B0604020202020204" pitchFamily="34" charset="0"/>
              </a:rPr>
              <a:t>La conoscenza dei metodi utilizzati all'interno dei laboratori fornisce alcuni elementi per una migliore comprensione dei risultati di laboratorio.</a:t>
            </a:r>
            <a:endParaRPr lang="it-IT">
              <a:solidFill>
                <a:srgbClr val="BA1621"/>
              </a:solidFill>
              <a:latin typeface="Arial" panose="020B0604020202020204" pitchFamily="34" charset="0"/>
              <a:cs typeface="Arial" panose="020B0604020202020204" pitchFamily="34" charset="0"/>
            </a:endParaRPr>
          </a:p>
        </p:txBody>
      </p:sp>
      <p:sp>
        <p:nvSpPr>
          <p:cNvPr id="3" name="Rettangolo 2">
            <a:extLst>
              <a:ext uri="{FF2B5EF4-FFF2-40B4-BE49-F238E27FC236}">
                <a16:creationId xmlns:a16="http://schemas.microsoft.com/office/drawing/2014/main" id="{9A802D0D-CCBD-2CD6-122A-5B0B00C7A907}"/>
              </a:ext>
            </a:extLst>
          </p:cNvPr>
          <p:cNvSpPr/>
          <p:nvPr/>
        </p:nvSpPr>
        <p:spPr>
          <a:xfrm>
            <a:off x="-12255730" y="0"/>
            <a:ext cx="12222480" cy="6858000"/>
          </a:xfrm>
          <a:prstGeom prst="rect">
            <a:avLst/>
          </a:prstGeom>
          <a:solidFill>
            <a:srgbClr val="BA162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CCEBD5A5-A407-2839-74D1-81453D2F33E2}"/>
              </a:ext>
            </a:extLst>
          </p:cNvPr>
          <p:cNvSpPr txBox="1"/>
          <p:nvPr/>
        </p:nvSpPr>
        <p:spPr>
          <a:xfrm>
            <a:off x="2379661" y="2398218"/>
            <a:ext cx="7432665" cy="369332"/>
          </a:xfrm>
          <a:prstGeom prst="rect">
            <a:avLst/>
          </a:prstGeom>
          <a:noFill/>
        </p:spPr>
        <p:txBody>
          <a:bodyPr wrap="square" rtlCol="0">
            <a:spAutoFit/>
          </a:bodyPr>
          <a:lstStyle/>
          <a:p>
            <a:pPr algn="ctr"/>
            <a:r>
              <a:rPr lang="it-IT">
                <a:solidFill>
                  <a:srgbClr val="BA1621"/>
                </a:solidFill>
                <a:latin typeface="Arial" panose="020B0604020202020204" pitchFamily="34" charset="0"/>
                <a:cs typeface="Arial" panose="020B0604020202020204" pitchFamily="34" charset="0"/>
              </a:rPr>
              <a:t>Le principali tecniche utilizzate per svolgere le analisi del sangue sono:</a:t>
            </a:r>
          </a:p>
        </p:txBody>
      </p:sp>
      <p:sp>
        <p:nvSpPr>
          <p:cNvPr id="5" name="CasellaDiTesto 4">
            <a:extLst>
              <a:ext uri="{FF2B5EF4-FFF2-40B4-BE49-F238E27FC236}">
                <a16:creationId xmlns:a16="http://schemas.microsoft.com/office/drawing/2014/main" id="{10373136-BB82-F9A9-72FC-BC5536B96093}"/>
              </a:ext>
            </a:extLst>
          </p:cNvPr>
          <p:cNvSpPr txBox="1"/>
          <p:nvPr/>
        </p:nvSpPr>
        <p:spPr>
          <a:xfrm>
            <a:off x="1091179" y="2895382"/>
            <a:ext cx="10009631" cy="707886"/>
          </a:xfrm>
          <a:prstGeom prst="rect">
            <a:avLst/>
          </a:prstGeom>
          <a:noFill/>
        </p:spPr>
        <p:txBody>
          <a:bodyPr wrap="square" rtlCol="0">
            <a:spAutoFit/>
          </a:bodyPr>
          <a:lstStyle/>
          <a:p>
            <a:r>
              <a:rPr lang="it-IT" sz="2000" b="1">
                <a:solidFill>
                  <a:srgbClr val="BA1621"/>
                </a:solidFill>
                <a:latin typeface="Arial Black" panose="020B0A04020102020204" pitchFamily="34" charset="0"/>
              </a:rPr>
              <a:t>HPLC </a:t>
            </a:r>
            <a:r>
              <a:rPr lang="it-IT" b="1">
                <a:solidFill>
                  <a:srgbClr val="BA1621"/>
                </a:solidFill>
                <a:latin typeface="Arial Black" panose="020B0A04020102020204" pitchFamily="34" charset="0"/>
                <a:cs typeface="Arial" panose="020B0604020202020204" pitchFamily="34" charset="0"/>
              </a:rPr>
              <a:t>(</a:t>
            </a:r>
            <a:r>
              <a:rPr lang="it-IT" b="1" i="1">
                <a:solidFill>
                  <a:srgbClr val="BA1621"/>
                </a:solidFill>
                <a:latin typeface="Arial" panose="020B0604020202020204" pitchFamily="34" charset="0"/>
                <a:cs typeface="Arial" panose="020B0604020202020204" pitchFamily="34" charset="0"/>
              </a:rPr>
              <a:t>High Performance Liquid </a:t>
            </a:r>
            <a:r>
              <a:rPr lang="it-IT" b="1" i="1" err="1">
                <a:solidFill>
                  <a:srgbClr val="BA1621"/>
                </a:solidFill>
                <a:latin typeface="Arial" panose="020B0604020202020204" pitchFamily="34" charset="0"/>
                <a:cs typeface="Arial" panose="020B0604020202020204" pitchFamily="34" charset="0"/>
              </a:rPr>
              <a:t>Chromatography</a:t>
            </a:r>
            <a:r>
              <a:rPr lang="it-IT" b="1">
                <a:solidFill>
                  <a:srgbClr val="BA1621"/>
                </a:solidFill>
                <a:latin typeface="Arial Black" panose="020B0A04020102020204" pitchFamily="34" charset="0"/>
                <a:cs typeface="Arial" panose="020B0604020202020204" pitchFamily="34" charset="0"/>
              </a:rPr>
              <a:t>)</a:t>
            </a:r>
            <a:r>
              <a:rPr lang="it-IT" sz="2000" b="1">
                <a:solidFill>
                  <a:srgbClr val="BA1621"/>
                </a:solidFill>
                <a:latin typeface="Arial Black" panose="020B0A04020102020204" pitchFamily="34" charset="0"/>
              </a:rPr>
              <a:t> </a:t>
            </a:r>
            <a:r>
              <a:rPr lang="it-IT" sz="2000" b="1">
                <a:solidFill>
                  <a:srgbClr val="BA1621"/>
                </a:solidFill>
                <a:latin typeface="Calibri" panose="020F0502020204030204" pitchFamily="34" charset="0"/>
                <a:ea typeface="Calibri" panose="020F0502020204030204" pitchFamily="34" charset="0"/>
                <a:cs typeface="Calibri" panose="020F0502020204030204" pitchFamily="34" charset="0"/>
              </a:rPr>
              <a:t>‒</a:t>
            </a:r>
            <a:r>
              <a:rPr lang="it-IT" sz="2000" b="1">
                <a:solidFill>
                  <a:srgbClr val="BA1621"/>
                </a:solidFill>
                <a:latin typeface="Arial Black" panose="020B0A04020102020204" pitchFamily="34" charset="0"/>
              </a:rPr>
              <a:t> ELETTROFORESI PROTEICA </a:t>
            </a:r>
          </a:p>
          <a:p>
            <a:pPr algn="ctr"/>
            <a:r>
              <a:rPr lang="it-IT" sz="2000" b="1">
                <a:solidFill>
                  <a:srgbClr val="BA1621"/>
                </a:solidFill>
                <a:latin typeface="Arial Black" panose="020B0A04020102020204" pitchFamily="34" charset="0"/>
              </a:rPr>
              <a:t>CITOMETRIA A FLUSSO </a:t>
            </a:r>
            <a:r>
              <a:rPr lang="it-IT" sz="2000" b="1">
                <a:solidFill>
                  <a:srgbClr val="BA1621"/>
                </a:solidFill>
                <a:latin typeface="Calibri" panose="020F0502020204030204" pitchFamily="34" charset="0"/>
                <a:ea typeface="Calibri" panose="020F0502020204030204" pitchFamily="34" charset="0"/>
                <a:cs typeface="Calibri" panose="020F0502020204030204" pitchFamily="34" charset="0"/>
              </a:rPr>
              <a:t>‒</a:t>
            </a:r>
            <a:r>
              <a:rPr lang="it-IT" sz="2000">
                <a:solidFill>
                  <a:srgbClr val="BA1621"/>
                </a:solidFill>
                <a:latin typeface="Arial Black" panose="020B0A04020102020204" pitchFamily="34" charset="0"/>
              </a:rPr>
              <a:t> </a:t>
            </a:r>
            <a:r>
              <a:rPr lang="it-IT" sz="2000" b="1">
                <a:solidFill>
                  <a:srgbClr val="BA1621"/>
                </a:solidFill>
                <a:latin typeface="Arial Black" panose="020B0A04020102020204" pitchFamily="34" charset="0"/>
              </a:rPr>
              <a:t>NMR </a:t>
            </a:r>
            <a:r>
              <a:rPr lang="it-IT" b="1">
                <a:solidFill>
                  <a:srgbClr val="BA1621"/>
                </a:solidFill>
                <a:latin typeface="Arial Black" panose="020B0A04020102020204" pitchFamily="34" charset="0"/>
                <a:cs typeface="Arial" panose="020B0604020202020204" pitchFamily="34" charset="0"/>
              </a:rPr>
              <a:t>(</a:t>
            </a:r>
            <a:r>
              <a:rPr lang="it-IT" b="1" i="1" err="1">
                <a:solidFill>
                  <a:srgbClr val="BA1621"/>
                </a:solidFill>
                <a:latin typeface="Arial" panose="020B0604020202020204" pitchFamily="34" charset="0"/>
                <a:cs typeface="Arial" panose="020B0604020202020204" pitchFamily="34" charset="0"/>
              </a:rPr>
              <a:t>Nuclear</a:t>
            </a:r>
            <a:r>
              <a:rPr lang="it-IT" b="1" i="1">
                <a:solidFill>
                  <a:srgbClr val="BA1621"/>
                </a:solidFill>
                <a:latin typeface="Arial" panose="020B0604020202020204" pitchFamily="34" charset="0"/>
                <a:cs typeface="Arial" panose="020B0604020202020204" pitchFamily="34" charset="0"/>
              </a:rPr>
              <a:t> </a:t>
            </a:r>
            <a:r>
              <a:rPr lang="it-IT" b="1" i="1" err="1">
                <a:solidFill>
                  <a:srgbClr val="BA1621"/>
                </a:solidFill>
                <a:latin typeface="Arial" panose="020B0604020202020204" pitchFamily="34" charset="0"/>
                <a:cs typeface="Arial" panose="020B0604020202020204" pitchFamily="34" charset="0"/>
              </a:rPr>
              <a:t>magnetic</a:t>
            </a:r>
            <a:r>
              <a:rPr lang="it-IT" b="1" i="1">
                <a:solidFill>
                  <a:srgbClr val="BA1621"/>
                </a:solidFill>
                <a:latin typeface="Arial" panose="020B0604020202020204" pitchFamily="34" charset="0"/>
                <a:cs typeface="Arial" panose="020B0604020202020204" pitchFamily="34" charset="0"/>
              </a:rPr>
              <a:t> </a:t>
            </a:r>
            <a:r>
              <a:rPr lang="it-IT" b="1" i="1" err="1">
                <a:solidFill>
                  <a:srgbClr val="BA1621"/>
                </a:solidFill>
                <a:latin typeface="Arial" panose="020B0604020202020204" pitchFamily="34" charset="0"/>
                <a:cs typeface="Arial" panose="020B0604020202020204" pitchFamily="34" charset="0"/>
              </a:rPr>
              <a:t>resonance</a:t>
            </a:r>
            <a:r>
              <a:rPr lang="it-IT" b="1">
                <a:solidFill>
                  <a:srgbClr val="BA1621"/>
                </a:solidFill>
                <a:latin typeface="Arial Black" panose="020B0A04020102020204" pitchFamily="34" charset="0"/>
                <a:cs typeface="Arial" panose="020B0604020202020204" pitchFamily="34" charset="0"/>
              </a:rPr>
              <a:t>) </a:t>
            </a:r>
            <a:endParaRPr lang="it-IT" sz="2000" b="1">
              <a:solidFill>
                <a:srgbClr val="BA1621"/>
              </a:solidFill>
              <a:latin typeface="Arial Black" panose="020B0A040201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478EE7F9-236A-A6A1-5F83-56CE02CD6979}"/>
              </a:ext>
            </a:extLst>
          </p:cNvPr>
          <p:cNvSpPr/>
          <p:nvPr/>
        </p:nvSpPr>
        <p:spPr>
          <a:xfrm>
            <a:off x="0" y="0"/>
            <a:ext cx="12222480" cy="6858000"/>
          </a:xfrm>
          <a:prstGeom prst="rect">
            <a:avLst/>
          </a:prstGeom>
          <a:solidFill>
            <a:srgbClr val="BA1621">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78793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FB19604-2F39-5B87-CCCA-59A83056D091}"/>
              </a:ext>
            </a:extLst>
          </p:cNvPr>
          <p:cNvSpPr/>
          <p:nvPr/>
        </p:nvSpPr>
        <p:spPr>
          <a:xfrm>
            <a:off x="0" y="1289746"/>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74AE99AA-D562-0233-0932-B88D21B49D45}"/>
              </a:ext>
            </a:extLst>
          </p:cNvPr>
          <p:cNvSpPr txBox="1"/>
          <p:nvPr/>
        </p:nvSpPr>
        <p:spPr>
          <a:xfrm>
            <a:off x="783962" y="1934856"/>
            <a:ext cx="2713703" cy="2262158"/>
          </a:xfrm>
          <a:prstGeom prst="rect">
            <a:avLst/>
          </a:prstGeom>
          <a:noFill/>
        </p:spPr>
        <p:txBody>
          <a:bodyPr wrap="square" rtlCol="0">
            <a:spAutoFit/>
          </a:bodyPr>
          <a:lstStyle/>
          <a:p>
            <a:r>
              <a:rPr lang="it-IT" sz="35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H</a:t>
            </a:r>
            <a:r>
              <a:rPr lang="it-IT" sz="2400">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igh</a:t>
            </a:r>
            <a:endParaRPr lang="it-IT" sz="24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endParaRPr>
          </a:p>
          <a:p>
            <a:r>
              <a:rPr lang="it-IT" sz="35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P</a:t>
            </a:r>
            <a:r>
              <a:rPr lang="it-IT" sz="2400">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erformance</a:t>
            </a:r>
            <a:r>
              <a:rPr lang="it-IT" sz="3600" i="1">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it-IT" sz="35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endParaRPr>
          </a:p>
          <a:p>
            <a:r>
              <a:rPr lang="it-IT" sz="35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L</a:t>
            </a:r>
            <a:r>
              <a:rPr lang="it-IT" sz="2400">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iquid</a:t>
            </a:r>
            <a:endParaRPr lang="it-IT" sz="24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endParaRPr>
          </a:p>
          <a:p>
            <a:r>
              <a:rPr lang="it-IT" sz="3500" err="1">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C</a:t>
            </a:r>
            <a:r>
              <a:rPr lang="it-IT" sz="2400" err="1">
                <a:solidFill>
                  <a:schemeClr val="accent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hromatography</a:t>
            </a:r>
            <a:endParaRPr lang="it-IT" sz="24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endParaRPr>
          </a:p>
        </p:txBody>
      </p:sp>
      <p:pic>
        <p:nvPicPr>
          <p:cNvPr id="6" name="Immagine 5" descr="Immagine che contiene testo, interno, bianco, scaffale&#10;&#10;Descrizione generata automaticamente">
            <a:extLst>
              <a:ext uri="{FF2B5EF4-FFF2-40B4-BE49-F238E27FC236}">
                <a16:creationId xmlns:a16="http://schemas.microsoft.com/office/drawing/2014/main" id="{2B669977-7821-FCFB-A7B7-1436486B7F78}"/>
              </a:ext>
            </a:extLst>
          </p:cNvPr>
          <p:cNvPicPr>
            <a:picLocks noChangeAspect="1"/>
          </p:cNvPicPr>
          <p:nvPr/>
        </p:nvPicPr>
        <p:blipFill rotWithShape="1">
          <a:blip r:embed="rId3">
            <a:extLst>
              <a:ext uri="{28A0092B-C50C-407E-A947-70E740481C1C}">
                <a14:useLocalDpi xmlns:a14="http://schemas.microsoft.com/office/drawing/2010/main" val="0"/>
              </a:ext>
            </a:extLst>
          </a:blip>
          <a:srcRect l="1616" t="1159" r="5029" b="3683"/>
          <a:stretch/>
        </p:blipFill>
        <p:spPr>
          <a:xfrm>
            <a:off x="8832228" y="1437229"/>
            <a:ext cx="3148121" cy="3380577"/>
          </a:xfrm>
          <a:prstGeom prst="rect">
            <a:avLst/>
          </a:prstGeom>
        </p:spPr>
      </p:pic>
      <p:sp>
        <p:nvSpPr>
          <p:cNvPr id="7" name="CasellaDiTesto 6">
            <a:extLst>
              <a:ext uri="{FF2B5EF4-FFF2-40B4-BE49-F238E27FC236}">
                <a16:creationId xmlns:a16="http://schemas.microsoft.com/office/drawing/2014/main" id="{A2879201-B170-B2CA-B467-A6EB383C6171}"/>
              </a:ext>
            </a:extLst>
          </p:cNvPr>
          <p:cNvSpPr txBox="1"/>
          <p:nvPr/>
        </p:nvSpPr>
        <p:spPr>
          <a:xfrm>
            <a:off x="4281627" y="2404215"/>
            <a:ext cx="4358920" cy="1323439"/>
          </a:xfrm>
          <a:prstGeom prst="rect">
            <a:avLst/>
          </a:prstGeom>
          <a:noFill/>
        </p:spPr>
        <p:txBody>
          <a:bodyPr wrap="square">
            <a:spAutoFit/>
          </a:bodyPr>
          <a:lstStyle/>
          <a:p>
            <a:r>
              <a:rPr lang="it-IT" sz="1600">
                <a:solidFill>
                  <a:schemeClr val="accent2">
                    <a:lumMod val="20000"/>
                    <a:lumOff val="80000"/>
                  </a:schemeClr>
                </a:solidFill>
                <a:latin typeface="Arial" panose="020B0604020202020204" pitchFamily="34" charset="0"/>
                <a:cs typeface="Arial" panose="020B0604020202020204" pitchFamily="34" charset="0"/>
              </a:rPr>
              <a:t>È una tecnica cromatografica ampiamente utilizzata in chimica analitica che consente di separare e purificare i componenti presenti in una miscela, in modo da poterli identificare e quantificare.</a:t>
            </a:r>
          </a:p>
        </p:txBody>
      </p:sp>
      <p:sp>
        <p:nvSpPr>
          <p:cNvPr id="8" name="CasellaDiTesto 7">
            <a:extLst>
              <a:ext uri="{FF2B5EF4-FFF2-40B4-BE49-F238E27FC236}">
                <a16:creationId xmlns:a16="http://schemas.microsoft.com/office/drawing/2014/main" id="{9BC16D88-3153-F7FE-A748-98948931B260}"/>
              </a:ext>
            </a:extLst>
          </p:cNvPr>
          <p:cNvSpPr txBox="1"/>
          <p:nvPr/>
        </p:nvSpPr>
        <p:spPr>
          <a:xfrm>
            <a:off x="2433319" y="439115"/>
            <a:ext cx="7325360" cy="630942"/>
          </a:xfrm>
          <a:prstGeom prst="rect">
            <a:avLst/>
          </a:prstGeom>
          <a:noFill/>
        </p:spPr>
        <p:txBody>
          <a:bodyPr wrap="square" rtlCol="0">
            <a:spAutoFit/>
          </a:bodyPr>
          <a:lstStyle/>
          <a:p>
            <a:r>
              <a:rPr lang="it-IT" sz="3500">
                <a:solidFill>
                  <a:srgbClr val="BA1621"/>
                </a:solidFill>
                <a:latin typeface="Arial Black" panose="020B0A04020102020204" pitchFamily="34" charset="0"/>
              </a:rPr>
              <a:t>TECNICHE DI LABORATORIO</a:t>
            </a:r>
          </a:p>
        </p:txBody>
      </p:sp>
      <p:sp>
        <p:nvSpPr>
          <p:cNvPr id="11" name="Rettangolo 10">
            <a:extLst>
              <a:ext uri="{FF2B5EF4-FFF2-40B4-BE49-F238E27FC236}">
                <a16:creationId xmlns:a16="http://schemas.microsoft.com/office/drawing/2014/main" id="{CE33065B-67D5-6E43-845F-4C3F00C8A7F9}"/>
              </a:ext>
            </a:extLst>
          </p:cNvPr>
          <p:cNvSpPr/>
          <p:nvPr/>
        </p:nvSpPr>
        <p:spPr>
          <a:xfrm>
            <a:off x="12192000" y="1289745"/>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138918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AC791EF8-00E3-BACC-986C-5C1F24F5F1CF}"/>
              </a:ext>
            </a:extLst>
          </p:cNvPr>
          <p:cNvSpPr/>
          <p:nvPr/>
        </p:nvSpPr>
        <p:spPr>
          <a:xfrm>
            <a:off x="0" y="1289745"/>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B75DA18-AC61-C09E-7893-6D93493653FD}"/>
              </a:ext>
            </a:extLst>
          </p:cNvPr>
          <p:cNvSpPr txBox="1"/>
          <p:nvPr/>
        </p:nvSpPr>
        <p:spPr>
          <a:xfrm>
            <a:off x="2433319" y="439115"/>
            <a:ext cx="7325360" cy="630942"/>
          </a:xfrm>
          <a:prstGeom prst="rect">
            <a:avLst/>
          </a:prstGeom>
          <a:noFill/>
        </p:spPr>
        <p:txBody>
          <a:bodyPr wrap="square" rtlCol="0">
            <a:spAutoFit/>
          </a:bodyPr>
          <a:lstStyle/>
          <a:p>
            <a:r>
              <a:rPr lang="it-IT" sz="3500">
                <a:solidFill>
                  <a:srgbClr val="BA1621"/>
                </a:solidFill>
                <a:latin typeface="Arial Black" panose="020B0A04020102020204" pitchFamily="34" charset="0"/>
              </a:rPr>
              <a:t>TECNICHE DI LABORATORIO</a:t>
            </a:r>
          </a:p>
        </p:txBody>
      </p:sp>
      <p:sp>
        <p:nvSpPr>
          <p:cNvPr id="3" name="CasellaDiTesto 2">
            <a:extLst>
              <a:ext uri="{FF2B5EF4-FFF2-40B4-BE49-F238E27FC236}">
                <a16:creationId xmlns:a16="http://schemas.microsoft.com/office/drawing/2014/main" id="{2AC0FA1F-4824-A1B0-0411-96BF91FB3504}"/>
              </a:ext>
            </a:extLst>
          </p:cNvPr>
          <p:cNvSpPr txBox="1"/>
          <p:nvPr/>
        </p:nvSpPr>
        <p:spPr>
          <a:xfrm>
            <a:off x="228352" y="2219576"/>
            <a:ext cx="3525030" cy="961841"/>
          </a:xfrm>
          <a:prstGeom prst="rect">
            <a:avLst/>
          </a:prstGeom>
          <a:noFill/>
        </p:spPr>
        <p:txBody>
          <a:bodyPr wrap="square" rtlCol="0">
            <a:spAutoFit/>
          </a:bodyPr>
          <a:lstStyle/>
          <a:p>
            <a:r>
              <a:rPr lang="it-IT" sz="2800">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rPr>
              <a:t>ELETTROFORESI PROTEICA</a:t>
            </a:r>
            <a:endParaRPr lang="it-IT">
              <a:solidFill>
                <a:schemeClr val="accent2">
                  <a:lumMod val="20000"/>
                  <a:lumOff val="8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6" name="CasellaDiTesto 5">
            <a:extLst>
              <a:ext uri="{FF2B5EF4-FFF2-40B4-BE49-F238E27FC236}">
                <a16:creationId xmlns:a16="http://schemas.microsoft.com/office/drawing/2014/main" id="{E12920F0-A911-6742-4A50-D087F43D6089}"/>
              </a:ext>
            </a:extLst>
          </p:cNvPr>
          <p:cNvSpPr txBox="1"/>
          <p:nvPr/>
        </p:nvSpPr>
        <p:spPr>
          <a:xfrm>
            <a:off x="4140403" y="1885312"/>
            <a:ext cx="4365853" cy="2308324"/>
          </a:xfrm>
          <a:prstGeom prst="rect">
            <a:avLst/>
          </a:prstGeom>
          <a:noFill/>
        </p:spPr>
        <p:txBody>
          <a:bodyPr wrap="square">
            <a:spAutoFit/>
          </a:bodyPr>
          <a:lstStyle/>
          <a:p>
            <a:r>
              <a:rPr lang="it-IT" sz="1600">
                <a:solidFill>
                  <a:schemeClr val="accent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C</a:t>
            </a:r>
            <a:r>
              <a:rPr lang="it-IT" sz="1600">
                <a:solidFill>
                  <a:schemeClr val="accent2">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ostituisce la tecnica più utilizzata per analizzare la composizione qualitativa e quantitativa delle </a:t>
            </a:r>
            <a:r>
              <a:rPr lang="it-IT" sz="1600">
                <a:solidFill>
                  <a:schemeClr val="accent2">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proteine</a:t>
            </a:r>
            <a:r>
              <a:rPr lang="it-IT" sz="1600">
                <a:solidFill>
                  <a:schemeClr val="accent2">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 presenti nei liquidi biologici quali siero, urine, liquor (liquido cerebrospinale). </a:t>
            </a:r>
          </a:p>
          <a:p>
            <a:r>
              <a:rPr lang="it-IT" sz="1600">
                <a:solidFill>
                  <a:schemeClr val="accent2">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Questa tecnica consiste in un tracciato che rappresenta graficamente, attraverso picchi e curve, le singole frazioni delle proteine presenti nel liquido in esame.</a:t>
            </a:r>
            <a:endParaRPr lang="it-IT" sz="1600">
              <a:solidFill>
                <a:schemeClr val="accent2">
                  <a:lumMod val="20000"/>
                  <a:lumOff val="80000"/>
                </a:schemeClr>
              </a:solidFill>
              <a:latin typeface="Arial" panose="020B0604020202020204" pitchFamily="34" charset="0"/>
              <a:cs typeface="Arial" panose="020B0604020202020204" pitchFamily="34" charset="0"/>
            </a:endParaRPr>
          </a:p>
        </p:txBody>
      </p:sp>
      <p:pic>
        <p:nvPicPr>
          <p:cNvPr id="10" name="Immagine 9">
            <a:extLst>
              <a:ext uri="{FF2B5EF4-FFF2-40B4-BE49-F238E27FC236}">
                <a16:creationId xmlns:a16="http://schemas.microsoft.com/office/drawing/2014/main" id="{08A11B13-71D6-BB04-6A25-CE98A10A8DF2}"/>
              </a:ext>
            </a:extLst>
          </p:cNvPr>
          <p:cNvPicPr>
            <a:picLocks noChangeAspect="1"/>
          </p:cNvPicPr>
          <p:nvPr/>
        </p:nvPicPr>
        <p:blipFill rotWithShape="1">
          <a:blip r:embed="rId4">
            <a:extLst>
              <a:ext uri="{28A0092B-C50C-407E-A947-70E740481C1C}">
                <a14:useLocalDpi xmlns:a14="http://schemas.microsoft.com/office/drawing/2010/main" val="0"/>
              </a:ext>
            </a:extLst>
          </a:blip>
          <a:srcRect r="8541"/>
          <a:stretch/>
        </p:blipFill>
        <p:spPr>
          <a:xfrm>
            <a:off x="8972611" y="1885312"/>
            <a:ext cx="2753033" cy="2003107"/>
          </a:xfrm>
          <a:prstGeom prst="rect">
            <a:avLst/>
          </a:prstGeom>
        </p:spPr>
      </p:pic>
      <p:sp>
        <p:nvSpPr>
          <p:cNvPr id="14" name="Rettangolo 13">
            <a:extLst>
              <a:ext uri="{FF2B5EF4-FFF2-40B4-BE49-F238E27FC236}">
                <a16:creationId xmlns:a16="http://schemas.microsoft.com/office/drawing/2014/main" id="{9643C513-A4C7-76B6-5EFA-A7362C575EE9}"/>
              </a:ext>
            </a:extLst>
          </p:cNvPr>
          <p:cNvSpPr/>
          <p:nvPr/>
        </p:nvSpPr>
        <p:spPr>
          <a:xfrm>
            <a:off x="-12196825" y="1289745"/>
            <a:ext cx="12192000" cy="3675544"/>
          </a:xfrm>
          <a:prstGeom prst="rect">
            <a:avLst/>
          </a:prstGeom>
          <a:solidFill>
            <a:srgbClr val="BA1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475286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6b6555e-e519-411e-85b6-913ac0de3ff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9C4E8D67CE414DA65B8AEA8742ACA3" ma:contentTypeVersion="7" ma:contentTypeDescription="Create a new document." ma:contentTypeScope="" ma:versionID="17f1250da2fd97d9b019bb69a0704c36">
  <xsd:schema xmlns:xsd="http://www.w3.org/2001/XMLSchema" xmlns:xs="http://www.w3.org/2001/XMLSchema" xmlns:p="http://schemas.microsoft.com/office/2006/metadata/properties" xmlns:ns3="d6b6555e-e519-411e-85b6-913ac0de3ff0" targetNamespace="http://schemas.microsoft.com/office/2006/metadata/properties" ma:root="true" ma:fieldsID="63bb10e0b954101821d792636459cc75" ns3:_="">
    <xsd:import namespace="d6b6555e-e519-411e-85b6-913ac0de3ff0"/>
    <xsd:element name="properties">
      <xsd:complexType>
        <xsd:sequence>
          <xsd:element name="documentManagement">
            <xsd:complexType>
              <xsd:all>
                <xsd:element ref="ns3:MediaServiceMetadata" minOccurs="0"/>
                <xsd:element ref="ns3:MediaServiceFastMetadata" minOccurs="0"/>
                <xsd:element ref="ns3:_activity"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b6555e-e519-411e-85b6-913ac0de3f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92F267-9809-45BC-9F9B-416CB540A76B}">
  <ds:schemaRefs>
    <ds:schemaRef ds:uri="d6b6555e-e519-411e-85b6-913ac0de3f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2CE275D-5CAE-4B9A-B305-B8AEAA38511C}">
  <ds:schemaRefs>
    <ds:schemaRef ds:uri="d6b6555e-e519-411e-85b6-913ac0de3f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70BC7F-D885-49A3-9FB3-6E810856D4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0</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Tema di Office</vt:lpstr>
      <vt:lpstr>PowerPoint Presentation</vt:lpstr>
      <vt:lpstr>PowerPoint Presentation</vt:lpstr>
      <vt:lpstr>PowerPoint Presentation</vt:lpstr>
      <vt:lpstr>PRELIEVO</vt:lpstr>
      <vt:lpstr>PRELIEVO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Giada Garofalo</dc:creator>
  <cp:revision>1</cp:revision>
  <dcterms:created xsi:type="dcterms:W3CDTF">2023-04-21T09:22:34Z</dcterms:created>
  <dcterms:modified xsi:type="dcterms:W3CDTF">2023-05-01T17:13:42Z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0x010100659C4E8D67CE414DA65B8AEA8742ACA3</vt:lpwstr>
  </property>
</Properties>
</file>