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notesSlides/notesSlide12.xml" ContentType="application/vnd.openxmlformats-officedocument.presentationml.notesSlide+xml"/>
  <Override PartName="/ppt/tags/tag22.xml" ContentType="application/vnd.openxmlformats-officedocument.presentationml.tags+xml"/>
  <Override PartName="/ppt/notesSlides/notesSlide13.xml" ContentType="application/vnd.openxmlformats-officedocument.presentationml.notesSlide+xml"/>
  <Override PartName="/ppt/tags/tag23.xml" ContentType="application/vnd.openxmlformats-officedocument.presentationml.tags+xml"/>
  <Override PartName="/ppt/notesSlides/notesSlide14.xml" ContentType="application/vnd.openxmlformats-officedocument.presentationml.notesSlide+xml"/>
  <Override PartName="/ppt/tags/tag24.xml" ContentType="application/vnd.openxmlformats-officedocument.presentationml.tags+xml"/>
  <Override PartName="/ppt/notesSlides/notesSlide15.xml" ContentType="application/vnd.openxmlformats-officedocument.presentationml.notesSlide+xml"/>
  <Override PartName="/ppt/tags/tag25.xml" ContentType="application/vnd.openxmlformats-officedocument.presentationml.tags+xml"/>
  <Override PartName="/ppt/notesSlides/notesSlide1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7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8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9.xml" ContentType="application/vnd.openxmlformats-officedocument.presentationml.notesSlide+xml"/>
  <Override PartName="/ppt/tags/tag33.xml" ContentType="application/vnd.openxmlformats-officedocument.presentationml.tags+xml"/>
  <Override PartName="/ppt/notesSlides/notesSlide20.xml" ContentType="application/vnd.openxmlformats-officedocument.presentationml.notesSlide+xml"/>
  <Override PartName="/ppt/tags/tag34.xml" ContentType="application/vnd.openxmlformats-officedocument.presentationml.tags+xml"/>
  <Override PartName="/ppt/notesSlides/notesSlide2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2.xml" ContentType="application/vnd.openxmlformats-officedocument.presentationml.notesSlide+xml"/>
  <Override PartName="/ppt/tags/tag37.xml" ContentType="application/vnd.openxmlformats-officedocument.presentationml.tags+xml"/>
  <Override PartName="/ppt/notesSlides/notesSlide23.xml" ContentType="application/vnd.openxmlformats-officedocument.presentationml.notesSlide+xml"/>
  <Override PartName="/ppt/tags/tag38.xml" ContentType="application/vnd.openxmlformats-officedocument.presentationml.tags+xml"/>
  <Override PartName="/ppt/notesSlides/notesSlide24.xml" ContentType="application/vnd.openxmlformats-officedocument.presentationml.notesSlide+xml"/>
  <Override PartName="/ppt/tags/tag39.xml" ContentType="application/vnd.openxmlformats-officedocument.presentationml.tags+xml"/>
  <Override PartName="/ppt/notesSlides/notesSlide25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6.xml" ContentType="application/vnd.openxmlformats-officedocument.presentationml.notesSlide+xml"/>
  <Override PartName="/ppt/tags/tag42.xml" ContentType="application/vnd.openxmlformats-officedocument.presentationml.tags+xml"/>
  <Override PartName="/ppt/notesSlides/notesSlide27.xml" ContentType="application/vnd.openxmlformats-officedocument.presentationml.notesSlide+xml"/>
  <Override PartName="/ppt/tags/tag43.xml" ContentType="application/vnd.openxmlformats-officedocument.presentationml.tags+xml"/>
  <Override PartName="/ppt/notesSlides/notesSlide28.xml" ContentType="application/vnd.openxmlformats-officedocument.presentationml.notesSlide+xml"/>
  <Override PartName="/ppt/tags/tag44.xml" ContentType="application/vnd.openxmlformats-officedocument.presentationml.tags+xml"/>
  <Override PartName="/ppt/notesSlides/notesSlide29.xml" ContentType="application/vnd.openxmlformats-officedocument.presentationml.notesSlide+xml"/>
  <Override PartName="/ppt/tags/tag45.xml" ContentType="application/vnd.openxmlformats-officedocument.presentationml.tags+xml"/>
  <Override PartName="/ppt/notesSlides/notesSlide30.xml" ContentType="application/vnd.openxmlformats-officedocument.presentationml.notesSlide+xml"/>
  <Override PartName="/ppt/tags/tag46.xml" ContentType="application/vnd.openxmlformats-officedocument.presentationml.tags+xml"/>
  <Override PartName="/ppt/notesSlides/notesSlide31.xml" ContentType="application/vnd.openxmlformats-officedocument.presentationml.notesSlide+xml"/>
  <Override PartName="/ppt/tags/tag47.xml" ContentType="application/vnd.openxmlformats-officedocument.presentationml.tags+xml"/>
  <Override PartName="/ppt/notesSlides/notesSlide32.xml" ContentType="application/vnd.openxmlformats-officedocument.presentationml.notesSlide+xml"/>
  <Override PartName="/ppt/tags/tag48.xml" ContentType="application/vnd.openxmlformats-officedocument.presentationml.tags+xml"/>
  <Override PartName="/ppt/notesSlides/notesSlide33.xml" ContentType="application/vnd.openxmlformats-officedocument.presentationml.notesSlide+xml"/>
  <Override PartName="/ppt/tags/tag49.xml" ContentType="application/vnd.openxmlformats-officedocument.presentationml.tags+xml"/>
  <Override PartName="/ppt/notesSlides/notesSlide34.xml" ContentType="application/vnd.openxmlformats-officedocument.presentationml.notesSlide+xml"/>
  <Override PartName="/ppt/tags/tag50.xml" ContentType="application/vnd.openxmlformats-officedocument.presentationml.tags+xml"/>
  <Override PartName="/ppt/notesSlides/notesSlide35.xml" ContentType="application/vnd.openxmlformats-officedocument.presentationml.notesSlide+xml"/>
  <Override PartName="/ppt/tags/tag51.xml" ContentType="application/vnd.openxmlformats-officedocument.presentationml.tags+xml"/>
  <Override PartName="/ppt/notesSlides/notesSlide36.xml" ContentType="application/vnd.openxmlformats-officedocument.presentationml.notesSlide+xml"/>
  <Override PartName="/ppt/tags/tag52.xml" ContentType="application/vnd.openxmlformats-officedocument.presentationml.tags+xml"/>
  <Override PartName="/ppt/notesSlides/notesSlide37.xml" ContentType="application/vnd.openxmlformats-officedocument.presentationml.notesSlide+xml"/>
  <Override PartName="/ppt/tags/tag53.xml" ContentType="application/vnd.openxmlformats-officedocument.presentationml.tag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4"/>
  </p:notesMasterIdLst>
  <p:sldIdLst>
    <p:sldId id="455" r:id="rId2"/>
    <p:sldId id="452" r:id="rId3"/>
    <p:sldId id="453" r:id="rId4"/>
    <p:sldId id="311" r:id="rId5"/>
    <p:sldId id="478" r:id="rId6"/>
    <p:sldId id="450" r:id="rId7"/>
    <p:sldId id="451" r:id="rId8"/>
    <p:sldId id="288" r:id="rId9"/>
    <p:sldId id="279" r:id="rId10"/>
    <p:sldId id="290" r:id="rId11"/>
    <p:sldId id="341" r:id="rId12"/>
    <p:sldId id="281" r:id="rId13"/>
    <p:sldId id="280" r:id="rId14"/>
    <p:sldId id="278" r:id="rId15"/>
    <p:sldId id="340" r:id="rId16"/>
    <p:sldId id="282" r:id="rId17"/>
    <p:sldId id="262" r:id="rId18"/>
    <p:sldId id="346" r:id="rId19"/>
    <p:sldId id="334" r:id="rId20"/>
    <p:sldId id="422" r:id="rId21"/>
    <p:sldId id="430" r:id="rId22"/>
    <p:sldId id="458" r:id="rId23"/>
    <p:sldId id="460" r:id="rId24"/>
    <p:sldId id="464" r:id="rId25"/>
    <p:sldId id="465" r:id="rId26"/>
    <p:sldId id="466" r:id="rId27"/>
    <p:sldId id="467" r:id="rId28"/>
    <p:sldId id="468" r:id="rId29"/>
    <p:sldId id="469" r:id="rId30"/>
    <p:sldId id="470" r:id="rId31"/>
    <p:sldId id="471" r:id="rId32"/>
    <p:sldId id="472" r:id="rId33"/>
    <p:sldId id="473" r:id="rId34"/>
    <p:sldId id="474" r:id="rId35"/>
    <p:sldId id="475" r:id="rId36"/>
    <p:sldId id="476" r:id="rId37"/>
    <p:sldId id="477" r:id="rId38"/>
    <p:sldId id="335" r:id="rId39"/>
    <p:sldId id="324" r:id="rId40"/>
    <p:sldId id="405" r:id="rId41"/>
    <p:sldId id="266" r:id="rId42"/>
    <p:sldId id="336" r:id="rId43"/>
    <p:sldId id="461" r:id="rId44"/>
    <p:sldId id="462" r:id="rId45"/>
    <p:sldId id="463" r:id="rId46"/>
    <p:sldId id="313" r:id="rId47"/>
    <p:sldId id="448" r:id="rId48"/>
    <p:sldId id="410" r:id="rId49"/>
    <p:sldId id="318" r:id="rId50"/>
    <p:sldId id="400" r:id="rId51"/>
    <p:sldId id="449" r:id="rId52"/>
    <p:sldId id="432" r:id="rId53"/>
    <p:sldId id="287" r:id="rId54"/>
    <p:sldId id="348" r:id="rId55"/>
    <p:sldId id="436" r:id="rId56"/>
    <p:sldId id="456" r:id="rId57"/>
    <p:sldId id="423" r:id="rId58"/>
    <p:sldId id="479" r:id="rId59"/>
    <p:sldId id="396" r:id="rId60"/>
    <p:sldId id="457" r:id="rId61"/>
    <p:sldId id="314" r:id="rId62"/>
    <p:sldId id="437" r:id="rId63"/>
    <p:sldId id="480" r:id="rId64"/>
    <p:sldId id="482" r:id="rId65"/>
    <p:sldId id="481" r:id="rId66"/>
    <p:sldId id="298" r:id="rId67"/>
    <p:sldId id="454" r:id="rId68"/>
    <p:sldId id="355" r:id="rId69"/>
    <p:sldId id="459" r:id="rId70"/>
    <p:sldId id="446" r:id="rId71"/>
    <p:sldId id="444" r:id="rId72"/>
    <p:sldId id="445" r:id="rId73"/>
  </p:sldIdLst>
  <p:sldSz cx="9144000" cy="6858000" type="screen4x3"/>
  <p:notesSz cx="6858000" cy="9144000"/>
  <p:custDataLst>
    <p:tags r:id="rId75"/>
  </p:custDataLst>
  <p:defaultTextStyle>
    <a:defPPr>
      <a:defRPr lang="it-IT"/>
    </a:defPPr>
    <a:lvl1pPr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0601"/>
    <a:srgbClr val="729EB6"/>
    <a:srgbClr val="009900"/>
    <a:srgbClr val="CCFF66"/>
    <a:srgbClr val="FF6600"/>
    <a:srgbClr val="A8F0B9"/>
    <a:srgbClr val="FFFF66"/>
    <a:srgbClr val="FFCCFF"/>
    <a:srgbClr val="3366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60"/>
  </p:normalViewPr>
  <p:slideViewPr>
    <p:cSldViewPr>
      <p:cViewPr varScale="1">
        <p:scale>
          <a:sx n="63" d="100"/>
          <a:sy n="63" d="100"/>
        </p:scale>
        <p:origin x="98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46"/>
    </p:cViewPr>
  </p:sorterViewPr>
  <p:notesViewPr>
    <p:cSldViewPr>
      <p:cViewPr varScale="1">
        <p:scale>
          <a:sx n="35" d="100"/>
          <a:sy n="35" d="100"/>
        </p:scale>
        <p:origin x="-151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FD83C6E-1008-4B9E-B136-EB69D2DE69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1074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83C6E-1008-4B9E-B136-EB69D2DE69C7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016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83C6E-1008-4B9E-B136-EB69D2DE69C7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9712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83C6E-1008-4B9E-B136-EB69D2DE69C7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794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83C6E-1008-4B9E-B136-EB69D2DE69C7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5909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2D660-A57A-401F-A860-3A91FCD54761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2728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83C6E-1008-4B9E-B136-EB69D2DE69C7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0947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83C6E-1008-4B9E-B136-EB69D2DE69C7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8142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83C6E-1008-4B9E-B136-EB69D2DE69C7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4711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83C6E-1008-4B9E-B136-EB69D2DE69C7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8436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83C6E-1008-4B9E-B136-EB69D2DE69C7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9788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83C6E-1008-4B9E-B136-EB69D2DE69C7}" type="slidenum">
              <a:rPr lang="it-IT" smtClean="0"/>
              <a:pPr>
                <a:defRPr/>
              </a:pPr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906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83C6E-1008-4B9E-B136-EB69D2DE69C7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9552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83C6E-1008-4B9E-B136-EB69D2DE69C7}" type="slidenum">
              <a:rPr lang="it-IT" smtClean="0"/>
              <a:pPr>
                <a:defRPr/>
              </a:pPr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4996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83C6E-1008-4B9E-B136-EB69D2DE69C7}" type="slidenum">
              <a:rPr lang="it-IT" smtClean="0"/>
              <a:pPr>
                <a:defRPr/>
              </a:pPr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2095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83C6E-1008-4B9E-B136-EB69D2DE69C7}" type="slidenum">
              <a:rPr lang="it-IT" smtClean="0"/>
              <a:pPr>
                <a:defRPr/>
              </a:pPr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57627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83C6E-1008-4B9E-B136-EB69D2DE69C7}" type="slidenum">
              <a:rPr lang="it-IT" smtClean="0"/>
              <a:pPr>
                <a:defRPr/>
              </a:pPr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13309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83C6E-1008-4B9E-B136-EB69D2DE69C7}" type="slidenum">
              <a:rPr lang="it-IT" smtClean="0"/>
              <a:pPr>
                <a:defRPr/>
              </a:pPr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29972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83C6E-1008-4B9E-B136-EB69D2DE69C7}" type="slidenum">
              <a:rPr lang="it-IT" smtClean="0"/>
              <a:pPr>
                <a:defRPr/>
              </a:pPr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3779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83C6E-1008-4B9E-B136-EB69D2DE69C7}" type="slidenum">
              <a:rPr lang="it-IT" smtClean="0"/>
              <a:pPr>
                <a:defRPr/>
              </a:pPr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39825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83C6E-1008-4B9E-B136-EB69D2DE69C7}" type="slidenum">
              <a:rPr lang="it-IT" smtClean="0"/>
              <a:pPr>
                <a:defRPr/>
              </a:pPr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09276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83C6E-1008-4B9E-B136-EB69D2DE69C7}" type="slidenum">
              <a:rPr lang="it-IT" smtClean="0"/>
              <a:pPr>
                <a:defRPr/>
              </a:pPr>
              <a:t>53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04268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83C6E-1008-4B9E-B136-EB69D2DE69C7}" type="slidenum">
              <a:rPr lang="it-IT" smtClean="0"/>
              <a:pPr>
                <a:defRPr/>
              </a:pPr>
              <a:t>54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2706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83C6E-1008-4B9E-B136-EB69D2DE69C7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49304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83C6E-1008-4B9E-B136-EB69D2DE69C7}" type="slidenum">
              <a:rPr lang="it-IT" smtClean="0"/>
              <a:pPr>
                <a:defRPr/>
              </a:pPr>
              <a:t>55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42437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83C6E-1008-4B9E-B136-EB69D2DE69C7}" type="slidenum">
              <a:rPr lang="it-IT" smtClean="0"/>
              <a:pPr>
                <a:defRPr/>
              </a:pPr>
              <a:t>61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23317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83C6E-1008-4B9E-B136-EB69D2DE69C7}" type="slidenum">
              <a:rPr lang="it-IT" smtClean="0"/>
              <a:pPr>
                <a:defRPr/>
              </a:pPr>
              <a:t>66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3015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83C6E-1008-4B9E-B136-EB69D2DE69C7}" type="slidenum">
              <a:rPr lang="it-IT" smtClean="0"/>
              <a:pPr>
                <a:defRPr/>
              </a:pPr>
              <a:t>67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95992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83C6E-1008-4B9E-B136-EB69D2DE69C7}" type="slidenum">
              <a:rPr lang="it-IT" smtClean="0"/>
              <a:pPr>
                <a:defRPr/>
              </a:pPr>
              <a:t>68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78953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83C6E-1008-4B9E-B136-EB69D2DE69C7}" type="slidenum">
              <a:rPr lang="it-IT" smtClean="0"/>
              <a:pPr>
                <a:defRPr/>
              </a:pPr>
              <a:t>69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90779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83C6E-1008-4B9E-B136-EB69D2DE69C7}" type="slidenum">
              <a:rPr lang="it-IT" smtClean="0"/>
              <a:pPr>
                <a:defRPr/>
              </a:pPr>
              <a:t>70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6668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83C6E-1008-4B9E-B136-EB69D2DE69C7}" type="slidenum">
              <a:rPr lang="it-IT" smtClean="0"/>
              <a:pPr>
                <a:defRPr/>
              </a:pPr>
              <a:t>71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63575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83C6E-1008-4B9E-B136-EB69D2DE69C7}" type="slidenum">
              <a:rPr lang="it-IT" smtClean="0"/>
              <a:pPr>
                <a:defRPr/>
              </a:pPr>
              <a:t>72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8451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83C6E-1008-4B9E-B136-EB69D2DE69C7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4374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83C6E-1008-4B9E-B136-EB69D2DE69C7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9150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83C6E-1008-4B9E-B136-EB69D2DE69C7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8678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83C6E-1008-4B9E-B136-EB69D2DE69C7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203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83C6E-1008-4B9E-B136-EB69D2DE69C7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9119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83C6E-1008-4B9E-B136-EB69D2DE69C7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66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B4E68-719E-4662-9A6C-7335A3F7B6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7ACF0-D11A-42D7-AFF6-323B773140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E6430-26C1-4C5D-80B9-0CB15CB491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446550"/>
          </a:xfrm>
        </p:spPr>
        <p:txBody>
          <a:bodyPr>
            <a:sp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3268587"/>
          </a:xfrm>
        </p:spPr>
        <p:txBody>
          <a:bodyPr>
            <a:sp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3268587"/>
          </a:xfrm>
        </p:spPr>
        <p:txBody>
          <a:bodyPr>
            <a:sp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3268587"/>
          </a:xfrm>
        </p:spPr>
        <p:txBody>
          <a:bodyPr>
            <a:sp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3268587"/>
          </a:xfrm>
        </p:spPr>
        <p:txBody>
          <a:bodyPr>
            <a:sp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>
            <a:spAutoFit/>
          </a:bodyPr>
          <a:lstStyle>
            <a:lvl1pPr>
              <a:defRPr/>
            </a:lvl1pPr>
          </a:lstStyle>
          <a:p>
            <a:pPr>
              <a:defRPr/>
            </a:pPr>
            <a:fld id="{86120BD4-C7BA-4497-B924-7FCF2146A7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4C0DC-F3DA-495B-85A5-A5541AA269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sp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>
            <a:spAutoFit/>
          </a:bodyPr>
          <a:lstStyle>
            <a:lvl1pPr>
              <a:defRPr/>
            </a:lvl1pPr>
          </a:lstStyle>
          <a:p>
            <a:pPr>
              <a:defRPr/>
            </a:pPr>
            <a:fld id="{61056697-4DFD-49B3-89C6-F9344EBF40A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CF789-DF0B-4F96-BCEF-9684BDBAD5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2862322"/>
          </a:xfrm>
        </p:spPr>
        <p:txBody>
          <a:bodyPr>
            <a:sp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2862322"/>
          </a:xfrm>
        </p:spPr>
        <p:txBody>
          <a:bodyPr>
            <a:sp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>
            <a:spAutoFit/>
          </a:bodyPr>
          <a:lstStyle>
            <a:lvl1pPr>
              <a:defRPr/>
            </a:lvl1pPr>
          </a:lstStyle>
          <a:p>
            <a:pPr>
              <a:defRPr/>
            </a:pPr>
            <a:fld id="{76232946-5B5D-4B02-942C-F3BF3D98A9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8BEF6-726B-4694-A062-6D0FCED447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DEFE4-5CB8-4E22-8ACA-DD63E8958D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>
            <a:spAutoFit/>
          </a:bodyPr>
          <a:lstStyle>
            <a:lvl1pPr>
              <a:defRPr/>
            </a:lvl1pPr>
          </a:lstStyle>
          <a:p>
            <a:pPr>
              <a:defRPr/>
            </a:pPr>
            <a:fld id="{0F5512FF-B486-4398-9E4B-6FEC2FF5892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98DD8-37F1-4588-85F2-80C2DA4240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0CB20-37C6-4B0B-A5C6-B431F808B8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277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/>
            </a:lvl1pPr>
          </a:lstStyle>
          <a:p>
            <a:pPr>
              <a:defRPr/>
            </a:pPr>
            <a:fld id="{EABB0219-64E0-4A58-87EA-D90488D656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5.jpeg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Image:Larry_Page.jpg" TargetMode="External"/><Relationship Id="rId3" Type="http://schemas.openxmlformats.org/officeDocument/2006/relationships/tags" Target="../tags/tag30.xml"/><Relationship Id="rId7" Type="http://schemas.openxmlformats.org/officeDocument/2006/relationships/image" Target="../media/image15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hyperlink" Target="http://en.wikipedia.org/wiki/Image:BrinSergey_7k.jpg" TargetMode="Externa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google/technology/ai/bard-google-ai-search-updates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chnologyreview.com/2023/03/21/1070111/google-bard-chatgpt-openai-microsoft-bing-search/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notesSlide" Target="../notesSlides/notesSlide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oleObject" Target="../embeddings/oleObject8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6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notesSlide" Target="../notesSlides/notesSlide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37.jpeg"/><Relationship Id="rId5" Type="http://schemas.openxmlformats.org/officeDocument/2006/relationships/hyperlink" Target="http://domino.research.ibm.com/comm/pr.nsf/pages/rscd.bluegene-picai.html" TargetMode="External"/><Relationship Id="rId4" Type="http://schemas.openxmlformats.org/officeDocument/2006/relationships/notesSlide" Target="../notesSlides/notesSlide2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4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4" Type="http://schemas.openxmlformats.org/officeDocument/2006/relationships/image" Target="../media/image4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4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foldingathome.org/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foldingathome.org/" TargetMode="Externa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foldingathome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4" Type="http://schemas.openxmlformats.org/officeDocument/2006/relationships/image" Target="../media/image5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5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4" Type="http://schemas.openxmlformats.org/officeDocument/2006/relationships/image" Target="../media/image6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026"/>
          <p:cNvSpPr txBox="1">
            <a:spLocks noChangeArrowheads="1"/>
          </p:cNvSpPr>
          <p:nvPr/>
        </p:nvSpPr>
        <p:spPr bwMode="auto">
          <a:xfrm>
            <a:off x="0" y="188640"/>
            <a:ext cx="9180512" cy="1908215"/>
          </a:xfrm>
          <a:prstGeom prst="rect">
            <a:avLst/>
          </a:prstGeom>
          <a:solidFill>
            <a:srgbClr val="CCFF66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l">
              <a:defRPr/>
            </a:pPr>
            <a:endParaRPr lang="it-IT" sz="1200" dirty="0">
              <a:latin typeface="Tahoma" pitchFamily="34" charset="0"/>
            </a:endParaRPr>
          </a:p>
          <a:p>
            <a:pPr>
              <a:defRPr/>
            </a:pPr>
            <a:r>
              <a:rPr lang="it-IT" dirty="0">
                <a:latin typeface="Tahoma" pitchFamily="34" charset="0"/>
              </a:rPr>
              <a:t>Presentazione del Corso di </a:t>
            </a:r>
          </a:p>
          <a:p>
            <a:pPr>
              <a:defRPr/>
            </a:pPr>
            <a:r>
              <a:rPr lang="it-IT" sz="3000" b="1" dirty="0">
                <a:latin typeface="Tahoma" pitchFamily="34" charset="0"/>
              </a:rPr>
              <a:t>Programmazione I e Lab di Programmazione I</a:t>
            </a:r>
          </a:p>
          <a:p>
            <a:pPr>
              <a:defRPr/>
            </a:pPr>
            <a:r>
              <a:rPr lang="it-IT" sz="3000" dirty="0">
                <a:latin typeface="Tahoma" pitchFamily="34" charset="0"/>
              </a:rPr>
              <a:t>Prof. Giulio Giunta – AA 2023/24</a:t>
            </a:r>
          </a:p>
          <a:p>
            <a:pPr algn="l">
              <a:defRPr/>
            </a:pPr>
            <a:endParaRPr lang="it-IT" sz="1200" dirty="0"/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107504" y="2276872"/>
            <a:ext cx="8928992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2800" dirty="0">
                <a:solidFill>
                  <a:srgbClr val="FF0000"/>
                </a:solidFill>
                <a:latin typeface="Tahoma" pitchFamily="34" charset="0"/>
              </a:rPr>
              <a:t>due docenti:</a:t>
            </a:r>
          </a:p>
          <a:p>
            <a:pPr algn="just">
              <a:defRPr/>
            </a:pPr>
            <a:r>
              <a:rPr lang="it-IT" sz="2800" dirty="0">
                <a:latin typeface="Tahoma" pitchFamily="34" charset="0"/>
              </a:rPr>
              <a:t>Prof. Giulio Giunta   </a:t>
            </a:r>
            <a:r>
              <a:rPr lang="it-IT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giulio.giunta@uniparthenope.it</a:t>
            </a:r>
          </a:p>
          <a:p>
            <a:pPr algn="just">
              <a:defRPr/>
            </a:pPr>
            <a:r>
              <a:rPr lang="it-IT" sz="2800" dirty="0">
                <a:latin typeface="Tahoma" pitchFamily="34" charset="0"/>
              </a:rPr>
              <a:t>Prof. Angelo Ciaramella</a:t>
            </a:r>
          </a:p>
          <a:p>
            <a:pPr algn="just">
              <a:defRPr/>
            </a:pPr>
            <a:r>
              <a:rPr lang="it-IT" sz="2800" dirty="0">
                <a:latin typeface="Tahoma" pitchFamily="34" charset="0"/>
              </a:rPr>
              <a:t>  		</a:t>
            </a:r>
            <a:r>
              <a:rPr lang="it-IT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angelo.ciaramella@uniparthenope.it</a:t>
            </a:r>
          </a:p>
          <a:p>
            <a:pPr algn="just">
              <a:defRPr/>
            </a:pPr>
            <a:endParaRPr lang="it-IT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>
              <a:defRPr/>
            </a:pPr>
            <a:r>
              <a:rPr lang="it-IT" sz="2800" dirty="0">
                <a:solidFill>
                  <a:srgbClr val="FF0000"/>
                </a:solidFill>
                <a:latin typeface="Tahoma" pitchFamily="34" charset="0"/>
              </a:rPr>
              <a:t>due tutor: </a:t>
            </a:r>
            <a:endParaRPr lang="it-IT" sz="2800" dirty="0">
              <a:latin typeface="Tahoma" pitchFamily="34" charset="0"/>
            </a:endParaRPr>
          </a:p>
          <a:p>
            <a:pPr algn="just">
              <a:defRPr/>
            </a:pPr>
            <a:r>
              <a:rPr lang="it-IT" sz="2800" dirty="0">
                <a:latin typeface="Tahoma" pitchFamily="34" charset="0"/>
              </a:rPr>
              <a:t>dott.ssa Marica </a:t>
            </a:r>
            <a:r>
              <a:rPr lang="it-IT" sz="2800" dirty="0" err="1">
                <a:latin typeface="Tahoma" pitchFamily="34" charset="0"/>
              </a:rPr>
              <a:t>Peluso</a:t>
            </a:r>
            <a:endParaRPr lang="it-IT" sz="2800" dirty="0">
              <a:latin typeface="Tahoma" pitchFamily="34" charset="0"/>
            </a:endParaRPr>
          </a:p>
          <a:p>
            <a:pPr algn="just">
              <a:defRPr/>
            </a:pPr>
            <a:r>
              <a:rPr lang="it-IT" sz="2800" dirty="0">
                <a:latin typeface="Tahoma" pitchFamily="34" charset="0"/>
              </a:rPr>
              <a:t>     </a:t>
            </a:r>
            <a:r>
              <a:rPr lang="it-IT" sz="2400" dirty="0">
                <a:latin typeface="Tahoma" pitchFamily="34" charset="0"/>
              </a:rPr>
              <a:t>marica.peluso@</a:t>
            </a:r>
            <a:r>
              <a:rPr lang="it-IT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studenti.uniparthenope.it</a:t>
            </a:r>
          </a:p>
          <a:p>
            <a:pPr algn="l">
              <a:defRPr/>
            </a:pPr>
            <a:r>
              <a:rPr lang="it-IT" sz="2800" dirty="0">
                <a:latin typeface="Tahoma" pitchFamily="34" charset="0"/>
              </a:rPr>
              <a:t>dott. Marco Lettiero</a:t>
            </a:r>
          </a:p>
          <a:p>
            <a:pPr algn="l">
              <a:defRPr/>
            </a:pPr>
            <a:r>
              <a:rPr lang="it-IT" sz="2800" b="1" dirty="0">
                <a:latin typeface="Tahoma" pitchFamily="34" charset="0"/>
                <a:cs typeface="Courier New" panose="02070309020205020404" pitchFamily="49" charset="0"/>
              </a:rPr>
              <a:t>     </a:t>
            </a:r>
            <a:r>
              <a:rPr lang="it-IT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marco.lettiero</a:t>
            </a:r>
            <a:r>
              <a:rPr lang="it-IT" sz="2400" dirty="0">
                <a:latin typeface="Tahoma" pitchFamily="34" charset="0"/>
              </a:rPr>
              <a:t>@</a:t>
            </a:r>
            <a:r>
              <a:rPr lang="it-IT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studenti.uniparthenope.it</a:t>
            </a:r>
            <a:endParaRPr lang="it-IT" sz="2400" dirty="0">
              <a:latin typeface="Tahoma" pitchFamily="34" charset="0"/>
            </a:endParaRPr>
          </a:p>
          <a:p>
            <a:pPr algn="l">
              <a:defRPr/>
            </a:pPr>
            <a:endParaRPr lang="it-IT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6683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7152" y="836613"/>
            <a:ext cx="4800600" cy="4902200"/>
            <a:chOff x="0" y="527"/>
            <a:chExt cx="3024" cy="3088"/>
          </a:xfrm>
          <a:effectLst/>
        </p:grpSpPr>
        <p:sp>
          <p:nvSpPr>
            <p:cNvPr id="55300" name="Text Box 4"/>
            <p:cNvSpPr txBox="1">
              <a:spLocks noChangeArrowheads="1"/>
            </p:cNvSpPr>
            <p:nvPr/>
          </p:nvSpPr>
          <p:spPr bwMode="auto">
            <a:xfrm>
              <a:off x="0" y="2943"/>
              <a:ext cx="3024" cy="6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>
              <a:spAutoFit/>
            </a:bodyPr>
            <a:lstStyle/>
            <a:p>
              <a:r>
                <a:rPr lang="it-IT">
                  <a:latin typeface="Tahoma" pitchFamily="34" charset="0"/>
                </a:rPr>
                <a:t>Gottfried von Leibniz  (Lipsia 1646 -1716)</a:t>
              </a:r>
              <a:endParaRPr lang="it-IT" sz="2400">
                <a:latin typeface="New York"/>
              </a:endParaRPr>
            </a:p>
          </p:txBody>
        </p:sp>
        <p:pic>
          <p:nvPicPr>
            <p:cNvPr id="55301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1" y="527"/>
              <a:ext cx="1734" cy="2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3744943" y="908050"/>
            <a:ext cx="5184775" cy="283845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3600">
                <a:latin typeface="Haettenschweiler" pitchFamily="34" charset="0"/>
              </a:rPr>
              <a:t>Non</a:t>
            </a:r>
            <a:r>
              <a:rPr lang="it-IT" sz="3600">
                <a:solidFill>
                  <a:srgbClr val="7F7F7F"/>
                </a:solidFill>
                <a:latin typeface="Haettenschweiler" pitchFamily="34" charset="0"/>
              </a:rPr>
              <a:t> </a:t>
            </a:r>
            <a:r>
              <a:rPr lang="it-IT" sz="3600">
                <a:latin typeface="Haettenschweiler" pitchFamily="34" charset="0"/>
              </a:rPr>
              <a:t>è</a:t>
            </a:r>
            <a:r>
              <a:rPr lang="it-IT" sz="3600">
                <a:solidFill>
                  <a:srgbClr val="7F7F7F"/>
                </a:solidFill>
                <a:latin typeface="Haettenschweiler" pitchFamily="34" charset="0"/>
              </a:rPr>
              <a:t> </a:t>
            </a:r>
            <a:r>
              <a:rPr lang="it-IT" sz="3600">
                <a:latin typeface="Haettenschweiler" pitchFamily="34" charset="0"/>
              </a:rPr>
              <a:t>degno</a:t>
            </a:r>
            <a:r>
              <a:rPr lang="it-IT" sz="3600">
                <a:solidFill>
                  <a:srgbClr val="7F7F7F"/>
                </a:solidFill>
                <a:latin typeface="Haettenschweiler" pitchFamily="34" charset="0"/>
              </a:rPr>
              <a:t> </a:t>
            </a:r>
            <a:r>
              <a:rPr lang="it-IT" sz="3600">
                <a:latin typeface="Haettenschweiler" pitchFamily="34" charset="0"/>
              </a:rPr>
              <a:t>di</a:t>
            </a:r>
            <a:r>
              <a:rPr lang="it-IT" sz="3600">
                <a:solidFill>
                  <a:srgbClr val="7F7F7F"/>
                </a:solidFill>
                <a:latin typeface="Haettenschweiler" pitchFamily="34" charset="0"/>
              </a:rPr>
              <a:t> </a:t>
            </a:r>
            <a:r>
              <a:rPr lang="it-IT" sz="3600">
                <a:latin typeface="Haettenschweiler" pitchFamily="34" charset="0"/>
              </a:rPr>
              <a:t>uomini</a:t>
            </a:r>
            <a:r>
              <a:rPr lang="it-IT" sz="3600">
                <a:solidFill>
                  <a:srgbClr val="7F7F7F"/>
                </a:solidFill>
                <a:latin typeface="Haettenschweiler" pitchFamily="34" charset="0"/>
              </a:rPr>
              <a:t> </a:t>
            </a:r>
            <a:r>
              <a:rPr lang="it-IT" sz="3600">
                <a:latin typeface="Haettenschweiler" pitchFamily="34" charset="0"/>
              </a:rPr>
              <a:t>eccellenti</a:t>
            </a:r>
            <a:r>
              <a:rPr lang="it-IT" sz="3600">
                <a:solidFill>
                  <a:srgbClr val="7F7F7F"/>
                </a:solidFill>
                <a:latin typeface="Haettenschweiler" pitchFamily="34" charset="0"/>
              </a:rPr>
              <a:t> </a:t>
            </a:r>
            <a:r>
              <a:rPr lang="it-IT" sz="3600">
                <a:latin typeface="Haettenschweiler" pitchFamily="34" charset="0"/>
              </a:rPr>
              <a:t>perdere</a:t>
            </a:r>
            <a:r>
              <a:rPr lang="it-IT" sz="3600">
                <a:solidFill>
                  <a:srgbClr val="7F7F7F"/>
                </a:solidFill>
                <a:latin typeface="Haettenschweiler" pitchFamily="34" charset="0"/>
              </a:rPr>
              <a:t> </a:t>
            </a:r>
            <a:r>
              <a:rPr lang="it-IT" sz="3600">
                <a:latin typeface="Haettenschweiler" pitchFamily="34" charset="0"/>
              </a:rPr>
              <a:t>ore</a:t>
            </a:r>
            <a:r>
              <a:rPr lang="it-IT" sz="3600">
                <a:solidFill>
                  <a:srgbClr val="7F7F7F"/>
                </a:solidFill>
                <a:latin typeface="Haettenschweiler" pitchFamily="34" charset="0"/>
              </a:rPr>
              <a:t> </a:t>
            </a:r>
            <a:r>
              <a:rPr lang="it-IT" sz="3600">
                <a:latin typeface="Haettenschweiler" pitchFamily="34" charset="0"/>
              </a:rPr>
              <a:t>come</a:t>
            </a:r>
            <a:r>
              <a:rPr lang="it-IT" sz="3600">
                <a:solidFill>
                  <a:srgbClr val="7F7F7F"/>
                </a:solidFill>
                <a:latin typeface="Haettenschweiler" pitchFamily="34" charset="0"/>
              </a:rPr>
              <a:t> </a:t>
            </a:r>
            <a:r>
              <a:rPr lang="it-IT" sz="3600">
                <a:latin typeface="Haettenschweiler" pitchFamily="34" charset="0"/>
              </a:rPr>
              <a:t>schiavi</a:t>
            </a:r>
            <a:r>
              <a:rPr lang="it-IT" sz="3600">
                <a:solidFill>
                  <a:srgbClr val="7F7F7F"/>
                </a:solidFill>
                <a:latin typeface="Haettenschweiler" pitchFamily="34" charset="0"/>
              </a:rPr>
              <a:t> </a:t>
            </a:r>
            <a:r>
              <a:rPr lang="it-IT" sz="3600">
                <a:latin typeface="Haettenschweiler" pitchFamily="34" charset="0"/>
              </a:rPr>
              <a:t>nell’attività</a:t>
            </a:r>
            <a:r>
              <a:rPr lang="it-IT" sz="3600">
                <a:solidFill>
                  <a:srgbClr val="7F7F7F"/>
                </a:solidFill>
                <a:latin typeface="Haettenschweiler" pitchFamily="34" charset="0"/>
              </a:rPr>
              <a:t> </a:t>
            </a:r>
            <a:r>
              <a:rPr lang="it-IT" sz="3600">
                <a:latin typeface="Haettenschweiler" pitchFamily="34" charset="0"/>
              </a:rPr>
              <a:t>manuale</a:t>
            </a:r>
            <a:r>
              <a:rPr lang="it-IT" sz="3600">
                <a:solidFill>
                  <a:srgbClr val="7F7F7F"/>
                </a:solidFill>
                <a:latin typeface="Haettenschweiler" pitchFamily="34" charset="0"/>
              </a:rPr>
              <a:t> </a:t>
            </a:r>
            <a:r>
              <a:rPr lang="it-IT" sz="3600">
                <a:latin typeface="Haettenschweiler" pitchFamily="34" charset="0"/>
              </a:rPr>
              <a:t>di</a:t>
            </a:r>
            <a:r>
              <a:rPr lang="it-IT" sz="3600">
                <a:solidFill>
                  <a:srgbClr val="7F7F7F"/>
                </a:solidFill>
                <a:latin typeface="Haettenschweiler" pitchFamily="34" charset="0"/>
              </a:rPr>
              <a:t> </a:t>
            </a:r>
            <a:r>
              <a:rPr lang="it-IT" sz="3600">
                <a:latin typeface="Haettenschweiler" pitchFamily="34" charset="0"/>
              </a:rPr>
              <a:t>calcolare,</a:t>
            </a:r>
            <a:r>
              <a:rPr lang="it-IT" sz="3600">
                <a:solidFill>
                  <a:srgbClr val="7F7F7F"/>
                </a:solidFill>
                <a:latin typeface="Haettenschweiler" pitchFamily="34" charset="0"/>
              </a:rPr>
              <a:t> </a:t>
            </a:r>
            <a:r>
              <a:rPr lang="it-IT" sz="3600">
                <a:latin typeface="Haettenschweiler" pitchFamily="34" charset="0"/>
              </a:rPr>
              <a:t>che</a:t>
            </a:r>
            <a:r>
              <a:rPr lang="it-IT" sz="3600">
                <a:solidFill>
                  <a:srgbClr val="7F7F7F"/>
                </a:solidFill>
                <a:latin typeface="Haettenschweiler" pitchFamily="34" charset="0"/>
              </a:rPr>
              <a:t> </a:t>
            </a:r>
            <a:r>
              <a:rPr lang="it-IT" sz="3600">
                <a:latin typeface="Haettenschweiler" pitchFamily="34" charset="0"/>
              </a:rPr>
              <a:t>potrebbe</a:t>
            </a:r>
            <a:r>
              <a:rPr lang="it-IT" sz="3600">
                <a:solidFill>
                  <a:srgbClr val="7F7F7F"/>
                </a:solidFill>
                <a:latin typeface="Haettenschweiler" pitchFamily="34" charset="0"/>
              </a:rPr>
              <a:t> </a:t>
            </a:r>
            <a:r>
              <a:rPr lang="it-IT" sz="3600">
                <a:latin typeface="Haettenschweiler" pitchFamily="34" charset="0"/>
              </a:rPr>
              <a:t>essere</a:t>
            </a:r>
            <a:r>
              <a:rPr lang="it-IT" sz="3600">
                <a:solidFill>
                  <a:srgbClr val="7F7F7F"/>
                </a:solidFill>
                <a:latin typeface="Haettenschweiler" pitchFamily="34" charset="0"/>
              </a:rPr>
              <a:t> </a:t>
            </a:r>
            <a:r>
              <a:rPr lang="it-IT" sz="3600">
                <a:latin typeface="Haettenschweiler" pitchFamily="34" charset="0"/>
              </a:rPr>
              <a:t>sicuramente</a:t>
            </a:r>
            <a:r>
              <a:rPr lang="it-IT" sz="3600">
                <a:solidFill>
                  <a:srgbClr val="7F7F7F"/>
                </a:solidFill>
                <a:latin typeface="Haettenschweiler" pitchFamily="34" charset="0"/>
              </a:rPr>
              <a:t> </a:t>
            </a:r>
            <a:r>
              <a:rPr lang="it-IT" sz="3600">
                <a:latin typeface="Haettenschweiler" pitchFamily="34" charset="0"/>
              </a:rPr>
              <a:t>demandata</a:t>
            </a:r>
            <a:r>
              <a:rPr lang="it-IT" sz="3600">
                <a:solidFill>
                  <a:srgbClr val="7F7F7F"/>
                </a:solidFill>
                <a:latin typeface="Haettenschweiler" pitchFamily="34" charset="0"/>
              </a:rPr>
              <a:t> </a:t>
            </a:r>
            <a:r>
              <a:rPr lang="it-IT" sz="3600">
                <a:latin typeface="Haettenschweiler" pitchFamily="34" charset="0"/>
              </a:rPr>
              <a:t>a</a:t>
            </a:r>
            <a:r>
              <a:rPr lang="it-IT" sz="3600">
                <a:solidFill>
                  <a:srgbClr val="7F7F7F"/>
                </a:solidFill>
                <a:latin typeface="Haettenschweiler" pitchFamily="34" charset="0"/>
              </a:rPr>
              <a:t> </a:t>
            </a:r>
            <a:r>
              <a:rPr lang="it-IT" sz="3600">
                <a:latin typeface="Haettenschweiler" pitchFamily="34" charset="0"/>
              </a:rPr>
              <a:t>una</a:t>
            </a:r>
            <a:r>
              <a:rPr lang="it-IT" sz="3600">
                <a:solidFill>
                  <a:srgbClr val="7F7F7F"/>
                </a:solidFill>
                <a:latin typeface="Haettenschweiler" pitchFamily="34" charset="0"/>
              </a:rPr>
              <a:t> </a:t>
            </a:r>
            <a:r>
              <a:rPr lang="it-IT" sz="3600">
                <a:latin typeface="Haettenschweiler" pitchFamily="34" charset="0"/>
              </a:rPr>
              <a:t>macchina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4"/>
          <p:cNvSpPr txBox="1">
            <a:spLocks noChangeArrowheads="1"/>
          </p:cNvSpPr>
          <p:nvPr/>
        </p:nvSpPr>
        <p:spPr bwMode="auto">
          <a:xfrm>
            <a:off x="128590" y="4882480"/>
            <a:ext cx="48006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r>
              <a:rPr lang="it-IT" dirty="0">
                <a:latin typeface="Tahoma" pitchFamily="34" charset="0"/>
              </a:rPr>
              <a:t>Charles </a:t>
            </a:r>
            <a:r>
              <a:rPr lang="it-IT" dirty="0" err="1">
                <a:latin typeface="Tahoma" pitchFamily="34" charset="0"/>
              </a:rPr>
              <a:t>Babbage</a:t>
            </a:r>
            <a:r>
              <a:rPr lang="it-IT" dirty="0">
                <a:latin typeface="Tahoma" pitchFamily="34" charset="0"/>
              </a:rPr>
              <a:t>  (Londra 1791-1871)</a:t>
            </a:r>
            <a:endParaRPr lang="it-IT" sz="2400" dirty="0">
              <a:latin typeface="New York"/>
            </a:endParaRPr>
          </a:p>
        </p:txBody>
      </p:sp>
      <p:grpSp>
        <p:nvGrpSpPr>
          <p:cNvPr id="3" name="Group 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486400" y="304800"/>
            <a:ext cx="3360738" cy="5151438"/>
            <a:chOff x="192" y="240"/>
            <a:chExt cx="2117" cy="3245"/>
          </a:xfrm>
        </p:grpSpPr>
        <p:graphicFrame>
          <p:nvGraphicFramePr>
            <p:cNvPr id="1026" name="Object 6"/>
            <p:cNvGraphicFramePr>
              <a:graphicFrameLocks noChangeAspect="1"/>
            </p:cNvGraphicFramePr>
            <p:nvPr/>
          </p:nvGraphicFramePr>
          <p:xfrm>
            <a:off x="192" y="240"/>
            <a:ext cx="1893" cy="2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PhotoPaint.Image.8" r:id="rId5" imgW="1269841" imgH="1803175" progId="">
                    <p:embed/>
                  </p:oleObj>
                </mc:Choice>
                <mc:Fallback>
                  <p:oleObj name="CorelPhotoPaint.Image.8" r:id="rId5" imgW="1269841" imgH="1803175" progId="">
                    <p:embed/>
                    <p:pic>
                      <p:nvPicPr>
                        <p:cNvPr id="0" name="Picture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240"/>
                          <a:ext cx="1893" cy="2688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0" name="Text Box 7"/>
            <p:cNvSpPr txBox="1">
              <a:spLocks noChangeArrowheads="1"/>
            </p:cNvSpPr>
            <p:nvPr/>
          </p:nvSpPr>
          <p:spPr bwMode="auto">
            <a:xfrm>
              <a:off x="192" y="3120"/>
              <a:ext cx="2117" cy="36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wrap="none">
              <a:spAutoFit/>
            </a:bodyPr>
            <a:lstStyle/>
            <a:p>
              <a:pPr algn="l"/>
              <a:r>
                <a:rPr lang="it-IT" dirty="0" err="1">
                  <a:latin typeface="Tahoma" pitchFamily="34" charset="0"/>
                </a:rPr>
                <a:t>Difference</a:t>
              </a:r>
              <a:r>
                <a:rPr lang="it-IT" dirty="0">
                  <a:latin typeface="Tahoma" pitchFamily="34" charset="0"/>
                </a:rPr>
                <a:t> </a:t>
              </a:r>
              <a:r>
                <a:rPr lang="it-IT" dirty="0" err="1">
                  <a:latin typeface="Tahoma" pitchFamily="34" charset="0"/>
                </a:rPr>
                <a:t>Engine</a:t>
              </a:r>
              <a:endParaRPr lang="it-IT" sz="2400" dirty="0"/>
            </a:p>
          </p:txBody>
        </p:sp>
      </p:grpSp>
      <p:pic>
        <p:nvPicPr>
          <p:cNvPr id="8" name="Picture 28" descr="http://www.cbi.umn.edu/graphics/cblith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260648"/>
            <a:ext cx="3644404" cy="454367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4953000" y="381000"/>
          <a:ext cx="3484563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PhotoPaint.Image.8" r:id="rId4" imgW="773619" imgH="1015227" progId="">
                  <p:embed/>
                </p:oleObj>
              </mc:Choice>
              <mc:Fallback>
                <p:oleObj name="CorelPhotoPaint.Image.8" r:id="rId4" imgW="773619" imgH="1015227" progId="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81000"/>
                        <a:ext cx="3484563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876800" y="5257800"/>
            <a:ext cx="3617913" cy="650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it-IT" sz="3600">
                <a:latin typeface="Tahoma" pitchFamily="34" charset="0"/>
              </a:rPr>
              <a:t>Analytical Engine</a:t>
            </a:r>
            <a:endParaRPr lang="it-IT" sz="240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00034" y="4857760"/>
            <a:ext cx="4008438" cy="12001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 dirty="0">
                <a:latin typeface="Tahoma" pitchFamily="34" charset="0"/>
              </a:rPr>
              <a:t>il primo calcolatore</a:t>
            </a:r>
          </a:p>
          <a:p>
            <a:pPr>
              <a:defRPr/>
            </a:pPr>
            <a:r>
              <a:rPr lang="it-IT" sz="3600" dirty="0">
                <a:latin typeface="Tahoma" pitchFamily="34" charset="0"/>
              </a:rPr>
              <a:t>programmabile</a:t>
            </a:r>
            <a:endParaRPr lang="it-IT" sz="2400" dirty="0"/>
          </a:p>
        </p:txBody>
      </p:sp>
      <p:pic>
        <p:nvPicPr>
          <p:cNvPr id="2076" name="Picture 28" descr="http://www.cbi.umn.edu/graphics/cblith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260648"/>
            <a:ext cx="3644404" cy="454367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14282" y="685800"/>
            <a:ext cx="8572560" cy="218521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t-IT" sz="3600" b="1" dirty="0">
                <a:latin typeface="Tahoma" pitchFamily="34" charset="0"/>
              </a:rPr>
              <a:t>Charles </a:t>
            </a:r>
            <a:r>
              <a:rPr lang="it-IT" sz="3600" b="1" dirty="0" err="1">
                <a:latin typeface="Tahoma" pitchFamily="34" charset="0"/>
              </a:rPr>
              <a:t>Babbage</a:t>
            </a:r>
            <a:r>
              <a:rPr lang="it-IT" sz="3600" b="1" dirty="0">
                <a:latin typeface="Tahoma" pitchFamily="34" charset="0"/>
              </a:rPr>
              <a:t> </a:t>
            </a:r>
            <a:r>
              <a:rPr lang="it-IT" sz="3600" b="1" dirty="0" err="1">
                <a:latin typeface="Tahoma" pitchFamily="34" charset="0"/>
              </a:rPr>
              <a:t>Institute</a:t>
            </a:r>
            <a:endParaRPr lang="it-IT" sz="3600" dirty="0">
              <a:latin typeface="Tahoma" pitchFamily="34" charset="0"/>
            </a:endParaRPr>
          </a:p>
          <a:p>
            <a:pPr algn="l">
              <a:defRPr/>
            </a:pPr>
            <a:r>
              <a:rPr lang="it-IT" sz="3600" b="1" dirty="0">
                <a:solidFill>
                  <a:srgbClr val="CF0601"/>
                </a:solidFill>
                <a:latin typeface="Tahoma" pitchFamily="34" charset="0"/>
              </a:rPr>
              <a:t>Center </a:t>
            </a:r>
            <a:r>
              <a:rPr lang="it-IT" sz="3600" b="1" dirty="0" err="1">
                <a:solidFill>
                  <a:srgbClr val="CF0601"/>
                </a:solidFill>
                <a:latin typeface="Tahoma" pitchFamily="34" charset="0"/>
              </a:rPr>
              <a:t>for</a:t>
            </a:r>
            <a:r>
              <a:rPr lang="it-IT" sz="3600" b="1" dirty="0">
                <a:solidFill>
                  <a:srgbClr val="CF0601"/>
                </a:solidFill>
                <a:latin typeface="Tahoma" pitchFamily="34" charset="0"/>
              </a:rPr>
              <a:t> </a:t>
            </a:r>
            <a:r>
              <a:rPr lang="it-IT" sz="3600" b="1" dirty="0" err="1">
                <a:solidFill>
                  <a:srgbClr val="CF0601"/>
                </a:solidFill>
                <a:latin typeface="Tahoma" pitchFamily="34" charset="0"/>
              </a:rPr>
              <a:t>History</a:t>
            </a:r>
            <a:r>
              <a:rPr lang="it-IT" sz="3600" b="1" dirty="0">
                <a:solidFill>
                  <a:srgbClr val="CF0601"/>
                </a:solidFill>
                <a:latin typeface="Tahoma" pitchFamily="34" charset="0"/>
              </a:rPr>
              <a:t> </a:t>
            </a:r>
            <a:r>
              <a:rPr lang="it-IT" sz="3600" b="1" dirty="0" err="1">
                <a:solidFill>
                  <a:srgbClr val="CF0601"/>
                </a:solidFill>
                <a:latin typeface="Tahoma" pitchFamily="34" charset="0"/>
              </a:rPr>
              <a:t>of</a:t>
            </a:r>
            <a:r>
              <a:rPr lang="it-IT" sz="3600" b="1" dirty="0">
                <a:solidFill>
                  <a:srgbClr val="CF0601"/>
                </a:solidFill>
                <a:latin typeface="Tahoma" pitchFamily="34" charset="0"/>
              </a:rPr>
              <a:t> Information </a:t>
            </a:r>
            <a:r>
              <a:rPr lang="it-IT" sz="3600" b="1" dirty="0" err="1">
                <a:solidFill>
                  <a:srgbClr val="CF0601"/>
                </a:solidFill>
                <a:latin typeface="Tahoma" pitchFamily="34" charset="0"/>
              </a:rPr>
              <a:t>Technology</a:t>
            </a:r>
            <a:endParaRPr lang="it-IT" sz="3600" b="1" dirty="0">
              <a:solidFill>
                <a:srgbClr val="CF0601"/>
              </a:solidFill>
              <a:latin typeface="Tahoma" pitchFamily="34" charset="0"/>
            </a:endParaRPr>
          </a:p>
          <a:p>
            <a:pPr algn="l">
              <a:defRPr/>
            </a:pPr>
            <a:r>
              <a:rPr lang="it-IT" sz="2800" b="1" dirty="0">
                <a:latin typeface="Courier New" pitchFamily="49" charset="0"/>
                <a:cs typeface="Courier New" pitchFamily="49" charset="0"/>
              </a:rPr>
              <a:t>http://www.cbi.umn.edu/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14313" y="3505200"/>
            <a:ext cx="8643967" cy="218521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t-IT" sz="3600" dirty="0">
                <a:latin typeface="Tahoma" pitchFamily="34" charset="0"/>
              </a:rPr>
              <a:t>Virginia </a:t>
            </a:r>
            <a:r>
              <a:rPr lang="it-IT" sz="3600" dirty="0" err="1">
                <a:latin typeface="Tahoma" pitchFamily="34" charset="0"/>
              </a:rPr>
              <a:t>Tech</a:t>
            </a:r>
            <a:r>
              <a:rPr lang="it-IT" sz="3600" dirty="0">
                <a:latin typeface="Tahoma" pitchFamily="34" charset="0"/>
              </a:rPr>
              <a:t>, USA</a:t>
            </a:r>
          </a:p>
          <a:p>
            <a:pPr algn="l">
              <a:defRPr/>
            </a:pPr>
            <a:r>
              <a:rPr lang="it-IT" sz="3600" b="1" dirty="0" err="1">
                <a:solidFill>
                  <a:srgbClr val="CF0601"/>
                </a:solidFill>
                <a:latin typeface="Tahoma" pitchFamily="34" charset="0"/>
              </a:rPr>
              <a:t>History</a:t>
            </a:r>
            <a:r>
              <a:rPr lang="it-IT" sz="3600" b="1" dirty="0">
                <a:solidFill>
                  <a:srgbClr val="CF0601"/>
                </a:solidFill>
                <a:latin typeface="Tahoma" pitchFamily="34" charset="0"/>
              </a:rPr>
              <a:t> </a:t>
            </a:r>
            <a:r>
              <a:rPr lang="it-IT" sz="3600" b="1" dirty="0" err="1">
                <a:solidFill>
                  <a:srgbClr val="CF0601"/>
                </a:solidFill>
                <a:latin typeface="Tahoma" pitchFamily="34" charset="0"/>
              </a:rPr>
              <a:t>of</a:t>
            </a:r>
            <a:r>
              <a:rPr lang="it-IT" sz="3600" b="1" dirty="0">
                <a:solidFill>
                  <a:srgbClr val="CF0601"/>
                </a:solidFill>
                <a:latin typeface="Tahoma" pitchFamily="34" charset="0"/>
              </a:rPr>
              <a:t> </a:t>
            </a:r>
            <a:r>
              <a:rPr lang="it-IT" sz="3600" b="1" dirty="0" err="1">
                <a:solidFill>
                  <a:srgbClr val="CF0601"/>
                </a:solidFill>
                <a:latin typeface="Tahoma" pitchFamily="34" charset="0"/>
              </a:rPr>
              <a:t>computing</a:t>
            </a:r>
            <a:r>
              <a:rPr lang="it-IT" sz="3600" b="1" dirty="0">
                <a:solidFill>
                  <a:srgbClr val="CF0601"/>
                </a:solidFill>
                <a:latin typeface="Tahoma" pitchFamily="34" charset="0"/>
              </a:rPr>
              <a:t> and </a:t>
            </a:r>
            <a:r>
              <a:rPr lang="it-IT" sz="3600" b="1" dirty="0" err="1">
                <a:solidFill>
                  <a:srgbClr val="CF0601"/>
                </a:solidFill>
                <a:latin typeface="Tahoma" pitchFamily="34" charset="0"/>
              </a:rPr>
              <a:t>virtual</a:t>
            </a:r>
            <a:r>
              <a:rPr lang="it-IT" sz="3600" b="1" dirty="0">
                <a:solidFill>
                  <a:srgbClr val="CF0601"/>
                </a:solidFill>
                <a:latin typeface="Tahoma" pitchFamily="34" charset="0"/>
              </a:rPr>
              <a:t>  </a:t>
            </a:r>
            <a:r>
              <a:rPr lang="it-IT" sz="3600" b="1" dirty="0" err="1">
                <a:solidFill>
                  <a:srgbClr val="CF0601"/>
                </a:solidFill>
                <a:latin typeface="Tahoma" pitchFamily="34" charset="0"/>
              </a:rPr>
              <a:t>museum</a:t>
            </a:r>
            <a:endParaRPr lang="it-IT" sz="3600" dirty="0">
              <a:solidFill>
                <a:srgbClr val="CF0601"/>
              </a:solidFill>
              <a:latin typeface="Tahoma" pitchFamily="34" charset="0"/>
            </a:endParaRPr>
          </a:p>
          <a:p>
            <a:pPr algn="l">
              <a:defRPr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</a:rPr>
              <a:t>http://ei.cs.vt.edu/~history/index.html</a:t>
            </a:r>
            <a:endParaRPr lang="it-IT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642910" y="0"/>
          <a:ext cx="7924800" cy="592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" r:id="rId4" imgW="5373360" imgH="4018680" progId="PowerPoint.Slide.8">
                  <p:embed/>
                </p:oleObj>
              </mc:Choice>
              <mc:Fallback>
                <p:oleObj name="Diapositiva" r:id="rId4" imgW="5373360" imgH="4018680" progId="PowerPoint.Slide.8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0"/>
                        <a:ext cx="7924800" cy="592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819400" y="228600"/>
            <a:ext cx="3409950" cy="650875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it-IT" sz="3600">
                <a:latin typeface="Tahoma" pitchFamily="34" charset="0"/>
              </a:rPr>
              <a:t>i padri fondatori</a:t>
            </a:r>
            <a:endParaRPr lang="it-IT" sz="240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484313" y="4648200"/>
            <a:ext cx="3663950" cy="1563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>
                <a:latin typeface="Tahoma" pitchFamily="34" charset="0"/>
              </a:rPr>
              <a:t>John von Neumann</a:t>
            </a:r>
            <a:endParaRPr lang="it-IT" sz="2400"/>
          </a:p>
          <a:p>
            <a:pPr>
              <a:defRPr/>
            </a:pPr>
            <a:r>
              <a:rPr lang="it-IT">
                <a:latin typeface="Tahoma" pitchFamily="34" charset="0"/>
              </a:rPr>
              <a:t>(Budapest 1903-</a:t>
            </a:r>
          </a:p>
          <a:p>
            <a:pPr>
              <a:defRPr/>
            </a:pPr>
            <a:r>
              <a:rPr lang="it-IT">
                <a:latin typeface="Tahoma" pitchFamily="34" charset="0"/>
              </a:rPr>
              <a:t>Washington 1957)</a:t>
            </a:r>
            <a:r>
              <a:rPr lang="it-IT" sz="2400"/>
              <a:t> 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715000" y="5562600"/>
            <a:ext cx="2557463" cy="1076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>
                <a:latin typeface="Tahoma" pitchFamily="34" charset="0"/>
              </a:rPr>
              <a:t>Alan Turing</a:t>
            </a:r>
            <a:endParaRPr lang="it-IT" sz="2400"/>
          </a:p>
          <a:p>
            <a:pPr>
              <a:defRPr/>
            </a:pPr>
            <a:r>
              <a:rPr lang="it-IT">
                <a:latin typeface="Tahoma" pitchFamily="34" charset="0"/>
              </a:rPr>
              <a:t>(1912 -1954)</a:t>
            </a:r>
            <a:endParaRPr lang="it-IT" sz="2400">
              <a:latin typeface="New York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250825" y="1772816"/>
            <a:ext cx="8713788" cy="37496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just">
              <a:buClr>
                <a:srgbClr val="CC3300"/>
              </a:buClr>
              <a:buSzPct val="110000"/>
              <a:buFont typeface="Wingdings" pitchFamily="2" charset="2"/>
              <a:buChar char="ü"/>
              <a:defRPr/>
            </a:pP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 La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macchina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deve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calcolare,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allora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deve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contenere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una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b="1" dirty="0">
                <a:solidFill>
                  <a:srgbClr val="FF6600"/>
                </a:solidFill>
                <a:latin typeface="Tahoma" pitchFamily="34" charset="0"/>
              </a:rPr>
              <a:t>centrale</a:t>
            </a:r>
            <a:r>
              <a:rPr lang="it-IT" sz="2000" b="1" dirty="0">
                <a:solidFill>
                  <a:srgbClr val="7F7F7F"/>
                </a:solidFill>
                <a:latin typeface="Tahoma" pitchFamily="34" charset="0"/>
              </a:rPr>
              <a:t>  	</a:t>
            </a:r>
            <a:r>
              <a:rPr lang="it-IT" sz="2000" b="1" dirty="0">
                <a:solidFill>
                  <a:srgbClr val="FF6600"/>
                </a:solidFill>
                <a:latin typeface="Tahoma" pitchFamily="34" charset="0"/>
              </a:rPr>
              <a:t>aritmetica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,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che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costituisce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il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primo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modulo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specifico.</a:t>
            </a:r>
          </a:p>
          <a:p>
            <a:pPr algn="just">
              <a:buClr>
                <a:srgbClr val="CC3300"/>
              </a:buClr>
              <a:buSzPct val="110000"/>
              <a:buFont typeface="Wingdings" pitchFamily="2" charset="2"/>
              <a:buChar char="ü"/>
              <a:defRPr/>
            </a:pP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 Il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controllo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logico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della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macchina,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cioè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l’opportuna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cadenza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sequenziale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	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delle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sue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operazioni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può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essere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effettuata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da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un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b="1" dirty="0">
                <a:solidFill>
                  <a:srgbClr val="FF6600"/>
                </a:solidFill>
                <a:latin typeface="Tahoma" pitchFamily="34" charset="0"/>
              </a:rPr>
              <a:t>modulo</a:t>
            </a:r>
            <a:r>
              <a:rPr lang="it-IT" sz="2000" b="1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b="1" dirty="0">
                <a:solidFill>
                  <a:srgbClr val="FF6600"/>
                </a:solidFill>
                <a:latin typeface="Tahoma" pitchFamily="34" charset="0"/>
              </a:rPr>
              <a:t>centrale</a:t>
            </a:r>
            <a:r>
              <a:rPr lang="it-IT" sz="2000" b="1" dirty="0">
                <a:solidFill>
                  <a:srgbClr val="7F7F7F"/>
                </a:solidFill>
                <a:latin typeface="Tahoma" pitchFamily="34" charset="0"/>
              </a:rPr>
              <a:t> 	</a:t>
            </a:r>
            <a:r>
              <a:rPr lang="it-IT" sz="2000" b="1" dirty="0">
                <a:solidFill>
                  <a:srgbClr val="FF6600"/>
                </a:solidFill>
                <a:latin typeface="Tahoma" pitchFamily="34" charset="0"/>
              </a:rPr>
              <a:t>di</a:t>
            </a:r>
            <a:r>
              <a:rPr lang="it-IT" sz="2000" b="1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b="1" dirty="0">
                <a:solidFill>
                  <a:srgbClr val="FF6600"/>
                </a:solidFill>
                <a:latin typeface="Tahoma" pitchFamily="34" charset="0"/>
              </a:rPr>
              <a:t>controllo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.</a:t>
            </a:r>
          </a:p>
          <a:p>
            <a:pPr algn="just">
              <a:buClr>
                <a:srgbClr val="CC3300"/>
              </a:buClr>
              <a:buSzPct val="110000"/>
              <a:buFont typeface="Wingdings" pitchFamily="2" charset="2"/>
              <a:buChar char="ü"/>
              <a:defRPr/>
            </a:pP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 La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macchina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deve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eseguire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lunghe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sequenze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di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operazioni,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allora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deve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	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avere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una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considerevole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b="1" dirty="0">
                <a:solidFill>
                  <a:srgbClr val="FF6600"/>
                </a:solidFill>
                <a:latin typeface="Tahoma" pitchFamily="34" charset="0"/>
              </a:rPr>
              <a:t>memoria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,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che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costituisce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il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terzo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modulo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	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specifico.</a:t>
            </a:r>
          </a:p>
          <a:p>
            <a:pPr algn="just">
              <a:buClr>
                <a:srgbClr val="CC3300"/>
              </a:buClr>
              <a:buSzPct val="110000"/>
              <a:buFont typeface="Wingdings" pitchFamily="2" charset="2"/>
              <a:buChar char="ü"/>
              <a:defRPr/>
            </a:pP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 La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macchina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deve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anche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mantenere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un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contatto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di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b="1" dirty="0">
                <a:solidFill>
                  <a:srgbClr val="FF6600"/>
                </a:solidFill>
                <a:latin typeface="Tahoma" pitchFamily="34" charset="0"/>
              </a:rPr>
              <a:t>ingresso</a:t>
            </a:r>
            <a:r>
              <a:rPr lang="it-IT" sz="2000" b="1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b="1" dirty="0">
                <a:solidFill>
                  <a:srgbClr val="FF6600"/>
                </a:solidFill>
                <a:latin typeface="Tahoma" pitchFamily="34" charset="0"/>
              </a:rPr>
              <a:t>-</a:t>
            </a:r>
            <a:r>
              <a:rPr lang="it-IT" sz="2000" b="1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b="1" dirty="0">
                <a:solidFill>
                  <a:srgbClr val="FF6600"/>
                </a:solidFill>
                <a:latin typeface="Tahoma" pitchFamily="34" charset="0"/>
              </a:rPr>
              <a:t>uscita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	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con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l’esterno.</a:t>
            </a:r>
          </a:p>
          <a:p>
            <a:pPr algn="just">
              <a:buClr>
                <a:srgbClr val="CC3300"/>
              </a:buClr>
              <a:buSzPct val="110000"/>
              <a:buFont typeface="Wingdings" pitchFamily="2" charset="2"/>
              <a:buChar char="ü"/>
              <a:defRPr/>
            </a:pP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 La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macchina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deve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avere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componenti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per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b="1" dirty="0">
                <a:solidFill>
                  <a:srgbClr val="FF6600"/>
                </a:solidFill>
                <a:latin typeface="Tahoma" pitchFamily="34" charset="0"/>
              </a:rPr>
              <a:t>trasferire</a:t>
            </a:r>
            <a:r>
              <a:rPr lang="it-IT" sz="2000" b="1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b="1" dirty="0">
                <a:solidFill>
                  <a:srgbClr val="FF6600"/>
                </a:solidFill>
                <a:latin typeface="Tahoma" pitchFamily="34" charset="0"/>
              </a:rPr>
              <a:t>informazioni</a:t>
            </a:r>
            <a:r>
              <a:rPr lang="it-IT" sz="2000" b="1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tra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i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	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vari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66FFFF"/>
                </a:solidFill>
                <a:latin typeface="Tahoma" pitchFamily="34" charset="0"/>
              </a:rPr>
              <a:t>moduli.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                                 </a:t>
            </a:r>
            <a:r>
              <a:rPr lang="it-IT" sz="2000" dirty="0">
                <a:solidFill>
                  <a:schemeClr val="bg1"/>
                </a:solidFill>
                <a:latin typeface="Tahoma" pitchFamily="34" charset="0"/>
              </a:rPr>
              <a:t>(J. Von </a:t>
            </a:r>
            <a:r>
              <a:rPr lang="it-IT" sz="2000" dirty="0" err="1">
                <a:solidFill>
                  <a:schemeClr val="bg1"/>
                </a:solidFill>
                <a:latin typeface="Tahoma" pitchFamily="34" charset="0"/>
              </a:rPr>
              <a:t>Neumann</a:t>
            </a:r>
            <a:r>
              <a:rPr lang="it-IT" sz="2000" dirty="0">
                <a:solidFill>
                  <a:schemeClr val="bg1"/>
                </a:solidFill>
                <a:latin typeface="Tahoma" pitchFamily="34" charset="0"/>
              </a:rPr>
              <a:t>, </a:t>
            </a:r>
            <a:r>
              <a:rPr lang="it-IT" sz="2000" i="1" dirty="0">
                <a:solidFill>
                  <a:schemeClr val="bg1"/>
                </a:solidFill>
              </a:rPr>
              <a:t>I </a:t>
            </a:r>
            <a:r>
              <a:rPr lang="it-IT" sz="2000" i="1" dirty="0" err="1">
                <a:solidFill>
                  <a:schemeClr val="bg1"/>
                </a:solidFill>
              </a:rPr>
              <a:t>Draft</a:t>
            </a:r>
            <a:r>
              <a:rPr lang="it-IT" sz="2000" dirty="0">
                <a:solidFill>
                  <a:schemeClr val="bg1"/>
                </a:solidFill>
                <a:latin typeface="Tahoma" pitchFamily="34" charset="0"/>
              </a:rPr>
              <a:t>, 1945)</a:t>
            </a: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179388" y="44624"/>
            <a:ext cx="8785225" cy="16160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2000" dirty="0">
                <a:solidFill>
                  <a:srgbClr val="FFFF00"/>
                </a:solidFill>
                <a:latin typeface="Tahoma" pitchFamily="34" charset="0"/>
              </a:rPr>
              <a:t>Non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Tahoma" pitchFamily="34" charset="0"/>
              </a:rPr>
              <a:t>è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Tahoma" pitchFamily="34" charset="0"/>
              </a:rPr>
              <a:t>necessario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Tahoma" pitchFamily="34" charset="0"/>
              </a:rPr>
              <a:t>avere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Tahoma" pitchFamily="34" charset="0"/>
              </a:rPr>
              <a:t>a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Tahoma" pitchFamily="34" charset="0"/>
              </a:rPr>
              <a:t>disposizione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Tahoma" pitchFamily="34" charset="0"/>
              </a:rPr>
              <a:t>una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Tahoma" pitchFamily="34" charset="0"/>
              </a:rPr>
              <a:t>infinità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Tahoma" pitchFamily="34" charset="0"/>
              </a:rPr>
              <a:t>di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Tahoma" pitchFamily="34" charset="0"/>
              </a:rPr>
              <a:t>macchine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Tahoma" pitchFamily="34" charset="0"/>
              </a:rPr>
              <a:t>diverse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Tahoma" pitchFamily="34" charset="0"/>
              </a:rPr>
              <a:t>per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Tahoma" pitchFamily="34" charset="0"/>
              </a:rPr>
              <a:t>svolgere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Tahoma" pitchFamily="34" charset="0"/>
              </a:rPr>
              <a:t>compiti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Tahoma" pitchFamily="34" charset="0"/>
              </a:rPr>
              <a:t>diversi.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Tahoma" pitchFamily="34" charset="0"/>
              </a:rPr>
              <a:t>E’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Tahoma" pitchFamily="34" charset="0"/>
              </a:rPr>
              <a:t>sufficiente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Tahoma" pitchFamily="34" charset="0"/>
              </a:rPr>
              <a:t>averne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Tahoma" pitchFamily="34" charset="0"/>
              </a:rPr>
              <a:t>una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Tahoma" pitchFamily="34" charset="0"/>
              </a:rPr>
              <a:t>sola.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Tahoma" pitchFamily="34" charset="0"/>
              </a:rPr>
              <a:t>I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Tahoma" pitchFamily="34" charset="0"/>
              </a:rPr>
              <a:t>problemi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Tahoma" pitchFamily="34" charset="0"/>
              </a:rPr>
              <a:t>di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Tahoma" pitchFamily="34" charset="0"/>
              </a:rPr>
              <a:t>produrre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Tahoma" pitchFamily="34" charset="0"/>
              </a:rPr>
              <a:t>varie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Tahoma" pitchFamily="34" charset="0"/>
              </a:rPr>
              <a:t>macchine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Tahoma" pitchFamily="34" charset="0"/>
              </a:rPr>
              <a:t>per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Tahoma" pitchFamily="34" charset="0"/>
              </a:rPr>
              <a:t>diversi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Tahoma" pitchFamily="34" charset="0"/>
              </a:rPr>
              <a:t>compiti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Tahoma" pitchFamily="34" charset="0"/>
              </a:rPr>
              <a:t>si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Tahoma" pitchFamily="34" charset="0"/>
              </a:rPr>
              <a:t>trasformano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Tahoma" pitchFamily="34" charset="0"/>
              </a:rPr>
              <a:t>in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Tahoma" pitchFamily="34" charset="0"/>
              </a:rPr>
              <a:t>un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Tahoma" pitchFamily="34" charset="0"/>
              </a:rPr>
              <a:t>lavoro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Tahoma" pitchFamily="34" charset="0"/>
              </a:rPr>
              <a:t>a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Tahoma" pitchFamily="34" charset="0"/>
              </a:rPr>
              <a:t>tavolino,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Tahoma" pitchFamily="34" charset="0"/>
              </a:rPr>
              <a:t>che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Tahoma" pitchFamily="34" charset="0"/>
              </a:rPr>
              <a:t>consiste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Tahoma" pitchFamily="34" charset="0"/>
              </a:rPr>
              <a:t>nel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Tahoma" pitchFamily="34" charset="0"/>
              </a:rPr>
              <a:t>programmare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Tahoma" pitchFamily="34" charset="0"/>
              </a:rPr>
              <a:t>la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Tahoma" pitchFamily="34" charset="0"/>
              </a:rPr>
              <a:t>macchina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Tahoma" pitchFamily="34" charset="0"/>
              </a:rPr>
              <a:t>universale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Tahoma" pitchFamily="34" charset="0"/>
              </a:rPr>
              <a:t>a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Tahoma" pitchFamily="34" charset="0"/>
              </a:rPr>
              <a:t>svolgere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Tahoma" pitchFamily="34" charset="0"/>
              </a:rPr>
              <a:t>quei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Tahoma" pitchFamily="34" charset="0"/>
              </a:rPr>
              <a:t>compiti.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                                                               </a:t>
            </a:r>
            <a:r>
              <a:rPr lang="it-IT" sz="2000" dirty="0">
                <a:solidFill>
                  <a:schemeClr val="bg1"/>
                </a:solidFill>
                <a:latin typeface="Tahoma" pitchFamily="34" charset="0"/>
              </a:rPr>
              <a:t>(A.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Tahoma" pitchFamily="34" charset="0"/>
              </a:rPr>
              <a:t>Turing</a:t>
            </a:r>
            <a:r>
              <a:rPr lang="it-IT" sz="2000" dirty="0">
                <a:solidFill>
                  <a:schemeClr val="bg1"/>
                </a:solidFill>
                <a:latin typeface="Tahoma" pitchFamily="34" charset="0"/>
              </a:rPr>
              <a:t>,</a:t>
            </a:r>
            <a:r>
              <a:rPr lang="it-IT" sz="2000" dirty="0">
                <a:solidFill>
                  <a:srgbClr val="7F7F7F"/>
                </a:solidFill>
                <a:latin typeface="Tahoma" pitchFamily="34" charset="0"/>
              </a:rPr>
              <a:t> </a:t>
            </a:r>
            <a:r>
              <a:rPr lang="it-IT" sz="2000" dirty="0">
                <a:solidFill>
                  <a:schemeClr val="bg1"/>
                </a:solidFill>
                <a:latin typeface="Tahoma" pitchFamily="34" charset="0"/>
              </a:rPr>
              <a:t>1940)</a:t>
            </a:r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2571736" y="5660504"/>
            <a:ext cx="4095993" cy="58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it-IT" dirty="0">
                <a:latin typeface="Tahoma" pitchFamily="34" charset="0"/>
              </a:rPr>
              <a:t>nasce l’ </a:t>
            </a:r>
            <a:r>
              <a:rPr lang="it-IT" b="1" dirty="0">
                <a:latin typeface="Tahoma" pitchFamily="34" charset="0"/>
              </a:rPr>
              <a:t>Informatica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 animBg="1"/>
      <p:bldP spid="1372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E8301B27-DD03-89FB-9ED6-D5BC06C3C2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381713"/>
              </p:ext>
            </p:extLst>
          </p:nvPr>
        </p:nvGraphicFramePr>
        <p:xfrm>
          <a:off x="5831759" y="1305470"/>
          <a:ext cx="3047936" cy="2321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PhotoPaint.Image.8" r:id="rId4" imgW="6768254" imgH="5155556" progId="">
                  <p:embed/>
                </p:oleObj>
              </mc:Choice>
              <mc:Fallback>
                <p:oleObj name="CorelPhotoPaint.Image.8" r:id="rId4" imgW="6768254" imgH="5155556" progId="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61CC1563-6DA9-442B-9FEE-3E36FD5646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1759" y="1305470"/>
                        <a:ext cx="3047936" cy="2321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D93C806D-DA4C-942F-C01E-6F3C4F9006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452686"/>
              </p:ext>
            </p:extLst>
          </p:nvPr>
        </p:nvGraphicFramePr>
        <p:xfrm>
          <a:off x="179512" y="260648"/>
          <a:ext cx="2626973" cy="1894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PhotoPaint.Image.8" r:id="rId6" imgW="4050794" imgH="2920635" progId="">
                  <p:embed/>
                </p:oleObj>
              </mc:Choice>
              <mc:Fallback>
                <p:oleObj name="CorelPhotoPaint.Image.8" r:id="rId6" imgW="4050794" imgH="2920635" progId="">
                  <p:embed/>
                  <p:pic>
                    <p:nvPicPr>
                      <p:cNvPr id="10" name="Object 3">
                        <a:extLst>
                          <a:ext uri="{FF2B5EF4-FFF2-40B4-BE49-F238E27FC236}">
                            <a16:creationId xmlns:a16="http://schemas.microsoft.com/office/drawing/2014/main" id="{154BF7C9-D044-4D4C-876F-F0981838ED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60648"/>
                        <a:ext cx="2626973" cy="18941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53C124E6-624D-D429-E87D-F026FE2243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416971"/>
              </p:ext>
            </p:extLst>
          </p:nvPr>
        </p:nvGraphicFramePr>
        <p:xfrm>
          <a:off x="2915816" y="260648"/>
          <a:ext cx="2669770" cy="1910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PhotoPaint.Image.8" r:id="rId8" imgW="1828571" imgH="1307937" progId="">
                  <p:embed/>
                </p:oleObj>
              </mc:Choice>
              <mc:Fallback>
                <p:oleObj name="CorelPhotoPaint.Image.8" r:id="rId8" imgW="1828571" imgH="1307937" progId="">
                  <p:embed/>
                  <p:pic>
                    <p:nvPicPr>
                      <p:cNvPr id="11" name="Object 2">
                        <a:extLst>
                          <a:ext uri="{FF2B5EF4-FFF2-40B4-BE49-F238E27FC236}">
                            <a16:creationId xmlns:a16="http://schemas.microsoft.com/office/drawing/2014/main" id="{02EE21D1-8F54-4D15-B613-F6B42F3313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260648"/>
                        <a:ext cx="2669770" cy="19100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81C46916-B1F0-4162-B148-7FB665E5B686}"/>
              </a:ext>
            </a:extLst>
          </p:cNvPr>
          <p:cNvSpPr txBox="1"/>
          <p:nvPr/>
        </p:nvSpPr>
        <p:spPr>
          <a:xfrm>
            <a:off x="775183" y="2178197"/>
            <a:ext cx="40626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000" dirty="0">
                <a:latin typeface="Tahoma" pitchFamily="34" charset="0"/>
              </a:rPr>
              <a:t>ENIAC, il primo calcolatore/calcolatrice elettronico 1943-45</a:t>
            </a:r>
            <a:endParaRPr lang="it-IT" sz="20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7CF1A5C-2837-A6FB-DAF6-152C816B57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905" y="4574109"/>
            <a:ext cx="2498524" cy="202324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867AD8A-EC46-4C53-6335-794A104EA4FF}"/>
              </a:ext>
            </a:extLst>
          </p:cNvPr>
          <p:cNvSpPr txBox="1"/>
          <p:nvPr/>
        </p:nvSpPr>
        <p:spPr>
          <a:xfrm>
            <a:off x="5796136" y="5157192"/>
            <a:ext cx="29263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000" dirty="0">
                <a:latin typeface="Tahoma" pitchFamily="34" charset="0"/>
              </a:rPr>
              <a:t>EDVAC, il primo computer elettronico 1946-49</a:t>
            </a:r>
            <a:endParaRPr lang="it-IT" sz="20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0DF6A7C-19BE-3EB5-5B73-90271FFA3A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42566" y="4558974"/>
            <a:ext cx="3033457" cy="2007920"/>
          </a:xfrm>
          <a:prstGeom prst="rect">
            <a:avLst/>
          </a:prstGeom>
        </p:spPr>
      </p:pic>
      <p:sp>
        <p:nvSpPr>
          <p:cNvPr id="11" name="Text Box 3">
            <a:extLst>
              <a:ext uri="{FF2B5EF4-FFF2-40B4-BE49-F238E27FC236}">
                <a16:creationId xmlns:a16="http://schemas.microsoft.com/office/drawing/2014/main" id="{026065BE-B009-63A9-6DEA-BF90A3546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7407" y="3645024"/>
            <a:ext cx="24482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1800" dirty="0">
                <a:latin typeface="Tahoma" pitchFamily="34" charset="0"/>
              </a:rPr>
              <a:t>il termine </a:t>
            </a:r>
            <a:r>
              <a:rPr lang="it-IT" sz="1800" dirty="0">
                <a:solidFill>
                  <a:schemeClr val="accent2"/>
                </a:solidFill>
                <a:latin typeface="Tahoma" pitchFamily="34" charset="0"/>
              </a:rPr>
              <a:t>Compute</a:t>
            </a:r>
            <a:r>
              <a:rPr lang="it-IT" sz="1800" dirty="0">
                <a:latin typeface="Tahoma" pitchFamily="34" charset="0"/>
              </a:rPr>
              <a:t>r indicava le operatrici</a:t>
            </a:r>
            <a:endParaRPr lang="it-IT" sz="1800" dirty="0"/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867681"/>
              </p:ext>
            </p:extLst>
          </p:nvPr>
        </p:nvGraphicFramePr>
        <p:xfrm>
          <a:off x="1404938" y="188640"/>
          <a:ext cx="6248400" cy="411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PhotoPaint.Image.8" r:id="rId4" imgW="3047619" imgH="2009524" progId="">
                  <p:embed/>
                </p:oleObj>
              </mc:Choice>
              <mc:Fallback>
                <p:oleObj name="CorelPhotoPaint.Image.8" r:id="rId4" imgW="3047619" imgH="2009524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938" y="188640"/>
                        <a:ext cx="6248400" cy="411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475656" y="4509120"/>
            <a:ext cx="6178550" cy="1200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 dirty="0">
                <a:latin typeface="Tahoma" pitchFamily="34" charset="0"/>
              </a:rPr>
              <a:t>Steve Jobs e Steve </a:t>
            </a:r>
            <a:r>
              <a:rPr lang="it-IT" sz="3600" dirty="0" err="1">
                <a:latin typeface="Tahoma" pitchFamily="34" charset="0"/>
              </a:rPr>
              <a:t>Wozniack</a:t>
            </a:r>
            <a:r>
              <a:rPr lang="it-IT" sz="3600" dirty="0">
                <a:latin typeface="Tahoma" pitchFamily="34" charset="0"/>
              </a:rPr>
              <a:t> </a:t>
            </a:r>
          </a:p>
          <a:p>
            <a:pPr>
              <a:defRPr/>
            </a:pPr>
            <a:r>
              <a:rPr lang="it-IT" sz="3600" dirty="0">
                <a:latin typeface="Tahoma" pitchFamily="34" charset="0"/>
              </a:rPr>
              <a:t>1977 – nasce il </a:t>
            </a:r>
            <a:r>
              <a:rPr lang="it-IT" sz="3600" b="1" dirty="0" err="1">
                <a:latin typeface="Tahoma" pitchFamily="34" charset="0"/>
              </a:rPr>
              <a:t>pc</a:t>
            </a:r>
            <a:r>
              <a:rPr lang="it-IT" sz="3600" dirty="0">
                <a:latin typeface="Tahoma" pitchFamily="34" charset="0"/>
              </a:rPr>
              <a:t> (Apple)</a:t>
            </a:r>
            <a:endParaRPr lang="it-IT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2273300" y="4756895"/>
            <a:ext cx="4340225" cy="1200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>
                <a:latin typeface="Tahoma" pitchFamily="34" charset="0"/>
              </a:rPr>
              <a:t>Tim Berners-Lee  </a:t>
            </a:r>
          </a:p>
          <a:p>
            <a:pPr>
              <a:defRPr/>
            </a:pPr>
            <a:r>
              <a:rPr lang="it-IT" sz="3600">
                <a:latin typeface="Tahoma" pitchFamily="34" charset="0"/>
              </a:rPr>
              <a:t>1980 – nasce il </a:t>
            </a:r>
            <a:r>
              <a:rPr lang="it-IT" sz="3600" b="1">
                <a:latin typeface="Tahoma" pitchFamily="34" charset="0"/>
              </a:rPr>
              <a:t>web</a:t>
            </a:r>
            <a:endParaRPr lang="it-IT" sz="2400" b="1"/>
          </a:p>
        </p:txBody>
      </p:sp>
      <p:pic>
        <p:nvPicPr>
          <p:cNvPr id="58371" name="Picture 3" descr="TmBernersLe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116632"/>
            <a:ext cx="41370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1841500" y="4437112"/>
            <a:ext cx="5192713" cy="1200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>
                <a:latin typeface="Tahoma" pitchFamily="34" charset="0"/>
              </a:rPr>
              <a:t>Larry Page e Sergey Brin</a:t>
            </a:r>
          </a:p>
          <a:p>
            <a:pPr>
              <a:defRPr/>
            </a:pPr>
            <a:r>
              <a:rPr lang="it-IT" sz="3600">
                <a:latin typeface="Tahoma" pitchFamily="34" charset="0"/>
              </a:rPr>
              <a:t>1998 – nasce </a:t>
            </a:r>
            <a:r>
              <a:rPr lang="it-IT" sz="3600" b="1">
                <a:latin typeface="Tahoma" pitchFamily="34" charset="0"/>
              </a:rPr>
              <a:t>Google </a:t>
            </a:r>
            <a:endParaRPr lang="it-IT" sz="2400" b="1"/>
          </a:p>
        </p:txBody>
      </p:sp>
      <p:pic>
        <p:nvPicPr>
          <p:cNvPr id="59395" name="Picture 6" descr="Photograph of Sergey Brin from Google.com press photos page">
            <a:hlinkClick r:id="rId6" tooltip="Photograph of Sergey Brin from Google.com press photos page"/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213" y="1125538"/>
            <a:ext cx="360045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8" descr="Google co-founder Larry Page">
            <a:hlinkClick r:id="rId8" tooltip="Google co-founder Larry Page"/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538" y="1125538"/>
            <a:ext cx="4500562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026"/>
          <p:cNvSpPr txBox="1">
            <a:spLocks noChangeArrowheads="1"/>
          </p:cNvSpPr>
          <p:nvPr/>
        </p:nvSpPr>
        <p:spPr bwMode="auto">
          <a:xfrm>
            <a:off x="251520" y="116632"/>
            <a:ext cx="8712968" cy="144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l">
              <a:defRPr/>
            </a:pPr>
            <a:endParaRPr lang="it-IT" sz="1200" dirty="0">
              <a:latin typeface="Tahoma" pitchFamily="34" charset="0"/>
            </a:endParaRPr>
          </a:p>
          <a:p>
            <a:pPr>
              <a:defRPr/>
            </a:pPr>
            <a:r>
              <a:rPr lang="it-IT" dirty="0">
                <a:latin typeface="Tahoma" pitchFamily="34" charset="0"/>
              </a:rPr>
              <a:t>Corso di </a:t>
            </a:r>
          </a:p>
          <a:p>
            <a:pPr>
              <a:defRPr/>
            </a:pPr>
            <a:r>
              <a:rPr lang="it-IT" dirty="0">
                <a:latin typeface="Tahoma" pitchFamily="34" charset="0"/>
              </a:rPr>
              <a:t>Programmazione I e Lab di Programmazione I</a:t>
            </a:r>
          </a:p>
          <a:p>
            <a:pPr algn="l">
              <a:defRPr/>
            </a:pPr>
            <a:endParaRPr lang="it-IT" sz="1200" dirty="0"/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179512" y="1628800"/>
            <a:ext cx="8856984" cy="31085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l">
              <a:defRPr/>
            </a:pPr>
            <a:endParaRPr lang="it-IT" sz="1200" dirty="0">
              <a:latin typeface="Tahoma" pitchFamily="34" charset="0"/>
            </a:endParaRPr>
          </a:p>
          <a:p>
            <a:pPr algn="just">
              <a:defRPr/>
            </a:pPr>
            <a:r>
              <a:rPr lang="it-IT" dirty="0">
                <a:solidFill>
                  <a:srgbClr val="FF0000"/>
                </a:solidFill>
                <a:latin typeface="Tahoma" pitchFamily="34" charset="0"/>
              </a:rPr>
              <a:t>interazione: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latin typeface="Tahoma" pitchFamily="34" charset="0"/>
              </a:rPr>
              <a:t>ricevimento studenti (in presenza o telematico) da parte dei due docenti e dei 2 tutor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latin typeface="Tahoma" pitchFamily="34" charset="0"/>
              </a:rPr>
              <a:t>discussione con i due tutor, soprattutto durante le lezioni di Laboratorio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latin typeface="Tahoma" pitchFamily="34" charset="0"/>
              </a:rPr>
              <a:t>mail istituzionale, chat Teams, a docenti e tutor</a:t>
            </a:r>
          </a:p>
          <a:p>
            <a:pPr algn="l">
              <a:defRPr/>
            </a:pPr>
            <a:endParaRPr lang="it-IT" sz="1200" dirty="0"/>
          </a:p>
        </p:txBody>
      </p:sp>
      <p:sp>
        <p:nvSpPr>
          <p:cNvPr id="2" name="Text Box 1026">
            <a:extLst>
              <a:ext uri="{FF2B5EF4-FFF2-40B4-BE49-F238E27FC236}">
                <a16:creationId xmlns:a16="http://schemas.microsoft.com/office/drawing/2014/main" id="{059211B4-B18E-9315-457D-5C013DCBA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08" y="4869160"/>
            <a:ext cx="8856984" cy="1815882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t-IT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gli studenti sono invitati a utilizzare </a:t>
            </a:r>
            <a:r>
              <a:rPr lang="it-IT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ChatGPT </a:t>
            </a:r>
            <a:r>
              <a:rPr lang="it-IT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lang="it-IT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GPT4</a:t>
            </a:r>
            <a:r>
              <a:rPr lang="it-IT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come assistenti virtuali, per integrare l’interazione con i due tutor umani, anche utilizzando i </a:t>
            </a:r>
            <a:r>
              <a:rPr lang="it-IT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prompt</a:t>
            </a:r>
            <a:r>
              <a:rPr lang="it-IT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suggeriti per ogni lezione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8102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923386" y="4365104"/>
            <a:ext cx="5028941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 dirty="0">
                <a:latin typeface="Tahoma" pitchFamily="34" charset="0"/>
              </a:rPr>
              <a:t>Jeff </a:t>
            </a:r>
            <a:r>
              <a:rPr lang="it-IT" sz="3600" dirty="0" err="1">
                <a:latin typeface="Tahoma" pitchFamily="34" charset="0"/>
              </a:rPr>
              <a:t>Bezos</a:t>
            </a:r>
            <a:endParaRPr lang="it-IT" sz="3600" dirty="0">
              <a:latin typeface="Tahoma" pitchFamily="34" charset="0"/>
            </a:endParaRPr>
          </a:p>
          <a:p>
            <a:pPr>
              <a:defRPr/>
            </a:pPr>
            <a:r>
              <a:rPr lang="it-IT" sz="3600" dirty="0">
                <a:latin typeface="Tahoma" pitchFamily="34" charset="0"/>
              </a:rPr>
              <a:t>2003 – nasce </a:t>
            </a:r>
            <a:r>
              <a:rPr lang="it-IT" sz="3600" b="1" dirty="0">
                <a:latin typeface="Tahoma" pitchFamily="34" charset="0"/>
              </a:rPr>
              <a:t>Amazon </a:t>
            </a:r>
            <a:endParaRPr lang="it-IT" sz="2400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608" y="1718745"/>
            <a:ext cx="4213437" cy="84615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38" y="278714"/>
            <a:ext cx="4580108" cy="365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7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49460" y="4581128"/>
            <a:ext cx="537679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 dirty="0">
                <a:latin typeface="Tahoma" pitchFamily="34" charset="0"/>
              </a:rPr>
              <a:t>Mark </a:t>
            </a:r>
            <a:r>
              <a:rPr lang="it-IT" sz="3600" dirty="0" err="1">
                <a:latin typeface="Tahoma" pitchFamily="34" charset="0"/>
              </a:rPr>
              <a:t>Zuckerberg</a:t>
            </a:r>
            <a:endParaRPr lang="it-IT" sz="3600" dirty="0">
              <a:latin typeface="Tahoma" pitchFamily="34" charset="0"/>
            </a:endParaRPr>
          </a:p>
          <a:p>
            <a:pPr>
              <a:defRPr/>
            </a:pPr>
            <a:r>
              <a:rPr lang="it-IT" sz="3600" dirty="0">
                <a:latin typeface="Tahoma" pitchFamily="34" charset="0"/>
              </a:rPr>
              <a:t>2004 – nasce </a:t>
            </a:r>
            <a:r>
              <a:rPr lang="it-IT" sz="3600" b="1" dirty="0" err="1">
                <a:latin typeface="Tahoma" pitchFamily="34" charset="0"/>
              </a:rPr>
              <a:t>Facebook</a:t>
            </a:r>
            <a:r>
              <a:rPr lang="it-IT" sz="3600" b="1" dirty="0">
                <a:latin typeface="Tahoma" pitchFamily="34" charset="0"/>
              </a:rPr>
              <a:t> </a:t>
            </a:r>
            <a:endParaRPr lang="it-IT" sz="24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4003645" cy="345638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836712"/>
            <a:ext cx="4177685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2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7504" y="4653136"/>
            <a:ext cx="432048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800" dirty="0">
                <a:latin typeface="Tahoma" pitchFamily="34" charset="0"/>
              </a:rPr>
              <a:t>Ada </a:t>
            </a:r>
            <a:r>
              <a:rPr lang="it-IT" sz="2800" dirty="0" err="1">
                <a:latin typeface="Tahoma" pitchFamily="34" charset="0"/>
              </a:rPr>
              <a:t>Lovelace</a:t>
            </a:r>
            <a:r>
              <a:rPr lang="it-IT" sz="2800" dirty="0">
                <a:latin typeface="Tahoma" pitchFamily="34" charset="0"/>
              </a:rPr>
              <a:t> 1815-1852 la prima programmatrice</a:t>
            </a:r>
            <a:endParaRPr lang="it-IT" sz="2800" b="1" dirty="0"/>
          </a:p>
        </p:txBody>
      </p:sp>
      <p:pic>
        <p:nvPicPr>
          <p:cNvPr id="8194" name="Picture 2" descr="Credit: Getty Images/Hulton Archi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3168352" cy="396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upload.wikimedia.org/wikipedia/commons/1/1b/Ken_Thompson_and_Dennis_Ritchie--19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48680"/>
            <a:ext cx="4711573" cy="305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479514" y="3638673"/>
            <a:ext cx="432048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800" dirty="0" err="1">
                <a:latin typeface="Tahoma" pitchFamily="34" charset="0"/>
              </a:rPr>
              <a:t>Ken</a:t>
            </a:r>
            <a:r>
              <a:rPr lang="it-IT" sz="2800" dirty="0">
                <a:latin typeface="Tahoma" pitchFamily="34" charset="0"/>
              </a:rPr>
              <a:t> Thompson (Unix)</a:t>
            </a:r>
          </a:p>
          <a:p>
            <a:pPr>
              <a:defRPr/>
            </a:pPr>
            <a:r>
              <a:rPr lang="it-IT" sz="2800" dirty="0">
                <a:latin typeface="Tahoma" pitchFamily="34" charset="0"/>
              </a:rPr>
              <a:t>Dennis Ritchie 1941-2011</a:t>
            </a:r>
          </a:p>
          <a:p>
            <a:pPr>
              <a:defRPr/>
            </a:pPr>
            <a:r>
              <a:rPr lang="it-IT" sz="2800" dirty="0">
                <a:latin typeface="Tahoma" pitchFamily="34" charset="0"/>
              </a:rPr>
              <a:t>(linguaggio C)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34463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024FAA5-E65B-7357-D926-1920D15D7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37" y="332656"/>
            <a:ext cx="3818373" cy="444497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CA274CA-6A5F-DF59-A62A-6ED2FF2C9E05}"/>
              </a:ext>
            </a:extLst>
          </p:cNvPr>
          <p:cNvSpPr txBox="1"/>
          <p:nvPr/>
        </p:nvSpPr>
        <p:spPr>
          <a:xfrm>
            <a:off x="287523" y="4941168"/>
            <a:ext cx="3600399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dirty="0">
                <a:latin typeface="Tahoma" pitchFamily="34" charset="0"/>
              </a:rPr>
              <a:t>Sam Altman</a:t>
            </a:r>
          </a:p>
          <a:p>
            <a:pPr>
              <a:defRPr/>
            </a:pPr>
            <a:r>
              <a:rPr lang="it-IT" sz="2400" dirty="0">
                <a:latin typeface="Tahoma" pitchFamily="34" charset="0"/>
              </a:rPr>
              <a:t>2022 – nasce </a:t>
            </a:r>
            <a:r>
              <a:rPr lang="it-IT" sz="2400" b="1" dirty="0">
                <a:latin typeface="Tahoma" pitchFamily="34" charset="0"/>
              </a:rPr>
              <a:t>ChatGPT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3F456EAC-658D-23B6-7DB6-2394D18BC7F1}"/>
              </a:ext>
            </a:extLst>
          </p:cNvPr>
          <p:cNvSpPr txBox="1">
            <a:spLocks/>
          </p:cNvSpPr>
          <p:nvPr/>
        </p:nvSpPr>
        <p:spPr>
          <a:xfrm>
            <a:off x="4067943" y="548680"/>
            <a:ext cx="4968553" cy="464602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 data da </a:t>
            </a:r>
            <a:r>
              <a:rPr lang="en-US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ricordare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: 30 </a:t>
            </a:r>
            <a:r>
              <a:rPr lang="en-US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novembre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  <a:endParaRPr lang="it-GB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87964C1-208E-912F-9F90-3CBF8765828D}"/>
              </a:ext>
            </a:extLst>
          </p:cNvPr>
          <p:cNvSpPr txBox="1"/>
          <p:nvPr/>
        </p:nvSpPr>
        <p:spPr>
          <a:xfrm>
            <a:off x="4067943" y="1593042"/>
            <a:ext cx="496855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San Francisco – based OpenAI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lancia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ChatGPT</a:t>
            </a:r>
          </a:p>
          <a:p>
            <a:pPr algn="l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il 4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dicembre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2022, ChatGPT ha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più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milione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utenti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registrati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gennaio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2023, ChatGPT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supera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milioni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utenti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rendendola l'applicazione consumer in più rapida crescita fino a oggi nella storia</a:t>
            </a:r>
          </a:p>
        </p:txBody>
      </p:sp>
    </p:spTree>
    <p:extLst>
      <p:ext uri="{BB962C8B-B14F-4D97-AF65-F5344CB8AC3E}">
        <p14:creationId xmlns:p14="http://schemas.microsoft.com/office/powerpoint/2010/main" val="264566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3F456EAC-658D-23B6-7DB6-2394D18BC7F1}"/>
              </a:ext>
            </a:extLst>
          </p:cNvPr>
          <p:cNvSpPr txBox="1">
            <a:spLocks/>
          </p:cNvSpPr>
          <p:nvPr/>
        </p:nvSpPr>
        <p:spPr>
          <a:xfrm>
            <a:off x="4067943" y="548680"/>
            <a:ext cx="4968553" cy="464602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 data da </a:t>
            </a:r>
            <a:r>
              <a:rPr lang="en-US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ricordare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: 30 </a:t>
            </a:r>
            <a:r>
              <a:rPr lang="en-US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novembre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  <a:endParaRPr lang="it-GB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4BF96F5-34BD-97BF-EB1D-1FF20C91F4C6}"/>
              </a:ext>
            </a:extLst>
          </p:cNvPr>
          <p:cNvSpPr txBox="1"/>
          <p:nvPr/>
        </p:nvSpPr>
        <p:spPr>
          <a:xfrm>
            <a:off x="107504" y="1628800"/>
            <a:ext cx="878497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ChatGPT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è un chatbot di intelligenza artificiale</a:t>
            </a:r>
          </a:p>
          <a:p>
            <a:pPr algn="l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è costruito sulla base della famiglia GPT-3 di OpenAI di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grandi modelli linguistici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(LLM, Large Language Model) ed è stato messo a punto utilizzando sia tecniche di apprendimento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auto supervisionato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sia tecniche di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reinforcement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learning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e di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allineamento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al senso comune umano</a:t>
            </a:r>
          </a:p>
          <a:p>
            <a:pPr algn="l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GPT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sta per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pre-trained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generative transformer</a:t>
            </a:r>
          </a:p>
          <a:p>
            <a:pPr algn="l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C64620DA-D1EB-E9C2-8A37-C9CF055FA92F}"/>
              </a:ext>
            </a:extLst>
          </p:cNvPr>
          <p:cNvSpPr txBox="1">
            <a:spLocks/>
          </p:cNvSpPr>
          <p:nvPr/>
        </p:nvSpPr>
        <p:spPr>
          <a:xfrm>
            <a:off x="179512" y="1013282"/>
            <a:ext cx="3744416" cy="46460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ChatGPT in Wikipedia:</a:t>
            </a:r>
            <a:endParaRPr lang="it-GB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8993421-202C-1A71-11F8-B83EFC55CDBA}"/>
              </a:ext>
            </a:extLst>
          </p:cNvPr>
          <p:cNvSpPr txBox="1"/>
          <p:nvPr/>
        </p:nvSpPr>
        <p:spPr>
          <a:xfrm>
            <a:off x="187172" y="5583108"/>
            <a:ext cx="5175053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https://chat.openai.com</a:t>
            </a:r>
            <a:endParaRPr lang="it-IT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7541A70-0CDA-675C-911B-D8293024C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5006841"/>
            <a:ext cx="1133483" cy="115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72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3F456EAC-658D-23B6-7DB6-2394D18BC7F1}"/>
              </a:ext>
            </a:extLst>
          </p:cNvPr>
          <p:cNvSpPr txBox="1">
            <a:spLocks/>
          </p:cNvSpPr>
          <p:nvPr/>
        </p:nvSpPr>
        <p:spPr>
          <a:xfrm>
            <a:off x="4067943" y="548680"/>
            <a:ext cx="4968553" cy="464602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 data da </a:t>
            </a:r>
            <a:r>
              <a:rPr lang="en-US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ricordare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: 30 </a:t>
            </a:r>
            <a:r>
              <a:rPr lang="en-US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novembre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  <a:endParaRPr lang="it-GB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4BF96F5-34BD-97BF-EB1D-1FF20C91F4C6}"/>
              </a:ext>
            </a:extLst>
          </p:cNvPr>
          <p:cNvSpPr txBox="1"/>
          <p:nvPr/>
        </p:nvSpPr>
        <p:spPr>
          <a:xfrm>
            <a:off x="107504" y="1628800"/>
            <a:ext cx="878497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sebbene la funzione principale di un chatbot sia imitare un conversatore umano, ChatGPT è molto versatile</a:t>
            </a:r>
          </a:p>
          <a:p>
            <a:pPr algn="l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può scrivere e testare programmi per computer, comporre musica, sceneggiati, fiabe e saggi per studenti; rispondere alle domande di un test; scrivere poesie e testi di canzoni; emulare un sistema Linux; simulare un’intera chat room; giocare a giochi come il tris; 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svolgere le funzioni di un assistente (tutor) scolastico/universitario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; tradurre testi in tutte le lingue; e molto altro ……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C64620DA-D1EB-E9C2-8A37-C9CF055FA92F}"/>
              </a:ext>
            </a:extLst>
          </p:cNvPr>
          <p:cNvSpPr txBox="1">
            <a:spLocks/>
          </p:cNvSpPr>
          <p:nvPr/>
        </p:nvSpPr>
        <p:spPr>
          <a:xfrm>
            <a:off x="179512" y="1013282"/>
            <a:ext cx="3744416" cy="46460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ChatGPT in Wikipedia:</a:t>
            </a:r>
            <a:endParaRPr lang="it-GB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8993421-202C-1A71-11F8-B83EFC55CDBA}"/>
              </a:ext>
            </a:extLst>
          </p:cNvPr>
          <p:cNvSpPr txBox="1"/>
          <p:nvPr/>
        </p:nvSpPr>
        <p:spPr>
          <a:xfrm>
            <a:off x="187172" y="5583108"/>
            <a:ext cx="5175053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https://chat.openai.com</a:t>
            </a:r>
            <a:endParaRPr lang="it-IT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7541A70-0CDA-675C-911B-D8293024C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5006841"/>
            <a:ext cx="1133483" cy="115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8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3F456EAC-658D-23B6-7DB6-2394D18BC7F1}"/>
              </a:ext>
            </a:extLst>
          </p:cNvPr>
          <p:cNvSpPr txBox="1">
            <a:spLocks/>
          </p:cNvSpPr>
          <p:nvPr/>
        </p:nvSpPr>
        <p:spPr>
          <a:xfrm>
            <a:off x="4067943" y="548680"/>
            <a:ext cx="4968553" cy="464602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 data da </a:t>
            </a:r>
            <a:r>
              <a:rPr lang="en-US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ricordare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: 30 </a:t>
            </a:r>
            <a:r>
              <a:rPr lang="en-US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novembre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  <a:endParaRPr lang="it-GB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4BF96F5-34BD-97BF-EB1D-1FF20C91F4C6}"/>
              </a:ext>
            </a:extLst>
          </p:cNvPr>
          <p:cNvSpPr txBox="1"/>
          <p:nvPr/>
        </p:nvSpPr>
        <p:spPr>
          <a:xfrm>
            <a:off x="35496" y="1628800"/>
            <a:ext cx="907300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il lungo viaggio da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ELIZA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ChatBPT</a:t>
            </a:r>
            <a:endParaRPr lang="it-IT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it-IT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ELIZA,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il primo programma di elaborazione del linguaggio naturale, creato dal 1964 al 1966 al MIT dallo psicologo Joseph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Weizenbaum</a:t>
            </a: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sistemi esperti (anni '70-'80)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metodi statistici per l’elaborazione del linguaggio naturale (anni ‘90)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reti neurali profonde (Deep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Neural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Networks, fine anni 2000)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chatbot di elaborazione del linguaggio naturale e assistenti virtuali, come Siri di Apple e Alexa di Amazon (anni 2010)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C64620DA-D1EB-E9C2-8A37-C9CF055FA92F}"/>
              </a:ext>
            </a:extLst>
          </p:cNvPr>
          <p:cNvSpPr txBox="1">
            <a:spLocks/>
          </p:cNvSpPr>
          <p:nvPr/>
        </p:nvSpPr>
        <p:spPr>
          <a:xfrm>
            <a:off x="179512" y="1013282"/>
            <a:ext cx="4464496" cy="46460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Come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è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arrivati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a ChatGPT?</a:t>
            </a:r>
            <a:endParaRPr lang="it-GB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8993421-202C-1A71-11F8-B83EFC55CDBA}"/>
              </a:ext>
            </a:extLst>
          </p:cNvPr>
          <p:cNvSpPr txBox="1"/>
          <p:nvPr/>
        </p:nvSpPr>
        <p:spPr>
          <a:xfrm>
            <a:off x="187172" y="5583108"/>
            <a:ext cx="5175053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https://chat.openai.com</a:t>
            </a:r>
            <a:endParaRPr lang="it-IT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7541A70-0CDA-675C-911B-D8293024C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5006841"/>
            <a:ext cx="1133483" cy="115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53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3F456EAC-658D-23B6-7DB6-2394D18BC7F1}"/>
              </a:ext>
            </a:extLst>
          </p:cNvPr>
          <p:cNvSpPr txBox="1">
            <a:spLocks/>
          </p:cNvSpPr>
          <p:nvPr/>
        </p:nvSpPr>
        <p:spPr>
          <a:xfrm>
            <a:off x="4067943" y="548680"/>
            <a:ext cx="4968553" cy="464602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 data da </a:t>
            </a:r>
            <a:r>
              <a:rPr lang="en-US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ricordare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: 30 </a:t>
            </a:r>
            <a:r>
              <a:rPr lang="en-US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novembre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  <a:endParaRPr lang="it-GB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4BF96F5-34BD-97BF-EB1D-1FF20C91F4C6}"/>
              </a:ext>
            </a:extLst>
          </p:cNvPr>
          <p:cNvSpPr txBox="1"/>
          <p:nvPr/>
        </p:nvSpPr>
        <p:spPr>
          <a:xfrm>
            <a:off x="35496" y="1628800"/>
            <a:ext cx="907300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il lungo viaggio da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ELIZA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ChatBPT</a:t>
            </a:r>
            <a:endParaRPr lang="it-IT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it-IT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lo sviluppo dell’architettura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Transformer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da parte di Google ha rivoluzionato l'elaborazione del linguaggio naturale con l'introduzione del concetto di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attenzione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(2017)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è stato introdotto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GPT-3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(Generative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Pre-trained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Transformer 3) di OpenAI, che è un modello di elaborazione del linguaggio naturale all’avanguardia in grado di generare risposte di testo simili a quelle umane ed è utilizzato in ChatGPT (anni 2020)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C64620DA-D1EB-E9C2-8A37-C9CF055FA92F}"/>
              </a:ext>
            </a:extLst>
          </p:cNvPr>
          <p:cNvSpPr txBox="1">
            <a:spLocks/>
          </p:cNvSpPr>
          <p:nvPr/>
        </p:nvSpPr>
        <p:spPr>
          <a:xfrm>
            <a:off x="179512" y="1013282"/>
            <a:ext cx="4464496" cy="46460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Come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è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arrivati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a ChatGPT?</a:t>
            </a:r>
            <a:endParaRPr lang="it-GB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8993421-202C-1A71-11F8-B83EFC55CDBA}"/>
              </a:ext>
            </a:extLst>
          </p:cNvPr>
          <p:cNvSpPr txBox="1"/>
          <p:nvPr/>
        </p:nvSpPr>
        <p:spPr>
          <a:xfrm>
            <a:off x="187172" y="5583108"/>
            <a:ext cx="5175053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https://chat.openai.com</a:t>
            </a:r>
            <a:endParaRPr lang="it-IT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7541A70-0CDA-675C-911B-D8293024C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5006841"/>
            <a:ext cx="1133483" cy="115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45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3F456EAC-658D-23B6-7DB6-2394D18BC7F1}"/>
              </a:ext>
            </a:extLst>
          </p:cNvPr>
          <p:cNvSpPr txBox="1">
            <a:spLocks/>
          </p:cNvSpPr>
          <p:nvPr/>
        </p:nvSpPr>
        <p:spPr>
          <a:xfrm>
            <a:off x="4067943" y="548680"/>
            <a:ext cx="4968553" cy="464602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 data da </a:t>
            </a:r>
            <a:r>
              <a:rPr lang="en-US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ricordare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: 30 </a:t>
            </a:r>
            <a:r>
              <a:rPr lang="en-US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novembre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  <a:endParaRPr lang="it-GB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C64620DA-D1EB-E9C2-8A37-C9CF055FA92F}"/>
              </a:ext>
            </a:extLst>
          </p:cNvPr>
          <p:cNvSpPr txBox="1">
            <a:spLocks/>
          </p:cNvSpPr>
          <p:nvPr/>
        </p:nvSpPr>
        <p:spPr>
          <a:xfrm>
            <a:off x="179512" y="1013282"/>
            <a:ext cx="4464496" cy="46460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Come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è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arrivati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a ChatGPT?</a:t>
            </a:r>
            <a:endParaRPr lang="it-GB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E649E8A-CB80-0180-F3E7-58CAE40D5150}"/>
              </a:ext>
            </a:extLst>
          </p:cNvPr>
          <p:cNvSpPr/>
          <p:nvPr/>
        </p:nvSpPr>
        <p:spPr>
          <a:xfrm>
            <a:off x="107504" y="2420888"/>
            <a:ext cx="2889583" cy="2434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ELIZA, che esegue il programma DOCTOR, è stata creata per mimare le risposte di uno psicoterapeuta in un colloquio psichiatrico iniziale</a:t>
            </a:r>
            <a:endParaRPr lang="it-IT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625D348-B9AF-95E6-E07E-1775D46EB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703" y="1916832"/>
            <a:ext cx="6061995" cy="414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77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9BDB9A90-0EE4-4ECE-7D78-E5C200B84C5B}"/>
              </a:ext>
            </a:extLst>
          </p:cNvPr>
          <p:cNvSpPr txBox="1">
            <a:spLocks/>
          </p:cNvSpPr>
          <p:nvPr/>
        </p:nvSpPr>
        <p:spPr>
          <a:xfrm>
            <a:off x="0" y="502999"/>
            <a:ext cx="5864410" cy="36933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it-IT" sz="1800" kern="0" dirty="0">
                <a:latin typeface="Arial" panose="020B0604020202020204" pitchFamily="34" charset="0"/>
                <a:cs typeface="Arial" panose="020B0604020202020204" pitchFamily="34" charset="0"/>
              </a:rPr>
              <a:t>alcuni altri attuali strumenti di intelligenza artificiale</a:t>
            </a:r>
            <a:endParaRPr lang="it-GB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E22E4C3-E211-CA05-3DF1-3580337F4068}"/>
              </a:ext>
            </a:extLst>
          </p:cNvPr>
          <p:cNvSpPr/>
          <p:nvPr/>
        </p:nvSpPr>
        <p:spPr>
          <a:xfrm>
            <a:off x="163914" y="1239437"/>
            <a:ext cx="8339246" cy="382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Perplexity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	chatbot                     		</a:t>
            </a:r>
            <a:r>
              <a:rPr lang="en-US" sz="1800" b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perplexity.ai</a:t>
            </a:r>
            <a:endParaRPr lang="it-IT" sz="1800" b="1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196072B-2511-6259-DAEA-8730E08F4FC3}"/>
              </a:ext>
            </a:extLst>
          </p:cNvPr>
          <p:cNvSpPr/>
          <p:nvPr/>
        </p:nvSpPr>
        <p:spPr>
          <a:xfrm>
            <a:off x="145768" y="1635613"/>
            <a:ext cx="8339246" cy="382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1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Quilbot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	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sommario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riscrittura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testi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</a:t>
            </a:r>
            <a:r>
              <a:rPr lang="en-US" sz="1800" b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quilbot.com</a:t>
            </a:r>
            <a:endParaRPr lang="it-IT" sz="1800" b="1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0667E41-3494-DF22-2695-2D89059426BB}"/>
              </a:ext>
            </a:extLst>
          </p:cNvPr>
          <p:cNvSpPr/>
          <p:nvPr/>
        </p:nvSpPr>
        <p:spPr>
          <a:xfrm>
            <a:off x="163914" y="2100065"/>
            <a:ext cx="8339246" cy="382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Speechify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	text-to-speech			</a:t>
            </a:r>
            <a:r>
              <a:rPr lang="en-US" sz="1800" b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speechify.com</a:t>
            </a:r>
            <a:endParaRPr lang="it-IT" sz="1800" b="1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2365E93-F35A-D75B-2A13-0001E0B096AE}"/>
              </a:ext>
            </a:extLst>
          </p:cNvPr>
          <p:cNvSpPr/>
          <p:nvPr/>
        </p:nvSpPr>
        <p:spPr>
          <a:xfrm>
            <a:off x="163912" y="2522981"/>
            <a:ext cx="8852463" cy="382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DALL-E 2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text-to-image	</a:t>
            </a:r>
            <a:r>
              <a:rPr lang="en-US" sz="1800" b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openai.com/product/dall-e-2.com</a:t>
            </a:r>
            <a:endParaRPr lang="it-IT" sz="1800" b="1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8F8DFED-10EA-04E3-3D4E-8D10CDC9AA88}"/>
              </a:ext>
            </a:extLst>
          </p:cNvPr>
          <p:cNvSpPr/>
          <p:nvPr/>
        </p:nvSpPr>
        <p:spPr>
          <a:xfrm>
            <a:off x="145768" y="3068960"/>
            <a:ext cx="8852463" cy="382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1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Github</a:t>
            </a:r>
            <a:r>
              <a:rPr lang="en-US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COPILOT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 text-to-code	</a:t>
            </a:r>
            <a:r>
              <a:rPr lang="en-US" sz="1800" b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github.com/features/copilot.com</a:t>
            </a:r>
            <a:endParaRPr lang="it-IT" sz="1800" b="1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C4996F22-A6BA-AA10-CDBE-F8AF96040958}"/>
              </a:ext>
            </a:extLst>
          </p:cNvPr>
          <p:cNvSpPr/>
          <p:nvPr/>
        </p:nvSpPr>
        <p:spPr>
          <a:xfrm>
            <a:off x="323527" y="4262401"/>
            <a:ext cx="8496944" cy="479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LaMDA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&amp;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Bard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chatbot     		Google               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it-IT" sz="2400" b="1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3FF06DDC-F4D0-EC9B-2F8E-E78D54B32AF9}"/>
              </a:ext>
            </a:extLst>
          </p:cNvPr>
          <p:cNvSpPr/>
          <p:nvPr/>
        </p:nvSpPr>
        <p:spPr>
          <a:xfrm>
            <a:off x="323527" y="5125654"/>
            <a:ext cx="54250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prstClr val="black"/>
                </a:solidFill>
                <a:latin typeface="Calibri" panose="020F0502020204030204"/>
              </a:rPr>
              <a:t>Sundar Pichai</a:t>
            </a: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, CEO di Google e Alphabet</a:t>
            </a:r>
            <a:endParaRPr lang="it-IT" sz="2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172020A0-6599-C97C-E3AF-1BEB347E9203}"/>
              </a:ext>
            </a:extLst>
          </p:cNvPr>
          <p:cNvSpPr/>
          <p:nvPr/>
        </p:nvSpPr>
        <p:spPr>
          <a:xfrm>
            <a:off x="323527" y="5567188"/>
            <a:ext cx="8161487" cy="745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https://blog.google/technology/ai/bard-google-ai-search-updates//</a:t>
            </a:r>
            <a:endParaRPr lang="it-IT" sz="2000" b="1" dirty="0">
              <a:solidFill>
                <a:srgbClr val="FF0000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085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026"/>
          <p:cNvSpPr txBox="1">
            <a:spLocks noChangeArrowheads="1"/>
          </p:cNvSpPr>
          <p:nvPr/>
        </p:nvSpPr>
        <p:spPr bwMode="auto">
          <a:xfrm>
            <a:off x="251520" y="116632"/>
            <a:ext cx="8712968" cy="144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l">
              <a:defRPr/>
            </a:pPr>
            <a:endParaRPr lang="it-IT" sz="1200" dirty="0">
              <a:latin typeface="Tahoma" pitchFamily="34" charset="0"/>
            </a:endParaRPr>
          </a:p>
          <a:p>
            <a:pPr>
              <a:defRPr/>
            </a:pPr>
            <a:r>
              <a:rPr lang="it-IT" dirty="0">
                <a:latin typeface="Tahoma" pitchFamily="34" charset="0"/>
              </a:rPr>
              <a:t>Corso di </a:t>
            </a:r>
          </a:p>
          <a:p>
            <a:pPr>
              <a:defRPr/>
            </a:pPr>
            <a:r>
              <a:rPr lang="it-IT" dirty="0">
                <a:latin typeface="Tahoma" pitchFamily="34" charset="0"/>
              </a:rPr>
              <a:t>Programmazione I e Lab di Programmazione I</a:t>
            </a:r>
          </a:p>
          <a:p>
            <a:pPr algn="l">
              <a:defRPr/>
            </a:pPr>
            <a:endParaRPr lang="it-IT" sz="1200" dirty="0"/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179512" y="1628800"/>
            <a:ext cx="8856984" cy="47551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l">
              <a:defRPr/>
            </a:pPr>
            <a:endParaRPr lang="it-IT" sz="1200" dirty="0">
              <a:latin typeface="Tahoma" pitchFamily="34" charset="0"/>
            </a:endParaRPr>
          </a:p>
          <a:p>
            <a:pPr algn="just">
              <a:defRPr/>
            </a:pPr>
            <a:r>
              <a:rPr lang="it-IT" sz="2800" dirty="0">
                <a:solidFill>
                  <a:srgbClr val="FF0000"/>
                </a:solidFill>
                <a:latin typeface="Tahoma" pitchFamily="34" charset="0"/>
              </a:rPr>
              <a:t>processo di verifica (Esame):</a:t>
            </a:r>
          </a:p>
          <a:p>
            <a:pPr algn="just">
              <a:defRPr/>
            </a:pPr>
            <a:endParaRPr lang="it-IT" sz="1100" dirty="0">
              <a:solidFill>
                <a:srgbClr val="FF0000"/>
              </a:solidFill>
              <a:latin typeface="Tahoma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>
                <a:latin typeface="Arial" panose="020B0604020202020204" pitchFamily="34" charset="0"/>
              </a:rPr>
              <a:t>prova scritta di verifica (prova intercorso); s</a:t>
            </a:r>
            <a:r>
              <a:rPr lang="it-IT" sz="2800" dirty="0">
                <a:solidFill>
                  <a:srgbClr val="000000"/>
                </a:solidFill>
                <a:latin typeface="Arial" panose="020B0604020202020204" pitchFamily="34" charset="0"/>
              </a:rPr>
              <a:t>i tiene a fine novembre 2023 (in presenza, data da fissare)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0000"/>
                </a:solidFill>
                <a:latin typeface="Arial" panose="020B0604020202020204" pitchFamily="34" charset="0"/>
              </a:rPr>
              <a:t>sviluppo di due progetti di esame individuali (Home Work), da richiedere al termine del corso e da consegnare prima della data dell’esame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0000"/>
                </a:solidFill>
                <a:latin typeface="Arial" panose="020B0604020202020204" pitchFamily="34" charset="0"/>
              </a:rPr>
              <a:t>esame finale: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it-IT" sz="2800" dirty="0">
                <a:solidFill>
                  <a:srgbClr val="000000"/>
                </a:solidFill>
                <a:latin typeface="Arial" panose="020B0604020202020204" pitchFamily="34" charset="0"/>
              </a:rPr>
              <a:t>prova a impronta di Programmazione in C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it-IT" sz="2800" dirty="0">
                <a:solidFill>
                  <a:srgbClr val="000000"/>
                </a:solidFill>
                <a:latin typeface="Arial" panose="020B0604020202020204" pitchFamily="34" charset="0"/>
              </a:rPr>
              <a:t>orale, almeno 3 domande (di cui la prima sugli algoritmi di ordinamento)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0100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CB05782-F5D8-9CAE-7FC8-DF58B575CFB3}"/>
              </a:ext>
            </a:extLst>
          </p:cNvPr>
          <p:cNvSpPr/>
          <p:nvPr/>
        </p:nvSpPr>
        <p:spPr>
          <a:xfrm>
            <a:off x="2070462" y="1040448"/>
            <a:ext cx="4216877" cy="48750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Google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vs   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Microsoft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</a:t>
            </a:r>
            <a:endParaRPr lang="it-IT" sz="2400" b="1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160924E-AEC6-D669-DA47-CEAE6D411734}"/>
              </a:ext>
            </a:extLst>
          </p:cNvPr>
          <p:cNvSpPr/>
          <p:nvPr/>
        </p:nvSpPr>
        <p:spPr>
          <a:xfrm>
            <a:off x="5009161" y="2157218"/>
            <a:ext cx="1396931" cy="4798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OpenAI</a:t>
            </a:r>
            <a:endParaRPr lang="it-IT" sz="2400" b="1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F3C5C96-50B9-6434-6FF7-4E48D7A9C034}"/>
              </a:ext>
            </a:extLst>
          </p:cNvPr>
          <p:cNvSpPr/>
          <p:nvPr/>
        </p:nvSpPr>
        <p:spPr>
          <a:xfrm>
            <a:off x="5076056" y="2780928"/>
            <a:ext cx="1396931" cy="4798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Bing</a:t>
            </a:r>
            <a:endParaRPr lang="it-IT" sz="2400" b="1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065BA3A-71D6-B268-5FA6-038434A5ECC2}"/>
              </a:ext>
            </a:extLst>
          </p:cNvPr>
          <p:cNvSpPr/>
          <p:nvPr/>
        </p:nvSpPr>
        <p:spPr>
          <a:xfrm>
            <a:off x="1749828" y="2160285"/>
            <a:ext cx="1396931" cy="479811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BARD</a:t>
            </a:r>
            <a:endParaRPr lang="it-IT" sz="2400" b="1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F0839D2-2BDC-977E-B7DD-FA92C9E1D355}"/>
              </a:ext>
            </a:extLst>
          </p:cNvPr>
          <p:cNvSpPr/>
          <p:nvPr/>
        </p:nvSpPr>
        <p:spPr>
          <a:xfrm>
            <a:off x="1749828" y="2859205"/>
            <a:ext cx="1396931" cy="479811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Chrome</a:t>
            </a:r>
            <a:endParaRPr lang="it-IT" sz="2400" b="1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156FFA03-DFD1-0E15-50E0-0E8D53DBBAFD}"/>
              </a:ext>
            </a:extLst>
          </p:cNvPr>
          <p:cNvSpPr/>
          <p:nvPr/>
        </p:nvSpPr>
        <p:spPr>
          <a:xfrm rot="1589333">
            <a:off x="4754854" y="1687332"/>
            <a:ext cx="830261" cy="300501"/>
          </a:xfrm>
          <a:prstGeom prst="rightArrow">
            <a:avLst/>
          </a:prstGeom>
          <a:solidFill>
            <a:srgbClr val="B4C7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720DB6CB-FDB2-8730-C772-93D18E8810A8}"/>
              </a:ext>
            </a:extLst>
          </p:cNvPr>
          <p:cNvSpPr/>
          <p:nvPr/>
        </p:nvSpPr>
        <p:spPr>
          <a:xfrm rot="8976001">
            <a:off x="2377808" y="1687330"/>
            <a:ext cx="830261" cy="300501"/>
          </a:xfrm>
          <a:prstGeom prst="righ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D06B2DDA-45F3-7C45-08C1-25AE4DE1E317}"/>
              </a:ext>
            </a:extLst>
          </p:cNvPr>
          <p:cNvSpPr/>
          <p:nvPr/>
        </p:nvSpPr>
        <p:spPr>
          <a:xfrm>
            <a:off x="129490" y="4838528"/>
            <a:ext cx="5030339" cy="454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MIT Technology Review,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marzo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2023</a:t>
            </a:r>
            <a:endParaRPr lang="it-IT" sz="2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FF409EBE-2344-3AB2-CD86-F469FB0FA2A0}"/>
              </a:ext>
            </a:extLst>
          </p:cNvPr>
          <p:cNvSpPr/>
          <p:nvPr/>
        </p:nvSpPr>
        <p:spPr>
          <a:xfrm>
            <a:off x="62853" y="5318338"/>
            <a:ext cx="9045652" cy="745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https://www.technologyreview.com/2023/03/21/1070111/google-bard-chatgpt-openai-microsoft-bing-search/</a:t>
            </a:r>
            <a:endParaRPr lang="it-IT" sz="2000" b="1" dirty="0">
              <a:solidFill>
                <a:srgbClr val="FF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191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0D4E222-AB29-95AF-042D-1AB7668E51FB}"/>
              </a:ext>
            </a:extLst>
          </p:cNvPr>
          <p:cNvSpPr txBox="1"/>
          <p:nvPr/>
        </p:nvSpPr>
        <p:spPr>
          <a:xfrm>
            <a:off x="683568" y="1124744"/>
            <a:ext cx="77768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la prima cosa da sapere è che ciò che ChatGPT fa è rispondere a una nostra domanda (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) e intavolare una discussione scritta</a:t>
            </a:r>
          </a:p>
          <a:p>
            <a:pPr algn="just"/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ogni risposta di ChatGPT è scritta «parola dopo parola», cioè ChatGPT si chiede ogni volta "dato il testo scritto finora, qual è la 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ragionevole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parola successiva?" </a:t>
            </a:r>
          </a:p>
          <a:p>
            <a:pPr algn="just"/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per "ragionevole" intendiamo "quello che ci si potrebbe aspettare che qualcuno scriva dopo aver visto ciò che le persone hanno scritto su miliardi di pagine web, migliaia di libri e rapporti tecnici, etc.”</a:t>
            </a:r>
          </a:p>
          <a:p>
            <a:pPr algn="just"/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nel trovare la prossima parola, ChatGPT cerca parole che in un certo senso “corrispondono nel significato” a quanto scritto fino a quel punto</a:t>
            </a:r>
          </a:p>
          <a:p>
            <a:pPr algn="just"/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il risultato è un elenco di parole che potrebbero essere la parola seguente, insieme alle rispettive probabilità</a:t>
            </a:r>
          </a:p>
          <a:p>
            <a:pPr algn="just"/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it-IT" sz="20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quale parola dovrebbe effettivamente scegliere di aggiungere?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13B6C1EB-DF3A-5334-D15B-E1EECD093D9A}"/>
              </a:ext>
            </a:extLst>
          </p:cNvPr>
          <p:cNvSpPr txBox="1">
            <a:spLocks/>
          </p:cNvSpPr>
          <p:nvPr/>
        </p:nvSpPr>
        <p:spPr>
          <a:xfrm>
            <a:off x="395536" y="188640"/>
            <a:ext cx="7920880" cy="6611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Idee di base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dietro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ChatGPT   </a:t>
            </a:r>
            <a:b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(da S. Wolfram “What Is ChatGPT Doing … and Why Does It Work?”, </a:t>
            </a:r>
            <a:r>
              <a:rPr lang="en-US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febbraio</a:t>
            </a: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 2023)</a:t>
            </a:r>
            <a:endParaRPr lang="it-GB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14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0D4E222-AB29-95AF-042D-1AB7668E51FB}"/>
              </a:ext>
            </a:extLst>
          </p:cNvPr>
          <p:cNvSpPr txBox="1"/>
          <p:nvPr/>
        </p:nvSpPr>
        <p:spPr>
          <a:xfrm>
            <a:off x="611560" y="1484784"/>
            <a:ext cx="7776864" cy="475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it-IT" sz="20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potrebbe pensare che dovrebbe essere la parola a cui è stata assegnata la probabilità più alta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ChatGPT scegliesse sempre la parola con la probabilità </a:t>
            </a:r>
            <a:r>
              <a:rPr lang="it-IT" sz="20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più alta</a:t>
            </a: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in genere si avrebbe un testo molto </a:t>
            </a:r>
            <a:r>
              <a:rPr lang="it-IT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piatto</a:t>
            </a: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che non sembra mai mostrare alcuna creatività (e talvolta si ripete anche parola per parola)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se a volte (a caso) si scegliessero  parole con probabilità inferiore, si ott</a:t>
            </a:r>
            <a:r>
              <a:rPr lang="it-I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errebbe</a:t>
            </a: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 testo </a:t>
            </a:r>
            <a:r>
              <a:rPr lang="it-IT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più interessante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 un particolare parametro, detto temperatura, che determina la frequenza con cui ChatGPT utilizzerà le parole di probabilità inferiore </a:t>
            </a:r>
            <a:r>
              <a:rPr lang="it-I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esempio, per la generazione di un saggio, risulta che una temperatura di 0,8 sembra la migliore)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13B6C1EB-DF3A-5334-D15B-E1EECD093D9A}"/>
              </a:ext>
            </a:extLst>
          </p:cNvPr>
          <p:cNvSpPr txBox="1">
            <a:spLocks/>
          </p:cNvSpPr>
          <p:nvPr/>
        </p:nvSpPr>
        <p:spPr>
          <a:xfrm>
            <a:off x="395536" y="188640"/>
            <a:ext cx="7920880" cy="6611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Idee di base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dietro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ChatGPT   </a:t>
            </a:r>
            <a:b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(da S. Wolfram “What Is ChatGPT Doing … and Why Does It Work?”, </a:t>
            </a:r>
            <a:r>
              <a:rPr lang="en-US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febbraio</a:t>
            </a: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 2023)</a:t>
            </a:r>
            <a:endParaRPr lang="it-GB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0D4E222-AB29-95AF-042D-1AB7668E51FB}"/>
              </a:ext>
            </a:extLst>
          </p:cNvPr>
          <p:cNvSpPr txBox="1"/>
          <p:nvPr/>
        </p:nvSpPr>
        <p:spPr>
          <a:xfrm>
            <a:off x="539552" y="1268760"/>
            <a:ext cx="7776864" cy="3771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 dove vengono queste probabilità?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000" dirty="0">
              <a:solidFill>
                <a:srgbClr val="22222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grande idea è creare un modello che consenta di stimare le probabilità con cui dovrebbero verificarsi le sequenze di parole, anche se non abbiamo mai visto esplicitamente quelle sequenze nel </a:t>
            </a:r>
            <a:r>
              <a:rPr lang="it-IT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corpus</a:t>
            </a: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testi che abbiamo esaminato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 centro di ChatGPT c’è proprio un cosiddetto </a:t>
            </a:r>
            <a:r>
              <a:rPr lang="it-IT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Large Language Model </a:t>
            </a: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(LLM) che è stato costruito per fare un buon lavoro di stima di queste probabilità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13B6C1EB-DF3A-5334-D15B-E1EECD093D9A}"/>
              </a:ext>
            </a:extLst>
          </p:cNvPr>
          <p:cNvSpPr txBox="1">
            <a:spLocks/>
          </p:cNvSpPr>
          <p:nvPr/>
        </p:nvSpPr>
        <p:spPr>
          <a:xfrm>
            <a:off x="395536" y="188640"/>
            <a:ext cx="7920880" cy="6611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Idee di base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dietro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ChatGPT   </a:t>
            </a:r>
            <a:b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(da S. Wolfram “What Is ChatGPT Doing … and Why Does It Work?”, </a:t>
            </a:r>
            <a:r>
              <a:rPr lang="en-US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febbraio</a:t>
            </a: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 2023)</a:t>
            </a:r>
            <a:endParaRPr lang="it-GB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90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13B6C1EB-DF3A-5334-D15B-E1EECD093D9A}"/>
              </a:ext>
            </a:extLst>
          </p:cNvPr>
          <p:cNvSpPr txBox="1">
            <a:spLocks/>
          </p:cNvSpPr>
          <p:nvPr/>
        </p:nvSpPr>
        <p:spPr>
          <a:xfrm>
            <a:off x="395536" y="188640"/>
            <a:ext cx="7920880" cy="6611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Idee di base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dietro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ChatGPT   </a:t>
            </a:r>
            <a:b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(da S. Wolfram “What Is ChatGPT Doing … and Why Does It Work?”, </a:t>
            </a:r>
            <a:r>
              <a:rPr lang="en-US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febbraio</a:t>
            </a: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 2023)</a:t>
            </a:r>
            <a:endParaRPr lang="it-GB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4CEF0C4-3901-FAEB-73EA-03623A45F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92" y="1628800"/>
            <a:ext cx="4133784" cy="233335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CAA54F1-AFCF-C70A-826D-766A8F80F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630568"/>
            <a:ext cx="4217472" cy="233335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AB51E71-A40C-306E-AC56-C6E7B742D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279" y="4160337"/>
            <a:ext cx="3967215" cy="2222951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941CB95B-4E6E-BD1F-237B-FD7B2A6F57C3}"/>
              </a:ext>
            </a:extLst>
          </p:cNvPr>
          <p:cNvSpPr/>
          <p:nvPr/>
        </p:nvSpPr>
        <p:spPr bwMode="auto">
          <a:xfrm>
            <a:off x="2267744" y="4365104"/>
            <a:ext cx="144016" cy="144016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E007666E-9264-20AD-A51D-DAE97F7CCCE1}"/>
              </a:ext>
            </a:extLst>
          </p:cNvPr>
          <p:cNvGrpSpPr/>
          <p:nvPr/>
        </p:nvGrpSpPr>
        <p:grpSpPr>
          <a:xfrm>
            <a:off x="498544" y="3947198"/>
            <a:ext cx="2555510" cy="1586075"/>
            <a:chOff x="467544" y="4161489"/>
            <a:chExt cx="2555510" cy="1586075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1A6BEBF3-E739-0947-CA0D-CC2A837EC5E0}"/>
                </a:ext>
              </a:extLst>
            </p:cNvPr>
            <p:cNvGrpSpPr/>
            <p:nvPr/>
          </p:nvGrpSpPr>
          <p:grpSpPr>
            <a:xfrm>
              <a:off x="467544" y="4161489"/>
              <a:ext cx="2555510" cy="1586075"/>
              <a:chOff x="449307" y="4593537"/>
              <a:chExt cx="2555510" cy="1586075"/>
            </a:xfrm>
          </p:grpSpPr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34F0AF62-489E-1BE7-053A-01F7CC66C3E3}"/>
                  </a:ext>
                </a:extLst>
              </p:cNvPr>
              <p:cNvSpPr/>
              <p:nvPr/>
            </p:nvSpPr>
            <p:spPr>
              <a:xfrm>
                <a:off x="449307" y="4593537"/>
                <a:ext cx="2555510" cy="1586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rgbClr val="222222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en-US" sz="2400" dirty="0" err="1">
                    <a:solidFill>
                      <a:srgbClr val="22222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emplici</a:t>
                </a:r>
                <a:r>
                  <a:rPr lang="en-US" sz="2400" dirty="0">
                    <a:solidFill>
                      <a:srgbClr val="22222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22222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modelli</a:t>
                </a:r>
                <a:endParaRPr lang="en-US" sz="24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it-IT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</a:t>
                </a:r>
                <a:r>
                  <a:rPr lang="it-IT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dati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it-IT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modello</a:t>
                </a:r>
              </a:p>
            </p:txBody>
          </p:sp>
          <p:sp>
            <p:nvSpPr>
              <p:cNvPr id="8" name="Ovale 7">
                <a:extLst>
                  <a:ext uri="{FF2B5EF4-FFF2-40B4-BE49-F238E27FC236}">
                    <a16:creationId xmlns:a16="http://schemas.microsoft.com/office/drawing/2014/main" id="{FEDD58CB-B164-FA83-0C6B-4F186C8E6C13}"/>
                  </a:ext>
                </a:extLst>
              </p:cNvPr>
              <p:cNvSpPr/>
              <p:nvPr/>
            </p:nvSpPr>
            <p:spPr bwMode="auto">
              <a:xfrm>
                <a:off x="539552" y="5589240"/>
                <a:ext cx="153954" cy="153954"/>
              </a:xfrm>
              <a:prstGeom prst="ellips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" name="Ovale 9">
                <a:extLst>
                  <a:ext uri="{FF2B5EF4-FFF2-40B4-BE49-F238E27FC236}">
                    <a16:creationId xmlns:a16="http://schemas.microsoft.com/office/drawing/2014/main" id="{128F566F-88BE-1127-AEED-46DC2AC097B5}"/>
                  </a:ext>
                </a:extLst>
              </p:cNvPr>
              <p:cNvSpPr/>
              <p:nvPr/>
            </p:nvSpPr>
            <p:spPr bwMode="auto">
              <a:xfrm>
                <a:off x="809347" y="5357861"/>
                <a:ext cx="144016" cy="144016"/>
              </a:xfrm>
              <a:prstGeom prst="ellipse">
                <a:avLst/>
              </a:prstGeom>
              <a:solidFill>
                <a:srgbClr val="CF060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789A1214-E772-3A3E-70AC-F3533CDA531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7789" y="5587507"/>
              <a:ext cx="576064" cy="0"/>
            </a:xfrm>
            <a:prstGeom prst="line">
              <a:avLst/>
            </a:prstGeom>
            <a:ln w="57150">
              <a:solidFill>
                <a:srgbClr val="729EB6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8716D9C-8FC5-EA73-4B2E-EC3D0129AF63}"/>
              </a:ext>
            </a:extLst>
          </p:cNvPr>
          <p:cNvSpPr txBox="1"/>
          <p:nvPr/>
        </p:nvSpPr>
        <p:spPr>
          <a:xfrm>
            <a:off x="742743" y="5733256"/>
            <a:ext cx="2961067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CF060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un modello dipende 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dai parametri</a:t>
            </a:r>
          </a:p>
        </p:txBody>
      </p:sp>
    </p:spTree>
    <p:extLst>
      <p:ext uri="{BB962C8B-B14F-4D97-AF65-F5344CB8AC3E}">
        <p14:creationId xmlns:p14="http://schemas.microsoft.com/office/powerpoint/2010/main" val="95562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13B6C1EB-DF3A-5334-D15B-E1EECD093D9A}"/>
              </a:ext>
            </a:extLst>
          </p:cNvPr>
          <p:cNvSpPr txBox="1">
            <a:spLocks/>
          </p:cNvSpPr>
          <p:nvPr/>
        </p:nvSpPr>
        <p:spPr>
          <a:xfrm>
            <a:off x="395536" y="188640"/>
            <a:ext cx="7920880" cy="6611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Idee di base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dietro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ChatGPT   </a:t>
            </a:r>
            <a:b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(da S. Wolfram “What Is ChatGPT Doing … and Why Does It Work?”, </a:t>
            </a:r>
            <a:r>
              <a:rPr lang="en-US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febbraio</a:t>
            </a: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 2023)</a:t>
            </a:r>
            <a:endParaRPr lang="it-GB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4CEF0C4-3901-FAEB-73EA-03623A45F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92" y="1628800"/>
            <a:ext cx="4133784" cy="233335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CAA54F1-AFCF-C70A-826D-766A8F80F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630568"/>
            <a:ext cx="4217472" cy="233335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AB51E71-A40C-306E-AC56-C6E7B742D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279" y="4160337"/>
            <a:ext cx="3967215" cy="2222951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941CB95B-4E6E-BD1F-237B-FD7B2A6F57C3}"/>
              </a:ext>
            </a:extLst>
          </p:cNvPr>
          <p:cNvSpPr/>
          <p:nvPr/>
        </p:nvSpPr>
        <p:spPr bwMode="auto">
          <a:xfrm>
            <a:off x="2267744" y="4365104"/>
            <a:ext cx="144016" cy="144016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E007666E-9264-20AD-A51D-DAE97F7CCCE1}"/>
              </a:ext>
            </a:extLst>
          </p:cNvPr>
          <p:cNvGrpSpPr/>
          <p:nvPr/>
        </p:nvGrpSpPr>
        <p:grpSpPr>
          <a:xfrm>
            <a:off x="498544" y="3947198"/>
            <a:ext cx="2555510" cy="1586075"/>
            <a:chOff x="467544" y="4161489"/>
            <a:chExt cx="2555510" cy="1586075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1A6BEBF3-E739-0947-CA0D-CC2A837EC5E0}"/>
                </a:ext>
              </a:extLst>
            </p:cNvPr>
            <p:cNvGrpSpPr/>
            <p:nvPr/>
          </p:nvGrpSpPr>
          <p:grpSpPr>
            <a:xfrm>
              <a:off x="467544" y="4161489"/>
              <a:ext cx="2555510" cy="1586075"/>
              <a:chOff x="449307" y="4593537"/>
              <a:chExt cx="2555510" cy="1586075"/>
            </a:xfrm>
          </p:grpSpPr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34F0AF62-489E-1BE7-053A-01F7CC66C3E3}"/>
                  </a:ext>
                </a:extLst>
              </p:cNvPr>
              <p:cNvSpPr/>
              <p:nvPr/>
            </p:nvSpPr>
            <p:spPr>
              <a:xfrm>
                <a:off x="449307" y="4593537"/>
                <a:ext cx="2555510" cy="1586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rgbClr val="222222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en-US" sz="2400" dirty="0" err="1">
                    <a:solidFill>
                      <a:srgbClr val="22222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emplici</a:t>
                </a:r>
                <a:r>
                  <a:rPr lang="en-US" sz="2400" dirty="0">
                    <a:solidFill>
                      <a:srgbClr val="22222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22222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modelli</a:t>
                </a:r>
                <a:endParaRPr lang="en-US" sz="24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it-IT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</a:t>
                </a:r>
                <a:r>
                  <a:rPr lang="it-IT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dati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it-IT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modello</a:t>
                </a:r>
              </a:p>
            </p:txBody>
          </p:sp>
          <p:sp>
            <p:nvSpPr>
              <p:cNvPr id="8" name="Ovale 7">
                <a:extLst>
                  <a:ext uri="{FF2B5EF4-FFF2-40B4-BE49-F238E27FC236}">
                    <a16:creationId xmlns:a16="http://schemas.microsoft.com/office/drawing/2014/main" id="{FEDD58CB-B164-FA83-0C6B-4F186C8E6C13}"/>
                  </a:ext>
                </a:extLst>
              </p:cNvPr>
              <p:cNvSpPr/>
              <p:nvPr/>
            </p:nvSpPr>
            <p:spPr bwMode="auto">
              <a:xfrm>
                <a:off x="539552" y="5589240"/>
                <a:ext cx="153954" cy="153954"/>
              </a:xfrm>
              <a:prstGeom prst="ellips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" name="Ovale 9">
                <a:extLst>
                  <a:ext uri="{FF2B5EF4-FFF2-40B4-BE49-F238E27FC236}">
                    <a16:creationId xmlns:a16="http://schemas.microsoft.com/office/drawing/2014/main" id="{128F566F-88BE-1127-AEED-46DC2AC097B5}"/>
                  </a:ext>
                </a:extLst>
              </p:cNvPr>
              <p:cNvSpPr/>
              <p:nvPr/>
            </p:nvSpPr>
            <p:spPr bwMode="auto">
              <a:xfrm>
                <a:off x="809347" y="5357861"/>
                <a:ext cx="144016" cy="144016"/>
              </a:xfrm>
              <a:prstGeom prst="ellipse">
                <a:avLst/>
              </a:prstGeom>
              <a:solidFill>
                <a:srgbClr val="CF060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789A1214-E772-3A3E-70AC-F3533CDA531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7789" y="5587507"/>
              <a:ext cx="576064" cy="0"/>
            </a:xfrm>
            <a:prstGeom prst="line">
              <a:avLst/>
            </a:prstGeom>
            <a:ln w="57150">
              <a:solidFill>
                <a:srgbClr val="729EB6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8716D9C-8FC5-EA73-4B2E-EC3D0129AF63}"/>
              </a:ext>
            </a:extLst>
          </p:cNvPr>
          <p:cNvSpPr txBox="1"/>
          <p:nvPr/>
        </p:nvSpPr>
        <p:spPr>
          <a:xfrm>
            <a:off x="170476" y="5733256"/>
            <a:ext cx="4105611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CF060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trovare un  modello significa 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trovare i suoi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parametri</a:t>
            </a:r>
          </a:p>
        </p:txBody>
      </p:sp>
    </p:spTree>
    <p:extLst>
      <p:ext uri="{BB962C8B-B14F-4D97-AF65-F5344CB8AC3E}">
        <p14:creationId xmlns:p14="http://schemas.microsoft.com/office/powerpoint/2010/main" val="15800315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13B6C1EB-DF3A-5334-D15B-E1EECD093D9A}"/>
              </a:ext>
            </a:extLst>
          </p:cNvPr>
          <p:cNvSpPr txBox="1">
            <a:spLocks/>
          </p:cNvSpPr>
          <p:nvPr/>
        </p:nvSpPr>
        <p:spPr>
          <a:xfrm>
            <a:off x="395536" y="188640"/>
            <a:ext cx="7920880" cy="6611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Idee di base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dietro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ChatGPT   </a:t>
            </a:r>
            <a:b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(da S. Wolfram “What Is ChatGPT Doing … and Why Does It Work?”, </a:t>
            </a:r>
            <a:r>
              <a:rPr lang="en-US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febbraio</a:t>
            </a: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 2023)</a:t>
            </a:r>
            <a:endParaRPr lang="it-GB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4F796A5-926B-6F3D-14B6-95C7DF8FD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56704" y="2547753"/>
            <a:ext cx="2851424" cy="3173759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88F47D53-FB5F-5671-C83E-1F96B5D4D7FF}"/>
              </a:ext>
            </a:extLst>
          </p:cNvPr>
          <p:cNvSpPr/>
          <p:nvPr/>
        </p:nvSpPr>
        <p:spPr>
          <a:xfrm>
            <a:off x="1032519" y="1248320"/>
            <a:ext cx="6646913" cy="956544"/>
          </a:xfrm>
          <a:prstGeom prst="rect">
            <a:avLst/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</a:t>
            </a:r>
            <a:r>
              <a:rPr lang="it-IT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reti neurali </a:t>
            </a:r>
            <a:r>
              <a:rPr lang="it-IT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sono</a:t>
            </a:r>
            <a:r>
              <a:rPr lang="it-IT" sz="24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modelli universali </a:t>
            </a:r>
            <a:r>
              <a:rPr lang="it-IT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generali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(teorema di approssimazione universale)</a:t>
            </a:r>
            <a:endParaRPr lang="it-IT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74B222D2-FA42-7994-CC09-05497CCF7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5297934"/>
            <a:ext cx="1824042" cy="1443434"/>
          </a:xfrm>
          <a:prstGeom prst="rect">
            <a:avLst/>
          </a:prstGeom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F52E6EF8-3E89-046D-6617-2840EB41A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808" y="2578259"/>
            <a:ext cx="6048672" cy="1138773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0" lang="it-IT" altLang="it-IT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 se un neurone riceve in input </a:t>
            </a:r>
            <a:r>
              <a:rPr kumimoji="0" lang="it-IT" altLang="it-IT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it-IT" altLang="it-IT" sz="2200" b="0" i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={x</a:t>
            </a:r>
            <a:r>
              <a:rPr kumimoji="0" lang="it-IT" altLang="it-IT" sz="2200" b="0" u="none" strike="noStrike" cap="none" normalizeH="0" baseline="-2500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it-IT" altLang="it-IT" sz="2200" b="0" i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,x</a:t>
            </a:r>
            <a:r>
              <a:rPr kumimoji="0" lang="it-IT" altLang="it-IT" sz="2200" b="0" u="none" strike="noStrike" cap="none" normalizeH="0" baseline="-2500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it-IT" altLang="it-IT" sz="2200" b="0" i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,….,</a:t>
            </a:r>
            <a:r>
              <a:rPr kumimoji="0" lang="it-IT" altLang="it-IT" sz="2200" b="0" i="1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it-IT" altLang="it-IT" sz="2200" b="0" u="none" strike="noStrike" cap="none" normalizeH="0" baseline="-2500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it-IT" altLang="it-IT" sz="2200" b="0" i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kumimoji="0" lang="it-IT" altLang="it-IT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 </a:t>
            </a:r>
          </a:p>
          <a:p>
            <a:pPr algn="l"/>
            <a:r>
              <a:rPr lang="it-IT" altLang="it-IT" sz="2200" dirty="0">
                <a:solidFill>
                  <a:srgbClr val="222222"/>
                </a:solidFill>
                <a:cs typeface="Arial" panose="020B0604020202020204" pitchFamily="34" charset="0"/>
              </a:rPr>
              <a:t> allora calcola e restituisce in output  </a:t>
            </a:r>
            <a:r>
              <a:rPr lang="it-IT" altLang="it-IT" sz="2200" i="1" dirty="0">
                <a:solidFill>
                  <a:srgbClr val="222222"/>
                </a:solidFill>
                <a:latin typeface="Georgia" panose="02040502050405020303" pitchFamily="18" charset="0"/>
              </a:rPr>
              <a:t>f</a:t>
            </a:r>
            <a:r>
              <a:rPr lang="it-IT" altLang="it-IT" sz="2200" dirty="0">
                <a:solidFill>
                  <a:srgbClr val="222222"/>
                </a:solidFill>
                <a:latin typeface="Georgia" panose="02040502050405020303" pitchFamily="18" charset="0"/>
              </a:rPr>
              <a:t>(</a:t>
            </a:r>
            <a:r>
              <a:rPr lang="it-IT" altLang="it-IT" sz="2200" i="1" dirty="0" err="1">
                <a:solidFill>
                  <a:srgbClr val="222222"/>
                </a:solidFill>
                <a:latin typeface="Georgia" panose="02040502050405020303" pitchFamily="18" charset="0"/>
              </a:rPr>
              <a:t>w</a:t>
            </a:r>
            <a:r>
              <a:rPr lang="it-IT" altLang="it-IT" sz="2200" i="1" baseline="30000" dirty="0" err="1">
                <a:solidFill>
                  <a:srgbClr val="222222"/>
                </a:solidFill>
                <a:latin typeface="Georgia" panose="02040502050405020303" pitchFamily="18" charset="0"/>
              </a:rPr>
              <a:t>T</a:t>
            </a:r>
            <a:r>
              <a:rPr lang="it-IT" altLang="it-IT" sz="2200" i="1" dirty="0" err="1">
                <a:solidFill>
                  <a:srgbClr val="222222"/>
                </a:solidFill>
                <a:latin typeface="Georgia" panose="02040502050405020303" pitchFamily="18" charset="0"/>
              </a:rPr>
              <a:t>x</a:t>
            </a:r>
            <a:r>
              <a:rPr lang="it-IT" altLang="it-IT" sz="2200" dirty="0">
                <a:solidFill>
                  <a:srgbClr val="222222"/>
                </a:solidFill>
                <a:latin typeface="Georgia" panose="02040502050405020303" pitchFamily="18" charset="0"/>
              </a:rPr>
              <a:t> + </a:t>
            </a:r>
            <a:r>
              <a:rPr lang="it-IT" altLang="it-IT" sz="2200" i="1" dirty="0">
                <a:solidFill>
                  <a:srgbClr val="222222"/>
                </a:solidFill>
                <a:latin typeface="Georgia" panose="02040502050405020303" pitchFamily="18" charset="0"/>
              </a:rPr>
              <a:t>b)</a:t>
            </a:r>
            <a:endParaRPr lang="it-IT" altLang="it-IT" sz="2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altLang="it-IT" sz="1800" i="1" dirty="0" err="1">
                <a:solidFill>
                  <a:srgbClr val="222222"/>
                </a:solidFill>
                <a:latin typeface="Georgia" panose="02040502050405020303" pitchFamily="18" charset="0"/>
              </a:rPr>
              <a:t>w</a:t>
            </a:r>
            <a:r>
              <a:rPr lang="it-IT" altLang="it-IT" sz="1800" i="1" baseline="30000" dirty="0" err="1">
                <a:solidFill>
                  <a:srgbClr val="222222"/>
                </a:solidFill>
                <a:latin typeface="Georgia" panose="02040502050405020303" pitchFamily="18" charset="0"/>
              </a:rPr>
              <a:t>T</a:t>
            </a:r>
            <a:r>
              <a:rPr lang="it-IT" altLang="it-IT" sz="1800" i="1" dirty="0" err="1">
                <a:solidFill>
                  <a:srgbClr val="222222"/>
                </a:solidFill>
                <a:latin typeface="Georgia" panose="02040502050405020303" pitchFamily="18" charset="0"/>
              </a:rPr>
              <a:t>x</a:t>
            </a:r>
            <a:r>
              <a:rPr lang="it-IT" altLang="it-IT" sz="1800" i="1" dirty="0">
                <a:solidFill>
                  <a:srgbClr val="222222"/>
                </a:solidFill>
                <a:latin typeface="Georgia" panose="02040502050405020303" pitchFamily="18" charset="0"/>
              </a:rPr>
              <a:t> = w</a:t>
            </a:r>
            <a:r>
              <a:rPr lang="it-IT" altLang="it-IT" sz="1800" i="1" baseline="-25000" dirty="0">
                <a:solidFill>
                  <a:srgbClr val="222222"/>
                </a:solidFill>
                <a:latin typeface="Georgia" panose="02040502050405020303" pitchFamily="18" charset="0"/>
              </a:rPr>
              <a:t>1</a:t>
            </a:r>
            <a:r>
              <a:rPr lang="it-IT" altLang="it-IT" sz="1800" i="1" dirty="0">
                <a:solidFill>
                  <a:srgbClr val="222222"/>
                </a:solidFill>
                <a:latin typeface="Georgia" panose="02040502050405020303" pitchFamily="18" charset="0"/>
              </a:rPr>
              <a:t>x</a:t>
            </a:r>
            <a:r>
              <a:rPr lang="it-IT" altLang="it-IT" sz="1800" i="1" baseline="-25000" dirty="0">
                <a:solidFill>
                  <a:srgbClr val="222222"/>
                </a:solidFill>
                <a:latin typeface="Georgia" panose="02040502050405020303" pitchFamily="18" charset="0"/>
              </a:rPr>
              <a:t>1</a:t>
            </a:r>
            <a:r>
              <a:rPr lang="it-IT" altLang="it-IT" sz="1800" i="1" dirty="0">
                <a:solidFill>
                  <a:srgbClr val="222222"/>
                </a:solidFill>
                <a:latin typeface="Georgia" panose="02040502050405020303" pitchFamily="18" charset="0"/>
              </a:rPr>
              <a:t>+w</a:t>
            </a:r>
            <a:r>
              <a:rPr lang="it-IT" altLang="it-IT" sz="1800" i="1" baseline="-25000" dirty="0">
                <a:solidFill>
                  <a:srgbClr val="222222"/>
                </a:solidFill>
                <a:latin typeface="Georgia" panose="02040502050405020303" pitchFamily="18" charset="0"/>
              </a:rPr>
              <a:t>2</a:t>
            </a:r>
            <a:r>
              <a:rPr lang="it-IT" altLang="it-IT" sz="1800" i="1" dirty="0">
                <a:solidFill>
                  <a:srgbClr val="222222"/>
                </a:solidFill>
                <a:latin typeface="Georgia" panose="02040502050405020303" pitchFamily="18" charset="0"/>
              </a:rPr>
              <a:t>x</a:t>
            </a:r>
            <a:r>
              <a:rPr lang="it-IT" altLang="it-IT" sz="1800" i="1" baseline="-25000" dirty="0">
                <a:solidFill>
                  <a:srgbClr val="222222"/>
                </a:solidFill>
                <a:latin typeface="Georgia" panose="02040502050405020303" pitchFamily="18" charset="0"/>
              </a:rPr>
              <a:t>2</a:t>
            </a:r>
            <a:r>
              <a:rPr lang="it-IT" altLang="it-IT" sz="1800" i="1" dirty="0">
                <a:solidFill>
                  <a:srgbClr val="222222"/>
                </a:solidFill>
                <a:latin typeface="Georgia" panose="02040502050405020303" pitchFamily="18" charset="0"/>
              </a:rPr>
              <a:t>+…+</a:t>
            </a:r>
            <a:r>
              <a:rPr lang="it-IT" altLang="it-IT" sz="1800" i="1" dirty="0" err="1">
                <a:solidFill>
                  <a:srgbClr val="222222"/>
                </a:solidFill>
                <a:latin typeface="Georgia" panose="02040502050405020303" pitchFamily="18" charset="0"/>
              </a:rPr>
              <a:t>w</a:t>
            </a:r>
            <a:r>
              <a:rPr lang="it-IT" altLang="it-IT" sz="1800" i="1" baseline="-25000" dirty="0" err="1">
                <a:solidFill>
                  <a:srgbClr val="222222"/>
                </a:solidFill>
                <a:latin typeface="Georgia" panose="02040502050405020303" pitchFamily="18" charset="0"/>
              </a:rPr>
              <a:t>n</a:t>
            </a:r>
            <a:r>
              <a:rPr lang="it-IT" altLang="it-IT" sz="1800" i="1" dirty="0" err="1">
                <a:solidFill>
                  <a:srgbClr val="222222"/>
                </a:solidFill>
                <a:latin typeface="Georgia" panose="02040502050405020303" pitchFamily="18" charset="0"/>
              </a:rPr>
              <a:t>x</a:t>
            </a:r>
            <a:r>
              <a:rPr lang="it-IT" altLang="it-IT" sz="1800" i="1" baseline="-25000" dirty="0" err="1">
                <a:solidFill>
                  <a:srgbClr val="222222"/>
                </a:solidFill>
                <a:latin typeface="Georgia" panose="02040502050405020303" pitchFamily="18" charset="0"/>
              </a:rPr>
              <a:t>n</a:t>
            </a:r>
            <a:endParaRPr lang="it-IT" altLang="it-IT" sz="1800" i="1" baseline="-25000" dirty="0">
              <a:solidFill>
                <a:srgbClr val="222222"/>
              </a:solidFill>
              <a:latin typeface="Georgia" panose="020405020504050203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DCB2AF47-ABE9-AE62-F611-D4C5AF39C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944" y="3895934"/>
            <a:ext cx="4968551" cy="13542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i pesi</a:t>
            </a:r>
            <a:r>
              <a:rPr lang="it-IT" altLang="it-IT" sz="2200" dirty="0">
                <a:solidFill>
                  <a:srgbClr val="222222"/>
                </a:solidFill>
                <a:cs typeface="Arial" panose="020B0604020202020204" pitchFamily="34" charset="0"/>
              </a:rPr>
              <a:t> </a:t>
            </a:r>
            <a:r>
              <a:rPr kumimoji="0" lang="it-IT" altLang="it-IT" sz="2200" b="0" i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w</a:t>
            </a:r>
            <a:r>
              <a:rPr kumimoji="0" lang="it-IT" altLang="it-IT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kumimoji="0" lang="it-IT" altLang="it-IT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e la costante </a:t>
            </a:r>
            <a:r>
              <a:rPr kumimoji="0" lang="it-IT" altLang="it-IT" sz="2200" b="0" i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b</a:t>
            </a:r>
            <a:r>
              <a:rPr kumimoji="0" lang="it-IT" altLang="it-IT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kumimoji="0" lang="it-IT" altLang="it-IT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sono in genere diversi per ogni neurone della rete neurale;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 la funzione</a:t>
            </a:r>
            <a:r>
              <a:rPr kumimoji="0" lang="it-IT" altLang="it-IT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  </a:t>
            </a:r>
            <a:r>
              <a:rPr kumimoji="0" lang="it-IT" altLang="it-IT" sz="2200" b="0" i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f  </a:t>
            </a:r>
            <a:r>
              <a:rPr kumimoji="0" lang="it-IT" altLang="it-IT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è la stessa per tutti i nodi</a:t>
            </a:r>
            <a:endParaRPr kumimoji="0" lang="it-IT" altLang="it-IT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95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13B6C1EB-DF3A-5334-D15B-E1EECD093D9A}"/>
              </a:ext>
            </a:extLst>
          </p:cNvPr>
          <p:cNvSpPr txBox="1">
            <a:spLocks/>
          </p:cNvSpPr>
          <p:nvPr/>
        </p:nvSpPr>
        <p:spPr>
          <a:xfrm>
            <a:off x="395536" y="188640"/>
            <a:ext cx="7920880" cy="6611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Idee di base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dietro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ChatGPT   </a:t>
            </a:r>
            <a:b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(da S. Wolfram “What Is ChatGPT Doing … and Why Does It Work?”, </a:t>
            </a:r>
            <a:r>
              <a:rPr lang="en-US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febbraio</a:t>
            </a: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 2023)</a:t>
            </a:r>
            <a:endParaRPr lang="it-GB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4F796A5-926B-6F3D-14B6-95C7DF8FD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56704" y="2547753"/>
            <a:ext cx="2851424" cy="3173759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88F47D53-FB5F-5671-C83E-1F96B5D4D7FF}"/>
              </a:ext>
            </a:extLst>
          </p:cNvPr>
          <p:cNvSpPr/>
          <p:nvPr/>
        </p:nvSpPr>
        <p:spPr>
          <a:xfrm>
            <a:off x="1032519" y="1248320"/>
            <a:ext cx="6646913" cy="956544"/>
          </a:xfrm>
          <a:prstGeom prst="rect">
            <a:avLst/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</a:t>
            </a:r>
            <a:r>
              <a:rPr lang="it-IT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reti neurali </a:t>
            </a:r>
            <a:r>
              <a:rPr lang="it-IT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sono</a:t>
            </a:r>
            <a:r>
              <a:rPr lang="it-IT" sz="24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modelli universali </a:t>
            </a:r>
            <a:r>
              <a:rPr lang="it-IT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generali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(teorema di approssimazione universale)</a:t>
            </a:r>
            <a:endParaRPr lang="it-IT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BB8218A-CFB9-300E-3969-66D06C50C7BC}"/>
              </a:ext>
            </a:extLst>
          </p:cNvPr>
          <p:cNvSpPr txBox="1"/>
          <p:nvPr/>
        </p:nvSpPr>
        <p:spPr>
          <a:xfrm>
            <a:off x="3059832" y="2399158"/>
            <a:ext cx="59766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ciò che rende le reti neurali così utili è che non solo possono in linea di principio svolgere tutti i tipi di compiti, ma possono essere "addestrati in modo incrementale da esempi" per svolgere tali compiti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 sz="18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8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scopo dell’addestramento è calcolare  i </a:t>
            </a:r>
            <a:r>
              <a:rPr lang="it-IT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parametri</a:t>
            </a:r>
            <a:endParaRPr lang="it-IT" sz="18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C5A8ED4-2DAF-6CF0-AC1C-8F380AFD4ADE}"/>
              </a:ext>
            </a:extLst>
          </p:cNvPr>
          <p:cNvSpPr txBox="1"/>
          <p:nvPr/>
        </p:nvSpPr>
        <p:spPr>
          <a:xfrm>
            <a:off x="2555776" y="5301208"/>
            <a:ext cx="6393578" cy="923330"/>
          </a:xfrm>
          <a:prstGeom prst="rect">
            <a:avLst/>
          </a:prstGeom>
          <a:solidFill>
            <a:srgbClr val="E7E6E6">
              <a:lumMod val="90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tecnicamente, l’addestramento è un problema matematico: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 minimizzazione di una funzione di miliardi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 variabili (i parametri)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0613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1481138" y="260648"/>
            <a:ext cx="5853112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>
                <a:latin typeface="Tahoma" pitchFamily="34" charset="0"/>
              </a:rPr>
              <a:t>linee di sviluppo tecnologico</a:t>
            </a: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2253213" y="1268760"/>
            <a:ext cx="4051300" cy="1625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l">
              <a:defRPr/>
            </a:pPr>
            <a:endParaRPr lang="it-IT" sz="1400">
              <a:solidFill>
                <a:schemeClr val="bg1"/>
              </a:solidFill>
              <a:latin typeface="Tahoma" pitchFamily="34" charset="0"/>
            </a:endParaRPr>
          </a:p>
          <a:p>
            <a:pPr algn="l">
              <a:buClr>
                <a:srgbClr val="CC3300"/>
              </a:buClr>
              <a:buSzPct val="120000"/>
              <a:buFont typeface="Wingdings" pitchFamily="2" charset="2"/>
              <a:buChar char="§"/>
              <a:defRPr/>
            </a:pPr>
            <a:r>
              <a:rPr lang="it-IT" sz="3600">
                <a:solidFill>
                  <a:schemeClr val="bg1"/>
                </a:solidFill>
                <a:latin typeface="Tahoma" pitchFamily="34" charset="0"/>
              </a:rPr>
              <a:t> miniaturizzazione</a:t>
            </a:r>
          </a:p>
          <a:p>
            <a:pPr algn="l">
              <a:buClr>
                <a:srgbClr val="CC3300"/>
              </a:buClr>
              <a:buSzPct val="120000"/>
              <a:buFont typeface="Wingdings" pitchFamily="2" charset="2"/>
              <a:buChar char="§"/>
              <a:defRPr/>
            </a:pPr>
            <a:r>
              <a:rPr lang="it-IT" sz="3600">
                <a:solidFill>
                  <a:schemeClr val="bg1"/>
                </a:solidFill>
                <a:latin typeface="Tahoma" pitchFamily="34" charset="0"/>
              </a:rPr>
              <a:t> connettività</a:t>
            </a:r>
          </a:p>
          <a:p>
            <a:pPr algn="l">
              <a:defRPr/>
            </a:pPr>
            <a:endParaRPr lang="it-IT" sz="1400">
              <a:solidFill>
                <a:schemeClr val="bg1"/>
              </a:solidFill>
              <a:latin typeface="Tahoma" pitchFamily="34" charset="0"/>
            </a:endParaRPr>
          </a:p>
        </p:txBody>
      </p:sp>
      <p:grpSp>
        <p:nvGrpSpPr>
          <p:cNvPr id="6" name="Gruppo 5"/>
          <p:cNvGrpSpPr/>
          <p:nvPr>
            <p:custDataLst>
              <p:tags r:id="rId2"/>
            </p:custDataLst>
          </p:nvPr>
        </p:nvGrpSpPr>
        <p:grpSpPr>
          <a:xfrm>
            <a:off x="323528" y="2996952"/>
            <a:ext cx="8342797" cy="3286066"/>
            <a:chOff x="684213" y="3429000"/>
            <a:chExt cx="8342797" cy="3286066"/>
          </a:xfrm>
        </p:grpSpPr>
        <p:sp>
          <p:nvSpPr>
            <p:cNvPr id="114696" name="AutoShape 8"/>
            <p:cNvSpPr>
              <a:spLocks noChangeArrowheads="1"/>
            </p:cNvSpPr>
            <p:nvPr/>
          </p:nvSpPr>
          <p:spPr bwMode="auto">
            <a:xfrm>
              <a:off x="4067175" y="3429000"/>
              <a:ext cx="990600" cy="976313"/>
            </a:xfrm>
            <a:prstGeom prst="downArrow">
              <a:avLst>
                <a:gd name="adj1" fmla="val 50000"/>
                <a:gd name="adj2" fmla="val 41390"/>
              </a:avLst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4698" name="Text Box 10"/>
            <p:cNvSpPr txBox="1">
              <a:spLocks noChangeArrowheads="1"/>
            </p:cNvSpPr>
            <p:nvPr/>
          </p:nvSpPr>
          <p:spPr bwMode="auto">
            <a:xfrm>
              <a:off x="684213" y="4652963"/>
              <a:ext cx="8342797" cy="2062103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wrap="none">
              <a:spAutoFit/>
            </a:bodyPr>
            <a:lstStyle/>
            <a:p>
              <a:pPr algn="l">
                <a:buClr>
                  <a:srgbClr val="CC3300"/>
                </a:buClr>
                <a:buSzPct val="115000"/>
                <a:buFont typeface="Wingdings" pitchFamily="2" charset="2"/>
                <a:buChar char="ü"/>
                <a:defRPr/>
              </a:pPr>
              <a:r>
                <a:rPr lang="it-IT" dirty="0">
                  <a:latin typeface="Tahoma" pitchFamily="34" charset="0"/>
                </a:rPr>
                <a:t> aumento della potenza di calcolo</a:t>
              </a:r>
            </a:p>
            <a:p>
              <a:pPr algn="l">
                <a:buClr>
                  <a:srgbClr val="CC3300"/>
                </a:buClr>
                <a:buSzPct val="115000"/>
                <a:buFont typeface="Wingdings" pitchFamily="2" charset="2"/>
                <a:buChar char="ü"/>
                <a:defRPr/>
              </a:pPr>
              <a:r>
                <a:rPr lang="it-IT" dirty="0">
                  <a:latin typeface="Tahoma" pitchFamily="34" charset="0"/>
                </a:rPr>
                <a:t> aumento della capacità di memorizzazione</a:t>
              </a:r>
            </a:p>
            <a:p>
              <a:pPr algn="l">
                <a:buClr>
                  <a:srgbClr val="CC3300"/>
                </a:buClr>
                <a:buSzPct val="115000"/>
                <a:buFont typeface="Wingdings" pitchFamily="2" charset="2"/>
                <a:buChar char="ü"/>
                <a:defRPr/>
              </a:pPr>
              <a:r>
                <a:rPr lang="it-IT" dirty="0">
                  <a:latin typeface="Tahoma" pitchFamily="34" charset="0"/>
                </a:rPr>
                <a:t> facilitazione dell’accesso alla potenza di </a:t>
              </a:r>
            </a:p>
            <a:p>
              <a:pPr algn="l">
                <a:buClr>
                  <a:srgbClr val="CC3300"/>
                </a:buClr>
                <a:buSzPct val="115000"/>
                <a:defRPr/>
              </a:pPr>
              <a:r>
                <a:rPr lang="it-IT" dirty="0">
                  <a:latin typeface="Tahoma" pitchFamily="34" charset="0"/>
                </a:rPr>
                <a:t>	calcolo e disponibilità di dati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1258888" y="974720"/>
            <a:ext cx="6858000" cy="17399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 sz="36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G (iga) =10</a:t>
            </a:r>
            <a:r>
              <a:rPr lang="it-IT" sz="36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9    </a:t>
            </a:r>
            <a:r>
              <a:rPr lang="it-IT" sz="36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   T (era) =10</a:t>
            </a:r>
            <a:r>
              <a:rPr lang="it-IT" sz="36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12</a:t>
            </a:r>
            <a:endParaRPr lang="it-IT" sz="36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>
              <a:defRPr/>
            </a:pPr>
            <a:r>
              <a:rPr lang="it-IT" sz="36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P (eta) =10</a:t>
            </a:r>
            <a:r>
              <a:rPr lang="it-IT" sz="36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15  </a:t>
            </a:r>
            <a:r>
              <a:rPr lang="it-IT" sz="36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   E (xa) =10</a:t>
            </a:r>
            <a:r>
              <a:rPr lang="it-IT" sz="36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18</a:t>
            </a:r>
          </a:p>
          <a:p>
            <a:pPr>
              <a:defRPr/>
            </a:pPr>
            <a:r>
              <a:rPr lang="it-IT" sz="36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Z (etta) = 10</a:t>
            </a:r>
            <a:r>
              <a:rPr lang="it-IT" sz="36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21         </a:t>
            </a:r>
            <a:r>
              <a:rPr lang="it-IT" sz="36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Y (otta) =10</a:t>
            </a:r>
            <a:r>
              <a:rPr lang="it-IT" sz="36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24</a:t>
            </a:r>
          </a:p>
        </p:txBody>
      </p:sp>
      <p:sp>
        <p:nvSpPr>
          <p:cNvPr id="61443" name="Text Box 6"/>
          <p:cNvSpPr txBox="1">
            <a:spLocks noChangeArrowheads="1"/>
          </p:cNvSpPr>
          <p:nvPr/>
        </p:nvSpPr>
        <p:spPr bwMode="auto">
          <a:xfrm>
            <a:off x="1258888" y="188913"/>
            <a:ext cx="6842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r>
              <a:rPr lang="it-IT">
                <a:latin typeface="Tahoma" pitchFamily="34" charset="0"/>
              </a:rPr>
              <a:t>terminologia di base</a:t>
            </a:r>
            <a:endParaRPr lang="it-IT" sz="2400"/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468313" y="2924944"/>
            <a:ext cx="8424862" cy="28384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algn="l">
              <a:buClr>
                <a:srgbClr val="CC3300"/>
              </a:buClr>
              <a:buFont typeface="Wingdings" pitchFamily="2" charset="2"/>
              <a:buChar char="ü"/>
              <a:defRPr/>
            </a:pPr>
            <a:r>
              <a:rPr lang="it-IT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 </a:t>
            </a:r>
            <a:r>
              <a:rPr lang="it-IT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Tbyte</a:t>
            </a:r>
            <a:r>
              <a:rPr lang="it-IT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(</a:t>
            </a:r>
            <a:r>
              <a:rPr lang="it-IT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Terabyte</a:t>
            </a:r>
            <a:r>
              <a:rPr lang="it-IT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) =10</a:t>
            </a:r>
            <a:r>
              <a:rPr lang="it-IT" sz="3600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12  </a:t>
            </a:r>
            <a:r>
              <a:rPr lang="it-IT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byte</a:t>
            </a:r>
          </a:p>
          <a:p>
            <a:pPr algn="l">
              <a:buClr>
                <a:srgbClr val="CC3300"/>
              </a:buClr>
              <a:buFont typeface="Wingdings" pitchFamily="2" charset="2"/>
              <a:buChar char="ü"/>
              <a:defRPr/>
            </a:pPr>
            <a:r>
              <a:rPr lang="it-IT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 </a:t>
            </a:r>
            <a:r>
              <a:rPr lang="it-IT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Pflops</a:t>
            </a:r>
            <a:r>
              <a:rPr lang="it-IT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(</a:t>
            </a:r>
            <a:r>
              <a:rPr lang="it-IT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Petaflops</a:t>
            </a:r>
            <a:r>
              <a:rPr lang="it-IT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) =10</a:t>
            </a:r>
            <a:r>
              <a:rPr lang="it-IT" sz="3600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15  </a:t>
            </a:r>
            <a:r>
              <a:rPr lang="it-IT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operazioni </a:t>
            </a:r>
            <a:r>
              <a:rPr lang="it-IT" sz="3600" dirty="0">
                <a:solidFill>
                  <a:srgbClr val="7F7F7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	</a:t>
            </a:r>
            <a:r>
              <a:rPr lang="it-IT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floating</a:t>
            </a:r>
            <a:r>
              <a:rPr lang="it-IT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it-IT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point</a:t>
            </a:r>
            <a:r>
              <a:rPr lang="it-IT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per secondo     </a:t>
            </a:r>
          </a:p>
          <a:p>
            <a:pPr algn="l">
              <a:buClr>
                <a:srgbClr val="CC3300"/>
              </a:buClr>
              <a:buFont typeface="Wingdings" pitchFamily="2" charset="2"/>
              <a:buChar char="ü"/>
              <a:defRPr/>
            </a:pPr>
            <a:r>
              <a:rPr lang="it-IT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 </a:t>
            </a:r>
            <a:r>
              <a:rPr lang="it-IT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Eops</a:t>
            </a:r>
            <a:r>
              <a:rPr lang="it-IT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(</a:t>
            </a:r>
            <a:r>
              <a:rPr lang="it-IT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Exaops</a:t>
            </a:r>
            <a:r>
              <a:rPr lang="it-IT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) =10</a:t>
            </a:r>
            <a:r>
              <a:rPr lang="it-IT" sz="3600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18 </a:t>
            </a:r>
            <a:r>
              <a:rPr lang="it-IT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operazioni </a:t>
            </a:r>
            <a:r>
              <a:rPr lang="it-IT" sz="3600" dirty="0">
                <a:solidFill>
                  <a:srgbClr val="7F7F7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	</a:t>
            </a:r>
            <a:r>
              <a:rPr lang="it-IT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per </a:t>
            </a:r>
            <a:r>
              <a:rPr lang="it-IT" sz="3600" dirty="0">
                <a:solidFill>
                  <a:srgbClr val="7F7F7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	</a:t>
            </a:r>
            <a:r>
              <a:rPr lang="it-IT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secondo</a:t>
            </a:r>
            <a:r>
              <a:rPr lang="it-IT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</a:t>
            </a:r>
            <a:endParaRPr lang="it-IT" sz="3600" baseline="3000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179512" y="1700808"/>
            <a:ext cx="8856984" cy="510909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l">
              <a:defRPr/>
            </a:pPr>
            <a:endParaRPr lang="it-IT" sz="1200" dirty="0">
              <a:latin typeface="Tahoma" pitchFamily="34" charset="0"/>
            </a:endParaRPr>
          </a:p>
          <a:p>
            <a:pPr algn="just">
              <a:defRPr/>
            </a:pPr>
            <a:r>
              <a:rPr lang="it-IT" sz="2800" dirty="0">
                <a:solidFill>
                  <a:srgbClr val="FF0000"/>
                </a:solidFill>
                <a:latin typeface="Tahoma" pitchFamily="34" charset="0"/>
              </a:rPr>
              <a:t>materiale didattico: </a:t>
            </a:r>
            <a:r>
              <a:rPr lang="it-IT" sz="2800" dirty="0">
                <a:latin typeface="Tahoma" pitchFamily="34" charset="0"/>
              </a:rPr>
              <a:t>piattaforma di e-learning</a:t>
            </a:r>
          </a:p>
          <a:p>
            <a:pPr algn="just">
              <a:defRPr/>
            </a:pPr>
            <a:endParaRPr lang="it-IT" sz="2800" dirty="0">
              <a:latin typeface="Tahoma" pitchFamily="34" charset="0"/>
            </a:endParaRPr>
          </a:p>
          <a:p>
            <a:pPr>
              <a:defRPr/>
            </a:pP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http://elearning.uniparthenope.it</a:t>
            </a:r>
          </a:p>
          <a:p>
            <a:pPr algn="just">
              <a:defRPr/>
            </a:pPr>
            <a:endParaRPr lang="it-IT" sz="1100" dirty="0">
              <a:latin typeface="Tahoma" pitchFamily="34" charset="0"/>
            </a:endParaRPr>
          </a:p>
          <a:p>
            <a:pPr algn="just">
              <a:defRPr/>
            </a:pPr>
            <a:endParaRPr lang="it-IT" sz="1100" dirty="0">
              <a:latin typeface="Tahoma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Tahoma" pitchFamily="34" charset="0"/>
              </a:rPr>
              <a:t>slide delle lezioni,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Tahoma" pitchFamily="34" charset="0"/>
              </a:rPr>
              <a:t>registrazione audio-video delle lezioni (anche fruibili</a:t>
            </a:r>
          </a:p>
          <a:p>
            <a:pPr algn="just">
              <a:defRPr/>
            </a:pPr>
            <a:r>
              <a:rPr lang="it-IT" sz="2400" dirty="0">
                <a:latin typeface="Tahoma" pitchFamily="34" charset="0"/>
              </a:rPr>
              <a:t>	 direttamente in piattaforma Microsoft Teams),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Tahoma" pitchFamily="34" charset="0"/>
              </a:rPr>
              <a:t>come rispondere alle principali domande di esame,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Tahoma" pitchFamily="34" charset="0"/>
              </a:rPr>
              <a:t>prove intercorso anni precedenti,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Tahoma" pitchFamily="34" charset="0"/>
              </a:rPr>
              <a:t>esercizi per l’esame (prova a impronta)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Tahoma" pitchFamily="34" charset="0"/>
              </a:rPr>
              <a:t>prompt per ChatGPT o GPT4 suggeriti per ogni lezione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Tahoma" pitchFamily="34" charset="0"/>
              </a:rPr>
              <a:t>……</a:t>
            </a:r>
          </a:p>
          <a:p>
            <a:pPr algn="l">
              <a:defRPr/>
            </a:pPr>
            <a:endParaRPr lang="it-IT" sz="1200" dirty="0"/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251520" y="116632"/>
            <a:ext cx="8712968" cy="144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l">
              <a:defRPr/>
            </a:pPr>
            <a:endParaRPr lang="it-IT" sz="1200" dirty="0">
              <a:latin typeface="Tahoma" pitchFamily="34" charset="0"/>
            </a:endParaRPr>
          </a:p>
          <a:p>
            <a:pPr>
              <a:defRPr/>
            </a:pPr>
            <a:r>
              <a:rPr lang="it-IT" dirty="0">
                <a:latin typeface="Tahoma" pitchFamily="34" charset="0"/>
              </a:rPr>
              <a:t>Corso di </a:t>
            </a:r>
          </a:p>
          <a:p>
            <a:pPr>
              <a:defRPr/>
            </a:pPr>
            <a:r>
              <a:rPr lang="it-IT" dirty="0">
                <a:latin typeface="Tahoma" pitchFamily="34" charset="0"/>
              </a:rPr>
              <a:t>Programmazione I e Lab di Programmazione I</a:t>
            </a:r>
          </a:p>
          <a:p>
            <a:pPr algn="l">
              <a:defRPr/>
            </a:pPr>
            <a:endParaRPr lang="it-IT" sz="1200" dirty="0"/>
          </a:p>
        </p:txBody>
      </p:sp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54769" y="4437112"/>
            <a:ext cx="8738526" cy="19236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Arial" pitchFamily="34" charset="0"/>
                <a:cs typeface="Arial" pitchFamily="34" charset="0"/>
              </a:rPr>
              <a:t>Ipotesi: circa metà della vita passata a parlare, con una rapidità di 5 carattere per secondo.  Allora, tutti gli essere umani che hanno vissuto sulla terra hanno pronunciato complessivamente</a:t>
            </a:r>
          </a:p>
          <a:p>
            <a:pPr algn="just"/>
            <a:r>
              <a:rPr lang="it-IT" sz="11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it-IT" sz="24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circa 5</a:t>
            </a:r>
            <a:r>
              <a:rPr lang="en-US" sz="24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it-IT" sz="24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it-IT" sz="2400" b="1" baseline="300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it-IT" sz="24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caratteri; </a:t>
            </a:r>
            <a:r>
              <a:rPr lang="it-IT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cioè 500 </a:t>
            </a:r>
            <a:r>
              <a:rPr lang="it-IT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exabyte</a:t>
            </a:r>
            <a:r>
              <a:rPr lang="it-IT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consentono di memorizzare tutte le parole pronunciate dal genere umano.</a:t>
            </a:r>
            <a:endParaRPr lang="it-IT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598706" y="44624"/>
            <a:ext cx="6160662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dirty="0">
                <a:latin typeface="Arial" pitchFamily="34" charset="0"/>
                <a:cs typeface="Arial" pitchFamily="34" charset="0"/>
              </a:rPr>
              <a:t>quanto è grande il numero  </a:t>
            </a:r>
            <a:r>
              <a:rPr lang="it-IT" dirty="0">
                <a:solidFill>
                  <a:srgbClr val="FF0000"/>
                </a:solidFill>
              </a:rPr>
              <a:t>10</a:t>
            </a:r>
            <a:r>
              <a:rPr lang="it-IT" baseline="30000" dirty="0">
                <a:solidFill>
                  <a:srgbClr val="FF0000"/>
                </a:solidFill>
              </a:rPr>
              <a:t>20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b="1" dirty="0"/>
              <a:t>?</a:t>
            </a:r>
          </a:p>
        </p:txBody>
      </p:sp>
      <p:sp>
        <p:nvSpPr>
          <p:cNvPr id="4" name="Rettangolo 3"/>
          <p:cNvSpPr/>
          <p:nvPr/>
        </p:nvSpPr>
        <p:spPr>
          <a:xfrm>
            <a:off x="2219013" y="692696"/>
            <a:ext cx="4480714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accent3">
                <a:lumMod val="6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sz="2800" b="1" dirty="0">
                <a:latin typeface="Courier New" pitchFamily="49" charset="0"/>
                <a:cs typeface="Courier New" pitchFamily="49" charset="0"/>
              </a:rPr>
              <a:t>www.wolframalpha.com</a:t>
            </a:r>
          </a:p>
        </p:txBody>
      </p:sp>
      <p:sp>
        <p:nvSpPr>
          <p:cNvPr id="5" name="Rettangolo 4"/>
          <p:cNvSpPr/>
          <p:nvPr/>
        </p:nvSpPr>
        <p:spPr>
          <a:xfrm>
            <a:off x="297769" y="1268760"/>
            <a:ext cx="763284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number of people who have ever lived on Earth</a:t>
            </a:r>
          </a:p>
        </p:txBody>
      </p:sp>
      <p:sp>
        <p:nvSpPr>
          <p:cNvPr id="6" name="Rettangolo 5"/>
          <p:cNvSpPr/>
          <p:nvPr/>
        </p:nvSpPr>
        <p:spPr>
          <a:xfrm>
            <a:off x="280326" y="1772816"/>
            <a:ext cx="8712968" cy="12157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it-IT" sz="2400" dirty="0">
                <a:solidFill>
                  <a:srgbClr val="00CC9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b="1" dirty="0">
                <a:solidFill>
                  <a:srgbClr val="00CC9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1.076x10</a:t>
            </a:r>
            <a:r>
              <a:rPr lang="it-IT" sz="2400" b="1" baseline="30000" dirty="0">
                <a:solidFill>
                  <a:srgbClr val="00CC9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it-IT" sz="2400" b="1" dirty="0">
                <a:solidFill>
                  <a:srgbClr val="00CC9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(persone) </a:t>
            </a:r>
          </a:p>
          <a:p>
            <a:pPr lvl="0" algn="just"/>
            <a:endParaRPr lang="it-IT" sz="900" b="1" dirty="0">
              <a:solidFill>
                <a:srgbClr val="00CC9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it-IT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[stima effettuata nel 2011 dal </a:t>
            </a:r>
            <a:r>
              <a:rPr lang="it-IT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Population</a:t>
            </a:r>
            <a:r>
              <a:rPr lang="it-IT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Reference Bureau, che assume che il moderno homo sapiens sia apparso nel 50,000 avanti Cristo]</a:t>
            </a:r>
          </a:p>
        </p:txBody>
      </p:sp>
      <p:sp>
        <p:nvSpPr>
          <p:cNvPr id="7" name="Rettangolo 6"/>
          <p:cNvSpPr/>
          <p:nvPr/>
        </p:nvSpPr>
        <p:spPr>
          <a:xfrm>
            <a:off x="280326" y="3068960"/>
            <a:ext cx="45720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lvl="0" algn="just"/>
            <a:r>
              <a:rPr lang="it-IT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Ipotesi: vita media di </a:t>
            </a:r>
            <a:r>
              <a:rPr lang="it-IT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60 anni</a:t>
            </a:r>
          </a:p>
          <a:p>
            <a:pPr lvl="0" algn="just"/>
            <a:r>
              <a:rPr lang="it-IT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convert 60 years to seconds</a:t>
            </a:r>
          </a:p>
        </p:txBody>
      </p:sp>
      <p:sp>
        <p:nvSpPr>
          <p:cNvPr id="8" name="Rettangolo 7"/>
          <p:cNvSpPr/>
          <p:nvPr/>
        </p:nvSpPr>
        <p:spPr>
          <a:xfrm>
            <a:off x="280326" y="3933056"/>
            <a:ext cx="45720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lvl="0" algn="just"/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1.892 x10</a:t>
            </a:r>
            <a:r>
              <a:rPr lang="en-US" sz="2400" b="1" baseline="300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24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  (secondi)</a:t>
            </a:r>
          </a:p>
        </p:txBody>
      </p:sp>
    </p:spTree>
    <p:extLst>
      <p:ext uri="{BB962C8B-B14F-4D97-AF65-F5344CB8AC3E}">
        <p14:creationId xmlns:p14="http://schemas.microsoft.com/office/powerpoint/2010/main" val="168048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5791200" y="304800"/>
          <a:ext cx="2922588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PhotoPaint.Image.9" r:id="rId4" imgW="1304762" imgH="1904762" progId="">
                  <p:embed/>
                </p:oleObj>
              </mc:Choice>
              <mc:Fallback>
                <p:oleObj name="CorelPhotoPaint.Image.9" r:id="rId4" imgW="1304762" imgH="1904762" progId="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04800"/>
                        <a:ext cx="2922588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58813" y="404664"/>
            <a:ext cx="5456237" cy="12001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 dirty="0">
                <a:latin typeface="Tahoma" pitchFamily="34" charset="0"/>
              </a:rPr>
              <a:t>133 </a:t>
            </a:r>
            <a:r>
              <a:rPr lang="it-IT" sz="3600" dirty="0" err="1">
                <a:latin typeface="Tahoma" pitchFamily="34" charset="0"/>
              </a:rPr>
              <a:t>Mops</a:t>
            </a:r>
            <a:r>
              <a:rPr lang="it-IT" sz="3600" dirty="0">
                <a:latin typeface="Tahoma" pitchFamily="34" charset="0"/>
              </a:rPr>
              <a:t>, niente grafica, </a:t>
            </a:r>
          </a:p>
          <a:p>
            <a:pPr>
              <a:defRPr/>
            </a:pPr>
            <a:r>
              <a:rPr lang="it-IT" sz="3600" dirty="0">
                <a:latin typeface="Tahoma" pitchFamily="34" charset="0"/>
              </a:rPr>
              <a:t>60Kw, 56kb/s, 1977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51520" y="5229200"/>
            <a:ext cx="8640960" cy="95410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800" dirty="0">
                <a:latin typeface="Tahoma" pitchFamily="34" charset="0"/>
              </a:rPr>
              <a:t>AMD 8 core, GPU 10.3 </a:t>
            </a:r>
            <a:r>
              <a:rPr lang="it-IT" sz="2800" dirty="0" err="1">
                <a:latin typeface="Tahoma" pitchFamily="34" charset="0"/>
              </a:rPr>
              <a:t>Teraflops</a:t>
            </a:r>
            <a:r>
              <a:rPr lang="it-IT" sz="2800" dirty="0">
                <a:latin typeface="Tahoma" pitchFamily="34" charset="0"/>
              </a:rPr>
              <a:t>, 5 watt, connessione di rete, costo: 550 Euro, 2023 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6934200" y="4343400"/>
            <a:ext cx="1492250" cy="650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it-IT" sz="3600">
                <a:latin typeface="Tahoma" pitchFamily="34" charset="0"/>
              </a:rPr>
              <a:t>Cray 1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4E51A62E-6BAF-4403-806A-647D7844D868}"/>
              </a:ext>
            </a:extLst>
          </p:cNvPr>
          <p:cNvGrpSpPr/>
          <p:nvPr/>
        </p:nvGrpSpPr>
        <p:grpSpPr>
          <a:xfrm>
            <a:off x="717550" y="1809713"/>
            <a:ext cx="4755512" cy="3186137"/>
            <a:chOff x="717550" y="1809713"/>
            <a:chExt cx="4755512" cy="3186137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87ADDBA9-7092-4D56-BFA6-3B19025BA0EE}"/>
                </a:ext>
              </a:extLst>
            </p:cNvPr>
            <p:cNvGrpSpPr/>
            <p:nvPr/>
          </p:nvGrpSpPr>
          <p:grpSpPr>
            <a:xfrm>
              <a:off x="717550" y="1809713"/>
              <a:ext cx="3914676" cy="3181737"/>
              <a:chOff x="717550" y="1809713"/>
              <a:chExt cx="3914676" cy="3181737"/>
            </a:xfrm>
          </p:grpSpPr>
          <p:pic>
            <p:nvPicPr>
              <p:cNvPr id="4" name="Immagine 3">
                <a:extLst>
                  <a:ext uri="{FF2B5EF4-FFF2-40B4-BE49-F238E27FC236}">
                    <a16:creationId xmlns:a16="http://schemas.microsoft.com/office/drawing/2014/main" id="{AF5C8E46-02C9-4A4A-99CC-DD44E7FDBE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7550" y="1809713"/>
                <a:ext cx="2487768" cy="3181737"/>
              </a:xfrm>
              <a:prstGeom prst="rect">
                <a:avLst/>
              </a:prstGeom>
            </p:spPr>
          </p:pic>
          <p:sp>
            <p:nvSpPr>
              <p:cNvPr id="12300" name="Text Box 12"/>
              <p:cNvSpPr txBox="1">
                <a:spLocks noChangeArrowheads="1"/>
              </p:cNvSpPr>
              <p:nvPr/>
            </p:nvSpPr>
            <p:spPr bwMode="auto">
              <a:xfrm>
                <a:off x="2555776" y="2769261"/>
                <a:ext cx="2076450" cy="650875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innerShdw blurRad="114300">
                  <a:prstClr val="black"/>
                </a:innerShdw>
              </a:effec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it-IT" sz="3600" dirty="0">
                    <a:latin typeface="Tahoma" pitchFamily="34" charset="0"/>
                  </a:rPr>
                  <a:t>PS5 Sony</a:t>
                </a:r>
              </a:p>
            </p:txBody>
          </p:sp>
        </p:grp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FBFBF386-0096-45B0-857F-24D03A9BE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05318" y="3763518"/>
              <a:ext cx="2267744" cy="123233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7" grpId="0" animBg="1"/>
      <p:bldP spid="1229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16" descr="univac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620713"/>
            <a:ext cx="33131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492" name="Text Box 20"/>
          <p:cNvSpPr txBox="1">
            <a:spLocks noChangeArrowheads="1"/>
          </p:cNvSpPr>
          <p:nvPr/>
        </p:nvSpPr>
        <p:spPr bwMode="auto">
          <a:xfrm>
            <a:off x="1475656" y="1268413"/>
            <a:ext cx="1200150" cy="641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algn="l"/>
            <a:r>
              <a:rPr lang="it-IT" sz="3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1977</a:t>
            </a:r>
          </a:p>
        </p:txBody>
      </p:sp>
      <p:sp>
        <p:nvSpPr>
          <p:cNvPr id="63495" name="Text Box 25"/>
          <p:cNvSpPr txBox="1">
            <a:spLocks noChangeArrowheads="1"/>
          </p:cNvSpPr>
          <p:nvPr/>
        </p:nvSpPr>
        <p:spPr bwMode="auto">
          <a:xfrm>
            <a:off x="6372225" y="1268760"/>
            <a:ext cx="2439988" cy="579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algn="l"/>
            <a:r>
              <a:rPr lang="it-IT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Univac 1106</a:t>
            </a:r>
          </a:p>
        </p:txBody>
      </p:sp>
      <p:sp>
        <p:nvSpPr>
          <p:cNvPr id="63496" name="Text Box 26"/>
          <p:cNvSpPr txBox="1">
            <a:spLocks noChangeArrowheads="1"/>
          </p:cNvSpPr>
          <p:nvPr/>
        </p:nvSpPr>
        <p:spPr bwMode="auto">
          <a:xfrm>
            <a:off x="3132138" y="0"/>
            <a:ext cx="3160712" cy="579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algn="l"/>
            <a:r>
              <a:rPr lang="it-IT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supercalcolatore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6588224" y="1916832"/>
            <a:ext cx="2063385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r>
              <a:rPr lang="it-IT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0.15 </a:t>
            </a:r>
            <a:r>
              <a:rPr lang="it-IT" sz="2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Mops</a:t>
            </a:r>
            <a:r>
              <a:rPr lang="it-IT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r>
              <a:rPr lang="it-IT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2Mbyte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F07B4D04-BD9A-4B7A-8F38-DD7C3DEB60E2}"/>
              </a:ext>
            </a:extLst>
          </p:cNvPr>
          <p:cNvGrpSpPr/>
          <p:nvPr/>
        </p:nvGrpSpPr>
        <p:grpSpPr>
          <a:xfrm>
            <a:off x="338931" y="2821356"/>
            <a:ext cx="4319588" cy="3637788"/>
            <a:chOff x="338931" y="2821356"/>
            <a:chExt cx="4319588" cy="3637788"/>
          </a:xfrm>
        </p:grpSpPr>
        <p:pic>
          <p:nvPicPr>
            <p:cNvPr id="63503" name="Picture 15" descr="whit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8931" y="4447580"/>
              <a:ext cx="4319588" cy="2011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5735" name="AutoShape 23"/>
            <p:cNvSpPr>
              <a:spLocks noChangeArrowheads="1"/>
            </p:cNvSpPr>
            <p:nvPr/>
          </p:nvSpPr>
          <p:spPr bwMode="auto">
            <a:xfrm rot="2174320">
              <a:off x="4010818" y="2821356"/>
              <a:ext cx="288925" cy="1152525"/>
            </a:xfrm>
            <a:prstGeom prst="downArrow">
              <a:avLst>
                <a:gd name="adj1" fmla="val 50000"/>
                <a:gd name="adj2" fmla="val 997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vert="eaVert" wrap="none" anchor="ctr"/>
            <a:lstStyle/>
            <a:p>
              <a:endParaRPr lang="it-IT"/>
            </a:p>
          </p:txBody>
        </p:sp>
        <p:sp>
          <p:nvSpPr>
            <p:cNvPr id="63498" name="Text Box 27"/>
            <p:cNvSpPr txBox="1">
              <a:spLocks noChangeArrowheads="1"/>
            </p:cNvSpPr>
            <p:nvPr/>
          </p:nvSpPr>
          <p:spPr bwMode="auto">
            <a:xfrm>
              <a:off x="986631" y="3973881"/>
              <a:ext cx="3160712" cy="57943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it-IT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supercalcolatore</a:t>
              </a:r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FF20DCDB-85FA-4240-A2AE-02F0741C3939}"/>
              </a:ext>
            </a:extLst>
          </p:cNvPr>
          <p:cNvGrpSpPr/>
          <p:nvPr/>
        </p:nvGrpSpPr>
        <p:grpSpPr>
          <a:xfrm>
            <a:off x="5306218" y="2821356"/>
            <a:ext cx="3498850" cy="3863542"/>
            <a:chOff x="5306218" y="2821356"/>
            <a:chExt cx="3498850" cy="3863542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15059E27-32C6-47A2-839E-1E323B72D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92143" y="4578684"/>
              <a:ext cx="2106214" cy="2106214"/>
            </a:xfrm>
            <a:prstGeom prst="rect">
              <a:avLst/>
            </a:prstGeom>
          </p:spPr>
        </p:pic>
        <p:sp>
          <p:nvSpPr>
            <p:cNvPr id="63504" name="Text Box 21"/>
            <p:cNvSpPr txBox="1">
              <a:spLocks noChangeArrowheads="1"/>
            </p:cNvSpPr>
            <p:nvPr/>
          </p:nvSpPr>
          <p:spPr bwMode="auto">
            <a:xfrm>
              <a:off x="7546182" y="5242816"/>
              <a:ext cx="1210588" cy="6463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it-IT" sz="36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2023</a:t>
              </a:r>
            </a:p>
          </p:txBody>
        </p:sp>
        <p:sp>
          <p:nvSpPr>
            <p:cNvPr id="115734" name="AutoShape 22"/>
            <p:cNvSpPr>
              <a:spLocks noChangeArrowheads="1"/>
            </p:cNvSpPr>
            <p:nvPr/>
          </p:nvSpPr>
          <p:spPr bwMode="auto">
            <a:xfrm rot="19516425">
              <a:off x="5450681" y="2821356"/>
              <a:ext cx="288925" cy="1152525"/>
            </a:xfrm>
            <a:prstGeom prst="downArrow">
              <a:avLst>
                <a:gd name="adj1" fmla="val 50000"/>
                <a:gd name="adj2" fmla="val 997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vert="eaVert" wrap="none" anchor="ctr"/>
            <a:lstStyle/>
            <a:p>
              <a:endParaRPr lang="it-IT"/>
            </a:p>
          </p:txBody>
        </p:sp>
        <p:sp>
          <p:nvSpPr>
            <p:cNvPr id="63499" name="Text Box 28"/>
            <p:cNvSpPr txBox="1">
              <a:spLocks noChangeArrowheads="1"/>
            </p:cNvSpPr>
            <p:nvPr/>
          </p:nvSpPr>
          <p:spPr bwMode="auto">
            <a:xfrm>
              <a:off x="5306218" y="4045319"/>
              <a:ext cx="3498850" cy="57943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it-IT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supercalcolatore ?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6" name="Text Box 26"/>
          <p:cNvSpPr txBox="1">
            <a:spLocks noChangeArrowheads="1"/>
          </p:cNvSpPr>
          <p:nvPr/>
        </p:nvSpPr>
        <p:spPr bwMode="auto">
          <a:xfrm>
            <a:off x="1187624" y="332656"/>
            <a:ext cx="685796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algn="l"/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sviluppo storico dei supercalcolatori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E199EE0-BAF8-BCE6-C7DF-5EA1ADC84726}"/>
              </a:ext>
            </a:extLst>
          </p:cNvPr>
          <p:cNvSpPr txBox="1"/>
          <p:nvPr/>
        </p:nvSpPr>
        <p:spPr>
          <a:xfrm>
            <a:off x="323528" y="1052736"/>
            <a:ext cx="799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Le prestazioni dei computer sono aumentate costantemente dal 1940</a:t>
            </a:r>
          </a:p>
          <a:p>
            <a:pPr algn="l"/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Il computer a valvole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Colossus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è stato il primo computer elettronico al mondo. Costruito in Gran Bretagna durante la seconda guerra mondiale,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Colossus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aveva una potenza di calcolo di 500.000 FLOPS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CDC 6600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nel 1964 è stato il primo supercomputer con potenza di calcolo di 3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MegaFLOPS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Cray-2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nel 1985 è stato il primo supercomputer a raggiungere una potenza di calcolo di oltre 1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GigaFLOPS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ASCI Red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nel 1996 è stato il primo computer massicciamente parallelo con potenza di calcolo di  1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TeraFLOPS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Roadrunner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nel 2008 primo supercomputer a raggiungere la potenza di calcolo di 1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PetaFLOPS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032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6" name="Text Box 26"/>
          <p:cNvSpPr txBox="1">
            <a:spLocks noChangeArrowheads="1"/>
          </p:cNvSpPr>
          <p:nvPr/>
        </p:nvSpPr>
        <p:spPr bwMode="auto">
          <a:xfrm>
            <a:off x="449717" y="281878"/>
            <a:ext cx="824456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algn="l"/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Quanto sono potenti i computer più potenti ?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1DBACDA-3679-12A3-B86B-1D3AF1BC5898}"/>
              </a:ext>
            </a:extLst>
          </p:cNvPr>
          <p:cNvSpPr txBox="1"/>
          <p:nvPr/>
        </p:nvSpPr>
        <p:spPr>
          <a:xfrm>
            <a:off x="67755" y="2707659"/>
            <a:ext cx="3712157" cy="113184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scala del </a:t>
            </a:r>
            <a:r>
              <a:rPr lang="it-IT" sz="2400" spc="1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PetaFLOPS</a:t>
            </a:r>
            <a:r>
              <a:rPr lang="it-IT" sz="2400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it-IT" sz="2400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( 10</a:t>
            </a:r>
            <a:r>
              <a:rPr lang="it-IT" sz="2400" spc="100" baseline="30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15</a:t>
            </a:r>
            <a:r>
              <a:rPr lang="it-IT" sz="2400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) 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278A7D72-A3E6-B884-D952-DFB1E146E762}"/>
              </a:ext>
            </a:extLst>
          </p:cNvPr>
          <p:cNvSpPr/>
          <p:nvPr/>
        </p:nvSpPr>
        <p:spPr>
          <a:xfrm>
            <a:off x="4139952" y="3000108"/>
            <a:ext cx="755254" cy="480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7B44B5C-89B5-BF8B-2D23-5C8BEBC1242E}"/>
              </a:ext>
            </a:extLst>
          </p:cNvPr>
          <p:cNvSpPr txBox="1"/>
          <p:nvPr/>
        </p:nvSpPr>
        <p:spPr>
          <a:xfrm>
            <a:off x="5076056" y="2707659"/>
            <a:ext cx="3932233" cy="113184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scala dell’</a:t>
            </a:r>
            <a:r>
              <a:rPr lang="it-IT" sz="2400" spc="1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ExaFLOPS</a:t>
            </a:r>
            <a:r>
              <a:rPr lang="it-IT" sz="2400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it-IT" sz="2400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( 10</a:t>
            </a:r>
            <a:r>
              <a:rPr lang="it-IT" sz="2400" spc="100" baseline="30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18</a:t>
            </a:r>
            <a:r>
              <a:rPr lang="it-IT" sz="2400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)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FE7DEBF-9F43-4DDF-C81D-8ECB9267235D}"/>
              </a:ext>
            </a:extLst>
          </p:cNvPr>
          <p:cNvSpPr txBox="1"/>
          <p:nvPr/>
        </p:nvSpPr>
        <p:spPr>
          <a:xfrm>
            <a:off x="3203848" y="1683598"/>
            <a:ext cx="2914602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it-IT" sz="3200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soglia attuale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06663B4-0246-B541-B6E6-22BB549E0168}"/>
              </a:ext>
            </a:extLst>
          </p:cNvPr>
          <p:cNvSpPr txBox="1"/>
          <p:nvPr/>
        </p:nvSpPr>
        <p:spPr>
          <a:xfrm>
            <a:off x="2540302" y="5034182"/>
            <a:ext cx="4063394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it-IT" sz="3600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era </a:t>
            </a:r>
            <a:r>
              <a:rPr lang="it-IT" sz="3600" spc="1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pre-Exascale</a:t>
            </a:r>
            <a:r>
              <a:rPr lang="it-IT" sz="3600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FA397217-63DC-6996-9F25-996F5CF1D8AD}"/>
              </a:ext>
            </a:extLst>
          </p:cNvPr>
          <p:cNvGrpSpPr/>
          <p:nvPr/>
        </p:nvGrpSpPr>
        <p:grpSpPr>
          <a:xfrm>
            <a:off x="611560" y="1094817"/>
            <a:ext cx="7773576" cy="5489380"/>
            <a:chOff x="920706" y="963956"/>
            <a:chExt cx="10607040" cy="5392701"/>
          </a:xfrm>
        </p:grpSpPr>
        <p:cxnSp>
          <p:nvCxnSpPr>
            <p:cNvPr id="15" name="Connettore diritto 14">
              <a:extLst>
                <a:ext uri="{FF2B5EF4-FFF2-40B4-BE49-F238E27FC236}">
                  <a16:creationId xmlns:a16="http://schemas.microsoft.com/office/drawing/2014/main" id="{CE9B0D74-13DF-10FD-DB7B-BD4E12863D4C}"/>
                </a:ext>
              </a:extLst>
            </p:cNvPr>
            <p:cNvCxnSpPr/>
            <p:nvPr/>
          </p:nvCxnSpPr>
          <p:spPr>
            <a:xfrm flipH="1">
              <a:off x="1059443" y="1109892"/>
              <a:ext cx="10468303" cy="507649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D3D767CA-BB7B-AFAD-ECA7-DD8F141BFE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0706" y="963956"/>
              <a:ext cx="10556591" cy="539270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9512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6" name="Text Box 26"/>
          <p:cNvSpPr txBox="1">
            <a:spLocks noChangeArrowheads="1"/>
          </p:cNvSpPr>
          <p:nvPr/>
        </p:nvSpPr>
        <p:spPr bwMode="auto">
          <a:xfrm>
            <a:off x="449717" y="281878"/>
            <a:ext cx="824456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algn="l"/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Quanto sono potenti i computer più potenti ?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C53C7C0-B827-206E-861C-9C2C921E050C}"/>
              </a:ext>
            </a:extLst>
          </p:cNvPr>
          <p:cNvSpPr txBox="1"/>
          <p:nvPr/>
        </p:nvSpPr>
        <p:spPr>
          <a:xfrm>
            <a:off x="0" y="1484784"/>
            <a:ext cx="85413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nel giugno 2022, il supercomputer </a:t>
            </a:r>
            <a:r>
              <a:rPr lang="it-IT" sz="2800" b="1" spc="100" dirty="0">
                <a:solidFill>
                  <a:srgbClr val="C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FRONTIER</a:t>
            </a:r>
            <a:r>
              <a:rPr lang="it-IT" sz="2800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it-IT" sz="2800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ha superato la barriera dell’</a:t>
            </a:r>
            <a:r>
              <a:rPr lang="it-IT" sz="2800" spc="1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ExaFLOPS</a:t>
            </a:r>
            <a:r>
              <a:rPr lang="it-IT" sz="2800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( 10</a:t>
            </a:r>
            <a:r>
              <a:rPr lang="it-IT" sz="2800" spc="100" baseline="30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18</a:t>
            </a:r>
            <a:r>
              <a:rPr lang="it-IT" sz="2800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)  nella risoluzione di un problema computazionale standard (benchmark)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24860C2-CF56-DF06-9241-F8C9E53B8A31}"/>
              </a:ext>
            </a:extLst>
          </p:cNvPr>
          <p:cNvSpPr txBox="1"/>
          <p:nvPr/>
        </p:nvSpPr>
        <p:spPr>
          <a:xfrm>
            <a:off x="611560" y="3861048"/>
            <a:ext cx="772519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it-IT" sz="3600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siamo entrati nell’era dell’</a:t>
            </a:r>
            <a:r>
              <a:rPr lang="it-IT" sz="3600" spc="1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Exascale</a:t>
            </a:r>
            <a:endParaRPr lang="it-IT" sz="3600" spc="1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985F240-EDCF-C767-57F5-265CD4B735B6}"/>
              </a:ext>
            </a:extLst>
          </p:cNvPr>
          <p:cNvSpPr txBox="1"/>
          <p:nvPr/>
        </p:nvSpPr>
        <p:spPr>
          <a:xfrm>
            <a:off x="179512" y="4941168"/>
            <a:ext cx="8820472" cy="156966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che significa una tale potenza di calcolo?</a:t>
            </a:r>
          </a:p>
          <a:p>
            <a:pPr algn="l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per eseguire quello che un computer di potenza di 1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ExaFLOPS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fa in un solo secondo, un uomo che esegue 1 istruzione al secondo (1 FLOPS) impiegherebbe 31.688.765.000 anni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430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428728" y="476672"/>
            <a:ext cx="6643734" cy="17494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3600">
                <a:latin typeface="Tahoma" pitchFamily="34" charset="0"/>
              </a:rPr>
              <a:t>QUAL È IL CALCOLATORE </a:t>
            </a:r>
          </a:p>
          <a:p>
            <a:pPr>
              <a:defRPr/>
            </a:pPr>
            <a:r>
              <a:rPr lang="it-IT" sz="3600">
                <a:latin typeface="Tahoma" pitchFamily="34" charset="0"/>
              </a:rPr>
              <a:t>PIU’ POTENTE </a:t>
            </a:r>
          </a:p>
          <a:p>
            <a:pPr>
              <a:defRPr/>
            </a:pPr>
            <a:r>
              <a:rPr lang="it-IT" sz="3600">
                <a:latin typeface="Tahoma" pitchFamily="34" charset="0"/>
              </a:rPr>
              <a:t>DEL MONDO, OGGI?</a:t>
            </a:r>
            <a:endParaRPr lang="it-IT" sz="2400"/>
          </a:p>
        </p:txBody>
      </p:sp>
      <p:pic>
        <p:nvPicPr>
          <p:cNvPr id="64515" name="Picture 3" descr="Blue Gene/L supercomputer #5">
            <a:hlinkClick r:id="rId5"/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4438" y="2420888"/>
            <a:ext cx="38163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27584" y="5373216"/>
            <a:ext cx="7488831" cy="707886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r>
              <a:rPr lang="it-IT" sz="4000" b="1" dirty="0">
                <a:latin typeface="Courier New" pitchFamily="49" charset="0"/>
              </a:rPr>
              <a:t>http://www.top500.org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411760" y="88381"/>
            <a:ext cx="6588732" cy="46166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l"/>
            <a:r>
              <a:rPr lang="it-IT" sz="2400" b="1" dirty="0">
                <a:latin typeface="Courier New" pitchFamily="49" charset="0"/>
              </a:rPr>
              <a:t>https://www.olcf.ornl.gov/frontier/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1217" y="76368"/>
            <a:ext cx="2360543" cy="461665"/>
          </a:xfrm>
          <a:prstGeom prst="rect">
            <a:avLst/>
          </a:prstGeom>
          <a:solidFill>
            <a:srgbClr val="FF6600"/>
          </a:solidFill>
          <a:ln w="38100">
            <a:solidFill>
              <a:srgbClr val="CF060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itchFamily="34" charset="0"/>
                <a:cs typeface="Arial" pitchFamily="34" charset="0"/>
              </a:rPr>
              <a:t>Giugno 2023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31640" y="3670833"/>
            <a:ext cx="6364242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r>
              <a:rPr lang="it-IT" sz="2400" b="1" cap="all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FRONTIER, HPE CRAY 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Potenza: </a:t>
            </a:r>
            <a:r>
              <a:rPr lang="en-US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1,194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Exaflops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DOE/SC/Oak Ridge National Laboratory</a:t>
            </a:r>
            <a:b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</a:t>
            </a:r>
            <a:endParaRPr lang="it-IT" sz="24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5516" y="5376118"/>
            <a:ext cx="8784976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8.699.904 </a:t>
            </a:r>
            <a:r>
              <a:rPr lang="it-IT" sz="2400" dirty="0">
                <a:latin typeface="Tahoma" pitchFamily="34" charset="0"/>
              </a:rPr>
              <a:t>core  HPC and AI </a:t>
            </a:r>
            <a:r>
              <a:rPr lang="it-IT" sz="2400" dirty="0" err="1">
                <a:latin typeface="Tahoma" pitchFamily="34" charset="0"/>
              </a:rPr>
              <a:t>Optimized</a:t>
            </a:r>
            <a:r>
              <a:rPr lang="it-IT" sz="2400" dirty="0">
                <a:latin typeface="Tahoma" pitchFamily="34" charset="0"/>
              </a:rPr>
              <a:t> 3rd </a:t>
            </a:r>
            <a:r>
              <a:rPr lang="it-IT" sz="2400" dirty="0" err="1">
                <a:latin typeface="Tahoma" pitchFamily="34" charset="0"/>
              </a:rPr>
              <a:t>Gen</a:t>
            </a:r>
            <a:r>
              <a:rPr lang="it-IT" sz="2400" dirty="0">
                <a:latin typeface="Tahoma" pitchFamily="34" charset="0"/>
              </a:rPr>
              <a:t> AMD EPYC CPU 4 </a:t>
            </a:r>
            <a:r>
              <a:rPr lang="it-IT" sz="2400" dirty="0" err="1">
                <a:latin typeface="Tahoma" pitchFamily="34" charset="0"/>
              </a:rPr>
              <a:t>Purpose</a:t>
            </a:r>
            <a:r>
              <a:rPr lang="it-IT" sz="2400" dirty="0">
                <a:latin typeface="Tahoma" pitchFamily="34" charset="0"/>
              </a:rPr>
              <a:t> </a:t>
            </a:r>
            <a:r>
              <a:rPr lang="it-IT" sz="2400" dirty="0" err="1">
                <a:latin typeface="Tahoma" pitchFamily="34" charset="0"/>
              </a:rPr>
              <a:t>Built</a:t>
            </a:r>
            <a:r>
              <a:rPr lang="it-IT" sz="2400" dirty="0">
                <a:latin typeface="Tahoma" pitchFamily="34" charset="0"/>
              </a:rPr>
              <a:t> AMD </a:t>
            </a:r>
            <a:r>
              <a:rPr lang="it-IT" sz="2400" dirty="0" err="1">
                <a:latin typeface="Tahoma" pitchFamily="34" charset="0"/>
              </a:rPr>
              <a:t>Instinct</a:t>
            </a:r>
            <a:r>
              <a:rPr lang="it-IT" sz="2400" dirty="0">
                <a:latin typeface="Tahoma" pitchFamily="34" charset="0"/>
              </a:rPr>
              <a:t> 250X </a:t>
            </a:r>
            <a:r>
              <a:rPr lang="it-IT" sz="2400" dirty="0" err="1">
                <a:latin typeface="Tahoma" pitchFamily="34" charset="0"/>
              </a:rPr>
              <a:t>GPUs</a:t>
            </a:r>
            <a:r>
              <a:rPr lang="it-IT" sz="2400" dirty="0">
                <a:latin typeface="Tahoma" pitchFamily="34" charset="0"/>
              </a:rPr>
              <a:t>, 10 PB </a:t>
            </a:r>
            <a:r>
              <a:rPr lang="it-IT" sz="2400" dirty="0" err="1">
                <a:latin typeface="Tahoma" pitchFamily="34" charset="0"/>
              </a:rPr>
              <a:t>Ram</a:t>
            </a:r>
            <a:endParaRPr lang="it-IT" sz="24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5467555-2945-4BCA-A881-15F53A1F86F8}"/>
              </a:ext>
            </a:extLst>
          </p:cNvPr>
          <p:cNvSpPr txBox="1"/>
          <p:nvPr/>
        </p:nvSpPr>
        <p:spPr>
          <a:xfrm>
            <a:off x="124948" y="2348880"/>
            <a:ext cx="1612260" cy="101566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primo computer EXAFLOPS</a:t>
            </a:r>
            <a:endParaRPr lang="it-IT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687412"/>
            <a:ext cx="4968552" cy="2859000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149000" y="983551"/>
            <a:ext cx="1587294" cy="954107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 primo </a:t>
            </a:r>
          </a:p>
          <a:p>
            <a:r>
              <a:rPr lang="it-IT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posto</a:t>
            </a:r>
          </a:p>
        </p:txBody>
      </p:sp>
    </p:spTree>
    <p:extLst>
      <p:ext uri="{BB962C8B-B14F-4D97-AF65-F5344CB8AC3E}">
        <p14:creationId xmlns:p14="http://schemas.microsoft.com/office/powerpoint/2010/main" val="109070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7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539619" y="12708"/>
            <a:ext cx="6408713" cy="83099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l"/>
            <a:r>
              <a:rPr lang="it-IT" sz="2400" b="1" dirty="0">
                <a:latin typeface="Courier New" pitchFamily="49" charset="0"/>
              </a:rPr>
              <a:t>https://www.r-ccs.riken.jp/en/ </a:t>
            </a:r>
            <a:r>
              <a:rPr lang="it-IT" sz="2400" b="1" dirty="0" err="1">
                <a:latin typeface="Courier New" pitchFamily="49" charset="0"/>
              </a:rPr>
              <a:t>fugaku</a:t>
            </a:r>
            <a:r>
              <a:rPr lang="it-IT" sz="2400" b="1" dirty="0">
                <a:latin typeface="Courier New" pitchFamily="49" charset="0"/>
              </a:rPr>
              <a:t>/</a:t>
            </a:r>
            <a:r>
              <a:rPr lang="it-IT" sz="2400" b="1" dirty="0" err="1">
                <a:latin typeface="Courier New" pitchFamily="49" charset="0"/>
              </a:rPr>
              <a:t>project</a:t>
            </a:r>
            <a:r>
              <a:rPr lang="it-IT" sz="2400" b="1" dirty="0">
                <a:latin typeface="Courier New" pitchFamily="49" charset="0"/>
              </a:rPr>
              <a:t>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23426" y="4191471"/>
            <a:ext cx="8417689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 b="1" dirty="0" err="1">
                <a:solidFill>
                  <a:srgbClr val="336699"/>
                </a:solidFill>
                <a:latin typeface="Tahoma" pitchFamily="34" charset="0"/>
              </a:rPr>
              <a:t>Fugaku</a:t>
            </a:r>
            <a:r>
              <a:rPr lang="it-IT" sz="2800" b="1" dirty="0">
                <a:solidFill>
                  <a:srgbClr val="336699"/>
                </a:solidFill>
                <a:latin typeface="Tahoma" pitchFamily="34" charset="0"/>
              </a:rPr>
              <a:t>, FUJITSU</a:t>
            </a:r>
          </a:p>
          <a:p>
            <a:pPr>
              <a:defRPr/>
            </a:pPr>
            <a:r>
              <a:rPr lang="it-IT" sz="2800" dirty="0">
                <a:latin typeface="Tahoma" pitchFamily="34" charset="0"/>
              </a:rPr>
              <a:t> </a:t>
            </a:r>
            <a:r>
              <a:rPr lang="it-IT" sz="2800" dirty="0" err="1">
                <a:latin typeface="Tahoma" pitchFamily="34" charset="0"/>
              </a:rPr>
              <a:t>power</a:t>
            </a:r>
            <a:r>
              <a:rPr lang="it-IT" sz="2800" dirty="0">
                <a:latin typeface="Tahoma" pitchFamily="34" charset="0"/>
              </a:rPr>
              <a:t>: </a:t>
            </a:r>
            <a:r>
              <a:rPr lang="it-IT" sz="2800" b="1" dirty="0">
                <a:solidFill>
                  <a:srgbClr val="CC3300"/>
                </a:solidFill>
                <a:latin typeface="Tahoma" pitchFamily="34" charset="0"/>
              </a:rPr>
              <a:t>442</a:t>
            </a:r>
            <a:r>
              <a:rPr lang="it-IT" sz="2800" dirty="0">
                <a:latin typeface="Tahoma" pitchFamily="34" charset="0"/>
              </a:rPr>
              <a:t> </a:t>
            </a:r>
            <a:r>
              <a:rPr lang="it-IT" sz="2800" dirty="0" err="1">
                <a:latin typeface="Tahoma" pitchFamily="34" charset="0"/>
              </a:rPr>
              <a:t>Petaflops</a:t>
            </a:r>
            <a:endParaRPr lang="it-IT" sz="2800" dirty="0">
              <a:latin typeface="Tahoma" pitchFamily="34" charset="0"/>
            </a:endParaRPr>
          </a:p>
          <a:p>
            <a:pPr>
              <a:defRPr/>
            </a:pPr>
            <a:r>
              <a:rPr lang="it-IT" sz="2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Riken</a:t>
            </a:r>
            <a:r>
              <a:rPr lang="it-IT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Center for </a:t>
            </a:r>
            <a:r>
              <a:rPr lang="it-IT" sz="2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Computational</a:t>
            </a:r>
            <a:r>
              <a:rPr lang="it-IT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Science, Kobe, Japan</a:t>
            </a:r>
            <a:endParaRPr lang="it-IT" sz="24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5516" y="5703639"/>
            <a:ext cx="8784976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7.630.848 </a:t>
            </a:r>
            <a:r>
              <a:rPr lang="it-IT" sz="2400" dirty="0">
                <a:latin typeface="Tahoma" pitchFamily="34" charset="0"/>
              </a:rPr>
              <a:t>core ARM, 160.000 </a:t>
            </a:r>
            <a:r>
              <a:rPr lang="it-IT" sz="2400" dirty="0" err="1">
                <a:latin typeface="Tahoma" pitchFamily="34" charset="0"/>
              </a:rPr>
              <a:t>nodes</a:t>
            </a:r>
            <a:r>
              <a:rPr lang="it-IT" sz="2400" dirty="0">
                <a:latin typeface="Tahoma" pitchFamily="34" charset="0"/>
              </a:rPr>
              <a:t> A64FX 48C, 160 PB </a:t>
            </a:r>
            <a:r>
              <a:rPr lang="it-IT" sz="2400" dirty="0" err="1">
                <a:latin typeface="Tahoma" pitchFamily="34" charset="0"/>
              </a:rPr>
              <a:t>Ram</a:t>
            </a:r>
            <a:endParaRPr lang="it-IT" sz="2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07504" y="66614"/>
            <a:ext cx="2241318" cy="1077218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 secondo </a:t>
            </a:r>
          </a:p>
          <a:p>
            <a:r>
              <a:rPr lang="it-IT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posto</a:t>
            </a:r>
          </a:p>
        </p:txBody>
      </p:sp>
      <p:pic>
        <p:nvPicPr>
          <p:cNvPr id="10" name="Picture 2" descr="Visualizza immagine di origine">
            <a:extLst>
              <a:ext uri="{FF2B5EF4-FFF2-40B4-BE49-F238E27FC236}">
                <a16:creationId xmlns:a16="http://schemas.microsoft.com/office/drawing/2014/main" id="{71061EE6-89C1-4975-A5EE-C089261BB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1282399"/>
            <a:ext cx="5472608" cy="277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7" grpId="0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907704" y="4112494"/>
            <a:ext cx="4664645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336699"/>
                </a:solidFill>
                <a:latin typeface="Tahoma" pitchFamily="34" charset="0"/>
              </a:rPr>
              <a:t>LUMI, HPE </a:t>
            </a:r>
            <a:r>
              <a:rPr lang="it-IT" b="1" dirty="0" err="1">
                <a:solidFill>
                  <a:srgbClr val="336699"/>
                </a:solidFill>
                <a:latin typeface="Tahoma" pitchFamily="34" charset="0"/>
              </a:rPr>
              <a:t>Cray</a:t>
            </a:r>
            <a:r>
              <a:rPr lang="it-IT" b="1" dirty="0">
                <a:solidFill>
                  <a:srgbClr val="336699"/>
                </a:solidFill>
                <a:latin typeface="Tahoma" pitchFamily="34" charset="0"/>
              </a:rPr>
              <a:t> </a:t>
            </a:r>
          </a:p>
          <a:p>
            <a:pPr>
              <a:defRPr/>
            </a:pPr>
            <a:r>
              <a:rPr lang="it-IT" dirty="0">
                <a:latin typeface="Tahoma" pitchFamily="34" charset="0"/>
              </a:rPr>
              <a:t>power: </a:t>
            </a:r>
            <a:r>
              <a:rPr lang="it-IT" b="1" dirty="0">
                <a:solidFill>
                  <a:srgbClr val="C00000"/>
                </a:solidFill>
                <a:latin typeface="Tahoma" pitchFamily="34" charset="0"/>
              </a:rPr>
              <a:t>309</a:t>
            </a:r>
            <a:r>
              <a:rPr lang="it-IT" dirty="0">
                <a:latin typeface="Tahoma" pitchFamily="34" charset="0"/>
              </a:rPr>
              <a:t> </a:t>
            </a:r>
            <a:r>
              <a:rPr lang="it-IT" dirty="0" err="1">
                <a:latin typeface="Tahoma" pitchFamily="34" charset="0"/>
              </a:rPr>
              <a:t>Petaflops</a:t>
            </a:r>
            <a:endParaRPr lang="it-IT" dirty="0">
              <a:latin typeface="Tahoma" pitchFamily="34" charset="0"/>
            </a:endParaRPr>
          </a:p>
          <a:p>
            <a:pPr>
              <a:defRPr/>
            </a:pPr>
            <a:r>
              <a:rPr lang="it-IT" sz="2400" b="1" dirty="0" err="1">
                <a:latin typeface="Tahoma" pitchFamily="34" charset="0"/>
              </a:rPr>
              <a:t>EuroHPC</a:t>
            </a:r>
            <a:r>
              <a:rPr lang="it-IT" sz="2400" b="1" dirty="0">
                <a:latin typeface="Tahoma" pitchFamily="34" charset="0"/>
              </a:rPr>
              <a:t>/CS</a:t>
            </a:r>
          </a:p>
          <a:p>
            <a:pPr>
              <a:defRPr/>
            </a:pPr>
            <a:r>
              <a:rPr lang="it-IT" sz="2400" b="1" dirty="0" err="1">
                <a:latin typeface="Tahoma" pitchFamily="34" charset="0"/>
              </a:rPr>
              <a:t>Kajaani</a:t>
            </a:r>
            <a:r>
              <a:rPr lang="it-IT" sz="2400" b="1" dirty="0">
                <a:latin typeface="Tahoma" pitchFamily="34" charset="0"/>
              </a:rPr>
              <a:t>, </a:t>
            </a:r>
            <a:r>
              <a:rPr lang="it-IT" sz="2400" b="1" dirty="0" err="1">
                <a:latin typeface="Tahoma" pitchFamily="34" charset="0"/>
              </a:rPr>
              <a:t>Finland</a:t>
            </a:r>
            <a:endParaRPr lang="it-IT" sz="2400" dirty="0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94342" y="5928376"/>
            <a:ext cx="9043887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2.220.288 </a:t>
            </a:r>
            <a:r>
              <a:rPr lang="it-IT" sz="2400" dirty="0">
                <a:latin typeface="Tahoma" pitchFamily="34" charset="0"/>
              </a:rPr>
              <a:t>core  AMD </a:t>
            </a:r>
            <a:r>
              <a:rPr lang="it-IT" sz="2400" dirty="0" err="1">
                <a:latin typeface="Tahoma" pitchFamily="34" charset="0"/>
              </a:rPr>
              <a:t>Optimized</a:t>
            </a:r>
            <a:r>
              <a:rPr lang="it-IT" sz="2400" dirty="0">
                <a:latin typeface="Tahoma" pitchFamily="34" charset="0"/>
              </a:rPr>
              <a:t> 3rd Generation EPYC 64C 2GHz, </a:t>
            </a:r>
          </a:p>
          <a:p>
            <a:pPr>
              <a:defRPr/>
            </a:pPr>
            <a:r>
              <a:rPr lang="it-IT" sz="2400" dirty="0">
                <a:latin typeface="Tahoma" pitchFamily="34" charset="0"/>
              </a:rPr>
              <a:t>AMD </a:t>
            </a:r>
            <a:r>
              <a:rPr lang="it-IT" sz="2400" dirty="0" err="1">
                <a:latin typeface="Tahoma" pitchFamily="34" charset="0"/>
              </a:rPr>
              <a:t>Instinct</a:t>
            </a:r>
            <a:r>
              <a:rPr lang="it-IT" sz="2400" dirty="0">
                <a:latin typeface="Tahoma" pitchFamily="34" charset="0"/>
              </a:rPr>
              <a:t> MI250X, Slingshot-11, 8 PB </a:t>
            </a:r>
            <a:r>
              <a:rPr lang="it-IT" sz="2400" dirty="0" err="1">
                <a:latin typeface="Tahoma" pitchFamily="34" charset="0"/>
              </a:rPr>
              <a:t>Ram</a:t>
            </a:r>
            <a:endParaRPr lang="it-IT" sz="2400" dirty="0">
              <a:latin typeface="Tahoma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32219" y="161248"/>
            <a:ext cx="2649701" cy="58477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 terzo posto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2771800" y="318011"/>
            <a:ext cx="6264696" cy="43088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l"/>
            <a:r>
              <a:rPr lang="it-IT" sz="2200" b="1" dirty="0">
                <a:latin typeface="Courier New" pitchFamily="49" charset="0"/>
              </a:rPr>
              <a:t>https://www.lumi-supercomputer.eu/</a:t>
            </a:r>
          </a:p>
        </p:txBody>
      </p:sp>
      <p:pic>
        <p:nvPicPr>
          <p:cNvPr id="7" name="Picture 3" descr="https://www.lumi-supercomputer.eu/content/uploads/2022/05/ISCtop500_LUMI_Fade_Creative-1024x5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863" y="978391"/>
            <a:ext cx="5910326" cy="310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179512" y="1700808"/>
            <a:ext cx="8856984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l">
              <a:defRPr/>
            </a:pPr>
            <a:endParaRPr lang="it-IT" sz="1200" dirty="0">
              <a:latin typeface="Tahoma" pitchFamily="34" charset="0"/>
            </a:endParaRPr>
          </a:p>
          <a:p>
            <a:pPr algn="l">
              <a:defRPr/>
            </a:pPr>
            <a:r>
              <a:rPr lang="it-IT" sz="2800" dirty="0">
                <a:solidFill>
                  <a:srgbClr val="FF0000"/>
                </a:solidFill>
                <a:latin typeface="Tahoma" pitchFamily="34" charset="0"/>
              </a:rPr>
              <a:t>materiale didattico: </a:t>
            </a:r>
            <a:r>
              <a:rPr lang="it-IT" sz="2800" dirty="0">
                <a:latin typeface="Tahoma" pitchFamily="34" charset="0"/>
              </a:rPr>
              <a:t>Team </a:t>
            </a:r>
            <a:r>
              <a:rPr lang="it-IT" sz="2800" dirty="0">
                <a:solidFill>
                  <a:srgbClr val="FF0000"/>
                </a:solidFill>
                <a:latin typeface="Tahoma" pitchFamily="34" charset="0"/>
              </a:rPr>
              <a:t>PROGR 1 e Lab – Giunta</a:t>
            </a:r>
            <a:r>
              <a:rPr lang="it-IT" sz="2800" dirty="0">
                <a:latin typeface="Tahoma" pitchFamily="34" charset="0"/>
              </a:rPr>
              <a:t>, su Microsoft Teams</a:t>
            </a:r>
            <a:br>
              <a:rPr lang="it-IT" sz="2800" dirty="0">
                <a:latin typeface="Tahoma" pitchFamily="34" charset="0"/>
              </a:rPr>
            </a:br>
            <a:r>
              <a:rPr lang="it-IT" sz="900" dirty="0">
                <a:latin typeface="Tahoma" pitchFamily="34" charset="0"/>
              </a:rPr>
              <a:t> </a:t>
            </a:r>
          </a:p>
          <a:p>
            <a:pPr algn="just">
              <a:defRPr/>
            </a:pP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</a:p>
          <a:p>
            <a:pPr algn="just">
              <a:defRPr/>
            </a:pPr>
            <a:endParaRPr lang="it-IT" sz="1100" dirty="0">
              <a:latin typeface="Tahoma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latin typeface="Tahoma" pitchFamily="34" charset="0"/>
              </a:rPr>
              <a:t>Cartella </a:t>
            </a:r>
            <a:r>
              <a:rPr lang="it-IT" sz="2000" b="1" dirty="0">
                <a:latin typeface="Tahoma" pitchFamily="34" charset="0"/>
              </a:rPr>
              <a:t>Materiale del Corso</a:t>
            </a:r>
            <a:r>
              <a:rPr lang="it-IT" sz="2000" dirty="0">
                <a:latin typeface="Tahoma" pitchFamily="34" charset="0"/>
              </a:rPr>
              <a:t>,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latin typeface="Tahoma" pitchFamily="34" charset="0"/>
              </a:rPr>
              <a:t>slide delle lezioni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latin typeface="Tahoma" pitchFamily="34" charset="0"/>
              </a:rPr>
              <a:t>come rispondere alle principali domande di esame,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latin typeface="Tahoma" pitchFamily="34" charset="0"/>
              </a:rPr>
              <a:t>prove intercorso anni precedenti,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latin typeface="Tahoma" pitchFamily="34" charset="0"/>
              </a:rPr>
              <a:t>esercizi per l’esame (prova a impronta)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latin typeface="Tahoma" pitchFamily="34" charset="0"/>
              </a:rPr>
              <a:t>prompt per ChatGPT o GPT4 suggeriti per ogni lezione, ….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latin typeface="Tahoma" pitchFamily="34" charset="0"/>
              </a:rPr>
              <a:t>Cartella </a:t>
            </a:r>
            <a:r>
              <a:rPr lang="it-IT" sz="2000" b="1" dirty="0">
                <a:latin typeface="Tahoma" pitchFamily="34" charset="0"/>
              </a:rPr>
              <a:t>Recordings</a:t>
            </a:r>
            <a:r>
              <a:rPr lang="it-IT" sz="2000" dirty="0">
                <a:latin typeface="Tahoma" pitchFamily="34" charset="0"/>
              </a:rPr>
              <a:t>, cartella</a:t>
            </a:r>
            <a:r>
              <a:rPr lang="it-IT" sz="2000" b="1" dirty="0">
                <a:latin typeface="Tahoma" pitchFamily="34" charset="0"/>
              </a:rPr>
              <a:t> </a:t>
            </a:r>
            <a:r>
              <a:rPr lang="it-IT" sz="2000" b="1" dirty="0" err="1">
                <a:latin typeface="Tahoma" pitchFamily="34" charset="0"/>
              </a:rPr>
              <a:t>Cartella</a:t>
            </a:r>
            <a:r>
              <a:rPr lang="it-IT" sz="2000" b="1" dirty="0">
                <a:latin typeface="Tahoma" pitchFamily="34" charset="0"/>
              </a:rPr>
              <a:t> Video-Progr1-Giunta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latin typeface="Tahoma" pitchFamily="34" charset="0"/>
              </a:rPr>
              <a:t>registrazione audio-video delle lezioni (AA 2020/21)</a:t>
            </a:r>
            <a:endParaRPr lang="it-IT" sz="2000" dirty="0"/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251520" y="116632"/>
            <a:ext cx="8712968" cy="144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l">
              <a:defRPr/>
            </a:pPr>
            <a:endParaRPr lang="it-IT" sz="1200" dirty="0">
              <a:latin typeface="Tahoma" pitchFamily="34" charset="0"/>
            </a:endParaRPr>
          </a:p>
          <a:p>
            <a:pPr>
              <a:defRPr/>
            </a:pPr>
            <a:r>
              <a:rPr lang="it-IT" dirty="0">
                <a:latin typeface="Tahoma" pitchFamily="34" charset="0"/>
              </a:rPr>
              <a:t>Corso di </a:t>
            </a:r>
          </a:p>
          <a:p>
            <a:pPr>
              <a:defRPr/>
            </a:pPr>
            <a:r>
              <a:rPr lang="it-IT" dirty="0">
                <a:latin typeface="Tahoma" pitchFamily="34" charset="0"/>
              </a:rPr>
              <a:t>Programmazione I e Lab di Programmazione I</a:t>
            </a:r>
          </a:p>
          <a:p>
            <a:pPr algn="l">
              <a:defRPr/>
            </a:pPr>
            <a:endParaRPr lang="it-IT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79677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35007" y="332656"/>
            <a:ext cx="2924198" cy="58477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 quarto posto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491880" y="159646"/>
            <a:ext cx="5616623" cy="1015663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l"/>
            <a:r>
              <a:rPr lang="it-IT" sz="2000" b="1" dirty="0">
                <a:latin typeface="Courier New" pitchFamily="49" charset="0"/>
              </a:rPr>
              <a:t>https://leonardo-supercomputer.cineca.eu/it/leonardo-hpc-system/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555776" y="4113763"/>
            <a:ext cx="4262898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336699"/>
                </a:solidFill>
                <a:latin typeface="Tahoma" pitchFamily="34" charset="0"/>
              </a:rPr>
              <a:t>Leonardo</a:t>
            </a:r>
          </a:p>
          <a:p>
            <a:pPr>
              <a:defRPr/>
            </a:pPr>
            <a:r>
              <a:rPr lang="it-IT" dirty="0">
                <a:latin typeface="Tahoma" pitchFamily="34" charset="0"/>
              </a:rPr>
              <a:t> power: </a:t>
            </a:r>
            <a:r>
              <a:rPr lang="it-IT" b="1" dirty="0">
                <a:solidFill>
                  <a:srgbClr val="CC3300"/>
                </a:solidFill>
                <a:latin typeface="Tahoma" pitchFamily="34" charset="0"/>
              </a:rPr>
              <a:t>238</a:t>
            </a:r>
            <a:r>
              <a:rPr lang="it-IT" dirty="0">
                <a:latin typeface="Tahoma" pitchFamily="34" charset="0"/>
              </a:rPr>
              <a:t> </a:t>
            </a:r>
            <a:r>
              <a:rPr lang="it-IT" dirty="0" err="1">
                <a:latin typeface="Tahoma" pitchFamily="34" charset="0"/>
              </a:rPr>
              <a:t>Petaflops</a:t>
            </a:r>
            <a:endParaRPr lang="it-IT" dirty="0">
              <a:latin typeface="Tahoma" pitchFamily="34" charset="0"/>
            </a:endParaRPr>
          </a:p>
          <a:p>
            <a:pPr>
              <a:defRPr/>
            </a:pPr>
            <a:r>
              <a:rPr lang="it-IT" sz="2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EuroHPC</a:t>
            </a:r>
            <a:r>
              <a:rPr lang="it-IT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/CINECA</a:t>
            </a:r>
            <a:r>
              <a:rPr lang="it-IT" sz="2400" dirty="0">
                <a:latin typeface="Tahoma" pitchFamily="34" charset="0"/>
              </a:rPr>
              <a:t>, </a:t>
            </a:r>
          </a:p>
          <a:p>
            <a:pPr>
              <a:defRPr/>
            </a:pPr>
            <a:r>
              <a:rPr lang="it-IT" sz="2400" b="1" dirty="0">
                <a:latin typeface="Tahoma" pitchFamily="34" charset="0"/>
              </a:rPr>
              <a:t>Bologna, Italia</a:t>
            </a:r>
            <a:endParaRPr lang="it-IT" sz="24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483040" y="5940569"/>
            <a:ext cx="6498446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1.824.768</a:t>
            </a: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2400" dirty="0">
                <a:latin typeface="Tahoma" pitchFamily="34" charset="0"/>
              </a:rPr>
              <a:t>core Xeon, Nvidia A100, 10 PB </a:t>
            </a:r>
            <a:r>
              <a:rPr lang="it-IT" sz="2400" dirty="0" err="1">
                <a:latin typeface="Tahoma" pitchFamily="34" charset="0"/>
              </a:rPr>
              <a:t>Ram</a:t>
            </a:r>
            <a:endParaRPr lang="it-IT" sz="2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6A2F7F0-DDFD-B0ED-03DC-29B1B3300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024" y="1226790"/>
            <a:ext cx="5126994" cy="286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8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12" grpId="0" animBg="1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4005064"/>
            <a:ext cx="864096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HPC5</a:t>
            </a: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it-IT" b="1" dirty="0">
                <a:latin typeface="Tahoma" pitchFamily="34" charset="0"/>
                <a:ea typeface="Tahoma" pitchFamily="34" charset="0"/>
                <a:cs typeface="Tahoma" pitchFamily="34" charset="0"/>
              </a:rPr>
              <a:t>, IBM </a:t>
            </a:r>
            <a:endParaRPr lang="it-IT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it-IT" dirty="0">
                <a:latin typeface="Tahoma" pitchFamily="34" charset="0"/>
              </a:rPr>
              <a:t>power: </a:t>
            </a:r>
            <a:r>
              <a:rPr lang="it-IT" b="1" dirty="0">
                <a:solidFill>
                  <a:srgbClr val="CC3300"/>
                </a:solidFill>
                <a:latin typeface="Tahoma" pitchFamily="34" charset="0"/>
              </a:rPr>
              <a:t>35</a:t>
            </a:r>
            <a:r>
              <a:rPr lang="it-IT" dirty="0">
                <a:latin typeface="Tahoma" pitchFamily="34" charset="0"/>
              </a:rPr>
              <a:t> </a:t>
            </a:r>
            <a:r>
              <a:rPr lang="it-IT" dirty="0" err="1">
                <a:latin typeface="Tahoma" pitchFamily="34" charset="0"/>
              </a:rPr>
              <a:t>Petaflops</a:t>
            </a:r>
            <a:r>
              <a:rPr lang="it-IT" dirty="0">
                <a:latin typeface="Tahoma" pitchFamily="34" charset="0"/>
              </a:rPr>
              <a:t>  </a:t>
            </a:r>
          </a:p>
          <a:p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ENI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SpA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, Pavia, Italia</a:t>
            </a:r>
            <a:endParaRPr lang="it-IT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47564" y="5736158"/>
            <a:ext cx="7848872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669.760 core, nodi </a:t>
            </a:r>
            <a:r>
              <a:rPr lang="it-IT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Power</a:t>
            </a: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Edge</a:t>
            </a: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Xeon</a:t>
            </a: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 + Nvidia Tesla V100, </a:t>
            </a:r>
            <a:r>
              <a:rPr lang="it-IT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Infiniband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7544" y="378533"/>
            <a:ext cx="2387193" cy="58477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 15° posto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42818" y="330590"/>
            <a:ext cx="5832648" cy="707886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l"/>
            <a:r>
              <a:rPr lang="it-IT" sz="2000" b="1" dirty="0">
                <a:latin typeface="Courier New" pitchFamily="49" charset="0"/>
              </a:rPr>
              <a:t>https://www.eni.com/it_IT/</a:t>
            </a:r>
            <a:r>
              <a:rPr lang="it-IT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attivita/green-data-center-hpc5.html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881" y="1478395"/>
            <a:ext cx="4278238" cy="233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5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4005064"/>
            <a:ext cx="864096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Marconi-100</a:t>
            </a: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it-IT" b="1" dirty="0">
                <a:latin typeface="Tahoma" pitchFamily="34" charset="0"/>
                <a:ea typeface="Tahoma" pitchFamily="34" charset="0"/>
                <a:cs typeface="Tahoma" pitchFamily="34" charset="0"/>
              </a:rPr>
              <a:t>, IBM </a:t>
            </a:r>
            <a:endParaRPr lang="it-IT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it-IT" dirty="0">
                <a:latin typeface="Tahoma" pitchFamily="34" charset="0"/>
              </a:rPr>
              <a:t>potenza: </a:t>
            </a:r>
            <a:r>
              <a:rPr lang="it-IT" b="1" dirty="0">
                <a:solidFill>
                  <a:srgbClr val="CC3300"/>
                </a:solidFill>
                <a:latin typeface="Tahoma" pitchFamily="34" charset="0"/>
              </a:rPr>
              <a:t>21</a:t>
            </a:r>
            <a:r>
              <a:rPr lang="it-IT" dirty="0">
                <a:latin typeface="Tahoma" pitchFamily="34" charset="0"/>
              </a:rPr>
              <a:t> </a:t>
            </a:r>
            <a:r>
              <a:rPr lang="it-IT" dirty="0" err="1">
                <a:latin typeface="Tahoma" pitchFamily="34" charset="0"/>
              </a:rPr>
              <a:t>Petaflops</a:t>
            </a:r>
            <a:r>
              <a:rPr lang="it-IT" dirty="0">
                <a:latin typeface="Tahoma" pitchFamily="34" charset="0"/>
              </a:rPr>
              <a:t>  </a:t>
            </a:r>
          </a:p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CINECA, Bologna, Italia</a:t>
            </a:r>
            <a:endParaRPr lang="it-IT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47564" y="5736158"/>
            <a:ext cx="784887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347.766 core, nodi IBM Power9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95536" y="378533"/>
            <a:ext cx="2387193" cy="58477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 26° posto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43808" y="378533"/>
            <a:ext cx="6192688" cy="707886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l"/>
            <a:r>
              <a:rPr lang="it-IT" sz="2000" b="1" dirty="0">
                <a:latin typeface="Courier New" pitchFamily="49" charset="0"/>
              </a:rPr>
              <a:t>https://</a:t>
            </a:r>
            <a:r>
              <a:rPr lang="it-IT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www.hpc.cineca.it/hardware/marconi100</a:t>
            </a:r>
          </a:p>
        </p:txBody>
      </p:sp>
      <p:pic>
        <p:nvPicPr>
          <p:cNvPr id="11266" name="Picture 2" descr="Marconi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911" y="1178717"/>
            <a:ext cx="380930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1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79512" y="404664"/>
            <a:ext cx="4498975" cy="588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it-IT">
                <a:latin typeface="Tahoma" pitchFamily="34" charset="0"/>
              </a:rPr>
              <a:t>i Supercalcolatori attuali</a:t>
            </a:r>
            <a:endParaRPr lang="it-IT" sz="240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475656" y="5373216"/>
            <a:ext cx="5961063" cy="650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algn="l"/>
            <a:r>
              <a:rPr lang="it-IT" sz="3600" b="1" dirty="0">
                <a:latin typeface="Courier New" pitchFamily="49" charset="0"/>
              </a:rPr>
              <a:t>http://www.top500.org</a:t>
            </a:r>
            <a:endParaRPr lang="it-IT" sz="2400" dirty="0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39552" y="3789040"/>
            <a:ext cx="8077200" cy="1563688"/>
          </a:xfrm>
          <a:prstGeom prst="rect">
            <a:avLst/>
          </a:prstGeom>
          <a:solidFill>
            <a:srgbClr val="CCFF66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r>
              <a:rPr lang="it-IT" dirty="0">
                <a:latin typeface="Tahoma" pitchFamily="34" charset="0"/>
              </a:rPr>
              <a:t>i 500 calcolatori più veloci nel risolvere un insieme prefissato di problemi standard (</a:t>
            </a:r>
            <a:r>
              <a:rPr lang="it-IT" dirty="0">
                <a:solidFill>
                  <a:schemeClr val="accent2"/>
                </a:solidFill>
                <a:latin typeface="Tahoma" pitchFamily="34" charset="0"/>
              </a:rPr>
              <a:t>benchmark</a:t>
            </a:r>
            <a:r>
              <a:rPr lang="it-IT" dirty="0">
                <a:latin typeface="Tahoma" pitchFamily="34" charset="0"/>
              </a:rPr>
              <a:t>)</a:t>
            </a:r>
            <a:endParaRPr lang="it-IT" sz="2400" dirty="0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124744"/>
            <a:ext cx="4752528" cy="258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24234" y="0"/>
            <a:ext cx="2900218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Top 500, giugno 2023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FBCC20B-8AF6-E5D3-D438-0ABD9F0A2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63679"/>
            <a:ext cx="8208912" cy="623731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24234" y="0"/>
            <a:ext cx="2900218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Top 500, giugno 2023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B59C04A-C853-7F61-92D6-70B0598DF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34" y="620688"/>
            <a:ext cx="8658708" cy="61071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78311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13471" y="0"/>
            <a:ext cx="3321743" cy="430887"/>
          </a:xfrm>
          <a:prstGeom prst="rect">
            <a:avLst/>
          </a:prstGeom>
          <a:solidFill>
            <a:srgbClr val="CCFF66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GREEN 500, giugno 2023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6B3AC4E-957A-CAEB-73D2-D8B6C3F42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6" y="620688"/>
            <a:ext cx="883470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05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55234" y="-24"/>
            <a:ext cx="7358105" cy="461665"/>
          </a:xfrm>
          <a:prstGeom prst="rect">
            <a:avLst/>
          </a:prstGeom>
          <a:solidFill>
            <a:srgbClr val="CF060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Arial" pitchFamily="34" charset="0"/>
              </a:rPr>
              <a:t>distribuzione </a:t>
            </a:r>
            <a:r>
              <a:rPr lang="it-IT" sz="2400" b="1" dirty="0">
                <a:solidFill>
                  <a:schemeClr val="bg1"/>
                </a:solidFill>
                <a:latin typeface="Arial" pitchFamily="34" charset="0"/>
              </a:rPr>
              <a:t>per nazione</a:t>
            </a:r>
            <a:r>
              <a:rPr lang="it-IT" sz="2400" dirty="0">
                <a:solidFill>
                  <a:schemeClr val="bg1"/>
                </a:solidFill>
                <a:latin typeface="Arial" pitchFamily="34" charset="0"/>
              </a:rPr>
              <a:t> di potenza di </a:t>
            </a:r>
            <a:r>
              <a:rPr lang="it-IT" sz="2400" dirty="0" err="1">
                <a:solidFill>
                  <a:schemeClr val="bg1"/>
                </a:solidFill>
                <a:latin typeface="Arial" pitchFamily="34" charset="0"/>
              </a:rPr>
              <a:t>supercalcolo</a:t>
            </a:r>
            <a:endParaRPr lang="it-IT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782260A-6AAA-178C-A0F4-13BC81B97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4" y="908720"/>
            <a:ext cx="8568952" cy="482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49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55234" y="-24"/>
            <a:ext cx="7358105" cy="461665"/>
          </a:xfrm>
          <a:prstGeom prst="rect">
            <a:avLst/>
          </a:prstGeom>
          <a:solidFill>
            <a:srgbClr val="CF060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Arial" pitchFamily="34" charset="0"/>
              </a:rPr>
              <a:t>distribuzione </a:t>
            </a:r>
            <a:r>
              <a:rPr lang="it-IT" sz="2400" b="1" dirty="0">
                <a:solidFill>
                  <a:schemeClr val="bg1"/>
                </a:solidFill>
                <a:latin typeface="Arial" pitchFamily="34" charset="0"/>
              </a:rPr>
              <a:t>per nazione</a:t>
            </a:r>
            <a:r>
              <a:rPr lang="it-IT" sz="2400" dirty="0">
                <a:solidFill>
                  <a:schemeClr val="bg1"/>
                </a:solidFill>
                <a:latin typeface="Arial" pitchFamily="34" charset="0"/>
              </a:rPr>
              <a:t> di potenza di </a:t>
            </a:r>
            <a:r>
              <a:rPr lang="it-IT" sz="2400" dirty="0" err="1">
                <a:solidFill>
                  <a:schemeClr val="bg1"/>
                </a:solidFill>
                <a:latin typeface="Arial" pitchFamily="34" charset="0"/>
              </a:rPr>
              <a:t>supercalcolo</a:t>
            </a:r>
            <a:endParaRPr lang="it-IT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658497A-C713-4490-6E54-2708981CC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54339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514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92"/>
          <p:cNvSpPr txBox="1">
            <a:spLocks noChangeArrowheads="1"/>
          </p:cNvSpPr>
          <p:nvPr/>
        </p:nvSpPr>
        <p:spPr bwMode="auto">
          <a:xfrm>
            <a:off x="777359" y="44624"/>
            <a:ext cx="7630615" cy="461665"/>
          </a:xfrm>
          <a:prstGeom prst="rect">
            <a:avLst/>
          </a:prstGeom>
          <a:solidFill>
            <a:srgbClr val="CF060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Arial" pitchFamily="34" charset="0"/>
              </a:rPr>
              <a:t>distribuzione </a:t>
            </a:r>
            <a:r>
              <a:rPr lang="it-IT" sz="2400" b="1" dirty="0">
                <a:solidFill>
                  <a:schemeClr val="bg1"/>
                </a:solidFill>
                <a:latin typeface="Arial" pitchFamily="34" charset="0"/>
              </a:rPr>
              <a:t>per continente</a:t>
            </a:r>
            <a:r>
              <a:rPr lang="it-IT" sz="2400" dirty="0">
                <a:solidFill>
                  <a:schemeClr val="bg1"/>
                </a:solidFill>
                <a:latin typeface="Arial" pitchFamily="34" charset="0"/>
              </a:rPr>
              <a:t> di sistemi di </a:t>
            </a:r>
            <a:r>
              <a:rPr lang="it-IT" sz="2400" dirty="0" err="1">
                <a:solidFill>
                  <a:schemeClr val="bg1"/>
                </a:solidFill>
                <a:latin typeface="Arial" pitchFamily="34" charset="0"/>
              </a:rPr>
              <a:t>supercalcolo</a:t>
            </a:r>
            <a:endParaRPr lang="it-IT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B30BB3F-F5E7-F525-8441-6A832353B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690051"/>
            <a:ext cx="4824536" cy="61679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026"/>
          <p:cNvSpPr txBox="1">
            <a:spLocks noChangeArrowheads="1"/>
          </p:cNvSpPr>
          <p:nvPr/>
        </p:nvSpPr>
        <p:spPr bwMode="auto">
          <a:xfrm>
            <a:off x="228600" y="-27384"/>
            <a:ext cx="8515350" cy="1016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endParaRPr lang="it-IT" sz="1200">
              <a:latin typeface="Tahoma" pitchFamily="34" charset="0"/>
            </a:endParaRPr>
          </a:p>
          <a:p>
            <a:pPr algn="l">
              <a:defRPr/>
            </a:pPr>
            <a:r>
              <a:rPr lang="it-IT" sz="3600">
                <a:latin typeface="Tahoma" pitchFamily="34" charset="0"/>
              </a:rPr>
              <a:t> competenze disciplinari in </a:t>
            </a:r>
            <a:r>
              <a:rPr lang="it-IT" sz="3600" b="1">
                <a:solidFill>
                  <a:srgbClr val="CF0601"/>
                </a:solidFill>
                <a:latin typeface="Tahoma" pitchFamily="34" charset="0"/>
              </a:rPr>
              <a:t>Informatica</a:t>
            </a:r>
            <a:r>
              <a:rPr lang="it-IT" sz="3600" b="1">
                <a:latin typeface="Tahoma" pitchFamily="34" charset="0"/>
              </a:rPr>
              <a:t> </a:t>
            </a:r>
            <a:endParaRPr lang="it-IT" sz="3600">
              <a:latin typeface="Tahoma" pitchFamily="34" charset="0"/>
            </a:endParaRPr>
          </a:p>
          <a:p>
            <a:pPr algn="l">
              <a:defRPr/>
            </a:pPr>
            <a:endParaRPr lang="it-IT" sz="1200"/>
          </a:p>
        </p:txBody>
      </p:sp>
      <p:sp>
        <p:nvSpPr>
          <p:cNvPr id="69635" name="Text Box 1027"/>
          <p:cNvSpPr txBox="1">
            <a:spLocks noChangeArrowheads="1"/>
          </p:cNvSpPr>
          <p:nvPr/>
        </p:nvSpPr>
        <p:spPr bwMode="auto">
          <a:xfrm>
            <a:off x="755576" y="1114103"/>
            <a:ext cx="7820372" cy="1190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l">
              <a:buClr>
                <a:schemeClr val="accent2"/>
              </a:buClr>
              <a:buSzPct val="130000"/>
              <a:buFont typeface="Wingdings" pitchFamily="2" charset="2"/>
              <a:buChar char="v"/>
            </a:pPr>
            <a:r>
              <a:rPr lang="it-IT" sz="3600" dirty="0">
                <a:latin typeface="Tahoma" pitchFamily="34" charset="0"/>
              </a:rPr>
              <a:t>  sviluppo di </a:t>
            </a: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algoritmi </a:t>
            </a:r>
            <a:r>
              <a:rPr lang="it-IT" sz="3600" dirty="0">
                <a:latin typeface="Tahoma" pitchFamily="34" charset="0"/>
              </a:rPr>
              <a:t>e analisi </a:t>
            </a:r>
            <a:r>
              <a:rPr lang="it-IT" sz="3600" dirty="0">
                <a:solidFill>
                  <a:srgbClr val="7F7F7F"/>
                </a:solidFill>
                <a:latin typeface="Tahoma" pitchFamily="34" charset="0"/>
              </a:rPr>
              <a:t>	</a:t>
            </a:r>
            <a:r>
              <a:rPr lang="it-IT" sz="3600" dirty="0">
                <a:latin typeface="Tahoma" pitchFamily="34" charset="0"/>
              </a:rPr>
              <a:t>della loro </a:t>
            </a: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efficienza</a:t>
            </a:r>
            <a:endParaRPr lang="it-IT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9636" name="Text Box 1028"/>
          <p:cNvSpPr txBox="1">
            <a:spLocks noChangeArrowheads="1"/>
          </p:cNvSpPr>
          <p:nvPr/>
        </p:nvSpPr>
        <p:spPr bwMode="auto">
          <a:xfrm>
            <a:off x="761265" y="2402613"/>
            <a:ext cx="7820372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l">
              <a:buClr>
                <a:schemeClr val="accent2"/>
              </a:buClr>
              <a:buSzPct val="130000"/>
              <a:buFont typeface="Wingdings" pitchFamily="2" charset="2"/>
              <a:buChar char="v"/>
            </a:pPr>
            <a:r>
              <a:rPr lang="it-IT" sz="3600" dirty="0">
                <a:latin typeface="Tahoma" pitchFamily="34" charset="0"/>
              </a:rPr>
              <a:t>  sviluppo di </a:t>
            </a: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prodotti software </a:t>
            </a:r>
            <a:r>
              <a:rPr lang="it-IT" sz="3600" dirty="0">
                <a:latin typeface="Tahoma" pitchFamily="34" charset="0"/>
              </a:rPr>
              <a:t>e </a:t>
            </a:r>
            <a:r>
              <a:rPr lang="it-IT" sz="3600" dirty="0">
                <a:solidFill>
                  <a:srgbClr val="7F7F7F"/>
                </a:solidFill>
                <a:latin typeface="Tahoma" pitchFamily="34" charset="0"/>
              </a:rPr>
              <a:t>	</a:t>
            </a:r>
            <a:r>
              <a:rPr lang="it-IT" sz="3600" dirty="0">
                <a:latin typeface="Tahoma" pitchFamily="34" charset="0"/>
              </a:rPr>
              <a:t>capacità di analisi della loro </a:t>
            </a:r>
            <a:r>
              <a:rPr lang="it-IT" sz="3600" dirty="0">
                <a:solidFill>
                  <a:srgbClr val="7F7F7F"/>
                </a:solidFill>
                <a:latin typeface="Tahoma" pitchFamily="34" charset="0"/>
              </a:rPr>
              <a:t>	</a:t>
            </a: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efficacia </a:t>
            </a:r>
            <a:r>
              <a:rPr lang="it-IT" sz="36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(efficienza, affidabilità, 	sicurezza,….)</a:t>
            </a:r>
            <a:endParaRPr lang="it-IT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755576" y="4753000"/>
            <a:ext cx="7820372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l">
              <a:buClr>
                <a:schemeClr val="accent2"/>
              </a:buClr>
              <a:buSzPct val="130000"/>
              <a:buFont typeface="Wingdings" pitchFamily="2" charset="2"/>
              <a:buChar char="v"/>
            </a:pPr>
            <a:r>
              <a:rPr lang="it-IT" sz="3600" dirty="0">
                <a:latin typeface="Tahoma" pitchFamily="34" charset="0"/>
              </a:rPr>
              <a:t>  sviluppo e/o uso consapevole di 	infrastrutture di calcolo, sicure,	distribuite, mobili, parallele,….</a:t>
            </a:r>
            <a:endParaRPr lang="it-IT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ttangolo 1"/>
          <p:cNvSpPr/>
          <p:nvPr/>
        </p:nvSpPr>
        <p:spPr bwMode="auto">
          <a:xfrm>
            <a:off x="467544" y="908720"/>
            <a:ext cx="8352928" cy="3960440"/>
          </a:xfrm>
          <a:prstGeom prst="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206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nimBg="1"/>
      <p:bldP spid="5" grpId="0" animBg="1"/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E8FE1C4-5DCA-408C-9929-80352ED4014F}"/>
              </a:ext>
            </a:extLst>
          </p:cNvPr>
          <p:cNvSpPr txBox="1"/>
          <p:nvPr/>
        </p:nvSpPr>
        <p:spPr>
          <a:xfrm>
            <a:off x="395536" y="188640"/>
            <a:ext cx="1440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latin typeface="Arial" pitchFamily="34" charset="0"/>
              </a:rPr>
              <a:t>Treemap</a:t>
            </a:r>
            <a:r>
              <a:rPr lang="en-US" sz="1800" dirty="0">
                <a:latin typeface="Arial" pitchFamily="34" charset="0"/>
              </a:rPr>
              <a:t> of Continents</a:t>
            </a:r>
            <a:endParaRPr lang="it-IT" sz="1800" dirty="0">
              <a:latin typeface="Arial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9CACCBB-A38E-2F42-F417-D4539B435C7F}"/>
              </a:ext>
            </a:extLst>
          </p:cNvPr>
          <p:cNvSpPr txBox="1"/>
          <p:nvPr/>
        </p:nvSpPr>
        <p:spPr>
          <a:xfrm>
            <a:off x="199209" y="6063679"/>
            <a:ext cx="81660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https://www.top500.org/statistics/treemaps/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8345403" cy="48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561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819176" y="685800"/>
            <a:ext cx="7467600" cy="1200150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it-IT" sz="3600" dirty="0">
                <a:latin typeface="Tahoma" pitchFamily="34" charset="0"/>
              </a:rPr>
              <a:t>a quali potenze di calcolo si arriverà nei prossimi 3 anni?</a:t>
            </a:r>
            <a:endParaRPr lang="it-IT" sz="2400" dirty="0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428728" y="4143380"/>
            <a:ext cx="6088526" cy="1415772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Clr>
                <a:schemeClr val="accent2"/>
              </a:buClr>
              <a:buSzPct val="130000"/>
              <a:buFont typeface="Wingdings" pitchFamily="2" charset="2"/>
              <a:buChar char="Ø"/>
            </a:pPr>
            <a:r>
              <a:rPr lang="it-IT" sz="3600" dirty="0">
                <a:latin typeface="Tahoma" pitchFamily="34" charset="0"/>
              </a:rPr>
              <a:t>   5  	</a:t>
            </a:r>
            <a:r>
              <a:rPr lang="it-IT" sz="3600" b="1" dirty="0" err="1">
                <a:latin typeface="Tahoma" pitchFamily="34" charset="0"/>
              </a:rPr>
              <a:t>Exaflops</a:t>
            </a:r>
            <a:r>
              <a:rPr lang="it-IT" sz="3600" b="1" dirty="0">
                <a:latin typeface="Tahoma" pitchFamily="34" charset="0"/>
              </a:rPr>
              <a:t>  </a:t>
            </a:r>
            <a:r>
              <a:rPr lang="it-IT" sz="3600" dirty="0">
                <a:latin typeface="Tahoma" pitchFamily="34" charset="0"/>
              </a:rPr>
              <a:t>(10</a:t>
            </a:r>
            <a:r>
              <a:rPr lang="it-IT" sz="3600" baseline="30000" dirty="0">
                <a:latin typeface="Tahoma" pitchFamily="34" charset="0"/>
              </a:rPr>
              <a:t>18</a:t>
            </a:r>
            <a:r>
              <a:rPr lang="it-IT" sz="3600" dirty="0">
                <a:latin typeface="Tahoma" pitchFamily="34" charset="0"/>
              </a:rPr>
              <a:t>)</a:t>
            </a:r>
          </a:p>
          <a:p>
            <a:pPr algn="l">
              <a:buClr>
                <a:schemeClr val="accent2"/>
              </a:buClr>
              <a:buSzPct val="130000"/>
              <a:buFont typeface="Wingdings" pitchFamily="2" charset="2"/>
              <a:buChar char="Ø"/>
            </a:pPr>
            <a:endParaRPr lang="it-IT" sz="1400" dirty="0">
              <a:latin typeface="Tahoma" pitchFamily="34" charset="0"/>
            </a:endParaRPr>
          </a:p>
          <a:p>
            <a:pPr algn="l">
              <a:buClr>
                <a:schemeClr val="accent2"/>
              </a:buClr>
              <a:buSzPct val="130000"/>
              <a:buFont typeface="Wingdings" pitchFamily="2" charset="2"/>
              <a:buChar char="Ø"/>
            </a:pPr>
            <a:r>
              <a:rPr lang="it-IT" sz="3600" dirty="0">
                <a:latin typeface="Tahoma" pitchFamily="34" charset="0"/>
              </a:rPr>
              <a:t>   50 - 150 </a:t>
            </a:r>
            <a:r>
              <a:rPr lang="it-IT" sz="3600" b="1" dirty="0">
                <a:latin typeface="Tahoma" pitchFamily="34" charset="0"/>
              </a:rPr>
              <a:t>Exabyte</a:t>
            </a:r>
            <a:r>
              <a:rPr lang="it-IT" sz="3600" dirty="0">
                <a:latin typeface="Tahoma" pitchFamily="34" charset="0"/>
              </a:rPr>
              <a:t> di HD</a:t>
            </a:r>
            <a:endParaRPr lang="it-IT" sz="2400" dirty="0"/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3733800" y="2362200"/>
            <a:ext cx="990600" cy="1209676"/>
          </a:xfrm>
          <a:prstGeom prst="downArrow">
            <a:avLst>
              <a:gd name="adj1" fmla="val 50000"/>
              <a:gd name="adj2" fmla="val 48415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animBg="1"/>
      <p:bldP spid="7578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87850F2-1AB1-4F84-91DF-172B6C863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29" y="0"/>
            <a:ext cx="8418941" cy="685800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632" y="5445224"/>
            <a:ext cx="4467368" cy="673849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6642654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1177989A-0C4A-3369-5392-38656E1CA185}"/>
              </a:ext>
            </a:extLst>
          </p:cNvPr>
          <p:cNvSpPr txBox="1">
            <a:spLocks/>
          </p:cNvSpPr>
          <p:nvPr/>
        </p:nvSpPr>
        <p:spPr>
          <a:xfrm>
            <a:off x="-1776" y="456168"/>
            <a:ext cx="6320345" cy="46460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sz="3600" kern="0" dirty="0">
                <a:latin typeface="Arial" panose="020B0604020202020204" pitchFamily="34" charset="0"/>
                <a:cs typeface="Arial" panose="020B0604020202020204" pitchFamily="34" charset="0"/>
              </a:rPr>
              <a:t>supercomputer distribuiti</a:t>
            </a:r>
            <a:endParaRPr lang="it-GB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15AFDD0-FD2C-C8CC-B899-662BE4439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873" y="456168"/>
            <a:ext cx="2330404" cy="67269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6EBDEBD-CF5F-8F0B-D8C0-324BDF9096F5}"/>
              </a:ext>
            </a:extLst>
          </p:cNvPr>
          <p:cNvSpPr txBox="1"/>
          <p:nvPr/>
        </p:nvSpPr>
        <p:spPr>
          <a:xfrm>
            <a:off x="107504" y="6170999"/>
            <a:ext cx="49925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https://foldingathome.org/</a:t>
            </a:r>
            <a:endParaRPr lang="it-IT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2B9E193-B0A2-143A-27E2-F8675F2694ED}"/>
              </a:ext>
            </a:extLst>
          </p:cNvPr>
          <p:cNvSpPr txBox="1"/>
          <p:nvPr/>
        </p:nvSpPr>
        <p:spPr>
          <a:xfrm>
            <a:off x="251520" y="1683836"/>
            <a:ext cx="864096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Folding@home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FAH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US" sz="24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F@h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è un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progetto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di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calcolo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distribuito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400" i="0" u="none" strike="noStrike" dirty="0" err="1">
                <a:effectLst/>
                <a:latin typeface="Arial" panose="020B0604020202020204" pitchFamily="34" charset="0"/>
              </a:rPr>
              <a:t>che</a:t>
            </a:r>
            <a:r>
              <a:rPr lang="en-US" sz="2400" i="0" u="none" strike="noStrike" dirty="0">
                <a:effectLst/>
                <a:latin typeface="Arial" panose="020B0604020202020204" pitchFamily="34" charset="0"/>
              </a:rPr>
              <a:t> ha lo </a:t>
            </a:r>
            <a:r>
              <a:rPr lang="en-US" sz="2400" i="0" u="none" strike="noStrike" dirty="0" err="1">
                <a:effectLst/>
                <a:latin typeface="Arial" panose="020B0604020202020204" pitchFamily="34" charset="0"/>
              </a:rPr>
              <a:t>scopo</a:t>
            </a:r>
            <a:r>
              <a:rPr lang="en-US" sz="2400" i="0" u="none" strike="noStrike" dirty="0">
                <a:effectLst/>
                <a:latin typeface="Arial" panose="020B0604020202020204" pitchFamily="34" charset="0"/>
              </a:rPr>
              <a:t> di </a:t>
            </a:r>
            <a:r>
              <a:rPr lang="en-US" sz="2400" i="0" u="none" strike="noStrike" dirty="0" err="1">
                <a:effectLst/>
                <a:latin typeface="Arial" panose="020B0604020202020204" pitchFamily="34" charset="0"/>
              </a:rPr>
              <a:t>sostenere</a:t>
            </a:r>
            <a:r>
              <a:rPr lang="en-US" sz="2400" i="0" u="none" strike="noStrike" dirty="0">
                <a:effectLst/>
                <a:latin typeface="Arial" panose="020B0604020202020204" pitchFamily="34" charset="0"/>
              </a:rPr>
              <a:t> la ricerca </a:t>
            </a:r>
            <a:r>
              <a:rPr lang="en-US" sz="2400" i="0" u="none" strike="noStrike" dirty="0" err="1">
                <a:effectLst/>
                <a:latin typeface="Arial" panose="020B0604020202020204" pitchFamily="34" charset="0"/>
              </a:rPr>
              <a:t>scientifica</a:t>
            </a:r>
            <a:r>
              <a:rPr lang="en-US" sz="24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US" sz="2400" i="0" u="none" strike="noStrike" dirty="0" err="1">
                <a:effectLst/>
                <a:latin typeface="Arial" panose="020B0604020202020204" pitchFamily="34" charset="0"/>
              </a:rPr>
              <a:t>nello</a:t>
            </a:r>
            <a:r>
              <a:rPr lang="en-US" sz="24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US" sz="2400" i="0" u="none" strike="noStrike" dirty="0" err="1">
                <a:effectLst/>
                <a:latin typeface="Arial" panose="020B0604020202020204" pitchFamily="34" charset="0"/>
              </a:rPr>
              <a:t>sviluppo</a:t>
            </a:r>
            <a:r>
              <a:rPr lang="en-US" sz="2400" i="0" u="none" strike="noStrike" dirty="0">
                <a:effectLst/>
                <a:latin typeface="Arial" panose="020B0604020202020204" pitchFamily="34" charset="0"/>
              </a:rPr>
              <a:t> di </a:t>
            </a:r>
            <a:r>
              <a:rPr lang="en-US" sz="2400" i="0" u="none" strike="noStrike" dirty="0" err="1">
                <a:effectLst/>
                <a:latin typeface="Arial" panose="020B0604020202020204" pitchFamily="34" charset="0"/>
              </a:rPr>
              <a:t>nuove</a:t>
            </a:r>
            <a:r>
              <a:rPr lang="en-US" sz="24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US" sz="2400" i="0" u="none" strike="noStrike" dirty="0" err="1">
                <a:effectLst/>
                <a:latin typeface="Arial" panose="020B0604020202020204" pitchFamily="34" charset="0"/>
              </a:rPr>
              <a:t>terapie</a:t>
            </a:r>
            <a:r>
              <a:rPr lang="en-US" sz="2400" i="0" u="none" strike="noStrike" dirty="0">
                <a:effectLst/>
                <a:latin typeface="Arial" panose="020B0604020202020204" pitchFamily="34" charset="0"/>
              </a:rPr>
              <a:t> per </a:t>
            </a:r>
            <a:r>
              <a:rPr lang="en-US" sz="2400" i="0" u="none" strike="noStrike" dirty="0" err="1">
                <a:effectLst/>
                <a:latin typeface="Arial" panose="020B0604020202020204" pitchFamily="34" charset="0"/>
              </a:rPr>
              <a:t>una</a:t>
            </a:r>
            <a:r>
              <a:rPr lang="en-US" sz="24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US" sz="2400" i="0" u="none" strike="noStrike" dirty="0" err="1">
                <a:effectLst/>
                <a:latin typeface="Arial" panose="020B0604020202020204" pitchFamily="34" charset="0"/>
              </a:rPr>
              <a:t>varietà</a:t>
            </a:r>
            <a:r>
              <a:rPr lang="en-US" sz="2400" i="0" u="none" strike="noStrike" dirty="0">
                <a:effectLst/>
                <a:latin typeface="Arial" panose="020B0604020202020204" pitchFamily="34" charset="0"/>
              </a:rPr>
              <a:t> di </a:t>
            </a:r>
            <a:r>
              <a:rPr lang="en-US" sz="2400" i="0" u="none" strike="noStrike" dirty="0" err="1">
                <a:effectLst/>
                <a:latin typeface="Arial" panose="020B0604020202020204" pitchFamily="34" charset="0"/>
              </a:rPr>
              <a:t>malattie</a:t>
            </a:r>
            <a:r>
              <a:rPr lang="en-US" sz="24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US" sz="2400" i="0" u="none" strike="noStrike" dirty="0" err="1">
                <a:effectLst/>
                <a:latin typeface="Arial" panose="020B0604020202020204" pitchFamily="34" charset="0"/>
              </a:rPr>
              <a:t>attraverso</a:t>
            </a:r>
            <a:r>
              <a:rPr lang="en-US" sz="2400" i="0" u="none" strike="noStrike" dirty="0">
                <a:effectLst/>
                <a:latin typeface="Arial" panose="020B0604020202020204" pitchFamily="34" charset="0"/>
              </a:rPr>
              <a:t> la </a:t>
            </a:r>
            <a:r>
              <a:rPr lang="en-US" sz="2400" i="0" u="none" strike="noStrike" dirty="0" err="1">
                <a:effectLst/>
                <a:latin typeface="Arial" panose="020B0604020202020204" pitchFamily="34" charset="0"/>
              </a:rPr>
              <a:t>simulazione</a:t>
            </a:r>
            <a:r>
              <a:rPr lang="en-US" sz="2400" i="0" u="none" strike="noStrike" dirty="0">
                <a:effectLst/>
                <a:latin typeface="Arial" panose="020B0604020202020204" pitchFamily="34" charset="0"/>
              </a:rPr>
              <a:t> della </a:t>
            </a:r>
            <a:r>
              <a:rPr lang="en-US" sz="2400" i="0" u="none" strike="noStrike" dirty="0" err="1">
                <a:effectLst/>
                <a:latin typeface="Arial" panose="020B0604020202020204" pitchFamily="34" charset="0"/>
              </a:rPr>
              <a:t>dinamica</a:t>
            </a:r>
            <a:r>
              <a:rPr lang="en-US" sz="24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US" sz="2400" i="0" u="none" strike="noStrike" dirty="0" err="1">
                <a:effectLst/>
                <a:latin typeface="Arial" panose="020B0604020202020204" pitchFamily="34" charset="0"/>
              </a:rPr>
              <a:t>delle</a:t>
            </a:r>
            <a:r>
              <a:rPr lang="en-US" sz="24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US" sz="2400" i="0" u="none" strike="noStrike" dirty="0" err="1">
                <a:effectLst/>
                <a:latin typeface="Arial" panose="020B0604020202020204" pitchFamily="34" charset="0"/>
              </a:rPr>
              <a:t>proteine</a:t>
            </a:r>
            <a:endParaRPr lang="en-US" sz="2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just"/>
            <a:endParaRPr lang="en-US" sz="10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n-US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questo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comprende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 il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processo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protein folding 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 del moto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delle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proteineed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è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basato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esclusivamente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su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simulazioni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che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sono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eseguite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su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personal computer di </a:t>
            </a:r>
            <a:r>
              <a:rPr lang="en-US" sz="24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persone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volontarie</a:t>
            </a:r>
            <a:endParaRPr lang="en-US" sz="2400" b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just"/>
            <a:endParaRPr lang="en-US" sz="10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Folding@home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è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gestito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dalla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u="none" strike="noStrike" dirty="0">
                <a:effectLst/>
                <a:latin typeface="Arial" panose="020B0604020202020204" pitchFamily="34" charset="0"/>
              </a:rPr>
              <a:t>Washington University di St. Louis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 (USA)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7622523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1177989A-0C4A-3369-5392-38656E1CA185}"/>
              </a:ext>
            </a:extLst>
          </p:cNvPr>
          <p:cNvSpPr txBox="1">
            <a:spLocks/>
          </p:cNvSpPr>
          <p:nvPr/>
        </p:nvSpPr>
        <p:spPr>
          <a:xfrm>
            <a:off x="-1776" y="456168"/>
            <a:ext cx="6320345" cy="46460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sz="3600" kern="0" dirty="0">
                <a:latin typeface="Arial" panose="020B0604020202020204" pitchFamily="34" charset="0"/>
                <a:cs typeface="Arial" panose="020B0604020202020204" pitchFamily="34" charset="0"/>
              </a:rPr>
              <a:t>supercomputer distribuiti</a:t>
            </a:r>
            <a:endParaRPr lang="it-GB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6EBDEBD-CF5F-8F0B-D8C0-324BDF9096F5}"/>
              </a:ext>
            </a:extLst>
          </p:cNvPr>
          <p:cNvSpPr txBox="1"/>
          <p:nvPr/>
        </p:nvSpPr>
        <p:spPr>
          <a:xfrm>
            <a:off x="107504" y="6170999"/>
            <a:ext cx="49925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https://foldingathome.org/</a:t>
            </a:r>
            <a:endParaRPr lang="it-IT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8D44FC6-783C-366B-EB27-89D86CCEE4F0}"/>
              </a:ext>
            </a:extLst>
          </p:cNvPr>
          <p:cNvSpPr txBox="1"/>
          <p:nvPr/>
        </p:nvSpPr>
        <p:spPr>
          <a:xfrm>
            <a:off x="395536" y="2132856"/>
            <a:ext cx="840909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Folding@home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è uno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dei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più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potenti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sistemi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calcolo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 mondo</a:t>
            </a:r>
          </a:p>
          <a:p>
            <a:pPr algn="just"/>
            <a:endParaRPr lang="en-US" sz="2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il </a:t>
            </a:r>
            <a:r>
              <a:rPr lang="en-US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s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istema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ha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raggiunto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nel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marzo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2020 la </a:t>
            </a:r>
            <a:r>
              <a:rPr lang="en-US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p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otenza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calcolo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di circa 1.22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ExaFLOPS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e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quella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di 2.43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ExaFLOPS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nel</a:t>
            </a:r>
            <a:r>
              <a:rPr lang="en-US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l’aprile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2020,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diventando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il primo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sistema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calcolo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ExaFLOPS</a:t>
            </a:r>
            <a:endParaRPr lang="it-IT" sz="24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F786BAA-ADAD-61DD-08E1-D82F4815E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873" y="456168"/>
            <a:ext cx="2330404" cy="67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46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1177989A-0C4A-3369-5392-38656E1CA185}"/>
              </a:ext>
            </a:extLst>
          </p:cNvPr>
          <p:cNvSpPr txBox="1">
            <a:spLocks/>
          </p:cNvSpPr>
          <p:nvPr/>
        </p:nvSpPr>
        <p:spPr>
          <a:xfrm>
            <a:off x="-1776" y="456168"/>
            <a:ext cx="6320345" cy="46460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sz="3600" kern="0" dirty="0">
                <a:latin typeface="Arial" panose="020B0604020202020204" pitchFamily="34" charset="0"/>
                <a:cs typeface="Arial" panose="020B0604020202020204" pitchFamily="34" charset="0"/>
              </a:rPr>
              <a:t>supercomputer distribuiti</a:t>
            </a:r>
            <a:endParaRPr lang="it-GB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6EBDEBD-CF5F-8F0B-D8C0-324BDF9096F5}"/>
              </a:ext>
            </a:extLst>
          </p:cNvPr>
          <p:cNvSpPr txBox="1"/>
          <p:nvPr/>
        </p:nvSpPr>
        <p:spPr>
          <a:xfrm>
            <a:off x="107504" y="6170999"/>
            <a:ext cx="49925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https://foldingathome.org/</a:t>
            </a:r>
            <a:endParaRPr lang="it-IT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827EC5E-CFCC-254B-C482-E47FCCD4B6D7}"/>
              </a:ext>
            </a:extLst>
          </p:cNvPr>
          <p:cNvSpPr txBox="1"/>
          <p:nvPr/>
        </p:nvSpPr>
        <p:spPr>
          <a:xfrm>
            <a:off x="96744" y="2420888"/>
            <a:ext cx="2315016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grande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esempio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 science</a:t>
            </a:r>
            <a:endParaRPr lang="it-IT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52481AB-4AA3-19E4-6883-2127FE8D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001" y="1422271"/>
            <a:ext cx="5846626" cy="455623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4E77FF8D-251E-0641-3E63-66F11B82E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873" y="456168"/>
            <a:ext cx="2330404" cy="67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671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382060" y="48805"/>
            <a:ext cx="434926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it-IT" sz="3600" dirty="0">
                <a:latin typeface="Tahoma" pitchFamily="34" charset="0"/>
              </a:rPr>
              <a:t>Quantum </a:t>
            </a:r>
            <a:r>
              <a:rPr lang="it-IT" sz="3600" dirty="0" err="1">
                <a:latin typeface="Tahoma" pitchFamily="34" charset="0"/>
              </a:rPr>
              <a:t>computers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9695" y="841704"/>
            <a:ext cx="2814113" cy="1077218"/>
          </a:xfrm>
          <a:prstGeom prst="rect">
            <a:avLst/>
          </a:prstGeom>
          <a:solidFill>
            <a:srgbClr val="FFC000"/>
          </a:solidFill>
          <a:ln w="57150">
            <a:solidFill>
              <a:srgbClr val="CF060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IBM Quantum System One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0" y="2041390"/>
            <a:ext cx="2814113" cy="584775"/>
          </a:xfrm>
          <a:prstGeom prst="rect">
            <a:avLst/>
          </a:prstGeom>
          <a:solidFill>
            <a:srgbClr val="FFC000"/>
          </a:solidFill>
          <a:ln w="57150">
            <a:solidFill>
              <a:srgbClr val="CF060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20 Q-bits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107505" y="4398894"/>
            <a:ext cx="9036495" cy="1805319"/>
            <a:chOff x="438679" y="4398894"/>
            <a:chExt cx="8267360" cy="1805319"/>
          </a:xfrm>
        </p:grpSpPr>
        <p:sp>
          <p:nvSpPr>
            <p:cNvPr id="2" name="Rettangolo 1"/>
            <p:cNvSpPr/>
            <p:nvPr/>
          </p:nvSpPr>
          <p:spPr>
            <a:xfrm>
              <a:off x="438679" y="4398894"/>
              <a:ext cx="8267360" cy="830997"/>
            </a:xfrm>
            <a:prstGeom prst="rect">
              <a:avLst/>
            </a:prstGeom>
            <a:solidFill>
              <a:srgbClr val="CCFF66"/>
            </a:solidFill>
          </p:spPr>
          <p:txBody>
            <a:bodyPr wrap="square">
              <a:spAutoFit/>
            </a:bodyPr>
            <a:lstStyle/>
            <a:p>
              <a:r>
                <a:rPr lang="it-IT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https://en.wikipedia.org/wiki/Quantum_computing/</a:t>
              </a:r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438679" y="5373216"/>
              <a:ext cx="8224217" cy="830997"/>
            </a:xfrm>
            <a:prstGeom prst="rect">
              <a:avLst/>
            </a:prstGeom>
            <a:solidFill>
              <a:srgbClr val="CCFF66"/>
            </a:solidFill>
          </p:spPr>
          <p:txBody>
            <a:bodyPr wrap="square">
              <a:spAutoFit/>
            </a:bodyPr>
            <a:lstStyle/>
            <a:p>
              <a:r>
                <a:rPr lang="it-IT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https://www.dw.com/en/ibm-unveils-first-quantum-computer-in-germany/a-57909494</a:t>
              </a:r>
            </a:p>
          </p:txBody>
        </p: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480F7625-22F6-47C1-AADB-EC8840FA6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900343"/>
            <a:ext cx="4944583" cy="286686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E0E01C0-C09D-4191-92C9-45BBBC0FD257}"/>
              </a:ext>
            </a:extLst>
          </p:cNvPr>
          <p:cNvSpPr txBox="1"/>
          <p:nvPr/>
        </p:nvSpPr>
        <p:spPr>
          <a:xfrm>
            <a:off x="29695" y="2784286"/>
            <a:ext cx="2814113" cy="1200329"/>
          </a:xfrm>
          <a:prstGeom prst="rect">
            <a:avLst/>
          </a:prstGeom>
          <a:solidFill>
            <a:srgbClr val="FFC000"/>
          </a:solidFill>
          <a:ln w="57150">
            <a:solidFill>
              <a:srgbClr val="CF060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il primo Quantum Computer commerciale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382060" y="48805"/>
            <a:ext cx="434926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it-IT" sz="3600" dirty="0">
                <a:latin typeface="Tahoma" pitchFamily="34" charset="0"/>
              </a:rPr>
              <a:t>Quantum </a:t>
            </a:r>
            <a:r>
              <a:rPr lang="it-IT" sz="3600" dirty="0" err="1">
                <a:latin typeface="Tahoma" pitchFamily="34" charset="0"/>
              </a:rPr>
              <a:t>computers</a:t>
            </a:r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471" y="764704"/>
            <a:ext cx="3273752" cy="220581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9695" y="841704"/>
            <a:ext cx="2814113" cy="1077218"/>
          </a:xfrm>
          <a:prstGeom prst="rect">
            <a:avLst/>
          </a:prstGeom>
          <a:solidFill>
            <a:srgbClr val="FFC000"/>
          </a:solidFill>
          <a:ln w="57150">
            <a:solidFill>
              <a:srgbClr val="CF060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Google </a:t>
            </a:r>
            <a:r>
              <a:rPr lang="it-IT" dirty="0" err="1"/>
              <a:t>Bristlecone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0" y="2041390"/>
            <a:ext cx="2814113" cy="584775"/>
          </a:xfrm>
          <a:prstGeom prst="rect">
            <a:avLst/>
          </a:prstGeom>
          <a:solidFill>
            <a:srgbClr val="FFC000"/>
          </a:solidFill>
          <a:ln w="57150">
            <a:solidFill>
              <a:srgbClr val="CF060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72 Q-bits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438678" y="2996952"/>
            <a:ext cx="8267361" cy="3457395"/>
            <a:chOff x="438678" y="2996952"/>
            <a:chExt cx="8267361" cy="3457395"/>
          </a:xfrm>
        </p:grpSpPr>
        <p:sp>
          <p:nvSpPr>
            <p:cNvPr id="2" name="Rettangolo 1"/>
            <p:cNvSpPr/>
            <p:nvPr/>
          </p:nvSpPr>
          <p:spPr>
            <a:xfrm>
              <a:off x="438679" y="4398894"/>
              <a:ext cx="8267360" cy="1200329"/>
            </a:xfrm>
            <a:prstGeom prst="rect">
              <a:avLst/>
            </a:prstGeom>
            <a:solidFill>
              <a:srgbClr val="CCFF66"/>
            </a:solidFill>
          </p:spPr>
          <p:txBody>
            <a:bodyPr wrap="square">
              <a:spAutoFit/>
            </a:bodyPr>
            <a:lstStyle/>
            <a:p>
              <a:r>
                <a:rPr lang="it-IT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https://www.technologyreview.com/s/610274/google-thinks-its-close-to-quantum-supremacy-heres-what-that-really-means/</a:t>
              </a:r>
            </a:p>
          </p:txBody>
        </p:sp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8679" y="2996952"/>
              <a:ext cx="8224217" cy="1377815"/>
            </a:xfrm>
            <a:prstGeom prst="rect">
              <a:avLst/>
            </a:prstGeom>
            <a:solidFill>
              <a:srgbClr val="CCFF66"/>
            </a:solidFill>
            <a:ln>
              <a:solidFill>
                <a:srgbClr val="FFFF00"/>
              </a:solidFill>
            </a:ln>
          </p:spPr>
        </p:pic>
        <p:sp>
          <p:nvSpPr>
            <p:cNvPr id="18" name="Rettangolo 17"/>
            <p:cNvSpPr/>
            <p:nvPr/>
          </p:nvSpPr>
          <p:spPr>
            <a:xfrm>
              <a:off x="438678" y="5623350"/>
              <a:ext cx="8224217" cy="830997"/>
            </a:xfrm>
            <a:prstGeom prst="rect">
              <a:avLst/>
            </a:prstGeom>
            <a:solidFill>
              <a:srgbClr val="CCFF66"/>
            </a:solidFill>
          </p:spPr>
          <p:txBody>
            <a:bodyPr wrap="square">
              <a:spAutoFit/>
            </a:bodyPr>
            <a:lstStyle/>
            <a:p>
              <a:r>
                <a:rPr lang="it-IT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https://ai.googleblog.com/2018/03/a-preview-of-bristlecone-googles-new.html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8661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043" y="1412776"/>
            <a:ext cx="7358114" cy="2850011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txBody>
          <a:bodyPr/>
          <a:lstStyle/>
          <a:p>
            <a:pPr>
              <a:lnSpc>
                <a:spcPct val="90000"/>
              </a:lnSpc>
              <a:buClr>
                <a:srgbClr val="CF0601"/>
              </a:buClr>
              <a:buSzPct val="120000"/>
              <a:buFont typeface="Wingdings" pitchFamily="2" charset="2"/>
              <a:buChar char="ü"/>
              <a:defRPr/>
            </a:pPr>
            <a:r>
              <a:rPr lang="it-IT" sz="2800" dirty="0">
                <a:latin typeface="Arial" pitchFamily="34" charset="0"/>
              </a:rPr>
              <a:t> reti wireless</a:t>
            </a:r>
            <a:endParaRPr lang="it-IT" sz="2800" dirty="0">
              <a:solidFill>
                <a:srgbClr val="7F7F7F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buClr>
                <a:srgbClr val="CF0601"/>
              </a:buClr>
              <a:buSzPct val="120000"/>
              <a:buFont typeface="Wingdings" pitchFamily="2" charset="2"/>
              <a:buChar char="ü"/>
              <a:defRPr/>
            </a:pPr>
            <a:r>
              <a:rPr lang="it-IT" sz="2800" dirty="0">
                <a:latin typeface="Arial" pitchFamily="34" charset="0"/>
              </a:rPr>
              <a:t> larga banda</a:t>
            </a:r>
            <a:endParaRPr lang="it-IT" sz="2800" dirty="0">
              <a:solidFill>
                <a:srgbClr val="7F7F7F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buClr>
                <a:srgbClr val="CF0601"/>
              </a:buClr>
              <a:buSzPct val="120000"/>
              <a:buFont typeface="Wingdings" pitchFamily="2" charset="2"/>
              <a:buChar char="ü"/>
              <a:defRPr/>
            </a:pPr>
            <a:r>
              <a:rPr lang="it-IT" sz="2800" dirty="0">
                <a:latin typeface="Arial" pitchFamily="34" charset="0"/>
              </a:rPr>
              <a:t> memorie a basso costo</a:t>
            </a:r>
            <a:endParaRPr lang="it-IT" sz="2800" dirty="0">
              <a:solidFill>
                <a:srgbClr val="7F7F7F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buClr>
                <a:srgbClr val="CF0601"/>
              </a:buClr>
              <a:buSzPct val="120000"/>
              <a:buFont typeface="Wingdings" pitchFamily="2" charset="2"/>
              <a:buChar char="ü"/>
              <a:defRPr/>
            </a:pPr>
            <a:r>
              <a:rPr lang="it-IT" sz="2800" dirty="0">
                <a:latin typeface="Arial" pitchFamily="34" charset="0"/>
              </a:rPr>
              <a:t> dispositivi sempre più miniaturizzati</a:t>
            </a:r>
            <a:endParaRPr lang="it-IT" sz="2800" dirty="0">
              <a:solidFill>
                <a:srgbClr val="7F7F7F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buClr>
                <a:srgbClr val="CF0601"/>
              </a:buClr>
              <a:buSzPct val="120000"/>
              <a:buFont typeface="Wingdings" pitchFamily="2" charset="2"/>
              <a:buChar char="ü"/>
              <a:defRPr/>
            </a:pPr>
            <a:r>
              <a:rPr lang="it-IT" sz="2800" dirty="0">
                <a:latin typeface="Arial" pitchFamily="34" charset="0"/>
              </a:rPr>
              <a:t> dispositivi a consapevolezza di posizione</a:t>
            </a:r>
          </a:p>
          <a:p>
            <a:pPr>
              <a:lnSpc>
                <a:spcPct val="90000"/>
              </a:lnSpc>
              <a:buClr>
                <a:srgbClr val="CF0601"/>
              </a:buClr>
              <a:buSzPct val="120000"/>
              <a:buFont typeface="Wingdings" pitchFamily="2" charset="2"/>
              <a:buChar char="ü"/>
              <a:defRPr/>
            </a:pPr>
            <a:r>
              <a:rPr lang="it-IT" sz="2800" dirty="0">
                <a:latin typeface="Arial" pitchFamily="34" charset="0"/>
              </a:rPr>
              <a:t> chip dedicati all’intelligenza artificiale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647849" y="214290"/>
            <a:ext cx="5274970" cy="584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latin typeface="Tahoma" pitchFamily="34" charset="0"/>
              </a:rPr>
              <a:t>linee di sviluppo tecnologico</a:t>
            </a:r>
          </a:p>
        </p:txBody>
      </p:sp>
    </p:spTree>
    <p:custDataLst>
      <p:tags r:id="rId1"/>
    </p:custData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90907" y="214290"/>
            <a:ext cx="4988866" cy="584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latin typeface="Tahoma" pitchFamily="34" charset="0"/>
              </a:rPr>
              <a:t>effetti sulla vita quotidiana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624" y="4675807"/>
            <a:ext cx="6769100" cy="1066800"/>
          </a:xfrm>
          <a:prstGeom prst="rect">
            <a:avLst/>
          </a:prstGeom>
          <a:solidFill>
            <a:srgbClr val="CF0601"/>
          </a:solidFill>
          <a:ln w="9525" algn="ctr">
            <a:solidFill>
              <a:srgbClr val="CF060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rial" pitchFamily="34" charset="0"/>
              </a:rPr>
              <a:t>the </a:t>
            </a:r>
            <a:r>
              <a:rPr lang="it-IT" b="1" dirty="0" err="1">
                <a:solidFill>
                  <a:schemeClr val="bg1"/>
                </a:solidFill>
                <a:latin typeface="Arial" pitchFamily="34" charset="0"/>
              </a:rPr>
              <a:t>true</a:t>
            </a:r>
            <a:r>
              <a:rPr lang="it-IT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Arial" pitchFamily="34" charset="0"/>
              </a:rPr>
              <a:t>power</a:t>
            </a:r>
            <a:r>
              <a:rPr lang="it-IT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Arial" pitchFamily="34" charset="0"/>
              </a:rPr>
              <a:t>of</a:t>
            </a:r>
            <a:r>
              <a:rPr lang="it-IT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Arial" pitchFamily="34" charset="0"/>
              </a:rPr>
              <a:t>computing</a:t>
            </a:r>
            <a:r>
              <a:rPr lang="it-IT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Arial" pitchFamily="34" charset="0"/>
              </a:rPr>
              <a:t>lays</a:t>
            </a:r>
            <a:r>
              <a:rPr lang="it-IT" b="1" dirty="0">
                <a:solidFill>
                  <a:schemeClr val="bg1"/>
                </a:solidFill>
                <a:latin typeface="Arial" pitchFamily="34" charset="0"/>
              </a:rPr>
              <a:t> in </a:t>
            </a:r>
            <a:r>
              <a:rPr lang="it-IT" b="1" dirty="0" err="1">
                <a:solidFill>
                  <a:schemeClr val="bg1"/>
                </a:solidFill>
                <a:latin typeface="Arial" pitchFamily="34" charset="0"/>
              </a:rPr>
              <a:t>its</a:t>
            </a:r>
            <a:r>
              <a:rPr lang="it-IT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Arial" pitchFamily="34" charset="0"/>
              </a:rPr>
              <a:t>ability</a:t>
            </a:r>
            <a:r>
              <a:rPr lang="it-IT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Arial" pitchFamily="34" charset="0"/>
              </a:rPr>
              <a:t>to</a:t>
            </a:r>
            <a:r>
              <a:rPr lang="it-IT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Arial" pitchFamily="34" charset="0"/>
              </a:rPr>
              <a:t>connect</a:t>
            </a:r>
            <a:r>
              <a:rPr lang="it-IT" b="1" dirty="0">
                <a:solidFill>
                  <a:schemeClr val="bg1"/>
                </a:solidFill>
                <a:latin typeface="Arial" pitchFamily="34" charset="0"/>
              </a:rPr>
              <a:t> people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5546480" y="5742607"/>
            <a:ext cx="275267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dirty="0">
                <a:latin typeface="Arial" pitchFamily="34" charset="0"/>
              </a:rPr>
              <a:t>Robert Fano, 1970</a:t>
            </a:r>
          </a:p>
        </p:txBody>
      </p:sp>
      <p:sp>
        <p:nvSpPr>
          <p:cNvPr id="8" name="Rectangle 3"/>
          <p:cNvSpPr>
            <a:spLocks noGrp="1" noChangeArrowheads="1"/>
          </p:cNvSpPr>
          <p:nvPr/>
        </p:nvSpPr>
        <p:spPr bwMode="auto">
          <a:xfrm>
            <a:off x="1043608" y="1204708"/>
            <a:ext cx="7358114" cy="30654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Clr>
                <a:srgbClr val="CF0601"/>
              </a:buClr>
              <a:buSzPct val="120000"/>
              <a:buFont typeface="Wingdings" pitchFamily="2" charset="2"/>
              <a:buChar char="ü"/>
              <a:defRPr/>
            </a:pPr>
            <a:r>
              <a:rPr lang="it-IT" sz="2800" dirty="0">
                <a:latin typeface="Arial" pitchFamily="34" charset="0"/>
              </a:rPr>
              <a:t> il computer si trasforma da strumento di </a:t>
            </a:r>
            <a:r>
              <a:rPr lang="it-IT" sz="2800" i="1" dirty="0" err="1">
                <a:latin typeface="Arial" pitchFamily="34" charset="0"/>
              </a:rPr>
              <a:t>number-crunching</a:t>
            </a:r>
            <a:r>
              <a:rPr lang="it-IT" sz="2800" dirty="0">
                <a:latin typeface="Arial" pitchFamily="34" charset="0"/>
              </a:rPr>
              <a:t> a strumento di </a:t>
            </a:r>
            <a:r>
              <a:rPr lang="it-IT" sz="2800" i="1" dirty="0" err="1">
                <a:latin typeface="Arial" pitchFamily="34" charset="0"/>
              </a:rPr>
              <a:t>decision</a:t>
            </a:r>
            <a:r>
              <a:rPr lang="it-IT" sz="2800" i="1" dirty="0">
                <a:latin typeface="Arial" pitchFamily="34" charset="0"/>
              </a:rPr>
              <a:t> </a:t>
            </a:r>
            <a:r>
              <a:rPr lang="it-IT" sz="2800" i="1" dirty="0" err="1">
                <a:latin typeface="Arial" pitchFamily="34" charset="0"/>
              </a:rPr>
              <a:t>making</a:t>
            </a:r>
            <a:endParaRPr lang="it-IT" sz="2800" i="1" dirty="0">
              <a:solidFill>
                <a:srgbClr val="7F7F7F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buClr>
                <a:srgbClr val="CF0601"/>
              </a:buClr>
              <a:buSzPct val="120000"/>
              <a:buFont typeface="Wingdings" pitchFamily="2" charset="2"/>
              <a:buChar char="ü"/>
              <a:defRPr/>
            </a:pPr>
            <a:r>
              <a:rPr lang="it-IT" sz="2800" dirty="0">
                <a:latin typeface="Arial" pitchFamily="34" charset="0"/>
              </a:rPr>
              <a:t> l’intelligenza artificiale diventa ubiqua</a:t>
            </a:r>
          </a:p>
          <a:p>
            <a:pPr>
              <a:lnSpc>
                <a:spcPct val="90000"/>
              </a:lnSpc>
              <a:buClr>
                <a:srgbClr val="CF0601"/>
              </a:buClr>
              <a:buSzPct val="120000"/>
              <a:buFont typeface="Wingdings" pitchFamily="2" charset="2"/>
              <a:buChar char="ü"/>
              <a:defRPr/>
            </a:pPr>
            <a:r>
              <a:rPr lang="it-IT" sz="2800" dirty="0">
                <a:solidFill>
                  <a:srgbClr val="7F7F7F"/>
                </a:solidFill>
                <a:latin typeface="Arial" pitchFamily="34" charset="0"/>
              </a:rPr>
              <a:t> </a:t>
            </a:r>
            <a:r>
              <a:rPr lang="it-IT" sz="2800" dirty="0">
                <a:latin typeface="Arial" pitchFamily="34" charset="0"/>
              </a:rPr>
              <a:t>molteplicità di modalità di interazione diretta uomo-computer</a:t>
            </a:r>
          </a:p>
          <a:p>
            <a:pPr>
              <a:lnSpc>
                <a:spcPct val="90000"/>
              </a:lnSpc>
              <a:buClr>
                <a:srgbClr val="CF0601"/>
              </a:buClr>
              <a:buSzPct val="120000"/>
              <a:buFont typeface="Wingdings" pitchFamily="2" charset="2"/>
              <a:buChar char="ü"/>
              <a:defRPr/>
            </a:pPr>
            <a:r>
              <a:rPr lang="it-IT" sz="2800" dirty="0">
                <a:latin typeface="Arial" pitchFamily="34" charset="0"/>
              </a:rPr>
              <a:t> qualunque cosa sarà un computer</a:t>
            </a:r>
            <a:endParaRPr lang="it-IT" sz="2800" dirty="0">
              <a:solidFill>
                <a:srgbClr val="7F7F7F"/>
              </a:solidFill>
              <a:latin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695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5576" y="260648"/>
            <a:ext cx="6565836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protagonisti di questo corso sono:</a:t>
            </a:r>
          </a:p>
          <a:p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35941" y="2564904"/>
            <a:ext cx="6809685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gli algoritmi</a:t>
            </a:r>
          </a:p>
          <a:p>
            <a:pPr algn="l"/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linguaggio di programmazione C</a:t>
            </a:r>
          </a:p>
        </p:txBody>
      </p:sp>
    </p:spTree>
    <p:extLst>
      <p:ext uri="{BB962C8B-B14F-4D97-AF65-F5344CB8AC3E}">
        <p14:creationId xmlns:p14="http://schemas.microsoft.com/office/powerpoint/2010/main" val="5864602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6873"/>
            <a:ext cx="4147394" cy="480131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txBody>
          <a:bodyPr/>
          <a:lstStyle/>
          <a:p>
            <a:pPr marL="0" indent="0">
              <a:lnSpc>
                <a:spcPct val="90000"/>
              </a:lnSpc>
              <a:buClr>
                <a:srgbClr val="CF0601"/>
              </a:buClr>
              <a:buSzPct val="120000"/>
              <a:buNone/>
              <a:defRPr/>
            </a:pPr>
            <a:r>
              <a:rPr lang="it-IT" sz="2800" dirty="0">
                <a:latin typeface="Arial" pitchFamily="34" charset="0"/>
              </a:rPr>
              <a:t>reti wireless, larga banda</a:t>
            </a:r>
            <a:endParaRPr lang="it-IT" sz="2800" dirty="0">
              <a:solidFill>
                <a:srgbClr val="7F7F7F"/>
              </a:solidFill>
              <a:latin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72008" y="645076"/>
            <a:ext cx="9036496" cy="95410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Codice europeo delle comunicazioni elettroniche: 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diritto di accesso alla rete di ogni cittadino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2008" y="4695527"/>
            <a:ext cx="9036496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l"/>
            <a:r>
              <a:rPr lang="it-IT" sz="2400" b="1" dirty="0">
                <a:latin typeface="Courier New" pitchFamily="49" charset="0"/>
              </a:rPr>
              <a:t>https://ec.europa.eu/digital-single-market/en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6" y="1727327"/>
            <a:ext cx="9144000" cy="25060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891378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6873"/>
            <a:ext cx="4147394" cy="480131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txBody>
          <a:bodyPr/>
          <a:lstStyle/>
          <a:p>
            <a:pPr marL="0" indent="0">
              <a:lnSpc>
                <a:spcPct val="90000"/>
              </a:lnSpc>
              <a:buClr>
                <a:srgbClr val="CF0601"/>
              </a:buClr>
              <a:buSzPct val="120000"/>
              <a:buNone/>
              <a:defRPr/>
            </a:pPr>
            <a:r>
              <a:rPr lang="it-IT" sz="2800" dirty="0">
                <a:latin typeface="Arial" pitchFamily="34" charset="0"/>
              </a:rPr>
              <a:t>reti wireless, larga banda</a:t>
            </a:r>
            <a:endParaRPr lang="it-IT" sz="2800" dirty="0">
              <a:solidFill>
                <a:srgbClr val="7F7F7F"/>
              </a:solidFill>
              <a:latin typeface="Arial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7004"/>
            <a:ext cx="9144000" cy="4752513"/>
          </a:xfrm>
          <a:prstGeom prst="rect">
            <a:avLst/>
          </a:prstGeom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3752" y="5139189"/>
            <a:ext cx="9036496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l"/>
            <a:r>
              <a:rPr lang="it-IT" sz="2800" b="1" dirty="0">
                <a:latin typeface="Courier New" pitchFamily="49" charset="0"/>
              </a:rPr>
              <a:t>https://ec.europa.eu/digital-single-market/en/desi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4149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6873"/>
            <a:ext cx="4147394" cy="480131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txBody>
          <a:bodyPr/>
          <a:lstStyle/>
          <a:p>
            <a:pPr marL="0" indent="0">
              <a:lnSpc>
                <a:spcPct val="90000"/>
              </a:lnSpc>
              <a:buClr>
                <a:srgbClr val="CF0601"/>
              </a:buClr>
              <a:buSzPct val="120000"/>
              <a:buNone/>
              <a:defRPr/>
            </a:pPr>
            <a:r>
              <a:rPr lang="it-IT" sz="2800" dirty="0">
                <a:latin typeface="Arial" pitchFamily="34" charset="0"/>
              </a:rPr>
              <a:t>reti wireless, larga banda</a:t>
            </a:r>
            <a:endParaRPr lang="it-IT" sz="2800" dirty="0">
              <a:solidFill>
                <a:srgbClr val="7F7F7F"/>
              </a:solidFill>
              <a:latin typeface="Arial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80"/>
            <a:ext cx="9182330" cy="55446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4274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0" y="4852112"/>
            <a:ext cx="9144000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it-IT" sz="2800" dirty="0">
                <a:solidFill>
                  <a:srgbClr val="FF6600"/>
                </a:solidFill>
                <a:latin typeface="Tahoma" pitchFamily="34" charset="0"/>
              </a:rPr>
              <a:t>input:</a:t>
            </a:r>
            <a:r>
              <a:rPr lang="it-IT" sz="2800" dirty="0">
                <a:latin typeface="Tahoma" pitchFamily="34" charset="0"/>
              </a:rPr>
              <a:t> capacità del granaio C, parte prestabilita per persona P</a:t>
            </a:r>
            <a:endParaRPr lang="it-IT" sz="2800" dirty="0"/>
          </a:p>
        </p:txBody>
      </p:sp>
      <p:sp>
        <p:nvSpPr>
          <p:cNvPr id="19" name="Text Box 4_0"/>
          <p:cNvSpPr txBox="1">
            <a:spLocks noChangeArrowheads="1"/>
          </p:cNvSpPr>
          <p:nvPr/>
        </p:nvSpPr>
        <p:spPr bwMode="auto">
          <a:xfrm>
            <a:off x="0" y="3851980"/>
            <a:ext cx="9144000" cy="107721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 algn="l"/>
            <a:r>
              <a:rPr lang="it-IT" dirty="0">
                <a:latin typeface="Tahoma" pitchFamily="34" charset="0"/>
              </a:rPr>
              <a:t>algoritmo per suddividere il grano di un granaio tra più individui:</a:t>
            </a:r>
          </a:p>
        </p:txBody>
      </p:sp>
      <p:pic>
        <p:nvPicPr>
          <p:cNvPr id="53250" name="Picture 2" descr="sumeri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71600" y="685800"/>
            <a:ext cx="6629400" cy="28876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0" y="0"/>
            <a:ext cx="8297863" cy="57943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algn="l"/>
            <a:r>
              <a:rPr lang="it-IT" dirty="0">
                <a:latin typeface="Tahoma" pitchFamily="34" charset="0"/>
              </a:rPr>
              <a:t>tavoletta Sumera, valle dell’Eufrate, 2500 </a:t>
            </a:r>
            <a:r>
              <a:rPr lang="it-IT" dirty="0" err="1">
                <a:latin typeface="Tahoma" pitchFamily="34" charset="0"/>
              </a:rPr>
              <a:t>a.C</a:t>
            </a:r>
            <a:endParaRPr lang="it-IT" sz="2400" dirty="0"/>
          </a:p>
        </p:txBody>
      </p:sp>
      <p:grpSp>
        <p:nvGrpSpPr>
          <p:cNvPr id="2" name="Group 7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28600" y="762000"/>
            <a:ext cx="2895600" cy="466725"/>
            <a:chOff x="144" y="480"/>
            <a:chExt cx="1824" cy="294"/>
          </a:xfrm>
        </p:grpSpPr>
        <p:sp>
          <p:nvSpPr>
            <p:cNvPr id="53264" name="Text Box 5"/>
            <p:cNvSpPr txBox="1">
              <a:spLocks noChangeArrowheads="1"/>
            </p:cNvSpPr>
            <p:nvPr/>
          </p:nvSpPr>
          <p:spPr bwMode="auto">
            <a:xfrm>
              <a:off x="144" y="480"/>
              <a:ext cx="934" cy="294"/>
            </a:xfrm>
            <a:prstGeom prst="rect">
              <a:avLst/>
            </a:prstGeom>
            <a:solidFill>
              <a:srgbClr val="9AFEF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it-IT" sz="2400">
                  <a:latin typeface="Arial" pitchFamily="34" charset="0"/>
                </a:rPr>
                <a:t>numero </a:t>
              </a:r>
              <a:r>
                <a:rPr lang="it-IT" sz="2400">
                  <a:solidFill>
                    <a:schemeClr val="accent2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53265" name="Line 6"/>
            <p:cNvSpPr>
              <a:spLocks noChangeShapeType="1"/>
            </p:cNvSpPr>
            <p:nvPr/>
          </p:nvSpPr>
          <p:spPr bwMode="auto">
            <a:xfrm>
              <a:off x="1104" y="576"/>
              <a:ext cx="864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" name="Group 1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357554" y="2214554"/>
            <a:ext cx="1752600" cy="1838325"/>
            <a:chOff x="2112" y="1440"/>
            <a:chExt cx="1104" cy="1158"/>
          </a:xfrm>
        </p:grpSpPr>
        <p:sp>
          <p:nvSpPr>
            <p:cNvPr id="53262" name="Text Box 9"/>
            <p:cNvSpPr txBox="1">
              <a:spLocks noChangeArrowheads="1"/>
            </p:cNvSpPr>
            <p:nvPr/>
          </p:nvSpPr>
          <p:spPr bwMode="auto">
            <a:xfrm>
              <a:off x="2112" y="2304"/>
              <a:ext cx="1041" cy="294"/>
            </a:xfrm>
            <a:prstGeom prst="rect">
              <a:avLst/>
            </a:prstGeom>
            <a:solidFill>
              <a:srgbClr val="9AFEF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it-IT" sz="2400">
                  <a:latin typeface="Arial" pitchFamily="34" charset="0"/>
                </a:rPr>
                <a:t>numero </a:t>
              </a:r>
              <a:r>
                <a:rPr lang="it-IT" sz="2400">
                  <a:solidFill>
                    <a:schemeClr val="accent2"/>
                  </a:solidFill>
                  <a:latin typeface="Arial" pitchFamily="34" charset="0"/>
                </a:rPr>
                <a:t>10</a:t>
              </a:r>
            </a:p>
          </p:txBody>
        </p:sp>
        <p:sp>
          <p:nvSpPr>
            <p:cNvPr id="53263" name="Line 10"/>
            <p:cNvSpPr>
              <a:spLocks noChangeShapeType="1"/>
            </p:cNvSpPr>
            <p:nvPr/>
          </p:nvSpPr>
          <p:spPr bwMode="auto">
            <a:xfrm flipV="1">
              <a:off x="3072" y="1440"/>
              <a:ext cx="144" cy="86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1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257800" y="2743200"/>
            <a:ext cx="1822450" cy="1533525"/>
            <a:chOff x="3312" y="1728"/>
            <a:chExt cx="1148" cy="966"/>
          </a:xfrm>
        </p:grpSpPr>
        <p:sp>
          <p:nvSpPr>
            <p:cNvPr id="53260" name="Text Box 13"/>
            <p:cNvSpPr txBox="1">
              <a:spLocks noChangeArrowheads="1"/>
            </p:cNvSpPr>
            <p:nvPr/>
          </p:nvSpPr>
          <p:spPr bwMode="auto">
            <a:xfrm>
              <a:off x="3312" y="2400"/>
              <a:ext cx="1148" cy="294"/>
            </a:xfrm>
            <a:prstGeom prst="rect">
              <a:avLst/>
            </a:prstGeom>
            <a:solidFill>
              <a:srgbClr val="9AFEF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it-IT" sz="2400">
                  <a:latin typeface="Arial" pitchFamily="34" charset="0"/>
                </a:rPr>
                <a:t>numero </a:t>
              </a:r>
              <a:r>
                <a:rPr lang="it-IT" sz="2400">
                  <a:solidFill>
                    <a:schemeClr val="accent2"/>
                  </a:solidFill>
                  <a:latin typeface="Arial" pitchFamily="34" charset="0"/>
                </a:rPr>
                <a:t>600</a:t>
              </a:r>
            </a:p>
          </p:txBody>
        </p:sp>
        <p:sp>
          <p:nvSpPr>
            <p:cNvPr id="53261" name="Line 14"/>
            <p:cNvSpPr>
              <a:spLocks noChangeShapeType="1"/>
            </p:cNvSpPr>
            <p:nvPr/>
          </p:nvSpPr>
          <p:spPr bwMode="auto">
            <a:xfrm flipH="1" flipV="1">
              <a:off x="3600" y="1728"/>
              <a:ext cx="96" cy="67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5" name="Group 19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7010400" y="2743200"/>
            <a:ext cx="1804988" cy="1152525"/>
            <a:chOff x="4416" y="1728"/>
            <a:chExt cx="1137" cy="726"/>
          </a:xfrm>
        </p:grpSpPr>
        <p:sp>
          <p:nvSpPr>
            <p:cNvPr id="53258" name="Text Box 17"/>
            <p:cNvSpPr txBox="1">
              <a:spLocks noChangeArrowheads="1"/>
            </p:cNvSpPr>
            <p:nvPr/>
          </p:nvSpPr>
          <p:spPr bwMode="auto">
            <a:xfrm>
              <a:off x="4512" y="2160"/>
              <a:ext cx="1041" cy="294"/>
            </a:xfrm>
            <a:prstGeom prst="rect">
              <a:avLst/>
            </a:prstGeom>
            <a:solidFill>
              <a:srgbClr val="9AFEF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it-IT" sz="2400">
                  <a:latin typeface="Arial" pitchFamily="34" charset="0"/>
                </a:rPr>
                <a:t>numero </a:t>
              </a:r>
              <a:r>
                <a:rPr lang="it-IT" sz="2400">
                  <a:solidFill>
                    <a:schemeClr val="accent2"/>
                  </a:solidFill>
                  <a:latin typeface="Arial" pitchFamily="34" charset="0"/>
                </a:rPr>
                <a:t>60</a:t>
              </a:r>
            </a:p>
          </p:txBody>
        </p:sp>
        <p:sp>
          <p:nvSpPr>
            <p:cNvPr id="53259" name="Line 18"/>
            <p:cNvSpPr>
              <a:spLocks noChangeShapeType="1"/>
            </p:cNvSpPr>
            <p:nvPr/>
          </p:nvSpPr>
          <p:spPr bwMode="auto">
            <a:xfrm flipH="1" flipV="1">
              <a:off x="4416" y="1728"/>
              <a:ext cx="480" cy="43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0" y="566124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it-IT" sz="2800" dirty="0">
                <a:solidFill>
                  <a:srgbClr val="FF6600"/>
                </a:solidFill>
                <a:latin typeface="Tahoma" pitchFamily="34" charset="0"/>
              </a:rPr>
              <a:t>output:</a:t>
            </a:r>
            <a:r>
              <a:rPr lang="it-IT" sz="2800" dirty="0">
                <a:latin typeface="Tahoma" pitchFamily="34" charset="0"/>
              </a:rPr>
              <a:t> numero N  di persone che possono ricevere la parte di grano                        N = C/P</a:t>
            </a:r>
            <a:endParaRPr lang="it-IT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  <p:bldP spid="19" grpId="0" animBg="1"/>
      <p:bldP spid="430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nuovo-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609600"/>
            <a:ext cx="505618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0" y="0"/>
            <a:ext cx="5648325" cy="579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algn="l"/>
            <a:r>
              <a:rPr lang="it-IT" dirty="0">
                <a:latin typeface="Tahoma" pitchFamily="34" charset="0"/>
              </a:rPr>
              <a:t>tavoletta Babilonese, 1800 </a:t>
            </a:r>
            <a:r>
              <a:rPr lang="it-IT" dirty="0" err="1">
                <a:latin typeface="Tahoma" pitchFamily="34" charset="0"/>
              </a:rPr>
              <a:t>a.C</a:t>
            </a:r>
            <a:endParaRPr lang="it-IT" sz="2400" dirty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228184" y="76200"/>
            <a:ext cx="2320925" cy="106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algn="l"/>
            <a:r>
              <a:rPr lang="it-IT">
                <a:latin typeface="Tahoma" pitchFamily="34" charset="0"/>
              </a:rPr>
              <a:t>algoritmo di</a:t>
            </a:r>
          </a:p>
          <a:p>
            <a:pPr algn="l"/>
            <a:r>
              <a:rPr lang="it-IT">
                <a:latin typeface="Tahoma" pitchFamily="34" charset="0"/>
              </a:rPr>
              <a:t>divisione</a:t>
            </a:r>
            <a:endParaRPr lang="it-IT" sz="2400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665787" y="2219380"/>
            <a:ext cx="288332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dirty="0">
                <a:solidFill>
                  <a:srgbClr val="FF6600"/>
                </a:solidFill>
                <a:latin typeface="Tahoma" pitchFamily="34" charset="0"/>
              </a:rPr>
              <a:t>Passo 1)</a:t>
            </a:r>
            <a:r>
              <a:rPr lang="it-IT" dirty="0">
                <a:latin typeface="Tahoma" pitchFamily="34" charset="0"/>
              </a:rPr>
              <a:t> calcolo inverso del divisore</a:t>
            </a:r>
            <a:endParaRPr lang="it-IT" sz="2400" dirty="0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796136" y="3886200"/>
            <a:ext cx="31192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dirty="0">
                <a:solidFill>
                  <a:srgbClr val="FF6600"/>
                </a:solidFill>
                <a:latin typeface="Tahoma" pitchFamily="34" charset="0"/>
              </a:rPr>
              <a:t>Passo 2)</a:t>
            </a:r>
            <a:r>
              <a:rPr lang="it-IT" dirty="0">
                <a:latin typeface="Tahoma" pitchFamily="34" charset="0"/>
              </a:rPr>
              <a:t> prodotto per il dividendo</a:t>
            </a:r>
            <a:endParaRPr lang="it-IT" sz="24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82630" y="1268760"/>
            <a:ext cx="34613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dirty="0">
                <a:latin typeface="Tahoma" pitchFamily="34" charset="0"/>
              </a:rPr>
              <a:t>dividendo/divisore</a:t>
            </a:r>
            <a:endParaRPr lang="it-IT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9" grpId="0" build="allAtOnce"/>
      <p:bldP spid="26630" grpId="0"/>
      <p:bldP spid="7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S_COMPLETION_TITLE" val="Presentazione del Corso di Laurea in INFORMATICA - A.A.2009/10"/>
  <p:tag name="LMS_COMPLETION_ID" val="Presentazione_del_Corso_di_Laurea_in_INFORMATICA_-_A.A.2009/10"/>
  <p:tag name="LMS_COMPLETION_VERSION" val="1.0"/>
  <p:tag name="LMS_COMPLETION_DURATION" val="1:00:00"/>
  <p:tag name="LMS_COMPLETION_SCO_TITLE" val="Presentazione del Corso di Laurea in INFORMATICA - A.A.2009/10"/>
  <p:tag name="LMS_COMPLETION_SCO_ID" val="Presentazione_del_Corso_di_Laurea_in_INFORMATICA_-_A.A.2009/10"/>
  <p:tag name="LMS_COMPLETION_EDITION" val="0"/>
  <p:tag name="LMS_COMPLETION_THRESHOLD" val="75"/>
  <p:tag name="LMS_COMPLETION_METHOD" val="VIEW"/>
  <p:tag name="PRESENTATION_PLAYLIST_COUNT" val="0"/>
  <p:tag name="PRESENTATION_PRESENTER_SLIDE_LEVEL" val="0"/>
  <p:tag name="ART_ENCODE_TYPE" val="0"/>
  <p:tag name="ART_ENCODE_INDEX" val="1"/>
  <p:tag name="PUBLISH_TITLE" val="Presentazione del Corso di Laurea in INFORMATICA - A.A.2009/10"/>
  <p:tag name="ARTICULATE_PUBLISH_PATH" val="C:\Users\Giulio Giunta\Desktop\Present200910"/>
  <p:tag name="ARTICULATE_LOGO" val="logouni.jpg"/>
  <p:tag name="ARTICULATE_PRESENTER" val="prof. Giulio GIUNTA "/>
  <p:tag name="ARTICULATE_PRESENTER_GUID" val="1736B9D7BB12"/>
  <p:tag name="ARTICULATE_LMS" val="0"/>
  <p:tag name="ARTICULATE_TEMPLATE" val="presentazioneCdL"/>
  <p:tag name="ARTICULATE_TEMPLATE_GUID" val="61a9ee57-915c-409c-8020-647f7a44cbe7"/>
  <p:tag name="LMS_PUBLISH" val="No"/>
  <p:tag name="PRESENTER_PREVIEW_MODE" val="0"/>
  <p:tag name="PRESENTER_PREVIEW_START" val="1"/>
  <p:tag name="PLAYERLOGOHEIGHT" val="140"/>
  <p:tag name="PLAYERLOGOWIDTH" val="140"/>
  <p:tag name="LAUNCHINNEWWINDOW" val="0"/>
  <p:tag name="LASTPUBLISHED" val="C:\Users\Giulio Giunta\Desktop\Present200910\Present200910\player.html"/>
  <p:tag name="ARTICULATE_PRESENTER_VERSION" val="6"/>
  <p:tag name="ARTICULATE_PROJECT_CHECK" val="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8,251"/>
  <p:tag name="AUDIO_ID" val="279"/>
  <p:tag name="TIMELINE" val="5,9/9,7/11,1"/>
  <p:tag name="ARTICULATE_TITLE_TAG" val="Informatica come disciplina scientifica"/>
  <p:tag name="ARTICULATE_SLIDE_GUID" val="d7324d00-054b-4190-bb1f-2eda90754049"/>
  <p:tag name="ARTICULATE_SLIDE_PAUSE" val="0"/>
  <p:tag name="ARTICULATE_NAV_LEVEL" val="1"/>
  <p:tag name="ARTICULATE_PLAYLIST_ID" val="-1"/>
  <p:tag name="ARTICULATE_LOCK_SLIDE" val="0"/>
  <p:tag name="ARTICULATE_SLIDE_NAV" val="4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GIULIO~1\AppData\Local\Temp\articulate\presenter\imgtemp\iVyVmJoS_file\slide0001_image001.jp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60,513"/>
  <p:tag name="AUDIO_ID" val="290"/>
  <p:tag name="ARTICULATE_TITLE_TAG" val="Informatica come disciplina scientifica"/>
  <p:tag name="ARTICULATE_SLIDE_GUID" val="f248b709-b6d6-4cfe-be69-eabc7232ba79"/>
  <p:tag name="ARTICULATE_SLIDE_PAUSE" val="0"/>
  <p:tag name="ARTICULATE_NAV_LEVEL" val="1"/>
  <p:tag name="ARTICULATE_PLAYLIST_ID" val="-1"/>
  <p:tag name="ARTICULATE_LOCK_SLIDE" val="0"/>
  <p:tag name="ARTICULATE_SLIDE_NAV" val="4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46,051"/>
  <p:tag name="AUDIO_ID" val="341"/>
  <p:tag name="TIMELINE" val="36,6"/>
  <p:tag name="ARTICULATE_TITLE_TAG" val="Informatica come disciplina scientifica"/>
  <p:tag name="ARTICULATE_SLIDE_GUID" val="266582d4-36e1-497a-9bcc-dddc08de7bf2"/>
  <p:tag name="ARTICULATE_SLIDE_PAUSE" val="0"/>
  <p:tag name="ARTICULATE_NAV_LEVEL" val="1"/>
  <p:tag name="ARTICULATE_PLAYLIST_ID" val="-1"/>
  <p:tag name="ARTICULATE_LOCK_SLIDE" val="0"/>
  <p:tag name="ARTICULATE_SLIDE_NAV" val="4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71,183"/>
  <p:tag name="AUDIO_ID" val="311"/>
  <p:tag name="ARTICULATE_TITLE_TAG" val="Informatica come disciplina scientifica"/>
  <p:tag name="ARTICULATE_SLIDE_GUID" val="7009bc83-c9bf-4bcf-a03e-4a00a89d95bd"/>
  <p:tag name="ARTICULATE_SLIDE_PAUSE" val="0"/>
  <p:tag name="ARTICULATE_NAV_LEVEL" val="1"/>
  <p:tag name="ARTICULATE_PLAYLIST_ID" val="-1"/>
  <p:tag name="ARTICULATE_LOCK_SLIDE" val="0"/>
  <p:tag name="ARTICULATE_SLIDE_NAV" val="3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1,7"/>
  <p:tag name="AUDIO_ID" val="281"/>
  <p:tag name="ARTICULATE_TITLE_TAG" val="Informatica come disciplina scientifica"/>
  <p:tag name="ARTICULATE_SLIDE_GUID" val="dc29986c-3a73-484e-a260-475a2a582175"/>
  <p:tag name="ARTICULATE_SLIDE_PAUSE" val="0"/>
  <p:tag name="ARTICULATE_NAV_LEVEL" val="1"/>
  <p:tag name="ARTICULATE_PLAYLIST_ID" val="-1"/>
  <p:tag name="ARTICULATE_LOCK_SLIDE" val="0"/>
  <p:tag name="ARTICULATE_SLIDE_NAV" val="4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6,801"/>
  <p:tag name="AUDIO_ID" val="280"/>
  <p:tag name="TIMELINE" val="17,5"/>
  <p:tag name="ARTICULATE_TITLE_TAG" val="Informatica come disciplina scientifica"/>
  <p:tag name="ARTICULATE_SLIDE_GUID" val="80970eb9-988d-458a-8133-2d70999bf788"/>
  <p:tag name="ARTICULATE_SLIDE_PAUSE" val="0"/>
  <p:tag name="ARTICULATE_NAV_LEVEL" val="1"/>
  <p:tag name="ARTICULATE_PLAYLIST_ID" val="-1"/>
  <p:tag name="ARTICULATE_LOCK_SLIDE" val="0"/>
  <p:tag name="ARTICULATE_SLIDE_NAV" val="4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9,546"/>
  <p:tag name="AUDIO_ID" val="278"/>
  <p:tag name="ARTICULATE_TITLE_TAG" val="Informatica come disciplina scientifica"/>
  <p:tag name="ARTICULATE_SLIDE_GUID" val="a68bbcad-74f5-4ba0-a16f-2507bb93b40c"/>
  <p:tag name="ARTICULATE_SLIDE_PAUSE" val="0"/>
  <p:tag name="ARTICULATE_NAV_LEVEL" val="1"/>
  <p:tag name="ARTICULATE_PLAYLIST_ID" val="-1"/>
  <p:tag name="ARTICULATE_LOCK_SLIDE" val="0"/>
  <p:tag name="ARTICULATE_SLIDE_NAV" val="4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58,906"/>
  <p:tag name="AUDIO_ID" val="340"/>
  <p:tag name="TIMELINE" val="25,3/54,1"/>
  <p:tag name="ARTICULATE_TITLE_TAG" val="Informatica come disciplina scientifica"/>
  <p:tag name="ARTICULATE_SLIDE_GUID" val="0bcfec59-871b-4106-84ba-9b890c6ced22"/>
  <p:tag name="ARTICULATE_SLIDE_PAUSE" val="0"/>
  <p:tag name="ARTICULATE_NAV_LEVEL" val="1"/>
  <p:tag name="ARTICULATE_PLAYLIST_ID" val="-1"/>
  <p:tag name="ARTICULATE_LOCK_SLIDE" val="0"/>
  <p:tag name="ARTICULATE_SLIDE_NAV" val="4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3,619"/>
  <p:tag name="AUDIO_ID" val="282"/>
  <p:tag name="ARTICULATE_TITLE_TAG" val="Informatica come disciplina scientifica"/>
  <p:tag name="ARTICULATE_SLIDE_GUID" val="36d68073-a7b2-4cbb-b3f8-6442730085df"/>
  <p:tag name="ARTICULATE_SLIDE_PAUSE" val="0"/>
  <p:tag name="ARTICULATE_NAV_LEVEL" val="1"/>
  <p:tag name="ARTICULATE_PLAYLIST_ID" val="-1"/>
  <p:tag name="ARTICULATE_LOCK_SLIDE" val="0"/>
  <p:tag name="ARTICULATE_SLIDE_NAV" val="4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9,765"/>
  <p:tag name="AUDIO_ID" val="262"/>
  <p:tag name="TIMELINE" val="7,8"/>
  <p:tag name="ARTICULATE_TITLE_TAG" val="Informatica e società della conoscenza"/>
  <p:tag name="ARTICULATE_SLIDE_GUID" val="31e201f6-17d4-4cba-ac66-c6decca35dc4"/>
  <p:tag name="ARTICULATE_SLIDE_PAUSE" val="0"/>
  <p:tag name="ARTICULATE_NAV_LEVEL" val="1"/>
  <p:tag name="ARTICULATE_PLAYLIST_ID" val="-1"/>
  <p:tag name="ARTICULATE_LOCK_SLIDE" val="0"/>
  <p:tag name="ARTICULATE_SLIDE_NAV" val="5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4,602"/>
  <p:tag name="AUDIO_ID" val="346"/>
  <p:tag name="TIMELINE" val="0,2"/>
  <p:tag name="ARTICULATE_TITLE_TAG" val="Informatica e società della conoscenza"/>
  <p:tag name="ARTICULATE_SLIDE_GUID" val="a003a081-f3e5-4539-b439-10e574486850"/>
  <p:tag name="ARTICULATE_SLIDE_PAUSE" val="0"/>
  <p:tag name="ARTICULATE_NAV_LEVEL" val="1"/>
  <p:tag name="ARTICULATE_PLAYLIST_ID" val="-1"/>
  <p:tag name="ARTICULATE_LOCK_SLIDE" val="0"/>
  <p:tag name="ARTICULATE_SLIDE_NAV" val="5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GIULIO~1\AppData\Local\Temp\articulate\presenter\imgtemp\CwS6JC9s_file\slide0001_image001.jp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8,19"/>
  <p:tag name="AUDIO_ID" val="334"/>
  <p:tag name="TIMELINE" val="1,0"/>
  <p:tag name="ARTICULATE_TITLE_TAG" val="Informatica e società della conoscenza"/>
  <p:tag name="ARTICULATE_SLIDE_GUID" val="82456861-edd5-4870-97ab-a701e6636231"/>
  <p:tag name="ARTICULATE_SLIDE_PAUSE" val="0"/>
  <p:tag name="ARTICULATE_NAV_LEVEL" val="1"/>
  <p:tag name="ARTICULATE_PLAYLIST_ID" val="-1"/>
  <p:tag name="ARTICULATE_LOCK_SLIDE" val="0"/>
  <p:tag name="ARTICULATE_SLIDE_NAV" val="5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GIULIO~1\AppData\Local\Temp\articulate\presenter\imgtemp\sdeEIYdI_file\slide0001_image001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71,183"/>
  <p:tag name="AUDIO_ID" val="311"/>
  <p:tag name="ARTICULATE_TITLE_TAG" val="Informatica come disciplina scientifica"/>
  <p:tag name="ARTICULATE_SLIDE_GUID" val="7009bc83-c9bf-4bcf-a03e-4a00a89d95bd"/>
  <p:tag name="ARTICULATE_SLIDE_PAUSE" val="0"/>
  <p:tag name="ARTICULATE_NAV_LEVEL" val="1"/>
  <p:tag name="ARTICULATE_PLAYLIST_ID" val="-1"/>
  <p:tag name="ARTICULATE_LOCK_SLIDE" val="0"/>
  <p:tag name="ARTICULATE_SLIDE_NAV" val="3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GIULIO~1\AppData\Local\Temp\articulate\presenter\imgtemp\dKGl2riZ_file\slide0001_image001.jp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56,503"/>
  <p:tag name="AUDIO_ID" val="335"/>
  <p:tag name="TIMELINE" val="1,8/33,2"/>
  <p:tag name="ARTICULATE_TITLE_TAG" val="Informatica e società della conoscenza"/>
  <p:tag name="ARTICULATE_SLIDE_GUID" val="59d1dd96-08a7-467a-a9fd-9f0abf3dfe1f"/>
  <p:tag name="ARTICULATE_SLIDE_PAUSE" val="0"/>
  <p:tag name="ARTICULATE_NAV_LEVEL" val="1"/>
  <p:tag name="ARTICULATE_PLAYLIST_ID" val="-1"/>
  <p:tag name="ARTICULATE_LOCK_SLIDE" val="0"/>
  <p:tag name="ARTICULATE_SLIDE_NAV" val="5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99,403"/>
  <p:tag name="AUDIO_ID" val="324"/>
  <p:tag name="TIMELINE" val="29,4"/>
  <p:tag name="ARTICULATE_TITLE_TAG" val="Informatica e società della conoscenza"/>
  <p:tag name="ARTICULATE_SLIDE_GUID" val="8e552b0e-de42-44eb-8241-2ccc8cbf89e6"/>
  <p:tag name="ARTICULATE_SLIDE_PAUSE" val="0"/>
  <p:tag name="ARTICULATE_NAV_LEVEL" val="1"/>
  <p:tag name="ARTICULATE_PLAYLIST_ID" val="-1"/>
  <p:tag name="ARTICULATE_LOCK_SLIDE" val="0"/>
  <p:tag name="ARTICULATE_SLIDE_NAV" val="5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81,432"/>
  <p:tag name="AUDIO_ID" val="266"/>
  <p:tag name="TIMELINE" val="15,3/51,6/54,6"/>
  <p:tag name="ARTICULATE_TITLE_TAG" val="Informatica e società della conoscenza"/>
  <p:tag name="ARTICULATE_SLIDE_GUID" val="0dedfac2-1897-4def-85fc-58e8e24d8894"/>
  <p:tag name="ARTICULATE_SLIDE_PAUSE" val="0"/>
  <p:tag name="ARTICULATE_NAV_LEVEL" val="1"/>
  <p:tag name="ARTICULATE_PLAYLIST_ID" val="-1"/>
  <p:tag name="ARTICULATE_LOCK_SLIDE" val="0"/>
  <p:tag name="ARTICULATE_SLIDE_NAV" val="5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36,176"/>
  <p:tag name="AUDIO_ID" val="336"/>
  <p:tag name="TIMELINE" val="10,8"/>
  <p:tag name="ARTICULATE_TITLE_TAG" val="Informatica e società della conoscenza"/>
  <p:tag name="ARTICULATE_SLIDE_GUID" val="8fc1fb05-f753-4598-b301-45b2198340d9"/>
  <p:tag name="ARTICULATE_SLIDE_PAUSE" val="0"/>
  <p:tag name="ARTICULATE_NAV_LEVEL" val="1"/>
  <p:tag name="ARTICULATE_PLAYLIST_ID" val="-1"/>
  <p:tag name="ARTICULATE_LOCK_SLIDE" val="0"/>
  <p:tag name="ARTICULATE_SLIDE_NAV" val="5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GIULIO~1\AppData\Local\Temp\articulate\presenter\imgtemp\HN2gbCWf_file\slide0001_image001.jp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36,176"/>
  <p:tag name="AUDIO_ID" val="336"/>
  <p:tag name="TIMELINE" val="10,8"/>
  <p:tag name="ARTICULATE_TITLE_TAG" val="Informatica e società della conoscenza"/>
  <p:tag name="ARTICULATE_SLIDE_GUID" val="8fc1fb05-f753-4598-b301-45b2198340d9"/>
  <p:tag name="ARTICULATE_SLIDE_PAUSE" val="0"/>
  <p:tag name="ARTICULATE_NAV_LEVEL" val="1"/>
  <p:tag name="ARTICULATE_PLAYLIST_ID" val="-1"/>
  <p:tag name="ARTICULATE_LOCK_SLIDE" val="0"/>
  <p:tag name="ARTICULATE_SLIDE_NAV" val="5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36,176"/>
  <p:tag name="AUDIO_ID" val="336"/>
  <p:tag name="TIMELINE" val="10,8"/>
  <p:tag name="ARTICULATE_TITLE_TAG" val="Informatica e società della conoscenza"/>
  <p:tag name="ARTICULATE_SLIDE_GUID" val="8fc1fb05-f753-4598-b301-45b2198340d9"/>
  <p:tag name="ARTICULATE_SLIDE_PAUSE" val="0"/>
  <p:tag name="ARTICULATE_NAV_LEVEL" val="1"/>
  <p:tag name="ARTICULATE_PLAYLIST_ID" val="-1"/>
  <p:tag name="ARTICULATE_LOCK_SLIDE" val="0"/>
  <p:tag name="ARTICULATE_SLIDE_NAV" val="5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36,176"/>
  <p:tag name="AUDIO_ID" val="336"/>
  <p:tag name="TIMELINE" val="10,8"/>
  <p:tag name="ARTICULATE_TITLE_TAG" val="Informatica e società della conoscenza"/>
  <p:tag name="ARTICULATE_SLIDE_GUID" val="8fc1fb05-f753-4598-b301-45b2198340d9"/>
  <p:tag name="ARTICULATE_SLIDE_PAUSE" val="0"/>
  <p:tag name="ARTICULATE_NAV_LEVEL" val="1"/>
  <p:tag name="ARTICULATE_PLAYLIST_ID" val="-1"/>
  <p:tag name="ARTICULATE_LOCK_SLIDE" val="0"/>
  <p:tag name="ARTICULATE_SLIDE_NAV" val="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71,183"/>
  <p:tag name="AUDIO_ID" val="311"/>
  <p:tag name="ARTICULATE_TITLE_TAG" val="Informatica come disciplina scientifica"/>
  <p:tag name="ARTICULATE_SLIDE_GUID" val="7009bc83-c9bf-4bcf-a03e-4a00a89d95bd"/>
  <p:tag name="ARTICULATE_SLIDE_PAUSE" val="0"/>
  <p:tag name="ARTICULATE_NAV_LEVEL" val="1"/>
  <p:tag name="ARTICULATE_PLAYLIST_ID" val="-1"/>
  <p:tag name="ARTICULATE_LOCK_SLIDE" val="0"/>
  <p:tag name="ARTICULATE_SLIDE_NAV" val="3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0,109"/>
  <p:tag name="AUDIO_ID" val="313"/>
  <p:tag name="ARTICULATE_TITLE_TAG" val="Informatica e società della conoscenza"/>
  <p:tag name="ARTICULATE_SLIDE_GUID" val="df67b496-b90a-4cf6-882d-59f955da49c6"/>
  <p:tag name="ARTICULATE_SLIDE_PAUSE" val="0"/>
  <p:tag name="ARTICULATE_NAV_LEVEL" val="1"/>
  <p:tag name="ARTICULATE_PLAYLIST_ID" val="-1"/>
  <p:tag name="ARTICULATE_LOCK_SLIDE" val="0"/>
  <p:tag name="ARTICULATE_SLIDE_NAV" val="5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GIULIO~1\AppData\Local\Temp\articulate\presenter\imgtemp\40D3mnMI_file\slide0001_image001.jp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8"/>
  <p:tag name="ARTICULATE_TITLE_TAG" val="Supercalcolatori"/>
  <p:tag name="ARTICULATE_SLIDE_GUID" val="077a7665-9d94-4ac8-bf86-c3ae3938c913"/>
  <p:tag name="ARTICULATE_SLIDE_PAUSE" val="0"/>
  <p:tag name="ARTICULATE_NAV_LEVEL" val="1"/>
  <p:tag name="ARTICULATE_PLAYLIST_ID" val="-1"/>
  <p:tag name="ARTICULATE_LOCK_SLIDE" val="0"/>
  <p:tag name="TIMELINE" val="42,0/94,7"/>
  <p:tag name="ELAPSEDTIME" val="106,3"/>
  <p:tag name="ARTICULATE_SLIDE_NAV" val="5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42,791"/>
  <p:tag name="AUDIO_ID" val="287"/>
  <p:tag name="ARTICULATE_TITLE_TAG" val="Supercalcolatori"/>
  <p:tag name="ARTICULATE_SLIDE_GUID" val="0992c039-29f8-4cbb-8a39-d909cf755d82"/>
  <p:tag name="ARTICULATE_SLIDE_PAUSE" val="0"/>
  <p:tag name="ARTICULATE_NAV_LEVEL" val="1"/>
  <p:tag name="ARTICULATE_PLAYLIST_ID" val="-1"/>
  <p:tag name="ARTICULATE_LOCK_SLIDE" val="0"/>
  <p:tag name="ARTICULATE_SLIDE_NAV" val="6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8"/>
  <p:tag name="ARTICULATE_TITLE_TAG" val="Supercalcolatori"/>
  <p:tag name="ARTICULATE_SLIDE_GUID" val="457aa647-e3f2-4ba6-a1dc-807c38abf52f"/>
  <p:tag name="ARTICULATE_SLIDE_PAUSE" val="0"/>
  <p:tag name="ARTICULATE_NAV_LEVEL" val="1"/>
  <p:tag name="ARTICULATE_PLAYLIST_ID" val="-1"/>
  <p:tag name="ARTICULATE_LOCK_SLIDE" val="0"/>
  <p:tag name="TIMELINE" val="2,1/7,3/12,8/29,5/47,3/57,4"/>
  <p:tag name="ELAPSEDTIME" val="72,0"/>
  <p:tag name="ARTICULATE_SLIDE_NAV" val="6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8"/>
  <p:tag name="ARTICULATE_TITLE_TAG" val="Supercalcolatori"/>
  <p:tag name="ARTICULATE_SLIDE_GUID" val="457aa647-e3f2-4ba6-a1dc-807c38abf52f"/>
  <p:tag name="ARTICULATE_SLIDE_PAUSE" val="0"/>
  <p:tag name="ARTICULATE_NAV_LEVEL" val="1"/>
  <p:tag name="ARTICULATE_PLAYLIST_ID" val="-1"/>
  <p:tag name="ARTICULATE_LOCK_SLIDE" val="0"/>
  <p:tag name="TIMELINE" val="2,1/7,3/12,8/29,5/47,3/57,4"/>
  <p:tag name="ELAPSEDTIME" val="72,0"/>
  <p:tag name="ARTICULATE_SLIDE_NAV" val="6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4"/>
  <p:tag name="ARTICULATE_TITLE_TAG" val="Supercalcolatori"/>
  <p:tag name="ARTICULATE_SLIDE_GUID" val="93d9b9ce-11fa-4b0e-bfcc-5f9f52e45a6b"/>
  <p:tag name="ARTICULATE_SLIDE_PAUSE" val="0"/>
  <p:tag name="ARTICULATE_NAV_LEVEL" val="1"/>
  <p:tag name="ARTICULATE_PLAYLIST_ID" val="-1"/>
  <p:tag name="ARTICULATE_LOCK_SLIDE" val="0"/>
  <p:tag name="TIMELINE" val="13,5"/>
  <p:tag name="ELAPSEDTIME" val="52,9"/>
  <p:tag name="ARTICULATE_SLIDE_NAV" val="6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8"/>
  <p:tag name="ARTICULATE_TITLE_TAG" val="Supercalcolatori"/>
  <p:tag name="ARTICULATE_SLIDE_GUID" val="1e0f7f95-ba98-4339-8ae3-91fc3af5b7c9"/>
  <p:tag name="ARTICULATE_SLIDE_PAUSE" val="0"/>
  <p:tag name="ARTICULATE_NAV_LEVEL" val="1"/>
  <p:tag name="ARTICULATE_PLAYLIST_ID" val="-1"/>
  <p:tag name="ARTICULATE_LOCK_SLIDE" val="0"/>
  <p:tag name="TIMELINE" val="21,4/62,3/109,1"/>
  <p:tag name="ELAPSEDTIME" val="141,5"/>
  <p:tag name="ARTICULATE_SLIDE_NAV" val="7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8"/>
  <p:tag name="ARTICULATE_TITLE_TAG" val="Supercalcolatori"/>
  <p:tag name="ARTICULATE_SLIDE_GUID" val="1e0f7f95-ba98-4339-8ae3-91fc3af5b7c9"/>
  <p:tag name="ARTICULATE_SLIDE_PAUSE" val="0"/>
  <p:tag name="ARTICULATE_NAV_LEVEL" val="1"/>
  <p:tag name="ARTICULATE_PLAYLIST_ID" val="-1"/>
  <p:tag name="ARTICULATE_LOCK_SLIDE" val="0"/>
  <p:tag name="TIMELINE" val="21,4/62,3/109,1"/>
  <p:tag name="ELAPSEDTIME" val="141,5"/>
  <p:tag name="ARTICULATE_SLIDE_NAV" val="7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72,416"/>
  <p:tag name="AUDIO_ID" val="355"/>
  <p:tag name="TIMELINE" val="27,8/53,5"/>
  <p:tag name="ARTICULATE_TITLE_TAG" val="La Net Generation"/>
  <p:tag name="ARTICULATE_SLIDE_GUID" val="ea001d8a-08bc-47ee-9d30-3d6d2298a5c4"/>
  <p:tag name="ARTICULATE_SLIDE_PAUSE" val="0"/>
  <p:tag name="ARTICULATE_NAV_LEVEL" val="1"/>
  <p:tag name="ARTICULATE_PLAYLIST_ID" val="-1"/>
  <p:tag name="ARTICULATE_LOCK_SLIDE" val="0"/>
  <p:tag name="ARTICULATE_SLIDE_NAV" val="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71,183"/>
  <p:tag name="AUDIO_ID" val="311"/>
  <p:tag name="ARTICULATE_TITLE_TAG" val="Informatica come disciplina scientifica"/>
  <p:tag name="ARTICULATE_SLIDE_GUID" val="7009bc83-c9bf-4bcf-a03e-4a00a89d95bd"/>
  <p:tag name="ARTICULATE_SLIDE_PAUSE" val="0"/>
  <p:tag name="ARTICULATE_NAV_LEVEL" val="1"/>
  <p:tag name="ARTICULATE_PLAYLIST_ID" val="-1"/>
  <p:tag name="ARTICULATE_LOCK_SLIDE" val="0"/>
  <p:tag name="ARTICULATE_SLIDE_NAV" val="3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72,416"/>
  <p:tag name="AUDIO_ID" val="355"/>
  <p:tag name="TIMELINE" val="27,8/53,5"/>
  <p:tag name="ARTICULATE_TITLE_TAG" val="La Net Generation"/>
  <p:tag name="ARTICULATE_SLIDE_GUID" val="ea001d8a-08bc-47ee-9d30-3d6d2298a5c4"/>
  <p:tag name="ARTICULATE_SLIDE_PAUSE" val="0"/>
  <p:tag name="ARTICULATE_NAV_LEVEL" val="1"/>
  <p:tag name="ARTICULATE_PLAYLIST_ID" val="-1"/>
  <p:tag name="ARTICULATE_LOCK_SLIDE" val="0"/>
  <p:tag name="ARTICULATE_SLIDE_NAV" val="7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72,416"/>
  <p:tag name="AUDIO_ID" val="355"/>
  <p:tag name="TIMELINE" val="27,8/53,5"/>
  <p:tag name="ARTICULATE_TITLE_TAG" val="La Net Generation"/>
  <p:tag name="ARTICULATE_SLIDE_GUID" val="ea001d8a-08bc-47ee-9d30-3d6d2298a5c4"/>
  <p:tag name="ARTICULATE_SLIDE_PAUSE" val="0"/>
  <p:tag name="ARTICULATE_NAV_LEVEL" val="1"/>
  <p:tag name="ARTICULATE_PLAYLIST_ID" val="-1"/>
  <p:tag name="ARTICULATE_LOCK_SLIDE" val="0"/>
  <p:tag name="ARTICULATE_SLIDE_NAV" val="7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72,416"/>
  <p:tag name="AUDIO_ID" val="355"/>
  <p:tag name="TIMELINE" val="27,8/53,5"/>
  <p:tag name="ARTICULATE_TITLE_TAG" val="La Net Generation"/>
  <p:tag name="ARTICULATE_SLIDE_GUID" val="ea001d8a-08bc-47ee-9d30-3d6d2298a5c4"/>
  <p:tag name="ARTICULATE_SLIDE_PAUSE" val="0"/>
  <p:tag name="ARTICULATE_NAV_LEVEL" val="1"/>
  <p:tag name="ARTICULATE_PLAYLIST_ID" val="-1"/>
  <p:tag name="ARTICULATE_LOCK_SLIDE" val="0"/>
  <p:tag name="ARTICULATE_SLIDE_NAV" val="7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72,416"/>
  <p:tag name="AUDIO_ID" val="355"/>
  <p:tag name="TIMELINE" val="27,8/53,5"/>
  <p:tag name="ARTICULATE_TITLE_TAG" val="La Net Generation"/>
  <p:tag name="ARTICULATE_SLIDE_GUID" val="ea001d8a-08bc-47ee-9d30-3d6d2298a5c4"/>
  <p:tag name="ARTICULATE_SLIDE_PAUSE" val="0"/>
  <p:tag name="ARTICULATE_NAV_LEVEL" val="1"/>
  <p:tag name="ARTICULATE_PLAYLIST_ID" val="-1"/>
  <p:tag name="ARTICULATE_LOCK_SLIDE" val="0"/>
  <p:tag name="ARTICULATE_SLIDE_NAV" val="7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71,183"/>
  <p:tag name="AUDIO_ID" val="311"/>
  <p:tag name="ARTICULATE_TITLE_TAG" val="Informatica come disciplina scientifica"/>
  <p:tag name="ARTICULATE_SLIDE_GUID" val="7009bc83-c9bf-4bcf-a03e-4a00a89d95bd"/>
  <p:tag name="ARTICULATE_SLIDE_PAUSE" val="0"/>
  <p:tag name="ARTICULATE_NAV_LEVEL" val="1"/>
  <p:tag name="ARTICULATE_PLAYLIST_ID" val="-1"/>
  <p:tag name="ARTICULATE_LOCK_SLIDE" val="0"/>
  <p:tag name="ARTICULATE_SLIDE_NAV" val="3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71,183"/>
  <p:tag name="AUDIO_ID" val="311"/>
  <p:tag name="ARTICULATE_TITLE_TAG" val="Informatica come disciplina scientifica"/>
  <p:tag name="ARTICULATE_SLIDE_GUID" val="7009bc83-c9bf-4bcf-a03e-4a00a89d95bd"/>
  <p:tag name="ARTICULATE_SLIDE_PAUSE" val="0"/>
  <p:tag name="ARTICULATE_NAV_LEVEL" val="1"/>
  <p:tag name="ARTICULATE_PLAYLIST_ID" val="-1"/>
  <p:tag name="ARTICULATE_LOCK_SLIDE" val="0"/>
  <p:tag name="ARTICULATE_SLIDE_NAV" val="3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35,689"/>
  <p:tag name="AUDIO_ID" val="288"/>
  <p:tag name="TIMELINE" val="48,5/85,8/90,1/92,0/94,2/132,4"/>
  <p:tag name="ARTICULATE_TITLE_TAG" val="Informatica come disciplina scientifica"/>
  <p:tag name="ARTICULATE_SLIDE_GUID" val="e50d482c-7c7a-45ab-9eb2-ab4321998ca2"/>
  <p:tag name="ARTICULATE_SLIDE_PAUSE" val="0"/>
  <p:tag name="ARTICULATE_NAV_LEVEL" val="1"/>
  <p:tag name="ARTICULATE_PLAYLIST_ID" val="-1"/>
  <p:tag name="ARTICULATE_LOCK_SLIDE" val="0"/>
  <p:tag name="ARTICULATE_SLIDE_NAV" val="3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GIULIO~1\AppData\Local\Temp\articulate\presenter\imgtemp\GyUO19sp_file\slide0001_image001.jpg"/>
</p:tagLst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3516</Words>
  <Application>Microsoft Office PowerPoint</Application>
  <PresentationFormat>Presentazione su schermo (4:3)</PresentationFormat>
  <Paragraphs>455</Paragraphs>
  <Slides>72</Slides>
  <Notes>38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72</vt:i4>
      </vt:variant>
    </vt:vector>
  </HeadingPairs>
  <TitlesOfParts>
    <vt:vector size="86" baseType="lpstr">
      <vt:lpstr>Arial</vt:lpstr>
      <vt:lpstr>Arial Unicode MS</vt:lpstr>
      <vt:lpstr>Calibri</vt:lpstr>
      <vt:lpstr>Courier New</vt:lpstr>
      <vt:lpstr>Georgia</vt:lpstr>
      <vt:lpstr>Haettenschweiler</vt:lpstr>
      <vt:lpstr>New York</vt:lpstr>
      <vt:lpstr>Tahoma</vt:lpstr>
      <vt:lpstr>Times New Roman</vt:lpstr>
      <vt:lpstr>Wingdings</vt:lpstr>
      <vt:lpstr>Struttura predefinita</vt:lpstr>
      <vt:lpstr>CorelPhotoPaint.Image.8</vt:lpstr>
      <vt:lpstr>Diapositiva</vt:lpstr>
      <vt:lpstr>CorelPhotoPaint.Image.9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Istituto Universitario Navale di Napoli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giunta</dc:creator>
  <cp:lastModifiedBy>Giulio Giunta</cp:lastModifiedBy>
  <cp:revision>497</cp:revision>
  <dcterms:created xsi:type="dcterms:W3CDTF">2001-09-27T10:00:22Z</dcterms:created>
  <dcterms:modified xsi:type="dcterms:W3CDTF">2023-09-22T06:57:15Z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Present200910</vt:lpwstr>
  </property>
  <property fmtid="{D5CDD505-2E9C-101B-9397-08002B2CF9AE}" pid="4" name="ArticulateGUID">
    <vt:lpwstr>9822F60F-F098-4D0F-8048-DCB2C78AF174</vt:lpwstr>
  </property>
  <property fmtid="{D5CDD505-2E9C-101B-9397-08002B2CF9AE}" pid="5" name="ArticulateProjectFull">
    <vt:lpwstr>D:\CORSI\ProgrammazioneI-15-16\Present2015-16.ppta</vt:lpwstr>
  </property>
</Properties>
</file>