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20"/>
  </p:notesMasterIdLst>
  <p:handoutMasterIdLst>
    <p:handoutMasterId r:id="rId21"/>
  </p:handoutMasterIdLst>
  <p:sldIdLst>
    <p:sldId id="309" r:id="rId3"/>
    <p:sldId id="286" r:id="rId4"/>
    <p:sldId id="287" r:id="rId5"/>
    <p:sldId id="288" r:id="rId6"/>
    <p:sldId id="289" r:id="rId7"/>
    <p:sldId id="290" r:id="rId8"/>
    <p:sldId id="308" r:id="rId9"/>
    <p:sldId id="292" r:id="rId10"/>
    <p:sldId id="303" r:id="rId11"/>
    <p:sldId id="306" r:id="rId12"/>
    <p:sldId id="315" r:id="rId13"/>
    <p:sldId id="307" r:id="rId14"/>
    <p:sldId id="316" r:id="rId15"/>
    <p:sldId id="310" r:id="rId16"/>
    <p:sldId id="311" r:id="rId17"/>
    <p:sldId id="312" r:id="rId18"/>
    <p:sldId id="314" r:id="rId19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008" autoAdjust="0"/>
    <p:restoredTop sz="94607" autoAdjust="0"/>
  </p:normalViewPr>
  <p:slideViewPr>
    <p:cSldViewPr>
      <p:cViewPr varScale="1">
        <p:scale>
          <a:sx n="72" d="100"/>
          <a:sy n="72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594E311-F5DE-4516-BC59-4B2688CD371B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131209F-1696-43D5-9918-B6757A8E58C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6087136E-778A-4612-BCAB-CC8E40C3A4F6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A7F2D-59D1-4DEE-85AC-78A7916B992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E909B-6E4F-4DBF-9007-969179F7E76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59563" y="6500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03575" y="65008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3563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FD5B6028-19B6-459F-856B-3BC205F3840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38D2C-C54C-43E6-9E96-AC8BCB04844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8E652-102B-4D83-B9D9-3372E9E8782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19132-A536-4A2E-BB24-B8945B22AEB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1C9E7-A44E-4964-990F-88641D9B0AF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7C813-220B-4525-82AC-B7916F0FB02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09DC6-5BC4-49DE-8E3C-715CDA86880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4BEFD-53F6-4CCA-892A-B27D1581718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59C8A-31CE-4B11-9BD5-79E19AB7875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36B32-4C8D-4FAC-AD67-90FE809D9CA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366F0-A036-4156-AD53-2BC4FADEB56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818CC-44F4-43CD-AC6F-CA8774E33A8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22CEA-DA08-4065-9ED2-F2B452C9E1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A14F8-BD91-4B33-8AA5-A7ABC074F60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A615F-1FC2-4772-8477-7647547C1E9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C8B58-476B-4FB7-8380-5105FC30AEB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06EBA-1AFB-4998-97CC-2491C310B7D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DF7D1-F88F-4306-B4A2-A60F05D5DB1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259F2-7C70-4CE9-9176-C3D65DD9DBB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7F997-9A4E-41C7-AB9A-C5AD92A309A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00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575" y="6500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3563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1538D18-1520-45F7-A3A6-E2C3E70FA069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 userDrawn="1"/>
        </p:nvSpPr>
        <p:spPr bwMode="auto">
          <a:xfrm flipV="1">
            <a:off x="1258888" y="-26988"/>
            <a:ext cx="0" cy="107950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47625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4762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0BBFB18-1170-4EDB-8F8A-7B4CEFEAE55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Capitale e Reddito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4ADE-45A8-4649-B783-684B8EE63E79}" type="slidenum">
              <a:rPr lang="it-IT"/>
              <a:pPr/>
              <a:t>10</a:t>
            </a:fld>
            <a:endParaRPr lang="it-IT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39750" y="1052513"/>
            <a:ext cx="8424863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it-IT" sz="2800"/>
          </a:p>
          <a:p>
            <a:pPr algn="ctr"/>
            <a:r>
              <a:rPr lang="it-IT" sz="2800"/>
              <a:t>COSTI e RICAVI di COMPETENZA     ECONOMICA</a:t>
            </a:r>
          </a:p>
          <a:p>
            <a:pPr algn="ctr"/>
            <a:endParaRPr lang="it-IT" sz="2800"/>
          </a:p>
          <a:p>
            <a:pPr algn="ctr"/>
            <a:r>
              <a:rPr lang="it-IT" sz="2800"/>
              <a:t>cioè</a:t>
            </a:r>
          </a:p>
          <a:p>
            <a:pPr algn="ctr"/>
            <a:endParaRPr lang="it-IT" sz="2600"/>
          </a:p>
          <a:p>
            <a:pPr algn="ctr"/>
            <a:r>
              <a:rPr lang="it-IT" sz="2600"/>
              <a:t>  RELATIVI   AI   PROCESSI   PRODUTTIVI   COMPIUTI  IN  UN DEFINITO PERIODO,  CIOÈ CHIUSI  CON    IL     CONSEGUIMENTO   DEI  RICAVI, SEMPRE   CHE  L'IMPRESA    ABBIA  EFFETTUATO LE RELATIVE PRESTAZIONI</a:t>
            </a:r>
          </a:p>
          <a:p>
            <a:pPr algn="ctr"/>
            <a:endParaRPr lang="it-IT" sz="100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051050" y="301625"/>
            <a:ext cx="589438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IL REDDITO DI PERIODO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4D7C-A8AD-4D59-A269-9526A4223EF2}" type="slidenum">
              <a:rPr lang="it-IT"/>
              <a:pPr/>
              <a:t>11</a:t>
            </a:fld>
            <a:endParaRPr lang="it-IT"/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900113" y="1700213"/>
            <a:ext cx="7704137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u="sng"/>
              <a:t>PRINCIPIO DELLA REALIZZAZIONE DEI RICAVI</a:t>
            </a:r>
          </a:p>
          <a:p>
            <a:pPr algn="ctr"/>
            <a:r>
              <a:rPr lang="it-IT" sz="2800" i="1"/>
              <a:t>ricavi finanziariamente conseguiti per i quali sia stata effettuata la relativa prestazione da parte dell'impresa</a:t>
            </a:r>
          </a:p>
          <a:p>
            <a:endParaRPr lang="it-IT" sz="2800" i="1"/>
          </a:p>
          <a:p>
            <a:endParaRPr lang="it-IT" sz="2800" i="1"/>
          </a:p>
          <a:p>
            <a:pPr algn="ctr"/>
            <a:r>
              <a:rPr lang="it-IT" sz="2800" u="sng"/>
              <a:t>PRINCIPIO DELL'INERENZA DEI COSTI</a:t>
            </a:r>
          </a:p>
          <a:p>
            <a:pPr algn="ctr"/>
            <a:r>
              <a:rPr lang="it-IT" sz="2800" i="1"/>
              <a:t>costi relativi alle prestazioni effettuate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-171450"/>
            <a:ext cx="7010400" cy="1527175"/>
          </a:xfrm>
          <a:noFill/>
          <a:ln/>
        </p:spPr>
        <p:txBody>
          <a:bodyPr/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IL REDDITO DI PERIODO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504B-E0DE-4AD8-9571-65BCB5F4B599}" type="slidenum">
              <a:rPr lang="it-IT"/>
              <a:pPr/>
              <a:t>12</a:t>
            </a:fld>
            <a:endParaRPr lang="it-IT"/>
          </a:p>
        </p:txBody>
      </p:sp>
      <p:sp>
        <p:nvSpPr>
          <p:cNvPr id="58375" name="AutoShape 7"/>
          <p:cNvSpPr>
            <a:spLocks noChangeArrowheads="1"/>
          </p:cNvSpPr>
          <p:nvPr/>
        </p:nvSpPr>
        <p:spPr bwMode="auto">
          <a:xfrm>
            <a:off x="1476375" y="260350"/>
            <a:ext cx="7416800" cy="12954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3000"/>
              <a:t>Il reddito di esercizio </a:t>
            </a:r>
          </a:p>
          <a:p>
            <a:pPr algn="ctr"/>
            <a:r>
              <a:rPr lang="it-IT" sz="3000"/>
              <a:t>principio della competenza economica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908175" y="2492375"/>
            <a:ext cx="60483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000"/>
              <a:t>La determinazione dei risultati d’esercizio implica un procedimento di identificazione, di misurazione e di correlazione di ricavi e costi relativi ad un esercizio.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755650" y="3979863"/>
            <a:ext cx="82089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6347-E1D1-4E2F-AA94-B4FA12DFF5D3}" type="slidenum">
              <a:rPr lang="it-IT"/>
              <a:pPr/>
              <a:t>13</a:t>
            </a:fld>
            <a:endParaRPr lang="it-IT"/>
          </a:p>
        </p:txBody>
      </p:sp>
      <p:sp>
        <p:nvSpPr>
          <p:cNvPr id="143364" name="AutoShape 4"/>
          <p:cNvSpPr>
            <a:spLocks noGrp="1" noChangeArrowheads="1"/>
          </p:cNvSpPr>
          <p:nvPr>
            <p:ph type="title"/>
          </p:nvPr>
        </p:nvSpPr>
        <p:spPr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000"/>
              <a:t>Il reddito di esercizio </a:t>
            </a:r>
            <a:br>
              <a:rPr lang="it-IT" sz="3000"/>
            </a:br>
            <a:r>
              <a:rPr lang="it-IT" sz="3000"/>
              <a:t>principio della competenza economica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1187450" y="3357563"/>
            <a:ext cx="7561263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•    il processo produttivo di beni e dei servizi è stato completato;</a:t>
            </a:r>
          </a:p>
          <a:p>
            <a:r>
              <a:rPr lang="it-IT" sz="2800"/>
              <a:t>•    lo scambio è avvenuto, si è cioè verificato il pas-saggio del titolo di proprietà. Tale momento è convenzionalmente rappresentato dalla spedizione o dal momento in cui i servizi sono resi e sono fatturabili</a:t>
            </a: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755650" y="1989138"/>
            <a:ext cx="80645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I ricavi, come regole generale, possono essere riconosciuti quando si verificano le seguenti due condizioni: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9C8D7-5F62-495A-AE42-024B28418C55}" type="slidenum">
              <a:rPr lang="it-IT"/>
              <a:pPr/>
              <a:t>14</a:t>
            </a:fld>
            <a:endParaRPr lang="it-IT"/>
          </a:p>
        </p:txBody>
      </p:sp>
      <p:sp>
        <p:nvSpPr>
          <p:cNvPr id="135172" name="AutoShape 4"/>
          <p:cNvSpPr>
            <a:spLocks noGrp="1" noChangeArrowheads="1"/>
          </p:cNvSpPr>
          <p:nvPr>
            <p:ph type="title"/>
          </p:nvPr>
        </p:nvSpPr>
        <p:spPr>
          <a:xfrm>
            <a:off x="2120900" y="188913"/>
            <a:ext cx="5475288" cy="100647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400"/>
              <a:t>Costi di Competenza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900113" y="1341438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I costi devono essere correlati con i ricavi dell’esercizio. Tale correlazione si realizza:</a:t>
            </a: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900113" y="2495550"/>
            <a:ext cx="7848600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800"/>
              <a:t>  per associazione di causa ad effetto tra costi e ricavi</a:t>
            </a:r>
          </a:p>
          <a:p>
            <a:pPr>
              <a:buFont typeface="Wingdings" pitchFamily="2" charset="2"/>
              <a:buChar char="Ø"/>
            </a:pPr>
            <a:endParaRPr lang="it-IT" sz="700"/>
          </a:p>
          <a:p>
            <a:pPr>
              <a:buFont typeface="Wingdings" pitchFamily="2" charset="2"/>
              <a:buChar char="Ø"/>
            </a:pPr>
            <a:r>
              <a:rPr lang="it-IT" sz="2800"/>
              <a:t>  per ripartizione dell’utilità o funzionalità pluriennale su base razionale e sistematica</a:t>
            </a:r>
          </a:p>
          <a:p>
            <a:pPr>
              <a:buFont typeface="Wingdings" pitchFamily="2" charset="2"/>
              <a:buChar char="Ø"/>
            </a:pPr>
            <a:endParaRPr lang="it-IT" sz="700"/>
          </a:p>
          <a:p>
            <a:pPr>
              <a:buFont typeface="Wingdings" pitchFamily="2" charset="2"/>
              <a:buChar char="Ø"/>
            </a:pPr>
            <a:r>
              <a:rPr lang="it-IT" sz="2800"/>
              <a:t>  per imputazione diretta di costi al conto economico dell’esercizio o perché associati al tempo o perché sia venuta meno l’utilità o la funzionalità del costo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C467-8691-4F03-9898-E2D7C9766D70}" type="slidenum">
              <a:rPr lang="it-IT"/>
              <a:pPr/>
              <a:t>15</a:t>
            </a:fld>
            <a:endParaRPr lang="it-IT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46038"/>
            <a:ext cx="7620000" cy="1006475"/>
          </a:xfrm>
        </p:spPr>
        <p:txBody>
          <a:bodyPr/>
          <a:lstStyle/>
          <a:p>
            <a:r>
              <a:rPr lang="it-IT" sz="3800" b="1">
                <a:solidFill>
                  <a:srgbClr val="FF0000"/>
                </a:solidFill>
              </a:rPr>
              <a:t>Capitale netto di funzionamento</a:t>
            </a:r>
            <a:endParaRPr lang="it-IT" sz="3800">
              <a:solidFill>
                <a:srgbClr val="FF0000"/>
              </a:solidFill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1476375" y="1412875"/>
            <a:ext cx="68405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• </a:t>
            </a:r>
            <a:r>
              <a:rPr lang="it-IT" sz="2800" i="1"/>
              <a:t>quella parte delle attività che residua all’impresa dopo aver soddisfatto gli impegni assunti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1619250" y="3217863"/>
            <a:ext cx="61214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differenza tra:</a:t>
            </a:r>
          </a:p>
          <a:p>
            <a:pPr algn="ctr"/>
            <a:endParaRPr lang="it-IT" sz="2800"/>
          </a:p>
          <a:p>
            <a:pPr algn="ctr"/>
            <a:r>
              <a:rPr lang="it-IT" sz="2800"/>
              <a:t>· </a:t>
            </a:r>
            <a:r>
              <a:rPr lang="it-IT" sz="2800" b="1"/>
              <a:t>componenti positivi, attività</a:t>
            </a:r>
          </a:p>
          <a:p>
            <a:pPr algn="ctr"/>
            <a:endParaRPr lang="it-IT" sz="2800" b="1"/>
          </a:p>
          <a:p>
            <a:pPr algn="ctr"/>
            <a:r>
              <a:rPr lang="it-IT" sz="2800"/>
              <a:t>· </a:t>
            </a:r>
            <a:r>
              <a:rPr lang="it-IT" sz="2800" b="1"/>
              <a:t>componenti negativi, passività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7A4-FAC2-4BF9-A190-C9AAE5684F44}" type="slidenum">
              <a:rPr lang="it-IT"/>
              <a:pPr/>
              <a:t>16</a:t>
            </a:fld>
            <a:endParaRPr lang="it-IT"/>
          </a:p>
        </p:txBody>
      </p:sp>
      <p:pic>
        <p:nvPicPr>
          <p:cNvPr id="137220" name="Picture 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54063" y="1125538"/>
            <a:ext cx="8139112" cy="5111750"/>
          </a:xfrm>
          <a:noFill/>
          <a:ln/>
        </p:spPr>
      </p:pic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1476375" y="46038"/>
            <a:ext cx="7620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t-IT" sz="3800" b="1">
                <a:solidFill>
                  <a:srgbClr val="FF0000"/>
                </a:solidFill>
              </a:rPr>
              <a:t>Capitale netto di funzionamento</a:t>
            </a:r>
            <a:endParaRPr lang="it-IT" sz="3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BE47C-0DF1-4FDA-BC14-70955C1AA1B1}" type="slidenum">
              <a:rPr lang="it-IT"/>
              <a:pPr/>
              <a:t>17</a:t>
            </a:fld>
            <a:endParaRPr lang="it-IT"/>
          </a:p>
        </p:txBody>
      </p:sp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domande d’esame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1403350" y="1773238"/>
            <a:ext cx="74882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3000"/>
              <a:t>Il principio di competenza per la determinazione del reddito di periodo;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it-IT" sz="3000"/>
              <a:t>Il Capitale economico, di funzionamento e di liquidazione.</a:t>
            </a:r>
            <a:r>
              <a:rPr lang="it-IT" sz="3000">
                <a:solidFill>
                  <a:schemeClr val="tx2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endParaRPr lang="it-IT" sz="3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4B0C-AF72-47C6-8B92-515BE6F3B3F8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064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Lezione </a:t>
            </a:r>
            <a:r>
              <a:rPr lang="it-IT" smtClean="0">
                <a:solidFill>
                  <a:srgbClr val="FF0000"/>
                </a:solidFill>
              </a:rPr>
              <a:t>XII </a:t>
            </a:r>
            <a:r>
              <a:rPr lang="it-IT">
                <a:solidFill>
                  <a:srgbClr val="FF0000"/>
                </a:solidFill>
              </a:rPr>
              <a:t>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349500"/>
            <a:ext cx="7010400" cy="3670300"/>
          </a:xfrm>
        </p:spPr>
        <p:txBody>
          <a:bodyPr/>
          <a:lstStyle/>
          <a:p>
            <a:r>
              <a:rPr lang="it-IT"/>
              <a:t> Cos è il Capitale ?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 Cos è il Reddito 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5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6729B-B6D1-42D9-A22E-B3A704C23097}" type="slidenum">
              <a:rPr lang="it-IT"/>
              <a:pPr/>
              <a:t>3</a:t>
            </a:fld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388938"/>
            <a:ext cx="7010400" cy="1527175"/>
          </a:xfrm>
        </p:spPr>
        <p:txBody>
          <a:bodyPr anchor="t"/>
          <a:lstStyle/>
          <a:p>
            <a:pPr algn="ctr"/>
            <a:r>
              <a:rPr lang="it-IT">
                <a:solidFill>
                  <a:srgbClr val="FF0000"/>
                </a:solidFill>
              </a:rPr>
              <a:t>Capitale d’impresa</a:t>
            </a:r>
          </a:p>
        </p:txBody>
      </p:sp>
      <p:pic>
        <p:nvPicPr>
          <p:cNvPr id="37916" name="Picture 2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22388" y="908050"/>
            <a:ext cx="1314450" cy="2489200"/>
          </a:xfrm>
          <a:noFill/>
          <a:ln/>
        </p:spPr>
      </p:pic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059113" y="1484313"/>
            <a:ext cx="56721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/>
              <a:t>complesso di beni materiali ed</a:t>
            </a:r>
          </a:p>
          <a:p>
            <a:pPr algn="ctr"/>
            <a:r>
              <a:rPr lang="it-IT" sz="2800"/>
              <a:t>immateriali disponibili, potenzialità,</a:t>
            </a:r>
          </a:p>
          <a:p>
            <a:pPr algn="ctr"/>
            <a:r>
              <a:rPr lang="it-IT" sz="2800"/>
              <a:t>altre componenti positive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2627313" y="5084763"/>
            <a:ext cx="60118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complesso delle obbligazioni assunte verso terzi</a:t>
            </a:r>
          </a:p>
        </p:txBody>
      </p:sp>
      <p:pic>
        <p:nvPicPr>
          <p:cNvPr id="37918" name="Picture 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306513" y="4775200"/>
            <a:ext cx="1219200" cy="1533525"/>
          </a:xfrm>
          <a:noFill/>
          <a:ln/>
        </p:spPr>
      </p:pic>
      <p:sp>
        <p:nvSpPr>
          <p:cNvPr id="37920" name="AutoShape 32"/>
          <p:cNvSpPr>
            <a:spLocks noChangeArrowheads="1"/>
          </p:cNvSpPr>
          <p:nvPr/>
        </p:nvSpPr>
        <p:spPr bwMode="auto">
          <a:xfrm>
            <a:off x="5580063" y="3213100"/>
            <a:ext cx="3457575" cy="792163"/>
          </a:xfrm>
          <a:prstGeom prst="cloudCallout">
            <a:avLst>
              <a:gd name="adj1" fmla="val -70338"/>
              <a:gd name="adj2" fmla="val 4238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37923" name="AutoShape 35"/>
          <p:cNvSpPr>
            <a:spLocks noChangeArrowheads="1"/>
          </p:cNvSpPr>
          <p:nvPr/>
        </p:nvSpPr>
        <p:spPr bwMode="auto">
          <a:xfrm>
            <a:off x="684213" y="3357563"/>
            <a:ext cx="3743325" cy="1223962"/>
          </a:xfrm>
          <a:prstGeom prst="cloudCallout">
            <a:avLst>
              <a:gd name="adj1" fmla="val 65227"/>
              <a:gd name="adj2" fmla="val 1925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37924" name="AutoShape 36"/>
          <p:cNvSpPr>
            <a:spLocks noChangeArrowheads="1"/>
          </p:cNvSpPr>
          <p:nvPr/>
        </p:nvSpPr>
        <p:spPr bwMode="auto">
          <a:xfrm>
            <a:off x="5292725" y="4365625"/>
            <a:ext cx="3457575" cy="576263"/>
          </a:xfrm>
          <a:prstGeom prst="cloudCallout">
            <a:avLst>
              <a:gd name="adj1" fmla="val -55556"/>
              <a:gd name="adj2" fmla="val -13292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it-IT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940425" y="3284538"/>
            <a:ext cx="2224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strumentalità</a:t>
            </a:r>
          </a:p>
        </p:txBody>
      </p:sp>
      <p:sp>
        <p:nvSpPr>
          <p:cNvPr id="37926" name="Rectangle 38"/>
          <p:cNvSpPr>
            <a:spLocks noChangeArrowheads="1"/>
          </p:cNvSpPr>
          <p:nvPr/>
        </p:nvSpPr>
        <p:spPr bwMode="auto">
          <a:xfrm>
            <a:off x="5867400" y="4365625"/>
            <a:ext cx="1789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dinamicità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1116013" y="3500438"/>
            <a:ext cx="3095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Complementarità economica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69FD-B904-462B-8386-970D1475DB61}" type="slidenum">
              <a:rPr lang="it-IT"/>
              <a:pPr/>
              <a:t>4</a:t>
            </a:fld>
            <a:endParaRPr lang="it-IT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title"/>
          </p:nvPr>
        </p:nvSpPr>
        <p:spPr>
          <a:xfrm>
            <a:off x="1524000" y="260350"/>
            <a:ext cx="7010400" cy="792163"/>
          </a:xfrm>
          <a:noFill/>
          <a:ln/>
        </p:spPr>
        <p:txBody>
          <a:bodyPr anchor="t"/>
          <a:lstStyle/>
          <a:p>
            <a:pPr algn="ctr"/>
            <a:r>
              <a:rPr lang="it-IT">
                <a:solidFill>
                  <a:srgbClr val="FF0000"/>
                </a:solidFill>
              </a:rPr>
              <a:t>Capitale d’impresa</a:t>
            </a:r>
          </a:p>
        </p:txBody>
      </p:sp>
      <p:pic>
        <p:nvPicPr>
          <p:cNvPr id="38935" name="Picture 2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2492375"/>
            <a:ext cx="514350" cy="657225"/>
          </a:xfrm>
          <a:noFill/>
          <a:ln/>
        </p:spPr>
      </p:pic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4500563" y="5013325"/>
            <a:ext cx="3851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Capitale di liquidazione</a:t>
            </a:r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4500563" y="4494213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 sz="2800"/>
          </a:p>
          <a:p>
            <a:endParaRPr lang="it-IT" sz="2800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4500563" y="1865313"/>
            <a:ext cx="3314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Capitale economico</a:t>
            </a:r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755650" y="2349500"/>
            <a:ext cx="25923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Capitale di</a:t>
            </a:r>
          </a:p>
          <a:p>
            <a:pPr algn="ctr"/>
            <a:r>
              <a:rPr lang="it-IT" sz="2800"/>
              <a:t>un’impresa in</a:t>
            </a:r>
          </a:p>
          <a:p>
            <a:pPr algn="ctr"/>
            <a:r>
              <a:rPr lang="it-IT" sz="2800"/>
              <a:t>funzionamento</a:t>
            </a:r>
          </a:p>
        </p:txBody>
      </p:sp>
      <p:pic>
        <p:nvPicPr>
          <p:cNvPr id="38937" name="Picture 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4140200"/>
            <a:ext cx="514350" cy="657225"/>
          </a:xfrm>
          <a:noFill/>
          <a:ln/>
        </p:spPr>
      </p:pic>
      <p:sp>
        <p:nvSpPr>
          <p:cNvPr id="38939" name="AutoShape 27"/>
          <p:cNvSpPr>
            <a:spLocks/>
          </p:cNvSpPr>
          <p:nvPr/>
        </p:nvSpPr>
        <p:spPr bwMode="auto">
          <a:xfrm>
            <a:off x="3348038" y="1773238"/>
            <a:ext cx="719137" cy="2447925"/>
          </a:xfrm>
          <a:prstGeom prst="leftBrace">
            <a:avLst>
              <a:gd name="adj1" fmla="val 2836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4284663" y="3305175"/>
            <a:ext cx="430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Capitale di funzionamento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BAB3-3C22-4A59-9672-75DDDEE1FED8}" type="slidenum">
              <a:rPr lang="it-IT"/>
              <a:pPr/>
              <a:t>5</a:t>
            </a:fld>
            <a:endParaRPr lang="it-IT"/>
          </a:p>
        </p:txBody>
      </p:sp>
      <p:sp>
        <p:nvSpPr>
          <p:cNvPr id="39949" name="AutoShape 13"/>
          <p:cNvSpPr>
            <a:spLocks noChangeArrowheads="1"/>
          </p:cNvSpPr>
          <p:nvPr/>
        </p:nvSpPr>
        <p:spPr bwMode="auto">
          <a:xfrm>
            <a:off x="2268538" y="1700213"/>
            <a:ext cx="5040312" cy="7921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60001"/>
                </a:schemeClr>
              </a:gs>
              <a:gs pos="100000">
                <a:schemeClr val="accent2">
                  <a:alpha val="39999"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2627313" y="1841500"/>
            <a:ext cx="3749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3000" b="1">
                <a:solidFill>
                  <a:srgbClr val="FF0000"/>
                </a:solidFill>
              </a:rPr>
              <a:t>  </a:t>
            </a:r>
            <a:r>
              <a:rPr lang="it-IT" sz="3000" b="1"/>
              <a:t>REDDITO TOTALE</a:t>
            </a:r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auto">
          <a:xfrm>
            <a:off x="1116013" y="1989138"/>
            <a:ext cx="720725" cy="1944687"/>
          </a:xfrm>
          <a:prstGeom prst="curvedRightArrow">
            <a:avLst>
              <a:gd name="adj1" fmla="val 31642"/>
              <a:gd name="adj2" fmla="val 85607"/>
              <a:gd name="adj3" fmla="val 33333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49804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1619250" y="2636838"/>
            <a:ext cx="6121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incremento o decremento che</a:t>
            </a:r>
          </a:p>
          <a:p>
            <a:pPr algn="ctr"/>
            <a:r>
              <a:rPr lang="it-IT" sz="2800"/>
              <a:t>il capitale di rischio ha subito per effetto di tutte le operazioni</a:t>
            </a:r>
          </a:p>
          <a:p>
            <a:pPr algn="ctr"/>
            <a:r>
              <a:rPr lang="it-IT" sz="2800"/>
              <a:t>compiute durante la vita dell'impresa</a:t>
            </a:r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 flipH="1">
            <a:off x="7524750" y="1916113"/>
            <a:ext cx="863600" cy="2017712"/>
          </a:xfrm>
          <a:prstGeom prst="curvedRightArrow">
            <a:avLst>
              <a:gd name="adj1" fmla="val 29075"/>
              <a:gd name="adj2" fmla="val 75803"/>
              <a:gd name="adj3" fmla="val 33333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372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1116013" y="4652963"/>
            <a:ext cx="7127875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1000"/>
          </a:p>
          <a:p>
            <a:pPr algn="ctr"/>
            <a:r>
              <a:rPr lang="it-IT" sz="2800"/>
              <a:t>Rt  =  capitale finale  -  capitale iniziale</a:t>
            </a:r>
          </a:p>
          <a:p>
            <a:pPr algn="ctr"/>
            <a:endParaRPr lang="it-IT" sz="2800"/>
          </a:p>
          <a:p>
            <a:pPr algn="ctr"/>
            <a:r>
              <a:rPr lang="it-IT" sz="2800"/>
              <a:t>Rt =      ricavi   -      costi</a:t>
            </a:r>
          </a:p>
        </p:txBody>
      </p:sp>
      <p:pic>
        <p:nvPicPr>
          <p:cNvPr id="39961" name="Picture 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5589588"/>
            <a:ext cx="390525" cy="766762"/>
          </a:xfrm>
          <a:noFill/>
          <a:ln/>
        </p:spPr>
      </p:pic>
      <p:pic>
        <p:nvPicPr>
          <p:cNvPr id="39966" name="Picture 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492500" y="5589588"/>
            <a:ext cx="390525" cy="792162"/>
          </a:xfrm>
          <a:noFill/>
          <a:ln/>
        </p:spPr>
      </p:pic>
      <p:sp>
        <p:nvSpPr>
          <p:cNvPr id="39969" name="Rectangle 33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010400" cy="1527175"/>
          </a:xfrm>
          <a:noFill/>
          <a:ln/>
        </p:spPr>
        <p:txBody>
          <a:bodyPr anchor="t"/>
          <a:lstStyle/>
          <a:p>
            <a:pPr algn="ctr"/>
            <a:r>
              <a:rPr lang="it-IT">
                <a:solidFill>
                  <a:srgbClr val="FF0000"/>
                </a:solidFill>
              </a:rPr>
              <a:t>Il Reddito d’impresa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8154-6946-492E-B970-B66E02EC345A}" type="slidenum">
              <a:rPr lang="it-IT"/>
              <a:pPr/>
              <a:t>6</a:t>
            </a:fld>
            <a:endParaRPr lang="it-IT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2551113" y="260350"/>
            <a:ext cx="490061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4200">
                <a:solidFill>
                  <a:srgbClr val="FF0000"/>
                </a:solidFill>
              </a:rPr>
              <a:t>Il Reddito d’impresa</a:t>
            </a:r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>
            <a:off x="2125663" y="1484313"/>
            <a:ext cx="5759450" cy="115252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3000"/>
              <a:t>Rt =       ricavi   -      costi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3563938" y="2924175"/>
            <a:ext cx="2878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Presuppone che: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1258888" y="3500438"/>
            <a:ext cx="77057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l’attività d'impresa sia completamente cessata tutti i crediti e tutti i debiti siano stati regolati</a:t>
            </a:r>
          </a:p>
          <a:p>
            <a:r>
              <a:rPr lang="it-IT" sz="2800"/>
              <a:t>non vi siano rischi in corso per costi o perdite       future</a:t>
            </a:r>
          </a:p>
          <a:p>
            <a:r>
              <a:rPr lang="it-IT" sz="2800"/>
              <a:t>il potere d'acquisto della moneta non abbia subito variazioni</a:t>
            </a:r>
          </a:p>
        </p:txBody>
      </p:sp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827088" y="3717925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4" name="AutoShape 24"/>
          <p:cNvSpPr>
            <a:spLocks noChangeArrowheads="1"/>
          </p:cNvSpPr>
          <p:nvPr/>
        </p:nvSpPr>
        <p:spPr bwMode="auto">
          <a:xfrm>
            <a:off x="827088" y="4149725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5" name="AutoShape 25"/>
          <p:cNvSpPr>
            <a:spLocks noChangeArrowheads="1"/>
          </p:cNvSpPr>
          <p:nvPr/>
        </p:nvSpPr>
        <p:spPr bwMode="auto">
          <a:xfrm>
            <a:off x="827088" y="4581525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auto">
          <a:xfrm>
            <a:off x="827088" y="5373688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5724525" y="1743075"/>
            <a:ext cx="434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/>
              <a:t>Σ</a:t>
            </a:r>
            <a:endParaRPr lang="it-IT" sz="3200"/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3779838" y="1749425"/>
            <a:ext cx="419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3200"/>
              <a:t>Σ</a:t>
            </a: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E7DB3-28E5-4BCD-B1DB-54E670D621FE}" type="slidenum">
              <a:rPr lang="it-IT"/>
              <a:pPr/>
              <a:t>7</a:t>
            </a:fld>
            <a:endParaRPr lang="it-IT"/>
          </a:p>
        </p:txBody>
      </p:sp>
      <p:sp>
        <p:nvSpPr>
          <p:cNvPr id="59412" name="Rectangle 20"/>
          <p:cNvSpPr>
            <a:spLocks noGrp="1" noChangeArrowheads="1"/>
          </p:cNvSpPr>
          <p:nvPr>
            <p:ph type="title"/>
          </p:nvPr>
        </p:nvSpPr>
        <p:spPr>
          <a:xfrm>
            <a:off x="1524000" y="46038"/>
            <a:ext cx="7010400" cy="1150937"/>
          </a:xfrm>
          <a:noFill/>
          <a:ln/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Il Reddito d’impresa</a:t>
            </a:r>
          </a:p>
        </p:txBody>
      </p:sp>
      <p:sp>
        <p:nvSpPr>
          <p:cNvPr id="59413" name="AutoShape 21"/>
          <p:cNvSpPr>
            <a:spLocks noChangeArrowheads="1"/>
          </p:cNvSpPr>
          <p:nvPr/>
        </p:nvSpPr>
        <p:spPr bwMode="auto">
          <a:xfrm>
            <a:off x="1835150" y="1341438"/>
            <a:ext cx="6408738" cy="86360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/>
              <a:t>Rt = capitale finale - capitale iniziale</a:t>
            </a:r>
          </a:p>
        </p:txBody>
      </p:sp>
      <p:sp>
        <p:nvSpPr>
          <p:cNvPr id="59414" name="AutoShape 22"/>
          <p:cNvSpPr>
            <a:spLocks noChangeArrowheads="1"/>
          </p:cNvSpPr>
          <p:nvPr/>
        </p:nvSpPr>
        <p:spPr bwMode="auto">
          <a:xfrm>
            <a:off x="827088" y="2420938"/>
            <a:ext cx="7991475" cy="1150937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1000"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/>
              <a:t>Rt = </a:t>
            </a:r>
            <a:r>
              <a:rPr lang="el-GR" sz="2800">
                <a:cs typeface="Arial" charset="0"/>
              </a:rPr>
              <a:t>Σ</a:t>
            </a:r>
            <a:r>
              <a:rPr lang="it-IT" sz="2800"/>
              <a:t> entrate di denaro - </a:t>
            </a:r>
            <a:r>
              <a:rPr lang="el-GR" sz="2800"/>
              <a:t>Σ</a:t>
            </a:r>
            <a:r>
              <a:rPr lang="it-IT" sz="2800"/>
              <a:t> uscite di denaro</a:t>
            </a:r>
          </a:p>
          <a:p>
            <a:pPr algn="ctr"/>
            <a:r>
              <a:rPr lang="it-IT" sz="2300"/>
              <a:t>con esclusione di quelle relative al capitale di proprietà</a:t>
            </a:r>
          </a:p>
        </p:txBody>
      </p:sp>
      <p:sp>
        <p:nvSpPr>
          <p:cNvPr id="59415" name="Rectangle 23"/>
          <p:cNvSpPr>
            <a:spLocks noChangeArrowheads="1"/>
          </p:cNvSpPr>
          <p:nvPr/>
        </p:nvSpPr>
        <p:spPr bwMode="auto">
          <a:xfrm>
            <a:off x="2555875" y="3644900"/>
            <a:ext cx="4543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Presuppongono inoltre che:</a:t>
            </a:r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1331913" y="4221163"/>
            <a:ext cx="7704137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il capitale iniziale sia stato conferito in denaro</a:t>
            </a:r>
          </a:p>
          <a:p>
            <a:endParaRPr lang="it-IT" sz="500"/>
          </a:p>
          <a:p>
            <a:r>
              <a:rPr lang="it-IT" sz="2800"/>
              <a:t>non siano stati effettuati altri conferimenti né</a:t>
            </a:r>
          </a:p>
          <a:p>
            <a:r>
              <a:rPr lang="it-IT" sz="2800"/>
              <a:t>rimborsi di capitale di proprietà</a:t>
            </a:r>
          </a:p>
          <a:p>
            <a:endParaRPr lang="it-IT" sz="500"/>
          </a:p>
          <a:p>
            <a:r>
              <a:rPr lang="it-IT" sz="2800"/>
              <a:t>non sia stato effettuato alcun prelievo di reddito</a:t>
            </a:r>
          </a:p>
        </p:txBody>
      </p:sp>
      <p:sp>
        <p:nvSpPr>
          <p:cNvPr id="59417" name="AutoShape 25"/>
          <p:cNvSpPr>
            <a:spLocks noChangeArrowheads="1"/>
          </p:cNvSpPr>
          <p:nvPr/>
        </p:nvSpPr>
        <p:spPr bwMode="auto">
          <a:xfrm>
            <a:off x="900113" y="4941888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9418" name="AutoShape 26"/>
          <p:cNvSpPr>
            <a:spLocks noChangeArrowheads="1"/>
          </p:cNvSpPr>
          <p:nvPr/>
        </p:nvSpPr>
        <p:spPr bwMode="auto">
          <a:xfrm>
            <a:off x="900113" y="4437063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9419" name="AutoShape 27"/>
          <p:cNvSpPr>
            <a:spLocks noChangeArrowheads="1"/>
          </p:cNvSpPr>
          <p:nvPr/>
        </p:nvSpPr>
        <p:spPr bwMode="auto">
          <a:xfrm>
            <a:off x="900113" y="5876925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49FE2-16AD-433F-800E-6748FF9AB87A}" type="slidenum">
              <a:rPr lang="it-IT"/>
              <a:pPr/>
              <a:t>8</a:t>
            </a:fld>
            <a:endParaRPr lang="it-IT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2700338" y="252413"/>
            <a:ext cx="4900612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4200">
                <a:solidFill>
                  <a:srgbClr val="FF0000"/>
                </a:solidFill>
              </a:rPr>
              <a:t>Il Reddito d’impresa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3563938" y="1576388"/>
            <a:ext cx="2397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ALTRIMENTI:</a:t>
            </a: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755650" y="2565400"/>
            <a:ext cx="8207375" cy="28082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7000"/>
                </a:schemeClr>
              </a:gs>
              <a:gs pos="100000">
                <a:schemeClr val="accent2">
                  <a:gamma/>
                  <a:tint val="0"/>
                  <a:invGamma/>
                  <a:alpha val="92000"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3400" b="1"/>
              <a:t>Rt</a:t>
            </a:r>
            <a:r>
              <a:rPr lang="it-IT" sz="2800"/>
              <a:t>   =   capitale finale   -   capitale iniziale   –  </a:t>
            </a:r>
          </a:p>
          <a:p>
            <a:pPr algn="ctr"/>
            <a:r>
              <a:rPr lang="it-IT" sz="2800"/>
              <a:t> </a:t>
            </a:r>
            <a:r>
              <a:rPr lang="el-GR" sz="2800">
                <a:cs typeface="Arial" charset="0"/>
              </a:rPr>
              <a:t>Σ</a:t>
            </a:r>
            <a:r>
              <a:rPr lang="it-IT" sz="2800"/>
              <a:t> altri conferimenti + </a:t>
            </a:r>
            <a:r>
              <a:rPr lang="el-GR" sz="2800"/>
              <a:t>Σ</a:t>
            </a:r>
            <a:r>
              <a:rPr lang="it-IT" sz="2800"/>
              <a:t> rimborsi di capitale + </a:t>
            </a:r>
          </a:p>
          <a:p>
            <a:pPr algn="ctr"/>
            <a:r>
              <a:rPr lang="el-GR" sz="2800"/>
              <a:t>Σ</a:t>
            </a:r>
            <a:r>
              <a:rPr lang="it-IT" sz="2800"/>
              <a:t> prelievi di reddito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00A3-9A21-474E-90D2-A09FD3E5F257}" type="slidenum">
              <a:rPr lang="it-IT"/>
              <a:pPr/>
              <a:t>9</a:t>
            </a:fld>
            <a:endParaRPr lang="it-IT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-100013"/>
            <a:ext cx="7010400" cy="1527176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Reddito totale e di periodo</a:t>
            </a:r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827088" y="1268413"/>
            <a:ext cx="3240087" cy="1008062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3725"/>
                  <a:invGamma/>
                  <a:alpha val="8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/>
              <a:t>Reddito totale</a:t>
            </a:r>
          </a:p>
        </p:txBody>
      </p:sp>
      <p:sp>
        <p:nvSpPr>
          <p:cNvPr id="54295" name="Oval 23"/>
          <p:cNvSpPr>
            <a:spLocks noChangeArrowheads="1"/>
          </p:cNvSpPr>
          <p:nvPr/>
        </p:nvSpPr>
        <p:spPr bwMode="auto">
          <a:xfrm>
            <a:off x="5292725" y="1484313"/>
            <a:ext cx="3240088" cy="1008062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3725"/>
                  <a:invGamma/>
                  <a:alpha val="8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800"/>
              <a:t>Reddito di periodo</a:t>
            </a:r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auto">
          <a:xfrm rot="981665">
            <a:off x="4213225" y="1701800"/>
            <a:ext cx="863600" cy="358775"/>
          </a:xfrm>
          <a:prstGeom prst="leftRightArrow">
            <a:avLst>
              <a:gd name="adj1" fmla="val 52500"/>
              <a:gd name="adj2" fmla="val 51997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6681788" y="2636838"/>
            <a:ext cx="1274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perché</a:t>
            </a:r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 flipH="1">
            <a:off x="7091363" y="2349500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H="1">
            <a:off x="7234238" y="2349500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 flipH="1">
            <a:off x="7380288" y="2349500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6802438" y="3068638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 flipH="1">
            <a:off x="7091363" y="3068638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 flipH="1">
            <a:off x="6946900" y="3068638"/>
            <a:ext cx="2174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55650" y="3371850"/>
            <a:ext cx="84248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~   per verificare la validità delle strategie adottate</a:t>
            </a:r>
          </a:p>
          <a:p>
            <a:r>
              <a:rPr lang="it-IT" sz="2800"/>
              <a:t>~   per stabilire un limite al prelievo di ricchezza da</a:t>
            </a:r>
          </a:p>
          <a:p>
            <a:r>
              <a:rPr lang="it-IT" sz="2800"/>
              <a:t>parte dei proprietari</a:t>
            </a:r>
          </a:p>
          <a:p>
            <a:r>
              <a:rPr lang="it-IT" sz="2800"/>
              <a:t>~   per fornire informazioni ad interlocutori esterni</a:t>
            </a:r>
          </a:p>
          <a:p>
            <a:r>
              <a:rPr lang="it-IT" sz="2800"/>
              <a:t>~   per ottemperare agli obblighi di legge in materia</a:t>
            </a:r>
          </a:p>
          <a:p>
            <a:r>
              <a:rPr lang="it-IT" sz="2800"/>
              <a:t>di redazione dei bilanci</a:t>
            </a:r>
          </a:p>
          <a:p>
            <a:r>
              <a:rPr lang="it-IT" sz="2800"/>
              <a:t>~   per ottemperare agli obblighi fiscali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</TotalTime>
  <Words>648</Words>
  <Application>Microsoft PowerPoint</Application>
  <PresentationFormat>Presentazione su schermo (4:3)</PresentationFormat>
  <Paragraphs>137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19" baseType="lpstr">
      <vt:lpstr>ea</vt:lpstr>
      <vt:lpstr>1_ea</vt:lpstr>
      <vt:lpstr>Capitale e Reddito</vt:lpstr>
      <vt:lpstr>Lezione XII : obiettivi</vt:lpstr>
      <vt:lpstr>Capitale d’impresa</vt:lpstr>
      <vt:lpstr>Capitale d’impresa</vt:lpstr>
      <vt:lpstr>Il Reddito d’impresa</vt:lpstr>
      <vt:lpstr>Diapositiva 6</vt:lpstr>
      <vt:lpstr>Il Reddito d’impresa</vt:lpstr>
      <vt:lpstr>Diapositiva 8</vt:lpstr>
      <vt:lpstr>Reddito totale e di periodo</vt:lpstr>
      <vt:lpstr>Diapositiva 10</vt:lpstr>
      <vt:lpstr>IL REDDITO DI PERIODO</vt:lpstr>
      <vt:lpstr>Diapositiva 12</vt:lpstr>
      <vt:lpstr>Il reddito di esercizio  principio della competenza economica</vt:lpstr>
      <vt:lpstr>Costi di Competenza</vt:lpstr>
      <vt:lpstr>Capitale netto di funzionamento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111</cp:revision>
  <dcterms:created xsi:type="dcterms:W3CDTF">2005-09-20T10:34:20Z</dcterms:created>
  <dcterms:modified xsi:type="dcterms:W3CDTF">2018-03-01T09:35:01Z</dcterms:modified>
</cp:coreProperties>
</file>