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9" r:id="rId3"/>
    <p:sldId id="326" r:id="rId4"/>
    <p:sldId id="261" r:id="rId5"/>
    <p:sldId id="260" r:id="rId6"/>
    <p:sldId id="323" r:id="rId7"/>
    <p:sldId id="420" r:id="rId8"/>
    <p:sldId id="257" r:id="rId9"/>
    <p:sldId id="421" r:id="rId10"/>
    <p:sldId id="473" r:id="rId11"/>
    <p:sldId id="292" r:id="rId12"/>
    <p:sldId id="480" r:id="rId13"/>
    <p:sldId id="426" r:id="rId14"/>
    <p:sldId id="282" r:id="rId15"/>
    <p:sldId id="348" r:id="rId16"/>
    <p:sldId id="429" r:id="rId17"/>
    <p:sldId id="482" r:id="rId18"/>
    <p:sldId id="430" r:id="rId19"/>
    <p:sldId id="424" r:id="rId20"/>
    <p:sldId id="347" r:id="rId21"/>
    <p:sldId id="431" r:id="rId22"/>
    <p:sldId id="351" r:id="rId23"/>
    <p:sldId id="410" r:id="rId24"/>
    <p:sldId id="500" r:id="rId25"/>
    <p:sldId id="418" r:id="rId26"/>
    <p:sldId id="296" r:id="rId27"/>
    <p:sldId id="486" r:id="rId28"/>
    <p:sldId id="416" r:id="rId29"/>
    <p:sldId id="423" r:id="rId30"/>
    <p:sldId id="262" r:id="rId31"/>
    <p:sldId id="325" r:id="rId32"/>
    <p:sldId id="485" r:id="rId33"/>
    <p:sldId id="324" r:id="rId34"/>
    <p:sldId id="492" r:id="rId35"/>
    <p:sldId id="368" r:id="rId36"/>
    <p:sldId id="376" r:id="rId37"/>
    <p:sldId id="374" r:id="rId38"/>
    <p:sldId id="389" r:id="rId39"/>
    <p:sldId id="491" r:id="rId40"/>
    <p:sldId id="493" r:id="rId41"/>
    <p:sldId id="488" r:id="rId42"/>
    <p:sldId id="497" r:id="rId43"/>
    <p:sldId id="498" r:id="rId44"/>
    <p:sldId id="499" r:id="rId45"/>
    <p:sldId id="490" r:id="rId46"/>
    <p:sldId id="489" r:id="rId47"/>
    <p:sldId id="494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9983-8414-45AC-82E5-9BF27F32B20A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3FBB5D-F43F-4CE0-99A2-E45257E33595}">
      <dgm:prSet/>
      <dgm:spPr/>
      <dgm:t>
        <a:bodyPr/>
        <a:lstStyle/>
        <a:p>
          <a:r>
            <a:rPr lang="it-IT" dirty="0"/>
            <a:t>Insieme delle attività strategiche ed operative, orientate a migliorare la creazione di valore del prodotto; </a:t>
          </a:r>
          <a:endParaRPr lang="en-US" dirty="0"/>
        </a:p>
      </dgm:t>
    </dgm:pt>
    <dgm:pt modelId="{E941F1D0-00F4-4EDD-9676-5ACCA687260D}" type="parTrans" cxnId="{C6A82FD7-60CD-4E67-A644-FFEB54F9375E}">
      <dgm:prSet/>
      <dgm:spPr/>
      <dgm:t>
        <a:bodyPr/>
        <a:lstStyle/>
        <a:p>
          <a:endParaRPr lang="en-US"/>
        </a:p>
      </dgm:t>
    </dgm:pt>
    <dgm:pt modelId="{862556AA-BE09-480E-98D3-30FC89F0EB1E}" type="sibTrans" cxnId="{C6A82FD7-60CD-4E67-A644-FFEB54F9375E}">
      <dgm:prSet/>
      <dgm:spPr/>
      <dgm:t>
        <a:bodyPr/>
        <a:lstStyle/>
        <a:p>
          <a:endParaRPr lang="en-US"/>
        </a:p>
      </dgm:t>
    </dgm:pt>
    <dgm:pt modelId="{9D51A664-9C97-4CA7-9D13-24015F43E7A2}">
      <dgm:prSet/>
      <dgm:spPr/>
      <dgm:t>
        <a:bodyPr/>
        <a:lstStyle/>
        <a:p>
          <a:r>
            <a:rPr lang="it-IT" dirty="0"/>
            <a:t>Azioni che agiscono contemporaneamente sul fronte dell’attribuzione del valore da parte del consumatore e della società più in generale</a:t>
          </a:r>
          <a:endParaRPr lang="en-US" dirty="0"/>
        </a:p>
      </dgm:t>
    </dgm:pt>
    <dgm:pt modelId="{2D4F4BC5-1D4B-45C7-B7E9-EBBF8667CE08}" type="parTrans" cxnId="{7B6C57B9-F51C-46C9-ABE8-9F294EE35ED4}">
      <dgm:prSet/>
      <dgm:spPr/>
      <dgm:t>
        <a:bodyPr/>
        <a:lstStyle/>
        <a:p>
          <a:endParaRPr lang="en-US"/>
        </a:p>
      </dgm:t>
    </dgm:pt>
    <dgm:pt modelId="{2098C0D8-2797-453E-BADC-F8BD6E7393FC}" type="sibTrans" cxnId="{7B6C57B9-F51C-46C9-ABE8-9F294EE35ED4}">
      <dgm:prSet/>
      <dgm:spPr/>
      <dgm:t>
        <a:bodyPr/>
        <a:lstStyle/>
        <a:p>
          <a:endParaRPr lang="en-US"/>
        </a:p>
      </dgm:t>
    </dgm:pt>
    <dgm:pt modelId="{7F01689F-189F-4389-A6A8-1CABC3CF049B}">
      <dgm:prSet/>
      <dgm:spPr/>
      <dgm:t>
        <a:bodyPr/>
        <a:lstStyle/>
        <a:p>
          <a:r>
            <a:rPr lang="it-IT" dirty="0"/>
            <a:t>e su quello dell’efficacia dei processi di produzione da parte del sistema delle imprese</a:t>
          </a:r>
          <a:endParaRPr lang="en-US" dirty="0"/>
        </a:p>
      </dgm:t>
    </dgm:pt>
    <dgm:pt modelId="{854D8462-19C2-470B-8182-A7F701D78F2C}" type="parTrans" cxnId="{909640FA-AC3E-405C-BCCF-D743C57B3328}">
      <dgm:prSet/>
      <dgm:spPr/>
      <dgm:t>
        <a:bodyPr/>
        <a:lstStyle/>
        <a:p>
          <a:endParaRPr lang="en-US"/>
        </a:p>
      </dgm:t>
    </dgm:pt>
    <dgm:pt modelId="{EF62F68B-3DA0-4DB7-A289-A6373C70BA79}" type="sibTrans" cxnId="{909640FA-AC3E-405C-BCCF-D743C57B3328}">
      <dgm:prSet/>
      <dgm:spPr/>
      <dgm:t>
        <a:bodyPr/>
        <a:lstStyle/>
        <a:p>
          <a:endParaRPr lang="en-US"/>
        </a:p>
      </dgm:t>
    </dgm:pt>
    <dgm:pt modelId="{4717077F-B6D8-47E9-B08A-3A3D9FB1D7CC}" type="pres">
      <dgm:prSet presAssocID="{E7409983-8414-45AC-82E5-9BF27F32B20A}" presName="Name0" presStyleCnt="0">
        <dgm:presLayoutVars>
          <dgm:dir/>
          <dgm:animLvl val="lvl"/>
          <dgm:resizeHandles val="exact"/>
        </dgm:presLayoutVars>
      </dgm:prSet>
      <dgm:spPr/>
    </dgm:pt>
    <dgm:pt modelId="{A8B1D34D-46D4-48DF-A244-F41C5D4AE02E}" type="pres">
      <dgm:prSet presAssocID="{7F01689F-189F-4389-A6A8-1CABC3CF049B}" presName="boxAndChildren" presStyleCnt="0"/>
      <dgm:spPr/>
    </dgm:pt>
    <dgm:pt modelId="{FC172997-4800-4B36-BB70-EF5B837C6CA3}" type="pres">
      <dgm:prSet presAssocID="{7F01689F-189F-4389-A6A8-1CABC3CF049B}" presName="parentTextBox" presStyleLbl="node1" presStyleIdx="0" presStyleCnt="3"/>
      <dgm:spPr/>
    </dgm:pt>
    <dgm:pt modelId="{2221CE0B-001A-4F9F-89DF-EB0E1A6D1BD2}" type="pres">
      <dgm:prSet presAssocID="{2098C0D8-2797-453E-BADC-F8BD6E7393FC}" presName="sp" presStyleCnt="0"/>
      <dgm:spPr/>
    </dgm:pt>
    <dgm:pt modelId="{20524559-6972-4206-A814-C61B620B8EAF}" type="pres">
      <dgm:prSet presAssocID="{9D51A664-9C97-4CA7-9D13-24015F43E7A2}" presName="arrowAndChildren" presStyleCnt="0"/>
      <dgm:spPr/>
    </dgm:pt>
    <dgm:pt modelId="{8055A031-CE42-4601-8789-87B2C2E72C40}" type="pres">
      <dgm:prSet presAssocID="{9D51A664-9C97-4CA7-9D13-24015F43E7A2}" presName="parentTextArrow" presStyleLbl="node1" presStyleIdx="1" presStyleCnt="3" custScaleX="98835"/>
      <dgm:spPr/>
    </dgm:pt>
    <dgm:pt modelId="{029B6888-A61F-4C8A-81EA-535F882753AC}" type="pres">
      <dgm:prSet presAssocID="{862556AA-BE09-480E-98D3-30FC89F0EB1E}" presName="sp" presStyleCnt="0"/>
      <dgm:spPr/>
    </dgm:pt>
    <dgm:pt modelId="{C9AF938D-5D35-42AC-916D-6610F58836E9}" type="pres">
      <dgm:prSet presAssocID="{163FBB5D-F43F-4CE0-99A2-E45257E33595}" presName="arrowAndChildren" presStyleCnt="0"/>
      <dgm:spPr/>
    </dgm:pt>
    <dgm:pt modelId="{EB3DC249-B681-47D8-8416-030667EAC0A0}" type="pres">
      <dgm:prSet presAssocID="{163FBB5D-F43F-4CE0-99A2-E45257E33595}" presName="parentTextArrow" presStyleLbl="node1" presStyleIdx="2" presStyleCnt="3"/>
      <dgm:spPr/>
    </dgm:pt>
  </dgm:ptLst>
  <dgm:cxnLst>
    <dgm:cxn modelId="{5353A730-4048-446A-B8AC-AEAFA8AA1F73}" type="presOf" srcId="{9D51A664-9C97-4CA7-9D13-24015F43E7A2}" destId="{8055A031-CE42-4601-8789-87B2C2E72C40}" srcOrd="0" destOrd="0" presId="urn:microsoft.com/office/officeart/2005/8/layout/process4"/>
    <dgm:cxn modelId="{95F1D2B6-7CF0-4688-BF22-1F3770C9CB0C}" type="presOf" srcId="{7F01689F-189F-4389-A6A8-1CABC3CF049B}" destId="{FC172997-4800-4B36-BB70-EF5B837C6CA3}" srcOrd="0" destOrd="0" presId="urn:microsoft.com/office/officeart/2005/8/layout/process4"/>
    <dgm:cxn modelId="{7B6C57B9-F51C-46C9-ABE8-9F294EE35ED4}" srcId="{E7409983-8414-45AC-82E5-9BF27F32B20A}" destId="{9D51A664-9C97-4CA7-9D13-24015F43E7A2}" srcOrd="1" destOrd="0" parTransId="{2D4F4BC5-1D4B-45C7-B7E9-EBBF8667CE08}" sibTransId="{2098C0D8-2797-453E-BADC-F8BD6E7393FC}"/>
    <dgm:cxn modelId="{63B8B8BA-2FF1-4AD8-ACCE-ED7159116958}" type="presOf" srcId="{E7409983-8414-45AC-82E5-9BF27F32B20A}" destId="{4717077F-B6D8-47E9-B08A-3A3D9FB1D7CC}" srcOrd="0" destOrd="0" presId="urn:microsoft.com/office/officeart/2005/8/layout/process4"/>
    <dgm:cxn modelId="{9A78E9BA-4A4F-4C15-802D-BD46BF17853B}" type="presOf" srcId="{163FBB5D-F43F-4CE0-99A2-E45257E33595}" destId="{EB3DC249-B681-47D8-8416-030667EAC0A0}" srcOrd="0" destOrd="0" presId="urn:microsoft.com/office/officeart/2005/8/layout/process4"/>
    <dgm:cxn modelId="{C6A82FD7-60CD-4E67-A644-FFEB54F9375E}" srcId="{E7409983-8414-45AC-82E5-9BF27F32B20A}" destId="{163FBB5D-F43F-4CE0-99A2-E45257E33595}" srcOrd="0" destOrd="0" parTransId="{E941F1D0-00F4-4EDD-9676-5ACCA687260D}" sibTransId="{862556AA-BE09-480E-98D3-30FC89F0EB1E}"/>
    <dgm:cxn modelId="{909640FA-AC3E-405C-BCCF-D743C57B3328}" srcId="{E7409983-8414-45AC-82E5-9BF27F32B20A}" destId="{7F01689F-189F-4389-A6A8-1CABC3CF049B}" srcOrd="2" destOrd="0" parTransId="{854D8462-19C2-470B-8182-A7F701D78F2C}" sibTransId="{EF62F68B-3DA0-4DB7-A289-A6373C70BA79}"/>
    <dgm:cxn modelId="{4E35E435-AF56-4B2D-ACC2-2D2E22903C0F}" type="presParOf" srcId="{4717077F-B6D8-47E9-B08A-3A3D9FB1D7CC}" destId="{A8B1D34D-46D4-48DF-A244-F41C5D4AE02E}" srcOrd="0" destOrd="0" presId="urn:microsoft.com/office/officeart/2005/8/layout/process4"/>
    <dgm:cxn modelId="{5039E436-761B-4DC2-B0B4-7C69BAA85735}" type="presParOf" srcId="{A8B1D34D-46D4-48DF-A244-F41C5D4AE02E}" destId="{FC172997-4800-4B36-BB70-EF5B837C6CA3}" srcOrd="0" destOrd="0" presId="urn:microsoft.com/office/officeart/2005/8/layout/process4"/>
    <dgm:cxn modelId="{AC3F960B-D77F-4057-B7B8-9CD0DDDDAE4A}" type="presParOf" srcId="{4717077F-B6D8-47E9-B08A-3A3D9FB1D7CC}" destId="{2221CE0B-001A-4F9F-89DF-EB0E1A6D1BD2}" srcOrd="1" destOrd="0" presId="urn:microsoft.com/office/officeart/2005/8/layout/process4"/>
    <dgm:cxn modelId="{18ED0148-2354-4E3D-A505-2D226B753C48}" type="presParOf" srcId="{4717077F-B6D8-47E9-B08A-3A3D9FB1D7CC}" destId="{20524559-6972-4206-A814-C61B620B8EAF}" srcOrd="2" destOrd="0" presId="urn:microsoft.com/office/officeart/2005/8/layout/process4"/>
    <dgm:cxn modelId="{D7059E02-2CFA-461C-8C63-8143D8C764E4}" type="presParOf" srcId="{20524559-6972-4206-A814-C61B620B8EAF}" destId="{8055A031-CE42-4601-8789-87B2C2E72C40}" srcOrd="0" destOrd="0" presId="urn:microsoft.com/office/officeart/2005/8/layout/process4"/>
    <dgm:cxn modelId="{A1FD8BF7-DED3-4F49-81B6-4269A111CB5D}" type="presParOf" srcId="{4717077F-B6D8-47E9-B08A-3A3D9FB1D7CC}" destId="{029B6888-A61F-4C8A-81EA-535F882753AC}" srcOrd="3" destOrd="0" presId="urn:microsoft.com/office/officeart/2005/8/layout/process4"/>
    <dgm:cxn modelId="{0242AB66-EE78-4285-A8B6-30B5A4BE487D}" type="presParOf" srcId="{4717077F-B6D8-47E9-B08A-3A3D9FB1D7CC}" destId="{C9AF938D-5D35-42AC-916D-6610F58836E9}" srcOrd="4" destOrd="0" presId="urn:microsoft.com/office/officeart/2005/8/layout/process4"/>
    <dgm:cxn modelId="{1E3040A8-4BA1-4B70-836F-6ABF7B0E31C4}" type="presParOf" srcId="{C9AF938D-5D35-42AC-916D-6610F58836E9}" destId="{EB3DC249-B681-47D8-8416-030667EAC0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21D0B3-CD80-48C9-AB67-1B6A878D7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4FCC17-6A47-4763-A681-5B6DB19A680F}">
      <dgm:prSet phldrT="[Tes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it-IT" sz="1800" b="1" dirty="0"/>
            <a:t>Momento della Produzione: </a:t>
          </a:r>
          <a:endParaRPr lang="it-IT" sz="1800" dirty="0"/>
        </a:p>
      </dgm:t>
    </dgm:pt>
    <dgm:pt modelId="{81A16DB5-AD19-40F5-89B5-3520E8A049FD}" type="parTrans" cxnId="{E8B43149-DF61-400F-8277-11A0AAF69835}">
      <dgm:prSet/>
      <dgm:spPr/>
      <dgm:t>
        <a:bodyPr/>
        <a:lstStyle/>
        <a:p>
          <a:endParaRPr lang="it-IT"/>
        </a:p>
      </dgm:t>
    </dgm:pt>
    <dgm:pt modelId="{1C8C6D16-FD9C-4514-8071-85FF3DCCDC4F}" type="sibTrans" cxnId="{E8B43149-DF61-400F-8277-11A0AAF69835}">
      <dgm:prSet/>
      <dgm:spPr/>
      <dgm:t>
        <a:bodyPr/>
        <a:lstStyle/>
        <a:p>
          <a:endParaRPr lang="it-IT"/>
        </a:p>
      </dgm:t>
    </dgm:pt>
    <dgm:pt modelId="{3DE3D7E9-DAB0-41A9-9759-BBEEE35C13B7}">
      <dgm:prSet phldrT="[Testo]" custT="1"/>
      <dgm:spPr/>
      <dgm:t>
        <a:bodyPr/>
        <a:lstStyle/>
        <a:p>
          <a:r>
            <a:rPr lang="it-IT" sz="1400" dirty="0"/>
            <a:t>Impiegare tecniche eco-compatibili/basso impatto</a:t>
          </a:r>
        </a:p>
      </dgm:t>
    </dgm:pt>
    <dgm:pt modelId="{7CE4E5E4-3276-47D9-9EDE-B3D04C074ADE}" type="parTrans" cxnId="{EC0924AE-F51E-4B2D-BFD1-D9EE7C67A143}">
      <dgm:prSet/>
      <dgm:spPr/>
      <dgm:t>
        <a:bodyPr/>
        <a:lstStyle/>
        <a:p>
          <a:endParaRPr lang="it-IT"/>
        </a:p>
      </dgm:t>
    </dgm:pt>
    <dgm:pt modelId="{BABE16F0-E327-4A91-87B9-B8BA16A8FB5C}" type="sibTrans" cxnId="{EC0924AE-F51E-4B2D-BFD1-D9EE7C67A143}">
      <dgm:prSet/>
      <dgm:spPr/>
      <dgm:t>
        <a:bodyPr/>
        <a:lstStyle/>
        <a:p>
          <a:endParaRPr lang="it-IT"/>
        </a:p>
      </dgm:t>
    </dgm:pt>
    <dgm:pt modelId="{F3D4916B-6408-470F-AA09-9A4E34739362}">
      <dgm:prSet phldrT="[Testo]" custT="1"/>
      <dgm:spPr/>
      <dgm:t>
        <a:bodyPr/>
        <a:lstStyle/>
        <a:p>
          <a:r>
            <a:rPr lang="it-IT" sz="1400" dirty="0"/>
            <a:t>Es. produzioni biologiche/biodinamiche/lotta integrata</a:t>
          </a:r>
        </a:p>
      </dgm:t>
    </dgm:pt>
    <dgm:pt modelId="{3CF5473C-4990-4B68-ACFF-25EE8095F49E}" type="parTrans" cxnId="{D57CF0FC-6044-44E2-8217-88846DFB140E}">
      <dgm:prSet/>
      <dgm:spPr/>
      <dgm:t>
        <a:bodyPr/>
        <a:lstStyle/>
        <a:p>
          <a:endParaRPr lang="it-IT"/>
        </a:p>
      </dgm:t>
    </dgm:pt>
    <dgm:pt modelId="{880854DE-0B8D-4182-9EC9-F24F8CB0AA28}" type="sibTrans" cxnId="{D57CF0FC-6044-44E2-8217-88846DFB140E}">
      <dgm:prSet/>
      <dgm:spPr/>
      <dgm:t>
        <a:bodyPr/>
        <a:lstStyle/>
        <a:p>
          <a:endParaRPr lang="it-IT"/>
        </a:p>
      </dgm:t>
    </dgm:pt>
    <dgm:pt modelId="{C67DB4B3-47FA-4034-A6CF-B804D1F941DB}">
      <dgm:prSet phldrT="[Testo]" custT="1"/>
      <dgm:spPr/>
      <dgm:t>
        <a:bodyPr/>
        <a:lstStyle/>
        <a:p>
          <a:r>
            <a:rPr lang="it-IT" sz="1800" b="1" i="0" dirty="0"/>
            <a:t>Momento del mercato</a:t>
          </a:r>
          <a:r>
            <a:rPr lang="it-IT" sz="1800" b="0" i="0" dirty="0"/>
            <a:t>:</a:t>
          </a:r>
          <a:endParaRPr lang="it-IT" sz="1800" dirty="0"/>
        </a:p>
      </dgm:t>
    </dgm:pt>
    <dgm:pt modelId="{28003E04-181A-46AF-B557-9C11C79B18C0}" type="parTrans" cxnId="{30A10F23-E546-43E4-8874-84545DD84565}">
      <dgm:prSet/>
      <dgm:spPr/>
      <dgm:t>
        <a:bodyPr/>
        <a:lstStyle/>
        <a:p>
          <a:endParaRPr lang="it-IT"/>
        </a:p>
      </dgm:t>
    </dgm:pt>
    <dgm:pt modelId="{B9925C6F-AE79-464F-B37E-8BF4A5B53F17}" type="sibTrans" cxnId="{30A10F23-E546-43E4-8874-84545DD84565}">
      <dgm:prSet/>
      <dgm:spPr/>
      <dgm:t>
        <a:bodyPr/>
        <a:lstStyle/>
        <a:p>
          <a:endParaRPr lang="it-IT"/>
        </a:p>
      </dgm:t>
    </dgm:pt>
    <dgm:pt modelId="{EDC063D9-12B7-423B-9F65-D18D7C21E042}">
      <dgm:prSet phldrT="[Testo]" custT="1"/>
      <dgm:spPr/>
      <dgm:t>
        <a:bodyPr/>
        <a:lstStyle/>
        <a:p>
          <a:r>
            <a:rPr lang="it-IT" sz="1400" dirty="0"/>
            <a:t>Strategie di filiera corta</a:t>
          </a:r>
        </a:p>
      </dgm:t>
    </dgm:pt>
    <dgm:pt modelId="{FB7396F0-3EB9-4A10-A32E-F92F9F749CF9}" type="parTrans" cxnId="{C3FB84EC-BC5D-4A3E-908F-1CCBF9430DA4}">
      <dgm:prSet/>
      <dgm:spPr/>
      <dgm:t>
        <a:bodyPr/>
        <a:lstStyle/>
        <a:p>
          <a:endParaRPr lang="it-IT"/>
        </a:p>
      </dgm:t>
    </dgm:pt>
    <dgm:pt modelId="{F24DE7E8-77DB-41FC-92D5-55094BAC8BD7}" type="sibTrans" cxnId="{C3FB84EC-BC5D-4A3E-908F-1CCBF9430DA4}">
      <dgm:prSet/>
      <dgm:spPr/>
      <dgm:t>
        <a:bodyPr/>
        <a:lstStyle/>
        <a:p>
          <a:endParaRPr lang="it-IT"/>
        </a:p>
      </dgm:t>
    </dgm:pt>
    <dgm:pt modelId="{546ADF8D-4F4D-4068-A1B7-480556BDCF8F}">
      <dgm:prSet phldrT="[Testo]" custT="1"/>
      <dgm:spPr/>
      <dgm:t>
        <a:bodyPr/>
        <a:lstStyle/>
        <a:p>
          <a:r>
            <a:rPr lang="it-IT" sz="1400" dirty="0"/>
            <a:t>Forme di certificazione ambientale e sociale B2B</a:t>
          </a:r>
        </a:p>
      </dgm:t>
    </dgm:pt>
    <dgm:pt modelId="{7050827D-B1A6-4C03-B0C4-A6B83D2F3A24}" type="parTrans" cxnId="{D34C7086-794E-4BC5-BEFB-972546E6B354}">
      <dgm:prSet/>
      <dgm:spPr/>
      <dgm:t>
        <a:bodyPr/>
        <a:lstStyle/>
        <a:p>
          <a:endParaRPr lang="it-IT"/>
        </a:p>
      </dgm:t>
    </dgm:pt>
    <dgm:pt modelId="{DE3DA22C-DAC8-4919-B812-89E51FBFF795}" type="sibTrans" cxnId="{D34C7086-794E-4BC5-BEFB-972546E6B354}">
      <dgm:prSet/>
      <dgm:spPr/>
      <dgm:t>
        <a:bodyPr/>
        <a:lstStyle/>
        <a:p>
          <a:endParaRPr lang="it-IT"/>
        </a:p>
      </dgm:t>
    </dgm:pt>
    <dgm:pt modelId="{C65AFE39-1A9B-4120-B850-9710D9FD4797}">
      <dgm:prSet phldrT="[Testo]" custT="1"/>
      <dgm:spPr/>
      <dgm:t>
        <a:bodyPr/>
        <a:lstStyle/>
        <a:p>
          <a:r>
            <a:rPr lang="it-IT" sz="1800" b="1" i="0" dirty="0"/>
            <a:t>Momento del consumo</a:t>
          </a:r>
          <a:r>
            <a:rPr lang="it-IT" sz="500" b="1" i="0" dirty="0"/>
            <a:t>:</a:t>
          </a:r>
          <a:endParaRPr lang="it-IT" sz="500" dirty="0"/>
        </a:p>
      </dgm:t>
    </dgm:pt>
    <dgm:pt modelId="{7F68134E-0780-4E8A-B8AE-2AA686B0C485}" type="parTrans" cxnId="{3DD72B28-A63F-43D4-8990-61BA7487E148}">
      <dgm:prSet/>
      <dgm:spPr/>
      <dgm:t>
        <a:bodyPr/>
        <a:lstStyle/>
        <a:p>
          <a:endParaRPr lang="it-IT"/>
        </a:p>
      </dgm:t>
    </dgm:pt>
    <dgm:pt modelId="{A3215789-93A8-4E1B-B6DE-83A5DF8DF5BB}" type="sibTrans" cxnId="{3DD72B28-A63F-43D4-8990-61BA7487E148}">
      <dgm:prSet/>
      <dgm:spPr/>
      <dgm:t>
        <a:bodyPr/>
        <a:lstStyle/>
        <a:p>
          <a:endParaRPr lang="it-IT"/>
        </a:p>
      </dgm:t>
    </dgm:pt>
    <dgm:pt modelId="{CECC3E97-DAFE-43DA-8338-563F10DD2795}">
      <dgm:prSet phldrT="[Testo]" custT="1"/>
      <dgm:spPr/>
      <dgm:t>
        <a:bodyPr/>
        <a:lstStyle/>
        <a:p>
          <a:r>
            <a:rPr lang="it-IT" sz="1600" dirty="0"/>
            <a:t>Campagne pubblicitarie e di sensibilizzazione</a:t>
          </a:r>
        </a:p>
      </dgm:t>
    </dgm:pt>
    <dgm:pt modelId="{D7EF45C1-8EEF-4CB9-8D57-26A2977260F4}" type="parTrans" cxnId="{24F6C6BD-BE4D-4783-A656-D4A8D7296936}">
      <dgm:prSet/>
      <dgm:spPr/>
      <dgm:t>
        <a:bodyPr/>
        <a:lstStyle/>
        <a:p>
          <a:endParaRPr lang="it-IT"/>
        </a:p>
      </dgm:t>
    </dgm:pt>
    <dgm:pt modelId="{B2771EB7-1638-419E-904F-0C1D6C3B3BB4}" type="sibTrans" cxnId="{24F6C6BD-BE4D-4783-A656-D4A8D7296936}">
      <dgm:prSet/>
      <dgm:spPr/>
      <dgm:t>
        <a:bodyPr/>
        <a:lstStyle/>
        <a:p>
          <a:endParaRPr lang="it-IT"/>
        </a:p>
      </dgm:t>
    </dgm:pt>
    <dgm:pt modelId="{F30CD811-73AC-4DD4-A90C-6D7CCB18708E}">
      <dgm:prSet phldrT="[Testo]" custT="1"/>
      <dgm:spPr/>
      <dgm:t>
        <a:bodyPr/>
        <a:lstStyle/>
        <a:p>
          <a:r>
            <a:rPr lang="it-IT" sz="1600" dirty="0"/>
            <a:t>Etichette e certificazioni ambientali e sociali</a:t>
          </a:r>
        </a:p>
      </dgm:t>
    </dgm:pt>
    <dgm:pt modelId="{5C7F475D-17AF-4C0A-A307-369CCD97D8C4}" type="parTrans" cxnId="{1EB2E5CB-35F0-4329-9DB8-BC53D4D60C7E}">
      <dgm:prSet/>
      <dgm:spPr/>
      <dgm:t>
        <a:bodyPr/>
        <a:lstStyle/>
        <a:p>
          <a:endParaRPr lang="it-IT"/>
        </a:p>
      </dgm:t>
    </dgm:pt>
    <dgm:pt modelId="{212DE9B7-5B5C-441E-AC6E-74DE51AB625F}" type="sibTrans" cxnId="{1EB2E5CB-35F0-4329-9DB8-BC53D4D60C7E}">
      <dgm:prSet/>
      <dgm:spPr/>
      <dgm:t>
        <a:bodyPr/>
        <a:lstStyle/>
        <a:p>
          <a:endParaRPr lang="it-IT"/>
        </a:p>
      </dgm:t>
    </dgm:pt>
    <dgm:pt modelId="{129A9E83-B081-420A-B2FB-D4B6E05331A3}">
      <dgm:prSet phldrT="[Testo]"/>
      <dgm:spPr/>
      <dgm:t>
        <a:bodyPr/>
        <a:lstStyle/>
        <a:p>
          <a:endParaRPr lang="it-IT" sz="500" dirty="0"/>
        </a:p>
      </dgm:t>
    </dgm:pt>
    <dgm:pt modelId="{64D6063E-871D-4011-B7B3-45CA173152BA}" type="parTrans" cxnId="{E1C5EB36-6C53-4236-8740-B45A2A0EFBA9}">
      <dgm:prSet/>
      <dgm:spPr/>
      <dgm:t>
        <a:bodyPr/>
        <a:lstStyle/>
        <a:p>
          <a:endParaRPr lang="it-IT"/>
        </a:p>
      </dgm:t>
    </dgm:pt>
    <dgm:pt modelId="{982FA1E0-3CE2-4AEE-B6E3-939AF8EE2193}" type="sibTrans" cxnId="{E1C5EB36-6C53-4236-8740-B45A2A0EFBA9}">
      <dgm:prSet/>
      <dgm:spPr/>
      <dgm:t>
        <a:bodyPr/>
        <a:lstStyle/>
        <a:p>
          <a:endParaRPr lang="it-IT"/>
        </a:p>
      </dgm:t>
    </dgm:pt>
    <dgm:pt modelId="{43AC443A-F0E2-4C1D-8D06-0371A75C5573}">
      <dgm:prSet phldrT="[Testo]" custT="1"/>
      <dgm:spPr/>
      <dgm:t>
        <a:bodyPr/>
        <a:lstStyle/>
        <a:p>
          <a:r>
            <a:rPr lang="it-IT" sz="1400" dirty="0"/>
            <a:t>Partecipazioni a programmi di sostenibilità di filiera</a:t>
          </a:r>
        </a:p>
      </dgm:t>
    </dgm:pt>
    <dgm:pt modelId="{838489B1-47B0-438E-9520-0019BC9A1B2F}" type="parTrans" cxnId="{9A793A58-0E0F-4107-AB59-2F2DF75D4FE7}">
      <dgm:prSet/>
      <dgm:spPr/>
      <dgm:t>
        <a:bodyPr/>
        <a:lstStyle/>
        <a:p>
          <a:endParaRPr lang="it-IT"/>
        </a:p>
      </dgm:t>
    </dgm:pt>
    <dgm:pt modelId="{E0D22ABE-2DC7-4DCB-AF4E-BEA119625ED5}" type="sibTrans" cxnId="{9A793A58-0E0F-4107-AB59-2F2DF75D4FE7}">
      <dgm:prSet/>
      <dgm:spPr/>
      <dgm:t>
        <a:bodyPr/>
        <a:lstStyle/>
        <a:p>
          <a:endParaRPr lang="it-IT"/>
        </a:p>
      </dgm:t>
    </dgm:pt>
    <dgm:pt modelId="{748B6869-C2A5-4531-80A6-A5D301C037B9}">
      <dgm:prSet phldrT="[Testo]" custT="1"/>
      <dgm:spPr/>
      <dgm:t>
        <a:bodyPr/>
        <a:lstStyle/>
        <a:p>
          <a:r>
            <a:rPr lang="it-IT" sz="1400" dirty="0"/>
            <a:t>Adozione di codici di condotta </a:t>
          </a:r>
        </a:p>
      </dgm:t>
    </dgm:pt>
    <dgm:pt modelId="{2FD5916C-589C-47A9-B211-680542A2C3FF}" type="parTrans" cxnId="{C6788AF2-36BA-4340-AA66-FC18A9571141}">
      <dgm:prSet/>
      <dgm:spPr/>
      <dgm:t>
        <a:bodyPr/>
        <a:lstStyle/>
        <a:p>
          <a:endParaRPr lang="it-IT"/>
        </a:p>
      </dgm:t>
    </dgm:pt>
    <dgm:pt modelId="{ED7AB066-6B29-40A0-A7FA-BFF636ED2827}" type="sibTrans" cxnId="{C6788AF2-36BA-4340-AA66-FC18A9571141}">
      <dgm:prSet/>
      <dgm:spPr/>
      <dgm:t>
        <a:bodyPr/>
        <a:lstStyle/>
        <a:p>
          <a:endParaRPr lang="it-IT"/>
        </a:p>
      </dgm:t>
    </dgm:pt>
    <dgm:pt modelId="{182A1169-69F6-4B57-AA17-E76588572848}" type="pres">
      <dgm:prSet presAssocID="{1F21D0B3-CD80-48C9-AB67-1B6A878D7F1D}" presName="linearFlow" presStyleCnt="0">
        <dgm:presLayoutVars>
          <dgm:dir/>
          <dgm:animLvl val="lvl"/>
          <dgm:resizeHandles val="exact"/>
        </dgm:presLayoutVars>
      </dgm:prSet>
      <dgm:spPr/>
    </dgm:pt>
    <dgm:pt modelId="{B04EA420-1E23-4EA0-A839-0FEAE215AB61}" type="pres">
      <dgm:prSet presAssocID="{5C4FCC17-6A47-4763-A681-5B6DB19A680F}" presName="composite" presStyleCnt="0"/>
      <dgm:spPr/>
    </dgm:pt>
    <dgm:pt modelId="{13EB69B9-0362-4FD4-BFF8-A33E5148AA01}" type="pres">
      <dgm:prSet presAssocID="{5C4FCC17-6A47-4763-A681-5B6DB19A680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EABBC-763C-483F-8441-E7D8F2532A3D}" type="pres">
      <dgm:prSet presAssocID="{5C4FCC17-6A47-4763-A681-5B6DB19A680F}" presName="parSh" presStyleLbl="node1" presStyleIdx="0" presStyleCnt="3"/>
      <dgm:spPr/>
    </dgm:pt>
    <dgm:pt modelId="{94425123-8039-4934-B5C3-7C80E450DAFF}" type="pres">
      <dgm:prSet presAssocID="{5C4FCC17-6A47-4763-A681-5B6DB19A680F}" presName="desTx" presStyleLbl="fgAcc1" presStyleIdx="0" presStyleCnt="3" custScaleX="112613" custScaleY="102036" custLinFactNeighborX="8931" custLinFactNeighborY="1408">
        <dgm:presLayoutVars>
          <dgm:bulletEnabled val="1"/>
        </dgm:presLayoutVars>
      </dgm:prSet>
      <dgm:spPr/>
    </dgm:pt>
    <dgm:pt modelId="{F8B086D1-8968-4696-9455-EF15B31AC14D}" type="pres">
      <dgm:prSet presAssocID="{1C8C6D16-FD9C-4514-8071-85FF3DCCDC4F}" presName="sibTrans" presStyleLbl="sibTrans2D1" presStyleIdx="0" presStyleCnt="2" custAng="21431397"/>
      <dgm:spPr/>
    </dgm:pt>
    <dgm:pt modelId="{9945DB04-DD6C-4546-99B8-3B4D768D60F5}" type="pres">
      <dgm:prSet presAssocID="{1C8C6D16-FD9C-4514-8071-85FF3DCCDC4F}" presName="connTx" presStyleLbl="sibTrans2D1" presStyleIdx="0" presStyleCnt="2"/>
      <dgm:spPr/>
    </dgm:pt>
    <dgm:pt modelId="{31AB375C-8D0B-44BE-822F-3F1EA68575F6}" type="pres">
      <dgm:prSet presAssocID="{C67DB4B3-47FA-4034-A6CF-B804D1F941DB}" presName="composite" presStyleCnt="0"/>
      <dgm:spPr/>
    </dgm:pt>
    <dgm:pt modelId="{ABB3F345-B484-4FA8-B4E9-F2724A4C5304}" type="pres">
      <dgm:prSet presAssocID="{C67DB4B3-47FA-4034-A6CF-B804D1F941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8928614-2072-44E0-ACB0-539E362192AB}" type="pres">
      <dgm:prSet presAssocID="{C67DB4B3-47FA-4034-A6CF-B804D1F941DB}" presName="parSh" presStyleLbl="node1" presStyleIdx="1" presStyleCnt="3"/>
      <dgm:spPr/>
    </dgm:pt>
    <dgm:pt modelId="{2AEEA1AE-5999-4612-A93A-2848FE780CC0}" type="pres">
      <dgm:prSet presAssocID="{C67DB4B3-47FA-4034-A6CF-B804D1F941DB}" presName="desTx" presStyleLbl="fgAcc1" presStyleIdx="1" presStyleCnt="3" custScaleX="113650">
        <dgm:presLayoutVars>
          <dgm:bulletEnabled val="1"/>
        </dgm:presLayoutVars>
      </dgm:prSet>
      <dgm:spPr/>
    </dgm:pt>
    <dgm:pt modelId="{BBEB7C8A-EB1C-497F-B70A-C5870EA9A9E4}" type="pres">
      <dgm:prSet presAssocID="{B9925C6F-AE79-464F-B37E-8BF4A5B53F17}" presName="sibTrans" presStyleLbl="sibTrans2D1" presStyleIdx="1" presStyleCnt="2"/>
      <dgm:spPr/>
    </dgm:pt>
    <dgm:pt modelId="{8D7EA540-A7D4-41FE-91D7-7066E782F334}" type="pres">
      <dgm:prSet presAssocID="{B9925C6F-AE79-464F-B37E-8BF4A5B53F17}" presName="connTx" presStyleLbl="sibTrans2D1" presStyleIdx="1" presStyleCnt="2"/>
      <dgm:spPr/>
    </dgm:pt>
    <dgm:pt modelId="{C29ED90F-8F06-4E68-9969-D3AF98454C5C}" type="pres">
      <dgm:prSet presAssocID="{C65AFE39-1A9B-4120-B850-9710D9FD4797}" presName="composite" presStyleCnt="0"/>
      <dgm:spPr/>
    </dgm:pt>
    <dgm:pt modelId="{F1626200-EB8C-468F-9613-EA5A19BFC094}" type="pres">
      <dgm:prSet presAssocID="{C65AFE39-1A9B-4120-B850-9710D9FD47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E29470E-BF63-40FD-AFE8-69057D1F1D5D}" type="pres">
      <dgm:prSet presAssocID="{C65AFE39-1A9B-4120-B850-9710D9FD4797}" presName="parSh" presStyleLbl="node1" presStyleIdx="2" presStyleCnt="3" custLinFactNeighborX="-2870" custLinFactNeighborY="-1951"/>
      <dgm:spPr/>
    </dgm:pt>
    <dgm:pt modelId="{6FC114F0-C93F-47BD-A482-1DC26652A71B}" type="pres">
      <dgm:prSet presAssocID="{C65AFE39-1A9B-4120-B850-9710D9FD4797}" presName="desTx" presStyleLbl="fgAcc1" presStyleIdx="2" presStyleCnt="3" custScaleY="97506">
        <dgm:presLayoutVars>
          <dgm:bulletEnabled val="1"/>
        </dgm:presLayoutVars>
      </dgm:prSet>
      <dgm:spPr/>
    </dgm:pt>
  </dgm:ptLst>
  <dgm:cxnLst>
    <dgm:cxn modelId="{BCE1790D-0437-4585-A67A-101BADC1528B}" type="presOf" srcId="{F30CD811-73AC-4DD4-A90C-6D7CCB18708E}" destId="{6FC114F0-C93F-47BD-A482-1DC26652A71B}" srcOrd="0" destOrd="1" presId="urn:microsoft.com/office/officeart/2005/8/layout/process3"/>
    <dgm:cxn modelId="{E09B9713-7A28-4025-82F0-C9E02CE9F106}" type="presOf" srcId="{B9925C6F-AE79-464F-B37E-8BF4A5B53F17}" destId="{BBEB7C8A-EB1C-497F-B70A-C5870EA9A9E4}" srcOrd="0" destOrd="0" presId="urn:microsoft.com/office/officeart/2005/8/layout/process3"/>
    <dgm:cxn modelId="{E0552518-FDA1-469E-A084-22543BC1EEAB}" type="presOf" srcId="{748B6869-C2A5-4531-80A6-A5D301C037B9}" destId="{94425123-8039-4934-B5C3-7C80E450DAFF}" srcOrd="0" destOrd="2" presId="urn:microsoft.com/office/officeart/2005/8/layout/process3"/>
    <dgm:cxn modelId="{3D61781C-375C-43FC-B98A-7086B1053037}" type="presOf" srcId="{C65AFE39-1A9B-4120-B850-9710D9FD4797}" destId="{5E29470E-BF63-40FD-AFE8-69057D1F1D5D}" srcOrd="1" destOrd="0" presId="urn:microsoft.com/office/officeart/2005/8/layout/process3"/>
    <dgm:cxn modelId="{30A10F23-E546-43E4-8874-84545DD84565}" srcId="{1F21D0B3-CD80-48C9-AB67-1B6A878D7F1D}" destId="{C67DB4B3-47FA-4034-A6CF-B804D1F941DB}" srcOrd="1" destOrd="0" parTransId="{28003E04-181A-46AF-B557-9C11C79B18C0}" sibTransId="{B9925C6F-AE79-464F-B37E-8BF4A5B53F17}"/>
    <dgm:cxn modelId="{3DD72B28-A63F-43D4-8990-61BA7487E148}" srcId="{1F21D0B3-CD80-48C9-AB67-1B6A878D7F1D}" destId="{C65AFE39-1A9B-4120-B850-9710D9FD4797}" srcOrd="2" destOrd="0" parTransId="{7F68134E-0780-4E8A-B8AE-2AA686B0C485}" sibTransId="{A3215789-93A8-4E1B-B6DE-83A5DF8DF5BB}"/>
    <dgm:cxn modelId="{C2968932-51FC-4944-B8B9-1A782B89366A}" type="presOf" srcId="{CECC3E97-DAFE-43DA-8338-563F10DD2795}" destId="{6FC114F0-C93F-47BD-A482-1DC26652A71B}" srcOrd="0" destOrd="0" presId="urn:microsoft.com/office/officeart/2005/8/layout/process3"/>
    <dgm:cxn modelId="{D205D332-B5DC-4450-9296-5789AEE3B281}" type="presOf" srcId="{129A9E83-B081-420A-B2FB-D4B6E05331A3}" destId="{6FC114F0-C93F-47BD-A482-1DC26652A71B}" srcOrd="0" destOrd="2" presId="urn:microsoft.com/office/officeart/2005/8/layout/process3"/>
    <dgm:cxn modelId="{E1C5EB36-6C53-4236-8740-B45A2A0EFBA9}" srcId="{C65AFE39-1A9B-4120-B850-9710D9FD4797}" destId="{129A9E83-B081-420A-B2FB-D4B6E05331A3}" srcOrd="2" destOrd="0" parTransId="{64D6063E-871D-4011-B7B3-45CA173152BA}" sibTransId="{982FA1E0-3CE2-4AEE-B6E3-939AF8EE2193}"/>
    <dgm:cxn modelId="{D5FE4140-1F24-4EB8-AC39-9F72066AAF38}" type="presOf" srcId="{5C4FCC17-6A47-4763-A681-5B6DB19A680F}" destId="{13EB69B9-0362-4FD4-BFF8-A33E5148AA01}" srcOrd="0" destOrd="0" presId="urn:microsoft.com/office/officeart/2005/8/layout/process3"/>
    <dgm:cxn modelId="{4F9C0F60-6365-4C95-B8B0-E61EFCC8163A}" type="presOf" srcId="{546ADF8D-4F4D-4068-A1B7-480556BDCF8F}" destId="{2AEEA1AE-5999-4612-A93A-2848FE780CC0}" srcOrd="0" destOrd="1" presId="urn:microsoft.com/office/officeart/2005/8/layout/process3"/>
    <dgm:cxn modelId="{6FD7AF63-8871-42D8-AC10-C521DFF82A54}" type="presOf" srcId="{C67DB4B3-47FA-4034-A6CF-B804D1F941DB}" destId="{28928614-2072-44E0-ACB0-539E362192AB}" srcOrd="1" destOrd="0" presId="urn:microsoft.com/office/officeart/2005/8/layout/process3"/>
    <dgm:cxn modelId="{392D5867-FC9C-4F92-8758-54CE1C21CB9B}" type="presOf" srcId="{3DE3D7E9-DAB0-41A9-9759-BBEEE35C13B7}" destId="{94425123-8039-4934-B5C3-7C80E450DAFF}" srcOrd="0" destOrd="0" presId="urn:microsoft.com/office/officeart/2005/8/layout/process3"/>
    <dgm:cxn modelId="{E8B43149-DF61-400F-8277-11A0AAF69835}" srcId="{1F21D0B3-CD80-48C9-AB67-1B6A878D7F1D}" destId="{5C4FCC17-6A47-4763-A681-5B6DB19A680F}" srcOrd="0" destOrd="0" parTransId="{81A16DB5-AD19-40F5-89B5-3520E8A049FD}" sibTransId="{1C8C6D16-FD9C-4514-8071-85FF3DCCDC4F}"/>
    <dgm:cxn modelId="{FD28D26F-0B22-4F8C-9FFD-524323AF2C05}" type="presOf" srcId="{1F21D0B3-CD80-48C9-AB67-1B6A878D7F1D}" destId="{182A1169-69F6-4B57-AA17-E76588572848}" srcOrd="0" destOrd="0" presId="urn:microsoft.com/office/officeart/2005/8/layout/process3"/>
    <dgm:cxn modelId="{26368053-C948-47C7-BBAC-7AD9C853A555}" type="presOf" srcId="{1C8C6D16-FD9C-4514-8071-85FF3DCCDC4F}" destId="{F8B086D1-8968-4696-9455-EF15B31AC14D}" srcOrd="0" destOrd="0" presId="urn:microsoft.com/office/officeart/2005/8/layout/process3"/>
    <dgm:cxn modelId="{9A793A58-0E0F-4107-AB59-2F2DF75D4FE7}" srcId="{C67DB4B3-47FA-4034-A6CF-B804D1F941DB}" destId="{43AC443A-F0E2-4C1D-8D06-0371A75C5573}" srcOrd="2" destOrd="0" parTransId="{838489B1-47B0-438E-9520-0019BC9A1B2F}" sibTransId="{E0D22ABE-2DC7-4DCB-AF4E-BEA119625ED5}"/>
    <dgm:cxn modelId="{CA6A7579-1A1E-436E-B5DE-EFCC07906EDC}" type="presOf" srcId="{B9925C6F-AE79-464F-B37E-8BF4A5B53F17}" destId="{8D7EA540-A7D4-41FE-91D7-7066E782F334}" srcOrd="1" destOrd="0" presId="urn:microsoft.com/office/officeart/2005/8/layout/process3"/>
    <dgm:cxn modelId="{7B03257A-B381-4516-9FF9-BF3D2C6194C3}" type="presOf" srcId="{1C8C6D16-FD9C-4514-8071-85FF3DCCDC4F}" destId="{9945DB04-DD6C-4546-99B8-3B4D768D60F5}" srcOrd="1" destOrd="0" presId="urn:microsoft.com/office/officeart/2005/8/layout/process3"/>
    <dgm:cxn modelId="{D34C7086-794E-4BC5-BEFB-972546E6B354}" srcId="{C67DB4B3-47FA-4034-A6CF-B804D1F941DB}" destId="{546ADF8D-4F4D-4068-A1B7-480556BDCF8F}" srcOrd="1" destOrd="0" parTransId="{7050827D-B1A6-4C03-B0C4-A6B83D2F3A24}" sibTransId="{DE3DA22C-DAC8-4919-B812-89E51FBFF795}"/>
    <dgm:cxn modelId="{EF51B391-DF04-46E3-AF86-6965AEAC191F}" type="presOf" srcId="{F3D4916B-6408-470F-AA09-9A4E34739362}" destId="{94425123-8039-4934-B5C3-7C80E450DAFF}" srcOrd="0" destOrd="1" presId="urn:microsoft.com/office/officeart/2005/8/layout/process3"/>
    <dgm:cxn modelId="{04F0CD93-5957-4AA3-AEB7-7C2FDB86F2F6}" type="presOf" srcId="{C67DB4B3-47FA-4034-A6CF-B804D1F941DB}" destId="{ABB3F345-B484-4FA8-B4E9-F2724A4C5304}" srcOrd="0" destOrd="0" presId="urn:microsoft.com/office/officeart/2005/8/layout/process3"/>
    <dgm:cxn modelId="{609FD6A2-6C80-4461-AEF4-33AA788FCDD8}" type="presOf" srcId="{5C4FCC17-6A47-4763-A681-5B6DB19A680F}" destId="{71EEABBC-763C-483F-8441-E7D8F2532A3D}" srcOrd="1" destOrd="0" presId="urn:microsoft.com/office/officeart/2005/8/layout/process3"/>
    <dgm:cxn modelId="{A5F8DBA7-F92A-4BC0-AB27-97065ED013ED}" type="presOf" srcId="{C65AFE39-1A9B-4120-B850-9710D9FD4797}" destId="{F1626200-EB8C-468F-9613-EA5A19BFC094}" srcOrd="0" destOrd="0" presId="urn:microsoft.com/office/officeart/2005/8/layout/process3"/>
    <dgm:cxn modelId="{EC0924AE-F51E-4B2D-BFD1-D9EE7C67A143}" srcId="{5C4FCC17-6A47-4763-A681-5B6DB19A680F}" destId="{3DE3D7E9-DAB0-41A9-9759-BBEEE35C13B7}" srcOrd="0" destOrd="0" parTransId="{7CE4E5E4-3276-47D9-9EDE-B3D04C074ADE}" sibTransId="{BABE16F0-E327-4A91-87B9-B8BA16A8FB5C}"/>
    <dgm:cxn modelId="{24F6C6BD-BE4D-4783-A656-D4A8D7296936}" srcId="{C65AFE39-1A9B-4120-B850-9710D9FD4797}" destId="{CECC3E97-DAFE-43DA-8338-563F10DD2795}" srcOrd="0" destOrd="0" parTransId="{D7EF45C1-8EEF-4CB9-8D57-26A2977260F4}" sibTransId="{B2771EB7-1638-419E-904F-0C1D6C3B3BB4}"/>
    <dgm:cxn modelId="{1EB2E5CB-35F0-4329-9DB8-BC53D4D60C7E}" srcId="{C65AFE39-1A9B-4120-B850-9710D9FD4797}" destId="{F30CD811-73AC-4DD4-A90C-6D7CCB18708E}" srcOrd="1" destOrd="0" parTransId="{5C7F475D-17AF-4C0A-A307-369CCD97D8C4}" sibTransId="{212DE9B7-5B5C-441E-AC6E-74DE51AB625F}"/>
    <dgm:cxn modelId="{664BACD7-A2F3-4C99-8BB7-4520A00B04AB}" type="presOf" srcId="{43AC443A-F0E2-4C1D-8D06-0371A75C5573}" destId="{2AEEA1AE-5999-4612-A93A-2848FE780CC0}" srcOrd="0" destOrd="2" presId="urn:microsoft.com/office/officeart/2005/8/layout/process3"/>
    <dgm:cxn modelId="{C3FB84EC-BC5D-4A3E-908F-1CCBF9430DA4}" srcId="{C67DB4B3-47FA-4034-A6CF-B804D1F941DB}" destId="{EDC063D9-12B7-423B-9F65-D18D7C21E042}" srcOrd="0" destOrd="0" parTransId="{FB7396F0-3EB9-4A10-A32E-F92F9F749CF9}" sibTransId="{F24DE7E8-77DB-41FC-92D5-55094BAC8BD7}"/>
    <dgm:cxn modelId="{C6788AF2-36BA-4340-AA66-FC18A9571141}" srcId="{5C4FCC17-6A47-4763-A681-5B6DB19A680F}" destId="{748B6869-C2A5-4531-80A6-A5D301C037B9}" srcOrd="2" destOrd="0" parTransId="{2FD5916C-589C-47A9-B211-680542A2C3FF}" sibTransId="{ED7AB066-6B29-40A0-A7FA-BFF636ED2827}"/>
    <dgm:cxn modelId="{D57CF0FC-6044-44E2-8217-88846DFB140E}" srcId="{5C4FCC17-6A47-4763-A681-5B6DB19A680F}" destId="{F3D4916B-6408-470F-AA09-9A4E34739362}" srcOrd="1" destOrd="0" parTransId="{3CF5473C-4990-4B68-ACFF-25EE8095F49E}" sibTransId="{880854DE-0B8D-4182-9EC9-F24F8CB0AA28}"/>
    <dgm:cxn modelId="{754847FD-9E4E-4256-8CF2-092E06B01277}" type="presOf" srcId="{EDC063D9-12B7-423B-9F65-D18D7C21E042}" destId="{2AEEA1AE-5999-4612-A93A-2848FE780CC0}" srcOrd="0" destOrd="0" presId="urn:microsoft.com/office/officeart/2005/8/layout/process3"/>
    <dgm:cxn modelId="{C36E6DF0-D9C7-4A0F-A23B-4BE21502801E}" type="presParOf" srcId="{182A1169-69F6-4B57-AA17-E76588572848}" destId="{B04EA420-1E23-4EA0-A839-0FEAE215AB61}" srcOrd="0" destOrd="0" presId="urn:microsoft.com/office/officeart/2005/8/layout/process3"/>
    <dgm:cxn modelId="{E3487444-5F7F-4E87-A53C-946E85830DE3}" type="presParOf" srcId="{B04EA420-1E23-4EA0-A839-0FEAE215AB61}" destId="{13EB69B9-0362-4FD4-BFF8-A33E5148AA01}" srcOrd="0" destOrd="0" presId="urn:microsoft.com/office/officeart/2005/8/layout/process3"/>
    <dgm:cxn modelId="{997C64F7-DD3D-4F12-9571-079A62FB0F52}" type="presParOf" srcId="{B04EA420-1E23-4EA0-A839-0FEAE215AB61}" destId="{71EEABBC-763C-483F-8441-E7D8F2532A3D}" srcOrd="1" destOrd="0" presId="urn:microsoft.com/office/officeart/2005/8/layout/process3"/>
    <dgm:cxn modelId="{7411DD9C-F307-45BE-8340-D11D8E438BAB}" type="presParOf" srcId="{B04EA420-1E23-4EA0-A839-0FEAE215AB61}" destId="{94425123-8039-4934-B5C3-7C80E450DAFF}" srcOrd="2" destOrd="0" presId="urn:microsoft.com/office/officeart/2005/8/layout/process3"/>
    <dgm:cxn modelId="{372CE1A9-3D75-4321-A3DF-77954018B5AB}" type="presParOf" srcId="{182A1169-69F6-4B57-AA17-E76588572848}" destId="{F8B086D1-8968-4696-9455-EF15B31AC14D}" srcOrd="1" destOrd="0" presId="urn:microsoft.com/office/officeart/2005/8/layout/process3"/>
    <dgm:cxn modelId="{867BE128-0652-4B0D-B61E-557FBCAC9908}" type="presParOf" srcId="{F8B086D1-8968-4696-9455-EF15B31AC14D}" destId="{9945DB04-DD6C-4546-99B8-3B4D768D60F5}" srcOrd="0" destOrd="0" presId="urn:microsoft.com/office/officeart/2005/8/layout/process3"/>
    <dgm:cxn modelId="{7A9BFFF4-62AD-4701-B1D0-370E206D132D}" type="presParOf" srcId="{182A1169-69F6-4B57-AA17-E76588572848}" destId="{31AB375C-8D0B-44BE-822F-3F1EA68575F6}" srcOrd="2" destOrd="0" presId="urn:microsoft.com/office/officeart/2005/8/layout/process3"/>
    <dgm:cxn modelId="{37F19A74-964A-4E28-A45F-1AC1AF4BB9CB}" type="presParOf" srcId="{31AB375C-8D0B-44BE-822F-3F1EA68575F6}" destId="{ABB3F345-B484-4FA8-B4E9-F2724A4C5304}" srcOrd="0" destOrd="0" presId="urn:microsoft.com/office/officeart/2005/8/layout/process3"/>
    <dgm:cxn modelId="{70B94413-3D5A-4053-98DE-5B1AA864A4B4}" type="presParOf" srcId="{31AB375C-8D0B-44BE-822F-3F1EA68575F6}" destId="{28928614-2072-44E0-ACB0-539E362192AB}" srcOrd="1" destOrd="0" presId="urn:microsoft.com/office/officeart/2005/8/layout/process3"/>
    <dgm:cxn modelId="{CFD91BCE-5D6B-4422-92FC-83E518A9A046}" type="presParOf" srcId="{31AB375C-8D0B-44BE-822F-3F1EA68575F6}" destId="{2AEEA1AE-5999-4612-A93A-2848FE780CC0}" srcOrd="2" destOrd="0" presId="urn:microsoft.com/office/officeart/2005/8/layout/process3"/>
    <dgm:cxn modelId="{F50252A9-E265-4693-99ED-76BEB859A432}" type="presParOf" srcId="{182A1169-69F6-4B57-AA17-E76588572848}" destId="{BBEB7C8A-EB1C-497F-B70A-C5870EA9A9E4}" srcOrd="3" destOrd="0" presId="urn:microsoft.com/office/officeart/2005/8/layout/process3"/>
    <dgm:cxn modelId="{F613263D-312D-49EA-AD4D-EAA203139E0B}" type="presParOf" srcId="{BBEB7C8A-EB1C-497F-B70A-C5870EA9A9E4}" destId="{8D7EA540-A7D4-41FE-91D7-7066E782F334}" srcOrd="0" destOrd="0" presId="urn:microsoft.com/office/officeart/2005/8/layout/process3"/>
    <dgm:cxn modelId="{A0A405CD-55AE-471B-9EA5-CBDE2380B274}" type="presParOf" srcId="{182A1169-69F6-4B57-AA17-E76588572848}" destId="{C29ED90F-8F06-4E68-9969-D3AF98454C5C}" srcOrd="4" destOrd="0" presId="urn:microsoft.com/office/officeart/2005/8/layout/process3"/>
    <dgm:cxn modelId="{48E01D8F-05F6-4478-A415-259F394A693B}" type="presParOf" srcId="{C29ED90F-8F06-4E68-9969-D3AF98454C5C}" destId="{F1626200-EB8C-468F-9613-EA5A19BFC094}" srcOrd="0" destOrd="0" presId="urn:microsoft.com/office/officeart/2005/8/layout/process3"/>
    <dgm:cxn modelId="{E0A8ACC1-A356-4CAE-BAF5-97A7D4A181D2}" type="presParOf" srcId="{C29ED90F-8F06-4E68-9969-D3AF98454C5C}" destId="{5E29470E-BF63-40FD-AFE8-69057D1F1D5D}" srcOrd="1" destOrd="0" presId="urn:microsoft.com/office/officeart/2005/8/layout/process3"/>
    <dgm:cxn modelId="{FF125BBB-D1AE-4781-9F6C-742BDF947948}" type="presParOf" srcId="{C29ED90F-8F06-4E68-9969-D3AF98454C5C}" destId="{6FC114F0-C93F-47BD-A482-1DC26652A71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E32359-FD30-415C-866C-0E6B649023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FA476-D8D5-4EB5-B287-769CE38FACD9}">
      <dgm:prSet custT="1"/>
      <dgm:spPr/>
      <dgm:t>
        <a:bodyPr/>
        <a:lstStyle/>
        <a:p>
          <a:r>
            <a:rPr lang="it-IT" sz="1600" b="1" i="0" baseline="0" dirty="0"/>
            <a:t>Individuali</a:t>
          </a:r>
        </a:p>
        <a:p>
          <a:r>
            <a:rPr lang="it-IT" sz="1400" b="0" i="0" baseline="0" dirty="0"/>
            <a:t>realizzate direttamente dalla singola impresa</a:t>
          </a:r>
          <a:r>
            <a:rPr lang="it-IT" sz="1400" dirty="0"/>
            <a:t>;</a:t>
          </a:r>
          <a:endParaRPr lang="en-US" sz="1400" dirty="0"/>
        </a:p>
      </dgm:t>
    </dgm:pt>
    <dgm:pt modelId="{F92BA160-52CF-4C20-B5F9-2C6801A6B3EF}" type="parTrans" cxnId="{48CF5194-9C24-4969-999C-0DB67AB11CB2}">
      <dgm:prSet/>
      <dgm:spPr/>
      <dgm:t>
        <a:bodyPr/>
        <a:lstStyle/>
        <a:p>
          <a:endParaRPr lang="en-US"/>
        </a:p>
      </dgm:t>
    </dgm:pt>
    <dgm:pt modelId="{B94E7466-8C05-4234-B4A6-1C1C5BF658FF}" type="sibTrans" cxnId="{48CF5194-9C24-4969-999C-0DB67AB11CB2}">
      <dgm:prSet/>
      <dgm:spPr/>
      <dgm:t>
        <a:bodyPr/>
        <a:lstStyle/>
        <a:p>
          <a:endParaRPr lang="en-US"/>
        </a:p>
      </dgm:t>
    </dgm:pt>
    <dgm:pt modelId="{9559BED7-084F-441C-9893-45166D34BF25}">
      <dgm:prSet custT="1"/>
      <dgm:spPr/>
      <dgm:t>
        <a:bodyPr/>
        <a:lstStyle/>
        <a:p>
          <a:r>
            <a:rPr lang="it-IT" sz="1600" b="1" i="0" baseline="0" dirty="0"/>
            <a:t>Collettive</a:t>
          </a:r>
        </a:p>
        <a:p>
          <a:r>
            <a:rPr lang="it-IT" sz="1400" b="0" i="0" baseline="0" dirty="0"/>
            <a:t>realizzate congiuntamente da una pluralità di attori che operano in uno specifico contesto </a:t>
          </a:r>
          <a:endParaRPr lang="en-US" sz="1400" dirty="0"/>
        </a:p>
      </dgm:t>
    </dgm:pt>
    <dgm:pt modelId="{40A2CC9F-F49F-42D0-B3F0-921B48AA6447}" type="parTrans" cxnId="{22C83C9E-5795-4108-B14D-ECC14CB3F692}">
      <dgm:prSet/>
      <dgm:spPr/>
      <dgm:t>
        <a:bodyPr/>
        <a:lstStyle/>
        <a:p>
          <a:endParaRPr lang="en-US"/>
        </a:p>
      </dgm:t>
    </dgm:pt>
    <dgm:pt modelId="{3488D36D-CBB5-4E8C-9775-21A0998AB788}" type="sibTrans" cxnId="{22C83C9E-5795-4108-B14D-ECC14CB3F692}">
      <dgm:prSet/>
      <dgm:spPr/>
      <dgm:t>
        <a:bodyPr/>
        <a:lstStyle/>
        <a:p>
          <a:endParaRPr lang="en-US"/>
        </a:p>
      </dgm:t>
    </dgm:pt>
    <dgm:pt modelId="{473E9193-5CA9-41FF-B475-FF643AC103BE}" type="pres">
      <dgm:prSet presAssocID="{49E32359-FD30-415C-866C-0E6B649023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D71BFB-B854-49FE-BA80-1C46239717DB}" type="pres">
      <dgm:prSet presAssocID="{F81FA476-D8D5-4EB5-B287-769CE38FACD9}" presName="hierRoot1" presStyleCnt="0"/>
      <dgm:spPr/>
    </dgm:pt>
    <dgm:pt modelId="{0891245B-6C82-4000-87BB-B08B74557082}" type="pres">
      <dgm:prSet presAssocID="{F81FA476-D8D5-4EB5-B287-769CE38FACD9}" presName="composite" presStyleCnt="0"/>
      <dgm:spPr/>
    </dgm:pt>
    <dgm:pt modelId="{0D38DF10-35FE-4613-A8EF-01D363A03699}" type="pres">
      <dgm:prSet presAssocID="{F81FA476-D8D5-4EB5-B287-769CE38FACD9}" presName="background" presStyleLbl="node0" presStyleIdx="0" presStyleCnt="2"/>
      <dgm:spPr/>
    </dgm:pt>
    <dgm:pt modelId="{98EF07D4-957E-4F60-8A42-D174BC9E3DC0}" type="pres">
      <dgm:prSet presAssocID="{F81FA476-D8D5-4EB5-B287-769CE38FACD9}" presName="text" presStyleLbl="fgAcc0" presStyleIdx="0" presStyleCnt="2">
        <dgm:presLayoutVars>
          <dgm:chPref val="3"/>
        </dgm:presLayoutVars>
      </dgm:prSet>
      <dgm:spPr/>
    </dgm:pt>
    <dgm:pt modelId="{33587111-29A6-4540-B399-3F901D3C5721}" type="pres">
      <dgm:prSet presAssocID="{F81FA476-D8D5-4EB5-B287-769CE38FACD9}" presName="hierChild2" presStyleCnt="0"/>
      <dgm:spPr/>
    </dgm:pt>
    <dgm:pt modelId="{DE08D044-CBA3-45BF-BD32-7D5E48F526C3}" type="pres">
      <dgm:prSet presAssocID="{9559BED7-084F-441C-9893-45166D34BF25}" presName="hierRoot1" presStyleCnt="0"/>
      <dgm:spPr/>
    </dgm:pt>
    <dgm:pt modelId="{EAAEBD2D-E2F0-4F4D-A29D-AFAFE7DC1A33}" type="pres">
      <dgm:prSet presAssocID="{9559BED7-084F-441C-9893-45166D34BF25}" presName="composite" presStyleCnt="0"/>
      <dgm:spPr/>
    </dgm:pt>
    <dgm:pt modelId="{F42990B8-6471-4454-91F4-EDCC46ABAE55}" type="pres">
      <dgm:prSet presAssocID="{9559BED7-084F-441C-9893-45166D34BF25}" presName="background" presStyleLbl="node0" presStyleIdx="1" presStyleCnt="2"/>
      <dgm:spPr/>
    </dgm:pt>
    <dgm:pt modelId="{E18B916E-DF2E-48D1-BE4A-55B9E60E3BB8}" type="pres">
      <dgm:prSet presAssocID="{9559BED7-084F-441C-9893-45166D34BF25}" presName="text" presStyleLbl="fgAcc0" presStyleIdx="1" presStyleCnt="2">
        <dgm:presLayoutVars>
          <dgm:chPref val="3"/>
        </dgm:presLayoutVars>
      </dgm:prSet>
      <dgm:spPr/>
    </dgm:pt>
    <dgm:pt modelId="{F187E7B6-37FD-42FA-867E-77BB2E7D6F8D}" type="pres">
      <dgm:prSet presAssocID="{9559BED7-084F-441C-9893-45166D34BF25}" presName="hierChild2" presStyleCnt="0"/>
      <dgm:spPr/>
    </dgm:pt>
  </dgm:ptLst>
  <dgm:cxnLst>
    <dgm:cxn modelId="{19B69858-CDC3-4EE4-971B-AE7ACDCB27F0}" type="presOf" srcId="{49E32359-FD30-415C-866C-0E6B649023EA}" destId="{473E9193-5CA9-41FF-B475-FF643AC103BE}" srcOrd="0" destOrd="0" presId="urn:microsoft.com/office/officeart/2005/8/layout/hierarchy1"/>
    <dgm:cxn modelId="{48CF5194-9C24-4969-999C-0DB67AB11CB2}" srcId="{49E32359-FD30-415C-866C-0E6B649023EA}" destId="{F81FA476-D8D5-4EB5-B287-769CE38FACD9}" srcOrd="0" destOrd="0" parTransId="{F92BA160-52CF-4C20-B5F9-2C6801A6B3EF}" sibTransId="{B94E7466-8C05-4234-B4A6-1C1C5BF658FF}"/>
    <dgm:cxn modelId="{22C83C9E-5795-4108-B14D-ECC14CB3F692}" srcId="{49E32359-FD30-415C-866C-0E6B649023EA}" destId="{9559BED7-084F-441C-9893-45166D34BF25}" srcOrd="1" destOrd="0" parTransId="{40A2CC9F-F49F-42D0-B3F0-921B48AA6447}" sibTransId="{3488D36D-CBB5-4E8C-9775-21A0998AB788}"/>
    <dgm:cxn modelId="{51BEB5A7-8D07-42E9-97BE-EF22BE16511A}" type="presOf" srcId="{F81FA476-D8D5-4EB5-B287-769CE38FACD9}" destId="{98EF07D4-957E-4F60-8A42-D174BC9E3DC0}" srcOrd="0" destOrd="0" presId="urn:microsoft.com/office/officeart/2005/8/layout/hierarchy1"/>
    <dgm:cxn modelId="{AC70CEB4-FEFD-4221-8808-D5F6AB6EDF67}" type="presOf" srcId="{9559BED7-084F-441C-9893-45166D34BF25}" destId="{E18B916E-DF2E-48D1-BE4A-55B9E60E3BB8}" srcOrd="0" destOrd="0" presId="urn:microsoft.com/office/officeart/2005/8/layout/hierarchy1"/>
    <dgm:cxn modelId="{6435715C-922C-44A2-8F67-E7E4B5DEEE5A}" type="presParOf" srcId="{473E9193-5CA9-41FF-B475-FF643AC103BE}" destId="{B6D71BFB-B854-49FE-BA80-1C46239717DB}" srcOrd="0" destOrd="0" presId="urn:microsoft.com/office/officeart/2005/8/layout/hierarchy1"/>
    <dgm:cxn modelId="{B7D3832C-2092-471F-A844-31DF588AB573}" type="presParOf" srcId="{B6D71BFB-B854-49FE-BA80-1C46239717DB}" destId="{0891245B-6C82-4000-87BB-B08B74557082}" srcOrd="0" destOrd="0" presId="urn:microsoft.com/office/officeart/2005/8/layout/hierarchy1"/>
    <dgm:cxn modelId="{85DF7477-00B0-4502-84D3-BED2E3CD77F9}" type="presParOf" srcId="{0891245B-6C82-4000-87BB-B08B74557082}" destId="{0D38DF10-35FE-4613-A8EF-01D363A03699}" srcOrd="0" destOrd="0" presId="urn:microsoft.com/office/officeart/2005/8/layout/hierarchy1"/>
    <dgm:cxn modelId="{A7F61BCF-3F97-40E3-9E33-BC0AE9F4CF62}" type="presParOf" srcId="{0891245B-6C82-4000-87BB-B08B74557082}" destId="{98EF07D4-957E-4F60-8A42-D174BC9E3DC0}" srcOrd="1" destOrd="0" presId="urn:microsoft.com/office/officeart/2005/8/layout/hierarchy1"/>
    <dgm:cxn modelId="{DEBF5C52-28D2-4BF3-B854-E9F98EE99CAD}" type="presParOf" srcId="{B6D71BFB-B854-49FE-BA80-1C46239717DB}" destId="{33587111-29A6-4540-B399-3F901D3C5721}" srcOrd="1" destOrd="0" presId="urn:microsoft.com/office/officeart/2005/8/layout/hierarchy1"/>
    <dgm:cxn modelId="{0F7E833B-6398-4C46-852D-ED4CCB8756CE}" type="presParOf" srcId="{473E9193-5CA9-41FF-B475-FF643AC103BE}" destId="{DE08D044-CBA3-45BF-BD32-7D5E48F526C3}" srcOrd="1" destOrd="0" presId="urn:microsoft.com/office/officeart/2005/8/layout/hierarchy1"/>
    <dgm:cxn modelId="{E30041F5-9404-4B7A-A9CD-BB097E415746}" type="presParOf" srcId="{DE08D044-CBA3-45BF-BD32-7D5E48F526C3}" destId="{EAAEBD2D-E2F0-4F4D-A29D-AFAFE7DC1A33}" srcOrd="0" destOrd="0" presId="urn:microsoft.com/office/officeart/2005/8/layout/hierarchy1"/>
    <dgm:cxn modelId="{8EF20145-4A64-4DBB-8C32-D31E9ED23006}" type="presParOf" srcId="{EAAEBD2D-E2F0-4F4D-A29D-AFAFE7DC1A33}" destId="{F42990B8-6471-4454-91F4-EDCC46ABAE55}" srcOrd="0" destOrd="0" presId="urn:microsoft.com/office/officeart/2005/8/layout/hierarchy1"/>
    <dgm:cxn modelId="{E1CDEE78-A5C7-4122-B92E-F9AC2D801322}" type="presParOf" srcId="{EAAEBD2D-E2F0-4F4D-A29D-AFAFE7DC1A33}" destId="{E18B916E-DF2E-48D1-BE4A-55B9E60E3BB8}" srcOrd="1" destOrd="0" presId="urn:microsoft.com/office/officeart/2005/8/layout/hierarchy1"/>
    <dgm:cxn modelId="{14FC5EAE-D3DB-4B3A-BC02-134FE50E24F3}" type="presParOf" srcId="{DE08D044-CBA3-45BF-BD32-7D5E48F526C3}" destId="{F187E7B6-37FD-42FA-867E-77BB2E7D6F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07A98-3E02-4298-8188-956888A832E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DE1BD0-2A91-4705-894F-E59DBFC599E9}">
      <dgm:prSet/>
      <dgm:spPr/>
      <dgm:t>
        <a:bodyPr/>
        <a:lstStyle/>
        <a:p>
          <a:r>
            <a:rPr lang="it-IT" b="0" i="0" baseline="0" dirty="0"/>
            <a:t>Valorizzare non il singolo prodotto ma l’insieme delle risorse che concorrono alla produzione, delle esternalità e dei beni pubblici che l’impresa produce nello svolgimento delle sue funzioni. </a:t>
          </a:r>
          <a:endParaRPr lang="en-US" dirty="0"/>
        </a:p>
      </dgm:t>
    </dgm:pt>
    <dgm:pt modelId="{AAA143D5-DD7F-40FC-9C41-EE35A0250348}" type="parTrans" cxnId="{6D7D9E32-43E2-4556-929D-9DB1FCAD972A}">
      <dgm:prSet/>
      <dgm:spPr/>
      <dgm:t>
        <a:bodyPr/>
        <a:lstStyle/>
        <a:p>
          <a:endParaRPr lang="en-US"/>
        </a:p>
      </dgm:t>
    </dgm:pt>
    <dgm:pt modelId="{A5216AFD-E416-48F2-A2F8-28F77978DE8C}" type="sibTrans" cxnId="{6D7D9E32-43E2-4556-929D-9DB1FCAD972A}">
      <dgm:prSet/>
      <dgm:spPr/>
      <dgm:t>
        <a:bodyPr/>
        <a:lstStyle/>
        <a:p>
          <a:endParaRPr lang="en-US"/>
        </a:p>
      </dgm:t>
    </dgm:pt>
    <dgm:pt modelId="{7D908967-114F-4AB4-A192-FACAD3D984B7}">
      <dgm:prSet/>
      <dgm:spPr/>
      <dgm:t>
        <a:bodyPr/>
        <a:lstStyle/>
        <a:p>
          <a:r>
            <a:rPr lang="it-IT" b="0" i="0" baseline="0" dirty="0"/>
            <a:t>L’intervento pubblico è giustificato dall’esigenza di correggere i fallimenti del mercato (presenza beni pubblici ed esternalità) e realizzare obiettivi di utilità comune (di natura ambientale e sociale)</a:t>
          </a:r>
          <a:endParaRPr lang="en-US" dirty="0"/>
        </a:p>
      </dgm:t>
    </dgm:pt>
    <dgm:pt modelId="{622F99EC-B0B1-44E0-82A2-B3E23517C351}" type="parTrans" cxnId="{1EA3A566-D9CB-4674-9208-13978EEE3AE7}">
      <dgm:prSet/>
      <dgm:spPr/>
      <dgm:t>
        <a:bodyPr/>
        <a:lstStyle/>
        <a:p>
          <a:endParaRPr lang="en-US"/>
        </a:p>
      </dgm:t>
    </dgm:pt>
    <dgm:pt modelId="{7040380F-6EAF-4F49-BF07-4811590B2490}" type="sibTrans" cxnId="{1EA3A566-D9CB-4674-9208-13978EEE3AE7}">
      <dgm:prSet/>
      <dgm:spPr/>
      <dgm:t>
        <a:bodyPr/>
        <a:lstStyle/>
        <a:p>
          <a:endParaRPr lang="en-US"/>
        </a:p>
      </dgm:t>
    </dgm:pt>
    <dgm:pt modelId="{47AE165A-C582-4899-9256-6A8AE08DF723}" type="pres">
      <dgm:prSet presAssocID="{08807A98-3E02-4298-8188-956888A832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709375-0BC6-43C4-AF89-D3114C445A25}" type="pres">
      <dgm:prSet presAssocID="{9DDE1BD0-2A91-4705-894F-E59DBFC599E9}" presName="hierRoot1" presStyleCnt="0"/>
      <dgm:spPr/>
    </dgm:pt>
    <dgm:pt modelId="{2EA3A814-4FA8-4C09-8B24-45973FEB628B}" type="pres">
      <dgm:prSet presAssocID="{9DDE1BD0-2A91-4705-894F-E59DBFC599E9}" presName="composite" presStyleCnt="0"/>
      <dgm:spPr/>
    </dgm:pt>
    <dgm:pt modelId="{2CCB1572-18A7-40A1-8E11-68C93DB17971}" type="pres">
      <dgm:prSet presAssocID="{9DDE1BD0-2A91-4705-894F-E59DBFC599E9}" presName="background" presStyleLbl="node0" presStyleIdx="0" presStyleCnt="2"/>
      <dgm:spPr/>
    </dgm:pt>
    <dgm:pt modelId="{B528F9AE-90FD-45F9-A517-44D211C17CE6}" type="pres">
      <dgm:prSet presAssocID="{9DDE1BD0-2A91-4705-894F-E59DBFC599E9}" presName="text" presStyleLbl="fgAcc0" presStyleIdx="0" presStyleCnt="2">
        <dgm:presLayoutVars>
          <dgm:chPref val="3"/>
        </dgm:presLayoutVars>
      </dgm:prSet>
      <dgm:spPr/>
    </dgm:pt>
    <dgm:pt modelId="{8B58B1E2-A906-4AF1-85D7-761B573317D5}" type="pres">
      <dgm:prSet presAssocID="{9DDE1BD0-2A91-4705-894F-E59DBFC599E9}" presName="hierChild2" presStyleCnt="0"/>
      <dgm:spPr/>
    </dgm:pt>
    <dgm:pt modelId="{8C7F0778-D9D0-4AA3-89CA-B8048AF37E10}" type="pres">
      <dgm:prSet presAssocID="{7D908967-114F-4AB4-A192-FACAD3D984B7}" presName="hierRoot1" presStyleCnt="0"/>
      <dgm:spPr/>
    </dgm:pt>
    <dgm:pt modelId="{D2AEE174-B0A5-43B5-AE58-8A6362397CB8}" type="pres">
      <dgm:prSet presAssocID="{7D908967-114F-4AB4-A192-FACAD3D984B7}" presName="composite" presStyleCnt="0"/>
      <dgm:spPr/>
    </dgm:pt>
    <dgm:pt modelId="{1EE33528-9ACE-4E4A-8ECD-49AAC2F9BD2B}" type="pres">
      <dgm:prSet presAssocID="{7D908967-114F-4AB4-A192-FACAD3D984B7}" presName="background" presStyleLbl="node0" presStyleIdx="1" presStyleCnt="2"/>
      <dgm:spPr/>
    </dgm:pt>
    <dgm:pt modelId="{82571CE4-6F58-47CC-96EB-3D414D3D5C93}" type="pres">
      <dgm:prSet presAssocID="{7D908967-114F-4AB4-A192-FACAD3D984B7}" presName="text" presStyleLbl="fgAcc0" presStyleIdx="1" presStyleCnt="2">
        <dgm:presLayoutVars>
          <dgm:chPref val="3"/>
        </dgm:presLayoutVars>
      </dgm:prSet>
      <dgm:spPr/>
    </dgm:pt>
    <dgm:pt modelId="{9843C7A0-FAFD-4D4B-8E2F-3E55D5651E2D}" type="pres">
      <dgm:prSet presAssocID="{7D908967-114F-4AB4-A192-FACAD3D984B7}" presName="hierChild2" presStyleCnt="0"/>
      <dgm:spPr/>
    </dgm:pt>
  </dgm:ptLst>
  <dgm:cxnLst>
    <dgm:cxn modelId="{03FBE730-B0EC-4972-AE5A-A1D10AAB9C6A}" type="presOf" srcId="{9DDE1BD0-2A91-4705-894F-E59DBFC599E9}" destId="{B528F9AE-90FD-45F9-A517-44D211C17CE6}" srcOrd="0" destOrd="0" presId="urn:microsoft.com/office/officeart/2005/8/layout/hierarchy1"/>
    <dgm:cxn modelId="{6D7D9E32-43E2-4556-929D-9DB1FCAD972A}" srcId="{08807A98-3E02-4298-8188-956888A832E1}" destId="{9DDE1BD0-2A91-4705-894F-E59DBFC599E9}" srcOrd="0" destOrd="0" parTransId="{AAA143D5-DD7F-40FC-9C41-EE35A0250348}" sibTransId="{A5216AFD-E416-48F2-A2F8-28F77978DE8C}"/>
    <dgm:cxn modelId="{53C50037-1ADC-445B-ABCC-EE6A8E2044A6}" type="presOf" srcId="{08807A98-3E02-4298-8188-956888A832E1}" destId="{47AE165A-C582-4899-9256-6A8AE08DF723}" srcOrd="0" destOrd="0" presId="urn:microsoft.com/office/officeart/2005/8/layout/hierarchy1"/>
    <dgm:cxn modelId="{1EA3A566-D9CB-4674-9208-13978EEE3AE7}" srcId="{08807A98-3E02-4298-8188-956888A832E1}" destId="{7D908967-114F-4AB4-A192-FACAD3D984B7}" srcOrd="1" destOrd="0" parTransId="{622F99EC-B0B1-44E0-82A2-B3E23517C351}" sibTransId="{7040380F-6EAF-4F49-BF07-4811590B2490}"/>
    <dgm:cxn modelId="{E2F37CFB-F4EB-4CFB-BB6D-5EEB1362D89F}" type="presOf" srcId="{7D908967-114F-4AB4-A192-FACAD3D984B7}" destId="{82571CE4-6F58-47CC-96EB-3D414D3D5C93}" srcOrd="0" destOrd="0" presId="urn:microsoft.com/office/officeart/2005/8/layout/hierarchy1"/>
    <dgm:cxn modelId="{C618DDA8-38F1-4B06-851E-863A2333768D}" type="presParOf" srcId="{47AE165A-C582-4899-9256-6A8AE08DF723}" destId="{D0709375-0BC6-43C4-AF89-D3114C445A25}" srcOrd="0" destOrd="0" presId="urn:microsoft.com/office/officeart/2005/8/layout/hierarchy1"/>
    <dgm:cxn modelId="{54DD6AF7-8DD7-4ADF-A750-E0A5D69A4F77}" type="presParOf" srcId="{D0709375-0BC6-43C4-AF89-D3114C445A25}" destId="{2EA3A814-4FA8-4C09-8B24-45973FEB628B}" srcOrd="0" destOrd="0" presId="urn:microsoft.com/office/officeart/2005/8/layout/hierarchy1"/>
    <dgm:cxn modelId="{F3725766-4376-4E8F-B144-B46404B53424}" type="presParOf" srcId="{2EA3A814-4FA8-4C09-8B24-45973FEB628B}" destId="{2CCB1572-18A7-40A1-8E11-68C93DB17971}" srcOrd="0" destOrd="0" presId="urn:microsoft.com/office/officeart/2005/8/layout/hierarchy1"/>
    <dgm:cxn modelId="{21A50A29-0B42-4BB3-B3E4-2B15E37F5575}" type="presParOf" srcId="{2EA3A814-4FA8-4C09-8B24-45973FEB628B}" destId="{B528F9AE-90FD-45F9-A517-44D211C17CE6}" srcOrd="1" destOrd="0" presId="urn:microsoft.com/office/officeart/2005/8/layout/hierarchy1"/>
    <dgm:cxn modelId="{34866508-AAA8-48A7-B835-3F4952D55545}" type="presParOf" srcId="{D0709375-0BC6-43C4-AF89-D3114C445A25}" destId="{8B58B1E2-A906-4AF1-85D7-761B573317D5}" srcOrd="1" destOrd="0" presId="urn:microsoft.com/office/officeart/2005/8/layout/hierarchy1"/>
    <dgm:cxn modelId="{09B2FFC0-A6EE-4B46-A210-BC950136995C}" type="presParOf" srcId="{47AE165A-C582-4899-9256-6A8AE08DF723}" destId="{8C7F0778-D9D0-4AA3-89CA-B8048AF37E10}" srcOrd="1" destOrd="0" presId="urn:microsoft.com/office/officeart/2005/8/layout/hierarchy1"/>
    <dgm:cxn modelId="{D948B2A8-7216-4E38-B574-0877D73991A5}" type="presParOf" srcId="{8C7F0778-D9D0-4AA3-89CA-B8048AF37E10}" destId="{D2AEE174-B0A5-43B5-AE58-8A6362397CB8}" srcOrd="0" destOrd="0" presId="urn:microsoft.com/office/officeart/2005/8/layout/hierarchy1"/>
    <dgm:cxn modelId="{EAF4E12D-E9A3-4A71-B02C-4FCDE02CFC8A}" type="presParOf" srcId="{D2AEE174-B0A5-43B5-AE58-8A6362397CB8}" destId="{1EE33528-9ACE-4E4A-8ECD-49AAC2F9BD2B}" srcOrd="0" destOrd="0" presId="urn:microsoft.com/office/officeart/2005/8/layout/hierarchy1"/>
    <dgm:cxn modelId="{50528138-F304-4F4F-9AC5-4111287A7868}" type="presParOf" srcId="{D2AEE174-B0A5-43B5-AE58-8A6362397CB8}" destId="{82571CE4-6F58-47CC-96EB-3D414D3D5C93}" srcOrd="1" destOrd="0" presId="urn:microsoft.com/office/officeart/2005/8/layout/hierarchy1"/>
    <dgm:cxn modelId="{75DF7EE4-1A52-4499-ABB7-9CDA6373C97C}" type="presParOf" srcId="{8C7F0778-D9D0-4AA3-89CA-B8048AF37E10}" destId="{9843C7A0-FAFD-4D4B-8E2F-3E55D5651E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BA2AB-7CC6-47DD-A0E0-CD1CF39B49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423653-6098-42FE-875F-F9A510E81D88}">
      <dgm:prSet/>
      <dgm:spPr/>
      <dgm:t>
        <a:bodyPr/>
        <a:lstStyle/>
        <a:p>
          <a:r>
            <a:rPr lang="it-IT"/>
            <a:t>La sostenibilità sta diventando una «pratica comune» dettata dai cambiamenti di contesto nel settore agroalimentare;</a:t>
          </a:r>
          <a:endParaRPr lang="en-US"/>
        </a:p>
      </dgm:t>
    </dgm:pt>
    <dgm:pt modelId="{DED56DBB-6E59-403F-9771-5A9AF656F84E}" type="parTrans" cxnId="{68B3FAB7-17D2-48E6-A76A-483EC770CA86}">
      <dgm:prSet/>
      <dgm:spPr/>
      <dgm:t>
        <a:bodyPr/>
        <a:lstStyle/>
        <a:p>
          <a:endParaRPr lang="en-US"/>
        </a:p>
      </dgm:t>
    </dgm:pt>
    <dgm:pt modelId="{0F9DD111-B43F-4169-AF8B-52E445AC0F7C}" type="sibTrans" cxnId="{68B3FAB7-17D2-48E6-A76A-483EC770CA86}">
      <dgm:prSet/>
      <dgm:spPr/>
      <dgm:t>
        <a:bodyPr/>
        <a:lstStyle/>
        <a:p>
          <a:endParaRPr lang="en-US"/>
        </a:p>
      </dgm:t>
    </dgm:pt>
    <dgm:pt modelId="{E5DFA7BD-A27E-4587-99C2-CEB0549621A6}">
      <dgm:prSet/>
      <dgm:spPr/>
      <dgm:t>
        <a:bodyPr/>
        <a:lstStyle/>
        <a:p>
          <a:r>
            <a:rPr lang="it-IT"/>
            <a:t>Una condizione necessaria per la sopravvivenza dell’azienda</a:t>
          </a:r>
          <a:endParaRPr lang="en-US"/>
        </a:p>
      </dgm:t>
    </dgm:pt>
    <dgm:pt modelId="{E5FD3B9A-5760-432B-8315-53FB618B83C4}" type="parTrans" cxnId="{CCE96141-DB32-4BDA-98FC-9594E48F0BBA}">
      <dgm:prSet/>
      <dgm:spPr/>
      <dgm:t>
        <a:bodyPr/>
        <a:lstStyle/>
        <a:p>
          <a:endParaRPr lang="en-US"/>
        </a:p>
      </dgm:t>
    </dgm:pt>
    <dgm:pt modelId="{4ED1D1B4-60E0-44F3-BA04-D70F6BCCD0CA}" type="sibTrans" cxnId="{CCE96141-DB32-4BDA-98FC-9594E48F0BBA}">
      <dgm:prSet/>
      <dgm:spPr/>
      <dgm:t>
        <a:bodyPr/>
        <a:lstStyle/>
        <a:p>
          <a:endParaRPr lang="en-US"/>
        </a:p>
      </dgm:t>
    </dgm:pt>
    <dgm:pt modelId="{0CA56499-981E-4B2F-8AFA-F0C223F8113D}">
      <dgm:prSet/>
      <dgm:spPr/>
      <dgm:t>
        <a:bodyPr/>
        <a:lstStyle/>
        <a:p>
          <a:r>
            <a:rPr lang="it-IT"/>
            <a:t>Ma non necessariamente da sola costituisce un elemento per costruire un vantaggio competitivo duraturo</a:t>
          </a:r>
          <a:endParaRPr lang="en-US"/>
        </a:p>
      </dgm:t>
    </dgm:pt>
    <dgm:pt modelId="{97BFA5E5-3949-4E03-9D6E-400226161082}" type="parTrans" cxnId="{607426FA-BE3C-4A93-94EB-331DCBD006B5}">
      <dgm:prSet/>
      <dgm:spPr/>
      <dgm:t>
        <a:bodyPr/>
        <a:lstStyle/>
        <a:p>
          <a:endParaRPr lang="en-US"/>
        </a:p>
      </dgm:t>
    </dgm:pt>
    <dgm:pt modelId="{3F7BB23F-6EB6-4DAF-BB8B-81BE6B1B238E}" type="sibTrans" cxnId="{607426FA-BE3C-4A93-94EB-331DCBD006B5}">
      <dgm:prSet/>
      <dgm:spPr/>
      <dgm:t>
        <a:bodyPr/>
        <a:lstStyle/>
        <a:p>
          <a:endParaRPr lang="en-US"/>
        </a:p>
      </dgm:t>
    </dgm:pt>
    <dgm:pt modelId="{1C3A631D-185D-44FF-82BC-AF34D6F26D38}" type="pres">
      <dgm:prSet presAssocID="{256BA2AB-7CC6-47DD-A0E0-CD1CF39B4902}" presName="root" presStyleCnt="0">
        <dgm:presLayoutVars>
          <dgm:dir/>
          <dgm:resizeHandles val="exact"/>
        </dgm:presLayoutVars>
      </dgm:prSet>
      <dgm:spPr/>
    </dgm:pt>
    <dgm:pt modelId="{8CD1E17C-E27A-4E25-AAD0-80C0E4A4FDC6}" type="pres">
      <dgm:prSet presAssocID="{ED423653-6098-42FE-875F-F9A510E81D88}" presName="compNode" presStyleCnt="0"/>
      <dgm:spPr/>
    </dgm:pt>
    <dgm:pt modelId="{904FC3CE-4599-44E6-8A23-BD691E8055FC}" type="pres">
      <dgm:prSet presAssocID="{ED423653-6098-42FE-875F-F9A510E81D88}" presName="bgRect" presStyleLbl="bgShp" presStyleIdx="0" presStyleCnt="3"/>
      <dgm:spPr/>
    </dgm:pt>
    <dgm:pt modelId="{42A4C402-DFC5-4DF6-8EA3-96065FB1F386}" type="pres">
      <dgm:prSet presAssocID="{ED423653-6098-42FE-875F-F9A510E81D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osco"/>
        </a:ext>
      </dgm:extLst>
    </dgm:pt>
    <dgm:pt modelId="{D7441D40-13C2-4CC9-8751-5CECE9B366AE}" type="pres">
      <dgm:prSet presAssocID="{ED423653-6098-42FE-875F-F9A510E81D88}" presName="spaceRect" presStyleCnt="0"/>
      <dgm:spPr/>
    </dgm:pt>
    <dgm:pt modelId="{EB3AFB97-F98D-4011-BD1F-69ECF925F500}" type="pres">
      <dgm:prSet presAssocID="{ED423653-6098-42FE-875F-F9A510E81D88}" presName="parTx" presStyleLbl="revTx" presStyleIdx="0" presStyleCnt="3">
        <dgm:presLayoutVars>
          <dgm:chMax val="0"/>
          <dgm:chPref val="0"/>
        </dgm:presLayoutVars>
      </dgm:prSet>
      <dgm:spPr/>
    </dgm:pt>
    <dgm:pt modelId="{965AEE15-956E-4502-8CC6-8823D76CE148}" type="pres">
      <dgm:prSet presAssocID="{0F9DD111-B43F-4169-AF8B-52E445AC0F7C}" presName="sibTrans" presStyleCnt="0"/>
      <dgm:spPr/>
    </dgm:pt>
    <dgm:pt modelId="{84258710-8D92-4E3B-94D2-20BB034B8B8C}" type="pres">
      <dgm:prSet presAssocID="{E5DFA7BD-A27E-4587-99C2-CEB0549621A6}" presName="compNode" presStyleCnt="0"/>
      <dgm:spPr/>
    </dgm:pt>
    <dgm:pt modelId="{49E663A6-F6EC-4E7A-A0AD-C29D6CEB7D52}" type="pres">
      <dgm:prSet presAssocID="{E5DFA7BD-A27E-4587-99C2-CEB0549621A6}" presName="bgRect" presStyleLbl="bgShp" presStyleIdx="1" presStyleCnt="3"/>
      <dgm:spPr/>
    </dgm:pt>
    <dgm:pt modelId="{F8CB98EF-2485-4481-BB8C-A245AAA339D1}" type="pres">
      <dgm:prSet presAssocID="{E5DFA7BD-A27E-4587-99C2-CEB0549621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D7FFC9A-6FDF-48F5-BD44-CB7AAD94144C}" type="pres">
      <dgm:prSet presAssocID="{E5DFA7BD-A27E-4587-99C2-CEB0549621A6}" presName="spaceRect" presStyleCnt="0"/>
      <dgm:spPr/>
    </dgm:pt>
    <dgm:pt modelId="{30116861-BDA6-4E47-84DF-B899991B63CB}" type="pres">
      <dgm:prSet presAssocID="{E5DFA7BD-A27E-4587-99C2-CEB0549621A6}" presName="parTx" presStyleLbl="revTx" presStyleIdx="1" presStyleCnt="3">
        <dgm:presLayoutVars>
          <dgm:chMax val="0"/>
          <dgm:chPref val="0"/>
        </dgm:presLayoutVars>
      </dgm:prSet>
      <dgm:spPr/>
    </dgm:pt>
    <dgm:pt modelId="{287F0C3F-B0A4-4FE9-9C77-1D4BF2491004}" type="pres">
      <dgm:prSet presAssocID="{4ED1D1B4-60E0-44F3-BA04-D70F6BCCD0CA}" presName="sibTrans" presStyleCnt="0"/>
      <dgm:spPr/>
    </dgm:pt>
    <dgm:pt modelId="{D11B2F24-D8FB-4E2C-BC9C-42673B1DDED9}" type="pres">
      <dgm:prSet presAssocID="{0CA56499-981E-4B2F-8AFA-F0C223F8113D}" presName="compNode" presStyleCnt="0"/>
      <dgm:spPr/>
    </dgm:pt>
    <dgm:pt modelId="{D9A50A39-5A69-474C-8362-F3E8D5C312CF}" type="pres">
      <dgm:prSet presAssocID="{0CA56499-981E-4B2F-8AFA-F0C223F8113D}" presName="bgRect" presStyleLbl="bgShp" presStyleIdx="2" presStyleCnt="3"/>
      <dgm:spPr/>
    </dgm:pt>
    <dgm:pt modelId="{6CF61F76-1A42-4E8C-8C3C-D7DF654BAF85}" type="pres">
      <dgm:prSet presAssocID="{0CA56499-981E-4B2F-8AFA-F0C223F811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E2F134A-B967-4431-A88D-C444C4813FD7}" type="pres">
      <dgm:prSet presAssocID="{0CA56499-981E-4B2F-8AFA-F0C223F8113D}" presName="spaceRect" presStyleCnt="0"/>
      <dgm:spPr/>
    </dgm:pt>
    <dgm:pt modelId="{2695E253-80A5-43C7-BE68-7CFD3B100290}" type="pres">
      <dgm:prSet presAssocID="{0CA56499-981E-4B2F-8AFA-F0C223F811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8D9807-91AB-4408-95A6-2336914BEE98}" type="presOf" srcId="{ED423653-6098-42FE-875F-F9A510E81D88}" destId="{EB3AFB97-F98D-4011-BD1F-69ECF925F500}" srcOrd="0" destOrd="0" presId="urn:microsoft.com/office/officeart/2018/2/layout/IconVerticalSolidList"/>
    <dgm:cxn modelId="{CCE96141-DB32-4BDA-98FC-9594E48F0BBA}" srcId="{256BA2AB-7CC6-47DD-A0E0-CD1CF39B4902}" destId="{E5DFA7BD-A27E-4587-99C2-CEB0549621A6}" srcOrd="1" destOrd="0" parTransId="{E5FD3B9A-5760-432B-8315-53FB618B83C4}" sibTransId="{4ED1D1B4-60E0-44F3-BA04-D70F6BCCD0CA}"/>
    <dgm:cxn modelId="{60F7B96A-478D-4A8E-973F-D2F0D3FF7B14}" type="presOf" srcId="{0CA56499-981E-4B2F-8AFA-F0C223F8113D}" destId="{2695E253-80A5-43C7-BE68-7CFD3B100290}" srcOrd="0" destOrd="0" presId="urn:microsoft.com/office/officeart/2018/2/layout/IconVerticalSolidList"/>
    <dgm:cxn modelId="{68B3FAB7-17D2-48E6-A76A-483EC770CA86}" srcId="{256BA2AB-7CC6-47DD-A0E0-CD1CF39B4902}" destId="{ED423653-6098-42FE-875F-F9A510E81D88}" srcOrd="0" destOrd="0" parTransId="{DED56DBB-6E59-403F-9771-5A9AF656F84E}" sibTransId="{0F9DD111-B43F-4169-AF8B-52E445AC0F7C}"/>
    <dgm:cxn modelId="{8A7779D5-F9B2-4C98-A8AA-3C852093BC36}" type="presOf" srcId="{E5DFA7BD-A27E-4587-99C2-CEB0549621A6}" destId="{30116861-BDA6-4E47-84DF-B899991B63CB}" srcOrd="0" destOrd="0" presId="urn:microsoft.com/office/officeart/2018/2/layout/IconVerticalSolidList"/>
    <dgm:cxn modelId="{73EB91D9-A372-4A24-9BCA-22F4C8E0CB4E}" type="presOf" srcId="{256BA2AB-7CC6-47DD-A0E0-CD1CF39B4902}" destId="{1C3A631D-185D-44FF-82BC-AF34D6F26D38}" srcOrd="0" destOrd="0" presId="urn:microsoft.com/office/officeart/2018/2/layout/IconVerticalSolidList"/>
    <dgm:cxn modelId="{607426FA-BE3C-4A93-94EB-331DCBD006B5}" srcId="{256BA2AB-7CC6-47DD-A0E0-CD1CF39B4902}" destId="{0CA56499-981E-4B2F-8AFA-F0C223F8113D}" srcOrd="2" destOrd="0" parTransId="{97BFA5E5-3949-4E03-9D6E-400226161082}" sibTransId="{3F7BB23F-6EB6-4DAF-BB8B-81BE6B1B238E}"/>
    <dgm:cxn modelId="{C5189130-AF4C-4BF2-B20E-E9E99CFAF939}" type="presParOf" srcId="{1C3A631D-185D-44FF-82BC-AF34D6F26D38}" destId="{8CD1E17C-E27A-4E25-AAD0-80C0E4A4FDC6}" srcOrd="0" destOrd="0" presId="urn:microsoft.com/office/officeart/2018/2/layout/IconVerticalSolidList"/>
    <dgm:cxn modelId="{81FB8A61-C653-4057-8FA0-DA9AFCCB0781}" type="presParOf" srcId="{8CD1E17C-E27A-4E25-AAD0-80C0E4A4FDC6}" destId="{904FC3CE-4599-44E6-8A23-BD691E8055FC}" srcOrd="0" destOrd="0" presId="urn:microsoft.com/office/officeart/2018/2/layout/IconVerticalSolidList"/>
    <dgm:cxn modelId="{39F61B2A-5A14-49DD-9E18-76E016693597}" type="presParOf" srcId="{8CD1E17C-E27A-4E25-AAD0-80C0E4A4FDC6}" destId="{42A4C402-DFC5-4DF6-8EA3-96065FB1F386}" srcOrd="1" destOrd="0" presId="urn:microsoft.com/office/officeart/2018/2/layout/IconVerticalSolidList"/>
    <dgm:cxn modelId="{B352B569-1DD3-41AB-96D9-73517FB57D4C}" type="presParOf" srcId="{8CD1E17C-E27A-4E25-AAD0-80C0E4A4FDC6}" destId="{D7441D40-13C2-4CC9-8751-5CECE9B366AE}" srcOrd="2" destOrd="0" presId="urn:microsoft.com/office/officeart/2018/2/layout/IconVerticalSolidList"/>
    <dgm:cxn modelId="{9536BE78-6544-4A92-8540-792162A3360F}" type="presParOf" srcId="{8CD1E17C-E27A-4E25-AAD0-80C0E4A4FDC6}" destId="{EB3AFB97-F98D-4011-BD1F-69ECF925F500}" srcOrd="3" destOrd="0" presId="urn:microsoft.com/office/officeart/2018/2/layout/IconVerticalSolidList"/>
    <dgm:cxn modelId="{B607AC1D-BE78-484E-8997-180C98A9AE3E}" type="presParOf" srcId="{1C3A631D-185D-44FF-82BC-AF34D6F26D38}" destId="{965AEE15-956E-4502-8CC6-8823D76CE148}" srcOrd="1" destOrd="0" presId="urn:microsoft.com/office/officeart/2018/2/layout/IconVerticalSolidList"/>
    <dgm:cxn modelId="{C39AF594-0C82-451C-B860-6ECCA3AC7C89}" type="presParOf" srcId="{1C3A631D-185D-44FF-82BC-AF34D6F26D38}" destId="{84258710-8D92-4E3B-94D2-20BB034B8B8C}" srcOrd="2" destOrd="0" presId="urn:microsoft.com/office/officeart/2018/2/layout/IconVerticalSolidList"/>
    <dgm:cxn modelId="{F7FF1C00-6BB0-4F0F-9E19-4BA30AE62CCD}" type="presParOf" srcId="{84258710-8D92-4E3B-94D2-20BB034B8B8C}" destId="{49E663A6-F6EC-4E7A-A0AD-C29D6CEB7D52}" srcOrd="0" destOrd="0" presId="urn:microsoft.com/office/officeart/2018/2/layout/IconVerticalSolidList"/>
    <dgm:cxn modelId="{FAF323AE-C6FA-4689-8CD9-510E6D2E5D1A}" type="presParOf" srcId="{84258710-8D92-4E3B-94D2-20BB034B8B8C}" destId="{F8CB98EF-2485-4481-BB8C-A245AAA339D1}" srcOrd="1" destOrd="0" presId="urn:microsoft.com/office/officeart/2018/2/layout/IconVerticalSolidList"/>
    <dgm:cxn modelId="{C3FFD9D5-90A0-47B0-BE76-9540B63A654B}" type="presParOf" srcId="{84258710-8D92-4E3B-94D2-20BB034B8B8C}" destId="{FD7FFC9A-6FDF-48F5-BD44-CB7AAD94144C}" srcOrd="2" destOrd="0" presId="urn:microsoft.com/office/officeart/2018/2/layout/IconVerticalSolidList"/>
    <dgm:cxn modelId="{3BD941EA-2CE5-4926-8675-7919621BE877}" type="presParOf" srcId="{84258710-8D92-4E3B-94D2-20BB034B8B8C}" destId="{30116861-BDA6-4E47-84DF-B899991B63CB}" srcOrd="3" destOrd="0" presId="urn:microsoft.com/office/officeart/2018/2/layout/IconVerticalSolidList"/>
    <dgm:cxn modelId="{E5144456-1490-4CE1-82CC-13BD6DEB1032}" type="presParOf" srcId="{1C3A631D-185D-44FF-82BC-AF34D6F26D38}" destId="{287F0C3F-B0A4-4FE9-9C77-1D4BF2491004}" srcOrd="3" destOrd="0" presId="urn:microsoft.com/office/officeart/2018/2/layout/IconVerticalSolidList"/>
    <dgm:cxn modelId="{A024C58E-28BE-4A9E-ADBB-35881420BE70}" type="presParOf" srcId="{1C3A631D-185D-44FF-82BC-AF34D6F26D38}" destId="{D11B2F24-D8FB-4E2C-BC9C-42673B1DDED9}" srcOrd="4" destOrd="0" presId="urn:microsoft.com/office/officeart/2018/2/layout/IconVerticalSolidList"/>
    <dgm:cxn modelId="{DE4252F8-CB98-4922-BD8F-F7D05989BF84}" type="presParOf" srcId="{D11B2F24-D8FB-4E2C-BC9C-42673B1DDED9}" destId="{D9A50A39-5A69-474C-8362-F3E8D5C312CF}" srcOrd="0" destOrd="0" presId="urn:microsoft.com/office/officeart/2018/2/layout/IconVerticalSolidList"/>
    <dgm:cxn modelId="{1F68871D-D0E6-43F0-A6C0-350415DE1F5F}" type="presParOf" srcId="{D11B2F24-D8FB-4E2C-BC9C-42673B1DDED9}" destId="{6CF61F76-1A42-4E8C-8C3C-D7DF654BAF85}" srcOrd="1" destOrd="0" presId="urn:microsoft.com/office/officeart/2018/2/layout/IconVerticalSolidList"/>
    <dgm:cxn modelId="{DF3BDE45-3038-4B3B-9D1D-ACBACF82F35B}" type="presParOf" srcId="{D11B2F24-D8FB-4E2C-BC9C-42673B1DDED9}" destId="{CE2F134A-B967-4431-A88D-C444C4813FD7}" srcOrd="2" destOrd="0" presId="urn:microsoft.com/office/officeart/2018/2/layout/IconVerticalSolidList"/>
    <dgm:cxn modelId="{0AF07E23-A2E2-42C9-AF8F-A91AD5911512}" type="presParOf" srcId="{D11B2F24-D8FB-4E2C-BC9C-42673B1DDED9}" destId="{2695E253-80A5-43C7-BE68-7CFD3B1002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9D13B-80D6-458F-97AE-6657E5C3AC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6796ED4-C58F-4903-AD4F-A07350778098}">
      <dgm:prSet phldrT="[Testo]"/>
      <dgm:spPr/>
      <dgm:t>
        <a:bodyPr/>
        <a:lstStyle/>
        <a:p>
          <a:r>
            <a:rPr lang="it-IT" dirty="0"/>
            <a:t>Marketing tradizionale</a:t>
          </a:r>
        </a:p>
      </dgm:t>
    </dgm:pt>
    <dgm:pt modelId="{239A3BBE-7643-4CC2-8959-2F4B1D80D82D}" type="parTrans" cxnId="{92129E0D-0BA3-4279-ACCD-F0307FFBA9BC}">
      <dgm:prSet/>
      <dgm:spPr/>
      <dgm:t>
        <a:bodyPr/>
        <a:lstStyle/>
        <a:p>
          <a:endParaRPr lang="it-IT"/>
        </a:p>
      </dgm:t>
    </dgm:pt>
    <dgm:pt modelId="{4E38D3F0-E70D-4503-8BD1-44CDCFA11083}" type="sibTrans" cxnId="{92129E0D-0BA3-4279-ACCD-F0307FFBA9BC}">
      <dgm:prSet/>
      <dgm:spPr/>
      <dgm:t>
        <a:bodyPr/>
        <a:lstStyle/>
        <a:p>
          <a:endParaRPr lang="it-IT"/>
        </a:p>
      </dgm:t>
    </dgm:pt>
    <dgm:pt modelId="{3D7A8A38-655B-4768-B2D5-04DF9DF4F4D6}">
      <dgm:prSet phldrT="[Testo]"/>
      <dgm:spPr/>
      <dgm:t>
        <a:bodyPr/>
        <a:lstStyle/>
        <a:p>
          <a:r>
            <a:rPr lang="it-IT" dirty="0"/>
            <a:t>Green marketing</a:t>
          </a:r>
        </a:p>
      </dgm:t>
    </dgm:pt>
    <dgm:pt modelId="{423E6465-3914-4BF5-98C4-1D7ED39090FF}" type="parTrans" cxnId="{E46EEB56-0F8B-417B-99FF-F0CA26FCDEF1}">
      <dgm:prSet/>
      <dgm:spPr/>
      <dgm:t>
        <a:bodyPr/>
        <a:lstStyle/>
        <a:p>
          <a:endParaRPr lang="it-IT"/>
        </a:p>
      </dgm:t>
    </dgm:pt>
    <dgm:pt modelId="{36FDCDA0-9EEC-4E1D-883A-6974AC41729B}" type="sibTrans" cxnId="{E46EEB56-0F8B-417B-99FF-F0CA26FCDEF1}">
      <dgm:prSet/>
      <dgm:spPr/>
      <dgm:t>
        <a:bodyPr/>
        <a:lstStyle/>
        <a:p>
          <a:endParaRPr lang="it-IT"/>
        </a:p>
      </dgm:t>
    </dgm:pt>
    <dgm:pt modelId="{CF7AA855-30C5-4648-BC07-960594FD1F0B}">
      <dgm:prSet phldrT="[Testo]"/>
      <dgm:spPr/>
      <dgm:t>
        <a:bodyPr/>
        <a:lstStyle/>
        <a:p>
          <a:r>
            <a:rPr lang="it-IT" dirty="0"/>
            <a:t>Marketing responsabile e sostenibile</a:t>
          </a:r>
        </a:p>
      </dgm:t>
    </dgm:pt>
    <dgm:pt modelId="{766106D3-BE48-4EDC-9E04-975F3AC97AEA}" type="parTrans" cxnId="{5121C909-AAE5-480D-AB76-899FC1AFFCA3}">
      <dgm:prSet/>
      <dgm:spPr/>
      <dgm:t>
        <a:bodyPr/>
        <a:lstStyle/>
        <a:p>
          <a:endParaRPr lang="it-IT"/>
        </a:p>
      </dgm:t>
    </dgm:pt>
    <dgm:pt modelId="{4FF53E52-8EF8-4361-931C-C6DC384D215A}" type="sibTrans" cxnId="{5121C909-AAE5-480D-AB76-899FC1AFFCA3}">
      <dgm:prSet/>
      <dgm:spPr/>
      <dgm:t>
        <a:bodyPr/>
        <a:lstStyle/>
        <a:p>
          <a:endParaRPr lang="it-IT"/>
        </a:p>
      </dgm:t>
    </dgm:pt>
    <dgm:pt modelId="{FE4CC1AA-9E00-4D83-80E6-ADF1BD566B3A}" type="pres">
      <dgm:prSet presAssocID="{1B79D13B-80D6-458F-97AE-6657E5C3ACD0}" presName="CompostProcess" presStyleCnt="0">
        <dgm:presLayoutVars>
          <dgm:dir/>
          <dgm:resizeHandles val="exact"/>
        </dgm:presLayoutVars>
      </dgm:prSet>
      <dgm:spPr/>
    </dgm:pt>
    <dgm:pt modelId="{FABD63BB-76B8-493D-BA53-4E5DEF097910}" type="pres">
      <dgm:prSet presAssocID="{1B79D13B-80D6-458F-97AE-6657E5C3ACD0}" presName="arrow" presStyleLbl="bgShp" presStyleIdx="0" presStyleCnt="1"/>
      <dgm:spPr/>
    </dgm:pt>
    <dgm:pt modelId="{52C37B11-598D-4576-9E22-1B2FDF32BFCB}" type="pres">
      <dgm:prSet presAssocID="{1B79D13B-80D6-458F-97AE-6657E5C3ACD0}" presName="linearProcess" presStyleCnt="0"/>
      <dgm:spPr/>
    </dgm:pt>
    <dgm:pt modelId="{8B0C09AF-1B71-41A4-81E0-6E88DAFEC051}" type="pres">
      <dgm:prSet presAssocID="{C6796ED4-C58F-4903-AD4F-A07350778098}" presName="textNode" presStyleLbl="node1" presStyleIdx="0" presStyleCnt="3">
        <dgm:presLayoutVars>
          <dgm:bulletEnabled val="1"/>
        </dgm:presLayoutVars>
      </dgm:prSet>
      <dgm:spPr/>
    </dgm:pt>
    <dgm:pt modelId="{EC2EA05C-E15A-4E00-8621-BBFB21C35136}" type="pres">
      <dgm:prSet presAssocID="{4E38D3F0-E70D-4503-8BD1-44CDCFA11083}" presName="sibTrans" presStyleCnt="0"/>
      <dgm:spPr/>
    </dgm:pt>
    <dgm:pt modelId="{D508F017-85C2-430F-B152-EEAD70FCACA8}" type="pres">
      <dgm:prSet presAssocID="{3D7A8A38-655B-4768-B2D5-04DF9DF4F4D6}" presName="textNode" presStyleLbl="node1" presStyleIdx="1" presStyleCnt="3">
        <dgm:presLayoutVars>
          <dgm:bulletEnabled val="1"/>
        </dgm:presLayoutVars>
      </dgm:prSet>
      <dgm:spPr/>
    </dgm:pt>
    <dgm:pt modelId="{07CE8A98-C17A-4978-A958-814034B774D9}" type="pres">
      <dgm:prSet presAssocID="{36FDCDA0-9EEC-4E1D-883A-6974AC41729B}" presName="sibTrans" presStyleCnt="0"/>
      <dgm:spPr/>
    </dgm:pt>
    <dgm:pt modelId="{20EBCF41-F606-4412-B73F-6A313BDA3033}" type="pres">
      <dgm:prSet presAssocID="{CF7AA855-30C5-4648-BC07-960594FD1F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121C909-AAE5-480D-AB76-899FC1AFFCA3}" srcId="{1B79D13B-80D6-458F-97AE-6657E5C3ACD0}" destId="{CF7AA855-30C5-4648-BC07-960594FD1F0B}" srcOrd="2" destOrd="0" parTransId="{766106D3-BE48-4EDC-9E04-975F3AC97AEA}" sibTransId="{4FF53E52-8EF8-4361-931C-C6DC384D215A}"/>
    <dgm:cxn modelId="{92129E0D-0BA3-4279-ACCD-F0307FFBA9BC}" srcId="{1B79D13B-80D6-458F-97AE-6657E5C3ACD0}" destId="{C6796ED4-C58F-4903-AD4F-A07350778098}" srcOrd="0" destOrd="0" parTransId="{239A3BBE-7643-4CC2-8959-2F4B1D80D82D}" sibTransId="{4E38D3F0-E70D-4503-8BD1-44CDCFA11083}"/>
    <dgm:cxn modelId="{17E1160E-9EB0-4726-A5A0-2B797AE86896}" type="presOf" srcId="{CF7AA855-30C5-4648-BC07-960594FD1F0B}" destId="{20EBCF41-F606-4412-B73F-6A313BDA3033}" srcOrd="0" destOrd="0" presId="urn:microsoft.com/office/officeart/2005/8/layout/hProcess9"/>
    <dgm:cxn modelId="{431DD05E-2570-4309-AD87-B0E586E4D672}" type="presOf" srcId="{3D7A8A38-655B-4768-B2D5-04DF9DF4F4D6}" destId="{D508F017-85C2-430F-B152-EEAD70FCACA8}" srcOrd="0" destOrd="0" presId="urn:microsoft.com/office/officeart/2005/8/layout/hProcess9"/>
    <dgm:cxn modelId="{E46EEB56-0F8B-417B-99FF-F0CA26FCDEF1}" srcId="{1B79D13B-80D6-458F-97AE-6657E5C3ACD0}" destId="{3D7A8A38-655B-4768-B2D5-04DF9DF4F4D6}" srcOrd="1" destOrd="0" parTransId="{423E6465-3914-4BF5-98C4-1D7ED39090FF}" sibTransId="{36FDCDA0-9EEC-4E1D-883A-6974AC41729B}"/>
    <dgm:cxn modelId="{A3AE75AA-E97E-42E8-B15E-2BB81E513B00}" type="presOf" srcId="{1B79D13B-80D6-458F-97AE-6657E5C3ACD0}" destId="{FE4CC1AA-9E00-4D83-80E6-ADF1BD566B3A}" srcOrd="0" destOrd="0" presId="urn:microsoft.com/office/officeart/2005/8/layout/hProcess9"/>
    <dgm:cxn modelId="{780807D1-7489-43C8-B2FE-123069C05ACE}" type="presOf" srcId="{C6796ED4-C58F-4903-AD4F-A07350778098}" destId="{8B0C09AF-1B71-41A4-81E0-6E88DAFEC051}" srcOrd="0" destOrd="0" presId="urn:microsoft.com/office/officeart/2005/8/layout/hProcess9"/>
    <dgm:cxn modelId="{A20E596C-E3A8-472F-89C1-04DF201ECA58}" type="presParOf" srcId="{FE4CC1AA-9E00-4D83-80E6-ADF1BD566B3A}" destId="{FABD63BB-76B8-493D-BA53-4E5DEF097910}" srcOrd="0" destOrd="0" presId="urn:microsoft.com/office/officeart/2005/8/layout/hProcess9"/>
    <dgm:cxn modelId="{507C746B-7C4B-4F10-96E5-441C86121CF5}" type="presParOf" srcId="{FE4CC1AA-9E00-4D83-80E6-ADF1BD566B3A}" destId="{52C37B11-598D-4576-9E22-1B2FDF32BFCB}" srcOrd="1" destOrd="0" presId="urn:microsoft.com/office/officeart/2005/8/layout/hProcess9"/>
    <dgm:cxn modelId="{9713008E-8082-4A74-8CD0-6B5C6EB30B7B}" type="presParOf" srcId="{52C37B11-598D-4576-9E22-1B2FDF32BFCB}" destId="{8B0C09AF-1B71-41A4-81E0-6E88DAFEC051}" srcOrd="0" destOrd="0" presId="urn:microsoft.com/office/officeart/2005/8/layout/hProcess9"/>
    <dgm:cxn modelId="{EF2F2748-D7FE-4604-A598-2467E3ED8509}" type="presParOf" srcId="{52C37B11-598D-4576-9E22-1B2FDF32BFCB}" destId="{EC2EA05C-E15A-4E00-8621-BBFB21C35136}" srcOrd="1" destOrd="0" presId="urn:microsoft.com/office/officeart/2005/8/layout/hProcess9"/>
    <dgm:cxn modelId="{9931B8BA-2CEC-4C1C-BF18-8244A8A8728B}" type="presParOf" srcId="{52C37B11-598D-4576-9E22-1B2FDF32BFCB}" destId="{D508F017-85C2-430F-B152-EEAD70FCACA8}" srcOrd="2" destOrd="0" presId="urn:microsoft.com/office/officeart/2005/8/layout/hProcess9"/>
    <dgm:cxn modelId="{560841A2-7CBD-4A52-9368-DB37255BCCB7}" type="presParOf" srcId="{52C37B11-598D-4576-9E22-1B2FDF32BFCB}" destId="{07CE8A98-C17A-4978-A958-814034B774D9}" srcOrd="3" destOrd="0" presId="urn:microsoft.com/office/officeart/2005/8/layout/hProcess9"/>
    <dgm:cxn modelId="{37F970C9-21A0-448A-9542-FB916BA44E26}" type="presParOf" srcId="{52C37B11-598D-4576-9E22-1B2FDF32BFCB}" destId="{20EBCF41-F606-4412-B73F-6A313BDA30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77909-99A9-49E4-914E-0A495483C9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8AF917-2432-4B80-927C-FA3ADF943A7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/>
            <a:t>Momento della Produzione</a:t>
          </a:r>
        </a:p>
      </dgm:t>
    </dgm:pt>
    <dgm:pt modelId="{4A6BE315-2959-4638-92E4-3CD1B62FE7F4}" type="parTrans" cxnId="{AF973346-C27F-4B07-A9BF-978FF81CB783}">
      <dgm:prSet/>
      <dgm:spPr/>
      <dgm:t>
        <a:bodyPr/>
        <a:lstStyle/>
        <a:p>
          <a:endParaRPr lang="en-US"/>
        </a:p>
      </dgm:t>
    </dgm:pt>
    <dgm:pt modelId="{1F6D2B86-BD6F-43F7-BD94-BB0FDFEA8810}" type="sibTrans" cxnId="{AF973346-C27F-4B07-A9BF-978FF81CB783}">
      <dgm:prSet/>
      <dgm:spPr/>
      <dgm:t>
        <a:bodyPr/>
        <a:lstStyle/>
        <a:p>
          <a:endParaRPr lang="en-US"/>
        </a:p>
      </dgm:t>
    </dgm:pt>
    <dgm:pt modelId="{76DB629F-1803-4DC8-A9EC-FE3C5EAC3C38}">
      <dgm:prSet/>
      <dgm:spPr/>
      <dgm:t>
        <a:bodyPr/>
        <a:lstStyle/>
        <a:p>
          <a:r>
            <a:rPr lang="it-IT" b="1" i="0" dirty="0"/>
            <a:t>Momento del consumo</a:t>
          </a:r>
        </a:p>
      </dgm:t>
    </dgm:pt>
    <dgm:pt modelId="{CE2E1C6E-3A87-44CC-BEB8-3015125E5434}" type="parTrans" cxnId="{3242718B-B0EF-4571-802E-C6EC57BB8528}">
      <dgm:prSet/>
      <dgm:spPr/>
      <dgm:t>
        <a:bodyPr/>
        <a:lstStyle/>
        <a:p>
          <a:endParaRPr lang="en-US"/>
        </a:p>
      </dgm:t>
    </dgm:pt>
    <dgm:pt modelId="{C018A525-7CC5-416C-9F10-DDF9785E7BF8}" type="sibTrans" cxnId="{3242718B-B0EF-4571-802E-C6EC57BB8528}">
      <dgm:prSet/>
      <dgm:spPr/>
      <dgm:t>
        <a:bodyPr/>
        <a:lstStyle/>
        <a:p>
          <a:endParaRPr lang="en-US"/>
        </a:p>
      </dgm:t>
    </dgm:pt>
    <dgm:pt modelId="{EA04CB9F-8471-43DD-9970-9E51104545DE}">
      <dgm:prSet/>
      <dgm:spPr/>
      <dgm:t>
        <a:bodyPr/>
        <a:lstStyle/>
        <a:p>
          <a:r>
            <a:rPr lang="it-IT" b="1" i="0" dirty="0"/>
            <a:t>Momento del mercato</a:t>
          </a:r>
          <a:endParaRPr lang="en-US" dirty="0"/>
        </a:p>
      </dgm:t>
    </dgm:pt>
    <dgm:pt modelId="{19F48D10-ACBD-44BD-AB22-A3505357415D}" type="parTrans" cxnId="{7B648550-7C50-467A-9A09-9D032B6B3A46}">
      <dgm:prSet/>
      <dgm:spPr/>
      <dgm:t>
        <a:bodyPr/>
        <a:lstStyle/>
        <a:p>
          <a:endParaRPr lang="it-IT"/>
        </a:p>
      </dgm:t>
    </dgm:pt>
    <dgm:pt modelId="{B707C16F-7125-4931-AC40-A3E6D9DEB0AF}" type="sibTrans" cxnId="{7B648550-7C50-467A-9A09-9D032B6B3A46}">
      <dgm:prSet/>
      <dgm:spPr/>
      <dgm:t>
        <a:bodyPr/>
        <a:lstStyle/>
        <a:p>
          <a:endParaRPr lang="it-IT"/>
        </a:p>
      </dgm:t>
    </dgm:pt>
    <dgm:pt modelId="{F1A3F7CD-D177-4647-A69A-85A952925111}" type="pres">
      <dgm:prSet presAssocID="{D5C77909-99A9-49E4-914E-0A495483C9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39B899-FAD0-40E0-8210-328E62E2FF37}" type="pres">
      <dgm:prSet presAssocID="{FD8AF917-2432-4B80-927C-FA3ADF943A77}" presName="hierRoot1" presStyleCnt="0"/>
      <dgm:spPr/>
    </dgm:pt>
    <dgm:pt modelId="{999D10FA-B135-47EE-B8EA-5F816DD1FFC7}" type="pres">
      <dgm:prSet presAssocID="{FD8AF917-2432-4B80-927C-FA3ADF943A77}" presName="composite" presStyleCnt="0"/>
      <dgm:spPr/>
    </dgm:pt>
    <dgm:pt modelId="{1B871504-946C-40F4-944E-BFE503C51FAA}" type="pres">
      <dgm:prSet presAssocID="{FD8AF917-2432-4B80-927C-FA3ADF943A77}" presName="background" presStyleLbl="node0" presStyleIdx="0" presStyleCnt="3"/>
      <dgm:spPr/>
    </dgm:pt>
    <dgm:pt modelId="{97F13583-BC73-44CA-931C-3FF387E6595D}" type="pres">
      <dgm:prSet presAssocID="{FD8AF917-2432-4B80-927C-FA3ADF943A77}" presName="text" presStyleLbl="fgAcc0" presStyleIdx="0" presStyleCnt="3">
        <dgm:presLayoutVars>
          <dgm:chPref val="3"/>
        </dgm:presLayoutVars>
      </dgm:prSet>
      <dgm:spPr/>
    </dgm:pt>
    <dgm:pt modelId="{FFB320DD-68C8-4F1C-8B1D-E750E6CBC7A8}" type="pres">
      <dgm:prSet presAssocID="{FD8AF917-2432-4B80-927C-FA3ADF943A77}" presName="hierChild2" presStyleCnt="0"/>
      <dgm:spPr/>
    </dgm:pt>
    <dgm:pt modelId="{EA71CD7E-D189-4E69-8A11-FA46190371CB}" type="pres">
      <dgm:prSet presAssocID="{EA04CB9F-8471-43DD-9970-9E51104545DE}" presName="hierRoot1" presStyleCnt="0"/>
      <dgm:spPr/>
    </dgm:pt>
    <dgm:pt modelId="{E9A02E47-7FD7-4F07-8A83-976852A9B1E6}" type="pres">
      <dgm:prSet presAssocID="{EA04CB9F-8471-43DD-9970-9E51104545DE}" presName="composite" presStyleCnt="0"/>
      <dgm:spPr/>
    </dgm:pt>
    <dgm:pt modelId="{D12ED0B2-C5F5-48E1-86AE-A27679494C92}" type="pres">
      <dgm:prSet presAssocID="{EA04CB9F-8471-43DD-9970-9E51104545DE}" presName="background" presStyleLbl="node0" presStyleIdx="1" presStyleCnt="3"/>
      <dgm:spPr/>
    </dgm:pt>
    <dgm:pt modelId="{F20DCE45-D6C2-4CE2-A20E-38E9EC87275E}" type="pres">
      <dgm:prSet presAssocID="{EA04CB9F-8471-43DD-9970-9E51104545DE}" presName="text" presStyleLbl="fgAcc0" presStyleIdx="1" presStyleCnt="3">
        <dgm:presLayoutVars>
          <dgm:chPref val="3"/>
        </dgm:presLayoutVars>
      </dgm:prSet>
      <dgm:spPr/>
    </dgm:pt>
    <dgm:pt modelId="{892658B9-33C1-4FFB-A1F1-190B13A4A075}" type="pres">
      <dgm:prSet presAssocID="{EA04CB9F-8471-43DD-9970-9E51104545DE}" presName="hierChild2" presStyleCnt="0"/>
      <dgm:spPr/>
    </dgm:pt>
    <dgm:pt modelId="{D74F3E32-9BDE-4D74-A625-E03AEE0B5157}" type="pres">
      <dgm:prSet presAssocID="{76DB629F-1803-4DC8-A9EC-FE3C5EAC3C38}" presName="hierRoot1" presStyleCnt="0"/>
      <dgm:spPr/>
    </dgm:pt>
    <dgm:pt modelId="{EF5D3438-F798-4A7D-B087-B73EB3A65E4B}" type="pres">
      <dgm:prSet presAssocID="{76DB629F-1803-4DC8-A9EC-FE3C5EAC3C38}" presName="composite" presStyleCnt="0"/>
      <dgm:spPr/>
    </dgm:pt>
    <dgm:pt modelId="{6C535211-FF25-4350-A1B3-6CFA30787C8A}" type="pres">
      <dgm:prSet presAssocID="{76DB629F-1803-4DC8-A9EC-FE3C5EAC3C38}" presName="background" presStyleLbl="node0" presStyleIdx="2" presStyleCnt="3"/>
      <dgm:spPr/>
    </dgm:pt>
    <dgm:pt modelId="{EC0BF4E5-C522-4738-9336-0E6BDF8D790C}" type="pres">
      <dgm:prSet presAssocID="{76DB629F-1803-4DC8-A9EC-FE3C5EAC3C38}" presName="text" presStyleLbl="fgAcc0" presStyleIdx="2" presStyleCnt="3">
        <dgm:presLayoutVars>
          <dgm:chPref val="3"/>
        </dgm:presLayoutVars>
      </dgm:prSet>
      <dgm:spPr/>
    </dgm:pt>
    <dgm:pt modelId="{56EFA9F8-E65F-4172-955D-3111D9B08DA6}" type="pres">
      <dgm:prSet presAssocID="{76DB629F-1803-4DC8-A9EC-FE3C5EAC3C38}" presName="hierChild2" presStyleCnt="0"/>
      <dgm:spPr/>
    </dgm:pt>
  </dgm:ptLst>
  <dgm:cxnLst>
    <dgm:cxn modelId="{AF973346-C27F-4B07-A9BF-978FF81CB783}" srcId="{D5C77909-99A9-49E4-914E-0A495483C900}" destId="{FD8AF917-2432-4B80-927C-FA3ADF943A77}" srcOrd="0" destOrd="0" parTransId="{4A6BE315-2959-4638-92E4-3CD1B62FE7F4}" sibTransId="{1F6D2B86-BD6F-43F7-BD94-BB0FDFEA8810}"/>
    <dgm:cxn modelId="{3871D349-EF06-462F-9338-377963D80EE0}" type="presOf" srcId="{76DB629F-1803-4DC8-A9EC-FE3C5EAC3C38}" destId="{EC0BF4E5-C522-4738-9336-0E6BDF8D790C}" srcOrd="0" destOrd="0" presId="urn:microsoft.com/office/officeart/2005/8/layout/hierarchy1"/>
    <dgm:cxn modelId="{F24AF16C-A09E-4748-BB57-B3F3F946AC9D}" type="presOf" srcId="{EA04CB9F-8471-43DD-9970-9E51104545DE}" destId="{F20DCE45-D6C2-4CE2-A20E-38E9EC87275E}" srcOrd="0" destOrd="0" presId="urn:microsoft.com/office/officeart/2005/8/layout/hierarchy1"/>
    <dgm:cxn modelId="{7B648550-7C50-467A-9A09-9D032B6B3A46}" srcId="{D5C77909-99A9-49E4-914E-0A495483C900}" destId="{EA04CB9F-8471-43DD-9970-9E51104545DE}" srcOrd="1" destOrd="0" parTransId="{19F48D10-ACBD-44BD-AB22-A3505357415D}" sibTransId="{B707C16F-7125-4931-AC40-A3E6D9DEB0AF}"/>
    <dgm:cxn modelId="{9308787E-DFF5-441A-9629-6675CA8450FD}" type="presOf" srcId="{D5C77909-99A9-49E4-914E-0A495483C900}" destId="{F1A3F7CD-D177-4647-A69A-85A952925111}" srcOrd="0" destOrd="0" presId="urn:microsoft.com/office/officeart/2005/8/layout/hierarchy1"/>
    <dgm:cxn modelId="{3242718B-B0EF-4571-802E-C6EC57BB8528}" srcId="{D5C77909-99A9-49E4-914E-0A495483C900}" destId="{76DB629F-1803-4DC8-A9EC-FE3C5EAC3C38}" srcOrd="2" destOrd="0" parTransId="{CE2E1C6E-3A87-44CC-BEB8-3015125E5434}" sibTransId="{C018A525-7CC5-416C-9F10-DDF9785E7BF8}"/>
    <dgm:cxn modelId="{C7C594EE-7726-4FCE-A927-ECE5D756B5B0}" type="presOf" srcId="{FD8AF917-2432-4B80-927C-FA3ADF943A77}" destId="{97F13583-BC73-44CA-931C-3FF387E6595D}" srcOrd="0" destOrd="0" presId="urn:microsoft.com/office/officeart/2005/8/layout/hierarchy1"/>
    <dgm:cxn modelId="{78CF6FD8-6F2C-41CE-80C4-9710A5FDE755}" type="presParOf" srcId="{F1A3F7CD-D177-4647-A69A-85A952925111}" destId="{DF39B899-FAD0-40E0-8210-328E62E2FF37}" srcOrd="0" destOrd="0" presId="urn:microsoft.com/office/officeart/2005/8/layout/hierarchy1"/>
    <dgm:cxn modelId="{17CA3597-DB46-413C-B06C-E3D0330D60E5}" type="presParOf" srcId="{DF39B899-FAD0-40E0-8210-328E62E2FF37}" destId="{999D10FA-B135-47EE-B8EA-5F816DD1FFC7}" srcOrd="0" destOrd="0" presId="urn:microsoft.com/office/officeart/2005/8/layout/hierarchy1"/>
    <dgm:cxn modelId="{4FC82A11-86DE-407A-913F-3114EAF68C01}" type="presParOf" srcId="{999D10FA-B135-47EE-B8EA-5F816DD1FFC7}" destId="{1B871504-946C-40F4-944E-BFE503C51FAA}" srcOrd="0" destOrd="0" presId="urn:microsoft.com/office/officeart/2005/8/layout/hierarchy1"/>
    <dgm:cxn modelId="{3A7BFE76-A32E-4BB6-8CAF-2B725C3A664A}" type="presParOf" srcId="{999D10FA-B135-47EE-B8EA-5F816DD1FFC7}" destId="{97F13583-BC73-44CA-931C-3FF387E6595D}" srcOrd="1" destOrd="0" presId="urn:microsoft.com/office/officeart/2005/8/layout/hierarchy1"/>
    <dgm:cxn modelId="{52234AB8-9702-4476-A928-DAC32CF478A9}" type="presParOf" srcId="{DF39B899-FAD0-40E0-8210-328E62E2FF37}" destId="{FFB320DD-68C8-4F1C-8B1D-E750E6CBC7A8}" srcOrd="1" destOrd="0" presId="urn:microsoft.com/office/officeart/2005/8/layout/hierarchy1"/>
    <dgm:cxn modelId="{7E0E4A1F-5A9F-4F28-9B28-8BB11E152188}" type="presParOf" srcId="{F1A3F7CD-D177-4647-A69A-85A952925111}" destId="{EA71CD7E-D189-4E69-8A11-FA46190371CB}" srcOrd="1" destOrd="0" presId="urn:microsoft.com/office/officeart/2005/8/layout/hierarchy1"/>
    <dgm:cxn modelId="{9C6E23ED-56DF-4D68-9753-CFE9E2DC602E}" type="presParOf" srcId="{EA71CD7E-D189-4E69-8A11-FA46190371CB}" destId="{E9A02E47-7FD7-4F07-8A83-976852A9B1E6}" srcOrd="0" destOrd="0" presId="urn:microsoft.com/office/officeart/2005/8/layout/hierarchy1"/>
    <dgm:cxn modelId="{D206533B-75CC-4F0A-8E77-3C5F1BE5AC8D}" type="presParOf" srcId="{E9A02E47-7FD7-4F07-8A83-976852A9B1E6}" destId="{D12ED0B2-C5F5-48E1-86AE-A27679494C92}" srcOrd="0" destOrd="0" presId="urn:microsoft.com/office/officeart/2005/8/layout/hierarchy1"/>
    <dgm:cxn modelId="{1464DD13-81F8-4CCB-99CE-4E096E03325E}" type="presParOf" srcId="{E9A02E47-7FD7-4F07-8A83-976852A9B1E6}" destId="{F20DCE45-D6C2-4CE2-A20E-38E9EC87275E}" srcOrd="1" destOrd="0" presId="urn:microsoft.com/office/officeart/2005/8/layout/hierarchy1"/>
    <dgm:cxn modelId="{75A25999-3ADE-4E08-B463-5732728C7AF8}" type="presParOf" srcId="{EA71CD7E-D189-4E69-8A11-FA46190371CB}" destId="{892658B9-33C1-4FFB-A1F1-190B13A4A075}" srcOrd="1" destOrd="0" presId="urn:microsoft.com/office/officeart/2005/8/layout/hierarchy1"/>
    <dgm:cxn modelId="{F9826660-425C-4DD2-8CF8-91D06CAA586F}" type="presParOf" srcId="{F1A3F7CD-D177-4647-A69A-85A952925111}" destId="{D74F3E32-9BDE-4D74-A625-E03AEE0B5157}" srcOrd="2" destOrd="0" presId="urn:microsoft.com/office/officeart/2005/8/layout/hierarchy1"/>
    <dgm:cxn modelId="{3CBF1EF1-4673-446C-9D81-1B2B12321F6E}" type="presParOf" srcId="{D74F3E32-9BDE-4D74-A625-E03AEE0B5157}" destId="{EF5D3438-F798-4A7D-B087-B73EB3A65E4B}" srcOrd="0" destOrd="0" presId="urn:microsoft.com/office/officeart/2005/8/layout/hierarchy1"/>
    <dgm:cxn modelId="{8003B2EB-10A8-422A-B617-03A6F663F09B}" type="presParOf" srcId="{EF5D3438-F798-4A7D-B087-B73EB3A65E4B}" destId="{6C535211-FF25-4350-A1B3-6CFA30787C8A}" srcOrd="0" destOrd="0" presId="urn:microsoft.com/office/officeart/2005/8/layout/hierarchy1"/>
    <dgm:cxn modelId="{8EF6DD70-D1A1-4E91-8281-515575297755}" type="presParOf" srcId="{EF5D3438-F798-4A7D-B087-B73EB3A65E4B}" destId="{EC0BF4E5-C522-4738-9336-0E6BDF8D790C}" srcOrd="1" destOrd="0" presId="urn:microsoft.com/office/officeart/2005/8/layout/hierarchy1"/>
    <dgm:cxn modelId="{A1D345DC-95E9-432D-BEEB-6B17D6AF9C75}" type="presParOf" srcId="{D74F3E32-9BDE-4D74-A625-E03AEE0B5157}" destId="{56EFA9F8-E65F-4172-955D-3111D9B08D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600EB5-DD01-4D9E-87B0-A80EA93E1B68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F9595-CD82-4D24-BC5D-0260BF49D26A}">
      <dgm:prSet custT="1"/>
      <dgm:spPr/>
      <dgm:t>
        <a:bodyPr/>
        <a:lstStyle/>
        <a:p>
          <a:pPr algn="just"/>
          <a:r>
            <a:rPr lang="it-IT" sz="1800" dirty="0"/>
            <a:t>Il compito dell’impresa è quello di determinare bisogni e desideri di mercati obiettivo e di procedere al loro soddisfacimento </a:t>
          </a:r>
          <a:r>
            <a:rPr lang="it-IT" sz="1800" u="sng" dirty="0"/>
            <a:t>secondo modalità che preservino e rafforzino il benessere del consumatore e della società. </a:t>
          </a:r>
          <a:endParaRPr lang="en-US" sz="1800" dirty="0"/>
        </a:p>
      </dgm:t>
    </dgm:pt>
    <dgm:pt modelId="{3BE41FFD-8FE0-4C51-97F7-045F74D31086}" type="parTrans" cxnId="{A1B18978-5012-41A3-AA70-85ED83DBB914}">
      <dgm:prSet/>
      <dgm:spPr/>
      <dgm:t>
        <a:bodyPr/>
        <a:lstStyle/>
        <a:p>
          <a:pPr algn="just"/>
          <a:endParaRPr lang="en-US" sz="2800"/>
        </a:p>
      </dgm:t>
    </dgm:pt>
    <dgm:pt modelId="{2E073DEA-C47F-4568-B16F-01BAEB1D750D}" type="sibTrans" cxnId="{A1B18978-5012-41A3-AA70-85ED83DBB914}">
      <dgm:prSet/>
      <dgm:spPr/>
      <dgm:t>
        <a:bodyPr/>
        <a:lstStyle/>
        <a:p>
          <a:pPr algn="just"/>
          <a:endParaRPr lang="en-US" sz="2400"/>
        </a:p>
      </dgm:t>
    </dgm:pt>
    <dgm:pt modelId="{6A3B9903-A269-4CCC-A162-D8044B752E63}">
      <dgm:prSet custT="1"/>
      <dgm:spPr/>
      <dgm:t>
        <a:bodyPr/>
        <a:lstStyle/>
        <a:p>
          <a:pPr algn="just"/>
          <a:r>
            <a:rPr lang="it-IT" sz="1800" dirty="0"/>
            <a:t>In un’ottica di </a:t>
          </a:r>
          <a:r>
            <a:rPr lang="it-IT" sz="1800" dirty="0" err="1"/>
            <a:t>societal</a:t>
          </a:r>
          <a:r>
            <a:rPr lang="it-IT" sz="1800" dirty="0"/>
            <a:t> marketing, l’obiettivo non è quello di massimizzare il livello dei consumi, bensì quello di </a:t>
          </a:r>
          <a:r>
            <a:rPr lang="it-IT" sz="1800" u="sng" dirty="0"/>
            <a:t>perseguire il miglioramento del benessere del singolo e della collettività nel lungo periodo.</a:t>
          </a:r>
          <a:r>
            <a:rPr lang="it-IT" sz="1800" dirty="0"/>
            <a:t> </a:t>
          </a:r>
          <a:endParaRPr lang="en-US" sz="1800" dirty="0"/>
        </a:p>
      </dgm:t>
    </dgm:pt>
    <dgm:pt modelId="{8059715C-3CC5-4A6E-995B-5656CB1D2B74}" type="parTrans" cxnId="{501E0495-F56E-47E3-98B2-EB1B24E69A7D}">
      <dgm:prSet/>
      <dgm:spPr/>
      <dgm:t>
        <a:bodyPr/>
        <a:lstStyle/>
        <a:p>
          <a:pPr algn="just"/>
          <a:endParaRPr lang="en-US" sz="2800"/>
        </a:p>
      </dgm:t>
    </dgm:pt>
    <dgm:pt modelId="{CEFDB0C3-6F0B-44F7-838D-EDDE41DF1F22}" type="sibTrans" cxnId="{501E0495-F56E-47E3-98B2-EB1B24E69A7D}">
      <dgm:prSet/>
      <dgm:spPr/>
      <dgm:t>
        <a:bodyPr/>
        <a:lstStyle/>
        <a:p>
          <a:pPr algn="just"/>
          <a:endParaRPr lang="en-US" sz="2400"/>
        </a:p>
      </dgm:t>
    </dgm:pt>
    <dgm:pt modelId="{9A01BF2F-946B-4D45-B54B-042E03EC9CCE}">
      <dgm:prSet custT="1"/>
      <dgm:spPr/>
      <dgm:t>
        <a:bodyPr/>
        <a:lstStyle/>
        <a:p>
          <a:pPr algn="just"/>
          <a:r>
            <a:rPr lang="it-IT" sz="1800" dirty="0"/>
            <a:t>I modi in cui il marketing può influire sul benessere della società sono molteplici soprattutto se si considera il marketing agroalimentare, data la stretta relazione che esiste tra i </a:t>
          </a:r>
          <a:r>
            <a:rPr lang="it-IT" sz="1800" u="sng" dirty="0"/>
            <a:t>prodotti alimentari e la salute umana</a:t>
          </a:r>
          <a:r>
            <a:rPr lang="it-IT" sz="1800" dirty="0"/>
            <a:t>.</a:t>
          </a:r>
          <a:endParaRPr lang="en-US" sz="1800" dirty="0"/>
        </a:p>
      </dgm:t>
    </dgm:pt>
    <dgm:pt modelId="{F956FF64-D07A-4505-A7F3-A0358FEDDB1B}" type="parTrans" cxnId="{477C20C6-4A22-4C6D-89F5-BD1C44F2757D}">
      <dgm:prSet/>
      <dgm:spPr/>
      <dgm:t>
        <a:bodyPr/>
        <a:lstStyle/>
        <a:p>
          <a:pPr algn="just"/>
          <a:endParaRPr lang="en-US" sz="2800"/>
        </a:p>
      </dgm:t>
    </dgm:pt>
    <dgm:pt modelId="{2F85440B-0FC1-4C7B-BDC8-926471588EBB}" type="sibTrans" cxnId="{477C20C6-4A22-4C6D-89F5-BD1C44F2757D}">
      <dgm:prSet/>
      <dgm:spPr/>
      <dgm:t>
        <a:bodyPr/>
        <a:lstStyle/>
        <a:p>
          <a:pPr algn="just"/>
          <a:endParaRPr lang="en-US" sz="2400"/>
        </a:p>
      </dgm:t>
    </dgm:pt>
    <dgm:pt modelId="{33AD8486-75DF-4C51-84EA-DDC313C10E1E}" type="pres">
      <dgm:prSet presAssocID="{73600EB5-DD01-4D9E-87B0-A80EA93E1B68}" presName="vert0" presStyleCnt="0">
        <dgm:presLayoutVars>
          <dgm:dir/>
          <dgm:animOne val="branch"/>
          <dgm:animLvl val="lvl"/>
        </dgm:presLayoutVars>
      </dgm:prSet>
      <dgm:spPr/>
    </dgm:pt>
    <dgm:pt modelId="{D72DE984-0BC2-4E53-8BD6-86C59B9F42D4}" type="pres">
      <dgm:prSet presAssocID="{470F9595-CD82-4D24-BC5D-0260BF49D26A}" presName="thickLine" presStyleLbl="alignNode1" presStyleIdx="0" presStyleCnt="3"/>
      <dgm:spPr/>
    </dgm:pt>
    <dgm:pt modelId="{B433D7B4-7CFE-4CAE-A147-39438F7C6003}" type="pres">
      <dgm:prSet presAssocID="{470F9595-CD82-4D24-BC5D-0260BF49D26A}" presName="horz1" presStyleCnt="0"/>
      <dgm:spPr/>
    </dgm:pt>
    <dgm:pt modelId="{3C329D27-A673-4C0F-BE54-F9BB330FB5B2}" type="pres">
      <dgm:prSet presAssocID="{470F9595-CD82-4D24-BC5D-0260BF49D26A}" presName="tx1" presStyleLbl="revTx" presStyleIdx="0" presStyleCnt="3"/>
      <dgm:spPr/>
    </dgm:pt>
    <dgm:pt modelId="{0B077E02-F9B3-4D04-B1BB-72EADE9A0687}" type="pres">
      <dgm:prSet presAssocID="{470F9595-CD82-4D24-BC5D-0260BF49D26A}" presName="vert1" presStyleCnt="0"/>
      <dgm:spPr/>
    </dgm:pt>
    <dgm:pt modelId="{34FF7CFF-6AE2-4F22-BEB0-7A1430AAEF80}" type="pres">
      <dgm:prSet presAssocID="{6A3B9903-A269-4CCC-A162-D8044B752E63}" presName="thickLine" presStyleLbl="alignNode1" presStyleIdx="1" presStyleCnt="3"/>
      <dgm:spPr/>
    </dgm:pt>
    <dgm:pt modelId="{AACF7BE5-68E1-49D6-B8B5-897DBBA4806C}" type="pres">
      <dgm:prSet presAssocID="{6A3B9903-A269-4CCC-A162-D8044B752E63}" presName="horz1" presStyleCnt="0"/>
      <dgm:spPr/>
    </dgm:pt>
    <dgm:pt modelId="{5F1227B6-078A-4A4F-B89C-102D4FC54003}" type="pres">
      <dgm:prSet presAssocID="{6A3B9903-A269-4CCC-A162-D8044B752E63}" presName="tx1" presStyleLbl="revTx" presStyleIdx="1" presStyleCnt="3"/>
      <dgm:spPr/>
    </dgm:pt>
    <dgm:pt modelId="{3163C893-0976-43F1-8F3B-7587DFF500DB}" type="pres">
      <dgm:prSet presAssocID="{6A3B9903-A269-4CCC-A162-D8044B752E63}" presName="vert1" presStyleCnt="0"/>
      <dgm:spPr/>
    </dgm:pt>
    <dgm:pt modelId="{D09877C9-0BE3-4BD6-9AC0-425426E92D00}" type="pres">
      <dgm:prSet presAssocID="{9A01BF2F-946B-4D45-B54B-042E03EC9CCE}" presName="thickLine" presStyleLbl="alignNode1" presStyleIdx="2" presStyleCnt="3"/>
      <dgm:spPr/>
    </dgm:pt>
    <dgm:pt modelId="{A7678B83-8864-4EE9-8C33-5FEEA234E53D}" type="pres">
      <dgm:prSet presAssocID="{9A01BF2F-946B-4D45-B54B-042E03EC9CCE}" presName="horz1" presStyleCnt="0"/>
      <dgm:spPr/>
    </dgm:pt>
    <dgm:pt modelId="{356D1A81-67FB-439C-ACBF-28A5F34F7117}" type="pres">
      <dgm:prSet presAssocID="{9A01BF2F-946B-4D45-B54B-042E03EC9CCE}" presName="tx1" presStyleLbl="revTx" presStyleIdx="2" presStyleCnt="3"/>
      <dgm:spPr/>
    </dgm:pt>
    <dgm:pt modelId="{7B792F01-BEE3-4D61-9C98-C026B94C8235}" type="pres">
      <dgm:prSet presAssocID="{9A01BF2F-946B-4D45-B54B-042E03EC9CCE}" presName="vert1" presStyleCnt="0"/>
      <dgm:spPr/>
    </dgm:pt>
  </dgm:ptLst>
  <dgm:cxnLst>
    <dgm:cxn modelId="{6F28B062-39CE-49BB-91E2-5D469B099D83}" type="presOf" srcId="{73600EB5-DD01-4D9E-87B0-A80EA93E1B68}" destId="{33AD8486-75DF-4C51-84EA-DDC313C10E1E}" srcOrd="0" destOrd="0" presId="urn:microsoft.com/office/officeart/2008/layout/LinedList"/>
    <dgm:cxn modelId="{CA38B156-052A-4DA2-BB46-99B3BE38A0F4}" type="presOf" srcId="{470F9595-CD82-4D24-BC5D-0260BF49D26A}" destId="{3C329D27-A673-4C0F-BE54-F9BB330FB5B2}" srcOrd="0" destOrd="0" presId="urn:microsoft.com/office/officeart/2008/layout/LinedList"/>
    <dgm:cxn modelId="{A1B18978-5012-41A3-AA70-85ED83DBB914}" srcId="{73600EB5-DD01-4D9E-87B0-A80EA93E1B68}" destId="{470F9595-CD82-4D24-BC5D-0260BF49D26A}" srcOrd="0" destOrd="0" parTransId="{3BE41FFD-8FE0-4C51-97F7-045F74D31086}" sibTransId="{2E073DEA-C47F-4568-B16F-01BAEB1D750D}"/>
    <dgm:cxn modelId="{501E0495-F56E-47E3-98B2-EB1B24E69A7D}" srcId="{73600EB5-DD01-4D9E-87B0-A80EA93E1B68}" destId="{6A3B9903-A269-4CCC-A162-D8044B752E63}" srcOrd="1" destOrd="0" parTransId="{8059715C-3CC5-4A6E-995B-5656CB1D2B74}" sibTransId="{CEFDB0C3-6F0B-44F7-838D-EDDE41DF1F22}"/>
    <dgm:cxn modelId="{7231DBAB-9B6A-4A5D-8C79-8C5178471EC5}" type="presOf" srcId="{6A3B9903-A269-4CCC-A162-D8044B752E63}" destId="{5F1227B6-078A-4A4F-B89C-102D4FC54003}" srcOrd="0" destOrd="0" presId="urn:microsoft.com/office/officeart/2008/layout/LinedList"/>
    <dgm:cxn modelId="{477C20C6-4A22-4C6D-89F5-BD1C44F2757D}" srcId="{73600EB5-DD01-4D9E-87B0-A80EA93E1B68}" destId="{9A01BF2F-946B-4D45-B54B-042E03EC9CCE}" srcOrd="2" destOrd="0" parTransId="{F956FF64-D07A-4505-A7F3-A0358FEDDB1B}" sibTransId="{2F85440B-0FC1-4C7B-BDC8-926471588EBB}"/>
    <dgm:cxn modelId="{6A44BCED-91A8-4556-A076-3277AA40C8C1}" type="presOf" srcId="{9A01BF2F-946B-4D45-B54B-042E03EC9CCE}" destId="{356D1A81-67FB-439C-ACBF-28A5F34F7117}" srcOrd="0" destOrd="0" presId="urn:microsoft.com/office/officeart/2008/layout/LinedList"/>
    <dgm:cxn modelId="{429E7242-457E-437B-B55F-0FAA355F778B}" type="presParOf" srcId="{33AD8486-75DF-4C51-84EA-DDC313C10E1E}" destId="{D72DE984-0BC2-4E53-8BD6-86C59B9F42D4}" srcOrd="0" destOrd="0" presId="urn:microsoft.com/office/officeart/2008/layout/LinedList"/>
    <dgm:cxn modelId="{F42DB3D3-BA63-453A-99BD-F7F9F18D67DF}" type="presParOf" srcId="{33AD8486-75DF-4C51-84EA-DDC313C10E1E}" destId="{B433D7B4-7CFE-4CAE-A147-39438F7C6003}" srcOrd="1" destOrd="0" presId="urn:microsoft.com/office/officeart/2008/layout/LinedList"/>
    <dgm:cxn modelId="{C247213B-1A03-4F0E-8504-91D0184BA4C9}" type="presParOf" srcId="{B433D7B4-7CFE-4CAE-A147-39438F7C6003}" destId="{3C329D27-A673-4C0F-BE54-F9BB330FB5B2}" srcOrd="0" destOrd="0" presId="urn:microsoft.com/office/officeart/2008/layout/LinedList"/>
    <dgm:cxn modelId="{D2C32CF9-F344-4A36-90EC-D2D700E7F994}" type="presParOf" srcId="{B433D7B4-7CFE-4CAE-A147-39438F7C6003}" destId="{0B077E02-F9B3-4D04-B1BB-72EADE9A0687}" srcOrd="1" destOrd="0" presId="urn:microsoft.com/office/officeart/2008/layout/LinedList"/>
    <dgm:cxn modelId="{94463D05-2678-454A-9543-921B5E62C573}" type="presParOf" srcId="{33AD8486-75DF-4C51-84EA-DDC313C10E1E}" destId="{34FF7CFF-6AE2-4F22-BEB0-7A1430AAEF80}" srcOrd="2" destOrd="0" presId="urn:microsoft.com/office/officeart/2008/layout/LinedList"/>
    <dgm:cxn modelId="{0683646F-20B3-4389-81A3-AE32B9F61520}" type="presParOf" srcId="{33AD8486-75DF-4C51-84EA-DDC313C10E1E}" destId="{AACF7BE5-68E1-49D6-B8B5-897DBBA4806C}" srcOrd="3" destOrd="0" presId="urn:microsoft.com/office/officeart/2008/layout/LinedList"/>
    <dgm:cxn modelId="{37724965-9376-41AF-9998-92155DD87282}" type="presParOf" srcId="{AACF7BE5-68E1-49D6-B8B5-897DBBA4806C}" destId="{5F1227B6-078A-4A4F-B89C-102D4FC54003}" srcOrd="0" destOrd="0" presId="urn:microsoft.com/office/officeart/2008/layout/LinedList"/>
    <dgm:cxn modelId="{B8CFB403-F540-4EAE-9003-601050F58889}" type="presParOf" srcId="{AACF7BE5-68E1-49D6-B8B5-897DBBA4806C}" destId="{3163C893-0976-43F1-8F3B-7587DFF500DB}" srcOrd="1" destOrd="0" presId="urn:microsoft.com/office/officeart/2008/layout/LinedList"/>
    <dgm:cxn modelId="{BCF0227F-1AD1-429E-8F3E-5E7C68D09365}" type="presParOf" srcId="{33AD8486-75DF-4C51-84EA-DDC313C10E1E}" destId="{D09877C9-0BE3-4BD6-9AC0-425426E92D00}" srcOrd="4" destOrd="0" presId="urn:microsoft.com/office/officeart/2008/layout/LinedList"/>
    <dgm:cxn modelId="{CCCA9E1B-4B0E-436F-96C9-4C3303916816}" type="presParOf" srcId="{33AD8486-75DF-4C51-84EA-DDC313C10E1E}" destId="{A7678B83-8864-4EE9-8C33-5FEEA234E53D}" srcOrd="5" destOrd="0" presId="urn:microsoft.com/office/officeart/2008/layout/LinedList"/>
    <dgm:cxn modelId="{7EC80E14-B979-40C0-93CB-ADE154F4C4F9}" type="presParOf" srcId="{A7678B83-8864-4EE9-8C33-5FEEA234E53D}" destId="{356D1A81-67FB-439C-ACBF-28A5F34F7117}" srcOrd="0" destOrd="0" presId="urn:microsoft.com/office/officeart/2008/layout/LinedList"/>
    <dgm:cxn modelId="{302E4DA9-DEB2-4D66-A80F-67D864EBB4B9}" type="presParOf" srcId="{A7678B83-8864-4EE9-8C33-5FEEA234E53D}" destId="{7B792F01-BEE3-4D61-9C98-C026B94C82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00EB5-DD01-4D9E-87B0-A80EA93E1B68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0F9595-CD82-4D24-BC5D-0260BF49D26A}">
      <dgm:prSet custT="1"/>
      <dgm:spPr/>
      <dgm:t>
        <a:bodyPr/>
        <a:lstStyle/>
        <a:p>
          <a:pPr algn="just"/>
          <a:r>
            <a:rPr lang="it-IT" sz="1800" dirty="0"/>
            <a:t>L’ azienda si impegna a contribuire o a donare una percentuale dei ricavi di un proprio </a:t>
          </a:r>
          <a:r>
            <a:rPr lang="it-IT" sz="1800" b="0" dirty="0"/>
            <a:t>prodotto</a:t>
          </a:r>
          <a:r>
            <a:rPr lang="it-IT" sz="1800" dirty="0"/>
            <a:t> a una specifica causa sociale, anche nella prospettiva di ottenerne un ritorno in termini di </a:t>
          </a:r>
          <a:r>
            <a:rPr lang="it-IT" sz="1800" b="0" dirty="0"/>
            <a:t>immagine</a:t>
          </a:r>
          <a:r>
            <a:rPr lang="it-IT" sz="1800" dirty="0"/>
            <a:t> e </a:t>
          </a:r>
          <a:r>
            <a:rPr lang="it-IT" sz="1800" b="0" dirty="0"/>
            <a:t>reputazione</a:t>
          </a:r>
          <a:r>
            <a:rPr lang="it-IT" sz="1800" dirty="0"/>
            <a:t>.</a:t>
          </a:r>
        </a:p>
      </dgm:t>
    </dgm:pt>
    <dgm:pt modelId="{3BE41FFD-8FE0-4C51-97F7-045F74D31086}" type="parTrans" cxnId="{A1B18978-5012-41A3-AA70-85ED83DBB914}">
      <dgm:prSet/>
      <dgm:spPr/>
      <dgm:t>
        <a:bodyPr/>
        <a:lstStyle/>
        <a:p>
          <a:pPr algn="just"/>
          <a:endParaRPr lang="en-US" sz="2800"/>
        </a:p>
      </dgm:t>
    </dgm:pt>
    <dgm:pt modelId="{2E073DEA-C47F-4568-B16F-01BAEB1D750D}" type="sibTrans" cxnId="{A1B18978-5012-41A3-AA70-85ED83DBB914}">
      <dgm:prSet/>
      <dgm:spPr/>
      <dgm:t>
        <a:bodyPr/>
        <a:lstStyle/>
        <a:p>
          <a:pPr algn="just"/>
          <a:endParaRPr lang="en-US" sz="2400"/>
        </a:p>
      </dgm:t>
    </dgm:pt>
    <dgm:pt modelId="{6A3B9903-A269-4CCC-A162-D8044B752E63}">
      <dgm:prSet custT="1"/>
      <dgm:spPr/>
      <dgm:t>
        <a:bodyPr/>
        <a:lstStyle/>
        <a:p>
          <a:pPr algn="just"/>
          <a:r>
            <a:rPr lang="it-IT" sz="1800" b="0" i="0" dirty="0"/>
            <a:t>L’obiettivo perseguito dall’azienda attraverso il CRM è posizionare e connotare in termini positivi il proprio brand o prodotto, associandolo a una specifica causa sociale che ritiene in linea con i valori e la mission aziendale</a:t>
          </a:r>
        </a:p>
        <a:p>
          <a:pPr algn="just"/>
          <a:endParaRPr lang="it-IT" sz="1800" b="0" i="0" dirty="0"/>
        </a:p>
        <a:p>
          <a:pPr algn="just"/>
          <a:r>
            <a:rPr lang="it-IT" sz="1800" b="0" i="0" dirty="0"/>
            <a:t>l’obiettivo del CRM è duplice: per l’azienda un incremento delle vendite e il posizionamento differenziato della marca; per l’organizzazione non profit il potenziamento della raccolta di fondi e una maggior visibilità della causa.</a:t>
          </a:r>
          <a:endParaRPr lang="en-US" sz="1800" dirty="0"/>
        </a:p>
      </dgm:t>
    </dgm:pt>
    <dgm:pt modelId="{8059715C-3CC5-4A6E-995B-5656CB1D2B74}" type="parTrans" cxnId="{501E0495-F56E-47E3-98B2-EB1B24E69A7D}">
      <dgm:prSet/>
      <dgm:spPr/>
      <dgm:t>
        <a:bodyPr/>
        <a:lstStyle/>
        <a:p>
          <a:pPr algn="just"/>
          <a:endParaRPr lang="en-US" sz="2800"/>
        </a:p>
      </dgm:t>
    </dgm:pt>
    <dgm:pt modelId="{CEFDB0C3-6F0B-44F7-838D-EDDE41DF1F22}" type="sibTrans" cxnId="{501E0495-F56E-47E3-98B2-EB1B24E69A7D}">
      <dgm:prSet/>
      <dgm:spPr/>
      <dgm:t>
        <a:bodyPr/>
        <a:lstStyle/>
        <a:p>
          <a:pPr algn="just"/>
          <a:endParaRPr lang="en-US" sz="2400"/>
        </a:p>
      </dgm:t>
    </dgm:pt>
    <dgm:pt modelId="{9A01BF2F-946B-4D45-B54B-042E03EC9CCE}">
      <dgm:prSet custT="1"/>
      <dgm:spPr/>
      <dgm:t>
        <a:bodyPr/>
        <a:lstStyle/>
        <a:p>
          <a:pPr algn="just"/>
          <a:endParaRPr lang="en-US" sz="1800" dirty="0"/>
        </a:p>
      </dgm:t>
    </dgm:pt>
    <dgm:pt modelId="{F956FF64-D07A-4505-A7F3-A0358FEDDB1B}" type="parTrans" cxnId="{477C20C6-4A22-4C6D-89F5-BD1C44F2757D}">
      <dgm:prSet/>
      <dgm:spPr/>
      <dgm:t>
        <a:bodyPr/>
        <a:lstStyle/>
        <a:p>
          <a:pPr algn="just"/>
          <a:endParaRPr lang="en-US" sz="2800"/>
        </a:p>
      </dgm:t>
    </dgm:pt>
    <dgm:pt modelId="{2F85440B-0FC1-4C7B-BDC8-926471588EBB}" type="sibTrans" cxnId="{477C20C6-4A22-4C6D-89F5-BD1C44F2757D}">
      <dgm:prSet/>
      <dgm:spPr/>
      <dgm:t>
        <a:bodyPr/>
        <a:lstStyle/>
        <a:p>
          <a:pPr algn="just"/>
          <a:endParaRPr lang="en-US" sz="2400"/>
        </a:p>
      </dgm:t>
    </dgm:pt>
    <dgm:pt modelId="{33AD8486-75DF-4C51-84EA-DDC313C10E1E}" type="pres">
      <dgm:prSet presAssocID="{73600EB5-DD01-4D9E-87B0-A80EA93E1B68}" presName="vert0" presStyleCnt="0">
        <dgm:presLayoutVars>
          <dgm:dir/>
          <dgm:animOne val="branch"/>
          <dgm:animLvl val="lvl"/>
        </dgm:presLayoutVars>
      </dgm:prSet>
      <dgm:spPr/>
    </dgm:pt>
    <dgm:pt modelId="{D72DE984-0BC2-4E53-8BD6-86C59B9F42D4}" type="pres">
      <dgm:prSet presAssocID="{470F9595-CD82-4D24-BC5D-0260BF49D26A}" presName="thickLine" presStyleLbl="alignNode1" presStyleIdx="0" presStyleCnt="3"/>
      <dgm:spPr/>
    </dgm:pt>
    <dgm:pt modelId="{B433D7B4-7CFE-4CAE-A147-39438F7C6003}" type="pres">
      <dgm:prSet presAssocID="{470F9595-CD82-4D24-BC5D-0260BF49D26A}" presName="horz1" presStyleCnt="0"/>
      <dgm:spPr/>
    </dgm:pt>
    <dgm:pt modelId="{3C329D27-A673-4C0F-BE54-F9BB330FB5B2}" type="pres">
      <dgm:prSet presAssocID="{470F9595-CD82-4D24-BC5D-0260BF49D26A}" presName="tx1" presStyleLbl="revTx" presStyleIdx="0" presStyleCnt="3"/>
      <dgm:spPr/>
    </dgm:pt>
    <dgm:pt modelId="{0B077E02-F9B3-4D04-B1BB-72EADE9A0687}" type="pres">
      <dgm:prSet presAssocID="{470F9595-CD82-4D24-BC5D-0260BF49D26A}" presName="vert1" presStyleCnt="0"/>
      <dgm:spPr/>
    </dgm:pt>
    <dgm:pt modelId="{34FF7CFF-6AE2-4F22-BEB0-7A1430AAEF80}" type="pres">
      <dgm:prSet presAssocID="{6A3B9903-A269-4CCC-A162-D8044B752E63}" presName="thickLine" presStyleLbl="alignNode1" presStyleIdx="1" presStyleCnt="3"/>
      <dgm:spPr/>
    </dgm:pt>
    <dgm:pt modelId="{AACF7BE5-68E1-49D6-B8B5-897DBBA4806C}" type="pres">
      <dgm:prSet presAssocID="{6A3B9903-A269-4CCC-A162-D8044B752E63}" presName="horz1" presStyleCnt="0"/>
      <dgm:spPr/>
    </dgm:pt>
    <dgm:pt modelId="{5F1227B6-078A-4A4F-B89C-102D4FC54003}" type="pres">
      <dgm:prSet presAssocID="{6A3B9903-A269-4CCC-A162-D8044B752E63}" presName="tx1" presStyleLbl="revTx" presStyleIdx="1" presStyleCnt="3"/>
      <dgm:spPr/>
    </dgm:pt>
    <dgm:pt modelId="{3163C893-0976-43F1-8F3B-7587DFF500DB}" type="pres">
      <dgm:prSet presAssocID="{6A3B9903-A269-4CCC-A162-D8044B752E63}" presName="vert1" presStyleCnt="0"/>
      <dgm:spPr/>
    </dgm:pt>
    <dgm:pt modelId="{D09877C9-0BE3-4BD6-9AC0-425426E92D00}" type="pres">
      <dgm:prSet presAssocID="{9A01BF2F-946B-4D45-B54B-042E03EC9CCE}" presName="thickLine" presStyleLbl="alignNode1" presStyleIdx="2" presStyleCnt="3"/>
      <dgm:spPr/>
    </dgm:pt>
    <dgm:pt modelId="{A7678B83-8864-4EE9-8C33-5FEEA234E53D}" type="pres">
      <dgm:prSet presAssocID="{9A01BF2F-946B-4D45-B54B-042E03EC9CCE}" presName="horz1" presStyleCnt="0"/>
      <dgm:spPr/>
    </dgm:pt>
    <dgm:pt modelId="{356D1A81-67FB-439C-ACBF-28A5F34F7117}" type="pres">
      <dgm:prSet presAssocID="{9A01BF2F-946B-4D45-B54B-042E03EC9CCE}" presName="tx1" presStyleLbl="revTx" presStyleIdx="2" presStyleCnt="3"/>
      <dgm:spPr/>
    </dgm:pt>
    <dgm:pt modelId="{7B792F01-BEE3-4D61-9C98-C026B94C8235}" type="pres">
      <dgm:prSet presAssocID="{9A01BF2F-946B-4D45-B54B-042E03EC9CCE}" presName="vert1" presStyleCnt="0"/>
      <dgm:spPr/>
    </dgm:pt>
  </dgm:ptLst>
  <dgm:cxnLst>
    <dgm:cxn modelId="{6F28B062-39CE-49BB-91E2-5D469B099D83}" type="presOf" srcId="{73600EB5-DD01-4D9E-87B0-A80EA93E1B68}" destId="{33AD8486-75DF-4C51-84EA-DDC313C10E1E}" srcOrd="0" destOrd="0" presId="urn:microsoft.com/office/officeart/2008/layout/LinedList"/>
    <dgm:cxn modelId="{CA38B156-052A-4DA2-BB46-99B3BE38A0F4}" type="presOf" srcId="{470F9595-CD82-4D24-BC5D-0260BF49D26A}" destId="{3C329D27-A673-4C0F-BE54-F9BB330FB5B2}" srcOrd="0" destOrd="0" presId="urn:microsoft.com/office/officeart/2008/layout/LinedList"/>
    <dgm:cxn modelId="{A1B18978-5012-41A3-AA70-85ED83DBB914}" srcId="{73600EB5-DD01-4D9E-87B0-A80EA93E1B68}" destId="{470F9595-CD82-4D24-BC5D-0260BF49D26A}" srcOrd="0" destOrd="0" parTransId="{3BE41FFD-8FE0-4C51-97F7-045F74D31086}" sibTransId="{2E073DEA-C47F-4568-B16F-01BAEB1D750D}"/>
    <dgm:cxn modelId="{501E0495-F56E-47E3-98B2-EB1B24E69A7D}" srcId="{73600EB5-DD01-4D9E-87B0-A80EA93E1B68}" destId="{6A3B9903-A269-4CCC-A162-D8044B752E63}" srcOrd="1" destOrd="0" parTransId="{8059715C-3CC5-4A6E-995B-5656CB1D2B74}" sibTransId="{CEFDB0C3-6F0B-44F7-838D-EDDE41DF1F22}"/>
    <dgm:cxn modelId="{7231DBAB-9B6A-4A5D-8C79-8C5178471EC5}" type="presOf" srcId="{6A3B9903-A269-4CCC-A162-D8044B752E63}" destId="{5F1227B6-078A-4A4F-B89C-102D4FC54003}" srcOrd="0" destOrd="0" presId="urn:microsoft.com/office/officeart/2008/layout/LinedList"/>
    <dgm:cxn modelId="{477C20C6-4A22-4C6D-89F5-BD1C44F2757D}" srcId="{73600EB5-DD01-4D9E-87B0-A80EA93E1B68}" destId="{9A01BF2F-946B-4D45-B54B-042E03EC9CCE}" srcOrd="2" destOrd="0" parTransId="{F956FF64-D07A-4505-A7F3-A0358FEDDB1B}" sibTransId="{2F85440B-0FC1-4C7B-BDC8-926471588EBB}"/>
    <dgm:cxn modelId="{6A44BCED-91A8-4556-A076-3277AA40C8C1}" type="presOf" srcId="{9A01BF2F-946B-4D45-B54B-042E03EC9CCE}" destId="{356D1A81-67FB-439C-ACBF-28A5F34F7117}" srcOrd="0" destOrd="0" presId="urn:microsoft.com/office/officeart/2008/layout/LinedList"/>
    <dgm:cxn modelId="{429E7242-457E-437B-B55F-0FAA355F778B}" type="presParOf" srcId="{33AD8486-75DF-4C51-84EA-DDC313C10E1E}" destId="{D72DE984-0BC2-4E53-8BD6-86C59B9F42D4}" srcOrd="0" destOrd="0" presId="urn:microsoft.com/office/officeart/2008/layout/LinedList"/>
    <dgm:cxn modelId="{F42DB3D3-BA63-453A-99BD-F7F9F18D67DF}" type="presParOf" srcId="{33AD8486-75DF-4C51-84EA-DDC313C10E1E}" destId="{B433D7B4-7CFE-4CAE-A147-39438F7C6003}" srcOrd="1" destOrd="0" presId="urn:microsoft.com/office/officeart/2008/layout/LinedList"/>
    <dgm:cxn modelId="{C247213B-1A03-4F0E-8504-91D0184BA4C9}" type="presParOf" srcId="{B433D7B4-7CFE-4CAE-A147-39438F7C6003}" destId="{3C329D27-A673-4C0F-BE54-F9BB330FB5B2}" srcOrd="0" destOrd="0" presId="urn:microsoft.com/office/officeart/2008/layout/LinedList"/>
    <dgm:cxn modelId="{D2C32CF9-F344-4A36-90EC-D2D700E7F994}" type="presParOf" srcId="{B433D7B4-7CFE-4CAE-A147-39438F7C6003}" destId="{0B077E02-F9B3-4D04-B1BB-72EADE9A0687}" srcOrd="1" destOrd="0" presId="urn:microsoft.com/office/officeart/2008/layout/LinedList"/>
    <dgm:cxn modelId="{94463D05-2678-454A-9543-921B5E62C573}" type="presParOf" srcId="{33AD8486-75DF-4C51-84EA-DDC313C10E1E}" destId="{34FF7CFF-6AE2-4F22-BEB0-7A1430AAEF80}" srcOrd="2" destOrd="0" presId="urn:microsoft.com/office/officeart/2008/layout/LinedList"/>
    <dgm:cxn modelId="{0683646F-20B3-4389-81A3-AE32B9F61520}" type="presParOf" srcId="{33AD8486-75DF-4C51-84EA-DDC313C10E1E}" destId="{AACF7BE5-68E1-49D6-B8B5-897DBBA4806C}" srcOrd="3" destOrd="0" presId="urn:microsoft.com/office/officeart/2008/layout/LinedList"/>
    <dgm:cxn modelId="{37724965-9376-41AF-9998-92155DD87282}" type="presParOf" srcId="{AACF7BE5-68E1-49D6-B8B5-897DBBA4806C}" destId="{5F1227B6-078A-4A4F-B89C-102D4FC54003}" srcOrd="0" destOrd="0" presId="urn:microsoft.com/office/officeart/2008/layout/LinedList"/>
    <dgm:cxn modelId="{B8CFB403-F540-4EAE-9003-601050F58889}" type="presParOf" srcId="{AACF7BE5-68E1-49D6-B8B5-897DBBA4806C}" destId="{3163C893-0976-43F1-8F3B-7587DFF500DB}" srcOrd="1" destOrd="0" presId="urn:microsoft.com/office/officeart/2008/layout/LinedList"/>
    <dgm:cxn modelId="{BCF0227F-1AD1-429E-8F3E-5E7C68D09365}" type="presParOf" srcId="{33AD8486-75DF-4C51-84EA-DDC313C10E1E}" destId="{D09877C9-0BE3-4BD6-9AC0-425426E92D00}" srcOrd="4" destOrd="0" presId="urn:microsoft.com/office/officeart/2008/layout/LinedList"/>
    <dgm:cxn modelId="{CCCA9E1B-4B0E-436F-96C9-4C3303916816}" type="presParOf" srcId="{33AD8486-75DF-4C51-84EA-DDC313C10E1E}" destId="{A7678B83-8864-4EE9-8C33-5FEEA234E53D}" srcOrd="5" destOrd="0" presId="urn:microsoft.com/office/officeart/2008/layout/LinedList"/>
    <dgm:cxn modelId="{7EC80E14-B979-40C0-93CB-ADE154F4C4F9}" type="presParOf" srcId="{A7678B83-8864-4EE9-8C33-5FEEA234E53D}" destId="{356D1A81-67FB-439C-ACBF-28A5F34F7117}" srcOrd="0" destOrd="0" presId="urn:microsoft.com/office/officeart/2008/layout/LinedList"/>
    <dgm:cxn modelId="{302E4DA9-DEB2-4D66-A80F-67D864EBB4B9}" type="presParOf" srcId="{A7678B83-8864-4EE9-8C33-5FEEA234E53D}" destId="{7B792F01-BEE3-4D61-9C98-C026B94C82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AB3E2C-88C5-4316-AF17-009BDC5C4A5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A8E80F-E63B-4855-9D2E-14FCECE10597}">
      <dgm:prSet custT="1"/>
      <dgm:spPr>
        <a:gradFill flip="none" rotWithShape="0">
          <a:gsLst>
            <a:gs pos="0">
              <a:schemeClr val="tx2">
                <a:lumMod val="75000"/>
                <a:shade val="30000"/>
                <a:satMod val="115000"/>
              </a:schemeClr>
            </a:gs>
            <a:gs pos="50000">
              <a:schemeClr val="tx2">
                <a:lumMod val="75000"/>
                <a:shade val="67500"/>
                <a:satMod val="115000"/>
              </a:schemeClr>
            </a:gs>
            <a:gs pos="100000">
              <a:schemeClr val="tx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2400" i="1" dirty="0"/>
            <a:t>R</a:t>
          </a:r>
          <a:r>
            <a:rPr lang="it-IT" sz="2400" dirty="0"/>
            <a:t>ivolto alla riduzione del divario nel grado di soddisfacimento tra bisogni privati e bisogni collettivi; del divario sociale e del divario ecologico.</a:t>
          </a:r>
          <a:endParaRPr lang="en-US" sz="2400" dirty="0"/>
        </a:p>
      </dgm:t>
    </dgm:pt>
    <dgm:pt modelId="{6531B76C-F9E9-4AA8-A4D6-D306471C2DBB}" type="parTrans" cxnId="{07EA2A62-41C1-4B54-800F-A29082574831}">
      <dgm:prSet/>
      <dgm:spPr/>
      <dgm:t>
        <a:bodyPr/>
        <a:lstStyle/>
        <a:p>
          <a:endParaRPr lang="en-US"/>
        </a:p>
      </dgm:t>
    </dgm:pt>
    <dgm:pt modelId="{09BDE94A-CB69-4BF6-A84A-7894F4677624}" type="sibTrans" cxnId="{07EA2A62-41C1-4B54-800F-A29082574831}">
      <dgm:prSet/>
      <dgm:spPr/>
      <dgm:t>
        <a:bodyPr/>
        <a:lstStyle/>
        <a:p>
          <a:endParaRPr lang="en-US"/>
        </a:p>
      </dgm:t>
    </dgm:pt>
    <dgm:pt modelId="{BC823FCA-B4DB-4165-80CC-EFBDA8F96930}">
      <dgm:prSet/>
      <dgm:spPr/>
      <dgm:t>
        <a:bodyPr/>
        <a:lstStyle/>
        <a:p>
          <a:r>
            <a:rPr lang="it-IT" dirty="0"/>
            <a:t>il divario fra il grado di sfruttamento delle risorse fisiche e naturali della Terra e la disponibilità delle stesse </a:t>
          </a:r>
          <a:r>
            <a:rPr lang="it-IT" b="1" i="1" dirty="0"/>
            <a:t>divario ecologico</a:t>
          </a:r>
          <a:r>
            <a:rPr lang="it-IT" b="1" dirty="0"/>
            <a:t>;</a:t>
          </a:r>
          <a:endParaRPr lang="en-US" dirty="0"/>
        </a:p>
      </dgm:t>
    </dgm:pt>
    <dgm:pt modelId="{73B08071-9490-49B5-BADD-0A5FF57A1693}" type="parTrans" cxnId="{0450B462-9712-4549-A5FA-CA3A43F938CE}">
      <dgm:prSet/>
      <dgm:spPr/>
      <dgm:t>
        <a:bodyPr/>
        <a:lstStyle/>
        <a:p>
          <a:endParaRPr lang="en-US"/>
        </a:p>
      </dgm:t>
    </dgm:pt>
    <dgm:pt modelId="{80729E51-CC15-4405-A186-61B10EBFC7D3}" type="sibTrans" cxnId="{0450B462-9712-4549-A5FA-CA3A43F938CE}">
      <dgm:prSet/>
      <dgm:spPr/>
      <dgm:t>
        <a:bodyPr/>
        <a:lstStyle/>
        <a:p>
          <a:endParaRPr lang="en-US"/>
        </a:p>
      </dgm:t>
    </dgm:pt>
    <dgm:pt modelId="{BA7A3787-B38A-441F-8C85-4D9AC8197294}">
      <dgm:prSet/>
      <dgm:spPr/>
      <dgm:t>
        <a:bodyPr/>
        <a:lstStyle/>
        <a:p>
          <a:r>
            <a:rPr lang="it-IT" dirty="0"/>
            <a:t>il divario fra il grado di soddisfacimento dei bisogni individuali e quello dei bisogni collettivi, </a:t>
          </a:r>
          <a:r>
            <a:rPr lang="it-IT" b="1" i="1" dirty="0"/>
            <a:t>divario di qualità della</a:t>
          </a:r>
          <a:r>
            <a:rPr lang="it-IT" b="1" dirty="0"/>
            <a:t> </a:t>
          </a:r>
          <a:r>
            <a:rPr lang="it-IT" b="1" i="1" dirty="0"/>
            <a:t>vita</a:t>
          </a:r>
          <a:r>
            <a:rPr lang="it-IT" dirty="0"/>
            <a:t>;</a:t>
          </a:r>
          <a:endParaRPr lang="en-US" dirty="0"/>
        </a:p>
      </dgm:t>
    </dgm:pt>
    <dgm:pt modelId="{983E6815-4E69-4CDB-916E-7F8DCA999639}" type="parTrans" cxnId="{C303D34E-D148-4DB7-8055-BA25B06A053F}">
      <dgm:prSet/>
      <dgm:spPr/>
      <dgm:t>
        <a:bodyPr/>
        <a:lstStyle/>
        <a:p>
          <a:endParaRPr lang="en-US"/>
        </a:p>
      </dgm:t>
    </dgm:pt>
    <dgm:pt modelId="{F9641BDA-31E6-4CF1-BCBE-3337AC666698}" type="sibTrans" cxnId="{C303D34E-D148-4DB7-8055-BA25B06A053F}">
      <dgm:prSet/>
      <dgm:spPr/>
      <dgm:t>
        <a:bodyPr/>
        <a:lstStyle/>
        <a:p>
          <a:endParaRPr lang="en-US"/>
        </a:p>
      </dgm:t>
    </dgm:pt>
    <dgm:pt modelId="{4A572F79-B397-4A1A-A810-622B68664395}">
      <dgm:prSet/>
      <dgm:spPr/>
      <dgm:t>
        <a:bodyPr/>
        <a:lstStyle/>
        <a:p>
          <a:r>
            <a:rPr lang="it-IT" dirty="0"/>
            <a:t>il divario fra gli abitanti dei paesi industriali ed il resto del mondo, </a:t>
          </a:r>
          <a:r>
            <a:rPr lang="it-IT" b="1" i="1" dirty="0"/>
            <a:t>divario sociale</a:t>
          </a:r>
          <a:r>
            <a:rPr lang="it-IT" b="1" dirty="0"/>
            <a:t>.</a:t>
          </a:r>
          <a:endParaRPr lang="en-US" dirty="0"/>
        </a:p>
      </dgm:t>
    </dgm:pt>
    <dgm:pt modelId="{1000DCA7-EA73-4537-B10A-AC98AD56E2A2}" type="parTrans" cxnId="{8E3A0B94-4659-49A9-AB16-99B1B4B14F30}">
      <dgm:prSet/>
      <dgm:spPr/>
      <dgm:t>
        <a:bodyPr/>
        <a:lstStyle/>
        <a:p>
          <a:endParaRPr lang="en-US"/>
        </a:p>
      </dgm:t>
    </dgm:pt>
    <dgm:pt modelId="{12B30879-76D4-4D8E-A142-C571BE42DB7A}" type="sibTrans" cxnId="{8E3A0B94-4659-49A9-AB16-99B1B4B14F30}">
      <dgm:prSet/>
      <dgm:spPr/>
      <dgm:t>
        <a:bodyPr/>
        <a:lstStyle/>
        <a:p>
          <a:endParaRPr lang="en-US"/>
        </a:p>
      </dgm:t>
    </dgm:pt>
    <dgm:pt modelId="{722AD738-4E8B-4672-9CD5-CF34C18FE93B}" type="pres">
      <dgm:prSet presAssocID="{82AB3E2C-88C5-4316-AF17-009BDC5C4A5F}" presName="diagram" presStyleCnt="0">
        <dgm:presLayoutVars>
          <dgm:dir/>
          <dgm:resizeHandles val="exact"/>
        </dgm:presLayoutVars>
      </dgm:prSet>
      <dgm:spPr/>
    </dgm:pt>
    <dgm:pt modelId="{771DD76B-BDFC-4BC7-AB53-09FC9DBAF6E8}" type="pres">
      <dgm:prSet presAssocID="{5CA8E80F-E63B-4855-9D2E-14FCECE10597}" presName="node" presStyleLbl="node1" presStyleIdx="0" presStyleCnt="4" custScaleX="250118">
        <dgm:presLayoutVars>
          <dgm:bulletEnabled val="1"/>
        </dgm:presLayoutVars>
      </dgm:prSet>
      <dgm:spPr>
        <a:prstGeom prst="roundRect">
          <a:avLst/>
        </a:prstGeom>
      </dgm:spPr>
    </dgm:pt>
    <dgm:pt modelId="{C6842027-0D44-45E2-8408-C282FD7E8BA5}" type="pres">
      <dgm:prSet presAssocID="{09BDE94A-CB69-4BF6-A84A-7894F4677624}" presName="sibTrans" presStyleCnt="0"/>
      <dgm:spPr/>
    </dgm:pt>
    <dgm:pt modelId="{28EECBDE-99E8-4907-8A7B-84F4CD6FE869}" type="pres">
      <dgm:prSet presAssocID="{BC823FCA-B4DB-4165-80CC-EFBDA8F96930}" presName="node" presStyleLbl="node1" presStyleIdx="1" presStyleCnt="4" custLinFactX="-100000" custLinFactY="29364" custLinFactNeighborX="-145908" custLinFactNeighborY="100000">
        <dgm:presLayoutVars>
          <dgm:bulletEnabled val="1"/>
        </dgm:presLayoutVars>
      </dgm:prSet>
      <dgm:spPr/>
    </dgm:pt>
    <dgm:pt modelId="{E77BD376-8BC3-444E-8297-FDFBEE9CAC50}" type="pres">
      <dgm:prSet presAssocID="{80729E51-CC15-4405-A186-61B10EBFC7D3}" presName="sibTrans" presStyleCnt="0"/>
      <dgm:spPr/>
    </dgm:pt>
    <dgm:pt modelId="{E56409F5-DDE0-4CCC-ACD2-F5F8E7C398A5}" type="pres">
      <dgm:prSet presAssocID="{BA7A3787-B38A-441F-8C85-4D9AC8197294}" presName="node" presStyleLbl="node1" presStyleIdx="2" presStyleCnt="4" custLinFactNeighborX="-3769" custLinFactNeighborY="25415">
        <dgm:presLayoutVars>
          <dgm:bulletEnabled val="1"/>
        </dgm:presLayoutVars>
      </dgm:prSet>
      <dgm:spPr/>
    </dgm:pt>
    <dgm:pt modelId="{C66B3B8C-0CF0-4F0F-B615-934F4D939E6A}" type="pres">
      <dgm:prSet presAssocID="{F9641BDA-31E6-4CF1-BCBE-3337AC666698}" presName="sibTrans" presStyleCnt="0"/>
      <dgm:spPr/>
    </dgm:pt>
    <dgm:pt modelId="{0F4C1CC3-218C-4016-9428-9A2FC70F84F9}" type="pres">
      <dgm:prSet presAssocID="{4A572F79-B397-4A1A-A810-622B68664395}" presName="node" presStyleLbl="node1" presStyleIdx="3" presStyleCnt="4" custLinFactNeighborX="-313" custLinFactNeighborY="26855">
        <dgm:presLayoutVars>
          <dgm:bulletEnabled val="1"/>
        </dgm:presLayoutVars>
      </dgm:prSet>
      <dgm:spPr/>
    </dgm:pt>
  </dgm:ptLst>
  <dgm:cxnLst>
    <dgm:cxn modelId="{A83A7C21-413F-4AD8-B911-EB868825BCAD}" type="presOf" srcId="{BA7A3787-B38A-441F-8C85-4D9AC8197294}" destId="{E56409F5-DDE0-4CCC-ACD2-F5F8E7C398A5}" srcOrd="0" destOrd="0" presId="urn:microsoft.com/office/officeart/2005/8/layout/default"/>
    <dgm:cxn modelId="{2780613D-F5E3-459F-84EA-79B90908A4B9}" type="presOf" srcId="{BC823FCA-B4DB-4165-80CC-EFBDA8F96930}" destId="{28EECBDE-99E8-4907-8A7B-84F4CD6FE869}" srcOrd="0" destOrd="0" presId="urn:microsoft.com/office/officeart/2005/8/layout/default"/>
    <dgm:cxn modelId="{3F50FC5E-0994-46A9-BD82-AA35B9D5322D}" type="presOf" srcId="{82AB3E2C-88C5-4316-AF17-009BDC5C4A5F}" destId="{722AD738-4E8B-4672-9CD5-CF34C18FE93B}" srcOrd="0" destOrd="0" presId="urn:microsoft.com/office/officeart/2005/8/layout/default"/>
    <dgm:cxn modelId="{07EA2A62-41C1-4B54-800F-A29082574831}" srcId="{82AB3E2C-88C5-4316-AF17-009BDC5C4A5F}" destId="{5CA8E80F-E63B-4855-9D2E-14FCECE10597}" srcOrd="0" destOrd="0" parTransId="{6531B76C-F9E9-4AA8-A4D6-D306471C2DBB}" sibTransId="{09BDE94A-CB69-4BF6-A84A-7894F4677624}"/>
    <dgm:cxn modelId="{0450B462-9712-4549-A5FA-CA3A43F938CE}" srcId="{82AB3E2C-88C5-4316-AF17-009BDC5C4A5F}" destId="{BC823FCA-B4DB-4165-80CC-EFBDA8F96930}" srcOrd="1" destOrd="0" parTransId="{73B08071-9490-49B5-BADD-0A5FF57A1693}" sibTransId="{80729E51-CC15-4405-A186-61B10EBFC7D3}"/>
    <dgm:cxn modelId="{A12E9E6B-A7B3-44DA-A19F-E45CA7566F82}" type="presOf" srcId="{4A572F79-B397-4A1A-A810-622B68664395}" destId="{0F4C1CC3-218C-4016-9428-9A2FC70F84F9}" srcOrd="0" destOrd="0" presId="urn:microsoft.com/office/officeart/2005/8/layout/default"/>
    <dgm:cxn modelId="{C303D34E-D148-4DB7-8055-BA25B06A053F}" srcId="{82AB3E2C-88C5-4316-AF17-009BDC5C4A5F}" destId="{BA7A3787-B38A-441F-8C85-4D9AC8197294}" srcOrd="2" destOrd="0" parTransId="{983E6815-4E69-4CDB-916E-7F8DCA999639}" sibTransId="{F9641BDA-31E6-4CF1-BCBE-3337AC666698}"/>
    <dgm:cxn modelId="{8E3A0B94-4659-49A9-AB16-99B1B4B14F30}" srcId="{82AB3E2C-88C5-4316-AF17-009BDC5C4A5F}" destId="{4A572F79-B397-4A1A-A810-622B68664395}" srcOrd="3" destOrd="0" parTransId="{1000DCA7-EA73-4537-B10A-AC98AD56E2A2}" sibTransId="{12B30879-76D4-4D8E-A142-C571BE42DB7A}"/>
    <dgm:cxn modelId="{4FDE3AA1-6B60-4682-9BCD-1B29DBA808C1}" type="presOf" srcId="{5CA8E80F-E63B-4855-9D2E-14FCECE10597}" destId="{771DD76B-BDFC-4BC7-AB53-09FC9DBAF6E8}" srcOrd="0" destOrd="0" presId="urn:microsoft.com/office/officeart/2005/8/layout/default"/>
    <dgm:cxn modelId="{E670F5FF-175A-4B31-9FB2-BB3159C9FB27}" type="presParOf" srcId="{722AD738-4E8B-4672-9CD5-CF34C18FE93B}" destId="{771DD76B-BDFC-4BC7-AB53-09FC9DBAF6E8}" srcOrd="0" destOrd="0" presId="urn:microsoft.com/office/officeart/2005/8/layout/default"/>
    <dgm:cxn modelId="{B3888817-6E0F-4B23-B8A7-CC068F779002}" type="presParOf" srcId="{722AD738-4E8B-4672-9CD5-CF34C18FE93B}" destId="{C6842027-0D44-45E2-8408-C282FD7E8BA5}" srcOrd="1" destOrd="0" presId="urn:microsoft.com/office/officeart/2005/8/layout/default"/>
    <dgm:cxn modelId="{5EF3BD72-101B-4A7D-B260-763CA10B9D22}" type="presParOf" srcId="{722AD738-4E8B-4672-9CD5-CF34C18FE93B}" destId="{28EECBDE-99E8-4907-8A7B-84F4CD6FE869}" srcOrd="2" destOrd="0" presId="urn:microsoft.com/office/officeart/2005/8/layout/default"/>
    <dgm:cxn modelId="{24212ECB-BE28-45DD-AA2A-C35B3D851AA2}" type="presParOf" srcId="{722AD738-4E8B-4672-9CD5-CF34C18FE93B}" destId="{E77BD376-8BC3-444E-8297-FDFBEE9CAC50}" srcOrd="3" destOrd="0" presId="urn:microsoft.com/office/officeart/2005/8/layout/default"/>
    <dgm:cxn modelId="{36C9292E-D5B9-4EAD-A884-81777717A2D4}" type="presParOf" srcId="{722AD738-4E8B-4672-9CD5-CF34C18FE93B}" destId="{E56409F5-DDE0-4CCC-ACD2-F5F8E7C398A5}" srcOrd="4" destOrd="0" presId="urn:microsoft.com/office/officeart/2005/8/layout/default"/>
    <dgm:cxn modelId="{66B896B6-29EF-4995-8590-DC155700ECD9}" type="presParOf" srcId="{722AD738-4E8B-4672-9CD5-CF34C18FE93B}" destId="{C66B3B8C-0CF0-4F0F-B615-934F4D939E6A}" srcOrd="5" destOrd="0" presId="urn:microsoft.com/office/officeart/2005/8/layout/default"/>
    <dgm:cxn modelId="{27DE6D29-11FA-4F80-83BA-E27954DF926B}" type="presParOf" srcId="{722AD738-4E8B-4672-9CD5-CF34C18FE93B}" destId="{0F4C1CC3-218C-4016-9428-9A2FC70F84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C77909-99A9-49E4-914E-0A495483C9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8AF917-2432-4B80-927C-FA3ADF943A7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/>
            <a:t>Momento della Produzione: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/>
            <a:t>impiego sostenibile delle risorse nella più vasta strategia aziendale</a:t>
          </a:r>
        </a:p>
      </dgm:t>
    </dgm:pt>
    <dgm:pt modelId="{4A6BE315-2959-4638-92E4-3CD1B62FE7F4}" type="parTrans" cxnId="{AF973346-C27F-4B07-A9BF-978FF81CB783}">
      <dgm:prSet/>
      <dgm:spPr/>
      <dgm:t>
        <a:bodyPr/>
        <a:lstStyle/>
        <a:p>
          <a:endParaRPr lang="en-US"/>
        </a:p>
      </dgm:t>
    </dgm:pt>
    <dgm:pt modelId="{1F6D2B86-BD6F-43F7-BD94-BB0FDFEA8810}" type="sibTrans" cxnId="{AF973346-C27F-4B07-A9BF-978FF81CB783}">
      <dgm:prSet/>
      <dgm:spPr/>
      <dgm:t>
        <a:bodyPr/>
        <a:lstStyle/>
        <a:p>
          <a:endParaRPr lang="en-US"/>
        </a:p>
      </dgm:t>
    </dgm:pt>
    <dgm:pt modelId="{76DB629F-1803-4DC8-A9EC-FE3C5EAC3C38}">
      <dgm:prSet/>
      <dgm:spPr/>
      <dgm:t>
        <a:bodyPr/>
        <a:lstStyle/>
        <a:p>
          <a:r>
            <a:rPr lang="it-IT" b="1" i="0" dirty="0"/>
            <a:t>Momento del consumo:</a:t>
          </a:r>
        </a:p>
        <a:p>
          <a:r>
            <a:rPr lang="it-IT" b="0" i="0" dirty="0"/>
            <a:t>influenzare le scelte del consumatore e promuovere  comportamenti  più responsabili</a:t>
          </a:r>
          <a:endParaRPr lang="en-US" dirty="0"/>
        </a:p>
      </dgm:t>
    </dgm:pt>
    <dgm:pt modelId="{CE2E1C6E-3A87-44CC-BEB8-3015125E5434}" type="parTrans" cxnId="{3242718B-B0EF-4571-802E-C6EC57BB8528}">
      <dgm:prSet/>
      <dgm:spPr/>
      <dgm:t>
        <a:bodyPr/>
        <a:lstStyle/>
        <a:p>
          <a:endParaRPr lang="en-US"/>
        </a:p>
      </dgm:t>
    </dgm:pt>
    <dgm:pt modelId="{C018A525-7CC5-416C-9F10-DDF9785E7BF8}" type="sibTrans" cxnId="{3242718B-B0EF-4571-802E-C6EC57BB8528}">
      <dgm:prSet/>
      <dgm:spPr/>
      <dgm:t>
        <a:bodyPr/>
        <a:lstStyle/>
        <a:p>
          <a:endParaRPr lang="en-US"/>
        </a:p>
      </dgm:t>
    </dgm:pt>
    <dgm:pt modelId="{EA04CB9F-8471-43DD-9970-9E51104545DE}">
      <dgm:prSet/>
      <dgm:spPr/>
      <dgm:t>
        <a:bodyPr/>
        <a:lstStyle/>
        <a:p>
          <a:r>
            <a:rPr lang="it-IT" b="1" i="0" dirty="0"/>
            <a:t>Momento del mercato</a:t>
          </a:r>
          <a:r>
            <a:rPr lang="it-IT" b="0" i="0" dirty="0"/>
            <a:t>: comunicare e trasmettere al mercato e ai clienti le performance legate al suo approccio alla sostenibilità</a:t>
          </a:r>
          <a:endParaRPr lang="en-US" dirty="0"/>
        </a:p>
      </dgm:t>
    </dgm:pt>
    <dgm:pt modelId="{19F48D10-ACBD-44BD-AB22-A3505357415D}" type="parTrans" cxnId="{7B648550-7C50-467A-9A09-9D032B6B3A46}">
      <dgm:prSet/>
      <dgm:spPr/>
      <dgm:t>
        <a:bodyPr/>
        <a:lstStyle/>
        <a:p>
          <a:endParaRPr lang="it-IT"/>
        </a:p>
      </dgm:t>
    </dgm:pt>
    <dgm:pt modelId="{B707C16F-7125-4931-AC40-A3E6D9DEB0AF}" type="sibTrans" cxnId="{7B648550-7C50-467A-9A09-9D032B6B3A46}">
      <dgm:prSet/>
      <dgm:spPr/>
      <dgm:t>
        <a:bodyPr/>
        <a:lstStyle/>
        <a:p>
          <a:endParaRPr lang="it-IT"/>
        </a:p>
      </dgm:t>
    </dgm:pt>
    <dgm:pt modelId="{F1A3F7CD-D177-4647-A69A-85A952925111}" type="pres">
      <dgm:prSet presAssocID="{D5C77909-99A9-49E4-914E-0A495483C9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39B899-FAD0-40E0-8210-328E62E2FF37}" type="pres">
      <dgm:prSet presAssocID="{FD8AF917-2432-4B80-927C-FA3ADF943A77}" presName="hierRoot1" presStyleCnt="0"/>
      <dgm:spPr/>
    </dgm:pt>
    <dgm:pt modelId="{999D10FA-B135-47EE-B8EA-5F816DD1FFC7}" type="pres">
      <dgm:prSet presAssocID="{FD8AF917-2432-4B80-927C-FA3ADF943A77}" presName="composite" presStyleCnt="0"/>
      <dgm:spPr/>
    </dgm:pt>
    <dgm:pt modelId="{1B871504-946C-40F4-944E-BFE503C51FAA}" type="pres">
      <dgm:prSet presAssocID="{FD8AF917-2432-4B80-927C-FA3ADF943A77}" presName="background" presStyleLbl="node0" presStyleIdx="0" presStyleCnt="3"/>
      <dgm:spPr/>
    </dgm:pt>
    <dgm:pt modelId="{97F13583-BC73-44CA-931C-3FF387E6595D}" type="pres">
      <dgm:prSet presAssocID="{FD8AF917-2432-4B80-927C-FA3ADF943A77}" presName="text" presStyleLbl="fgAcc0" presStyleIdx="0" presStyleCnt="3">
        <dgm:presLayoutVars>
          <dgm:chPref val="3"/>
        </dgm:presLayoutVars>
      </dgm:prSet>
      <dgm:spPr/>
    </dgm:pt>
    <dgm:pt modelId="{FFB320DD-68C8-4F1C-8B1D-E750E6CBC7A8}" type="pres">
      <dgm:prSet presAssocID="{FD8AF917-2432-4B80-927C-FA3ADF943A77}" presName="hierChild2" presStyleCnt="0"/>
      <dgm:spPr/>
    </dgm:pt>
    <dgm:pt modelId="{EA71CD7E-D189-4E69-8A11-FA46190371CB}" type="pres">
      <dgm:prSet presAssocID="{EA04CB9F-8471-43DD-9970-9E51104545DE}" presName="hierRoot1" presStyleCnt="0"/>
      <dgm:spPr/>
    </dgm:pt>
    <dgm:pt modelId="{E9A02E47-7FD7-4F07-8A83-976852A9B1E6}" type="pres">
      <dgm:prSet presAssocID="{EA04CB9F-8471-43DD-9970-9E51104545DE}" presName="composite" presStyleCnt="0"/>
      <dgm:spPr/>
    </dgm:pt>
    <dgm:pt modelId="{D12ED0B2-C5F5-48E1-86AE-A27679494C92}" type="pres">
      <dgm:prSet presAssocID="{EA04CB9F-8471-43DD-9970-9E51104545DE}" presName="background" presStyleLbl="node0" presStyleIdx="1" presStyleCnt="3"/>
      <dgm:spPr/>
    </dgm:pt>
    <dgm:pt modelId="{F20DCE45-D6C2-4CE2-A20E-38E9EC87275E}" type="pres">
      <dgm:prSet presAssocID="{EA04CB9F-8471-43DD-9970-9E51104545DE}" presName="text" presStyleLbl="fgAcc0" presStyleIdx="1" presStyleCnt="3">
        <dgm:presLayoutVars>
          <dgm:chPref val="3"/>
        </dgm:presLayoutVars>
      </dgm:prSet>
      <dgm:spPr/>
    </dgm:pt>
    <dgm:pt modelId="{892658B9-33C1-4FFB-A1F1-190B13A4A075}" type="pres">
      <dgm:prSet presAssocID="{EA04CB9F-8471-43DD-9970-9E51104545DE}" presName="hierChild2" presStyleCnt="0"/>
      <dgm:spPr/>
    </dgm:pt>
    <dgm:pt modelId="{D74F3E32-9BDE-4D74-A625-E03AEE0B5157}" type="pres">
      <dgm:prSet presAssocID="{76DB629F-1803-4DC8-A9EC-FE3C5EAC3C38}" presName="hierRoot1" presStyleCnt="0"/>
      <dgm:spPr/>
    </dgm:pt>
    <dgm:pt modelId="{EF5D3438-F798-4A7D-B087-B73EB3A65E4B}" type="pres">
      <dgm:prSet presAssocID="{76DB629F-1803-4DC8-A9EC-FE3C5EAC3C38}" presName="composite" presStyleCnt="0"/>
      <dgm:spPr/>
    </dgm:pt>
    <dgm:pt modelId="{6C535211-FF25-4350-A1B3-6CFA30787C8A}" type="pres">
      <dgm:prSet presAssocID="{76DB629F-1803-4DC8-A9EC-FE3C5EAC3C38}" presName="background" presStyleLbl="node0" presStyleIdx="2" presStyleCnt="3"/>
      <dgm:spPr/>
    </dgm:pt>
    <dgm:pt modelId="{EC0BF4E5-C522-4738-9336-0E6BDF8D790C}" type="pres">
      <dgm:prSet presAssocID="{76DB629F-1803-4DC8-A9EC-FE3C5EAC3C38}" presName="text" presStyleLbl="fgAcc0" presStyleIdx="2" presStyleCnt="3">
        <dgm:presLayoutVars>
          <dgm:chPref val="3"/>
        </dgm:presLayoutVars>
      </dgm:prSet>
      <dgm:spPr/>
    </dgm:pt>
    <dgm:pt modelId="{56EFA9F8-E65F-4172-955D-3111D9B08DA6}" type="pres">
      <dgm:prSet presAssocID="{76DB629F-1803-4DC8-A9EC-FE3C5EAC3C38}" presName="hierChild2" presStyleCnt="0"/>
      <dgm:spPr/>
    </dgm:pt>
  </dgm:ptLst>
  <dgm:cxnLst>
    <dgm:cxn modelId="{AF973346-C27F-4B07-A9BF-978FF81CB783}" srcId="{D5C77909-99A9-49E4-914E-0A495483C900}" destId="{FD8AF917-2432-4B80-927C-FA3ADF943A77}" srcOrd="0" destOrd="0" parTransId="{4A6BE315-2959-4638-92E4-3CD1B62FE7F4}" sibTransId="{1F6D2B86-BD6F-43F7-BD94-BB0FDFEA8810}"/>
    <dgm:cxn modelId="{3871D349-EF06-462F-9338-377963D80EE0}" type="presOf" srcId="{76DB629F-1803-4DC8-A9EC-FE3C5EAC3C38}" destId="{EC0BF4E5-C522-4738-9336-0E6BDF8D790C}" srcOrd="0" destOrd="0" presId="urn:microsoft.com/office/officeart/2005/8/layout/hierarchy1"/>
    <dgm:cxn modelId="{F24AF16C-A09E-4748-BB57-B3F3F946AC9D}" type="presOf" srcId="{EA04CB9F-8471-43DD-9970-9E51104545DE}" destId="{F20DCE45-D6C2-4CE2-A20E-38E9EC87275E}" srcOrd="0" destOrd="0" presId="urn:microsoft.com/office/officeart/2005/8/layout/hierarchy1"/>
    <dgm:cxn modelId="{7B648550-7C50-467A-9A09-9D032B6B3A46}" srcId="{D5C77909-99A9-49E4-914E-0A495483C900}" destId="{EA04CB9F-8471-43DD-9970-9E51104545DE}" srcOrd="1" destOrd="0" parTransId="{19F48D10-ACBD-44BD-AB22-A3505357415D}" sibTransId="{B707C16F-7125-4931-AC40-A3E6D9DEB0AF}"/>
    <dgm:cxn modelId="{9308787E-DFF5-441A-9629-6675CA8450FD}" type="presOf" srcId="{D5C77909-99A9-49E4-914E-0A495483C900}" destId="{F1A3F7CD-D177-4647-A69A-85A952925111}" srcOrd="0" destOrd="0" presId="urn:microsoft.com/office/officeart/2005/8/layout/hierarchy1"/>
    <dgm:cxn modelId="{3242718B-B0EF-4571-802E-C6EC57BB8528}" srcId="{D5C77909-99A9-49E4-914E-0A495483C900}" destId="{76DB629F-1803-4DC8-A9EC-FE3C5EAC3C38}" srcOrd="2" destOrd="0" parTransId="{CE2E1C6E-3A87-44CC-BEB8-3015125E5434}" sibTransId="{C018A525-7CC5-416C-9F10-DDF9785E7BF8}"/>
    <dgm:cxn modelId="{C7C594EE-7726-4FCE-A927-ECE5D756B5B0}" type="presOf" srcId="{FD8AF917-2432-4B80-927C-FA3ADF943A77}" destId="{97F13583-BC73-44CA-931C-3FF387E6595D}" srcOrd="0" destOrd="0" presId="urn:microsoft.com/office/officeart/2005/8/layout/hierarchy1"/>
    <dgm:cxn modelId="{78CF6FD8-6F2C-41CE-80C4-9710A5FDE755}" type="presParOf" srcId="{F1A3F7CD-D177-4647-A69A-85A952925111}" destId="{DF39B899-FAD0-40E0-8210-328E62E2FF37}" srcOrd="0" destOrd="0" presId="urn:microsoft.com/office/officeart/2005/8/layout/hierarchy1"/>
    <dgm:cxn modelId="{17CA3597-DB46-413C-B06C-E3D0330D60E5}" type="presParOf" srcId="{DF39B899-FAD0-40E0-8210-328E62E2FF37}" destId="{999D10FA-B135-47EE-B8EA-5F816DD1FFC7}" srcOrd="0" destOrd="0" presId="urn:microsoft.com/office/officeart/2005/8/layout/hierarchy1"/>
    <dgm:cxn modelId="{4FC82A11-86DE-407A-913F-3114EAF68C01}" type="presParOf" srcId="{999D10FA-B135-47EE-B8EA-5F816DD1FFC7}" destId="{1B871504-946C-40F4-944E-BFE503C51FAA}" srcOrd="0" destOrd="0" presId="urn:microsoft.com/office/officeart/2005/8/layout/hierarchy1"/>
    <dgm:cxn modelId="{3A7BFE76-A32E-4BB6-8CAF-2B725C3A664A}" type="presParOf" srcId="{999D10FA-B135-47EE-B8EA-5F816DD1FFC7}" destId="{97F13583-BC73-44CA-931C-3FF387E6595D}" srcOrd="1" destOrd="0" presId="urn:microsoft.com/office/officeart/2005/8/layout/hierarchy1"/>
    <dgm:cxn modelId="{52234AB8-9702-4476-A928-DAC32CF478A9}" type="presParOf" srcId="{DF39B899-FAD0-40E0-8210-328E62E2FF37}" destId="{FFB320DD-68C8-4F1C-8B1D-E750E6CBC7A8}" srcOrd="1" destOrd="0" presId="urn:microsoft.com/office/officeart/2005/8/layout/hierarchy1"/>
    <dgm:cxn modelId="{7E0E4A1F-5A9F-4F28-9B28-8BB11E152188}" type="presParOf" srcId="{F1A3F7CD-D177-4647-A69A-85A952925111}" destId="{EA71CD7E-D189-4E69-8A11-FA46190371CB}" srcOrd="1" destOrd="0" presId="urn:microsoft.com/office/officeart/2005/8/layout/hierarchy1"/>
    <dgm:cxn modelId="{9C6E23ED-56DF-4D68-9753-CFE9E2DC602E}" type="presParOf" srcId="{EA71CD7E-D189-4E69-8A11-FA46190371CB}" destId="{E9A02E47-7FD7-4F07-8A83-976852A9B1E6}" srcOrd="0" destOrd="0" presId="urn:microsoft.com/office/officeart/2005/8/layout/hierarchy1"/>
    <dgm:cxn modelId="{D206533B-75CC-4F0A-8E77-3C5F1BE5AC8D}" type="presParOf" srcId="{E9A02E47-7FD7-4F07-8A83-976852A9B1E6}" destId="{D12ED0B2-C5F5-48E1-86AE-A27679494C92}" srcOrd="0" destOrd="0" presId="urn:microsoft.com/office/officeart/2005/8/layout/hierarchy1"/>
    <dgm:cxn modelId="{1464DD13-81F8-4CCB-99CE-4E096E03325E}" type="presParOf" srcId="{E9A02E47-7FD7-4F07-8A83-976852A9B1E6}" destId="{F20DCE45-D6C2-4CE2-A20E-38E9EC87275E}" srcOrd="1" destOrd="0" presId="urn:microsoft.com/office/officeart/2005/8/layout/hierarchy1"/>
    <dgm:cxn modelId="{75A25999-3ADE-4E08-B463-5732728C7AF8}" type="presParOf" srcId="{EA71CD7E-D189-4E69-8A11-FA46190371CB}" destId="{892658B9-33C1-4FFB-A1F1-190B13A4A075}" srcOrd="1" destOrd="0" presId="urn:microsoft.com/office/officeart/2005/8/layout/hierarchy1"/>
    <dgm:cxn modelId="{F9826660-425C-4DD2-8CF8-91D06CAA586F}" type="presParOf" srcId="{F1A3F7CD-D177-4647-A69A-85A952925111}" destId="{D74F3E32-9BDE-4D74-A625-E03AEE0B5157}" srcOrd="2" destOrd="0" presId="urn:microsoft.com/office/officeart/2005/8/layout/hierarchy1"/>
    <dgm:cxn modelId="{3CBF1EF1-4673-446C-9D81-1B2B12321F6E}" type="presParOf" srcId="{D74F3E32-9BDE-4D74-A625-E03AEE0B5157}" destId="{EF5D3438-F798-4A7D-B087-B73EB3A65E4B}" srcOrd="0" destOrd="0" presId="urn:microsoft.com/office/officeart/2005/8/layout/hierarchy1"/>
    <dgm:cxn modelId="{8003B2EB-10A8-422A-B617-03A6F663F09B}" type="presParOf" srcId="{EF5D3438-F798-4A7D-B087-B73EB3A65E4B}" destId="{6C535211-FF25-4350-A1B3-6CFA30787C8A}" srcOrd="0" destOrd="0" presId="urn:microsoft.com/office/officeart/2005/8/layout/hierarchy1"/>
    <dgm:cxn modelId="{8EF6DD70-D1A1-4E91-8281-515575297755}" type="presParOf" srcId="{EF5D3438-F798-4A7D-B087-B73EB3A65E4B}" destId="{EC0BF4E5-C522-4738-9336-0E6BDF8D790C}" srcOrd="1" destOrd="0" presId="urn:microsoft.com/office/officeart/2005/8/layout/hierarchy1"/>
    <dgm:cxn modelId="{A1D345DC-95E9-432D-BEEB-6B17D6AF9C75}" type="presParOf" srcId="{D74F3E32-9BDE-4D74-A625-E03AEE0B5157}" destId="{56EFA9F8-E65F-4172-955D-3111D9B08D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9B90C4-CCA4-4DC9-8025-3D5890F6697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0EEA89-E060-4A5B-99F6-FAD373DE1FE6}">
      <dgm:prSet/>
      <dgm:spPr/>
      <dgm:t>
        <a:bodyPr/>
        <a:lstStyle/>
        <a:p>
          <a:r>
            <a:rPr lang="it-IT" b="0" i="0" baseline="0" dirty="0"/>
            <a:t>Legame del prodotto con il territorio </a:t>
          </a:r>
          <a:endParaRPr lang="en-US" dirty="0"/>
        </a:p>
      </dgm:t>
    </dgm:pt>
    <dgm:pt modelId="{20019BB1-41BD-40B8-ADBA-78515D172BFA}" type="parTrans" cxnId="{9CBA2E77-F2FA-4717-B95C-71E1460F96BC}">
      <dgm:prSet/>
      <dgm:spPr/>
      <dgm:t>
        <a:bodyPr/>
        <a:lstStyle/>
        <a:p>
          <a:endParaRPr lang="en-US"/>
        </a:p>
      </dgm:t>
    </dgm:pt>
    <dgm:pt modelId="{3AEAA83C-D10C-4598-88B2-20105DA38E90}" type="sibTrans" cxnId="{9CBA2E77-F2FA-4717-B95C-71E1460F96BC}">
      <dgm:prSet/>
      <dgm:spPr/>
      <dgm:t>
        <a:bodyPr/>
        <a:lstStyle/>
        <a:p>
          <a:endParaRPr lang="en-US"/>
        </a:p>
      </dgm:t>
    </dgm:pt>
    <dgm:pt modelId="{BD5EA786-2785-4317-976A-248F77D6E1B8}">
      <dgm:prSet/>
      <dgm:spPr/>
      <dgm:t>
        <a:bodyPr/>
        <a:lstStyle/>
        <a:p>
          <a:r>
            <a:rPr lang="it-IT" b="0" i="0" baseline="0" dirty="0"/>
            <a:t>Importanza delle risorse specifiche del territorio nel processo produttivo</a:t>
          </a:r>
          <a:endParaRPr lang="en-US" dirty="0"/>
        </a:p>
      </dgm:t>
    </dgm:pt>
    <dgm:pt modelId="{40576C5C-BE4C-404E-82EA-1C253A42D480}" type="parTrans" cxnId="{5C09F2A0-5F8F-4E1A-BA41-8650B321477D}">
      <dgm:prSet/>
      <dgm:spPr/>
      <dgm:t>
        <a:bodyPr/>
        <a:lstStyle/>
        <a:p>
          <a:endParaRPr lang="en-US"/>
        </a:p>
      </dgm:t>
    </dgm:pt>
    <dgm:pt modelId="{66B66090-C268-4244-B747-B5000149E6B0}" type="sibTrans" cxnId="{5C09F2A0-5F8F-4E1A-BA41-8650B321477D}">
      <dgm:prSet/>
      <dgm:spPr/>
      <dgm:t>
        <a:bodyPr/>
        <a:lstStyle/>
        <a:p>
          <a:endParaRPr lang="en-US"/>
        </a:p>
      </dgm:t>
    </dgm:pt>
    <dgm:pt modelId="{CB5F96BB-DD03-4810-A552-CCEF0186B119}">
      <dgm:prSet/>
      <dgm:spPr/>
      <dgm:t>
        <a:bodyPr/>
        <a:lstStyle/>
        <a:p>
          <a:r>
            <a:rPr lang="it-IT" b="0" i="0" baseline="0" dirty="0"/>
            <a:t>Carattere collettivo derivante dal coinvolgimento di una pluralità di attori</a:t>
          </a:r>
          <a:endParaRPr lang="en-US" dirty="0"/>
        </a:p>
      </dgm:t>
    </dgm:pt>
    <dgm:pt modelId="{AD210CCE-DD7F-45F7-9AFA-7898915ECE2E}" type="parTrans" cxnId="{4BCA3817-E2F5-4077-8E3A-0FEF2F811BA9}">
      <dgm:prSet/>
      <dgm:spPr/>
      <dgm:t>
        <a:bodyPr/>
        <a:lstStyle/>
        <a:p>
          <a:endParaRPr lang="en-US"/>
        </a:p>
      </dgm:t>
    </dgm:pt>
    <dgm:pt modelId="{F096DC4A-BEE1-45CC-A7D8-3475D173455C}" type="sibTrans" cxnId="{4BCA3817-E2F5-4077-8E3A-0FEF2F811BA9}">
      <dgm:prSet/>
      <dgm:spPr/>
      <dgm:t>
        <a:bodyPr/>
        <a:lstStyle/>
        <a:p>
          <a:endParaRPr lang="en-US"/>
        </a:p>
      </dgm:t>
    </dgm:pt>
    <dgm:pt modelId="{DC6290F6-6AD7-4F42-A5F1-6533DABF266A}">
      <dgm:prSet/>
      <dgm:spPr/>
      <dgm:t>
        <a:bodyPr/>
        <a:lstStyle/>
        <a:p>
          <a:r>
            <a:rPr lang="it-IT" b="0" i="0" baseline="0" dirty="0"/>
            <a:t>Legame con la comunità locale</a:t>
          </a:r>
          <a:endParaRPr lang="en-US" dirty="0"/>
        </a:p>
      </dgm:t>
    </dgm:pt>
    <dgm:pt modelId="{8E12A7A8-9F9C-48BB-8CB7-85E805C49FF8}" type="parTrans" cxnId="{DE728373-BA1F-4698-B4BE-F4A291B4C8E9}">
      <dgm:prSet/>
      <dgm:spPr/>
      <dgm:t>
        <a:bodyPr/>
        <a:lstStyle/>
        <a:p>
          <a:endParaRPr lang="en-US"/>
        </a:p>
      </dgm:t>
    </dgm:pt>
    <dgm:pt modelId="{2B12C47B-E142-4630-96AA-6B2E27BA7B2B}" type="sibTrans" cxnId="{DE728373-BA1F-4698-B4BE-F4A291B4C8E9}">
      <dgm:prSet/>
      <dgm:spPr/>
      <dgm:t>
        <a:bodyPr/>
        <a:lstStyle/>
        <a:p>
          <a:endParaRPr lang="en-US"/>
        </a:p>
      </dgm:t>
    </dgm:pt>
    <dgm:pt modelId="{36698F60-3B18-426F-9A17-E765853631D6}" type="pres">
      <dgm:prSet presAssocID="{2C9B90C4-CCA4-4DC9-8025-3D5890F66974}" presName="diagram" presStyleCnt="0">
        <dgm:presLayoutVars>
          <dgm:dir/>
          <dgm:resizeHandles val="exact"/>
        </dgm:presLayoutVars>
      </dgm:prSet>
      <dgm:spPr/>
    </dgm:pt>
    <dgm:pt modelId="{10AD33C9-3319-45FD-B034-16020AABACA2}" type="pres">
      <dgm:prSet presAssocID="{BF0EEA89-E060-4A5B-99F6-FAD373DE1FE6}" presName="node" presStyleLbl="node1" presStyleIdx="0" presStyleCnt="4">
        <dgm:presLayoutVars>
          <dgm:bulletEnabled val="1"/>
        </dgm:presLayoutVars>
      </dgm:prSet>
      <dgm:spPr/>
    </dgm:pt>
    <dgm:pt modelId="{CF0D5331-4A14-40B3-96E2-1FDA18A56210}" type="pres">
      <dgm:prSet presAssocID="{3AEAA83C-D10C-4598-88B2-20105DA38E90}" presName="sibTrans" presStyleCnt="0"/>
      <dgm:spPr/>
    </dgm:pt>
    <dgm:pt modelId="{D2702B62-4CB8-419F-866D-79B8E6611180}" type="pres">
      <dgm:prSet presAssocID="{BD5EA786-2785-4317-976A-248F77D6E1B8}" presName="node" presStyleLbl="node1" presStyleIdx="1" presStyleCnt="4">
        <dgm:presLayoutVars>
          <dgm:bulletEnabled val="1"/>
        </dgm:presLayoutVars>
      </dgm:prSet>
      <dgm:spPr/>
    </dgm:pt>
    <dgm:pt modelId="{9A1DBC90-167A-4582-9845-DD3B0A65DEE1}" type="pres">
      <dgm:prSet presAssocID="{66B66090-C268-4244-B747-B5000149E6B0}" presName="sibTrans" presStyleCnt="0"/>
      <dgm:spPr/>
    </dgm:pt>
    <dgm:pt modelId="{C2BD48E5-31C9-4C9D-B762-787E13506C5D}" type="pres">
      <dgm:prSet presAssocID="{CB5F96BB-DD03-4810-A552-CCEF0186B119}" presName="node" presStyleLbl="node1" presStyleIdx="2" presStyleCnt="4">
        <dgm:presLayoutVars>
          <dgm:bulletEnabled val="1"/>
        </dgm:presLayoutVars>
      </dgm:prSet>
      <dgm:spPr/>
    </dgm:pt>
    <dgm:pt modelId="{16CD42B1-D615-4B3A-B518-DCA1ED30F825}" type="pres">
      <dgm:prSet presAssocID="{F096DC4A-BEE1-45CC-A7D8-3475D173455C}" presName="sibTrans" presStyleCnt="0"/>
      <dgm:spPr/>
    </dgm:pt>
    <dgm:pt modelId="{FBC0A6EB-D9D5-4717-9F0A-2C9D489AE06D}" type="pres">
      <dgm:prSet presAssocID="{DC6290F6-6AD7-4F42-A5F1-6533DABF266A}" presName="node" presStyleLbl="node1" presStyleIdx="3" presStyleCnt="4">
        <dgm:presLayoutVars>
          <dgm:bulletEnabled val="1"/>
        </dgm:presLayoutVars>
      </dgm:prSet>
      <dgm:spPr/>
    </dgm:pt>
  </dgm:ptLst>
  <dgm:cxnLst>
    <dgm:cxn modelId="{89291605-3BEB-4450-8C48-3EE8516E465B}" type="presOf" srcId="{CB5F96BB-DD03-4810-A552-CCEF0186B119}" destId="{C2BD48E5-31C9-4C9D-B762-787E13506C5D}" srcOrd="0" destOrd="0" presId="urn:microsoft.com/office/officeart/2005/8/layout/default"/>
    <dgm:cxn modelId="{E426D30B-1666-4DB4-8286-D2FB47491956}" type="presOf" srcId="{BF0EEA89-E060-4A5B-99F6-FAD373DE1FE6}" destId="{10AD33C9-3319-45FD-B034-16020AABACA2}" srcOrd="0" destOrd="0" presId="urn:microsoft.com/office/officeart/2005/8/layout/default"/>
    <dgm:cxn modelId="{4BCA3817-E2F5-4077-8E3A-0FEF2F811BA9}" srcId="{2C9B90C4-CCA4-4DC9-8025-3D5890F66974}" destId="{CB5F96BB-DD03-4810-A552-CCEF0186B119}" srcOrd="2" destOrd="0" parTransId="{AD210CCE-DD7F-45F7-9AFA-7898915ECE2E}" sibTransId="{F096DC4A-BEE1-45CC-A7D8-3475D173455C}"/>
    <dgm:cxn modelId="{84E15C43-7007-4BA2-80F3-70DCE0F6FF14}" type="presOf" srcId="{DC6290F6-6AD7-4F42-A5F1-6533DABF266A}" destId="{FBC0A6EB-D9D5-4717-9F0A-2C9D489AE06D}" srcOrd="0" destOrd="0" presId="urn:microsoft.com/office/officeart/2005/8/layout/default"/>
    <dgm:cxn modelId="{DE728373-BA1F-4698-B4BE-F4A291B4C8E9}" srcId="{2C9B90C4-CCA4-4DC9-8025-3D5890F66974}" destId="{DC6290F6-6AD7-4F42-A5F1-6533DABF266A}" srcOrd="3" destOrd="0" parTransId="{8E12A7A8-9F9C-48BB-8CB7-85E805C49FF8}" sibTransId="{2B12C47B-E142-4630-96AA-6B2E27BA7B2B}"/>
    <dgm:cxn modelId="{9CBA2E77-F2FA-4717-B95C-71E1460F96BC}" srcId="{2C9B90C4-CCA4-4DC9-8025-3D5890F66974}" destId="{BF0EEA89-E060-4A5B-99F6-FAD373DE1FE6}" srcOrd="0" destOrd="0" parTransId="{20019BB1-41BD-40B8-ADBA-78515D172BFA}" sibTransId="{3AEAA83C-D10C-4598-88B2-20105DA38E90}"/>
    <dgm:cxn modelId="{79085581-205A-45D4-8DF0-BD4FCE9C3441}" type="presOf" srcId="{2C9B90C4-CCA4-4DC9-8025-3D5890F66974}" destId="{36698F60-3B18-426F-9A17-E765853631D6}" srcOrd="0" destOrd="0" presId="urn:microsoft.com/office/officeart/2005/8/layout/default"/>
    <dgm:cxn modelId="{3FD38F8F-4617-4ABB-AC8A-5E8280838C59}" type="presOf" srcId="{BD5EA786-2785-4317-976A-248F77D6E1B8}" destId="{D2702B62-4CB8-419F-866D-79B8E6611180}" srcOrd="0" destOrd="0" presId="urn:microsoft.com/office/officeart/2005/8/layout/default"/>
    <dgm:cxn modelId="{5C09F2A0-5F8F-4E1A-BA41-8650B321477D}" srcId="{2C9B90C4-CCA4-4DC9-8025-3D5890F66974}" destId="{BD5EA786-2785-4317-976A-248F77D6E1B8}" srcOrd="1" destOrd="0" parTransId="{40576C5C-BE4C-404E-82EA-1C253A42D480}" sibTransId="{66B66090-C268-4244-B747-B5000149E6B0}"/>
    <dgm:cxn modelId="{B7E32253-BDF7-4ECA-8BED-95581A283582}" type="presParOf" srcId="{36698F60-3B18-426F-9A17-E765853631D6}" destId="{10AD33C9-3319-45FD-B034-16020AABACA2}" srcOrd="0" destOrd="0" presId="urn:microsoft.com/office/officeart/2005/8/layout/default"/>
    <dgm:cxn modelId="{6799CF5C-341D-4518-B9DF-BC5F7048BF29}" type="presParOf" srcId="{36698F60-3B18-426F-9A17-E765853631D6}" destId="{CF0D5331-4A14-40B3-96E2-1FDA18A56210}" srcOrd="1" destOrd="0" presId="urn:microsoft.com/office/officeart/2005/8/layout/default"/>
    <dgm:cxn modelId="{ECA8A1E5-7A4D-4379-9CC9-6224DBCDA12F}" type="presParOf" srcId="{36698F60-3B18-426F-9A17-E765853631D6}" destId="{D2702B62-4CB8-419F-866D-79B8E6611180}" srcOrd="2" destOrd="0" presId="urn:microsoft.com/office/officeart/2005/8/layout/default"/>
    <dgm:cxn modelId="{47DD67AE-9109-4F11-89F2-A34778F595F9}" type="presParOf" srcId="{36698F60-3B18-426F-9A17-E765853631D6}" destId="{9A1DBC90-167A-4582-9845-DD3B0A65DEE1}" srcOrd="3" destOrd="0" presId="urn:microsoft.com/office/officeart/2005/8/layout/default"/>
    <dgm:cxn modelId="{0973E279-1052-4AE8-B52D-4E216E4E1E14}" type="presParOf" srcId="{36698F60-3B18-426F-9A17-E765853631D6}" destId="{C2BD48E5-31C9-4C9D-B762-787E13506C5D}" srcOrd="4" destOrd="0" presId="urn:microsoft.com/office/officeart/2005/8/layout/default"/>
    <dgm:cxn modelId="{327E369E-9114-4908-92F5-B7CF4ABE4E70}" type="presParOf" srcId="{36698F60-3B18-426F-9A17-E765853631D6}" destId="{16CD42B1-D615-4B3A-B518-DCA1ED30F825}" srcOrd="5" destOrd="0" presId="urn:microsoft.com/office/officeart/2005/8/layout/default"/>
    <dgm:cxn modelId="{CC201822-1F40-43BA-8FFC-32EF6293863D}" type="presParOf" srcId="{36698F60-3B18-426F-9A17-E765853631D6}" destId="{FBC0A6EB-D9D5-4717-9F0A-2C9D489AE0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2997-4800-4B36-BB70-EF5B837C6CA3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 su quello dell’efficacia dei processi di produzione da parte del sistema delle imprese</a:t>
          </a:r>
          <a:endParaRPr lang="en-US" sz="1900" kern="1200" dirty="0"/>
        </a:p>
      </dsp:txBody>
      <dsp:txXfrm>
        <a:off x="0" y="4105454"/>
        <a:ext cx="5000124" cy="1347501"/>
      </dsp:txXfrm>
    </dsp:sp>
    <dsp:sp modelId="{8055A031-CE42-4601-8789-87B2C2E72C40}">
      <dsp:nvSpPr>
        <dsp:cNvPr id="0" name=""/>
        <dsp:cNvSpPr/>
      </dsp:nvSpPr>
      <dsp:spPr>
        <a:xfrm rot="10800000">
          <a:off x="29125" y="2053209"/>
          <a:ext cx="4941872" cy="20724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Azioni che agiscono contemporaneamente sul fronte dell’attribuzione del valore da parte del consumatore e della società più in generale</a:t>
          </a:r>
          <a:endParaRPr lang="en-US" sz="1900" kern="1200" dirty="0"/>
        </a:p>
      </dsp:txBody>
      <dsp:txXfrm rot="10800000">
        <a:off x="29125" y="2053209"/>
        <a:ext cx="4941872" cy="1346620"/>
      </dsp:txXfrm>
    </dsp:sp>
    <dsp:sp modelId="{EB3DC249-B681-47D8-8416-030667EAC0A0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Insieme delle attività strategiche ed operative, orientate a migliorare la creazione di valore del prodotto; </a:t>
          </a:r>
          <a:endParaRPr lang="en-US" sz="1900" kern="1200" dirty="0"/>
        </a:p>
      </dsp:txBody>
      <dsp:txXfrm rot="10800000">
        <a:off x="0" y="964"/>
        <a:ext cx="5000124" cy="13466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EABBC-763C-483F-8441-E7D8F2532A3D}">
      <dsp:nvSpPr>
        <dsp:cNvPr id="0" name=""/>
        <dsp:cNvSpPr/>
      </dsp:nvSpPr>
      <dsp:spPr>
        <a:xfrm>
          <a:off x="9900" y="1408388"/>
          <a:ext cx="1949428" cy="105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it-IT" sz="1800" b="1" kern="1200" dirty="0"/>
            <a:t>Momento della Produzione: </a:t>
          </a:r>
          <a:endParaRPr lang="it-IT" sz="1800" kern="1200" dirty="0"/>
        </a:p>
      </dsp:txBody>
      <dsp:txXfrm>
        <a:off x="9900" y="1408388"/>
        <a:ext cx="1949428" cy="700966"/>
      </dsp:txXfrm>
    </dsp:sp>
    <dsp:sp modelId="{94425123-8039-4934-B5C3-7C80E450DAFF}">
      <dsp:nvSpPr>
        <dsp:cNvPr id="0" name=""/>
        <dsp:cNvSpPr/>
      </dsp:nvSpPr>
      <dsp:spPr>
        <a:xfrm>
          <a:off x="459498" y="2117736"/>
          <a:ext cx="2195309" cy="219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Impiegare tecniche eco-compatibili/basso impatto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Es. produzioni biologiche/biodinamiche/lotta integrata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Adozione di codici di condotta </a:t>
          </a:r>
        </a:p>
      </dsp:txBody>
      <dsp:txXfrm>
        <a:off x="523722" y="2181960"/>
        <a:ext cx="2066861" cy="2064316"/>
      </dsp:txXfrm>
    </dsp:sp>
    <dsp:sp modelId="{F8B086D1-8968-4696-9455-EF15B31AC14D}">
      <dsp:nvSpPr>
        <dsp:cNvPr id="0" name=""/>
        <dsp:cNvSpPr/>
      </dsp:nvSpPr>
      <dsp:spPr>
        <a:xfrm rot="21442957">
          <a:off x="2285186" y="1521968"/>
          <a:ext cx="690824" cy="484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" kern="1200"/>
        </a:p>
      </dsp:txBody>
      <dsp:txXfrm>
        <a:off x="2285262" y="1622264"/>
        <a:ext cx="545361" cy="290927"/>
      </dsp:txXfrm>
    </dsp:sp>
    <dsp:sp modelId="{28928614-2072-44E0-ACB0-539E362192AB}">
      <dsp:nvSpPr>
        <dsp:cNvPr id="0" name=""/>
        <dsp:cNvSpPr/>
      </dsp:nvSpPr>
      <dsp:spPr>
        <a:xfrm>
          <a:off x="3262765" y="1419327"/>
          <a:ext cx="1949428" cy="105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/>
            <a:t>Momento del mercato</a:t>
          </a:r>
          <a:r>
            <a:rPr lang="it-IT" sz="1800" b="0" i="0" kern="1200" dirty="0"/>
            <a:t>:</a:t>
          </a:r>
          <a:endParaRPr lang="it-IT" sz="1800" kern="1200" dirty="0"/>
        </a:p>
      </dsp:txBody>
      <dsp:txXfrm>
        <a:off x="3262765" y="1419327"/>
        <a:ext cx="1949428" cy="700966"/>
      </dsp:txXfrm>
    </dsp:sp>
    <dsp:sp modelId="{2AEEA1AE-5999-4612-A93A-2848FE780CC0}">
      <dsp:nvSpPr>
        <dsp:cNvPr id="0" name=""/>
        <dsp:cNvSpPr/>
      </dsp:nvSpPr>
      <dsp:spPr>
        <a:xfrm>
          <a:off x="3528151" y="2120294"/>
          <a:ext cx="2215525" cy="2149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Strategie di filiera corta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Forme di certificazione ambientale e sociale B2B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Partecipazioni a programmi di sostenibilità di filiera</a:t>
          </a:r>
        </a:p>
      </dsp:txBody>
      <dsp:txXfrm>
        <a:off x="3591093" y="2183236"/>
        <a:ext cx="2089641" cy="2023126"/>
      </dsp:txXfrm>
    </dsp:sp>
    <dsp:sp modelId="{BBEB7C8A-EB1C-497F-B70A-C5870EA9A9E4}">
      <dsp:nvSpPr>
        <dsp:cNvPr id="0" name=""/>
        <dsp:cNvSpPr/>
      </dsp:nvSpPr>
      <dsp:spPr>
        <a:xfrm rot="20741">
          <a:off x="5526586" y="1537160"/>
          <a:ext cx="666537" cy="484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" kern="1200"/>
        </a:p>
      </dsp:txBody>
      <dsp:txXfrm>
        <a:off x="5526587" y="1633696"/>
        <a:ext cx="521074" cy="290927"/>
      </dsp:txXfrm>
    </dsp:sp>
    <dsp:sp modelId="{5E29470E-BF63-40FD-AFE8-69057D1F1D5D}">
      <dsp:nvSpPr>
        <dsp:cNvPr id="0" name=""/>
        <dsp:cNvSpPr/>
      </dsp:nvSpPr>
      <dsp:spPr>
        <a:xfrm>
          <a:off x="6469789" y="1438676"/>
          <a:ext cx="1949428" cy="105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/>
            <a:t>Momento del consumo</a:t>
          </a:r>
          <a:r>
            <a:rPr lang="it-IT" sz="500" b="1" i="0" kern="1200" dirty="0"/>
            <a:t>:</a:t>
          </a:r>
          <a:endParaRPr lang="it-IT" sz="500" kern="1200" dirty="0"/>
        </a:p>
      </dsp:txBody>
      <dsp:txXfrm>
        <a:off x="6469789" y="1438676"/>
        <a:ext cx="1949428" cy="700966"/>
      </dsp:txXfrm>
    </dsp:sp>
    <dsp:sp modelId="{6FC114F0-C93F-47BD-A482-1DC26652A71B}">
      <dsp:nvSpPr>
        <dsp:cNvPr id="0" name=""/>
        <dsp:cNvSpPr/>
      </dsp:nvSpPr>
      <dsp:spPr>
        <a:xfrm>
          <a:off x="6924172" y="2186287"/>
          <a:ext cx="1949428" cy="2043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Campagne pubblicitarie e di sensibilizzazione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Etichette e certificazioni ambientali e sociali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500" kern="1200" dirty="0"/>
        </a:p>
      </dsp:txBody>
      <dsp:txXfrm>
        <a:off x="6981269" y="2243384"/>
        <a:ext cx="1835234" cy="1928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8DF10-35FE-4613-A8EF-01D363A03699}">
      <dsp:nvSpPr>
        <dsp:cNvPr id="0" name=""/>
        <dsp:cNvSpPr/>
      </dsp:nvSpPr>
      <dsp:spPr>
        <a:xfrm>
          <a:off x="600" y="1993010"/>
          <a:ext cx="2106561" cy="1337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F07D4-957E-4F60-8A42-D174BC9E3DC0}">
      <dsp:nvSpPr>
        <dsp:cNvPr id="0" name=""/>
        <dsp:cNvSpPr/>
      </dsp:nvSpPr>
      <dsp:spPr>
        <a:xfrm>
          <a:off x="234662" y="2215369"/>
          <a:ext cx="2106561" cy="1337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baseline="0" dirty="0"/>
            <a:t>Individuali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baseline="0" dirty="0"/>
            <a:t>realizzate direttamente dalla singola impresa</a:t>
          </a:r>
          <a:r>
            <a:rPr lang="it-IT" sz="1400" kern="1200" dirty="0"/>
            <a:t>;</a:t>
          </a:r>
          <a:endParaRPr lang="en-US" sz="1400" kern="1200" dirty="0"/>
        </a:p>
      </dsp:txBody>
      <dsp:txXfrm>
        <a:off x="273841" y="2254548"/>
        <a:ext cx="2028203" cy="1259308"/>
      </dsp:txXfrm>
    </dsp:sp>
    <dsp:sp modelId="{F42990B8-6471-4454-91F4-EDCC46ABAE55}">
      <dsp:nvSpPr>
        <dsp:cNvPr id="0" name=""/>
        <dsp:cNvSpPr/>
      </dsp:nvSpPr>
      <dsp:spPr>
        <a:xfrm>
          <a:off x="2575286" y="1993010"/>
          <a:ext cx="2106561" cy="1337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B916E-DF2E-48D1-BE4A-55B9E60E3BB8}">
      <dsp:nvSpPr>
        <dsp:cNvPr id="0" name=""/>
        <dsp:cNvSpPr/>
      </dsp:nvSpPr>
      <dsp:spPr>
        <a:xfrm>
          <a:off x="2809348" y="2215369"/>
          <a:ext cx="2106561" cy="1337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baseline="0" dirty="0"/>
            <a:t>Collettive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baseline="0" dirty="0"/>
            <a:t>realizzate congiuntamente da una pluralità di attori che operano in uno specifico contesto </a:t>
          </a:r>
          <a:endParaRPr lang="en-US" sz="1400" kern="1200" dirty="0"/>
        </a:p>
      </dsp:txBody>
      <dsp:txXfrm>
        <a:off x="2848527" y="2254548"/>
        <a:ext cx="2028203" cy="12593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1572-18A7-40A1-8E11-68C93DB17971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F9AE-90FD-45F9-A517-44D211C17CE6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baseline="0" dirty="0"/>
            <a:t>Valorizzare non il singolo prodotto ma l’insieme delle risorse che concorrono alla produzione, delle esternalità e dei beni pubblici che l’impresa produce nello svolgimento delle sue funzioni. </a:t>
          </a:r>
          <a:endParaRPr lang="en-US" sz="1900" kern="1200" dirty="0"/>
        </a:p>
      </dsp:txBody>
      <dsp:txXfrm>
        <a:off x="456496" y="980400"/>
        <a:ext cx="3381034" cy="2099279"/>
      </dsp:txXfrm>
    </dsp:sp>
    <dsp:sp modelId="{1EE33528-9ACE-4E4A-8ECD-49AAC2F9BD2B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71CE4-6F58-47CC-96EB-3D414D3D5C93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baseline="0" dirty="0"/>
            <a:t>L’intervento pubblico è giustificato dall’esigenza di correggere i fallimenti del mercato (presenza beni pubblici ed esternalità) e realizzare obiettivi di utilità comune (di natura ambientale e sociale)</a:t>
          </a:r>
          <a:endParaRPr lang="en-US" sz="1900" kern="1200" dirty="0"/>
        </a:p>
      </dsp:txBody>
      <dsp:txXfrm>
        <a:off x="4748523" y="980400"/>
        <a:ext cx="3381034" cy="2099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FC3CE-4599-44E6-8A23-BD691E8055FC}">
      <dsp:nvSpPr>
        <dsp:cNvPr id="0" name=""/>
        <dsp:cNvSpPr/>
      </dsp:nvSpPr>
      <dsp:spPr>
        <a:xfrm>
          <a:off x="0" y="671"/>
          <a:ext cx="469773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C402-DFC5-4DF6-8EA3-96065FB1F386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FB97-F98D-4011-BD1F-69ECF925F500}">
      <dsp:nvSpPr>
        <dsp:cNvPr id="0" name=""/>
        <dsp:cNvSpPr/>
      </dsp:nvSpPr>
      <dsp:spPr>
        <a:xfrm>
          <a:off x="1816103" y="671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 sostenibilità sta diventando una «pratica comune» dettata dai cambiamenti di contesto nel settore agroalimentare;</a:t>
          </a:r>
          <a:endParaRPr lang="en-US" sz="1700" kern="1200"/>
        </a:p>
      </dsp:txBody>
      <dsp:txXfrm>
        <a:off x="1816103" y="671"/>
        <a:ext cx="2881626" cy="1572384"/>
      </dsp:txXfrm>
    </dsp:sp>
    <dsp:sp modelId="{49E663A6-F6EC-4E7A-A0AD-C29D6CEB7D52}">
      <dsp:nvSpPr>
        <dsp:cNvPr id="0" name=""/>
        <dsp:cNvSpPr/>
      </dsp:nvSpPr>
      <dsp:spPr>
        <a:xfrm>
          <a:off x="0" y="1966151"/>
          <a:ext cx="469773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B98EF-2485-4481-BB8C-A245AAA339D1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6861-BDA6-4E47-84DF-B899991B63CB}">
      <dsp:nvSpPr>
        <dsp:cNvPr id="0" name=""/>
        <dsp:cNvSpPr/>
      </dsp:nvSpPr>
      <dsp:spPr>
        <a:xfrm>
          <a:off x="1816103" y="1966151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Una condizione necessaria per la sopravvivenza dell’azienda</a:t>
          </a:r>
          <a:endParaRPr lang="en-US" sz="1700" kern="1200"/>
        </a:p>
      </dsp:txBody>
      <dsp:txXfrm>
        <a:off x="1816103" y="1966151"/>
        <a:ext cx="2881626" cy="1572384"/>
      </dsp:txXfrm>
    </dsp:sp>
    <dsp:sp modelId="{D9A50A39-5A69-474C-8362-F3E8D5C312CF}">
      <dsp:nvSpPr>
        <dsp:cNvPr id="0" name=""/>
        <dsp:cNvSpPr/>
      </dsp:nvSpPr>
      <dsp:spPr>
        <a:xfrm>
          <a:off x="0" y="3931632"/>
          <a:ext cx="469773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61F76-1A42-4E8C-8C3C-D7DF654BAF85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5E253-80A5-43C7-BE68-7CFD3B100290}">
      <dsp:nvSpPr>
        <dsp:cNvPr id="0" name=""/>
        <dsp:cNvSpPr/>
      </dsp:nvSpPr>
      <dsp:spPr>
        <a:xfrm>
          <a:off x="1816103" y="3931632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Ma non necessariamente da sola costituisce un elemento per costruire un vantaggio competitivo duraturo</a:t>
          </a:r>
          <a:endParaRPr lang="en-US" sz="1700" kern="1200"/>
        </a:p>
      </dsp:txBody>
      <dsp:txXfrm>
        <a:off x="1816103" y="3931632"/>
        <a:ext cx="2881626" cy="157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D63BB-76B8-493D-BA53-4E5DEF097910}">
      <dsp:nvSpPr>
        <dsp:cNvPr id="0" name=""/>
        <dsp:cNvSpPr/>
      </dsp:nvSpPr>
      <dsp:spPr>
        <a:xfrm>
          <a:off x="417399" y="0"/>
          <a:ext cx="4730525" cy="28960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C09AF-1B71-41A4-81E0-6E88DAFEC051}">
      <dsp:nvSpPr>
        <dsp:cNvPr id="0" name=""/>
        <dsp:cNvSpPr/>
      </dsp:nvSpPr>
      <dsp:spPr>
        <a:xfrm>
          <a:off x="188590" y="868803"/>
          <a:ext cx="1669597" cy="1158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Marketing tradizionale</a:t>
          </a:r>
        </a:p>
      </dsp:txBody>
      <dsp:txXfrm>
        <a:off x="245139" y="925352"/>
        <a:ext cx="1556499" cy="1045306"/>
      </dsp:txXfrm>
    </dsp:sp>
    <dsp:sp modelId="{D508F017-85C2-430F-B152-EEAD70FCACA8}">
      <dsp:nvSpPr>
        <dsp:cNvPr id="0" name=""/>
        <dsp:cNvSpPr/>
      </dsp:nvSpPr>
      <dsp:spPr>
        <a:xfrm>
          <a:off x="1947863" y="868803"/>
          <a:ext cx="1669597" cy="1158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Green marketing</a:t>
          </a:r>
        </a:p>
      </dsp:txBody>
      <dsp:txXfrm>
        <a:off x="2004412" y="925352"/>
        <a:ext cx="1556499" cy="1045306"/>
      </dsp:txXfrm>
    </dsp:sp>
    <dsp:sp modelId="{20EBCF41-F606-4412-B73F-6A313BDA3033}">
      <dsp:nvSpPr>
        <dsp:cNvPr id="0" name=""/>
        <dsp:cNvSpPr/>
      </dsp:nvSpPr>
      <dsp:spPr>
        <a:xfrm>
          <a:off x="3707136" y="868803"/>
          <a:ext cx="1669597" cy="1158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Marketing responsabile e sostenibile</a:t>
          </a:r>
        </a:p>
      </dsp:txBody>
      <dsp:txXfrm>
        <a:off x="3763685" y="925352"/>
        <a:ext cx="1556499" cy="1045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1504-946C-40F4-944E-BFE503C51FAA}">
      <dsp:nvSpPr>
        <dsp:cNvPr id="0" name=""/>
        <dsp:cNvSpPr/>
      </dsp:nvSpPr>
      <dsp:spPr>
        <a:xfrm>
          <a:off x="0" y="865540"/>
          <a:ext cx="2146452" cy="1362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13583-BC73-44CA-931C-3FF387E6595D}">
      <dsp:nvSpPr>
        <dsp:cNvPr id="0" name=""/>
        <dsp:cNvSpPr/>
      </dsp:nvSpPr>
      <dsp:spPr>
        <a:xfrm>
          <a:off x="238494" y="1092110"/>
          <a:ext cx="2146452" cy="136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300" b="1" kern="1200" dirty="0"/>
            <a:t>Momento della Produzione</a:t>
          </a:r>
        </a:p>
      </dsp:txBody>
      <dsp:txXfrm>
        <a:off x="278415" y="1132031"/>
        <a:ext cx="2066610" cy="1283155"/>
      </dsp:txXfrm>
    </dsp:sp>
    <dsp:sp modelId="{D12ED0B2-C5F5-48E1-86AE-A27679494C92}">
      <dsp:nvSpPr>
        <dsp:cNvPr id="0" name=""/>
        <dsp:cNvSpPr/>
      </dsp:nvSpPr>
      <dsp:spPr>
        <a:xfrm>
          <a:off x="2623442" y="865540"/>
          <a:ext cx="2146452" cy="1362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CE45-D6C2-4CE2-A20E-38E9EC87275E}">
      <dsp:nvSpPr>
        <dsp:cNvPr id="0" name=""/>
        <dsp:cNvSpPr/>
      </dsp:nvSpPr>
      <dsp:spPr>
        <a:xfrm>
          <a:off x="2861936" y="1092110"/>
          <a:ext cx="2146452" cy="136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0" kern="1200" dirty="0"/>
            <a:t>Momento del mercato</a:t>
          </a:r>
          <a:endParaRPr lang="en-US" sz="2300" kern="1200" dirty="0"/>
        </a:p>
      </dsp:txBody>
      <dsp:txXfrm>
        <a:off x="2901857" y="1132031"/>
        <a:ext cx="2066610" cy="1283155"/>
      </dsp:txXfrm>
    </dsp:sp>
    <dsp:sp modelId="{6C535211-FF25-4350-A1B3-6CFA30787C8A}">
      <dsp:nvSpPr>
        <dsp:cNvPr id="0" name=""/>
        <dsp:cNvSpPr/>
      </dsp:nvSpPr>
      <dsp:spPr>
        <a:xfrm>
          <a:off x="5246884" y="865540"/>
          <a:ext cx="2146452" cy="1362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BF4E5-C522-4738-9336-0E6BDF8D790C}">
      <dsp:nvSpPr>
        <dsp:cNvPr id="0" name=""/>
        <dsp:cNvSpPr/>
      </dsp:nvSpPr>
      <dsp:spPr>
        <a:xfrm>
          <a:off x="5485379" y="1092110"/>
          <a:ext cx="2146452" cy="136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0" kern="1200" dirty="0"/>
            <a:t>Momento del consumo</a:t>
          </a:r>
        </a:p>
      </dsp:txBody>
      <dsp:txXfrm>
        <a:off x="5525300" y="1132031"/>
        <a:ext cx="2066610" cy="1283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DE984-0BC2-4E53-8BD6-86C59B9F42D4}">
      <dsp:nvSpPr>
        <dsp:cNvPr id="0" name=""/>
        <dsp:cNvSpPr/>
      </dsp:nvSpPr>
      <dsp:spPr>
        <a:xfrm>
          <a:off x="0" y="2236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329D27-A673-4C0F-BE54-F9BB330FB5B2}">
      <dsp:nvSpPr>
        <dsp:cNvPr id="0" name=""/>
        <dsp:cNvSpPr/>
      </dsp:nvSpPr>
      <dsp:spPr>
        <a:xfrm>
          <a:off x="0" y="2236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compito dell’impresa è quello di determinare bisogni e desideri di mercati obiettivo e di procedere al loro soddisfacimento </a:t>
          </a:r>
          <a:r>
            <a:rPr lang="it-IT" sz="1800" u="sng" kern="1200" dirty="0"/>
            <a:t>secondo modalità che preservino e rafforzino il benessere del consumatore e della società. </a:t>
          </a:r>
          <a:endParaRPr lang="en-US" sz="1800" kern="1200" dirty="0"/>
        </a:p>
      </dsp:txBody>
      <dsp:txXfrm>
        <a:off x="0" y="2236"/>
        <a:ext cx="5452204" cy="1525547"/>
      </dsp:txXfrm>
    </dsp:sp>
    <dsp:sp modelId="{34FF7CFF-6AE2-4F22-BEB0-7A1430AAEF80}">
      <dsp:nvSpPr>
        <dsp:cNvPr id="0" name=""/>
        <dsp:cNvSpPr/>
      </dsp:nvSpPr>
      <dsp:spPr>
        <a:xfrm>
          <a:off x="0" y="1527783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1227B6-078A-4A4F-B89C-102D4FC54003}">
      <dsp:nvSpPr>
        <dsp:cNvPr id="0" name=""/>
        <dsp:cNvSpPr/>
      </dsp:nvSpPr>
      <dsp:spPr>
        <a:xfrm>
          <a:off x="0" y="1527783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 un’ottica di </a:t>
          </a:r>
          <a:r>
            <a:rPr lang="it-IT" sz="1800" kern="1200" dirty="0" err="1"/>
            <a:t>societal</a:t>
          </a:r>
          <a:r>
            <a:rPr lang="it-IT" sz="1800" kern="1200" dirty="0"/>
            <a:t> marketing, l’obiettivo non è quello di massimizzare il livello dei consumi, bensì quello di </a:t>
          </a:r>
          <a:r>
            <a:rPr lang="it-IT" sz="1800" u="sng" kern="1200" dirty="0"/>
            <a:t>perseguire il miglioramento del benessere del singolo e della collettività nel lungo periodo.</a:t>
          </a:r>
          <a:r>
            <a:rPr lang="it-IT" sz="1800" kern="1200" dirty="0"/>
            <a:t> </a:t>
          </a:r>
          <a:endParaRPr lang="en-US" sz="1800" kern="1200" dirty="0"/>
        </a:p>
      </dsp:txBody>
      <dsp:txXfrm>
        <a:off x="0" y="1527783"/>
        <a:ext cx="5452204" cy="1525547"/>
      </dsp:txXfrm>
    </dsp:sp>
    <dsp:sp modelId="{D09877C9-0BE3-4BD6-9AC0-425426E92D00}">
      <dsp:nvSpPr>
        <dsp:cNvPr id="0" name=""/>
        <dsp:cNvSpPr/>
      </dsp:nvSpPr>
      <dsp:spPr>
        <a:xfrm>
          <a:off x="0" y="3053331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6D1A81-67FB-439C-ACBF-28A5F34F7117}">
      <dsp:nvSpPr>
        <dsp:cNvPr id="0" name=""/>
        <dsp:cNvSpPr/>
      </dsp:nvSpPr>
      <dsp:spPr>
        <a:xfrm>
          <a:off x="0" y="3053331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 modi in cui il marketing può influire sul benessere della società sono molteplici soprattutto se si considera il marketing agroalimentare, data la stretta relazione che esiste tra i </a:t>
          </a:r>
          <a:r>
            <a:rPr lang="it-IT" sz="1800" u="sng" kern="1200" dirty="0"/>
            <a:t>prodotti alimentari e la salute umana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0" y="3053331"/>
        <a:ext cx="5452204" cy="15255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DE984-0BC2-4E53-8BD6-86C59B9F42D4}">
      <dsp:nvSpPr>
        <dsp:cNvPr id="0" name=""/>
        <dsp:cNvSpPr/>
      </dsp:nvSpPr>
      <dsp:spPr>
        <a:xfrm>
          <a:off x="0" y="2236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329D27-A673-4C0F-BE54-F9BB330FB5B2}">
      <dsp:nvSpPr>
        <dsp:cNvPr id="0" name=""/>
        <dsp:cNvSpPr/>
      </dsp:nvSpPr>
      <dsp:spPr>
        <a:xfrm>
          <a:off x="0" y="2236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L’ azienda si impegna a contribuire o a donare una percentuale dei ricavi di un proprio </a:t>
          </a:r>
          <a:r>
            <a:rPr lang="it-IT" sz="1800" b="0" kern="1200" dirty="0"/>
            <a:t>prodotto</a:t>
          </a:r>
          <a:r>
            <a:rPr lang="it-IT" sz="1800" kern="1200" dirty="0"/>
            <a:t> a una specifica causa sociale, anche nella prospettiva di ottenerne un ritorno in termini di </a:t>
          </a:r>
          <a:r>
            <a:rPr lang="it-IT" sz="1800" b="0" kern="1200" dirty="0"/>
            <a:t>immagine</a:t>
          </a:r>
          <a:r>
            <a:rPr lang="it-IT" sz="1800" kern="1200" dirty="0"/>
            <a:t> e </a:t>
          </a:r>
          <a:r>
            <a:rPr lang="it-IT" sz="1800" b="0" kern="1200" dirty="0"/>
            <a:t>reputazione</a:t>
          </a:r>
          <a:r>
            <a:rPr lang="it-IT" sz="1800" kern="1200" dirty="0"/>
            <a:t>.</a:t>
          </a:r>
        </a:p>
      </dsp:txBody>
      <dsp:txXfrm>
        <a:off x="0" y="2236"/>
        <a:ext cx="5452204" cy="1525547"/>
      </dsp:txXfrm>
    </dsp:sp>
    <dsp:sp modelId="{34FF7CFF-6AE2-4F22-BEB0-7A1430AAEF80}">
      <dsp:nvSpPr>
        <dsp:cNvPr id="0" name=""/>
        <dsp:cNvSpPr/>
      </dsp:nvSpPr>
      <dsp:spPr>
        <a:xfrm>
          <a:off x="0" y="1527783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1227B6-078A-4A4F-B89C-102D4FC54003}">
      <dsp:nvSpPr>
        <dsp:cNvPr id="0" name=""/>
        <dsp:cNvSpPr/>
      </dsp:nvSpPr>
      <dsp:spPr>
        <a:xfrm>
          <a:off x="0" y="1527783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L’obiettivo perseguito dall’azienda attraverso il CRM è posizionare e connotare in termini positivi il proprio brand o prodotto, associandolo a una specifica causa sociale che ritiene in linea con i valori e la mission aziendale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0" i="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l’obiettivo del CRM è duplice: per l’azienda un incremento delle vendite e il posizionamento differenziato della marca; per l’organizzazione non profit il potenziamento della raccolta di fondi e una maggior visibilità della causa.</a:t>
          </a:r>
          <a:endParaRPr lang="en-US" sz="1800" kern="1200" dirty="0"/>
        </a:p>
      </dsp:txBody>
      <dsp:txXfrm>
        <a:off x="0" y="1527783"/>
        <a:ext cx="5452204" cy="1525547"/>
      </dsp:txXfrm>
    </dsp:sp>
    <dsp:sp modelId="{D09877C9-0BE3-4BD6-9AC0-425426E92D00}">
      <dsp:nvSpPr>
        <dsp:cNvPr id="0" name=""/>
        <dsp:cNvSpPr/>
      </dsp:nvSpPr>
      <dsp:spPr>
        <a:xfrm>
          <a:off x="0" y="3053331"/>
          <a:ext cx="54522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6D1A81-67FB-439C-ACBF-28A5F34F7117}">
      <dsp:nvSpPr>
        <dsp:cNvPr id="0" name=""/>
        <dsp:cNvSpPr/>
      </dsp:nvSpPr>
      <dsp:spPr>
        <a:xfrm>
          <a:off x="0" y="3053331"/>
          <a:ext cx="5452204" cy="152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3053331"/>
        <a:ext cx="5452204" cy="15255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DD76B-BDFC-4BC7-AB53-09FC9DBAF6E8}">
      <dsp:nvSpPr>
        <dsp:cNvPr id="0" name=""/>
        <dsp:cNvSpPr/>
      </dsp:nvSpPr>
      <dsp:spPr>
        <a:xfrm>
          <a:off x="894912" y="431616"/>
          <a:ext cx="6406046" cy="1536725"/>
        </a:xfrm>
        <a:prstGeom prst="roundRect">
          <a:avLst/>
        </a:prstGeom>
        <a:gradFill flip="none" rotWithShape="0">
          <a:gsLst>
            <a:gs pos="0">
              <a:schemeClr val="tx2">
                <a:lumMod val="75000"/>
                <a:shade val="30000"/>
                <a:satMod val="115000"/>
              </a:schemeClr>
            </a:gs>
            <a:gs pos="50000">
              <a:schemeClr val="tx2">
                <a:lumMod val="75000"/>
                <a:shade val="67500"/>
                <a:satMod val="115000"/>
              </a:schemeClr>
            </a:gs>
            <a:gs pos="100000">
              <a:schemeClr val="tx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R</a:t>
          </a:r>
          <a:r>
            <a:rPr lang="it-IT" sz="2400" kern="1200" dirty="0"/>
            <a:t>ivolto alla riduzione del divario nel grado di soddisfacimento tra bisogni privati e bisogni collettivi; del divario sociale e del divario ecologico.</a:t>
          </a:r>
          <a:endParaRPr lang="en-US" sz="2400" kern="1200" dirty="0"/>
        </a:p>
      </dsp:txBody>
      <dsp:txXfrm>
        <a:off x="969929" y="506633"/>
        <a:ext cx="6256012" cy="1386691"/>
      </dsp:txXfrm>
    </dsp:sp>
    <dsp:sp modelId="{28EECBDE-99E8-4907-8A7B-84F4CD6FE869}">
      <dsp:nvSpPr>
        <dsp:cNvPr id="0" name=""/>
        <dsp:cNvSpPr/>
      </dsp:nvSpPr>
      <dsp:spPr>
        <a:xfrm>
          <a:off x="0" y="2656079"/>
          <a:ext cx="2561209" cy="15367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divario fra il grado di sfruttamento delle risorse fisiche e naturali della Terra e la disponibilità delle stesse </a:t>
          </a:r>
          <a:r>
            <a:rPr lang="it-IT" sz="1600" b="1" i="1" kern="1200" dirty="0"/>
            <a:t>divario ecologico</a:t>
          </a:r>
          <a:r>
            <a:rPr lang="it-IT" sz="1600" b="1" kern="1200" dirty="0"/>
            <a:t>;</a:t>
          </a:r>
          <a:endParaRPr lang="en-US" sz="1600" kern="1200" dirty="0"/>
        </a:p>
      </dsp:txBody>
      <dsp:txXfrm>
        <a:off x="0" y="2656079"/>
        <a:ext cx="2561209" cy="1536725"/>
      </dsp:txXfrm>
    </dsp:sp>
    <dsp:sp modelId="{E56409F5-DDE0-4CCC-ACD2-F5F8E7C398A5}">
      <dsp:nvSpPr>
        <dsp:cNvPr id="0" name=""/>
        <dsp:cNvSpPr/>
      </dsp:nvSpPr>
      <dsp:spPr>
        <a:xfrm>
          <a:off x="2720798" y="2615021"/>
          <a:ext cx="2561209" cy="15367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divario fra il grado di soddisfacimento dei bisogni individuali e quello dei bisogni collettivi, </a:t>
          </a:r>
          <a:r>
            <a:rPr lang="it-IT" sz="1600" b="1" i="1" kern="1200" dirty="0"/>
            <a:t>divario di qualità della</a:t>
          </a:r>
          <a:r>
            <a:rPr lang="it-IT" sz="1600" b="1" kern="1200" dirty="0"/>
            <a:t> </a:t>
          </a:r>
          <a:r>
            <a:rPr lang="it-IT" sz="1600" b="1" i="1" kern="1200" dirty="0"/>
            <a:t>vita</a:t>
          </a:r>
          <a:r>
            <a:rPr lang="it-IT" sz="1600" kern="1200" dirty="0"/>
            <a:t>;</a:t>
          </a:r>
          <a:endParaRPr lang="en-US" sz="1600" kern="1200" dirty="0"/>
        </a:p>
      </dsp:txBody>
      <dsp:txXfrm>
        <a:off x="2720798" y="2615021"/>
        <a:ext cx="2561209" cy="1536725"/>
      </dsp:txXfrm>
    </dsp:sp>
    <dsp:sp modelId="{0F4C1CC3-218C-4016-9428-9A2FC70F84F9}">
      <dsp:nvSpPr>
        <dsp:cNvPr id="0" name=""/>
        <dsp:cNvSpPr/>
      </dsp:nvSpPr>
      <dsp:spPr>
        <a:xfrm>
          <a:off x="5626644" y="2637150"/>
          <a:ext cx="2561209" cy="1536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divario fra gli abitanti dei paesi industriali ed il resto del mondo, </a:t>
          </a:r>
          <a:r>
            <a:rPr lang="it-IT" sz="1600" b="1" i="1" kern="1200" dirty="0"/>
            <a:t>divario sociale</a:t>
          </a:r>
          <a:r>
            <a:rPr lang="it-IT" sz="1600" b="1" kern="1200" dirty="0"/>
            <a:t>.</a:t>
          </a:r>
          <a:endParaRPr lang="en-US" sz="1600" kern="1200" dirty="0"/>
        </a:p>
      </dsp:txBody>
      <dsp:txXfrm>
        <a:off x="5626644" y="2637150"/>
        <a:ext cx="2561209" cy="1536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1504-946C-40F4-944E-BFE503C51FAA}">
      <dsp:nvSpPr>
        <dsp:cNvPr id="0" name=""/>
        <dsp:cNvSpPr/>
      </dsp:nvSpPr>
      <dsp:spPr>
        <a:xfrm>
          <a:off x="0" y="1339951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13583-BC73-44CA-931C-3FF387E6595D}">
      <dsp:nvSpPr>
        <dsp:cNvPr id="0" name=""/>
        <dsp:cNvSpPr/>
      </dsp:nvSpPr>
      <dsp:spPr>
        <a:xfrm>
          <a:off x="285750" y="1611413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/>
            <a:t>Momento della Produzione: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/>
            <a:t>impiego sostenibile delle risorse nella più vasta strategia aziendale</a:t>
          </a:r>
        </a:p>
      </dsp:txBody>
      <dsp:txXfrm>
        <a:off x="333581" y="1659244"/>
        <a:ext cx="2476087" cy="1537399"/>
      </dsp:txXfrm>
    </dsp:sp>
    <dsp:sp modelId="{D12ED0B2-C5F5-48E1-86AE-A27679494C92}">
      <dsp:nvSpPr>
        <dsp:cNvPr id="0" name=""/>
        <dsp:cNvSpPr/>
      </dsp:nvSpPr>
      <dsp:spPr>
        <a:xfrm>
          <a:off x="3143250" y="1339951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CE45-D6C2-4CE2-A20E-38E9EC87275E}">
      <dsp:nvSpPr>
        <dsp:cNvPr id="0" name=""/>
        <dsp:cNvSpPr/>
      </dsp:nvSpPr>
      <dsp:spPr>
        <a:xfrm>
          <a:off x="3429000" y="1611413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/>
            <a:t>Momento del mercato</a:t>
          </a:r>
          <a:r>
            <a:rPr lang="it-IT" sz="1600" b="0" i="0" kern="1200" dirty="0"/>
            <a:t>: comunicare e trasmettere al mercato e ai clienti le performance legate al suo approccio alla sostenibilità</a:t>
          </a:r>
          <a:endParaRPr lang="en-US" sz="1600" kern="1200" dirty="0"/>
        </a:p>
      </dsp:txBody>
      <dsp:txXfrm>
        <a:off x="3476831" y="1659244"/>
        <a:ext cx="2476087" cy="1537399"/>
      </dsp:txXfrm>
    </dsp:sp>
    <dsp:sp modelId="{6C535211-FF25-4350-A1B3-6CFA30787C8A}">
      <dsp:nvSpPr>
        <dsp:cNvPr id="0" name=""/>
        <dsp:cNvSpPr/>
      </dsp:nvSpPr>
      <dsp:spPr>
        <a:xfrm>
          <a:off x="6286500" y="1339951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BF4E5-C522-4738-9336-0E6BDF8D790C}">
      <dsp:nvSpPr>
        <dsp:cNvPr id="0" name=""/>
        <dsp:cNvSpPr/>
      </dsp:nvSpPr>
      <dsp:spPr>
        <a:xfrm>
          <a:off x="6572250" y="1611413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/>
            <a:t>Momento del consumo: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influenzare le scelte del consumatore e promuovere  comportamenti  più responsabili</a:t>
          </a:r>
          <a:endParaRPr lang="en-US" sz="1600" kern="1200" dirty="0"/>
        </a:p>
      </dsp:txBody>
      <dsp:txXfrm>
        <a:off x="6620081" y="1659244"/>
        <a:ext cx="2476087" cy="1537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33C9-3319-45FD-B034-16020AABACA2}">
      <dsp:nvSpPr>
        <dsp:cNvPr id="0" name=""/>
        <dsp:cNvSpPr/>
      </dsp:nvSpPr>
      <dsp:spPr>
        <a:xfrm>
          <a:off x="1207562" y="604"/>
          <a:ext cx="2488626" cy="14931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baseline="0" dirty="0"/>
            <a:t>Legame del prodotto con il territorio </a:t>
          </a:r>
          <a:endParaRPr lang="en-US" sz="2100" kern="1200" dirty="0"/>
        </a:p>
      </dsp:txBody>
      <dsp:txXfrm>
        <a:off x="1207562" y="604"/>
        <a:ext cx="2488626" cy="1493175"/>
      </dsp:txXfrm>
    </dsp:sp>
    <dsp:sp modelId="{D2702B62-4CB8-419F-866D-79B8E6611180}">
      <dsp:nvSpPr>
        <dsp:cNvPr id="0" name=""/>
        <dsp:cNvSpPr/>
      </dsp:nvSpPr>
      <dsp:spPr>
        <a:xfrm>
          <a:off x="3945051" y="604"/>
          <a:ext cx="2488626" cy="149317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baseline="0" dirty="0"/>
            <a:t>Importanza delle risorse specifiche del territorio nel processo produttivo</a:t>
          </a:r>
          <a:endParaRPr lang="en-US" sz="2100" kern="1200" dirty="0"/>
        </a:p>
      </dsp:txBody>
      <dsp:txXfrm>
        <a:off x="3945051" y="604"/>
        <a:ext cx="2488626" cy="1493175"/>
      </dsp:txXfrm>
    </dsp:sp>
    <dsp:sp modelId="{C2BD48E5-31C9-4C9D-B762-787E13506C5D}">
      <dsp:nvSpPr>
        <dsp:cNvPr id="0" name=""/>
        <dsp:cNvSpPr/>
      </dsp:nvSpPr>
      <dsp:spPr>
        <a:xfrm>
          <a:off x="1207562" y="1742643"/>
          <a:ext cx="2488626" cy="149317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baseline="0" dirty="0"/>
            <a:t>Carattere collettivo derivante dal coinvolgimento di una pluralità di attori</a:t>
          </a:r>
          <a:endParaRPr lang="en-US" sz="2100" kern="1200" dirty="0"/>
        </a:p>
      </dsp:txBody>
      <dsp:txXfrm>
        <a:off x="1207562" y="1742643"/>
        <a:ext cx="2488626" cy="1493175"/>
      </dsp:txXfrm>
    </dsp:sp>
    <dsp:sp modelId="{FBC0A6EB-D9D5-4717-9F0A-2C9D489AE06D}">
      <dsp:nvSpPr>
        <dsp:cNvPr id="0" name=""/>
        <dsp:cNvSpPr/>
      </dsp:nvSpPr>
      <dsp:spPr>
        <a:xfrm>
          <a:off x="3945051" y="1742643"/>
          <a:ext cx="2488626" cy="14931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baseline="0" dirty="0"/>
            <a:t>Legame con la comunità locale</a:t>
          </a:r>
          <a:endParaRPr lang="en-US" sz="2100" kern="1200" dirty="0"/>
        </a:p>
      </dsp:txBody>
      <dsp:txXfrm>
        <a:off x="3945051" y="1742643"/>
        <a:ext cx="2488626" cy="1493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D6BC-46CB-4D69-9F8B-248F1C591556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594BE-5101-4E72-90BD-D2EF5B10B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rillagroup.com/it/impegno/filiere-responsabili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1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4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80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28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9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3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60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Introdotto da </a:t>
            </a:r>
            <a:r>
              <a:rPr lang="it-IT" dirty="0" err="1"/>
              <a:t>Kotler</a:t>
            </a:r>
            <a:r>
              <a:rPr lang="it-IT" dirty="0"/>
              <a:t> già negli anni 80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7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Introdotto da </a:t>
            </a:r>
            <a:r>
              <a:rPr lang="it-IT" dirty="0" err="1"/>
              <a:t>Kotler</a:t>
            </a:r>
            <a:r>
              <a:rPr lang="it-IT" dirty="0"/>
              <a:t> già negli anni 80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594BE-5101-4E72-90BD-D2EF5B10BE3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1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616161"/>
                </a:solidFill>
                <a:effectLst/>
                <a:latin typeface="Lato" panose="020F0502020204030203" pitchFamily="34" charset="0"/>
              </a:rPr>
              <a:t>l’</a:t>
            </a:r>
            <a:r>
              <a:rPr lang="it-IT" b="1" i="1" dirty="0">
                <a:solidFill>
                  <a:srgbClr val="616161"/>
                </a:solidFill>
                <a:effectLst/>
                <a:latin typeface="Lato" panose="020F0502020204030203" pitchFamily="34" charset="0"/>
              </a:rPr>
              <a:t>Harvard Business Review</a:t>
            </a:r>
            <a:r>
              <a:rPr lang="it-IT" b="0" i="0" dirty="0">
                <a:solidFill>
                  <a:srgbClr val="616161"/>
                </a:solidFill>
                <a:effectLst/>
                <a:latin typeface="Lato" panose="020F0502020204030203" pitchFamily="34" charset="0"/>
              </a:rPr>
              <a:t> ha dedicato un ampio servizio e la copertina del numero di aprile, concentrandosi in particolare proprio sull’iniziativa </a:t>
            </a:r>
            <a:r>
              <a:rPr lang="it-IT" b="1" i="0" dirty="0">
                <a:solidFill>
                  <a:srgbClr val="616161"/>
                </a:solidFill>
                <a:effectLst/>
                <a:latin typeface="Lato" panose="020F0502020204030203" pitchFamily="34" charset="0"/>
              </a:rPr>
              <a:t>“Nata sotto il cielo d’Italia”</a:t>
            </a:r>
            <a:r>
              <a:rPr lang="it-IT" b="0" i="0" dirty="0">
                <a:solidFill>
                  <a:srgbClr val="616161"/>
                </a:solidFill>
                <a:effectLst/>
                <a:latin typeface="Lato" panose="020F0502020204030203" pitchFamily="34" charset="0"/>
              </a:rPr>
              <a:t>. “L’obiettivo –era aumentare la qualità del prodotto, riducendo al contempo gli acquisti di grano duro dall’estero e gli impatti ambientali. </a:t>
            </a:r>
            <a:r>
              <a:rPr lang="it-IT" b="0" i="0" dirty="0">
                <a:solidFill>
                  <a:srgbClr val="212121"/>
                </a:solidFill>
                <a:effectLst/>
                <a:latin typeface="Rubik"/>
              </a:rPr>
              <a:t>Un caso esemplare è l’esperienza di Barilla nel suo percorso di sostenibilità della pasta. L’obiettivo era aumentare la qualità del prodotto, riducendo al contempo gli acquisti di grano duro dall’estero e gli impatti ambientali. Il tutto creando valore per sé e per tutta la filiera. A distanza di qualche decennio (il progetto si innesta in un percorso che muove i primi passi dalla fine degli anni ’80) si può dire che l’azienda sia riuscita nel suo intento.</a:t>
            </a:r>
            <a:endParaRPr lang="it-IT" b="0" i="0" dirty="0">
              <a:solidFill>
                <a:srgbClr val="616161"/>
              </a:solidFill>
              <a:effectLst/>
              <a:latin typeface="Lato" panose="020F0502020204030203" pitchFamily="34" charset="0"/>
            </a:endParaRPr>
          </a:p>
          <a:p>
            <a:r>
              <a:rPr lang="it-IT" b="0" i="0" dirty="0">
                <a:solidFill>
                  <a:srgbClr val="00142F"/>
                </a:solidFill>
                <a:effectLst/>
                <a:latin typeface="Caecilia LT Std"/>
              </a:rPr>
              <a:t>Gli </a:t>
            </a:r>
            <a:r>
              <a:rPr lang="it-IT" b="1" i="0" dirty="0">
                <a:solidFill>
                  <a:srgbClr val="00142F"/>
                </a:solidFill>
                <a:effectLst/>
                <a:latin typeface="Caecilia LT Std"/>
              </a:rPr>
              <a:t>accordi pluriennali di filiera</a:t>
            </a:r>
            <a:r>
              <a:rPr lang="it-IT" b="0" i="0" dirty="0">
                <a:solidFill>
                  <a:srgbClr val="00142F"/>
                </a:solidFill>
                <a:effectLst/>
                <a:latin typeface="Caecilia LT Std"/>
              </a:rPr>
              <a:t>, stipulati con le associazioni dei produttori in Italia per supportare </a:t>
            </a:r>
            <a:r>
              <a:rPr lang="it-IT" b="1" i="0" u="sng" dirty="0">
                <a:effectLst/>
                <a:latin typeface="Caecilia LT Std"/>
                <a:hlinkClick r:id="rId3"/>
              </a:rPr>
              <a:t>qualità e sostenibilità della filiera del grano duro</a:t>
            </a:r>
            <a:r>
              <a:rPr lang="it-IT" b="0" i="0" dirty="0">
                <a:solidFill>
                  <a:srgbClr val="00142F"/>
                </a:solidFill>
                <a:effectLst/>
                <a:latin typeface="Caecilia LT Std"/>
              </a:rPr>
              <a:t>, sono un primo tassello: sottoscritti per il 57% dei volumi acquistati (430.000 tonnellate) coinvolge oltre 5.000 aziende agricole.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5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594BE-5101-4E72-90BD-D2EF5B10BE38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3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inos.i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868" y="1635764"/>
            <a:ext cx="2420786" cy="307190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2800" b="1" dirty="0">
                <a:solidFill>
                  <a:srgbClr val="FFFFFF"/>
                </a:solidFill>
              </a:rPr>
              <a:t>Valorizzazione sostenibile delle produzioni agroalimentari</a:t>
            </a:r>
            <a:br>
              <a:rPr lang="it-IT" sz="2800" b="1" dirty="0">
                <a:solidFill>
                  <a:srgbClr val="FFFFFF"/>
                </a:solidFill>
              </a:rPr>
            </a:br>
            <a:endParaRPr lang="it-IT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82041-1081-AC2C-BFAC-64259A74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1972560"/>
            <a:ext cx="5419311" cy="29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2394" y="489507"/>
            <a:ext cx="2318706" cy="165548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700" b="1">
                <a:latin typeface="Roboto Condensed" panose="020B0604020202020204" pitchFamily="2" charset="0"/>
              </a:rPr>
              <a:t>Sostenibilità e competitività</a:t>
            </a:r>
            <a:br>
              <a:rPr lang="it-IT" sz="2700"/>
            </a:br>
            <a:endParaRPr lang="it-IT" sz="2700"/>
          </a:p>
        </p:txBody>
      </p:sp>
      <p:pic>
        <p:nvPicPr>
          <p:cNvPr id="3074" name="Picture 2" descr="https://www.reteinnovazionesostenibile.it/wp-content/uploads/2019/05/graficoricerc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24648" b="1"/>
          <a:stretch/>
        </p:blipFill>
        <p:spPr bwMode="auto">
          <a:xfrm>
            <a:off x="0" y="794677"/>
            <a:ext cx="5004028" cy="52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4028" y="2144990"/>
            <a:ext cx="3797072" cy="40923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 sostenibilità per le aziende è da intendere come vantaggio competitivo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in grado di garantire una posizione di business con ritorni stabili nel tempo.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vantaggio non risiede solo nella 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diminuzione degli sprechi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e conseguentemente dei costi, ma anche nell’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attenzione per le materie prime usate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nel 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trattamento dei dipendenti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nella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 gestione del comportamento degli stakeholder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in modo da creare una catena solida intorno alla azienda.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926" y="273890"/>
            <a:ext cx="7598145" cy="625347"/>
          </a:xfrm>
        </p:spPr>
        <p:txBody>
          <a:bodyPr anchor="b">
            <a:normAutofit/>
          </a:bodyPr>
          <a:lstStyle/>
          <a:p>
            <a:r>
              <a:rPr lang="it-IT" sz="3500" dirty="0"/>
              <a:t>L’impresa oltre il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14" y="1875274"/>
            <a:ext cx="5635305" cy="35197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it-IT" sz="2000" dirty="0"/>
              <a:t>Interesse crescente verso il complesso delle attività d’impresa volte a creare una propria  immagine positivamente correlata ad un impegno umanitario, sociale o ambientale.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Le varie declinazioni del marketing (dal sociale ed ambientale - green marketing - all’etico) ridisegnano i confini dei processi di valorizzazione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Le imprese rivedono la propria filosofia di gestione alla luce di una nuova </a:t>
            </a:r>
            <a:r>
              <a:rPr lang="it-IT" sz="2000" i="1" dirty="0"/>
              <a:t>mission</a:t>
            </a:r>
            <a:r>
              <a:rPr lang="it-IT" sz="2000" dirty="0"/>
              <a:t> improntata alla creazione dello </a:t>
            </a:r>
            <a:r>
              <a:rPr lang="it-IT" sz="2000" i="1" dirty="0" err="1"/>
              <a:t>shared</a:t>
            </a:r>
            <a:r>
              <a:rPr lang="it-IT" sz="2000" i="1" dirty="0"/>
              <a:t> </a:t>
            </a:r>
            <a:r>
              <a:rPr lang="it-IT" sz="2000" i="1" dirty="0" err="1"/>
              <a:t>value</a:t>
            </a:r>
            <a:endParaRPr lang="it-IT" sz="2000" i="1" dirty="0"/>
          </a:p>
          <a:p>
            <a:pPr marL="0" indent="0" algn="just">
              <a:lnSpc>
                <a:spcPct val="90000"/>
              </a:lnSpc>
              <a:buNone/>
            </a:pPr>
            <a:endParaRPr lang="it-IT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1DCA41-35D8-A364-4C94-E43C1335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772816"/>
            <a:ext cx="3014337" cy="30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8E7AAD-F09D-AF34-2BC9-8470BA0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622723"/>
          </a:xfrm>
        </p:spPr>
        <p:txBody>
          <a:bodyPr anchor="b">
            <a:normAutofit fontScale="90000"/>
          </a:bodyPr>
          <a:lstStyle/>
          <a:p>
            <a:r>
              <a:rPr lang="it-IT" sz="3500" b="1" dirty="0">
                <a:latin typeface="Roboto Condensed" panose="020B0604020202020204" pitchFamily="2" charset="0"/>
              </a:rPr>
              <a:t>Il valore condiviso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2D2DD-477D-4AAA-73E8-DC6E7837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95" y="1958555"/>
            <a:ext cx="4544236" cy="3522569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000" dirty="0"/>
              <a:t>• La competitività di un’impresa e il benessere delle comunità che la circondano sono strettamente interconnessi.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000" dirty="0"/>
              <a:t>• L’azienda ha bisogno di una comunità in buona salute, non solo per creare domanda per i suoi prodotti, ma anche per avere certi asset critici e un ambiente favorevole.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000" dirty="0"/>
              <a:t>• La comunità ha bisogno di imprese di successo per mettere a disposizione dei suoi componenti posti di lavoro e opportunità di creazione di ricchezza. </a:t>
            </a:r>
          </a:p>
        </p:txBody>
      </p:sp>
      <p:pic>
        <p:nvPicPr>
          <p:cNvPr id="4" name="Picture 2" descr="Impronta Etica: creare valore condiviso - Buone Notizie Bologna">
            <a:extLst>
              <a:ext uri="{FF2B5EF4-FFF2-40B4-BE49-F238E27FC236}">
                <a16:creationId xmlns:a16="http://schemas.microsoft.com/office/drawing/2014/main" id="{623C2C2A-5262-30A5-9579-1327BC5C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782" y="2432587"/>
            <a:ext cx="3900767" cy="25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9A1C43-7C1F-80D7-E54E-F0515749E79D}"/>
              </a:ext>
            </a:extLst>
          </p:cNvPr>
          <p:cNvSpPr txBox="1"/>
          <p:nvPr/>
        </p:nvSpPr>
        <p:spPr>
          <a:xfrm>
            <a:off x="386474" y="57608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Porter, 2011</a:t>
            </a:r>
          </a:p>
        </p:txBody>
      </p:sp>
    </p:spTree>
    <p:extLst>
      <p:ext uri="{BB962C8B-B14F-4D97-AF65-F5344CB8AC3E}">
        <p14:creationId xmlns:p14="http://schemas.microsoft.com/office/powerpoint/2010/main" val="224209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1E99B09-6C83-F723-0D88-8567ED73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32656"/>
            <a:ext cx="8229600" cy="143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Tali mutamenti hanno trovato riflesso anche nell’approccio al marketing da parte delle imprese operanti nel settore agroalimentare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931B9FBB-86A5-23E4-802F-6848D416B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996812"/>
              </p:ext>
            </p:extLst>
          </p:nvPr>
        </p:nvGraphicFramePr>
        <p:xfrm>
          <a:off x="1619672" y="1916832"/>
          <a:ext cx="5565324" cy="289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E0510F-4D22-E3B0-CBC9-A47899795C78}"/>
              </a:ext>
            </a:extLst>
          </p:cNvPr>
          <p:cNvSpPr txBox="1"/>
          <p:nvPr/>
        </p:nvSpPr>
        <p:spPr>
          <a:xfrm>
            <a:off x="397634" y="5131555"/>
            <a:ext cx="8291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Philip </a:t>
            </a:r>
            <a:r>
              <a:rPr lang="it-IT" dirty="0" err="1"/>
              <a:t>Kotler</a:t>
            </a:r>
            <a:r>
              <a:rPr lang="it-IT" dirty="0"/>
              <a:t> nel 1967, quel processo sociale e manageriale diretto a soddisfare bisogni ed esigenze attraverso processi di creazione e scambio di prodotti e valori. È l’arte e la scienza di individuare, creare e fornire valore per soddisfare le esigenze di un mercato di riferimento, realizzando un profitto</a:t>
            </a:r>
          </a:p>
        </p:txBody>
      </p:sp>
    </p:spTree>
    <p:extLst>
      <p:ext uri="{BB962C8B-B14F-4D97-AF65-F5344CB8AC3E}">
        <p14:creationId xmlns:p14="http://schemas.microsoft.com/office/powerpoint/2010/main" val="379405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3500" b="1" dirty="0">
                <a:solidFill>
                  <a:srgbClr val="FFFFFF"/>
                </a:solidFill>
              </a:rPr>
              <a:t>L’approccio di marketing tradizionale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4CD78F-20A9-5AFF-C37C-0355A9C0A850}"/>
              </a:ext>
            </a:extLst>
          </p:cNvPr>
          <p:cNvSpPr txBox="1"/>
          <p:nvPr/>
        </p:nvSpPr>
        <p:spPr>
          <a:xfrm>
            <a:off x="748339" y="1946351"/>
            <a:ext cx="78133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solidFill>
                  <a:srgbClr val="000000"/>
                </a:solidFill>
                <a:latin typeface="Calibrì"/>
              </a:rPr>
              <a:t>Il marketing agro-alimentare si potrebbe definire come la disciplina che si occupa di </a:t>
            </a:r>
            <a:r>
              <a:rPr lang="it-IT" sz="2400" b="0" i="1" u="none" strike="noStrike" baseline="0" dirty="0">
                <a:solidFill>
                  <a:srgbClr val="000000"/>
                </a:solidFill>
                <a:latin typeface="Calibrì"/>
              </a:rPr>
              <a:t>ideare, creare, gestire ed erogare valore per i consumatori/clienti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ì"/>
              </a:rPr>
              <a:t>all’interno del sistema agro-alimentare. </a:t>
            </a:r>
            <a:endParaRPr lang="it-IT" sz="2400" dirty="0">
              <a:latin typeface="Calibrì"/>
            </a:endParaRPr>
          </a:p>
        </p:txBody>
      </p:sp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30536AB9-7CB9-09CF-EF0C-9BF8E5AF0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96259"/>
              </p:ext>
            </p:extLst>
          </p:nvPr>
        </p:nvGraphicFramePr>
        <p:xfrm>
          <a:off x="763829" y="3429000"/>
          <a:ext cx="7631832" cy="332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8367696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 marketing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agro-alimentare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verso il marketing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sostenibile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16016" y="4104367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b="1" i="1" kern="1200" dirty="0" err="1">
                <a:latin typeface="+mn-lt"/>
                <a:ea typeface="+mn-ea"/>
                <a:cs typeface="+mn-cs"/>
              </a:rPr>
              <a:t>Dall’orientamento</a:t>
            </a:r>
            <a:r>
              <a:rPr lang="en-US" sz="2400" b="1" i="1" kern="1200" dirty="0">
                <a:latin typeface="+mn-lt"/>
                <a:ea typeface="+mn-ea"/>
                <a:cs typeface="+mn-cs"/>
              </a:rPr>
              <a:t> al </a:t>
            </a:r>
            <a:r>
              <a:rPr lang="en-US" sz="2400" b="1" i="1" kern="1200" dirty="0" err="1">
                <a:latin typeface="+mn-lt"/>
                <a:ea typeface="+mn-ea"/>
                <a:cs typeface="+mn-cs"/>
              </a:rPr>
              <a:t>consumatore</a:t>
            </a:r>
            <a:r>
              <a:rPr lang="en-US" sz="2400" b="1" i="1" kern="1200" dirty="0">
                <a:latin typeface="+mn-lt"/>
                <a:ea typeface="+mn-ea"/>
                <a:cs typeface="+mn-cs"/>
              </a:rPr>
              <a:t> il marketing </a:t>
            </a:r>
            <a:r>
              <a:rPr lang="en-US" sz="2400" b="1" i="1" kern="1200" dirty="0" err="1">
                <a:latin typeface="+mn-lt"/>
                <a:ea typeface="+mn-ea"/>
                <a:cs typeface="+mn-cs"/>
              </a:rPr>
              <a:t>si</a:t>
            </a:r>
            <a:r>
              <a:rPr lang="en-US" sz="2400" b="1" i="1" kern="1200" dirty="0">
                <a:latin typeface="+mn-lt"/>
                <a:ea typeface="+mn-ea"/>
                <a:cs typeface="+mn-cs"/>
              </a:rPr>
              <a:t> evolve </a:t>
            </a:r>
            <a:r>
              <a:rPr lang="en-US" sz="2400" b="1" i="1" kern="1200" dirty="0" err="1">
                <a:latin typeface="+mn-lt"/>
                <a:ea typeface="+mn-ea"/>
                <a:cs typeface="+mn-cs"/>
              </a:rPr>
              <a:t>all’orientamento</a:t>
            </a:r>
            <a:r>
              <a:rPr lang="en-US" sz="2400" b="1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b="1" i="1" kern="1200" dirty="0" err="1">
                <a:latin typeface="+mn-lt"/>
                <a:ea typeface="+mn-ea"/>
                <a:cs typeface="+mn-cs"/>
              </a:rPr>
              <a:t>ambientale</a:t>
            </a:r>
            <a:r>
              <a:rPr lang="en-US" sz="2400" b="1" i="1" kern="1200" dirty="0">
                <a:latin typeface="+mn-lt"/>
                <a:ea typeface="+mn-ea"/>
                <a:cs typeface="+mn-cs"/>
              </a:rPr>
              <a:t> e </a:t>
            </a:r>
            <a:r>
              <a:rPr lang="en-US" sz="2400" b="1" i="1" kern="1200" dirty="0" err="1">
                <a:latin typeface="+mn-lt"/>
                <a:ea typeface="+mn-ea"/>
                <a:cs typeface="+mn-cs"/>
              </a:rPr>
              <a:t>sociale</a:t>
            </a:r>
            <a:endParaRPr lang="en-US" sz="2400" b="1" i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AB7D42-449A-3E42-88AB-B592CB6EE97A}"/>
              </a:ext>
            </a:extLst>
          </p:cNvPr>
          <p:cNvSpPr txBox="1"/>
          <p:nvPr/>
        </p:nvSpPr>
        <p:spPr>
          <a:xfrm>
            <a:off x="395536" y="1988840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/>
              <a:t>La maggiore sensibilità della collettività verso gli aspetti etici, sociali ed ambientali dei processi produttivi hanno prospettato, a partire dagli anni novanta, nuovi orientamenti del marketing, che tendono ad ampliarne la portata sociale e a valorizzarne gli aspetti etici </a:t>
            </a:r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A818E9DA-E08B-5F2A-99BA-B0BE05C8113A}"/>
              </a:ext>
            </a:extLst>
          </p:cNvPr>
          <p:cNvSpPr/>
          <p:nvPr/>
        </p:nvSpPr>
        <p:spPr>
          <a:xfrm>
            <a:off x="1979712" y="3573016"/>
            <a:ext cx="2232248" cy="1440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48865"/>
            <a:ext cx="8022163" cy="877729"/>
          </a:xfrm>
        </p:spPr>
        <p:txBody>
          <a:bodyPr anchor="ctr">
            <a:normAutofit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radici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marketing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sostenibile</a:t>
            </a:r>
            <a:endParaRPr lang="it-IT" sz="35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80377B-1C72-3F21-7056-0228266CDBE0}"/>
              </a:ext>
            </a:extLst>
          </p:cNvPr>
          <p:cNvSpPr txBox="1"/>
          <p:nvPr/>
        </p:nvSpPr>
        <p:spPr>
          <a:xfrm>
            <a:off x="3131840" y="3478960"/>
            <a:ext cx="2646569" cy="1123712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 err="1">
                <a:solidFill>
                  <a:schemeClr val="bg1"/>
                </a:solidFill>
              </a:rPr>
              <a:t>Mkt</a:t>
            </a:r>
            <a:r>
              <a:rPr lang="it-IT" sz="2000" dirty="0">
                <a:solidFill>
                  <a:schemeClr val="bg1"/>
                </a:solidFill>
              </a:rPr>
              <a:t> Sociale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3CD1B9-4FC7-7465-2167-83EA3DA0C8E8}"/>
              </a:ext>
            </a:extLst>
          </p:cNvPr>
          <p:cNvSpPr txBox="1"/>
          <p:nvPr/>
        </p:nvSpPr>
        <p:spPr>
          <a:xfrm>
            <a:off x="5868144" y="4671120"/>
            <a:ext cx="2952328" cy="1123712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Cause </a:t>
            </a:r>
            <a:r>
              <a:rPr lang="it-IT" sz="2000" dirty="0" err="1">
                <a:solidFill>
                  <a:schemeClr val="bg1"/>
                </a:solidFill>
              </a:rPr>
              <a:t>Related</a:t>
            </a:r>
            <a:r>
              <a:rPr lang="it-IT" sz="2000" dirty="0">
                <a:solidFill>
                  <a:schemeClr val="bg1"/>
                </a:solidFill>
              </a:rPr>
              <a:t> Marketing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89A252-0039-CE5E-DB9B-A6854CCABD42}"/>
              </a:ext>
            </a:extLst>
          </p:cNvPr>
          <p:cNvSpPr txBox="1"/>
          <p:nvPr/>
        </p:nvSpPr>
        <p:spPr>
          <a:xfrm>
            <a:off x="439511" y="2276872"/>
            <a:ext cx="2685068" cy="1123712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Green &amp; </a:t>
            </a:r>
            <a:r>
              <a:rPr lang="it-IT" sz="2000" dirty="0" err="1">
                <a:solidFill>
                  <a:schemeClr val="bg1"/>
                </a:solidFill>
              </a:rPr>
              <a:t>Ecological</a:t>
            </a:r>
            <a:r>
              <a:rPr lang="it-IT" sz="2000" dirty="0">
                <a:solidFill>
                  <a:schemeClr val="bg1"/>
                </a:solidFill>
              </a:rPr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313811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E1EA82-0CB7-C53E-CCBA-EE738948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FFFFFF"/>
                </a:solidFill>
              </a:rPr>
              <a:t>Ecological</a:t>
            </a:r>
            <a:r>
              <a:rPr lang="it-IT" sz="3200" b="1" dirty="0">
                <a:solidFill>
                  <a:srgbClr val="FFFFFF"/>
                </a:solidFill>
              </a:rPr>
              <a:t> Marketing e Green Marketing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9186FB-5762-9DA5-F875-B6DEAE33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9" y="2492896"/>
            <a:ext cx="7822978" cy="2555474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it-IT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Sviluppare e promuovere prodotti e servizi eco-sostenibili in grado di soddisfare i propri potenziali clienti, senza avere impatti negativi sull'ambiente e offrendo benefici anche per l'ambiente (</a:t>
            </a:r>
            <a:r>
              <a:rPr lang="it-IT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Henion</a:t>
            </a:r>
            <a:r>
              <a:rPr lang="it-IT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e Kinnear, 1976). </a:t>
            </a:r>
          </a:p>
          <a:p>
            <a:pPr marL="0" indent="0" algn="just">
              <a:buNone/>
            </a:pPr>
            <a:endParaRPr lang="it-IT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algn="just"/>
            <a:r>
              <a:rPr lang="it-IT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L'espressione fa riferimento ad un'ampia gamma di attività, quali il cambiamento del prodotto o del processo di produzione, l'utilizzo di imballaggi eco-sostenibili, così come la modifica della pubblicità.</a:t>
            </a:r>
          </a:p>
          <a:p>
            <a:pPr marL="0" indent="0" algn="just">
              <a:buNone/>
            </a:pPr>
            <a:endParaRPr lang="it-IT" sz="24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Timbro Ecologico Per Alimenti Sani O Naturali Illustrazione Vettoriale -  Illustrazione di verde, etichetta: 186423326">
            <a:extLst>
              <a:ext uri="{FF2B5EF4-FFF2-40B4-BE49-F238E27FC236}">
                <a16:creationId xmlns:a16="http://schemas.microsoft.com/office/drawing/2014/main" id="{50B5BD87-9666-493F-09AB-9E5FAFCDD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/>
        </p:blipFill>
        <p:spPr bwMode="auto">
          <a:xfrm>
            <a:off x="295351" y="4893767"/>
            <a:ext cx="2076450" cy="1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chiarazione ambientale di prodotto - EPD">
            <a:extLst>
              <a:ext uri="{FF2B5EF4-FFF2-40B4-BE49-F238E27FC236}">
                <a16:creationId xmlns:a16="http://schemas.microsoft.com/office/drawing/2014/main" id="{C31E820D-610D-A1CA-50B5-0CEB5EF7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37" y="4893767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1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297" y="610859"/>
            <a:ext cx="3992787" cy="838748"/>
          </a:xfrm>
        </p:spPr>
        <p:txBody>
          <a:bodyPr anchor="b">
            <a:normAutofit fontScale="90000"/>
          </a:bodyPr>
          <a:lstStyle/>
          <a:p>
            <a:r>
              <a:rPr lang="en-US" sz="3500" b="1" dirty="0"/>
              <a:t>Societal Marketing</a:t>
            </a:r>
            <a:br>
              <a:rPr lang="en-US" sz="3500" b="1" dirty="0"/>
            </a:br>
            <a:r>
              <a:rPr lang="en-US" sz="3500" b="1" dirty="0"/>
              <a:t> </a:t>
            </a:r>
            <a:endParaRPr lang="it-IT" sz="3500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F92AA493-1CD9-EEED-2AB1-0C788FB85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248139"/>
              </p:ext>
            </p:extLst>
          </p:nvPr>
        </p:nvGraphicFramePr>
        <p:xfrm>
          <a:off x="122589" y="1484784"/>
          <a:ext cx="5452204" cy="45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908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0042" y="332656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Campagne di MKG sociale per contrastare il fenomeno dell’alcolismo</a:t>
            </a:r>
            <a:br>
              <a:rPr lang="it-IT" sz="3600" b="1" dirty="0">
                <a:solidFill>
                  <a:schemeClr val="bg1"/>
                </a:solidFill>
              </a:rPr>
            </a:br>
            <a:endParaRPr lang="it-IT" sz="35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B49B14-73A4-BB07-0AE4-CF87A02D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61" y="1872900"/>
            <a:ext cx="6172200" cy="50750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http://www.birraperoni.it/alcolparliamone/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34A230EC-936F-8D3E-9441-EC70B25A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96" y="2186863"/>
            <a:ext cx="584358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976B67E-4610-C689-6218-809594CFA1B8}"/>
              </a:ext>
            </a:extLst>
          </p:cNvPr>
          <p:cNvSpPr/>
          <p:nvPr/>
        </p:nvSpPr>
        <p:spPr>
          <a:xfrm>
            <a:off x="1547664" y="3186627"/>
            <a:ext cx="47388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50" dirty="0"/>
              <a:t>https://www.aboutalcohol.com/it/consumo-responsabile-di-bevande-alcoliche/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8A2FA3-B36C-249F-6B91-0D4AC21A8195}"/>
              </a:ext>
            </a:extLst>
          </p:cNvPr>
          <p:cNvSpPr/>
          <p:nvPr/>
        </p:nvSpPr>
        <p:spPr>
          <a:xfrm>
            <a:off x="3933494" y="4239090"/>
            <a:ext cx="34423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/>
              <a:t>https://www.mondobirra.org/articolo209.htm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8F4126-7C8F-A6AE-460D-8C137BA7C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47" y="3900048"/>
            <a:ext cx="2120261" cy="158814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A9A8E25-D165-B55C-EB70-A7F8DA9D78AC}"/>
              </a:ext>
            </a:extLst>
          </p:cNvPr>
          <p:cNvSpPr/>
          <p:nvPr/>
        </p:nvSpPr>
        <p:spPr>
          <a:xfrm>
            <a:off x="3761910" y="5061463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350" dirty="0"/>
              <a:t>http://www.ilovebeer.it/it/2013/09/assobirra-un-consumo-consapevole-e-responsabile</a:t>
            </a:r>
          </a:p>
        </p:txBody>
      </p:sp>
    </p:spTree>
    <p:extLst>
      <p:ext uri="{BB962C8B-B14F-4D97-AF65-F5344CB8AC3E}">
        <p14:creationId xmlns:p14="http://schemas.microsoft.com/office/powerpoint/2010/main" val="227373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1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alorizzazione del brand: costruire oggi per crescere domani - BitMat">
            <a:extLst>
              <a:ext uri="{FF2B5EF4-FFF2-40B4-BE49-F238E27FC236}">
                <a16:creationId xmlns:a16="http://schemas.microsoft.com/office/drawing/2014/main" id="{9EBFEA10-34D8-2044-839E-933895E5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40364" b="-1"/>
          <a:stretch/>
        </p:blipFill>
        <p:spPr bwMode="auto">
          <a:xfrm>
            <a:off x="4375482" y="10"/>
            <a:ext cx="47956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1" name="Group 2063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Freeform: Shape 2065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539" y="111698"/>
            <a:ext cx="3602727" cy="1311664"/>
          </a:xfrm>
        </p:spPr>
        <p:txBody>
          <a:bodyPr anchor="b">
            <a:normAutofit/>
          </a:bodyPr>
          <a:lstStyle/>
          <a:p>
            <a:r>
              <a:rPr lang="it-IT" sz="3100" b="1" dirty="0">
                <a:solidFill>
                  <a:schemeClr val="tx2"/>
                </a:solidFill>
              </a:rPr>
              <a:t>Il concetto di valorizzazione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9131" y="1988840"/>
            <a:ext cx="4743343" cy="3788830"/>
          </a:xfrm>
        </p:spPr>
        <p:txBody>
          <a:bodyPr anchor="ctr">
            <a:normAutofit/>
          </a:bodyPr>
          <a:lstStyle/>
          <a:p>
            <a:pPr algn="just"/>
            <a:r>
              <a:rPr lang="it-IT" sz="2000" dirty="0"/>
              <a:t>Un percorso che porta un prodotto alla acquisizione di un </a:t>
            </a:r>
            <a:r>
              <a:rPr lang="it-IT" sz="2000" b="1" i="1" dirty="0"/>
              <a:t>plus-valore</a:t>
            </a:r>
            <a:r>
              <a:rPr lang="it-IT" sz="2000" dirty="0"/>
              <a:t> rispetto ad altri e che lo </a:t>
            </a:r>
            <a:r>
              <a:rPr lang="it-IT" sz="2000" b="1" dirty="0"/>
              <a:t>differenzia</a:t>
            </a:r>
            <a:r>
              <a:rPr lang="it-IT" sz="2000" dirty="0"/>
              <a:t> per uno o più fattori che permettono di </a:t>
            </a:r>
            <a:r>
              <a:rPr lang="it-IT" sz="2000" b="1" dirty="0"/>
              <a:t>identificarlo </a:t>
            </a:r>
            <a:r>
              <a:rPr lang="it-IT" sz="2000" dirty="0"/>
              <a:t>sul mercato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/>
            <a:r>
              <a:rPr lang="it-IT" sz="2000" dirty="0"/>
              <a:t>Il termine valorizzazione richiama le modalità mediante le quali è possibile far incrementare il valore economico di un bene.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24785" y="353160"/>
            <a:ext cx="6927535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Campagne di MKG sociale per contrastare il fenomeno dell’obesità ed educare ad una corretta alimentazione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523"/>
            <a:ext cx="5154514" cy="2899413"/>
          </a:xfrm>
          <a:prstGeom prst="rect">
            <a:avLst/>
          </a:prstGeom>
        </p:spPr>
      </p:pic>
      <p:pic>
        <p:nvPicPr>
          <p:cNvPr id="6" name="Picture 2" descr="Bonduelle Minestrone classico 1000 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r="53934" b="50656"/>
          <a:stretch/>
        </p:blipFill>
        <p:spPr bwMode="auto">
          <a:xfrm>
            <a:off x="4758872" y="2013503"/>
            <a:ext cx="4205615" cy="4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7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884" y="323018"/>
            <a:ext cx="5256584" cy="838748"/>
          </a:xfrm>
        </p:spPr>
        <p:txBody>
          <a:bodyPr anchor="b">
            <a:normAutofit fontScale="90000"/>
          </a:bodyPr>
          <a:lstStyle/>
          <a:p>
            <a:r>
              <a:rPr lang="en-US" sz="3500" b="1" dirty="0"/>
              <a:t>Cause Related Marketing</a:t>
            </a:r>
            <a:br>
              <a:rPr lang="en-US" sz="3500" b="1" dirty="0"/>
            </a:br>
            <a:r>
              <a:rPr lang="en-US" sz="3500" b="1" dirty="0"/>
              <a:t> </a:t>
            </a:r>
            <a:endParaRPr lang="it-IT" sz="3500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F92AA493-1CD9-EEED-2AB1-0C788FB85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220493"/>
              </p:ext>
            </p:extLst>
          </p:nvPr>
        </p:nvGraphicFramePr>
        <p:xfrm>
          <a:off x="216074" y="1704382"/>
          <a:ext cx="5452204" cy="45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17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campagna prodotti alimentare donano associazi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52737"/>
            <a:ext cx="2983853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coca cola dona associazi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9" y="3891663"/>
            <a:ext cx="3636355" cy="21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wineforlife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1418089"/>
            <a:ext cx="2079724" cy="20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4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bracci Mulino Bianco noi con gli infermieri">
            <a:extLst>
              <a:ext uri="{FF2B5EF4-FFF2-40B4-BE49-F238E27FC236}">
                <a16:creationId xmlns:a16="http://schemas.microsoft.com/office/drawing/2014/main" id="{82E39577-CEB3-D9AE-54BE-DD31A054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3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B85633-C5C6-B1B6-1DD5-AD73DD9A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2700">
                <a:solidFill>
                  <a:srgbClr val="FFFFFF"/>
                </a:solidFill>
              </a:rPr>
              <a:t>ESERCITAZIONE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DBE3B-0B68-770E-9F9F-9BED233F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it-IT" sz="2400" dirty="0"/>
              <a:t>Presentare una campagna di CSR/Green </a:t>
            </a:r>
            <a:r>
              <a:rPr lang="it-IT" sz="2400" dirty="0" err="1"/>
              <a:t>MKTg</a:t>
            </a:r>
            <a:r>
              <a:rPr lang="it-IT" sz="2400" dirty="0"/>
              <a:t> nel food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995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diverse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declinazioni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marketing applicate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all’agroalimentare</a:t>
            </a:r>
            <a:endParaRPr lang="it-IT" sz="3500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AC8014-9DE1-6C80-8E4D-A66149C8A9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8650" y="1871213"/>
            <a:ext cx="7884410" cy="4398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06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it-IT" sz="3500">
                <a:solidFill>
                  <a:srgbClr val="FFFFFF"/>
                </a:solidFill>
              </a:rPr>
              <a:t>Il marketing sostenibile (Scott, 2003)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A9B58AA-D012-01DE-EE75-29A52E931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81405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5A3E48-E94A-A1DA-3383-0CE3C81C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l"/>
            <a:r>
              <a:rPr lang="it-IT" sz="3500" dirty="0">
                <a:solidFill>
                  <a:srgbClr val="FFFFFF"/>
                </a:solidFill>
              </a:rPr>
              <a:t>Marketing sostenibile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F2FCF4-C80D-B2A4-41BB-20C9C7E2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764704"/>
            <a:ext cx="5428802" cy="5546047"/>
          </a:xfrm>
        </p:spPr>
        <p:txBody>
          <a:bodyPr anchor="ctr">
            <a:normAutofit/>
          </a:bodyPr>
          <a:lstStyle/>
          <a:p>
            <a:pPr algn="just"/>
            <a:r>
              <a:rPr lang="it-IT" sz="2000" i="0" dirty="0">
                <a:effectLst/>
                <a:latin typeface="Nunito2"/>
              </a:rPr>
              <a:t>l’insieme delle attività che concorrono allo sviluppo, commercializzazione e promozione di prodotti e servizi</a:t>
            </a:r>
            <a:r>
              <a:rPr lang="it-IT" sz="2000" b="1" i="0" dirty="0">
                <a:effectLst/>
                <a:latin typeface="Nunito2"/>
              </a:rPr>
              <a:t> in grado di generare un minore impatto ambientale e sociale in confronto alle alternative offerte dal mercato</a:t>
            </a:r>
            <a:r>
              <a:rPr lang="it-IT" sz="2000" b="0" i="0" dirty="0">
                <a:effectLst/>
                <a:latin typeface="Nunito2"/>
              </a:rPr>
              <a:t>.</a:t>
            </a:r>
          </a:p>
          <a:p>
            <a:pPr marL="0" indent="0" algn="just">
              <a:buNone/>
            </a:pPr>
            <a:endParaRPr lang="it-IT" sz="2000" b="0" i="0" dirty="0">
              <a:effectLst/>
              <a:latin typeface="Nunito2"/>
            </a:endParaRPr>
          </a:p>
          <a:p>
            <a:pPr algn="just"/>
            <a:r>
              <a:rPr lang="it-IT" sz="2000" b="0" i="0" dirty="0">
                <a:effectLst/>
                <a:latin typeface="Nunito2"/>
              </a:rPr>
              <a:t>l’unione di tutte quelle attività che partono da un’idea di sostenibilità e ne ripercorrono tutte le tappe più importanti, dalla progettazione alla produzione, passando per distribuzione e comunicazione, </a:t>
            </a:r>
            <a:r>
              <a:rPr lang="it-IT" sz="2000" b="1" i="0" dirty="0">
                <a:effectLst/>
                <a:latin typeface="Nunito2"/>
              </a:rPr>
              <a:t>tenendo in considerazione non solo l’impatto ambientale ma anche quello sociale</a:t>
            </a:r>
            <a:endParaRPr lang="it-IT" sz="2000" b="0" i="0" dirty="0">
              <a:effectLst/>
              <a:latin typeface="Nunito2"/>
            </a:endParaRPr>
          </a:p>
          <a:p>
            <a:pPr marL="0" indent="0" algn="just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4716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0626CD-2C92-8174-B7D5-C90C5F69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348865"/>
            <a:ext cx="7930720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>
                <a:solidFill>
                  <a:srgbClr val="FFFFFF"/>
                </a:solidFill>
                <a:latin typeface="Roboto" panose="02000000000000000000" pitchFamily="2" charset="0"/>
              </a:rPr>
              <a:t>Il marketing sostenibile svolge tre funzioni essenziali:</a:t>
            </a:r>
            <a:br>
              <a:rPr lang="it-IT" sz="3000" dirty="0">
                <a:solidFill>
                  <a:srgbClr val="FFFFFF"/>
                </a:solidFill>
                <a:latin typeface="Roboto" panose="02000000000000000000" pitchFamily="2" charset="0"/>
              </a:rPr>
            </a:br>
            <a:endParaRPr lang="it-IT" sz="3000" dirty="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1BB6B5F-C247-855D-38DD-DD43D8FF8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45829"/>
              </p:ext>
            </p:extLst>
          </p:nvPr>
        </p:nvGraphicFramePr>
        <p:xfrm>
          <a:off x="-108520" y="2060848"/>
          <a:ext cx="9144000" cy="458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0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NUOVA BARILLA NATA SOTTO IL CIELO D'ITALIA - PressReader">
            <a:extLst>
              <a:ext uri="{FF2B5EF4-FFF2-40B4-BE49-F238E27FC236}">
                <a16:creationId xmlns:a16="http://schemas.microsoft.com/office/drawing/2014/main" id="{2351A483-840B-8DB8-FE22-031FF70B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32" y="1357541"/>
            <a:ext cx="2507401" cy="32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C0807C-9F9E-F460-3C2F-5632416E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10" y="1628800"/>
            <a:ext cx="5848336" cy="32458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85BEEC-CEE9-5892-B092-C9A83FF7F501}"/>
              </a:ext>
            </a:extLst>
          </p:cNvPr>
          <p:cNvSpPr txBox="1"/>
          <p:nvPr/>
        </p:nvSpPr>
        <p:spPr>
          <a:xfrm>
            <a:off x="478032" y="6387164"/>
            <a:ext cx="898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https://www.hbritalia.it/aprile-2021/2021/03/31/news/nata-sotto-il-cielo-ditalia-15008/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82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3954B2-1F63-4935-DCF1-A8562B6B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77961"/>
            <a:ext cx="8458200" cy="51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041" y="2276872"/>
            <a:ext cx="2401025" cy="1697480"/>
          </a:xfrm>
        </p:spPr>
        <p:txBody>
          <a:bodyPr anchor="b">
            <a:normAutofit/>
          </a:bodyPr>
          <a:lstStyle/>
          <a:p>
            <a:pPr algn="l"/>
            <a:r>
              <a:rPr lang="it-IT" sz="3000" dirty="0">
                <a:solidFill>
                  <a:srgbClr val="FFFFFF"/>
                </a:solidFill>
              </a:rPr>
              <a:t>La valorizzazione sostenibile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205" y="645836"/>
            <a:ext cx="5890509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L’insieme di strategie e strumenti capaci di supportare le imprese nell’integrazione dei principi del marketing sostenibile nei propri processi strategici e operativi, di influenzare le scelte di acquisto e stimolare il consumo responsabile. 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/>
            <a:r>
              <a:rPr lang="it-IT" sz="2000" b="1" i="1" dirty="0"/>
              <a:t>Consolidare</a:t>
            </a:r>
            <a:r>
              <a:rPr lang="it-IT" sz="2000" dirty="0"/>
              <a:t> e </a:t>
            </a:r>
            <a:r>
              <a:rPr lang="it-IT" sz="2000" b="1" i="1" dirty="0"/>
              <a:t>rafforzare la competitività</a:t>
            </a:r>
            <a:r>
              <a:rPr lang="it-IT" sz="2000" dirty="0"/>
              <a:t> delle singole imprese</a:t>
            </a:r>
          </a:p>
          <a:p>
            <a:pPr algn="just"/>
            <a:r>
              <a:rPr lang="it-IT" sz="2000" dirty="0"/>
              <a:t>Garantire </a:t>
            </a:r>
            <a:r>
              <a:rPr lang="it-IT" sz="2000" b="1" i="1" dirty="0"/>
              <a:t>la remunerazione </a:t>
            </a:r>
            <a:r>
              <a:rPr lang="it-IT" sz="2000" dirty="0"/>
              <a:t>di tutte le risorse produttive siano esse materiali o immateriali, direttamente o indirettamente coinvolte nel sistema produttivo</a:t>
            </a:r>
          </a:p>
          <a:p>
            <a:pPr algn="just"/>
            <a:r>
              <a:rPr lang="it-IT" sz="2000" b="1" i="1" dirty="0"/>
              <a:t>Rafforzare </a:t>
            </a:r>
            <a:r>
              <a:rPr lang="it-IT" sz="2000" dirty="0"/>
              <a:t>il legame con il tessuto sociale </a:t>
            </a:r>
          </a:p>
          <a:p>
            <a:pPr algn="just"/>
            <a:r>
              <a:rPr lang="it-IT" sz="2000" b="1" i="1" dirty="0"/>
              <a:t>Stimolare </a:t>
            </a:r>
            <a:r>
              <a:rPr lang="it-IT" sz="2000" dirty="0"/>
              <a:t>pratiche di consumo responsabile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E975A1-160B-E71F-14B1-88B367D6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it-IT" sz="3500">
                <a:solidFill>
                  <a:srgbClr val="FFFFFF"/>
                </a:solidFill>
              </a:rPr>
              <a:t>Specificità dei prodotti agroalimentari nel processo di valorizzazione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E716932-373B-0F38-01E0-992F783E4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31077"/>
              </p:ext>
            </p:extLst>
          </p:nvPr>
        </p:nvGraphicFramePr>
        <p:xfrm>
          <a:off x="611560" y="2780928"/>
          <a:ext cx="7641240" cy="323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265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0626CD-2C92-8174-B7D5-C90C5F69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45652"/>
            <a:ext cx="8640960" cy="157644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FFFFFF"/>
                </a:solidFill>
                <a:latin typeface="Roboto" panose="02000000000000000000" pitchFamily="2" charset="0"/>
              </a:rPr>
              <a:t>Possibili strumenti</a:t>
            </a:r>
            <a:br>
              <a:rPr lang="it-IT" sz="2800" b="1" dirty="0">
                <a:solidFill>
                  <a:srgbClr val="FFFFFF"/>
                </a:solidFill>
                <a:latin typeface="Roboto" panose="02000000000000000000" pitchFamily="2" charset="0"/>
              </a:rPr>
            </a:br>
            <a:br>
              <a:rPr lang="it-IT" sz="2000" dirty="0">
                <a:solidFill>
                  <a:srgbClr val="FFFFFF"/>
                </a:solidFill>
                <a:latin typeface="Roboto" panose="02000000000000000000" pitchFamily="2" charset="0"/>
              </a:rPr>
            </a:br>
            <a:r>
              <a:rPr lang="it-IT" sz="2000" dirty="0">
                <a:solidFill>
                  <a:srgbClr val="FFFFFF"/>
                </a:solidFill>
                <a:latin typeface="Roboto" panose="02000000000000000000" pitchFamily="2" charset="0"/>
              </a:rPr>
              <a:t>Modalità e percorsi differenti, ciascuno dei quali sottintende una strategia finalizzata alla creazione di valore condiviso</a:t>
            </a:r>
            <a:br>
              <a:rPr lang="it-IT" sz="2000" dirty="0">
                <a:solidFill>
                  <a:srgbClr val="FFFFFF"/>
                </a:solidFill>
                <a:latin typeface="Roboto" panose="02000000000000000000" pitchFamily="2" charset="0"/>
              </a:rPr>
            </a:br>
            <a:endParaRPr lang="it-IT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CA36442-090C-9D1D-C86E-75910110B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649517"/>
              </p:ext>
            </p:extLst>
          </p:nvPr>
        </p:nvGraphicFramePr>
        <p:xfrm>
          <a:off x="8978" y="1133875"/>
          <a:ext cx="888350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181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F42C8E-977A-0A42-CBBF-BE4DE84E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1700808"/>
            <a:ext cx="2401025" cy="2273544"/>
          </a:xfrm>
        </p:spPr>
        <p:txBody>
          <a:bodyPr anchor="b">
            <a:normAutofit/>
          </a:bodyPr>
          <a:lstStyle/>
          <a:p>
            <a:pPr algn="l"/>
            <a:r>
              <a:rPr lang="it-IT" sz="3000" dirty="0">
                <a:solidFill>
                  <a:srgbClr val="FFFFFF"/>
                </a:solidFill>
              </a:rPr>
              <a:t>Gli attori coinvolti nel processo di valorizzazione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E4A525-EF7C-18FA-A103-1791924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32" y="1114981"/>
            <a:ext cx="5299803" cy="435701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it-IT" sz="2000" b="0" i="0" u="none" strike="noStrike" baseline="0" dirty="0">
              <a:latin typeface="Galliard-Roman"/>
            </a:endParaRPr>
          </a:p>
          <a:p>
            <a:pPr marL="0" indent="0">
              <a:buNone/>
            </a:pPr>
            <a:endParaRPr lang="it-IT" sz="2000" b="0" i="0" u="none" strike="noStrike" baseline="0" dirty="0">
              <a:latin typeface="Galliard-Roman"/>
            </a:endParaRPr>
          </a:p>
          <a:p>
            <a:r>
              <a:rPr lang="it-IT" sz="2000" b="1" i="0" u="none" strike="noStrike" baseline="0" dirty="0">
                <a:latin typeface="Galliard-Roman"/>
              </a:rPr>
              <a:t>Agenti economici</a:t>
            </a:r>
            <a:r>
              <a:rPr lang="it-IT" sz="2000" b="0" i="0" u="none" strike="noStrike" baseline="0" dirty="0">
                <a:latin typeface="Galliard-Roman"/>
              </a:rPr>
              <a:t>:</a:t>
            </a:r>
          </a:p>
          <a:p>
            <a:pPr>
              <a:buFontTx/>
              <a:buChar char="-"/>
            </a:pPr>
            <a:r>
              <a:rPr lang="it-IT" sz="2000" b="0" i="0" u="none" strike="noStrike" baseline="0" dirty="0">
                <a:latin typeface="Galliard-Roman"/>
              </a:rPr>
              <a:t>Imprese</a:t>
            </a:r>
          </a:p>
          <a:p>
            <a:pPr>
              <a:buFontTx/>
              <a:buChar char="-"/>
            </a:pPr>
            <a:r>
              <a:rPr lang="it-IT" sz="2000" dirty="0">
                <a:latin typeface="Galliard-Roman"/>
              </a:rPr>
              <a:t>Consorzi /Cooperative (nel caso della valorizzazione collettiva)</a:t>
            </a:r>
          </a:p>
          <a:p>
            <a:pPr>
              <a:buFontTx/>
              <a:buChar char="-"/>
            </a:pPr>
            <a:r>
              <a:rPr lang="it-IT" sz="2000" b="0" i="0" u="none" strike="noStrike" baseline="0" dirty="0">
                <a:latin typeface="Galliard-Roman"/>
              </a:rPr>
              <a:t>Agenzie di promozione/marketing</a:t>
            </a:r>
          </a:p>
          <a:p>
            <a:pPr>
              <a:buFontTx/>
              <a:buChar char="-"/>
            </a:pPr>
            <a:r>
              <a:rPr lang="it-IT" sz="2000" b="0" i="0" u="none" strike="noStrike" baseline="0" dirty="0">
                <a:latin typeface="Galliard-Roman"/>
              </a:rPr>
              <a:t>……</a:t>
            </a:r>
          </a:p>
          <a:p>
            <a:pPr marL="0" indent="0">
              <a:buNone/>
            </a:pPr>
            <a:endParaRPr lang="it-IT" sz="2000" b="0" i="0" u="none" strike="noStrike" baseline="0" dirty="0">
              <a:latin typeface="Galliard-Roman"/>
            </a:endParaRPr>
          </a:p>
          <a:p>
            <a:r>
              <a:rPr lang="it-IT" sz="2000" b="1" dirty="0">
                <a:latin typeface="Galliard-Roman"/>
              </a:rPr>
              <a:t>A</a:t>
            </a:r>
            <a:r>
              <a:rPr lang="it-IT" sz="2000" b="1" i="0" u="none" strike="noStrike" baseline="0" dirty="0">
                <a:latin typeface="Galliard-Roman"/>
              </a:rPr>
              <a:t>genti non-economici:</a:t>
            </a:r>
          </a:p>
          <a:p>
            <a:pPr marL="0" indent="0">
              <a:buNone/>
            </a:pPr>
            <a:r>
              <a:rPr lang="it-IT" sz="2000" b="0" i="0" u="none" strike="noStrike" baseline="0" dirty="0">
                <a:latin typeface="Galliard-Roman"/>
              </a:rPr>
              <a:t> - Enti e amministrazioni pubbliche;</a:t>
            </a:r>
          </a:p>
          <a:p>
            <a:pPr marL="0" indent="0">
              <a:buNone/>
            </a:pPr>
            <a:r>
              <a:rPr lang="it-IT" sz="2000" b="0" i="0" u="none" strike="noStrike" baseline="0" dirty="0">
                <a:latin typeface="Galliard-Roman"/>
              </a:rPr>
              <a:t>-  </a:t>
            </a:r>
            <a:r>
              <a:rPr lang="it-IT" sz="2000" dirty="0">
                <a:latin typeface="Galliard-Roman"/>
              </a:rPr>
              <a:t>A</a:t>
            </a:r>
            <a:r>
              <a:rPr lang="it-IT" sz="2000" b="0" i="0" u="none" strike="noStrike" baseline="0" dirty="0">
                <a:latin typeface="Galliard-Roman"/>
              </a:rPr>
              <a:t>ssociazioni</a:t>
            </a:r>
            <a:r>
              <a:rPr lang="it-IT" sz="2000" dirty="0">
                <a:latin typeface="Galliard-Roman"/>
              </a:rPr>
              <a:t>/ONG</a:t>
            </a:r>
          </a:p>
        </p:txBody>
      </p:sp>
    </p:spTree>
    <p:extLst>
      <p:ext uri="{BB962C8B-B14F-4D97-AF65-F5344CB8AC3E}">
        <p14:creationId xmlns:p14="http://schemas.microsoft.com/office/powerpoint/2010/main" val="1642889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09F44-3099-0DB4-E53F-6B69DA95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3" y="586855"/>
            <a:ext cx="2436434" cy="3387497"/>
          </a:xfrm>
        </p:spPr>
        <p:txBody>
          <a:bodyPr anchor="b">
            <a:normAutofit/>
          </a:bodyPr>
          <a:lstStyle/>
          <a:p>
            <a:pPr algn="l"/>
            <a:r>
              <a:rPr lang="it-IT" sz="2700" b="1" dirty="0">
                <a:solidFill>
                  <a:srgbClr val="FFFFFF"/>
                </a:solidFill>
              </a:rPr>
              <a:t>Strategie di valorizzazione private o collettive</a:t>
            </a:r>
          </a:p>
        </p:txBody>
      </p:sp>
      <p:graphicFrame>
        <p:nvGraphicFramePr>
          <p:cNvPr id="39" name="Segnaposto contenuto 2">
            <a:extLst>
              <a:ext uri="{FF2B5EF4-FFF2-40B4-BE49-F238E27FC236}">
                <a16:creationId xmlns:a16="http://schemas.microsoft.com/office/drawing/2014/main" id="{B5957F5B-A347-C396-8AD3-F1D4E1B74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34486"/>
              </p:ext>
            </p:extLst>
          </p:nvPr>
        </p:nvGraphicFramePr>
        <p:xfrm>
          <a:off x="3607694" y="649480"/>
          <a:ext cx="4916510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275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Rectangle 1537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4" name="Rectangle 1537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6" name="Rectangle 1537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8" name="Freeform: Shape 1537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80" name="Rectangle 1537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2E84B73-A1AA-B982-FD68-CDC0141B9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2015" y="1772816"/>
            <a:ext cx="2793081" cy="2201536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it-IT" altLang="it-IT" sz="2800" dirty="0">
                <a:solidFill>
                  <a:srgbClr val="FFFFFF"/>
                </a:solidFill>
              </a:rPr>
              <a:t>La valorizzazione dei prodotti agroalimentari di qualità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921A38-7C30-B78B-3B00-45E00473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2392" y="646399"/>
            <a:ext cx="6031608" cy="5546047"/>
          </a:xfrm>
        </p:spPr>
        <p:txBody>
          <a:bodyPr anchor="ctr">
            <a:normAutofit/>
          </a:bodyPr>
          <a:lstStyle/>
          <a:p>
            <a:pPr marL="0" indent="0" algn="just" eaLnBrk="1" hangingPunct="1">
              <a:buNone/>
            </a:pPr>
            <a:r>
              <a:rPr lang="it-IT" altLang="it-IT" sz="2000" dirty="0"/>
              <a:t>Non è solo questione individuale della singola impresa ma presenta degli aspetti di carattere più generale che mirano a:</a:t>
            </a:r>
          </a:p>
          <a:p>
            <a:pPr algn="just" eaLnBrk="1" hangingPunct="1">
              <a:buFontTx/>
              <a:buNone/>
            </a:pPr>
            <a:endParaRPr lang="it-IT" altLang="it-IT" sz="2000" dirty="0"/>
          </a:p>
          <a:p>
            <a:pPr algn="just" eaLnBrk="1" hangingPunct="1"/>
            <a:r>
              <a:rPr lang="it-IT" altLang="it-IT" sz="2000" dirty="0"/>
              <a:t>contribuire alla remunerazione delle risorse endogene al territorio che sono coinvolte nel sistema produttivo </a:t>
            </a:r>
          </a:p>
          <a:p>
            <a:pPr algn="just" eaLnBrk="1" hangingPunct="1"/>
            <a:r>
              <a:rPr lang="it-IT" altLang="it-IT" sz="2000" dirty="0"/>
              <a:t>consentire la preservazione del sistema socioeconomico- ambientale che genera le caratteristiche distintive della qualità del prodotto stesso.</a:t>
            </a:r>
          </a:p>
          <a:p>
            <a:pPr algn="just" eaLnBrk="1" hangingPunct="1">
              <a:buFontTx/>
              <a:buNone/>
            </a:pPr>
            <a:endParaRPr lang="it-IT" altLang="it-IT" sz="2000" dirty="0"/>
          </a:p>
          <a:p>
            <a:pPr algn="just" eaLnBrk="1" hangingPunct="1"/>
            <a:r>
              <a:rPr lang="it-IT" altLang="it-IT" sz="2000" dirty="0"/>
              <a:t>promuovere un </a:t>
            </a:r>
            <a:r>
              <a:rPr lang="it-IT" altLang="it-IT" sz="2000" b="1" i="1" dirty="0"/>
              <a:t>circolo virtuoso </a:t>
            </a:r>
            <a:r>
              <a:rPr lang="it-IT" altLang="it-IT" sz="2000" dirty="0"/>
              <a:t>delle relazioni tra prodotto agroalimentare di qualità, sistema produttivo locale e contesto esterno.</a:t>
            </a:r>
          </a:p>
          <a:p>
            <a:pPr algn="just" eaLnBrk="1" hangingPunct="1"/>
            <a:endParaRPr lang="it-IT" altLang="it-IT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04" name="Rectangle 5530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306" name="Rectangle 5530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08" name="Rectangle 5530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10" name="Rectangle 5530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12" name="Rectangle 5531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14" name="Freeform: Shape 5531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316" name="Rectangle 5531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C0A20FAE-8F24-44CA-C75A-F14DA023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46399"/>
            <a:ext cx="2736304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altLang="it-IT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circolo</a:t>
            </a:r>
            <a:r>
              <a:rPr lang="en-US" altLang="it-IT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virtuoso </a:t>
            </a:r>
            <a:r>
              <a:rPr lang="en-US" altLang="it-IT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altLang="it-IT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valorizzazione</a:t>
            </a:r>
            <a:r>
              <a:rPr lang="en-US" altLang="it-IT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altLang="it-IT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validazione</a:t>
            </a:r>
            <a:r>
              <a:rPr lang="en-US" altLang="it-IT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la </a:t>
            </a:r>
            <a:r>
              <a:rPr lang="en-US" altLang="it-IT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remunerazione</a:t>
            </a:r>
            <a:endParaRPr lang="en-US" altLang="it-IT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69581F44-61B3-B4C2-4739-8F2A5485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5328" y="649480"/>
            <a:ext cx="586916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</a:pPr>
            <a:r>
              <a:rPr lang="en-US" altLang="it-IT" sz="1800" dirty="0"/>
              <a:t>La </a:t>
            </a:r>
            <a:r>
              <a:rPr lang="en-US" altLang="it-IT" sz="1800" b="1" dirty="0" err="1"/>
              <a:t>validazione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prodotto</a:t>
            </a:r>
            <a:r>
              <a:rPr lang="en-US" altLang="it-IT" sz="1800" dirty="0"/>
              <a:t> da </a:t>
            </a:r>
            <a:r>
              <a:rPr lang="en-US" altLang="it-IT" sz="1800" dirty="0" err="1"/>
              <a:t>parte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società</a:t>
            </a:r>
            <a:r>
              <a:rPr lang="en-US" altLang="it-IT" sz="1800" dirty="0"/>
              <a:t> è un passaggio </a:t>
            </a:r>
            <a:r>
              <a:rPr lang="en-US" altLang="it-IT" sz="1800" dirty="0" err="1"/>
              <a:t>fondamentale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perché</a:t>
            </a:r>
            <a:r>
              <a:rPr lang="en-US" altLang="it-IT" sz="1800" dirty="0"/>
              <a:t> il </a:t>
            </a:r>
            <a:r>
              <a:rPr lang="en-US" altLang="it-IT" sz="1800" dirty="0" err="1"/>
              <a:t>valore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prodotto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agroalimentare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qualità</a:t>
            </a:r>
            <a:r>
              <a:rPr lang="en-US" altLang="it-IT" sz="1800" dirty="0"/>
              <a:t>  </a:t>
            </a:r>
            <a:r>
              <a:rPr lang="en-US" altLang="it-IT" sz="1800" dirty="0" err="1"/>
              <a:t>possa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essere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riconosciuto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all’esterno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suo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sistema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produttivo</a:t>
            </a:r>
            <a:r>
              <a:rPr lang="en-US" altLang="it-IT" sz="1800" dirty="0"/>
              <a:t>, tanto </a:t>
            </a:r>
            <a:r>
              <a:rPr lang="en-US" altLang="it-IT" sz="1800" dirty="0" err="1"/>
              <a:t>dai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consumatori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dall’operatore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pubblico</a:t>
            </a:r>
            <a:r>
              <a:rPr lang="en-US" altLang="it-IT" sz="1800" dirty="0"/>
              <a:t>.</a:t>
            </a:r>
          </a:p>
          <a:p>
            <a:pPr indent="-228600" algn="just">
              <a:lnSpc>
                <a:spcPct val="90000"/>
              </a:lnSpc>
            </a:pPr>
            <a:endParaRPr lang="en-US" altLang="it-IT" sz="1800" dirty="0"/>
          </a:p>
          <a:p>
            <a:pPr indent="-228600" algn="just">
              <a:lnSpc>
                <a:spcPct val="90000"/>
              </a:lnSpc>
            </a:pPr>
            <a:r>
              <a:rPr lang="en-US" altLang="it-IT" sz="1800" dirty="0"/>
              <a:t>Sulla base </a:t>
            </a:r>
            <a:r>
              <a:rPr lang="en-US" altLang="it-IT" sz="1800" dirty="0" err="1"/>
              <a:t>della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validazione</a:t>
            </a:r>
            <a:r>
              <a:rPr lang="en-US" altLang="it-IT" sz="1800" dirty="0"/>
              <a:t> la </a:t>
            </a:r>
            <a:r>
              <a:rPr lang="en-US" altLang="it-IT" sz="1800" dirty="0" err="1"/>
              <a:t>società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tramite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consumatori</a:t>
            </a:r>
            <a:r>
              <a:rPr lang="en-US" altLang="it-IT" sz="1800" dirty="0"/>
              <a:t>, </a:t>
            </a:r>
            <a:r>
              <a:rPr lang="en-US" altLang="it-IT" sz="1800" b="1" dirty="0" err="1"/>
              <a:t>remunera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sul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mercato</a:t>
            </a:r>
            <a:r>
              <a:rPr lang="en-US" altLang="it-IT" sz="1800" b="1" dirty="0"/>
              <a:t> il </a:t>
            </a:r>
            <a:r>
              <a:rPr lang="en-US" altLang="it-IT" sz="1800" b="1" dirty="0" err="1"/>
              <a:t>prodotto</a:t>
            </a:r>
            <a:r>
              <a:rPr lang="en-US" altLang="it-IT" sz="1800" dirty="0"/>
              <a:t>.</a:t>
            </a:r>
          </a:p>
          <a:p>
            <a:pPr indent="-228600" algn="just">
              <a:lnSpc>
                <a:spcPct val="90000"/>
              </a:lnSpc>
            </a:pPr>
            <a:endParaRPr lang="en-US" altLang="it-IT" sz="1800" dirty="0"/>
          </a:p>
          <a:p>
            <a:pPr indent="-228600" algn="just">
              <a:lnSpc>
                <a:spcPct val="90000"/>
              </a:lnSpc>
            </a:pPr>
            <a:r>
              <a:rPr lang="en-US" altLang="it-IT" sz="1800" dirty="0" err="1"/>
              <a:t>Accanto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remunerazione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prodotto</a:t>
            </a:r>
            <a:r>
              <a:rPr lang="en-US" altLang="it-IT" sz="1800" dirty="0"/>
              <a:t> in </a:t>
            </a:r>
            <a:r>
              <a:rPr lang="en-US" altLang="it-IT" sz="1800" dirty="0" err="1"/>
              <a:t>quanto</a:t>
            </a:r>
            <a:r>
              <a:rPr lang="en-US" altLang="it-IT" sz="1800" dirty="0"/>
              <a:t> tale </a:t>
            </a:r>
            <a:r>
              <a:rPr lang="en-US" altLang="it-IT" sz="1800" dirty="0" err="1"/>
              <a:t>può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assumere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grande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importanza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anche</a:t>
            </a:r>
            <a:r>
              <a:rPr lang="en-US" altLang="it-IT" sz="1800" dirty="0"/>
              <a:t> la </a:t>
            </a:r>
            <a:r>
              <a:rPr lang="en-US" altLang="it-IT" sz="1800" b="1" dirty="0" err="1"/>
              <a:t>remunerazione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ottenuta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mediante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attività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collegate</a:t>
            </a:r>
            <a:r>
              <a:rPr lang="en-US" altLang="it-IT" sz="1800" b="1" dirty="0"/>
              <a:t> al </a:t>
            </a:r>
            <a:r>
              <a:rPr lang="en-US" altLang="it-IT" sz="1800" b="1" dirty="0" err="1"/>
              <a:t>prodotto</a:t>
            </a:r>
            <a:r>
              <a:rPr lang="en-US" altLang="it-IT" sz="1800" b="1" dirty="0"/>
              <a:t> ma </a:t>
            </a:r>
            <a:r>
              <a:rPr lang="en-US" altLang="it-IT" sz="1800" b="1" dirty="0" err="1"/>
              <a:t>esterne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alla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sua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filiera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quali</a:t>
            </a:r>
            <a:r>
              <a:rPr lang="en-US" altLang="it-IT" sz="1800" dirty="0"/>
              <a:t> la </a:t>
            </a:r>
            <a:r>
              <a:rPr lang="en-US" altLang="it-IT" sz="1800" dirty="0" err="1"/>
              <a:t>ristorazione</a:t>
            </a:r>
            <a:r>
              <a:rPr lang="en-US" altLang="it-IT" sz="1800" dirty="0"/>
              <a:t> locale,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servizi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ospitalità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svolti</a:t>
            </a:r>
            <a:r>
              <a:rPr lang="en-US" altLang="it-IT" sz="1800" dirty="0"/>
              <a:t> tanto da </a:t>
            </a:r>
            <a:r>
              <a:rPr lang="en-US" altLang="it-IT" sz="1800" dirty="0" err="1"/>
              <a:t>aziende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agricole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non </a:t>
            </a:r>
            <a:r>
              <a:rPr lang="en-US" altLang="it-IT" sz="1800" dirty="0" err="1"/>
              <a:t>agricole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servizi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fruizione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dell’ambiente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naturale</a:t>
            </a:r>
            <a:r>
              <a:rPr lang="en-US" altLang="it-IT" sz="1800" dirty="0"/>
              <a:t> o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servizi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culturali</a:t>
            </a:r>
            <a:r>
              <a:rPr lang="en-US" altLang="it-IT" sz="1800" dirty="0"/>
              <a:t>.</a:t>
            </a:r>
          </a:p>
          <a:p>
            <a:pPr indent="-228600" algn="just">
              <a:lnSpc>
                <a:spcPct val="90000"/>
              </a:lnSpc>
            </a:pPr>
            <a:endParaRPr lang="en-US" altLang="it-IT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6" name="Rectangle 532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8" name="Rectangle 5325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60" name="Rectangle 5325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62" name="Rectangle 5326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AA794E9-F3B6-63A1-9999-3757D0902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84" y="248038"/>
            <a:ext cx="8619216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 il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circolo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virtuoso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valorizzazione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prodotti</a:t>
            </a:r>
            <a:r>
              <a:rPr lang="en-US" altLang="it-IT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tipici</a:t>
            </a:r>
            <a:endParaRPr lang="en-US" altLang="it-IT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44F4DFA9-8102-BA89-E12A-F35CE9F1F6D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" y="2025980"/>
            <a:ext cx="8495662" cy="43327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6" name="Rectangle 5837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378" name="Rectangle 5837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0" name="Rectangle 5837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2" name="Rectangle 5838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4" name="Rectangle 5838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86" name="Freeform: Shape 5838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388" name="Rectangle 5838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50E26F1-11CE-4371-A6A5-D9C27C880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br>
              <a:rPr lang="it-IT" altLang="it-IT" sz="2700" dirty="0">
                <a:solidFill>
                  <a:srgbClr val="FFFFFF"/>
                </a:solidFill>
              </a:rPr>
            </a:br>
            <a:r>
              <a:rPr lang="it-IT" altLang="it-IT" sz="2700" b="1" dirty="0">
                <a:solidFill>
                  <a:srgbClr val="FFFFFF"/>
                </a:solidFill>
              </a:rPr>
              <a:t>Gli effetti della valorizzazione:</a:t>
            </a:r>
            <a:br>
              <a:rPr lang="it-IT" altLang="it-IT" sz="2700" b="1" dirty="0">
                <a:solidFill>
                  <a:srgbClr val="FFFFFF"/>
                </a:solidFill>
              </a:rPr>
            </a:br>
            <a:r>
              <a:rPr lang="it-IT" altLang="it-IT" sz="2700" b="1" dirty="0">
                <a:solidFill>
                  <a:srgbClr val="FFFFFF"/>
                </a:solidFill>
              </a:rPr>
              <a:t>sostenibilità ed equità</a:t>
            </a:r>
            <a:br>
              <a:rPr lang="it-IT" altLang="it-IT" sz="2700" dirty="0">
                <a:solidFill>
                  <a:srgbClr val="FFFFFF"/>
                </a:solidFill>
              </a:rPr>
            </a:br>
            <a:endParaRPr lang="it-IT" altLang="it-IT" sz="2700" dirty="0">
              <a:solidFill>
                <a:srgbClr val="FFFFFF"/>
              </a:solidFill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CAE8C2F-D406-1136-373A-96CA3A73F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8411" y="649480"/>
            <a:ext cx="5586077" cy="5546047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it-IT" altLang="it-IT" sz="1700" dirty="0"/>
              <a:t>La valorizzazione del prodotto, intesa in senso lato, </a:t>
            </a:r>
            <a:r>
              <a:rPr lang="it-IT" altLang="it-IT" sz="1700" b="1" dirty="0"/>
              <a:t>non sempre deve essere vista in prospettiva di una mera remunerazione sul mercato </a:t>
            </a:r>
            <a:r>
              <a:rPr lang="it-IT" altLang="it-IT" sz="1700" dirty="0"/>
              <a:t>del prodotto di qualità.</a:t>
            </a:r>
          </a:p>
          <a:p>
            <a:pPr algn="just" eaLnBrk="1" hangingPunct="1">
              <a:buFontTx/>
              <a:buNone/>
            </a:pPr>
            <a:endParaRPr lang="it-IT" altLang="it-IT" sz="1700" dirty="0"/>
          </a:p>
          <a:p>
            <a:pPr algn="just" eaLnBrk="1" hangingPunct="1"/>
            <a:r>
              <a:rPr lang="it-IT" altLang="it-IT" sz="1700" dirty="0"/>
              <a:t>Il funzionamento del sistema di produzione del agroalimentare di qualità, grazie al suo radicamento nel contesto locale, comporta effetti economici di tipo </a:t>
            </a:r>
            <a:r>
              <a:rPr lang="it-IT" altLang="it-IT" sz="1700" b="1" dirty="0"/>
              <a:t>diretto legati agli aspetti strettamente commerciali,</a:t>
            </a:r>
            <a:r>
              <a:rPr lang="it-IT" altLang="it-IT" sz="1700" dirty="0"/>
              <a:t> ma </a:t>
            </a:r>
            <a:r>
              <a:rPr lang="it-IT" altLang="it-IT" sz="1700" b="1" dirty="0"/>
              <a:t>indirettamente esercita effetti positivi e negativi sulla accumulazione delle varie altre tipologie di capitali </a:t>
            </a:r>
            <a:r>
              <a:rPr lang="it-IT" altLang="it-IT" sz="1700" dirty="0"/>
              <a:t>a esso interessati: 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	      -   capitale naturale;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             -  capitale sociale (fiducia, capacità organizzativa, 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                 norme e istituzioni);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              - capitale umano (competenze e conoscenze),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              - capitale fisico (tecnologie e risorse non  </a:t>
            </a:r>
          </a:p>
          <a:p>
            <a:pPr algn="just" eaLnBrk="1" hangingPunct="1">
              <a:buFontTx/>
              <a:buNone/>
            </a:pPr>
            <a:r>
              <a:rPr lang="it-IT" altLang="it-IT" sz="1700" dirty="0"/>
              <a:t>                                          rinnovabili).</a:t>
            </a:r>
          </a:p>
          <a:p>
            <a:pPr algn="just" eaLnBrk="1" hangingPunct="1"/>
            <a:endParaRPr lang="it-IT" altLang="it-IT" sz="1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0EE723-E3F1-871F-81B1-58FD25D0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8146744" cy="991903"/>
          </a:xfrm>
        </p:spPr>
        <p:txBody>
          <a:bodyPr anchor="ctr">
            <a:normAutofit fontScale="90000"/>
          </a:bodyPr>
          <a:lstStyle/>
          <a:p>
            <a:r>
              <a:rPr lang="it-IT" sz="3500" b="1" dirty="0">
                <a:solidFill>
                  <a:srgbClr val="FFFFFF"/>
                </a:solidFill>
              </a:rPr>
              <a:t>La valorizzazione sostenibile tra intervento pubblico e privato</a:t>
            </a:r>
          </a:p>
        </p:txBody>
      </p:sp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6B034EB7-9144-9730-9BA2-AB9257B42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918562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40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6EA92E3-93DE-E125-1C25-7DD851AE6B03}"/>
              </a:ext>
            </a:extLst>
          </p:cNvPr>
          <p:cNvSpPr txBox="1">
            <a:spLocks/>
          </p:cNvSpPr>
          <p:nvPr/>
        </p:nvSpPr>
        <p:spPr>
          <a:xfrm>
            <a:off x="619797" y="586855"/>
            <a:ext cx="317257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valorizzazione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come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processo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4836" y="649480"/>
            <a:ext cx="467714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</a:pPr>
            <a:r>
              <a:rPr lang="en-US" sz="1700" b="1" i="1" dirty="0" err="1"/>
              <a:t>definizione</a:t>
            </a:r>
            <a:r>
              <a:rPr lang="en-US" sz="1700" b="1" i="1" dirty="0"/>
              <a:t> e </a:t>
            </a:r>
            <a:r>
              <a:rPr lang="en-US" sz="1700" b="1" i="1" dirty="0" err="1"/>
              <a:t>innalzamento</a:t>
            </a:r>
            <a:r>
              <a:rPr lang="en-US" sz="1700" b="1" i="1" dirty="0"/>
              <a:t> </a:t>
            </a:r>
            <a:r>
              <a:rPr lang="en-US" sz="1700" b="1" i="1" dirty="0" err="1"/>
              <a:t>della</a:t>
            </a:r>
            <a:r>
              <a:rPr lang="en-US" sz="1700" b="1" i="1" dirty="0"/>
              <a:t> </a:t>
            </a:r>
            <a:r>
              <a:rPr lang="en-US" sz="1700" b="1" i="1" dirty="0" err="1"/>
              <a:t>qualità</a:t>
            </a:r>
            <a:r>
              <a:rPr lang="en-US" sz="1700" b="1" i="1" dirty="0"/>
              <a:t> </a:t>
            </a:r>
            <a:r>
              <a:rPr lang="en-US" sz="1700" dirty="0"/>
              <a:t>del </a:t>
            </a:r>
            <a:r>
              <a:rPr lang="en-US" sz="1700" dirty="0" err="1"/>
              <a:t>prodotto</a:t>
            </a:r>
            <a:r>
              <a:rPr lang="en-US" sz="1700" dirty="0"/>
              <a:t>,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1700" dirty="0" err="1"/>
              <a:t>mediante</a:t>
            </a:r>
            <a:r>
              <a:rPr lang="en-US" sz="1700" dirty="0"/>
              <a:t> la </a:t>
            </a:r>
            <a:r>
              <a:rPr lang="en-US" sz="1700" dirty="0" err="1"/>
              <a:t>modifica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suoi</a:t>
            </a:r>
            <a:r>
              <a:rPr lang="en-US" sz="1700" dirty="0"/>
              <a:t> </a:t>
            </a:r>
            <a:r>
              <a:rPr lang="en-US" sz="1700" dirty="0" err="1"/>
              <a:t>attributi</a:t>
            </a:r>
            <a:r>
              <a:rPr lang="en-US" sz="1700" dirty="0"/>
              <a:t> e il </a:t>
            </a:r>
            <a:r>
              <a:rPr lang="en-US" sz="1700" dirty="0" err="1"/>
              <a:t>loro</a:t>
            </a:r>
            <a:r>
              <a:rPr lang="en-US" sz="1700" dirty="0"/>
              <a:t> </a:t>
            </a:r>
            <a:r>
              <a:rPr lang="en-US" sz="1700" dirty="0" err="1"/>
              <a:t>controllo</a:t>
            </a:r>
            <a:r>
              <a:rPr lang="en-US" sz="1700" dirty="0"/>
              <a:t> </a:t>
            </a:r>
            <a:r>
              <a:rPr lang="en-US" sz="1700" dirty="0" err="1"/>
              <a:t>nel</a:t>
            </a:r>
            <a:r>
              <a:rPr lang="en-US" sz="1700" dirty="0"/>
              <a:t> </a:t>
            </a:r>
            <a:r>
              <a:rPr lang="en-US" sz="1700" dirty="0" err="1"/>
              <a:t>corso</a:t>
            </a:r>
            <a:r>
              <a:rPr lang="en-US" sz="1700" dirty="0"/>
              <a:t> del </a:t>
            </a:r>
            <a:r>
              <a:rPr lang="en-US" sz="1700" dirty="0" err="1"/>
              <a:t>processo</a:t>
            </a:r>
            <a:r>
              <a:rPr lang="en-US" sz="1700" dirty="0"/>
              <a:t> </a:t>
            </a:r>
            <a:r>
              <a:rPr lang="en-US" sz="1700" dirty="0" err="1"/>
              <a:t>produttivo</a:t>
            </a:r>
            <a:r>
              <a:rPr lang="en-US" sz="1700" dirty="0"/>
              <a:t>;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sz="1700" dirty="0"/>
          </a:p>
          <a:p>
            <a:pPr indent="-228600" algn="just">
              <a:lnSpc>
                <a:spcPct val="90000"/>
              </a:lnSpc>
            </a:pPr>
            <a:r>
              <a:rPr lang="en-US" sz="1700" b="1" i="1" dirty="0" err="1"/>
              <a:t>miglioramento</a:t>
            </a:r>
            <a:r>
              <a:rPr lang="en-US" sz="1700" b="1" i="1" dirty="0"/>
              <a:t> </a:t>
            </a:r>
            <a:r>
              <a:rPr lang="en-US" sz="1700" b="1" i="1" dirty="0" err="1"/>
              <a:t>della</a:t>
            </a:r>
            <a:r>
              <a:rPr lang="en-US" sz="1700" b="1" i="1" dirty="0"/>
              <a:t> </a:t>
            </a:r>
            <a:r>
              <a:rPr lang="en-US" sz="1700" b="1" i="1" dirty="0" err="1"/>
              <a:t>percezione</a:t>
            </a:r>
            <a:r>
              <a:rPr lang="en-US" sz="1700" b="1" i="1" dirty="0"/>
              <a:t> </a:t>
            </a:r>
            <a:r>
              <a:rPr lang="en-US" sz="1700" b="1" i="1" dirty="0" err="1"/>
              <a:t>complessiva</a:t>
            </a:r>
            <a:r>
              <a:rPr lang="en-US" sz="1700" b="1" i="1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qualità</a:t>
            </a:r>
            <a:r>
              <a:rPr lang="en-US" sz="1700" dirty="0"/>
              <a:t> del </a:t>
            </a:r>
            <a:r>
              <a:rPr lang="en-US" sz="1700" dirty="0" err="1"/>
              <a:t>prodotto</a:t>
            </a:r>
            <a:r>
              <a:rPr lang="en-US" sz="1700" dirty="0"/>
              <a:t> da </a:t>
            </a:r>
            <a:r>
              <a:rPr lang="en-US" sz="1700" dirty="0" err="1"/>
              <a:t>parte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società</a:t>
            </a:r>
            <a:r>
              <a:rPr lang="en-US" sz="1700" dirty="0"/>
              <a:t> e del mondo del </a:t>
            </a:r>
            <a:r>
              <a:rPr lang="en-US" sz="1700" dirty="0" err="1"/>
              <a:t>consumo</a:t>
            </a:r>
            <a:r>
              <a:rPr lang="en-US" sz="1700" dirty="0"/>
              <a:t>,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1700" dirty="0" err="1"/>
              <a:t>mediante</a:t>
            </a:r>
            <a:r>
              <a:rPr lang="en-US" sz="1700" dirty="0"/>
              <a:t> </a:t>
            </a:r>
            <a:r>
              <a:rPr lang="en-US" sz="1700" dirty="0" err="1"/>
              <a:t>l’impiego</a:t>
            </a:r>
            <a:r>
              <a:rPr lang="en-US" sz="1700" dirty="0"/>
              <a:t> di </a:t>
            </a:r>
            <a:r>
              <a:rPr lang="en-US" sz="1700" dirty="0" err="1"/>
              <a:t>strumenti</a:t>
            </a:r>
            <a:r>
              <a:rPr lang="en-US" sz="1700" dirty="0"/>
              <a:t> di </a:t>
            </a:r>
            <a:r>
              <a:rPr lang="en-US" sz="1700" dirty="0" err="1"/>
              <a:t>garanzia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qualità</a:t>
            </a:r>
            <a:r>
              <a:rPr lang="en-US" sz="1700" dirty="0"/>
              <a:t>;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sz="1700" dirty="0"/>
          </a:p>
          <a:p>
            <a:pPr indent="-228600" algn="just">
              <a:lnSpc>
                <a:spcPct val="90000"/>
              </a:lnSpc>
            </a:pPr>
            <a:r>
              <a:rPr lang="en-US" sz="1700" dirty="0" err="1"/>
              <a:t>miglioramento</a:t>
            </a:r>
            <a:r>
              <a:rPr lang="en-US" sz="1700" dirty="0"/>
              <a:t> </a:t>
            </a:r>
            <a:r>
              <a:rPr lang="en-US" sz="1700" b="1" i="1" dirty="0" err="1"/>
              <a:t>nell’atteggiamento</a:t>
            </a:r>
            <a:r>
              <a:rPr lang="en-US" sz="1700" b="1" i="1" dirty="0"/>
              <a:t> verso il </a:t>
            </a:r>
            <a:r>
              <a:rPr lang="en-US" sz="1700" b="1" i="1" dirty="0" err="1"/>
              <a:t>prodotto</a:t>
            </a:r>
            <a:r>
              <a:rPr lang="en-US" sz="1700" b="1" i="1" dirty="0"/>
              <a:t> </a:t>
            </a:r>
            <a:r>
              <a:rPr lang="en-US" sz="1700" dirty="0"/>
              <a:t>da </a:t>
            </a:r>
            <a:r>
              <a:rPr lang="en-US" sz="1700" dirty="0" err="1"/>
              <a:t>parte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distribuzione</a:t>
            </a:r>
            <a:r>
              <a:rPr lang="en-US" sz="1700" dirty="0"/>
              <a:t> e </a:t>
            </a:r>
            <a:r>
              <a:rPr lang="en-US" sz="1700" dirty="0" err="1"/>
              <a:t>degli</a:t>
            </a:r>
            <a:r>
              <a:rPr lang="en-US" sz="1700" dirty="0"/>
              <a:t> </a:t>
            </a:r>
            <a:r>
              <a:rPr lang="en-US" sz="1700" dirty="0" err="1"/>
              <a:t>altri</a:t>
            </a:r>
            <a:r>
              <a:rPr lang="en-US" sz="1700" dirty="0"/>
              <a:t> </a:t>
            </a:r>
            <a:r>
              <a:rPr lang="en-US" sz="1700" dirty="0" err="1"/>
              <a:t>soggetti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trovano</a:t>
            </a:r>
            <a:r>
              <a:rPr lang="en-US" sz="1700" dirty="0"/>
              <a:t> </a:t>
            </a:r>
            <a:r>
              <a:rPr lang="en-US" sz="1700" dirty="0" err="1"/>
              <a:t>tra</a:t>
            </a:r>
            <a:r>
              <a:rPr lang="en-US" sz="1700" dirty="0"/>
              <a:t> il </a:t>
            </a:r>
            <a:r>
              <a:rPr lang="en-US" sz="1700" dirty="0" err="1"/>
              <a:t>produttore</a:t>
            </a:r>
            <a:r>
              <a:rPr lang="en-US" sz="1700" dirty="0"/>
              <a:t> ed il </a:t>
            </a:r>
            <a:r>
              <a:rPr lang="en-US" sz="1700" dirty="0" err="1"/>
              <a:t>consumatore</a:t>
            </a:r>
            <a:r>
              <a:rPr lang="en-US" sz="1700" dirty="0"/>
              <a:t> finale. </a:t>
            </a:r>
          </a:p>
          <a:p>
            <a:pPr indent="-228600" algn="just">
              <a:lnSpc>
                <a:spcPct val="90000"/>
              </a:lnSpc>
            </a:pPr>
            <a:endParaRPr lang="en-US" sz="1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rtenariato pubblico-privato, suggerimenti ANAC per le stazioni appaltanti  - UPEL Italia">
            <a:extLst>
              <a:ext uri="{FF2B5EF4-FFF2-40B4-BE49-F238E27FC236}">
                <a16:creationId xmlns:a16="http://schemas.microsoft.com/office/drawing/2014/main" id="{73D15D93-202C-1DDC-CBD8-88EB25D7B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r="22695" b="1"/>
          <a:stretch/>
        </p:blipFill>
        <p:spPr bwMode="auto">
          <a:xfrm>
            <a:off x="-3" y="585889"/>
            <a:ext cx="2973882" cy="31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CA050-C0EB-8354-E971-C93586F1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476672"/>
            <a:ext cx="5616624" cy="17281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000" dirty="0"/>
              <a:t>Le dinamiche pubbliche e private devono agire in modo complementare, superando il conflitto che tradizionalmente le vede discordanti, bensì evolvendo nel rispetto degli spazi e delle responsabilità reciproche. 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Logo">
            <a:extLst>
              <a:ext uri="{FF2B5EF4-FFF2-40B4-BE49-F238E27FC236}">
                <a16:creationId xmlns:a16="http://schemas.microsoft.com/office/drawing/2014/main" id="{DF6D53A7-87E5-7B74-0EC4-C3E79FFF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0252"/>
            <a:ext cx="3384376" cy="18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ANO DI PROMOZIONE A SUPPORTO DEL SISTEMA AGROALIMENTARE CAMPANO">
            <a:extLst>
              <a:ext uri="{FF2B5EF4-FFF2-40B4-BE49-F238E27FC236}">
                <a16:creationId xmlns:a16="http://schemas.microsoft.com/office/drawing/2014/main" id="{AB34B15C-3D2D-9295-B15B-D307399A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8" y="3771601"/>
            <a:ext cx="3648393" cy="25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0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9272" cy="1576446"/>
            <a:chOff x="0" y="0"/>
            <a:chExt cx="12192002" cy="1576446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47E6A94-6164-CF94-CCA0-7BB5B23A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19314"/>
            <a:ext cx="9025783" cy="103051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Caso di Studio: </a:t>
            </a:r>
            <a:br>
              <a:rPr lang="en-US" sz="2400" b="0" i="0" dirty="0">
                <a:solidFill>
                  <a:srgbClr val="FFFFFF"/>
                </a:solidFill>
                <a:effectLst/>
              </a:rPr>
            </a:br>
            <a:r>
              <a:rPr lang="en-US" sz="2400" b="0" i="0" dirty="0">
                <a:solidFill>
                  <a:srgbClr val="FFFFFF"/>
                </a:solidFill>
                <a:effectLst/>
              </a:rPr>
              <a:t>Il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Programma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VIVA “La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Sostenibilità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nella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Vitivinicoltura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in Italia”</a:t>
            </a:r>
            <a:br>
              <a:rPr lang="en-US" sz="2400" b="0" i="0" dirty="0">
                <a:solidFill>
                  <a:srgbClr val="FFFFFF"/>
                </a:solidFill>
                <a:effectLst/>
              </a:rPr>
            </a:br>
            <a:br>
              <a:rPr lang="en-US" sz="2400" b="0" i="0" dirty="0">
                <a:solidFill>
                  <a:srgbClr val="FFFFFF"/>
                </a:solidFill>
                <a:effectLst/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E476FA-8368-C182-C131-76FDB965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3456"/>
            <a:ext cx="4505029" cy="26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4EA8CC-6E70-748D-69FC-40ADA9BB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00" y="4443208"/>
            <a:ext cx="3450265" cy="13369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E604CA-8EB8-96E1-0154-BCEDF309D01D}"/>
              </a:ext>
            </a:extLst>
          </p:cNvPr>
          <p:cNvSpPr txBox="1"/>
          <p:nvPr/>
        </p:nvSpPr>
        <p:spPr>
          <a:xfrm>
            <a:off x="1028698" y="5070346"/>
            <a:ext cx="7122320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https://viticolturasostenibile.org/</a:t>
            </a:r>
          </a:p>
        </p:txBody>
      </p:sp>
    </p:spTree>
    <p:extLst>
      <p:ext uri="{BB962C8B-B14F-4D97-AF65-F5344CB8AC3E}">
        <p14:creationId xmlns:p14="http://schemas.microsoft.com/office/powerpoint/2010/main" val="4118172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EA909D-82EB-2D13-6480-3E66A90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88" y="24388"/>
            <a:ext cx="4316172" cy="779252"/>
          </a:xfrm>
        </p:spPr>
        <p:txBody>
          <a:bodyPr anchor="b">
            <a:normAutofit/>
          </a:bodyPr>
          <a:lstStyle/>
          <a:p>
            <a:r>
              <a:rPr lang="it-IT" sz="3500" dirty="0"/>
              <a:t>Indicatori 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038A5-EA47-1F34-9E30-55DA4335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934" y="898658"/>
            <a:ext cx="6089940" cy="53386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600" b="1" i="0" dirty="0">
                <a:effectLst/>
                <a:latin typeface="Spline Sans"/>
              </a:rPr>
              <a:t>L’impronta Climatica di Prodotto (CFP)</a:t>
            </a:r>
          </a:p>
          <a:p>
            <a:pPr>
              <a:lnSpc>
                <a:spcPct val="90000"/>
              </a:lnSpc>
            </a:pPr>
            <a:r>
              <a:rPr lang="it-IT" sz="1600" b="1" dirty="0"/>
              <a:t>Inventario dei gas ad effetto serra (GHGI): è un’analisi riferita all’azienda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/>
              <a:t>L’analisi comprende l’identificazione delle emissioni dirette ed indirette di GHG associate alle attività dell’organizzazione e suddivise in sei categorie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dirette di GHG; categoria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indirette di GHG da energia importata;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indirette di GHG da trasporto;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indirette di GHG da prodotti usati dall’organizzazione;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indirette di GHG associate all’uso dei prodotti dell’organizzazione (non considerata nel Programma VIVA perché fuori dai confini di riferimento); 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it-IT" sz="1600" dirty="0"/>
              <a:t>emissioni indirette di GHG da altre fonti.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/>
              <a:t>I principali standard presi come riferimento sono la ISO 14067:2018 per la quantificazione della Carbon Footprint di prodotto e la ISO 14064-1:2018, per la quantificazione delle emissioni di Gas a Effetto Serra di organizzazione.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5B7027AC-5E37-D881-013B-33086456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0" y="1877237"/>
            <a:ext cx="27500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EA909D-82EB-2D13-6480-3E66A90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489509"/>
            <a:ext cx="4316172" cy="779252"/>
          </a:xfrm>
        </p:spPr>
        <p:txBody>
          <a:bodyPr anchor="b">
            <a:normAutofit/>
          </a:bodyPr>
          <a:lstStyle/>
          <a:p>
            <a:r>
              <a:rPr lang="it-IT" sz="3500" dirty="0"/>
              <a:t>Indicatori 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038A5-EA47-1F34-9E30-55DA4335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027" y="1758270"/>
            <a:ext cx="5575766" cy="3759410"/>
          </a:xfrm>
        </p:spPr>
        <p:txBody>
          <a:bodyPr anchor="t">
            <a:normAutofit/>
          </a:bodyPr>
          <a:lstStyle/>
          <a:p>
            <a:pPr algn="just"/>
            <a:r>
              <a:rPr lang="it-IT" sz="1800" b="0" i="0" dirty="0">
                <a:solidFill>
                  <a:srgbClr val="000000"/>
                </a:solidFill>
                <a:effectLst/>
                <a:latin typeface="Spline Sans"/>
              </a:rPr>
              <a:t>Il computo globale dell’impronta idrica è composto da due indicatori:</a:t>
            </a:r>
          </a:p>
          <a:p>
            <a:pPr algn="just"/>
            <a:r>
              <a:rPr lang="it-IT" sz="1800" b="1" i="0" dirty="0">
                <a:solidFill>
                  <a:srgbClr val="000000"/>
                </a:solidFill>
                <a:effectLst/>
                <a:latin typeface="Spline Sans"/>
              </a:rPr>
              <a:t>Direct Water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Spline Sans"/>
              </a:rPr>
              <a:t>Scarcity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Spline Sans"/>
              </a:rPr>
              <a:t> Footprint (Scarsità idrica):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pline Sans"/>
              </a:rPr>
              <a:t> è una misura della scarsità idrica potenziale dovuta ai consumi diretti di volumi di acqua dolce, superficiale o sotterranea, realmente consumati in campo e in cantina che non torna a valle del processo produttivo nel medesimo punto di captazione o vi torna in tempi diversi;</a:t>
            </a:r>
          </a:p>
          <a:p>
            <a:pPr algn="just"/>
            <a:r>
              <a:rPr lang="it-IT" sz="1800" b="1" i="0" dirty="0">
                <a:solidFill>
                  <a:srgbClr val="000000"/>
                </a:solidFill>
                <a:effectLst/>
                <a:latin typeface="Spline Sans"/>
              </a:rPr>
              <a:t>Non-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Spline Sans"/>
              </a:rPr>
              <a:t>Comprehesive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Spline Sans"/>
              </a:rPr>
              <a:t> Direct Water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Spline Sans"/>
              </a:rPr>
              <a:t>Degradation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Spline Sans"/>
              </a:rPr>
              <a:t> Footprint (Degradazione della qualità idrica):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pline Sans"/>
              </a:rPr>
              <a:t> rappresenta il volume di acqua inquinata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A4E50A-599C-FEA8-6EA2-A0FBCE57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4" y="1916832"/>
            <a:ext cx="26736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3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EA909D-82EB-2D13-6480-3E66A90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489509"/>
            <a:ext cx="4316172" cy="779252"/>
          </a:xfrm>
        </p:spPr>
        <p:txBody>
          <a:bodyPr anchor="b">
            <a:normAutofit/>
          </a:bodyPr>
          <a:lstStyle/>
          <a:p>
            <a:r>
              <a:rPr lang="it-IT" sz="3500" dirty="0"/>
              <a:t>Indicatore Vigneto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038A5-EA47-1F34-9E30-55DA4335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534" y="1758270"/>
            <a:ext cx="5575766" cy="37594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latin typeface="Spline Sans"/>
              </a:rPr>
              <a:t>P</a:t>
            </a:r>
            <a:r>
              <a:rPr lang="it-IT" sz="2000" b="0" i="0" dirty="0">
                <a:effectLst/>
                <a:latin typeface="Spline Sans"/>
              </a:rPr>
              <a:t>rende in considerazione le pratiche di gestione agronomica del vigneto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latin typeface="Spline Sans"/>
              </a:rPr>
              <a:t>V</a:t>
            </a:r>
            <a:r>
              <a:rPr lang="it-IT" sz="2000" b="0" i="0" dirty="0">
                <a:effectLst/>
                <a:latin typeface="Spline Sans"/>
              </a:rPr>
              <a:t>aluta l’utilizzo degli agrofarmaci e le relative conseguenze sui corpi idrici e sul suolo</a:t>
            </a:r>
          </a:p>
          <a:p>
            <a:pPr>
              <a:lnSpc>
                <a:spcPct val="90000"/>
              </a:lnSpc>
            </a:pPr>
            <a:r>
              <a:rPr lang="it-IT" sz="2000" b="0" i="0" dirty="0">
                <a:effectLst/>
                <a:latin typeface="Spline Sans"/>
              </a:rPr>
              <a:t>Analizza inoltre gli aspetti legati alla biodiversità, alla gestione del suolo e alla fertilità. </a:t>
            </a:r>
          </a:p>
          <a:p>
            <a:pPr>
              <a:lnSpc>
                <a:spcPct val="90000"/>
              </a:lnSpc>
            </a:pPr>
            <a:r>
              <a:rPr lang="it-IT" sz="2000" b="0" i="0" dirty="0">
                <a:effectLst/>
                <a:latin typeface="Spline Sans"/>
              </a:rPr>
              <a:t>L’indicatore può essere elaborato considerando sia l’intera superficie aziendale, che la superficie dedicata alla produzione di uno specifico prodotto.</a:t>
            </a:r>
            <a:endParaRPr lang="it-IT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C36217-CE61-9A70-6D8F-CC9C64FA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2" y="1771334"/>
            <a:ext cx="2751652" cy="25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5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EA909D-82EB-2D13-6480-3E66A90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489509"/>
            <a:ext cx="4316172" cy="779252"/>
          </a:xfrm>
        </p:spPr>
        <p:txBody>
          <a:bodyPr anchor="b">
            <a:normAutofit/>
          </a:bodyPr>
          <a:lstStyle/>
          <a:p>
            <a:r>
              <a:rPr lang="it-IT" sz="3500" dirty="0"/>
              <a:t>Indicatori Territorio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2A3F6C-FCFF-06DD-3BDA-35352694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0" y="2157077"/>
            <a:ext cx="2907124" cy="27403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038A5-EA47-1F34-9E30-55DA4335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060848"/>
            <a:ext cx="5575766" cy="37594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b="0" i="0" dirty="0">
                <a:effectLst/>
                <a:latin typeface="Spline Sans"/>
              </a:rPr>
              <a:t>Creato per considerare, nella valutazione di sostenibilità, il paesaggio, così come gli aspetti sociali ed economici. </a:t>
            </a:r>
          </a:p>
          <a:p>
            <a:pPr>
              <a:lnSpc>
                <a:spcPct val="90000"/>
              </a:lnSpc>
            </a:pPr>
            <a:r>
              <a:rPr lang="it-IT" sz="1800" b="0" i="0" dirty="0">
                <a:effectLst/>
                <a:latin typeface="Spline Sans"/>
              </a:rPr>
              <a:t>Insieme di indicatori qualitativi e quantitativi capaci di misurare gli effetti sul territorio delle azioni intraprese dalle aziende. </a:t>
            </a:r>
          </a:p>
          <a:p>
            <a:pPr>
              <a:lnSpc>
                <a:spcPct val="90000"/>
              </a:lnSpc>
            </a:pPr>
            <a:r>
              <a:rPr lang="it-IT" sz="1800" b="0" i="0" dirty="0">
                <a:effectLst/>
                <a:latin typeface="Spline Sans"/>
              </a:rPr>
              <a:t>Gli ambiti di analisi sono la biodiversità, il paesaggio, la società e la collettività, con riferimento anche alle ricadute economiche sul territorio e sulla comunità locale.</a:t>
            </a:r>
          </a:p>
          <a:p>
            <a:pPr>
              <a:lnSpc>
                <a:spcPct val="90000"/>
              </a:lnSpc>
            </a:pPr>
            <a:r>
              <a:rPr lang="it-IT" sz="1800" b="0" i="0" dirty="0">
                <a:effectLst/>
                <a:latin typeface="Spline Sans"/>
              </a:rPr>
              <a:t>Il soddisfacimento dell’indicatore territorio assicura il rispetto dei principi guida delle Nazioni Unite su Impresa e Diritti Umani, delle convenzioni ILO e delle leggi nazionali, comunitarie e internazionali.</a:t>
            </a:r>
          </a:p>
          <a:p>
            <a:pPr>
              <a:lnSpc>
                <a:spcPct val="90000"/>
              </a:lnSpc>
            </a:pPr>
            <a:endParaRPr lang="it-IT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6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49E89B-63A5-45DA-A170-5B661FCE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3333122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2163F2-A6E3-9992-ACEC-649CFBF9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8" y="767258"/>
            <a:ext cx="2407001" cy="5323484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Risultati dei primi 10 anni di attività del progetto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9882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7463AA-E198-0111-F516-BB77416C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767258"/>
            <a:ext cx="5472608" cy="57580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49.836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 ettari di vigneto certificati VIVA;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323.659.311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 litri di vino prodotti da aziende certificate VIVA;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4.460.509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 bottiglie che si fregiano di una certificazione VIVA di prodotto;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Oltre 350 </a:t>
            </a:r>
            <a:r>
              <a:rPr lang="it-IT" sz="1800" b="1" i="0" u="sng" dirty="0">
                <a:effectLst/>
                <a:latin typeface="Titillium Web" panose="00000500000000000000" pitchFamily="2" charset="0"/>
              </a:rPr>
              <a:t>operatori di sostenibilità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 formati nei Corsi per operatori di sostenibilità in vitivinicoltura;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4 programmi regionali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 che utilizzano gli indicatori VIVA per misurare le prestazioni di sostenibilità delle aziende.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u="sng" dirty="0">
                <a:effectLst/>
                <a:latin typeface="Titillium Web" panose="00000500000000000000" pitchFamily="2" charset="0"/>
              </a:rPr>
              <a:t>SOSTAIN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: la via siciliana verso la sostenibilità;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u="sng" dirty="0">
                <a:effectLst/>
                <a:latin typeface="Titillium Web" panose="00000500000000000000" pitchFamily="2" charset="0"/>
              </a:rPr>
              <a:t>VITA – </a:t>
            </a:r>
            <a:r>
              <a:rPr lang="it-IT" sz="1800" b="1" i="0" u="sng" dirty="0" err="1">
                <a:effectLst/>
                <a:latin typeface="Titillium Web" panose="00000500000000000000" pitchFamily="2" charset="0"/>
              </a:rPr>
              <a:t>VITicoltura</a:t>
            </a:r>
            <a:r>
              <a:rPr lang="it-IT" sz="1800" b="1" i="0" u="sng" dirty="0">
                <a:effectLst/>
                <a:latin typeface="Titillium Web" panose="00000500000000000000" pitchFamily="2" charset="0"/>
              </a:rPr>
              <a:t> Armoniosa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: i principi della sostenibilità nel territorio vitivinicolo piemontese;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u="sng" dirty="0" err="1">
                <a:effectLst/>
                <a:latin typeface="Titillium Web" panose="00000500000000000000" pitchFamily="2" charset="0"/>
                <a:hlinkClick r:id="rId2" tooltip="PROiNOS"/>
              </a:rPr>
              <a:t>PROiNOS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: coltivare la sostenibilità in Veneto;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800" b="1" i="0" dirty="0">
                <a:effectLst/>
                <a:latin typeface="Titillium Web" panose="00000500000000000000" pitchFamily="2" charset="0"/>
              </a:rPr>
              <a:t>VITICOLTURA SOSTENIBILE</a:t>
            </a:r>
            <a:r>
              <a:rPr lang="it-IT" sz="1800" b="0" i="0" dirty="0">
                <a:effectLst/>
                <a:latin typeface="Titillium Web" panose="00000500000000000000" pitchFamily="2" charset="0"/>
              </a:rPr>
              <a:t>: Friuli-Venezia Giulia.</a:t>
            </a:r>
          </a:p>
          <a:p>
            <a:pPr>
              <a:lnSpc>
                <a:spcPct val="90000"/>
              </a:lnSpc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892987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71C525-28C5-E7C2-75DA-9A8C89E67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981136"/>
            <a:ext cx="8229600" cy="604664"/>
          </a:xfrm>
        </p:spPr>
        <p:txBody>
          <a:bodyPr/>
          <a:lstStyle/>
          <a:p>
            <a:r>
              <a:rPr lang="it-IT" dirty="0"/>
              <a:t>https://mastroberardino.com/la-sostenibilita/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78D343-BB42-BC90-0B04-B451D9AB7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2942" r="12200" b="11459"/>
          <a:stretch/>
        </p:blipFill>
        <p:spPr>
          <a:xfrm>
            <a:off x="165392" y="836712"/>
            <a:ext cx="890216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485D65-C793-0910-84FD-49FF2370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just"/>
            <a:r>
              <a:rPr lang="it-IT" sz="2700" dirty="0">
                <a:solidFill>
                  <a:srgbClr val="FFFFFF"/>
                </a:solidFill>
              </a:rPr>
              <a:t>La valorizzazione come processo</a:t>
            </a: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0A7CF3BD-A28E-8A68-7267-936EA30E0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2443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D128C1-00E3-3257-6F3A-D98883E5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" y="4365104"/>
            <a:ext cx="3514393" cy="1465973"/>
          </a:xfrm>
        </p:spPr>
        <p:txBody>
          <a:bodyPr anchor="t">
            <a:normAutofit/>
          </a:bodyPr>
          <a:lstStyle/>
          <a:p>
            <a:r>
              <a:rPr lang="it-IT" sz="3200" dirty="0"/>
              <a:t>Gli effetti potenziali della valorizzazione</a:t>
            </a:r>
          </a:p>
        </p:txBody>
      </p:sp>
      <p:pic>
        <p:nvPicPr>
          <p:cNvPr id="1026" name="Picture 2" descr="Cosa succede quando si è costretti ad aumentare il costo di un prodotto? -  MICROjournal">
            <a:extLst>
              <a:ext uri="{FF2B5EF4-FFF2-40B4-BE49-F238E27FC236}">
                <a16:creationId xmlns:a16="http://schemas.microsoft.com/office/drawing/2014/main" id="{10ED2CFF-9FC0-9DD2-0205-BA2E5BD74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/>
          <a:stretch/>
        </p:blipFill>
        <p:spPr bwMode="auto">
          <a:xfrm>
            <a:off x="20" y="432"/>
            <a:ext cx="9143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B1281C-8684-0885-6DDF-BD0A26E5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3933056"/>
            <a:ext cx="5580092" cy="244090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2000" dirty="0">
                <a:latin typeface="Galliard-Roman"/>
              </a:rPr>
              <a:t>M</a:t>
            </a:r>
            <a:r>
              <a:rPr lang="it-IT" sz="2000" b="0" i="0" u="none" strike="noStrike" baseline="0" dirty="0">
                <a:latin typeface="Galliard-Roman"/>
              </a:rPr>
              <a:t>iglioramento della posizione complessiva di un prodotto sul mercato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2000" b="0" i="0" u="none" strike="noStrike" baseline="0" dirty="0">
              <a:latin typeface="Galliard-Roman"/>
            </a:endParaRPr>
          </a:p>
          <a:p>
            <a:pPr algn="just">
              <a:lnSpc>
                <a:spcPct val="90000"/>
              </a:lnSpc>
            </a:pPr>
            <a:r>
              <a:rPr lang="it-IT" sz="2000" dirty="0">
                <a:latin typeface="Galliard-Roman"/>
              </a:rPr>
              <a:t>Potenziale </a:t>
            </a:r>
            <a:r>
              <a:rPr lang="it-IT" sz="2000" b="0" u="none" strike="noStrike" baseline="0" dirty="0">
                <a:latin typeface="Galliard-Italic"/>
              </a:rPr>
              <a:t>aumento dei redditi netti conseguiti dal produttore in conseguenza: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000" b="0" i="1" u="none" strike="noStrike" baseline="0" dirty="0">
                <a:latin typeface="Galliard-Italic"/>
              </a:rPr>
              <a:t>      - dell’aumento dei prezzi di vendita del prodotto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000" b="0" i="1" u="none" strike="noStrike" baseline="0" dirty="0">
                <a:latin typeface="Galliard-Italic"/>
              </a:rPr>
              <a:t>      - e/o del volume di vendite aziendali.</a:t>
            </a:r>
            <a:endParaRPr lang="it-IT" sz="2000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sostenibilità del sistema alimentare » Alia Insect Farm">
            <a:extLst>
              <a:ext uri="{FF2B5EF4-FFF2-40B4-BE49-F238E27FC236}">
                <a16:creationId xmlns:a16="http://schemas.microsoft.com/office/drawing/2014/main" id="{D6C552E0-AA8D-9FC4-2360-EF05ABC8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2500"/>
            <a:ext cx="828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86B667-AC14-D1B3-DC51-BF863B8F09A8}"/>
              </a:ext>
            </a:extLst>
          </p:cNvPr>
          <p:cNvSpPr txBox="1"/>
          <p:nvPr/>
        </p:nvSpPr>
        <p:spPr>
          <a:xfrm>
            <a:off x="1547664" y="590550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Valorizzazione e sostenibilità dello sviluppo</a:t>
            </a:r>
          </a:p>
        </p:txBody>
      </p:sp>
    </p:spTree>
    <p:extLst>
      <p:ext uri="{BB962C8B-B14F-4D97-AF65-F5344CB8AC3E}">
        <p14:creationId xmlns:p14="http://schemas.microsoft.com/office/powerpoint/2010/main" val="301593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C9D213-EF32-A77A-17DA-C8AE8B86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935238" cy="5567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b="1" dirty="0">
                <a:latin typeface="Roboto Condensed" panose="020B0604020202020204" pitchFamily="2" charset="0"/>
              </a:rPr>
              <a:t>Sostenibilità: driver per la trasformazione delle imprese</a:t>
            </a:r>
            <a:br>
              <a:rPr lang="it-IT" sz="2800" b="1" dirty="0">
                <a:latin typeface="Roboto Condensed" panose="020B0604020202020204" pitchFamily="2" charset="0"/>
              </a:rPr>
            </a:br>
            <a:endParaRPr lang="it-IT" sz="2800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16DFA56-3BCC-114C-B195-1FF1051D2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791103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77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94C0B-6216-9BDF-558B-33F661A1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40291"/>
            <a:ext cx="2401025" cy="3387497"/>
          </a:xfrm>
        </p:spPr>
        <p:txBody>
          <a:bodyPr anchor="b">
            <a:normAutofit/>
          </a:bodyPr>
          <a:lstStyle/>
          <a:p>
            <a:pPr algn="l"/>
            <a:r>
              <a:rPr lang="it-IT" sz="3500" dirty="0">
                <a:solidFill>
                  <a:srgbClr val="FFFFFF"/>
                </a:solidFill>
              </a:rPr>
              <a:t>Pressioni globali verso la sostenibilità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59ADBD2-9C8B-69E0-B978-EF64A080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649480"/>
            <a:ext cx="6042893" cy="554604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1600" b="1" i="0" dirty="0">
                <a:effectLst/>
                <a:latin typeface="+mj-lt"/>
              </a:rPr>
              <a:t>I consumatori finali chiedono prodotti sostenibili</a:t>
            </a:r>
            <a:r>
              <a:rPr lang="it-IT" sz="1600" b="1" dirty="0">
                <a:latin typeface="+mj-lt"/>
              </a:rPr>
              <a:t>: </a:t>
            </a:r>
            <a:r>
              <a:rPr lang="it-IT" sz="1600" b="0" i="0" dirty="0">
                <a:effectLst/>
                <a:latin typeface="+mj-lt"/>
              </a:rPr>
              <a:t>Nonostante l’attuale congiuntura economica, i consumatori cercano sempre più </a:t>
            </a:r>
            <a:r>
              <a:rPr lang="it-IT" sz="1600" b="1" i="0" dirty="0">
                <a:effectLst/>
                <a:latin typeface="+mj-lt"/>
              </a:rPr>
              <a:t>prodotti a ridotto impatto ambientale e sociale</a:t>
            </a:r>
            <a:r>
              <a:rPr lang="it-IT" sz="1600" b="0" i="0" dirty="0">
                <a:effectLst/>
                <a:latin typeface="+mj-lt"/>
              </a:rPr>
              <a:t>. 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b="0" i="0" dirty="0"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it-IT" sz="1600" b="1" i="0" dirty="0">
                <a:effectLst/>
                <a:latin typeface="+mj-lt"/>
              </a:rPr>
              <a:t>I clienti a valle</a:t>
            </a:r>
            <a:r>
              <a:rPr lang="it-IT" sz="1600" b="0" i="0" dirty="0">
                <a:effectLst/>
                <a:latin typeface="+mj-lt"/>
              </a:rPr>
              <a:t> nelle filiere produttive, che “tirano” i fornitori all’interno della propria supply chain, hanno </a:t>
            </a:r>
            <a:r>
              <a:rPr lang="it-IT" sz="1600" b="1" i="0" dirty="0">
                <a:effectLst/>
                <a:latin typeface="+mj-lt"/>
              </a:rPr>
              <a:t>l’esigenza di certificare le proprie “credenziali” di sostenibilità</a:t>
            </a:r>
            <a:r>
              <a:rPr lang="it-IT" sz="1600" b="0" i="0" dirty="0">
                <a:effectLst/>
                <a:latin typeface="+mj-lt"/>
              </a:rPr>
              <a:t>. 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b="0" i="0" dirty="0"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it-IT" sz="1600" b="1" dirty="0">
                <a:latin typeface="+mj-lt"/>
              </a:rPr>
              <a:t>I dipendenti </a:t>
            </a:r>
            <a:r>
              <a:rPr lang="it-IT" sz="1600" dirty="0">
                <a:latin typeface="+mj-lt"/>
              </a:rPr>
              <a:t>vogliono essere sempre più coinvolti nella creazione del valore.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it-IT" sz="1600" dirty="0">
                <a:latin typeface="+mj-lt"/>
              </a:rPr>
              <a:t>Il Mercato finanziario orienta </a:t>
            </a:r>
            <a:r>
              <a:rPr lang="it-IT" sz="1600" b="1" i="0" dirty="0">
                <a:latin typeface="+mj-lt"/>
              </a:rPr>
              <a:t>gli investimenti</a:t>
            </a:r>
            <a:r>
              <a:rPr lang="it-IT" sz="1600" b="0" i="0" dirty="0">
                <a:latin typeface="+mj-lt"/>
              </a:rPr>
              <a:t> verso </a:t>
            </a:r>
            <a:r>
              <a:rPr lang="it-IT" sz="1600" b="1" i="0" dirty="0">
                <a:latin typeface="+mj-lt"/>
              </a:rPr>
              <a:t>progetti, settori e attività più sostenibili </a:t>
            </a:r>
            <a:r>
              <a:rPr lang="it-IT" sz="1600" i="0" dirty="0">
                <a:latin typeface="+mj-lt"/>
              </a:rPr>
              <a:t>(ad es. criteri ESG)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1600" b="1" i="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it-IT" sz="1600" b="1" dirty="0">
                <a:latin typeface="+mj-lt"/>
              </a:rPr>
              <a:t>La Governance centrale e locale </a:t>
            </a:r>
            <a:r>
              <a:rPr lang="it-IT" sz="1600" dirty="0">
                <a:latin typeface="+mj-lt"/>
              </a:rPr>
              <a:t>attiva meccanismi incentivanti basati su parametri di sostenibilità (Green public procurement/ CAM) e delle normative vincolanti rispetto a parametri minimi sempre più stringenti.</a:t>
            </a:r>
          </a:p>
          <a:p>
            <a:pPr algn="just">
              <a:lnSpc>
                <a:spcPct val="90000"/>
              </a:lnSpc>
            </a:pP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511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2911</Words>
  <Application>Microsoft Office PowerPoint</Application>
  <PresentationFormat>Presentazione su schermo (4:3)</PresentationFormat>
  <Paragraphs>234</Paragraphs>
  <Slides>47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62" baseType="lpstr">
      <vt:lpstr>Arial</vt:lpstr>
      <vt:lpstr>Caecilia LT Std</vt:lpstr>
      <vt:lpstr>Calibri</vt:lpstr>
      <vt:lpstr>Calibrì</vt:lpstr>
      <vt:lpstr>Galliard-Italic</vt:lpstr>
      <vt:lpstr>Galliard-Roman</vt:lpstr>
      <vt:lpstr>Lato</vt:lpstr>
      <vt:lpstr>Nunito2</vt:lpstr>
      <vt:lpstr>Roboto</vt:lpstr>
      <vt:lpstr>Roboto Condensed</vt:lpstr>
      <vt:lpstr>Rubik</vt:lpstr>
      <vt:lpstr>Spline Sans</vt:lpstr>
      <vt:lpstr>Times New Roman</vt:lpstr>
      <vt:lpstr>Titillium Web</vt:lpstr>
      <vt:lpstr>Tema di Office</vt:lpstr>
      <vt:lpstr>Valorizzazione sostenibile delle produzioni agroalimentari </vt:lpstr>
      <vt:lpstr>Il concetto di valorizzazione</vt:lpstr>
      <vt:lpstr>Presentazione standard di PowerPoint</vt:lpstr>
      <vt:lpstr>Presentazione standard di PowerPoint</vt:lpstr>
      <vt:lpstr>La valorizzazione come processo</vt:lpstr>
      <vt:lpstr>Gli effetti potenziali della valorizzazione</vt:lpstr>
      <vt:lpstr>Presentazione standard di PowerPoint</vt:lpstr>
      <vt:lpstr>Sostenibilità: driver per la trasformazione delle imprese </vt:lpstr>
      <vt:lpstr>Pressioni globali verso la sostenibilità</vt:lpstr>
      <vt:lpstr>Sostenibilità e competitività </vt:lpstr>
      <vt:lpstr>L’impresa oltre il mercato</vt:lpstr>
      <vt:lpstr>Il valore condiviso </vt:lpstr>
      <vt:lpstr>Presentazione standard di PowerPoint</vt:lpstr>
      <vt:lpstr>L’approccio di marketing tradizionale</vt:lpstr>
      <vt:lpstr>Dal marketing agro-alimentare verso il marketing sostenibile  </vt:lpstr>
      <vt:lpstr>Le radici del marketing sostenibile</vt:lpstr>
      <vt:lpstr>Ecological Marketing e Green Marketing</vt:lpstr>
      <vt:lpstr>Societal Marketing  </vt:lpstr>
      <vt:lpstr>Campagne di MKG sociale per contrastare il fenomeno dell’alcolismo </vt:lpstr>
      <vt:lpstr>Presentazione standard di PowerPoint</vt:lpstr>
      <vt:lpstr>Cause Related Marketing  </vt:lpstr>
      <vt:lpstr>Presentazione standard di PowerPoint</vt:lpstr>
      <vt:lpstr>Presentazione standard di PowerPoint</vt:lpstr>
      <vt:lpstr>ESERCITAZIONE</vt:lpstr>
      <vt:lpstr>Le diverse declinazioni del marketing applicate all’agroalimentare</vt:lpstr>
      <vt:lpstr>Il marketing sostenibile (Scott, 2003)</vt:lpstr>
      <vt:lpstr>Marketing sostenibile</vt:lpstr>
      <vt:lpstr>Il marketing sostenibile svolge tre funzioni essenziali: </vt:lpstr>
      <vt:lpstr>Presentazione standard di PowerPoint</vt:lpstr>
      <vt:lpstr>La valorizzazione sostenibile</vt:lpstr>
      <vt:lpstr>Specificità dei prodotti agroalimentari nel processo di valorizzazione</vt:lpstr>
      <vt:lpstr>Possibili strumenti  Modalità e percorsi differenti, ciascuno dei quali sottintende una strategia finalizzata alla creazione di valore condiviso </vt:lpstr>
      <vt:lpstr>Gli attori coinvolti nel processo di valorizzazione</vt:lpstr>
      <vt:lpstr>Strategie di valorizzazione private o collettive</vt:lpstr>
      <vt:lpstr>La valorizzazione dei prodotti agroalimentari di qualità</vt:lpstr>
      <vt:lpstr>Presentazione standard di PowerPoint</vt:lpstr>
      <vt:lpstr>Esempio:  il circolo virtuoso della valorizzazione dei prodotti tipici</vt:lpstr>
      <vt:lpstr> Gli effetti della valorizzazione: sostenibilità ed equità </vt:lpstr>
      <vt:lpstr>La valorizzazione sostenibile tra intervento pubblico e privato</vt:lpstr>
      <vt:lpstr>Presentazione standard di PowerPoint</vt:lpstr>
      <vt:lpstr>Caso di Studio:  Il Programma VIVA “La Sostenibilità nella Vitivinicoltura in Italia”  </vt:lpstr>
      <vt:lpstr>Indicatori Aria</vt:lpstr>
      <vt:lpstr>Indicatori Acqua</vt:lpstr>
      <vt:lpstr>Indicatore Vigneto</vt:lpstr>
      <vt:lpstr>Indicatori Territorio</vt:lpstr>
      <vt:lpstr>Risultati dei primi 10 anni di attività del progetto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Valorizzazione delle produzioni agroalimentari a.a 2015-16</dc:title>
  <dc:creator>debora scarpato</dc:creator>
  <cp:lastModifiedBy>Azzurra Annunziata</cp:lastModifiedBy>
  <cp:revision>137</cp:revision>
  <dcterms:created xsi:type="dcterms:W3CDTF">2016-03-23T12:27:01Z</dcterms:created>
  <dcterms:modified xsi:type="dcterms:W3CDTF">2023-10-30T16:13:00Z</dcterms:modified>
</cp:coreProperties>
</file>