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55" r:id="rId3"/>
    <p:sldId id="313" r:id="rId4"/>
    <p:sldId id="340" r:id="rId5"/>
    <p:sldId id="343" r:id="rId6"/>
    <p:sldId id="335" r:id="rId7"/>
    <p:sldId id="323" r:id="rId8"/>
    <p:sldId id="325" r:id="rId9"/>
    <p:sldId id="324" r:id="rId10"/>
    <p:sldId id="345" r:id="rId11"/>
    <p:sldId id="320" r:id="rId12"/>
    <p:sldId id="322" r:id="rId13"/>
    <p:sldId id="350" r:id="rId14"/>
    <p:sldId id="352" r:id="rId15"/>
    <p:sldId id="321" r:id="rId16"/>
    <p:sldId id="344" r:id="rId17"/>
    <p:sldId id="351" r:id="rId18"/>
    <p:sldId id="353" r:id="rId19"/>
    <p:sldId id="346" r:id="rId20"/>
    <p:sldId id="326" r:id="rId21"/>
    <p:sldId id="327" r:id="rId22"/>
    <p:sldId id="354" r:id="rId23"/>
    <p:sldId id="342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C5D"/>
    <a:srgbClr val="2C3A58"/>
    <a:srgbClr val="B96B72"/>
    <a:srgbClr val="DF6F78"/>
    <a:srgbClr val="9D1B35"/>
    <a:srgbClr val="3078B5"/>
    <a:srgbClr val="F49B29"/>
    <a:srgbClr val="BAD124"/>
    <a:srgbClr val="FEF756"/>
    <a:srgbClr val="67D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34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B522D-3ED6-BC45-A22D-160874D51F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FC7636-BD45-E34C-9409-CA5E7A9707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CBEE3-00EC-E144-80BB-53EB9371AC7C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376C0-16E2-394B-9D94-8D28124226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2BCF4-7769-DE43-A1E5-C6317FFC3C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AA377-4FBE-B44B-BFD0-C9284A181E7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0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DA133-FFC3-D849-945B-DEEA996073AE}" type="datetimeFigureOut">
              <a:rPr lang="en-US" smtClean="0"/>
              <a:t>3/20/22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A4ECF-A28F-A640-830E-12E967B987A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4136B80-E5A0-D846-A771-A02B0B4F6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308" y="6163835"/>
            <a:ext cx="12268199" cy="741362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D7462FFF-5085-5749-93DE-9AD106446D3A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DB77F1C3-0F81-BB42-A6E0-4E7A807D35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317626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il</a:t>
            </a:r>
          </a:p>
          <a:p>
            <a:pPr lvl="0"/>
            <a:r>
              <a:rPr lang="it-IT" dirty="0"/>
              <a:t>Titolo della presentazione</a:t>
            </a:r>
            <a:endParaRPr lang="it-GB" dirty="0"/>
          </a:p>
        </p:txBody>
      </p:sp>
      <p:sp>
        <p:nvSpPr>
          <p:cNvPr id="16" name="Segnaposto testo 24">
            <a:extLst>
              <a:ext uri="{FF2B5EF4-FFF2-40B4-BE49-F238E27FC236}">
                <a16:creationId xmlns:a16="http://schemas.microsoft.com/office/drawing/2014/main" id="{091E822F-1E5C-D14A-BDC4-5B1AC7268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1993402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sp>
        <p:nvSpPr>
          <p:cNvPr id="18" name="Segnaposto testo 24">
            <a:extLst>
              <a:ext uri="{FF2B5EF4-FFF2-40B4-BE49-F238E27FC236}">
                <a16:creationId xmlns:a16="http://schemas.microsoft.com/office/drawing/2014/main" id="{3085F0A4-4DF5-9049-AE38-680906DCA4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262" y="3698649"/>
            <a:ext cx="4908550" cy="406114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SOTTOTITOLO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D418B3BC-4365-C04B-9C7A-1CF2CFDD36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7250" y="5332121"/>
            <a:ext cx="6719887" cy="566738"/>
          </a:xfrm>
          <a:prstGeom prst="rect">
            <a:avLst/>
          </a:prstGeom>
        </p:spPr>
        <p:txBody>
          <a:bodyPr/>
          <a:lstStyle>
            <a:lvl1pPr>
              <a:buNone/>
              <a:defRPr sz="900">
                <a:solidFill>
                  <a:srgbClr val="2C3A58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IT" dirty="0"/>
              <a:t>I</a:t>
            </a:r>
            <a:r>
              <a:rPr lang="it-GB" dirty="0"/>
              <a:t>nserire qui i link</a:t>
            </a:r>
          </a:p>
          <a:p>
            <a:pPr lvl="0"/>
            <a:r>
              <a:rPr lang="it-GB" dirty="0"/>
              <a:t>o informazioni aggiuntive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0C47796-1DFE-0B46-AFC3-1C7F31C7A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9676AE4-89B6-4E47-8B08-CFDF9CB4AD6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A003401-3D7C-2242-8C9D-CA00A7F274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2770" y="459510"/>
            <a:ext cx="2074718" cy="4445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5C1891B-CCB9-E541-888E-C0E086281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459510"/>
            <a:ext cx="2787527" cy="36793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F01C985-3B58-7749-A927-4FDDDD6B04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4090" y="6550176"/>
            <a:ext cx="12260179" cy="337879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47EF7789-BA93-494F-AC06-0A891EB3BC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251" y="1316913"/>
            <a:ext cx="4908550" cy="464602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2E3C5D"/>
                </a:solidFill>
                <a:latin typeface="Avenir Black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click per</a:t>
            </a:r>
            <a:br>
              <a:rPr lang="it-IT" dirty="0"/>
            </a:br>
            <a:r>
              <a:rPr lang="it-IT" dirty="0"/>
              <a:t>inserire titolo</a:t>
            </a:r>
            <a:endParaRPr lang="it-GB" dirty="0"/>
          </a:p>
        </p:txBody>
      </p:sp>
      <p:sp>
        <p:nvSpPr>
          <p:cNvPr id="8" name="Segnaposto testo 24">
            <a:extLst>
              <a:ext uri="{FF2B5EF4-FFF2-40B4-BE49-F238E27FC236}">
                <a16:creationId xmlns:a16="http://schemas.microsoft.com/office/drawing/2014/main" id="{E975D560-3B6D-8A40-B538-54E8CF1F54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251" y="2634191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</a:defRPr>
            </a:lvl1pPr>
          </a:lstStyle>
          <a:p>
            <a:pPr lvl="0"/>
            <a:r>
              <a:rPr lang="it-GB" dirty="0"/>
              <a:t>FARE CLICK PER INSERIRE SOTTOTESTO</a:t>
            </a:r>
          </a:p>
        </p:txBody>
      </p:sp>
      <p:sp>
        <p:nvSpPr>
          <p:cNvPr id="9" name="Segnaposto testo 27">
            <a:extLst>
              <a:ext uri="{FF2B5EF4-FFF2-40B4-BE49-F238E27FC236}">
                <a16:creationId xmlns:a16="http://schemas.microsoft.com/office/drawing/2014/main" id="{FA5F31F9-18FC-504B-99AA-ECA41BC110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0" y="3231740"/>
            <a:ext cx="4908549" cy="273792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it-GB" dirty="0"/>
          </a:p>
        </p:txBody>
      </p:sp>
    </p:spTree>
    <p:extLst>
      <p:ext uri="{BB962C8B-B14F-4D97-AF65-F5344CB8AC3E}">
        <p14:creationId xmlns:p14="http://schemas.microsoft.com/office/powerpoint/2010/main" val="5708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E87D62-8E5E-E04B-A72B-C45F0A71F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63835"/>
            <a:ext cx="12409714" cy="741362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8F5248E1-F774-C148-9E6C-D745BF76AF50}"/>
              </a:ext>
            </a:extLst>
          </p:cNvPr>
          <p:cNvSpPr txBox="1"/>
          <p:nvPr userDrawn="1"/>
        </p:nvSpPr>
        <p:spPr>
          <a:xfrm>
            <a:off x="3949027" y="6381656"/>
            <a:ext cx="4201530" cy="30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000" b="1" i="0" spc="100" dirty="0" err="1">
                <a:solidFill>
                  <a:schemeClr val="bg1"/>
                </a:solidFill>
                <a:latin typeface="Avenir Blac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www.meim.uniparthenope.it</a:t>
            </a:r>
            <a:endParaRPr lang="en-US" sz="1000" b="1" i="0" spc="100" dirty="0">
              <a:solidFill>
                <a:schemeClr val="bg1"/>
              </a:solidFill>
              <a:latin typeface="Avenir Blac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Segnaposto testo 12">
            <a:extLst>
              <a:ext uri="{FF2B5EF4-FFF2-40B4-BE49-F238E27FC236}">
                <a16:creationId xmlns:a16="http://schemas.microsoft.com/office/drawing/2014/main" id="{94AEE95B-463E-164B-8843-DB1E9ABFFD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250" y="2931239"/>
            <a:ext cx="7780300" cy="1323438"/>
          </a:xfrm>
          <a:prstGeom prst="rect">
            <a:avLst/>
          </a:prstGeom>
        </p:spPr>
        <p:txBody>
          <a:bodyPr/>
          <a:lstStyle>
            <a:lvl1pPr algn="l">
              <a:buNone/>
              <a:defRPr sz="4000" b="1" i="0">
                <a:solidFill>
                  <a:srgbClr val="2C3A58"/>
                </a:solidFill>
                <a:latin typeface="Avenir Black" panose="02000503020000020003" pitchFamily="2" charset="0"/>
              </a:defRPr>
            </a:lvl1pPr>
          </a:lstStyle>
          <a:p>
            <a:pPr lvl="0"/>
            <a:r>
              <a:rPr lang="it-IT" dirty="0"/>
              <a:t>Fare click qui per inserire la</a:t>
            </a:r>
          </a:p>
          <a:p>
            <a:pPr lvl="0"/>
            <a:r>
              <a:rPr lang="it-IT" dirty="0"/>
              <a:t>Frase di ringraziamento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7F1B02F4-9558-7741-A0BF-D6C679910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7250" y="2607015"/>
            <a:ext cx="4908550" cy="406115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>
                <a:solidFill>
                  <a:srgbClr val="C00000"/>
                </a:solidFill>
                <a:latin typeface="Avenir Book" panose="02000503020000020003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GB" dirty="0"/>
              <a:t>FARE CLICK PER INSERIRE SOPRATITOLO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C38C22B-E175-054A-8A82-E7C7F9485E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7251" y="501621"/>
            <a:ext cx="3595608" cy="47459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85E42D68-17BC-014A-87EC-E1FB61ED7F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58491" y="394896"/>
            <a:ext cx="3793268" cy="68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8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92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0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6D445B-AE62-8249-8841-F9BE5887D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722" y="2217181"/>
            <a:ext cx="8129239" cy="1596452"/>
          </a:xfrm>
        </p:spPr>
        <p:txBody>
          <a:bodyPr/>
          <a:lstStyle/>
          <a:p>
            <a:pPr marL="9525" indent="-9525"/>
            <a:r>
              <a:rPr lang="it-IT" dirty="0"/>
              <a:t>ANALYSING AND INTERPRETING FINANCIAL STATEMENTS</a:t>
            </a:r>
            <a:endParaRPr lang="it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2AFA6F-7C32-6E4A-97D7-7F3215C6B5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722" y="1556325"/>
            <a:ext cx="4908550" cy="406114"/>
          </a:xfrm>
        </p:spPr>
        <p:txBody>
          <a:bodyPr/>
          <a:lstStyle/>
          <a:p>
            <a:r>
              <a:rPr lang="it-GB" dirty="0"/>
              <a:t>MASTER MEIM 2021-2022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09037-548E-9B4F-8125-61469E14C8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722" y="4026611"/>
            <a:ext cx="4908550" cy="406114"/>
          </a:xfrm>
        </p:spPr>
        <p:txBody>
          <a:bodyPr/>
          <a:lstStyle/>
          <a:p>
            <a:r>
              <a:rPr lang="it-IT" sz="2400" dirty="0"/>
              <a:t>RATIO ANALYSIS</a:t>
            </a:r>
            <a:endParaRPr lang="it-GB" sz="240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0FD6FB-25CC-5548-9E18-53B8F29855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GB" dirty="0"/>
              <a:t>A cura del prof</a:t>
            </a:r>
            <a:r>
              <a:rPr lang="it-GB"/>
              <a:t>. </a:t>
            </a:r>
            <a:r>
              <a:rPr lang="it-IT" dirty="0"/>
              <a:t>Mariano D’Amore</a:t>
            </a:r>
            <a:endParaRPr lang="it-GB" dirty="0"/>
          </a:p>
          <a:p>
            <a:r>
              <a:rPr lang="it-GB"/>
              <a:t>Prof</a:t>
            </a:r>
            <a:r>
              <a:rPr lang="it-IT" dirty="0" err="1"/>
              <a:t>essore</a:t>
            </a:r>
            <a:r>
              <a:rPr lang="it-IT" dirty="0"/>
              <a:t> ordinario di Economia aziendale ne</a:t>
            </a:r>
            <a:r>
              <a:rPr lang="it-GB"/>
              <a:t>ll’Università </a:t>
            </a:r>
            <a:r>
              <a:rPr lang="it-GB" dirty="0"/>
              <a:t>degli Studi di Napoli Parthenope</a:t>
            </a:r>
          </a:p>
        </p:txBody>
      </p:sp>
    </p:spTree>
    <p:extLst>
      <p:ext uri="{BB962C8B-B14F-4D97-AF65-F5344CB8AC3E}">
        <p14:creationId xmlns:p14="http://schemas.microsoft.com/office/powerpoint/2010/main" val="3299545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3" y="1001616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0" spc="100" dirty="0">
                <a:ea typeface="Open Sans" panose="020B0606030504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7827EE-E0A0-5041-9B2E-3840C3AAA54D}"/>
              </a:ext>
            </a:extLst>
          </p:cNvPr>
          <p:cNvSpPr txBox="1"/>
          <p:nvPr/>
        </p:nvSpPr>
        <p:spPr>
          <a:xfrm>
            <a:off x="884583" y="1687713"/>
            <a:ext cx="10217426" cy="103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market value of the shares of the business at the end of the reporting period was £2.50 for 2018 and £1.50 for 2019.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 sales and purchases are made on credit.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cost of sales figure can be analysed as follows: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8010878-0DE2-214B-834F-2113F0040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15814"/>
              </p:ext>
            </p:extLst>
          </p:nvPr>
        </p:nvGraphicFramePr>
        <p:xfrm>
          <a:off x="1311862" y="2798060"/>
          <a:ext cx="4114903" cy="153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Foglio di lavoro" r:id="rId3" imgW="3860800" imgH="1447800" progId="Excel.Sheet.12">
                  <p:embed/>
                </p:oleObj>
              </mc:Choice>
              <mc:Fallback>
                <p:oleObj name="Foglio di lavoro" r:id="rId3" imgW="3860800" imgH="1447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1862" y="2798060"/>
                        <a:ext cx="4114903" cy="1537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4274A0-8051-C648-8548-9D8CEE8436B3}"/>
              </a:ext>
            </a:extLst>
          </p:cNvPr>
          <p:cNvSpPr txBox="1"/>
          <p:nvPr/>
        </p:nvSpPr>
        <p:spPr>
          <a:xfrm>
            <a:off x="884583" y="4335789"/>
            <a:ext cx="10217426" cy="2326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At 31 March 2017, the trade receivables stood at £223 million and trade payables at £183 million.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 dividend of £40 million had been paid to the shareholders in respect of each of the years.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business employed 13,995 staff at 31 March 2018 and 18,623 at 31 March 2019.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business expanded its capacity during the year to 31 March 2019 by setting up a new warehouse and distribution centre.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At 1 April 2017, the total of equity stood at £438 million and the total of equity and non-current liabilities stood at £638 million. </a:t>
            </a:r>
          </a:p>
        </p:txBody>
      </p:sp>
    </p:spTree>
    <p:extLst>
      <p:ext uri="{BB962C8B-B14F-4D97-AF65-F5344CB8AC3E}">
        <p14:creationId xmlns:p14="http://schemas.microsoft.com/office/powerpoint/2010/main" val="3345897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1" y="370011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Profitability ratios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4712458" y="3145003"/>
            <a:ext cx="2767084" cy="1440959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Profitability</a:t>
            </a:r>
            <a:endParaRPr lang="it-IT" sz="2800" b="1" dirty="0">
              <a:solidFill>
                <a:srgbClr val="2E3C5D"/>
              </a:solidFill>
            </a:endParaRPr>
          </a:p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ratios</a:t>
            </a:r>
            <a:endParaRPr lang="it-IT" sz="2800" b="1" dirty="0">
              <a:solidFill>
                <a:srgbClr val="2E3C5D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06144071-4BDC-8347-9898-0C576CB7227B}"/>
                  </a:ext>
                </a:extLst>
              </p:cNvPr>
              <p:cNvSpPr/>
              <p:nvPr/>
            </p:nvSpPr>
            <p:spPr>
              <a:xfrm>
                <a:off x="7816151" y="1241651"/>
                <a:ext cx="3572254" cy="1558746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r>
                  <a:rPr lang="it-IT" sz="2400" b="1" dirty="0">
                    <a:solidFill>
                      <a:srgbClr val="2E3C5D"/>
                    </a:solidFill>
                  </a:rPr>
                  <a:t>Net profit </a:t>
                </a:r>
                <a:r>
                  <a:rPr lang="it-IT" sz="2400" b="1" dirty="0" err="1">
                    <a:solidFill>
                      <a:srgbClr val="2E3C5D"/>
                    </a:solidFill>
                  </a:rPr>
                  <a:t>margin</a:t>
                </a:r>
                <a:endParaRPr lang="it-IT" sz="24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𝑃𝑟𝑜𝑓𝑖𝑡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06144071-4BDC-8347-9898-0C576CB72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151" y="1241651"/>
                <a:ext cx="3572254" cy="15587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2EB0C427-F213-A640-B831-C3A966CE6E95}"/>
              </a:ext>
            </a:extLst>
          </p:cNvPr>
          <p:cNvSpPr/>
          <p:nvPr/>
        </p:nvSpPr>
        <p:spPr>
          <a:xfrm rot="10800000">
            <a:off x="3739865" y="3648596"/>
            <a:ext cx="972593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ttangolo con angoli arrotondati 28">
                <a:extLst>
                  <a:ext uri="{FF2B5EF4-FFF2-40B4-BE49-F238E27FC236}">
                    <a16:creationId xmlns:a16="http://schemas.microsoft.com/office/drawing/2014/main" id="{3F78008B-F3DE-F54E-8E27-7B1570CB730C}"/>
                  </a:ext>
                </a:extLst>
              </p:cNvPr>
              <p:cNvSpPr/>
              <p:nvPr/>
            </p:nvSpPr>
            <p:spPr>
              <a:xfrm>
                <a:off x="170660" y="3055457"/>
                <a:ext cx="3569205" cy="159897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r>
                  <a:rPr lang="it-IT" sz="2400" b="1" dirty="0">
                    <a:solidFill>
                      <a:srgbClr val="2E3C5D"/>
                    </a:solidFill>
                  </a:rPr>
                  <a:t>Return on </a:t>
                </a:r>
                <a:r>
                  <a:rPr lang="it-IT" sz="2400" b="1" dirty="0" err="1">
                    <a:solidFill>
                      <a:srgbClr val="2E3C5D"/>
                    </a:solidFill>
                  </a:rPr>
                  <a:t>assets</a:t>
                </a:r>
                <a:endParaRPr lang="it-IT" sz="24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𝑃𝑟𝑜𝑓𝑖𝑡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𝑎𝑠𝑠𝑒𝑡𝑠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29" name="Rettangolo con angoli arrotondati 28">
                <a:extLst>
                  <a:ext uri="{FF2B5EF4-FFF2-40B4-BE49-F238E27FC236}">
                    <a16:creationId xmlns:a16="http://schemas.microsoft.com/office/drawing/2014/main" id="{3F78008B-F3DE-F54E-8E27-7B1570CB7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0" y="3055457"/>
                <a:ext cx="3569205" cy="159897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6C7BF884-D9ED-E94A-A792-0C025BA31648}"/>
                  </a:ext>
                </a:extLst>
              </p:cNvPr>
              <p:cNvSpPr/>
              <p:nvPr/>
            </p:nvSpPr>
            <p:spPr>
              <a:xfrm>
                <a:off x="1366059" y="4950378"/>
                <a:ext cx="3569205" cy="163483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>
                    <a:solidFill>
                      <a:srgbClr val="2E3C5D"/>
                    </a:solidFill>
                  </a:rPr>
                  <a:t>Return on </a:t>
                </a:r>
              </a:p>
              <a:p>
                <a:pPr algn="ctr"/>
                <a:r>
                  <a:rPr lang="it-IT" sz="2000" b="1" dirty="0" err="1">
                    <a:solidFill>
                      <a:srgbClr val="2E3C5D"/>
                    </a:solidFill>
                  </a:rPr>
                  <a:t>ordinary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shareholders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’ funds</a:t>
                </a:r>
              </a:p>
              <a:p>
                <a:pPr algn="ctr"/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𝑃𝑟𝑜𝑓𝑖𝑡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num>
                        <m:den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𝑠𝑡𝑜𝑐𝑘𝑜𝑙𝑑𝑒𝑟</m:t>
                          </m:r>
                          <m:sSup>
                            <m:sSupPr>
                              <m:ctrlPr>
                                <a:rPr lang="it-IT" sz="1600" b="0" i="1" spc="-14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1600" b="0" i="1" spc="-14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it-IT" sz="1600" b="0" i="1" spc="-14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it-IT" sz="1600" b="0" i="1" spc="-14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𝑒𝑞𝑢𝑖𝑡𝑦</m:t>
                          </m:r>
                        </m:den>
                      </m:f>
                    </m:oMath>
                  </m:oMathPara>
                </a14:m>
                <a:endParaRPr lang="it-IT" sz="1600" spc="-14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6C7BF884-D9ED-E94A-A792-0C025BA31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059" y="4950378"/>
                <a:ext cx="3569205" cy="16348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61B74663-ADE2-D449-B927-CB4086CBBE8B}"/>
                  </a:ext>
                </a:extLst>
              </p:cNvPr>
              <p:cNvSpPr/>
              <p:nvPr/>
            </p:nvSpPr>
            <p:spPr>
              <a:xfrm>
                <a:off x="7628400" y="4950378"/>
                <a:ext cx="3569205" cy="163483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400" b="1" dirty="0" err="1">
                    <a:solidFill>
                      <a:srgbClr val="2E3C5D"/>
                    </a:solidFill>
                  </a:rPr>
                  <a:t>Gross</a:t>
                </a:r>
                <a:r>
                  <a:rPr lang="it-IT" sz="2400" b="1" dirty="0">
                    <a:solidFill>
                      <a:srgbClr val="2E3C5D"/>
                    </a:solidFill>
                  </a:rPr>
                  <a:t> profit </a:t>
                </a:r>
                <a:r>
                  <a:rPr lang="it-IT" sz="2400" b="1" dirty="0" err="1">
                    <a:solidFill>
                      <a:srgbClr val="2E3C5D"/>
                    </a:solidFill>
                  </a:rPr>
                  <a:t>margin</a:t>
                </a:r>
                <a:endParaRPr lang="it-IT" sz="2400" b="1" dirty="0">
                  <a:solidFill>
                    <a:srgbClr val="2E3C5D"/>
                  </a:solidFill>
                </a:endParaRPr>
              </a:p>
              <a:p>
                <a:pPr algn="ctr"/>
                <a:endParaRPr lang="it-IT" sz="14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𝐺𝑟𝑜𝑠𝑠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33" name="Rettangolo con angoli arrotondati 32">
                <a:extLst>
                  <a:ext uri="{FF2B5EF4-FFF2-40B4-BE49-F238E27FC236}">
                    <a16:creationId xmlns:a16="http://schemas.microsoft.com/office/drawing/2014/main" id="{61B74663-ADE2-D449-B927-CB4086CBB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400" y="4950378"/>
                <a:ext cx="3569205" cy="16348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tangolo con angoli arrotondati 34">
                <a:extLst>
                  <a:ext uri="{FF2B5EF4-FFF2-40B4-BE49-F238E27FC236}">
                    <a16:creationId xmlns:a16="http://schemas.microsoft.com/office/drawing/2014/main" id="{63DC85C5-8348-C44D-8AD8-0ADD7D27CA44}"/>
                  </a:ext>
                </a:extLst>
              </p:cNvPr>
              <p:cNvSpPr/>
              <p:nvPr/>
            </p:nvSpPr>
            <p:spPr>
              <a:xfrm>
                <a:off x="8452135" y="3065996"/>
                <a:ext cx="3541591" cy="15989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600"/>
                  </a:lnSpc>
                  <a:spcAft>
                    <a:spcPts val="1200"/>
                  </a:spcAft>
                </a:pPr>
                <a:r>
                  <a:rPr lang="it-IT" sz="2400" b="1" dirty="0">
                    <a:solidFill>
                      <a:srgbClr val="2E3C5D"/>
                    </a:solidFill>
                  </a:rPr>
                  <a:t>Operating profit </a:t>
                </a:r>
                <a:r>
                  <a:rPr lang="it-IT" sz="2400" b="1" dirty="0" err="1">
                    <a:solidFill>
                      <a:srgbClr val="2E3C5D"/>
                    </a:solidFill>
                  </a:rPr>
                  <a:t>margin</a:t>
                </a:r>
                <a:endParaRPr lang="it-IT" sz="24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6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𝑂𝑝𝑒𝑟𝑎𝑡𝑖𝑛𝑔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</m:den>
                      </m:f>
                    </m:oMath>
                  </m:oMathPara>
                </a14:m>
                <a:endParaRPr lang="it-IT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35" name="Rettangolo con angoli arrotondati 34">
                <a:extLst>
                  <a:ext uri="{FF2B5EF4-FFF2-40B4-BE49-F238E27FC236}">
                    <a16:creationId xmlns:a16="http://schemas.microsoft.com/office/drawing/2014/main" id="{63DC85C5-8348-C44D-8AD8-0ADD7D27C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135" y="3065996"/>
                <a:ext cx="3541591" cy="159897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A1983D57-9B1B-8945-8D0A-220B8F7983BE}"/>
                  </a:ext>
                </a:extLst>
              </p:cNvPr>
              <p:cNvSpPr/>
              <p:nvPr/>
            </p:nvSpPr>
            <p:spPr>
              <a:xfrm>
                <a:off x="834707" y="1176406"/>
                <a:ext cx="3572255" cy="163483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spc="-80" dirty="0">
                    <a:solidFill>
                      <a:srgbClr val="2E3C5D"/>
                    </a:solidFill>
                  </a:rPr>
                  <a:t>Return on capital </a:t>
                </a:r>
                <a:r>
                  <a:rPr lang="it-IT" sz="2000" b="1" spc="-80" dirty="0" err="1">
                    <a:solidFill>
                      <a:srgbClr val="2E3C5D"/>
                    </a:solidFill>
                  </a:rPr>
                  <a:t>employed</a:t>
                </a:r>
                <a:endParaRPr lang="it-IT" sz="2000" b="1" spc="-80" dirty="0">
                  <a:solidFill>
                    <a:srgbClr val="2E3C5D"/>
                  </a:solidFill>
                </a:endParaRPr>
              </a:p>
              <a:p>
                <a:pPr algn="ctr"/>
                <a:endParaRPr lang="it-IT" b="1" spc="-8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2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𝑂𝑝𝑒𝑟𝑎𝑡𝑖𝑛𝑔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</m:num>
                        <m:den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𝑒𝑞𝑢𝑖𝑡𝑦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36" name="Rettangolo con angoli arrotondati 35">
                <a:extLst>
                  <a:ext uri="{FF2B5EF4-FFF2-40B4-BE49-F238E27FC236}">
                    <a16:creationId xmlns:a16="http://schemas.microsoft.com/office/drawing/2014/main" id="{A1983D57-9B1B-8945-8D0A-220B8F79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07" y="1176406"/>
                <a:ext cx="3572255" cy="16348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ccia destra 36">
            <a:extLst>
              <a:ext uri="{FF2B5EF4-FFF2-40B4-BE49-F238E27FC236}">
                <a16:creationId xmlns:a16="http://schemas.microsoft.com/office/drawing/2014/main" id="{C3B9A1EE-CBE4-7347-A4DF-BABD18D30D93}"/>
              </a:ext>
            </a:extLst>
          </p:cNvPr>
          <p:cNvSpPr/>
          <p:nvPr/>
        </p:nvSpPr>
        <p:spPr>
          <a:xfrm>
            <a:off x="7479542" y="3684255"/>
            <a:ext cx="972593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161D9E5F-3162-5B4C-BDD6-4F65ADD172AE}"/>
              </a:ext>
            </a:extLst>
          </p:cNvPr>
          <p:cNvSpPr/>
          <p:nvPr/>
        </p:nvSpPr>
        <p:spPr>
          <a:xfrm rot="8138595">
            <a:off x="4239023" y="4523424"/>
            <a:ext cx="622724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Freccia destra 38">
            <a:extLst>
              <a:ext uri="{FF2B5EF4-FFF2-40B4-BE49-F238E27FC236}">
                <a16:creationId xmlns:a16="http://schemas.microsoft.com/office/drawing/2014/main" id="{96EF5527-C744-6941-840C-D2142E6DB56A}"/>
              </a:ext>
            </a:extLst>
          </p:cNvPr>
          <p:cNvSpPr/>
          <p:nvPr/>
        </p:nvSpPr>
        <p:spPr>
          <a:xfrm rot="2875773">
            <a:off x="7280707" y="4529202"/>
            <a:ext cx="622724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destra 39">
            <a:extLst>
              <a:ext uri="{FF2B5EF4-FFF2-40B4-BE49-F238E27FC236}">
                <a16:creationId xmlns:a16="http://schemas.microsoft.com/office/drawing/2014/main" id="{1236F4E0-8D4F-E24C-9580-435969694295}"/>
              </a:ext>
            </a:extLst>
          </p:cNvPr>
          <p:cNvSpPr/>
          <p:nvPr/>
        </p:nvSpPr>
        <p:spPr>
          <a:xfrm rot="13787246">
            <a:off x="4263904" y="2813452"/>
            <a:ext cx="622724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B796304F-CCAB-5A4A-A1DD-3F261380DBCC}"/>
              </a:ext>
            </a:extLst>
          </p:cNvPr>
          <p:cNvSpPr/>
          <p:nvPr/>
        </p:nvSpPr>
        <p:spPr>
          <a:xfrm rot="18976181">
            <a:off x="7317038" y="2804052"/>
            <a:ext cx="622724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63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400" y="260476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A&amp;L</a:t>
            </a:r>
            <a:r>
              <a:rPr lang="en-GB" sz="3600" b="0" i="1" spc="100" dirty="0">
                <a:ea typeface="Open Sans" panose="020B0606030504020204" pitchFamily="34" charset="0"/>
                <a:cs typeface="Arial" panose="020B0604020202020204" pitchFamily="34" charset="0"/>
              </a:rPr>
              <a:t>s</a:t>
            </a: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 turnover ratios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4579793" y="3184864"/>
            <a:ext cx="3032409" cy="1383512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Efficiency</a:t>
            </a:r>
            <a:endParaRPr lang="it-IT" sz="2800" b="1" dirty="0">
              <a:solidFill>
                <a:srgbClr val="2E3C5D"/>
              </a:solidFill>
            </a:endParaRPr>
          </a:p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ratios</a:t>
            </a:r>
            <a:endParaRPr lang="it-IT" sz="2800" b="1" dirty="0">
              <a:solidFill>
                <a:srgbClr val="2E3C5D"/>
              </a:solidFill>
            </a:endParaRPr>
          </a:p>
        </p:txBody>
      </p:sp>
      <p:sp>
        <p:nvSpPr>
          <p:cNvPr id="25" name="Freccia destra 24">
            <a:extLst>
              <a:ext uri="{FF2B5EF4-FFF2-40B4-BE49-F238E27FC236}">
                <a16:creationId xmlns:a16="http://schemas.microsoft.com/office/drawing/2014/main" id="{CC142986-6725-DE4B-9565-2299273CB3FF}"/>
              </a:ext>
            </a:extLst>
          </p:cNvPr>
          <p:cNvSpPr/>
          <p:nvPr/>
        </p:nvSpPr>
        <p:spPr>
          <a:xfrm rot="13621368">
            <a:off x="4166926" y="2827693"/>
            <a:ext cx="607670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A43A93D9-DB94-3145-AE51-A34584607202}"/>
                  </a:ext>
                </a:extLst>
              </p:cNvPr>
              <p:cNvSpPr/>
              <p:nvPr/>
            </p:nvSpPr>
            <p:spPr>
              <a:xfrm>
                <a:off x="276416" y="3139037"/>
                <a:ext cx="3454009" cy="1429339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r>
                  <a:rPr lang="it-IT" sz="2000" b="1" spc="-130" dirty="0" err="1">
                    <a:solidFill>
                      <a:srgbClr val="2E3C5D"/>
                    </a:solidFill>
                  </a:rPr>
                  <a:t>Average</a:t>
                </a:r>
                <a:r>
                  <a:rPr lang="it-IT" sz="2000" b="1" spc="-130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spc="-130" dirty="0" err="1">
                    <a:solidFill>
                      <a:srgbClr val="2E3C5D"/>
                    </a:solidFill>
                  </a:rPr>
                  <a:t>inventories</a:t>
                </a:r>
                <a:r>
                  <a:rPr lang="it-IT" sz="2000" b="1" spc="-130" dirty="0">
                    <a:solidFill>
                      <a:srgbClr val="2E3C5D"/>
                    </a:solidFill>
                  </a:rPr>
                  <a:t> turnover </a:t>
                </a:r>
                <a:r>
                  <a:rPr lang="it-IT" sz="2000" b="1" spc="-130" dirty="0" err="1">
                    <a:solidFill>
                      <a:srgbClr val="2E3C5D"/>
                    </a:solidFill>
                  </a:rPr>
                  <a:t>period</a:t>
                </a: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𝑖𝑛𝑣𝑒𝑛𝑡𝑜𝑟𝑖𝑒𝑠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h𝑒𝑙𝑑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𝐶𝑜𝑠𝑡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𝑠𝑎𝑙𝑒𝑠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A43A93D9-DB94-3145-AE51-A34584607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6" y="3139037"/>
                <a:ext cx="3454009" cy="1429339"/>
              </a:xfrm>
              <a:prstGeom prst="roundRect">
                <a:avLst/>
              </a:prstGeom>
              <a:blipFill>
                <a:blip r:embed="rId2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30AA2F9-FAB8-9442-8ED2-8C4770A88061}"/>
                  </a:ext>
                </a:extLst>
              </p:cNvPr>
              <p:cNvSpPr/>
              <p:nvPr/>
            </p:nvSpPr>
            <p:spPr>
              <a:xfrm>
                <a:off x="6665608" y="1375851"/>
                <a:ext cx="3307448" cy="1383513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r>
                  <a:rPr lang="it-IT" sz="2000" b="1" dirty="0">
                    <a:solidFill>
                      <a:srgbClr val="2E3C5D"/>
                    </a:solidFill>
                  </a:rPr>
                  <a:t>Sales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revenue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per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employee</a:t>
                </a: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𝑒𝑚𝑝𝑙𝑜𝑦𝑒𝑒𝑠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230AA2F9-FAB8-9442-8ED2-8C4770A88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608" y="1375851"/>
                <a:ext cx="3307448" cy="138351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0DA3026D-3A0D-4743-A712-D0D4B6171C32}"/>
                  </a:ext>
                </a:extLst>
              </p:cNvPr>
              <p:cNvSpPr/>
              <p:nvPr/>
            </p:nvSpPr>
            <p:spPr>
              <a:xfrm>
                <a:off x="8382735" y="3160335"/>
                <a:ext cx="3728418" cy="1432569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>
                    <a:solidFill>
                      <a:srgbClr val="2E3C5D"/>
                    </a:solidFill>
                  </a:rPr>
                  <a:t>     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Sales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revenue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to capital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employed</a:t>
                </a: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16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2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  <m:r>
                            <a:rPr lang="it-IT" sz="12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𝑒𝑞𝑢𝑖𝑡𝑦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</m:t>
                          </m:r>
                          <m:r>
                            <a:rPr lang="it-IT" sz="12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6" name="Rettangolo con angoli arrotondati 15">
                <a:extLst>
                  <a:ext uri="{FF2B5EF4-FFF2-40B4-BE49-F238E27FC236}">
                    <a16:creationId xmlns:a16="http://schemas.microsoft.com/office/drawing/2014/main" id="{0DA3026D-3A0D-4743-A712-D0D4B6171C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35" y="3160335"/>
                <a:ext cx="3728418" cy="14325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B5CA3258-76A7-B540-ADA7-35A7390A90EC}"/>
                  </a:ext>
                </a:extLst>
              </p:cNvPr>
              <p:cNvSpPr/>
              <p:nvPr/>
            </p:nvSpPr>
            <p:spPr>
              <a:xfrm>
                <a:off x="4477209" y="5150142"/>
                <a:ext cx="3371051" cy="140558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Average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settlement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period</a:t>
                </a:r>
                <a:r>
                  <a:rPr lang="it-IT" b="1" dirty="0">
                    <a:solidFill>
                      <a:srgbClr val="2E3C5D"/>
                    </a:solidFill>
                  </a:rPr>
                  <a:t> for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trade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payables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𝑡𝑟𝑎𝑑𝑒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𝑝𝑎𝑦𝑎𝑏𝑙𝑒𝑠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𝐶𝑟𝑒𝑑𝑖𝑡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𝑝𝑢𝑟𝑐h𝑎𝑠𝑒𝑠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B5CA3258-76A7-B540-ADA7-35A7390A90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209" y="5150142"/>
                <a:ext cx="3371051" cy="1405587"/>
              </a:xfrm>
              <a:prstGeom prst="roundRect">
                <a:avLst/>
              </a:prstGeom>
              <a:blipFill>
                <a:blip r:embed="rId5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E577DB8C-95DC-0E4A-8E67-AFCB3638AC35}"/>
                  </a:ext>
                </a:extLst>
              </p:cNvPr>
              <p:cNvSpPr/>
              <p:nvPr/>
            </p:nvSpPr>
            <p:spPr>
              <a:xfrm>
                <a:off x="670981" y="4779355"/>
                <a:ext cx="3572254" cy="140558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 err="1">
                    <a:solidFill>
                      <a:srgbClr val="2E3C5D"/>
                    </a:solidFill>
                  </a:rPr>
                  <a:t>Average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settlement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period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for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trade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receivables</a:t>
                </a: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𝑡𝑟𝑎𝑑𝑒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𝑟𝑒𝑐𝑒𝑖𝑣𝑎𝑏𝑙𝑒𝑠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𝐶𝑟𝑒𝑑𝑖𝑡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𝑠𝑎𝑙𝑒𝑠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E577DB8C-95DC-0E4A-8E67-AFCB3638A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1" y="4779355"/>
                <a:ext cx="3572254" cy="1405587"/>
              </a:xfrm>
              <a:prstGeom prst="roundRect">
                <a:avLst/>
              </a:prstGeom>
              <a:blipFill>
                <a:blip r:embed="rId6"/>
                <a:stretch>
                  <a:fillRect t="-17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68175F22-BF54-8C45-B100-0EDE838D49EC}"/>
                  </a:ext>
                </a:extLst>
              </p:cNvPr>
              <p:cNvSpPr/>
              <p:nvPr/>
            </p:nvSpPr>
            <p:spPr>
              <a:xfrm>
                <a:off x="8149968" y="4779355"/>
                <a:ext cx="3371051" cy="140558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>
                    <a:solidFill>
                      <a:srgbClr val="2E3C5D"/>
                    </a:solidFill>
                  </a:rPr>
                  <a:t>Total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assets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turnover</a:t>
                </a: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𝑎𝑠𝑠𝑒𝑡𝑠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26" name="Rettangolo con angoli arrotondati 25">
                <a:extLst>
                  <a:ext uri="{FF2B5EF4-FFF2-40B4-BE49-F238E27FC236}">
                    <a16:creationId xmlns:a16="http://schemas.microsoft.com/office/drawing/2014/main" id="{68175F22-BF54-8C45-B100-0EDE838D49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968" y="4779355"/>
                <a:ext cx="3371051" cy="140558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43E1BD81-5B9E-1546-8538-8C9BA398EC15}"/>
                  </a:ext>
                </a:extLst>
              </p:cNvPr>
              <p:cNvSpPr/>
              <p:nvPr/>
            </p:nvSpPr>
            <p:spPr>
              <a:xfrm>
                <a:off x="2218944" y="1330025"/>
                <a:ext cx="3307448" cy="1429339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 err="1">
                    <a:solidFill>
                      <a:srgbClr val="2E3C5D"/>
                    </a:solidFill>
                  </a:rPr>
                  <a:t>Fixed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assets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turnover</a:t>
                </a: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𝑆𝑎𝑙𝑒𝑠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𝑟𝑒𝑣𝑒𝑛𝑢𝑒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𝐴𝑣𝑒𝑟𝑎𝑔𝑒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𝑓𝑖𝑥𝑒𝑑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𝑎𝑠𝑠𝑒𝑡𝑠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31" name="Rettangolo con angoli arrotondati 30">
                <a:extLst>
                  <a:ext uri="{FF2B5EF4-FFF2-40B4-BE49-F238E27FC236}">
                    <a16:creationId xmlns:a16="http://schemas.microsoft.com/office/drawing/2014/main" id="{43E1BD81-5B9E-1546-8538-8C9BA398E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944" y="1330025"/>
                <a:ext cx="3307448" cy="1429339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ccia destra 31">
            <a:extLst>
              <a:ext uri="{FF2B5EF4-FFF2-40B4-BE49-F238E27FC236}">
                <a16:creationId xmlns:a16="http://schemas.microsoft.com/office/drawing/2014/main" id="{4329DF6A-36D6-9441-93DD-D642D65A0DB0}"/>
              </a:ext>
            </a:extLst>
          </p:cNvPr>
          <p:cNvSpPr/>
          <p:nvPr/>
        </p:nvSpPr>
        <p:spPr>
          <a:xfrm>
            <a:off x="7642293" y="3780609"/>
            <a:ext cx="710351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reccia destra 32">
            <a:extLst>
              <a:ext uri="{FF2B5EF4-FFF2-40B4-BE49-F238E27FC236}">
                <a16:creationId xmlns:a16="http://schemas.microsoft.com/office/drawing/2014/main" id="{A19D2A37-2A7B-044C-BC7C-EA1D9E1755E3}"/>
              </a:ext>
            </a:extLst>
          </p:cNvPr>
          <p:cNvSpPr/>
          <p:nvPr/>
        </p:nvSpPr>
        <p:spPr>
          <a:xfrm rot="18611169">
            <a:off x="7450231" y="2829158"/>
            <a:ext cx="607670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destra 33">
            <a:extLst>
              <a:ext uri="{FF2B5EF4-FFF2-40B4-BE49-F238E27FC236}">
                <a16:creationId xmlns:a16="http://schemas.microsoft.com/office/drawing/2014/main" id="{8D12D303-5E01-304E-AD40-4E984E59A669}"/>
              </a:ext>
            </a:extLst>
          </p:cNvPr>
          <p:cNvSpPr/>
          <p:nvPr/>
        </p:nvSpPr>
        <p:spPr>
          <a:xfrm rot="10800000">
            <a:off x="3783646" y="3770424"/>
            <a:ext cx="796147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destra 34">
            <a:extLst>
              <a:ext uri="{FF2B5EF4-FFF2-40B4-BE49-F238E27FC236}">
                <a16:creationId xmlns:a16="http://schemas.microsoft.com/office/drawing/2014/main" id="{966D34FC-AB15-4F41-8CD0-B06B8357C7F4}"/>
              </a:ext>
            </a:extLst>
          </p:cNvPr>
          <p:cNvSpPr/>
          <p:nvPr/>
        </p:nvSpPr>
        <p:spPr>
          <a:xfrm rot="5400000">
            <a:off x="5933128" y="4702188"/>
            <a:ext cx="524551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37" name="Freccia destra 36">
            <a:extLst>
              <a:ext uri="{FF2B5EF4-FFF2-40B4-BE49-F238E27FC236}">
                <a16:creationId xmlns:a16="http://schemas.microsoft.com/office/drawing/2014/main" id="{35B9B4C5-4FA2-3F4E-BDA4-170716D4328D}"/>
              </a:ext>
            </a:extLst>
          </p:cNvPr>
          <p:cNvSpPr/>
          <p:nvPr/>
        </p:nvSpPr>
        <p:spPr>
          <a:xfrm rot="8891704">
            <a:off x="4042155" y="4458695"/>
            <a:ext cx="607670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45184289-6B9A-8D4A-ADD2-17D7A030F679}"/>
              </a:ext>
            </a:extLst>
          </p:cNvPr>
          <p:cNvSpPr/>
          <p:nvPr/>
        </p:nvSpPr>
        <p:spPr>
          <a:xfrm rot="2192713">
            <a:off x="7567295" y="4477813"/>
            <a:ext cx="607670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85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68" y="754271"/>
            <a:ext cx="10684062" cy="55399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200" b="0" spc="100" dirty="0">
                <a:ea typeface="Open Sans" panose="020B0606030504020204" pitchFamily="34" charset="0"/>
                <a:cs typeface="Arial" panose="020B0604020202020204" pitchFamily="34" charset="0"/>
              </a:rPr>
              <a:t>Profit driver analysis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2BAA1C7-8FE3-D04E-9E34-BB56E93C578C}"/>
              </a:ext>
            </a:extLst>
          </p:cNvPr>
          <p:cNvSpPr/>
          <p:nvPr/>
        </p:nvSpPr>
        <p:spPr>
          <a:xfrm>
            <a:off x="925689" y="1813846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ROA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BC691D3-D08C-1B4A-9966-7F954A14F1B7}"/>
              </a:ext>
            </a:extLst>
          </p:cNvPr>
          <p:cNvSpPr/>
          <p:nvPr/>
        </p:nvSpPr>
        <p:spPr>
          <a:xfrm>
            <a:off x="8208722" y="1813846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</a:t>
            </a:r>
            <a:r>
              <a:rPr lang="it-IT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asset</a:t>
            </a:r>
            <a:endParaRPr lang="it-IT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turnover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A2A9672-79E8-9E45-B9B1-4B79563788D1}"/>
              </a:ext>
            </a:extLst>
          </p:cNvPr>
          <p:cNvSpPr/>
          <p:nvPr/>
        </p:nvSpPr>
        <p:spPr>
          <a:xfrm>
            <a:off x="4500322" y="1813846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 profit</a:t>
            </a:r>
          </a:p>
          <a:p>
            <a:pPr algn="ctr"/>
            <a:r>
              <a:rPr lang="it-IT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margin</a:t>
            </a:r>
            <a:endParaRPr lang="it-IT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1D77EBA-0472-AE40-B129-50F74171C434}"/>
                  </a:ext>
                </a:extLst>
              </p:cNvPr>
              <p:cNvSpPr txBox="1"/>
              <p:nvPr/>
            </p:nvSpPr>
            <p:spPr>
              <a:xfrm>
                <a:off x="4930487" y="2895885"/>
                <a:ext cx="2063489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𝑷𝒓𝒐𝒇𝒊𝒕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𝒇𝒐𝒓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𝒕𝒉𝒆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𝒚𝒆𝒂𝒓</m:t>
                          </m:r>
                        </m:num>
                        <m:den>
                          <m:eqArr>
                            <m:eqArrPr>
                              <m:ctrlP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𝒂𝒍𝒆𝒔</m:t>
                              </m:r>
                            </m:e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𝒓𝒆𝒗𝒆𝒏𝒖𝒆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6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1D77EBA-0472-AE40-B129-50F74171C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87" y="2895885"/>
                <a:ext cx="2063489" cy="1033553"/>
              </a:xfrm>
              <a:prstGeom prst="rect">
                <a:avLst/>
              </a:prstGeom>
              <a:blipFill>
                <a:blip r:embed="rId2"/>
                <a:stretch>
                  <a:fillRect l="-4908" r="-7975" b="-134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197C63C-7EAD-AD4E-AD24-43EC02220C23}"/>
                  </a:ext>
                </a:extLst>
              </p:cNvPr>
              <p:cNvSpPr txBox="1"/>
              <p:nvPr/>
            </p:nvSpPr>
            <p:spPr>
              <a:xfrm>
                <a:off x="8765023" y="2863513"/>
                <a:ext cx="1811218" cy="10329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  <m:r>
                            <a:rPr lang="it-IT" sz="1600" b="1" i="1" spc="10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𝒂𝒍𝒆𝒔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𝒓𝒆𝒗𝒆𝒏𝒖𝒆</m:t>
                          </m:r>
                        </m:num>
                        <m:den>
                          <m:eqArr>
                            <m:eqArrPr>
                              <m:ctrlP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𝑨𝒗𝒆𝒓𝒂𝒈𝒆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𝒕𝒐𝒕𝒂𝒍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𝒂𝒔𝒔𝒆𝒕𝒔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6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197C63C-7EAD-AD4E-AD24-43EC02220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023" y="2863513"/>
                <a:ext cx="1811218" cy="1032975"/>
              </a:xfrm>
              <a:prstGeom prst="rect">
                <a:avLst/>
              </a:prstGeom>
              <a:blipFill>
                <a:blip r:embed="rId3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E65F817-94AA-9643-9CB3-852B18067DEC}"/>
                  </a:ext>
                </a:extLst>
              </p:cNvPr>
              <p:cNvSpPr txBox="1"/>
              <p:nvPr/>
            </p:nvSpPr>
            <p:spPr>
              <a:xfrm>
                <a:off x="1148304" y="2848414"/>
                <a:ext cx="2243151" cy="1075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𝑷𝒓𝒐𝒇𝒊𝒕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𝒇𝒐𝒓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𝒕𝒉𝒆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𝒚𝒆𝒂𝒓</m:t>
                          </m:r>
                        </m:num>
                        <m:den>
                          <m:eqArr>
                            <m:eqArrPr>
                              <m:ctrlP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𝑨𝒗𝒆𝒓𝒂𝒈𝒆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𝒐𝒕𝒂𝒍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𝒂𝒔𝒔𝒆𝒕𝒔</m:t>
                              </m:r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it-IT" sz="16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E65F817-94AA-9643-9CB3-852B18067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304" y="2848414"/>
                <a:ext cx="2243151" cy="1075038"/>
              </a:xfrm>
              <a:prstGeom prst="rect">
                <a:avLst/>
              </a:prstGeom>
              <a:blipFill>
                <a:blip r:embed="rId4"/>
                <a:stretch>
                  <a:fillRect l="-3955" r="-62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2A145A1-5DBC-2548-A845-74A336E55FF1}"/>
                  </a:ext>
                </a:extLst>
              </p:cNvPr>
              <p:cNvSpPr txBox="1"/>
              <p:nvPr/>
            </p:nvSpPr>
            <p:spPr>
              <a:xfrm>
                <a:off x="3849510" y="206742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2A145A1-5DBC-2548-A845-74A336E55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10" y="2067425"/>
                <a:ext cx="65081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9010166-1A1C-DD45-A7C1-A99186475FE5}"/>
                  </a:ext>
                </a:extLst>
              </p:cNvPr>
              <p:cNvSpPr txBox="1"/>
              <p:nvPr/>
            </p:nvSpPr>
            <p:spPr>
              <a:xfrm>
                <a:off x="7557910" y="206742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E9010166-1A1C-DD45-A7C1-A99186475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910" y="2067425"/>
                <a:ext cx="65081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2690001-0BF9-6145-A885-B216F084C53A}"/>
                  </a:ext>
                </a:extLst>
              </p:cNvPr>
              <p:cNvSpPr txBox="1"/>
              <p:nvPr/>
            </p:nvSpPr>
            <p:spPr>
              <a:xfrm>
                <a:off x="3849510" y="3152001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C2690001-0BF9-6145-A885-B216F084C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10" y="3152001"/>
                <a:ext cx="6508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151DAA6-9196-D948-95D3-E71A9A821E99}"/>
                  </a:ext>
                </a:extLst>
              </p:cNvPr>
              <p:cNvSpPr txBox="1"/>
              <p:nvPr/>
            </p:nvSpPr>
            <p:spPr>
              <a:xfrm>
                <a:off x="7557910" y="3080160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151DAA6-9196-D948-95D3-E71A9A821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910" y="3080160"/>
                <a:ext cx="6508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e 12">
            <a:extLst>
              <a:ext uri="{FF2B5EF4-FFF2-40B4-BE49-F238E27FC236}">
                <a16:creationId xmlns:a16="http://schemas.microsoft.com/office/drawing/2014/main" id="{0F7BD901-A9AB-7C44-9347-F41188601E6C}"/>
              </a:ext>
            </a:extLst>
          </p:cNvPr>
          <p:cNvSpPr/>
          <p:nvPr/>
        </p:nvSpPr>
        <p:spPr>
          <a:xfrm>
            <a:off x="925689" y="4091231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ROCE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1210F893-FAD2-B043-8ED9-2F12F2E6D2DB}"/>
              </a:ext>
            </a:extLst>
          </p:cNvPr>
          <p:cNvSpPr/>
          <p:nvPr/>
        </p:nvSpPr>
        <p:spPr>
          <a:xfrm>
            <a:off x="8208722" y="4091231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Sales </a:t>
            </a:r>
            <a:r>
              <a:rPr lang="it-IT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revenue</a:t>
            </a:r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to capital </a:t>
            </a:r>
            <a:r>
              <a:rPr lang="it-IT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employed</a:t>
            </a:r>
            <a:endParaRPr lang="it-IT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9E3B04F-EC55-CC4D-96FD-00B7275C7C37}"/>
              </a:ext>
            </a:extLst>
          </p:cNvPr>
          <p:cNvSpPr/>
          <p:nvPr/>
        </p:nvSpPr>
        <p:spPr>
          <a:xfrm>
            <a:off x="4500322" y="4091231"/>
            <a:ext cx="2923821" cy="1061156"/>
          </a:xfrm>
          <a:prstGeom prst="ellipse">
            <a:avLst/>
          </a:prstGeom>
          <a:solidFill>
            <a:srgbClr val="B96B72"/>
          </a:solidFill>
          <a:ln>
            <a:solidFill>
              <a:srgbClr val="2C3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Operating profit</a:t>
            </a:r>
          </a:p>
          <a:p>
            <a:pPr algn="ctr"/>
            <a:r>
              <a:rPr lang="it-IT" sz="2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margin</a:t>
            </a:r>
            <a:endParaRPr lang="it-IT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9CC9687-70E5-2948-BD3C-9BAEE5E83248}"/>
                  </a:ext>
                </a:extLst>
              </p:cNvPr>
              <p:cNvSpPr txBox="1"/>
              <p:nvPr/>
            </p:nvSpPr>
            <p:spPr>
              <a:xfrm>
                <a:off x="4930487" y="5173270"/>
                <a:ext cx="2063489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𝑶𝒑𝒆𝒓𝒂𝒕𝒊𝒏𝒈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6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𝒑𝒓𝒐𝒇𝒊𝒕</m:t>
                          </m:r>
                        </m:num>
                        <m:den>
                          <m:eqArr>
                            <m:eqArrPr>
                              <m:ctrlP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𝒂𝒍𝒆𝒔</m:t>
                              </m:r>
                            </m:e>
                            <m:e>
                              <m:r>
                                <a:rPr lang="it-IT" sz="16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𝒓𝒆𝒗𝒆𝒏𝒖𝒆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6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C9CC9687-70E5-2948-BD3C-9BAEE5E83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87" y="5173270"/>
                <a:ext cx="2063489" cy="1033553"/>
              </a:xfrm>
              <a:prstGeom prst="rect">
                <a:avLst/>
              </a:prstGeom>
              <a:blipFill>
                <a:blip r:embed="rId9"/>
                <a:stretch>
                  <a:fillRect l="-1840" r="-1227" b="-48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DB88382-2C56-C045-B369-12EA9EF51A1D}"/>
                  </a:ext>
                </a:extLst>
              </p:cNvPr>
              <p:cNvSpPr txBox="1"/>
              <p:nvPr/>
            </p:nvSpPr>
            <p:spPr>
              <a:xfrm>
                <a:off x="8034549" y="5358273"/>
                <a:ext cx="3634935" cy="574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  <m:r>
                            <a:rPr lang="it-IT" sz="1200" b="1" i="1" spc="10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𝒂𝒍𝒆𝒔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200" b="1" i="1" spc="10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𝒓𝒆𝒗𝒆𝒏𝒖𝒆</m:t>
                          </m:r>
                        </m:num>
                        <m:den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𝑨𝒗𝒆𝒓𝒂𝒈𝒆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(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𝑻𝒐𝒕𝒂𝒍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𝒆𝒒𝒖𝒊𝒕𝒚</m:t>
                          </m:r>
                          <m:r>
                            <a:rPr lang="it-IT" sz="1200" b="1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1200" b="1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𝑵𝒐𝒏</m:t>
                          </m:r>
                          <m:r>
                            <a:rPr lang="it-IT" sz="1200" b="1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1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𝒄𝒖𝒓𝒓𝒆𝒏𝒕</m:t>
                          </m:r>
                          <m:r>
                            <a:rPr lang="it-IT" sz="1200" b="1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200" b="1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𝒍𝒊𝒂𝒃𝒊𝒍</m:t>
                          </m:r>
                          <m:r>
                            <a:rPr lang="it-IT" sz="1200" b="1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</m:oMath>
                  </m:oMathPara>
                </a14:m>
                <a:endParaRPr lang="it-IT" sz="12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7DB88382-2C56-C045-B369-12EA9EF51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549" y="5358273"/>
                <a:ext cx="3634935" cy="574709"/>
              </a:xfrm>
              <a:prstGeom prst="rect">
                <a:avLst/>
              </a:prstGeom>
              <a:blipFill>
                <a:blip r:embed="rId10"/>
                <a:stretch>
                  <a:fillRect l="-1394" r="-1742" b="-21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5320F1-6E81-CC4E-9852-41636DC44418}"/>
                  </a:ext>
                </a:extLst>
              </p:cNvPr>
              <p:cNvSpPr txBox="1"/>
              <p:nvPr/>
            </p:nvSpPr>
            <p:spPr>
              <a:xfrm>
                <a:off x="1266023" y="5109580"/>
                <a:ext cx="2243151" cy="1366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𝑶𝒑𝒆𝒓𝒂𝒕𝒊𝒏𝒈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2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𝒑𝒓𝒐𝒇𝒊𝒕</m:t>
                          </m:r>
                        </m:num>
                        <m:den>
                          <m:eqArr>
                            <m:eqArrPr>
                              <m:ctrlP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𝑨𝒗𝒆𝒓𝒂𝒈𝒆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(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𝑻𝒐𝒕𝒂𝒍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𝒆𝒒𝒖𝒊𝒕𝒚</m:t>
                              </m:r>
                            </m:e>
                            <m:e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𝒏𝒐𝒏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𝒄𝒖𝒓𝒓𝒆𝒏𝒕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𝒍𝒊𝒂𝒃𝒊𝒍</m:t>
                              </m:r>
                              <m:r>
                                <a:rPr lang="it-IT" sz="12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.)</m:t>
                              </m:r>
                            </m:e>
                            <m:e/>
                            <m:e/>
                          </m:eqArr>
                        </m:den>
                      </m:f>
                    </m:oMath>
                  </m:oMathPara>
                </a14:m>
                <a:endParaRPr lang="it-IT" sz="12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235320F1-6E81-CC4E-9852-41636DC44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23" y="5109580"/>
                <a:ext cx="2243151" cy="13664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9CB5AB3-7C95-9B4C-9093-0559E1B8CBC3}"/>
                  </a:ext>
                </a:extLst>
              </p:cNvPr>
              <p:cNvSpPr txBox="1"/>
              <p:nvPr/>
            </p:nvSpPr>
            <p:spPr>
              <a:xfrm>
                <a:off x="3849510" y="4344810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C9CB5AB3-7C95-9B4C-9093-0559E1B8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10" y="4344810"/>
                <a:ext cx="650812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83A72EE-B25C-9A43-8AFC-8C5CD3F8BB5E}"/>
                  </a:ext>
                </a:extLst>
              </p:cNvPr>
              <p:cNvSpPr txBox="1"/>
              <p:nvPr/>
            </p:nvSpPr>
            <p:spPr>
              <a:xfrm>
                <a:off x="7557910" y="4344810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C83A72EE-B25C-9A43-8AFC-8C5CD3F8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910" y="4344810"/>
                <a:ext cx="650812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5DA2F28-530F-4543-B1C5-13EBFD29DBCE}"/>
                  </a:ext>
                </a:extLst>
              </p:cNvPr>
              <p:cNvSpPr txBox="1"/>
              <p:nvPr/>
            </p:nvSpPr>
            <p:spPr>
              <a:xfrm>
                <a:off x="3849510" y="5429386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55DA2F28-530F-4543-B1C5-13EBFD29D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510" y="5429386"/>
                <a:ext cx="650812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6C1543D-14E8-9B42-9B44-622FA9173EEB}"/>
                  </a:ext>
                </a:extLst>
              </p:cNvPr>
              <p:cNvSpPr txBox="1"/>
              <p:nvPr/>
            </p:nvSpPr>
            <p:spPr>
              <a:xfrm>
                <a:off x="7557910" y="535754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A6C1543D-14E8-9B42-9B44-622FA9173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910" y="5357545"/>
                <a:ext cx="650812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50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167244-752C-3444-83BC-A12CCBF873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4337" y="1654477"/>
            <a:ext cx="4908550" cy="406115"/>
          </a:xfrm>
        </p:spPr>
        <p:txBody>
          <a:bodyPr/>
          <a:lstStyle/>
          <a:p>
            <a:r>
              <a:rPr lang="it-IT" sz="2400" dirty="0"/>
              <a:t>Activity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E7825A-97E8-0F48-A80D-75611175C0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337" y="2663028"/>
            <a:ext cx="10382893" cy="2737928"/>
          </a:xfrm>
        </p:spPr>
        <p:txBody>
          <a:bodyPr/>
          <a:lstStyle/>
          <a:p>
            <a:pPr marL="9525" indent="-9525"/>
            <a:r>
              <a:rPr lang="en-GB" sz="2000" dirty="0"/>
              <a:t>Show how the ROCE ratio for the Alexis plc can be analysed into the two elements for each of the years 2018 and 2019, and draw conclusions from your figures </a:t>
            </a:r>
          </a:p>
        </p:txBody>
      </p:sp>
    </p:spTree>
    <p:extLst>
      <p:ext uri="{BB962C8B-B14F-4D97-AF65-F5344CB8AC3E}">
        <p14:creationId xmlns:p14="http://schemas.microsoft.com/office/powerpoint/2010/main" val="235004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0" y="729219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Liquidity ratios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4665906" y="2052981"/>
            <a:ext cx="2860181" cy="1592057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Liquidity</a:t>
            </a:r>
            <a:endParaRPr lang="it-IT" sz="2800" b="1" dirty="0">
              <a:solidFill>
                <a:srgbClr val="2E3C5D"/>
              </a:solidFill>
            </a:endParaRPr>
          </a:p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ratios</a:t>
            </a:r>
            <a:endParaRPr lang="it-IT" sz="2800" b="1" dirty="0">
              <a:solidFill>
                <a:srgbClr val="2E3C5D"/>
              </a:solidFill>
            </a:endParaRPr>
          </a:p>
        </p:txBody>
      </p: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23B8071B-5ACB-974B-864F-767646D6422D}"/>
              </a:ext>
            </a:extLst>
          </p:cNvPr>
          <p:cNvSpPr/>
          <p:nvPr/>
        </p:nvSpPr>
        <p:spPr>
          <a:xfrm rot="3543931">
            <a:off x="7162645" y="3768543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/>
              <p:nvPr/>
            </p:nvSpPr>
            <p:spPr>
              <a:xfrm>
                <a:off x="2027866" y="4386204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>
                    <a:solidFill>
                      <a:srgbClr val="2E3C5D"/>
                    </a:solidFill>
                  </a:rPr>
                  <a:t>Cash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generated</a:t>
                </a:r>
                <a:r>
                  <a:rPr lang="it-IT" b="1" dirty="0">
                    <a:solidFill>
                      <a:srgbClr val="2E3C5D"/>
                    </a:solidFill>
                  </a:rPr>
                  <a:t> from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operations</a:t>
                </a:r>
                <a:r>
                  <a:rPr lang="it-IT" b="1" dirty="0">
                    <a:solidFill>
                      <a:srgbClr val="2E3C5D"/>
                    </a:solidFill>
                  </a:rPr>
                  <a:t> to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maturing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obligations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14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𝐶𝑎𝑠h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𝑓𝑙𝑜𝑤𝑠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𝑜𝑝𝑒𝑟𝑎𝑡𝑖𝑛𝑔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𝑎𝑐𝑡𝑖𝑣𝑖𝑡𝑖𝑒𝑠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4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𝑢𝑟𝑟𝑒𝑛𝑡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𝑙𝑖𝑎𝑏𝑖𝑙𝑖𝑡𝑖𝑒𝑠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66" y="4386204"/>
                <a:ext cx="3587297" cy="15920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/>
              <p:nvPr/>
            </p:nvSpPr>
            <p:spPr>
              <a:xfrm>
                <a:off x="234220" y="1934987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Current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𝐶𝑢𝑟𝑟𝑒𝑛𝑡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𝑎𝑠𝑠𝑒𝑡𝑠</m:t>
                          </m:r>
                        </m:num>
                        <m:den>
                          <m:r>
                            <a:rPr lang="it-IT" sz="16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𝑢𝑟𝑟𝑒𝑛𝑡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𝑙𝑖𝑎𝑏𝑖𝑙𝑖𝑡𝑖𝑒𝑠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20" y="1934987"/>
                <a:ext cx="3587297" cy="1592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/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>
                    <a:solidFill>
                      <a:srgbClr val="2E3C5D"/>
                    </a:solidFill>
                  </a:rPr>
                  <a:t>Acid test</a:t>
                </a:r>
              </a:p>
              <a:p>
                <a:pPr algn="ctr">
                  <a:lnSpc>
                    <a:spcPts val="2080"/>
                  </a:lnSpc>
                </a:pPr>
                <a:endParaRPr lang="it-IT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𝐶𝑢𝑟𝑟𝑒𝑛𝑡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𝑎𝑠𝑠𝑒𝑡𝑠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𝑒𝑥𝑐𝑙𝑢𝑑𝑖𝑛𝑔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𝑖𝑛𝑣𝑒𝑛𝑡𝑜𝑟𝑖𝑒𝑠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it-IT" sz="14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𝑢𝑟𝑟𝑒𝑛𝑡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𝑙𝑖𝑎𝑏𝑖𝑙𝑖𝑡𝑖𝑒𝑠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38CFCBC-77FD-F948-9566-4E5D5CB58BB1}"/>
              </a:ext>
            </a:extLst>
          </p:cNvPr>
          <p:cNvSpPr/>
          <p:nvPr/>
        </p:nvSpPr>
        <p:spPr>
          <a:xfrm rot="10800000">
            <a:off x="382151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879AE5EB-8382-EF45-A38C-2425AEEEA6F9}"/>
              </a:ext>
            </a:extLst>
          </p:cNvPr>
          <p:cNvSpPr/>
          <p:nvPr/>
        </p:nvSpPr>
        <p:spPr>
          <a:xfrm>
            <a:off x="752608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5F1E2BB5-01B9-8E4C-A109-DBE7330317A2}"/>
                  </a:ext>
                </a:extLst>
              </p:cNvPr>
              <p:cNvSpPr/>
              <p:nvPr/>
            </p:nvSpPr>
            <p:spPr>
              <a:xfrm>
                <a:off x="6576837" y="4386204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>
                    <a:solidFill>
                      <a:srgbClr val="2E3C5D"/>
                    </a:solidFill>
                  </a:rPr>
                  <a:t>Cash</a:t>
                </a:r>
              </a:p>
              <a:p>
                <a:pPr algn="ctr">
                  <a:lnSpc>
                    <a:spcPts val="2080"/>
                  </a:lnSpc>
                </a:pPr>
                <a:endParaRPr lang="it-IT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𝐶𝑎𝑠h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𝑎𝑛𝑑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𝑐𝑎𝑠h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𝑒𝑞𝑢𝑖𝑣𝑎𝑙𝑒𝑛𝑡𝑠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4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𝑢𝑟𝑟𝑒𝑛𝑡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𝑙𝑖𝑎𝑏𝑖𝑙𝑖𝑡𝑒𝑠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5F1E2BB5-01B9-8E4C-A109-DBE733031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37" y="4386204"/>
                <a:ext cx="3587297" cy="1592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A86C1C60-8134-6C44-B047-7B48D6CE10EC}"/>
              </a:ext>
            </a:extLst>
          </p:cNvPr>
          <p:cNvSpPr/>
          <p:nvPr/>
        </p:nvSpPr>
        <p:spPr>
          <a:xfrm rot="7331259">
            <a:off x="4137892" y="3785936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08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0" y="729219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Gearing ratios 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4665906" y="2052981"/>
            <a:ext cx="2860181" cy="1592057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Gearing</a:t>
            </a:r>
            <a:r>
              <a:rPr lang="it-IT" sz="2800" b="1" dirty="0">
                <a:solidFill>
                  <a:srgbClr val="2E3C5D"/>
                </a:solidFill>
              </a:rPr>
              <a:t> </a:t>
            </a:r>
            <a:r>
              <a:rPr lang="it-IT" sz="2800" b="1" dirty="0" err="1">
                <a:solidFill>
                  <a:srgbClr val="2E3C5D"/>
                </a:solidFill>
              </a:rPr>
              <a:t>ratios</a:t>
            </a:r>
            <a:endParaRPr lang="it-IT" sz="2800" b="1" dirty="0">
              <a:solidFill>
                <a:srgbClr val="2E3C5D"/>
              </a:solidFill>
            </a:endParaRPr>
          </a:p>
        </p:txBody>
      </p: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23B8071B-5ACB-974B-864F-767646D6422D}"/>
              </a:ext>
            </a:extLst>
          </p:cNvPr>
          <p:cNvSpPr/>
          <p:nvPr/>
        </p:nvSpPr>
        <p:spPr>
          <a:xfrm rot="3543931">
            <a:off x="7162645" y="3768543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/>
              <p:nvPr/>
            </p:nvSpPr>
            <p:spPr>
              <a:xfrm>
                <a:off x="2027866" y="4386204"/>
                <a:ext cx="3714566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>
                    <a:solidFill>
                      <a:srgbClr val="2E3C5D"/>
                    </a:solidFill>
                  </a:rPr>
                  <a:t>Cash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coverage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𝐶𝑎𝑠h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𝑓𝑙𝑜𝑤𝑠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𝑜𝑝𝑒𝑟𝑎𝑡𝑖𝑛𝑔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𝑎𝑐𝑡𝑖𝑣𝑖𝑡𝑖𝑒𝑠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𝑝𝑎𝑖𝑑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66" y="4386204"/>
                <a:ext cx="3714566" cy="1592057"/>
              </a:xfrm>
              <a:prstGeom prst="roundRect">
                <a:avLst/>
              </a:prstGeom>
              <a:blipFill>
                <a:blip r:embed="rId2"/>
                <a:stretch>
                  <a:fillRect r="-13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/>
              <p:nvPr/>
            </p:nvSpPr>
            <p:spPr>
              <a:xfrm>
                <a:off x="234220" y="1934987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Gearing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𝑁𝑜𝑛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𝑐𝑢𝑟𝑟𝑒𝑛𝑡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𝑙𝑖𝑎𝑏𝑖𝑙𝑖𝑡𝑖𝑒𝑠</m:t>
                          </m:r>
                        </m:num>
                        <m:den>
                          <m:eqArr>
                            <m:eqArrPr>
                              <m:ctrlP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𝑇𝑜𝑡𝑎𝑙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𝑒𝑞𝑢𝑖𝑡𝑦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𝑁𝑜𝑛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600" b="0" i="1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</a:rPr>
                                <m:t>𝑙𝑖𝑎𝑏𝑖𝑙𝑖𝑡𝑖𝑒𝑠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20" y="1934987"/>
                <a:ext cx="3587297" cy="1592057"/>
              </a:xfrm>
              <a:prstGeom prst="roundRect">
                <a:avLst/>
              </a:prstGeom>
              <a:blipFill>
                <a:blip r:embed="rId3"/>
                <a:stretch>
                  <a:fillRect b="-230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/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 err="1">
                    <a:solidFill>
                      <a:srgbClr val="2E3C5D"/>
                    </a:solidFill>
                  </a:rPr>
                  <a:t>Debt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-to-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equity</a:t>
                </a: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𝑙𝑖𝑎𝑏𝑖𝑙𝑖𝑡𝑖𝑒𝑠</m:t>
                          </m:r>
                          <m:r>
                            <a:rPr lang="it-IT" sz="14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𝑒𝑞𝑢𝑖𝑡𝑦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38CFCBC-77FD-F948-9566-4E5D5CB58BB1}"/>
              </a:ext>
            </a:extLst>
          </p:cNvPr>
          <p:cNvSpPr/>
          <p:nvPr/>
        </p:nvSpPr>
        <p:spPr>
          <a:xfrm rot="10800000">
            <a:off x="382151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879AE5EB-8382-EF45-A38C-2425AEEEA6F9}"/>
              </a:ext>
            </a:extLst>
          </p:cNvPr>
          <p:cNvSpPr/>
          <p:nvPr/>
        </p:nvSpPr>
        <p:spPr>
          <a:xfrm>
            <a:off x="752608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5F1E2BB5-01B9-8E4C-A109-DBE7330317A2}"/>
                  </a:ext>
                </a:extLst>
              </p:cNvPr>
              <p:cNvSpPr/>
              <p:nvPr/>
            </p:nvSpPr>
            <p:spPr>
              <a:xfrm>
                <a:off x="6576837" y="4386204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 err="1">
                    <a:solidFill>
                      <a:srgbClr val="2E3C5D"/>
                    </a:solidFill>
                  </a:rPr>
                  <a:t>Interest</a:t>
                </a:r>
                <a:r>
                  <a:rPr lang="it-IT" sz="2000" b="1" dirty="0">
                    <a:solidFill>
                      <a:srgbClr val="2E3C5D"/>
                    </a:solidFill>
                  </a:rPr>
                  <a:t> cover</a:t>
                </a:r>
              </a:p>
              <a:p>
                <a:pPr algn="ctr">
                  <a:lnSpc>
                    <a:spcPts val="2080"/>
                  </a:lnSpc>
                </a:pPr>
                <a:endParaRPr lang="it-IT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𝑂𝑝𝑒𝑟𝑎𝑡𝑖𝑛𝑔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𝑝𝑟𝑜𝑓𝑖𝑡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𝐼𝑛𝑡𝑒𝑟𝑒𝑠𝑡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𝑝𝑎𝑦𝑎𝑏𝑙𝑒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9" name="Rettangolo con angoli arrotondati 18">
                <a:extLst>
                  <a:ext uri="{FF2B5EF4-FFF2-40B4-BE49-F238E27FC236}">
                    <a16:creationId xmlns:a16="http://schemas.microsoft.com/office/drawing/2014/main" id="{5F1E2BB5-01B9-8E4C-A109-DBE733031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837" y="4386204"/>
                <a:ext cx="3587297" cy="1592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A86C1C60-8134-6C44-B047-7B48D6CE10EC}"/>
              </a:ext>
            </a:extLst>
          </p:cNvPr>
          <p:cNvSpPr/>
          <p:nvPr/>
        </p:nvSpPr>
        <p:spPr>
          <a:xfrm rot="7331259">
            <a:off x="4137892" y="3785936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35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68" y="754271"/>
            <a:ext cx="10684062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200" b="0" spc="100" dirty="0">
                <a:ea typeface="Open Sans" panose="020B0606030504020204" pitchFamily="34" charset="0"/>
                <a:cs typeface="Arial" panose="020B0604020202020204" pitchFamily="34" charset="0"/>
              </a:rPr>
              <a:t>Dupont Model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2BAA1C7-8FE3-D04E-9E34-BB56E93C578C}"/>
              </a:ext>
            </a:extLst>
          </p:cNvPr>
          <p:cNvSpPr/>
          <p:nvPr/>
        </p:nvSpPr>
        <p:spPr>
          <a:xfrm>
            <a:off x="3209407" y="2660465"/>
            <a:ext cx="2468169" cy="1297759"/>
          </a:xfrm>
          <a:prstGeom prst="ellipse">
            <a:avLst/>
          </a:prstGeom>
          <a:solidFill>
            <a:srgbClr val="B96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Net Profit</a:t>
            </a:r>
          </a:p>
          <a:p>
            <a:pPr algn="ctr"/>
            <a:r>
              <a:rPr lang="it-IT" sz="2400" dirty="0" err="1"/>
              <a:t>Margin</a:t>
            </a:r>
            <a:endParaRPr lang="it-IT" sz="24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BC691D3-D08C-1B4A-9966-7F954A14F1B7}"/>
              </a:ext>
            </a:extLst>
          </p:cNvPr>
          <p:cNvSpPr/>
          <p:nvPr/>
        </p:nvSpPr>
        <p:spPr>
          <a:xfrm>
            <a:off x="9519936" y="2660465"/>
            <a:ext cx="2468169" cy="1297759"/>
          </a:xfrm>
          <a:prstGeom prst="ellipse">
            <a:avLst/>
          </a:prstGeom>
          <a:solidFill>
            <a:srgbClr val="B96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Financial</a:t>
            </a:r>
          </a:p>
          <a:p>
            <a:pPr algn="ctr"/>
            <a:r>
              <a:rPr lang="it-IT" sz="2400" dirty="0" err="1"/>
              <a:t>Leverage</a:t>
            </a:r>
            <a:endParaRPr lang="it-IT" sz="2400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A2A9672-79E8-9E45-B9B1-4B79563788D1}"/>
              </a:ext>
            </a:extLst>
          </p:cNvPr>
          <p:cNvSpPr/>
          <p:nvPr/>
        </p:nvSpPr>
        <p:spPr>
          <a:xfrm>
            <a:off x="6287524" y="2660465"/>
            <a:ext cx="2468169" cy="1297759"/>
          </a:xfrm>
          <a:prstGeom prst="ellipse">
            <a:avLst/>
          </a:prstGeom>
          <a:solidFill>
            <a:srgbClr val="B96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Total </a:t>
            </a:r>
            <a:r>
              <a:rPr lang="it-IT" sz="2400" dirty="0" err="1"/>
              <a:t>Asset</a:t>
            </a:r>
            <a:endParaRPr lang="it-IT" sz="2400" dirty="0"/>
          </a:p>
          <a:p>
            <a:pPr algn="ctr"/>
            <a:r>
              <a:rPr lang="it-IT" sz="2400" dirty="0"/>
              <a:t>Turnover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1B194B8E-8863-6B41-B97A-799F19B33F69}"/>
              </a:ext>
            </a:extLst>
          </p:cNvPr>
          <p:cNvSpPr/>
          <p:nvPr/>
        </p:nvSpPr>
        <p:spPr>
          <a:xfrm>
            <a:off x="285586" y="2660465"/>
            <a:ext cx="2468169" cy="1297759"/>
          </a:xfrm>
          <a:prstGeom prst="ellipse">
            <a:avLst/>
          </a:prstGeom>
          <a:solidFill>
            <a:srgbClr val="B96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ROE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2EB8B58-2865-F547-85A3-969586E2C503}"/>
                  </a:ext>
                </a:extLst>
              </p:cNvPr>
              <p:cNvSpPr txBox="1"/>
              <p:nvPr/>
            </p:nvSpPr>
            <p:spPr>
              <a:xfrm>
                <a:off x="2656175" y="303234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2EB8B58-2865-F547-85A3-969586E2C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75" y="3032345"/>
                <a:ext cx="65081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47CF704-3FBA-4249-B8F9-F5893F704E8E}"/>
                  </a:ext>
                </a:extLst>
              </p:cNvPr>
              <p:cNvSpPr txBox="1"/>
              <p:nvPr/>
            </p:nvSpPr>
            <p:spPr>
              <a:xfrm>
                <a:off x="5650977" y="303234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47CF704-3FBA-4249-B8F9-F5893F704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977" y="3032345"/>
                <a:ext cx="650812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494E997-4101-BA46-A0EE-D784CD55695B}"/>
                  </a:ext>
                </a:extLst>
              </p:cNvPr>
              <p:cNvSpPr txBox="1"/>
              <p:nvPr/>
            </p:nvSpPr>
            <p:spPr>
              <a:xfrm>
                <a:off x="8811866" y="3032345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9494E997-4101-BA46-A0EE-D784CD556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866" y="3032345"/>
                <a:ext cx="650812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421C09-F559-A046-8DB2-2CA57E83C242}"/>
                  </a:ext>
                </a:extLst>
              </p:cNvPr>
              <p:cNvSpPr txBox="1"/>
              <p:nvPr/>
            </p:nvSpPr>
            <p:spPr>
              <a:xfrm>
                <a:off x="434846" y="4637106"/>
                <a:ext cx="2160848" cy="971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𝑷𝒓𝒐𝒇𝒊𝒕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𝒇𝒐𝒓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𝒕𝒉𝒆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𝒚𝒆𝒂𝒓</m:t>
                          </m:r>
                        </m:num>
                        <m:den>
                          <m:eqArr>
                            <m:eqArrPr>
                              <m:ctrlP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𝑨𝒗𝒆𝒓𝒂𝒈𝒆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𝒐𝒕𝒂𝒍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𝒆𝒒𝒖𝒊𝒕𝒚</m:t>
                              </m:r>
                            </m:e>
                            <m:e/>
                          </m:eqArr>
                        </m:den>
                      </m:f>
                    </m:oMath>
                  </m:oMathPara>
                </a14:m>
                <a:endParaRPr lang="it-IT" sz="1400" b="1" spc="100" dirty="0">
                  <a:solidFill>
                    <a:srgbClr val="2C3A58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6421C09-F559-A046-8DB2-2CA57E83C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46" y="4637106"/>
                <a:ext cx="2160848" cy="971420"/>
              </a:xfrm>
              <a:prstGeom prst="rect">
                <a:avLst/>
              </a:prstGeom>
              <a:blipFill>
                <a:blip r:embed="rId5"/>
                <a:stretch>
                  <a:fillRect l="-1754" r="-175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D987A95-655F-D94B-B59C-416FF9344972}"/>
                  </a:ext>
                </a:extLst>
              </p:cNvPr>
              <p:cNvSpPr txBox="1"/>
              <p:nvPr/>
            </p:nvSpPr>
            <p:spPr>
              <a:xfrm>
                <a:off x="3409212" y="4637106"/>
                <a:ext cx="2063489" cy="9042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𝑷𝒓𝒐𝒇𝒊𝒕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𝒇𝒐𝒓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𝒕𝒉𝒆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𝒚𝒆𝒂𝒓</m:t>
                          </m:r>
                        </m:num>
                        <m:den>
                          <m:eqArr>
                            <m:eqArrPr>
                              <m:ctrlPr>
                                <a:rPr lang="it-IT" sz="14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4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  <m:r>
                                <a:rPr lang="it-IT" sz="14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𝒂𝒍𝒆𝒔</m:t>
                              </m:r>
                            </m:e>
                            <m:e>
                              <m:r>
                                <a:rPr lang="it-IT" sz="14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400" b="1" i="1" spc="100" smtClean="0">
                                  <a:solidFill>
                                    <a:srgbClr val="2E3C5D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𝒓𝒆𝒗𝒆𝒏𝒖𝒆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4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D987A95-655F-D94B-B59C-416FF934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212" y="4637106"/>
                <a:ext cx="2063489" cy="904222"/>
              </a:xfrm>
              <a:prstGeom prst="rect">
                <a:avLst/>
              </a:prstGeom>
              <a:blipFill>
                <a:blip r:embed="rId6"/>
                <a:stretch>
                  <a:fillRect l="-610"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32D074-FB49-D249-A43F-D4672C85DE69}"/>
                  </a:ext>
                </a:extLst>
              </p:cNvPr>
              <p:cNvSpPr txBox="1"/>
              <p:nvPr/>
            </p:nvSpPr>
            <p:spPr>
              <a:xfrm>
                <a:off x="6615999" y="4639294"/>
                <a:ext cx="1811218" cy="9037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  <m:r>
                            <a:rPr lang="it-IT" sz="1400" b="1" i="1" spc="10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𝒂𝒍𝒆𝒔</m:t>
                          </m:r>
                          <m:r>
                            <a:rPr lang="it-IT" sz="1400" b="1" i="1" spc="100" smtClean="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>
                              <a:solidFill>
                                <a:srgbClr val="2C3A5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𝒓𝒆𝒗𝒆𝒏𝒖𝒆</m:t>
                          </m:r>
                        </m:num>
                        <m:den>
                          <m:eqArr>
                            <m:eqArrPr>
                              <m:ctrlP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𝑨𝒗𝒆𝒓𝒂𝒈𝒆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𝒕𝒐𝒕𝒂𝒍</m:t>
                              </m:r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1400" b="1" i="1" spc="100" smtClean="0">
                                  <a:solidFill>
                                    <a:srgbClr val="2C3A5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𝒂𝒔𝒔𝒆𝒕𝒔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it-IT" sz="1400" b="1" spc="100" dirty="0">
                  <a:solidFill>
                    <a:srgbClr val="2C3A58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32D074-FB49-D249-A43F-D4672C85D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999" y="4639294"/>
                <a:ext cx="1811218" cy="903709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C0DFD10-FE6A-A24B-AA13-AB8AC1984B55}"/>
                  </a:ext>
                </a:extLst>
              </p:cNvPr>
              <p:cNvSpPr txBox="1"/>
              <p:nvPr/>
            </p:nvSpPr>
            <p:spPr>
              <a:xfrm>
                <a:off x="9570515" y="4801862"/>
                <a:ext cx="2468169" cy="670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𝑨𝒗𝒆𝒓𝒂𝒈𝒆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𝒕𝒐𝒕𝒂𝒍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𝒂𝒔𝒔𝒆𝒕𝒔</m:t>
                          </m:r>
                        </m:num>
                        <m:den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𝑨𝒗𝒆𝒓𝒂𝒈𝒆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𝒕𝒐𝒕𝒂𝒍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it-IT" sz="1400" b="1" i="1" spc="10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𝒆𝒒𝒖𝒊𝒕𝒚</m:t>
                          </m:r>
                        </m:den>
                      </m:f>
                    </m:oMath>
                  </m:oMathPara>
                </a14:m>
                <a:endParaRPr lang="it-IT" sz="1400" b="1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AC0DFD10-FE6A-A24B-AA13-AB8AC1984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515" y="4801862"/>
                <a:ext cx="2468169" cy="670505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4E46F6-F33A-A746-907D-8B8A95DD526F}"/>
                  </a:ext>
                </a:extLst>
              </p:cNvPr>
              <p:cNvSpPr txBox="1"/>
              <p:nvPr/>
            </p:nvSpPr>
            <p:spPr>
              <a:xfrm>
                <a:off x="2609894" y="4845817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AA4E46F6-F33A-A746-907D-8B8A95DD5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94" y="4845817"/>
                <a:ext cx="650812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2C7E8FE-34E3-B44E-B726-46E6705E5299}"/>
                  </a:ext>
                </a:extLst>
              </p:cNvPr>
              <p:cNvSpPr txBox="1"/>
              <p:nvPr/>
            </p:nvSpPr>
            <p:spPr>
              <a:xfrm>
                <a:off x="5557776" y="4845817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92C7E8FE-34E3-B44E-B726-46E6705E5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776" y="4845817"/>
                <a:ext cx="6508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7AAC070-2702-4D43-B518-FCD16B42A320}"/>
                  </a:ext>
                </a:extLst>
              </p:cNvPr>
              <p:cNvSpPr txBox="1"/>
              <p:nvPr/>
            </p:nvSpPr>
            <p:spPr>
              <a:xfrm>
                <a:off x="8755693" y="4845817"/>
                <a:ext cx="65081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pc="100" smtClean="0">
                          <a:solidFill>
                            <a:srgbClr val="2E3C5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</m:oMath>
                  </m:oMathPara>
                </a14:m>
                <a:endParaRPr lang="it-IT" sz="1200" spc="100" dirty="0">
                  <a:solidFill>
                    <a:srgbClr val="2E3C5D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B7AAC070-2702-4D43-B518-FCD16B42A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693" y="4845817"/>
                <a:ext cx="650812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02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26CCD-74CE-4543-BDC4-B81206BA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51" y="1316913"/>
            <a:ext cx="10571666" cy="464602"/>
          </a:xfrm>
        </p:spPr>
        <p:txBody>
          <a:bodyPr/>
          <a:lstStyle/>
          <a:p>
            <a:pPr algn="ctr"/>
            <a:r>
              <a:rPr lang="it-IT" dirty="0" err="1"/>
              <a:t>Leverage</a:t>
            </a:r>
            <a:r>
              <a:rPr lang="it-IT" dirty="0"/>
              <a:t> </a:t>
            </a:r>
            <a:r>
              <a:rPr lang="it-IT" dirty="0" err="1"/>
              <a:t>equation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1712080C-E598-CB4D-8A8A-593A2C21B83D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>
              <a:xfrm>
                <a:off x="1022039" y="2600870"/>
                <a:ext cx="10147921" cy="616515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𝑅𝑂𝐸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𝑅𝑂𝐼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𝑇𝑜𝑡𝑎𝑙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𝑙𝑖𝑎𝑏𝑖𝑙𝑖𝑡𝑖𝑒𝑠</m:t>
                            </m:r>
                          </m:num>
                          <m:den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𝑇𝑜𝑡𝑎𝑙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𝑒𝑞𝑢𝑖𝑡𝑦</m:t>
                            </m:r>
                          </m:den>
                        </m:f>
                        <m:d>
                          <m:d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𝑅𝑂𝐼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r>
                  <a:rPr lang="it-IT" sz="2400" dirty="0"/>
                  <a:t> (1-t)</a:t>
                </a:r>
              </a:p>
            </p:txBody>
          </p:sp>
        </mc:Choice>
        <mc:Fallback>
          <p:sp>
            <p:nvSpPr>
              <p:cNvPr id="4" name="Segnaposto testo 3">
                <a:extLst>
                  <a:ext uri="{FF2B5EF4-FFF2-40B4-BE49-F238E27FC236}">
                    <a16:creationId xmlns:a16="http://schemas.microsoft.com/office/drawing/2014/main" id="{1712080C-E598-CB4D-8A8A-593A2C21B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xfrm>
                <a:off x="1022039" y="2600870"/>
                <a:ext cx="10147921" cy="616515"/>
              </a:xfrm>
              <a:blipFill>
                <a:blip r:embed="rId2"/>
                <a:stretch>
                  <a:fillRect t="-4000" b="-14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D034E9-90A9-0E41-A5B9-DF0FE9016CA5}"/>
                  </a:ext>
                </a:extLst>
              </p:cNvPr>
              <p:cNvSpPr txBox="1"/>
              <p:nvPr/>
            </p:nvSpPr>
            <p:spPr>
              <a:xfrm>
                <a:off x="2943922" y="4036741"/>
                <a:ext cx="620007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it-IT" sz="1600" spc="1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ROI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𝑂𝑝𝑒𝑟𝑎𝑡𝑖𝑛𝑔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𝑝𝑟𝑜𝑓𝑖𝑡</m:t>
                        </m:r>
                      </m:num>
                      <m:den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𝑇𝑜𝑡𝑎𝑙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𝑎𝑠𝑠𝑒𝑡𝑠</m:t>
                        </m:r>
                      </m:den>
                    </m:f>
                  </m:oMath>
                </a14:m>
                <a:endParaRPr lang="it-IT" sz="160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D034E9-90A9-0E41-A5B9-DF0FE9016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22" y="4036741"/>
                <a:ext cx="6200078" cy="416011"/>
              </a:xfrm>
              <a:prstGeom prst="rect">
                <a:avLst/>
              </a:prstGeom>
              <a:blipFill>
                <a:blip r:embed="rId3"/>
                <a:stretch>
                  <a:fillRect l="-409" t="-67647" b="-14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7362EEB-2800-CA4C-9E89-63A19BE35EBD}"/>
                  </a:ext>
                </a:extLst>
              </p:cNvPr>
              <p:cNvSpPr txBox="1"/>
              <p:nvPr/>
            </p:nvSpPr>
            <p:spPr>
              <a:xfrm>
                <a:off x="2943922" y="4467922"/>
                <a:ext cx="620007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it-IT" sz="1600" spc="1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     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it-IT" sz="160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𝐼𝑛𝑡𝑒𝑟𝑒𝑠𝑡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𝑝𝑎𝑦𝑎𝑏𝑙𝑒</m:t>
                        </m:r>
                      </m:num>
                      <m:den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𝑇𝑜𝑡𝑎𝑙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it-IT" sz="1600" b="0" i="1" spc="10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𝑙𝑖𝑎𝑏𝑖𝑙𝑖𝑡𝑖𝑒𝑠</m:t>
                        </m:r>
                      </m:den>
                    </m:f>
                  </m:oMath>
                </a14:m>
                <a:endParaRPr lang="it-IT" sz="160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47362EEB-2800-CA4C-9E89-63A19BE3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22" y="4467922"/>
                <a:ext cx="6200078" cy="416011"/>
              </a:xfrm>
              <a:prstGeom prst="rect">
                <a:avLst/>
              </a:prstGeom>
              <a:blipFill>
                <a:blip r:embed="rId4"/>
                <a:stretch>
                  <a:fillRect l="-409" t="-67647" b="-14411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D558BCF-9595-5D48-B03D-A836DF5BFB62}"/>
                  </a:ext>
                </a:extLst>
              </p:cNvPr>
              <p:cNvSpPr txBox="1"/>
              <p:nvPr/>
            </p:nvSpPr>
            <p:spPr>
              <a:xfrm>
                <a:off x="2943922" y="4917966"/>
                <a:ext cx="6200078" cy="416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it-IT" sz="1600" spc="100" dirty="0"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t      = </a:t>
                </a:r>
                <a14:m>
                  <m:oMath xmlns:m="http://schemas.openxmlformats.org/officeDocument/2006/math">
                    <m:r>
                      <a:rPr lang="it-IT" sz="1600" i="1" spc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it-IT" sz="1600" b="0" i="1" spc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it-IT" sz="1600" b="0" i="1" spc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sz="1600" b="0" i="1" spc="10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𝑟𝑎𝑡𝑒</m:t>
                    </m:r>
                  </m:oMath>
                </a14:m>
                <a:endParaRPr lang="it-IT" sz="1600" spc="100" dirty="0"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D558BCF-9595-5D48-B03D-A836DF5BF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22" y="4917966"/>
                <a:ext cx="6200078" cy="416011"/>
              </a:xfrm>
              <a:prstGeom prst="rect">
                <a:avLst/>
              </a:prstGeom>
              <a:blipFill>
                <a:blip r:embed="rId5"/>
                <a:stretch>
                  <a:fillRect l="-409" b="-176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08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0" y="729219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Investment (market) ratios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4665906" y="2052981"/>
            <a:ext cx="2860181" cy="1592057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>
                <a:solidFill>
                  <a:srgbClr val="2E3C5D"/>
                </a:solidFill>
              </a:rPr>
              <a:t>Investment</a:t>
            </a:r>
            <a:r>
              <a:rPr lang="it-IT" sz="2800" b="1" dirty="0">
                <a:solidFill>
                  <a:srgbClr val="2E3C5D"/>
                </a:solidFill>
              </a:rPr>
              <a:t> </a:t>
            </a:r>
            <a:r>
              <a:rPr lang="it-IT" sz="2800" b="1" dirty="0" err="1">
                <a:solidFill>
                  <a:srgbClr val="2E3C5D"/>
                </a:solidFill>
              </a:rPr>
              <a:t>ratios</a:t>
            </a:r>
            <a:endParaRPr lang="it-IT" sz="2800" b="1" dirty="0">
              <a:solidFill>
                <a:srgbClr val="2E3C5D"/>
              </a:solidFill>
            </a:endParaRPr>
          </a:p>
        </p:txBody>
      </p: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23B8071B-5ACB-974B-864F-767646D6422D}"/>
              </a:ext>
            </a:extLst>
          </p:cNvPr>
          <p:cNvSpPr/>
          <p:nvPr/>
        </p:nvSpPr>
        <p:spPr>
          <a:xfrm rot="2427237">
            <a:off x="7235227" y="3846211"/>
            <a:ext cx="1411813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/>
              <p:nvPr/>
            </p:nvSpPr>
            <p:spPr>
              <a:xfrm>
                <a:off x="187054" y="4423269"/>
                <a:ext cx="3737440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Dividend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yield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:endParaRPr lang="it-IT" sz="1600" i="1" dirty="0">
                  <a:solidFill>
                    <a:srgbClr val="2E3C5D"/>
                  </a:solidFill>
                  <a:latin typeface="Cambria Math" panose="02040503050406030204" pitchFamily="18" charset="0"/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𝐷𝑖𝑣𝑖𝑑𝑒𝑛𝑑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𝑀𝑎𝑟𝑘𝑒𝑡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0" name="Rettangolo con angoli arrotondati 9">
                <a:extLst>
                  <a:ext uri="{FF2B5EF4-FFF2-40B4-BE49-F238E27FC236}">
                    <a16:creationId xmlns:a16="http://schemas.microsoft.com/office/drawing/2014/main" id="{057E8ACD-E4CB-0047-BD2A-D36936D7DE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54" y="4423269"/>
                <a:ext cx="3737440" cy="159205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/>
              <p:nvPr/>
            </p:nvSpPr>
            <p:spPr>
              <a:xfrm>
                <a:off x="20185" y="1934986"/>
                <a:ext cx="3801332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Dividend</a:t>
                </a:r>
                <a:r>
                  <a:rPr lang="it-IT" b="1" dirty="0">
                    <a:solidFill>
                      <a:srgbClr val="2E3C5D"/>
                    </a:solidFill>
                  </a:rPr>
                  <a:t>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payout</a:t>
                </a:r>
                <a:endParaRPr lang="it-IT" b="1" dirty="0">
                  <a:solidFill>
                    <a:srgbClr val="2E3C5D"/>
                  </a:solidFill>
                </a:endParaRPr>
              </a:p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𝐷𝑖𝑣𝑖𝑑𝑒𝑛𝑑𝑠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𝑎𝑛𝑛𝑜𝑢𝑛𝑐𝑒𝑑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num>
                        <m:den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𝐸𝑎𝑟𝑛𝑖𝑛𝑔𝑠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𝑡h𝑒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𝑎𝑣𝑎𝑖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𝑙𝑎𝑏𝑙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𝑑𝑖𝑣𝑖𝑑𝑒𝑛𝑑𝑠</m:t>
                          </m:r>
                        </m:den>
                      </m:f>
                    </m:oMath>
                  </m:oMathPara>
                </a14:m>
                <a:endParaRPr lang="it-IT" sz="16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3" name="Rettangolo con angoli arrotondati 12">
                <a:extLst>
                  <a:ext uri="{FF2B5EF4-FFF2-40B4-BE49-F238E27FC236}">
                    <a16:creationId xmlns:a16="http://schemas.microsoft.com/office/drawing/2014/main" id="{511B71C1-36DC-CE48-838A-DEB74D35D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" y="1934986"/>
                <a:ext cx="3801332" cy="159205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/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sz="2000" b="1" dirty="0">
                    <a:solidFill>
                      <a:srgbClr val="2E3C5D"/>
                    </a:solidFill>
                  </a:rPr>
                  <a:t>Price/</a:t>
                </a:r>
                <a:r>
                  <a:rPr lang="it-IT" sz="2000" b="1" dirty="0" err="1">
                    <a:solidFill>
                      <a:srgbClr val="2E3C5D"/>
                    </a:solidFill>
                  </a:rPr>
                  <a:t>earnings</a:t>
                </a:r>
                <a:endParaRPr lang="it-IT" sz="2000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𝑀𝑎𝑟𝑘𝑒𝑡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</m:t>
                          </m:r>
                          <m:r>
                            <a:rPr lang="it-IT" sz="1600" i="1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𝐸𝑎𝑟𝑛𝑖𝑛𝑔𝑠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</m:t>
                          </m:r>
                        </m:den>
                      </m:f>
                    </m:oMath>
                  </m:oMathPara>
                </a14:m>
                <a:endParaRPr lang="it-IT" sz="140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 xmlns="">
          <p:sp>
            <p:nvSpPr>
              <p:cNvPr id="14" name="Rettangolo con angoli arrotondati 13">
                <a:extLst>
                  <a:ext uri="{FF2B5EF4-FFF2-40B4-BE49-F238E27FC236}">
                    <a16:creationId xmlns:a16="http://schemas.microsoft.com/office/drawing/2014/main" id="{73081C35-3381-4C4D-997E-90850A521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76" y="1934987"/>
                <a:ext cx="3587297" cy="159205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ccia destra 14">
            <a:extLst>
              <a:ext uri="{FF2B5EF4-FFF2-40B4-BE49-F238E27FC236}">
                <a16:creationId xmlns:a16="http://schemas.microsoft.com/office/drawing/2014/main" id="{638CFCBC-77FD-F948-9566-4E5D5CB58BB1}"/>
              </a:ext>
            </a:extLst>
          </p:cNvPr>
          <p:cNvSpPr/>
          <p:nvPr/>
        </p:nvSpPr>
        <p:spPr>
          <a:xfrm rot="10800000">
            <a:off x="382151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879AE5EB-8382-EF45-A38C-2425AEEEA6F9}"/>
              </a:ext>
            </a:extLst>
          </p:cNvPr>
          <p:cNvSpPr/>
          <p:nvPr/>
        </p:nvSpPr>
        <p:spPr>
          <a:xfrm>
            <a:off x="7526087" y="2560327"/>
            <a:ext cx="844389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>
            <a:extLst>
              <a:ext uri="{FF2B5EF4-FFF2-40B4-BE49-F238E27FC236}">
                <a16:creationId xmlns:a16="http://schemas.microsoft.com/office/drawing/2014/main" id="{A86C1C60-8134-6C44-B047-7B48D6CE10EC}"/>
              </a:ext>
            </a:extLst>
          </p:cNvPr>
          <p:cNvSpPr/>
          <p:nvPr/>
        </p:nvSpPr>
        <p:spPr>
          <a:xfrm rot="8350619">
            <a:off x="3536237" y="3830143"/>
            <a:ext cx="1369653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2D53EC70-C9C5-B349-83C7-624846667B59}"/>
                  </a:ext>
                </a:extLst>
              </p:cNvPr>
              <p:cNvSpPr/>
              <p:nvPr/>
            </p:nvSpPr>
            <p:spPr>
              <a:xfrm>
                <a:off x="4108705" y="4586439"/>
                <a:ext cx="3889248" cy="1592057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/>
                <a:r>
                  <a:rPr lang="it-IT" b="1" dirty="0" err="1">
                    <a:solidFill>
                      <a:srgbClr val="2E3C5D"/>
                    </a:solidFill>
                  </a:rPr>
                  <a:t>Earnings</a:t>
                </a:r>
                <a:r>
                  <a:rPr lang="it-IT" b="1" dirty="0">
                    <a:solidFill>
                      <a:srgbClr val="2E3C5D"/>
                    </a:solidFill>
                  </a:rPr>
                  <a:t> per share</a:t>
                </a:r>
              </a:p>
              <a:p>
                <a:pPr algn="ctr"/>
                <a:endParaRPr lang="it-IT" b="1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0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60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𝐸𝑎𝑟𝑛𝑖𝑛𝑔𝑠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𝑎𝑣𝑎𝑖𝑙𝑎𝑏𝑙𝑒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𝑜𝑟𝑑𝑖𝑛𝑎𝑟𝑦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𝑠h𝑎𝑟𝑒h𝑜𝑙𝑑𝑒𝑟𝑠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𝑜𝑓𝑜𝑟𝑑𝑖𝑛𝑎𝑟𝑦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600" b="0" i="1" spc="-13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𝑖𝑠𝑠𝑢𝑒</m:t>
                          </m:r>
                        </m:den>
                      </m:f>
                    </m:oMath>
                  </m:oMathPara>
                </a14:m>
                <a:endParaRPr lang="it-IT" sz="1600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12" name="Rettangolo con angoli arrotondati 11">
                <a:extLst>
                  <a:ext uri="{FF2B5EF4-FFF2-40B4-BE49-F238E27FC236}">
                    <a16:creationId xmlns:a16="http://schemas.microsoft.com/office/drawing/2014/main" id="{2D53EC70-C9C5-B349-83C7-624846667B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705" y="4586439"/>
                <a:ext cx="3889248" cy="159205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ccia destra 16">
            <a:extLst>
              <a:ext uri="{FF2B5EF4-FFF2-40B4-BE49-F238E27FC236}">
                <a16:creationId xmlns:a16="http://schemas.microsoft.com/office/drawing/2014/main" id="{C2D83E62-9081-FF46-82A1-F40D6811E852}"/>
              </a:ext>
            </a:extLst>
          </p:cNvPr>
          <p:cNvSpPr/>
          <p:nvPr/>
        </p:nvSpPr>
        <p:spPr>
          <a:xfrm rot="5400000">
            <a:off x="5547094" y="3945052"/>
            <a:ext cx="941402" cy="341376"/>
          </a:xfrm>
          <a:prstGeom prst="rightArrow">
            <a:avLst>
              <a:gd name="adj1" fmla="val 57144"/>
              <a:gd name="adj2" fmla="val 50000"/>
            </a:avLst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63C087F0-104E-7F42-9677-4905A1CDDC21}"/>
                  </a:ext>
                </a:extLst>
              </p:cNvPr>
              <p:cNvSpPr/>
              <p:nvPr/>
            </p:nvSpPr>
            <p:spPr>
              <a:xfrm>
                <a:off x="8197208" y="4577685"/>
                <a:ext cx="3994792" cy="1600811"/>
              </a:xfrm>
              <a:prstGeom prst="roundRect">
                <a:avLst/>
              </a:prstGeom>
              <a:gradFill flip="none" rotWithShape="1">
                <a:gsLst>
                  <a:gs pos="0">
                    <a:srgbClr val="9D1B35">
                      <a:tint val="66000"/>
                      <a:satMod val="160000"/>
                    </a:srgbClr>
                  </a:gs>
                  <a:gs pos="50000">
                    <a:srgbClr val="9D1B35">
                      <a:tint val="44500"/>
                      <a:satMod val="160000"/>
                    </a:srgbClr>
                  </a:gs>
                  <a:gs pos="100000">
                    <a:srgbClr val="9D1B35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2280"/>
                  </a:lnSpc>
                </a:pPr>
                <a:endParaRPr lang="it-IT" sz="2000" b="1" spc="-13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280"/>
                  </a:lnSpc>
                </a:pPr>
                <a:r>
                  <a:rPr lang="it-IT" b="1" dirty="0">
                    <a:solidFill>
                      <a:srgbClr val="2E3C5D"/>
                    </a:solidFill>
                  </a:rPr>
                  <a:t>        Cash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generated</a:t>
                </a:r>
                <a:r>
                  <a:rPr lang="it-IT" b="1" dirty="0">
                    <a:solidFill>
                      <a:srgbClr val="2E3C5D"/>
                    </a:solidFill>
                  </a:rPr>
                  <a:t> from </a:t>
                </a:r>
                <a:r>
                  <a:rPr lang="it-IT" b="1" dirty="0" err="1">
                    <a:solidFill>
                      <a:srgbClr val="2E3C5D"/>
                    </a:solidFill>
                  </a:rPr>
                  <a:t>operations</a:t>
                </a:r>
                <a:r>
                  <a:rPr lang="it-IT" b="1" dirty="0">
                    <a:solidFill>
                      <a:srgbClr val="2E3C5D"/>
                    </a:solidFill>
                  </a:rPr>
                  <a:t>      per share</a:t>
                </a:r>
              </a:p>
              <a:p>
                <a:pPr algn="ctr">
                  <a:lnSpc>
                    <a:spcPts val="2280"/>
                  </a:lnSpc>
                </a:pPr>
                <a:endParaRPr lang="it-IT" sz="2400" b="1" spc="-11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228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𝐶𝑎𝑠h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𝑔𝑒𝑛𝑒𝑟𝑎𝑡𝑒𝑑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𝑜𝑝𝑒𝑟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𝑙𝑒𝑠𝑠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𝑝𝑟𝑒𝑓𝑒𝑟𝑒𝑛𝑐𝑒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𝑑𝑖𝑣𝑖𝑑𝑒𝑛𝑑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𝑜𝑟𝑑𝑖𝑛𝑎𝑟𝑦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𝑠h𝑎𝑟𝑒𝑠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1400" b="0" i="1" spc="-110" smtClean="0">
                              <a:solidFill>
                                <a:srgbClr val="2E3C5D"/>
                              </a:solidFill>
                              <a:latin typeface="Cambria Math" panose="02040503050406030204" pitchFamily="18" charset="0"/>
                            </a:rPr>
                            <m:t>𝑖𝑠𝑠𝑢𝑒</m:t>
                          </m:r>
                        </m:den>
                      </m:f>
                    </m:oMath>
                  </m:oMathPara>
                </a14:m>
                <a:endParaRPr lang="it-IT" spc="-110" dirty="0">
                  <a:solidFill>
                    <a:srgbClr val="2E3C5D"/>
                  </a:solidFill>
                </a:endParaRPr>
              </a:p>
              <a:p>
                <a:pPr algn="ctr">
                  <a:lnSpc>
                    <a:spcPts val="3000"/>
                  </a:lnSpc>
                </a:pPr>
                <a:endParaRPr lang="it-IT" sz="1600" dirty="0">
                  <a:solidFill>
                    <a:srgbClr val="2E3C5D"/>
                  </a:solidFill>
                </a:endParaRPr>
              </a:p>
            </p:txBody>
          </p:sp>
        </mc:Choice>
        <mc:Fallback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63C087F0-104E-7F42-9677-4905A1CDD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208" y="4577685"/>
                <a:ext cx="3994792" cy="160081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74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217B89-2B50-FC42-A2A4-01C9A42EC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Syllabus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F180736-A2BC-5241-B941-E6C4E117B4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7251" y="2338558"/>
            <a:ext cx="9188917" cy="2737928"/>
          </a:xfrm>
        </p:spPr>
        <p:txBody>
          <a:bodyPr/>
          <a:lstStyle/>
          <a:p>
            <a:pPr>
              <a:buAutoNum type="arabicPeriod"/>
            </a:pPr>
            <a:r>
              <a:rPr lang="en-GB" sz="2400" dirty="0"/>
              <a:t>Notion and usefulness of ratio analysis</a:t>
            </a:r>
          </a:p>
          <a:p>
            <a:pPr>
              <a:buAutoNum type="arabicPeriod"/>
            </a:pPr>
            <a:r>
              <a:rPr lang="en-GB" sz="2400" dirty="0"/>
              <a:t>Dimensions of a business’s financial health and related financial ratios</a:t>
            </a:r>
          </a:p>
          <a:p>
            <a:pPr>
              <a:buAutoNum type="arabicPeriod"/>
            </a:pPr>
            <a:r>
              <a:rPr lang="en-GB" sz="2400" dirty="0"/>
              <a:t>Study cases: Calculation of financial ratios and discussion of conclusions</a:t>
            </a:r>
          </a:p>
          <a:p>
            <a:pPr>
              <a:buAutoNum type="arabicPeriod"/>
            </a:pPr>
            <a:r>
              <a:rPr lang="en-GB" sz="2400" dirty="0"/>
              <a:t>Limitations of ratio analysis</a:t>
            </a:r>
          </a:p>
        </p:txBody>
      </p:sp>
    </p:spTree>
    <p:extLst>
      <p:ext uri="{BB962C8B-B14F-4D97-AF65-F5344CB8AC3E}">
        <p14:creationId xmlns:p14="http://schemas.microsoft.com/office/powerpoint/2010/main" val="288135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25" y="991307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  <a:t>Statements of financial position as at 30 June 2019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D8A8BED-11D7-7748-B5F8-9841C1BFC6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252037"/>
              </p:ext>
            </p:extLst>
          </p:nvPr>
        </p:nvGraphicFramePr>
        <p:xfrm>
          <a:off x="5325438" y="991307"/>
          <a:ext cx="5953381" cy="540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Foglio di lavoro" r:id="rId3" imgW="5626100" imgH="5105400" progId="Excel.Sheet.12">
                  <p:embed/>
                </p:oleObj>
              </mc:Choice>
              <mc:Fallback>
                <p:oleObj name="Foglio di lavoro" r:id="rId3" imgW="5626100" imgH="5105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25438" y="991307"/>
                        <a:ext cx="5953381" cy="540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7BED2D-3BDB-6C4C-94EE-E23D9026816C}"/>
              </a:ext>
            </a:extLst>
          </p:cNvPr>
          <p:cNvSpPr txBox="1"/>
          <p:nvPr/>
        </p:nvSpPr>
        <p:spPr>
          <a:xfrm>
            <a:off x="223025" y="2663277"/>
            <a:ext cx="4706111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600" spc="100" dirty="0">
                <a:solidFill>
                  <a:srgbClr val="FF0000"/>
                </a:solidFill>
                <a:cs typeface="Arial" panose="020B0604020202020204" pitchFamily="34" charset="0"/>
              </a:rPr>
              <a:t>Both Ali plc and </a:t>
            </a:r>
            <a:r>
              <a:rPr lang="en-GB" sz="1600" spc="100" dirty="0" err="1">
                <a:solidFill>
                  <a:srgbClr val="FF0000"/>
                </a:solidFill>
                <a:cs typeface="Arial" panose="020B0604020202020204" pitchFamily="34" charset="0"/>
              </a:rPr>
              <a:t>Bhaksar</a:t>
            </a:r>
            <a:r>
              <a:rPr lang="en-GB" sz="1600" spc="100" dirty="0">
                <a:solidFill>
                  <a:srgbClr val="FF0000"/>
                </a:solidFill>
                <a:cs typeface="Arial" panose="020B0604020202020204" pitchFamily="34" charset="0"/>
              </a:rPr>
              <a:t> plc </a:t>
            </a:r>
            <a:r>
              <a:rPr lang="en-GB" sz="1600" spc="100" dirty="0">
                <a:solidFill>
                  <a:srgbClr val="2E3C5D"/>
                </a:solidFill>
                <a:cs typeface="Arial" panose="020B0604020202020204" pitchFamily="34" charset="0"/>
              </a:rPr>
              <a:t>operate wholesale electrical stores throughout the UK.</a:t>
            </a:r>
          </a:p>
          <a:p>
            <a:pPr algn="l">
              <a:lnSpc>
                <a:spcPct val="150000"/>
              </a:lnSpc>
            </a:pPr>
            <a:r>
              <a:rPr lang="en-GB" sz="1600" spc="100" dirty="0">
                <a:solidFill>
                  <a:srgbClr val="2E3C5D"/>
                </a:solidFill>
                <a:cs typeface="Arial" panose="020B0604020202020204" pitchFamily="34" charset="0"/>
              </a:rPr>
              <a:t>The financial statements of each business for the year ended 30 June 2019 are as follows:</a:t>
            </a:r>
          </a:p>
        </p:txBody>
      </p:sp>
    </p:spTree>
    <p:extLst>
      <p:ext uri="{BB962C8B-B14F-4D97-AF65-F5344CB8AC3E}">
        <p14:creationId xmlns:p14="http://schemas.microsoft.com/office/powerpoint/2010/main" val="3147746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39" y="1646953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  <a:t>Income statements for the year ended 30 June 2019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5D8C1EC-5136-094E-901C-9D367637D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948648"/>
              </p:ext>
            </p:extLst>
          </p:nvPr>
        </p:nvGraphicFramePr>
        <p:xfrm>
          <a:off x="5633663" y="1646953"/>
          <a:ext cx="5946829" cy="3564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Foglio di lavoro" r:id="rId3" imgW="3771900" imgH="2260600" progId="Excel.Sheet.12">
                  <p:embed/>
                </p:oleObj>
              </mc:Choice>
              <mc:Fallback>
                <p:oleObj name="Foglio di lavoro" r:id="rId3" imgW="3771900" imgH="226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3663" y="1646953"/>
                        <a:ext cx="5946829" cy="3564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2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583" y="1001616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b="0" spc="100" dirty="0">
                <a:ea typeface="Open Sans" panose="020B0606030504020204" pitchFamily="34" charset="0"/>
                <a:cs typeface="Arial" panose="020B0604020202020204" pitchFamily="34" charset="0"/>
              </a:rPr>
              <a:t>Notes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7827EE-E0A0-5041-9B2E-3840C3AAA54D}"/>
              </a:ext>
            </a:extLst>
          </p:cNvPr>
          <p:cNvSpPr txBox="1"/>
          <p:nvPr/>
        </p:nvSpPr>
        <p:spPr>
          <a:xfrm>
            <a:off x="884583" y="1687713"/>
            <a:ext cx="10217426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The market values of a share in Ali plc and Bhaskar plc at the end of the year were £6.50 and £8.20, respectively.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1400" b="1" dirty="0">
                <a:solidFill>
                  <a:srgbClr val="2E3C5D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 sales and purchases were made on credit.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731FE5-2CA6-BD4A-8CB6-6B025A1C328C}"/>
              </a:ext>
            </a:extLst>
          </p:cNvPr>
          <p:cNvSpPr txBox="1"/>
          <p:nvPr/>
        </p:nvSpPr>
        <p:spPr>
          <a:xfrm>
            <a:off x="884583" y="2851150"/>
            <a:ext cx="651231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2400" b="1" spc="100" dirty="0" err="1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Required</a:t>
            </a:r>
            <a:r>
              <a:rPr lang="it-IT" sz="12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4D9DD5-EADB-E44B-B9DC-FAC2D8248B22}"/>
              </a:ext>
            </a:extLst>
          </p:cNvPr>
          <p:cNvSpPr txBox="1"/>
          <p:nvPr/>
        </p:nvSpPr>
        <p:spPr>
          <a:xfrm>
            <a:off x="884583" y="3710079"/>
            <a:ext cx="9441446" cy="292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For each business, calculate two ratios that are concerned with each of the following aspects: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Profitability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Efficiency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Liquidity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Gearing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Investment</a:t>
            </a:r>
          </a:p>
          <a:p>
            <a:pPr algn="l">
              <a:lnSpc>
                <a:spcPct val="150000"/>
              </a:lnSpc>
            </a:pPr>
            <a:endParaRPr lang="en-GB" sz="1400" b="1" spc="100" dirty="0">
              <a:latin typeface="Avenir Book" panose="02000503020000020003" pitchFamily="2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GB" sz="1400" b="1" spc="100" dirty="0">
                <a:latin typeface="Avenir Book" panose="02000503020000020003" pitchFamily="2" charset="0"/>
                <a:ea typeface="Open Sans" panose="020B0606030504020204" pitchFamily="34" charset="0"/>
                <a:cs typeface="Arial" panose="020B0604020202020204" pitchFamily="34" charset="0"/>
              </a:rPr>
              <a:t>Provide your conclusions from the ratios you have calculated.</a:t>
            </a:r>
          </a:p>
          <a:p>
            <a:pPr algn="l">
              <a:lnSpc>
                <a:spcPct val="150000"/>
              </a:lnSpc>
            </a:pPr>
            <a:endParaRPr lang="it-IT" sz="12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74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1" y="660455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Limitations of ratio analysis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176C37-177E-874B-83D3-38E5B9C53FEA}"/>
              </a:ext>
            </a:extLst>
          </p:cNvPr>
          <p:cNvSpPr txBox="1"/>
          <p:nvPr/>
        </p:nvSpPr>
        <p:spPr>
          <a:xfrm>
            <a:off x="1244512" y="1576830"/>
            <a:ext cx="101200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Ratios are only as reliable as the financial statements from which they derive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Inflation can distort the information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Inexact science - results must be interpreted cautiously</a:t>
            </a:r>
          </a:p>
          <a:p>
            <a:pPr algn="just"/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Ratios give a restricted view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‘Snapshot' nature of the statement of financial position, and ratios derived from there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Need for an </a:t>
            </a:r>
            <a:r>
              <a:rPr lang="en-GB" dirty="0"/>
              <a:t>overview of the financial reports to provide insights that may not be revealed by ratios and/or may help in their interpretation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/>
              <a:t>Performance for past periods, similar businesses and/or planned performance to be used as benchmark (</a:t>
            </a:r>
            <a:r>
              <a:rPr lang="en-GB" dirty="0">
                <a:solidFill>
                  <a:srgbClr val="2E3C5D"/>
                </a:solidFill>
              </a:rPr>
              <a:t>it can be difficult to find a suitable benchmark to compare with)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altLang="it-IT" dirty="0">
              <a:solidFill>
                <a:srgbClr val="2E3C5D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altLang="it-IT" dirty="0">
                <a:solidFill>
                  <a:srgbClr val="2E3C5D"/>
                </a:solidFill>
              </a:rPr>
              <a:t>Starting point for further analysis of the factors affecting financial health</a:t>
            </a:r>
            <a:endParaRPr lang="en-GB" dirty="0">
              <a:solidFill>
                <a:srgbClr val="2E3C5D"/>
              </a:solidFill>
            </a:endParaRPr>
          </a:p>
          <a:p>
            <a:pPr algn="just"/>
            <a:endParaRPr lang="en-GB" dirty="0">
              <a:solidFill>
                <a:srgbClr val="2E3C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it-IT" dirty="0">
              <a:solidFill>
                <a:srgbClr val="2E3C5D"/>
              </a:solidFill>
            </a:endParaRPr>
          </a:p>
          <a:p>
            <a:pPr algn="just"/>
            <a:endParaRPr lang="en-GB" dirty="0">
              <a:solidFill>
                <a:srgbClr val="2E3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8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32DAE03-0387-4642-ADBA-70E440F19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49" y="4496583"/>
            <a:ext cx="7780300" cy="821985"/>
          </a:xfrm>
        </p:spPr>
        <p:txBody>
          <a:bodyPr/>
          <a:lstStyle/>
          <a:p>
            <a:r>
              <a:rPr lang="it-GB"/>
              <a:t>Grazie </a:t>
            </a:r>
            <a:r>
              <a:rPr lang="it-IT" dirty="0"/>
              <a:t>per l’attenzione!</a:t>
            </a:r>
            <a:endParaRPr lang="it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BDD248-F856-AE45-9878-624D71FBF4FC}"/>
              </a:ext>
            </a:extLst>
          </p:cNvPr>
          <p:cNvSpPr txBox="1"/>
          <p:nvPr/>
        </p:nvSpPr>
        <p:spPr>
          <a:xfrm>
            <a:off x="557250" y="5341434"/>
            <a:ext cx="6411951" cy="335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2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mariano.damore@uniparthenope.it</a:t>
            </a:r>
            <a:endParaRPr lang="it-IT" sz="12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4C090-BF49-0D47-B8DC-CDDE66B8BA69}"/>
              </a:ext>
            </a:extLst>
          </p:cNvPr>
          <p:cNvSpPr txBox="1"/>
          <p:nvPr/>
        </p:nvSpPr>
        <p:spPr>
          <a:xfrm>
            <a:off x="557250" y="2041033"/>
            <a:ext cx="4360438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it-IT" sz="1600" spc="1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References</a:t>
            </a:r>
            <a:r>
              <a:rPr lang="it-IT" sz="1600" spc="1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150000"/>
              </a:lnSpc>
            </a:pPr>
            <a:endParaRPr lang="it-IT" sz="12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it-IT" sz="12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it-IT" sz="1200" spc="1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CFDBCE0-7025-EA44-B6AD-4327CD1B09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7248" y="2607015"/>
            <a:ext cx="9757629" cy="821985"/>
          </a:xfrm>
        </p:spPr>
        <p:txBody>
          <a:bodyPr/>
          <a:lstStyle/>
          <a:p>
            <a:r>
              <a:rPr lang="it-IT" sz="1600" dirty="0" err="1"/>
              <a:t>McLaney</a:t>
            </a:r>
            <a:r>
              <a:rPr lang="it-IT" sz="1600" dirty="0"/>
              <a:t>, E., </a:t>
            </a:r>
            <a:r>
              <a:rPr lang="it-IT" sz="1600" dirty="0" err="1"/>
              <a:t>Atrill</a:t>
            </a:r>
            <a:r>
              <a:rPr lang="it-IT" sz="1600" dirty="0"/>
              <a:t>, P., </a:t>
            </a:r>
            <a:r>
              <a:rPr lang="it-IT" sz="1600" i="1" dirty="0"/>
              <a:t>Accounting and Finance. An </a:t>
            </a:r>
            <a:r>
              <a:rPr lang="it-IT" sz="1600" i="1" dirty="0" err="1"/>
              <a:t>Introduction</a:t>
            </a:r>
            <a:r>
              <a:rPr lang="it-IT" sz="1600" dirty="0"/>
              <a:t>, 10th </a:t>
            </a:r>
            <a:r>
              <a:rPr lang="it-IT" sz="1600" dirty="0" err="1"/>
              <a:t>edition</a:t>
            </a:r>
            <a:r>
              <a:rPr lang="it-IT" sz="1600" dirty="0"/>
              <a:t>, </a:t>
            </a:r>
            <a:r>
              <a:rPr lang="it-IT" sz="1600" dirty="0" err="1"/>
              <a:t>Pearson</a:t>
            </a:r>
            <a:r>
              <a:rPr lang="it-IT" sz="1600" dirty="0"/>
              <a:t>, 2020, </a:t>
            </a:r>
            <a:r>
              <a:rPr lang="it-IT" sz="1600" dirty="0" err="1"/>
              <a:t>Chapter</a:t>
            </a:r>
            <a:r>
              <a:rPr lang="it-IT" sz="1600" dirty="0"/>
              <a:t> 7</a:t>
            </a:r>
          </a:p>
          <a:p>
            <a:r>
              <a:rPr lang="it-IT" sz="1600" dirty="0"/>
              <a:t>Ughetto, E., </a:t>
            </a:r>
            <a:r>
              <a:rPr lang="it-IT" sz="1600" i="1" dirty="0"/>
              <a:t>Accounting and Corporate Finance</a:t>
            </a:r>
            <a:r>
              <a:rPr lang="it-IT" sz="1600" dirty="0"/>
              <a:t>, McGraw-Hill </a:t>
            </a:r>
            <a:r>
              <a:rPr lang="it-IT" sz="1600" dirty="0" err="1"/>
              <a:t>Education</a:t>
            </a:r>
            <a:r>
              <a:rPr lang="it-IT" sz="1600" dirty="0"/>
              <a:t> Create, 2020, </a:t>
            </a:r>
            <a:r>
              <a:rPr lang="it-IT" sz="1600" dirty="0" err="1"/>
              <a:t>Chapter</a:t>
            </a:r>
            <a:r>
              <a:rPr lang="it-IT" sz="1600" dirty="0"/>
              <a:t> 9 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81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8FFCCEC-940C-C249-9715-832BBD568C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8691" y="1983462"/>
            <a:ext cx="6780809" cy="2737928"/>
          </a:xfrm>
        </p:spPr>
        <p:txBody>
          <a:bodyPr/>
          <a:lstStyle/>
          <a:p>
            <a:pPr marL="0" indent="0"/>
            <a:r>
              <a:rPr lang="en-GB" sz="1800" dirty="0">
                <a:solidFill>
                  <a:srgbClr val="2E3C5D"/>
                </a:solidFill>
              </a:rPr>
              <a:t>Relate one figure appearing in the financial statements to</a:t>
            </a:r>
          </a:p>
          <a:p>
            <a:pPr marL="0" indent="0"/>
            <a:endParaRPr lang="en-GB" sz="1800" b="1" dirty="0">
              <a:solidFill>
                <a:srgbClr val="2E3C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E3C5D"/>
                </a:solidFill>
              </a:rPr>
              <a:t>another figure appearing there (i.e. </a:t>
            </a:r>
            <a:r>
              <a:rPr lang="en-GB" altLang="it-IT" sz="1800" dirty="0">
                <a:solidFill>
                  <a:srgbClr val="2E3C5D"/>
                </a:solidFill>
              </a:rPr>
              <a:t>operating profit in relation to sales revenue)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2E3C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E3C5D"/>
                </a:solidFill>
              </a:rPr>
              <a:t>non-financial resources of the business (i.e. </a:t>
            </a:r>
            <a:r>
              <a:rPr lang="en-GB" altLang="it-IT" sz="1800" dirty="0">
                <a:solidFill>
                  <a:srgbClr val="2E3C5D"/>
                </a:solidFill>
              </a:rPr>
              <a:t>operating profit per employee)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rgbClr val="2E3C5D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CC382B-8135-7145-A64F-99BDB7C8B9F9}"/>
              </a:ext>
            </a:extLst>
          </p:cNvPr>
          <p:cNvSpPr txBox="1"/>
          <p:nvPr/>
        </p:nvSpPr>
        <p:spPr>
          <a:xfrm>
            <a:off x="7922045" y="4104835"/>
            <a:ext cx="3519449" cy="1602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28600" indent="-228600"/>
            <a:r>
              <a:rPr lang="en-GB" altLang="it-IT" sz="1800" dirty="0">
                <a:solidFill>
                  <a:srgbClr val="C00000"/>
                </a:solidFill>
                <a:cs typeface="+mn-cs"/>
              </a:rPr>
              <a:t>Remarks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600" dirty="0">
                <a:solidFill>
                  <a:srgbClr val="2E3C5D"/>
                </a:solidFill>
              </a:rPr>
              <a:t>No generally accepted list of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600" dirty="0">
                <a:solidFill>
                  <a:srgbClr val="2E3C5D"/>
                </a:solidFill>
              </a:rPr>
              <a:t>No standard method of calculation for many ratios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9D264EC-5F6F-1141-A21F-80FF95934AD7}"/>
              </a:ext>
            </a:extLst>
          </p:cNvPr>
          <p:cNvSpPr/>
          <p:nvPr/>
        </p:nvSpPr>
        <p:spPr>
          <a:xfrm>
            <a:off x="648691" y="4721390"/>
            <a:ext cx="520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dirty="0">
                <a:solidFill>
                  <a:srgbClr val="2E3C5D"/>
                </a:solidFill>
              </a:rPr>
              <a:t>Measure </a:t>
            </a:r>
            <a:r>
              <a:rPr lang="en-GB" altLang="it-IT" b="1" i="1" dirty="0">
                <a:solidFill>
                  <a:srgbClr val="2E3C5D"/>
                </a:solidFill>
              </a:rPr>
              <a:t>relative</a:t>
            </a:r>
            <a:r>
              <a:rPr lang="en-GB" altLang="it-IT" dirty="0">
                <a:solidFill>
                  <a:srgbClr val="2E3C5D"/>
                </a:solidFill>
              </a:rPr>
              <a:t> financial position and performance</a:t>
            </a:r>
            <a:endParaRPr lang="it-IT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FF175F3-B518-204E-BFB4-0EB4EEA4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1" y="827723"/>
            <a:ext cx="9359838" cy="69450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Financial ratios</a:t>
            </a:r>
          </a:p>
        </p:txBody>
      </p:sp>
    </p:spTree>
    <p:extLst>
      <p:ext uri="{BB962C8B-B14F-4D97-AF65-F5344CB8AC3E}">
        <p14:creationId xmlns:p14="http://schemas.microsoft.com/office/powerpoint/2010/main" val="257053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1" y="660455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Usefulness of ratio analysis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176C37-177E-874B-83D3-38E5B9C53FEA}"/>
              </a:ext>
            </a:extLst>
          </p:cNvPr>
          <p:cNvSpPr txBox="1"/>
          <p:nvPr/>
        </p:nvSpPr>
        <p:spPr>
          <a:xfrm>
            <a:off x="1242838" y="1747829"/>
            <a:ext cx="900838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Multiple ratios analysis support assessment of the financial health of the business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Aid to understanding what the financial statements mean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Enable comparison of the financial position and performance of different businesses by eliminating differences in scale of operations</a:t>
            </a:r>
          </a:p>
          <a:p>
            <a:endParaRPr lang="en-GB" dirty="0">
              <a:solidFill>
                <a:srgbClr val="2E3C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Individual ratios can be tracked to detect trends (i.e. by plotting them on a graph)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Ratios analysis can be used to detect signs of overtrading (i.e. insufficient finance to fund the level of trade receivables and inventories needed to support a certain level of sales revenue)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2E3C5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3C5D"/>
                </a:solidFill>
              </a:rPr>
              <a:t>Ratios can be used to predict financial failure </a:t>
            </a:r>
          </a:p>
          <a:p>
            <a:pPr marL="357188"/>
            <a:r>
              <a:rPr lang="en-GB" dirty="0">
                <a:solidFill>
                  <a:srgbClr val="2E3C5D"/>
                </a:solidFill>
              </a:rPr>
              <a:t>(univariate analysis uses a single ratio at a time in an attempt to predict financial failure whereas multiple discriminate analysis combines various ratios within a model, i.e. Z-score models)</a:t>
            </a:r>
            <a:endParaRPr lang="en-GB" dirty="0">
              <a:solidFill>
                <a:srgbClr val="2E3C5D"/>
              </a:solidFill>
              <a:ea typeface="宋体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9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72" y="689784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Key dimensions of financial health (1)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E1C7BF17-D66A-DF4E-BB5D-B08DBCB3764A}"/>
              </a:ext>
            </a:extLst>
          </p:cNvPr>
          <p:cNvSpPr/>
          <p:nvPr/>
        </p:nvSpPr>
        <p:spPr>
          <a:xfrm>
            <a:off x="2116184" y="2305877"/>
            <a:ext cx="2007219" cy="987483"/>
          </a:xfrm>
          <a:prstGeom prst="roundRect">
            <a:avLst/>
          </a:prstGeom>
          <a:gradFill flip="none" rotWithShape="1">
            <a:gsLst>
              <a:gs pos="0">
                <a:srgbClr val="9D1B35">
                  <a:tint val="66000"/>
                  <a:satMod val="160000"/>
                </a:srgbClr>
              </a:gs>
              <a:gs pos="50000">
                <a:srgbClr val="9D1B35">
                  <a:tint val="44500"/>
                  <a:satMod val="160000"/>
                </a:srgbClr>
              </a:gs>
              <a:gs pos="100000">
                <a:srgbClr val="9D1B35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2E3C5D"/>
                </a:solidFill>
              </a:rPr>
              <a:t>Profitability</a:t>
            </a:r>
            <a:endParaRPr lang="it-IT" b="1" dirty="0">
              <a:solidFill>
                <a:srgbClr val="2E3C5D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15138E1-5DA2-E945-ADBB-77ACEA018DB1}"/>
              </a:ext>
            </a:extLst>
          </p:cNvPr>
          <p:cNvSpPr/>
          <p:nvPr/>
        </p:nvSpPr>
        <p:spPr>
          <a:xfrm>
            <a:off x="2130713" y="4218395"/>
            <a:ext cx="2007219" cy="998035"/>
          </a:xfrm>
          <a:prstGeom prst="roundRect">
            <a:avLst/>
          </a:prstGeom>
          <a:gradFill flip="none" rotWithShape="1">
            <a:gsLst>
              <a:gs pos="0">
                <a:srgbClr val="9D1B35">
                  <a:tint val="66000"/>
                  <a:satMod val="160000"/>
                </a:srgbClr>
              </a:gs>
              <a:gs pos="50000">
                <a:srgbClr val="9D1B35">
                  <a:tint val="44500"/>
                  <a:satMod val="160000"/>
                </a:srgbClr>
              </a:gs>
              <a:gs pos="100000">
                <a:srgbClr val="9D1B35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2E3C5D"/>
                </a:solidFill>
              </a:rPr>
              <a:t>A</a:t>
            </a:r>
            <a:r>
              <a:rPr lang="it-IT" b="1" i="1" dirty="0" err="1">
                <a:solidFill>
                  <a:srgbClr val="2E3C5D"/>
                </a:solidFill>
              </a:rPr>
              <a:t>&amp;</a:t>
            </a:r>
            <a:r>
              <a:rPr lang="it-IT" b="1" dirty="0" err="1">
                <a:solidFill>
                  <a:srgbClr val="2E3C5D"/>
                </a:solidFill>
              </a:rPr>
              <a:t>L</a:t>
            </a:r>
            <a:r>
              <a:rPr lang="it-IT" b="1" i="1" dirty="0" err="1">
                <a:solidFill>
                  <a:srgbClr val="2E3C5D"/>
                </a:solidFill>
              </a:rPr>
              <a:t>s</a:t>
            </a:r>
            <a:r>
              <a:rPr lang="it-IT" b="1" dirty="0">
                <a:solidFill>
                  <a:srgbClr val="2E3C5D"/>
                </a:solidFill>
              </a:rPr>
              <a:t> turnover</a:t>
            </a:r>
          </a:p>
          <a:p>
            <a:pPr algn="ctr"/>
            <a:r>
              <a:rPr lang="it-IT" b="1" dirty="0">
                <a:solidFill>
                  <a:srgbClr val="2E3C5D"/>
                </a:solidFill>
              </a:rPr>
              <a:t>(</a:t>
            </a:r>
            <a:r>
              <a:rPr lang="it-IT" b="1" dirty="0" err="1">
                <a:solidFill>
                  <a:srgbClr val="2E3C5D"/>
                </a:solidFill>
              </a:rPr>
              <a:t>Efficiency</a:t>
            </a:r>
            <a:r>
              <a:rPr lang="it-IT" b="1" dirty="0">
                <a:solidFill>
                  <a:srgbClr val="2E3C5D"/>
                </a:solidFill>
              </a:rPr>
              <a:t>)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6F6C9995-AF83-1247-86F0-E3182458D838}"/>
              </a:ext>
            </a:extLst>
          </p:cNvPr>
          <p:cNvSpPr/>
          <p:nvPr/>
        </p:nvSpPr>
        <p:spPr>
          <a:xfrm>
            <a:off x="8148060" y="4178092"/>
            <a:ext cx="2007219" cy="998035"/>
          </a:xfrm>
          <a:prstGeom prst="roundRect">
            <a:avLst/>
          </a:prstGeom>
          <a:gradFill flip="none" rotWithShape="1">
            <a:gsLst>
              <a:gs pos="0">
                <a:srgbClr val="9D1B35">
                  <a:tint val="66000"/>
                  <a:satMod val="160000"/>
                </a:srgbClr>
              </a:gs>
              <a:gs pos="50000">
                <a:srgbClr val="9D1B35">
                  <a:tint val="44500"/>
                  <a:satMod val="160000"/>
                </a:srgbClr>
              </a:gs>
              <a:gs pos="100000">
                <a:srgbClr val="9D1B35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E3C5D"/>
                </a:solidFill>
              </a:rPr>
              <a:t>Financial</a:t>
            </a:r>
          </a:p>
          <a:p>
            <a:pPr algn="ctr"/>
            <a:r>
              <a:rPr lang="it-IT" b="1" dirty="0" err="1">
                <a:solidFill>
                  <a:srgbClr val="2E3C5D"/>
                </a:solidFill>
              </a:rPr>
              <a:t>gearing</a:t>
            </a:r>
            <a:endParaRPr lang="it-IT" b="1" dirty="0">
              <a:solidFill>
                <a:srgbClr val="2E3C5D"/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226A4FE9-F904-2B49-ABFF-0A6F963A0A59}"/>
              </a:ext>
            </a:extLst>
          </p:cNvPr>
          <p:cNvSpPr/>
          <p:nvPr/>
        </p:nvSpPr>
        <p:spPr>
          <a:xfrm>
            <a:off x="5091383" y="4218395"/>
            <a:ext cx="2007219" cy="998035"/>
          </a:xfrm>
          <a:prstGeom prst="roundRect">
            <a:avLst/>
          </a:prstGeom>
          <a:gradFill flip="none" rotWithShape="1">
            <a:gsLst>
              <a:gs pos="0">
                <a:srgbClr val="9D1B35">
                  <a:tint val="66000"/>
                  <a:satMod val="160000"/>
                </a:srgbClr>
              </a:gs>
              <a:gs pos="50000">
                <a:srgbClr val="9D1B35">
                  <a:tint val="44500"/>
                  <a:satMod val="160000"/>
                </a:srgbClr>
              </a:gs>
              <a:gs pos="100000">
                <a:srgbClr val="9D1B35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2E3C5D"/>
                </a:solidFill>
              </a:rPr>
              <a:t>Liquidity</a:t>
            </a:r>
            <a:endParaRPr lang="it-IT" b="1" dirty="0">
              <a:solidFill>
                <a:srgbClr val="2E3C5D"/>
              </a:solidFill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39FCE805-D77D-5D4A-871E-56047903F6AD}"/>
              </a:ext>
            </a:extLst>
          </p:cNvPr>
          <p:cNvSpPr/>
          <p:nvPr/>
        </p:nvSpPr>
        <p:spPr>
          <a:xfrm>
            <a:off x="8148060" y="2289385"/>
            <a:ext cx="2007219" cy="998035"/>
          </a:xfrm>
          <a:prstGeom prst="roundRect">
            <a:avLst/>
          </a:prstGeom>
          <a:gradFill flip="none" rotWithShape="1">
            <a:gsLst>
              <a:gs pos="0">
                <a:srgbClr val="9D1B35">
                  <a:tint val="66000"/>
                  <a:satMod val="160000"/>
                </a:srgbClr>
              </a:gs>
              <a:gs pos="50000">
                <a:srgbClr val="9D1B35">
                  <a:tint val="44500"/>
                  <a:satMod val="160000"/>
                </a:srgbClr>
              </a:gs>
              <a:gs pos="100000">
                <a:srgbClr val="9D1B35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rgbClr val="2E3C5D"/>
                </a:solidFill>
              </a:rPr>
              <a:t>Investment</a:t>
            </a:r>
            <a:endParaRPr lang="it-IT" b="1" dirty="0">
              <a:solidFill>
                <a:srgbClr val="2E3C5D"/>
              </a:solidFill>
            </a:endParaRPr>
          </a:p>
          <a:p>
            <a:pPr algn="ctr"/>
            <a:r>
              <a:rPr lang="it-IT" b="1" dirty="0">
                <a:solidFill>
                  <a:srgbClr val="2E3C5D"/>
                </a:solidFill>
              </a:rPr>
              <a:t>(Market)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36F9DC87-A023-264D-A005-ED9FCAC72187}"/>
              </a:ext>
            </a:extLst>
          </p:cNvPr>
          <p:cNvSpPr/>
          <p:nvPr/>
        </p:nvSpPr>
        <p:spPr>
          <a:xfrm>
            <a:off x="5091383" y="2286004"/>
            <a:ext cx="2007219" cy="998035"/>
          </a:xfrm>
          <a:prstGeom prst="roundRect">
            <a:avLst/>
          </a:prstGeom>
          <a:gradFill>
            <a:gsLst>
              <a:gs pos="100000">
                <a:srgbClr val="9D1B35">
                  <a:tint val="66000"/>
                  <a:satMod val="160000"/>
                  <a:shade val="30000"/>
                  <a:satMod val="115000"/>
                </a:srgbClr>
              </a:gs>
              <a:gs pos="0">
                <a:srgbClr val="9D1B35">
                  <a:tint val="66000"/>
                  <a:satMod val="160000"/>
                  <a:shade val="67500"/>
                  <a:satMod val="115000"/>
                </a:srgbClr>
              </a:gs>
              <a:gs pos="92000">
                <a:srgbClr val="DF6F78"/>
              </a:gs>
            </a:gsLst>
            <a:lin ang="135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2E3C5D"/>
                </a:solidFill>
              </a:rPr>
              <a:t>Financial</a:t>
            </a:r>
          </a:p>
          <a:p>
            <a:pPr algn="ctr"/>
            <a:r>
              <a:rPr lang="it-IT" b="1" dirty="0" err="1">
                <a:solidFill>
                  <a:srgbClr val="2E3C5D"/>
                </a:solidFill>
              </a:rPr>
              <a:t>ratios</a:t>
            </a:r>
            <a:endParaRPr lang="it-IT" b="1" dirty="0">
              <a:solidFill>
                <a:srgbClr val="2E3C5D"/>
              </a:solidFill>
            </a:endParaRPr>
          </a:p>
        </p:txBody>
      </p:sp>
      <p:sp>
        <p:nvSpPr>
          <p:cNvPr id="25" name="Freccia destra 24">
            <a:extLst>
              <a:ext uri="{FF2B5EF4-FFF2-40B4-BE49-F238E27FC236}">
                <a16:creationId xmlns:a16="http://schemas.microsoft.com/office/drawing/2014/main" id="{CC142986-6725-DE4B-9565-2299273CB3FF}"/>
              </a:ext>
            </a:extLst>
          </p:cNvPr>
          <p:cNvSpPr/>
          <p:nvPr/>
        </p:nvSpPr>
        <p:spPr>
          <a:xfrm>
            <a:off x="7098602" y="2571878"/>
            <a:ext cx="967980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destra 26">
            <a:extLst>
              <a:ext uri="{FF2B5EF4-FFF2-40B4-BE49-F238E27FC236}">
                <a16:creationId xmlns:a16="http://schemas.microsoft.com/office/drawing/2014/main" id="{CD9A59CE-0C87-B143-9C7E-3916A37FAD25}"/>
              </a:ext>
            </a:extLst>
          </p:cNvPr>
          <p:cNvSpPr/>
          <p:nvPr/>
        </p:nvSpPr>
        <p:spPr>
          <a:xfrm rot="10800000">
            <a:off x="4137932" y="2540189"/>
            <a:ext cx="940547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reccia destra 27">
            <a:extLst>
              <a:ext uri="{FF2B5EF4-FFF2-40B4-BE49-F238E27FC236}">
                <a16:creationId xmlns:a16="http://schemas.microsoft.com/office/drawing/2014/main" id="{29A03BE1-B3A8-6848-94D9-344C0955ABB6}"/>
              </a:ext>
            </a:extLst>
          </p:cNvPr>
          <p:cNvSpPr/>
          <p:nvPr/>
        </p:nvSpPr>
        <p:spPr>
          <a:xfrm rot="8240806">
            <a:off x="3875902" y="3545445"/>
            <a:ext cx="1465555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destra 28">
            <a:extLst>
              <a:ext uri="{FF2B5EF4-FFF2-40B4-BE49-F238E27FC236}">
                <a16:creationId xmlns:a16="http://schemas.microsoft.com/office/drawing/2014/main" id="{89D722A1-CC97-DB43-9C9D-69AD067BAB7C}"/>
              </a:ext>
            </a:extLst>
          </p:cNvPr>
          <p:cNvSpPr/>
          <p:nvPr/>
        </p:nvSpPr>
        <p:spPr>
          <a:xfrm rot="2594916">
            <a:off x="6852692" y="3562068"/>
            <a:ext cx="1501336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23B8071B-5ACB-974B-864F-767646D6422D}"/>
              </a:ext>
            </a:extLst>
          </p:cNvPr>
          <p:cNvSpPr/>
          <p:nvPr/>
        </p:nvSpPr>
        <p:spPr>
          <a:xfrm rot="5400000">
            <a:off x="5639449" y="3578214"/>
            <a:ext cx="911084" cy="341376"/>
          </a:xfrm>
          <a:prstGeom prst="rightArrow">
            <a:avLst/>
          </a:prstGeom>
          <a:solidFill>
            <a:srgbClr val="2E3C5D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61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81" y="660455"/>
            <a:ext cx="9359838" cy="46460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600" b="0" spc="100" dirty="0">
                <a:ea typeface="Open Sans" panose="020B0606030504020204" pitchFamily="34" charset="0"/>
                <a:cs typeface="Arial" panose="020B0604020202020204" pitchFamily="34" charset="0"/>
              </a:rPr>
              <a:t>Key dimensions of financial health (2)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176C37-177E-874B-83D3-38E5B9C53FEA}"/>
              </a:ext>
            </a:extLst>
          </p:cNvPr>
          <p:cNvSpPr txBox="1"/>
          <p:nvPr/>
        </p:nvSpPr>
        <p:spPr>
          <a:xfrm>
            <a:off x="1089061" y="2316480"/>
            <a:ext cx="915221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Concerned with effectiveness at generating profit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E4B40416-5D56-BC4D-8FC1-58CEDCDFA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89710"/>
              </p:ext>
            </p:extLst>
          </p:nvPr>
        </p:nvGraphicFramePr>
        <p:xfrm>
          <a:off x="1601170" y="2086129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909455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4563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Dimensions</a:t>
                      </a:r>
                      <a:r>
                        <a:rPr lang="it-IT" dirty="0"/>
                        <a:t> of </a:t>
                      </a:r>
                      <a:r>
                        <a:rPr lang="it-IT" dirty="0" err="1"/>
                        <a:t>financial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health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Concerned</a:t>
                      </a:r>
                      <a:r>
                        <a:rPr lang="it-IT" dirty="0"/>
                        <a:t> 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06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Profitability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Effectiveness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at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generating</a:t>
                      </a:r>
                      <a:r>
                        <a:rPr lang="it-IT" dirty="0"/>
                        <a:t> 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79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A&amp;L</a:t>
                      </a:r>
                      <a:r>
                        <a:rPr lang="it-IT" i="1" dirty="0" err="1"/>
                        <a:t>s</a:t>
                      </a:r>
                      <a:r>
                        <a:rPr lang="it-IT" dirty="0"/>
                        <a:t> turnover (</a:t>
                      </a:r>
                      <a:r>
                        <a:rPr lang="it-IT" dirty="0" err="1"/>
                        <a:t>Efficiency</a:t>
                      </a:r>
                      <a:r>
                        <a:rPr lang="it-IT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err="1"/>
                        <a:t>Efficiency</a:t>
                      </a:r>
                      <a:r>
                        <a:rPr lang="it-IT" sz="1800" dirty="0"/>
                        <a:t> of </a:t>
                      </a:r>
                      <a:r>
                        <a:rPr lang="it-IT" sz="1800" dirty="0" err="1"/>
                        <a:t>using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assets</a:t>
                      </a:r>
                      <a:r>
                        <a:rPr lang="it-IT" sz="1800" dirty="0"/>
                        <a:t>/</a:t>
                      </a:r>
                      <a:r>
                        <a:rPr lang="it-IT" sz="1800" dirty="0" err="1"/>
                        <a:t>resources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8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Liquidity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err="1"/>
                        <a:t>Ability</a:t>
                      </a:r>
                      <a:r>
                        <a:rPr lang="it-IT" sz="1800" dirty="0"/>
                        <a:t> to </a:t>
                      </a:r>
                      <a:r>
                        <a:rPr lang="it-IT" sz="1800" dirty="0" err="1"/>
                        <a:t>meet</a:t>
                      </a:r>
                      <a:r>
                        <a:rPr lang="it-IT" sz="1800" dirty="0"/>
                        <a:t> short-</a:t>
                      </a:r>
                      <a:r>
                        <a:rPr lang="it-IT" sz="1800" dirty="0" err="1"/>
                        <a:t>term</a:t>
                      </a:r>
                      <a:r>
                        <a:rPr lang="it-IT" sz="1800" dirty="0"/>
                        <a:t> </a:t>
                      </a:r>
                      <a:r>
                        <a:rPr lang="it-IT" sz="1800" dirty="0" err="1"/>
                        <a:t>obligations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139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Financial </a:t>
                      </a:r>
                      <a:r>
                        <a:rPr lang="it-IT" dirty="0" err="1"/>
                        <a:t>gearing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Relationship</a:t>
                      </a:r>
                      <a:r>
                        <a:rPr lang="it-IT" sz="1800" dirty="0">
                          <a:solidFill>
                            <a:srgbClr val="2E3C5D"/>
                          </a:solidFill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between</a:t>
                      </a:r>
                      <a:r>
                        <a:rPr lang="it-IT" sz="1800" dirty="0">
                          <a:solidFill>
                            <a:srgbClr val="2E3C5D"/>
                          </a:solidFill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equity</a:t>
                      </a:r>
                      <a:r>
                        <a:rPr lang="it-IT" sz="1800" dirty="0">
                          <a:solidFill>
                            <a:srgbClr val="2E3C5D"/>
                          </a:solidFill>
                        </a:rPr>
                        <a:t> and </a:t>
                      </a:r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debt</a:t>
                      </a:r>
                      <a:r>
                        <a:rPr lang="it-IT" sz="1800" dirty="0">
                          <a:solidFill>
                            <a:srgbClr val="2E3C5D"/>
                          </a:solidFill>
                        </a:rPr>
                        <a:t> </a:t>
                      </a:r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financing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630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Investment</a:t>
                      </a:r>
                      <a:r>
                        <a:rPr lang="it-IT" dirty="0"/>
                        <a:t> (Market)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Returns</a:t>
                      </a:r>
                      <a:r>
                        <a:rPr lang="it-IT" sz="1800" dirty="0">
                          <a:solidFill>
                            <a:srgbClr val="2E3C5D"/>
                          </a:solidFill>
                        </a:rPr>
                        <a:t> to </a:t>
                      </a:r>
                      <a:r>
                        <a:rPr lang="it-IT" sz="1800" dirty="0" err="1">
                          <a:solidFill>
                            <a:srgbClr val="2E3C5D"/>
                          </a:solidFill>
                        </a:rPr>
                        <a:t>shareholders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27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972497"/>
            <a:ext cx="4706112" cy="6850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  <a:t>Statements of financial position (balance sheets) as at 31 March</a:t>
            </a:r>
            <a:b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en-GB" sz="2000" b="0" spc="1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12768F59-5658-DF4E-889E-9D638B971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08528"/>
              </p:ext>
            </p:extLst>
          </p:nvPr>
        </p:nvGraphicFramePr>
        <p:xfrm>
          <a:off x="5426765" y="972497"/>
          <a:ext cx="5585055" cy="5562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Foglio di lavoro" r:id="rId3" imgW="4953000" imgH="5511800" progId="Excel.Sheet.12">
                  <p:embed/>
                </p:oleObj>
              </mc:Choice>
              <mc:Fallback>
                <p:oleObj name="Foglio di lavoro" r:id="rId3" imgW="4953000" imgH="551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765" y="972497"/>
                        <a:ext cx="5585055" cy="5562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olo 1">
            <a:extLst>
              <a:ext uri="{FF2B5EF4-FFF2-40B4-BE49-F238E27FC236}">
                <a16:creationId xmlns:a16="http://schemas.microsoft.com/office/drawing/2014/main" id="{1B9A71C0-1F46-3341-9E2B-1927AF8D6EC2}"/>
              </a:ext>
            </a:extLst>
          </p:cNvPr>
          <p:cNvSpPr txBox="1">
            <a:spLocks/>
          </p:cNvSpPr>
          <p:nvPr/>
        </p:nvSpPr>
        <p:spPr>
          <a:xfrm>
            <a:off x="337930" y="2844366"/>
            <a:ext cx="4706112" cy="6850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E3C5D"/>
                </a:solidFill>
                <a:latin typeface="Avenir Black" panose="02000503020000020003" pitchFamily="2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600" b="0" spc="100" dirty="0">
                <a:solidFill>
                  <a:srgbClr val="FF0000"/>
                </a:solidFill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Alexis plc </a:t>
            </a:r>
            <a:r>
              <a:rPr lang="en-GB" sz="1600" b="0" spc="100" dirty="0">
                <a:latin typeface="+mn-lt"/>
                <a:ea typeface="Open Sans" panose="020B0606030504020204" pitchFamily="34" charset="0"/>
                <a:cs typeface="Arial" panose="020B0604020202020204" pitchFamily="34" charset="0"/>
              </a:rPr>
              <a:t>operates a wholesale carpet business</a:t>
            </a:r>
            <a:br>
              <a:rPr lang="en-GB" sz="1600" b="0" spc="100" dirty="0">
                <a:ea typeface="Open Sans" panose="020B0606030504020204" pitchFamily="34" charset="0"/>
                <a:cs typeface="Arial" panose="020B0604020202020204" pitchFamily="34" charset="0"/>
              </a:rPr>
            </a:br>
            <a:b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en-GB" sz="2000" b="0" spc="100" dirty="0"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1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118525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  <a:t>Income statements for the year ended 31 March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0C101E5-B1A8-0742-A699-79787A0D72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325827"/>
              </p:ext>
            </p:extLst>
          </p:nvPr>
        </p:nvGraphicFramePr>
        <p:xfrm>
          <a:off x="6096000" y="1217917"/>
          <a:ext cx="5057519" cy="3689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Foglio di lavoro" r:id="rId3" imgW="3098800" imgH="2260600" progId="Excel.Sheet.12">
                  <p:embed/>
                </p:oleObj>
              </mc:Choice>
              <mc:Fallback>
                <p:oleObj name="Foglio di lavoro" r:id="rId3" imgW="3098800" imgH="2260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217917"/>
                        <a:ext cx="5057519" cy="3689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264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5F7B3-0289-D24D-9FB1-F484357F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" y="1004620"/>
            <a:ext cx="4706112" cy="6850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b="0" spc="100" dirty="0">
                <a:ea typeface="Open Sans" panose="020B0606030504020204" pitchFamily="34" charset="0"/>
                <a:cs typeface="Arial" panose="020B0604020202020204" pitchFamily="34" charset="0"/>
              </a:rPr>
              <a:t>Statement of cash flows for the year ended 31 March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C497820-5ED1-4D4D-A0D2-2EF2415EF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939927"/>
              </p:ext>
            </p:extLst>
          </p:nvPr>
        </p:nvGraphicFramePr>
        <p:xfrm>
          <a:off x="5426765" y="1004620"/>
          <a:ext cx="5732057" cy="553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Foglio di lavoro" r:id="rId3" imgW="6197600" imgH="6540500" progId="Excel.Sheet.12">
                  <p:embed/>
                </p:oleObj>
              </mc:Choice>
              <mc:Fallback>
                <p:oleObj name="Foglio di lavoro" r:id="rId3" imgW="6197600" imgH="6540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6765" y="1004620"/>
                        <a:ext cx="5732057" cy="5533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2097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50000"/>
          </a:lnSpc>
          <a:defRPr sz="1200" spc="100" dirty="0">
            <a:latin typeface="Arial" panose="020B0604020202020204" pitchFamily="34" charset="0"/>
            <a:ea typeface="Open Sans" panose="020B0606030504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1" id="{7ED010E2-75C0-6A46-A3A7-23127AAC8894}" vid="{CB180AE7-B54F-F34B-B2B3-130DFE485E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2408</TotalTime>
  <Words>1083</Words>
  <Application>Microsoft Macintosh PowerPoint</Application>
  <PresentationFormat>Widescreen</PresentationFormat>
  <Paragraphs>287</Paragraphs>
  <Slides>24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Avenir Black</vt:lpstr>
      <vt:lpstr>Avenir Book</vt:lpstr>
      <vt:lpstr>Calibri</vt:lpstr>
      <vt:lpstr>Cambria Math</vt:lpstr>
      <vt:lpstr>Tema di Office</vt:lpstr>
      <vt:lpstr>Foglio di lavoro di Microsoft Excel</vt:lpstr>
      <vt:lpstr>Presentazione standard di PowerPoint</vt:lpstr>
      <vt:lpstr>Syllabus</vt:lpstr>
      <vt:lpstr>Financial ratios</vt:lpstr>
      <vt:lpstr>Usefulness of ratio analysis</vt:lpstr>
      <vt:lpstr>Key dimensions of financial health (1)</vt:lpstr>
      <vt:lpstr>Key dimensions of financial health (2)</vt:lpstr>
      <vt:lpstr>Statements of financial position (balance sheets) as at 31 March </vt:lpstr>
      <vt:lpstr>Income statements for the year ended 31 March</vt:lpstr>
      <vt:lpstr>Statement of cash flows for the year ended 31 March</vt:lpstr>
      <vt:lpstr>Notes</vt:lpstr>
      <vt:lpstr>Profitability ratios</vt:lpstr>
      <vt:lpstr>A&amp;Ls turnover ratios</vt:lpstr>
      <vt:lpstr>Profit driver analysis</vt:lpstr>
      <vt:lpstr>Presentazione standard di PowerPoint</vt:lpstr>
      <vt:lpstr>Liquidity ratios</vt:lpstr>
      <vt:lpstr>Gearing ratios </vt:lpstr>
      <vt:lpstr>Dupont Model</vt:lpstr>
      <vt:lpstr>Leverage equation</vt:lpstr>
      <vt:lpstr>Investment (market) ratios</vt:lpstr>
      <vt:lpstr>Statements of financial position as at 30 June 2019</vt:lpstr>
      <vt:lpstr>Income statements for the year ended 30 June 2019</vt:lpstr>
      <vt:lpstr>Notes</vt:lpstr>
      <vt:lpstr>Limitations of ratio analysis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Mariano D'Amore</cp:lastModifiedBy>
  <cp:revision>75</cp:revision>
  <dcterms:created xsi:type="dcterms:W3CDTF">2021-11-23T11:10:02Z</dcterms:created>
  <dcterms:modified xsi:type="dcterms:W3CDTF">2022-03-20T23:30:59Z</dcterms:modified>
</cp:coreProperties>
</file>