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2"/>
  </p:notesMasterIdLst>
  <p:sldIdLst>
    <p:sldId id="292" r:id="rId3"/>
    <p:sldId id="261" r:id="rId4"/>
    <p:sldId id="383" r:id="rId5"/>
    <p:sldId id="384" r:id="rId6"/>
    <p:sldId id="385" r:id="rId7"/>
    <p:sldId id="386" r:id="rId8"/>
    <p:sldId id="387" r:id="rId9"/>
    <p:sldId id="388" r:id="rId10"/>
    <p:sldId id="389" r:id="rId11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20"/>
    <p:restoredTop sz="94205"/>
  </p:normalViewPr>
  <p:slideViewPr>
    <p:cSldViewPr>
      <p:cViewPr varScale="1">
        <p:scale>
          <a:sx n="129" d="100"/>
          <a:sy n="129" d="100"/>
        </p:scale>
        <p:origin x="2488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945514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CBF344E8-2300-9A46-B484-3F46A5E4037A}" type="slidenum">
              <a:rPr lang="it-IT" altLang="it-IT"/>
              <a:pPr>
                <a:spcBef>
                  <a:spcPct val="0"/>
                </a:spcBef>
              </a:pPr>
              <a:t>5</a:t>
            </a:fld>
            <a:endParaRPr lang="it-IT" altLang="it-IT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0359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5DA06E1C-E34E-C24C-9BC7-6CC6312F7D86}" type="slidenum">
              <a:rPr lang="it-IT" altLang="it-IT"/>
              <a:pPr>
                <a:spcBef>
                  <a:spcPct val="0"/>
                </a:spcBef>
              </a:pPr>
              <a:t>6</a:t>
            </a:fld>
            <a:endParaRPr lang="it-IT" altLang="it-IT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4093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5DA06E1C-E34E-C24C-9BC7-6CC6312F7D86}" type="slidenum">
              <a:rPr lang="it-IT" altLang="it-IT"/>
              <a:pPr>
                <a:spcBef>
                  <a:spcPct val="0"/>
                </a:spcBef>
              </a:pPr>
              <a:t>7</a:t>
            </a:fld>
            <a:endParaRPr lang="it-IT" altLang="it-IT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8972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91A54524-25B6-8F47-9DE8-2283A483831C}" type="slidenum">
              <a:rPr lang="it-IT" altLang="it-IT"/>
              <a:pPr>
                <a:spcBef>
                  <a:spcPct val="0"/>
                </a:spcBef>
              </a:pPr>
              <a:t>8</a:t>
            </a:fld>
            <a:endParaRPr lang="it-IT" altLang="it-IT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98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BCA2B964-C45C-1641-A868-03899215FE92}" type="slidenum">
              <a:rPr lang="it-IT" altLang="it-IT"/>
              <a:pPr>
                <a:spcBef>
                  <a:spcPct val="0"/>
                </a:spcBef>
              </a:pPr>
              <a:t>9</a:t>
            </a:fld>
            <a:endParaRPr lang="it-IT" altLang="it-IT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8809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STN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Radar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00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Radar</a:t>
            </a: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Magistrale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Tecnologie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della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Navigazione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/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Scienza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,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,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Anno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Accademico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2022/2023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Crediti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6 CFU</a:t>
            </a:r>
          </a:p>
          <a:p>
            <a:pPr lvl="0"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Docente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Giampaolo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Ferraioli</a:t>
            </a:r>
            <a:endParaRPr lang="en-US" sz="1600" dirty="0">
              <a:solidFill>
                <a:sysClr val="window" lastClr="FFFFFF"/>
              </a:solidFill>
              <a:ea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248" y="2420888"/>
            <a:ext cx="2015999" cy="190800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78" r="5802"/>
          <a:stretch/>
        </p:blipFill>
        <p:spPr>
          <a:xfrm>
            <a:off x="4644008" y="260648"/>
            <a:ext cx="2015999" cy="2016224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215" y="2506329"/>
            <a:ext cx="1895584" cy="1737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5161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980728"/>
            <a:ext cx="8204200" cy="150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Rumore Termico – Rumore Bianco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Rapporto Segnale Rumore</a:t>
            </a:r>
          </a:p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750885"/>
              </p:ext>
            </p:extLst>
          </p:nvPr>
        </p:nvGraphicFramePr>
        <p:xfrm>
          <a:off x="2654186" y="1741487"/>
          <a:ext cx="2921843" cy="1015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98600" imgH="520700" progId="Equation.3">
                  <p:embed/>
                </p:oleObj>
              </mc:Choice>
              <mc:Fallback>
                <p:oleObj name="Equation" r:id="rId2" imgW="1498600" imgH="520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4186" y="1741487"/>
                        <a:ext cx="2921843" cy="10152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2" name="Text Box 5"/>
          <p:cNvSpPr txBox="1">
            <a:spLocks noChangeArrowheads="1"/>
          </p:cNvSpPr>
          <p:nvPr/>
        </p:nvSpPr>
        <p:spPr bwMode="auto">
          <a:xfrm>
            <a:off x="228600" y="2848411"/>
            <a:ext cx="8534400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 dirty="0" err="1">
                <a:latin typeface="Calibri" charset="0"/>
                <a:ea typeface="Calibri" charset="0"/>
                <a:cs typeface="Calibri" charset="0"/>
              </a:rPr>
              <a:t>ħ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è la costante di Planck (6.6 x 10</a:t>
            </a:r>
            <a:r>
              <a:rPr lang="it-IT" altLang="it-IT" sz="2400" baseline="30000" dirty="0">
                <a:latin typeface="Calibri" charset="0"/>
                <a:ea typeface="Calibri" charset="0"/>
                <a:cs typeface="Calibri" charset="0"/>
              </a:rPr>
              <a:t>-34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J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x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s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),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k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è la costante di Boltzmann (1.38 x 10</a:t>
            </a:r>
            <a:r>
              <a:rPr lang="it-IT" altLang="it-IT" sz="2400" baseline="30000" dirty="0">
                <a:latin typeface="Calibri" charset="0"/>
                <a:ea typeface="Calibri" charset="0"/>
                <a:cs typeface="Calibri" charset="0"/>
              </a:rPr>
              <a:t>-23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J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/K), e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baseline="-25000" dirty="0">
                <a:latin typeface="Calibri" charset="0"/>
                <a:ea typeface="Calibri" charset="0"/>
                <a:cs typeface="Calibri" charset="0"/>
              </a:rPr>
              <a:t>0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è la temperatura in gradi Kelvin.</a:t>
            </a:r>
          </a:p>
        </p:txBody>
      </p:sp>
      <p:sp>
        <p:nvSpPr>
          <p:cNvPr id="68613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7696200" cy="1122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Secondo la meccanica quantistica il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rumore termico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è un processo aleatorio a media nulla, con densità spettrale pari a:</a:t>
            </a:r>
          </a:p>
        </p:txBody>
      </p:sp>
      <p:sp>
        <p:nvSpPr>
          <p:cNvPr id="350215" name="Line 7"/>
          <p:cNvSpPr>
            <a:spLocks noChangeShapeType="1"/>
          </p:cNvSpPr>
          <p:nvPr/>
        </p:nvSpPr>
        <p:spPr bwMode="auto">
          <a:xfrm>
            <a:off x="914400" y="5866978"/>
            <a:ext cx="701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50216" name="Line 8"/>
          <p:cNvSpPr>
            <a:spLocks noChangeShapeType="1"/>
          </p:cNvSpPr>
          <p:nvPr/>
        </p:nvSpPr>
        <p:spPr bwMode="auto">
          <a:xfrm flipV="1">
            <a:off x="4419600" y="4190578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graphicFrame>
        <p:nvGraphicFramePr>
          <p:cNvPr id="4608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618443"/>
              </p:ext>
            </p:extLst>
          </p:nvPr>
        </p:nvGraphicFramePr>
        <p:xfrm>
          <a:off x="4572000" y="4038178"/>
          <a:ext cx="749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48975" imgH="380835" progId="Equation.3">
                  <p:embed/>
                </p:oleObj>
              </mc:Choice>
              <mc:Fallback>
                <p:oleObj name="Equation" r:id="rId4" imgW="748975" imgH="3808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038178"/>
                        <a:ext cx="7493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1879"/>
              </p:ext>
            </p:extLst>
          </p:nvPr>
        </p:nvGraphicFramePr>
        <p:xfrm>
          <a:off x="7715250" y="6038428"/>
          <a:ext cx="254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53890" imgH="342751" progId="Equation.3">
                  <p:embed/>
                </p:oleObj>
              </mc:Choice>
              <mc:Fallback>
                <p:oleObj name="Equation" r:id="rId6" imgW="253890" imgH="34275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0" y="6038428"/>
                        <a:ext cx="2540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0219" name="Text Box 11"/>
          <p:cNvSpPr txBox="1">
            <a:spLocks noChangeArrowheads="1"/>
          </p:cNvSpPr>
          <p:nvPr/>
        </p:nvSpPr>
        <p:spPr bwMode="auto">
          <a:xfrm>
            <a:off x="4115108" y="5934168"/>
            <a:ext cx="457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 dirty="0"/>
              <a:t>0</a:t>
            </a:r>
          </a:p>
        </p:txBody>
      </p:sp>
      <p:sp>
        <p:nvSpPr>
          <p:cNvPr id="350220" name="Line 12"/>
          <p:cNvSpPr>
            <a:spLocks noChangeShapeType="1"/>
          </p:cNvSpPr>
          <p:nvPr/>
        </p:nvSpPr>
        <p:spPr bwMode="auto">
          <a:xfrm>
            <a:off x="2133600" y="5257378"/>
            <a:ext cx="457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50221" name="Freeform 13"/>
          <p:cNvSpPr>
            <a:spLocks/>
          </p:cNvSpPr>
          <p:nvPr/>
        </p:nvSpPr>
        <p:spPr bwMode="auto">
          <a:xfrm>
            <a:off x="6705600" y="5257378"/>
            <a:ext cx="1066800" cy="519113"/>
          </a:xfrm>
          <a:custGeom>
            <a:avLst/>
            <a:gdLst>
              <a:gd name="T0" fmla="*/ 0 w 672"/>
              <a:gd name="T1" fmla="*/ 0 h 327"/>
              <a:gd name="T2" fmla="*/ 2147483646 w 672"/>
              <a:gd name="T3" fmla="*/ 2147483646 h 327"/>
              <a:gd name="T4" fmla="*/ 2147483646 w 672"/>
              <a:gd name="T5" fmla="*/ 2147483646 h 327"/>
              <a:gd name="T6" fmla="*/ 2147483646 w 672"/>
              <a:gd name="T7" fmla="*/ 2147483646 h 327"/>
              <a:gd name="T8" fmla="*/ 2147483646 w 672"/>
              <a:gd name="T9" fmla="*/ 2147483646 h 327"/>
              <a:gd name="T10" fmla="*/ 2147483646 w 672"/>
              <a:gd name="T11" fmla="*/ 2147483646 h 327"/>
              <a:gd name="T12" fmla="*/ 2147483646 w 672"/>
              <a:gd name="T13" fmla="*/ 2147483646 h 327"/>
              <a:gd name="T14" fmla="*/ 2147483646 w 672"/>
              <a:gd name="T15" fmla="*/ 2147483646 h 327"/>
              <a:gd name="T16" fmla="*/ 2147483646 w 672"/>
              <a:gd name="T17" fmla="*/ 2147483646 h 327"/>
              <a:gd name="T18" fmla="*/ 2147483646 w 672"/>
              <a:gd name="T19" fmla="*/ 2147483646 h 32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72" h="327">
                <a:moveTo>
                  <a:pt x="0" y="0"/>
                </a:moveTo>
                <a:cubicBezTo>
                  <a:pt x="45" y="2"/>
                  <a:pt x="79" y="4"/>
                  <a:pt x="120" y="18"/>
                </a:cubicBezTo>
                <a:cubicBezTo>
                  <a:pt x="156" y="30"/>
                  <a:pt x="183" y="63"/>
                  <a:pt x="219" y="75"/>
                </a:cubicBezTo>
                <a:cubicBezTo>
                  <a:pt x="229" y="90"/>
                  <a:pt x="222" y="82"/>
                  <a:pt x="243" y="96"/>
                </a:cubicBezTo>
                <a:cubicBezTo>
                  <a:pt x="246" y="98"/>
                  <a:pt x="252" y="102"/>
                  <a:pt x="252" y="102"/>
                </a:cubicBezTo>
                <a:cubicBezTo>
                  <a:pt x="260" y="115"/>
                  <a:pt x="273" y="121"/>
                  <a:pt x="285" y="129"/>
                </a:cubicBezTo>
                <a:cubicBezTo>
                  <a:pt x="307" y="144"/>
                  <a:pt x="312" y="156"/>
                  <a:pt x="339" y="165"/>
                </a:cubicBezTo>
                <a:cubicBezTo>
                  <a:pt x="355" y="189"/>
                  <a:pt x="413" y="236"/>
                  <a:pt x="441" y="243"/>
                </a:cubicBezTo>
                <a:cubicBezTo>
                  <a:pt x="496" y="280"/>
                  <a:pt x="540" y="290"/>
                  <a:pt x="603" y="309"/>
                </a:cubicBezTo>
                <a:cubicBezTo>
                  <a:pt x="626" y="316"/>
                  <a:pt x="648" y="327"/>
                  <a:pt x="672" y="327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50222" name="Freeform 14"/>
          <p:cNvSpPr>
            <a:spLocks/>
          </p:cNvSpPr>
          <p:nvPr/>
        </p:nvSpPr>
        <p:spPr bwMode="auto">
          <a:xfrm flipH="1">
            <a:off x="1066800" y="5257378"/>
            <a:ext cx="1066800" cy="519113"/>
          </a:xfrm>
          <a:custGeom>
            <a:avLst/>
            <a:gdLst>
              <a:gd name="T0" fmla="*/ 0 w 672"/>
              <a:gd name="T1" fmla="*/ 0 h 327"/>
              <a:gd name="T2" fmla="*/ 2147483646 w 672"/>
              <a:gd name="T3" fmla="*/ 2147483646 h 327"/>
              <a:gd name="T4" fmla="*/ 2147483646 w 672"/>
              <a:gd name="T5" fmla="*/ 2147483646 h 327"/>
              <a:gd name="T6" fmla="*/ 2147483646 w 672"/>
              <a:gd name="T7" fmla="*/ 2147483646 h 327"/>
              <a:gd name="T8" fmla="*/ 2147483646 w 672"/>
              <a:gd name="T9" fmla="*/ 2147483646 h 327"/>
              <a:gd name="T10" fmla="*/ 2147483646 w 672"/>
              <a:gd name="T11" fmla="*/ 2147483646 h 327"/>
              <a:gd name="T12" fmla="*/ 2147483646 w 672"/>
              <a:gd name="T13" fmla="*/ 2147483646 h 327"/>
              <a:gd name="T14" fmla="*/ 2147483646 w 672"/>
              <a:gd name="T15" fmla="*/ 2147483646 h 327"/>
              <a:gd name="T16" fmla="*/ 2147483646 w 672"/>
              <a:gd name="T17" fmla="*/ 2147483646 h 327"/>
              <a:gd name="T18" fmla="*/ 2147483646 w 672"/>
              <a:gd name="T19" fmla="*/ 2147483646 h 32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672" h="327">
                <a:moveTo>
                  <a:pt x="0" y="0"/>
                </a:moveTo>
                <a:cubicBezTo>
                  <a:pt x="45" y="2"/>
                  <a:pt x="79" y="4"/>
                  <a:pt x="120" y="18"/>
                </a:cubicBezTo>
                <a:cubicBezTo>
                  <a:pt x="156" y="30"/>
                  <a:pt x="183" y="63"/>
                  <a:pt x="219" y="75"/>
                </a:cubicBezTo>
                <a:cubicBezTo>
                  <a:pt x="229" y="90"/>
                  <a:pt x="222" y="82"/>
                  <a:pt x="243" y="96"/>
                </a:cubicBezTo>
                <a:cubicBezTo>
                  <a:pt x="246" y="98"/>
                  <a:pt x="252" y="102"/>
                  <a:pt x="252" y="102"/>
                </a:cubicBezTo>
                <a:cubicBezTo>
                  <a:pt x="260" y="115"/>
                  <a:pt x="273" y="121"/>
                  <a:pt x="285" y="129"/>
                </a:cubicBezTo>
                <a:cubicBezTo>
                  <a:pt x="307" y="144"/>
                  <a:pt x="312" y="156"/>
                  <a:pt x="339" y="165"/>
                </a:cubicBezTo>
                <a:cubicBezTo>
                  <a:pt x="355" y="189"/>
                  <a:pt x="413" y="236"/>
                  <a:pt x="441" y="243"/>
                </a:cubicBezTo>
                <a:cubicBezTo>
                  <a:pt x="496" y="280"/>
                  <a:pt x="540" y="290"/>
                  <a:pt x="603" y="309"/>
                </a:cubicBezTo>
                <a:cubicBezTo>
                  <a:pt x="626" y="316"/>
                  <a:pt x="648" y="327"/>
                  <a:pt x="672" y="327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28600" y="3583304"/>
            <a:ext cx="7899400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Lo spettro assume valore massimo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kT</a:t>
            </a:r>
            <a:r>
              <a:rPr lang="it-IT" altLang="it-IT" sz="2400" baseline="-25000" dirty="0">
                <a:latin typeface="Calibri" charset="0"/>
                <a:ea typeface="Calibri" charset="0"/>
                <a:cs typeface="Calibri" charset="0"/>
              </a:rPr>
              <a:t>0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/2 in </a:t>
            </a:r>
            <a:r>
              <a:rPr lang="it-IT" altLang="it-IT" sz="2400" i="1" dirty="0" err="1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=0.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Rumore</a:t>
            </a:r>
            <a:r>
              <a:rPr lang="en-US" dirty="0"/>
              <a:t> </a:t>
            </a:r>
            <a:r>
              <a:rPr lang="en-US" dirty="0" err="1"/>
              <a:t>Termico</a:t>
            </a:r>
            <a:endParaRPr lang="en-US" dirty="0"/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CC463EFE-A074-BBCA-0823-02B2D129B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0" y="4781041"/>
            <a:ext cx="7899400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kT</a:t>
            </a:r>
            <a:r>
              <a:rPr lang="it-IT" altLang="it-IT" sz="2400" baseline="-25000" dirty="0">
                <a:latin typeface="Calibri" charset="0"/>
                <a:ea typeface="Calibri" charset="0"/>
                <a:cs typeface="Calibri" charset="0"/>
              </a:rPr>
              <a:t>0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356971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Text Box 5"/>
          <p:cNvSpPr txBox="1">
            <a:spLocks noChangeArrowheads="1"/>
          </p:cNvSpPr>
          <p:nvPr/>
        </p:nvSpPr>
        <p:spPr bwMode="auto">
          <a:xfrm>
            <a:off x="214264" y="853823"/>
            <a:ext cx="8208912" cy="1466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Si mantiene approssimativamente costante fino a </a:t>
            </a: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circa            </a:t>
            </a:r>
            <a:r>
              <a:rPr lang="it-IT" altLang="it-IT" sz="2400" i="1" dirty="0" err="1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=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2x10</a:t>
            </a:r>
            <a:r>
              <a:rPr lang="it-IT" altLang="it-IT" sz="2400" baseline="30000" dirty="0">
                <a:latin typeface="Calibri" charset="0"/>
                <a:ea typeface="Calibri" charset="0"/>
                <a:cs typeface="Calibri" charset="0"/>
              </a:rPr>
              <a:t>12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Hz=2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THz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, frequenza in genere molto più grande di quelle normalmente usate nelle telecomunicazioni elettriche convenzionali.</a:t>
            </a:r>
          </a:p>
        </p:txBody>
      </p:sp>
      <p:sp>
        <p:nvSpPr>
          <p:cNvPr id="69637" name="Text Box 6"/>
          <p:cNvSpPr txBox="1">
            <a:spLocks noChangeArrowheads="1"/>
          </p:cNvSpPr>
          <p:nvPr/>
        </p:nvSpPr>
        <p:spPr bwMode="auto">
          <a:xfrm>
            <a:off x="214264" y="2296086"/>
            <a:ext cx="8773616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Oltre tale valore di frequenza lo spettro tende a zero al tendere di </a:t>
            </a:r>
            <a:r>
              <a:rPr lang="it-IT" altLang="it-IT" sz="2400" i="1" dirty="0" err="1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all</a:t>
            </a:r>
            <a:r>
              <a:rPr lang="ja-JP" altLang="it-IT" sz="2400" dirty="0"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latin typeface="Calibri" charset="0"/>
                <a:ea typeface="Calibri" charset="0"/>
                <a:cs typeface="Calibri" charset="0"/>
              </a:rPr>
              <a:t>infinito. </a:t>
            </a: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51239" name="Text Box 7"/>
          <p:cNvSpPr txBox="1">
            <a:spLocks noChangeArrowheads="1"/>
          </p:cNvSpPr>
          <p:nvPr/>
        </p:nvSpPr>
        <p:spPr bwMode="auto">
          <a:xfrm>
            <a:off x="198364" y="3041424"/>
            <a:ext cx="8945636" cy="1466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Quindi, da un punto di vista pratico il rumore termico può essere considerato come un processo bianco avente densità spettrale di potenza (bilatera) pari a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kT</a:t>
            </a:r>
            <a:r>
              <a:rPr lang="it-IT" altLang="it-IT" sz="2400" baseline="-25000" dirty="0">
                <a:latin typeface="Calibri" charset="0"/>
                <a:ea typeface="Calibri" charset="0"/>
                <a:cs typeface="Calibri" charset="0"/>
              </a:rPr>
              <a:t>0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/2, purché si lavori a frequenza minore di 1-2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THz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. 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79512" y="4464335"/>
            <a:ext cx="8808368" cy="1809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Il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rumore termico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, quello sempre presente nei dispositivi elettrici ed elettronici che </a:t>
            </a:r>
            <a:r>
              <a:rPr lang="ja-JP" altLang="it-IT" sz="2400" dirty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it-IT" altLang="ja-JP" sz="2400" dirty="0">
                <a:latin typeface="Calibri" charset="0"/>
                <a:ea typeface="Calibri" charset="0"/>
                <a:cs typeface="Calibri" charset="0"/>
              </a:rPr>
              <a:t>lavorano</a:t>
            </a:r>
            <a:r>
              <a:rPr lang="ja-JP" altLang="it-IT" sz="2400" dirty="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it-IT" altLang="ja-JP" sz="2400" dirty="0">
                <a:latin typeface="Calibri" charset="0"/>
                <a:ea typeface="Calibri" charset="0"/>
                <a:cs typeface="Calibri" charset="0"/>
              </a:rPr>
              <a:t> ad una temperatura che non sia lo zero assoluto 0</a:t>
            </a:r>
            <a:r>
              <a:rPr lang="it-IT" altLang="ja-JP" sz="2400" baseline="30000" dirty="0">
                <a:latin typeface="Calibri" charset="0"/>
                <a:ea typeface="Calibri" charset="0"/>
                <a:cs typeface="Calibri" charset="0"/>
              </a:rPr>
              <a:t>o</a:t>
            </a:r>
            <a:r>
              <a:rPr lang="it-IT" altLang="ja-JP" sz="2400" dirty="0">
                <a:latin typeface="Calibri" charset="0"/>
                <a:ea typeface="Calibri" charset="0"/>
                <a:cs typeface="Calibri" charset="0"/>
              </a:rPr>
              <a:t>K, è un esempio di processo che entro certi limiti può essere modellizzato come processo bianco. In questo caso parleremo di </a:t>
            </a:r>
            <a:r>
              <a:rPr lang="it-IT" altLang="ja-JP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rumore bianco</a:t>
            </a:r>
            <a:r>
              <a:rPr lang="it-IT" altLang="ja-JP" sz="2400" dirty="0">
                <a:latin typeface="Calibri" charset="0"/>
                <a:ea typeface="Calibri" charset="0"/>
                <a:cs typeface="Calibri" charset="0"/>
              </a:rPr>
              <a:t>.</a:t>
            </a: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Rumore</a:t>
            </a:r>
            <a:r>
              <a:rPr lang="en-US" dirty="0"/>
              <a:t> </a:t>
            </a:r>
            <a:r>
              <a:rPr lang="en-US" dirty="0" err="1"/>
              <a:t>Termico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401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sellaDiTesto 12"/>
          <p:cNvSpPr txBox="1">
            <a:spLocks noChangeArrowheads="1"/>
          </p:cNvSpPr>
          <p:nvPr/>
        </p:nvSpPr>
        <p:spPr bwMode="auto">
          <a:xfrm>
            <a:off x="3649225" y="3236783"/>
            <a:ext cx="3875103" cy="1200329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/>
              <a:t>Ricevitore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FF0000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50825" y="777875"/>
            <a:ext cx="7993583" cy="1122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Il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Rapporto Segnale-Rumore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SNR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–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Signal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to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Noise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Ratio) mette in relazione la potenza di segnale utile rispetto a quella del rumore.</a:t>
            </a:r>
          </a:p>
        </p:txBody>
      </p:sp>
      <p:sp>
        <p:nvSpPr>
          <p:cNvPr id="62469" name="CasellaDiTesto 9"/>
          <p:cNvSpPr txBox="1">
            <a:spLocks noChangeArrowheads="1"/>
          </p:cNvSpPr>
          <p:nvPr/>
        </p:nvSpPr>
        <p:spPr bwMode="auto">
          <a:xfrm>
            <a:off x="3649226" y="3665139"/>
            <a:ext cx="1655763" cy="36830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/>
              <a:t>Demodulatore</a:t>
            </a:r>
          </a:p>
        </p:txBody>
      </p:sp>
      <p:sp>
        <p:nvSpPr>
          <p:cNvPr id="62470" name="CasellaDiTesto 12"/>
          <p:cNvSpPr txBox="1">
            <a:spLocks noChangeArrowheads="1"/>
          </p:cNvSpPr>
          <p:nvPr/>
        </p:nvSpPr>
        <p:spPr bwMode="auto">
          <a:xfrm>
            <a:off x="1633101" y="3522264"/>
            <a:ext cx="1655763" cy="64611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</a:rPr>
              <a:t>Filtro Passa-Banda</a:t>
            </a:r>
          </a:p>
        </p:txBody>
      </p:sp>
      <p:sp>
        <p:nvSpPr>
          <p:cNvPr id="62471" name="CasellaDiTesto 12"/>
          <p:cNvSpPr txBox="1">
            <a:spLocks noChangeArrowheads="1"/>
          </p:cNvSpPr>
          <p:nvPr/>
        </p:nvSpPr>
        <p:spPr bwMode="auto">
          <a:xfrm>
            <a:off x="5700276" y="3530201"/>
            <a:ext cx="1655763" cy="6461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Filtro Passa-Basso</a:t>
            </a:r>
          </a:p>
        </p:txBody>
      </p:sp>
      <p:cxnSp>
        <p:nvCxnSpPr>
          <p:cNvPr id="3" name="Connettore 2 2"/>
          <p:cNvCxnSpPr>
            <a:stCxn id="62470" idx="3"/>
            <a:endCxn id="62469" idx="1"/>
          </p:cNvCxnSpPr>
          <p:nvPr/>
        </p:nvCxnSpPr>
        <p:spPr>
          <a:xfrm>
            <a:off x="3288864" y="3844526"/>
            <a:ext cx="360362" cy="47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5339914" y="3817539"/>
            <a:ext cx="360362" cy="6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0665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71" y="4653136"/>
            <a:ext cx="2892425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/>
        </p:nvSpPr>
        <p:spPr>
          <a:xfrm>
            <a:off x="2748321" y="5926708"/>
            <a:ext cx="647700" cy="3603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7" name="Connettore 2 6"/>
          <p:cNvCxnSpPr/>
          <p:nvPr/>
        </p:nvCxnSpPr>
        <p:spPr>
          <a:xfrm>
            <a:off x="2208571" y="6107683"/>
            <a:ext cx="50482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0668" name="CasellaDiTesto 9"/>
          <p:cNvSpPr txBox="1">
            <a:spLocks noChangeArrowheads="1"/>
          </p:cNvSpPr>
          <p:nvPr/>
        </p:nvSpPr>
        <p:spPr bwMode="auto">
          <a:xfrm>
            <a:off x="2281596" y="6061645"/>
            <a:ext cx="5746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it-IT" altLang="it-IT" i="1" dirty="0" err="1">
                <a:latin typeface="Cambria" charset="0"/>
                <a:ea typeface="Cambria" charset="0"/>
                <a:cs typeface="Cambria" charset="0"/>
              </a:rPr>
              <a:t>B</a:t>
            </a:r>
            <a:r>
              <a:rPr lang="it-IT" altLang="it-IT" i="1" baseline="-25000" dirty="0" err="1">
                <a:latin typeface="Cambria" charset="0"/>
                <a:ea typeface="Cambria" charset="0"/>
                <a:cs typeface="Cambria" charset="0"/>
              </a:rPr>
              <a:t>n</a:t>
            </a:r>
            <a:endParaRPr lang="it-IT" altLang="it-IT" i="1" baseline="-25000" dirty="0">
              <a:latin typeface="Cambria" charset="0"/>
              <a:ea typeface="Cambria" charset="0"/>
              <a:cs typeface="Cambria" charset="0"/>
            </a:endParaRPr>
          </a:p>
        </p:txBody>
      </p:sp>
      <p:cxnSp>
        <p:nvCxnSpPr>
          <p:cNvPr id="17" name="Connettore 2 16"/>
          <p:cNvCxnSpPr/>
          <p:nvPr/>
        </p:nvCxnSpPr>
        <p:spPr>
          <a:xfrm>
            <a:off x="1179871" y="6069583"/>
            <a:ext cx="50323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0670" name="CasellaDiTesto 17"/>
          <p:cNvSpPr txBox="1">
            <a:spLocks noChangeArrowheads="1"/>
          </p:cNvSpPr>
          <p:nvPr/>
        </p:nvSpPr>
        <p:spPr bwMode="auto">
          <a:xfrm>
            <a:off x="1251308" y="6023545"/>
            <a:ext cx="576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it-IT" altLang="it-IT" i="1">
                <a:latin typeface="Cambria" charset="0"/>
                <a:ea typeface="Cambria" charset="0"/>
                <a:cs typeface="Cambria" charset="0"/>
              </a:rPr>
              <a:t>B</a:t>
            </a:r>
            <a:r>
              <a:rPr lang="it-IT" altLang="it-IT" i="1" baseline="-25000">
                <a:latin typeface="Cambria" charset="0"/>
                <a:ea typeface="Cambria" charset="0"/>
                <a:cs typeface="Cambria" charset="0"/>
              </a:rPr>
              <a:t>n</a:t>
            </a:r>
          </a:p>
        </p:txBody>
      </p:sp>
      <p:sp>
        <p:nvSpPr>
          <p:cNvPr id="70672" name="Rettangolo 11"/>
          <p:cNvSpPr>
            <a:spLocks noChangeArrowheads="1"/>
          </p:cNvSpPr>
          <p:nvPr/>
        </p:nvSpPr>
        <p:spPr bwMode="auto">
          <a:xfrm>
            <a:off x="4072296" y="4707627"/>
            <a:ext cx="5071704" cy="1466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Il Filtro Passa-Banda è centrato sulla frequenza di funzionamento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 dirty="0">
                <a:latin typeface="Calibri" charset="0"/>
                <a:ea typeface="Calibri" charset="0"/>
                <a:cs typeface="Calibri" charset="0"/>
              </a:rPr>
              <a:t>0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e di Banda </a:t>
            </a:r>
            <a:r>
              <a:rPr lang="it-IT" altLang="it-IT" sz="2400" i="1" dirty="0" err="1">
                <a:latin typeface="Calibri" charset="0"/>
                <a:ea typeface="Calibri" charset="0"/>
                <a:cs typeface="Calibri" charset="0"/>
              </a:rPr>
              <a:t>B</a:t>
            </a:r>
            <a:r>
              <a:rPr lang="it-IT" altLang="it-IT" sz="2400" i="1" baseline="-25000" dirty="0" err="1">
                <a:latin typeface="Calibri" charset="0"/>
                <a:ea typeface="Calibri" charset="0"/>
                <a:cs typeface="Calibri" charset="0"/>
              </a:rPr>
              <a:t>n</a:t>
            </a: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(uguale alla banda del segnale utile)</a:t>
            </a:r>
          </a:p>
        </p:txBody>
      </p:sp>
      <p:cxnSp>
        <p:nvCxnSpPr>
          <p:cNvPr id="19" name="Connettore 2 18"/>
          <p:cNvCxnSpPr/>
          <p:nvPr/>
        </p:nvCxnSpPr>
        <p:spPr>
          <a:xfrm>
            <a:off x="7356039" y="3821555"/>
            <a:ext cx="576457" cy="12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Rapporto</a:t>
            </a:r>
            <a:r>
              <a:rPr lang="en-US" dirty="0"/>
              <a:t> </a:t>
            </a:r>
            <a:r>
              <a:rPr lang="en-US" dirty="0" err="1"/>
              <a:t>Segnale</a:t>
            </a:r>
            <a:r>
              <a:rPr lang="en-US" dirty="0"/>
              <a:t> </a:t>
            </a:r>
            <a:r>
              <a:rPr lang="en-US" dirty="0" err="1"/>
              <a:t>Rumore</a:t>
            </a:r>
            <a:endParaRPr lang="en-US" dirty="0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50825" y="1838318"/>
            <a:ext cx="9289727" cy="1650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L’obiettivo è quello di trovare l’SNR minimo che fornisca un’adeguata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detection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dei target senza eccedere nei falsi allarmi.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Consideriamo il sistema all’uscita del filtro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Passa-Banda (filtro di </a:t>
            </a:r>
            <a:r>
              <a:rPr lang="it-IT" altLang="it-IT" sz="2400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pre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-demodulazione)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93883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10"/>
          <p:cNvSpPr>
            <a:spLocks noChangeArrowheads="1"/>
          </p:cNvSpPr>
          <p:nvPr/>
        </p:nvSpPr>
        <p:spPr bwMode="auto">
          <a:xfrm>
            <a:off x="180008" y="2151154"/>
            <a:ext cx="8289230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potenza di rumore in uscita dal Filtro Passa Banda è</a:t>
            </a:r>
          </a:p>
        </p:txBody>
      </p:sp>
      <p:sp>
        <p:nvSpPr>
          <p:cNvPr id="9" name="Rettangolo 11"/>
          <p:cNvSpPr>
            <a:spLocks noChangeArrowheads="1"/>
          </p:cNvSpPr>
          <p:nvPr/>
        </p:nvSpPr>
        <p:spPr bwMode="auto">
          <a:xfrm>
            <a:off x="179512" y="777876"/>
            <a:ext cx="7814344" cy="1466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L’effetto del Filtro Passa-Banda è quello di eliminare il rumore all’esterno della Banda di interesse. Il filtro è necessario per evitare che la Potenza di rumore in ingresso al Ricevitore sia infinita.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tangolo 1"/>
              <p:cNvSpPr/>
              <p:nvPr/>
            </p:nvSpPr>
            <p:spPr>
              <a:xfrm>
                <a:off x="1601655" y="2508427"/>
                <a:ext cx="6120202" cy="10087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𝑁</m:t>
                          </m:r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𝑖</m:t>
                          </m:r>
                        </m:sub>
                      </m:sSub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nary>
                        <m:naryPr>
                          <m:ctrlPr>
                            <a:rPr lang="is-I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−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∞</m:t>
                          </m:r>
                        </m:sub>
                        <m:sup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+∞</m:t>
                          </m:r>
                        </m:sup>
                        <m:e>
                          <m:sSub>
                            <m:sSubPr>
                              <m:ctrlP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𝑛</m:t>
                              </m:r>
                            </m:sub>
                          </m:sSub>
                          <m:d>
                            <m:dPr>
                              <m:ctrlP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𝑓</m:t>
                              </m:r>
                            </m:e>
                          </m:d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𝑑𝑓</m:t>
                          </m:r>
                        </m:e>
                      </m:nary>
                      <m:r>
                        <a:rPr lang="it-IT" sz="2200" i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2</m:t>
                      </m:r>
                      <m:nary>
                        <m:naryPr>
                          <m:ctrlPr>
                            <a:rPr lang="is-I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bg-BG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𝑛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</m:sub>
                        <m:sup>
                          <m:sSub>
                            <m:sSubPr>
                              <m:ctrlP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bg-BG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𝑛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d>
                            <m:dPr>
                              <m:ctrlPr>
                                <a:rPr lang="is-I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bg-BG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𝑘</m:t>
                                  </m:r>
                                  <m:sSub>
                                    <m:sSubPr>
                                      <m:ctrlPr>
                                        <a:rPr lang="en-US" sz="2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sz="2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it-IT" sz="2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𝑑𝑓</m:t>
                          </m:r>
                        </m:e>
                      </m:nary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𝑘</m:t>
                      </m:r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𝑇</m:t>
                          </m:r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Rettango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1655" y="2508427"/>
                <a:ext cx="6120202" cy="100873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sellaDiTesto 12"/>
          <p:cNvSpPr txBox="1">
            <a:spLocks noChangeArrowheads="1"/>
          </p:cNvSpPr>
          <p:nvPr/>
        </p:nvSpPr>
        <p:spPr bwMode="auto">
          <a:xfrm>
            <a:off x="3275856" y="4199041"/>
            <a:ext cx="3875103" cy="1200329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</a:rPr>
              <a:t>Ricevitore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FF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79512" y="3645024"/>
            <a:ext cx="8712200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Il rumore, a potenza finita, entra, quindi, nel ricevitore</a:t>
            </a:r>
          </a:p>
        </p:txBody>
      </p:sp>
      <p:sp>
        <p:nvSpPr>
          <p:cNvPr id="12" name="CasellaDiTesto 9"/>
          <p:cNvSpPr txBox="1">
            <a:spLocks noChangeArrowheads="1"/>
          </p:cNvSpPr>
          <p:nvPr/>
        </p:nvSpPr>
        <p:spPr bwMode="auto">
          <a:xfrm>
            <a:off x="3275857" y="4627397"/>
            <a:ext cx="1655763" cy="36830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/>
              <a:t>Demodulatore</a:t>
            </a:r>
          </a:p>
        </p:txBody>
      </p:sp>
      <p:sp>
        <p:nvSpPr>
          <p:cNvPr id="13" name="CasellaDiTesto 12"/>
          <p:cNvSpPr txBox="1">
            <a:spLocks noChangeArrowheads="1"/>
          </p:cNvSpPr>
          <p:nvPr/>
        </p:nvSpPr>
        <p:spPr bwMode="auto">
          <a:xfrm>
            <a:off x="1259732" y="4484522"/>
            <a:ext cx="1655763" cy="64611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dirty="0"/>
              <a:t>Filtro Passa-Banda</a:t>
            </a:r>
          </a:p>
        </p:txBody>
      </p:sp>
      <p:sp>
        <p:nvSpPr>
          <p:cNvPr id="14" name="CasellaDiTesto 12"/>
          <p:cNvSpPr txBox="1">
            <a:spLocks noChangeArrowheads="1"/>
          </p:cNvSpPr>
          <p:nvPr/>
        </p:nvSpPr>
        <p:spPr bwMode="auto">
          <a:xfrm>
            <a:off x="5326907" y="4492459"/>
            <a:ext cx="1655763" cy="6461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Filtro Passa-Basso</a:t>
            </a:r>
          </a:p>
        </p:txBody>
      </p:sp>
      <p:cxnSp>
        <p:nvCxnSpPr>
          <p:cNvPr id="15" name="Connettore 2 14"/>
          <p:cNvCxnSpPr/>
          <p:nvPr/>
        </p:nvCxnSpPr>
        <p:spPr>
          <a:xfrm>
            <a:off x="2915495" y="4806784"/>
            <a:ext cx="360362" cy="47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4966545" y="4779797"/>
            <a:ext cx="360362" cy="6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6982670" y="4783813"/>
            <a:ext cx="576457" cy="12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82139" y="5417972"/>
            <a:ext cx="8964488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Il ricevitore è caratterizzato da due quantità: il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Guadagno di Amplificazione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altLang="it-IT" sz="2400" i="1" dirty="0" err="1">
                <a:latin typeface="Calibri" charset="0"/>
                <a:ea typeface="Calibri" charset="0"/>
                <a:cs typeface="Calibri" charset="0"/>
              </a:rPr>
              <a:t>G</a:t>
            </a:r>
            <a:r>
              <a:rPr lang="it-IT" altLang="it-IT" sz="2400" i="1" baseline="-25000" dirty="0" err="1"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e la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Cifra di Rumore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 dirty="0">
                <a:latin typeface="Calibri" charset="0"/>
                <a:ea typeface="Calibri" charset="0"/>
                <a:cs typeface="Calibri" charset="0"/>
              </a:rPr>
              <a:t>n</a:t>
            </a:r>
          </a:p>
        </p:txBody>
      </p:sp>
      <p:sp>
        <p:nvSpPr>
          <p:cNvPr id="19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Rapporto</a:t>
            </a:r>
            <a:r>
              <a:rPr lang="en-US" dirty="0"/>
              <a:t> </a:t>
            </a:r>
            <a:r>
              <a:rPr lang="en-US" dirty="0" err="1"/>
              <a:t>Segnale</a:t>
            </a:r>
            <a:r>
              <a:rPr lang="en-US" dirty="0"/>
              <a:t> </a:t>
            </a:r>
            <a:r>
              <a:rPr lang="en-US" dirty="0" err="1"/>
              <a:t>Rumore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456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2"/>
              <p:cNvSpPr txBox="1">
                <a:spLocks noChangeArrowheads="1"/>
              </p:cNvSpPr>
              <p:nvPr/>
            </p:nvSpPr>
            <p:spPr bwMode="auto">
              <a:xfrm>
                <a:off x="254349" y="836712"/>
                <a:ext cx="7630020" cy="7793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None/>
                </a:pPr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Il Guadagno di amplificazione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sSubPr>
                      <m:e>
                        <m:r>
                          <a:rPr lang="it-IT" sz="24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𝐺</m:t>
                        </m:r>
                      </m:e>
                      <m:sub>
                        <m:r>
                          <a:rPr lang="it-IT" sz="24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 è il rapporto tra segnale di uscita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sSubPr>
                      <m:e>
                        <m:r>
                          <a:rPr lang="it-IT" sz="24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𝑆</m:t>
                        </m:r>
                      </m:e>
                      <m:sub>
                        <m:r>
                          <a:rPr lang="it-IT" sz="24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) e il segnale di ingresso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sSubPr>
                      <m:e>
                        <m:r>
                          <a:rPr lang="it-IT" sz="24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𝑆</m:t>
                        </m:r>
                      </m:e>
                      <m:sub>
                        <m:r>
                          <a:rPr lang="it-IT" sz="24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)</a:t>
                </a:r>
              </a:p>
            </p:txBody>
          </p:sp>
        </mc:Choice>
        <mc:Fallback xmlns="">
          <p:sp>
            <p:nvSpPr>
              <p:cNvPr id="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4349" y="836712"/>
                <a:ext cx="7630020" cy="779316"/>
              </a:xfrm>
              <a:prstGeom prst="rect">
                <a:avLst/>
              </a:prstGeom>
              <a:blipFill rotWithShape="0">
                <a:blip r:embed="rId3"/>
                <a:stretch>
                  <a:fillRect l="-1279" t="-9375" r="-879" b="-1718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 Box 2"/>
              <p:cNvSpPr txBox="1">
                <a:spLocks noChangeArrowheads="1"/>
              </p:cNvSpPr>
              <p:nvPr/>
            </p:nvSpPr>
            <p:spPr bwMode="auto">
              <a:xfrm>
                <a:off x="260820" y="2399585"/>
                <a:ext cx="8569647" cy="1122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None/>
                </a:pPr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La cifra di rumore tiene conto delle altre sorgenti di rumore ed è definita come il rapporto tra la potenza di uscita di un ricevitore reale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sSubPr>
                      <m:e>
                        <m:r>
                          <a:rPr lang="it-IT" sz="24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𝑁</m:t>
                        </m:r>
                      </m:e>
                      <m:sub>
                        <m:r>
                          <a:rPr lang="it-IT" sz="24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) e la potenza di uscita di un ricevitore ideale. </a:t>
                </a:r>
              </a:p>
            </p:txBody>
          </p:sp>
        </mc:Choice>
        <mc:Fallback xmlns="">
          <p:sp>
            <p:nvSpPr>
              <p:cNvPr id="1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0820" y="2399585"/>
                <a:ext cx="8569647" cy="1122808"/>
              </a:xfrm>
              <a:prstGeom prst="rect">
                <a:avLst/>
              </a:prstGeom>
              <a:blipFill rotWithShape="0">
                <a:blip r:embed="rId4"/>
                <a:stretch>
                  <a:fillRect l="-1138" t="-6522" b="-1141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tangolo 11"/>
              <p:cNvSpPr/>
              <p:nvPr/>
            </p:nvSpPr>
            <p:spPr>
              <a:xfrm>
                <a:off x="3615521" y="1625659"/>
                <a:ext cx="1203343" cy="736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𝐺</m:t>
                          </m:r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𝑎</m:t>
                          </m:r>
                        </m:sub>
                      </m:sSub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𝑖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ttango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5521" y="1625659"/>
                <a:ext cx="1203343" cy="73699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tangolo 2"/>
              <p:cNvSpPr/>
              <p:nvPr/>
            </p:nvSpPr>
            <p:spPr>
              <a:xfrm>
                <a:off x="3275856" y="3611621"/>
                <a:ext cx="1944187" cy="7352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𝐹</m:t>
                          </m:r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𝑛</m:t>
                          </m:r>
                        </m:sub>
                      </m:sSub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ttango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3611621"/>
                <a:ext cx="1944187" cy="73526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34167" y="4523362"/>
            <a:ext cx="8496300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cifra di rumore può essere scritta anche nel seguente modo: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2"/>
              <p:cNvSpPr txBox="1">
                <a:spLocks noChangeArrowheads="1"/>
              </p:cNvSpPr>
              <p:nvPr/>
            </p:nvSpPr>
            <p:spPr bwMode="auto">
              <a:xfrm>
                <a:off x="3036466" y="5122013"/>
                <a:ext cx="5616624" cy="12933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La cifra di rumore è una misura della degradazione dell’SNR</a:t>
                </a:r>
                <a:r>
                  <a:rPr lang="it-IT" altLang="it-IT" sz="2400" dirty="0">
                    <a:solidFill>
                      <a:srgbClr val="FF0000"/>
                    </a:solidFill>
                    <a:latin typeface="Calibri" charset="0"/>
                    <a:ea typeface="Calibri" charset="0"/>
                    <a:cs typeface="Calibri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s-IS" sz="2400" b="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bg-BG" sz="2400" b="0" i="1" smtClean="0">
                                <a:latin typeface="Cambria Math" panose="02040503050406030204" pitchFamily="18" charset="0"/>
                                <a:ea typeface="Calibri" charset="0"/>
                                <a:cs typeface="Calibri" charset="0"/>
                              </a:rPr>
                            </m:ctrlPr>
                          </m:fPr>
                          <m:num>
                            <m:r>
                              <a:rPr lang="it-IT" sz="2400" b="0" i="1" smtClean="0">
                                <a:latin typeface="Cambria Math" charset="0"/>
                                <a:ea typeface="Calibri" charset="0"/>
                                <a:cs typeface="Calibri" charset="0"/>
                              </a:rPr>
                              <m:t>𝑆</m:t>
                            </m:r>
                          </m:num>
                          <m:den>
                            <m:r>
                              <a:rPr lang="it-IT" sz="2400" b="0" i="1" smtClean="0">
                                <a:latin typeface="Cambria Math" charset="0"/>
                                <a:ea typeface="Calibri" charset="0"/>
                                <a:cs typeface="Calibri" charset="0"/>
                              </a:rPr>
                              <m:t>𝑁</m:t>
                            </m:r>
                          </m:den>
                        </m:f>
                      </m:e>
                    </m:d>
                  </m:oMath>
                </a14:m>
                <a:r>
                  <a:rPr lang="it-IT" altLang="it-IT" sz="2400" dirty="0">
                    <a:latin typeface="Calibri" charset="0"/>
                    <a:ea typeface="Calibri" charset="0"/>
                    <a:cs typeface="Calibri" charset="0"/>
                  </a:rPr>
                  <a:t>, nel passare all’interno del ricevitore.</a:t>
                </a:r>
              </a:p>
            </p:txBody>
          </p:sp>
        </mc:Choice>
        <mc:Fallback xmlns="">
          <p:sp>
            <p:nvSpPr>
              <p:cNvPr id="1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36466" y="5122013"/>
                <a:ext cx="5616624" cy="1293367"/>
              </a:xfrm>
              <a:prstGeom prst="rect">
                <a:avLst/>
              </a:prstGeom>
              <a:blipFill rotWithShape="0">
                <a:blip r:embed="rId7"/>
                <a:stretch>
                  <a:fillRect l="-1629" t="-5660" b="-990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ttangolo 15"/>
              <p:cNvSpPr/>
              <p:nvPr/>
            </p:nvSpPr>
            <p:spPr>
              <a:xfrm>
                <a:off x="1043608" y="5050109"/>
                <a:ext cx="1238223" cy="12548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𝐹</m:t>
                          </m:r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𝑛</m:t>
                          </m:r>
                        </m:sub>
                      </m:sSub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bg-BG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𝑖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𝑖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bg-BG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it-IT" sz="2200" b="0" i="1" smtClean="0">
                                      <a:solidFill>
                                        <a:schemeClr val="tx1"/>
                                      </a:solidFill>
                                      <a:latin typeface="Cambria Math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ttangolo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5050109"/>
                <a:ext cx="1238223" cy="125483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Rapporto</a:t>
            </a:r>
            <a:r>
              <a:rPr lang="en-US" dirty="0"/>
              <a:t> </a:t>
            </a:r>
            <a:r>
              <a:rPr lang="en-US" dirty="0" err="1"/>
              <a:t>Segnale</a:t>
            </a:r>
            <a:r>
              <a:rPr lang="en-US" dirty="0"/>
              <a:t> </a:t>
            </a:r>
            <a:r>
              <a:rPr lang="en-US" dirty="0" err="1"/>
              <a:t>Rumore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993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Text Box 2"/>
          <p:cNvSpPr txBox="1">
            <a:spLocks noChangeArrowheads="1"/>
          </p:cNvSpPr>
          <p:nvPr/>
        </p:nvSpPr>
        <p:spPr bwMode="auto">
          <a:xfrm>
            <a:off x="224563" y="2440972"/>
            <a:ext cx="8496300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Dalla quale è possibile ricavare il segnale di ingresso al ricevitore 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51520" y="4058736"/>
            <a:ext cx="8469343" cy="1122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Il segnale minimo rilevabile è il valore del segnale di ingresso corrispondente al minimo rapporto segnale rumore in uscita dal ricevitore necessario per effettuare la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detection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251520" y="869515"/>
            <a:ext cx="8145214" cy="435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La potenza di rumore in uscita al ricevitore è, quindi, pari 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tangolo 11"/>
              <p:cNvSpPr/>
              <p:nvPr/>
            </p:nvSpPr>
            <p:spPr>
              <a:xfrm>
                <a:off x="3194468" y="1552652"/>
                <a:ext cx="2257926" cy="4071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=</m:t>
                          </m:r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𝐹</m:t>
                          </m:r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i="1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it-IT" sz="22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𝐺</m:t>
                          </m:r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ttango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468" y="1552652"/>
                <a:ext cx="2257926" cy="407163"/>
              </a:xfrm>
              <a:prstGeom prst="rect">
                <a:avLst/>
              </a:prstGeom>
              <a:blipFill>
                <a:blip r:embed="rId3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tangolo 12"/>
              <p:cNvSpPr/>
              <p:nvPr/>
            </p:nvSpPr>
            <p:spPr>
              <a:xfrm>
                <a:off x="3189942" y="3095965"/>
                <a:ext cx="2132507" cy="7436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𝑆</m:t>
                          </m:r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𝑖</m:t>
                          </m:r>
                        </m:sub>
                      </m:sSub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𝑛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it-IT" sz="22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ettango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9942" y="3095965"/>
                <a:ext cx="2132507" cy="74360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tangolo 13"/>
              <p:cNvSpPr/>
              <p:nvPr/>
            </p:nvSpPr>
            <p:spPr>
              <a:xfrm>
                <a:off x="2703597" y="5287063"/>
                <a:ext cx="3239669" cy="7800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𝑆</m:t>
                          </m:r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𝑚𝑖𝑛</m:t>
                          </m:r>
                        </m:sub>
                      </m:sSub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=</m:t>
                      </m:r>
                      <m:r>
                        <a:rPr lang="it-IT" sz="22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𝑘</m:t>
                      </m:r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𝑇</m:t>
                          </m:r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0</m:t>
                          </m:r>
                        </m:sub>
                      </m:sSub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𝐵</m:t>
                          </m:r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𝐹</m:t>
                          </m:r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is-IS" sz="2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bg-BG" sz="2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sz="2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it-IT" sz="2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sz="2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it-IT" sz="2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it-IT" sz="22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𝑚𝑖𝑛</m:t>
                          </m:r>
                        </m:sub>
                      </m:sSub>
                    </m:oMath>
                  </m:oMathPara>
                </a14:m>
                <a:endParaRPr lang="it-IT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Rettango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3597" y="5287063"/>
                <a:ext cx="3239669" cy="78008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Rapporto</a:t>
            </a:r>
            <a:r>
              <a:rPr lang="en-US" dirty="0"/>
              <a:t> </a:t>
            </a:r>
            <a:r>
              <a:rPr lang="en-US" dirty="0" err="1"/>
              <a:t>Segnale</a:t>
            </a:r>
            <a:r>
              <a:rPr lang="en-US" dirty="0"/>
              <a:t> </a:t>
            </a:r>
            <a:r>
              <a:rPr lang="en-US" dirty="0" err="1"/>
              <a:t>Rumore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748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Text Box 2"/>
          <p:cNvSpPr txBox="1">
            <a:spLocks noChangeArrowheads="1"/>
          </p:cNvSpPr>
          <p:nvPr/>
        </p:nvSpPr>
        <p:spPr bwMode="auto">
          <a:xfrm>
            <a:off x="323850" y="765175"/>
            <a:ext cx="8496300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L’equazione radar diventa:</a:t>
            </a:r>
          </a:p>
        </p:txBody>
      </p:sp>
      <p:sp>
        <p:nvSpPr>
          <p:cNvPr id="78852" name="Text Box 2"/>
          <p:cNvSpPr txBox="1">
            <a:spLocks noChangeArrowheads="1"/>
          </p:cNvSpPr>
          <p:nvPr/>
        </p:nvSpPr>
        <p:spPr bwMode="auto">
          <a:xfrm>
            <a:off x="323850" y="3375025"/>
            <a:ext cx="8496300" cy="268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L’SNR minimo deve essere in grado di fornire un’adeguata capacità di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detection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(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probabilità di </a:t>
            </a:r>
            <a:r>
              <a:rPr lang="it-IT" altLang="it-IT" sz="2400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detection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 dei target senza determinare eccessivi falsi bersagli (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probabilità di falso allarme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Una volta trovato, tale SNR può essere inserito nell’equazione radar per determinare la massima distanza a cui un target è rivelabile con assegnati valori di probabilità di falso allarme e probabilità di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detection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.</a:t>
            </a:r>
          </a:p>
        </p:txBody>
      </p:sp>
      <p:graphicFrame>
        <p:nvGraphicFramePr>
          <p:cNvPr id="78853" name="Oggetto 6"/>
          <p:cNvGraphicFramePr>
            <a:graphicFrameLocks noChangeAspect="1"/>
          </p:cNvGraphicFramePr>
          <p:nvPr/>
        </p:nvGraphicFramePr>
        <p:xfrm>
          <a:off x="2751138" y="1549400"/>
          <a:ext cx="3884612" cy="155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30400" imgH="774700" progId="Equation.3">
                  <p:embed/>
                </p:oleObj>
              </mc:Choice>
              <mc:Fallback>
                <p:oleObj name="Equation" r:id="rId3" imgW="1930400" imgH="774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1138" y="1549400"/>
                        <a:ext cx="3884612" cy="155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 err="1"/>
              <a:t>Rapporto</a:t>
            </a:r>
            <a:r>
              <a:rPr lang="en-US" dirty="0"/>
              <a:t> </a:t>
            </a:r>
            <a:r>
              <a:rPr lang="en-US" dirty="0" err="1"/>
              <a:t>Segnale</a:t>
            </a:r>
            <a:r>
              <a:rPr lang="en-US" dirty="0"/>
              <a:t> </a:t>
            </a:r>
            <a:r>
              <a:rPr lang="en-US" dirty="0" err="1"/>
              <a:t>Rumore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0641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1585</TotalTime>
  <Words>687</Words>
  <Application>Microsoft Macintosh PowerPoint</Application>
  <PresentationFormat>Presentazione su schermo (4:3)</PresentationFormat>
  <Paragraphs>69</Paragraphs>
  <Slides>9</Slides>
  <Notes>6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9" baseType="lpstr">
      <vt:lpstr>Arial</vt:lpstr>
      <vt:lpstr>Calibri</vt:lpstr>
      <vt:lpstr>Cambria</vt:lpstr>
      <vt:lpstr>Cambria Math</vt:lpstr>
      <vt:lpstr>Rockwell</vt:lpstr>
      <vt:lpstr>Times New Roman</vt:lpstr>
      <vt:lpstr>Wingdings</vt:lpstr>
      <vt:lpstr>Tema di Office</vt:lpstr>
      <vt:lpstr>1_Tema di Office</vt:lpstr>
      <vt:lpstr>Equation</vt:lpstr>
      <vt:lpstr>Presentazione standard di PowerPoint</vt:lpstr>
      <vt:lpstr>Sommario</vt:lpstr>
      <vt:lpstr>Rumore Termico</vt:lpstr>
      <vt:lpstr>Rumore Termico</vt:lpstr>
      <vt:lpstr>Rapporto Segnale Rumore</vt:lpstr>
      <vt:lpstr>Rapporto Segnale Rumore</vt:lpstr>
      <vt:lpstr>Rapporto Segnale Rumore</vt:lpstr>
      <vt:lpstr>Rapporto Segnale Rumore</vt:lpstr>
      <vt:lpstr>Rapporto Segnale Rumore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132</cp:revision>
  <cp:lastPrinted>1601-01-01T00:00:00Z</cp:lastPrinted>
  <dcterms:created xsi:type="dcterms:W3CDTF">2014-02-26T18:00:47Z</dcterms:created>
  <dcterms:modified xsi:type="dcterms:W3CDTF">2022-11-08T14:59:20Z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