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341" r:id="rId4"/>
    <p:sldId id="350" r:id="rId5"/>
    <p:sldId id="351" r:id="rId6"/>
    <p:sldId id="352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/>
    <p:restoredTop sz="94762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545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919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7329CE-2AB8-44B5-8242-19DA91DC29A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95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17" Type="http://schemas.openxmlformats.org/officeDocument/2006/relationships/image" Target="../media/image21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20.wmf"/><Relationship Id="rId10" Type="http://schemas.openxmlformats.org/officeDocument/2006/relationships/image" Target="../media/image18.wmf"/><Relationship Id="rId19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PDF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49102" y="1035398"/>
            <a:ext cx="7535266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, e supponiamo che sia generalmente derivabile in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La sua derivata prima è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funzione densità di 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pdf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219450" y="2460625"/>
          <a:ext cx="210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200" imgH="723900" progId="Equation.3">
                  <p:embed/>
                </p:oleObj>
              </mc:Choice>
              <mc:Fallback>
                <p:oleObj name="Equation" r:id="rId3" imgW="21082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460625"/>
                        <a:ext cx="210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8138" y="3643313"/>
            <a:ext cx="459956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Proprietà della pdf</a:t>
            </a: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2265362" y="4079138"/>
          <a:ext cx="46402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35500" imgH="1028700" progId="Equation.3">
                  <p:embed/>
                </p:oleObj>
              </mc:Choice>
              <mc:Fallback>
                <p:oleObj name="Equation" r:id="rId5" imgW="4635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4079138"/>
                        <a:ext cx="46402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3168649" y="5186880"/>
          <a:ext cx="28336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32100" imgH="1028700" progId="Equation.3">
                  <p:embed/>
                </p:oleObj>
              </mc:Choice>
              <mc:Fallback>
                <p:oleObj name="Equation" r:id="rId7" imgW="28321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49" y="5186880"/>
                        <a:ext cx="28336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03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9450" y="5013176"/>
            <a:ext cx="2709863" cy="3683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59338" y="5013176"/>
            <a:ext cx="2789237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297238" y="2983781"/>
            <a:ext cx="257175" cy="1447800"/>
          </a:xfrm>
          <a:custGeom>
            <a:avLst/>
            <a:gdLst>
              <a:gd name="T0" fmla="*/ 0 w 162"/>
              <a:gd name="T1" fmla="*/ 2147483647 h 912"/>
              <a:gd name="T2" fmla="*/ 0 w 162"/>
              <a:gd name="T3" fmla="*/ 2147483647 h 912"/>
              <a:gd name="T4" fmla="*/ 2147483647 w 162"/>
              <a:gd name="T5" fmla="*/ 0 h 912"/>
              <a:gd name="T6" fmla="*/ 2147483647 w 162"/>
              <a:gd name="T7" fmla="*/ 2147483647 h 912"/>
              <a:gd name="T8" fmla="*/ 2147483647 w 162"/>
              <a:gd name="T9" fmla="*/ 2147483647 h 912"/>
              <a:gd name="T10" fmla="*/ 0 w 162"/>
              <a:gd name="T11" fmla="*/ 2147483647 h 9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" h="912">
                <a:moveTo>
                  <a:pt x="0" y="912"/>
                </a:moveTo>
                <a:lnTo>
                  <a:pt x="0" y="12"/>
                </a:lnTo>
                <a:lnTo>
                  <a:pt x="96" y="0"/>
                </a:lnTo>
                <a:lnTo>
                  <a:pt x="162" y="6"/>
                </a:lnTo>
                <a:lnTo>
                  <a:pt x="162" y="912"/>
                </a:lnTo>
                <a:lnTo>
                  <a:pt x="0" y="912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030413" y="3536231"/>
            <a:ext cx="266700" cy="904875"/>
          </a:xfrm>
          <a:custGeom>
            <a:avLst/>
            <a:gdLst>
              <a:gd name="T0" fmla="*/ 0 w 168"/>
              <a:gd name="T1" fmla="*/ 2147483647 h 570"/>
              <a:gd name="T2" fmla="*/ 0 w 168"/>
              <a:gd name="T3" fmla="*/ 2147483647 h 570"/>
              <a:gd name="T4" fmla="*/ 2147483647 w 168"/>
              <a:gd name="T5" fmla="*/ 0 h 570"/>
              <a:gd name="T6" fmla="*/ 2147483647 w 168"/>
              <a:gd name="T7" fmla="*/ 2147483647 h 570"/>
              <a:gd name="T8" fmla="*/ 0 w 168"/>
              <a:gd name="T9" fmla="*/ 2147483647 h 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570">
                <a:moveTo>
                  <a:pt x="0" y="570"/>
                </a:moveTo>
                <a:lnTo>
                  <a:pt x="0" y="84"/>
                </a:lnTo>
                <a:lnTo>
                  <a:pt x="168" y="0"/>
                </a:lnTo>
                <a:lnTo>
                  <a:pt x="168" y="564"/>
                </a:lnTo>
                <a:lnTo>
                  <a:pt x="0" y="57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932405"/>
              </p:ext>
            </p:extLst>
          </p:nvPr>
        </p:nvGraphicFramePr>
        <p:xfrm>
          <a:off x="583211" y="917882"/>
          <a:ext cx="37401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6500" imgH="368300" progId="Equation.3">
                  <p:embed/>
                </p:oleObj>
              </mc:Choice>
              <mc:Fallback>
                <p:oleObj name="Equation" r:id="rId3" imgW="3746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1" y="917882"/>
                        <a:ext cx="37401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819150" y="4436343"/>
            <a:ext cx="633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1538288" y="1988418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963613" y="2985368"/>
            <a:ext cx="5832475" cy="1235075"/>
          </a:xfrm>
          <a:custGeom>
            <a:avLst/>
            <a:gdLst>
              <a:gd name="T0" fmla="*/ 0 w 3674"/>
              <a:gd name="T1" fmla="*/ 2147483647 h 778"/>
              <a:gd name="T2" fmla="*/ 2147483647 w 3674"/>
              <a:gd name="T3" fmla="*/ 2147483647 h 778"/>
              <a:gd name="T4" fmla="*/ 2147483647 w 3674"/>
              <a:gd name="T5" fmla="*/ 2147483647 h 778"/>
              <a:gd name="T6" fmla="*/ 2147483647 w 3674"/>
              <a:gd name="T7" fmla="*/ 2147483647 h 778"/>
              <a:gd name="T8" fmla="*/ 2147483647 w 3674"/>
              <a:gd name="T9" fmla="*/ 2147483647 h 778"/>
              <a:gd name="T10" fmla="*/ 2147483647 w 3674"/>
              <a:gd name="T11" fmla="*/ 2147483647 h 778"/>
              <a:gd name="T12" fmla="*/ 2147483647 w 3674"/>
              <a:gd name="T13" fmla="*/ 2147483647 h 778"/>
              <a:gd name="T14" fmla="*/ 2147483647 w 3674"/>
              <a:gd name="T15" fmla="*/ 2147483647 h 778"/>
              <a:gd name="T16" fmla="*/ 2147483647 w 3674"/>
              <a:gd name="T17" fmla="*/ 2147483647 h 778"/>
              <a:gd name="T18" fmla="*/ 2147483647 w 3674"/>
              <a:gd name="T19" fmla="*/ 2147483647 h 77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74" h="778">
                <a:moveTo>
                  <a:pt x="0" y="642"/>
                </a:moveTo>
                <a:cubicBezTo>
                  <a:pt x="53" y="649"/>
                  <a:pt x="106" y="657"/>
                  <a:pt x="181" y="642"/>
                </a:cubicBezTo>
                <a:cubicBezTo>
                  <a:pt x="256" y="627"/>
                  <a:pt x="325" y="611"/>
                  <a:pt x="453" y="551"/>
                </a:cubicBezTo>
                <a:cubicBezTo>
                  <a:pt x="581" y="491"/>
                  <a:pt x="808" y="362"/>
                  <a:pt x="952" y="279"/>
                </a:cubicBezTo>
                <a:cubicBezTo>
                  <a:pt x="1096" y="196"/>
                  <a:pt x="1194" y="98"/>
                  <a:pt x="1315" y="53"/>
                </a:cubicBezTo>
                <a:cubicBezTo>
                  <a:pt x="1436" y="8"/>
                  <a:pt x="1550" y="0"/>
                  <a:pt x="1678" y="7"/>
                </a:cubicBezTo>
                <a:cubicBezTo>
                  <a:pt x="1806" y="14"/>
                  <a:pt x="1927" y="45"/>
                  <a:pt x="2086" y="98"/>
                </a:cubicBezTo>
                <a:cubicBezTo>
                  <a:pt x="2245" y="151"/>
                  <a:pt x="2456" y="242"/>
                  <a:pt x="2630" y="325"/>
                </a:cubicBezTo>
                <a:cubicBezTo>
                  <a:pt x="2804" y="408"/>
                  <a:pt x="2955" y="521"/>
                  <a:pt x="3129" y="597"/>
                </a:cubicBezTo>
                <a:cubicBezTo>
                  <a:pt x="3303" y="673"/>
                  <a:pt x="3488" y="725"/>
                  <a:pt x="3674" y="77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585788" y="1953493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" imgH="368300" progId="Equation.3">
                  <p:embed/>
                </p:oleObj>
              </mc:Choice>
              <mc:Fallback>
                <p:oleObj name="Equation" r:id="rId5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953493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723063" y="4509368"/>
          <a:ext cx="2476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4509368"/>
                        <a:ext cx="2476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1825625" y="1829668"/>
          <a:ext cx="2587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78100" imgH="368300" progId="Equation.3">
                  <p:embed/>
                </p:oleObj>
              </mc:Choice>
              <mc:Fallback>
                <p:oleObj name="Equation" r:id="rId9" imgW="2578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1829668"/>
                        <a:ext cx="2587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182813" y="2228131"/>
            <a:ext cx="67310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561306" y="1343018"/>
            <a:ext cx="65960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purché </a:t>
            </a:r>
            <a:r>
              <a:rPr lang="it-IT" altLang="it-IT" sz="2400" dirty="0" err="1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sia sufficientemente piccolo. 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35188" y="4436343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771650" y="443634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1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030413" y="4393481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298700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98850" y="4437931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  <a:r>
              <a:rPr lang="it-IT" altLang="it-IT" sz="2400"/>
              <a:t>+</a:t>
            </a:r>
            <a:r>
              <a:rPr lang="it-IT" altLang="it-IT" sz="2400">
                <a:latin typeface="Symbol" pitchFamily="18" charset="2"/>
              </a:rPr>
              <a:t>D</a:t>
            </a:r>
            <a:r>
              <a:rPr lang="it-IT" altLang="it-IT" sz="2400" i="1"/>
              <a:t>x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087688" y="443793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298825" y="439506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567113" y="4396656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043238" y="2305918"/>
          <a:ext cx="265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41600" imgH="368300" progId="Equation.3">
                  <p:embed/>
                </p:oleObj>
              </mc:Choice>
              <mc:Fallback>
                <p:oleObj name="Equation" r:id="rId11" imgW="2641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305918"/>
                        <a:ext cx="265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3440113" y="2744068"/>
            <a:ext cx="439737" cy="96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9512" y="5446607"/>
            <a:ext cx="8964488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probabilità si “addensa” maggiormente in corrispondenza dei valori della variabile aleatoria che corrispondono ai valori più alti della pdf. 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2030413" y="5013176"/>
          <a:ext cx="5508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86400" imgH="368300" progId="Equation.3">
                  <p:embed/>
                </p:oleObj>
              </mc:Choice>
              <mc:Fallback>
                <p:oleObj name="Equation" r:id="rId13" imgW="5486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5013176"/>
                        <a:ext cx="5508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</a:t>
            </a:r>
            <a:r>
              <a:rPr lang="en-US" dirty="0" err="1"/>
              <a:t>Probabilità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18964" y="951310"/>
          <a:ext cx="16573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368300" progId="Equation.3">
                  <p:embed/>
                </p:oleObj>
              </mc:Choice>
              <mc:Fallback>
                <p:oleObj name="Equation" r:id="rId3" imgW="1663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4" y="951310"/>
                        <a:ext cx="16573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7489" y="921147"/>
            <a:ext cx="40401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 uniforme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076176" y="3573860"/>
            <a:ext cx="6408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2084239" y="1557735"/>
            <a:ext cx="0" cy="216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532164" y="2276872"/>
            <a:ext cx="2809875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658914" y="2278460"/>
            <a:ext cx="187325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2084239" y="2276872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32164" y="227846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23876" y="2133997"/>
            <a:ext cx="3603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1068239" y="1564085"/>
          <a:ext cx="744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300" imgH="368300" progId="Equation.3">
                  <p:embed/>
                </p:oleObj>
              </mc:Choice>
              <mc:Fallback>
                <p:oleObj name="Equation" r:id="rId5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239" y="1564085"/>
                        <a:ext cx="744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7116614" y="363736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17" imgH="203112" progId="Equation.3">
                  <p:embed/>
                </p:oleObj>
              </mc:Choice>
              <mc:Fallback>
                <p:oleObj name="Equation" r:id="rId7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614" y="363736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4371826" y="3610372"/>
          <a:ext cx="2778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400" imgH="368300" progId="Equation.3">
                  <p:embed/>
                </p:oleObj>
              </mc:Choice>
              <mc:Fallback>
                <p:oleObj name="Equation" r:id="rId9" imgW="279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826" y="3610372"/>
                        <a:ext cx="2778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2496989" y="3619897"/>
          <a:ext cx="25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90" imgH="368140" progId="Equation.3">
                  <p:embed/>
                </p:oleObj>
              </mc:Choice>
              <mc:Fallback>
                <p:oleObj name="Equation" r:id="rId11" imgW="253890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989" y="3619897"/>
                        <a:ext cx="25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15814" y="613926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2084239" y="4123135"/>
            <a:ext cx="0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093764" y="5312172"/>
            <a:ext cx="566737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532164" y="5313760"/>
            <a:ext cx="6350" cy="825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/>
        </p:nvGraphicFramePr>
        <p:xfrm>
          <a:off x="7130901" y="6259910"/>
          <a:ext cx="1936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203112" progId="Equation.3">
                  <p:embed/>
                </p:oleObj>
              </mc:Choice>
              <mc:Fallback>
                <p:oleObj name="Equation" r:id="rId13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01" y="6259910"/>
                        <a:ext cx="1936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1146026" y="4159647"/>
          <a:ext cx="733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600" imgH="368300" progId="Equation.3">
                  <p:embed/>
                </p:oleObj>
              </mc:Choice>
              <mc:Fallback>
                <p:oleObj name="Equation" r:id="rId14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26" y="4159647"/>
                        <a:ext cx="733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60501" y="5312172"/>
            <a:ext cx="0" cy="866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657326" y="5313760"/>
            <a:ext cx="1881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/>
        </p:nvGraphicFramePr>
        <p:xfrm>
          <a:off x="1096814" y="4907360"/>
          <a:ext cx="8715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23586" imgH="672808" progId="Equation.3">
                  <p:embed/>
                </p:oleObj>
              </mc:Choice>
              <mc:Fallback>
                <p:oleObj name="Equation" r:id="rId16" imgW="723586" imgH="6728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814" y="4907360"/>
                        <a:ext cx="87153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563414" y="6139260"/>
            <a:ext cx="20875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4538514" y="6139260"/>
            <a:ext cx="27209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577701" y="3573860"/>
            <a:ext cx="20875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9" name="Object 33"/>
          <p:cNvGraphicFramePr>
            <a:graphicFrameLocks noChangeAspect="1"/>
          </p:cNvGraphicFramePr>
          <p:nvPr/>
        </p:nvGraphicFramePr>
        <p:xfrm>
          <a:off x="3855889" y="4221560"/>
          <a:ext cx="411003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127500" imgH="863600" progId="Equation.3">
                  <p:embed/>
                </p:oleObj>
              </mc:Choice>
              <mc:Fallback>
                <p:oleObj name="Equation" r:id="rId18" imgW="41275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889" y="4221560"/>
                        <a:ext cx="4110037" cy="860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697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115</Words>
  <Application>Microsoft Macintosh PowerPoint</Application>
  <PresentationFormat>Presentazione su schermo (4:3)</PresentationFormat>
  <Paragraphs>26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Funzione Densità di Probabilità</vt:lpstr>
      <vt:lpstr>Funzione Densità di Probabilità</vt:lpstr>
      <vt:lpstr>Funzione Densità di Probabilità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110</cp:revision>
  <cp:lastPrinted>1601-01-01T00:00:00Z</cp:lastPrinted>
  <dcterms:created xsi:type="dcterms:W3CDTF">2014-02-26T18:00:47Z</dcterms:created>
  <dcterms:modified xsi:type="dcterms:W3CDTF">2022-12-19T13:10:46Z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