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2" r:id="rId3"/>
    <p:sldId id="283" r:id="rId4"/>
    <p:sldId id="284" r:id="rId5"/>
    <p:sldId id="274" r:id="rId6"/>
    <p:sldId id="275" r:id="rId7"/>
    <p:sldId id="276" r:id="rId8"/>
    <p:sldId id="277" r:id="rId9"/>
    <p:sldId id="279" r:id="rId10"/>
    <p:sldId id="280" r:id="rId11"/>
    <p:sldId id="257" r:id="rId12"/>
    <p:sldId id="258" r:id="rId13"/>
    <p:sldId id="259" r:id="rId14"/>
    <p:sldId id="260" r:id="rId15"/>
    <p:sldId id="264" r:id="rId16"/>
    <p:sldId id="265" r:id="rId17"/>
    <p:sldId id="266" r:id="rId18"/>
    <p:sldId id="268" r:id="rId19"/>
    <p:sldId id="269" r:id="rId20"/>
    <p:sldId id="273" r:id="rId21"/>
    <p:sldId id="286" r:id="rId22"/>
    <p:sldId id="287" r:id="rId23"/>
    <p:sldId id="288" r:id="rId24"/>
    <p:sldId id="289" r:id="rId25"/>
    <p:sldId id="290" r:id="rId26"/>
    <p:sldId id="291" r:id="rId27"/>
    <p:sldId id="293" r:id="rId28"/>
    <p:sldId id="294" r:id="rId29"/>
    <p:sldId id="295" r:id="rId30"/>
    <p:sldId id="296" r:id="rId31"/>
    <p:sldId id="297" r:id="rId32"/>
    <p:sldId id="299" r:id="rId33"/>
    <p:sldId id="300" r:id="rId34"/>
    <p:sldId id="301" r:id="rId35"/>
    <p:sldId id="302" r:id="rId36"/>
    <p:sldId id="304" r:id="rId3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7"/>
    <p:restoredTop sz="94626"/>
  </p:normalViewPr>
  <p:slideViewPr>
    <p:cSldViewPr snapToGrid="0" snapToObjects="1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51FF6C-DC3C-3D44-9223-1DEE899312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CEC2C06-B5D9-354C-B84F-788508969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53E1AAC-E9C5-D54F-B7A7-138099469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9CA7E-3665-2647-B2D3-CB6C7E2E3083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DA6385-CD24-5C48-85BC-BEBD78B7F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A83487-6D13-814B-91BE-9908E92BA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A1FA-4C00-A044-8B3D-E2FF2A89992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805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71BE89-65D7-B541-8B4B-55273B4FC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86BDCA7-BFE8-E046-9B1C-54AA20289C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B6E3D6-095A-9C46-8F1C-BB4066ED8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9CA7E-3665-2647-B2D3-CB6C7E2E3083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7E3D1BF-4A78-AB41-BBE0-514FCD320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9E3C5E-7E0B-E94A-AB37-86FCAD222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A1FA-4C00-A044-8B3D-E2FF2A89992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3564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8CC8F4E-37D6-0D47-A164-2E0A7D0995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62B8154-4FCB-9140-8222-F7A75B382C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BC61C3-9E77-F340-A420-1DA216155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9CA7E-3665-2647-B2D3-CB6C7E2E3083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1383FA0-65F5-8A47-B251-3719B384E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3B9AB7E-040C-F846-B7FA-C09AA8333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A1FA-4C00-A044-8B3D-E2FF2A89992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7421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07F9F1-8C33-A148-8C0C-F655467B5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6AB5AD-9B5C-5745-9FDF-13529F82D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29B3A1-33B8-2340-AD15-E3C79CB85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9CA7E-3665-2647-B2D3-CB6C7E2E3083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373624-3049-A04C-A54F-63061B808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FC0B5B0-69F3-A849-917E-3CCB95AFE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A1FA-4C00-A044-8B3D-E2FF2A89992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6562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4FC3C4-BDB1-1445-B6D1-CFA655DD4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B7EE3D4-763A-0B40-A2A0-608AE3436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D607403-E399-B742-82AF-6A3F02B8B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9CA7E-3665-2647-B2D3-CB6C7E2E3083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4B1944-05B6-9447-A9BF-AC2FF2562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595D728-9820-764D-B75C-88CF4FBC3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A1FA-4C00-A044-8B3D-E2FF2A89992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68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C466E3-656F-334B-88EC-257AD4C51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8EAAA2E-1079-3444-B257-D4F2D1C68C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B514E19-3C56-594F-B3CC-FF6E442DA5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97EB286-6486-C743-B69C-D56DA5EA5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9CA7E-3665-2647-B2D3-CB6C7E2E3083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F3E6926-5418-AC4E-935C-5A7E75CFF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E7840A6-1243-FB44-9B27-80F36C097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A1FA-4C00-A044-8B3D-E2FF2A89992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35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496978-ADBB-1543-83E1-62F0E53538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618F14D-7D9E-E848-89C5-4F5E4BCEB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77E51B4-2E21-674C-8C0C-B5A04031C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098DE38-96E3-6540-BADB-038320667D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6B083DB-5B0E-E940-BEBD-170BAB6D3C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9C171422-BFE5-BB4C-A26C-DE4E15323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9CA7E-3665-2647-B2D3-CB6C7E2E3083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F795949-195D-DB46-B04C-D5A311729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74F151-B180-2645-976E-A72DFD692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A1FA-4C00-A044-8B3D-E2FF2A89992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436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17D7CC-F6A9-EE47-AFFC-A62298036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D95DA7C-32FE-E144-A8AC-9039C30D2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9CA7E-3665-2647-B2D3-CB6C7E2E3083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8C4C451-4249-4C46-90DE-E9EF2494C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D1A2E45-DDEB-A344-A686-29576FFEF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A1FA-4C00-A044-8B3D-E2FF2A89992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553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B53617D-8090-8243-893E-15F8982E1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9CA7E-3665-2647-B2D3-CB6C7E2E3083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3E03F39-985C-6C41-A40D-7FADF8EB4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E99419B-4030-B345-A0E1-408DC2BCD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A1FA-4C00-A044-8B3D-E2FF2A89992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5248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4B8FB1-298D-5844-A171-DBCDD9D2E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23F406A-25E8-AC46-AA44-C1FE4B9D15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F5A8789-01A3-F543-A18F-EF51F46ED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6400BC5-92CC-AE45-93B9-EBF726092D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9CA7E-3665-2647-B2D3-CB6C7E2E3083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1B5FA3-2EDA-C44E-A64B-37FD1A37F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FB8430F-F920-6947-A5FC-1C6A31FE0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A1FA-4C00-A044-8B3D-E2FF2A89992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567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4302B7-16B3-134D-8983-5B757CAB2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5DEA77B3-AD4E-9A49-8BA4-E0C1352794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7870298-BA7E-0C46-9041-6D3822F597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BE5C88F-9540-A44F-AF75-CE09CF779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9CA7E-3665-2647-B2D3-CB6C7E2E3083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7A2F519-7BFB-924D-B26B-1EF4DD3AF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32961B7-25AB-0D49-A0A1-D9F042825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0A1FA-4C00-A044-8B3D-E2FF2A89992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724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DF47AE7-9FB7-DF42-AAAD-87C13C57B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595C1E3-A99E-1240-8406-84E37A5A5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it-IT"/>
              <a:t>Modifica gli stili del testo dello schema
Secondo livello
Terzo livello
Quarto livello
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E26F77B-C877-B34B-9018-DE65FAF694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9CA7E-3665-2647-B2D3-CB6C7E2E3083}" type="datetimeFigureOut">
              <a:rPr lang="fr-FR" smtClean="0"/>
              <a:t>05/03/2024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45FD62E-3A9D-E244-92C7-10B288640B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1920181-3CA8-5A43-989B-5B0DD4F734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A1FA-4C00-A044-8B3D-E2FF2A899927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378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uroparl.europa.eu/news/en/headlines/eu-affairs/20180126STO94114/infographic-how-many-seats-does-each-country-get-in-in-the-european-parliament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A05DEA-1F14-B14A-ABD3-372AFD1A46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The EU institutions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519A0A3-6046-104E-B250-676443208E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9530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D3EA51-044D-DF45-A382-59CDD5A77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 the </a:t>
            </a:r>
            <a:r>
              <a:rPr lang="it-IT" dirty="0" err="1"/>
              <a:t>context</a:t>
            </a:r>
            <a:r>
              <a:rPr lang="it-IT" dirty="0"/>
              <a:t> of general </a:t>
            </a:r>
            <a:r>
              <a:rPr lang="it-IT" dirty="0" err="1"/>
              <a:t>economic</a:t>
            </a:r>
            <a:r>
              <a:rPr lang="it-IT" dirty="0"/>
              <a:t> policy,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are </a:t>
            </a:r>
            <a:r>
              <a:rPr lang="it-IT" dirty="0" err="1"/>
              <a:t>required</a:t>
            </a:r>
            <a:r>
              <a:rPr lang="it-IT" dirty="0"/>
              <a:t> to “</a:t>
            </a:r>
            <a:r>
              <a:rPr lang="it-IT" dirty="0" err="1"/>
              <a:t>regard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economic</a:t>
            </a:r>
            <a:r>
              <a:rPr lang="it-IT" dirty="0"/>
              <a:t> </a:t>
            </a:r>
            <a:r>
              <a:rPr lang="it-IT" dirty="0" err="1"/>
              <a:t>policies</a:t>
            </a:r>
            <a:r>
              <a:rPr lang="it-IT" dirty="0"/>
              <a:t> </a:t>
            </a:r>
            <a:r>
              <a:rPr lang="it-IT" b="1" dirty="0" err="1"/>
              <a:t>as</a:t>
            </a:r>
            <a:r>
              <a:rPr lang="it-IT" b="1" dirty="0"/>
              <a:t> a </a:t>
            </a:r>
            <a:r>
              <a:rPr lang="it-IT" b="1" dirty="0" err="1"/>
              <a:t>matter</a:t>
            </a:r>
            <a:r>
              <a:rPr lang="it-IT" b="1" dirty="0"/>
              <a:t> of common </a:t>
            </a:r>
            <a:r>
              <a:rPr lang="it-IT" b="1" dirty="0" err="1"/>
              <a:t>concern</a:t>
            </a:r>
            <a:r>
              <a:rPr lang="it-IT" dirty="0"/>
              <a:t> and </a:t>
            </a:r>
            <a:r>
              <a:rPr lang="it-IT" b="1" dirty="0" err="1"/>
              <a:t>shall</a:t>
            </a:r>
            <a:r>
              <a:rPr lang="it-IT" b="1" dirty="0"/>
              <a:t> coordinate </a:t>
            </a:r>
            <a:r>
              <a:rPr lang="it-IT" b="1" dirty="0" err="1"/>
              <a:t>them</a:t>
            </a:r>
            <a:r>
              <a:rPr lang="it-IT" b="1" dirty="0"/>
              <a:t> </a:t>
            </a:r>
            <a:r>
              <a:rPr lang="it-IT" b="1" dirty="0" err="1"/>
              <a:t>within</a:t>
            </a:r>
            <a:r>
              <a:rPr lang="it-IT" b="1" dirty="0"/>
              <a:t> the </a:t>
            </a:r>
            <a:r>
              <a:rPr lang="it-IT" b="1" dirty="0" err="1"/>
              <a:t>Council</a:t>
            </a:r>
            <a:r>
              <a:rPr lang="it-IT" dirty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877542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0BA6DF-6269-4F4E-9AC2-E45D5E75D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THE EUROPEAN PARLIAMENT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CDDD4A5-FD34-B247-A070-5EAC44BAE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/>
              <a:t>It </a:t>
            </a:r>
            <a:r>
              <a:rPr lang="fr-FR" dirty="0" err="1"/>
              <a:t>existed</a:t>
            </a:r>
            <a:r>
              <a:rPr lang="fr-FR" dirty="0"/>
              <a:t> </a:t>
            </a:r>
            <a:r>
              <a:rPr lang="fr-FR" dirty="0" err="1"/>
              <a:t>form</a:t>
            </a:r>
            <a:r>
              <a:rPr lang="fr-FR" dirty="0"/>
              <a:t> the </a:t>
            </a:r>
            <a:r>
              <a:rPr lang="fr-FR" dirty="0" err="1"/>
              <a:t>very</a:t>
            </a:r>
            <a:r>
              <a:rPr lang="fr-FR" dirty="0"/>
              <a:t> </a:t>
            </a:r>
            <a:r>
              <a:rPr lang="fr-FR" dirty="0" err="1"/>
              <a:t>beginning</a:t>
            </a:r>
            <a:r>
              <a:rPr lang="fr-FR" dirty="0"/>
              <a:t> (</a:t>
            </a:r>
            <a:r>
              <a:rPr lang="fr-FR" dirty="0" err="1"/>
              <a:t>Treaty</a:t>
            </a:r>
            <a:r>
              <a:rPr lang="fr-FR" dirty="0"/>
              <a:t> of </a:t>
            </a:r>
            <a:r>
              <a:rPr lang="fr-FR" dirty="0" err="1"/>
              <a:t>rome</a:t>
            </a:r>
            <a:r>
              <a:rPr lang="fr-FR" dirty="0"/>
              <a:t>), but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just</a:t>
            </a:r>
            <a:r>
              <a:rPr lang="fr-FR" dirty="0"/>
              <a:t> an </a:t>
            </a:r>
            <a:r>
              <a:rPr lang="it-IT" dirty="0"/>
              <a:t>“</a:t>
            </a:r>
            <a:r>
              <a:rPr lang="it-IT" dirty="0" err="1"/>
              <a:t>auxiliary</a:t>
            </a:r>
            <a:r>
              <a:rPr lang="it-IT" dirty="0"/>
              <a:t>” </a:t>
            </a:r>
            <a:r>
              <a:rPr lang="it-IT" dirty="0" err="1"/>
              <a:t>organ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a minimal </a:t>
            </a:r>
            <a:r>
              <a:rPr lang="fr-FR" dirty="0" err="1"/>
              <a:t>role</a:t>
            </a:r>
            <a:r>
              <a:rPr lang="fr-FR" dirty="0"/>
              <a:t>; no </a:t>
            </a:r>
            <a:r>
              <a:rPr lang="fr-FR" dirty="0" err="1"/>
              <a:t>european</a:t>
            </a:r>
            <a:r>
              <a:rPr lang="fr-FR" dirty="0"/>
              <a:t> </a:t>
            </a:r>
            <a:r>
              <a:rPr lang="fr-FR" dirty="0" err="1"/>
              <a:t>elections</a:t>
            </a:r>
            <a:r>
              <a:rPr lang="fr-FR" dirty="0"/>
              <a:t> </a:t>
            </a:r>
            <a:r>
              <a:rPr lang="fr-FR" dirty="0" err="1"/>
              <a:t>were</a:t>
            </a:r>
            <a:r>
              <a:rPr lang="fr-FR" dirty="0"/>
              <a:t> </a:t>
            </a:r>
            <a:r>
              <a:rPr lang="fr-FR" dirty="0" err="1"/>
              <a:t>organised</a:t>
            </a:r>
            <a:r>
              <a:rPr lang="fr-FR" dirty="0"/>
              <a:t> </a:t>
            </a:r>
            <a:r>
              <a:rPr lang="fr-FR" dirty="0" err="1"/>
              <a:t>so</a:t>
            </a:r>
            <a:r>
              <a:rPr lang="fr-FR" dirty="0"/>
              <a:t> </a:t>
            </a:r>
            <a:r>
              <a:rPr lang="it-IT" dirty="0" err="1"/>
              <a:t>members</a:t>
            </a:r>
            <a:r>
              <a:rPr lang="it-IT" dirty="0"/>
              <a:t> </a:t>
            </a:r>
            <a:r>
              <a:rPr lang="it-IT" dirty="0" err="1"/>
              <a:t>were</a:t>
            </a:r>
            <a:r>
              <a:rPr lang="it-IT" dirty="0"/>
              <a:t> </a:t>
            </a:r>
            <a:r>
              <a:rPr lang="it-IT" dirty="0" err="1"/>
              <a:t>appointed</a:t>
            </a:r>
            <a:r>
              <a:rPr lang="it-IT" dirty="0"/>
              <a:t> to the </a:t>
            </a:r>
            <a:r>
              <a:rPr lang="it-IT" dirty="0" err="1"/>
              <a:t>Parliament</a:t>
            </a:r>
            <a:r>
              <a:rPr lang="it-IT" dirty="0"/>
              <a:t> by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from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own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parliaments</a:t>
            </a:r>
            <a:r>
              <a:rPr lang="it-IT" dirty="0"/>
              <a:t> (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representatives</a:t>
            </a:r>
            <a:r>
              <a:rPr lang="it-IT" dirty="0"/>
              <a:t>// «</a:t>
            </a:r>
            <a:r>
              <a:rPr lang="it-IT" dirty="0" err="1"/>
              <a:t>representatives</a:t>
            </a:r>
            <a:r>
              <a:rPr lang="it-IT" dirty="0"/>
              <a:t> of the </a:t>
            </a:r>
            <a:r>
              <a:rPr lang="it-IT" dirty="0" err="1"/>
              <a:t>peoples</a:t>
            </a:r>
            <a:r>
              <a:rPr lang="it-IT" dirty="0"/>
              <a:t> of the </a:t>
            </a:r>
            <a:r>
              <a:rPr lang="it-IT" dirty="0" err="1"/>
              <a:t>States</a:t>
            </a:r>
            <a:r>
              <a:rPr lang="it-IT" dirty="0"/>
              <a:t>»).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were</a:t>
            </a:r>
            <a:r>
              <a:rPr lang="it-IT" dirty="0"/>
              <a:t> </a:t>
            </a:r>
            <a:r>
              <a:rPr lang="it-IT" dirty="0" err="1"/>
              <a:t>delegates</a:t>
            </a:r>
            <a:r>
              <a:rPr lang="it-IT" dirty="0"/>
              <a:t>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be </a:t>
            </a:r>
            <a:r>
              <a:rPr lang="it-IT" dirty="0" err="1"/>
              <a:t>designated</a:t>
            </a:r>
            <a:r>
              <a:rPr lang="it-IT" dirty="0"/>
              <a:t> by the «</a:t>
            </a:r>
            <a:r>
              <a:rPr lang="it-IT" dirty="0" err="1"/>
              <a:t>respective</a:t>
            </a:r>
            <a:r>
              <a:rPr lang="it-IT" dirty="0"/>
              <a:t> </a:t>
            </a:r>
            <a:r>
              <a:rPr lang="it-IT" dirty="0" err="1"/>
              <a:t>Parliaments</a:t>
            </a:r>
            <a:r>
              <a:rPr lang="it-IT" dirty="0"/>
              <a:t> from </a:t>
            </a:r>
            <a:r>
              <a:rPr lang="it-IT" dirty="0" err="1"/>
              <a:t>among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members</a:t>
            </a:r>
            <a:r>
              <a:rPr lang="it-IT" dirty="0"/>
              <a:t> in  </a:t>
            </a:r>
            <a:r>
              <a:rPr lang="it-IT" dirty="0" err="1"/>
              <a:t>accordance</a:t>
            </a:r>
            <a:r>
              <a:rPr lang="it-IT" dirty="0"/>
              <a:t> with the procedure </a:t>
            </a:r>
            <a:r>
              <a:rPr lang="it-IT" dirty="0" err="1"/>
              <a:t>laid</a:t>
            </a:r>
            <a:r>
              <a:rPr lang="it-IT" dirty="0"/>
              <a:t> down by </a:t>
            </a: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Member</a:t>
            </a:r>
            <a:r>
              <a:rPr lang="it-IT" dirty="0"/>
              <a:t> State».</a:t>
            </a:r>
            <a:endParaRPr lang="fr-FR" dirty="0"/>
          </a:p>
          <a:p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minimal</a:t>
            </a:r>
            <a:r>
              <a:rPr lang="it-IT" dirty="0"/>
              <a:t> </a:t>
            </a:r>
            <a:r>
              <a:rPr lang="it-IT" dirty="0" err="1"/>
              <a:t>role</a:t>
            </a:r>
            <a:r>
              <a:rPr lang="it-IT" dirty="0"/>
              <a:t> </a:t>
            </a:r>
            <a:r>
              <a:rPr lang="it-IT" dirty="0" err="1"/>
              <a:t>gradually</a:t>
            </a:r>
            <a:r>
              <a:rPr lang="it-IT" dirty="0"/>
              <a:t> </a:t>
            </a:r>
            <a:r>
              <a:rPr lang="it-IT" dirty="0" err="1"/>
              <a:t>increased</a:t>
            </a:r>
            <a:r>
              <a:rPr lang="it-IT" dirty="0"/>
              <a:t> from the 1970s </a:t>
            </a:r>
            <a:r>
              <a:rPr lang="it-IT" dirty="0" err="1"/>
              <a:t>onwards</a:t>
            </a:r>
            <a:r>
              <a:rPr lang="it-IT" dirty="0"/>
              <a:t>.</a:t>
            </a:r>
          </a:p>
          <a:p>
            <a:r>
              <a:rPr lang="it-IT" dirty="0"/>
              <a:t>1979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elections</a:t>
            </a:r>
            <a:r>
              <a:rPr lang="it-IT" dirty="0"/>
              <a:t> </a:t>
            </a:r>
            <a:r>
              <a:rPr lang="it-IT" dirty="0" err="1"/>
              <a:t>were</a:t>
            </a:r>
            <a:r>
              <a:rPr lang="it-IT" dirty="0"/>
              <a:t> the first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elections</a:t>
            </a:r>
            <a:r>
              <a:rPr lang="it-IT" dirty="0"/>
              <a:t> to be </a:t>
            </a:r>
            <a:r>
              <a:rPr lang="it-IT" dirty="0" err="1"/>
              <a:t>held</a:t>
            </a:r>
            <a:r>
              <a:rPr lang="it-IT" dirty="0"/>
              <a:t>, </a:t>
            </a:r>
            <a:r>
              <a:rPr lang="it-IT" dirty="0" err="1"/>
              <a:t>allowing</a:t>
            </a:r>
            <a:r>
              <a:rPr lang="it-IT" dirty="0"/>
              <a:t> </a:t>
            </a:r>
            <a:r>
              <a:rPr lang="it-IT" dirty="0" err="1"/>
              <a:t>citizens</a:t>
            </a:r>
            <a:r>
              <a:rPr lang="it-IT" dirty="0"/>
              <a:t> to </a:t>
            </a:r>
            <a:r>
              <a:rPr lang="it-IT" dirty="0" err="1"/>
              <a:t>elect</a:t>
            </a:r>
            <a:r>
              <a:rPr lang="it-IT" dirty="0"/>
              <a:t> 410 </a:t>
            </a:r>
            <a:r>
              <a:rPr lang="it-IT" dirty="0" err="1"/>
              <a:t>MEPs</a:t>
            </a:r>
            <a:r>
              <a:rPr lang="it-IT" dirty="0"/>
              <a:t> to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Parliament</a:t>
            </a:r>
            <a:r>
              <a:rPr lang="it-IT" dirty="0"/>
              <a:t>, and </a:t>
            </a:r>
            <a:r>
              <a:rPr lang="it-IT" dirty="0" err="1"/>
              <a:t>also</a:t>
            </a:r>
            <a:r>
              <a:rPr lang="it-IT" dirty="0"/>
              <a:t> the first </a:t>
            </a:r>
            <a:r>
              <a:rPr lang="it-IT" dirty="0" err="1"/>
              <a:t>international</a:t>
            </a:r>
            <a:r>
              <a:rPr lang="it-IT" dirty="0"/>
              <a:t> </a:t>
            </a:r>
            <a:r>
              <a:rPr lang="it-IT" dirty="0" err="1"/>
              <a:t>election</a:t>
            </a:r>
            <a:r>
              <a:rPr lang="it-IT" dirty="0"/>
              <a:t> in </a:t>
            </a:r>
            <a:r>
              <a:rPr lang="it-IT" dirty="0" err="1"/>
              <a:t>history</a:t>
            </a:r>
            <a:r>
              <a:rPr lang="it-IT" dirty="0"/>
              <a:t>.</a:t>
            </a:r>
          </a:p>
          <a:p>
            <a:r>
              <a:rPr lang="it-IT" dirty="0" err="1"/>
              <a:t>Today</a:t>
            </a:r>
            <a:r>
              <a:rPr lang="it-IT" dirty="0"/>
              <a:t> the </a:t>
            </a:r>
            <a:r>
              <a:rPr lang="it-IT" dirty="0" err="1"/>
              <a:t>Parliament</a:t>
            </a:r>
            <a:r>
              <a:rPr lang="it-IT" dirty="0"/>
              <a:t> </a:t>
            </a:r>
            <a:r>
              <a:rPr lang="it-IT" dirty="0" err="1"/>
              <a:t>constitutes</a:t>
            </a:r>
            <a:r>
              <a:rPr lang="it-IT" dirty="0"/>
              <a:t> – with the </a:t>
            </a:r>
            <a:r>
              <a:rPr lang="it-IT" dirty="0" err="1"/>
              <a:t>Council</a:t>
            </a:r>
            <a:r>
              <a:rPr lang="it-IT" dirty="0"/>
              <a:t> – a </a:t>
            </a:r>
            <a:r>
              <a:rPr lang="it-IT" dirty="0" err="1"/>
              <a:t>chamber</a:t>
            </a:r>
            <a:r>
              <a:rPr lang="it-IT" dirty="0"/>
              <a:t> of the Union legislature. </a:t>
            </a:r>
            <a:r>
              <a:rPr lang="it-IT" dirty="0" err="1"/>
              <a:t>Directly</a:t>
            </a:r>
            <a:r>
              <a:rPr lang="it-IT" dirty="0"/>
              <a:t> </a:t>
            </a:r>
            <a:r>
              <a:rPr lang="it-IT" dirty="0" err="1"/>
              <a:t>elected</a:t>
            </a:r>
            <a:r>
              <a:rPr lang="it-IT" dirty="0"/>
              <a:t> by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citizens</a:t>
            </a:r>
            <a:r>
              <a:rPr lang="it-IT" dirty="0"/>
              <a:t>, </a:t>
            </a:r>
            <a:r>
              <a:rPr lang="it-IT" dirty="0" err="1"/>
              <a:t>Parliament</a:t>
            </a:r>
            <a:r>
              <a:rPr lang="it-IT" dirty="0"/>
              <a:t> </a:t>
            </a:r>
            <a:r>
              <a:rPr lang="it-IT" dirty="0" err="1"/>
              <a:t>constitutes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the </a:t>
            </a:r>
            <a:r>
              <a:rPr lang="it-IT" dirty="0" err="1"/>
              <a:t>most</a:t>
            </a:r>
            <a:r>
              <a:rPr lang="it-IT" dirty="0"/>
              <a:t> </a:t>
            </a:r>
            <a:r>
              <a:rPr lang="it-IT" dirty="0" err="1"/>
              <a:t>democratic</a:t>
            </a:r>
            <a:r>
              <a:rPr lang="it-IT" dirty="0"/>
              <a:t> </a:t>
            </a:r>
            <a:r>
              <a:rPr lang="it-IT" dirty="0" err="1"/>
              <a:t>institution</a:t>
            </a:r>
            <a:r>
              <a:rPr lang="it-IT" dirty="0"/>
              <a:t>; in light of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elective</a:t>
            </a:r>
            <a:r>
              <a:rPr lang="it-IT" dirty="0"/>
              <a:t> “</a:t>
            </a:r>
            <a:r>
              <a:rPr lang="it-IT" dirty="0" err="1"/>
              <a:t>appointment</a:t>
            </a:r>
            <a:r>
              <a:rPr lang="it-IT" dirty="0"/>
              <a:t>” (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election</a:t>
            </a:r>
            <a:r>
              <a:rPr lang="it-IT" dirty="0"/>
              <a:t>/ </a:t>
            </a:r>
            <a:r>
              <a:rPr lang="it-IT" dirty="0" err="1"/>
              <a:t>formation</a:t>
            </a:r>
            <a:r>
              <a:rPr lang="it-IT" dirty="0"/>
              <a:t>),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the </a:t>
            </a:r>
            <a:r>
              <a:rPr lang="it-IT" b="1" dirty="0" err="1"/>
              <a:t>most</a:t>
            </a:r>
            <a:r>
              <a:rPr lang="it-IT" b="1" dirty="0"/>
              <a:t> </a:t>
            </a:r>
            <a:r>
              <a:rPr lang="it-IT" b="1" dirty="0" err="1"/>
              <a:t>supranational</a:t>
            </a:r>
            <a:r>
              <a:rPr lang="it-IT" b="1" dirty="0"/>
              <a:t> </a:t>
            </a:r>
            <a:r>
              <a:rPr lang="it-IT" b="1" dirty="0" err="1"/>
              <a:t>institution</a:t>
            </a:r>
            <a:r>
              <a:rPr lang="it-IT" b="1" dirty="0"/>
              <a:t> of the </a:t>
            </a:r>
            <a:r>
              <a:rPr lang="it-IT" b="1" dirty="0" err="1"/>
              <a:t>European</a:t>
            </a:r>
            <a:r>
              <a:rPr lang="it-IT" b="1" dirty="0"/>
              <a:t> Union.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90666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C668D1-F67A-DF41-B748-7E061C4BC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SUPRANATIONAL INSTITUTION/ PROCEDURE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2544F3-8E2D-304F-A19E-59815F5F2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sz="2400" dirty="0" err="1"/>
              <a:t>What</a:t>
            </a:r>
            <a:r>
              <a:rPr lang="fr-FR" sz="2400" dirty="0"/>
              <a:t> </a:t>
            </a:r>
            <a:r>
              <a:rPr lang="fr-FR" sz="2400" dirty="0" err="1"/>
              <a:t>does</a:t>
            </a:r>
            <a:r>
              <a:rPr lang="fr-FR" sz="2400" dirty="0"/>
              <a:t> </a:t>
            </a:r>
            <a:r>
              <a:rPr lang="fr-FR" sz="2400" dirty="0" err="1"/>
              <a:t>it</a:t>
            </a:r>
            <a:r>
              <a:rPr lang="fr-FR" sz="2400" dirty="0"/>
              <a:t> </a:t>
            </a:r>
            <a:r>
              <a:rPr lang="fr-FR" sz="2400" dirty="0" err="1"/>
              <a:t>mean</a:t>
            </a:r>
            <a:r>
              <a:rPr lang="fr-FR" sz="2400" dirty="0"/>
              <a:t>?</a:t>
            </a:r>
          </a:p>
          <a:p>
            <a:pPr algn="just"/>
            <a:r>
              <a:rPr lang="fr-FR" sz="2400" dirty="0"/>
              <a:t>It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opposed</a:t>
            </a:r>
            <a:r>
              <a:rPr lang="fr-FR" sz="2400" dirty="0"/>
              <a:t> to the concept of INTERGOVERNMENTAL.</a:t>
            </a:r>
          </a:p>
          <a:p>
            <a:pPr algn="just"/>
            <a:r>
              <a:rPr lang="fr-FR" sz="2400" dirty="0"/>
              <a:t>The supranational and </a:t>
            </a:r>
            <a:r>
              <a:rPr lang="fr-FR" sz="2400" dirty="0" err="1"/>
              <a:t>intergovernmental</a:t>
            </a:r>
            <a:r>
              <a:rPr lang="fr-FR" sz="2400" dirty="0"/>
              <a:t> </a:t>
            </a:r>
            <a:r>
              <a:rPr lang="fr-FR" sz="2400" dirty="0" err="1"/>
              <a:t>levels</a:t>
            </a:r>
            <a:r>
              <a:rPr lang="fr-FR" sz="2400" dirty="0"/>
              <a:t> are </a:t>
            </a:r>
            <a:r>
              <a:rPr lang="fr-FR" sz="2400" dirty="0" err="1"/>
              <a:t>much</a:t>
            </a:r>
            <a:r>
              <a:rPr lang="fr-FR" sz="2400" dirty="0"/>
              <a:t> mixed up </a:t>
            </a:r>
            <a:r>
              <a:rPr lang="fr-FR" sz="2400" dirty="0" err="1"/>
              <a:t>with</a:t>
            </a:r>
            <a:r>
              <a:rPr lang="fr-FR" sz="2400" dirty="0"/>
              <a:t> one </a:t>
            </a:r>
            <a:r>
              <a:rPr lang="fr-FR" sz="2400" dirty="0" err="1"/>
              <a:t>another</a:t>
            </a:r>
            <a:r>
              <a:rPr lang="fr-FR" sz="2400" dirty="0"/>
              <a:t> in the </a:t>
            </a:r>
            <a:r>
              <a:rPr lang="fr-FR" sz="2400" dirty="0" err="1"/>
              <a:t>operation</a:t>
            </a:r>
            <a:r>
              <a:rPr lang="fr-FR" sz="2400" dirty="0"/>
              <a:t> of the EU. </a:t>
            </a:r>
          </a:p>
          <a:p>
            <a:pPr algn="just"/>
            <a:r>
              <a:rPr lang="fr-FR" sz="2400" dirty="0"/>
              <a:t>A basic distinction </a:t>
            </a:r>
            <a:r>
              <a:rPr lang="fr-FR" sz="2400" dirty="0" err="1"/>
              <a:t>is</a:t>
            </a:r>
            <a:r>
              <a:rPr lang="fr-FR" sz="2400" dirty="0"/>
              <a:t> : </a:t>
            </a:r>
          </a:p>
          <a:p>
            <a:pPr algn="just">
              <a:buFontTx/>
              <a:buChar char="-"/>
            </a:pPr>
            <a:r>
              <a:rPr lang="fr-FR" sz="2400" dirty="0"/>
              <a:t>Supranational </a:t>
            </a:r>
            <a:r>
              <a:rPr lang="fr-FR" sz="2400" dirty="0" err="1"/>
              <a:t>it</a:t>
            </a:r>
            <a:r>
              <a:rPr lang="fr-FR" sz="2400" dirty="0"/>
              <a:t>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it-IT" sz="2400" dirty="0" err="1"/>
              <a:t>where</a:t>
            </a:r>
            <a:r>
              <a:rPr lang="it-IT" sz="2400" dirty="0"/>
              <a:t> </a:t>
            </a:r>
            <a:r>
              <a:rPr lang="it-IT" sz="2400" dirty="0" err="1"/>
              <a:t>institutions</a:t>
            </a:r>
            <a:r>
              <a:rPr lang="it-IT" sz="2400" dirty="0"/>
              <a:t> </a:t>
            </a:r>
            <a:r>
              <a:rPr lang="it-IT" sz="2400" dirty="0" err="1"/>
              <a:t>that</a:t>
            </a:r>
            <a:r>
              <a:rPr lang="it-IT" sz="2400" dirty="0"/>
              <a:t> are </a:t>
            </a:r>
            <a:r>
              <a:rPr lang="it-IT" sz="2400" b="1" dirty="0" err="1"/>
              <a:t>independent</a:t>
            </a:r>
            <a:r>
              <a:rPr lang="it-IT" sz="2400" b="1" dirty="0"/>
              <a:t> </a:t>
            </a:r>
            <a:r>
              <a:rPr lang="it-IT" sz="2400" dirty="0"/>
              <a:t>of </a:t>
            </a:r>
            <a:r>
              <a:rPr lang="it-IT" sz="2400" dirty="0" err="1"/>
              <a:t>governments</a:t>
            </a:r>
            <a:r>
              <a:rPr lang="it-IT" sz="2400" dirty="0"/>
              <a:t> </a:t>
            </a:r>
            <a:r>
              <a:rPr lang="it-IT" sz="2400" dirty="0" err="1"/>
              <a:t>have</a:t>
            </a:r>
            <a:r>
              <a:rPr lang="it-IT" sz="2400" dirty="0"/>
              <a:t> a </a:t>
            </a:r>
            <a:r>
              <a:rPr lang="it-IT" sz="2400" dirty="0" err="1"/>
              <a:t>role</a:t>
            </a:r>
            <a:r>
              <a:rPr lang="it-IT" sz="2400" dirty="0"/>
              <a:t> in </a:t>
            </a:r>
            <a:r>
              <a:rPr lang="it-IT" sz="2400" b="1" dirty="0" err="1"/>
              <a:t>preparing</a:t>
            </a:r>
            <a:r>
              <a:rPr lang="it-IT" sz="2400" b="1" dirty="0"/>
              <a:t> or </a:t>
            </a:r>
            <a:r>
              <a:rPr lang="it-IT" sz="2400" b="1" dirty="0" err="1"/>
              <a:t>taking</a:t>
            </a:r>
            <a:r>
              <a:rPr lang="it-IT" sz="2400" b="1" dirty="0"/>
              <a:t> </a:t>
            </a:r>
            <a:r>
              <a:rPr lang="it-IT" sz="2400" b="1" dirty="0" err="1"/>
              <a:t>decisions</a:t>
            </a:r>
            <a:r>
              <a:rPr lang="it-IT" sz="2400" b="1" dirty="0"/>
              <a:t> </a:t>
            </a:r>
            <a:r>
              <a:rPr lang="it-IT" sz="2400" dirty="0" err="1"/>
              <a:t>usually</a:t>
            </a:r>
            <a:r>
              <a:rPr lang="it-IT" sz="2400" dirty="0"/>
              <a:t> by </a:t>
            </a:r>
            <a:r>
              <a:rPr lang="it-IT" sz="2400" b="1" dirty="0"/>
              <a:t>a </a:t>
            </a:r>
            <a:r>
              <a:rPr lang="it-IT" sz="2400" b="1" dirty="0" err="1"/>
              <a:t>majority</a:t>
            </a:r>
            <a:r>
              <a:rPr lang="it-IT" sz="2400" b="1" dirty="0"/>
              <a:t> vote</a:t>
            </a:r>
            <a:r>
              <a:rPr lang="it-IT" sz="2400" dirty="0"/>
              <a:t>; </a:t>
            </a:r>
          </a:p>
          <a:p>
            <a:pPr algn="just">
              <a:buFontTx/>
              <a:buChar char="-"/>
            </a:pPr>
            <a:r>
              <a:rPr lang="it-IT" sz="2400" dirty="0" err="1"/>
              <a:t>Intergovernmental</a:t>
            </a:r>
            <a:r>
              <a:rPr lang="it-IT" sz="2400" dirty="0"/>
              <a:t>: </a:t>
            </a:r>
            <a:r>
              <a:rPr lang="it-IT" sz="2400" dirty="0" err="1"/>
              <a:t>where</a:t>
            </a:r>
            <a:r>
              <a:rPr lang="it-IT" sz="2400" dirty="0"/>
              <a:t> </a:t>
            </a:r>
            <a:r>
              <a:rPr lang="it-IT" sz="2400" dirty="0" err="1"/>
              <a:t>all</a:t>
            </a:r>
            <a:r>
              <a:rPr lang="it-IT" sz="2400" dirty="0"/>
              <a:t> </a:t>
            </a:r>
            <a:r>
              <a:rPr lang="it-IT" sz="2400" dirty="0" err="1"/>
              <a:t>decisions</a:t>
            </a:r>
            <a:r>
              <a:rPr lang="it-IT" sz="2400" dirty="0"/>
              <a:t> are </a:t>
            </a:r>
            <a:r>
              <a:rPr lang="it-IT" sz="2400" dirty="0" err="1"/>
              <a:t>taken</a:t>
            </a:r>
            <a:r>
              <a:rPr lang="it-IT" sz="2400" dirty="0"/>
              <a:t> </a:t>
            </a:r>
            <a:r>
              <a:rPr lang="it-IT" sz="2400" b="1" dirty="0"/>
              <a:t>by </a:t>
            </a:r>
            <a:r>
              <a:rPr lang="it-IT" sz="2400" b="1" dirty="0" err="1"/>
              <a:t>unanimous</a:t>
            </a:r>
            <a:r>
              <a:rPr lang="it-IT" sz="2400" b="1" dirty="0"/>
              <a:t> </a:t>
            </a:r>
            <a:r>
              <a:rPr lang="it-IT" sz="2400" dirty="0"/>
              <a:t>vote of </a:t>
            </a:r>
            <a:r>
              <a:rPr lang="it-IT" sz="2400" b="1" dirty="0" err="1"/>
              <a:t>representatives</a:t>
            </a:r>
            <a:r>
              <a:rPr lang="it-IT" sz="2400" b="1" dirty="0"/>
              <a:t> of </a:t>
            </a:r>
            <a:r>
              <a:rPr lang="it-IT" sz="2400" b="1" dirty="0" err="1"/>
              <a:t>governments</a:t>
            </a:r>
            <a:r>
              <a:rPr lang="it-IT" sz="2400" dirty="0"/>
              <a:t>. </a:t>
            </a:r>
            <a:endParaRPr lang="fr-FR" sz="2400" dirty="0"/>
          </a:p>
          <a:p>
            <a:pPr algn="just"/>
            <a:r>
              <a:rPr lang="fr-FR" sz="2400" dirty="0"/>
              <a:t>A supranational institution </a:t>
            </a:r>
            <a:r>
              <a:rPr lang="fr-FR" sz="2400" dirty="0" err="1"/>
              <a:t>like</a:t>
            </a:r>
            <a:r>
              <a:rPr lang="fr-FR" sz="2400" dirty="0"/>
              <a:t> the EP and </a:t>
            </a:r>
            <a:r>
              <a:rPr lang="fr-FR" sz="2400" dirty="0" err="1"/>
              <a:t>also</a:t>
            </a:r>
            <a:r>
              <a:rPr lang="fr-FR" sz="2400" dirty="0"/>
              <a:t> the Commission or the ECJ </a:t>
            </a:r>
            <a:r>
              <a:rPr lang="fr-FR" sz="2400" dirty="0" err="1"/>
              <a:t>is</a:t>
            </a:r>
            <a:r>
              <a:rPr lang="fr-FR" sz="2400" dirty="0"/>
              <a:t> </a:t>
            </a:r>
            <a:r>
              <a:rPr lang="fr-FR" sz="2400" dirty="0" err="1"/>
              <a:t>committed</a:t>
            </a:r>
            <a:r>
              <a:rPr lang="fr-FR" sz="2400" dirty="0"/>
              <a:t> to the </a:t>
            </a:r>
            <a:r>
              <a:rPr lang="fr-FR" sz="2400" b="1" dirty="0" err="1"/>
              <a:t>general</a:t>
            </a:r>
            <a:r>
              <a:rPr lang="fr-FR" sz="2400" b="1" dirty="0"/>
              <a:t> </a:t>
            </a:r>
            <a:r>
              <a:rPr lang="fr-FR" sz="2400" b="1" dirty="0" err="1"/>
              <a:t>interest</a:t>
            </a:r>
            <a:r>
              <a:rPr lang="fr-FR" sz="2400" b="1" dirty="0"/>
              <a:t> of the EU </a:t>
            </a:r>
            <a:r>
              <a:rPr lang="fr-FR" sz="2400" dirty="0"/>
              <a:t>(a supranational </a:t>
            </a:r>
            <a:r>
              <a:rPr lang="fr-FR" sz="2400" dirty="0" err="1"/>
              <a:t>interest</a:t>
            </a:r>
            <a:r>
              <a:rPr lang="fr-FR" sz="2400" dirty="0"/>
              <a:t> // </a:t>
            </a:r>
            <a:r>
              <a:rPr lang="fr-FR" sz="2400" dirty="0" err="1"/>
              <a:t>common</a:t>
            </a:r>
            <a:r>
              <a:rPr lang="fr-FR" sz="2400" dirty="0"/>
              <a:t> to all the EU countries);</a:t>
            </a:r>
          </a:p>
          <a:p>
            <a:pPr algn="just"/>
            <a:r>
              <a:rPr lang="fr-FR" sz="2400" dirty="0"/>
              <a:t>An </a:t>
            </a:r>
            <a:r>
              <a:rPr lang="fr-FR" sz="2400" dirty="0" err="1"/>
              <a:t>intergovernmental</a:t>
            </a:r>
            <a:r>
              <a:rPr lang="fr-FR" sz="2400" dirty="0"/>
              <a:t> </a:t>
            </a:r>
            <a:r>
              <a:rPr lang="fr-FR" sz="2400" dirty="0" err="1"/>
              <a:t>insitution</a:t>
            </a:r>
            <a:r>
              <a:rPr lang="fr-FR" sz="2400" dirty="0"/>
              <a:t> </a:t>
            </a:r>
            <a:r>
              <a:rPr lang="fr-FR" sz="2400" dirty="0" err="1"/>
              <a:t>makes</a:t>
            </a:r>
            <a:r>
              <a:rPr lang="fr-FR" sz="2400" dirty="0"/>
              <a:t> the </a:t>
            </a:r>
            <a:r>
              <a:rPr lang="fr-FR" sz="2400" b="1" dirty="0"/>
              <a:t>national </a:t>
            </a:r>
            <a:r>
              <a:rPr lang="fr-FR" sz="2400" b="1" dirty="0" err="1"/>
              <a:t>interest</a:t>
            </a:r>
            <a:r>
              <a:rPr lang="fr-FR" sz="2400" b="1" dirty="0"/>
              <a:t> </a:t>
            </a:r>
            <a:r>
              <a:rPr lang="fr-FR" sz="2400" dirty="0" err="1"/>
              <a:t>through</a:t>
            </a:r>
            <a:r>
              <a:rPr lang="fr-FR" sz="2400" dirty="0"/>
              <a:t> </a:t>
            </a:r>
            <a:r>
              <a:rPr lang="fr-FR" sz="2400" dirty="0" err="1"/>
              <a:t>representatives</a:t>
            </a:r>
            <a:r>
              <a:rPr lang="fr-FR" sz="2400" dirty="0"/>
              <a:t> of the national </a:t>
            </a:r>
            <a:r>
              <a:rPr lang="fr-FR" sz="2400" dirty="0" err="1"/>
              <a:t>governments</a:t>
            </a:r>
            <a:r>
              <a:rPr lang="fr-FR" sz="2400" dirty="0"/>
              <a:t>. 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2168419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D00E33-59A3-6845-B7DF-EB996CF3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Formation</a:t>
            </a:r>
            <a:r>
              <a:rPr lang="it-IT" dirty="0"/>
              <a:t>: </a:t>
            </a:r>
            <a:r>
              <a:rPr lang="it-IT" dirty="0" err="1"/>
              <a:t>Electing</a:t>
            </a:r>
            <a:r>
              <a:rPr lang="it-IT" dirty="0"/>
              <a:t> </a:t>
            </a:r>
            <a:r>
              <a:rPr lang="it-IT" dirty="0" err="1"/>
              <a:t>Parliament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E633B4-D982-A84B-9324-6CED977E3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/>
              <a:t>Size; composition; </a:t>
            </a:r>
            <a:r>
              <a:rPr lang="fr-FR" dirty="0" err="1"/>
              <a:t>elections</a:t>
            </a:r>
            <a:endParaRPr lang="fr-FR" dirty="0"/>
          </a:p>
          <a:p>
            <a:r>
              <a:rPr lang="fr-FR" dirty="0"/>
              <a:t>The </a:t>
            </a:r>
            <a:r>
              <a:rPr lang="fr-FR" dirty="0" err="1"/>
              <a:t>Treaties</a:t>
            </a:r>
            <a:r>
              <a:rPr lang="fr-FR" dirty="0"/>
              <a:t> </a:t>
            </a:r>
            <a:r>
              <a:rPr lang="fr-FR" dirty="0" err="1"/>
              <a:t>stipulate</a:t>
            </a:r>
            <a:r>
              <a:rPr lang="fr-FR" dirty="0"/>
              <a:t> the </a:t>
            </a:r>
            <a:r>
              <a:rPr lang="fr-FR" dirty="0" err="1"/>
              <a:t>following</a:t>
            </a:r>
            <a:r>
              <a:rPr lang="fr-FR" dirty="0"/>
              <a:t> on the size and composition of the </a:t>
            </a:r>
            <a:r>
              <a:rPr lang="fr-FR" dirty="0" err="1"/>
              <a:t>European</a:t>
            </a:r>
            <a:r>
              <a:rPr lang="fr-FR" dirty="0"/>
              <a:t> </a:t>
            </a:r>
            <a:r>
              <a:rPr lang="fr-FR" dirty="0" err="1"/>
              <a:t>Parliament</a:t>
            </a:r>
            <a:r>
              <a:rPr lang="fr-FR" dirty="0"/>
              <a:t> (art. 14 TUE, §1. 2):</a:t>
            </a:r>
          </a:p>
          <a:p>
            <a:pPr marL="0" indent="0">
              <a:buNone/>
            </a:pPr>
            <a:r>
              <a:rPr lang="fr-FR" dirty="0"/>
              <a:t>« The </a:t>
            </a:r>
            <a:r>
              <a:rPr lang="fr-FR" dirty="0" err="1"/>
              <a:t>European</a:t>
            </a:r>
            <a:r>
              <a:rPr lang="fr-FR" dirty="0"/>
              <a:t> </a:t>
            </a:r>
            <a:r>
              <a:rPr lang="fr-FR" dirty="0" err="1"/>
              <a:t>Parliament</a:t>
            </a:r>
            <a:r>
              <a:rPr lang="fr-FR" dirty="0"/>
              <a:t> </a:t>
            </a:r>
            <a:r>
              <a:rPr lang="fr-FR" dirty="0" err="1"/>
              <a:t>shall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composed</a:t>
            </a:r>
            <a:r>
              <a:rPr lang="fr-FR" dirty="0"/>
              <a:t> of </a:t>
            </a:r>
            <a:r>
              <a:rPr lang="fr-FR" dirty="0" err="1"/>
              <a:t>representatives</a:t>
            </a:r>
            <a:r>
              <a:rPr lang="fr-FR" dirty="0"/>
              <a:t> of the </a:t>
            </a:r>
            <a:r>
              <a:rPr lang="fr-FR" dirty="0" err="1"/>
              <a:t>Union's</a:t>
            </a:r>
            <a:r>
              <a:rPr lang="fr-FR" dirty="0"/>
              <a:t> </a:t>
            </a:r>
            <a:r>
              <a:rPr lang="fr-FR" dirty="0" err="1"/>
              <a:t>citizens</a:t>
            </a:r>
            <a:r>
              <a:rPr lang="fr-FR" dirty="0"/>
              <a:t>. </a:t>
            </a:r>
            <a:r>
              <a:rPr lang="fr-FR" dirty="0" err="1"/>
              <a:t>They</a:t>
            </a:r>
            <a:r>
              <a:rPr lang="fr-FR" dirty="0"/>
              <a:t> </a:t>
            </a:r>
            <a:r>
              <a:rPr lang="fr-FR" dirty="0" err="1"/>
              <a:t>shall</a:t>
            </a:r>
            <a:r>
              <a:rPr lang="fr-FR" dirty="0"/>
              <a:t> not </a:t>
            </a:r>
            <a:r>
              <a:rPr lang="fr-FR" dirty="0" err="1"/>
              <a:t>exceed</a:t>
            </a:r>
            <a:r>
              <a:rPr lang="fr-FR" dirty="0"/>
              <a:t> </a:t>
            </a:r>
            <a:r>
              <a:rPr lang="fr-FR" dirty="0" err="1"/>
              <a:t>seven</a:t>
            </a:r>
            <a:r>
              <a:rPr lang="fr-FR" dirty="0"/>
              <a:t> </a:t>
            </a:r>
            <a:r>
              <a:rPr lang="fr-FR" dirty="0" err="1"/>
              <a:t>hundred</a:t>
            </a:r>
            <a:r>
              <a:rPr lang="fr-FR" dirty="0"/>
              <a:t> and </a:t>
            </a:r>
            <a:r>
              <a:rPr lang="fr-FR" dirty="0" err="1"/>
              <a:t>fifty</a:t>
            </a:r>
            <a:r>
              <a:rPr lang="fr-FR" dirty="0"/>
              <a:t> in </a:t>
            </a:r>
            <a:r>
              <a:rPr lang="fr-FR" dirty="0" err="1"/>
              <a:t>number</a:t>
            </a:r>
            <a:r>
              <a:rPr lang="fr-FR" dirty="0"/>
              <a:t>, plus the </a:t>
            </a:r>
            <a:r>
              <a:rPr lang="fr-FR" dirty="0" err="1"/>
              <a:t>President</a:t>
            </a:r>
            <a:r>
              <a:rPr lang="fr-FR" dirty="0"/>
              <a:t>. </a:t>
            </a:r>
            <a:r>
              <a:rPr lang="fr-FR" dirty="0" err="1"/>
              <a:t>Representation</a:t>
            </a:r>
            <a:r>
              <a:rPr lang="fr-FR" dirty="0"/>
              <a:t> of </a:t>
            </a:r>
            <a:r>
              <a:rPr lang="fr-FR" dirty="0" err="1"/>
              <a:t>citizens</a:t>
            </a:r>
            <a:r>
              <a:rPr lang="fr-FR" dirty="0"/>
              <a:t> </a:t>
            </a:r>
            <a:r>
              <a:rPr lang="fr-FR" dirty="0" err="1"/>
              <a:t>shall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degressively</a:t>
            </a:r>
            <a:r>
              <a:rPr lang="fr-FR" dirty="0"/>
              <a:t> </a:t>
            </a:r>
            <a:r>
              <a:rPr lang="fr-FR" dirty="0" err="1"/>
              <a:t>proportional</a:t>
            </a:r>
            <a:r>
              <a:rPr lang="fr-FR" dirty="0"/>
              <a:t>, </a:t>
            </a:r>
            <a:r>
              <a:rPr lang="fr-FR" dirty="0" err="1"/>
              <a:t>with</a:t>
            </a:r>
            <a:r>
              <a:rPr lang="fr-FR" dirty="0"/>
              <a:t> a minimum </a:t>
            </a:r>
            <a:r>
              <a:rPr lang="fr-FR" dirty="0" err="1"/>
              <a:t>threshold</a:t>
            </a:r>
            <a:r>
              <a:rPr lang="fr-FR" dirty="0"/>
              <a:t> of six </a:t>
            </a:r>
            <a:r>
              <a:rPr lang="fr-FR" dirty="0" err="1"/>
              <a:t>members</a:t>
            </a:r>
            <a:r>
              <a:rPr lang="fr-FR" dirty="0"/>
              <a:t> per </a:t>
            </a:r>
            <a:r>
              <a:rPr lang="fr-FR" dirty="0" err="1"/>
              <a:t>Member</a:t>
            </a:r>
            <a:r>
              <a:rPr lang="fr-FR" dirty="0"/>
              <a:t> State. No </a:t>
            </a:r>
            <a:r>
              <a:rPr lang="fr-FR" dirty="0" err="1"/>
              <a:t>Member</a:t>
            </a:r>
            <a:r>
              <a:rPr lang="fr-FR" dirty="0"/>
              <a:t> State </a:t>
            </a:r>
            <a:r>
              <a:rPr lang="fr-FR" dirty="0" err="1"/>
              <a:t>shall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allocated</a:t>
            </a:r>
            <a:r>
              <a:rPr lang="fr-FR" dirty="0"/>
              <a:t> more </a:t>
            </a:r>
            <a:r>
              <a:rPr lang="fr-FR" dirty="0" err="1"/>
              <a:t>than</a:t>
            </a:r>
            <a:r>
              <a:rPr lang="fr-FR" dirty="0"/>
              <a:t> </a:t>
            </a:r>
            <a:r>
              <a:rPr lang="fr-FR" dirty="0" err="1"/>
              <a:t>ninety</a:t>
            </a:r>
            <a:r>
              <a:rPr lang="fr-FR" dirty="0"/>
              <a:t>-six </a:t>
            </a:r>
            <a:r>
              <a:rPr lang="fr-FR" dirty="0" err="1"/>
              <a:t>seats</a:t>
            </a:r>
            <a:r>
              <a:rPr lang="fr-FR" dirty="0"/>
              <a:t>. The </a:t>
            </a:r>
            <a:r>
              <a:rPr lang="fr-FR" dirty="0" err="1"/>
              <a:t>European</a:t>
            </a:r>
            <a:r>
              <a:rPr lang="fr-FR" dirty="0"/>
              <a:t> Council </a:t>
            </a:r>
            <a:r>
              <a:rPr lang="fr-FR" dirty="0" err="1"/>
              <a:t>shall</a:t>
            </a:r>
            <a:r>
              <a:rPr lang="fr-FR" dirty="0"/>
              <a:t> </a:t>
            </a:r>
            <a:r>
              <a:rPr lang="fr-FR" dirty="0" err="1"/>
              <a:t>adopt</a:t>
            </a:r>
            <a:r>
              <a:rPr lang="fr-FR" dirty="0"/>
              <a:t> by </a:t>
            </a:r>
            <a:r>
              <a:rPr lang="fr-FR" dirty="0" err="1"/>
              <a:t>unanimity</a:t>
            </a:r>
            <a:r>
              <a:rPr lang="fr-FR" dirty="0"/>
              <a:t>, on the initiative of the </a:t>
            </a:r>
            <a:r>
              <a:rPr lang="fr-FR" dirty="0" err="1"/>
              <a:t>European</a:t>
            </a:r>
            <a:r>
              <a:rPr lang="fr-FR" dirty="0"/>
              <a:t> </a:t>
            </a:r>
            <a:r>
              <a:rPr lang="fr-FR" dirty="0" err="1"/>
              <a:t>Parliament</a:t>
            </a:r>
            <a:r>
              <a:rPr lang="fr-FR" dirty="0"/>
              <a:t> and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its</a:t>
            </a:r>
            <a:r>
              <a:rPr lang="fr-FR" dirty="0"/>
              <a:t> consent, a </a:t>
            </a:r>
            <a:r>
              <a:rPr lang="fr-FR" dirty="0" err="1"/>
              <a:t>decision</a:t>
            </a:r>
            <a:r>
              <a:rPr lang="fr-FR" dirty="0"/>
              <a:t> </a:t>
            </a:r>
            <a:r>
              <a:rPr lang="fr-FR" dirty="0" err="1"/>
              <a:t>establishing</a:t>
            </a:r>
            <a:r>
              <a:rPr lang="fr-FR" dirty="0"/>
              <a:t> the composition of the </a:t>
            </a:r>
            <a:r>
              <a:rPr lang="fr-FR" dirty="0" err="1"/>
              <a:t>European</a:t>
            </a:r>
            <a:r>
              <a:rPr lang="fr-FR" dirty="0"/>
              <a:t> </a:t>
            </a:r>
            <a:r>
              <a:rPr lang="fr-FR" dirty="0" err="1"/>
              <a:t>Parliament</a:t>
            </a:r>
            <a:r>
              <a:rPr lang="fr-FR" dirty="0"/>
              <a:t>, </a:t>
            </a:r>
            <a:r>
              <a:rPr lang="fr-FR" dirty="0" err="1"/>
              <a:t>respecting</a:t>
            </a:r>
            <a:r>
              <a:rPr lang="fr-FR" dirty="0"/>
              <a:t> the </a:t>
            </a:r>
            <a:r>
              <a:rPr lang="fr-FR" dirty="0" err="1"/>
              <a:t>principles</a:t>
            </a:r>
            <a:r>
              <a:rPr lang="fr-FR" dirty="0"/>
              <a:t> </a:t>
            </a:r>
            <a:r>
              <a:rPr lang="fr-FR" dirty="0" err="1"/>
              <a:t>referred</a:t>
            </a:r>
            <a:r>
              <a:rPr lang="fr-FR" dirty="0"/>
              <a:t> to in the first </a:t>
            </a:r>
            <a:r>
              <a:rPr lang="fr-FR" dirty="0" err="1"/>
              <a:t>subparagraph</a:t>
            </a:r>
            <a:r>
              <a:rPr lang="fr-FR" dirty="0"/>
              <a:t> ». </a:t>
            </a:r>
          </a:p>
          <a:p>
            <a:r>
              <a:rPr lang="fr-FR" dirty="0" err="1"/>
              <a:t>Since</a:t>
            </a:r>
            <a:r>
              <a:rPr lang="fr-FR" dirty="0"/>
              <a:t> the </a:t>
            </a:r>
            <a:r>
              <a:rPr lang="fr-FR" dirty="0" err="1"/>
              <a:t>withdrawal</a:t>
            </a:r>
            <a:r>
              <a:rPr lang="fr-FR" dirty="0"/>
              <a:t> of the United </a:t>
            </a:r>
            <a:r>
              <a:rPr lang="fr-FR" dirty="0" err="1"/>
              <a:t>Kingdom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the EU in 2020, the </a:t>
            </a:r>
            <a:r>
              <a:rPr lang="fr-FR" dirty="0" err="1"/>
              <a:t>number</a:t>
            </a:r>
            <a:r>
              <a:rPr lang="fr-FR" dirty="0"/>
              <a:t> of </a:t>
            </a:r>
            <a:r>
              <a:rPr lang="fr-FR" dirty="0" err="1"/>
              <a:t>MEPs</a:t>
            </a:r>
            <a:r>
              <a:rPr lang="fr-FR" dirty="0"/>
              <a:t>, </a:t>
            </a:r>
            <a:r>
              <a:rPr lang="fr-FR" dirty="0" err="1"/>
              <a:t>including</a:t>
            </a:r>
            <a:r>
              <a:rPr lang="fr-FR" dirty="0"/>
              <a:t> the </a:t>
            </a:r>
            <a:r>
              <a:rPr lang="fr-FR" dirty="0" err="1"/>
              <a:t>president</a:t>
            </a:r>
            <a:r>
              <a:rPr lang="fr-FR" dirty="0"/>
              <a:t>, </a:t>
            </a:r>
            <a:r>
              <a:rPr lang="fr-FR" dirty="0" err="1"/>
              <a:t>is</a:t>
            </a:r>
            <a:r>
              <a:rPr lang="fr-FR" dirty="0"/>
              <a:t> 705, </a:t>
            </a:r>
            <a:r>
              <a:rPr lang="fr-FR" dirty="0" err="1"/>
              <a:t>while</a:t>
            </a:r>
            <a:r>
              <a:rPr lang="fr-FR" dirty="0"/>
              <a:t> the maximum </a:t>
            </a:r>
            <a:r>
              <a:rPr lang="fr-FR" dirty="0" err="1"/>
              <a:t>number</a:t>
            </a:r>
            <a:r>
              <a:rPr lang="fr-FR" dirty="0"/>
              <a:t> </a:t>
            </a:r>
            <a:r>
              <a:rPr lang="fr-FR" dirty="0" err="1"/>
              <a:t>allowed</a:t>
            </a:r>
            <a:r>
              <a:rPr lang="fr-FR" dirty="0"/>
              <a:t> by the </a:t>
            </a:r>
            <a:r>
              <a:rPr lang="fr-FR" dirty="0" err="1"/>
              <a:t>Treaty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751.</a:t>
            </a:r>
          </a:p>
        </p:txBody>
      </p:sp>
    </p:spTree>
    <p:extLst>
      <p:ext uri="{BB962C8B-B14F-4D97-AF65-F5344CB8AC3E}">
        <p14:creationId xmlns:p14="http://schemas.microsoft.com/office/powerpoint/2010/main" val="8597346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B4F514-071C-DB4F-95A6-B5E12E837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Distribuition</a:t>
            </a:r>
            <a:r>
              <a:rPr lang="fr-FR" dirty="0"/>
              <a:t> of </a:t>
            </a:r>
            <a:r>
              <a:rPr lang="fr-FR" dirty="0" err="1"/>
              <a:t>seats</a:t>
            </a: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F1A9A7-64A0-7A4A-A42C-06EC5A36A9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It </a:t>
            </a:r>
            <a:r>
              <a:rPr lang="fr-FR" dirty="0" err="1"/>
              <a:t>is</a:t>
            </a:r>
            <a:r>
              <a:rPr lang="fr-FR" dirty="0"/>
              <a:t> the </a:t>
            </a:r>
            <a:r>
              <a:rPr lang="fr-FR" dirty="0" err="1"/>
              <a:t>European</a:t>
            </a:r>
            <a:r>
              <a:rPr lang="fr-FR" dirty="0"/>
              <a:t> Council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decides</a:t>
            </a:r>
            <a:r>
              <a:rPr lang="fr-FR" dirty="0"/>
              <a:t> on the </a:t>
            </a:r>
            <a:r>
              <a:rPr lang="fr-FR" b="1" dirty="0"/>
              <a:t>national “quotas” </a:t>
            </a:r>
            <a:r>
              <a:rPr lang="fr-FR" dirty="0"/>
              <a:t>for the </a:t>
            </a:r>
            <a:r>
              <a:rPr lang="fr-FR" dirty="0" err="1"/>
              <a:t>Union's</a:t>
            </a:r>
            <a:r>
              <a:rPr lang="fr-FR" dirty="0"/>
              <a:t> </a:t>
            </a:r>
            <a:r>
              <a:rPr lang="fr-FR" dirty="0" err="1"/>
              <a:t>parliamentary</a:t>
            </a:r>
            <a:r>
              <a:rPr lang="fr-FR" dirty="0"/>
              <a:t> </a:t>
            </a:r>
            <a:r>
              <a:rPr lang="fr-FR" dirty="0" err="1"/>
              <a:t>representatives</a:t>
            </a:r>
            <a:r>
              <a:rPr lang="fr-FR" dirty="0"/>
              <a:t>. The distribution of </a:t>
            </a:r>
            <a:r>
              <a:rPr lang="fr-FR" dirty="0" err="1"/>
              <a:t>seats</a:t>
            </a:r>
            <a:r>
              <a:rPr lang="fr-FR" dirty="0"/>
              <a:t> must </a:t>
            </a:r>
            <a:r>
              <a:rPr lang="fr-FR" dirty="0" err="1"/>
              <a:t>however</a:t>
            </a:r>
            <a:r>
              <a:rPr lang="fr-FR" dirty="0"/>
              <a:t> </a:t>
            </a:r>
            <a:r>
              <a:rPr lang="fr-FR" dirty="0" err="1"/>
              <a:t>be</a:t>
            </a:r>
            <a:r>
              <a:rPr lang="fr-FR" dirty="0"/>
              <a:t> “</a:t>
            </a:r>
            <a:r>
              <a:rPr lang="fr-FR" dirty="0" err="1"/>
              <a:t>degressively</a:t>
            </a:r>
            <a:r>
              <a:rPr lang="fr-FR" dirty="0"/>
              <a:t> </a:t>
            </a:r>
            <a:r>
              <a:rPr lang="fr-FR" dirty="0" err="1"/>
              <a:t>proportional</a:t>
            </a:r>
            <a:r>
              <a:rPr lang="fr-FR" dirty="0"/>
              <a:t>” </a:t>
            </a:r>
            <a:r>
              <a:rPr lang="fr-FR" dirty="0" err="1"/>
              <a:t>within</a:t>
            </a:r>
            <a:r>
              <a:rPr lang="fr-FR" dirty="0"/>
              <a:t> a range </a:t>
            </a:r>
            <a:r>
              <a:rPr lang="fr-FR" dirty="0" err="1"/>
              <a:t>spanning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six to </a:t>
            </a:r>
            <a:r>
              <a:rPr lang="fr-FR" dirty="0" err="1"/>
              <a:t>ninety</a:t>
            </a:r>
            <a:r>
              <a:rPr lang="fr-FR" dirty="0"/>
              <a:t>-six </a:t>
            </a:r>
            <a:r>
              <a:rPr lang="fr-FR" dirty="0" err="1"/>
              <a:t>seats</a:t>
            </a:r>
            <a:r>
              <a:rPr lang="fr-FR" dirty="0"/>
              <a:t> </a:t>
            </a:r>
            <a:r>
              <a:rPr lang="fr-FR" dirty="0" err="1"/>
              <a:t>according</a:t>
            </a:r>
            <a:r>
              <a:rPr lang="fr-FR" dirty="0"/>
              <a:t> to the population of the </a:t>
            </a:r>
            <a:r>
              <a:rPr lang="fr-FR" dirty="0" err="1"/>
              <a:t>different</a:t>
            </a:r>
            <a:r>
              <a:rPr lang="fr-FR" dirty="0"/>
              <a:t> </a:t>
            </a:r>
            <a:r>
              <a:rPr lang="fr-FR" dirty="0" err="1"/>
              <a:t>member</a:t>
            </a:r>
            <a:r>
              <a:rPr lang="fr-FR" dirty="0"/>
              <a:t> states.</a:t>
            </a:r>
          </a:p>
          <a:p>
            <a:r>
              <a:rPr lang="fr-FR" dirty="0">
                <a:hlinkClick r:id="rId2"/>
              </a:rPr>
              <a:t>https://www.europarl.europa.eu/news/en/headlines/eu-affairs/20180126STO94114/infographic-how-many-seats-does-each-country-get-in-in-the-european-parliament</a:t>
            </a:r>
            <a:r>
              <a:rPr lang="fr-FR" dirty="0"/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4938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8C84C1-1161-7C4D-83AA-7DD94A42C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EP POWERS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DAF0C3-E1C3-4144-AFDC-A9BDB437E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Art 14 TEU:</a:t>
            </a:r>
          </a:p>
          <a:p>
            <a:r>
              <a:rPr lang="it-IT" dirty="0"/>
              <a:t>«The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Parliament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, </a:t>
            </a:r>
            <a:r>
              <a:rPr lang="it-IT" dirty="0" err="1"/>
              <a:t>jointly</a:t>
            </a:r>
            <a:r>
              <a:rPr lang="it-IT" dirty="0"/>
              <a:t> with the </a:t>
            </a:r>
            <a:r>
              <a:rPr lang="it-IT" dirty="0" err="1"/>
              <a:t>Council</a:t>
            </a:r>
            <a:r>
              <a:rPr lang="it-IT" dirty="0"/>
              <a:t>, </a:t>
            </a:r>
            <a:r>
              <a:rPr lang="it-IT" dirty="0" err="1"/>
              <a:t>exercise</a:t>
            </a:r>
            <a:r>
              <a:rPr lang="it-IT" dirty="0"/>
              <a:t> </a:t>
            </a:r>
            <a:r>
              <a:rPr lang="it-IT" b="1" dirty="0"/>
              <a:t>legislative and </a:t>
            </a:r>
            <a:r>
              <a:rPr lang="it-IT" b="1" dirty="0" err="1"/>
              <a:t>budgetary</a:t>
            </a:r>
            <a:r>
              <a:rPr lang="it-IT" b="1" dirty="0"/>
              <a:t> </a:t>
            </a:r>
            <a:r>
              <a:rPr lang="it-IT" b="1" dirty="0" err="1"/>
              <a:t>functions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exercise</a:t>
            </a:r>
            <a:r>
              <a:rPr lang="it-IT" dirty="0"/>
              <a:t> </a:t>
            </a:r>
            <a:r>
              <a:rPr lang="it-IT" dirty="0" err="1"/>
              <a:t>functions</a:t>
            </a:r>
            <a:r>
              <a:rPr lang="it-IT" dirty="0"/>
              <a:t> of </a:t>
            </a:r>
            <a:r>
              <a:rPr lang="it-IT" b="1" dirty="0" err="1"/>
              <a:t>political</a:t>
            </a:r>
            <a:r>
              <a:rPr lang="it-IT" b="1" dirty="0"/>
              <a:t> control </a:t>
            </a:r>
            <a:r>
              <a:rPr lang="it-IT" dirty="0"/>
              <a:t>and </a:t>
            </a:r>
            <a:r>
              <a:rPr lang="it-IT" b="1" dirty="0" err="1"/>
              <a:t>consultation</a:t>
            </a:r>
            <a:r>
              <a:rPr lang="it-IT" b="1" dirty="0"/>
              <a:t> </a:t>
            </a:r>
            <a:r>
              <a:rPr lang="it-IT" b="1" dirty="0" err="1"/>
              <a:t>as</a:t>
            </a:r>
            <a:r>
              <a:rPr lang="it-IT" b="1" dirty="0"/>
              <a:t> </a:t>
            </a:r>
            <a:r>
              <a:rPr lang="it-IT" b="1" dirty="0" err="1"/>
              <a:t>laid</a:t>
            </a:r>
            <a:r>
              <a:rPr lang="it-IT" b="1" dirty="0"/>
              <a:t> down in the </a:t>
            </a:r>
            <a:r>
              <a:rPr lang="it-IT" b="1" dirty="0" err="1"/>
              <a:t>Treaties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elect</a:t>
            </a:r>
            <a:r>
              <a:rPr lang="it-IT" dirty="0"/>
              <a:t> the </a:t>
            </a:r>
            <a:r>
              <a:rPr lang="it-IT" dirty="0" err="1"/>
              <a:t>President</a:t>
            </a:r>
            <a:r>
              <a:rPr lang="it-IT" dirty="0"/>
              <a:t> of the </a:t>
            </a:r>
            <a:r>
              <a:rPr lang="it-IT" dirty="0" err="1"/>
              <a:t>Commission</a:t>
            </a:r>
            <a:r>
              <a:rPr lang="it-IT" dirty="0"/>
              <a:t>»: </a:t>
            </a:r>
          </a:p>
          <a:p>
            <a:pPr marL="0" indent="0">
              <a:buNone/>
            </a:pPr>
            <a:r>
              <a:rPr lang="it-IT" dirty="0"/>
              <a:t>1) Legislative</a:t>
            </a:r>
          </a:p>
          <a:p>
            <a:pPr marL="0" indent="0">
              <a:buNone/>
            </a:pPr>
            <a:r>
              <a:rPr lang="it-IT" dirty="0"/>
              <a:t>2) </a:t>
            </a:r>
            <a:r>
              <a:rPr lang="it-IT" dirty="0" err="1"/>
              <a:t>budgetary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3) </a:t>
            </a:r>
            <a:r>
              <a:rPr lang="it-IT" dirty="0" err="1"/>
              <a:t>supervisory</a:t>
            </a:r>
            <a:r>
              <a:rPr lang="it-IT" dirty="0"/>
              <a:t> </a:t>
            </a:r>
          </a:p>
          <a:p>
            <a:pPr marL="0" indent="0">
              <a:buNone/>
            </a:pPr>
            <a:r>
              <a:rPr lang="it-IT" dirty="0"/>
              <a:t>4) </a:t>
            </a:r>
            <a:r>
              <a:rPr lang="it-IT" dirty="0" err="1"/>
              <a:t>elective</a:t>
            </a:r>
            <a:r>
              <a:rPr lang="it-IT" dirty="0"/>
              <a:t> </a:t>
            </a:r>
            <a:r>
              <a:rPr lang="it-IT" dirty="0" err="1"/>
              <a:t>powers</a:t>
            </a:r>
            <a:r>
              <a:rPr lang="it-IT" dirty="0"/>
              <a:t>.</a:t>
            </a:r>
          </a:p>
          <a:p>
            <a:endParaRPr lang="it-IT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9685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4599D6-8827-2F4E-87B3-9A4605C71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LEGISLATIVE POWERS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9841FC-538E-7349-9906-022D6FA3BD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err="1"/>
              <a:t>As</a:t>
            </a:r>
            <a:r>
              <a:rPr lang="it-IT" dirty="0"/>
              <a:t> an </a:t>
            </a:r>
            <a:r>
              <a:rPr lang="it-IT" dirty="0" err="1"/>
              <a:t>institution</a:t>
            </a:r>
            <a:r>
              <a:rPr lang="it-IT" dirty="0"/>
              <a:t> </a:t>
            </a:r>
            <a:r>
              <a:rPr lang="it-IT" dirty="0" err="1"/>
              <a:t>representing</a:t>
            </a:r>
            <a:r>
              <a:rPr lang="it-IT" dirty="0"/>
              <a:t> the </a:t>
            </a:r>
            <a:r>
              <a:rPr lang="it-IT" dirty="0" err="1"/>
              <a:t>citizens</a:t>
            </a:r>
            <a:r>
              <a:rPr lang="it-IT" dirty="0"/>
              <a:t> of Europe, </a:t>
            </a:r>
            <a:r>
              <a:rPr lang="it-IT" dirty="0" err="1"/>
              <a:t>Parliament</a:t>
            </a:r>
            <a:r>
              <a:rPr lang="it-IT" dirty="0"/>
              <a:t> </a:t>
            </a:r>
            <a:r>
              <a:rPr lang="it-IT" dirty="0" err="1"/>
              <a:t>forms</a:t>
            </a:r>
            <a:r>
              <a:rPr lang="it-IT" dirty="0"/>
              <a:t> the </a:t>
            </a:r>
            <a:r>
              <a:rPr lang="it-IT" dirty="0" err="1"/>
              <a:t>democratic</a:t>
            </a:r>
            <a:r>
              <a:rPr lang="it-IT" dirty="0"/>
              <a:t> </a:t>
            </a:r>
            <a:r>
              <a:rPr lang="it-IT" dirty="0" err="1"/>
              <a:t>basis</a:t>
            </a:r>
            <a:r>
              <a:rPr lang="it-IT" dirty="0"/>
              <a:t> of the </a:t>
            </a:r>
            <a:r>
              <a:rPr lang="it-IT" dirty="0" err="1"/>
              <a:t>European</a:t>
            </a:r>
            <a:r>
              <a:rPr lang="it-IT" dirty="0"/>
              <a:t> Union. </a:t>
            </a:r>
            <a:r>
              <a:rPr lang="it-IT" dirty="0" err="1"/>
              <a:t>If</a:t>
            </a:r>
            <a:r>
              <a:rPr lang="it-IT" dirty="0"/>
              <a:t> the EU </a:t>
            </a:r>
            <a:r>
              <a:rPr lang="it-IT" dirty="0" err="1"/>
              <a:t>is</a:t>
            </a:r>
            <a:r>
              <a:rPr lang="it-IT" dirty="0"/>
              <a:t> to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democratic</a:t>
            </a:r>
            <a:r>
              <a:rPr lang="it-IT" dirty="0"/>
              <a:t> </a:t>
            </a:r>
            <a:r>
              <a:rPr lang="it-IT" dirty="0" err="1"/>
              <a:t>legitimacy</a:t>
            </a:r>
            <a:r>
              <a:rPr lang="it-IT" dirty="0"/>
              <a:t>, </a:t>
            </a:r>
            <a:r>
              <a:rPr lang="it-IT" dirty="0" err="1"/>
              <a:t>Parliament</a:t>
            </a:r>
            <a:r>
              <a:rPr lang="it-IT" dirty="0"/>
              <a:t> must be </a:t>
            </a:r>
            <a:r>
              <a:rPr lang="it-IT" dirty="0" err="1"/>
              <a:t>fully</a:t>
            </a:r>
            <a:r>
              <a:rPr lang="it-IT" dirty="0"/>
              <a:t> </a:t>
            </a:r>
            <a:r>
              <a:rPr lang="it-IT" dirty="0" err="1"/>
              <a:t>involved</a:t>
            </a:r>
            <a:r>
              <a:rPr lang="it-IT" dirty="0"/>
              <a:t> in the </a:t>
            </a:r>
            <a:r>
              <a:rPr lang="it-IT" dirty="0" err="1"/>
              <a:t>Union’s</a:t>
            </a:r>
            <a:r>
              <a:rPr lang="it-IT" dirty="0"/>
              <a:t> legislative </a:t>
            </a:r>
            <a:r>
              <a:rPr lang="it-IT" dirty="0" err="1"/>
              <a:t>process</a:t>
            </a:r>
            <a:r>
              <a:rPr lang="it-IT" dirty="0"/>
              <a:t> and </a:t>
            </a:r>
            <a:r>
              <a:rPr lang="it-IT" dirty="0" err="1"/>
              <a:t>exercise</a:t>
            </a:r>
            <a:r>
              <a:rPr lang="it-IT" dirty="0"/>
              <a:t> </a:t>
            </a:r>
            <a:r>
              <a:rPr lang="it-IT" dirty="0" err="1"/>
              <a:t>political</a:t>
            </a:r>
            <a:r>
              <a:rPr lang="it-IT" dirty="0"/>
              <a:t> </a:t>
            </a:r>
            <a:r>
              <a:rPr lang="it-IT" dirty="0" err="1"/>
              <a:t>scrutiny</a:t>
            </a:r>
            <a:r>
              <a:rPr lang="it-IT" dirty="0"/>
              <a:t> over the </a:t>
            </a:r>
            <a:r>
              <a:rPr lang="it-IT" dirty="0" err="1"/>
              <a:t>other</a:t>
            </a:r>
            <a:r>
              <a:rPr lang="it-IT" dirty="0"/>
              <a:t> EU </a:t>
            </a:r>
            <a:r>
              <a:rPr lang="it-IT" dirty="0" err="1"/>
              <a:t>institutions</a:t>
            </a:r>
            <a:r>
              <a:rPr lang="it-IT" dirty="0"/>
              <a:t> on </a:t>
            </a:r>
            <a:r>
              <a:rPr lang="it-IT" dirty="0" err="1"/>
              <a:t>behalf</a:t>
            </a:r>
            <a:r>
              <a:rPr lang="it-IT" dirty="0"/>
              <a:t> of the public. </a:t>
            </a:r>
          </a:p>
          <a:p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participation</a:t>
            </a:r>
            <a:r>
              <a:rPr lang="it-IT" dirty="0"/>
              <a:t> in the legislative </a:t>
            </a:r>
            <a:r>
              <a:rPr lang="it-IT" dirty="0" err="1"/>
              <a:t>process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take </a:t>
            </a:r>
            <a:r>
              <a:rPr lang="it-IT" dirty="0" err="1"/>
              <a:t>place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moments</a:t>
            </a:r>
            <a:r>
              <a:rPr lang="it-IT" dirty="0"/>
              <a:t> in time. </a:t>
            </a:r>
          </a:p>
          <a:p>
            <a:r>
              <a:rPr lang="it-IT" dirty="0"/>
              <a:t>1. </a:t>
            </a:r>
            <a:r>
              <a:rPr lang="it-IT" dirty="0" err="1"/>
              <a:t>Parliament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propose new </a:t>
            </a:r>
            <a:r>
              <a:rPr lang="it-IT" dirty="0" err="1"/>
              <a:t>legislation</a:t>
            </a:r>
            <a:r>
              <a:rPr lang="it-IT" dirty="0"/>
              <a:t> (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an </a:t>
            </a:r>
            <a:r>
              <a:rPr lang="it-IT" dirty="0" err="1"/>
              <a:t>exception</a:t>
            </a:r>
            <a:r>
              <a:rPr lang="it-IT" dirty="0"/>
              <a:t> </a:t>
            </a:r>
            <a:r>
              <a:rPr lang="it-IT" dirty="0" err="1"/>
              <a:t>because</a:t>
            </a:r>
            <a:r>
              <a:rPr lang="it-IT" dirty="0"/>
              <a:t> the task of </a:t>
            </a:r>
            <a:r>
              <a:rPr lang="it-IT" dirty="0" err="1"/>
              <a:t>making</a:t>
            </a:r>
            <a:r>
              <a:rPr lang="it-IT" dirty="0"/>
              <a:t> legislative </a:t>
            </a:r>
            <a:r>
              <a:rPr lang="it-IT" dirty="0" err="1"/>
              <a:t>proposals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constitutional</a:t>
            </a:r>
            <a:r>
              <a:rPr lang="it-IT" dirty="0"/>
              <a:t> prerogative of the </a:t>
            </a:r>
            <a:r>
              <a:rPr lang="it-IT" dirty="0" err="1"/>
              <a:t>Commission</a:t>
            </a:r>
            <a:r>
              <a:rPr lang="it-IT" dirty="0"/>
              <a:t>) = right of </a:t>
            </a:r>
            <a:r>
              <a:rPr lang="it-IT" dirty="0" err="1"/>
              <a:t>initiative</a:t>
            </a:r>
            <a:r>
              <a:rPr lang="it-IT" dirty="0"/>
              <a:t>; </a:t>
            </a:r>
          </a:p>
          <a:p>
            <a:r>
              <a:rPr lang="it-IT" dirty="0" err="1"/>
              <a:t>Article</a:t>
            </a:r>
            <a:r>
              <a:rPr lang="it-IT" dirty="0"/>
              <a:t> 225 TFEU: “The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Parliament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, </a:t>
            </a:r>
            <a:r>
              <a:rPr lang="it-IT" dirty="0" err="1"/>
              <a:t>acting</a:t>
            </a:r>
            <a:r>
              <a:rPr lang="it-IT" dirty="0"/>
              <a:t> by a </a:t>
            </a:r>
            <a:r>
              <a:rPr lang="it-IT" dirty="0" err="1"/>
              <a:t>majority</a:t>
            </a:r>
            <a:r>
              <a:rPr lang="it-IT" dirty="0"/>
              <a:t> of </a:t>
            </a:r>
            <a:r>
              <a:rPr lang="it-IT" dirty="0" err="1"/>
              <a:t>its</a:t>
            </a:r>
            <a:r>
              <a:rPr lang="it-IT" dirty="0"/>
              <a:t> component </a:t>
            </a:r>
            <a:r>
              <a:rPr lang="it-IT" dirty="0" err="1"/>
              <a:t>Members</a:t>
            </a:r>
            <a:r>
              <a:rPr lang="it-IT" dirty="0"/>
              <a:t>, </a:t>
            </a:r>
            <a:r>
              <a:rPr lang="it-IT" dirty="0" err="1"/>
              <a:t>request</a:t>
            </a:r>
            <a:r>
              <a:rPr lang="it-IT" dirty="0"/>
              <a:t> the </a:t>
            </a:r>
            <a:r>
              <a:rPr lang="it-IT" dirty="0" err="1"/>
              <a:t>Commission</a:t>
            </a:r>
            <a:r>
              <a:rPr lang="it-IT" dirty="0"/>
              <a:t> to </a:t>
            </a:r>
            <a:r>
              <a:rPr lang="it-IT" dirty="0" err="1"/>
              <a:t>submit</a:t>
            </a:r>
            <a:r>
              <a:rPr lang="it-IT" dirty="0"/>
              <a:t> </a:t>
            </a:r>
            <a:r>
              <a:rPr lang="it-IT" dirty="0" err="1"/>
              <a:t>any</a:t>
            </a:r>
            <a:r>
              <a:rPr lang="it-IT" dirty="0"/>
              <a:t> appropriate </a:t>
            </a:r>
            <a:r>
              <a:rPr lang="it-IT" dirty="0" err="1"/>
              <a:t>proposal</a:t>
            </a:r>
            <a:r>
              <a:rPr lang="it-IT" dirty="0"/>
              <a:t> on </a:t>
            </a:r>
            <a:r>
              <a:rPr lang="it-IT" dirty="0" err="1"/>
              <a:t>matters</a:t>
            </a:r>
            <a:r>
              <a:rPr lang="it-IT" dirty="0"/>
              <a:t> on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considers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a Union </a:t>
            </a:r>
            <a:r>
              <a:rPr lang="it-IT" dirty="0" err="1"/>
              <a:t>act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required</a:t>
            </a:r>
            <a:r>
              <a:rPr lang="it-IT" dirty="0"/>
              <a:t> for the </a:t>
            </a:r>
            <a:r>
              <a:rPr lang="it-IT" dirty="0" err="1"/>
              <a:t>purpose</a:t>
            </a:r>
            <a:r>
              <a:rPr lang="it-IT" dirty="0"/>
              <a:t> of </a:t>
            </a:r>
            <a:r>
              <a:rPr lang="it-IT" dirty="0" err="1"/>
              <a:t>implementing</a:t>
            </a:r>
            <a:r>
              <a:rPr lang="it-IT" dirty="0"/>
              <a:t> the </a:t>
            </a:r>
            <a:r>
              <a:rPr lang="it-IT" dirty="0" err="1"/>
              <a:t>Treaties</a:t>
            </a:r>
            <a:r>
              <a:rPr lang="it-IT" dirty="0"/>
              <a:t>. </a:t>
            </a:r>
            <a:r>
              <a:rPr lang="it-IT" dirty="0" err="1"/>
              <a:t>If</a:t>
            </a:r>
            <a:r>
              <a:rPr lang="it-IT" dirty="0"/>
              <a:t> 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does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submit</a:t>
            </a:r>
            <a:r>
              <a:rPr lang="it-IT" dirty="0"/>
              <a:t> a </a:t>
            </a:r>
            <a:r>
              <a:rPr lang="it-IT" dirty="0" err="1"/>
              <a:t>proposal</a:t>
            </a:r>
            <a:r>
              <a:rPr lang="it-IT" dirty="0"/>
              <a:t>,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inform</a:t>
            </a:r>
            <a:r>
              <a:rPr lang="it-IT" dirty="0"/>
              <a:t>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Parliament</a:t>
            </a:r>
            <a:r>
              <a:rPr lang="it-IT" dirty="0"/>
              <a:t> of the </a:t>
            </a:r>
            <a:r>
              <a:rPr lang="it-IT" dirty="0" err="1"/>
              <a:t>reasons</a:t>
            </a:r>
            <a:r>
              <a:rPr lang="it-IT" dirty="0"/>
              <a:t>.” (</a:t>
            </a:r>
            <a:r>
              <a:rPr lang="it-IT" dirty="0" err="1"/>
              <a:t>not</a:t>
            </a:r>
            <a:r>
              <a:rPr lang="it-IT" dirty="0"/>
              <a:t> a </a:t>
            </a:r>
            <a:r>
              <a:rPr lang="it-IT" dirty="0" err="1"/>
              <a:t>binding</a:t>
            </a:r>
            <a:r>
              <a:rPr lang="it-IT" dirty="0"/>
              <a:t> procedure)</a:t>
            </a:r>
          </a:p>
          <a:p>
            <a:endParaRPr lang="it-IT" dirty="0"/>
          </a:p>
          <a:p>
            <a:endParaRPr lang="it-IT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801040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39374F-EFC3-214B-A739-3312CCC54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36" y="518615"/>
            <a:ext cx="10657764" cy="5658348"/>
          </a:xfrm>
        </p:spPr>
        <p:txBody>
          <a:bodyPr/>
          <a:lstStyle/>
          <a:p>
            <a:r>
              <a:rPr lang="fr-FR" dirty="0"/>
              <a:t>2) </a:t>
            </a:r>
            <a:r>
              <a:rPr lang="it-IT" dirty="0"/>
              <a:t>The </a:t>
            </a:r>
            <a:r>
              <a:rPr lang="it-IT" dirty="0" err="1"/>
              <a:t>principal</a:t>
            </a:r>
            <a:r>
              <a:rPr lang="it-IT" dirty="0"/>
              <a:t> legislative </a:t>
            </a:r>
            <a:r>
              <a:rPr lang="it-IT" dirty="0" err="1"/>
              <a:t>involvement</a:t>
            </a:r>
            <a:r>
              <a:rPr lang="it-IT" dirty="0"/>
              <a:t> of </a:t>
            </a:r>
            <a:r>
              <a:rPr lang="it-IT" dirty="0" err="1"/>
              <a:t>Parliament</a:t>
            </a:r>
            <a:r>
              <a:rPr lang="it-IT" dirty="0"/>
              <a:t> </a:t>
            </a:r>
            <a:r>
              <a:rPr lang="it-IT" dirty="0" err="1"/>
              <a:t>starts</a:t>
            </a:r>
            <a:r>
              <a:rPr lang="it-IT" dirty="0"/>
              <a:t> </a:t>
            </a:r>
            <a:r>
              <a:rPr lang="it-IT" dirty="0" err="1"/>
              <a:t>therefore</a:t>
            </a:r>
            <a:r>
              <a:rPr lang="it-IT" dirty="0"/>
              <a:t> </a:t>
            </a:r>
            <a:r>
              <a:rPr lang="it-IT" dirty="0" err="1"/>
              <a:t>later</a:t>
            </a:r>
            <a:r>
              <a:rPr lang="it-IT" dirty="0"/>
              <a:t>, </a:t>
            </a:r>
            <a:r>
              <a:rPr lang="it-IT" dirty="0" err="1"/>
              <a:t>after</a:t>
            </a:r>
            <a:r>
              <a:rPr lang="it-IT" dirty="0"/>
              <a:t> 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submitted</a:t>
            </a:r>
            <a:r>
              <a:rPr lang="it-IT" dirty="0"/>
              <a:t> a </a:t>
            </a:r>
            <a:r>
              <a:rPr lang="it-IT" dirty="0" err="1"/>
              <a:t>proposal</a:t>
            </a:r>
            <a:r>
              <a:rPr lang="it-IT" dirty="0"/>
              <a:t> to the </a:t>
            </a:r>
            <a:r>
              <a:rPr lang="it-IT" dirty="0" err="1"/>
              <a:t>European</a:t>
            </a:r>
            <a:r>
              <a:rPr lang="it-IT" dirty="0"/>
              <a:t> legislature. </a:t>
            </a:r>
          </a:p>
          <a:p>
            <a:r>
              <a:rPr lang="fr-FR" dirty="0"/>
              <a:t>The </a:t>
            </a:r>
            <a:r>
              <a:rPr lang="fr-FR" dirty="0" err="1"/>
              <a:t>Treaties</a:t>
            </a:r>
            <a:r>
              <a:rPr lang="fr-FR" dirty="0"/>
              <a:t> </a:t>
            </a:r>
            <a:r>
              <a:rPr lang="fr-FR" dirty="0" err="1"/>
              <a:t>distinguish</a:t>
            </a:r>
            <a:r>
              <a:rPr lang="fr-FR" dirty="0"/>
              <a:t> </a:t>
            </a:r>
            <a:r>
              <a:rPr lang="fr-FR" dirty="0" err="1"/>
              <a:t>between</a:t>
            </a:r>
            <a:r>
              <a:rPr lang="fr-FR" dirty="0"/>
              <a:t> the “</a:t>
            </a:r>
            <a:r>
              <a:rPr lang="fr-FR" dirty="0" err="1"/>
              <a:t>ordinary</a:t>
            </a:r>
            <a:r>
              <a:rPr lang="fr-FR" dirty="0"/>
              <a:t>” </a:t>
            </a:r>
            <a:r>
              <a:rPr lang="fr-FR" dirty="0" err="1"/>
              <a:t>legislative</a:t>
            </a:r>
            <a:r>
              <a:rPr lang="fr-FR" dirty="0"/>
              <a:t> </a:t>
            </a:r>
            <a:r>
              <a:rPr lang="fr-FR" dirty="0" err="1"/>
              <a:t>procedure</a:t>
            </a:r>
            <a:r>
              <a:rPr lang="fr-FR" dirty="0"/>
              <a:t> and a </a:t>
            </a:r>
            <a:r>
              <a:rPr lang="fr-FR" dirty="0" err="1"/>
              <a:t>number</a:t>
            </a:r>
            <a:r>
              <a:rPr lang="fr-FR" dirty="0"/>
              <a:t> of “</a:t>
            </a:r>
            <a:r>
              <a:rPr lang="fr-FR" dirty="0" err="1"/>
              <a:t>special</a:t>
            </a:r>
            <a:r>
              <a:rPr lang="fr-FR" dirty="0"/>
              <a:t>” </a:t>
            </a:r>
            <a:r>
              <a:rPr lang="fr-FR" dirty="0" err="1"/>
              <a:t>legislative</a:t>
            </a:r>
            <a:r>
              <a:rPr lang="fr-FR" dirty="0"/>
              <a:t> </a:t>
            </a:r>
            <a:r>
              <a:rPr lang="fr-FR" dirty="0" err="1"/>
              <a:t>procedures</a:t>
            </a:r>
            <a:r>
              <a:rPr lang="fr-FR" dirty="0"/>
              <a:t>. The former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defined</a:t>
            </a:r>
            <a:r>
              <a:rPr lang="fr-FR" dirty="0"/>
              <a:t> as “the joint adoption by the </a:t>
            </a:r>
            <a:r>
              <a:rPr lang="fr-FR" dirty="0" err="1"/>
              <a:t>European</a:t>
            </a:r>
            <a:r>
              <a:rPr lang="fr-FR" dirty="0"/>
              <a:t> </a:t>
            </a:r>
            <a:r>
              <a:rPr lang="fr-FR" dirty="0" err="1"/>
              <a:t>Parliament</a:t>
            </a:r>
            <a:r>
              <a:rPr lang="fr-FR" dirty="0"/>
              <a:t> and the Council” on a </a:t>
            </a:r>
            <a:r>
              <a:rPr lang="fr-FR" dirty="0" err="1"/>
              <a:t>proposal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the Commission. </a:t>
            </a:r>
            <a:r>
              <a:rPr lang="fr-FR" dirty="0" err="1"/>
              <a:t>Special</a:t>
            </a:r>
            <a:r>
              <a:rPr lang="fr-FR" dirty="0"/>
              <a:t> </a:t>
            </a:r>
            <a:r>
              <a:rPr lang="fr-FR" dirty="0" err="1"/>
              <a:t>legislative</a:t>
            </a:r>
            <a:r>
              <a:rPr lang="fr-FR" dirty="0"/>
              <a:t> </a:t>
            </a:r>
            <a:r>
              <a:rPr lang="fr-FR" dirty="0" err="1"/>
              <a:t>procedures</a:t>
            </a:r>
            <a:r>
              <a:rPr lang="fr-FR" dirty="0"/>
              <a:t> </a:t>
            </a:r>
            <a:r>
              <a:rPr lang="fr-FR" dirty="0" err="1"/>
              <a:t>cover</a:t>
            </a:r>
            <a:r>
              <a:rPr lang="fr-FR" dirty="0"/>
              <a:t> </a:t>
            </a:r>
            <a:r>
              <a:rPr lang="fr-FR" dirty="0" err="1"/>
              <a:t>various</a:t>
            </a:r>
            <a:r>
              <a:rPr lang="fr-FR" dirty="0"/>
              <a:t> </a:t>
            </a:r>
            <a:r>
              <a:rPr lang="fr-FR" dirty="0" err="1"/>
              <a:t>degrees</a:t>
            </a:r>
            <a:r>
              <a:rPr lang="fr-FR" dirty="0"/>
              <a:t> of </a:t>
            </a:r>
            <a:r>
              <a:rPr lang="fr-FR" dirty="0" err="1"/>
              <a:t>parliamentary</a:t>
            </a:r>
            <a:r>
              <a:rPr lang="fr-FR" dirty="0"/>
              <a:t> participation (consultation; </a:t>
            </a:r>
            <a:r>
              <a:rPr lang="fr-FR" dirty="0" err="1"/>
              <a:t>approval</a:t>
            </a:r>
            <a:r>
              <a:rPr lang="fr-FR" dirty="0"/>
              <a:t>).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93732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0D63AD-0E0D-6041-A204-6484AF1F4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Budgetary</a:t>
            </a:r>
            <a:r>
              <a:rPr lang="it-IT" dirty="0"/>
              <a:t> </a:t>
            </a:r>
            <a:r>
              <a:rPr lang="it-IT" dirty="0" err="1"/>
              <a:t>Powers</a:t>
            </a: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9DB1AB-91E4-274E-A5AC-9B55B754E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“No </a:t>
            </a:r>
            <a:r>
              <a:rPr lang="it-IT" dirty="0" err="1"/>
              <a:t>taxation</a:t>
            </a:r>
            <a:r>
              <a:rPr lang="it-IT" dirty="0"/>
              <a:t>, </a:t>
            </a:r>
            <a:r>
              <a:rPr lang="it-IT" dirty="0" err="1"/>
              <a:t>without</a:t>
            </a:r>
            <a:r>
              <a:rPr lang="it-IT" dirty="0"/>
              <a:t> </a:t>
            </a:r>
            <a:r>
              <a:rPr lang="it-IT" dirty="0" err="1"/>
              <a:t>representation</a:t>
            </a:r>
            <a:r>
              <a:rPr lang="it-IT" dirty="0"/>
              <a:t>”: </a:t>
            </a:r>
            <a:r>
              <a:rPr lang="it-IT" dirty="0" err="1"/>
              <a:t>Parliaments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historically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involved</a:t>
            </a:r>
            <a:r>
              <a:rPr lang="it-IT" dirty="0"/>
              <a:t> in the </a:t>
            </a:r>
            <a:r>
              <a:rPr lang="it-IT" dirty="0" err="1"/>
              <a:t>adoption</a:t>
            </a:r>
            <a:r>
              <a:rPr lang="it-IT" dirty="0"/>
              <a:t> of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budgets</a:t>
            </a:r>
            <a:r>
              <a:rPr lang="it-IT" dirty="0"/>
              <a:t>. </a:t>
            </a:r>
          </a:p>
          <a:p>
            <a:r>
              <a:rPr lang="it-IT" dirty="0"/>
              <a:t>For </a:t>
            </a:r>
            <a:r>
              <a:rPr lang="it-IT" dirty="0" err="1"/>
              <a:t>since</a:t>
            </a:r>
            <a:r>
              <a:rPr lang="it-IT" dirty="0"/>
              <a:t> Union </a:t>
            </a:r>
            <a:r>
              <a:rPr lang="it-IT" dirty="0" err="1"/>
              <a:t>revenue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fixed</a:t>
            </a:r>
            <a:r>
              <a:rPr lang="it-IT" dirty="0"/>
              <a:t> by the </a:t>
            </a:r>
            <a:r>
              <a:rPr lang="it-IT" dirty="0" err="1"/>
              <a:t>Council</a:t>
            </a:r>
            <a:r>
              <a:rPr lang="it-IT" dirty="0"/>
              <a:t> and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(</a:t>
            </a:r>
            <a:r>
              <a:rPr lang="it-IT" dirty="0" err="1"/>
              <a:t>revenues</a:t>
            </a:r>
            <a:r>
              <a:rPr lang="it-IT" dirty="0"/>
              <a:t> of the MS </a:t>
            </a:r>
            <a:r>
              <a:rPr lang="it-IT" dirty="0" err="1"/>
              <a:t>that</a:t>
            </a:r>
            <a:r>
              <a:rPr lang="it-IT" dirty="0"/>
              <a:t> go </a:t>
            </a:r>
            <a:r>
              <a:rPr lang="it-IT" dirty="0" err="1"/>
              <a:t>into</a:t>
            </a:r>
            <a:r>
              <a:rPr lang="it-IT" dirty="0"/>
              <a:t> the EU budget),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Parliament’s</a:t>
            </a:r>
            <a:r>
              <a:rPr lang="it-IT" dirty="0"/>
              <a:t> </a:t>
            </a:r>
            <a:r>
              <a:rPr lang="it-IT" dirty="0" err="1"/>
              <a:t>budgetary</a:t>
            </a:r>
            <a:r>
              <a:rPr lang="it-IT" dirty="0"/>
              <a:t> </a:t>
            </a:r>
            <a:r>
              <a:rPr lang="it-IT" dirty="0" err="1"/>
              <a:t>powers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focused</a:t>
            </a:r>
            <a:r>
              <a:rPr lang="it-IT" dirty="0"/>
              <a:t> on the </a:t>
            </a:r>
            <a:r>
              <a:rPr lang="it-IT" dirty="0" err="1"/>
              <a:t>income</a:t>
            </a:r>
            <a:r>
              <a:rPr lang="it-IT" dirty="0"/>
              <a:t> side </a:t>
            </a:r>
            <a:r>
              <a:rPr lang="it-IT" dirty="0" err="1"/>
              <a:t>but</a:t>
            </a:r>
            <a:r>
              <a:rPr lang="it-IT" dirty="0"/>
              <a:t> on the </a:t>
            </a:r>
            <a:r>
              <a:rPr lang="it-IT" dirty="0" err="1"/>
              <a:t>expenditure</a:t>
            </a:r>
            <a:r>
              <a:rPr lang="it-IT" dirty="0"/>
              <a:t> side.</a:t>
            </a:r>
          </a:p>
          <a:p>
            <a:r>
              <a:rPr lang="it-IT" dirty="0" err="1"/>
              <a:t>Parliament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on an </a:t>
            </a:r>
            <a:r>
              <a:rPr lang="it-IT" dirty="0" err="1"/>
              <a:t>equal</a:t>
            </a:r>
            <a:r>
              <a:rPr lang="it-IT" dirty="0"/>
              <a:t> footing with the </a:t>
            </a:r>
            <a:r>
              <a:rPr lang="it-IT" dirty="0" err="1"/>
              <a:t>Council</a:t>
            </a:r>
            <a:r>
              <a:rPr lang="it-IT" dirty="0"/>
              <a:t> in the </a:t>
            </a:r>
            <a:r>
              <a:rPr lang="it-IT" dirty="0" err="1"/>
              <a:t>annual</a:t>
            </a:r>
            <a:r>
              <a:rPr lang="it-IT" dirty="0"/>
              <a:t> </a:t>
            </a:r>
            <a:r>
              <a:rPr lang="it-IT" dirty="0" err="1"/>
              <a:t>budgetary</a:t>
            </a:r>
            <a:r>
              <a:rPr lang="it-IT" dirty="0"/>
              <a:t> procedure,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now</a:t>
            </a:r>
            <a:r>
              <a:rPr lang="it-IT" dirty="0"/>
              <a:t> </a:t>
            </a:r>
            <a:r>
              <a:rPr lang="it-IT" dirty="0" err="1"/>
              <a:t>resembles</a:t>
            </a:r>
            <a:r>
              <a:rPr lang="it-IT" dirty="0"/>
              <a:t> the </a:t>
            </a:r>
            <a:r>
              <a:rPr lang="it-IT" dirty="0" err="1"/>
              <a:t>ordinary</a:t>
            </a:r>
            <a:r>
              <a:rPr lang="it-IT" dirty="0"/>
              <a:t> legislative procedure.</a:t>
            </a:r>
          </a:p>
          <a:p>
            <a:r>
              <a:rPr lang="it-IT" dirty="0" err="1"/>
              <a:t>Parliament</a:t>
            </a:r>
            <a:r>
              <a:rPr lang="it-IT" dirty="0"/>
              <a:t> </a:t>
            </a:r>
            <a:r>
              <a:rPr lang="it-IT" dirty="0" err="1"/>
              <a:t>remains</a:t>
            </a:r>
            <a:r>
              <a:rPr lang="it-IT" dirty="0"/>
              <a:t> </a:t>
            </a:r>
            <a:r>
              <a:rPr lang="it-IT" dirty="0" err="1"/>
              <a:t>one</a:t>
            </a:r>
            <a:r>
              <a:rPr lang="it-IT" dirty="0"/>
              <a:t> of the </a:t>
            </a:r>
            <a:r>
              <a:rPr lang="it-IT" dirty="0" err="1"/>
              <a:t>two</a:t>
            </a:r>
            <a:r>
              <a:rPr lang="it-IT" dirty="0"/>
              <a:t> </a:t>
            </a:r>
            <a:r>
              <a:rPr lang="it-IT" dirty="0" err="1"/>
              <a:t>arms</a:t>
            </a:r>
            <a:r>
              <a:rPr lang="it-IT" dirty="0"/>
              <a:t> of the </a:t>
            </a:r>
            <a:r>
              <a:rPr lang="it-IT" dirty="0" err="1"/>
              <a:t>budgetary</a:t>
            </a:r>
            <a:r>
              <a:rPr lang="it-IT" dirty="0"/>
              <a:t> authority (</a:t>
            </a:r>
            <a:r>
              <a:rPr lang="it-IT" dirty="0" err="1"/>
              <a:t>Article</a:t>
            </a:r>
            <a:r>
              <a:rPr lang="it-IT" dirty="0"/>
              <a:t> 314 TFEU).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involved</a:t>
            </a:r>
            <a:r>
              <a:rPr lang="it-IT" dirty="0"/>
              <a:t> in the </a:t>
            </a:r>
            <a:r>
              <a:rPr lang="it-IT" dirty="0" err="1"/>
              <a:t>budgetary</a:t>
            </a:r>
            <a:r>
              <a:rPr lang="it-IT" dirty="0"/>
              <a:t> </a:t>
            </a:r>
            <a:r>
              <a:rPr lang="it-IT" dirty="0" err="1"/>
              <a:t>process</a:t>
            </a:r>
            <a:r>
              <a:rPr lang="it-IT" dirty="0"/>
              <a:t> from the </a:t>
            </a:r>
            <a:r>
              <a:rPr lang="it-IT" dirty="0" err="1"/>
              <a:t>preparation</a:t>
            </a:r>
            <a:r>
              <a:rPr lang="it-IT" dirty="0"/>
              <a:t> stage, </a:t>
            </a:r>
            <a:r>
              <a:rPr lang="it-IT" dirty="0" err="1"/>
              <a:t>notably</a:t>
            </a:r>
            <a:r>
              <a:rPr lang="it-IT" dirty="0"/>
              <a:t> in </a:t>
            </a:r>
            <a:r>
              <a:rPr lang="it-IT" dirty="0" err="1"/>
              <a:t>laying</a:t>
            </a:r>
            <a:r>
              <a:rPr lang="it-IT" dirty="0"/>
              <a:t> down the general </a:t>
            </a:r>
            <a:r>
              <a:rPr lang="it-IT" dirty="0" err="1"/>
              <a:t>guidelines</a:t>
            </a:r>
            <a:r>
              <a:rPr lang="it-IT" dirty="0"/>
              <a:t> and the </a:t>
            </a:r>
            <a:r>
              <a:rPr lang="it-IT" dirty="0" err="1"/>
              <a:t>type</a:t>
            </a:r>
            <a:r>
              <a:rPr lang="it-IT" dirty="0"/>
              <a:t> of </a:t>
            </a:r>
            <a:r>
              <a:rPr lang="it-IT" dirty="0" err="1"/>
              <a:t>spending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adopts</a:t>
            </a:r>
            <a:r>
              <a:rPr lang="it-IT" dirty="0"/>
              <a:t> the budget and </a:t>
            </a:r>
            <a:r>
              <a:rPr lang="it-IT" dirty="0" err="1"/>
              <a:t>monitors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implementation</a:t>
            </a:r>
            <a:r>
              <a:rPr lang="it-IT" dirty="0"/>
              <a:t> (</a:t>
            </a:r>
            <a:r>
              <a:rPr lang="it-IT" dirty="0" err="1"/>
              <a:t>Article</a:t>
            </a:r>
            <a:r>
              <a:rPr lang="it-IT" dirty="0"/>
              <a:t> 318 TFEU).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gives</a:t>
            </a:r>
            <a:r>
              <a:rPr lang="it-IT" dirty="0"/>
              <a:t> a </a:t>
            </a:r>
            <a:r>
              <a:rPr lang="it-IT" dirty="0" err="1"/>
              <a:t>discharge</a:t>
            </a:r>
            <a:r>
              <a:rPr lang="it-IT" dirty="0"/>
              <a:t> on the </a:t>
            </a:r>
            <a:r>
              <a:rPr lang="it-IT" dirty="0" err="1"/>
              <a:t>implementation</a:t>
            </a:r>
            <a:r>
              <a:rPr lang="it-IT" dirty="0"/>
              <a:t> of the budget (</a:t>
            </a:r>
            <a:r>
              <a:rPr lang="it-IT" dirty="0" err="1"/>
              <a:t>Article</a:t>
            </a:r>
            <a:r>
              <a:rPr lang="it-IT" dirty="0"/>
              <a:t> 319 TFEU).</a:t>
            </a:r>
          </a:p>
          <a:p>
            <a:r>
              <a:rPr lang="it-IT" dirty="0" err="1"/>
              <a:t>Finally</a:t>
            </a:r>
            <a:r>
              <a:rPr lang="it-IT" dirty="0"/>
              <a:t>, </a:t>
            </a:r>
            <a:r>
              <a:rPr lang="it-IT" dirty="0" err="1"/>
              <a:t>Parliament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to </a:t>
            </a:r>
            <a:r>
              <a:rPr lang="it-IT" dirty="0" err="1"/>
              <a:t>provide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consent</a:t>
            </a:r>
            <a:r>
              <a:rPr lang="it-IT" dirty="0"/>
              <a:t> to the </a:t>
            </a:r>
            <a:r>
              <a:rPr lang="it-IT" dirty="0" err="1"/>
              <a:t>multiannual</a:t>
            </a:r>
            <a:r>
              <a:rPr lang="it-IT" dirty="0"/>
              <a:t> </a:t>
            </a:r>
            <a:r>
              <a:rPr lang="it-IT" dirty="0" err="1"/>
              <a:t>financial</a:t>
            </a:r>
            <a:r>
              <a:rPr lang="it-IT" dirty="0"/>
              <a:t> </a:t>
            </a:r>
            <a:r>
              <a:rPr lang="it-IT" dirty="0" err="1"/>
              <a:t>framework</a:t>
            </a:r>
            <a:r>
              <a:rPr lang="it-IT" dirty="0"/>
              <a:t> (MFF) (</a:t>
            </a:r>
            <a:r>
              <a:rPr lang="it-IT" dirty="0" err="1"/>
              <a:t>Article</a:t>
            </a:r>
            <a:r>
              <a:rPr lang="it-IT" dirty="0"/>
              <a:t> 312 TFEU)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58446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8CC860-CBE1-7B49-AD81-48005AFD8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Supervisory</a:t>
            </a:r>
            <a:r>
              <a:rPr lang="it-IT" dirty="0"/>
              <a:t> </a:t>
            </a:r>
            <a:r>
              <a:rPr lang="it-IT" dirty="0" err="1"/>
              <a:t>Powers</a:t>
            </a: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B1E7E1E-555E-D54A-BDCE-B1F7E2569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/>
              <a:t>A </a:t>
            </a:r>
            <a:r>
              <a:rPr lang="it-IT" sz="2400" dirty="0" err="1"/>
              <a:t>third</a:t>
            </a:r>
            <a:r>
              <a:rPr lang="it-IT" sz="2400" dirty="0"/>
              <a:t> </a:t>
            </a:r>
            <a:r>
              <a:rPr lang="it-IT" sz="2400" dirty="0" err="1"/>
              <a:t>parliamentary</a:t>
            </a:r>
            <a:r>
              <a:rPr lang="it-IT" sz="2400" dirty="0"/>
              <a:t> </a:t>
            </a:r>
            <a:r>
              <a:rPr lang="it-IT" sz="2400" dirty="0" err="1"/>
              <a:t>power</a:t>
            </a:r>
            <a:r>
              <a:rPr lang="it-IT" sz="2400" dirty="0"/>
              <a:t>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that</a:t>
            </a:r>
            <a:r>
              <a:rPr lang="it-IT" sz="2400" dirty="0"/>
              <a:t> of holding the executive to account. </a:t>
            </a:r>
            <a:r>
              <a:rPr lang="it-IT" sz="2400" dirty="0" err="1"/>
              <a:t>Parliamentary</a:t>
            </a:r>
            <a:r>
              <a:rPr lang="it-IT" sz="2400" dirty="0"/>
              <a:t> </a:t>
            </a:r>
            <a:r>
              <a:rPr lang="it-IT" sz="2400" dirty="0" err="1"/>
              <a:t>supervisory</a:t>
            </a:r>
            <a:r>
              <a:rPr lang="it-IT" sz="2400" dirty="0"/>
              <a:t> </a:t>
            </a:r>
            <a:r>
              <a:rPr lang="it-IT" sz="2400" dirty="0" err="1"/>
              <a:t>powers</a:t>
            </a:r>
            <a:r>
              <a:rPr lang="it-IT" sz="2400" dirty="0"/>
              <a:t> </a:t>
            </a:r>
            <a:r>
              <a:rPr lang="it-IT" sz="2400" dirty="0" err="1"/>
              <a:t>typically</a:t>
            </a:r>
            <a:r>
              <a:rPr lang="it-IT" sz="2400" dirty="0"/>
              <a:t> involve the </a:t>
            </a:r>
            <a:r>
              <a:rPr lang="it-IT" sz="2400" dirty="0" err="1"/>
              <a:t>power</a:t>
            </a:r>
            <a:r>
              <a:rPr lang="it-IT" sz="2400" dirty="0"/>
              <a:t> to </a:t>
            </a:r>
            <a:r>
              <a:rPr lang="it-IT" sz="2400" dirty="0" err="1"/>
              <a:t>debate</a:t>
            </a:r>
            <a:r>
              <a:rPr lang="it-IT" sz="2400" dirty="0"/>
              <a:t>, </a:t>
            </a:r>
            <a:r>
              <a:rPr lang="it-IT" sz="2400" dirty="0" err="1"/>
              <a:t>question</a:t>
            </a:r>
            <a:r>
              <a:rPr lang="it-IT" sz="2400" dirty="0"/>
              <a:t>, and investigate (from soft to hard </a:t>
            </a:r>
            <a:r>
              <a:rPr lang="it-IT" sz="2400" dirty="0" err="1"/>
              <a:t>power</a:t>
            </a:r>
            <a:r>
              <a:rPr lang="it-IT" sz="2400" dirty="0"/>
              <a:t>)</a:t>
            </a:r>
          </a:p>
          <a:p>
            <a:r>
              <a:rPr lang="it-IT" sz="2400" dirty="0"/>
              <a:t>1. </a:t>
            </a:r>
            <a:r>
              <a:rPr lang="it-IT" sz="2400" dirty="0" err="1"/>
              <a:t>Power</a:t>
            </a:r>
            <a:r>
              <a:rPr lang="it-IT" sz="2400" dirty="0"/>
              <a:t> to </a:t>
            </a:r>
            <a:r>
              <a:rPr lang="it-IT" sz="2400" dirty="0" err="1"/>
              <a:t>debate</a:t>
            </a:r>
            <a:r>
              <a:rPr lang="it-IT" sz="2400" dirty="0"/>
              <a:t>: To </a:t>
            </a:r>
            <a:r>
              <a:rPr lang="it-IT" sz="2400" dirty="0" err="1"/>
              <a:t>that</a:t>
            </a:r>
            <a:r>
              <a:rPr lang="it-IT" sz="2400" dirty="0"/>
              <a:t> </a:t>
            </a:r>
            <a:r>
              <a:rPr lang="it-IT" sz="2400" dirty="0" err="1"/>
              <a:t>effect</a:t>
            </a:r>
            <a:r>
              <a:rPr lang="it-IT" sz="2400" dirty="0"/>
              <a:t>, the EP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entitled</a:t>
            </a:r>
            <a:r>
              <a:rPr lang="it-IT" sz="2400" dirty="0"/>
              <a:t> to </a:t>
            </a:r>
            <a:r>
              <a:rPr lang="it-IT" sz="2400" dirty="0" err="1"/>
              <a:t>receive</a:t>
            </a:r>
            <a:r>
              <a:rPr lang="it-IT" sz="2400" dirty="0"/>
              <a:t> the “general report on the </a:t>
            </a:r>
            <a:r>
              <a:rPr lang="it-IT" sz="2400" dirty="0" err="1"/>
              <a:t>activities</a:t>
            </a:r>
            <a:r>
              <a:rPr lang="it-IT" sz="2400" dirty="0"/>
              <a:t> of the Union” from the </a:t>
            </a:r>
            <a:r>
              <a:rPr lang="it-IT" sz="2400" dirty="0" err="1"/>
              <a:t>Commission</a:t>
            </a:r>
            <a:r>
              <a:rPr lang="it-IT" sz="2400" dirty="0"/>
              <a:t>, </a:t>
            </a:r>
            <a:r>
              <a:rPr lang="it-IT" sz="2400" dirty="0" err="1"/>
              <a:t>which</a:t>
            </a:r>
            <a:r>
              <a:rPr lang="it-IT" sz="2400" dirty="0"/>
              <a:t> </a:t>
            </a:r>
            <a:r>
              <a:rPr lang="it-IT" sz="2400" dirty="0" err="1"/>
              <a:t>it</a:t>
            </a:r>
            <a:r>
              <a:rPr lang="it-IT" sz="2400" dirty="0"/>
              <a:t> “</a:t>
            </a:r>
            <a:r>
              <a:rPr lang="it-IT" sz="2400" dirty="0" err="1"/>
              <a:t>shall</a:t>
            </a:r>
            <a:r>
              <a:rPr lang="it-IT" sz="2400" dirty="0"/>
              <a:t> </a:t>
            </a:r>
            <a:r>
              <a:rPr lang="it-IT" sz="2400" dirty="0" err="1"/>
              <a:t>discuss</a:t>
            </a:r>
            <a:r>
              <a:rPr lang="it-IT" sz="2400" dirty="0"/>
              <a:t> in open session”. </a:t>
            </a:r>
          </a:p>
          <a:p>
            <a:r>
              <a:rPr lang="it-IT" sz="2400" dirty="0"/>
              <a:t>2. </a:t>
            </a:r>
            <a:r>
              <a:rPr lang="it-IT" sz="2400" dirty="0" err="1"/>
              <a:t>Power</a:t>
            </a:r>
            <a:r>
              <a:rPr lang="it-IT" sz="2400" dirty="0"/>
              <a:t> to </a:t>
            </a:r>
            <a:r>
              <a:rPr lang="it-IT" sz="2400" dirty="0" err="1"/>
              <a:t>question</a:t>
            </a:r>
            <a:r>
              <a:rPr lang="it-IT" sz="2400" dirty="0"/>
              <a:t>: the </a:t>
            </a:r>
            <a:r>
              <a:rPr lang="it-IT" sz="2400" dirty="0" err="1"/>
              <a:t>European</a:t>
            </a:r>
            <a:r>
              <a:rPr lang="it-IT" sz="2400" dirty="0"/>
              <a:t> executive </a:t>
            </a:r>
            <a:r>
              <a:rPr lang="it-IT" sz="2400" dirty="0" err="1"/>
              <a:t>is</a:t>
            </a:r>
            <a:r>
              <a:rPr lang="it-IT" sz="2400" dirty="0"/>
              <a:t> </a:t>
            </a:r>
            <a:r>
              <a:rPr lang="it-IT" sz="2400" dirty="0" err="1"/>
              <a:t>formally</a:t>
            </a:r>
            <a:r>
              <a:rPr lang="it-IT" sz="2400" dirty="0"/>
              <a:t> </a:t>
            </a:r>
            <a:r>
              <a:rPr lang="it-IT" sz="2400" dirty="0" err="1"/>
              <a:t>enshrined</a:t>
            </a:r>
            <a:r>
              <a:rPr lang="it-IT" sz="2400" dirty="0"/>
              <a:t> </a:t>
            </a:r>
            <a:r>
              <a:rPr lang="it-IT" sz="2400" dirty="0" err="1"/>
              <a:t>only</a:t>
            </a:r>
            <a:r>
              <a:rPr lang="it-IT" sz="2400" dirty="0"/>
              <a:t> for the </a:t>
            </a:r>
            <a:r>
              <a:rPr lang="it-IT" sz="2400" dirty="0" err="1"/>
              <a:t>Commission</a:t>
            </a:r>
            <a:r>
              <a:rPr lang="it-IT" sz="2400" dirty="0"/>
              <a:t>: “The </a:t>
            </a:r>
            <a:r>
              <a:rPr lang="it-IT" sz="2400" dirty="0" err="1"/>
              <a:t>Commission</a:t>
            </a:r>
            <a:r>
              <a:rPr lang="it-IT" sz="2400" dirty="0"/>
              <a:t> </a:t>
            </a:r>
            <a:r>
              <a:rPr lang="it-IT" sz="2400" dirty="0" err="1"/>
              <a:t>shall</a:t>
            </a:r>
            <a:r>
              <a:rPr lang="it-IT" sz="2400" dirty="0"/>
              <a:t> </a:t>
            </a:r>
            <a:r>
              <a:rPr lang="it-IT" sz="2400" dirty="0" err="1"/>
              <a:t>reply</a:t>
            </a:r>
            <a:r>
              <a:rPr lang="it-IT" sz="2400" dirty="0"/>
              <a:t> </a:t>
            </a:r>
            <a:r>
              <a:rPr lang="it-IT" sz="2400" dirty="0" err="1"/>
              <a:t>orally</a:t>
            </a:r>
            <a:r>
              <a:rPr lang="it-IT" sz="2400" dirty="0"/>
              <a:t> or in </a:t>
            </a:r>
            <a:r>
              <a:rPr lang="it-IT" sz="2400" dirty="0" err="1"/>
              <a:t>writing</a:t>
            </a:r>
            <a:r>
              <a:rPr lang="it-IT" sz="2400" dirty="0"/>
              <a:t> to </a:t>
            </a:r>
            <a:r>
              <a:rPr lang="it-IT" sz="2400" dirty="0" err="1"/>
              <a:t>questions</a:t>
            </a:r>
            <a:r>
              <a:rPr lang="it-IT" sz="2400" dirty="0"/>
              <a:t> put to </a:t>
            </a:r>
            <a:r>
              <a:rPr lang="it-IT" sz="2400" dirty="0" err="1"/>
              <a:t>it</a:t>
            </a:r>
            <a:r>
              <a:rPr lang="it-IT" sz="2400" dirty="0"/>
              <a:t> by the </a:t>
            </a:r>
            <a:r>
              <a:rPr lang="it-IT" sz="2400" dirty="0" err="1"/>
              <a:t>European</a:t>
            </a:r>
            <a:r>
              <a:rPr lang="it-IT" sz="2400" dirty="0"/>
              <a:t> </a:t>
            </a:r>
            <a:r>
              <a:rPr lang="it-IT" sz="2400" dirty="0" err="1"/>
              <a:t>Parliament</a:t>
            </a:r>
            <a:r>
              <a:rPr lang="it-IT" sz="2400" dirty="0"/>
              <a:t> or by </a:t>
            </a:r>
            <a:r>
              <a:rPr lang="it-IT" sz="2400" dirty="0" err="1"/>
              <a:t>its</a:t>
            </a:r>
            <a:r>
              <a:rPr lang="it-IT" sz="2400" dirty="0"/>
              <a:t> </a:t>
            </a:r>
            <a:r>
              <a:rPr lang="it-IT" sz="2400" dirty="0" err="1"/>
              <a:t>Members</a:t>
            </a:r>
            <a:r>
              <a:rPr lang="it-IT" sz="2400" dirty="0"/>
              <a:t>.”</a:t>
            </a:r>
          </a:p>
          <a:p>
            <a:r>
              <a:rPr lang="it-IT" sz="2400" dirty="0"/>
              <a:t>3. </a:t>
            </a:r>
            <a:r>
              <a:rPr lang="it-IT" sz="2400" dirty="0" err="1"/>
              <a:t>Power</a:t>
            </a:r>
            <a:r>
              <a:rPr lang="it-IT" sz="2400" dirty="0"/>
              <a:t> to investigate: </a:t>
            </a:r>
            <a:r>
              <a:rPr lang="it-IT" sz="2400" dirty="0" err="1"/>
              <a:t>it</a:t>
            </a:r>
            <a:r>
              <a:rPr lang="it-IT" sz="2400" dirty="0"/>
              <a:t> can set up </a:t>
            </a:r>
            <a:r>
              <a:rPr lang="it-IT" sz="2400" dirty="0" err="1"/>
              <a:t>temporary</a:t>
            </a:r>
            <a:r>
              <a:rPr lang="it-IT" sz="2400" dirty="0"/>
              <a:t> </a:t>
            </a:r>
            <a:r>
              <a:rPr lang="it-IT" sz="2400" dirty="0" err="1"/>
              <a:t>Committees</a:t>
            </a:r>
            <a:r>
              <a:rPr lang="it-IT" sz="2400" dirty="0"/>
              <a:t> of </a:t>
            </a:r>
            <a:r>
              <a:rPr lang="it-IT" sz="2400" dirty="0" err="1"/>
              <a:t>Inquiry</a:t>
            </a:r>
            <a:r>
              <a:rPr lang="it-IT" sz="2400" dirty="0"/>
              <a:t> to investigate </a:t>
            </a:r>
            <a:r>
              <a:rPr lang="it-IT" sz="2400" dirty="0" err="1"/>
              <a:t>alleged</a:t>
            </a:r>
            <a:r>
              <a:rPr lang="it-IT" sz="2400" dirty="0"/>
              <a:t> </a:t>
            </a:r>
            <a:r>
              <a:rPr lang="it-IT" sz="2400" dirty="0" err="1"/>
              <a:t>contraventions</a:t>
            </a:r>
            <a:r>
              <a:rPr lang="it-IT" sz="2400" dirty="0"/>
              <a:t> or </a:t>
            </a:r>
            <a:r>
              <a:rPr lang="it-IT" sz="2400" dirty="0" err="1"/>
              <a:t>maladministration</a:t>
            </a:r>
            <a:r>
              <a:rPr lang="it-IT" sz="2400" dirty="0"/>
              <a:t> in the </a:t>
            </a:r>
            <a:r>
              <a:rPr lang="it-IT" sz="2400" dirty="0" err="1"/>
              <a:t>implementation</a:t>
            </a:r>
            <a:r>
              <a:rPr lang="it-IT" sz="2400" dirty="0"/>
              <a:t> of </a:t>
            </a:r>
            <a:r>
              <a:rPr lang="it-IT" sz="2400" dirty="0" err="1"/>
              <a:t>European</a:t>
            </a:r>
            <a:r>
              <a:rPr lang="it-IT" sz="2400" dirty="0"/>
              <a:t> law.</a:t>
            </a:r>
          </a:p>
          <a:p>
            <a:endParaRPr lang="it-IT" dirty="0"/>
          </a:p>
          <a:p>
            <a:pPr marL="0" indent="0">
              <a:buNone/>
            </a:pPr>
            <a:endParaRPr lang="it-IT" sz="2400" dirty="0"/>
          </a:p>
          <a:p>
            <a:endParaRPr lang="it-IT" dirty="0"/>
          </a:p>
          <a:p>
            <a:endParaRPr lang="it-IT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003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6C484A-D851-D848-B6CB-DDD3D42CB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EUROPEAN COUNCIL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A46AC6-8DBC-CE49-88E3-5FC00A57F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Council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established</a:t>
            </a:r>
            <a:r>
              <a:rPr lang="it-IT" dirty="0"/>
              <a:t> in 1974 </a:t>
            </a:r>
            <a:r>
              <a:rPr lang="it-IT" dirty="0" err="1"/>
              <a:t>at</a:t>
            </a:r>
            <a:r>
              <a:rPr lang="it-IT" dirty="0"/>
              <a:t> an </a:t>
            </a:r>
            <a:r>
              <a:rPr lang="it-IT" dirty="0" err="1"/>
              <a:t>informal</a:t>
            </a:r>
            <a:r>
              <a:rPr lang="it-IT" dirty="0"/>
              <a:t> forum, in 1992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acquired</a:t>
            </a:r>
            <a:r>
              <a:rPr lang="it-IT" dirty="0"/>
              <a:t> a </a:t>
            </a:r>
            <a:r>
              <a:rPr lang="it-IT" dirty="0" err="1"/>
              <a:t>formal</a:t>
            </a:r>
            <a:r>
              <a:rPr lang="it-IT" dirty="0"/>
              <a:t> status.</a:t>
            </a:r>
          </a:p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an </a:t>
            </a:r>
            <a:r>
              <a:rPr lang="it-IT" dirty="0" err="1"/>
              <a:t>institution</a:t>
            </a:r>
            <a:r>
              <a:rPr lang="it-IT" dirty="0"/>
              <a:t> of </a:t>
            </a:r>
            <a:r>
              <a:rPr lang="it-IT" dirty="0" err="1"/>
              <a:t>strategic</a:t>
            </a:r>
            <a:r>
              <a:rPr lang="it-IT" dirty="0"/>
              <a:t> </a:t>
            </a:r>
            <a:r>
              <a:rPr lang="it-IT" dirty="0" err="1"/>
              <a:t>guidance</a:t>
            </a:r>
            <a:r>
              <a:rPr lang="it-IT" dirty="0"/>
              <a:t>, </a:t>
            </a:r>
            <a:r>
              <a:rPr lang="it-IT" dirty="0" err="1"/>
              <a:t>political</a:t>
            </a:r>
            <a:r>
              <a:rPr lang="it-IT" dirty="0"/>
              <a:t> planning and </a:t>
            </a:r>
            <a:r>
              <a:rPr lang="it-IT" dirty="0" err="1"/>
              <a:t>political</a:t>
            </a:r>
            <a:r>
              <a:rPr lang="it-IT" dirty="0"/>
              <a:t> arbitrator (</a:t>
            </a:r>
            <a:r>
              <a:rPr lang="it-IT" dirty="0" err="1"/>
              <a:t>where</a:t>
            </a:r>
            <a:r>
              <a:rPr lang="it-IT" dirty="0"/>
              <a:t> the </a:t>
            </a:r>
            <a:r>
              <a:rPr lang="it-IT" dirty="0" err="1"/>
              <a:t>interests</a:t>
            </a:r>
            <a:r>
              <a:rPr lang="it-IT" dirty="0"/>
              <a:t> of the MS are </a:t>
            </a:r>
            <a:r>
              <a:rPr lang="it-IT" dirty="0" err="1"/>
              <a:t>composed</a:t>
            </a:r>
            <a:r>
              <a:rPr lang="it-IT" dirty="0"/>
              <a:t>/ mediate and the general </a:t>
            </a:r>
            <a:r>
              <a:rPr lang="it-IT" dirty="0" err="1"/>
              <a:t>guidence</a:t>
            </a:r>
            <a:r>
              <a:rPr lang="it-IT" dirty="0"/>
              <a:t> </a:t>
            </a:r>
            <a:r>
              <a:rPr lang="it-IT" dirty="0" err="1"/>
              <a:t>according</a:t>
            </a:r>
            <a:r>
              <a:rPr lang="it-IT" dirty="0"/>
              <a:t> to the EU </a:t>
            </a:r>
            <a:r>
              <a:rPr lang="it-IT" dirty="0" err="1"/>
              <a:t>interest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given</a:t>
            </a:r>
            <a:r>
              <a:rPr lang="it-IT" dirty="0"/>
              <a:t>)</a:t>
            </a:r>
          </a:p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an </a:t>
            </a:r>
            <a:r>
              <a:rPr lang="it-IT" dirty="0" err="1"/>
              <a:t>organ</a:t>
            </a:r>
            <a:r>
              <a:rPr lang="it-IT" dirty="0"/>
              <a:t> of </a:t>
            </a:r>
            <a:r>
              <a:rPr lang="it-IT" dirty="0" err="1"/>
              <a:t>coordination</a:t>
            </a:r>
            <a:r>
              <a:rPr lang="it-IT" dirty="0"/>
              <a:t>. </a:t>
            </a:r>
          </a:p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an </a:t>
            </a:r>
            <a:r>
              <a:rPr lang="it-IT" dirty="0" err="1"/>
              <a:t>institution</a:t>
            </a:r>
            <a:r>
              <a:rPr lang="it-IT" dirty="0"/>
              <a:t> of </a:t>
            </a:r>
            <a:r>
              <a:rPr lang="it-IT" dirty="0" err="1"/>
              <a:t>political</a:t>
            </a:r>
            <a:r>
              <a:rPr lang="it-IT" dirty="0"/>
              <a:t> nature (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doesn’t</a:t>
            </a:r>
            <a:r>
              <a:rPr lang="it-IT" dirty="0"/>
              <a:t> take </a:t>
            </a:r>
            <a:r>
              <a:rPr lang="it-IT" dirty="0" err="1"/>
              <a:t>legally</a:t>
            </a:r>
            <a:r>
              <a:rPr lang="it-IT" dirty="0"/>
              <a:t> </a:t>
            </a:r>
            <a:r>
              <a:rPr lang="it-IT" dirty="0" err="1"/>
              <a:t>binding</a:t>
            </a:r>
            <a:r>
              <a:rPr lang="it-IT" dirty="0"/>
              <a:t> </a:t>
            </a:r>
            <a:r>
              <a:rPr lang="it-IT" dirty="0" err="1"/>
              <a:t>decisions</a:t>
            </a:r>
            <a:r>
              <a:rPr lang="it-IT" dirty="0"/>
              <a:t> // </a:t>
            </a:r>
            <a:r>
              <a:rPr lang="it-IT" dirty="0" err="1"/>
              <a:t>except</a:t>
            </a:r>
            <a:r>
              <a:rPr lang="it-IT" dirty="0"/>
              <a:t> in </a:t>
            </a:r>
            <a:r>
              <a:rPr lang="it-IT" dirty="0" err="1"/>
              <a:t>few</a:t>
            </a:r>
            <a:r>
              <a:rPr lang="it-IT" dirty="0"/>
              <a:t> </a:t>
            </a:r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established</a:t>
            </a:r>
            <a:r>
              <a:rPr lang="it-IT" dirty="0"/>
              <a:t> in the </a:t>
            </a:r>
            <a:r>
              <a:rPr lang="it-IT" dirty="0" err="1"/>
              <a:t>Treaty</a:t>
            </a:r>
            <a:r>
              <a:rPr lang="it-IT" dirty="0"/>
              <a:t>/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doesn’t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legislative </a:t>
            </a:r>
            <a:r>
              <a:rPr lang="it-IT" dirty="0" err="1"/>
              <a:t>power</a:t>
            </a:r>
            <a:r>
              <a:rPr lang="it-IT" dirty="0"/>
              <a:t>.)</a:t>
            </a:r>
          </a:p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most</a:t>
            </a:r>
            <a:r>
              <a:rPr lang="it-IT" dirty="0"/>
              <a:t> </a:t>
            </a:r>
            <a:r>
              <a:rPr lang="it-IT" dirty="0" err="1"/>
              <a:t>intergovernamental</a:t>
            </a:r>
            <a:r>
              <a:rPr lang="it-IT" dirty="0"/>
              <a:t> </a:t>
            </a:r>
            <a:r>
              <a:rPr lang="it-IT" dirty="0" err="1"/>
              <a:t>institution</a:t>
            </a:r>
            <a:r>
              <a:rPr lang="it-IT" dirty="0"/>
              <a:t> of the EU</a:t>
            </a:r>
          </a:p>
          <a:p>
            <a:r>
              <a:rPr lang="it-IT" dirty="0"/>
              <a:t>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Council</a:t>
            </a:r>
            <a:r>
              <a:rPr lang="it-IT" dirty="0"/>
              <a:t> </a:t>
            </a:r>
            <a:r>
              <a:rPr lang="it-IT" dirty="0" err="1"/>
              <a:t>forms</a:t>
            </a:r>
            <a:r>
              <a:rPr lang="it-IT" dirty="0"/>
              <a:t> a common position of the EU </a:t>
            </a:r>
            <a:r>
              <a:rPr lang="it-IT" dirty="0" err="1"/>
              <a:t>leaders</a:t>
            </a:r>
            <a:r>
              <a:rPr lang="it-IT" dirty="0"/>
              <a:t> in </a:t>
            </a:r>
            <a:r>
              <a:rPr lang="it-IT" dirty="0" err="1"/>
              <a:t>order</a:t>
            </a:r>
            <a:r>
              <a:rPr lang="it-IT" dirty="0"/>
              <a:t> to set the </a:t>
            </a:r>
            <a:r>
              <a:rPr lang="it-IT" dirty="0" err="1"/>
              <a:t>political</a:t>
            </a:r>
            <a:r>
              <a:rPr lang="it-IT" dirty="0"/>
              <a:t> agenda of the EU. </a:t>
            </a:r>
          </a:p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represents</a:t>
            </a:r>
            <a:r>
              <a:rPr lang="it-IT" dirty="0"/>
              <a:t> the </a:t>
            </a:r>
            <a:r>
              <a:rPr lang="it-IT" dirty="0" err="1"/>
              <a:t>highest</a:t>
            </a:r>
            <a:r>
              <a:rPr lang="it-IT" dirty="0"/>
              <a:t> </a:t>
            </a:r>
            <a:r>
              <a:rPr lang="it-IT" dirty="0" err="1"/>
              <a:t>level</a:t>
            </a:r>
            <a:r>
              <a:rPr lang="it-IT" dirty="0"/>
              <a:t> of </a:t>
            </a:r>
            <a:r>
              <a:rPr lang="it-IT" dirty="0" err="1"/>
              <a:t>political</a:t>
            </a:r>
            <a:r>
              <a:rPr lang="it-IT" dirty="0"/>
              <a:t> </a:t>
            </a:r>
            <a:r>
              <a:rPr lang="it-IT" dirty="0" err="1"/>
              <a:t>cooperation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the EU </a:t>
            </a:r>
            <a:r>
              <a:rPr lang="it-IT" dirty="0" err="1"/>
              <a:t>countries</a:t>
            </a:r>
            <a:r>
              <a:rPr lang="it-IT" dirty="0"/>
              <a:t>.</a:t>
            </a:r>
          </a:p>
          <a:p>
            <a:endParaRPr lang="it-IT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71908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653B6CD-40C7-0249-A3F2-0167574CCF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275" y="614149"/>
            <a:ext cx="10589525" cy="5562814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The </a:t>
            </a:r>
            <a:r>
              <a:rPr lang="it-IT" dirty="0" err="1"/>
              <a:t>appointment</a:t>
            </a:r>
            <a:r>
              <a:rPr lang="it-IT" dirty="0"/>
              <a:t> of the </a:t>
            </a:r>
            <a:r>
              <a:rPr lang="it-IT" dirty="0" err="1"/>
              <a:t>European</a:t>
            </a:r>
            <a:r>
              <a:rPr lang="it-IT" dirty="0"/>
              <a:t> executive </a:t>
            </a:r>
            <a:r>
              <a:rPr lang="it-IT" dirty="0" err="1"/>
              <a:t>thus</a:t>
            </a:r>
            <a:r>
              <a:rPr lang="it-IT" dirty="0"/>
              <a:t> </a:t>
            </a:r>
            <a:r>
              <a:rPr lang="it-IT" dirty="0" err="1"/>
              <a:t>requires</a:t>
            </a:r>
            <a:r>
              <a:rPr lang="it-IT" dirty="0"/>
              <a:t> a </a:t>
            </a:r>
            <a:r>
              <a:rPr lang="it-IT" dirty="0" err="1"/>
              <a:t>dual</a:t>
            </a:r>
            <a:r>
              <a:rPr lang="it-IT" dirty="0"/>
              <a:t> </a:t>
            </a:r>
            <a:r>
              <a:rPr lang="it-IT" dirty="0" err="1"/>
              <a:t>parliamentary</a:t>
            </a:r>
            <a:r>
              <a:rPr lang="it-IT" dirty="0"/>
              <a:t> </a:t>
            </a:r>
            <a:r>
              <a:rPr lang="it-IT" dirty="0" err="1"/>
              <a:t>consent</a:t>
            </a:r>
            <a:r>
              <a:rPr lang="it-IT" dirty="0"/>
              <a:t>: First, </a:t>
            </a:r>
            <a:r>
              <a:rPr lang="it-IT" dirty="0" err="1"/>
              <a:t>Parliament</a:t>
            </a:r>
            <a:r>
              <a:rPr lang="it-IT" dirty="0"/>
              <a:t> must “</a:t>
            </a:r>
            <a:r>
              <a:rPr lang="it-IT" dirty="0" err="1"/>
              <a:t>elect</a:t>
            </a:r>
            <a:r>
              <a:rPr lang="it-IT" dirty="0"/>
              <a:t>” the </a:t>
            </a:r>
            <a:r>
              <a:rPr lang="it-IT" dirty="0" err="1"/>
              <a:t>President</a:t>
            </a:r>
            <a:r>
              <a:rPr lang="it-IT" dirty="0"/>
              <a:t> of the </a:t>
            </a:r>
            <a:r>
              <a:rPr lang="it-IT" dirty="0" err="1"/>
              <a:t>Commission</a:t>
            </a:r>
            <a:r>
              <a:rPr lang="it-IT" dirty="0"/>
              <a:t>; Second, </a:t>
            </a:r>
            <a:r>
              <a:rPr lang="it-IT" dirty="0" err="1"/>
              <a:t>it</a:t>
            </a:r>
            <a:r>
              <a:rPr lang="it-IT" dirty="0"/>
              <a:t> must </a:t>
            </a:r>
            <a:r>
              <a:rPr lang="it-IT" dirty="0" err="1"/>
              <a:t>confirm</a:t>
            </a:r>
            <a:r>
              <a:rPr lang="it-IT" dirty="0"/>
              <a:t> 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b="1" dirty="0" err="1"/>
              <a:t>collective</a:t>
            </a:r>
            <a:r>
              <a:rPr lang="it-IT" b="1" dirty="0"/>
              <a:t> body</a:t>
            </a:r>
            <a:r>
              <a:rPr lang="it-IT" dirty="0"/>
              <a:t>.</a:t>
            </a:r>
          </a:p>
          <a:p>
            <a:r>
              <a:rPr lang="it-IT" dirty="0"/>
              <a:t>Once </a:t>
            </a:r>
            <a:r>
              <a:rPr lang="it-IT" dirty="0" err="1"/>
              <a:t>appointed</a:t>
            </a:r>
            <a:r>
              <a:rPr lang="it-IT" dirty="0"/>
              <a:t>, 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continues</a:t>
            </a:r>
            <a:r>
              <a:rPr lang="it-IT" dirty="0"/>
              <a:t> to “be </a:t>
            </a:r>
            <a:r>
              <a:rPr lang="it-IT" dirty="0" err="1"/>
              <a:t>responsible</a:t>
            </a:r>
            <a:r>
              <a:rPr lang="it-IT" dirty="0"/>
              <a:t> to the</a:t>
            </a:r>
          </a:p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Parliament</a:t>
            </a:r>
            <a:r>
              <a:rPr lang="it-IT" dirty="0"/>
              <a:t>”. </a:t>
            </a:r>
            <a:r>
              <a:rPr lang="it-IT" dirty="0" err="1"/>
              <a:t>Where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trust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lost</a:t>
            </a:r>
            <a:r>
              <a:rPr lang="it-IT" dirty="0"/>
              <a:t>, </a:t>
            </a:r>
            <a:r>
              <a:rPr lang="it-IT" dirty="0" err="1"/>
              <a:t>Parliament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vote on a </a:t>
            </a:r>
            <a:r>
              <a:rPr lang="it-IT" dirty="0" err="1"/>
              <a:t>motion</a:t>
            </a:r>
            <a:r>
              <a:rPr lang="it-IT" dirty="0"/>
              <a:t> of censure. 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 vote of </a:t>
            </a:r>
            <a:r>
              <a:rPr lang="it-IT" dirty="0" err="1"/>
              <a:t>mistrust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carried</a:t>
            </a:r>
            <a:r>
              <a:rPr lang="it-IT" dirty="0"/>
              <a:t>, the </a:t>
            </a:r>
            <a:r>
              <a:rPr lang="it-IT" dirty="0" err="1"/>
              <a:t>Commission</a:t>
            </a:r>
            <a:r>
              <a:rPr lang="it-IT" dirty="0"/>
              <a:t> must </a:t>
            </a:r>
            <a:r>
              <a:rPr lang="it-IT" b="1" dirty="0" err="1"/>
              <a:t>resign</a:t>
            </a:r>
            <a:r>
              <a:rPr lang="it-IT" b="1" dirty="0"/>
              <a:t> </a:t>
            </a:r>
            <a:r>
              <a:rPr lang="it-IT" b="1" dirty="0" err="1"/>
              <a:t>as</a:t>
            </a:r>
            <a:r>
              <a:rPr lang="it-IT" b="1" dirty="0"/>
              <a:t> a body</a:t>
            </a:r>
            <a:r>
              <a:rPr lang="it-IT" dirty="0"/>
              <a:t>. </a:t>
            </a:r>
            <a:r>
              <a:rPr lang="it-IT" dirty="0">
                <a:sym typeface="Wingdings" pitchFamily="2" charset="2"/>
              </a:rPr>
              <a:t> </a:t>
            </a:r>
            <a:r>
              <a:rPr lang="it-IT" b="1" dirty="0"/>
              <a:t>The </a:t>
            </a:r>
            <a:r>
              <a:rPr lang="it-IT" b="1" dirty="0" err="1"/>
              <a:t>motion</a:t>
            </a:r>
            <a:r>
              <a:rPr lang="it-IT" b="1" dirty="0"/>
              <a:t> of </a:t>
            </a:r>
            <a:r>
              <a:rPr lang="it-IT" b="1" dirty="0" err="1"/>
              <a:t>collective</a:t>
            </a:r>
            <a:r>
              <a:rPr lang="it-IT" b="1" dirty="0"/>
              <a:t> censure. </a:t>
            </a:r>
            <a:endParaRPr lang="it-IT" dirty="0"/>
          </a:p>
          <a:p>
            <a:r>
              <a:rPr lang="it-IT" dirty="0" err="1"/>
              <a:t>This</a:t>
            </a:r>
            <a:r>
              <a:rPr lang="it-IT" dirty="0"/>
              <a:t> “</a:t>
            </a:r>
            <a:r>
              <a:rPr lang="it-IT" dirty="0" err="1"/>
              <a:t>nuclear</a:t>
            </a:r>
            <a:r>
              <a:rPr lang="it-IT" dirty="0"/>
              <a:t> option”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never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used</a:t>
            </a:r>
            <a:r>
              <a:rPr lang="it-IT" dirty="0"/>
              <a:t> (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because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cannot</a:t>
            </a:r>
            <a:r>
              <a:rPr lang="it-IT" dirty="0"/>
              <a:t> be </a:t>
            </a:r>
            <a:r>
              <a:rPr lang="it-IT" dirty="0" err="1"/>
              <a:t>used</a:t>
            </a:r>
            <a:r>
              <a:rPr lang="it-IT" dirty="0"/>
              <a:t> </a:t>
            </a:r>
            <a:r>
              <a:rPr lang="it-IT" dirty="0" err="1"/>
              <a:t>against</a:t>
            </a:r>
            <a:r>
              <a:rPr lang="it-IT" dirty="0"/>
              <a:t> a single </a:t>
            </a:r>
            <a:r>
              <a:rPr lang="it-IT" dirty="0" err="1"/>
              <a:t>member</a:t>
            </a:r>
            <a:r>
              <a:rPr lang="it-IT" dirty="0"/>
              <a:t> of the </a:t>
            </a:r>
            <a:r>
              <a:rPr lang="it-IT" dirty="0" err="1"/>
              <a:t>Commission</a:t>
            </a:r>
            <a:r>
              <a:rPr lang="it-IT" dirty="0"/>
              <a:t>).</a:t>
            </a:r>
          </a:p>
          <a:p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Parliament</a:t>
            </a:r>
            <a:r>
              <a:rPr lang="it-IT" dirty="0"/>
              <a:t> </a:t>
            </a:r>
            <a:r>
              <a:rPr lang="it-IT" dirty="0" err="1"/>
              <a:t>expresses</a:t>
            </a:r>
            <a:r>
              <a:rPr lang="it-IT" dirty="0"/>
              <a:t> </a:t>
            </a:r>
            <a:r>
              <a:rPr lang="it-IT" dirty="0" err="1"/>
              <a:t>lack</a:t>
            </a:r>
            <a:r>
              <a:rPr lang="it-IT" dirty="0"/>
              <a:t> of </a:t>
            </a:r>
            <a:r>
              <a:rPr lang="it-IT" dirty="0" err="1"/>
              <a:t>confidence</a:t>
            </a:r>
            <a:r>
              <a:rPr lang="it-IT" dirty="0"/>
              <a:t> in an </a:t>
            </a:r>
            <a:r>
              <a:rPr lang="it-IT" dirty="0" err="1"/>
              <a:t>individual</a:t>
            </a:r>
            <a:r>
              <a:rPr lang="it-IT" dirty="0"/>
              <a:t> </a:t>
            </a:r>
            <a:r>
              <a:rPr lang="it-IT" dirty="0" err="1"/>
              <a:t>member</a:t>
            </a:r>
            <a:r>
              <a:rPr lang="it-IT" dirty="0"/>
              <a:t> of the </a:t>
            </a:r>
            <a:r>
              <a:rPr lang="it-IT" dirty="0" err="1"/>
              <a:t>Commission</a:t>
            </a:r>
            <a:r>
              <a:rPr lang="it-IT" dirty="0"/>
              <a:t>, the </a:t>
            </a:r>
            <a:r>
              <a:rPr lang="it-IT" dirty="0" err="1"/>
              <a:t>President</a:t>
            </a:r>
            <a:r>
              <a:rPr lang="it-IT" dirty="0"/>
              <a:t> of the </a:t>
            </a:r>
            <a:r>
              <a:rPr lang="it-IT" dirty="0" err="1"/>
              <a:t>Commission</a:t>
            </a:r>
            <a:r>
              <a:rPr lang="it-IT" dirty="0"/>
              <a:t> “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either</a:t>
            </a:r>
            <a:r>
              <a:rPr lang="it-IT" dirty="0"/>
              <a:t> </a:t>
            </a:r>
            <a:r>
              <a:rPr lang="it-IT" dirty="0" err="1"/>
              <a:t>require</a:t>
            </a:r>
            <a:r>
              <a:rPr lang="it-IT" dirty="0"/>
              <a:t> the </a:t>
            </a:r>
            <a:r>
              <a:rPr lang="it-IT" dirty="0" err="1"/>
              <a:t>resignation</a:t>
            </a:r>
            <a:r>
              <a:rPr lang="it-IT" dirty="0"/>
              <a:t> of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Member</a:t>
            </a:r>
            <a:r>
              <a:rPr lang="it-IT" dirty="0"/>
              <a:t>” or, </a:t>
            </a:r>
            <a:r>
              <a:rPr lang="it-IT" dirty="0" err="1"/>
              <a:t>after</a:t>
            </a:r>
            <a:r>
              <a:rPr lang="it-IT" dirty="0"/>
              <a:t> “</a:t>
            </a:r>
            <a:r>
              <a:rPr lang="it-IT" dirty="0" err="1"/>
              <a:t>serious</a:t>
            </a:r>
            <a:r>
              <a:rPr lang="it-IT" dirty="0"/>
              <a:t>” </a:t>
            </a:r>
            <a:r>
              <a:rPr lang="it-IT" dirty="0" err="1"/>
              <a:t>consideration</a:t>
            </a:r>
            <a:r>
              <a:rPr lang="it-IT" dirty="0"/>
              <a:t>, </a:t>
            </a:r>
            <a:r>
              <a:rPr lang="it-IT" dirty="0" err="1"/>
              <a:t>explain</a:t>
            </a:r>
            <a:r>
              <a:rPr lang="it-IT" dirty="0"/>
              <a:t> the </a:t>
            </a:r>
            <a:r>
              <a:rPr lang="it-IT" dirty="0" err="1"/>
              <a:t>refusal</a:t>
            </a:r>
            <a:r>
              <a:rPr lang="it-IT" dirty="0"/>
              <a:t> to do so </a:t>
            </a:r>
            <a:r>
              <a:rPr lang="it-IT" dirty="0" err="1"/>
              <a:t>before</a:t>
            </a:r>
            <a:r>
              <a:rPr lang="it-IT" dirty="0"/>
              <a:t> </a:t>
            </a:r>
            <a:r>
              <a:rPr lang="it-IT" dirty="0" err="1"/>
              <a:t>Parliament</a:t>
            </a:r>
            <a:r>
              <a:rPr lang="it-IT" dirty="0"/>
              <a:t>. </a:t>
            </a:r>
          </a:p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most</a:t>
            </a:r>
            <a:r>
              <a:rPr lang="it-IT" dirty="0"/>
              <a:t> </a:t>
            </a:r>
            <a:r>
              <a:rPr lang="it-IT" dirty="0" err="1"/>
              <a:t>important</a:t>
            </a:r>
            <a:r>
              <a:rPr lang="it-IT" dirty="0"/>
              <a:t> </a:t>
            </a:r>
            <a:r>
              <a:rPr lang="it-IT" dirty="0" err="1"/>
              <a:t>supervisory</a:t>
            </a:r>
            <a:r>
              <a:rPr lang="it-IT" dirty="0"/>
              <a:t> </a:t>
            </a:r>
            <a:r>
              <a:rPr lang="it-IT" dirty="0" err="1"/>
              <a:t>power</a:t>
            </a:r>
            <a:r>
              <a:rPr lang="it-IT" dirty="0"/>
              <a:t> // </a:t>
            </a:r>
            <a:r>
              <a:rPr lang="it-IT" dirty="0" err="1"/>
              <a:t>linking</a:t>
            </a:r>
            <a:r>
              <a:rPr lang="it-IT" dirty="0"/>
              <a:t> of trust : Eu </a:t>
            </a:r>
            <a:r>
              <a:rPr lang="it-IT" dirty="0" err="1"/>
              <a:t>as</a:t>
            </a:r>
            <a:r>
              <a:rPr lang="it-IT" dirty="0"/>
              <a:t> a «semi-</a:t>
            </a:r>
            <a:r>
              <a:rPr lang="it-IT" dirty="0" err="1"/>
              <a:t>parliamentary</a:t>
            </a:r>
            <a:r>
              <a:rPr lang="it-IT" dirty="0"/>
              <a:t> </a:t>
            </a:r>
            <a:r>
              <a:rPr lang="it-IT" dirty="0" err="1"/>
              <a:t>democracy</a:t>
            </a:r>
            <a:r>
              <a:rPr lang="it-IT" dirty="0"/>
              <a:t>». </a:t>
            </a:r>
          </a:p>
          <a:p>
            <a:endParaRPr lang="it-IT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33991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CB0557-1484-5F43-8B87-077FBE808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COMMISSION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BB66AB-0AB4-2F43-8997-DFC15573B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It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it-IT" dirty="0" err="1"/>
              <a:t>located</a:t>
            </a:r>
            <a:r>
              <a:rPr lang="it-IT" dirty="0"/>
              <a:t> in the executive </a:t>
            </a:r>
            <a:r>
              <a:rPr lang="it-IT" dirty="0" err="1"/>
              <a:t>branch</a:t>
            </a:r>
            <a:r>
              <a:rPr lang="it-IT" dirty="0"/>
              <a:t> of the EU / </a:t>
            </a:r>
            <a:r>
              <a:rPr lang="it-IT" dirty="0" err="1"/>
              <a:t>mostly</a:t>
            </a:r>
            <a:r>
              <a:rPr lang="it-IT" dirty="0"/>
              <a:t> executive </a:t>
            </a:r>
            <a:r>
              <a:rPr lang="it-IT" dirty="0" err="1"/>
              <a:t>powers</a:t>
            </a:r>
            <a:r>
              <a:rPr lang="it-IT" dirty="0"/>
              <a:t>. </a:t>
            </a:r>
          </a:p>
          <a:p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supranational</a:t>
            </a:r>
            <a:r>
              <a:rPr lang="it-IT" dirty="0"/>
              <a:t> </a:t>
            </a:r>
            <a:r>
              <a:rPr lang="it-IT" dirty="0" err="1"/>
              <a:t>institution</a:t>
            </a:r>
            <a:r>
              <a:rPr lang="it-IT" dirty="0"/>
              <a:t> / </a:t>
            </a:r>
            <a:r>
              <a:rPr lang="it-IT" dirty="0" err="1"/>
              <a:t>alongside</a:t>
            </a:r>
            <a:r>
              <a:rPr lang="it-IT" dirty="0"/>
              <a:t> the ECJ </a:t>
            </a:r>
            <a:r>
              <a:rPr lang="it-IT" dirty="0" err="1"/>
              <a:t>it’s</a:t>
            </a:r>
            <a:r>
              <a:rPr lang="it-IT" dirty="0"/>
              <a:t> the «</a:t>
            </a:r>
            <a:r>
              <a:rPr lang="it-IT" dirty="0" err="1"/>
              <a:t>unmoved</a:t>
            </a:r>
            <a:r>
              <a:rPr lang="it-IT" dirty="0"/>
              <a:t> </a:t>
            </a:r>
            <a:r>
              <a:rPr lang="it-IT" dirty="0" err="1"/>
              <a:t>mover</a:t>
            </a:r>
            <a:r>
              <a:rPr lang="it-IT" dirty="0"/>
              <a:t> of </a:t>
            </a:r>
            <a:r>
              <a:rPr lang="it-IT" dirty="0" err="1"/>
              <a:t>integration</a:t>
            </a:r>
            <a:r>
              <a:rPr lang="it-IT" dirty="0"/>
              <a:t>» ; the </a:t>
            </a:r>
            <a:r>
              <a:rPr lang="it-IT" dirty="0" err="1"/>
              <a:t>real</a:t>
            </a:r>
            <a:r>
              <a:rPr lang="it-IT" dirty="0"/>
              <a:t> </a:t>
            </a:r>
            <a:r>
              <a:rPr lang="it-IT" dirty="0" err="1"/>
              <a:t>engine</a:t>
            </a:r>
            <a:r>
              <a:rPr lang="it-IT" dirty="0"/>
              <a:t> of the </a:t>
            </a:r>
            <a:r>
              <a:rPr lang="it-IT" dirty="0" err="1"/>
              <a:t>integration</a:t>
            </a:r>
            <a:r>
              <a:rPr lang="it-IT" dirty="0"/>
              <a:t> (</a:t>
            </a:r>
            <a:r>
              <a:rPr lang="it-IT" dirty="0" err="1"/>
              <a:t>because</a:t>
            </a:r>
            <a:r>
              <a:rPr lang="it-IT" dirty="0"/>
              <a:t> </a:t>
            </a:r>
            <a:r>
              <a:rPr lang="it-IT" dirty="0" err="1"/>
              <a:t>it’s</a:t>
            </a:r>
            <a:r>
              <a:rPr lang="it-IT" dirty="0"/>
              <a:t> </a:t>
            </a:r>
            <a:r>
              <a:rPr lang="it-IT" dirty="0" err="1"/>
              <a:t>interest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supranational</a:t>
            </a:r>
            <a:r>
              <a:rPr lang="it-IT" dirty="0"/>
              <a:t> //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more </a:t>
            </a:r>
            <a:r>
              <a:rPr lang="it-IT" dirty="0" err="1"/>
              <a:t>simple</a:t>
            </a:r>
            <a:r>
              <a:rPr lang="it-IT" dirty="0"/>
              <a:t> to go for </a:t>
            </a:r>
            <a:r>
              <a:rPr lang="it-IT" dirty="0" err="1"/>
              <a:t>it</a:t>
            </a:r>
            <a:r>
              <a:rPr lang="it-IT" dirty="0"/>
              <a:t>). </a:t>
            </a:r>
          </a:p>
          <a:p>
            <a:r>
              <a:rPr lang="fr-FR" dirty="0" err="1"/>
              <a:t>It’s</a:t>
            </a:r>
            <a:r>
              <a:rPr lang="fr-FR" dirty="0"/>
              <a:t> main </a:t>
            </a:r>
            <a:r>
              <a:rPr lang="fr-FR" dirty="0" err="1"/>
              <a:t>function</a:t>
            </a:r>
            <a:r>
              <a:rPr lang="fr-FR" dirty="0"/>
              <a:t> </a:t>
            </a:r>
            <a:r>
              <a:rPr lang="fr-FR" dirty="0" err="1"/>
              <a:t>starting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the </a:t>
            </a:r>
            <a:r>
              <a:rPr lang="fr-FR" dirty="0" err="1"/>
              <a:t>Treaty</a:t>
            </a:r>
            <a:r>
              <a:rPr lang="fr-FR" dirty="0"/>
              <a:t> of Rome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it-IT" dirty="0"/>
              <a:t>“to </a:t>
            </a:r>
            <a:r>
              <a:rPr lang="it-IT" dirty="0" err="1"/>
              <a:t>ensure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the </a:t>
            </a:r>
            <a:r>
              <a:rPr lang="it-IT" dirty="0" err="1"/>
              <a:t>objectives</a:t>
            </a:r>
            <a:r>
              <a:rPr lang="it-IT" dirty="0"/>
              <a:t> set out in [</a:t>
            </a:r>
            <a:r>
              <a:rPr lang="it-IT" dirty="0" err="1"/>
              <a:t>that</a:t>
            </a:r>
            <a:r>
              <a:rPr lang="it-IT" dirty="0"/>
              <a:t>] </a:t>
            </a:r>
            <a:r>
              <a:rPr lang="it-IT" dirty="0" err="1"/>
              <a:t>Treaty</a:t>
            </a:r>
            <a:r>
              <a:rPr lang="it-IT" dirty="0"/>
              <a:t> [</a:t>
            </a:r>
            <a:r>
              <a:rPr lang="it-IT" dirty="0" err="1"/>
              <a:t>were</a:t>
            </a:r>
            <a:r>
              <a:rPr lang="it-IT" dirty="0"/>
              <a:t>] </a:t>
            </a:r>
            <a:r>
              <a:rPr lang="it-IT" dirty="0" err="1"/>
              <a:t>attained</a:t>
            </a:r>
            <a:r>
              <a:rPr lang="it-IT" dirty="0"/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35298507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780B36-2919-3347-B625-E2775C2C8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COMPOSITION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ACE947-FB77-D749-B1F2-61E0D35A9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consists</a:t>
            </a:r>
            <a:r>
              <a:rPr lang="it-IT" dirty="0"/>
              <a:t> of </a:t>
            </a:r>
            <a:r>
              <a:rPr lang="it-IT" dirty="0" err="1"/>
              <a:t>one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of </a:t>
            </a: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Member</a:t>
            </a:r>
            <a:r>
              <a:rPr lang="it-IT" dirty="0"/>
              <a:t> State</a:t>
            </a:r>
            <a:r>
              <a:rPr lang="fr-FR" dirty="0"/>
              <a:t> (27 MS // 27 </a:t>
            </a:r>
            <a:r>
              <a:rPr lang="fr-FR" dirty="0" err="1"/>
              <a:t>Commissioners</a:t>
            </a:r>
            <a:r>
              <a:rPr lang="fr-FR" dirty="0"/>
              <a:t>). </a:t>
            </a:r>
          </a:p>
          <a:p>
            <a:r>
              <a:rPr lang="fr-FR" dirty="0"/>
              <a:t>(Art. 17 (5) : “As </a:t>
            </a:r>
            <a:r>
              <a:rPr lang="fr-FR" dirty="0" err="1"/>
              <a:t>from</a:t>
            </a:r>
            <a:r>
              <a:rPr lang="fr-FR" dirty="0"/>
              <a:t> 1 </a:t>
            </a:r>
            <a:r>
              <a:rPr lang="fr-FR" dirty="0" err="1"/>
              <a:t>November</a:t>
            </a:r>
            <a:r>
              <a:rPr lang="fr-FR" dirty="0"/>
              <a:t> 2014, the Commission </a:t>
            </a:r>
            <a:r>
              <a:rPr lang="fr-FR" dirty="0" err="1"/>
              <a:t>shall</a:t>
            </a:r>
            <a:r>
              <a:rPr lang="fr-FR" dirty="0"/>
              <a:t> </a:t>
            </a:r>
            <a:r>
              <a:rPr lang="fr-FR" dirty="0" err="1"/>
              <a:t>consist</a:t>
            </a:r>
            <a:r>
              <a:rPr lang="fr-FR" dirty="0"/>
              <a:t> of a </a:t>
            </a:r>
            <a:r>
              <a:rPr lang="fr-FR" dirty="0" err="1"/>
              <a:t>number</a:t>
            </a:r>
            <a:r>
              <a:rPr lang="fr-FR" dirty="0"/>
              <a:t> of </a:t>
            </a:r>
            <a:r>
              <a:rPr lang="fr-FR" dirty="0" err="1"/>
              <a:t>members</a:t>
            </a:r>
            <a:r>
              <a:rPr lang="fr-FR" dirty="0"/>
              <a:t>, </a:t>
            </a:r>
            <a:r>
              <a:rPr lang="fr-FR" dirty="0" err="1"/>
              <a:t>including</a:t>
            </a:r>
            <a:r>
              <a:rPr lang="fr-FR" dirty="0"/>
              <a:t>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President</a:t>
            </a:r>
            <a:r>
              <a:rPr lang="fr-FR" dirty="0"/>
              <a:t> and the High </a:t>
            </a:r>
            <a:r>
              <a:rPr lang="fr-FR" dirty="0" err="1"/>
              <a:t>Representative</a:t>
            </a:r>
            <a:r>
              <a:rPr lang="fr-FR" dirty="0"/>
              <a:t> of the Union for </a:t>
            </a:r>
            <a:r>
              <a:rPr lang="fr-FR" dirty="0" err="1"/>
              <a:t>Foreign</a:t>
            </a:r>
            <a:r>
              <a:rPr lang="fr-FR" dirty="0"/>
              <a:t> </a:t>
            </a:r>
            <a:r>
              <a:rPr lang="fr-FR" dirty="0" err="1"/>
              <a:t>Affairs</a:t>
            </a:r>
            <a:r>
              <a:rPr lang="fr-FR" dirty="0"/>
              <a:t> and Security Policy, </a:t>
            </a:r>
            <a:r>
              <a:rPr lang="fr-FR" dirty="0" err="1"/>
              <a:t>corresponding</a:t>
            </a:r>
            <a:r>
              <a:rPr lang="fr-FR" dirty="0"/>
              <a:t> to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thirds</a:t>
            </a:r>
            <a:r>
              <a:rPr lang="fr-FR" dirty="0"/>
              <a:t> of the </a:t>
            </a:r>
            <a:r>
              <a:rPr lang="fr-FR" dirty="0" err="1"/>
              <a:t>number</a:t>
            </a:r>
            <a:r>
              <a:rPr lang="fr-FR" dirty="0"/>
              <a:t> of </a:t>
            </a:r>
            <a:r>
              <a:rPr lang="fr-FR" dirty="0" err="1"/>
              <a:t>Member</a:t>
            </a:r>
            <a:r>
              <a:rPr lang="fr-FR" dirty="0"/>
              <a:t> States, </a:t>
            </a:r>
            <a:r>
              <a:rPr lang="fr-FR" dirty="0" err="1"/>
              <a:t>unless</a:t>
            </a:r>
            <a:r>
              <a:rPr lang="fr-FR" dirty="0"/>
              <a:t> the </a:t>
            </a:r>
            <a:r>
              <a:rPr lang="fr-FR" dirty="0" err="1"/>
              <a:t>European</a:t>
            </a:r>
            <a:r>
              <a:rPr lang="fr-FR" dirty="0"/>
              <a:t> Council, acting </a:t>
            </a:r>
            <a:r>
              <a:rPr lang="fr-FR" dirty="0" err="1"/>
              <a:t>unanimously</a:t>
            </a:r>
            <a:r>
              <a:rPr lang="fr-FR" dirty="0"/>
              <a:t>, </a:t>
            </a:r>
            <a:r>
              <a:rPr lang="fr-FR" dirty="0" err="1"/>
              <a:t>decides</a:t>
            </a:r>
            <a:r>
              <a:rPr lang="fr-FR" dirty="0"/>
              <a:t> to alter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number</a:t>
            </a:r>
            <a:r>
              <a:rPr lang="fr-FR" dirty="0"/>
              <a:t>.” </a:t>
            </a:r>
            <a:r>
              <a:rPr lang="fr-FR" dirty="0" err="1"/>
              <a:t>Reform</a:t>
            </a:r>
            <a:r>
              <a:rPr lang="fr-FR" dirty="0"/>
              <a:t> to </a:t>
            </a:r>
            <a:r>
              <a:rPr lang="fr-FR" dirty="0" err="1"/>
              <a:t>decrease</a:t>
            </a:r>
            <a:r>
              <a:rPr lang="fr-FR" dirty="0"/>
              <a:t> the </a:t>
            </a:r>
            <a:r>
              <a:rPr lang="fr-FR" dirty="0" err="1"/>
              <a:t>number</a:t>
            </a:r>
            <a:r>
              <a:rPr lang="fr-FR" dirty="0"/>
              <a:t> of the </a:t>
            </a:r>
            <a:r>
              <a:rPr lang="fr-FR" dirty="0" err="1"/>
              <a:t>Commissioners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never</a:t>
            </a:r>
            <a:r>
              <a:rPr lang="fr-FR" dirty="0"/>
              <a:t> </a:t>
            </a:r>
            <a:r>
              <a:rPr lang="fr-FR" dirty="0" err="1"/>
              <a:t>adopted</a:t>
            </a:r>
            <a:r>
              <a:rPr lang="fr-FR" dirty="0"/>
              <a:t>).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74816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E0DCB1E-EA83-0E43-902A-56FA280FA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36" y="354842"/>
            <a:ext cx="10657764" cy="5822121"/>
          </a:xfrm>
        </p:spPr>
        <p:txBody>
          <a:bodyPr>
            <a:normAutofit/>
          </a:bodyPr>
          <a:lstStyle/>
          <a:p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members</a:t>
            </a:r>
            <a:r>
              <a:rPr lang="it-IT" dirty="0"/>
              <a:t> are </a:t>
            </a:r>
            <a:r>
              <a:rPr lang="it-IT" dirty="0" err="1"/>
              <a:t>chosen</a:t>
            </a:r>
            <a:r>
              <a:rPr lang="it-IT" dirty="0"/>
              <a:t> “on the </a:t>
            </a:r>
            <a:r>
              <a:rPr lang="it-IT" dirty="0" err="1"/>
              <a:t>ground</a:t>
            </a:r>
            <a:r>
              <a:rPr lang="it-IT" dirty="0"/>
              <a:t> of </a:t>
            </a:r>
            <a:r>
              <a:rPr lang="it-IT" dirty="0" err="1"/>
              <a:t>their</a:t>
            </a:r>
            <a:r>
              <a:rPr lang="it-IT" dirty="0"/>
              <a:t> general </a:t>
            </a:r>
            <a:r>
              <a:rPr lang="it-IT" dirty="0" err="1"/>
              <a:t>competence</a:t>
            </a:r>
            <a:r>
              <a:rPr lang="it-IT" dirty="0"/>
              <a:t> and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commitment</a:t>
            </a:r>
            <a:r>
              <a:rPr lang="it-IT" dirty="0"/>
              <a:t> from </a:t>
            </a:r>
            <a:r>
              <a:rPr lang="it-IT" dirty="0" err="1"/>
              <a:t>persons</a:t>
            </a:r>
            <a:r>
              <a:rPr lang="it-IT" dirty="0"/>
              <a:t> </a:t>
            </a:r>
            <a:r>
              <a:rPr lang="it-IT" dirty="0" err="1"/>
              <a:t>whose</a:t>
            </a:r>
            <a:r>
              <a:rPr lang="it-IT" dirty="0"/>
              <a:t> </a:t>
            </a:r>
            <a:r>
              <a:rPr lang="it-IT" dirty="0" err="1"/>
              <a:t>independence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beyond</a:t>
            </a:r>
            <a:r>
              <a:rPr lang="it-IT" dirty="0"/>
              <a:t> </a:t>
            </a:r>
            <a:r>
              <a:rPr lang="it-IT" dirty="0" err="1"/>
              <a:t>doubt</a:t>
            </a:r>
            <a:r>
              <a:rPr lang="it-IT" dirty="0"/>
              <a:t>”.</a:t>
            </a:r>
          </a:p>
          <a:p>
            <a:r>
              <a:rPr lang="it-IT" dirty="0"/>
              <a:t>The </a:t>
            </a:r>
            <a:r>
              <a:rPr lang="it-IT" dirty="0" err="1"/>
              <a:t>Commission's</a:t>
            </a:r>
            <a:r>
              <a:rPr lang="it-IT" dirty="0"/>
              <a:t> </a:t>
            </a:r>
            <a:r>
              <a:rPr lang="it-IT" dirty="0" err="1"/>
              <a:t>term</a:t>
            </a:r>
            <a:r>
              <a:rPr lang="it-IT" dirty="0"/>
              <a:t> of office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five</a:t>
            </a:r>
            <a:r>
              <a:rPr lang="it-IT" dirty="0"/>
              <a:t> </a:t>
            </a:r>
            <a:r>
              <a:rPr lang="it-IT" dirty="0" err="1"/>
              <a:t>years</a:t>
            </a:r>
            <a:r>
              <a:rPr lang="it-IT" dirty="0"/>
              <a:t>.</a:t>
            </a:r>
          </a:p>
          <a:p>
            <a:r>
              <a:rPr lang="it-IT" dirty="0" err="1"/>
              <a:t>During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term</a:t>
            </a:r>
            <a:r>
              <a:rPr lang="it-IT" dirty="0"/>
              <a:t>, </a:t>
            </a:r>
            <a:r>
              <a:rPr lang="it-IT" dirty="0" err="1"/>
              <a:t>it</a:t>
            </a:r>
            <a:r>
              <a:rPr lang="it-IT" dirty="0"/>
              <a:t> must be “</a:t>
            </a:r>
            <a:r>
              <a:rPr lang="it-IT" dirty="0" err="1"/>
              <a:t>completely</a:t>
            </a:r>
            <a:r>
              <a:rPr lang="it-IT" dirty="0"/>
              <a:t> </a:t>
            </a:r>
            <a:r>
              <a:rPr lang="it-IT" dirty="0" err="1"/>
              <a:t>independent</a:t>
            </a:r>
            <a:r>
              <a:rPr lang="it-IT" dirty="0"/>
              <a:t>”.</a:t>
            </a:r>
          </a:p>
          <a:p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members</a:t>
            </a:r>
            <a:r>
              <a:rPr lang="it-IT" dirty="0"/>
              <a:t> “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neither</a:t>
            </a:r>
            <a:r>
              <a:rPr lang="it-IT" dirty="0"/>
              <a:t> </a:t>
            </a:r>
            <a:r>
              <a:rPr lang="it-IT" dirty="0" err="1"/>
              <a:t>seek</a:t>
            </a:r>
            <a:r>
              <a:rPr lang="it-IT" dirty="0"/>
              <a:t> </a:t>
            </a:r>
            <a:r>
              <a:rPr lang="it-IT" dirty="0" err="1"/>
              <a:t>nor</a:t>
            </a:r>
            <a:r>
              <a:rPr lang="it-IT" dirty="0"/>
              <a:t> take </a:t>
            </a:r>
            <a:r>
              <a:rPr lang="it-IT" dirty="0" err="1"/>
              <a:t>instructions</a:t>
            </a:r>
            <a:r>
              <a:rPr lang="it-IT" dirty="0"/>
              <a:t> from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Government</a:t>
            </a:r>
            <a:r>
              <a:rPr lang="it-IT" dirty="0"/>
              <a:t> or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institution</a:t>
            </a:r>
            <a:r>
              <a:rPr lang="it-IT" dirty="0"/>
              <a:t>, body, office or </a:t>
            </a:r>
            <a:r>
              <a:rPr lang="it-IT" dirty="0" err="1"/>
              <a:t>entity</a:t>
            </a:r>
            <a:r>
              <a:rPr lang="it-IT" dirty="0"/>
              <a:t>”.</a:t>
            </a:r>
          </a:p>
          <a:p>
            <a:r>
              <a:rPr lang="it-IT" dirty="0"/>
              <a:t>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are under a duty to </a:t>
            </a:r>
            <a:r>
              <a:rPr lang="it-IT" dirty="0" err="1"/>
              <a:t>respect</a:t>
            </a:r>
            <a:r>
              <a:rPr lang="it-IT" dirty="0"/>
              <a:t>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independence</a:t>
            </a:r>
            <a:r>
              <a:rPr lang="it-IT" dirty="0"/>
              <a:t>.</a:t>
            </a:r>
          </a:p>
          <a:p>
            <a:r>
              <a:rPr lang="it-IT" dirty="0" err="1"/>
              <a:t>Breach</a:t>
            </a:r>
            <a:r>
              <a:rPr lang="it-IT" dirty="0"/>
              <a:t> of the duty of </a:t>
            </a:r>
            <a:r>
              <a:rPr lang="it-IT" dirty="0" err="1"/>
              <a:t>independence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lead</a:t>
            </a:r>
            <a:r>
              <a:rPr lang="it-IT" dirty="0"/>
              <a:t> to a </a:t>
            </a:r>
            <a:r>
              <a:rPr lang="it-IT" dirty="0" err="1"/>
              <a:t>Commissioner</a:t>
            </a:r>
            <a:r>
              <a:rPr lang="it-IT" dirty="0"/>
              <a:t> </a:t>
            </a:r>
            <a:r>
              <a:rPr lang="it-IT" dirty="0" err="1"/>
              <a:t>being</a:t>
            </a:r>
            <a:r>
              <a:rPr lang="it-IT" dirty="0"/>
              <a:t> “</a:t>
            </a:r>
            <a:r>
              <a:rPr lang="it-IT" dirty="0" err="1"/>
              <a:t>compulsorily</a:t>
            </a:r>
            <a:r>
              <a:rPr lang="it-IT" dirty="0"/>
              <a:t> </a:t>
            </a:r>
            <a:r>
              <a:rPr lang="it-IT" dirty="0" err="1"/>
              <a:t>retired</a:t>
            </a:r>
            <a:r>
              <a:rPr lang="it-IT" dirty="0"/>
              <a:t>”.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49814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677CE1-90C9-0B45-B4BE-94E7430A1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ELECTION PROCEDURE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B959BFF-0700-FB4E-97F6-9B570C23B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000" dirty="0"/>
              <a:t>In </a:t>
            </a:r>
            <a:r>
              <a:rPr lang="it-IT" sz="2000" dirty="0" err="1"/>
              <a:t>two</a:t>
            </a:r>
            <a:r>
              <a:rPr lang="it-IT" sz="2000" dirty="0"/>
              <a:t> </a:t>
            </a:r>
            <a:r>
              <a:rPr lang="it-IT" sz="2000" dirty="0" err="1"/>
              <a:t>stages</a:t>
            </a:r>
            <a:r>
              <a:rPr lang="it-IT" sz="2000" dirty="0"/>
              <a:t>: </a:t>
            </a:r>
          </a:p>
          <a:p>
            <a:pPr marL="0" indent="0">
              <a:buNone/>
            </a:pPr>
            <a:r>
              <a:rPr lang="it-IT" sz="2000" dirty="0"/>
              <a:t>1) The </a:t>
            </a:r>
            <a:r>
              <a:rPr lang="it-IT" sz="2000" dirty="0" err="1"/>
              <a:t>President</a:t>
            </a:r>
            <a:r>
              <a:rPr lang="it-IT" sz="2000" dirty="0"/>
              <a:t> </a:t>
            </a:r>
            <a:r>
              <a:rPr lang="it-IT" sz="2000" dirty="0" err="1"/>
              <a:t>will</a:t>
            </a:r>
            <a:r>
              <a:rPr lang="it-IT" sz="2000" dirty="0"/>
              <a:t> </a:t>
            </a:r>
            <a:r>
              <a:rPr lang="it-IT" sz="2000" dirty="0" err="1"/>
              <a:t>have</a:t>
            </a:r>
            <a:r>
              <a:rPr lang="it-IT" sz="2000" dirty="0"/>
              <a:t> </a:t>
            </a:r>
            <a:r>
              <a:rPr lang="it-IT" sz="2000" dirty="0" err="1"/>
              <a:t>been</a:t>
            </a:r>
            <a:r>
              <a:rPr lang="it-IT" sz="2000" dirty="0"/>
              <a:t> </a:t>
            </a:r>
            <a:r>
              <a:rPr lang="it-IT" sz="2000" dirty="0" err="1"/>
              <a:t>nominated</a:t>
            </a:r>
            <a:r>
              <a:rPr lang="it-IT" sz="2000" dirty="0"/>
              <a:t> by the </a:t>
            </a:r>
            <a:r>
              <a:rPr lang="it-IT" sz="2000" dirty="0" err="1"/>
              <a:t>European</a:t>
            </a:r>
            <a:r>
              <a:rPr lang="it-IT" sz="2000" dirty="0"/>
              <a:t> </a:t>
            </a:r>
            <a:r>
              <a:rPr lang="it-IT" sz="2000" dirty="0" err="1"/>
              <a:t>Council</a:t>
            </a:r>
            <a:r>
              <a:rPr lang="it-IT" sz="2000" dirty="0"/>
              <a:t> “[t]</a:t>
            </a:r>
            <a:r>
              <a:rPr lang="it-IT" sz="2000" dirty="0" err="1"/>
              <a:t>aking</a:t>
            </a:r>
            <a:r>
              <a:rPr lang="it-IT" sz="2000" dirty="0"/>
              <a:t> </a:t>
            </a:r>
            <a:r>
              <a:rPr lang="it-IT" sz="2000" dirty="0" err="1"/>
              <a:t>into</a:t>
            </a:r>
            <a:r>
              <a:rPr lang="it-IT" sz="2000" dirty="0"/>
              <a:t> account the </a:t>
            </a:r>
            <a:r>
              <a:rPr lang="it-IT" sz="2000" dirty="0" err="1"/>
              <a:t>elections</a:t>
            </a:r>
            <a:r>
              <a:rPr lang="it-IT" sz="2000" dirty="0"/>
              <a:t> to </a:t>
            </a:r>
            <a:r>
              <a:rPr lang="it-IT" sz="2000" b="1" dirty="0"/>
              <a:t>the </a:t>
            </a:r>
            <a:r>
              <a:rPr lang="it-IT" sz="2000" b="1" dirty="0" err="1"/>
              <a:t>European</a:t>
            </a:r>
            <a:r>
              <a:rPr lang="it-IT" sz="2000" b="1" dirty="0"/>
              <a:t> </a:t>
            </a:r>
            <a:r>
              <a:rPr lang="it-IT" sz="2000" b="1" dirty="0" err="1"/>
              <a:t>Parliament</a:t>
            </a:r>
            <a:r>
              <a:rPr lang="it-IT" sz="2000" dirty="0"/>
              <a:t>”, </a:t>
            </a:r>
            <a:r>
              <a:rPr lang="it-IT" sz="2000" dirty="0" err="1"/>
              <a:t>that</a:t>
            </a:r>
            <a:r>
              <a:rPr lang="it-IT" sz="2000" dirty="0"/>
              <a:t> </a:t>
            </a:r>
            <a:r>
              <a:rPr lang="it-IT" sz="2000" dirty="0" err="1"/>
              <a:t>is</a:t>
            </a:r>
            <a:r>
              <a:rPr lang="it-IT" sz="2000" dirty="0"/>
              <a:t>: in </a:t>
            </a:r>
            <a:r>
              <a:rPr lang="it-IT" sz="2000" dirty="0" err="1"/>
              <a:t>accordance</a:t>
            </a:r>
            <a:r>
              <a:rPr lang="it-IT" sz="2000" dirty="0"/>
              <a:t> with the </a:t>
            </a:r>
            <a:r>
              <a:rPr lang="it-IT" sz="2000" dirty="0" err="1"/>
              <a:t>latter's</a:t>
            </a:r>
            <a:r>
              <a:rPr lang="it-IT" sz="2000" dirty="0"/>
              <a:t> </a:t>
            </a:r>
            <a:r>
              <a:rPr lang="it-IT" sz="2000" dirty="0" err="1"/>
              <a:t>political</a:t>
            </a:r>
            <a:r>
              <a:rPr lang="it-IT" sz="2000" dirty="0"/>
              <a:t> </a:t>
            </a:r>
            <a:r>
              <a:rPr lang="it-IT" sz="2000" dirty="0" err="1"/>
              <a:t>majority</a:t>
            </a:r>
            <a:r>
              <a:rPr lang="it-IT" sz="2000" dirty="0"/>
              <a:t>.</a:t>
            </a:r>
          </a:p>
          <a:p>
            <a:r>
              <a:rPr lang="it-IT" sz="2000" dirty="0"/>
              <a:t>The </a:t>
            </a:r>
            <a:r>
              <a:rPr lang="it-IT" sz="2000" b="1" dirty="0" err="1"/>
              <a:t>nominated</a:t>
            </a:r>
            <a:r>
              <a:rPr lang="it-IT" sz="2000" b="1" dirty="0"/>
              <a:t> candidate </a:t>
            </a:r>
            <a:r>
              <a:rPr lang="it-IT" sz="2000" dirty="0"/>
              <a:t>must </a:t>
            </a:r>
            <a:r>
              <a:rPr lang="it-IT" sz="2000" dirty="0" err="1"/>
              <a:t>then</a:t>
            </a:r>
            <a:r>
              <a:rPr lang="it-IT" sz="2000" dirty="0"/>
              <a:t> be “</a:t>
            </a:r>
            <a:r>
              <a:rPr lang="it-IT" sz="2000" dirty="0" err="1"/>
              <a:t>elected</a:t>
            </a:r>
            <a:r>
              <a:rPr lang="it-IT" sz="2000" dirty="0"/>
              <a:t>”// </a:t>
            </a:r>
            <a:r>
              <a:rPr lang="it-IT" sz="2000" dirty="0" err="1"/>
              <a:t>appointed</a:t>
            </a:r>
            <a:r>
              <a:rPr lang="it-IT" sz="2000" dirty="0"/>
              <a:t>// </a:t>
            </a:r>
            <a:r>
              <a:rPr lang="it-IT" sz="2000" dirty="0" err="1"/>
              <a:t>confirmed</a:t>
            </a:r>
            <a:r>
              <a:rPr lang="it-IT" sz="2000" dirty="0"/>
              <a:t> by the </a:t>
            </a:r>
            <a:r>
              <a:rPr lang="it-IT" sz="2000" dirty="0" err="1"/>
              <a:t>European</a:t>
            </a:r>
            <a:r>
              <a:rPr lang="it-IT" sz="2000" dirty="0"/>
              <a:t> </a:t>
            </a:r>
            <a:r>
              <a:rPr lang="it-IT" sz="2000" dirty="0" err="1"/>
              <a:t>Parliament</a:t>
            </a:r>
            <a:r>
              <a:rPr lang="it-IT" sz="2000" dirty="0"/>
              <a:t> (</a:t>
            </a:r>
            <a:r>
              <a:rPr lang="it-IT" sz="2000" dirty="0" err="1"/>
              <a:t>otherwise</a:t>
            </a:r>
            <a:r>
              <a:rPr lang="it-IT" sz="2000" dirty="0"/>
              <a:t> </a:t>
            </a:r>
            <a:r>
              <a:rPr lang="it-IT" sz="2000" dirty="0" err="1"/>
              <a:t>another</a:t>
            </a:r>
            <a:r>
              <a:rPr lang="it-IT" sz="2000" dirty="0"/>
              <a:t> candidate must be </a:t>
            </a:r>
            <a:r>
              <a:rPr lang="it-IT" sz="2000" dirty="0" err="1"/>
              <a:t>found</a:t>
            </a:r>
            <a:r>
              <a:rPr lang="it-IT" sz="2000" dirty="0"/>
              <a:t>) </a:t>
            </a:r>
          </a:p>
          <a:p>
            <a:pPr marL="0" indent="0">
              <a:buNone/>
            </a:pPr>
            <a:r>
              <a:rPr lang="it-IT" sz="2000" dirty="0"/>
              <a:t>2) In </a:t>
            </a:r>
            <a:r>
              <a:rPr lang="it-IT" sz="2000" dirty="0" err="1"/>
              <a:t>accord</a:t>
            </a:r>
            <a:r>
              <a:rPr lang="it-IT" sz="2000" dirty="0"/>
              <a:t> with the </a:t>
            </a:r>
            <a:r>
              <a:rPr lang="it-IT" sz="2000" dirty="0" err="1"/>
              <a:t>President</a:t>
            </a:r>
            <a:r>
              <a:rPr lang="it-IT" sz="2000" dirty="0"/>
              <a:t>, the </a:t>
            </a:r>
            <a:r>
              <a:rPr lang="it-IT" sz="2000" dirty="0" err="1"/>
              <a:t>Council</a:t>
            </a:r>
            <a:r>
              <a:rPr lang="it-IT" sz="2000" dirty="0"/>
              <a:t> </a:t>
            </a:r>
            <a:r>
              <a:rPr lang="it-IT" sz="2000" dirty="0" err="1"/>
              <a:t>will</a:t>
            </a:r>
            <a:r>
              <a:rPr lang="it-IT" sz="2000" dirty="0"/>
              <a:t> </a:t>
            </a:r>
            <a:r>
              <a:rPr lang="it-IT" sz="2000" dirty="0" err="1"/>
              <a:t>adopt</a:t>
            </a:r>
            <a:r>
              <a:rPr lang="it-IT" sz="2000" dirty="0"/>
              <a:t> a list of candidate </a:t>
            </a:r>
            <a:r>
              <a:rPr lang="it-IT" sz="2000" dirty="0" err="1"/>
              <a:t>Commissioners</a:t>
            </a:r>
            <a:r>
              <a:rPr lang="it-IT" sz="2000" dirty="0"/>
              <a:t> on the </a:t>
            </a:r>
            <a:r>
              <a:rPr lang="it-IT" sz="2000" dirty="0" err="1"/>
              <a:t>basis</a:t>
            </a:r>
            <a:r>
              <a:rPr lang="it-IT" sz="2000" dirty="0"/>
              <a:t> of </a:t>
            </a:r>
            <a:r>
              <a:rPr lang="it-IT" sz="2000" dirty="0" err="1"/>
              <a:t>suggestions</a:t>
            </a:r>
            <a:r>
              <a:rPr lang="it-IT" sz="2000" dirty="0"/>
              <a:t> made by the </a:t>
            </a:r>
            <a:r>
              <a:rPr lang="it-IT" sz="2000" dirty="0" err="1"/>
              <a:t>Member</a:t>
            </a:r>
            <a:r>
              <a:rPr lang="it-IT" sz="2000" dirty="0"/>
              <a:t> </a:t>
            </a:r>
            <a:r>
              <a:rPr lang="it-IT" sz="2000" dirty="0" err="1"/>
              <a:t>States</a:t>
            </a:r>
            <a:endParaRPr lang="it-IT" sz="2000" dirty="0"/>
          </a:p>
          <a:p>
            <a:pPr marL="0" indent="0">
              <a:buNone/>
            </a:pPr>
            <a:r>
              <a:rPr lang="it-IT" dirty="0" err="1"/>
              <a:t>Final</a:t>
            </a:r>
            <a:r>
              <a:rPr lang="it-IT" dirty="0"/>
              <a:t> stage: </a:t>
            </a:r>
          </a:p>
          <a:p>
            <a:r>
              <a:rPr lang="it-IT" dirty="0"/>
              <a:t>With the list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agreed</a:t>
            </a:r>
            <a:r>
              <a:rPr lang="it-IT" dirty="0"/>
              <a:t>, the </a:t>
            </a:r>
            <a:r>
              <a:rPr lang="it-IT" dirty="0" err="1"/>
              <a:t>proposed</a:t>
            </a:r>
            <a:r>
              <a:rPr lang="it-IT" dirty="0"/>
              <a:t>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subjected</a:t>
            </a:r>
            <a:r>
              <a:rPr lang="it-IT" dirty="0"/>
              <a:t> “</a:t>
            </a:r>
            <a:r>
              <a:rPr lang="it-IT" dirty="0" err="1"/>
              <a:t>as</a:t>
            </a:r>
            <a:r>
              <a:rPr lang="it-IT" dirty="0"/>
              <a:t> a body to a vote of </a:t>
            </a:r>
            <a:r>
              <a:rPr lang="it-IT" dirty="0" err="1"/>
              <a:t>consent</a:t>
            </a:r>
            <a:r>
              <a:rPr lang="it-IT" dirty="0"/>
              <a:t> by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Parliament</a:t>
            </a:r>
            <a:r>
              <a:rPr lang="it-IT" dirty="0"/>
              <a:t>”, and on the </a:t>
            </a:r>
            <a:r>
              <a:rPr lang="it-IT" dirty="0" err="1"/>
              <a:t>basis</a:t>
            </a:r>
            <a:r>
              <a:rPr lang="it-IT" dirty="0"/>
              <a:t> of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election</a:t>
            </a:r>
            <a:r>
              <a:rPr lang="it-IT" dirty="0"/>
              <a:t>, 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be </a:t>
            </a:r>
            <a:r>
              <a:rPr lang="it-IT" dirty="0" err="1"/>
              <a:t>appointed</a:t>
            </a:r>
            <a:r>
              <a:rPr lang="it-IT" dirty="0"/>
              <a:t> by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Council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54001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376F8C-CB2A-984A-B91D-0570A7BB4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866" y="532263"/>
            <a:ext cx="10534934" cy="5644700"/>
          </a:xfrm>
        </p:spPr>
        <p:txBody>
          <a:bodyPr/>
          <a:lstStyle/>
          <a:p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complex</a:t>
            </a:r>
            <a:r>
              <a:rPr lang="it-IT" dirty="0"/>
              <a:t> and compound </a:t>
            </a:r>
            <a:r>
              <a:rPr lang="it-IT" dirty="0" err="1"/>
              <a:t>selection</a:t>
            </a:r>
            <a:r>
              <a:rPr lang="it-IT" dirty="0"/>
              <a:t> </a:t>
            </a:r>
            <a:r>
              <a:rPr lang="it-IT" dirty="0" err="1"/>
              <a:t>process</a:t>
            </a:r>
            <a:r>
              <a:rPr lang="it-IT" dirty="0"/>
              <a:t> </a:t>
            </a:r>
            <a:r>
              <a:rPr lang="it-IT" dirty="0" err="1"/>
              <a:t>constitutes</a:t>
            </a:r>
            <a:r>
              <a:rPr lang="it-IT" dirty="0"/>
              <a:t> a </a:t>
            </a:r>
            <a:r>
              <a:rPr lang="it-IT" dirty="0" err="1"/>
              <a:t>mixture</a:t>
            </a:r>
            <a:r>
              <a:rPr lang="it-IT" dirty="0"/>
              <a:t> of “</a:t>
            </a:r>
            <a:r>
              <a:rPr lang="it-IT" dirty="0" err="1"/>
              <a:t>international</a:t>
            </a:r>
            <a:r>
              <a:rPr lang="it-IT" dirty="0"/>
              <a:t>” and “</a:t>
            </a:r>
            <a:r>
              <a:rPr lang="it-IT" dirty="0" err="1"/>
              <a:t>national</a:t>
            </a:r>
            <a:r>
              <a:rPr lang="it-IT" dirty="0"/>
              <a:t>” </a:t>
            </a:r>
            <a:r>
              <a:rPr lang="it-IT" dirty="0" err="1"/>
              <a:t>elements</a:t>
            </a:r>
            <a:r>
              <a:rPr lang="it-IT" dirty="0"/>
              <a:t> // a sui generis procedure </a:t>
            </a:r>
            <a:r>
              <a:rPr lang="it-IT" dirty="0" err="1"/>
              <a:t>within</a:t>
            </a:r>
            <a:r>
              <a:rPr lang="it-IT" dirty="0"/>
              <a:t> the </a:t>
            </a:r>
            <a:r>
              <a:rPr lang="it-IT" dirty="0" err="1"/>
              <a:t>involvment</a:t>
            </a:r>
            <a:r>
              <a:rPr lang="it-IT" dirty="0"/>
              <a:t> of </a:t>
            </a:r>
            <a:r>
              <a:rPr lang="it-IT" dirty="0" err="1"/>
              <a:t>supranational</a:t>
            </a:r>
            <a:r>
              <a:rPr lang="it-IT" dirty="0"/>
              <a:t> and </a:t>
            </a:r>
            <a:r>
              <a:rPr lang="it-IT" dirty="0" err="1"/>
              <a:t>intergovernmental</a:t>
            </a:r>
            <a:r>
              <a:rPr lang="it-IT" dirty="0"/>
              <a:t> </a:t>
            </a:r>
            <a:r>
              <a:rPr lang="it-IT" dirty="0" err="1"/>
              <a:t>institutions</a:t>
            </a:r>
            <a:r>
              <a:rPr lang="it-IT" dirty="0"/>
              <a:t>. </a:t>
            </a:r>
          </a:p>
          <a:p>
            <a:r>
              <a:rPr lang="it-IT" dirty="0"/>
              <a:t>The </a:t>
            </a:r>
            <a:r>
              <a:rPr lang="it-IT" dirty="0" err="1"/>
              <a:t>Commission's</a:t>
            </a:r>
            <a:r>
              <a:rPr lang="it-IT" dirty="0"/>
              <a:t> </a:t>
            </a:r>
            <a:r>
              <a:rPr lang="it-IT" dirty="0" err="1"/>
              <a:t>democratic</a:t>
            </a:r>
            <a:r>
              <a:rPr lang="it-IT" dirty="0"/>
              <a:t> </a:t>
            </a:r>
            <a:r>
              <a:rPr lang="it-IT" dirty="0" err="1"/>
              <a:t>legitimacy</a:t>
            </a:r>
            <a:r>
              <a:rPr lang="it-IT" dirty="0"/>
              <a:t> </a:t>
            </a:r>
            <a:r>
              <a:rPr lang="it-IT" dirty="0" err="1"/>
              <a:t>thus</a:t>
            </a:r>
            <a:r>
              <a:rPr lang="it-IT" dirty="0"/>
              <a:t> </a:t>
            </a:r>
            <a:r>
              <a:rPr lang="it-IT" dirty="0" err="1"/>
              <a:t>derives</a:t>
            </a:r>
            <a:r>
              <a:rPr lang="it-IT" dirty="0"/>
              <a:t> </a:t>
            </a:r>
            <a:r>
              <a:rPr lang="it-IT" dirty="0" err="1"/>
              <a:t>partly</a:t>
            </a:r>
            <a:r>
              <a:rPr lang="it-IT" dirty="0"/>
              <a:t> from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, and </a:t>
            </a:r>
            <a:r>
              <a:rPr lang="it-IT" dirty="0" err="1"/>
              <a:t>partly</a:t>
            </a:r>
            <a:r>
              <a:rPr lang="it-IT" dirty="0"/>
              <a:t> from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Parliament</a:t>
            </a:r>
            <a:r>
              <a:rPr lang="it-IT" dirty="0"/>
              <a:t>.</a:t>
            </a:r>
          </a:p>
          <a:p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it’s</a:t>
            </a:r>
            <a:r>
              <a:rPr lang="it-IT" dirty="0"/>
              <a:t> the «</a:t>
            </a:r>
            <a:r>
              <a:rPr lang="it-IT" dirty="0" err="1"/>
              <a:t>government</a:t>
            </a:r>
            <a:r>
              <a:rPr lang="it-IT" dirty="0"/>
              <a:t>» of the EU </a:t>
            </a:r>
            <a:r>
              <a:rPr lang="it-IT" dirty="0" err="1"/>
              <a:t>needs</a:t>
            </a:r>
            <a:r>
              <a:rPr lang="it-IT" dirty="0"/>
              <a:t> a link with the </a:t>
            </a:r>
            <a:r>
              <a:rPr lang="it-IT" dirty="0" err="1"/>
              <a:t>peoples</a:t>
            </a:r>
            <a:r>
              <a:rPr lang="it-IT" dirty="0"/>
              <a:t>/ or </a:t>
            </a:r>
            <a:r>
              <a:rPr lang="it-IT" dirty="0" err="1"/>
              <a:t>citizens</a:t>
            </a:r>
            <a:r>
              <a:rPr lang="it-IT" dirty="0"/>
              <a:t>. </a:t>
            </a:r>
          </a:p>
          <a:p>
            <a:r>
              <a:rPr lang="it-IT" dirty="0"/>
              <a:t>The </a:t>
            </a:r>
            <a:r>
              <a:rPr lang="it-IT" dirty="0" err="1"/>
              <a:t>peoples</a:t>
            </a:r>
            <a:r>
              <a:rPr lang="it-IT" dirty="0"/>
              <a:t> </a:t>
            </a:r>
            <a:r>
              <a:rPr lang="it-IT" dirty="0">
                <a:sym typeface="Wingdings" pitchFamily="2" charset="2"/>
              </a:rPr>
              <a:t></a:t>
            </a:r>
            <a:r>
              <a:rPr lang="it-IT" dirty="0"/>
              <a:t> </a:t>
            </a:r>
            <a:r>
              <a:rPr lang="it-IT" dirty="0" err="1"/>
              <a:t>thanks</a:t>
            </a:r>
            <a:r>
              <a:rPr lang="it-IT" dirty="0"/>
              <a:t> to the </a:t>
            </a:r>
            <a:r>
              <a:rPr lang="it-IT" dirty="0" err="1"/>
              <a:t>Council</a:t>
            </a:r>
            <a:r>
              <a:rPr lang="it-IT" dirty="0"/>
              <a:t> and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Council</a:t>
            </a:r>
            <a:r>
              <a:rPr lang="it-IT" dirty="0"/>
              <a:t>; </a:t>
            </a:r>
          </a:p>
          <a:p>
            <a:r>
              <a:rPr lang="it-IT" dirty="0"/>
              <a:t>The </a:t>
            </a:r>
            <a:r>
              <a:rPr lang="it-IT" dirty="0" err="1"/>
              <a:t>citizens</a:t>
            </a:r>
            <a:r>
              <a:rPr lang="it-IT" dirty="0"/>
              <a:t> </a:t>
            </a:r>
            <a:r>
              <a:rPr lang="it-IT" dirty="0">
                <a:sym typeface="Wingdings" pitchFamily="2" charset="2"/>
              </a:rPr>
              <a:t> </a:t>
            </a:r>
            <a:r>
              <a:rPr lang="it-IT" dirty="0" err="1">
                <a:sym typeface="Wingdings" pitchFamily="2" charset="2"/>
              </a:rPr>
              <a:t>thanks</a:t>
            </a:r>
            <a:r>
              <a:rPr lang="it-IT" dirty="0">
                <a:sym typeface="Wingdings" pitchFamily="2" charset="2"/>
              </a:rPr>
              <a:t> to the EP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38046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id="{F30833DD-B5D4-1645-A31D-EC66B91DC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President</a:t>
            </a:r>
            <a:r>
              <a:rPr lang="fr-FR" dirty="0"/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4238D4-6F26-9043-9BA0-E22A77F4BE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err="1"/>
              <a:t>Very</a:t>
            </a:r>
            <a:r>
              <a:rPr lang="fr-FR" dirty="0"/>
              <a:t> </a:t>
            </a:r>
            <a:r>
              <a:rPr lang="fr-FR" dirty="0" err="1"/>
              <a:t>hight</a:t>
            </a:r>
            <a:r>
              <a:rPr lang="fr-FR" dirty="0"/>
              <a:t> </a:t>
            </a:r>
            <a:r>
              <a:rPr lang="fr-FR" dirty="0" err="1"/>
              <a:t>political</a:t>
            </a:r>
            <a:r>
              <a:rPr lang="fr-FR" dirty="0"/>
              <a:t> </a:t>
            </a:r>
            <a:r>
              <a:rPr lang="fr-FR" dirty="0" err="1"/>
              <a:t>autority</a:t>
            </a:r>
            <a:r>
              <a:rPr lang="fr-FR" dirty="0"/>
              <a:t> of the Commission </a:t>
            </a:r>
            <a:r>
              <a:rPr lang="fr-FR" dirty="0" err="1"/>
              <a:t>President</a:t>
            </a:r>
            <a:r>
              <a:rPr lang="fr-FR" dirty="0"/>
              <a:t>. </a:t>
            </a:r>
          </a:p>
          <a:p>
            <a:r>
              <a:rPr lang="fr-FR" dirty="0"/>
              <a:t>He or </a:t>
            </a:r>
            <a:r>
              <a:rPr lang="fr-FR" dirty="0" err="1"/>
              <a:t>her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the </a:t>
            </a:r>
            <a:r>
              <a:rPr lang="it-IT" dirty="0"/>
              <a:t>“</a:t>
            </a:r>
            <a:r>
              <a:rPr lang="it-IT" dirty="0" err="1"/>
              <a:t>Chief</a:t>
            </a:r>
            <a:r>
              <a:rPr lang="it-IT" dirty="0"/>
              <a:t>” </a:t>
            </a:r>
            <a:r>
              <a:rPr lang="it-IT" dirty="0" err="1"/>
              <a:t>Commissioner</a:t>
            </a:r>
            <a:r>
              <a:rPr lang="it-IT" dirty="0"/>
              <a:t> and </a:t>
            </a:r>
            <a:r>
              <a:rPr lang="it-IT" dirty="0" err="1"/>
              <a:t>above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“</a:t>
            </a:r>
            <a:r>
              <a:rPr lang="it-IT" dirty="0" err="1"/>
              <a:t>his</a:t>
            </a:r>
            <a:r>
              <a:rPr lang="it-IT" dirty="0"/>
              <a:t>” or «</a:t>
            </a:r>
            <a:r>
              <a:rPr lang="it-IT" dirty="0" err="1"/>
              <a:t>her</a:t>
            </a:r>
            <a:r>
              <a:rPr lang="it-IT" dirty="0"/>
              <a:t>» college.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clearly</a:t>
            </a:r>
            <a:r>
              <a:rPr lang="it-IT" dirty="0"/>
              <a:t> </a:t>
            </a:r>
            <a:r>
              <a:rPr lang="it-IT" dirty="0" err="1"/>
              <a:t>established</a:t>
            </a:r>
            <a:r>
              <a:rPr lang="it-IT" dirty="0"/>
              <a:t> by the </a:t>
            </a:r>
            <a:r>
              <a:rPr lang="it-IT" dirty="0" err="1"/>
              <a:t>Treaties</a:t>
            </a:r>
            <a:r>
              <a:rPr lang="it-IT" dirty="0"/>
              <a:t>: art. 248 TFUE: “The </a:t>
            </a:r>
            <a:r>
              <a:rPr lang="it-IT" dirty="0" err="1"/>
              <a:t>Members</a:t>
            </a:r>
            <a:r>
              <a:rPr lang="it-IT" dirty="0"/>
              <a:t> of 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carry</a:t>
            </a:r>
            <a:r>
              <a:rPr lang="it-IT" dirty="0"/>
              <a:t> out the </a:t>
            </a:r>
            <a:r>
              <a:rPr lang="it-IT" dirty="0" err="1"/>
              <a:t>duties</a:t>
            </a:r>
            <a:r>
              <a:rPr lang="it-IT" dirty="0"/>
              <a:t> </a:t>
            </a:r>
            <a:r>
              <a:rPr lang="it-IT" dirty="0" err="1"/>
              <a:t>devolved</a:t>
            </a:r>
            <a:r>
              <a:rPr lang="it-IT" dirty="0"/>
              <a:t> </a:t>
            </a:r>
            <a:r>
              <a:rPr lang="it-IT" dirty="0" err="1"/>
              <a:t>upon</a:t>
            </a:r>
            <a:r>
              <a:rPr lang="it-IT" dirty="0"/>
              <a:t> </a:t>
            </a:r>
            <a:r>
              <a:rPr lang="it-IT" dirty="0" err="1"/>
              <a:t>them</a:t>
            </a:r>
            <a:r>
              <a:rPr lang="it-IT" dirty="0"/>
              <a:t> by the </a:t>
            </a:r>
            <a:r>
              <a:rPr lang="it-IT" dirty="0" err="1"/>
              <a:t>President</a:t>
            </a:r>
            <a:r>
              <a:rPr lang="it-IT" dirty="0"/>
              <a:t> under </a:t>
            </a:r>
            <a:r>
              <a:rPr lang="it-IT" dirty="0" err="1"/>
              <a:t>his</a:t>
            </a:r>
            <a:r>
              <a:rPr lang="it-IT" dirty="0"/>
              <a:t>/</a:t>
            </a:r>
            <a:r>
              <a:rPr lang="it-IT" dirty="0" err="1"/>
              <a:t>her</a:t>
            </a:r>
            <a:r>
              <a:rPr lang="it-IT" dirty="0"/>
              <a:t> authority». </a:t>
            </a:r>
          </a:p>
          <a:p>
            <a:r>
              <a:rPr lang="it-IT" dirty="0"/>
              <a:t>So the «</a:t>
            </a:r>
            <a:r>
              <a:rPr lang="it-IT" dirty="0" err="1"/>
              <a:t>Chief</a:t>
            </a:r>
            <a:r>
              <a:rPr lang="it-IT" dirty="0"/>
              <a:t>» of </a:t>
            </a:r>
            <a:r>
              <a:rPr lang="it-IT" dirty="0" err="1"/>
              <a:t>Gentiloni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the </a:t>
            </a:r>
            <a:r>
              <a:rPr lang="it-IT" dirty="0" err="1"/>
              <a:t>Italian</a:t>
            </a:r>
            <a:r>
              <a:rPr lang="it-IT" dirty="0"/>
              <a:t> </a:t>
            </a:r>
            <a:r>
              <a:rPr lang="it-IT" dirty="0" err="1"/>
              <a:t>Government</a:t>
            </a:r>
            <a:r>
              <a:rPr lang="it-IT" dirty="0"/>
              <a:t> </a:t>
            </a:r>
            <a:r>
              <a:rPr lang="it-IT" dirty="0" err="1"/>
              <a:t>but</a:t>
            </a:r>
            <a:r>
              <a:rPr lang="it-IT" dirty="0"/>
              <a:t> Ursula Von </a:t>
            </a:r>
            <a:r>
              <a:rPr lang="it-IT" dirty="0" err="1"/>
              <a:t>der</a:t>
            </a:r>
            <a:r>
              <a:rPr lang="it-IT" dirty="0"/>
              <a:t> </a:t>
            </a:r>
            <a:r>
              <a:rPr lang="it-IT" dirty="0" err="1"/>
              <a:t>Leyen</a:t>
            </a:r>
            <a:r>
              <a:rPr lang="it-IT" dirty="0"/>
              <a:t>.</a:t>
            </a:r>
          </a:p>
          <a:p>
            <a:r>
              <a:rPr lang="it-IT" dirty="0"/>
              <a:t>He or </a:t>
            </a:r>
            <a:r>
              <a:rPr lang="it-IT" dirty="0" err="1"/>
              <a:t>she</a:t>
            </a:r>
            <a:r>
              <a:rPr lang="it-IT" dirty="0"/>
              <a:t> can </a:t>
            </a:r>
            <a:r>
              <a:rPr lang="it-IT" dirty="0" err="1"/>
              <a:t>ask</a:t>
            </a:r>
            <a:r>
              <a:rPr lang="it-IT" dirty="0"/>
              <a:t> the </a:t>
            </a:r>
            <a:r>
              <a:rPr lang="it-IT" dirty="0" err="1"/>
              <a:t>Commissioners</a:t>
            </a:r>
            <a:r>
              <a:rPr lang="it-IT" dirty="0"/>
              <a:t> to </a:t>
            </a:r>
            <a:r>
              <a:rPr lang="it-IT" dirty="0" err="1"/>
              <a:t>resign</a:t>
            </a:r>
            <a:r>
              <a:rPr lang="it-IT" dirty="0"/>
              <a:t>. </a:t>
            </a:r>
          </a:p>
          <a:p>
            <a:r>
              <a:rPr lang="fr-FR" dirty="0"/>
              <a:t>The </a:t>
            </a:r>
            <a:r>
              <a:rPr lang="fr-FR" dirty="0" err="1"/>
              <a:t>President</a:t>
            </a:r>
            <a:r>
              <a:rPr lang="fr-FR" dirty="0"/>
              <a:t> of the Commission </a:t>
            </a:r>
            <a:r>
              <a:rPr lang="fr-FR" dirty="0" err="1"/>
              <a:t>shall</a:t>
            </a:r>
            <a:r>
              <a:rPr lang="fr-FR" dirty="0"/>
              <a:t>:</a:t>
            </a:r>
          </a:p>
          <a:p>
            <a:r>
              <a:rPr lang="fr-FR" dirty="0"/>
              <a:t>(a) </a:t>
            </a:r>
            <a:r>
              <a:rPr lang="fr-FR" dirty="0" err="1"/>
              <a:t>lay</a:t>
            </a:r>
            <a:r>
              <a:rPr lang="fr-FR" dirty="0"/>
              <a:t> down guidelines </a:t>
            </a:r>
            <a:r>
              <a:rPr lang="fr-FR" dirty="0" err="1"/>
              <a:t>within</a:t>
            </a:r>
            <a:r>
              <a:rPr lang="fr-FR" dirty="0"/>
              <a:t> </a:t>
            </a:r>
            <a:r>
              <a:rPr lang="fr-FR" dirty="0" err="1"/>
              <a:t>which</a:t>
            </a:r>
            <a:r>
              <a:rPr lang="fr-FR" dirty="0"/>
              <a:t> the Commission </a:t>
            </a:r>
            <a:r>
              <a:rPr lang="fr-FR" dirty="0" err="1"/>
              <a:t>is</a:t>
            </a:r>
            <a:r>
              <a:rPr lang="fr-FR" dirty="0"/>
              <a:t> to </a:t>
            </a:r>
            <a:r>
              <a:rPr lang="fr-FR" dirty="0" err="1"/>
              <a:t>work</a:t>
            </a:r>
            <a:r>
              <a:rPr lang="fr-FR" dirty="0"/>
              <a:t> (</a:t>
            </a:r>
            <a:r>
              <a:rPr lang="fr-FR" dirty="0" err="1"/>
              <a:t>political</a:t>
            </a:r>
            <a:r>
              <a:rPr lang="fr-FR" dirty="0"/>
              <a:t> direction)</a:t>
            </a:r>
          </a:p>
          <a:p>
            <a:r>
              <a:rPr lang="fr-FR" dirty="0"/>
              <a:t>(b) </a:t>
            </a:r>
            <a:r>
              <a:rPr lang="fr-FR" dirty="0" err="1"/>
              <a:t>decide</a:t>
            </a:r>
            <a:r>
              <a:rPr lang="fr-FR" dirty="0"/>
              <a:t> on the </a:t>
            </a:r>
            <a:r>
              <a:rPr lang="fr-FR" dirty="0" err="1"/>
              <a:t>internal</a:t>
            </a:r>
            <a:r>
              <a:rPr lang="fr-FR" dirty="0"/>
              <a:t> </a:t>
            </a:r>
            <a:r>
              <a:rPr lang="fr-FR" dirty="0" err="1"/>
              <a:t>organization</a:t>
            </a:r>
            <a:r>
              <a:rPr lang="fr-FR" dirty="0"/>
              <a:t> of the Commission, </a:t>
            </a:r>
            <a:r>
              <a:rPr lang="fr-FR" dirty="0" err="1"/>
              <a:t>ensuring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</a:t>
            </a:r>
            <a:r>
              <a:rPr lang="fr-FR" dirty="0" err="1"/>
              <a:t>it</a:t>
            </a:r>
            <a:r>
              <a:rPr lang="fr-FR" dirty="0"/>
              <a:t> </a:t>
            </a:r>
            <a:r>
              <a:rPr lang="fr-FR" dirty="0" err="1"/>
              <a:t>acts</a:t>
            </a:r>
            <a:r>
              <a:rPr lang="fr-FR" dirty="0"/>
              <a:t> </a:t>
            </a:r>
            <a:r>
              <a:rPr lang="fr-FR" dirty="0" err="1"/>
              <a:t>consistently</a:t>
            </a:r>
            <a:r>
              <a:rPr lang="fr-FR" dirty="0"/>
              <a:t>, </a:t>
            </a:r>
            <a:r>
              <a:rPr lang="fr-FR" dirty="0" err="1"/>
              <a:t>efficiently</a:t>
            </a:r>
            <a:r>
              <a:rPr lang="fr-FR" dirty="0"/>
              <a:t> and as a </a:t>
            </a:r>
            <a:r>
              <a:rPr lang="fr-FR" dirty="0" err="1"/>
              <a:t>collegiate</a:t>
            </a:r>
            <a:r>
              <a:rPr lang="fr-FR" dirty="0"/>
              <a:t> body;</a:t>
            </a:r>
          </a:p>
          <a:p>
            <a:r>
              <a:rPr lang="fr-FR" dirty="0"/>
              <a:t>(c) appoint </a:t>
            </a:r>
            <a:r>
              <a:rPr lang="fr-FR" dirty="0" err="1"/>
              <a:t>Vice-Presidents</a:t>
            </a:r>
            <a:r>
              <a:rPr lang="fr-FR" dirty="0"/>
              <a:t>, </a:t>
            </a:r>
            <a:r>
              <a:rPr lang="fr-FR" dirty="0" err="1"/>
              <a:t>other</a:t>
            </a:r>
            <a:r>
              <a:rPr lang="fr-FR" dirty="0"/>
              <a:t> </a:t>
            </a:r>
            <a:r>
              <a:rPr lang="fr-FR" dirty="0" err="1"/>
              <a:t>than</a:t>
            </a:r>
            <a:r>
              <a:rPr lang="fr-FR" dirty="0"/>
              <a:t> </a:t>
            </a:r>
            <a:r>
              <a:rPr lang="fr-FR" b="1" dirty="0"/>
              <a:t>the High </a:t>
            </a:r>
            <a:r>
              <a:rPr lang="fr-FR" b="1" dirty="0" err="1"/>
              <a:t>Representative</a:t>
            </a:r>
            <a:r>
              <a:rPr lang="fr-FR" b="1" dirty="0"/>
              <a:t> of the Union for </a:t>
            </a:r>
            <a:r>
              <a:rPr lang="fr-FR" b="1" dirty="0" err="1"/>
              <a:t>Foreign</a:t>
            </a:r>
            <a:r>
              <a:rPr lang="fr-FR" b="1" dirty="0"/>
              <a:t> </a:t>
            </a:r>
            <a:r>
              <a:rPr lang="fr-FR" b="1" dirty="0" err="1"/>
              <a:t>Affairs</a:t>
            </a:r>
            <a:r>
              <a:rPr lang="fr-FR" b="1" dirty="0"/>
              <a:t> and Security Policy</a:t>
            </a:r>
            <a:r>
              <a:rPr lang="fr-FR" dirty="0"/>
              <a:t>,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among</a:t>
            </a:r>
            <a:r>
              <a:rPr lang="fr-FR" dirty="0"/>
              <a:t> the </a:t>
            </a:r>
            <a:r>
              <a:rPr lang="fr-FR" dirty="0" err="1"/>
              <a:t>members</a:t>
            </a:r>
            <a:r>
              <a:rPr lang="fr-FR" dirty="0"/>
              <a:t> of the Commission.</a:t>
            </a:r>
          </a:p>
        </p:txBody>
      </p:sp>
    </p:spTree>
    <p:extLst>
      <p:ext uri="{BB962C8B-B14F-4D97-AF65-F5344CB8AC3E}">
        <p14:creationId xmlns:p14="http://schemas.microsoft.com/office/powerpoint/2010/main" val="41586470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DF30BB-FEF9-CB41-9309-6924B9C14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Functions</a:t>
            </a:r>
            <a:r>
              <a:rPr lang="fr-FR" dirty="0"/>
              <a:t> and </a:t>
            </a:r>
            <a:r>
              <a:rPr lang="fr-FR" dirty="0" err="1"/>
              <a:t>powers</a:t>
            </a: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0F127E3-6FEF-1A46-8415-126982552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Art. 17 TUE: </a:t>
            </a:r>
          </a:p>
          <a:p>
            <a:pPr algn="just"/>
            <a:r>
              <a:rPr lang="it-IT" dirty="0"/>
              <a:t>«The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promote</a:t>
            </a:r>
            <a:r>
              <a:rPr lang="it-IT" dirty="0"/>
              <a:t> the general </a:t>
            </a:r>
            <a:r>
              <a:rPr lang="it-IT" dirty="0" err="1"/>
              <a:t>interest</a:t>
            </a:r>
            <a:r>
              <a:rPr lang="it-IT" dirty="0"/>
              <a:t> of the Union and take appropriate </a:t>
            </a:r>
            <a:r>
              <a:rPr lang="it-IT" dirty="0" err="1"/>
              <a:t>initiatives</a:t>
            </a:r>
            <a:r>
              <a:rPr lang="it-IT" dirty="0"/>
              <a:t> to </a:t>
            </a:r>
            <a:r>
              <a:rPr lang="it-IT" dirty="0" err="1"/>
              <a:t>that</a:t>
            </a:r>
            <a:r>
              <a:rPr lang="it-IT" dirty="0"/>
              <a:t> end.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ensure</a:t>
            </a:r>
            <a:r>
              <a:rPr lang="it-IT" dirty="0"/>
              <a:t> the </a:t>
            </a:r>
            <a:r>
              <a:rPr lang="it-IT" dirty="0" err="1"/>
              <a:t>application</a:t>
            </a:r>
            <a:r>
              <a:rPr lang="it-IT" dirty="0"/>
              <a:t> of the </a:t>
            </a:r>
            <a:r>
              <a:rPr lang="it-IT" dirty="0" err="1"/>
              <a:t>Treaties</a:t>
            </a:r>
            <a:r>
              <a:rPr lang="it-IT" dirty="0"/>
              <a:t>, and of </a:t>
            </a:r>
            <a:r>
              <a:rPr lang="it-IT" dirty="0" err="1"/>
              <a:t>measures</a:t>
            </a:r>
            <a:r>
              <a:rPr lang="it-IT" dirty="0"/>
              <a:t> </a:t>
            </a:r>
            <a:r>
              <a:rPr lang="it-IT" dirty="0" err="1"/>
              <a:t>adopted</a:t>
            </a:r>
            <a:r>
              <a:rPr lang="it-IT" dirty="0"/>
              <a:t> by the </a:t>
            </a:r>
            <a:r>
              <a:rPr lang="it-IT" dirty="0" err="1"/>
              <a:t>institutions</a:t>
            </a:r>
            <a:r>
              <a:rPr lang="it-IT" dirty="0"/>
              <a:t> </a:t>
            </a:r>
            <a:r>
              <a:rPr lang="it-IT" dirty="0" err="1"/>
              <a:t>pursuant</a:t>
            </a:r>
            <a:r>
              <a:rPr lang="it-IT" dirty="0"/>
              <a:t> to </a:t>
            </a:r>
            <a:r>
              <a:rPr lang="it-IT" dirty="0" err="1"/>
              <a:t>them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oversee</a:t>
            </a:r>
            <a:r>
              <a:rPr lang="it-IT" dirty="0"/>
              <a:t> the </a:t>
            </a:r>
            <a:r>
              <a:rPr lang="it-IT" dirty="0" err="1"/>
              <a:t>application</a:t>
            </a:r>
            <a:r>
              <a:rPr lang="it-IT" dirty="0"/>
              <a:t> of Union law under the control of the Court of </a:t>
            </a:r>
            <a:r>
              <a:rPr lang="it-IT" dirty="0" err="1"/>
              <a:t>Justice</a:t>
            </a:r>
            <a:r>
              <a:rPr lang="it-IT" dirty="0"/>
              <a:t> of the </a:t>
            </a:r>
            <a:r>
              <a:rPr lang="it-IT" dirty="0" err="1"/>
              <a:t>European</a:t>
            </a:r>
            <a:r>
              <a:rPr lang="it-IT" dirty="0"/>
              <a:t> Union.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execute</a:t>
            </a:r>
            <a:r>
              <a:rPr lang="it-IT" dirty="0"/>
              <a:t> the budget and </a:t>
            </a:r>
            <a:r>
              <a:rPr lang="it-IT" dirty="0" err="1"/>
              <a:t>manage</a:t>
            </a:r>
            <a:r>
              <a:rPr lang="it-IT" dirty="0"/>
              <a:t> </a:t>
            </a:r>
            <a:r>
              <a:rPr lang="it-IT" dirty="0" err="1"/>
              <a:t>programmes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exercise</a:t>
            </a:r>
            <a:r>
              <a:rPr lang="it-IT" dirty="0"/>
              <a:t> </a:t>
            </a:r>
            <a:r>
              <a:rPr lang="it-IT" dirty="0" err="1"/>
              <a:t>coordinating</a:t>
            </a:r>
            <a:r>
              <a:rPr lang="it-IT" dirty="0"/>
              <a:t>, executive and management </a:t>
            </a:r>
            <a:r>
              <a:rPr lang="it-IT" dirty="0" err="1"/>
              <a:t>functions</a:t>
            </a:r>
            <a:r>
              <a:rPr lang="it-IT" dirty="0"/>
              <a:t>,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laid</a:t>
            </a:r>
            <a:r>
              <a:rPr lang="it-IT" dirty="0"/>
              <a:t> down in the </a:t>
            </a:r>
            <a:r>
              <a:rPr lang="it-IT" dirty="0" err="1"/>
              <a:t>Treaties</a:t>
            </a:r>
            <a:r>
              <a:rPr lang="it-IT" dirty="0"/>
              <a:t>. With the </a:t>
            </a:r>
            <a:r>
              <a:rPr lang="it-IT" dirty="0" err="1"/>
              <a:t>exception</a:t>
            </a:r>
            <a:r>
              <a:rPr lang="it-IT" dirty="0"/>
              <a:t> of the common </a:t>
            </a:r>
            <a:r>
              <a:rPr lang="it-IT" dirty="0" err="1"/>
              <a:t>foreign</a:t>
            </a:r>
            <a:r>
              <a:rPr lang="it-IT" dirty="0"/>
              <a:t> and security policy, and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provided</a:t>
            </a:r>
            <a:r>
              <a:rPr lang="it-IT" dirty="0"/>
              <a:t> for in the </a:t>
            </a:r>
            <a:r>
              <a:rPr lang="it-IT" dirty="0" err="1"/>
              <a:t>Treaties</a:t>
            </a:r>
            <a:r>
              <a:rPr lang="it-IT" dirty="0"/>
              <a:t>,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ensure</a:t>
            </a:r>
            <a:r>
              <a:rPr lang="it-IT" dirty="0"/>
              <a:t> the </a:t>
            </a:r>
            <a:r>
              <a:rPr lang="it-IT" dirty="0" err="1"/>
              <a:t>Union's</a:t>
            </a:r>
            <a:r>
              <a:rPr lang="it-IT" dirty="0"/>
              <a:t> </a:t>
            </a:r>
            <a:r>
              <a:rPr lang="it-IT" dirty="0" err="1"/>
              <a:t>external</a:t>
            </a:r>
            <a:r>
              <a:rPr lang="it-IT" dirty="0"/>
              <a:t> </a:t>
            </a:r>
            <a:r>
              <a:rPr lang="it-IT" dirty="0" err="1"/>
              <a:t>representation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initiate</a:t>
            </a:r>
            <a:r>
              <a:rPr lang="it-IT" dirty="0"/>
              <a:t> the </a:t>
            </a:r>
            <a:r>
              <a:rPr lang="it-IT" dirty="0" err="1"/>
              <a:t>Union's</a:t>
            </a:r>
            <a:r>
              <a:rPr lang="it-IT" dirty="0"/>
              <a:t> </a:t>
            </a:r>
            <a:r>
              <a:rPr lang="it-IT" dirty="0" err="1"/>
              <a:t>annual</a:t>
            </a:r>
            <a:r>
              <a:rPr lang="it-IT" dirty="0"/>
              <a:t> and </a:t>
            </a:r>
            <a:r>
              <a:rPr lang="it-IT" dirty="0" err="1"/>
              <a:t>multiannual</a:t>
            </a:r>
            <a:r>
              <a:rPr lang="it-IT" dirty="0"/>
              <a:t> </a:t>
            </a:r>
            <a:r>
              <a:rPr lang="it-IT" dirty="0" err="1"/>
              <a:t>programming</a:t>
            </a:r>
            <a:r>
              <a:rPr lang="it-IT" dirty="0"/>
              <a:t> with a </a:t>
            </a:r>
            <a:r>
              <a:rPr lang="it-IT" dirty="0" err="1"/>
              <a:t>view</a:t>
            </a:r>
            <a:r>
              <a:rPr lang="it-IT" dirty="0"/>
              <a:t> to </a:t>
            </a:r>
            <a:r>
              <a:rPr lang="it-IT" dirty="0" err="1"/>
              <a:t>achieving</a:t>
            </a:r>
            <a:r>
              <a:rPr lang="it-IT" dirty="0"/>
              <a:t> </a:t>
            </a:r>
            <a:r>
              <a:rPr lang="it-IT" dirty="0" err="1"/>
              <a:t>interinstitutional</a:t>
            </a:r>
            <a:r>
              <a:rPr lang="it-IT" dirty="0"/>
              <a:t> </a:t>
            </a:r>
            <a:r>
              <a:rPr lang="it-IT" dirty="0" err="1"/>
              <a:t>agreements</a:t>
            </a:r>
            <a:r>
              <a:rPr lang="fr-FR" dirty="0"/>
              <a:t> ».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002691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F2A972-5DD6-C441-911D-A0C82C6DB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331" y="600501"/>
            <a:ext cx="10630469" cy="5576462"/>
          </a:xfrm>
        </p:spPr>
        <p:txBody>
          <a:bodyPr/>
          <a:lstStyle/>
          <a:p>
            <a:r>
              <a:rPr lang="fr-FR" dirty="0"/>
              <a:t>1) </a:t>
            </a:r>
            <a:r>
              <a:rPr lang="it-IT" dirty="0"/>
              <a:t>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tasked</a:t>
            </a:r>
            <a:r>
              <a:rPr lang="it-IT" dirty="0"/>
              <a:t> to “</a:t>
            </a:r>
            <a:r>
              <a:rPr lang="it-IT" dirty="0" err="1"/>
              <a:t>promote</a:t>
            </a:r>
            <a:r>
              <a:rPr lang="it-IT" dirty="0"/>
              <a:t> the general </a:t>
            </a:r>
            <a:r>
              <a:rPr lang="it-IT" dirty="0" err="1"/>
              <a:t>interests</a:t>
            </a:r>
            <a:r>
              <a:rPr lang="it-IT" dirty="0"/>
              <a:t> of the Union” </a:t>
            </a:r>
            <a:r>
              <a:rPr lang="it-IT" dirty="0" err="1"/>
              <a:t>through</a:t>
            </a:r>
            <a:r>
              <a:rPr lang="it-IT" dirty="0"/>
              <a:t> </a:t>
            </a:r>
            <a:r>
              <a:rPr lang="it-IT" dirty="0" err="1"/>
              <a:t>initiatives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thus</a:t>
            </a:r>
            <a:r>
              <a:rPr lang="it-IT" dirty="0"/>
              <a:t> to </a:t>
            </a:r>
            <a:r>
              <a:rPr lang="it-IT" dirty="0" err="1"/>
              <a:t>act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“</a:t>
            </a:r>
            <a:r>
              <a:rPr lang="it-IT" dirty="0" err="1"/>
              <a:t>motor</a:t>
            </a:r>
            <a:r>
              <a:rPr lang="it-IT" dirty="0"/>
              <a:t>” of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integration</a:t>
            </a:r>
            <a:r>
              <a:rPr lang="it-IT" dirty="0"/>
              <a:t>. </a:t>
            </a:r>
          </a:p>
          <a:p>
            <a:r>
              <a:rPr lang="it-IT" dirty="0"/>
              <a:t>How ? </a:t>
            </a:r>
            <a:r>
              <a:rPr lang="it-IT" dirty="0" err="1"/>
              <a:t>Through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almost</a:t>
            </a:r>
            <a:r>
              <a:rPr lang="it-IT" dirty="0"/>
              <a:t> </a:t>
            </a:r>
            <a:r>
              <a:rPr lang="it-IT" dirty="0" err="1"/>
              <a:t>exclusive</a:t>
            </a:r>
            <a:r>
              <a:rPr lang="it-IT" dirty="0"/>
              <a:t> </a:t>
            </a:r>
            <a:r>
              <a:rPr lang="it-IT" b="1" dirty="0" err="1"/>
              <a:t>monopoly</a:t>
            </a:r>
            <a:r>
              <a:rPr lang="it-IT" b="1" dirty="0"/>
              <a:t> on </a:t>
            </a:r>
            <a:r>
              <a:rPr lang="it-IT" b="1" dirty="0" err="1"/>
              <a:t>initiating</a:t>
            </a:r>
            <a:r>
              <a:rPr lang="it-IT" b="1" dirty="0"/>
              <a:t> </a:t>
            </a:r>
            <a:r>
              <a:rPr lang="it-IT" b="1" dirty="0" err="1"/>
              <a:t>legislation</a:t>
            </a:r>
            <a:r>
              <a:rPr lang="it-IT" b="1" dirty="0"/>
              <a:t> </a:t>
            </a:r>
            <a:r>
              <a:rPr lang="it-IT" dirty="0"/>
              <a:t>// to propose legislative </a:t>
            </a:r>
            <a:r>
              <a:rPr lang="it-IT" dirty="0" err="1"/>
              <a:t>bills</a:t>
            </a:r>
            <a:r>
              <a:rPr lang="it-IT" dirty="0"/>
              <a:t>. </a:t>
            </a:r>
          </a:p>
          <a:p>
            <a:r>
              <a:rPr lang="it-IT" dirty="0" err="1"/>
              <a:t>Article</a:t>
            </a:r>
            <a:r>
              <a:rPr lang="it-IT" dirty="0"/>
              <a:t> 17(2) TEU: “Union </a:t>
            </a:r>
            <a:r>
              <a:rPr lang="it-IT" dirty="0" err="1"/>
              <a:t>acts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be </a:t>
            </a:r>
            <a:r>
              <a:rPr lang="it-IT" dirty="0" err="1"/>
              <a:t>adopted</a:t>
            </a:r>
            <a:r>
              <a:rPr lang="it-IT" dirty="0"/>
              <a:t> on the </a:t>
            </a:r>
            <a:r>
              <a:rPr lang="it-IT" dirty="0" err="1"/>
              <a:t>basis</a:t>
            </a:r>
            <a:r>
              <a:rPr lang="it-IT" dirty="0"/>
              <a:t> of a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proposal</a:t>
            </a:r>
            <a:r>
              <a:rPr lang="it-IT" dirty="0"/>
              <a:t>, </a:t>
            </a:r>
            <a:r>
              <a:rPr lang="it-IT" dirty="0" err="1"/>
              <a:t>except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 the </a:t>
            </a:r>
            <a:r>
              <a:rPr lang="it-IT" dirty="0" err="1"/>
              <a:t>Treaties</a:t>
            </a:r>
            <a:r>
              <a:rPr lang="it-IT" dirty="0"/>
              <a:t> </a:t>
            </a:r>
            <a:r>
              <a:rPr lang="it-IT" dirty="0" err="1"/>
              <a:t>provide</a:t>
            </a:r>
            <a:r>
              <a:rPr lang="it-IT" dirty="0"/>
              <a:t> </a:t>
            </a:r>
            <a:r>
              <a:rPr lang="it-IT" dirty="0" err="1"/>
              <a:t>otherwise</a:t>
            </a:r>
            <a:r>
              <a:rPr lang="it-IT" dirty="0"/>
              <a:t>.”</a:t>
            </a:r>
          </a:p>
          <a:p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clear</a:t>
            </a:r>
            <a:r>
              <a:rPr lang="it-IT" dirty="0"/>
              <a:t> </a:t>
            </a:r>
            <a:r>
              <a:rPr lang="it-IT" dirty="0" err="1"/>
              <a:t>specificity</a:t>
            </a:r>
            <a:r>
              <a:rPr lang="it-IT" dirty="0"/>
              <a:t> of the EU :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executive body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the </a:t>
            </a:r>
            <a:r>
              <a:rPr lang="it-IT" dirty="0" err="1"/>
              <a:t>monopoly</a:t>
            </a:r>
            <a:r>
              <a:rPr lang="it-IT" dirty="0"/>
              <a:t> on </a:t>
            </a:r>
            <a:r>
              <a:rPr lang="it-IT" dirty="0" err="1"/>
              <a:t>proposing</a:t>
            </a:r>
            <a:r>
              <a:rPr lang="it-IT" dirty="0"/>
              <a:t> </a:t>
            </a:r>
            <a:r>
              <a:rPr lang="it-IT" dirty="0" err="1"/>
              <a:t>legislations</a:t>
            </a:r>
            <a:r>
              <a:rPr lang="it-IT" dirty="0"/>
              <a:t> =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legislative </a:t>
            </a:r>
            <a:r>
              <a:rPr lang="it-IT" dirty="0" err="1"/>
              <a:t>power</a:t>
            </a:r>
            <a:r>
              <a:rPr lang="it-IT" dirty="0"/>
              <a:t>.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10009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2639FF-48AA-4740-AE95-C523E98E7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218" y="750627"/>
            <a:ext cx="10548582" cy="5426336"/>
          </a:xfrm>
        </p:spPr>
        <p:txBody>
          <a:bodyPr/>
          <a:lstStyle/>
          <a:p>
            <a:r>
              <a:rPr lang="fr-FR" dirty="0"/>
              <a:t>2) </a:t>
            </a:r>
            <a:r>
              <a:rPr lang="it-IT" dirty="0"/>
              <a:t>The </a:t>
            </a:r>
            <a:r>
              <a:rPr lang="it-IT" dirty="0" err="1"/>
              <a:t>second</a:t>
            </a:r>
            <a:r>
              <a:rPr lang="it-IT" dirty="0"/>
              <a:t> </a:t>
            </a:r>
            <a:r>
              <a:rPr lang="it-IT" dirty="0" err="1"/>
              <a:t>function</a:t>
            </a:r>
            <a:r>
              <a:rPr lang="it-IT" dirty="0"/>
              <a:t> of 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to “</a:t>
            </a:r>
            <a:r>
              <a:rPr lang="it-IT" dirty="0" err="1"/>
              <a:t>ensure</a:t>
            </a:r>
            <a:r>
              <a:rPr lang="it-IT" dirty="0"/>
              <a:t> the </a:t>
            </a:r>
            <a:r>
              <a:rPr lang="it-IT" dirty="0" err="1"/>
              <a:t>application</a:t>
            </a:r>
            <a:r>
              <a:rPr lang="it-IT" dirty="0"/>
              <a:t>” of the </a:t>
            </a:r>
            <a:r>
              <a:rPr lang="it-IT" dirty="0" err="1"/>
              <a:t>Treaties</a:t>
            </a:r>
            <a:r>
              <a:rPr lang="it-IT" dirty="0"/>
              <a:t>. </a:t>
            </a:r>
          </a:p>
          <a:p>
            <a:r>
              <a:rPr lang="it-IT" dirty="0"/>
              <a:t>The Commission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thus</a:t>
            </a:r>
            <a:r>
              <a:rPr lang="it-IT" dirty="0"/>
              <a:t> be </a:t>
            </a:r>
            <a:r>
              <a:rPr lang="it-IT" dirty="0" err="1"/>
              <a:t>entitled</a:t>
            </a:r>
            <a:r>
              <a:rPr lang="it-IT" dirty="0"/>
              <a:t> to </a:t>
            </a:r>
            <a:r>
              <a:rPr lang="it-IT" dirty="0" err="1"/>
              <a:t>apply</a:t>
            </a:r>
            <a:r>
              <a:rPr lang="it-IT" dirty="0"/>
              <a:t> the </a:t>
            </a:r>
            <a:r>
              <a:rPr lang="it-IT" dirty="0" err="1"/>
              <a:t>Treaties</a:t>
            </a:r>
            <a:r>
              <a:rPr lang="it-IT" dirty="0"/>
              <a:t> by </a:t>
            </a:r>
            <a:r>
              <a:rPr lang="it-IT" dirty="0" err="1"/>
              <a:t>adopting</a:t>
            </a:r>
            <a:r>
              <a:rPr lang="it-IT" dirty="0"/>
              <a:t> </a:t>
            </a:r>
            <a:r>
              <a:rPr lang="it-IT" b="1" dirty="0" err="1"/>
              <a:t>secondary</a:t>
            </a:r>
            <a:r>
              <a:rPr lang="it-IT" b="1" dirty="0"/>
              <a:t> acts</a:t>
            </a:r>
            <a:endParaRPr lang="it-IT" dirty="0"/>
          </a:p>
          <a:p>
            <a:r>
              <a:rPr lang="fr-FR" dirty="0"/>
              <a:t>It has an </a:t>
            </a:r>
            <a:r>
              <a:rPr lang="it-IT" dirty="0"/>
              <a:t>executive </a:t>
            </a:r>
            <a:r>
              <a:rPr lang="it-IT" dirty="0" err="1"/>
              <a:t>power</a:t>
            </a:r>
            <a:r>
              <a:rPr lang="it-IT" dirty="0"/>
              <a:t> to </a:t>
            </a:r>
            <a:r>
              <a:rPr lang="it-IT" dirty="0" err="1"/>
              <a:t>apply</a:t>
            </a:r>
            <a:r>
              <a:rPr lang="it-IT" dirty="0"/>
              <a:t> the </a:t>
            </a:r>
            <a:r>
              <a:rPr lang="it-IT" dirty="0" err="1"/>
              <a:t>Treaties</a:t>
            </a:r>
            <a:r>
              <a:rPr lang="it-IT" dirty="0"/>
              <a:t> </a:t>
            </a:r>
            <a:r>
              <a:rPr lang="it-IT" dirty="0" err="1"/>
              <a:t>itself</a:t>
            </a:r>
            <a:r>
              <a:rPr lang="it-IT" dirty="0"/>
              <a:t> in the </a:t>
            </a:r>
            <a:r>
              <a:rPr lang="it-IT" dirty="0" err="1"/>
              <a:t>context</a:t>
            </a:r>
            <a:r>
              <a:rPr lang="it-IT" dirty="0"/>
              <a:t> of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competition</a:t>
            </a:r>
            <a:r>
              <a:rPr lang="it-IT" dirty="0"/>
              <a:t> law (</a:t>
            </a:r>
            <a:r>
              <a:rPr lang="it-IT" dirty="0" err="1"/>
              <a:t>investigation</a:t>
            </a:r>
            <a:r>
              <a:rPr lang="it-IT" dirty="0"/>
              <a:t> </a:t>
            </a:r>
            <a:r>
              <a:rPr lang="it-IT" dirty="0" err="1"/>
              <a:t>powers</a:t>
            </a:r>
            <a:r>
              <a:rPr lang="it-IT" dirty="0"/>
              <a:t>/ </a:t>
            </a:r>
            <a:r>
              <a:rPr lang="it-IT" dirty="0" err="1"/>
              <a:t>infringment</a:t>
            </a:r>
            <a:r>
              <a:rPr lang="it-IT" dirty="0"/>
              <a:t> </a:t>
            </a:r>
            <a:r>
              <a:rPr lang="it-IT" dirty="0" err="1"/>
              <a:t>powers</a:t>
            </a:r>
            <a:r>
              <a:rPr lang="it-IT" dirty="0"/>
              <a:t>/ and public and private </a:t>
            </a:r>
            <a:r>
              <a:rPr lang="it-IT" dirty="0" err="1"/>
              <a:t>enforcement</a:t>
            </a:r>
            <a:r>
              <a:rPr lang="it-IT" dirty="0"/>
              <a:t>).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9896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BE33416-DFA1-5F44-AECC-0677D7A08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Composition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4749F3-B8FF-2C49-9D33-13662300E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Art 15, § 2: « </a:t>
            </a:r>
            <a:r>
              <a:rPr lang="it-IT" dirty="0"/>
              <a:t>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Council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consist</a:t>
            </a:r>
            <a:r>
              <a:rPr lang="it-IT" dirty="0"/>
              <a:t> of the Heads of State or </a:t>
            </a:r>
            <a:r>
              <a:rPr lang="it-IT" dirty="0" err="1"/>
              <a:t>Government</a:t>
            </a:r>
            <a:r>
              <a:rPr lang="it-IT" dirty="0"/>
              <a:t> of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, </a:t>
            </a:r>
            <a:r>
              <a:rPr lang="it-IT" dirty="0" err="1"/>
              <a:t>together</a:t>
            </a:r>
            <a:r>
              <a:rPr lang="it-IT" dirty="0"/>
              <a:t> with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President</a:t>
            </a:r>
            <a:r>
              <a:rPr lang="it-IT" dirty="0"/>
              <a:t> and the </a:t>
            </a:r>
            <a:r>
              <a:rPr lang="it-IT" dirty="0" err="1"/>
              <a:t>President</a:t>
            </a:r>
            <a:r>
              <a:rPr lang="it-IT" dirty="0"/>
              <a:t> of the </a:t>
            </a:r>
            <a:r>
              <a:rPr lang="it-IT" dirty="0" err="1"/>
              <a:t>Commission</a:t>
            </a:r>
            <a:r>
              <a:rPr lang="it-IT" dirty="0"/>
              <a:t>. The High </a:t>
            </a:r>
            <a:r>
              <a:rPr lang="it-IT" dirty="0" err="1"/>
              <a:t>Representative</a:t>
            </a:r>
            <a:r>
              <a:rPr lang="it-IT" dirty="0"/>
              <a:t> of the Union for </a:t>
            </a:r>
            <a:r>
              <a:rPr lang="it-IT" dirty="0" err="1"/>
              <a:t>Foreign</a:t>
            </a:r>
            <a:r>
              <a:rPr lang="it-IT" dirty="0"/>
              <a:t> Affairs and Security Policy </a:t>
            </a:r>
            <a:r>
              <a:rPr lang="it-IT" dirty="0" err="1"/>
              <a:t>shall</a:t>
            </a:r>
            <a:r>
              <a:rPr lang="it-IT" dirty="0"/>
              <a:t> take part in </a:t>
            </a:r>
            <a:r>
              <a:rPr lang="it-IT" dirty="0" err="1"/>
              <a:t>its</a:t>
            </a:r>
            <a:r>
              <a:rPr lang="it-IT" dirty="0"/>
              <a:t> work».</a:t>
            </a:r>
          </a:p>
          <a:p>
            <a:r>
              <a:rPr lang="it-IT" dirty="0"/>
              <a:t>§ 4. </a:t>
            </a:r>
            <a:r>
              <a:rPr lang="it-IT" dirty="0" err="1"/>
              <a:t>Except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 the </a:t>
            </a:r>
            <a:r>
              <a:rPr lang="it-IT" dirty="0" err="1"/>
              <a:t>Treaties</a:t>
            </a:r>
            <a:r>
              <a:rPr lang="it-IT" dirty="0"/>
              <a:t> </a:t>
            </a:r>
            <a:r>
              <a:rPr lang="it-IT" dirty="0" err="1"/>
              <a:t>provide</a:t>
            </a:r>
            <a:r>
              <a:rPr lang="it-IT" dirty="0"/>
              <a:t> </a:t>
            </a:r>
            <a:r>
              <a:rPr lang="it-IT" dirty="0" err="1"/>
              <a:t>otherwise</a:t>
            </a:r>
            <a:r>
              <a:rPr lang="it-IT" dirty="0"/>
              <a:t>, </a:t>
            </a:r>
            <a:r>
              <a:rPr lang="it-IT" dirty="0" err="1"/>
              <a:t>decisions</a:t>
            </a:r>
            <a:r>
              <a:rPr lang="it-IT" dirty="0"/>
              <a:t> of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Council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be </a:t>
            </a:r>
            <a:r>
              <a:rPr lang="it-IT" dirty="0" err="1"/>
              <a:t>taken</a:t>
            </a:r>
            <a:r>
              <a:rPr lang="it-IT" dirty="0"/>
              <a:t> </a:t>
            </a:r>
            <a:r>
              <a:rPr lang="it-IT" b="1" dirty="0"/>
              <a:t>by </a:t>
            </a:r>
            <a:r>
              <a:rPr lang="it-IT" b="1" dirty="0" err="1"/>
              <a:t>consensus</a:t>
            </a:r>
            <a:r>
              <a:rPr lang="it-IT" dirty="0"/>
              <a:t>.</a:t>
            </a:r>
          </a:p>
          <a:p>
            <a:r>
              <a:rPr lang="it-IT" dirty="0"/>
              <a:t>§ 5.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Council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elect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President</a:t>
            </a:r>
            <a:r>
              <a:rPr lang="it-IT" dirty="0"/>
              <a:t>, by a </a:t>
            </a:r>
            <a:r>
              <a:rPr lang="it-IT" dirty="0" err="1"/>
              <a:t>qualified</a:t>
            </a:r>
            <a:r>
              <a:rPr lang="it-IT" dirty="0"/>
              <a:t> </a:t>
            </a:r>
            <a:r>
              <a:rPr lang="it-IT" dirty="0" err="1"/>
              <a:t>majority</a:t>
            </a:r>
            <a:r>
              <a:rPr lang="it-IT" dirty="0"/>
              <a:t>, for a </a:t>
            </a:r>
            <a:r>
              <a:rPr lang="it-IT" dirty="0" err="1"/>
              <a:t>term</a:t>
            </a:r>
            <a:r>
              <a:rPr lang="it-IT" dirty="0"/>
              <a:t> of </a:t>
            </a:r>
            <a:r>
              <a:rPr lang="it-IT" dirty="0" err="1"/>
              <a:t>two</a:t>
            </a:r>
            <a:r>
              <a:rPr lang="it-IT" dirty="0"/>
              <a:t> and a </a:t>
            </a:r>
            <a:r>
              <a:rPr lang="it-IT" dirty="0" err="1"/>
              <a:t>half</a:t>
            </a:r>
            <a:r>
              <a:rPr lang="it-IT" dirty="0"/>
              <a:t> </a:t>
            </a:r>
            <a:r>
              <a:rPr lang="it-IT" dirty="0" err="1"/>
              <a:t>years</a:t>
            </a:r>
            <a:r>
              <a:rPr lang="it-IT" dirty="0"/>
              <a:t>, </a:t>
            </a:r>
            <a:r>
              <a:rPr lang="it-IT" dirty="0" err="1"/>
              <a:t>renewable</a:t>
            </a:r>
            <a:r>
              <a:rPr lang="it-IT" dirty="0"/>
              <a:t> once. In the </a:t>
            </a:r>
            <a:r>
              <a:rPr lang="it-IT" dirty="0" err="1"/>
              <a:t>event</a:t>
            </a:r>
            <a:r>
              <a:rPr lang="it-IT" dirty="0"/>
              <a:t> of an </a:t>
            </a:r>
            <a:r>
              <a:rPr lang="it-IT" dirty="0" err="1"/>
              <a:t>impediment</a:t>
            </a:r>
            <a:r>
              <a:rPr lang="it-IT" dirty="0"/>
              <a:t> or </a:t>
            </a:r>
            <a:r>
              <a:rPr lang="it-IT" dirty="0" err="1"/>
              <a:t>serious</a:t>
            </a:r>
            <a:r>
              <a:rPr lang="it-IT" dirty="0"/>
              <a:t> </a:t>
            </a:r>
            <a:r>
              <a:rPr lang="it-IT" dirty="0" err="1"/>
              <a:t>misconduct</a:t>
            </a:r>
            <a:r>
              <a:rPr lang="it-IT" dirty="0"/>
              <a:t>,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Council</a:t>
            </a:r>
            <a:r>
              <a:rPr lang="it-IT" dirty="0"/>
              <a:t> can end the </a:t>
            </a:r>
            <a:r>
              <a:rPr lang="it-IT" dirty="0" err="1"/>
              <a:t>President's</a:t>
            </a:r>
            <a:r>
              <a:rPr lang="it-IT" dirty="0"/>
              <a:t> </a:t>
            </a:r>
            <a:r>
              <a:rPr lang="it-IT" dirty="0" err="1"/>
              <a:t>term</a:t>
            </a:r>
            <a:r>
              <a:rPr lang="it-IT" dirty="0"/>
              <a:t> of office in </a:t>
            </a:r>
            <a:r>
              <a:rPr lang="it-IT" dirty="0" err="1"/>
              <a:t>accordance</a:t>
            </a:r>
            <a:r>
              <a:rPr lang="it-IT" dirty="0"/>
              <a:t> with the </a:t>
            </a:r>
            <a:r>
              <a:rPr lang="it-IT" dirty="0" err="1"/>
              <a:t>same</a:t>
            </a:r>
            <a:r>
              <a:rPr lang="it-IT" dirty="0"/>
              <a:t> procedure.</a:t>
            </a:r>
          </a:p>
        </p:txBody>
      </p:sp>
    </p:spTree>
    <p:extLst>
      <p:ext uri="{BB962C8B-B14F-4D97-AF65-F5344CB8AC3E}">
        <p14:creationId xmlns:p14="http://schemas.microsoft.com/office/powerpoint/2010/main" val="28885413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690B43-1C7F-BA4C-905A-477CD151F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Competition</a:t>
            </a:r>
            <a:r>
              <a:rPr lang="fr-FR" dirty="0"/>
              <a:t> </a:t>
            </a:r>
            <a:r>
              <a:rPr lang="fr-FR" dirty="0" err="1"/>
              <a:t>law</a:t>
            </a: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5E3A73-72C6-5149-962A-3E93BFEBA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 err="1"/>
              <a:t>European</a:t>
            </a:r>
            <a:r>
              <a:rPr lang="it-IT" b="1" dirty="0"/>
              <a:t> </a:t>
            </a:r>
            <a:r>
              <a:rPr lang="it-IT" b="1" dirty="0" err="1"/>
              <a:t>competition</a:t>
            </a:r>
            <a:r>
              <a:rPr lang="it-IT" b="1" dirty="0"/>
              <a:t> law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b="1" dirty="0" err="1"/>
              <a:t>competition</a:t>
            </a:r>
            <a:r>
              <a:rPr lang="it-IT" b="1" dirty="0"/>
              <a:t> law</a:t>
            </a:r>
            <a:r>
              <a:rPr lang="it-IT" dirty="0"/>
              <a:t> in use </a:t>
            </a:r>
            <a:r>
              <a:rPr lang="it-IT" dirty="0" err="1"/>
              <a:t>within</a:t>
            </a:r>
            <a:r>
              <a:rPr lang="it-IT" dirty="0"/>
              <a:t> the </a:t>
            </a:r>
            <a:r>
              <a:rPr lang="it-IT" b="1" dirty="0" err="1"/>
              <a:t>European</a:t>
            </a:r>
            <a:r>
              <a:rPr lang="it-IT" dirty="0"/>
              <a:t> Union.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promotes</a:t>
            </a:r>
            <a:r>
              <a:rPr lang="it-IT" dirty="0"/>
              <a:t> the </a:t>
            </a:r>
            <a:r>
              <a:rPr lang="it-IT" dirty="0" err="1"/>
              <a:t>maintenance</a:t>
            </a:r>
            <a:r>
              <a:rPr lang="it-IT" dirty="0"/>
              <a:t> of </a:t>
            </a:r>
            <a:r>
              <a:rPr lang="it-IT" b="1" dirty="0" err="1"/>
              <a:t>competition</a:t>
            </a:r>
            <a:r>
              <a:rPr lang="it-IT" dirty="0"/>
              <a:t> </a:t>
            </a:r>
            <a:r>
              <a:rPr lang="it-IT" dirty="0" err="1"/>
              <a:t>within</a:t>
            </a:r>
            <a:r>
              <a:rPr lang="it-IT" dirty="0"/>
              <a:t> the </a:t>
            </a:r>
            <a:r>
              <a:rPr lang="it-IT" b="1" dirty="0" err="1"/>
              <a:t>European</a:t>
            </a:r>
            <a:r>
              <a:rPr lang="it-IT" dirty="0"/>
              <a:t> Single Market by </a:t>
            </a:r>
            <a:r>
              <a:rPr lang="it-IT" dirty="0" err="1"/>
              <a:t>regulating</a:t>
            </a:r>
            <a:r>
              <a:rPr lang="it-IT" dirty="0"/>
              <a:t> anti-competitive </a:t>
            </a:r>
            <a:r>
              <a:rPr lang="it-IT" dirty="0" err="1"/>
              <a:t>conduct</a:t>
            </a:r>
            <a:r>
              <a:rPr lang="it-IT" dirty="0"/>
              <a:t> by companies to </a:t>
            </a:r>
            <a:r>
              <a:rPr lang="it-IT" dirty="0" err="1"/>
              <a:t>ensure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do </a:t>
            </a:r>
            <a:r>
              <a:rPr lang="it-IT" dirty="0" err="1"/>
              <a:t>not</a:t>
            </a:r>
            <a:r>
              <a:rPr lang="it-IT" dirty="0"/>
              <a:t> create cartels and </a:t>
            </a:r>
            <a:r>
              <a:rPr lang="it-IT" dirty="0" err="1"/>
              <a:t>monopolies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would</a:t>
            </a:r>
            <a:r>
              <a:rPr lang="it-IT" dirty="0"/>
              <a:t> </a:t>
            </a:r>
            <a:r>
              <a:rPr lang="it-IT" dirty="0" err="1"/>
              <a:t>damage</a:t>
            </a:r>
            <a:r>
              <a:rPr lang="it-IT" dirty="0"/>
              <a:t> the </a:t>
            </a:r>
            <a:r>
              <a:rPr lang="it-IT" dirty="0" err="1"/>
              <a:t>interests</a:t>
            </a:r>
            <a:r>
              <a:rPr lang="it-IT" dirty="0"/>
              <a:t> of society. </a:t>
            </a:r>
          </a:p>
          <a:p>
            <a:r>
              <a:rPr lang="it-IT" dirty="0"/>
              <a:t>Antitrust // </a:t>
            </a:r>
            <a:r>
              <a:rPr lang="it-IT" dirty="0" err="1"/>
              <a:t>procedures</a:t>
            </a:r>
            <a:r>
              <a:rPr lang="it-IT" dirty="0"/>
              <a:t> in </a:t>
            </a:r>
            <a:r>
              <a:rPr lang="it-IT" dirty="0" err="1"/>
              <a:t>anticompetitive</a:t>
            </a:r>
            <a:r>
              <a:rPr lang="it-IT" dirty="0"/>
              <a:t> case, </a:t>
            </a:r>
            <a:r>
              <a:rPr lang="it-IT" dirty="0" err="1"/>
              <a:t>procedures</a:t>
            </a:r>
            <a:r>
              <a:rPr lang="it-IT" dirty="0"/>
              <a:t> in </a:t>
            </a:r>
            <a:r>
              <a:rPr lang="it-IT" dirty="0" err="1"/>
              <a:t>abuse</a:t>
            </a:r>
            <a:r>
              <a:rPr lang="it-IT" dirty="0"/>
              <a:t> of </a:t>
            </a:r>
            <a:r>
              <a:rPr lang="it-IT" dirty="0" err="1"/>
              <a:t>dominance</a:t>
            </a:r>
            <a:r>
              <a:rPr lang="it-IT" dirty="0"/>
              <a:t> case. </a:t>
            </a:r>
          </a:p>
          <a:p>
            <a:r>
              <a:rPr lang="it-IT" dirty="0"/>
              <a:t>Cartels: </a:t>
            </a:r>
            <a:r>
              <a:rPr lang="it-IT" dirty="0" err="1"/>
              <a:t>procedures</a:t>
            </a:r>
            <a:r>
              <a:rPr lang="it-IT" dirty="0"/>
              <a:t> in antitrust </a:t>
            </a:r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involving</a:t>
            </a:r>
            <a:r>
              <a:rPr lang="it-IT" dirty="0"/>
              <a:t> cartels. </a:t>
            </a:r>
          </a:p>
          <a:p>
            <a:r>
              <a:rPr lang="it-IT" dirty="0" err="1"/>
              <a:t>Mergers</a:t>
            </a:r>
            <a:r>
              <a:rPr lang="it-IT" dirty="0"/>
              <a:t>: </a:t>
            </a:r>
            <a:r>
              <a:rPr lang="it-IT" dirty="0" err="1"/>
              <a:t>procedures</a:t>
            </a:r>
            <a:r>
              <a:rPr lang="it-IT" dirty="0"/>
              <a:t> in merger control </a:t>
            </a:r>
            <a:r>
              <a:rPr lang="it-IT" dirty="0" err="1"/>
              <a:t>cases</a:t>
            </a:r>
            <a:r>
              <a:rPr lang="it-IT" dirty="0"/>
              <a:t>. </a:t>
            </a:r>
          </a:p>
          <a:p>
            <a:r>
              <a:rPr lang="it-IT" dirty="0"/>
              <a:t>State </a:t>
            </a:r>
            <a:r>
              <a:rPr lang="it-IT" dirty="0" err="1"/>
              <a:t>aid</a:t>
            </a:r>
            <a:r>
              <a:rPr lang="it-IT" dirty="0"/>
              <a:t>: </a:t>
            </a:r>
            <a:r>
              <a:rPr lang="it-IT" dirty="0" err="1"/>
              <a:t>how</a:t>
            </a:r>
            <a:r>
              <a:rPr lang="it-IT" dirty="0"/>
              <a:t> state </a:t>
            </a:r>
            <a:r>
              <a:rPr lang="it-IT" dirty="0" err="1"/>
              <a:t>aid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established</a:t>
            </a:r>
            <a:r>
              <a:rPr lang="it-IT" dirty="0"/>
              <a:t>, </a:t>
            </a:r>
            <a:r>
              <a:rPr lang="it-IT" dirty="0" err="1"/>
              <a:t>procedures</a:t>
            </a:r>
            <a:r>
              <a:rPr lang="it-IT" dirty="0"/>
              <a:t> in state </a:t>
            </a:r>
            <a:r>
              <a:rPr lang="it-IT" dirty="0" err="1"/>
              <a:t>aid</a:t>
            </a:r>
            <a:r>
              <a:rPr lang="it-IT" dirty="0"/>
              <a:t> </a:t>
            </a:r>
            <a:r>
              <a:rPr lang="it-IT" dirty="0" err="1"/>
              <a:t>cases</a:t>
            </a:r>
            <a:r>
              <a:rPr lang="it-IT" dirty="0"/>
              <a:t>, company </a:t>
            </a:r>
            <a:r>
              <a:rPr lang="it-IT" dirty="0" err="1"/>
              <a:t>transparency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27928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9FF427-C3A3-BB4B-9A1A-3176477931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740" y="723331"/>
            <a:ext cx="10685060" cy="5453632"/>
          </a:xfrm>
        </p:spPr>
        <p:txBody>
          <a:bodyPr>
            <a:normAutofit/>
          </a:bodyPr>
          <a:lstStyle/>
          <a:p>
            <a:r>
              <a:rPr lang="fr-FR" dirty="0"/>
              <a:t>3)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thus</a:t>
            </a:r>
            <a:r>
              <a:rPr lang="it-IT" dirty="0"/>
              <a:t> “</a:t>
            </a:r>
            <a:r>
              <a:rPr lang="it-IT" dirty="0" err="1"/>
              <a:t>oversee</a:t>
            </a:r>
            <a:r>
              <a:rPr lang="it-IT" dirty="0"/>
              <a:t> the </a:t>
            </a:r>
            <a:r>
              <a:rPr lang="it-IT" dirty="0" err="1"/>
              <a:t>application</a:t>
            </a:r>
            <a:r>
              <a:rPr lang="it-IT" dirty="0"/>
              <a:t>” of </a:t>
            </a:r>
            <a:r>
              <a:rPr lang="it-IT" dirty="0" err="1"/>
              <a:t>European</a:t>
            </a:r>
            <a:r>
              <a:rPr lang="it-IT" dirty="0"/>
              <a:t> law. </a:t>
            </a:r>
          </a:p>
          <a:p>
            <a:r>
              <a:rPr lang="it-IT" dirty="0"/>
              <a:t>The </a:t>
            </a:r>
            <a:r>
              <a:rPr lang="it-IT" dirty="0" err="1"/>
              <a:t>third</a:t>
            </a:r>
            <a:r>
              <a:rPr lang="it-IT" dirty="0"/>
              <a:t> </a:t>
            </a:r>
            <a:r>
              <a:rPr lang="it-IT" dirty="0" err="1"/>
              <a:t>function</a:t>
            </a:r>
            <a:r>
              <a:rPr lang="it-IT" dirty="0"/>
              <a:t> of 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to </a:t>
            </a:r>
            <a:r>
              <a:rPr lang="it-IT" dirty="0" err="1"/>
              <a:t>act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b="1" dirty="0" err="1"/>
              <a:t>guardian</a:t>
            </a:r>
            <a:r>
              <a:rPr lang="it-IT" b="1" dirty="0"/>
              <a:t> of the Union// </a:t>
            </a:r>
            <a:r>
              <a:rPr lang="it-IT" b="1" dirty="0" err="1"/>
              <a:t>guardian</a:t>
            </a:r>
            <a:r>
              <a:rPr lang="it-IT" b="1" dirty="0"/>
              <a:t> of the </a:t>
            </a:r>
            <a:r>
              <a:rPr lang="it-IT" b="1" dirty="0" err="1"/>
              <a:t>Treaties</a:t>
            </a:r>
            <a:r>
              <a:rPr lang="it-IT" dirty="0"/>
              <a:t>. </a:t>
            </a:r>
          </a:p>
          <a:p>
            <a:r>
              <a:rPr lang="it-IT" dirty="0"/>
              <a:t>The </a:t>
            </a:r>
            <a:r>
              <a:rPr lang="it-IT" dirty="0" err="1"/>
              <a:t>policing</a:t>
            </a:r>
            <a:r>
              <a:rPr lang="it-IT" dirty="0"/>
              <a:t> of </a:t>
            </a:r>
            <a:r>
              <a:rPr lang="it-IT" dirty="0" err="1"/>
              <a:t>European</a:t>
            </a:r>
            <a:r>
              <a:rPr lang="it-IT" dirty="0"/>
              <a:t> law </a:t>
            </a:r>
            <a:r>
              <a:rPr lang="it-IT" dirty="0" err="1"/>
              <a:t>involves</a:t>
            </a:r>
            <a:r>
              <a:rPr lang="it-IT" dirty="0"/>
              <a:t> the </a:t>
            </a:r>
            <a:r>
              <a:rPr lang="it-IT" dirty="0" err="1"/>
              <a:t>power</a:t>
            </a:r>
            <a:r>
              <a:rPr lang="it-IT" dirty="0"/>
              <a:t> to monitor and to investigate </a:t>
            </a:r>
            <a:r>
              <a:rPr lang="it-IT" dirty="0" err="1"/>
              <a:t>infringements</a:t>
            </a:r>
            <a:r>
              <a:rPr lang="it-IT" dirty="0"/>
              <a:t> of </a:t>
            </a:r>
            <a:r>
              <a:rPr lang="it-IT" dirty="0" err="1"/>
              <a:t>European</a:t>
            </a:r>
            <a:r>
              <a:rPr lang="it-IT" dirty="0"/>
              <a:t> law</a:t>
            </a:r>
          </a:p>
          <a:p>
            <a:r>
              <a:rPr lang="it-IT" dirty="0" err="1"/>
              <a:t>Where</a:t>
            </a:r>
            <a:r>
              <a:rPr lang="it-IT" dirty="0"/>
              <a:t> an </a:t>
            </a:r>
            <a:r>
              <a:rPr lang="it-IT" dirty="0" err="1"/>
              <a:t>infringement</a:t>
            </a:r>
            <a:r>
              <a:rPr lang="it-IT" dirty="0"/>
              <a:t> of </a:t>
            </a:r>
            <a:r>
              <a:rPr lang="it-IT" dirty="0" err="1"/>
              <a:t>European</a:t>
            </a:r>
            <a:r>
              <a:rPr lang="it-IT" dirty="0"/>
              <a:t> law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identified</a:t>
            </a:r>
            <a:r>
              <a:rPr lang="it-IT" dirty="0"/>
              <a:t>, the </a:t>
            </a:r>
            <a:r>
              <a:rPr lang="it-IT" dirty="0" err="1"/>
              <a:t>Commission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bring</a:t>
            </a:r>
            <a:r>
              <a:rPr lang="it-IT" dirty="0"/>
              <a:t> the </a:t>
            </a:r>
            <a:r>
              <a:rPr lang="it-IT" dirty="0" err="1"/>
              <a:t>matter</a:t>
            </a:r>
            <a:r>
              <a:rPr lang="it-IT" dirty="0"/>
              <a:t> </a:t>
            </a:r>
            <a:r>
              <a:rPr lang="it-IT" dirty="0" err="1"/>
              <a:t>before</a:t>
            </a:r>
            <a:r>
              <a:rPr lang="it-IT" dirty="0"/>
              <a:t> the Court of </a:t>
            </a:r>
            <a:r>
              <a:rPr lang="it-IT" dirty="0" err="1"/>
              <a:t>Justice</a:t>
            </a:r>
            <a:r>
              <a:rPr lang="it-IT" dirty="0"/>
              <a:t>. </a:t>
            </a:r>
          </a:p>
          <a:p>
            <a:r>
              <a:rPr lang="it-IT" dirty="0"/>
              <a:t>Vs private parties in the </a:t>
            </a:r>
            <a:r>
              <a:rPr lang="it-IT" dirty="0" err="1"/>
              <a:t>competition</a:t>
            </a:r>
            <a:r>
              <a:rPr lang="it-IT" dirty="0"/>
              <a:t> law </a:t>
            </a:r>
            <a:r>
              <a:rPr lang="it-IT" dirty="0" err="1"/>
              <a:t>field</a:t>
            </a:r>
            <a:r>
              <a:rPr lang="it-IT" dirty="0"/>
              <a:t>, for e.g.</a:t>
            </a:r>
          </a:p>
          <a:p>
            <a:r>
              <a:rPr lang="it-IT" dirty="0" err="1"/>
              <a:t>But</a:t>
            </a:r>
            <a:r>
              <a:rPr lang="it-IT" dirty="0"/>
              <a:t> the </a:t>
            </a:r>
            <a:r>
              <a:rPr lang="it-IT" dirty="0" err="1"/>
              <a:t>Treaties</a:t>
            </a:r>
            <a:r>
              <a:rPr lang="it-IT" dirty="0"/>
              <a:t> </a:t>
            </a:r>
            <a:r>
              <a:rPr lang="it-IT" dirty="0" err="1"/>
              <a:t>give</a:t>
            </a:r>
            <a:r>
              <a:rPr lang="it-IT" dirty="0"/>
              <a:t> the </a:t>
            </a:r>
            <a:r>
              <a:rPr lang="it-IT" dirty="0" err="1"/>
              <a:t>Commission</a:t>
            </a:r>
            <a:r>
              <a:rPr lang="it-IT" dirty="0"/>
              <a:t> the </a:t>
            </a:r>
            <a:r>
              <a:rPr lang="it-IT" dirty="0" err="1"/>
              <a:t>power</a:t>
            </a:r>
            <a:r>
              <a:rPr lang="it-IT" dirty="0"/>
              <a:t> to </a:t>
            </a:r>
            <a:r>
              <a:rPr lang="it-IT" dirty="0" err="1"/>
              <a:t>bring</a:t>
            </a:r>
            <a:r>
              <a:rPr lang="it-IT" dirty="0"/>
              <a:t> </a:t>
            </a:r>
            <a:r>
              <a:rPr lang="it-IT" dirty="0" err="1"/>
              <a:t>infringement</a:t>
            </a:r>
            <a:r>
              <a:rPr lang="it-IT" dirty="0"/>
              <a:t> </a:t>
            </a:r>
            <a:r>
              <a:rPr lang="it-IT" dirty="0" err="1"/>
              <a:t>proceedings</a:t>
            </a:r>
            <a:r>
              <a:rPr lang="it-IT" dirty="0"/>
              <a:t> </a:t>
            </a:r>
            <a:r>
              <a:rPr lang="it-IT" dirty="0" err="1"/>
              <a:t>against</a:t>
            </a:r>
            <a:r>
              <a:rPr lang="it-IT" dirty="0"/>
              <a:t>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, and </a:t>
            </a:r>
            <a:r>
              <a:rPr lang="it-IT" dirty="0" err="1"/>
              <a:t>other</a:t>
            </a:r>
            <a:r>
              <a:rPr lang="it-IT" dirty="0"/>
              <a:t> Union </a:t>
            </a:r>
            <a:r>
              <a:rPr lang="it-IT" dirty="0" err="1"/>
              <a:t>institutions</a:t>
            </a:r>
            <a:r>
              <a:rPr lang="it-IT" dirty="0"/>
              <a:t>, for the </a:t>
            </a:r>
            <a:r>
              <a:rPr lang="it-IT" dirty="0" err="1"/>
              <a:t>violation</a:t>
            </a:r>
            <a:r>
              <a:rPr lang="it-IT" dirty="0"/>
              <a:t> of EU LAW (</a:t>
            </a:r>
            <a:r>
              <a:rPr lang="it-IT" dirty="0" err="1"/>
              <a:t>all</a:t>
            </a:r>
            <a:r>
              <a:rPr lang="it-IT" dirty="0"/>
              <a:t> the </a:t>
            </a:r>
            <a:r>
              <a:rPr lang="it-IT" dirty="0" err="1"/>
              <a:t>sources</a:t>
            </a:r>
            <a:r>
              <a:rPr lang="it-IT" dirty="0"/>
              <a:t> : from the </a:t>
            </a:r>
            <a:r>
              <a:rPr lang="it-IT" dirty="0" err="1"/>
              <a:t>treaties</a:t>
            </a:r>
            <a:r>
              <a:rPr lang="it-IT" dirty="0"/>
              <a:t> </a:t>
            </a:r>
            <a:r>
              <a:rPr lang="it-IT" dirty="0" err="1"/>
              <a:t>dawnwards</a:t>
            </a:r>
            <a:r>
              <a:rPr lang="it-IT" dirty="0"/>
              <a:t>). </a:t>
            </a:r>
          </a:p>
          <a:p>
            <a:endParaRPr lang="it-IT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409317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2198D2-05F1-F648-AF0F-A965E6F18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EUROPEAN COURT OF JUSTICE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1A2BE3-2837-5D43-A9F6-15A83F58F3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The Court </a:t>
            </a:r>
            <a:r>
              <a:rPr lang="it-IT" dirty="0" err="1"/>
              <a:t>constitutes</a:t>
            </a:r>
            <a:r>
              <a:rPr lang="it-IT" dirty="0"/>
              <a:t> the </a:t>
            </a:r>
            <a:r>
              <a:rPr lang="it-IT" dirty="0" err="1"/>
              <a:t>judicial</a:t>
            </a:r>
            <a:r>
              <a:rPr lang="it-IT" dirty="0"/>
              <a:t> </a:t>
            </a:r>
            <a:r>
              <a:rPr lang="it-IT" dirty="0" err="1"/>
              <a:t>branch</a:t>
            </a:r>
            <a:r>
              <a:rPr lang="it-IT" dirty="0"/>
              <a:t> of the </a:t>
            </a:r>
            <a:r>
              <a:rPr lang="it-IT" dirty="0" err="1"/>
              <a:t>European</a:t>
            </a:r>
            <a:r>
              <a:rPr lang="it-IT" dirty="0"/>
              <a:t> Union.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composed</a:t>
            </a:r>
            <a:r>
              <a:rPr lang="it-IT" dirty="0"/>
              <a:t> of </a:t>
            </a:r>
            <a:r>
              <a:rPr lang="it-IT" dirty="0" err="1"/>
              <a:t>various</a:t>
            </a:r>
            <a:r>
              <a:rPr lang="it-IT" dirty="0"/>
              <a:t> </a:t>
            </a:r>
            <a:r>
              <a:rPr lang="it-IT" dirty="0" err="1"/>
              <a:t>courts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are </a:t>
            </a:r>
            <a:r>
              <a:rPr lang="it-IT" dirty="0" err="1"/>
              <a:t>linguistically</a:t>
            </a:r>
            <a:r>
              <a:rPr lang="it-IT" dirty="0"/>
              <a:t> </a:t>
            </a:r>
            <a:r>
              <a:rPr lang="it-IT" dirty="0" err="1"/>
              <a:t>roofed</a:t>
            </a:r>
            <a:r>
              <a:rPr lang="it-IT" dirty="0"/>
              <a:t> under the </a:t>
            </a:r>
            <a:r>
              <a:rPr lang="it-IT" dirty="0" err="1"/>
              <a:t>name</a:t>
            </a:r>
            <a:r>
              <a:rPr lang="it-IT" dirty="0"/>
              <a:t> «Court of </a:t>
            </a:r>
            <a:r>
              <a:rPr lang="it-IT" dirty="0" err="1"/>
              <a:t>Justice</a:t>
            </a:r>
            <a:r>
              <a:rPr lang="it-IT" dirty="0"/>
              <a:t> of the </a:t>
            </a:r>
            <a:r>
              <a:rPr lang="it-IT" dirty="0" err="1"/>
              <a:t>European</a:t>
            </a:r>
            <a:r>
              <a:rPr lang="it-IT" dirty="0"/>
              <a:t> Union»</a:t>
            </a:r>
          </a:p>
          <a:p>
            <a:r>
              <a:rPr lang="it-IT" dirty="0" err="1"/>
              <a:t>One</a:t>
            </a:r>
            <a:r>
              <a:rPr lang="it-IT" dirty="0"/>
              <a:t> </a:t>
            </a:r>
            <a:r>
              <a:rPr lang="it-IT" dirty="0" err="1"/>
              <a:t>name</a:t>
            </a:r>
            <a:r>
              <a:rPr lang="it-IT" dirty="0"/>
              <a:t>/ </a:t>
            </a:r>
            <a:r>
              <a:rPr lang="it-IT" dirty="0" err="1"/>
              <a:t>many</a:t>
            </a:r>
            <a:r>
              <a:rPr lang="it-IT" dirty="0"/>
              <a:t> </a:t>
            </a:r>
            <a:r>
              <a:rPr lang="it-IT" dirty="0" err="1"/>
              <a:t>Courts</a:t>
            </a:r>
            <a:r>
              <a:rPr lang="it-IT" dirty="0"/>
              <a:t>: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includes</a:t>
            </a:r>
            <a:r>
              <a:rPr lang="it-IT" dirty="0"/>
              <a:t> the “Court of </a:t>
            </a:r>
            <a:r>
              <a:rPr lang="it-IT" dirty="0" err="1"/>
              <a:t>Justice</a:t>
            </a:r>
            <a:r>
              <a:rPr lang="it-IT" dirty="0"/>
              <a:t>”, the “General Court” (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/>
              <a:t>before</a:t>
            </a:r>
            <a:r>
              <a:rPr lang="it-IT" dirty="0"/>
              <a:t> </a:t>
            </a:r>
            <a:r>
              <a:rPr lang="it-IT" dirty="0" err="1"/>
              <a:t>called</a:t>
            </a:r>
            <a:r>
              <a:rPr lang="it-IT" dirty="0"/>
              <a:t> the Court of First </a:t>
            </a:r>
            <a:r>
              <a:rPr lang="it-IT" dirty="0" err="1"/>
              <a:t>Instance</a:t>
            </a:r>
            <a:r>
              <a:rPr lang="it-IT" dirty="0"/>
              <a:t>) and the “</a:t>
            </a:r>
            <a:r>
              <a:rPr lang="it-IT" dirty="0" err="1"/>
              <a:t>specialized</a:t>
            </a:r>
            <a:r>
              <a:rPr lang="it-IT" dirty="0"/>
              <a:t> </a:t>
            </a:r>
            <a:r>
              <a:rPr lang="it-IT" dirty="0" err="1"/>
              <a:t>courts</a:t>
            </a:r>
            <a:r>
              <a:rPr lang="it-IT" dirty="0"/>
              <a:t>” (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now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abolished</a:t>
            </a:r>
            <a:r>
              <a:rPr lang="it-IT" dirty="0"/>
              <a:t>).</a:t>
            </a:r>
          </a:p>
          <a:p>
            <a:r>
              <a:rPr lang="it-IT" dirty="0"/>
              <a:t>The </a:t>
            </a:r>
            <a:r>
              <a:rPr lang="it-IT" dirty="0" err="1"/>
              <a:t>Court's</a:t>
            </a:r>
            <a:r>
              <a:rPr lang="it-IT" dirty="0"/>
              <a:t> task </a:t>
            </a:r>
            <a:r>
              <a:rPr lang="it-IT" dirty="0" err="1"/>
              <a:t>is</a:t>
            </a:r>
            <a:r>
              <a:rPr lang="it-IT" dirty="0"/>
              <a:t> to «</a:t>
            </a:r>
            <a:r>
              <a:rPr lang="it-IT" dirty="0" err="1"/>
              <a:t>ensure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in </a:t>
            </a:r>
            <a:r>
              <a:rPr lang="it-IT" b="1" dirty="0"/>
              <a:t>the </a:t>
            </a:r>
            <a:r>
              <a:rPr lang="it-IT" b="1" dirty="0" err="1"/>
              <a:t>interpretation</a:t>
            </a:r>
            <a:r>
              <a:rPr lang="it-IT" b="1" dirty="0"/>
              <a:t> and </a:t>
            </a:r>
            <a:r>
              <a:rPr lang="it-IT" b="1" dirty="0" err="1"/>
              <a:t>application</a:t>
            </a:r>
            <a:r>
              <a:rPr lang="it-IT" b="1" dirty="0"/>
              <a:t> of the </a:t>
            </a:r>
            <a:r>
              <a:rPr lang="it-IT" b="1" dirty="0" err="1"/>
              <a:t>Treaties</a:t>
            </a:r>
            <a:r>
              <a:rPr lang="it-IT" b="1" dirty="0"/>
              <a:t> </a:t>
            </a:r>
            <a:r>
              <a:rPr lang="it-IT" dirty="0"/>
              <a:t>the law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observed</a:t>
            </a:r>
            <a:r>
              <a:rPr lang="it-IT" dirty="0"/>
              <a:t>» (art. 19, 1)</a:t>
            </a:r>
          </a:p>
          <a:p>
            <a:endParaRPr lang="it-IT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52761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D5DC0F-1BB8-3249-AEA8-68A43B257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JURISDICTION AND JUDICIAL POWERS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34F8F0E-54BC-444A-BEC3-0DC18F61F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jurisdiction</a:t>
            </a:r>
            <a:r>
              <a:rPr lang="it-IT" dirty="0"/>
              <a:t> of the Court of </a:t>
            </a:r>
            <a:r>
              <a:rPr lang="it-IT" dirty="0" err="1"/>
              <a:t>Justice</a:t>
            </a:r>
            <a:r>
              <a:rPr lang="it-IT" dirty="0"/>
              <a:t> of the </a:t>
            </a:r>
            <a:r>
              <a:rPr lang="it-IT" dirty="0" err="1"/>
              <a:t>European</a:t>
            </a:r>
            <a:r>
              <a:rPr lang="it-IT" dirty="0"/>
              <a:t> Union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compulsory</a:t>
            </a:r>
            <a:r>
              <a:rPr lang="it-IT" dirty="0"/>
              <a:t> “</a:t>
            </a:r>
            <a:r>
              <a:rPr lang="it-IT" dirty="0" err="1"/>
              <a:t>within</a:t>
            </a:r>
            <a:r>
              <a:rPr lang="it-IT" dirty="0"/>
              <a:t> the </a:t>
            </a:r>
            <a:r>
              <a:rPr lang="it-IT" dirty="0" err="1"/>
              <a:t>limits</a:t>
            </a:r>
            <a:r>
              <a:rPr lang="it-IT" dirty="0"/>
              <a:t> of the </a:t>
            </a:r>
            <a:r>
              <a:rPr lang="it-IT" dirty="0" err="1"/>
              <a:t>powers</a:t>
            </a:r>
            <a:r>
              <a:rPr lang="it-IT" dirty="0"/>
              <a:t> </a:t>
            </a:r>
            <a:r>
              <a:rPr lang="it-IT" dirty="0" err="1"/>
              <a:t>conferred</a:t>
            </a:r>
            <a:r>
              <a:rPr lang="it-IT" dirty="0"/>
              <a:t> on </a:t>
            </a:r>
            <a:r>
              <a:rPr lang="it-IT" dirty="0" err="1"/>
              <a:t>it</a:t>
            </a:r>
            <a:r>
              <a:rPr lang="it-IT" dirty="0"/>
              <a:t> in the </a:t>
            </a:r>
            <a:r>
              <a:rPr lang="it-IT" dirty="0" err="1"/>
              <a:t>Treaties</a:t>
            </a:r>
            <a:r>
              <a:rPr lang="it-IT" dirty="0"/>
              <a:t>”.</a:t>
            </a:r>
          </a:p>
          <a:p>
            <a:r>
              <a:rPr lang="it-IT" dirty="0" err="1"/>
              <a:t>While</a:t>
            </a:r>
            <a:r>
              <a:rPr lang="it-IT" dirty="0"/>
              <a:t> </a:t>
            </a:r>
            <a:r>
              <a:rPr lang="it-IT" b="1" dirty="0" err="1"/>
              <a:t>compulsory</a:t>
            </a:r>
            <a:r>
              <a:rPr lang="it-IT" dirty="0"/>
              <a:t>, the </a:t>
            </a:r>
            <a:r>
              <a:rPr lang="it-IT" dirty="0" err="1"/>
              <a:t>Court's</a:t>
            </a:r>
            <a:r>
              <a:rPr lang="it-IT" dirty="0"/>
              <a:t> </a:t>
            </a:r>
            <a:r>
              <a:rPr lang="it-IT" dirty="0" err="1"/>
              <a:t>jurisdiction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thus</a:t>
            </a:r>
            <a:r>
              <a:rPr lang="it-IT" dirty="0"/>
              <a:t> </a:t>
            </a:r>
            <a:r>
              <a:rPr lang="it-IT" dirty="0" err="1"/>
              <a:t>limited</a:t>
            </a:r>
            <a:r>
              <a:rPr lang="it-IT" dirty="0"/>
              <a:t>. </a:t>
            </a:r>
            <a:r>
              <a:rPr lang="it-IT" dirty="0" err="1"/>
              <a:t>Based</a:t>
            </a:r>
            <a:r>
              <a:rPr lang="it-IT" dirty="0"/>
              <a:t> on the </a:t>
            </a:r>
            <a:r>
              <a:rPr lang="it-IT" dirty="0" err="1"/>
              <a:t>principle</a:t>
            </a:r>
            <a:r>
              <a:rPr lang="it-IT" dirty="0"/>
              <a:t> of </a:t>
            </a:r>
            <a:r>
              <a:rPr lang="it-IT" dirty="0" err="1"/>
              <a:t>conferral</a:t>
            </a:r>
            <a:r>
              <a:rPr lang="it-IT" dirty="0"/>
              <a:t>, the Court </a:t>
            </a:r>
            <a:r>
              <a:rPr lang="it-IT" dirty="0" err="1"/>
              <a:t>has</a:t>
            </a:r>
            <a:r>
              <a:rPr lang="it-IT" dirty="0"/>
              <a:t> no “</a:t>
            </a:r>
            <a:r>
              <a:rPr lang="it-IT" dirty="0" err="1"/>
              <a:t>inherent</a:t>
            </a:r>
            <a:r>
              <a:rPr lang="it-IT" dirty="0"/>
              <a:t>” </a:t>
            </a:r>
            <a:r>
              <a:rPr lang="it-IT" dirty="0" err="1"/>
              <a:t>jurisdiction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decides</a:t>
            </a:r>
            <a:r>
              <a:rPr lang="it-IT" dirty="0"/>
              <a:t> on </a:t>
            </a:r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where</a:t>
            </a:r>
            <a:r>
              <a:rPr lang="it-IT" dirty="0"/>
              <a:t> EU Law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applicable</a:t>
            </a:r>
            <a:r>
              <a:rPr lang="it-IT" dirty="0"/>
              <a:t> (</a:t>
            </a:r>
            <a:r>
              <a:rPr lang="it-IT" dirty="0" err="1"/>
              <a:t>rationae</a:t>
            </a:r>
            <a:r>
              <a:rPr lang="it-IT" dirty="0"/>
              <a:t> materiae/ </a:t>
            </a:r>
            <a:r>
              <a:rPr lang="it-IT" dirty="0" err="1"/>
              <a:t>rationae</a:t>
            </a:r>
            <a:r>
              <a:rPr lang="it-IT" dirty="0"/>
              <a:t> personae).  </a:t>
            </a:r>
          </a:p>
          <a:p>
            <a:r>
              <a:rPr lang="it-IT" dirty="0" err="1"/>
              <a:t>Compulsory</a:t>
            </a:r>
            <a:r>
              <a:rPr lang="it-IT" dirty="0"/>
              <a:t> </a:t>
            </a:r>
            <a:r>
              <a:rPr lang="it-IT" dirty="0" err="1"/>
              <a:t>jurisdiction</a:t>
            </a:r>
            <a:r>
              <a:rPr lang="it-IT" dirty="0"/>
              <a:t>: </a:t>
            </a:r>
            <a:r>
              <a:rPr lang="it-IT" dirty="0" err="1"/>
              <a:t>Member</a:t>
            </a:r>
            <a:r>
              <a:rPr lang="it-IT" dirty="0"/>
              <a:t> States </a:t>
            </a:r>
            <a:r>
              <a:rPr lang="it-IT" dirty="0" err="1"/>
              <a:t>cannot</a:t>
            </a:r>
            <a:r>
              <a:rPr lang="it-IT" dirty="0"/>
              <a:t> </a:t>
            </a:r>
            <a:r>
              <a:rPr lang="it-IT" dirty="0" err="1"/>
              <a:t>withdrawing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from the </a:t>
            </a:r>
            <a:r>
              <a:rPr lang="it-IT" dirty="0" err="1"/>
              <a:t>court’s</a:t>
            </a:r>
            <a:r>
              <a:rPr lang="it-IT" dirty="0"/>
              <a:t> </a:t>
            </a:r>
            <a:r>
              <a:rPr lang="it-IT" dirty="0" err="1"/>
              <a:t>jurisdiction</a:t>
            </a:r>
            <a:r>
              <a:rPr lang="it-IT" dirty="0"/>
              <a:t> (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they</a:t>
            </a:r>
            <a:r>
              <a:rPr lang="it-IT" dirty="0"/>
              <a:t> can </a:t>
            </a:r>
            <a:r>
              <a:rPr lang="it-IT" dirty="0" err="1"/>
              <a:t>withdraw</a:t>
            </a:r>
            <a:r>
              <a:rPr lang="it-IT" dirty="0"/>
              <a:t> from the </a:t>
            </a:r>
            <a:r>
              <a:rPr lang="it-IT" dirty="0" err="1"/>
              <a:t>treaties</a:t>
            </a:r>
            <a:r>
              <a:rPr lang="it-IT" dirty="0"/>
              <a:t>. E.g. Brexit)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97336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47933B-0422-3941-A91D-49B7A7A02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ECJ </a:t>
            </a:r>
            <a:r>
              <a:rPr lang="fr-FR" dirty="0" err="1"/>
              <a:t>jurisdiction</a:t>
            </a:r>
            <a:r>
              <a:rPr lang="fr-FR" dirty="0"/>
              <a:t>/ art. 19, § 3 TEU.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ED19C2-36C9-9D49-8047-EED7B27CC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THE ECJ </a:t>
            </a:r>
            <a:r>
              <a:rPr lang="it-IT" dirty="0" err="1"/>
              <a:t>shall</a:t>
            </a:r>
            <a:r>
              <a:rPr lang="it-IT" dirty="0"/>
              <a:t>: </a:t>
            </a:r>
          </a:p>
          <a:p>
            <a:pPr marL="514350" indent="-514350">
              <a:buAutoNum type="alphaLcParenBoth"/>
            </a:pPr>
            <a:r>
              <a:rPr lang="it-IT" dirty="0" err="1"/>
              <a:t>rule</a:t>
            </a:r>
            <a:r>
              <a:rPr lang="it-IT" dirty="0"/>
              <a:t> on </a:t>
            </a:r>
            <a:r>
              <a:rPr lang="it-IT" dirty="0" err="1"/>
              <a:t>actions</a:t>
            </a:r>
            <a:r>
              <a:rPr lang="it-IT" dirty="0"/>
              <a:t> </a:t>
            </a:r>
            <a:r>
              <a:rPr lang="it-IT" dirty="0" err="1"/>
              <a:t>brought</a:t>
            </a:r>
            <a:r>
              <a:rPr lang="it-IT" dirty="0"/>
              <a:t> by a </a:t>
            </a:r>
            <a:r>
              <a:rPr lang="it-IT" dirty="0" err="1"/>
              <a:t>Member</a:t>
            </a:r>
            <a:r>
              <a:rPr lang="it-IT" dirty="0"/>
              <a:t> State, an </a:t>
            </a:r>
            <a:r>
              <a:rPr lang="it-IT" dirty="0" err="1"/>
              <a:t>institution</a:t>
            </a:r>
            <a:r>
              <a:rPr lang="it-IT" dirty="0"/>
              <a:t> or a </a:t>
            </a:r>
            <a:r>
              <a:rPr lang="it-IT" dirty="0" err="1"/>
              <a:t>natural</a:t>
            </a:r>
            <a:r>
              <a:rPr lang="it-IT" dirty="0"/>
              <a:t> or </a:t>
            </a:r>
            <a:r>
              <a:rPr lang="it-IT" dirty="0" err="1"/>
              <a:t>legal</a:t>
            </a:r>
            <a:r>
              <a:rPr lang="it-IT" dirty="0"/>
              <a:t> </a:t>
            </a:r>
            <a:r>
              <a:rPr lang="it-IT" dirty="0" err="1"/>
              <a:t>person</a:t>
            </a:r>
            <a:r>
              <a:rPr lang="it-IT" dirty="0"/>
              <a:t>; </a:t>
            </a:r>
          </a:p>
          <a:p>
            <a:pPr marL="514350" indent="-514350">
              <a:buAutoNum type="alphaLcParenBoth"/>
            </a:pPr>
            <a:r>
              <a:rPr lang="it-IT" dirty="0" err="1"/>
              <a:t>give</a:t>
            </a:r>
            <a:r>
              <a:rPr lang="it-IT" dirty="0"/>
              <a:t> </a:t>
            </a:r>
            <a:r>
              <a:rPr lang="it-IT" dirty="0" err="1"/>
              <a:t>preliminary</a:t>
            </a:r>
            <a:r>
              <a:rPr lang="it-IT" dirty="0"/>
              <a:t> </a:t>
            </a:r>
            <a:r>
              <a:rPr lang="it-IT" dirty="0" err="1"/>
              <a:t>rulings</a:t>
            </a:r>
            <a:r>
              <a:rPr lang="it-IT" dirty="0"/>
              <a:t>, </a:t>
            </a:r>
            <a:r>
              <a:rPr lang="it-IT" dirty="0" err="1"/>
              <a:t>at</a:t>
            </a:r>
            <a:r>
              <a:rPr lang="it-IT" dirty="0"/>
              <a:t> the </a:t>
            </a:r>
            <a:r>
              <a:rPr lang="it-IT" dirty="0" err="1"/>
              <a:t>request</a:t>
            </a:r>
            <a:r>
              <a:rPr lang="it-IT" dirty="0"/>
              <a:t> of </a:t>
            </a:r>
            <a:r>
              <a:rPr lang="it-IT" dirty="0" err="1"/>
              <a:t>courts</a:t>
            </a:r>
            <a:r>
              <a:rPr lang="it-IT" dirty="0"/>
              <a:t> or </a:t>
            </a:r>
            <a:r>
              <a:rPr lang="it-IT" dirty="0" err="1"/>
              <a:t>tribunals</a:t>
            </a:r>
            <a:r>
              <a:rPr lang="it-IT" dirty="0"/>
              <a:t> of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, on the </a:t>
            </a:r>
            <a:r>
              <a:rPr lang="it-IT" dirty="0" err="1"/>
              <a:t>interpretation</a:t>
            </a:r>
            <a:r>
              <a:rPr lang="it-IT" dirty="0"/>
              <a:t> of Union law or the </a:t>
            </a:r>
            <a:r>
              <a:rPr lang="it-IT" dirty="0" err="1"/>
              <a:t>validity</a:t>
            </a:r>
            <a:r>
              <a:rPr lang="it-IT" dirty="0"/>
              <a:t> of </a:t>
            </a:r>
            <a:r>
              <a:rPr lang="it-IT" dirty="0" err="1"/>
              <a:t>acts</a:t>
            </a:r>
            <a:r>
              <a:rPr lang="it-IT" dirty="0"/>
              <a:t> </a:t>
            </a:r>
            <a:r>
              <a:rPr lang="it-IT" dirty="0" err="1"/>
              <a:t>adopted</a:t>
            </a:r>
            <a:r>
              <a:rPr lang="it-IT" dirty="0"/>
              <a:t> by the </a:t>
            </a:r>
            <a:r>
              <a:rPr lang="it-IT" dirty="0" err="1"/>
              <a:t>institutions</a:t>
            </a:r>
            <a:r>
              <a:rPr lang="it-IT" dirty="0"/>
              <a:t>;</a:t>
            </a:r>
          </a:p>
          <a:p>
            <a:pPr marL="514350" indent="-514350">
              <a:buAutoNum type="alphaLcParenBoth"/>
            </a:pPr>
            <a:r>
              <a:rPr lang="it-IT" dirty="0" err="1"/>
              <a:t>rule</a:t>
            </a:r>
            <a:r>
              <a:rPr lang="it-IT" dirty="0"/>
              <a:t> in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cases</a:t>
            </a:r>
            <a:r>
              <a:rPr lang="it-IT" dirty="0"/>
              <a:t> </a:t>
            </a:r>
            <a:r>
              <a:rPr lang="it-IT" dirty="0" err="1"/>
              <a:t>provided</a:t>
            </a:r>
            <a:r>
              <a:rPr lang="it-IT" dirty="0"/>
              <a:t> for in the </a:t>
            </a:r>
            <a:r>
              <a:rPr lang="it-IT" dirty="0" err="1"/>
              <a:t>Treaties</a:t>
            </a:r>
            <a:r>
              <a:rPr lang="it-IT" dirty="0"/>
              <a:t>.</a:t>
            </a:r>
          </a:p>
          <a:p>
            <a:pPr marL="0" indent="0">
              <a:buNone/>
            </a:pPr>
            <a:endParaRPr lang="it-IT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20860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8CFDA2-7E30-9C48-A32C-F1D9CDFE0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ECJ Composition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C62F99-32CF-4E48-B28B-97C5F4F55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The Court of </a:t>
            </a:r>
            <a:r>
              <a:rPr lang="it-IT" dirty="0" err="1"/>
              <a:t>Justice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composed</a:t>
            </a:r>
            <a:r>
              <a:rPr lang="it-IT" dirty="0"/>
              <a:t> of 27 </a:t>
            </a:r>
            <a:r>
              <a:rPr lang="it-IT" dirty="0" err="1"/>
              <a:t>Judges</a:t>
            </a:r>
            <a:r>
              <a:rPr lang="it-IT" dirty="0"/>
              <a:t> and 11 </a:t>
            </a:r>
            <a:r>
              <a:rPr lang="it-IT" dirty="0" err="1"/>
              <a:t>Advocates</a:t>
            </a:r>
            <a:r>
              <a:rPr lang="it-IT" dirty="0"/>
              <a:t> General. </a:t>
            </a:r>
          </a:p>
          <a:p>
            <a:r>
              <a:rPr lang="it-IT" dirty="0"/>
              <a:t>The </a:t>
            </a:r>
            <a:r>
              <a:rPr lang="it-IT" dirty="0" err="1"/>
              <a:t>Judges</a:t>
            </a:r>
            <a:r>
              <a:rPr lang="it-IT" dirty="0"/>
              <a:t> and </a:t>
            </a:r>
            <a:r>
              <a:rPr lang="it-IT" dirty="0" err="1"/>
              <a:t>Advocates</a:t>
            </a:r>
            <a:r>
              <a:rPr lang="it-IT" dirty="0"/>
              <a:t> General are </a:t>
            </a:r>
            <a:r>
              <a:rPr lang="it-IT" dirty="0" err="1"/>
              <a:t>appointed</a:t>
            </a:r>
            <a:r>
              <a:rPr lang="it-IT" dirty="0"/>
              <a:t> by common </a:t>
            </a:r>
            <a:r>
              <a:rPr lang="it-IT" dirty="0" err="1"/>
              <a:t>accord</a:t>
            </a:r>
            <a:r>
              <a:rPr lang="it-IT" dirty="0"/>
              <a:t> of the </a:t>
            </a:r>
            <a:r>
              <a:rPr lang="it-IT" dirty="0" err="1"/>
              <a:t>governments</a:t>
            </a:r>
            <a:r>
              <a:rPr lang="it-IT" dirty="0"/>
              <a:t> of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after</a:t>
            </a:r>
            <a:r>
              <a:rPr lang="it-IT" dirty="0"/>
              <a:t> </a:t>
            </a:r>
            <a:r>
              <a:rPr lang="it-IT" dirty="0" err="1"/>
              <a:t>consultation</a:t>
            </a:r>
            <a:r>
              <a:rPr lang="it-IT" dirty="0"/>
              <a:t> of a panel </a:t>
            </a:r>
            <a:r>
              <a:rPr lang="it-IT" dirty="0" err="1"/>
              <a:t>responsible</a:t>
            </a:r>
            <a:r>
              <a:rPr lang="it-IT" dirty="0"/>
              <a:t> for </a:t>
            </a:r>
            <a:r>
              <a:rPr lang="it-IT" dirty="0" err="1"/>
              <a:t>giving</a:t>
            </a:r>
            <a:r>
              <a:rPr lang="it-IT" dirty="0"/>
              <a:t> an opinion on </a:t>
            </a:r>
            <a:r>
              <a:rPr lang="it-IT" dirty="0" err="1"/>
              <a:t>prospective</a:t>
            </a:r>
            <a:r>
              <a:rPr lang="it-IT" dirty="0"/>
              <a:t> </a:t>
            </a:r>
            <a:r>
              <a:rPr lang="it-IT" dirty="0" err="1"/>
              <a:t>candidates</a:t>
            </a:r>
            <a:r>
              <a:rPr lang="it-IT" dirty="0"/>
              <a:t>' </a:t>
            </a:r>
            <a:r>
              <a:rPr lang="it-IT" dirty="0" err="1"/>
              <a:t>suitability</a:t>
            </a:r>
            <a:r>
              <a:rPr lang="it-IT" dirty="0"/>
              <a:t> to </a:t>
            </a:r>
            <a:r>
              <a:rPr lang="it-IT" dirty="0" err="1"/>
              <a:t>perform</a:t>
            </a:r>
            <a:r>
              <a:rPr lang="it-IT" dirty="0"/>
              <a:t> the </a:t>
            </a:r>
            <a:r>
              <a:rPr lang="it-IT" dirty="0" err="1"/>
              <a:t>duties</a:t>
            </a:r>
            <a:r>
              <a:rPr lang="it-IT" dirty="0"/>
              <a:t> </a:t>
            </a:r>
            <a:r>
              <a:rPr lang="it-IT" dirty="0" err="1"/>
              <a:t>concerned</a:t>
            </a:r>
            <a:r>
              <a:rPr lang="it-IT" dirty="0"/>
              <a:t>. </a:t>
            </a:r>
          </a:p>
          <a:p>
            <a:r>
              <a:rPr lang="it-IT" dirty="0" err="1"/>
              <a:t>They</a:t>
            </a:r>
            <a:r>
              <a:rPr lang="it-IT" dirty="0"/>
              <a:t> are </a:t>
            </a:r>
            <a:r>
              <a:rPr lang="it-IT" dirty="0" err="1"/>
              <a:t>appointed</a:t>
            </a:r>
            <a:r>
              <a:rPr lang="it-IT" dirty="0"/>
              <a:t> for a </a:t>
            </a:r>
            <a:r>
              <a:rPr lang="it-IT" dirty="0" err="1"/>
              <a:t>term</a:t>
            </a:r>
            <a:r>
              <a:rPr lang="it-IT" dirty="0"/>
              <a:t> of office of </a:t>
            </a:r>
            <a:r>
              <a:rPr lang="it-IT" dirty="0" err="1"/>
              <a:t>six</a:t>
            </a:r>
            <a:r>
              <a:rPr lang="it-IT" dirty="0"/>
              <a:t> </a:t>
            </a:r>
            <a:r>
              <a:rPr lang="it-IT" dirty="0" err="1"/>
              <a:t>years</a:t>
            </a:r>
            <a:r>
              <a:rPr lang="it-IT" dirty="0"/>
              <a:t>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renewable</a:t>
            </a:r>
            <a:r>
              <a:rPr lang="it-IT" dirty="0"/>
              <a:t>. </a:t>
            </a:r>
          </a:p>
          <a:p>
            <a:r>
              <a:rPr lang="it-IT" dirty="0" err="1"/>
              <a:t>They</a:t>
            </a:r>
            <a:r>
              <a:rPr lang="it-IT" dirty="0"/>
              <a:t> are </a:t>
            </a:r>
            <a:r>
              <a:rPr lang="it-IT" dirty="0" err="1"/>
              <a:t>chosen</a:t>
            </a:r>
            <a:r>
              <a:rPr lang="it-IT" dirty="0"/>
              <a:t> from </a:t>
            </a:r>
            <a:r>
              <a:rPr lang="it-IT" dirty="0" err="1"/>
              <a:t>among</a:t>
            </a:r>
            <a:r>
              <a:rPr lang="it-IT" dirty="0"/>
              <a:t> </a:t>
            </a:r>
            <a:r>
              <a:rPr lang="it-IT" dirty="0" err="1"/>
              <a:t>individuals</a:t>
            </a:r>
            <a:r>
              <a:rPr lang="it-IT" dirty="0"/>
              <a:t> </a:t>
            </a:r>
            <a:r>
              <a:rPr lang="it-IT" dirty="0" err="1"/>
              <a:t>whose</a:t>
            </a:r>
            <a:r>
              <a:rPr lang="it-IT" dirty="0"/>
              <a:t> </a:t>
            </a:r>
            <a:r>
              <a:rPr lang="it-IT" dirty="0" err="1"/>
              <a:t>independence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beyond</a:t>
            </a:r>
            <a:r>
              <a:rPr lang="it-IT" dirty="0"/>
              <a:t> </a:t>
            </a:r>
            <a:r>
              <a:rPr lang="it-IT" dirty="0" err="1"/>
              <a:t>doubt</a:t>
            </a:r>
            <a:r>
              <a:rPr lang="it-IT" dirty="0"/>
              <a:t> and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possess</a:t>
            </a:r>
            <a:r>
              <a:rPr lang="it-IT" dirty="0"/>
              <a:t> the </a:t>
            </a:r>
            <a:r>
              <a:rPr lang="it-IT" dirty="0" err="1"/>
              <a:t>qualifications</a:t>
            </a:r>
            <a:r>
              <a:rPr lang="it-IT" dirty="0"/>
              <a:t> </a:t>
            </a:r>
            <a:r>
              <a:rPr lang="it-IT" dirty="0" err="1"/>
              <a:t>required</a:t>
            </a:r>
            <a:r>
              <a:rPr lang="it-IT" dirty="0"/>
              <a:t> for </a:t>
            </a:r>
            <a:r>
              <a:rPr lang="it-IT" dirty="0" err="1"/>
              <a:t>appointment</a:t>
            </a:r>
            <a:r>
              <a:rPr lang="it-IT" dirty="0"/>
              <a:t>, in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respective</a:t>
            </a:r>
            <a:r>
              <a:rPr lang="it-IT" dirty="0"/>
              <a:t> </a:t>
            </a:r>
            <a:r>
              <a:rPr lang="it-IT" dirty="0" err="1"/>
              <a:t>countries</a:t>
            </a:r>
            <a:r>
              <a:rPr lang="it-IT" dirty="0"/>
              <a:t>, to the </a:t>
            </a:r>
            <a:r>
              <a:rPr lang="it-IT" dirty="0" err="1"/>
              <a:t>highest</a:t>
            </a:r>
            <a:r>
              <a:rPr lang="it-IT" dirty="0"/>
              <a:t> </a:t>
            </a:r>
            <a:r>
              <a:rPr lang="it-IT" dirty="0" err="1"/>
              <a:t>judicial</a:t>
            </a:r>
            <a:r>
              <a:rPr lang="it-IT" dirty="0"/>
              <a:t> </a:t>
            </a:r>
            <a:r>
              <a:rPr lang="it-IT" dirty="0" err="1"/>
              <a:t>offices</a:t>
            </a:r>
            <a:r>
              <a:rPr lang="it-IT" dirty="0"/>
              <a:t>, or </a:t>
            </a:r>
            <a:r>
              <a:rPr lang="it-IT" dirty="0" err="1"/>
              <a:t>who</a:t>
            </a:r>
            <a:r>
              <a:rPr lang="it-IT" dirty="0"/>
              <a:t> are of </a:t>
            </a:r>
            <a:r>
              <a:rPr lang="it-IT" dirty="0" err="1"/>
              <a:t>recognised</a:t>
            </a:r>
            <a:r>
              <a:rPr lang="it-IT" dirty="0"/>
              <a:t> </a:t>
            </a:r>
            <a:r>
              <a:rPr lang="it-IT" dirty="0" err="1"/>
              <a:t>competence</a:t>
            </a:r>
            <a:r>
              <a:rPr lang="it-IT" dirty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290803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D2437A-DFEC-8D46-A3DD-EFB8904DD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Direct/indirect actions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7B1D156-AD51-6A44-B98A-7E0959E66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provision</a:t>
            </a:r>
            <a:r>
              <a:rPr lang="it-IT" dirty="0"/>
              <a:t> </a:t>
            </a:r>
            <a:r>
              <a:rPr lang="it-IT" dirty="0" err="1"/>
              <a:t>classifies</a:t>
            </a:r>
            <a:r>
              <a:rPr lang="it-IT" dirty="0"/>
              <a:t> the </a:t>
            </a:r>
            <a:r>
              <a:rPr lang="it-IT" dirty="0" err="1"/>
              <a:t>judicial</a:t>
            </a:r>
            <a:r>
              <a:rPr lang="it-IT" dirty="0"/>
              <a:t> </a:t>
            </a:r>
            <a:r>
              <a:rPr lang="it-IT" dirty="0" err="1"/>
              <a:t>tasks</a:t>
            </a:r>
            <a:r>
              <a:rPr lang="it-IT" dirty="0"/>
              <a:t> by </a:t>
            </a:r>
            <a:r>
              <a:rPr lang="it-IT" dirty="0" err="1"/>
              <a:t>distinguishing</a:t>
            </a:r>
            <a:r>
              <a:rPr lang="it-IT" dirty="0"/>
              <a:t> </a:t>
            </a:r>
            <a:r>
              <a:rPr lang="it-IT" dirty="0" err="1"/>
              <a:t>between</a:t>
            </a:r>
            <a:r>
              <a:rPr lang="it-IT" dirty="0"/>
              <a:t> </a:t>
            </a:r>
            <a:r>
              <a:rPr lang="it-IT" dirty="0" err="1"/>
              <a:t>direct</a:t>
            </a:r>
            <a:r>
              <a:rPr lang="it-IT" dirty="0"/>
              <a:t> and </a:t>
            </a:r>
            <a:r>
              <a:rPr lang="it-IT" dirty="0" err="1"/>
              <a:t>indirect</a:t>
            </a:r>
            <a:r>
              <a:rPr lang="it-IT" dirty="0"/>
              <a:t> </a:t>
            </a:r>
            <a:r>
              <a:rPr lang="it-IT" dirty="0" err="1"/>
              <a:t>actions</a:t>
            </a:r>
            <a:r>
              <a:rPr lang="it-IT" dirty="0"/>
              <a:t>.</a:t>
            </a:r>
          </a:p>
          <a:p>
            <a:r>
              <a:rPr lang="it-IT" dirty="0"/>
              <a:t>The </a:t>
            </a:r>
            <a:r>
              <a:rPr lang="it-IT" dirty="0" err="1"/>
              <a:t>former</a:t>
            </a:r>
            <a:r>
              <a:rPr lang="it-IT" dirty="0"/>
              <a:t> are </a:t>
            </a:r>
            <a:r>
              <a:rPr lang="it-IT" dirty="0" err="1"/>
              <a:t>brought</a:t>
            </a:r>
            <a:r>
              <a:rPr lang="it-IT" dirty="0"/>
              <a:t> </a:t>
            </a:r>
            <a:r>
              <a:rPr lang="it-IT" dirty="0" err="1"/>
              <a:t>directly</a:t>
            </a:r>
            <a:r>
              <a:rPr lang="it-IT" dirty="0"/>
              <a:t> </a:t>
            </a:r>
            <a:r>
              <a:rPr lang="it-IT" dirty="0" err="1"/>
              <a:t>before</a:t>
            </a:r>
            <a:r>
              <a:rPr lang="it-IT" dirty="0"/>
              <a:t> the </a:t>
            </a:r>
            <a:r>
              <a:rPr lang="it-IT" dirty="0" err="1"/>
              <a:t>European</a:t>
            </a:r>
            <a:r>
              <a:rPr lang="it-IT" dirty="0"/>
              <a:t> Court. The </a:t>
            </a:r>
            <a:r>
              <a:rPr lang="it-IT" dirty="0" err="1"/>
              <a:t>latter</a:t>
            </a:r>
            <a:r>
              <a:rPr lang="it-IT" dirty="0"/>
              <a:t> </a:t>
            </a:r>
            <a:r>
              <a:rPr lang="it-IT" dirty="0" err="1"/>
              <a:t>arrive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the Court </a:t>
            </a:r>
            <a:r>
              <a:rPr lang="it-IT" dirty="0" err="1"/>
              <a:t>indirectly</a:t>
            </a:r>
            <a:r>
              <a:rPr lang="it-IT" dirty="0"/>
              <a:t> </a:t>
            </a:r>
            <a:r>
              <a:rPr lang="it-IT" dirty="0" err="1"/>
              <a:t>through</a:t>
            </a:r>
            <a:r>
              <a:rPr lang="it-IT" dirty="0"/>
              <a:t> </a:t>
            </a:r>
            <a:r>
              <a:rPr lang="it-IT" dirty="0" err="1"/>
              <a:t>preliminary</a:t>
            </a:r>
            <a:r>
              <a:rPr lang="it-IT" dirty="0"/>
              <a:t> </a:t>
            </a:r>
            <a:r>
              <a:rPr lang="it-IT" dirty="0" err="1"/>
              <a:t>references</a:t>
            </a:r>
            <a:r>
              <a:rPr lang="it-IT" dirty="0"/>
              <a:t> from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courts</a:t>
            </a:r>
            <a:r>
              <a:rPr lang="it-IT" dirty="0"/>
              <a:t>.</a:t>
            </a:r>
          </a:p>
          <a:p>
            <a:r>
              <a:rPr lang="fr-FR" dirty="0" err="1"/>
              <a:t>Preliminary</a:t>
            </a:r>
            <a:r>
              <a:rPr lang="fr-FR" dirty="0"/>
              <a:t> </a:t>
            </a:r>
            <a:r>
              <a:rPr lang="fr-FR" dirty="0" err="1"/>
              <a:t>references</a:t>
            </a:r>
            <a:r>
              <a:rPr lang="fr-FR" dirty="0"/>
              <a:t>: dialogue </a:t>
            </a:r>
            <a:r>
              <a:rPr lang="fr-FR" dirty="0" err="1"/>
              <a:t>within</a:t>
            </a:r>
            <a:r>
              <a:rPr lang="fr-FR" dirty="0"/>
              <a:t> the national </a:t>
            </a:r>
            <a:r>
              <a:rPr lang="fr-FR" dirty="0" err="1"/>
              <a:t>judges</a:t>
            </a:r>
            <a:r>
              <a:rPr lang="fr-FR" dirty="0"/>
              <a:t> of the MS </a:t>
            </a:r>
            <a:r>
              <a:rPr lang="fr-FR" dirty="0" err="1"/>
              <a:t>that</a:t>
            </a:r>
            <a:r>
              <a:rPr lang="fr-FR" dirty="0"/>
              <a:t> are </a:t>
            </a:r>
            <a:r>
              <a:rPr lang="fr-FR" dirty="0" err="1"/>
              <a:t>also</a:t>
            </a:r>
            <a:r>
              <a:rPr lang="fr-FR" dirty="0"/>
              <a:t> part of the </a:t>
            </a:r>
            <a:r>
              <a:rPr lang="fr-FR" b="1" dirty="0" err="1"/>
              <a:t>judicial</a:t>
            </a:r>
            <a:r>
              <a:rPr lang="fr-FR" b="1" dirty="0"/>
              <a:t> architecture </a:t>
            </a:r>
            <a:r>
              <a:rPr lang="fr-FR" dirty="0"/>
              <a:t>of the EU</a:t>
            </a:r>
          </a:p>
        </p:txBody>
      </p:sp>
    </p:spTree>
    <p:extLst>
      <p:ext uri="{BB962C8B-B14F-4D97-AF65-F5344CB8AC3E}">
        <p14:creationId xmlns:p14="http://schemas.microsoft.com/office/powerpoint/2010/main" val="2645438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C05095-12B4-8E4E-8A6F-C16F6015D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Tasks</a:t>
            </a: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F67B4D-9FBF-C847-9C1F-554C03412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The </a:t>
            </a:r>
            <a:r>
              <a:rPr lang="it-IT" dirty="0" err="1"/>
              <a:t>Decisions</a:t>
            </a:r>
            <a:r>
              <a:rPr lang="it-IT" dirty="0"/>
              <a:t> of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Council</a:t>
            </a:r>
            <a:r>
              <a:rPr lang="it-IT" dirty="0"/>
              <a:t> are policy </a:t>
            </a:r>
            <a:r>
              <a:rPr lang="it-IT" dirty="0" err="1"/>
              <a:t>guidelines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EU </a:t>
            </a:r>
            <a:r>
              <a:rPr lang="it-IT" dirty="0" err="1"/>
              <a:t>Member</a:t>
            </a:r>
            <a:endParaRPr lang="it-IT" dirty="0"/>
          </a:p>
          <a:p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</a:t>
            </a:r>
            <a:r>
              <a:rPr lang="it-IT" dirty="0" err="1"/>
              <a:t>follow</a:t>
            </a:r>
            <a:r>
              <a:rPr lang="it-IT" dirty="0"/>
              <a:t>.</a:t>
            </a:r>
          </a:p>
          <a:p>
            <a:r>
              <a:rPr lang="it-IT" dirty="0"/>
              <a:t>In </a:t>
            </a:r>
            <a:r>
              <a:rPr lang="it-IT" dirty="0" err="1"/>
              <a:t>accordance</a:t>
            </a:r>
            <a:r>
              <a:rPr lang="it-IT" dirty="0"/>
              <a:t> with Art. 13 of the TEU, the </a:t>
            </a:r>
            <a:r>
              <a:rPr lang="it-IT" dirty="0" err="1"/>
              <a:t>tasks</a:t>
            </a:r>
            <a:r>
              <a:rPr lang="it-IT" dirty="0"/>
              <a:t>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Council</a:t>
            </a:r>
            <a:r>
              <a:rPr lang="it-IT" dirty="0"/>
              <a:t> are:</a:t>
            </a:r>
          </a:p>
          <a:p>
            <a:r>
              <a:rPr lang="it-IT" dirty="0"/>
              <a:t>1) </a:t>
            </a:r>
            <a:r>
              <a:rPr lang="it-IT" dirty="0" err="1"/>
              <a:t>providing</a:t>
            </a:r>
            <a:r>
              <a:rPr lang="it-IT" dirty="0"/>
              <a:t> general </a:t>
            </a:r>
            <a:r>
              <a:rPr lang="it-IT" dirty="0" err="1"/>
              <a:t>political</a:t>
            </a:r>
            <a:r>
              <a:rPr lang="it-IT" dirty="0"/>
              <a:t> </a:t>
            </a:r>
            <a:r>
              <a:rPr lang="it-IT" dirty="0" err="1"/>
              <a:t>development</a:t>
            </a:r>
            <a:r>
              <a:rPr lang="it-IT" dirty="0"/>
              <a:t> of Europe;</a:t>
            </a:r>
          </a:p>
          <a:p>
            <a:r>
              <a:rPr lang="it-IT" dirty="0"/>
              <a:t>2) </a:t>
            </a:r>
            <a:r>
              <a:rPr lang="it-IT" dirty="0" err="1"/>
              <a:t>adoption</a:t>
            </a:r>
            <a:r>
              <a:rPr lang="it-IT" dirty="0"/>
              <a:t> of general </a:t>
            </a:r>
            <a:r>
              <a:rPr lang="it-IT" dirty="0" err="1"/>
              <a:t>political</a:t>
            </a:r>
            <a:r>
              <a:rPr lang="it-IT" dirty="0"/>
              <a:t> </a:t>
            </a:r>
            <a:r>
              <a:rPr lang="it-IT" dirty="0" err="1"/>
              <a:t>guidelines</a:t>
            </a:r>
            <a:r>
              <a:rPr lang="it-IT" dirty="0"/>
              <a:t> of EU </a:t>
            </a:r>
            <a:r>
              <a:rPr lang="it-IT" dirty="0" err="1"/>
              <a:t>activities</a:t>
            </a:r>
            <a:r>
              <a:rPr lang="it-IT" dirty="0"/>
              <a:t>;</a:t>
            </a:r>
          </a:p>
          <a:p>
            <a:r>
              <a:rPr lang="it-IT" dirty="0"/>
              <a:t>3) </a:t>
            </a:r>
            <a:r>
              <a:rPr lang="it-IT" dirty="0" err="1"/>
              <a:t>consideration</a:t>
            </a:r>
            <a:r>
              <a:rPr lang="it-IT" dirty="0"/>
              <a:t> of the </a:t>
            </a:r>
            <a:r>
              <a:rPr lang="it-IT" dirty="0" err="1"/>
              <a:t>various</a:t>
            </a:r>
            <a:r>
              <a:rPr lang="it-IT" dirty="0"/>
              <a:t> </a:t>
            </a:r>
            <a:r>
              <a:rPr lang="it-IT" dirty="0" err="1"/>
              <a:t>aspects</a:t>
            </a:r>
            <a:r>
              <a:rPr lang="it-IT" dirty="0"/>
              <a:t> of </a:t>
            </a:r>
            <a:r>
              <a:rPr lang="it-IT" dirty="0" err="1"/>
              <a:t>issues</a:t>
            </a:r>
            <a:r>
              <a:rPr lang="it-IT" dirty="0"/>
              <a:t> </a:t>
            </a:r>
            <a:r>
              <a:rPr lang="it-IT" dirty="0" err="1"/>
              <a:t>relating</a:t>
            </a:r>
            <a:r>
              <a:rPr lang="it-IT" dirty="0"/>
              <a:t> to the EU;</a:t>
            </a:r>
          </a:p>
          <a:p>
            <a:r>
              <a:rPr lang="it-IT" dirty="0"/>
              <a:t>4) </a:t>
            </a:r>
            <a:r>
              <a:rPr lang="it-IT" dirty="0" err="1"/>
              <a:t>promoting</a:t>
            </a:r>
            <a:r>
              <a:rPr lang="it-IT" dirty="0"/>
              <a:t> </a:t>
            </a:r>
            <a:r>
              <a:rPr lang="it-IT" dirty="0" err="1"/>
              <a:t>cooperation</a:t>
            </a:r>
            <a:r>
              <a:rPr lang="it-IT" dirty="0"/>
              <a:t> in new </a:t>
            </a:r>
            <a:r>
              <a:rPr lang="it-IT" dirty="0" err="1"/>
              <a:t>areas</a:t>
            </a:r>
            <a:r>
              <a:rPr lang="it-IT" dirty="0"/>
              <a:t>;</a:t>
            </a:r>
          </a:p>
          <a:p>
            <a:r>
              <a:rPr lang="it-IT" dirty="0"/>
              <a:t>5) the </a:t>
            </a:r>
            <a:r>
              <a:rPr lang="it-IT" dirty="0" err="1"/>
              <a:t>expression</a:t>
            </a:r>
            <a:r>
              <a:rPr lang="it-IT" dirty="0"/>
              <a:t> of common positions on </a:t>
            </a:r>
            <a:r>
              <a:rPr lang="it-IT" dirty="0" err="1"/>
              <a:t>foreign</a:t>
            </a:r>
            <a:r>
              <a:rPr lang="it-IT" dirty="0"/>
              <a:t> policy </a:t>
            </a:r>
            <a:r>
              <a:rPr lang="it-IT" dirty="0" err="1"/>
              <a:t>issues</a:t>
            </a:r>
            <a:r>
              <a:rPr lang="it-IT" dirty="0"/>
              <a:t> and </a:t>
            </a:r>
            <a:r>
              <a:rPr lang="it-IT" dirty="0" err="1"/>
              <a:t>others</a:t>
            </a:r>
            <a:r>
              <a:rPr lang="it-IT" dirty="0"/>
              <a:t>.</a:t>
            </a:r>
          </a:p>
          <a:p>
            <a:r>
              <a:rPr lang="it-IT" dirty="0"/>
              <a:t>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Council</a:t>
            </a:r>
            <a:r>
              <a:rPr lang="it-IT" dirty="0"/>
              <a:t> </a:t>
            </a:r>
            <a:r>
              <a:rPr lang="it-IT" dirty="0" err="1"/>
              <a:t>does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exercise</a:t>
            </a:r>
            <a:r>
              <a:rPr lang="it-IT" dirty="0"/>
              <a:t> legislative </a:t>
            </a:r>
            <a:r>
              <a:rPr lang="it-IT" dirty="0" err="1"/>
              <a:t>functions</a:t>
            </a:r>
            <a:r>
              <a:rPr lang="it-IT" dirty="0"/>
              <a:t>. </a:t>
            </a:r>
            <a:r>
              <a:rPr lang="it-IT" dirty="0" err="1"/>
              <a:t>Its</a:t>
            </a:r>
            <a:r>
              <a:rPr lang="it-IT" dirty="0"/>
              <a:t> goal </a:t>
            </a:r>
            <a:r>
              <a:rPr lang="it-IT" dirty="0" err="1"/>
              <a:t>is</a:t>
            </a:r>
            <a:r>
              <a:rPr lang="it-IT" dirty="0"/>
              <a:t> to </a:t>
            </a:r>
            <a:r>
              <a:rPr lang="it-IT" dirty="0" err="1"/>
              <a:t>send</a:t>
            </a:r>
            <a:endParaRPr lang="it-IT" dirty="0"/>
          </a:p>
          <a:p>
            <a:r>
              <a:rPr lang="it-IT" dirty="0"/>
              <a:t>«</a:t>
            </a:r>
            <a:r>
              <a:rPr lang="it-IT" dirty="0" err="1"/>
              <a:t>pulses</a:t>
            </a:r>
            <a:r>
              <a:rPr lang="it-IT" dirty="0"/>
              <a:t>» to the Union to </a:t>
            </a:r>
            <a:r>
              <a:rPr lang="it-IT" dirty="0" err="1"/>
              <a:t>encourage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development</a:t>
            </a:r>
            <a:r>
              <a:rPr lang="it-IT" dirty="0"/>
              <a:t>, and </a:t>
            </a:r>
            <a:r>
              <a:rPr lang="it-IT" dirty="0" err="1"/>
              <a:t>determine</a:t>
            </a:r>
            <a:r>
              <a:rPr lang="it-IT" dirty="0"/>
              <a:t> «the general </a:t>
            </a:r>
            <a:r>
              <a:rPr lang="it-IT" dirty="0" err="1"/>
              <a:t>political</a:t>
            </a:r>
            <a:r>
              <a:rPr lang="it-IT" dirty="0"/>
              <a:t> </a:t>
            </a:r>
            <a:r>
              <a:rPr lang="it-IT" dirty="0" err="1"/>
              <a:t>directions</a:t>
            </a:r>
            <a:r>
              <a:rPr lang="it-IT" dirty="0"/>
              <a:t> and </a:t>
            </a:r>
            <a:r>
              <a:rPr lang="it-IT" dirty="0" err="1"/>
              <a:t>priorities</a:t>
            </a:r>
            <a:r>
              <a:rPr lang="it-IT" dirty="0"/>
              <a:t>» for </a:t>
            </a:r>
            <a:r>
              <a:rPr lang="it-IT" dirty="0" err="1"/>
              <a:t>it</a:t>
            </a:r>
            <a:r>
              <a:rPr lang="it-IT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8578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59E00B-BDC8-2448-85B6-213D622CC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Council</a:t>
            </a:r>
            <a:r>
              <a:rPr lang="it-IT" dirty="0"/>
              <a:t> of the </a:t>
            </a:r>
            <a:r>
              <a:rPr lang="it-IT" dirty="0" err="1"/>
              <a:t>European</a:t>
            </a:r>
            <a:r>
              <a:rPr lang="it-IT" dirty="0"/>
              <a:t> Union or The </a:t>
            </a:r>
            <a:r>
              <a:rPr lang="it-IT" dirty="0" err="1"/>
              <a:t>Council</a:t>
            </a:r>
            <a:r>
              <a:rPr lang="it-IT" dirty="0"/>
              <a:t> of </a:t>
            </a:r>
            <a:r>
              <a:rPr lang="it-IT" dirty="0" err="1"/>
              <a:t>Ministers</a:t>
            </a:r>
            <a:r>
              <a:rPr lang="it-IT" dirty="0"/>
              <a:t>. </a:t>
            </a:r>
            <a:endParaRPr lang="fr-FR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C52662-9351-804A-B4EE-B07596CE8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At the </a:t>
            </a:r>
            <a:r>
              <a:rPr lang="fr-FR" dirty="0" err="1"/>
              <a:t>beginning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</a:t>
            </a:r>
            <a:r>
              <a:rPr lang="fr-FR" dirty="0" err="1"/>
              <a:t>was</a:t>
            </a:r>
            <a:r>
              <a:rPr lang="fr-FR" dirty="0"/>
              <a:t> the main / central institution at the EU </a:t>
            </a:r>
            <a:r>
              <a:rPr lang="fr-FR" dirty="0" err="1"/>
              <a:t>level</a:t>
            </a:r>
            <a:r>
              <a:rPr lang="fr-FR" dirty="0"/>
              <a:t>. </a:t>
            </a:r>
          </a:p>
          <a:p>
            <a:r>
              <a:rPr lang="fr-FR" dirty="0"/>
              <a:t>This has – over time – </a:t>
            </a:r>
            <a:r>
              <a:rPr lang="fr-FR" dirty="0" err="1"/>
              <a:t>dramatically</a:t>
            </a:r>
            <a:r>
              <a:rPr lang="fr-FR" dirty="0"/>
              <a:t> </a:t>
            </a:r>
            <a:r>
              <a:rPr lang="fr-FR" dirty="0" err="1"/>
              <a:t>changed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the </a:t>
            </a:r>
            <a:r>
              <a:rPr lang="fr-FR" dirty="0" err="1"/>
              <a:t>rise</a:t>
            </a:r>
            <a:r>
              <a:rPr lang="fr-FR" dirty="0"/>
              <a:t> of </a:t>
            </a:r>
            <a:r>
              <a:rPr lang="fr-FR" dirty="0" err="1"/>
              <a:t>two</a:t>
            </a:r>
            <a:r>
              <a:rPr lang="fr-FR" dirty="0"/>
              <a:t> rival institutions: the </a:t>
            </a:r>
            <a:r>
              <a:rPr lang="fr-FR" dirty="0" err="1"/>
              <a:t>European</a:t>
            </a:r>
            <a:r>
              <a:rPr lang="fr-FR" dirty="0"/>
              <a:t> </a:t>
            </a:r>
            <a:r>
              <a:rPr lang="fr-FR" dirty="0" err="1"/>
              <a:t>Parliament</a:t>
            </a:r>
            <a:r>
              <a:rPr lang="fr-FR" dirty="0"/>
              <a:t> has </a:t>
            </a:r>
            <a:r>
              <a:rPr lang="fr-FR" dirty="0" err="1"/>
              <a:t>limited</a:t>
            </a:r>
            <a:r>
              <a:rPr lang="fr-FR" dirty="0"/>
              <a:t> the </a:t>
            </a:r>
            <a:r>
              <a:rPr lang="fr-FR" dirty="0" err="1"/>
              <a:t>Council's</a:t>
            </a:r>
            <a:r>
              <a:rPr lang="fr-FR" dirty="0"/>
              <a:t> </a:t>
            </a:r>
            <a:r>
              <a:rPr lang="fr-FR" dirty="0" err="1"/>
              <a:t>legislative</a:t>
            </a:r>
            <a:r>
              <a:rPr lang="fr-FR" dirty="0"/>
              <a:t> </a:t>
            </a:r>
            <a:r>
              <a:rPr lang="fr-FR" dirty="0" err="1"/>
              <a:t>role</a:t>
            </a:r>
            <a:r>
              <a:rPr lang="fr-FR" dirty="0"/>
              <a:t> </a:t>
            </a:r>
            <a:r>
              <a:rPr lang="fr-FR" dirty="0" err="1"/>
              <a:t>within</a:t>
            </a:r>
            <a:r>
              <a:rPr lang="fr-FR" dirty="0"/>
              <a:t> the Union. On the </a:t>
            </a:r>
            <a:r>
              <a:rPr lang="fr-FR" dirty="0" err="1"/>
              <a:t>other</a:t>
            </a:r>
            <a:r>
              <a:rPr lang="fr-FR" dirty="0"/>
              <a:t> </a:t>
            </a:r>
            <a:r>
              <a:rPr lang="fr-FR" dirty="0" err="1"/>
              <a:t>side</a:t>
            </a:r>
            <a:r>
              <a:rPr lang="fr-FR" dirty="0"/>
              <a:t>, the </a:t>
            </a:r>
            <a:r>
              <a:rPr lang="fr-FR" dirty="0" err="1"/>
              <a:t>rise</a:t>
            </a:r>
            <a:r>
              <a:rPr lang="fr-FR" dirty="0"/>
              <a:t> of the </a:t>
            </a:r>
            <a:r>
              <a:rPr lang="fr-FR" dirty="0" err="1"/>
              <a:t>European</a:t>
            </a:r>
            <a:r>
              <a:rPr lang="fr-FR" dirty="0"/>
              <a:t> Council has </a:t>
            </a:r>
            <a:r>
              <a:rPr lang="fr-FR" dirty="0" err="1"/>
              <a:t>restricted</a:t>
            </a:r>
            <a:r>
              <a:rPr lang="fr-FR" dirty="0"/>
              <a:t> the </a:t>
            </a:r>
            <a:r>
              <a:rPr lang="fr-FR" dirty="0" err="1"/>
              <a:t>Council's</a:t>
            </a:r>
            <a:r>
              <a:rPr lang="fr-FR" dirty="0"/>
              <a:t> </a:t>
            </a:r>
            <a:r>
              <a:rPr lang="fr-FR" dirty="0" err="1"/>
              <a:t>executive</a:t>
            </a:r>
            <a:r>
              <a:rPr lang="fr-FR" dirty="0"/>
              <a:t> </a:t>
            </a:r>
            <a:r>
              <a:rPr lang="fr-FR" dirty="0" err="1"/>
              <a:t>powers</a:t>
            </a:r>
            <a:r>
              <a:rPr lang="fr-FR" dirty="0"/>
              <a:t>. (</a:t>
            </a:r>
            <a:r>
              <a:rPr lang="fr-FR" dirty="0" err="1"/>
              <a:t>Importantly</a:t>
            </a:r>
            <a:r>
              <a:rPr lang="fr-FR" dirty="0"/>
              <a:t>: the </a:t>
            </a:r>
            <a:r>
              <a:rPr lang="fr-FR" dirty="0" err="1"/>
              <a:t>European</a:t>
            </a:r>
            <a:r>
              <a:rPr lang="fr-FR" dirty="0"/>
              <a:t> Council </a:t>
            </a:r>
            <a:r>
              <a:rPr lang="fr-FR" dirty="0" err="1"/>
              <a:t>is</a:t>
            </a:r>
            <a:r>
              <a:rPr lang="fr-FR" dirty="0"/>
              <a:t> not </a:t>
            </a:r>
            <a:r>
              <a:rPr lang="fr-FR" dirty="0" err="1"/>
              <a:t>identical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the Council. It </a:t>
            </a:r>
            <a:r>
              <a:rPr lang="fr-FR" dirty="0" err="1"/>
              <a:t>constitutes</a:t>
            </a:r>
            <a:r>
              <a:rPr lang="fr-FR" dirty="0"/>
              <a:t> a </a:t>
            </a:r>
            <a:r>
              <a:rPr lang="fr-FR" dirty="0" err="1"/>
              <a:t>separate</a:t>
            </a:r>
            <a:r>
              <a:rPr lang="fr-FR" dirty="0"/>
              <a:t> Union institution </a:t>
            </a:r>
            <a:r>
              <a:rPr lang="fr-FR" dirty="0" err="1"/>
              <a:t>composed</a:t>
            </a:r>
            <a:r>
              <a:rPr lang="fr-FR" dirty="0"/>
              <a:t> of the </a:t>
            </a:r>
            <a:r>
              <a:rPr lang="fr-FR" dirty="0" err="1"/>
              <a:t>Heads</a:t>
            </a:r>
            <a:r>
              <a:rPr lang="fr-FR" dirty="0"/>
              <a:t> of State or </a:t>
            </a:r>
            <a:r>
              <a:rPr lang="fr-FR" dirty="0" err="1"/>
              <a:t>Government</a:t>
            </a:r>
            <a:r>
              <a:rPr lang="fr-FR" dirty="0"/>
              <a:t> of the </a:t>
            </a:r>
            <a:r>
              <a:rPr lang="fr-FR" dirty="0" err="1"/>
              <a:t>Member</a:t>
            </a:r>
            <a:r>
              <a:rPr lang="fr-FR" dirty="0"/>
              <a:t> States.</a:t>
            </a:r>
          </a:p>
        </p:txBody>
      </p:sp>
    </p:spTree>
    <p:extLst>
      <p:ext uri="{BB962C8B-B14F-4D97-AF65-F5344CB8AC3E}">
        <p14:creationId xmlns:p14="http://schemas.microsoft.com/office/powerpoint/2010/main" val="1498453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C25FA85-59A0-FD4B-AF0C-531779DDE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COMPOSITION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5A4545-9696-9446-9BA0-65DFDAEFC7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Council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the </a:t>
            </a:r>
            <a:r>
              <a:rPr lang="it-IT" dirty="0" err="1"/>
              <a:t>institution</a:t>
            </a:r>
            <a:r>
              <a:rPr lang="it-IT" dirty="0"/>
              <a:t> of the </a:t>
            </a:r>
            <a:r>
              <a:rPr lang="it-IT" dirty="0" err="1"/>
              <a:t>Member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.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b="1" dirty="0" err="1"/>
              <a:t>intergovernmental</a:t>
            </a:r>
            <a:r>
              <a:rPr lang="it-IT" b="1" dirty="0"/>
              <a:t> </a:t>
            </a:r>
            <a:r>
              <a:rPr lang="it-IT" b="1" dirty="0" err="1"/>
              <a:t>character</a:t>
            </a:r>
            <a:r>
              <a:rPr lang="it-IT" b="1" dirty="0"/>
              <a:t> </a:t>
            </a:r>
            <a:r>
              <a:rPr lang="it-IT" dirty="0" err="1"/>
              <a:t>lies</a:t>
            </a:r>
            <a:r>
              <a:rPr lang="it-IT" dirty="0"/>
              <a:t> in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composition</a:t>
            </a:r>
            <a:r>
              <a:rPr lang="it-IT" dirty="0"/>
              <a:t>. </a:t>
            </a:r>
          </a:p>
          <a:p>
            <a:r>
              <a:rPr lang="it-IT" dirty="0"/>
              <a:t>Art. 16 (2) TEU: «The </a:t>
            </a:r>
            <a:r>
              <a:rPr lang="it-IT" dirty="0" err="1"/>
              <a:t>Council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consist</a:t>
            </a:r>
            <a:r>
              <a:rPr lang="it-IT" dirty="0"/>
              <a:t> of a </a:t>
            </a:r>
            <a:r>
              <a:rPr lang="it-IT" dirty="0" err="1"/>
              <a:t>representative</a:t>
            </a:r>
            <a:r>
              <a:rPr lang="it-IT" dirty="0"/>
              <a:t> of </a:t>
            </a: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Member</a:t>
            </a:r>
            <a:r>
              <a:rPr lang="it-IT" dirty="0"/>
              <a:t> State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ministerial</a:t>
            </a:r>
            <a:r>
              <a:rPr lang="it-IT" dirty="0"/>
              <a:t> </a:t>
            </a:r>
            <a:r>
              <a:rPr lang="it-IT" dirty="0" err="1"/>
              <a:t>level</a:t>
            </a:r>
            <a:r>
              <a:rPr lang="it-IT" dirty="0"/>
              <a:t>, </a:t>
            </a:r>
            <a:r>
              <a:rPr lang="it-IT" dirty="0" err="1"/>
              <a:t>who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</a:t>
            </a:r>
            <a:r>
              <a:rPr lang="it-IT" dirty="0" err="1"/>
              <a:t>commit</a:t>
            </a:r>
            <a:r>
              <a:rPr lang="it-IT" dirty="0"/>
              <a:t> the </a:t>
            </a:r>
            <a:r>
              <a:rPr lang="it-IT" dirty="0" err="1"/>
              <a:t>government</a:t>
            </a:r>
            <a:r>
              <a:rPr lang="it-IT" dirty="0"/>
              <a:t> of the </a:t>
            </a:r>
            <a:r>
              <a:rPr lang="it-IT" dirty="0" err="1"/>
              <a:t>Member</a:t>
            </a:r>
            <a:r>
              <a:rPr lang="it-IT" dirty="0"/>
              <a:t> State in </a:t>
            </a:r>
            <a:r>
              <a:rPr lang="it-IT" dirty="0" err="1"/>
              <a:t>question</a:t>
            </a:r>
            <a:r>
              <a:rPr lang="it-IT" dirty="0"/>
              <a:t> and cast </a:t>
            </a:r>
            <a:r>
              <a:rPr lang="it-IT" dirty="0" err="1"/>
              <a:t>its</a:t>
            </a:r>
            <a:r>
              <a:rPr lang="it-IT" dirty="0"/>
              <a:t> vote». </a:t>
            </a:r>
          </a:p>
          <a:p>
            <a:r>
              <a:rPr lang="it-IT" dirty="0" err="1"/>
              <a:t>Within</a:t>
            </a:r>
            <a:r>
              <a:rPr lang="it-IT" dirty="0"/>
              <a:t> the </a:t>
            </a:r>
            <a:r>
              <a:rPr lang="it-IT" dirty="0" err="1"/>
              <a:t>Council</a:t>
            </a:r>
            <a:r>
              <a:rPr lang="it-IT" dirty="0"/>
              <a:t>, </a:t>
            </a: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minister</a:t>
            </a:r>
            <a:r>
              <a:rPr lang="it-IT" dirty="0"/>
              <a:t> </a:t>
            </a:r>
            <a:r>
              <a:rPr lang="it-IT" dirty="0" err="1"/>
              <a:t>thus</a:t>
            </a:r>
            <a:r>
              <a:rPr lang="it-IT" dirty="0"/>
              <a:t> </a:t>
            </a:r>
            <a:r>
              <a:rPr lang="it-IT" dirty="0" err="1"/>
              <a:t>represents</a:t>
            </a:r>
            <a:r>
              <a:rPr lang="it-IT" dirty="0"/>
              <a:t> the </a:t>
            </a:r>
            <a:r>
              <a:rPr lang="it-IT" dirty="0" err="1"/>
              <a:t>interests</a:t>
            </a:r>
            <a:r>
              <a:rPr lang="it-IT" dirty="0"/>
              <a:t> of “</a:t>
            </a:r>
            <a:r>
              <a:rPr lang="it-IT" dirty="0" err="1"/>
              <a:t>his</a:t>
            </a:r>
            <a:r>
              <a:rPr lang="it-IT" dirty="0"/>
              <a:t>” </a:t>
            </a:r>
            <a:r>
              <a:rPr lang="it-IT" dirty="0" err="1"/>
              <a:t>Member</a:t>
            </a:r>
            <a:r>
              <a:rPr lang="it-IT" dirty="0"/>
              <a:t> State (</a:t>
            </a:r>
            <a:r>
              <a:rPr lang="it-IT" dirty="0" err="1"/>
              <a:t>Not</a:t>
            </a:r>
            <a:r>
              <a:rPr lang="it-IT" dirty="0"/>
              <a:t> a </a:t>
            </a:r>
            <a:r>
              <a:rPr lang="it-IT" dirty="0" err="1"/>
              <a:t>supranational</a:t>
            </a:r>
            <a:r>
              <a:rPr lang="it-IT" dirty="0"/>
              <a:t> </a:t>
            </a:r>
            <a:r>
              <a:rPr lang="it-IT" dirty="0" err="1"/>
              <a:t>insitution</a:t>
            </a:r>
            <a:r>
              <a:rPr lang="it-IT" dirty="0"/>
              <a:t>// </a:t>
            </a:r>
            <a:r>
              <a:rPr lang="it-IT" dirty="0" err="1"/>
              <a:t>not</a:t>
            </a:r>
            <a:r>
              <a:rPr lang="it-IT" dirty="0"/>
              <a:t> EU </a:t>
            </a:r>
            <a:r>
              <a:rPr lang="it-IT" dirty="0" err="1"/>
              <a:t>interest</a:t>
            </a:r>
            <a:r>
              <a:rPr lang="it-IT" dirty="0"/>
              <a:t>). </a:t>
            </a:r>
          </a:p>
          <a:p>
            <a:endParaRPr lang="it-IT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3491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0E08415-CBAB-D14B-B109-A9C6E5CDD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6160" y="409433"/>
            <a:ext cx="10507639" cy="5767530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CONFIGURATIONS: </a:t>
            </a:r>
            <a:r>
              <a:rPr lang="it-IT" dirty="0" err="1"/>
              <a:t>Depending</a:t>
            </a:r>
            <a:r>
              <a:rPr lang="it-IT" dirty="0"/>
              <a:t> on the </a:t>
            </a:r>
            <a:r>
              <a:rPr lang="it-IT" dirty="0" err="1"/>
              <a:t>subject</a:t>
            </a:r>
            <a:r>
              <a:rPr lang="it-IT" dirty="0"/>
              <a:t> </a:t>
            </a:r>
            <a:r>
              <a:rPr lang="it-IT" dirty="0" err="1"/>
              <a:t>matter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issue</a:t>
            </a:r>
            <a:r>
              <a:rPr lang="it-IT" dirty="0"/>
              <a:t>, </a:t>
            </a:r>
            <a:r>
              <a:rPr lang="it-IT" dirty="0" err="1"/>
              <a:t>there</a:t>
            </a:r>
            <a:r>
              <a:rPr lang="it-IT" dirty="0"/>
              <a:t> are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Council</a:t>
            </a:r>
            <a:r>
              <a:rPr lang="it-IT" dirty="0"/>
              <a:t> </a:t>
            </a:r>
            <a:r>
              <a:rPr lang="it-IT" dirty="0" err="1"/>
              <a:t>configurations</a:t>
            </a:r>
            <a:r>
              <a:rPr lang="it-IT" dirty="0"/>
              <a:t>. For </a:t>
            </a:r>
            <a:r>
              <a:rPr lang="it-IT" dirty="0" err="1"/>
              <a:t>each</a:t>
            </a:r>
            <a:r>
              <a:rPr lang="it-IT" dirty="0"/>
              <a:t> </a:t>
            </a:r>
            <a:r>
              <a:rPr lang="it-IT" dirty="0" err="1"/>
              <a:t>configuration</a:t>
            </a:r>
            <a:r>
              <a:rPr lang="it-IT" b="1" dirty="0"/>
              <a:t>, a </a:t>
            </a:r>
            <a:r>
              <a:rPr lang="it-IT" b="1" dirty="0" err="1"/>
              <a:t>different</a:t>
            </a:r>
            <a:r>
              <a:rPr lang="it-IT" b="1" dirty="0"/>
              <a:t> </a:t>
            </a:r>
            <a:r>
              <a:rPr lang="it-IT" b="1" dirty="0" err="1"/>
              <a:t>national</a:t>
            </a:r>
            <a:r>
              <a:rPr lang="it-IT" b="1" dirty="0"/>
              <a:t> </a:t>
            </a:r>
            <a:r>
              <a:rPr lang="it-IT" b="1" dirty="0" err="1"/>
              <a:t>minister</a:t>
            </a:r>
            <a:r>
              <a:rPr lang="it-IT" b="1" dirty="0"/>
              <a:t> </a:t>
            </a:r>
            <a:r>
              <a:rPr lang="it-IT" b="1" dirty="0" err="1"/>
              <a:t>will</a:t>
            </a:r>
            <a:r>
              <a:rPr lang="it-IT" b="1" dirty="0"/>
              <a:t> be </a:t>
            </a:r>
            <a:r>
              <a:rPr lang="it-IT" b="1" dirty="0" err="1"/>
              <a:t>representing</a:t>
            </a:r>
            <a:r>
              <a:rPr lang="it-IT" b="1" dirty="0"/>
              <a:t> “</a:t>
            </a:r>
            <a:r>
              <a:rPr lang="it-IT" b="1" dirty="0" err="1"/>
              <a:t>his</a:t>
            </a:r>
            <a:r>
              <a:rPr lang="it-IT" b="1" dirty="0"/>
              <a:t>” State</a:t>
            </a:r>
            <a:r>
              <a:rPr lang="it-IT" dirty="0"/>
              <a:t>. </a:t>
            </a:r>
            <a:r>
              <a:rPr lang="it-IT" dirty="0" err="1"/>
              <a:t>While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thus</a:t>
            </a:r>
            <a:r>
              <a:rPr lang="it-IT" dirty="0"/>
              <a:t> – </a:t>
            </a:r>
            <a:r>
              <a:rPr lang="it-IT" dirty="0" err="1"/>
              <a:t>legally</a:t>
            </a:r>
            <a:r>
              <a:rPr lang="it-IT" dirty="0"/>
              <a:t> –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one</a:t>
            </a:r>
            <a:r>
              <a:rPr lang="it-IT" dirty="0"/>
              <a:t> single </a:t>
            </a:r>
            <a:r>
              <a:rPr lang="it-IT" dirty="0" err="1"/>
              <a:t>Council</a:t>
            </a:r>
            <a:r>
              <a:rPr lang="it-IT" dirty="0"/>
              <a:t>, </a:t>
            </a:r>
            <a:r>
              <a:rPr lang="it-IT" dirty="0" err="1"/>
              <a:t>there</a:t>
            </a:r>
            <a:r>
              <a:rPr lang="it-IT" dirty="0"/>
              <a:t> are – </a:t>
            </a:r>
            <a:r>
              <a:rPr lang="it-IT" dirty="0" err="1"/>
              <a:t>politically</a:t>
            </a:r>
            <a:r>
              <a:rPr lang="it-IT" dirty="0"/>
              <a:t> – </a:t>
            </a:r>
            <a:r>
              <a:rPr lang="it-IT" dirty="0" err="1"/>
              <a:t>ten</a:t>
            </a:r>
            <a:r>
              <a:rPr lang="it-IT" dirty="0"/>
              <a:t> </a:t>
            </a:r>
            <a:r>
              <a:rPr lang="it-IT" dirty="0" err="1"/>
              <a:t>different</a:t>
            </a:r>
            <a:r>
              <a:rPr lang="it-IT" dirty="0"/>
              <a:t> </a:t>
            </a:r>
            <a:r>
              <a:rPr lang="it-IT" dirty="0" err="1"/>
              <a:t>Councils</a:t>
            </a:r>
            <a:r>
              <a:rPr lang="it-IT" dirty="0"/>
              <a:t>: </a:t>
            </a:r>
          </a:p>
          <a:p>
            <a:r>
              <a:rPr lang="it-IT" dirty="0"/>
              <a:t>1 General Affairs</a:t>
            </a:r>
          </a:p>
          <a:p>
            <a:r>
              <a:rPr lang="it-IT" dirty="0"/>
              <a:t>2 </a:t>
            </a:r>
            <a:r>
              <a:rPr lang="it-IT" dirty="0" err="1"/>
              <a:t>Foreign</a:t>
            </a:r>
            <a:r>
              <a:rPr lang="it-IT" dirty="0"/>
              <a:t> Affairs</a:t>
            </a:r>
          </a:p>
          <a:p>
            <a:r>
              <a:rPr lang="it-IT" dirty="0"/>
              <a:t>3 </a:t>
            </a:r>
            <a:r>
              <a:rPr lang="it-IT" dirty="0" err="1"/>
              <a:t>Economic</a:t>
            </a:r>
            <a:r>
              <a:rPr lang="it-IT" dirty="0"/>
              <a:t> and Financial Affairs</a:t>
            </a:r>
          </a:p>
          <a:p>
            <a:r>
              <a:rPr lang="it-IT" dirty="0"/>
              <a:t>4 </a:t>
            </a:r>
            <a:r>
              <a:rPr lang="it-IT" dirty="0" err="1"/>
              <a:t>Justice</a:t>
            </a:r>
            <a:r>
              <a:rPr lang="it-IT" dirty="0"/>
              <a:t> and Home Affairs</a:t>
            </a:r>
          </a:p>
          <a:p>
            <a:r>
              <a:rPr lang="it-IT" dirty="0"/>
              <a:t>5 </a:t>
            </a:r>
            <a:r>
              <a:rPr lang="it-IT" dirty="0" err="1"/>
              <a:t>Employment</a:t>
            </a:r>
            <a:r>
              <a:rPr lang="it-IT" dirty="0"/>
              <a:t>, Social Policy, </a:t>
            </a:r>
            <a:r>
              <a:rPr lang="it-IT" dirty="0" err="1"/>
              <a:t>Health</a:t>
            </a:r>
            <a:r>
              <a:rPr lang="it-IT" dirty="0"/>
              <a:t> and Consumer Affairs</a:t>
            </a:r>
          </a:p>
          <a:p>
            <a:r>
              <a:rPr lang="it-IT" dirty="0"/>
              <a:t>6 </a:t>
            </a:r>
            <a:r>
              <a:rPr lang="it-IT" dirty="0" err="1"/>
              <a:t>Competitiveness</a:t>
            </a:r>
            <a:r>
              <a:rPr lang="it-IT" dirty="0"/>
              <a:t> (</a:t>
            </a:r>
            <a:r>
              <a:rPr lang="it-IT" dirty="0" err="1"/>
              <a:t>Internal</a:t>
            </a:r>
            <a:r>
              <a:rPr lang="it-IT" dirty="0"/>
              <a:t> Market, </a:t>
            </a:r>
            <a:r>
              <a:rPr lang="it-IT" dirty="0" err="1"/>
              <a:t>Industry</a:t>
            </a:r>
            <a:r>
              <a:rPr lang="it-IT" dirty="0"/>
              <a:t>, </a:t>
            </a:r>
            <a:r>
              <a:rPr lang="it-IT" dirty="0" err="1"/>
              <a:t>Research</a:t>
            </a:r>
            <a:r>
              <a:rPr lang="it-IT" dirty="0"/>
              <a:t> and Space)</a:t>
            </a:r>
          </a:p>
          <a:p>
            <a:r>
              <a:rPr lang="it-IT" dirty="0"/>
              <a:t>7 </a:t>
            </a:r>
            <a:r>
              <a:rPr lang="it-IT" dirty="0" err="1"/>
              <a:t>Transport</a:t>
            </a:r>
            <a:r>
              <a:rPr lang="it-IT" dirty="0"/>
              <a:t>, </a:t>
            </a:r>
            <a:r>
              <a:rPr lang="it-IT" dirty="0" err="1"/>
              <a:t>Telecommunications</a:t>
            </a:r>
            <a:r>
              <a:rPr lang="it-IT" dirty="0"/>
              <a:t> and Energy</a:t>
            </a:r>
          </a:p>
          <a:p>
            <a:r>
              <a:rPr lang="it-IT" dirty="0"/>
              <a:t>8 </a:t>
            </a:r>
            <a:r>
              <a:rPr lang="it-IT" dirty="0" err="1"/>
              <a:t>Agriculture</a:t>
            </a:r>
            <a:r>
              <a:rPr lang="it-IT" dirty="0"/>
              <a:t> and </a:t>
            </a:r>
            <a:r>
              <a:rPr lang="it-IT" dirty="0" err="1"/>
              <a:t>Fisheries</a:t>
            </a:r>
            <a:endParaRPr lang="it-IT" dirty="0"/>
          </a:p>
          <a:p>
            <a:r>
              <a:rPr lang="it-IT" dirty="0"/>
              <a:t>9 Environment</a:t>
            </a:r>
          </a:p>
          <a:p>
            <a:r>
              <a:rPr lang="it-IT" dirty="0"/>
              <a:t>10 </a:t>
            </a:r>
            <a:r>
              <a:rPr lang="it-IT" dirty="0" err="1"/>
              <a:t>Education</a:t>
            </a:r>
            <a:r>
              <a:rPr lang="it-IT" dirty="0"/>
              <a:t>, Youth, Culture and Sport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5518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664F67-8CED-E449-87A5-12C65757A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COREPER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9C7F65-218E-9B43-9A3B-BB0C1B441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A </a:t>
            </a:r>
            <a:r>
              <a:rPr lang="it-IT" dirty="0" err="1"/>
              <a:t>committee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ewas</a:t>
            </a:r>
            <a:r>
              <a:rPr lang="it-IT" dirty="0"/>
              <a:t> </a:t>
            </a:r>
            <a:r>
              <a:rPr lang="it-IT" dirty="0" err="1"/>
              <a:t>establish</a:t>
            </a:r>
            <a:r>
              <a:rPr lang="it-IT" dirty="0"/>
              <a:t> in </a:t>
            </a:r>
            <a:r>
              <a:rPr lang="it-IT" dirty="0" err="1"/>
              <a:t>order</a:t>
            </a:r>
            <a:r>
              <a:rPr lang="it-IT" dirty="0"/>
              <a:t> to assist the </a:t>
            </a:r>
            <a:r>
              <a:rPr lang="it-IT" dirty="0" err="1"/>
              <a:t>Council’s</a:t>
            </a:r>
            <a:r>
              <a:rPr lang="it-IT" dirty="0"/>
              <a:t> work. The “</a:t>
            </a:r>
            <a:r>
              <a:rPr lang="it-IT" dirty="0" err="1"/>
              <a:t>Committee</a:t>
            </a:r>
            <a:r>
              <a:rPr lang="it-IT" dirty="0"/>
              <a:t> of </a:t>
            </a:r>
            <a:r>
              <a:rPr lang="it-IT" dirty="0" err="1"/>
              <a:t>Permanent</a:t>
            </a:r>
            <a:r>
              <a:rPr lang="it-IT" dirty="0"/>
              <a:t> </a:t>
            </a:r>
            <a:r>
              <a:rPr lang="it-IT" dirty="0" err="1"/>
              <a:t>Representatives</a:t>
            </a:r>
            <a:r>
              <a:rPr lang="it-IT" dirty="0"/>
              <a:t>” </a:t>
            </a:r>
            <a:r>
              <a:rPr lang="it-IT" dirty="0" err="1"/>
              <a:t>became</a:t>
            </a:r>
            <a:r>
              <a:rPr lang="it-IT" dirty="0"/>
              <a:t> </a:t>
            </a:r>
            <a:r>
              <a:rPr lang="it-IT" dirty="0" err="1"/>
              <a:t>known</a:t>
            </a:r>
            <a:r>
              <a:rPr lang="it-IT" dirty="0"/>
              <a:t> under </a:t>
            </a:r>
            <a:r>
              <a:rPr lang="it-IT" dirty="0" err="1"/>
              <a:t>its</a:t>
            </a:r>
            <a:r>
              <a:rPr lang="it-IT" dirty="0"/>
              <a:t> French </a:t>
            </a:r>
            <a:r>
              <a:rPr lang="it-IT" dirty="0" err="1"/>
              <a:t>acronym</a:t>
            </a:r>
            <a:r>
              <a:rPr lang="it-IT" dirty="0"/>
              <a:t>: “</a:t>
            </a:r>
            <a:r>
              <a:rPr lang="it-IT" dirty="0" err="1"/>
              <a:t>Coreper</a:t>
            </a:r>
            <a:r>
              <a:rPr lang="it-IT" dirty="0"/>
              <a:t>”.</a:t>
            </a:r>
            <a:endParaRPr lang="fr-FR" dirty="0"/>
          </a:p>
          <a:p>
            <a:r>
              <a:rPr lang="it-IT" dirty="0"/>
              <a:t>The </a:t>
            </a:r>
            <a:r>
              <a:rPr lang="it-IT" dirty="0" err="1"/>
              <a:t>Permanent</a:t>
            </a:r>
            <a:r>
              <a:rPr lang="it-IT" dirty="0"/>
              <a:t> </a:t>
            </a:r>
            <a:r>
              <a:rPr lang="it-IT" dirty="0" err="1"/>
              <a:t>Representative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b="1" dirty="0"/>
              <a:t>the </a:t>
            </a:r>
            <a:r>
              <a:rPr lang="it-IT" b="1" dirty="0" err="1"/>
              <a:t>ambassador</a:t>
            </a:r>
            <a:r>
              <a:rPr lang="it-IT" b="1" dirty="0"/>
              <a:t> of a </a:t>
            </a:r>
            <a:r>
              <a:rPr lang="it-IT" b="1" dirty="0" err="1"/>
              <a:t>Member</a:t>
            </a:r>
            <a:r>
              <a:rPr lang="it-IT" b="1" dirty="0"/>
              <a:t> State </a:t>
            </a:r>
            <a:r>
              <a:rPr lang="it-IT" b="1" dirty="0" err="1"/>
              <a:t>at</a:t>
            </a:r>
            <a:r>
              <a:rPr lang="it-IT" b="1" dirty="0"/>
              <a:t> the </a:t>
            </a:r>
            <a:r>
              <a:rPr lang="it-IT" b="1" dirty="0" err="1"/>
              <a:t>European</a:t>
            </a:r>
            <a:r>
              <a:rPr lang="it-IT" b="1" dirty="0"/>
              <a:t> Union (</a:t>
            </a:r>
            <a:r>
              <a:rPr lang="it-IT" b="1" dirty="0" err="1"/>
              <a:t>intergovernmental</a:t>
            </a:r>
            <a:r>
              <a:rPr lang="it-IT" b="1" dirty="0"/>
              <a:t>/</a:t>
            </a:r>
            <a:r>
              <a:rPr lang="it-IT" b="1" dirty="0" err="1"/>
              <a:t>internationalist</a:t>
            </a:r>
            <a:r>
              <a:rPr lang="it-IT" b="1" dirty="0"/>
              <a:t>)</a:t>
            </a:r>
            <a:r>
              <a:rPr lang="it-IT" dirty="0"/>
              <a:t>.</a:t>
            </a:r>
          </a:p>
          <a:p>
            <a:r>
              <a:rPr lang="it-IT" dirty="0" err="1"/>
              <a:t>Coreper</a:t>
            </a:r>
            <a:r>
              <a:rPr lang="it-IT" dirty="0"/>
              <a:t> II </a:t>
            </a:r>
            <a:r>
              <a:rPr lang="it-IT" dirty="0" err="1"/>
              <a:t>prepares</a:t>
            </a:r>
            <a:r>
              <a:rPr lang="it-IT" dirty="0"/>
              <a:t> the first </a:t>
            </a:r>
            <a:r>
              <a:rPr lang="it-IT" dirty="0" err="1"/>
              <a:t>four</a:t>
            </a:r>
            <a:r>
              <a:rPr lang="it-IT" dirty="0"/>
              <a:t> </a:t>
            </a:r>
            <a:r>
              <a:rPr lang="it-IT" dirty="0" err="1"/>
              <a:t>Council</a:t>
            </a:r>
            <a:r>
              <a:rPr lang="it-IT" dirty="0"/>
              <a:t> </a:t>
            </a:r>
            <a:r>
              <a:rPr lang="it-IT" dirty="0" err="1"/>
              <a:t>configurations</a:t>
            </a:r>
            <a:r>
              <a:rPr lang="it-IT" dirty="0"/>
              <a:t> – the more </a:t>
            </a:r>
            <a:r>
              <a:rPr lang="it-IT" dirty="0" err="1"/>
              <a:t>important</a:t>
            </a:r>
            <a:r>
              <a:rPr lang="it-IT" dirty="0"/>
              <a:t> </a:t>
            </a:r>
            <a:r>
              <a:rPr lang="it-IT" dirty="0" err="1"/>
              <a:t>political</a:t>
            </a:r>
            <a:r>
              <a:rPr lang="it-IT" dirty="0"/>
              <a:t> </a:t>
            </a:r>
            <a:r>
              <a:rPr lang="it-IT" dirty="0" err="1"/>
              <a:t>decisions</a:t>
            </a:r>
            <a:r>
              <a:rPr lang="it-IT" dirty="0"/>
              <a:t>; </a:t>
            </a:r>
            <a:r>
              <a:rPr lang="it-IT" dirty="0" err="1"/>
              <a:t>whereas</a:t>
            </a:r>
            <a:r>
              <a:rPr lang="it-IT" dirty="0"/>
              <a:t> </a:t>
            </a:r>
            <a:r>
              <a:rPr lang="it-IT" dirty="0" err="1"/>
              <a:t>Coreper</a:t>
            </a:r>
            <a:r>
              <a:rPr lang="it-IT" dirty="0"/>
              <a:t> I </a:t>
            </a:r>
            <a:r>
              <a:rPr lang="it-IT" dirty="0" err="1"/>
              <a:t>prepares</a:t>
            </a:r>
            <a:r>
              <a:rPr lang="it-IT" dirty="0"/>
              <a:t> the more </a:t>
            </a:r>
            <a:r>
              <a:rPr lang="it-IT" dirty="0" err="1"/>
              <a:t>technical</a:t>
            </a:r>
            <a:r>
              <a:rPr lang="it-IT" dirty="0"/>
              <a:t> remainder.</a:t>
            </a:r>
          </a:p>
          <a:p>
            <a:r>
              <a:rPr lang="it-IT" dirty="0" err="1"/>
              <a:t>Constitutional</a:t>
            </a:r>
            <a:r>
              <a:rPr lang="it-IT" dirty="0"/>
              <a:t> mandate: </a:t>
            </a:r>
            <a:r>
              <a:rPr lang="it-IT" dirty="0" err="1"/>
              <a:t>preparing</a:t>
            </a:r>
            <a:r>
              <a:rPr lang="it-IT" dirty="0"/>
              <a:t> the work of the </a:t>
            </a:r>
            <a:r>
              <a:rPr lang="it-IT" dirty="0" err="1"/>
              <a:t>Council</a:t>
            </a:r>
            <a:r>
              <a:rPr lang="it-IT" dirty="0"/>
              <a:t> (“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items</a:t>
            </a:r>
            <a:r>
              <a:rPr lang="it-IT" dirty="0"/>
              <a:t> on the agenda for a </a:t>
            </a:r>
            <a:r>
              <a:rPr lang="it-IT" dirty="0" err="1"/>
              <a:t>Council</a:t>
            </a:r>
            <a:r>
              <a:rPr lang="it-IT" dirty="0"/>
              <a:t> meeting </a:t>
            </a:r>
            <a:r>
              <a:rPr lang="it-IT" dirty="0" err="1"/>
              <a:t>shall</a:t>
            </a:r>
            <a:r>
              <a:rPr lang="it-IT" dirty="0"/>
              <a:t> be </a:t>
            </a:r>
            <a:r>
              <a:rPr lang="it-IT" dirty="0" err="1"/>
              <a:t>examined</a:t>
            </a:r>
            <a:r>
              <a:rPr lang="it-IT" dirty="0"/>
              <a:t> in </a:t>
            </a:r>
            <a:r>
              <a:rPr lang="it-IT" dirty="0" err="1"/>
              <a:t>advance</a:t>
            </a:r>
            <a:r>
              <a:rPr lang="it-IT" dirty="0"/>
              <a:t> by </a:t>
            </a:r>
            <a:r>
              <a:rPr lang="it-IT" dirty="0" err="1"/>
              <a:t>Coreper</a:t>
            </a:r>
            <a:r>
              <a:rPr lang="it-IT" dirty="0"/>
              <a:t> </a:t>
            </a:r>
            <a:r>
              <a:rPr lang="it-IT" dirty="0" err="1"/>
              <a:t>unless</a:t>
            </a:r>
            <a:r>
              <a:rPr lang="it-IT" dirty="0"/>
              <a:t> the </a:t>
            </a:r>
            <a:r>
              <a:rPr lang="it-IT" dirty="0" err="1"/>
              <a:t>latter</a:t>
            </a:r>
            <a:r>
              <a:rPr lang="it-IT" dirty="0"/>
              <a:t> </a:t>
            </a:r>
            <a:r>
              <a:rPr lang="it-IT" dirty="0" err="1"/>
              <a:t>decides</a:t>
            </a:r>
            <a:r>
              <a:rPr lang="it-IT" dirty="0"/>
              <a:t> </a:t>
            </a:r>
            <a:r>
              <a:rPr lang="it-IT" dirty="0" err="1"/>
              <a:t>otherwise</a:t>
            </a:r>
            <a:r>
              <a:rPr lang="it-IT" dirty="0"/>
              <a:t>. </a:t>
            </a:r>
            <a:r>
              <a:rPr lang="it-IT" dirty="0" err="1"/>
              <a:t>Coreper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endeavour</a:t>
            </a:r>
            <a:r>
              <a:rPr lang="it-IT" dirty="0"/>
              <a:t> to </a:t>
            </a:r>
            <a:r>
              <a:rPr lang="it-IT" dirty="0" err="1"/>
              <a:t>reach</a:t>
            </a:r>
            <a:r>
              <a:rPr lang="it-IT" dirty="0"/>
              <a:t> </a:t>
            </a:r>
            <a:r>
              <a:rPr lang="it-IT" dirty="0" err="1"/>
              <a:t>agreement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level</a:t>
            </a:r>
            <a:r>
              <a:rPr lang="it-IT" dirty="0"/>
              <a:t> to be </a:t>
            </a:r>
            <a:r>
              <a:rPr lang="it-IT" dirty="0" err="1"/>
              <a:t>submitted</a:t>
            </a:r>
            <a:r>
              <a:rPr lang="it-IT" dirty="0"/>
              <a:t> to the </a:t>
            </a:r>
            <a:r>
              <a:rPr lang="it-IT" dirty="0" err="1"/>
              <a:t>Council</a:t>
            </a:r>
            <a:r>
              <a:rPr lang="it-IT" dirty="0"/>
              <a:t> for </a:t>
            </a:r>
            <a:r>
              <a:rPr lang="it-IT" dirty="0" err="1"/>
              <a:t>adoption</a:t>
            </a:r>
            <a:r>
              <a:rPr lang="it-IT" dirty="0"/>
              <a:t>.” </a:t>
            </a:r>
            <a:r>
              <a:rPr lang="it-IT" dirty="0" err="1"/>
              <a:t>Article</a:t>
            </a:r>
            <a:r>
              <a:rPr lang="it-IT" dirty="0"/>
              <a:t> 19(2) </a:t>
            </a:r>
            <a:r>
              <a:rPr lang="it-IT" dirty="0" err="1"/>
              <a:t>Council</a:t>
            </a:r>
            <a:r>
              <a:rPr lang="it-IT" dirty="0"/>
              <a:t> </a:t>
            </a:r>
            <a:r>
              <a:rPr lang="it-IT" dirty="0" err="1"/>
              <a:t>Rules</a:t>
            </a:r>
            <a:r>
              <a:rPr lang="it-IT" dirty="0"/>
              <a:t> of Procedure.)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3093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A3A843-86CF-D044-AA42-F6E24A0E3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FUNCTIONS AND POWERS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E52AAE-8EF2-B746-A585-96F467A5A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«The </a:t>
            </a:r>
            <a:r>
              <a:rPr lang="it-IT" dirty="0" err="1"/>
              <a:t>Council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, </a:t>
            </a:r>
            <a:r>
              <a:rPr lang="it-IT" dirty="0" err="1"/>
              <a:t>jointly</a:t>
            </a:r>
            <a:r>
              <a:rPr lang="it-IT" dirty="0"/>
              <a:t> with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Parliament</a:t>
            </a:r>
            <a:r>
              <a:rPr lang="it-IT" dirty="0"/>
              <a:t>, </a:t>
            </a:r>
            <a:r>
              <a:rPr lang="it-IT" dirty="0" err="1"/>
              <a:t>exercise</a:t>
            </a:r>
            <a:r>
              <a:rPr lang="it-IT" dirty="0"/>
              <a:t> </a:t>
            </a:r>
            <a:r>
              <a:rPr lang="it-IT" b="1" dirty="0"/>
              <a:t>legislative and </a:t>
            </a:r>
            <a:r>
              <a:rPr lang="it-IT" b="1" dirty="0" err="1"/>
              <a:t>budgetary</a:t>
            </a:r>
            <a:r>
              <a:rPr lang="it-IT" b="1" dirty="0"/>
              <a:t> </a:t>
            </a:r>
            <a:r>
              <a:rPr lang="it-IT" dirty="0" err="1"/>
              <a:t>functions</a:t>
            </a:r>
            <a:r>
              <a:rPr lang="it-IT" dirty="0"/>
              <a:t>. </a:t>
            </a:r>
            <a:r>
              <a:rPr lang="it-IT" dirty="0" err="1"/>
              <a:t>It</a:t>
            </a:r>
            <a:r>
              <a:rPr lang="it-IT" dirty="0"/>
              <a:t>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carry</a:t>
            </a:r>
            <a:r>
              <a:rPr lang="it-IT" dirty="0"/>
              <a:t> out </a:t>
            </a:r>
            <a:r>
              <a:rPr lang="it-IT" b="1" dirty="0"/>
              <a:t>policy-</a:t>
            </a:r>
            <a:r>
              <a:rPr lang="it-IT" b="1" dirty="0" err="1"/>
              <a:t>making</a:t>
            </a:r>
            <a:r>
              <a:rPr lang="it-IT" dirty="0"/>
              <a:t> and </a:t>
            </a:r>
            <a:r>
              <a:rPr lang="it-IT" b="1" dirty="0" err="1"/>
              <a:t>coordinating</a:t>
            </a:r>
            <a:r>
              <a:rPr lang="it-IT" b="1" dirty="0"/>
              <a:t> </a:t>
            </a:r>
            <a:r>
              <a:rPr lang="it-IT" b="1" dirty="0" err="1"/>
              <a:t>functions</a:t>
            </a:r>
            <a:r>
              <a:rPr lang="it-IT" b="1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laid</a:t>
            </a:r>
            <a:r>
              <a:rPr lang="it-IT" dirty="0"/>
              <a:t> down in the </a:t>
            </a:r>
            <a:r>
              <a:rPr lang="it-IT" dirty="0" err="1"/>
              <a:t>Treaties</a:t>
            </a:r>
            <a:r>
              <a:rPr lang="it-IT" dirty="0"/>
              <a:t>». </a:t>
            </a:r>
          </a:p>
          <a:p>
            <a:r>
              <a:rPr lang="it-IT" dirty="0"/>
              <a:t>1. Legislative; 2. </a:t>
            </a:r>
            <a:r>
              <a:rPr lang="it-IT" dirty="0" err="1"/>
              <a:t>Budgetary</a:t>
            </a:r>
            <a:r>
              <a:rPr lang="it-IT" dirty="0"/>
              <a:t>; 3. policy </a:t>
            </a:r>
            <a:r>
              <a:rPr lang="it-IT" dirty="0" err="1"/>
              <a:t>making</a:t>
            </a:r>
            <a:r>
              <a:rPr lang="it-IT" dirty="0"/>
              <a:t>; 4. </a:t>
            </a:r>
            <a:r>
              <a:rPr lang="it-IT" dirty="0" err="1"/>
              <a:t>coordinating</a:t>
            </a:r>
            <a:r>
              <a:rPr lang="it-IT" dirty="0"/>
              <a:t>. </a:t>
            </a:r>
          </a:p>
          <a:p>
            <a:pPr marL="0" indent="0">
              <a:buNone/>
            </a:pPr>
            <a:r>
              <a:rPr lang="it-IT" dirty="0"/>
              <a:t>The </a:t>
            </a:r>
            <a:r>
              <a:rPr lang="it-IT" dirty="0" err="1"/>
              <a:t>Council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today</a:t>
            </a:r>
            <a:r>
              <a:rPr lang="it-IT" dirty="0"/>
              <a:t> </a:t>
            </a:r>
            <a:r>
              <a:rPr lang="it-IT" dirty="0" err="1"/>
              <a:t>only</a:t>
            </a:r>
            <a:r>
              <a:rPr lang="it-IT" dirty="0"/>
              <a:t> a co-legislator,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: a </a:t>
            </a:r>
            <a:r>
              <a:rPr lang="it-IT" dirty="0" err="1"/>
              <a:t>branch</a:t>
            </a:r>
            <a:r>
              <a:rPr lang="it-IT" dirty="0"/>
              <a:t> of the </a:t>
            </a:r>
            <a:r>
              <a:rPr lang="it-IT" dirty="0" err="1"/>
              <a:t>bicameral</a:t>
            </a:r>
            <a:r>
              <a:rPr lang="it-IT" dirty="0"/>
              <a:t> Union legislature. Second, </a:t>
            </a:r>
            <a:r>
              <a:rPr lang="it-IT" dirty="0" err="1"/>
              <a:t>Council</a:t>
            </a:r>
            <a:r>
              <a:rPr lang="it-IT" dirty="0"/>
              <a:t> and </a:t>
            </a:r>
            <a:r>
              <a:rPr lang="it-IT" dirty="0" err="1"/>
              <a:t>Parliament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share in the </a:t>
            </a:r>
            <a:r>
              <a:rPr lang="it-IT" dirty="0" err="1"/>
              <a:t>exercise</a:t>
            </a:r>
            <a:r>
              <a:rPr lang="it-IT" dirty="0"/>
              <a:t> of the </a:t>
            </a:r>
            <a:r>
              <a:rPr lang="it-IT" dirty="0" err="1"/>
              <a:t>budgetary</a:t>
            </a:r>
            <a:r>
              <a:rPr lang="it-IT" dirty="0"/>
              <a:t> </a:t>
            </a:r>
            <a:r>
              <a:rPr lang="it-IT" dirty="0" err="1"/>
              <a:t>function</a:t>
            </a:r>
            <a:r>
              <a:rPr lang="it-IT" dirty="0"/>
              <a:t>. Third,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about</a:t>
            </a:r>
            <a:r>
              <a:rPr lang="it-IT" dirty="0"/>
              <a:t> the policy-</a:t>
            </a:r>
            <a:r>
              <a:rPr lang="it-IT" dirty="0" err="1"/>
              <a:t>making</a:t>
            </a:r>
            <a:r>
              <a:rPr lang="it-IT" dirty="0"/>
              <a:t> </a:t>
            </a:r>
            <a:r>
              <a:rPr lang="it-IT" dirty="0" err="1"/>
              <a:t>function</a:t>
            </a:r>
            <a:r>
              <a:rPr lang="it-IT" dirty="0"/>
              <a:t>? In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respect</a:t>
            </a:r>
            <a:r>
              <a:rPr lang="it-IT" dirty="0"/>
              <a:t>, the </a:t>
            </a:r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dirty="0" err="1"/>
              <a:t>Council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overtaken</a:t>
            </a:r>
            <a:r>
              <a:rPr lang="it-IT" dirty="0"/>
              <a:t> the </a:t>
            </a:r>
            <a:r>
              <a:rPr lang="it-IT" dirty="0" err="1"/>
              <a:t>Council</a:t>
            </a:r>
            <a:r>
              <a:rPr lang="it-IT" dirty="0"/>
              <a:t>. The </a:t>
            </a:r>
            <a:r>
              <a:rPr lang="it-IT" dirty="0" err="1"/>
              <a:t>former</a:t>
            </a:r>
            <a:r>
              <a:rPr lang="it-IT" dirty="0"/>
              <a:t> </a:t>
            </a:r>
            <a:r>
              <a:rPr lang="it-IT" dirty="0" err="1"/>
              <a:t>now</a:t>
            </a:r>
            <a:r>
              <a:rPr lang="it-IT" dirty="0"/>
              <a:t> </a:t>
            </a:r>
            <a:r>
              <a:rPr lang="it-IT" dirty="0" err="1"/>
              <a:t>decides</a:t>
            </a:r>
            <a:r>
              <a:rPr lang="it-IT" dirty="0"/>
              <a:t> on the general policy </a:t>
            </a:r>
            <a:r>
              <a:rPr lang="it-IT" dirty="0" err="1"/>
              <a:t>choices</a:t>
            </a:r>
            <a:r>
              <a:rPr lang="it-IT" dirty="0"/>
              <a:t>, and the </a:t>
            </a:r>
            <a:r>
              <a:rPr lang="it-IT" dirty="0" err="1"/>
              <a:t>role</a:t>
            </a:r>
            <a:r>
              <a:rPr lang="it-IT" dirty="0"/>
              <a:t> of the </a:t>
            </a:r>
            <a:r>
              <a:rPr lang="it-IT" dirty="0" err="1"/>
              <a:t>Council</a:t>
            </a:r>
            <a:r>
              <a:rPr lang="it-IT" dirty="0"/>
              <a:t> </a:t>
            </a:r>
            <a:r>
              <a:rPr lang="it-IT" dirty="0" err="1"/>
              <a:t>has</a:t>
            </a:r>
            <a:r>
              <a:rPr lang="it-IT" dirty="0"/>
              <a:t> </a:t>
            </a:r>
            <a:r>
              <a:rPr lang="it-IT" dirty="0" err="1"/>
              <a:t>consequently</a:t>
            </a:r>
            <a:r>
              <a:rPr lang="it-IT" dirty="0"/>
              <a:t> </a:t>
            </a:r>
            <a:r>
              <a:rPr lang="it-IT" dirty="0" err="1"/>
              <a:t>been</a:t>
            </a:r>
            <a:r>
              <a:rPr lang="it-IT" dirty="0"/>
              <a:t> </a:t>
            </a:r>
            <a:r>
              <a:rPr lang="it-IT" dirty="0" err="1"/>
              <a:t>limited</a:t>
            </a:r>
            <a:r>
              <a:rPr lang="it-IT" dirty="0"/>
              <a:t> to </a:t>
            </a:r>
            <a:r>
              <a:rPr lang="it-IT" dirty="0" err="1"/>
              <a:t>specific</a:t>
            </a:r>
            <a:r>
              <a:rPr lang="it-IT" dirty="0"/>
              <a:t> policy </a:t>
            </a:r>
            <a:r>
              <a:rPr lang="it-IT" dirty="0" err="1"/>
              <a:t>choices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/>
              <a:t>implement</a:t>
            </a:r>
            <a:r>
              <a:rPr lang="it-IT" dirty="0"/>
              <a:t> the general </a:t>
            </a:r>
            <a:r>
              <a:rPr lang="it-IT" dirty="0" err="1"/>
              <a:t>ones</a:t>
            </a:r>
            <a:r>
              <a:rPr lang="it-IT" dirty="0"/>
              <a:t>.</a:t>
            </a:r>
          </a:p>
          <a:p>
            <a:endParaRPr lang="it-IT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42389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4055</Words>
  <Application>Microsoft Office PowerPoint</Application>
  <PresentationFormat>Widescreen</PresentationFormat>
  <Paragraphs>190</Paragraphs>
  <Slides>36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36</vt:i4>
      </vt:variant>
    </vt:vector>
  </HeadingPairs>
  <TitlesOfParts>
    <vt:vector size="41" baseType="lpstr">
      <vt:lpstr>Arial</vt:lpstr>
      <vt:lpstr>Calibri</vt:lpstr>
      <vt:lpstr>Calibri Light</vt:lpstr>
      <vt:lpstr>Wingdings</vt:lpstr>
      <vt:lpstr>Tema di Office</vt:lpstr>
      <vt:lpstr>The EU institutions</vt:lpstr>
      <vt:lpstr>THE EUROPEAN COUNCIL </vt:lpstr>
      <vt:lpstr>Composition</vt:lpstr>
      <vt:lpstr>Tasks</vt:lpstr>
      <vt:lpstr>The Council of the European Union or The Council of Ministers. </vt:lpstr>
      <vt:lpstr>COMPOSITION</vt:lpstr>
      <vt:lpstr>Presentazione standard di PowerPoint</vt:lpstr>
      <vt:lpstr>COREPER</vt:lpstr>
      <vt:lpstr>FUNCTIONS AND POWERS</vt:lpstr>
      <vt:lpstr>Presentazione standard di PowerPoint</vt:lpstr>
      <vt:lpstr>THE EUROPEAN PARLIAMENT</vt:lpstr>
      <vt:lpstr>SUPRANATIONAL INSTITUTION/ PROCEDURE</vt:lpstr>
      <vt:lpstr>Formation: Electing Parliament</vt:lpstr>
      <vt:lpstr>Distribuition of seats</vt:lpstr>
      <vt:lpstr>EP POWERS</vt:lpstr>
      <vt:lpstr>LEGISLATIVE POWERS</vt:lpstr>
      <vt:lpstr>Presentazione standard di PowerPoint</vt:lpstr>
      <vt:lpstr>Budgetary Powers</vt:lpstr>
      <vt:lpstr>Supervisory Powers</vt:lpstr>
      <vt:lpstr>Presentazione standard di PowerPoint</vt:lpstr>
      <vt:lpstr>THE COMMISSION</vt:lpstr>
      <vt:lpstr>COMPOSITION</vt:lpstr>
      <vt:lpstr>Presentazione standard di PowerPoint</vt:lpstr>
      <vt:lpstr>THE ELECTION PROCEDURE</vt:lpstr>
      <vt:lpstr>Presentazione standard di PowerPoint</vt:lpstr>
      <vt:lpstr>The President </vt:lpstr>
      <vt:lpstr>Functions and powers</vt:lpstr>
      <vt:lpstr>Presentazione standard di PowerPoint</vt:lpstr>
      <vt:lpstr>Presentazione standard di PowerPoint</vt:lpstr>
      <vt:lpstr>Competition law</vt:lpstr>
      <vt:lpstr>Presentazione standard di PowerPoint</vt:lpstr>
      <vt:lpstr>THE EUROPEAN COURT OF JUSTICE</vt:lpstr>
      <vt:lpstr>JURISDICTION AND JUDICIAL POWERS</vt:lpstr>
      <vt:lpstr>The ECJ jurisdiction/ art. 19, § 3 TEU.</vt:lpstr>
      <vt:lpstr>THE ECJ Composition</vt:lpstr>
      <vt:lpstr>Direct/indirect actions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6: EU institutions</dc:title>
  <dc:creator>Sarah Lattanzi</dc:creator>
  <cp:lastModifiedBy>Sarah Lattanzi</cp:lastModifiedBy>
  <cp:revision>40</cp:revision>
  <dcterms:created xsi:type="dcterms:W3CDTF">2020-10-27T15:51:46Z</dcterms:created>
  <dcterms:modified xsi:type="dcterms:W3CDTF">2024-03-05T14:23:45Z</dcterms:modified>
</cp:coreProperties>
</file>