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63" r:id="rId7"/>
    <p:sldId id="265" r:id="rId8"/>
    <p:sldId id="286" r:id="rId9"/>
    <p:sldId id="266" r:id="rId10"/>
    <p:sldId id="282" r:id="rId11"/>
    <p:sldId id="267" r:id="rId12"/>
    <p:sldId id="268"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92" autoAdjust="0"/>
    <p:restoredTop sz="81287" autoAdjust="0"/>
  </p:normalViewPr>
  <p:slideViewPr>
    <p:cSldViewPr>
      <p:cViewPr varScale="1">
        <p:scale>
          <a:sx n="69" d="100"/>
          <a:sy n="69" d="100"/>
        </p:scale>
        <p:origin x="201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3-27T12:05:54.48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1658 13864 0,'18'0'156,"17"0"-140,-17 0-1,17 0-15,18 0 16,35 18-16,-17-18 16,52 35-1,18-35-15,-17 18 16,-19-18-1,37 0-15,-19 17 16,-52-17-16,34 18 16,19-18-1,-89 35-15,53-35 16,-17 18 0,-1-18-16,-17 18 15,18-18-15,-1 0 16,-34 17-1,52-17-15,0 35 16,-17-35 0,-1 18-16,18-18 15,-17 18-15,17-18 16,-35 0 0,35 17-16,1-17 15,-1 0 1,35 0-16,-35 36 15,36-36-15,17 0 16,0 17 0,18-17-16,0 0 15,-1 18 1,-52-18-16,-18 0 16,1 0-1,-1 0-15,0 0 16,18 0-16,-18 0 15,-17 0 1,-1 0-16,-52 0 16,176-35 312,229-1-313,194-52-15,-158 18 16,-106-19 0,-124 54-16,-88 35 15,-53-35 1,-17 35-16,-18 0 16,-18 0-16,18 0 15,-35 0 1,-1 0-16,36 0 15,-17 0 1,-19 0 0,18 0-1,-17 18-15,17-18 16,1 0 15,-19 0-15,1 0-1,0 0 1,17 0 15,-17 0 1,-1 0 46</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3-27T12:05:47.090"/>
    </inkml:context>
    <inkml:brush xml:id="br0">
      <inkml:brushProperty name="width" value="0.05292" units="cm"/>
      <inkml:brushProperty name="height" value="0.05292" units="cm"/>
      <inkml:brushProperty name="color" value="#00B0F0"/>
    </inkml:brush>
  </inkml:definitions>
  <inkml:trace contextRef="#ctx0" brushRef="#br0">5397 13494 0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BAA9E1-D761-43D8-95AE-184CE3ACE523}" type="datetimeFigureOut">
              <a:rPr lang="it-IT" smtClean="0"/>
              <a:pPr/>
              <a:t>06/04/24</a:t>
            </a:fld>
            <a:endParaRPr lang="it-I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BFE7A1-B5ED-4DB3-A639-C72678D289F1}" type="slidenum">
              <a:rPr lang="it-IT" smtClean="0"/>
              <a:pPr/>
              <a:t>‹N›</a:t>
            </a:fld>
            <a:endParaRPr lang="it-IT"/>
          </a:p>
        </p:txBody>
      </p:sp>
    </p:spTree>
    <p:extLst>
      <p:ext uri="{BB962C8B-B14F-4D97-AF65-F5344CB8AC3E}">
        <p14:creationId xmlns:p14="http://schemas.microsoft.com/office/powerpoint/2010/main" val="4012572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9808BF8-29ED-4855-86F4-6F2E2B95EBC6}" type="slidenum">
              <a:rPr lang="it-IT" smtClean="0"/>
              <a:pPr/>
              <a:t>1</a:t>
            </a:fld>
            <a:endParaRPr lang="it-IT"/>
          </a:p>
        </p:txBody>
      </p:sp>
    </p:spTree>
    <p:extLst>
      <p:ext uri="{BB962C8B-B14F-4D97-AF65-F5344CB8AC3E}">
        <p14:creationId xmlns:p14="http://schemas.microsoft.com/office/powerpoint/2010/main" val="48594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2</a:t>
            </a:fld>
            <a:endParaRPr lang="it-IT"/>
          </a:p>
        </p:txBody>
      </p:sp>
    </p:spTree>
    <p:extLst>
      <p:ext uri="{BB962C8B-B14F-4D97-AF65-F5344CB8AC3E}">
        <p14:creationId xmlns:p14="http://schemas.microsoft.com/office/powerpoint/2010/main" val="276075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B6BFE7A1-B5ED-4DB3-A639-C72678D289F1}" type="slidenum">
              <a:rPr lang="it-IT" smtClean="0"/>
              <a:pPr/>
              <a:t>3</a:t>
            </a:fld>
            <a:endParaRPr lang="it-IT"/>
          </a:p>
        </p:txBody>
      </p:sp>
    </p:spTree>
    <p:extLst>
      <p:ext uri="{BB962C8B-B14F-4D97-AF65-F5344CB8AC3E}">
        <p14:creationId xmlns:p14="http://schemas.microsoft.com/office/powerpoint/2010/main" val="2172418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06/04/24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06/04/24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06/04/24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06/04/24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customXml" Target="../ink/ink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F31D1A-030C-4731-ABA9-95C8BE683DDF}"/>
              </a:ext>
            </a:extLst>
          </p:cNvPr>
          <p:cNvSpPr>
            <a:spLocks noGrp="1"/>
          </p:cNvSpPr>
          <p:nvPr>
            <p:ph type="ctrTitle"/>
          </p:nvPr>
        </p:nvSpPr>
        <p:spPr/>
        <p:txBody>
          <a:bodyPr/>
          <a:lstStyle/>
          <a:p>
            <a:r>
              <a:rPr lang="it-IT" dirty="0"/>
              <a:t>The protection of fundamental rights in the European Union</a:t>
            </a:r>
          </a:p>
        </p:txBody>
      </p:sp>
      <p:sp>
        <p:nvSpPr>
          <p:cNvPr id="3" name="Sottotitolo 2">
            <a:extLst>
              <a:ext uri="{FF2B5EF4-FFF2-40B4-BE49-F238E27FC236}">
                <a16:creationId xmlns:a16="http://schemas.microsoft.com/office/drawing/2014/main" id="{4D4FFF4E-E584-4C7A-A51E-76E193B3F890}"/>
              </a:ext>
            </a:extLst>
          </p:cNvPr>
          <p:cNvSpPr>
            <a:spLocks noGrp="1"/>
          </p:cNvSpPr>
          <p:nvPr>
            <p:ph type="subTitle" idx="1"/>
          </p:nvPr>
        </p:nvSpPr>
        <p:spPr/>
        <p:txBody>
          <a:bodyPr/>
          <a:lstStyle/>
          <a:p>
            <a:endParaRPr lang="it-IT" dirty="0"/>
          </a:p>
          <a:p>
            <a:r>
              <a:rPr lang="it-IT" dirty="0" err="1"/>
              <a:t>Lesson</a:t>
            </a:r>
            <a:r>
              <a:rPr lang="it-IT" dirty="0"/>
              <a:t> n. 5</a:t>
            </a:r>
          </a:p>
        </p:txBody>
      </p:sp>
    </p:spTree>
    <p:extLst>
      <p:ext uri="{BB962C8B-B14F-4D97-AF65-F5344CB8AC3E}">
        <p14:creationId xmlns:p14="http://schemas.microsoft.com/office/powerpoint/2010/main" val="167289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1E6B7E-C8CF-46B7-A148-6157A32144D3}"/>
              </a:ext>
            </a:extLst>
          </p:cNvPr>
          <p:cNvSpPr>
            <a:spLocks noGrp="1"/>
          </p:cNvSpPr>
          <p:nvPr>
            <p:ph type="title"/>
          </p:nvPr>
        </p:nvSpPr>
        <p:spPr/>
        <p:txBody>
          <a:bodyPr/>
          <a:lstStyle/>
          <a:p>
            <a:pPr algn="ctr"/>
            <a:r>
              <a:rPr lang="it-IT" dirty="0" err="1"/>
              <a:t>Overview</a:t>
            </a:r>
            <a:endParaRPr lang="it-IT" dirty="0"/>
          </a:p>
        </p:txBody>
      </p:sp>
      <p:sp>
        <p:nvSpPr>
          <p:cNvPr id="3" name="Segnaposto contenuto 2">
            <a:extLst>
              <a:ext uri="{FF2B5EF4-FFF2-40B4-BE49-F238E27FC236}">
                <a16:creationId xmlns:a16="http://schemas.microsoft.com/office/drawing/2014/main" id="{2F37EC6D-BB25-4671-B60A-DD8CD9F363A8}"/>
              </a:ext>
            </a:extLst>
          </p:cNvPr>
          <p:cNvSpPr>
            <a:spLocks noGrp="1"/>
          </p:cNvSpPr>
          <p:nvPr>
            <p:ph idx="1"/>
          </p:nvPr>
        </p:nvSpPr>
        <p:spPr/>
        <p:txBody>
          <a:bodyPr>
            <a:normAutofit lnSpcReduction="10000"/>
          </a:bodyPr>
          <a:lstStyle/>
          <a:p>
            <a:pPr>
              <a:buFont typeface="Wingdings" panose="05000000000000000000" pitchFamily="2" charset="2"/>
              <a:buChar char="Ø"/>
            </a:pPr>
            <a:r>
              <a:rPr lang="it-IT" dirty="0"/>
              <a:t> The starting point of the </a:t>
            </a:r>
            <a:r>
              <a:rPr lang="it-IT" dirty="0" err="1"/>
              <a:t>protection</a:t>
            </a:r>
            <a:r>
              <a:rPr lang="it-IT" dirty="0"/>
              <a:t> of Human rights</a:t>
            </a:r>
          </a:p>
          <a:p>
            <a:pPr lvl="1">
              <a:buFont typeface="Wingdings" panose="05000000000000000000" pitchFamily="2" charset="2"/>
              <a:buChar char="Ø"/>
            </a:pPr>
            <a:r>
              <a:rPr lang="it-IT" dirty="0"/>
              <a:t>The first phase – no protection by the Treaties</a:t>
            </a:r>
          </a:p>
          <a:p>
            <a:pPr lvl="1">
              <a:buFont typeface="Wingdings" panose="05000000000000000000" pitchFamily="2" charset="2"/>
              <a:buChar char="Ø"/>
            </a:pPr>
            <a:r>
              <a:rPr lang="it-IT" dirty="0"/>
              <a:t>The role of the ECJ case-law</a:t>
            </a:r>
          </a:p>
          <a:p>
            <a:pPr>
              <a:buFont typeface="Wingdings" panose="05000000000000000000" pitchFamily="2" charset="2"/>
              <a:buChar char="Ø"/>
            </a:pPr>
            <a:r>
              <a:rPr lang="it-IT" dirty="0"/>
              <a:t>The Charter of Fundamental rights of the EU</a:t>
            </a:r>
          </a:p>
          <a:p>
            <a:pPr>
              <a:buFont typeface="Wingdings" panose="05000000000000000000" pitchFamily="2" charset="2"/>
              <a:buChar char="Ø"/>
            </a:pPr>
            <a:r>
              <a:rPr lang="it-IT" dirty="0"/>
              <a:t>Art. 6 TEU</a:t>
            </a:r>
          </a:p>
          <a:p>
            <a:pPr lvl="1">
              <a:buFont typeface="Wingdings" panose="05000000000000000000" pitchFamily="2" charset="2"/>
              <a:buChar char="Ø"/>
            </a:pPr>
            <a:r>
              <a:rPr lang="it-IT" dirty="0"/>
              <a:t>The legal value of the Charter</a:t>
            </a:r>
          </a:p>
          <a:p>
            <a:pPr lvl="1">
              <a:buFont typeface="Wingdings" panose="05000000000000000000" pitchFamily="2" charset="2"/>
              <a:buChar char="Ø"/>
            </a:pPr>
            <a:r>
              <a:rPr lang="it-IT" dirty="0"/>
              <a:t>The rights guaranteed by the ECHR and the accession to the ECHR</a:t>
            </a:r>
          </a:p>
          <a:p>
            <a:pPr lvl="1">
              <a:buFont typeface="Wingdings" panose="05000000000000000000" pitchFamily="2" charset="2"/>
              <a:buChar char="Ø"/>
            </a:pPr>
            <a:endParaRPr lang="it-IT" dirty="0"/>
          </a:p>
        </p:txBody>
      </p:sp>
    </p:spTree>
    <p:extLst>
      <p:ext uri="{BB962C8B-B14F-4D97-AF65-F5344CB8AC3E}">
        <p14:creationId xmlns:p14="http://schemas.microsoft.com/office/powerpoint/2010/main" val="361468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D0547-DB40-4069-81B8-4C8A00F8FE81}"/>
              </a:ext>
            </a:extLst>
          </p:cNvPr>
          <p:cNvSpPr>
            <a:spLocks noGrp="1"/>
          </p:cNvSpPr>
          <p:nvPr>
            <p:ph type="title"/>
          </p:nvPr>
        </p:nvSpPr>
        <p:spPr/>
        <p:txBody>
          <a:bodyPr>
            <a:normAutofit fontScale="90000"/>
          </a:bodyPr>
          <a:lstStyle/>
          <a:p>
            <a:r>
              <a:rPr lang="it-IT" dirty="0"/>
              <a:t>The protection of human rights:</a:t>
            </a:r>
            <a:br>
              <a:rPr lang="it-IT" dirty="0"/>
            </a:br>
            <a:r>
              <a:rPr lang="it-IT" dirty="0"/>
              <a:t>The first phase</a:t>
            </a:r>
          </a:p>
        </p:txBody>
      </p:sp>
      <p:sp>
        <p:nvSpPr>
          <p:cNvPr id="3" name="Content Placeholder 2">
            <a:extLst>
              <a:ext uri="{FF2B5EF4-FFF2-40B4-BE49-F238E27FC236}">
                <a16:creationId xmlns:a16="http://schemas.microsoft.com/office/drawing/2014/main" id="{9578DAD7-8D2A-4928-9204-D712B3303615}"/>
              </a:ext>
            </a:extLst>
          </p:cNvPr>
          <p:cNvSpPr>
            <a:spLocks noGrp="1"/>
          </p:cNvSpPr>
          <p:nvPr>
            <p:ph idx="1"/>
          </p:nvPr>
        </p:nvSpPr>
        <p:spPr/>
        <p:txBody>
          <a:bodyPr>
            <a:normAutofit fontScale="92500"/>
          </a:bodyPr>
          <a:lstStyle/>
          <a:p>
            <a:pPr algn="just"/>
            <a:r>
              <a:rPr lang="it-IT" dirty="0"/>
              <a:t>No protection of human rights in the Treaties</a:t>
            </a:r>
          </a:p>
          <a:p>
            <a:pPr algn="just"/>
            <a:r>
              <a:rPr lang="it-IT" dirty="0"/>
              <a:t>No protection by the European Court of justice </a:t>
            </a:r>
          </a:p>
          <a:p>
            <a:endParaRPr lang="it-IT" dirty="0"/>
          </a:p>
          <a:p>
            <a:r>
              <a:rPr lang="it-IT" dirty="0"/>
              <a:t>Reaction of national constitutional Courts: Italian Constitutional Court in Frontini case (n. 183/73) and German Constitutional Court Bundesverfassungsgericht (Solange I): the EU </a:t>
            </a:r>
            <a:r>
              <a:rPr lang="it-IT" dirty="0" err="1"/>
              <a:t>system</a:t>
            </a:r>
            <a:r>
              <a:rPr lang="it-IT" dirty="0"/>
              <a:t> </a:t>
            </a:r>
            <a:r>
              <a:rPr lang="it-IT" dirty="0" err="1"/>
              <a:t>shall</a:t>
            </a:r>
            <a:r>
              <a:rPr lang="it-IT" dirty="0"/>
              <a:t> </a:t>
            </a:r>
            <a:r>
              <a:rPr lang="it-IT" dirty="0" err="1"/>
              <a:t>protect</a:t>
            </a:r>
            <a:r>
              <a:rPr lang="it-IT" dirty="0"/>
              <a:t> </a:t>
            </a:r>
            <a:r>
              <a:rPr lang="it-IT" dirty="0" err="1"/>
              <a:t>foundamental</a:t>
            </a:r>
            <a:r>
              <a:rPr lang="it-IT" dirty="0"/>
              <a:t> </a:t>
            </a:r>
            <a:r>
              <a:rPr lang="it-IT" dirty="0" err="1"/>
              <a:t>rights</a:t>
            </a:r>
            <a:r>
              <a:rPr lang="it-IT" dirty="0"/>
              <a:t> OTHERWISE National </a:t>
            </a:r>
            <a:r>
              <a:rPr lang="it-IT" dirty="0" err="1"/>
              <a:t>constitutional</a:t>
            </a:r>
            <a:r>
              <a:rPr lang="it-IT" dirty="0"/>
              <a:t> </a:t>
            </a:r>
            <a:r>
              <a:rPr lang="it-IT" dirty="0" err="1"/>
              <a:t>courts</a:t>
            </a:r>
            <a:r>
              <a:rPr lang="it-IT" dirty="0"/>
              <a:t> </a:t>
            </a:r>
            <a:r>
              <a:rPr lang="it-IT" dirty="0" err="1"/>
              <a:t>will</a:t>
            </a:r>
            <a:r>
              <a:rPr lang="it-IT" dirty="0"/>
              <a:t>.</a:t>
            </a:r>
          </a:p>
          <a:p>
            <a:pPr algn="just"/>
            <a:endParaRPr lang="it-IT" dirty="0"/>
          </a:p>
        </p:txBody>
      </p:sp>
    </p:spTree>
    <p:extLst>
      <p:ext uri="{BB962C8B-B14F-4D97-AF65-F5344CB8AC3E}">
        <p14:creationId xmlns:p14="http://schemas.microsoft.com/office/powerpoint/2010/main" val="3045733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3C75-7D59-4704-A43A-8A67485B7873}"/>
              </a:ext>
            </a:extLst>
          </p:cNvPr>
          <p:cNvSpPr>
            <a:spLocks noGrp="1"/>
          </p:cNvSpPr>
          <p:nvPr>
            <p:ph type="title"/>
          </p:nvPr>
        </p:nvSpPr>
        <p:spPr/>
        <p:txBody>
          <a:bodyPr>
            <a:normAutofit fontScale="90000"/>
          </a:bodyPr>
          <a:lstStyle/>
          <a:p>
            <a:r>
              <a:rPr lang="it-IT" dirty="0"/>
              <a:t>European Charter of fundamental right</a:t>
            </a:r>
          </a:p>
        </p:txBody>
      </p:sp>
      <p:sp>
        <p:nvSpPr>
          <p:cNvPr id="3" name="Content Placeholder 2">
            <a:extLst>
              <a:ext uri="{FF2B5EF4-FFF2-40B4-BE49-F238E27FC236}">
                <a16:creationId xmlns:a16="http://schemas.microsoft.com/office/drawing/2014/main" id="{17562684-3866-4BA9-AF1E-D9CD44A77A59}"/>
              </a:ext>
            </a:extLst>
          </p:cNvPr>
          <p:cNvSpPr>
            <a:spLocks noGrp="1"/>
          </p:cNvSpPr>
          <p:nvPr>
            <p:ph idx="1"/>
          </p:nvPr>
        </p:nvSpPr>
        <p:spPr/>
        <p:txBody>
          <a:bodyPr>
            <a:normAutofit fontScale="92500" lnSpcReduction="10000"/>
          </a:bodyPr>
          <a:lstStyle/>
          <a:p>
            <a:r>
              <a:rPr lang="en-US" dirty="0"/>
              <a:t>The Charter of Fundamental Rights contains a preamble and 54 articles, grouped in 7 chapters, dedicated to dignity; freedoms; equality; solidarity; citizens’ rights; justice and general provisions.</a:t>
            </a:r>
            <a:endParaRPr lang="it-IT" dirty="0"/>
          </a:p>
          <a:p>
            <a:r>
              <a:rPr lang="it-IT" dirty="0"/>
              <a:t>Proclamation in Nice in 2000</a:t>
            </a:r>
          </a:p>
          <a:p>
            <a:r>
              <a:rPr lang="it-IT" dirty="0"/>
              <a:t>Following the failure of the </a:t>
            </a:r>
            <a:r>
              <a:rPr lang="en-US" dirty="0"/>
              <a:t>Treaty establishing a Constitution for Europe, the Charter  was again solemnly proclaimed as the ‘European Union’s Charter of Fundamental Rights’</a:t>
            </a:r>
            <a:endParaRPr lang="it-IT" dirty="0"/>
          </a:p>
        </p:txBody>
      </p:sp>
    </p:spTree>
    <p:extLst>
      <p:ext uri="{BB962C8B-B14F-4D97-AF65-F5344CB8AC3E}">
        <p14:creationId xmlns:p14="http://schemas.microsoft.com/office/powerpoint/2010/main" val="53526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protection of fundametal rights</a:t>
            </a:r>
          </a:p>
        </p:txBody>
      </p:sp>
      <p:sp>
        <p:nvSpPr>
          <p:cNvPr id="3" name="Segnaposto contenuto 2"/>
          <p:cNvSpPr>
            <a:spLocks noGrp="1"/>
          </p:cNvSpPr>
          <p:nvPr>
            <p:ph idx="1"/>
          </p:nvPr>
        </p:nvSpPr>
        <p:spPr/>
        <p:txBody>
          <a:bodyPr/>
          <a:lstStyle/>
          <a:p>
            <a:pPr marL="0" indent="0">
              <a:buNone/>
            </a:pPr>
            <a:r>
              <a:rPr lang="it-IT" dirty="0"/>
              <a:t>			Art. 6 TEU</a:t>
            </a:r>
          </a:p>
          <a:p>
            <a:pPr>
              <a:buFont typeface="Wingdings" panose="05000000000000000000" pitchFamily="2" charset="2"/>
              <a:buChar char="Ø"/>
            </a:pPr>
            <a:r>
              <a:rPr lang="it-IT" dirty="0"/>
              <a:t>The Charter of fundamental rights of the EU (art. 6, par. 1)</a:t>
            </a:r>
          </a:p>
          <a:p>
            <a:pPr>
              <a:buFont typeface="Wingdings" panose="05000000000000000000" pitchFamily="2" charset="2"/>
              <a:buChar char="Ø"/>
            </a:pPr>
            <a:r>
              <a:rPr lang="it-IT" dirty="0"/>
              <a:t>The accession to the European Convention of Human rights (art. 6, par. 2)</a:t>
            </a:r>
          </a:p>
          <a:p>
            <a:pPr>
              <a:buFont typeface="Wingdings" panose="05000000000000000000" pitchFamily="2" charset="2"/>
              <a:buChar char="Ø"/>
            </a:pPr>
            <a:r>
              <a:rPr lang="it-IT" dirty="0"/>
              <a:t>The general principle of EU Law (art. 6, par. 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3C75-7D59-4704-A43A-8A67485B7873}"/>
              </a:ext>
            </a:extLst>
          </p:cNvPr>
          <p:cNvSpPr>
            <a:spLocks noGrp="1"/>
          </p:cNvSpPr>
          <p:nvPr>
            <p:ph type="title"/>
          </p:nvPr>
        </p:nvSpPr>
        <p:spPr/>
        <p:txBody>
          <a:bodyPr/>
          <a:lstStyle/>
          <a:p>
            <a:r>
              <a:rPr lang="it-IT" dirty="0"/>
              <a:t>Art. 6 TEU, par. 1</a:t>
            </a:r>
          </a:p>
        </p:txBody>
      </p:sp>
      <p:sp>
        <p:nvSpPr>
          <p:cNvPr id="3" name="Content Placeholder 2">
            <a:extLst>
              <a:ext uri="{FF2B5EF4-FFF2-40B4-BE49-F238E27FC236}">
                <a16:creationId xmlns:a16="http://schemas.microsoft.com/office/drawing/2014/main" id="{17562684-3866-4BA9-AF1E-D9CD44A77A59}"/>
              </a:ext>
            </a:extLst>
          </p:cNvPr>
          <p:cNvSpPr>
            <a:spLocks noGrp="1"/>
          </p:cNvSpPr>
          <p:nvPr>
            <p:ph idx="1"/>
          </p:nvPr>
        </p:nvSpPr>
        <p:spPr/>
        <p:txBody>
          <a:bodyPr>
            <a:normAutofit fontScale="70000" lnSpcReduction="20000"/>
          </a:bodyPr>
          <a:lstStyle/>
          <a:p>
            <a:pPr marL="0" indent="0" algn="just">
              <a:buNone/>
            </a:pPr>
            <a:r>
              <a:rPr lang="en-US" dirty="0"/>
              <a:t>The Union </a:t>
            </a:r>
            <a:r>
              <a:rPr lang="en-US" dirty="0" err="1"/>
              <a:t>recognises</a:t>
            </a:r>
            <a:r>
              <a:rPr lang="en-US" dirty="0"/>
              <a:t> the rights, freedoms and principles set out in the Charter of Fundamental Rights of the European Union of 7 December 2000, as adapted at Strasbourg, on 12 December 2007, which shall have the same legal value as the Treaties. </a:t>
            </a:r>
          </a:p>
          <a:p>
            <a:pPr marL="0" indent="0" algn="just">
              <a:buNone/>
            </a:pPr>
            <a:endParaRPr lang="en-US" dirty="0"/>
          </a:p>
          <a:p>
            <a:pPr marL="0" indent="0" algn="just">
              <a:buNone/>
            </a:pPr>
            <a:r>
              <a:rPr lang="en-US" dirty="0"/>
              <a:t>The provisions of the Charter shall not extend in any way the competences of the Union as defined in the Treaties. </a:t>
            </a:r>
          </a:p>
          <a:p>
            <a:pPr marL="0" indent="0" algn="just">
              <a:buNone/>
            </a:pPr>
            <a:endParaRPr lang="en-US" dirty="0"/>
          </a:p>
          <a:p>
            <a:pPr marL="0" indent="0" algn="just">
              <a:buNone/>
            </a:pPr>
            <a:r>
              <a:rPr lang="en-US" dirty="0"/>
              <a:t>The rights, freedoms and principles in the Charter shall be interpreted in accordance with the general provisions in Title VII of the Charter governing its interpretation and application and with due regard to the explanations referred to in the Charter, that set out the sources of those provisions. </a:t>
            </a:r>
            <a:endParaRPr lang="it-IT" dirty="0"/>
          </a:p>
        </p:txBody>
      </p:sp>
    </p:spTree>
    <p:extLst>
      <p:ext uri="{BB962C8B-B14F-4D97-AF65-F5344CB8AC3E}">
        <p14:creationId xmlns:p14="http://schemas.microsoft.com/office/powerpoint/2010/main" val="202889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Charter – Field of application</a:t>
            </a:r>
          </a:p>
        </p:txBody>
      </p:sp>
      <p:sp>
        <p:nvSpPr>
          <p:cNvPr id="3" name="Segnaposto contenuto 2"/>
          <p:cNvSpPr>
            <a:spLocks noGrp="1"/>
          </p:cNvSpPr>
          <p:nvPr>
            <p:ph idx="1"/>
          </p:nvPr>
        </p:nvSpPr>
        <p:spPr/>
        <p:txBody>
          <a:bodyPr>
            <a:normAutofit fontScale="77500" lnSpcReduction="20000"/>
          </a:bodyPr>
          <a:lstStyle/>
          <a:p>
            <a:r>
              <a:rPr lang="it-IT" dirty="0"/>
              <a:t>Art. 51 of the Charter of fundamental rights of the EU</a:t>
            </a:r>
          </a:p>
          <a:p>
            <a:pPr marL="0" indent="0" algn="just">
              <a:buNone/>
            </a:pPr>
            <a:r>
              <a:rPr lang="en-US" dirty="0"/>
              <a:t>1. The provisions of this Charter are addressed to the institutions, bodies, offices and agencies of the Union with due regard for the principle of subsidiarity and to the Member States only when they are implementing Union law. They shall therefore respect the rights, observe the principles and promote the application thereof in accordance with their respective powers and respecting the limits of the powers of the Union as conferred on it in the Treaties.</a:t>
            </a:r>
          </a:p>
          <a:p>
            <a:pPr marL="0" indent="0" algn="just">
              <a:buNone/>
            </a:pPr>
            <a:r>
              <a:rPr lang="en-US" dirty="0"/>
              <a:t>2. The Charter does not extend the field of application of Union law beyond the powers of the Union or establish any new power or task for the Union, or modify powers and tasks as defined in the Treaties.</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3C75-7D59-4704-A43A-8A67485B7873}"/>
              </a:ext>
            </a:extLst>
          </p:cNvPr>
          <p:cNvSpPr>
            <a:spLocks noGrp="1"/>
          </p:cNvSpPr>
          <p:nvPr>
            <p:ph type="title"/>
          </p:nvPr>
        </p:nvSpPr>
        <p:spPr/>
        <p:txBody>
          <a:bodyPr/>
          <a:lstStyle/>
          <a:p>
            <a:r>
              <a:rPr lang="it-IT" dirty="0"/>
              <a:t>Art. 6 TEU, par. 2</a:t>
            </a:r>
          </a:p>
        </p:txBody>
      </p:sp>
      <p:sp>
        <p:nvSpPr>
          <p:cNvPr id="3" name="Content Placeholder 2">
            <a:extLst>
              <a:ext uri="{FF2B5EF4-FFF2-40B4-BE49-F238E27FC236}">
                <a16:creationId xmlns:a16="http://schemas.microsoft.com/office/drawing/2014/main" id="{17562684-3866-4BA9-AF1E-D9CD44A77A59}"/>
              </a:ext>
            </a:extLst>
          </p:cNvPr>
          <p:cNvSpPr>
            <a:spLocks noGrp="1"/>
          </p:cNvSpPr>
          <p:nvPr>
            <p:ph idx="1"/>
          </p:nvPr>
        </p:nvSpPr>
        <p:spPr/>
        <p:txBody>
          <a:bodyPr>
            <a:normAutofit/>
          </a:bodyPr>
          <a:lstStyle/>
          <a:p>
            <a:endParaRPr lang="it-IT" dirty="0"/>
          </a:p>
          <a:p>
            <a:endParaRPr lang="it-IT" dirty="0"/>
          </a:p>
          <a:p>
            <a:pPr marL="0" indent="0">
              <a:buNone/>
            </a:pPr>
            <a:r>
              <a:rPr lang="en-US" dirty="0"/>
              <a:t>The Union shall accede to the European Convention for the Protection of Human Rights and Fundamental Freedoms. Such accession shall not affect the Union's competences as defined in the Treaties. </a:t>
            </a:r>
          </a:p>
        </p:txBody>
      </p:sp>
    </p:spTree>
    <p:extLst>
      <p:ext uri="{BB962C8B-B14F-4D97-AF65-F5344CB8AC3E}">
        <p14:creationId xmlns:p14="http://schemas.microsoft.com/office/powerpoint/2010/main" val="122389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3C75-7D59-4704-A43A-8A67485B7873}"/>
              </a:ext>
            </a:extLst>
          </p:cNvPr>
          <p:cNvSpPr>
            <a:spLocks noGrp="1"/>
          </p:cNvSpPr>
          <p:nvPr>
            <p:ph type="title"/>
          </p:nvPr>
        </p:nvSpPr>
        <p:spPr/>
        <p:txBody>
          <a:bodyPr/>
          <a:lstStyle/>
          <a:p>
            <a:r>
              <a:rPr lang="it-IT" dirty="0"/>
              <a:t>Art. 6 TEU, par. 3</a:t>
            </a:r>
          </a:p>
        </p:txBody>
      </p:sp>
      <p:sp>
        <p:nvSpPr>
          <p:cNvPr id="3" name="Content Placeholder 2">
            <a:extLst>
              <a:ext uri="{FF2B5EF4-FFF2-40B4-BE49-F238E27FC236}">
                <a16:creationId xmlns:a16="http://schemas.microsoft.com/office/drawing/2014/main" id="{17562684-3866-4BA9-AF1E-D9CD44A77A59}"/>
              </a:ext>
            </a:extLst>
          </p:cNvPr>
          <p:cNvSpPr>
            <a:spLocks noGrp="1"/>
          </p:cNvSpPr>
          <p:nvPr>
            <p:ph idx="1"/>
          </p:nvPr>
        </p:nvSpPr>
        <p:spPr/>
        <p:txBody>
          <a:bodyPr/>
          <a:lstStyle/>
          <a:p>
            <a:pPr marL="0" indent="0" algn="just">
              <a:buNone/>
            </a:pPr>
            <a:endParaRPr lang="en-US" dirty="0"/>
          </a:p>
          <a:p>
            <a:pPr marL="0" indent="0" algn="just">
              <a:buNone/>
            </a:pPr>
            <a:r>
              <a:rPr lang="en-US" dirty="0"/>
              <a:t>Fundamental rights, as guaranteed by the European Convention for the Protection of Human Rights and Fundamental Freedoms and as they result from the constitutional traditions common to the Member States, shall constitute general principles of the Union's law. </a:t>
            </a:r>
            <a:endParaRPr lang="it-IT" dirty="0"/>
          </a:p>
          <a:p>
            <a:endParaRPr lang="it-IT" dirty="0"/>
          </a:p>
        </p:txBody>
      </p:sp>
      <mc:AlternateContent xmlns:mc="http://schemas.openxmlformats.org/markup-compatibility/2006" xmlns:p14="http://schemas.microsoft.com/office/powerpoint/2010/main">
        <mc:Choice Requires="p14">
          <p:contentPart p14:bwMode="auto" r:id="rId2">
            <p14:nvContentPartPr>
              <p14:cNvPr id="4" name="Input penna 3"/>
              <p14:cNvContentPartPr/>
              <p14:nvPr/>
            </p14:nvContentPartPr>
            <p14:xfrm>
              <a:off x="596880" y="4978440"/>
              <a:ext cx="2794320" cy="140040"/>
            </p14:xfrm>
          </p:contentPart>
        </mc:Choice>
        <mc:Fallback xmlns="">
          <p:pic>
            <p:nvPicPr>
              <p:cNvPr id="4" name="Input penna 3"/>
              <p:cNvPicPr/>
              <p:nvPr/>
            </p:nvPicPr>
            <p:blipFill>
              <a:blip r:embed="rId3"/>
              <a:stretch>
                <a:fillRect/>
              </a:stretch>
            </p:blipFill>
            <p:spPr>
              <a:xfrm>
                <a:off x="581040" y="4914720"/>
                <a:ext cx="2826000" cy="2671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put penna 4"/>
              <p14:cNvContentPartPr/>
              <p14:nvPr/>
            </p14:nvContentPartPr>
            <p14:xfrm>
              <a:off x="1942920" y="4857840"/>
              <a:ext cx="360" cy="360"/>
            </p14:xfrm>
          </p:contentPart>
        </mc:Choice>
        <mc:Fallback xmlns="">
          <p:pic>
            <p:nvPicPr>
              <p:cNvPr id="5" name="Input penna 4"/>
              <p:cNvPicPr/>
              <p:nvPr/>
            </p:nvPicPr>
            <p:blipFill>
              <a:blip r:embed="rId5"/>
              <a:stretch>
                <a:fillRect/>
              </a:stretch>
            </p:blipFill>
            <p:spPr>
              <a:xfrm>
                <a:off x="1933560" y="4848480"/>
                <a:ext cx="19080" cy="19080"/>
              </a:xfrm>
              <a:prstGeom prst="rect">
                <a:avLst/>
              </a:prstGeom>
            </p:spPr>
          </p:pic>
        </mc:Fallback>
      </mc:AlternateContent>
    </p:spTree>
    <p:extLst>
      <p:ext uri="{BB962C8B-B14F-4D97-AF65-F5344CB8AC3E}">
        <p14:creationId xmlns:p14="http://schemas.microsoft.com/office/powerpoint/2010/main" val="20842501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2F291A6D258541BEF8B462ABA39866" ma:contentTypeVersion="2" ma:contentTypeDescription="Create a new document." ma:contentTypeScope="" ma:versionID="4d5a3919f8c76ed84f3084fead42af4f">
  <xsd:schema xmlns:xsd="http://www.w3.org/2001/XMLSchema" xmlns:xs="http://www.w3.org/2001/XMLSchema" xmlns:p="http://schemas.microsoft.com/office/2006/metadata/properties" xmlns:ns2="4029739c-eb3f-481c-bfff-60a2e7fb6df0" targetNamespace="http://schemas.microsoft.com/office/2006/metadata/properties" ma:root="true" ma:fieldsID="891da6b4481bbde9d6b14cf7464d41e3" ns2:_="">
    <xsd:import namespace="4029739c-eb3f-481c-bfff-60a2e7fb6df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29739c-eb3f-481c-bfff-60a2e7fb6d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5CB042-760E-47AE-8BC4-7ED43BD96B2F}">
  <ds:schemaRefs>
    <ds:schemaRef ds:uri="http://schemas.microsoft.com/sharepoint/v3/contenttype/forms"/>
  </ds:schemaRefs>
</ds:datastoreItem>
</file>

<file path=customXml/itemProps2.xml><?xml version="1.0" encoding="utf-8"?>
<ds:datastoreItem xmlns:ds="http://schemas.openxmlformats.org/officeDocument/2006/customXml" ds:itemID="{FC052172-8EFB-4D92-8400-531B80689D6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C59142E-D49F-4C18-A7DB-AF6D86DBB2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29739c-eb3f-481c-bfff-60a2e7fb6d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1681</TotalTime>
  <Words>630</Words>
  <Application>Microsoft Macintosh PowerPoint</Application>
  <PresentationFormat>Presentazione su schermo (4:3)</PresentationFormat>
  <Paragraphs>45</Paragraphs>
  <Slides>9</Slides>
  <Notes>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Wingdings</vt:lpstr>
      <vt:lpstr>Tema di Office</vt:lpstr>
      <vt:lpstr>The protection of fundamental rights in the European Union</vt:lpstr>
      <vt:lpstr>Overview</vt:lpstr>
      <vt:lpstr>The protection of human rights: The first phase</vt:lpstr>
      <vt:lpstr>European Charter of fundamental right</vt:lpstr>
      <vt:lpstr>The protection of fundametal rights</vt:lpstr>
      <vt:lpstr>Art. 6 TEU, par. 1</vt:lpstr>
      <vt:lpstr>Charter – Field of application</vt:lpstr>
      <vt:lpstr>Art. 6 TEU, par. 2</vt:lpstr>
      <vt:lpstr>Art. 6 TEU, par.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protection of fundamental rights in the European Union</dc:title>
  <dc:creator>Flavia</dc:creator>
  <cp:lastModifiedBy>Sarah Lattanzi</cp:lastModifiedBy>
  <cp:revision>43</cp:revision>
  <dcterms:created xsi:type="dcterms:W3CDTF">2019-02-24T20:33:35Z</dcterms:created>
  <dcterms:modified xsi:type="dcterms:W3CDTF">2024-04-06T17:28:14Z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0x010100552F291A6D258541BEF8B462ABA39866</vt:lpwstr>
  </property>
</Properties>
</file>