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3F0AACD-42A8-4D73-9D4E-50516BEED1A9}" type="datetimeFigureOut">
              <a:rPr lang="it-IT" smtClean="0"/>
              <a:t>08/10/2023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BEC6D6-5695-4C9A-B1E4-4F82FEDDDF27}" type="slidenum">
              <a:rPr lang="it-IT" smtClean="0"/>
              <a:t>‹N›</a:t>
            </a:fld>
            <a:endParaRPr lang="it-IT"/>
          </a:p>
        </p:txBody>
      </p:sp>
    </p:spTree>
    <p:extLst>
      <p:ext uri="{BB962C8B-B14F-4D97-AF65-F5344CB8AC3E}">
        <p14:creationId xmlns:p14="http://schemas.microsoft.com/office/powerpoint/2010/main" val="79511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3F0AACD-42A8-4D73-9D4E-50516BEED1A9}" type="datetimeFigureOut">
              <a:rPr lang="it-IT" smtClean="0"/>
              <a:t>08/10/2023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BEC6D6-5695-4C9A-B1E4-4F82FEDDDF27}" type="slidenum">
              <a:rPr lang="it-IT" smtClean="0"/>
              <a:t>‹N›</a:t>
            </a:fld>
            <a:endParaRPr lang="it-IT"/>
          </a:p>
        </p:txBody>
      </p:sp>
    </p:spTree>
    <p:extLst>
      <p:ext uri="{BB962C8B-B14F-4D97-AF65-F5344CB8AC3E}">
        <p14:creationId xmlns:p14="http://schemas.microsoft.com/office/powerpoint/2010/main" val="332127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3F0AACD-42A8-4D73-9D4E-50516BEED1A9}" type="datetimeFigureOut">
              <a:rPr lang="it-IT" smtClean="0"/>
              <a:t>08/10/2023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BEC6D6-5695-4C9A-B1E4-4F82FEDDDF27}" type="slidenum">
              <a:rPr lang="it-IT" smtClean="0"/>
              <a:t>‹N›</a:t>
            </a:fld>
            <a:endParaRPr lang="it-IT"/>
          </a:p>
        </p:txBody>
      </p:sp>
    </p:spTree>
    <p:extLst>
      <p:ext uri="{BB962C8B-B14F-4D97-AF65-F5344CB8AC3E}">
        <p14:creationId xmlns:p14="http://schemas.microsoft.com/office/powerpoint/2010/main" val="217587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3F0AACD-42A8-4D73-9D4E-50516BEED1A9}" type="datetimeFigureOut">
              <a:rPr lang="it-IT" smtClean="0"/>
              <a:t>08/10/2023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BEC6D6-5695-4C9A-B1E4-4F82FEDDDF27}" type="slidenum">
              <a:rPr lang="it-IT" smtClean="0"/>
              <a:t>‹N›</a:t>
            </a:fld>
            <a:endParaRPr lang="it-IT"/>
          </a:p>
        </p:txBody>
      </p:sp>
    </p:spTree>
    <p:extLst>
      <p:ext uri="{BB962C8B-B14F-4D97-AF65-F5344CB8AC3E}">
        <p14:creationId xmlns:p14="http://schemas.microsoft.com/office/powerpoint/2010/main" val="4028011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3F0AACD-42A8-4D73-9D4E-50516BEED1A9}" type="datetimeFigureOut">
              <a:rPr lang="it-IT" smtClean="0"/>
              <a:t>08/10/2023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BEC6D6-5695-4C9A-B1E4-4F82FEDDDF27}" type="slidenum">
              <a:rPr lang="it-IT" smtClean="0"/>
              <a:t>‹N›</a:t>
            </a:fld>
            <a:endParaRPr lang="it-IT"/>
          </a:p>
        </p:txBody>
      </p:sp>
    </p:spTree>
    <p:extLst>
      <p:ext uri="{BB962C8B-B14F-4D97-AF65-F5344CB8AC3E}">
        <p14:creationId xmlns:p14="http://schemas.microsoft.com/office/powerpoint/2010/main" val="253983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3F0AACD-42A8-4D73-9D4E-50516BEED1A9}" type="datetimeFigureOut">
              <a:rPr lang="it-IT" smtClean="0"/>
              <a:t>08/10/2023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BEC6D6-5695-4C9A-B1E4-4F82FEDDDF27}" type="slidenum">
              <a:rPr lang="it-IT" smtClean="0"/>
              <a:t>‹N›</a:t>
            </a:fld>
            <a:endParaRPr lang="it-IT"/>
          </a:p>
        </p:txBody>
      </p:sp>
    </p:spTree>
    <p:extLst>
      <p:ext uri="{BB962C8B-B14F-4D97-AF65-F5344CB8AC3E}">
        <p14:creationId xmlns:p14="http://schemas.microsoft.com/office/powerpoint/2010/main" val="313937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3F0AACD-42A8-4D73-9D4E-50516BEED1A9}" type="datetimeFigureOut">
              <a:rPr lang="it-IT" smtClean="0"/>
              <a:t>08/10/2023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BBEC6D6-5695-4C9A-B1E4-4F82FEDDDF27}" type="slidenum">
              <a:rPr lang="it-IT" smtClean="0"/>
              <a:t>‹N›</a:t>
            </a:fld>
            <a:endParaRPr lang="it-IT"/>
          </a:p>
        </p:txBody>
      </p:sp>
    </p:spTree>
    <p:extLst>
      <p:ext uri="{BB962C8B-B14F-4D97-AF65-F5344CB8AC3E}">
        <p14:creationId xmlns:p14="http://schemas.microsoft.com/office/powerpoint/2010/main" val="3708057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3F0AACD-42A8-4D73-9D4E-50516BEED1A9}" type="datetimeFigureOut">
              <a:rPr lang="it-IT" smtClean="0"/>
              <a:t>08/10/2023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BBEC6D6-5695-4C9A-B1E4-4F82FEDDDF27}" type="slidenum">
              <a:rPr lang="it-IT" smtClean="0"/>
              <a:t>‹N›</a:t>
            </a:fld>
            <a:endParaRPr lang="it-IT"/>
          </a:p>
        </p:txBody>
      </p:sp>
    </p:spTree>
    <p:extLst>
      <p:ext uri="{BB962C8B-B14F-4D97-AF65-F5344CB8AC3E}">
        <p14:creationId xmlns:p14="http://schemas.microsoft.com/office/powerpoint/2010/main" val="134787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3F0AACD-42A8-4D73-9D4E-50516BEED1A9}" type="datetimeFigureOut">
              <a:rPr lang="it-IT" smtClean="0"/>
              <a:t>08/10/2023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BBEC6D6-5695-4C9A-B1E4-4F82FEDDDF27}" type="slidenum">
              <a:rPr lang="it-IT" smtClean="0"/>
              <a:t>‹N›</a:t>
            </a:fld>
            <a:endParaRPr lang="it-IT"/>
          </a:p>
        </p:txBody>
      </p:sp>
    </p:spTree>
    <p:extLst>
      <p:ext uri="{BB962C8B-B14F-4D97-AF65-F5344CB8AC3E}">
        <p14:creationId xmlns:p14="http://schemas.microsoft.com/office/powerpoint/2010/main" val="81711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3F0AACD-42A8-4D73-9D4E-50516BEED1A9}" type="datetimeFigureOut">
              <a:rPr lang="it-IT" smtClean="0"/>
              <a:t>08/10/2023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BEC6D6-5695-4C9A-B1E4-4F82FEDDDF27}" type="slidenum">
              <a:rPr lang="it-IT" smtClean="0"/>
              <a:t>‹N›</a:t>
            </a:fld>
            <a:endParaRPr lang="it-IT"/>
          </a:p>
        </p:txBody>
      </p:sp>
    </p:spTree>
    <p:extLst>
      <p:ext uri="{BB962C8B-B14F-4D97-AF65-F5344CB8AC3E}">
        <p14:creationId xmlns:p14="http://schemas.microsoft.com/office/powerpoint/2010/main" val="144435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3F0AACD-42A8-4D73-9D4E-50516BEED1A9}" type="datetimeFigureOut">
              <a:rPr lang="it-IT" smtClean="0"/>
              <a:t>08/10/2023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BEC6D6-5695-4C9A-B1E4-4F82FEDDDF27}" type="slidenum">
              <a:rPr lang="it-IT" smtClean="0"/>
              <a:t>‹N›</a:t>
            </a:fld>
            <a:endParaRPr lang="it-IT"/>
          </a:p>
        </p:txBody>
      </p:sp>
    </p:spTree>
    <p:extLst>
      <p:ext uri="{BB962C8B-B14F-4D97-AF65-F5344CB8AC3E}">
        <p14:creationId xmlns:p14="http://schemas.microsoft.com/office/powerpoint/2010/main" val="3892802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0AACD-42A8-4D73-9D4E-50516BEED1A9}" type="datetimeFigureOut">
              <a:rPr lang="it-IT" smtClean="0"/>
              <a:t>08/10/2023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EC6D6-5695-4C9A-B1E4-4F82FEDDDF27}" type="slidenum">
              <a:rPr lang="it-IT" smtClean="0"/>
              <a:t>‹N›</a:t>
            </a:fld>
            <a:endParaRPr lang="it-IT"/>
          </a:p>
        </p:txBody>
      </p:sp>
    </p:spTree>
    <p:extLst>
      <p:ext uri="{BB962C8B-B14F-4D97-AF65-F5344CB8AC3E}">
        <p14:creationId xmlns:p14="http://schemas.microsoft.com/office/powerpoint/2010/main" val="2957121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548681"/>
            <a:ext cx="7772400" cy="720079"/>
          </a:xfrm>
        </p:spPr>
        <p:txBody>
          <a:bodyPr>
            <a:normAutofit fontScale="90000"/>
          </a:bodyPr>
          <a:lstStyle/>
          <a:p>
            <a:r>
              <a:rPr lang="it-IT" sz="2400" b="1" dirty="0" smtClean="0">
                <a:latin typeface="Garamond" pitchFamily="18" charset="0"/>
              </a:rPr>
              <a:t>Efficienza Paretiana</a:t>
            </a:r>
            <a:br>
              <a:rPr lang="it-IT" sz="2400" b="1" dirty="0" smtClean="0">
                <a:latin typeface="Garamond" pitchFamily="18" charset="0"/>
              </a:rPr>
            </a:br>
            <a:endParaRPr lang="it-IT" sz="2400" b="1" dirty="0">
              <a:latin typeface="Garamond" pitchFamily="18" charset="0"/>
            </a:endParaRPr>
          </a:p>
        </p:txBody>
      </p:sp>
      <p:sp>
        <p:nvSpPr>
          <p:cNvPr id="3" name="Sottotitolo 2"/>
          <p:cNvSpPr>
            <a:spLocks noGrp="1"/>
          </p:cNvSpPr>
          <p:nvPr>
            <p:ph type="subTitle" idx="1"/>
          </p:nvPr>
        </p:nvSpPr>
        <p:spPr>
          <a:xfrm>
            <a:off x="1371600" y="1484784"/>
            <a:ext cx="6400800" cy="4680520"/>
          </a:xfrm>
        </p:spPr>
        <p:txBody>
          <a:bodyPr>
            <a:normAutofit lnSpcReduction="10000"/>
          </a:bodyPr>
          <a:lstStyle/>
          <a:p>
            <a:pPr algn="just"/>
            <a:r>
              <a:rPr lang="it-IT" sz="2000" dirty="0" smtClean="0">
                <a:solidFill>
                  <a:schemeClr val="tx1"/>
                </a:solidFill>
                <a:latin typeface="Garamond" pitchFamily="18" charset="0"/>
              </a:rPr>
              <a:t>L’</a:t>
            </a:r>
            <a:r>
              <a:rPr lang="it-IT" sz="2000" b="1" dirty="0" smtClean="0">
                <a:solidFill>
                  <a:schemeClr val="tx1"/>
                </a:solidFill>
                <a:latin typeface="Garamond" pitchFamily="18" charset="0"/>
              </a:rPr>
              <a:t>efficienza</a:t>
            </a:r>
            <a:r>
              <a:rPr lang="it-IT" sz="2000" dirty="0" smtClean="0">
                <a:solidFill>
                  <a:schemeClr val="tx1"/>
                </a:solidFill>
                <a:latin typeface="Garamond" pitchFamily="18" charset="0"/>
              </a:rPr>
              <a:t> è un criterio utilizzato in economia per confrontare diverse alternative.</a:t>
            </a:r>
          </a:p>
          <a:p>
            <a:pPr algn="just"/>
            <a:r>
              <a:rPr lang="it-IT" sz="2000" dirty="0" smtClean="0">
                <a:solidFill>
                  <a:schemeClr val="tx1"/>
                </a:solidFill>
                <a:latin typeface="Garamond" pitchFamily="18" charset="0"/>
              </a:rPr>
              <a:t>La questione normativa rilevante per l’economia del benessere è costituita dalla scelta organizzativa del sistema economico (cosa produrre; come realizzare la produzione; per che prendere le decisioni; chi dovrebbe assumere le decisioni).</a:t>
            </a:r>
          </a:p>
          <a:p>
            <a:pPr algn="just"/>
            <a:r>
              <a:rPr lang="it-IT" sz="2000" dirty="0" smtClean="0">
                <a:solidFill>
                  <a:schemeClr val="tx1"/>
                </a:solidFill>
                <a:latin typeface="Garamond" pitchFamily="18" charset="0"/>
              </a:rPr>
              <a:t>La gran parte dei sistemi economici attuali sono </a:t>
            </a:r>
            <a:r>
              <a:rPr lang="it-IT" sz="2000" b="1" dirty="0" smtClean="0">
                <a:solidFill>
                  <a:schemeClr val="tx1"/>
                </a:solidFill>
                <a:latin typeface="Garamond" pitchFamily="18" charset="0"/>
              </a:rPr>
              <a:t>economie miste </a:t>
            </a:r>
            <a:r>
              <a:rPr lang="it-IT" sz="2000" dirty="0" smtClean="0">
                <a:solidFill>
                  <a:schemeClr val="tx1"/>
                </a:solidFill>
                <a:latin typeface="Garamond" pitchFamily="18" charset="0"/>
              </a:rPr>
              <a:t>in cui parte delle decisioni sono prese dallo Stato ma la maggioranza sono lasciate alla moltitudine delle imprese private e famiglie</a:t>
            </a:r>
          </a:p>
          <a:p>
            <a:pPr algn="just"/>
            <a:r>
              <a:rPr lang="it-IT" sz="2000" dirty="0" smtClean="0">
                <a:solidFill>
                  <a:schemeClr val="tx1"/>
                </a:solidFill>
                <a:latin typeface="Garamond" pitchFamily="18" charset="0"/>
              </a:rPr>
              <a:t>Molte sono le combinazioni relative al modo in cui tali decisioni sono ripartite tra Stato ed agenti privati</a:t>
            </a:r>
          </a:p>
          <a:p>
            <a:pPr algn="just"/>
            <a:r>
              <a:rPr lang="it-IT" sz="2000" dirty="0" smtClean="0">
                <a:solidFill>
                  <a:schemeClr val="tx1"/>
                </a:solidFill>
                <a:latin typeface="Garamond" pitchFamily="18" charset="0"/>
              </a:rPr>
              <a:t>La maggioranza degli economisti condivide il ricorso </a:t>
            </a:r>
            <a:r>
              <a:rPr lang="it-IT" sz="2000" b="1" dirty="0" smtClean="0">
                <a:solidFill>
                  <a:schemeClr val="tx1"/>
                </a:solidFill>
                <a:latin typeface="Garamond" pitchFamily="18" charset="0"/>
              </a:rPr>
              <a:t>all’efficienza Paretiana </a:t>
            </a:r>
            <a:r>
              <a:rPr lang="it-IT" sz="2000" dirty="0" smtClean="0">
                <a:solidFill>
                  <a:schemeClr val="tx1"/>
                </a:solidFill>
                <a:latin typeface="Garamond" pitchFamily="18" charset="0"/>
              </a:rPr>
              <a:t>per confrontare e valutare le diverse alternative</a:t>
            </a:r>
            <a:endParaRPr lang="it-IT" sz="2000" dirty="0">
              <a:solidFill>
                <a:schemeClr val="tx1"/>
              </a:solidFill>
              <a:latin typeface="Garamond" pitchFamily="18" charset="0"/>
            </a:endParaRPr>
          </a:p>
        </p:txBody>
      </p:sp>
    </p:spTree>
    <p:extLst>
      <p:ext uri="{BB962C8B-B14F-4D97-AF65-F5344CB8AC3E}">
        <p14:creationId xmlns:p14="http://schemas.microsoft.com/office/powerpoint/2010/main" val="344187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latin typeface="Garamond" pitchFamily="18" charset="0"/>
              </a:rPr>
              <a:t>Efficienza nella produzione</a:t>
            </a:r>
            <a:br>
              <a:rPr lang="it-IT" sz="2400" b="1" dirty="0" smtClean="0">
                <a:latin typeface="Garamond" pitchFamily="18" charset="0"/>
              </a:rPr>
            </a:br>
            <a:r>
              <a:rPr lang="it-IT" sz="2400" b="1" dirty="0" smtClean="0">
                <a:latin typeface="Garamond" pitchFamily="18" charset="0"/>
              </a:rPr>
              <a:t>Assunzioni</a:t>
            </a:r>
            <a:endParaRPr lang="it-IT" sz="2400" b="1" dirty="0">
              <a:latin typeface="Garamond" pitchFamily="18" charset="0"/>
            </a:endParaRPr>
          </a:p>
        </p:txBody>
      </p:sp>
      <p:sp>
        <p:nvSpPr>
          <p:cNvPr id="3" name="Segnaposto contenuto 2"/>
          <p:cNvSpPr>
            <a:spLocks noGrp="1"/>
          </p:cNvSpPr>
          <p:nvPr>
            <p:ph idx="1"/>
          </p:nvPr>
        </p:nvSpPr>
        <p:spPr/>
        <p:txBody>
          <a:bodyPr>
            <a:normAutofit/>
          </a:bodyPr>
          <a:lstStyle/>
          <a:p>
            <a:pPr marL="0" indent="0" algn="just">
              <a:buNone/>
            </a:pPr>
            <a:r>
              <a:rPr lang="it-IT" sz="2000" dirty="0" smtClean="0">
                <a:latin typeface="Garamond" pitchFamily="18" charset="0"/>
              </a:rPr>
              <a:t>In una economia di produzione un’allocazione è caratterizzata dalla distribuzione delle quantità disponibili di fattori impiegati nella produzione dei due beni; ad ogni allocazione corrisponde una combinazione di quantità prodotta di due beni.</a:t>
            </a:r>
          </a:p>
          <a:p>
            <a:pPr marL="0" indent="0" algn="just">
              <a:buNone/>
            </a:pPr>
            <a:r>
              <a:rPr lang="it-IT" sz="2000" dirty="0" smtClean="0">
                <a:latin typeface="Garamond" pitchFamily="18" charset="0"/>
              </a:rPr>
              <a:t>Le quantità di capitale e lavoro sono disponibili in quantità data e tali quantità sono integralmente utilizzate per la produzione dei due beni.</a:t>
            </a:r>
          </a:p>
          <a:p>
            <a:pPr marL="0" indent="0" algn="just">
              <a:buNone/>
            </a:pPr>
            <a:r>
              <a:rPr lang="it-IT" sz="2000" dirty="0" smtClean="0">
                <a:latin typeface="Garamond" pitchFamily="18" charset="0"/>
              </a:rPr>
              <a:t>I due fattori della produzione sono omogenei nel senso che non ci sono differenze qualitative; sono perfettamente sostituibili nella produzione di ciascun bene; sono perfettamente divisibili e trasferibili da una produzione ad un’altra.</a:t>
            </a:r>
          </a:p>
          <a:p>
            <a:pPr marL="0" indent="0" algn="just">
              <a:buNone/>
            </a:pPr>
            <a:r>
              <a:rPr lang="it-IT" sz="2000" dirty="0" smtClean="0">
                <a:latin typeface="Garamond" pitchFamily="18" charset="0"/>
              </a:rPr>
              <a:t>Le funzioni di produzione sono indipendenti, ciò implica che la quantità prodotta di ciascun bene dipende solo dalle quantità di fattori impiegate nella sua produzione.</a:t>
            </a:r>
          </a:p>
          <a:p>
            <a:pPr marL="0" indent="0" algn="just">
              <a:buNone/>
            </a:pPr>
            <a:r>
              <a:rPr lang="it-IT" sz="2000" dirty="0" smtClean="0">
                <a:latin typeface="Garamond" pitchFamily="18" charset="0"/>
              </a:rPr>
              <a:t>La tecnologia è caratterizzata da rendimenti di scala decrescenti.</a:t>
            </a:r>
            <a:endParaRPr lang="it-IT" sz="2000" dirty="0">
              <a:latin typeface="Garamond" pitchFamily="18" charset="0"/>
            </a:endParaRPr>
          </a:p>
        </p:txBody>
      </p:sp>
    </p:spTree>
    <p:extLst>
      <p:ext uri="{BB962C8B-B14F-4D97-AF65-F5344CB8AC3E}">
        <p14:creationId xmlns:p14="http://schemas.microsoft.com/office/powerpoint/2010/main" val="3442850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latin typeface="Garamond" pitchFamily="18" charset="0"/>
              </a:rPr>
              <a:t>Efficienza nella produzione</a:t>
            </a:r>
            <a:br>
              <a:rPr lang="it-IT" sz="2400" b="1" dirty="0" smtClean="0">
                <a:latin typeface="Garamond" pitchFamily="18" charset="0"/>
              </a:rPr>
            </a:br>
            <a:r>
              <a:rPr lang="it-IT" sz="2400" b="1" dirty="0" smtClean="0">
                <a:latin typeface="Garamond" pitchFamily="18" charset="0"/>
              </a:rPr>
              <a:t>Ottimo e miglioramento Paretiano</a:t>
            </a:r>
            <a:endParaRPr lang="it-IT" sz="2400" b="1" dirty="0">
              <a:latin typeface="Garamond" pitchFamily="18" charset="0"/>
            </a:endParaRPr>
          </a:p>
        </p:txBody>
      </p:sp>
      <p:sp>
        <p:nvSpPr>
          <p:cNvPr id="3" name="Segnaposto contenuto 2"/>
          <p:cNvSpPr>
            <a:spLocks noGrp="1"/>
          </p:cNvSpPr>
          <p:nvPr>
            <p:ph idx="1"/>
          </p:nvPr>
        </p:nvSpPr>
        <p:spPr/>
        <p:txBody>
          <a:bodyPr>
            <a:normAutofit/>
          </a:bodyPr>
          <a:lstStyle/>
          <a:p>
            <a:pPr marL="0" indent="0" algn="just">
              <a:buNone/>
            </a:pPr>
            <a:r>
              <a:rPr lang="it-IT" sz="2000" dirty="0" smtClean="0">
                <a:latin typeface="Garamond" pitchFamily="18" charset="0"/>
              </a:rPr>
              <a:t>Un’allocazione è un </a:t>
            </a:r>
            <a:r>
              <a:rPr lang="it-IT" sz="2000" u="sng" dirty="0" smtClean="0">
                <a:latin typeface="Garamond" pitchFamily="18" charset="0"/>
              </a:rPr>
              <a:t>ottimo paretiano nella produzione</a:t>
            </a:r>
            <a:r>
              <a:rPr lang="it-IT" sz="2000" dirty="0" smtClean="0">
                <a:latin typeface="Garamond" pitchFamily="18" charset="0"/>
              </a:rPr>
              <a:t> se non è possibile modificare la distribuzione dei fattori in modo da aumentare la produzione di un bene senza ridurre quella dell’altro.</a:t>
            </a:r>
          </a:p>
          <a:p>
            <a:pPr marL="0" indent="0" algn="just">
              <a:buNone/>
            </a:pPr>
            <a:r>
              <a:rPr lang="it-IT" sz="2000" dirty="0" smtClean="0">
                <a:latin typeface="Garamond" pitchFamily="18" charset="0"/>
              </a:rPr>
              <a:t>In altri termini, un’allocazione è un ottimo Paretiano se i fattori sono distribuiti nella produzione dei beni in modo da ottenere la massima quantità di entrambi i beni. Ad esempio uno spostamento dei fattori della produzione di un bene, cibo, alla produzione di abbigliamento costituisce un miglioramento Paretiano se consente di aumentare la produzione di abbigliamento senza ridurre la produzione di cibo.</a:t>
            </a:r>
          </a:p>
          <a:p>
            <a:pPr marL="0" indent="0" algn="just">
              <a:buNone/>
            </a:pPr>
            <a:r>
              <a:rPr lang="it-IT" sz="2000" dirty="0" smtClean="0">
                <a:latin typeface="Garamond" pitchFamily="18" charset="0"/>
              </a:rPr>
              <a:t>In un’economia di produzione </a:t>
            </a:r>
            <a:r>
              <a:rPr lang="it-IT" sz="2000" u="sng" dirty="0" smtClean="0">
                <a:latin typeface="Garamond" pitchFamily="18" charset="0"/>
              </a:rPr>
              <a:t>l’efficienza Paretiana</a:t>
            </a:r>
            <a:r>
              <a:rPr lang="it-IT" sz="2000" dirty="0" smtClean="0">
                <a:latin typeface="Garamond" pitchFamily="18" charset="0"/>
              </a:rPr>
              <a:t> richiede l’uguaglianza tra i saggi marginali di sostituzione tecnica</a:t>
            </a:r>
          </a:p>
          <a:p>
            <a:pPr marL="0" indent="0" algn="ctr">
              <a:buNone/>
            </a:pPr>
            <a:r>
              <a:rPr lang="it-IT" sz="2400" b="1" dirty="0" err="1">
                <a:latin typeface="Garamond" pitchFamily="18" charset="0"/>
              </a:rPr>
              <a:t>SMST</a:t>
            </a:r>
            <a:r>
              <a:rPr lang="it-IT" sz="2400" b="1" baseline="30000" dirty="0" err="1">
                <a:latin typeface="Garamond" pitchFamily="18" charset="0"/>
              </a:rPr>
              <a:t>c</a:t>
            </a:r>
            <a:r>
              <a:rPr lang="it-IT" sz="2400" b="1" baseline="-25000" dirty="0" err="1">
                <a:latin typeface="Garamond" pitchFamily="18" charset="0"/>
              </a:rPr>
              <a:t>KcLc</a:t>
            </a:r>
            <a:r>
              <a:rPr lang="it-IT" sz="2400" b="1" dirty="0">
                <a:latin typeface="Garamond" pitchFamily="18" charset="0"/>
              </a:rPr>
              <a:t> = </a:t>
            </a:r>
            <a:r>
              <a:rPr lang="it-IT" sz="2400" b="1" dirty="0" err="1">
                <a:latin typeface="Garamond" pitchFamily="18" charset="0"/>
              </a:rPr>
              <a:t>SMST</a:t>
            </a:r>
            <a:r>
              <a:rPr lang="it-IT" sz="2400" b="1" baseline="30000" dirty="0" err="1">
                <a:latin typeface="Garamond" pitchFamily="18" charset="0"/>
              </a:rPr>
              <a:t>a</a:t>
            </a:r>
            <a:r>
              <a:rPr lang="it-IT" sz="2400" b="1" baseline="-25000" dirty="0" err="1">
                <a:latin typeface="Garamond" pitchFamily="18" charset="0"/>
              </a:rPr>
              <a:t>KaLa</a:t>
            </a:r>
            <a:endParaRPr lang="it-IT" sz="2400" dirty="0">
              <a:latin typeface="Garamond" pitchFamily="18" charset="0"/>
            </a:endParaRPr>
          </a:p>
          <a:p>
            <a:pPr marL="0" indent="0" algn="ctr">
              <a:buNone/>
            </a:pPr>
            <a:endParaRPr lang="it-IT" sz="2000" dirty="0">
              <a:latin typeface="Garamond" pitchFamily="18" charset="0"/>
            </a:endParaRPr>
          </a:p>
        </p:txBody>
      </p:sp>
    </p:spTree>
    <p:extLst>
      <p:ext uri="{BB962C8B-B14F-4D97-AF65-F5344CB8AC3E}">
        <p14:creationId xmlns:p14="http://schemas.microsoft.com/office/powerpoint/2010/main" val="1762655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latin typeface="Garamond" pitchFamily="18" charset="0"/>
              </a:rPr>
              <a:t>Scatola di </a:t>
            </a:r>
            <a:r>
              <a:rPr lang="it-IT" sz="2400" b="1" dirty="0" err="1" smtClean="0">
                <a:latin typeface="Garamond" pitchFamily="18" charset="0"/>
              </a:rPr>
              <a:t>Edgeworth-Bowley</a:t>
            </a:r>
            <a:r>
              <a:rPr lang="it-IT" sz="2400" b="1" dirty="0" smtClean="0">
                <a:latin typeface="Garamond" pitchFamily="18" charset="0"/>
              </a:rPr>
              <a:t/>
            </a:r>
            <a:br>
              <a:rPr lang="it-IT" sz="2400" b="1" dirty="0" smtClean="0">
                <a:latin typeface="Garamond" pitchFamily="18" charset="0"/>
              </a:rPr>
            </a:br>
            <a:r>
              <a:rPr lang="it-IT" sz="2400" b="1" dirty="0" smtClean="0">
                <a:latin typeface="Garamond" pitchFamily="18" charset="0"/>
              </a:rPr>
              <a:t>per rappresentare l’efficienza nella produzione</a:t>
            </a:r>
            <a:endParaRPr lang="it-IT" sz="2400" b="1" dirty="0">
              <a:latin typeface="Garamond" pitchFamily="18" charset="0"/>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5940" y="1600200"/>
            <a:ext cx="673211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0610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latin typeface="Garamond" pitchFamily="18" charset="0"/>
              </a:rPr>
              <a:t>Scatola di </a:t>
            </a:r>
            <a:r>
              <a:rPr lang="it-IT" sz="2400" b="1" dirty="0" err="1" smtClean="0">
                <a:latin typeface="Garamond" pitchFamily="18" charset="0"/>
              </a:rPr>
              <a:t>Edgeworth-Bowley</a:t>
            </a:r>
            <a:r>
              <a:rPr lang="it-IT" sz="2400" b="1" dirty="0" smtClean="0">
                <a:latin typeface="Garamond" pitchFamily="18" charset="0"/>
              </a:rPr>
              <a:t/>
            </a:r>
            <a:br>
              <a:rPr lang="it-IT" sz="2400" b="1" dirty="0" smtClean="0">
                <a:latin typeface="Garamond" pitchFamily="18" charset="0"/>
              </a:rPr>
            </a:br>
            <a:r>
              <a:rPr lang="it-IT" sz="2400" b="1" dirty="0" smtClean="0">
                <a:latin typeface="Garamond" pitchFamily="18" charset="0"/>
              </a:rPr>
              <a:t>Efficienza nella produzione - analisi grafica (I)</a:t>
            </a:r>
            <a:endParaRPr lang="it-IT" sz="2400" b="1" dirty="0">
              <a:latin typeface="Garamond" pitchFamily="18" charset="0"/>
            </a:endParaRPr>
          </a:p>
        </p:txBody>
      </p:sp>
      <p:sp>
        <p:nvSpPr>
          <p:cNvPr id="3" name="Segnaposto contenuto 2"/>
          <p:cNvSpPr>
            <a:spLocks noGrp="1"/>
          </p:cNvSpPr>
          <p:nvPr>
            <p:ph idx="1"/>
          </p:nvPr>
        </p:nvSpPr>
        <p:spPr>
          <a:xfrm>
            <a:off x="457200" y="1340768"/>
            <a:ext cx="8229600" cy="5256584"/>
          </a:xfrm>
        </p:spPr>
        <p:txBody>
          <a:bodyPr>
            <a:normAutofit lnSpcReduction="10000"/>
          </a:bodyPr>
          <a:lstStyle/>
          <a:p>
            <a:pPr marL="0" indent="0" algn="just">
              <a:buNone/>
            </a:pPr>
            <a:r>
              <a:rPr lang="it-IT" sz="2000" dirty="0" smtClean="0">
                <a:latin typeface="Garamond" pitchFamily="18" charset="0"/>
              </a:rPr>
              <a:t>La base della scatola è data dalla quantità disponibile in economia del fattore lavoro. </a:t>
            </a:r>
          </a:p>
          <a:p>
            <a:pPr marL="0" indent="0" algn="just">
              <a:buNone/>
            </a:pPr>
            <a:r>
              <a:rPr lang="it-IT" sz="2000" dirty="0" smtClean="0">
                <a:latin typeface="Garamond" pitchFamily="18" charset="0"/>
              </a:rPr>
              <a:t>L’altezza misura la quantità disponibile del fattore capitale (nella figura Terra).</a:t>
            </a:r>
          </a:p>
          <a:p>
            <a:pPr marL="0" indent="0" algn="just">
              <a:buNone/>
            </a:pPr>
            <a:r>
              <a:rPr lang="it-IT" sz="2000" dirty="0" smtClean="0">
                <a:latin typeface="Garamond" pitchFamily="18" charset="0"/>
              </a:rPr>
              <a:t>Le quantità di fattori utilizzate nella produzione del cibo (nella figura arance) sono misurate in termini di distanza dall’origine in basso a sinistra 0.</a:t>
            </a:r>
          </a:p>
          <a:p>
            <a:pPr marL="0" indent="0" algn="just">
              <a:buNone/>
            </a:pPr>
            <a:r>
              <a:rPr lang="it-IT" sz="2000" dirty="0" smtClean="0">
                <a:latin typeface="Garamond" pitchFamily="18" charset="0"/>
              </a:rPr>
              <a:t>Le quantità di fattori utilizzate nella produzione di abbigliamento (nella figura mele) sono misurate in termini di distanza dall’origine 0’ (in alto a destra).</a:t>
            </a:r>
          </a:p>
          <a:p>
            <a:pPr marL="0" indent="0" algn="just">
              <a:buNone/>
            </a:pPr>
            <a:r>
              <a:rPr lang="it-IT" sz="2000" dirty="0" smtClean="0">
                <a:latin typeface="Garamond" pitchFamily="18" charset="0"/>
              </a:rPr>
              <a:t>Ogni punto all’interno della scatola rappresenta una particolare distribuzione dei fattori nella produzione dei due beni.</a:t>
            </a:r>
          </a:p>
          <a:p>
            <a:pPr marL="0" indent="0" algn="just">
              <a:buNone/>
            </a:pPr>
            <a:r>
              <a:rPr lang="it-IT" sz="2000" dirty="0" smtClean="0">
                <a:latin typeface="Garamond" pitchFamily="18" charset="0"/>
              </a:rPr>
              <a:t>I punti all’interno della scatola sono allocazioni realizzabili perché la somma delle quantità di ciascun fattore utilizzato nella produzione dei due beni è pari alla quantità disponibile in economia.</a:t>
            </a:r>
          </a:p>
          <a:p>
            <a:pPr marL="0" indent="0" algn="just">
              <a:buNone/>
            </a:pPr>
            <a:r>
              <a:rPr lang="it-IT" sz="2000" dirty="0" smtClean="0">
                <a:latin typeface="Garamond" pitchFamily="18" charset="0"/>
              </a:rPr>
              <a:t>Nel punto E, per la produzione di cibo viene impiegata la quantità 0A di lavoro e la quantità 0B di capitale. Le quantità rimanenti degli input sono impiegati nella produzione di abbigliamento.</a:t>
            </a:r>
          </a:p>
          <a:p>
            <a:pPr marL="0" indent="0" algn="just">
              <a:buNone/>
            </a:pPr>
            <a:r>
              <a:rPr lang="it-IT" sz="2000" dirty="0" smtClean="0">
                <a:latin typeface="Garamond" pitchFamily="18" charset="0"/>
              </a:rPr>
              <a:t>Nel punto E, per la produzione di abbigliamento viene impiegata la quantità 0’A’ di lavoro e la quantità 0’B’ di capitale. </a:t>
            </a:r>
            <a:endParaRPr lang="it-IT" sz="2000" dirty="0">
              <a:latin typeface="Garamond" pitchFamily="18" charset="0"/>
            </a:endParaRPr>
          </a:p>
        </p:txBody>
      </p:sp>
    </p:spTree>
    <p:extLst>
      <p:ext uri="{BB962C8B-B14F-4D97-AF65-F5344CB8AC3E}">
        <p14:creationId xmlns:p14="http://schemas.microsoft.com/office/powerpoint/2010/main" val="1680232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b="1" dirty="0">
                <a:solidFill>
                  <a:prstClr val="black"/>
                </a:solidFill>
                <a:latin typeface="Garamond" pitchFamily="18" charset="0"/>
              </a:rPr>
              <a:t>Scatola di </a:t>
            </a:r>
            <a:r>
              <a:rPr lang="it-IT" sz="2400" b="1" dirty="0" err="1">
                <a:solidFill>
                  <a:prstClr val="black"/>
                </a:solidFill>
                <a:latin typeface="Garamond" pitchFamily="18" charset="0"/>
              </a:rPr>
              <a:t>Edgeworth-Bowley</a:t>
            </a:r>
            <a:r>
              <a:rPr lang="it-IT" sz="2400" b="1" dirty="0">
                <a:solidFill>
                  <a:prstClr val="black"/>
                </a:solidFill>
                <a:latin typeface="Garamond" pitchFamily="18" charset="0"/>
              </a:rPr>
              <a:t/>
            </a:r>
            <a:br>
              <a:rPr lang="it-IT" sz="2400" b="1" dirty="0">
                <a:solidFill>
                  <a:prstClr val="black"/>
                </a:solidFill>
                <a:latin typeface="Garamond" pitchFamily="18" charset="0"/>
              </a:rPr>
            </a:br>
            <a:r>
              <a:rPr lang="it-IT" sz="2400" b="1" dirty="0">
                <a:solidFill>
                  <a:prstClr val="black"/>
                </a:solidFill>
                <a:latin typeface="Garamond" pitchFamily="18" charset="0"/>
              </a:rPr>
              <a:t>Efficienza nella produzione - analisi grafica (</a:t>
            </a:r>
            <a:r>
              <a:rPr lang="it-IT" sz="2400" b="1" dirty="0" smtClean="0">
                <a:solidFill>
                  <a:prstClr val="black"/>
                </a:solidFill>
                <a:latin typeface="Garamond" pitchFamily="18" charset="0"/>
              </a:rPr>
              <a:t>II)</a:t>
            </a:r>
            <a:endParaRPr lang="it-IT" dirty="0"/>
          </a:p>
        </p:txBody>
      </p:sp>
      <p:sp>
        <p:nvSpPr>
          <p:cNvPr id="3" name="Segnaposto contenuto 2"/>
          <p:cNvSpPr>
            <a:spLocks noGrp="1"/>
          </p:cNvSpPr>
          <p:nvPr>
            <p:ph idx="1"/>
          </p:nvPr>
        </p:nvSpPr>
        <p:spPr/>
        <p:txBody>
          <a:bodyPr>
            <a:normAutofit/>
          </a:bodyPr>
          <a:lstStyle/>
          <a:p>
            <a:pPr marL="0" indent="0" algn="just">
              <a:buNone/>
            </a:pPr>
            <a:r>
              <a:rPr lang="it-IT" sz="2000" dirty="0" smtClean="0">
                <a:latin typeface="Garamond" pitchFamily="18" charset="0"/>
              </a:rPr>
              <a:t>Si rappresentano gli isoquanto.</a:t>
            </a:r>
          </a:p>
          <a:p>
            <a:pPr marL="0" indent="0" algn="just">
              <a:buNone/>
            </a:pPr>
            <a:r>
              <a:rPr lang="it-IT" sz="2000" dirty="0" smtClean="0">
                <a:latin typeface="Garamond" pitchFamily="18" charset="0"/>
              </a:rPr>
              <a:t>Q0 è l’isoquanto riferito alla produzione di cibo (arance nella figura).</a:t>
            </a:r>
          </a:p>
          <a:p>
            <a:pPr marL="0" indent="0" algn="just">
              <a:buNone/>
            </a:pPr>
            <a:r>
              <a:rPr lang="it-IT" sz="2000" dirty="0" smtClean="0">
                <a:latin typeface="Garamond" pitchFamily="18" charset="0"/>
              </a:rPr>
              <a:t>Q1 è l’isoquanto è riferito alla produzione di abbigliamento (mele nella figura).</a:t>
            </a:r>
          </a:p>
          <a:p>
            <a:pPr marL="0" indent="0" algn="just">
              <a:buNone/>
            </a:pPr>
            <a:r>
              <a:rPr lang="it-IT" sz="2000" dirty="0" smtClean="0">
                <a:latin typeface="Garamond" pitchFamily="18" charset="0"/>
              </a:rPr>
              <a:t>L’efficienza della produzione richiede che per ogni dato livello di output di cibo, l’output di abbigliamento sia il massimo possibile.</a:t>
            </a:r>
          </a:p>
          <a:p>
            <a:pPr marL="0" indent="0" algn="just">
              <a:buNone/>
            </a:pPr>
            <a:r>
              <a:rPr lang="it-IT" sz="2000" dirty="0" smtClean="0">
                <a:latin typeface="Garamond" pitchFamily="18" charset="0"/>
              </a:rPr>
              <a:t>Man mano che ci si sposta in basso a sinistra, una maggiore quantità di risorse viene destinata alla produzione di abbigliamento e gli isoquanto indicano livelli di output di abbigliamento sempre più elevati.</a:t>
            </a:r>
          </a:p>
          <a:p>
            <a:pPr marL="0" indent="0" algn="just">
              <a:buNone/>
            </a:pPr>
            <a:r>
              <a:rPr lang="it-IT" sz="2000" dirty="0" smtClean="0">
                <a:latin typeface="Garamond" pitchFamily="18" charset="0"/>
              </a:rPr>
              <a:t>Se l’output di cibo viene fissato al livello rappresentato dall’isoquanto Q0, l’output di abbigliamento massimo risulta in corrispondenza dell’isoquanto relativo alla produzione di abbigliamento tangente a Q0.</a:t>
            </a:r>
          </a:p>
          <a:p>
            <a:pPr marL="0" indent="0" algn="just">
              <a:buNone/>
            </a:pPr>
            <a:r>
              <a:rPr lang="it-IT" sz="2000" dirty="0" smtClean="0">
                <a:latin typeface="Garamond" pitchFamily="18" charset="0"/>
              </a:rPr>
              <a:t> </a:t>
            </a:r>
            <a:endParaRPr lang="it-IT" sz="2000" dirty="0">
              <a:latin typeface="Garamond" pitchFamily="18" charset="0"/>
            </a:endParaRPr>
          </a:p>
        </p:txBody>
      </p:sp>
    </p:spTree>
    <p:extLst>
      <p:ext uri="{BB962C8B-B14F-4D97-AF65-F5344CB8AC3E}">
        <p14:creationId xmlns:p14="http://schemas.microsoft.com/office/powerpoint/2010/main" val="1238219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b="1" dirty="0">
                <a:solidFill>
                  <a:prstClr val="black"/>
                </a:solidFill>
                <a:latin typeface="Garamond" pitchFamily="18" charset="0"/>
              </a:rPr>
              <a:t>Scatola di </a:t>
            </a:r>
            <a:r>
              <a:rPr lang="it-IT" sz="2400" b="1" dirty="0" err="1">
                <a:solidFill>
                  <a:prstClr val="black"/>
                </a:solidFill>
                <a:latin typeface="Garamond" pitchFamily="18" charset="0"/>
              </a:rPr>
              <a:t>Edgeworth-Bowley</a:t>
            </a:r>
            <a:r>
              <a:rPr lang="it-IT" sz="2400" b="1" dirty="0">
                <a:solidFill>
                  <a:prstClr val="black"/>
                </a:solidFill>
                <a:latin typeface="Garamond" pitchFamily="18" charset="0"/>
              </a:rPr>
              <a:t/>
            </a:r>
            <a:br>
              <a:rPr lang="it-IT" sz="2400" b="1" dirty="0">
                <a:solidFill>
                  <a:prstClr val="black"/>
                </a:solidFill>
                <a:latin typeface="Garamond" pitchFamily="18" charset="0"/>
              </a:rPr>
            </a:br>
            <a:r>
              <a:rPr lang="it-IT" sz="2400" b="1" dirty="0">
                <a:solidFill>
                  <a:prstClr val="black"/>
                </a:solidFill>
                <a:latin typeface="Garamond" pitchFamily="18" charset="0"/>
              </a:rPr>
              <a:t>Efficienza nella produzione - analisi grafica (</a:t>
            </a:r>
            <a:r>
              <a:rPr lang="it-IT" sz="2400" b="1" dirty="0" smtClean="0">
                <a:solidFill>
                  <a:prstClr val="black"/>
                </a:solidFill>
                <a:latin typeface="Garamond" pitchFamily="18" charset="0"/>
              </a:rPr>
              <a:t>III)</a:t>
            </a:r>
            <a:endParaRPr lang="it-IT" dirty="0"/>
          </a:p>
        </p:txBody>
      </p:sp>
      <p:sp>
        <p:nvSpPr>
          <p:cNvPr id="3" name="Segnaposto contenuto 2"/>
          <p:cNvSpPr>
            <a:spLocks noGrp="1"/>
          </p:cNvSpPr>
          <p:nvPr>
            <p:ph idx="1"/>
          </p:nvPr>
        </p:nvSpPr>
        <p:spPr/>
        <p:txBody>
          <a:bodyPr>
            <a:normAutofit lnSpcReduction="10000"/>
          </a:bodyPr>
          <a:lstStyle/>
          <a:p>
            <a:pPr marL="0" indent="0" algn="just">
              <a:buNone/>
            </a:pPr>
            <a:r>
              <a:rPr lang="it-IT" sz="2000" dirty="0" smtClean="0">
                <a:latin typeface="Garamond" pitchFamily="18" charset="0"/>
              </a:rPr>
              <a:t>Se si produce la quantità Q0 di cibo, produrre Q1 di abbigliamento nel punto C significa lasciare una parte delle risorse produttive inutilizzate.</a:t>
            </a:r>
          </a:p>
          <a:p>
            <a:pPr marL="0" indent="0" algn="just">
              <a:buNone/>
            </a:pPr>
            <a:r>
              <a:rPr lang="it-IT" sz="2000" dirty="0" smtClean="0">
                <a:latin typeface="Garamond" pitchFamily="18" charset="0"/>
              </a:rPr>
              <a:t>Produrre lungo l’isoquanto Q0 ma in un punto diverso da E, ad esempio nel punto D, le risorse produttive sarebbero tutte utilizzate ma in </a:t>
            </a:r>
            <a:r>
              <a:rPr lang="it-IT" sz="2000" dirty="0">
                <a:latin typeface="Garamond" pitchFamily="18" charset="0"/>
              </a:rPr>
              <a:t>m</a:t>
            </a:r>
            <a:r>
              <a:rPr lang="it-IT" sz="2000" dirty="0" smtClean="0">
                <a:latin typeface="Garamond" pitchFamily="18" charset="0"/>
              </a:rPr>
              <a:t>odo non efficiente. Spostandosi nel punto E, è possibile produrre la stessa quantità di cibo ma una quantità maggiore di abbigliamento.</a:t>
            </a:r>
          </a:p>
          <a:p>
            <a:pPr marL="0" indent="0" algn="just">
              <a:buNone/>
            </a:pPr>
            <a:r>
              <a:rPr lang="it-IT" sz="2000" dirty="0" smtClean="0">
                <a:latin typeface="Garamond" pitchFamily="18" charset="0"/>
              </a:rPr>
              <a:t>Il sistema economico non è in grado di produrre una quantità maggiore di abbigliamento, ad esempio il livello rappresentato dall’isoquanto Q2 continuando a produrre il livello di cibo Q0 perché occorrerebbe impiegare una quantità maggiore di risorse che sarebbero sottratte alla produzione di cibo.</a:t>
            </a:r>
          </a:p>
          <a:p>
            <a:pPr marL="0" indent="0" algn="just">
              <a:buNone/>
            </a:pPr>
            <a:r>
              <a:rPr lang="it-IT" sz="2000" dirty="0" smtClean="0">
                <a:latin typeface="Garamond" pitchFamily="18" charset="0"/>
              </a:rPr>
              <a:t>Solo nel punto E tutte le risorse sono utilizzate in modo efficiente. Nel punto di tangenza l’inclinazione degli isoquanto è la medesima, quindi il saggio marginale di sostituzione tecnica del capitale per il lavoro nella produzione di cibo coincide con il saggio marginale di sostituzione tecnica nella produzione di abbigliamento.</a:t>
            </a:r>
            <a:endParaRPr lang="it-IT" sz="2000" dirty="0">
              <a:latin typeface="Garamond" pitchFamily="18" charset="0"/>
            </a:endParaRPr>
          </a:p>
        </p:txBody>
      </p:sp>
    </p:spTree>
    <p:extLst>
      <p:ext uri="{BB962C8B-B14F-4D97-AF65-F5344CB8AC3E}">
        <p14:creationId xmlns:p14="http://schemas.microsoft.com/office/powerpoint/2010/main" val="2779165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latin typeface="Garamond" pitchFamily="18" charset="0"/>
              </a:rPr>
              <a:t>Efficienza nella composizione del prodotto</a:t>
            </a:r>
            <a:endParaRPr lang="it-IT" sz="2400" b="1" dirty="0">
              <a:latin typeface="Garamond" pitchFamily="18" charset="0"/>
            </a:endParaRPr>
          </a:p>
        </p:txBody>
      </p:sp>
      <p:sp>
        <p:nvSpPr>
          <p:cNvPr id="3" name="Segnaposto contenuto 2"/>
          <p:cNvSpPr>
            <a:spLocks noGrp="1"/>
          </p:cNvSpPr>
          <p:nvPr>
            <p:ph idx="1"/>
          </p:nvPr>
        </p:nvSpPr>
        <p:spPr/>
        <p:txBody>
          <a:bodyPr>
            <a:normAutofit fontScale="92500" lnSpcReduction="20000"/>
          </a:bodyPr>
          <a:lstStyle/>
          <a:p>
            <a:pPr marL="0" indent="0" algn="just">
              <a:buNone/>
            </a:pPr>
            <a:r>
              <a:rPr lang="it-IT" sz="2000" u="sng" dirty="0" smtClean="0">
                <a:latin typeface="Garamond" pitchFamily="18" charset="0"/>
              </a:rPr>
              <a:t>L’efficienza nella composizione del prodotto</a:t>
            </a:r>
            <a:r>
              <a:rPr lang="it-IT" sz="2000" dirty="0" smtClean="0">
                <a:latin typeface="Garamond" pitchFamily="18" charset="0"/>
              </a:rPr>
              <a:t> implica </a:t>
            </a:r>
            <a:r>
              <a:rPr lang="it-IT" sz="2000" u="sng" dirty="0" smtClean="0">
                <a:latin typeface="Garamond" pitchFamily="18" charset="0"/>
              </a:rPr>
              <a:t>scegliere la migliore combinazione di cibo ed abbigliamento da produrre.</a:t>
            </a:r>
          </a:p>
          <a:p>
            <a:pPr marL="0" indent="0" algn="just">
              <a:buNone/>
            </a:pPr>
            <a:r>
              <a:rPr lang="it-IT" sz="2000" dirty="0" smtClean="0">
                <a:latin typeface="Garamond" pitchFamily="18" charset="0"/>
              </a:rPr>
              <a:t>Date le tecniche di produzione disponibili, si può determinare, per ogni livello di output di cibo, la quantità massima di abbigliamento che è possibile produrre. Ciò dà luogo alla curva delle possibilità di produzione.</a:t>
            </a:r>
          </a:p>
          <a:p>
            <a:pPr marL="0" indent="0" algn="just">
              <a:buNone/>
            </a:pPr>
            <a:r>
              <a:rPr lang="it-IT" sz="2000" dirty="0" smtClean="0">
                <a:latin typeface="Garamond" pitchFamily="18" charset="0"/>
              </a:rPr>
              <a:t>Data la curva delle possibilità di produzione, si vuole raggiungere il livello di utilità più elevato possibili. Quindi occorre considerare le preferenze dei consumatori rappresentate dalle curve di indifferenza.</a:t>
            </a:r>
          </a:p>
          <a:p>
            <a:pPr marL="0" indent="0" algn="just">
              <a:buNone/>
            </a:pPr>
            <a:r>
              <a:rPr lang="it-IT" sz="2000" dirty="0" smtClean="0">
                <a:latin typeface="Garamond" pitchFamily="18" charset="0"/>
              </a:rPr>
              <a:t>Si ipotizzi che tutti i consumatori abbiano i medesimi gusti.</a:t>
            </a:r>
          </a:p>
          <a:p>
            <a:pPr marL="0" indent="0" algn="just">
              <a:buNone/>
            </a:pPr>
            <a:r>
              <a:rPr lang="it-IT" sz="2000" dirty="0" smtClean="0">
                <a:latin typeface="Garamond" pitchFamily="18" charset="0"/>
              </a:rPr>
              <a:t>E ed E’ sono due combinazioni di quantità dei beni rese possibili dalla tecnologia ma la combinazione E è da preferire in quanto assicura un livello di utilità più elevato.</a:t>
            </a:r>
          </a:p>
          <a:p>
            <a:pPr marL="0" indent="0" algn="just">
              <a:buNone/>
            </a:pPr>
            <a:r>
              <a:rPr lang="it-IT" sz="2000" dirty="0" smtClean="0">
                <a:latin typeface="Garamond" pitchFamily="18" charset="0"/>
              </a:rPr>
              <a:t>Nel punto di tangenza E le inclinazioni della curva di indifferenza e quella della curva delle possibilità di produzione coincidono e quindi il Saggio Marginale di Sostituzione è uguale al Saggio Marginale di Trasformazione, condizione di efficienza nella composizione.</a:t>
            </a:r>
          </a:p>
          <a:p>
            <a:pPr marL="0" indent="0" algn="just">
              <a:buNone/>
            </a:pPr>
            <a:r>
              <a:rPr lang="it-IT" sz="2000" dirty="0" smtClean="0">
                <a:latin typeface="Garamond" pitchFamily="18" charset="0"/>
              </a:rPr>
              <a:t>SEGUE RAPPRESENTAZIONE GRAFICA (in cui sono indicati come beni mele e arance) </a:t>
            </a:r>
            <a:endParaRPr lang="it-IT" sz="2000" dirty="0">
              <a:latin typeface="Garamond" pitchFamily="18" charset="0"/>
            </a:endParaRPr>
          </a:p>
        </p:txBody>
      </p:sp>
    </p:spTree>
    <p:extLst>
      <p:ext uri="{BB962C8B-B14F-4D97-AF65-F5344CB8AC3E}">
        <p14:creationId xmlns:p14="http://schemas.microsoft.com/office/powerpoint/2010/main" val="637162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latin typeface="Garamond" pitchFamily="18" charset="0"/>
              </a:rPr>
              <a:t>Efficienza nella composizione del prodotto</a:t>
            </a:r>
            <a:br>
              <a:rPr lang="it-IT" sz="2400" b="1" dirty="0" smtClean="0">
                <a:latin typeface="Garamond" pitchFamily="18" charset="0"/>
              </a:rPr>
            </a:br>
            <a:r>
              <a:rPr lang="it-IT" sz="2400" b="1" dirty="0" smtClean="0">
                <a:latin typeface="Garamond" pitchFamily="18" charset="0"/>
              </a:rPr>
              <a:t>Rappresentazione Grafica</a:t>
            </a:r>
            <a:endParaRPr lang="it-IT" sz="2400" b="1" dirty="0">
              <a:latin typeface="Garamond"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2465" y="1744638"/>
            <a:ext cx="5499069" cy="423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782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latin typeface="Garamond" pitchFamily="18" charset="0"/>
              </a:rPr>
              <a:t>Efficienza Paretiana:</a:t>
            </a:r>
            <a:br>
              <a:rPr lang="it-IT" sz="2400" b="1" dirty="0" smtClean="0">
                <a:latin typeface="Garamond" pitchFamily="18" charset="0"/>
              </a:rPr>
            </a:br>
            <a:r>
              <a:rPr lang="it-IT" sz="2400" b="1" dirty="0" smtClean="0">
                <a:latin typeface="Garamond" pitchFamily="18" charset="0"/>
              </a:rPr>
              <a:t>Definizione ed esempi dalla realtà</a:t>
            </a:r>
            <a:endParaRPr lang="it-IT" sz="2400" b="1" dirty="0">
              <a:latin typeface="Garamond" pitchFamily="18" charset="0"/>
            </a:endParaRPr>
          </a:p>
        </p:txBody>
      </p:sp>
      <p:sp>
        <p:nvSpPr>
          <p:cNvPr id="3" name="Segnaposto contenuto 2"/>
          <p:cNvSpPr>
            <a:spLocks noGrp="1"/>
          </p:cNvSpPr>
          <p:nvPr>
            <p:ph idx="1"/>
          </p:nvPr>
        </p:nvSpPr>
        <p:spPr>
          <a:xfrm>
            <a:off x="457200" y="1484784"/>
            <a:ext cx="8229600" cy="5040560"/>
          </a:xfrm>
        </p:spPr>
        <p:txBody>
          <a:bodyPr>
            <a:normAutofit fontScale="92500" lnSpcReduction="10000"/>
          </a:bodyPr>
          <a:lstStyle/>
          <a:p>
            <a:pPr marL="0" indent="0" algn="just">
              <a:buNone/>
            </a:pPr>
            <a:r>
              <a:rPr lang="it-IT" sz="2000" dirty="0" smtClean="0">
                <a:latin typeface="Garamond" pitchFamily="18" charset="0"/>
              </a:rPr>
              <a:t>Il criterio dell’efficienza viene attribuito all’economista Vilfredo Pareto (1848-1923), da cui la denominazione di efficienza Paretiana </a:t>
            </a:r>
          </a:p>
          <a:p>
            <a:pPr marL="0" indent="0" algn="just">
              <a:buNone/>
            </a:pPr>
            <a:r>
              <a:rPr lang="it-IT" sz="2000" dirty="0" smtClean="0">
                <a:latin typeface="Garamond" pitchFamily="18" charset="0"/>
              </a:rPr>
              <a:t>«</a:t>
            </a:r>
            <a:r>
              <a:rPr lang="it-IT" sz="2000" b="1" dirty="0" smtClean="0">
                <a:latin typeface="Garamond" pitchFamily="18" charset="0"/>
              </a:rPr>
              <a:t>Quando non è possibile modificare una data allocazione di beni e risorse tra agenti economici in modo tale da migliorare la situazione di qualcuno senza peggiorare allo stesso tempo quella di qualcun altro, si dice che tale allocazione è efficiente in senso Paretiano e cioè costituisce un ottimo</a:t>
            </a:r>
            <a:r>
              <a:rPr lang="it-IT" sz="2000" dirty="0" smtClean="0">
                <a:latin typeface="Garamond" pitchFamily="18" charset="0"/>
              </a:rPr>
              <a:t>».</a:t>
            </a:r>
          </a:p>
          <a:p>
            <a:pPr marL="0" indent="0" algn="just">
              <a:buNone/>
            </a:pPr>
            <a:r>
              <a:rPr lang="it-IT" sz="2000" dirty="0" smtClean="0">
                <a:latin typeface="Garamond" pitchFamily="18" charset="0"/>
              </a:rPr>
              <a:t>Esempio: L’operatore pubblico (Governo) sta considerando la costruzione di un ponte. La considerazione si basa sulla valutazione che coloro che desiderano utilizzare il ponte sono disposti a pagare sotto forma di pedaggi una cifra complessiva più che sufficiente a coprire i costi di costruzione e manutenzione.</a:t>
            </a:r>
            <a:endParaRPr lang="it-IT" sz="2000" b="1" dirty="0" smtClean="0">
              <a:latin typeface="Garamond" pitchFamily="18" charset="0"/>
            </a:endParaRPr>
          </a:p>
          <a:p>
            <a:pPr marL="0" indent="0" algn="just">
              <a:buNone/>
            </a:pPr>
            <a:r>
              <a:rPr lang="it-IT" sz="2000" dirty="0" smtClean="0">
                <a:latin typeface="Garamond" pitchFamily="18" charset="0"/>
              </a:rPr>
              <a:t>La realizzazione del ponte costituisce </a:t>
            </a:r>
            <a:r>
              <a:rPr lang="it-IT" sz="2000" b="1" dirty="0" smtClean="0">
                <a:latin typeface="Garamond" pitchFamily="18" charset="0"/>
              </a:rPr>
              <a:t>probabilmente</a:t>
            </a:r>
            <a:r>
              <a:rPr lang="it-IT" sz="2000" dirty="0" smtClean="0">
                <a:latin typeface="Garamond" pitchFamily="18" charset="0"/>
              </a:rPr>
              <a:t> un </a:t>
            </a:r>
            <a:r>
              <a:rPr lang="it-IT" sz="2000" b="1" dirty="0" smtClean="0">
                <a:latin typeface="Garamond" pitchFamily="18" charset="0"/>
              </a:rPr>
              <a:t>miglioramento Paretiano</a:t>
            </a:r>
            <a:r>
              <a:rPr lang="it-IT" sz="2000" dirty="0" smtClean="0">
                <a:latin typeface="Garamond" pitchFamily="18" charset="0"/>
              </a:rPr>
              <a:t>, e cioè un cambiamento della situazione iniziale che avvantaggia alcuni individui senza peggiorare nessun’altro.</a:t>
            </a:r>
          </a:p>
          <a:p>
            <a:pPr marL="0" indent="0" algn="just">
              <a:buNone/>
            </a:pPr>
            <a:r>
              <a:rPr lang="it-IT" sz="2000" dirty="0" smtClean="0">
                <a:latin typeface="Garamond" pitchFamily="18" charset="0"/>
              </a:rPr>
              <a:t>Ci potrebbero essere infatti altre persone influenzate negativamente dalla costruzione del ponte, ad esempio per effetto del ponte si modifica il flusso del traffico quindi alcuni esercenti potrebbero vedere diminuito il loro volume di affari e quindi il loro benessere. Oppure, una intera area potrebbe essere danneggiata dal rumore del traffico del ponte e dall’ombra della sua struttura</a:t>
            </a:r>
            <a:endParaRPr lang="it-IT" sz="2000" dirty="0">
              <a:latin typeface="Garamond" pitchFamily="18" charset="0"/>
            </a:endParaRPr>
          </a:p>
        </p:txBody>
      </p:sp>
    </p:spTree>
    <p:extLst>
      <p:ext uri="{BB962C8B-B14F-4D97-AF65-F5344CB8AC3E}">
        <p14:creationId xmlns:p14="http://schemas.microsoft.com/office/powerpoint/2010/main" val="392605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latin typeface="Garamond" pitchFamily="18" charset="0"/>
              </a:rPr>
              <a:t>Efficienza Paretiana e mercati:</a:t>
            </a:r>
            <a:br>
              <a:rPr lang="it-IT" sz="2400" b="1" dirty="0" smtClean="0">
                <a:latin typeface="Garamond" pitchFamily="18" charset="0"/>
              </a:rPr>
            </a:br>
            <a:r>
              <a:rPr lang="it-IT" sz="2400" b="1" dirty="0" smtClean="0">
                <a:latin typeface="Garamond" pitchFamily="18" charset="0"/>
              </a:rPr>
              <a:t>I e II teorema dell’Economia del Benessere</a:t>
            </a:r>
            <a:endParaRPr lang="it-IT" sz="2400" b="1" dirty="0">
              <a:latin typeface="Garamond" pitchFamily="18" charset="0"/>
            </a:endParaRPr>
          </a:p>
        </p:txBody>
      </p:sp>
      <p:sp>
        <p:nvSpPr>
          <p:cNvPr id="3" name="Segnaposto contenuto 2"/>
          <p:cNvSpPr>
            <a:spLocks noGrp="1"/>
          </p:cNvSpPr>
          <p:nvPr>
            <p:ph idx="1"/>
          </p:nvPr>
        </p:nvSpPr>
        <p:spPr/>
        <p:txBody>
          <a:bodyPr>
            <a:normAutofit lnSpcReduction="10000"/>
          </a:bodyPr>
          <a:lstStyle/>
          <a:p>
            <a:pPr marL="0" indent="0" algn="just">
              <a:buNone/>
            </a:pPr>
            <a:r>
              <a:rPr lang="it-IT" sz="2000" u="sng" dirty="0" smtClean="0">
                <a:latin typeface="Garamond" pitchFamily="18" charset="0"/>
              </a:rPr>
              <a:t>Gli economisti sono sempre alla ricerca di miglioramenti Paretiani</a:t>
            </a:r>
            <a:r>
              <a:rPr lang="it-IT" sz="2000" dirty="0" smtClean="0">
                <a:latin typeface="Garamond" pitchFamily="18" charset="0"/>
              </a:rPr>
              <a:t>. Il principio secondo cui un miglioramento del genere debba essere sempre realizzato è noto come </a:t>
            </a:r>
            <a:r>
              <a:rPr lang="it-IT" sz="2000" b="1" dirty="0" smtClean="0">
                <a:latin typeface="Garamond" pitchFamily="18" charset="0"/>
              </a:rPr>
              <a:t>principio Paretiano</a:t>
            </a:r>
            <a:r>
              <a:rPr lang="it-IT" sz="2000" dirty="0" smtClean="0">
                <a:latin typeface="Garamond" pitchFamily="18" charset="0"/>
              </a:rPr>
              <a:t>.</a:t>
            </a:r>
          </a:p>
          <a:p>
            <a:pPr marL="0" indent="0" algn="just">
              <a:buNone/>
            </a:pPr>
            <a:r>
              <a:rPr lang="it-IT" sz="2000" u="sng" dirty="0" smtClean="0">
                <a:latin typeface="Garamond" pitchFamily="18" charset="0"/>
              </a:rPr>
              <a:t>Esiste un legame tra l’efficienza Paretiana ed il funzionamento dei mercati di concorrenza perfetta</a:t>
            </a:r>
            <a:r>
              <a:rPr lang="it-IT" sz="2000" dirty="0" smtClean="0">
                <a:latin typeface="Garamond" pitchFamily="18" charset="0"/>
              </a:rPr>
              <a:t>:</a:t>
            </a:r>
          </a:p>
          <a:p>
            <a:pPr algn="just">
              <a:buFontTx/>
              <a:buChar char="-"/>
            </a:pPr>
            <a:r>
              <a:rPr lang="it-IT" sz="2000" dirty="0" smtClean="0">
                <a:latin typeface="Garamond" pitchFamily="18" charset="0"/>
              </a:rPr>
              <a:t>Se un’economia è perfettamente allora è anche Pareto-efficiente ma a condizione che siano soddisfatte le seguenti condizioni: i) informazione perfetta riguardo ai beni disponibili sul mercato e ai relativi prezzi; ii) né l’aria né l’acqua sono inquinate (</a:t>
            </a:r>
            <a:r>
              <a:rPr lang="it-IT" sz="2000" b="1" dirty="0" smtClean="0">
                <a:latin typeface="Garamond" pitchFamily="18" charset="0"/>
              </a:rPr>
              <a:t>I Teorema dell’Economia del Benessere</a:t>
            </a:r>
            <a:r>
              <a:rPr lang="it-IT" sz="2000" dirty="0" smtClean="0">
                <a:latin typeface="Garamond" pitchFamily="18" charset="0"/>
              </a:rPr>
              <a:t>).</a:t>
            </a:r>
          </a:p>
          <a:p>
            <a:pPr algn="just">
              <a:buFontTx/>
              <a:buChar char="-"/>
            </a:pPr>
            <a:r>
              <a:rPr lang="it-IT" sz="2000" dirty="0" smtClean="0">
                <a:latin typeface="Garamond" pitchFamily="18" charset="0"/>
              </a:rPr>
              <a:t>Esistono numerose allocazioni delle risorse che sono Pareto-efficienti: data una distribuzione iniziale di ricchezza operata dallo Stato a favore di fasce sociali più vulnerabili (es. le persone anziane), ogni allocazione delle risorse Pareto-efficiente può essere ottenuta tramite il funzionamento del mercato di concorrenza perfetta (</a:t>
            </a:r>
            <a:r>
              <a:rPr lang="it-IT" sz="2000" b="1" dirty="0" smtClean="0">
                <a:latin typeface="Garamond" pitchFamily="18" charset="0"/>
              </a:rPr>
              <a:t>II Teorema dell’Economia del Benessere).</a:t>
            </a:r>
            <a:endParaRPr lang="it-IT" sz="2000" dirty="0">
              <a:latin typeface="Garamond" pitchFamily="18" charset="0"/>
            </a:endParaRPr>
          </a:p>
        </p:txBody>
      </p:sp>
    </p:spTree>
    <p:extLst>
      <p:ext uri="{BB962C8B-B14F-4D97-AF65-F5344CB8AC3E}">
        <p14:creationId xmlns:p14="http://schemas.microsoft.com/office/powerpoint/2010/main" val="116129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latin typeface="Garamond" pitchFamily="18" charset="0"/>
              </a:rPr>
              <a:t>Efficienza Paretiana nel singolo mercato</a:t>
            </a:r>
            <a:endParaRPr lang="it-IT" sz="2400" b="1" dirty="0">
              <a:latin typeface="Garamond" pitchFamily="18" charset="0"/>
            </a:endParaRPr>
          </a:p>
        </p:txBody>
      </p:sp>
      <p:sp>
        <p:nvSpPr>
          <p:cNvPr id="3" name="Segnaposto contenuto 2"/>
          <p:cNvSpPr>
            <a:spLocks noGrp="1"/>
          </p:cNvSpPr>
          <p:nvPr>
            <p:ph idx="1"/>
          </p:nvPr>
        </p:nvSpPr>
        <p:spPr/>
        <p:txBody>
          <a:bodyPr>
            <a:normAutofit fontScale="92500"/>
          </a:bodyPr>
          <a:lstStyle/>
          <a:p>
            <a:pPr marL="0" indent="0" algn="just">
              <a:buNone/>
            </a:pPr>
            <a:r>
              <a:rPr lang="it-IT" sz="2000" u="sng" dirty="0" smtClean="0">
                <a:latin typeface="Garamond" pitchFamily="18" charset="0"/>
              </a:rPr>
              <a:t>Le imprese che operano in concorrenza perfetta, nel tentativo di massimizzare i loro profitti, possono ottenere risultati buoni quanto quelli del migliore pianificatore sociale</a:t>
            </a:r>
            <a:r>
              <a:rPr lang="it-IT" sz="2000" dirty="0" smtClean="0">
                <a:latin typeface="Garamond" pitchFamily="18" charset="0"/>
              </a:rPr>
              <a:t>.</a:t>
            </a:r>
          </a:p>
          <a:p>
            <a:pPr marL="0" indent="0" algn="just">
              <a:buNone/>
            </a:pPr>
            <a:r>
              <a:rPr lang="it-IT" sz="2000" dirty="0" smtClean="0">
                <a:latin typeface="Garamond" pitchFamily="18" charset="0"/>
              </a:rPr>
              <a:t>Cosa accade nel singolo mercato:</a:t>
            </a:r>
          </a:p>
          <a:p>
            <a:pPr algn="just">
              <a:buFontTx/>
              <a:buChar char="-"/>
            </a:pPr>
            <a:r>
              <a:rPr lang="it-IT" sz="2000" dirty="0" smtClean="0">
                <a:latin typeface="Garamond" pitchFamily="18" charset="0"/>
              </a:rPr>
              <a:t>Per decidere </a:t>
            </a:r>
            <a:r>
              <a:rPr lang="it-IT" sz="2000" u="sng" dirty="0" smtClean="0">
                <a:latin typeface="Garamond" pitchFamily="18" charset="0"/>
              </a:rPr>
              <a:t>quanto domandare di un bene</a:t>
            </a:r>
            <a:r>
              <a:rPr lang="it-IT" sz="2000" dirty="0" smtClean="0">
                <a:latin typeface="Garamond" pitchFamily="18" charset="0"/>
              </a:rPr>
              <a:t>, i consumatori uguagliano il beneficio marginale che ottengono dal consumo di una unità addizionale con il costo marginale, vale a dire il prezzo che devono pagare.</a:t>
            </a:r>
          </a:p>
          <a:p>
            <a:pPr algn="just">
              <a:buFontTx/>
              <a:buChar char="-"/>
            </a:pPr>
            <a:r>
              <a:rPr lang="it-IT" sz="2000" dirty="0" smtClean="0">
                <a:latin typeface="Garamond" pitchFamily="18" charset="0"/>
              </a:rPr>
              <a:t>Per decidere </a:t>
            </a:r>
            <a:r>
              <a:rPr lang="it-IT" sz="2000" u="sng" dirty="0" smtClean="0">
                <a:latin typeface="Garamond" pitchFamily="18" charset="0"/>
              </a:rPr>
              <a:t>quanto offrire del bene prodotto</a:t>
            </a:r>
            <a:r>
              <a:rPr lang="it-IT" sz="2000" dirty="0" smtClean="0">
                <a:latin typeface="Garamond" pitchFamily="18" charset="0"/>
              </a:rPr>
              <a:t>, le imprese uguagliano il beneficio marginale, vale a dire il prezzo di vendita con il costo marginale di produzione</a:t>
            </a:r>
          </a:p>
          <a:p>
            <a:pPr marL="0" indent="0" algn="just">
              <a:buNone/>
            </a:pPr>
            <a:r>
              <a:rPr lang="it-IT" sz="2000" u="sng" dirty="0" smtClean="0">
                <a:latin typeface="Garamond" pitchFamily="18" charset="0"/>
              </a:rPr>
              <a:t>Nel punto di equilibrio del mercato, dove la domanda e l’offerta coincidono, il beneficio marginale per i consumatori è uguale al costo marginale per le imprese</a:t>
            </a:r>
          </a:p>
          <a:p>
            <a:pPr marL="0" indent="0" algn="ctr">
              <a:buNone/>
            </a:pPr>
            <a:r>
              <a:rPr lang="it-IT" sz="2000" u="sng" dirty="0" err="1" smtClean="0">
                <a:latin typeface="Garamond" pitchFamily="18" charset="0"/>
              </a:rPr>
              <a:t>BMg</a:t>
            </a:r>
            <a:r>
              <a:rPr lang="it-IT" sz="2000" u="sng" dirty="0" smtClean="0">
                <a:latin typeface="Garamond" pitchFamily="18" charset="0"/>
              </a:rPr>
              <a:t>=</a:t>
            </a:r>
            <a:r>
              <a:rPr lang="it-IT" sz="2000" u="sng" dirty="0" err="1" smtClean="0">
                <a:latin typeface="Garamond" pitchFamily="18" charset="0"/>
              </a:rPr>
              <a:t>CMg</a:t>
            </a:r>
            <a:r>
              <a:rPr lang="it-IT" sz="2000" u="sng" dirty="0" smtClean="0">
                <a:latin typeface="Garamond" pitchFamily="18" charset="0"/>
              </a:rPr>
              <a:t>=Prezzo</a:t>
            </a:r>
          </a:p>
          <a:p>
            <a:pPr marL="0" indent="0" algn="just">
              <a:buNone/>
            </a:pPr>
            <a:r>
              <a:rPr lang="it-IT" sz="2000" dirty="0" smtClean="0">
                <a:latin typeface="Garamond" pitchFamily="18" charset="0"/>
              </a:rPr>
              <a:t>In equilibrio il mercato è in grado di garantire il surplus del consumatore ed il surplus del produttore</a:t>
            </a:r>
            <a:endParaRPr lang="it-IT" sz="2000" dirty="0">
              <a:latin typeface="Garamond" pitchFamily="18" charset="0"/>
            </a:endParaRPr>
          </a:p>
        </p:txBody>
      </p:sp>
    </p:spTree>
    <p:extLst>
      <p:ext uri="{BB962C8B-B14F-4D97-AF65-F5344CB8AC3E}">
        <p14:creationId xmlns:p14="http://schemas.microsoft.com/office/powerpoint/2010/main" val="131604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latin typeface="Garamond" pitchFamily="18" charset="0"/>
              </a:rPr>
              <a:t>I diversi aspetti dell’Efficienza Paretiana:</a:t>
            </a:r>
            <a:br>
              <a:rPr lang="it-IT" sz="2400" b="1" dirty="0" smtClean="0">
                <a:latin typeface="Garamond" pitchFamily="18" charset="0"/>
              </a:rPr>
            </a:br>
            <a:r>
              <a:rPr lang="it-IT" sz="2400" b="1" dirty="0" smtClean="0">
                <a:latin typeface="Garamond" pitchFamily="18" charset="0"/>
              </a:rPr>
              <a:t>1. Efficienza nello scambio</a:t>
            </a:r>
            <a:endParaRPr lang="it-IT" sz="2400" b="1" dirty="0">
              <a:latin typeface="Garamond" pitchFamily="18" charset="0"/>
            </a:endParaRPr>
          </a:p>
        </p:txBody>
      </p:sp>
      <p:sp>
        <p:nvSpPr>
          <p:cNvPr id="3" name="Segnaposto contenuto 2"/>
          <p:cNvSpPr>
            <a:spLocks noGrp="1"/>
          </p:cNvSpPr>
          <p:nvPr>
            <p:ph idx="1"/>
          </p:nvPr>
        </p:nvSpPr>
        <p:spPr>
          <a:xfrm>
            <a:off x="457200" y="1340768"/>
            <a:ext cx="8229600" cy="4785395"/>
          </a:xfrm>
        </p:spPr>
        <p:txBody>
          <a:bodyPr>
            <a:normAutofit fontScale="92500" lnSpcReduction="20000"/>
          </a:bodyPr>
          <a:lstStyle/>
          <a:p>
            <a:pPr marL="0" indent="0" algn="just">
              <a:buNone/>
            </a:pPr>
            <a:r>
              <a:rPr lang="it-IT" sz="2000" dirty="0" smtClean="0">
                <a:latin typeface="Garamond" pitchFamily="18" charset="0"/>
              </a:rPr>
              <a:t>Efficienza nello scambio riguarda la distribuzione di beni tra gli individui.</a:t>
            </a:r>
          </a:p>
          <a:p>
            <a:pPr marL="0" indent="0" algn="just">
              <a:buNone/>
            </a:pPr>
            <a:r>
              <a:rPr lang="it-IT" sz="2000" dirty="0" smtClean="0">
                <a:latin typeface="Garamond" pitchFamily="18" charset="0"/>
              </a:rPr>
              <a:t>Dato un particolare insieme di beni disponibili, l’</a:t>
            </a:r>
            <a:r>
              <a:rPr lang="it-IT" sz="2000" b="1" dirty="0" smtClean="0">
                <a:latin typeface="Garamond" pitchFamily="18" charset="0"/>
              </a:rPr>
              <a:t>efficienza nello scambio</a:t>
            </a:r>
            <a:r>
              <a:rPr lang="it-IT" sz="2000" dirty="0" smtClean="0">
                <a:latin typeface="Garamond" pitchFamily="18" charset="0"/>
              </a:rPr>
              <a:t> </a:t>
            </a:r>
            <a:r>
              <a:rPr lang="it-IT" sz="2000" u="sng" dirty="0" smtClean="0">
                <a:latin typeface="Garamond" pitchFamily="18" charset="0"/>
              </a:rPr>
              <a:t>implica che tali beni siano distribuiti in modo tale che non è possibile procedere ad una differente distribuzione che migliori la situazione di qualcuno senza peggiorare quella di qualche altro</a:t>
            </a:r>
            <a:r>
              <a:rPr lang="it-IT" sz="2000" dirty="0" smtClean="0">
                <a:latin typeface="Garamond" pitchFamily="18" charset="0"/>
              </a:rPr>
              <a:t>.</a:t>
            </a:r>
          </a:p>
          <a:p>
            <a:pPr marL="0" indent="0" algn="just">
              <a:buNone/>
            </a:pPr>
            <a:r>
              <a:rPr lang="it-IT" sz="2000" u="sng" dirty="0" smtClean="0">
                <a:latin typeface="Garamond" pitchFamily="18" charset="0"/>
              </a:rPr>
              <a:t>Se una modifica della distribuzione comporta un aumento del benessere per entrambi i consumatori considerati, essa costituisce un </a:t>
            </a:r>
            <a:r>
              <a:rPr lang="it-IT" sz="2000" b="1" dirty="0" smtClean="0">
                <a:latin typeface="Garamond" pitchFamily="18" charset="0"/>
              </a:rPr>
              <a:t>miglioramento Paretiano</a:t>
            </a:r>
          </a:p>
          <a:p>
            <a:pPr marL="0" indent="0" algn="just">
              <a:buNone/>
            </a:pPr>
            <a:r>
              <a:rPr lang="it-IT" sz="2000" u="sng" dirty="0" smtClean="0">
                <a:latin typeface="Garamond" pitchFamily="18" charset="0"/>
              </a:rPr>
              <a:t>Modello semplificato</a:t>
            </a:r>
            <a:r>
              <a:rPr lang="it-IT" sz="2000" dirty="0" smtClean="0">
                <a:latin typeface="Garamond" pitchFamily="18" charset="0"/>
              </a:rPr>
              <a:t>:</a:t>
            </a:r>
          </a:p>
          <a:p>
            <a:pPr marL="0" indent="0" algn="just">
              <a:buNone/>
            </a:pPr>
            <a:r>
              <a:rPr lang="it-IT" sz="2000" dirty="0" smtClean="0">
                <a:latin typeface="Garamond" pitchFamily="18" charset="0"/>
              </a:rPr>
              <a:t>2 operatori (es. Rossi e Bianchi; Robinson e Venerdì….) che forniscono 2 fattori della produzione (es. capitale e lavoro; terra e lavoro…) utilizzati per la produzione di 2 beni (es. cibo e abbigliamento; mele e arance…) che gli operatori si scambiano e consumano. I 2 operatori sono titolari dei fattori produttivi, produttori e consumatori</a:t>
            </a:r>
          </a:p>
          <a:p>
            <a:pPr marL="0" indent="0" algn="just">
              <a:buNone/>
            </a:pPr>
            <a:r>
              <a:rPr lang="it-IT" sz="2000" u="sng" dirty="0" smtClean="0">
                <a:latin typeface="Garamond" pitchFamily="18" charset="0"/>
              </a:rPr>
              <a:t>Assunzioni</a:t>
            </a:r>
            <a:r>
              <a:rPr lang="it-IT" sz="2000" dirty="0" smtClean="0">
                <a:latin typeface="Garamond" pitchFamily="18" charset="0"/>
              </a:rPr>
              <a:t>: i) i beni sono privati a consumo rivale e cioè le unità di bene consumate da Rossi non possono essere consumate anche da Bianchi, e a consumo escludibile e cioè è possibile escludere dal consumo del bene che non paga il presso; ii) i beni sono omogenei, perfettamente divisibili e trasferibili; iii) le preferenze sono rappresentate da funzioni di utilità indipendenti tra loro; iv) le preferenze sono strettamente convesse e cioè la pendenza della curva di indifferenza è decrescente in valore assoluto rispetto al bene sull’asse orizzontale.</a:t>
            </a:r>
            <a:endParaRPr lang="it-IT" sz="2000" u="sng" dirty="0">
              <a:latin typeface="Garamond" pitchFamily="18" charset="0"/>
            </a:endParaRPr>
          </a:p>
        </p:txBody>
      </p:sp>
    </p:spTree>
    <p:extLst>
      <p:ext uri="{BB962C8B-B14F-4D97-AF65-F5344CB8AC3E}">
        <p14:creationId xmlns:p14="http://schemas.microsoft.com/office/powerpoint/2010/main" val="1046644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latin typeface="Garamond" pitchFamily="18" charset="0"/>
              </a:rPr>
              <a:t>Condizione per l’efficienza dello scambio</a:t>
            </a:r>
            <a:endParaRPr lang="it-IT" sz="2400" b="1" dirty="0">
              <a:latin typeface="Garamond" pitchFamily="18" charset="0"/>
            </a:endParaRPr>
          </a:p>
        </p:txBody>
      </p:sp>
      <p:sp>
        <p:nvSpPr>
          <p:cNvPr id="3" name="Segnaposto contenuto 2"/>
          <p:cNvSpPr>
            <a:spLocks noGrp="1"/>
          </p:cNvSpPr>
          <p:nvPr>
            <p:ph idx="1"/>
          </p:nvPr>
        </p:nvSpPr>
        <p:spPr/>
        <p:txBody>
          <a:bodyPr/>
          <a:lstStyle/>
          <a:p>
            <a:pPr marL="0" indent="0">
              <a:buNone/>
            </a:pPr>
            <a:endParaRPr lang="it-IT" dirty="0" smtClean="0"/>
          </a:p>
          <a:p>
            <a:pPr marL="0" indent="0" algn="just">
              <a:buNone/>
            </a:pPr>
            <a:endParaRPr lang="it-IT" sz="2400" b="1" dirty="0" smtClean="0">
              <a:latin typeface="Garamond" pitchFamily="18" charset="0"/>
            </a:endParaRPr>
          </a:p>
          <a:p>
            <a:pPr marL="0" indent="0" algn="just">
              <a:buNone/>
            </a:pPr>
            <a:r>
              <a:rPr lang="it-IT" sz="2400" b="1" dirty="0" smtClean="0">
                <a:latin typeface="Garamond" pitchFamily="18" charset="0"/>
              </a:rPr>
              <a:t>In una economia di puro scambio l’efficienza Paretiana richiede l’uguaglianza dei Saggi Marginali di Sostituzione per tutti i consumatori</a:t>
            </a:r>
          </a:p>
          <a:p>
            <a:pPr marL="0" indent="0" algn="just">
              <a:buNone/>
            </a:pPr>
            <a:endParaRPr lang="it-IT" sz="2400" b="1" dirty="0">
              <a:latin typeface="Garamond" pitchFamily="18" charset="0"/>
            </a:endParaRPr>
          </a:p>
          <a:p>
            <a:pPr marL="0" indent="0" algn="ctr">
              <a:buNone/>
            </a:pPr>
            <a:r>
              <a:rPr lang="it-IT" sz="2400" b="1" dirty="0" err="1" smtClean="0">
                <a:latin typeface="Garamond" pitchFamily="18" charset="0"/>
              </a:rPr>
              <a:t>SMS</a:t>
            </a:r>
            <a:r>
              <a:rPr lang="it-IT" sz="1200" b="1" dirty="0" err="1" smtClean="0">
                <a:latin typeface="Garamond" pitchFamily="18" charset="0"/>
              </a:rPr>
              <a:t>Rossi</a:t>
            </a:r>
            <a:r>
              <a:rPr lang="it-IT" sz="2000" b="1" dirty="0" smtClean="0">
                <a:latin typeface="Garamond" pitchFamily="18" charset="0"/>
              </a:rPr>
              <a:t> = </a:t>
            </a:r>
            <a:r>
              <a:rPr lang="it-IT" sz="2400" b="1" dirty="0" err="1" smtClean="0">
                <a:latin typeface="Garamond" pitchFamily="18" charset="0"/>
              </a:rPr>
              <a:t>SMS</a:t>
            </a:r>
            <a:r>
              <a:rPr lang="it-IT" sz="1200" b="1" dirty="0" err="1" smtClean="0">
                <a:latin typeface="Garamond" pitchFamily="18" charset="0"/>
              </a:rPr>
              <a:t>Bianchi</a:t>
            </a:r>
            <a:endParaRPr lang="it-IT" sz="2400" b="1" dirty="0">
              <a:latin typeface="Garamond" pitchFamily="18" charset="0"/>
            </a:endParaRPr>
          </a:p>
        </p:txBody>
      </p:sp>
    </p:spTree>
    <p:extLst>
      <p:ext uri="{BB962C8B-B14F-4D97-AF65-F5344CB8AC3E}">
        <p14:creationId xmlns:p14="http://schemas.microsoft.com/office/powerpoint/2010/main" val="3053672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260649"/>
            <a:ext cx="7772400" cy="916988"/>
          </a:xfrm>
        </p:spPr>
        <p:txBody>
          <a:bodyPr>
            <a:normAutofit fontScale="90000"/>
          </a:bodyPr>
          <a:lstStyle/>
          <a:p>
            <a:r>
              <a:rPr lang="en-GB" sz="2400" b="1" dirty="0" err="1" smtClean="0">
                <a:latin typeface="Garamond" pitchFamily="18" charset="0"/>
              </a:rPr>
              <a:t>Scatola</a:t>
            </a:r>
            <a:r>
              <a:rPr lang="en-GB" sz="2400" b="1" dirty="0" smtClean="0">
                <a:latin typeface="Garamond" pitchFamily="18" charset="0"/>
              </a:rPr>
              <a:t> di </a:t>
            </a:r>
            <a:r>
              <a:rPr lang="en-GB" sz="2400" b="1" dirty="0" err="1" smtClean="0">
                <a:latin typeface="Garamond" pitchFamily="18" charset="0"/>
              </a:rPr>
              <a:t>Edgeworth-Bowley</a:t>
            </a:r>
            <a:r>
              <a:rPr lang="en-GB" sz="2400" b="1" dirty="0" smtClean="0">
                <a:latin typeface="Garamond" pitchFamily="18" charset="0"/>
              </a:rPr>
              <a:t/>
            </a:r>
            <a:br>
              <a:rPr lang="en-GB" sz="2400" b="1" dirty="0" smtClean="0">
                <a:latin typeface="Garamond" pitchFamily="18" charset="0"/>
              </a:rPr>
            </a:br>
            <a:r>
              <a:rPr lang="en-GB" sz="2400" b="1" dirty="0" err="1" smtClean="0">
                <a:latin typeface="Garamond" pitchFamily="18" charset="0"/>
              </a:rPr>
              <a:t>Diagramma</a:t>
            </a:r>
            <a:r>
              <a:rPr lang="en-GB" sz="2400" b="1" dirty="0" smtClean="0">
                <a:latin typeface="Garamond" pitchFamily="18" charset="0"/>
              </a:rPr>
              <a:t> in cui </a:t>
            </a:r>
            <a:r>
              <a:rPr lang="en-GB" sz="2400" b="1" dirty="0" err="1" smtClean="0">
                <a:latin typeface="Garamond" pitchFamily="18" charset="0"/>
              </a:rPr>
              <a:t>si</a:t>
            </a:r>
            <a:r>
              <a:rPr lang="en-GB" sz="2400" b="1" dirty="0" smtClean="0">
                <a:latin typeface="Garamond" pitchFamily="18" charset="0"/>
              </a:rPr>
              <a:t> </a:t>
            </a:r>
            <a:r>
              <a:rPr lang="en-GB" sz="2400" b="1" dirty="0" err="1" smtClean="0">
                <a:latin typeface="Garamond" pitchFamily="18" charset="0"/>
              </a:rPr>
              <a:t>rappresentano</a:t>
            </a:r>
            <a:r>
              <a:rPr lang="en-GB" sz="2400" b="1" dirty="0" smtClean="0">
                <a:latin typeface="Garamond" pitchFamily="18" charset="0"/>
              </a:rPr>
              <a:t> </a:t>
            </a:r>
            <a:r>
              <a:rPr lang="en-GB" sz="2400" b="1" dirty="0" err="1" smtClean="0">
                <a:latin typeface="Garamond" pitchFamily="18" charset="0"/>
              </a:rPr>
              <a:t>tutte</a:t>
            </a:r>
            <a:r>
              <a:rPr lang="en-GB" sz="2400" b="1" dirty="0" smtClean="0">
                <a:latin typeface="Garamond" pitchFamily="18" charset="0"/>
              </a:rPr>
              <a:t> le </a:t>
            </a:r>
            <a:r>
              <a:rPr lang="en-GB" sz="2400" b="1" dirty="0" err="1" smtClean="0">
                <a:latin typeface="Garamond" pitchFamily="18" charset="0"/>
              </a:rPr>
              <a:t>possibile</a:t>
            </a:r>
            <a:r>
              <a:rPr lang="en-GB" sz="2400" b="1" dirty="0" smtClean="0">
                <a:latin typeface="Garamond" pitchFamily="18" charset="0"/>
              </a:rPr>
              <a:t> </a:t>
            </a:r>
            <a:r>
              <a:rPr lang="en-GB" sz="2400" b="1" dirty="0" err="1" smtClean="0">
                <a:latin typeface="Garamond" pitchFamily="18" charset="0"/>
              </a:rPr>
              <a:t>allocazioni</a:t>
            </a:r>
            <a:r>
              <a:rPr lang="en-GB" sz="2400" b="1" dirty="0" smtClean="0">
                <a:latin typeface="Garamond" pitchFamily="18" charset="0"/>
              </a:rPr>
              <a:t/>
            </a:r>
            <a:br>
              <a:rPr lang="en-GB" sz="2400" b="1" dirty="0" smtClean="0">
                <a:latin typeface="Garamond" pitchFamily="18" charset="0"/>
              </a:rPr>
            </a:br>
            <a:endParaRPr lang="en-GB" sz="2400" b="1" dirty="0">
              <a:latin typeface="Garamond"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801" y="1844824"/>
            <a:ext cx="5040560" cy="3555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5250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latin typeface="Garamond" pitchFamily="18" charset="0"/>
              </a:rPr>
              <a:t>Scatola di </a:t>
            </a:r>
            <a:r>
              <a:rPr lang="it-IT" sz="2400" b="1" dirty="0" err="1" smtClean="0">
                <a:latin typeface="Garamond" pitchFamily="18" charset="0"/>
              </a:rPr>
              <a:t>Edgeworth-Bowley</a:t>
            </a:r>
            <a:r>
              <a:rPr lang="it-IT" sz="2400" b="1" dirty="0" smtClean="0">
                <a:latin typeface="Garamond" pitchFamily="18" charset="0"/>
              </a:rPr>
              <a:t/>
            </a:r>
            <a:br>
              <a:rPr lang="it-IT" sz="2400" b="1" dirty="0" smtClean="0">
                <a:latin typeface="Garamond" pitchFamily="18" charset="0"/>
              </a:rPr>
            </a:br>
            <a:r>
              <a:rPr lang="it-IT" sz="2400" b="1" dirty="0" smtClean="0">
                <a:latin typeface="Garamond" pitchFamily="18" charset="0"/>
              </a:rPr>
              <a:t>Analisi grafica delle possibili allocazioni (I)</a:t>
            </a:r>
            <a:endParaRPr lang="it-IT" sz="2400" b="1" dirty="0">
              <a:latin typeface="Garamond" pitchFamily="18" charset="0"/>
            </a:endParaRPr>
          </a:p>
        </p:txBody>
      </p:sp>
      <p:sp>
        <p:nvSpPr>
          <p:cNvPr id="3" name="Segnaposto contenuto 2"/>
          <p:cNvSpPr>
            <a:spLocks noGrp="1"/>
          </p:cNvSpPr>
          <p:nvPr>
            <p:ph idx="1"/>
          </p:nvPr>
        </p:nvSpPr>
        <p:spPr>
          <a:xfrm>
            <a:off x="457200" y="1268760"/>
            <a:ext cx="8229600" cy="5112568"/>
          </a:xfrm>
        </p:spPr>
        <p:txBody>
          <a:bodyPr>
            <a:normAutofit lnSpcReduction="10000"/>
          </a:bodyPr>
          <a:lstStyle/>
          <a:p>
            <a:pPr marL="0" indent="0" algn="just">
              <a:buNone/>
            </a:pPr>
            <a:endParaRPr lang="it-IT" sz="2000" dirty="0" smtClean="0">
              <a:latin typeface="Garamond" pitchFamily="18" charset="0"/>
            </a:endParaRPr>
          </a:p>
          <a:p>
            <a:pPr marL="0" indent="0" algn="just">
              <a:buNone/>
            </a:pPr>
            <a:r>
              <a:rPr lang="it-IT" sz="2000" dirty="0" smtClean="0">
                <a:latin typeface="Garamond" pitchFamily="18" charset="0"/>
              </a:rPr>
              <a:t>Si ipotizzi che sull’asse orizzontale venga rappresentata, al posto delle arance, l’offerta totale del cibo, e sull’asse orizzontale sia rappresentata, al posto delle mele, l’offerta totale dei capi di abbigliamento.</a:t>
            </a:r>
          </a:p>
          <a:p>
            <a:pPr marL="0" indent="0" algn="just">
              <a:buNone/>
            </a:pPr>
            <a:r>
              <a:rPr lang="it-IT" sz="2000" dirty="0" smtClean="0">
                <a:latin typeface="Garamond" pitchFamily="18" charset="0"/>
              </a:rPr>
              <a:t>Si ipotizzi che il consumo di cibo da parte del sig. Rossi (sul grafico Robinson) si misuri dal vertice 0 in basso a sinistra, e quindi il consumo del sig. Bianchi (sul grafico Venerdì) si misura dal vertice 0’ in alto a destra.</a:t>
            </a:r>
          </a:p>
          <a:p>
            <a:pPr marL="0" indent="0" algn="just">
              <a:buNone/>
            </a:pPr>
            <a:r>
              <a:rPr lang="it-IT" sz="2000" dirty="0" smtClean="0">
                <a:latin typeface="Garamond" pitchFamily="18" charset="0"/>
              </a:rPr>
              <a:t>In corrispondenza dell’allocazione contraddistinta dal punto E il sig. Rossi consuma una quantità di cibo pari a 0A e un numero di capi di abbigliamento pari a 0B. Poiché si è ipotizzato che le quantità di beni disponibili sul mercato siano consumate integralmente, il sig. Bianchi consuma una quantità di cibo pari a 0’A’ e capi di abbigliamento pari a 0’B’.</a:t>
            </a:r>
          </a:p>
          <a:p>
            <a:pPr marL="0" indent="0" algn="just">
              <a:buNone/>
            </a:pPr>
            <a:r>
              <a:rPr lang="it-IT" sz="2000" dirty="0" smtClean="0">
                <a:latin typeface="Garamond" pitchFamily="18" charset="0"/>
              </a:rPr>
              <a:t>Si rappresentano le curve di indifferenza che sono convesse verso l’alto per il sig. Rossi (es. </a:t>
            </a:r>
            <a:r>
              <a:rPr lang="it-IT" sz="2000" dirty="0" err="1" smtClean="0">
                <a:latin typeface="Garamond" pitchFamily="18" charset="0"/>
              </a:rPr>
              <a:t>U</a:t>
            </a:r>
            <a:r>
              <a:rPr lang="it-IT" sz="1200" dirty="0" err="1" smtClean="0">
                <a:latin typeface="Garamond" pitchFamily="18" charset="0"/>
              </a:rPr>
              <a:t>c</a:t>
            </a:r>
            <a:r>
              <a:rPr lang="it-IT" sz="2000" dirty="0" smtClean="0">
                <a:latin typeface="Garamond" pitchFamily="18" charset="0"/>
              </a:rPr>
              <a:t>) ed indicano un livello di utilità maggiore a mano a mano che si sposta a destra verso l’alto. Per il sig. Bianchi le curve di indifferenza sono convesse verso il basso e indicano livelli di utilità maggiore a mano a mano che si sposta verso sinistra a partire dall’origine 0’.</a:t>
            </a:r>
            <a:endParaRPr lang="it-IT" sz="2000" dirty="0">
              <a:latin typeface="Garamond" pitchFamily="18" charset="0"/>
            </a:endParaRPr>
          </a:p>
        </p:txBody>
      </p:sp>
    </p:spTree>
    <p:extLst>
      <p:ext uri="{BB962C8B-B14F-4D97-AF65-F5344CB8AC3E}">
        <p14:creationId xmlns:p14="http://schemas.microsoft.com/office/powerpoint/2010/main" val="272507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b="1" dirty="0">
                <a:solidFill>
                  <a:prstClr val="black"/>
                </a:solidFill>
                <a:latin typeface="Garamond" pitchFamily="18" charset="0"/>
              </a:rPr>
              <a:t>Scatola di </a:t>
            </a:r>
            <a:r>
              <a:rPr lang="it-IT" sz="2400" b="1" dirty="0" err="1">
                <a:solidFill>
                  <a:prstClr val="black"/>
                </a:solidFill>
                <a:latin typeface="Garamond" pitchFamily="18" charset="0"/>
              </a:rPr>
              <a:t>Edgeworth-Bowley</a:t>
            </a:r>
            <a:r>
              <a:rPr lang="it-IT" sz="2400" b="1" dirty="0">
                <a:solidFill>
                  <a:prstClr val="black"/>
                </a:solidFill>
                <a:latin typeface="Garamond" pitchFamily="18" charset="0"/>
              </a:rPr>
              <a:t/>
            </a:r>
            <a:br>
              <a:rPr lang="it-IT" sz="2400" b="1" dirty="0">
                <a:solidFill>
                  <a:prstClr val="black"/>
                </a:solidFill>
                <a:latin typeface="Garamond" pitchFamily="18" charset="0"/>
              </a:rPr>
            </a:br>
            <a:r>
              <a:rPr lang="it-IT" sz="2400" b="1" dirty="0">
                <a:solidFill>
                  <a:prstClr val="black"/>
                </a:solidFill>
                <a:latin typeface="Garamond" pitchFamily="18" charset="0"/>
              </a:rPr>
              <a:t>Analisi grafica delle possibili allocazioni (</a:t>
            </a:r>
            <a:r>
              <a:rPr lang="it-IT" sz="2400" b="1" dirty="0" smtClean="0">
                <a:solidFill>
                  <a:prstClr val="black"/>
                </a:solidFill>
                <a:latin typeface="Garamond" pitchFamily="18" charset="0"/>
              </a:rPr>
              <a:t>II)</a:t>
            </a:r>
            <a:endParaRPr lang="it-IT" dirty="0"/>
          </a:p>
        </p:txBody>
      </p:sp>
      <p:sp>
        <p:nvSpPr>
          <p:cNvPr id="3" name="Segnaposto contenuto 2"/>
          <p:cNvSpPr>
            <a:spLocks noGrp="1"/>
          </p:cNvSpPr>
          <p:nvPr>
            <p:ph idx="1"/>
          </p:nvPr>
        </p:nvSpPr>
        <p:spPr/>
        <p:txBody>
          <a:bodyPr>
            <a:normAutofit/>
          </a:bodyPr>
          <a:lstStyle/>
          <a:p>
            <a:pPr marL="0" indent="0" algn="just">
              <a:buNone/>
            </a:pPr>
            <a:endParaRPr lang="it-IT" sz="2000" dirty="0" smtClean="0">
              <a:latin typeface="Garamond" pitchFamily="18" charset="0"/>
            </a:endParaRPr>
          </a:p>
          <a:p>
            <a:pPr marL="0" indent="0" algn="just">
              <a:buNone/>
            </a:pPr>
            <a:r>
              <a:rPr lang="it-IT" sz="2400" dirty="0" smtClean="0">
                <a:latin typeface="Garamond" pitchFamily="18" charset="0"/>
              </a:rPr>
              <a:t>Se si fissa il livello di utilità goduto da Rossi e poniamo che si trovi sulla curva </a:t>
            </a:r>
            <a:r>
              <a:rPr lang="it-IT" sz="2400" dirty="0" err="1" smtClean="0">
                <a:latin typeface="Garamond" pitchFamily="18" charset="0"/>
              </a:rPr>
              <a:t>Uc</a:t>
            </a:r>
            <a:r>
              <a:rPr lang="it-IT" sz="2400" dirty="0" smtClean="0">
                <a:latin typeface="Garamond" pitchFamily="18" charset="0"/>
              </a:rPr>
              <a:t> l’efficienza Paretiana richiede di massimizzare l’utilità di Bianchi dato il livello di utilità raggiunto da Rossi.</a:t>
            </a:r>
          </a:p>
          <a:p>
            <a:pPr marL="0" indent="0" algn="just">
              <a:buNone/>
            </a:pPr>
            <a:r>
              <a:rPr lang="it-IT" sz="2400" dirty="0" smtClean="0">
                <a:latin typeface="Garamond" pitchFamily="18" charset="0"/>
              </a:rPr>
              <a:t>Quale sarà la curva di indifferenza più alta raggiungibile da Bianchi?</a:t>
            </a:r>
          </a:p>
          <a:p>
            <a:pPr marL="0" indent="0" algn="just">
              <a:buNone/>
            </a:pPr>
            <a:r>
              <a:rPr lang="it-IT" sz="2400" dirty="0" smtClean="0">
                <a:latin typeface="Garamond" pitchFamily="18" charset="0"/>
              </a:rPr>
              <a:t>La curva più alta è quella tangente ad </a:t>
            </a:r>
            <a:r>
              <a:rPr lang="it-IT" sz="2400" dirty="0" err="1" smtClean="0">
                <a:latin typeface="Garamond" pitchFamily="18" charset="0"/>
              </a:rPr>
              <a:t>Uc</a:t>
            </a:r>
            <a:endParaRPr lang="it-IT" sz="2400" dirty="0" smtClean="0">
              <a:latin typeface="Garamond" pitchFamily="18" charset="0"/>
            </a:endParaRPr>
          </a:p>
          <a:p>
            <a:pPr marL="0" indent="0" algn="just">
              <a:buNone/>
            </a:pPr>
            <a:r>
              <a:rPr lang="it-IT" sz="2400" dirty="0" smtClean="0">
                <a:latin typeface="Garamond" pitchFamily="18" charset="0"/>
              </a:rPr>
              <a:t>Nel punto di tangenza la pendenza delle curve di indifferenza coincide e quindi il saggio marginale di sostituzione di Bianchi coincide con il saggio marginale di sostituzione di Bianchi</a:t>
            </a:r>
            <a:endParaRPr lang="it-IT" sz="2400" dirty="0">
              <a:latin typeface="Garamond" pitchFamily="18" charset="0"/>
            </a:endParaRPr>
          </a:p>
        </p:txBody>
      </p:sp>
    </p:spTree>
    <p:extLst>
      <p:ext uri="{BB962C8B-B14F-4D97-AF65-F5344CB8AC3E}">
        <p14:creationId xmlns:p14="http://schemas.microsoft.com/office/powerpoint/2010/main" val="183782692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2171</Words>
  <Application>Microsoft Office PowerPoint</Application>
  <PresentationFormat>Presentazione su schermo (4:3)</PresentationFormat>
  <Paragraphs>94</Paragraphs>
  <Slides>17</Slides>
  <Notes>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Efficienza Paretiana </vt:lpstr>
      <vt:lpstr>Efficienza Paretiana: Definizione ed esempi dalla realtà</vt:lpstr>
      <vt:lpstr>Efficienza Paretiana e mercati: I e II teorema dell’Economia del Benessere</vt:lpstr>
      <vt:lpstr>Efficienza Paretiana nel singolo mercato</vt:lpstr>
      <vt:lpstr>I diversi aspetti dell’Efficienza Paretiana: 1. Efficienza nello scambio</vt:lpstr>
      <vt:lpstr>Condizione per l’efficienza dello scambio</vt:lpstr>
      <vt:lpstr>Scatola di Edgeworth-Bowley Diagramma in cui si rappresentano tutte le possibile allocazioni </vt:lpstr>
      <vt:lpstr>Scatola di Edgeworth-Bowley Analisi grafica delle possibili allocazioni (I)</vt:lpstr>
      <vt:lpstr>Scatola di Edgeworth-Bowley Analisi grafica delle possibili allocazioni (II)</vt:lpstr>
      <vt:lpstr>Efficienza nella produzione Assunzioni</vt:lpstr>
      <vt:lpstr>Efficienza nella produzione Ottimo e miglioramento Paretiano</vt:lpstr>
      <vt:lpstr>Scatola di Edgeworth-Bowley per rappresentare l’efficienza nella produzione</vt:lpstr>
      <vt:lpstr>Scatola di Edgeworth-Bowley Efficienza nella produzione - analisi grafica (I)</vt:lpstr>
      <vt:lpstr>Scatola di Edgeworth-Bowley Efficienza nella produzione - analisi grafica (II)</vt:lpstr>
      <vt:lpstr>Scatola di Edgeworth-Bowley Efficienza nella produzione - analisi grafica (III)</vt:lpstr>
      <vt:lpstr>Efficienza nella composizione del prodotto</vt:lpstr>
      <vt:lpstr>Efficienza nella composizione del prodotto Rappresentazione Grafica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Efficienza Paretiana </dc:title>
  <dc:creator>Utente Windows</dc:creator>
  <cp:lastModifiedBy>Utente Windows</cp:lastModifiedBy>
  <cp:revision>39</cp:revision>
  <dcterms:created xsi:type="dcterms:W3CDTF">2023-10-06T11:23:48Z</dcterms:created>
  <dcterms:modified xsi:type="dcterms:W3CDTF">2023-10-08T16:44:55Z</dcterms:modified>
</cp:coreProperties>
</file>