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93" r:id="rId2"/>
    <p:sldId id="402" r:id="rId3"/>
    <p:sldId id="403" r:id="rId4"/>
    <p:sldId id="404" r:id="rId5"/>
    <p:sldId id="405" r:id="rId6"/>
    <p:sldId id="406" r:id="rId7"/>
    <p:sldId id="407" r:id="rId8"/>
    <p:sldId id="408" r:id="rId9"/>
    <p:sldId id="409" r:id="rId10"/>
    <p:sldId id="410" r:id="rId11"/>
    <p:sldId id="411" r:id="rId12"/>
    <p:sldId id="412" r:id="rId13"/>
    <p:sldId id="414" r:id="rId14"/>
    <p:sldId id="415"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4"/>
    <p:restoredTop sz="95255"/>
  </p:normalViewPr>
  <p:slideViewPr>
    <p:cSldViewPr snapToGrid="0" snapToObjects="1">
      <p:cViewPr varScale="1">
        <p:scale>
          <a:sx n="115" d="100"/>
          <a:sy n="115"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6755BA-F5B1-AE42-9818-1DED4E71CA1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0B29E082-9500-F249-900B-ED0A6FFCA7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96A06AC6-9032-E24F-A761-14359E7F69F0}"/>
              </a:ext>
            </a:extLst>
          </p:cNvPr>
          <p:cNvSpPr>
            <a:spLocks noGrp="1"/>
          </p:cNvSpPr>
          <p:nvPr>
            <p:ph type="dt" sz="half" idx="10"/>
          </p:nvPr>
        </p:nvSpPr>
        <p:spPr/>
        <p:txBody>
          <a:bodyPr/>
          <a:lstStyle/>
          <a:p>
            <a:fld id="{6BAF4B33-76BD-514A-BC81-7B696BA31FE6}" type="datetimeFigureOut">
              <a:rPr lang="en-GB" smtClean="0"/>
              <a:t>11/05/2023</a:t>
            </a:fld>
            <a:endParaRPr lang="en-GB"/>
          </a:p>
        </p:txBody>
      </p:sp>
      <p:sp>
        <p:nvSpPr>
          <p:cNvPr id="5" name="Segnaposto piè di pagina 4">
            <a:extLst>
              <a:ext uri="{FF2B5EF4-FFF2-40B4-BE49-F238E27FC236}">
                <a16:creationId xmlns:a16="http://schemas.microsoft.com/office/drawing/2014/main" id="{E50FC33C-D783-9945-9462-D56DB1065E14}"/>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D1472DB5-AEAA-A945-BB5F-49274290344A}"/>
              </a:ext>
            </a:extLst>
          </p:cNvPr>
          <p:cNvSpPr>
            <a:spLocks noGrp="1"/>
          </p:cNvSpPr>
          <p:nvPr>
            <p:ph type="sldNum" sz="quarter" idx="12"/>
          </p:nvPr>
        </p:nvSpPr>
        <p:spPr/>
        <p:txBody>
          <a:bodyPr/>
          <a:lstStyle/>
          <a:p>
            <a:fld id="{1A65A7E2-78DB-DB44-AE5D-9A43B51380A8}" type="slidenum">
              <a:rPr lang="en-GB" smtClean="0"/>
              <a:t>‹N›</a:t>
            </a:fld>
            <a:endParaRPr lang="en-GB"/>
          </a:p>
        </p:txBody>
      </p:sp>
    </p:spTree>
    <p:extLst>
      <p:ext uri="{BB962C8B-B14F-4D97-AF65-F5344CB8AC3E}">
        <p14:creationId xmlns:p14="http://schemas.microsoft.com/office/powerpoint/2010/main" val="112565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A5F2A-7A48-B14F-9731-B32300A30432}"/>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A792F5A6-AB2B-3A44-9271-BA247B059A5E}"/>
              </a:ext>
            </a:extLst>
          </p:cNvPr>
          <p:cNvSpPr>
            <a:spLocks noGrp="1"/>
          </p:cNvSpPr>
          <p:nvPr>
            <p:ph type="body" orient="vert" idx="1"/>
          </p:nvPr>
        </p:nvSpPr>
        <p:spPr/>
        <p:txBody>
          <a:bodyPr vert="eaVert"/>
          <a:lstStyle/>
          <a:p>
            <a:r>
              <a:rPr lang="it-IT"/>
              <a:t>Modifica gli stili del testo dello schema
Secondo livello
Terzo livello
Quarto livello
Quinto livello</a:t>
            </a:r>
            <a:endParaRPr lang="en-GB"/>
          </a:p>
        </p:txBody>
      </p:sp>
      <p:sp>
        <p:nvSpPr>
          <p:cNvPr id="4" name="Segnaposto data 3">
            <a:extLst>
              <a:ext uri="{FF2B5EF4-FFF2-40B4-BE49-F238E27FC236}">
                <a16:creationId xmlns:a16="http://schemas.microsoft.com/office/drawing/2014/main" id="{EF34DD3F-A72E-4B4D-AA9F-6E497587724D}"/>
              </a:ext>
            </a:extLst>
          </p:cNvPr>
          <p:cNvSpPr>
            <a:spLocks noGrp="1"/>
          </p:cNvSpPr>
          <p:nvPr>
            <p:ph type="dt" sz="half" idx="10"/>
          </p:nvPr>
        </p:nvSpPr>
        <p:spPr/>
        <p:txBody>
          <a:bodyPr/>
          <a:lstStyle/>
          <a:p>
            <a:fld id="{6BAF4B33-76BD-514A-BC81-7B696BA31FE6}" type="datetimeFigureOut">
              <a:rPr lang="en-GB" smtClean="0"/>
              <a:t>11/05/2023</a:t>
            </a:fld>
            <a:endParaRPr lang="en-GB"/>
          </a:p>
        </p:txBody>
      </p:sp>
      <p:sp>
        <p:nvSpPr>
          <p:cNvPr id="5" name="Segnaposto piè di pagina 4">
            <a:extLst>
              <a:ext uri="{FF2B5EF4-FFF2-40B4-BE49-F238E27FC236}">
                <a16:creationId xmlns:a16="http://schemas.microsoft.com/office/drawing/2014/main" id="{F9CD1624-4091-7E4D-A042-5CD0EB5256DC}"/>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8FCFFCC8-EA92-A742-8B41-13CC9A3A93EB}"/>
              </a:ext>
            </a:extLst>
          </p:cNvPr>
          <p:cNvSpPr>
            <a:spLocks noGrp="1"/>
          </p:cNvSpPr>
          <p:nvPr>
            <p:ph type="sldNum" sz="quarter" idx="12"/>
          </p:nvPr>
        </p:nvSpPr>
        <p:spPr/>
        <p:txBody>
          <a:bodyPr/>
          <a:lstStyle/>
          <a:p>
            <a:fld id="{1A65A7E2-78DB-DB44-AE5D-9A43B51380A8}" type="slidenum">
              <a:rPr lang="en-GB" smtClean="0"/>
              <a:t>‹N›</a:t>
            </a:fld>
            <a:endParaRPr lang="en-GB"/>
          </a:p>
        </p:txBody>
      </p:sp>
    </p:spTree>
    <p:extLst>
      <p:ext uri="{BB962C8B-B14F-4D97-AF65-F5344CB8AC3E}">
        <p14:creationId xmlns:p14="http://schemas.microsoft.com/office/powerpoint/2010/main" val="78519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14C13A4-C1E7-B744-BDEA-BD8BCC77F9A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31C2598A-2018-3942-B2D1-8F67B78D366F}"/>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endParaRPr lang="en-GB"/>
          </a:p>
        </p:txBody>
      </p:sp>
      <p:sp>
        <p:nvSpPr>
          <p:cNvPr id="4" name="Segnaposto data 3">
            <a:extLst>
              <a:ext uri="{FF2B5EF4-FFF2-40B4-BE49-F238E27FC236}">
                <a16:creationId xmlns:a16="http://schemas.microsoft.com/office/drawing/2014/main" id="{3D3C3CBC-7A0A-BF48-BA31-24ADCBF68493}"/>
              </a:ext>
            </a:extLst>
          </p:cNvPr>
          <p:cNvSpPr>
            <a:spLocks noGrp="1"/>
          </p:cNvSpPr>
          <p:nvPr>
            <p:ph type="dt" sz="half" idx="10"/>
          </p:nvPr>
        </p:nvSpPr>
        <p:spPr/>
        <p:txBody>
          <a:bodyPr/>
          <a:lstStyle/>
          <a:p>
            <a:fld id="{6BAF4B33-76BD-514A-BC81-7B696BA31FE6}" type="datetimeFigureOut">
              <a:rPr lang="en-GB" smtClean="0"/>
              <a:t>11/05/2023</a:t>
            </a:fld>
            <a:endParaRPr lang="en-GB"/>
          </a:p>
        </p:txBody>
      </p:sp>
      <p:sp>
        <p:nvSpPr>
          <p:cNvPr id="5" name="Segnaposto piè di pagina 4">
            <a:extLst>
              <a:ext uri="{FF2B5EF4-FFF2-40B4-BE49-F238E27FC236}">
                <a16:creationId xmlns:a16="http://schemas.microsoft.com/office/drawing/2014/main" id="{C0EDD044-3B50-174A-B016-EB4ADC3A1F40}"/>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7D02B64F-1A69-DD49-AACB-F050213C74F6}"/>
              </a:ext>
            </a:extLst>
          </p:cNvPr>
          <p:cNvSpPr>
            <a:spLocks noGrp="1"/>
          </p:cNvSpPr>
          <p:nvPr>
            <p:ph type="sldNum" sz="quarter" idx="12"/>
          </p:nvPr>
        </p:nvSpPr>
        <p:spPr/>
        <p:txBody>
          <a:bodyPr/>
          <a:lstStyle/>
          <a:p>
            <a:fld id="{1A65A7E2-78DB-DB44-AE5D-9A43B51380A8}" type="slidenum">
              <a:rPr lang="en-GB" smtClean="0"/>
              <a:t>‹N›</a:t>
            </a:fld>
            <a:endParaRPr lang="en-GB"/>
          </a:p>
        </p:txBody>
      </p:sp>
    </p:spTree>
    <p:extLst>
      <p:ext uri="{BB962C8B-B14F-4D97-AF65-F5344CB8AC3E}">
        <p14:creationId xmlns:p14="http://schemas.microsoft.com/office/powerpoint/2010/main" val="379624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690E8-7CFD-FC42-B514-590269196925}"/>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0F3E0110-9C51-A847-99EE-3793C50139B3}"/>
              </a:ext>
            </a:extLst>
          </p:cNvPr>
          <p:cNvSpPr>
            <a:spLocks noGrp="1"/>
          </p:cNvSpPr>
          <p:nvPr>
            <p:ph idx="1"/>
          </p:nvPr>
        </p:nvSpPr>
        <p:spPr/>
        <p:txBody>
          <a:bodyPr/>
          <a:lstStyle/>
          <a:p>
            <a:r>
              <a:rPr lang="it-IT"/>
              <a:t>Modifica gli stili del testo dello schema
Secondo livello
Terzo livello
Quarto livello
Quinto livello</a:t>
            </a:r>
            <a:endParaRPr lang="en-GB"/>
          </a:p>
        </p:txBody>
      </p:sp>
      <p:sp>
        <p:nvSpPr>
          <p:cNvPr id="4" name="Segnaposto data 3">
            <a:extLst>
              <a:ext uri="{FF2B5EF4-FFF2-40B4-BE49-F238E27FC236}">
                <a16:creationId xmlns:a16="http://schemas.microsoft.com/office/drawing/2014/main" id="{44A4D473-0DD1-4842-B1FF-F7008D2E2FBA}"/>
              </a:ext>
            </a:extLst>
          </p:cNvPr>
          <p:cNvSpPr>
            <a:spLocks noGrp="1"/>
          </p:cNvSpPr>
          <p:nvPr>
            <p:ph type="dt" sz="half" idx="10"/>
          </p:nvPr>
        </p:nvSpPr>
        <p:spPr/>
        <p:txBody>
          <a:bodyPr/>
          <a:lstStyle/>
          <a:p>
            <a:fld id="{6BAF4B33-76BD-514A-BC81-7B696BA31FE6}" type="datetimeFigureOut">
              <a:rPr lang="en-GB" smtClean="0"/>
              <a:t>11/05/2023</a:t>
            </a:fld>
            <a:endParaRPr lang="en-GB"/>
          </a:p>
        </p:txBody>
      </p:sp>
      <p:sp>
        <p:nvSpPr>
          <p:cNvPr id="5" name="Segnaposto piè di pagina 4">
            <a:extLst>
              <a:ext uri="{FF2B5EF4-FFF2-40B4-BE49-F238E27FC236}">
                <a16:creationId xmlns:a16="http://schemas.microsoft.com/office/drawing/2014/main" id="{87CB48E7-FEF5-3340-8DB5-59FAA00C616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16071CDA-BC72-DF46-9FBB-EEBF05B7700C}"/>
              </a:ext>
            </a:extLst>
          </p:cNvPr>
          <p:cNvSpPr>
            <a:spLocks noGrp="1"/>
          </p:cNvSpPr>
          <p:nvPr>
            <p:ph type="sldNum" sz="quarter" idx="12"/>
          </p:nvPr>
        </p:nvSpPr>
        <p:spPr/>
        <p:txBody>
          <a:bodyPr/>
          <a:lstStyle/>
          <a:p>
            <a:fld id="{1A65A7E2-78DB-DB44-AE5D-9A43B51380A8}" type="slidenum">
              <a:rPr lang="en-GB" smtClean="0"/>
              <a:t>‹N›</a:t>
            </a:fld>
            <a:endParaRPr lang="en-GB"/>
          </a:p>
        </p:txBody>
      </p:sp>
    </p:spTree>
    <p:extLst>
      <p:ext uri="{BB962C8B-B14F-4D97-AF65-F5344CB8AC3E}">
        <p14:creationId xmlns:p14="http://schemas.microsoft.com/office/powerpoint/2010/main" val="27285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275F05-15CB-194F-9FEE-1EBEB0153F5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2045DDA8-DA95-1A4C-95B2-049A1A3A13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endParaRPr lang="en-GB"/>
          </a:p>
        </p:txBody>
      </p:sp>
      <p:sp>
        <p:nvSpPr>
          <p:cNvPr id="4" name="Segnaposto data 3">
            <a:extLst>
              <a:ext uri="{FF2B5EF4-FFF2-40B4-BE49-F238E27FC236}">
                <a16:creationId xmlns:a16="http://schemas.microsoft.com/office/drawing/2014/main" id="{83A21D5B-8E48-9B41-8C44-59BD781A1248}"/>
              </a:ext>
            </a:extLst>
          </p:cNvPr>
          <p:cNvSpPr>
            <a:spLocks noGrp="1"/>
          </p:cNvSpPr>
          <p:nvPr>
            <p:ph type="dt" sz="half" idx="10"/>
          </p:nvPr>
        </p:nvSpPr>
        <p:spPr/>
        <p:txBody>
          <a:bodyPr/>
          <a:lstStyle/>
          <a:p>
            <a:fld id="{6BAF4B33-76BD-514A-BC81-7B696BA31FE6}" type="datetimeFigureOut">
              <a:rPr lang="en-GB" smtClean="0"/>
              <a:t>11/05/2023</a:t>
            </a:fld>
            <a:endParaRPr lang="en-GB"/>
          </a:p>
        </p:txBody>
      </p:sp>
      <p:sp>
        <p:nvSpPr>
          <p:cNvPr id="5" name="Segnaposto piè di pagina 4">
            <a:extLst>
              <a:ext uri="{FF2B5EF4-FFF2-40B4-BE49-F238E27FC236}">
                <a16:creationId xmlns:a16="http://schemas.microsoft.com/office/drawing/2014/main" id="{4F7A8D88-5132-8F45-A1A5-533CC6B7B596}"/>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FBD6439D-9C36-8445-A670-661018AE63BC}"/>
              </a:ext>
            </a:extLst>
          </p:cNvPr>
          <p:cNvSpPr>
            <a:spLocks noGrp="1"/>
          </p:cNvSpPr>
          <p:nvPr>
            <p:ph type="sldNum" sz="quarter" idx="12"/>
          </p:nvPr>
        </p:nvSpPr>
        <p:spPr/>
        <p:txBody>
          <a:bodyPr/>
          <a:lstStyle/>
          <a:p>
            <a:fld id="{1A65A7E2-78DB-DB44-AE5D-9A43B51380A8}" type="slidenum">
              <a:rPr lang="en-GB" smtClean="0"/>
              <a:t>‹N›</a:t>
            </a:fld>
            <a:endParaRPr lang="en-GB"/>
          </a:p>
        </p:txBody>
      </p:sp>
    </p:spTree>
    <p:extLst>
      <p:ext uri="{BB962C8B-B14F-4D97-AF65-F5344CB8AC3E}">
        <p14:creationId xmlns:p14="http://schemas.microsoft.com/office/powerpoint/2010/main" val="9080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4DEF5C-5777-7342-9B28-FD92F566427D}"/>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260044FB-8965-5348-9C5F-AC293772DA0D}"/>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endParaRPr lang="en-GB"/>
          </a:p>
        </p:txBody>
      </p:sp>
      <p:sp>
        <p:nvSpPr>
          <p:cNvPr id="4" name="Segnaposto contenuto 3">
            <a:extLst>
              <a:ext uri="{FF2B5EF4-FFF2-40B4-BE49-F238E27FC236}">
                <a16:creationId xmlns:a16="http://schemas.microsoft.com/office/drawing/2014/main" id="{7534DF43-C752-814D-A82A-FCF15387E106}"/>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endParaRPr lang="en-GB"/>
          </a:p>
        </p:txBody>
      </p:sp>
      <p:sp>
        <p:nvSpPr>
          <p:cNvPr id="5" name="Segnaposto data 4">
            <a:extLst>
              <a:ext uri="{FF2B5EF4-FFF2-40B4-BE49-F238E27FC236}">
                <a16:creationId xmlns:a16="http://schemas.microsoft.com/office/drawing/2014/main" id="{F4373C5D-EA9E-BC48-A425-47C36DD74C8F}"/>
              </a:ext>
            </a:extLst>
          </p:cNvPr>
          <p:cNvSpPr>
            <a:spLocks noGrp="1"/>
          </p:cNvSpPr>
          <p:nvPr>
            <p:ph type="dt" sz="half" idx="10"/>
          </p:nvPr>
        </p:nvSpPr>
        <p:spPr/>
        <p:txBody>
          <a:bodyPr/>
          <a:lstStyle/>
          <a:p>
            <a:fld id="{6BAF4B33-76BD-514A-BC81-7B696BA31FE6}" type="datetimeFigureOut">
              <a:rPr lang="en-GB" smtClean="0"/>
              <a:t>11/05/2023</a:t>
            </a:fld>
            <a:endParaRPr lang="en-GB"/>
          </a:p>
        </p:txBody>
      </p:sp>
      <p:sp>
        <p:nvSpPr>
          <p:cNvPr id="6" name="Segnaposto piè di pagina 5">
            <a:extLst>
              <a:ext uri="{FF2B5EF4-FFF2-40B4-BE49-F238E27FC236}">
                <a16:creationId xmlns:a16="http://schemas.microsoft.com/office/drawing/2014/main" id="{35665D96-FBBD-D146-A016-C40C4A78B963}"/>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A6C5D550-7DEE-394F-BC32-76C4EFD97467}"/>
              </a:ext>
            </a:extLst>
          </p:cNvPr>
          <p:cNvSpPr>
            <a:spLocks noGrp="1"/>
          </p:cNvSpPr>
          <p:nvPr>
            <p:ph type="sldNum" sz="quarter" idx="12"/>
          </p:nvPr>
        </p:nvSpPr>
        <p:spPr/>
        <p:txBody>
          <a:bodyPr/>
          <a:lstStyle/>
          <a:p>
            <a:fld id="{1A65A7E2-78DB-DB44-AE5D-9A43B51380A8}" type="slidenum">
              <a:rPr lang="en-GB" smtClean="0"/>
              <a:t>‹N›</a:t>
            </a:fld>
            <a:endParaRPr lang="en-GB"/>
          </a:p>
        </p:txBody>
      </p:sp>
    </p:spTree>
    <p:extLst>
      <p:ext uri="{BB962C8B-B14F-4D97-AF65-F5344CB8AC3E}">
        <p14:creationId xmlns:p14="http://schemas.microsoft.com/office/powerpoint/2010/main" val="318880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049AF4-AEC6-4343-A5FF-9D0D0B855EC0}"/>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EA69FE87-2285-FB46-AEA1-5BF9DCCE2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endParaRPr lang="en-GB"/>
          </a:p>
        </p:txBody>
      </p:sp>
      <p:sp>
        <p:nvSpPr>
          <p:cNvPr id="4" name="Segnaposto contenuto 3">
            <a:extLst>
              <a:ext uri="{FF2B5EF4-FFF2-40B4-BE49-F238E27FC236}">
                <a16:creationId xmlns:a16="http://schemas.microsoft.com/office/drawing/2014/main" id="{1759014E-47EB-F74B-8E30-E72DE5D80B98}"/>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endParaRPr lang="en-GB"/>
          </a:p>
        </p:txBody>
      </p:sp>
      <p:sp>
        <p:nvSpPr>
          <p:cNvPr id="5" name="Segnaposto testo 4">
            <a:extLst>
              <a:ext uri="{FF2B5EF4-FFF2-40B4-BE49-F238E27FC236}">
                <a16:creationId xmlns:a16="http://schemas.microsoft.com/office/drawing/2014/main" id="{4E88C0B0-25BC-364B-91F1-3271818C4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endParaRPr lang="en-GB"/>
          </a:p>
        </p:txBody>
      </p:sp>
      <p:sp>
        <p:nvSpPr>
          <p:cNvPr id="6" name="Segnaposto contenuto 5">
            <a:extLst>
              <a:ext uri="{FF2B5EF4-FFF2-40B4-BE49-F238E27FC236}">
                <a16:creationId xmlns:a16="http://schemas.microsoft.com/office/drawing/2014/main" id="{2955B763-9BF5-FF4E-9375-8F306EF49F90}"/>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endParaRPr lang="en-GB"/>
          </a:p>
        </p:txBody>
      </p:sp>
      <p:sp>
        <p:nvSpPr>
          <p:cNvPr id="7" name="Segnaposto data 6">
            <a:extLst>
              <a:ext uri="{FF2B5EF4-FFF2-40B4-BE49-F238E27FC236}">
                <a16:creationId xmlns:a16="http://schemas.microsoft.com/office/drawing/2014/main" id="{98F8217D-6DED-5B45-874E-EC493B1D6B46}"/>
              </a:ext>
            </a:extLst>
          </p:cNvPr>
          <p:cNvSpPr>
            <a:spLocks noGrp="1"/>
          </p:cNvSpPr>
          <p:nvPr>
            <p:ph type="dt" sz="half" idx="10"/>
          </p:nvPr>
        </p:nvSpPr>
        <p:spPr/>
        <p:txBody>
          <a:bodyPr/>
          <a:lstStyle/>
          <a:p>
            <a:fld id="{6BAF4B33-76BD-514A-BC81-7B696BA31FE6}" type="datetimeFigureOut">
              <a:rPr lang="en-GB" smtClean="0"/>
              <a:t>11/05/2023</a:t>
            </a:fld>
            <a:endParaRPr lang="en-GB"/>
          </a:p>
        </p:txBody>
      </p:sp>
      <p:sp>
        <p:nvSpPr>
          <p:cNvPr id="8" name="Segnaposto piè di pagina 7">
            <a:extLst>
              <a:ext uri="{FF2B5EF4-FFF2-40B4-BE49-F238E27FC236}">
                <a16:creationId xmlns:a16="http://schemas.microsoft.com/office/drawing/2014/main" id="{0000E476-D19E-4F4F-A14F-88B953F52462}"/>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3051B4EE-9799-4A4E-A7F8-01F4A1537748}"/>
              </a:ext>
            </a:extLst>
          </p:cNvPr>
          <p:cNvSpPr>
            <a:spLocks noGrp="1"/>
          </p:cNvSpPr>
          <p:nvPr>
            <p:ph type="sldNum" sz="quarter" idx="12"/>
          </p:nvPr>
        </p:nvSpPr>
        <p:spPr/>
        <p:txBody>
          <a:bodyPr/>
          <a:lstStyle/>
          <a:p>
            <a:fld id="{1A65A7E2-78DB-DB44-AE5D-9A43B51380A8}" type="slidenum">
              <a:rPr lang="en-GB" smtClean="0"/>
              <a:t>‹N›</a:t>
            </a:fld>
            <a:endParaRPr lang="en-GB"/>
          </a:p>
        </p:txBody>
      </p:sp>
    </p:spTree>
    <p:extLst>
      <p:ext uri="{BB962C8B-B14F-4D97-AF65-F5344CB8AC3E}">
        <p14:creationId xmlns:p14="http://schemas.microsoft.com/office/powerpoint/2010/main" val="4216846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A14D3D-C22B-A244-924D-66B06A8BDA43}"/>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550FC57C-D1D0-9844-B239-302C6F12659F}"/>
              </a:ext>
            </a:extLst>
          </p:cNvPr>
          <p:cNvSpPr>
            <a:spLocks noGrp="1"/>
          </p:cNvSpPr>
          <p:nvPr>
            <p:ph type="dt" sz="half" idx="10"/>
          </p:nvPr>
        </p:nvSpPr>
        <p:spPr/>
        <p:txBody>
          <a:bodyPr/>
          <a:lstStyle/>
          <a:p>
            <a:fld id="{6BAF4B33-76BD-514A-BC81-7B696BA31FE6}" type="datetimeFigureOut">
              <a:rPr lang="en-GB" smtClean="0"/>
              <a:t>11/05/2023</a:t>
            </a:fld>
            <a:endParaRPr lang="en-GB"/>
          </a:p>
        </p:txBody>
      </p:sp>
      <p:sp>
        <p:nvSpPr>
          <p:cNvPr id="4" name="Segnaposto piè di pagina 3">
            <a:extLst>
              <a:ext uri="{FF2B5EF4-FFF2-40B4-BE49-F238E27FC236}">
                <a16:creationId xmlns:a16="http://schemas.microsoft.com/office/drawing/2014/main" id="{1A62AF3B-5D59-2343-B029-176D3054D691}"/>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22F707D8-D335-B940-B481-F79782292228}"/>
              </a:ext>
            </a:extLst>
          </p:cNvPr>
          <p:cNvSpPr>
            <a:spLocks noGrp="1"/>
          </p:cNvSpPr>
          <p:nvPr>
            <p:ph type="sldNum" sz="quarter" idx="12"/>
          </p:nvPr>
        </p:nvSpPr>
        <p:spPr/>
        <p:txBody>
          <a:bodyPr/>
          <a:lstStyle/>
          <a:p>
            <a:fld id="{1A65A7E2-78DB-DB44-AE5D-9A43B51380A8}" type="slidenum">
              <a:rPr lang="en-GB" smtClean="0"/>
              <a:t>‹N›</a:t>
            </a:fld>
            <a:endParaRPr lang="en-GB"/>
          </a:p>
        </p:txBody>
      </p:sp>
    </p:spTree>
    <p:extLst>
      <p:ext uri="{BB962C8B-B14F-4D97-AF65-F5344CB8AC3E}">
        <p14:creationId xmlns:p14="http://schemas.microsoft.com/office/powerpoint/2010/main" val="299711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336E4AD-B252-3F46-A69C-ECDA7C67DFD8}"/>
              </a:ext>
            </a:extLst>
          </p:cNvPr>
          <p:cNvSpPr>
            <a:spLocks noGrp="1"/>
          </p:cNvSpPr>
          <p:nvPr>
            <p:ph type="dt" sz="half" idx="10"/>
          </p:nvPr>
        </p:nvSpPr>
        <p:spPr/>
        <p:txBody>
          <a:bodyPr/>
          <a:lstStyle/>
          <a:p>
            <a:fld id="{6BAF4B33-76BD-514A-BC81-7B696BA31FE6}" type="datetimeFigureOut">
              <a:rPr lang="en-GB" smtClean="0"/>
              <a:t>11/05/2023</a:t>
            </a:fld>
            <a:endParaRPr lang="en-GB"/>
          </a:p>
        </p:txBody>
      </p:sp>
      <p:sp>
        <p:nvSpPr>
          <p:cNvPr id="3" name="Segnaposto piè di pagina 2">
            <a:extLst>
              <a:ext uri="{FF2B5EF4-FFF2-40B4-BE49-F238E27FC236}">
                <a16:creationId xmlns:a16="http://schemas.microsoft.com/office/drawing/2014/main" id="{BF6FEDC2-D8B0-2244-A6A2-E97CC5FAD3E3}"/>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837E7C45-EF4C-644E-8A4D-D96E4E53E40A}"/>
              </a:ext>
            </a:extLst>
          </p:cNvPr>
          <p:cNvSpPr>
            <a:spLocks noGrp="1"/>
          </p:cNvSpPr>
          <p:nvPr>
            <p:ph type="sldNum" sz="quarter" idx="12"/>
          </p:nvPr>
        </p:nvSpPr>
        <p:spPr/>
        <p:txBody>
          <a:bodyPr/>
          <a:lstStyle/>
          <a:p>
            <a:fld id="{1A65A7E2-78DB-DB44-AE5D-9A43B51380A8}" type="slidenum">
              <a:rPr lang="en-GB" smtClean="0"/>
              <a:t>‹N›</a:t>
            </a:fld>
            <a:endParaRPr lang="en-GB"/>
          </a:p>
        </p:txBody>
      </p:sp>
    </p:spTree>
    <p:extLst>
      <p:ext uri="{BB962C8B-B14F-4D97-AF65-F5344CB8AC3E}">
        <p14:creationId xmlns:p14="http://schemas.microsoft.com/office/powerpoint/2010/main" val="368416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C7B245-CE5C-5445-AADA-E333C431CC3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1380E841-D5EF-7746-8326-B2F3C9FECB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endParaRPr lang="en-GB"/>
          </a:p>
        </p:txBody>
      </p:sp>
      <p:sp>
        <p:nvSpPr>
          <p:cNvPr id="4" name="Segnaposto testo 3">
            <a:extLst>
              <a:ext uri="{FF2B5EF4-FFF2-40B4-BE49-F238E27FC236}">
                <a16:creationId xmlns:a16="http://schemas.microsoft.com/office/drawing/2014/main" id="{2D851EBE-F4D1-F843-A47A-4C815253E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endParaRPr lang="en-GB"/>
          </a:p>
        </p:txBody>
      </p:sp>
      <p:sp>
        <p:nvSpPr>
          <p:cNvPr id="5" name="Segnaposto data 4">
            <a:extLst>
              <a:ext uri="{FF2B5EF4-FFF2-40B4-BE49-F238E27FC236}">
                <a16:creationId xmlns:a16="http://schemas.microsoft.com/office/drawing/2014/main" id="{BE660CFF-3E2B-6B43-A472-5CFCAFBE52C9}"/>
              </a:ext>
            </a:extLst>
          </p:cNvPr>
          <p:cNvSpPr>
            <a:spLocks noGrp="1"/>
          </p:cNvSpPr>
          <p:nvPr>
            <p:ph type="dt" sz="half" idx="10"/>
          </p:nvPr>
        </p:nvSpPr>
        <p:spPr/>
        <p:txBody>
          <a:bodyPr/>
          <a:lstStyle/>
          <a:p>
            <a:fld id="{6BAF4B33-76BD-514A-BC81-7B696BA31FE6}" type="datetimeFigureOut">
              <a:rPr lang="en-GB" smtClean="0"/>
              <a:t>11/05/2023</a:t>
            </a:fld>
            <a:endParaRPr lang="en-GB"/>
          </a:p>
        </p:txBody>
      </p:sp>
      <p:sp>
        <p:nvSpPr>
          <p:cNvPr id="6" name="Segnaposto piè di pagina 5">
            <a:extLst>
              <a:ext uri="{FF2B5EF4-FFF2-40B4-BE49-F238E27FC236}">
                <a16:creationId xmlns:a16="http://schemas.microsoft.com/office/drawing/2014/main" id="{833C77F1-0FBE-2641-B70D-81FFF58BC901}"/>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828771C0-8848-1D42-BA64-E5C6FDE8FE47}"/>
              </a:ext>
            </a:extLst>
          </p:cNvPr>
          <p:cNvSpPr>
            <a:spLocks noGrp="1"/>
          </p:cNvSpPr>
          <p:nvPr>
            <p:ph type="sldNum" sz="quarter" idx="12"/>
          </p:nvPr>
        </p:nvSpPr>
        <p:spPr/>
        <p:txBody>
          <a:bodyPr/>
          <a:lstStyle/>
          <a:p>
            <a:fld id="{1A65A7E2-78DB-DB44-AE5D-9A43B51380A8}" type="slidenum">
              <a:rPr lang="en-GB" smtClean="0"/>
              <a:t>‹N›</a:t>
            </a:fld>
            <a:endParaRPr lang="en-GB"/>
          </a:p>
        </p:txBody>
      </p:sp>
    </p:spTree>
    <p:extLst>
      <p:ext uri="{BB962C8B-B14F-4D97-AF65-F5344CB8AC3E}">
        <p14:creationId xmlns:p14="http://schemas.microsoft.com/office/powerpoint/2010/main" val="103329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A5AF7F-AE2C-C448-B3D7-331546DAD93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B4EFD1E1-8958-4147-99BC-1DB292ACE9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1E9C9A03-8A8C-1947-84BF-C121D240D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endParaRPr lang="en-GB"/>
          </a:p>
        </p:txBody>
      </p:sp>
      <p:sp>
        <p:nvSpPr>
          <p:cNvPr id="5" name="Segnaposto data 4">
            <a:extLst>
              <a:ext uri="{FF2B5EF4-FFF2-40B4-BE49-F238E27FC236}">
                <a16:creationId xmlns:a16="http://schemas.microsoft.com/office/drawing/2014/main" id="{548FA19C-8A66-844D-8889-2670F987CDDA}"/>
              </a:ext>
            </a:extLst>
          </p:cNvPr>
          <p:cNvSpPr>
            <a:spLocks noGrp="1"/>
          </p:cNvSpPr>
          <p:nvPr>
            <p:ph type="dt" sz="half" idx="10"/>
          </p:nvPr>
        </p:nvSpPr>
        <p:spPr/>
        <p:txBody>
          <a:bodyPr/>
          <a:lstStyle/>
          <a:p>
            <a:fld id="{6BAF4B33-76BD-514A-BC81-7B696BA31FE6}" type="datetimeFigureOut">
              <a:rPr lang="en-GB" smtClean="0"/>
              <a:t>11/05/2023</a:t>
            </a:fld>
            <a:endParaRPr lang="en-GB"/>
          </a:p>
        </p:txBody>
      </p:sp>
      <p:sp>
        <p:nvSpPr>
          <p:cNvPr id="6" name="Segnaposto piè di pagina 5">
            <a:extLst>
              <a:ext uri="{FF2B5EF4-FFF2-40B4-BE49-F238E27FC236}">
                <a16:creationId xmlns:a16="http://schemas.microsoft.com/office/drawing/2014/main" id="{5F38CF96-D81A-D74C-9FF7-C0F05207831F}"/>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704C9C1F-2E57-ED48-863E-45E448F503ED}"/>
              </a:ext>
            </a:extLst>
          </p:cNvPr>
          <p:cNvSpPr>
            <a:spLocks noGrp="1"/>
          </p:cNvSpPr>
          <p:nvPr>
            <p:ph type="sldNum" sz="quarter" idx="12"/>
          </p:nvPr>
        </p:nvSpPr>
        <p:spPr/>
        <p:txBody>
          <a:bodyPr/>
          <a:lstStyle/>
          <a:p>
            <a:fld id="{1A65A7E2-78DB-DB44-AE5D-9A43B51380A8}" type="slidenum">
              <a:rPr lang="en-GB" smtClean="0"/>
              <a:t>‹N›</a:t>
            </a:fld>
            <a:endParaRPr lang="en-GB"/>
          </a:p>
        </p:txBody>
      </p:sp>
    </p:spTree>
    <p:extLst>
      <p:ext uri="{BB962C8B-B14F-4D97-AF65-F5344CB8AC3E}">
        <p14:creationId xmlns:p14="http://schemas.microsoft.com/office/powerpoint/2010/main" val="2246934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CF3F46B-27CE-DF43-9860-6661B4E8B8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5BCED55F-AFCC-564D-8B41-E9A4AF3E7F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endParaRPr lang="en-GB"/>
          </a:p>
        </p:txBody>
      </p:sp>
      <p:sp>
        <p:nvSpPr>
          <p:cNvPr id="4" name="Segnaposto data 3">
            <a:extLst>
              <a:ext uri="{FF2B5EF4-FFF2-40B4-BE49-F238E27FC236}">
                <a16:creationId xmlns:a16="http://schemas.microsoft.com/office/drawing/2014/main" id="{A21C567A-1422-B94F-949D-78FC6CAF4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F4B33-76BD-514A-BC81-7B696BA31FE6}" type="datetimeFigureOut">
              <a:rPr lang="en-GB" smtClean="0"/>
              <a:t>11/05/2023</a:t>
            </a:fld>
            <a:endParaRPr lang="en-GB"/>
          </a:p>
        </p:txBody>
      </p:sp>
      <p:sp>
        <p:nvSpPr>
          <p:cNvPr id="5" name="Segnaposto piè di pagina 4">
            <a:extLst>
              <a:ext uri="{FF2B5EF4-FFF2-40B4-BE49-F238E27FC236}">
                <a16:creationId xmlns:a16="http://schemas.microsoft.com/office/drawing/2014/main" id="{0511E1B1-F733-584B-A6A9-2306F66EA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E260679D-636B-9E43-9BA5-9A339A445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5A7E2-78DB-DB44-AE5D-9A43B51380A8}" type="slidenum">
              <a:rPr lang="en-GB" smtClean="0"/>
              <a:t>‹N›</a:t>
            </a:fld>
            <a:endParaRPr lang="en-GB"/>
          </a:p>
        </p:txBody>
      </p:sp>
    </p:spTree>
    <p:extLst>
      <p:ext uri="{BB962C8B-B14F-4D97-AF65-F5344CB8AC3E}">
        <p14:creationId xmlns:p14="http://schemas.microsoft.com/office/powerpoint/2010/main" val="760596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230126-F67D-D84B-B001-96944330AF9F}"/>
              </a:ext>
            </a:extLst>
          </p:cNvPr>
          <p:cNvSpPr>
            <a:spLocks noGrp="1"/>
          </p:cNvSpPr>
          <p:nvPr>
            <p:ph type="ctrTitle"/>
          </p:nvPr>
        </p:nvSpPr>
        <p:spPr>
          <a:xfrm>
            <a:off x="0" y="992094"/>
            <a:ext cx="5308151" cy="2795160"/>
          </a:xfrm>
        </p:spPr>
        <p:txBody>
          <a:bodyPr>
            <a:normAutofit fontScale="90000"/>
          </a:bodyPr>
          <a:lstStyle/>
          <a:p>
            <a:r>
              <a:rPr lang="en-GB" sz="2400" dirty="0">
                <a:solidFill>
                  <a:srgbClr val="FF0000"/>
                </a:solidFill>
              </a:rPr>
              <a:t>Corso </a:t>
            </a:r>
            <a:r>
              <a:rPr lang="en-GB" sz="2400" dirty="0" err="1">
                <a:solidFill>
                  <a:srgbClr val="FF0000"/>
                </a:solidFill>
              </a:rPr>
              <a:t>Astrobiologia</a:t>
            </a:r>
            <a:br>
              <a:rPr lang="en-GB" sz="2400" dirty="0">
                <a:solidFill>
                  <a:srgbClr val="FF0000"/>
                </a:solidFill>
              </a:rPr>
            </a:br>
            <a:r>
              <a:rPr lang="en-GB" sz="2400" dirty="0">
                <a:solidFill>
                  <a:srgbClr val="FF0000"/>
                </a:solidFill>
              </a:rPr>
              <a:t>Modulo Alessandra </a:t>
            </a:r>
            <a:r>
              <a:rPr lang="en-GB" sz="2400" dirty="0" err="1">
                <a:solidFill>
                  <a:srgbClr val="FF0000"/>
                </a:solidFill>
              </a:rPr>
              <a:t>Rotundi</a:t>
            </a:r>
            <a:br>
              <a:rPr lang="en-GB" sz="2400" dirty="0"/>
            </a:br>
            <a:br>
              <a:rPr lang="en-GB" sz="2400" dirty="0"/>
            </a:br>
            <a:r>
              <a:rPr lang="it-IT" sz="4000" b="1" dirty="0"/>
              <a:t>Dalla polvere interstellare ai proto-pianeti</a:t>
            </a:r>
            <a:r>
              <a:rPr lang="it-IT" sz="4000" dirty="0"/>
              <a:t>. </a:t>
            </a:r>
            <a:br>
              <a:rPr lang="it-IT" sz="2400" b="1" dirty="0"/>
            </a:br>
            <a:br>
              <a:rPr lang="it-IT" sz="2400" b="1" dirty="0"/>
            </a:br>
            <a:r>
              <a:rPr lang="it-IT" sz="2400" dirty="0"/>
              <a:t>Il ciclo di formazione dei granuli. La nascita del disco </a:t>
            </a:r>
            <a:r>
              <a:rPr lang="it-IT" sz="2400" dirty="0" err="1"/>
              <a:t>protoplanetario</a:t>
            </a:r>
            <a:r>
              <a:rPr lang="it-IT" sz="2400" dirty="0"/>
              <a:t>. Formazione dei </a:t>
            </a:r>
            <a:r>
              <a:rPr lang="it-IT" sz="2400" dirty="0" err="1"/>
              <a:t>planetesimi</a:t>
            </a:r>
            <a:r>
              <a:rPr lang="it-IT" sz="2400" dirty="0"/>
              <a:t> e dei </a:t>
            </a:r>
            <a:r>
              <a:rPr lang="it-IT" sz="2400" dirty="0" err="1"/>
              <a:t>protopianeti</a:t>
            </a:r>
            <a:endParaRPr lang="en-GB" sz="2400" dirty="0"/>
          </a:p>
        </p:txBody>
      </p:sp>
      <p:sp>
        <p:nvSpPr>
          <p:cNvPr id="3" name="Sottotitolo 2">
            <a:extLst>
              <a:ext uri="{FF2B5EF4-FFF2-40B4-BE49-F238E27FC236}">
                <a16:creationId xmlns:a16="http://schemas.microsoft.com/office/drawing/2014/main" id="{F1E96D74-AE88-6142-A84E-D6DB06792C45}"/>
              </a:ext>
            </a:extLst>
          </p:cNvPr>
          <p:cNvSpPr>
            <a:spLocks noGrp="1"/>
          </p:cNvSpPr>
          <p:nvPr>
            <p:ph type="subTitle" idx="1"/>
          </p:nvPr>
        </p:nvSpPr>
        <p:spPr>
          <a:xfrm>
            <a:off x="0" y="5721157"/>
            <a:ext cx="5895751" cy="1136843"/>
          </a:xfrm>
        </p:spPr>
        <p:txBody>
          <a:bodyPr>
            <a:normAutofit/>
          </a:bodyPr>
          <a:lstStyle/>
          <a:p>
            <a:r>
              <a:rPr lang="en-GB" sz="3600" dirty="0" err="1">
                <a:solidFill>
                  <a:srgbClr val="FF0000"/>
                </a:solidFill>
              </a:rPr>
              <a:t>Lezione</a:t>
            </a:r>
            <a:r>
              <a:rPr lang="en-GB" sz="3600" dirty="0">
                <a:solidFill>
                  <a:srgbClr val="FF0000"/>
                </a:solidFill>
              </a:rPr>
              <a:t> 8 del 16 </a:t>
            </a:r>
            <a:r>
              <a:rPr lang="en-GB" sz="3600" dirty="0" err="1">
                <a:solidFill>
                  <a:srgbClr val="FF0000"/>
                </a:solidFill>
              </a:rPr>
              <a:t>maggio</a:t>
            </a:r>
            <a:r>
              <a:rPr lang="en-GB" sz="3600" dirty="0">
                <a:solidFill>
                  <a:srgbClr val="FF0000"/>
                </a:solidFill>
              </a:rPr>
              <a:t> 2023</a:t>
            </a:r>
          </a:p>
        </p:txBody>
      </p:sp>
      <p:pic>
        <p:nvPicPr>
          <p:cNvPr id="5" name="Immagine 4">
            <a:extLst>
              <a:ext uri="{FF2B5EF4-FFF2-40B4-BE49-F238E27FC236}">
                <a16:creationId xmlns:a16="http://schemas.microsoft.com/office/drawing/2014/main" id="{A8B47980-5DEE-9848-80E7-65F728D68CBF}"/>
              </a:ext>
            </a:extLst>
          </p:cNvPr>
          <p:cNvPicPr>
            <a:picLocks noChangeAspect="1"/>
          </p:cNvPicPr>
          <p:nvPr/>
        </p:nvPicPr>
        <p:blipFill>
          <a:blip r:embed="rId2">
            <a:extLst/>
          </a:blip>
          <a:stretch>
            <a:fillRect/>
          </a:stretch>
        </p:blipFill>
        <p:spPr>
          <a:xfrm>
            <a:off x="5895751" y="1245706"/>
            <a:ext cx="5708649" cy="4336613"/>
          </a:xfrm>
          <a:prstGeom prst="rect">
            <a:avLst/>
          </a:prstGeom>
        </p:spPr>
      </p:pic>
    </p:spTree>
    <p:extLst>
      <p:ext uri="{BB962C8B-B14F-4D97-AF65-F5344CB8AC3E}">
        <p14:creationId xmlns:p14="http://schemas.microsoft.com/office/powerpoint/2010/main" val="34421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4D898A4-F5C0-3044-9CBC-2F50AA7AB6C2}"/>
              </a:ext>
            </a:extLst>
          </p:cNvPr>
          <p:cNvSpPr>
            <a:spLocks noGrp="1"/>
          </p:cNvSpPr>
          <p:nvPr>
            <p:ph idx="1"/>
          </p:nvPr>
        </p:nvSpPr>
        <p:spPr>
          <a:xfrm>
            <a:off x="0" y="1825624"/>
            <a:ext cx="11353800" cy="5032375"/>
          </a:xfrm>
        </p:spPr>
        <p:txBody>
          <a:bodyPr anchor="ctr">
            <a:normAutofit lnSpcReduction="10000"/>
          </a:bodyPr>
          <a:lstStyle/>
          <a:p>
            <a:pPr algn="just"/>
            <a:r>
              <a:rPr lang="it-IT" dirty="0"/>
              <a:t>I pianeti giganti nati all’esterno del disco </a:t>
            </a:r>
            <a:r>
              <a:rPr lang="it-IT" dirty="0" err="1"/>
              <a:t>protoplanetario</a:t>
            </a:r>
            <a:r>
              <a:rPr lang="it-IT" dirty="0"/>
              <a:t> non hanno orbite stabili </a:t>
            </a:r>
          </a:p>
          <a:p>
            <a:pPr algn="just"/>
            <a:r>
              <a:rPr lang="it-IT" dirty="0"/>
              <a:t>I </a:t>
            </a:r>
            <a:r>
              <a:rPr lang="it-IT" dirty="0" err="1"/>
              <a:t>planetesimi</a:t>
            </a:r>
            <a:r>
              <a:rPr lang="it-IT" dirty="0"/>
              <a:t> vicini al Sole si sono mescolati con altri provenienti dall’esterno e questo ha alimentato le collisioni che hanno portato alla formazione dei pianeti interni come Mercurio, Venere, la Terra e Marte.</a:t>
            </a:r>
          </a:p>
          <a:p>
            <a:pPr algn="just"/>
            <a:r>
              <a:rPr lang="it-IT" dirty="0"/>
              <a:t>La proto-Terra poi si è scontrata con un </a:t>
            </a:r>
            <a:r>
              <a:rPr lang="it-IT" dirty="0" err="1"/>
              <a:t>protopianeta</a:t>
            </a:r>
            <a:r>
              <a:rPr lang="it-IT" dirty="0"/>
              <a:t> grande come Marte, detto </a:t>
            </a:r>
            <a:r>
              <a:rPr lang="it-IT" dirty="0" err="1"/>
              <a:t>Theia</a:t>
            </a:r>
            <a:r>
              <a:rPr lang="it-IT" dirty="0"/>
              <a:t>, che 4,5 miliardi di anni fa si sarebbe scontrato col nostro pianeta formando coi suoi residui la Luna.</a:t>
            </a:r>
          </a:p>
          <a:p>
            <a:pPr algn="just"/>
            <a:r>
              <a:rPr lang="it-IT" dirty="0"/>
              <a:t>I </a:t>
            </a:r>
            <a:r>
              <a:rPr lang="it-IT" dirty="0" err="1"/>
              <a:t>planetesimi</a:t>
            </a:r>
            <a:r>
              <a:rPr lang="it-IT" dirty="0"/>
              <a:t> </a:t>
            </a:r>
            <a:r>
              <a:rPr lang="it-IT" dirty="0" err="1"/>
              <a:t>piu</a:t>
            </a:r>
            <a:r>
              <a:rPr lang="it-IT" dirty="0"/>
              <a:t>̀ esterni sarebbero stati proiettati fuori, creando la nube di comete con miliardi di oggetti. Il tutto si sarebbe svolto nei primi 150 ka. Gli oggetti </a:t>
            </a:r>
            <a:r>
              <a:rPr lang="it-IT" dirty="0" err="1"/>
              <a:t>piu</a:t>
            </a:r>
            <a:r>
              <a:rPr lang="it-IT" dirty="0"/>
              <a:t>̀ piccoli, residui dei </a:t>
            </a:r>
            <a:r>
              <a:rPr lang="it-IT" dirty="0" err="1"/>
              <a:t>planetesimi</a:t>
            </a:r>
            <a:r>
              <a:rPr lang="it-IT" dirty="0"/>
              <a:t> primordiali oggi sono gli asteroidi e le comete. </a:t>
            </a:r>
          </a:p>
        </p:txBody>
      </p:sp>
      <p:sp>
        <p:nvSpPr>
          <p:cNvPr id="4" name="Titolo 1">
            <a:extLst>
              <a:ext uri="{FF2B5EF4-FFF2-40B4-BE49-F238E27FC236}">
                <a16:creationId xmlns:a16="http://schemas.microsoft.com/office/drawing/2014/main" id="{72A87AF8-76AD-2F4C-BE61-B69FDDAC4460}"/>
              </a:ext>
            </a:extLst>
          </p:cNvPr>
          <p:cNvSpPr>
            <a:spLocks noGrp="1"/>
          </p:cNvSpPr>
          <p:nvPr>
            <p:ph type="title"/>
          </p:nvPr>
        </p:nvSpPr>
        <p:spPr>
          <a:xfrm>
            <a:off x="4572000" y="365125"/>
            <a:ext cx="6781800" cy="1325563"/>
          </a:xfrm>
        </p:spPr>
        <p:txBody>
          <a:bodyPr/>
          <a:lstStyle/>
          <a:p>
            <a:r>
              <a:rPr lang="it-IT" dirty="0"/>
              <a:t>Formazione dei </a:t>
            </a:r>
            <a:r>
              <a:rPr lang="it-IT" dirty="0" err="1"/>
              <a:t>planetesimi</a:t>
            </a:r>
            <a:r>
              <a:rPr lang="it-IT" dirty="0"/>
              <a:t> e dei </a:t>
            </a:r>
            <a:r>
              <a:rPr lang="it-IT" dirty="0" err="1"/>
              <a:t>protopianeti</a:t>
            </a:r>
            <a:r>
              <a:rPr lang="it-IT" dirty="0"/>
              <a:t> </a:t>
            </a:r>
            <a:endParaRPr lang="en-GB" dirty="0"/>
          </a:p>
        </p:txBody>
      </p:sp>
      <p:pic>
        <p:nvPicPr>
          <p:cNvPr id="5" name="Immagine 4">
            <a:extLst>
              <a:ext uri="{FF2B5EF4-FFF2-40B4-BE49-F238E27FC236}">
                <a16:creationId xmlns:a16="http://schemas.microsoft.com/office/drawing/2014/main" id="{B8B40717-05EE-1D4C-A0FD-ACE8108091DC}"/>
              </a:ext>
            </a:extLst>
          </p:cNvPr>
          <p:cNvPicPr>
            <a:picLocks noChangeAspect="1"/>
          </p:cNvPicPr>
          <p:nvPr/>
        </p:nvPicPr>
        <p:blipFill>
          <a:blip r:embed="rId2"/>
          <a:stretch>
            <a:fillRect/>
          </a:stretch>
        </p:blipFill>
        <p:spPr>
          <a:xfrm>
            <a:off x="0" y="-64294"/>
            <a:ext cx="4572000" cy="2184400"/>
          </a:xfrm>
          <a:prstGeom prst="rect">
            <a:avLst/>
          </a:prstGeom>
        </p:spPr>
      </p:pic>
    </p:spTree>
    <p:extLst>
      <p:ext uri="{BB962C8B-B14F-4D97-AF65-F5344CB8AC3E}">
        <p14:creationId xmlns:p14="http://schemas.microsoft.com/office/powerpoint/2010/main" val="246832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D100BBF-76E2-D941-97E8-643421B166B1}"/>
              </a:ext>
            </a:extLst>
          </p:cNvPr>
          <p:cNvSpPr>
            <a:spLocks noGrp="1"/>
          </p:cNvSpPr>
          <p:nvPr>
            <p:ph idx="1"/>
          </p:nvPr>
        </p:nvSpPr>
        <p:spPr>
          <a:xfrm>
            <a:off x="0" y="1315843"/>
            <a:ext cx="11353800" cy="5351773"/>
          </a:xfrm>
        </p:spPr>
        <p:txBody>
          <a:bodyPr anchor="ctr">
            <a:normAutofit lnSpcReduction="10000"/>
          </a:bodyPr>
          <a:lstStyle/>
          <a:p>
            <a:pPr algn="just"/>
            <a:r>
              <a:rPr lang="it-IT" dirty="0"/>
              <a:t>All’interno del disco </a:t>
            </a:r>
            <a:r>
              <a:rPr lang="it-IT" dirty="0" err="1"/>
              <a:t>protoplanetario</a:t>
            </a:r>
            <a:r>
              <a:rPr lang="it-IT" dirty="0"/>
              <a:t> la trasmissione del calore del Sole avveniva in maniera convettiva.</a:t>
            </a:r>
          </a:p>
          <a:p>
            <a:pPr algn="just"/>
            <a:r>
              <a:rPr lang="it-IT" dirty="0"/>
              <a:t>Per questa ragione 4,6 miliardi di anni fa, quando la Terra era ancora avvolta nella nebulosa </a:t>
            </a:r>
            <a:r>
              <a:rPr lang="it-IT" dirty="0" err="1"/>
              <a:t>protoplanetaria</a:t>
            </a:r>
            <a:r>
              <a:rPr lang="it-IT" dirty="0"/>
              <a:t>, la temperatura nei suoi dintorni doveva essere intorno a 1000 K. </a:t>
            </a:r>
          </a:p>
          <a:p>
            <a:pPr algn="just"/>
            <a:r>
              <a:rPr lang="it-IT" dirty="0"/>
              <a:t>Questa temperatura è in grado di fare evaporare qualsiasi composto organico, ma permette la condensazione di sostanze non volatili, come metalli e silicati.</a:t>
            </a:r>
          </a:p>
          <a:p>
            <a:pPr algn="just"/>
            <a:r>
              <a:rPr lang="it-IT" dirty="0"/>
              <a:t>Inoltre, l’energia degli impatti (corpi minori sui pianeti, in un periodo detto Grande Bombardamento, tra 4,3 e 3,5 </a:t>
            </a:r>
            <a:r>
              <a:rPr lang="it-IT" dirty="0" err="1"/>
              <a:t>Ga</a:t>
            </a:r>
            <a:r>
              <a:rPr lang="it-IT" dirty="0"/>
              <a:t>, con un picco a 3,9 </a:t>
            </a:r>
            <a:r>
              <a:rPr lang="it-IT" dirty="0" err="1"/>
              <a:t>miiardi</a:t>
            </a:r>
            <a:r>
              <a:rPr lang="it-IT" dirty="0"/>
              <a:t> di anni fa), la contrazione del pianeta e il decadimento di elementi radioattivi presenti nel sottosuolo hanno prodotto ulteriore calore, facendo assomigliare la Terra primordiale a una sfera quasi fusa di ferro, nichel, alluminio e con granuli di silicio. </a:t>
            </a:r>
          </a:p>
        </p:txBody>
      </p:sp>
      <p:sp>
        <p:nvSpPr>
          <p:cNvPr id="5" name="Titolo 1">
            <a:extLst>
              <a:ext uri="{FF2B5EF4-FFF2-40B4-BE49-F238E27FC236}">
                <a16:creationId xmlns:a16="http://schemas.microsoft.com/office/drawing/2014/main" id="{0CD06C86-9F39-B14F-B6C3-8EDB1C11CAB8}"/>
              </a:ext>
            </a:extLst>
          </p:cNvPr>
          <p:cNvSpPr>
            <a:spLocks noGrp="1"/>
          </p:cNvSpPr>
          <p:nvPr>
            <p:ph type="title"/>
          </p:nvPr>
        </p:nvSpPr>
        <p:spPr>
          <a:xfrm>
            <a:off x="838200" y="-225889"/>
            <a:ext cx="10515600" cy="1325563"/>
          </a:xfrm>
        </p:spPr>
        <p:txBody>
          <a:bodyPr/>
          <a:lstStyle/>
          <a:p>
            <a:r>
              <a:rPr lang="it-IT" dirty="0"/>
              <a:t>Formazione dei </a:t>
            </a:r>
            <a:r>
              <a:rPr lang="it-IT" dirty="0" err="1"/>
              <a:t>planetesimi</a:t>
            </a:r>
            <a:r>
              <a:rPr lang="it-IT" dirty="0"/>
              <a:t> e dei </a:t>
            </a:r>
            <a:r>
              <a:rPr lang="it-IT" dirty="0" err="1"/>
              <a:t>protopianeti</a:t>
            </a:r>
            <a:r>
              <a:rPr lang="it-IT" dirty="0"/>
              <a:t> </a:t>
            </a:r>
            <a:endParaRPr lang="en-GB" dirty="0"/>
          </a:p>
        </p:txBody>
      </p:sp>
    </p:spTree>
    <p:extLst>
      <p:ext uri="{BB962C8B-B14F-4D97-AF65-F5344CB8AC3E}">
        <p14:creationId xmlns:p14="http://schemas.microsoft.com/office/powerpoint/2010/main" val="3229523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51767B2-E2DF-6242-B48D-E881B518C7F7}"/>
              </a:ext>
            </a:extLst>
          </p:cNvPr>
          <p:cNvSpPr>
            <a:spLocks noGrp="1"/>
          </p:cNvSpPr>
          <p:nvPr>
            <p:ph idx="1"/>
          </p:nvPr>
        </p:nvSpPr>
        <p:spPr>
          <a:xfrm>
            <a:off x="0" y="2709747"/>
            <a:ext cx="12192000" cy="4148254"/>
          </a:xfrm>
        </p:spPr>
        <p:txBody>
          <a:bodyPr anchor="ctr">
            <a:normAutofit fontScale="92500" lnSpcReduction="10000"/>
          </a:bodyPr>
          <a:lstStyle/>
          <a:p>
            <a:pPr algn="just"/>
            <a:r>
              <a:rPr lang="it-IT" dirty="0"/>
              <a:t>Questa fase semifluida è responsabile anche della progressiva immersione dei materiali </a:t>
            </a:r>
            <a:r>
              <a:rPr lang="it-IT" dirty="0" err="1"/>
              <a:t>piu</a:t>
            </a:r>
            <a:r>
              <a:rPr lang="it-IT" dirty="0"/>
              <a:t>̀ pesanti (ferro e nichel) verso il centro di gravità, a formare un nucleo metallico.</a:t>
            </a:r>
          </a:p>
          <a:p>
            <a:pPr algn="just"/>
            <a:r>
              <a:rPr lang="it-IT" dirty="0"/>
              <a:t>L’affondamento delle goccioline di metallo fuso ha lasciato all’esterno i materiali </a:t>
            </a:r>
            <a:r>
              <a:rPr lang="it-IT" dirty="0" err="1"/>
              <a:t>piu</a:t>
            </a:r>
            <a:r>
              <a:rPr lang="it-IT" dirty="0"/>
              <a:t>̀ leggeri (silicati).</a:t>
            </a:r>
          </a:p>
          <a:p>
            <a:pPr algn="just"/>
            <a:r>
              <a:rPr lang="it-IT" dirty="0"/>
              <a:t>Il pianeta ha subito così una differenziazione chimica, con un nucleo metallico, un mantello caldo e plastico e una crosta di silicati </a:t>
            </a:r>
            <a:r>
              <a:rPr lang="it-IT" dirty="0" err="1"/>
              <a:t>piu</a:t>
            </a:r>
            <a:r>
              <a:rPr lang="it-IT" dirty="0"/>
              <a:t>̀ leggera del mantello.</a:t>
            </a:r>
          </a:p>
          <a:p>
            <a:pPr algn="just"/>
            <a:r>
              <a:rPr lang="it-IT" dirty="0"/>
              <a:t>Questa struttura a strati, presente negli attuali pianeti, non </a:t>
            </a:r>
            <a:r>
              <a:rPr lang="it-IT" dirty="0" err="1"/>
              <a:t>puo</a:t>
            </a:r>
            <a:r>
              <a:rPr lang="it-IT" dirty="0"/>
              <a:t>̀ essere avvenuta per gli oggetti </a:t>
            </a:r>
            <a:r>
              <a:rPr lang="it-IT" dirty="0" err="1"/>
              <a:t>piu</a:t>
            </a:r>
            <a:r>
              <a:rPr lang="it-IT" dirty="0"/>
              <a:t>̀ piccoli (asteroidi, comete); sono troppo piccoli </a:t>
            </a:r>
            <a:r>
              <a:rPr lang="it-IT" dirty="0" err="1"/>
              <a:t>affinche</a:t>
            </a:r>
            <a:r>
              <a:rPr lang="it-IT" dirty="0"/>
              <a:t>́ il peso degli strati sovrastanti riesca a riscaldare l’interno e non dovrebbero possedere elementi radioattivi in </a:t>
            </a:r>
            <a:r>
              <a:rPr lang="it-IT" dirty="0" err="1"/>
              <a:t>quantita</a:t>
            </a:r>
            <a:r>
              <a:rPr lang="it-IT" dirty="0"/>
              <a:t>̀ tale da produrre un calore in grado di fonderlo. Sono come dei mucchi di pietre e polveri di forma irregolare. </a:t>
            </a:r>
          </a:p>
        </p:txBody>
      </p:sp>
      <p:sp>
        <p:nvSpPr>
          <p:cNvPr id="4" name="Titolo 1">
            <a:extLst>
              <a:ext uri="{FF2B5EF4-FFF2-40B4-BE49-F238E27FC236}">
                <a16:creationId xmlns:a16="http://schemas.microsoft.com/office/drawing/2014/main" id="{E68AB97F-C8F1-E148-A4A4-3B15F09E2DC7}"/>
              </a:ext>
            </a:extLst>
          </p:cNvPr>
          <p:cNvSpPr>
            <a:spLocks noGrp="1"/>
          </p:cNvSpPr>
          <p:nvPr>
            <p:ph type="title"/>
          </p:nvPr>
        </p:nvSpPr>
        <p:spPr>
          <a:xfrm>
            <a:off x="6746489" y="465485"/>
            <a:ext cx="4718824" cy="1325563"/>
          </a:xfrm>
        </p:spPr>
        <p:txBody>
          <a:bodyPr>
            <a:normAutofit fontScale="90000"/>
          </a:bodyPr>
          <a:lstStyle/>
          <a:p>
            <a:pPr algn="ctr"/>
            <a:r>
              <a:rPr lang="it-IT" dirty="0"/>
              <a:t>Formazione dei </a:t>
            </a:r>
            <a:r>
              <a:rPr lang="it-IT" dirty="0" err="1"/>
              <a:t>planetesimi</a:t>
            </a:r>
            <a:r>
              <a:rPr lang="it-IT" dirty="0"/>
              <a:t> e dei </a:t>
            </a:r>
            <a:r>
              <a:rPr lang="it-IT" dirty="0" err="1"/>
              <a:t>protopianeti</a:t>
            </a:r>
            <a:r>
              <a:rPr lang="it-IT" dirty="0"/>
              <a:t> </a:t>
            </a:r>
            <a:endParaRPr lang="en-GB" dirty="0"/>
          </a:p>
        </p:txBody>
      </p:sp>
      <p:pic>
        <p:nvPicPr>
          <p:cNvPr id="5" name="Immagine 4">
            <a:extLst>
              <a:ext uri="{FF2B5EF4-FFF2-40B4-BE49-F238E27FC236}">
                <a16:creationId xmlns:a16="http://schemas.microsoft.com/office/drawing/2014/main" id="{527CB291-6BF6-C74D-87DF-7590EC36BD9D}"/>
              </a:ext>
            </a:extLst>
          </p:cNvPr>
          <p:cNvPicPr>
            <a:picLocks noChangeAspect="1"/>
          </p:cNvPicPr>
          <p:nvPr/>
        </p:nvPicPr>
        <p:blipFill>
          <a:blip r:embed="rId2"/>
          <a:stretch>
            <a:fillRect/>
          </a:stretch>
        </p:blipFill>
        <p:spPr>
          <a:xfrm>
            <a:off x="-11151" y="-154379"/>
            <a:ext cx="6273800" cy="2864126"/>
          </a:xfrm>
          <a:prstGeom prst="rect">
            <a:avLst/>
          </a:prstGeom>
        </p:spPr>
      </p:pic>
    </p:spTree>
    <p:extLst>
      <p:ext uri="{BB962C8B-B14F-4D97-AF65-F5344CB8AC3E}">
        <p14:creationId xmlns:p14="http://schemas.microsoft.com/office/powerpoint/2010/main" val="280104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13162D7-6B74-5448-A0C3-438179F7DC48}"/>
              </a:ext>
            </a:extLst>
          </p:cNvPr>
          <p:cNvSpPr>
            <a:spLocks noGrp="1"/>
          </p:cNvSpPr>
          <p:nvPr>
            <p:ph idx="1"/>
          </p:nvPr>
        </p:nvSpPr>
        <p:spPr>
          <a:xfrm>
            <a:off x="-78059" y="680224"/>
            <a:ext cx="11431859" cy="6322741"/>
          </a:xfrm>
        </p:spPr>
        <p:txBody>
          <a:bodyPr anchor="ctr">
            <a:normAutofit fontScale="62500" lnSpcReduction="20000"/>
          </a:bodyPr>
          <a:lstStyle/>
          <a:p>
            <a:pPr algn="just"/>
            <a:r>
              <a:rPr lang="it-IT" dirty="0"/>
              <a:t>Fascia Asteroidale Principale, tra Marte e Giove (1,5 – 5 U.A), formata da asteroidi con dimensioni inferiori a qualche decina di chilometri, con solo 26 di essi con raggio superiore ai 200 km.</a:t>
            </a:r>
          </a:p>
          <a:p>
            <a:pPr algn="just"/>
            <a:r>
              <a:rPr lang="it-IT" dirty="0"/>
              <a:t>In questa fascia orbita il pianeta nano Cerere, con un diametro di 932 km, e un asteroide grande la metà, l’asteroide Vesta.</a:t>
            </a:r>
          </a:p>
          <a:p>
            <a:pPr algn="just"/>
            <a:r>
              <a:rPr lang="it-IT" dirty="0"/>
              <a:t>Gli asteroidi </a:t>
            </a:r>
            <a:r>
              <a:rPr lang="it-IT" dirty="0" err="1"/>
              <a:t>piu</a:t>
            </a:r>
            <a:r>
              <a:rPr lang="it-IT" dirty="0"/>
              <a:t>̀ piccoli appaiono meno brillanti e sono molto </a:t>
            </a:r>
            <a:r>
              <a:rPr lang="it-IT" dirty="0" err="1"/>
              <a:t>piu</a:t>
            </a:r>
            <a:r>
              <a:rPr lang="it-IT" dirty="0"/>
              <a:t>̀ difficili da scoprire lontano dalla Terra. Di conseguenza non tutti gli asteroidi esistenti nel Sistema Solare sono stati scoperti.</a:t>
            </a:r>
          </a:p>
          <a:p>
            <a:pPr algn="just"/>
            <a:r>
              <a:rPr lang="it-IT" dirty="0"/>
              <a:t>Vi possono essere milioni di piccoli asteroidi di poche centinaia di metri o meteoroidi di decine di metri non ancora avvistati. Un esempio è Dattilo, un minuscolo pezzo di roccia arrotondata grande poco </a:t>
            </a:r>
            <a:r>
              <a:rPr lang="it-IT" dirty="0" err="1"/>
              <a:t>piu</a:t>
            </a:r>
            <a:r>
              <a:rPr lang="it-IT" dirty="0"/>
              <a:t>̀ di 1 km che ruota intorno all’asteroide Ida, un corpo quasi cilindrico di 56 × 24 × 21 km. Sebbene Ida fosse stato scoperto </a:t>
            </a:r>
            <a:r>
              <a:rPr lang="it-IT" dirty="0" err="1"/>
              <a:t>gia</a:t>
            </a:r>
            <a:r>
              <a:rPr lang="it-IT" dirty="0"/>
              <a:t>̀ dal 1884, sarebbe stato impossibile scoprire Dattilo da Terra ed è stata la sonda spaziale Galileo a fotografarlo per caso passando a 2.400 chilometri di distanza.</a:t>
            </a:r>
          </a:p>
          <a:p>
            <a:pPr algn="just"/>
            <a:r>
              <a:rPr lang="it-IT" dirty="0"/>
              <a:t>Su alcuni asteroidi come Eros, </a:t>
            </a:r>
            <a:r>
              <a:rPr lang="it-IT" dirty="0" err="1"/>
              <a:t>Itokawa</a:t>
            </a:r>
            <a:r>
              <a:rPr lang="it-IT" dirty="0"/>
              <a:t>, </a:t>
            </a:r>
            <a:r>
              <a:rPr lang="it-IT" dirty="0" err="1"/>
              <a:t>Ryugu</a:t>
            </a:r>
            <a:r>
              <a:rPr lang="it-IT" dirty="0"/>
              <a:t> e </a:t>
            </a:r>
            <a:r>
              <a:rPr lang="it-IT" dirty="0" err="1"/>
              <a:t>Bennu</a:t>
            </a:r>
            <a:r>
              <a:rPr lang="it-IT" dirty="0"/>
              <a:t> sono atterrate sonde spaziali che ne hanno studiato la superficie e hanno riportato dei campioni sulla Terra.</a:t>
            </a:r>
          </a:p>
          <a:p>
            <a:pPr algn="just"/>
            <a:r>
              <a:rPr lang="it-IT" dirty="0"/>
              <a:t>La fascia </a:t>
            </a:r>
            <a:r>
              <a:rPr lang="it-IT" dirty="0" err="1"/>
              <a:t>piu</a:t>
            </a:r>
            <a:r>
              <a:rPr lang="it-IT" dirty="0"/>
              <a:t>̀ esterna è detta Fascia di </a:t>
            </a:r>
            <a:r>
              <a:rPr lang="it-IT" dirty="0" err="1"/>
              <a:t>Kuiper</a:t>
            </a:r>
            <a:r>
              <a:rPr lang="it-IT" dirty="0"/>
              <a:t>, formata da corpi ghiacciati al di là dell’orbita di Nettuno. In essa orbitano altri pianeti nani, alcuni dotati di satelliti, come Plutone, </a:t>
            </a:r>
            <a:r>
              <a:rPr lang="it-IT" dirty="0" err="1"/>
              <a:t>Haumea</a:t>
            </a:r>
            <a:r>
              <a:rPr lang="it-IT" dirty="0"/>
              <a:t>, </a:t>
            </a:r>
            <a:r>
              <a:rPr lang="it-IT" dirty="0" err="1"/>
              <a:t>Makemake</a:t>
            </a:r>
            <a:r>
              <a:rPr lang="it-IT" dirty="0"/>
              <a:t> ed </a:t>
            </a:r>
            <a:r>
              <a:rPr lang="it-IT" dirty="0" err="1"/>
              <a:t>Eris</a:t>
            </a:r>
            <a:r>
              <a:rPr lang="it-IT" dirty="0"/>
              <a:t>, con diametri maggiori di 1500 km.</a:t>
            </a:r>
          </a:p>
          <a:p>
            <a:pPr algn="just"/>
            <a:r>
              <a:rPr lang="it-IT" dirty="0"/>
              <a:t>Tra i </a:t>
            </a:r>
            <a:r>
              <a:rPr lang="it-IT" dirty="0" err="1"/>
              <a:t>piu</a:t>
            </a:r>
            <a:r>
              <a:rPr lang="it-IT" dirty="0"/>
              <a:t>̀ di mille oggetti noti, ci sono asteroidi con dimensioni di centinaia o un migliaio di km, come Or- </a:t>
            </a:r>
            <a:r>
              <a:rPr lang="it-IT" dirty="0" err="1"/>
              <a:t>cus</a:t>
            </a:r>
            <a:r>
              <a:rPr lang="it-IT" dirty="0"/>
              <a:t>, </a:t>
            </a:r>
            <a:r>
              <a:rPr lang="it-IT" dirty="0" err="1"/>
              <a:t>Qaoar</a:t>
            </a:r>
            <a:r>
              <a:rPr lang="it-IT" dirty="0"/>
              <a:t>, </a:t>
            </a:r>
            <a:r>
              <a:rPr lang="it-IT" dirty="0" err="1"/>
              <a:t>Gonggong</a:t>
            </a:r>
            <a:r>
              <a:rPr lang="it-IT" dirty="0"/>
              <a:t> e altri.</a:t>
            </a:r>
          </a:p>
          <a:p>
            <a:pPr algn="just"/>
            <a:r>
              <a:rPr lang="it-IT" dirty="0"/>
              <a:t>Nella Fascia di </a:t>
            </a:r>
            <a:r>
              <a:rPr lang="it-IT" dirty="0" err="1"/>
              <a:t>Kuiper</a:t>
            </a:r>
            <a:r>
              <a:rPr lang="it-IT" dirty="0"/>
              <a:t> i corpi sono molto </a:t>
            </a:r>
            <a:r>
              <a:rPr lang="it-IT" dirty="0" err="1"/>
              <a:t>piu</a:t>
            </a:r>
            <a:r>
              <a:rPr lang="it-IT" dirty="0"/>
              <a:t>̀ grandi di quelli della Fascia Principale.</a:t>
            </a:r>
          </a:p>
          <a:p>
            <a:pPr algn="just"/>
            <a:r>
              <a:rPr lang="it-IT" dirty="0" err="1"/>
              <a:t>Piu</a:t>
            </a:r>
            <a:r>
              <a:rPr lang="it-IT" dirty="0"/>
              <a:t>̀ esternamente, la nube di comete arriva fino a 50.000 U.A. ed è detta Nube di </a:t>
            </a:r>
            <a:r>
              <a:rPr lang="it-IT" dirty="0" err="1"/>
              <a:t>Oort</a:t>
            </a:r>
            <a:r>
              <a:rPr lang="it-IT" dirty="0"/>
              <a:t>.</a:t>
            </a:r>
          </a:p>
          <a:p>
            <a:pPr algn="just"/>
            <a:r>
              <a:rPr lang="it-IT" dirty="0">
                <a:solidFill>
                  <a:srgbClr val="FF0000"/>
                </a:solidFill>
              </a:rPr>
              <a:t>La dimensione delle comete lontano dal Sole è dell’ordine di decine di chilometri e la maggior parte della massa è costituita da ghiacci. NOOOOOOOOOOOO!!!</a:t>
            </a:r>
          </a:p>
          <a:p>
            <a:pPr algn="just"/>
            <a:r>
              <a:rPr lang="it-IT" dirty="0"/>
              <a:t>La loro massa decresce ad ogni passaggio vicino al Sole per sublimazione del materiale e dispersione dei granuli di polvere che esse contengono. Alcune sonde spaziali hanno lanciato proiettili (</a:t>
            </a:r>
            <a:r>
              <a:rPr lang="it-IT" dirty="0" err="1"/>
              <a:t>impattori</a:t>
            </a:r>
            <a:r>
              <a:rPr lang="it-IT" dirty="0"/>
              <a:t>) per scavare sotto la superficie, come per la cometa </a:t>
            </a:r>
            <a:r>
              <a:rPr lang="it-IT" dirty="0" err="1"/>
              <a:t>Tempel</a:t>
            </a:r>
            <a:r>
              <a:rPr lang="it-IT" dirty="0"/>
              <a:t> 1, oppure sono atterrate, come nel caso della cometa </a:t>
            </a:r>
            <a:r>
              <a:rPr lang="it-IT" dirty="0" err="1"/>
              <a:t>Churyumov-Gerasimenko</a:t>
            </a:r>
            <a:r>
              <a:rPr lang="it-IT" dirty="0"/>
              <a:t>. </a:t>
            </a:r>
          </a:p>
        </p:txBody>
      </p:sp>
      <p:sp>
        <p:nvSpPr>
          <p:cNvPr id="4" name="Titolo 1">
            <a:extLst>
              <a:ext uri="{FF2B5EF4-FFF2-40B4-BE49-F238E27FC236}">
                <a16:creationId xmlns:a16="http://schemas.microsoft.com/office/drawing/2014/main" id="{23D14799-FECC-004D-BC33-D2009ED47103}"/>
              </a:ext>
            </a:extLst>
          </p:cNvPr>
          <p:cNvSpPr>
            <a:spLocks noGrp="1"/>
          </p:cNvSpPr>
          <p:nvPr>
            <p:ph type="title"/>
          </p:nvPr>
        </p:nvSpPr>
        <p:spPr>
          <a:xfrm>
            <a:off x="838200" y="-404309"/>
            <a:ext cx="10515600" cy="1325563"/>
          </a:xfrm>
        </p:spPr>
        <p:txBody>
          <a:bodyPr/>
          <a:lstStyle/>
          <a:p>
            <a:r>
              <a:rPr lang="it-IT" dirty="0"/>
              <a:t>Formazione dei </a:t>
            </a:r>
            <a:r>
              <a:rPr lang="it-IT" dirty="0" err="1"/>
              <a:t>planetesimi</a:t>
            </a:r>
            <a:r>
              <a:rPr lang="it-IT" dirty="0"/>
              <a:t> e dei </a:t>
            </a:r>
            <a:r>
              <a:rPr lang="it-IT" dirty="0" err="1"/>
              <a:t>protopianeti</a:t>
            </a:r>
            <a:r>
              <a:rPr lang="it-IT" dirty="0"/>
              <a:t> </a:t>
            </a:r>
            <a:endParaRPr lang="en-GB" dirty="0"/>
          </a:p>
        </p:txBody>
      </p:sp>
    </p:spTree>
    <p:extLst>
      <p:ext uri="{BB962C8B-B14F-4D97-AF65-F5344CB8AC3E}">
        <p14:creationId xmlns:p14="http://schemas.microsoft.com/office/powerpoint/2010/main" val="25290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43FA8F9-89DB-0541-95B8-012A48F0BBB8}"/>
              </a:ext>
            </a:extLst>
          </p:cNvPr>
          <p:cNvSpPr>
            <a:spLocks noGrp="1"/>
          </p:cNvSpPr>
          <p:nvPr>
            <p:ph idx="1"/>
          </p:nvPr>
        </p:nvSpPr>
        <p:spPr>
          <a:xfrm>
            <a:off x="0" y="903249"/>
            <a:ext cx="11353800" cy="5273714"/>
          </a:xfrm>
        </p:spPr>
        <p:txBody>
          <a:bodyPr anchor="ctr">
            <a:normAutofit fontScale="92500" lnSpcReduction="10000"/>
          </a:bodyPr>
          <a:lstStyle/>
          <a:p>
            <a:pPr algn="just"/>
            <a:r>
              <a:rPr lang="it-IT" dirty="0"/>
              <a:t>I processi di collisione che hanno formato i pianeti continuano ancora oggi in </a:t>
            </a:r>
            <a:r>
              <a:rPr lang="it-IT" dirty="0" err="1"/>
              <a:t>quantita</a:t>
            </a:r>
            <a:r>
              <a:rPr lang="it-IT" dirty="0"/>
              <a:t>̀ molto minore. Sulla Terra per esempio ogni milione di anni circa cade un asteroide di dimensione superiore a 1 km. Anche la pioggia di «stelle cadenti», provocata dall’aspirazione di residui di comete rimasti in orbita, rappresenta un meccanismo simile all’attrazione della polvere da parte della Terra avvenuta sin dalla sua formazione.</a:t>
            </a:r>
          </a:p>
          <a:p>
            <a:pPr algn="just"/>
            <a:r>
              <a:rPr lang="it-IT" dirty="0"/>
              <a:t>Gli impatti attuali sono molto meno frequenti di quelli primordiali, soprattutto </a:t>
            </a:r>
            <a:r>
              <a:rPr lang="it-IT" dirty="0" err="1"/>
              <a:t>perche</a:t>
            </a:r>
            <a:r>
              <a:rPr lang="it-IT" dirty="0"/>
              <a:t>́ la maggior parte del materiale del disco </a:t>
            </a:r>
            <a:r>
              <a:rPr lang="it-IT" dirty="0" err="1"/>
              <a:t>protoplanetario</a:t>
            </a:r>
            <a:r>
              <a:rPr lang="it-IT" dirty="0"/>
              <a:t> è </a:t>
            </a:r>
            <a:r>
              <a:rPr lang="it-IT" dirty="0" err="1"/>
              <a:t>gia</a:t>
            </a:r>
            <a:r>
              <a:rPr lang="it-IT" dirty="0"/>
              <a:t>̀ stata assorbita o espulsa dal Sistema Solare.</a:t>
            </a:r>
          </a:p>
          <a:p>
            <a:pPr algn="just"/>
            <a:r>
              <a:rPr lang="it-IT" dirty="0"/>
              <a:t>La tenue atmosfera di idrogeno ed elio del pianeta Mercurio è anch’essa attribuibile a un meccanismo di cattura di atomi trasportati dal vento solare, mentre le gigantesche atmosfere dei pianeti esterni sono il risultato dell’acquisizione primordiale di gas. Nel corso del primo milione di anni, grazie alla fase T-Tauri del Sole, il disco </a:t>
            </a:r>
            <a:r>
              <a:rPr lang="it-IT" dirty="0" err="1"/>
              <a:t>protoplanetario</a:t>
            </a:r>
            <a:r>
              <a:rPr lang="it-IT" dirty="0"/>
              <a:t> del Sole si è svuotato di piccole particelle e lo spazio tra i pianeti è diventato trasparente</a:t>
            </a:r>
            <a:r>
              <a:rPr lang="it-IT"/>
              <a:t>. </a:t>
            </a:r>
            <a:endParaRPr lang="it-IT" dirty="0"/>
          </a:p>
        </p:txBody>
      </p:sp>
      <p:sp>
        <p:nvSpPr>
          <p:cNvPr id="4" name="Titolo 1">
            <a:extLst>
              <a:ext uri="{FF2B5EF4-FFF2-40B4-BE49-F238E27FC236}">
                <a16:creationId xmlns:a16="http://schemas.microsoft.com/office/drawing/2014/main" id="{E443CD73-E36B-3946-9338-7C02443E0F16}"/>
              </a:ext>
            </a:extLst>
          </p:cNvPr>
          <p:cNvSpPr>
            <a:spLocks noGrp="1"/>
          </p:cNvSpPr>
          <p:nvPr>
            <p:ph type="title"/>
          </p:nvPr>
        </p:nvSpPr>
        <p:spPr>
          <a:xfrm>
            <a:off x="838200" y="-270494"/>
            <a:ext cx="10515600" cy="1325563"/>
          </a:xfrm>
        </p:spPr>
        <p:txBody>
          <a:bodyPr/>
          <a:lstStyle/>
          <a:p>
            <a:r>
              <a:rPr lang="it-IT" dirty="0"/>
              <a:t>Formazione dei </a:t>
            </a:r>
            <a:r>
              <a:rPr lang="it-IT" dirty="0" err="1"/>
              <a:t>planetesimi</a:t>
            </a:r>
            <a:r>
              <a:rPr lang="it-IT" dirty="0"/>
              <a:t> e dei </a:t>
            </a:r>
            <a:r>
              <a:rPr lang="it-IT" dirty="0" err="1"/>
              <a:t>protopianeti</a:t>
            </a:r>
            <a:r>
              <a:rPr lang="it-IT" dirty="0"/>
              <a:t> </a:t>
            </a:r>
            <a:endParaRPr lang="en-GB" dirty="0"/>
          </a:p>
        </p:txBody>
      </p:sp>
    </p:spTree>
    <p:extLst>
      <p:ext uri="{BB962C8B-B14F-4D97-AF65-F5344CB8AC3E}">
        <p14:creationId xmlns:p14="http://schemas.microsoft.com/office/powerpoint/2010/main" val="216657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01BC4D7-A301-C84C-914D-2583A192FDEC}"/>
              </a:ext>
            </a:extLst>
          </p:cNvPr>
          <p:cNvSpPr>
            <a:spLocks noGrp="1"/>
          </p:cNvSpPr>
          <p:nvPr>
            <p:ph idx="1"/>
          </p:nvPr>
        </p:nvSpPr>
        <p:spPr>
          <a:xfrm>
            <a:off x="1293541" y="2007219"/>
            <a:ext cx="10733589" cy="4765167"/>
          </a:xfrm>
        </p:spPr>
        <p:txBody>
          <a:bodyPr anchor="ctr">
            <a:normAutofit fontScale="85000" lnSpcReduction="20000"/>
          </a:bodyPr>
          <a:lstStyle/>
          <a:p>
            <a:pPr algn="just"/>
            <a:r>
              <a:rPr lang="it-IT" dirty="0"/>
              <a:t>Un terzo ambiente favorevole alla formazione di polveri è il materiale espulso a migliaia di km al secondo dalle stelle che esplodono, come </a:t>
            </a:r>
            <a:r>
              <a:rPr lang="it-IT" dirty="0" err="1"/>
              <a:t>novae</a:t>
            </a:r>
            <a:r>
              <a:rPr lang="it-IT" dirty="0"/>
              <a:t> e </a:t>
            </a:r>
            <a:r>
              <a:rPr lang="it-IT" dirty="0" err="1"/>
              <a:t>supernovae</a:t>
            </a:r>
            <a:r>
              <a:rPr lang="it-IT" dirty="0"/>
              <a:t>. Diffondendosi nello spazio, questo materiale si raffredda producendo polveri. </a:t>
            </a:r>
          </a:p>
          <a:p>
            <a:pPr algn="just"/>
            <a:r>
              <a:rPr lang="it-IT" dirty="0"/>
              <a:t>Vista su grande scala, l’evoluzione delle nubi di gas e polveri è un intreccio di processi di formazione di granuli e molecole, favoriti dalla gravità e dalle forze elettriche, e processi di scissione o evaporazione, provocati dalla radiazione ultravioletta e dai raggi cosmici. </a:t>
            </a:r>
          </a:p>
          <a:p>
            <a:pPr algn="just"/>
            <a:r>
              <a:rPr lang="it-IT" dirty="0"/>
              <a:t>Dove prevalgono i primi: la formazione di nubi di polvere procede in maniera massiccia, sia nelle nubi molecolari dense sia intorno alle stelle rosse. Per </a:t>
            </a:r>
            <a:r>
              <a:rPr lang="it-IT" dirty="0" err="1"/>
              <a:t>piu</a:t>
            </a:r>
            <a:r>
              <a:rPr lang="it-IT" dirty="0"/>
              <a:t>̀ di dieci miliardi di anni le nubi galattiche sono state continuamente arricchite di polvere tramite questi meccanismi produttivi. </a:t>
            </a:r>
          </a:p>
          <a:p>
            <a:pPr algn="just"/>
            <a:r>
              <a:rPr lang="it-IT" dirty="0"/>
              <a:t>Vicino alle stelle calde: i processi di evaporazione predominano e le nubi si dissolvono producendo nuovamente gas diffuso. </a:t>
            </a:r>
          </a:p>
          <a:p>
            <a:pPr lvl="1" algn="just"/>
            <a:r>
              <a:rPr lang="it-IT" dirty="0"/>
              <a:t>Un bell’esempio di nube di polvere in evaporazione si </a:t>
            </a:r>
            <a:r>
              <a:rPr lang="it-IT" dirty="0" err="1"/>
              <a:t>puo</a:t>
            </a:r>
            <a:r>
              <a:rPr lang="it-IT" dirty="0"/>
              <a:t>̀ osservare nelle immagini dallo spazio della nebulosa Aquila. Le stelle giovani e molto calde nate da questa nebulosa distruggono il suo materiale, che evapora formando filamenti visibili.</a:t>
            </a:r>
          </a:p>
        </p:txBody>
      </p:sp>
      <p:sp>
        <p:nvSpPr>
          <p:cNvPr id="4" name="Titolo 1">
            <a:extLst>
              <a:ext uri="{FF2B5EF4-FFF2-40B4-BE49-F238E27FC236}">
                <a16:creationId xmlns:a16="http://schemas.microsoft.com/office/drawing/2014/main" id="{9A2976B8-84FE-A745-8F55-2D71DF6A4987}"/>
              </a:ext>
            </a:extLst>
          </p:cNvPr>
          <p:cNvSpPr>
            <a:spLocks noGrp="1"/>
          </p:cNvSpPr>
          <p:nvPr>
            <p:ph type="title"/>
          </p:nvPr>
        </p:nvSpPr>
        <p:spPr>
          <a:xfrm>
            <a:off x="750849" y="464046"/>
            <a:ext cx="10515600" cy="1325563"/>
          </a:xfrm>
        </p:spPr>
        <p:txBody>
          <a:bodyPr/>
          <a:lstStyle/>
          <a:p>
            <a:r>
              <a:rPr lang="it-IT" dirty="0"/>
              <a:t>Il ciclo di formazione dei granuli </a:t>
            </a:r>
            <a:endParaRPr lang="en-GB" dirty="0"/>
          </a:p>
        </p:txBody>
      </p:sp>
      <p:pic>
        <p:nvPicPr>
          <p:cNvPr id="2" name="Immagine 1">
            <a:extLst>
              <a:ext uri="{FF2B5EF4-FFF2-40B4-BE49-F238E27FC236}">
                <a16:creationId xmlns:a16="http://schemas.microsoft.com/office/drawing/2014/main" id="{17D31116-C754-EE45-8AE5-A2EA0E5BCAC4}"/>
              </a:ext>
            </a:extLst>
          </p:cNvPr>
          <p:cNvPicPr>
            <a:picLocks noChangeAspect="1"/>
          </p:cNvPicPr>
          <p:nvPr/>
        </p:nvPicPr>
        <p:blipFill>
          <a:blip r:embed="rId2"/>
          <a:stretch>
            <a:fillRect/>
          </a:stretch>
        </p:blipFill>
        <p:spPr>
          <a:xfrm>
            <a:off x="9827671" y="0"/>
            <a:ext cx="2364329" cy="2097389"/>
          </a:xfrm>
          <a:prstGeom prst="rect">
            <a:avLst/>
          </a:prstGeom>
        </p:spPr>
      </p:pic>
    </p:spTree>
    <p:extLst>
      <p:ext uri="{BB962C8B-B14F-4D97-AF65-F5344CB8AC3E}">
        <p14:creationId xmlns:p14="http://schemas.microsoft.com/office/powerpoint/2010/main" val="77467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C32800-A035-864B-AF80-6F71C1D8DA61}"/>
              </a:ext>
            </a:extLst>
          </p:cNvPr>
          <p:cNvSpPr>
            <a:spLocks noGrp="1"/>
          </p:cNvSpPr>
          <p:nvPr>
            <p:ph type="title"/>
          </p:nvPr>
        </p:nvSpPr>
        <p:spPr>
          <a:xfrm>
            <a:off x="2062316" y="-401792"/>
            <a:ext cx="10515600" cy="1325563"/>
          </a:xfrm>
        </p:spPr>
        <p:txBody>
          <a:bodyPr/>
          <a:lstStyle/>
          <a:p>
            <a:r>
              <a:rPr lang="it-IT" dirty="0"/>
              <a:t>Il ciclo di formazione dei granuli </a:t>
            </a:r>
            <a:endParaRPr lang="en-GB" dirty="0"/>
          </a:p>
        </p:txBody>
      </p:sp>
      <p:sp>
        <p:nvSpPr>
          <p:cNvPr id="3" name="Segnaposto contenuto 2">
            <a:extLst>
              <a:ext uri="{FF2B5EF4-FFF2-40B4-BE49-F238E27FC236}">
                <a16:creationId xmlns:a16="http://schemas.microsoft.com/office/drawing/2014/main" id="{FDEA01F6-9647-D548-BDF3-020FE0FE2CC7}"/>
              </a:ext>
            </a:extLst>
          </p:cNvPr>
          <p:cNvSpPr>
            <a:spLocks noGrp="1"/>
          </p:cNvSpPr>
          <p:nvPr>
            <p:ph idx="1"/>
          </p:nvPr>
        </p:nvSpPr>
        <p:spPr>
          <a:xfrm>
            <a:off x="0" y="766916"/>
            <a:ext cx="12192000" cy="5928852"/>
          </a:xfrm>
        </p:spPr>
        <p:txBody>
          <a:bodyPr anchor="ctr">
            <a:normAutofit fontScale="92500" lnSpcReduction="20000"/>
          </a:bodyPr>
          <a:lstStyle/>
          <a:p>
            <a:pPr algn="just"/>
            <a:r>
              <a:rPr lang="it-IT" dirty="0"/>
              <a:t>I granuli contenuti nella nube </a:t>
            </a:r>
            <a:r>
              <a:rPr lang="it-IT" dirty="0" err="1"/>
              <a:t>protostellare</a:t>
            </a:r>
            <a:r>
              <a:rPr lang="it-IT" dirty="0"/>
              <a:t> tendono a cadere verso il centro e </a:t>
            </a:r>
            <a:r>
              <a:rPr lang="it-IT" dirty="0" err="1"/>
              <a:t>poiche</a:t>
            </a:r>
            <a:r>
              <a:rPr lang="it-IT" dirty="0"/>
              <a:t>́ la nube ruota si accumulano sul suo piano di rotazione (piano equatoriale), formando un disco detto disco </a:t>
            </a:r>
            <a:r>
              <a:rPr lang="it-IT" dirty="0" err="1"/>
              <a:t>protoplanetario</a:t>
            </a:r>
            <a:r>
              <a:rPr lang="it-IT" dirty="0"/>
              <a:t>. </a:t>
            </a:r>
          </a:p>
          <a:p>
            <a:pPr algn="just"/>
            <a:r>
              <a:rPr lang="it-IT" dirty="0"/>
              <a:t>Dove la polvere è riscaldata dalla stella centrale, essa perde tutte le sostanze volatili, mentre nella parte esterna e </a:t>
            </a:r>
            <a:r>
              <a:rPr lang="it-IT" dirty="0" err="1"/>
              <a:t>piu</a:t>
            </a:r>
            <a:r>
              <a:rPr lang="it-IT" dirty="0"/>
              <a:t>̀ fredda la sua composizione chimica resta invariata. </a:t>
            </a:r>
          </a:p>
          <a:p>
            <a:pPr algn="just"/>
            <a:r>
              <a:rPr lang="it-IT" dirty="0"/>
              <a:t>Al centro del disco </a:t>
            </a:r>
            <a:r>
              <a:rPr lang="it-IT" dirty="0" err="1"/>
              <a:t>protoplanetario</a:t>
            </a:r>
            <a:r>
              <a:rPr lang="it-IT" dirty="0"/>
              <a:t> si ricreano condizioni simili a quelle delle regioni </a:t>
            </a:r>
            <a:r>
              <a:rPr lang="it-IT" dirty="0" err="1"/>
              <a:t>cir-cumstellari</a:t>
            </a:r>
            <a:r>
              <a:rPr lang="it-IT" dirty="0"/>
              <a:t>: alte </a:t>
            </a:r>
            <a:r>
              <a:rPr lang="it-IT" dirty="0" err="1"/>
              <a:t>densita</a:t>
            </a:r>
            <a:r>
              <a:rPr lang="it-IT" dirty="0"/>
              <a:t>̀ e temperature di poche migliaia di gradi permettono la nascita di nuovi granuli di polvere che si muovono poi verso l’esterno mescolandosi alla polvere preesistente. </a:t>
            </a:r>
          </a:p>
          <a:p>
            <a:pPr algn="just"/>
            <a:r>
              <a:rPr lang="it-IT" dirty="0"/>
              <a:t>La polvere del disco </a:t>
            </a:r>
            <a:r>
              <a:rPr lang="it-IT" dirty="0" err="1"/>
              <a:t>protoplanetario</a:t>
            </a:r>
            <a:r>
              <a:rPr lang="it-IT" dirty="0"/>
              <a:t> cambia quindi la sua composizione dall’interno verso l’esterno, arricchendosi in silicati, metalli e sostanze non volatili vicino alla stella e conservando i ghiacci e i gas in periferia. </a:t>
            </a:r>
          </a:p>
          <a:p>
            <a:pPr algn="just"/>
            <a:r>
              <a:rPr lang="it-IT" dirty="0"/>
              <a:t>Se i ghiacci formati dalle sostanze </a:t>
            </a:r>
            <a:r>
              <a:rPr lang="it-IT" dirty="0" err="1"/>
              <a:t>piu</a:t>
            </a:r>
            <a:r>
              <a:rPr lang="it-IT" dirty="0"/>
              <a:t>̀ volatili quali CO, O2 e N2 evaporano al primo riscaldamento della nube sopra ∼40 K, i ghiacci d’acqua invece possono resistere fino a temperature di 90 K e sopravvivere alle prime fasi di formazione stellare e planetaria.</a:t>
            </a:r>
          </a:p>
          <a:p>
            <a:pPr algn="just"/>
            <a:r>
              <a:rPr lang="it-IT" dirty="0"/>
              <a:t>I composti racchiusi da questi ghiacci concorrono quindi alla composizione dei pianeti che si formano </a:t>
            </a:r>
            <a:r>
              <a:rPr lang="it-IT" dirty="0" err="1"/>
              <a:t>piu</a:t>
            </a:r>
            <a:r>
              <a:rPr lang="it-IT" dirty="0"/>
              <a:t>̀ all’esterno del disco </a:t>
            </a:r>
            <a:r>
              <a:rPr lang="it-IT" dirty="0" err="1"/>
              <a:t>protoplanetario</a:t>
            </a:r>
            <a:r>
              <a:rPr lang="it-IT" dirty="0"/>
              <a:t> e dei corpi solidi </a:t>
            </a:r>
            <a:r>
              <a:rPr lang="it-IT" dirty="0" err="1"/>
              <a:t>piu</a:t>
            </a:r>
            <a:r>
              <a:rPr lang="it-IT" dirty="0"/>
              <a:t>̀ piccoli contenuti in esso.</a:t>
            </a:r>
          </a:p>
        </p:txBody>
      </p:sp>
    </p:spTree>
    <p:extLst>
      <p:ext uri="{BB962C8B-B14F-4D97-AF65-F5344CB8AC3E}">
        <p14:creationId xmlns:p14="http://schemas.microsoft.com/office/powerpoint/2010/main" val="407209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071C39-BD16-6246-9DD2-A305B96D41CD}"/>
              </a:ext>
            </a:extLst>
          </p:cNvPr>
          <p:cNvSpPr>
            <a:spLocks noGrp="1"/>
          </p:cNvSpPr>
          <p:nvPr>
            <p:ph type="title"/>
          </p:nvPr>
        </p:nvSpPr>
        <p:spPr>
          <a:xfrm>
            <a:off x="-211213" y="102531"/>
            <a:ext cx="12131507" cy="1325563"/>
          </a:xfrm>
        </p:spPr>
        <p:txBody>
          <a:bodyPr/>
          <a:lstStyle/>
          <a:p>
            <a:pPr algn="ctr"/>
            <a:r>
              <a:rPr lang="it-IT" dirty="0"/>
              <a:t>Il ciclo di formazione dei granuli:</a:t>
            </a:r>
            <a:br>
              <a:rPr lang="it-IT" dirty="0"/>
            </a:br>
            <a:r>
              <a:rPr lang="it-IT" dirty="0"/>
              <a:t>RIASSUMIAMO</a:t>
            </a:r>
            <a:endParaRPr lang="en-GB" dirty="0"/>
          </a:p>
        </p:txBody>
      </p:sp>
      <p:sp>
        <p:nvSpPr>
          <p:cNvPr id="3" name="Segnaposto contenuto 2">
            <a:extLst>
              <a:ext uri="{FF2B5EF4-FFF2-40B4-BE49-F238E27FC236}">
                <a16:creationId xmlns:a16="http://schemas.microsoft.com/office/drawing/2014/main" id="{66555E64-7853-9644-B505-769F69A10222}"/>
              </a:ext>
            </a:extLst>
          </p:cNvPr>
          <p:cNvSpPr>
            <a:spLocks noGrp="1"/>
          </p:cNvSpPr>
          <p:nvPr>
            <p:ph idx="1"/>
          </p:nvPr>
        </p:nvSpPr>
        <p:spPr>
          <a:xfrm>
            <a:off x="106836" y="1540344"/>
            <a:ext cx="11813458" cy="5329545"/>
          </a:xfrm>
        </p:spPr>
        <p:txBody>
          <a:bodyPr>
            <a:normAutofit/>
          </a:bodyPr>
          <a:lstStyle/>
          <a:p>
            <a:pPr algn="just"/>
            <a:r>
              <a:rPr lang="it-IT" dirty="0"/>
              <a:t>Il ciclo di nascita-morte-nascita stellare è iniziato circa 14 miliardi di anni fa, con la nascita delle galassie a partire da grandi nuvole di idrogeno quasi puro.</a:t>
            </a:r>
          </a:p>
          <a:p>
            <a:pPr algn="just"/>
            <a:r>
              <a:rPr lang="it-IT" dirty="0"/>
              <a:t>Dopo le prime nascite ed esplosioni di stelle, le galassie hanno acquisito nuovi componenti, le molecole di gas interstellare e la polvere. </a:t>
            </a:r>
          </a:p>
          <a:p>
            <a:pPr algn="just"/>
            <a:r>
              <a:rPr lang="it-IT" dirty="0"/>
              <a:t>La polvere agendo da catalizzatore di reazioni chimiche che non potrebbero resistere nelle condizioni dello spazio aperto, trasporta lontano ghiacci e molecole grazie al vento stellare, che permette ai suoi granuli di viaggiare lentamente.</a:t>
            </a:r>
          </a:p>
          <a:p>
            <a:pPr algn="just"/>
            <a:r>
              <a:rPr lang="it-IT" dirty="0"/>
              <a:t>La nascita di nuove stelle </a:t>
            </a:r>
            <a:r>
              <a:rPr lang="it-IT" dirty="0" err="1"/>
              <a:t>puo</a:t>
            </a:r>
            <a:r>
              <a:rPr lang="it-IT" dirty="0"/>
              <a:t>̀ contare quindi su nubi di gas e polveri che contengono una gran </a:t>
            </a:r>
            <a:r>
              <a:rPr lang="it-IT" dirty="0" err="1"/>
              <a:t>quantita</a:t>
            </a:r>
            <a:r>
              <a:rPr lang="it-IT" dirty="0"/>
              <a:t>̀ di molecole organiche, pronte a concorrere a quei fenomeni biologici che nel Sistema Solare sono avvenuti sulla Terra.</a:t>
            </a:r>
          </a:p>
        </p:txBody>
      </p:sp>
    </p:spTree>
    <p:extLst>
      <p:ext uri="{BB962C8B-B14F-4D97-AF65-F5344CB8AC3E}">
        <p14:creationId xmlns:p14="http://schemas.microsoft.com/office/powerpoint/2010/main" val="3623224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FDEE2A-EB17-5249-9DCB-7D5B5441DB0F}"/>
              </a:ext>
            </a:extLst>
          </p:cNvPr>
          <p:cNvSpPr>
            <a:spLocks noGrp="1"/>
          </p:cNvSpPr>
          <p:nvPr>
            <p:ph type="title"/>
          </p:nvPr>
        </p:nvSpPr>
        <p:spPr>
          <a:xfrm>
            <a:off x="513735" y="-136320"/>
            <a:ext cx="10515600" cy="1325563"/>
          </a:xfrm>
        </p:spPr>
        <p:txBody>
          <a:bodyPr/>
          <a:lstStyle/>
          <a:p>
            <a:r>
              <a:rPr lang="it-IT" dirty="0"/>
              <a:t>La nascita del disco </a:t>
            </a:r>
            <a:r>
              <a:rPr lang="it-IT" dirty="0" err="1"/>
              <a:t>protoplanetario</a:t>
            </a:r>
            <a:r>
              <a:rPr lang="it-IT" dirty="0"/>
              <a:t> </a:t>
            </a:r>
            <a:endParaRPr lang="en-GB" dirty="0"/>
          </a:p>
        </p:txBody>
      </p:sp>
      <p:sp>
        <p:nvSpPr>
          <p:cNvPr id="3" name="Segnaposto contenuto 2">
            <a:extLst>
              <a:ext uri="{FF2B5EF4-FFF2-40B4-BE49-F238E27FC236}">
                <a16:creationId xmlns:a16="http://schemas.microsoft.com/office/drawing/2014/main" id="{3D5FDFBE-D7B8-904B-BCF9-5824285DF3A9}"/>
              </a:ext>
            </a:extLst>
          </p:cNvPr>
          <p:cNvSpPr>
            <a:spLocks noGrp="1"/>
          </p:cNvSpPr>
          <p:nvPr>
            <p:ph idx="1"/>
          </p:nvPr>
        </p:nvSpPr>
        <p:spPr>
          <a:xfrm>
            <a:off x="0" y="858644"/>
            <a:ext cx="11353800" cy="5318319"/>
          </a:xfrm>
        </p:spPr>
        <p:txBody>
          <a:bodyPr anchor="ctr">
            <a:normAutofit fontScale="77500" lnSpcReduction="20000"/>
          </a:bodyPr>
          <a:lstStyle/>
          <a:p>
            <a:pPr algn="just"/>
            <a:r>
              <a:rPr lang="it-IT" dirty="0"/>
              <a:t>La nube </a:t>
            </a:r>
            <a:r>
              <a:rPr lang="it-IT" dirty="0" err="1"/>
              <a:t>protostellare</a:t>
            </a:r>
            <a:r>
              <a:rPr lang="it-IT" dirty="0"/>
              <a:t> ruotava su un proprio asse: tutti i pianeti e la maggior parte dei corpi </a:t>
            </a:r>
            <a:r>
              <a:rPr lang="it-IT" dirty="0" err="1"/>
              <a:t>piu</a:t>
            </a:r>
            <a:r>
              <a:rPr lang="it-IT" dirty="0"/>
              <a:t>̀ piccoli del Sistema Solare orbitano nello stesso verso intorno al Sole.</a:t>
            </a:r>
          </a:p>
          <a:p>
            <a:pPr algn="just"/>
            <a:r>
              <a:rPr lang="it-IT" dirty="0"/>
              <a:t>Anche la rotazione del Sole e della maggior parte dei pianeti attorno al proprio asse ha lo stesso verso, con eccezione di Venere e Urano. </a:t>
            </a:r>
          </a:p>
          <a:p>
            <a:pPr algn="just"/>
            <a:r>
              <a:rPr lang="it-IT" dirty="0"/>
              <a:t>Questo movimento rotatorio, suddiviso tra i corpi del Sistema Solare, deriva da un moto di rotazione globale che esisteva nella nube originaria.</a:t>
            </a:r>
          </a:p>
          <a:p>
            <a:pPr algn="just"/>
            <a:r>
              <a:rPr lang="it-IT" dirty="0" err="1"/>
              <a:t>Perche</a:t>
            </a:r>
            <a:r>
              <a:rPr lang="it-IT" dirty="0"/>
              <a:t>́ mai le nubi primordiali dovevano ruotare? Se si pensa alla loro forma, si nota che esse sono irregolari o allungate. Nubi vicine tra loro si attirano a causa della forza di gravità, ma per la loro forma asimmetrica il movimento deve essere simile a quello di uno spillo a cui viene avvicinata una calamita: esso tende inizialmente ad allinearsi con la calamita prima di esserne attratto.</a:t>
            </a:r>
          </a:p>
          <a:p>
            <a:pPr algn="just"/>
            <a:r>
              <a:rPr lang="it-IT" dirty="0"/>
              <a:t>Immaginiamoci l’incontro di due nubi interstellari che ad alta velocità si passino vicino, allontanandosi poi nello spazio: esse non collideranno tra loro, ma tenderanno a perturbarsi e ad allinearsi l’una verso l’altra. </a:t>
            </a:r>
          </a:p>
          <a:p>
            <a:pPr algn="just"/>
            <a:r>
              <a:rPr lang="it-IT" dirty="0" err="1"/>
              <a:t>Poiche</a:t>
            </a:r>
            <a:r>
              <a:rPr lang="it-IT" dirty="0"/>
              <a:t>́ nello spazio l’attrito è trascurabile, una volta che una nube ha iniziato un moto di allineamento ruotando attorno a un proprio asse, questo moto </a:t>
            </a:r>
            <a:r>
              <a:rPr lang="it-IT" dirty="0" err="1"/>
              <a:t>continuera</a:t>
            </a:r>
            <a:r>
              <a:rPr lang="it-IT" dirty="0"/>
              <a:t>̀ indefinitamente se nessuna altra forza </a:t>
            </a:r>
            <a:r>
              <a:rPr lang="it-IT" dirty="0" err="1"/>
              <a:t>interverra</a:t>
            </a:r>
            <a:r>
              <a:rPr lang="it-IT" dirty="0"/>
              <a:t>̀ ad alterarlo.</a:t>
            </a:r>
          </a:p>
          <a:p>
            <a:pPr algn="just"/>
            <a:r>
              <a:rPr lang="it-IT" dirty="0"/>
              <a:t>La perturbazione tra due nubi </a:t>
            </a:r>
            <a:r>
              <a:rPr lang="it-IT" dirty="0" err="1"/>
              <a:t>puo</a:t>
            </a:r>
            <a:r>
              <a:rPr lang="it-IT" dirty="0"/>
              <a:t>̀ far nascere quindi un moto di rotazione. </a:t>
            </a:r>
          </a:p>
        </p:txBody>
      </p:sp>
    </p:spTree>
    <p:extLst>
      <p:ext uri="{BB962C8B-B14F-4D97-AF65-F5344CB8AC3E}">
        <p14:creationId xmlns:p14="http://schemas.microsoft.com/office/powerpoint/2010/main" val="175535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F9C58356-D751-0445-AC5A-91A4B3FA2822}"/>
              </a:ext>
            </a:extLst>
          </p:cNvPr>
          <p:cNvSpPr>
            <a:spLocks noGrp="1"/>
          </p:cNvSpPr>
          <p:nvPr>
            <p:ph type="title"/>
          </p:nvPr>
        </p:nvSpPr>
        <p:spPr>
          <a:xfrm>
            <a:off x="15855" y="0"/>
            <a:ext cx="5458838" cy="1325563"/>
          </a:xfrm>
        </p:spPr>
        <p:txBody>
          <a:bodyPr>
            <a:normAutofit/>
          </a:bodyPr>
          <a:lstStyle/>
          <a:p>
            <a:r>
              <a:rPr lang="it-IT" dirty="0"/>
              <a:t>La nascita del disco </a:t>
            </a:r>
            <a:r>
              <a:rPr lang="it-IT" dirty="0" err="1"/>
              <a:t>protoplanetario</a:t>
            </a:r>
            <a:r>
              <a:rPr lang="it-IT" dirty="0"/>
              <a:t> </a:t>
            </a:r>
            <a:endParaRPr lang="en-GB" dirty="0"/>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magine 4">
            <a:extLst>
              <a:ext uri="{FF2B5EF4-FFF2-40B4-BE49-F238E27FC236}">
                <a16:creationId xmlns:a16="http://schemas.microsoft.com/office/drawing/2014/main" id="{1CB36B25-00C7-2941-8040-255C1C36016D}"/>
              </a:ext>
            </a:extLst>
          </p:cNvPr>
          <p:cNvPicPr>
            <a:picLocks noChangeAspect="1"/>
          </p:cNvPicPr>
          <p:nvPr/>
        </p:nvPicPr>
        <p:blipFill>
          <a:blip r:embed="rId2">
            <a:extLst/>
          </a:blip>
          <a:stretch>
            <a:fillRect/>
          </a:stretch>
        </p:blipFill>
        <p:spPr>
          <a:xfrm>
            <a:off x="-56556" y="1684359"/>
            <a:ext cx="5616083" cy="348928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Segnaposto contenuto 2">
            <a:extLst>
              <a:ext uri="{FF2B5EF4-FFF2-40B4-BE49-F238E27FC236}">
                <a16:creationId xmlns:a16="http://schemas.microsoft.com/office/drawing/2014/main" id="{BA45F556-84A2-A048-870F-7630235BD880}"/>
              </a:ext>
            </a:extLst>
          </p:cNvPr>
          <p:cNvSpPr>
            <a:spLocks noGrp="1"/>
          </p:cNvSpPr>
          <p:nvPr>
            <p:ph idx="1"/>
          </p:nvPr>
        </p:nvSpPr>
        <p:spPr>
          <a:xfrm>
            <a:off x="5502971" y="0"/>
            <a:ext cx="6689030" cy="6858000"/>
          </a:xfrm>
        </p:spPr>
        <p:txBody>
          <a:bodyPr anchor="ctr">
            <a:normAutofit fontScale="85000" lnSpcReduction="20000"/>
          </a:bodyPr>
          <a:lstStyle/>
          <a:p>
            <a:pPr algn="just"/>
            <a:r>
              <a:rPr lang="it-IT" dirty="0"/>
              <a:t>Man mano che la nube collassa, la rotazione si evolve seguendo la legge di con-</a:t>
            </a:r>
            <a:r>
              <a:rPr lang="it-IT" dirty="0" err="1"/>
              <a:t>servazione</a:t>
            </a:r>
            <a:r>
              <a:rPr lang="it-IT" dirty="0"/>
              <a:t> del momento angolare.</a:t>
            </a:r>
          </a:p>
          <a:p>
            <a:pPr algn="just"/>
            <a:r>
              <a:rPr lang="it-IT" dirty="0"/>
              <a:t>Essa afferma che il prodotto tra il raggio di un oggetto che ruota e la sua velocità di rotazione è costante: se il raggio diminuisce per contrazione, la velocità di rotazione aumenta.</a:t>
            </a:r>
          </a:p>
          <a:p>
            <a:pPr algn="just"/>
            <a:r>
              <a:rPr lang="it-IT" dirty="0"/>
              <a:t>La nube che ha formato il Sistema Solare, con rotazione iniziale bassa, contraendosi ha aumentato la velocità fino a livelli simili a quelli attuali. </a:t>
            </a:r>
          </a:p>
          <a:p>
            <a:pPr algn="just"/>
            <a:r>
              <a:rPr lang="it-IT" dirty="0"/>
              <a:t>Durante il collasso però si fa strada una forza che si oppone alla gravità: la forza centrifuga (forza apparente, in realtà è la mancanza di forza centripeta).</a:t>
            </a:r>
          </a:p>
          <a:p>
            <a:pPr algn="just"/>
            <a:r>
              <a:rPr lang="it-IT" dirty="0"/>
              <a:t>Sull’equatore essa diventa così forte da eguagliare la forza di gravità e arrestare la caduta di materiale verso il centro.</a:t>
            </a:r>
          </a:p>
          <a:p>
            <a:pPr algn="just"/>
            <a:r>
              <a:rPr lang="it-IT" dirty="0"/>
              <a:t>Dato che la nube non è un corpo rigido, essa si schiaccia sui poli, diventando un disco «</a:t>
            </a:r>
            <a:r>
              <a:rPr lang="it-IT" dirty="0" err="1"/>
              <a:t>protoplanetario</a:t>
            </a:r>
            <a:r>
              <a:rPr lang="it-IT" dirty="0"/>
              <a:t>»:</a:t>
            </a:r>
          </a:p>
          <a:p>
            <a:pPr lvl="1" algn="just"/>
            <a:r>
              <a:rPr lang="it-IT" dirty="0"/>
              <a:t>un insieme di molecole, polveri e corpi solidi che ruota intorno a una stella in formazione. Il nostro Sistema Solare era probabilmente così composto circa 5 </a:t>
            </a:r>
            <a:r>
              <a:rPr lang="it-IT" dirty="0" err="1"/>
              <a:t>Ga</a:t>
            </a:r>
            <a:r>
              <a:rPr lang="it-IT" dirty="0"/>
              <a:t>.</a:t>
            </a:r>
            <a:endParaRPr lang="it-IT" sz="2000" dirty="0"/>
          </a:p>
        </p:txBody>
      </p:sp>
    </p:spTree>
    <p:extLst>
      <p:ext uri="{BB962C8B-B14F-4D97-AF65-F5344CB8AC3E}">
        <p14:creationId xmlns:p14="http://schemas.microsoft.com/office/powerpoint/2010/main" val="3769703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E0E59A3-F01B-C642-96F0-91AF49265974}"/>
              </a:ext>
            </a:extLst>
          </p:cNvPr>
          <p:cNvSpPr>
            <a:spLocks noGrp="1"/>
          </p:cNvSpPr>
          <p:nvPr>
            <p:ph type="title"/>
          </p:nvPr>
        </p:nvSpPr>
        <p:spPr>
          <a:xfrm>
            <a:off x="526773" y="135918"/>
            <a:ext cx="11018520" cy="1434415"/>
          </a:xfrm>
        </p:spPr>
        <p:txBody>
          <a:bodyPr anchor="ctr">
            <a:normAutofit/>
          </a:bodyPr>
          <a:lstStyle/>
          <a:p>
            <a:r>
              <a:rPr lang="it-IT" sz="4600" dirty="0"/>
              <a:t>Formazione dei </a:t>
            </a:r>
            <a:r>
              <a:rPr lang="it-IT" sz="4600" dirty="0" err="1"/>
              <a:t>planetesimi</a:t>
            </a:r>
            <a:r>
              <a:rPr lang="it-IT" sz="4600" dirty="0"/>
              <a:t> e dei </a:t>
            </a:r>
            <a:r>
              <a:rPr lang="it-IT" sz="4600" dirty="0" err="1"/>
              <a:t>protopianeti</a:t>
            </a:r>
            <a:endParaRPr lang="en-GB" sz="46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A6F32FEB-0D33-8A4D-B641-DED92EB5CE2B}"/>
              </a:ext>
            </a:extLst>
          </p:cNvPr>
          <p:cNvSpPr>
            <a:spLocks noGrp="1"/>
          </p:cNvSpPr>
          <p:nvPr>
            <p:ph idx="1"/>
          </p:nvPr>
        </p:nvSpPr>
        <p:spPr>
          <a:xfrm>
            <a:off x="0" y="1811043"/>
            <a:ext cx="9021337" cy="5046957"/>
          </a:xfrm>
        </p:spPr>
        <p:txBody>
          <a:bodyPr anchor="ctr">
            <a:normAutofit fontScale="85000" lnSpcReduction="20000"/>
          </a:bodyPr>
          <a:lstStyle/>
          <a:p>
            <a:pPr algn="just"/>
            <a:r>
              <a:rPr lang="it-IT" sz="2400" dirty="0"/>
              <a:t>All’interno del disco </a:t>
            </a:r>
            <a:r>
              <a:rPr lang="it-IT" sz="2400" dirty="0" err="1"/>
              <a:t>protoplanetario</a:t>
            </a:r>
            <a:r>
              <a:rPr lang="it-IT" sz="2400" dirty="0"/>
              <a:t> i </a:t>
            </a:r>
            <a:r>
              <a:rPr lang="it-IT" sz="2400" b="1" dirty="0"/>
              <a:t>granuli</a:t>
            </a:r>
            <a:r>
              <a:rPr lang="it-IT" sz="2400" dirty="0"/>
              <a:t> presenti tendono ad addensarsi, legandosi tra loro attraverso forze elettriche, come ad incollarsi l’un l’altro (</a:t>
            </a:r>
            <a:r>
              <a:rPr lang="it-IT" sz="2400" b="1" dirty="0" err="1"/>
              <a:t>sticking</a:t>
            </a:r>
            <a:r>
              <a:rPr lang="it-IT" sz="2400" dirty="0"/>
              <a:t>), fino a costituire oggetti </a:t>
            </a:r>
            <a:r>
              <a:rPr lang="it-IT" sz="2400" dirty="0" err="1"/>
              <a:t>piu</a:t>
            </a:r>
            <a:r>
              <a:rPr lang="it-IT" sz="2400" dirty="0"/>
              <a:t>̀ grandi. </a:t>
            </a:r>
          </a:p>
          <a:p>
            <a:pPr algn="just"/>
            <a:r>
              <a:rPr lang="it-IT" sz="2400" dirty="0"/>
              <a:t>I granuli tendono anche ad accumularsi sul piano equatoriale del disco, cadendo verso il centro in un lento moto a spirale. In un tempo di circa 10.000 anni l’aggregazione di un numero sempre maggiore di granuli è in grado di costruire piccoli corpi celesti con dimensioni di qualche chilometro, detti </a:t>
            </a:r>
            <a:r>
              <a:rPr lang="it-IT" sz="2400" b="1" dirty="0" err="1"/>
              <a:t>planetesimi</a:t>
            </a:r>
            <a:r>
              <a:rPr lang="it-IT" sz="2400" dirty="0"/>
              <a:t>.</a:t>
            </a:r>
          </a:p>
          <a:p>
            <a:pPr algn="just"/>
            <a:r>
              <a:rPr lang="it-IT" sz="2400" dirty="0"/>
              <a:t>Nella nascita dei pianeti l’aggregazione avviene per </a:t>
            </a:r>
            <a:r>
              <a:rPr lang="it-IT" sz="2400" dirty="0" err="1"/>
              <a:t>sticking</a:t>
            </a:r>
            <a:r>
              <a:rPr lang="it-IT" sz="2400" dirty="0"/>
              <a:t> fino a dimensioni di </a:t>
            </a:r>
            <a:r>
              <a:rPr lang="it-IT" sz="2400" b="1" dirty="0">
                <a:solidFill>
                  <a:srgbClr val="FF0000"/>
                </a:solidFill>
              </a:rPr>
              <a:t>centinaia di metri o pochi km</a:t>
            </a:r>
            <a:r>
              <a:rPr lang="it-IT" sz="2400" dirty="0">
                <a:solidFill>
                  <a:srgbClr val="FF0000"/>
                </a:solidFill>
              </a:rPr>
              <a:t>. Poi le collisioni tra </a:t>
            </a:r>
            <a:r>
              <a:rPr lang="it-IT" sz="2400" dirty="0" err="1">
                <a:solidFill>
                  <a:srgbClr val="FF0000"/>
                </a:solidFill>
              </a:rPr>
              <a:t>planetesimi</a:t>
            </a:r>
            <a:r>
              <a:rPr lang="it-IT" sz="2400" dirty="0">
                <a:solidFill>
                  <a:srgbClr val="FF0000"/>
                </a:solidFill>
              </a:rPr>
              <a:t> e materiale residuo danno l’avvio a ulteriori processi di accrescimento che formano i pianeti veri e propri.</a:t>
            </a:r>
          </a:p>
          <a:p>
            <a:pPr algn="just"/>
            <a:r>
              <a:rPr lang="it-IT" sz="2400" dirty="0"/>
              <a:t>Nuova teoria, dopo Rosetta i </a:t>
            </a:r>
            <a:r>
              <a:rPr lang="it-IT" sz="2400" dirty="0" err="1"/>
              <a:t>planetesimi</a:t>
            </a:r>
            <a:r>
              <a:rPr lang="it-IT" sz="2400" dirty="0"/>
              <a:t> hanno dimensioni di qualche cm e poi collassano </a:t>
            </a:r>
            <a:r>
              <a:rPr lang="it-IT" sz="2400" dirty="0" err="1"/>
              <a:t>gravitazionalmente</a:t>
            </a:r>
            <a:r>
              <a:rPr lang="it-IT" sz="2400" dirty="0"/>
              <a:t> a formare i </a:t>
            </a:r>
            <a:r>
              <a:rPr lang="it-IT" sz="2400" dirty="0" err="1"/>
              <a:t>protopianeti</a:t>
            </a:r>
            <a:r>
              <a:rPr lang="it-IT" sz="2400" dirty="0"/>
              <a:t> che si uniscono lentamente ad altri </a:t>
            </a:r>
            <a:r>
              <a:rPr lang="it-IT" sz="2400" dirty="0" err="1"/>
              <a:t>protopianeti</a:t>
            </a:r>
            <a:r>
              <a:rPr lang="it-IT" sz="2400" dirty="0"/>
              <a:t> formando i pianeti.</a:t>
            </a:r>
          </a:p>
          <a:p>
            <a:pPr algn="just"/>
            <a:r>
              <a:rPr lang="it-IT" sz="2400" dirty="0"/>
              <a:t>I </a:t>
            </a:r>
            <a:r>
              <a:rPr lang="it-IT" sz="2400" dirty="0" err="1"/>
              <a:t>planetesimi</a:t>
            </a:r>
            <a:r>
              <a:rPr lang="it-IT" sz="2400" dirty="0"/>
              <a:t> nati originariamente vicino al Sole, tra l’attuale orbita di Mercurio e quella di Cerere, dovevano essere privi di ghiacci ed elementi volatili a causa della temperatura del Sole in fase di formazione, e costituiti principalmente di metalli e rocce; quelli nati lontano dal Sole, a basse temperature, si sono formati con tutti i composti chimici solidi esistenti nel disco. </a:t>
            </a:r>
          </a:p>
        </p:txBody>
      </p:sp>
      <p:pic>
        <p:nvPicPr>
          <p:cNvPr id="5" name="Immagine 4">
            <a:extLst>
              <a:ext uri="{FF2B5EF4-FFF2-40B4-BE49-F238E27FC236}">
                <a16:creationId xmlns:a16="http://schemas.microsoft.com/office/drawing/2014/main" id="{F74E016F-38B0-3443-B88E-FF5EAD55C4AB}"/>
              </a:ext>
            </a:extLst>
          </p:cNvPr>
          <p:cNvPicPr>
            <a:picLocks noChangeAspect="1"/>
          </p:cNvPicPr>
          <p:nvPr/>
        </p:nvPicPr>
        <p:blipFill rotWithShape="1">
          <a:blip r:embed="rId2"/>
          <a:srcRect l="25365" r="20580"/>
          <a:stretch/>
        </p:blipFill>
        <p:spPr>
          <a:xfrm>
            <a:off x="9039273" y="1811042"/>
            <a:ext cx="3149680" cy="3273913"/>
          </a:xfrm>
          <a:prstGeom prst="rect">
            <a:avLst/>
          </a:prstGeom>
        </p:spPr>
      </p:pic>
      <p:sp>
        <p:nvSpPr>
          <p:cNvPr id="8" name="Rettangolo 7">
            <a:extLst>
              <a:ext uri="{FF2B5EF4-FFF2-40B4-BE49-F238E27FC236}">
                <a16:creationId xmlns:a16="http://schemas.microsoft.com/office/drawing/2014/main" id="{ACF97755-F85A-0F4B-A936-3E4E84770D3F}"/>
              </a:ext>
            </a:extLst>
          </p:cNvPr>
          <p:cNvSpPr/>
          <p:nvPr/>
        </p:nvSpPr>
        <p:spPr>
          <a:xfrm>
            <a:off x="3618798" y="1201001"/>
            <a:ext cx="4951355" cy="369332"/>
          </a:xfrm>
          <a:prstGeom prst="rect">
            <a:avLst/>
          </a:prstGeom>
        </p:spPr>
        <p:txBody>
          <a:bodyPr wrap="none">
            <a:spAutoFit/>
          </a:bodyPr>
          <a:lstStyle/>
          <a:p>
            <a:r>
              <a:rPr lang="it-IT" dirty="0" err="1"/>
              <a:t>https</a:t>
            </a:r>
            <a:r>
              <a:rPr lang="it-IT" dirty="0"/>
              <a:t>://</a:t>
            </a:r>
            <a:r>
              <a:rPr lang="it-IT" dirty="0" err="1"/>
              <a:t>www.youtube.com</a:t>
            </a:r>
            <a:r>
              <a:rPr lang="it-IT" dirty="0"/>
              <a:t>/</a:t>
            </a:r>
            <a:r>
              <a:rPr lang="it-IT" dirty="0" err="1"/>
              <a:t>watch?v</a:t>
            </a:r>
            <a:r>
              <a:rPr lang="it-IT" dirty="0"/>
              <a:t>=UNPj7e6XJCQ</a:t>
            </a:r>
          </a:p>
        </p:txBody>
      </p:sp>
    </p:spTree>
    <p:extLst>
      <p:ext uri="{BB962C8B-B14F-4D97-AF65-F5344CB8AC3E}">
        <p14:creationId xmlns:p14="http://schemas.microsoft.com/office/powerpoint/2010/main" val="95770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05CF92-F29F-564F-877E-B837134381CA}"/>
              </a:ext>
            </a:extLst>
          </p:cNvPr>
          <p:cNvSpPr>
            <a:spLocks noGrp="1"/>
          </p:cNvSpPr>
          <p:nvPr>
            <p:ph type="title"/>
          </p:nvPr>
        </p:nvSpPr>
        <p:spPr>
          <a:xfrm>
            <a:off x="838200" y="0"/>
            <a:ext cx="10515600" cy="1325563"/>
          </a:xfrm>
        </p:spPr>
        <p:txBody>
          <a:bodyPr/>
          <a:lstStyle/>
          <a:p>
            <a:r>
              <a:rPr lang="it-IT" dirty="0"/>
              <a:t>Formazione dei </a:t>
            </a:r>
            <a:r>
              <a:rPr lang="it-IT" dirty="0" err="1"/>
              <a:t>planetesimi</a:t>
            </a:r>
            <a:r>
              <a:rPr lang="it-IT" dirty="0"/>
              <a:t> e dei </a:t>
            </a:r>
            <a:r>
              <a:rPr lang="it-IT" dirty="0" err="1"/>
              <a:t>protopianeti</a:t>
            </a:r>
            <a:r>
              <a:rPr lang="it-IT" dirty="0"/>
              <a:t> </a:t>
            </a:r>
            <a:endParaRPr lang="en-GB" dirty="0"/>
          </a:p>
        </p:txBody>
      </p:sp>
      <p:sp>
        <p:nvSpPr>
          <p:cNvPr id="3" name="Segnaposto contenuto 2">
            <a:extLst>
              <a:ext uri="{FF2B5EF4-FFF2-40B4-BE49-F238E27FC236}">
                <a16:creationId xmlns:a16="http://schemas.microsoft.com/office/drawing/2014/main" id="{5B08DBB7-4E3C-224E-AC1A-1DF40C0BA4EC}"/>
              </a:ext>
            </a:extLst>
          </p:cNvPr>
          <p:cNvSpPr>
            <a:spLocks noGrp="1"/>
          </p:cNvSpPr>
          <p:nvPr>
            <p:ph idx="1"/>
          </p:nvPr>
        </p:nvSpPr>
        <p:spPr>
          <a:xfrm>
            <a:off x="0" y="903248"/>
            <a:ext cx="12192000" cy="5954752"/>
          </a:xfrm>
        </p:spPr>
        <p:txBody>
          <a:bodyPr anchor="ctr">
            <a:normAutofit/>
          </a:bodyPr>
          <a:lstStyle/>
          <a:p>
            <a:pPr algn="just"/>
            <a:r>
              <a:rPr lang="it-IT" dirty="0"/>
              <a:t>Gli oggetti che si muovono oggi nel Sistema Solare hanno velocità dell’ordine di alcuni km/</a:t>
            </a:r>
            <a:r>
              <a:rPr lang="it-IT" dirty="0" err="1"/>
              <a:t>s</a:t>
            </a:r>
            <a:r>
              <a:rPr lang="it-IT" dirty="0"/>
              <a:t> (migliaia di km/h).</a:t>
            </a:r>
          </a:p>
          <a:p>
            <a:pPr algn="just"/>
            <a:r>
              <a:rPr lang="it-IT" dirty="0"/>
              <a:t>Le meteoriti che cadono sulla Terra hanno in genere velocità tra i 10 e i 60 km/s.</a:t>
            </a:r>
          </a:p>
          <a:p>
            <a:pPr algn="just"/>
            <a:r>
              <a:rPr lang="it-IT" dirty="0">
                <a:solidFill>
                  <a:srgbClr val="FF0000"/>
                </a:solidFill>
              </a:rPr>
              <a:t>A queste velocità la collisione è in grado di fondere la maggior parte del loro materiale. Lo stesso accade nel sistema solare primordiale con i </a:t>
            </a:r>
            <a:r>
              <a:rPr lang="it-IT" dirty="0" err="1">
                <a:solidFill>
                  <a:srgbClr val="FF0000"/>
                </a:solidFill>
              </a:rPr>
              <a:t>planetesimi</a:t>
            </a:r>
            <a:r>
              <a:rPr lang="it-IT" dirty="0">
                <a:solidFill>
                  <a:srgbClr val="FF0000"/>
                </a:solidFill>
              </a:rPr>
              <a:t>. </a:t>
            </a:r>
          </a:p>
          <a:p>
            <a:pPr algn="just"/>
            <a:r>
              <a:rPr lang="it-IT" dirty="0">
                <a:solidFill>
                  <a:srgbClr val="FF0000"/>
                </a:solidFill>
              </a:rPr>
              <a:t>Essi urtandosi ad alta velocità possono disgregarsi oppure fondersi, a formare un corpo di dimensioni maggiori. Queste collisioni, iniziate all’origine del Sistema Solare, portano alla costruzione di grandi masse (</a:t>
            </a:r>
            <a:r>
              <a:rPr lang="it-IT" dirty="0" err="1">
                <a:solidFill>
                  <a:srgbClr val="FF0000"/>
                </a:solidFill>
              </a:rPr>
              <a:t>protopianeti</a:t>
            </a:r>
            <a:r>
              <a:rPr lang="it-IT" dirty="0">
                <a:solidFill>
                  <a:srgbClr val="FF0000"/>
                </a:solidFill>
              </a:rPr>
              <a:t>) attraverso la fu- </a:t>
            </a:r>
            <a:r>
              <a:rPr lang="it-IT" dirty="0" err="1">
                <a:solidFill>
                  <a:srgbClr val="FF0000"/>
                </a:solidFill>
              </a:rPr>
              <a:t>sione</a:t>
            </a:r>
            <a:r>
              <a:rPr lang="it-IT" dirty="0">
                <a:solidFill>
                  <a:srgbClr val="FF0000"/>
                </a:solidFill>
              </a:rPr>
              <a:t> di numerosi </a:t>
            </a:r>
            <a:r>
              <a:rPr lang="it-IT" dirty="0" err="1">
                <a:solidFill>
                  <a:srgbClr val="FF0000"/>
                </a:solidFill>
              </a:rPr>
              <a:t>planetesimi</a:t>
            </a:r>
            <a:r>
              <a:rPr lang="it-IT" dirty="0">
                <a:solidFill>
                  <a:srgbClr val="FF0000"/>
                </a:solidFill>
              </a:rPr>
              <a:t> di piccole dimensioni.</a:t>
            </a:r>
          </a:p>
          <a:p>
            <a:pPr algn="just"/>
            <a:r>
              <a:rPr lang="it-IT" dirty="0"/>
              <a:t>Teoria post Rosetta aggregazione lenta senza impatti </a:t>
            </a:r>
            <a:r>
              <a:rPr lang="it-IT" dirty="0" err="1"/>
              <a:t>iperveloci</a:t>
            </a:r>
            <a:r>
              <a:rPr lang="it-IT" dirty="0"/>
              <a:t>!</a:t>
            </a:r>
          </a:p>
          <a:p>
            <a:pPr algn="just"/>
            <a:r>
              <a:rPr lang="it-IT" dirty="0"/>
              <a:t>Nel caso della Terra, si stima che il tempo necessario per la sua aggregazione alle dimensioni attuali sia stato all’incirca di 200 Ma. </a:t>
            </a:r>
          </a:p>
        </p:txBody>
      </p:sp>
    </p:spTree>
    <p:extLst>
      <p:ext uri="{BB962C8B-B14F-4D97-AF65-F5344CB8AC3E}">
        <p14:creationId xmlns:p14="http://schemas.microsoft.com/office/powerpoint/2010/main" val="3477519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2C459E9-EAA8-CF47-930E-0D886161128E}"/>
              </a:ext>
            </a:extLst>
          </p:cNvPr>
          <p:cNvSpPr>
            <a:spLocks noGrp="1"/>
          </p:cNvSpPr>
          <p:nvPr>
            <p:ph idx="1"/>
          </p:nvPr>
        </p:nvSpPr>
        <p:spPr>
          <a:xfrm>
            <a:off x="-1" y="758282"/>
            <a:ext cx="12076771" cy="5943601"/>
          </a:xfrm>
        </p:spPr>
        <p:txBody>
          <a:bodyPr anchor="ctr">
            <a:normAutofit/>
          </a:bodyPr>
          <a:lstStyle/>
          <a:p>
            <a:pPr algn="just"/>
            <a:r>
              <a:rPr lang="it-IT" dirty="0"/>
              <a:t>I </a:t>
            </a:r>
            <a:r>
              <a:rPr lang="it-IT" dirty="0" err="1"/>
              <a:t>planetesimi</a:t>
            </a:r>
            <a:r>
              <a:rPr lang="it-IT" dirty="0"/>
              <a:t> prima, e i </a:t>
            </a:r>
            <a:r>
              <a:rPr lang="it-IT" dirty="0" err="1"/>
              <a:t>protopianeti</a:t>
            </a:r>
            <a:r>
              <a:rPr lang="it-IT" dirty="0"/>
              <a:t> poi, tendono ad attrarre non solo corpi di dimensioni simili, ma anche tutto il gas e le polveri che incontrano al loro </a:t>
            </a:r>
            <a:r>
              <a:rPr lang="it-IT" dirty="0" err="1"/>
              <a:t>pas</a:t>
            </a:r>
            <a:r>
              <a:rPr lang="it-IT" dirty="0"/>
              <a:t>- saggio a bassa velocità (mantenendo la composizione chimica!), che accrescono ulteriormente la massa del pianeta in formazione.</a:t>
            </a:r>
          </a:p>
          <a:p>
            <a:pPr algn="just"/>
            <a:r>
              <a:rPr lang="it-IT" dirty="0"/>
              <a:t>Il gas del disco </a:t>
            </a:r>
            <a:r>
              <a:rPr lang="it-IT" dirty="0" err="1"/>
              <a:t>protoplanetario</a:t>
            </a:r>
            <a:r>
              <a:rPr lang="it-IT" dirty="0"/>
              <a:t> </a:t>
            </a:r>
            <a:r>
              <a:rPr lang="it-IT" dirty="0" err="1"/>
              <a:t>puo</a:t>
            </a:r>
            <a:r>
              <a:rPr lang="it-IT" dirty="0"/>
              <a:t>̀ formare una tenue atmosfera iniziale, arricchita dei componenti chimici presenti.</a:t>
            </a:r>
          </a:p>
          <a:p>
            <a:pPr algn="just"/>
            <a:r>
              <a:rPr lang="it-IT" dirty="0"/>
              <a:t>Se il gas è molto più abbondante della componente rocciosa </a:t>
            </a:r>
            <a:r>
              <a:rPr lang="it-IT" dirty="0" err="1"/>
              <a:t>puo</a:t>
            </a:r>
            <a:r>
              <a:rPr lang="it-IT" dirty="0"/>
              <a:t>̀ stratificarsi fino a formare una spessa coltre che ricopre completamente il pianeta.</a:t>
            </a:r>
          </a:p>
          <a:p>
            <a:pPr algn="just"/>
            <a:r>
              <a:rPr lang="it-IT" dirty="0"/>
              <a:t>Nella prima fase di formazione di un sistema planetario si formano in maniera casuale piccoli oggetti rocciosi verso la stella e oggetti ghiacciati all’esterno, insieme a pianeti giganti con un nucleo roccioso ed enormi strati atmosferici come lo sono Giove e Saturno oggi. </a:t>
            </a:r>
          </a:p>
        </p:txBody>
      </p:sp>
      <p:sp>
        <p:nvSpPr>
          <p:cNvPr id="4" name="Titolo 1">
            <a:extLst>
              <a:ext uri="{FF2B5EF4-FFF2-40B4-BE49-F238E27FC236}">
                <a16:creationId xmlns:a16="http://schemas.microsoft.com/office/drawing/2014/main" id="{228333B9-C6AC-2240-AA39-1071A060D9BF}"/>
              </a:ext>
            </a:extLst>
          </p:cNvPr>
          <p:cNvSpPr>
            <a:spLocks noGrp="1"/>
          </p:cNvSpPr>
          <p:nvPr>
            <p:ph type="title"/>
          </p:nvPr>
        </p:nvSpPr>
        <p:spPr>
          <a:xfrm>
            <a:off x="838200" y="-237041"/>
            <a:ext cx="10515600" cy="1325563"/>
          </a:xfrm>
        </p:spPr>
        <p:txBody>
          <a:bodyPr/>
          <a:lstStyle/>
          <a:p>
            <a:r>
              <a:rPr lang="it-IT" dirty="0"/>
              <a:t>Formazione dei </a:t>
            </a:r>
            <a:r>
              <a:rPr lang="it-IT" dirty="0" err="1"/>
              <a:t>planetesimi</a:t>
            </a:r>
            <a:r>
              <a:rPr lang="it-IT" dirty="0"/>
              <a:t> e dei </a:t>
            </a:r>
            <a:r>
              <a:rPr lang="it-IT" dirty="0" err="1"/>
              <a:t>protopianeti</a:t>
            </a:r>
            <a:r>
              <a:rPr lang="it-IT" dirty="0"/>
              <a:t> </a:t>
            </a:r>
            <a:endParaRPr lang="en-GB" dirty="0"/>
          </a:p>
        </p:txBody>
      </p:sp>
    </p:spTree>
    <p:extLst>
      <p:ext uri="{BB962C8B-B14F-4D97-AF65-F5344CB8AC3E}">
        <p14:creationId xmlns:p14="http://schemas.microsoft.com/office/powerpoint/2010/main" val="129717153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C65C80C7D2D2E4CB1D0EF17246767DD" ma:contentTypeVersion="2" ma:contentTypeDescription="Creare un nuovo documento." ma:contentTypeScope="" ma:versionID="02f53757d1fb9ddfe538bca01df1b25d">
  <xsd:schema xmlns:xsd="http://www.w3.org/2001/XMLSchema" xmlns:xs="http://www.w3.org/2001/XMLSchema" xmlns:p="http://schemas.microsoft.com/office/2006/metadata/properties" xmlns:ns2="85890f07-31f4-4508-84e7-38a9461c0033" targetNamespace="http://schemas.microsoft.com/office/2006/metadata/properties" ma:root="true" ma:fieldsID="a7f3790e0572c86d6e267f440a8ff700" ns2:_="">
    <xsd:import namespace="85890f07-31f4-4508-84e7-38a9461c003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90f07-31f4-4508-84e7-38a9461c00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D451F7-6393-4E2B-8A06-4358779F5E41}"/>
</file>

<file path=customXml/itemProps2.xml><?xml version="1.0" encoding="utf-8"?>
<ds:datastoreItem xmlns:ds="http://schemas.openxmlformats.org/officeDocument/2006/customXml" ds:itemID="{0EC3C091-AD70-4581-A2C1-5A46B3428F66}"/>
</file>

<file path=customXml/itemProps3.xml><?xml version="1.0" encoding="utf-8"?>
<ds:datastoreItem xmlns:ds="http://schemas.openxmlformats.org/officeDocument/2006/customXml" ds:itemID="{A090ADA0-FF36-4FC4-A032-D4263E6A6F40}"/>
</file>

<file path=docProps/app.xml><?xml version="1.0" encoding="utf-8"?>
<Properties xmlns="http://schemas.openxmlformats.org/officeDocument/2006/extended-properties" xmlns:vt="http://schemas.openxmlformats.org/officeDocument/2006/docPropsVTypes">
  <TotalTime>7581</TotalTime>
  <Words>2644</Words>
  <Application>Microsoft Macintosh PowerPoint</Application>
  <PresentationFormat>Widescreen</PresentationFormat>
  <Paragraphs>86</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Calibri Light</vt:lpstr>
      <vt:lpstr>Tema di Office</vt:lpstr>
      <vt:lpstr>Corso Astrobiologia Modulo Alessandra Rotundi  Dalla polvere interstellare ai proto-pianeti.   Il ciclo di formazione dei granuli. La nascita del disco protoplanetario. Formazione dei planetesimi e dei protopianeti</vt:lpstr>
      <vt:lpstr>Il ciclo di formazione dei granuli </vt:lpstr>
      <vt:lpstr>Il ciclo di formazione dei granuli </vt:lpstr>
      <vt:lpstr>Il ciclo di formazione dei granuli: RIASSUMIAMO</vt:lpstr>
      <vt:lpstr>La nascita del disco protoplanetario </vt:lpstr>
      <vt:lpstr>La nascita del disco protoplanetario </vt:lpstr>
      <vt:lpstr>Formazione dei planetesimi e dei protopianeti</vt:lpstr>
      <vt:lpstr>Formazione dei planetesimi e dei protopianeti </vt:lpstr>
      <vt:lpstr>Formazione dei planetesimi e dei protopianeti </vt:lpstr>
      <vt:lpstr>Formazione dei planetesimi e dei protopianeti </vt:lpstr>
      <vt:lpstr>Formazione dei planetesimi e dei protopianeti </vt:lpstr>
      <vt:lpstr>Formazione dei planetesimi e dei protopianeti </vt:lpstr>
      <vt:lpstr>Formazione dei planetesimi e dei protopianeti </vt:lpstr>
      <vt:lpstr>Formazione dei planetesimi e dei protopianeti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Alessandra Rotundi</dc:creator>
  <cp:lastModifiedBy>Alessandra Rotundi</cp:lastModifiedBy>
  <cp:revision>21</cp:revision>
  <dcterms:created xsi:type="dcterms:W3CDTF">2023-05-11T06:14:02Z</dcterms:created>
  <dcterms:modified xsi:type="dcterms:W3CDTF">2023-05-16T12:35:28Z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0x0101005C65C80C7D2D2E4CB1D0EF17246767DD</vt:lpwstr>
  </property>
</Properties>
</file>