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3" r:id="rId3"/>
    <p:sldId id="311" r:id="rId4"/>
    <p:sldId id="307" r:id="rId5"/>
    <p:sldId id="378" r:id="rId6"/>
    <p:sldId id="379" r:id="rId7"/>
    <p:sldId id="380" r:id="rId8"/>
    <p:sldId id="304" r:id="rId9"/>
    <p:sldId id="303" r:id="rId10"/>
    <p:sldId id="298" r:id="rId11"/>
    <p:sldId id="3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353"/>
            <p14:sldId id="311"/>
            <p14:sldId id="307"/>
            <p14:sldId id="378"/>
            <p14:sldId id="379"/>
            <p14:sldId id="380"/>
            <p14:sldId id="304"/>
            <p14:sldId id="303"/>
            <p14:sldId id="298"/>
            <p14:sldId id="381"/>
          </p14:sldIdLst>
        </p14:section>
        <p14:section name="Design, Morph, Annotate, Work Together, Tell Me" id="{F136C04F-F0BE-4967-B5A6-9F5777FA1FDE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Massimiliano Catena" initials="MC" lastIdx="1" clrIdx="2">
    <p:extLst>
      <p:ext uri="{19B8F6BF-5375-455C-9EA6-DF929625EA0E}">
        <p15:presenceInfo xmlns:p15="http://schemas.microsoft.com/office/powerpoint/2012/main" userId="Massimiliano Cat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24726"/>
    <a:srgbClr val="404040"/>
    <a:srgbClr val="FF9B45"/>
    <a:srgbClr val="DD462F"/>
    <a:srgbClr val="F8CFB6"/>
    <a:srgbClr val="F8CAB6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84" d="100"/>
          <a:sy n="84" d="100"/>
        </p:scale>
        <p:origin x="9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si Catenma" userId="7edd239430b66c60" providerId="LiveId" clId="{CD6F593A-7282-46FE-9317-2EEE225A3105}"/>
    <pc:docChg chg="undo custSel addSld delSld modSld sldOrd modSection">
      <pc:chgData name="Massi Catenma" userId="7edd239430b66c60" providerId="LiveId" clId="{CD6F593A-7282-46FE-9317-2EEE225A3105}" dt="2023-05-15T20:42:58.331" v="2855" actId="20577"/>
      <pc:docMkLst>
        <pc:docMk/>
      </pc:docMkLst>
      <pc:sldChg chg="modSp mod">
        <pc:chgData name="Massi Catenma" userId="7edd239430b66c60" providerId="LiveId" clId="{CD6F593A-7282-46FE-9317-2EEE225A3105}" dt="2023-05-15T18:44:32.233" v="30" actId="20577"/>
        <pc:sldMkLst>
          <pc:docMk/>
          <pc:sldMk cId="2471807738" sldId="256"/>
        </pc:sldMkLst>
        <pc:spChg chg="mod">
          <ac:chgData name="Massi Catenma" userId="7edd239430b66c60" providerId="LiveId" clId="{CD6F593A-7282-46FE-9317-2EEE225A3105}" dt="2023-05-15T18:44:26.791" v="28" actId="20577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Massi Catenma" userId="7edd239430b66c60" providerId="LiveId" clId="{CD6F593A-7282-46FE-9317-2EEE225A3105}" dt="2023-05-15T18:44:32.233" v="30" actId="20577"/>
          <ac:spMkLst>
            <pc:docMk/>
            <pc:sldMk cId="2471807738" sldId="256"/>
            <ac:spMk id="3" creationId="{00000000-0000-0000-0000-000000000000}"/>
          </ac:spMkLst>
        </pc:spChg>
      </pc:sldChg>
      <pc:sldChg chg="add del ord">
        <pc:chgData name="Massi Catenma" userId="7edd239430b66c60" providerId="LiveId" clId="{CD6F593A-7282-46FE-9317-2EEE225A3105}" dt="2023-05-15T19:54:13.645" v="2581" actId="47"/>
        <pc:sldMkLst>
          <pc:docMk/>
          <pc:sldMk cId="154264414" sldId="294"/>
        </pc:sldMkLst>
      </pc:sldChg>
      <pc:sldChg chg="add ord">
        <pc:chgData name="Massi Catenma" userId="7edd239430b66c60" providerId="LiveId" clId="{CD6F593A-7282-46FE-9317-2EEE225A3105}" dt="2023-05-15T19:53:42.620" v="2578"/>
        <pc:sldMkLst>
          <pc:docMk/>
          <pc:sldMk cId="3054761489" sldId="298"/>
        </pc:sldMkLst>
      </pc:sldChg>
      <pc:sldChg chg="add ord">
        <pc:chgData name="Massi Catenma" userId="7edd239430b66c60" providerId="LiveId" clId="{CD6F593A-7282-46FE-9317-2EEE225A3105}" dt="2023-05-15T19:53:42.620" v="2578"/>
        <pc:sldMkLst>
          <pc:docMk/>
          <pc:sldMk cId="1314333703" sldId="303"/>
        </pc:sldMkLst>
      </pc:sldChg>
      <pc:sldChg chg="addSp modSp add mod ord modAnim">
        <pc:chgData name="Massi Catenma" userId="7edd239430b66c60" providerId="LiveId" clId="{CD6F593A-7282-46FE-9317-2EEE225A3105}" dt="2023-05-15T20:41:09.667" v="2822" actId="20577"/>
        <pc:sldMkLst>
          <pc:docMk/>
          <pc:sldMk cId="716892481" sldId="304"/>
        </pc:sldMkLst>
        <pc:spChg chg="add mod">
          <ac:chgData name="Massi Catenma" userId="7edd239430b66c60" providerId="LiveId" clId="{CD6F593A-7282-46FE-9317-2EEE225A3105}" dt="2023-05-15T20:24:05.768" v="2612" actId="207"/>
          <ac:spMkLst>
            <pc:docMk/>
            <pc:sldMk cId="716892481" sldId="304"/>
            <ac:spMk id="2" creationId="{78153789-6D54-FAB0-C4DB-FD8E7AFBD006}"/>
          </ac:spMkLst>
        </pc:spChg>
        <pc:spChg chg="mod">
          <ac:chgData name="Massi Catenma" userId="7edd239430b66c60" providerId="LiveId" clId="{CD6F593A-7282-46FE-9317-2EEE225A3105}" dt="2023-05-15T20:24:17.995" v="2613" actId="207"/>
          <ac:spMkLst>
            <pc:docMk/>
            <pc:sldMk cId="716892481" sldId="304"/>
            <ac:spMk id="3" creationId="{CD3ADF44-DFAF-43F4-35C7-4EA5903923C7}"/>
          </ac:spMkLst>
        </pc:spChg>
        <pc:spChg chg="add mod">
          <ac:chgData name="Massi Catenma" userId="7edd239430b66c60" providerId="LiveId" clId="{CD6F593A-7282-46FE-9317-2EEE225A3105}" dt="2023-05-15T20:24:27.328" v="2615" actId="207"/>
          <ac:spMkLst>
            <pc:docMk/>
            <pc:sldMk cId="716892481" sldId="304"/>
            <ac:spMk id="4" creationId="{0591F4AA-4772-E3D6-0704-2DBA70C6FEC9}"/>
          </ac:spMkLst>
        </pc:spChg>
        <pc:spChg chg="mod">
          <ac:chgData name="Massi Catenma" userId="7edd239430b66c60" providerId="LiveId" clId="{CD6F593A-7282-46FE-9317-2EEE225A3105}" dt="2023-05-15T20:18:44.044" v="2595" actId="208"/>
          <ac:spMkLst>
            <pc:docMk/>
            <pc:sldMk cId="716892481" sldId="304"/>
            <ac:spMk id="6" creationId="{263304CB-0434-E753-3607-B9466F45E528}"/>
          </ac:spMkLst>
        </pc:spChg>
        <pc:spChg chg="mod">
          <ac:chgData name="Massi Catenma" userId="7edd239430b66c60" providerId="LiveId" clId="{CD6F593A-7282-46FE-9317-2EEE225A3105}" dt="2023-05-15T20:24:22.813" v="2614" actId="207"/>
          <ac:spMkLst>
            <pc:docMk/>
            <pc:sldMk cId="716892481" sldId="304"/>
            <ac:spMk id="7" creationId="{D7CBCA5B-496A-D4CD-5421-17FADA2B7BE7}"/>
          </ac:spMkLst>
        </pc:spChg>
        <pc:spChg chg="mod">
          <ac:chgData name="Massi Catenma" userId="7edd239430b66c60" providerId="LiveId" clId="{CD6F593A-7282-46FE-9317-2EEE225A3105}" dt="2023-05-15T20:18:44.044" v="2595" actId="208"/>
          <ac:spMkLst>
            <pc:docMk/>
            <pc:sldMk cId="716892481" sldId="304"/>
            <ac:spMk id="10" creationId="{337DBD1F-D611-6CDF-DC03-71A8F77CA5CF}"/>
          </ac:spMkLst>
        </pc:spChg>
        <pc:spChg chg="mod">
          <ac:chgData name="Massi Catenma" userId="7edd239430b66c60" providerId="LiveId" clId="{CD6F593A-7282-46FE-9317-2EEE225A3105}" dt="2023-05-15T20:41:09.667" v="2822" actId="20577"/>
          <ac:spMkLst>
            <pc:docMk/>
            <pc:sldMk cId="716892481" sldId="304"/>
            <ac:spMk id="30" creationId="{25D866D7-8443-80FC-CF63-80BFD3F01D0C}"/>
          </ac:spMkLst>
        </pc:spChg>
        <pc:graphicFrameChg chg="modGraphic">
          <ac:chgData name="Massi Catenma" userId="7edd239430b66c60" providerId="LiveId" clId="{CD6F593A-7282-46FE-9317-2EEE225A3105}" dt="2023-05-15T20:18:56.293" v="2604" actId="20577"/>
          <ac:graphicFrameMkLst>
            <pc:docMk/>
            <pc:sldMk cId="716892481" sldId="304"/>
            <ac:graphicFrameMk id="5" creationId="{599C8963-0453-9BA0-9BAD-2E6634ACEA02}"/>
          </ac:graphicFrameMkLst>
        </pc:graphicFrameChg>
      </pc:sldChg>
      <pc:sldChg chg="add del ord">
        <pc:chgData name="Massi Catenma" userId="7edd239430b66c60" providerId="LiveId" clId="{CD6F593A-7282-46FE-9317-2EEE225A3105}" dt="2023-05-15T20:32:44.314" v="2707" actId="47"/>
        <pc:sldMkLst>
          <pc:docMk/>
          <pc:sldMk cId="2230830789" sldId="306"/>
        </pc:sldMkLst>
      </pc:sldChg>
      <pc:sldChg chg="modSp add mod">
        <pc:chgData name="Massi Catenma" userId="7edd239430b66c60" providerId="LiveId" clId="{CD6F593A-7282-46FE-9317-2EEE225A3105}" dt="2023-05-15T19:09:24.381" v="388" actId="20577"/>
        <pc:sldMkLst>
          <pc:docMk/>
          <pc:sldMk cId="3015845348" sldId="307"/>
        </pc:sldMkLst>
        <pc:spChg chg="mod">
          <ac:chgData name="Massi Catenma" userId="7edd239430b66c60" providerId="LiveId" clId="{CD6F593A-7282-46FE-9317-2EEE225A3105}" dt="2023-05-15T19:09:24.381" v="388" actId="20577"/>
          <ac:spMkLst>
            <pc:docMk/>
            <pc:sldMk cId="3015845348" sldId="307"/>
            <ac:spMk id="4" creationId="{0EF69066-1B43-F458-5033-00226D01A48D}"/>
          </ac:spMkLst>
        </pc:spChg>
      </pc:sldChg>
      <pc:sldChg chg="add">
        <pc:chgData name="Massi Catenma" userId="7edd239430b66c60" providerId="LiveId" clId="{CD6F593A-7282-46FE-9317-2EEE225A3105}" dt="2023-05-15T19:02:19.460" v="385"/>
        <pc:sldMkLst>
          <pc:docMk/>
          <pc:sldMk cId="17966652" sldId="311"/>
        </pc:sldMkLst>
      </pc:sldChg>
      <pc:sldChg chg="addSp delSp modSp del mod ord modAnim">
        <pc:chgData name="Massi Catenma" userId="7edd239430b66c60" providerId="LiveId" clId="{CD6F593A-7282-46FE-9317-2EEE225A3105}" dt="2023-05-15T20:32:50.373" v="2708" actId="47"/>
        <pc:sldMkLst>
          <pc:docMk/>
          <pc:sldMk cId="2582744231" sldId="341"/>
        </pc:sldMkLst>
        <pc:spChg chg="add mod">
          <ac:chgData name="Massi Catenma" userId="7edd239430b66c60" providerId="LiveId" clId="{CD6F593A-7282-46FE-9317-2EEE225A3105}" dt="2023-05-15T18:53:17.135" v="382" actId="20577"/>
          <ac:spMkLst>
            <pc:docMk/>
            <pc:sldMk cId="2582744231" sldId="341"/>
            <ac:spMk id="4" creationId="{7840F1D3-B410-A075-F340-583164489574}"/>
          </ac:spMkLst>
        </pc:spChg>
        <pc:spChg chg="del">
          <ac:chgData name="Massi Catenma" userId="7edd239430b66c60" providerId="LiveId" clId="{CD6F593A-7282-46FE-9317-2EEE225A3105}" dt="2023-05-15T18:46:34.611" v="33" actId="478"/>
          <ac:spMkLst>
            <pc:docMk/>
            <pc:sldMk cId="2582744231" sldId="341"/>
            <ac:spMk id="119" creationId="{924191FF-7AA5-7984-112E-79D1F01C6335}"/>
          </ac:spMkLst>
        </pc:spChg>
        <pc:grpChg chg="del">
          <ac:chgData name="Massi Catenma" userId="7edd239430b66c60" providerId="LiveId" clId="{CD6F593A-7282-46FE-9317-2EEE225A3105}" dt="2023-05-15T18:46:34.611" v="33" actId="478"/>
          <ac:grpSpMkLst>
            <pc:docMk/>
            <pc:sldMk cId="2582744231" sldId="341"/>
            <ac:grpSpMk id="127" creationId="{F78B3013-AE4F-5A6E-18A4-76582EFD009C}"/>
          </ac:grpSpMkLst>
        </pc:grpChg>
        <pc:picChg chg="del">
          <ac:chgData name="Massi Catenma" userId="7edd239430b66c60" providerId="LiveId" clId="{CD6F593A-7282-46FE-9317-2EEE225A3105}" dt="2023-05-15T18:46:37.527" v="34" actId="478"/>
          <ac:picMkLst>
            <pc:docMk/>
            <pc:sldMk cId="2582744231" sldId="341"/>
            <ac:picMk id="3" creationId="{5AA41D97-1679-B67F-634A-338EAC18176C}"/>
          </ac:picMkLst>
        </pc:pic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20" creationId="{CD71D25E-F4CE-B720-34F5-38557FA742FD}"/>
          </ac:cxnSpMkLst>
        </pc:cxn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22" creationId="{AFF88E34-DFE8-B4AD-B648-3BA1489F8B85}"/>
          </ac:cxnSpMkLst>
        </pc:cxn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25" creationId="{58523066-163F-95BC-2E46-63A65C6F7233}"/>
          </ac:cxnSpMkLst>
        </pc:cxn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41" creationId="{7E5B92FA-96A1-5EF1-A2AE-B30307BD1406}"/>
          </ac:cxnSpMkLst>
        </pc:cxn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45" creationId="{3C7ED677-7741-436D-527C-0DC3E7FD67D5}"/>
          </ac:cxnSpMkLst>
        </pc:cxn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55" creationId="{8074E326-3381-A361-8701-A47F44553778}"/>
          </ac:cxnSpMkLst>
        </pc:cxn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58" creationId="{89FC2DBB-01A1-C257-4D7D-A01BDCC82AD4}"/>
          </ac:cxnSpMkLst>
        </pc:cxn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61" creationId="{DA4B59CA-B781-0A25-F89E-2BEB14FA9217}"/>
          </ac:cxnSpMkLst>
        </pc:cxn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67" creationId="{09C1FFF9-25C6-9AFF-AD7C-DAB343530DE0}"/>
          </ac:cxnSpMkLst>
        </pc:cxn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97" creationId="{A29FBC6E-AA94-073A-DCA1-A20203DC1149}"/>
          </ac:cxnSpMkLst>
        </pc:cxn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101" creationId="{C2FCF62A-BEB5-D67D-07CA-F087C07AC847}"/>
          </ac:cxnSpMkLst>
        </pc:cxn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110" creationId="{AC834960-F5DA-3E4C-B736-16A25B0F074B}"/>
          </ac:cxnSpMkLst>
        </pc:cxn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113" creationId="{47C546F2-B65A-7328-C880-67365D062752}"/>
          </ac:cxnSpMkLst>
        </pc:cxnChg>
        <pc:cxnChg chg="mod">
          <ac:chgData name="Massi Catenma" userId="7edd239430b66c60" providerId="LiveId" clId="{CD6F593A-7282-46FE-9317-2EEE225A3105}" dt="2023-05-15T18:46:34.611" v="33" actId="478"/>
          <ac:cxnSpMkLst>
            <pc:docMk/>
            <pc:sldMk cId="2582744231" sldId="341"/>
            <ac:cxnSpMk id="116" creationId="{8EE90B80-8D41-8B94-4497-C16DBD3BB898}"/>
          </ac:cxnSpMkLst>
        </pc:cxnChg>
      </pc:sldChg>
      <pc:sldChg chg="del">
        <pc:chgData name="Massi Catenma" userId="7edd239430b66c60" providerId="LiveId" clId="{CD6F593A-7282-46FE-9317-2EEE225A3105}" dt="2023-05-15T19:52:38.157" v="2573" actId="47"/>
        <pc:sldMkLst>
          <pc:docMk/>
          <pc:sldMk cId="895158722" sldId="344"/>
        </pc:sldMkLst>
      </pc:sldChg>
      <pc:sldChg chg="addSp delSp modSp mod modAnim">
        <pc:chgData name="Massi Catenma" userId="7edd239430b66c60" providerId="LiveId" clId="{CD6F593A-7282-46FE-9317-2EEE225A3105}" dt="2023-05-15T19:02:07.904" v="384"/>
        <pc:sldMkLst>
          <pc:docMk/>
          <pc:sldMk cId="1347937728" sldId="353"/>
        </pc:sldMkLst>
        <pc:spChg chg="mod">
          <ac:chgData name="Massi Catenma" userId="7edd239430b66c60" providerId="LiveId" clId="{CD6F593A-7282-46FE-9317-2EEE225A3105}" dt="2023-05-15T18:44:42.749" v="32" actId="14100"/>
          <ac:spMkLst>
            <pc:docMk/>
            <pc:sldMk cId="1347937728" sldId="353"/>
            <ac:spMk id="12" creationId="{EDC01475-9A4A-578C-5F1D-1A7487DA17B6}"/>
          </ac:spMkLst>
        </pc:spChg>
        <pc:spChg chg="add del mod">
          <ac:chgData name="Massi Catenma" userId="7edd239430b66c60" providerId="LiveId" clId="{CD6F593A-7282-46FE-9317-2EEE225A3105}" dt="2023-05-15T19:02:07.904" v="384"/>
          <ac:spMkLst>
            <pc:docMk/>
            <pc:sldMk cId="1347937728" sldId="353"/>
            <ac:spMk id="13" creationId="{8909ED7D-4B58-CCC3-B2CB-16FE8C79F3BC}"/>
          </ac:spMkLst>
        </pc:spChg>
      </pc:sldChg>
      <pc:sldChg chg="del">
        <pc:chgData name="Massi Catenma" userId="7edd239430b66c60" providerId="LiveId" clId="{CD6F593A-7282-46FE-9317-2EEE225A3105}" dt="2023-05-15T19:52:38.157" v="2573" actId="47"/>
        <pc:sldMkLst>
          <pc:docMk/>
          <pc:sldMk cId="656369929" sldId="363"/>
        </pc:sldMkLst>
      </pc:sldChg>
      <pc:sldChg chg="del">
        <pc:chgData name="Massi Catenma" userId="7edd239430b66c60" providerId="LiveId" clId="{CD6F593A-7282-46FE-9317-2EEE225A3105}" dt="2023-05-15T19:52:38.157" v="2573" actId="47"/>
        <pc:sldMkLst>
          <pc:docMk/>
          <pc:sldMk cId="1946319913" sldId="373"/>
        </pc:sldMkLst>
      </pc:sldChg>
      <pc:sldChg chg="del">
        <pc:chgData name="Massi Catenma" userId="7edd239430b66c60" providerId="LiveId" clId="{CD6F593A-7282-46FE-9317-2EEE225A3105}" dt="2023-05-15T19:52:38.157" v="2573" actId="47"/>
        <pc:sldMkLst>
          <pc:docMk/>
          <pc:sldMk cId="2928370566" sldId="374"/>
        </pc:sldMkLst>
      </pc:sldChg>
      <pc:sldChg chg="del">
        <pc:chgData name="Massi Catenma" userId="7edd239430b66c60" providerId="LiveId" clId="{CD6F593A-7282-46FE-9317-2EEE225A3105}" dt="2023-05-15T19:52:38.157" v="2573" actId="47"/>
        <pc:sldMkLst>
          <pc:docMk/>
          <pc:sldMk cId="1169845157" sldId="375"/>
        </pc:sldMkLst>
      </pc:sldChg>
      <pc:sldChg chg="del">
        <pc:chgData name="Massi Catenma" userId="7edd239430b66c60" providerId="LiveId" clId="{CD6F593A-7282-46FE-9317-2EEE225A3105}" dt="2023-05-15T19:52:38.157" v="2573" actId="47"/>
        <pc:sldMkLst>
          <pc:docMk/>
          <pc:sldMk cId="866965450" sldId="376"/>
        </pc:sldMkLst>
      </pc:sldChg>
      <pc:sldChg chg="new del">
        <pc:chgData name="Massi Catenma" userId="7edd239430b66c60" providerId="LiveId" clId="{CD6F593A-7282-46FE-9317-2EEE225A3105}" dt="2023-05-15T19:09:43.307" v="391" actId="47"/>
        <pc:sldMkLst>
          <pc:docMk/>
          <pc:sldMk cId="1004248318" sldId="377"/>
        </pc:sldMkLst>
      </pc:sldChg>
      <pc:sldChg chg="addSp delSp modSp add mod ord modAnim">
        <pc:chgData name="Massi Catenma" userId="7edd239430b66c60" providerId="LiveId" clId="{CD6F593A-7282-46FE-9317-2EEE225A3105}" dt="2023-05-15T20:36:49.247" v="2719" actId="115"/>
        <pc:sldMkLst>
          <pc:docMk/>
          <pc:sldMk cId="1864626136" sldId="378"/>
        </pc:sldMkLst>
        <pc:spChg chg="mod">
          <ac:chgData name="Massi Catenma" userId="7edd239430b66c60" providerId="LiveId" clId="{CD6F593A-7282-46FE-9317-2EEE225A3105}" dt="2023-05-15T19:34:53.427" v="1327" actId="20577"/>
          <ac:spMkLst>
            <pc:docMk/>
            <pc:sldMk cId="1864626136" sldId="378"/>
            <ac:spMk id="2" creationId="{C37F7CBB-22FF-ED74-8200-72FC161DE253}"/>
          </ac:spMkLst>
        </pc:spChg>
        <pc:spChg chg="del">
          <ac:chgData name="Massi Catenma" userId="7edd239430b66c60" providerId="LiveId" clId="{CD6F593A-7282-46FE-9317-2EEE225A3105}" dt="2023-05-15T19:09:34.161" v="390" actId="478"/>
          <ac:spMkLst>
            <pc:docMk/>
            <pc:sldMk cId="1864626136" sldId="378"/>
            <ac:spMk id="3" creationId="{D3AA93EA-E029-2E79-6949-AAD010C37ADA}"/>
          </ac:spMkLst>
        </pc:spChg>
        <pc:spChg chg="mod">
          <ac:chgData name="Massi Catenma" userId="7edd239430b66c60" providerId="LiveId" clId="{CD6F593A-7282-46FE-9317-2EEE225A3105}" dt="2023-05-15T20:36:49.247" v="2719" actId="115"/>
          <ac:spMkLst>
            <pc:docMk/>
            <pc:sldMk cId="1864626136" sldId="378"/>
            <ac:spMk id="4" creationId="{0EF69066-1B43-F458-5033-00226D01A48D}"/>
          </ac:spMkLst>
        </pc:spChg>
        <pc:graphicFrameChg chg="add del modGraphic">
          <ac:chgData name="Massi Catenma" userId="7edd239430b66c60" providerId="LiveId" clId="{CD6F593A-7282-46FE-9317-2EEE225A3105}" dt="2023-05-15T19:20:01.151" v="669" actId="27309"/>
          <ac:graphicFrameMkLst>
            <pc:docMk/>
            <pc:sldMk cId="1864626136" sldId="378"/>
            <ac:graphicFrameMk id="6" creationId="{4669350D-C6C5-80CA-3EB4-21D085CD9483}"/>
          </ac:graphicFrameMkLst>
        </pc:graphicFrameChg>
      </pc:sldChg>
      <pc:sldChg chg="modSp add mod modAnim">
        <pc:chgData name="Massi Catenma" userId="7edd239430b66c60" providerId="LiveId" clId="{CD6F593A-7282-46FE-9317-2EEE225A3105}" dt="2023-05-15T20:34:10.296" v="2714"/>
        <pc:sldMkLst>
          <pc:docMk/>
          <pc:sldMk cId="1867665755" sldId="379"/>
        </pc:sldMkLst>
        <pc:spChg chg="mod">
          <ac:chgData name="Massi Catenma" userId="7edd239430b66c60" providerId="LiveId" clId="{CD6F593A-7282-46FE-9317-2EEE225A3105}" dt="2023-05-15T19:45:34.874" v="1926" actId="27636"/>
          <ac:spMkLst>
            <pc:docMk/>
            <pc:sldMk cId="1867665755" sldId="379"/>
            <ac:spMk id="2" creationId="{C37F7CBB-22FF-ED74-8200-72FC161DE253}"/>
          </ac:spMkLst>
        </pc:spChg>
        <pc:spChg chg="mod">
          <ac:chgData name="Massi Catenma" userId="7edd239430b66c60" providerId="LiveId" clId="{CD6F593A-7282-46FE-9317-2EEE225A3105}" dt="2023-05-15T20:30:43.384" v="2706" actId="115"/>
          <ac:spMkLst>
            <pc:docMk/>
            <pc:sldMk cId="1867665755" sldId="379"/>
            <ac:spMk id="4" creationId="{0EF69066-1B43-F458-5033-00226D01A48D}"/>
          </ac:spMkLst>
        </pc:spChg>
      </pc:sldChg>
      <pc:sldChg chg="addSp delSp modSp new mod ord modAnim">
        <pc:chgData name="Massi Catenma" userId="7edd239430b66c60" providerId="LiveId" clId="{CD6F593A-7282-46FE-9317-2EEE225A3105}" dt="2023-05-15T20:39:58.681" v="2783"/>
        <pc:sldMkLst>
          <pc:docMk/>
          <pc:sldMk cId="2632051354" sldId="380"/>
        </pc:sldMkLst>
        <pc:spChg chg="mod">
          <ac:chgData name="Massi Catenma" userId="7edd239430b66c60" providerId="LiveId" clId="{CD6F593A-7282-46FE-9317-2EEE225A3105}" dt="2023-05-15T19:46:05.687" v="1972" actId="20577"/>
          <ac:spMkLst>
            <pc:docMk/>
            <pc:sldMk cId="2632051354" sldId="380"/>
            <ac:spMk id="2" creationId="{C17DB2F1-BCFC-D78A-EDEE-B2897306D598}"/>
          </ac:spMkLst>
        </pc:spChg>
        <pc:spChg chg="del">
          <ac:chgData name="Massi Catenma" userId="7edd239430b66c60" providerId="LiveId" clId="{CD6F593A-7282-46FE-9317-2EEE225A3105}" dt="2023-05-15T19:27:36.153" v="1065" actId="478"/>
          <ac:spMkLst>
            <pc:docMk/>
            <pc:sldMk cId="2632051354" sldId="380"/>
            <ac:spMk id="3" creationId="{DE2E35A7-65F5-1AB2-AB04-DD9D340E1F93}"/>
          </ac:spMkLst>
        </pc:spChg>
        <pc:spChg chg="add del mod">
          <ac:chgData name="Massi Catenma" userId="7edd239430b66c60" providerId="LiveId" clId="{CD6F593A-7282-46FE-9317-2EEE225A3105}" dt="2023-05-15T19:27:29.144" v="1064" actId="478"/>
          <ac:spMkLst>
            <pc:docMk/>
            <pc:sldMk cId="2632051354" sldId="380"/>
            <ac:spMk id="5" creationId="{FBD81D67-49C0-79B3-54E2-D322D2BDD897}"/>
          </ac:spMkLst>
        </pc:spChg>
        <pc:spChg chg="add del mod">
          <ac:chgData name="Massi Catenma" userId="7edd239430b66c60" providerId="LiveId" clId="{CD6F593A-7282-46FE-9317-2EEE225A3105}" dt="2023-05-15T19:27:48.462" v="1069" actId="478"/>
          <ac:spMkLst>
            <pc:docMk/>
            <pc:sldMk cId="2632051354" sldId="380"/>
            <ac:spMk id="7" creationId="{9EB2EE21-436C-6BC8-388D-6492100547D4}"/>
          </ac:spMkLst>
        </pc:spChg>
        <pc:spChg chg="add del">
          <ac:chgData name="Massi Catenma" userId="7edd239430b66c60" providerId="LiveId" clId="{CD6F593A-7282-46FE-9317-2EEE225A3105}" dt="2023-05-15T19:27:54.355" v="1071" actId="22"/>
          <ac:spMkLst>
            <pc:docMk/>
            <pc:sldMk cId="2632051354" sldId="380"/>
            <ac:spMk id="9" creationId="{CD65BD0A-5AA4-316E-D460-885E8F3E3D38}"/>
          </ac:spMkLst>
        </pc:spChg>
        <pc:spChg chg="add del mod">
          <ac:chgData name="Massi Catenma" userId="7edd239430b66c60" providerId="LiveId" clId="{CD6F593A-7282-46FE-9317-2EEE225A3105}" dt="2023-05-15T19:45:45.233" v="1927" actId="478"/>
          <ac:spMkLst>
            <pc:docMk/>
            <pc:sldMk cId="2632051354" sldId="380"/>
            <ac:spMk id="11" creationId="{0B31EFD8-483B-FABC-C7F6-AF6EB299613E}"/>
          </ac:spMkLst>
        </pc:spChg>
        <pc:spChg chg="add mod">
          <ac:chgData name="Massi Catenma" userId="7edd239430b66c60" providerId="LiveId" clId="{CD6F593A-7282-46FE-9317-2EEE225A3105}" dt="2023-05-15T20:39:10.895" v="2781" actId="20577"/>
          <ac:spMkLst>
            <pc:docMk/>
            <pc:sldMk cId="2632051354" sldId="380"/>
            <ac:spMk id="12" creationId="{E65CE130-35C8-1921-4190-23D450966617}"/>
          </ac:spMkLst>
        </pc:spChg>
      </pc:sldChg>
      <pc:sldChg chg="modSp add modAnim">
        <pc:chgData name="Massi Catenma" userId="7edd239430b66c60" providerId="LiveId" clId="{CD6F593A-7282-46FE-9317-2EEE225A3105}" dt="2023-05-15T20:42:58.331" v="2855" actId="20577"/>
        <pc:sldMkLst>
          <pc:docMk/>
          <pc:sldMk cId="1787462610" sldId="381"/>
        </pc:sldMkLst>
        <pc:spChg chg="mod">
          <ac:chgData name="Massi Catenma" userId="7edd239430b66c60" providerId="LiveId" clId="{CD6F593A-7282-46FE-9317-2EEE225A3105}" dt="2023-05-15T20:42:58.331" v="2855" actId="20577"/>
          <ac:spMkLst>
            <pc:docMk/>
            <pc:sldMk cId="1787462610" sldId="381"/>
            <ac:spMk id="30" creationId="{25D866D7-8443-80FC-CF63-80BFD3F01D0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5/15/2023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358" y="1041400"/>
            <a:ext cx="9843052" cy="2387600"/>
          </a:xfrm>
        </p:spPr>
        <p:txBody>
          <a:bodyPr anchor="ctr" anchorCtr="0">
            <a:normAutofit/>
          </a:bodyPr>
          <a:lstStyle/>
          <a:p>
            <a:r>
              <a:rPr lang="it-IT" sz="6000" b="1" dirty="0">
                <a:solidFill>
                  <a:schemeClr val="bg1"/>
                </a:solidFill>
              </a:rPr>
              <a:t>Pianificazione e Controllo</a:t>
            </a:r>
            <a:br>
              <a:rPr lang="it-IT" sz="6000" b="1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Lezione 13</a:t>
            </a: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3200" dirty="0">
                <a:solidFill>
                  <a:schemeClr val="bg1"/>
                </a:solidFill>
              </a:rPr>
              <a:t>Budget e pianificazione strategica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8358" y="5004738"/>
            <a:ext cx="9582736" cy="15991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5100" b="1" dirty="0">
                <a:solidFill>
                  <a:schemeClr val="bg1"/>
                </a:solidFill>
                <a:latin typeface="+mj-lt"/>
              </a:rPr>
              <a:t>Massimiliano Catena</a:t>
            </a:r>
          </a:p>
          <a:p>
            <a:pPr marL="0" indent="0">
              <a:buNone/>
            </a:pPr>
            <a:r>
              <a:rPr lang="it-IT" sz="2900" dirty="0">
                <a:solidFill>
                  <a:schemeClr val="bg1"/>
                </a:solidFill>
                <a:latin typeface="+mj-lt"/>
              </a:rPr>
              <a:t>16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05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/202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  -  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Università Parthenope Napoli</a:t>
            </a:r>
            <a:endParaRPr lang="tr-TR" sz="29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25D866D7-8443-80FC-CF63-80BFD3F0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Analisi PESTEL (</a:t>
            </a:r>
            <a:r>
              <a:rPr lang="en-GB" dirty="0"/>
              <a:t>Opportunities</a:t>
            </a:r>
            <a:r>
              <a:rPr lang="tr-TR" dirty="0"/>
              <a:t> / </a:t>
            </a:r>
            <a:r>
              <a:rPr lang="en-GB" dirty="0"/>
              <a:t>Threats</a:t>
            </a:r>
            <a:r>
              <a:rPr lang="tr-TR" dirty="0"/>
              <a:t>)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B97F8-30A9-A82C-8065-BB36A6738E91}"/>
              </a:ext>
            </a:extLst>
          </p:cNvPr>
          <p:cNvSpPr txBox="1"/>
          <p:nvPr/>
        </p:nvSpPr>
        <p:spPr>
          <a:xfrm>
            <a:off x="312234" y="1211770"/>
            <a:ext cx="123109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A</a:t>
            </a:r>
            <a:r>
              <a:rPr lang="it-IT" sz="2400" dirty="0"/>
              <a:t>nalisi accurata dei </a:t>
            </a:r>
            <a:r>
              <a:rPr lang="it-IT" sz="2400" b="1" dirty="0"/>
              <a:t>fattori esterni</a:t>
            </a:r>
            <a:r>
              <a:rPr lang="tr-TR" sz="2400" b="1" dirty="0"/>
              <a:t> </a:t>
            </a:r>
            <a:r>
              <a:rPr lang="tr-TR" sz="2400" dirty="0"/>
              <a:t>che possono avere impatto sulla nostra attivita’</a:t>
            </a:r>
            <a:r>
              <a:rPr lang="it-IT" sz="2400" dirty="0"/>
              <a:t>. </a:t>
            </a:r>
            <a:endParaRPr lang="tr-TR" sz="2400" dirty="0"/>
          </a:p>
          <a:p>
            <a:endParaRPr lang="tr-TR" sz="24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i="0" dirty="0">
                <a:solidFill>
                  <a:srgbClr val="3A3A3A"/>
                </a:solidFill>
                <a:effectLst/>
              </a:rPr>
              <a:t>P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olitico</a:t>
            </a:r>
            <a:r>
              <a:rPr lang="tr-TR" sz="2200" dirty="0">
                <a:solidFill>
                  <a:srgbClr val="3A3A3A"/>
                </a:solidFill>
              </a:rPr>
              <a:t>: p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olitiche governative su concorrenza, import/export, corruzione</a:t>
            </a:r>
            <a:br>
              <a:rPr lang="tr-TR" sz="2200" b="0" i="0" dirty="0">
                <a:solidFill>
                  <a:srgbClr val="3A3A3A"/>
                </a:solidFill>
                <a:effectLst/>
              </a:rPr>
            </a:br>
            <a:endParaRPr lang="it-IT" sz="2200" b="0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i="0" dirty="0">
                <a:solidFill>
                  <a:srgbClr val="3A3A3A"/>
                </a:solidFill>
                <a:effectLst/>
              </a:rPr>
              <a:t>E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conomico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: </a:t>
            </a:r>
            <a:r>
              <a:rPr lang="tr-TR" sz="2200" dirty="0">
                <a:solidFill>
                  <a:srgbClr val="3A3A3A"/>
                </a:solidFill>
              </a:rPr>
              <a:t>Inflazione, tassi di cambio e di interesse, disoccupazione, potere acquisto consumatori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it-IT" sz="2200" b="0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i="0" dirty="0">
                <a:solidFill>
                  <a:srgbClr val="3A3A3A"/>
                </a:solidFill>
                <a:effectLst/>
              </a:rPr>
              <a:t>S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ociale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: </a:t>
            </a:r>
            <a:r>
              <a:rPr lang="tr-TR" sz="2200" dirty="0">
                <a:solidFill>
                  <a:srgbClr val="3A3A3A"/>
                </a:solidFill>
              </a:rPr>
              <a:t>Cambiamenti demografici, cambiamenti stile di vita, parita di genere, immigrazione/emigrazione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it-IT" sz="2200" b="0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i="0" dirty="0">
                <a:solidFill>
                  <a:srgbClr val="3A3A3A"/>
                </a:solidFill>
                <a:effectLst/>
              </a:rPr>
              <a:t>T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ecnologico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:</a:t>
            </a:r>
            <a:r>
              <a:rPr lang="tr-TR" sz="2200" dirty="0">
                <a:solidFill>
                  <a:srgbClr val="3A3A3A"/>
                </a:solidFill>
              </a:rPr>
              <a:t> 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Tecnologie emergenti, automazione, incentivi per ricerca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tr-TR" sz="2200" b="0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3A3A3A"/>
                </a:solidFill>
              </a:rPr>
              <a:t>E</a:t>
            </a:r>
            <a:r>
              <a:rPr lang="tr-TR" sz="2200" dirty="0">
                <a:solidFill>
                  <a:srgbClr val="3A3A3A"/>
                </a:solidFill>
              </a:rPr>
              <a:t>nviromental: Politiche ambientali, riduzione sprechi, cambiamenti climatici</a:t>
            </a:r>
          </a:p>
          <a:p>
            <a:pPr algn="l"/>
            <a:endParaRPr lang="tr-TR" sz="2200" dirty="0">
              <a:solidFill>
                <a:srgbClr val="3A3A3A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200" b="1" i="0" dirty="0">
                <a:solidFill>
                  <a:srgbClr val="3A3A3A"/>
                </a:solidFill>
                <a:effectLst/>
              </a:rPr>
              <a:t>L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egale: </a:t>
            </a:r>
            <a:r>
              <a:rPr lang="tr-TR" sz="2200" dirty="0">
                <a:solidFill>
                  <a:srgbClr val="3A3A3A"/>
                </a:solidFill>
              </a:rPr>
              <a:t>Leggi fiscali, su occupazione </a:t>
            </a:r>
            <a:endParaRPr lang="it-IT" sz="2200" b="0" i="0" dirty="0">
              <a:solidFill>
                <a:srgbClr val="3A3A3A"/>
              </a:solidFill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76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25D866D7-8443-80FC-CF63-80BFD3F0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Analisi</a:t>
            </a:r>
            <a:r>
              <a:rPr lang="en-GB" dirty="0"/>
              <a:t> SWOT: un </a:t>
            </a:r>
            <a:r>
              <a:rPr lang="en-GB" dirty="0" err="1"/>
              <a:t>esempio</a:t>
            </a:r>
            <a:r>
              <a:rPr lang="en-GB" dirty="0"/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99C8963-0453-9BA0-9BAD-2E6634ACEA02}"/>
              </a:ext>
            </a:extLst>
          </p:cNvPr>
          <p:cNvGraphicFramePr>
            <a:graphicFrameLocks noGrp="1"/>
          </p:cNvGraphicFramePr>
          <p:nvPr/>
        </p:nvGraphicFramePr>
        <p:xfrm>
          <a:off x="521207" y="1248936"/>
          <a:ext cx="11326236" cy="6264432"/>
        </p:xfrm>
        <a:graphic>
          <a:graphicData uri="http://schemas.openxmlformats.org/drawingml/2006/table">
            <a:tbl>
              <a:tblPr/>
              <a:tblGrid>
                <a:gridCol w="1252729">
                  <a:extLst>
                    <a:ext uri="{9D8B030D-6E8A-4147-A177-3AD203B41FA5}">
                      <a16:colId xmlns:a16="http://schemas.microsoft.com/office/drawing/2014/main" val="1848321701"/>
                    </a:ext>
                  </a:extLst>
                </a:gridCol>
                <a:gridCol w="5054249">
                  <a:extLst>
                    <a:ext uri="{9D8B030D-6E8A-4147-A177-3AD203B41FA5}">
                      <a16:colId xmlns:a16="http://schemas.microsoft.com/office/drawing/2014/main" val="949210724"/>
                    </a:ext>
                  </a:extLst>
                </a:gridCol>
                <a:gridCol w="5019258">
                  <a:extLst>
                    <a:ext uri="{9D8B030D-6E8A-4147-A177-3AD203B41FA5}">
                      <a16:colId xmlns:a16="http://schemas.microsoft.com/office/drawing/2014/main" val="493200006"/>
                    </a:ext>
                  </a:extLst>
                </a:gridCol>
              </a:tblGrid>
              <a:tr h="41527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/>
                        <a:t>Analisi</a:t>
                      </a:r>
                      <a:r>
                        <a:rPr lang="en-GB" sz="1600" dirty="0"/>
                        <a:t> SWOT</a:t>
                      </a: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Qualità </a:t>
                      </a:r>
                      <a:r>
                        <a:rPr lang="it-IT" sz="1600" b="1" dirty="0"/>
                        <a:t>utili</a:t>
                      </a:r>
                      <a:r>
                        <a:rPr lang="it-IT" sz="1600" dirty="0"/>
                        <a:t> al conseguimento degli obiettivi</a:t>
                      </a: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Aspetti </a:t>
                      </a:r>
                      <a:r>
                        <a:rPr lang="it-IT" sz="1600" b="1" dirty="0"/>
                        <a:t>dannosi</a:t>
                      </a:r>
                      <a:r>
                        <a:rPr lang="it-IT" sz="1600" dirty="0"/>
                        <a:t> al conseguimento degli obiettivi</a:t>
                      </a: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07486"/>
                  </a:ext>
                </a:extLst>
              </a:tr>
              <a:tr h="237462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Elementi interni</a:t>
                      </a: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/>
                        <a:t>S</a:t>
                      </a:r>
                      <a:r>
                        <a:rPr lang="it-IT" sz="1400" dirty="0"/>
                        <a:t>trenghts -Forze </a:t>
                      </a: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Diversificazione prodotto (A di nicchia e B di massa)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Capacita impanti disponibile per prodotto A (40%)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Impianto prodotto A flessibile per nuovo prodotto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Ottima performace pagamento fornitori materie prime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Elevata automazione per impanto prodotto B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Manodopera specializzata per prodotto 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Disponibilita di mezzi propri fino a 0,5 mln €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Know how per avviare nuovo prodotto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tr-TR" sz="14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tr-TR" sz="14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tr-TR" sz="1400" dirty="0"/>
                    </a:p>
                    <a:p>
                      <a:pPr algn="l"/>
                      <a:endParaRPr lang="tr-TR" sz="1400" dirty="0"/>
                    </a:p>
                    <a:p>
                      <a:pPr algn="l"/>
                      <a:endParaRPr lang="tr-TR" sz="1400" dirty="0"/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050" b="1" dirty="0"/>
                        <a:t>W</a:t>
                      </a:r>
                      <a:r>
                        <a:rPr lang="it-IT" sz="1050" dirty="0"/>
                        <a:t>eaknesses – Debolezze</a:t>
                      </a:r>
                      <a:endParaRPr lang="tr-TR" sz="105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050" dirty="0"/>
                        <a:t>Manodopera specializzata per prodtto A troppo costosa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050" dirty="0"/>
                        <a:t>Capacita satura per prodotto B (80%)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050" dirty="0"/>
                        <a:t>Percentıuale di scarti troppo elevata (30% impatto sul costo) per prodotto B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050" dirty="0"/>
                        <a:t>Parita di genere da raggiungere in produzione (5% impatto sul costo)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050" dirty="0"/>
                        <a:t>Incasso clienti tardo (50 gg vs 30 media settore)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050" dirty="0"/>
                        <a:t>Scarsa produttivita del prodotto A (40% peggio del settore)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050" dirty="0"/>
                        <a:t>Elevanto indebitamento bancario (1,2 m€/anno di rimborsi)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050" dirty="0"/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46952"/>
                  </a:ext>
                </a:extLst>
              </a:tr>
              <a:tr h="2164698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Elementi esterni</a:t>
                      </a:r>
                      <a:endParaRPr lang="it-IT" sz="2000" dirty="0">
                        <a:effectLst/>
                      </a:endParaRP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O</a:t>
                      </a:r>
                      <a:r>
                        <a:rPr lang="it-IT" sz="1400" dirty="0"/>
                        <a:t>pportunities – Opportunità </a:t>
                      </a: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Consumatori  si rivolgono verso prodotti di fascia medio/alta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Tassazione delle imprese al ribasso (dal 25 al 20%)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Finanziamenti a fondo perduto su investimenti green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Finanziamentii su automazione (50% a fondo perduto e 50% da rimborsare in 10 anni)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İmmigrazione in aumento (effetto su manodopera non specializzata)</a:t>
                      </a:r>
                      <a:br>
                        <a:rPr lang="en-GB" sz="1300" dirty="0"/>
                      </a:br>
                      <a:endParaRPr lang="tr-TR" sz="13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3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3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300" dirty="0"/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T</a:t>
                      </a:r>
                      <a:r>
                        <a:rPr lang="it-IT" sz="1400" dirty="0"/>
                        <a:t>hreats – Minacce</a:t>
                      </a: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Inflazione su materie prime (+8%, +5%, +3%)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Aumento salari e stipendi (+5% annuo)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Continua fuga di cervelli tra indiretti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Nuovi concorrenti in arrivo nel settore di fascia medio/alta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Prodotto B in fase calante (effetto su prezzo -5% per tenere le quantita)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  <a:p>
                      <a:pPr algn="l"/>
                      <a:r>
                        <a:rPr lang="it-IT" sz="1400" dirty="0"/>
                        <a:t> </a:t>
                      </a:r>
                      <a:endParaRPr lang="en-GB" sz="1300" dirty="0"/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67255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D3ADF44-DFAF-43F4-35C7-4EA5903923C7}"/>
              </a:ext>
            </a:extLst>
          </p:cNvPr>
          <p:cNvSpPr/>
          <p:nvPr/>
        </p:nvSpPr>
        <p:spPr>
          <a:xfrm>
            <a:off x="1806749" y="1830495"/>
            <a:ext cx="4927055" cy="254948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Diversificazione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prodotto</a:t>
            </a:r>
            <a:r>
              <a:rPr lang="tr-TR" sz="1600" dirty="0">
                <a:solidFill>
                  <a:schemeClr val="tx1"/>
                </a:solidFill>
              </a:rPr>
              <a:t> (A </a:t>
            </a:r>
            <a:r>
              <a:rPr lang="tr-TR" sz="1600" dirty="0" err="1">
                <a:solidFill>
                  <a:schemeClr val="tx1"/>
                </a:solidFill>
              </a:rPr>
              <a:t>di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nicchia</a:t>
            </a:r>
            <a:r>
              <a:rPr lang="tr-TR" sz="1600" dirty="0">
                <a:solidFill>
                  <a:schemeClr val="tx1"/>
                </a:solidFill>
              </a:rPr>
              <a:t> e B </a:t>
            </a:r>
            <a:r>
              <a:rPr lang="tr-TR" sz="1600" dirty="0" err="1">
                <a:solidFill>
                  <a:schemeClr val="tx1"/>
                </a:solidFill>
              </a:rPr>
              <a:t>di</a:t>
            </a:r>
            <a:r>
              <a:rPr lang="tr-TR" sz="1600" dirty="0">
                <a:solidFill>
                  <a:schemeClr val="tx1"/>
                </a:solidFill>
              </a:rPr>
              <a:t> massa)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Capacita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impanti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disponibile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per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prodotto</a:t>
            </a:r>
            <a:r>
              <a:rPr lang="tr-TR" sz="1600" dirty="0">
                <a:solidFill>
                  <a:schemeClr val="tx1"/>
                </a:solidFill>
              </a:rPr>
              <a:t> 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Impianto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prodotto</a:t>
            </a:r>
            <a:r>
              <a:rPr lang="tr-TR" sz="1600" dirty="0">
                <a:solidFill>
                  <a:schemeClr val="tx1"/>
                </a:solidFill>
              </a:rPr>
              <a:t> A </a:t>
            </a:r>
            <a:r>
              <a:rPr lang="tr-TR" sz="1600" dirty="0" err="1">
                <a:solidFill>
                  <a:schemeClr val="tx1"/>
                </a:solidFill>
              </a:rPr>
              <a:t>flesibile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per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nuovo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prodotto</a:t>
            </a:r>
            <a:endParaRPr lang="tr-TR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Ottima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performace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pagamento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fornitori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materie</a:t>
            </a:r>
            <a:r>
              <a:rPr lang="tr-TR" sz="1600" dirty="0">
                <a:solidFill>
                  <a:schemeClr val="tx1"/>
                </a:solidFill>
              </a:rPr>
              <a:t> prime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Elevata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automazione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per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impanto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prodotto</a:t>
            </a:r>
            <a:r>
              <a:rPr lang="tr-TR" sz="1600" dirty="0">
                <a:solidFill>
                  <a:schemeClr val="tx1"/>
                </a:solidFill>
              </a:rPr>
              <a:t> B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Manodopera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specializzata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per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prodotto</a:t>
            </a:r>
            <a:r>
              <a:rPr lang="tr-TR" sz="1600" dirty="0">
                <a:solidFill>
                  <a:schemeClr val="tx1"/>
                </a:solidFill>
              </a:rPr>
              <a:t> 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Disponibilita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di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mezzi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propri</a:t>
            </a:r>
            <a:endParaRPr lang="tr-TR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Know</a:t>
            </a:r>
            <a:r>
              <a:rPr lang="tr-TR" sz="1600" dirty="0">
                <a:solidFill>
                  <a:schemeClr val="tx1"/>
                </a:solidFill>
              </a:rPr>
              <a:t> how </a:t>
            </a:r>
            <a:r>
              <a:rPr lang="tr-TR" sz="1600" dirty="0" err="1">
                <a:solidFill>
                  <a:schemeClr val="tx1"/>
                </a:solidFill>
              </a:rPr>
              <a:t>per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avviare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nuovo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prodotto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3304CB-0434-E753-3607-B9466F45E528}"/>
              </a:ext>
            </a:extLst>
          </p:cNvPr>
          <p:cNvSpPr/>
          <p:nvPr/>
        </p:nvSpPr>
        <p:spPr>
          <a:xfrm>
            <a:off x="6774143" y="1830495"/>
            <a:ext cx="5073298" cy="254948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Manodopera specializzata troppo costosa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Capacita satura per prodotto B (95%)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tx1"/>
                </a:solidFill>
              </a:rPr>
              <a:t>Percentıuale</a:t>
            </a:r>
            <a:r>
              <a:rPr lang="it-IT" sz="1600" dirty="0">
                <a:solidFill>
                  <a:schemeClr val="tx1"/>
                </a:solidFill>
              </a:rPr>
              <a:t> di scarti troppo elevata (30% impatto sul costo) per prodotto 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tx1"/>
                </a:solidFill>
              </a:rPr>
              <a:t>Parita</a:t>
            </a:r>
            <a:r>
              <a:rPr lang="it-IT" sz="1600" dirty="0">
                <a:solidFill>
                  <a:schemeClr val="tx1"/>
                </a:solidFill>
              </a:rPr>
              <a:t> di genere da raggiungere in produzione (5% impatto sul costo)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Incasso clienti tardo (50 gg vs 30 media settore)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Scarsa </a:t>
            </a:r>
            <a:r>
              <a:rPr lang="it-IT" sz="1600" dirty="0" err="1">
                <a:solidFill>
                  <a:schemeClr val="tx1"/>
                </a:solidFill>
              </a:rPr>
              <a:t>produttivita</a:t>
            </a:r>
            <a:r>
              <a:rPr lang="it-IT" sz="1600" dirty="0">
                <a:solidFill>
                  <a:schemeClr val="tx1"/>
                </a:solidFill>
              </a:rPr>
              <a:t> del prodotto A (peggio del settore)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tx1"/>
                </a:solidFill>
              </a:rPr>
              <a:t>Elevanto</a:t>
            </a:r>
            <a:r>
              <a:rPr lang="it-IT" sz="1600" dirty="0">
                <a:solidFill>
                  <a:schemeClr val="tx1"/>
                </a:solidFill>
              </a:rPr>
              <a:t> indebitamento bancario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CBCA5B-496A-D4CD-5421-17FADA2B7BE7}"/>
              </a:ext>
            </a:extLst>
          </p:cNvPr>
          <p:cNvSpPr/>
          <p:nvPr/>
        </p:nvSpPr>
        <p:spPr>
          <a:xfrm>
            <a:off x="1845655" y="4379976"/>
            <a:ext cx="4888149" cy="286207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Consumatori</a:t>
            </a:r>
            <a:r>
              <a:rPr lang="tr-TR" sz="1600" dirty="0">
                <a:solidFill>
                  <a:schemeClr val="tx1"/>
                </a:solidFill>
              </a:rPr>
              <a:t>  si </a:t>
            </a:r>
            <a:r>
              <a:rPr lang="tr-TR" sz="1600" dirty="0" err="1">
                <a:solidFill>
                  <a:schemeClr val="tx1"/>
                </a:solidFill>
              </a:rPr>
              <a:t>rivolgono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verso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prodotti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di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fascia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medio</a:t>
            </a:r>
            <a:r>
              <a:rPr lang="tr-TR" sz="1600" dirty="0">
                <a:solidFill>
                  <a:schemeClr val="tx1"/>
                </a:solidFill>
              </a:rPr>
              <a:t>/alta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Tassazione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delle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imprese</a:t>
            </a:r>
            <a:r>
              <a:rPr lang="tr-TR" sz="1600" dirty="0">
                <a:solidFill>
                  <a:schemeClr val="tx1"/>
                </a:solidFill>
              </a:rPr>
              <a:t> al </a:t>
            </a:r>
            <a:r>
              <a:rPr lang="tr-TR" sz="1600" dirty="0" err="1">
                <a:solidFill>
                  <a:schemeClr val="tx1"/>
                </a:solidFill>
              </a:rPr>
              <a:t>ribasso</a:t>
            </a:r>
            <a:r>
              <a:rPr lang="tr-TR" sz="1600" dirty="0">
                <a:solidFill>
                  <a:schemeClr val="tx1"/>
                </a:solidFill>
              </a:rPr>
              <a:t> (dal 25 al 20%)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Finanziamenti</a:t>
            </a:r>
            <a:r>
              <a:rPr lang="tr-TR" sz="1600" dirty="0">
                <a:solidFill>
                  <a:schemeClr val="tx1"/>
                </a:solidFill>
              </a:rPr>
              <a:t> a </a:t>
            </a:r>
            <a:r>
              <a:rPr lang="tr-TR" sz="1600" dirty="0" err="1">
                <a:solidFill>
                  <a:schemeClr val="tx1"/>
                </a:solidFill>
              </a:rPr>
              <a:t>fondo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perduto</a:t>
            </a:r>
            <a:r>
              <a:rPr lang="tr-TR" sz="1600" dirty="0">
                <a:solidFill>
                  <a:schemeClr val="tx1"/>
                </a:solidFill>
              </a:rPr>
              <a:t> su </a:t>
            </a:r>
            <a:r>
              <a:rPr lang="tr-TR" sz="1600" dirty="0" err="1">
                <a:solidFill>
                  <a:schemeClr val="tx1"/>
                </a:solidFill>
              </a:rPr>
              <a:t>investimenti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green</a:t>
            </a:r>
            <a:endParaRPr lang="tr-T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Finanziamentii</a:t>
            </a:r>
            <a:r>
              <a:rPr lang="tr-TR" sz="1600" dirty="0">
                <a:solidFill>
                  <a:schemeClr val="tx1"/>
                </a:solidFill>
              </a:rPr>
              <a:t> su </a:t>
            </a:r>
            <a:r>
              <a:rPr lang="tr-TR" sz="1600" dirty="0" err="1">
                <a:solidFill>
                  <a:schemeClr val="tx1"/>
                </a:solidFill>
              </a:rPr>
              <a:t>automazione</a:t>
            </a:r>
            <a:r>
              <a:rPr lang="tr-TR" sz="1600" dirty="0">
                <a:solidFill>
                  <a:schemeClr val="tx1"/>
                </a:solidFill>
              </a:rPr>
              <a:t> (50% a </a:t>
            </a:r>
            <a:r>
              <a:rPr lang="tr-TR" sz="1600" dirty="0" err="1">
                <a:solidFill>
                  <a:schemeClr val="tx1"/>
                </a:solidFill>
              </a:rPr>
              <a:t>fondo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perduto</a:t>
            </a:r>
            <a:r>
              <a:rPr lang="tr-TR" sz="1600" dirty="0">
                <a:solidFill>
                  <a:schemeClr val="tx1"/>
                </a:solidFill>
              </a:rPr>
              <a:t> e 50% da </a:t>
            </a:r>
            <a:r>
              <a:rPr lang="tr-TR" sz="1600" dirty="0" err="1">
                <a:solidFill>
                  <a:schemeClr val="tx1"/>
                </a:solidFill>
              </a:rPr>
              <a:t>rimborsare</a:t>
            </a:r>
            <a:r>
              <a:rPr lang="tr-TR" sz="1600" dirty="0">
                <a:solidFill>
                  <a:schemeClr val="tx1"/>
                </a:solidFill>
              </a:rPr>
              <a:t> in 10 </a:t>
            </a:r>
            <a:r>
              <a:rPr lang="tr-TR" sz="1600" dirty="0" err="1">
                <a:solidFill>
                  <a:schemeClr val="tx1"/>
                </a:solidFill>
              </a:rPr>
              <a:t>anni</a:t>
            </a:r>
            <a:r>
              <a:rPr lang="tr-TR" sz="160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İmmigrazione</a:t>
            </a:r>
            <a:r>
              <a:rPr lang="tr-TR" sz="1600" dirty="0">
                <a:solidFill>
                  <a:schemeClr val="tx1"/>
                </a:solidFill>
              </a:rPr>
              <a:t> in </a:t>
            </a:r>
            <a:r>
              <a:rPr lang="tr-TR" sz="1600" dirty="0" err="1">
                <a:solidFill>
                  <a:schemeClr val="tx1"/>
                </a:solidFill>
              </a:rPr>
              <a:t>aumento</a:t>
            </a:r>
            <a:r>
              <a:rPr lang="tr-TR" sz="1600" dirty="0">
                <a:solidFill>
                  <a:schemeClr val="tx1"/>
                </a:solidFill>
              </a:rPr>
              <a:t> (</a:t>
            </a:r>
            <a:r>
              <a:rPr lang="tr-TR" sz="1600" dirty="0" err="1">
                <a:solidFill>
                  <a:schemeClr val="tx1"/>
                </a:solidFill>
              </a:rPr>
              <a:t>effetto</a:t>
            </a:r>
            <a:r>
              <a:rPr lang="tr-TR" sz="1600" dirty="0">
                <a:solidFill>
                  <a:schemeClr val="tx1"/>
                </a:solidFill>
              </a:rPr>
              <a:t> su </a:t>
            </a:r>
            <a:r>
              <a:rPr lang="tr-TR" sz="1600" dirty="0" err="1">
                <a:solidFill>
                  <a:schemeClr val="tx1"/>
                </a:solidFill>
              </a:rPr>
              <a:t>manodopera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non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specializzata</a:t>
            </a:r>
            <a:r>
              <a:rPr lang="tr-TR" sz="1600" dirty="0">
                <a:solidFill>
                  <a:schemeClr val="tx1"/>
                </a:solidFill>
              </a:rPr>
              <a:t>)</a:t>
            </a:r>
            <a:br>
              <a:rPr lang="en-GB" sz="1600" dirty="0"/>
            </a:br>
            <a:endParaRPr lang="tr-TR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7DBD1F-D611-6CDF-DC03-71A8F77CA5CF}"/>
              </a:ext>
            </a:extLst>
          </p:cNvPr>
          <p:cNvSpPr/>
          <p:nvPr/>
        </p:nvSpPr>
        <p:spPr>
          <a:xfrm>
            <a:off x="6774143" y="4379976"/>
            <a:ext cx="5073299" cy="286207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Inflazione</a:t>
            </a:r>
            <a:r>
              <a:rPr lang="tr-TR" sz="1600" dirty="0">
                <a:solidFill>
                  <a:schemeClr val="tx1"/>
                </a:solidFill>
              </a:rPr>
              <a:t> su </a:t>
            </a:r>
            <a:r>
              <a:rPr lang="tr-TR" sz="1600" dirty="0" err="1">
                <a:solidFill>
                  <a:schemeClr val="tx1"/>
                </a:solidFill>
              </a:rPr>
              <a:t>materie</a:t>
            </a:r>
            <a:r>
              <a:rPr lang="tr-TR" sz="1600" dirty="0">
                <a:solidFill>
                  <a:schemeClr val="tx1"/>
                </a:solidFill>
              </a:rPr>
              <a:t> prime (+8%, +5%, +3%)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Aumento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salari</a:t>
            </a:r>
            <a:r>
              <a:rPr lang="tr-TR" sz="1600" dirty="0">
                <a:solidFill>
                  <a:schemeClr val="tx1"/>
                </a:solidFill>
              </a:rPr>
              <a:t> e </a:t>
            </a:r>
            <a:r>
              <a:rPr lang="tr-TR" sz="1600" dirty="0" err="1">
                <a:solidFill>
                  <a:schemeClr val="tx1"/>
                </a:solidFill>
              </a:rPr>
              <a:t>stipendi</a:t>
            </a:r>
            <a:r>
              <a:rPr lang="tr-TR" sz="1600" dirty="0">
                <a:solidFill>
                  <a:schemeClr val="tx1"/>
                </a:solidFill>
              </a:rPr>
              <a:t> (+5% </a:t>
            </a:r>
            <a:r>
              <a:rPr lang="tr-TR" sz="1600" dirty="0" err="1">
                <a:solidFill>
                  <a:schemeClr val="tx1"/>
                </a:solidFill>
              </a:rPr>
              <a:t>annuo</a:t>
            </a:r>
            <a:r>
              <a:rPr lang="tr-TR" sz="160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Continua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fuga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di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cervelli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tra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indiretti</a:t>
            </a:r>
            <a:endParaRPr lang="tr-T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Nuovi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concorrenti</a:t>
            </a:r>
            <a:r>
              <a:rPr lang="tr-TR" sz="1600" dirty="0">
                <a:solidFill>
                  <a:schemeClr val="tx1"/>
                </a:solidFill>
              </a:rPr>
              <a:t> in </a:t>
            </a:r>
            <a:r>
              <a:rPr lang="tr-TR" sz="1600" dirty="0" err="1">
                <a:solidFill>
                  <a:schemeClr val="tx1"/>
                </a:solidFill>
              </a:rPr>
              <a:t>arrivo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nel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settore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di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fascia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medio</a:t>
            </a:r>
            <a:r>
              <a:rPr lang="tr-TR" sz="1600" dirty="0">
                <a:solidFill>
                  <a:schemeClr val="tx1"/>
                </a:solidFill>
              </a:rPr>
              <a:t>/alta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solidFill>
                  <a:schemeClr val="tx1"/>
                </a:solidFill>
              </a:rPr>
              <a:t>Prodotto</a:t>
            </a:r>
            <a:r>
              <a:rPr lang="tr-TR" sz="1600" dirty="0">
                <a:solidFill>
                  <a:schemeClr val="tx1"/>
                </a:solidFill>
              </a:rPr>
              <a:t> B in </a:t>
            </a:r>
            <a:r>
              <a:rPr lang="tr-TR" sz="1600" dirty="0" err="1">
                <a:solidFill>
                  <a:schemeClr val="tx1"/>
                </a:solidFill>
              </a:rPr>
              <a:t>fase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calante</a:t>
            </a:r>
            <a:r>
              <a:rPr lang="tr-TR" sz="1600" dirty="0">
                <a:solidFill>
                  <a:schemeClr val="tx1"/>
                </a:solidFill>
              </a:rPr>
              <a:t> (</a:t>
            </a:r>
            <a:r>
              <a:rPr lang="tr-TR" sz="1600" dirty="0" err="1">
                <a:solidFill>
                  <a:schemeClr val="tx1"/>
                </a:solidFill>
              </a:rPr>
              <a:t>effetto</a:t>
            </a:r>
            <a:r>
              <a:rPr lang="tr-TR" sz="1600" dirty="0">
                <a:solidFill>
                  <a:schemeClr val="tx1"/>
                </a:solidFill>
              </a:rPr>
              <a:t> su </a:t>
            </a:r>
            <a:r>
              <a:rPr lang="tr-TR" sz="1600" dirty="0" err="1">
                <a:solidFill>
                  <a:schemeClr val="tx1"/>
                </a:solidFill>
              </a:rPr>
              <a:t>prezzo</a:t>
            </a:r>
            <a:r>
              <a:rPr lang="tr-TR" sz="1600" dirty="0">
                <a:solidFill>
                  <a:schemeClr val="tx1"/>
                </a:solidFill>
              </a:rPr>
              <a:t> -5% </a:t>
            </a:r>
            <a:r>
              <a:rPr lang="tr-TR" sz="1600" dirty="0" err="1">
                <a:solidFill>
                  <a:schemeClr val="tx1"/>
                </a:solidFill>
              </a:rPr>
              <a:t>per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tenere</a:t>
            </a:r>
            <a:r>
              <a:rPr lang="tr-TR" sz="1600" dirty="0">
                <a:solidFill>
                  <a:schemeClr val="tx1"/>
                </a:solidFill>
              </a:rPr>
              <a:t> le </a:t>
            </a:r>
            <a:r>
              <a:rPr lang="tr-TR" sz="1600" dirty="0" err="1">
                <a:solidFill>
                  <a:schemeClr val="tx1"/>
                </a:solidFill>
              </a:rPr>
              <a:t>quantita</a:t>
            </a:r>
            <a:r>
              <a:rPr lang="tr-TR" sz="1600" dirty="0">
                <a:solidFill>
                  <a:schemeClr val="tx1"/>
                </a:solidFill>
              </a:rPr>
              <a:t>)</a:t>
            </a:r>
            <a:endParaRPr lang="it-IT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6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3575305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Programma del corso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Obiettivi del corso, prerequisiti ed aspettative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Il Controllo di Gestione e sistemi di contabilità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Classificazione dei costi e centri di responsabilità organizzativa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strike="sngStrike" dirty="0"/>
              <a:t>Diagramma di redditività (Break </a:t>
            </a:r>
            <a:r>
              <a:rPr lang="it-IT" sz="2000" strike="sngStrike" dirty="0" err="1"/>
              <a:t>Even</a:t>
            </a:r>
            <a:r>
              <a:rPr lang="it-IT" sz="2000" strike="sngStrike" dirty="0"/>
              <a:t> Analysis)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degli Investimenti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Economico/Operativi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Patrimoniale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Finanziario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Reportistica (BSC e KPI) ed analisi degli scostamenti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Pianificazione strategica (SWOT analisi)</a:t>
            </a:r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8C39E27E-29D0-5C9E-780F-74E88A53FB76}"/>
              </a:ext>
            </a:extLst>
          </p:cNvPr>
          <p:cNvSpPr txBox="1">
            <a:spLocks/>
          </p:cNvSpPr>
          <p:nvPr/>
        </p:nvSpPr>
        <p:spPr>
          <a:xfrm>
            <a:off x="5248657" y="573024"/>
            <a:ext cx="6105144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TESTO: Controllo di gestione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algn="r"/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 </a:t>
            </a:r>
            <a:r>
              <a:rPr lang="it-IT" sz="1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N.Castellano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/ F. Bartolacci / S. Marasca – G. Giappichelli Editore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00B36A0-7ABB-CD9A-C2F7-9F0C81EB437C}"/>
              </a:ext>
            </a:extLst>
          </p:cNvPr>
          <p:cNvSpPr/>
          <p:nvPr/>
        </p:nvSpPr>
        <p:spPr>
          <a:xfrm>
            <a:off x="8036402" y="1904766"/>
            <a:ext cx="423672" cy="859536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06FC6D9B-ECCC-38C3-BAD0-7B892527DEAC}"/>
              </a:ext>
            </a:extLst>
          </p:cNvPr>
          <p:cNvSpPr/>
          <p:nvPr/>
        </p:nvSpPr>
        <p:spPr>
          <a:xfrm>
            <a:off x="8036403" y="3264635"/>
            <a:ext cx="423672" cy="1916965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7A551-75A8-62E0-D147-1A630AF62427}"/>
              </a:ext>
            </a:extLst>
          </p:cNvPr>
          <p:cNvSpPr txBox="1"/>
          <p:nvPr/>
        </p:nvSpPr>
        <p:spPr>
          <a:xfrm>
            <a:off x="8448351" y="2030776"/>
            <a:ext cx="355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2.1-2.6   	</a:t>
            </a:r>
            <a:r>
              <a:rPr lang="it-IT" dirty="0" err="1"/>
              <a:t>Pag</a:t>
            </a:r>
            <a:r>
              <a:rPr lang="it-IT" dirty="0"/>
              <a:t> 33 – 59</a:t>
            </a:r>
          </a:p>
          <a:p>
            <a:r>
              <a:rPr lang="it-IT" dirty="0"/>
              <a:t>Cap. 3.4		</a:t>
            </a:r>
            <a:r>
              <a:rPr lang="it-IT" dirty="0" err="1"/>
              <a:t>Pag</a:t>
            </a:r>
            <a:r>
              <a:rPr lang="it-IT" dirty="0"/>
              <a:t> 80 – 89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628AB0-8893-04AF-CE02-79BE07A8C45C}"/>
              </a:ext>
            </a:extLst>
          </p:cNvPr>
          <p:cNvSpPr txBox="1"/>
          <p:nvPr/>
        </p:nvSpPr>
        <p:spPr>
          <a:xfrm>
            <a:off x="8448351" y="3877136"/>
            <a:ext cx="3564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5		</a:t>
            </a:r>
            <a:r>
              <a:rPr lang="it-IT" dirty="0" err="1"/>
              <a:t>Pag</a:t>
            </a:r>
            <a:r>
              <a:rPr lang="it-IT" dirty="0"/>
              <a:t> 131 – 180</a:t>
            </a:r>
          </a:p>
          <a:p>
            <a:r>
              <a:rPr lang="it-IT" dirty="0"/>
              <a:t>Cap. 6		</a:t>
            </a:r>
            <a:r>
              <a:rPr lang="it-IT" dirty="0" err="1"/>
              <a:t>Pag</a:t>
            </a:r>
            <a:r>
              <a:rPr lang="it-IT" dirty="0"/>
              <a:t> 181 – 196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4CA243B1-862A-7063-5D9C-55A36D3F87DC}"/>
              </a:ext>
            </a:extLst>
          </p:cNvPr>
          <p:cNvSpPr/>
          <p:nvPr/>
        </p:nvSpPr>
        <p:spPr>
          <a:xfrm>
            <a:off x="8048126" y="5235530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EE8BEE-A63F-3AF5-D72F-A5AE533FF0C3}"/>
              </a:ext>
            </a:extLst>
          </p:cNvPr>
          <p:cNvSpPr txBox="1"/>
          <p:nvPr/>
        </p:nvSpPr>
        <p:spPr>
          <a:xfrm>
            <a:off x="8471798" y="5353311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13   	</a:t>
            </a:r>
            <a:r>
              <a:rPr lang="it-IT" dirty="0" err="1"/>
              <a:t>Pag</a:t>
            </a:r>
            <a:r>
              <a:rPr lang="it-IT" dirty="0"/>
              <a:t> 389 – 413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B3FCCE1-7414-6CC0-B5E3-F57B7FAD0EFD}"/>
              </a:ext>
            </a:extLst>
          </p:cNvPr>
          <p:cNvSpPr/>
          <p:nvPr/>
        </p:nvSpPr>
        <p:spPr>
          <a:xfrm>
            <a:off x="8059850" y="5821681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78EA82-EEC4-40F5-2A5B-085ED93D8A6D}"/>
              </a:ext>
            </a:extLst>
          </p:cNvPr>
          <p:cNvSpPr txBox="1"/>
          <p:nvPr/>
        </p:nvSpPr>
        <p:spPr>
          <a:xfrm>
            <a:off x="8483522" y="5904598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8	   	</a:t>
            </a:r>
            <a:r>
              <a:rPr lang="it-IT" dirty="0" err="1"/>
              <a:t>Pag</a:t>
            </a:r>
            <a:r>
              <a:rPr lang="it-IT" dirty="0"/>
              <a:t> 229 – 251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C01475-9A4A-578C-5F1D-1A7487DA17B6}"/>
              </a:ext>
            </a:extLst>
          </p:cNvPr>
          <p:cNvSpPr/>
          <p:nvPr/>
        </p:nvSpPr>
        <p:spPr>
          <a:xfrm>
            <a:off x="532930" y="5890780"/>
            <a:ext cx="7348730" cy="538943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93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8440" cy="640080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Il ciclo di Deming (PDCA, Plan-Do-Check-Act, Pianificare-Fare-Verificare-Agire) </a:t>
            </a:r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A6C1D35-FF13-F1BB-798E-0ECA1EAF5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407" y="1326416"/>
            <a:ext cx="9517902" cy="563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6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Obiettivi del corso (2/2)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521207" y="1088136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" dirty="0">
                <a:solidFill>
                  <a:srgbClr val="F5F5F5"/>
                </a:solidFill>
              </a:rPr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 err="1"/>
              <a:t>Cdg</a:t>
            </a:r>
            <a:r>
              <a:rPr lang="it-IT" sz="2000" dirty="0"/>
              <a:t> come attività di </a:t>
            </a:r>
            <a:r>
              <a:rPr lang="it-IT" sz="2000" b="1" dirty="0"/>
              <a:t>guida e orientamento della gestione</a:t>
            </a:r>
            <a:r>
              <a:rPr lang="it-IT" sz="2000" dirty="0"/>
              <a:t>, attraverso le seguenti fasi: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pianificazione</a:t>
            </a:r>
            <a:r>
              <a:rPr lang="it-IT" sz="2000" dirty="0"/>
              <a:t>: elaborazione delle strategie aziendali di medio-lungo periodo (2/5 anni) attraverso la valutazione  di punti di forza (</a:t>
            </a:r>
            <a:r>
              <a:rPr lang="it-IT" sz="2000" b="1" dirty="0" err="1"/>
              <a:t>S</a:t>
            </a:r>
            <a:r>
              <a:rPr lang="it-IT" sz="2000" dirty="0" err="1"/>
              <a:t>trengths</a:t>
            </a:r>
            <a:r>
              <a:rPr lang="it-IT" sz="2000" dirty="0"/>
              <a:t>), debolezze (</a:t>
            </a:r>
            <a:r>
              <a:rPr lang="it-IT" sz="2000" b="1" dirty="0" err="1"/>
              <a:t>W</a:t>
            </a:r>
            <a:r>
              <a:rPr lang="it-IT" sz="2000" dirty="0" err="1"/>
              <a:t>eaknesses</a:t>
            </a:r>
            <a:r>
              <a:rPr lang="it-IT" sz="2000" dirty="0"/>
              <a:t>), opportunità (</a:t>
            </a:r>
            <a:r>
              <a:rPr lang="it-IT" sz="2000" b="1" dirty="0" err="1"/>
              <a:t>O</a:t>
            </a:r>
            <a:r>
              <a:rPr lang="it-IT" sz="2000" dirty="0" err="1"/>
              <a:t>pportunities</a:t>
            </a:r>
            <a:r>
              <a:rPr lang="it-IT" sz="2000" dirty="0"/>
              <a:t>) e minacce (</a:t>
            </a:r>
            <a:r>
              <a:rPr lang="it-IT" sz="2000" b="1" dirty="0" err="1"/>
              <a:t>T</a:t>
            </a:r>
            <a:r>
              <a:rPr lang="it-IT" sz="2000" dirty="0" err="1"/>
              <a:t>hreats</a:t>
            </a:r>
            <a:r>
              <a:rPr lang="it-IT" sz="2000" dirty="0"/>
              <a:t>);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attuazione</a:t>
            </a:r>
            <a:r>
              <a:rPr lang="it-IT" sz="2000" dirty="0"/>
              <a:t>: programmare col </a:t>
            </a:r>
            <a:r>
              <a:rPr lang="it-IT" sz="2000" b="1" dirty="0"/>
              <a:t>budget</a:t>
            </a:r>
            <a:r>
              <a:rPr lang="it-IT" sz="2000" dirty="0"/>
              <a:t> le risorse aziendali per il raggiungimento degli obiettivi a breve termine (1 anno);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controllo</a:t>
            </a:r>
            <a:r>
              <a:rPr lang="it-IT" sz="2000" dirty="0"/>
              <a:t>: verificare che i programmi siano stati realizzati e che gli obiettivi siano stati raggiunti con report trimestrali/mensili/settimanali/giornalieri sugli </a:t>
            </a:r>
            <a:r>
              <a:rPr lang="it-IT" sz="2000" dirty="0" err="1"/>
              <a:t>indicaori</a:t>
            </a:r>
            <a:r>
              <a:rPr lang="it-IT" sz="2000" dirty="0"/>
              <a:t> di performance (</a:t>
            </a:r>
            <a:r>
              <a:rPr lang="it-IT" sz="2000" b="1" dirty="0"/>
              <a:t>K</a:t>
            </a:r>
            <a:r>
              <a:rPr lang="it-IT" sz="2000" dirty="0"/>
              <a:t>ey </a:t>
            </a:r>
            <a:r>
              <a:rPr lang="it-IT" sz="2000" b="1" dirty="0" err="1"/>
              <a:t>P</a:t>
            </a:r>
            <a:r>
              <a:rPr lang="it-IT" sz="2000" dirty="0" err="1"/>
              <a:t>erformace</a:t>
            </a:r>
            <a:r>
              <a:rPr lang="it-IT" sz="2000" dirty="0"/>
              <a:t> </a:t>
            </a:r>
            <a:r>
              <a:rPr lang="it-IT" sz="2000" b="1" dirty="0" err="1"/>
              <a:t>I</a:t>
            </a:r>
            <a:r>
              <a:rPr lang="it-IT" sz="2000" dirty="0" err="1"/>
              <a:t>ndicators</a:t>
            </a:r>
            <a:r>
              <a:rPr lang="it-IT" sz="2000" dirty="0"/>
              <a:t>); 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correzione</a:t>
            </a:r>
            <a:r>
              <a:rPr lang="it-IT" sz="2000" dirty="0"/>
              <a:t>: revisione dei piani per individuare nuove strategie più efficaci e nuovi obiettivi di miglioramento da programmare;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it-IT" sz="2000" dirty="0"/>
              <a:t>con obiettivo finale di </a:t>
            </a:r>
            <a:r>
              <a:rPr lang="it-IT" sz="2000" b="1" dirty="0"/>
              <a:t>supportare il circolo vizioso del miglioramento </a:t>
            </a:r>
            <a:r>
              <a:rPr lang="it-IT" sz="2000" b="1" dirty="0" err="1"/>
              <a:t>continuo</a:t>
            </a:r>
            <a:r>
              <a:rPr lang="it-IT" sz="2000" dirty="0" err="1"/>
              <a:t>.c</a:t>
            </a:r>
            <a:endParaRPr lang="it-IT" sz="2000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AA93EA-E029-2E79-6949-AAD010C37ADA}"/>
              </a:ext>
            </a:extLst>
          </p:cNvPr>
          <p:cNvSpPr/>
          <p:nvPr/>
        </p:nvSpPr>
        <p:spPr>
          <a:xfrm>
            <a:off x="959224" y="2985248"/>
            <a:ext cx="9941858" cy="851646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84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Processo di pianificazione: finalità e output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521207" y="1219192"/>
            <a:ext cx="10259569" cy="4933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Le </a:t>
            </a:r>
            <a:r>
              <a:rPr lang="it-IT" sz="2000" u="sng" dirty="0"/>
              <a:t>finalità</a:t>
            </a:r>
            <a:r>
              <a:rPr lang="it-IT" sz="2000" dirty="0"/>
              <a:t> principali della pianificazione strategica sono: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elaborare gli obiettivi strategici per il lungo periodo (3-5 anni);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stabilire l’assegnazione delle risorse strategiche alle varie aree aziendali;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predisporre le condizioni organizzative per il raggiungimento degli obiettivi strategici,</a:t>
            </a:r>
          </a:p>
          <a:p>
            <a:pPr>
              <a:lnSpc>
                <a:spcPct val="100000"/>
              </a:lnSpc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u="sng" dirty="0"/>
              <a:t>L’output</a:t>
            </a:r>
            <a:r>
              <a:rPr lang="it-IT" sz="2000" dirty="0"/>
              <a:t> della pianificazione strategica è il </a:t>
            </a:r>
            <a:r>
              <a:rPr lang="it-IT" sz="2000" b="1" dirty="0"/>
              <a:t>piano strategico</a:t>
            </a:r>
            <a:r>
              <a:rPr lang="it-IT" sz="2000" dirty="0"/>
              <a:t>, documento in cui la strategia aziendale viene espressa in termini: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descrittivi</a:t>
            </a:r>
            <a:r>
              <a:rPr lang="it-IT" sz="2000" dirty="0"/>
              <a:t> per risponde alle seguenti domande: chi siamo? Cosa facciamo? Perché lo facciamo? In pratica significa dare una definizione chiara della MISSION aziendale 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quantitativi</a:t>
            </a:r>
            <a:r>
              <a:rPr lang="it-IT" sz="2000" dirty="0"/>
              <a:t> per definire le azioni da intraprendere e che comportano utilizzo di risorse (le 4 M: Money, Man, </a:t>
            </a:r>
            <a:r>
              <a:rPr lang="it-IT" sz="2000" dirty="0" err="1"/>
              <a:t>Machinery</a:t>
            </a:r>
            <a:r>
              <a:rPr lang="it-IT" sz="2000" dirty="0"/>
              <a:t>. </a:t>
            </a:r>
            <a:r>
              <a:rPr lang="it-IT" sz="2000" dirty="0" err="1"/>
              <a:t>Material</a:t>
            </a:r>
            <a:r>
              <a:rPr lang="it-IT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462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9492369" cy="640080"/>
          </a:xfrm>
        </p:spPr>
        <p:txBody>
          <a:bodyPr>
            <a:normAutofit/>
          </a:bodyPr>
          <a:lstStyle/>
          <a:p>
            <a:r>
              <a:rPr lang="it-IT" dirty="0"/>
              <a:t>Dal p</a:t>
            </a:r>
            <a:r>
              <a:rPr lang="it-IT" sz="2800" dirty="0"/>
              <a:t>rocesso di pianificazione al processo di programmazione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521207" y="1371597"/>
            <a:ext cx="10881133" cy="4933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u="sng" dirty="0"/>
              <a:t>Responsabilità</a:t>
            </a:r>
            <a:r>
              <a:rPr lang="it-IT" sz="2000" dirty="0"/>
              <a:t>: Alta Direzione col supporto del manager responsabili dei centri di responsabilità. 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La partecipazione dei manager li rende più partecipi e motivati al raggiungimento degli obiettivo poi a loro affidati e sui quali vengono poi valutati.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La </a:t>
            </a:r>
            <a:r>
              <a:rPr lang="it-IT" sz="2000" u="sng" dirty="0"/>
              <a:t>programmazione operativa</a:t>
            </a:r>
            <a:r>
              <a:rPr lang="it-IT" sz="2000" dirty="0"/>
              <a:t> riprende quanto descritto nel processo di pianificazione strategica articolando </a:t>
            </a:r>
            <a:r>
              <a:rPr lang="it-IT" sz="2000" u="sng" dirty="0"/>
              <a:t>nel breve periodo</a:t>
            </a:r>
            <a:r>
              <a:rPr lang="it-IT" sz="2000" dirty="0"/>
              <a:t> in </a:t>
            </a:r>
            <a:r>
              <a:rPr lang="it-IT" sz="2000" u="sng" dirty="0"/>
              <a:t>maniera più dettagliata</a:t>
            </a:r>
            <a:r>
              <a:rPr lang="it-IT" sz="2000" dirty="0"/>
              <a:t> e </a:t>
            </a:r>
            <a:r>
              <a:rPr lang="it-IT" sz="2000" u="sng" dirty="0"/>
              <a:t>quantitativa</a:t>
            </a:r>
            <a:r>
              <a:rPr lang="it-IT" sz="2000" dirty="0"/>
              <a:t> quale siano le azioni che i singoli responsabili delle unità organizzative / centri di responsabilità debbano implementare per raggiungere gli obiettivi fissati.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Gli </a:t>
            </a:r>
            <a:r>
              <a:rPr lang="it-IT" sz="2000" u="sng" dirty="0"/>
              <a:t>output della programmazione</a:t>
            </a:r>
            <a:r>
              <a:rPr lang="it-IT" sz="2000" dirty="0"/>
              <a:t> operativa sono i budget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86766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B2F1-BCFC-D78A-EDEE-B2897306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Confronto tra Piano strategico e Budget</a:t>
            </a:r>
          </a:p>
        </p:txBody>
      </p:sp>
      <p:sp>
        <p:nvSpPr>
          <p:cNvPr id="12" name="Content Placeholder 17">
            <a:extLst>
              <a:ext uri="{FF2B5EF4-FFF2-40B4-BE49-F238E27FC236}">
                <a16:creationId xmlns:a16="http://schemas.microsoft.com/office/drawing/2014/main" id="{E65CE130-35C8-1921-4190-23D450966617}"/>
              </a:ext>
            </a:extLst>
          </p:cNvPr>
          <p:cNvSpPr txBox="1">
            <a:spLocks/>
          </p:cNvSpPr>
          <p:nvPr/>
        </p:nvSpPr>
        <p:spPr>
          <a:xfrm>
            <a:off x="521207" y="1228162"/>
            <a:ext cx="10881133" cy="4933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sz="2000" b="1" dirty="0"/>
          </a:p>
          <a:p>
            <a:pPr marL="3200400" lvl="7" indent="0">
              <a:lnSpc>
                <a:spcPct val="100000"/>
              </a:lnSpc>
              <a:buNone/>
            </a:pPr>
            <a:r>
              <a:rPr lang="it-IT" sz="2000" dirty="0"/>
              <a:t>PIANO STRATEGICO		BUDGET</a:t>
            </a:r>
          </a:p>
          <a:p>
            <a:pPr>
              <a:lnSpc>
                <a:spcPct val="100000"/>
              </a:lnSpc>
            </a:pPr>
            <a:r>
              <a:rPr lang="it-IT" sz="2000" b="1" dirty="0"/>
              <a:t>Orizzonte temporale</a:t>
            </a:r>
            <a:r>
              <a:rPr lang="it-IT" sz="2000" dirty="0"/>
              <a:t>:		3/5 anni		1 anno</a:t>
            </a:r>
          </a:p>
          <a:p>
            <a:pPr>
              <a:lnSpc>
                <a:spcPct val="100000"/>
              </a:lnSpc>
            </a:pPr>
            <a:r>
              <a:rPr lang="it-IT" sz="2000" b="1" dirty="0"/>
              <a:t>Linguaggio			</a:t>
            </a:r>
            <a:r>
              <a:rPr lang="it-IT" sz="2000" dirty="0"/>
              <a:t>quali/quantitativo	quantitativo</a:t>
            </a:r>
          </a:p>
          <a:p>
            <a:pPr>
              <a:lnSpc>
                <a:spcPct val="100000"/>
              </a:lnSpc>
            </a:pPr>
            <a:r>
              <a:rPr lang="it-IT" sz="2000" b="1" dirty="0"/>
              <a:t>Attori coinvolti</a:t>
            </a:r>
            <a:r>
              <a:rPr lang="it-IT" sz="2000" dirty="0"/>
              <a:t>		Alta Direzione con	Manager / </a:t>
            </a:r>
            <a:r>
              <a:rPr lang="it-IT" sz="2000" dirty="0" err="1"/>
              <a:t>Responsabilir</a:t>
            </a:r>
            <a:r>
              <a:rPr lang="it-IT" sz="2000" dirty="0"/>
              <a:t> dei centri di 				supporto dei Manager	responsabilità</a:t>
            </a:r>
          </a:p>
          <a:p>
            <a:pPr>
              <a:lnSpc>
                <a:spcPct val="100000"/>
              </a:lnSpc>
            </a:pPr>
            <a:r>
              <a:rPr lang="it-IT" sz="2000" b="1" dirty="0"/>
              <a:t>Focus				</a:t>
            </a:r>
            <a:r>
              <a:rPr lang="it-IT" sz="2000" dirty="0"/>
              <a:t>Azienda nel suo intero	Centri di responsabilità</a:t>
            </a:r>
          </a:p>
          <a:p>
            <a:pPr>
              <a:lnSpc>
                <a:spcPct val="100000"/>
              </a:lnSpc>
            </a:pPr>
            <a:endParaRPr lang="it-IT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u="sng" dirty="0"/>
              <a:t>Aspetto comune ai due</a:t>
            </a:r>
            <a:r>
              <a:rPr lang="it-IT" sz="2000" dirty="0"/>
              <a:t> è che spesso il coordinamento del intero processo è affidato alla stessa persona (responsabile Controllo di Gestione / Responsabile Amministrazione Finanza Controllo</a:t>
            </a:r>
          </a:p>
        </p:txBody>
      </p:sp>
    </p:spTree>
    <p:extLst>
      <p:ext uri="{BB962C8B-B14F-4D97-AF65-F5344CB8AC3E}">
        <p14:creationId xmlns:p14="http://schemas.microsoft.com/office/powerpoint/2010/main" val="263205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25D866D7-8443-80FC-CF63-80BFD3F01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8375905" cy="640080"/>
          </a:xfrm>
        </p:spPr>
        <p:txBody>
          <a:bodyPr>
            <a:normAutofit/>
          </a:bodyPr>
          <a:lstStyle/>
          <a:p>
            <a:r>
              <a:rPr lang="en-GB" dirty="0" err="1"/>
              <a:t>Analisi</a:t>
            </a:r>
            <a:r>
              <a:rPr lang="en-GB" dirty="0"/>
              <a:t> SWOT per </a:t>
            </a:r>
            <a:r>
              <a:rPr lang="en-GB" dirty="0" err="1"/>
              <a:t>elaborare</a:t>
            </a:r>
            <a:r>
              <a:rPr lang="en-GB" dirty="0"/>
              <a:t> il Piano </a:t>
            </a:r>
            <a:r>
              <a:rPr lang="en-GB" dirty="0" err="1"/>
              <a:t>Strategico</a:t>
            </a:r>
            <a:r>
              <a:rPr lang="en-GB" dirty="0"/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99C8963-0453-9BA0-9BAD-2E6634ACE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351934"/>
              </p:ext>
            </p:extLst>
          </p:nvPr>
        </p:nvGraphicFramePr>
        <p:xfrm>
          <a:off x="521207" y="1248936"/>
          <a:ext cx="11326236" cy="6508272"/>
        </p:xfrm>
        <a:graphic>
          <a:graphicData uri="http://schemas.openxmlformats.org/drawingml/2006/table">
            <a:tbl>
              <a:tblPr/>
              <a:tblGrid>
                <a:gridCol w="1098043">
                  <a:extLst>
                    <a:ext uri="{9D8B030D-6E8A-4147-A177-3AD203B41FA5}">
                      <a16:colId xmlns:a16="http://schemas.microsoft.com/office/drawing/2014/main" val="1848321701"/>
                    </a:ext>
                  </a:extLst>
                </a:gridCol>
                <a:gridCol w="4987738">
                  <a:extLst>
                    <a:ext uri="{9D8B030D-6E8A-4147-A177-3AD203B41FA5}">
                      <a16:colId xmlns:a16="http://schemas.microsoft.com/office/drawing/2014/main" val="949210724"/>
                    </a:ext>
                  </a:extLst>
                </a:gridCol>
                <a:gridCol w="5240455">
                  <a:extLst>
                    <a:ext uri="{9D8B030D-6E8A-4147-A177-3AD203B41FA5}">
                      <a16:colId xmlns:a16="http://schemas.microsoft.com/office/drawing/2014/main" val="493200006"/>
                    </a:ext>
                  </a:extLst>
                </a:gridCol>
              </a:tblGrid>
              <a:tr h="71796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/>
                        <a:t>Analisi</a:t>
                      </a:r>
                      <a:r>
                        <a:rPr lang="en-GB" sz="1600" dirty="0"/>
                        <a:t> SWOT</a:t>
                      </a: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Qualità </a:t>
                      </a:r>
                      <a:r>
                        <a:rPr lang="it-IT" sz="2400" b="1" dirty="0"/>
                        <a:t>utili</a:t>
                      </a:r>
                      <a:r>
                        <a:rPr lang="it-IT" sz="2400" dirty="0"/>
                        <a:t> al conseguimento degli obiettivi</a:t>
                      </a: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Aspetti </a:t>
                      </a:r>
                      <a:r>
                        <a:rPr lang="it-IT" sz="2400" b="1" dirty="0"/>
                        <a:t>dannosi</a:t>
                      </a:r>
                      <a:r>
                        <a:rPr lang="it-IT" sz="2400" dirty="0"/>
                        <a:t> al conseguimento degli obiettivi</a:t>
                      </a: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07486"/>
                  </a:ext>
                </a:extLst>
              </a:tr>
              <a:tr h="2374623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Elementi interni</a:t>
                      </a: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/>
                        <a:t>S</a:t>
                      </a:r>
                      <a:r>
                        <a:rPr lang="it-IT" sz="1400" dirty="0"/>
                        <a:t>trenghts -Forze </a:t>
                      </a: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Diversificazione prodotto (A di nicchia e B di massa)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Capacita impanti disponibile per prodotto A (40%)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Impianto prodotto A flessibile per nuovo prodotto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Ottima performace pagamento fornitori materie prime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Elevata automazione per impanto prodotto B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Manodopera specializzata per prodotto 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Disponibilita di mezzi propri fino a 0,5 mln €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Know how per avviare nuovo prodotto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tr-TR" sz="14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tr-TR" sz="14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tr-TR" sz="1400" dirty="0"/>
                    </a:p>
                    <a:p>
                      <a:pPr algn="l"/>
                      <a:endParaRPr lang="tr-TR" sz="1400" dirty="0"/>
                    </a:p>
                    <a:p>
                      <a:pPr algn="l"/>
                      <a:endParaRPr lang="tr-TR" sz="1400" dirty="0"/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W</a:t>
                      </a:r>
                      <a:r>
                        <a:rPr lang="it-IT" sz="1400" dirty="0"/>
                        <a:t>eaknesses – Debolezze</a:t>
                      </a: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Manodopera specializzata per prodtto A troppo costosa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Capacita satura per prodotto B (80%)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Percentıuale di scarti troppo elevata (30% impatto sul costo) per prodotto B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dirty="0"/>
                        <a:t>Parita di genere da raggiungere in produzione (5% impatto sul costo)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dirty="0"/>
                        <a:t>Incasso clienti tardo (50 gg vs 30 media settore)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dirty="0"/>
                        <a:t>Scarsa produttivita del prodotto A (40% peggio del settore)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dirty="0"/>
                        <a:t>Elevanto indebitamento bancario (1,2 m€/anno di rimborsi)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46952"/>
                  </a:ext>
                </a:extLst>
              </a:tr>
              <a:tr h="2164698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Elementi esterni</a:t>
                      </a:r>
                      <a:endParaRPr lang="it-IT" sz="1800" dirty="0">
                        <a:effectLst/>
                      </a:endParaRPr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O</a:t>
                      </a:r>
                      <a:r>
                        <a:rPr lang="it-IT" sz="1400" dirty="0"/>
                        <a:t>pportunities – Opportunità </a:t>
                      </a: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Consumatori  si rivolgono verso prodotti di fascia medio/alta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Tassazione delle imprese al ribasso (dal 25 al 20%)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Finanziamenti a fondo perduto su investimenti green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Finanziamentii su automazione (50% a fondo perduto e 50% da rimborsare in 10 anni)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/>
                        <a:t>İmmigrazione in aumento (effetto su manodopera non specializzata)</a:t>
                      </a:r>
                      <a:br>
                        <a:rPr lang="en-GB" sz="1300" dirty="0"/>
                      </a:br>
                      <a:endParaRPr lang="tr-TR" sz="13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3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3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300" dirty="0"/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T</a:t>
                      </a:r>
                      <a:r>
                        <a:rPr lang="it-IT" sz="1400" dirty="0"/>
                        <a:t>hreats – Minacce</a:t>
                      </a: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Inflazione su materie prime (+8%, +5%, +3%)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Aumento salari e stipendi (+5% annuo)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Continua fuga di cervelli tra indiretti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Nuovi concorrenti in arrivo nel settore di fascia medio/alta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400" dirty="0"/>
                        <a:t>Prodotto B in fase calante (effetto su prezzo -5% per tenere le quantita)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400" dirty="0"/>
                    </a:p>
                    <a:p>
                      <a:pPr algn="l"/>
                      <a:r>
                        <a:rPr lang="it-IT" sz="1400" dirty="0"/>
                        <a:t> </a:t>
                      </a:r>
                      <a:endParaRPr lang="en-GB" sz="1300" dirty="0"/>
                    </a:p>
                  </a:txBody>
                  <a:tcPr marL="66305" marR="66305" marT="33152" marB="33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67255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D3ADF44-DFAF-43F4-35C7-4EA5903923C7}"/>
              </a:ext>
            </a:extLst>
          </p:cNvPr>
          <p:cNvSpPr/>
          <p:nvPr/>
        </p:nvSpPr>
        <p:spPr>
          <a:xfrm>
            <a:off x="1665740" y="2004645"/>
            <a:ext cx="4954789" cy="2848709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Strengths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3304CB-0434-E753-3607-B9466F45E528}"/>
              </a:ext>
            </a:extLst>
          </p:cNvPr>
          <p:cNvSpPr/>
          <p:nvPr/>
        </p:nvSpPr>
        <p:spPr>
          <a:xfrm>
            <a:off x="6581406" y="2004646"/>
            <a:ext cx="5266037" cy="2848709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/>
              <a:t>Weaknesses</a:t>
            </a:r>
            <a:endParaRPr lang="en-GB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CBCA5B-496A-D4CD-5421-17FADA2B7BE7}"/>
              </a:ext>
            </a:extLst>
          </p:cNvPr>
          <p:cNvSpPr/>
          <p:nvPr/>
        </p:nvSpPr>
        <p:spPr>
          <a:xfrm>
            <a:off x="1665741" y="4853355"/>
            <a:ext cx="4915663" cy="2004645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Opportunities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7DBD1F-D611-6CDF-DC03-71A8F77CA5CF}"/>
              </a:ext>
            </a:extLst>
          </p:cNvPr>
          <p:cNvSpPr/>
          <p:nvPr/>
        </p:nvSpPr>
        <p:spPr>
          <a:xfrm>
            <a:off x="6581405" y="4853355"/>
            <a:ext cx="5266038" cy="2004645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/>
              <a:t>Threats</a:t>
            </a:r>
            <a:endParaRPr lang="en-GB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153789-6D54-FAB0-C4DB-FD8E7AFBD006}"/>
              </a:ext>
            </a:extLst>
          </p:cNvPr>
          <p:cNvSpPr/>
          <p:nvPr/>
        </p:nvSpPr>
        <p:spPr>
          <a:xfrm>
            <a:off x="6561844" y="2004645"/>
            <a:ext cx="5266037" cy="2848709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Weaknesses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91F4AA-4772-E3D6-0704-2DBA70C6FEC9}"/>
              </a:ext>
            </a:extLst>
          </p:cNvPr>
          <p:cNvSpPr/>
          <p:nvPr/>
        </p:nvSpPr>
        <p:spPr>
          <a:xfrm>
            <a:off x="6561843" y="4853354"/>
            <a:ext cx="5266038" cy="2004645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Threats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92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25D866D7-8443-80FC-CF63-80BFD3F0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Analisi </a:t>
            </a:r>
            <a:r>
              <a:rPr lang="en-GB" dirty="0"/>
              <a:t>PRIMO-F </a:t>
            </a:r>
            <a:r>
              <a:rPr lang="tr-TR" dirty="0"/>
              <a:t>(</a:t>
            </a:r>
            <a:r>
              <a:rPr lang="en-GB" dirty="0"/>
              <a:t>Strengths</a:t>
            </a:r>
            <a:r>
              <a:rPr lang="tr-TR" dirty="0"/>
              <a:t> / </a:t>
            </a:r>
            <a:r>
              <a:rPr lang="en-GB" dirty="0"/>
              <a:t>Weaknesses</a:t>
            </a:r>
            <a:r>
              <a:rPr lang="tr-TR" dirty="0"/>
              <a:t>)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B97F8-30A9-A82C-8065-BB36A6738E91}"/>
              </a:ext>
            </a:extLst>
          </p:cNvPr>
          <p:cNvSpPr txBox="1"/>
          <p:nvPr/>
        </p:nvSpPr>
        <p:spPr>
          <a:xfrm>
            <a:off x="312234" y="1211770"/>
            <a:ext cx="1231094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A</a:t>
            </a:r>
            <a:r>
              <a:rPr lang="it-IT" sz="2400" dirty="0"/>
              <a:t>nalisi accurata dei </a:t>
            </a:r>
            <a:r>
              <a:rPr lang="it-IT" sz="2400" b="1" dirty="0"/>
              <a:t>fattori </a:t>
            </a:r>
            <a:r>
              <a:rPr lang="tr-TR" sz="2400" b="1" dirty="0"/>
              <a:t>interni </a:t>
            </a:r>
            <a:r>
              <a:rPr lang="tr-TR" sz="2400" dirty="0"/>
              <a:t>che possono avere impatto sulla nostra attivita’</a:t>
            </a:r>
            <a:r>
              <a:rPr lang="it-IT" sz="2400" dirty="0"/>
              <a:t>. </a:t>
            </a:r>
            <a:endParaRPr lang="tr-TR" sz="2400" dirty="0"/>
          </a:p>
          <a:p>
            <a:endParaRPr lang="tr-TR" sz="24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i="0" dirty="0">
                <a:solidFill>
                  <a:srgbClr val="3A3A3A"/>
                </a:solidFill>
                <a:effectLst/>
              </a:rPr>
              <a:t>P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eople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: 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Quali sono i vantaggi e quali gli svantaggi che il nostro team possiede, rispetto alla concorrenza, relativamente a fattori quali competenze, esperienze?</a:t>
            </a:r>
            <a:endParaRPr lang="tr-TR" sz="2200" b="0" i="0" dirty="0">
              <a:solidFill>
                <a:srgbClr val="3A3A3A"/>
              </a:solidFill>
              <a:effectLst/>
            </a:endParaRPr>
          </a:p>
          <a:p>
            <a:pPr algn="l"/>
            <a:endParaRPr lang="tr-TR" sz="2200" b="0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i="0" dirty="0">
                <a:solidFill>
                  <a:srgbClr val="3A3A3A"/>
                </a:solidFill>
                <a:effectLst/>
              </a:rPr>
              <a:t>R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esources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: 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Siamo “al passo coi tempi” o abbiamo un’organizzazione aziendale obsoleta?</a:t>
            </a:r>
          </a:p>
          <a:p>
            <a:pPr algn="l"/>
            <a:endParaRPr lang="tr-TR" sz="2200" b="1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200" b="1" i="0" dirty="0">
                <a:solidFill>
                  <a:srgbClr val="3A3A3A"/>
                </a:solidFill>
                <a:effectLst/>
              </a:rPr>
              <a:t>I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nnova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tion: Offriamo qualcosa di unico?</a:t>
            </a:r>
          </a:p>
          <a:p>
            <a:pPr algn="l"/>
            <a:endParaRPr lang="tr-TR" sz="2200" b="1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200" b="1" i="0" dirty="0">
                <a:solidFill>
                  <a:srgbClr val="3A3A3A"/>
                </a:solidFill>
                <a:effectLst/>
              </a:rPr>
              <a:t>M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arketing: Prodotto di nicchia o di massa? 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Cosa amano i clienti della nostra attività e quali critiche ci muovono?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 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Possiamo vantare una particolare forza del Brand 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o no?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tr-TR" sz="2200" b="1" i="0" dirty="0">
              <a:solidFill>
                <a:srgbClr val="3A3A3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200" b="1" i="0" dirty="0">
                <a:solidFill>
                  <a:srgbClr val="3A3A3A"/>
                </a:solidFill>
                <a:effectLst/>
              </a:rPr>
              <a:t>O</a:t>
            </a:r>
            <a:r>
              <a:rPr lang="tr-TR" sz="2200" b="0" i="0" dirty="0">
                <a:solidFill>
                  <a:srgbClr val="3A3A3A"/>
                </a:solidFill>
                <a:effectLst/>
              </a:rPr>
              <a:t>peration: </a:t>
            </a:r>
            <a:r>
              <a:rPr lang="it-IT" sz="2200" b="0" i="0" dirty="0">
                <a:solidFill>
                  <a:srgbClr val="3A3A3A"/>
                </a:solidFill>
                <a:effectLst/>
              </a:rPr>
              <a:t>Quali fattori incidono maggiormente sulle nostre performance?</a:t>
            </a:r>
          </a:p>
          <a:p>
            <a:pPr algn="l"/>
            <a:endParaRPr lang="tr-TR" sz="2200" b="1" dirty="0">
              <a:solidFill>
                <a:srgbClr val="3A3A3A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3A3A3A"/>
                </a:solidFill>
              </a:rPr>
              <a:t>F</a:t>
            </a:r>
            <a:r>
              <a:rPr lang="tr-TR" sz="2200" dirty="0">
                <a:solidFill>
                  <a:srgbClr val="3A3A3A"/>
                </a:solidFill>
              </a:rPr>
              <a:t>inance: </a:t>
            </a:r>
            <a:r>
              <a:rPr lang="it-IT" sz="2200" dirty="0">
                <a:solidFill>
                  <a:srgbClr val="3A3A3A"/>
                </a:solidFill>
              </a:rPr>
              <a:t>Abbiamo vantaggi in termini di costi / prezzi?</a:t>
            </a:r>
            <a:r>
              <a:rPr lang="tr-TR" sz="2200" dirty="0">
                <a:solidFill>
                  <a:srgbClr val="3A3A3A"/>
                </a:solidFill>
              </a:rPr>
              <a:t> </a:t>
            </a:r>
            <a:r>
              <a:rPr lang="it-IT" sz="2200" dirty="0">
                <a:solidFill>
                  <a:srgbClr val="3A3A3A"/>
                </a:solidFill>
              </a:rPr>
              <a:t>Abbiamo sufficiente capacità di investimento per raggiungere gli obiettivi prefissati?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33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{B81127AD-9150-4728-B27E-16B5608E6C70}tf10001108_win32</Template>
  <TotalTime>7667</TotalTime>
  <Words>1672</Words>
  <Application>Microsoft Office PowerPoint</Application>
  <PresentationFormat>Widescreen</PresentationFormat>
  <Paragraphs>204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Segoe UI Light</vt:lpstr>
      <vt:lpstr>WelcomeDoc</vt:lpstr>
      <vt:lpstr>Pianificazione e Controllo Lezione 13 Budget e pianificazione strategica</vt:lpstr>
      <vt:lpstr>Programma del corso</vt:lpstr>
      <vt:lpstr>Il ciclo di Deming (PDCA, Plan-Do-Check-Act, Pianificare-Fare-Verificare-Agire) </vt:lpstr>
      <vt:lpstr>Obiettivi del corso (2/2)</vt:lpstr>
      <vt:lpstr>Processo di pianificazione: finalità e output</vt:lpstr>
      <vt:lpstr>Dal processo di pianificazione al processo di programmazione</vt:lpstr>
      <vt:lpstr>Confronto tra Piano strategico e Budget</vt:lpstr>
      <vt:lpstr>Analisi SWOT per elaborare il Piano Strategico </vt:lpstr>
      <vt:lpstr>Analisi PRIMO-F (Strengths / Weaknesses)</vt:lpstr>
      <vt:lpstr>Analisi PESTEL (Opportunities / Threats)</vt:lpstr>
      <vt:lpstr>Analisi SWOT: un esempio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Massimiliano Catena</dc:title>
  <dc:creator>Massimiliano Catena</dc:creator>
  <cp:keywords/>
  <cp:lastModifiedBy>Massi Catenma</cp:lastModifiedBy>
  <cp:revision>50</cp:revision>
  <dcterms:created xsi:type="dcterms:W3CDTF">2022-11-03T08:14:40Z</dcterms:created>
  <dcterms:modified xsi:type="dcterms:W3CDTF">2023-05-15T20:47:21Z</dcterms:modified>
  <cp:version/>
</cp:coreProperties>
</file>