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458" r:id="rId2"/>
    <p:sldId id="385" r:id="rId3"/>
    <p:sldId id="387" r:id="rId4"/>
    <p:sldId id="391" r:id="rId5"/>
    <p:sldId id="392" r:id="rId6"/>
    <p:sldId id="393" r:id="rId7"/>
    <p:sldId id="394" r:id="rId8"/>
    <p:sldId id="396" r:id="rId9"/>
    <p:sldId id="403" r:id="rId10"/>
    <p:sldId id="404" r:id="rId11"/>
    <p:sldId id="409" r:id="rId12"/>
    <p:sldId id="410" r:id="rId13"/>
    <p:sldId id="411" r:id="rId14"/>
    <p:sldId id="412" r:id="rId15"/>
    <p:sldId id="425" r:id="rId16"/>
    <p:sldId id="427" r:id="rId17"/>
    <p:sldId id="453" r:id="rId18"/>
    <p:sldId id="428" r:id="rId19"/>
    <p:sldId id="430" r:id="rId20"/>
    <p:sldId id="431" r:id="rId21"/>
    <p:sldId id="432" r:id="rId22"/>
    <p:sldId id="438" r:id="rId23"/>
    <p:sldId id="439" r:id="rId24"/>
    <p:sldId id="452" r:id="rId25"/>
    <p:sldId id="451" r:id="rId26"/>
    <p:sldId id="454" r:id="rId27"/>
    <p:sldId id="456" r:id="rId28"/>
    <p:sldId id="457" r:id="rId29"/>
    <p:sldId id="461" r:id="rId30"/>
    <p:sldId id="462" r:id="rId31"/>
    <p:sldId id="469" r:id="rId32"/>
    <p:sldId id="470" r:id="rId33"/>
    <p:sldId id="473" r:id="rId34"/>
    <p:sldId id="475" r:id="rId35"/>
    <p:sldId id="471" r:id="rId36"/>
    <p:sldId id="474" r:id="rId37"/>
    <p:sldId id="472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486" r:id="rId49"/>
    <p:sldId id="487" r:id="rId50"/>
    <p:sldId id="489" r:id="rId51"/>
    <p:sldId id="490" r:id="rId52"/>
    <p:sldId id="491" r:id="rId53"/>
    <p:sldId id="492" r:id="rId54"/>
    <p:sldId id="488" r:id="rId55"/>
    <p:sldId id="493" r:id="rId56"/>
    <p:sldId id="494" r:id="rId57"/>
    <p:sldId id="495" r:id="rId58"/>
    <p:sldId id="466" r:id="rId59"/>
    <p:sldId id="467" r:id="rId60"/>
    <p:sldId id="503" r:id="rId61"/>
    <p:sldId id="496" r:id="rId62"/>
    <p:sldId id="400" r:id="rId63"/>
    <p:sldId id="401" r:id="rId64"/>
    <p:sldId id="497" r:id="rId65"/>
    <p:sldId id="388" r:id="rId66"/>
    <p:sldId id="389" r:id="rId67"/>
    <p:sldId id="390" r:id="rId68"/>
    <p:sldId id="498" r:id="rId69"/>
    <p:sldId id="499" r:id="rId70"/>
    <p:sldId id="395" r:id="rId71"/>
    <p:sldId id="500" r:id="rId72"/>
    <p:sldId id="501" r:id="rId73"/>
    <p:sldId id="398" r:id="rId74"/>
    <p:sldId id="399" r:id="rId75"/>
    <p:sldId id="39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49B29"/>
    <a:srgbClr val="67D652"/>
    <a:srgbClr val="3078B5"/>
    <a:srgbClr val="2C3A58"/>
    <a:srgbClr val="2E3C5D"/>
    <a:srgbClr val="BAD124"/>
    <a:srgbClr val="FEF756"/>
    <a:srgbClr val="93D637"/>
    <a:srgbClr val="AAC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3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shorturl.at/cks3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shorturl.at/MPST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shorturl.at/TUVW6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shorturl.at/EJLS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DIGITAL TECH</a:t>
            </a:r>
            <a:endParaRPr lang="it-GB" dirty="0"/>
          </a:p>
          <a:p>
            <a:r>
              <a:rPr lang="it-IT" dirty="0"/>
              <a:t>High Performance Computing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2400" dirty="0"/>
              <a:t>Lesson 3</a:t>
            </a:r>
            <a:endParaRPr lang="it-GB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Prof. Livia Marcellino</a:t>
            </a:r>
            <a:endParaRPr lang="it-GB" dirty="0"/>
          </a:p>
          <a:p>
            <a:r>
              <a:rPr lang="it-GB" dirty="0"/>
              <a:t>Prof. </a:t>
            </a:r>
            <a:r>
              <a:rPr lang="it-IT" dirty="0"/>
              <a:t>of High Performance Computing,  </a:t>
            </a:r>
            <a:r>
              <a:rPr lang="it-GB" dirty="0"/>
              <a:t>Università degli Studi di Napoli Parthenope</a:t>
            </a:r>
          </a:p>
        </p:txBody>
      </p:sp>
    </p:spTree>
    <p:extLst>
      <p:ext uri="{BB962C8B-B14F-4D97-AF65-F5344CB8AC3E}">
        <p14:creationId xmlns:p14="http://schemas.microsoft.com/office/powerpoint/2010/main" val="26235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92EA0B1-D905-9FA9-2034-B38680EF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942" y="990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3200" baseline="0" dirty="0">
                <a:solidFill>
                  <a:srgbClr val="0000FF"/>
                </a:solidFill>
                <a:latin typeface="Comic Sans MS" pitchFamily="66" charset="0"/>
              </a:rPr>
              <a:t> II strategy </a:t>
            </a:r>
            <a:r>
              <a:rPr lang="it-IT" altLang="it-IT" sz="3200" baseline="0" dirty="0">
                <a:latin typeface="Comic Sans MS" pitchFamily="66" charset="0"/>
              </a:rPr>
              <a:t>(</a:t>
            </a:r>
            <a:r>
              <a:rPr lang="it-IT" altLang="it-IT" sz="3200" baseline="0" dirty="0">
                <a:solidFill>
                  <a:srgbClr val="C00000"/>
                </a:solidFill>
                <a:latin typeface="Comic Sans MS" pitchFamily="66" charset="0"/>
              </a:rPr>
              <a:t>MIMD-DM)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CE35F91-0E14-779A-5083-71B9BCA87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942" y="2209800"/>
            <a:ext cx="8763000" cy="286232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Each processor</a:t>
            </a:r>
          </a:p>
          <a:p>
            <a:pPr lvl="2" eaLnBrk="0" hangingPunct="0">
              <a:buFontTx/>
              <a:buChar char="•"/>
              <a:defRPr/>
            </a:pPr>
            <a:r>
              <a:rPr lang="en-GB" sz="2000" baseline="0" dirty="0">
                <a:solidFill>
                  <a:srgbClr val="1C1C1C"/>
                </a:solidFill>
                <a:latin typeface="Comic Sans MS" pitchFamily="66" charset="0"/>
              </a:rPr>
              <a:t>compute its own </a:t>
            </a:r>
            <a:r>
              <a:rPr lang="en-GB" sz="2000" baseline="0" dirty="0">
                <a:solidFill>
                  <a:srgbClr val="333399"/>
                </a:solidFill>
                <a:latin typeface="Comic Sans MS" pitchFamily="66" charset="0"/>
              </a:rPr>
              <a:t>partial sum.</a:t>
            </a:r>
            <a:endParaRPr lang="en-GB" sz="28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lvl="2" eaLnBrk="0" hangingPunct="0">
              <a:defRPr/>
            </a:pPr>
            <a:endParaRPr lang="en-GB" sz="28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marL="88900" lvl="2" eaLnBrk="0" hangingPunct="0">
              <a:defRPr/>
            </a:pPr>
            <a:r>
              <a:rPr lang="en-GB" baseline="0" dirty="0">
                <a:solidFill>
                  <a:srgbClr val="000000"/>
                </a:solidFill>
                <a:latin typeface="Comic Sans MS" pitchFamily="66" charset="0"/>
              </a:rPr>
              <a:t>At every step</a:t>
            </a:r>
            <a:r>
              <a:rPr lang="en-GB" baseline="0" dirty="0">
                <a:solidFill>
                  <a:srgbClr val="1C1C1C"/>
                </a:solidFill>
                <a:latin typeface="Comic Sans MS" pitchFamily="66" charset="0"/>
              </a:rPr>
              <a:t>  </a:t>
            </a:r>
          </a:p>
          <a:p>
            <a:pPr lvl="2" eaLnBrk="0" hangingPunct="0">
              <a:buFontTx/>
              <a:buChar char="•"/>
              <a:defRPr/>
            </a:pPr>
            <a:r>
              <a:rPr lang="en-GB" sz="2000" baseline="0" dirty="0">
                <a:solidFill>
                  <a:srgbClr val="1C1C1C"/>
                </a:solidFill>
                <a:latin typeface="Comic Sans MS" pitchFamily="66" charset="0"/>
              </a:rPr>
              <a:t> </a:t>
            </a:r>
            <a:r>
              <a:rPr lang="en-US" sz="2000" baseline="0" dirty="0">
                <a:solidFill>
                  <a:srgbClr val="1C1C1C"/>
                </a:solidFill>
                <a:latin typeface="Comic Sans MS" pitchFamily="66" charset="0"/>
              </a:rPr>
              <a:t>different pairs of processors 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communicate simultaneously</a:t>
            </a:r>
            <a:endParaRPr lang="en-GB" baseline="0" dirty="0">
              <a:solidFill>
                <a:srgbClr val="0066FF"/>
              </a:solidFill>
              <a:latin typeface="Comic Sans MS" pitchFamily="66" charset="0"/>
            </a:endParaRPr>
          </a:p>
          <a:p>
            <a:pPr lvl="2" eaLnBrk="0" hangingPunct="0">
              <a:buFontTx/>
              <a:buChar char="•"/>
              <a:defRPr/>
            </a:pPr>
            <a:r>
              <a:rPr lang="en-GB" sz="2000" baseline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in each pair, a processor 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sends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 its own partial sum to the 	other, which </a:t>
            </a:r>
            <a:r>
              <a:rPr lang="en-US" sz="2000" baseline="0" dirty="0">
                <a:solidFill>
                  <a:srgbClr val="0066FF"/>
                </a:solidFill>
                <a:latin typeface="Comic Sans MS" pitchFamily="66" charset="0"/>
              </a:rPr>
              <a:t>updates</a:t>
            </a:r>
            <a:r>
              <a:rPr lang="en-US" sz="2000" baseline="0" dirty="0">
                <a:solidFill>
                  <a:srgbClr val="000000"/>
                </a:solidFill>
                <a:latin typeface="Comic Sans MS" pitchFamily="66" charset="0"/>
              </a:rPr>
              <a:t> the sum</a:t>
            </a:r>
            <a:endParaRPr lang="en-GB" sz="2000" baseline="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sz="2400" baseline="0" dirty="0">
                <a:latin typeface="Comic Sans MS" pitchFamily="66" charset="0"/>
              </a:rPr>
              <a:t>The</a:t>
            </a:r>
            <a:r>
              <a:rPr lang="en-US" sz="2400" baseline="0" dirty="0">
                <a:solidFill>
                  <a:srgbClr val="0066FF"/>
                </a:solidFill>
                <a:latin typeface="Comic Sans MS" pitchFamily="66" charset="0"/>
              </a:rPr>
              <a:t> total sum </a:t>
            </a:r>
            <a:r>
              <a:rPr lang="en-US" sz="2400" baseline="0" dirty="0">
                <a:solidFill>
                  <a:srgbClr val="1C1C1C"/>
                </a:solidFill>
                <a:latin typeface="Comic Sans MS" pitchFamily="66" charset="0"/>
              </a:rPr>
              <a:t>is stored </a:t>
            </a:r>
            <a:r>
              <a:rPr lang="en-US" sz="2400" baseline="0" dirty="0">
                <a:solidFill>
                  <a:srgbClr val="333399"/>
                </a:solidFill>
                <a:latin typeface="Comic Sans MS" pitchFamily="66" charset="0"/>
              </a:rPr>
              <a:t>in</a:t>
            </a:r>
            <a:r>
              <a:rPr lang="en-US" baseline="0" dirty="0">
                <a:solidFill>
                  <a:srgbClr val="333399"/>
                </a:solidFill>
                <a:latin typeface="Comic Sans MS" pitchFamily="66" charset="0"/>
              </a:rPr>
              <a:t> a single predetermined processor.</a:t>
            </a:r>
            <a:r>
              <a:rPr lang="en-US" sz="2400" baseline="0" dirty="0">
                <a:solidFill>
                  <a:srgbClr val="1C1C1C"/>
                </a:solidFill>
                <a:latin typeface="Comic Sans MS" pitchFamily="66" charset="0"/>
              </a:rPr>
              <a:t> </a:t>
            </a:r>
            <a:endParaRPr lang="en-GB" baseline="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02DCDC7-834D-7298-F93D-96E30317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142" y="2209799"/>
            <a:ext cx="8534400" cy="24433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FEF480D9-7ABF-DA17-D817-1ED35F47872C}"/>
              </a:ext>
            </a:extLst>
          </p:cNvPr>
          <p:cNvSpPr>
            <a:spLocks noChangeArrowheads="1"/>
          </p:cNvSpPr>
          <p:nvPr/>
        </p:nvSpPr>
        <p:spPr bwMode="auto">
          <a:xfrm rot="3821451" flipH="1">
            <a:off x="7451419" y="4418242"/>
            <a:ext cx="468607" cy="2245374"/>
          </a:xfrm>
          <a:prstGeom prst="curvedRightArrow">
            <a:avLst>
              <a:gd name="adj1" fmla="val 47651"/>
              <a:gd name="adj2" fmla="val 124840"/>
              <a:gd name="adj3" fmla="val 31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A025B36-0D71-47F8-FA5A-5F7522DE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26" y="5422900"/>
            <a:ext cx="3377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400" baseline="0" dirty="0" err="1">
                <a:solidFill>
                  <a:srgbClr val="FF0000"/>
                </a:solidFill>
                <a:latin typeface="Comic Sans MS" pitchFamily="66" charset="0"/>
              </a:rPr>
              <a:t>Concurrent</a:t>
            </a:r>
            <a:r>
              <a:rPr lang="it-IT" altLang="it-IT" sz="2400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2400" baseline="0" dirty="0" err="1">
                <a:solidFill>
                  <a:srgbClr val="FF0000"/>
                </a:solidFill>
                <a:latin typeface="Comic Sans MS" pitchFamily="66" charset="0"/>
              </a:rPr>
              <a:t>operations</a:t>
            </a:r>
            <a:endParaRPr lang="it-IT" altLang="it-IT" sz="2400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0DBA037-0B1F-A5F4-20C9-1B8C2060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217" y="2571750"/>
            <a:ext cx="500063" cy="3448050"/>
          </a:xfrm>
          <a:prstGeom prst="curvedRightArrow">
            <a:avLst>
              <a:gd name="adj1" fmla="val 66526"/>
              <a:gd name="adj2" fmla="val 128139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917A124-25FE-8CF1-79CF-B64CF6A8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613" y="72186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I, II, III strategies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FF82B92-C62E-1840-2BC8-0BA8501D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650" y="2161728"/>
            <a:ext cx="7772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Each processor computes its local sum and 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sends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value to the other processors</a:t>
            </a:r>
            <a:r>
              <a:rPr kumimoji="0" lang="en-US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in order to obtain the global sum</a:t>
            </a:r>
            <a:endParaRPr kumimoji="0" lang="it-IT" alt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2D2AE9F-A253-0529-48C2-C38BFEE0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50" y="3604766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solidFill>
                  <a:srgbClr val="333399"/>
                </a:solidFill>
                <a:latin typeface="Comic Sans MS" pitchFamily="66" charset="0"/>
              </a:rPr>
              <a:t>PARALLELISM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74FDC937-C3A4-2039-71D5-DD791C71A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675" y="4066728"/>
            <a:ext cx="0" cy="533400"/>
          </a:xfrm>
          <a:prstGeom prst="line">
            <a:avLst/>
          </a:prstGeom>
          <a:noFill/>
          <a:ln w="85725" cmpd="dbl">
            <a:solidFill>
              <a:srgbClr val="33CC33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2DA393D-F627-6DFB-8656-C9235B83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0" y="4660453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solidFill>
                  <a:srgbClr val="333399"/>
                </a:solidFill>
                <a:latin typeface="Comic Sans MS" pitchFamily="66" charset="0"/>
              </a:rPr>
              <a:t>COMMUNICATION BETWEEN PROCESSORS</a:t>
            </a:r>
          </a:p>
        </p:txBody>
      </p:sp>
    </p:spTree>
    <p:extLst>
      <p:ext uri="{BB962C8B-B14F-4D97-AF65-F5344CB8AC3E}">
        <p14:creationId xmlns:p14="http://schemas.microsoft.com/office/powerpoint/2010/main" val="40874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nimBg="1"/>
      <p:bldP spid="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41FAD038-327C-B400-EB16-B35163FC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644" y="3954281"/>
            <a:ext cx="6970712" cy="1465263"/>
          </a:xfrm>
          <a:prstGeom prst="flowChartAlternateProcess">
            <a:avLst/>
          </a:prstGeom>
          <a:solidFill>
            <a:srgbClr val="CCEC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it-IT" sz="4000" b="1" baseline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essage</a:t>
            </a:r>
            <a:r>
              <a:rPr lang="it-IT" sz="40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it-IT" sz="4000" b="1" baseline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assing</a:t>
            </a:r>
            <a:r>
              <a:rPr lang="it-IT" sz="40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it-IT" sz="4000" b="1" baseline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nterface</a:t>
            </a:r>
          </a:p>
          <a:p>
            <a:pPr algn="ctr">
              <a:defRPr/>
            </a:pPr>
            <a:r>
              <a:rPr lang="it-IT" sz="4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MPI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1DAB4-094E-20A0-ECBC-7BC9166A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581" y="1495244"/>
            <a:ext cx="7993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it-IT" sz="2800" baseline="0" dirty="0">
                <a:solidFill>
                  <a:srgbClr val="0000FF"/>
                </a:solidFill>
                <a:latin typeface="Comic Sans MS" pitchFamily="66" charset="0"/>
              </a:rPr>
              <a:t>A software tool for developing algorithms in a </a:t>
            </a:r>
            <a:r>
              <a:rPr lang="it-IT" altLang="it-IT" sz="2800" baseline="0" dirty="0">
                <a:solidFill>
                  <a:srgbClr val="FF0000"/>
                </a:solidFill>
                <a:latin typeface="Comic Sans MS" pitchFamily="66" charset="0"/>
              </a:rPr>
              <a:t>MIMD-Distributed Memory</a:t>
            </a:r>
          </a:p>
          <a:p>
            <a:pPr algn="ctr" eaLnBrk="1" hangingPunct="1"/>
            <a:r>
              <a:rPr lang="en-US" altLang="it-IT" sz="2800" baseline="0" dirty="0">
                <a:solidFill>
                  <a:srgbClr val="0000FF"/>
                </a:solidFill>
                <a:latin typeface="Comic Sans MS" pitchFamily="66" charset="0"/>
              </a:rPr>
              <a:t>computing environment</a:t>
            </a:r>
            <a:endParaRPr lang="it-IT" altLang="it-IT" sz="2800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75824-4421-2C65-3312-848E094F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157" y="1947736"/>
            <a:ext cx="5317218" cy="464602"/>
          </a:xfrm>
        </p:spPr>
        <p:txBody>
          <a:bodyPr/>
          <a:lstStyle/>
          <a:p>
            <a:pPr algn="ctr"/>
            <a:r>
              <a:rPr lang="it-IT" dirty="0"/>
              <a:t>The tool </a:t>
            </a:r>
            <a:r>
              <a:rPr lang="it-IT" dirty="0">
                <a:solidFill>
                  <a:srgbClr val="C00000"/>
                </a:solidFill>
              </a:rPr>
              <a:t>mpi4py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for MIMD-DM </a:t>
            </a:r>
            <a:r>
              <a:rPr lang="it-IT" dirty="0" err="1">
                <a:solidFill>
                  <a:srgbClr val="0033CC"/>
                </a:solidFill>
              </a:rPr>
              <a:t>environment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based</a:t>
            </a:r>
            <a:r>
              <a:rPr lang="it-IT" dirty="0">
                <a:solidFill>
                  <a:srgbClr val="0033CC"/>
                </a:solidFill>
              </a:rPr>
              <a:t> on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the MPI library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and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the Python </a:t>
            </a:r>
            <a:r>
              <a:rPr lang="it-IT" dirty="0" err="1">
                <a:solidFill>
                  <a:srgbClr val="0033CC"/>
                </a:solidFill>
              </a:rPr>
              <a:t>language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0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45C593DE-DC7C-F100-AF80-79831328662B}"/>
              </a:ext>
            </a:extLst>
          </p:cNvPr>
          <p:cNvGrpSpPr/>
          <p:nvPr/>
        </p:nvGrpSpPr>
        <p:grpSpPr>
          <a:xfrm>
            <a:off x="2871713" y="1442389"/>
            <a:ext cx="3886200" cy="4181475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4BCF340C-B536-F3A8-EC5B-FE2767E8ED2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 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SM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(shared-memory)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6108EB28-FE4A-7939-704B-8F054A8A6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C2E3264E-F60C-1164-9CE3-A4F9B8EA0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F3F0222C-B663-42AC-A4E2-92AC06A20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871DAF6E-E894-480D-CFDD-BCF40AA89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B8D70D0B-675A-8427-BDA6-1218DDA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264FADB-5459-2E99-4F50-7E8605611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15DE6B8B-B571-FB35-4AC7-1DACDCC52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11FE1333-0677-2FD8-EFF1-5D1503B9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MEMORY</a:t>
                </a:r>
              </a:p>
            </p:txBody>
          </p:sp>
        </p:grpSp>
      </p:grpSp>
      <p:sp>
        <p:nvSpPr>
          <p:cNvPr id="113" name="Nuvola 112">
            <a:extLst>
              <a:ext uri="{FF2B5EF4-FFF2-40B4-BE49-F238E27FC236}">
                <a16:creationId xmlns:a16="http://schemas.microsoft.com/office/drawing/2014/main" id="{B2709DAE-2422-8E69-98D6-6CE91126E41F}"/>
              </a:ext>
            </a:extLst>
          </p:cNvPr>
          <p:cNvSpPr/>
          <p:nvPr/>
        </p:nvSpPr>
        <p:spPr>
          <a:xfrm>
            <a:off x="7700107" y="2858356"/>
            <a:ext cx="3240360" cy="2060848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Comic Sans MS" pitchFamily="66" charset="0"/>
              </a:rPr>
              <a:t>synchronization in memory access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2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280" y="5413133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18387401-53DF-5B91-8AE2-C366F15B7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3942" y="4522606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D7CF4535-3057-2087-5FA8-5951184FF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7942" y="4979806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F19412AB-F2DC-4418-310A-59C66B08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180" y="4863918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01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 =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 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+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5" name="Rectangle 53">
            <a:extLst>
              <a:ext uri="{FF2B5EF4-FFF2-40B4-BE49-F238E27FC236}">
                <a16:creationId xmlns:a16="http://schemas.microsoft.com/office/drawing/2014/main" id="{88B359F3-236E-7145-A1EB-97086F59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142" y="2541406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5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9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11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96" name="Line 29">
            <a:extLst>
              <a:ext uri="{FF2B5EF4-FFF2-40B4-BE49-F238E27FC236}">
                <a16:creationId xmlns:a16="http://schemas.microsoft.com/office/drawing/2014/main" id="{96BFB5BE-07F1-267F-41B2-0E271AB031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467" y="4557531"/>
            <a:ext cx="1444625" cy="722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7" name="Rectangle 39">
            <a:extLst>
              <a:ext uri="{FF2B5EF4-FFF2-40B4-BE49-F238E27FC236}">
                <a16:creationId xmlns:a16="http://schemas.microsoft.com/office/drawing/2014/main" id="{B1ABA182-09FE-0E8E-58CE-1D9F8680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317" y="4222568"/>
            <a:ext cx="1223963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01</a:t>
            </a:r>
          </a:p>
        </p:txBody>
      </p:sp>
      <p:sp>
        <p:nvSpPr>
          <p:cNvPr id="98" name="Rectangle 54">
            <a:extLst>
              <a:ext uri="{FF2B5EF4-FFF2-40B4-BE49-F238E27FC236}">
                <a16:creationId xmlns:a16="http://schemas.microsoft.com/office/drawing/2014/main" id="{40DFD1C5-3CA1-FA33-AE56-0D15D672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417" y="3835218"/>
            <a:ext cx="5842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99" name="Line 65">
            <a:extLst>
              <a:ext uri="{FF2B5EF4-FFF2-40B4-BE49-F238E27FC236}">
                <a16:creationId xmlns:a16="http://schemas.microsoft.com/office/drawing/2014/main" id="{45A7F429-8923-C688-4B52-BD984F4A5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755" y="500203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" name="Line 66">
            <a:extLst>
              <a:ext uri="{FF2B5EF4-FFF2-40B4-BE49-F238E27FC236}">
                <a16:creationId xmlns:a16="http://schemas.microsoft.com/office/drawing/2014/main" id="{44AA1EE0-A65B-6023-4112-A6FC9F7E8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367" y="500203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1" name="Line 67">
            <a:extLst>
              <a:ext uri="{FF2B5EF4-FFF2-40B4-BE49-F238E27FC236}">
                <a16:creationId xmlns:a16="http://schemas.microsoft.com/office/drawing/2014/main" id="{D259276E-F070-7193-F0A9-E98CACFE1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4230" y="500203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" name="Rectangle 11">
            <a:extLst>
              <a:ext uri="{FF2B5EF4-FFF2-40B4-BE49-F238E27FC236}">
                <a16:creationId xmlns:a16="http://schemas.microsoft.com/office/drawing/2014/main" id="{AEF090CA-EC57-4A77-6E4E-1A818350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867" y="5351281"/>
            <a:ext cx="457200" cy="4572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3" name="Rectangle 12">
            <a:extLst>
              <a:ext uri="{FF2B5EF4-FFF2-40B4-BE49-F238E27FC236}">
                <a16:creationId xmlns:a16="http://schemas.microsoft.com/office/drawing/2014/main" id="{14300A2D-923C-7A96-A62B-05DA8F5E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867" y="5351281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4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4" name="Rectangle 14">
            <a:extLst>
              <a:ext uri="{FF2B5EF4-FFF2-40B4-BE49-F238E27FC236}">
                <a16:creationId xmlns:a16="http://schemas.microsoft.com/office/drawing/2014/main" id="{103E227C-4403-A537-8B03-6BFE08F6A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867" y="5351281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DBF5F9"/>
              </a:solidFill>
              <a:latin typeface="Tahoma" panose="020B0604030504040204" pitchFamily="34" charset="0"/>
            </a:endParaRPr>
          </a:p>
        </p:txBody>
      </p:sp>
      <p:sp>
        <p:nvSpPr>
          <p:cNvPr id="105" name="Text Box 16">
            <a:extLst>
              <a:ext uri="{FF2B5EF4-FFF2-40B4-BE49-F238E27FC236}">
                <a16:creationId xmlns:a16="http://schemas.microsoft.com/office/drawing/2014/main" id="{976172A9-B1E1-F128-A567-E96644FB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030" y="580848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id="{30ED1BAE-8E24-6356-5622-7EFF46E8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255" y="5808481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  <a:latin typeface="Tahoma" panose="020B0604030504040204" pitchFamily="34" charset="0"/>
              </a:rPr>
              <a:t>1</a:t>
            </a:r>
            <a:endParaRPr lang="it-IT" altLang="it-IT" sz="200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107" name="Text Box 18">
            <a:extLst>
              <a:ext uri="{FF2B5EF4-FFF2-40B4-BE49-F238E27FC236}">
                <a16:creationId xmlns:a16="http://schemas.microsoft.com/office/drawing/2014/main" id="{95E7F999-97BC-F262-6A74-DECCA927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867" y="580848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endParaRPr lang="it-IT" altLang="it-IT" sz="2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8" name="Text Box 19">
            <a:extLst>
              <a:ext uri="{FF2B5EF4-FFF2-40B4-BE49-F238E27FC236}">
                <a16:creationId xmlns:a16="http://schemas.microsoft.com/office/drawing/2014/main" id="{7CBA76E9-0AF6-C35E-5619-74222198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080" y="580848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109" name="Group 27">
            <a:extLst>
              <a:ext uri="{FF2B5EF4-FFF2-40B4-BE49-F238E27FC236}">
                <a16:creationId xmlns:a16="http://schemas.microsoft.com/office/drawing/2014/main" id="{4A99DDB8-C95C-6775-D1BD-E699A4A2EB62}"/>
              </a:ext>
            </a:extLst>
          </p:cNvPr>
          <p:cNvGrpSpPr>
            <a:grpSpLocks/>
          </p:cNvGrpSpPr>
          <p:nvPr/>
        </p:nvGrpSpPr>
        <p:grpSpPr bwMode="auto">
          <a:xfrm>
            <a:off x="5044542" y="5279843"/>
            <a:ext cx="228600" cy="533400"/>
            <a:chOff x="720" y="2928"/>
            <a:chExt cx="144" cy="336"/>
          </a:xfrm>
        </p:grpSpPr>
        <p:sp>
          <p:nvSpPr>
            <p:cNvPr id="110" name="Oval 28">
              <a:extLst>
                <a:ext uri="{FF2B5EF4-FFF2-40B4-BE49-F238E27FC236}">
                  <a16:creationId xmlns:a16="http://schemas.microsoft.com/office/drawing/2014/main" id="{54DB601A-3D6F-1749-778D-8F4110534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1" name="Oval 29" descr="25%">
              <a:extLst>
                <a:ext uri="{FF2B5EF4-FFF2-40B4-BE49-F238E27FC236}">
                  <a16:creationId xmlns:a16="http://schemas.microsoft.com/office/drawing/2014/main" id="{34CBB9CA-D3D8-695F-C879-279A8D17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C5AD2079-C9BC-2E1F-178F-0D3D7CC7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13" name="Group 40">
            <a:extLst>
              <a:ext uri="{FF2B5EF4-FFF2-40B4-BE49-F238E27FC236}">
                <a16:creationId xmlns:a16="http://schemas.microsoft.com/office/drawing/2014/main" id="{CA071137-56B4-3C42-2E61-0A4AD68FD43C}"/>
              </a:ext>
            </a:extLst>
          </p:cNvPr>
          <p:cNvGrpSpPr>
            <a:grpSpLocks/>
          </p:cNvGrpSpPr>
          <p:nvPr/>
        </p:nvGrpSpPr>
        <p:grpSpPr bwMode="auto">
          <a:xfrm>
            <a:off x="6568542" y="5279843"/>
            <a:ext cx="228600" cy="533400"/>
            <a:chOff x="192" y="2928"/>
            <a:chExt cx="144" cy="336"/>
          </a:xfrm>
        </p:grpSpPr>
        <p:sp>
          <p:nvSpPr>
            <p:cNvPr id="114" name="Oval 41">
              <a:extLst>
                <a:ext uri="{FF2B5EF4-FFF2-40B4-BE49-F238E27FC236}">
                  <a16:creationId xmlns:a16="http://schemas.microsoft.com/office/drawing/2014/main" id="{E1F76648-B734-ACFC-2B0B-F5ADC00AE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5" name="Oval 42">
              <a:extLst>
                <a:ext uri="{FF2B5EF4-FFF2-40B4-BE49-F238E27FC236}">
                  <a16:creationId xmlns:a16="http://schemas.microsoft.com/office/drawing/2014/main" id="{D345D46B-111D-0F97-98E0-7895528BD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16" name="Oval 43" descr="25%">
              <a:extLst>
                <a:ext uri="{FF2B5EF4-FFF2-40B4-BE49-F238E27FC236}">
                  <a16:creationId xmlns:a16="http://schemas.microsoft.com/office/drawing/2014/main" id="{7FE3C22A-87FB-539B-8F28-E87A8B9FD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17" name="Group 48">
            <a:extLst>
              <a:ext uri="{FF2B5EF4-FFF2-40B4-BE49-F238E27FC236}">
                <a16:creationId xmlns:a16="http://schemas.microsoft.com/office/drawing/2014/main" id="{5CE554D1-2388-1D51-CCE8-0B96DDE9F122}"/>
              </a:ext>
            </a:extLst>
          </p:cNvPr>
          <p:cNvGrpSpPr>
            <a:grpSpLocks/>
          </p:cNvGrpSpPr>
          <p:nvPr/>
        </p:nvGrpSpPr>
        <p:grpSpPr bwMode="auto">
          <a:xfrm>
            <a:off x="9616542" y="5279843"/>
            <a:ext cx="228600" cy="533400"/>
            <a:chOff x="192" y="2928"/>
            <a:chExt cx="144" cy="336"/>
          </a:xfrm>
        </p:grpSpPr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620696F0-C048-7CA7-08E6-9B29E4B47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0A1D9181-6B18-E13C-9D94-5AFD117A5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20" name="Oval 51" descr="25%">
              <a:extLst>
                <a:ext uri="{FF2B5EF4-FFF2-40B4-BE49-F238E27FC236}">
                  <a16:creationId xmlns:a16="http://schemas.microsoft.com/office/drawing/2014/main" id="{043ADB66-AC2F-19F5-B072-724378D15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21" name="Rectangle 21">
            <a:extLst>
              <a:ext uri="{FF2B5EF4-FFF2-40B4-BE49-F238E27FC236}">
                <a16:creationId xmlns:a16="http://schemas.microsoft.com/office/drawing/2014/main" id="{8096A713-D93B-EE8D-7E78-3559BE78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167" y="3851093"/>
            <a:ext cx="609600" cy="3413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22" name="Rectangle 22">
            <a:extLst>
              <a:ext uri="{FF2B5EF4-FFF2-40B4-BE49-F238E27FC236}">
                <a16:creationId xmlns:a16="http://schemas.microsoft.com/office/drawing/2014/main" id="{FF9C6FFC-27BE-BEA5-D5D2-FA9E888D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042" y="3851093"/>
            <a:ext cx="609600" cy="3413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23" name="Rectangle 23">
            <a:extLst>
              <a:ext uri="{FF2B5EF4-FFF2-40B4-BE49-F238E27FC236}">
                <a16:creationId xmlns:a16="http://schemas.microsoft.com/office/drawing/2014/main" id="{A4D4B95B-0C8B-FA96-EC90-62FF560C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492" y="3851093"/>
            <a:ext cx="609600" cy="3413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</a:p>
        </p:txBody>
      </p:sp>
      <p:grpSp>
        <p:nvGrpSpPr>
          <p:cNvPr id="124" name="Group 27">
            <a:extLst>
              <a:ext uri="{FF2B5EF4-FFF2-40B4-BE49-F238E27FC236}">
                <a16:creationId xmlns:a16="http://schemas.microsoft.com/office/drawing/2014/main" id="{24C514B4-69A1-53DF-57C7-D74BF5151862}"/>
              </a:ext>
            </a:extLst>
          </p:cNvPr>
          <p:cNvGrpSpPr>
            <a:grpSpLocks/>
          </p:cNvGrpSpPr>
          <p:nvPr/>
        </p:nvGrpSpPr>
        <p:grpSpPr bwMode="auto">
          <a:xfrm>
            <a:off x="8206842" y="5295718"/>
            <a:ext cx="228600" cy="533400"/>
            <a:chOff x="720" y="2928"/>
            <a:chExt cx="144" cy="336"/>
          </a:xfrm>
        </p:grpSpPr>
        <p:sp>
          <p:nvSpPr>
            <p:cNvPr id="125" name="Oval 28">
              <a:extLst>
                <a:ext uri="{FF2B5EF4-FFF2-40B4-BE49-F238E27FC236}">
                  <a16:creationId xmlns:a16="http://schemas.microsoft.com/office/drawing/2014/main" id="{6832E150-6EF5-8AB9-336D-1319635B2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26" name="Oval 29" descr="25%">
              <a:extLst>
                <a:ext uri="{FF2B5EF4-FFF2-40B4-BE49-F238E27FC236}">
                  <a16:creationId xmlns:a16="http://schemas.microsoft.com/office/drawing/2014/main" id="{5FFEC4D4-E698-BDFD-B007-A0ABC10D4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127" name="Oval 30">
              <a:extLst>
                <a:ext uri="{FF2B5EF4-FFF2-40B4-BE49-F238E27FC236}">
                  <a16:creationId xmlns:a16="http://schemas.microsoft.com/office/drawing/2014/main" id="{FF8CE437-562A-CA9C-6995-2EDAE1052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28" name="Rectangle 39">
            <a:extLst>
              <a:ext uri="{FF2B5EF4-FFF2-40B4-BE49-F238E27FC236}">
                <a16:creationId xmlns:a16="http://schemas.microsoft.com/office/drawing/2014/main" id="{47A8C39D-F6F8-6D2E-4326-6020C6CE5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542" y="4216218"/>
            <a:ext cx="1223963" cy="34131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</a:p>
        </p:txBody>
      </p:sp>
      <p:sp>
        <p:nvSpPr>
          <p:cNvPr id="129" name="Line 65">
            <a:extLst>
              <a:ext uri="{FF2B5EF4-FFF2-40B4-BE49-F238E27FC236}">
                <a16:creationId xmlns:a16="http://schemas.microsoft.com/office/drawing/2014/main" id="{9AB19818-2572-3348-7886-509EDD5A8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5717" y="500838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30" name="Line 29">
            <a:extLst>
              <a:ext uri="{FF2B5EF4-FFF2-40B4-BE49-F238E27FC236}">
                <a16:creationId xmlns:a16="http://schemas.microsoft.com/office/drawing/2014/main" id="{70E33C32-4DEB-F2B5-00D7-6B376C8110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4367" y="4557531"/>
            <a:ext cx="30163" cy="79375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1" name="Rectangle 13">
            <a:extLst>
              <a:ext uri="{FF2B5EF4-FFF2-40B4-BE49-F238E27FC236}">
                <a16:creationId xmlns:a16="http://schemas.microsoft.com/office/drawing/2014/main" id="{3BBADA44-88ED-5ABB-274F-84C5387D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067" y="5359218"/>
            <a:ext cx="457200" cy="457200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2" name="Text Box 32">
            <a:extLst>
              <a:ext uri="{FF2B5EF4-FFF2-40B4-BE49-F238E27FC236}">
                <a16:creationId xmlns:a16="http://schemas.microsoft.com/office/drawing/2014/main" id="{D4FB77D8-F6E7-06C2-2307-42ED2505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667" y="4574993"/>
            <a:ext cx="1571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 =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 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+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8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2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59736967-34C1-112B-C7D8-6AC3C122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00" y="5299872"/>
            <a:ext cx="2451312" cy="40011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updates and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A3425B7A-30A5-2D7A-B451-B6BC8721C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4560157"/>
            <a:ext cx="0" cy="457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8B588D43-B693-09E1-5C82-FAC833CEB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5017357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C9F86A-A20E-2565-7A9A-5C9B5B38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309082"/>
            <a:ext cx="4419600" cy="24796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5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8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9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10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11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12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14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	a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56" name="Line 29">
            <a:extLst>
              <a:ext uri="{FF2B5EF4-FFF2-40B4-BE49-F238E27FC236}">
                <a16:creationId xmlns:a16="http://schemas.microsoft.com/office/drawing/2014/main" id="{4F6BB095-C240-8382-44CA-66308D0EE8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0650" y="4788757"/>
            <a:ext cx="2276475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532222F5-63EB-7DA6-4162-BFC91003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260119"/>
            <a:ext cx="722313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01</a:t>
            </a: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0ECF1B25-BFDF-2E7E-B69A-778F079A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872769"/>
            <a:ext cx="58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59" name="Line 65">
            <a:extLst>
              <a:ext uri="{FF2B5EF4-FFF2-40B4-BE49-F238E27FC236}">
                <a16:creationId xmlns:a16="http://schemas.microsoft.com/office/drawing/2014/main" id="{764A4E25-0C8B-7B46-E0CA-4B74D1F7B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8938" y="503958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0" name="Line 66">
            <a:extLst>
              <a:ext uri="{FF2B5EF4-FFF2-40B4-BE49-F238E27FC236}">
                <a16:creationId xmlns:a16="http://schemas.microsoft.com/office/drawing/2014/main" id="{2B4B2AFE-9132-CD77-94B8-6DC5BD03E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7550" y="503958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1" name="Line 67">
            <a:extLst>
              <a:ext uri="{FF2B5EF4-FFF2-40B4-BE49-F238E27FC236}">
                <a16:creationId xmlns:a16="http://schemas.microsoft.com/office/drawing/2014/main" id="{CE59C4CA-9EC7-D12C-AE52-CC9A9D3E7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7413" y="503958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9F41946E-F529-1663-0968-885AFCC0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5388832"/>
            <a:ext cx="457200" cy="4572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BA101B8E-078D-CF36-1385-018017544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5388832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4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4AD87348-1EA5-3449-F639-1F65FF27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050" y="538883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DBF5F9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DBF5F9"/>
              </a:solidFill>
              <a:latin typeface="Tahoma" panose="020B0604030504040204" pitchFamily="34" charset="0"/>
            </a:endParaRP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3E27650F-B880-F639-04F1-31690221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584603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7849C91A-EBCC-9104-12B6-5018FC23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5846032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B05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B050"/>
                </a:solidFill>
                <a:latin typeface="Tahoma" panose="020B0604030504040204" pitchFamily="34" charset="0"/>
              </a:rPr>
              <a:t>1</a:t>
            </a:r>
            <a:endParaRPr lang="it-IT" altLang="it-IT" sz="200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2B40DB92-9488-E01F-0BFE-D6AE71945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0" y="584603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FF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0000FF"/>
                </a:solidFill>
                <a:latin typeface="Tahoma" panose="020B0604030504040204" pitchFamily="34" charset="0"/>
              </a:rPr>
              <a:t>2</a:t>
            </a:r>
            <a:endParaRPr lang="it-IT" altLang="it-IT" sz="2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1A503E5B-989C-6ABB-0A73-93B8ECDB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263" y="584603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  <a:r>
              <a:rPr lang="it-IT" altLang="it-IT" sz="2000" baseline="-25000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  <a:endParaRPr lang="it-IT" altLang="it-IT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69" name="Group 27">
            <a:extLst>
              <a:ext uri="{FF2B5EF4-FFF2-40B4-BE49-F238E27FC236}">
                <a16:creationId xmlns:a16="http://schemas.microsoft.com/office/drawing/2014/main" id="{406FE901-AEA5-E407-26BE-E446E7883F4D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5317394"/>
            <a:ext cx="228600" cy="533400"/>
            <a:chOff x="720" y="2928"/>
            <a:chExt cx="144" cy="336"/>
          </a:xfrm>
        </p:grpSpPr>
        <p:sp>
          <p:nvSpPr>
            <p:cNvPr id="70" name="Oval 28">
              <a:extLst>
                <a:ext uri="{FF2B5EF4-FFF2-40B4-BE49-F238E27FC236}">
                  <a16:creationId xmlns:a16="http://schemas.microsoft.com/office/drawing/2014/main" id="{00AA342D-862D-174E-CBEA-7C46E802F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1" name="Oval 29" descr="25%">
              <a:extLst>
                <a:ext uri="{FF2B5EF4-FFF2-40B4-BE49-F238E27FC236}">
                  <a16:creationId xmlns:a16="http://schemas.microsoft.com/office/drawing/2014/main" id="{3AB984C5-9260-804F-9E66-5044A8BB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2992"/>
              <a:ext cx="96" cy="9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72" name="Oval 30">
              <a:extLst>
                <a:ext uri="{FF2B5EF4-FFF2-40B4-BE49-F238E27FC236}">
                  <a16:creationId xmlns:a16="http://schemas.microsoft.com/office/drawing/2014/main" id="{F40FD580-DC75-4F2E-480D-D5D31CD7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3111"/>
              <a:ext cx="96" cy="96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3" name="Group 40">
            <a:extLst>
              <a:ext uri="{FF2B5EF4-FFF2-40B4-BE49-F238E27FC236}">
                <a16:creationId xmlns:a16="http://schemas.microsoft.com/office/drawing/2014/main" id="{F03323BB-3CDD-DDAC-62CB-ED0323373361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5317394"/>
            <a:ext cx="228600" cy="533400"/>
            <a:chOff x="192" y="2928"/>
            <a:chExt cx="144" cy="336"/>
          </a:xfrm>
        </p:grpSpPr>
        <p:sp>
          <p:nvSpPr>
            <p:cNvPr id="74" name="Oval 41">
              <a:extLst>
                <a:ext uri="{FF2B5EF4-FFF2-40B4-BE49-F238E27FC236}">
                  <a16:creationId xmlns:a16="http://schemas.microsoft.com/office/drawing/2014/main" id="{525BFF74-F5BC-78EB-126D-53BCFCDE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5" name="Oval 42">
              <a:extLst>
                <a:ext uri="{FF2B5EF4-FFF2-40B4-BE49-F238E27FC236}">
                  <a16:creationId xmlns:a16="http://schemas.microsoft.com/office/drawing/2014/main" id="{66165808-272B-E91A-5FCB-F66246AF0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76" name="Oval 43" descr="25%">
              <a:extLst>
                <a:ext uri="{FF2B5EF4-FFF2-40B4-BE49-F238E27FC236}">
                  <a16:creationId xmlns:a16="http://schemas.microsoft.com/office/drawing/2014/main" id="{741002E1-B44C-0FFA-D0C1-57F95BF8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7" name="Group 48">
            <a:extLst>
              <a:ext uri="{FF2B5EF4-FFF2-40B4-BE49-F238E27FC236}">
                <a16:creationId xmlns:a16="http://schemas.microsoft.com/office/drawing/2014/main" id="{7484136A-25A8-CCD8-D954-1E4FAB240F34}"/>
              </a:ext>
            </a:extLst>
          </p:cNvPr>
          <p:cNvGrpSpPr>
            <a:grpSpLocks/>
          </p:cNvGrpSpPr>
          <p:nvPr/>
        </p:nvGrpSpPr>
        <p:grpSpPr bwMode="auto">
          <a:xfrm>
            <a:off x="9229725" y="5317394"/>
            <a:ext cx="228600" cy="533400"/>
            <a:chOff x="192" y="2928"/>
            <a:chExt cx="144" cy="336"/>
          </a:xfrm>
        </p:grpSpPr>
        <p:sp>
          <p:nvSpPr>
            <p:cNvPr id="78" name="Oval 49">
              <a:extLst>
                <a:ext uri="{FF2B5EF4-FFF2-40B4-BE49-F238E27FC236}">
                  <a16:creationId xmlns:a16="http://schemas.microsoft.com/office/drawing/2014/main" id="{5F41F609-22A2-B26B-CB3A-0C20258F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id="{97E4DB63-0DEA-1A47-075D-B87ACE843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80" name="Oval 51" descr="25%">
              <a:extLst>
                <a:ext uri="{FF2B5EF4-FFF2-40B4-BE49-F238E27FC236}">
                  <a16:creationId xmlns:a16="http://schemas.microsoft.com/office/drawing/2014/main" id="{04E11679-9396-8ECB-2600-A5B64B8D3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1" name="Rectangle 21">
            <a:extLst>
              <a:ext uri="{FF2B5EF4-FFF2-40B4-BE49-F238E27FC236}">
                <a16:creationId xmlns:a16="http://schemas.microsoft.com/office/drawing/2014/main" id="{41ADC2B7-9AFE-8699-18F2-33EAD084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3888644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9A4B385C-EB72-78B2-08AD-1973C7A6E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3888644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C02A161C-60B4-B8AC-047F-AE40473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3888644"/>
            <a:ext cx="609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84" name="Rectangle 39">
            <a:extLst>
              <a:ext uri="{FF2B5EF4-FFF2-40B4-BE49-F238E27FC236}">
                <a16:creationId xmlns:a16="http://schemas.microsoft.com/office/drawing/2014/main" id="{EFA3B567-FA89-5278-E952-C4B58553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50" y="4253769"/>
            <a:ext cx="731838" cy="341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it-IT" altLang="it-IT" sz="14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</a:p>
        </p:txBody>
      </p:sp>
      <p:sp>
        <p:nvSpPr>
          <p:cNvPr id="85" name="Line 65">
            <a:extLst>
              <a:ext uri="{FF2B5EF4-FFF2-40B4-BE49-F238E27FC236}">
                <a16:creationId xmlns:a16="http://schemas.microsoft.com/office/drawing/2014/main" id="{E41CAC43-ABA4-6A8C-7E33-12B98EC51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504593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86" name="Text Box 32">
            <a:extLst>
              <a:ext uri="{FF2B5EF4-FFF2-40B4-BE49-F238E27FC236}">
                <a16:creationId xmlns:a16="http://schemas.microsoft.com/office/drawing/2014/main" id="{A71AB604-E29C-C4D0-53E9-7BAC7BBF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206144"/>
            <a:ext cx="233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sumtot =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01 </a:t>
            </a:r>
            <a:r>
              <a:rPr lang="it-IT" altLang="it-IT" sz="2000">
                <a:solidFill>
                  <a:srgbClr val="000000"/>
                </a:solidFill>
                <a:latin typeface="Tahoma" panose="020B0604030504040204" pitchFamily="34" charset="0"/>
              </a:rPr>
              <a:t>+ s</a:t>
            </a:r>
            <a:r>
              <a:rPr lang="it-IT" altLang="it-IT" sz="2000" baseline="-25000">
                <a:solidFill>
                  <a:srgbClr val="000000"/>
                </a:solidFill>
                <a:latin typeface="Tahoma" panose="020B0604030504040204" pitchFamily="34" charset="0"/>
              </a:rPr>
              <a:t>23</a:t>
            </a:r>
            <a:endParaRPr lang="it-IT" altLang="it-IT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87" name="Group 48">
            <a:extLst>
              <a:ext uri="{FF2B5EF4-FFF2-40B4-BE49-F238E27FC236}">
                <a16:creationId xmlns:a16="http://schemas.microsoft.com/office/drawing/2014/main" id="{6B5F5FCC-E28B-C1F8-0FE7-BC2415485008}"/>
              </a:ext>
            </a:extLst>
          </p:cNvPr>
          <p:cNvGrpSpPr>
            <a:grpSpLocks/>
          </p:cNvGrpSpPr>
          <p:nvPr/>
        </p:nvGrpSpPr>
        <p:grpSpPr bwMode="auto">
          <a:xfrm>
            <a:off x="7616825" y="5333269"/>
            <a:ext cx="228600" cy="533400"/>
            <a:chOff x="192" y="2928"/>
            <a:chExt cx="144" cy="336"/>
          </a:xfrm>
        </p:grpSpPr>
        <p:sp>
          <p:nvSpPr>
            <p:cNvPr id="88" name="Oval 49">
              <a:extLst>
                <a:ext uri="{FF2B5EF4-FFF2-40B4-BE49-F238E27FC236}">
                  <a16:creationId xmlns:a16="http://schemas.microsoft.com/office/drawing/2014/main" id="{247DCC74-7CC2-EB74-C83D-D523D5108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928"/>
              <a:ext cx="144" cy="33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9" name="Oval 50">
              <a:extLst>
                <a:ext uri="{FF2B5EF4-FFF2-40B4-BE49-F238E27FC236}">
                  <a16:creationId xmlns:a16="http://schemas.microsoft.com/office/drawing/2014/main" id="{C29C2CAC-CCD1-0D06-38A8-CF031B436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29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>
                <a:solidFill>
                  <a:srgbClr val="04617B"/>
                </a:solidFill>
                <a:latin typeface="Tech" pitchFamily="34" charset="0"/>
              </a:endParaRPr>
            </a:p>
          </p:txBody>
        </p:sp>
        <p:sp>
          <p:nvSpPr>
            <p:cNvPr id="90" name="Oval 51" descr="25%">
              <a:extLst>
                <a:ext uri="{FF2B5EF4-FFF2-40B4-BE49-F238E27FC236}">
                  <a16:creationId xmlns:a16="http://schemas.microsoft.com/office/drawing/2014/main" id="{39DD2C96-2CEB-4F3A-9B05-0C202D1B8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" y="3111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91" name="Rectangle 13">
            <a:extLst>
              <a:ext uri="{FF2B5EF4-FFF2-40B4-BE49-F238E27FC236}">
                <a16:creationId xmlns:a16="http://schemas.microsoft.com/office/drawing/2014/main" id="{F1FD52B7-B95D-2EF8-02D8-612ED6DE3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5388832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900">
                <a:solidFill>
                  <a:srgbClr val="FFFFFF"/>
                </a:solidFill>
                <a:latin typeface="Tahoma" panose="020B0604030504040204" pitchFamily="34" charset="0"/>
              </a:rPr>
              <a:t>CORE</a:t>
            </a:r>
            <a:endParaRPr lang="it-IT" altLang="it-IT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2" name="Rectangle 39">
            <a:extLst>
              <a:ext uri="{FF2B5EF4-FFF2-40B4-BE49-F238E27FC236}">
                <a16:creationId xmlns:a16="http://schemas.microsoft.com/office/drawing/2014/main" id="{E2A35F50-7283-BF9F-4EE9-3A449392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4412519"/>
            <a:ext cx="1223963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</a:rPr>
              <a:t>sumtot</a:t>
            </a:r>
            <a:endParaRPr lang="it-IT" altLang="it-IT" sz="1400" baseline="-25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0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4A272B-3213-A33B-BC0E-F4CF860590E8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p=4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7A4799-6100-F036-8D43-A355D1557544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MIMD-SM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CD0C9F-8895-E059-317C-6D2E49161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7" y="1743078"/>
            <a:ext cx="1147506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 </a:t>
            </a:r>
            <a:r>
              <a:rPr lang="it-IT" altLang="it-IT" sz="3200" dirty="0">
                <a:solidFill>
                  <a:schemeClr val="tx1"/>
                </a:solidFill>
              </a:rPr>
              <a:t> 2 strategy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4B99DFB9-ED75-0A84-7F9B-9042D42B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2528888"/>
            <a:ext cx="4419600" cy="1981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7200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a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50" name="Line 5">
            <a:extLst>
              <a:ext uri="{FF2B5EF4-FFF2-40B4-BE49-F238E27FC236}">
                <a16:creationId xmlns:a16="http://schemas.microsoft.com/office/drawing/2014/main" id="{34C4D7B1-8C12-139F-3719-7B3223803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8" y="4510088"/>
            <a:ext cx="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93D066C6-F43A-D42C-6D77-CF10A91AF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4967288"/>
            <a:ext cx="457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51D11E57-5446-1B12-F7CB-DC1DD222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4129088"/>
            <a:ext cx="914400" cy="33337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sumtot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53" name="Object 17">
            <a:extLst>
              <a:ext uri="{FF2B5EF4-FFF2-40B4-BE49-F238E27FC236}">
                <a16:creationId xmlns:a16="http://schemas.microsoft.com/office/drawing/2014/main" id="{82B4D412-8849-58AC-DE25-8C30E2B44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801" y="3900488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661120" imgH="13808160" progId="">
                  <p:embed/>
                </p:oleObj>
              </mc:Choice>
              <mc:Fallback>
                <p:oleObj name="Equation" r:id="rId2" imgW="29661120" imgH="13808160" progId="">
                  <p:embed/>
                  <p:pic>
                    <p:nvPicPr>
                      <p:cNvPr id="53" name="Object 17">
                        <a:extLst>
                          <a:ext uri="{FF2B5EF4-FFF2-40B4-BE49-F238E27FC236}">
                            <a16:creationId xmlns:a16="http://schemas.microsoft.com/office/drawing/2014/main" id="{82B4D412-8849-58AC-DE25-8C30E2B44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900488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66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Line 18">
            <a:extLst>
              <a:ext uri="{FF2B5EF4-FFF2-40B4-BE49-F238E27FC236}">
                <a16:creationId xmlns:a16="http://schemas.microsoft.com/office/drawing/2014/main" id="{FA34DE8B-DA68-E4ED-7CC1-8ACB0F1A5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281488"/>
            <a:ext cx="1905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ne 19">
            <a:extLst>
              <a:ext uri="{FF2B5EF4-FFF2-40B4-BE49-F238E27FC236}">
                <a16:creationId xmlns:a16="http://schemas.microsoft.com/office/drawing/2014/main" id="{24536268-B10E-67FC-B935-0A2255A1DF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488" y="4281488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E0F7F481-14AB-AD83-9F0B-A2AB3E82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348288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1009C3ED-FFAA-EC11-11E7-A479EFD2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5348288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4C9647A3-4FCF-F19D-3143-D7FAE568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5348288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C7551FF4-9B89-9969-E0AE-B52509CB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288" y="534828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CORE</a:t>
            </a: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2" name="Group 28">
            <a:extLst>
              <a:ext uri="{FF2B5EF4-FFF2-40B4-BE49-F238E27FC236}">
                <a16:creationId xmlns:a16="http://schemas.microsoft.com/office/drawing/2014/main" id="{D5674AE3-FF4A-D603-5719-BB7E63FF4CA9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4989513"/>
            <a:ext cx="4579938" cy="358775"/>
            <a:chOff x="1492" y="2750"/>
            <a:chExt cx="2885" cy="226"/>
          </a:xfrm>
        </p:grpSpPr>
        <p:sp>
          <p:nvSpPr>
            <p:cNvPr id="63" name="Line 29">
              <a:extLst>
                <a:ext uri="{FF2B5EF4-FFF2-40B4-BE49-F238E27FC236}">
                  <a16:creationId xmlns:a16="http://schemas.microsoft.com/office/drawing/2014/main" id="{07200EA2-12CB-D746-6919-3B118220E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9439243E-BDC7-59BD-59D6-FFBCDA954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31">
              <a:extLst>
                <a:ext uri="{FF2B5EF4-FFF2-40B4-BE49-F238E27FC236}">
                  <a16:creationId xmlns:a16="http://schemas.microsoft.com/office/drawing/2014/main" id="{6BC9172C-4505-A5F7-F7ED-7BC87CB1D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32">
              <a:extLst>
                <a:ext uri="{FF2B5EF4-FFF2-40B4-BE49-F238E27FC236}">
                  <a16:creationId xmlns:a16="http://schemas.microsoft.com/office/drawing/2014/main" id="{B17AA3A4-84EE-6420-F9B3-1BF96708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75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 Box 16">
            <a:extLst>
              <a:ext uri="{FF2B5EF4-FFF2-40B4-BE49-F238E27FC236}">
                <a16:creationId xmlns:a16="http://schemas.microsoft.com/office/drawing/2014/main" id="{CE092C35-58B7-48A4-5DBA-0F7B9166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1" y="5805488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8" name="Text Box 17">
            <a:extLst>
              <a:ext uri="{FF2B5EF4-FFF2-40B4-BE49-F238E27FC236}">
                <a16:creationId xmlns:a16="http://schemas.microsoft.com/office/drawing/2014/main" id="{85DE8DBA-69CB-604B-7C14-42D08999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5805488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9" name="Text Box 18">
            <a:extLst>
              <a:ext uri="{FF2B5EF4-FFF2-40B4-BE49-F238E27FC236}">
                <a16:creationId xmlns:a16="http://schemas.microsoft.com/office/drawing/2014/main" id="{52F7DE19-73FA-284A-DCFB-07CD36C3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58054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B595E52C-8878-44BA-215C-5592625D6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01" y="5805488"/>
            <a:ext cx="44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it-IT" altLang="it-IT" sz="20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it-IT" altLang="it-IT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E4A899EA-0E9D-FA7E-408B-257760B4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27" y="2365595"/>
            <a:ext cx="8807896" cy="31700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68686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Each core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 its own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partial sum.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 every step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half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of cores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(with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respect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the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previous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step)     	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contribution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of the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partial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sum.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global sum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stored in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shared memory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801C8FD-4BF8-4F6C-C70E-6E6088DF9A9A}"/>
              </a:ext>
            </a:extLst>
          </p:cNvPr>
          <p:cNvGrpSpPr>
            <a:grpSpLocks/>
          </p:cNvGrpSpPr>
          <p:nvPr/>
        </p:nvGrpSpPr>
        <p:grpSpPr bwMode="auto">
          <a:xfrm>
            <a:off x="2560627" y="2789458"/>
            <a:ext cx="4005263" cy="3357562"/>
            <a:chOff x="144" y="1659"/>
            <a:chExt cx="2523" cy="2115"/>
          </a:xfrm>
        </p:grpSpPr>
        <p:sp>
          <p:nvSpPr>
            <p:cNvPr id="7" name="AutoShape 10">
              <a:extLst>
                <a:ext uri="{FF2B5EF4-FFF2-40B4-BE49-F238E27FC236}">
                  <a16:creationId xmlns:a16="http://schemas.microsoft.com/office/drawing/2014/main" id="{589837BF-9F05-A08A-0D11-C8CC07E1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59"/>
              <a:ext cx="351" cy="2037"/>
            </a:xfrm>
            <a:prstGeom prst="curvedRightArrow">
              <a:avLst>
                <a:gd name="adj1" fmla="val 66471"/>
                <a:gd name="adj2" fmla="val 132995"/>
                <a:gd name="adj3" fmla="val 33333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AE418100-4EB8-C44E-BDEB-5DC323C38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" y="3486"/>
              <a:ext cx="2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Concurrent</a:t>
              </a:r>
              <a:r>
                <a:rPr kumimoji="0" lang="it-IT" alt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</a:t>
              </a:r>
              <a:r>
                <a:rPr kumimoji="0" lang="it-IT" altLang="it-IT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operations</a:t>
              </a:r>
              <a:endPara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B723E59-012C-021C-F1C9-635ECD63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27" y="2213194"/>
            <a:ext cx="8534400" cy="256710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2B3D682-8C4B-1055-1535-FFAC6747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45" y="789104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II strategy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(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MIMD-SM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)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2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3933CBD-B058-6ECB-3DA9-0D39C761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13" y="1421334"/>
            <a:ext cx="8737382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There are several tools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for software development in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MIMD-Shared Memory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3600" baseline="0" dirty="0">
                <a:solidFill>
                  <a:prstClr val="black"/>
                </a:solidFill>
                <a:latin typeface="Constantia"/>
              </a:rPr>
              <a:t>computing environment</a:t>
            </a:r>
            <a:endParaRPr lang="it-IT" sz="3600" baseline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E24DEFD-0AD2-E733-63DB-770C386E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695" y="4663173"/>
            <a:ext cx="6929437" cy="78319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D2109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aseline="0" dirty="0" err="1"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OpenMp</a:t>
            </a:r>
            <a:r>
              <a:rPr lang="it-IT" sz="4000" dirty="0"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it-IT" sz="4000" baseline="0" dirty="0" err="1"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Pthreads</a:t>
            </a:r>
            <a:endParaRPr lang="it-IT" sz="4000" baseline="0" dirty="0">
              <a:solidFill>
                <a:srgbClr val="D2109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792B3BD-CE3A-5F8E-A5C6-45CE651F7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5270" y="932711"/>
            <a:ext cx="77724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333399"/>
                </a:solidFill>
              </a:rPr>
              <a:t>PARALLEL COMPUTING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EAC067-9469-6F1E-7124-E74DD5A0D389}"/>
              </a:ext>
            </a:extLst>
          </p:cNvPr>
          <p:cNvSpPr txBox="1">
            <a:spLocks noChangeArrowheads="1"/>
          </p:cNvSpPr>
          <p:nvPr/>
        </p:nvSpPr>
        <p:spPr>
          <a:xfrm>
            <a:off x="1698750" y="1627189"/>
            <a:ext cx="8964488" cy="161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000"/>
              <a:t>Decompose a problem</a:t>
            </a:r>
          </a:p>
          <a:p>
            <a:pPr algn="ctr">
              <a:buFont typeface="Wingdings" pitchFamily="2" charset="2"/>
              <a:buNone/>
            </a:pPr>
            <a:r>
              <a:rPr lang="en-US" sz="2000"/>
              <a:t>in more subproblems</a:t>
            </a:r>
          </a:p>
          <a:p>
            <a:pPr algn="ctr">
              <a:buFont typeface="Wingdings" pitchFamily="2" charset="2"/>
              <a:buNone/>
            </a:pPr>
            <a:r>
              <a:rPr lang="en-US" sz="2000"/>
              <a:t>and solve them </a:t>
            </a:r>
            <a:r>
              <a:rPr lang="en-US" sz="2000">
                <a:solidFill>
                  <a:srgbClr val="C00000"/>
                </a:solidFill>
              </a:rPr>
              <a:t>at the same time</a:t>
            </a:r>
          </a:p>
          <a:p>
            <a:pPr algn="ctr">
              <a:buFont typeface="Wingdings" pitchFamily="2" charset="2"/>
              <a:buNone/>
            </a:pPr>
            <a:r>
              <a:rPr lang="en-US" sz="2000"/>
              <a:t>with more processing units!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F96E34D3-50F8-B329-E918-8C9A99D364AF}"/>
              </a:ext>
            </a:extLst>
          </p:cNvPr>
          <p:cNvGrpSpPr>
            <a:grpSpLocks/>
          </p:cNvGrpSpPr>
          <p:nvPr/>
        </p:nvGrpSpPr>
        <p:grpSpPr bwMode="auto">
          <a:xfrm>
            <a:off x="5418994" y="3838299"/>
            <a:ext cx="1524000" cy="1219200"/>
            <a:chOff x="2544" y="2352"/>
            <a:chExt cx="960" cy="768"/>
          </a:xfrm>
        </p:grpSpPr>
        <p:sp>
          <p:nvSpPr>
            <p:cNvPr id="8" name="Rectangle 4" descr="Diagonali larghe verso l'alto">
              <a:extLst>
                <a:ext uri="{FF2B5EF4-FFF2-40B4-BE49-F238E27FC236}">
                  <a16:creationId xmlns:a16="http://schemas.microsoft.com/office/drawing/2014/main" id="{7795068E-C5A0-8A19-6305-3ACB08452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352"/>
              <a:ext cx="480" cy="38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5" descr="Diagonali larghe verso il basso">
              <a:extLst>
                <a:ext uri="{FF2B5EF4-FFF2-40B4-BE49-F238E27FC236}">
                  <a16:creationId xmlns:a16="http://schemas.microsoft.com/office/drawing/2014/main" id="{D0625A00-24EF-C7C9-4A55-E264F376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52"/>
              <a:ext cx="480" cy="384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6" descr="Diagonali larghe verso il basso">
              <a:extLst>
                <a:ext uri="{FF2B5EF4-FFF2-40B4-BE49-F238E27FC236}">
                  <a16:creationId xmlns:a16="http://schemas.microsoft.com/office/drawing/2014/main" id="{B61B766C-7281-8B18-7C32-FEDA5640F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36"/>
              <a:ext cx="480" cy="384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7" descr="Diagonali larghe verso l'alto">
              <a:extLst>
                <a:ext uri="{FF2B5EF4-FFF2-40B4-BE49-F238E27FC236}">
                  <a16:creationId xmlns:a16="http://schemas.microsoft.com/office/drawing/2014/main" id="{8624D31A-E517-45FE-5C3C-2FB34192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736"/>
              <a:ext cx="480" cy="38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371E6E8D-0E53-70D4-CAE5-E0B627BC4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" y="2514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it-IT" sz="4000">
                <a:latin typeface="Comic Sans MS" pitchFamily="66" charset="0"/>
              </a:endParaRPr>
            </a:p>
          </p:txBody>
        </p:sp>
      </p:grpSp>
      <p:sp>
        <p:nvSpPr>
          <p:cNvPr id="13" name="Text Box 28">
            <a:extLst>
              <a:ext uri="{FF2B5EF4-FFF2-40B4-BE49-F238E27FC236}">
                <a16:creationId xmlns:a16="http://schemas.microsoft.com/office/drawing/2014/main" id="{4A599D2E-5825-C8B6-54A6-FC8E4949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308" y="5763275"/>
            <a:ext cx="1236587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/>
              <a:t>Need to create machines that can distribute the work among them</a:t>
            </a:r>
          </a:p>
          <a:p>
            <a:pPr algn="ctr" eaLnBrk="0" hangingPunct="0"/>
            <a:r>
              <a:rPr lang="en-US" sz="2000" dirty="0"/>
              <a:t>hardware development</a:t>
            </a:r>
            <a:endParaRPr lang="it-IT" sz="2000" dirty="0"/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2416C624-589A-653F-1B26-F36E39AD13B0}"/>
              </a:ext>
            </a:extLst>
          </p:cNvPr>
          <p:cNvGrpSpPr>
            <a:grpSpLocks/>
          </p:cNvGrpSpPr>
          <p:nvPr/>
        </p:nvGrpSpPr>
        <p:grpSpPr bwMode="auto">
          <a:xfrm>
            <a:off x="4504594" y="3228699"/>
            <a:ext cx="3352800" cy="2209800"/>
            <a:chOff x="1968" y="1968"/>
            <a:chExt cx="2112" cy="1392"/>
          </a:xfrm>
        </p:grpSpPr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9547298F-1C3F-8760-69BC-CD645C73F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976"/>
              <a:ext cx="480" cy="384"/>
              <a:chOff x="1344" y="2448"/>
              <a:chExt cx="480" cy="384"/>
            </a:xfrm>
          </p:grpSpPr>
          <p:sp>
            <p:nvSpPr>
              <p:cNvPr id="27" name="Rectangle 19" descr="Diagonali larghe verso l'alto">
                <a:extLst>
                  <a:ext uri="{FF2B5EF4-FFF2-40B4-BE49-F238E27FC236}">
                    <a16:creationId xmlns:a16="http://schemas.microsoft.com/office/drawing/2014/main" id="{AB22BBA9-CDA8-3369-94BB-8FFE464EA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0" cy="38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" name="Text Box 23">
                <a:extLst>
                  <a:ext uri="{FF2B5EF4-FFF2-40B4-BE49-F238E27FC236}">
                    <a16:creationId xmlns:a16="http://schemas.microsoft.com/office/drawing/2014/main" id="{C1F14636-4346-3900-0B6F-5F48D8345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96"/>
                <a:ext cx="4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>
                  <a:latin typeface="Comic Sans MS" pitchFamily="66" charset="0"/>
                </a:endParaRPr>
              </a:p>
            </p:txBody>
          </p:sp>
        </p:grpSp>
        <p:grpSp>
          <p:nvGrpSpPr>
            <p:cNvPr id="16" name="Group 37">
              <a:extLst>
                <a:ext uri="{FF2B5EF4-FFF2-40B4-BE49-F238E27FC236}">
                  <a16:creationId xmlns:a16="http://schemas.microsoft.com/office/drawing/2014/main" id="{E6CCD60E-5160-2349-E7BF-7FC90C0BA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928"/>
              <a:ext cx="480" cy="384"/>
              <a:chOff x="3072" y="2448"/>
              <a:chExt cx="480" cy="384"/>
            </a:xfrm>
          </p:grpSpPr>
          <p:sp>
            <p:nvSpPr>
              <p:cNvPr id="25" name="Rectangle 22" descr="Diagonali larghe verso l'alto">
                <a:extLst>
                  <a:ext uri="{FF2B5EF4-FFF2-40B4-BE49-F238E27FC236}">
                    <a16:creationId xmlns:a16="http://schemas.microsoft.com/office/drawing/2014/main" id="{E11A4B35-6660-DA52-618B-C57FD0939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48"/>
                <a:ext cx="480" cy="38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ECE16D37-EA6C-3D9A-4801-4EF8B9AEB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4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>
                  <a:latin typeface="Comic Sans MS" pitchFamily="66" charset="0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0FD0332C-1748-CF83-1D34-46056B8C0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968"/>
              <a:ext cx="480" cy="384"/>
              <a:chOff x="3936" y="2448"/>
              <a:chExt cx="480" cy="384"/>
            </a:xfrm>
          </p:grpSpPr>
          <p:sp>
            <p:nvSpPr>
              <p:cNvPr id="23" name="Rectangle 20" descr="Diagonali larghe verso il basso">
                <a:extLst>
                  <a:ext uri="{FF2B5EF4-FFF2-40B4-BE49-F238E27FC236}">
                    <a16:creationId xmlns:a16="http://schemas.microsoft.com/office/drawing/2014/main" id="{55FBEDB1-6E40-118D-5794-D20131B7B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Text Box 26">
                <a:extLst>
                  <a:ext uri="{FF2B5EF4-FFF2-40B4-BE49-F238E27FC236}">
                    <a16:creationId xmlns:a16="http://schemas.microsoft.com/office/drawing/2014/main" id="{91C71569-0A3A-9D94-0F81-38420889D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448"/>
                <a:ext cx="4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>
                  <a:latin typeface="Comic Sans MS" pitchFamily="66" charset="0"/>
                </a:endParaRPr>
              </a:p>
            </p:txBody>
          </p:sp>
        </p:grpSp>
        <p:grpSp>
          <p:nvGrpSpPr>
            <p:cNvPr id="18" name="Group 36">
              <a:extLst>
                <a:ext uri="{FF2B5EF4-FFF2-40B4-BE49-F238E27FC236}">
                  <a16:creationId xmlns:a16="http://schemas.microsoft.com/office/drawing/2014/main" id="{8213B712-A982-4046-8322-CD4778291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016"/>
              <a:ext cx="486" cy="384"/>
              <a:chOff x="2250" y="2016"/>
              <a:chExt cx="486" cy="384"/>
            </a:xfrm>
          </p:grpSpPr>
          <p:sp>
            <p:nvSpPr>
              <p:cNvPr id="19" name="Rectangle 21" descr="Diagonali larghe verso il basso">
                <a:extLst>
                  <a:ext uri="{FF2B5EF4-FFF2-40B4-BE49-F238E27FC236}">
                    <a16:creationId xmlns:a16="http://schemas.microsoft.com/office/drawing/2014/main" id="{97A2BC34-7A6A-15BF-E043-1726CF845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" y="2016"/>
                <a:ext cx="480" cy="384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0" name="Group 31">
                <a:extLst>
                  <a:ext uri="{FF2B5EF4-FFF2-40B4-BE49-F238E27FC236}">
                    <a16:creationId xmlns:a16="http://schemas.microsoft.com/office/drawing/2014/main" id="{2A987801-6A8F-A99D-0857-F3CABA87A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016"/>
                <a:ext cx="480" cy="327"/>
                <a:chOff x="2352" y="2464"/>
                <a:chExt cx="480" cy="327"/>
              </a:xfrm>
            </p:grpSpPr>
            <p:sp>
              <p:nvSpPr>
                <p:cNvPr id="21" name="Text Box 24">
                  <a:extLst>
                    <a:ext uri="{FF2B5EF4-FFF2-40B4-BE49-F238E27FC236}">
                      <a16:creationId xmlns:a16="http://schemas.microsoft.com/office/drawing/2014/main" id="{6FB5F142-F374-4D4F-EF7D-0C2D3FEAA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2496"/>
                  <a:ext cx="4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endParaRPr lang="it-IT">
                    <a:latin typeface="Comic Sans MS" pitchFamily="66" charset="0"/>
                  </a:endParaRPr>
                </a:p>
              </p:txBody>
            </p:sp>
            <p:sp>
              <p:nvSpPr>
                <p:cNvPr id="22" name="Text Box 30">
                  <a:extLst>
                    <a:ext uri="{FF2B5EF4-FFF2-40B4-BE49-F238E27FC236}">
                      <a16:creationId xmlns:a16="http://schemas.microsoft.com/office/drawing/2014/main" id="{930C53A5-9AE5-75AE-26D4-B2914AD714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0" y="2464"/>
                  <a:ext cx="11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it-IT" sz="2800">
                    <a:latin typeface="Tech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966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75824-4421-2C65-3312-848E094F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385" y="2430998"/>
            <a:ext cx="5227887" cy="464602"/>
          </a:xfrm>
        </p:spPr>
        <p:txBody>
          <a:bodyPr/>
          <a:lstStyle/>
          <a:p>
            <a:pPr algn="ctr"/>
            <a:r>
              <a:rPr lang="it-IT" dirty="0"/>
              <a:t>The tool </a:t>
            </a:r>
            <a:r>
              <a:rPr lang="it-IT" dirty="0" err="1">
                <a:solidFill>
                  <a:srgbClr val="C00000"/>
                </a:solidFill>
              </a:rPr>
              <a:t>pyOMP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for MIMD-SM </a:t>
            </a:r>
            <a:r>
              <a:rPr lang="it-IT" dirty="0" err="1">
                <a:solidFill>
                  <a:srgbClr val="0033CC"/>
                </a:solidFill>
              </a:rPr>
              <a:t>environment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based</a:t>
            </a:r>
            <a:r>
              <a:rPr lang="it-IT" dirty="0">
                <a:solidFill>
                  <a:srgbClr val="0033CC"/>
                </a:solidFill>
              </a:rPr>
              <a:t> on the </a:t>
            </a:r>
            <a:r>
              <a:rPr lang="it-IT" dirty="0" err="1">
                <a:solidFill>
                  <a:srgbClr val="0033CC"/>
                </a:solidFill>
              </a:rPr>
              <a:t>openMP</a:t>
            </a:r>
            <a:r>
              <a:rPr lang="it-IT" dirty="0">
                <a:solidFill>
                  <a:srgbClr val="0033CC"/>
                </a:solidFill>
              </a:rPr>
              <a:t> library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and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the Python </a:t>
            </a:r>
            <a:r>
              <a:rPr lang="it-IT" dirty="0" err="1">
                <a:solidFill>
                  <a:srgbClr val="0033CC"/>
                </a:solidFill>
              </a:rPr>
              <a:t>language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015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2C7CFC9-F0A1-6583-3E92-A3B615C8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48" y="2608188"/>
            <a:ext cx="6414927" cy="24114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AA1801F4-0C75-ADAE-470D-71DD62A35ED4}"/>
              </a:ext>
            </a:extLst>
          </p:cNvPr>
          <p:cNvSpPr/>
          <p:nvPr/>
        </p:nvSpPr>
        <p:spPr>
          <a:xfrm>
            <a:off x="8249398" y="2918136"/>
            <a:ext cx="3138667" cy="179151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synchronization and communication between different devices</a:t>
            </a:r>
            <a:endParaRPr lang="it-IT" sz="16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73CDC5-73C0-65A3-98DF-50B0C55D339B}"/>
              </a:ext>
            </a:extLst>
          </p:cNvPr>
          <p:cNvSpPr txBox="1"/>
          <p:nvPr/>
        </p:nvSpPr>
        <p:spPr>
          <a:xfrm>
            <a:off x="641308" y="1120082"/>
            <a:ext cx="61307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Computer MIMD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+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21091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GPU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(Graphic Processing Unit)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108" y="2167918"/>
            <a:ext cx="10130412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B050"/>
                </a:solidFill>
              </a:rPr>
              <a:t>Input: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2400" dirty="0">
                <a:solidFill>
                  <a:schemeClr val="tx1"/>
                </a:solidFill>
              </a:rPr>
              <a:t>the CPU (</a:t>
            </a:r>
            <a:r>
              <a:rPr lang="it-IT" altLang="it-IT" sz="2400" dirty="0" err="1">
                <a:solidFill>
                  <a:schemeClr val="tx1"/>
                </a:solidFill>
              </a:rPr>
              <a:t>host</a:t>
            </a:r>
            <a:r>
              <a:rPr lang="it-IT" altLang="it-IT" sz="2400" dirty="0">
                <a:solidFill>
                  <a:schemeClr val="tx1"/>
                </a:solidFill>
              </a:rPr>
              <a:t>) </a:t>
            </a:r>
            <a:r>
              <a:rPr lang="it-IT" altLang="it-IT" sz="2400" dirty="0" err="1">
                <a:solidFill>
                  <a:schemeClr val="tx1"/>
                </a:solidFill>
              </a:rPr>
              <a:t>reads</a:t>
            </a:r>
            <a:r>
              <a:rPr lang="it-IT" altLang="it-IT" sz="2400" dirty="0">
                <a:solidFill>
                  <a:schemeClr val="tx1"/>
                </a:solidFill>
              </a:rPr>
              <a:t> input data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lang="it-IT" altLang="it-IT" sz="3200" dirty="0">
                <a:solidFill>
                  <a:srgbClr val="C00000"/>
                </a:solidFill>
              </a:rPr>
              <a:t>on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GPU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66FF64-4B19-6841-14AD-00D57D97ECED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6">
            <a:extLst>
              <a:ext uri="{FF2B5EF4-FFF2-40B4-BE49-F238E27FC236}">
                <a16:creationId xmlns:a16="http://schemas.microsoft.com/office/drawing/2014/main" id="{7EE5CE54-EBB2-70E5-348A-C95C0371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414" y="3535076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EC54D81-5E9D-D00C-6728-5389F5787F08}"/>
              </a:ext>
            </a:extLst>
          </p:cNvPr>
          <p:cNvSpPr txBox="1"/>
          <p:nvPr/>
        </p:nvSpPr>
        <p:spPr>
          <a:xfrm>
            <a:off x="2975957" y="4549857"/>
            <a:ext cx="3335478" cy="1477328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Data transfer: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en-US" altLang="it-IT" sz="2400" dirty="0">
                <a:solidFill>
                  <a:prstClr val="black"/>
                </a:solidFill>
                <a:latin typeface="Comic Sans MS" pitchFamily="66" charset="0"/>
              </a:rPr>
              <a:t>the host transfers data to be processed from the CPU memory to the GPU memory.</a:t>
            </a:r>
            <a:br>
              <a:rPr lang="it-IT" sz="2400" b="1" u="sng" baseline="0" dirty="0">
                <a:solidFill>
                  <a:prstClr val="black"/>
                </a:solidFill>
                <a:latin typeface="Comic Sans MS" pitchFamily="66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lang="it-IT" altLang="it-IT" sz="3200" dirty="0">
                <a:solidFill>
                  <a:srgbClr val="C00000"/>
                </a:solidFill>
              </a:rPr>
              <a:t>on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958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FBA0F6C0-D01D-8F86-F0CE-25FA09CDA012}"/>
              </a:ext>
            </a:extLst>
          </p:cNvPr>
          <p:cNvSpPr txBox="1"/>
          <p:nvPr/>
        </p:nvSpPr>
        <p:spPr>
          <a:xfrm>
            <a:off x="2975957" y="4549857"/>
            <a:ext cx="3335478" cy="1477328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9E08C2A-1681-CE01-F9EE-AA38EF97B011}"/>
              </a:ext>
            </a:extLst>
          </p:cNvPr>
          <p:cNvSpPr txBox="1"/>
          <p:nvPr/>
        </p:nvSpPr>
        <p:spPr>
          <a:xfrm>
            <a:off x="7103412" y="4995341"/>
            <a:ext cx="3335478" cy="1200329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69" name="AutoShape 10">
            <a:extLst>
              <a:ext uri="{FF2B5EF4-FFF2-40B4-BE49-F238E27FC236}">
                <a16:creationId xmlns:a16="http://schemas.microsoft.com/office/drawing/2014/main" id="{0C739141-C428-C0FF-EE10-BC401C92F1D0}"/>
              </a:ext>
            </a:extLst>
          </p:cNvPr>
          <p:cNvSpPr>
            <a:spLocks noChangeArrowheads="1"/>
          </p:cNvSpPr>
          <p:nvPr/>
        </p:nvSpPr>
        <p:spPr bwMode="auto">
          <a:xfrm rot="5246610" flipH="1" flipV="1">
            <a:off x="6570480" y="5415877"/>
            <a:ext cx="595415" cy="2032554"/>
          </a:xfrm>
          <a:prstGeom prst="curvedRightArrow">
            <a:avLst>
              <a:gd name="adj1" fmla="val 66471"/>
              <a:gd name="adj2" fmla="val 132995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042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Local sum </a:t>
            </a: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computation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: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all processor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s can simultaneously access global memory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on different data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in a very similar way to MIMD-SM environment</a:t>
            </a:r>
            <a:b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on 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530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9E08C2A-1681-CE01-F9EE-AA38EF97B011}"/>
              </a:ext>
            </a:extLst>
          </p:cNvPr>
          <p:cNvSpPr txBox="1"/>
          <p:nvPr/>
        </p:nvSpPr>
        <p:spPr>
          <a:xfrm>
            <a:off x="8428984" y="4995341"/>
            <a:ext cx="3335478" cy="1200329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0DEC5364-5F36-AD23-6115-AF3624F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63" y="3991795"/>
            <a:ext cx="3396578" cy="58695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computation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stored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Local </a:t>
            </a:r>
            <a:r>
              <a:rPr lang="it-IT" altLang="it-IT" sz="3200" dirty="0" err="1">
                <a:solidFill>
                  <a:srgbClr val="00B050"/>
                </a:solidFill>
              </a:rPr>
              <a:t>results</a:t>
            </a:r>
            <a:r>
              <a:rPr lang="it-IT" altLang="it-IT" sz="3200" dirty="0">
                <a:solidFill>
                  <a:srgbClr val="00B050"/>
                </a:solidFill>
              </a:rPr>
              <a:t> </a:t>
            </a:r>
            <a:r>
              <a:rPr lang="it-IT" altLang="it-IT" sz="3200" dirty="0" err="1">
                <a:solidFill>
                  <a:srgbClr val="00B050"/>
                </a:solidFill>
              </a:rPr>
              <a:t>collection</a:t>
            </a:r>
            <a:r>
              <a:rPr lang="it-IT" altLang="it-IT" sz="3200" dirty="0">
                <a:solidFill>
                  <a:srgbClr val="00B050"/>
                </a:solidFill>
              </a:rPr>
              <a:t>: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in a very similar way to MIMD-SM environment, by 2</a:t>
            </a:r>
            <a:r>
              <a:rPr kumimoji="0" lang="en-US" sz="2400" b="1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nd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  <a:t> strategy</a:t>
            </a:r>
            <a:b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  <a:cs typeface="Calibri" panose="020F0502020204030204" pitchFamily="34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on 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530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9E08C2A-1681-CE01-F9EE-AA38EF97B011}"/>
              </a:ext>
            </a:extLst>
          </p:cNvPr>
          <p:cNvSpPr txBox="1"/>
          <p:nvPr/>
        </p:nvSpPr>
        <p:spPr>
          <a:xfrm>
            <a:off x="8428984" y="4995341"/>
            <a:ext cx="3335478" cy="1015663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8CA670EA-2212-0A30-31BD-628761537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96172"/>
              </p:ext>
            </p:extLst>
          </p:nvPr>
        </p:nvGraphicFramePr>
        <p:xfrm>
          <a:off x="9139824" y="5044437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661120" imgH="13808160" progId="">
                  <p:embed/>
                </p:oleObj>
              </mc:Choice>
              <mc:Fallback>
                <p:oleObj name="Equation" r:id="rId3" imgW="29661120" imgH="13808160" progId="">
                  <p:embed/>
                  <p:pic>
                    <p:nvPicPr>
                      <p:cNvPr id="53" name="Object 17">
                        <a:extLst>
                          <a:ext uri="{FF2B5EF4-FFF2-40B4-BE49-F238E27FC236}">
                            <a16:creationId xmlns:a16="http://schemas.microsoft.com/office/drawing/2014/main" id="{82B4D412-8849-58AC-DE25-8C30E2B44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9824" y="5044437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F49B2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">
            <a:extLst>
              <a:ext uri="{FF2B5EF4-FFF2-40B4-BE49-F238E27FC236}">
                <a16:creationId xmlns:a16="http://schemas.microsoft.com/office/drawing/2014/main" id="{3ECF2C70-7A2A-1478-15F8-604DC09B4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63" y="3991795"/>
            <a:ext cx="3396578" cy="58695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sums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stored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global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400E75-A6E0-2722-4B0A-12F8560E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35" y="1844837"/>
            <a:ext cx="11858528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00B050"/>
                </a:solidFill>
              </a:rPr>
              <a:t>Data transfert: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en-US" altLang="it-IT" sz="2400" dirty="0">
                <a:solidFill>
                  <a:prstClr val="black"/>
                </a:solidFill>
                <a:latin typeface="Comic Sans MS" pitchFamily="66" charset="0"/>
              </a:rPr>
              <a:t>the device transfers results from the GPU global memory to the CPU memory.</a:t>
            </a:r>
            <a:br>
              <a:rPr lang="it-IT" sz="2400" b="1" u="sng" baseline="0" dirty="0">
                <a:solidFill>
                  <a:prstClr val="black"/>
                </a:solidFill>
                <a:latin typeface="Comic Sans MS" pitchFamily="66" charset="0"/>
              </a:rPr>
            </a:b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FA4D1-33AE-65E4-B2F6-FC115DB01DD7}"/>
              </a:ext>
            </a:extLst>
          </p:cNvPr>
          <p:cNvSpPr txBox="1">
            <a:spLocks noChangeArrowheads="1"/>
          </p:cNvSpPr>
          <p:nvPr/>
        </p:nvSpPr>
        <p:spPr>
          <a:xfrm>
            <a:off x="3948836" y="1080236"/>
            <a:ext cx="8051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Parallel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 sum – </a:t>
            </a: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Calibri" panose="020F0502020204030204" pitchFamily="34" charset="0"/>
              </a:rPr>
              <a:t>on GPU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984FA579-4C45-1F17-ACEE-4AC28914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194" y="8113723"/>
            <a:ext cx="7096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How to compute the global sum?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773A26B-B63E-AD1F-C590-54C87D26BF4D}"/>
              </a:ext>
            </a:extLst>
          </p:cNvPr>
          <p:cNvSpPr txBox="1">
            <a:spLocks noChangeArrowheads="1"/>
          </p:cNvSpPr>
          <p:nvPr/>
        </p:nvSpPr>
        <p:spPr>
          <a:xfrm>
            <a:off x="1949536" y="3488119"/>
            <a:ext cx="8229600" cy="4389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39C2BA0-B3D8-4EBF-C20E-071BB10085F1}"/>
              </a:ext>
            </a:extLst>
          </p:cNvPr>
          <p:cNvSpPr txBox="1">
            <a:spLocks noChangeArrowheads="1"/>
          </p:cNvSpPr>
          <p:nvPr/>
        </p:nvSpPr>
        <p:spPr>
          <a:xfrm>
            <a:off x="387163" y="2884670"/>
            <a:ext cx="7772400" cy="44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N=16, p =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64150DC7-B599-6120-F016-E06A543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958" y="3541213"/>
            <a:ext cx="7462932" cy="2908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9" name="AutoShape 10">
            <a:extLst>
              <a:ext uri="{FF2B5EF4-FFF2-40B4-BE49-F238E27FC236}">
                <a16:creationId xmlns:a16="http://schemas.microsoft.com/office/drawing/2014/main" id="{0C739141-C428-C0FF-EE10-BC401C92F1D0}"/>
              </a:ext>
            </a:extLst>
          </p:cNvPr>
          <p:cNvSpPr>
            <a:spLocks noChangeArrowheads="1"/>
          </p:cNvSpPr>
          <p:nvPr/>
        </p:nvSpPr>
        <p:spPr bwMode="auto">
          <a:xfrm rot="5246610" flipH="1">
            <a:off x="6129894" y="5530705"/>
            <a:ext cx="595415" cy="1900941"/>
          </a:xfrm>
          <a:prstGeom prst="curvedRightArrow">
            <a:avLst>
              <a:gd name="adj1" fmla="val 66471"/>
              <a:gd name="adj2" fmla="val 132995"/>
              <a:gd name="adj3" fmla="val 33333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A8CBE8-F18B-4397-9A0B-3B8AB321E008}"/>
              </a:ext>
            </a:extLst>
          </p:cNvPr>
          <p:cNvSpPr txBox="1"/>
          <p:nvPr/>
        </p:nvSpPr>
        <p:spPr>
          <a:xfrm>
            <a:off x="7103412" y="4995341"/>
            <a:ext cx="3335478" cy="1015663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DC035DE4-C707-3866-366B-8CA32B770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63015"/>
              </p:ext>
            </p:extLst>
          </p:nvPr>
        </p:nvGraphicFramePr>
        <p:xfrm>
          <a:off x="7814252" y="5044437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661120" imgH="13808160" progId="">
                  <p:embed/>
                </p:oleObj>
              </mc:Choice>
              <mc:Fallback>
                <p:oleObj name="Equation" r:id="rId3" imgW="29661120" imgH="13808160" progId="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8CA670EA-2212-0A30-31BD-628761537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252" y="5044437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F49B2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CBD5E7-35E7-5E73-B266-20851E115832}"/>
              </a:ext>
            </a:extLst>
          </p:cNvPr>
          <p:cNvSpPr txBox="1"/>
          <p:nvPr/>
        </p:nvSpPr>
        <p:spPr>
          <a:xfrm>
            <a:off x="2975958" y="4745222"/>
            <a:ext cx="3335478" cy="1015663"/>
          </a:xfrm>
          <a:prstGeom prst="rect">
            <a:avLst/>
          </a:prstGeom>
          <a:solidFill>
            <a:srgbClr val="F49B2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-250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4" name="Object 17">
            <a:extLst>
              <a:ext uri="{FF2B5EF4-FFF2-40B4-BE49-F238E27FC236}">
                <a16:creationId xmlns:a16="http://schemas.microsoft.com/office/drawing/2014/main" id="{DAC68C81-2886-C28F-25D0-7CF9620B7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67362"/>
              </p:ext>
            </p:extLst>
          </p:nvPr>
        </p:nvGraphicFramePr>
        <p:xfrm>
          <a:off x="3686798" y="4794318"/>
          <a:ext cx="18319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661120" imgH="13808160" progId="">
                  <p:embed/>
                </p:oleObj>
              </mc:Choice>
              <mc:Fallback>
                <p:oleObj name="Equation" r:id="rId3" imgW="29661120" imgH="13808160" progId="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8CA670EA-2212-0A30-31BD-628761537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798" y="4794318"/>
                        <a:ext cx="1831975" cy="854075"/>
                      </a:xfrm>
                      <a:prstGeom prst="rect">
                        <a:avLst/>
                      </a:prstGeom>
                      <a:solidFill>
                        <a:srgbClr val="F49B2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626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3933CBD-B058-6ECB-3DA9-0D39C761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13" y="1421334"/>
            <a:ext cx="8737382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There are several tools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for software development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for GPU environment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66883AF-B101-207E-E770-2B14AAFB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854" y="4663173"/>
            <a:ext cx="6929437" cy="78319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D2109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210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CUDA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D2109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75824-4421-2C65-3312-848E094F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29" y="2260528"/>
            <a:ext cx="5804830" cy="464602"/>
          </a:xfrm>
        </p:spPr>
        <p:txBody>
          <a:bodyPr/>
          <a:lstStyle/>
          <a:p>
            <a:pPr algn="ctr"/>
            <a:r>
              <a:rPr lang="it-IT" dirty="0"/>
              <a:t>The tool </a:t>
            </a:r>
            <a:r>
              <a:rPr lang="it-IT" dirty="0" err="1">
                <a:solidFill>
                  <a:srgbClr val="C00000"/>
                </a:solidFill>
              </a:rPr>
              <a:t>PyCUDA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for GPU </a:t>
            </a:r>
            <a:r>
              <a:rPr lang="it-IT" dirty="0" err="1">
                <a:solidFill>
                  <a:srgbClr val="0033CC"/>
                </a:solidFill>
              </a:rPr>
              <a:t>environment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based</a:t>
            </a:r>
            <a:r>
              <a:rPr lang="it-IT" dirty="0">
                <a:solidFill>
                  <a:srgbClr val="0033CC"/>
                </a:solidFill>
              </a:rPr>
              <a:t> on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the CUDA library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and </a:t>
            </a:r>
            <a:br>
              <a:rPr lang="it-IT" dirty="0">
                <a:solidFill>
                  <a:srgbClr val="0033CC"/>
                </a:solidFill>
              </a:rPr>
            </a:br>
            <a:r>
              <a:rPr lang="it-IT" dirty="0">
                <a:solidFill>
                  <a:srgbClr val="0033CC"/>
                </a:solidFill>
              </a:rPr>
              <a:t>the Python </a:t>
            </a:r>
            <a:r>
              <a:rPr lang="it-IT" dirty="0" err="1">
                <a:solidFill>
                  <a:srgbClr val="0033CC"/>
                </a:solidFill>
              </a:rPr>
              <a:t>language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275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40009CF3-DFE8-AB5A-2910-112F6AF8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2378599"/>
            <a:ext cx="9816035" cy="464602"/>
          </a:xfrm>
        </p:spPr>
        <p:txBody>
          <a:bodyPr/>
          <a:lstStyle/>
          <a:p>
            <a:pPr algn="ctr"/>
            <a:r>
              <a:rPr lang="it-IT" sz="3600" dirty="0" err="1"/>
              <a:t>Parallel</a:t>
            </a:r>
            <a:r>
              <a:rPr lang="it-IT" sz="3600" dirty="0"/>
              <a:t> and </a:t>
            </a:r>
            <a:r>
              <a:rPr lang="it-IT" sz="3600" dirty="0" err="1"/>
              <a:t>distributed</a:t>
            </a:r>
            <a:r>
              <a:rPr lang="it-IT" sz="3600" dirty="0"/>
              <a:t> software performance: performance </a:t>
            </a:r>
            <a:r>
              <a:rPr lang="it-IT" sz="3600" dirty="0" err="1"/>
              <a:t>measures</a:t>
            </a:r>
            <a:endParaRPr lang="it-GB" sz="3600" dirty="0"/>
          </a:p>
        </p:txBody>
      </p:sp>
    </p:spTree>
    <p:extLst>
      <p:ext uri="{BB962C8B-B14F-4D97-AF65-F5344CB8AC3E}">
        <p14:creationId xmlns:p14="http://schemas.microsoft.com/office/powerpoint/2010/main" val="411635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10">
            <a:extLst>
              <a:ext uri="{FF2B5EF4-FFF2-40B4-BE49-F238E27FC236}">
                <a16:creationId xmlns:a16="http://schemas.microsoft.com/office/drawing/2014/main" id="{972C076F-E787-57F7-C3A3-4556044B5E6C}"/>
              </a:ext>
            </a:extLst>
          </p:cNvPr>
          <p:cNvSpPr>
            <a:spLocks noChangeArrowheads="1"/>
          </p:cNvSpPr>
          <p:nvPr/>
        </p:nvSpPr>
        <p:spPr bwMode="auto">
          <a:xfrm rot="16464124" flipH="1">
            <a:off x="9051899" y="1149346"/>
            <a:ext cx="773793" cy="2040623"/>
          </a:xfrm>
          <a:prstGeom prst="curvedRightArrow">
            <a:avLst>
              <a:gd name="adj1" fmla="val 47651"/>
              <a:gd name="adj2" fmla="val 124840"/>
              <a:gd name="adj3" fmla="val 31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it-IT" altLang="it-IT" baseline="0">
              <a:solidFill>
                <a:srgbClr val="000000"/>
              </a:solidFill>
            </a:endParaRP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897D3BA7-7AC0-EC8B-151B-00567752BD42}"/>
              </a:ext>
            </a:extLst>
          </p:cNvPr>
          <p:cNvSpPr/>
          <p:nvPr/>
        </p:nvSpPr>
        <p:spPr>
          <a:xfrm>
            <a:off x="110464" y="1816526"/>
            <a:ext cx="8812607" cy="466405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2A487B9-09F8-D3A3-902A-07571CE35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3" y="1070157"/>
            <a:ext cx="11558928" cy="52322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chemeClr val="bg1"/>
                </a:solidFill>
                <a:latin typeface="Arial" panose="020B0604020202020204" pitchFamily="34" charset="0"/>
              </a:rPr>
              <a:t>The most important modern parallel architectures</a:t>
            </a:r>
            <a:endParaRPr lang="it-IT" altLang="it-IT" sz="2800" b="1" dirty="0">
              <a:solidFill>
                <a:schemeClr val="bg1"/>
              </a:solidFill>
              <a:latin typeface="Avant Garde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1BF2D11-F8D6-6C23-BEA1-99380267DDA7}"/>
              </a:ext>
            </a:extLst>
          </p:cNvPr>
          <p:cNvGrpSpPr/>
          <p:nvPr/>
        </p:nvGrpSpPr>
        <p:grpSpPr>
          <a:xfrm>
            <a:off x="181072" y="1883138"/>
            <a:ext cx="4198938" cy="4205268"/>
            <a:chOff x="4705351" y="1998682"/>
            <a:chExt cx="4198938" cy="4205268"/>
          </a:xfrm>
        </p:grpSpPr>
        <p:sp>
          <p:nvSpPr>
            <p:cNvPr id="7" name="Rectangle 263">
              <a:extLst>
                <a:ext uri="{FF2B5EF4-FFF2-40B4-BE49-F238E27FC236}">
                  <a16:creationId xmlns:a16="http://schemas.microsoft.com/office/drawing/2014/main" id="{2D355B91-5304-F38A-F35E-AD0587019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283" y="1998682"/>
              <a:ext cx="38100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DM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(distributed-memory)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F4F5393F-B28B-F987-68C0-39500CA0041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5351" y="3636963"/>
              <a:ext cx="4198938" cy="2566987"/>
              <a:chOff x="2964" y="2291"/>
              <a:chExt cx="2645" cy="1617"/>
            </a:xfrm>
          </p:grpSpPr>
          <p:sp>
            <p:nvSpPr>
              <p:cNvPr id="9" name="AutoShape 2">
                <a:extLst>
                  <a:ext uri="{FF2B5EF4-FFF2-40B4-BE49-F238E27FC236}">
                    <a16:creationId xmlns:a16="http://schemas.microsoft.com/office/drawing/2014/main" id="{E9F1016A-6445-CC51-5893-9BA89FDFB58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64" y="2291"/>
                <a:ext cx="2640" cy="1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AB1AF2D9-7D92-B0A8-D081-A235748D4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033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1517A244-7495-F789-6095-1B9FC0434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3040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0D29EBC2-BC32-8D05-BAF2-2C47FE34F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518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C3A314F-17E1-A70B-C1D8-68063F313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033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FF87A3EF-6EDD-77D3-AAEB-82147F3D6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EE62DB94-C8D4-3543-DC6B-796507027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FD2764A0-7902-AD6D-2075-6815A4EFD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071538F3-C871-BCBA-8222-350A932E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3081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755942AF-8502-E523-FC6B-F46A3CD5F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268"/>
                <a:ext cx="8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54785083-EC0B-D9D5-EB9F-345903E81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CA3BC687-2FCB-1A12-3082-01F2047C0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73110002-3067-689C-ECF5-88B81787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504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B3E0624A-A3F3-7A95-C246-B66EFBE57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019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35AC8911-0FE7-615D-8FB1-0E954581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0637F11A-4011-F538-63FC-C94048AED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Rectangle 19">
                <a:extLst>
                  <a:ext uri="{FF2B5EF4-FFF2-40B4-BE49-F238E27FC236}">
                    <a16:creationId xmlns:a16="http://schemas.microsoft.com/office/drawing/2014/main" id="{0FD94384-EAE7-3A7D-3053-1782E7DA0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6" name="Rectangle 20">
                <a:extLst>
                  <a:ext uri="{FF2B5EF4-FFF2-40B4-BE49-F238E27FC236}">
                    <a16:creationId xmlns:a16="http://schemas.microsoft.com/office/drawing/2014/main" id="{0F8012E6-FDFD-1DEA-4062-878646072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095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E245DB27-E739-7617-282D-A72888546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3275"/>
                <a:ext cx="1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1870C232-DA44-C8F7-5078-3974B1C89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C8B42182-5876-0418-6E67-B15339E83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70CE5022-0D7F-C279-8DCE-0ED0D2F3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504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1" name="Rectangle 25">
                <a:extLst>
                  <a:ext uri="{FF2B5EF4-FFF2-40B4-BE49-F238E27FC236}">
                    <a16:creationId xmlns:a16="http://schemas.microsoft.com/office/drawing/2014/main" id="{9E264F8D-FA31-5D4D-643A-AEF8EB8D5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019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2" name="Rectangle 26">
                <a:extLst>
                  <a:ext uri="{FF2B5EF4-FFF2-40B4-BE49-F238E27FC236}">
                    <a16:creationId xmlns:a16="http://schemas.microsoft.com/office/drawing/2014/main" id="{B9A2D233-4542-A9CA-F5C5-D02231D93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026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3" name="Rectangle 27">
                <a:extLst>
                  <a:ext uri="{FF2B5EF4-FFF2-40B4-BE49-F238E27FC236}">
                    <a16:creationId xmlns:a16="http://schemas.microsoft.com/office/drawing/2014/main" id="{B286D4EB-AD51-CC21-67ED-1F3D149D1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83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E37BF0AF-374A-8C61-A865-F851ED300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90"/>
                <a:ext cx="21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5" name="Rectangle 29">
                <a:extLst>
                  <a:ext uri="{FF2B5EF4-FFF2-40B4-BE49-F238E27FC236}">
                    <a16:creationId xmlns:a16="http://schemas.microsoft.com/office/drawing/2014/main" id="{439EF6E8-E06F-A234-BCEE-6ADF18434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3088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36" name="Rectangle 30">
                <a:extLst>
                  <a:ext uri="{FF2B5EF4-FFF2-40B4-BE49-F238E27FC236}">
                    <a16:creationId xmlns:a16="http://schemas.microsoft.com/office/drawing/2014/main" id="{CDC21125-F3A7-3A64-6C97-DFC29A9B0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3275"/>
                <a:ext cx="14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145E7599-9ED2-9F0D-83D9-087C36721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7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8" name="Rectangle 32">
                <a:extLst>
                  <a:ext uri="{FF2B5EF4-FFF2-40B4-BE49-F238E27FC236}">
                    <a16:creationId xmlns:a16="http://schemas.microsoft.com/office/drawing/2014/main" id="{008CA39D-BB91-2CD9-6564-C90F42ECE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9" name="Rectangle 33">
                <a:extLst>
                  <a:ext uri="{FF2B5EF4-FFF2-40B4-BE49-F238E27FC236}">
                    <a16:creationId xmlns:a16="http://schemas.microsoft.com/office/drawing/2014/main" id="{B27B0362-F349-76CD-8591-DA420B03B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ADCE29DF-EB12-04AB-D597-F8CEDD26A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35887E03-3268-FE88-03E0-3170C74B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2450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127F80B7-5779-EAB0-4887-B37B06E68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F6AD524D-CCF1-2787-0687-6FD7C4A3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D7439779-E63E-AC85-03A4-99353DF1E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31C22D82-6069-F3CA-E3A2-93089F4A5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30B6665E-943A-0208-9DA5-27C384621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464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313CEAB3-2065-FBF7-1F56-F8031A81F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699D11D1-D1AD-0DC7-CB75-58ABB6834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9" name="Rectangle 43">
                <a:extLst>
                  <a:ext uri="{FF2B5EF4-FFF2-40B4-BE49-F238E27FC236}">
                    <a16:creationId xmlns:a16="http://schemas.microsoft.com/office/drawing/2014/main" id="{F8A0D92E-C194-58AA-4C0D-38A55ADFB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776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78F92A3C-7CE3-6F90-3668-BA57E7F62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291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1" name="Rectangle 45">
                <a:extLst>
                  <a:ext uri="{FF2B5EF4-FFF2-40B4-BE49-F238E27FC236}">
                    <a16:creationId xmlns:a16="http://schemas.microsoft.com/office/drawing/2014/main" id="{67816DDC-069A-4D29-B66F-20695CD57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457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id="{1EA23492-F25D-25F4-F092-7AE42EC52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3" name="Rectangle 47">
                <a:extLst>
                  <a:ext uri="{FF2B5EF4-FFF2-40B4-BE49-F238E27FC236}">
                    <a16:creationId xmlns:a16="http://schemas.microsoft.com/office/drawing/2014/main" id="{F686FF86-FFBE-C441-4879-F6CD5A013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4" name="Rectangle 48">
                <a:extLst>
                  <a:ext uri="{FF2B5EF4-FFF2-40B4-BE49-F238E27FC236}">
                    <a16:creationId xmlns:a16="http://schemas.microsoft.com/office/drawing/2014/main" id="{B2E264A4-A17B-89BC-9C70-4867CAC86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843A09A5-6925-FF11-DEF6-0853C589B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1984CDF6-7CEA-FF77-1D8F-16C048A0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85C547B1-0594-1BF9-5520-2DB191088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2EB3F758-F8C5-DD36-9FFA-671D65707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892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108B9862-D4F3-04FF-71E2-48CCEB746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1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E44419AC-2B15-78CC-6E99-8413EE5E6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8"/>
                <a:ext cx="21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1" name="Rectangle 55">
                <a:extLst>
                  <a:ext uri="{FF2B5EF4-FFF2-40B4-BE49-F238E27FC236}">
                    <a16:creationId xmlns:a16="http://schemas.microsoft.com/office/drawing/2014/main" id="{422F4297-6BF0-B1E4-FD53-14776C960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85"/>
                <a:ext cx="6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63CC44C1-497F-5CB0-26AA-2AFC6FBFA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1" y="3885"/>
                <a:ext cx="7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05540B4C-C226-D5D5-1FDF-120F43744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3885"/>
                <a:ext cx="2143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4" name="Rectangle 58">
                <a:extLst>
                  <a:ext uri="{FF2B5EF4-FFF2-40B4-BE49-F238E27FC236}">
                    <a16:creationId xmlns:a16="http://schemas.microsoft.com/office/drawing/2014/main" id="{9E0CE297-7F9A-3582-9448-C6482E0FB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723D995A-1247-A953-3D71-CB0158B17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11430505-D2D9-BBD4-6B1E-7EC4E5B8F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FFEF6AE1-3B72-934F-A256-2098C4978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2EAE96D0-4C0F-F760-E569-66CE31EBB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B357EF54-6319-85AE-1FC4-065592563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1148672B-891C-4CD2-BCE9-1AA83872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F3F01E8C-1419-7645-1EFF-815CBB7A6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AF7D88C9-AEF6-3B4E-AE16-0A85572E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4D8F2034-23B0-6DE5-0BB1-6731AB1B6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F3C0C3E5-90C3-8B20-6310-B4556124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0BE2CD5F-38C2-BD9B-A779-C1A3B4B4D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E10BD8B0-B2A3-B2B8-8449-52AD435CD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C2C4514B-8AB9-31D7-482D-5DFF0D54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BFAAFEC2-AC83-CD66-0E9F-6CAB33FC2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C6DB1AC1-0B6C-5FB4-A6DE-C97DFFDC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550B0FDE-C8EF-2744-C859-F3E4CF567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ACE3E583-74A1-1F4F-1874-DF6B0620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771B01C6-1E92-3DB7-29FE-965802D48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B0AD3751-DA6B-CA55-A710-DC8ADA8B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4" name="Rectangle 78">
                <a:extLst>
                  <a:ext uri="{FF2B5EF4-FFF2-40B4-BE49-F238E27FC236}">
                    <a16:creationId xmlns:a16="http://schemas.microsoft.com/office/drawing/2014/main" id="{E076EC6C-B76F-F546-8F4B-1C41FA37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41E9F063-79C6-4078-AB0B-595B66E3D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6" name="Rectangle 80">
                <a:extLst>
                  <a:ext uri="{FF2B5EF4-FFF2-40B4-BE49-F238E27FC236}">
                    <a16:creationId xmlns:a16="http://schemas.microsoft.com/office/drawing/2014/main" id="{825D508E-A477-49DF-D094-33DF8692B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7" name="Rectangle 81">
                <a:extLst>
                  <a:ext uri="{FF2B5EF4-FFF2-40B4-BE49-F238E27FC236}">
                    <a16:creationId xmlns:a16="http://schemas.microsoft.com/office/drawing/2014/main" id="{A5D2E6EB-62BA-9C98-ACC1-B4F4A337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8" name="Rectangle 82">
                <a:extLst>
                  <a:ext uri="{FF2B5EF4-FFF2-40B4-BE49-F238E27FC236}">
                    <a16:creationId xmlns:a16="http://schemas.microsoft.com/office/drawing/2014/main" id="{001A8697-5A87-83D5-A120-01B44801F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9" name="Rectangle 83">
                <a:extLst>
                  <a:ext uri="{FF2B5EF4-FFF2-40B4-BE49-F238E27FC236}">
                    <a16:creationId xmlns:a16="http://schemas.microsoft.com/office/drawing/2014/main" id="{A6BBEAA7-ED95-884A-2829-0924F2A8E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0" name="Rectangle 84">
                <a:extLst>
                  <a:ext uri="{FF2B5EF4-FFF2-40B4-BE49-F238E27FC236}">
                    <a16:creationId xmlns:a16="http://schemas.microsoft.com/office/drawing/2014/main" id="{DB6B3468-0517-5515-5A14-CC5845FA7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1" name="Rectangle 85">
                <a:extLst>
                  <a:ext uri="{FF2B5EF4-FFF2-40B4-BE49-F238E27FC236}">
                    <a16:creationId xmlns:a16="http://schemas.microsoft.com/office/drawing/2014/main" id="{6D02AA9A-5526-7D96-8F43-5DEED2787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2" name="Rectangle 86">
                <a:extLst>
                  <a:ext uri="{FF2B5EF4-FFF2-40B4-BE49-F238E27FC236}">
                    <a16:creationId xmlns:a16="http://schemas.microsoft.com/office/drawing/2014/main" id="{2547F327-CD42-AC6F-E6DD-ABDA4F8F7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3" name="Rectangle 87">
                <a:extLst>
                  <a:ext uri="{FF2B5EF4-FFF2-40B4-BE49-F238E27FC236}">
                    <a16:creationId xmlns:a16="http://schemas.microsoft.com/office/drawing/2014/main" id="{55511DF4-C1F0-6833-E3C8-34A42F796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4" name="Rectangle 88">
                <a:extLst>
                  <a:ext uri="{FF2B5EF4-FFF2-40B4-BE49-F238E27FC236}">
                    <a16:creationId xmlns:a16="http://schemas.microsoft.com/office/drawing/2014/main" id="{86D75E69-313C-40E3-4A32-F95902E16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5" name="Rectangle 89">
                <a:extLst>
                  <a:ext uri="{FF2B5EF4-FFF2-40B4-BE49-F238E27FC236}">
                    <a16:creationId xmlns:a16="http://schemas.microsoft.com/office/drawing/2014/main" id="{DD87A561-DFD1-5EEF-46C3-5B7D86DC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Rectangle 90">
                <a:extLst>
                  <a:ext uri="{FF2B5EF4-FFF2-40B4-BE49-F238E27FC236}">
                    <a16:creationId xmlns:a16="http://schemas.microsoft.com/office/drawing/2014/main" id="{8D3E1BF3-D3D7-A402-3DCD-DDE8C7BA2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Rectangle 91">
                <a:extLst>
                  <a:ext uri="{FF2B5EF4-FFF2-40B4-BE49-F238E27FC236}">
                    <a16:creationId xmlns:a16="http://schemas.microsoft.com/office/drawing/2014/main" id="{00802A4A-912C-03F2-E326-6854376CD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8" name="Rectangle 92">
                <a:extLst>
                  <a:ext uri="{FF2B5EF4-FFF2-40B4-BE49-F238E27FC236}">
                    <a16:creationId xmlns:a16="http://schemas.microsoft.com/office/drawing/2014/main" id="{576F40C0-AFD9-2632-5088-D720EE45D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Rectangle 93">
                <a:extLst>
                  <a:ext uri="{FF2B5EF4-FFF2-40B4-BE49-F238E27FC236}">
                    <a16:creationId xmlns:a16="http://schemas.microsoft.com/office/drawing/2014/main" id="{6A0CE0AF-97C1-15B2-AA10-90BC180B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0" name="Rectangle 94">
                <a:extLst>
                  <a:ext uri="{FF2B5EF4-FFF2-40B4-BE49-F238E27FC236}">
                    <a16:creationId xmlns:a16="http://schemas.microsoft.com/office/drawing/2014/main" id="{246B116B-02F0-FFFE-2554-3049358A0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1" name="Rectangle 95">
                <a:extLst>
                  <a:ext uri="{FF2B5EF4-FFF2-40B4-BE49-F238E27FC236}">
                    <a16:creationId xmlns:a16="http://schemas.microsoft.com/office/drawing/2014/main" id="{D762FEDB-283F-C605-280B-EC88AB82A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2" name="Rectangle 96">
                <a:extLst>
                  <a:ext uri="{FF2B5EF4-FFF2-40B4-BE49-F238E27FC236}">
                    <a16:creationId xmlns:a16="http://schemas.microsoft.com/office/drawing/2014/main" id="{B91B7847-AF04-AA74-2AA0-26CB742E2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B1C39EE4-B2BB-31BF-F01A-F7C5F6BC3DB9}"/>
              </a:ext>
            </a:extLst>
          </p:cNvPr>
          <p:cNvGrpSpPr/>
          <p:nvPr/>
        </p:nvGrpSpPr>
        <p:grpSpPr>
          <a:xfrm>
            <a:off x="4878484" y="2043455"/>
            <a:ext cx="3886200" cy="4181475"/>
            <a:chOff x="428596" y="2033607"/>
            <a:chExt cx="3886200" cy="4181475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BFCEBFC4-27D9-F6D9-70AD-83F92D8893A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5308" y="2033607"/>
              <a:ext cx="3160713" cy="1214437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 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SM</a:t>
              </a:r>
            </a:p>
            <a:p>
              <a:pPr marL="274320" indent="-27432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buFont typeface="Wingdings" pitchFamily="2" charset="2"/>
                <a:buNone/>
                <a:defRPr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(shared-memory)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05" name="Group 262">
              <a:extLst>
                <a:ext uri="{FF2B5EF4-FFF2-40B4-BE49-F238E27FC236}">
                  <a16:creationId xmlns:a16="http://schemas.microsoft.com/office/drawing/2014/main" id="{EBAAC897-4BC6-0592-8340-A06E9BD39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624282"/>
              <a:ext cx="3886200" cy="2590800"/>
              <a:chOff x="1488" y="1680"/>
              <a:chExt cx="2799" cy="1875"/>
            </a:xfrm>
          </p:grpSpPr>
          <p:sp>
            <p:nvSpPr>
              <p:cNvPr id="106" name="Rectangle 205">
                <a:extLst>
                  <a:ext uri="{FF2B5EF4-FFF2-40B4-BE49-F238E27FC236}">
                    <a16:creationId xmlns:a16="http://schemas.microsoft.com/office/drawing/2014/main" id="{AD42BDDC-F477-70D1-E1AE-1E0D4424E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1961"/>
                <a:ext cx="24" cy="1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7" name="Rectangle 238">
                <a:extLst>
                  <a:ext uri="{FF2B5EF4-FFF2-40B4-BE49-F238E27FC236}">
                    <a16:creationId xmlns:a16="http://schemas.microsoft.com/office/drawing/2014/main" id="{2C568674-434E-25DD-08E3-A4B24E1F5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7" y="1961"/>
                <a:ext cx="24" cy="1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108" name="Picture 242">
                <a:extLst>
                  <a:ext uri="{FF2B5EF4-FFF2-40B4-BE49-F238E27FC236}">
                    <a16:creationId xmlns:a16="http://schemas.microsoft.com/office/drawing/2014/main" id="{CA8F513F-5B8A-5A65-951A-0CF20D5BA3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88" y="1680"/>
                <a:ext cx="2799" cy="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Rectangle 243">
                <a:extLst>
                  <a:ext uri="{FF2B5EF4-FFF2-40B4-BE49-F238E27FC236}">
                    <a16:creationId xmlns:a16="http://schemas.microsoft.com/office/drawing/2014/main" id="{532AC24A-1DFD-9FDB-1472-19E412823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10" name="Rectangle 245">
                <a:extLst>
                  <a:ext uri="{FF2B5EF4-FFF2-40B4-BE49-F238E27FC236}">
                    <a16:creationId xmlns:a16="http://schemas.microsoft.com/office/drawing/2014/main" id="{3431493B-F166-4DA0-67D2-17E5D2E27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111" name="Rectangle 246">
                <a:extLst>
                  <a:ext uri="{FF2B5EF4-FFF2-40B4-BE49-F238E27FC236}">
                    <a16:creationId xmlns:a16="http://schemas.microsoft.com/office/drawing/2014/main" id="{B69D9CA3-084D-BBA5-5C3E-BCA7B5A95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824"/>
                <a:ext cx="43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12" name="Rectangle 247">
                <a:extLst>
                  <a:ext uri="{FF2B5EF4-FFF2-40B4-BE49-F238E27FC236}">
                    <a16:creationId xmlns:a16="http://schemas.microsoft.com/office/drawing/2014/main" id="{6457DEE4-5D5F-638E-E841-17A4D220B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MEMORY</a:t>
                </a:r>
              </a:p>
            </p:txBody>
          </p:sp>
        </p:grpSp>
      </p:grpSp>
      <p:sp>
        <p:nvSpPr>
          <p:cNvPr id="115" name="Nuvola 114">
            <a:extLst>
              <a:ext uri="{FF2B5EF4-FFF2-40B4-BE49-F238E27FC236}">
                <a16:creationId xmlns:a16="http://schemas.microsoft.com/office/drawing/2014/main" id="{30CCE118-9049-8FF1-A6FD-0524DFF23BB2}"/>
              </a:ext>
            </a:extLst>
          </p:cNvPr>
          <p:cNvSpPr/>
          <p:nvPr/>
        </p:nvSpPr>
        <p:spPr>
          <a:xfrm>
            <a:off x="606039" y="3648394"/>
            <a:ext cx="352839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prstClr val="white"/>
                </a:solidFill>
                <a:latin typeface="Comic Sans MS" pitchFamily="66" charset="0"/>
              </a:rPr>
              <a:t>communications between processes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6" name="Nuvola 115">
            <a:extLst>
              <a:ext uri="{FF2B5EF4-FFF2-40B4-BE49-F238E27FC236}">
                <a16:creationId xmlns:a16="http://schemas.microsoft.com/office/drawing/2014/main" id="{BAD3A34C-4114-BC6B-BC58-8A93D44CB361}"/>
              </a:ext>
            </a:extLst>
          </p:cNvPr>
          <p:cNvSpPr/>
          <p:nvPr/>
        </p:nvSpPr>
        <p:spPr>
          <a:xfrm>
            <a:off x="5229322" y="3600571"/>
            <a:ext cx="3240360" cy="2060848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Comic Sans MS" pitchFamily="66" charset="0"/>
              </a:rPr>
              <a:t>synchronization in memory access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id="{9AFD9D6D-FEB1-2114-16E8-336611F0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0537" y="2885934"/>
            <a:ext cx="2974302" cy="11180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8" name="Nuvola 117">
            <a:extLst>
              <a:ext uri="{FF2B5EF4-FFF2-40B4-BE49-F238E27FC236}">
                <a16:creationId xmlns:a16="http://schemas.microsoft.com/office/drawing/2014/main" id="{AE0CC8F2-22F9-BC58-205E-D34C704A97B6}"/>
              </a:ext>
            </a:extLst>
          </p:cNvPr>
          <p:cNvSpPr/>
          <p:nvPr/>
        </p:nvSpPr>
        <p:spPr>
          <a:xfrm>
            <a:off x="8942869" y="4363699"/>
            <a:ext cx="3138667" cy="179151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synchronization and communication between different devices</a:t>
            </a:r>
            <a:endParaRPr lang="it-IT" sz="16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5" grpId="0" animBg="1"/>
      <p:bldP spid="115" grpId="0" animBg="1"/>
      <p:bldP spid="116" grpId="0" animBg="1"/>
      <p:bldP spid="1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2FB344B-F81A-4D42-EFD6-4BD061BA8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543" y="1501914"/>
            <a:ext cx="687399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Evaluate the efficiency 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 parallel algorithm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 a parallel computing environment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84AD04C-1EBE-7D55-76A1-A32FFCB277A9}"/>
              </a:ext>
            </a:extLst>
          </p:cNvPr>
          <p:cNvGrpSpPr>
            <a:grpSpLocks/>
          </p:cNvGrpSpPr>
          <p:nvPr/>
        </p:nvGrpSpPr>
        <p:grpSpPr bwMode="auto">
          <a:xfrm>
            <a:off x="3113184" y="4020160"/>
            <a:ext cx="6577013" cy="1931987"/>
            <a:chOff x="773" y="1728"/>
            <a:chExt cx="4143" cy="1217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D04776F8-626D-F539-D6EB-4D3FADA7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728"/>
              <a:ext cx="1152" cy="61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tx1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BA81794C-D1A9-8912-4BE6-6CBA3135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2577"/>
              <a:ext cx="41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What</a:t>
              </a:r>
              <a:r>
                <a:rPr kumimoji="0" lang="it-IT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</a:t>
              </a:r>
              <a:r>
                <a:rPr kumimoji="0" lang="it-IT" altLang="it-IT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does</a:t>
              </a:r>
              <a:r>
                <a:rPr kumimoji="0" lang="it-IT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"</a:t>
              </a:r>
              <a:r>
                <a:rPr kumimoji="0" lang="it-IT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EFFICIENCY</a:t>
              </a:r>
              <a:r>
                <a:rPr kumimoji="0" lang="it-IT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" </a:t>
              </a:r>
              <a:r>
                <a:rPr kumimoji="0" lang="it-IT" altLang="it-IT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mean</a:t>
              </a:r>
              <a:r>
                <a:rPr kumimoji="0" lang="it-IT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2165E51-FF0C-157E-A372-23C2EADAC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114" y="1223963"/>
            <a:ext cx="9487828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>
                <a:solidFill>
                  <a:srgbClr val="0000FF"/>
                </a:solidFill>
                <a:latin typeface="+mn-lt"/>
              </a:rPr>
              <a:t>Efficiency</a:t>
            </a:r>
            <a:r>
              <a:rPr lang="it-IT" dirty="0">
                <a:solidFill>
                  <a:srgbClr val="0000FF"/>
                </a:solidFill>
                <a:latin typeface="+mn-lt"/>
              </a:rPr>
              <a:t> of a </a:t>
            </a:r>
            <a:r>
              <a:rPr lang="it-IT" b="1" dirty="0" err="1">
                <a:solidFill>
                  <a:schemeClr val="tx2"/>
                </a:solidFill>
                <a:latin typeface="+mn-lt"/>
              </a:rPr>
              <a:t>sequential</a:t>
            </a:r>
            <a:r>
              <a:rPr lang="it-IT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+mn-lt"/>
              </a:rPr>
              <a:t>algorithm</a:t>
            </a:r>
            <a:endParaRPr lang="it-IT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6BADF2-FABF-7D7F-2DE8-9F4983DF2AEC}"/>
              </a:ext>
            </a:extLst>
          </p:cNvPr>
          <p:cNvSpPr txBox="1">
            <a:spLocks noChangeArrowheads="1"/>
          </p:cNvSpPr>
          <p:nvPr/>
        </p:nvSpPr>
        <p:spPr>
          <a:xfrm>
            <a:off x="689825" y="2624138"/>
            <a:ext cx="9888968" cy="135731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tIns="288000" bIns="28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buFont typeface="Wingdings" pitchFamily="2" charset="2"/>
              <a:buChar char="§"/>
            </a:pPr>
            <a:r>
              <a:rPr lang="it-IT" altLang="it-IT" dirty="0">
                <a:solidFill>
                  <a:schemeClr val="tx2"/>
                </a:solidFill>
              </a:rPr>
              <a:t>TIME COMPLEXITY T(N)</a:t>
            </a:r>
          </a:p>
          <a:p>
            <a:pPr marL="381000" indent="-381000">
              <a:buFont typeface="Wingdings" pitchFamily="2" charset="2"/>
              <a:buNone/>
            </a:pPr>
            <a:r>
              <a:rPr lang="it-IT" altLang="it-IT" dirty="0"/>
              <a:t>    </a:t>
            </a:r>
            <a:r>
              <a:rPr lang="it-IT" altLang="it-IT" dirty="0">
                <a:solidFill>
                  <a:srgbClr val="0000FF"/>
                </a:solidFill>
              </a:rPr>
              <a:t>Operations </a:t>
            </a:r>
            <a:r>
              <a:rPr lang="it-IT" altLang="it-IT" dirty="0" err="1">
                <a:solidFill>
                  <a:srgbClr val="0000FF"/>
                </a:solidFill>
              </a:rPr>
              <a:t>number</a:t>
            </a:r>
            <a:r>
              <a:rPr lang="it-IT" altLang="it-IT" dirty="0">
                <a:solidFill>
                  <a:srgbClr val="0000FF"/>
                </a:solidFill>
              </a:rPr>
              <a:t> make by the </a:t>
            </a:r>
            <a:r>
              <a:rPr lang="it-IT" altLang="it-IT" dirty="0" err="1">
                <a:solidFill>
                  <a:srgbClr val="0000FF"/>
                </a:solidFill>
              </a:rPr>
              <a:t>algorithm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234ED-A63B-8A26-F53C-F7F02C67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38" y="4267200"/>
            <a:ext cx="9883154" cy="14287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288000" rIns="92075" bIns="288000"/>
          <a:lstStyle>
            <a:lvl1pPr marL="381000" indent="-381000"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it-IT" altLang="it-IT" dirty="0">
                <a:solidFill>
                  <a:srgbClr val="CC0000"/>
                </a:solidFill>
              </a:rPr>
              <a:t>SPACE COMPLEXITY S(N)</a:t>
            </a:r>
          </a:p>
          <a:p>
            <a:pPr eaLnBrk="0" fontAlgn="base" hangingPunct="0"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it-IT" altLang="it-IT" dirty="0">
                <a:solidFill>
                  <a:srgbClr val="000099"/>
                </a:solidFill>
              </a:rPr>
              <a:t>    </a:t>
            </a:r>
            <a:r>
              <a:rPr lang="it-IT" altLang="it-IT" dirty="0" err="1">
                <a:solidFill>
                  <a:srgbClr val="0000FF"/>
                </a:solidFill>
              </a:rPr>
              <a:t>Variables</a:t>
            </a:r>
            <a:r>
              <a:rPr lang="it-IT" altLang="it-IT" dirty="0">
                <a:solidFill>
                  <a:srgbClr val="0000FF"/>
                </a:solidFill>
              </a:rPr>
              <a:t> </a:t>
            </a:r>
            <a:r>
              <a:rPr lang="it-IT" altLang="it-IT" dirty="0" err="1">
                <a:solidFill>
                  <a:srgbClr val="0000FF"/>
                </a:solidFill>
              </a:rPr>
              <a:t>number</a:t>
            </a:r>
            <a:r>
              <a:rPr lang="it-IT" altLang="it-IT" dirty="0">
                <a:solidFill>
                  <a:srgbClr val="0000FF"/>
                </a:solidFill>
              </a:rPr>
              <a:t> </a:t>
            </a:r>
            <a:r>
              <a:rPr lang="it-IT" altLang="it-IT" dirty="0" err="1">
                <a:solidFill>
                  <a:srgbClr val="0000FF"/>
                </a:solidFill>
              </a:rPr>
              <a:t>used</a:t>
            </a:r>
            <a:r>
              <a:rPr lang="it-IT" altLang="it-IT" dirty="0">
                <a:solidFill>
                  <a:srgbClr val="0000FF"/>
                </a:solidFill>
              </a:rPr>
              <a:t> by the </a:t>
            </a:r>
            <a:r>
              <a:rPr lang="it-IT" altLang="it-IT" dirty="0" err="1">
                <a:solidFill>
                  <a:srgbClr val="0000FF"/>
                </a:solidFill>
              </a:rPr>
              <a:t>algorithm</a:t>
            </a:r>
            <a:endParaRPr lang="it-IT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0C3651C-57AB-CD93-464E-4FECA08E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2" y="2252247"/>
            <a:ext cx="4512144" cy="317946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C314B70-6062-86A0-C04F-702A254C48DC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kern="0" dirty="0" err="1">
                <a:solidFill>
                  <a:srgbClr val="CC0000"/>
                </a:solidFill>
                <a:ea typeface="+mj-ea"/>
                <a:cs typeface="+mj-cs"/>
              </a:rPr>
              <a:t>Example</a:t>
            </a:r>
            <a:r>
              <a:rPr lang="it-IT" sz="3200" kern="0" dirty="0">
                <a:solidFill>
                  <a:srgbClr val="CC0000"/>
                </a:solidFill>
                <a:ea typeface="+mj-ea"/>
                <a:cs typeface="+mj-cs"/>
              </a:rPr>
              <a:t>: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sum of </a:t>
            </a:r>
            <a:r>
              <a:rPr lang="it-IT" sz="2800" i="1" kern="0" dirty="0">
                <a:solidFill>
                  <a:srgbClr val="000099"/>
                </a:solidFill>
                <a:ea typeface="+mj-ea"/>
                <a:cs typeface="+mj-cs"/>
              </a:rPr>
              <a:t>N=16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r>
              <a:rPr lang="it-IT" sz="2800" kern="0" dirty="0" err="1">
                <a:solidFill>
                  <a:srgbClr val="000099"/>
                </a:solidFill>
                <a:ea typeface="+mj-ea"/>
                <a:cs typeface="+mj-cs"/>
              </a:rPr>
              <a:t>numbers</a:t>
            </a:r>
            <a:endParaRPr lang="it-IT" sz="2800" kern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4AADEE-AC03-A62A-65F9-83CA2876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548" y="1935163"/>
            <a:ext cx="396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000099"/>
                </a:solidFill>
              </a:rPr>
              <a:t>addiction number = 15</a:t>
            </a:r>
            <a:endParaRPr lang="en-GB" altLang="it-IT" dirty="0">
              <a:solidFill>
                <a:srgbClr val="000099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CC0000"/>
                </a:solidFill>
              </a:rPr>
              <a:t>temporal steps = 15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7273134-89D6-7CD3-C82C-1ABF32125E56}"/>
              </a:ext>
            </a:extLst>
          </p:cNvPr>
          <p:cNvGrpSpPr>
            <a:grpSpLocks/>
          </p:cNvGrpSpPr>
          <p:nvPr/>
        </p:nvGrpSpPr>
        <p:grpSpPr bwMode="auto">
          <a:xfrm>
            <a:off x="5510949" y="5576891"/>
            <a:ext cx="5424892" cy="862013"/>
            <a:chOff x="3120" y="2640"/>
            <a:chExt cx="2664" cy="543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27AB63D7-EF85-A2A6-20CA-C981C263B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640"/>
              <a:ext cx="105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2000" dirty="0">
                  <a:solidFill>
                    <a:srgbClr val="CC0000"/>
                  </a:solidFill>
                </a:rPr>
                <a:t>Time 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2000" dirty="0" err="1">
                  <a:solidFill>
                    <a:srgbClr val="CC0000"/>
                  </a:solidFill>
                </a:rPr>
                <a:t>complexity</a:t>
              </a:r>
              <a:endParaRPr lang="it-IT" altLang="it-IT" sz="2000" dirty="0">
                <a:solidFill>
                  <a:srgbClr val="CC0000"/>
                </a:solidFill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D0D254D7-7E1B-C55A-6792-00C6F2B2B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5" y="2675"/>
              <a:ext cx="1759" cy="33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2800" dirty="0">
                  <a:solidFill>
                    <a:srgbClr val="000099"/>
                  </a:solidFill>
                </a:rPr>
                <a:t>T(N)=N-1 </a:t>
              </a:r>
              <a:r>
                <a:rPr lang="it-IT" altLang="it-IT" sz="2800" dirty="0" err="1">
                  <a:solidFill>
                    <a:srgbClr val="000099"/>
                  </a:solidFill>
                </a:rPr>
                <a:t>addictions</a:t>
              </a:r>
              <a:endParaRPr lang="it-IT" altLang="it-IT" sz="2800" dirty="0">
                <a:solidFill>
                  <a:srgbClr val="000099"/>
                </a:solidFill>
              </a:endParaRPr>
            </a:p>
          </p:txBody>
        </p:sp>
      </p:grpSp>
      <p:sp>
        <p:nvSpPr>
          <p:cNvPr id="12" name="AutoShape 12">
            <a:extLst>
              <a:ext uri="{FF2B5EF4-FFF2-40B4-BE49-F238E27FC236}">
                <a16:creationId xmlns:a16="http://schemas.microsoft.com/office/drawing/2014/main" id="{D278900E-A29A-6C9E-37BB-35971E39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548" y="1782763"/>
            <a:ext cx="4114800" cy="685800"/>
          </a:xfrm>
          <a:prstGeom prst="wedgeRoundRectCallout">
            <a:avLst>
              <a:gd name="adj1" fmla="val -39583"/>
              <a:gd name="adj2" fmla="val 47824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500"/>
      <p:bldP spid="1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0C3651C-57AB-CD93-464E-4FECA08E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5" y="2675694"/>
            <a:ext cx="4512144" cy="317946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C314B70-6062-86A0-C04F-702A254C48DC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74AADEE-AC03-A62A-65F9-83CA2876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548" y="1935163"/>
            <a:ext cx="396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addiction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15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7AB63D7-EF85-A2A6-20CA-C981C263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55" y="4569698"/>
            <a:ext cx="215040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Time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complexity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5AF17F97-EE1B-5E76-DFE2-41493D98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317" y="4721350"/>
            <a:ext cx="2461700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0000FF"/>
                </a:solidFill>
              </a:rPr>
              <a:t>T</a:t>
            </a:r>
            <a:r>
              <a:rPr lang="it-IT" sz="3200" baseline="-25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0000FF"/>
                </a:solidFill>
              </a:rPr>
              <a:t>(16)=15 </a:t>
            </a:r>
            <a:r>
              <a:rPr lang="it-IT" sz="3200" dirty="0" err="1">
                <a:solidFill>
                  <a:srgbClr val="0000FF"/>
                </a:solidFill>
              </a:rPr>
              <a:t>t</a:t>
            </a:r>
            <a:r>
              <a:rPr lang="it-IT" sz="3200" baseline="-25000" dirty="0" err="1">
                <a:solidFill>
                  <a:srgbClr val="0000FF"/>
                </a:solidFill>
              </a:rPr>
              <a:t>calc</a:t>
            </a:r>
            <a:endParaRPr lang="it-IT" sz="3200" dirty="0">
              <a:solidFill>
                <a:srgbClr val="0000FF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1B25732-D3B3-A05E-988F-83F411701DD9}"/>
              </a:ext>
            </a:extLst>
          </p:cNvPr>
          <p:cNvSpPr txBox="1">
            <a:spLocks noChangeArrowheads="1"/>
          </p:cNvSpPr>
          <p:nvPr/>
        </p:nvSpPr>
        <p:spPr>
          <a:xfrm>
            <a:off x="-702889" y="2442994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it-IT" altLang="it-IT" dirty="0">
                <a:solidFill>
                  <a:srgbClr val="000000"/>
                </a:solidFill>
              </a:rPr>
              <a:t>SEQUENTIAL ALGORITHM </a:t>
            </a:r>
            <a:r>
              <a:rPr lang="it-IT" altLang="it-IT" b="1" dirty="0">
                <a:solidFill>
                  <a:schemeClr val="tx2"/>
                </a:solidFill>
              </a:rPr>
              <a:t>1 CPU</a:t>
            </a:r>
          </a:p>
        </p:txBody>
      </p:sp>
    </p:spTree>
    <p:extLst>
      <p:ext uri="{BB962C8B-B14F-4D97-AF65-F5344CB8AC3E}">
        <p14:creationId xmlns:p14="http://schemas.microsoft.com/office/powerpoint/2010/main" val="24522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500"/>
      <p:bldP spid="1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5D973-6083-5B0D-0D61-AE7973FD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617" y="1366008"/>
            <a:ext cx="5277745" cy="91692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who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</a:t>
            </a:r>
            <a:r>
              <a:rPr lang="it-IT" baseline="-25000" dirty="0" err="1">
                <a:solidFill>
                  <a:schemeClr val="bg1"/>
                </a:solidFill>
              </a:rPr>
              <a:t>calc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9B71C44-D1A3-56DF-3693-C1D277F4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078" y="5500688"/>
            <a:ext cx="2625045" cy="369332"/>
          </a:xfrm>
          <a:prstGeom prst="rect">
            <a:avLst/>
          </a:prstGeom>
          <a:solidFill>
            <a:srgbClr val="FF99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dirty="0" err="1"/>
              <a:t>depends</a:t>
            </a:r>
            <a:r>
              <a:rPr lang="it-IT" dirty="0"/>
              <a:t> on the computer</a:t>
            </a:r>
            <a:endParaRPr lang="it-IT" baseline="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9F881B0-B5CF-0065-4BC4-08CC9D47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507" y="4922838"/>
            <a:ext cx="4554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b="1" baseline="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= </a:t>
            </a:r>
            <a:r>
              <a:rPr lang="it-IT" b="1" baseline="0" dirty="0" err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it-IT" b="1" baseline="-25000" dirty="0" err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calc</a:t>
            </a:r>
            <a:r>
              <a:rPr lang="it-IT" baseline="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it-IT" sz="2000" baseline="0" dirty="0"/>
              <a:t>= </a:t>
            </a:r>
            <a:r>
              <a:rPr lang="en-US" sz="2000" dirty="0"/>
              <a:t>execution time of 1 </a:t>
            </a:r>
            <a:r>
              <a:rPr lang="en-US" sz="2000" dirty="0" err="1"/>
              <a:t>f.p.</a:t>
            </a:r>
            <a:r>
              <a:rPr lang="en-US" sz="2000" dirty="0"/>
              <a:t> operation</a:t>
            </a:r>
            <a:endParaRPr lang="it-IT" sz="2000" baseline="0" dirty="0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89D36120-79BB-A956-42BB-B45E86EBD0DB}"/>
              </a:ext>
            </a:extLst>
          </p:cNvPr>
          <p:cNvGrpSpPr>
            <a:grpSpLocks/>
          </p:cNvGrpSpPr>
          <p:nvPr/>
        </p:nvGrpSpPr>
        <p:grpSpPr bwMode="auto">
          <a:xfrm>
            <a:off x="7077536" y="3303588"/>
            <a:ext cx="990600" cy="1752600"/>
            <a:chOff x="3504" y="2448"/>
            <a:chExt cx="624" cy="1104"/>
          </a:xfrm>
        </p:grpSpPr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B4E1C6E7-B466-2AC1-C038-D8E19452D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336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F2EFF90F-3C4F-54A7-57A5-1FAD2D720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448"/>
              <a:ext cx="480" cy="320"/>
            </a:xfrm>
            <a:prstGeom prst="ellips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4BBF2E9B-BCB6-FFD5-A978-32EFC41512EE}"/>
              </a:ext>
            </a:extLst>
          </p:cNvPr>
          <p:cNvGrpSpPr>
            <a:grpSpLocks/>
          </p:cNvGrpSpPr>
          <p:nvPr/>
        </p:nvGrpSpPr>
        <p:grpSpPr bwMode="auto">
          <a:xfrm>
            <a:off x="4458161" y="2928940"/>
            <a:ext cx="3295650" cy="944563"/>
            <a:chOff x="1854" y="2212"/>
            <a:chExt cx="2076" cy="595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E21C4765-FC0D-765E-DD99-E8756CA23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" y="2322"/>
              <a:ext cx="191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4400" baseline="0">
                  <a:latin typeface="Symbol" pitchFamily="18" charset="2"/>
                </a:rPr>
                <a:t> = </a:t>
              </a:r>
              <a:r>
                <a:rPr lang="it-IT" sz="4400" baseline="0">
                  <a:latin typeface="Times New Roman" pitchFamily="18" charset="0"/>
                </a:rPr>
                <a:t>k</a:t>
              </a:r>
              <a:r>
                <a:rPr lang="it-IT" sz="4400" baseline="0">
                  <a:latin typeface="Times New Roman" pitchFamily="18" charset="0"/>
                  <a:cs typeface="Times New Roman" pitchFamily="18" charset="0"/>
                </a:rPr>
                <a:t>·T(n) · </a:t>
              </a:r>
              <a:r>
                <a:rPr lang="it-IT" sz="4400" baseline="0">
                  <a:latin typeface="Symbol" pitchFamily="18" charset="2"/>
                  <a:cs typeface="Times New Roman" pitchFamily="18" charset="0"/>
                </a:rPr>
                <a:t>m</a:t>
              </a:r>
              <a:endParaRPr lang="it-IT" sz="4400" baseline="0">
                <a:latin typeface="Symbol" pitchFamily="18" charset="2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B6AB07F-1A11-538A-A964-EBF01A6C4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2212"/>
              <a:ext cx="30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5400" baseline="0">
                  <a:latin typeface="Symbol" pitchFamily="18" charset="2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5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F227743-71F6-641D-D09C-17595BC8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32" y="3021390"/>
            <a:ext cx="4500488" cy="257628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9698D16-5E42-7E16-320B-4657CA72058B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kern="0" dirty="0" err="1">
                <a:solidFill>
                  <a:srgbClr val="CC0000"/>
                </a:solidFill>
                <a:ea typeface="+mj-ea"/>
                <a:cs typeface="+mj-cs"/>
              </a:rPr>
              <a:t>Example</a:t>
            </a:r>
            <a:r>
              <a:rPr lang="it-IT" sz="3200" kern="0" dirty="0">
                <a:solidFill>
                  <a:srgbClr val="CC0000"/>
                </a:solidFill>
                <a:ea typeface="+mj-ea"/>
                <a:cs typeface="+mj-cs"/>
              </a:rPr>
              <a:t>: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sum of </a:t>
            </a:r>
            <a:r>
              <a:rPr lang="it-IT" sz="2800" i="1" kern="0" dirty="0">
                <a:solidFill>
                  <a:srgbClr val="000099"/>
                </a:solidFill>
                <a:ea typeface="+mj-ea"/>
                <a:cs typeface="+mj-cs"/>
              </a:rPr>
              <a:t>N=16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r>
              <a:rPr lang="it-IT" sz="2800" kern="0" dirty="0" err="1">
                <a:solidFill>
                  <a:srgbClr val="000099"/>
                </a:solidFill>
                <a:ea typeface="+mj-ea"/>
                <a:cs typeface="+mj-cs"/>
              </a:rPr>
              <a:t>numbers</a:t>
            </a:r>
            <a:endParaRPr lang="it-IT" sz="2800" kern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406601-A24A-6CED-4456-5FA5F2B4A0A9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it-IT" altLang="it-IT" dirty="0">
                <a:solidFill>
                  <a:srgbClr val="000000"/>
                </a:solidFill>
              </a:rPr>
              <a:t>PARALLEL ALGORITHM </a:t>
            </a:r>
            <a:r>
              <a:rPr lang="it-IT" altLang="it-IT" b="1" dirty="0">
                <a:solidFill>
                  <a:schemeClr val="tx2"/>
                </a:solidFill>
              </a:rPr>
              <a:t>2 </a:t>
            </a:r>
            <a:r>
              <a:rPr lang="it-IT" altLang="it-IT" b="1" dirty="0" err="1">
                <a:solidFill>
                  <a:schemeClr val="tx2"/>
                </a:solidFill>
              </a:rPr>
              <a:t>CPUs</a:t>
            </a:r>
            <a:endParaRPr lang="it-IT" altLang="it-IT" b="1" dirty="0">
              <a:solidFill>
                <a:schemeClr val="tx2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462E417-067B-740F-E7D0-1C20F2EE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708" y="142178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000099"/>
                </a:solidFill>
              </a:rPr>
              <a:t>Additions number = 15</a:t>
            </a:r>
            <a:endParaRPr lang="en-GB" altLang="it-IT" dirty="0">
              <a:solidFill>
                <a:srgbClr val="000099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dirty="0">
                <a:solidFill>
                  <a:srgbClr val="CC0000"/>
                </a:solidFill>
              </a:rPr>
              <a:t>BUT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CC0000"/>
                </a:solidFill>
              </a:rPr>
              <a:t>Temporal steps = 8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E6BF467E-FEB4-9F7A-4EDC-61EF8E7C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538" y="5575381"/>
            <a:ext cx="462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dirty="0">
                <a:solidFill>
                  <a:srgbClr val="CC0000"/>
                </a:solidFill>
              </a:rPr>
              <a:t>                             1 </a:t>
            </a:r>
            <a:r>
              <a:rPr lang="it-IT" altLang="it-IT" dirty="0" err="1">
                <a:solidFill>
                  <a:srgbClr val="CC0000"/>
                </a:solidFill>
              </a:rPr>
              <a:t>addiction</a:t>
            </a:r>
            <a:endParaRPr lang="it-IT" altLang="it-IT" dirty="0">
              <a:solidFill>
                <a:srgbClr val="CC0000"/>
              </a:solidFill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82F0D191-4FAD-72C0-F2DC-E11D8ABBE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79108" y="3126757"/>
            <a:ext cx="0" cy="609600"/>
          </a:xfrm>
          <a:prstGeom prst="line">
            <a:avLst/>
          </a:prstGeom>
          <a:noFill/>
          <a:ln w="88900" cmpd="tri">
            <a:solidFill>
              <a:srgbClr val="33CC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800">
              <a:solidFill>
                <a:srgbClr val="000099"/>
              </a:solidFill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BEF55BB-5972-4037-1C20-C0F1DB08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620" y="2520017"/>
            <a:ext cx="52578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0C2450EE-83C5-7D8E-CD98-1F203DF7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6" y="3087778"/>
            <a:ext cx="5029200" cy="1371600"/>
          </a:xfrm>
          <a:prstGeom prst="wedgeRoundRectCallout">
            <a:avLst>
              <a:gd name="adj1" fmla="val 71023"/>
              <a:gd name="adj2" fmla="val 60995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2809488D-BED6-B01E-1603-783B47BA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417" y="4609428"/>
            <a:ext cx="4114800" cy="838200"/>
          </a:xfrm>
          <a:prstGeom prst="wedgeRoundRectCallout">
            <a:avLst>
              <a:gd name="adj1" fmla="val 56250"/>
              <a:gd name="adj2" fmla="val 99810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00F8DA71-54D4-D693-0C67-F2A479EF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050" y="4459378"/>
            <a:ext cx="3021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 err="1">
                <a:solidFill>
                  <a:srgbClr val="000099"/>
                </a:solidFill>
              </a:rPr>
              <a:t>Temporal</a:t>
            </a:r>
            <a:r>
              <a:rPr lang="it-IT" altLang="it-IT" dirty="0">
                <a:solidFill>
                  <a:srgbClr val="000099"/>
                </a:solidFill>
              </a:rPr>
              <a:t> steps 1-7: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0361E8B3-C203-F8E1-ACC7-99CF9E43C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95" y="5570063"/>
            <a:ext cx="2606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 err="1">
                <a:solidFill>
                  <a:srgbClr val="000099"/>
                </a:solidFill>
              </a:rPr>
              <a:t>Temporal</a:t>
            </a:r>
            <a:r>
              <a:rPr lang="it-IT" altLang="it-IT" dirty="0">
                <a:solidFill>
                  <a:srgbClr val="000099"/>
                </a:solidFill>
              </a:rPr>
              <a:t> step 8: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0151DAE2-C637-7166-4509-24AB2838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584" y="4455055"/>
            <a:ext cx="56388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>
                <a:solidFill>
                  <a:srgbClr val="CC0000"/>
                </a:solidFill>
              </a:rPr>
              <a:t>                              14 </a:t>
            </a:r>
            <a:r>
              <a:rPr lang="it-IT" altLang="it-IT" dirty="0" err="1">
                <a:solidFill>
                  <a:srgbClr val="CC0000"/>
                </a:solidFill>
              </a:rPr>
              <a:t>addictions</a:t>
            </a:r>
            <a:r>
              <a:rPr lang="it-IT" altLang="it-IT" dirty="0">
                <a:solidFill>
                  <a:srgbClr val="000099"/>
                </a:solidFill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000099"/>
                </a:solidFill>
              </a:rPr>
              <a:t>(7 for </a:t>
            </a:r>
            <a:r>
              <a:rPr lang="it-IT" altLang="it-IT" sz="1800" dirty="0" err="1">
                <a:solidFill>
                  <a:srgbClr val="000099"/>
                </a:solidFill>
              </a:rPr>
              <a:t>each</a:t>
            </a:r>
            <a:r>
              <a:rPr lang="it-IT" altLang="it-IT" sz="1800" dirty="0">
                <a:solidFill>
                  <a:srgbClr val="000099"/>
                </a:solidFill>
              </a:rPr>
              <a:t> CPU)</a:t>
            </a:r>
            <a:endParaRPr lang="it-IT" altLang="it-IT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500"/>
      <p:bldP spid="12" grpId="0" autoUpdateAnimBg="0"/>
      <p:bldP spid="13" grpId="0" animBg="1"/>
      <p:bldP spid="15" grpId="0" animBg="1"/>
      <p:bldP spid="16" grpId="0" animBg="1"/>
      <p:bldP spid="17" grpId="0" autoUpdateAnimBg="0"/>
      <p:bldP spid="18" grpId="0" autoUpdateAnimBg="0"/>
      <p:bldP spid="1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F227743-71F6-641D-D09C-17595BC8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32" y="3021390"/>
            <a:ext cx="4500488" cy="257628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9698D16-5E42-7E16-320B-4657CA72058B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406601-A24A-6CED-4456-5FA5F2B4A0A9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462E417-067B-740F-E7D0-1C20F2EE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708" y="142178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Additions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8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BEF55BB-5972-4037-1C20-C0F1DB08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620" y="2520017"/>
            <a:ext cx="52578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E9BD73F2-AE6F-22FE-57BB-C2E6D155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378" y="4154701"/>
            <a:ext cx="2253309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0000FF"/>
                </a:solidFill>
              </a:rPr>
              <a:t>T</a:t>
            </a:r>
            <a:r>
              <a:rPr lang="it-IT" sz="3200" b="1" baseline="-25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0000FF"/>
                </a:solidFill>
              </a:rPr>
              <a:t>(16)=8 </a:t>
            </a:r>
            <a:r>
              <a:rPr lang="it-IT" sz="3200" dirty="0" err="1">
                <a:solidFill>
                  <a:srgbClr val="0000FF"/>
                </a:solidFill>
              </a:rPr>
              <a:t>t</a:t>
            </a:r>
            <a:r>
              <a:rPr lang="it-IT" sz="3200" baseline="-25000" dirty="0" err="1">
                <a:solidFill>
                  <a:srgbClr val="0000FF"/>
                </a:solidFill>
              </a:rPr>
              <a:t>calc</a:t>
            </a:r>
            <a:endParaRPr lang="it-IT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500"/>
      <p:bldP spid="2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7E99860-40BC-2A5F-DE36-0746A38F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1" y="2582674"/>
            <a:ext cx="5940692" cy="3162083"/>
          </a:xfrm>
          <a:prstGeom prst="rect">
            <a:avLst/>
          </a:prstGeom>
        </p:spPr>
      </p:pic>
      <p:sp>
        <p:nvSpPr>
          <p:cNvPr id="33" name="Rectangle 5">
            <a:extLst>
              <a:ext uri="{FF2B5EF4-FFF2-40B4-BE49-F238E27FC236}">
                <a16:creationId xmlns:a16="http://schemas.microsoft.com/office/drawing/2014/main" id="{E27B4B01-4FB7-57BE-CB25-C2C16F93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434056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000099"/>
                </a:solidFill>
              </a:rPr>
              <a:t>Addictions number = 15</a:t>
            </a:r>
            <a:endParaRPr lang="en-GB" altLang="it-IT" dirty="0">
              <a:solidFill>
                <a:srgbClr val="000099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dirty="0">
                <a:solidFill>
                  <a:srgbClr val="CC0000"/>
                </a:solidFill>
              </a:rPr>
              <a:t>BUT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CC0000"/>
                </a:solidFill>
              </a:rPr>
              <a:t>Temporal steps = 5</a:t>
            </a:r>
          </a:p>
        </p:txBody>
      </p:sp>
      <p:sp>
        <p:nvSpPr>
          <p:cNvPr id="37" name="AutoShape 9">
            <a:extLst>
              <a:ext uri="{FF2B5EF4-FFF2-40B4-BE49-F238E27FC236}">
                <a16:creationId xmlns:a16="http://schemas.microsoft.com/office/drawing/2014/main" id="{2EBFD9DC-0CF4-6F16-FDDA-5A364F8D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72231"/>
            <a:ext cx="52578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6BA35E67-8E7D-309B-5A0D-25AB32B41E35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kern="0" dirty="0" err="1">
                <a:solidFill>
                  <a:srgbClr val="CC0000"/>
                </a:solidFill>
                <a:ea typeface="+mj-ea"/>
                <a:cs typeface="+mj-cs"/>
              </a:rPr>
              <a:t>Example</a:t>
            </a:r>
            <a:r>
              <a:rPr lang="it-IT" sz="3200" kern="0" dirty="0">
                <a:solidFill>
                  <a:srgbClr val="CC0000"/>
                </a:solidFill>
                <a:ea typeface="+mj-ea"/>
                <a:cs typeface="+mj-cs"/>
              </a:rPr>
              <a:t>: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sum of </a:t>
            </a:r>
            <a:r>
              <a:rPr lang="it-IT" sz="2800" i="1" kern="0" dirty="0">
                <a:solidFill>
                  <a:srgbClr val="000099"/>
                </a:solidFill>
                <a:ea typeface="+mj-ea"/>
                <a:cs typeface="+mj-cs"/>
              </a:rPr>
              <a:t>N=16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r>
              <a:rPr lang="it-IT" sz="2800" kern="0" dirty="0" err="1">
                <a:solidFill>
                  <a:srgbClr val="000099"/>
                </a:solidFill>
                <a:ea typeface="+mj-ea"/>
                <a:cs typeface="+mj-cs"/>
              </a:rPr>
              <a:t>numbers</a:t>
            </a:r>
            <a:endParaRPr lang="it-IT" sz="2800" kern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763EEA32-CD57-4DC1-E6B1-D62C8B7F0347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it-IT" altLang="it-IT" dirty="0">
                <a:solidFill>
                  <a:srgbClr val="000000"/>
                </a:solidFill>
              </a:rPr>
              <a:t>PARALLEL ALGORITHM </a:t>
            </a:r>
            <a:r>
              <a:rPr lang="it-IT" altLang="it-IT" b="1" dirty="0">
                <a:solidFill>
                  <a:schemeClr val="tx2"/>
                </a:solidFill>
              </a:rPr>
              <a:t>4 </a:t>
            </a:r>
            <a:r>
              <a:rPr lang="it-IT" altLang="it-IT" b="1" dirty="0" err="1">
                <a:solidFill>
                  <a:schemeClr val="tx2"/>
                </a:solidFill>
              </a:rPr>
              <a:t>CPUs</a:t>
            </a:r>
            <a:endParaRPr lang="it-IT" altLang="it-IT" b="1" dirty="0">
              <a:solidFill>
                <a:schemeClr val="tx2"/>
              </a:solidFill>
            </a:endParaRP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7C1F3EBF-CEE8-97BC-24FC-E1961B61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9123" y="5806484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CC0000"/>
                </a:solidFill>
              </a:rPr>
              <a:t>1 </a:t>
            </a:r>
            <a:r>
              <a:rPr lang="it-IT" altLang="it-IT" sz="1800" dirty="0" err="1">
                <a:solidFill>
                  <a:srgbClr val="CC0000"/>
                </a:solidFill>
              </a:rPr>
              <a:t>addiction</a:t>
            </a:r>
            <a:endParaRPr lang="it-IT" altLang="it-IT" sz="1800" dirty="0">
              <a:solidFill>
                <a:srgbClr val="CC0000"/>
              </a:solidFill>
            </a:endParaRPr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BA04581F-E915-E58C-D1BE-DD7445D5D4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70849" y="3366099"/>
            <a:ext cx="0" cy="609600"/>
          </a:xfrm>
          <a:prstGeom prst="line">
            <a:avLst/>
          </a:prstGeom>
          <a:noFill/>
          <a:ln w="88900" cmpd="tri">
            <a:solidFill>
              <a:srgbClr val="33CC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800">
              <a:solidFill>
                <a:srgbClr val="000099"/>
              </a:solidFill>
            </a:endParaRP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E003A8FD-5A52-F3A2-0DD6-67681FCE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61" y="3137499"/>
            <a:ext cx="4800600" cy="838200"/>
          </a:xfrm>
          <a:prstGeom prst="wedgeRoundRectCallout">
            <a:avLst>
              <a:gd name="adj1" fmla="val 101486"/>
              <a:gd name="adj2" fmla="val 12140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507AF3CF-A9AF-CFA2-92BD-70F0060E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305" y="4447187"/>
            <a:ext cx="1806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CC0000"/>
                </a:solidFill>
              </a:rPr>
              <a:t>   12 </a:t>
            </a:r>
            <a:r>
              <a:rPr lang="it-IT" altLang="it-IT" sz="1800" dirty="0" err="1">
                <a:solidFill>
                  <a:srgbClr val="CC0000"/>
                </a:solidFill>
              </a:rPr>
              <a:t>addictions</a:t>
            </a:r>
            <a:endParaRPr lang="it-IT" altLang="it-IT" sz="1800" dirty="0">
              <a:solidFill>
                <a:srgbClr val="CC0000"/>
              </a:solidFill>
            </a:endParaRPr>
          </a:p>
        </p:txBody>
      </p:sp>
      <p:sp>
        <p:nvSpPr>
          <p:cNvPr id="50" name="AutoShape 11">
            <a:extLst>
              <a:ext uri="{FF2B5EF4-FFF2-40B4-BE49-F238E27FC236}">
                <a16:creationId xmlns:a16="http://schemas.microsoft.com/office/drawing/2014/main" id="{4EB0C1E7-1E0C-6F83-4C70-0B2A9A24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61" y="4128099"/>
            <a:ext cx="4572000" cy="533400"/>
          </a:xfrm>
          <a:prstGeom prst="wedgeRoundRectCallout">
            <a:avLst>
              <a:gd name="adj1" fmla="val 105106"/>
              <a:gd name="adj2" fmla="val 1678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30BD87E5-2C7B-0E5D-4FAF-0D3215B5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9381" y="5194899"/>
            <a:ext cx="1495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CC0000"/>
                </a:solidFill>
              </a:rPr>
              <a:t>2 </a:t>
            </a:r>
            <a:r>
              <a:rPr lang="it-IT" altLang="it-IT" sz="1800" dirty="0" err="1">
                <a:solidFill>
                  <a:srgbClr val="CC0000"/>
                </a:solidFill>
              </a:rPr>
              <a:t>addictions</a:t>
            </a:r>
            <a:endParaRPr lang="it-IT" altLang="it-IT" sz="2800" dirty="0">
              <a:solidFill>
                <a:srgbClr val="000099"/>
              </a:solidFill>
            </a:endParaRPr>
          </a:p>
        </p:txBody>
      </p:sp>
      <p:sp>
        <p:nvSpPr>
          <p:cNvPr id="52" name="AutoShape 13">
            <a:extLst>
              <a:ext uri="{FF2B5EF4-FFF2-40B4-BE49-F238E27FC236}">
                <a16:creationId xmlns:a16="http://schemas.microsoft.com/office/drawing/2014/main" id="{55A6639D-538C-A674-C210-B1E3401A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61" y="4813899"/>
            <a:ext cx="3886200" cy="685800"/>
          </a:xfrm>
          <a:prstGeom prst="wedgeRoundRectCallout">
            <a:avLst>
              <a:gd name="adj1" fmla="val 130759"/>
              <a:gd name="adj2" fmla="val 121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>
              <a:solidFill>
                <a:srgbClr val="000099"/>
              </a:solidFill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71E69303-E217-6047-5EB3-BE0CCE51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213" y="4447187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 err="1">
                <a:solidFill>
                  <a:srgbClr val="000099"/>
                </a:solidFill>
              </a:rPr>
              <a:t>Temporal</a:t>
            </a:r>
            <a:r>
              <a:rPr lang="it-IT" altLang="it-IT" sz="1800" dirty="0">
                <a:solidFill>
                  <a:srgbClr val="000099"/>
                </a:solidFill>
              </a:rPr>
              <a:t> steps 1-3</a:t>
            </a:r>
            <a:r>
              <a:rPr lang="it-IT" altLang="it-IT" sz="1400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C9026D27-D4D8-CB6D-CD1D-0D0831C6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328" y="5209187"/>
            <a:ext cx="2116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 err="1">
                <a:solidFill>
                  <a:srgbClr val="000099"/>
                </a:solidFill>
              </a:rPr>
              <a:t>Temporal</a:t>
            </a:r>
            <a:r>
              <a:rPr lang="it-IT" altLang="it-IT" sz="1800" dirty="0">
                <a:solidFill>
                  <a:srgbClr val="000099"/>
                </a:solidFill>
              </a:rPr>
              <a:t> steps 4: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E5E3A63A-6A71-4B8F-8762-4A4CF100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953" y="5833471"/>
            <a:ext cx="2116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800" dirty="0" err="1">
                <a:solidFill>
                  <a:srgbClr val="000099"/>
                </a:solidFill>
              </a:rPr>
              <a:t>Temporal</a:t>
            </a:r>
            <a:r>
              <a:rPr lang="it-IT" altLang="it-IT" sz="1800" dirty="0">
                <a:solidFill>
                  <a:srgbClr val="000099"/>
                </a:solidFill>
              </a:rPr>
              <a:t> steps 5:</a:t>
            </a:r>
          </a:p>
        </p:txBody>
      </p:sp>
    </p:spTree>
    <p:extLst>
      <p:ext uri="{BB962C8B-B14F-4D97-AF65-F5344CB8AC3E}">
        <p14:creationId xmlns:p14="http://schemas.microsoft.com/office/powerpoint/2010/main" val="24751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utoUpdateAnimBg="0" advAuto="500"/>
      <p:bldP spid="46" grpId="0" autoUpdateAnimBg="0"/>
      <p:bldP spid="47" grpId="0" animBg="1"/>
      <p:bldP spid="48" grpId="0" animBg="1"/>
      <p:bldP spid="49" grpId="0" autoUpdateAnimBg="0"/>
      <p:bldP spid="50" grpId="0" animBg="1"/>
      <p:bldP spid="51" grpId="0" autoUpdateAnimBg="0"/>
      <p:bldP spid="52" grpId="0" animBg="1"/>
      <p:bldP spid="53" grpId="0" autoUpdateAnimBg="0"/>
      <p:bldP spid="54" grpId="0" autoUpdateAnimBg="0"/>
      <p:bldP spid="5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7E99860-40BC-2A5F-DE36-0746A38F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1" y="2582674"/>
            <a:ext cx="5940692" cy="3162083"/>
          </a:xfrm>
          <a:prstGeom prst="rect">
            <a:avLst/>
          </a:prstGeom>
        </p:spPr>
      </p:pic>
      <p:sp>
        <p:nvSpPr>
          <p:cNvPr id="33" name="Rectangle 5">
            <a:extLst>
              <a:ext uri="{FF2B5EF4-FFF2-40B4-BE49-F238E27FC236}">
                <a16:creationId xmlns:a16="http://schemas.microsoft.com/office/drawing/2014/main" id="{E27B4B01-4FB7-57BE-CB25-C2C16F93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108" y="158134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Addictions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5</a:t>
            </a:r>
          </a:p>
        </p:txBody>
      </p:sp>
      <p:sp>
        <p:nvSpPr>
          <p:cNvPr id="37" name="AutoShape 9">
            <a:extLst>
              <a:ext uri="{FF2B5EF4-FFF2-40B4-BE49-F238E27FC236}">
                <a16:creationId xmlns:a16="http://schemas.microsoft.com/office/drawing/2014/main" id="{2EBFD9DC-0CF4-6F16-FDDA-5A364F8D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72231"/>
            <a:ext cx="52578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6BA35E67-8E7D-309B-5A0D-25AB32B41E35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763EEA32-CD57-4DC1-E6B1-D62C8B7F0347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F078F90-F2C9-C366-820D-BF038F99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970" y="3992122"/>
            <a:ext cx="2253309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0000FF"/>
                </a:solidFill>
              </a:rPr>
              <a:t>T</a:t>
            </a:r>
            <a:r>
              <a:rPr lang="it-IT" sz="3200" b="1" baseline="-25000" dirty="0">
                <a:solidFill>
                  <a:srgbClr val="C00000"/>
                </a:solidFill>
              </a:rPr>
              <a:t>4</a:t>
            </a:r>
            <a:r>
              <a:rPr lang="it-IT" sz="3200" dirty="0">
                <a:solidFill>
                  <a:srgbClr val="0000FF"/>
                </a:solidFill>
              </a:rPr>
              <a:t>(16)=5 </a:t>
            </a:r>
            <a:r>
              <a:rPr lang="it-IT" sz="3200" dirty="0" err="1">
                <a:solidFill>
                  <a:srgbClr val="0000FF"/>
                </a:solidFill>
              </a:rPr>
              <a:t>t</a:t>
            </a:r>
            <a:r>
              <a:rPr lang="it-IT" sz="3200" baseline="-25000" dirty="0" err="1">
                <a:solidFill>
                  <a:srgbClr val="0000FF"/>
                </a:solidFill>
              </a:rPr>
              <a:t>calc</a:t>
            </a:r>
            <a:endParaRPr lang="it-IT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utoUpdateAnimBg="0" advAuto="500"/>
      <p:bldP spid="1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CA6C051-7E5A-216C-9367-5C1FEBE5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8" y="3140993"/>
            <a:ext cx="4764898" cy="3018296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2289EDE-D1AA-B91F-60FA-0C40645D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108" y="158134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Addictions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</a:t>
            </a:r>
            <a:r>
              <a:rPr lang="en-GB" altLang="it-IT" b="1" i="1" dirty="0">
                <a:solidFill>
                  <a:srgbClr val="CC0000"/>
                </a:solidFill>
              </a:rPr>
              <a:t>4</a:t>
            </a:r>
            <a:endParaRPr kumimoji="0" lang="en-GB" altLang="it-IT" sz="2400" b="1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3803F1-1FE9-1EB0-DB02-E50481920004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03EB04C-0DDE-4120-F125-C9CEA958E4FC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 </a:t>
            </a:r>
            <a:r>
              <a:rPr lang="it-IT" altLang="it-IT" b="1" dirty="0">
                <a:solidFill>
                  <a:srgbClr val="44546A"/>
                </a:solidFill>
                <a:latin typeface="Calibri" panose="020F0502020204030204"/>
              </a:rPr>
              <a:t>8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4E6751C-4544-EA6D-7DC1-81FB8054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100" y="4169670"/>
            <a:ext cx="2502416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600" dirty="0">
                <a:solidFill>
                  <a:srgbClr val="0000FF"/>
                </a:solidFill>
              </a:rPr>
              <a:t>T</a:t>
            </a:r>
            <a:r>
              <a:rPr lang="it-IT" sz="3600" b="1" baseline="-25000" dirty="0">
                <a:solidFill>
                  <a:srgbClr val="C00000"/>
                </a:solidFill>
              </a:rPr>
              <a:t>8</a:t>
            </a:r>
            <a:r>
              <a:rPr lang="it-IT" sz="3600" dirty="0">
                <a:solidFill>
                  <a:srgbClr val="0000FF"/>
                </a:solidFill>
              </a:rPr>
              <a:t>(16)=4 </a:t>
            </a:r>
            <a:r>
              <a:rPr lang="it-IT" sz="3600" dirty="0" err="1">
                <a:solidFill>
                  <a:srgbClr val="0000FF"/>
                </a:solidFill>
              </a:rPr>
              <a:t>t</a:t>
            </a:r>
            <a:r>
              <a:rPr lang="it-IT" sz="3600" baseline="-25000" dirty="0" err="1">
                <a:solidFill>
                  <a:srgbClr val="0000FF"/>
                </a:solidFill>
              </a:rPr>
              <a:t>calc</a:t>
            </a:r>
            <a:endParaRPr lang="it-IT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500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9B01E-CBA9-0C9D-FEA3-9CC4B90D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07" y="1310069"/>
            <a:ext cx="9605477" cy="464602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:</a:t>
            </a:r>
            <a:br>
              <a:rPr lang="it-IT" dirty="0"/>
            </a:br>
            <a:r>
              <a:rPr lang="it-IT" sz="3200" dirty="0"/>
              <a:t>sum of N </a:t>
            </a:r>
            <a:r>
              <a:rPr lang="it-IT" sz="3200" dirty="0" err="1"/>
              <a:t>elements</a:t>
            </a:r>
            <a:r>
              <a:rPr lang="it-IT" sz="3200" dirty="0"/>
              <a:t> of 1D - array</a:t>
            </a:r>
            <a:endParaRPr lang="it-IT" dirty="0"/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238272EB-1823-735E-36FC-7EFD9BC7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401" y="4323456"/>
            <a:ext cx="2198687" cy="5762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1C1C1C"/>
                </a:solidFill>
                <a:latin typeface="Comic Sans MS" pitchFamily="66" charset="0"/>
              </a:rPr>
              <a:t>a</a:t>
            </a:r>
            <a:r>
              <a:rPr lang="it-IT" altLang="it-IT" sz="2800" baseline="-25000">
                <a:solidFill>
                  <a:srgbClr val="1C1C1C"/>
                </a:solidFill>
                <a:latin typeface="Comic Sans MS" pitchFamily="66" charset="0"/>
              </a:rPr>
              <a:t>0</a:t>
            </a:r>
            <a:r>
              <a:rPr lang="it-IT" altLang="it-IT" sz="2800" baseline="0">
                <a:solidFill>
                  <a:srgbClr val="1C1C1C"/>
                </a:solidFill>
                <a:latin typeface="Comic Sans MS" pitchFamily="66" charset="0"/>
              </a:rPr>
              <a:t>+a</a:t>
            </a:r>
            <a:r>
              <a:rPr lang="it-IT" altLang="it-IT" sz="2800" baseline="-25000">
                <a:solidFill>
                  <a:srgbClr val="1C1C1C"/>
                </a:solidFill>
                <a:latin typeface="Comic Sans MS" pitchFamily="66" charset="0"/>
              </a:rPr>
              <a:t>1</a:t>
            </a:r>
            <a:r>
              <a:rPr lang="it-IT" altLang="it-IT" sz="2800" baseline="0">
                <a:solidFill>
                  <a:srgbClr val="1C1C1C"/>
                </a:solidFill>
                <a:latin typeface="Comic Sans MS" pitchFamily="66" charset="0"/>
              </a:rPr>
              <a:t>+…+a</a:t>
            </a:r>
            <a:r>
              <a:rPr lang="it-IT" altLang="it-IT" sz="2800" i="1" baseline="-25000">
                <a:solidFill>
                  <a:srgbClr val="1C1C1C"/>
                </a:solidFill>
                <a:latin typeface="Comic Sans MS" pitchFamily="66" charset="0"/>
              </a:rPr>
              <a:t>N</a:t>
            </a:r>
            <a:r>
              <a:rPr lang="it-IT" altLang="it-IT" sz="2800" baseline="-25000">
                <a:solidFill>
                  <a:srgbClr val="1C1C1C"/>
                </a:solidFill>
                <a:latin typeface="Comic Sans MS" pitchFamily="66" charset="0"/>
              </a:rPr>
              <a:t>-1</a:t>
            </a:r>
            <a:endParaRPr lang="it-IT" altLang="it-IT" sz="2800" baseline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F7CE2B6-5F52-4494-6565-47BD8AA1D4E6}"/>
              </a:ext>
            </a:extLst>
          </p:cNvPr>
          <p:cNvSpPr/>
          <p:nvPr/>
        </p:nvSpPr>
        <p:spPr>
          <a:xfrm>
            <a:off x="3385065" y="3264268"/>
            <a:ext cx="52565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9BB17B-6FD0-ECAA-AB46-41AA06EEE1E3}"/>
              </a:ext>
            </a:extLst>
          </p:cNvPr>
          <p:cNvSpPr txBox="1"/>
          <p:nvPr/>
        </p:nvSpPr>
        <p:spPr>
          <a:xfrm>
            <a:off x="2995975" y="3244334"/>
            <a:ext cx="4582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05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AB4FAD8E-C30A-CC17-C37E-99DF63C48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88333"/>
              </p:ext>
            </p:extLst>
          </p:nvPr>
        </p:nvGraphicFramePr>
        <p:xfrm>
          <a:off x="3429000" y="1676400"/>
          <a:ext cx="2362200" cy="2895600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23">
            <a:extLst>
              <a:ext uri="{FF2B5EF4-FFF2-40B4-BE49-F238E27FC236}">
                <a16:creationId xmlns:a16="http://schemas.microsoft.com/office/drawing/2014/main" id="{F76FF4B5-8EEC-70E4-C7CD-F541B7F8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834063"/>
            <a:ext cx="5318125" cy="523875"/>
          </a:xfrm>
          <a:prstGeom prst="rect">
            <a:avLst/>
          </a:prstGeom>
          <a:noFill/>
          <a:ln w="57150" cmpd="thinThick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Clr>
                <a:srgbClr val="CC0000"/>
              </a:buClr>
              <a:buNone/>
              <a:defRPr/>
            </a:pP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 general,</a:t>
            </a:r>
            <a:r>
              <a:rPr kumimoji="0" lang="it-IT" altLang="it-IT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it-IT" altLang="it-IT" sz="2800" kern="0" dirty="0" err="1">
                <a:solidFill>
                  <a:srgbClr val="000000"/>
                </a:solidFill>
              </a:rPr>
              <a:t>how</a:t>
            </a:r>
            <a:r>
              <a:rPr lang="it-IT" altLang="it-IT" sz="2800" kern="0" dirty="0">
                <a:solidFill>
                  <a:srgbClr val="000000"/>
                </a:solidFill>
              </a:rPr>
              <a:t> </a:t>
            </a:r>
            <a:r>
              <a:rPr lang="it-IT" altLang="it-IT" sz="2800" kern="0" dirty="0" err="1">
                <a:solidFill>
                  <a:srgbClr val="000000"/>
                </a:solidFill>
              </a:rPr>
              <a:t>much</a:t>
            </a:r>
            <a:r>
              <a:rPr lang="it-IT" altLang="it-IT" sz="2800" kern="0" dirty="0">
                <a:solidFill>
                  <a:srgbClr val="000000"/>
                </a:solidFill>
              </a:rPr>
              <a:t> </a:t>
            </a:r>
            <a:r>
              <a:rPr lang="it-IT" altLang="it-IT" sz="2800" kern="0" dirty="0" err="1">
                <a:solidFill>
                  <a:srgbClr val="000000"/>
                </a:solidFill>
              </a:rPr>
              <a:t>is</a:t>
            </a:r>
            <a:r>
              <a:rPr lang="it-IT" altLang="it-IT" sz="2800" kern="0" dirty="0">
                <a:solidFill>
                  <a:srgbClr val="000000"/>
                </a:solidFill>
              </a:rPr>
              <a:t> </a:t>
            </a:r>
            <a:r>
              <a:rPr kumimoji="0" lang="it-IT" alt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</a:t>
            </a:r>
            <a:r>
              <a:rPr kumimoji="0" lang="it-IT" altLang="it-IT" sz="2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p</a:t>
            </a: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?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DF19753A-DD65-098E-AE01-A79D905D63AB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4495800"/>
            <a:ext cx="1981200" cy="1219200"/>
            <a:chOff x="3840" y="2832"/>
            <a:chExt cx="1248" cy="768"/>
          </a:xfrm>
        </p:grpSpPr>
        <p:sp>
          <p:nvSpPr>
            <p:cNvPr id="14" name="AutoShape 25">
              <a:extLst>
                <a:ext uri="{FF2B5EF4-FFF2-40B4-BE49-F238E27FC236}">
                  <a16:creationId xmlns:a16="http://schemas.microsoft.com/office/drawing/2014/main" id="{96ED3093-32C7-FFD6-04F0-3126D63EC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32"/>
              <a:ext cx="1248" cy="768"/>
            </a:xfrm>
            <a:prstGeom prst="cloudCallout">
              <a:avLst>
                <a:gd name="adj1" fmla="val 74037"/>
                <a:gd name="adj2" fmla="val 50653"/>
              </a:avLst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5" name="Text Box 26">
              <a:extLst>
                <a:ext uri="{FF2B5EF4-FFF2-40B4-BE49-F238E27FC236}">
                  <a16:creationId xmlns:a16="http://schemas.microsoft.com/office/drawing/2014/main" id="{69F6BAB5-E303-9E7A-B6AB-D6B438853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928"/>
              <a:ext cx="31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4800" b="0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 pitchFamily="66" charset="0"/>
                </a:rPr>
                <a:t>?</a:t>
              </a:r>
            </a:p>
          </p:txBody>
        </p:sp>
      </p:grpSp>
      <p:graphicFrame>
        <p:nvGraphicFramePr>
          <p:cNvPr id="16" name="Group 27">
            <a:extLst>
              <a:ext uri="{FF2B5EF4-FFF2-40B4-BE49-F238E27FC236}">
                <a16:creationId xmlns:a16="http://schemas.microsoft.com/office/drawing/2014/main" id="{A51296E0-EF6C-DEF1-67A5-5D2B6D35D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32925"/>
              </p:ext>
            </p:extLst>
          </p:nvPr>
        </p:nvGraphicFramePr>
        <p:xfrm>
          <a:off x="3433763" y="4581525"/>
          <a:ext cx="2362200" cy="585788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mic Sans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DE98B1-3115-1938-91EF-54116DE24CFC}"/>
              </a:ext>
            </a:extLst>
          </p:cNvPr>
          <p:cNvSpPr txBox="1"/>
          <p:nvPr/>
        </p:nvSpPr>
        <p:spPr>
          <a:xfrm>
            <a:off x="3789545" y="860703"/>
            <a:ext cx="6130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</a:rPr>
              <a:t>now</a:t>
            </a:r>
            <a:r>
              <a:rPr lang="it-IT" sz="2800" dirty="0">
                <a:solidFill>
                  <a:srgbClr val="C00000"/>
                </a:solidFill>
              </a:rPr>
              <a:t> I put </a:t>
            </a:r>
            <a:r>
              <a:rPr lang="it-IT" sz="2800" dirty="0" err="1">
                <a:solidFill>
                  <a:srgbClr val="C00000"/>
                </a:solidFill>
              </a:rPr>
              <a:t>everything</a:t>
            </a:r>
            <a:r>
              <a:rPr lang="it-IT" sz="2800" dirty="0">
                <a:solidFill>
                  <a:srgbClr val="C00000"/>
                </a:solidFill>
              </a:rPr>
              <a:t> in a </a:t>
            </a:r>
            <a:r>
              <a:rPr lang="it-IT" sz="2800" dirty="0" err="1">
                <a:solidFill>
                  <a:srgbClr val="C00000"/>
                </a:solidFill>
              </a:rPr>
              <a:t>table</a:t>
            </a:r>
            <a:r>
              <a:rPr lang="it-IT" sz="28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49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8A971EC-7BBC-ECD9-5AA0-0DFD057C7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6193" y="83502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>
                <a:solidFill>
                  <a:schemeClr val="tx2"/>
                </a:solidFill>
                <a:latin typeface="+mn-lt"/>
              </a:rPr>
              <a:t>In general: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T</a:t>
            </a:r>
            <a:r>
              <a:rPr lang="it-IT" baseline="-25000" dirty="0" err="1">
                <a:latin typeface="+mn-lt"/>
              </a:rPr>
              <a:t>p</a:t>
            </a:r>
            <a:r>
              <a:rPr lang="it-IT" dirty="0">
                <a:latin typeface="+mn-lt"/>
              </a:rPr>
              <a:t>(N) </a:t>
            </a:r>
            <a:r>
              <a:rPr lang="it-IT" dirty="0" err="1">
                <a:latin typeface="+mn-lt"/>
              </a:rPr>
              <a:t>computation</a:t>
            </a:r>
            <a:endParaRPr lang="it-IT" baseline="-25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9D6E93-6544-04D7-883E-4BB0D07BE971}"/>
              </a:ext>
            </a:extLst>
          </p:cNvPr>
          <p:cNvSpPr txBox="1">
            <a:spLocks noChangeArrowheads="1"/>
          </p:cNvSpPr>
          <p:nvPr/>
        </p:nvSpPr>
        <p:spPr>
          <a:xfrm>
            <a:off x="3745756" y="2054225"/>
            <a:ext cx="6407150" cy="1054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it-IT" altLang="it-IT" sz="2000" dirty="0">
                <a:solidFill>
                  <a:srgbClr val="0000FF"/>
                </a:solidFill>
              </a:rPr>
              <a:t>PARALLEL ALGORITHM: sum of </a:t>
            </a:r>
            <a:r>
              <a:rPr lang="it-IT" altLang="it-IT" sz="2000" i="1" dirty="0">
                <a:solidFill>
                  <a:srgbClr val="0000FF"/>
                </a:solidFill>
              </a:rPr>
              <a:t>N</a:t>
            </a:r>
            <a:r>
              <a:rPr lang="it-IT" altLang="it-IT" sz="2000" dirty="0">
                <a:solidFill>
                  <a:srgbClr val="0000FF"/>
                </a:solidFill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</a:rPr>
              <a:t>numbers</a:t>
            </a:r>
            <a:endParaRPr lang="it-IT" altLang="it-IT" sz="2000" dirty="0">
              <a:solidFill>
                <a:srgbClr val="0000FF"/>
              </a:solidFill>
            </a:endParaRPr>
          </a:p>
          <a:p>
            <a:pPr algn="ctr">
              <a:buFont typeface="Symbol" pitchFamily="18" charset="2"/>
              <a:buNone/>
            </a:pPr>
            <a:r>
              <a:rPr lang="it-IT" altLang="it-IT" sz="2000" dirty="0">
                <a:solidFill>
                  <a:srgbClr val="0000FF"/>
                </a:solidFill>
              </a:rPr>
              <a:t>p </a:t>
            </a:r>
            <a:r>
              <a:rPr lang="it-IT" altLang="it-IT" sz="2000" dirty="0" err="1">
                <a:solidFill>
                  <a:srgbClr val="0000FF"/>
                </a:solidFill>
              </a:rPr>
              <a:t>CPUs</a:t>
            </a:r>
            <a:endParaRPr lang="it-IT" altLang="it-IT" sz="2000" dirty="0">
              <a:solidFill>
                <a:srgbClr val="0000FF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47CA0B-531D-4728-83A4-B45C5B27B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343" y="4076700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i="1" dirty="0">
                <a:solidFill>
                  <a:srgbClr val="000099"/>
                </a:solidFill>
              </a:rPr>
              <a:t>N = 16</a:t>
            </a:r>
            <a:endParaRPr lang="en-GB" altLang="it-IT" b="1" i="1" dirty="0">
              <a:solidFill>
                <a:srgbClr val="CC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CB07040-9DCC-93CA-A027-8D68302D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831" y="3167063"/>
            <a:ext cx="6397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solidFill>
                  <a:srgbClr val="000099"/>
                </a:solidFill>
              </a:rPr>
              <a:t>p=1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B717F0A-DAD6-60B2-4AF0-FF9092AC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715" y="3117850"/>
            <a:ext cx="1919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0099"/>
                </a:solidFill>
              </a:rPr>
              <a:t>T</a:t>
            </a:r>
            <a:r>
              <a:rPr lang="it-IT" altLang="it-IT" sz="2800" baseline="-25000" dirty="0">
                <a:solidFill>
                  <a:srgbClr val="000099"/>
                </a:solidFill>
              </a:rPr>
              <a:t>1</a:t>
            </a:r>
            <a:r>
              <a:rPr lang="it-IT" altLang="it-IT" sz="2800" dirty="0">
                <a:solidFill>
                  <a:srgbClr val="000099"/>
                </a:solidFill>
              </a:rPr>
              <a:t>=15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r>
              <a:rPr lang="it-IT" altLang="it-IT" sz="2800" dirty="0">
                <a:solidFill>
                  <a:srgbClr val="000099"/>
                </a:solidFill>
              </a:rPr>
              <a:t> </a:t>
            </a:r>
            <a:endParaRPr lang="it-IT" altLang="it-IT" dirty="0">
              <a:solidFill>
                <a:srgbClr val="000099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860418D-C46D-55A8-7589-A169F8363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831" y="3727450"/>
            <a:ext cx="688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solidFill>
                  <a:srgbClr val="000099"/>
                </a:solidFill>
              </a:rPr>
              <a:t>p=2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60BA2BA-87B7-9024-CF5A-47BBABD7E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203" y="3678238"/>
            <a:ext cx="3579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0099"/>
                </a:solidFill>
              </a:rPr>
              <a:t>T</a:t>
            </a:r>
            <a:r>
              <a:rPr lang="it-IT" altLang="it-IT" sz="2800" baseline="-25000" dirty="0">
                <a:solidFill>
                  <a:srgbClr val="000099"/>
                </a:solidFill>
              </a:rPr>
              <a:t>2</a:t>
            </a:r>
            <a:r>
              <a:rPr lang="it-IT" altLang="it-IT" sz="2800" dirty="0">
                <a:solidFill>
                  <a:srgbClr val="000099"/>
                </a:solidFill>
              </a:rPr>
              <a:t>=8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r>
              <a:rPr lang="it-IT" sz="2800" baseline="-25000" dirty="0">
                <a:solidFill>
                  <a:srgbClr val="0000FF"/>
                </a:solidFill>
              </a:rPr>
              <a:t> </a:t>
            </a:r>
            <a:r>
              <a:rPr lang="it-IT" altLang="it-IT" sz="2800" dirty="0">
                <a:solidFill>
                  <a:srgbClr val="000099"/>
                </a:solidFill>
              </a:rPr>
              <a:t>=</a:t>
            </a:r>
            <a:r>
              <a:rPr lang="it-IT" altLang="it-IT" sz="2800" i="1" dirty="0">
                <a:solidFill>
                  <a:srgbClr val="000099"/>
                </a:solidFill>
              </a:rPr>
              <a:t> </a:t>
            </a:r>
            <a:r>
              <a:rPr lang="it-IT" altLang="it-IT" sz="2800" dirty="0">
                <a:solidFill>
                  <a:srgbClr val="000099"/>
                </a:solidFill>
              </a:rPr>
              <a:t>(7+1)</a:t>
            </a:r>
            <a:r>
              <a:rPr lang="it-IT" altLang="it-IT" sz="2800" i="1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endParaRPr lang="it-IT" altLang="it-IT" sz="2800" i="1" dirty="0">
              <a:solidFill>
                <a:srgbClr val="000099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B5E9AD9-081B-531E-2CAE-B8FC1D19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831" y="4244975"/>
            <a:ext cx="688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solidFill>
                  <a:srgbClr val="000099"/>
                </a:solidFill>
              </a:rPr>
              <a:t>p=4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6E2395D-3C38-D510-A56A-0F533EDD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203" y="4197350"/>
            <a:ext cx="385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0099"/>
                </a:solidFill>
              </a:rPr>
              <a:t>T</a:t>
            </a:r>
            <a:r>
              <a:rPr lang="it-IT" altLang="it-IT" sz="2800" baseline="-25000" dirty="0">
                <a:solidFill>
                  <a:srgbClr val="000099"/>
                </a:solidFill>
              </a:rPr>
              <a:t>4</a:t>
            </a:r>
            <a:r>
              <a:rPr lang="it-IT" altLang="it-IT" sz="2800" dirty="0">
                <a:solidFill>
                  <a:srgbClr val="000099"/>
                </a:solidFill>
              </a:rPr>
              <a:t>=5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r>
              <a:rPr lang="it-IT" sz="2800" baseline="-25000" dirty="0">
                <a:solidFill>
                  <a:srgbClr val="0000FF"/>
                </a:solidFill>
              </a:rPr>
              <a:t> </a:t>
            </a:r>
            <a:r>
              <a:rPr lang="it-IT" altLang="it-IT" sz="2800" dirty="0">
                <a:solidFill>
                  <a:srgbClr val="000099"/>
                </a:solidFill>
              </a:rPr>
              <a:t>=</a:t>
            </a:r>
            <a:r>
              <a:rPr lang="it-IT" altLang="it-IT" sz="2800" i="1" dirty="0">
                <a:solidFill>
                  <a:srgbClr val="000099"/>
                </a:solidFill>
              </a:rPr>
              <a:t> </a:t>
            </a:r>
            <a:r>
              <a:rPr lang="it-IT" altLang="it-IT" sz="2800" dirty="0">
                <a:solidFill>
                  <a:srgbClr val="000099"/>
                </a:solidFill>
              </a:rPr>
              <a:t>(3+2)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r>
              <a:rPr lang="it-IT" altLang="it-IT" sz="2800" dirty="0">
                <a:solidFill>
                  <a:srgbClr val="000099"/>
                </a:solidFill>
              </a:rPr>
              <a:t> </a:t>
            </a:r>
            <a:r>
              <a:rPr lang="it-IT" altLang="it-IT" sz="2800" i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F4DD5B6F-7D46-3F3C-7082-17000739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831" y="4821238"/>
            <a:ext cx="6889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>
                <a:solidFill>
                  <a:srgbClr val="000099"/>
                </a:solidFill>
              </a:rPr>
              <a:t>p=8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5E33C3B-56A9-2710-8656-7A24612F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777" y="4773613"/>
            <a:ext cx="3579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0099"/>
                </a:solidFill>
              </a:rPr>
              <a:t>T</a:t>
            </a:r>
            <a:r>
              <a:rPr lang="it-IT" altLang="it-IT" sz="2800" baseline="-25000" dirty="0">
                <a:solidFill>
                  <a:srgbClr val="000099"/>
                </a:solidFill>
              </a:rPr>
              <a:t>8</a:t>
            </a:r>
            <a:r>
              <a:rPr lang="it-IT" altLang="it-IT" sz="2800" dirty="0">
                <a:solidFill>
                  <a:srgbClr val="000099"/>
                </a:solidFill>
              </a:rPr>
              <a:t>=4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r>
              <a:rPr lang="it-IT" sz="2800" baseline="-25000" dirty="0">
                <a:solidFill>
                  <a:srgbClr val="0000FF"/>
                </a:solidFill>
              </a:rPr>
              <a:t> </a:t>
            </a:r>
            <a:r>
              <a:rPr lang="it-IT" altLang="it-IT" sz="2800" dirty="0">
                <a:solidFill>
                  <a:srgbClr val="000099"/>
                </a:solidFill>
              </a:rPr>
              <a:t>=</a:t>
            </a:r>
            <a:r>
              <a:rPr lang="it-IT" altLang="it-IT" sz="2800" i="1" dirty="0">
                <a:solidFill>
                  <a:srgbClr val="000099"/>
                </a:solidFill>
              </a:rPr>
              <a:t> </a:t>
            </a:r>
            <a:r>
              <a:rPr lang="it-IT" altLang="it-IT" sz="2800" dirty="0">
                <a:solidFill>
                  <a:srgbClr val="000099"/>
                </a:solidFill>
              </a:rPr>
              <a:t>(1+3)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endParaRPr lang="it-IT" altLang="it-IT" sz="2800" i="1" dirty="0">
              <a:solidFill>
                <a:srgbClr val="000099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F172C85-4E96-59DA-4E6C-1DEA5096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218" y="5254625"/>
            <a:ext cx="1622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>
                <a:solidFill>
                  <a:srgbClr val="000099"/>
                </a:solidFill>
              </a:rPr>
              <a:t>………………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55290E4A-10FD-7CF7-73DC-492F6C6AD899}"/>
              </a:ext>
            </a:extLst>
          </p:cNvPr>
          <p:cNvSpPr>
            <a:spLocks/>
          </p:cNvSpPr>
          <p:nvPr/>
        </p:nvSpPr>
        <p:spPr bwMode="auto">
          <a:xfrm>
            <a:off x="8601918" y="2973388"/>
            <a:ext cx="73025" cy="2665412"/>
          </a:xfrm>
          <a:prstGeom prst="rightBrace">
            <a:avLst>
              <a:gd name="adj1" fmla="val 304167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3366FF"/>
              </a:solidFill>
              <a:latin typeface="Tahoma" pitchFamily="34" charset="0"/>
            </a:endParaRPr>
          </a:p>
        </p:txBody>
      </p:sp>
      <p:grpSp>
        <p:nvGrpSpPr>
          <p:cNvPr id="18" name="Group 27">
            <a:extLst>
              <a:ext uri="{FF2B5EF4-FFF2-40B4-BE49-F238E27FC236}">
                <a16:creationId xmlns:a16="http://schemas.microsoft.com/office/drawing/2014/main" id="{6A691887-DB94-6719-77BB-6798CA06E9F6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5773738"/>
            <a:ext cx="4895850" cy="758825"/>
            <a:chOff x="628" y="3194"/>
            <a:chExt cx="3084" cy="478"/>
          </a:xfrm>
        </p:grpSpPr>
        <p:sp>
          <p:nvSpPr>
            <p:cNvPr id="19" name="Text Box 418">
              <a:extLst>
                <a:ext uri="{FF2B5EF4-FFF2-40B4-BE49-F238E27FC236}">
                  <a16:creationId xmlns:a16="http://schemas.microsoft.com/office/drawing/2014/main" id="{459A17B1-02C5-81D1-EDCC-45CC50BEE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3241"/>
              <a:ext cx="3001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sz="2800" dirty="0">
                  <a:solidFill>
                    <a:srgbClr val="0000FF"/>
                  </a:solidFill>
                </a:rPr>
                <a:t> </a:t>
              </a:r>
              <a:r>
                <a:rPr lang="it-IT" sz="2800" dirty="0" err="1">
                  <a:solidFill>
                    <a:srgbClr val="0000FF"/>
                  </a:solidFill>
                </a:rPr>
                <a:t>T</a:t>
              </a:r>
              <a:r>
                <a:rPr lang="it-IT" sz="2800" baseline="-25000" dirty="0" err="1">
                  <a:solidFill>
                    <a:srgbClr val="0000FF"/>
                  </a:solidFill>
                </a:rPr>
                <a:t>p</a:t>
              </a:r>
              <a:r>
                <a:rPr lang="it-IT" sz="2800" dirty="0">
                  <a:solidFill>
                    <a:srgbClr val="0000FF"/>
                  </a:solidFill>
                </a:rPr>
                <a:t>(N)=</a:t>
              </a:r>
              <a:r>
                <a:rPr lang="it-IT" sz="2800" i="1" dirty="0">
                  <a:solidFill>
                    <a:srgbClr val="0000FF"/>
                  </a:solidFill>
                </a:rPr>
                <a:t> </a:t>
              </a:r>
              <a:r>
                <a:rPr lang="it-IT" sz="2800" dirty="0">
                  <a:solidFill>
                    <a:srgbClr val="0000FF"/>
                  </a:solidFill>
                </a:rPr>
                <a:t>(N/p-1 +log</a:t>
              </a:r>
              <a:r>
                <a:rPr lang="it-IT" sz="2800" baseline="-25000" dirty="0">
                  <a:solidFill>
                    <a:srgbClr val="0000FF"/>
                  </a:solidFill>
                </a:rPr>
                <a:t>2</a:t>
              </a:r>
              <a:r>
                <a:rPr lang="it-IT" sz="2800" dirty="0">
                  <a:solidFill>
                    <a:srgbClr val="0000FF"/>
                  </a:solidFill>
                </a:rPr>
                <a:t> p) </a:t>
              </a:r>
              <a:r>
                <a:rPr lang="it-IT" sz="2800" dirty="0" err="1">
                  <a:solidFill>
                    <a:srgbClr val="0000FF"/>
                  </a:solidFill>
                </a:rPr>
                <a:t>t</a:t>
              </a:r>
              <a:r>
                <a:rPr lang="it-IT" sz="2800" baseline="-25000" dirty="0" err="1">
                  <a:solidFill>
                    <a:srgbClr val="0000FF"/>
                  </a:solidFill>
                </a:rPr>
                <a:t>calc</a:t>
              </a:r>
              <a:r>
                <a:rPr lang="it-IT" sz="2800" i="1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B355B676-99B4-E9D0-F08B-71112734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3194"/>
              <a:ext cx="3084" cy="47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36000" tIns="288000" rIns="36000" bIns="36000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2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1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C5B84F2-B414-42BE-EB35-6B3C1EC93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1030" y="809102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>
                <a:solidFill>
                  <a:schemeClr val="tx2"/>
                </a:solidFill>
                <a:latin typeface="+mn-lt"/>
              </a:rPr>
              <a:t>Questions</a:t>
            </a:r>
            <a:r>
              <a:rPr lang="it-IT" dirty="0">
                <a:solidFill>
                  <a:schemeClr val="tx2"/>
                </a:solidFill>
                <a:latin typeface="+mn-lt"/>
              </a:rPr>
              <a:t>…</a:t>
            </a:r>
            <a:endParaRPr lang="it-IT" dirty="0">
              <a:latin typeface="+mn-lt"/>
            </a:endParaRP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7661C503-EE06-F288-F366-36B47D32C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96837"/>
              </p:ext>
            </p:extLst>
          </p:nvPr>
        </p:nvGraphicFramePr>
        <p:xfrm>
          <a:off x="5469130" y="1875902"/>
          <a:ext cx="2362200" cy="2895600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it-IT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 </a:t>
                      </a:r>
                      <a:r>
                        <a:rPr lang="it-IT" sz="32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3200" baseline="-25000" dirty="0" err="1">
                          <a:solidFill>
                            <a:schemeClr val="tx1"/>
                          </a:solidFill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id="{ABEC9203-5A12-BC58-2C26-A6BEF0153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030" y="5920198"/>
            <a:ext cx="9022022" cy="52322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CC0000"/>
              </a:buClr>
              <a:buNone/>
            </a:pPr>
            <a:r>
              <a:rPr lang="en-US" altLang="it-IT" sz="2800" dirty="0">
                <a:solidFill>
                  <a:srgbClr val="0000FF"/>
                </a:solidFill>
              </a:rPr>
              <a:t>How much faster is it than the sequential algorithm?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A509DEE3-0170-8ADF-4B46-F3A0C05C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92" y="5084240"/>
            <a:ext cx="5849937" cy="52322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dirty="0">
                <a:solidFill>
                  <a:srgbClr val="0000FF"/>
                </a:solidFill>
              </a:rPr>
              <a:t>What is the fastest algorithm?</a:t>
            </a:r>
            <a:endParaRPr lang="it-IT" altLang="it-IT" sz="2800" dirty="0">
              <a:solidFill>
                <a:srgbClr val="0000FF"/>
              </a:solidFill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0D7E8B2D-48AB-C0FF-6C1D-CBBD2F2C2C57}"/>
              </a:ext>
            </a:extLst>
          </p:cNvPr>
          <p:cNvGrpSpPr>
            <a:grpSpLocks/>
          </p:cNvGrpSpPr>
          <p:nvPr/>
        </p:nvGrpSpPr>
        <p:grpSpPr bwMode="auto">
          <a:xfrm>
            <a:off x="6383530" y="4238102"/>
            <a:ext cx="1295400" cy="914400"/>
            <a:chOff x="2736" y="2544"/>
            <a:chExt cx="816" cy="576"/>
          </a:xfrm>
        </p:grpSpPr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3C00F459-DEB7-3D70-1045-84E57E6F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44"/>
              <a:ext cx="816" cy="33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it-IT" altLang="it-IT" sz="1400">
                <a:solidFill>
                  <a:srgbClr val="3366FF"/>
                </a:solidFill>
                <a:latin typeface="Tahoma" pitchFamily="34" charset="0"/>
              </a:endParaRPr>
            </a:p>
          </p:txBody>
        </p:sp>
        <p:sp>
          <p:nvSpPr>
            <p:cNvPr id="11" name="Line 27">
              <a:extLst>
                <a:ext uri="{FF2B5EF4-FFF2-40B4-BE49-F238E27FC236}">
                  <a16:creationId xmlns:a16="http://schemas.microsoft.com/office/drawing/2014/main" id="{6BD2C077-CBD2-2D31-8890-3263077E7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880"/>
              <a:ext cx="432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1D15C75-8F25-8F6A-6599-435B7E8366B0}"/>
              </a:ext>
            </a:extLst>
          </p:cNvPr>
          <p:cNvGrpSpPr>
            <a:grpSpLocks/>
          </p:cNvGrpSpPr>
          <p:nvPr/>
        </p:nvGrpSpPr>
        <p:grpSpPr bwMode="auto">
          <a:xfrm>
            <a:off x="8216933" y="4474640"/>
            <a:ext cx="1981200" cy="1219200"/>
            <a:chOff x="3840" y="2832"/>
            <a:chExt cx="1248" cy="768"/>
          </a:xfrm>
        </p:grpSpPr>
        <p:sp>
          <p:nvSpPr>
            <p:cNvPr id="13" name="AutoShape 29">
              <a:extLst>
                <a:ext uri="{FF2B5EF4-FFF2-40B4-BE49-F238E27FC236}">
                  <a16:creationId xmlns:a16="http://schemas.microsoft.com/office/drawing/2014/main" id="{915206C8-EF15-0E56-4A13-4187745AB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32"/>
              <a:ext cx="1248" cy="768"/>
            </a:xfrm>
            <a:prstGeom prst="cloudCallout">
              <a:avLst>
                <a:gd name="adj1" fmla="val 74037"/>
                <a:gd name="adj2" fmla="val 50653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it-IT" altLang="it-IT" sz="2800">
                <a:solidFill>
                  <a:srgbClr val="000099"/>
                </a:solidFill>
              </a:endParaRPr>
            </a:p>
          </p:txBody>
        </p:sp>
        <p:sp>
          <p:nvSpPr>
            <p:cNvPr id="14" name="Text Box 30">
              <a:extLst>
                <a:ext uri="{FF2B5EF4-FFF2-40B4-BE49-F238E27FC236}">
                  <a16:creationId xmlns:a16="http://schemas.microsoft.com/office/drawing/2014/main" id="{C8C9DE4B-F9D5-B73E-B18E-0F79E14A0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928"/>
              <a:ext cx="31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4800">
                  <a:solidFill>
                    <a:srgbClr val="000099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4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8984AA8-F248-8313-582C-B3553AD3E6EF}"/>
              </a:ext>
            </a:extLst>
          </p:cNvPr>
          <p:cNvSpPr txBox="1">
            <a:spLocks noChangeArrowheads="1"/>
          </p:cNvSpPr>
          <p:nvPr/>
        </p:nvSpPr>
        <p:spPr>
          <a:xfrm>
            <a:off x="2269220" y="5362574"/>
            <a:ext cx="7848600" cy="762000"/>
          </a:xfrm>
          <a:prstGeom prst="rect">
            <a:avLst/>
          </a:prstGeom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it-IT" dirty="0"/>
              <a:t>The algorithm that uses 8 CPUs is the fastest</a:t>
            </a:r>
          </a:p>
          <a:p>
            <a:pPr algn="ctr">
              <a:buFont typeface="Symbol" pitchFamily="18" charset="2"/>
              <a:buNone/>
            </a:pPr>
            <a:r>
              <a:rPr lang="en-US" altLang="it-IT" dirty="0"/>
              <a:t>It is </a:t>
            </a:r>
            <a:r>
              <a:rPr lang="en-US" altLang="it-IT" b="1" dirty="0">
                <a:solidFill>
                  <a:srgbClr val="C00000"/>
                </a:solidFill>
              </a:rPr>
              <a:t>3.75 times</a:t>
            </a:r>
            <a:r>
              <a:rPr lang="en-US" altLang="it-IT" dirty="0"/>
              <a:t> faster than that with 1 CPU</a:t>
            </a:r>
            <a:endParaRPr lang="it-IT" altLang="it-IT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14FB4A60-F9FF-8147-DFB6-B7F49E407AF7}"/>
              </a:ext>
            </a:extLst>
          </p:cNvPr>
          <p:cNvGrpSpPr>
            <a:grpSpLocks/>
          </p:cNvGrpSpPr>
          <p:nvPr/>
        </p:nvGrpSpPr>
        <p:grpSpPr bwMode="auto">
          <a:xfrm>
            <a:off x="2312082" y="1790700"/>
            <a:ext cx="3968750" cy="3038475"/>
            <a:chOff x="432" y="864"/>
            <a:chExt cx="2500" cy="1914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FC389E5-BA0C-8CD3-9567-822106CE8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4"/>
              <a:ext cx="10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800">
                  <a:solidFill>
                    <a:srgbClr val="000099"/>
                  </a:solidFill>
                </a:rPr>
                <a:t>3.75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73D64F8-E86C-0944-6BBE-BCB673EC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09"/>
              <a:ext cx="10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3.00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16D78092-C997-C270-CA47-4B32870F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75"/>
              <a:ext cx="10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1.88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F7051EE-B748-AB06-145E-36F17BCE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40"/>
              <a:ext cx="10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1.00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A39C306E-46C8-9C9D-27E5-34993C239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864"/>
              <a:ext cx="101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endParaRPr lang="it-IT" altLang="it-IT" sz="2000">
                <a:solidFill>
                  <a:srgbClr val="000099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8F3C28C-46AD-C515-4844-EAD82D8F2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444"/>
              <a:ext cx="10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 dirty="0">
                  <a:solidFill>
                    <a:srgbClr val="000099"/>
                  </a:solidFill>
                </a:rPr>
                <a:t>4 </a:t>
              </a:r>
              <a:r>
                <a:rPr lang="it-IT" sz="2000" dirty="0" err="1">
                  <a:solidFill>
                    <a:srgbClr val="0000FF"/>
                  </a:solidFill>
                </a:rPr>
                <a:t>t</a:t>
              </a:r>
              <a:r>
                <a:rPr lang="it-IT" sz="2000" baseline="-25000" dirty="0" err="1">
                  <a:solidFill>
                    <a:srgbClr val="0000FF"/>
                  </a:solidFill>
                </a:rPr>
                <a:t>calc</a:t>
              </a:r>
              <a:endParaRPr lang="it-IT" altLang="it-IT" sz="2000" dirty="0">
                <a:solidFill>
                  <a:srgbClr val="000099"/>
                </a:solidFill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BCE0DC7-18F1-1860-0C8F-76E74A305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4"/>
              <a:ext cx="47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8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268901C0-961F-73C7-1230-4A09D1B1B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109"/>
              <a:ext cx="10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 dirty="0">
                  <a:solidFill>
                    <a:srgbClr val="000099"/>
                  </a:solidFill>
                </a:rPr>
                <a:t>5 </a:t>
              </a:r>
              <a:r>
                <a:rPr lang="it-IT" sz="2000" dirty="0" err="1">
                  <a:solidFill>
                    <a:srgbClr val="0000FF"/>
                  </a:solidFill>
                </a:rPr>
                <a:t>t</a:t>
              </a:r>
              <a:r>
                <a:rPr lang="it-IT" sz="2000" baseline="-25000" dirty="0" err="1">
                  <a:solidFill>
                    <a:srgbClr val="0000FF"/>
                  </a:solidFill>
                </a:rPr>
                <a:t>calc</a:t>
              </a:r>
              <a:endParaRPr lang="it-IT" altLang="it-IT" sz="2000" dirty="0">
                <a:solidFill>
                  <a:srgbClr val="000099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F3D6372-BAD2-0906-7D0C-7D97674C0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109"/>
              <a:ext cx="47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0069651-9247-D1DD-D4CC-8453EADEF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1775"/>
              <a:ext cx="10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 dirty="0">
                  <a:solidFill>
                    <a:srgbClr val="000099"/>
                  </a:solidFill>
                </a:rPr>
                <a:t>8 </a:t>
              </a:r>
              <a:r>
                <a:rPr lang="it-IT" sz="2000" dirty="0" err="1">
                  <a:solidFill>
                    <a:srgbClr val="0000FF"/>
                  </a:solidFill>
                </a:rPr>
                <a:t>t</a:t>
              </a:r>
              <a:r>
                <a:rPr lang="it-IT" sz="2000" baseline="-25000" dirty="0" err="1">
                  <a:solidFill>
                    <a:srgbClr val="0000FF"/>
                  </a:solidFill>
                </a:rPr>
                <a:t>calc</a:t>
              </a:r>
              <a:endParaRPr lang="it-IT" altLang="it-IT" sz="2000" dirty="0">
                <a:solidFill>
                  <a:srgbClr val="000099"/>
                </a:solidFill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F5DF7B11-98E4-8CB3-6DEF-FA6A6F7F4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775"/>
              <a:ext cx="47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512EC814-834B-FDD3-1E2F-DC4FC2F4C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1440"/>
              <a:ext cx="10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 dirty="0">
                  <a:solidFill>
                    <a:srgbClr val="000099"/>
                  </a:solidFill>
                </a:rPr>
                <a:t>15 </a:t>
              </a:r>
              <a:r>
                <a:rPr lang="it-IT" sz="2000" dirty="0" err="1">
                  <a:solidFill>
                    <a:srgbClr val="0000FF"/>
                  </a:solidFill>
                </a:rPr>
                <a:t>t</a:t>
              </a:r>
              <a:r>
                <a:rPr lang="it-IT" sz="2000" baseline="-25000" dirty="0" err="1">
                  <a:solidFill>
                    <a:srgbClr val="0000FF"/>
                  </a:solidFill>
                </a:rPr>
                <a:t>calc</a:t>
              </a:r>
              <a:endParaRPr lang="it-IT" altLang="it-IT" sz="2000" dirty="0">
                <a:solidFill>
                  <a:srgbClr val="000099"/>
                </a:solidFill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8A82BF8E-E00D-0A3F-BEA9-1A8F6869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40"/>
              <a:ext cx="47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1</a:t>
              </a: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5B04B066-0D08-DCC8-6F12-58EC99F01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864"/>
              <a:ext cx="101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 dirty="0" err="1">
                  <a:solidFill>
                    <a:srgbClr val="000099"/>
                  </a:solidFill>
                </a:rPr>
                <a:t>T</a:t>
              </a:r>
              <a:r>
                <a:rPr lang="it-IT" altLang="it-IT" sz="2000" baseline="-25000" dirty="0" err="1">
                  <a:solidFill>
                    <a:srgbClr val="000099"/>
                  </a:solidFill>
                </a:rPr>
                <a:t>p</a:t>
              </a:r>
              <a:endParaRPr lang="it-IT" altLang="it-IT" sz="2000" dirty="0">
                <a:solidFill>
                  <a:srgbClr val="000099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98F57D7-BE1A-C531-FF94-88B1194A7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>
                  <a:srgbClr val="CC0000"/>
                </a:buClr>
                <a:buFont typeface="Symbol" pitchFamily="18" charset="2"/>
                <a:buNone/>
              </a:pPr>
              <a:r>
                <a:rPr lang="it-IT" altLang="it-IT" sz="2000">
                  <a:solidFill>
                    <a:srgbClr val="000099"/>
                  </a:solidFill>
                </a:rPr>
                <a:t>p</a:t>
              </a: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E74970A4-F02D-65EF-312A-6323823BC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864"/>
              <a:ext cx="2500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424FDAF5-22C0-77D1-1EB0-F83AC99A3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440"/>
              <a:ext cx="2500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C312298E-D87C-2A23-7AD0-5D6B16262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5"/>
              <a:ext cx="2500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78B4358F-D108-C4CC-A1C5-36ECF2DE8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109"/>
              <a:ext cx="2500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13EA1F1A-A16C-FFDF-884E-01C7C8402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444"/>
              <a:ext cx="2500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CE48B740-7F46-2ED6-504B-8EFAEDD68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864"/>
              <a:ext cx="0" cy="1914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66F25321-664B-75D6-73A4-5E7A00CA9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864"/>
              <a:ext cx="0" cy="1914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BDFD14A0-2B66-580A-0A5A-E58272450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778"/>
              <a:ext cx="2500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5DA7380F-DE1B-D363-58C5-86EFDAA1A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864"/>
              <a:ext cx="0" cy="1914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29172123-C35F-A0CF-7E96-C1CB7AE21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64"/>
              <a:ext cx="0" cy="1914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4B8E0979-A0DF-F1F0-AC00-715A8328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257" y="5095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kern="0" dirty="0" err="1">
                <a:solidFill>
                  <a:srgbClr val="CC0000"/>
                </a:solidFill>
                <a:ea typeface="+mj-ea"/>
                <a:cs typeface="+mj-cs"/>
              </a:rPr>
              <a:t>Example</a:t>
            </a:r>
            <a:r>
              <a:rPr lang="it-IT" sz="3200" kern="0" dirty="0">
                <a:solidFill>
                  <a:srgbClr val="CC0000"/>
                </a:solidFill>
                <a:ea typeface="+mj-ea"/>
                <a:cs typeface="+mj-cs"/>
              </a:rPr>
              <a:t>: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sum of </a:t>
            </a:r>
            <a:r>
              <a:rPr lang="it-IT" sz="2800" i="1" kern="0" dirty="0">
                <a:solidFill>
                  <a:srgbClr val="000099"/>
                </a:solidFill>
                <a:ea typeface="+mj-ea"/>
                <a:cs typeface="+mj-cs"/>
              </a:rPr>
              <a:t>N=16</a:t>
            </a:r>
            <a:r>
              <a:rPr lang="it-IT" sz="2800" kern="0" dirty="0">
                <a:solidFill>
                  <a:srgbClr val="000099"/>
                </a:solidFill>
                <a:ea typeface="+mj-ea"/>
                <a:cs typeface="+mj-cs"/>
              </a:rPr>
              <a:t> </a:t>
            </a:r>
            <a:r>
              <a:rPr lang="it-IT" sz="2800" kern="0" dirty="0" err="1">
                <a:solidFill>
                  <a:srgbClr val="000099"/>
                </a:solidFill>
                <a:ea typeface="+mj-ea"/>
                <a:cs typeface="+mj-cs"/>
              </a:rPr>
              <a:t>numbers</a:t>
            </a:r>
            <a:endParaRPr lang="it-IT" sz="2800" kern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F5D842E-A2A2-081F-EB20-7E3752AE828B}"/>
              </a:ext>
            </a:extLst>
          </p:cNvPr>
          <p:cNvSpPr txBox="1"/>
          <p:nvPr/>
        </p:nvSpPr>
        <p:spPr>
          <a:xfrm>
            <a:off x="5118162" y="2049641"/>
            <a:ext cx="86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800" dirty="0">
                <a:solidFill>
                  <a:srgbClr val="000099"/>
                </a:solidFill>
              </a:rPr>
              <a:t>T</a:t>
            </a:r>
            <a:r>
              <a:rPr lang="it-IT" altLang="it-IT" sz="1800" baseline="-25000" dirty="0">
                <a:solidFill>
                  <a:srgbClr val="000099"/>
                </a:solidFill>
              </a:rPr>
              <a:t>1</a:t>
            </a:r>
            <a:r>
              <a:rPr lang="it-IT" dirty="0"/>
              <a:t>/</a:t>
            </a:r>
            <a:r>
              <a:rPr lang="it-IT" altLang="it-IT" sz="1800" dirty="0" err="1">
                <a:solidFill>
                  <a:srgbClr val="000099"/>
                </a:solidFill>
              </a:rPr>
              <a:t>T</a:t>
            </a:r>
            <a:r>
              <a:rPr lang="it-IT" altLang="it-IT" sz="1800" baseline="-25000" dirty="0" err="1">
                <a:solidFill>
                  <a:srgbClr val="000099"/>
                </a:solidFill>
              </a:rPr>
              <a:t>p</a:t>
            </a:r>
            <a:endParaRPr lang="it-IT" altLang="it-IT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FB81283-F1C2-6E35-E889-159818E37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5450" y="914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>
                <a:solidFill>
                  <a:srgbClr val="0000FF"/>
                </a:solidFill>
                <a:latin typeface="+mn-lt"/>
              </a:rPr>
              <a:t>Speed-up</a:t>
            </a:r>
            <a:endParaRPr lang="it-IT" sz="3600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F858C31B-2D6C-9997-27CE-99285BF97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2200" y="3619500"/>
                <a:ext cx="5689600" cy="3220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Symbol" pitchFamily="18" charset="2"/>
                  <a:buChar char="¨"/>
                  <a:defRPr sz="2400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ZapfDingbats" pitchFamily="82" charset="2"/>
                  <a:buChar char="ã"/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Monotype Sorts" pitchFamily="2" charset="2"/>
                  <a:buChar char="u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algn="ctr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it-IT" altLang="it-IT" dirty="0">
                    <a:solidFill>
                      <a:srgbClr val="0000FF"/>
                    </a:solidFill>
                  </a:rPr>
                  <a:t>The speed up </a:t>
                </a:r>
                <a:r>
                  <a:rPr lang="it-IT" altLang="it-IT" dirty="0" err="1">
                    <a:solidFill>
                      <a:srgbClr val="0000FF"/>
                    </a:solidFill>
                  </a:rPr>
                  <a:t>measures</a:t>
                </a:r>
                <a:r>
                  <a:rPr lang="it-IT" altLang="it-IT" dirty="0">
                    <a:solidFill>
                      <a:srgbClr val="0000FF"/>
                    </a:solidFill>
                  </a:rPr>
                  <a:t> the </a:t>
                </a:r>
                <a:r>
                  <a:rPr lang="it-IT" altLang="it-IT" dirty="0" err="1">
                    <a:solidFill>
                      <a:srgbClr val="CC0000"/>
                    </a:solidFill>
                  </a:rPr>
                  <a:t>execution</a:t>
                </a:r>
                <a:r>
                  <a:rPr lang="it-IT" altLang="it-IT" dirty="0">
                    <a:solidFill>
                      <a:srgbClr val="CC0000"/>
                    </a:solidFill>
                  </a:rPr>
                  <a:t> time </a:t>
                </a:r>
                <a:r>
                  <a:rPr lang="it-IT" altLang="it-IT" dirty="0" err="1">
                    <a:solidFill>
                      <a:srgbClr val="CC0000"/>
                    </a:solidFill>
                  </a:rPr>
                  <a:t>reduction</a:t>
                </a:r>
                <a:r>
                  <a:rPr lang="it-IT" altLang="it-IT" dirty="0">
                    <a:solidFill>
                      <a:srgbClr val="CC0000"/>
                    </a:solidFill>
                  </a:rPr>
                  <a:t> </a:t>
                </a:r>
                <a:r>
                  <a:rPr lang="it-IT" altLang="it-IT" dirty="0">
                    <a:solidFill>
                      <a:srgbClr val="0000FF"/>
                    </a:solidFill>
                  </a:rPr>
                  <a:t>with </a:t>
                </a:r>
                <a:r>
                  <a:rPr lang="it-IT" altLang="it-IT" dirty="0" err="1">
                    <a:solidFill>
                      <a:srgbClr val="0000FF"/>
                    </a:solidFill>
                  </a:rPr>
                  <a:t>respect</a:t>
                </a:r>
                <a:r>
                  <a:rPr lang="it-IT" altLang="it-IT" dirty="0">
                    <a:solidFill>
                      <a:srgbClr val="0000FF"/>
                    </a:solidFill>
                  </a:rPr>
                  <a:t> to the serial </a:t>
                </a:r>
                <a:r>
                  <a:rPr lang="it-IT" altLang="it-IT" dirty="0" err="1">
                    <a:solidFill>
                      <a:srgbClr val="0000FF"/>
                    </a:solidFill>
                  </a:rPr>
                  <a:t>algorithm</a:t>
                </a:r>
                <a:endParaRPr lang="it-IT" altLang="it-IT" dirty="0">
                  <a:solidFill>
                    <a:srgbClr val="0000FF"/>
                  </a:solidFill>
                </a:endParaRP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alt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alt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alt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altLang="it-IT" dirty="0">
                  <a:solidFill>
                    <a:srgbClr val="C00000"/>
                  </a:solidFill>
                </a:endParaRP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it-IT" altLang="it-IT" dirty="0">
                  <a:solidFill>
                    <a:srgbClr val="0000FF"/>
                  </a:solidFill>
                </a:endParaRP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it-IT" altLang="it-IT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F858C31B-2D6C-9997-27CE-99285BF9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2200" y="3619500"/>
                <a:ext cx="5689600" cy="3220562"/>
              </a:xfrm>
              <a:prstGeom prst="rect">
                <a:avLst/>
              </a:prstGeom>
              <a:blipFill>
                <a:blip r:embed="rId2"/>
                <a:stretch>
                  <a:fillRect l="-322" t="-189" r="-1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EDFFFEC1-F722-7501-9EEE-7CC17FC846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4925" y="2057400"/>
                <a:ext cx="7772400" cy="45720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 typeface="Symbol" pitchFamily="18" charset="2"/>
                  <a:buNone/>
                </a:pPr>
                <a:r>
                  <a:rPr lang="en-US" altLang="it-IT" dirty="0">
                    <a:solidFill>
                      <a:srgbClr val="0000FF"/>
                    </a:solidFill>
                  </a:rPr>
                  <a:t>The ratio of </a:t>
                </a:r>
                <a:r>
                  <a:rPr lang="it-IT" altLang="it-IT" dirty="0">
                    <a:solidFill>
                      <a:srgbClr val="0000FF"/>
                    </a:solidFill>
                  </a:rPr>
                  <a:t>T</a:t>
                </a:r>
                <a:r>
                  <a:rPr lang="it-IT" altLang="it-IT" baseline="-25000" dirty="0">
                    <a:solidFill>
                      <a:srgbClr val="0000FF"/>
                    </a:solidFill>
                  </a:rPr>
                  <a:t>1  </a:t>
                </a:r>
                <a:r>
                  <a:rPr lang="en-US" altLang="it-IT" dirty="0">
                    <a:solidFill>
                      <a:srgbClr val="0000FF"/>
                    </a:solidFill>
                  </a:rPr>
                  <a:t>to </a:t>
                </a:r>
                <a:r>
                  <a:rPr lang="it-IT" altLang="it-IT" dirty="0" err="1">
                    <a:solidFill>
                      <a:srgbClr val="0000FF"/>
                    </a:solidFill>
                  </a:rPr>
                  <a:t>T</a:t>
                </a:r>
                <a:r>
                  <a:rPr lang="it-IT" altLang="it-IT" baseline="-25000" dirty="0" err="1">
                    <a:solidFill>
                      <a:srgbClr val="0000FF"/>
                    </a:solidFill>
                  </a:rPr>
                  <a:t>p</a:t>
                </a:r>
                <a:r>
                  <a:rPr lang="it-IT" altLang="it-IT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it-IT" dirty="0">
                    <a:solidFill>
                      <a:srgbClr val="0000FF"/>
                    </a:solidFill>
                  </a:rPr>
                  <a:t>is defined</a:t>
                </a:r>
                <a:endParaRPr lang="it-IT" altLang="it-IT" baseline="-25000" dirty="0">
                  <a:solidFill>
                    <a:srgbClr val="0000FF"/>
                  </a:solidFill>
                </a:endParaRPr>
              </a:p>
              <a:p>
                <a:pPr algn="ctr">
                  <a:buFont typeface="Symbol" pitchFamily="18" charset="2"/>
                  <a:buNone/>
                </a:pPr>
                <a:endParaRPr lang="it-IT" altLang="it-IT" baseline="-25000" dirty="0">
                  <a:solidFill>
                    <a:srgbClr val="0000FF"/>
                  </a:solidFill>
                </a:endParaRPr>
              </a:p>
              <a:p>
                <a:pPr algn="ctr">
                  <a:buFont typeface="Symbol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altLang="it-IT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alt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EDFFFEC1-F722-7501-9EEE-7CC17FC8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25" y="2057400"/>
                <a:ext cx="7772400" cy="457200"/>
              </a:xfrm>
              <a:prstGeom prst="rect">
                <a:avLst/>
              </a:prstGeom>
              <a:blipFill>
                <a:blip r:embed="rId3"/>
                <a:stretch>
                  <a:fillRect t="-22667" b="-262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7">
            <a:extLst>
              <a:ext uri="{FF2B5EF4-FFF2-40B4-BE49-F238E27FC236}">
                <a16:creationId xmlns:a16="http://schemas.microsoft.com/office/drawing/2014/main" id="{16B64F08-F254-0743-79CA-B603AD62D298}"/>
              </a:ext>
            </a:extLst>
          </p:cNvPr>
          <p:cNvGrpSpPr>
            <a:grpSpLocks/>
          </p:cNvGrpSpPr>
          <p:nvPr/>
        </p:nvGrpSpPr>
        <p:grpSpPr bwMode="auto">
          <a:xfrm>
            <a:off x="8988173" y="4800983"/>
            <a:ext cx="2374901" cy="1295400"/>
            <a:chOff x="3878" y="3249"/>
            <a:chExt cx="1496" cy="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0">
                  <a:extLst>
                    <a:ext uri="{FF2B5EF4-FFF2-40B4-BE49-F238E27FC236}">
                      <a16:creationId xmlns:a16="http://schemas.microsoft.com/office/drawing/2014/main" id="{AA0CE36A-B74C-2B66-D957-6800D9A91D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3" y="3310"/>
                  <a:ext cx="1394" cy="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Symbol" pitchFamily="18" charset="2"/>
                    <a:buChar char="¨"/>
                    <a:defRPr sz="2400">
                      <a:solidFill>
                        <a:schemeClr val="bg2"/>
                      </a:solidFill>
                      <a:latin typeface="Comic Sans MS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ZapfDingbats" pitchFamily="82" charset="2"/>
                    <a:buChar char="ã"/>
                    <a:defRPr sz="2000">
                      <a:solidFill>
                        <a:srgbClr val="000000"/>
                      </a:solidFill>
                      <a:latin typeface="Comic Sans MS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Comic Sans MS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65000"/>
                    <a:buFont typeface="Monotype Sorts" pitchFamily="2" charset="2"/>
                    <a:buChar char="u"/>
                    <a:defRPr>
                      <a:solidFill>
                        <a:srgbClr val="000000"/>
                      </a:solidFill>
                      <a:latin typeface="Comic Sans MS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>
                      <a:solidFill>
                        <a:srgbClr val="000000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–"/>
                    <a:defRPr>
                      <a:solidFill>
                        <a:srgbClr val="000000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–"/>
                    <a:defRPr>
                      <a:solidFill>
                        <a:srgbClr val="000000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–"/>
                    <a:defRPr>
                      <a:solidFill>
                        <a:srgbClr val="000000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–"/>
                    <a:defRPr>
                      <a:solidFill>
                        <a:srgbClr val="000000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it-IT" altLang="it-IT" sz="2000" dirty="0">
                      <a:solidFill>
                        <a:srgbClr val="33CC33"/>
                      </a:solidFill>
                    </a:rPr>
                    <a:t>IDEAL SPEEDUP</a:t>
                  </a:r>
                </a:p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alt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alt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it-IT" alt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it-IT" altLang="it-I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𝑖𝑑𝑒𝑎𝑙𝑒</m:t>
                            </m:r>
                          </m:sup>
                        </m:sSubSup>
                        <m:r>
                          <a:rPr lang="it-IT" alt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alt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it-IT" altLang="it-IT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 Box 10">
                  <a:extLst>
                    <a:ext uri="{FF2B5EF4-FFF2-40B4-BE49-F238E27FC236}">
                      <a16:creationId xmlns:a16="http://schemas.microsoft.com/office/drawing/2014/main" id="{AA0CE36A-B74C-2B66-D957-6800D9A91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3" y="3310"/>
                  <a:ext cx="1394" cy="472"/>
                </a:xfrm>
                <a:prstGeom prst="rect">
                  <a:avLst/>
                </a:prstGeom>
                <a:blipFill>
                  <a:blip r:embed="rId4"/>
                  <a:stretch>
                    <a:fillRect l="-2479" t="-4065" r="-2755" b="-24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6F4879EF-F903-A9A3-56CE-EF1093A13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3249"/>
              <a:ext cx="45" cy="816"/>
            </a:xfrm>
            <a:prstGeom prst="leftBracket">
              <a:avLst>
                <a:gd name="adj" fmla="val 151111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it-IT" altLang="it-IT" sz="1400">
                <a:solidFill>
                  <a:srgbClr val="3366FF"/>
                </a:solidFill>
                <a:latin typeface="Tahoma" pitchFamily="34" charset="0"/>
              </a:endParaRPr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AC5F42E6-26CA-743E-27D4-8E08118333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29" y="3249"/>
              <a:ext cx="45" cy="816"/>
            </a:xfrm>
            <a:prstGeom prst="leftBracket">
              <a:avLst>
                <a:gd name="adj" fmla="val 151111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it-IT" altLang="it-IT" sz="1400">
                <a:solidFill>
                  <a:srgbClr val="3366FF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1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B332F3D-0C5D-BFB9-EA63-20D2DD63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076" y="3561514"/>
            <a:ext cx="337784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0099"/>
                </a:solidFill>
              </a:rPr>
              <a:t>O</a:t>
            </a:r>
            <a:r>
              <a:rPr lang="it-IT" altLang="it-IT" sz="2800" baseline="-25000" dirty="0">
                <a:solidFill>
                  <a:srgbClr val="000099"/>
                </a:solidFill>
              </a:rPr>
              <a:t>h</a:t>
            </a:r>
            <a:r>
              <a:rPr lang="it-IT" altLang="it-IT" sz="2800" dirty="0">
                <a:solidFill>
                  <a:srgbClr val="000099"/>
                </a:solidFill>
              </a:rPr>
              <a:t> = (</a:t>
            </a:r>
            <a:r>
              <a:rPr lang="it-IT" altLang="it-IT" sz="2800" dirty="0" err="1">
                <a:solidFill>
                  <a:srgbClr val="000099"/>
                </a:solidFill>
              </a:rPr>
              <a:t>pT</a:t>
            </a:r>
            <a:r>
              <a:rPr lang="it-IT" altLang="it-IT" sz="2800" baseline="-25000" dirty="0" err="1">
                <a:solidFill>
                  <a:srgbClr val="000099"/>
                </a:solidFill>
              </a:rPr>
              <a:t>p</a:t>
            </a:r>
            <a:r>
              <a:rPr lang="it-IT" altLang="it-IT" sz="2800" dirty="0">
                <a:solidFill>
                  <a:srgbClr val="000099"/>
                </a:solidFill>
              </a:rPr>
              <a:t> – T</a:t>
            </a:r>
            <a:r>
              <a:rPr lang="it-IT" altLang="it-IT" sz="2800" baseline="-25000" dirty="0">
                <a:solidFill>
                  <a:srgbClr val="000099"/>
                </a:solidFill>
              </a:rPr>
              <a:t>1</a:t>
            </a:r>
            <a:r>
              <a:rPr lang="it-IT" altLang="it-IT" sz="2800" dirty="0">
                <a:solidFill>
                  <a:srgbClr val="000099"/>
                </a:solidFill>
              </a:rPr>
              <a:t> ) </a:t>
            </a:r>
            <a:r>
              <a:rPr lang="it-IT" sz="2800" dirty="0" err="1">
                <a:solidFill>
                  <a:srgbClr val="0000FF"/>
                </a:solidFill>
              </a:rPr>
              <a:t>t</a:t>
            </a:r>
            <a:r>
              <a:rPr lang="it-IT" sz="2800" baseline="-25000" dirty="0" err="1">
                <a:solidFill>
                  <a:srgbClr val="0000FF"/>
                </a:solidFill>
              </a:rPr>
              <a:t>calc</a:t>
            </a:r>
            <a:endParaRPr lang="it-IT" altLang="it-IT" sz="2800" dirty="0">
              <a:solidFill>
                <a:srgbClr val="000099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52E870-E818-D762-E6B7-06E6F021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492" y="4208995"/>
            <a:ext cx="1891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>
                <a:solidFill>
                  <a:srgbClr val="CC0000"/>
                </a:solidFill>
              </a:rPr>
              <a:t>OVERHEAD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CF2EAB1-D64A-D12A-BFAF-B577C666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981" y="5072063"/>
            <a:ext cx="8017206" cy="10156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dirty="0">
                <a:solidFill>
                  <a:srgbClr val="0000FF"/>
                </a:solidFill>
              </a:rPr>
              <a:t>The OVERHEAD measures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dirty="0">
                <a:solidFill>
                  <a:srgbClr val="0000FF"/>
                </a:solidFill>
              </a:rPr>
              <a:t>how much the speed up differs from the ideal one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9FFD47-563F-5006-644F-56CBC4399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54" y="143245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600" dirty="0" err="1">
                <a:solidFill>
                  <a:srgbClr val="CC0000"/>
                </a:solidFill>
              </a:rPr>
              <a:t>Remark</a:t>
            </a:r>
            <a:endParaRPr lang="it-IT" altLang="it-IT" sz="3600" dirty="0">
              <a:solidFill>
                <a:srgbClr val="CC0000"/>
              </a:solidFill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D379E707-6084-D3F5-96B1-3245A1908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892" y="2840570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3366FF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EB0093C-52E6-CFA1-1558-73F4AB7B5586}"/>
                  </a:ext>
                </a:extLst>
              </p:cNvPr>
              <p:cNvSpPr txBox="1"/>
              <p:nvPr/>
            </p:nvSpPr>
            <p:spPr>
              <a:xfrm>
                <a:off x="4615244" y="2666790"/>
                <a:ext cx="4572000" cy="688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altLang="it-IT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altLang="it-IT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altLang="it-IT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it-IT" altLang="it-IT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𝑖𝑑𝑒𝑎𝑙𝑒</m:t>
                          </m:r>
                        </m:sup>
                      </m:sSubSup>
                      <m:r>
                        <a:rPr lang="it-IT" altLang="it-IT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alt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alt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alt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alt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it-IT" alt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altLang="it-IT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EB0093C-52E6-CFA1-1558-73F4AB7B5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44" y="2666790"/>
                <a:ext cx="4572000" cy="688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C8F4C0F-05D3-5FF7-64AD-6A2FA0E3CF00}"/>
              </a:ext>
            </a:extLst>
          </p:cNvPr>
          <p:cNvSpPr txBox="1">
            <a:spLocks noChangeArrowheads="1"/>
          </p:cNvSpPr>
          <p:nvPr/>
        </p:nvSpPr>
        <p:spPr>
          <a:xfrm>
            <a:off x="2609210" y="4379710"/>
            <a:ext cx="77724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it-IT" dirty="0">
                <a:solidFill>
                  <a:srgbClr val="0000FF"/>
                </a:solidFill>
              </a:rPr>
              <a:t>The speed-up on 8 GPUs is the greatest</a:t>
            </a:r>
            <a:endParaRPr lang="it-IT" altLang="it-IT" dirty="0">
              <a:solidFill>
                <a:srgbClr val="0000FF"/>
              </a:solidFill>
            </a:endParaRPr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D380F3DD-CD2E-2088-2750-15BDCA0FA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34267"/>
              </p:ext>
            </p:extLst>
          </p:nvPr>
        </p:nvGraphicFramePr>
        <p:xfrm>
          <a:off x="2685410" y="2093710"/>
          <a:ext cx="3968750" cy="2149476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Speed-up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Speed-up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ideal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1.88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3.75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6">
            <a:extLst>
              <a:ext uri="{FF2B5EF4-FFF2-40B4-BE49-F238E27FC236}">
                <a16:creationId xmlns:a16="http://schemas.microsoft.com/office/drawing/2014/main" id="{4F4882DE-4C52-AD3E-BE8E-A841AB3C8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796" y="4798810"/>
            <a:ext cx="13388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4400" dirty="0">
                <a:solidFill>
                  <a:srgbClr val="CC0000"/>
                </a:solidFill>
              </a:rPr>
              <a:t>BUT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1A8068A9-0727-DE67-A771-97D50A6E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410" y="5675110"/>
            <a:ext cx="6629400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dirty="0">
                <a:solidFill>
                  <a:srgbClr val="0000FF"/>
                </a:solidFill>
              </a:rPr>
              <a:t>The speed-up using 2 GPUs is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dirty="0">
                <a:solidFill>
                  <a:srgbClr val="0000FF"/>
                </a:solidFill>
              </a:rPr>
              <a:t>"the closest" to the ideal speed-up</a:t>
            </a:r>
            <a:endParaRPr lang="it-IT" altLang="it-IT" dirty="0">
              <a:solidFill>
                <a:srgbClr val="CC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4C2957C-C6DC-BFBB-AE41-6BF8EB50B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0185" y="874510"/>
            <a:ext cx="7772400" cy="838200"/>
          </a:xfrm>
        </p:spPr>
        <p:txBody>
          <a:bodyPr/>
          <a:lstStyle/>
          <a:p>
            <a:r>
              <a:rPr lang="it-IT" altLang="it-IT" dirty="0" err="1">
                <a:solidFill>
                  <a:schemeClr val="tx2"/>
                </a:solidFill>
              </a:rPr>
              <a:t>Example</a:t>
            </a:r>
            <a:r>
              <a:rPr lang="it-IT" altLang="it-IT" dirty="0">
                <a:solidFill>
                  <a:schemeClr val="tx2"/>
                </a:solidFill>
              </a:rPr>
              <a:t>:</a:t>
            </a:r>
            <a:r>
              <a:rPr lang="it-IT" altLang="it-IT" sz="2800" dirty="0"/>
              <a:t> sum of </a:t>
            </a:r>
            <a:r>
              <a:rPr lang="it-IT" altLang="it-IT" sz="2800" i="1" dirty="0"/>
              <a:t>N=16</a:t>
            </a:r>
            <a:r>
              <a:rPr lang="it-IT" altLang="it-IT" sz="2800" dirty="0"/>
              <a:t> </a:t>
            </a:r>
            <a:r>
              <a:rPr lang="it-IT" altLang="it-IT" sz="2800" dirty="0" err="1"/>
              <a:t>numbers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26575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19B7BFC-2B73-0D63-5DFE-17DC6F200555}"/>
              </a:ext>
            </a:extLst>
          </p:cNvPr>
          <p:cNvSpPr txBox="1">
            <a:spLocks noChangeArrowheads="1"/>
          </p:cNvSpPr>
          <p:nvPr/>
        </p:nvSpPr>
        <p:spPr>
          <a:xfrm>
            <a:off x="2282825" y="2219325"/>
            <a:ext cx="7772400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it-IT" altLang="it-IT" dirty="0"/>
              <a:t>… </a:t>
            </a:r>
            <a:r>
              <a:rPr lang="en-US" altLang="it-IT" dirty="0">
                <a:solidFill>
                  <a:schemeClr val="tx2"/>
                </a:solidFill>
              </a:rPr>
              <a:t>if you compare the speed-up to the number of CPUs ...</a:t>
            </a:r>
            <a:endParaRPr lang="it-IT" altLang="it-IT" dirty="0">
              <a:solidFill>
                <a:schemeClr val="tx2"/>
              </a:solidFill>
            </a:endParaRPr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876E64A6-4FBE-CA02-3D09-84928D616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63376"/>
              </p:ext>
            </p:extLst>
          </p:nvPr>
        </p:nvGraphicFramePr>
        <p:xfrm>
          <a:off x="2282825" y="3429000"/>
          <a:ext cx="3968750" cy="2524124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it-IT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it-IT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6">
            <a:extLst>
              <a:ext uri="{FF2B5EF4-FFF2-40B4-BE49-F238E27FC236}">
                <a16:creationId xmlns:a16="http://schemas.microsoft.com/office/drawing/2014/main" id="{D2D596D2-717C-335D-DC4C-FC780463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5419725"/>
            <a:ext cx="42672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 err="1">
                <a:solidFill>
                  <a:srgbClr val="000099"/>
                </a:solidFill>
              </a:rPr>
              <a:t>using</a:t>
            </a:r>
            <a:r>
              <a:rPr lang="it-IT" altLang="it-IT" dirty="0">
                <a:solidFill>
                  <a:srgbClr val="000099"/>
                </a:solidFill>
              </a:rPr>
              <a:t> p=2</a:t>
            </a:r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1C7A28C6-8949-7215-3818-A0710D438C38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514725"/>
            <a:ext cx="3724277" cy="1320800"/>
            <a:chOff x="2688" y="1584"/>
            <a:chExt cx="2346" cy="832"/>
          </a:xfrm>
        </p:grpSpPr>
        <p:sp>
          <p:nvSpPr>
            <p:cNvPr id="9" name="Text Box 29">
              <a:extLst>
                <a:ext uri="{FF2B5EF4-FFF2-40B4-BE49-F238E27FC236}">
                  <a16:creationId xmlns:a16="http://schemas.microsoft.com/office/drawing/2014/main" id="{2AC8DB57-11C7-B6F5-20EF-C6DDF4FDF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3" y="1584"/>
              <a:ext cx="1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90000"/>
                <a:buFont typeface="Symbol" pitchFamily="18" charset="2"/>
                <a:buChar char="¨"/>
                <a:defRPr sz="2400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0000"/>
                <a:buFont typeface="ZapfDingbats" pitchFamily="82" charset="2"/>
                <a:buChar char="ã"/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2000" dirty="0">
                  <a:solidFill>
                    <a:srgbClr val="33CC33"/>
                  </a:solidFill>
                </a:rPr>
                <a:t>The best ratio</a:t>
              </a:r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A655D687-8985-5955-2FBE-E2CDA0EFA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728"/>
              <a:ext cx="720" cy="688"/>
            </a:xfrm>
            <a:custGeom>
              <a:avLst/>
              <a:gdLst>
                <a:gd name="T0" fmla="*/ 720 w 720"/>
                <a:gd name="T1" fmla="*/ 0 h 688"/>
                <a:gd name="T2" fmla="*/ 576 w 720"/>
                <a:gd name="T3" fmla="*/ 576 h 688"/>
                <a:gd name="T4" fmla="*/ 0 w 720"/>
                <a:gd name="T5" fmla="*/ 672 h 688"/>
                <a:gd name="T6" fmla="*/ 0 60000 65536"/>
                <a:gd name="T7" fmla="*/ 0 60000 65536"/>
                <a:gd name="T8" fmla="*/ 0 60000 65536"/>
                <a:gd name="T9" fmla="*/ 0 w 720"/>
                <a:gd name="T10" fmla="*/ 0 h 688"/>
                <a:gd name="T11" fmla="*/ 720 w 720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688">
                  <a:moveTo>
                    <a:pt x="720" y="0"/>
                  </a:moveTo>
                  <a:cubicBezTo>
                    <a:pt x="708" y="232"/>
                    <a:pt x="696" y="464"/>
                    <a:pt x="576" y="576"/>
                  </a:cubicBezTo>
                  <a:cubicBezTo>
                    <a:pt x="456" y="688"/>
                    <a:pt x="228" y="680"/>
                    <a:pt x="0" y="67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800">
                <a:solidFill>
                  <a:srgbClr val="000099"/>
                </a:solidFill>
              </a:endParaRPr>
            </a:p>
          </p:txBody>
        </p:sp>
      </p:grpSp>
      <p:sp>
        <p:nvSpPr>
          <p:cNvPr id="11" name="Line 31">
            <a:extLst>
              <a:ext uri="{FF2B5EF4-FFF2-40B4-BE49-F238E27FC236}">
                <a16:creationId xmlns:a16="http://schemas.microsoft.com/office/drawing/2014/main" id="{BD6DCC59-D9A3-BB0F-31E3-8D057563E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1225" y="4048125"/>
            <a:ext cx="0" cy="990600"/>
          </a:xfrm>
          <a:prstGeom prst="line">
            <a:avLst/>
          </a:prstGeom>
          <a:noFill/>
          <a:ln w="139700" cmpd="tri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800">
              <a:solidFill>
                <a:srgbClr val="000099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1E49362-78C4-AC79-7EB7-B33E7ABE7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363" y="1076325"/>
            <a:ext cx="7772400" cy="838200"/>
          </a:xfrm>
        </p:spPr>
        <p:txBody>
          <a:bodyPr/>
          <a:lstStyle/>
          <a:p>
            <a:r>
              <a:rPr lang="it-IT" altLang="it-IT" dirty="0" err="1">
                <a:solidFill>
                  <a:schemeClr val="tx2"/>
                </a:solidFill>
              </a:rPr>
              <a:t>Example</a:t>
            </a:r>
            <a:r>
              <a:rPr lang="it-IT" altLang="it-IT" dirty="0">
                <a:solidFill>
                  <a:schemeClr val="tx2"/>
                </a:solidFill>
              </a:rPr>
              <a:t>:</a:t>
            </a:r>
            <a:r>
              <a:rPr lang="it-IT" altLang="it-IT" sz="2800" dirty="0"/>
              <a:t> sum of </a:t>
            </a:r>
            <a:r>
              <a:rPr lang="it-IT" altLang="it-IT" sz="2800" i="1" dirty="0"/>
              <a:t>N=16</a:t>
            </a:r>
            <a:r>
              <a:rPr lang="it-IT" altLang="it-IT" sz="2800" dirty="0"/>
              <a:t> </a:t>
            </a:r>
            <a:r>
              <a:rPr lang="it-IT" altLang="it-IT" sz="2800" dirty="0" err="1"/>
              <a:t>numbers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19263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DBCD118-1574-D989-24C3-66960DCB5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1385" y="1023074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sz="4400" dirty="0" err="1">
                <a:solidFill>
                  <a:schemeClr val="tx2"/>
                </a:solidFill>
                <a:latin typeface="+mn-lt"/>
              </a:rPr>
              <a:t>Efficiency</a:t>
            </a:r>
            <a:endParaRPr lang="it-IT" sz="4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C089188-DEEC-C08F-5ACB-110594D3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677" y="3499574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dirty="0" err="1">
                <a:solidFill>
                  <a:srgbClr val="000000"/>
                </a:solidFill>
              </a:rPr>
              <a:t>measures</a:t>
            </a:r>
            <a:r>
              <a:rPr lang="it-IT" altLang="it-IT" dirty="0">
                <a:solidFill>
                  <a:srgbClr val="000099"/>
                </a:solidFill>
              </a:rPr>
              <a:t> </a:t>
            </a:r>
            <a:r>
              <a:rPr lang="en-US" altLang="it-IT" dirty="0">
                <a:solidFill>
                  <a:srgbClr val="CC0000"/>
                </a:solidFill>
              </a:rPr>
              <a:t>how much the algorithm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dirty="0">
                <a:solidFill>
                  <a:srgbClr val="CC0000"/>
                </a:solidFill>
              </a:rPr>
              <a:t>exploits the parallelism</a:t>
            </a:r>
            <a:endParaRPr lang="it-IT" altLang="it-IT" sz="28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E056C30-1C0D-257D-4D94-619F9D9F2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2099" y="4814024"/>
                <a:ext cx="4650632" cy="18850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Symbol" pitchFamily="18" charset="2"/>
                  <a:buChar char="¨"/>
                  <a:defRPr sz="2400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ZapfDingbats" pitchFamily="82" charset="2"/>
                  <a:buChar char="ã"/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Monotype Sorts" pitchFamily="2" charset="2"/>
                  <a:buChar char="u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it-IT" altLang="it-IT" sz="3600" dirty="0">
                    <a:solidFill>
                      <a:srgbClr val="33CC33"/>
                    </a:solidFill>
                  </a:rPr>
                  <a:t>IDEAL EFFICIENCY</a:t>
                </a:r>
              </a:p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alt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alt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alt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it-IT" alt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𝑖𝑑𝑒𝑎𝑙𝑒</m:t>
                          </m:r>
                        </m:sup>
                      </m:sSubSup>
                      <m:r>
                        <a:rPr lang="it-IT" altLang="it-IT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altLang="it-IT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altLang="it-IT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altLang="it-IT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it-IT" altLang="it-IT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𝑖𝑑𝑒𝑎𝑙𝑒</m:t>
                              </m:r>
                            </m:sup>
                          </m:sSubSup>
                        </m:num>
                        <m:den>
                          <m:r>
                            <a:rPr lang="it-IT" altLang="it-IT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it-IT" altLang="it-IT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altLang="it-IT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E056C30-1C0D-257D-4D94-619F9D9F2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2099" y="4814024"/>
                <a:ext cx="4650632" cy="1885068"/>
              </a:xfrm>
              <a:prstGeom prst="rect">
                <a:avLst/>
              </a:prstGeom>
              <a:blipFill>
                <a:blip r:embed="rId2"/>
                <a:stretch>
                  <a:fillRect l="-3670" t="-5178" r="-353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98792544-3A64-FD4A-A549-D3020658C7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91215" y="1746974"/>
                <a:ext cx="7772400" cy="457200"/>
              </a:xfrm>
              <a:prstGeom prst="rect">
                <a:avLst/>
              </a:prstGeom>
              <a:noFill/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 typeface="Symbol" pitchFamily="18" charset="2"/>
                  <a:buNone/>
                </a:pPr>
                <a:r>
                  <a:rPr lang="it-IT" altLang="it-IT" dirty="0">
                    <a:solidFill>
                      <a:srgbClr val="0000FF"/>
                    </a:solidFill>
                  </a:rPr>
                  <a:t>The ratio of S</a:t>
                </a:r>
                <a:r>
                  <a:rPr lang="it-IT" altLang="it-IT" baseline="-25000" dirty="0">
                    <a:solidFill>
                      <a:srgbClr val="0000FF"/>
                    </a:solidFill>
                  </a:rPr>
                  <a:t>p</a:t>
                </a:r>
                <a:r>
                  <a:rPr lang="it-IT" altLang="it-IT" dirty="0">
                    <a:solidFill>
                      <a:srgbClr val="0000FF"/>
                    </a:solidFill>
                  </a:rPr>
                  <a:t> to p</a:t>
                </a:r>
              </a:p>
              <a:p>
                <a:pPr algn="ctr">
                  <a:buFont typeface="Symbol" pitchFamily="18" charset="2"/>
                  <a:buNone/>
                </a:pPr>
                <a:endParaRPr lang="it-IT" altLang="it-IT" baseline="-25000" dirty="0">
                  <a:solidFill>
                    <a:srgbClr val="0000FF"/>
                  </a:solidFill>
                </a:endParaRPr>
              </a:p>
              <a:p>
                <a:pPr algn="ctr">
                  <a:buFont typeface="Symbol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altLang="it-IT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altLang="it-IT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it-IT" alt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it-IT" altLang="it-IT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98792544-3A64-FD4A-A549-D3020658C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15" y="1746974"/>
                <a:ext cx="7772400" cy="457200"/>
              </a:xfrm>
              <a:prstGeom prst="rect">
                <a:avLst/>
              </a:prstGeom>
              <a:blipFill>
                <a:blip r:embed="rId3"/>
                <a:stretch>
                  <a:fillRect t="-22667" b="-257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8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567246C-9BD1-955F-9D34-990F20647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0339" y="1094014"/>
            <a:ext cx="8286750" cy="838200"/>
          </a:xfrm>
        </p:spPr>
        <p:txBody>
          <a:bodyPr/>
          <a:lstStyle/>
          <a:p>
            <a:r>
              <a:rPr lang="it-IT" dirty="0" err="1"/>
              <a:t>Remark</a:t>
            </a:r>
            <a:r>
              <a:rPr lang="it-IT" dirty="0"/>
              <a:t>: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AF02EAD-BFB3-A61F-5FC8-F85A8E5B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908" y="3294686"/>
            <a:ext cx="9028422" cy="2429247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33CC33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Symbol" pitchFamily="18" charset="2"/>
              <a:buNone/>
            </a:pPr>
            <a:r>
              <a:rPr lang="it-IT" sz="2400" dirty="0">
                <a:solidFill>
                  <a:srgbClr val="000099"/>
                </a:solidFill>
              </a:rPr>
              <a:t>For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Symbol" pitchFamily="18" charset="2"/>
              <a:buNone/>
            </a:pPr>
            <a:r>
              <a:rPr lang="it-IT" sz="2400" dirty="0">
                <a:solidFill>
                  <a:srgbClr val="CC0000"/>
                </a:solidFill>
              </a:rPr>
              <a:t>MIMD-DM </a:t>
            </a:r>
            <a:r>
              <a:rPr lang="it-IT" sz="2400" dirty="0" err="1">
                <a:solidFill>
                  <a:srgbClr val="CC0000"/>
                </a:solidFill>
              </a:rPr>
              <a:t>environments</a:t>
            </a:r>
            <a:r>
              <a:rPr lang="it-IT" sz="2400" dirty="0">
                <a:solidFill>
                  <a:srgbClr val="000099"/>
                </a:solidFill>
              </a:rPr>
              <a:t>, 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Symbol" pitchFamily="18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the execution time does NOT depend only on the operations number 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Symbol" pitchFamily="18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I have to consider also times for data communications</a:t>
            </a:r>
            <a:endParaRPr lang="it-IT" sz="2800" dirty="0">
              <a:solidFill>
                <a:srgbClr val="000099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82C55E8-B395-D2F6-1B87-AE2747E2ED84}"/>
              </a:ext>
            </a:extLst>
          </p:cNvPr>
          <p:cNvSpPr/>
          <p:nvPr/>
        </p:nvSpPr>
        <p:spPr>
          <a:xfrm>
            <a:off x="2425282" y="2142558"/>
            <a:ext cx="7776864" cy="83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Symbol" pitchFamily="18" charset="2"/>
              <a:buNone/>
            </a:pPr>
            <a:r>
              <a:rPr lang="en-US" dirty="0">
                <a:solidFill>
                  <a:srgbClr val="000099"/>
                </a:solidFill>
              </a:rPr>
              <a:t>Given definitions are only for the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Symbol" pitchFamily="18" charset="2"/>
              <a:buNone/>
            </a:pPr>
            <a:r>
              <a:rPr lang="it-IT" dirty="0">
                <a:solidFill>
                  <a:srgbClr val="CC0000"/>
                </a:solidFill>
              </a:rPr>
              <a:t>MIMD-SM </a:t>
            </a:r>
            <a:r>
              <a:rPr lang="it-IT" dirty="0" err="1">
                <a:solidFill>
                  <a:srgbClr val="CC0000"/>
                </a:solidFill>
              </a:rPr>
              <a:t>environments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785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11F4C6F-789C-45C6-5CB8-EA9072DF2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89811" y="507074"/>
            <a:ext cx="7793037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Sum of N </a:t>
            </a:r>
            <a:r>
              <a:rPr lang="it-IT" altLang="it-IT" sz="3200" dirty="0" err="1">
                <a:solidFill>
                  <a:srgbClr val="0000FF"/>
                </a:solidFill>
              </a:rPr>
              <a:t>numbers</a:t>
            </a:r>
            <a:endParaRPr lang="it-IT" altLang="it-IT" sz="3200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32A6C0-BAB0-8B39-17DF-C8377F368D87}"/>
              </a:ext>
            </a:extLst>
          </p:cNvPr>
          <p:cNvSpPr txBox="1">
            <a:spLocks noChangeArrowheads="1"/>
          </p:cNvSpPr>
          <p:nvPr/>
        </p:nvSpPr>
        <p:spPr>
          <a:xfrm>
            <a:off x="3315148" y="1734211"/>
            <a:ext cx="7772400" cy="1322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it-IT" sz="2400"/>
              <a:t>On a single processor computer, the sum is computed </a:t>
            </a:r>
            <a:r>
              <a:rPr lang="en-US" altLang="it-IT" sz="2400">
                <a:solidFill>
                  <a:srgbClr val="0066FF"/>
                </a:solidFill>
              </a:rPr>
              <a:t>by performing N-1 additions </a:t>
            </a:r>
          </a:p>
          <a:p>
            <a:pPr algn="ctr">
              <a:buFont typeface="Wingdings" pitchFamily="2" charset="2"/>
              <a:buNone/>
            </a:pPr>
            <a:r>
              <a:rPr lang="en-US" altLang="it-IT" sz="2400">
                <a:solidFill>
                  <a:srgbClr val="0066FF"/>
                </a:solidFill>
              </a:rPr>
              <a:t>one at a time</a:t>
            </a:r>
            <a:endParaRPr lang="it-IT" altLang="it-IT" sz="24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E8D5AB-0616-C690-09F2-0E55461D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073" y="5533099"/>
            <a:ext cx="5410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2000" b="1" baseline="0" dirty="0">
                <a:solidFill>
                  <a:srgbClr val="1C1C1C"/>
                </a:solidFill>
                <a:latin typeface="Comic Sans MS" pitchFamily="66" charset="0"/>
              </a:rPr>
              <a:t>Which is the </a:t>
            </a:r>
          </a:p>
          <a:p>
            <a:pPr algn="ctr">
              <a:spcBef>
                <a:spcPct val="50000"/>
              </a:spcBef>
            </a:pPr>
            <a:r>
              <a:rPr lang="en-US" altLang="it-IT" sz="2000" b="1" baseline="0" dirty="0">
                <a:solidFill>
                  <a:srgbClr val="0066FF"/>
                </a:solidFill>
                <a:latin typeface="Comic Sans MS" pitchFamily="66" charset="0"/>
              </a:rPr>
              <a:t>PARALLEL ALGORITHM</a:t>
            </a:r>
            <a:r>
              <a:rPr lang="en-US" altLang="it-IT" sz="2000" b="1" baseline="0" dirty="0">
                <a:solidFill>
                  <a:srgbClr val="1C1C1C"/>
                </a:solidFill>
                <a:latin typeface="Comic Sans MS" pitchFamily="66" charset="0"/>
              </a:rPr>
              <a:t>?</a:t>
            </a:r>
            <a:endParaRPr lang="en-GB" altLang="it-IT" sz="2000" b="1" baseline="0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0CDE3E-79DF-01F5-4B58-71172F7C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311" y="3101049"/>
            <a:ext cx="4897437" cy="223361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begin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sumtot:= a</a:t>
            </a:r>
            <a:r>
              <a:rPr lang="it-IT" altLang="it-IT" sz="2000" baseline="-25000">
                <a:solidFill>
                  <a:srgbClr val="000000"/>
                </a:solidFill>
                <a:latin typeface="Courier New" pitchFamily="49" charset="0"/>
              </a:rPr>
              <a:t>0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for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i=1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to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N-1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do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         sumtot:= sumtot+a</a:t>
            </a:r>
            <a:r>
              <a:rPr lang="it-IT" altLang="it-IT" sz="2000" baseline="-2500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;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aseline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endfor</a:t>
            </a:r>
          </a:p>
          <a:p>
            <a:pPr eaLnBrk="1" hangingPunct="1">
              <a:spcBef>
                <a:spcPct val="10000"/>
              </a:spcBef>
            </a:pPr>
            <a:r>
              <a:rPr lang="it-IT" altLang="it-IT" sz="2000" b="1" baseline="0">
                <a:solidFill>
                  <a:srgbClr val="000000"/>
                </a:solidFill>
                <a:latin typeface="Courier New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784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F227743-71F6-641D-D09C-17595BC8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32" y="3021390"/>
            <a:ext cx="4500488" cy="257628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9698D16-5E42-7E16-320B-4657CA72058B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406601-A24A-6CED-4456-5FA5F2B4A0A9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462E417-067B-740F-E7D0-1C20F2EE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708" y="142178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Additions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8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BEF55BB-5972-4037-1C20-C0F1DB08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620" y="2520017"/>
            <a:ext cx="52578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E9BD73F2-AE6F-22FE-57BB-C2E6D155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62" y="5756287"/>
            <a:ext cx="3546099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(16)=8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</a:t>
            </a:r>
            <a:r>
              <a:rPr kumimoji="0" lang="it-IT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3200" dirty="0">
                <a:solidFill>
                  <a:srgbClr val="0000FF"/>
                </a:solidFill>
              </a:rPr>
              <a:t>+1 </a:t>
            </a:r>
            <a:r>
              <a:rPr lang="it-IT" sz="3200" b="1" dirty="0" err="1">
                <a:solidFill>
                  <a:srgbClr val="C00000"/>
                </a:solidFill>
              </a:rPr>
              <a:t>t</a:t>
            </a:r>
            <a:r>
              <a:rPr lang="it-IT" sz="3200" b="1" baseline="-25000" dirty="0" err="1">
                <a:solidFill>
                  <a:srgbClr val="C00000"/>
                </a:solidFill>
              </a:rPr>
              <a:t>com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824315-1541-90BF-C1C7-18524D155EB5}"/>
              </a:ext>
            </a:extLst>
          </p:cNvPr>
          <p:cNvSpPr txBox="1"/>
          <p:nvPr/>
        </p:nvSpPr>
        <p:spPr>
          <a:xfrm>
            <a:off x="3704094" y="2084665"/>
            <a:ext cx="126353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MIMD-DM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34E93BB6-8B9C-2A93-AC4B-E0E18D92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254" y="4154026"/>
            <a:ext cx="1249060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8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FC0E5899-DBB7-F3FE-71D5-2A924404E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0966" y="4974763"/>
            <a:ext cx="1184275" cy="584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5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500"/>
      <p:bldP spid="20" grpId="0" animBg="1" autoUpdateAnimBg="0"/>
      <p:bldP spid="11" grpId="0" animBg="1" autoUpdateAnimBg="0"/>
      <p:bldP spid="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5D973-6083-5B0D-0D61-AE7973FD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617" y="1366008"/>
            <a:ext cx="5277745" cy="91692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who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</a:t>
            </a:r>
            <a:r>
              <a:rPr lang="it-IT" baseline="-25000" dirty="0" err="1">
                <a:solidFill>
                  <a:schemeClr val="bg1"/>
                </a:solidFill>
              </a:rPr>
              <a:t>com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9B71C44-D1A3-56DF-3693-C1D277F4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180" y="4292571"/>
            <a:ext cx="2625045" cy="646331"/>
          </a:xfrm>
          <a:prstGeom prst="rect">
            <a:avLst/>
          </a:prstGeom>
          <a:solidFill>
            <a:srgbClr val="FF99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network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9F881B0-B5CF-0065-4BC4-08CC9D47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287" y="3620511"/>
            <a:ext cx="4876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it-IT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com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time to send/receive 1 value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5CAF3F60-E162-AF3A-92B9-C8B15089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047" y="4030961"/>
            <a:ext cx="2103396" cy="132343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200" dirty="0" err="1">
                <a:solidFill>
                  <a:srgbClr val="0033CC"/>
                </a:solidFill>
              </a:rPr>
              <a:t>t</a:t>
            </a:r>
            <a:r>
              <a:rPr lang="it-IT" sz="3200" baseline="-25000" dirty="0" err="1">
                <a:solidFill>
                  <a:srgbClr val="0033CC"/>
                </a:solidFill>
              </a:rPr>
              <a:t>com</a:t>
            </a:r>
            <a:r>
              <a:rPr lang="it-IT" sz="3200" dirty="0">
                <a:solidFill>
                  <a:srgbClr val="0000FF"/>
                </a:solidFill>
              </a:rPr>
              <a:t> = 2 </a:t>
            </a:r>
            <a:r>
              <a:rPr lang="it-IT" sz="3200" dirty="0" err="1">
                <a:solidFill>
                  <a:srgbClr val="0000FF"/>
                </a:solidFill>
              </a:rPr>
              <a:t>t</a:t>
            </a:r>
            <a:r>
              <a:rPr lang="it-IT" sz="3200" baseline="-25000" dirty="0" err="1">
                <a:solidFill>
                  <a:srgbClr val="0000FF"/>
                </a:solidFill>
              </a:rPr>
              <a:t>calc</a:t>
            </a:r>
            <a:endParaRPr kumimoji="0" lang="it-IT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0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14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7E99860-40BC-2A5F-DE36-0746A38F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1" y="2582674"/>
            <a:ext cx="5940692" cy="3162083"/>
          </a:xfrm>
          <a:prstGeom prst="rect">
            <a:avLst/>
          </a:prstGeom>
        </p:spPr>
      </p:pic>
      <p:sp>
        <p:nvSpPr>
          <p:cNvPr id="33" name="Rectangle 5">
            <a:extLst>
              <a:ext uri="{FF2B5EF4-FFF2-40B4-BE49-F238E27FC236}">
                <a16:creationId xmlns:a16="http://schemas.microsoft.com/office/drawing/2014/main" id="{E27B4B01-4FB7-57BE-CB25-C2C16F93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108" y="158134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Addictions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5</a:t>
            </a:r>
          </a:p>
        </p:txBody>
      </p:sp>
      <p:sp>
        <p:nvSpPr>
          <p:cNvPr id="37" name="AutoShape 9">
            <a:extLst>
              <a:ext uri="{FF2B5EF4-FFF2-40B4-BE49-F238E27FC236}">
                <a16:creationId xmlns:a16="http://schemas.microsoft.com/office/drawing/2014/main" id="{2EBFD9DC-0CF4-6F16-FDDA-5A364F8D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72231"/>
            <a:ext cx="52578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6BA35E67-8E7D-309B-5A0D-25AB32B41E35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763EEA32-CD57-4DC1-E6B1-D62C8B7F0347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F078F90-F2C9-C366-820D-BF038F99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89" y="5589705"/>
            <a:ext cx="3639073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(16)=5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</a:t>
            </a:r>
            <a:r>
              <a:rPr kumimoji="0" lang="it-IT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3200" dirty="0">
                <a:solidFill>
                  <a:srgbClr val="0000FF"/>
                </a:solidFill>
              </a:rPr>
              <a:t>+ 2 </a:t>
            </a:r>
            <a:r>
              <a:rPr lang="it-IT" sz="3200" dirty="0" err="1">
                <a:solidFill>
                  <a:srgbClr val="0000FF"/>
                </a:solidFill>
              </a:rPr>
              <a:t>t</a:t>
            </a:r>
            <a:r>
              <a:rPr lang="it-IT" sz="3200" baseline="-25000" dirty="0" err="1">
                <a:solidFill>
                  <a:srgbClr val="0000FF"/>
                </a:solidFill>
              </a:rPr>
              <a:t>com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5EBC00-6DDC-B7CD-A188-DFAA72E4B35B}"/>
              </a:ext>
            </a:extLst>
          </p:cNvPr>
          <p:cNvSpPr txBox="1"/>
          <p:nvPr/>
        </p:nvSpPr>
        <p:spPr>
          <a:xfrm>
            <a:off x="3704094" y="2079222"/>
            <a:ext cx="126353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MIMD-DM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87E9940-C2E5-33AE-7E3C-C2F552B0F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852" y="3627438"/>
            <a:ext cx="1249060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5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5226BB7E-472E-167D-C9A9-FA425553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227" y="4448175"/>
            <a:ext cx="1250950" cy="584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utoUpdateAnimBg="0" advAuto="500"/>
      <p:bldP spid="17" grpId="0" animBg="1" autoUpdateAnimBg="0"/>
      <p:bldP spid="9" grpId="0" animBg="1" autoUpdateAnimBg="0"/>
      <p:bldP spid="1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CA6C051-7E5A-216C-9367-5C1FEBE5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8" y="3140993"/>
            <a:ext cx="4764898" cy="3018296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2289EDE-D1AA-B91F-60FA-0C40645D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108" y="1581342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Addictions number = 15</a:t>
            </a: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Temporal steps = 4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3803F1-1FE9-1EB0-DB02-E50481920004}"/>
              </a:ext>
            </a:extLst>
          </p:cNvPr>
          <p:cNvSpPr txBox="1">
            <a:spLocks noChangeArrowheads="1"/>
          </p:cNvSpPr>
          <p:nvPr/>
        </p:nvSpPr>
        <p:spPr>
          <a:xfrm>
            <a:off x="1885854" y="1268295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03EB04C-0DDE-4120-F125-C9CEA958E4FC}"/>
              </a:ext>
            </a:extLst>
          </p:cNvPr>
          <p:cNvSpPr txBox="1">
            <a:spLocks noChangeArrowheads="1"/>
          </p:cNvSpPr>
          <p:nvPr/>
        </p:nvSpPr>
        <p:spPr>
          <a:xfrm>
            <a:off x="407892" y="2497923"/>
            <a:ext cx="7897908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kumimoji="0" lang="it-IT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4E6751C-4544-EA6D-7DC1-81FB8054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09" y="5726327"/>
            <a:ext cx="4090800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36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(16)=4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</a:t>
            </a:r>
            <a:r>
              <a:rPr lang="it-IT" sz="3600" dirty="0">
                <a:solidFill>
                  <a:srgbClr val="0000FF"/>
                </a:solidFill>
              </a:rPr>
              <a:t> + 3 </a:t>
            </a:r>
            <a:r>
              <a:rPr lang="it-IT" sz="3600" dirty="0" err="1">
                <a:solidFill>
                  <a:srgbClr val="0000FF"/>
                </a:solidFill>
              </a:rPr>
              <a:t>t</a:t>
            </a:r>
            <a:r>
              <a:rPr lang="it-IT" sz="3600" baseline="-25000" dirty="0" err="1">
                <a:solidFill>
                  <a:srgbClr val="0000FF"/>
                </a:solidFill>
              </a:rPr>
              <a:t>com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CB6572-033D-0E3E-E64B-EDE0CAE03CB3}"/>
              </a:ext>
            </a:extLst>
          </p:cNvPr>
          <p:cNvSpPr txBox="1"/>
          <p:nvPr/>
        </p:nvSpPr>
        <p:spPr>
          <a:xfrm>
            <a:off x="3704094" y="2079222"/>
            <a:ext cx="126353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MIMD-DM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8C1AA63-A10D-6F31-FC90-4A8A5DDB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752" y="3594553"/>
            <a:ext cx="1382109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94D08ADC-0609-FD31-C29D-C3E140ADE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15" y="4464503"/>
            <a:ext cx="1250663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50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A6965F9-ECB5-8903-C6A6-F8CC2D749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7050" y="1203325"/>
            <a:ext cx="625656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</a:rPr>
              <a:t>again</a:t>
            </a:r>
            <a:r>
              <a:rPr lang="it-IT" sz="2800" dirty="0">
                <a:solidFill>
                  <a:srgbClr val="C00000"/>
                </a:solidFill>
              </a:rPr>
              <a:t> I put </a:t>
            </a:r>
            <a:r>
              <a:rPr lang="it-IT" sz="2800" dirty="0" err="1">
                <a:solidFill>
                  <a:srgbClr val="C00000"/>
                </a:solidFill>
              </a:rPr>
              <a:t>everything</a:t>
            </a:r>
            <a:r>
              <a:rPr lang="it-IT" sz="2800" dirty="0">
                <a:solidFill>
                  <a:srgbClr val="C00000"/>
                </a:solidFill>
              </a:rPr>
              <a:t> in a </a:t>
            </a:r>
            <a:r>
              <a:rPr lang="it-IT" sz="2800" dirty="0" err="1">
                <a:solidFill>
                  <a:srgbClr val="C00000"/>
                </a:solidFill>
              </a:rPr>
              <a:t>table</a:t>
            </a:r>
            <a:r>
              <a:rPr lang="it-IT" sz="2800" dirty="0">
                <a:solidFill>
                  <a:srgbClr val="C00000"/>
                </a:solidFill>
              </a:rPr>
              <a:t>…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07A3E723-0962-F271-76D5-B1B6FF38A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5755"/>
              </p:ext>
            </p:extLst>
          </p:nvPr>
        </p:nvGraphicFramePr>
        <p:xfrm>
          <a:off x="3796393" y="1937657"/>
          <a:ext cx="3949700" cy="2895600"/>
        </p:xfrm>
        <a:graphic>
          <a:graphicData uri="http://schemas.openxmlformats.org/drawingml/2006/table">
            <a:tbl>
              <a:tblPr/>
              <a:tblGrid>
                <a:gridCol w="126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(16)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15t</a:t>
                      </a:r>
                      <a:r>
                        <a:rPr kumimoji="0" lang="it-IT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8t</a:t>
                      </a:r>
                      <a:r>
                        <a:rPr kumimoji="0" lang="it-IT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 </a:t>
                      </a: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+ 1 </a:t>
                      </a: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com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5t</a:t>
                      </a:r>
                      <a:r>
                        <a:rPr kumimoji="0" lang="it-IT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 </a:t>
                      </a: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+ 2 </a:t>
                      </a: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com</a:t>
                      </a:r>
                      <a:endParaRPr kumimoji="0" lang="it-IT" sz="32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4t</a:t>
                      </a:r>
                      <a:r>
                        <a:rPr kumimoji="0" lang="it-IT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 </a:t>
                      </a: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+ 3 </a:t>
                      </a: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com</a:t>
                      </a:r>
                      <a:endParaRPr kumimoji="0" lang="it-IT" sz="32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24">
            <a:extLst>
              <a:ext uri="{FF2B5EF4-FFF2-40B4-BE49-F238E27FC236}">
                <a16:creationId xmlns:a16="http://schemas.microsoft.com/office/drawing/2014/main" id="{AFBD3AF8-87D3-C472-0729-585D35D5BF21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4320015"/>
            <a:ext cx="2055813" cy="1219200"/>
            <a:chOff x="3840" y="2832"/>
            <a:chExt cx="1248" cy="768"/>
          </a:xfrm>
        </p:grpSpPr>
        <p:sp>
          <p:nvSpPr>
            <p:cNvPr id="8" name="AutoShape 25">
              <a:extLst>
                <a:ext uri="{FF2B5EF4-FFF2-40B4-BE49-F238E27FC236}">
                  <a16:creationId xmlns:a16="http://schemas.microsoft.com/office/drawing/2014/main" id="{287137B6-60AF-F4BE-3221-BF14A0903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32"/>
              <a:ext cx="1248" cy="768"/>
            </a:xfrm>
            <a:prstGeom prst="cloudCallout">
              <a:avLst>
                <a:gd name="adj1" fmla="val 13634"/>
                <a:gd name="adj2" fmla="val 86764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" name="Text Box 26">
              <a:extLst>
                <a:ext uri="{FF2B5EF4-FFF2-40B4-BE49-F238E27FC236}">
                  <a16:creationId xmlns:a16="http://schemas.microsoft.com/office/drawing/2014/main" id="{D6309C07-FBB0-A685-E244-9CD058BD2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" y="2928"/>
              <a:ext cx="305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10" name="Group 27">
            <a:extLst>
              <a:ext uri="{FF2B5EF4-FFF2-40B4-BE49-F238E27FC236}">
                <a16:creationId xmlns:a16="http://schemas.microsoft.com/office/drawing/2014/main" id="{6474775E-888E-D814-CAEB-B8DC43A2E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56454"/>
              </p:ext>
            </p:extLst>
          </p:nvPr>
        </p:nvGraphicFramePr>
        <p:xfrm>
          <a:off x="3801156" y="4842782"/>
          <a:ext cx="3944938" cy="585788"/>
        </p:xfrm>
        <a:graphic>
          <a:graphicData uri="http://schemas.openxmlformats.org/drawingml/2006/table">
            <a:tbl>
              <a:tblPr/>
              <a:tblGrid>
                <a:gridCol w="126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it-IT" sz="3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k</a:t>
                      </a:r>
                      <a:endParaRPr kumimoji="0" lang="it-I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? </a:t>
                      </a: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  <a:r>
                        <a:rPr kumimoji="0" lang="it-IT" sz="32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+ ? </a:t>
                      </a:r>
                      <a:r>
                        <a:rPr kumimoji="0" lang="it-I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3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com</a:t>
                      </a:r>
                      <a:endParaRPr kumimoji="0" lang="it-IT" sz="32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23">
            <a:extLst>
              <a:ext uri="{FF2B5EF4-FFF2-40B4-BE49-F238E27FC236}">
                <a16:creationId xmlns:a16="http://schemas.microsoft.com/office/drawing/2014/main" id="{E315B4F4-28FE-A8C6-2DB1-2E213417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5834063"/>
            <a:ext cx="11190514" cy="523220"/>
          </a:xfrm>
          <a:prstGeom prst="rect">
            <a:avLst/>
          </a:prstGeom>
          <a:noFill/>
          <a:ln w="57150" cmpd="thinThick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0000"/>
              <a:buFont typeface="ZapfDingbats" pitchFamily="82" charset="2"/>
              <a:buChar char="ã"/>
              <a:defRPr sz="20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Clr>
                <a:srgbClr val="CC0000"/>
              </a:buClr>
              <a:buNone/>
              <a:defRPr/>
            </a:pP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 general,</a:t>
            </a:r>
            <a:r>
              <a:rPr kumimoji="0" lang="it-IT" altLang="it-IT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it-IT" altLang="it-IT" sz="2800" kern="0" dirty="0" err="1">
                <a:solidFill>
                  <a:srgbClr val="000000"/>
                </a:solidFill>
              </a:rPr>
              <a:t>how</a:t>
            </a:r>
            <a:r>
              <a:rPr lang="it-IT" altLang="it-IT" sz="2800" kern="0" dirty="0">
                <a:solidFill>
                  <a:srgbClr val="000000"/>
                </a:solidFill>
              </a:rPr>
              <a:t> </a:t>
            </a:r>
            <a:r>
              <a:rPr lang="it-IT" altLang="it-IT" sz="2800" kern="0" dirty="0" err="1">
                <a:solidFill>
                  <a:srgbClr val="000000"/>
                </a:solidFill>
              </a:rPr>
              <a:t>much</a:t>
            </a:r>
            <a:r>
              <a:rPr lang="it-IT" altLang="it-IT" sz="2800" kern="0" dirty="0">
                <a:solidFill>
                  <a:srgbClr val="000000"/>
                </a:solidFill>
              </a:rPr>
              <a:t> </a:t>
            </a:r>
            <a:r>
              <a:rPr lang="it-IT" altLang="it-IT" sz="2800" kern="0" dirty="0" err="1">
                <a:solidFill>
                  <a:srgbClr val="000000"/>
                </a:solidFill>
              </a:rPr>
              <a:t>is</a:t>
            </a:r>
            <a:r>
              <a:rPr lang="it-IT" altLang="it-IT" sz="2800" kern="0" dirty="0">
                <a:solidFill>
                  <a:srgbClr val="000000"/>
                </a:solidFill>
              </a:rPr>
              <a:t> </a:t>
            </a:r>
            <a:r>
              <a:rPr kumimoji="0" lang="it-IT" alt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</a:t>
            </a:r>
            <a:r>
              <a:rPr kumimoji="0" lang="it-IT" altLang="it-IT" sz="2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p</a:t>
            </a: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it-IT" alt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considering</a:t>
            </a: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it-IT" alt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communications</a:t>
            </a: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?</a:t>
            </a:r>
            <a:endParaRPr kumimoji="0" lang="it-IT" alt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D480E6-C078-45D9-A224-94C81495C5E0}"/>
              </a:ext>
            </a:extLst>
          </p:cNvPr>
          <p:cNvSpPr txBox="1"/>
          <p:nvPr/>
        </p:nvSpPr>
        <p:spPr>
          <a:xfrm>
            <a:off x="9103409" y="3646765"/>
            <a:ext cx="126353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MIMD-DM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8A971EC-7BBC-ECD9-5AA0-0DFD057C7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6193" y="83502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>
                <a:solidFill>
                  <a:schemeClr val="tx2"/>
                </a:solidFill>
                <a:latin typeface="+mn-lt"/>
              </a:rPr>
              <a:t>In general: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T</a:t>
            </a:r>
            <a:r>
              <a:rPr lang="it-IT" baseline="-25000" dirty="0" err="1">
                <a:latin typeface="+mn-lt"/>
              </a:rPr>
              <a:t>p</a:t>
            </a:r>
            <a:r>
              <a:rPr lang="it-IT" dirty="0">
                <a:latin typeface="+mn-lt"/>
              </a:rPr>
              <a:t>(N) </a:t>
            </a:r>
            <a:r>
              <a:rPr lang="it-IT" dirty="0" err="1">
                <a:latin typeface="+mn-lt"/>
              </a:rPr>
              <a:t>computation</a:t>
            </a:r>
            <a:endParaRPr lang="it-IT" baseline="-25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9D6E93-6544-04D7-883E-4BB0D07BE971}"/>
              </a:ext>
            </a:extLst>
          </p:cNvPr>
          <p:cNvSpPr txBox="1">
            <a:spLocks noChangeArrowheads="1"/>
          </p:cNvSpPr>
          <p:nvPr/>
        </p:nvSpPr>
        <p:spPr>
          <a:xfrm>
            <a:off x="3745756" y="2054225"/>
            <a:ext cx="6407150" cy="1054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ALGORITHM: sum of </a:t>
            </a:r>
            <a:r>
              <a:rPr kumimoji="0" lang="it-IT" alt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CPUs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826BB3-2953-8B5F-F420-5AF5183DAF97}"/>
              </a:ext>
            </a:extLst>
          </p:cNvPr>
          <p:cNvSpPr txBox="1"/>
          <p:nvPr/>
        </p:nvSpPr>
        <p:spPr>
          <a:xfrm>
            <a:off x="775560" y="2263888"/>
            <a:ext cx="126353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MIMD-DM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BE9BACE3-6570-5ACA-C061-3A3EC24B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5811" y="3778251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000099"/>
                </a:solidFill>
                <a:latin typeface="Comic Sans MS"/>
              </a:rPr>
              <a:t>N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16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8B4A73D8-42C5-2855-CAD3-ED75FB33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311" y="2868613"/>
            <a:ext cx="6397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p=1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0564ACF-2AE6-91A7-D580-CD8473240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65" y="2819401"/>
            <a:ext cx="181171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lang="it-IT" sz="2800" baseline="-25000" dirty="0">
                <a:solidFill>
                  <a:srgbClr val="000099"/>
                </a:solidFill>
                <a:latin typeface="Comic Sans MS"/>
              </a:rPr>
              <a:t>1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=15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1A41967-E3B2-391C-7403-C013C0ED6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311" y="3429001"/>
            <a:ext cx="6889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p=2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68C5FEAA-A486-BB4E-CC56-A92A3AE6E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878" y="3379788"/>
            <a:ext cx="49023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=8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(7+1)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+ 1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C0CF98F-5EBD-C185-670A-E78AEF4AE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311" y="3946526"/>
            <a:ext cx="6889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p=4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BFB9983F-B2DA-3139-5E3F-3730671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20" y="3898901"/>
            <a:ext cx="501772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=5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(3+2)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+ 2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49B6C9F4-6F24-8584-CD27-B0BFE9E0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311" y="4522788"/>
            <a:ext cx="688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p=8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C1B23381-ADC5-7D30-1C28-D9133491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972" y="4475163"/>
            <a:ext cx="490070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8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=4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(1+3)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+ 3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94EB6501-86D8-2C0F-16C0-A613A635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699" y="4956176"/>
            <a:ext cx="162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………………</a:t>
            </a:r>
          </a:p>
        </p:txBody>
      </p:sp>
      <p:sp>
        <p:nvSpPr>
          <p:cNvPr id="32" name="AutoShape 15">
            <a:extLst>
              <a:ext uri="{FF2B5EF4-FFF2-40B4-BE49-F238E27FC236}">
                <a16:creationId xmlns:a16="http://schemas.microsoft.com/office/drawing/2014/main" id="{4344A2F1-51C7-6823-F956-0D11F7560F7B}"/>
              </a:ext>
            </a:extLst>
          </p:cNvPr>
          <p:cNvSpPr>
            <a:spLocks/>
          </p:cNvSpPr>
          <p:nvPr/>
        </p:nvSpPr>
        <p:spPr bwMode="auto">
          <a:xfrm>
            <a:off x="8791349" y="2674938"/>
            <a:ext cx="73025" cy="2665413"/>
          </a:xfrm>
          <a:prstGeom prst="rightBrace">
            <a:avLst>
              <a:gd name="adj1" fmla="val 304167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7514EB66-8B22-FA49-8E04-1904810D55C3}"/>
              </a:ext>
            </a:extLst>
          </p:cNvPr>
          <p:cNvGrpSpPr>
            <a:grpSpLocks/>
          </p:cNvGrpSpPr>
          <p:nvPr/>
        </p:nvGrpSpPr>
        <p:grpSpPr bwMode="auto">
          <a:xfrm>
            <a:off x="2604861" y="5532438"/>
            <a:ext cx="7416800" cy="865188"/>
            <a:chOff x="249" y="3203"/>
            <a:chExt cx="4672" cy="545"/>
          </a:xfrm>
        </p:grpSpPr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F37ED37B-9AD5-F850-F1C0-54F6C6E2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337"/>
              <a:ext cx="50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p=2</a:t>
              </a:r>
              <a:r>
                <a:rPr kumimoji="0" lang="it-IT" sz="2400" b="0" i="0" u="none" strike="noStrike" kern="1200" cap="none" spc="0" normalizeH="0" baseline="3000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k</a:t>
              </a: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5CBF63D9-F522-967A-A909-4A6643522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" y="3293"/>
              <a:ext cx="4209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</a:t>
              </a:r>
              <a:r>
                <a:rPr kumimoji="0" lang="it-IT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p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=</a:t>
              </a:r>
              <a:r>
                <a:rPr kumimoji="0" lang="it-IT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(N/p -1 +log</a:t>
              </a:r>
              <a:r>
                <a:rPr kumimoji="0" lang="it-IT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2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p) </a:t>
              </a:r>
              <a:r>
                <a:rPr kumimoji="0" lang="it-IT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</a:t>
              </a:r>
              <a:r>
                <a:rPr kumimoji="0" lang="it-IT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calc</a:t>
              </a:r>
              <a:r>
                <a:rPr kumimoji="0" lang="it-IT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+ (log</a:t>
              </a:r>
              <a:r>
                <a:rPr kumimoji="0" lang="it-IT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2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p) </a:t>
              </a:r>
              <a:r>
                <a:rPr kumimoji="0" lang="it-IT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</a:t>
              </a:r>
              <a:r>
                <a:rPr kumimoji="0" lang="it-IT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com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DB2C1077-783A-44D4-3CA5-C56B1D30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203"/>
              <a:ext cx="4660" cy="54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404E0FA-BAD9-81A9-F278-C24D0C305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481" y="1034143"/>
            <a:ext cx="8286750" cy="838200"/>
          </a:xfrm>
        </p:spPr>
        <p:txBody>
          <a:bodyPr/>
          <a:lstStyle/>
          <a:p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 of </a:t>
            </a:r>
            <a:r>
              <a:rPr kumimoji="0" lang="it-IT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N=16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b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it-IT" sz="2800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C09C4962-8549-41E5-D57C-E278D50A8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5436"/>
              </p:ext>
            </p:extLst>
          </p:nvPr>
        </p:nvGraphicFramePr>
        <p:xfrm>
          <a:off x="8624887" y="1423762"/>
          <a:ext cx="19288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222120" imgH="13808160" progId="">
                  <p:embed/>
                </p:oleObj>
              </mc:Choice>
              <mc:Fallback>
                <p:oleObj name="Equation" r:id="rId2" imgW="27222120" imgH="13808160" progId="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887" y="1423762"/>
                        <a:ext cx="1928813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>
            <a:extLst>
              <a:ext uri="{FF2B5EF4-FFF2-40B4-BE49-F238E27FC236}">
                <a16:creationId xmlns:a16="http://schemas.microsoft.com/office/drawing/2014/main" id="{7A6B6DC3-B8EB-E8C8-D1FE-3CD8D73C3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09" y="2370818"/>
            <a:ext cx="1673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=15tcalc</a:t>
            </a:r>
          </a:p>
        </p:txBody>
      </p:sp>
      <p:graphicFrame>
        <p:nvGraphicFramePr>
          <p:cNvPr id="9" name="Group 6">
            <a:extLst>
              <a:ext uri="{FF2B5EF4-FFF2-40B4-BE49-F238E27FC236}">
                <a16:creationId xmlns:a16="http://schemas.microsoft.com/office/drawing/2014/main" id="{A42878BB-3C74-790A-DDE3-5D84B53D8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56177"/>
              </p:ext>
            </p:extLst>
          </p:nvPr>
        </p:nvGraphicFramePr>
        <p:xfrm>
          <a:off x="2380456" y="3472543"/>
          <a:ext cx="2438400" cy="2209801"/>
        </p:xfrm>
        <a:graphic>
          <a:graphicData uri="http://schemas.openxmlformats.org/drawingml/2006/table">
            <a:tbl>
              <a:tblPr/>
              <a:tblGrid>
                <a:gridCol w="4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it-IT" sz="1600" b="0" i="0" u="sng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8t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5t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3.00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4t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3.75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Group 36">
            <a:extLst>
              <a:ext uri="{FF2B5EF4-FFF2-40B4-BE49-F238E27FC236}">
                <a16:creationId xmlns:a16="http://schemas.microsoft.com/office/drawing/2014/main" id="{BBDEDAB9-2A84-9612-8686-B1B38B53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18250"/>
              </p:ext>
            </p:extLst>
          </p:nvPr>
        </p:nvGraphicFramePr>
        <p:xfrm>
          <a:off x="7025481" y="3472543"/>
          <a:ext cx="3024188" cy="2209801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it-IT" sz="1600" b="0" i="0" u="sng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(8+2∙1)t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(5+2∙2)t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1.67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(4+2∙3)t</a:t>
                      </a:r>
                      <a:r>
                        <a:rPr kumimoji="0" lang="it-IT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calc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83D437AA-12C1-8795-1CC7-3D82B28C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189" y="3083606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MIMD-SM</a:t>
            </a:r>
          </a:p>
        </p:txBody>
      </p:sp>
      <p:sp>
        <p:nvSpPr>
          <p:cNvPr id="12" name="Text Box 67">
            <a:extLst>
              <a:ext uri="{FF2B5EF4-FFF2-40B4-BE49-F238E27FC236}">
                <a16:creationId xmlns:a16="http://schemas.microsoft.com/office/drawing/2014/main" id="{99E75959-4D2B-8009-C340-99E8BD02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673" y="3083606"/>
            <a:ext cx="1351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MIMD-DM</a:t>
            </a:r>
          </a:p>
        </p:txBody>
      </p:sp>
      <p:grpSp>
        <p:nvGrpSpPr>
          <p:cNvPr id="13" name="Group 69">
            <a:extLst>
              <a:ext uri="{FF2B5EF4-FFF2-40B4-BE49-F238E27FC236}">
                <a16:creationId xmlns:a16="http://schemas.microsoft.com/office/drawing/2014/main" id="{B558A35F-7D5F-05B2-69B8-DFBC234F5FED}"/>
              </a:ext>
            </a:extLst>
          </p:cNvPr>
          <p:cNvGrpSpPr>
            <a:grpSpLocks/>
          </p:cNvGrpSpPr>
          <p:nvPr/>
        </p:nvGrpSpPr>
        <p:grpSpPr bwMode="auto">
          <a:xfrm>
            <a:off x="5801519" y="3523343"/>
            <a:ext cx="2411412" cy="2016125"/>
            <a:chOff x="2699" y="1616"/>
            <a:chExt cx="1519" cy="1270"/>
          </a:xfrm>
        </p:grpSpPr>
        <p:sp>
          <p:nvSpPr>
            <p:cNvPr id="14" name="Text Box 70">
              <a:extLst>
                <a:ext uri="{FF2B5EF4-FFF2-40B4-BE49-F238E27FC236}">
                  <a16:creationId xmlns:a16="http://schemas.microsoft.com/office/drawing/2014/main" id="{7022C676-9028-E1DA-EFF5-5C245979D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1616"/>
              <a:ext cx="8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communications</a:t>
              </a:r>
              <a:endPara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5" name="Oval 71">
              <a:extLst>
                <a:ext uri="{FF2B5EF4-FFF2-40B4-BE49-F238E27FC236}">
                  <a16:creationId xmlns:a16="http://schemas.microsoft.com/office/drawing/2014/main" id="{AF4AD96E-9F9C-494D-78A5-930277553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979"/>
              <a:ext cx="136" cy="181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16" name="AutoShape 72">
              <a:extLst>
                <a:ext uri="{FF2B5EF4-FFF2-40B4-BE49-F238E27FC236}">
                  <a16:creationId xmlns:a16="http://schemas.microsoft.com/office/drawing/2014/main" id="{82D06AFD-FDDF-739F-B66B-0CE7D1B360D7}"/>
                </a:ext>
              </a:extLst>
            </p:cNvPr>
            <p:cNvCxnSpPr>
              <a:cxnSpLocks noChangeShapeType="1"/>
              <a:stCxn id="15" idx="1"/>
              <a:endCxn id="14" idx="2"/>
            </p:cNvCxnSpPr>
            <p:nvPr/>
          </p:nvCxnSpPr>
          <p:spPr bwMode="auto">
            <a:xfrm flipH="1" flipV="1">
              <a:off x="3109" y="1790"/>
              <a:ext cx="993" cy="216"/>
            </a:xfrm>
            <a:prstGeom prst="straightConnector1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73">
              <a:extLst>
                <a:ext uri="{FF2B5EF4-FFF2-40B4-BE49-F238E27FC236}">
                  <a16:creationId xmlns:a16="http://schemas.microsoft.com/office/drawing/2014/main" id="{82C781B4-CB58-C8B8-5B8E-11E280F09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2342"/>
              <a:ext cx="136" cy="181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18" name="AutoShape 74">
              <a:extLst>
                <a:ext uri="{FF2B5EF4-FFF2-40B4-BE49-F238E27FC236}">
                  <a16:creationId xmlns:a16="http://schemas.microsoft.com/office/drawing/2014/main" id="{7586B7F2-75B2-50DB-9666-831D1EA496FE}"/>
                </a:ext>
              </a:extLst>
            </p:cNvPr>
            <p:cNvCxnSpPr>
              <a:cxnSpLocks noChangeShapeType="1"/>
              <a:stCxn id="17" idx="1"/>
              <a:endCxn id="14" idx="2"/>
            </p:cNvCxnSpPr>
            <p:nvPr/>
          </p:nvCxnSpPr>
          <p:spPr bwMode="auto">
            <a:xfrm flipH="1" flipV="1">
              <a:off x="3109" y="1790"/>
              <a:ext cx="993" cy="579"/>
            </a:xfrm>
            <a:prstGeom prst="straightConnector1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</p:spPr>
        </p:cxnSp>
        <p:sp>
          <p:nvSpPr>
            <p:cNvPr id="19" name="Oval 75">
              <a:extLst>
                <a:ext uri="{FF2B5EF4-FFF2-40B4-BE49-F238E27FC236}">
                  <a16:creationId xmlns:a16="http://schemas.microsoft.com/office/drawing/2014/main" id="{D33EC8C9-31D1-37AD-F4C3-A75AF8A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2705"/>
              <a:ext cx="136" cy="181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20" name="AutoShape 76">
              <a:extLst>
                <a:ext uri="{FF2B5EF4-FFF2-40B4-BE49-F238E27FC236}">
                  <a16:creationId xmlns:a16="http://schemas.microsoft.com/office/drawing/2014/main" id="{55118657-8514-2CAE-6237-708232F85561}"/>
                </a:ext>
              </a:extLst>
            </p:cNvPr>
            <p:cNvCxnSpPr>
              <a:cxnSpLocks noChangeShapeType="1"/>
              <a:stCxn id="19" idx="1"/>
              <a:endCxn id="14" idx="2"/>
            </p:cNvCxnSpPr>
            <p:nvPr/>
          </p:nvCxnSpPr>
          <p:spPr bwMode="auto">
            <a:xfrm flipH="1" flipV="1">
              <a:off x="3109" y="1790"/>
              <a:ext cx="993" cy="942"/>
            </a:xfrm>
            <a:prstGeom prst="straightConnector1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</p:spPr>
        </p:cxnSp>
      </p:grpSp>
      <p:sp>
        <p:nvSpPr>
          <p:cNvPr id="21" name="Rectangle 78">
            <a:extLst>
              <a:ext uri="{FF2B5EF4-FFF2-40B4-BE49-F238E27FC236}">
                <a16:creationId xmlns:a16="http://schemas.microsoft.com/office/drawing/2014/main" id="{A17FEA06-B88A-605B-73A1-CAC04A02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7" y="5982381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p=2</a:t>
            </a:r>
            <a:r>
              <a:rPr kumimoji="0" lang="it-IT" sz="18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" name="Text Box 80">
            <a:extLst>
              <a:ext uri="{FF2B5EF4-FFF2-40B4-BE49-F238E27FC236}">
                <a16:creationId xmlns:a16="http://schemas.microsoft.com/office/drawing/2014/main" id="{DA75050D-102B-B828-8FBD-462A9D57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588" y="5968094"/>
            <a:ext cx="314541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(N/p-1 +log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p)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54C94037-737C-C1C6-A3F8-8D0034D2F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144" y="5826806"/>
            <a:ext cx="3457575" cy="660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C15EED52-E370-5596-C035-E4DC8D8C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19" y="5971268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p=2</a:t>
            </a:r>
            <a:r>
              <a:rPr kumimoji="0" lang="it-IT" sz="18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Text Box 85">
            <a:extLst>
              <a:ext uri="{FF2B5EF4-FFF2-40B4-BE49-F238E27FC236}">
                <a16:creationId xmlns:a16="http://schemas.microsoft.com/office/drawing/2014/main" id="{146A614F-9B63-F018-D7FC-98D51A70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819" y="5980793"/>
            <a:ext cx="4471987" cy="38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9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</a:t>
            </a:r>
            <a: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(N/p-1 +log</a:t>
            </a:r>
            <a:r>
              <a:rPr kumimoji="0" lang="it-IT" sz="19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p) </a:t>
            </a:r>
            <a:r>
              <a:rPr kumimoji="0" lang="it-IT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9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calc</a:t>
            </a:r>
            <a:r>
              <a:rPr kumimoji="0" lang="it-IT" sz="19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+ (log</a:t>
            </a:r>
            <a:r>
              <a:rPr kumimoji="0" lang="it-IT" sz="19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p) </a:t>
            </a:r>
            <a:r>
              <a:rPr kumimoji="0" lang="it-IT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19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it-IT" sz="19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Rectangle 86">
            <a:extLst>
              <a:ext uri="{FF2B5EF4-FFF2-40B4-BE49-F238E27FC236}">
                <a16:creationId xmlns:a16="http://schemas.microsoft.com/office/drawing/2014/main" id="{BCE10AAF-22F3-C0C2-F549-EF1C9B40E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469" y="5899831"/>
            <a:ext cx="4679950" cy="5762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801D8-969E-B5A5-A9DE-79F00F0E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8330935" cy="464602"/>
          </a:xfrm>
        </p:spPr>
        <p:txBody>
          <a:bodyPr/>
          <a:lstStyle/>
          <a:p>
            <a:r>
              <a:rPr lang="en-US" dirty="0"/>
              <a:t>what can be said about the GPUs?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50E26E-DBAF-9702-EA81-74B197636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0" y="2634191"/>
            <a:ext cx="10987049" cy="406115"/>
          </a:xfrm>
        </p:spPr>
        <p:txBody>
          <a:bodyPr/>
          <a:lstStyle/>
          <a:p>
            <a:r>
              <a:rPr lang="en-US" sz="2400" dirty="0"/>
              <a:t>I have to add the data transfer time from the CPU memory to the GPU memory</a:t>
            </a:r>
            <a:endParaRPr lang="it-IT" sz="2400" dirty="0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109745F4-0B9D-4B38-2718-BDE00F4A0EF1}"/>
              </a:ext>
            </a:extLst>
          </p:cNvPr>
          <p:cNvGrpSpPr>
            <a:grpSpLocks/>
          </p:cNvGrpSpPr>
          <p:nvPr/>
        </p:nvGrpSpPr>
        <p:grpSpPr bwMode="auto">
          <a:xfrm>
            <a:off x="2245632" y="3892982"/>
            <a:ext cx="7416800" cy="865188"/>
            <a:chOff x="249" y="3203"/>
            <a:chExt cx="4672" cy="545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5EADDCBF-5AE7-DD79-610D-D48DAC1B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337"/>
              <a:ext cx="50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p=2</a:t>
              </a:r>
              <a:r>
                <a:rPr kumimoji="0" lang="it-IT" sz="2400" b="0" i="0" u="none" strike="noStrike" kern="1200" cap="none" spc="0" normalizeH="0" baseline="3000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k</a:t>
              </a: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9984BF77-83F5-24C1-F83A-ABE0F478B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3293"/>
              <a:ext cx="4194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</a:t>
              </a:r>
              <a:r>
                <a:rPr kumimoji="0" lang="it-IT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p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=</a:t>
              </a:r>
              <a:r>
                <a:rPr kumimoji="0" lang="it-IT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(N/p -1 +log</a:t>
              </a:r>
              <a:r>
                <a:rPr kumimoji="0" lang="it-IT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2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p) </a:t>
              </a:r>
              <a:r>
                <a:rPr kumimoji="0" lang="it-IT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</a:t>
              </a:r>
              <a:r>
                <a:rPr kumimoji="0" lang="it-IT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calc</a:t>
              </a:r>
              <a:r>
                <a:rPr kumimoji="0" lang="it-IT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+ (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N +1) </a:t>
              </a:r>
              <a:r>
                <a:rPr kumimoji="0" lang="it-IT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</a:t>
              </a:r>
              <a:r>
                <a:rPr kumimoji="0" lang="it-IT" sz="2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transf</a:t>
              </a:r>
              <a:r>
                <a: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7843F486-D44E-F030-3C24-3B1AD4DB2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203"/>
              <a:ext cx="4660" cy="54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2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A95F87A-0BAC-67D2-EFB0-76777FF24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455" y="1033558"/>
            <a:ext cx="8286750" cy="838200"/>
          </a:xfrm>
        </p:spPr>
        <p:txBody>
          <a:bodyPr/>
          <a:lstStyle/>
          <a:p>
            <a:r>
              <a:rPr lang="it-IT" dirty="0" err="1"/>
              <a:t>Summarizing</a:t>
            </a:r>
            <a:r>
              <a:rPr lang="it-IT" dirty="0"/>
              <a:t>…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0011808-5963-620B-EEAA-9F4852E1B064}"/>
              </a:ext>
            </a:extLst>
          </p:cNvPr>
          <p:cNvSpPr txBox="1">
            <a:spLocks noChangeArrowheads="1"/>
          </p:cNvSpPr>
          <p:nvPr/>
        </p:nvSpPr>
        <p:spPr>
          <a:xfrm>
            <a:off x="2327105" y="2230533"/>
            <a:ext cx="77724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/>
              <a:t>The evaluation of the goodness of a parallel algorithm must take into account:</a:t>
            </a:r>
            <a:endParaRPr lang="it-IT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A10594B-ECBE-6167-814E-D8E4E8D46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362" y="3700558"/>
            <a:ext cx="377058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Processors/cores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number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Computational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complexity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Communication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Computational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load balancing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Work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organization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…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44F5753C-6F82-D2C4-2FA0-49CC788E629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77698" y="4475506"/>
            <a:ext cx="0" cy="685800"/>
          </a:xfrm>
          <a:prstGeom prst="line">
            <a:avLst/>
          </a:prstGeom>
          <a:noFill/>
          <a:ln w="139700" cmpd="tri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5B4D6C5-8757-7E0A-2694-33EF8C643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902" y="3810294"/>
            <a:ext cx="36147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PARALLELIZATION STRATEGY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Need to use multiple evaluation parameters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S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OC</a:t>
            </a:r>
          </a:p>
        </p:txBody>
      </p:sp>
    </p:spTree>
    <p:extLst>
      <p:ext uri="{BB962C8B-B14F-4D97-AF65-F5344CB8AC3E}">
        <p14:creationId xmlns:p14="http://schemas.microsoft.com/office/powerpoint/2010/main" val="31199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nimBg="1"/>
      <p:bldP spid="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EA82752-276C-B592-530C-34A631D0E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3782" y="967021"/>
            <a:ext cx="8286750" cy="838200"/>
          </a:xfrm>
        </p:spPr>
        <p:txBody>
          <a:bodyPr/>
          <a:lstStyle/>
          <a:p>
            <a:r>
              <a:rPr lang="it-IT" dirty="0" err="1"/>
              <a:t>Summarizing</a:t>
            </a:r>
            <a:r>
              <a:rPr lang="it-IT" dirty="0"/>
              <a:t>…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8170A9-B911-ED07-4A70-05F35989C4A4}"/>
              </a:ext>
            </a:extLst>
          </p:cNvPr>
          <p:cNvSpPr txBox="1">
            <a:spLocks noChangeArrowheads="1"/>
          </p:cNvSpPr>
          <p:nvPr/>
        </p:nvSpPr>
        <p:spPr>
          <a:xfrm>
            <a:off x="2420320" y="2186221"/>
            <a:ext cx="77724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/>
              <a:t>Conversely, the performance evaluation of the parallel software on HPC machines </a:t>
            </a:r>
          </a:p>
          <a:p>
            <a:pPr algn="ctr">
              <a:buFont typeface="Symbol" pitchFamily="18" charset="2"/>
              <a:buNone/>
            </a:pPr>
            <a:r>
              <a:rPr lang="en-US"/>
              <a:t>have to take into account:</a:t>
            </a:r>
            <a:endParaRPr lang="it-IT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984FD7D-3B4D-5427-1B2C-06916B45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661" y="3670002"/>
            <a:ext cx="557235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Powerfull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of processors/cores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Type and number of memories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Connection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between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processors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Multicore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architecture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Homogeneity/heterogeneity of the system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message-passing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/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synchronization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libraries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…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D4C2B1-8CC7-66DB-9076-D6AC0D99960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055820" y="4552985"/>
            <a:ext cx="0" cy="685800"/>
          </a:xfrm>
          <a:prstGeom prst="line">
            <a:avLst/>
          </a:prstGeom>
          <a:noFill/>
          <a:ln w="139700" cmpd="tri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41BCBF3-E1BA-D82F-E2A1-C2D32FD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285" y="3758714"/>
            <a:ext cx="34861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 effective evaluation of the parallel software performance requires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implementation in a specific computing environment and a measurement of the related execution times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nimBg="1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FBC87A8-5CF2-3500-18EC-12F8A7EF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392" y="1322506"/>
            <a:ext cx="9323847" cy="5842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STEP 1: domain and </a:t>
            </a:r>
            <a:r>
              <a:rPr lang="it-IT" altLang="it-IT" sz="3200" dirty="0" err="1">
                <a:solidFill>
                  <a:srgbClr val="0000FF"/>
                </a:solidFill>
              </a:rPr>
              <a:t>problem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3200" dirty="0" err="1">
                <a:solidFill>
                  <a:srgbClr val="0000FF"/>
                </a:solidFill>
              </a:rPr>
              <a:t>decomposition</a:t>
            </a:r>
            <a:r>
              <a:rPr lang="it-IT" altLang="it-IT" sz="3200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F5F37EF-F602-DA63-7D6B-917DEB2D8250}"/>
              </a:ext>
            </a:extLst>
          </p:cNvPr>
          <p:cNvSpPr txBox="1">
            <a:spLocks noChangeArrowheads="1"/>
          </p:cNvSpPr>
          <p:nvPr/>
        </p:nvSpPr>
        <p:spPr>
          <a:xfrm>
            <a:off x="2460229" y="2211506"/>
            <a:ext cx="7772400" cy="147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it-IT" sz="3200" dirty="0"/>
              <a:t>…divide the sum into partial sums and assign each partial sum to a processor…</a:t>
            </a:r>
            <a:endParaRPr lang="it-IT" altLang="it-IT" sz="3200" b="1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233665-AD4B-7EAE-AF3B-5250317C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48" y="4101379"/>
            <a:ext cx="845103" cy="36933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1800" dirty="0">
                <a:solidFill>
                  <a:srgbClr val="FFFF99"/>
                </a:solidFill>
                <a:latin typeface="Comic Sans MS" pitchFamily="66" charset="0"/>
              </a:rPr>
              <a:t>a_loc</a:t>
            </a:r>
            <a:r>
              <a:rPr lang="it-IT" altLang="it-IT" sz="1800" baseline="-25000" dirty="0">
                <a:solidFill>
                  <a:srgbClr val="FFFF99"/>
                </a:solidFill>
                <a:latin typeface="Comic Sans MS" pitchFamily="66" charset="0"/>
              </a:rPr>
              <a:t>0</a:t>
            </a:r>
            <a:endParaRPr lang="it-IT" altLang="it-IT" sz="1800" baseline="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B20B3EE-156D-B7BB-2E12-39570B7C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8" y="4101379"/>
            <a:ext cx="81945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a_loc</a:t>
            </a:r>
            <a:r>
              <a:rPr lang="it-IT" altLang="it-IT" sz="1800" baseline="-25000" dirty="0">
                <a:solidFill>
                  <a:srgbClr val="FFFF99"/>
                </a:solidFill>
                <a:latin typeface="Comic Sans MS" pitchFamily="66" charset="0"/>
              </a:rPr>
              <a:t>1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A9CD383-FC46-3D97-78DC-A29C5D4A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979" y="4097375"/>
            <a:ext cx="845104" cy="36933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a_loc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24C66B0-9EDE-A8B3-9128-71D2FD7D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658" y="4126411"/>
            <a:ext cx="965329" cy="369332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a_loc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p-1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E0C2F5-F620-843D-F7C4-2F40B7D5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924" y="5245744"/>
            <a:ext cx="504825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0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F77FA98-9078-6AC1-ED4F-ECB059B05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482" y="5272618"/>
            <a:ext cx="465137" cy="519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1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7938EDD6-351A-D1B5-6FA2-9C647793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657" y="5272619"/>
            <a:ext cx="504825" cy="5191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2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0C4F52A5-A383-6F29-A223-6F962CEF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657" y="5272619"/>
            <a:ext cx="504825" cy="519113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3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0543712-0479-A574-6434-8EDA028E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273" y="3652022"/>
            <a:ext cx="2597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Decomposed</a:t>
            </a:r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it-IT" altLang="it-IT" sz="2000" dirty="0">
                <a:solidFill>
                  <a:srgbClr val="FF3399"/>
                </a:solidFill>
                <a:latin typeface="Comic Sans MS" pitchFamily="66" charset="0"/>
              </a:rPr>
              <a:t>D</a:t>
            </a:r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omain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5A6D1F2-5038-3471-6593-B064F021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791" y="6034924"/>
            <a:ext cx="2694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Decomposed</a:t>
            </a:r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it-IT" altLang="it-IT" sz="2000" dirty="0" err="1">
                <a:solidFill>
                  <a:srgbClr val="FF3399"/>
                </a:solidFill>
                <a:latin typeface="Comic Sans MS" pitchFamily="66" charset="0"/>
              </a:rPr>
              <a:t>P</a:t>
            </a:r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roblem</a:t>
            </a:r>
            <a:endParaRPr lang="it-IT" altLang="it-IT" sz="2000" baseline="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F5DFE34E-BB13-47D1-ECFB-937A588B1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8872" y="4460155"/>
            <a:ext cx="296513" cy="724969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F4EF51E8-F4C1-8836-5EEA-8F82B5EE5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8809" y="4495743"/>
            <a:ext cx="296513" cy="724969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9E106F3-B489-D7CC-1BCC-11724FBA9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2872" y="4495743"/>
            <a:ext cx="504825" cy="677678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32D04B7C-40DD-7EA5-93E4-8A6DBD488A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20695" y="4504901"/>
            <a:ext cx="73375" cy="66852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090B6B-30F1-1F2F-0207-E867DFB75523}"/>
              </a:ext>
            </a:extLst>
          </p:cNvPr>
          <p:cNvSpPr txBox="1"/>
          <p:nvPr/>
        </p:nvSpPr>
        <p:spPr>
          <a:xfrm>
            <a:off x="7086123" y="4090822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onstantia"/>
              </a:rPr>
              <a:t>… … …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491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40009CF3-DFE8-AB5A-2910-112F6AF8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2378599"/>
            <a:ext cx="9816035" cy="464602"/>
          </a:xfrm>
        </p:spPr>
        <p:txBody>
          <a:bodyPr/>
          <a:lstStyle/>
          <a:p>
            <a:pPr algn="ctr"/>
            <a:r>
              <a:rPr lang="it-IT" sz="3600" dirty="0" err="1"/>
              <a:t>Classroom</a:t>
            </a:r>
            <a:r>
              <a:rPr lang="it-IT" sz="3600" dirty="0"/>
              <a:t> </a:t>
            </a:r>
            <a:r>
              <a:rPr lang="it-IT" sz="3600" dirty="0" err="1"/>
              <a:t>exercise</a:t>
            </a:r>
            <a:r>
              <a:rPr lang="it-IT" sz="3600" dirty="0"/>
              <a:t>, </a:t>
            </a:r>
            <a:br>
              <a:rPr lang="it-IT" sz="3600" dirty="0"/>
            </a:br>
            <a:r>
              <a:rPr lang="it-IT" sz="3600" dirty="0" err="1"/>
              <a:t>using</a:t>
            </a:r>
            <a:r>
              <a:rPr lang="it-IT" sz="3600" dirty="0"/>
              <a:t> Python and </a:t>
            </a:r>
            <a:r>
              <a:rPr lang="it-IT" sz="3600" dirty="0" err="1"/>
              <a:t>Jupyter</a:t>
            </a:r>
            <a:r>
              <a:rPr lang="it-IT" sz="3600" dirty="0"/>
              <a:t> notes</a:t>
            </a:r>
            <a:endParaRPr lang="it-GB" sz="3600" dirty="0"/>
          </a:p>
        </p:txBody>
      </p:sp>
    </p:spTree>
    <p:extLst>
      <p:ext uri="{BB962C8B-B14F-4D97-AF65-F5344CB8AC3E}">
        <p14:creationId xmlns:p14="http://schemas.microsoft.com/office/powerpoint/2010/main" val="4085733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07A94-5A60-47B4-6341-3935069A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936" y="612730"/>
            <a:ext cx="4908550" cy="46460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Hands-on</a:t>
            </a:r>
            <a:r>
              <a:rPr lang="it-IT" dirty="0"/>
              <a:t> </a:t>
            </a:r>
            <a:r>
              <a:rPr lang="it-IT" dirty="0" err="1"/>
              <a:t>Kaggle</a:t>
            </a:r>
            <a:r>
              <a:rPr lang="it-IT" dirty="0"/>
              <a:t>!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38B60B-5B52-A820-6A79-A16871789E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822" y="1184973"/>
            <a:ext cx="4908550" cy="406115"/>
          </a:xfrm>
        </p:spPr>
        <p:txBody>
          <a:bodyPr/>
          <a:lstStyle/>
          <a:p>
            <a:r>
              <a:rPr lang="it-IT" dirty="0" err="1"/>
              <a:t>Requirements</a:t>
            </a:r>
            <a:r>
              <a:rPr lang="it-IT" dirty="0"/>
              <a:t>: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1B4CE5-E798-67B5-9FA7-0592DEA6FB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1507504"/>
            <a:ext cx="8521436" cy="273792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dirty="0"/>
              <a:t>Go </a:t>
            </a:r>
            <a:r>
              <a:rPr lang="it-IT" sz="4400" dirty="0"/>
              <a:t>to </a:t>
            </a:r>
            <a:r>
              <a:rPr lang="it-IT" sz="4400" dirty="0">
                <a:hlinkClick r:id="rId2"/>
              </a:rPr>
              <a:t>https://www.kaggle.com</a:t>
            </a:r>
            <a:endParaRPr lang="it-IT" sz="4400" dirty="0"/>
          </a:p>
          <a:p>
            <a:pPr>
              <a:buFont typeface="+mj-lt"/>
              <a:buAutoNum type="arabicPeriod"/>
            </a:pPr>
            <a:r>
              <a:rPr lang="it-IT" dirty="0" err="1"/>
              <a:t>Register</a:t>
            </a:r>
            <a:r>
              <a:rPr lang="it-IT" dirty="0"/>
              <a:t> by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university</a:t>
            </a:r>
            <a:r>
              <a:rPr lang="it-IT" dirty="0"/>
              <a:t> email</a:t>
            </a:r>
          </a:p>
          <a:p>
            <a:pPr>
              <a:buFont typeface="+mj-lt"/>
              <a:buAutoNum type="arabicPeriod"/>
            </a:pPr>
            <a:r>
              <a:rPr lang="it-IT" dirty="0" err="1"/>
              <a:t>Enjoy</a:t>
            </a:r>
            <a:r>
              <a:rPr lang="it-IT" dirty="0"/>
              <a:t> to create new notebook! 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3598E48-9EAC-F1B4-FE8A-E61487705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837" y="2698013"/>
            <a:ext cx="2811113" cy="3527252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78A597-BA40-9081-2D67-068212217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78" y="2698013"/>
            <a:ext cx="2811112" cy="3562921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C58005A-44E8-8636-D7A5-AD17A3731D9E}"/>
              </a:ext>
            </a:extLst>
          </p:cNvPr>
          <p:cNvCxnSpPr/>
          <p:nvPr/>
        </p:nvCxnSpPr>
        <p:spPr>
          <a:xfrm>
            <a:off x="6565434" y="4446986"/>
            <a:ext cx="1365161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4307993-1784-6090-2633-B839E6AF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43" y="1781515"/>
            <a:ext cx="8363557" cy="45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22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3FD66F-1752-4FAF-55EF-19932491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08" y="1183779"/>
            <a:ext cx="8230999" cy="48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3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76AB16-10DD-EDD2-5A8F-C76D0EE275F4}"/>
              </a:ext>
            </a:extLst>
          </p:cNvPr>
          <p:cNvSpPr txBox="1"/>
          <p:nvPr/>
        </p:nvSpPr>
        <p:spPr>
          <a:xfrm>
            <a:off x="751315" y="1539427"/>
            <a:ext cx="16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Requirements</a:t>
            </a:r>
            <a:r>
              <a:rPr lang="it-IT" dirty="0"/>
              <a:t>: 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292DF05E-F309-D586-8512-764F91935D97}"/>
              </a:ext>
            </a:extLst>
          </p:cNvPr>
          <p:cNvSpPr txBox="1"/>
          <p:nvPr/>
        </p:nvSpPr>
        <p:spPr>
          <a:xfrm>
            <a:off x="884583" y="1808922"/>
            <a:ext cx="1045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!</a:t>
            </a:r>
            <a:r>
              <a:rPr lang="it-IT" dirty="0" err="1"/>
              <a:t>conda</a:t>
            </a:r>
            <a:r>
              <a:rPr lang="it-IT" dirty="0"/>
              <a:t> </a:t>
            </a:r>
            <a:r>
              <a:rPr lang="it-IT" dirty="0" err="1"/>
              <a:t>install</a:t>
            </a:r>
            <a:r>
              <a:rPr lang="it-IT" dirty="0"/>
              <a:t> -y mpi4py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23" name="Immagine 1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C7722B-A2CC-34DB-B01C-19041261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22" y="2377928"/>
            <a:ext cx="9157362" cy="3495641"/>
          </a:xfrm>
          <a:prstGeom prst="rect">
            <a:avLst/>
          </a:prstGeom>
        </p:spPr>
      </p:pic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ABBCB37F-79B8-8848-1AFB-2B3E6AF5ABE4}"/>
              </a:ext>
            </a:extLst>
          </p:cNvPr>
          <p:cNvCxnSpPr>
            <a:cxnSpLocks/>
          </p:cNvCxnSpPr>
          <p:nvPr/>
        </p:nvCxnSpPr>
        <p:spPr>
          <a:xfrm flipH="1">
            <a:off x="9672034" y="3867665"/>
            <a:ext cx="1807393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30424106-1DB5-1CFB-B0E2-C8E58C0774BD}"/>
              </a:ext>
            </a:extLst>
          </p:cNvPr>
          <p:cNvSpPr txBox="1"/>
          <p:nvPr/>
        </p:nvSpPr>
        <p:spPr>
          <a:xfrm>
            <a:off x="10440994" y="3268311"/>
            <a:ext cx="145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Enable</a:t>
            </a:r>
            <a:r>
              <a:rPr lang="it-IT" dirty="0"/>
              <a:t> internet!</a:t>
            </a:r>
          </a:p>
        </p:txBody>
      </p:sp>
      <p:sp>
        <p:nvSpPr>
          <p:cNvPr id="129" name="Titolo 1">
            <a:extLst>
              <a:ext uri="{FF2B5EF4-FFF2-40B4-BE49-F238E27FC236}">
                <a16:creationId xmlns:a16="http://schemas.microsoft.com/office/drawing/2014/main" id="{9E8C9C5D-74EE-3B9E-E716-CFD34C7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20" y="1209573"/>
            <a:ext cx="4908550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MPI for </a:t>
            </a:r>
            <a:r>
              <a:rPr lang="it-IT" dirty="0" err="1"/>
              <a:t>python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7428DBF-B6B9-52F7-FE3B-4673CD44E01D}"/>
              </a:ext>
            </a:extLst>
          </p:cNvPr>
          <p:cNvSpPr/>
          <p:nvPr/>
        </p:nvSpPr>
        <p:spPr>
          <a:xfrm>
            <a:off x="884583" y="4243388"/>
            <a:ext cx="7459317" cy="209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7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292DF05E-F309-D586-8512-764F91935D97}"/>
              </a:ext>
            </a:extLst>
          </p:cNvPr>
          <p:cNvSpPr txBox="1"/>
          <p:nvPr/>
        </p:nvSpPr>
        <p:spPr>
          <a:xfrm>
            <a:off x="884583" y="1808922"/>
            <a:ext cx="1045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!</a:t>
            </a:r>
            <a:r>
              <a:rPr lang="it-IT" dirty="0" err="1"/>
              <a:t>conda</a:t>
            </a:r>
            <a:r>
              <a:rPr lang="it-IT" dirty="0"/>
              <a:t> </a:t>
            </a:r>
            <a:r>
              <a:rPr lang="it-IT" dirty="0" err="1"/>
              <a:t>install</a:t>
            </a:r>
            <a:r>
              <a:rPr lang="it-IT" dirty="0"/>
              <a:t> -y mpi4py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BC98EE-BFC6-B598-8A85-C93C9D53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9" y="2474564"/>
            <a:ext cx="10077712" cy="330237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9E6C850-C86F-5844-D496-1B1D43186C55}"/>
              </a:ext>
            </a:extLst>
          </p:cNvPr>
          <p:cNvCxnSpPr/>
          <p:nvPr/>
        </p:nvCxnSpPr>
        <p:spPr>
          <a:xfrm flipH="1">
            <a:off x="10200068" y="4134118"/>
            <a:ext cx="1738647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F3C851F-3FE6-9664-1AEE-5B9078C82819}"/>
              </a:ext>
            </a:extLst>
          </p:cNvPr>
          <p:cNvSpPr txBox="1"/>
          <p:nvPr/>
        </p:nvSpPr>
        <p:spPr>
          <a:xfrm>
            <a:off x="751315" y="1539427"/>
            <a:ext cx="16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Requirements</a:t>
            </a:r>
            <a:r>
              <a:rPr lang="it-IT" dirty="0"/>
              <a:t>: 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C271C7B-07B2-972A-3B1E-6A8F42D6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20" y="1209573"/>
            <a:ext cx="4908550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MPI for </a:t>
            </a:r>
            <a:r>
              <a:rPr lang="it-IT" dirty="0" err="1"/>
              <a:t>python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837569-6DEA-7EC0-5329-DEE5A798193A}"/>
              </a:ext>
            </a:extLst>
          </p:cNvPr>
          <p:cNvSpPr/>
          <p:nvPr/>
        </p:nvSpPr>
        <p:spPr>
          <a:xfrm>
            <a:off x="454220" y="4664868"/>
            <a:ext cx="8196861" cy="1677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95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E0453-97CA-CFF4-DFB7-B5EC2013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MPI for </a:t>
            </a:r>
            <a:r>
              <a:rPr lang="it-IT" dirty="0" err="1"/>
              <a:t>python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C6A162-7EAD-E8D7-738B-272DA484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5517"/>
            <a:ext cx="12192000" cy="2550969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5985952-8B90-1E63-128B-67131EA3D52B}"/>
              </a:ext>
            </a:extLst>
          </p:cNvPr>
          <p:cNvCxnSpPr>
            <a:cxnSpLocks/>
          </p:cNvCxnSpPr>
          <p:nvPr/>
        </p:nvCxnSpPr>
        <p:spPr>
          <a:xfrm>
            <a:off x="415583" y="2525517"/>
            <a:ext cx="0" cy="13993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AEB873-62D3-DCD0-8B2B-897DDFE37AED}"/>
              </a:ext>
            </a:extLst>
          </p:cNvPr>
          <p:cNvSpPr txBox="1"/>
          <p:nvPr/>
        </p:nvSpPr>
        <p:spPr>
          <a:xfrm>
            <a:off x="106490" y="2039524"/>
            <a:ext cx="9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RUN!</a:t>
            </a:r>
          </a:p>
        </p:txBody>
      </p:sp>
    </p:spTree>
    <p:extLst>
      <p:ext uri="{BB962C8B-B14F-4D97-AF65-F5344CB8AC3E}">
        <p14:creationId xmlns:p14="http://schemas.microsoft.com/office/powerpoint/2010/main" val="33667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A86CD-B3A2-2D67-6473-59403414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MPI for </a:t>
            </a:r>
            <a:r>
              <a:rPr lang="it-IT" dirty="0" err="1"/>
              <a:t>python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778271-2439-FAF8-EE8D-E04AB5BEF1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2" y="1935943"/>
            <a:ext cx="4908549" cy="3717882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/>
              <a:t>import </a:t>
            </a:r>
            <a:r>
              <a:rPr lang="it-IT" dirty="0" err="1"/>
              <a:t>numpy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np</a:t>
            </a:r>
            <a:endParaRPr lang="it-IT" dirty="0"/>
          </a:p>
          <a:p>
            <a:r>
              <a:rPr lang="it-IT" dirty="0"/>
              <a:t>from mpi4py import MPI</a:t>
            </a:r>
          </a:p>
          <a:p>
            <a:r>
              <a:rPr lang="it-IT" dirty="0" err="1"/>
              <a:t>comm</a:t>
            </a:r>
            <a:r>
              <a:rPr lang="it-IT" dirty="0"/>
              <a:t> = MPI.COMM_WORLD</a:t>
            </a:r>
          </a:p>
          <a:p>
            <a:endParaRPr lang="it-IT" dirty="0"/>
          </a:p>
          <a:p>
            <a:r>
              <a:rPr lang="it-IT" dirty="0" err="1"/>
              <a:t>comm.Barrier</a:t>
            </a:r>
            <a:r>
              <a:rPr lang="it-IT" dirty="0"/>
              <a:t>()</a:t>
            </a:r>
          </a:p>
          <a:p>
            <a:r>
              <a:rPr lang="it-IT" dirty="0" err="1"/>
              <a:t>t_start</a:t>
            </a:r>
            <a:r>
              <a:rPr lang="it-IT" dirty="0"/>
              <a:t> = </a:t>
            </a:r>
            <a:r>
              <a:rPr lang="it-IT" dirty="0" err="1"/>
              <a:t>MPI.Wtime</a:t>
            </a:r>
            <a:r>
              <a:rPr lang="it-IT" dirty="0"/>
              <a:t>()</a:t>
            </a:r>
          </a:p>
          <a:p>
            <a:endParaRPr lang="it-IT" dirty="0"/>
          </a:p>
          <a:p>
            <a:r>
              <a:rPr lang="it-IT" dirty="0"/>
              <a:t># </a:t>
            </a:r>
            <a:r>
              <a:rPr lang="it-IT" dirty="0" err="1"/>
              <a:t>this</a:t>
            </a:r>
            <a:r>
              <a:rPr lang="it-IT" dirty="0"/>
              <a:t> array </a:t>
            </a:r>
            <a:r>
              <a:rPr lang="it-IT" dirty="0" err="1"/>
              <a:t>lives</a:t>
            </a:r>
            <a:r>
              <a:rPr lang="it-IT" dirty="0"/>
              <a:t> on </a:t>
            </a:r>
            <a:r>
              <a:rPr lang="it-IT" dirty="0" err="1"/>
              <a:t>each</a:t>
            </a:r>
            <a:r>
              <a:rPr lang="it-IT" dirty="0"/>
              <a:t> processor</a:t>
            </a:r>
          </a:p>
          <a:p>
            <a:r>
              <a:rPr lang="it-IT" dirty="0"/>
              <a:t>data = </a:t>
            </a:r>
            <a:r>
              <a:rPr lang="it-IT" dirty="0" err="1"/>
              <a:t>np.zeros</a:t>
            </a:r>
            <a:r>
              <a:rPr lang="it-IT" dirty="0"/>
              <a:t>(5)</a:t>
            </a:r>
          </a:p>
          <a:p>
            <a:r>
              <a:rPr lang="it-IT" dirty="0"/>
              <a:t>for i in range(</a:t>
            </a:r>
            <a:r>
              <a:rPr lang="it-IT" dirty="0" err="1"/>
              <a:t>comm.rank</a:t>
            </a:r>
            <a:r>
              <a:rPr lang="it-IT" dirty="0"/>
              <a:t>, </a:t>
            </a:r>
            <a:r>
              <a:rPr lang="it-IT" dirty="0" err="1"/>
              <a:t>len</a:t>
            </a:r>
            <a:r>
              <a:rPr lang="it-IT" dirty="0"/>
              <a:t>(data), </a:t>
            </a:r>
            <a:r>
              <a:rPr lang="it-IT" dirty="0" err="1"/>
              <a:t>comm.size</a:t>
            </a:r>
            <a:r>
              <a:rPr lang="it-IT" dirty="0"/>
              <a:t>):</a:t>
            </a:r>
          </a:p>
          <a:p>
            <a:r>
              <a:rPr lang="it-IT" dirty="0"/>
              <a:t>    # set data in </a:t>
            </a:r>
            <a:r>
              <a:rPr lang="it-IT" dirty="0" err="1"/>
              <a:t>each</a:t>
            </a:r>
            <a:r>
              <a:rPr lang="it-IT" dirty="0"/>
              <a:t> array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processor</a:t>
            </a:r>
          </a:p>
          <a:p>
            <a:r>
              <a:rPr lang="it-IT" dirty="0"/>
              <a:t>    data[i] = 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E9B93A-91A8-3765-31E4-C606946C4740}"/>
              </a:ext>
            </a:extLst>
          </p:cNvPr>
          <p:cNvSpPr txBox="1"/>
          <p:nvPr/>
        </p:nvSpPr>
        <p:spPr>
          <a:xfrm>
            <a:off x="5844923" y="1532726"/>
            <a:ext cx="6163821" cy="452431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 err="1">
                <a:latin typeface="Avenir Book" panose="02000503020000020003" pitchFamily="2" charset="0"/>
              </a:rPr>
              <a:t>print</a:t>
            </a:r>
            <a:r>
              <a:rPr lang="it-IT" dirty="0">
                <a:latin typeface="Avenir Book" panose="02000503020000020003" pitchFamily="2" charset="0"/>
              </a:rPr>
              <a:t> ('[%i]'%</a:t>
            </a:r>
            <a:r>
              <a:rPr lang="it-IT" dirty="0" err="1">
                <a:latin typeface="Avenir Book" panose="02000503020000020003" pitchFamily="2" charset="0"/>
              </a:rPr>
              <a:t>comm.rank</a:t>
            </a:r>
            <a:r>
              <a:rPr lang="it-IT" dirty="0">
                <a:latin typeface="Avenir Book" panose="02000503020000020003" pitchFamily="2" charset="0"/>
              </a:rPr>
              <a:t>, data)</a:t>
            </a:r>
          </a:p>
          <a:p>
            <a:r>
              <a:rPr lang="it-IT" dirty="0" err="1">
                <a:latin typeface="Avenir Book" panose="02000503020000020003" pitchFamily="2" charset="0"/>
              </a:rPr>
              <a:t>comm.Barrier</a:t>
            </a:r>
            <a:r>
              <a:rPr lang="it-IT" dirty="0">
                <a:latin typeface="Avenir Book" panose="02000503020000020003" pitchFamily="2" charset="0"/>
              </a:rPr>
              <a:t>()</a:t>
            </a:r>
          </a:p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 err="1">
                <a:latin typeface="Avenir Book" panose="02000503020000020003" pitchFamily="2" charset="0"/>
              </a:rPr>
              <a:t>if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comm.rank</a:t>
            </a:r>
            <a:r>
              <a:rPr lang="it-IT" dirty="0">
                <a:latin typeface="Avenir Book" panose="02000503020000020003" pitchFamily="2" charset="0"/>
              </a:rPr>
              <a:t>==0:</a:t>
            </a:r>
          </a:p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>
                <a:latin typeface="Avenir Book" panose="02000503020000020003" pitchFamily="2" charset="0"/>
              </a:rPr>
              <a:t>    </a:t>
            </a:r>
            <a:r>
              <a:rPr lang="it-IT" dirty="0" err="1">
                <a:latin typeface="Avenir Book" panose="02000503020000020003" pitchFamily="2" charset="0"/>
              </a:rPr>
              <a:t>totals</a:t>
            </a:r>
            <a:r>
              <a:rPr lang="it-IT" dirty="0">
                <a:latin typeface="Avenir Book" panose="02000503020000020003" pitchFamily="2" charset="0"/>
              </a:rPr>
              <a:t> = </a:t>
            </a:r>
            <a:r>
              <a:rPr lang="it-IT" dirty="0" err="1">
                <a:latin typeface="Avenir Book" panose="02000503020000020003" pitchFamily="2" charset="0"/>
              </a:rPr>
              <a:t>np.zeros_like</a:t>
            </a:r>
            <a:r>
              <a:rPr lang="it-IT" dirty="0">
                <a:latin typeface="Avenir Book" panose="02000503020000020003" pitchFamily="2" charset="0"/>
              </a:rPr>
              <a:t>(data)</a:t>
            </a:r>
          </a:p>
          <a:p>
            <a:r>
              <a:rPr lang="it-IT" dirty="0">
                <a:latin typeface="Avenir Book" panose="02000503020000020003" pitchFamily="2" charset="0"/>
              </a:rPr>
              <a:t>else:</a:t>
            </a:r>
          </a:p>
          <a:p>
            <a:r>
              <a:rPr lang="it-IT" dirty="0">
                <a:latin typeface="Avenir Book" panose="02000503020000020003" pitchFamily="2" charset="0"/>
              </a:rPr>
              <a:t>    </a:t>
            </a:r>
            <a:r>
              <a:rPr lang="it-IT" dirty="0" err="1">
                <a:latin typeface="Avenir Book" panose="02000503020000020003" pitchFamily="2" charset="0"/>
              </a:rPr>
              <a:t>totals</a:t>
            </a:r>
            <a:r>
              <a:rPr lang="it-IT" dirty="0">
                <a:latin typeface="Avenir Book" panose="02000503020000020003" pitchFamily="2" charset="0"/>
              </a:rPr>
              <a:t> = None</a:t>
            </a:r>
          </a:p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 err="1">
                <a:latin typeface="Avenir Book" panose="02000503020000020003" pitchFamily="2" charset="0"/>
              </a:rPr>
              <a:t>comm.Reduce</a:t>
            </a:r>
            <a:r>
              <a:rPr lang="it-IT" dirty="0">
                <a:latin typeface="Avenir Book" panose="02000503020000020003" pitchFamily="2" charset="0"/>
              </a:rPr>
              <a:t>([data, MPI.DOUBLE],[</a:t>
            </a:r>
            <a:r>
              <a:rPr lang="it-IT" dirty="0" err="1">
                <a:latin typeface="Avenir Book" panose="02000503020000020003" pitchFamily="2" charset="0"/>
              </a:rPr>
              <a:t>totals</a:t>
            </a:r>
            <a:r>
              <a:rPr lang="it-IT" dirty="0">
                <a:latin typeface="Avenir Book" panose="02000503020000020003" pitchFamily="2" charset="0"/>
              </a:rPr>
              <a:t>, MPI.DOUBLE],</a:t>
            </a:r>
          </a:p>
          <a:p>
            <a:r>
              <a:rPr lang="it-IT" dirty="0">
                <a:latin typeface="Avenir Book" panose="02000503020000020003" pitchFamily="2" charset="0"/>
              </a:rPr>
              <a:t>op = </a:t>
            </a:r>
            <a:r>
              <a:rPr lang="it-IT" dirty="0" err="1">
                <a:latin typeface="Avenir Book" panose="02000503020000020003" pitchFamily="2" charset="0"/>
              </a:rPr>
              <a:t>MPI.SUM,root</a:t>
            </a:r>
            <a:r>
              <a:rPr lang="it-IT" dirty="0">
                <a:latin typeface="Avenir Book" panose="02000503020000020003" pitchFamily="2" charset="0"/>
              </a:rPr>
              <a:t> = 0)</a:t>
            </a:r>
          </a:p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 err="1">
                <a:latin typeface="Avenir Book" panose="02000503020000020003" pitchFamily="2" charset="0"/>
              </a:rPr>
              <a:t>print</a:t>
            </a:r>
            <a:r>
              <a:rPr lang="it-IT" dirty="0">
                <a:latin typeface="Avenir Book" panose="02000503020000020003" pitchFamily="2" charset="0"/>
              </a:rPr>
              <a:t> ('[%i]'%</a:t>
            </a:r>
            <a:r>
              <a:rPr lang="it-IT" dirty="0" err="1">
                <a:latin typeface="Avenir Book" panose="02000503020000020003" pitchFamily="2" charset="0"/>
              </a:rPr>
              <a:t>comm.rank</a:t>
            </a:r>
            <a:r>
              <a:rPr lang="it-IT" dirty="0">
                <a:latin typeface="Avenir Book" panose="02000503020000020003" pitchFamily="2" charset="0"/>
              </a:rPr>
              <a:t>, </a:t>
            </a:r>
            <a:r>
              <a:rPr lang="it-IT" dirty="0" err="1">
                <a:latin typeface="Avenir Book" panose="02000503020000020003" pitchFamily="2" charset="0"/>
              </a:rPr>
              <a:t>totals</a:t>
            </a:r>
            <a:r>
              <a:rPr lang="it-IT" dirty="0">
                <a:latin typeface="Avenir Book" panose="02000503020000020003" pitchFamily="2" charset="0"/>
              </a:rPr>
              <a:t>)</a:t>
            </a:r>
          </a:p>
          <a:p>
            <a:r>
              <a:rPr lang="it-IT" dirty="0" err="1">
                <a:latin typeface="Avenir Book" panose="02000503020000020003" pitchFamily="2" charset="0"/>
              </a:rPr>
              <a:t>comm.Barrier</a:t>
            </a:r>
            <a:r>
              <a:rPr lang="it-IT" dirty="0">
                <a:latin typeface="Avenir Book" panose="02000503020000020003" pitchFamily="2" charset="0"/>
              </a:rPr>
              <a:t>()</a:t>
            </a:r>
          </a:p>
          <a:p>
            <a:r>
              <a:rPr lang="it-IT" dirty="0" err="1">
                <a:latin typeface="Avenir Book" panose="02000503020000020003" pitchFamily="2" charset="0"/>
              </a:rPr>
              <a:t>t_diff</a:t>
            </a:r>
            <a:r>
              <a:rPr lang="it-IT" dirty="0">
                <a:latin typeface="Avenir Book" panose="02000503020000020003" pitchFamily="2" charset="0"/>
              </a:rPr>
              <a:t> = </a:t>
            </a:r>
            <a:r>
              <a:rPr lang="it-IT" dirty="0" err="1">
                <a:latin typeface="Avenir Book" panose="02000503020000020003" pitchFamily="2" charset="0"/>
              </a:rPr>
              <a:t>MPI.Wtime</a:t>
            </a:r>
            <a:r>
              <a:rPr lang="it-IT" dirty="0">
                <a:latin typeface="Avenir Book" panose="02000503020000020003" pitchFamily="2" charset="0"/>
              </a:rPr>
              <a:t>() - </a:t>
            </a:r>
            <a:r>
              <a:rPr lang="it-IT" dirty="0" err="1">
                <a:latin typeface="Avenir Book" panose="02000503020000020003" pitchFamily="2" charset="0"/>
              </a:rPr>
              <a:t>t_start</a:t>
            </a:r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 err="1">
                <a:latin typeface="Avenir Book" panose="02000503020000020003" pitchFamily="2" charset="0"/>
              </a:rPr>
              <a:t>if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comm.rank</a:t>
            </a:r>
            <a:r>
              <a:rPr lang="it-IT" dirty="0">
                <a:latin typeface="Avenir Book" panose="02000503020000020003" pitchFamily="2" charset="0"/>
              </a:rPr>
              <a:t>==0: </a:t>
            </a:r>
            <a:r>
              <a:rPr lang="it-IT" dirty="0" err="1">
                <a:latin typeface="Avenir Book" panose="02000503020000020003" pitchFamily="2" charset="0"/>
              </a:rPr>
              <a:t>print</a:t>
            </a:r>
            <a:r>
              <a:rPr lang="it-IT" dirty="0">
                <a:latin typeface="Avenir Book" panose="02000503020000020003" pitchFamily="2" charset="0"/>
              </a:rPr>
              <a:t>(</a:t>
            </a:r>
            <a:r>
              <a:rPr lang="it-IT" dirty="0" err="1">
                <a:latin typeface="Avenir Book" panose="02000503020000020003" pitchFamily="2" charset="0"/>
              </a:rPr>
              <a:t>t_diff</a:t>
            </a:r>
            <a:r>
              <a:rPr lang="it-IT" dirty="0">
                <a:latin typeface="Avenir Book" panose="02000503020000020003" pitchFamily="2" charset="0"/>
              </a:rPr>
              <a:t>)</a:t>
            </a:r>
          </a:p>
        </p:txBody>
      </p:sp>
      <p:pic>
        <p:nvPicPr>
          <p:cNvPr id="10" name="Elemento grafico 9" descr="Badge 1 con riempimento a tinta unita">
            <a:extLst>
              <a:ext uri="{FF2B5EF4-FFF2-40B4-BE49-F238E27FC236}">
                <a16:creationId xmlns:a16="http://schemas.microsoft.com/office/drawing/2014/main" id="{5F07C2E8-EA93-5196-4773-F33C2D1DA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3791" y="1935943"/>
            <a:ext cx="914400" cy="914400"/>
          </a:xfrm>
          <a:prstGeom prst="rect">
            <a:avLst/>
          </a:prstGeom>
        </p:spPr>
      </p:pic>
      <p:pic>
        <p:nvPicPr>
          <p:cNvPr id="12" name="Elemento grafico 11" descr="Badge con riempimento a tinta unita">
            <a:extLst>
              <a:ext uri="{FF2B5EF4-FFF2-40B4-BE49-F238E27FC236}">
                <a16:creationId xmlns:a16="http://schemas.microsoft.com/office/drawing/2014/main" id="{F0EDB021-ECAB-39E8-A1AD-2CFAFF3E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7194" y="15492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3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12411-E106-72A2-5658-25F011B1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MPI for </a:t>
            </a:r>
            <a:r>
              <a:rPr lang="it-IT" dirty="0" err="1"/>
              <a:t>python</a:t>
            </a:r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7C12F6-21D4-9795-FA55-B625EE5C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96" y="1781515"/>
            <a:ext cx="8436607" cy="4792094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3E116A-76F5-F8E6-BDCB-80AF0A8B8051}"/>
              </a:ext>
            </a:extLst>
          </p:cNvPr>
          <p:cNvCxnSpPr/>
          <p:nvPr/>
        </p:nvCxnSpPr>
        <p:spPr>
          <a:xfrm>
            <a:off x="399245" y="2550017"/>
            <a:ext cx="13651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0B5F4D-E2F3-BA44-6C07-D2B66AF984B7}"/>
              </a:ext>
            </a:extLst>
          </p:cNvPr>
          <p:cNvSpPr txBox="1"/>
          <p:nvPr/>
        </p:nvSpPr>
        <p:spPr>
          <a:xfrm>
            <a:off x="425003" y="2047741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RUN!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BF4537-9943-71AD-7738-BD6193F5B3D7}"/>
              </a:ext>
            </a:extLst>
          </p:cNvPr>
          <p:cNvSpPr txBox="1"/>
          <p:nvPr/>
        </p:nvSpPr>
        <p:spPr>
          <a:xfrm>
            <a:off x="0" y="5356421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3"/>
              </a:rPr>
              <a:t>shorturl.at</a:t>
            </a:r>
            <a:r>
              <a:rPr lang="it-IT" dirty="0">
                <a:hlinkClick r:id="rId3"/>
              </a:rPr>
              <a:t>/cks38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66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B9DC0-0F3D-7567-9337-13412140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19205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multicore </a:t>
            </a:r>
            <a:r>
              <a:rPr lang="it-IT" dirty="0" err="1"/>
              <a:t>environment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501185-9BDB-CC5F-2AC6-67E3F30923BF}"/>
              </a:ext>
            </a:extLst>
          </p:cNvPr>
          <p:cNvSpPr txBox="1"/>
          <p:nvPr/>
        </p:nvSpPr>
        <p:spPr>
          <a:xfrm>
            <a:off x="557251" y="1906074"/>
            <a:ext cx="237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• Create new notebook</a:t>
            </a:r>
          </a:p>
          <a:p>
            <a:r>
              <a:rPr lang="it-IT" dirty="0"/>
              <a:t>• Write code!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2CDAE7-2B73-0A8C-2CD6-7350EEE2FCCF}"/>
              </a:ext>
            </a:extLst>
          </p:cNvPr>
          <p:cNvSpPr txBox="1"/>
          <p:nvPr/>
        </p:nvSpPr>
        <p:spPr>
          <a:xfrm>
            <a:off x="3179460" y="2423617"/>
            <a:ext cx="6917577" cy="39703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import </a:t>
            </a:r>
            <a:r>
              <a:rPr lang="it-IT" dirty="0" err="1"/>
              <a:t>numpy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np</a:t>
            </a:r>
            <a:endParaRPr lang="it-IT" dirty="0"/>
          </a:p>
          <a:p>
            <a:endParaRPr lang="it-IT" dirty="0"/>
          </a:p>
          <a:p>
            <a:r>
              <a:rPr lang="it-IT" dirty="0"/>
              <a:t>import </a:t>
            </a:r>
            <a:r>
              <a:rPr lang="it-IT" dirty="0" err="1"/>
              <a:t>numexpr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ne</a:t>
            </a:r>
          </a:p>
          <a:p>
            <a:endParaRPr lang="it-IT" dirty="0"/>
          </a:p>
          <a:p>
            <a:r>
              <a:rPr lang="it-IT" dirty="0"/>
              <a:t>n1, n2 = 5000, 5000</a:t>
            </a:r>
          </a:p>
          <a:p>
            <a:endParaRPr lang="it-IT" dirty="0"/>
          </a:p>
          <a:p>
            <a:r>
              <a:rPr lang="it-IT" dirty="0"/>
              <a:t>x = </a:t>
            </a:r>
            <a:r>
              <a:rPr lang="it-IT" dirty="0" err="1"/>
              <a:t>np.random.randn</a:t>
            </a:r>
            <a:r>
              <a:rPr lang="it-IT" dirty="0"/>
              <a:t>(n1, n2)</a:t>
            </a:r>
          </a:p>
          <a:p>
            <a:endParaRPr lang="it-IT" dirty="0"/>
          </a:p>
          <a:p>
            <a:r>
              <a:rPr lang="it-IT" dirty="0"/>
              <a:t>%</a:t>
            </a:r>
            <a:r>
              <a:rPr lang="it-IT" dirty="0" err="1"/>
              <a:t>timeit</a:t>
            </a:r>
            <a:r>
              <a:rPr lang="it-IT" dirty="0"/>
              <a:t> </a:t>
            </a:r>
          </a:p>
          <a:p>
            <a:r>
              <a:rPr lang="it-IT" dirty="0"/>
              <a:t>y = </a:t>
            </a:r>
            <a:r>
              <a:rPr lang="it-IT" dirty="0" err="1"/>
              <a:t>np.random.randn</a:t>
            </a:r>
            <a:r>
              <a:rPr lang="it-IT" dirty="0"/>
              <a:t>(n1, n2)</a:t>
            </a:r>
          </a:p>
          <a:p>
            <a:r>
              <a:rPr lang="it-IT" dirty="0"/>
              <a:t>x + y</a:t>
            </a:r>
          </a:p>
          <a:p>
            <a:endParaRPr lang="it-IT" dirty="0"/>
          </a:p>
          <a:p>
            <a:r>
              <a:rPr lang="it-IT" dirty="0"/>
              <a:t>%</a:t>
            </a:r>
            <a:r>
              <a:rPr lang="it-IT" dirty="0" err="1"/>
              <a:t>timeit</a:t>
            </a:r>
            <a:r>
              <a:rPr lang="it-IT" dirty="0"/>
              <a:t> y = </a:t>
            </a:r>
            <a:r>
              <a:rPr lang="it-IT" dirty="0" err="1"/>
              <a:t>np.random.randn</a:t>
            </a:r>
            <a:r>
              <a:rPr lang="it-IT" dirty="0"/>
              <a:t>(n1, n2)</a:t>
            </a:r>
          </a:p>
          <a:p>
            <a:r>
              <a:rPr lang="it-IT" dirty="0" err="1"/>
              <a:t>ne.evaluate</a:t>
            </a:r>
            <a:r>
              <a:rPr lang="it-IT" dirty="0"/>
              <a:t>('x + y')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609603D-F91F-3F84-8121-53630A607B69}"/>
              </a:ext>
            </a:extLst>
          </p:cNvPr>
          <p:cNvCxnSpPr/>
          <p:nvPr/>
        </p:nvCxnSpPr>
        <p:spPr>
          <a:xfrm>
            <a:off x="1700011" y="4829578"/>
            <a:ext cx="13651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8346D8-92D8-D161-83D3-DA32322CB86B}"/>
              </a:ext>
            </a:extLst>
          </p:cNvPr>
          <p:cNvSpPr txBox="1"/>
          <p:nvPr/>
        </p:nvSpPr>
        <p:spPr>
          <a:xfrm>
            <a:off x="1661375" y="4437708"/>
            <a:ext cx="6136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Take time!</a:t>
            </a:r>
          </a:p>
        </p:txBody>
      </p:sp>
    </p:spTree>
    <p:extLst>
      <p:ext uri="{BB962C8B-B14F-4D97-AF65-F5344CB8AC3E}">
        <p14:creationId xmlns:p14="http://schemas.microsoft.com/office/powerpoint/2010/main" val="38310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9B08483-E8EE-E164-4297-78A76B2DC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543" y="1277739"/>
            <a:ext cx="10130412" cy="114300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solidFill>
                  <a:srgbClr val="0000FF"/>
                </a:solidFill>
              </a:rPr>
              <a:t>STEP 2: </a:t>
            </a:r>
            <a:r>
              <a:rPr lang="it-IT" altLang="it-IT" sz="3200" dirty="0" err="1">
                <a:solidFill>
                  <a:srgbClr val="0000FF"/>
                </a:solidFill>
              </a:rPr>
              <a:t>local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3200" dirty="0" err="1">
                <a:solidFill>
                  <a:srgbClr val="0000FF"/>
                </a:solidFill>
              </a:rPr>
              <a:t>results</a:t>
            </a:r>
            <a:r>
              <a:rPr lang="it-IT" altLang="it-IT" sz="3200" dirty="0">
                <a:solidFill>
                  <a:srgbClr val="0000FF"/>
                </a:solidFill>
              </a:rPr>
              <a:t> </a:t>
            </a:r>
            <a:r>
              <a:rPr lang="it-IT" altLang="it-IT" sz="3200" dirty="0" err="1">
                <a:solidFill>
                  <a:srgbClr val="0000FF"/>
                </a:solidFill>
              </a:rPr>
              <a:t>collection</a:t>
            </a:r>
            <a:r>
              <a:rPr lang="it-IT" altLang="it-IT" sz="3200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136B54-AD6B-33D4-2948-F3FFF17E60F8}"/>
              </a:ext>
            </a:extLst>
          </p:cNvPr>
          <p:cNvSpPr txBox="1">
            <a:spLocks noChangeArrowheads="1"/>
          </p:cNvSpPr>
          <p:nvPr/>
        </p:nvSpPr>
        <p:spPr>
          <a:xfrm>
            <a:off x="232180" y="1941314"/>
            <a:ext cx="11727639" cy="147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altLang="it-IT" sz="3200" dirty="0"/>
              <a:t>… then t</a:t>
            </a:r>
            <a:r>
              <a:rPr lang="en-US" altLang="it-IT" sz="3200" dirty="0"/>
              <a:t>he partial sums </a:t>
            </a:r>
            <a:r>
              <a:rPr lang="en-US" altLang="it-IT" sz="3200" dirty="0">
                <a:solidFill>
                  <a:srgbClr val="0066FF"/>
                </a:solidFill>
              </a:rPr>
              <a:t>must be combined</a:t>
            </a:r>
            <a:r>
              <a:rPr lang="en-US" altLang="it-IT" sz="32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altLang="it-IT" sz="3200" i="1" dirty="0"/>
              <a:t>properly</a:t>
            </a:r>
            <a:r>
              <a:rPr lang="en-US" altLang="it-IT" sz="3200" dirty="0"/>
              <a:t> to obtain the total sum</a:t>
            </a:r>
            <a:endParaRPr lang="en-GB" altLang="it-IT" sz="3200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7A3B8083-7264-A90E-8759-A8A44A35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14" y="4129047"/>
            <a:ext cx="504825" cy="5191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0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E046B91-56C3-14EE-5C23-5B5DE0D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514" y="4129047"/>
            <a:ext cx="465138" cy="519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 dirty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 dirty="0">
                <a:solidFill>
                  <a:srgbClr val="FFFF99"/>
                </a:solidFill>
                <a:latin typeface="Comic Sans MS" pitchFamily="66" charset="0"/>
              </a:rPr>
              <a:t>1</a:t>
            </a:r>
            <a:endParaRPr lang="it-IT" altLang="it-IT" sz="2800" baseline="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73E9406-BD0C-DEAF-4181-01D137DF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889" y="4129047"/>
            <a:ext cx="504825" cy="51911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2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DB5A3A8-BAAC-B5E4-9ACA-6276E3D4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820" y="4084480"/>
            <a:ext cx="504825" cy="519112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>
                <a:solidFill>
                  <a:srgbClr val="FFFF99"/>
                </a:solidFill>
                <a:latin typeface="Comic Sans MS" pitchFamily="66" charset="0"/>
              </a:rPr>
              <a:t>s</a:t>
            </a:r>
            <a:r>
              <a:rPr lang="it-IT" altLang="it-IT" sz="2800" baseline="-25000">
                <a:solidFill>
                  <a:srgbClr val="FFFF99"/>
                </a:solidFill>
                <a:latin typeface="Comic Sans MS" pitchFamily="66" charset="0"/>
              </a:rPr>
              <a:t>3</a:t>
            </a:r>
            <a:endParaRPr lang="it-IT" altLang="it-IT" sz="2800" baseline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1230BE9B-2488-A212-B471-A5F040DAF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212" y="3566473"/>
            <a:ext cx="1747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Local </a:t>
            </a:r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Results</a:t>
            </a:r>
            <a:endParaRPr lang="it-IT" altLang="it-IT" sz="2000" baseline="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20EC8F2-DD0E-1A90-D9AE-304EB764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240" y="6155707"/>
            <a:ext cx="1747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000" baseline="0" dirty="0">
                <a:solidFill>
                  <a:srgbClr val="FF3399"/>
                </a:solidFill>
                <a:latin typeface="Comic Sans MS" pitchFamily="66" charset="0"/>
              </a:rPr>
              <a:t>Global </a:t>
            </a:r>
            <a:r>
              <a:rPr lang="it-IT" altLang="it-IT" sz="2000" dirty="0" err="1">
                <a:solidFill>
                  <a:srgbClr val="FF3399"/>
                </a:solidFill>
                <a:latin typeface="Comic Sans MS" pitchFamily="66" charset="0"/>
              </a:rPr>
              <a:t>R</a:t>
            </a:r>
            <a:r>
              <a:rPr lang="it-IT" altLang="it-IT" sz="2000" baseline="0" dirty="0" err="1">
                <a:solidFill>
                  <a:srgbClr val="FF3399"/>
                </a:solidFill>
                <a:latin typeface="Comic Sans MS" pitchFamily="66" charset="0"/>
              </a:rPr>
              <a:t>esult</a:t>
            </a:r>
            <a:endParaRPr lang="it-IT" altLang="it-IT" sz="2000" baseline="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3B1CB79-1EC4-08C3-526E-F5390D756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548" y="4694738"/>
            <a:ext cx="1287403" cy="779393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802CC0AE-A809-8CAD-910D-6B23E474B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3348" y="4648159"/>
            <a:ext cx="504824" cy="825972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13A110F6-A5F1-E58E-563D-8FB9EA443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168" y="4684291"/>
            <a:ext cx="344179" cy="74074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C3B3D886-8305-CB96-5661-9B230E1D6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6660" y="4648159"/>
            <a:ext cx="1628635" cy="825972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00" baseline="0">
              <a:solidFill>
                <a:srgbClr val="000000"/>
              </a:solidFill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71085B6-C71A-2191-5728-99044E046566}"/>
              </a:ext>
            </a:extLst>
          </p:cNvPr>
          <p:cNvGrpSpPr>
            <a:grpSpLocks/>
          </p:cNvGrpSpPr>
          <p:nvPr/>
        </p:nvGrpSpPr>
        <p:grpSpPr bwMode="auto">
          <a:xfrm>
            <a:off x="4859914" y="4419559"/>
            <a:ext cx="2819400" cy="0"/>
            <a:chOff x="3133059" y="5327650"/>
            <a:chExt cx="2819400" cy="0"/>
          </a:xfrm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6E7D9AEE-67CC-9847-B0C2-FB590CBA6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976"/>
              <a:ext cx="336" cy="0"/>
            </a:xfrm>
            <a:prstGeom prst="line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 sz="1400" baseline="0">
                <a:solidFill>
                  <a:srgbClr val="000000"/>
                </a:solidFill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8E540966-D1AE-84A5-0764-5EEA179BE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76"/>
              <a:ext cx="336" cy="0"/>
            </a:xfrm>
            <a:prstGeom prst="line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 sz="1400" baseline="0">
                <a:solidFill>
                  <a:srgbClr val="000000"/>
                </a:solidFill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38A94E55-5FBC-716E-2332-8AD93B574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976"/>
              <a:ext cx="336" cy="0"/>
            </a:xfrm>
            <a:prstGeom prst="line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it-IT" sz="1400" baseline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D0FC959-A2F1-E80F-2E2A-DDE115A7CF20}"/>
              </a:ext>
            </a:extLst>
          </p:cNvPr>
          <p:cNvSpPr txBox="1"/>
          <p:nvPr/>
        </p:nvSpPr>
        <p:spPr>
          <a:xfrm>
            <a:off x="7086123" y="4090822"/>
            <a:ext cx="105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onstantia"/>
              </a:rPr>
              <a:t>… … … </a:t>
            </a:r>
            <a:endParaRPr lang="it-IT" dirty="0"/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A5AB8505-A2AC-8F63-56AB-31BF3388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51" y="5580261"/>
            <a:ext cx="824265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altLang="it-IT" sz="2800" baseline="0" dirty="0">
                <a:solidFill>
                  <a:srgbClr val="FFFF99"/>
                </a:solidFill>
                <a:latin typeface="Comic Sans MS" pitchFamily="66" charset="0"/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7193207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B9DC0-0F3D-7567-9337-13412140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19205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multicore </a:t>
            </a:r>
            <a:r>
              <a:rPr lang="it-IT" dirty="0" err="1"/>
              <a:t>environment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A4BEF9-0F15-9AAF-FA3A-2EF5370F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26" y="2065305"/>
            <a:ext cx="9192057" cy="4163461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0BF4E04-A57D-0C9F-3018-5BAAD72F1C2F}"/>
              </a:ext>
            </a:extLst>
          </p:cNvPr>
          <p:cNvCxnSpPr/>
          <p:nvPr/>
        </p:nvCxnSpPr>
        <p:spPr>
          <a:xfrm>
            <a:off x="531493" y="3696237"/>
            <a:ext cx="13651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9F7E0D-C667-5505-4648-8D027DA58DD1}"/>
              </a:ext>
            </a:extLst>
          </p:cNvPr>
          <p:cNvSpPr txBox="1"/>
          <p:nvPr/>
        </p:nvSpPr>
        <p:spPr>
          <a:xfrm>
            <a:off x="557251" y="3193961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RUN!</a:t>
            </a:r>
          </a:p>
        </p:txBody>
      </p:sp>
      <p:sp>
        <p:nvSpPr>
          <p:cNvPr id="8" name="CasellaDiTesto 7">
            <a:hlinkClick r:id="rId3"/>
            <a:extLst>
              <a:ext uri="{FF2B5EF4-FFF2-40B4-BE49-F238E27FC236}">
                <a16:creationId xmlns:a16="http://schemas.microsoft.com/office/drawing/2014/main" id="{908FF1D5-3E3E-A4EE-9A60-52A87DB9E559}"/>
              </a:ext>
            </a:extLst>
          </p:cNvPr>
          <p:cNvSpPr txBox="1"/>
          <p:nvPr/>
        </p:nvSpPr>
        <p:spPr>
          <a:xfrm>
            <a:off x="167425" y="5151549"/>
            <a:ext cx="20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4"/>
              </a:rPr>
              <a:t>shorturl.at</a:t>
            </a:r>
            <a:r>
              <a:rPr lang="it-IT" dirty="0">
                <a:hlinkClick r:id="rId4"/>
              </a:rPr>
              <a:t>/TUVW6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5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BC752-5E6F-332A-C7D6-BF0B304D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75872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GPU </a:t>
            </a:r>
            <a:r>
              <a:rPr lang="it-IT" dirty="0" err="1"/>
              <a:t>environment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DEA585-56F2-2048-6F9A-A2B7D88643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0" y="1897455"/>
            <a:ext cx="4908550" cy="406115"/>
          </a:xfrm>
        </p:spPr>
        <p:txBody>
          <a:bodyPr/>
          <a:lstStyle/>
          <a:p>
            <a:r>
              <a:rPr lang="it-IT" dirty="0" err="1"/>
              <a:t>Requirements</a:t>
            </a:r>
            <a:r>
              <a:rPr lang="it-IT" dirty="0"/>
              <a:t>: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F4EF2C-B647-9F5A-A1A7-3E5CA034B5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1" y="2419510"/>
            <a:ext cx="4908549" cy="2737928"/>
          </a:xfrm>
        </p:spPr>
        <p:txBody>
          <a:bodyPr/>
          <a:lstStyle/>
          <a:p>
            <a:r>
              <a:rPr lang="it-IT" dirty="0"/>
              <a:t>• Start new notebook</a:t>
            </a:r>
          </a:p>
          <a:p>
            <a:r>
              <a:rPr lang="it-IT" dirty="0"/>
              <a:t>• </a:t>
            </a:r>
            <a:r>
              <a:rPr lang="it-IT" dirty="0" err="1"/>
              <a:t>Enable</a:t>
            </a:r>
            <a:r>
              <a:rPr lang="it-IT" dirty="0"/>
              <a:t> GPU in notebook (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</a:t>
            </a:r>
            <a:r>
              <a:rPr lang="it-IT" dirty="0" err="1"/>
              <a:t>please</a:t>
            </a:r>
            <a:r>
              <a:rPr lang="it-IT" dirty="0"/>
              <a:t>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mobile </a:t>
            </a:r>
            <a:r>
              <a:rPr lang="it-IT" dirty="0" err="1"/>
              <a:t>number</a:t>
            </a:r>
            <a:r>
              <a:rPr lang="it-IT" dirty="0"/>
              <a:t> for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!)</a:t>
            </a:r>
          </a:p>
          <a:p>
            <a:r>
              <a:rPr lang="it-IT" dirty="0"/>
              <a:t>• Select Accelerator -&gt; GPU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A2177A-3DDC-DCCD-E2A0-8310E44B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045" y="2100512"/>
            <a:ext cx="3628739" cy="3817830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9638380-6995-74CF-36CC-1AA066B850B9}"/>
              </a:ext>
            </a:extLst>
          </p:cNvPr>
          <p:cNvCxnSpPr>
            <a:cxnSpLocks/>
          </p:cNvCxnSpPr>
          <p:nvPr/>
        </p:nvCxnSpPr>
        <p:spPr>
          <a:xfrm flipH="1">
            <a:off x="9195516" y="4112364"/>
            <a:ext cx="1807393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BC752-5E6F-332A-C7D6-BF0B304D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75872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GPU </a:t>
            </a:r>
            <a:r>
              <a:rPr lang="it-IT" dirty="0" err="1"/>
              <a:t>environment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DEA585-56F2-2048-6F9A-A2B7D88643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0" y="1897455"/>
            <a:ext cx="4908550" cy="406115"/>
          </a:xfrm>
        </p:spPr>
        <p:txBody>
          <a:bodyPr/>
          <a:lstStyle/>
          <a:p>
            <a:r>
              <a:rPr lang="it-IT" dirty="0" err="1"/>
              <a:t>Requirements</a:t>
            </a:r>
            <a:r>
              <a:rPr lang="it-IT" dirty="0"/>
              <a:t>: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F4EF2C-B647-9F5A-A1A7-3E5CA034B5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1" y="2419510"/>
            <a:ext cx="4908549" cy="2737928"/>
          </a:xfrm>
        </p:spPr>
        <p:txBody>
          <a:bodyPr/>
          <a:lstStyle/>
          <a:p>
            <a:r>
              <a:rPr lang="it-IT" dirty="0"/>
              <a:t>• Start new notebook</a:t>
            </a:r>
          </a:p>
          <a:p>
            <a:r>
              <a:rPr lang="it-IT" dirty="0"/>
              <a:t>• </a:t>
            </a:r>
            <a:r>
              <a:rPr lang="it-IT" dirty="0" err="1"/>
              <a:t>Enable</a:t>
            </a:r>
            <a:r>
              <a:rPr lang="it-IT" dirty="0"/>
              <a:t> GPU in notebook (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</a:t>
            </a:r>
            <a:r>
              <a:rPr lang="it-IT" dirty="0" err="1"/>
              <a:t>please</a:t>
            </a:r>
            <a:r>
              <a:rPr lang="it-IT" dirty="0"/>
              <a:t>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mobile </a:t>
            </a:r>
            <a:r>
              <a:rPr lang="it-IT" dirty="0" err="1"/>
              <a:t>number</a:t>
            </a:r>
            <a:r>
              <a:rPr lang="it-IT" dirty="0"/>
              <a:t> for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!)</a:t>
            </a:r>
          </a:p>
          <a:p>
            <a:r>
              <a:rPr lang="it-IT" dirty="0"/>
              <a:t>• Select Accelerator -&gt; GPU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D156AF-2281-3944-85EB-A5C0CA08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02" y="1897455"/>
            <a:ext cx="3826009" cy="4423522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814EE25-C7E6-D6B4-CA7A-651F55BCA142}"/>
              </a:ext>
            </a:extLst>
          </p:cNvPr>
          <p:cNvCxnSpPr>
            <a:cxnSpLocks/>
          </p:cNvCxnSpPr>
          <p:nvPr/>
        </p:nvCxnSpPr>
        <p:spPr>
          <a:xfrm flipH="1">
            <a:off x="9800823" y="4086606"/>
            <a:ext cx="1807393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BC752-5E6F-332A-C7D6-BF0B304D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75872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GPU </a:t>
            </a:r>
            <a:r>
              <a:rPr lang="it-IT" dirty="0" err="1"/>
              <a:t>environment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F6406B-3ED2-7A8A-8273-3E23C25E9D18}"/>
              </a:ext>
            </a:extLst>
          </p:cNvPr>
          <p:cNvSpPr txBox="1"/>
          <p:nvPr/>
        </p:nvSpPr>
        <p:spPr>
          <a:xfrm>
            <a:off x="557251" y="2021983"/>
            <a:ext cx="4774603" cy="39703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import </a:t>
            </a:r>
            <a:r>
              <a:rPr lang="it-IT" dirty="0" err="1"/>
              <a:t>numpy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np</a:t>
            </a:r>
            <a:endParaRPr lang="it-IT" dirty="0"/>
          </a:p>
          <a:p>
            <a:r>
              <a:rPr lang="it-IT" dirty="0"/>
              <a:t>import </a:t>
            </a:r>
            <a:r>
              <a:rPr lang="it-IT" dirty="0" err="1"/>
              <a:t>numba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nb</a:t>
            </a:r>
            <a:endParaRPr lang="it-IT" dirty="0"/>
          </a:p>
          <a:p>
            <a:r>
              <a:rPr lang="it-IT" dirty="0"/>
              <a:t>from </a:t>
            </a:r>
            <a:r>
              <a:rPr lang="it-IT" dirty="0" err="1"/>
              <a:t>numba</a:t>
            </a:r>
            <a:r>
              <a:rPr lang="it-IT" dirty="0"/>
              <a:t> import cuda,float32,int32</a:t>
            </a:r>
          </a:p>
          <a:p>
            <a:endParaRPr lang="it-IT" dirty="0"/>
          </a:p>
          <a:p>
            <a:r>
              <a:rPr lang="it-IT" dirty="0"/>
              <a:t>#</a:t>
            </a:r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length</a:t>
            </a:r>
            <a:endParaRPr lang="it-IT" dirty="0"/>
          </a:p>
          <a:p>
            <a:r>
              <a:rPr lang="it-IT" dirty="0" err="1"/>
              <a:t>N</a:t>
            </a:r>
            <a:r>
              <a:rPr lang="it-IT" dirty="0"/>
              <a:t> = 1000</a:t>
            </a:r>
          </a:p>
          <a:p>
            <a:r>
              <a:rPr lang="it-IT" dirty="0"/>
              <a:t>#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vectors</a:t>
            </a:r>
            <a:endParaRPr lang="it-IT" dirty="0"/>
          </a:p>
          <a:p>
            <a:r>
              <a:rPr lang="it-IT" dirty="0"/>
              <a:t>NV = 300000</a:t>
            </a:r>
          </a:p>
          <a:p>
            <a:r>
              <a:rPr lang="it-IT" dirty="0"/>
              <a:t>#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threads</a:t>
            </a:r>
            <a:r>
              <a:rPr lang="it-IT" dirty="0"/>
              <a:t> per </a:t>
            </a:r>
            <a:r>
              <a:rPr lang="it-IT" dirty="0" err="1"/>
              <a:t>block</a:t>
            </a:r>
            <a:r>
              <a:rPr lang="it-IT" dirty="0"/>
              <a:t> - must be a power of 2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or </a:t>
            </a:r>
            <a:r>
              <a:rPr lang="it-IT" dirty="0" err="1"/>
              <a:t>equal</a:t>
            </a:r>
            <a:r>
              <a:rPr lang="it-IT" dirty="0"/>
              <a:t> to 1024</a:t>
            </a:r>
          </a:p>
          <a:p>
            <a:r>
              <a:rPr lang="it-IT" dirty="0" err="1"/>
              <a:t>threadsperblock</a:t>
            </a:r>
            <a:r>
              <a:rPr lang="it-IT" dirty="0"/>
              <a:t> = 256</a:t>
            </a:r>
          </a:p>
          <a:p>
            <a:endParaRPr lang="it-IT" dirty="0"/>
          </a:p>
          <a:p>
            <a:r>
              <a:rPr lang="it-IT" dirty="0"/>
              <a:t>@</a:t>
            </a:r>
            <a:r>
              <a:rPr lang="it-IT" dirty="0" err="1"/>
              <a:t>cuda.jit</a:t>
            </a:r>
            <a:r>
              <a:rPr lang="it-IT" dirty="0"/>
              <a:t>('</a:t>
            </a:r>
            <a:r>
              <a:rPr lang="it-IT" dirty="0" err="1"/>
              <a:t>void</a:t>
            </a:r>
            <a:r>
              <a:rPr lang="it-IT" dirty="0"/>
              <a:t>(float32[:,:], float32[:])')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77F87E-41B8-AB70-BB5D-F15039883290}"/>
              </a:ext>
            </a:extLst>
          </p:cNvPr>
          <p:cNvSpPr txBox="1"/>
          <p:nvPr/>
        </p:nvSpPr>
        <p:spPr>
          <a:xfrm>
            <a:off x="6310648" y="2021983"/>
            <a:ext cx="5422006" cy="48320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/>
              <a:t>def</a:t>
            </a:r>
            <a:r>
              <a:rPr lang="it-IT" sz="1400" dirty="0"/>
              <a:t> </a:t>
            </a:r>
            <a:r>
              <a:rPr lang="it-IT" sz="1400" dirty="0" err="1"/>
              <a:t>vec_sum_row</a:t>
            </a:r>
            <a:r>
              <a:rPr lang="it-IT" sz="1400" dirty="0"/>
              <a:t>(</a:t>
            </a:r>
            <a:r>
              <a:rPr lang="it-IT" sz="1400" dirty="0" err="1"/>
              <a:t>vecs</a:t>
            </a:r>
            <a:r>
              <a:rPr lang="it-IT" sz="1400" dirty="0"/>
              <a:t>, sums):</a:t>
            </a:r>
          </a:p>
          <a:p>
            <a:r>
              <a:rPr lang="it-IT" sz="1400" dirty="0"/>
              <a:t>    </a:t>
            </a:r>
            <a:r>
              <a:rPr lang="it-IT" sz="1400" dirty="0" err="1"/>
              <a:t>sm</a:t>
            </a:r>
            <a:r>
              <a:rPr lang="it-IT" sz="1400" dirty="0"/>
              <a:t> = </a:t>
            </a:r>
            <a:r>
              <a:rPr lang="it-IT" sz="1400" dirty="0" err="1"/>
              <a:t>cuda.shared.array</a:t>
            </a:r>
            <a:r>
              <a:rPr lang="it-IT" sz="1400" dirty="0"/>
              <a:t>(</a:t>
            </a:r>
            <a:r>
              <a:rPr lang="it-IT" sz="1400" dirty="0" err="1"/>
              <a:t>threadsperblock</a:t>
            </a:r>
            <a:r>
              <a:rPr lang="it-IT" sz="1400" dirty="0"/>
              <a:t>, float32)</a:t>
            </a:r>
          </a:p>
          <a:p>
            <a:r>
              <a:rPr lang="it-IT" sz="1400" dirty="0"/>
              <a:t>    </a:t>
            </a:r>
            <a:r>
              <a:rPr lang="it-IT" sz="1400" dirty="0" err="1"/>
              <a:t>bid</a:t>
            </a:r>
            <a:r>
              <a:rPr lang="it-IT" sz="1400" dirty="0"/>
              <a:t> = </a:t>
            </a:r>
            <a:r>
              <a:rPr lang="it-IT" sz="1400" dirty="0" err="1"/>
              <a:t>cuda.blockIdx.x</a:t>
            </a:r>
            <a:endParaRPr lang="it-IT" sz="1400" dirty="0"/>
          </a:p>
          <a:p>
            <a:r>
              <a:rPr lang="it-IT" sz="1400" dirty="0"/>
              <a:t>    </a:t>
            </a:r>
            <a:r>
              <a:rPr lang="it-IT" sz="1400" dirty="0" err="1"/>
              <a:t>tid</a:t>
            </a:r>
            <a:r>
              <a:rPr lang="it-IT" sz="1400" dirty="0"/>
              <a:t> = </a:t>
            </a:r>
            <a:r>
              <a:rPr lang="it-IT" sz="1400" dirty="0" err="1"/>
              <a:t>cuda.threadIdx.x</a:t>
            </a:r>
            <a:endParaRPr lang="it-IT" sz="1400" dirty="0"/>
          </a:p>
          <a:p>
            <a:r>
              <a:rPr lang="it-IT" sz="1400" dirty="0"/>
              <a:t>    </a:t>
            </a:r>
            <a:r>
              <a:rPr lang="it-IT" sz="1400" dirty="0" err="1"/>
              <a:t>bdim</a:t>
            </a:r>
            <a:r>
              <a:rPr lang="it-IT" sz="1400" dirty="0"/>
              <a:t> = </a:t>
            </a:r>
            <a:r>
              <a:rPr lang="it-IT" sz="1400" dirty="0" err="1"/>
              <a:t>cuda.blockDim.x</a:t>
            </a:r>
            <a:endParaRPr lang="it-IT" sz="1400" dirty="0"/>
          </a:p>
          <a:p>
            <a:r>
              <a:rPr lang="it-IT" sz="1400" dirty="0"/>
              <a:t># load </a:t>
            </a:r>
            <a:r>
              <a:rPr lang="it-IT" sz="1400" dirty="0" err="1"/>
              <a:t>shared</a:t>
            </a:r>
            <a:r>
              <a:rPr lang="it-IT" sz="1400" dirty="0"/>
              <a:t> </a:t>
            </a:r>
            <a:r>
              <a:rPr lang="it-IT" sz="1400" dirty="0" err="1"/>
              <a:t>memory</a:t>
            </a:r>
            <a:r>
              <a:rPr lang="it-IT" sz="1400" dirty="0"/>
              <a:t> with </a:t>
            </a:r>
            <a:r>
              <a:rPr lang="it-IT" sz="1400" dirty="0" err="1"/>
              <a:t>vector</a:t>
            </a:r>
            <a:r>
              <a:rPr lang="it-IT" sz="1400" dirty="0"/>
              <a:t> </a:t>
            </a:r>
            <a:r>
              <a:rPr lang="it-IT" sz="1400" dirty="0" err="1"/>
              <a:t>using</a:t>
            </a:r>
            <a:r>
              <a:rPr lang="it-IT" sz="1400" dirty="0"/>
              <a:t> </a:t>
            </a:r>
            <a:r>
              <a:rPr lang="it-IT" sz="1400" dirty="0" err="1"/>
              <a:t>block</a:t>
            </a:r>
            <a:r>
              <a:rPr lang="it-IT" sz="1400" dirty="0"/>
              <a:t>-stride loop</a:t>
            </a:r>
          </a:p>
          <a:p>
            <a:r>
              <a:rPr lang="it-IT" sz="1400" dirty="0"/>
              <a:t>    </a:t>
            </a:r>
            <a:r>
              <a:rPr lang="it-IT" sz="1400" dirty="0" err="1"/>
              <a:t>lid</a:t>
            </a:r>
            <a:r>
              <a:rPr lang="it-IT" sz="1400" dirty="0"/>
              <a:t> = </a:t>
            </a:r>
            <a:r>
              <a:rPr lang="it-IT" sz="1400" dirty="0" err="1"/>
              <a:t>tid</a:t>
            </a:r>
            <a:endParaRPr lang="it-IT" sz="1400" dirty="0"/>
          </a:p>
          <a:p>
            <a:r>
              <a:rPr lang="it-IT" sz="1400" dirty="0"/>
              <a:t>    </a:t>
            </a:r>
            <a:r>
              <a:rPr lang="it-IT" sz="1400" dirty="0" err="1"/>
              <a:t>sm</a:t>
            </a:r>
            <a:r>
              <a:rPr lang="it-IT" sz="1400" dirty="0"/>
              <a:t>[</a:t>
            </a:r>
            <a:r>
              <a:rPr lang="it-IT" sz="1400" dirty="0" err="1"/>
              <a:t>lid</a:t>
            </a:r>
            <a:r>
              <a:rPr lang="it-IT" sz="1400" dirty="0"/>
              <a:t>] = 0</a:t>
            </a:r>
          </a:p>
          <a:p>
            <a:r>
              <a:rPr lang="it-IT" sz="1400" dirty="0"/>
              <a:t>    </a:t>
            </a:r>
            <a:r>
              <a:rPr lang="it-IT" sz="1400" dirty="0" err="1"/>
              <a:t>while</a:t>
            </a:r>
            <a:r>
              <a:rPr lang="it-IT" sz="1400" dirty="0"/>
              <a:t> </a:t>
            </a:r>
            <a:r>
              <a:rPr lang="it-IT" sz="1400" dirty="0" err="1"/>
              <a:t>lid</a:t>
            </a:r>
            <a:r>
              <a:rPr lang="it-IT" sz="1400" dirty="0"/>
              <a:t> &lt; </a:t>
            </a:r>
            <a:r>
              <a:rPr lang="it-IT" sz="1400" dirty="0" err="1"/>
              <a:t>N</a:t>
            </a:r>
            <a:r>
              <a:rPr lang="it-IT" sz="1400" dirty="0"/>
              <a:t>:</a:t>
            </a:r>
          </a:p>
          <a:p>
            <a:r>
              <a:rPr lang="it-IT" sz="1400" dirty="0"/>
              <a:t>        </a:t>
            </a:r>
            <a:r>
              <a:rPr lang="it-IT" sz="1400" dirty="0" err="1"/>
              <a:t>sm</a:t>
            </a:r>
            <a:r>
              <a:rPr lang="it-IT" sz="1400" dirty="0"/>
              <a:t>[</a:t>
            </a:r>
            <a:r>
              <a:rPr lang="it-IT" sz="1400" dirty="0" err="1"/>
              <a:t>tid</a:t>
            </a:r>
            <a:r>
              <a:rPr lang="it-IT" sz="1400" dirty="0"/>
              <a:t>] += </a:t>
            </a:r>
            <a:r>
              <a:rPr lang="it-IT" sz="1400" dirty="0" err="1"/>
              <a:t>vecs</a:t>
            </a:r>
            <a:r>
              <a:rPr lang="it-IT" sz="1400" dirty="0"/>
              <a:t>[</a:t>
            </a:r>
            <a:r>
              <a:rPr lang="it-IT" sz="1400" dirty="0" err="1"/>
              <a:t>bid</a:t>
            </a:r>
            <a:r>
              <a:rPr lang="it-IT" sz="1400" dirty="0"/>
              <a:t>, </a:t>
            </a:r>
            <a:r>
              <a:rPr lang="it-IT" sz="1400" dirty="0" err="1"/>
              <a:t>lid</a:t>
            </a:r>
            <a:r>
              <a:rPr lang="it-IT" sz="1400" dirty="0"/>
              <a:t>];</a:t>
            </a:r>
          </a:p>
          <a:p>
            <a:r>
              <a:rPr lang="it-IT" sz="1400" dirty="0"/>
              <a:t>        </a:t>
            </a:r>
            <a:r>
              <a:rPr lang="it-IT" sz="1400" dirty="0" err="1"/>
              <a:t>lid</a:t>
            </a:r>
            <a:r>
              <a:rPr lang="it-IT" sz="1400" dirty="0"/>
              <a:t> += </a:t>
            </a:r>
            <a:r>
              <a:rPr lang="it-IT" sz="1400" dirty="0" err="1"/>
              <a:t>bdim</a:t>
            </a:r>
            <a:endParaRPr lang="it-IT" sz="1400" dirty="0"/>
          </a:p>
          <a:p>
            <a:r>
              <a:rPr lang="it-IT" sz="1400" dirty="0"/>
              <a:t>    </a:t>
            </a:r>
            <a:r>
              <a:rPr lang="it-IT" sz="1400" dirty="0" err="1"/>
              <a:t>cuda.syncthreads</a:t>
            </a:r>
            <a:r>
              <a:rPr lang="it-IT" sz="1400" dirty="0"/>
              <a:t>()</a:t>
            </a:r>
          </a:p>
          <a:p>
            <a:r>
              <a:rPr lang="it-IT" sz="1400" dirty="0"/>
              <a:t># </a:t>
            </a:r>
            <a:r>
              <a:rPr lang="it-IT" sz="1400" dirty="0" err="1"/>
              <a:t>perform</a:t>
            </a:r>
            <a:r>
              <a:rPr lang="it-IT" sz="1400" dirty="0"/>
              <a:t> </a:t>
            </a:r>
            <a:r>
              <a:rPr lang="it-IT" sz="1400" dirty="0" err="1"/>
              <a:t>shared</a:t>
            </a:r>
            <a:r>
              <a:rPr lang="it-IT" sz="1400" dirty="0"/>
              <a:t> </a:t>
            </a:r>
            <a:r>
              <a:rPr lang="it-IT" sz="1400" dirty="0" err="1"/>
              <a:t>memory</a:t>
            </a:r>
            <a:r>
              <a:rPr lang="it-IT" sz="1400" dirty="0"/>
              <a:t> </a:t>
            </a:r>
            <a:r>
              <a:rPr lang="it-IT" sz="1400" dirty="0" err="1"/>
              <a:t>sweep</a:t>
            </a:r>
            <a:r>
              <a:rPr lang="it-IT" sz="1400" dirty="0"/>
              <a:t> </a:t>
            </a:r>
            <a:r>
              <a:rPr lang="it-IT" sz="1400" dirty="0" err="1"/>
              <a:t>reduction</a:t>
            </a:r>
            <a:endParaRPr lang="it-IT" sz="1400" dirty="0"/>
          </a:p>
          <a:p>
            <a:r>
              <a:rPr lang="it-IT" sz="1400" dirty="0"/>
              <a:t>    </a:t>
            </a:r>
            <a:r>
              <a:rPr lang="it-IT" sz="1400" dirty="0" err="1"/>
              <a:t>sweep</a:t>
            </a:r>
            <a:r>
              <a:rPr lang="it-IT" sz="1400" dirty="0"/>
              <a:t> = </a:t>
            </a:r>
            <a:r>
              <a:rPr lang="it-IT" sz="1400" dirty="0" err="1"/>
              <a:t>bdim</a:t>
            </a:r>
            <a:r>
              <a:rPr lang="it-IT" sz="1400" dirty="0"/>
              <a:t>//2</a:t>
            </a:r>
          </a:p>
          <a:p>
            <a:r>
              <a:rPr lang="it-IT" sz="1400" dirty="0"/>
              <a:t>    </a:t>
            </a:r>
            <a:r>
              <a:rPr lang="it-IT" sz="1400" dirty="0" err="1"/>
              <a:t>while</a:t>
            </a:r>
            <a:r>
              <a:rPr lang="it-IT" sz="1400" dirty="0"/>
              <a:t> </a:t>
            </a:r>
            <a:r>
              <a:rPr lang="it-IT" sz="1400" dirty="0" err="1"/>
              <a:t>sweep</a:t>
            </a:r>
            <a:r>
              <a:rPr lang="it-IT" sz="1400" dirty="0"/>
              <a:t> &gt; 0:</a:t>
            </a:r>
          </a:p>
          <a:p>
            <a:r>
              <a:rPr lang="it-IT" sz="1400" dirty="0"/>
              <a:t>        </a:t>
            </a:r>
            <a:r>
              <a:rPr lang="it-IT" sz="1400" dirty="0" err="1"/>
              <a:t>if</a:t>
            </a:r>
            <a:r>
              <a:rPr lang="it-IT" sz="1400" dirty="0"/>
              <a:t> </a:t>
            </a:r>
            <a:r>
              <a:rPr lang="it-IT" sz="1400" dirty="0" err="1"/>
              <a:t>tid</a:t>
            </a:r>
            <a:r>
              <a:rPr lang="it-IT" sz="1400" dirty="0"/>
              <a:t> &lt; </a:t>
            </a:r>
            <a:r>
              <a:rPr lang="it-IT" sz="1400" dirty="0" err="1"/>
              <a:t>sweep</a:t>
            </a:r>
            <a:r>
              <a:rPr lang="it-IT" sz="1400" dirty="0"/>
              <a:t>:</a:t>
            </a:r>
          </a:p>
          <a:p>
            <a:r>
              <a:rPr lang="it-IT" sz="1400" dirty="0"/>
              <a:t>            </a:t>
            </a:r>
            <a:r>
              <a:rPr lang="it-IT" sz="1400" dirty="0" err="1"/>
              <a:t>sm</a:t>
            </a:r>
            <a:r>
              <a:rPr lang="it-IT" sz="1400" dirty="0"/>
              <a:t>[</a:t>
            </a:r>
            <a:r>
              <a:rPr lang="it-IT" sz="1400" dirty="0" err="1"/>
              <a:t>tid</a:t>
            </a:r>
            <a:r>
              <a:rPr lang="it-IT" sz="1400" dirty="0"/>
              <a:t>] += </a:t>
            </a:r>
            <a:r>
              <a:rPr lang="it-IT" sz="1400" dirty="0" err="1"/>
              <a:t>sm</a:t>
            </a:r>
            <a:r>
              <a:rPr lang="it-IT" sz="1400" dirty="0"/>
              <a:t>[</a:t>
            </a:r>
            <a:r>
              <a:rPr lang="it-IT" sz="1400" dirty="0" err="1"/>
              <a:t>tid</a:t>
            </a:r>
            <a:r>
              <a:rPr lang="it-IT" sz="1400" dirty="0"/>
              <a:t> + </a:t>
            </a:r>
            <a:r>
              <a:rPr lang="it-IT" sz="1400" dirty="0" err="1"/>
              <a:t>sweep</a:t>
            </a:r>
            <a:r>
              <a:rPr lang="it-IT" sz="1400" dirty="0"/>
              <a:t>]</a:t>
            </a:r>
          </a:p>
          <a:p>
            <a:r>
              <a:rPr lang="it-IT" sz="1400" dirty="0"/>
              <a:t>        </a:t>
            </a:r>
            <a:r>
              <a:rPr lang="it-IT" sz="1400" dirty="0" err="1"/>
              <a:t>sweep</a:t>
            </a:r>
            <a:r>
              <a:rPr lang="it-IT" sz="1400" dirty="0"/>
              <a:t> = </a:t>
            </a:r>
            <a:r>
              <a:rPr lang="it-IT" sz="1400" dirty="0" err="1"/>
              <a:t>sweep</a:t>
            </a:r>
            <a:r>
              <a:rPr lang="it-IT" sz="1400" dirty="0"/>
              <a:t>//2</a:t>
            </a:r>
          </a:p>
          <a:p>
            <a:r>
              <a:rPr lang="it-IT" sz="1400" dirty="0"/>
              <a:t>        </a:t>
            </a:r>
            <a:r>
              <a:rPr lang="it-IT" sz="1400" dirty="0" err="1"/>
              <a:t>cuda.syncthreads</a:t>
            </a:r>
            <a:r>
              <a:rPr lang="it-IT" sz="1400" dirty="0"/>
              <a:t>()</a:t>
            </a:r>
          </a:p>
          <a:p>
            <a:r>
              <a:rPr lang="it-IT" sz="1400" dirty="0"/>
              <a:t>    </a:t>
            </a:r>
            <a:r>
              <a:rPr lang="it-IT" sz="1400" dirty="0" err="1"/>
              <a:t>if</a:t>
            </a:r>
            <a:r>
              <a:rPr lang="it-IT" sz="1400" dirty="0"/>
              <a:t> </a:t>
            </a:r>
            <a:r>
              <a:rPr lang="it-IT" sz="1400" dirty="0" err="1"/>
              <a:t>tid</a:t>
            </a:r>
            <a:r>
              <a:rPr lang="it-IT" sz="1400" dirty="0"/>
              <a:t> == 0:</a:t>
            </a:r>
          </a:p>
          <a:p>
            <a:r>
              <a:rPr lang="it-IT" sz="1400" dirty="0"/>
              <a:t>        sums[</a:t>
            </a:r>
            <a:r>
              <a:rPr lang="it-IT" sz="1400" dirty="0" err="1"/>
              <a:t>bid</a:t>
            </a:r>
            <a:r>
              <a:rPr lang="it-IT" sz="1400" dirty="0"/>
              <a:t>] = </a:t>
            </a:r>
            <a:r>
              <a:rPr lang="it-IT" sz="1400" dirty="0" err="1"/>
              <a:t>sm</a:t>
            </a:r>
            <a:r>
              <a:rPr lang="it-IT" sz="1400" dirty="0"/>
              <a:t>[0]</a:t>
            </a:r>
          </a:p>
          <a:p>
            <a:endParaRPr lang="it-IT" sz="1400" dirty="0"/>
          </a:p>
        </p:txBody>
      </p:sp>
      <p:pic>
        <p:nvPicPr>
          <p:cNvPr id="12" name="Elemento grafico 11" descr="Badge 1 con riempimento a tinta unita">
            <a:extLst>
              <a:ext uri="{FF2B5EF4-FFF2-40B4-BE49-F238E27FC236}">
                <a16:creationId xmlns:a16="http://schemas.microsoft.com/office/drawing/2014/main" id="{B3580D04-E146-1240-C264-9B03B02AE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7454" y="2021983"/>
            <a:ext cx="914400" cy="914400"/>
          </a:xfrm>
          <a:prstGeom prst="rect">
            <a:avLst/>
          </a:prstGeom>
        </p:spPr>
      </p:pic>
      <p:pic>
        <p:nvPicPr>
          <p:cNvPr id="14" name="Elemento grafico 13" descr="Badge con riempimento a tinta unita">
            <a:extLst>
              <a:ext uri="{FF2B5EF4-FFF2-40B4-BE49-F238E27FC236}">
                <a16:creationId xmlns:a16="http://schemas.microsoft.com/office/drawing/2014/main" id="{00BE5503-28A3-9F50-ADF8-4A67B50B3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0349" y="2021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265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BC752-5E6F-332A-C7D6-BF0B304D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75872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GPU </a:t>
            </a:r>
            <a:r>
              <a:rPr lang="it-IT" dirty="0" err="1"/>
              <a:t>environment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F6406B-3ED2-7A8A-8273-3E23C25E9D18}"/>
              </a:ext>
            </a:extLst>
          </p:cNvPr>
          <p:cNvSpPr txBox="1"/>
          <p:nvPr/>
        </p:nvSpPr>
        <p:spPr>
          <a:xfrm>
            <a:off x="557251" y="2021983"/>
            <a:ext cx="4774603" cy="369331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#for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/>
              <a:t>arranged</a:t>
            </a:r>
            <a:r>
              <a:rPr lang="it-IT" dirty="0"/>
              <a:t> </a:t>
            </a:r>
            <a:r>
              <a:rPr lang="it-IT" dirty="0" err="1"/>
              <a:t>column-wise</a:t>
            </a:r>
            <a:endParaRPr lang="it-IT" dirty="0"/>
          </a:p>
          <a:p>
            <a:r>
              <a:rPr lang="it-IT" dirty="0"/>
              <a:t>@</a:t>
            </a:r>
            <a:r>
              <a:rPr lang="it-IT" dirty="0" err="1"/>
              <a:t>cuda.jit</a:t>
            </a:r>
            <a:r>
              <a:rPr lang="it-IT" dirty="0"/>
              <a:t>('</a:t>
            </a:r>
            <a:r>
              <a:rPr lang="it-IT" dirty="0" err="1"/>
              <a:t>void</a:t>
            </a:r>
            <a:r>
              <a:rPr lang="it-IT" dirty="0"/>
              <a:t>(float32[:,:], float32[:])')</a:t>
            </a:r>
          </a:p>
          <a:p>
            <a:r>
              <a:rPr lang="it-IT" dirty="0" err="1"/>
              <a:t>def</a:t>
            </a:r>
            <a:r>
              <a:rPr lang="it-IT" dirty="0"/>
              <a:t> </a:t>
            </a:r>
            <a:r>
              <a:rPr lang="it-IT" dirty="0" err="1"/>
              <a:t>vec_sum_col</a:t>
            </a:r>
            <a:r>
              <a:rPr lang="it-IT" dirty="0"/>
              <a:t>(</a:t>
            </a:r>
            <a:r>
              <a:rPr lang="it-IT" dirty="0" err="1"/>
              <a:t>vecs</a:t>
            </a:r>
            <a:r>
              <a:rPr lang="it-IT" dirty="0"/>
              <a:t>, sums):</a:t>
            </a:r>
          </a:p>
          <a:p>
            <a:r>
              <a:rPr lang="it-IT" dirty="0"/>
              <a:t>    </a:t>
            </a:r>
            <a:r>
              <a:rPr lang="it-IT" dirty="0" err="1"/>
              <a:t>idx</a:t>
            </a:r>
            <a:r>
              <a:rPr lang="it-IT" dirty="0"/>
              <a:t> = </a:t>
            </a:r>
            <a:r>
              <a:rPr lang="it-IT" dirty="0" err="1"/>
              <a:t>cuda.grid</a:t>
            </a:r>
            <a:r>
              <a:rPr lang="it-IT" dirty="0"/>
              <a:t>(1)</a:t>
            </a:r>
          </a:p>
          <a:p>
            <a:r>
              <a:rPr lang="it-IT" dirty="0"/>
              <a:t>   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idx</a:t>
            </a:r>
            <a:r>
              <a:rPr lang="it-IT" dirty="0"/>
              <a:t> &gt;= NV:</a:t>
            </a:r>
          </a:p>
          <a:p>
            <a:r>
              <a:rPr lang="it-IT" dirty="0"/>
              <a:t>        </a:t>
            </a:r>
            <a:r>
              <a:rPr lang="it-IT" dirty="0" err="1"/>
              <a:t>return</a:t>
            </a:r>
            <a:endParaRPr lang="it-IT" dirty="0"/>
          </a:p>
          <a:p>
            <a:r>
              <a:rPr lang="it-IT" dirty="0"/>
              <a:t>    </a:t>
            </a:r>
            <a:r>
              <a:rPr lang="it-IT" dirty="0" err="1"/>
              <a:t>temp</a:t>
            </a:r>
            <a:r>
              <a:rPr lang="it-IT" dirty="0"/>
              <a:t> = 0</a:t>
            </a:r>
          </a:p>
          <a:p>
            <a:r>
              <a:rPr lang="it-IT" dirty="0"/>
              <a:t>    for i in range(</a:t>
            </a:r>
            <a:r>
              <a:rPr lang="it-IT" dirty="0" err="1"/>
              <a:t>N</a:t>
            </a:r>
            <a:r>
              <a:rPr lang="it-IT" dirty="0"/>
              <a:t>):</a:t>
            </a:r>
          </a:p>
          <a:p>
            <a:r>
              <a:rPr lang="it-IT" dirty="0"/>
              <a:t>        </a:t>
            </a:r>
            <a:r>
              <a:rPr lang="it-IT" dirty="0" err="1"/>
              <a:t>temp</a:t>
            </a:r>
            <a:r>
              <a:rPr lang="it-IT" dirty="0"/>
              <a:t> += </a:t>
            </a:r>
            <a:r>
              <a:rPr lang="it-IT" dirty="0" err="1"/>
              <a:t>vecs</a:t>
            </a:r>
            <a:r>
              <a:rPr lang="it-IT" dirty="0"/>
              <a:t>[</a:t>
            </a:r>
            <a:r>
              <a:rPr lang="it-IT" dirty="0" err="1"/>
              <a:t>i,idx</a:t>
            </a:r>
            <a:r>
              <a:rPr lang="it-IT" dirty="0"/>
              <a:t>]</a:t>
            </a:r>
          </a:p>
          <a:p>
            <a:r>
              <a:rPr lang="it-IT" dirty="0"/>
              <a:t>    sums[</a:t>
            </a:r>
            <a:r>
              <a:rPr lang="it-IT" dirty="0" err="1"/>
              <a:t>idx</a:t>
            </a:r>
            <a:r>
              <a:rPr lang="it-IT" dirty="0"/>
              <a:t>] = </a:t>
            </a:r>
            <a:r>
              <a:rPr lang="it-IT" dirty="0" err="1"/>
              <a:t>temp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77F87E-41B8-AB70-BB5D-F15039883290}"/>
              </a:ext>
            </a:extLst>
          </p:cNvPr>
          <p:cNvSpPr txBox="1"/>
          <p:nvPr/>
        </p:nvSpPr>
        <p:spPr>
          <a:xfrm>
            <a:off x="6310648" y="2021983"/>
            <a:ext cx="5422006" cy="35394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#</a:t>
            </a:r>
            <a:r>
              <a:rPr lang="it-IT" sz="1400" dirty="0" err="1"/>
              <a:t>peform</a:t>
            </a:r>
            <a:r>
              <a:rPr lang="it-IT" sz="1400" dirty="0"/>
              <a:t> </a:t>
            </a:r>
            <a:r>
              <a:rPr lang="it-IT" sz="1400" dirty="0" err="1"/>
              <a:t>row</a:t>
            </a:r>
            <a:r>
              <a:rPr lang="it-IT" sz="1400" dirty="0"/>
              <a:t>-test</a:t>
            </a:r>
          </a:p>
          <a:p>
            <a:r>
              <a:rPr lang="it-IT" sz="1400" dirty="0" err="1"/>
              <a:t>rvecs</a:t>
            </a:r>
            <a:r>
              <a:rPr lang="it-IT" sz="1400" dirty="0"/>
              <a:t>  = </a:t>
            </a:r>
            <a:r>
              <a:rPr lang="it-IT" sz="1400" dirty="0" err="1"/>
              <a:t>np.ones</a:t>
            </a:r>
            <a:r>
              <a:rPr lang="it-IT" sz="1400" dirty="0"/>
              <a:t>((NV, </a:t>
            </a:r>
            <a:r>
              <a:rPr lang="it-IT" sz="1400" dirty="0" err="1"/>
              <a:t>N</a:t>
            </a:r>
            <a:r>
              <a:rPr lang="it-IT" sz="1400" dirty="0"/>
              <a:t>), </a:t>
            </a:r>
            <a:r>
              <a:rPr lang="it-IT" sz="1400" dirty="0" err="1"/>
              <a:t>dtype</a:t>
            </a:r>
            <a:r>
              <a:rPr lang="it-IT" sz="1400" dirty="0"/>
              <a:t>=np.float32)</a:t>
            </a:r>
          </a:p>
          <a:p>
            <a:r>
              <a:rPr lang="it-IT" sz="1400" dirty="0"/>
              <a:t>sums   = </a:t>
            </a:r>
            <a:r>
              <a:rPr lang="it-IT" sz="1400" dirty="0" err="1"/>
              <a:t>np.zeros</a:t>
            </a:r>
            <a:r>
              <a:rPr lang="it-IT" sz="1400" dirty="0"/>
              <a:t>(NV, </a:t>
            </a:r>
            <a:r>
              <a:rPr lang="it-IT" sz="1400" dirty="0" err="1"/>
              <a:t>dtype</a:t>
            </a:r>
            <a:r>
              <a:rPr lang="it-IT" sz="1400" dirty="0"/>
              <a:t>=np.float32)</a:t>
            </a:r>
          </a:p>
          <a:p>
            <a:r>
              <a:rPr lang="it-IT" sz="1400" dirty="0" err="1"/>
              <a:t>d_rvecs</a:t>
            </a:r>
            <a:r>
              <a:rPr lang="it-IT" sz="1400" dirty="0"/>
              <a:t> = </a:t>
            </a:r>
            <a:r>
              <a:rPr lang="it-IT" sz="1400" dirty="0" err="1"/>
              <a:t>cuda.to_device</a:t>
            </a:r>
            <a:r>
              <a:rPr lang="it-IT" sz="1400" dirty="0"/>
              <a:t>(</a:t>
            </a:r>
            <a:r>
              <a:rPr lang="it-IT" sz="1400" dirty="0" err="1"/>
              <a:t>rvecs</a:t>
            </a:r>
            <a:r>
              <a:rPr lang="it-IT" sz="1400" dirty="0"/>
              <a:t>)</a:t>
            </a:r>
          </a:p>
          <a:p>
            <a:r>
              <a:rPr lang="it-IT" sz="1400" dirty="0" err="1"/>
              <a:t>d_sums</a:t>
            </a:r>
            <a:r>
              <a:rPr lang="it-IT" sz="1400" dirty="0"/>
              <a:t> = </a:t>
            </a:r>
            <a:r>
              <a:rPr lang="it-IT" sz="1400" dirty="0" err="1"/>
              <a:t>cuda.device_array_like</a:t>
            </a:r>
            <a:r>
              <a:rPr lang="it-IT" sz="1400" dirty="0"/>
              <a:t>(sums)</a:t>
            </a:r>
          </a:p>
          <a:p>
            <a:r>
              <a:rPr lang="it-IT" sz="1400" dirty="0" err="1"/>
              <a:t>vec_sum_row</a:t>
            </a:r>
            <a:r>
              <a:rPr lang="it-IT" sz="1400" dirty="0"/>
              <a:t>[NV, </a:t>
            </a:r>
            <a:r>
              <a:rPr lang="it-IT" sz="1400" dirty="0" err="1"/>
              <a:t>threadsperblock</a:t>
            </a:r>
            <a:r>
              <a:rPr lang="it-IT" sz="1400" dirty="0"/>
              <a:t>](</a:t>
            </a:r>
            <a:r>
              <a:rPr lang="it-IT" sz="1400" dirty="0" err="1"/>
              <a:t>d_rvecs</a:t>
            </a:r>
            <a:r>
              <a:rPr lang="it-IT" sz="1400" dirty="0"/>
              <a:t>, </a:t>
            </a:r>
            <a:r>
              <a:rPr lang="it-IT" sz="1400" dirty="0" err="1"/>
              <a:t>d_sums</a:t>
            </a:r>
            <a:r>
              <a:rPr lang="it-IT" sz="1400" dirty="0"/>
              <a:t>)</a:t>
            </a:r>
          </a:p>
          <a:p>
            <a:r>
              <a:rPr lang="it-IT" sz="1400" dirty="0" err="1"/>
              <a:t>d_sums.copy_to_host</a:t>
            </a:r>
            <a:r>
              <a:rPr lang="it-IT" sz="1400" dirty="0"/>
              <a:t>(sums)</a:t>
            </a:r>
          </a:p>
          <a:p>
            <a:r>
              <a:rPr lang="it-IT" sz="1400" dirty="0" err="1"/>
              <a:t>print</a:t>
            </a:r>
            <a:r>
              <a:rPr lang="it-IT" sz="1400" dirty="0"/>
              <a:t>(sums[:8])</a:t>
            </a:r>
          </a:p>
          <a:p>
            <a:endParaRPr lang="it-IT" sz="1400" dirty="0"/>
          </a:p>
          <a:p>
            <a:r>
              <a:rPr lang="it-IT" sz="1400" dirty="0"/>
              <a:t>#</a:t>
            </a:r>
            <a:r>
              <a:rPr lang="it-IT" sz="1400" dirty="0" err="1"/>
              <a:t>perform</a:t>
            </a:r>
            <a:r>
              <a:rPr lang="it-IT" sz="1400" dirty="0"/>
              <a:t> </a:t>
            </a:r>
            <a:r>
              <a:rPr lang="it-IT" sz="1400" dirty="0" err="1"/>
              <a:t>column</a:t>
            </a:r>
            <a:r>
              <a:rPr lang="it-IT" sz="1400" dirty="0"/>
              <a:t>-test</a:t>
            </a:r>
          </a:p>
          <a:p>
            <a:r>
              <a:rPr lang="it-IT" sz="1400" dirty="0" err="1"/>
              <a:t>cvecs</a:t>
            </a:r>
            <a:r>
              <a:rPr lang="it-IT" sz="1400" dirty="0"/>
              <a:t> = </a:t>
            </a:r>
            <a:r>
              <a:rPr lang="it-IT" sz="1400" dirty="0" err="1"/>
              <a:t>np.ones</a:t>
            </a:r>
            <a:r>
              <a:rPr lang="it-IT" sz="1400" dirty="0"/>
              <a:t>((</a:t>
            </a:r>
            <a:r>
              <a:rPr lang="it-IT" sz="1400" dirty="0" err="1"/>
              <a:t>N</a:t>
            </a:r>
            <a:r>
              <a:rPr lang="it-IT" sz="1400" dirty="0"/>
              <a:t>, NV), </a:t>
            </a:r>
            <a:r>
              <a:rPr lang="it-IT" sz="1400" dirty="0" err="1"/>
              <a:t>dtype</a:t>
            </a:r>
            <a:r>
              <a:rPr lang="it-IT" sz="1400" dirty="0"/>
              <a:t>=np.float32)</a:t>
            </a:r>
          </a:p>
          <a:p>
            <a:r>
              <a:rPr lang="it-IT" sz="1400" dirty="0" err="1"/>
              <a:t>d_cvecs</a:t>
            </a:r>
            <a:r>
              <a:rPr lang="it-IT" sz="1400" dirty="0"/>
              <a:t> = </a:t>
            </a:r>
            <a:r>
              <a:rPr lang="it-IT" sz="1400" dirty="0" err="1"/>
              <a:t>cuda.to_device</a:t>
            </a:r>
            <a:r>
              <a:rPr lang="it-IT" sz="1400" dirty="0"/>
              <a:t>(</a:t>
            </a:r>
            <a:r>
              <a:rPr lang="it-IT" sz="1400" dirty="0" err="1"/>
              <a:t>cvecs</a:t>
            </a:r>
            <a:r>
              <a:rPr lang="it-IT" sz="1400" dirty="0"/>
              <a:t>)</a:t>
            </a:r>
          </a:p>
          <a:p>
            <a:r>
              <a:rPr lang="it-IT" sz="1400" dirty="0" err="1"/>
              <a:t>vec_sum_col</a:t>
            </a:r>
            <a:r>
              <a:rPr lang="it-IT" sz="1400" dirty="0"/>
              <a:t>[(NV+threadsperblock-1)//</a:t>
            </a:r>
            <a:r>
              <a:rPr lang="it-IT" sz="1400" dirty="0" err="1"/>
              <a:t>threadsperblock</a:t>
            </a:r>
            <a:r>
              <a:rPr lang="it-IT" sz="1400" dirty="0"/>
              <a:t>, </a:t>
            </a:r>
            <a:r>
              <a:rPr lang="it-IT" sz="1400" dirty="0" err="1"/>
              <a:t>threadsperblock</a:t>
            </a:r>
            <a:r>
              <a:rPr lang="it-IT" sz="1400" dirty="0"/>
              <a:t>](</a:t>
            </a:r>
            <a:r>
              <a:rPr lang="it-IT" sz="1400" dirty="0" err="1"/>
              <a:t>d_cvecs</a:t>
            </a:r>
            <a:r>
              <a:rPr lang="it-IT" sz="1400" dirty="0"/>
              <a:t>, </a:t>
            </a:r>
            <a:r>
              <a:rPr lang="it-IT" sz="1400" dirty="0" err="1"/>
              <a:t>d_sums</a:t>
            </a:r>
            <a:r>
              <a:rPr lang="it-IT" sz="1400" dirty="0"/>
              <a:t>)</a:t>
            </a:r>
          </a:p>
          <a:p>
            <a:r>
              <a:rPr lang="it-IT" sz="1400" dirty="0" err="1"/>
              <a:t>d_sums.copy_to_host</a:t>
            </a:r>
            <a:r>
              <a:rPr lang="it-IT" sz="1400" dirty="0"/>
              <a:t>(sums)</a:t>
            </a:r>
          </a:p>
          <a:p>
            <a:r>
              <a:rPr lang="it-IT" sz="1400" dirty="0" err="1"/>
              <a:t>print</a:t>
            </a:r>
            <a:r>
              <a:rPr lang="it-IT" sz="1400" dirty="0"/>
              <a:t>(sums[:8])</a:t>
            </a:r>
          </a:p>
        </p:txBody>
      </p:sp>
      <p:pic>
        <p:nvPicPr>
          <p:cNvPr id="4" name="Elemento grafico 3" descr="Badge 3 con riempimento a tinta unita">
            <a:extLst>
              <a:ext uri="{FF2B5EF4-FFF2-40B4-BE49-F238E27FC236}">
                <a16:creationId xmlns:a16="http://schemas.microsoft.com/office/drawing/2014/main" id="{B1E6731C-A964-3270-F822-4C54A084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7454" y="2021983"/>
            <a:ext cx="914400" cy="914400"/>
          </a:xfrm>
          <a:prstGeom prst="rect">
            <a:avLst/>
          </a:prstGeom>
        </p:spPr>
      </p:pic>
      <p:pic>
        <p:nvPicPr>
          <p:cNvPr id="6" name="Elemento grafico 5" descr="Badge 4 con riempimento a tinta unita">
            <a:extLst>
              <a:ext uri="{FF2B5EF4-FFF2-40B4-BE49-F238E27FC236}">
                <a16:creationId xmlns:a16="http://schemas.microsoft.com/office/drawing/2014/main" id="{226B1F25-FAF0-E86D-1711-C67101D61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0349" y="2021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72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BC752-5E6F-332A-C7D6-BF0B304D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758726" cy="464602"/>
          </a:xfrm>
        </p:spPr>
        <p:txBody>
          <a:bodyPr>
            <a:normAutofit fontScale="90000"/>
          </a:bodyPr>
          <a:lstStyle/>
          <a:p>
            <a:r>
              <a:rPr lang="it-IT" dirty="0"/>
              <a:t>Sum of </a:t>
            </a:r>
            <a:r>
              <a:rPr lang="it-IT" dirty="0" err="1"/>
              <a:t>vector</a:t>
            </a:r>
            <a:r>
              <a:rPr lang="it-IT" dirty="0"/>
              <a:t> in GPU </a:t>
            </a:r>
            <a:r>
              <a:rPr lang="it-IT" dirty="0" err="1"/>
              <a:t>environment</a:t>
            </a:r>
            <a:endParaRPr lang="it-IT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6B291F9-F9CC-18E0-1845-91EFCFF1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71" y="1781515"/>
            <a:ext cx="7597106" cy="4753149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314AAD5-EA3A-FAF2-AA46-4EDDA9429F24}"/>
              </a:ext>
            </a:extLst>
          </p:cNvPr>
          <p:cNvCxnSpPr/>
          <p:nvPr/>
        </p:nvCxnSpPr>
        <p:spPr>
          <a:xfrm>
            <a:off x="1251397" y="2562896"/>
            <a:ext cx="13651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817C6E-0CEF-B0AF-BA72-E6DF37540C97}"/>
              </a:ext>
            </a:extLst>
          </p:cNvPr>
          <p:cNvSpPr txBox="1"/>
          <p:nvPr/>
        </p:nvSpPr>
        <p:spPr>
          <a:xfrm>
            <a:off x="1277155" y="2060620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RUN!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401835-3F59-005E-81DB-F981AEA6FE69}"/>
              </a:ext>
            </a:extLst>
          </p:cNvPr>
          <p:cNvSpPr txBox="1"/>
          <p:nvPr/>
        </p:nvSpPr>
        <p:spPr>
          <a:xfrm>
            <a:off x="425002" y="5396248"/>
            <a:ext cx="350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3"/>
              </a:rPr>
              <a:t>shorturl.at</a:t>
            </a:r>
            <a:r>
              <a:rPr lang="it-IT" dirty="0">
                <a:hlinkClick r:id="rId3"/>
              </a:rPr>
              <a:t>/EJLS4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48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F72F2A-6F25-59E4-CC5F-7E6AF190ADAC}"/>
              </a:ext>
            </a:extLst>
          </p:cNvPr>
          <p:cNvGrpSpPr/>
          <p:nvPr/>
        </p:nvGrpSpPr>
        <p:grpSpPr>
          <a:xfrm>
            <a:off x="2300385" y="1326366"/>
            <a:ext cx="4198938" cy="4205268"/>
            <a:chOff x="4705351" y="1998682"/>
            <a:chExt cx="4198938" cy="4205268"/>
          </a:xfrm>
        </p:grpSpPr>
        <p:sp>
          <p:nvSpPr>
            <p:cNvPr id="6" name="Rectangle 263">
              <a:extLst>
                <a:ext uri="{FF2B5EF4-FFF2-40B4-BE49-F238E27FC236}">
                  <a16:creationId xmlns:a16="http://schemas.microsoft.com/office/drawing/2014/main" id="{7B0EFCF9-4993-5449-1C0F-AF5BFF488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283" y="1998682"/>
              <a:ext cx="38100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04617B"/>
                  </a:solidFill>
                  <a:latin typeface="Constantia"/>
                </a:rPr>
                <a:t>Computer MIMD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srgbClr val="D21091"/>
                  </a:solidFill>
                  <a:latin typeface="Constantia"/>
                </a:rPr>
                <a:t>DM</a:t>
              </a:r>
            </a:p>
            <a:p>
              <a:pPr marL="342900" indent="-3429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5DFD0"/>
                </a:buClr>
                <a:buSzPct val="60000"/>
                <a:buFont typeface="Wingdings" pitchFamily="2" charset="2"/>
                <a:buNone/>
              </a:pPr>
              <a:r>
                <a:rPr lang="en-GB" baseline="0" dirty="0">
                  <a:solidFill>
                    <a:prstClr val="black"/>
                  </a:solidFill>
                  <a:latin typeface="Constantia"/>
                </a:rPr>
                <a:t>(distributed-memory)</a:t>
              </a:r>
              <a:endParaRPr lang="it-IT" baseline="0" dirty="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34758A25-B725-53C4-E949-2121C1DB22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5351" y="3636963"/>
              <a:ext cx="4198938" cy="2566987"/>
              <a:chOff x="2964" y="2291"/>
              <a:chExt cx="2645" cy="1617"/>
            </a:xfrm>
          </p:grpSpPr>
          <p:sp>
            <p:nvSpPr>
              <p:cNvPr id="8" name="AutoShape 2">
                <a:extLst>
                  <a:ext uri="{FF2B5EF4-FFF2-40B4-BE49-F238E27FC236}">
                    <a16:creationId xmlns:a16="http://schemas.microsoft.com/office/drawing/2014/main" id="{5FFD794D-C6E8-3528-AFD2-1314F273473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64" y="2291"/>
                <a:ext cx="2640" cy="1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5395D0A-A4AD-084D-6F42-217D3E724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033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FA705211-7F6C-B19C-A412-9A7872FA5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3040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84C291FE-8F59-0571-5E79-3058BA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518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99023112-664F-CC15-663B-274769207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033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182BE83-E25E-811F-54C1-447FCCF40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2B92D49F-5675-54DC-A851-D80CFB023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46FA924D-66DC-3AE0-E7A3-6088B2E06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B30D94B7-2D4A-FCAA-18B6-A73DB1D47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3081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0599A5CD-A905-3FAF-ACE6-DFF45DA23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268"/>
                <a:ext cx="8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6AA3D0B2-8B2D-4095-78ED-36E885A30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058962B8-BF2C-2655-079F-F3F879C1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4820B9A0-5DB5-73FC-8B4C-B6B4465DC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504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1B43323D-29B5-EF8C-45AB-2BDDF8A3B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3019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6F3BB11D-0774-065A-DC89-B273C3012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026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3EE5E84F-A6DC-B943-3FD2-5351B36F7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83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2BF7870-B545-C061-34B7-52663FE8F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2790"/>
                <a:ext cx="20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7A4ABB95-04B9-BDAD-9B96-07A4CB266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095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2B9912AC-7647-2CE2-21A1-3E3C7687D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3275"/>
                <a:ext cx="1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5339788-1E93-C17C-1B01-1DA965010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3019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2EB35647-1244-B3A1-9ED8-63EAD3297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3026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BD74C2B1-9445-FDB2-ED16-CA2E847C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504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8B0C0D3C-E8AB-09AB-6456-2BAE55A44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3019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619515FA-4BE9-A84F-A6E9-60CA9CD54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026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F6624C9C-7921-AC69-DC91-A14965855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83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6D66A2B1-0839-4636-F567-D726663E3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2790"/>
                <a:ext cx="21" cy="23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5AFB9089-B2E5-AF8B-A061-889879D91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" y="3088"/>
                <a:ext cx="3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CPU</a:t>
                </a:r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5EC6ABC3-2380-99F5-9C21-78DCD4FEB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3275"/>
                <a:ext cx="14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9568C498-16FD-3FEF-608B-5F1FD75EA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7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9E99B28A-43E3-B9E6-CE47-FF662856A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8" name="Rectangle 33">
                <a:extLst>
                  <a:ext uri="{FF2B5EF4-FFF2-40B4-BE49-F238E27FC236}">
                    <a16:creationId xmlns:a16="http://schemas.microsoft.com/office/drawing/2014/main" id="{90F40CF5-C014-C28C-D49A-BB422B5E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93F1E7D2-517E-F6B4-8BBC-FFA50B6F3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0" name="Rectangle 35">
                <a:extLst>
                  <a:ext uri="{FF2B5EF4-FFF2-40B4-BE49-F238E27FC236}">
                    <a16:creationId xmlns:a16="http://schemas.microsoft.com/office/drawing/2014/main" id="{AD4AE2C9-7106-D435-4F9A-4877981C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2450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1" name="Rectangle 36">
                <a:extLst>
                  <a:ext uri="{FF2B5EF4-FFF2-40B4-BE49-F238E27FC236}">
                    <a16:creationId xmlns:a16="http://schemas.microsoft.com/office/drawing/2014/main" id="{7539D097-895C-93A8-97FC-2B10C6E5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9824D63B-966A-49E1-BD45-BDD7FAD84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EBE63A6E-9471-0A5F-7810-5426ACA5C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776"/>
                <a:ext cx="482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FB8BE099-0C12-0E7E-5EE5-F5321C4C8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" y="2291"/>
                <a:ext cx="20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948A584F-FECB-B98A-D66B-19B8DB20E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464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B35EE7EB-D15A-EAE7-619E-533B85967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291"/>
                <a:ext cx="489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860E1A2C-84C1-48BB-8A54-DCB2881D2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" y="2298"/>
                <a:ext cx="20" cy="49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A00DACCF-D03F-2333-3BF0-99D43E273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776"/>
                <a:ext cx="483" cy="2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49" name="Rectangle 44">
                <a:extLst>
                  <a:ext uri="{FF2B5EF4-FFF2-40B4-BE49-F238E27FC236}">
                    <a16:creationId xmlns:a16="http://schemas.microsoft.com/office/drawing/2014/main" id="{EECD5B3F-66F6-0EDB-7A9E-802EB11A7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2291"/>
                <a:ext cx="21" cy="4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0" name="Rectangle 45">
                <a:extLst>
                  <a:ext uri="{FF2B5EF4-FFF2-40B4-BE49-F238E27FC236}">
                    <a16:creationId xmlns:a16="http://schemas.microsoft.com/office/drawing/2014/main" id="{57CBB4D0-34B0-F3AB-CEF8-D916DAE1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457"/>
                <a:ext cx="4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it-IT" sz="2200" baseline="0" dirty="0">
                    <a:solidFill>
                      <a:srgbClr val="04617B"/>
                    </a:solidFill>
                    <a:latin typeface="Comic Sans MS" pitchFamily="66" charset="0"/>
                  </a:rPr>
                  <a:t>MEM</a:t>
                </a:r>
              </a:p>
            </p:txBody>
          </p:sp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F06A25ED-02C7-FB0F-2F83-B89FDFF6E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2" name="Rectangle 47">
                <a:extLst>
                  <a:ext uri="{FF2B5EF4-FFF2-40B4-BE49-F238E27FC236}">
                    <a16:creationId xmlns:a16="http://schemas.microsoft.com/office/drawing/2014/main" id="{31312236-70D8-7DF5-BC0C-9B7154FB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3" name="Rectangle 48">
                <a:extLst>
                  <a:ext uri="{FF2B5EF4-FFF2-40B4-BE49-F238E27FC236}">
                    <a16:creationId xmlns:a16="http://schemas.microsoft.com/office/drawing/2014/main" id="{C9441059-0161-E9F3-6CD9-AEC71E8BA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AA15232A-8D13-348A-EB3B-0E56D5405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892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5" name="Rectangle 50">
                <a:extLst>
                  <a:ext uri="{FF2B5EF4-FFF2-40B4-BE49-F238E27FC236}">
                    <a16:creationId xmlns:a16="http://schemas.microsoft.com/office/drawing/2014/main" id="{24603243-4E6E-5782-723C-E61F037C1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1"/>
                <a:ext cx="20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6" name="Rectangle 51">
                <a:extLst>
                  <a:ext uri="{FF2B5EF4-FFF2-40B4-BE49-F238E27FC236}">
                    <a16:creationId xmlns:a16="http://schemas.microsoft.com/office/drawing/2014/main" id="{334016CC-CA9C-247A-1542-1EC09B9EB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3518"/>
                <a:ext cx="20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7" name="Rectangle 52">
                <a:extLst>
                  <a:ext uri="{FF2B5EF4-FFF2-40B4-BE49-F238E27FC236}">
                    <a16:creationId xmlns:a16="http://schemas.microsoft.com/office/drawing/2014/main" id="{A955A098-E1A3-2273-0095-120E7926A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892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4C4602F9-1D3E-B486-07B2-8A9B14BB1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1"/>
                <a:ext cx="21" cy="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ECCA8371-B10C-6615-5206-93F22436F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518"/>
                <a:ext cx="21" cy="37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0" name="Rectangle 55">
                <a:extLst>
                  <a:ext uri="{FF2B5EF4-FFF2-40B4-BE49-F238E27FC236}">
                    <a16:creationId xmlns:a16="http://schemas.microsoft.com/office/drawing/2014/main" id="{F7A425C1-E617-BEA3-37F8-4D21DE450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2" y="3885"/>
                <a:ext cx="6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86117DD5-E7D4-4094-FBA8-2E202F2B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1" y="3885"/>
                <a:ext cx="7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2" name="Rectangle 57">
                <a:extLst>
                  <a:ext uri="{FF2B5EF4-FFF2-40B4-BE49-F238E27FC236}">
                    <a16:creationId xmlns:a16="http://schemas.microsoft.com/office/drawing/2014/main" id="{302CD240-D1EB-AE74-C420-6C297FB36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3885"/>
                <a:ext cx="2143" cy="21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3" name="Rectangle 58">
                <a:extLst>
                  <a:ext uri="{FF2B5EF4-FFF2-40B4-BE49-F238E27FC236}">
                    <a16:creationId xmlns:a16="http://schemas.microsoft.com/office/drawing/2014/main" id="{873D50C9-342C-9261-5ABC-234336559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4" name="Rectangle 59">
                <a:extLst>
                  <a:ext uri="{FF2B5EF4-FFF2-40B4-BE49-F238E27FC236}">
                    <a16:creationId xmlns:a16="http://schemas.microsoft.com/office/drawing/2014/main" id="{49AED73D-FAAA-0381-842D-A49AD43EE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5" name="Rectangle 60">
                <a:extLst>
                  <a:ext uri="{FF2B5EF4-FFF2-40B4-BE49-F238E27FC236}">
                    <a16:creationId xmlns:a16="http://schemas.microsoft.com/office/drawing/2014/main" id="{847F92EA-4C39-8F79-F92C-E0DE2C5E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80CCADCB-5F6A-FC6F-2898-CA82D0AB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7" name="Rectangle 62">
                <a:extLst>
                  <a:ext uri="{FF2B5EF4-FFF2-40B4-BE49-F238E27FC236}">
                    <a16:creationId xmlns:a16="http://schemas.microsoft.com/office/drawing/2014/main" id="{99D59147-6945-66F6-54AE-47AC02647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8" name="Rectangle 63">
                <a:extLst>
                  <a:ext uri="{FF2B5EF4-FFF2-40B4-BE49-F238E27FC236}">
                    <a16:creationId xmlns:a16="http://schemas.microsoft.com/office/drawing/2014/main" id="{B4B49692-607A-9A2A-B916-D7AED5131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69" name="Rectangle 64">
                <a:extLst>
                  <a:ext uri="{FF2B5EF4-FFF2-40B4-BE49-F238E27FC236}">
                    <a16:creationId xmlns:a16="http://schemas.microsoft.com/office/drawing/2014/main" id="{A736762F-1937-812A-E508-1C4562DC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2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0" name="Rectangle 65">
                <a:extLst>
                  <a:ext uri="{FF2B5EF4-FFF2-40B4-BE49-F238E27FC236}">
                    <a16:creationId xmlns:a16="http://schemas.microsoft.com/office/drawing/2014/main" id="{DB4D1503-5AD5-717B-EFAB-254525069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7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1" name="Rectangle 66">
                <a:extLst>
                  <a:ext uri="{FF2B5EF4-FFF2-40B4-BE49-F238E27FC236}">
                    <a16:creationId xmlns:a16="http://schemas.microsoft.com/office/drawing/2014/main" id="{ABC2D0BD-3AF5-BD58-4064-F058D436D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929"/>
                <a:ext cx="20" cy="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2" name="Rectangle 67">
                <a:extLst>
                  <a:ext uri="{FF2B5EF4-FFF2-40B4-BE49-F238E27FC236}">
                    <a16:creationId xmlns:a16="http://schemas.microsoft.com/office/drawing/2014/main" id="{9169A420-436E-081E-672E-7AC1A489D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3" name="Rectangle 68">
                <a:extLst>
                  <a:ext uri="{FF2B5EF4-FFF2-40B4-BE49-F238E27FC236}">
                    <a16:creationId xmlns:a16="http://schemas.microsoft.com/office/drawing/2014/main" id="{A3FEE85A-3082-B19F-7946-4AE01BFAF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Rectangle 69">
                <a:extLst>
                  <a:ext uri="{FF2B5EF4-FFF2-40B4-BE49-F238E27FC236}">
                    <a16:creationId xmlns:a16="http://schemas.microsoft.com/office/drawing/2014/main" id="{CFC46CF2-BBF5-6170-E0C4-CB7505680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5" name="Rectangle 70">
                <a:extLst>
                  <a:ext uri="{FF2B5EF4-FFF2-40B4-BE49-F238E27FC236}">
                    <a16:creationId xmlns:a16="http://schemas.microsoft.com/office/drawing/2014/main" id="{6CF9739B-A79A-8E11-7F1F-D6727A580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6" name="Rectangle 71">
                <a:extLst>
                  <a:ext uri="{FF2B5EF4-FFF2-40B4-BE49-F238E27FC236}">
                    <a16:creationId xmlns:a16="http://schemas.microsoft.com/office/drawing/2014/main" id="{93D60830-F81C-612D-E313-A5EAE0CF6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7" name="Rectangle 72">
                <a:extLst>
                  <a:ext uri="{FF2B5EF4-FFF2-40B4-BE49-F238E27FC236}">
                    <a16:creationId xmlns:a16="http://schemas.microsoft.com/office/drawing/2014/main" id="{0668838A-EF4D-463B-0D8A-F74834A1A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8" name="Rectangle 73">
                <a:extLst>
                  <a:ext uri="{FF2B5EF4-FFF2-40B4-BE49-F238E27FC236}">
                    <a16:creationId xmlns:a16="http://schemas.microsoft.com/office/drawing/2014/main" id="{60024966-F68D-4643-D52D-EB13AE659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9" name="Rectangle 74">
                <a:extLst>
                  <a:ext uri="{FF2B5EF4-FFF2-40B4-BE49-F238E27FC236}">
                    <a16:creationId xmlns:a16="http://schemas.microsoft.com/office/drawing/2014/main" id="{BA2AA12C-47E0-B798-164D-33836674C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0" name="Rectangle 75">
                <a:extLst>
                  <a:ext uri="{FF2B5EF4-FFF2-40B4-BE49-F238E27FC236}">
                    <a16:creationId xmlns:a16="http://schemas.microsoft.com/office/drawing/2014/main" id="{009CEB2D-77AA-F57B-AB33-6124CDFB3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582123C9-9687-D4E5-19AD-0A99BE34B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2" name="Rectangle 77">
                <a:extLst>
                  <a:ext uri="{FF2B5EF4-FFF2-40B4-BE49-F238E27FC236}">
                    <a16:creationId xmlns:a16="http://schemas.microsoft.com/office/drawing/2014/main" id="{D9CC89C3-C2E2-7123-9EDD-681324FC0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3" name="Rectangle 78">
                <a:extLst>
                  <a:ext uri="{FF2B5EF4-FFF2-40B4-BE49-F238E27FC236}">
                    <a16:creationId xmlns:a16="http://schemas.microsoft.com/office/drawing/2014/main" id="{97916AAE-646D-C15B-54B5-91188373D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5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4" name="Rectangle 79">
                <a:extLst>
                  <a:ext uri="{FF2B5EF4-FFF2-40B4-BE49-F238E27FC236}">
                    <a16:creationId xmlns:a16="http://schemas.microsoft.com/office/drawing/2014/main" id="{21B5DC3D-8154-FBF0-35F9-1FBDA75EA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5" name="Rectangle 80">
                <a:extLst>
                  <a:ext uri="{FF2B5EF4-FFF2-40B4-BE49-F238E27FC236}">
                    <a16:creationId xmlns:a16="http://schemas.microsoft.com/office/drawing/2014/main" id="{09819DAA-89F8-01A0-F18A-DBD3562B9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6" name="Rectangle 81">
                <a:extLst>
                  <a:ext uri="{FF2B5EF4-FFF2-40B4-BE49-F238E27FC236}">
                    <a16:creationId xmlns:a16="http://schemas.microsoft.com/office/drawing/2014/main" id="{A4BF76FD-7964-7CAE-78A3-731AA2EF5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7" name="Rectangle 82">
                <a:extLst>
                  <a:ext uri="{FF2B5EF4-FFF2-40B4-BE49-F238E27FC236}">
                    <a16:creationId xmlns:a16="http://schemas.microsoft.com/office/drawing/2014/main" id="{78AF73EA-11CE-DB1D-5B7C-C212DC387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8" name="Rectangle 83">
                <a:extLst>
                  <a:ext uri="{FF2B5EF4-FFF2-40B4-BE49-F238E27FC236}">
                    <a16:creationId xmlns:a16="http://schemas.microsoft.com/office/drawing/2014/main" id="{E29D1C5F-5FEA-E225-AF6F-BB1F07663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89" name="Rectangle 84">
                <a:extLst>
                  <a:ext uri="{FF2B5EF4-FFF2-40B4-BE49-F238E27FC236}">
                    <a16:creationId xmlns:a16="http://schemas.microsoft.com/office/drawing/2014/main" id="{2CB7B949-D4FE-AB90-6CD5-99633C957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0" name="Rectangle 85">
                <a:extLst>
                  <a:ext uri="{FF2B5EF4-FFF2-40B4-BE49-F238E27FC236}">
                    <a16:creationId xmlns:a16="http://schemas.microsoft.com/office/drawing/2014/main" id="{B38F5181-2E0E-4ADC-34FC-9354AF3C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1" name="Rectangle 86">
                <a:extLst>
                  <a:ext uri="{FF2B5EF4-FFF2-40B4-BE49-F238E27FC236}">
                    <a16:creationId xmlns:a16="http://schemas.microsoft.com/office/drawing/2014/main" id="{969A04DB-2593-8905-3A30-40C365CFF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2" name="Rectangle 87">
                <a:extLst>
                  <a:ext uri="{FF2B5EF4-FFF2-40B4-BE49-F238E27FC236}">
                    <a16:creationId xmlns:a16="http://schemas.microsoft.com/office/drawing/2014/main" id="{03F5D2C8-324C-29A8-E352-D9E4FDE2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3" name="Rectangle 88">
                <a:extLst>
                  <a:ext uri="{FF2B5EF4-FFF2-40B4-BE49-F238E27FC236}">
                    <a16:creationId xmlns:a16="http://schemas.microsoft.com/office/drawing/2014/main" id="{4661EA21-82A7-2EC4-3479-EE98BEE56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4" name="Rectangle 89">
                <a:extLst>
                  <a:ext uri="{FF2B5EF4-FFF2-40B4-BE49-F238E27FC236}">
                    <a16:creationId xmlns:a16="http://schemas.microsoft.com/office/drawing/2014/main" id="{F44920FC-89E4-6A9A-807E-BCAD57CBE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5" name="Rectangle 90">
                <a:extLst>
                  <a:ext uri="{FF2B5EF4-FFF2-40B4-BE49-F238E27FC236}">
                    <a16:creationId xmlns:a16="http://schemas.microsoft.com/office/drawing/2014/main" id="{6EE43597-1C6A-BFBC-334E-E589AD9B8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5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Rectangle 91">
                <a:extLst>
                  <a:ext uri="{FF2B5EF4-FFF2-40B4-BE49-F238E27FC236}">
                    <a16:creationId xmlns:a16="http://schemas.microsoft.com/office/drawing/2014/main" id="{37E4351C-5655-7828-2D85-55D114C43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Rectangle 92">
                <a:extLst>
                  <a:ext uri="{FF2B5EF4-FFF2-40B4-BE49-F238E27FC236}">
                    <a16:creationId xmlns:a16="http://schemas.microsoft.com/office/drawing/2014/main" id="{88D3097A-BB5F-EFF1-E409-0700130D2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8" name="Rectangle 93">
                <a:extLst>
                  <a:ext uri="{FF2B5EF4-FFF2-40B4-BE49-F238E27FC236}">
                    <a16:creationId xmlns:a16="http://schemas.microsoft.com/office/drawing/2014/main" id="{39CE7093-301B-5BC1-EFE6-06D8F1834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Rectangle 94">
                <a:extLst>
                  <a:ext uri="{FF2B5EF4-FFF2-40B4-BE49-F238E27FC236}">
                    <a16:creationId xmlns:a16="http://schemas.microsoft.com/office/drawing/2014/main" id="{95F97750-657A-6F12-CC59-C59E7E776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0" name="Rectangle 95">
                <a:extLst>
                  <a:ext uri="{FF2B5EF4-FFF2-40B4-BE49-F238E27FC236}">
                    <a16:creationId xmlns:a16="http://schemas.microsoft.com/office/drawing/2014/main" id="{76B93C07-CF2C-896D-F3DB-DDF3C741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2922"/>
                <a:ext cx="6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01" name="Rectangle 96">
                <a:extLst>
                  <a:ext uri="{FF2B5EF4-FFF2-40B4-BE49-F238E27FC236}">
                    <a16:creationId xmlns:a16="http://schemas.microsoft.com/office/drawing/2014/main" id="{C5D5BE4D-200F-D253-5DFD-9ACE707C5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" y="2922"/>
                <a:ext cx="7" cy="21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aseline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sp>
        <p:nvSpPr>
          <p:cNvPr id="102" name="Nuvola 101">
            <a:extLst>
              <a:ext uri="{FF2B5EF4-FFF2-40B4-BE49-F238E27FC236}">
                <a16:creationId xmlns:a16="http://schemas.microsoft.com/office/drawing/2014/main" id="{19A0DC06-950E-DC72-D55E-7308A8E73A6B}"/>
              </a:ext>
            </a:extLst>
          </p:cNvPr>
          <p:cNvSpPr/>
          <p:nvPr/>
        </p:nvSpPr>
        <p:spPr>
          <a:xfrm>
            <a:off x="7288223" y="3090403"/>
            <a:ext cx="3528392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prstClr val="white"/>
                </a:solidFill>
                <a:latin typeface="Comic Sans MS" pitchFamily="66" charset="0"/>
              </a:rPr>
              <a:t>communications between processes</a:t>
            </a:r>
            <a:endParaRPr lang="it-IT" sz="2000" baseline="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730B5D54-7D88-419D-600F-334D47B71224}"/>
              </a:ext>
            </a:extLst>
          </p:cNvPr>
          <p:cNvGrpSpPr>
            <a:grpSpLocks/>
          </p:cNvGrpSpPr>
          <p:nvPr/>
        </p:nvGrpSpPr>
        <p:grpSpPr bwMode="auto">
          <a:xfrm>
            <a:off x="2803547" y="1225763"/>
            <a:ext cx="7969250" cy="1439862"/>
            <a:chOff x="672" y="255"/>
            <a:chExt cx="5020" cy="907"/>
          </a:xfrm>
        </p:grpSpPr>
        <p:sp>
          <p:nvSpPr>
            <p:cNvPr id="47" name="Line 3">
              <a:extLst>
                <a:ext uri="{FF2B5EF4-FFF2-40B4-BE49-F238E27FC236}">
                  <a16:creationId xmlns:a16="http://schemas.microsoft.com/office/drawing/2014/main" id="{6DF0D568-623B-AEA1-DF29-2BA9F25B4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1008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grpSp>
          <p:nvGrpSpPr>
            <p:cNvPr id="48" name="Group 41">
              <a:extLst>
                <a:ext uri="{FF2B5EF4-FFF2-40B4-BE49-F238E27FC236}">
                  <a16:creationId xmlns:a16="http://schemas.microsoft.com/office/drawing/2014/main" id="{DA8DF8E0-AD42-8907-0A1C-186312103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" y="255"/>
              <a:ext cx="1124" cy="907"/>
              <a:chOff x="4568" y="255"/>
              <a:chExt cx="1124" cy="907"/>
            </a:xfrm>
          </p:grpSpPr>
          <p:sp>
            <p:nvSpPr>
              <p:cNvPr id="49" name="Text Box 7">
                <a:extLst>
                  <a:ext uri="{FF2B5EF4-FFF2-40B4-BE49-F238E27FC236}">
                    <a16:creationId xmlns:a16="http://schemas.microsoft.com/office/drawing/2014/main" id="{C55D6983-162A-4E39-3635-5AA7844051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9" y="91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Text Box 40">
                <a:extLst>
                  <a:ext uri="{FF2B5EF4-FFF2-40B4-BE49-F238E27FC236}">
                    <a16:creationId xmlns:a16="http://schemas.microsoft.com/office/drawing/2014/main" id="{A30F2B46-E80D-E613-01AB-085DF7884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8" y="255"/>
                <a:ext cx="11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dirty="0">
                    <a:solidFill>
                      <a:srgbClr val="00B050"/>
                    </a:solidFill>
                  </a:rPr>
                  <a:t>Local sum </a:t>
                </a:r>
                <a:r>
                  <a:rPr lang="it-IT" altLang="it-IT" sz="2000" dirty="0" err="1">
                    <a:solidFill>
                      <a:srgbClr val="00B050"/>
                    </a:solidFill>
                  </a:rPr>
                  <a:t>computation</a:t>
                </a:r>
                <a:endParaRPr lang="it-IT" altLang="it-IT" sz="2000" dirty="0"/>
              </a:p>
            </p:txBody>
          </p:sp>
        </p:grp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F42C1679-5C56-571F-88E7-2DE2676A4270}"/>
              </a:ext>
            </a:extLst>
          </p:cNvPr>
          <p:cNvGrpSpPr>
            <a:grpSpLocks/>
          </p:cNvGrpSpPr>
          <p:nvPr/>
        </p:nvGrpSpPr>
        <p:grpSpPr bwMode="auto">
          <a:xfrm>
            <a:off x="7680347" y="2421150"/>
            <a:ext cx="1371600" cy="1066800"/>
            <a:chOff x="4608" y="1008"/>
            <a:chExt cx="864" cy="672"/>
          </a:xfrm>
        </p:grpSpPr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B08D4739-52FC-B300-F816-8BDF1AF69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008"/>
              <a:ext cx="96" cy="672"/>
            </a:xfrm>
            <a:prstGeom prst="rightBracket">
              <a:avLst>
                <a:gd name="adj" fmla="val 37495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D657CFCE-958C-CBEA-7A70-23A32D946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248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I step</a:t>
              </a:r>
            </a:p>
          </p:txBody>
        </p:sp>
      </p:grpSp>
      <p:sp>
        <p:nvSpPr>
          <p:cNvPr id="54" name="Oval 11">
            <a:extLst>
              <a:ext uri="{FF2B5EF4-FFF2-40B4-BE49-F238E27FC236}">
                <a16:creationId xmlns:a16="http://schemas.microsoft.com/office/drawing/2014/main" id="{301ECF22-665F-1BB3-02A2-76224947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67A8470F-563D-40C6-A29E-2E88D0A2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47" y="188775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" name="Text Box 13">
            <a:extLst>
              <a:ext uri="{FF2B5EF4-FFF2-40B4-BE49-F238E27FC236}">
                <a16:creationId xmlns:a16="http://schemas.microsoft.com/office/drawing/2014/main" id="{17C8E592-7305-750A-71D0-2C873099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47" y="2268750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97D9C33E-DEB0-A08A-31F6-1FCCC3E4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D2A1A67D-F5D7-5DCD-6C89-69FBB22E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47" y="1887750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6DCA4491-2DBC-BE46-9A6B-2A51DD22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60" y="2268750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BA7AFEF7-EBC6-A8F2-BE74-C7A1F69F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1" name="Text Box 18">
            <a:extLst>
              <a:ext uri="{FF2B5EF4-FFF2-40B4-BE49-F238E27FC236}">
                <a16:creationId xmlns:a16="http://schemas.microsoft.com/office/drawing/2014/main" id="{94A5F364-AB8E-62B2-58E0-40139A12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47" y="188775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2" name="Text Box 19">
            <a:extLst>
              <a:ext uri="{FF2B5EF4-FFF2-40B4-BE49-F238E27FC236}">
                <a16:creationId xmlns:a16="http://schemas.microsoft.com/office/drawing/2014/main" id="{D8B896CD-D99B-F697-D66D-7081D5A7F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47" y="2268750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3" name="Oval 20">
            <a:extLst>
              <a:ext uri="{FF2B5EF4-FFF2-40B4-BE49-F238E27FC236}">
                <a16:creationId xmlns:a16="http://schemas.microsoft.com/office/drawing/2014/main" id="{2FE9E89B-80C6-D8B3-F4F4-8B3F6709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72" y="2268750"/>
            <a:ext cx="381000" cy="381000"/>
          </a:xfrm>
          <a:prstGeom prst="ellipse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4" name="Text Box 21">
            <a:extLst>
              <a:ext uri="{FF2B5EF4-FFF2-40B4-BE49-F238E27FC236}">
                <a16:creationId xmlns:a16="http://schemas.microsoft.com/office/drawing/2014/main" id="{0389008C-A8DA-2B67-E387-E27630EA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47" y="1887750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it-IT" altLang="it-IT" sz="2000" b="0" i="0" u="none" strike="noStrike" kern="0" cap="none" spc="0" normalizeH="0" baseline="-2500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it-IT" altLang="it-IT" sz="20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348C57B1-4945-F051-1AE8-AF3E0949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47" y="2268750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it-IT" altLang="it-IT" sz="1600" b="0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it-IT" altLang="it-IT" sz="16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6" name="Line 24">
            <a:extLst>
              <a:ext uri="{FF2B5EF4-FFF2-40B4-BE49-F238E27FC236}">
                <a16:creationId xmlns:a16="http://schemas.microsoft.com/office/drawing/2014/main" id="{DDE214CF-599A-9753-3403-4ED9210FD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1247" y="2649750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7" name="Line 25">
            <a:extLst>
              <a:ext uri="{FF2B5EF4-FFF2-40B4-BE49-F238E27FC236}">
                <a16:creationId xmlns:a16="http://schemas.microsoft.com/office/drawing/2014/main" id="{ADC327D6-B2C5-B0F6-13E3-ED29CE5B5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4147" y="2649750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8" name="Line 26">
            <a:extLst>
              <a:ext uri="{FF2B5EF4-FFF2-40B4-BE49-F238E27FC236}">
                <a16:creationId xmlns:a16="http://schemas.microsoft.com/office/drawing/2014/main" id="{82D6277E-1169-F45D-8680-DAC8F26A8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5847" y="2649750"/>
            <a:ext cx="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9" name="Line 27">
            <a:extLst>
              <a:ext uri="{FF2B5EF4-FFF2-40B4-BE49-F238E27FC236}">
                <a16:creationId xmlns:a16="http://schemas.microsoft.com/office/drawing/2014/main" id="{561B7C31-2D58-6F80-676F-206D60414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747" y="2649750"/>
            <a:ext cx="838200" cy="685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70" name="Group 46">
            <a:extLst>
              <a:ext uri="{FF2B5EF4-FFF2-40B4-BE49-F238E27FC236}">
                <a16:creationId xmlns:a16="http://schemas.microsoft.com/office/drawing/2014/main" id="{EB337C8A-B210-48D1-79BF-04A73A6CA240}"/>
              </a:ext>
            </a:extLst>
          </p:cNvPr>
          <p:cNvGrpSpPr>
            <a:grpSpLocks/>
          </p:cNvGrpSpPr>
          <p:nvPr/>
        </p:nvGrpSpPr>
        <p:grpSpPr bwMode="auto">
          <a:xfrm>
            <a:off x="2803547" y="3319675"/>
            <a:ext cx="7021513" cy="396875"/>
            <a:chOff x="672" y="1574"/>
            <a:chExt cx="4423" cy="250"/>
          </a:xfrm>
        </p:grpSpPr>
        <p:sp>
          <p:nvSpPr>
            <p:cNvPr id="71" name="Line 4">
              <a:extLst>
                <a:ext uri="{FF2B5EF4-FFF2-40B4-BE49-F238E27FC236}">
                  <a16:creationId xmlns:a16="http://schemas.microsoft.com/office/drawing/2014/main" id="{228EF88B-6DDF-25EB-3FC0-7B4A2711E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1710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72" name="Text Box 6">
              <a:extLst>
                <a:ext uri="{FF2B5EF4-FFF2-40B4-BE49-F238E27FC236}">
                  <a16:creationId xmlns:a16="http://schemas.microsoft.com/office/drawing/2014/main" id="{BFA54CF9-FD04-7BA9-117D-0D7341519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1574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grpSp>
          <p:nvGrpSpPr>
            <p:cNvPr id="73" name="Group 42">
              <a:extLst>
                <a:ext uri="{FF2B5EF4-FFF2-40B4-BE49-F238E27FC236}">
                  <a16:creationId xmlns:a16="http://schemas.microsoft.com/office/drawing/2014/main" id="{281919E6-C193-9FBD-7C94-309DB5BF3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604"/>
              <a:ext cx="1872" cy="220"/>
              <a:chOff x="960" y="1604"/>
              <a:chExt cx="1872" cy="220"/>
            </a:xfrm>
          </p:grpSpPr>
          <p:sp>
            <p:nvSpPr>
              <p:cNvPr id="74" name="Text Box 23">
                <a:extLst>
                  <a:ext uri="{FF2B5EF4-FFF2-40B4-BE49-F238E27FC236}">
                    <a16:creationId xmlns:a16="http://schemas.microsoft.com/office/drawing/2014/main" id="{9158F915-2760-95D5-6CC6-5CEDDFD87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604"/>
                <a:ext cx="272" cy="21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s</a:t>
                </a:r>
                <a:r>
                  <a:rPr kumimoji="0" lang="it-IT" altLang="it-IT" sz="1600" b="0" i="0" u="none" strike="noStrike" kern="0" cap="none" spc="0" normalizeH="0" baseline="-2500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01</a:t>
                </a:r>
                <a:endPara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75" name="Text Box 28">
                <a:extLst>
                  <a:ext uri="{FF2B5EF4-FFF2-40B4-BE49-F238E27FC236}">
                    <a16:creationId xmlns:a16="http://schemas.microsoft.com/office/drawing/2014/main" id="{77490942-D6F4-2018-EC2B-F32C24B60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612"/>
                <a:ext cx="288" cy="212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s</a:t>
                </a:r>
                <a:r>
                  <a:rPr kumimoji="0" lang="it-IT" altLang="it-IT" sz="1600" b="0" i="0" u="none" strike="noStrike" kern="0" cap="none" spc="0" normalizeH="0" baseline="-25000" noProof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23</a:t>
                </a:r>
                <a:endPara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6" name="Group 47">
            <a:extLst>
              <a:ext uri="{FF2B5EF4-FFF2-40B4-BE49-F238E27FC236}">
                <a16:creationId xmlns:a16="http://schemas.microsoft.com/office/drawing/2014/main" id="{39251430-8D70-F20E-E674-D18CEB194021}"/>
              </a:ext>
            </a:extLst>
          </p:cNvPr>
          <p:cNvGrpSpPr>
            <a:grpSpLocks/>
          </p:cNvGrpSpPr>
          <p:nvPr/>
        </p:nvGrpSpPr>
        <p:grpSpPr bwMode="auto">
          <a:xfrm>
            <a:off x="2803547" y="4478550"/>
            <a:ext cx="7021513" cy="396875"/>
            <a:chOff x="672" y="2304"/>
            <a:chExt cx="4423" cy="250"/>
          </a:xfrm>
        </p:grpSpPr>
        <p:sp>
          <p:nvSpPr>
            <p:cNvPr id="77" name="Text Box 30">
              <a:extLst>
                <a:ext uri="{FF2B5EF4-FFF2-40B4-BE49-F238E27FC236}">
                  <a16:creationId xmlns:a16="http://schemas.microsoft.com/office/drawing/2014/main" id="{BC400A74-C332-8F7C-7C50-F8D6B13FD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" y="2304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20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8" name="Line 31">
              <a:extLst>
                <a:ext uri="{FF2B5EF4-FFF2-40B4-BE49-F238E27FC236}">
                  <a16:creationId xmlns:a16="http://schemas.microsoft.com/office/drawing/2014/main" id="{AE8FF603-F3D7-4AE1-A364-BF6F0146C8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424"/>
              <a:ext cx="4128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79" name="Text Box 32">
              <a:extLst>
                <a:ext uri="{FF2B5EF4-FFF2-40B4-BE49-F238E27FC236}">
                  <a16:creationId xmlns:a16="http://schemas.microsoft.com/office/drawing/2014/main" id="{44954906-430B-3DEB-1151-534913EB3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2332"/>
              <a:ext cx="380" cy="212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</a:t>
              </a:r>
              <a:r>
                <a:rPr kumimoji="0" lang="it-IT" altLang="it-IT" sz="1600" b="0" i="0" u="none" strike="noStrike" kern="0" cap="none" spc="0" normalizeH="0" baseline="-2500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0123</a:t>
              </a:r>
              <a:endParaRPr kumimoji="0" lang="it-IT" altLang="it-IT" sz="16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sp>
        <p:nvSpPr>
          <p:cNvPr id="80" name="Line 33">
            <a:extLst>
              <a:ext uri="{FF2B5EF4-FFF2-40B4-BE49-F238E27FC236}">
                <a16:creationId xmlns:a16="http://schemas.microsoft.com/office/drawing/2014/main" id="{9E41B675-E56A-62B9-B79F-A759BA518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1247" y="3726075"/>
            <a:ext cx="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81" name="Group 34">
            <a:extLst>
              <a:ext uri="{FF2B5EF4-FFF2-40B4-BE49-F238E27FC236}">
                <a16:creationId xmlns:a16="http://schemas.microsoft.com/office/drawing/2014/main" id="{8A63A01A-044C-EF79-78B0-40B8C7E1515F}"/>
              </a:ext>
            </a:extLst>
          </p:cNvPr>
          <p:cNvGrpSpPr>
            <a:grpSpLocks/>
          </p:cNvGrpSpPr>
          <p:nvPr/>
        </p:nvGrpSpPr>
        <p:grpSpPr bwMode="auto">
          <a:xfrm>
            <a:off x="7680347" y="3564150"/>
            <a:ext cx="1371600" cy="1066800"/>
            <a:chOff x="4608" y="1728"/>
            <a:chExt cx="864" cy="672"/>
          </a:xfrm>
        </p:grpSpPr>
        <p:sp>
          <p:nvSpPr>
            <p:cNvPr id="82" name="AutoShape 35">
              <a:extLst>
                <a:ext uri="{FF2B5EF4-FFF2-40B4-BE49-F238E27FC236}">
                  <a16:creationId xmlns:a16="http://schemas.microsoft.com/office/drawing/2014/main" id="{077D38D5-13F4-BE3F-50F4-C0B10A0EA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728"/>
              <a:ext cx="96" cy="672"/>
            </a:xfrm>
            <a:prstGeom prst="rightBracket">
              <a:avLst>
                <a:gd name="adj" fmla="val 37495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83" name="Text Box 36">
              <a:extLst>
                <a:ext uri="{FF2B5EF4-FFF2-40B4-BE49-F238E27FC236}">
                  <a16:creationId xmlns:a16="http://schemas.microsoft.com/office/drawing/2014/main" id="{ED077D4A-05F6-E92C-2682-DDEC1104E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68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II step</a:t>
              </a:r>
            </a:p>
          </p:txBody>
        </p:sp>
      </p:grpSp>
      <p:sp>
        <p:nvSpPr>
          <p:cNvPr id="84" name="Line 37">
            <a:extLst>
              <a:ext uri="{FF2B5EF4-FFF2-40B4-BE49-F238E27FC236}">
                <a16:creationId xmlns:a16="http://schemas.microsoft.com/office/drawing/2014/main" id="{338DCCE8-C347-AB29-A1F0-FDC35DAE0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4147" y="3716550"/>
            <a:ext cx="2209800" cy="838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5" name="Text Box 38">
            <a:extLst>
              <a:ext uri="{FF2B5EF4-FFF2-40B4-BE49-F238E27FC236}">
                <a16:creationId xmlns:a16="http://schemas.microsoft.com/office/drawing/2014/main" id="{E502C485-2B90-A80B-0519-725B6FE29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35" y="5940638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Number</a:t>
            </a: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steps 2 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6" name="Rectangle 39">
            <a:extLst>
              <a:ext uri="{FF2B5EF4-FFF2-40B4-BE49-F238E27FC236}">
                <a16:creationId xmlns:a16="http://schemas.microsoft.com/office/drawing/2014/main" id="{F320A85C-25CC-6888-F629-C6D1592A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85" y="993988"/>
            <a:ext cx="77930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II strategy		p=4</a:t>
            </a:r>
          </a:p>
        </p:txBody>
      </p:sp>
    </p:spTree>
    <p:extLst>
      <p:ext uri="{BB962C8B-B14F-4D97-AF65-F5344CB8AC3E}">
        <p14:creationId xmlns:p14="http://schemas.microsoft.com/office/powerpoint/2010/main" val="2349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62" grpId="0"/>
      <p:bldP spid="65" grpId="0"/>
      <p:bldP spid="8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20966</TotalTime>
  <Words>3277</Words>
  <Application>Microsoft Office PowerPoint</Application>
  <PresentationFormat>Widescreen</PresentationFormat>
  <Paragraphs>737</Paragraphs>
  <Slides>75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91" baseType="lpstr">
      <vt:lpstr>Arial</vt:lpstr>
      <vt:lpstr>Avant Garde</vt:lpstr>
      <vt:lpstr>Avenir Black</vt:lpstr>
      <vt:lpstr>Avenir Book</vt:lpstr>
      <vt:lpstr>Calibri</vt:lpstr>
      <vt:lpstr>Cambria Math</vt:lpstr>
      <vt:lpstr>Comic Sans MS</vt:lpstr>
      <vt:lpstr>Constantia</vt:lpstr>
      <vt:lpstr>Courier New</vt:lpstr>
      <vt:lpstr>Symbol</vt:lpstr>
      <vt:lpstr>Tahoma</vt:lpstr>
      <vt:lpstr>Tech</vt:lpstr>
      <vt:lpstr>Times New Roman</vt:lpstr>
      <vt:lpstr>Wingdings</vt:lpstr>
      <vt:lpstr>Tema di Office</vt:lpstr>
      <vt:lpstr>Equation</vt:lpstr>
      <vt:lpstr>Presentazione standard di PowerPoint</vt:lpstr>
      <vt:lpstr>PARALLEL COMPUTING</vt:lpstr>
      <vt:lpstr>Presentazione standard di PowerPoint</vt:lpstr>
      <vt:lpstr>A simple example: sum of N elements of 1D - array</vt:lpstr>
      <vt:lpstr>Sum of N numbers</vt:lpstr>
      <vt:lpstr>STEP 1: domain and problem decomposition...</vt:lpstr>
      <vt:lpstr>STEP 2: local results collection...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tool mpi4py for MIMD-DM environment based on the MPI library  and  the Python language</vt:lpstr>
      <vt:lpstr>Presentazione standard di PowerPoint</vt:lpstr>
      <vt:lpstr>Local results collection:  2 strategy</vt:lpstr>
      <vt:lpstr>Local results collection:  2 strategy</vt:lpstr>
      <vt:lpstr>Local results collection:  2 strategy</vt:lpstr>
      <vt:lpstr>Presentazione standard di PowerPoint</vt:lpstr>
      <vt:lpstr>Presentazione standard di PowerPoint</vt:lpstr>
      <vt:lpstr>The tool pyOMP for MIMD-SM environment based on the openMP library  and  the Python language</vt:lpstr>
      <vt:lpstr>Presentazione standard di PowerPoint</vt:lpstr>
      <vt:lpstr>Input: the CPU (host) reads input data</vt:lpstr>
      <vt:lpstr>Data transfer: the host transfers data to be processed from the CPU memory to the GPU memory. </vt:lpstr>
      <vt:lpstr>Local sum computation: all processors can simultaneously access global memory on different data, in a very similar way to MIMD-SM environment </vt:lpstr>
      <vt:lpstr>Local results collection: in a very similar way to MIMD-SM environment, by 2nd strategy </vt:lpstr>
      <vt:lpstr>Data transfert: the device transfers results from the GPU global memory to the CPU memory. </vt:lpstr>
      <vt:lpstr>Presentazione standard di PowerPoint</vt:lpstr>
      <vt:lpstr>The tool PyCUDA for GPU environment based on  the CUDA library  and  the Python language</vt:lpstr>
      <vt:lpstr>Parallel and distributed software performance: performance measures</vt:lpstr>
      <vt:lpstr>Presentazione standard di PowerPoint</vt:lpstr>
      <vt:lpstr>Efficiency of a sequential algorithm</vt:lpstr>
      <vt:lpstr>Presentazione standard di PowerPoint</vt:lpstr>
      <vt:lpstr>Presentazione standard di PowerPoint</vt:lpstr>
      <vt:lpstr>who is tcalc?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general: Tp(N) computation</vt:lpstr>
      <vt:lpstr>Questions…</vt:lpstr>
      <vt:lpstr>Presentazione standard di PowerPoint</vt:lpstr>
      <vt:lpstr>Speed-up</vt:lpstr>
      <vt:lpstr>Presentazione standard di PowerPoint</vt:lpstr>
      <vt:lpstr>Example: sum of N=16 numbers</vt:lpstr>
      <vt:lpstr>Example: sum of N=16 numbers</vt:lpstr>
      <vt:lpstr>Efficiency</vt:lpstr>
      <vt:lpstr>Remark:</vt:lpstr>
      <vt:lpstr>Presentazione standard di PowerPoint</vt:lpstr>
      <vt:lpstr>who is tcom?</vt:lpstr>
      <vt:lpstr>Presentazione standard di PowerPoint</vt:lpstr>
      <vt:lpstr>Presentazione standard di PowerPoint</vt:lpstr>
      <vt:lpstr>again I put everything in a table…</vt:lpstr>
      <vt:lpstr>In general: Tp(N) computation</vt:lpstr>
      <vt:lpstr>Example: sum of N=16 numbers </vt:lpstr>
      <vt:lpstr>what can be said about the GPUs?</vt:lpstr>
      <vt:lpstr>Summarizing…</vt:lpstr>
      <vt:lpstr>Summarizing…</vt:lpstr>
      <vt:lpstr>Classroom exercise,  using Python and Jupyter notes</vt:lpstr>
      <vt:lpstr>Hands-on Kaggle!</vt:lpstr>
      <vt:lpstr>Presentazione standard di PowerPoint</vt:lpstr>
      <vt:lpstr>Presentazione standard di PowerPoint</vt:lpstr>
      <vt:lpstr>MPI for python</vt:lpstr>
      <vt:lpstr>MPI for python</vt:lpstr>
      <vt:lpstr>MPI for python</vt:lpstr>
      <vt:lpstr>MPI for python</vt:lpstr>
      <vt:lpstr>MPI for python</vt:lpstr>
      <vt:lpstr>Sum of vector in multicore environment</vt:lpstr>
      <vt:lpstr>Sum of vector in multicore environment</vt:lpstr>
      <vt:lpstr>Sum of vector in GPU environment</vt:lpstr>
      <vt:lpstr>Sum of vector in GPU environment</vt:lpstr>
      <vt:lpstr>Sum of vector in GPU environment</vt:lpstr>
      <vt:lpstr>Sum of vector in GPU environment</vt:lpstr>
      <vt:lpstr>Sum of vector in GPU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livia tamara</cp:lastModifiedBy>
  <cp:revision>200</cp:revision>
  <dcterms:created xsi:type="dcterms:W3CDTF">2021-11-23T11:10:02Z</dcterms:created>
  <dcterms:modified xsi:type="dcterms:W3CDTF">2022-07-08T06:54:08Z</dcterms:modified>
</cp:coreProperties>
</file>