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1"/>
  </p:notesMasterIdLst>
  <p:sldIdLst>
    <p:sldId id="259" r:id="rId2"/>
    <p:sldId id="392" r:id="rId3"/>
    <p:sldId id="262" r:id="rId4"/>
    <p:sldId id="358" r:id="rId5"/>
    <p:sldId id="388" r:id="rId6"/>
    <p:sldId id="389" r:id="rId7"/>
    <p:sldId id="261" r:id="rId8"/>
    <p:sldId id="257" r:id="rId9"/>
    <p:sldId id="382" r:id="rId10"/>
    <p:sldId id="383" r:id="rId11"/>
    <p:sldId id="384" r:id="rId12"/>
    <p:sldId id="385" r:id="rId13"/>
    <p:sldId id="386" r:id="rId14"/>
    <p:sldId id="387" r:id="rId15"/>
    <p:sldId id="365" r:id="rId16"/>
    <p:sldId id="366" r:id="rId17"/>
    <p:sldId id="367" r:id="rId18"/>
    <p:sldId id="368" r:id="rId19"/>
    <p:sldId id="369" r:id="rId20"/>
    <p:sldId id="370" r:id="rId21"/>
    <p:sldId id="390" r:id="rId22"/>
    <p:sldId id="391" r:id="rId23"/>
    <p:sldId id="263" r:id="rId24"/>
    <p:sldId id="292" r:id="rId25"/>
    <p:sldId id="293" r:id="rId26"/>
    <p:sldId id="294" r:id="rId27"/>
    <p:sldId id="295" r:id="rId28"/>
    <p:sldId id="296" r:id="rId29"/>
    <p:sldId id="29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4662" autoAdjust="0"/>
  </p:normalViewPr>
  <p:slideViewPr>
    <p:cSldViewPr>
      <p:cViewPr varScale="1">
        <p:scale>
          <a:sx n="64" d="100"/>
          <a:sy n="64" d="100"/>
        </p:scale>
        <p:origin x="1348" y="-7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A8975B-C09F-4E67-B991-B749E91B16E6}" type="datetimeFigureOut">
              <a:rPr lang="it-IT" smtClean="0"/>
              <a:t>21/03/2024</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99E7C7-8A34-4C17-BD07-15C0A87E8591}" type="slidenum">
              <a:rPr lang="it-IT" smtClean="0"/>
              <a:t>‹N›</a:t>
            </a:fld>
            <a:endParaRPr lang="it-IT"/>
          </a:p>
        </p:txBody>
      </p:sp>
    </p:spTree>
    <p:extLst>
      <p:ext uri="{BB962C8B-B14F-4D97-AF65-F5344CB8AC3E}">
        <p14:creationId xmlns:p14="http://schemas.microsoft.com/office/powerpoint/2010/main" val="2575422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C0068E42-E368-41A5-9334-7D03C34AEB77}"/>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FE4649D-2B5C-4202-A9FA-E0EAA8015731}" type="slidenum">
              <a:rPr lang="it-IT" altLang="it-IT">
                <a:latin typeface="Calibri" panose="020F0502020204030204" pitchFamily="34" charset="0"/>
              </a:rPr>
              <a:pPr eaLnBrk="1" hangingPunct="1"/>
              <a:t>4</a:t>
            </a:fld>
            <a:endParaRPr lang="it-IT" altLang="it-IT">
              <a:latin typeface="Calibri" panose="020F0502020204030204" pitchFamily="34" charset="0"/>
            </a:endParaRPr>
          </a:p>
        </p:txBody>
      </p:sp>
      <p:sp>
        <p:nvSpPr>
          <p:cNvPr id="49155" name="Rectangle 1026">
            <a:extLst>
              <a:ext uri="{FF2B5EF4-FFF2-40B4-BE49-F238E27FC236}">
                <a16:creationId xmlns:a16="http://schemas.microsoft.com/office/drawing/2014/main" id="{F646153B-1790-0D4C-65DE-D7FF4D1CEA9D}"/>
              </a:ext>
            </a:extLst>
          </p:cNvPr>
          <p:cNvSpPr>
            <a:spLocks noGrp="1" noRot="1" noChangeAspect="1" noChangeArrowheads="1" noTextEdit="1"/>
          </p:cNvSpPr>
          <p:nvPr>
            <p:ph type="sldImg"/>
          </p:nvPr>
        </p:nvSpPr>
        <p:spPr bwMode="auto">
          <a:xfrm>
            <a:off x="993775" y="768350"/>
            <a:ext cx="5114925" cy="3836988"/>
          </a:xfrm>
          <a:solidFill>
            <a:srgbClr val="FFFFFF"/>
          </a:solidFill>
          <a:ln>
            <a:solidFill>
              <a:srgbClr val="000000"/>
            </a:solidFill>
            <a:miter lim="800000"/>
            <a:headEnd/>
            <a:tailEnd/>
          </a:ln>
        </p:spPr>
      </p:sp>
      <p:sp>
        <p:nvSpPr>
          <p:cNvPr id="49156" name="Rectangle 1027">
            <a:extLst>
              <a:ext uri="{FF2B5EF4-FFF2-40B4-BE49-F238E27FC236}">
                <a16:creationId xmlns:a16="http://schemas.microsoft.com/office/drawing/2014/main" id="{8CF877AB-BC6E-6161-63CF-F975B3DC1A80}"/>
              </a:ext>
            </a:extLst>
          </p:cNvPr>
          <p:cNvSpPr>
            <a:spLocks noGrp="1" noChangeArrowheads="1"/>
          </p:cNvSpPr>
          <p:nvPr>
            <p:ph type="body" idx="1"/>
          </p:nvPr>
        </p:nvSpPr>
        <p:spPr bwMode="auto">
          <a:xfrm>
            <a:off x="946150" y="4860925"/>
            <a:ext cx="5207000" cy="4605338"/>
          </a:xfrm>
          <a:solidFill>
            <a:srgbClr val="FFFFFF"/>
          </a:solidFill>
          <a:ln>
            <a:solidFill>
              <a:srgbClr val="000000"/>
            </a:solidFill>
            <a:miter lim="800000"/>
            <a:headEnd/>
            <a:tailEnd/>
          </a:ln>
        </p:spPr>
        <p:txBody>
          <a:bodyPr wrap="square" numCol="1" anchor="t" anchorCtr="0" compatLnSpc="1">
            <a:prstTxWarp prst="textNoShape">
              <a:avLst/>
            </a:prstTxWarp>
          </a:bodyPr>
          <a:lstStyle/>
          <a:p>
            <a:pPr algn="just" eaLnBrk="1" hangingPunct="1">
              <a:spcBef>
                <a:spcPct val="0"/>
              </a:spcBef>
            </a:pPr>
            <a:r>
              <a:rPr lang="it-IT" altLang="it-IT" dirty="0">
                <a:solidFill>
                  <a:srgbClr val="000000"/>
                </a:solidFill>
                <a:latin typeface="Arial" panose="020B0604020202020204" pitchFamily="34" charset="0"/>
              </a:rPr>
              <a:t>Il conto dei profitti e delle perdite di cui all'art. 2425-bis del c.c., nella versione precedente al D. Lgs. n. 127, non era atteggiato in questo senso. In estrema sintesi il conto anzidetto era così caratterizzato:1) quanto alla STRUTTURA, era tenuto a COSTI, RICAVI e RIMANENZE;2) quanto alla FORMA, era impostato a SEZIONI DIVISE. Esso forniva una panoramica completa dei valori relativi all'esercizio, però presentava alcuni LIMITI che ne diminuivano la capacità segnaletica. In primo luogo, la struttura a costi, ricavi e rimanenze, più che classificare i valori, si limitava ad elencarli, sommando tra loro grandezze “eterogenee”. Inoltre, la forma a sezioni divise impediva la segnalazione dei risultati intermedi nell'ambito del processo di formazione del reddito di esercizio. Orbene, il primo limite è stato superato sostituendo la vecchia struttura con una nuova, a COSTI e RICAVI (in quanto non vengono evidenziate le rimanenze iniziali e finali che confluiranno in una delle due classi. Il nostro legislatore ha optato per una struttura a costi e ricavi della produzione). Il secondo limite è stato superato sostituendo la vecchia forma con una nuova, la forma SCALARE.  Con essa si evidenziano alcuni risultati intermedi, cioè i vari risultati parziali corrispondenti alle singole aree in cui la gestione viene convenzionalmente divisa. Si possono così “percepire” meglio le componenti che hanno contribuito alla formazione del reddito. Per quanto riguarda la struttura (cioè il criterio con il quale vengono aggregate le varie classi di valori) è a COSTI e RICAVI, della produzione OTTENUTA, detta anche a COSTI e RICAVI INTEGRALI perché riguarda tutto il complesso della produzione, sia venduta che non. Il legislatore ha dato così la preferenza a modello continentale/tedesco “product </a:t>
            </a:r>
            <a:r>
              <a:rPr lang="it-IT" altLang="it-IT" dirty="0" err="1">
                <a:solidFill>
                  <a:srgbClr val="000000"/>
                </a:solidFill>
                <a:latin typeface="Arial" panose="020B0604020202020204" pitchFamily="34" charset="0"/>
              </a:rPr>
              <a:t>oriented</a:t>
            </a:r>
            <a:r>
              <a:rPr lang="it-IT" altLang="it-IT" dirty="0">
                <a:solidFill>
                  <a:srgbClr val="000000"/>
                </a:solidFill>
                <a:latin typeface="Arial" panose="020B0604020202020204" pitchFamily="34" charset="0"/>
              </a:rPr>
              <a:t>” piuttosto che a quello “anglosassone”, market </a:t>
            </a:r>
            <a:r>
              <a:rPr lang="it-IT" altLang="it-IT" dirty="0" err="1">
                <a:solidFill>
                  <a:srgbClr val="000000"/>
                </a:solidFill>
                <a:latin typeface="Arial" panose="020B0604020202020204" pitchFamily="34" charset="0"/>
              </a:rPr>
              <a:t>oriented</a:t>
            </a:r>
            <a:r>
              <a:rPr lang="it-IT" altLang="it-IT" dirty="0">
                <a:solidFill>
                  <a:srgbClr val="000000"/>
                </a:solidFill>
                <a:latin typeface="Arial" panose="020B0604020202020204" pitchFamily="34" charset="0"/>
              </a:rPr>
              <a:t> (in questo caso avremmo avuto un conto economico a COSTI e RICAVI della produzione VENDUTA). Per quanto riguarda il contenuto, abbiamo inizialmente un'area OPERATIVA e un risultato che ci deriva da tale area ("A" - "B"); abbiamo poi l'area FINANZIARIA (formata da due classi, la "C" e la "D") e quindi l'area STRAORDINARIA. Quest'ultima comprende tutti i valori che non appartengono all'area operativa o all'area finanziaria, bensì ad una gestione parallela a quella caratteristica. Chiarisce infatti la relazione all'art. 7 del decreto 127 che "l'aggettivo straordinario, riferito a proventi ed oneri, non allude all'eccezionalità (...) dell'evento (....) bensì all'estraneità, della fonte del provento o dell'onere, alla attività ordinaria". A questa prima parte del conto economico, se ne aggiungeva un'altra, denominata </a:t>
            </a:r>
            <a:r>
              <a:rPr lang="it-IT" altLang="it-IT" i="1" dirty="0">
                <a:solidFill>
                  <a:srgbClr val="000000"/>
                </a:solidFill>
                <a:latin typeface="Arial" panose="020B0604020202020204" pitchFamily="34" charset="0"/>
              </a:rPr>
              <a:t>appendice fiscale</a:t>
            </a:r>
            <a:r>
              <a:rPr lang="it-IT" altLang="it-IT" dirty="0">
                <a:solidFill>
                  <a:srgbClr val="000000"/>
                </a:solidFill>
                <a:latin typeface="Arial" panose="020B0604020202020204" pitchFamily="34" charset="0"/>
              </a:rPr>
              <a:t>, nella quale venivano iscritti i componenti negativi di reddito privi di fondamento civilistico ma che devono essere imputati al conto economico per poter essere dedotti fiscalmente (atteso il disposto del 4° comma dell'art. 75 del T.U.II.RR- cosiddetto principio di imputazione). In questo modo il legislatore intendeva evitare l'inquinamento dei valori del conto economico e quindi evidenziare un reddito significativo dal punto di vista economico-aziendale (quello dato dalla voce 23). Come vedremo meglio adesso, questa appendice fiscale è stata eliminata con l'entrata in vigore della legge 8 agosto 1994, n° 503, con una operazione di “appendicite”, visto la confusione indotta negli operatori.</a:t>
            </a:r>
          </a:p>
          <a:p>
            <a:pPr algn="just" eaLnBrk="1" hangingPunct="1">
              <a:spcBef>
                <a:spcPct val="0"/>
              </a:spcBef>
            </a:pPr>
            <a:endParaRPr lang="it-IT" altLang="it-IT" dirty="0">
              <a:latin typeface="Arial" panose="020B0604020202020204" pitchFamily="34" charset="0"/>
            </a:endParaRPr>
          </a:p>
          <a:p>
            <a:pPr algn="just" eaLnBrk="1" hangingPunct="1">
              <a:spcBef>
                <a:spcPct val="0"/>
              </a:spcBef>
            </a:pPr>
            <a:endParaRPr lang="it-IT" altLang="it-IT"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a:extLst>
              <a:ext uri="{FF2B5EF4-FFF2-40B4-BE49-F238E27FC236}">
                <a16:creationId xmlns:a16="http://schemas.microsoft.com/office/drawing/2014/main" id="{079DA08B-1DEE-8C48-A6A5-884A8D9B92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Segnaposto note 2">
            <a:extLst>
              <a:ext uri="{FF2B5EF4-FFF2-40B4-BE49-F238E27FC236}">
                <a16:creationId xmlns:a16="http://schemas.microsoft.com/office/drawing/2014/main" id="{CE956821-76F3-45B6-F0FB-B1177CCA6D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25604" name="Segnaposto numero diapositiva 3">
            <a:extLst>
              <a:ext uri="{FF2B5EF4-FFF2-40B4-BE49-F238E27FC236}">
                <a16:creationId xmlns:a16="http://schemas.microsoft.com/office/drawing/2014/main" id="{E8CDC7DC-C927-425F-78A4-C396DC8F0FB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6CB647-5C7A-4FD9-8E21-E0194EC8EB81}" type="slidenum">
              <a:rPr lang="it-IT" altLang="it-IT">
                <a:latin typeface="Calibri" panose="020F0502020204030204" pitchFamily="34" charset="0"/>
              </a:rPr>
              <a:pPr eaLnBrk="1" hangingPunct="1"/>
              <a:t>26</a:t>
            </a:fld>
            <a:endParaRPr lang="it-IT" altLang="it-IT">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a:extLst>
              <a:ext uri="{FF2B5EF4-FFF2-40B4-BE49-F238E27FC236}">
                <a16:creationId xmlns:a16="http://schemas.microsoft.com/office/drawing/2014/main" id="{73708233-BF24-1D6B-A112-7E22CED7EA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Segnaposto note 2">
            <a:extLst>
              <a:ext uri="{FF2B5EF4-FFF2-40B4-BE49-F238E27FC236}">
                <a16:creationId xmlns:a16="http://schemas.microsoft.com/office/drawing/2014/main" id="{128EAB46-4958-8144-BBAC-EB51E629BA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26628" name="Segnaposto numero diapositiva 3">
            <a:extLst>
              <a:ext uri="{FF2B5EF4-FFF2-40B4-BE49-F238E27FC236}">
                <a16:creationId xmlns:a16="http://schemas.microsoft.com/office/drawing/2014/main" id="{84C1D5BA-E82A-E3FD-027E-B8DA899BBC88}"/>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79EA42-ABFD-4C4B-B9B3-D1FE18165E0F}" type="slidenum">
              <a:rPr lang="it-IT" altLang="it-IT">
                <a:latin typeface="Calibri" panose="020F0502020204030204" pitchFamily="34" charset="0"/>
              </a:rPr>
              <a:pPr eaLnBrk="1" hangingPunct="1"/>
              <a:t>28</a:t>
            </a:fld>
            <a:endParaRPr lang="it-IT" altLang="it-IT">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a:extLst>
              <a:ext uri="{FF2B5EF4-FFF2-40B4-BE49-F238E27FC236}">
                <a16:creationId xmlns:a16="http://schemas.microsoft.com/office/drawing/2014/main" id="{40E5EA8A-F9AB-019D-F5CD-AF9EAA6905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Segnaposto note 2">
            <a:extLst>
              <a:ext uri="{FF2B5EF4-FFF2-40B4-BE49-F238E27FC236}">
                <a16:creationId xmlns:a16="http://schemas.microsoft.com/office/drawing/2014/main" id="{73243275-3F19-2533-CF63-6107A3D404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t-IT" altLang="it-IT"/>
          </a:p>
        </p:txBody>
      </p:sp>
      <p:sp>
        <p:nvSpPr>
          <p:cNvPr id="4" name="Segnaposto numero diapositiva 3">
            <a:extLst>
              <a:ext uri="{FF2B5EF4-FFF2-40B4-BE49-F238E27FC236}">
                <a16:creationId xmlns:a16="http://schemas.microsoft.com/office/drawing/2014/main" id="{9D9BD497-7DB8-2E63-E828-49F1E173C45E}"/>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A3C4BD3-C184-4D82-905C-C53593D1617E}" type="slidenum">
              <a:rPr lang="it-IT" altLang="it-IT">
                <a:latin typeface="Calibri" panose="020F0502020204030204" pitchFamily="34" charset="0"/>
              </a:rPr>
              <a:pPr eaLnBrk="1" hangingPunct="1"/>
              <a:t>5</a:t>
            </a:fld>
            <a:endParaRPr lang="it-IT" altLang="it-IT">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egnaposto immagine diapositiva 1">
            <a:extLst>
              <a:ext uri="{FF2B5EF4-FFF2-40B4-BE49-F238E27FC236}">
                <a16:creationId xmlns:a16="http://schemas.microsoft.com/office/drawing/2014/main" id="{6806B2A3-7956-0898-F8B6-8DDA9F297D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Segnaposto note 2">
            <a:extLst>
              <a:ext uri="{FF2B5EF4-FFF2-40B4-BE49-F238E27FC236}">
                <a16:creationId xmlns:a16="http://schemas.microsoft.com/office/drawing/2014/main" id="{AA77D41B-40B5-AA0B-100A-746DE5687E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t-IT" altLang="it-IT"/>
          </a:p>
        </p:txBody>
      </p:sp>
      <p:sp>
        <p:nvSpPr>
          <p:cNvPr id="4" name="Segnaposto numero diapositiva 3">
            <a:extLst>
              <a:ext uri="{FF2B5EF4-FFF2-40B4-BE49-F238E27FC236}">
                <a16:creationId xmlns:a16="http://schemas.microsoft.com/office/drawing/2014/main" id="{C86F1BBD-0DEC-B217-1B7A-EEAE17E67BA4}"/>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7421D44-4BC7-4410-8959-1AB0F0987C30}" type="slidenum">
              <a:rPr lang="it-IT" altLang="it-IT">
                <a:latin typeface="Calibri" panose="020F0502020204030204" pitchFamily="34" charset="0"/>
              </a:rPr>
              <a:pPr eaLnBrk="1" hangingPunct="1"/>
              <a:t>6</a:t>
            </a:fld>
            <a:endParaRPr lang="it-IT" altLang="it-IT">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immagine diapositiva 1">
            <a:extLst>
              <a:ext uri="{FF2B5EF4-FFF2-40B4-BE49-F238E27FC236}">
                <a16:creationId xmlns:a16="http://schemas.microsoft.com/office/drawing/2014/main" id="{72C3C860-B044-DBE4-368C-ECCC267266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Segnaposto note 2">
            <a:extLst>
              <a:ext uri="{FF2B5EF4-FFF2-40B4-BE49-F238E27FC236}">
                <a16:creationId xmlns:a16="http://schemas.microsoft.com/office/drawing/2014/main" id="{85E5F9A0-EC03-EEA2-B881-9831674D22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t-IT" altLang="it-IT"/>
          </a:p>
        </p:txBody>
      </p:sp>
      <p:sp>
        <p:nvSpPr>
          <p:cNvPr id="4" name="Segnaposto numero diapositiva 3">
            <a:extLst>
              <a:ext uri="{FF2B5EF4-FFF2-40B4-BE49-F238E27FC236}">
                <a16:creationId xmlns:a16="http://schemas.microsoft.com/office/drawing/2014/main" id="{89E8F3F6-F7BD-20DE-8A55-F4AF9E4C4907}"/>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E3DF4F3-7D2D-4892-B6EC-94B42F9F446F}" type="slidenum">
              <a:rPr lang="it-IT" altLang="it-IT">
                <a:latin typeface="Calibri" panose="020F0502020204030204" pitchFamily="34" charset="0"/>
              </a:rPr>
              <a:pPr eaLnBrk="1" hangingPunct="1"/>
              <a:t>7</a:t>
            </a:fld>
            <a:endParaRPr lang="it-IT" altLang="it-IT">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immagine diapositiva 1">
            <a:extLst>
              <a:ext uri="{FF2B5EF4-FFF2-40B4-BE49-F238E27FC236}">
                <a16:creationId xmlns:a16="http://schemas.microsoft.com/office/drawing/2014/main" id="{8339D22C-1181-D9E0-B862-7F12BF6536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Segnaposto note 2">
            <a:extLst>
              <a:ext uri="{FF2B5EF4-FFF2-40B4-BE49-F238E27FC236}">
                <a16:creationId xmlns:a16="http://schemas.microsoft.com/office/drawing/2014/main" id="{0C85A20C-3E4C-F420-5A97-D3A2A84A6C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it-IT" altLang="it-IT"/>
              <a:t>Secondo il codice civile il conto economico è classificato a ricavi e costi della produzione.</a:t>
            </a:r>
          </a:p>
        </p:txBody>
      </p:sp>
      <p:sp>
        <p:nvSpPr>
          <p:cNvPr id="16388" name="Segnaposto numero diapositiva 3">
            <a:extLst>
              <a:ext uri="{FF2B5EF4-FFF2-40B4-BE49-F238E27FC236}">
                <a16:creationId xmlns:a16="http://schemas.microsoft.com/office/drawing/2014/main" id="{EAA0292C-D021-2ADB-0A8E-4B234FFADBA3}"/>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63149C1-65DB-4D1D-A493-2D93C3DAE0CC}" type="slidenum">
              <a:rPr lang="it-IT" altLang="it-IT">
                <a:latin typeface="Calibri" panose="020F0502020204030204" pitchFamily="34" charset="0"/>
              </a:rPr>
              <a:pPr eaLnBrk="1" hangingPunct="1"/>
              <a:t>8</a:t>
            </a:fld>
            <a:endParaRPr lang="it-IT" altLang="it-IT">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egnaposto immagine diapositiva 1">
            <a:extLst>
              <a:ext uri="{FF2B5EF4-FFF2-40B4-BE49-F238E27FC236}">
                <a16:creationId xmlns:a16="http://schemas.microsoft.com/office/drawing/2014/main" id="{3A622BED-1530-C35E-195F-B61B8B4425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Segnaposto note 2">
            <a:extLst>
              <a:ext uri="{FF2B5EF4-FFF2-40B4-BE49-F238E27FC236}">
                <a16:creationId xmlns:a16="http://schemas.microsoft.com/office/drawing/2014/main" id="{5078BFCE-125B-95CE-C60B-322FA26BE7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7412" name="Segnaposto numero diapositiva 3">
            <a:extLst>
              <a:ext uri="{FF2B5EF4-FFF2-40B4-BE49-F238E27FC236}">
                <a16:creationId xmlns:a16="http://schemas.microsoft.com/office/drawing/2014/main" id="{BF57AE14-BA5B-F60F-C6CF-8CAF36DD170F}"/>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2110091-0845-4FE4-BFAF-3B73E47C8ED1}" type="slidenum">
              <a:rPr lang="it-IT" altLang="it-IT">
                <a:latin typeface="Calibri" panose="020F0502020204030204" pitchFamily="34" charset="0"/>
              </a:rPr>
              <a:pPr eaLnBrk="1" hangingPunct="1"/>
              <a:t>21</a:t>
            </a:fld>
            <a:endParaRPr lang="it-IT" altLang="it-IT">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immagine diapositiva 1">
            <a:extLst>
              <a:ext uri="{FF2B5EF4-FFF2-40B4-BE49-F238E27FC236}">
                <a16:creationId xmlns:a16="http://schemas.microsoft.com/office/drawing/2014/main" id="{E06AAB1D-7E6D-B05E-39CE-E0FD57064E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Segnaposto note 2">
            <a:extLst>
              <a:ext uri="{FF2B5EF4-FFF2-40B4-BE49-F238E27FC236}">
                <a16:creationId xmlns:a16="http://schemas.microsoft.com/office/drawing/2014/main" id="{33062AE0-8FCE-641C-873D-FA8C0361CA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it-IT" altLang="it-IT"/>
          </a:p>
        </p:txBody>
      </p:sp>
      <p:sp>
        <p:nvSpPr>
          <p:cNvPr id="4" name="Segnaposto numero diapositiva 3">
            <a:extLst>
              <a:ext uri="{FF2B5EF4-FFF2-40B4-BE49-F238E27FC236}">
                <a16:creationId xmlns:a16="http://schemas.microsoft.com/office/drawing/2014/main" id="{FFA16ED4-505C-AAC9-F383-3A7023CC0F7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E183642-DB84-4B93-8C6D-EE1A97C100D3}" type="slidenum">
              <a:rPr lang="it-IT" altLang="it-IT">
                <a:latin typeface="Calibri" panose="020F0502020204030204" pitchFamily="34" charset="0"/>
              </a:rPr>
              <a:pPr eaLnBrk="1" hangingPunct="1"/>
              <a:t>22</a:t>
            </a:fld>
            <a:endParaRPr lang="it-IT" altLang="it-IT">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a:extLst>
              <a:ext uri="{FF2B5EF4-FFF2-40B4-BE49-F238E27FC236}">
                <a16:creationId xmlns:a16="http://schemas.microsoft.com/office/drawing/2014/main" id="{EF9D9926-0D05-60DD-67AE-6AB4D6324B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Segnaposto note 2">
            <a:extLst>
              <a:ext uri="{FF2B5EF4-FFF2-40B4-BE49-F238E27FC236}">
                <a16:creationId xmlns:a16="http://schemas.microsoft.com/office/drawing/2014/main" id="{13B496FC-1B95-1A98-EB20-68E334AF50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24580" name="Segnaposto numero diapositiva 3">
            <a:extLst>
              <a:ext uri="{FF2B5EF4-FFF2-40B4-BE49-F238E27FC236}">
                <a16:creationId xmlns:a16="http://schemas.microsoft.com/office/drawing/2014/main" id="{5999E092-16BB-0116-2329-9CA529DDF82A}"/>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E3AA54-2DCC-46E0-A60C-D38EFE13DE14}" type="slidenum">
              <a:rPr lang="it-IT" altLang="it-IT">
                <a:latin typeface="Calibri" panose="020F0502020204030204" pitchFamily="34" charset="0"/>
              </a:rPr>
              <a:pPr eaLnBrk="1" hangingPunct="1"/>
              <a:t>24</a:t>
            </a:fld>
            <a:endParaRPr lang="it-IT" altLang="it-IT">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a:extLst>
              <a:ext uri="{FF2B5EF4-FFF2-40B4-BE49-F238E27FC236}">
                <a16:creationId xmlns:a16="http://schemas.microsoft.com/office/drawing/2014/main" id="{DA8A03D1-5ACC-845E-FE47-8DE3BE50F9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Segnaposto note 2">
            <a:extLst>
              <a:ext uri="{FF2B5EF4-FFF2-40B4-BE49-F238E27FC236}">
                <a16:creationId xmlns:a16="http://schemas.microsoft.com/office/drawing/2014/main" id="{707C56FB-DCBE-F003-0012-80ED489CC7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25604" name="Segnaposto numero diapositiva 3">
            <a:extLst>
              <a:ext uri="{FF2B5EF4-FFF2-40B4-BE49-F238E27FC236}">
                <a16:creationId xmlns:a16="http://schemas.microsoft.com/office/drawing/2014/main" id="{20C9C547-8DE8-8406-1927-CE0B27CD367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FB458C-9803-4CC2-9664-FE961A530BAD}" type="slidenum">
              <a:rPr lang="it-IT" altLang="it-IT">
                <a:latin typeface="Calibri" panose="020F0502020204030204" pitchFamily="34" charset="0"/>
              </a:rPr>
              <a:pPr eaLnBrk="1" hangingPunct="1"/>
              <a:t>25</a:t>
            </a:fld>
            <a:endParaRPr lang="it-IT" altLang="it-IT">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GB"/>
          </a:p>
        </p:txBody>
      </p:sp>
      <p:sp>
        <p:nvSpPr>
          <p:cNvPr id="4" name="Segnaposto data 3"/>
          <p:cNvSpPr>
            <a:spLocks noGrp="1"/>
          </p:cNvSpPr>
          <p:nvPr>
            <p:ph type="dt" sz="half" idx="10"/>
          </p:nvPr>
        </p:nvSpPr>
        <p:spPr/>
        <p:txBody>
          <a:bodyPr/>
          <a:lstStyle/>
          <a:p>
            <a:fld id="{5500777C-67AA-4594-895A-326BC9138A49}" type="datetimeFigureOut">
              <a:rPr lang="en-GB" smtClean="0"/>
              <a:t>21/03/2024</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42429F4-3601-47D6-B1BF-E16095A0CD9C}" type="slidenum">
              <a:rPr lang="en-GB" smtClean="0"/>
              <a:t>‹N›</a:t>
            </a:fld>
            <a:endParaRPr lang="en-GB"/>
          </a:p>
        </p:txBody>
      </p:sp>
    </p:spTree>
    <p:extLst>
      <p:ext uri="{BB962C8B-B14F-4D97-AF65-F5344CB8AC3E}">
        <p14:creationId xmlns:p14="http://schemas.microsoft.com/office/powerpoint/2010/main" val="2331580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5500777C-67AA-4594-895A-326BC9138A49}" type="datetimeFigureOut">
              <a:rPr lang="en-GB" smtClean="0"/>
              <a:t>21/03/2024</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42429F4-3601-47D6-B1BF-E16095A0CD9C}" type="slidenum">
              <a:rPr lang="en-GB" smtClean="0"/>
              <a:t>‹N›</a:t>
            </a:fld>
            <a:endParaRPr lang="en-GB"/>
          </a:p>
        </p:txBody>
      </p:sp>
    </p:spTree>
    <p:extLst>
      <p:ext uri="{BB962C8B-B14F-4D97-AF65-F5344CB8AC3E}">
        <p14:creationId xmlns:p14="http://schemas.microsoft.com/office/powerpoint/2010/main" val="1066470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5500777C-67AA-4594-895A-326BC9138A49}" type="datetimeFigureOut">
              <a:rPr lang="en-GB" smtClean="0"/>
              <a:t>21/03/2024</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42429F4-3601-47D6-B1BF-E16095A0CD9C}" type="slidenum">
              <a:rPr lang="en-GB" smtClean="0"/>
              <a:t>‹N›</a:t>
            </a:fld>
            <a:endParaRPr lang="en-GB"/>
          </a:p>
        </p:txBody>
      </p:sp>
    </p:spTree>
    <p:extLst>
      <p:ext uri="{BB962C8B-B14F-4D97-AF65-F5344CB8AC3E}">
        <p14:creationId xmlns:p14="http://schemas.microsoft.com/office/powerpoint/2010/main" val="2191841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10"/>
          </p:nvPr>
        </p:nvSpPr>
        <p:spPr/>
        <p:txBody>
          <a:bodyPr/>
          <a:lstStyle/>
          <a:p>
            <a:fld id="{5500777C-67AA-4594-895A-326BC9138A49}" type="datetimeFigureOut">
              <a:rPr lang="en-GB" smtClean="0"/>
              <a:t>21/03/2024</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42429F4-3601-47D6-B1BF-E16095A0CD9C}" type="slidenum">
              <a:rPr lang="en-GB" smtClean="0"/>
              <a:t>‹N›</a:t>
            </a:fld>
            <a:endParaRPr lang="en-GB"/>
          </a:p>
        </p:txBody>
      </p:sp>
    </p:spTree>
    <p:extLst>
      <p:ext uri="{BB962C8B-B14F-4D97-AF65-F5344CB8AC3E}">
        <p14:creationId xmlns:p14="http://schemas.microsoft.com/office/powerpoint/2010/main" val="221221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500777C-67AA-4594-895A-326BC9138A49}" type="datetimeFigureOut">
              <a:rPr lang="en-GB" smtClean="0"/>
              <a:t>21/03/2024</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42429F4-3601-47D6-B1BF-E16095A0CD9C}" type="slidenum">
              <a:rPr lang="en-GB" smtClean="0"/>
              <a:t>‹N›</a:t>
            </a:fld>
            <a:endParaRPr lang="en-GB"/>
          </a:p>
        </p:txBody>
      </p:sp>
    </p:spTree>
    <p:extLst>
      <p:ext uri="{BB962C8B-B14F-4D97-AF65-F5344CB8AC3E}">
        <p14:creationId xmlns:p14="http://schemas.microsoft.com/office/powerpoint/2010/main" val="1009823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p:cNvSpPr>
            <a:spLocks noGrp="1"/>
          </p:cNvSpPr>
          <p:nvPr>
            <p:ph type="dt" sz="half" idx="10"/>
          </p:nvPr>
        </p:nvSpPr>
        <p:spPr/>
        <p:txBody>
          <a:bodyPr/>
          <a:lstStyle/>
          <a:p>
            <a:fld id="{5500777C-67AA-4594-895A-326BC9138A49}" type="datetimeFigureOut">
              <a:rPr lang="en-GB" smtClean="0"/>
              <a:t>21/03/2024</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42429F4-3601-47D6-B1BF-E16095A0CD9C}" type="slidenum">
              <a:rPr lang="en-GB" smtClean="0"/>
              <a:t>‹N›</a:t>
            </a:fld>
            <a:endParaRPr lang="en-GB"/>
          </a:p>
        </p:txBody>
      </p:sp>
    </p:spTree>
    <p:extLst>
      <p:ext uri="{BB962C8B-B14F-4D97-AF65-F5344CB8AC3E}">
        <p14:creationId xmlns:p14="http://schemas.microsoft.com/office/powerpoint/2010/main" val="3434991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p:cNvSpPr>
            <a:spLocks noGrp="1"/>
          </p:cNvSpPr>
          <p:nvPr>
            <p:ph type="dt" sz="half" idx="10"/>
          </p:nvPr>
        </p:nvSpPr>
        <p:spPr/>
        <p:txBody>
          <a:bodyPr/>
          <a:lstStyle/>
          <a:p>
            <a:fld id="{5500777C-67AA-4594-895A-326BC9138A49}" type="datetimeFigureOut">
              <a:rPr lang="en-GB" smtClean="0"/>
              <a:t>21/03/2024</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142429F4-3601-47D6-B1BF-E16095A0CD9C}" type="slidenum">
              <a:rPr lang="en-GB" smtClean="0"/>
              <a:t>‹N›</a:t>
            </a:fld>
            <a:endParaRPr lang="en-GB"/>
          </a:p>
        </p:txBody>
      </p:sp>
    </p:spTree>
    <p:extLst>
      <p:ext uri="{BB962C8B-B14F-4D97-AF65-F5344CB8AC3E}">
        <p14:creationId xmlns:p14="http://schemas.microsoft.com/office/powerpoint/2010/main" val="1400482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GB"/>
          </a:p>
        </p:txBody>
      </p:sp>
      <p:sp>
        <p:nvSpPr>
          <p:cNvPr id="3" name="Segnaposto data 2"/>
          <p:cNvSpPr>
            <a:spLocks noGrp="1"/>
          </p:cNvSpPr>
          <p:nvPr>
            <p:ph type="dt" sz="half" idx="10"/>
          </p:nvPr>
        </p:nvSpPr>
        <p:spPr/>
        <p:txBody>
          <a:bodyPr/>
          <a:lstStyle/>
          <a:p>
            <a:fld id="{5500777C-67AA-4594-895A-326BC9138A49}" type="datetimeFigureOut">
              <a:rPr lang="en-GB" smtClean="0"/>
              <a:t>21/03/2024</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142429F4-3601-47D6-B1BF-E16095A0CD9C}" type="slidenum">
              <a:rPr lang="en-GB" smtClean="0"/>
              <a:t>‹N›</a:t>
            </a:fld>
            <a:endParaRPr lang="en-GB"/>
          </a:p>
        </p:txBody>
      </p:sp>
    </p:spTree>
    <p:extLst>
      <p:ext uri="{BB962C8B-B14F-4D97-AF65-F5344CB8AC3E}">
        <p14:creationId xmlns:p14="http://schemas.microsoft.com/office/powerpoint/2010/main" val="1458039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00777C-67AA-4594-895A-326BC9138A49}" type="datetimeFigureOut">
              <a:rPr lang="en-GB" smtClean="0"/>
              <a:t>21/03/2024</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142429F4-3601-47D6-B1BF-E16095A0CD9C}" type="slidenum">
              <a:rPr lang="en-GB" smtClean="0"/>
              <a:t>‹N›</a:t>
            </a:fld>
            <a:endParaRPr lang="en-GB"/>
          </a:p>
        </p:txBody>
      </p:sp>
    </p:spTree>
    <p:extLst>
      <p:ext uri="{BB962C8B-B14F-4D97-AF65-F5344CB8AC3E}">
        <p14:creationId xmlns:p14="http://schemas.microsoft.com/office/powerpoint/2010/main" val="1013854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00777C-67AA-4594-895A-326BC9138A49}" type="datetimeFigureOut">
              <a:rPr lang="en-GB" smtClean="0"/>
              <a:t>21/03/2024</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42429F4-3601-47D6-B1BF-E16095A0CD9C}" type="slidenum">
              <a:rPr lang="en-GB" smtClean="0"/>
              <a:t>‹N›</a:t>
            </a:fld>
            <a:endParaRPr lang="en-GB"/>
          </a:p>
        </p:txBody>
      </p:sp>
    </p:spTree>
    <p:extLst>
      <p:ext uri="{BB962C8B-B14F-4D97-AF65-F5344CB8AC3E}">
        <p14:creationId xmlns:p14="http://schemas.microsoft.com/office/powerpoint/2010/main" val="2327789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500777C-67AA-4594-895A-326BC9138A49}" type="datetimeFigureOut">
              <a:rPr lang="en-GB" smtClean="0"/>
              <a:t>21/03/2024</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42429F4-3601-47D6-B1BF-E16095A0CD9C}" type="slidenum">
              <a:rPr lang="en-GB" smtClean="0"/>
              <a:t>‹N›</a:t>
            </a:fld>
            <a:endParaRPr lang="en-GB"/>
          </a:p>
        </p:txBody>
      </p:sp>
    </p:spTree>
    <p:extLst>
      <p:ext uri="{BB962C8B-B14F-4D97-AF65-F5344CB8AC3E}">
        <p14:creationId xmlns:p14="http://schemas.microsoft.com/office/powerpoint/2010/main" val="130246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0777C-67AA-4594-895A-326BC9138A49}" type="datetimeFigureOut">
              <a:rPr lang="en-GB" smtClean="0"/>
              <a:t>21/03/2024</a:t>
            </a:fld>
            <a:endParaRPr lang="en-GB"/>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2429F4-3601-47D6-B1BF-E16095A0CD9C}" type="slidenum">
              <a:rPr lang="en-GB" smtClean="0"/>
              <a:t>‹N›</a:t>
            </a:fld>
            <a:endParaRPr lang="en-GB"/>
          </a:p>
        </p:txBody>
      </p:sp>
    </p:spTree>
    <p:extLst>
      <p:ext uri="{BB962C8B-B14F-4D97-AF65-F5344CB8AC3E}">
        <p14:creationId xmlns:p14="http://schemas.microsoft.com/office/powerpoint/2010/main" val="187508049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ttangolo 3"/>
          <p:cNvSpPr/>
          <p:nvPr/>
        </p:nvSpPr>
        <p:spPr>
          <a:xfrm>
            <a:off x="0" y="0"/>
            <a:ext cx="9144000" cy="1124744"/>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olo 1"/>
          <p:cNvSpPr>
            <a:spLocks noGrp="1"/>
          </p:cNvSpPr>
          <p:nvPr>
            <p:ph type="ctrTitle"/>
          </p:nvPr>
        </p:nvSpPr>
        <p:spPr>
          <a:xfrm>
            <a:off x="-812" y="644594"/>
            <a:ext cx="5148876" cy="692696"/>
          </a:xfrm>
        </p:spPr>
        <p:txBody>
          <a:bodyPr>
            <a:noAutofit/>
          </a:bodyPr>
          <a:lstStyle/>
          <a:p>
            <a:pPr algn="ctr" eaLnBrk="1" fontAlgn="auto" hangingPunct="1">
              <a:spcBef>
                <a:spcPts val="0"/>
              </a:spcBef>
              <a:spcAft>
                <a:spcPts val="0"/>
              </a:spcAft>
              <a:defRPr/>
            </a:pPr>
            <a:r>
              <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rPr>
              <a:t>Corso di Studio in</a:t>
            </a: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 </a:t>
            </a:r>
            <a:b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br>
            <a:r>
              <a:rPr lang="it-IT" sz="1800" b="1" dirty="0">
                <a:solidFill>
                  <a:schemeClr val="bg1"/>
                </a:solidFill>
                <a:effectLst>
                  <a:reflection blurRad="6350" stA="55000" endA="300" endPos="45500" dir="5400000" sy="-100000" algn="bl" rotWithShape="0"/>
                </a:effectLst>
                <a:latin typeface="+mn-lt"/>
                <a:cs typeface="Calibri Light" panose="020F0302020204030204" pitchFamily="34" charset="0"/>
              </a:rPr>
              <a:t>Scienze dell’Amministrazione, dell’Organizzazione e Consulenza del lavoro</a:t>
            </a:r>
            <a:br>
              <a:rPr lang="it-IT" sz="1800" b="1" dirty="0">
                <a:solidFill>
                  <a:schemeClr val="bg1"/>
                </a:solidFill>
                <a:effectLst>
                  <a:reflection blurRad="6350" stA="55000" endA="300" endPos="45500" dir="5400000" sy="-100000" algn="bl" rotWithShape="0"/>
                </a:effectLst>
                <a:latin typeface="+mn-lt"/>
                <a:cs typeface="Calibri Light" panose="020F0302020204030204" pitchFamily="34" charset="0"/>
              </a:rPr>
            </a:br>
            <a:br>
              <a:rPr lang="it-IT" sz="1800" b="1" dirty="0">
                <a:effectLst>
                  <a:reflection blurRad="6350" stA="55000" endA="300" endPos="45500" dir="5400000" sy="-100000" algn="bl" rotWithShape="0"/>
                </a:effectLst>
                <a:latin typeface="+mn-lt"/>
                <a:cs typeface="Calibri Light" panose="020F0302020204030204" pitchFamily="34" charset="0"/>
              </a:rPr>
            </a:br>
            <a:r>
              <a:rPr lang="it-IT" sz="2000" b="1" dirty="0">
                <a:effectLst>
                  <a:reflection blurRad="6350" stA="55000" endA="300" endPos="45500" dir="5400000" sy="-100000" algn="bl" rotWithShape="0"/>
                </a:effectLst>
                <a:latin typeface="+mn-lt"/>
                <a:cs typeface="Calibri Light" panose="020F0302020204030204" pitchFamily="34" charset="0"/>
              </a:rPr>
              <a:t>Contabilità del lavoro</a:t>
            </a:r>
            <a:br>
              <a:rPr lang="it-IT" sz="2000" b="1" dirty="0">
                <a:effectLst>
                  <a:reflection blurRad="6350" stA="55000" endA="300" endPos="45500" dir="5400000" sy="-100000" algn="bl" rotWithShape="0"/>
                </a:effectLst>
                <a:latin typeface="+mn-lt"/>
                <a:cs typeface="Calibri Light" panose="020F0302020204030204" pitchFamily="34" charset="0"/>
              </a:rPr>
            </a:br>
            <a:r>
              <a:rPr lang="it-IT" sz="2000" b="1" dirty="0">
                <a:effectLst>
                  <a:reflection blurRad="6350" stA="55000" endA="300" endPos="45500" dir="5400000" sy="-100000" algn="bl" rotWithShape="0"/>
                </a:effectLst>
                <a:latin typeface="+mn-lt"/>
                <a:cs typeface="Calibri Light" panose="020F0302020204030204" pitchFamily="34" charset="0"/>
              </a:rPr>
              <a:t>Modulo SECS-P/07 – 6 CFU</a:t>
            </a:r>
            <a:endParaRPr lang="en-GB" sz="1000" b="1" i="1" dirty="0">
              <a:solidFill>
                <a:schemeClr val="bg1"/>
              </a:solidFill>
              <a:effectLst>
                <a:outerShdw blurRad="38100" dist="38100" dir="2700000" algn="tl">
                  <a:srgbClr val="000000">
                    <a:alpha val="43137"/>
                  </a:srgbClr>
                </a:outerShdw>
              </a:effectLst>
              <a:latin typeface="+mn-lt"/>
            </a:endParaRPr>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4859" y="133182"/>
            <a:ext cx="871146" cy="858380"/>
          </a:xfrm>
          <a:prstGeom prst="rect">
            <a:avLst/>
          </a:prstGeom>
        </p:spPr>
      </p:pic>
      <p:sp>
        <p:nvSpPr>
          <p:cNvPr id="3" name="CasellaDiTesto 2"/>
          <p:cNvSpPr txBox="1"/>
          <p:nvPr/>
        </p:nvSpPr>
        <p:spPr>
          <a:xfrm>
            <a:off x="3477073" y="2424588"/>
            <a:ext cx="5559423" cy="1384995"/>
          </a:xfrm>
          <a:prstGeom prst="rect">
            <a:avLst/>
          </a:prstGeom>
          <a:noFill/>
        </p:spPr>
        <p:txBody>
          <a:bodyPr wrap="square" rtlCol="0">
            <a:spAutoFit/>
          </a:bodyPr>
          <a:lstStyle/>
          <a:p>
            <a:r>
              <a:rPr lang="it-IT" sz="2800" b="1"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ea typeface="+mj-ea"/>
                <a:cs typeface="+mj-cs"/>
              </a:rPr>
              <a:t>La riclassificazione e l’analisi per margini e indici del Conto Economico</a:t>
            </a:r>
          </a:p>
        </p:txBody>
      </p:sp>
      <p:sp>
        <p:nvSpPr>
          <p:cNvPr id="5" name="Sottotitolo 2">
            <a:extLst>
              <a:ext uri="{FF2B5EF4-FFF2-40B4-BE49-F238E27FC236}">
                <a16:creationId xmlns:a16="http://schemas.microsoft.com/office/drawing/2014/main" id="{4A05EBDE-B1F1-B402-7780-D13121340502}"/>
              </a:ext>
            </a:extLst>
          </p:cNvPr>
          <p:cNvSpPr txBox="1">
            <a:spLocks/>
          </p:cNvSpPr>
          <p:nvPr/>
        </p:nvSpPr>
        <p:spPr>
          <a:xfrm>
            <a:off x="3276600" y="5157788"/>
            <a:ext cx="5637213" cy="1008062"/>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spcBef>
                <a:spcPct val="0"/>
              </a:spcBef>
              <a:buFont typeface="Wingdings 2" panose="05020102010507070707" pitchFamily="18" charset="2"/>
              <a:buNone/>
              <a:defRPr/>
            </a:pPr>
            <a:r>
              <a:rPr lang="it-IT" altLang="it-IT" sz="3000" i="1">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Sabrina Pisano</a:t>
            </a:r>
          </a:p>
          <a:p>
            <a:pPr algn="r">
              <a:spcBef>
                <a:spcPct val="0"/>
              </a:spcBef>
              <a:buFont typeface="Wingdings 2" panose="05020102010507070707" pitchFamily="18" charset="2"/>
              <a:buNone/>
              <a:defRPr/>
            </a:pPr>
            <a:r>
              <a:rPr lang="it-IT" altLang="it-IT" sz="2800">
                <a:solidFill>
                  <a:schemeClr val="tx2">
                    <a:lumMod val="75000"/>
                  </a:schemeClr>
                </a:solidFill>
                <a:effectLst>
                  <a:outerShdw blurRad="38100" dist="38100" dir="2700000" algn="tl">
                    <a:srgbClr val="000000">
                      <a:alpha val="43137"/>
                    </a:srgbClr>
                  </a:outerShdw>
                </a:effectLst>
                <a:latin typeface="Arial Rounded MT Bold" panose="020F0704030504030204" pitchFamily="34" charset="0"/>
              </a:rPr>
              <a:t>sabrina.pisano@uniparthenope.it</a:t>
            </a:r>
          </a:p>
          <a:p>
            <a:pPr algn="r">
              <a:spcBef>
                <a:spcPct val="0"/>
              </a:spcBef>
              <a:buFont typeface="Wingdings 2" panose="05020102010507070707" pitchFamily="18" charset="2"/>
              <a:buNone/>
              <a:defRPr/>
            </a:pPr>
            <a:endParaRPr lang="it-IT" altLang="it-IT"/>
          </a:p>
          <a:p>
            <a:pPr algn="r">
              <a:spcBef>
                <a:spcPct val="0"/>
              </a:spcBef>
              <a:buFont typeface="Wingdings 2" panose="05020102010507070707" pitchFamily="18" charset="2"/>
              <a:buNone/>
              <a:defRPr/>
            </a:pPr>
            <a:endParaRPr lang="it-IT" altLang="it-IT" dirty="0"/>
          </a:p>
        </p:txBody>
      </p:sp>
      <p:sp>
        <p:nvSpPr>
          <p:cNvPr id="9" name="Titolo 1">
            <a:extLst>
              <a:ext uri="{FF2B5EF4-FFF2-40B4-BE49-F238E27FC236}">
                <a16:creationId xmlns:a16="http://schemas.microsoft.com/office/drawing/2014/main" id="{5BA5722E-AAEE-66DC-73B4-6A7024D48E1E}"/>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pic>
        <p:nvPicPr>
          <p:cNvPr id="10" name="Picture 6">
            <a:extLst>
              <a:ext uri="{FF2B5EF4-FFF2-40B4-BE49-F238E27FC236}">
                <a16:creationId xmlns:a16="http://schemas.microsoft.com/office/drawing/2014/main" id="{2F240EE2-CCF9-A245-B93B-58866D2A5371}"/>
              </a:ext>
            </a:extLst>
          </p:cNvPr>
          <p:cNvPicPr>
            <a:picLocks noChangeAspect="1" noChangeArrowheads="1"/>
          </p:cNvPicPr>
          <p:nvPr/>
        </p:nvPicPr>
        <p:blipFill>
          <a:blip r:embed="rId3" cstate="print"/>
          <a:srcRect/>
          <a:stretch>
            <a:fillRect/>
          </a:stretch>
        </p:blipFill>
        <p:spPr bwMode="auto">
          <a:xfrm>
            <a:off x="755576" y="4241472"/>
            <a:ext cx="2664296" cy="10125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88182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olo 1">
            <a:extLst>
              <a:ext uri="{FF2B5EF4-FFF2-40B4-BE49-F238E27FC236}">
                <a16:creationId xmlns:a16="http://schemas.microsoft.com/office/drawing/2014/main" id="{60E130FF-A193-FD6F-D988-362E147FDD0E}"/>
              </a:ext>
            </a:extLst>
          </p:cNvPr>
          <p:cNvSpPr>
            <a:spLocks noGrp="1"/>
          </p:cNvSpPr>
          <p:nvPr>
            <p:ph type="title"/>
          </p:nvPr>
        </p:nvSpPr>
        <p:spPr>
          <a:xfrm>
            <a:off x="390451" y="836712"/>
            <a:ext cx="8229600" cy="1143000"/>
          </a:xfrm>
        </p:spPr>
        <p:txBody>
          <a:bodyPr>
            <a:normAutofit fontScale="90000"/>
          </a:bodyPr>
          <a:lstStyle/>
          <a:p>
            <a:r>
              <a:rPr lang="it-IT" altLang="it-IT" dirty="0"/>
              <a:t>La composizione del costo del venduto</a:t>
            </a:r>
          </a:p>
        </p:txBody>
      </p:sp>
      <p:graphicFrame>
        <p:nvGraphicFramePr>
          <p:cNvPr id="5" name="Segnaposto contenuto 5">
            <a:extLst>
              <a:ext uri="{FF2B5EF4-FFF2-40B4-BE49-F238E27FC236}">
                <a16:creationId xmlns:a16="http://schemas.microsoft.com/office/drawing/2014/main" id="{BE28C9E4-E749-27F2-D515-738D3AE4AAD2}"/>
              </a:ext>
            </a:extLst>
          </p:cNvPr>
          <p:cNvGraphicFramePr>
            <a:graphicFrameLocks noGrp="1"/>
          </p:cNvGraphicFramePr>
          <p:nvPr>
            <p:ph idx="1"/>
            <p:extLst>
              <p:ext uri="{D42A27DB-BD31-4B8C-83A1-F6EECF244321}">
                <p14:modId xmlns:p14="http://schemas.microsoft.com/office/powerpoint/2010/main" val="1029199633"/>
              </p:ext>
            </p:extLst>
          </p:nvPr>
        </p:nvGraphicFramePr>
        <p:xfrm>
          <a:off x="755576" y="2241550"/>
          <a:ext cx="7499350" cy="4114800"/>
        </p:xfrm>
        <a:graphic>
          <a:graphicData uri="http://schemas.openxmlformats.org/drawingml/2006/table">
            <a:tbl>
              <a:tblPr firstRow="1" bandRow="1">
                <a:tableStyleId>{5940675A-B579-460E-94D1-54222C63F5DA}</a:tableStyleId>
              </a:tblPr>
              <a:tblGrid>
                <a:gridCol w="7499350">
                  <a:extLst>
                    <a:ext uri="{9D8B030D-6E8A-4147-A177-3AD203B41FA5}">
                      <a16:colId xmlns:a16="http://schemas.microsoft.com/office/drawing/2014/main" val="20000"/>
                    </a:ext>
                  </a:extLst>
                </a:gridCol>
              </a:tblGrid>
              <a:tr h="370840">
                <a:tc>
                  <a:txBody>
                    <a:bodyPr/>
                    <a:lstStyle/>
                    <a:p>
                      <a:r>
                        <a:rPr lang="it-IT" sz="2400" dirty="0"/>
                        <a:t>+ Acquisti</a:t>
                      </a:r>
                    </a:p>
                    <a:p>
                      <a:r>
                        <a:rPr lang="it-IT" sz="2400" dirty="0"/>
                        <a:t>+ Costo del lavoro</a:t>
                      </a:r>
                    </a:p>
                    <a:p>
                      <a:r>
                        <a:rPr lang="it-IT" sz="2400" dirty="0"/>
                        <a:t>+ Trattamento di fine rapporto</a:t>
                      </a:r>
                    </a:p>
                    <a:p>
                      <a:r>
                        <a:rPr lang="it-IT" sz="2400" dirty="0"/>
                        <a:t>+</a:t>
                      </a:r>
                      <a:r>
                        <a:rPr lang="it-IT" sz="2400" baseline="0" dirty="0"/>
                        <a:t> Prestazioni di servizio</a:t>
                      </a:r>
                    </a:p>
                    <a:p>
                      <a:r>
                        <a:rPr lang="it-IT" sz="2400" baseline="0" dirty="0"/>
                        <a:t>+ Oneri diversi di gestione caratteristica</a:t>
                      </a:r>
                    </a:p>
                    <a:p>
                      <a:r>
                        <a:rPr lang="it-IT" sz="2400" baseline="0" dirty="0"/>
                        <a:t>+ Ammortamenti gestione caratteristica</a:t>
                      </a:r>
                    </a:p>
                    <a:p>
                      <a:r>
                        <a:rPr lang="it-IT" sz="2400" baseline="0" dirty="0"/>
                        <a:t>+ Svalutazione crediti commerciali</a:t>
                      </a:r>
                    </a:p>
                    <a:p>
                      <a:r>
                        <a:rPr lang="it-IT" sz="2400" baseline="0" dirty="0"/>
                        <a:t>+ Accantonamenti gestione caratteristica</a:t>
                      </a:r>
                    </a:p>
                    <a:p>
                      <a:r>
                        <a:rPr lang="it-IT" sz="2400" baseline="0" dirty="0"/>
                        <a:t>+/- Variazione rimanenze</a:t>
                      </a:r>
                    </a:p>
                    <a:p>
                      <a:pPr>
                        <a:buFontTx/>
                        <a:buChar char="-"/>
                      </a:pPr>
                      <a:r>
                        <a:rPr lang="it-IT" sz="2400" baseline="0" dirty="0"/>
                        <a:t>Rettifiche di costi (rimborsi e capitalizzazioni)</a:t>
                      </a:r>
                    </a:p>
                    <a:p>
                      <a:pPr>
                        <a:buFontTx/>
                        <a:buChar char="-"/>
                      </a:pPr>
                      <a:r>
                        <a:rPr lang="it-IT" sz="2400" baseline="0" dirty="0"/>
                        <a:t> Incrementi per lavori interni</a:t>
                      </a:r>
                      <a:endParaRPr lang="it-IT" sz="2400" dirty="0"/>
                    </a:p>
                  </a:txBody>
                  <a:tcPr/>
                </a:tc>
                <a:extLst>
                  <a:ext uri="{0D108BD9-81ED-4DB2-BD59-A6C34878D82A}">
                    <a16:rowId xmlns:a16="http://schemas.microsoft.com/office/drawing/2014/main" val="10000"/>
                  </a:ext>
                </a:extLst>
              </a:tr>
            </a:tbl>
          </a:graphicData>
        </a:graphic>
      </p:graphicFrame>
      <p:sp>
        <p:nvSpPr>
          <p:cNvPr id="2" name="Rettangolo 1">
            <a:extLst>
              <a:ext uri="{FF2B5EF4-FFF2-40B4-BE49-F238E27FC236}">
                <a16:creationId xmlns:a16="http://schemas.microsoft.com/office/drawing/2014/main" id="{90DE264D-4138-AD21-4AF3-4870C44518F4}"/>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Immagine 3">
            <a:extLst>
              <a:ext uri="{FF2B5EF4-FFF2-40B4-BE49-F238E27FC236}">
                <a16:creationId xmlns:a16="http://schemas.microsoft.com/office/drawing/2014/main" id="{DFD33B56-D976-C68E-F908-77427D767E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6" name="Rettangolo 5">
            <a:extLst>
              <a:ext uri="{FF2B5EF4-FFF2-40B4-BE49-F238E27FC236}">
                <a16:creationId xmlns:a16="http://schemas.microsoft.com/office/drawing/2014/main" id="{904753FB-7AAA-5493-A9CA-DD5909976115}"/>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CasellaDiTesto 4">
            <a:extLst>
              <a:ext uri="{FF2B5EF4-FFF2-40B4-BE49-F238E27FC236}">
                <a16:creationId xmlns:a16="http://schemas.microsoft.com/office/drawing/2014/main" id="{9EE656E2-7107-26AB-90C4-828FA82B0B1B}"/>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9" name="Titolo 1">
            <a:extLst>
              <a:ext uri="{FF2B5EF4-FFF2-40B4-BE49-F238E27FC236}">
                <a16:creationId xmlns:a16="http://schemas.microsoft.com/office/drawing/2014/main" id="{C6EDAA16-9285-5A4B-9C91-8BB953D59882}"/>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889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olo 1">
            <a:extLst>
              <a:ext uri="{FF2B5EF4-FFF2-40B4-BE49-F238E27FC236}">
                <a16:creationId xmlns:a16="http://schemas.microsoft.com/office/drawing/2014/main" id="{8C1270C6-7A5C-725D-9941-F0C0A6033C97}"/>
              </a:ext>
            </a:extLst>
          </p:cNvPr>
          <p:cNvSpPr>
            <a:spLocks noGrp="1"/>
          </p:cNvSpPr>
          <p:nvPr>
            <p:ph type="title"/>
          </p:nvPr>
        </p:nvSpPr>
        <p:spPr>
          <a:xfrm>
            <a:off x="179512" y="620688"/>
            <a:ext cx="8579296" cy="1143000"/>
          </a:xfrm>
        </p:spPr>
        <p:txBody>
          <a:bodyPr>
            <a:normAutofit/>
          </a:bodyPr>
          <a:lstStyle/>
          <a:p>
            <a:r>
              <a:rPr lang="it-IT" altLang="it-IT" sz="2400" dirty="0"/>
              <a:t>Dal CE civilistico a quello a ricavi e costo del venduto</a:t>
            </a:r>
          </a:p>
        </p:txBody>
      </p:sp>
      <p:graphicFrame>
        <p:nvGraphicFramePr>
          <p:cNvPr id="5" name="Segnaposto contenuto 5">
            <a:extLst>
              <a:ext uri="{FF2B5EF4-FFF2-40B4-BE49-F238E27FC236}">
                <a16:creationId xmlns:a16="http://schemas.microsoft.com/office/drawing/2014/main" id="{78B6EA2D-F288-0308-118E-FBB7EDDC55AF}"/>
              </a:ext>
            </a:extLst>
          </p:cNvPr>
          <p:cNvGraphicFramePr>
            <a:graphicFrameLocks noGrp="1"/>
          </p:cNvGraphicFramePr>
          <p:nvPr>
            <p:ph idx="1"/>
            <p:extLst>
              <p:ext uri="{D42A27DB-BD31-4B8C-83A1-F6EECF244321}">
                <p14:modId xmlns:p14="http://schemas.microsoft.com/office/powerpoint/2010/main" val="2164789127"/>
              </p:ext>
            </p:extLst>
          </p:nvPr>
        </p:nvGraphicFramePr>
        <p:xfrm>
          <a:off x="250825" y="1412875"/>
          <a:ext cx="8637588" cy="5055454"/>
        </p:xfrm>
        <a:graphic>
          <a:graphicData uri="http://schemas.openxmlformats.org/drawingml/2006/table">
            <a:tbl>
              <a:tblPr firstRow="1" bandRow="1">
                <a:tableStyleId>{5940675A-B579-460E-94D1-54222C63F5DA}</a:tableStyleId>
              </a:tblPr>
              <a:tblGrid>
                <a:gridCol w="4321175">
                  <a:extLst>
                    <a:ext uri="{9D8B030D-6E8A-4147-A177-3AD203B41FA5}">
                      <a16:colId xmlns:a16="http://schemas.microsoft.com/office/drawing/2014/main" val="20000"/>
                    </a:ext>
                  </a:extLst>
                </a:gridCol>
                <a:gridCol w="4316413">
                  <a:extLst>
                    <a:ext uri="{9D8B030D-6E8A-4147-A177-3AD203B41FA5}">
                      <a16:colId xmlns:a16="http://schemas.microsoft.com/office/drawing/2014/main" val="20001"/>
                    </a:ext>
                  </a:extLst>
                </a:gridCol>
              </a:tblGrid>
              <a:tr h="396252">
                <a:tc>
                  <a:txBody>
                    <a:bodyPr/>
                    <a:lstStyle/>
                    <a:p>
                      <a:r>
                        <a:rPr lang="it-IT" sz="2000" b="1" dirty="0"/>
                        <a:t>Conto Economico</a:t>
                      </a:r>
                      <a:r>
                        <a:rPr lang="it-IT" sz="2000" b="1" baseline="0" dirty="0"/>
                        <a:t> </a:t>
                      </a:r>
                      <a:r>
                        <a:rPr kumimoji="0" lang="it-IT" sz="1800" b="1" i="0" u="none" strike="noStrike" kern="1200" cap="none" normalizeH="0" baseline="0" dirty="0">
                          <a:ln>
                            <a:noFill/>
                          </a:ln>
                          <a:solidFill>
                            <a:schemeClr val="tx1"/>
                          </a:solidFill>
                          <a:effectLst/>
                          <a:latin typeface="+mn-lt"/>
                          <a:ea typeface="+mn-ea"/>
                          <a:cs typeface="+mn-cs"/>
                        </a:rPr>
                        <a:t>civilistico</a:t>
                      </a:r>
                    </a:p>
                  </a:txBody>
                  <a:tcPr marL="91449" marR="91449" marT="45721" marB="45721">
                    <a:solidFill>
                      <a:schemeClr val="accent2"/>
                    </a:solidFill>
                  </a:tcPr>
                </a:tc>
                <a:tc>
                  <a:txBody>
                    <a:bodyPr/>
                    <a:lstStyle/>
                    <a:p>
                      <a:r>
                        <a:rPr lang="it-IT" sz="2000" b="1" dirty="0"/>
                        <a:t>CE a ricavi e costo del venduto</a:t>
                      </a:r>
                    </a:p>
                  </a:txBody>
                  <a:tcPr marL="91449" marR="91449" marT="45721" marB="45721">
                    <a:solidFill>
                      <a:schemeClr val="accent2"/>
                    </a:solidFill>
                  </a:tcPr>
                </a:tc>
                <a:extLst>
                  <a:ext uri="{0D108BD9-81ED-4DB2-BD59-A6C34878D82A}">
                    <a16:rowId xmlns:a16="http://schemas.microsoft.com/office/drawing/2014/main" val="10000"/>
                  </a:ext>
                </a:extLst>
              </a:tr>
              <a:tr h="374676">
                <a:tc>
                  <a:txBody>
                    <a:bodyPr/>
                    <a:lstStyle/>
                    <a:p>
                      <a:r>
                        <a:rPr lang="it-IT" sz="1800" dirty="0"/>
                        <a:t>A) Valore della produzione</a:t>
                      </a:r>
                    </a:p>
                  </a:txBody>
                  <a:tcPr marL="91449" marR="91449" marT="45721" marB="45721"/>
                </a:tc>
                <a:tc>
                  <a:txBody>
                    <a:bodyPr/>
                    <a:lstStyle/>
                    <a:p>
                      <a:endParaRPr lang="it-IT" sz="1800" dirty="0"/>
                    </a:p>
                  </a:txBody>
                  <a:tcPr marL="91449" marR="91449" marT="45721" marB="45721"/>
                </a:tc>
                <a:extLst>
                  <a:ext uri="{0D108BD9-81ED-4DB2-BD59-A6C34878D82A}">
                    <a16:rowId xmlns:a16="http://schemas.microsoft.com/office/drawing/2014/main" val="10001"/>
                  </a:ext>
                </a:extLst>
              </a:tr>
              <a:tr h="453245">
                <a:tc>
                  <a:txBody>
                    <a:bodyPr/>
                    <a:lstStyle/>
                    <a:p>
                      <a:r>
                        <a:rPr lang="it-IT" sz="1800" dirty="0"/>
                        <a:t>1) Ricavi delle vendite e delle prestazioni</a:t>
                      </a:r>
                    </a:p>
                  </a:txBody>
                  <a:tcPr marL="91449" marR="91449" marT="45721" marB="45721"/>
                </a:tc>
                <a:tc>
                  <a:txBody>
                    <a:bodyPr/>
                    <a:lstStyle/>
                    <a:p>
                      <a:r>
                        <a:rPr lang="it-IT" sz="1800" dirty="0"/>
                        <a:t>Ricavi</a:t>
                      </a:r>
                      <a:r>
                        <a:rPr lang="it-IT" sz="1800" baseline="0" dirty="0"/>
                        <a:t> netti</a:t>
                      </a:r>
                      <a:endParaRPr lang="it-IT" sz="1800" dirty="0"/>
                    </a:p>
                  </a:txBody>
                  <a:tcPr marL="91449" marR="91449" marT="45721" marB="45721"/>
                </a:tc>
                <a:extLst>
                  <a:ext uri="{0D108BD9-81ED-4DB2-BD59-A6C34878D82A}">
                    <a16:rowId xmlns:a16="http://schemas.microsoft.com/office/drawing/2014/main" val="10002"/>
                  </a:ext>
                </a:extLst>
              </a:tr>
              <a:tr h="703322">
                <a:tc>
                  <a:txBody>
                    <a:bodyPr/>
                    <a:lstStyle/>
                    <a:p>
                      <a:r>
                        <a:rPr lang="it-IT" sz="1800" dirty="0"/>
                        <a:t>2) Variazione delle rimanenze dei</a:t>
                      </a:r>
                      <a:r>
                        <a:rPr lang="it-IT" sz="1800" baseline="0" dirty="0"/>
                        <a:t> prodotti in corso di lavorazione, semilavorati e finiti</a:t>
                      </a:r>
                      <a:endParaRPr lang="it-IT" sz="1800" dirty="0"/>
                    </a:p>
                  </a:txBody>
                  <a:tcPr marL="91449" marR="91449" marT="45721" marB="45721"/>
                </a:tc>
                <a:tc>
                  <a:txBody>
                    <a:bodyPr/>
                    <a:lstStyle/>
                    <a:p>
                      <a:r>
                        <a:rPr lang="it-IT" sz="1800" dirty="0"/>
                        <a:t>Costo del venduto</a:t>
                      </a:r>
                    </a:p>
                  </a:txBody>
                  <a:tcPr marL="91449" marR="91449" marT="45721" marB="45721"/>
                </a:tc>
                <a:extLst>
                  <a:ext uri="{0D108BD9-81ED-4DB2-BD59-A6C34878D82A}">
                    <a16:rowId xmlns:a16="http://schemas.microsoft.com/office/drawing/2014/main" val="10003"/>
                  </a:ext>
                </a:extLst>
              </a:tr>
              <a:tr h="662886">
                <a:tc>
                  <a:txBody>
                    <a:bodyPr/>
                    <a:lstStyle/>
                    <a:p>
                      <a:r>
                        <a:rPr lang="it-IT" sz="1800" dirty="0"/>
                        <a:t>3) Variazione dei lavori in corso</a:t>
                      </a:r>
                      <a:r>
                        <a:rPr lang="it-IT" sz="1800" baseline="0" dirty="0"/>
                        <a:t> su ordinazione</a:t>
                      </a:r>
                      <a:endParaRPr lang="it-IT" sz="1800" dirty="0"/>
                    </a:p>
                  </a:txBody>
                  <a:tcPr marL="91449" marR="91449"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Costo del venduto</a:t>
                      </a:r>
                    </a:p>
                  </a:txBody>
                  <a:tcPr marL="91449" marR="91449" marT="45721" marB="45721"/>
                </a:tc>
                <a:extLst>
                  <a:ext uri="{0D108BD9-81ED-4DB2-BD59-A6C34878D82A}">
                    <a16:rowId xmlns:a16="http://schemas.microsoft.com/office/drawing/2014/main" val="10004"/>
                  </a:ext>
                </a:extLst>
              </a:tr>
              <a:tr h="662886">
                <a:tc>
                  <a:txBody>
                    <a:bodyPr/>
                    <a:lstStyle/>
                    <a:p>
                      <a:r>
                        <a:rPr lang="it-IT" sz="1800" dirty="0"/>
                        <a:t>4) Incrementi di immobilizzazioni per lavori interni</a:t>
                      </a:r>
                    </a:p>
                  </a:txBody>
                  <a:tcPr marL="91449" marR="91449" marT="45721" marB="4572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Costo del venduto</a:t>
                      </a:r>
                    </a:p>
                  </a:txBody>
                  <a:tcPr marL="91449" marR="91449" marT="45721" marB="45721"/>
                </a:tc>
                <a:extLst>
                  <a:ext uri="{0D108BD9-81ED-4DB2-BD59-A6C34878D82A}">
                    <a16:rowId xmlns:a16="http://schemas.microsoft.com/office/drawing/2014/main" val="10005"/>
                  </a:ext>
                </a:extLst>
              </a:tr>
              <a:tr h="374676">
                <a:tc>
                  <a:txBody>
                    <a:bodyPr/>
                    <a:lstStyle/>
                    <a:p>
                      <a:r>
                        <a:rPr lang="it-IT" sz="1800" dirty="0"/>
                        <a:t>5)</a:t>
                      </a:r>
                      <a:r>
                        <a:rPr lang="it-IT" sz="1800" baseline="0" dirty="0"/>
                        <a:t> Altri ricavi e proventi</a:t>
                      </a:r>
                      <a:endParaRPr lang="it-IT" sz="1800" dirty="0"/>
                    </a:p>
                  </a:txBody>
                  <a:tcPr marL="91449" marR="91449" marT="45721" marB="45721"/>
                </a:tc>
                <a:tc>
                  <a:txBody>
                    <a:bodyPr/>
                    <a:lstStyle/>
                    <a:p>
                      <a:endParaRPr lang="it-IT" sz="1800" dirty="0"/>
                    </a:p>
                  </a:txBody>
                  <a:tcPr marL="91449" marR="91449" marT="45721" marB="45721"/>
                </a:tc>
                <a:extLst>
                  <a:ext uri="{0D108BD9-81ED-4DB2-BD59-A6C34878D82A}">
                    <a16:rowId xmlns:a16="http://schemas.microsoft.com/office/drawing/2014/main" val="10006"/>
                  </a:ext>
                </a:extLst>
              </a:tr>
              <a:tr h="476414">
                <a:tc>
                  <a:txBody>
                    <a:bodyPr/>
                    <a:lstStyle/>
                    <a:p>
                      <a:r>
                        <a:rPr lang="it-IT" sz="1800" dirty="0"/>
                        <a:t> - Contributi in c/esercizio</a:t>
                      </a:r>
                    </a:p>
                  </a:txBody>
                  <a:tcPr marL="91449" marR="91449" marT="45721" marB="45721"/>
                </a:tc>
                <a:tc>
                  <a:txBody>
                    <a:bodyPr/>
                    <a:lstStyle/>
                    <a:p>
                      <a:r>
                        <a:rPr lang="it-IT" sz="1800" dirty="0"/>
                        <a:t>Componenti straordinari/costo del venduto</a:t>
                      </a:r>
                    </a:p>
                  </a:txBody>
                  <a:tcPr marL="91449" marR="91449" marT="45721" marB="45721"/>
                </a:tc>
                <a:extLst>
                  <a:ext uri="{0D108BD9-81ED-4DB2-BD59-A6C34878D82A}">
                    <a16:rowId xmlns:a16="http://schemas.microsoft.com/office/drawing/2014/main" val="10007"/>
                  </a:ext>
                </a:extLst>
              </a:tr>
              <a:tr h="951097">
                <a:tc>
                  <a:txBody>
                    <a:bodyPr/>
                    <a:lstStyle/>
                    <a:p>
                      <a:pPr>
                        <a:buFontTx/>
                        <a:buNone/>
                      </a:pPr>
                      <a:r>
                        <a:rPr lang="it-IT" sz="1800" dirty="0"/>
                        <a:t> - Altri</a:t>
                      </a:r>
                    </a:p>
                  </a:txBody>
                  <a:tcPr marL="91449" marR="91449" marT="45721" marB="45721"/>
                </a:tc>
                <a:tc>
                  <a:txBody>
                    <a:bodyPr/>
                    <a:lstStyle/>
                    <a:p>
                      <a:r>
                        <a:rPr lang="it-IT" sz="1800" dirty="0"/>
                        <a:t>Gestione complementare/Ricavi</a:t>
                      </a:r>
                      <a:r>
                        <a:rPr lang="it-IT" sz="1800" baseline="0" dirty="0"/>
                        <a:t> netti/Componenti straordinari/Costo del venduto</a:t>
                      </a:r>
                      <a:endParaRPr lang="it-IT" sz="1800" dirty="0"/>
                    </a:p>
                  </a:txBody>
                  <a:tcPr marL="91449" marR="91449" marT="45721" marB="45721"/>
                </a:tc>
                <a:extLst>
                  <a:ext uri="{0D108BD9-81ED-4DB2-BD59-A6C34878D82A}">
                    <a16:rowId xmlns:a16="http://schemas.microsoft.com/office/drawing/2014/main" val="10008"/>
                  </a:ext>
                </a:extLst>
              </a:tr>
            </a:tbl>
          </a:graphicData>
        </a:graphic>
      </p:graphicFrame>
      <p:sp>
        <p:nvSpPr>
          <p:cNvPr id="2" name="Rettangolo 1">
            <a:extLst>
              <a:ext uri="{FF2B5EF4-FFF2-40B4-BE49-F238E27FC236}">
                <a16:creationId xmlns:a16="http://schemas.microsoft.com/office/drawing/2014/main" id="{8221083E-DD7F-3F95-81BD-52D0C17894A8}"/>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Immagine 3">
            <a:extLst>
              <a:ext uri="{FF2B5EF4-FFF2-40B4-BE49-F238E27FC236}">
                <a16:creationId xmlns:a16="http://schemas.microsoft.com/office/drawing/2014/main" id="{A53D7EE5-EDE4-2F11-605F-4AB5E12F5E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6" name="Rettangolo 5">
            <a:extLst>
              <a:ext uri="{FF2B5EF4-FFF2-40B4-BE49-F238E27FC236}">
                <a16:creationId xmlns:a16="http://schemas.microsoft.com/office/drawing/2014/main" id="{18DFD60C-8F5A-711E-24E4-8AFD1A8B2EAC}"/>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CasellaDiTesto 4">
            <a:extLst>
              <a:ext uri="{FF2B5EF4-FFF2-40B4-BE49-F238E27FC236}">
                <a16:creationId xmlns:a16="http://schemas.microsoft.com/office/drawing/2014/main" id="{8AF8AD7C-8C09-097F-A2D7-A7FF7669B1DB}"/>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9" name="Titolo 1">
            <a:extLst>
              <a:ext uri="{FF2B5EF4-FFF2-40B4-BE49-F238E27FC236}">
                <a16:creationId xmlns:a16="http://schemas.microsoft.com/office/drawing/2014/main" id="{2038E8E5-1D9D-9416-CD3C-11B276BAD4E8}"/>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7546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olo 1">
            <a:extLst>
              <a:ext uri="{FF2B5EF4-FFF2-40B4-BE49-F238E27FC236}">
                <a16:creationId xmlns:a16="http://schemas.microsoft.com/office/drawing/2014/main" id="{FFA87131-FB0B-613C-7B75-D6C27BF34B89}"/>
              </a:ext>
            </a:extLst>
          </p:cNvPr>
          <p:cNvSpPr>
            <a:spLocks noGrp="1"/>
          </p:cNvSpPr>
          <p:nvPr>
            <p:ph type="title"/>
          </p:nvPr>
        </p:nvSpPr>
        <p:spPr>
          <a:xfrm>
            <a:off x="457200" y="548680"/>
            <a:ext cx="8229600" cy="1143000"/>
          </a:xfrm>
        </p:spPr>
        <p:txBody>
          <a:bodyPr>
            <a:normAutofit/>
          </a:bodyPr>
          <a:lstStyle/>
          <a:p>
            <a:r>
              <a:rPr lang="it-IT" altLang="it-IT" sz="2400" dirty="0"/>
              <a:t>Dal CE civilistico a quello a ricavi e costo del venduto (II)</a:t>
            </a:r>
          </a:p>
        </p:txBody>
      </p:sp>
      <p:graphicFrame>
        <p:nvGraphicFramePr>
          <p:cNvPr id="6" name="Segnaposto contenuto 5">
            <a:extLst>
              <a:ext uri="{FF2B5EF4-FFF2-40B4-BE49-F238E27FC236}">
                <a16:creationId xmlns:a16="http://schemas.microsoft.com/office/drawing/2014/main" id="{0746613E-7198-352B-513A-DE3A0AD34A55}"/>
              </a:ext>
            </a:extLst>
          </p:cNvPr>
          <p:cNvGraphicFramePr>
            <a:graphicFrameLocks noGrp="1"/>
          </p:cNvGraphicFramePr>
          <p:nvPr>
            <p:ph idx="1"/>
            <p:extLst>
              <p:ext uri="{D42A27DB-BD31-4B8C-83A1-F6EECF244321}">
                <p14:modId xmlns:p14="http://schemas.microsoft.com/office/powerpoint/2010/main" val="2312955100"/>
              </p:ext>
            </p:extLst>
          </p:nvPr>
        </p:nvGraphicFramePr>
        <p:xfrm>
          <a:off x="423863" y="1341438"/>
          <a:ext cx="8396287" cy="5011740"/>
        </p:xfrm>
        <a:graphic>
          <a:graphicData uri="http://schemas.openxmlformats.org/drawingml/2006/table">
            <a:tbl>
              <a:tblPr firstRow="1" bandRow="1">
                <a:tableStyleId>{5940675A-B579-460E-94D1-54222C63F5DA}</a:tableStyleId>
              </a:tblPr>
              <a:tblGrid>
                <a:gridCol w="4735127">
                  <a:extLst>
                    <a:ext uri="{9D8B030D-6E8A-4147-A177-3AD203B41FA5}">
                      <a16:colId xmlns:a16="http://schemas.microsoft.com/office/drawing/2014/main" val="20000"/>
                    </a:ext>
                  </a:extLst>
                </a:gridCol>
                <a:gridCol w="3661160">
                  <a:extLst>
                    <a:ext uri="{9D8B030D-6E8A-4147-A177-3AD203B41FA5}">
                      <a16:colId xmlns:a16="http://schemas.microsoft.com/office/drawing/2014/main" val="20001"/>
                    </a:ext>
                  </a:extLst>
                </a:gridCol>
              </a:tblGrid>
              <a:tr h="701005">
                <a:tc>
                  <a:txBody>
                    <a:bodyPr/>
                    <a:lstStyle/>
                    <a:p>
                      <a:r>
                        <a:rPr lang="it-IT" sz="2000" b="1" dirty="0"/>
                        <a:t>Conto Economico</a:t>
                      </a:r>
                      <a:r>
                        <a:rPr lang="it-IT" sz="2000" b="1" baseline="0" dirty="0"/>
                        <a:t> civilistico</a:t>
                      </a:r>
                      <a:endParaRPr lang="it-IT" sz="2000" b="1" dirty="0"/>
                    </a:p>
                  </a:txBody>
                  <a:tcPr marL="91443" marR="91443" marT="45703" marB="45703">
                    <a:solidFill>
                      <a:schemeClr val="accent2"/>
                    </a:solidFill>
                  </a:tcPr>
                </a:tc>
                <a:tc>
                  <a:txBody>
                    <a:bodyPr/>
                    <a:lstStyle/>
                    <a:p>
                      <a:r>
                        <a:rPr lang="it-IT" sz="2000" b="1" dirty="0"/>
                        <a:t>CE a ricavi e costo del venduto</a:t>
                      </a:r>
                    </a:p>
                  </a:txBody>
                  <a:tcPr marL="91443" marR="91443" marT="45703" marB="45703">
                    <a:solidFill>
                      <a:schemeClr val="accent2"/>
                    </a:solidFill>
                  </a:tcPr>
                </a:tc>
                <a:extLst>
                  <a:ext uri="{0D108BD9-81ED-4DB2-BD59-A6C34878D82A}">
                    <a16:rowId xmlns:a16="http://schemas.microsoft.com/office/drawing/2014/main" val="10000"/>
                  </a:ext>
                </a:extLst>
              </a:tr>
              <a:tr h="374517">
                <a:tc>
                  <a:txBody>
                    <a:bodyPr/>
                    <a:lstStyle/>
                    <a:p>
                      <a:r>
                        <a:rPr lang="it-IT" sz="1800" dirty="0"/>
                        <a:t>B) Costi della produzione</a:t>
                      </a:r>
                    </a:p>
                  </a:txBody>
                  <a:tcPr marL="91443" marR="91443" marT="45703" marB="45703"/>
                </a:tc>
                <a:tc>
                  <a:txBody>
                    <a:bodyPr/>
                    <a:lstStyle/>
                    <a:p>
                      <a:endParaRPr lang="it-IT" sz="1800" dirty="0"/>
                    </a:p>
                  </a:txBody>
                  <a:tcPr marL="91443" marR="91443" marT="45703" marB="45703"/>
                </a:tc>
                <a:extLst>
                  <a:ext uri="{0D108BD9-81ED-4DB2-BD59-A6C34878D82A}">
                    <a16:rowId xmlns:a16="http://schemas.microsoft.com/office/drawing/2014/main" val="10001"/>
                  </a:ext>
                </a:extLst>
              </a:tr>
              <a:tr h="640046">
                <a:tc>
                  <a:txBody>
                    <a:bodyPr/>
                    <a:lstStyle/>
                    <a:p>
                      <a:r>
                        <a:rPr lang="it-IT" sz="1800" dirty="0"/>
                        <a:t>6) Per materie prime, sussidiarie, di consumo e merci</a:t>
                      </a:r>
                    </a:p>
                  </a:txBody>
                  <a:tcPr marL="91443" marR="91443" marT="45703" marB="45703"/>
                </a:tc>
                <a:tc>
                  <a:txBody>
                    <a:bodyPr/>
                    <a:lstStyle/>
                    <a:p>
                      <a:r>
                        <a:rPr lang="it-IT" sz="1800" dirty="0"/>
                        <a:t>Costo del venduto</a:t>
                      </a:r>
                    </a:p>
                  </a:txBody>
                  <a:tcPr marL="91443" marR="91443" marT="45703" marB="45703"/>
                </a:tc>
                <a:extLst>
                  <a:ext uri="{0D108BD9-81ED-4DB2-BD59-A6C34878D82A}">
                    <a16:rowId xmlns:a16="http://schemas.microsoft.com/office/drawing/2014/main" val="10002"/>
                  </a:ext>
                </a:extLst>
              </a:tr>
              <a:tr h="389063">
                <a:tc>
                  <a:txBody>
                    <a:bodyPr/>
                    <a:lstStyle/>
                    <a:p>
                      <a:r>
                        <a:rPr lang="it-IT" sz="1800" dirty="0"/>
                        <a:t>7) Per servizi</a:t>
                      </a:r>
                    </a:p>
                  </a:txBody>
                  <a:tcPr marL="91443" marR="91443" marT="45703" marB="45703"/>
                </a:tc>
                <a:tc>
                  <a:txBody>
                    <a:bodyPr/>
                    <a:lstStyle/>
                    <a:p>
                      <a:r>
                        <a:rPr lang="it-IT" sz="1800" dirty="0"/>
                        <a:t>Costo del venduto</a:t>
                      </a:r>
                    </a:p>
                  </a:txBody>
                  <a:tcPr marL="91443" marR="91443" marT="45703" marB="45703"/>
                </a:tc>
                <a:extLst>
                  <a:ext uri="{0D108BD9-81ED-4DB2-BD59-A6C34878D82A}">
                    <a16:rowId xmlns:a16="http://schemas.microsoft.com/office/drawing/2014/main" val="10003"/>
                  </a:ext>
                </a:extLst>
              </a:tr>
              <a:tr h="431877">
                <a:tc>
                  <a:txBody>
                    <a:bodyPr/>
                    <a:lstStyle/>
                    <a:p>
                      <a:r>
                        <a:rPr lang="it-IT" sz="1800" dirty="0"/>
                        <a:t>8) Per godimento di beni di terzi</a:t>
                      </a:r>
                    </a:p>
                  </a:txBody>
                  <a:tcPr marL="91443" marR="91443" marT="45703" marB="4570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Costo del venduto</a:t>
                      </a:r>
                    </a:p>
                  </a:txBody>
                  <a:tcPr marL="91443" marR="91443" marT="45703" marB="45703"/>
                </a:tc>
                <a:extLst>
                  <a:ext uri="{0D108BD9-81ED-4DB2-BD59-A6C34878D82A}">
                    <a16:rowId xmlns:a16="http://schemas.microsoft.com/office/drawing/2014/main" val="10004"/>
                  </a:ext>
                </a:extLst>
              </a:tr>
              <a:tr h="431877">
                <a:tc>
                  <a:txBody>
                    <a:bodyPr/>
                    <a:lstStyle/>
                    <a:p>
                      <a:r>
                        <a:rPr lang="it-IT" sz="1800" dirty="0"/>
                        <a:t>9) Per il personale</a:t>
                      </a:r>
                    </a:p>
                  </a:txBody>
                  <a:tcPr marL="91443" marR="91443" marT="45703" marB="4570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Costo del venduto</a:t>
                      </a:r>
                    </a:p>
                  </a:txBody>
                  <a:tcPr marL="91443" marR="91443" marT="45703" marB="45703"/>
                </a:tc>
                <a:extLst>
                  <a:ext uri="{0D108BD9-81ED-4DB2-BD59-A6C34878D82A}">
                    <a16:rowId xmlns:a16="http://schemas.microsoft.com/office/drawing/2014/main" val="10005"/>
                  </a:ext>
                </a:extLst>
              </a:tr>
              <a:tr h="374517">
                <a:tc>
                  <a:txBody>
                    <a:bodyPr/>
                    <a:lstStyle/>
                    <a:p>
                      <a:r>
                        <a:rPr lang="it-IT" sz="1800" dirty="0"/>
                        <a:t>10) Ammortamenti e svalutazioni</a:t>
                      </a:r>
                    </a:p>
                  </a:txBody>
                  <a:tcPr marL="91443" marR="91443" marT="45703" marB="4570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Costo del venduto</a:t>
                      </a:r>
                    </a:p>
                  </a:txBody>
                  <a:tcPr marL="91443" marR="91443" marT="45703" marB="45703"/>
                </a:tc>
                <a:extLst>
                  <a:ext uri="{0D108BD9-81ED-4DB2-BD59-A6C34878D82A}">
                    <a16:rowId xmlns:a16="http://schemas.microsoft.com/office/drawing/2014/main" val="10006"/>
                  </a:ext>
                </a:extLst>
              </a:tr>
              <a:tr h="388746">
                <a:tc>
                  <a:txBody>
                    <a:bodyPr/>
                    <a:lstStyle/>
                    <a:p>
                      <a:pPr>
                        <a:buFontTx/>
                        <a:buNone/>
                      </a:pPr>
                      <a:r>
                        <a:rPr lang="it-IT" sz="1800" dirty="0"/>
                        <a:t>c) Altre svalutazioni immobilizzazioni</a:t>
                      </a:r>
                    </a:p>
                  </a:txBody>
                  <a:tcPr marL="91443" marR="91443" marT="45703" marB="45703"/>
                </a:tc>
                <a:tc>
                  <a:txBody>
                    <a:bodyPr/>
                    <a:lstStyle/>
                    <a:p>
                      <a:r>
                        <a:rPr lang="it-IT" sz="1800" baseline="0" dirty="0"/>
                        <a:t>Costo del venduto</a:t>
                      </a:r>
                      <a:endParaRPr lang="it-IT" sz="1800" dirty="0"/>
                    </a:p>
                  </a:txBody>
                  <a:tcPr marL="91443" marR="91443" marT="45703" marB="45703"/>
                </a:tc>
                <a:extLst>
                  <a:ext uri="{0D108BD9-81ED-4DB2-BD59-A6C34878D82A}">
                    <a16:rowId xmlns:a16="http://schemas.microsoft.com/office/drawing/2014/main" val="10009"/>
                  </a:ext>
                </a:extLst>
              </a:tr>
              <a:tr h="640046">
                <a:tc>
                  <a:txBody>
                    <a:bodyPr/>
                    <a:lstStyle/>
                    <a:p>
                      <a:pPr>
                        <a:buFontTx/>
                        <a:buNone/>
                      </a:pPr>
                      <a:r>
                        <a:rPr lang="it-IT" sz="1800" dirty="0"/>
                        <a:t>d) Svalutazione crediti compresi nell’attivo circolante</a:t>
                      </a:r>
                      <a:r>
                        <a:rPr lang="it-IT" sz="1800" baseline="0" dirty="0"/>
                        <a:t> e delle disponibilità</a:t>
                      </a:r>
                      <a:endParaRPr lang="it-IT" sz="1800" dirty="0"/>
                    </a:p>
                  </a:txBody>
                  <a:tcPr marL="91443" marR="91443" marT="45703" marB="45703"/>
                </a:tc>
                <a:tc>
                  <a:txBody>
                    <a:bodyPr/>
                    <a:lstStyle/>
                    <a:p>
                      <a:r>
                        <a:rPr lang="it-IT" sz="1800" dirty="0"/>
                        <a:t>Costo del venduto</a:t>
                      </a:r>
                    </a:p>
                  </a:txBody>
                  <a:tcPr marL="91443" marR="91443" marT="45703" marB="45703"/>
                </a:tc>
                <a:extLst>
                  <a:ext uri="{0D108BD9-81ED-4DB2-BD59-A6C34878D82A}">
                    <a16:rowId xmlns:a16="http://schemas.microsoft.com/office/drawing/2014/main" val="10010"/>
                  </a:ext>
                </a:extLst>
              </a:tr>
              <a:tr h="640046">
                <a:tc>
                  <a:txBody>
                    <a:bodyPr/>
                    <a:lstStyle/>
                    <a:p>
                      <a:pPr>
                        <a:buFontTx/>
                        <a:buNone/>
                      </a:pPr>
                      <a:r>
                        <a:rPr lang="it-IT" sz="1800" dirty="0"/>
                        <a:t>11) Variazione delle rimanenze di materie prime, sussidiarie,</a:t>
                      </a:r>
                      <a:r>
                        <a:rPr lang="it-IT" sz="1800" baseline="0" dirty="0"/>
                        <a:t> di consumo e merci</a:t>
                      </a:r>
                      <a:endParaRPr lang="it-IT" sz="1800" dirty="0"/>
                    </a:p>
                  </a:txBody>
                  <a:tcPr marL="91443" marR="91443" marT="45703" marB="45703"/>
                </a:tc>
                <a:tc>
                  <a:txBody>
                    <a:bodyPr/>
                    <a:lstStyle/>
                    <a:p>
                      <a:r>
                        <a:rPr lang="it-IT" sz="1800" dirty="0"/>
                        <a:t>Costo del venduto</a:t>
                      </a:r>
                    </a:p>
                  </a:txBody>
                  <a:tcPr marL="91443" marR="91443" marT="45703" marB="45703"/>
                </a:tc>
                <a:extLst>
                  <a:ext uri="{0D108BD9-81ED-4DB2-BD59-A6C34878D82A}">
                    <a16:rowId xmlns:a16="http://schemas.microsoft.com/office/drawing/2014/main" val="10011"/>
                  </a:ext>
                </a:extLst>
              </a:tr>
            </a:tbl>
          </a:graphicData>
        </a:graphic>
      </p:graphicFrame>
      <p:sp>
        <p:nvSpPr>
          <p:cNvPr id="2" name="Rettangolo 1">
            <a:extLst>
              <a:ext uri="{FF2B5EF4-FFF2-40B4-BE49-F238E27FC236}">
                <a16:creationId xmlns:a16="http://schemas.microsoft.com/office/drawing/2014/main" id="{346A8C99-3C75-DC3D-991F-7C63E4A5006F}"/>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Immagine 3">
            <a:extLst>
              <a:ext uri="{FF2B5EF4-FFF2-40B4-BE49-F238E27FC236}">
                <a16:creationId xmlns:a16="http://schemas.microsoft.com/office/drawing/2014/main" id="{5DE1E710-6AF0-6702-2D62-F02B04EBEC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5" name="Rettangolo 4">
            <a:extLst>
              <a:ext uri="{FF2B5EF4-FFF2-40B4-BE49-F238E27FC236}">
                <a16:creationId xmlns:a16="http://schemas.microsoft.com/office/drawing/2014/main" id="{CE4B21EB-4EF9-5B4D-1B25-76D56A8A4BB7}"/>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CasellaDiTesto 4">
            <a:extLst>
              <a:ext uri="{FF2B5EF4-FFF2-40B4-BE49-F238E27FC236}">
                <a16:creationId xmlns:a16="http://schemas.microsoft.com/office/drawing/2014/main" id="{686B5310-8077-4151-1933-04128508E7CE}"/>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9" name="Titolo 1">
            <a:extLst>
              <a:ext uri="{FF2B5EF4-FFF2-40B4-BE49-F238E27FC236}">
                <a16:creationId xmlns:a16="http://schemas.microsoft.com/office/drawing/2014/main" id="{9320ACB3-B6F7-480D-7364-936263AF8417}"/>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74507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olo 1">
            <a:extLst>
              <a:ext uri="{FF2B5EF4-FFF2-40B4-BE49-F238E27FC236}">
                <a16:creationId xmlns:a16="http://schemas.microsoft.com/office/drawing/2014/main" id="{EB9CC9CE-A8EC-2861-5C2F-D66D903AE096}"/>
              </a:ext>
            </a:extLst>
          </p:cNvPr>
          <p:cNvSpPr>
            <a:spLocks noGrp="1"/>
          </p:cNvSpPr>
          <p:nvPr>
            <p:ph type="title"/>
          </p:nvPr>
        </p:nvSpPr>
        <p:spPr>
          <a:xfrm>
            <a:off x="472281" y="548680"/>
            <a:ext cx="8199438" cy="1336675"/>
          </a:xfrm>
        </p:spPr>
        <p:txBody>
          <a:bodyPr>
            <a:normAutofit/>
          </a:bodyPr>
          <a:lstStyle/>
          <a:p>
            <a:r>
              <a:rPr lang="it-IT" altLang="it-IT" sz="2400" dirty="0"/>
              <a:t>Dal CE civilistico a quello a ricavi e costo del venduto (III)</a:t>
            </a:r>
          </a:p>
        </p:txBody>
      </p:sp>
      <p:graphicFrame>
        <p:nvGraphicFramePr>
          <p:cNvPr id="7" name="Segnaposto contenuto 5">
            <a:extLst>
              <a:ext uri="{FF2B5EF4-FFF2-40B4-BE49-F238E27FC236}">
                <a16:creationId xmlns:a16="http://schemas.microsoft.com/office/drawing/2014/main" id="{41612D81-4DEE-638E-3AF5-6BEF36884024}"/>
              </a:ext>
            </a:extLst>
          </p:cNvPr>
          <p:cNvGraphicFramePr>
            <a:graphicFrameLocks noGrp="1"/>
          </p:cNvGraphicFramePr>
          <p:nvPr>
            <p:ph idx="1"/>
          </p:nvPr>
        </p:nvGraphicFramePr>
        <p:xfrm>
          <a:off x="549275" y="1427163"/>
          <a:ext cx="7993064" cy="5180013"/>
        </p:xfrm>
        <a:graphic>
          <a:graphicData uri="http://schemas.openxmlformats.org/drawingml/2006/table">
            <a:tbl>
              <a:tblPr firstRow="1" bandRow="1">
                <a:tableStyleId>{5940675A-B579-460E-94D1-54222C63F5DA}</a:tableStyleId>
              </a:tblPr>
              <a:tblGrid>
                <a:gridCol w="3996532">
                  <a:extLst>
                    <a:ext uri="{9D8B030D-6E8A-4147-A177-3AD203B41FA5}">
                      <a16:colId xmlns:a16="http://schemas.microsoft.com/office/drawing/2014/main" val="20000"/>
                    </a:ext>
                  </a:extLst>
                </a:gridCol>
                <a:gridCol w="3996532">
                  <a:extLst>
                    <a:ext uri="{9D8B030D-6E8A-4147-A177-3AD203B41FA5}">
                      <a16:colId xmlns:a16="http://schemas.microsoft.com/office/drawing/2014/main" val="20001"/>
                    </a:ext>
                  </a:extLst>
                </a:gridCol>
              </a:tblGrid>
              <a:tr h="396273">
                <a:tc>
                  <a:txBody>
                    <a:bodyPr/>
                    <a:lstStyle/>
                    <a:p>
                      <a:r>
                        <a:rPr lang="it-IT" sz="2000" b="1" dirty="0"/>
                        <a:t>Conto Economico</a:t>
                      </a:r>
                      <a:r>
                        <a:rPr lang="it-IT" sz="2000" b="1" baseline="0" dirty="0"/>
                        <a:t> civilistico</a:t>
                      </a:r>
                      <a:endParaRPr lang="it-IT" sz="2000" b="1" dirty="0"/>
                    </a:p>
                  </a:txBody>
                  <a:tcPr marL="91442" marR="91442" marT="45724" marB="45724">
                    <a:solidFill>
                      <a:schemeClr val="accent2"/>
                    </a:solidFill>
                  </a:tcPr>
                </a:tc>
                <a:tc>
                  <a:txBody>
                    <a:bodyPr/>
                    <a:lstStyle/>
                    <a:p>
                      <a:r>
                        <a:rPr lang="it-IT" sz="2000" b="1" dirty="0"/>
                        <a:t>CE a ricavi e costo del venduto</a:t>
                      </a:r>
                    </a:p>
                  </a:txBody>
                  <a:tcPr marL="91442" marR="91442" marT="45724" marB="45724">
                    <a:solidFill>
                      <a:schemeClr val="accent2"/>
                    </a:solidFill>
                  </a:tcPr>
                </a:tc>
                <a:extLst>
                  <a:ext uri="{0D108BD9-81ED-4DB2-BD59-A6C34878D82A}">
                    <a16:rowId xmlns:a16="http://schemas.microsoft.com/office/drawing/2014/main" val="10000"/>
                  </a:ext>
                </a:extLst>
              </a:tr>
              <a:tr h="374695">
                <a:tc>
                  <a:txBody>
                    <a:bodyPr/>
                    <a:lstStyle/>
                    <a:p>
                      <a:r>
                        <a:rPr lang="it-IT" sz="1800" dirty="0"/>
                        <a:t>12) Accantonamenti per rischi</a:t>
                      </a:r>
                    </a:p>
                  </a:txBody>
                  <a:tcPr marL="91442" marR="91442" marT="45724" marB="45724"/>
                </a:tc>
                <a:tc>
                  <a:txBody>
                    <a:bodyPr/>
                    <a:lstStyle/>
                    <a:p>
                      <a:r>
                        <a:rPr lang="it-IT" sz="1800" dirty="0"/>
                        <a:t>Costo del venduto</a:t>
                      </a:r>
                    </a:p>
                  </a:txBody>
                  <a:tcPr marL="91442" marR="91442" marT="45724" marB="45724"/>
                </a:tc>
                <a:extLst>
                  <a:ext uri="{0D108BD9-81ED-4DB2-BD59-A6C34878D82A}">
                    <a16:rowId xmlns:a16="http://schemas.microsoft.com/office/drawing/2014/main" val="10001"/>
                  </a:ext>
                </a:extLst>
              </a:tr>
              <a:tr h="407322">
                <a:tc>
                  <a:txBody>
                    <a:bodyPr/>
                    <a:lstStyle/>
                    <a:p>
                      <a:r>
                        <a:rPr lang="it-IT" sz="1800" dirty="0"/>
                        <a:t>13) Altri</a:t>
                      </a:r>
                      <a:r>
                        <a:rPr lang="it-IT" sz="1800" baseline="0" dirty="0"/>
                        <a:t> accantonamenti</a:t>
                      </a:r>
                      <a:endParaRPr lang="it-IT" sz="1800" dirty="0"/>
                    </a:p>
                  </a:txBody>
                  <a:tcPr marL="91442" marR="91442" marT="45724" marB="45724"/>
                </a:tc>
                <a:tc>
                  <a:txBody>
                    <a:bodyPr/>
                    <a:lstStyle/>
                    <a:p>
                      <a:r>
                        <a:rPr lang="it-IT" sz="1800" dirty="0"/>
                        <a:t>Costo del venduto</a:t>
                      </a:r>
                    </a:p>
                  </a:txBody>
                  <a:tcPr marL="91442" marR="91442" marT="45724" marB="45724"/>
                </a:tc>
                <a:extLst>
                  <a:ext uri="{0D108BD9-81ED-4DB2-BD59-A6C34878D82A}">
                    <a16:rowId xmlns:a16="http://schemas.microsoft.com/office/drawing/2014/main" val="10002"/>
                  </a:ext>
                </a:extLst>
              </a:tr>
              <a:tr h="640133">
                <a:tc>
                  <a:txBody>
                    <a:bodyPr/>
                    <a:lstStyle/>
                    <a:p>
                      <a:r>
                        <a:rPr lang="it-IT" sz="1800" dirty="0"/>
                        <a:t>14) Oneri diversi</a:t>
                      </a:r>
                      <a:r>
                        <a:rPr lang="it-IT" sz="1800" baseline="0" dirty="0"/>
                        <a:t> di gestione</a:t>
                      </a:r>
                      <a:endParaRPr lang="it-IT" sz="1800" dirty="0"/>
                    </a:p>
                  </a:txBody>
                  <a:tcPr marL="91442" marR="91442" marT="45724" marB="45724"/>
                </a:tc>
                <a:tc>
                  <a:txBody>
                    <a:bodyPr/>
                    <a:lstStyle/>
                    <a:p>
                      <a:r>
                        <a:rPr lang="it-IT" sz="1800" dirty="0"/>
                        <a:t>Costo del venduto/Componenti straordinarie</a:t>
                      </a:r>
                    </a:p>
                  </a:txBody>
                  <a:tcPr marL="91442" marR="91442" marT="45724" marB="45724"/>
                </a:tc>
                <a:extLst>
                  <a:ext uri="{0D108BD9-81ED-4DB2-BD59-A6C34878D82A}">
                    <a16:rowId xmlns:a16="http://schemas.microsoft.com/office/drawing/2014/main" val="10003"/>
                  </a:ext>
                </a:extLst>
              </a:tr>
              <a:tr h="432084">
                <a:tc>
                  <a:txBody>
                    <a:bodyPr/>
                    <a:lstStyle/>
                    <a:p>
                      <a:r>
                        <a:rPr lang="it-IT" sz="1800" dirty="0"/>
                        <a:t>C) Proventi e oneri finanziari</a:t>
                      </a:r>
                    </a:p>
                  </a:txBody>
                  <a:tcPr marL="91442" marR="91442"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800" dirty="0"/>
                    </a:p>
                  </a:txBody>
                  <a:tcPr marL="91442" marR="91442" marT="45724" marB="45724"/>
                </a:tc>
                <a:extLst>
                  <a:ext uri="{0D108BD9-81ED-4DB2-BD59-A6C34878D82A}">
                    <a16:rowId xmlns:a16="http://schemas.microsoft.com/office/drawing/2014/main" val="10004"/>
                  </a:ext>
                </a:extLst>
              </a:tr>
              <a:tr h="394129">
                <a:tc>
                  <a:txBody>
                    <a:bodyPr/>
                    <a:lstStyle/>
                    <a:p>
                      <a:r>
                        <a:rPr lang="it-IT" sz="1800" dirty="0"/>
                        <a:t>15) Proventi da partecipazioni</a:t>
                      </a:r>
                    </a:p>
                  </a:txBody>
                  <a:tcPr marL="91442" marR="91442"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Gestione complementare/accessoria</a:t>
                      </a:r>
                    </a:p>
                  </a:txBody>
                  <a:tcPr marL="91442" marR="91442" marT="45724" marB="45724"/>
                </a:tc>
                <a:extLst>
                  <a:ext uri="{0D108BD9-81ED-4DB2-BD59-A6C34878D82A}">
                    <a16:rowId xmlns:a16="http://schemas.microsoft.com/office/drawing/2014/main" val="10005"/>
                  </a:ext>
                </a:extLst>
              </a:tr>
              <a:tr h="432084">
                <a:tc>
                  <a:txBody>
                    <a:bodyPr/>
                    <a:lstStyle/>
                    <a:p>
                      <a:r>
                        <a:rPr lang="it-IT" sz="1800" dirty="0"/>
                        <a:t>16) Altri proventi finanziari</a:t>
                      </a:r>
                    </a:p>
                  </a:txBody>
                  <a:tcPr marL="91442" marR="91442"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Gestione complementare/accessoria</a:t>
                      </a:r>
                    </a:p>
                  </a:txBody>
                  <a:tcPr marL="91442" marR="91442" marT="45724" marB="45724"/>
                </a:tc>
                <a:extLst>
                  <a:ext uri="{0D108BD9-81ED-4DB2-BD59-A6C34878D82A}">
                    <a16:rowId xmlns:a16="http://schemas.microsoft.com/office/drawing/2014/main" val="10006"/>
                  </a:ext>
                </a:extLst>
              </a:tr>
              <a:tr h="365790">
                <a:tc>
                  <a:txBody>
                    <a:bodyPr/>
                    <a:lstStyle/>
                    <a:p>
                      <a:r>
                        <a:rPr lang="it-IT" sz="1800" dirty="0"/>
                        <a:t>17) Interessi</a:t>
                      </a:r>
                      <a:r>
                        <a:rPr lang="it-IT" sz="1800" baseline="0" dirty="0"/>
                        <a:t> ed altri o</a:t>
                      </a:r>
                      <a:r>
                        <a:rPr lang="it-IT" sz="1800" dirty="0"/>
                        <a:t>neri finanziari</a:t>
                      </a:r>
                    </a:p>
                  </a:txBody>
                  <a:tcPr marL="91442" marR="91442" marT="45724" marB="45724"/>
                </a:tc>
                <a:tc>
                  <a:txBody>
                    <a:bodyPr/>
                    <a:lstStyle/>
                    <a:p>
                      <a:r>
                        <a:rPr lang="it-IT" sz="1800" dirty="0"/>
                        <a:t>Oneri</a:t>
                      </a:r>
                      <a:r>
                        <a:rPr lang="it-IT" sz="1800" baseline="0" dirty="0"/>
                        <a:t> finanziari</a:t>
                      </a:r>
                      <a:endParaRPr lang="it-IT" sz="1800" dirty="0"/>
                    </a:p>
                  </a:txBody>
                  <a:tcPr marL="91442" marR="91442" marT="45724" marB="45724"/>
                </a:tc>
                <a:extLst>
                  <a:ext uri="{0D108BD9-81ED-4DB2-BD59-A6C34878D82A}">
                    <a16:rowId xmlns:a16="http://schemas.microsoft.com/office/drawing/2014/main" val="10007"/>
                  </a:ext>
                </a:extLst>
              </a:tr>
              <a:tr h="365790">
                <a:tc>
                  <a:txBody>
                    <a:bodyPr/>
                    <a:lstStyle/>
                    <a:p>
                      <a:pPr>
                        <a:buFontTx/>
                        <a:buNone/>
                      </a:pPr>
                      <a:r>
                        <a:rPr lang="it-IT" sz="1800" dirty="0"/>
                        <a:t>17-bis) Utili e perdite su</a:t>
                      </a:r>
                      <a:r>
                        <a:rPr lang="it-IT" sz="1800" baseline="0" dirty="0"/>
                        <a:t> cambi</a:t>
                      </a:r>
                      <a:endParaRPr lang="it-IT" sz="1800" dirty="0"/>
                    </a:p>
                  </a:txBody>
                  <a:tcPr marL="91442" marR="91442" marT="45724" marB="45724"/>
                </a:tc>
                <a:tc>
                  <a:txBody>
                    <a:bodyPr/>
                    <a:lstStyle/>
                    <a:p>
                      <a:r>
                        <a:rPr lang="it-IT" sz="1800" dirty="0"/>
                        <a:t>Dipende dalla gestione</a:t>
                      </a:r>
                    </a:p>
                  </a:txBody>
                  <a:tcPr marL="91442" marR="91442" marT="45724" marB="45724"/>
                </a:tc>
                <a:extLst>
                  <a:ext uri="{0D108BD9-81ED-4DB2-BD59-A6C34878D82A}">
                    <a16:rowId xmlns:a16="http://schemas.microsoft.com/office/drawing/2014/main" val="10008"/>
                  </a:ext>
                </a:extLst>
              </a:tr>
              <a:tr h="640133">
                <a:tc>
                  <a:txBody>
                    <a:bodyPr/>
                    <a:lstStyle/>
                    <a:p>
                      <a:pPr>
                        <a:buFontTx/>
                        <a:buNone/>
                      </a:pPr>
                      <a:r>
                        <a:rPr lang="it-IT" sz="1800" dirty="0"/>
                        <a:t>D) Rettifiche</a:t>
                      </a:r>
                      <a:r>
                        <a:rPr lang="it-IT" sz="1800" baseline="0" dirty="0"/>
                        <a:t> di valore di attività e passività finanziarie</a:t>
                      </a:r>
                      <a:endParaRPr lang="it-IT" sz="1800" dirty="0"/>
                    </a:p>
                  </a:txBody>
                  <a:tcPr marL="91442" marR="91442" marT="45724" marB="45724"/>
                </a:tc>
                <a:tc>
                  <a:txBody>
                    <a:bodyPr/>
                    <a:lstStyle/>
                    <a:p>
                      <a:endParaRPr lang="it-IT" sz="1800" dirty="0"/>
                    </a:p>
                  </a:txBody>
                  <a:tcPr marL="91442" marR="91442" marT="45724" marB="45724"/>
                </a:tc>
                <a:extLst>
                  <a:ext uri="{0D108BD9-81ED-4DB2-BD59-A6C34878D82A}">
                    <a16:rowId xmlns:a16="http://schemas.microsoft.com/office/drawing/2014/main" val="10009"/>
                  </a:ext>
                </a:extLst>
              </a:tr>
              <a:tr h="365790">
                <a:tc>
                  <a:txBody>
                    <a:bodyPr/>
                    <a:lstStyle/>
                    <a:p>
                      <a:pPr>
                        <a:buFontTx/>
                        <a:buNone/>
                      </a:pPr>
                      <a:r>
                        <a:rPr lang="it-IT" sz="1800" dirty="0"/>
                        <a:t>18) Rivalutazioni</a:t>
                      </a:r>
                    </a:p>
                  </a:txBody>
                  <a:tcPr marL="91442" marR="91442"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Gestione complementare/accessoria</a:t>
                      </a:r>
                    </a:p>
                  </a:txBody>
                  <a:tcPr marL="91442" marR="91442" marT="45724" marB="45724"/>
                </a:tc>
                <a:extLst>
                  <a:ext uri="{0D108BD9-81ED-4DB2-BD59-A6C34878D82A}">
                    <a16:rowId xmlns:a16="http://schemas.microsoft.com/office/drawing/2014/main" val="10010"/>
                  </a:ext>
                </a:extLst>
              </a:tr>
              <a:tr h="365790">
                <a:tc>
                  <a:txBody>
                    <a:bodyPr/>
                    <a:lstStyle/>
                    <a:p>
                      <a:pPr>
                        <a:buFontTx/>
                        <a:buNone/>
                      </a:pPr>
                      <a:r>
                        <a:rPr lang="it-IT" sz="1800" dirty="0"/>
                        <a:t>19) Svalutazioni</a:t>
                      </a:r>
                    </a:p>
                  </a:txBody>
                  <a:tcPr marL="91442" marR="91442"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Gestione complementare/accessoria</a:t>
                      </a:r>
                    </a:p>
                  </a:txBody>
                  <a:tcPr marL="91442" marR="91442" marT="45724" marB="45724"/>
                </a:tc>
                <a:extLst>
                  <a:ext uri="{0D108BD9-81ED-4DB2-BD59-A6C34878D82A}">
                    <a16:rowId xmlns:a16="http://schemas.microsoft.com/office/drawing/2014/main" val="10011"/>
                  </a:ext>
                </a:extLst>
              </a:tr>
            </a:tbl>
          </a:graphicData>
        </a:graphic>
      </p:graphicFrame>
      <p:sp>
        <p:nvSpPr>
          <p:cNvPr id="2" name="Rettangolo 1">
            <a:extLst>
              <a:ext uri="{FF2B5EF4-FFF2-40B4-BE49-F238E27FC236}">
                <a16:creationId xmlns:a16="http://schemas.microsoft.com/office/drawing/2014/main" id="{8F3C39DB-E408-3029-94EE-8D25BBFD026A}"/>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Immagine 3">
            <a:extLst>
              <a:ext uri="{FF2B5EF4-FFF2-40B4-BE49-F238E27FC236}">
                <a16:creationId xmlns:a16="http://schemas.microsoft.com/office/drawing/2014/main" id="{384AB10B-EEC7-FB18-B542-8B46FE6A4F9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5" name="Rettangolo 4">
            <a:extLst>
              <a:ext uri="{FF2B5EF4-FFF2-40B4-BE49-F238E27FC236}">
                <a16:creationId xmlns:a16="http://schemas.microsoft.com/office/drawing/2014/main" id="{7F64BB2B-F68D-FB20-CCFC-69FCA7BDF1D5}"/>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CasellaDiTesto 4">
            <a:extLst>
              <a:ext uri="{FF2B5EF4-FFF2-40B4-BE49-F238E27FC236}">
                <a16:creationId xmlns:a16="http://schemas.microsoft.com/office/drawing/2014/main" id="{9E2FA2B9-AC75-010B-6805-08148A89D124}"/>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9" name="Titolo 1">
            <a:extLst>
              <a:ext uri="{FF2B5EF4-FFF2-40B4-BE49-F238E27FC236}">
                <a16:creationId xmlns:a16="http://schemas.microsoft.com/office/drawing/2014/main" id="{8B14A06C-14EC-1A16-05D8-AC1FF622E2D3}"/>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8910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olo 1">
            <a:extLst>
              <a:ext uri="{FF2B5EF4-FFF2-40B4-BE49-F238E27FC236}">
                <a16:creationId xmlns:a16="http://schemas.microsoft.com/office/drawing/2014/main" id="{49D67F41-B864-E9BD-37C5-0CD43623E9F3}"/>
              </a:ext>
            </a:extLst>
          </p:cNvPr>
          <p:cNvSpPr>
            <a:spLocks noGrp="1"/>
          </p:cNvSpPr>
          <p:nvPr>
            <p:ph type="title"/>
          </p:nvPr>
        </p:nvSpPr>
        <p:spPr>
          <a:xfrm>
            <a:off x="510530" y="1167780"/>
            <a:ext cx="8339138" cy="1336675"/>
          </a:xfrm>
        </p:spPr>
        <p:txBody>
          <a:bodyPr>
            <a:normAutofit fontScale="90000"/>
          </a:bodyPr>
          <a:lstStyle/>
          <a:p>
            <a:r>
              <a:rPr lang="it-IT" altLang="it-IT" sz="4800" dirty="0"/>
              <a:t>Dal CE civilistico a quello a ricavi e costo del venduto (IV)</a:t>
            </a:r>
            <a:endParaRPr lang="it-IT" altLang="it-IT" dirty="0"/>
          </a:p>
        </p:txBody>
      </p:sp>
      <p:graphicFrame>
        <p:nvGraphicFramePr>
          <p:cNvPr id="6" name="Segnaposto contenuto 5">
            <a:extLst>
              <a:ext uri="{FF2B5EF4-FFF2-40B4-BE49-F238E27FC236}">
                <a16:creationId xmlns:a16="http://schemas.microsoft.com/office/drawing/2014/main" id="{8948E51B-84C2-4337-7DAE-2F85E1914FC8}"/>
              </a:ext>
            </a:extLst>
          </p:cNvPr>
          <p:cNvGraphicFramePr>
            <a:graphicFrameLocks noGrp="1"/>
          </p:cNvGraphicFramePr>
          <p:nvPr>
            <p:ph idx="1"/>
            <p:extLst>
              <p:ext uri="{D42A27DB-BD31-4B8C-83A1-F6EECF244321}">
                <p14:modId xmlns:p14="http://schemas.microsoft.com/office/powerpoint/2010/main" val="446174669"/>
              </p:ext>
            </p:extLst>
          </p:nvPr>
        </p:nvGraphicFramePr>
        <p:xfrm>
          <a:off x="683568" y="2708920"/>
          <a:ext cx="7993062" cy="1901824"/>
        </p:xfrm>
        <a:graphic>
          <a:graphicData uri="http://schemas.openxmlformats.org/drawingml/2006/table">
            <a:tbl>
              <a:tblPr firstRow="1" bandRow="1">
                <a:tableStyleId>{5940675A-B579-460E-94D1-54222C63F5DA}</a:tableStyleId>
              </a:tblPr>
              <a:tblGrid>
                <a:gridCol w="3996531">
                  <a:extLst>
                    <a:ext uri="{9D8B030D-6E8A-4147-A177-3AD203B41FA5}">
                      <a16:colId xmlns:a16="http://schemas.microsoft.com/office/drawing/2014/main" val="20000"/>
                    </a:ext>
                  </a:extLst>
                </a:gridCol>
                <a:gridCol w="3996531">
                  <a:extLst>
                    <a:ext uri="{9D8B030D-6E8A-4147-A177-3AD203B41FA5}">
                      <a16:colId xmlns:a16="http://schemas.microsoft.com/office/drawing/2014/main" val="20001"/>
                    </a:ext>
                  </a:extLst>
                </a:gridCol>
              </a:tblGrid>
              <a:tr h="396533">
                <a:tc>
                  <a:txBody>
                    <a:bodyPr/>
                    <a:lstStyle/>
                    <a:p>
                      <a:r>
                        <a:rPr lang="it-IT" sz="2000" b="1" dirty="0"/>
                        <a:t>Conto Economico</a:t>
                      </a:r>
                      <a:r>
                        <a:rPr lang="it-IT" sz="2000" b="1" baseline="0" dirty="0"/>
                        <a:t> civilistico</a:t>
                      </a:r>
                      <a:endParaRPr lang="it-IT" sz="2000" b="1" dirty="0"/>
                    </a:p>
                  </a:txBody>
                  <a:tcPr marL="91442" marR="91442" marT="45754" marB="45754">
                    <a:solidFill>
                      <a:schemeClr val="accent2"/>
                    </a:solidFill>
                  </a:tcPr>
                </a:tc>
                <a:tc>
                  <a:txBody>
                    <a:bodyPr/>
                    <a:lstStyle/>
                    <a:p>
                      <a:r>
                        <a:rPr lang="it-IT" sz="2000" b="1" dirty="0"/>
                        <a:t>CE a ricavi e costo del venduto</a:t>
                      </a:r>
                    </a:p>
                  </a:txBody>
                  <a:tcPr marL="91442" marR="91442" marT="45754" marB="45754">
                    <a:solidFill>
                      <a:schemeClr val="accent2"/>
                    </a:solidFill>
                  </a:tcPr>
                </a:tc>
                <a:extLst>
                  <a:ext uri="{0D108BD9-81ED-4DB2-BD59-A6C34878D82A}">
                    <a16:rowId xmlns:a16="http://schemas.microsoft.com/office/drawing/2014/main" val="10000"/>
                  </a:ext>
                </a:extLst>
              </a:tr>
              <a:tr h="432368">
                <a:tc>
                  <a:txBody>
                    <a:bodyPr/>
                    <a:lstStyle/>
                    <a:p>
                      <a:r>
                        <a:rPr lang="it-IT" sz="1800" dirty="0"/>
                        <a:t>Risultato</a:t>
                      </a:r>
                      <a:r>
                        <a:rPr lang="it-IT" sz="1800" baseline="0" dirty="0"/>
                        <a:t> prima delle imposte</a:t>
                      </a:r>
                      <a:endParaRPr lang="it-IT" sz="1800" dirty="0"/>
                    </a:p>
                  </a:txBody>
                  <a:tcPr marL="91442" marR="91442" marT="45754" marB="4575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800" dirty="0"/>
                    </a:p>
                  </a:txBody>
                  <a:tcPr marL="91442" marR="91442" marT="45754" marB="45754"/>
                </a:tc>
                <a:extLst>
                  <a:ext uri="{0D108BD9-81ED-4DB2-BD59-A6C34878D82A}">
                    <a16:rowId xmlns:a16="http://schemas.microsoft.com/office/drawing/2014/main" val="10004"/>
                  </a:ext>
                </a:extLst>
              </a:tr>
              <a:tr h="640555">
                <a:tc>
                  <a:txBody>
                    <a:bodyPr/>
                    <a:lstStyle/>
                    <a:p>
                      <a:r>
                        <a:rPr lang="it-IT" sz="1800" dirty="0"/>
                        <a:t>20) Imposte sul reddito dell’esercizio, correnti, differite e anticipate</a:t>
                      </a:r>
                    </a:p>
                  </a:txBody>
                  <a:tcPr marL="91442" marR="91442" marT="45754" marB="4575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Imposte</a:t>
                      </a:r>
                    </a:p>
                  </a:txBody>
                  <a:tcPr marL="91442" marR="91442" marT="45754" marB="45754"/>
                </a:tc>
                <a:extLst>
                  <a:ext uri="{0D108BD9-81ED-4DB2-BD59-A6C34878D82A}">
                    <a16:rowId xmlns:a16="http://schemas.microsoft.com/office/drawing/2014/main" val="10005"/>
                  </a:ext>
                </a:extLst>
              </a:tr>
              <a:tr h="432368">
                <a:tc>
                  <a:txBody>
                    <a:bodyPr/>
                    <a:lstStyle/>
                    <a:p>
                      <a:r>
                        <a:rPr lang="it-IT" sz="1800" dirty="0"/>
                        <a:t>Utile (perdita) d’esercizio</a:t>
                      </a:r>
                    </a:p>
                  </a:txBody>
                  <a:tcPr marL="91442" marR="91442" marT="45754" marB="4575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Reddito</a:t>
                      </a:r>
                      <a:r>
                        <a:rPr lang="it-IT" sz="1800" baseline="0" dirty="0"/>
                        <a:t> netto</a:t>
                      </a:r>
                      <a:endParaRPr lang="it-IT" sz="1800" dirty="0"/>
                    </a:p>
                  </a:txBody>
                  <a:tcPr marL="91442" marR="91442" marT="45754" marB="45754"/>
                </a:tc>
                <a:extLst>
                  <a:ext uri="{0D108BD9-81ED-4DB2-BD59-A6C34878D82A}">
                    <a16:rowId xmlns:a16="http://schemas.microsoft.com/office/drawing/2014/main" val="10006"/>
                  </a:ext>
                </a:extLst>
              </a:tr>
            </a:tbl>
          </a:graphicData>
        </a:graphic>
      </p:graphicFrame>
      <p:sp>
        <p:nvSpPr>
          <p:cNvPr id="2" name="Rettangolo 1">
            <a:extLst>
              <a:ext uri="{FF2B5EF4-FFF2-40B4-BE49-F238E27FC236}">
                <a16:creationId xmlns:a16="http://schemas.microsoft.com/office/drawing/2014/main" id="{E3102373-EE2A-89EC-8BF3-FF633A533ED7}"/>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Immagine 3">
            <a:extLst>
              <a:ext uri="{FF2B5EF4-FFF2-40B4-BE49-F238E27FC236}">
                <a16:creationId xmlns:a16="http://schemas.microsoft.com/office/drawing/2014/main" id="{6F556DFC-D1B7-55B8-3F76-A01EFCEA0B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5" name="Rettangolo 4">
            <a:extLst>
              <a:ext uri="{FF2B5EF4-FFF2-40B4-BE49-F238E27FC236}">
                <a16:creationId xmlns:a16="http://schemas.microsoft.com/office/drawing/2014/main" id="{5D87188C-49C6-CEA3-35E9-5DEA88E2CDDA}"/>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CasellaDiTesto 4">
            <a:extLst>
              <a:ext uri="{FF2B5EF4-FFF2-40B4-BE49-F238E27FC236}">
                <a16:creationId xmlns:a16="http://schemas.microsoft.com/office/drawing/2014/main" id="{32CE9B9D-FD12-E86A-1B0A-3FF22BF7FAAA}"/>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9" name="Titolo 1">
            <a:extLst>
              <a:ext uri="{FF2B5EF4-FFF2-40B4-BE49-F238E27FC236}">
                <a16:creationId xmlns:a16="http://schemas.microsoft.com/office/drawing/2014/main" id="{BC4ED69E-3B8A-261A-AFA0-09161D4291D2}"/>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4585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olo 1">
            <a:extLst>
              <a:ext uri="{FF2B5EF4-FFF2-40B4-BE49-F238E27FC236}">
                <a16:creationId xmlns:a16="http://schemas.microsoft.com/office/drawing/2014/main" id="{3D946E0F-738A-9E61-6E45-83A54A8631AD}"/>
              </a:ext>
            </a:extLst>
          </p:cNvPr>
          <p:cNvSpPr>
            <a:spLocks noGrp="1"/>
          </p:cNvSpPr>
          <p:nvPr>
            <p:ph type="title"/>
          </p:nvPr>
        </p:nvSpPr>
        <p:spPr>
          <a:xfrm>
            <a:off x="143668" y="1014023"/>
            <a:ext cx="8856663" cy="1336675"/>
          </a:xfrm>
        </p:spPr>
        <p:txBody>
          <a:bodyPr>
            <a:normAutofit fontScale="90000"/>
          </a:bodyPr>
          <a:lstStyle/>
          <a:p>
            <a:r>
              <a:rPr lang="it-IT" altLang="it-IT" sz="4800" dirty="0"/>
              <a:t>Il CE riclassificato a valore della produzione e valore aggiunto</a:t>
            </a:r>
          </a:p>
        </p:txBody>
      </p:sp>
      <p:sp>
        <p:nvSpPr>
          <p:cNvPr id="3" name="Segnaposto contenuto 2">
            <a:extLst>
              <a:ext uri="{FF2B5EF4-FFF2-40B4-BE49-F238E27FC236}">
                <a16:creationId xmlns:a16="http://schemas.microsoft.com/office/drawing/2014/main" id="{ED18DCD4-2CA3-8FC4-A72C-3167CD26B64C}"/>
              </a:ext>
            </a:extLst>
          </p:cNvPr>
          <p:cNvSpPr>
            <a:spLocks noGrp="1"/>
          </p:cNvSpPr>
          <p:nvPr>
            <p:ph idx="1"/>
          </p:nvPr>
        </p:nvSpPr>
        <p:spPr>
          <a:xfrm>
            <a:off x="457200" y="2350698"/>
            <a:ext cx="8229600" cy="4525963"/>
          </a:xfrm>
        </p:spPr>
        <p:txBody>
          <a:bodyPr>
            <a:normAutofit fontScale="92500"/>
          </a:bodyPr>
          <a:lstStyle/>
          <a:p>
            <a:pPr eaLnBrk="1" hangingPunct="1">
              <a:buFont typeface="Wingdings 2" panose="05020102010507070707" pitchFamily="18" charset="2"/>
              <a:buNone/>
              <a:defRPr/>
            </a:pPr>
            <a:r>
              <a:rPr lang="it-IT" altLang="it-IT" sz="3000" dirty="0"/>
              <a:t>L’elaborazione di tale conto evidenzia la creazione di ricchezza da parte dell’azienda (valore aggiunto) e consente di collegare gli aspetti economici con quelli finanziari del conto economico</a:t>
            </a:r>
          </a:p>
          <a:p>
            <a:pPr marL="0" indent="0" eaLnBrk="1" hangingPunct="1">
              <a:buFont typeface="Wingdings 2" panose="05020102010507070707" pitchFamily="18" charset="2"/>
              <a:buNone/>
              <a:defRPr/>
            </a:pPr>
            <a:endParaRPr lang="it-IT" altLang="it-IT" sz="3000" dirty="0"/>
          </a:p>
          <a:p>
            <a:pPr eaLnBrk="1" hangingPunct="1">
              <a:buFont typeface="Wingdings 2" panose="05020102010507070707" pitchFamily="18" charset="2"/>
              <a:buNone/>
              <a:defRPr/>
            </a:pPr>
            <a:r>
              <a:rPr lang="it-IT" altLang="it-IT" sz="3000" dirty="0"/>
              <a:t>Il Margine Operativo Lordo è il risultato economico operativo espresso in termini finanziari. Si può pertanto definire come la variazione di capitale circolante netto prodotta dalla gestione caratteristica</a:t>
            </a:r>
          </a:p>
          <a:p>
            <a:pPr marL="0" indent="0">
              <a:buFont typeface="Wingdings 2" panose="05020102010507070707" pitchFamily="18" charset="2"/>
              <a:buNone/>
              <a:defRPr/>
            </a:pPr>
            <a:endParaRPr lang="it-IT" dirty="0"/>
          </a:p>
        </p:txBody>
      </p:sp>
      <p:sp>
        <p:nvSpPr>
          <p:cNvPr id="2" name="Rettangolo 1">
            <a:extLst>
              <a:ext uri="{FF2B5EF4-FFF2-40B4-BE49-F238E27FC236}">
                <a16:creationId xmlns:a16="http://schemas.microsoft.com/office/drawing/2014/main" id="{D02DC517-FB32-E1EC-B9B3-B9F825DFE74E}"/>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Immagine 4">
            <a:extLst>
              <a:ext uri="{FF2B5EF4-FFF2-40B4-BE49-F238E27FC236}">
                <a16:creationId xmlns:a16="http://schemas.microsoft.com/office/drawing/2014/main" id="{CB43BD1E-D972-B2F9-5A2C-F716197006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6" name="Rettangolo 5">
            <a:extLst>
              <a:ext uri="{FF2B5EF4-FFF2-40B4-BE49-F238E27FC236}">
                <a16:creationId xmlns:a16="http://schemas.microsoft.com/office/drawing/2014/main" id="{55171F88-EF86-8EA1-ED57-CA02CE442159}"/>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CasellaDiTesto 4">
            <a:extLst>
              <a:ext uri="{FF2B5EF4-FFF2-40B4-BE49-F238E27FC236}">
                <a16:creationId xmlns:a16="http://schemas.microsoft.com/office/drawing/2014/main" id="{812A25A7-D751-6CFA-D613-DB768B28F4E1}"/>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9" name="Titolo 1">
            <a:extLst>
              <a:ext uri="{FF2B5EF4-FFF2-40B4-BE49-F238E27FC236}">
                <a16:creationId xmlns:a16="http://schemas.microsoft.com/office/drawing/2014/main" id="{84359DD1-F2FC-FC0F-8A8A-073F763E12A6}"/>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olo 1">
            <a:extLst>
              <a:ext uri="{FF2B5EF4-FFF2-40B4-BE49-F238E27FC236}">
                <a16:creationId xmlns:a16="http://schemas.microsoft.com/office/drawing/2014/main" id="{3AB57588-187B-D1F6-CD18-FE0EE40C74B6}"/>
              </a:ext>
            </a:extLst>
          </p:cNvPr>
          <p:cNvSpPr>
            <a:spLocks noGrp="1"/>
          </p:cNvSpPr>
          <p:nvPr>
            <p:ph type="title"/>
          </p:nvPr>
        </p:nvSpPr>
        <p:spPr>
          <a:xfrm>
            <a:off x="395536" y="692696"/>
            <a:ext cx="8229600" cy="1143000"/>
          </a:xfrm>
        </p:spPr>
        <p:txBody>
          <a:bodyPr>
            <a:normAutofit/>
          </a:bodyPr>
          <a:lstStyle/>
          <a:p>
            <a:r>
              <a:rPr lang="it-IT" altLang="it-IT" sz="2400" dirty="0"/>
              <a:t>CE a valore della produzione e valore aggiunto - Struttura</a:t>
            </a:r>
          </a:p>
        </p:txBody>
      </p:sp>
      <p:graphicFrame>
        <p:nvGraphicFramePr>
          <p:cNvPr id="5" name="Tabella 4">
            <a:extLst>
              <a:ext uri="{FF2B5EF4-FFF2-40B4-BE49-F238E27FC236}">
                <a16:creationId xmlns:a16="http://schemas.microsoft.com/office/drawing/2014/main" id="{8D2C38E2-166A-4501-E725-DDB8BD62311C}"/>
              </a:ext>
            </a:extLst>
          </p:cNvPr>
          <p:cNvGraphicFramePr>
            <a:graphicFrameLocks noGrp="1"/>
          </p:cNvGraphicFramePr>
          <p:nvPr>
            <p:extLst>
              <p:ext uri="{D42A27DB-BD31-4B8C-83A1-F6EECF244321}">
                <p14:modId xmlns:p14="http://schemas.microsoft.com/office/powerpoint/2010/main" val="1581936418"/>
              </p:ext>
            </p:extLst>
          </p:nvPr>
        </p:nvGraphicFramePr>
        <p:xfrm>
          <a:off x="1247775" y="1484784"/>
          <a:ext cx="6648450" cy="5121275"/>
        </p:xfrm>
        <a:graphic>
          <a:graphicData uri="http://schemas.openxmlformats.org/drawingml/2006/table">
            <a:tbl>
              <a:tblPr firstRow="1" bandRow="1">
                <a:tableStyleId>{5940675A-B579-460E-94D1-54222C63F5DA}</a:tableStyleId>
              </a:tblPr>
              <a:tblGrid>
                <a:gridCol w="6648450">
                  <a:extLst>
                    <a:ext uri="{9D8B030D-6E8A-4147-A177-3AD203B41FA5}">
                      <a16:colId xmlns:a16="http://schemas.microsoft.com/office/drawing/2014/main" val="20000"/>
                    </a:ext>
                  </a:extLst>
                </a:gridCol>
              </a:tblGrid>
              <a:tr h="5121275">
                <a:tc>
                  <a:txBody>
                    <a:bodyPr/>
                    <a:lstStyle/>
                    <a:p>
                      <a:r>
                        <a:rPr lang="it-IT" sz="2200" dirty="0"/>
                        <a:t>Ricavi netti</a:t>
                      </a:r>
                    </a:p>
                    <a:p>
                      <a:r>
                        <a:rPr kumimoji="0" lang="it-IT" sz="2200" kern="1200" dirty="0">
                          <a:solidFill>
                            <a:schemeClr val="tx1"/>
                          </a:solidFill>
                          <a:latin typeface="+mn-lt"/>
                          <a:ea typeface="+mn-ea"/>
                          <a:cs typeface="+mn-cs"/>
                        </a:rPr>
                        <a:t>Variazione</a:t>
                      </a:r>
                      <a:r>
                        <a:rPr kumimoji="0" lang="it-IT" sz="2200" kern="1200" baseline="0" dirty="0">
                          <a:solidFill>
                            <a:schemeClr val="tx1"/>
                          </a:solidFill>
                          <a:latin typeface="+mn-lt"/>
                          <a:ea typeface="+mn-ea"/>
                          <a:cs typeface="+mn-cs"/>
                        </a:rPr>
                        <a:t> rimanenze prodotti finiti</a:t>
                      </a:r>
                    </a:p>
                    <a:p>
                      <a:r>
                        <a:rPr kumimoji="0" lang="it-IT" sz="2200" kern="1200" baseline="0" dirty="0">
                          <a:solidFill>
                            <a:schemeClr val="tx1"/>
                          </a:solidFill>
                          <a:latin typeface="+mn-lt"/>
                          <a:ea typeface="+mn-ea"/>
                          <a:cs typeface="+mn-cs"/>
                        </a:rPr>
                        <a:t>Variazione rimanenze prodotti corso lavorazione</a:t>
                      </a:r>
                    </a:p>
                    <a:p>
                      <a:r>
                        <a:rPr kumimoji="0" lang="it-IT" sz="2200" kern="1200" baseline="0" dirty="0">
                          <a:solidFill>
                            <a:schemeClr val="tx1"/>
                          </a:solidFill>
                          <a:latin typeface="+mn-lt"/>
                          <a:ea typeface="+mn-ea"/>
                          <a:cs typeface="+mn-cs"/>
                        </a:rPr>
                        <a:t>Variazione lavori in corso su ordinazione</a:t>
                      </a:r>
                    </a:p>
                    <a:p>
                      <a:r>
                        <a:rPr kumimoji="0" lang="it-IT" sz="2200" kern="1200" baseline="0" dirty="0">
                          <a:solidFill>
                            <a:schemeClr val="tx1"/>
                          </a:solidFill>
                          <a:latin typeface="+mn-lt"/>
                          <a:ea typeface="+mn-ea"/>
                          <a:cs typeface="+mn-cs"/>
                        </a:rPr>
                        <a:t>Incrementi per lavori interni</a:t>
                      </a:r>
                      <a:endParaRPr kumimoji="0" lang="it-IT" sz="2200" kern="1200" dirty="0">
                        <a:solidFill>
                          <a:schemeClr val="tx1"/>
                        </a:solidFill>
                        <a:latin typeface="+mn-lt"/>
                        <a:ea typeface="+mn-ea"/>
                        <a:cs typeface="+mn-cs"/>
                      </a:endParaRPr>
                    </a:p>
                    <a:p>
                      <a:r>
                        <a:rPr lang="it-IT" sz="2200" b="1" dirty="0"/>
                        <a:t>Valore della produzione</a:t>
                      </a:r>
                      <a:endParaRPr lang="it-IT" sz="2200" b="1" baseline="0" dirty="0"/>
                    </a:p>
                    <a:p>
                      <a:pPr marL="0" algn="l" rtl="0" eaLnBrk="1" latinLnBrk="0" hangingPunct="1"/>
                      <a:r>
                        <a:rPr kumimoji="0" lang="it-IT" sz="2200" b="0" kern="1200" baseline="0" dirty="0">
                          <a:solidFill>
                            <a:schemeClr val="tx1"/>
                          </a:solidFill>
                          <a:latin typeface="+mn-lt"/>
                          <a:ea typeface="+mn-ea"/>
                          <a:cs typeface="+mn-cs"/>
                        </a:rPr>
                        <a:t>Acquisti</a:t>
                      </a:r>
                    </a:p>
                    <a:p>
                      <a:pPr marL="0" algn="l" rtl="0" eaLnBrk="1" latinLnBrk="0" hangingPunct="1"/>
                      <a:r>
                        <a:rPr kumimoji="0" lang="it-IT" sz="2200" b="0" kern="1200" baseline="0" dirty="0">
                          <a:solidFill>
                            <a:schemeClr val="tx1"/>
                          </a:solidFill>
                          <a:latin typeface="+mn-lt"/>
                          <a:ea typeface="+mn-ea"/>
                          <a:cs typeface="+mn-cs"/>
                        </a:rPr>
                        <a:t>Variazione rimanenze materie prime, …</a:t>
                      </a:r>
                    </a:p>
                    <a:p>
                      <a:pPr marL="0" algn="l" rtl="0" eaLnBrk="1" latinLnBrk="0" hangingPunct="1"/>
                      <a:r>
                        <a:rPr kumimoji="0" lang="it-IT" sz="2200" b="0" kern="1200" baseline="0" dirty="0">
                          <a:solidFill>
                            <a:schemeClr val="tx1"/>
                          </a:solidFill>
                          <a:latin typeface="+mn-lt"/>
                          <a:ea typeface="+mn-ea"/>
                          <a:cs typeface="+mn-cs"/>
                        </a:rPr>
                        <a:t>Prestazioni di servizio</a:t>
                      </a:r>
                    </a:p>
                    <a:p>
                      <a:pPr marL="0" algn="l" rtl="0" eaLnBrk="1" latinLnBrk="0" hangingPunct="1"/>
                      <a:r>
                        <a:rPr kumimoji="0" lang="it-IT" sz="2200" b="0" kern="1200" baseline="0" dirty="0">
                          <a:solidFill>
                            <a:schemeClr val="tx1"/>
                          </a:solidFill>
                          <a:latin typeface="+mn-lt"/>
                          <a:ea typeface="+mn-ea"/>
                          <a:cs typeface="+mn-cs"/>
                        </a:rPr>
                        <a:t>Altri costi per fattori acquisiti all’esterno</a:t>
                      </a:r>
                    </a:p>
                    <a:p>
                      <a:pPr marL="0" algn="l" rtl="0" eaLnBrk="1" latinLnBrk="0" hangingPunct="1"/>
                      <a:r>
                        <a:rPr kumimoji="0" lang="it-IT" sz="2200" b="1" kern="1200" baseline="0" dirty="0">
                          <a:solidFill>
                            <a:schemeClr val="tx1"/>
                          </a:solidFill>
                          <a:latin typeface="+mn-lt"/>
                          <a:ea typeface="+mn-ea"/>
                          <a:cs typeface="+mn-cs"/>
                        </a:rPr>
                        <a:t>Valore aggiunto</a:t>
                      </a:r>
                    </a:p>
                    <a:p>
                      <a:pPr marL="0" algn="l" rtl="0" eaLnBrk="1" latinLnBrk="0" hangingPunct="1"/>
                      <a:r>
                        <a:rPr kumimoji="0" lang="it-IT" sz="2200" b="0" kern="1200" baseline="0" dirty="0">
                          <a:solidFill>
                            <a:schemeClr val="tx1"/>
                          </a:solidFill>
                          <a:latin typeface="+mn-lt"/>
                          <a:ea typeface="+mn-ea"/>
                          <a:cs typeface="+mn-cs"/>
                        </a:rPr>
                        <a:t>Costo del lavoro</a:t>
                      </a:r>
                    </a:p>
                    <a:p>
                      <a:pPr marL="0" algn="l" rtl="0" eaLnBrk="1" latinLnBrk="0" hangingPunct="1"/>
                      <a:r>
                        <a:rPr kumimoji="0" lang="it-IT" sz="2200" b="1" kern="1200" baseline="0" dirty="0">
                          <a:solidFill>
                            <a:schemeClr val="tx1"/>
                          </a:solidFill>
                          <a:latin typeface="+mn-lt"/>
                          <a:ea typeface="+mn-ea"/>
                          <a:cs typeface="+mn-cs"/>
                        </a:rPr>
                        <a:t>Margine operativo lordo</a:t>
                      </a:r>
                    </a:p>
                    <a:p>
                      <a:pPr marL="0" algn="l" rtl="0" eaLnBrk="1" latinLnBrk="0" hangingPunct="1"/>
                      <a:r>
                        <a:rPr kumimoji="0" lang="it-IT" sz="2200" b="0" kern="1200" baseline="0" dirty="0">
                          <a:solidFill>
                            <a:schemeClr val="tx1"/>
                          </a:solidFill>
                          <a:latin typeface="+mn-lt"/>
                          <a:ea typeface="+mn-ea"/>
                          <a:cs typeface="+mn-cs"/>
                        </a:rPr>
                        <a:t>Ammortamenti e accantonamenti</a:t>
                      </a:r>
                    </a:p>
                    <a:p>
                      <a:pPr marL="0" algn="l" rtl="0" eaLnBrk="1" latinLnBrk="0" hangingPunct="1"/>
                      <a:r>
                        <a:rPr kumimoji="0" lang="it-IT" sz="2200" b="1" kern="1200" baseline="0" dirty="0">
                          <a:solidFill>
                            <a:schemeClr val="tx1"/>
                          </a:solidFill>
                          <a:latin typeface="+mn-lt"/>
                          <a:ea typeface="+mn-ea"/>
                          <a:cs typeface="+mn-cs"/>
                        </a:rPr>
                        <a:t>Reddito operativo gestione caratteristica</a:t>
                      </a:r>
                    </a:p>
                  </a:txBody>
                  <a:tcPr marL="91441" marR="91441" marT="45726" marB="45726"/>
                </a:tc>
                <a:extLst>
                  <a:ext uri="{0D108BD9-81ED-4DB2-BD59-A6C34878D82A}">
                    <a16:rowId xmlns:a16="http://schemas.microsoft.com/office/drawing/2014/main" val="10000"/>
                  </a:ext>
                </a:extLst>
              </a:tr>
            </a:tbl>
          </a:graphicData>
        </a:graphic>
      </p:graphicFrame>
      <p:sp>
        <p:nvSpPr>
          <p:cNvPr id="2" name="Rettangolo 1">
            <a:extLst>
              <a:ext uri="{FF2B5EF4-FFF2-40B4-BE49-F238E27FC236}">
                <a16:creationId xmlns:a16="http://schemas.microsoft.com/office/drawing/2014/main" id="{4CE95CA4-C7CA-34A8-5DD0-B2F646D7E884}"/>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Immagine 3">
            <a:extLst>
              <a:ext uri="{FF2B5EF4-FFF2-40B4-BE49-F238E27FC236}">
                <a16:creationId xmlns:a16="http://schemas.microsoft.com/office/drawing/2014/main" id="{399AFC0A-2AB4-626F-8837-DE8B0142A9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8" name="Rettangolo 7">
            <a:extLst>
              <a:ext uri="{FF2B5EF4-FFF2-40B4-BE49-F238E27FC236}">
                <a16:creationId xmlns:a16="http://schemas.microsoft.com/office/drawing/2014/main" id="{5C350E1E-9432-765D-1DEF-849E20B2DA31}"/>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CasellaDiTesto 4">
            <a:extLst>
              <a:ext uri="{FF2B5EF4-FFF2-40B4-BE49-F238E27FC236}">
                <a16:creationId xmlns:a16="http://schemas.microsoft.com/office/drawing/2014/main" id="{F74E5E73-E784-582F-13C6-E38D0CB084B5}"/>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7" name="Titolo 1">
            <a:extLst>
              <a:ext uri="{FF2B5EF4-FFF2-40B4-BE49-F238E27FC236}">
                <a16:creationId xmlns:a16="http://schemas.microsoft.com/office/drawing/2014/main" id="{4A5D173E-F1E3-7CBA-FEAE-E02559D94227}"/>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olo 1">
            <a:extLst>
              <a:ext uri="{FF2B5EF4-FFF2-40B4-BE49-F238E27FC236}">
                <a16:creationId xmlns:a16="http://schemas.microsoft.com/office/drawing/2014/main" id="{DEFE6F1F-2109-040A-2F53-1CDC20BF9D85}"/>
              </a:ext>
            </a:extLst>
          </p:cNvPr>
          <p:cNvSpPr>
            <a:spLocks noGrp="1"/>
          </p:cNvSpPr>
          <p:nvPr>
            <p:ph type="title"/>
          </p:nvPr>
        </p:nvSpPr>
        <p:spPr>
          <a:xfrm>
            <a:off x="0" y="476672"/>
            <a:ext cx="9109075" cy="1336675"/>
          </a:xfrm>
        </p:spPr>
        <p:txBody>
          <a:bodyPr>
            <a:normAutofit/>
          </a:bodyPr>
          <a:lstStyle/>
          <a:p>
            <a:r>
              <a:rPr lang="it-IT" altLang="it-IT" sz="2400" dirty="0"/>
              <a:t>Dal CE civilistico a quello a valore della produzione e valore aggiunto</a:t>
            </a:r>
          </a:p>
        </p:txBody>
      </p:sp>
      <p:graphicFrame>
        <p:nvGraphicFramePr>
          <p:cNvPr id="5" name="Segnaposto contenuto 5">
            <a:extLst>
              <a:ext uri="{FF2B5EF4-FFF2-40B4-BE49-F238E27FC236}">
                <a16:creationId xmlns:a16="http://schemas.microsoft.com/office/drawing/2014/main" id="{C2B7C261-7502-6E71-7ABC-9F5B1F92ADF0}"/>
              </a:ext>
            </a:extLst>
          </p:cNvPr>
          <p:cNvGraphicFramePr>
            <a:graphicFrameLocks noGrp="1"/>
          </p:cNvGraphicFramePr>
          <p:nvPr>
            <p:ph idx="1"/>
            <p:extLst>
              <p:ext uri="{D42A27DB-BD31-4B8C-83A1-F6EECF244321}">
                <p14:modId xmlns:p14="http://schemas.microsoft.com/office/powerpoint/2010/main" val="4192371194"/>
              </p:ext>
            </p:extLst>
          </p:nvPr>
        </p:nvGraphicFramePr>
        <p:xfrm>
          <a:off x="320675" y="1414463"/>
          <a:ext cx="8567738" cy="5064833"/>
        </p:xfrm>
        <a:graphic>
          <a:graphicData uri="http://schemas.openxmlformats.org/drawingml/2006/table">
            <a:tbl>
              <a:tblPr firstRow="1" bandRow="1">
                <a:tableStyleId>{5940675A-B579-460E-94D1-54222C63F5DA}</a:tableStyleId>
              </a:tblPr>
              <a:tblGrid>
                <a:gridCol w="3456074">
                  <a:extLst>
                    <a:ext uri="{9D8B030D-6E8A-4147-A177-3AD203B41FA5}">
                      <a16:colId xmlns:a16="http://schemas.microsoft.com/office/drawing/2014/main" val="20000"/>
                    </a:ext>
                  </a:extLst>
                </a:gridCol>
                <a:gridCol w="5111664">
                  <a:extLst>
                    <a:ext uri="{9D8B030D-6E8A-4147-A177-3AD203B41FA5}">
                      <a16:colId xmlns:a16="http://schemas.microsoft.com/office/drawing/2014/main" val="20001"/>
                    </a:ext>
                  </a:extLst>
                </a:gridCol>
              </a:tblGrid>
              <a:tr h="430361">
                <a:tc>
                  <a:txBody>
                    <a:bodyPr/>
                    <a:lstStyle/>
                    <a:p>
                      <a:r>
                        <a:rPr lang="it-IT" sz="2000" b="1" dirty="0"/>
                        <a:t>Conto Economico</a:t>
                      </a:r>
                      <a:r>
                        <a:rPr lang="it-IT" sz="2000" b="1" baseline="0" dirty="0"/>
                        <a:t> civilistico</a:t>
                      </a:r>
                      <a:endParaRPr lang="it-IT" sz="2000" b="1" dirty="0"/>
                    </a:p>
                  </a:txBody>
                  <a:tcPr marL="91434" marR="91434" marT="45734" marB="45734">
                    <a:solidFill>
                      <a:schemeClr val="accent2"/>
                    </a:solidFill>
                  </a:tcPr>
                </a:tc>
                <a:tc>
                  <a:txBody>
                    <a:bodyPr/>
                    <a:lstStyle/>
                    <a:p>
                      <a:r>
                        <a:rPr lang="it-IT" sz="2000" b="1" dirty="0"/>
                        <a:t>CE a valore della produzione e valore aggiunto</a:t>
                      </a:r>
                    </a:p>
                  </a:txBody>
                  <a:tcPr marL="91434" marR="91434" marT="45734" marB="45734">
                    <a:solidFill>
                      <a:schemeClr val="accent2"/>
                    </a:solidFill>
                  </a:tcPr>
                </a:tc>
                <a:extLst>
                  <a:ext uri="{0D108BD9-81ED-4DB2-BD59-A6C34878D82A}">
                    <a16:rowId xmlns:a16="http://schemas.microsoft.com/office/drawing/2014/main" val="10000"/>
                  </a:ext>
                </a:extLst>
              </a:tr>
              <a:tr h="365809">
                <a:tc>
                  <a:txBody>
                    <a:bodyPr/>
                    <a:lstStyle/>
                    <a:p>
                      <a:r>
                        <a:rPr lang="it-IT" sz="1800" dirty="0"/>
                        <a:t>A) Valore della produzione</a:t>
                      </a:r>
                    </a:p>
                  </a:txBody>
                  <a:tcPr marL="91434" marR="91434" marT="45734" marB="45734"/>
                </a:tc>
                <a:tc>
                  <a:txBody>
                    <a:bodyPr/>
                    <a:lstStyle/>
                    <a:p>
                      <a:endParaRPr lang="it-IT" sz="1800" dirty="0"/>
                    </a:p>
                  </a:txBody>
                  <a:tcPr marL="91434" marR="91434" marT="45734" marB="45734"/>
                </a:tc>
                <a:extLst>
                  <a:ext uri="{0D108BD9-81ED-4DB2-BD59-A6C34878D82A}">
                    <a16:rowId xmlns:a16="http://schemas.microsoft.com/office/drawing/2014/main" val="10001"/>
                  </a:ext>
                </a:extLst>
              </a:tr>
              <a:tr h="2305260">
                <a:tc>
                  <a:txBody>
                    <a:bodyPr/>
                    <a:lstStyle/>
                    <a:p>
                      <a:r>
                        <a:rPr lang="it-IT" sz="1600" dirty="0"/>
                        <a:t>1) Ricavi delle vendite e delle prestazioni</a:t>
                      </a:r>
                    </a:p>
                    <a:p>
                      <a:r>
                        <a:rPr lang="it-IT" sz="1600" dirty="0"/>
                        <a:t>2) Variazione delle rimanenze dei</a:t>
                      </a:r>
                      <a:r>
                        <a:rPr lang="it-IT" sz="1600" baseline="0" dirty="0"/>
                        <a:t> prodotti in corso di lavorazione, semilavorati e finiti</a:t>
                      </a:r>
                      <a:endParaRPr lang="it-IT" sz="1600" dirty="0"/>
                    </a:p>
                    <a:p>
                      <a:r>
                        <a:rPr lang="it-IT" sz="1600" dirty="0"/>
                        <a:t>3) Variazione dei lavori in corso</a:t>
                      </a:r>
                      <a:r>
                        <a:rPr lang="it-IT" sz="1600" baseline="0" dirty="0"/>
                        <a:t> su ordinazione</a:t>
                      </a:r>
                      <a:endParaRPr lang="it-IT" sz="1600" dirty="0"/>
                    </a:p>
                    <a:p>
                      <a:r>
                        <a:rPr lang="it-IT" sz="1600" dirty="0"/>
                        <a:t>4) Incrementi di immobilizzazioni per lavori interni</a:t>
                      </a:r>
                    </a:p>
                  </a:txBody>
                  <a:tcPr marL="91434" marR="91434" marT="45734" marB="45734"/>
                </a:tc>
                <a:tc>
                  <a:txBody>
                    <a:bodyPr/>
                    <a:lstStyle/>
                    <a:p>
                      <a:r>
                        <a:rPr lang="it-IT" sz="1800" dirty="0"/>
                        <a:t>Valore della produzione</a:t>
                      </a:r>
                    </a:p>
                  </a:txBody>
                  <a:tcPr marL="91434" marR="91434" marT="45734" marB="45734" anchor="ctr"/>
                </a:tc>
                <a:extLst>
                  <a:ext uri="{0D108BD9-81ED-4DB2-BD59-A6C34878D82A}">
                    <a16:rowId xmlns:a16="http://schemas.microsoft.com/office/drawing/2014/main" val="10002"/>
                  </a:ext>
                </a:extLst>
              </a:tr>
              <a:tr h="365809">
                <a:tc>
                  <a:txBody>
                    <a:bodyPr/>
                    <a:lstStyle/>
                    <a:p>
                      <a:r>
                        <a:rPr lang="it-IT" sz="1800" dirty="0"/>
                        <a:t>5)</a:t>
                      </a:r>
                      <a:r>
                        <a:rPr lang="it-IT" sz="1800" baseline="0" dirty="0"/>
                        <a:t> Altri ricavi e proventi</a:t>
                      </a:r>
                      <a:endParaRPr lang="it-IT" sz="1800" dirty="0"/>
                    </a:p>
                  </a:txBody>
                  <a:tcPr marL="91434" marR="91434" marT="45734" marB="45734"/>
                </a:tc>
                <a:tc>
                  <a:txBody>
                    <a:bodyPr/>
                    <a:lstStyle/>
                    <a:p>
                      <a:endParaRPr lang="it-IT" sz="1800" dirty="0"/>
                    </a:p>
                  </a:txBody>
                  <a:tcPr marL="91434" marR="91434" marT="45734" marB="45734"/>
                </a:tc>
                <a:extLst>
                  <a:ext uri="{0D108BD9-81ED-4DB2-BD59-A6C34878D82A}">
                    <a16:rowId xmlns:a16="http://schemas.microsoft.com/office/drawing/2014/main" val="10006"/>
                  </a:ext>
                </a:extLst>
              </a:tr>
              <a:tr h="640150">
                <a:tc>
                  <a:txBody>
                    <a:bodyPr/>
                    <a:lstStyle/>
                    <a:p>
                      <a:r>
                        <a:rPr lang="it-IT" sz="1800" dirty="0"/>
                        <a:t> - Contributi in c/esercizio</a:t>
                      </a:r>
                    </a:p>
                  </a:txBody>
                  <a:tcPr marL="91434" marR="91434" marT="45734" marB="45734"/>
                </a:tc>
                <a:tc>
                  <a:txBody>
                    <a:bodyPr/>
                    <a:lstStyle/>
                    <a:p>
                      <a:r>
                        <a:rPr lang="it-IT" sz="1800" dirty="0"/>
                        <a:t>Componenti straordinari/dipende dalla tipologia di costo</a:t>
                      </a:r>
                    </a:p>
                  </a:txBody>
                  <a:tcPr marL="91434" marR="91434" marT="45734" marB="45734"/>
                </a:tc>
                <a:extLst>
                  <a:ext uri="{0D108BD9-81ED-4DB2-BD59-A6C34878D82A}">
                    <a16:rowId xmlns:a16="http://schemas.microsoft.com/office/drawing/2014/main" val="10007"/>
                  </a:ext>
                </a:extLst>
              </a:tr>
              <a:tr h="957444">
                <a:tc>
                  <a:txBody>
                    <a:bodyPr/>
                    <a:lstStyle/>
                    <a:p>
                      <a:pPr>
                        <a:buFontTx/>
                        <a:buNone/>
                      </a:pPr>
                      <a:r>
                        <a:rPr lang="it-IT" sz="1800" dirty="0"/>
                        <a:t> - Altri</a:t>
                      </a:r>
                    </a:p>
                  </a:txBody>
                  <a:tcPr marL="91434" marR="91434" marT="45734" marB="45734"/>
                </a:tc>
                <a:tc>
                  <a:txBody>
                    <a:bodyPr/>
                    <a:lstStyle/>
                    <a:p>
                      <a:r>
                        <a:rPr lang="it-IT" sz="1800" dirty="0"/>
                        <a:t>Gestione complementare/Valore della produzione</a:t>
                      </a:r>
                      <a:r>
                        <a:rPr lang="it-IT" sz="1800" baseline="0" dirty="0"/>
                        <a:t>/Componenti straordinari/Dipende dalla tipologia di costo</a:t>
                      </a:r>
                      <a:endParaRPr lang="it-IT" sz="1800" dirty="0"/>
                    </a:p>
                  </a:txBody>
                  <a:tcPr marL="91434" marR="91434" marT="45734" marB="45734"/>
                </a:tc>
                <a:extLst>
                  <a:ext uri="{0D108BD9-81ED-4DB2-BD59-A6C34878D82A}">
                    <a16:rowId xmlns:a16="http://schemas.microsoft.com/office/drawing/2014/main" val="10008"/>
                  </a:ext>
                </a:extLst>
              </a:tr>
            </a:tbl>
          </a:graphicData>
        </a:graphic>
      </p:graphicFrame>
      <p:sp>
        <p:nvSpPr>
          <p:cNvPr id="2" name="Rettangolo 1">
            <a:extLst>
              <a:ext uri="{FF2B5EF4-FFF2-40B4-BE49-F238E27FC236}">
                <a16:creationId xmlns:a16="http://schemas.microsoft.com/office/drawing/2014/main" id="{E07A27F2-92F3-DD3E-536D-C0BEA52EBD29}"/>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Immagine 3">
            <a:extLst>
              <a:ext uri="{FF2B5EF4-FFF2-40B4-BE49-F238E27FC236}">
                <a16:creationId xmlns:a16="http://schemas.microsoft.com/office/drawing/2014/main" id="{74053B35-A05C-BA6A-B18E-93047ED9E7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6" name="Rettangolo 5">
            <a:extLst>
              <a:ext uri="{FF2B5EF4-FFF2-40B4-BE49-F238E27FC236}">
                <a16:creationId xmlns:a16="http://schemas.microsoft.com/office/drawing/2014/main" id="{B276639D-143D-8235-A821-0E6B37511842}"/>
              </a:ext>
            </a:extLst>
          </p:cNvPr>
          <p:cNvSpPr/>
          <p:nvPr/>
        </p:nvSpPr>
        <p:spPr>
          <a:xfrm>
            <a:off x="0" y="6516664"/>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CasellaDiTesto 4">
            <a:extLst>
              <a:ext uri="{FF2B5EF4-FFF2-40B4-BE49-F238E27FC236}">
                <a16:creationId xmlns:a16="http://schemas.microsoft.com/office/drawing/2014/main" id="{BB3A528F-CC47-D4E9-1BFC-BA6C6D934A3F}"/>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9" name="Titolo 1">
            <a:extLst>
              <a:ext uri="{FF2B5EF4-FFF2-40B4-BE49-F238E27FC236}">
                <a16:creationId xmlns:a16="http://schemas.microsoft.com/office/drawing/2014/main" id="{1CD7EAA5-6217-6DB4-2CA4-ABF35571C95A}"/>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olo 1">
            <a:extLst>
              <a:ext uri="{FF2B5EF4-FFF2-40B4-BE49-F238E27FC236}">
                <a16:creationId xmlns:a16="http://schemas.microsoft.com/office/drawing/2014/main" id="{47EF6B02-6B66-80D6-41D1-697C37E044BC}"/>
              </a:ext>
            </a:extLst>
          </p:cNvPr>
          <p:cNvSpPr>
            <a:spLocks noGrp="1"/>
          </p:cNvSpPr>
          <p:nvPr>
            <p:ph type="title"/>
          </p:nvPr>
        </p:nvSpPr>
        <p:spPr>
          <a:xfrm>
            <a:off x="17461" y="418356"/>
            <a:ext cx="9109075" cy="1049338"/>
          </a:xfrm>
        </p:spPr>
        <p:txBody>
          <a:bodyPr>
            <a:normAutofit/>
          </a:bodyPr>
          <a:lstStyle/>
          <a:p>
            <a:r>
              <a:rPr lang="it-IT" altLang="it-IT" sz="2400" dirty="0"/>
              <a:t>Dal CE civilistico a quello a valore della produzione e valore aggiunto (II)</a:t>
            </a:r>
          </a:p>
        </p:txBody>
      </p:sp>
      <p:graphicFrame>
        <p:nvGraphicFramePr>
          <p:cNvPr id="6" name="Segnaposto contenuto 5">
            <a:extLst>
              <a:ext uri="{FF2B5EF4-FFF2-40B4-BE49-F238E27FC236}">
                <a16:creationId xmlns:a16="http://schemas.microsoft.com/office/drawing/2014/main" id="{0CADDC61-49CE-C975-5FC2-76B22CEBB6CE}"/>
              </a:ext>
            </a:extLst>
          </p:cNvPr>
          <p:cNvGraphicFramePr>
            <a:graphicFrameLocks noGrp="1"/>
          </p:cNvGraphicFramePr>
          <p:nvPr>
            <p:ph idx="1"/>
            <p:extLst>
              <p:ext uri="{D42A27DB-BD31-4B8C-83A1-F6EECF244321}">
                <p14:modId xmlns:p14="http://schemas.microsoft.com/office/powerpoint/2010/main" val="69338813"/>
              </p:ext>
            </p:extLst>
          </p:nvPr>
        </p:nvGraphicFramePr>
        <p:xfrm>
          <a:off x="215899" y="1061361"/>
          <a:ext cx="8712200" cy="5600920"/>
        </p:xfrm>
        <a:graphic>
          <a:graphicData uri="http://schemas.openxmlformats.org/drawingml/2006/table">
            <a:tbl>
              <a:tblPr firstRow="1" bandRow="1">
                <a:tableStyleId>{5940675A-B579-460E-94D1-54222C63F5DA}</a:tableStyleId>
              </a:tblPr>
              <a:tblGrid>
                <a:gridCol w="4464496">
                  <a:extLst>
                    <a:ext uri="{9D8B030D-6E8A-4147-A177-3AD203B41FA5}">
                      <a16:colId xmlns:a16="http://schemas.microsoft.com/office/drawing/2014/main" val="20000"/>
                    </a:ext>
                  </a:extLst>
                </a:gridCol>
                <a:gridCol w="4247704">
                  <a:extLst>
                    <a:ext uri="{9D8B030D-6E8A-4147-A177-3AD203B41FA5}">
                      <a16:colId xmlns:a16="http://schemas.microsoft.com/office/drawing/2014/main" val="20001"/>
                    </a:ext>
                  </a:extLst>
                </a:gridCol>
              </a:tblGrid>
              <a:tr h="701193">
                <a:tc>
                  <a:txBody>
                    <a:bodyPr/>
                    <a:lstStyle/>
                    <a:p>
                      <a:r>
                        <a:rPr lang="it-IT" sz="2000" b="1" dirty="0"/>
                        <a:t>Conto Economico</a:t>
                      </a:r>
                      <a:r>
                        <a:rPr lang="it-IT" sz="2000" b="1" baseline="0" dirty="0"/>
                        <a:t> civilistico</a:t>
                      </a:r>
                      <a:endParaRPr lang="it-IT" sz="2000" b="1" dirty="0"/>
                    </a:p>
                  </a:txBody>
                  <a:tcPr marL="91439" marR="91439" marT="45730" marB="45730">
                    <a:solidFill>
                      <a:schemeClr val="accent2"/>
                    </a:solidFill>
                  </a:tcPr>
                </a:tc>
                <a:tc>
                  <a:txBody>
                    <a:bodyPr/>
                    <a:lstStyle/>
                    <a:p>
                      <a:r>
                        <a:rPr lang="it-IT" sz="2000" b="1" dirty="0"/>
                        <a:t>CE a valore della produzione e valore aggiunto</a:t>
                      </a:r>
                    </a:p>
                  </a:txBody>
                  <a:tcPr marL="91439" marR="91439" marT="45730" marB="45730">
                    <a:solidFill>
                      <a:schemeClr val="accent2"/>
                    </a:solidFill>
                  </a:tcPr>
                </a:tc>
                <a:extLst>
                  <a:ext uri="{0D108BD9-81ED-4DB2-BD59-A6C34878D82A}">
                    <a16:rowId xmlns:a16="http://schemas.microsoft.com/office/drawing/2014/main" val="10000"/>
                  </a:ext>
                </a:extLst>
              </a:tr>
              <a:tr h="365840">
                <a:tc>
                  <a:txBody>
                    <a:bodyPr/>
                    <a:lstStyle/>
                    <a:p>
                      <a:r>
                        <a:rPr lang="it-IT" sz="1800" dirty="0"/>
                        <a:t>B) Costi della produzione</a:t>
                      </a:r>
                    </a:p>
                  </a:txBody>
                  <a:tcPr marL="91439" marR="91439" marT="45730" marB="45730"/>
                </a:tc>
                <a:tc>
                  <a:txBody>
                    <a:bodyPr/>
                    <a:lstStyle/>
                    <a:p>
                      <a:endParaRPr lang="it-IT" sz="1800" dirty="0"/>
                    </a:p>
                  </a:txBody>
                  <a:tcPr marL="91439" marR="91439" marT="45730" marB="45730"/>
                </a:tc>
                <a:extLst>
                  <a:ext uri="{0D108BD9-81ED-4DB2-BD59-A6C34878D82A}">
                    <a16:rowId xmlns:a16="http://schemas.microsoft.com/office/drawing/2014/main" val="10001"/>
                  </a:ext>
                </a:extLst>
              </a:tr>
              <a:tr h="640220">
                <a:tc>
                  <a:txBody>
                    <a:bodyPr/>
                    <a:lstStyle/>
                    <a:p>
                      <a:r>
                        <a:rPr lang="it-IT" sz="1800" dirty="0"/>
                        <a:t>6) Per materie prime, sussidiarie, di consumo e merci</a:t>
                      </a:r>
                    </a:p>
                  </a:txBody>
                  <a:tcPr marL="91439" marR="91439" marT="45730" marB="45730"/>
                </a:tc>
                <a:tc>
                  <a:txBody>
                    <a:bodyPr/>
                    <a:lstStyle/>
                    <a:p>
                      <a:r>
                        <a:rPr lang="it-IT" sz="1800" dirty="0"/>
                        <a:t>Costi</a:t>
                      </a:r>
                      <a:r>
                        <a:rPr lang="it-IT" sz="1800" baseline="0" dirty="0"/>
                        <a:t> esterni</a:t>
                      </a:r>
                      <a:endParaRPr lang="it-IT" sz="1800" dirty="0"/>
                    </a:p>
                  </a:txBody>
                  <a:tcPr marL="91439" marR="91439" marT="45730" marB="45730"/>
                </a:tc>
                <a:extLst>
                  <a:ext uri="{0D108BD9-81ED-4DB2-BD59-A6C34878D82A}">
                    <a16:rowId xmlns:a16="http://schemas.microsoft.com/office/drawing/2014/main" val="10002"/>
                  </a:ext>
                </a:extLst>
              </a:tr>
              <a:tr h="365840">
                <a:tc>
                  <a:txBody>
                    <a:bodyPr/>
                    <a:lstStyle/>
                    <a:p>
                      <a:r>
                        <a:rPr lang="it-IT" sz="1800" dirty="0"/>
                        <a:t>7) Per servizi</a:t>
                      </a:r>
                    </a:p>
                  </a:txBody>
                  <a:tcPr marL="91439" marR="91439" marT="45730" marB="45730"/>
                </a:tc>
                <a:tc>
                  <a:txBody>
                    <a:bodyPr/>
                    <a:lstStyle/>
                    <a:p>
                      <a:r>
                        <a:rPr lang="it-IT" sz="1800" dirty="0"/>
                        <a:t>Costi</a:t>
                      </a:r>
                      <a:r>
                        <a:rPr lang="it-IT" sz="1800" baseline="0" dirty="0"/>
                        <a:t> esterni</a:t>
                      </a:r>
                      <a:endParaRPr lang="it-IT" sz="1800" dirty="0"/>
                    </a:p>
                  </a:txBody>
                  <a:tcPr marL="91439" marR="91439" marT="45730" marB="45730"/>
                </a:tc>
                <a:extLst>
                  <a:ext uri="{0D108BD9-81ED-4DB2-BD59-A6C34878D82A}">
                    <a16:rowId xmlns:a16="http://schemas.microsoft.com/office/drawing/2014/main" val="10003"/>
                  </a:ext>
                </a:extLst>
              </a:tr>
              <a:tr h="365840">
                <a:tc>
                  <a:txBody>
                    <a:bodyPr/>
                    <a:lstStyle/>
                    <a:p>
                      <a:r>
                        <a:rPr lang="it-IT" sz="1800" dirty="0"/>
                        <a:t>8) Per godimento di beni di terzi</a:t>
                      </a:r>
                    </a:p>
                  </a:txBody>
                  <a:tcPr marL="91439" marR="91439" marT="45730" marB="45730"/>
                </a:tc>
                <a:tc>
                  <a:txBody>
                    <a:bodyPr/>
                    <a:lstStyle/>
                    <a:p>
                      <a:r>
                        <a:rPr lang="it-IT" sz="1800" dirty="0"/>
                        <a:t>Costi</a:t>
                      </a:r>
                      <a:r>
                        <a:rPr lang="it-IT" sz="1800" baseline="0" dirty="0"/>
                        <a:t> esterni</a:t>
                      </a:r>
                      <a:endParaRPr lang="it-IT" sz="1800" dirty="0"/>
                    </a:p>
                  </a:txBody>
                  <a:tcPr marL="91439" marR="91439" marT="45730" marB="45730"/>
                </a:tc>
                <a:extLst>
                  <a:ext uri="{0D108BD9-81ED-4DB2-BD59-A6C34878D82A}">
                    <a16:rowId xmlns:a16="http://schemas.microsoft.com/office/drawing/2014/main" val="10004"/>
                  </a:ext>
                </a:extLst>
              </a:tr>
              <a:tr h="365840">
                <a:tc>
                  <a:txBody>
                    <a:bodyPr/>
                    <a:lstStyle/>
                    <a:p>
                      <a:r>
                        <a:rPr lang="it-IT" sz="1800" dirty="0"/>
                        <a:t>9) Per il personale</a:t>
                      </a:r>
                    </a:p>
                  </a:txBody>
                  <a:tcPr marL="91439" marR="91439" marT="45730" marB="4573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Costo del lavoro</a:t>
                      </a:r>
                    </a:p>
                  </a:txBody>
                  <a:tcPr marL="91439" marR="91439" marT="45730" marB="45730"/>
                </a:tc>
                <a:extLst>
                  <a:ext uri="{0D108BD9-81ED-4DB2-BD59-A6C34878D82A}">
                    <a16:rowId xmlns:a16="http://schemas.microsoft.com/office/drawing/2014/main" val="10005"/>
                  </a:ext>
                </a:extLst>
              </a:tr>
              <a:tr h="365840">
                <a:tc>
                  <a:txBody>
                    <a:bodyPr/>
                    <a:lstStyle/>
                    <a:p>
                      <a:r>
                        <a:rPr lang="it-IT" sz="1800" dirty="0"/>
                        <a:t>10) Ammortamenti e svalutazioni</a:t>
                      </a:r>
                    </a:p>
                  </a:txBody>
                  <a:tcPr marL="91439" marR="91439" marT="45730" marB="45730"/>
                </a:tc>
                <a:tc>
                  <a:txBody>
                    <a:bodyPr/>
                    <a:lstStyle/>
                    <a:p>
                      <a:endParaRPr lang="it-IT" sz="1800" dirty="0"/>
                    </a:p>
                  </a:txBody>
                  <a:tcPr marL="91439" marR="91439" marT="45730" marB="45730"/>
                </a:tc>
                <a:extLst>
                  <a:ext uri="{0D108BD9-81ED-4DB2-BD59-A6C34878D82A}">
                    <a16:rowId xmlns:a16="http://schemas.microsoft.com/office/drawing/2014/main" val="10006"/>
                  </a:ext>
                </a:extLst>
              </a:tr>
              <a:tr h="365840">
                <a:tc>
                  <a:txBody>
                    <a:bodyPr/>
                    <a:lstStyle/>
                    <a:p>
                      <a:r>
                        <a:rPr lang="it-IT" sz="1800" dirty="0"/>
                        <a:t>a) </a:t>
                      </a:r>
                      <a:r>
                        <a:rPr lang="it-IT" sz="1800" dirty="0" err="1"/>
                        <a:t>Ammort</a:t>
                      </a:r>
                      <a:r>
                        <a:rPr lang="it-IT" sz="1800" dirty="0"/>
                        <a:t>. Immobilizzazioni materiali</a:t>
                      </a:r>
                    </a:p>
                  </a:txBody>
                  <a:tcPr marL="91439" marR="91439" marT="45730" marB="45730"/>
                </a:tc>
                <a:tc>
                  <a:txBody>
                    <a:bodyPr/>
                    <a:lstStyle/>
                    <a:p>
                      <a:r>
                        <a:rPr lang="it-IT" sz="1800" dirty="0"/>
                        <a:t>Ammortamenti/Accantonamenti</a:t>
                      </a:r>
                    </a:p>
                  </a:txBody>
                  <a:tcPr marL="91439" marR="91439" marT="45730" marB="45730"/>
                </a:tc>
                <a:extLst>
                  <a:ext uri="{0D108BD9-81ED-4DB2-BD59-A6C34878D82A}">
                    <a16:rowId xmlns:a16="http://schemas.microsoft.com/office/drawing/2014/main" val="10007"/>
                  </a:ext>
                </a:extLst>
              </a:tr>
              <a:tr h="365840">
                <a:tc>
                  <a:txBody>
                    <a:bodyPr/>
                    <a:lstStyle/>
                    <a:p>
                      <a:pPr>
                        <a:buFontTx/>
                        <a:buNone/>
                      </a:pPr>
                      <a:r>
                        <a:rPr lang="it-IT" sz="1800" dirty="0"/>
                        <a:t>b)</a:t>
                      </a:r>
                      <a:r>
                        <a:rPr lang="it-IT" sz="1800" baseline="0" dirty="0"/>
                        <a:t> </a:t>
                      </a:r>
                      <a:r>
                        <a:rPr lang="it-IT" sz="1800" baseline="0" dirty="0" err="1"/>
                        <a:t>Ammort</a:t>
                      </a:r>
                      <a:r>
                        <a:rPr lang="it-IT" sz="1800" baseline="0" dirty="0"/>
                        <a:t>. Immobilizzazioni immateriali</a:t>
                      </a:r>
                      <a:endParaRPr lang="it-IT" sz="1800" dirty="0"/>
                    </a:p>
                  </a:txBody>
                  <a:tcPr marL="91439" marR="91439" marT="45730" marB="45730"/>
                </a:tc>
                <a:tc>
                  <a:txBody>
                    <a:bodyPr/>
                    <a:lstStyle/>
                    <a:p>
                      <a:r>
                        <a:rPr lang="it-IT" sz="1800" dirty="0"/>
                        <a:t>Ammortamenti/Accantonamenti</a:t>
                      </a:r>
                    </a:p>
                  </a:txBody>
                  <a:tcPr marL="91439" marR="91439" marT="45730" marB="45730"/>
                </a:tc>
                <a:extLst>
                  <a:ext uri="{0D108BD9-81ED-4DB2-BD59-A6C34878D82A}">
                    <a16:rowId xmlns:a16="http://schemas.microsoft.com/office/drawing/2014/main" val="10008"/>
                  </a:ext>
                </a:extLst>
              </a:tr>
              <a:tr h="418187">
                <a:tc>
                  <a:txBody>
                    <a:bodyPr/>
                    <a:lstStyle/>
                    <a:p>
                      <a:pPr>
                        <a:buFontTx/>
                        <a:buNone/>
                      </a:pPr>
                      <a:r>
                        <a:rPr lang="it-IT" sz="1800" dirty="0"/>
                        <a:t>c) Altre svalutazioni immobilizzazioni</a:t>
                      </a:r>
                    </a:p>
                  </a:txBody>
                  <a:tcPr marL="91439" marR="91439" marT="45730" marB="4573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Ammortamenti/Accantonamenti</a:t>
                      </a:r>
                    </a:p>
                  </a:txBody>
                  <a:tcPr marL="91439" marR="91439" marT="45730" marB="45730"/>
                </a:tc>
                <a:extLst>
                  <a:ext uri="{0D108BD9-81ED-4DB2-BD59-A6C34878D82A}">
                    <a16:rowId xmlns:a16="http://schemas.microsoft.com/office/drawing/2014/main" val="10009"/>
                  </a:ext>
                </a:extLst>
              </a:tr>
              <a:tr h="640220">
                <a:tc>
                  <a:txBody>
                    <a:bodyPr/>
                    <a:lstStyle/>
                    <a:p>
                      <a:pPr>
                        <a:buFontTx/>
                        <a:buNone/>
                      </a:pPr>
                      <a:r>
                        <a:rPr lang="it-IT" sz="1800" dirty="0"/>
                        <a:t>d) Svalutazione crediti compresi nell’attivo circolante</a:t>
                      </a:r>
                      <a:r>
                        <a:rPr lang="it-IT" sz="1800" baseline="0" dirty="0"/>
                        <a:t> e delle disponibilità</a:t>
                      </a:r>
                      <a:endParaRPr lang="it-IT" sz="1800" dirty="0"/>
                    </a:p>
                  </a:txBody>
                  <a:tcPr marL="91439" marR="91439" marT="45730" marB="45730"/>
                </a:tc>
                <a:tc>
                  <a:txBody>
                    <a:bodyPr/>
                    <a:lstStyle/>
                    <a:p>
                      <a:r>
                        <a:rPr lang="it-IT" sz="1800" dirty="0"/>
                        <a:t>Ammortamenti/Accantonamenti</a:t>
                      </a:r>
                    </a:p>
                  </a:txBody>
                  <a:tcPr marL="91439" marR="91439" marT="45730" marB="45730"/>
                </a:tc>
                <a:extLst>
                  <a:ext uri="{0D108BD9-81ED-4DB2-BD59-A6C34878D82A}">
                    <a16:rowId xmlns:a16="http://schemas.microsoft.com/office/drawing/2014/main" val="10010"/>
                  </a:ext>
                </a:extLst>
              </a:tr>
              <a:tr h="640220">
                <a:tc>
                  <a:txBody>
                    <a:bodyPr/>
                    <a:lstStyle/>
                    <a:p>
                      <a:pPr>
                        <a:buFontTx/>
                        <a:buNone/>
                      </a:pPr>
                      <a:r>
                        <a:rPr lang="it-IT" sz="1800" dirty="0"/>
                        <a:t>11) Variazione delle rimanenze di materie prime, sussidiarie,</a:t>
                      </a:r>
                      <a:r>
                        <a:rPr lang="it-IT" sz="1800" baseline="0" dirty="0"/>
                        <a:t> di consumo e merci</a:t>
                      </a:r>
                      <a:endParaRPr lang="it-IT" sz="1800" dirty="0"/>
                    </a:p>
                  </a:txBody>
                  <a:tcPr marL="91439" marR="91439" marT="45730" marB="45730"/>
                </a:tc>
                <a:tc>
                  <a:txBody>
                    <a:bodyPr/>
                    <a:lstStyle/>
                    <a:p>
                      <a:r>
                        <a:rPr lang="it-IT" sz="1800" dirty="0"/>
                        <a:t>Costi</a:t>
                      </a:r>
                      <a:r>
                        <a:rPr lang="it-IT" sz="1800" baseline="0" dirty="0"/>
                        <a:t> esterni</a:t>
                      </a:r>
                      <a:endParaRPr lang="it-IT" sz="1800" dirty="0"/>
                    </a:p>
                  </a:txBody>
                  <a:tcPr marL="91439" marR="91439" marT="45730" marB="45730"/>
                </a:tc>
                <a:extLst>
                  <a:ext uri="{0D108BD9-81ED-4DB2-BD59-A6C34878D82A}">
                    <a16:rowId xmlns:a16="http://schemas.microsoft.com/office/drawing/2014/main" val="10011"/>
                  </a:ext>
                </a:extLst>
              </a:tr>
            </a:tbl>
          </a:graphicData>
        </a:graphic>
      </p:graphicFrame>
      <p:sp>
        <p:nvSpPr>
          <p:cNvPr id="5" name="Rettangolo 4">
            <a:extLst>
              <a:ext uri="{FF2B5EF4-FFF2-40B4-BE49-F238E27FC236}">
                <a16:creationId xmlns:a16="http://schemas.microsoft.com/office/drawing/2014/main" id="{84553A6F-DC7F-CA56-25B9-8FCA48E057A7}"/>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Immagine 7">
            <a:extLst>
              <a:ext uri="{FF2B5EF4-FFF2-40B4-BE49-F238E27FC236}">
                <a16:creationId xmlns:a16="http://schemas.microsoft.com/office/drawing/2014/main" id="{00C013A4-D25E-6544-E4BD-821554F005B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9" name="Rettangolo 8">
            <a:extLst>
              <a:ext uri="{FF2B5EF4-FFF2-40B4-BE49-F238E27FC236}">
                <a16:creationId xmlns:a16="http://schemas.microsoft.com/office/drawing/2014/main" id="{59EE9409-3D0F-12B0-D450-90AEE5147E30}"/>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CasellaDiTesto 4">
            <a:extLst>
              <a:ext uri="{FF2B5EF4-FFF2-40B4-BE49-F238E27FC236}">
                <a16:creationId xmlns:a16="http://schemas.microsoft.com/office/drawing/2014/main" id="{70858192-9EEE-586A-A8D2-712B4BB03419}"/>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3" name="Titolo 1">
            <a:extLst>
              <a:ext uri="{FF2B5EF4-FFF2-40B4-BE49-F238E27FC236}">
                <a16:creationId xmlns:a16="http://schemas.microsoft.com/office/drawing/2014/main" id="{F9B20175-3F7D-4486-3AD4-27847A0116E8}"/>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olo 1">
            <a:extLst>
              <a:ext uri="{FF2B5EF4-FFF2-40B4-BE49-F238E27FC236}">
                <a16:creationId xmlns:a16="http://schemas.microsoft.com/office/drawing/2014/main" id="{ED3D2F8A-F15E-1733-B9EB-2528DAB66865}"/>
              </a:ext>
            </a:extLst>
          </p:cNvPr>
          <p:cNvSpPr>
            <a:spLocks noGrp="1"/>
          </p:cNvSpPr>
          <p:nvPr>
            <p:ph type="title"/>
          </p:nvPr>
        </p:nvSpPr>
        <p:spPr>
          <a:xfrm>
            <a:off x="0" y="404664"/>
            <a:ext cx="9109075" cy="1049338"/>
          </a:xfrm>
        </p:spPr>
        <p:txBody>
          <a:bodyPr>
            <a:normAutofit/>
          </a:bodyPr>
          <a:lstStyle/>
          <a:p>
            <a:r>
              <a:rPr lang="it-IT" altLang="it-IT" sz="2400" dirty="0"/>
              <a:t>Dal CE civilistico a quello a valore della produzione e valore aggiunto (III)</a:t>
            </a:r>
          </a:p>
        </p:txBody>
      </p:sp>
      <p:graphicFrame>
        <p:nvGraphicFramePr>
          <p:cNvPr id="7" name="Segnaposto contenuto 5">
            <a:extLst>
              <a:ext uri="{FF2B5EF4-FFF2-40B4-BE49-F238E27FC236}">
                <a16:creationId xmlns:a16="http://schemas.microsoft.com/office/drawing/2014/main" id="{23185FD0-EE0C-4AA2-624D-3343761C8C80}"/>
              </a:ext>
            </a:extLst>
          </p:cNvPr>
          <p:cNvGraphicFramePr>
            <a:graphicFrameLocks noGrp="1"/>
          </p:cNvGraphicFramePr>
          <p:nvPr>
            <p:ph idx="1"/>
          </p:nvPr>
        </p:nvGraphicFramePr>
        <p:xfrm>
          <a:off x="400050" y="1093788"/>
          <a:ext cx="7993064" cy="5484814"/>
        </p:xfrm>
        <a:graphic>
          <a:graphicData uri="http://schemas.openxmlformats.org/drawingml/2006/table">
            <a:tbl>
              <a:tblPr firstRow="1" bandRow="1">
                <a:tableStyleId>{5940675A-B579-460E-94D1-54222C63F5DA}</a:tableStyleId>
              </a:tblPr>
              <a:tblGrid>
                <a:gridCol w="3996532">
                  <a:extLst>
                    <a:ext uri="{9D8B030D-6E8A-4147-A177-3AD203B41FA5}">
                      <a16:colId xmlns:a16="http://schemas.microsoft.com/office/drawing/2014/main" val="20000"/>
                    </a:ext>
                  </a:extLst>
                </a:gridCol>
                <a:gridCol w="3996532">
                  <a:extLst>
                    <a:ext uri="{9D8B030D-6E8A-4147-A177-3AD203B41FA5}">
                      <a16:colId xmlns:a16="http://schemas.microsoft.com/office/drawing/2014/main" val="20001"/>
                    </a:ext>
                  </a:extLst>
                </a:gridCol>
              </a:tblGrid>
              <a:tr h="701101">
                <a:tc>
                  <a:txBody>
                    <a:bodyPr/>
                    <a:lstStyle/>
                    <a:p>
                      <a:r>
                        <a:rPr lang="it-IT" sz="2000" b="1" dirty="0"/>
                        <a:t>Conto Economico</a:t>
                      </a:r>
                      <a:r>
                        <a:rPr lang="it-IT" sz="2000" b="1" baseline="0" dirty="0"/>
                        <a:t> civilistico</a:t>
                      </a:r>
                      <a:endParaRPr lang="it-IT" sz="2000" b="1" dirty="0"/>
                    </a:p>
                  </a:txBody>
                  <a:tcPr marL="91442" marR="91442" marT="45724" marB="45724">
                    <a:solidFill>
                      <a:schemeClr val="accent2"/>
                    </a:solidFill>
                  </a:tcPr>
                </a:tc>
                <a:tc>
                  <a:txBody>
                    <a:bodyPr/>
                    <a:lstStyle/>
                    <a:p>
                      <a:r>
                        <a:rPr lang="it-IT" sz="2000" b="1" dirty="0"/>
                        <a:t>CE a valore della produzione e valore aggiunto</a:t>
                      </a:r>
                    </a:p>
                  </a:txBody>
                  <a:tcPr marL="91442" marR="91442" marT="45724" marB="45724">
                    <a:solidFill>
                      <a:schemeClr val="accent2"/>
                    </a:solidFill>
                  </a:tcPr>
                </a:tc>
                <a:extLst>
                  <a:ext uri="{0D108BD9-81ED-4DB2-BD59-A6C34878D82A}">
                    <a16:rowId xmlns:a16="http://schemas.microsoft.com/office/drawing/2014/main" val="10000"/>
                  </a:ext>
                </a:extLst>
              </a:tr>
              <a:tr h="374697">
                <a:tc>
                  <a:txBody>
                    <a:bodyPr/>
                    <a:lstStyle/>
                    <a:p>
                      <a:r>
                        <a:rPr lang="it-IT" sz="1800" dirty="0"/>
                        <a:t>12) Accantonamenti per rischi</a:t>
                      </a:r>
                    </a:p>
                  </a:txBody>
                  <a:tcPr marL="91442" marR="91442" marT="45724" marB="45724"/>
                </a:tc>
                <a:tc>
                  <a:txBody>
                    <a:bodyPr/>
                    <a:lstStyle/>
                    <a:p>
                      <a:r>
                        <a:rPr lang="it-IT" sz="1800" dirty="0"/>
                        <a:t>Ammortamenti/Accantonamenti</a:t>
                      </a:r>
                    </a:p>
                  </a:txBody>
                  <a:tcPr marL="91442" marR="91442" marT="45724" marB="45724"/>
                </a:tc>
                <a:extLst>
                  <a:ext uri="{0D108BD9-81ED-4DB2-BD59-A6C34878D82A}">
                    <a16:rowId xmlns:a16="http://schemas.microsoft.com/office/drawing/2014/main" val="10001"/>
                  </a:ext>
                </a:extLst>
              </a:tr>
              <a:tr h="407323">
                <a:tc>
                  <a:txBody>
                    <a:bodyPr/>
                    <a:lstStyle/>
                    <a:p>
                      <a:r>
                        <a:rPr lang="it-IT" sz="1800" dirty="0"/>
                        <a:t>13) Altri</a:t>
                      </a:r>
                      <a:r>
                        <a:rPr lang="it-IT" sz="1800" baseline="0" dirty="0"/>
                        <a:t> accantonamenti</a:t>
                      </a:r>
                      <a:endParaRPr lang="it-IT" sz="1800" dirty="0"/>
                    </a:p>
                  </a:txBody>
                  <a:tcPr marL="91442" marR="91442" marT="45724" marB="45724"/>
                </a:tc>
                <a:tc>
                  <a:txBody>
                    <a:bodyPr/>
                    <a:lstStyle/>
                    <a:p>
                      <a:r>
                        <a:rPr lang="it-IT" sz="1800" dirty="0"/>
                        <a:t>Ammortamenti/Accantonamenti</a:t>
                      </a:r>
                    </a:p>
                  </a:txBody>
                  <a:tcPr marL="91442" marR="91442" marT="45724" marB="45724"/>
                </a:tc>
                <a:extLst>
                  <a:ext uri="{0D108BD9-81ED-4DB2-BD59-A6C34878D82A}">
                    <a16:rowId xmlns:a16="http://schemas.microsoft.com/office/drawing/2014/main" val="10002"/>
                  </a:ext>
                </a:extLst>
              </a:tr>
              <a:tr h="640088">
                <a:tc>
                  <a:txBody>
                    <a:bodyPr/>
                    <a:lstStyle/>
                    <a:p>
                      <a:r>
                        <a:rPr lang="it-IT" sz="1800" dirty="0"/>
                        <a:t>14) Oneri diversi</a:t>
                      </a:r>
                      <a:r>
                        <a:rPr lang="it-IT" sz="1800" baseline="0" dirty="0"/>
                        <a:t> di gestione</a:t>
                      </a:r>
                      <a:endParaRPr lang="it-IT" sz="1800" dirty="0"/>
                    </a:p>
                  </a:txBody>
                  <a:tcPr marL="91442" marR="91442" marT="45724" marB="45724"/>
                </a:tc>
                <a:tc>
                  <a:txBody>
                    <a:bodyPr/>
                    <a:lstStyle/>
                    <a:p>
                      <a:r>
                        <a:rPr lang="it-IT" sz="1800" dirty="0"/>
                        <a:t>Costi esterni/Componenti straordinarie</a:t>
                      </a:r>
                    </a:p>
                  </a:txBody>
                  <a:tcPr marL="91442" marR="91442" marT="45724" marB="45724"/>
                </a:tc>
                <a:extLst>
                  <a:ext uri="{0D108BD9-81ED-4DB2-BD59-A6C34878D82A}">
                    <a16:rowId xmlns:a16="http://schemas.microsoft.com/office/drawing/2014/main" val="10003"/>
                  </a:ext>
                </a:extLst>
              </a:tr>
              <a:tr h="432086">
                <a:tc>
                  <a:txBody>
                    <a:bodyPr/>
                    <a:lstStyle/>
                    <a:p>
                      <a:r>
                        <a:rPr lang="it-IT" sz="1800" dirty="0"/>
                        <a:t>C) Proventi e oneri finanziari</a:t>
                      </a:r>
                    </a:p>
                  </a:txBody>
                  <a:tcPr marL="91442" marR="91442"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800" dirty="0"/>
                    </a:p>
                  </a:txBody>
                  <a:tcPr marL="91442" marR="91442" marT="45724" marB="45724"/>
                </a:tc>
                <a:extLst>
                  <a:ext uri="{0D108BD9-81ED-4DB2-BD59-A6C34878D82A}">
                    <a16:rowId xmlns:a16="http://schemas.microsoft.com/office/drawing/2014/main" val="10004"/>
                  </a:ext>
                </a:extLst>
              </a:tr>
              <a:tr h="394130">
                <a:tc>
                  <a:txBody>
                    <a:bodyPr/>
                    <a:lstStyle/>
                    <a:p>
                      <a:r>
                        <a:rPr lang="it-IT" sz="1800" dirty="0"/>
                        <a:t>15) Proventi da partecipazioni</a:t>
                      </a:r>
                    </a:p>
                  </a:txBody>
                  <a:tcPr marL="91442" marR="91442"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Gestione complementare/accessoria</a:t>
                      </a:r>
                    </a:p>
                  </a:txBody>
                  <a:tcPr marL="91442" marR="91442" marT="45724" marB="45724"/>
                </a:tc>
                <a:extLst>
                  <a:ext uri="{0D108BD9-81ED-4DB2-BD59-A6C34878D82A}">
                    <a16:rowId xmlns:a16="http://schemas.microsoft.com/office/drawing/2014/main" val="10005"/>
                  </a:ext>
                </a:extLst>
              </a:tr>
              <a:tr h="432086">
                <a:tc>
                  <a:txBody>
                    <a:bodyPr/>
                    <a:lstStyle/>
                    <a:p>
                      <a:r>
                        <a:rPr lang="it-IT" sz="1800" dirty="0"/>
                        <a:t>16) Altri proventi finanziari</a:t>
                      </a:r>
                    </a:p>
                  </a:txBody>
                  <a:tcPr marL="91442" marR="91442"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Gestione complementare/accessoria</a:t>
                      </a:r>
                    </a:p>
                  </a:txBody>
                  <a:tcPr marL="91442" marR="91442" marT="45724" marB="45724"/>
                </a:tc>
                <a:extLst>
                  <a:ext uri="{0D108BD9-81ED-4DB2-BD59-A6C34878D82A}">
                    <a16:rowId xmlns:a16="http://schemas.microsoft.com/office/drawing/2014/main" val="10006"/>
                  </a:ext>
                </a:extLst>
              </a:tr>
              <a:tr h="365792">
                <a:tc>
                  <a:txBody>
                    <a:bodyPr/>
                    <a:lstStyle/>
                    <a:p>
                      <a:r>
                        <a:rPr lang="it-IT" sz="1800" dirty="0"/>
                        <a:t>17) Interessi</a:t>
                      </a:r>
                      <a:r>
                        <a:rPr lang="it-IT" sz="1800" baseline="0" dirty="0"/>
                        <a:t> ed altri o</a:t>
                      </a:r>
                      <a:r>
                        <a:rPr lang="it-IT" sz="1800" dirty="0"/>
                        <a:t>neri finanziari</a:t>
                      </a:r>
                    </a:p>
                  </a:txBody>
                  <a:tcPr marL="91442" marR="91442" marT="45724" marB="45724"/>
                </a:tc>
                <a:tc>
                  <a:txBody>
                    <a:bodyPr/>
                    <a:lstStyle/>
                    <a:p>
                      <a:r>
                        <a:rPr lang="it-IT" sz="1800" dirty="0"/>
                        <a:t>Oneri</a:t>
                      </a:r>
                      <a:r>
                        <a:rPr lang="it-IT" sz="1800" baseline="0" dirty="0"/>
                        <a:t> finanziari</a:t>
                      </a:r>
                      <a:endParaRPr lang="it-IT" sz="1800" dirty="0"/>
                    </a:p>
                  </a:txBody>
                  <a:tcPr marL="91442" marR="91442" marT="45724" marB="45724"/>
                </a:tc>
                <a:extLst>
                  <a:ext uri="{0D108BD9-81ED-4DB2-BD59-A6C34878D82A}">
                    <a16:rowId xmlns:a16="http://schemas.microsoft.com/office/drawing/2014/main" val="10007"/>
                  </a:ext>
                </a:extLst>
              </a:tr>
              <a:tr h="365792">
                <a:tc>
                  <a:txBody>
                    <a:bodyPr/>
                    <a:lstStyle/>
                    <a:p>
                      <a:pPr>
                        <a:buFontTx/>
                        <a:buNone/>
                      </a:pPr>
                      <a:r>
                        <a:rPr lang="it-IT" sz="1800" dirty="0"/>
                        <a:t>17-bis) Utili e perdite su</a:t>
                      </a:r>
                      <a:r>
                        <a:rPr lang="it-IT" sz="1800" baseline="0" dirty="0"/>
                        <a:t> cambi</a:t>
                      </a:r>
                      <a:endParaRPr lang="it-IT" sz="1800" dirty="0"/>
                    </a:p>
                  </a:txBody>
                  <a:tcPr marL="91442" marR="91442" marT="45724" marB="45724"/>
                </a:tc>
                <a:tc>
                  <a:txBody>
                    <a:bodyPr/>
                    <a:lstStyle/>
                    <a:p>
                      <a:r>
                        <a:rPr lang="it-IT" sz="1800" dirty="0"/>
                        <a:t>Dipende dalla gestione</a:t>
                      </a:r>
                    </a:p>
                  </a:txBody>
                  <a:tcPr marL="91442" marR="91442" marT="45724" marB="45724"/>
                </a:tc>
                <a:extLst>
                  <a:ext uri="{0D108BD9-81ED-4DB2-BD59-A6C34878D82A}">
                    <a16:rowId xmlns:a16="http://schemas.microsoft.com/office/drawing/2014/main" val="10008"/>
                  </a:ext>
                </a:extLst>
              </a:tr>
              <a:tr h="640135">
                <a:tc>
                  <a:txBody>
                    <a:bodyPr/>
                    <a:lstStyle/>
                    <a:p>
                      <a:pPr>
                        <a:buFontTx/>
                        <a:buNone/>
                      </a:pPr>
                      <a:r>
                        <a:rPr lang="it-IT" sz="1800" dirty="0"/>
                        <a:t>D) Rettifiche</a:t>
                      </a:r>
                      <a:r>
                        <a:rPr lang="it-IT" sz="1800" baseline="0" dirty="0"/>
                        <a:t> di valore di attività e passività finanziarie</a:t>
                      </a:r>
                      <a:endParaRPr lang="it-IT" sz="1800" dirty="0"/>
                    </a:p>
                  </a:txBody>
                  <a:tcPr marL="91442" marR="91442" marT="45724" marB="45724"/>
                </a:tc>
                <a:tc>
                  <a:txBody>
                    <a:bodyPr/>
                    <a:lstStyle/>
                    <a:p>
                      <a:endParaRPr lang="it-IT" sz="1800" dirty="0"/>
                    </a:p>
                  </a:txBody>
                  <a:tcPr marL="91442" marR="91442" marT="45724" marB="45724"/>
                </a:tc>
                <a:extLst>
                  <a:ext uri="{0D108BD9-81ED-4DB2-BD59-A6C34878D82A}">
                    <a16:rowId xmlns:a16="http://schemas.microsoft.com/office/drawing/2014/main" val="10009"/>
                  </a:ext>
                </a:extLst>
              </a:tr>
              <a:tr h="365792">
                <a:tc>
                  <a:txBody>
                    <a:bodyPr/>
                    <a:lstStyle/>
                    <a:p>
                      <a:pPr>
                        <a:buFontTx/>
                        <a:buNone/>
                      </a:pPr>
                      <a:r>
                        <a:rPr lang="it-IT" sz="1800" dirty="0"/>
                        <a:t>18) Rivalutazioni</a:t>
                      </a:r>
                    </a:p>
                  </a:txBody>
                  <a:tcPr marL="91442" marR="91442"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Gestione complementare/accessoria</a:t>
                      </a:r>
                    </a:p>
                  </a:txBody>
                  <a:tcPr marL="91442" marR="91442" marT="45724" marB="45724"/>
                </a:tc>
                <a:extLst>
                  <a:ext uri="{0D108BD9-81ED-4DB2-BD59-A6C34878D82A}">
                    <a16:rowId xmlns:a16="http://schemas.microsoft.com/office/drawing/2014/main" val="10010"/>
                  </a:ext>
                </a:extLst>
              </a:tr>
              <a:tr h="365792">
                <a:tc>
                  <a:txBody>
                    <a:bodyPr/>
                    <a:lstStyle/>
                    <a:p>
                      <a:pPr>
                        <a:buFontTx/>
                        <a:buNone/>
                      </a:pPr>
                      <a:r>
                        <a:rPr lang="it-IT" sz="1800" dirty="0"/>
                        <a:t>19) Svalutazioni</a:t>
                      </a:r>
                    </a:p>
                  </a:txBody>
                  <a:tcPr marL="91442" marR="91442"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Gestione complementare/accessoria</a:t>
                      </a:r>
                    </a:p>
                  </a:txBody>
                  <a:tcPr marL="91442" marR="91442" marT="45724" marB="45724"/>
                </a:tc>
                <a:extLst>
                  <a:ext uri="{0D108BD9-81ED-4DB2-BD59-A6C34878D82A}">
                    <a16:rowId xmlns:a16="http://schemas.microsoft.com/office/drawing/2014/main" val="10011"/>
                  </a:ext>
                </a:extLst>
              </a:tr>
            </a:tbl>
          </a:graphicData>
        </a:graphic>
      </p:graphicFrame>
      <p:sp>
        <p:nvSpPr>
          <p:cNvPr id="2" name="Rettangolo 1">
            <a:extLst>
              <a:ext uri="{FF2B5EF4-FFF2-40B4-BE49-F238E27FC236}">
                <a16:creationId xmlns:a16="http://schemas.microsoft.com/office/drawing/2014/main" id="{F7221BD6-D3B6-B7B0-00DD-EF910DFFF6FE}"/>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Immagine 3">
            <a:extLst>
              <a:ext uri="{FF2B5EF4-FFF2-40B4-BE49-F238E27FC236}">
                <a16:creationId xmlns:a16="http://schemas.microsoft.com/office/drawing/2014/main" id="{6085363C-33A6-4615-A4C3-AC6E1700CA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5" name="Rettangolo 4">
            <a:extLst>
              <a:ext uri="{FF2B5EF4-FFF2-40B4-BE49-F238E27FC236}">
                <a16:creationId xmlns:a16="http://schemas.microsoft.com/office/drawing/2014/main" id="{8EC7704B-C7BA-1F7A-7526-1009D76ABC15}"/>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CasellaDiTesto 4">
            <a:extLst>
              <a:ext uri="{FF2B5EF4-FFF2-40B4-BE49-F238E27FC236}">
                <a16:creationId xmlns:a16="http://schemas.microsoft.com/office/drawing/2014/main" id="{8C4F7C9D-A2D4-676C-A7C8-8BDED713F428}"/>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9" name="Titolo 1">
            <a:extLst>
              <a:ext uri="{FF2B5EF4-FFF2-40B4-BE49-F238E27FC236}">
                <a16:creationId xmlns:a16="http://schemas.microsoft.com/office/drawing/2014/main" id="{7D8EA94E-FFAC-528B-A97F-47BED8D8FDD7}"/>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410879-447D-9BB4-B24D-9D10E0D4201A}"/>
              </a:ext>
            </a:extLst>
          </p:cNvPr>
          <p:cNvSpPr>
            <a:spLocks noGrp="1"/>
          </p:cNvSpPr>
          <p:nvPr>
            <p:ph type="title"/>
          </p:nvPr>
        </p:nvSpPr>
        <p:spPr>
          <a:xfrm>
            <a:off x="457200" y="940601"/>
            <a:ext cx="8229600" cy="1143000"/>
          </a:xfrm>
        </p:spPr>
        <p:txBody>
          <a:bodyPr/>
          <a:lstStyle/>
          <a:p>
            <a:r>
              <a:rPr lang="it-IT" dirty="0"/>
              <a:t>Argomenti</a:t>
            </a:r>
          </a:p>
        </p:txBody>
      </p:sp>
      <p:sp>
        <p:nvSpPr>
          <p:cNvPr id="3" name="Segnaposto contenuto 2">
            <a:extLst>
              <a:ext uri="{FF2B5EF4-FFF2-40B4-BE49-F238E27FC236}">
                <a16:creationId xmlns:a16="http://schemas.microsoft.com/office/drawing/2014/main" id="{F79913C8-462D-7F10-4DEC-08DD9BA02193}"/>
              </a:ext>
            </a:extLst>
          </p:cNvPr>
          <p:cNvSpPr>
            <a:spLocks noGrp="1"/>
          </p:cNvSpPr>
          <p:nvPr>
            <p:ph idx="1"/>
          </p:nvPr>
        </p:nvSpPr>
        <p:spPr/>
        <p:txBody>
          <a:bodyPr/>
          <a:lstStyle/>
          <a:p>
            <a:pPr marL="0" indent="0">
              <a:buNone/>
            </a:pPr>
            <a:endParaRPr lang="it-IT" dirty="0"/>
          </a:p>
          <a:p>
            <a:pPr>
              <a:buFontTx/>
              <a:buChar char="-"/>
            </a:pPr>
            <a:endParaRPr lang="it-IT" dirty="0"/>
          </a:p>
          <a:p>
            <a:pPr>
              <a:buFontTx/>
              <a:buChar char="-"/>
            </a:pPr>
            <a:r>
              <a:rPr lang="it-IT" dirty="0"/>
              <a:t>La riclassificazione del Conto Economico</a:t>
            </a:r>
          </a:p>
          <a:p>
            <a:pPr>
              <a:buFontTx/>
              <a:buChar char="-"/>
            </a:pPr>
            <a:r>
              <a:rPr lang="it-IT" dirty="0"/>
              <a:t>L’analisi per margini e indici del Conto Economico</a:t>
            </a:r>
          </a:p>
        </p:txBody>
      </p:sp>
      <p:sp>
        <p:nvSpPr>
          <p:cNvPr id="4" name="Rettangolo 3">
            <a:extLst>
              <a:ext uri="{FF2B5EF4-FFF2-40B4-BE49-F238E27FC236}">
                <a16:creationId xmlns:a16="http://schemas.microsoft.com/office/drawing/2014/main" id="{1A1B7DEA-FAE4-0EB8-1678-340D12B39455}"/>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Immagine 5">
            <a:extLst>
              <a:ext uri="{FF2B5EF4-FFF2-40B4-BE49-F238E27FC236}">
                <a16:creationId xmlns:a16="http://schemas.microsoft.com/office/drawing/2014/main" id="{5120B0E1-7918-5D94-04FD-E8C4C8C134C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7" name="Rettangolo 6">
            <a:extLst>
              <a:ext uri="{FF2B5EF4-FFF2-40B4-BE49-F238E27FC236}">
                <a16:creationId xmlns:a16="http://schemas.microsoft.com/office/drawing/2014/main" id="{EF83292D-5166-77A3-F2DA-625836E53B42}"/>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CasellaDiTesto 4">
            <a:extLst>
              <a:ext uri="{FF2B5EF4-FFF2-40B4-BE49-F238E27FC236}">
                <a16:creationId xmlns:a16="http://schemas.microsoft.com/office/drawing/2014/main" id="{3EFC83EB-59FD-ADAC-A1C9-DDC620EC2E05}"/>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10" name="Titolo 1">
            <a:extLst>
              <a:ext uri="{FF2B5EF4-FFF2-40B4-BE49-F238E27FC236}">
                <a16:creationId xmlns:a16="http://schemas.microsoft.com/office/drawing/2014/main" id="{75B57BDE-400D-D00C-5ECF-49DB725C00DF}"/>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2839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olo 1">
            <a:extLst>
              <a:ext uri="{FF2B5EF4-FFF2-40B4-BE49-F238E27FC236}">
                <a16:creationId xmlns:a16="http://schemas.microsoft.com/office/drawing/2014/main" id="{95B5A245-56ED-76A9-D0B9-B40134EA4585}"/>
              </a:ext>
            </a:extLst>
          </p:cNvPr>
          <p:cNvSpPr>
            <a:spLocks noGrp="1"/>
          </p:cNvSpPr>
          <p:nvPr>
            <p:ph type="title"/>
          </p:nvPr>
        </p:nvSpPr>
        <p:spPr>
          <a:xfrm>
            <a:off x="-18455" y="1196752"/>
            <a:ext cx="9109075" cy="1049338"/>
          </a:xfrm>
        </p:spPr>
        <p:txBody>
          <a:bodyPr>
            <a:normAutofit fontScale="90000"/>
          </a:bodyPr>
          <a:lstStyle/>
          <a:p>
            <a:r>
              <a:rPr lang="it-IT" altLang="it-IT" sz="3600" dirty="0"/>
              <a:t>Dal CE civilistico a quello a valore della produzione e valore aggiunto (IV)</a:t>
            </a:r>
          </a:p>
        </p:txBody>
      </p:sp>
      <p:graphicFrame>
        <p:nvGraphicFramePr>
          <p:cNvPr id="6" name="Segnaposto contenuto 5">
            <a:extLst>
              <a:ext uri="{FF2B5EF4-FFF2-40B4-BE49-F238E27FC236}">
                <a16:creationId xmlns:a16="http://schemas.microsoft.com/office/drawing/2014/main" id="{DF93B452-2915-A655-0F10-309EDF2A89C2}"/>
              </a:ext>
            </a:extLst>
          </p:cNvPr>
          <p:cNvGraphicFramePr>
            <a:graphicFrameLocks noGrp="1"/>
          </p:cNvGraphicFramePr>
          <p:nvPr>
            <p:ph idx="1"/>
            <p:extLst>
              <p:ext uri="{D42A27DB-BD31-4B8C-83A1-F6EECF244321}">
                <p14:modId xmlns:p14="http://schemas.microsoft.com/office/powerpoint/2010/main" val="365352683"/>
              </p:ext>
            </p:extLst>
          </p:nvPr>
        </p:nvGraphicFramePr>
        <p:xfrm>
          <a:off x="539552" y="2420888"/>
          <a:ext cx="7993062" cy="2205038"/>
        </p:xfrm>
        <a:graphic>
          <a:graphicData uri="http://schemas.openxmlformats.org/drawingml/2006/table">
            <a:tbl>
              <a:tblPr firstRow="1" bandRow="1">
                <a:tableStyleId>{5940675A-B579-460E-94D1-54222C63F5DA}</a:tableStyleId>
              </a:tblPr>
              <a:tblGrid>
                <a:gridCol w="3996531">
                  <a:extLst>
                    <a:ext uri="{9D8B030D-6E8A-4147-A177-3AD203B41FA5}">
                      <a16:colId xmlns:a16="http://schemas.microsoft.com/office/drawing/2014/main" val="20000"/>
                    </a:ext>
                  </a:extLst>
                </a:gridCol>
                <a:gridCol w="3996531">
                  <a:extLst>
                    <a:ext uri="{9D8B030D-6E8A-4147-A177-3AD203B41FA5}">
                      <a16:colId xmlns:a16="http://schemas.microsoft.com/office/drawing/2014/main" val="20001"/>
                    </a:ext>
                  </a:extLst>
                </a:gridCol>
              </a:tblGrid>
              <a:tr h="701024">
                <a:tc>
                  <a:txBody>
                    <a:bodyPr/>
                    <a:lstStyle/>
                    <a:p>
                      <a:r>
                        <a:rPr lang="it-IT" sz="2000" b="1" dirty="0"/>
                        <a:t>Conto Economico</a:t>
                      </a:r>
                      <a:r>
                        <a:rPr lang="it-IT" sz="2000" b="1" baseline="0" dirty="0"/>
                        <a:t> civilistico</a:t>
                      </a:r>
                      <a:endParaRPr lang="it-IT" sz="2000" b="1" dirty="0"/>
                    </a:p>
                  </a:txBody>
                  <a:tcPr marL="91442" marR="91442" marT="45712" marB="45712">
                    <a:solidFill>
                      <a:schemeClr val="accent2"/>
                    </a:solidFill>
                  </a:tcPr>
                </a:tc>
                <a:tc>
                  <a:txBody>
                    <a:bodyPr/>
                    <a:lstStyle/>
                    <a:p>
                      <a:r>
                        <a:rPr lang="it-IT" sz="2000" b="1" dirty="0"/>
                        <a:t>CE a valore della produzione e valore aggiunto</a:t>
                      </a:r>
                    </a:p>
                  </a:txBody>
                  <a:tcPr marL="91442" marR="91442" marT="45712" marB="45712">
                    <a:solidFill>
                      <a:schemeClr val="accent2"/>
                    </a:solidFill>
                  </a:tcPr>
                </a:tc>
                <a:extLst>
                  <a:ext uri="{0D108BD9-81ED-4DB2-BD59-A6C34878D82A}">
                    <a16:rowId xmlns:a16="http://schemas.microsoft.com/office/drawing/2014/main" val="10000"/>
                  </a:ext>
                </a:extLst>
              </a:tr>
              <a:tr h="431975">
                <a:tc>
                  <a:txBody>
                    <a:bodyPr/>
                    <a:lstStyle/>
                    <a:p>
                      <a:r>
                        <a:rPr lang="it-IT" sz="1800" dirty="0"/>
                        <a:t>Risultato</a:t>
                      </a:r>
                      <a:r>
                        <a:rPr lang="it-IT" sz="1800" baseline="0" dirty="0"/>
                        <a:t> prima delle imposte</a:t>
                      </a:r>
                      <a:endParaRPr lang="it-IT" sz="1800" dirty="0"/>
                    </a:p>
                  </a:txBody>
                  <a:tcPr marL="91442" marR="91442"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800" dirty="0"/>
                    </a:p>
                  </a:txBody>
                  <a:tcPr marL="91442" marR="91442" marT="45712" marB="45712"/>
                </a:tc>
                <a:extLst>
                  <a:ext uri="{0D108BD9-81ED-4DB2-BD59-A6C34878D82A}">
                    <a16:rowId xmlns:a16="http://schemas.microsoft.com/office/drawing/2014/main" val="10004"/>
                  </a:ext>
                </a:extLst>
              </a:tr>
              <a:tr h="640064">
                <a:tc>
                  <a:txBody>
                    <a:bodyPr/>
                    <a:lstStyle/>
                    <a:p>
                      <a:r>
                        <a:rPr lang="it-IT" sz="1800" dirty="0"/>
                        <a:t>20) Imposte sul reddito dell’esercizio, correnti, differite e anticipate</a:t>
                      </a:r>
                    </a:p>
                  </a:txBody>
                  <a:tcPr marL="91442" marR="91442"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Imposte</a:t>
                      </a:r>
                    </a:p>
                  </a:txBody>
                  <a:tcPr marL="91442" marR="91442" marT="45712" marB="45712"/>
                </a:tc>
                <a:extLst>
                  <a:ext uri="{0D108BD9-81ED-4DB2-BD59-A6C34878D82A}">
                    <a16:rowId xmlns:a16="http://schemas.microsoft.com/office/drawing/2014/main" val="10005"/>
                  </a:ext>
                </a:extLst>
              </a:tr>
              <a:tr h="431975">
                <a:tc>
                  <a:txBody>
                    <a:bodyPr/>
                    <a:lstStyle/>
                    <a:p>
                      <a:r>
                        <a:rPr lang="it-IT" sz="1800" dirty="0"/>
                        <a:t>Utile (perdita) d’esercizio</a:t>
                      </a:r>
                    </a:p>
                  </a:txBody>
                  <a:tcPr marL="91442" marR="91442"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800" dirty="0"/>
                        <a:t>Reddito</a:t>
                      </a:r>
                      <a:r>
                        <a:rPr lang="it-IT" sz="1800" baseline="0" dirty="0"/>
                        <a:t> netto</a:t>
                      </a:r>
                      <a:endParaRPr lang="it-IT" sz="1800" dirty="0"/>
                    </a:p>
                  </a:txBody>
                  <a:tcPr marL="91442" marR="91442" marT="45712" marB="45712"/>
                </a:tc>
                <a:extLst>
                  <a:ext uri="{0D108BD9-81ED-4DB2-BD59-A6C34878D82A}">
                    <a16:rowId xmlns:a16="http://schemas.microsoft.com/office/drawing/2014/main" val="10006"/>
                  </a:ext>
                </a:extLst>
              </a:tr>
            </a:tbl>
          </a:graphicData>
        </a:graphic>
      </p:graphicFrame>
      <p:sp>
        <p:nvSpPr>
          <p:cNvPr id="2" name="Rettangolo 1">
            <a:extLst>
              <a:ext uri="{FF2B5EF4-FFF2-40B4-BE49-F238E27FC236}">
                <a16:creationId xmlns:a16="http://schemas.microsoft.com/office/drawing/2014/main" id="{198C989E-92E1-D9D2-4B8B-F473DB7F9F22}"/>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Immagine 3">
            <a:extLst>
              <a:ext uri="{FF2B5EF4-FFF2-40B4-BE49-F238E27FC236}">
                <a16:creationId xmlns:a16="http://schemas.microsoft.com/office/drawing/2014/main" id="{B0567CB2-B49F-2620-6B22-B98C31ADBA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5" name="Rettangolo 4">
            <a:extLst>
              <a:ext uri="{FF2B5EF4-FFF2-40B4-BE49-F238E27FC236}">
                <a16:creationId xmlns:a16="http://schemas.microsoft.com/office/drawing/2014/main" id="{B191E30E-1590-F5A5-F21F-E4624894A587}"/>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CasellaDiTesto 4">
            <a:extLst>
              <a:ext uri="{FF2B5EF4-FFF2-40B4-BE49-F238E27FC236}">
                <a16:creationId xmlns:a16="http://schemas.microsoft.com/office/drawing/2014/main" id="{F0448C14-0289-E2F9-84C6-AB2795A2C38D}"/>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9" name="Titolo 1">
            <a:extLst>
              <a:ext uri="{FF2B5EF4-FFF2-40B4-BE49-F238E27FC236}">
                <a16:creationId xmlns:a16="http://schemas.microsoft.com/office/drawing/2014/main" id="{E504DA88-AE40-191D-150E-B400AAA88F20}"/>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97D743-BC2B-E5B6-B779-D16CFB21CF2E}"/>
              </a:ext>
            </a:extLst>
          </p:cNvPr>
          <p:cNvSpPr>
            <a:spLocks noGrp="1"/>
          </p:cNvSpPr>
          <p:nvPr>
            <p:ph type="ctrTitle"/>
          </p:nvPr>
        </p:nvSpPr>
        <p:spPr>
          <a:xfrm>
            <a:off x="637741" y="620688"/>
            <a:ext cx="8101012" cy="1189038"/>
          </a:xfrm>
        </p:spPr>
        <p:txBody>
          <a:bodyPr>
            <a:noAutofit/>
          </a:bodyPr>
          <a:lstStyle/>
          <a:p>
            <a:pPr eaLnBrk="1" fontAlgn="auto" hangingPunct="1">
              <a:spcAft>
                <a:spcPts val="0"/>
              </a:spcAft>
              <a:defRPr/>
            </a:pPr>
            <a:r>
              <a:rPr lang="it-IT" sz="2400" dirty="0"/>
              <a:t>CE a ricavi e costo del venduto (costi classificati per destinazione) – la composizione del costo del venduto</a:t>
            </a:r>
          </a:p>
        </p:txBody>
      </p:sp>
      <p:graphicFrame>
        <p:nvGraphicFramePr>
          <p:cNvPr id="6" name="Tabella 5">
            <a:extLst>
              <a:ext uri="{FF2B5EF4-FFF2-40B4-BE49-F238E27FC236}">
                <a16:creationId xmlns:a16="http://schemas.microsoft.com/office/drawing/2014/main" id="{259C8D0B-67F5-EB0A-0061-4E544C6B1A4D}"/>
              </a:ext>
            </a:extLst>
          </p:cNvPr>
          <p:cNvGraphicFramePr>
            <a:graphicFrameLocks noGrp="1"/>
          </p:cNvGraphicFramePr>
          <p:nvPr>
            <p:extLst>
              <p:ext uri="{D42A27DB-BD31-4B8C-83A1-F6EECF244321}">
                <p14:modId xmlns:p14="http://schemas.microsoft.com/office/powerpoint/2010/main" val="1607138721"/>
              </p:ext>
            </p:extLst>
          </p:nvPr>
        </p:nvGraphicFramePr>
        <p:xfrm>
          <a:off x="611981" y="1600791"/>
          <a:ext cx="7920037" cy="4968222"/>
        </p:xfrm>
        <a:graphic>
          <a:graphicData uri="http://schemas.openxmlformats.org/drawingml/2006/table">
            <a:tbl>
              <a:tblPr firstRow="1" bandRow="1">
                <a:tableStyleId>{5940675A-B579-460E-94D1-54222C63F5DA}</a:tableStyleId>
              </a:tblPr>
              <a:tblGrid>
                <a:gridCol w="7920037">
                  <a:extLst>
                    <a:ext uri="{9D8B030D-6E8A-4147-A177-3AD203B41FA5}">
                      <a16:colId xmlns:a16="http://schemas.microsoft.com/office/drawing/2014/main" val="20000"/>
                    </a:ext>
                  </a:extLst>
                </a:gridCol>
              </a:tblGrid>
              <a:tr h="4967287">
                <a:tc>
                  <a:txBody>
                    <a:bodyPr/>
                    <a:lstStyle/>
                    <a:p>
                      <a:r>
                        <a:rPr kumimoji="0" lang="it-IT" sz="2000" b="0" kern="1200" baseline="0" dirty="0">
                          <a:solidFill>
                            <a:schemeClr val="tx1"/>
                          </a:solidFill>
                          <a:latin typeface="+mn-lt"/>
                          <a:ea typeface="+mn-ea"/>
                          <a:cs typeface="+mn-cs"/>
                        </a:rPr>
                        <a:t>Consumi materie prime, sussidiarie, …</a:t>
                      </a:r>
                    </a:p>
                    <a:p>
                      <a:r>
                        <a:rPr kumimoji="0" lang="it-IT" sz="2000" b="0" kern="1200" baseline="0" dirty="0">
                          <a:solidFill>
                            <a:schemeClr val="tx1"/>
                          </a:solidFill>
                          <a:latin typeface="+mn-lt"/>
                          <a:ea typeface="+mn-ea"/>
                          <a:cs typeface="+mn-cs"/>
                        </a:rPr>
                        <a:t>Costi di trasformazione industriale</a:t>
                      </a:r>
                    </a:p>
                    <a:p>
                      <a:r>
                        <a:rPr kumimoji="0" lang="it-IT" sz="2000" b="0" kern="1200" baseline="0" dirty="0">
                          <a:solidFill>
                            <a:schemeClr val="tx1"/>
                          </a:solidFill>
                          <a:latin typeface="+mn-lt"/>
                          <a:ea typeface="+mn-ea"/>
                          <a:cs typeface="+mn-cs"/>
                        </a:rPr>
                        <a:t>Costo del lavoro</a:t>
                      </a:r>
                    </a:p>
                    <a:p>
                      <a:r>
                        <a:rPr kumimoji="0" lang="it-IT" sz="2000" b="0" kern="1200" baseline="0" dirty="0">
                          <a:solidFill>
                            <a:schemeClr val="tx1"/>
                          </a:solidFill>
                          <a:latin typeface="+mn-lt"/>
                          <a:ea typeface="+mn-ea"/>
                          <a:cs typeface="+mn-cs"/>
                        </a:rPr>
                        <a:t>Prestazioni servizi industriali</a:t>
                      </a:r>
                    </a:p>
                    <a:p>
                      <a:r>
                        <a:rPr kumimoji="0" lang="it-IT" sz="2000" b="0" kern="1200" baseline="0" dirty="0">
                          <a:solidFill>
                            <a:schemeClr val="tx1"/>
                          </a:solidFill>
                          <a:latin typeface="+mn-lt"/>
                          <a:ea typeface="+mn-ea"/>
                          <a:cs typeface="+mn-cs"/>
                        </a:rPr>
                        <a:t>Variazione rimanenze prodotti corso lavorazione</a:t>
                      </a:r>
                    </a:p>
                    <a:p>
                      <a:pPr>
                        <a:buFontTx/>
                        <a:buChar char="-"/>
                      </a:pPr>
                      <a:r>
                        <a:rPr kumimoji="0" lang="it-IT" sz="2000" b="0" kern="1200" baseline="0" dirty="0">
                          <a:solidFill>
                            <a:schemeClr val="tx1"/>
                          </a:solidFill>
                          <a:latin typeface="+mn-lt"/>
                          <a:ea typeface="+mn-ea"/>
                          <a:cs typeface="+mn-cs"/>
                        </a:rPr>
                        <a:t>Incrementi per costruzioni interne</a:t>
                      </a:r>
                    </a:p>
                    <a:p>
                      <a:pPr>
                        <a:buFontTx/>
                        <a:buNone/>
                      </a:pPr>
                      <a:r>
                        <a:rPr kumimoji="0" lang="it-IT" sz="2000" b="1" kern="1200" baseline="0" dirty="0">
                          <a:solidFill>
                            <a:schemeClr val="tx1"/>
                          </a:solidFill>
                          <a:latin typeface="+mn-lt"/>
                          <a:ea typeface="+mn-ea"/>
                          <a:cs typeface="+mn-cs"/>
                        </a:rPr>
                        <a:t>Costo industriale dei prodotti ottenuti</a:t>
                      </a:r>
                    </a:p>
                    <a:p>
                      <a:pPr>
                        <a:buFontTx/>
                        <a:buNone/>
                      </a:pPr>
                      <a:r>
                        <a:rPr kumimoji="0" lang="it-IT" sz="2000" b="0" kern="1200" baseline="0" dirty="0">
                          <a:solidFill>
                            <a:schemeClr val="tx1"/>
                          </a:solidFill>
                          <a:latin typeface="+mn-lt"/>
                          <a:ea typeface="+mn-ea"/>
                          <a:cs typeface="+mn-cs"/>
                        </a:rPr>
                        <a:t>Variazione rimanenze prodotti finiti</a:t>
                      </a:r>
                    </a:p>
                    <a:p>
                      <a:pPr>
                        <a:buFontTx/>
                        <a:buNone/>
                      </a:pPr>
                      <a:r>
                        <a:rPr kumimoji="0" lang="it-IT" sz="2000" b="1" kern="1200" baseline="0" dirty="0">
                          <a:solidFill>
                            <a:schemeClr val="tx1"/>
                          </a:solidFill>
                          <a:latin typeface="+mn-lt"/>
                          <a:ea typeface="+mn-ea"/>
                          <a:cs typeface="+mn-cs"/>
                        </a:rPr>
                        <a:t>Costo industriale dei prodotti venduti</a:t>
                      </a:r>
                    </a:p>
                    <a:p>
                      <a:pPr>
                        <a:buFontTx/>
                        <a:buNone/>
                      </a:pPr>
                      <a:r>
                        <a:rPr kumimoji="0" lang="it-IT" sz="2000" b="0" kern="1200" baseline="0" dirty="0">
                          <a:solidFill>
                            <a:schemeClr val="tx1"/>
                          </a:solidFill>
                          <a:latin typeface="+mn-lt"/>
                          <a:ea typeface="+mn-ea"/>
                          <a:cs typeface="+mn-cs"/>
                        </a:rPr>
                        <a:t>Costi commerciali/Costo del lavoro/Prestazioni di servizi commerciali</a:t>
                      </a:r>
                    </a:p>
                    <a:p>
                      <a:pPr marL="0" algn="l" rtl="0" eaLnBrk="1" latinLnBrk="0" hangingPunct="1">
                        <a:buFontTx/>
                        <a:buNone/>
                      </a:pPr>
                      <a:r>
                        <a:rPr kumimoji="0" lang="it-IT" sz="2000" b="1" kern="1200" baseline="0" dirty="0">
                          <a:solidFill>
                            <a:schemeClr val="tx1"/>
                          </a:solidFill>
                          <a:latin typeface="+mn-lt"/>
                          <a:ea typeface="+mn-ea"/>
                          <a:cs typeface="+mn-cs"/>
                        </a:rPr>
                        <a:t>Costo area commerciale</a:t>
                      </a:r>
                    </a:p>
                    <a:p>
                      <a:pPr>
                        <a:buFontTx/>
                        <a:buNone/>
                      </a:pPr>
                      <a:r>
                        <a:rPr kumimoji="0" lang="it-IT" sz="2000" b="0" kern="1200" baseline="0" dirty="0">
                          <a:solidFill>
                            <a:schemeClr val="tx1"/>
                          </a:solidFill>
                          <a:latin typeface="+mn-lt"/>
                          <a:ea typeface="+mn-ea"/>
                          <a:cs typeface="+mn-cs"/>
                        </a:rPr>
                        <a:t>Costi amministrativi e generali/Costo del lavoro/Prestazioni di servizi amministrativi</a:t>
                      </a:r>
                    </a:p>
                    <a:p>
                      <a:pPr marL="0" algn="l" rtl="0" eaLnBrk="1" latinLnBrk="0" hangingPunct="1">
                        <a:buFontTx/>
                        <a:buNone/>
                      </a:pPr>
                      <a:r>
                        <a:rPr kumimoji="0" lang="it-IT" sz="2000" b="1" kern="1200" baseline="0" dirty="0">
                          <a:solidFill>
                            <a:schemeClr val="tx1"/>
                          </a:solidFill>
                          <a:latin typeface="+mn-lt"/>
                          <a:ea typeface="+mn-ea"/>
                          <a:cs typeface="+mn-cs"/>
                        </a:rPr>
                        <a:t>Costo area amministrativa e generale</a:t>
                      </a:r>
                    </a:p>
                    <a:p>
                      <a:pPr>
                        <a:buFontTx/>
                        <a:buNone/>
                      </a:pPr>
                      <a:r>
                        <a:rPr kumimoji="0" lang="it-IT" sz="2000" b="0" kern="1200" baseline="0" dirty="0">
                          <a:solidFill>
                            <a:schemeClr val="tx1"/>
                          </a:solidFill>
                          <a:latin typeface="+mn-lt"/>
                          <a:ea typeface="+mn-ea"/>
                          <a:cs typeface="+mn-cs"/>
                        </a:rPr>
                        <a:t>Costi di ricerca e sviluppo/Costo del lavoro/Prestazioni di servizi specifiche</a:t>
                      </a:r>
                    </a:p>
                    <a:p>
                      <a:pPr marL="0" algn="l" rtl="0" eaLnBrk="1" latinLnBrk="0" hangingPunct="1">
                        <a:buFontTx/>
                        <a:buNone/>
                      </a:pPr>
                      <a:r>
                        <a:rPr kumimoji="0" lang="it-IT" sz="2000" b="1" kern="1200" baseline="0" dirty="0">
                          <a:solidFill>
                            <a:schemeClr val="tx1"/>
                          </a:solidFill>
                          <a:latin typeface="+mn-lt"/>
                          <a:ea typeface="+mn-ea"/>
                          <a:cs typeface="+mn-cs"/>
                        </a:rPr>
                        <a:t>Costo area ricerca e sviluppo</a:t>
                      </a:r>
                      <a:endParaRPr kumimoji="0" lang="it-IT" sz="2000" b="0" kern="1200" baseline="0" dirty="0">
                        <a:solidFill>
                          <a:schemeClr val="tx1"/>
                        </a:solidFill>
                        <a:latin typeface="+mn-lt"/>
                        <a:ea typeface="+mn-ea"/>
                        <a:cs typeface="+mn-cs"/>
                      </a:endParaRPr>
                    </a:p>
                  </a:txBody>
                  <a:tcPr marL="91430" marR="91430" marT="45711" marB="45711"/>
                </a:tc>
                <a:extLst>
                  <a:ext uri="{0D108BD9-81ED-4DB2-BD59-A6C34878D82A}">
                    <a16:rowId xmlns:a16="http://schemas.microsoft.com/office/drawing/2014/main" val="10000"/>
                  </a:ext>
                </a:extLst>
              </a:tr>
            </a:tbl>
          </a:graphicData>
        </a:graphic>
      </p:graphicFrame>
      <p:sp>
        <p:nvSpPr>
          <p:cNvPr id="3" name="Rettangolo 2">
            <a:extLst>
              <a:ext uri="{FF2B5EF4-FFF2-40B4-BE49-F238E27FC236}">
                <a16:creationId xmlns:a16="http://schemas.microsoft.com/office/drawing/2014/main" id="{1FB311E8-10CC-6950-5ECC-E068D9FC04EE}"/>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Immagine 7">
            <a:extLst>
              <a:ext uri="{FF2B5EF4-FFF2-40B4-BE49-F238E27FC236}">
                <a16:creationId xmlns:a16="http://schemas.microsoft.com/office/drawing/2014/main" id="{4DF50B15-416F-1C16-95A0-2325EA594CE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9" name="Rettangolo 8">
            <a:extLst>
              <a:ext uri="{FF2B5EF4-FFF2-40B4-BE49-F238E27FC236}">
                <a16:creationId xmlns:a16="http://schemas.microsoft.com/office/drawing/2014/main" id="{2453E4AF-2719-96BD-5ADF-E7C8D722BCF7}"/>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CasellaDiTesto 4">
            <a:extLst>
              <a:ext uri="{FF2B5EF4-FFF2-40B4-BE49-F238E27FC236}">
                <a16:creationId xmlns:a16="http://schemas.microsoft.com/office/drawing/2014/main" id="{FE08C56B-E470-328A-D6FF-388E8348688A}"/>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5" name="Titolo 1">
            <a:extLst>
              <a:ext uri="{FF2B5EF4-FFF2-40B4-BE49-F238E27FC236}">
                <a16:creationId xmlns:a16="http://schemas.microsoft.com/office/drawing/2014/main" id="{150743DA-68E2-60DA-97AE-54783C2BC00A}"/>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6AF4B8-A5AE-5D2B-92BA-BD4D4307CDC7}"/>
              </a:ext>
            </a:extLst>
          </p:cNvPr>
          <p:cNvSpPr>
            <a:spLocks noGrp="1"/>
          </p:cNvSpPr>
          <p:nvPr>
            <p:ph type="title"/>
          </p:nvPr>
        </p:nvSpPr>
        <p:spPr>
          <a:xfrm>
            <a:off x="395536" y="1052736"/>
            <a:ext cx="8229600" cy="1143000"/>
          </a:xfrm>
        </p:spPr>
        <p:txBody>
          <a:bodyPr/>
          <a:lstStyle/>
          <a:p>
            <a:pPr eaLnBrk="1" hangingPunct="1">
              <a:defRPr/>
            </a:pPr>
            <a:r>
              <a:rPr lang="it-IT" dirty="0"/>
              <a:t>CE a margine di contribuzione</a:t>
            </a:r>
          </a:p>
        </p:txBody>
      </p:sp>
      <p:graphicFrame>
        <p:nvGraphicFramePr>
          <p:cNvPr id="7" name="Segnaposto contenuto 6">
            <a:extLst>
              <a:ext uri="{FF2B5EF4-FFF2-40B4-BE49-F238E27FC236}">
                <a16:creationId xmlns:a16="http://schemas.microsoft.com/office/drawing/2014/main" id="{49F91FBF-5651-5281-9BA5-7B32BADC87B2}"/>
              </a:ext>
            </a:extLst>
          </p:cNvPr>
          <p:cNvGraphicFramePr>
            <a:graphicFrameLocks noGrp="1"/>
          </p:cNvGraphicFramePr>
          <p:nvPr>
            <p:ph idx="1"/>
            <p:extLst>
              <p:ext uri="{D42A27DB-BD31-4B8C-83A1-F6EECF244321}">
                <p14:modId xmlns:p14="http://schemas.microsoft.com/office/powerpoint/2010/main" val="3321818898"/>
              </p:ext>
            </p:extLst>
          </p:nvPr>
        </p:nvGraphicFramePr>
        <p:xfrm>
          <a:off x="1331640" y="2636912"/>
          <a:ext cx="6162675" cy="2016125"/>
        </p:xfrm>
        <a:graphic>
          <a:graphicData uri="http://schemas.openxmlformats.org/drawingml/2006/table">
            <a:tbl>
              <a:tblPr firstRow="1" bandRow="1">
                <a:tableStyleId>{5940675A-B579-460E-94D1-54222C63F5DA}</a:tableStyleId>
              </a:tblPr>
              <a:tblGrid>
                <a:gridCol w="6162675">
                  <a:extLst>
                    <a:ext uri="{9D8B030D-6E8A-4147-A177-3AD203B41FA5}">
                      <a16:colId xmlns:a16="http://schemas.microsoft.com/office/drawing/2014/main" val="20000"/>
                    </a:ext>
                  </a:extLst>
                </a:gridCol>
              </a:tblGrid>
              <a:tr h="2016125">
                <a:tc>
                  <a:txBody>
                    <a:bodyPr/>
                    <a:lstStyle/>
                    <a:p>
                      <a:r>
                        <a:rPr lang="it-IT" sz="2400" dirty="0"/>
                        <a:t>Ricavi netti</a:t>
                      </a:r>
                    </a:p>
                    <a:p>
                      <a:r>
                        <a:rPr lang="it-IT" sz="2400" dirty="0"/>
                        <a:t>Costi variabili industriali</a:t>
                      </a:r>
                    </a:p>
                    <a:p>
                      <a:r>
                        <a:rPr lang="it-IT" sz="2400" b="1" dirty="0"/>
                        <a:t>Margine di contribuzione aziendale</a:t>
                      </a:r>
                    </a:p>
                    <a:p>
                      <a:r>
                        <a:rPr lang="it-IT" sz="2400" dirty="0"/>
                        <a:t>Costi fissi</a:t>
                      </a:r>
                    </a:p>
                    <a:p>
                      <a:pPr marL="0" algn="l" rtl="0" eaLnBrk="1" latinLnBrk="0" hangingPunct="1"/>
                      <a:r>
                        <a:rPr kumimoji="0" lang="it-IT" sz="2400" b="1" kern="1200" dirty="0">
                          <a:solidFill>
                            <a:schemeClr val="tx1"/>
                          </a:solidFill>
                          <a:latin typeface="+mn-lt"/>
                          <a:ea typeface="+mn-ea"/>
                          <a:cs typeface="+mn-cs"/>
                        </a:rPr>
                        <a:t>Reddito operativo gestione caratteristica</a:t>
                      </a:r>
                    </a:p>
                  </a:txBody>
                  <a:tcPr marL="91461" marR="91461" marT="45718" marB="45718"/>
                </a:tc>
                <a:extLst>
                  <a:ext uri="{0D108BD9-81ED-4DB2-BD59-A6C34878D82A}">
                    <a16:rowId xmlns:a16="http://schemas.microsoft.com/office/drawing/2014/main" val="10000"/>
                  </a:ext>
                </a:extLst>
              </a:tr>
            </a:tbl>
          </a:graphicData>
        </a:graphic>
      </p:graphicFrame>
      <p:sp>
        <p:nvSpPr>
          <p:cNvPr id="3" name="Rettangolo 2">
            <a:extLst>
              <a:ext uri="{FF2B5EF4-FFF2-40B4-BE49-F238E27FC236}">
                <a16:creationId xmlns:a16="http://schemas.microsoft.com/office/drawing/2014/main" id="{0B5C0081-6420-67D6-E5AD-158F387AC388}"/>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Immagine 7">
            <a:extLst>
              <a:ext uri="{FF2B5EF4-FFF2-40B4-BE49-F238E27FC236}">
                <a16:creationId xmlns:a16="http://schemas.microsoft.com/office/drawing/2014/main" id="{0B98C280-4075-8401-2375-47766ED905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9" name="Rettangolo 8">
            <a:extLst>
              <a:ext uri="{FF2B5EF4-FFF2-40B4-BE49-F238E27FC236}">
                <a16:creationId xmlns:a16="http://schemas.microsoft.com/office/drawing/2014/main" id="{F27FEF26-1301-5B8B-7B69-63C846AB7055}"/>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CasellaDiTesto 4">
            <a:extLst>
              <a:ext uri="{FF2B5EF4-FFF2-40B4-BE49-F238E27FC236}">
                <a16:creationId xmlns:a16="http://schemas.microsoft.com/office/drawing/2014/main" id="{E786788D-1384-114A-B4A1-769AFDE274A3}"/>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5" name="Titolo 1">
            <a:extLst>
              <a:ext uri="{FF2B5EF4-FFF2-40B4-BE49-F238E27FC236}">
                <a16:creationId xmlns:a16="http://schemas.microsoft.com/office/drawing/2014/main" id="{AB3B27D5-D030-7F34-55DF-AAF8A16FA029}"/>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ttangolo 3"/>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3" name="Titolo 1">
            <a:extLst>
              <a:ext uri="{FF2B5EF4-FFF2-40B4-BE49-F238E27FC236}">
                <a16:creationId xmlns:a16="http://schemas.microsoft.com/office/drawing/2014/main" id="{DF4DF634-F5D0-1947-3AA6-6C56911F8A41}"/>
              </a:ext>
            </a:extLst>
          </p:cNvPr>
          <p:cNvSpPr txBox="1">
            <a:spLocks/>
          </p:cNvSpPr>
          <p:nvPr/>
        </p:nvSpPr>
        <p:spPr>
          <a:xfrm>
            <a:off x="971600" y="2348880"/>
            <a:ext cx="7407275" cy="14716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it-IT"/>
              <a:t>Analisi per indici del conto economico</a:t>
            </a:r>
            <a:endParaRPr lang="it-IT" dirty="0"/>
          </a:p>
        </p:txBody>
      </p:sp>
      <p:sp>
        <p:nvSpPr>
          <p:cNvPr id="10" name="CasellaDiTesto 4">
            <a:extLst>
              <a:ext uri="{FF2B5EF4-FFF2-40B4-BE49-F238E27FC236}">
                <a16:creationId xmlns:a16="http://schemas.microsoft.com/office/drawing/2014/main" id="{D52CA2B5-2B72-820E-DDD3-A7885B8BC673}"/>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11" name="Titolo 1">
            <a:extLst>
              <a:ext uri="{FF2B5EF4-FFF2-40B4-BE49-F238E27FC236}">
                <a16:creationId xmlns:a16="http://schemas.microsoft.com/office/drawing/2014/main" id="{B4C2920E-B4D2-9A5B-3707-012798FD2001}"/>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98246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A26FDD-D2E6-D285-BBDA-88FED73C6D67}"/>
              </a:ext>
            </a:extLst>
          </p:cNvPr>
          <p:cNvSpPr>
            <a:spLocks noGrp="1"/>
          </p:cNvSpPr>
          <p:nvPr>
            <p:ph type="ctrTitle"/>
          </p:nvPr>
        </p:nvSpPr>
        <p:spPr>
          <a:xfrm>
            <a:off x="868362" y="548680"/>
            <a:ext cx="7407275" cy="1471612"/>
          </a:xfrm>
        </p:spPr>
        <p:txBody>
          <a:bodyPr/>
          <a:lstStyle/>
          <a:p>
            <a:pPr eaLnBrk="1" fontAlgn="auto" hangingPunct="1">
              <a:spcAft>
                <a:spcPts val="0"/>
              </a:spcAft>
              <a:defRPr/>
            </a:pPr>
            <a:r>
              <a:rPr lang="it-IT" dirty="0"/>
              <a:t>Analisi della redditività</a:t>
            </a:r>
          </a:p>
        </p:txBody>
      </p:sp>
      <p:sp>
        <p:nvSpPr>
          <p:cNvPr id="3" name="Sottotitolo 2">
            <a:extLst>
              <a:ext uri="{FF2B5EF4-FFF2-40B4-BE49-F238E27FC236}">
                <a16:creationId xmlns:a16="http://schemas.microsoft.com/office/drawing/2014/main" id="{1CE3A609-EEE1-641E-D5D4-1625C0CE5210}"/>
              </a:ext>
            </a:extLst>
          </p:cNvPr>
          <p:cNvSpPr>
            <a:spLocks noGrp="1"/>
          </p:cNvSpPr>
          <p:nvPr>
            <p:ph type="subTitle" idx="1"/>
          </p:nvPr>
        </p:nvSpPr>
        <p:spPr>
          <a:xfrm>
            <a:off x="539552" y="1628800"/>
            <a:ext cx="7858125" cy="4865687"/>
          </a:xfrm>
        </p:spPr>
        <p:txBody>
          <a:bodyPr>
            <a:normAutofit lnSpcReduction="10000"/>
          </a:bodyPr>
          <a:lstStyle/>
          <a:p>
            <a:pPr eaLnBrk="1" fontAlgn="auto" hangingPunct="1">
              <a:spcAft>
                <a:spcPts val="0"/>
              </a:spcAft>
              <a:buFont typeface="Wingdings 2"/>
              <a:buNone/>
              <a:defRPr/>
            </a:pPr>
            <a:r>
              <a:rPr lang="it-IT" dirty="0">
                <a:solidFill>
                  <a:schemeClr val="tx1"/>
                </a:solidFill>
              </a:rPr>
              <a:t>L’analisi della redditività avviene attraverso le seguenti fasi:</a:t>
            </a:r>
          </a:p>
          <a:p>
            <a:pPr eaLnBrk="1" fontAlgn="auto" hangingPunct="1">
              <a:spcAft>
                <a:spcPts val="0"/>
              </a:spcAft>
              <a:buFont typeface="Arial" pitchFamily="34" charset="0"/>
              <a:buChar char="•"/>
              <a:defRPr/>
            </a:pPr>
            <a:endParaRPr lang="it-IT" dirty="0">
              <a:solidFill>
                <a:schemeClr val="tx1"/>
              </a:solidFill>
            </a:endParaRPr>
          </a:p>
          <a:p>
            <a:pPr eaLnBrk="1" fontAlgn="auto" hangingPunct="1">
              <a:spcAft>
                <a:spcPts val="0"/>
              </a:spcAft>
              <a:buFont typeface="Arial" pitchFamily="34" charset="0"/>
              <a:buChar char="•"/>
              <a:defRPr/>
            </a:pPr>
            <a:r>
              <a:rPr lang="it-IT" dirty="0">
                <a:solidFill>
                  <a:schemeClr val="tx1"/>
                </a:solidFill>
              </a:rPr>
              <a:t>Determinazione della redditività operativa</a:t>
            </a:r>
          </a:p>
          <a:p>
            <a:pPr eaLnBrk="1" fontAlgn="auto" hangingPunct="1">
              <a:spcAft>
                <a:spcPts val="0"/>
              </a:spcAft>
              <a:buFont typeface="Arial" pitchFamily="34" charset="0"/>
              <a:buChar char="•"/>
              <a:defRPr/>
            </a:pPr>
            <a:r>
              <a:rPr lang="it-IT" dirty="0">
                <a:solidFill>
                  <a:schemeClr val="tx1"/>
                </a:solidFill>
              </a:rPr>
              <a:t>Calcolo del differenziale tra rendimento e costo delle risorse finanziarie</a:t>
            </a:r>
          </a:p>
          <a:p>
            <a:pPr eaLnBrk="1" fontAlgn="auto" hangingPunct="1">
              <a:spcAft>
                <a:spcPts val="0"/>
              </a:spcAft>
              <a:buFont typeface="Arial" pitchFamily="34" charset="0"/>
              <a:buChar char="•"/>
              <a:defRPr/>
            </a:pPr>
            <a:r>
              <a:rPr lang="it-IT" dirty="0">
                <a:solidFill>
                  <a:schemeClr val="tx1"/>
                </a:solidFill>
              </a:rPr>
              <a:t>Determinazione della redditività netta dei mezzi propri</a:t>
            </a:r>
          </a:p>
          <a:p>
            <a:pPr eaLnBrk="1" fontAlgn="auto" hangingPunct="1">
              <a:spcAft>
                <a:spcPts val="0"/>
              </a:spcAft>
              <a:buFont typeface="Arial" pitchFamily="34" charset="0"/>
              <a:buChar char="•"/>
              <a:defRPr/>
            </a:pPr>
            <a:r>
              <a:rPr lang="it-IT" dirty="0">
                <a:solidFill>
                  <a:schemeClr val="tx1"/>
                </a:solidFill>
              </a:rPr>
              <a:t>Calcolo del tasso di autofinanziamento</a:t>
            </a:r>
          </a:p>
        </p:txBody>
      </p:sp>
      <p:sp>
        <p:nvSpPr>
          <p:cNvPr id="6" name="Rettangolo 5">
            <a:extLst>
              <a:ext uri="{FF2B5EF4-FFF2-40B4-BE49-F238E27FC236}">
                <a16:creationId xmlns:a16="http://schemas.microsoft.com/office/drawing/2014/main" id="{F6AB426C-A937-9821-9512-DE09F6CDACFE}"/>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Immagine 7">
            <a:extLst>
              <a:ext uri="{FF2B5EF4-FFF2-40B4-BE49-F238E27FC236}">
                <a16:creationId xmlns:a16="http://schemas.microsoft.com/office/drawing/2014/main" id="{11B965EC-F564-4729-5A1F-5D7025BF17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9" name="Rettangolo 8">
            <a:extLst>
              <a:ext uri="{FF2B5EF4-FFF2-40B4-BE49-F238E27FC236}">
                <a16:creationId xmlns:a16="http://schemas.microsoft.com/office/drawing/2014/main" id="{D1776C06-4BA6-966C-BEA3-DDF25AC7E68F}"/>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CasellaDiTesto 4">
            <a:extLst>
              <a:ext uri="{FF2B5EF4-FFF2-40B4-BE49-F238E27FC236}">
                <a16:creationId xmlns:a16="http://schemas.microsoft.com/office/drawing/2014/main" id="{78625AD8-AAC4-321B-DFE7-4F4F72CA64A1}"/>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5" name="Titolo 1">
            <a:extLst>
              <a:ext uri="{FF2B5EF4-FFF2-40B4-BE49-F238E27FC236}">
                <a16:creationId xmlns:a16="http://schemas.microsoft.com/office/drawing/2014/main" id="{C1CAF1ED-D9EF-FF1F-184F-80792FD253F1}"/>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123B61-9ECC-C9FF-8400-A05F751C1F3C}"/>
              </a:ext>
            </a:extLst>
          </p:cNvPr>
          <p:cNvSpPr>
            <a:spLocks noGrp="1"/>
          </p:cNvSpPr>
          <p:nvPr>
            <p:ph type="ctrTitle"/>
          </p:nvPr>
        </p:nvSpPr>
        <p:spPr>
          <a:xfrm>
            <a:off x="868362" y="692696"/>
            <a:ext cx="7407275" cy="1471612"/>
          </a:xfrm>
        </p:spPr>
        <p:txBody>
          <a:bodyPr/>
          <a:lstStyle/>
          <a:p>
            <a:pPr eaLnBrk="1" fontAlgn="auto" hangingPunct="1">
              <a:spcAft>
                <a:spcPts val="0"/>
              </a:spcAft>
              <a:defRPr/>
            </a:pPr>
            <a:r>
              <a:rPr lang="it-IT" dirty="0"/>
              <a:t>Determinazione della redditività operativa</a:t>
            </a:r>
          </a:p>
        </p:txBody>
      </p:sp>
      <p:sp>
        <p:nvSpPr>
          <p:cNvPr id="3" name="Sottotitolo 2">
            <a:extLst>
              <a:ext uri="{FF2B5EF4-FFF2-40B4-BE49-F238E27FC236}">
                <a16:creationId xmlns:a16="http://schemas.microsoft.com/office/drawing/2014/main" id="{9B5C7703-23BC-0430-2312-98F43C469CA1}"/>
              </a:ext>
            </a:extLst>
          </p:cNvPr>
          <p:cNvSpPr>
            <a:spLocks noGrp="1"/>
          </p:cNvSpPr>
          <p:nvPr>
            <p:ph type="subTitle" idx="1"/>
          </p:nvPr>
        </p:nvSpPr>
        <p:spPr>
          <a:xfrm>
            <a:off x="683568" y="2028824"/>
            <a:ext cx="7407275" cy="4510088"/>
          </a:xfrm>
        </p:spPr>
        <p:txBody>
          <a:bodyPr>
            <a:normAutofit lnSpcReduction="10000"/>
          </a:bodyPr>
          <a:lstStyle/>
          <a:p>
            <a:pPr algn="l" eaLnBrk="1" fontAlgn="auto" hangingPunct="1">
              <a:spcAft>
                <a:spcPts val="0"/>
              </a:spcAft>
              <a:defRPr/>
            </a:pPr>
            <a:r>
              <a:rPr lang="it-IT" i="1" dirty="0">
                <a:solidFill>
                  <a:schemeClr val="tx1"/>
                </a:solidFill>
              </a:rPr>
              <a:t>ROI (Return on Investment)</a:t>
            </a:r>
            <a:r>
              <a:rPr lang="it-IT" dirty="0">
                <a:solidFill>
                  <a:schemeClr val="tx1"/>
                </a:solidFill>
              </a:rPr>
              <a:t>:</a:t>
            </a:r>
          </a:p>
          <a:p>
            <a:pPr algn="l" eaLnBrk="1" fontAlgn="auto" hangingPunct="1">
              <a:spcAft>
                <a:spcPts val="0"/>
              </a:spcAft>
              <a:defRPr/>
            </a:pPr>
            <a:r>
              <a:rPr lang="it-IT" dirty="0">
                <a:solidFill>
                  <a:schemeClr val="tx1"/>
                </a:solidFill>
              </a:rPr>
              <a:t>	</a:t>
            </a:r>
            <a:r>
              <a:rPr lang="it-IT" u="sng" dirty="0">
                <a:solidFill>
                  <a:schemeClr val="tx1"/>
                </a:solidFill>
              </a:rPr>
              <a:t> Reddito Operativo </a:t>
            </a:r>
            <a:r>
              <a:rPr lang="it-IT" dirty="0">
                <a:solidFill>
                  <a:schemeClr val="tx1"/>
                </a:solidFill>
              </a:rPr>
              <a:t>			</a:t>
            </a:r>
            <a:endParaRPr lang="it-IT" u="sng" dirty="0">
              <a:solidFill>
                <a:schemeClr val="tx1"/>
              </a:solidFill>
            </a:endParaRPr>
          </a:p>
          <a:p>
            <a:pPr eaLnBrk="1" fontAlgn="auto" hangingPunct="1">
              <a:spcBef>
                <a:spcPts val="0"/>
              </a:spcBef>
              <a:spcAft>
                <a:spcPts val="0"/>
              </a:spcAft>
              <a:buFont typeface="Wingdings 2"/>
              <a:buNone/>
              <a:defRPr/>
            </a:pPr>
            <a:r>
              <a:rPr lang="it-IT" dirty="0">
                <a:solidFill>
                  <a:schemeClr val="tx1"/>
                </a:solidFill>
              </a:rPr>
              <a:t>       Capitale Investito		  			</a:t>
            </a:r>
          </a:p>
          <a:p>
            <a:pPr eaLnBrk="1" fontAlgn="auto" hangingPunct="1">
              <a:spcBef>
                <a:spcPts val="0"/>
              </a:spcBef>
              <a:spcAft>
                <a:spcPts val="0"/>
              </a:spcAft>
              <a:buFont typeface="Wingdings 2"/>
              <a:buNone/>
              <a:defRPr/>
            </a:pPr>
            <a:r>
              <a:rPr lang="it-IT" dirty="0">
                <a:solidFill>
                  <a:schemeClr val="tx1"/>
                </a:solidFill>
              </a:rPr>
              <a:t>Problemi:</a:t>
            </a:r>
          </a:p>
          <a:p>
            <a:pPr eaLnBrk="1" fontAlgn="auto" hangingPunct="1">
              <a:spcBef>
                <a:spcPts val="0"/>
              </a:spcBef>
              <a:spcAft>
                <a:spcPts val="0"/>
              </a:spcAft>
              <a:buFont typeface="Arial" pitchFamily="34" charset="0"/>
              <a:buChar char="•"/>
              <a:defRPr/>
            </a:pPr>
            <a:r>
              <a:rPr lang="it-IT" dirty="0">
                <a:solidFill>
                  <a:schemeClr val="tx1"/>
                </a:solidFill>
              </a:rPr>
              <a:t>Selezione del reddito operativo</a:t>
            </a:r>
          </a:p>
          <a:p>
            <a:pPr eaLnBrk="1" fontAlgn="auto" hangingPunct="1">
              <a:spcBef>
                <a:spcPts val="0"/>
              </a:spcBef>
              <a:spcAft>
                <a:spcPts val="0"/>
              </a:spcAft>
              <a:buFont typeface="Arial" pitchFamily="34" charset="0"/>
              <a:buChar char="•"/>
              <a:defRPr/>
            </a:pPr>
            <a:r>
              <a:rPr lang="it-IT" dirty="0">
                <a:solidFill>
                  <a:schemeClr val="tx1"/>
                </a:solidFill>
              </a:rPr>
              <a:t>Scelta del capitale investito</a:t>
            </a:r>
          </a:p>
          <a:p>
            <a:pPr eaLnBrk="1" fontAlgn="auto" hangingPunct="1">
              <a:spcBef>
                <a:spcPts val="0"/>
              </a:spcBef>
              <a:spcAft>
                <a:spcPts val="0"/>
              </a:spcAft>
              <a:buFont typeface="Arial" pitchFamily="34" charset="0"/>
              <a:buChar char="•"/>
              <a:defRPr/>
            </a:pPr>
            <a:r>
              <a:rPr lang="it-IT" dirty="0">
                <a:solidFill>
                  <a:schemeClr val="tx1"/>
                </a:solidFill>
              </a:rPr>
              <a:t>Individuazione del tempo di riferimento per il capitale investito</a:t>
            </a:r>
          </a:p>
        </p:txBody>
      </p:sp>
      <p:sp>
        <p:nvSpPr>
          <p:cNvPr id="6" name="Rettangolo 5">
            <a:extLst>
              <a:ext uri="{FF2B5EF4-FFF2-40B4-BE49-F238E27FC236}">
                <a16:creationId xmlns:a16="http://schemas.microsoft.com/office/drawing/2014/main" id="{2D8C0BFF-C6BB-04F5-855D-638BD17AE028}"/>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Immagine 7">
            <a:extLst>
              <a:ext uri="{FF2B5EF4-FFF2-40B4-BE49-F238E27FC236}">
                <a16:creationId xmlns:a16="http://schemas.microsoft.com/office/drawing/2014/main" id="{2EBD8036-50A5-D1E3-207C-EF9E6CF720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9" name="Rettangolo 8">
            <a:extLst>
              <a:ext uri="{FF2B5EF4-FFF2-40B4-BE49-F238E27FC236}">
                <a16:creationId xmlns:a16="http://schemas.microsoft.com/office/drawing/2014/main" id="{7CDA2316-7045-2C56-5800-6B54C742E45D}"/>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CasellaDiTesto 4">
            <a:extLst>
              <a:ext uri="{FF2B5EF4-FFF2-40B4-BE49-F238E27FC236}">
                <a16:creationId xmlns:a16="http://schemas.microsoft.com/office/drawing/2014/main" id="{C8E4552E-958F-8E74-9087-66B66ED1A010}"/>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5" name="Titolo 1">
            <a:extLst>
              <a:ext uri="{FF2B5EF4-FFF2-40B4-BE49-F238E27FC236}">
                <a16:creationId xmlns:a16="http://schemas.microsoft.com/office/drawing/2014/main" id="{1CE9BA33-C0B4-0B0A-A9F9-8BDE238D968F}"/>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F29692-E2AD-D6E3-1C22-CA07B7A2F4BF}"/>
              </a:ext>
            </a:extLst>
          </p:cNvPr>
          <p:cNvSpPr>
            <a:spLocks noGrp="1"/>
          </p:cNvSpPr>
          <p:nvPr>
            <p:ph type="ctrTitle"/>
          </p:nvPr>
        </p:nvSpPr>
        <p:spPr>
          <a:xfrm>
            <a:off x="539552" y="836712"/>
            <a:ext cx="7407275" cy="1471612"/>
          </a:xfrm>
        </p:spPr>
        <p:txBody>
          <a:bodyPr/>
          <a:lstStyle/>
          <a:p>
            <a:pPr eaLnBrk="1" fontAlgn="auto" hangingPunct="1">
              <a:spcAft>
                <a:spcPts val="0"/>
              </a:spcAft>
              <a:defRPr/>
            </a:pPr>
            <a:r>
              <a:rPr lang="it-IT" dirty="0"/>
              <a:t>Scomposizione del ROI</a:t>
            </a:r>
          </a:p>
        </p:txBody>
      </p:sp>
      <p:sp>
        <p:nvSpPr>
          <p:cNvPr id="3" name="Sottotitolo 2">
            <a:extLst>
              <a:ext uri="{FF2B5EF4-FFF2-40B4-BE49-F238E27FC236}">
                <a16:creationId xmlns:a16="http://schemas.microsoft.com/office/drawing/2014/main" id="{6A75804E-8F92-C04A-472A-70E5BD3985A5}"/>
              </a:ext>
            </a:extLst>
          </p:cNvPr>
          <p:cNvSpPr>
            <a:spLocks noGrp="1"/>
          </p:cNvSpPr>
          <p:nvPr>
            <p:ph type="subTitle" idx="1"/>
          </p:nvPr>
        </p:nvSpPr>
        <p:spPr>
          <a:xfrm>
            <a:off x="755576" y="1916832"/>
            <a:ext cx="7407275" cy="4510088"/>
          </a:xfrm>
        </p:spPr>
        <p:txBody>
          <a:bodyPr>
            <a:normAutofit/>
          </a:bodyPr>
          <a:lstStyle/>
          <a:p>
            <a:pPr algn="l" eaLnBrk="1" fontAlgn="auto" hangingPunct="1">
              <a:spcAft>
                <a:spcPts val="0"/>
              </a:spcAft>
              <a:defRPr/>
            </a:pPr>
            <a:r>
              <a:rPr lang="it-IT" i="1" dirty="0">
                <a:solidFill>
                  <a:schemeClr val="tx1"/>
                </a:solidFill>
              </a:rPr>
              <a:t>ROS (</a:t>
            </a:r>
            <a:r>
              <a:rPr lang="it-IT" i="1" dirty="0" err="1">
                <a:solidFill>
                  <a:schemeClr val="tx1"/>
                </a:solidFill>
              </a:rPr>
              <a:t>Return</a:t>
            </a:r>
            <a:r>
              <a:rPr lang="it-IT" i="1" dirty="0">
                <a:solidFill>
                  <a:schemeClr val="tx1"/>
                </a:solidFill>
              </a:rPr>
              <a:t> on Sales)</a:t>
            </a:r>
            <a:r>
              <a:rPr lang="it-IT" dirty="0">
                <a:solidFill>
                  <a:schemeClr val="tx1"/>
                </a:solidFill>
              </a:rPr>
              <a:t>:</a:t>
            </a:r>
          </a:p>
          <a:p>
            <a:pPr eaLnBrk="1" fontAlgn="auto" hangingPunct="1">
              <a:spcBef>
                <a:spcPts val="0"/>
              </a:spcBef>
              <a:spcAft>
                <a:spcPts val="0"/>
              </a:spcAft>
              <a:buFont typeface="Wingdings 2"/>
              <a:buNone/>
              <a:defRPr/>
            </a:pPr>
            <a:r>
              <a:rPr lang="it-IT" u="sng" dirty="0">
                <a:solidFill>
                  <a:schemeClr val="tx1"/>
                </a:solidFill>
              </a:rPr>
              <a:t>  Reddito Operativo </a:t>
            </a:r>
            <a:r>
              <a:rPr lang="it-IT" dirty="0">
                <a:solidFill>
                  <a:schemeClr val="tx1"/>
                </a:solidFill>
              </a:rPr>
              <a:t>			</a:t>
            </a:r>
            <a:endParaRPr lang="it-IT" u="sng" dirty="0">
              <a:solidFill>
                <a:schemeClr val="tx1"/>
              </a:solidFill>
            </a:endParaRPr>
          </a:p>
          <a:p>
            <a:pPr eaLnBrk="1" fontAlgn="auto" hangingPunct="1">
              <a:spcBef>
                <a:spcPts val="0"/>
              </a:spcBef>
              <a:spcAft>
                <a:spcPts val="0"/>
              </a:spcAft>
              <a:buFont typeface="Wingdings 2"/>
              <a:buNone/>
              <a:defRPr/>
            </a:pPr>
            <a:r>
              <a:rPr lang="it-IT" dirty="0">
                <a:solidFill>
                  <a:schemeClr val="tx1"/>
                </a:solidFill>
              </a:rPr>
              <a:t>        Vendite		  			</a:t>
            </a:r>
          </a:p>
          <a:p>
            <a:pPr eaLnBrk="1" fontAlgn="auto" hangingPunct="1">
              <a:spcBef>
                <a:spcPts val="0"/>
              </a:spcBef>
              <a:spcAft>
                <a:spcPts val="0"/>
              </a:spcAft>
              <a:buFont typeface="Wingdings 2"/>
              <a:buNone/>
              <a:defRPr/>
            </a:pPr>
            <a:endParaRPr lang="it-IT" dirty="0">
              <a:solidFill>
                <a:schemeClr val="tx1"/>
              </a:solidFill>
            </a:endParaRPr>
          </a:p>
          <a:p>
            <a:pPr eaLnBrk="1" fontAlgn="auto" hangingPunct="1">
              <a:spcBef>
                <a:spcPts val="0"/>
              </a:spcBef>
              <a:spcAft>
                <a:spcPts val="0"/>
              </a:spcAft>
              <a:defRPr/>
            </a:pPr>
            <a:endParaRPr lang="it-IT" dirty="0">
              <a:solidFill>
                <a:schemeClr val="tx1"/>
              </a:solidFill>
            </a:endParaRPr>
          </a:p>
          <a:p>
            <a:pPr algn="l" eaLnBrk="1" fontAlgn="auto" hangingPunct="1">
              <a:spcBef>
                <a:spcPts val="0"/>
              </a:spcBef>
              <a:spcAft>
                <a:spcPts val="0"/>
              </a:spcAft>
              <a:defRPr/>
            </a:pPr>
            <a:r>
              <a:rPr lang="it-IT" i="1" dirty="0">
                <a:solidFill>
                  <a:schemeClr val="tx1"/>
                </a:solidFill>
              </a:rPr>
              <a:t>Rotazione del capitale investito</a:t>
            </a:r>
            <a:r>
              <a:rPr lang="it-IT" dirty="0">
                <a:solidFill>
                  <a:schemeClr val="tx1"/>
                </a:solidFill>
              </a:rPr>
              <a:t>:</a:t>
            </a:r>
          </a:p>
          <a:p>
            <a:pPr eaLnBrk="1" fontAlgn="auto" hangingPunct="1">
              <a:spcBef>
                <a:spcPts val="0"/>
              </a:spcBef>
              <a:spcAft>
                <a:spcPts val="0"/>
              </a:spcAft>
              <a:defRPr/>
            </a:pPr>
            <a:r>
              <a:rPr lang="it-IT" u="sng" dirty="0">
                <a:solidFill>
                  <a:schemeClr val="tx1"/>
                </a:solidFill>
              </a:rPr>
              <a:t>      Vendite	           </a:t>
            </a:r>
          </a:p>
          <a:p>
            <a:pPr eaLnBrk="1" fontAlgn="auto" hangingPunct="1">
              <a:spcBef>
                <a:spcPts val="0"/>
              </a:spcBef>
              <a:spcAft>
                <a:spcPts val="0"/>
              </a:spcAft>
              <a:defRPr/>
            </a:pPr>
            <a:r>
              <a:rPr lang="it-IT" dirty="0">
                <a:solidFill>
                  <a:schemeClr val="tx1"/>
                </a:solidFill>
              </a:rPr>
              <a:t>Capitale Investito</a:t>
            </a:r>
          </a:p>
        </p:txBody>
      </p:sp>
      <p:sp>
        <p:nvSpPr>
          <p:cNvPr id="6" name="Rettangolo 5">
            <a:extLst>
              <a:ext uri="{FF2B5EF4-FFF2-40B4-BE49-F238E27FC236}">
                <a16:creationId xmlns:a16="http://schemas.microsoft.com/office/drawing/2014/main" id="{9CB1834B-6609-38E9-1F2D-411B50EAE9F0}"/>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Immagine 7">
            <a:extLst>
              <a:ext uri="{FF2B5EF4-FFF2-40B4-BE49-F238E27FC236}">
                <a16:creationId xmlns:a16="http://schemas.microsoft.com/office/drawing/2014/main" id="{DB9EB207-1C91-4E29-7F5F-16EA224B77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9" name="Rettangolo 8">
            <a:extLst>
              <a:ext uri="{FF2B5EF4-FFF2-40B4-BE49-F238E27FC236}">
                <a16:creationId xmlns:a16="http://schemas.microsoft.com/office/drawing/2014/main" id="{2E0F6B29-D30B-19EA-4922-5359154579CD}"/>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CasellaDiTesto 4">
            <a:extLst>
              <a:ext uri="{FF2B5EF4-FFF2-40B4-BE49-F238E27FC236}">
                <a16:creationId xmlns:a16="http://schemas.microsoft.com/office/drawing/2014/main" id="{EA92B382-3B13-D914-59A9-DBF84A307272}"/>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5" name="Titolo 1">
            <a:extLst>
              <a:ext uri="{FF2B5EF4-FFF2-40B4-BE49-F238E27FC236}">
                <a16:creationId xmlns:a16="http://schemas.microsoft.com/office/drawing/2014/main" id="{652AAEF9-9C19-661C-5508-34CA852D3DE1}"/>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D9B071-589E-CA8D-0DEA-98619C4516C6}"/>
              </a:ext>
            </a:extLst>
          </p:cNvPr>
          <p:cNvSpPr>
            <a:spLocks noGrp="1"/>
          </p:cNvSpPr>
          <p:nvPr>
            <p:ph type="title"/>
          </p:nvPr>
        </p:nvSpPr>
        <p:spPr>
          <a:xfrm>
            <a:off x="179512" y="812676"/>
            <a:ext cx="8229600" cy="1143000"/>
          </a:xfrm>
        </p:spPr>
        <p:txBody>
          <a:bodyPr>
            <a:normAutofit fontScale="90000"/>
          </a:bodyPr>
          <a:lstStyle/>
          <a:p>
            <a:pPr>
              <a:defRPr/>
            </a:pPr>
            <a:r>
              <a:rPr lang="it-IT" dirty="0"/>
              <a:t>Differenziale tra rendimento e costo delle risorse finanziarie</a:t>
            </a:r>
          </a:p>
        </p:txBody>
      </p:sp>
      <p:sp>
        <p:nvSpPr>
          <p:cNvPr id="17411" name="Segnaposto contenuto 2">
            <a:extLst>
              <a:ext uri="{FF2B5EF4-FFF2-40B4-BE49-F238E27FC236}">
                <a16:creationId xmlns:a16="http://schemas.microsoft.com/office/drawing/2014/main" id="{D3DB0825-E788-0E13-40F4-DC1715480EB2}"/>
              </a:ext>
            </a:extLst>
          </p:cNvPr>
          <p:cNvSpPr>
            <a:spLocks noGrp="1"/>
          </p:cNvSpPr>
          <p:nvPr>
            <p:ph idx="1"/>
          </p:nvPr>
        </p:nvSpPr>
        <p:spPr>
          <a:xfrm>
            <a:off x="323528" y="2057399"/>
            <a:ext cx="8229600" cy="4525963"/>
          </a:xfrm>
        </p:spPr>
        <p:txBody>
          <a:bodyPr/>
          <a:lstStyle/>
          <a:p>
            <a:r>
              <a:rPr lang="it-IT" altLang="it-IT" sz="2400" i="1" dirty="0"/>
              <a:t>Costo medio complessivo dell’indebitamento</a:t>
            </a:r>
            <a:r>
              <a:rPr lang="it-IT" altLang="it-IT" sz="2400" dirty="0"/>
              <a:t>:</a:t>
            </a:r>
          </a:p>
          <a:p>
            <a:pPr>
              <a:buFont typeface="Wingdings 2" panose="05020102010507070707" pitchFamily="18" charset="2"/>
              <a:buNone/>
            </a:pPr>
            <a:r>
              <a:rPr lang="it-IT" altLang="it-IT" sz="2000" u="sng" dirty="0"/>
              <a:t>Oneri Finanziari</a:t>
            </a:r>
          </a:p>
          <a:p>
            <a:pPr>
              <a:buFont typeface="Wingdings 2" panose="05020102010507070707" pitchFamily="18" charset="2"/>
              <a:buNone/>
            </a:pPr>
            <a:r>
              <a:rPr lang="it-IT" altLang="it-IT" sz="2000" dirty="0"/>
              <a:t> Mezzi di Terzi</a:t>
            </a:r>
          </a:p>
          <a:p>
            <a:pPr>
              <a:buFont typeface="Wingdings 2" panose="05020102010507070707" pitchFamily="18" charset="2"/>
              <a:buNone/>
            </a:pPr>
            <a:endParaRPr lang="it-IT" altLang="it-IT" sz="2400" dirty="0"/>
          </a:p>
          <a:p>
            <a:r>
              <a:rPr lang="it-IT" altLang="it-IT" sz="2400" i="1" dirty="0"/>
              <a:t>Costo medio dell’indebitamento finanziario</a:t>
            </a:r>
            <a:r>
              <a:rPr lang="it-IT" altLang="it-IT" sz="2400" dirty="0"/>
              <a:t>:</a:t>
            </a:r>
          </a:p>
          <a:p>
            <a:pPr>
              <a:buFont typeface="Wingdings 2" panose="05020102010507070707" pitchFamily="18" charset="2"/>
              <a:buNone/>
            </a:pPr>
            <a:r>
              <a:rPr lang="it-IT" altLang="it-IT" sz="2000" u="sng" dirty="0"/>
              <a:t>             Oneri Finanziari                   </a:t>
            </a:r>
            <a:r>
              <a:rPr lang="it-IT" altLang="it-IT" sz="2000" u="sng" dirty="0">
                <a:solidFill>
                  <a:schemeClr val="bg1"/>
                </a:solidFill>
              </a:rPr>
              <a:t>.</a:t>
            </a:r>
          </a:p>
          <a:p>
            <a:pPr>
              <a:buFont typeface="Wingdings 2" panose="05020102010507070707" pitchFamily="18" charset="2"/>
              <a:buNone/>
            </a:pPr>
            <a:r>
              <a:rPr lang="it-IT" altLang="it-IT" sz="2000" dirty="0"/>
              <a:t>Mezzi di Terzi esplicitamente onerosi</a:t>
            </a:r>
          </a:p>
          <a:p>
            <a:pPr>
              <a:buFont typeface="Wingdings 2" panose="05020102010507070707" pitchFamily="18" charset="2"/>
              <a:buNone/>
            </a:pPr>
            <a:r>
              <a:rPr lang="it-IT" altLang="it-IT" sz="2400" dirty="0"/>
              <a:t>             </a:t>
            </a:r>
            <a:r>
              <a:rPr lang="it-IT" altLang="it-IT" sz="2400" b="1" i="1" dirty="0"/>
              <a:t>Confronto con</a:t>
            </a:r>
          </a:p>
          <a:p>
            <a:r>
              <a:rPr lang="it-IT" altLang="it-IT" sz="2400" i="1" dirty="0"/>
              <a:t>ROI finanziario</a:t>
            </a:r>
            <a:r>
              <a:rPr lang="it-IT" altLang="it-IT" sz="2400" dirty="0"/>
              <a:t>:</a:t>
            </a:r>
          </a:p>
          <a:p>
            <a:pPr>
              <a:buFont typeface="Wingdings 2" panose="05020102010507070707" pitchFamily="18" charset="2"/>
              <a:buNone/>
            </a:pPr>
            <a:r>
              <a:rPr lang="it-IT" altLang="it-IT" sz="2400" u="sng" dirty="0"/>
              <a:t>       </a:t>
            </a:r>
            <a:r>
              <a:rPr lang="it-IT" altLang="it-IT" sz="2000" u="sng" dirty="0"/>
              <a:t>Reddito Operativo Aziendale               </a:t>
            </a:r>
            <a:r>
              <a:rPr lang="it-IT" altLang="it-IT" sz="2000" u="sng" dirty="0">
                <a:solidFill>
                  <a:schemeClr val="bg1"/>
                </a:solidFill>
              </a:rPr>
              <a:t>. </a:t>
            </a:r>
          </a:p>
          <a:p>
            <a:pPr>
              <a:buFont typeface="Wingdings 2" panose="05020102010507070707" pitchFamily="18" charset="2"/>
              <a:buNone/>
            </a:pPr>
            <a:r>
              <a:rPr lang="it-IT" altLang="it-IT" sz="2000" dirty="0"/>
              <a:t>Capitale Investito a remunerazione esplicita</a:t>
            </a:r>
          </a:p>
        </p:txBody>
      </p:sp>
      <p:sp>
        <p:nvSpPr>
          <p:cNvPr id="6" name="Freccia in giù 5">
            <a:extLst>
              <a:ext uri="{FF2B5EF4-FFF2-40B4-BE49-F238E27FC236}">
                <a16:creationId xmlns:a16="http://schemas.microsoft.com/office/drawing/2014/main" id="{E570C6FD-9DED-5338-A2DB-911DD4E0A8E3}"/>
              </a:ext>
            </a:extLst>
          </p:cNvPr>
          <p:cNvSpPr/>
          <p:nvPr/>
        </p:nvSpPr>
        <p:spPr>
          <a:xfrm>
            <a:off x="3131840" y="2996952"/>
            <a:ext cx="790575" cy="6492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3" name="Rettangolo 2">
            <a:extLst>
              <a:ext uri="{FF2B5EF4-FFF2-40B4-BE49-F238E27FC236}">
                <a16:creationId xmlns:a16="http://schemas.microsoft.com/office/drawing/2014/main" id="{16EC54FE-CF80-B67C-BB01-C667D4BD2884}"/>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Immagine 7">
            <a:extLst>
              <a:ext uri="{FF2B5EF4-FFF2-40B4-BE49-F238E27FC236}">
                <a16:creationId xmlns:a16="http://schemas.microsoft.com/office/drawing/2014/main" id="{BC09421B-8633-0B08-0633-B3DAF2B86E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9" name="Rettangolo 8">
            <a:extLst>
              <a:ext uri="{FF2B5EF4-FFF2-40B4-BE49-F238E27FC236}">
                <a16:creationId xmlns:a16="http://schemas.microsoft.com/office/drawing/2014/main" id="{51BC44BD-853F-B004-39EC-E46AA12E23BC}"/>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CasellaDiTesto 4">
            <a:extLst>
              <a:ext uri="{FF2B5EF4-FFF2-40B4-BE49-F238E27FC236}">
                <a16:creationId xmlns:a16="http://schemas.microsoft.com/office/drawing/2014/main" id="{2565F74B-5828-62B6-586B-1F4F80CF4E3A}"/>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5" name="Titolo 1">
            <a:extLst>
              <a:ext uri="{FF2B5EF4-FFF2-40B4-BE49-F238E27FC236}">
                <a16:creationId xmlns:a16="http://schemas.microsoft.com/office/drawing/2014/main" id="{C9B7E4A4-F551-BD6B-E6E9-60AF4A93445D}"/>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E03BD2-F5FE-E703-E6DE-76E2ED561372}"/>
              </a:ext>
            </a:extLst>
          </p:cNvPr>
          <p:cNvSpPr>
            <a:spLocks noGrp="1"/>
          </p:cNvSpPr>
          <p:nvPr>
            <p:ph type="ctrTitle"/>
          </p:nvPr>
        </p:nvSpPr>
        <p:spPr>
          <a:xfrm>
            <a:off x="971600" y="620688"/>
            <a:ext cx="7407275" cy="1471612"/>
          </a:xfrm>
        </p:spPr>
        <p:txBody>
          <a:bodyPr>
            <a:normAutofit/>
          </a:bodyPr>
          <a:lstStyle/>
          <a:p>
            <a:pPr eaLnBrk="1" fontAlgn="auto" hangingPunct="1">
              <a:spcAft>
                <a:spcPts val="0"/>
              </a:spcAft>
              <a:defRPr/>
            </a:pPr>
            <a:r>
              <a:rPr lang="it-IT" sz="3200" dirty="0"/>
              <a:t>Determinazione della redditività netta dei mezzi propri</a:t>
            </a:r>
            <a:endParaRPr lang="it-IT" sz="3200" dirty="0">
              <a:solidFill>
                <a:schemeClr val="tx2">
                  <a:satMod val="130000"/>
                </a:schemeClr>
              </a:solidFill>
            </a:endParaRPr>
          </a:p>
        </p:txBody>
      </p:sp>
      <p:sp>
        <p:nvSpPr>
          <p:cNvPr id="3" name="Sottotitolo 2">
            <a:extLst>
              <a:ext uri="{FF2B5EF4-FFF2-40B4-BE49-F238E27FC236}">
                <a16:creationId xmlns:a16="http://schemas.microsoft.com/office/drawing/2014/main" id="{6CFA0191-52C8-432C-EBFA-B45BC53B25F4}"/>
              </a:ext>
            </a:extLst>
          </p:cNvPr>
          <p:cNvSpPr>
            <a:spLocks noGrp="1"/>
          </p:cNvSpPr>
          <p:nvPr>
            <p:ph type="subTitle" idx="1"/>
          </p:nvPr>
        </p:nvSpPr>
        <p:spPr>
          <a:xfrm>
            <a:off x="467544" y="1916832"/>
            <a:ext cx="8027987" cy="4865687"/>
          </a:xfrm>
        </p:spPr>
        <p:txBody>
          <a:bodyPr>
            <a:normAutofit/>
          </a:bodyPr>
          <a:lstStyle/>
          <a:p>
            <a:pPr eaLnBrk="1" fontAlgn="auto" hangingPunct="1">
              <a:spcAft>
                <a:spcPts val="0"/>
              </a:spcAft>
              <a:buFont typeface="Arial" pitchFamily="34" charset="0"/>
              <a:buChar char="•"/>
              <a:defRPr/>
            </a:pPr>
            <a:r>
              <a:rPr lang="it-IT" sz="2800" i="1" dirty="0">
                <a:solidFill>
                  <a:schemeClr val="tx1"/>
                </a:solidFill>
              </a:rPr>
              <a:t>ROE (</a:t>
            </a:r>
            <a:r>
              <a:rPr lang="it-IT" sz="2800" i="1" dirty="0" err="1">
                <a:solidFill>
                  <a:schemeClr val="tx1"/>
                </a:solidFill>
              </a:rPr>
              <a:t>Return</a:t>
            </a:r>
            <a:r>
              <a:rPr lang="it-IT" sz="2800" i="1" dirty="0">
                <a:solidFill>
                  <a:schemeClr val="tx1"/>
                </a:solidFill>
              </a:rPr>
              <a:t> on </a:t>
            </a:r>
            <a:r>
              <a:rPr lang="it-IT" sz="2800" i="1" dirty="0" err="1">
                <a:solidFill>
                  <a:schemeClr val="tx1"/>
                </a:solidFill>
              </a:rPr>
              <a:t>Equity</a:t>
            </a:r>
            <a:r>
              <a:rPr lang="it-IT" sz="2800" i="1" dirty="0">
                <a:solidFill>
                  <a:schemeClr val="tx1"/>
                </a:solidFill>
              </a:rPr>
              <a:t>)</a:t>
            </a:r>
            <a:r>
              <a:rPr lang="it-IT" sz="2800" dirty="0">
                <a:solidFill>
                  <a:schemeClr val="tx1"/>
                </a:solidFill>
              </a:rPr>
              <a:t>:</a:t>
            </a:r>
          </a:p>
          <a:p>
            <a:pPr eaLnBrk="1" fontAlgn="auto" hangingPunct="1">
              <a:spcBef>
                <a:spcPts val="0"/>
              </a:spcBef>
              <a:spcAft>
                <a:spcPts val="0"/>
              </a:spcAft>
              <a:buFont typeface="Wingdings 2"/>
              <a:buNone/>
              <a:defRPr/>
            </a:pPr>
            <a:r>
              <a:rPr lang="it-IT" sz="2800" u="sng" dirty="0">
                <a:solidFill>
                  <a:schemeClr val="tx1"/>
                </a:solidFill>
              </a:rPr>
              <a:t>Reddito Netto</a:t>
            </a:r>
          </a:p>
          <a:p>
            <a:pPr eaLnBrk="1" fontAlgn="auto" hangingPunct="1">
              <a:spcBef>
                <a:spcPts val="0"/>
              </a:spcBef>
              <a:spcAft>
                <a:spcPts val="0"/>
              </a:spcAft>
              <a:buFont typeface="Wingdings 2"/>
              <a:buNone/>
              <a:defRPr/>
            </a:pPr>
            <a:r>
              <a:rPr lang="it-IT" sz="2800" dirty="0">
                <a:solidFill>
                  <a:schemeClr val="tx1"/>
                </a:solidFill>
              </a:rPr>
              <a:t> Mezzi Propri</a:t>
            </a:r>
          </a:p>
          <a:p>
            <a:pPr eaLnBrk="1" fontAlgn="auto" hangingPunct="1">
              <a:spcBef>
                <a:spcPts val="0"/>
              </a:spcBef>
              <a:spcAft>
                <a:spcPts val="0"/>
              </a:spcAft>
              <a:buFont typeface="Wingdings 2"/>
              <a:buNone/>
              <a:defRPr/>
            </a:pPr>
            <a:endParaRPr lang="it-IT" dirty="0">
              <a:solidFill>
                <a:schemeClr val="tx1"/>
              </a:solidFill>
            </a:endParaRPr>
          </a:p>
          <a:p>
            <a:pPr eaLnBrk="1" fontAlgn="auto" hangingPunct="1">
              <a:spcBef>
                <a:spcPts val="0"/>
              </a:spcBef>
              <a:spcAft>
                <a:spcPts val="0"/>
              </a:spcAft>
              <a:buFont typeface="Wingdings 2"/>
              <a:buNone/>
              <a:defRPr/>
            </a:pPr>
            <a:r>
              <a:rPr lang="it-IT" sz="2400" dirty="0">
                <a:solidFill>
                  <a:schemeClr val="tx1"/>
                </a:solidFill>
              </a:rPr>
              <a:t>RN/MP = </a:t>
            </a:r>
            <a:r>
              <a:rPr lang="it-IT" sz="2400" dirty="0">
                <a:solidFill>
                  <a:schemeClr val="tx1"/>
                </a:solidFill>
                <a:sym typeface="Symbol"/>
              </a:rPr>
              <a:t></a:t>
            </a:r>
            <a:r>
              <a:rPr lang="it-IT" sz="2400" dirty="0">
                <a:solidFill>
                  <a:schemeClr val="tx1"/>
                </a:solidFill>
              </a:rPr>
              <a:t>RO/</a:t>
            </a:r>
            <a:r>
              <a:rPr lang="it-IT" sz="2400" dirty="0" err="1">
                <a:solidFill>
                  <a:schemeClr val="tx1"/>
                </a:solidFill>
              </a:rPr>
              <a:t>CI*</a:t>
            </a:r>
            <a:r>
              <a:rPr lang="it-IT" sz="2400" dirty="0">
                <a:solidFill>
                  <a:schemeClr val="tx1"/>
                </a:solidFill>
              </a:rPr>
              <a:t> + (RO/</a:t>
            </a:r>
            <a:r>
              <a:rPr lang="it-IT" sz="2400" dirty="0" err="1">
                <a:solidFill>
                  <a:schemeClr val="tx1"/>
                </a:solidFill>
              </a:rPr>
              <a:t>CI*</a:t>
            </a:r>
            <a:r>
              <a:rPr lang="it-IT" sz="2400" dirty="0">
                <a:solidFill>
                  <a:schemeClr val="tx1"/>
                </a:solidFill>
              </a:rPr>
              <a:t> – OF/</a:t>
            </a:r>
            <a:r>
              <a:rPr lang="it-IT" sz="2400" dirty="0" err="1">
                <a:solidFill>
                  <a:schemeClr val="tx1"/>
                </a:solidFill>
              </a:rPr>
              <a:t>MT*</a:t>
            </a:r>
            <a:r>
              <a:rPr lang="it-IT" sz="2400" dirty="0">
                <a:solidFill>
                  <a:schemeClr val="tx1"/>
                </a:solidFill>
              </a:rPr>
              <a:t>) x </a:t>
            </a:r>
            <a:r>
              <a:rPr lang="it-IT" sz="2400" dirty="0" err="1">
                <a:solidFill>
                  <a:schemeClr val="tx1"/>
                </a:solidFill>
              </a:rPr>
              <a:t>MT*</a:t>
            </a:r>
            <a:r>
              <a:rPr lang="it-IT" sz="2400" dirty="0">
                <a:solidFill>
                  <a:schemeClr val="tx1"/>
                </a:solidFill>
              </a:rPr>
              <a:t>/MP</a:t>
            </a:r>
            <a:r>
              <a:rPr lang="it-IT" sz="2400" dirty="0">
                <a:solidFill>
                  <a:schemeClr val="tx1"/>
                </a:solidFill>
                <a:sym typeface="Symbol"/>
              </a:rPr>
              <a:t> x R</a:t>
            </a:r>
            <a:r>
              <a:rPr lang="it-IT" sz="2400" dirty="0">
                <a:solidFill>
                  <a:schemeClr val="tx1"/>
                </a:solidFill>
              </a:rPr>
              <a:t>N/RC</a:t>
            </a:r>
          </a:p>
          <a:p>
            <a:pPr eaLnBrk="1" fontAlgn="auto" hangingPunct="1">
              <a:spcBef>
                <a:spcPts val="0"/>
              </a:spcBef>
              <a:spcAft>
                <a:spcPts val="0"/>
              </a:spcAft>
              <a:buFont typeface="Wingdings 2"/>
              <a:buNone/>
              <a:defRPr/>
            </a:pPr>
            <a:endParaRPr lang="it-IT" dirty="0">
              <a:solidFill>
                <a:schemeClr val="tx1"/>
              </a:solidFill>
            </a:endParaRPr>
          </a:p>
          <a:p>
            <a:pPr eaLnBrk="1" fontAlgn="auto" hangingPunct="1">
              <a:spcBef>
                <a:spcPts val="0"/>
              </a:spcBef>
              <a:spcAft>
                <a:spcPts val="0"/>
              </a:spcAft>
              <a:buFont typeface="Wingdings 2"/>
              <a:buNone/>
              <a:defRPr/>
            </a:pPr>
            <a:r>
              <a:rPr lang="it-IT" sz="2400" dirty="0">
                <a:solidFill>
                  <a:schemeClr val="tx1"/>
                </a:solidFill>
              </a:rPr>
              <a:t>OF/</a:t>
            </a:r>
            <a:r>
              <a:rPr lang="it-IT" sz="2400" dirty="0" err="1">
                <a:solidFill>
                  <a:schemeClr val="tx1"/>
                </a:solidFill>
              </a:rPr>
              <a:t>MT*</a:t>
            </a:r>
            <a:r>
              <a:rPr lang="it-IT" sz="2400" dirty="0">
                <a:solidFill>
                  <a:schemeClr val="tx1"/>
                </a:solidFill>
              </a:rPr>
              <a:t> = Costo medio dell’indebitamento finanziario</a:t>
            </a:r>
          </a:p>
          <a:p>
            <a:pPr eaLnBrk="1" fontAlgn="auto" hangingPunct="1">
              <a:spcBef>
                <a:spcPts val="0"/>
              </a:spcBef>
              <a:spcAft>
                <a:spcPts val="0"/>
              </a:spcAft>
              <a:buFont typeface="Wingdings 2"/>
              <a:buNone/>
              <a:defRPr/>
            </a:pPr>
            <a:r>
              <a:rPr lang="it-IT" sz="2400" dirty="0" err="1">
                <a:solidFill>
                  <a:schemeClr val="tx1"/>
                </a:solidFill>
              </a:rPr>
              <a:t>MT*</a:t>
            </a:r>
            <a:r>
              <a:rPr lang="it-IT" sz="2400" dirty="0">
                <a:solidFill>
                  <a:schemeClr val="tx1"/>
                </a:solidFill>
              </a:rPr>
              <a:t>/MP = Rapporto di indebitamento finanziario</a:t>
            </a:r>
          </a:p>
          <a:p>
            <a:pPr eaLnBrk="1" fontAlgn="auto" hangingPunct="1">
              <a:spcBef>
                <a:spcPts val="0"/>
              </a:spcBef>
              <a:spcAft>
                <a:spcPts val="0"/>
              </a:spcAft>
              <a:buFont typeface="Wingdings 2"/>
              <a:buNone/>
              <a:defRPr/>
            </a:pPr>
            <a:r>
              <a:rPr lang="it-IT" sz="2400" dirty="0">
                <a:solidFill>
                  <a:schemeClr val="tx1"/>
                </a:solidFill>
              </a:rPr>
              <a:t>RN = Reddito netto</a:t>
            </a:r>
          </a:p>
          <a:p>
            <a:pPr eaLnBrk="1" fontAlgn="auto" hangingPunct="1">
              <a:spcBef>
                <a:spcPts val="0"/>
              </a:spcBef>
              <a:spcAft>
                <a:spcPts val="0"/>
              </a:spcAft>
              <a:buFont typeface="Wingdings 2"/>
              <a:buNone/>
              <a:defRPr/>
            </a:pPr>
            <a:r>
              <a:rPr lang="it-IT" sz="2400" dirty="0">
                <a:solidFill>
                  <a:schemeClr val="tx1"/>
                </a:solidFill>
              </a:rPr>
              <a:t>RC = Reddito di competenza</a:t>
            </a:r>
          </a:p>
          <a:p>
            <a:pPr eaLnBrk="1" fontAlgn="auto" hangingPunct="1">
              <a:spcBef>
                <a:spcPts val="0"/>
              </a:spcBef>
              <a:spcAft>
                <a:spcPts val="0"/>
              </a:spcAft>
              <a:buFont typeface="Wingdings 2"/>
              <a:buNone/>
              <a:defRPr/>
            </a:pPr>
            <a:r>
              <a:rPr lang="it-IT" sz="2400" dirty="0">
                <a:solidFill>
                  <a:schemeClr val="tx1"/>
                </a:solidFill>
              </a:rPr>
              <a:t>RN/RC = Incidenza dei componenti straordinari e delle imposte</a:t>
            </a:r>
          </a:p>
          <a:p>
            <a:pPr eaLnBrk="1" fontAlgn="auto" hangingPunct="1">
              <a:spcBef>
                <a:spcPts val="0"/>
              </a:spcBef>
              <a:spcAft>
                <a:spcPts val="0"/>
              </a:spcAft>
              <a:buFont typeface="Wingdings 2"/>
              <a:buNone/>
              <a:defRPr/>
            </a:pPr>
            <a:endParaRPr lang="it-IT" sz="2400" dirty="0">
              <a:solidFill>
                <a:schemeClr val="tx1"/>
              </a:solidFill>
            </a:endParaRPr>
          </a:p>
          <a:p>
            <a:pPr eaLnBrk="1" fontAlgn="auto" hangingPunct="1">
              <a:spcBef>
                <a:spcPts val="0"/>
              </a:spcBef>
              <a:spcAft>
                <a:spcPts val="0"/>
              </a:spcAft>
              <a:buFont typeface="Wingdings 2"/>
              <a:buNone/>
              <a:defRPr/>
            </a:pPr>
            <a:endParaRPr lang="it-IT" dirty="0"/>
          </a:p>
          <a:p>
            <a:pPr eaLnBrk="1" fontAlgn="auto" hangingPunct="1">
              <a:spcBef>
                <a:spcPts val="0"/>
              </a:spcBef>
              <a:spcAft>
                <a:spcPts val="0"/>
              </a:spcAft>
              <a:buFont typeface="Wingdings 2"/>
              <a:buNone/>
              <a:defRPr/>
            </a:pPr>
            <a:endParaRPr lang="it-IT" dirty="0"/>
          </a:p>
          <a:p>
            <a:pPr eaLnBrk="1" fontAlgn="auto" hangingPunct="1">
              <a:spcBef>
                <a:spcPts val="0"/>
              </a:spcBef>
              <a:spcAft>
                <a:spcPts val="0"/>
              </a:spcAft>
              <a:buFont typeface="Wingdings 2"/>
              <a:buNone/>
              <a:defRPr/>
            </a:pPr>
            <a:endParaRPr lang="it-IT" dirty="0"/>
          </a:p>
        </p:txBody>
      </p:sp>
      <p:sp>
        <p:nvSpPr>
          <p:cNvPr id="8" name="Parentesi quadra chiusa 7">
            <a:extLst>
              <a:ext uri="{FF2B5EF4-FFF2-40B4-BE49-F238E27FC236}">
                <a16:creationId xmlns:a16="http://schemas.microsoft.com/office/drawing/2014/main" id="{5E9D2595-6F2F-68FC-2372-9207A93F8B98}"/>
              </a:ext>
            </a:extLst>
          </p:cNvPr>
          <p:cNvSpPr/>
          <p:nvPr/>
        </p:nvSpPr>
        <p:spPr>
          <a:xfrm rot="16200000">
            <a:off x="5057825" y="1764634"/>
            <a:ext cx="252412" cy="3816350"/>
          </a:xfrm>
          <a:prstGeom prst="rightBracket">
            <a:avLst/>
          </a:prstGeom>
        </p:spPr>
        <p:style>
          <a:lnRef idx="1">
            <a:schemeClr val="dk1"/>
          </a:lnRef>
          <a:fillRef idx="0">
            <a:schemeClr val="dk1"/>
          </a:fillRef>
          <a:effectRef idx="0">
            <a:schemeClr val="dk1"/>
          </a:effectRef>
          <a:fontRef idx="minor">
            <a:schemeClr val="tx1"/>
          </a:fontRef>
        </p:style>
        <p:txBody>
          <a:bodyPr anchor="ctr"/>
          <a:lstStyle/>
          <a:p>
            <a:pPr algn="ctr">
              <a:defRPr/>
            </a:pPr>
            <a:endParaRPr lang="it-IT"/>
          </a:p>
        </p:txBody>
      </p:sp>
      <p:sp>
        <p:nvSpPr>
          <p:cNvPr id="9" name="Callout 1 8">
            <a:extLst>
              <a:ext uri="{FF2B5EF4-FFF2-40B4-BE49-F238E27FC236}">
                <a16:creationId xmlns:a16="http://schemas.microsoft.com/office/drawing/2014/main" id="{13C6096D-9441-395D-9D59-5B6CD5517FEE}"/>
              </a:ext>
            </a:extLst>
          </p:cNvPr>
          <p:cNvSpPr/>
          <p:nvPr/>
        </p:nvSpPr>
        <p:spPr>
          <a:xfrm>
            <a:off x="6588224" y="2852737"/>
            <a:ext cx="1657350" cy="576263"/>
          </a:xfrm>
          <a:prstGeom prst="borderCallout1">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it-IT" dirty="0"/>
              <a:t>Effetto di leva finanziaria</a:t>
            </a:r>
          </a:p>
        </p:txBody>
      </p:sp>
      <p:sp>
        <p:nvSpPr>
          <p:cNvPr id="6" name="Rettangolo 5">
            <a:extLst>
              <a:ext uri="{FF2B5EF4-FFF2-40B4-BE49-F238E27FC236}">
                <a16:creationId xmlns:a16="http://schemas.microsoft.com/office/drawing/2014/main" id="{AABD2F4E-93C2-3544-11FA-BDFA0C476965}"/>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Immagine 9">
            <a:extLst>
              <a:ext uri="{FF2B5EF4-FFF2-40B4-BE49-F238E27FC236}">
                <a16:creationId xmlns:a16="http://schemas.microsoft.com/office/drawing/2014/main" id="{4A64E60E-D8F8-D6A1-9208-9349096118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11" name="Rettangolo 10">
            <a:extLst>
              <a:ext uri="{FF2B5EF4-FFF2-40B4-BE49-F238E27FC236}">
                <a16:creationId xmlns:a16="http://schemas.microsoft.com/office/drawing/2014/main" id="{0E454E69-A44C-EB8A-8FBB-8D81C4DD3E97}"/>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CasellaDiTesto 4">
            <a:extLst>
              <a:ext uri="{FF2B5EF4-FFF2-40B4-BE49-F238E27FC236}">
                <a16:creationId xmlns:a16="http://schemas.microsoft.com/office/drawing/2014/main" id="{CDD9595D-959C-1C31-6479-64562A0F088D}"/>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5" name="Titolo 1">
            <a:extLst>
              <a:ext uri="{FF2B5EF4-FFF2-40B4-BE49-F238E27FC236}">
                <a16:creationId xmlns:a16="http://schemas.microsoft.com/office/drawing/2014/main" id="{9A5F73B4-7C66-917F-1BF3-9F85DB114673}"/>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F30E1C-8823-B1F2-6CC4-6F1EB2EC6B51}"/>
              </a:ext>
            </a:extLst>
          </p:cNvPr>
          <p:cNvSpPr>
            <a:spLocks noGrp="1"/>
          </p:cNvSpPr>
          <p:nvPr>
            <p:ph type="title"/>
          </p:nvPr>
        </p:nvSpPr>
        <p:spPr>
          <a:xfrm>
            <a:off x="417442" y="851110"/>
            <a:ext cx="8229600" cy="1143000"/>
          </a:xfrm>
        </p:spPr>
        <p:txBody>
          <a:bodyPr>
            <a:normAutofit fontScale="90000"/>
          </a:bodyPr>
          <a:lstStyle/>
          <a:p>
            <a:pPr>
              <a:defRPr/>
            </a:pPr>
            <a:r>
              <a:rPr lang="it-IT" dirty="0"/>
              <a:t>Calcolo del tasso di autofinanziamento</a:t>
            </a:r>
          </a:p>
        </p:txBody>
      </p:sp>
      <p:sp>
        <p:nvSpPr>
          <p:cNvPr id="19459" name="Segnaposto contenuto 2">
            <a:extLst>
              <a:ext uri="{FF2B5EF4-FFF2-40B4-BE49-F238E27FC236}">
                <a16:creationId xmlns:a16="http://schemas.microsoft.com/office/drawing/2014/main" id="{EC3EA549-EF55-47B1-0597-0FA014B38FAF}"/>
              </a:ext>
            </a:extLst>
          </p:cNvPr>
          <p:cNvSpPr>
            <a:spLocks noGrp="1"/>
          </p:cNvSpPr>
          <p:nvPr>
            <p:ph idx="1"/>
          </p:nvPr>
        </p:nvSpPr>
        <p:spPr>
          <a:xfrm>
            <a:off x="395536" y="1830387"/>
            <a:ext cx="8229600" cy="4525963"/>
          </a:xfrm>
        </p:spPr>
        <p:txBody>
          <a:bodyPr/>
          <a:lstStyle/>
          <a:p>
            <a:r>
              <a:rPr lang="it-IT" altLang="it-IT" sz="2600" i="1" dirty="0"/>
              <a:t>Tasso di autofinanziamento</a:t>
            </a:r>
            <a:r>
              <a:rPr lang="it-IT" altLang="it-IT" sz="2600" dirty="0"/>
              <a:t>:</a:t>
            </a:r>
          </a:p>
          <a:p>
            <a:pPr>
              <a:buFont typeface="Wingdings 2" panose="05020102010507070707" pitchFamily="18" charset="2"/>
              <a:buNone/>
            </a:pPr>
            <a:r>
              <a:rPr lang="it-IT" altLang="it-IT" sz="2600" u="sng" dirty="0"/>
              <a:t>Reddito Netto – Dividendi</a:t>
            </a:r>
          </a:p>
          <a:p>
            <a:pPr>
              <a:buFont typeface="Wingdings 2" panose="05020102010507070707" pitchFamily="18" charset="2"/>
              <a:buNone/>
            </a:pPr>
            <a:r>
              <a:rPr lang="it-IT" altLang="it-IT" sz="2600" dirty="0"/>
              <a:t>		Mezzi Propri</a:t>
            </a:r>
          </a:p>
          <a:p>
            <a:pPr>
              <a:buFont typeface="Wingdings 2" panose="05020102010507070707" pitchFamily="18" charset="2"/>
              <a:buNone/>
            </a:pPr>
            <a:endParaRPr lang="it-IT" altLang="it-IT" sz="2600" dirty="0"/>
          </a:p>
          <a:p>
            <a:pPr>
              <a:buFont typeface="Wingdings 2" panose="05020102010507070707" pitchFamily="18" charset="2"/>
              <a:buNone/>
            </a:pPr>
            <a:endParaRPr lang="it-IT" altLang="it-IT" sz="2600" dirty="0"/>
          </a:p>
          <a:p>
            <a:pPr>
              <a:buFont typeface="Wingdings 2" panose="05020102010507070707" pitchFamily="18" charset="2"/>
              <a:buNone/>
            </a:pPr>
            <a:r>
              <a:rPr lang="it-IT" altLang="it-IT" sz="2600" u="sng" dirty="0"/>
              <a:t>Scomposizione</a:t>
            </a:r>
            <a:r>
              <a:rPr lang="it-IT" altLang="it-IT" sz="2600" dirty="0"/>
              <a:t>:</a:t>
            </a:r>
          </a:p>
          <a:p>
            <a:pPr>
              <a:buFont typeface="Wingdings 2" panose="05020102010507070707" pitchFamily="18" charset="2"/>
              <a:buNone/>
            </a:pPr>
            <a:r>
              <a:rPr lang="it-IT" altLang="it-IT" sz="2600" dirty="0"/>
              <a:t>    ROE          X       Tasso di ritenzione degli utili</a:t>
            </a:r>
          </a:p>
          <a:p>
            <a:pPr>
              <a:buFont typeface="Wingdings 2" panose="05020102010507070707" pitchFamily="18" charset="2"/>
              <a:buNone/>
            </a:pPr>
            <a:endParaRPr lang="it-IT" altLang="it-IT" sz="2000" dirty="0"/>
          </a:p>
          <a:p>
            <a:pPr>
              <a:buFont typeface="Wingdings 2" panose="05020102010507070707" pitchFamily="18" charset="2"/>
              <a:buNone/>
            </a:pPr>
            <a:r>
              <a:rPr lang="it-IT" altLang="it-IT" sz="2000" u="sng" dirty="0"/>
              <a:t>Reddito Netto</a:t>
            </a:r>
            <a:r>
              <a:rPr lang="it-IT" altLang="it-IT" sz="2000" dirty="0"/>
              <a:t>                        </a:t>
            </a:r>
            <a:r>
              <a:rPr lang="it-IT" altLang="it-IT" sz="2000" u="sng" dirty="0"/>
              <a:t> Reddito Netto – Dividendi </a:t>
            </a:r>
            <a:r>
              <a:rPr lang="it-IT" altLang="it-IT" sz="2000" u="sng" dirty="0">
                <a:solidFill>
                  <a:schemeClr val="bg1"/>
                </a:solidFill>
              </a:rPr>
              <a:t>.</a:t>
            </a:r>
          </a:p>
          <a:p>
            <a:pPr>
              <a:buFont typeface="Wingdings 2" panose="05020102010507070707" pitchFamily="18" charset="2"/>
              <a:buNone/>
            </a:pPr>
            <a:r>
              <a:rPr lang="it-IT" altLang="it-IT" sz="2000" dirty="0"/>
              <a:t> Mezzi Propri                                  Reddito Netto</a:t>
            </a:r>
          </a:p>
        </p:txBody>
      </p:sp>
      <p:sp>
        <p:nvSpPr>
          <p:cNvPr id="6" name="Parentesi graffa chiusa 5">
            <a:extLst>
              <a:ext uri="{FF2B5EF4-FFF2-40B4-BE49-F238E27FC236}">
                <a16:creationId xmlns:a16="http://schemas.microsoft.com/office/drawing/2014/main" id="{C5D6D20A-39B6-EDAA-34BB-E170633B75F4}"/>
              </a:ext>
            </a:extLst>
          </p:cNvPr>
          <p:cNvSpPr/>
          <p:nvPr/>
        </p:nvSpPr>
        <p:spPr>
          <a:xfrm rot="16200000">
            <a:off x="959892" y="4520828"/>
            <a:ext cx="455613" cy="1584325"/>
          </a:xfrm>
          <a:prstGeom prst="rightBrace">
            <a:avLst/>
          </a:prstGeom>
        </p:spPr>
        <p:style>
          <a:lnRef idx="1">
            <a:schemeClr val="dk1"/>
          </a:lnRef>
          <a:fillRef idx="0">
            <a:schemeClr val="dk1"/>
          </a:fillRef>
          <a:effectRef idx="0">
            <a:schemeClr val="dk1"/>
          </a:effectRef>
          <a:fontRef idx="minor">
            <a:schemeClr val="tx1"/>
          </a:fontRef>
        </p:style>
        <p:txBody>
          <a:bodyPr anchor="ctr"/>
          <a:lstStyle/>
          <a:p>
            <a:pPr algn="ctr">
              <a:defRPr/>
            </a:pPr>
            <a:endParaRPr lang="it-IT"/>
          </a:p>
        </p:txBody>
      </p:sp>
      <p:sp>
        <p:nvSpPr>
          <p:cNvPr id="7" name="Parentesi graffa chiusa 6">
            <a:extLst>
              <a:ext uri="{FF2B5EF4-FFF2-40B4-BE49-F238E27FC236}">
                <a16:creationId xmlns:a16="http://schemas.microsoft.com/office/drawing/2014/main" id="{B4721303-C49A-94E1-4EC1-C2425BB1D293}"/>
              </a:ext>
            </a:extLst>
          </p:cNvPr>
          <p:cNvSpPr/>
          <p:nvPr/>
        </p:nvSpPr>
        <p:spPr>
          <a:xfrm rot="16200000">
            <a:off x="4487912" y="3873127"/>
            <a:ext cx="455613" cy="2879725"/>
          </a:xfrm>
          <a:prstGeom prst="rightBrace">
            <a:avLst/>
          </a:prstGeom>
        </p:spPr>
        <p:style>
          <a:lnRef idx="1">
            <a:schemeClr val="dk1"/>
          </a:lnRef>
          <a:fillRef idx="0">
            <a:schemeClr val="dk1"/>
          </a:fillRef>
          <a:effectRef idx="0">
            <a:schemeClr val="dk1"/>
          </a:effectRef>
          <a:fontRef idx="minor">
            <a:schemeClr val="tx1"/>
          </a:fontRef>
        </p:style>
        <p:txBody>
          <a:bodyPr anchor="ctr"/>
          <a:lstStyle/>
          <a:p>
            <a:pPr algn="ctr">
              <a:defRPr/>
            </a:pPr>
            <a:endParaRPr lang="it-IT"/>
          </a:p>
        </p:txBody>
      </p:sp>
      <p:sp>
        <p:nvSpPr>
          <p:cNvPr id="3" name="Rettangolo 2">
            <a:extLst>
              <a:ext uri="{FF2B5EF4-FFF2-40B4-BE49-F238E27FC236}">
                <a16:creationId xmlns:a16="http://schemas.microsoft.com/office/drawing/2014/main" id="{A4AD19DA-3E08-25CB-CB9D-C03D1D157709}"/>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Immagine 8">
            <a:extLst>
              <a:ext uri="{FF2B5EF4-FFF2-40B4-BE49-F238E27FC236}">
                <a16:creationId xmlns:a16="http://schemas.microsoft.com/office/drawing/2014/main" id="{4FD0690D-02F2-6214-FAB3-14C3C2EB83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10" name="Rettangolo 9">
            <a:extLst>
              <a:ext uri="{FF2B5EF4-FFF2-40B4-BE49-F238E27FC236}">
                <a16:creationId xmlns:a16="http://schemas.microsoft.com/office/drawing/2014/main" id="{917B77D2-F627-5CBE-51BF-DE3F86412946}"/>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CasellaDiTesto 4">
            <a:extLst>
              <a:ext uri="{FF2B5EF4-FFF2-40B4-BE49-F238E27FC236}">
                <a16:creationId xmlns:a16="http://schemas.microsoft.com/office/drawing/2014/main" id="{B6A6A154-801E-53C4-93C1-B544FD2F5329}"/>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5" name="Titolo 1">
            <a:extLst>
              <a:ext uri="{FF2B5EF4-FFF2-40B4-BE49-F238E27FC236}">
                <a16:creationId xmlns:a16="http://schemas.microsoft.com/office/drawing/2014/main" id="{A90E94BB-BC47-673C-A186-E3B76153E46C}"/>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ttangolo 3"/>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Immagin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3" name="Titolo 1">
            <a:extLst>
              <a:ext uri="{FF2B5EF4-FFF2-40B4-BE49-F238E27FC236}">
                <a16:creationId xmlns:a16="http://schemas.microsoft.com/office/drawing/2014/main" id="{9DA7C21F-A49C-536B-7AFC-E3FE465CD796}"/>
              </a:ext>
            </a:extLst>
          </p:cNvPr>
          <p:cNvSpPr txBox="1">
            <a:spLocks/>
          </p:cNvSpPr>
          <p:nvPr/>
        </p:nvSpPr>
        <p:spPr>
          <a:xfrm>
            <a:off x="1187624" y="2204864"/>
            <a:ext cx="6499225" cy="172561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it-IT"/>
              <a:t>Riclassificazione del Conto Economico</a:t>
            </a:r>
            <a:endParaRPr lang="it-IT" dirty="0"/>
          </a:p>
        </p:txBody>
      </p:sp>
      <p:sp>
        <p:nvSpPr>
          <p:cNvPr id="10" name="CasellaDiTesto 4">
            <a:extLst>
              <a:ext uri="{FF2B5EF4-FFF2-40B4-BE49-F238E27FC236}">
                <a16:creationId xmlns:a16="http://schemas.microsoft.com/office/drawing/2014/main" id="{C1CC59CD-8EC8-A8AF-31EA-6D9262D50786}"/>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11" name="Titolo 1">
            <a:extLst>
              <a:ext uri="{FF2B5EF4-FFF2-40B4-BE49-F238E27FC236}">
                <a16:creationId xmlns:a16="http://schemas.microsoft.com/office/drawing/2014/main" id="{EFB6424F-CEED-5DE8-31C0-61578264CA9A}"/>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90091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050">
            <a:extLst>
              <a:ext uri="{FF2B5EF4-FFF2-40B4-BE49-F238E27FC236}">
                <a16:creationId xmlns:a16="http://schemas.microsoft.com/office/drawing/2014/main" id="{0189453C-B9E1-5EBF-6D95-47F34ACAADEB}"/>
              </a:ext>
            </a:extLst>
          </p:cNvPr>
          <p:cNvSpPr txBox="1">
            <a:spLocks noChangeArrowheads="1"/>
          </p:cNvSpPr>
          <p:nvPr/>
        </p:nvSpPr>
        <p:spPr bwMode="auto">
          <a:xfrm>
            <a:off x="609600" y="0"/>
            <a:ext cx="792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it-IT" altLang="it-IT" sz="2800"/>
          </a:p>
        </p:txBody>
      </p:sp>
      <p:sp>
        <p:nvSpPr>
          <p:cNvPr id="12291" name="Rectangle 2051">
            <a:extLst>
              <a:ext uri="{FF2B5EF4-FFF2-40B4-BE49-F238E27FC236}">
                <a16:creationId xmlns:a16="http://schemas.microsoft.com/office/drawing/2014/main" id="{335B43E7-096E-15DC-B8E8-1FAB5D17A0B2}"/>
              </a:ext>
            </a:extLst>
          </p:cNvPr>
          <p:cNvSpPr>
            <a:spLocks noChangeArrowheads="1"/>
          </p:cNvSpPr>
          <p:nvPr/>
        </p:nvSpPr>
        <p:spPr bwMode="auto">
          <a:xfrm>
            <a:off x="755576" y="2132856"/>
            <a:ext cx="4191000" cy="381000"/>
          </a:xfrm>
          <a:prstGeom prst="rect">
            <a:avLst/>
          </a:prstGeom>
          <a:solidFill>
            <a:srgbClr val="EAEAE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a:latin typeface="Times New Roman" panose="02020603050405020304" pitchFamily="18" charset="0"/>
              </a:rPr>
              <a:t>A) Valore della produzione</a:t>
            </a:r>
          </a:p>
        </p:txBody>
      </p:sp>
      <p:sp>
        <p:nvSpPr>
          <p:cNvPr id="12292" name="Rectangle 2052">
            <a:extLst>
              <a:ext uri="{FF2B5EF4-FFF2-40B4-BE49-F238E27FC236}">
                <a16:creationId xmlns:a16="http://schemas.microsoft.com/office/drawing/2014/main" id="{314CEC50-B081-FA61-70B0-294A9D3682B8}"/>
              </a:ext>
            </a:extLst>
          </p:cNvPr>
          <p:cNvSpPr>
            <a:spLocks noChangeArrowheads="1"/>
          </p:cNvSpPr>
          <p:nvPr/>
        </p:nvSpPr>
        <p:spPr bwMode="auto">
          <a:xfrm>
            <a:off x="755576" y="2513856"/>
            <a:ext cx="4191000" cy="381000"/>
          </a:xfrm>
          <a:prstGeom prst="rect">
            <a:avLst/>
          </a:prstGeom>
          <a:solidFill>
            <a:srgbClr val="EAEAE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a:latin typeface="Times New Roman" panose="02020603050405020304" pitchFamily="18" charset="0"/>
              </a:rPr>
              <a:t>B) Costi della produzione</a:t>
            </a:r>
          </a:p>
        </p:txBody>
      </p:sp>
      <p:sp>
        <p:nvSpPr>
          <p:cNvPr id="12293" name="Rectangle 2053">
            <a:extLst>
              <a:ext uri="{FF2B5EF4-FFF2-40B4-BE49-F238E27FC236}">
                <a16:creationId xmlns:a16="http://schemas.microsoft.com/office/drawing/2014/main" id="{7021221B-50A7-7828-5DDB-FC5F7D2E30DA}"/>
              </a:ext>
            </a:extLst>
          </p:cNvPr>
          <p:cNvSpPr>
            <a:spLocks noChangeArrowheads="1"/>
          </p:cNvSpPr>
          <p:nvPr/>
        </p:nvSpPr>
        <p:spPr bwMode="auto">
          <a:xfrm>
            <a:off x="755576" y="2894856"/>
            <a:ext cx="4191000" cy="381000"/>
          </a:xfrm>
          <a:prstGeom prst="rect">
            <a:avLst/>
          </a:prstGeom>
          <a:solidFill>
            <a:srgbClr val="EAEAE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a:latin typeface="Times New Roman" panose="02020603050405020304" pitchFamily="18" charset="0"/>
              </a:rPr>
              <a:t>Differenza A - B</a:t>
            </a:r>
          </a:p>
        </p:txBody>
      </p:sp>
      <p:sp>
        <p:nvSpPr>
          <p:cNvPr id="12294" name="Rectangle 2054">
            <a:extLst>
              <a:ext uri="{FF2B5EF4-FFF2-40B4-BE49-F238E27FC236}">
                <a16:creationId xmlns:a16="http://schemas.microsoft.com/office/drawing/2014/main" id="{CD6EC4CF-5080-3DC3-EA57-D8F3CC9F2D20}"/>
              </a:ext>
            </a:extLst>
          </p:cNvPr>
          <p:cNvSpPr>
            <a:spLocks noChangeArrowheads="1"/>
          </p:cNvSpPr>
          <p:nvPr/>
        </p:nvSpPr>
        <p:spPr bwMode="auto">
          <a:xfrm>
            <a:off x="750813" y="4190256"/>
            <a:ext cx="4267200" cy="381000"/>
          </a:xfrm>
          <a:prstGeom prst="rect">
            <a:avLst/>
          </a:prstGeom>
          <a:solidFill>
            <a:srgbClr val="EAEAE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dirty="0">
                <a:latin typeface="Times New Roman" panose="02020603050405020304" pitchFamily="18" charset="0"/>
                <a:cs typeface="Times New Roman" panose="02020603050405020304" pitchFamily="18" charset="0"/>
              </a:rPr>
              <a:t>D) ± </a:t>
            </a:r>
            <a:r>
              <a:rPr lang="it-IT" altLang="it-IT" dirty="0">
                <a:latin typeface="Times New Roman" panose="02020603050405020304" pitchFamily="18" charset="0"/>
              </a:rPr>
              <a:t>rettifiche di valore di att. e pass. fin.</a:t>
            </a:r>
          </a:p>
        </p:txBody>
      </p:sp>
      <p:sp>
        <p:nvSpPr>
          <p:cNvPr id="12295" name="Rectangle 2055">
            <a:extLst>
              <a:ext uri="{FF2B5EF4-FFF2-40B4-BE49-F238E27FC236}">
                <a16:creationId xmlns:a16="http://schemas.microsoft.com/office/drawing/2014/main" id="{976BFF33-3B4F-D362-4304-8B12784E85E1}"/>
              </a:ext>
            </a:extLst>
          </p:cNvPr>
          <p:cNvSpPr>
            <a:spLocks noChangeArrowheads="1"/>
          </p:cNvSpPr>
          <p:nvPr/>
        </p:nvSpPr>
        <p:spPr bwMode="auto">
          <a:xfrm>
            <a:off x="750813" y="3814019"/>
            <a:ext cx="4267200" cy="381000"/>
          </a:xfrm>
          <a:prstGeom prst="rect">
            <a:avLst/>
          </a:prstGeom>
          <a:solidFill>
            <a:srgbClr val="EAEAE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a:latin typeface="Times New Roman" panose="02020603050405020304" pitchFamily="18" charset="0"/>
                <a:cs typeface="Times New Roman" panose="02020603050405020304" pitchFamily="18" charset="0"/>
              </a:rPr>
              <a:t>C) ± </a:t>
            </a:r>
            <a:r>
              <a:rPr lang="it-IT" altLang="it-IT">
                <a:latin typeface="Times New Roman" panose="02020603050405020304" pitchFamily="18" charset="0"/>
              </a:rPr>
              <a:t>proventi e oneri finanziari</a:t>
            </a:r>
          </a:p>
        </p:txBody>
      </p:sp>
      <p:sp>
        <p:nvSpPr>
          <p:cNvPr id="12296" name="Rectangle 2056">
            <a:extLst>
              <a:ext uri="{FF2B5EF4-FFF2-40B4-BE49-F238E27FC236}">
                <a16:creationId xmlns:a16="http://schemas.microsoft.com/office/drawing/2014/main" id="{6F4DDC5D-D29C-079C-6BA0-1660C60958FB}"/>
              </a:ext>
            </a:extLst>
          </p:cNvPr>
          <p:cNvSpPr>
            <a:spLocks noChangeArrowheads="1"/>
          </p:cNvSpPr>
          <p:nvPr/>
        </p:nvSpPr>
        <p:spPr bwMode="auto">
          <a:xfrm>
            <a:off x="750813" y="4571256"/>
            <a:ext cx="4267200" cy="381000"/>
          </a:xfrm>
          <a:prstGeom prst="rect">
            <a:avLst/>
          </a:prstGeom>
          <a:solidFill>
            <a:srgbClr val="EAEAE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dirty="0">
                <a:latin typeface="Times New Roman" panose="02020603050405020304" pitchFamily="18" charset="0"/>
                <a:cs typeface="Times New Roman" panose="02020603050405020304" pitchFamily="18" charset="0"/>
              </a:rPr>
              <a:t>E) Risultato </a:t>
            </a:r>
            <a:r>
              <a:rPr lang="it-IT" altLang="it-IT" i="1" dirty="0">
                <a:latin typeface="Times New Roman" panose="02020603050405020304" pitchFamily="18" charset="0"/>
                <a:cs typeface="Times New Roman" panose="02020603050405020304" pitchFamily="18" charset="0"/>
              </a:rPr>
              <a:t>ante</a:t>
            </a:r>
            <a:r>
              <a:rPr lang="it-IT" altLang="it-IT" dirty="0">
                <a:latin typeface="Times New Roman" panose="02020603050405020304" pitchFamily="18" charset="0"/>
                <a:cs typeface="Times New Roman" panose="02020603050405020304" pitchFamily="18" charset="0"/>
              </a:rPr>
              <a:t> imposte</a:t>
            </a:r>
            <a:endParaRPr lang="it-IT" altLang="it-IT" dirty="0">
              <a:latin typeface="Times New Roman" panose="02020603050405020304" pitchFamily="18" charset="0"/>
            </a:endParaRPr>
          </a:p>
        </p:txBody>
      </p:sp>
      <p:sp>
        <p:nvSpPr>
          <p:cNvPr id="12298" name="Rectangle 2058">
            <a:extLst>
              <a:ext uri="{FF2B5EF4-FFF2-40B4-BE49-F238E27FC236}">
                <a16:creationId xmlns:a16="http://schemas.microsoft.com/office/drawing/2014/main" id="{43CD4440-643C-B0C8-06B6-C118B9641ADF}"/>
              </a:ext>
            </a:extLst>
          </p:cNvPr>
          <p:cNvSpPr>
            <a:spLocks noChangeArrowheads="1"/>
          </p:cNvSpPr>
          <p:nvPr/>
        </p:nvSpPr>
        <p:spPr bwMode="auto">
          <a:xfrm>
            <a:off x="755576" y="5477200"/>
            <a:ext cx="4267200" cy="381000"/>
          </a:xfrm>
          <a:prstGeom prst="rect">
            <a:avLst/>
          </a:prstGeom>
          <a:solidFill>
            <a:srgbClr val="EAEAE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dirty="0">
                <a:latin typeface="Times New Roman" panose="02020603050405020304" pitchFamily="18" charset="0"/>
                <a:cs typeface="Times New Roman" panose="02020603050405020304" pitchFamily="18" charset="0"/>
              </a:rPr>
              <a:t>20) Imposte sul reddito</a:t>
            </a:r>
            <a:endParaRPr lang="it-IT" altLang="it-IT" dirty="0">
              <a:latin typeface="Times New Roman" panose="02020603050405020304" pitchFamily="18" charset="0"/>
            </a:endParaRPr>
          </a:p>
        </p:txBody>
      </p:sp>
      <p:sp>
        <p:nvSpPr>
          <p:cNvPr id="12299" name="Rectangle 2059">
            <a:extLst>
              <a:ext uri="{FF2B5EF4-FFF2-40B4-BE49-F238E27FC236}">
                <a16:creationId xmlns:a16="http://schemas.microsoft.com/office/drawing/2014/main" id="{ADBC2211-E4F9-D221-6762-594839789155}"/>
              </a:ext>
            </a:extLst>
          </p:cNvPr>
          <p:cNvSpPr>
            <a:spLocks noChangeArrowheads="1"/>
          </p:cNvSpPr>
          <p:nvPr/>
        </p:nvSpPr>
        <p:spPr bwMode="auto">
          <a:xfrm>
            <a:off x="755576" y="5866656"/>
            <a:ext cx="4267200" cy="381000"/>
          </a:xfrm>
          <a:prstGeom prst="rect">
            <a:avLst/>
          </a:prstGeom>
          <a:solidFill>
            <a:srgbClr val="EAEAEA"/>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a:latin typeface="Times New Roman" panose="02020603050405020304" pitchFamily="18" charset="0"/>
                <a:cs typeface="Times New Roman" panose="02020603050405020304" pitchFamily="18" charset="0"/>
              </a:rPr>
              <a:t>Utile/perdita dell’esercizio</a:t>
            </a:r>
            <a:endParaRPr lang="it-IT" altLang="it-IT">
              <a:latin typeface="Times New Roman" panose="02020603050405020304" pitchFamily="18" charset="0"/>
            </a:endParaRPr>
          </a:p>
        </p:txBody>
      </p:sp>
      <p:sp>
        <p:nvSpPr>
          <p:cNvPr id="12300" name="AutoShape 2060">
            <a:extLst>
              <a:ext uri="{FF2B5EF4-FFF2-40B4-BE49-F238E27FC236}">
                <a16:creationId xmlns:a16="http://schemas.microsoft.com/office/drawing/2014/main" id="{0FEEBCED-E42D-8B87-2BDC-9B552F0C24A5}"/>
              </a:ext>
            </a:extLst>
          </p:cNvPr>
          <p:cNvSpPr>
            <a:spLocks noChangeArrowheads="1"/>
          </p:cNvSpPr>
          <p:nvPr/>
        </p:nvSpPr>
        <p:spPr bwMode="auto">
          <a:xfrm>
            <a:off x="4987851" y="1980456"/>
            <a:ext cx="2244725" cy="1219200"/>
          </a:xfrm>
          <a:prstGeom prst="leftArrowCallout">
            <a:avLst>
              <a:gd name="adj1" fmla="val 25000"/>
              <a:gd name="adj2" fmla="val 25000"/>
              <a:gd name="adj3" fmla="val 33243"/>
              <a:gd name="adj4" fmla="val 68301"/>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a:latin typeface="Times New Roman" panose="02020603050405020304" pitchFamily="18" charset="0"/>
              </a:rPr>
              <a:t>Gestione </a:t>
            </a:r>
          </a:p>
          <a:p>
            <a:pPr eaLnBrk="1" hangingPunct="1"/>
            <a:r>
              <a:rPr lang="it-IT" altLang="it-IT">
                <a:latin typeface="Times New Roman" panose="02020603050405020304" pitchFamily="18" charset="0"/>
              </a:rPr>
              <a:t>Caratteristica</a:t>
            </a:r>
          </a:p>
          <a:p>
            <a:pPr eaLnBrk="1" hangingPunct="1"/>
            <a:r>
              <a:rPr lang="it-IT" altLang="it-IT" sz="2000" i="1">
                <a:latin typeface="Times New Roman" panose="02020603050405020304" pitchFamily="18" charset="0"/>
              </a:rPr>
              <a:t>+ accessoria</a:t>
            </a:r>
          </a:p>
        </p:txBody>
      </p:sp>
      <p:sp>
        <p:nvSpPr>
          <p:cNvPr id="12301" name="AutoShape 2061">
            <a:extLst>
              <a:ext uri="{FF2B5EF4-FFF2-40B4-BE49-F238E27FC236}">
                <a16:creationId xmlns:a16="http://schemas.microsoft.com/office/drawing/2014/main" id="{401B56C2-7CD0-C6E4-86E6-6A41031F9CF1}"/>
              </a:ext>
            </a:extLst>
          </p:cNvPr>
          <p:cNvSpPr>
            <a:spLocks noChangeArrowheads="1"/>
          </p:cNvSpPr>
          <p:nvPr/>
        </p:nvSpPr>
        <p:spPr bwMode="auto">
          <a:xfrm>
            <a:off x="5160888" y="3669556"/>
            <a:ext cx="2092325" cy="762000"/>
          </a:xfrm>
          <a:prstGeom prst="leftArrowCallout">
            <a:avLst>
              <a:gd name="adj1" fmla="val 25000"/>
              <a:gd name="adj2" fmla="val 25000"/>
              <a:gd name="adj3" fmla="val 49578"/>
              <a:gd name="adj4" fmla="val 69389"/>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a:latin typeface="Times New Roman" panose="02020603050405020304" pitchFamily="18" charset="0"/>
              </a:rPr>
              <a:t>Gestione </a:t>
            </a:r>
          </a:p>
          <a:p>
            <a:pPr eaLnBrk="1" hangingPunct="1"/>
            <a:r>
              <a:rPr lang="it-IT" altLang="it-IT">
                <a:latin typeface="Times New Roman" panose="02020603050405020304" pitchFamily="18" charset="0"/>
              </a:rPr>
              <a:t>finanziaria</a:t>
            </a:r>
          </a:p>
        </p:txBody>
      </p:sp>
      <p:sp>
        <p:nvSpPr>
          <p:cNvPr id="12302" name="AutoShape 2062">
            <a:extLst>
              <a:ext uri="{FF2B5EF4-FFF2-40B4-BE49-F238E27FC236}">
                <a16:creationId xmlns:a16="http://schemas.microsoft.com/office/drawing/2014/main" id="{1D5CFD79-A5DB-C70E-A9B8-929E383FF837}"/>
              </a:ext>
            </a:extLst>
          </p:cNvPr>
          <p:cNvSpPr>
            <a:spLocks noChangeArrowheads="1"/>
          </p:cNvSpPr>
          <p:nvPr/>
        </p:nvSpPr>
        <p:spPr bwMode="auto">
          <a:xfrm>
            <a:off x="5088656" y="5234980"/>
            <a:ext cx="2236788" cy="990600"/>
          </a:xfrm>
          <a:prstGeom prst="leftArrowCallout">
            <a:avLst>
              <a:gd name="adj1" fmla="val 25000"/>
              <a:gd name="adj2" fmla="val 25000"/>
              <a:gd name="adj3" fmla="val 43373"/>
              <a:gd name="adj4" fmla="val 68333"/>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a:latin typeface="Times New Roman" panose="02020603050405020304" pitchFamily="18" charset="0"/>
              </a:rPr>
              <a:t>Gestione </a:t>
            </a:r>
          </a:p>
          <a:p>
            <a:pPr eaLnBrk="1" hangingPunct="1"/>
            <a:r>
              <a:rPr lang="it-IT" altLang="it-IT">
                <a:latin typeface="Times New Roman" panose="02020603050405020304" pitchFamily="18" charset="0"/>
              </a:rPr>
              <a:t>fiscale</a:t>
            </a:r>
          </a:p>
        </p:txBody>
      </p:sp>
      <p:sp>
        <p:nvSpPr>
          <p:cNvPr id="1308687" name="Rectangle 2063">
            <a:extLst>
              <a:ext uri="{FF2B5EF4-FFF2-40B4-BE49-F238E27FC236}">
                <a16:creationId xmlns:a16="http://schemas.microsoft.com/office/drawing/2014/main" id="{FE9EC0F0-886F-C95D-545D-385F9661EFA0}"/>
              </a:ext>
            </a:extLst>
          </p:cNvPr>
          <p:cNvSpPr>
            <a:spLocks noGrp="1" noChangeArrowheads="1"/>
          </p:cNvSpPr>
          <p:nvPr>
            <p:ph type="title"/>
          </p:nvPr>
        </p:nvSpPr>
        <p:spPr>
          <a:xfrm>
            <a:off x="683568" y="1045344"/>
            <a:ext cx="7977187" cy="533400"/>
          </a:xfrm>
        </p:spPr>
        <p:txBody>
          <a:bodyPr>
            <a:noAutofit/>
          </a:bodyPr>
          <a:lstStyle/>
          <a:p>
            <a:pPr eaLnBrk="1" fontAlgn="auto" hangingPunct="1">
              <a:spcAft>
                <a:spcPts val="0"/>
              </a:spcAft>
              <a:defRPr/>
            </a:pPr>
            <a:r>
              <a:rPr lang="it-IT" sz="3900" dirty="0"/>
              <a:t>Lo schema di conto economico secondo il Codice Civile</a:t>
            </a:r>
          </a:p>
        </p:txBody>
      </p:sp>
      <p:sp>
        <p:nvSpPr>
          <p:cNvPr id="12305" name="Text Box 2066">
            <a:extLst>
              <a:ext uri="{FF2B5EF4-FFF2-40B4-BE49-F238E27FC236}">
                <a16:creationId xmlns:a16="http://schemas.microsoft.com/office/drawing/2014/main" id="{8B661403-5AB8-60E0-7B8B-2C05632415A2}"/>
              </a:ext>
            </a:extLst>
          </p:cNvPr>
          <p:cNvSpPr txBox="1">
            <a:spLocks noChangeArrowheads="1"/>
          </p:cNvSpPr>
          <p:nvPr/>
        </p:nvSpPr>
        <p:spPr bwMode="auto">
          <a:xfrm>
            <a:off x="7396088" y="3059906"/>
            <a:ext cx="1474788"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it-IT" altLang="it-IT" sz="2400" b="1" dirty="0">
                <a:latin typeface="Gill Sans MT" panose="020B0502020104020203" pitchFamily="34" charset="0"/>
              </a:rPr>
              <a:t>Gestione ordinaria</a:t>
            </a:r>
          </a:p>
        </p:txBody>
      </p:sp>
      <p:sp>
        <p:nvSpPr>
          <p:cNvPr id="2" name="Rettangolo 1">
            <a:extLst>
              <a:ext uri="{FF2B5EF4-FFF2-40B4-BE49-F238E27FC236}">
                <a16:creationId xmlns:a16="http://schemas.microsoft.com/office/drawing/2014/main" id="{5E788C04-DBCB-90F4-B4FC-E75558A039A6}"/>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Immagine 3">
            <a:extLst>
              <a:ext uri="{FF2B5EF4-FFF2-40B4-BE49-F238E27FC236}">
                <a16:creationId xmlns:a16="http://schemas.microsoft.com/office/drawing/2014/main" id="{3E8C433B-99BE-942E-CDED-ED66034C197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5" name="Rettangolo 4">
            <a:extLst>
              <a:ext uri="{FF2B5EF4-FFF2-40B4-BE49-F238E27FC236}">
                <a16:creationId xmlns:a16="http://schemas.microsoft.com/office/drawing/2014/main" id="{6E6435C3-2FBC-CA72-28E0-A6481D61F3CF}"/>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CasellaDiTesto 4">
            <a:extLst>
              <a:ext uri="{FF2B5EF4-FFF2-40B4-BE49-F238E27FC236}">
                <a16:creationId xmlns:a16="http://schemas.microsoft.com/office/drawing/2014/main" id="{9305627A-BC9D-A714-4471-34A58B98C412}"/>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8" name="Titolo 1">
            <a:extLst>
              <a:ext uri="{FF2B5EF4-FFF2-40B4-BE49-F238E27FC236}">
                <a16:creationId xmlns:a16="http://schemas.microsoft.com/office/drawing/2014/main" id="{69596383-E71F-92C8-3477-A947CA69CF18}"/>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3794" name="Rectangle 2050">
            <a:extLst>
              <a:ext uri="{FF2B5EF4-FFF2-40B4-BE49-F238E27FC236}">
                <a16:creationId xmlns:a16="http://schemas.microsoft.com/office/drawing/2014/main" id="{4C11FCA9-D8C7-7131-1160-9DE45183A3C3}"/>
              </a:ext>
            </a:extLst>
          </p:cNvPr>
          <p:cNvSpPr>
            <a:spLocks noGrp="1" noChangeArrowheads="1"/>
          </p:cNvSpPr>
          <p:nvPr>
            <p:ph type="title"/>
          </p:nvPr>
        </p:nvSpPr>
        <p:spPr>
          <a:xfrm>
            <a:off x="35496" y="986710"/>
            <a:ext cx="8820150" cy="1179513"/>
          </a:xfrm>
        </p:spPr>
        <p:txBody>
          <a:bodyPr lIns="92075" tIns="46038" rIns="92075" bIns="46038">
            <a:noAutofit/>
          </a:bodyPr>
          <a:lstStyle/>
          <a:p>
            <a:pPr eaLnBrk="1" fontAlgn="auto" hangingPunct="1">
              <a:spcAft>
                <a:spcPts val="0"/>
              </a:spcAft>
              <a:defRPr/>
            </a:pPr>
            <a:r>
              <a:rPr lang="it-IT" sz="3900" dirty="0"/>
              <a:t>Il conto economico secondo il Codice Civile</a:t>
            </a:r>
          </a:p>
        </p:txBody>
      </p:sp>
      <p:sp>
        <p:nvSpPr>
          <p:cNvPr id="13315" name="Rectangle 2051" descr="Rectangle: Click to edit Master text styles&#10;Second level&#10;Third level&#10;Fourth level&#10;Fifth level">
            <a:extLst>
              <a:ext uri="{FF2B5EF4-FFF2-40B4-BE49-F238E27FC236}">
                <a16:creationId xmlns:a16="http://schemas.microsoft.com/office/drawing/2014/main" id="{2F171660-B7B0-1838-8D83-4A03DE3FCC47}"/>
              </a:ext>
            </a:extLst>
          </p:cNvPr>
          <p:cNvSpPr>
            <a:spLocks noGrp="1" noChangeArrowheads="1"/>
          </p:cNvSpPr>
          <p:nvPr>
            <p:ph idx="1"/>
          </p:nvPr>
        </p:nvSpPr>
        <p:spPr>
          <a:xfrm>
            <a:off x="539427" y="2132856"/>
            <a:ext cx="8065145" cy="4627562"/>
          </a:xfrm>
        </p:spPr>
        <p:txBody>
          <a:bodyPr lIns="92075" tIns="46038" rIns="92075" bIns="46038"/>
          <a:lstStyle/>
          <a:p>
            <a:pPr eaLnBrk="1" hangingPunct="1"/>
            <a:r>
              <a:rPr lang="it-IT" altLang="it-IT" sz="2600" dirty="0"/>
              <a:t>È disciplinato agli artt. 2425 e 2425 bis c.c. </a:t>
            </a:r>
          </a:p>
          <a:p>
            <a:pPr eaLnBrk="1" hangingPunct="1"/>
            <a:r>
              <a:rPr lang="it-IT" altLang="it-IT" sz="2600" dirty="0"/>
              <a:t>La direttiva europea prevedeva quattro schemi ottenuti incrociando:</a:t>
            </a:r>
          </a:p>
          <a:p>
            <a:pPr lvl="1" eaLnBrk="1" hangingPunct="1">
              <a:lnSpc>
                <a:spcPct val="70000"/>
              </a:lnSpc>
            </a:pPr>
            <a:r>
              <a:rPr lang="it-IT" altLang="it-IT" sz="2600" dirty="0"/>
              <a:t>2 forme (scalare o a sezioni contrapposte)</a:t>
            </a:r>
          </a:p>
          <a:p>
            <a:pPr lvl="1" eaLnBrk="1" hangingPunct="1">
              <a:lnSpc>
                <a:spcPct val="70000"/>
              </a:lnSpc>
            </a:pPr>
            <a:r>
              <a:rPr lang="it-IT" altLang="it-IT" sz="2600" dirty="0"/>
              <a:t>2 criteri di classificazione dei costi (per natura o per destinazione)</a:t>
            </a:r>
          </a:p>
          <a:p>
            <a:pPr eaLnBrk="1" hangingPunct="1"/>
            <a:r>
              <a:rPr lang="it-IT" altLang="it-IT" sz="2600" dirty="0"/>
              <a:t>Il nostro legislatore ha scelto:</a:t>
            </a:r>
          </a:p>
          <a:p>
            <a:pPr lvl="1" eaLnBrk="1" hangingPunct="1"/>
            <a:r>
              <a:rPr lang="it-IT" altLang="it-IT" sz="2600" dirty="0"/>
              <a:t>Forma </a:t>
            </a:r>
            <a:r>
              <a:rPr lang="it-IT" altLang="it-IT" sz="2600" b="1" i="1" dirty="0"/>
              <a:t>scalare</a:t>
            </a:r>
          </a:p>
          <a:p>
            <a:pPr lvl="1" eaLnBrk="1" hangingPunct="1"/>
            <a:r>
              <a:rPr lang="it-IT" altLang="it-IT" sz="2600" dirty="0"/>
              <a:t>Criterio di classificazione dei costi </a:t>
            </a:r>
            <a:r>
              <a:rPr lang="it-IT" altLang="it-IT" sz="2600" b="1" i="1" dirty="0"/>
              <a:t>per natura</a:t>
            </a:r>
          </a:p>
        </p:txBody>
      </p:sp>
      <p:sp>
        <p:nvSpPr>
          <p:cNvPr id="2" name="Rettangolo 1">
            <a:extLst>
              <a:ext uri="{FF2B5EF4-FFF2-40B4-BE49-F238E27FC236}">
                <a16:creationId xmlns:a16="http://schemas.microsoft.com/office/drawing/2014/main" id="{8854E4ED-ABE5-4C43-C227-4D1AC35BD522}"/>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Immagine 3">
            <a:extLst>
              <a:ext uri="{FF2B5EF4-FFF2-40B4-BE49-F238E27FC236}">
                <a16:creationId xmlns:a16="http://schemas.microsoft.com/office/drawing/2014/main" id="{5DD9DB97-5AB6-8631-FCD3-89B662B29B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5" name="Rettangolo 4">
            <a:extLst>
              <a:ext uri="{FF2B5EF4-FFF2-40B4-BE49-F238E27FC236}">
                <a16:creationId xmlns:a16="http://schemas.microsoft.com/office/drawing/2014/main" id="{C986F527-0641-A1DF-44FE-328B188190EC}"/>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CasellaDiTesto 4">
            <a:extLst>
              <a:ext uri="{FF2B5EF4-FFF2-40B4-BE49-F238E27FC236}">
                <a16:creationId xmlns:a16="http://schemas.microsoft.com/office/drawing/2014/main" id="{961F522F-7A3A-3CF7-DEAD-B4B460EC932E}"/>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7" name="Titolo 1">
            <a:extLst>
              <a:ext uri="{FF2B5EF4-FFF2-40B4-BE49-F238E27FC236}">
                <a16:creationId xmlns:a16="http://schemas.microsoft.com/office/drawing/2014/main" id="{6C581D4D-3757-C410-EB72-A447020B8151}"/>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4818" name="Rectangle 1026">
            <a:extLst>
              <a:ext uri="{FF2B5EF4-FFF2-40B4-BE49-F238E27FC236}">
                <a16:creationId xmlns:a16="http://schemas.microsoft.com/office/drawing/2014/main" id="{0592CF90-8A06-7200-A89C-FA8409754AB2}"/>
              </a:ext>
            </a:extLst>
          </p:cNvPr>
          <p:cNvSpPr>
            <a:spLocks noGrp="1" noChangeArrowheads="1"/>
          </p:cNvSpPr>
          <p:nvPr>
            <p:ph type="title"/>
          </p:nvPr>
        </p:nvSpPr>
        <p:spPr>
          <a:xfrm>
            <a:off x="523875" y="836712"/>
            <a:ext cx="8096250" cy="1052513"/>
          </a:xfrm>
        </p:spPr>
        <p:txBody>
          <a:bodyPr lIns="92075" tIns="46038" rIns="92075" bIns="46038">
            <a:noAutofit/>
          </a:bodyPr>
          <a:lstStyle/>
          <a:p>
            <a:pPr eaLnBrk="1" fontAlgn="auto" hangingPunct="1">
              <a:spcAft>
                <a:spcPts val="0"/>
              </a:spcAft>
              <a:defRPr/>
            </a:pPr>
            <a:r>
              <a:rPr lang="it-IT" sz="3900" dirty="0"/>
              <a:t>I criteri di classificazione dei costi</a:t>
            </a:r>
          </a:p>
        </p:txBody>
      </p:sp>
      <p:sp>
        <p:nvSpPr>
          <p:cNvPr id="14339" name="Rectangle 1027" descr="Rectangle: Click to edit Master text styles&#10;Second level&#10;Third level&#10;Fourth level&#10;Fifth level">
            <a:extLst>
              <a:ext uri="{FF2B5EF4-FFF2-40B4-BE49-F238E27FC236}">
                <a16:creationId xmlns:a16="http://schemas.microsoft.com/office/drawing/2014/main" id="{D75B46A1-AA94-1AF7-CD7B-4A5B16EA8B57}"/>
              </a:ext>
            </a:extLst>
          </p:cNvPr>
          <p:cNvSpPr>
            <a:spLocks noGrp="1" noChangeArrowheads="1"/>
          </p:cNvSpPr>
          <p:nvPr>
            <p:ph sz="half" idx="1"/>
          </p:nvPr>
        </p:nvSpPr>
        <p:spPr>
          <a:xfrm>
            <a:off x="249449" y="1673201"/>
            <a:ext cx="8820472" cy="5457825"/>
          </a:xfrm>
        </p:spPr>
        <p:txBody>
          <a:bodyPr lIns="92075" tIns="46038" rIns="92075" bIns="46038"/>
          <a:lstStyle/>
          <a:p>
            <a:pPr eaLnBrk="1" hangingPunct="1"/>
            <a:r>
              <a:rPr lang="it-IT" altLang="it-IT" sz="2600" b="1" i="1" u="sng" dirty="0"/>
              <a:t>Per natura</a:t>
            </a:r>
            <a:r>
              <a:rPr lang="it-IT" altLang="it-IT" sz="2600" dirty="0"/>
              <a:t>:</a:t>
            </a:r>
          </a:p>
          <a:p>
            <a:pPr eaLnBrk="1" hangingPunct="1">
              <a:buFont typeface="Wingdings 2" panose="05020102010507070707" pitchFamily="18" charset="2"/>
              <a:buNone/>
            </a:pPr>
            <a:r>
              <a:rPr lang="it-IT" altLang="it-IT" sz="2600" dirty="0"/>
              <a:t>I costi si suddividono in base alla causa economica (natura) del fattore che li ha originati</a:t>
            </a:r>
          </a:p>
          <a:p>
            <a:pPr eaLnBrk="1" hangingPunct="1">
              <a:buFont typeface="Wingdings 2" panose="05020102010507070707" pitchFamily="18" charset="2"/>
              <a:buNone/>
            </a:pPr>
            <a:r>
              <a:rPr lang="it-IT" altLang="it-IT" sz="2000" dirty="0"/>
              <a:t>Es.: personale, ammortamenti, materiali, ecc.</a:t>
            </a:r>
          </a:p>
          <a:p>
            <a:pPr eaLnBrk="1" hangingPunct="1">
              <a:buFont typeface="Wingdings 2" panose="05020102010507070707" pitchFamily="18" charset="2"/>
              <a:buNone/>
            </a:pPr>
            <a:endParaRPr lang="it-IT" altLang="it-IT" sz="2600" dirty="0"/>
          </a:p>
          <a:p>
            <a:pPr eaLnBrk="1" hangingPunct="1"/>
            <a:r>
              <a:rPr lang="it-IT" altLang="it-IT" sz="2600" b="1" i="1" u="sng" dirty="0"/>
              <a:t>Per destinazione (o per funzione o per centro di responsabilità)</a:t>
            </a:r>
            <a:r>
              <a:rPr lang="it-IT" altLang="it-IT" sz="2600" dirty="0"/>
              <a:t>:</a:t>
            </a:r>
          </a:p>
          <a:p>
            <a:pPr eaLnBrk="1" hangingPunct="1">
              <a:buFont typeface="Wingdings 2" panose="05020102010507070707" pitchFamily="18" charset="2"/>
              <a:buNone/>
            </a:pPr>
            <a:r>
              <a:rPr lang="it-IT" altLang="it-IT" sz="2600" dirty="0"/>
              <a:t>I costi si suddividono in base alla funzione (centro di responsabilità) cui sono destinati</a:t>
            </a:r>
          </a:p>
          <a:p>
            <a:pPr eaLnBrk="1" hangingPunct="1">
              <a:buFont typeface="Wingdings 2" panose="05020102010507070707" pitchFamily="18" charset="2"/>
              <a:buNone/>
            </a:pPr>
            <a:r>
              <a:rPr lang="it-IT" altLang="it-IT" sz="2000" dirty="0"/>
              <a:t>Es. : industriali, commerciali, R&amp;S, amministrativi, ecc.</a:t>
            </a:r>
          </a:p>
          <a:p>
            <a:pPr eaLnBrk="1" hangingPunct="1">
              <a:buFont typeface="Wingdings 2" panose="05020102010507070707" pitchFamily="18" charset="2"/>
              <a:buNone/>
            </a:pPr>
            <a:r>
              <a:rPr lang="it-IT" altLang="it-IT" sz="2400" dirty="0"/>
              <a:t>All’interno di queste classi la distinzione per natura è però conservata</a:t>
            </a:r>
          </a:p>
          <a:p>
            <a:pPr eaLnBrk="1" hangingPunct="1">
              <a:buFont typeface="Wingdings 2" panose="05020102010507070707" pitchFamily="18" charset="2"/>
              <a:buNone/>
            </a:pPr>
            <a:endParaRPr lang="it-IT" altLang="it-IT" sz="2600" dirty="0"/>
          </a:p>
        </p:txBody>
      </p:sp>
      <p:sp>
        <p:nvSpPr>
          <p:cNvPr id="2" name="Rettangolo 1">
            <a:extLst>
              <a:ext uri="{FF2B5EF4-FFF2-40B4-BE49-F238E27FC236}">
                <a16:creationId xmlns:a16="http://schemas.microsoft.com/office/drawing/2014/main" id="{4A43CD11-5712-C459-A385-C2312BE06C5A}"/>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Immagine 3">
            <a:extLst>
              <a:ext uri="{FF2B5EF4-FFF2-40B4-BE49-F238E27FC236}">
                <a16:creationId xmlns:a16="http://schemas.microsoft.com/office/drawing/2014/main" id="{3F3EFD17-B360-F108-D66B-1AC7D5955D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5" name="Rettangolo 4">
            <a:extLst>
              <a:ext uri="{FF2B5EF4-FFF2-40B4-BE49-F238E27FC236}">
                <a16:creationId xmlns:a16="http://schemas.microsoft.com/office/drawing/2014/main" id="{06BD5B3D-0A0A-F78E-0BCA-84ADA776CCCD}"/>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CasellaDiTesto 4">
            <a:extLst>
              <a:ext uri="{FF2B5EF4-FFF2-40B4-BE49-F238E27FC236}">
                <a16:creationId xmlns:a16="http://schemas.microsoft.com/office/drawing/2014/main" id="{686DD11D-E3C9-10A3-29ED-8605F4FF250D}"/>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8" name="Titolo 1">
            <a:extLst>
              <a:ext uri="{FF2B5EF4-FFF2-40B4-BE49-F238E27FC236}">
                <a16:creationId xmlns:a16="http://schemas.microsoft.com/office/drawing/2014/main" id="{9A665B9C-5E2E-A1B9-8B7B-E73EA163F495}"/>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5843" name="Rectangle 1027">
            <a:extLst>
              <a:ext uri="{FF2B5EF4-FFF2-40B4-BE49-F238E27FC236}">
                <a16:creationId xmlns:a16="http://schemas.microsoft.com/office/drawing/2014/main" id="{4EF07106-06CA-2A69-5AB3-9B258AFF7E3C}"/>
              </a:ext>
            </a:extLst>
          </p:cNvPr>
          <p:cNvSpPr>
            <a:spLocks noGrp="1" noChangeArrowheads="1"/>
          </p:cNvSpPr>
          <p:nvPr>
            <p:ph type="title"/>
          </p:nvPr>
        </p:nvSpPr>
        <p:spPr>
          <a:xfrm>
            <a:off x="457200" y="776214"/>
            <a:ext cx="8229600" cy="1143000"/>
          </a:xfrm>
        </p:spPr>
        <p:txBody>
          <a:bodyPr/>
          <a:lstStyle/>
          <a:p>
            <a:pPr eaLnBrk="1" fontAlgn="auto" hangingPunct="1">
              <a:spcAft>
                <a:spcPts val="0"/>
              </a:spcAft>
              <a:defRPr/>
            </a:pPr>
            <a:r>
              <a:rPr lang="it-IT" sz="3900" dirty="0"/>
              <a:t>La struttura del conto economico</a:t>
            </a:r>
          </a:p>
        </p:txBody>
      </p:sp>
      <p:sp>
        <p:nvSpPr>
          <p:cNvPr id="15363" name="Rectangle 1026">
            <a:extLst>
              <a:ext uri="{FF2B5EF4-FFF2-40B4-BE49-F238E27FC236}">
                <a16:creationId xmlns:a16="http://schemas.microsoft.com/office/drawing/2014/main" id="{AD993172-A09F-8B6E-642B-06A8C2452871}"/>
              </a:ext>
            </a:extLst>
          </p:cNvPr>
          <p:cNvSpPr>
            <a:spLocks noChangeArrowheads="1"/>
          </p:cNvSpPr>
          <p:nvPr/>
        </p:nvSpPr>
        <p:spPr bwMode="auto">
          <a:xfrm>
            <a:off x="539552" y="1916832"/>
            <a:ext cx="7948612" cy="457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it-IT" altLang="it-IT">
              <a:latin typeface="Gill Sans MT" panose="020B0502020104020203" pitchFamily="34" charset="0"/>
            </a:endParaRPr>
          </a:p>
        </p:txBody>
      </p:sp>
      <p:sp>
        <p:nvSpPr>
          <p:cNvPr id="15364" name="Text Box 1028">
            <a:extLst>
              <a:ext uri="{FF2B5EF4-FFF2-40B4-BE49-F238E27FC236}">
                <a16:creationId xmlns:a16="http://schemas.microsoft.com/office/drawing/2014/main" id="{3E3BAEE1-A373-2B18-1CBC-C7598623D90E}"/>
              </a:ext>
            </a:extLst>
          </p:cNvPr>
          <p:cNvSpPr txBox="1">
            <a:spLocks noChangeArrowheads="1"/>
          </p:cNvSpPr>
          <p:nvPr/>
        </p:nvSpPr>
        <p:spPr bwMode="auto">
          <a:xfrm>
            <a:off x="604639" y="2145432"/>
            <a:ext cx="2743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it-IT" altLang="it-IT" sz="2400">
                <a:latin typeface="Times New Roman" panose="02020603050405020304" pitchFamily="18" charset="0"/>
              </a:rPr>
              <a:t>MACROCLASSI</a:t>
            </a:r>
          </a:p>
        </p:txBody>
      </p:sp>
      <p:sp>
        <p:nvSpPr>
          <p:cNvPr id="15365" name="Text Box 1029">
            <a:extLst>
              <a:ext uri="{FF2B5EF4-FFF2-40B4-BE49-F238E27FC236}">
                <a16:creationId xmlns:a16="http://schemas.microsoft.com/office/drawing/2014/main" id="{5CE74B3A-C011-BEDC-8E39-A3D23BB6C07F}"/>
              </a:ext>
            </a:extLst>
          </p:cNvPr>
          <p:cNvSpPr txBox="1">
            <a:spLocks noChangeArrowheads="1"/>
          </p:cNvSpPr>
          <p:nvPr/>
        </p:nvSpPr>
        <p:spPr bwMode="auto">
          <a:xfrm>
            <a:off x="715764" y="3059832"/>
            <a:ext cx="19812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it-IT" altLang="it-IT" sz="2600">
                <a:latin typeface="Times New Roman" panose="02020603050405020304" pitchFamily="18" charset="0"/>
              </a:rPr>
              <a:t>voci</a:t>
            </a:r>
          </a:p>
        </p:txBody>
      </p:sp>
      <p:sp>
        <p:nvSpPr>
          <p:cNvPr id="15366" name="Text Box 1030">
            <a:extLst>
              <a:ext uri="{FF2B5EF4-FFF2-40B4-BE49-F238E27FC236}">
                <a16:creationId xmlns:a16="http://schemas.microsoft.com/office/drawing/2014/main" id="{AFA35373-DF44-F2D6-4D81-8F2E9780BE99}"/>
              </a:ext>
            </a:extLst>
          </p:cNvPr>
          <p:cNvSpPr txBox="1">
            <a:spLocks noChangeArrowheads="1"/>
          </p:cNvSpPr>
          <p:nvPr/>
        </p:nvSpPr>
        <p:spPr bwMode="auto">
          <a:xfrm>
            <a:off x="1172964" y="3821832"/>
            <a:ext cx="21336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it-IT" altLang="it-IT" sz="2200">
                <a:latin typeface="Times New Roman" panose="02020603050405020304" pitchFamily="18" charset="0"/>
              </a:rPr>
              <a:t>sottovoci</a:t>
            </a:r>
          </a:p>
        </p:txBody>
      </p:sp>
      <p:sp>
        <p:nvSpPr>
          <p:cNvPr id="15367" name="Text Box 1031">
            <a:extLst>
              <a:ext uri="{FF2B5EF4-FFF2-40B4-BE49-F238E27FC236}">
                <a16:creationId xmlns:a16="http://schemas.microsoft.com/office/drawing/2014/main" id="{39F072B6-4231-8CC7-A5E0-465433E0376C}"/>
              </a:ext>
            </a:extLst>
          </p:cNvPr>
          <p:cNvSpPr txBox="1">
            <a:spLocks noChangeArrowheads="1"/>
          </p:cNvSpPr>
          <p:nvPr/>
        </p:nvSpPr>
        <p:spPr bwMode="auto">
          <a:xfrm>
            <a:off x="3735189" y="2145432"/>
            <a:ext cx="4581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it-IT" altLang="it-IT" sz="2400">
                <a:latin typeface="Times New Roman" panose="02020603050405020304" pitchFamily="18" charset="0"/>
              </a:rPr>
              <a:t>B. COSTI DELLA PRODUZIONE</a:t>
            </a:r>
          </a:p>
        </p:txBody>
      </p:sp>
      <p:sp>
        <p:nvSpPr>
          <p:cNvPr id="15368" name="Text Box 1032">
            <a:extLst>
              <a:ext uri="{FF2B5EF4-FFF2-40B4-BE49-F238E27FC236}">
                <a16:creationId xmlns:a16="http://schemas.microsoft.com/office/drawing/2014/main" id="{59CD2A3F-1472-7F2B-3C5C-89DB61CB526D}"/>
              </a:ext>
            </a:extLst>
          </p:cNvPr>
          <p:cNvSpPr txBox="1">
            <a:spLocks noChangeArrowheads="1"/>
          </p:cNvSpPr>
          <p:nvPr/>
        </p:nvSpPr>
        <p:spPr bwMode="auto">
          <a:xfrm>
            <a:off x="3458964" y="3136032"/>
            <a:ext cx="411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it-IT" altLang="it-IT" sz="2800">
                <a:latin typeface="Times New Roman" panose="02020603050405020304" pitchFamily="18" charset="0"/>
              </a:rPr>
              <a:t>1. per il personale</a:t>
            </a:r>
          </a:p>
        </p:txBody>
      </p:sp>
      <p:sp>
        <p:nvSpPr>
          <p:cNvPr id="15369" name="Text Box 1033">
            <a:extLst>
              <a:ext uri="{FF2B5EF4-FFF2-40B4-BE49-F238E27FC236}">
                <a16:creationId xmlns:a16="http://schemas.microsoft.com/office/drawing/2014/main" id="{1989614A-25B7-5861-67D1-926DD2A1933F}"/>
              </a:ext>
            </a:extLst>
          </p:cNvPr>
          <p:cNvSpPr txBox="1">
            <a:spLocks noChangeArrowheads="1"/>
          </p:cNvSpPr>
          <p:nvPr/>
        </p:nvSpPr>
        <p:spPr bwMode="auto">
          <a:xfrm>
            <a:off x="3763764" y="3821832"/>
            <a:ext cx="4343400" cy="243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AutoNum type="alphaLcParenR"/>
            </a:pPr>
            <a:r>
              <a:rPr lang="it-IT" altLang="it-IT" sz="2200">
                <a:latin typeface="Times New Roman" panose="02020603050405020304" pitchFamily="18" charset="0"/>
              </a:rPr>
              <a:t>Salari e stipendi</a:t>
            </a:r>
          </a:p>
          <a:p>
            <a:pPr eaLnBrk="1" hangingPunct="1">
              <a:spcBef>
                <a:spcPct val="50000"/>
              </a:spcBef>
              <a:buFontTx/>
              <a:buAutoNum type="alphaLcParenR"/>
            </a:pPr>
            <a:r>
              <a:rPr lang="it-IT" altLang="it-IT" sz="2200">
                <a:latin typeface="Times New Roman" panose="02020603050405020304" pitchFamily="18" charset="0"/>
              </a:rPr>
              <a:t>Oneri sociali</a:t>
            </a:r>
          </a:p>
          <a:p>
            <a:pPr eaLnBrk="1" hangingPunct="1">
              <a:spcBef>
                <a:spcPct val="50000"/>
              </a:spcBef>
              <a:buFontTx/>
              <a:buAutoNum type="alphaLcParenR"/>
            </a:pPr>
            <a:r>
              <a:rPr lang="it-IT" altLang="it-IT" sz="2200">
                <a:latin typeface="Times New Roman" panose="02020603050405020304" pitchFamily="18" charset="0"/>
              </a:rPr>
              <a:t>Trattamento di fine rapporto</a:t>
            </a:r>
          </a:p>
          <a:p>
            <a:pPr eaLnBrk="1" hangingPunct="1">
              <a:spcBef>
                <a:spcPct val="50000"/>
              </a:spcBef>
              <a:buFontTx/>
              <a:buAutoNum type="alphaLcParenR"/>
            </a:pPr>
            <a:r>
              <a:rPr lang="it-IT" altLang="it-IT" sz="2200">
                <a:latin typeface="Times New Roman" panose="02020603050405020304" pitchFamily="18" charset="0"/>
              </a:rPr>
              <a:t>Trattamento di quiescenza</a:t>
            </a:r>
          </a:p>
          <a:p>
            <a:pPr eaLnBrk="1" hangingPunct="1">
              <a:spcBef>
                <a:spcPct val="50000"/>
              </a:spcBef>
              <a:buFontTx/>
              <a:buAutoNum type="alphaLcParenR"/>
            </a:pPr>
            <a:r>
              <a:rPr lang="it-IT" altLang="it-IT" sz="2200">
                <a:latin typeface="Times New Roman" panose="02020603050405020304" pitchFamily="18" charset="0"/>
              </a:rPr>
              <a:t>Altri costi</a:t>
            </a:r>
          </a:p>
        </p:txBody>
      </p:sp>
      <p:sp>
        <p:nvSpPr>
          <p:cNvPr id="15370" name="AutoShape 1034">
            <a:extLst>
              <a:ext uri="{FF2B5EF4-FFF2-40B4-BE49-F238E27FC236}">
                <a16:creationId xmlns:a16="http://schemas.microsoft.com/office/drawing/2014/main" id="{D63F8E93-0C7B-116C-4EF6-4880D3EE4B1A}"/>
              </a:ext>
            </a:extLst>
          </p:cNvPr>
          <p:cNvSpPr>
            <a:spLocks noChangeArrowheads="1"/>
          </p:cNvSpPr>
          <p:nvPr/>
        </p:nvSpPr>
        <p:spPr bwMode="auto">
          <a:xfrm>
            <a:off x="3179564" y="2297832"/>
            <a:ext cx="457200" cy="304800"/>
          </a:xfrm>
          <a:prstGeom prst="rightArrow">
            <a:avLst>
              <a:gd name="adj1" fmla="val 50000"/>
              <a:gd name="adj2" fmla="val 40625"/>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it-IT" altLang="it-IT">
              <a:latin typeface="Gill Sans MT" panose="020B0502020104020203" pitchFamily="34" charset="0"/>
            </a:endParaRPr>
          </a:p>
        </p:txBody>
      </p:sp>
      <p:sp>
        <p:nvSpPr>
          <p:cNvPr id="15371" name="AutoShape 1035">
            <a:extLst>
              <a:ext uri="{FF2B5EF4-FFF2-40B4-BE49-F238E27FC236}">
                <a16:creationId xmlns:a16="http://schemas.microsoft.com/office/drawing/2014/main" id="{C643A62D-2934-DF16-5193-5765A6CB9924}"/>
              </a:ext>
            </a:extLst>
          </p:cNvPr>
          <p:cNvSpPr>
            <a:spLocks noChangeArrowheads="1"/>
          </p:cNvSpPr>
          <p:nvPr/>
        </p:nvSpPr>
        <p:spPr bwMode="auto">
          <a:xfrm>
            <a:off x="1477764" y="3212232"/>
            <a:ext cx="1905000" cy="304800"/>
          </a:xfrm>
          <a:prstGeom prst="rightArrow">
            <a:avLst>
              <a:gd name="adj1" fmla="val 50000"/>
              <a:gd name="adj2" fmla="val 169271"/>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it-IT" altLang="it-IT">
              <a:latin typeface="Gill Sans MT" panose="020B0502020104020203" pitchFamily="34" charset="0"/>
            </a:endParaRPr>
          </a:p>
        </p:txBody>
      </p:sp>
      <p:sp>
        <p:nvSpPr>
          <p:cNvPr id="15372" name="AutoShape 1036">
            <a:extLst>
              <a:ext uri="{FF2B5EF4-FFF2-40B4-BE49-F238E27FC236}">
                <a16:creationId xmlns:a16="http://schemas.microsoft.com/office/drawing/2014/main" id="{5570B696-A035-5406-DBAA-EE0F3063384C}"/>
              </a:ext>
            </a:extLst>
          </p:cNvPr>
          <p:cNvSpPr>
            <a:spLocks noChangeArrowheads="1"/>
          </p:cNvSpPr>
          <p:nvPr/>
        </p:nvSpPr>
        <p:spPr bwMode="auto">
          <a:xfrm>
            <a:off x="2620764" y="3898032"/>
            <a:ext cx="1066800" cy="304800"/>
          </a:xfrm>
          <a:prstGeom prst="rightArrow">
            <a:avLst>
              <a:gd name="adj1" fmla="val 50000"/>
              <a:gd name="adj2" fmla="val 94792"/>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it-IT" altLang="it-IT">
              <a:latin typeface="Gill Sans MT" panose="020B0502020104020203" pitchFamily="34" charset="0"/>
            </a:endParaRPr>
          </a:p>
        </p:txBody>
      </p:sp>
      <p:sp>
        <p:nvSpPr>
          <p:cNvPr id="2" name="Rettangolo 1">
            <a:extLst>
              <a:ext uri="{FF2B5EF4-FFF2-40B4-BE49-F238E27FC236}">
                <a16:creationId xmlns:a16="http://schemas.microsoft.com/office/drawing/2014/main" id="{30B0E988-3012-0D4E-99D2-6010E4B8C2A1}"/>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Immagine 3">
            <a:extLst>
              <a:ext uri="{FF2B5EF4-FFF2-40B4-BE49-F238E27FC236}">
                <a16:creationId xmlns:a16="http://schemas.microsoft.com/office/drawing/2014/main" id="{D95D1E2C-4F16-3C09-7D15-310CB455FC6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5" name="Rettangolo 4">
            <a:extLst>
              <a:ext uri="{FF2B5EF4-FFF2-40B4-BE49-F238E27FC236}">
                <a16:creationId xmlns:a16="http://schemas.microsoft.com/office/drawing/2014/main" id="{B1DE4851-ECA5-0F02-A7EE-29B493607152}"/>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CasellaDiTesto 4">
            <a:extLst>
              <a:ext uri="{FF2B5EF4-FFF2-40B4-BE49-F238E27FC236}">
                <a16:creationId xmlns:a16="http://schemas.microsoft.com/office/drawing/2014/main" id="{727F0BB5-24FD-A5F4-720A-C465C1EAAB4C}"/>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8" name="Titolo 1">
            <a:extLst>
              <a:ext uri="{FF2B5EF4-FFF2-40B4-BE49-F238E27FC236}">
                <a16:creationId xmlns:a16="http://schemas.microsoft.com/office/drawing/2014/main" id="{3860E539-C19C-8BF2-B024-1769C92DC9BC}"/>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13F479-CE1F-1D2D-DB9F-DC1CC16163B0}"/>
              </a:ext>
            </a:extLst>
          </p:cNvPr>
          <p:cNvSpPr>
            <a:spLocks noGrp="1"/>
          </p:cNvSpPr>
          <p:nvPr>
            <p:ph type="ctrTitle"/>
          </p:nvPr>
        </p:nvSpPr>
        <p:spPr>
          <a:xfrm>
            <a:off x="683568" y="908720"/>
            <a:ext cx="7407275" cy="1471613"/>
          </a:xfrm>
        </p:spPr>
        <p:txBody>
          <a:bodyPr/>
          <a:lstStyle/>
          <a:p>
            <a:pPr eaLnBrk="1" fontAlgn="auto" hangingPunct="1">
              <a:spcAft>
                <a:spcPts val="0"/>
              </a:spcAft>
              <a:defRPr/>
            </a:pPr>
            <a:r>
              <a:rPr lang="it-IT" dirty="0"/>
              <a:t>La riclassificazione del CE</a:t>
            </a:r>
          </a:p>
        </p:txBody>
      </p:sp>
      <p:sp>
        <p:nvSpPr>
          <p:cNvPr id="3" name="Sottotitolo 2">
            <a:extLst>
              <a:ext uri="{FF2B5EF4-FFF2-40B4-BE49-F238E27FC236}">
                <a16:creationId xmlns:a16="http://schemas.microsoft.com/office/drawing/2014/main" id="{3CB0E194-C8AC-D569-5C01-5A164DF3E9DE}"/>
              </a:ext>
            </a:extLst>
          </p:cNvPr>
          <p:cNvSpPr>
            <a:spLocks noGrp="1"/>
          </p:cNvSpPr>
          <p:nvPr>
            <p:ph type="subTitle" idx="1"/>
          </p:nvPr>
        </p:nvSpPr>
        <p:spPr>
          <a:xfrm>
            <a:off x="755575" y="2132856"/>
            <a:ext cx="7407275" cy="4508500"/>
          </a:xfrm>
        </p:spPr>
        <p:txBody>
          <a:bodyPr>
            <a:normAutofit fontScale="92500" lnSpcReduction="10000"/>
          </a:bodyPr>
          <a:lstStyle/>
          <a:p>
            <a:pPr eaLnBrk="1" fontAlgn="auto" hangingPunct="1">
              <a:spcAft>
                <a:spcPts val="0"/>
              </a:spcAft>
              <a:buFont typeface="Wingdings 2"/>
              <a:buNone/>
              <a:defRPr/>
            </a:pPr>
            <a:r>
              <a:rPr lang="it-IT" dirty="0">
                <a:solidFill>
                  <a:schemeClr val="tx1"/>
                </a:solidFill>
              </a:rPr>
              <a:t>Per le analisi di bilancio si utilizza una delle seguenti configurazioni di conto economico:</a:t>
            </a:r>
          </a:p>
          <a:p>
            <a:pPr eaLnBrk="1" fontAlgn="auto" hangingPunct="1">
              <a:spcAft>
                <a:spcPts val="0"/>
              </a:spcAft>
              <a:buFont typeface="Wingdings 2"/>
              <a:buNone/>
              <a:defRPr/>
            </a:pPr>
            <a:endParaRPr lang="it-IT" dirty="0">
              <a:solidFill>
                <a:schemeClr val="tx1"/>
              </a:solidFill>
            </a:endParaRPr>
          </a:p>
          <a:p>
            <a:pPr eaLnBrk="1" fontAlgn="auto" hangingPunct="1">
              <a:spcAft>
                <a:spcPts val="0"/>
              </a:spcAft>
              <a:buFont typeface="Arial" pitchFamily="34" charset="0"/>
              <a:buChar char="•"/>
              <a:defRPr/>
            </a:pPr>
            <a:r>
              <a:rPr lang="it-IT" dirty="0">
                <a:solidFill>
                  <a:schemeClr val="tx1"/>
                </a:solidFill>
              </a:rPr>
              <a:t>A ricavi e costo del venduto (costi classificati per natura)</a:t>
            </a:r>
          </a:p>
          <a:p>
            <a:pPr eaLnBrk="1" fontAlgn="auto" hangingPunct="1">
              <a:spcAft>
                <a:spcPts val="0"/>
              </a:spcAft>
              <a:buFont typeface="Arial" pitchFamily="34" charset="0"/>
              <a:buChar char="•"/>
              <a:defRPr/>
            </a:pPr>
            <a:r>
              <a:rPr lang="it-IT" dirty="0">
                <a:solidFill>
                  <a:schemeClr val="tx1"/>
                </a:solidFill>
              </a:rPr>
              <a:t>A valore della produzione e valore aggiunto</a:t>
            </a:r>
          </a:p>
          <a:p>
            <a:pPr eaLnBrk="1" fontAlgn="auto" hangingPunct="1">
              <a:spcAft>
                <a:spcPts val="0"/>
              </a:spcAft>
              <a:buFont typeface="Arial" pitchFamily="34" charset="0"/>
              <a:buChar char="•"/>
              <a:defRPr/>
            </a:pPr>
            <a:r>
              <a:rPr lang="it-IT" dirty="0">
                <a:solidFill>
                  <a:schemeClr val="tx1"/>
                </a:solidFill>
              </a:rPr>
              <a:t>A ricavi e costo del venduto (costi classificati per destinazione)</a:t>
            </a:r>
          </a:p>
          <a:p>
            <a:pPr eaLnBrk="1" fontAlgn="auto" hangingPunct="1">
              <a:spcAft>
                <a:spcPts val="0"/>
              </a:spcAft>
              <a:buFont typeface="Arial" pitchFamily="34" charset="0"/>
              <a:buChar char="•"/>
              <a:defRPr/>
            </a:pPr>
            <a:r>
              <a:rPr lang="it-IT" dirty="0">
                <a:solidFill>
                  <a:schemeClr val="tx1"/>
                </a:solidFill>
              </a:rPr>
              <a:t>A margine di contribuzione</a:t>
            </a:r>
          </a:p>
        </p:txBody>
      </p:sp>
      <p:sp>
        <p:nvSpPr>
          <p:cNvPr id="4" name="Rettangolo 3">
            <a:extLst>
              <a:ext uri="{FF2B5EF4-FFF2-40B4-BE49-F238E27FC236}">
                <a16:creationId xmlns:a16="http://schemas.microsoft.com/office/drawing/2014/main" id="{C7419C25-A046-06FF-C4B6-BD62C995E1A6}"/>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Immagine 5">
            <a:extLst>
              <a:ext uri="{FF2B5EF4-FFF2-40B4-BE49-F238E27FC236}">
                <a16:creationId xmlns:a16="http://schemas.microsoft.com/office/drawing/2014/main" id="{EBB155CF-BC8A-E298-9173-425F2FF55C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7" name="Rettangolo 6">
            <a:extLst>
              <a:ext uri="{FF2B5EF4-FFF2-40B4-BE49-F238E27FC236}">
                <a16:creationId xmlns:a16="http://schemas.microsoft.com/office/drawing/2014/main" id="{2C789C9A-4980-FAA6-BB74-B1791CE32FBC}"/>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CasellaDiTesto 4">
            <a:extLst>
              <a:ext uri="{FF2B5EF4-FFF2-40B4-BE49-F238E27FC236}">
                <a16:creationId xmlns:a16="http://schemas.microsoft.com/office/drawing/2014/main" id="{E4D534DC-8548-3C37-BB4E-301A8B8B3F7A}"/>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10" name="Titolo 1">
            <a:extLst>
              <a:ext uri="{FF2B5EF4-FFF2-40B4-BE49-F238E27FC236}">
                <a16:creationId xmlns:a16="http://schemas.microsoft.com/office/drawing/2014/main" id="{08E19339-5A43-68C6-BCCD-4CD269B248DF}"/>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olo 1">
            <a:extLst>
              <a:ext uri="{FF2B5EF4-FFF2-40B4-BE49-F238E27FC236}">
                <a16:creationId xmlns:a16="http://schemas.microsoft.com/office/drawing/2014/main" id="{02509BBF-6175-294D-BF31-E22883AEDB84}"/>
              </a:ext>
            </a:extLst>
          </p:cNvPr>
          <p:cNvSpPr>
            <a:spLocks noGrp="1"/>
          </p:cNvSpPr>
          <p:nvPr>
            <p:ph type="title"/>
          </p:nvPr>
        </p:nvSpPr>
        <p:spPr>
          <a:xfrm>
            <a:off x="395536" y="836712"/>
            <a:ext cx="8229600" cy="1143000"/>
          </a:xfrm>
        </p:spPr>
        <p:txBody>
          <a:bodyPr>
            <a:normAutofit fontScale="90000"/>
          </a:bodyPr>
          <a:lstStyle/>
          <a:p>
            <a:r>
              <a:rPr lang="it-IT" altLang="it-IT" dirty="0"/>
              <a:t>Il CE riclassificato a ricavi e costo del venduto: struttura</a:t>
            </a:r>
          </a:p>
        </p:txBody>
      </p:sp>
      <p:graphicFrame>
        <p:nvGraphicFramePr>
          <p:cNvPr id="5" name="Tabella 4">
            <a:extLst>
              <a:ext uri="{FF2B5EF4-FFF2-40B4-BE49-F238E27FC236}">
                <a16:creationId xmlns:a16="http://schemas.microsoft.com/office/drawing/2014/main" id="{9459C286-D288-5929-C2E7-BDC8EAA9D0D1}"/>
              </a:ext>
            </a:extLst>
          </p:cNvPr>
          <p:cNvGraphicFramePr>
            <a:graphicFrameLocks noGrp="1"/>
          </p:cNvGraphicFramePr>
          <p:nvPr>
            <p:extLst>
              <p:ext uri="{D42A27DB-BD31-4B8C-83A1-F6EECF244321}">
                <p14:modId xmlns:p14="http://schemas.microsoft.com/office/powerpoint/2010/main" val="3082121353"/>
              </p:ext>
            </p:extLst>
          </p:nvPr>
        </p:nvGraphicFramePr>
        <p:xfrm>
          <a:off x="1043608" y="2060848"/>
          <a:ext cx="6648450" cy="4114800"/>
        </p:xfrm>
        <a:graphic>
          <a:graphicData uri="http://schemas.openxmlformats.org/drawingml/2006/table">
            <a:tbl>
              <a:tblPr firstRow="1" bandRow="1">
                <a:tableStyleId>{5940675A-B579-460E-94D1-54222C63F5DA}</a:tableStyleId>
              </a:tblPr>
              <a:tblGrid>
                <a:gridCol w="6648450">
                  <a:extLst>
                    <a:ext uri="{9D8B030D-6E8A-4147-A177-3AD203B41FA5}">
                      <a16:colId xmlns:a16="http://schemas.microsoft.com/office/drawing/2014/main" val="20000"/>
                    </a:ext>
                  </a:extLst>
                </a:gridCol>
              </a:tblGrid>
              <a:tr h="370840">
                <a:tc>
                  <a:txBody>
                    <a:bodyPr/>
                    <a:lstStyle/>
                    <a:p>
                      <a:r>
                        <a:rPr lang="it-IT" sz="2400" dirty="0"/>
                        <a:t>Ricavi netti</a:t>
                      </a:r>
                    </a:p>
                    <a:p>
                      <a:r>
                        <a:rPr lang="it-IT" sz="2400" dirty="0"/>
                        <a:t>Costo del venduto</a:t>
                      </a:r>
                    </a:p>
                    <a:p>
                      <a:r>
                        <a:rPr lang="it-IT" sz="2400" b="1" dirty="0"/>
                        <a:t>Reddito operativo</a:t>
                      </a:r>
                      <a:r>
                        <a:rPr lang="it-IT" sz="2400" b="1" baseline="0" dirty="0"/>
                        <a:t> gestione caratteristica</a:t>
                      </a:r>
                    </a:p>
                    <a:p>
                      <a:r>
                        <a:rPr lang="it-IT" sz="2400" baseline="0" dirty="0"/>
                        <a:t>Risultato gestione complementare e accessoria</a:t>
                      </a:r>
                    </a:p>
                    <a:p>
                      <a:r>
                        <a:rPr lang="it-IT" sz="2400" b="1" baseline="0" dirty="0"/>
                        <a:t>Reddito operativo aziendale</a:t>
                      </a:r>
                    </a:p>
                    <a:p>
                      <a:r>
                        <a:rPr lang="it-IT" sz="2400" baseline="0" dirty="0"/>
                        <a:t>Oneri finanziari</a:t>
                      </a:r>
                    </a:p>
                    <a:p>
                      <a:pPr marL="0" algn="l" rtl="0" eaLnBrk="1" latinLnBrk="0" hangingPunct="1"/>
                      <a:r>
                        <a:rPr kumimoji="0" lang="it-IT" sz="2400" b="1" kern="1200" baseline="0" dirty="0">
                          <a:solidFill>
                            <a:schemeClr val="tx1"/>
                          </a:solidFill>
                          <a:latin typeface="+mn-lt"/>
                          <a:ea typeface="+mn-ea"/>
                          <a:cs typeface="+mn-cs"/>
                        </a:rPr>
                        <a:t>Reddito lordo di competenza</a:t>
                      </a:r>
                    </a:p>
                    <a:p>
                      <a:r>
                        <a:rPr lang="it-IT" sz="2400" baseline="0" dirty="0"/>
                        <a:t>Componenti straordinari</a:t>
                      </a:r>
                    </a:p>
                    <a:p>
                      <a:pPr marL="0" algn="l" rtl="0" eaLnBrk="1" latinLnBrk="0" hangingPunct="1"/>
                      <a:r>
                        <a:rPr kumimoji="0" lang="it-IT" sz="2400" b="1" kern="1200" baseline="0" dirty="0">
                          <a:solidFill>
                            <a:schemeClr val="tx1"/>
                          </a:solidFill>
                          <a:latin typeface="+mn-lt"/>
                          <a:ea typeface="+mn-ea"/>
                          <a:cs typeface="+mn-cs"/>
                        </a:rPr>
                        <a:t>Reddito ante imposte</a:t>
                      </a:r>
                    </a:p>
                    <a:p>
                      <a:r>
                        <a:rPr lang="it-IT" sz="2400" baseline="0" dirty="0"/>
                        <a:t>Imposte</a:t>
                      </a:r>
                    </a:p>
                    <a:p>
                      <a:pPr marL="0" algn="l" rtl="0" eaLnBrk="1" latinLnBrk="0" hangingPunct="1"/>
                      <a:r>
                        <a:rPr kumimoji="0" lang="it-IT" sz="2400" b="1" kern="1200" baseline="0" dirty="0">
                          <a:solidFill>
                            <a:schemeClr val="tx1"/>
                          </a:solidFill>
                          <a:latin typeface="+mn-lt"/>
                          <a:ea typeface="+mn-ea"/>
                          <a:cs typeface="+mn-cs"/>
                        </a:rPr>
                        <a:t>Reddito netto</a:t>
                      </a:r>
                    </a:p>
                  </a:txBody>
                  <a:tcPr marL="91441" marR="91441"/>
                </a:tc>
                <a:extLst>
                  <a:ext uri="{0D108BD9-81ED-4DB2-BD59-A6C34878D82A}">
                    <a16:rowId xmlns:a16="http://schemas.microsoft.com/office/drawing/2014/main" val="10000"/>
                  </a:ext>
                </a:extLst>
              </a:tr>
            </a:tbl>
          </a:graphicData>
        </a:graphic>
      </p:graphicFrame>
      <p:sp>
        <p:nvSpPr>
          <p:cNvPr id="2" name="Rettangolo 1">
            <a:extLst>
              <a:ext uri="{FF2B5EF4-FFF2-40B4-BE49-F238E27FC236}">
                <a16:creationId xmlns:a16="http://schemas.microsoft.com/office/drawing/2014/main" id="{CD10D1B3-676C-F806-2A32-AC0077A2DA4D}"/>
              </a:ext>
            </a:extLst>
          </p:cNvPr>
          <p:cNvSpPr/>
          <p:nvPr/>
        </p:nvSpPr>
        <p:spPr>
          <a:xfrm>
            <a:off x="0" y="0"/>
            <a:ext cx="9144000" cy="83671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Immagine 3">
            <a:extLst>
              <a:ext uri="{FF2B5EF4-FFF2-40B4-BE49-F238E27FC236}">
                <a16:creationId xmlns:a16="http://schemas.microsoft.com/office/drawing/2014/main" id="{A6803BD5-E53F-8B3A-07D3-5EFC51EF91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2400" y="195719"/>
            <a:ext cx="576064" cy="567622"/>
          </a:xfrm>
          <a:prstGeom prst="rect">
            <a:avLst/>
          </a:prstGeom>
        </p:spPr>
      </p:pic>
      <p:sp>
        <p:nvSpPr>
          <p:cNvPr id="6" name="Rettangolo 5">
            <a:extLst>
              <a:ext uri="{FF2B5EF4-FFF2-40B4-BE49-F238E27FC236}">
                <a16:creationId xmlns:a16="http://schemas.microsoft.com/office/drawing/2014/main" id="{EC968BA0-DD56-F42F-E293-BFE2416CE38E}"/>
              </a:ext>
            </a:extLst>
          </p:cNvPr>
          <p:cNvSpPr/>
          <p:nvPr/>
        </p:nvSpPr>
        <p:spPr>
          <a:xfrm>
            <a:off x="0" y="6525343"/>
            <a:ext cx="9144000" cy="348943"/>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CasellaDiTesto 4">
            <a:extLst>
              <a:ext uri="{FF2B5EF4-FFF2-40B4-BE49-F238E27FC236}">
                <a16:creationId xmlns:a16="http://schemas.microsoft.com/office/drawing/2014/main" id="{88D527C1-2226-9778-627B-A9AD9EB7569B}"/>
              </a:ext>
            </a:extLst>
          </p:cNvPr>
          <p:cNvSpPr txBox="1">
            <a:spLocks noChangeArrowheads="1"/>
          </p:cNvSpPr>
          <p:nvPr/>
        </p:nvSpPr>
        <p:spPr bwMode="auto">
          <a:xfrm>
            <a:off x="55007" y="149531"/>
            <a:ext cx="5976664" cy="830997"/>
          </a:xfrm>
          <a:prstGeom prst="rect">
            <a:avLst/>
          </a:prstGeom>
          <a:noFill/>
          <a:ln w="9525">
            <a:noFill/>
            <a:miter lim="800000"/>
            <a:headEnd/>
            <a:tailEnd/>
          </a:ln>
        </p:spPr>
        <p:txBody>
          <a:bodyPr>
            <a:spAutoFit/>
          </a:bodyPr>
          <a:lstStyle/>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Contabilità del lavoro</a:t>
            </a:r>
          </a:p>
          <a:p>
            <a:pPr algn="ctr" eaLnBrk="1" fontAlgn="auto" hangingPunct="1">
              <a:spcBef>
                <a:spcPts val="0"/>
              </a:spcBef>
              <a:spcAft>
                <a:spcPts val="0"/>
              </a:spcAft>
              <a:defRPr/>
            </a:pPr>
            <a:r>
              <a:rPr lang="it-IT" sz="2400" b="1" dirty="0">
                <a:solidFill>
                  <a:schemeClr val="bg1"/>
                </a:solidFill>
                <a:effectLst>
                  <a:reflection blurRad="6350" stA="55000" endA="300" endPos="45500" dir="5400000" sy="-100000" algn="bl" rotWithShape="0"/>
                </a:effectLst>
                <a:latin typeface="+mn-lt"/>
                <a:cs typeface="Calibri Light" panose="020F0302020204030204" pitchFamily="34" charset="0"/>
              </a:rPr>
              <a:t>Modulo SECS-P/07 – 6 CFU</a:t>
            </a:r>
            <a:endParaRPr lang="it-IT" sz="2000" b="1" dirty="0">
              <a:solidFill>
                <a:schemeClr val="bg1"/>
              </a:solidFill>
              <a:effectLst>
                <a:reflection blurRad="6350" stA="55000" endA="300" endPos="45500" dir="5400000" sy="-100000" algn="bl" rotWithShape="0"/>
              </a:effectLst>
              <a:latin typeface="+mn-lt"/>
              <a:cs typeface="Calibri Light" panose="020F0302020204030204" pitchFamily="34" charset="0"/>
            </a:endParaRPr>
          </a:p>
        </p:txBody>
      </p:sp>
      <p:sp>
        <p:nvSpPr>
          <p:cNvPr id="9" name="Titolo 1">
            <a:extLst>
              <a:ext uri="{FF2B5EF4-FFF2-40B4-BE49-F238E27FC236}">
                <a16:creationId xmlns:a16="http://schemas.microsoft.com/office/drawing/2014/main" id="{08BC601F-FF38-F440-3461-D1F525EFEA82}"/>
              </a:ext>
            </a:extLst>
          </p:cNvPr>
          <p:cNvSpPr txBox="1">
            <a:spLocks/>
          </p:cNvSpPr>
          <p:nvPr/>
        </p:nvSpPr>
        <p:spPr>
          <a:xfrm>
            <a:off x="1422400" y="6373813"/>
            <a:ext cx="6299200" cy="69373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it-IT" sz="1400" b="1" dirty="0">
                <a:solidFill>
                  <a:schemeClr val="bg1"/>
                </a:solidFill>
                <a:effectLst>
                  <a:outerShdw blurRad="38100" dist="38100" dir="2700000" algn="tl">
                    <a:srgbClr val="000000">
                      <a:alpha val="43137"/>
                    </a:srgbClr>
                  </a:outerShdw>
                </a:effectLst>
              </a:rPr>
              <a:t>Dipartimento di Giurisprudenza – Università degli Studi di Napoli "</a:t>
            </a:r>
            <a:r>
              <a:rPr lang="it-IT" sz="1400" b="1" dirty="0" err="1">
                <a:solidFill>
                  <a:schemeClr val="bg1"/>
                </a:solidFill>
                <a:effectLst>
                  <a:outerShdw blurRad="38100" dist="38100" dir="2700000" algn="tl">
                    <a:srgbClr val="000000">
                      <a:alpha val="43137"/>
                    </a:srgbClr>
                  </a:outerShdw>
                </a:effectLst>
              </a:rPr>
              <a:t>Parthenope</a:t>
            </a:r>
            <a:r>
              <a:rPr lang="it-IT" sz="1400" b="1" dirty="0">
                <a:solidFill>
                  <a:schemeClr val="bg1"/>
                </a:solidFill>
                <a:effectLst>
                  <a:outerShdw blurRad="38100" dist="38100" dir="2700000" algn="tl">
                    <a:srgbClr val="000000">
                      <a:alpha val="43137"/>
                    </a:srgbClr>
                  </a:outerShdw>
                </a:effectLst>
              </a:rPr>
              <a:t>"</a:t>
            </a:r>
            <a:endParaRPr lang="en-GB" sz="1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576176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301</TotalTime>
  <Words>3098</Words>
  <Application>Microsoft Office PowerPoint</Application>
  <PresentationFormat>Presentazione su schermo (4:3)</PresentationFormat>
  <Paragraphs>425</Paragraphs>
  <Slides>29</Slides>
  <Notes>11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29</vt:i4>
      </vt:variant>
    </vt:vector>
  </HeadingPairs>
  <TitlesOfParts>
    <vt:vector size="36" baseType="lpstr">
      <vt:lpstr>Arial</vt:lpstr>
      <vt:lpstr>Arial Rounded MT Bold</vt:lpstr>
      <vt:lpstr>Calibri</vt:lpstr>
      <vt:lpstr>Gill Sans MT</vt:lpstr>
      <vt:lpstr>Times New Roman</vt:lpstr>
      <vt:lpstr>Wingdings 2</vt:lpstr>
      <vt:lpstr>Tema di Office</vt:lpstr>
      <vt:lpstr>Corso di Studio in  Scienze dell’Amministrazione, dell’Organizzazione e Consulenza del lavoro  Contabilità del lavoro Modulo SECS-P/07 – 6 CFU</vt:lpstr>
      <vt:lpstr>Argomenti</vt:lpstr>
      <vt:lpstr>Presentazione standard di PowerPoint</vt:lpstr>
      <vt:lpstr>Lo schema di conto economico secondo il Codice Civile</vt:lpstr>
      <vt:lpstr>Il conto economico secondo il Codice Civile</vt:lpstr>
      <vt:lpstr>I criteri di classificazione dei costi</vt:lpstr>
      <vt:lpstr>La struttura del conto economico</vt:lpstr>
      <vt:lpstr>La riclassificazione del CE</vt:lpstr>
      <vt:lpstr>Il CE riclassificato a ricavi e costo del venduto: struttura</vt:lpstr>
      <vt:lpstr>La composizione del costo del venduto</vt:lpstr>
      <vt:lpstr>Dal CE civilistico a quello a ricavi e costo del venduto</vt:lpstr>
      <vt:lpstr>Dal CE civilistico a quello a ricavi e costo del venduto (II)</vt:lpstr>
      <vt:lpstr>Dal CE civilistico a quello a ricavi e costo del venduto (III)</vt:lpstr>
      <vt:lpstr>Dal CE civilistico a quello a ricavi e costo del venduto (IV)</vt:lpstr>
      <vt:lpstr>Il CE riclassificato a valore della produzione e valore aggiunto</vt:lpstr>
      <vt:lpstr>CE a valore della produzione e valore aggiunto - Struttura</vt:lpstr>
      <vt:lpstr>Dal CE civilistico a quello a valore della produzione e valore aggiunto</vt:lpstr>
      <vt:lpstr>Dal CE civilistico a quello a valore della produzione e valore aggiunto (II)</vt:lpstr>
      <vt:lpstr>Dal CE civilistico a quello a valore della produzione e valore aggiunto (III)</vt:lpstr>
      <vt:lpstr>Dal CE civilistico a quello a valore della produzione e valore aggiunto (IV)</vt:lpstr>
      <vt:lpstr>CE a ricavi e costo del venduto (costi classificati per destinazione) – la composizione del costo del venduto</vt:lpstr>
      <vt:lpstr>CE a margine di contribuzione</vt:lpstr>
      <vt:lpstr>Presentazione standard di PowerPoint</vt:lpstr>
      <vt:lpstr>Analisi della redditività</vt:lpstr>
      <vt:lpstr>Determinazione della redditività operativa</vt:lpstr>
      <vt:lpstr>Scomposizione del ROI</vt:lpstr>
      <vt:lpstr>Differenziale tra rendimento e costo delle risorse finanziarie</vt:lpstr>
      <vt:lpstr>Determinazione della redditività netta dei mezzi propri</vt:lpstr>
      <vt:lpstr>Calcolo del tasso di autofinanziamento</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Legal Manager &amp; Advisor</dc:title>
  <dc:creator>Alfredo Celentano</dc:creator>
  <cp:lastModifiedBy>Sabrina Pisano</cp:lastModifiedBy>
  <cp:revision>23</cp:revision>
  <dcterms:created xsi:type="dcterms:W3CDTF">2021-04-07T06:50:06Z</dcterms:created>
  <dcterms:modified xsi:type="dcterms:W3CDTF">2024-03-21T18:20:15Z</dcterms:modified>
</cp:coreProperties>
</file>