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890" r:id="rId2"/>
    <p:sldId id="891" r:id="rId3"/>
    <p:sldId id="921" r:id="rId4"/>
    <p:sldId id="922" r:id="rId5"/>
    <p:sldId id="923" r:id="rId6"/>
    <p:sldId id="924" r:id="rId7"/>
    <p:sldId id="925" r:id="rId8"/>
    <p:sldId id="926" r:id="rId9"/>
    <p:sldId id="927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913" r:id="rId18"/>
    <p:sldId id="914" r:id="rId19"/>
    <p:sldId id="915" r:id="rId20"/>
    <p:sldId id="916" r:id="rId21"/>
    <p:sldId id="917" r:id="rId22"/>
    <p:sldId id="918" r:id="rId23"/>
    <p:sldId id="919" r:id="rId24"/>
    <p:sldId id="92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Viceconte" initials="EV" lastIdx="4" clrIdx="0">
    <p:extLst>
      <p:ext uri="{19B8F6BF-5375-455C-9EA6-DF929625EA0E}">
        <p15:presenceInfo xmlns="" xmlns:p15="http://schemas.microsoft.com/office/powerpoint/2012/main" userId="Enrico Viceco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472C4"/>
    <a:srgbClr val="669900"/>
    <a:srgbClr val="F707C4"/>
    <a:srgbClr val="FF3300"/>
    <a:srgbClr val="FFFFFF"/>
    <a:srgbClr val="FFFF00"/>
    <a:srgbClr val="5F5F5F"/>
    <a:srgbClr val="FEA9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EE4F2-8D00-41C6-BA3C-053DC5E5DAB7}" type="datetimeFigureOut">
              <a:rPr lang="it-IT" smtClean="0"/>
              <a:pPr/>
              <a:t>25/02/2022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F63D-C943-4703-8414-A5E525C53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80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DA1D705-8910-41C5-9AF8-ECFE2FCDF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0B0FCA1-BAF4-467B-ACAF-BC42F7601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D85A4B1-2416-4ED8-8AEB-041AC440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AE4A-1A52-4CF5-9B24-EF85738010D6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E76118F-F2D6-44DF-9DD9-C2B6F780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46C2BE4-A4B1-4664-AE83-822C66D7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58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6B0092-B538-45D7-9DA5-6BF6D066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7231CD7-096C-4123-818C-525CFB5F0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9F11F26-D5D3-436A-88F6-DF6C93EC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5007-CA56-400E-9538-82A2CD9C03ED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B3A1DB4-3C09-4C13-9CF1-CE1C224C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EC4215-815D-43E5-A5FE-468DE97E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904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C6EE7FB2-0CC3-49FB-9440-774252C2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A80D1B58-4981-4E2A-80F2-A8903B756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E932227-67B1-4B18-99C6-381A2298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7D9C-F0BD-4B34-BFB1-CCF3737E74BC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E851513-51D4-456C-A284-C273F336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9651FBA-0938-45FF-8829-79546A8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3898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6743DC0-B89F-415C-B413-5F7EDF4C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3649346-D2D3-440D-9265-BB42F7E6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2E01628-9107-42B7-B1D4-EB609B37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070FDBF-AA23-4674-AC65-51AE3AB2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32EF22C-835A-4D95-A8C7-9E75B069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65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61BB02-0577-4A6D-BA81-169CFFBA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42C728B-C8DB-432B-B049-C8CE68DB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86F9974-26A7-4397-AB86-BD9B9967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1796-53E4-4EB3-88B3-ED7124A94807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41C2615-9CC9-4289-952B-574574BD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3C8F5D-144D-4657-BB89-9A1FADCA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547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C5B3DF-BB16-4A38-BFC3-DB566B96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3BB36EB-33F5-4620-B407-5242377A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53A6E7C-CE9B-4167-9416-6508FAA26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0FC4116-FD30-4EAA-BB18-1B8C9C59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B8F8-284A-472C-BDD9-E925DAF1B26E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48A96CA-D432-4F41-A452-FA18EE2D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12FC9C4-9800-45B3-AB8A-5D540184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91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0FBEC8-F246-434A-8C04-9692A8F9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C80973-8F5E-4481-8206-AEA16CD9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9C17188-1F7C-4DF1-8678-8D8EA850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766C01B-4387-42DB-B8D0-B2D6C6D03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93A7314-CE61-476F-A5DD-47F9D2F9E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FD509AA7-BB3B-4F41-9E00-66C6DE8D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E598-5193-4DC9-87EB-DD02C1BA2639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57B42BC-4799-44F7-8C2F-2F47097E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2248CD3-97AD-4E11-A666-DA9E7344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0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F5FE4D-1781-4474-A358-B7BCE040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16D6D3A-33E9-40D4-B3DF-10A87572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3074-58E7-4563-9E6F-D565095D1CD0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1A3324C-2A54-4D84-B47F-F7A376DF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235783F-59F2-494D-B97E-74E1C2EF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5168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004A747-8535-47ED-B2E0-91A3285B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0ED2E06-C3D5-4EB6-9ECE-6C19C6F4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CD9B778-AA88-4A0B-8004-33CF3592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955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0B4D1CC-0B5E-4BDF-BCFE-D0C08FA8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4456E83-79B1-4569-AA45-7740830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D6D7AD96-7445-4056-ABFA-34BC51F56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481FBACB-6ECD-46CF-AC8D-835F4C9C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5E17-291D-4AE8-ACFC-306C4464A043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442E73A-B7B4-4389-BC8E-97A446C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EBC2EBF-D0AC-4A41-A5E1-41C412F0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7981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A6F07E-7C62-48D5-9E5D-7B754D21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33A9649B-CA56-49FD-9378-B5ECC19C9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5776BD9-A2F5-49A7-9AE7-F5F735F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0B4C43B-5A28-408D-B58F-1238A53C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A9B8-3D8E-4C40-8A88-9CBD3A11C8BB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04687B3-4AA5-4280-8E9E-A8B0F138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7E9A17E-83A9-4B28-B6E4-AEB5524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22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C45AC37F-8003-470C-8C43-B69A44C0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99B4546-FB6C-4EDD-9EB9-F40A24F0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BD6C0AA-B8A2-4744-A705-126EE8537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B651-496A-414C-ABAF-BEA585E22592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0365E88-C948-4CCC-88FE-1CDAADC1F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91B1E3D-244B-4052-AE20-3E3ACF65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56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9A31682-65F6-4BD0-AFAF-5847822F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0" y="317331"/>
            <a:ext cx="10515600" cy="1788795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/>
              <a:t>How to strategically analyze the present situation: risks and opportunities, strong and weak capabilities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A3F86A4-2A97-4788-B5D3-6A8531C0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2159308"/>
            <a:ext cx="6071870" cy="15001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4800" b="1" dirty="0">
                <a:solidFill>
                  <a:schemeClr val="tx1"/>
                </a:solidFill>
              </a:rPr>
              <a:t>The SWOT </a:t>
            </a:r>
            <a:r>
              <a:rPr lang="it-IT" sz="4800" b="1" dirty="0" err="1">
                <a:solidFill>
                  <a:schemeClr val="tx1"/>
                </a:solidFill>
              </a:rPr>
              <a:t>Analisys</a:t>
            </a:r>
            <a:endParaRPr lang="it-IT" sz="4800" b="1" dirty="0">
              <a:solidFill>
                <a:schemeClr val="tx1"/>
              </a:solidFill>
            </a:endParaRPr>
          </a:p>
          <a:p>
            <a:pPr algn="ctr"/>
            <a:r>
              <a:rPr lang="it-IT" sz="3600" b="1" dirty="0" err="1">
                <a:solidFill>
                  <a:schemeClr val="tx1"/>
                </a:solidFill>
              </a:rPr>
              <a:t>also</a:t>
            </a:r>
            <a:r>
              <a:rPr lang="it-IT" sz="3600" b="1" dirty="0">
                <a:solidFill>
                  <a:schemeClr val="tx1"/>
                </a:solidFill>
              </a:rPr>
              <a:t> </a:t>
            </a:r>
            <a:r>
              <a:rPr lang="it-IT" sz="3600" b="1" dirty="0" err="1">
                <a:solidFill>
                  <a:schemeClr val="tx1"/>
                </a:solidFill>
              </a:rPr>
              <a:t>known</a:t>
            </a:r>
            <a:r>
              <a:rPr lang="it-IT" sz="3600" b="1" dirty="0">
                <a:solidFill>
                  <a:schemeClr val="tx1"/>
                </a:solidFill>
              </a:rPr>
              <a:t> as</a:t>
            </a:r>
          </a:p>
          <a:p>
            <a:pPr algn="ctr"/>
            <a:r>
              <a:rPr lang="it-IT" sz="3600" b="1" dirty="0">
                <a:solidFill>
                  <a:schemeClr val="tx1"/>
                </a:solidFill>
              </a:rPr>
              <a:t>«</a:t>
            </a:r>
            <a:r>
              <a:rPr lang="it-IT" sz="3600" b="1" dirty="0" err="1">
                <a:solidFill>
                  <a:schemeClr val="tx1"/>
                </a:solidFill>
              </a:rPr>
              <a:t>Situational</a:t>
            </a:r>
            <a:r>
              <a:rPr lang="it-IT" sz="3600" b="1" dirty="0">
                <a:solidFill>
                  <a:schemeClr val="tx1"/>
                </a:solidFill>
              </a:rPr>
              <a:t> </a:t>
            </a:r>
            <a:r>
              <a:rPr lang="it-IT" sz="3600" b="1" dirty="0" err="1">
                <a:solidFill>
                  <a:schemeClr val="tx1"/>
                </a:solidFill>
              </a:rPr>
              <a:t>Analisys</a:t>
            </a:r>
            <a:r>
              <a:rPr lang="it-IT" sz="36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854C488-50F4-482B-B43E-6E88901B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370F2BA-7A27-4BC4-BCAF-B653619F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3074" name="Picture 2" descr="SWOT analysis Tool - TUZZit">
            <a:extLst>
              <a:ext uri="{FF2B5EF4-FFF2-40B4-BE49-F238E27FC236}">
                <a16:creationId xmlns="" xmlns:a16="http://schemas.microsoft.com/office/drawing/2014/main" id="{8BCDE68B-8A71-4160-92C1-CB79CA60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82" y="4042693"/>
            <a:ext cx="2198038" cy="219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A910278-2C5E-4673-BD9D-BA8930AA4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6801" y="2106127"/>
            <a:ext cx="4985727" cy="410027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EC46D88-31F6-46B6-BDA8-12E6977ED7F4}"/>
              </a:ext>
            </a:extLst>
          </p:cNvPr>
          <p:cNvSpPr/>
          <p:nvPr/>
        </p:nvSpPr>
        <p:spPr>
          <a:xfrm>
            <a:off x="4837782" y="634667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4D5156"/>
                </a:solidFill>
                <a:latin typeface="arial" panose="020B0604020202020204" pitchFamily="34" charset="0"/>
              </a:rPr>
              <a:t>Albert S. Humphrey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7511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ED1837E-4113-40A4-9D90-D0DD6EED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AE53791-3918-4994-A464-18BA8122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1F9BF4C-F620-4772-81A4-4A1E46D4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E6B96A-3B72-4658-88AE-0A3893165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317" y="2944288"/>
            <a:ext cx="1319205" cy="1277192"/>
          </a:xfrm>
          <a:prstGeom prst="rect">
            <a:avLst/>
          </a:prstGeom>
        </p:spPr>
      </p:pic>
      <p:pic>
        <p:nvPicPr>
          <p:cNvPr id="28" name="Picture 2" descr="The human eye, Old medical atlas, illustration Digital Image, 64 ...">
            <a:extLst>
              <a:ext uri="{FF2B5EF4-FFF2-40B4-BE49-F238E27FC236}">
                <a16:creationId xmlns="" xmlns:a16="http://schemas.microsoft.com/office/drawing/2014/main" id="{E5281FA6-A4BD-4292-BC2E-D883E261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430">
            <a:off x="9901864" y="171394"/>
            <a:ext cx="2143254" cy="170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702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64C9F28D-87DC-40A6-8464-D61D2F1149D1}"/>
              </a:ext>
            </a:extLst>
          </p:cNvPr>
          <p:cNvSpPr/>
          <p:nvPr/>
        </p:nvSpPr>
        <p:spPr>
          <a:xfrm>
            <a:off x="3305646" y="702524"/>
            <a:ext cx="5760720" cy="56538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ED1837E-4113-40A4-9D90-D0DD6EED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AE53791-3918-4994-A464-18BA8122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1F9BF4C-F620-4772-81A4-4A1E46D4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AE6B96A-3B72-4658-88AE-0A3893165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317" y="2944288"/>
            <a:ext cx="1319205" cy="1277192"/>
          </a:xfrm>
          <a:prstGeom prst="rect">
            <a:avLst/>
          </a:prstGeom>
        </p:spPr>
      </p:pic>
      <p:sp>
        <p:nvSpPr>
          <p:cNvPr id="12" name="Cilindro 11">
            <a:extLst>
              <a:ext uri="{FF2B5EF4-FFF2-40B4-BE49-F238E27FC236}">
                <a16:creationId xmlns="" xmlns:a16="http://schemas.microsoft.com/office/drawing/2014/main" id="{BF33CA13-D502-474D-B209-41AEFFBBFA97}"/>
              </a:ext>
            </a:extLst>
          </p:cNvPr>
          <p:cNvSpPr/>
          <p:nvPr/>
        </p:nvSpPr>
        <p:spPr>
          <a:xfrm>
            <a:off x="4375075" y="2531438"/>
            <a:ext cx="624840" cy="637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ilindro 12">
            <a:extLst>
              <a:ext uri="{FF2B5EF4-FFF2-40B4-BE49-F238E27FC236}">
                <a16:creationId xmlns="" xmlns:a16="http://schemas.microsoft.com/office/drawing/2014/main" id="{41CB215B-5A7D-4787-B5ED-4F9FD2FFD9EC}"/>
              </a:ext>
            </a:extLst>
          </p:cNvPr>
          <p:cNvSpPr/>
          <p:nvPr/>
        </p:nvSpPr>
        <p:spPr>
          <a:xfrm>
            <a:off x="3724038" y="3359466"/>
            <a:ext cx="624840" cy="637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ilindro 13">
            <a:extLst>
              <a:ext uri="{FF2B5EF4-FFF2-40B4-BE49-F238E27FC236}">
                <a16:creationId xmlns="" xmlns:a16="http://schemas.microsoft.com/office/drawing/2014/main" id="{0BBA17EC-9C60-42B8-8B01-70CCDB7B7FD1}"/>
              </a:ext>
            </a:extLst>
          </p:cNvPr>
          <p:cNvSpPr/>
          <p:nvPr/>
        </p:nvSpPr>
        <p:spPr>
          <a:xfrm>
            <a:off x="4474588" y="4167019"/>
            <a:ext cx="624840" cy="637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2394C5EA-C423-4ED2-9B11-FA75DF39C7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414" y="1931876"/>
            <a:ext cx="775592" cy="81264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AAD673CE-CFD2-40FD-9B69-2B78A777AF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6274" y="2531438"/>
            <a:ext cx="775592" cy="8126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6DE96853-7D3F-4FF3-8AA6-0E414D8588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160" y="4296738"/>
            <a:ext cx="775592" cy="81264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A374552A-56AF-482D-BFD0-279E619908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4726" y="3040734"/>
            <a:ext cx="701108" cy="57706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6615547D-9B0B-45C2-9EB7-7B510E1EC1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698" y="3869507"/>
            <a:ext cx="701108" cy="57706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8259C3E8-7B09-40E0-AB9C-2F9970620D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8987" y="2049020"/>
            <a:ext cx="701108" cy="577066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A4D68DFD-C0BC-40AF-ADA0-50FD7378DB47}"/>
              </a:ext>
            </a:extLst>
          </p:cNvPr>
          <p:cNvSpPr txBox="1"/>
          <p:nvPr/>
        </p:nvSpPr>
        <p:spPr>
          <a:xfrm>
            <a:off x="3928723" y="4874215"/>
            <a:ext cx="11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SUPPLIERS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66AF9738-370D-4068-B9C7-D33284595608}"/>
              </a:ext>
            </a:extLst>
          </p:cNvPr>
          <p:cNvSpPr txBox="1"/>
          <p:nvPr/>
        </p:nvSpPr>
        <p:spPr>
          <a:xfrm>
            <a:off x="6974070" y="4665549"/>
            <a:ext cx="13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CUSTOMERS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76B28F6B-4594-4FCC-8C48-640F339E382E}"/>
              </a:ext>
            </a:extLst>
          </p:cNvPr>
          <p:cNvSpPr txBox="1"/>
          <p:nvPr/>
        </p:nvSpPr>
        <p:spPr>
          <a:xfrm>
            <a:off x="5590344" y="5104249"/>
            <a:ext cx="157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COMPETITORS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A1289EC5-C71C-42BA-9553-C7383F2A0CD8}"/>
              </a:ext>
            </a:extLst>
          </p:cNvPr>
          <p:cNvSpPr txBox="1"/>
          <p:nvPr/>
        </p:nvSpPr>
        <p:spPr>
          <a:xfrm>
            <a:off x="5104780" y="1303973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OUR INDUSTRY</a:t>
            </a:r>
          </a:p>
        </p:txBody>
      </p:sp>
      <p:pic>
        <p:nvPicPr>
          <p:cNvPr id="28" name="Picture 2" descr="The human eye, Old medical atlas, illustration Digital Image, 64 ...">
            <a:extLst>
              <a:ext uri="{FF2B5EF4-FFF2-40B4-BE49-F238E27FC236}">
                <a16:creationId xmlns="" xmlns:a16="http://schemas.microsoft.com/office/drawing/2014/main" id="{7816A12F-E0CB-4861-93A2-9FDA0BD6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430">
            <a:off x="9901864" y="171394"/>
            <a:ext cx="2143254" cy="170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13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he human eye, Old medical atlas, illustration Digital Image, 64 ...">
            <a:extLst>
              <a:ext uri="{FF2B5EF4-FFF2-40B4-BE49-F238E27FC236}">
                <a16:creationId xmlns="" xmlns:a16="http://schemas.microsoft.com/office/drawing/2014/main" id="{0AAD9577-7CC3-4F18-9D61-CCB319C3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430">
            <a:off x="9901864" y="171394"/>
            <a:ext cx="2143254" cy="170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DE762524-0BCA-406F-BE48-1C43553C66B1}"/>
              </a:ext>
            </a:extLst>
          </p:cNvPr>
          <p:cNvSpPr/>
          <p:nvPr/>
        </p:nvSpPr>
        <p:spPr>
          <a:xfrm>
            <a:off x="1203960" y="1"/>
            <a:ext cx="10119360" cy="68579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0E44C33C-9E18-4D7C-BA46-768A6F04B458}"/>
              </a:ext>
            </a:extLst>
          </p:cNvPr>
          <p:cNvSpPr/>
          <p:nvPr/>
        </p:nvSpPr>
        <p:spPr>
          <a:xfrm>
            <a:off x="1940575" y="499405"/>
            <a:ext cx="8656320" cy="5950301"/>
          </a:xfrm>
          <a:prstGeom prst="ellipse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33ADC75-99D0-47DA-9613-6A90EC43BF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681865"/>
            <a:ext cx="4211320" cy="41355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25F41FE-A8B2-490F-B6FD-9361D77FB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95684">
            <a:off x="7806426" y="2335059"/>
            <a:ext cx="1779141" cy="17471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EE7CCDAC-2258-4380-A91E-A780E9F71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809183">
            <a:off x="6950778" y="1183192"/>
            <a:ext cx="1321270" cy="1297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D6B159D-D080-4201-86E8-5E61874B287A}"/>
              </a:ext>
            </a:extLst>
          </p:cNvPr>
          <p:cNvSpPr txBox="1"/>
          <p:nvPr/>
        </p:nvSpPr>
        <p:spPr>
          <a:xfrm>
            <a:off x="8249920" y="1523808"/>
            <a:ext cx="145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OTHER</a:t>
            </a:r>
          </a:p>
          <a:p>
            <a:r>
              <a:rPr lang="it-IT" sz="2000" b="1" dirty="0"/>
              <a:t>INDUSTRIES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440CB22-96FA-46E6-93BE-21042EE30AA5}"/>
              </a:ext>
            </a:extLst>
          </p:cNvPr>
          <p:cNvSpPr txBox="1"/>
          <p:nvPr/>
        </p:nvSpPr>
        <p:spPr>
          <a:xfrm>
            <a:off x="5577977" y="5891719"/>
            <a:ext cx="16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TECHNOLOGY</a:t>
            </a:r>
            <a:endParaRPr lang="it-IT" sz="2000" b="1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04CFCDB-2E89-46AF-8E05-174F3905051A}"/>
              </a:ext>
            </a:extLst>
          </p:cNvPr>
          <p:cNvSpPr/>
          <p:nvPr/>
        </p:nvSpPr>
        <p:spPr>
          <a:xfrm>
            <a:off x="5337942" y="1038185"/>
            <a:ext cx="1312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ECONOMY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89DB0D0-8BE7-435F-AD3A-4765DF4CABD8}"/>
              </a:ext>
            </a:extLst>
          </p:cNvPr>
          <p:cNvSpPr/>
          <p:nvPr/>
        </p:nvSpPr>
        <p:spPr>
          <a:xfrm rot="2079574">
            <a:off x="8718595" y="1117340"/>
            <a:ext cx="1826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7536667-07D1-4742-B5C6-4573C98AB5CC}"/>
              </a:ext>
            </a:extLst>
          </p:cNvPr>
          <p:cNvSpPr/>
          <p:nvPr/>
        </p:nvSpPr>
        <p:spPr>
          <a:xfrm>
            <a:off x="3156788" y="1631887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DEMOGRAPHY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085F016E-81D9-4FBB-8699-9ECB09EECBD1}"/>
              </a:ext>
            </a:extLst>
          </p:cNvPr>
          <p:cNvSpPr/>
          <p:nvPr/>
        </p:nvSpPr>
        <p:spPr>
          <a:xfrm>
            <a:off x="2070368" y="2958449"/>
            <a:ext cx="2057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RULES AND LAWS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9019B940-477C-4EB1-9423-6CA7DB5C74BF}"/>
              </a:ext>
            </a:extLst>
          </p:cNvPr>
          <p:cNvSpPr/>
          <p:nvPr/>
        </p:nvSpPr>
        <p:spPr>
          <a:xfrm>
            <a:off x="3099176" y="4509381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POLITICS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6E40B2AC-0B20-40CC-BCD4-37B2E182C446}"/>
              </a:ext>
            </a:extLst>
          </p:cNvPr>
          <p:cNvSpPr/>
          <p:nvPr/>
        </p:nvSpPr>
        <p:spPr>
          <a:xfrm>
            <a:off x="8196661" y="4581219"/>
            <a:ext cx="1140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CULTURE</a:t>
            </a:r>
          </a:p>
        </p:txBody>
      </p:sp>
    </p:spTree>
    <p:extLst>
      <p:ext uri="{BB962C8B-B14F-4D97-AF65-F5344CB8AC3E}">
        <p14:creationId xmlns="" xmlns:p14="http://schemas.microsoft.com/office/powerpoint/2010/main" val="233139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B1862E-17C2-4641-95CF-59E71BA8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Looking</a:t>
            </a:r>
            <a:r>
              <a:rPr lang="it-IT" dirty="0"/>
              <a:t> inside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81599E9-8CEB-488F-9CB1-A0ECD14D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0768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Internal analysis</a:t>
            </a:r>
            <a:endParaRPr lang="it-IT" dirty="0"/>
          </a:p>
          <a:p>
            <a:r>
              <a:rPr lang="en-US" dirty="0"/>
              <a:t>The manager who decides at a strategic level, at this stage, still has fuzzy objectives. He still needs an evaluation about the means available.</a:t>
            </a:r>
          </a:p>
          <a:p>
            <a:r>
              <a:rPr lang="en-US" dirty="0"/>
              <a:t>To this end, he addresses himself internally by listing and evaluating his firm’s capabilities (competences and resources).</a:t>
            </a:r>
          </a:p>
          <a:p>
            <a:r>
              <a:rPr lang="en-US" dirty="0"/>
              <a:t>He can evaluate them as strong capabilities (strengths) or </a:t>
            </a:r>
            <a:r>
              <a:rPr lang="en-US" dirty="0" smtClean="0"/>
              <a:t>weak </a:t>
            </a:r>
            <a:r>
              <a:rPr lang="en-US" dirty="0"/>
              <a:t>capabilities (weaknesses).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7800226-C6D4-4039-8855-9CA78E65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C850DDC-037A-48C8-A173-38473FF4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919EB45-2D27-4EFD-BFA5-62A56BB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9D3F86F-EF1E-418A-A684-A9CA300A0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0560" y="360139"/>
            <a:ext cx="3602913" cy="3929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956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13726019-701B-4EA1-B5AA-573A855C2316}"/>
              </a:ext>
            </a:extLst>
          </p:cNvPr>
          <p:cNvSpPr/>
          <p:nvPr/>
        </p:nvSpPr>
        <p:spPr>
          <a:xfrm>
            <a:off x="2148840" y="0"/>
            <a:ext cx="8260080" cy="6789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7B0C57-C2B7-44A5-9EEF-4FDBC5B2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080EC2C-5980-4520-A3C4-EF33178768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8002" y="68262"/>
            <a:ext cx="7015996" cy="672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43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EB58443-F2D4-432C-94C1-91CD446B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7B0C57-C2B7-44A5-9EEF-4FDBC5B2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97B093C-F408-4CAA-9D4B-8BFF3208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080EC2C-5980-4520-A3C4-EF33178768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8002" y="68262"/>
            <a:ext cx="7015996" cy="67214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98E7E47-E4B8-41EA-8094-1F168F7E1BB7}"/>
              </a:ext>
            </a:extLst>
          </p:cNvPr>
          <p:cNvPicPr/>
          <p:nvPr/>
        </p:nvPicPr>
        <p:blipFill rotWithShape="1">
          <a:blip r:embed="rId3" cstate="print"/>
          <a:srcRect l="27314" t="6335" b="7001"/>
          <a:stretch/>
        </p:blipFill>
        <p:spPr>
          <a:xfrm>
            <a:off x="4843740" y="420914"/>
            <a:ext cx="4786065" cy="4775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387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5A17B21-4331-4DDB-9DE2-318E07AC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F434FBD-84E9-441A-B731-3D5166A6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833069-7226-4A80-8B82-140DEEF1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EEBF0BE-D187-4E06-8E88-4F585FB12A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4503" y="136525"/>
            <a:ext cx="9322994" cy="672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62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944563"/>
            <a:ext cx="7785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Boeing 787 Features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97" t="7600" r="6827" b="5717"/>
          <a:stretch>
            <a:fillRect/>
          </a:stretch>
        </p:blipFill>
        <p:spPr bwMode="auto">
          <a:xfrm>
            <a:off x="684213" y="1412875"/>
            <a:ext cx="77755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" y="1628775"/>
            <a:ext cx="2944813" cy="4679950"/>
          </a:xfrm>
          <a:prstGeom prst="rect">
            <a:avLst/>
          </a:prstGeom>
          <a:solidFill>
            <a:srgbClr val="BBE0E3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9113" y="3213100"/>
            <a:ext cx="5905500" cy="3095625"/>
          </a:xfrm>
          <a:prstGeom prst="rect">
            <a:avLst/>
          </a:prstGeom>
          <a:solidFill>
            <a:srgbClr val="FF99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59113" y="1628775"/>
            <a:ext cx="5905500" cy="1584325"/>
          </a:xfrm>
          <a:prstGeom prst="rect">
            <a:avLst/>
          </a:prstGeom>
          <a:solidFill>
            <a:srgbClr val="99CC0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Analysis (SWOT)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59113" y="1628775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14300" y="3213100"/>
            <a:ext cx="8850313" cy="1511300"/>
            <a:chOff x="0" y="2024"/>
            <a:chExt cx="5647" cy="952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024"/>
              <a:ext cx="56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0" y="2976"/>
              <a:ext cx="56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867400" y="1628775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76600" y="1844675"/>
            <a:ext cx="14938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Strengths – S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11863" y="1844675"/>
            <a:ext cx="18208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Weaknesses – W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850" y="3357563"/>
            <a:ext cx="19034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Opportunities – O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8288" y="4870450"/>
            <a:ext cx="12239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Threats - T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…..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76600" y="3357563"/>
            <a:ext cx="23606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5738" indent="-157163"/>
            <a:r>
              <a:rPr lang="it-IT" sz="1600" b="1"/>
              <a:t>SO Strategies</a:t>
            </a:r>
          </a:p>
          <a:p>
            <a:pPr marL="185738" indent="-157163">
              <a:buFontTx/>
              <a:buChar char="•"/>
            </a:pPr>
            <a:r>
              <a:rPr lang="it-IT" sz="1200" b="1"/>
              <a:t>HARVESTING -CAPITALIZE</a:t>
            </a:r>
          </a:p>
          <a:p>
            <a:pPr marL="185738" indent="-157163">
              <a:buFontTx/>
              <a:buChar char="•"/>
            </a:pPr>
            <a:r>
              <a:rPr lang="it-IT" sz="1200" b="1"/>
              <a:t>ATTACKING</a:t>
            </a:r>
          </a:p>
          <a:p>
            <a:pPr marL="185738" indent="-157163">
              <a:buFontTx/>
              <a:buChar char="•"/>
            </a:pPr>
            <a:r>
              <a:rPr lang="it-IT" sz="1200" b="1"/>
              <a:t>LEVERAGING TO ATTACK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56325" y="3357563"/>
            <a:ext cx="224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WO Strategies</a:t>
            </a:r>
          </a:p>
          <a:p>
            <a:pPr marL="342900" indent="-342900">
              <a:buFontTx/>
              <a:buChar char="•"/>
            </a:pPr>
            <a:r>
              <a:rPr lang="it-IT" sz="1200" b="1"/>
              <a:t>INVESTMENT</a:t>
            </a:r>
          </a:p>
          <a:p>
            <a:pPr marL="342900" indent="-342900">
              <a:buFontTx/>
              <a:buChar char="•"/>
            </a:pPr>
            <a:r>
              <a:rPr lang="it-IT" sz="1200" b="1"/>
              <a:t>BUILDING STRENGTHS</a:t>
            </a:r>
            <a:endParaRPr lang="it-IT" sz="120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227763" y="4868863"/>
            <a:ext cx="2246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WT Strategies</a:t>
            </a:r>
          </a:p>
          <a:p>
            <a:pPr marL="342900" indent="-342900">
              <a:buFontTx/>
              <a:buChar char="•"/>
            </a:pPr>
            <a:r>
              <a:rPr lang="it-IT" sz="1200" b="1"/>
              <a:t>EXIT</a:t>
            </a:r>
          </a:p>
          <a:p>
            <a:pPr marL="342900" indent="-342900">
              <a:buFontTx/>
              <a:buChar char="•"/>
            </a:pPr>
            <a:r>
              <a:rPr lang="it-IT" sz="1200" b="1"/>
              <a:t>BUILDING STRENGTHS</a:t>
            </a:r>
          </a:p>
          <a:p>
            <a:pPr marL="342900" indent="-342900"/>
            <a:endParaRPr lang="it-IT" sz="1600" b="1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28588" y="1628775"/>
            <a:ext cx="8836025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48038" y="4868863"/>
            <a:ext cx="25527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600" b="1"/>
              <a:t>ST Strategies</a:t>
            </a:r>
          </a:p>
          <a:p>
            <a:pPr marL="342900" indent="-342900">
              <a:buFontTx/>
              <a:buChar char="•"/>
            </a:pPr>
            <a:r>
              <a:rPr lang="en-US" sz="1200" b="1"/>
              <a:t>DEFENSE</a:t>
            </a:r>
          </a:p>
          <a:p>
            <a:pPr marL="342900" indent="-342900">
              <a:buFontTx/>
              <a:buChar char="•"/>
            </a:pPr>
            <a:r>
              <a:rPr lang="en-US" sz="1200" b="1"/>
              <a:t>MINIMIZE</a:t>
            </a:r>
          </a:p>
          <a:p>
            <a:pPr marL="342900" indent="-342900">
              <a:buFontTx/>
              <a:buChar char="•"/>
            </a:pPr>
            <a:r>
              <a:rPr lang="en-US" sz="1200" b="1"/>
              <a:t>LEVERAGING TO DEFENSE</a:t>
            </a:r>
            <a:endParaRPr lang="it-IT" sz="1200" b="1"/>
          </a:p>
          <a:p>
            <a:pPr marL="342900" indent="-342900"/>
            <a:endParaRPr lang="it-IT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B1862E-17C2-4641-95CF-59E71BA8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outside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81599E9-8CEB-488F-9CB1-A0ECD14D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External Analysis</a:t>
            </a:r>
            <a:endParaRPr lang="it-IT" dirty="0"/>
          </a:p>
          <a:p>
            <a:r>
              <a:rPr lang="en-US" dirty="0"/>
              <a:t>Looking outside the organization, at the events and phenomena that occur (the moves of the competitors, the environmental circumstances, etc.) we can evaluate their potential advantages (opportunities) and disadvantages (</a:t>
            </a:r>
            <a:r>
              <a:rPr lang="en-US" dirty="0" smtClean="0"/>
              <a:t>threats-RISKS). </a:t>
            </a:r>
            <a:endParaRPr lang="en-US" dirty="0"/>
          </a:p>
          <a:p>
            <a:r>
              <a:rPr lang="en-US" dirty="0"/>
              <a:t>From very advantageous to very disadvantageous, passing through neutral situations.</a:t>
            </a:r>
          </a:p>
          <a:p>
            <a:r>
              <a:rPr lang="en-US" dirty="0"/>
              <a:t>This is the first conceptualization effort, not immediate because an event can be advantageous or disadvantageous only in relation to a well-specified objective.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7800226-C6D4-4039-8855-9CA78E65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C850DDC-037A-48C8-A173-38473FF4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919EB45-2D27-4EFD-BFA5-62A56BB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757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Analysis (SWOT)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96461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Boeing SWOT Analysis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 and Technical Expertise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reputation of quality and industry leadership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Long-standing customer relationships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customer base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Supplier-Component Manufacturer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Aircraft is one of six business divisions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Boeing SWOT Analysis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 and Technical Expertise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reputation of quality and industry leadership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Long-standing customer relationships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customer base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Supplier-Component Manufacturer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Aircraft is one of six business divisions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Costs for new products: $8-10 Billion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Reliance on Suppliers-Component Manufacturers (both strength and weakness)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Boeing SWOT Analysis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technologies to build lighter, longer range aircraft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airline customers in Asia and Pacific market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Airline travel pattern changes supporting Boeing product 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Threats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Aggressive Airbus Price Discount Practices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WTO dispute regarding EU subsidies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economics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 airline bankruptcies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governments, politics and business partners based in those countries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Dubai Port management controversy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travel vision could be wrong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25/02/2022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779838" y="3500438"/>
            <a:ext cx="1584325" cy="15843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74638"/>
            <a:ext cx="6059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Analysis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0956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51275" y="1700213"/>
            <a:ext cx="504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Arial Narrow" pitchFamily="34" charset="0"/>
              </a:rPr>
              <a:t>STRENGTHS = CAPABILITIES</a:t>
            </a:r>
          </a:p>
          <a:p>
            <a:r>
              <a:rPr lang="it-IT" sz="2000" b="1">
                <a:latin typeface="Arial Narrow" pitchFamily="34" charset="0"/>
              </a:rPr>
              <a:t>OPPORTUNITIES = DEMAND FOR CAPABILITIES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95738" y="3716338"/>
            <a:ext cx="1031875" cy="1150937"/>
            <a:chOff x="3379" y="1480"/>
            <a:chExt cx="1180" cy="1316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379" y="1480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014" y="1842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424" y="2069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833" y="2478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732588" y="3357563"/>
            <a:ext cx="1763712" cy="17287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151688" y="3703638"/>
            <a:ext cx="1031875" cy="1150937"/>
            <a:chOff x="3379" y="1480"/>
            <a:chExt cx="1180" cy="1316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379" y="1480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014" y="1842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424" y="2069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3833" y="2478"/>
              <a:ext cx="545" cy="318"/>
            </a:xfrm>
            <a:prstGeom prst="homePlate">
              <a:avLst>
                <a:gd name="adj" fmla="val 4284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500563" y="3859213"/>
            <a:ext cx="2808287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076825" y="4148138"/>
            <a:ext cx="29511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16463" y="4365625"/>
            <a:ext cx="2592387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932363" y="4724400"/>
            <a:ext cx="28432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492500" y="5229225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>
                <a:latin typeface="Arial Narrow" pitchFamily="34" charset="0"/>
              </a:rPr>
              <a:t>FIRM’S</a:t>
            </a:r>
          </a:p>
          <a:p>
            <a:pPr algn="r"/>
            <a:r>
              <a:rPr lang="it-IT">
                <a:latin typeface="Arial Narrow" pitchFamily="34" charset="0"/>
              </a:rPr>
              <a:t>CAPABILITIES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04025" y="5157788"/>
            <a:ext cx="1447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Narrow" pitchFamily="34" charset="0"/>
              </a:rPr>
              <a:t>MARKET’S</a:t>
            </a:r>
          </a:p>
          <a:p>
            <a:r>
              <a:rPr lang="it-IT">
                <a:latin typeface="Arial Narrow" pitchFamily="34" charset="0"/>
              </a:rPr>
              <a:t>DEMAND FOR</a:t>
            </a:r>
          </a:p>
          <a:p>
            <a:r>
              <a:rPr lang="it-IT">
                <a:latin typeface="Arial Narrow" pitchFamily="34" charset="0"/>
              </a:rPr>
              <a:t>CAPABILITIES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724525" y="3213100"/>
            <a:ext cx="431800" cy="2303463"/>
          </a:xfrm>
          <a:prstGeom prst="rect">
            <a:avLst/>
          </a:prstGeom>
          <a:solidFill>
            <a:srgbClr val="CC33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5364163" y="54451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Arial Narrow" pitchFamily="34" charset="0"/>
              </a:rPr>
              <a:t>BARRIERS</a:t>
            </a:r>
          </a:p>
        </p:txBody>
      </p:sp>
      <p:pic>
        <p:nvPicPr>
          <p:cNvPr id="28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565400"/>
            <a:ext cx="7080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05413" y="328453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latin typeface="Arial Narrow" pitchFamily="34" charset="0"/>
              </a:rPr>
              <a:t>VALUE FLOW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B1862E-17C2-4641-95CF-59E71BA8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outside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81599E9-8CEB-488F-9CB1-A0ECD14D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risk</a:t>
            </a:r>
            <a:r>
              <a:rPr lang="it-IT" b="1" dirty="0" smtClean="0"/>
              <a:t>?</a:t>
            </a:r>
            <a:endParaRPr lang="it-IT" dirty="0"/>
          </a:p>
          <a:p>
            <a:r>
              <a:rPr lang="en-US" b="1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/>
              <a:t>is the probability of an </a:t>
            </a:r>
            <a:r>
              <a:rPr lang="en-US" dirty="0" smtClean="0"/>
              <a:t>event (circumstance</a:t>
            </a:r>
            <a:r>
              <a:rPr lang="en-US" dirty="0" smtClean="0"/>
              <a:t>, </a:t>
            </a:r>
            <a:r>
              <a:rPr lang="en-US" dirty="0" smtClean="0"/>
              <a:t>phenomenon) </a:t>
            </a:r>
            <a:r>
              <a:rPr lang="en-US" dirty="0" smtClean="0"/>
              <a:t>multiplied by the (</a:t>
            </a:r>
            <a:r>
              <a:rPr lang="en-US" dirty="0" smtClean="0">
                <a:solidFill>
                  <a:srgbClr val="FF0000"/>
                </a:solidFill>
              </a:rPr>
              <a:t>harmful</a:t>
            </a:r>
            <a:r>
              <a:rPr lang="en-US" dirty="0" smtClean="0"/>
              <a:t>) impact of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Opportunity</a:t>
            </a:r>
            <a:r>
              <a:rPr lang="en-US" dirty="0" smtClean="0"/>
              <a:t> </a:t>
            </a:r>
            <a:r>
              <a:rPr lang="en-US" dirty="0" smtClean="0"/>
              <a:t>is the probability of an </a:t>
            </a:r>
            <a:r>
              <a:rPr lang="en-US" dirty="0" smtClean="0"/>
              <a:t>event (circumstance</a:t>
            </a:r>
            <a:r>
              <a:rPr lang="en-US" dirty="0" smtClean="0"/>
              <a:t>, </a:t>
            </a:r>
            <a:r>
              <a:rPr lang="en-US" dirty="0" smtClean="0"/>
              <a:t>phenomenon) </a:t>
            </a:r>
            <a:r>
              <a:rPr lang="en-US" dirty="0" smtClean="0"/>
              <a:t>multiplied by the (</a:t>
            </a:r>
            <a:r>
              <a:rPr lang="en-US" dirty="0" smtClean="0">
                <a:solidFill>
                  <a:srgbClr val="00B050"/>
                </a:solidFill>
              </a:rPr>
              <a:t>beneficial</a:t>
            </a:r>
            <a:r>
              <a:rPr lang="en-US" dirty="0" smtClean="0"/>
              <a:t>) impact of </a:t>
            </a:r>
            <a:r>
              <a:rPr lang="en-US" dirty="0" smtClean="0"/>
              <a:t>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actual </a:t>
            </a:r>
            <a:r>
              <a:rPr lang="en-US" b="1" dirty="0" smtClean="0">
                <a:solidFill>
                  <a:srgbClr val="FF0000"/>
                </a:solidFill>
              </a:rPr>
              <a:t>threat</a:t>
            </a:r>
            <a:r>
              <a:rPr lang="en-US" dirty="0" smtClean="0"/>
              <a:t> is a risk with probability = </a:t>
            </a:r>
            <a:r>
              <a:rPr lang="en-US" dirty="0" smtClean="0"/>
              <a:t>1</a:t>
            </a:r>
          </a:p>
          <a:p>
            <a:r>
              <a:rPr lang="en-US" dirty="0" smtClean="0"/>
              <a:t>An actual </a:t>
            </a:r>
            <a:r>
              <a:rPr lang="en-US" b="1" dirty="0" smtClean="0">
                <a:solidFill>
                  <a:srgbClr val="00B050"/>
                </a:solidFill>
              </a:rPr>
              <a:t>opportunity</a:t>
            </a:r>
            <a:r>
              <a:rPr lang="en-US" dirty="0" smtClean="0"/>
              <a:t> is </a:t>
            </a:r>
            <a:r>
              <a:rPr lang="en-US" dirty="0" smtClean="0"/>
              <a:t>a</a:t>
            </a:r>
            <a:r>
              <a:rPr lang="en-US" dirty="0" smtClean="0"/>
              <a:t>n opportunity whit probability = 1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7800226-C6D4-4039-8855-9CA78E65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C850DDC-037A-48C8-A173-38473FF4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919EB45-2D27-4EFD-BFA5-62A56BB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757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271556" y="1175659"/>
            <a:ext cx="4206240" cy="4206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0"/>
            <a:endCxn id="5" idx="2"/>
          </p:cNvCxnSpPr>
          <p:nvPr/>
        </p:nvCxnSpPr>
        <p:spPr>
          <a:xfrm>
            <a:off x="6374676" y="1175659"/>
            <a:ext cx="0" cy="42062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5" idx="1"/>
          </p:cNvCxnSpPr>
          <p:nvPr/>
        </p:nvCxnSpPr>
        <p:spPr>
          <a:xfrm flipV="1">
            <a:off x="4271556" y="3252652"/>
            <a:ext cx="4193176" cy="261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651760" y="1136469"/>
            <a:ext cx="153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Probability</a:t>
            </a:r>
            <a:r>
              <a:rPr lang="it-IT" dirty="0" smtClean="0"/>
              <a:t> = 1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21280" y="5024846"/>
            <a:ext cx="153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Probability</a:t>
            </a:r>
            <a:r>
              <a:rPr lang="it-IT" dirty="0" smtClean="0"/>
              <a:t> = </a:t>
            </a:r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92285" y="5599612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Damage</a:t>
            </a:r>
            <a:r>
              <a:rPr lang="it-IT" dirty="0" smtClean="0">
                <a:solidFill>
                  <a:srgbClr val="FF0000"/>
                </a:solidFill>
              </a:rPr>
              <a:t> = 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43302" y="5965371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Damage</a:t>
            </a:r>
            <a:r>
              <a:rPr lang="it-IT" dirty="0" smtClean="0"/>
              <a:t> = 0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634444" y="5599612"/>
            <a:ext cx="15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Advantage</a:t>
            </a:r>
            <a:r>
              <a:rPr lang="it-IT" dirty="0" smtClean="0"/>
              <a:t> = 0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746273" y="5599612"/>
            <a:ext cx="15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6"/>
                </a:solidFill>
              </a:rPr>
              <a:t>Advantage</a:t>
            </a:r>
            <a:r>
              <a:rPr lang="it-IT" dirty="0" smtClean="0">
                <a:solidFill>
                  <a:schemeClr val="accent6"/>
                </a:solidFill>
              </a:rPr>
              <a:t> = 1</a:t>
            </a:r>
            <a:endParaRPr lang="it-IT" dirty="0">
              <a:solidFill>
                <a:schemeClr val="accent6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1621" t="43685" r="30175" b="28918"/>
          <a:stretch>
            <a:fillRect/>
          </a:stretch>
        </p:blipFill>
        <p:spPr bwMode="auto">
          <a:xfrm>
            <a:off x="4833258" y="1841864"/>
            <a:ext cx="953589" cy="96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51704" t="6786" r="30341" b="68409"/>
          <a:stretch>
            <a:fillRect/>
          </a:stretch>
        </p:blipFill>
        <p:spPr bwMode="auto">
          <a:xfrm>
            <a:off x="4924698" y="3775167"/>
            <a:ext cx="940525" cy="8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76725" t="8390" r="6317" b="68656"/>
          <a:stretch>
            <a:fillRect/>
          </a:stretch>
        </p:blipFill>
        <p:spPr bwMode="auto">
          <a:xfrm>
            <a:off x="6949440" y="1907176"/>
            <a:ext cx="888274" cy="8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470" y="3702187"/>
            <a:ext cx="9509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riangolo isoscele 23"/>
          <p:cNvSpPr/>
          <p:nvPr/>
        </p:nvSpPr>
        <p:spPr>
          <a:xfrm>
            <a:off x="4180114" y="5381898"/>
            <a:ext cx="222069" cy="235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isoscele 24"/>
          <p:cNvSpPr/>
          <p:nvPr/>
        </p:nvSpPr>
        <p:spPr>
          <a:xfrm>
            <a:off x="8355874" y="5377544"/>
            <a:ext cx="222069" cy="23513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>
            <a:off x="6252754" y="5403670"/>
            <a:ext cx="222069" cy="235131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529840" y="3078480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Probability</a:t>
            </a:r>
            <a:r>
              <a:rPr lang="it-IT" dirty="0" smtClean="0"/>
              <a:t> = </a:t>
            </a:r>
            <a:r>
              <a:rPr lang="it-IT" dirty="0" smtClean="0"/>
              <a:t>0,5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6" y="389437"/>
            <a:ext cx="7671434" cy="58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65795" y="883077"/>
            <a:ext cx="5256584" cy="2520280"/>
          </a:xfrm>
          <a:prstGeom prst="rect">
            <a:avLst/>
          </a:prstGeom>
          <a:solidFill>
            <a:srgbClr val="FAC09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630091" y="883077"/>
            <a:ext cx="2592288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93787" y="811069"/>
            <a:ext cx="5400600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7" idx="1"/>
          </p:cNvCxnSpPr>
          <p:nvPr/>
        </p:nvCxnSpPr>
        <p:spPr>
          <a:xfrm flipV="1">
            <a:off x="2893787" y="3475365"/>
            <a:ext cx="532859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7" idx="0"/>
            <a:endCxn id="7" idx="2"/>
          </p:cNvCxnSpPr>
          <p:nvPr/>
        </p:nvCxnSpPr>
        <p:spPr>
          <a:xfrm>
            <a:off x="5594087" y="811069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615342" y="1819181"/>
            <a:ext cx="113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KNOW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452764" y="4483477"/>
            <a:ext cx="141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DONT KNOW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13765" y="6211669"/>
            <a:ext cx="222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THEATS COMING</a:t>
            </a:r>
            <a:endParaRPr lang="it-IT" dirty="0"/>
          </a:p>
          <a:p>
            <a:pPr algn="ctr"/>
            <a:r>
              <a:rPr lang="it-IT" dirty="0" smtClean="0"/>
              <a:t>BY META-IGNORANCE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45024" y="6186026"/>
            <a:ext cx="316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OPPORTUNITIES</a:t>
            </a:r>
          </a:p>
          <a:p>
            <a:pPr algn="ctr"/>
            <a:r>
              <a:rPr lang="it-IT" dirty="0" smtClean="0"/>
              <a:t>COMING BY META-KNOWLEDGE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325835" y="379021"/>
            <a:ext cx="200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DONT </a:t>
            </a:r>
            <a:r>
              <a:rPr lang="it-IT" dirty="0" err="1" smtClean="0"/>
              <a:t>KNOW</a:t>
            </a:r>
            <a:r>
              <a:rPr lang="it-IT" dirty="0" err="1" smtClean="0"/>
              <a:t>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278163" y="379021"/>
            <a:ext cx="139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</a:t>
            </a:r>
            <a:r>
              <a:rPr lang="it-IT" dirty="0" err="1" smtClean="0"/>
              <a:t>KNOW…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294387" y="1819181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… </a:t>
            </a:r>
            <a:r>
              <a:rPr lang="it-IT" dirty="0" smtClean="0"/>
              <a:t>KNOWLEDGE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402219" y="4536053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… </a:t>
            </a:r>
            <a:r>
              <a:rPr lang="it-IT" dirty="0" smtClean="0"/>
              <a:t>IGNORANCE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93987" y="0"/>
            <a:ext cx="20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META-KNOWLEDGE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352765" y="337892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KNOWLEDGE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513506" y="1750423"/>
            <a:ext cx="128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UNKNOWN</a:t>
            </a:r>
          </a:p>
          <a:p>
            <a:pPr algn="ctr"/>
            <a:r>
              <a:rPr lang="it-IT" b="1" dirty="0" smtClean="0"/>
              <a:t>KNOWNS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270957" y="1785258"/>
            <a:ext cx="108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KNOWN</a:t>
            </a:r>
          </a:p>
          <a:p>
            <a:pPr algn="ctr"/>
            <a:r>
              <a:rPr lang="it-IT" b="1" dirty="0" smtClean="0"/>
              <a:t>KNOWNS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559153" y="4502331"/>
            <a:ext cx="139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UNKNOWN</a:t>
            </a:r>
          </a:p>
          <a:p>
            <a:pPr algn="ctr"/>
            <a:r>
              <a:rPr lang="it-IT" b="1" dirty="0" smtClean="0"/>
              <a:t>UNKNOWNS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6115119" y="4445726"/>
            <a:ext cx="139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KNOWN</a:t>
            </a:r>
          </a:p>
          <a:p>
            <a:pPr algn="ctr"/>
            <a:r>
              <a:rPr lang="it-IT" b="1" dirty="0" smtClean="0"/>
              <a:t>UNKNOWNS</a:t>
            </a:r>
            <a:endParaRPr lang="it-IT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65795" y="883077"/>
            <a:ext cx="5256584" cy="2520280"/>
          </a:xfrm>
          <a:prstGeom prst="rect">
            <a:avLst/>
          </a:prstGeom>
          <a:solidFill>
            <a:srgbClr val="FAC09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630091" y="883077"/>
            <a:ext cx="2592288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93787" y="811069"/>
            <a:ext cx="5400600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7" idx="1"/>
          </p:cNvCxnSpPr>
          <p:nvPr/>
        </p:nvCxnSpPr>
        <p:spPr>
          <a:xfrm flipV="1">
            <a:off x="2893787" y="3475365"/>
            <a:ext cx="532859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7" idx="0"/>
            <a:endCxn id="7" idx="2"/>
          </p:cNvCxnSpPr>
          <p:nvPr/>
        </p:nvCxnSpPr>
        <p:spPr>
          <a:xfrm>
            <a:off x="5594087" y="811069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615342" y="1819181"/>
            <a:ext cx="113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KNOW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452764" y="4483477"/>
            <a:ext cx="141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DONT KNOW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13765" y="6211669"/>
            <a:ext cx="222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THEATS COMING</a:t>
            </a:r>
            <a:endParaRPr lang="it-IT" dirty="0"/>
          </a:p>
          <a:p>
            <a:pPr algn="ctr"/>
            <a:r>
              <a:rPr lang="it-IT" dirty="0" smtClean="0"/>
              <a:t>BY META-IGNORANCE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45024" y="6186026"/>
            <a:ext cx="316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OPPORTUNITIES</a:t>
            </a:r>
          </a:p>
          <a:p>
            <a:pPr algn="ctr"/>
            <a:r>
              <a:rPr lang="it-IT" dirty="0" smtClean="0"/>
              <a:t>COMING BY META-KNOWLEDGE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00452" y="181918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CONFIDENCE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36260" y="4555485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LEARNING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92413" y="1819181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UNDERCONFIDENCE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272946" y="4627493"/>
            <a:ext cx="195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OVERCONFIDENCE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325835" y="379021"/>
            <a:ext cx="200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DONT </a:t>
            </a:r>
            <a:r>
              <a:rPr lang="it-IT" dirty="0" err="1" smtClean="0"/>
              <a:t>KNOW</a:t>
            </a:r>
            <a:r>
              <a:rPr lang="it-IT" dirty="0" err="1" smtClean="0"/>
              <a:t>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278163" y="379021"/>
            <a:ext cx="139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</a:t>
            </a:r>
            <a:r>
              <a:rPr lang="it-IT" dirty="0" err="1" smtClean="0"/>
              <a:t>KNOW…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294387" y="1819181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… </a:t>
            </a:r>
            <a:r>
              <a:rPr lang="it-IT" dirty="0" smtClean="0"/>
              <a:t>KNOWLEDGE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402219" y="4536053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… </a:t>
            </a:r>
            <a:r>
              <a:rPr lang="it-IT" dirty="0" smtClean="0"/>
              <a:t>IGNORANCE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 rot="16200000">
            <a:off x="5630091" y="1963197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6926235" y="2971309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6200000">
            <a:off x="5702099" y="4411469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D004D310-2A01-4566-B821-9054845029CE}"/>
              </a:ext>
            </a:extLst>
          </p:cNvPr>
          <p:cNvSpPr txBox="1"/>
          <p:nvPr/>
        </p:nvSpPr>
        <p:spPr>
          <a:xfrm>
            <a:off x="1267567" y="103183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KM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693987" y="0"/>
            <a:ext cx="20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META-KNOWLEDGE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352765" y="337892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KNOWLEDGE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242151" y="5113724"/>
            <a:ext cx="209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PRESUMPTIONAL ILLUSION OF KNOWING</a:t>
            </a:r>
            <a:endParaRPr lang="it-IT" sz="16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151198" y="5116669"/>
            <a:ext cx="163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SOCRATIC </a:t>
            </a:r>
            <a:r>
              <a:rPr lang="en-US" sz="1600" dirty="0" smtClean="0"/>
              <a:t>AWARENESS NOT TO KNOW</a:t>
            </a:r>
            <a:endParaRPr lang="it-IT" sz="16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940527" y="940654"/>
            <a:ext cx="208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COMFORT OF </a:t>
            </a:r>
            <a:r>
              <a:rPr lang="en-US" sz="1600" dirty="0" smtClean="0"/>
              <a:t> THE AWARENESS </a:t>
            </a:r>
            <a:r>
              <a:rPr lang="en-US" sz="1600" dirty="0" smtClean="0"/>
              <a:t>OF </a:t>
            </a:r>
            <a:r>
              <a:rPr lang="en-US" sz="1600" dirty="0" smtClean="0"/>
              <a:t>KNOWING</a:t>
            </a:r>
            <a:endParaRPr lang="it-IT" sz="1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19739" y="963065"/>
            <a:ext cx="209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</a:t>
            </a:r>
            <a:r>
              <a:rPr lang="en-US" sz="1600" dirty="0" smtClean="0"/>
              <a:t>ANXIETY ABOUT </a:t>
            </a:r>
            <a:r>
              <a:rPr lang="en-US" sz="1600" dirty="0" smtClean="0"/>
              <a:t>OF </a:t>
            </a:r>
            <a:r>
              <a:rPr lang="en-US" sz="1600" dirty="0" smtClean="0"/>
              <a:t>THE RISK OF NOT KNOWING</a:t>
            </a:r>
            <a:endParaRPr lang="it-IT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98E7E47-E4B8-41EA-8094-1F168F7E1BB7}"/>
              </a:ext>
            </a:extLst>
          </p:cNvPr>
          <p:cNvPicPr/>
          <p:nvPr/>
        </p:nvPicPr>
        <p:blipFill rotWithShape="1">
          <a:blip r:embed="rId2" cstate="print"/>
          <a:srcRect l="27314" t="6335" b="7001"/>
          <a:stretch/>
        </p:blipFill>
        <p:spPr>
          <a:xfrm>
            <a:off x="7247561" y="784922"/>
            <a:ext cx="4409290" cy="439927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441023" y="891751"/>
            <a:ext cx="5400600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9" idx="1"/>
          </p:cNvCxnSpPr>
          <p:nvPr/>
        </p:nvCxnSpPr>
        <p:spPr>
          <a:xfrm flipV="1">
            <a:off x="1441023" y="3556047"/>
            <a:ext cx="532859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9" idx="0"/>
            <a:endCxn id="9" idx="2"/>
          </p:cNvCxnSpPr>
          <p:nvPr/>
        </p:nvCxnSpPr>
        <p:spPr>
          <a:xfrm>
            <a:off x="4141323" y="891751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62578" y="1899863"/>
            <a:ext cx="113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KNOW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4564159"/>
            <a:ext cx="141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WHAT WE</a:t>
            </a:r>
          </a:p>
          <a:p>
            <a:pPr algn="ctr"/>
            <a:r>
              <a:rPr lang="it-IT" dirty="0" smtClean="0"/>
              <a:t>DONT KNOW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847688" y="1899863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CONFIDENCE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83496" y="4636167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LEARNING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39649" y="1899863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UNDERCONFIDENCE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20182" y="4708175"/>
            <a:ext cx="195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OVERCONFIDENCE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873071" y="459703"/>
            <a:ext cx="200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DONT </a:t>
            </a:r>
            <a:r>
              <a:rPr lang="it-IT" dirty="0" err="1" smtClean="0"/>
              <a:t>KNOW</a:t>
            </a:r>
            <a:r>
              <a:rPr lang="it-IT" dirty="0" err="1" smtClean="0"/>
              <a:t>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25399" y="459703"/>
            <a:ext cx="139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 </a:t>
            </a:r>
            <a:r>
              <a:rPr lang="it-IT" dirty="0" err="1" smtClean="0"/>
              <a:t>KNOW…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0" name="Figura a mano libera 29"/>
          <p:cNvSpPr/>
          <p:nvPr/>
        </p:nvSpPr>
        <p:spPr>
          <a:xfrm>
            <a:off x="2886891" y="5003074"/>
            <a:ext cx="4990012" cy="618309"/>
          </a:xfrm>
          <a:custGeom>
            <a:avLst/>
            <a:gdLst>
              <a:gd name="connsiteX0" fmla="*/ 4990012 w 4990012"/>
              <a:gd name="connsiteY0" fmla="*/ 0 h 618309"/>
              <a:gd name="connsiteX1" fmla="*/ 1815738 w 4990012"/>
              <a:gd name="connsiteY1" fmla="*/ 587829 h 618309"/>
              <a:gd name="connsiteX2" fmla="*/ 0 w 4990012"/>
              <a:gd name="connsiteY2" fmla="*/ 182880 h 6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0012" h="618309">
                <a:moveTo>
                  <a:pt x="4990012" y="0"/>
                </a:moveTo>
                <a:cubicBezTo>
                  <a:pt x="3818709" y="278674"/>
                  <a:pt x="2647407" y="557349"/>
                  <a:pt x="1815738" y="587829"/>
                </a:cubicBezTo>
                <a:cubicBezTo>
                  <a:pt x="984069" y="618309"/>
                  <a:pt x="492034" y="400594"/>
                  <a:pt x="0" y="182880"/>
                </a:cubicBezTo>
              </a:path>
            </a:pathLst>
          </a:custGeom>
          <a:ln w="571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 30"/>
          <p:cNvSpPr/>
          <p:nvPr/>
        </p:nvSpPr>
        <p:spPr>
          <a:xfrm>
            <a:off x="5852160" y="5029200"/>
            <a:ext cx="4572000" cy="964475"/>
          </a:xfrm>
          <a:custGeom>
            <a:avLst/>
            <a:gdLst>
              <a:gd name="connsiteX0" fmla="*/ 4572000 w 4572000"/>
              <a:gd name="connsiteY0" fmla="*/ 0 h 964475"/>
              <a:gd name="connsiteX1" fmla="*/ 1933303 w 4572000"/>
              <a:gd name="connsiteY1" fmla="*/ 836023 h 964475"/>
              <a:gd name="connsiteX2" fmla="*/ 0 w 4572000"/>
              <a:gd name="connsiteY2" fmla="*/ 770709 h 9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964475">
                <a:moveTo>
                  <a:pt x="4572000" y="0"/>
                </a:moveTo>
                <a:cubicBezTo>
                  <a:pt x="3633651" y="353785"/>
                  <a:pt x="2695303" y="707571"/>
                  <a:pt x="1933303" y="836023"/>
                </a:cubicBezTo>
                <a:cubicBezTo>
                  <a:pt x="1171303" y="964475"/>
                  <a:pt x="585651" y="867592"/>
                  <a:pt x="0" y="770709"/>
                </a:cubicBezTo>
              </a:path>
            </a:pathLst>
          </a:custGeom>
          <a:ln w="571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 31"/>
          <p:cNvSpPr/>
          <p:nvPr/>
        </p:nvSpPr>
        <p:spPr>
          <a:xfrm>
            <a:off x="2677886" y="2534194"/>
            <a:ext cx="5525588" cy="522515"/>
          </a:xfrm>
          <a:custGeom>
            <a:avLst/>
            <a:gdLst>
              <a:gd name="connsiteX0" fmla="*/ 5525588 w 5525588"/>
              <a:gd name="connsiteY0" fmla="*/ 156755 h 522515"/>
              <a:gd name="connsiteX1" fmla="*/ 2325188 w 5525588"/>
              <a:gd name="connsiteY1" fmla="*/ 496389 h 522515"/>
              <a:gd name="connsiteX2" fmla="*/ 0 w 5525588"/>
              <a:gd name="connsiteY2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5588" h="522515">
                <a:moveTo>
                  <a:pt x="5525588" y="156755"/>
                </a:moveTo>
                <a:cubicBezTo>
                  <a:pt x="4385853" y="339635"/>
                  <a:pt x="3246119" y="522515"/>
                  <a:pt x="2325188" y="496389"/>
                </a:cubicBezTo>
                <a:cubicBezTo>
                  <a:pt x="1404257" y="470263"/>
                  <a:pt x="702128" y="235131"/>
                  <a:pt x="0" y="0"/>
                </a:cubicBezTo>
              </a:path>
            </a:pathLst>
          </a:custGeom>
          <a:ln w="571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igura a mano libera 32"/>
          <p:cNvSpPr/>
          <p:nvPr/>
        </p:nvSpPr>
        <p:spPr>
          <a:xfrm>
            <a:off x="5447211" y="966652"/>
            <a:ext cx="4859383" cy="744582"/>
          </a:xfrm>
          <a:custGeom>
            <a:avLst/>
            <a:gdLst>
              <a:gd name="connsiteX0" fmla="*/ 4859383 w 4859383"/>
              <a:gd name="connsiteY0" fmla="*/ 431074 h 744582"/>
              <a:gd name="connsiteX1" fmla="*/ 1724298 w 4859383"/>
              <a:gd name="connsiteY1" fmla="*/ 52251 h 744582"/>
              <a:gd name="connsiteX2" fmla="*/ 0 w 4859383"/>
              <a:gd name="connsiteY2" fmla="*/ 744582 h 74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9383" h="744582">
                <a:moveTo>
                  <a:pt x="4859383" y="431074"/>
                </a:moveTo>
                <a:cubicBezTo>
                  <a:pt x="3696789" y="215537"/>
                  <a:pt x="2534195" y="0"/>
                  <a:pt x="1724298" y="52251"/>
                </a:cubicBezTo>
                <a:cubicBezTo>
                  <a:pt x="914401" y="104502"/>
                  <a:pt x="457200" y="424542"/>
                  <a:pt x="0" y="744582"/>
                </a:cubicBezTo>
              </a:path>
            </a:pathLst>
          </a:custGeom>
          <a:ln w="5715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26/02/2022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49532" y="731520"/>
            <a:ext cx="187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Enrico Viceconte, 2014</a:t>
            </a:r>
            <a:endParaRPr lang="it-IT" sz="1400" b="1" dirty="0"/>
          </a:p>
        </p:txBody>
      </p:sp>
      <p:grpSp>
        <p:nvGrpSpPr>
          <p:cNvPr id="9" name="Gruppo 8"/>
          <p:cNvGrpSpPr/>
          <p:nvPr/>
        </p:nvGrpSpPr>
        <p:grpSpPr>
          <a:xfrm rot="21037782">
            <a:off x="539590" y="535577"/>
            <a:ext cx="11386799" cy="5365238"/>
            <a:chOff x="539590" y="535577"/>
            <a:chExt cx="11386799" cy="536523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FD9ACE4C-B50E-404F-ADD2-20BEFA72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90" y="535577"/>
              <a:ext cx="7820639" cy="5365238"/>
            </a:xfrm>
            <a:prstGeom prst="rect">
              <a:avLst/>
            </a:prstGeom>
          </p:spPr>
        </p:pic>
        <p:sp>
          <p:nvSpPr>
            <p:cNvPr id="6" name="Figura a mano libera 5"/>
            <p:cNvSpPr/>
            <p:nvPr/>
          </p:nvSpPr>
          <p:spPr>
            <a:xfrm>
              <a:off x="1319349" y="3383280"/>
              <a:ext cx="10607040" cy="1974668"/>
            </a:xfrm>
            <a:custGeom>
              <a:avLst/>
              <a:gdLst>
                <a:gd name="connsiteX0" fmla="*/ 0 w 10607040"/>
                <a:gd name="connsiteY0" fmla="*/ 1841863 h 1974668"/>
                <a:gd name="connsiteX1" fmla="*/ 705394 w 10607040"/>
                <a:gd name="connsiteY1" fmla="*/ 1737360 h 1974668"/>
                <a:gd name="connsiteX2" fmla="*/ 1476102 w 10607040"/>
                <a:gd name="connsiteY2" fmla="*/ 1802674 h 1974668"/>
                <a:gd name="connsiteX3" fmla="*/ 2508068 w 10607040"/>
                <a:gd name="connsiteY3" fmla="*/ 1972491 h 1974668"/>
                <a:gd name="connsiteX4" fmla="*/ 3187337 w 10607040"/>
                <a:gd name="connsiteY4" fmla="*/ 1789611 h 1974668"/>
                <a:gd name="connsiteX5" fmla="*/ 4480560 w 10607040"/>
                <a:gd name="connsiteY5" fmla="*/ 1854926 h 1974668"/>
                <a:gd name="connsiteX6" fmla="*/ 6061165 w 10607040"/>
                <a:gd name="connsiteY6" fmla="*/ 1658983 h 1974668"/>
                <a:gd name="connsiteX7" fmla="*/ 7067005 w 10607040"/>
                <a:gd name="connsiteY7" fmla="*/ 1319349 h 1974668"/>
                <a:gd name="connsiteX8" fmla="*/ 8321040 w 10607040"/>
                <a:gd name="connsiteY8" fmla="*/ 1254034 h 1974668"/>
                <a:gd name="connsiteX9" fmla="*/ 9222377 w 10607040"/>
                <a:gd name="connsiteY9" fmla="*/ 653143 h 1974668"/>
                <a:gd name="connsiteX10" fmla="*/ 10110651 w 10607040"/>
                <a:gd name="connsiteY10" fmla="*/ 326571 h 1974668"/>
                <a:gd name="connsiteX11" fmla="*/ 10607040 w 10607040"/>
                <a:gd name="connsiteY11" fmla="*/ 0 h 19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7040" h="1974668">
                  <a:moveTo>
                    <a:pt x="0" y="1841863"/>
                  </a:moveTo>
                  <a:cubicBezTo>
                    <a:pt x="229688" y="1792877"/>
                    <a:pt x="459377" y="1743892"/>
                    <a:pt x="705394" y="1737360"/>
                  </a:cubicBezTo>
                  <a:cubicBezTo>
                    <a:pt x="951411" y="1730829"/>
                    <a:pt x="1175656" y="1763486"/>
                    <a:pt x="1476102" y="1802674"/>
                  </a:cubicBezTo>
                  <a:cubicBezTo>
                    <a:pt x="1776548" y="1841862"/>
                    <a:pt x="2222862" y="1974668"/>
                    <a:pt x="2508068" y="1972491"/>
                  </a:cubicBezTo>
                  <a:cubicBezTo>
                    <a:pt x="2793274" y="1970314"/>
                    <a:pt x="2858588" y="1809205"/>
                    <a:pt x="3187337" y="1789611"/>
                  </a:cubicBezTo>
                  <a:cubicBezTo>
                    <a:pt x="3516086" y="1770017"/>
                    <a:pt x="4001589" y="1876697"/>
                    <a:pt x="4480560" y="1854926"/>
                  </a:cubicBezTo>
                  <a:cubicBezTo>
                    <a:pt x="4959531" y="1833155"/>
                    <a:pt x="5630091" y="1748246"/>
                    <a:pt x="6061165" y="1658983"/>
                  </a:cubicBezTo>
                  <a:cubicBezTo>
                    <a:pt x="6492239" y="1569720"/>
                    <a:pt x="6690359" y="1386840"/>
                    <a:pt x="7067005" y="1319349"/>
                  </a:cubicBezTo>
                  <a:cubicBezTo>
                    <a:pt x="7443651" y="1251858"/>
                    <a:pt x="7961811" y="1365068"/>
                    <a:pt x="8321040" y="1254034"/>
                  </a:cubicBezTo>
                  <a:cubicBezTo>
                    <a:pt x="8680269" y="1143000"/>
                    <a:pt x="8924109" y="807720"/>
                    <a:pt x="9222377" y="653143"/>
                  </a:cubicBezTo>
                  <a:cubicBezTo>
                    <a:pt x="9520645" y="498566"/>
                    <a:pt x="9879874" y="435428"/>
                    <a:pt x="10110651" y="326571"/>
                  </a:cubicBezTo>
                  <a:cubicBezTo>
                    <a:pt x="10341428" y="217714"/>
                    <a:pt x="10474234" y="108857"/>
                    <a:pt x="10607040" y="0"/>
                  </a:cubicBezTo>
                </a:path>
              </a:pathLst>
            </a:cu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 rot="20295087">
              <a:off x="9039496" y="3435531"/>
              <a:ext cx="2234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FUTURE CHALLENGES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48115</TotalTime>
  <Words>680</Words>
  <Application>Microsoft Office PowerPoint</Application>
  <PresentationFormat>Personalizzato</PresentationFormat>
  <Paragraphs>217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How to strategically analyze the present situation: risks and opportunities, strong and weak capabilities</vt:lpstr>
      <vt:lpstr>Looking outside</vt:lpstr>
      <vt:lpstr>Looking outside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Looking inside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Branding</dc:title>
  <dc:creator>Enrico Viceconte</dc:creator>
  <cp:lastModifiedBy>User</cp:lastModifiedBy>
  <cp:revision>506</cp:revision>
  <dcterms:created xsi:type="dcterms:W3CDTF">2020-03-13T12:39:36Z</dcterms:created>
  <dcterms:modified xsi:type="dcterms:W3CDTF">2022-02-26T10:06:17Z</dcterms:modified>
</cp:coreProperties>
</file>