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93" r:id="rId4"/>
    <p:sldId id="294" r:id="rId5"/>
    <p:sldId id="295" r:id="rId6"/>
    <p:sldId id="296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13"/>
    <p:restoredTop sz="94762"/>
  </p:normalViewPr>
  <p:slideViewPr>
    <p:cSldViewPr>
      <p:cViewPr varScale="1">
        <p:scale>
          <a:sx n="117" d="100"/>
          <a:sy n="117" d="100"/>
        </p:scale>
        <p:origin x="1624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Convoluzione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ttangolo 1"/>
          <p:cNvSpPr>
            <a:spLocks noChangeArrowheads="1"/>
          </p:cNvSpPr>
          <p:nvPr/>
        </p:nvSpPr>
        <p:spPr bwMode="auto">
          <a:xfrm>
            <a:off x="280026" y="827307"/>
            <a:ext cx="7713830" cy="1307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L’operazione di convoluzione tra due segnali a TC è definita nel seguente modo:</a:t>
            </a:r>
            <a:endParaRPr lang="it-IT" altLang="it-IT" sz="2400" b="1" i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Convoluzione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ttangolo 6"/>
              <p:cNvSpPr/>
              <p:nvPr/>
            </p:nvSpPr>
            <p:spPr>
              <a:xfrm>
                <a:off x="1754366" y="1479489"/>
                <a:ext cx="5070427" cy="8333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∗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𝑦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nary>
                        <m:naryPr>
                          <m:ctrlPr>
                            <a:rPr lang="is-I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</m:t>
                          </m:r>
                          <m:r>
                            <a:rPr lang="is-IS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b>
                        <m:sup>
                          <m:r>
                            <a:rPr lang="is-IS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p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𝛼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)∙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it-IT" sz="24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</m:e>
                          </m:d>
                          <m:r>
                            <a:rPr lang="it-IT" sz="2400" b="0" i="1" dirty="0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</m:t>
                          </m:r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𝛼</m:t>
                          </m:r>
                          <m:r>
                            <m:rPr>
                              <m:nor/>
                            </m:rPr>
                            <a:rPr lang="it-IT" sz="240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Rettango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4366" y="1479489"/>
                <a:ext cx="5070427" cy="833370"/>
              </a:xfrm>
              <a:prstGeom prst="rect">
                <a:avLst/>
              </a:prstGeom>
              <a:blipFill>
                <a:blip r:embed="rId2"/>
                <a:stretch>
                  <a:fillRect t="-187879" b="-26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tangolo 1"/>
              <p:cNvSpPr/>
              <p:nvPr/>
            </p:nvSpPr>
            <p:spPr>
              <a:xfrm>
                <a:off x="315632" y="2312859"/>
                <a:ext cx="7947893" cy="24825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I passi necessari per calcolare la convoluzione sono i seguenti:</a:t>
                </a:r>
              </a:p>
              <a:p>
                <a:pPr marL="342900" indent="-342900" eaLnBrk="1" hangingPunct="1">
                  <a:spcBef>
                    <a:spcPct val="50000"/>
                  </a:spcBef>
                  <a:buFont typeface="Arial" charset="0"/>
                  <a:buChar char="•"/>
                </a:pPr>
                <a:r>
                  <a:rPr lang="it-IT" altLang="it-IT" sz="2000" i="1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Ribaltare il segnale </a:t>
                </a:r>
                <a14:m>
                  <m:oMath xmlns:m="http://schemas.openxmlformats.org/officeDocument/2006/math">
                    <m:r>
                      <a:rPr lang="it-IT" sz="2000" b="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𝑦</m:t>
                    </m:r>
                    <m:d>
                      <m:dPr>
                        <m:ctrlPr>
                          <a:rPr lang="it-I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0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𝛼</m:t>
                        </m:r>
                        <m:r>
                          <m:rPr>
                            <m:nor/>
                          </m:rPr>
                          <a:rPr lang="it-IT" sz="20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lang="it-IT" sz="2000" i="1" dirty="0">
                    <a:solidFill>
                      <a:schemeClr val="tx1"/>
                    </a:solidFill>
                    <a:latin typeface="Calibri" charset="0"/>
                  </a:rPr>
                  <a:t>, ottenendo </a:t>
                </a:r>
                <a14:m>
                  <m:oMath xmlns:m="http://schemas.openxmlformats.org/officeDocument/2006/math">
                    <m:r>
                      <a:rPr lang="it-IT" sz="2000" b="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𝑦</m:t>
                    </m:r>
                    <m:d>
                      <m:dPr>
                        <m:ctrlPr>
                          <a:rPr lang="it-I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0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</m:t>
                        </m:r>
                        <m:r>
                          <a:rPr lang="it-IT" sz="20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𝛼</m:t>
                        </m:r>
                        <m:r>
                          <m:rPr>
                            <m:nor/>
                          </m:rPr>
                          <a:rPr lang="it-IT" sz="20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endParaRPr lang="it-IT" sz="2000" i="1" dirty="0">
                  <a:solidFill>
                    <a:schemeClr val="tx1"/>
                  </a:solidFill>
                  <a:latin typeface="Calibri" charset="0"/>
                </a:endParaRPr>
              </a:p>
              <a:p>
                <a:pPr marL="342900" indent="-342900" eaLnBrk="1" hangingPunct="1">
                  <a:spcBef>
                    <a:spcPct val="50000"/>
                  </a:spcBef>
                  <a:buFont typeface="Arial" charset="0"/>
                  <a:buChar char="•"/>
                </a:pPr>
                <a:r>
                  <a:rPr lang="it-IT" altLang="it-IT" sz="2000" i="1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Traslare il segnale </a:t>
                </a:r>
                <a14:m>
                  <m:oMath xmlns:m="http://schemas.openxmlformats.org/officeDocument/2006/math">
                    <m:r>
                      <a:rPr lang="it-IT" sz="2000" b="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𝑦</m:t>
                    </m:r>
                    <m:d>
                      <m:dPr>
                        <m:ctrlPr>
                          <a:rPr lang="it-I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0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</m:t>
                        </m:r>
                        <m:r>
                          <a:rPr lang="it-IT" sz="20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𝛼</m:t>
                        </m:r>
                        <m:r>
                          <m:rPr>
                            <m:nor/>
                          </m:rPr>
                          <a:rPr lang="it-IT" sz="20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lang="it-IT" altLang="it-IT" sz="2000" i="1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, verso destra e verso sinistra, </a:t>
                </a:r>
                <a:r>
                  <a:rPr lang="it-IT" sz="2000" i="1" dirty="0">
                    <a:solidFill>
                      <a:schemeClr val="tx1"/>
                    </a:solidFill>
                    <a:latin typeface="Calibri" charset="0"/>
                  </a:rPr>
                  <a:t>ottenendo </a:t>
                </a:r>
                <a14:m>
                  <m:oMath xmlns:m="http://schemas.openxmlformats.org/officeDocument/2006/math">
                    <m:r>
                      <a:rPr lang="it-IT" sz="2000" b="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𝑦</m:t>
                    </m:r>
                    <m:d>
                      <m:dPr>
                        <m:ctrlPr>
                          <a:rPr lang="it-I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000" b="0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  <m:r>
                          <a:rPr lang="it-IT" sz="20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</m:t>
                        </m:r>
                        <m:r>
                          <a:rPr lang="it-IT" sz="20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𝛼</m:t>
                        </m:r>
                        <m:r>
                          <m:rPr>
                            <m:nor/>
                          </m:rPr>
                          <a:rPr lang="it-IT" sz="20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endParaRPr lang="it-IT" altLang="it-IT" sz="2000" i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  <a:p>
                <a:pPr marL="342900" indent="-342900" eaLnBrk="1" hangingPunct="1">
                  <a:spcBef>
                    <a:spcPct val="50000"/>
                  </a:spcBef>
                  <a:buFont typeface="Arial" charset="0"/>
                  <a:buChar char="•"/>
                </a:pPr>
                <a:r>
                  <a:rPr lang="it-IT" altLang="it-IT" sz="2000" i="1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Moltiplicare il segnale traslato  </a:t>
                </a:r>
                <a14:m>
                  <m:oMath xmlns:m="http://schemas.openxmlformats.org/officeDocument/2006/math">
                    <m:r>
                      <a:rPr lang="it-IT" sz="2000" b="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𝑦</m:t>
                    </m:r>
                    <m:d>
                      <m:dPr>
                        <m:ctrlPr>
                          <a:rPr lang="it-I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0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  <m:r>
                          <a:rPr lang="it-IT" sz="20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</m:t>
                        </m:r>
                        <m:r>
                          <a:rPr lang="it-IT" sz="20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𝛼</m:t>
                        </m:r>
                        <m:r>
                          <m:rPr>
                            <m:nor/>
                          </m:rPr>
                          <a:rPr lang="it-IT" sz="20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lang="it-IT" altLang="it-IT" sz="2000" i="1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 per il segnale </a:t>
                </a:r>
                <a14:m>
                  <m:oMath xmlns:m="http://schemas.openxmlformats.org/officeDocument/2006/math">
                    <m:r>
                      <a:rPr lang="it-IT" sz="20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d>
                      <m:dPr>
                        <m:ctrlPr>
                          <a:rPr lang="it-I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0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𝛼</m:t>
                        </m:r>
                        <m:r>
                          <m:rPr>
                            <m:nor/>
                          </m:rPr>
                          <a:rPr lang="it-IT" sz="20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endParaRPr lang="it-IT" altLang="it-IT" sz="2000" i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  <a:p>
                <a:pPr marL="342900" indent="-342900" eaLnBrk="1" hangingPunct="1">
                  <a:spcBef>
                    <a:spcPct val="50000"/>
                  </a:spcBef>
                  <a:buFont typeface="Arial" charset="0"/>
                  <a:buChar char="•"/>
                </a:pPr>
                <a:r>
                  <a:rPr lang="it-IT" altLang="it-IT" sz="2000" i="1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Calcolare l’integrale del prodotto</a:t>
                </a:r>
                <a14:m>
                  <m:oMath xmlns:m="http://schemas.openxmlformats.org/officeDocument/2006/math">
                    <m:r>
                      <a:rPr lang="it-IT" sz="20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it-IT" sz="2000" b="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it-IT" sz="2000" b="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000" b="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𝛼</m:t>
                    </m:r>
                    <m:r>
                      <a:rPr lang="it-IT" sz="2000" b="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)∙</m:t>
                    </m:r>
                    <m:r>
                      <a:rPr lang="it-IT" sz="2000" b="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𝑦</m:t>
                    </m:r>
                    <m:d>
                      <m:dPr>
                        <m:ctrlPr>
                          <a:rPr lang="it-I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0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  <m:r>
                          <a:rPr lang="it-IT" sz="20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</m:t>
                        </m:r>
                        <m:r>
                          <a:rPr lang="it-IT" sz="20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𝛼</m:t>
                        </m:r>
                        <m:r>
                          <m:rPr>
                            <m:nor/>
                          </m:rPr>
                          <a:rPr lang="it-IT" sz="20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endParaRPr lang="it-IT" altLang="it-IT" sz="2400" i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32" y="2312859"/>
                <a:ext cx="7947893" cy="2482539"/>
              </a:xfrm>
              <a:prstGeom prst="rect">
                <a:avLst/>
              </a:prstGeom>
              <a:blipFill>
                <a:blip r:embed="rId3"/>
                <a:stretch>
                  <a:fillRect l="-1116" t="-2538" b="-304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6E91C227-BE56-BD99-6B47-E226F4E57F9B}"/>
                  </a:ext>
                </a:extLst>
              </p:cNvPr>
              <p:cNvSpPr/>
              <p:nvPr/>
            </p:nvSpPr>
            <p:spPr>
              <a:xfrm>
                <a:off x="1754366" y="4954309"/>
                <a:ext cx="6027932" cy="8333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∗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mbria Math" charset="0"/>
                        </a:rPr>
                        <m:t>𝛿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nary>
                        <m:naryPr>
                          <m:ctrlPr>
                            <a:rPr lang="is-I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</m:t>
                          </m:r>
                          <m:r>
                            <a:rPr lang="is-IS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b>
                        <m:sup>
                          <m:r>
                            <a:rPr lang="is-IS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p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𝛼</m:t>
                              </m:r>
                            </m:e>
                          </m:d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∙</m:t>
                          </m:r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mbria Math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it-IT" sz="24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</m:e>
                          </m:d>
                          <m:r>
                            <a:rPr lang="it-IT" sz="2400" b="0" i="1" dirty="0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</m:t>
                          </m:r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𝛼</m:t>
                          </m:r>
                          <m:r>
                            <m:rPr>
                              <m:nor/>
                            </m:rPr>
                            <a:rPr lang="it-IT" sz="240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</m:nary>
                      <m:r>
                        <a:rPr lang="it-IT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6E91C227-BE56-BD99-6B47-E226F4E57F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4366" y="4954309"/>
                <a:ext cx="6027932" cy="833370"/>
              </a:xfrm>
              <a:prstGeom prst="rect">
                <a:avLst/>
              </a:prstGeom>
              <a:blipFill>
                <a:blip r:embed="rId4"/>
                <a:stretch>
                  <a:fillRect t="-187879" b="-26515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tangolo 4">
            <a:extLst>
              <a:ext uri="{FF2B5EF4-FFF2-40B4-BE49-F238E27FC236}">
                <a16:creationId xmlns:a16="http://schemas.microsoft.com/office/drawing/2014/main" id="{16C0153E-0800-1AA9-940F-7BBD8A378DAA}"/>
              </a:ext>
            </a:extLst>
          </p:cNvPr>
          <p:cNvSpPr/>
          <p:nvPr/>
        </p:nvSpPr>
        <p:spPr>
          <a:xfrm>
            <a:off x="315632" y="5709697"/>
            <a:ext cx="7947893" cy="435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La Delta di Dirac è l’elemento neutro della convoluzione</a:t>
            </a:r>
          </a:p>
        </p:txBody>
      </p:sp>
    </p:spTree>
    <p:extLst>
      <p:ext uri="{BB962C8B-B14F-4D97-AF65-F5344CB8AC3E}">
        <p14:creationId xmlns:p14="http://schemas.microsoft.com/office/powerpoint/2010/main" val="110107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ttangolo 1"/>
          <p:cNvSpPr>
            <a:spLocks noChangeArrowheads="1"/>
          </p:cNvSpPr>
          <p:nvPr/>
        </p:nvSpPr>
        <p:spPr bwMode="auto">
          <a:xfrm>
            <a:off x="280026" y="827307"/>
            <a:ext cx="7713830" cy="3578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Per segnali di energia il calcolo della convoluzione è analogo a quello della correlazione, eccetto per l’operazione di ribaltamento (non presente nel caso della correlazione).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La convoluzione di un segnale pari con se stesso coincide con la funzione di autocorrelazione.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Convoluzione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ttangolo 5"/>
              <p:cNvSpPr/>
              <p:nvPr/>
            </p:nvSpPr>
            <p:spPr>
              <a:xfrm>
                <a:off x="755576" y="3145909"/>
                <a:ext cx="8280920" cy="34083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d>
                      <m:d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𝑡</m:t>
                        </m:r>
                      </m:e>
                    </m:d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𝐴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  <m:r>
                      <m:rPr>
                        <m:sty m:val="p"/>
                      </m:rPr>
                      <a:rPr lang="it-IT" sz="2400" b="0" i="0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rect</m:t>
                    </m:r>
                    <m:d>
                      <m:dPr>
                        <m:ctrlPr>
                          <a:rPr lang="is-I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bg-BG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fPr>
                          <m:num>
                            <m:r>
                              <a:rPr lang="it-IT" sz="24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it-IT" sz="24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𝑇</m:t>
                            </m:r>
                          </m:den>
                        </m:f>
                      </m:e>
                    </m:d>
                  </m:oMath>
                </a14:m>
                <a:r>
                  <a:rPr lang="it-IT" sz="2400" b="0" dirty="0">
                    <a:solidFill>
                      <a:schemeClr val="tx1"/>
                    </a:solidFill>
                    <a:latin typeface="Cambria Math" charset="0"/>
                  </a:rPr>
                  <a:t> e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𝑦</m:t>
                    </m:r>
                    <m:d>
                      <m:d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𝑡</m:t>
                        </m:r>
                      </m:e>
                    </m:d>
                    <m:r>
                      <a:rPr lang="it-IT" sz="2400" i="1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it-IT" sz="2400" i="1">
                        <a:solidFill>
                          <a:schemeClr val="tx1"/>
                        </a:solidFill>
                        <a:latin typeface="Cambria Math" charset="0"/>
                      </a:rPr>
                      <m:t>𝐴</m:t>
                    </m:r>
                    <m:r>
                      <a:rPr lang="it-IT" sz="24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  <m:r>
                      <m:rPr>
                        <m:sty m:val="p"/>
                      </m:rPr>
                      <a:rPr lang="it-IT" sz="240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rect</m:t>
                    </m:r>
                    <m:d>
                      <m:dPr>
                        <m:ctrlPr>
                          <a:rPr lang="is-I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bg-BG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fPr>
                          <m:num>
                            <m:r>
                              <a:rPr lang="it-IT" sz="24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it-IT" sz="24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𝑇</m:t>
                            </m:r>
                          </m:den>
                        </m:f>
                      </m:e>
                    </m:d>
                  </m:oMath>
                </a14:m>
                <a:endParaRPr lang="it-IT" sz="2400" b="0" dirty="0">
                  <a:solidFill>
                    <a:schemeClr val="tx1"/>
                  </a:solidFill>
                  <a:latin typeface="Cambria Math" charset="0"/>
                </a:endParaRPr>
              </a:p>
              <a:p>
                <a:endParaRPr lang="it-IT" sz="2400" b="0" i="1" dirty="0">
                  <a:solidFill>
                    <a:schemeClr val="tx1"/>
                  </a:solidFill>
                  <a:latin typeface="Cambria Math" charset="0"/>
                </a:endParaRPr>
              </a:p>
              <a:p>
                <a:r>
                  <a:rPr lang="it-IT" sz="2400" b="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La convoluzione tra i due segnali è:</a:t>
                </a:r>
              </a:p>
              <a:p>
                <a:endParaRPr lang="it-IT" sz="2400" b="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∗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𝑦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nary>
                        <m:naryPr>
                          <m:ctrlPr>
                            <a:rPr lang="is-I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</m:t>
                          </m:r>
                          <m:r>
                            <a:rPr lang="is-IS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b>
                        <m:sup>
                          <m:r>
                            <a:rPr lang="is-IS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it-IT" sz="24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rect</m:t>
                          </m:r>
                          <m:d>
                            <m:dPr>
                              <m:ctrlPr>
                                <a:rPr lang="is-I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bg-BG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bg-BG" sz="240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𝛼</m:t>
                                  </m:r>
                                </m:num>
                                <m:den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it-IT" sz="24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rect</m:t>
                          </m:r>
                          <m:d>
                            <m:dPr>
                              <m:ctrlPr>
                                <a:rPr lang="is-I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bg-BG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−</m:t>
                                  </m:r>
                                  <m:r>
                                    <a:rPr lang="bg-BG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𝛼</m:t>
                                  </m:r>
                                </m:num>
                                <m:den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  <m:r>
                            <a:rPr lang="it-IT" sz="2400" b="0" i="1" dirty="0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</m:t>
                          </m:r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𝛼</m:t>
                          </m:r>
                          <m:r>
                            <m:rPr>
                              <m:nor/>
                            </m:rPr>
                            <a:rPr lang="it-IT" sz="240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it-IT" sz="2400" b="0" i="0" dirty="0" smtClean="0">
                              <a:solidFill>
                                <a:schemeClr val="tx1"/>
                              </a:solidFill>
                            </a:rPr>
                            <m:t>=</m:t>
                          </m:r>
                        </m:e>
                      </m:nary>
                      <m:sSup>
                        <m:sSupPr>
                          <m:ctrlPr>
                            <a:rPr lang="is-I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</m:e>
                        <m:sup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𝑇</m:t>
                      </m:r>
                      <m:r>
                        <m:rPr>
                          <m:sty m:val="p"/>
                        </m:rPr>
                        <a:rPr lang="el-GR" sz="240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Λ</m:t>
                      </m:r>
                      <m:d>
                        <m:dPr>
                          <m:ctrlPr>
                            <a:rPr lang="is-I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bg-BG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  <a:p>
                <a:endParaRPr lang="it-IT" sz="2400" dirty="0">
                  <a:solidFill>
                    <a:schemeClr val="tx1"/>
                  </a:solidFill>
                </a:endParaRPr>
              </a:p>
              <a:p>
                <a:r>
                  <a:rPr 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Che coincide con la funzione di autocorrelazione del segnale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chemeClr val="tx1"/>
                        </a:solidFill>
                        <a:latin typeface="Cambria Math" charset="0"/>
                      </a:rPr>
                      <m:t>𝑥</m:t>
                    </m:r>
                    <m:d>
                      <m:d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 </a:t>
                </a:r>
              </a:p>
              <a:p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Rettango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145909"/>
                <a:ext cx="8280920" cy="3408369"/>
              </a:xfrm>
              <a:prstGeom prst="rect">
                <a:avLst/>
              </a:prstGeom>
              <a:blipFill>
                <a:blip r:embed="rId2"/>
                <a:stretch>
                  <a:fillRect l="-1225" t="-1115" b="-3494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943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221" name="Rettangolo 1"/>
              <p:cNvSpPr>
                <a:spLocks noChangeArrowheads="1"/>
              </p:cNvSpPr>
              <p:nvPr/>
            </p:nvSpPr>
            <p:spPr bwMode="auto">
              <a:xfrm>
                <a:off x="280026" y="827307"/>
                <a:ext cx="7713830" cy="2020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Proprietà Convoluzione della TF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ES: Calcoliamo la TF di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altLang="it-IT" sz="24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 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it-IT" altLang="it-IT" sz="2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it-IT" altLang="it-IT" sz="24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>
          <p:sp>
            <p:nvSpPr>
              <p:cNvPr id="9221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026" y="827307"/>
                <a:ext cx="7713830" cy="2020297"/>
              </a:xfrm>
              <a:prstGeom prst="rect">
                <a:avLst/>
              </a:prstGeom>
              <a:blipFill>
                <a:blip r:embed="rId2"/>
                <a:stretch>
                  <a:fillRect l="-1316" t="-37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Convoluzione</a:t>
            </a:r>
            <a:endParaRPr lang="en-US" dirty="0"/>
          </a:p>
        </p:txBody>
      </p:sp>
      <p:sp>
        <p:nvSpPr>
          <p:cNvPr id="6" name="Rettangolo 5"/>
          <p:cNvSpPr/>
          <p:nvPr/>
        </p:nvSpPr>
        <p:spPr>
          <a:xfrm>
            <a:off x="3275856" y="2163885"/>
            <a:ext cx="2808312" cy="1466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1. Passiamo nel dominio della Frequenza</a:t>
            </a:r>
          </a:p>
          <a:p>
            <a:endParaRPr lang="it-IT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76643991-7FF9-9E35-E7DA-E6190FA102E2}"/>
                  </a:ext>
                </a:extLst>
              </p:cNvPr>
              <p:cNvSpPr txBox="1"/>
              <p:nvPr/>
            </p:nvSpPr>
            <p:spPr>
              <a:xfrm>
                <a:off x="246760" y="1905786"/>
                <a:ext cx="2669056" cy="16912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∗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𝑦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it-IT" sz="2400" i="1" dirty="0">
                  <a:solidFill>
                    <a:schemeClr val="tx1"/>
                  </a:solidFill>
                  <a:latin typeface="Cambria Math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𝐴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it-IT" sz="24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s-I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bg-BG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400" b="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charset="0"/>
                  <a:cs typeface="Cambria Math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𝑦</m:t>
                      </m:r>
                      <m:d>
                        <m:d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</a:rPr>
                        <m:t>𝐴</m:t>
                      </m:r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it-IT" sz="240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s-I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bg-BG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400" b="0" dirty="0">
                  <a:solidFill>
                    <a:schemeClr val="tx1"/>
                  </a:solidFill>
                  <a:latin typeface="Cambria Math" charset="0"/>
                </a:endParaRPr>
              </a:p>
            </p:txBody>
          </p:sp>
        </mc:Choice>
        <mc:Fallback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76643991-7FF9-9E35-E7DA-E6190FA10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60" y="1905786"/>
                <a:ext cx="2669056" cy="1691297"/>
              </a:xfrm>
              <a:prstGeom prst="rect">
                <a:avLst/>
              </a:prstGeom>
              <a:blipFill>
                <a:blip r:embed="rId3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ttangolo 4">
                <a:extLst>
                  <a:ext uri="{FF2B5EF4-FFF2-40B4-BE49-F238E27FC236}">
                    <a16:creationId xmlns:a16="http://schemas.microsoft.com/office/drawing/2014/main" id="{7CAA3C1E-CB14-17EF-49FF-AFA84A4D6C8F}"/>
                  </a:ext>
                </a:extLst>
              </p:cNvPr>
              <p:cNvSpPr/>
              <p:nvPr/>
            </p:nvSpPr>
            <p:spPr>
              <a:xfrm>
                <a:off x="393156" y="5373227"/>
                <a:ext cx="2376264" cy="720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𝑧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is-I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</m:e>
                        <m:sup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𝑇</m:t>
                      </m:r>
                      <m:r>
                        <m:rPr>
                          <m:sty m:val="p"/>
                        </m:rPr>
                        <a:rPr lang="el-GR" sz="240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Λ</m:t>
                      </m:r>
                      <m:d>
                        <m:dPr>
                          <m:ctrlPr>
                            <a:rPr lang="is-I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bg-BG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Rettangolo 4">
                <a:extLst>
                  <a:ext uri="{FF2B5EF4-FFF2-40B4-BE49-F238E27FC236}">
                    <a16:creationId xmlns:a16="http://schemas.microsoft.com/office/drawing/2014/main" id="{7CAA3C1E-CB14-17EF-49FF-AFA84A4D6C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56" y="5373227"/>
                <a:ext cx="2376264" cy="720069"/>
              </a:xfrm>
              <a:prstGeom prst="rect">
                <a:avLst/>
              </a:prstGeom>
              <a:blipFill>
                <a:blip r:embed="rId4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25E3EBEF-3DE7-4FCB-4AC3-A019343F42DE}"/>
                  </a:ext>
                </a:extLst>
              </p:cNvPr>
              <p:cNvSpPr/>
              <p:nvPr/>
            </p:nvSpPr>
            <p:spPr>
              <a:xfrm>
                <a:off x="6084168" y="2737446"/>
                <a:ext cx="2599622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i="1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𝐴𝑇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it-IT" sz="22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25E3EBEF-3DE7-4FCB-4AC3-A019343F42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2737446"/>
                <a:ext cx="2599622" cy="407163"/>
              </a:xfrm>
              <a:prstGeom prst="rect">
                <a:avLst/>
              </a:prstGeom>
              <a:blipFill>
                <a:blip r:embed="rId5"/>
                <a:stretch>
                  <a:fillRect l="-488" b="-2121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4A2C65D4-3AE3-5BAE-B5B0-5A88B3E7D691}"/>
                  </a:ext>
                </a:extLst>
              </p:cNvPr>
              <p:cNvSpPr/>
              <p:nvPr/>
            </p:nvSpPr>
            <p:spPr>
              <a:xfrm>
                <a:off x="6084168" y="2253594"/>
                <a:ext cx="2599622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𝐴𝑇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it-IT" sz="22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4A2C65D4-3AE3-5BAE-B5B0-5A88B3E7D6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2253594"/>
                <a:ext cx="2599622" cy="407163"/>
              </a:xfrm>
              <a:prstGeom prst="rect">
                <a:avLst/>
              </a:prstGeom>
              <a:blipFill>
                <a:blip r:embed="rId6"/>
                <a:stretch>
                  <a:fillRect l="-488" b="-2121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53A77A70-BBC3-5144-0B60-09A9262AAB8E}"/>
                  </a:ext>
                </a:extLst>
              </p:cNvPr>
              <p:cNvSpPr/>
              <p:nvPr/>
            </p:nvSpPr>
            <p:spPr>
              <a:xfrm>
                <a:off x="6320130" y="4553182"/>
                <a:ext cx="2363660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</m:t>
                      </m:r>
                      <m:r>
                        <a:rPr lang="it-IT" sz="2200" i="1" kern="5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𝑌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  <a:ea typeface="Cambria Math" charset="0"/>
                </a:endParaRPr>
              </a:p>
            </p:txBody>
          </p:sp>
        </mc:Choice>
        <mc:Fallback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53A77A70-BBC3-5144-0B60-09A9262AAB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130" y="4553182"/>
                <a:ext cx="2363660" cy="407163"/>
              </a:xfrm>
              <a:prstGeom prst="rect">
                <a:avLst/>
              </a:prstGeom>
              <a:blipFill>
                <a:blip r:embed="rId7"/>
                <a:stretch>
                  <a:fillRect b="-2121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1BB5B5A8-BEA7-EE0A-C2BF-9A8B0C22E257}"/>
                  </a:ext>
                </a:extLst>
              </p:cNvPr>
              <p:cNvSpPr/>
              <p:nvPr/>
            </p:nvSpPr>
            <p:spPr>
              <a:xfrm>
                <a:off x="6044368" y="5038757"/>
                <a:ext cx="3090270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</m:t>
                      </m:r>
                      <m:r>
                        <a:rPr lang="it-IT" sz="2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𝐴𝑇</m:t>
                      </m:r>
                      <m:r>
                        <a:rPr lang="it-IT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𝐴𝑇</m:t>
                      </m:r>
                      <m:sSup>
                        <m:sSupPr>
                          <m:ctrlPr>
                            <a:rPr lang="it-IT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it-IT" sz="2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sinc</m:t>
                          </m:r>
                        </m:e>
                        <m:sup>
                          <m:r>
                            <a:rPr lang="it-IT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it-IT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it-IT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  <a:ea typeface="Cambria Math" charset="0"/>
                </a:endParaRPr>
              </a:p>
            </p:txBody>
          </p:sp>
        </mc:Choice>
        <mc:Fallback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1BB5B5A8-BEA7-EE0A-C2BF-9A8B0C22E2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368" y="5038757"/>
                <a:ext cx="3090270" cy="407163"/>
              </a:xfrm>
              <a:prstGeom prst="rect">
                <a:avLst/>
              </a:prstGeom>
              <a:blipFill>
                <a:blip r:embed="rId8"/>
                <a:stretch>
                  <a:fillRect l="-410" b="-2121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ttangolo 10">
            <a:extLst>
              <a:ext uri="{FF2B5EF4-FFF2-40B4-BE49-F238E27FC236}">
                <a16:creationId xmlns:a16="http://schemas.microsoft.com/office/drawing/2014/main" id="{96289B75-30B9-9BF5-C448-D681BE7A87C3}"/>
              </a:ext>
            </a:extLst>
          </p:cNvPr>
          <p:cNvSpPr/>
          <p:nvPr/>
        </p:nvSpPr>
        <p:spPr>
          <a:xfrm>
            <a:off x="3241576" y="4588585"/>
            <a:ext cx="2667465" cy="112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3. Torniamo nel dominio del </a:t>
            </a: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tempo</a:t>
            </a:r>
            <a:endParaRPr lang="it-IT" sz="2400" b="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939198CC-0631-97BA-61BE-50D73CA97245}"/>
                  </a:ext>
                </a:extLst>
              </p:cNvPr>
              <p:cNvSpPr/>
              <p:nvPr/>
            </p:nvSpPr>
            <p:spPr>
              <a:xfrm>
                <a:off x="297609" y="4623748"/>
                <a:ext cx="2646938" cy="720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𝑧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𝐴𝑇𝐴</m:t>
                      </m:r>
                      <m:r>
                        <m:rPr>
                          <m:sty m:val="p"/>
                        </m:rPr>
                        <a:rPr lang="el-GR" sz="2400" i="1" smtClean="0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Λ</m:t>
                      </m:r>
                      <m:d>
                        <m:dPr>
                          <m:ctrlPr>
                            <a:rPr lang="is-I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bg-BG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it-IT" sz="24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939198CC-0631-97BA-61BE-50D73CA972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09" y="4623748"/>
                <a:ext cx="2646938" cy="720069"/>
              </a:xfrm>
              <a:prstGeom prst="rect">
                <a:avLst/>
              </a:prstGeom>
              <a:blipFill>
                <a:blip r:embed="rId9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ttangolo 12">
            <a:extLst>
              <a:ext uri="{FF2B5EF4-FFF2-40B4-BE49-F238E27FC236}">
                <a16:creationId xmlns:a16="http://schemas.microsoft.com/office/drawing/2014/main" id="{7E520F9C-498F-C596-96D3-6617542A2693}"/>
              </a:ext>
            </a:extLst>
          </p:cNvPr>
          <p:cNvSpPr/>
          <p:nvPr/>
        </p:nvSpPr>
        <p:spPr>
          <a:xfrm>
            <a:off x="6052143" y="3265924"/>
            <a:ext cx="2808312" cy="1466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2. Facciamo il prodotto degli spettri</a:t>
            </a:r>
          </a:p>
          <a:p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5008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311</Words>
  <Application>Microsoft Macintosh PowerPoint</Application>
  <PresentationFormat>Presentazione su schermo (4:3)</PresentationFormat>
  <Paragraphs>45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Convoluzione</vt:lpstr>
      <vt:lpstr>Convoluzione</vt:lpstr>
      <vt:lpstr>Convoluzione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108</cp:revision>
  <cp:lastPrinted>1601-01-01T00:00:00Z</cp:lastPrinted>
  <dcterms:created xsi:type="dcterms:W3CDTF">2014-02-26T18:00:47Z</dcterms:created>
  <dcterms:modified xsi:type="dcterms:W3CDTF">2022-12-01T09:32:39Z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