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365" r:id="rId6"/>
    <p:sldId id="260" r:id="rId7"/>
    <p:sldId id="366" r:id="rId8"/>
    <p:sldId id="261" r:id="rId9"/>
    <p:sldId id="262" r:id="rId10"/>
    <p:sldId id="263" r:id="rId11"/>
    <p:sldId id="264" r:id="rId12"/>
    <p:sldId id="367" r:id="rId13"/>
    <p:sldId id="368" r:id="rId14"/>
    <p:sldId id="371" r:id="rId15"/>
    <p:sldId id="369" r:id="rId16"/>
    <p:sldId id="370" r:id="rId17"/>
    <p:sldId id="372" r:id="rId18"/>
    <p:sldId id="374" r:id="rId19"/>
    <p:sldId id="377" r:id="rId20"/>
    <p:sldId id="375" r:id="rId21"/>
    <p:sldId id="373" r:id="rId22"/>
    <p:sldId id="376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/>
    <p:restoredTop sz="94682"/>
  </p:normalViewPr>
  <p:slideViewPr>
    <p:cSldViewPr snapToGrid="0" snapToObjects="1">
      <p:cViewPr>
        <p:scale>
          <a:sx n="130" d="100"/>
          <a:sy n="130" d="100"/>
        </p:scale>
        <p:origin x="120" y="-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567E3-086C-0E48-B92C-37B3FA8B97BA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0AC70-84BB-0541-8636-38D4DA5B3B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459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77E16-3478-4C8B-ACE0-E64617C3F1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64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879FC-706D-3843-94C6-69CC431F5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DE543E9-0FF2-9742-8AA4-374E6C147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595277-74F9-4C42-9CFD-47656984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0DD0A2-EA7F-D642-9721-DA6D6E61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4A8097-8033-4949-ADA6-CC34064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70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C648A8-8AB6-2A4F-B1A4-BB2B8081D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CE1F77F-07EF-9849-A226-C0001B51D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47DA97-508B-B441-8251-5282FD47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1DA290-A9B4-984C-BEF2-05B452C3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D18AF3-7A32-2742-9645-45833F3A0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29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88FF873-105B-0241-9ABC-9B8A0B2AB2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4EB92FA-CC5A-8040-941E-01F4135F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E28BFD-0EA3-C349-9279-582BA711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C8C8FC-44D1-8D4F-8B0A-3A0B2AFD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3088B4-4A29-A84F-8CD8-19543499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64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ECE16B-A6A8-47E2-9ABA-785DE2D2CD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4248" y="1505618"/>
            <a:ext cx="3110919" cy="3180522"/>
          </a:xfrm>
          <a:custGeom>
            <a:avLst/>
            <a:gdLst>
              <a:gd name="connsiteX0" fmla="*/ 0 w 3110919"/>
              <a:gd name="connsiteY0" fmla="*/ 0 h 3180522"/>
              <a:gd name="connsiteX1" fmla="*/ 3110919 w 3110919"/>
              <a:gd name="connsiteY1" fmla="*/ 0 h 3180522"/>
              <a:gd name="connsiteX2" fmla="*/ 3110919 w 3110919"/>
              <a:gd name="connsiteY2" fmla="*/ 3180522 h 3180522"/>
              <a:gd name="connsiteX3" fmla="*/ 0 w 3110919"/>
              <a:gd name="connsiteY3" fmla="*/ 3180522 h 318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0919" h="3180522">
                <a:moveTo>
                  <a:pt x="0" y="0"/>
                </a:moveTo>
                <a:lnTo>
                  <a:pt x="3110919" y="0"/>
                </a:lnTo>
                <a:lnTo>
                  <a:pt x="3110919" y="3180522"/>
                </a:lnTo>
                <a:lnTo>
                  <a:pt x="0" y="31805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1CA4DCC-78E2-400F-B934-EAF8275EFC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0541" y="1505618"/>
            <a:ext cx="3110919" cy="3180522"/>
          </a:xfrm>
          <a:custGeom>
            <a:avLst/>
            <a:gdLst>
              <a:gd name="connsiteX0" fmla="*/ 0 w 3110919"/>
              <a:gd name="connsiteY0" fmla="*/ 0 h 3180522"/>
              <a:gd name="connsiteX1" fmla="*/ 3110919 w 3110919"/>
              <a:gd name="connsiteY1" fmla="*/ 0 h 3180522"/>
              <a:gd name="connsiteX2" fmla="*/ 3110919 w 3110919"/>
              <a:gd name="connsiteY2" fmla="*/ 3180522 h 3180522"/>
              <a:gd name="connsiteX3" fmla="*/ 0 w 3110919"/>
              <a:gd name="connsiteY3" fmla="*/ 3180522 h 318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0919" h="3180522">
                <a:moveTo>
                  <a:pt x="0" y="0"/>
                </a:moveTo>
                <a:lnTo>
                  <a:pt x="3110919" y="0"/>
                </a:lnTo>
                <a:lnTo>
                  <a:pt x="3110919" y="3180522"/>
                </a:lnTo>
                <a:lnTo>
                  <a:pt x="0" y="31805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8C6304D-71BF-4364-A626-8F21F47C32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6834" y="1505617"/>
            <a:ext cx="3110919" cy="3180522"/>
          </a:xfrm>
          <a:custGeom>
            <a:avLst/>
            <a:gdLst>
              <a:gd name="connsiteX0" fmla="*/ 0 w 3110919"/>
              <a:gd name="connsiteY0" fmla="*/ 0 h 3180522"/>
              <a:gd name="connsiteX1" fmla="*/ 3110919 w 3110919"/>
              <a:gd name="connsiteY1" fmla="*/ 0 h 3180522"/>
              <a:gd name="connsiteX2" fmla="*/ 3110919 w 3110919"/>
              <a:gd name="connsiteY2" fmla="*/ 3180522 h 3180522"/>
              <a:gd name="connsiteX3" fmla="*/ 0 w 3110919"/>
              <a:gd name="connsiteY3" fmla="*/ 3180522 h 318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0919" h="3180522">
                <a:moveTo>
                  <a:pt x="0" y="0"/>
                </a:moveTo>
                <a:lnTo>
                  <a:pt x="3110919" y="0"/>
                </a:lnTo>
                <a:lnTo>
                  <a:pt x="3110919" y="3180522"/>
                </a:lnTo>
                <a:lnTo>
                  <a:pt x="0" y="31805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79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0ACA11-34C7-5E4E-918D-B40B7297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BBA7F6-D790-E343-8E8B-472FB3627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EDBF1D-AFD1-C041-8A7E-ABBCA2F3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9F625E-F832-824D-989B-3FEC35151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356614-5E43-124C-8E6C-D798C058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8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77817A-617D-3D49-9666-AAA4F3A3C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73F0F6-F2F9-494C-89AA-032DD85A5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E02BF2-EE31-C842-A600-AB890E3BD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F20068-0BD8-4F41-BD3D-81D4ACF7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54363D-B290-0948-9ACF-F603107B7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34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1A663F-B153-AE41-AF83-B7AE044F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1E42C7-50E7-FB4F-8A66-CC2C3E63E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95FC74-ACDD-0646-9EDE-BD425E9C1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909BFA-4D47-1F4F-992A-3B9613E1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70264B-576F-E64B-8869-F2AC7B03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837E09-1F20-224E-A808-32F7A9F5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61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DE466F-D069-E041-9267-EDE75263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DD5E9C-3581-6644-9DA7-19C81ECCA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BF9930-F80D-6446-B2C9-C53055489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F7C35C6-F4F9-F748-8C81-3EDE0DAD5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22D705-A078-BC48-BCBD-0FF92C9AF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F402827-4A9E-874C-9A5B-4823E814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1DD01E-9050-8B42-99E8-707DC8F39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9E837CB-06F2-024E-804B-C2A6FE59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3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6F62A7-5F7D-3741-BB74-D65F8C738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C7A955-E4D0-AC4A-BC18-48D32E31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F40CB5F-9CEE-5741-91A5-C0C0424B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EA1296-1501-0C40-94CB-36677FEC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20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B514502-B78A-CE4F-AB38-A50EA9FA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0AACC9-BDEC-2C47-A679-48088435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1E5792-E55E-9F49-8E8B-5EA7120EF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389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7D8A97-F5D5-CE47-AD34-C58833F3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A5D837-861A-1543-B775-8F17BC2E2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5B7B84-BA8A-8746-B915-44F947EEB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4023F5-C7A9-3D44-BEBE-4958520E1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282013-217B-9E47-8051-5E42D4AE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C116E1-EDB5-B84F-9406-E5EA1D9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87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0E0FC3-FB17-A549-8435-FBAD86221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ECB24E9-4F5E-1C43-BB38-DEA18A65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1A9C6DC-64A4-E249-9621-CF401E7D3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C814791-E954-2F46-BDED-6B23966F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542984-CD2E-9E45-98A2-075FD8C5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9E37CD-D8E1-F844-B5CD-5EF914B5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11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AF6A646-0E3E-0940-AD34-984BFA5C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BF3776-F2D6-2A4A-AACA-1462CA98C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188B02-0D8E-6D40-8B5C-3B37AF42E9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9DB00-BED9-C242-96DF-631904B52CA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A877FF-1399-1441-8D22-1321B71EB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31A43C-1335-6E48-870E-1BE7E6EC8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D6A74-B223-B94C-8CF9-89D0719E8AF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99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Rainmaker1973/status/1623240838628122625?lang=e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49A988-1210-1D43-833D-8A8B7BCCC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5980"/>
            <a:ext cx="12192000" cy="1224366"/>
          </a:xfrm>
        </p:spPr>
        <p:txBody>
          <a:bodyPr>
            <a:normAutofit/>
          </a:bodyPr>
          <a:lstStyle/>
          <a:p>
            <a:r>
              <a:rPr lang="it-IT" dirty="0"/>
              <a:t>Dove nascono elementi e molecole</a:t>
            </a: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3ADCA15-7EBB-634D-9E5E-1199F4B60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976" y="1720311"/>
            <a:ext cx="11747716" cy="4928461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/>
              <a:t>i mattoni basilari della vita, gli atomi, sono nati proprio dalle stelle senza le quali non ci sarebbero pianeti e satelliti.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/>
              <a:t>Bastano pochi elementi per formare le molecole principali della vita terrestre: gli acidi nucleici, gli amminoacidi e i lipidi possono essere costruiti con sei soli atomi: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dirty="0"/>
              <a:t>idrogeno, carbonio, azoto, ossigeno, fosforo e zolfo (PONCHS).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dirty="0"/>
              <a:t>le stelle sono le macchine fisico-chimiche che producono PONCHS.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/>
              <a:t> la Via Lattea contiene centinaia di miliardi di stelle, che costituiscono 96% della sua massa, il restante  4% è costituito invece da gas interstellare (idrogeno, elio).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/>
              <a:t>Il gas interstellare attuale si trova a temperature che possono andare dagli 8 K (-265 °C) fino a 8000 K e a </a:t>
            </a:r>
            <a:r>
              <a:rPr lang="it-IT" dirty="0" err="1"/>
              <a:t>densita</a:t>
            </a:r>
            <a:r>
              <a:rPr lang="it-IT" dirty="0"/>
              <a:t>̀ bassissime. Le zone a temperature di migliaia di gradi vengono riscaldate dalla radiazione delle stelle </a:t>
            </a:r>
            <a:r>
              <a:rPr lang="it-IT" dirty="0" err="1"/>
              <a:t>gia</a:t>
            </a:r>
            <a:r>
              <a:rPr lang="it-IT" dirty="0"/>
              <a:t>̀ nate e sono le meno dense.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/>
              <a:t>Alta temperatura (fino a 8000 K) ----</a:t>
            </a:r>
            <a:r>
              <a:rPr lang="it-IT" dirty="0">
                <a:sym typeface="Wingdings" pitchFamily="2" charset="2"/>
              </a:rPr>
              <a:t></a:t>
            </a:r>
            <a:r>
              <a:rPr lang="it-IT" dirty="0"/>
              <a:t> regioni con atomi ionizzati (a cui è stato strappato uno o </a:t>
            </a:r>
            <a:r>
              <a:rPr lang="it-IT" dirty="0" err="1"/>
              <a:t>piu</a:t>
            </a:r>
            <a:r>
              <a:rPr lang="it-IT" dirty="0"/>
              <a:t>̀ elettroni) e vengono dette regioni HII.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/>
              <a:t>Temperature media (-173 °C) --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atomi non ionizzati, dette regioni HI.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/>
              <a:t>Temperature basse (circa 25 K) ---</a:t>
            </a:r>
            <a:r>
              <a:rPr lang="it-IT" dirty="0">
                <a:sym typeface="Wingdings" pitchFamily="2" charset="2"/>
              </a:rPr>
              <a:t></a:t>
            </a:r>
            <a:r>
              <a:rPr lang="it-IT" dirty="0"/>
              <a:t> nubi molecolari, regioni H2 (idrogeno molecolare), ma contengono molecole di altri elementi e granuli solidi di polvere interstellare (carbonio, silicio e ghiacci).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6909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9BE391A-29B2-0648-AA01-29348AFC24E1}"/>
              </a:ext>
            </a:extLst>
          </p:cNvPr>
          <p:cNvSpPr/>
          <p:nvPr/>
        </p:nvSpPr>
        <p:spPr>
          <a:xfrm>
            <a:off x="0" y="0"/>
            <a:ext cx="5628904" cy="2018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2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sz="40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nascita</a:t>
            </a:r>
            <a:r>
              <a:rPr lang="en-US" sz="4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40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4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stella</a:t>
            </a:r>
            <a:endParaRPr lang="en-US" sz="40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0D0AE7-2812-C443-A8CB-1448578D6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67406"/>
            <a:ext cx="6229350" cy="43421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iniziale</a:t>
            </a:r>
            <a:r>
              <a:rPr lang="en-US" dirty="0"/>
              <a:t> (T-</a:t>
            </a:r>
            <a:r>
              <a:rPr lang="en-US" dirty="0" err="1"/>
              <a:t>Tauri</a:t>
            </a:r>
            <a:r>
              <a:rPr lang="en-US" dirty="0"/>
              <a:t>):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stella</a:t>
            </a:r>
            <a:r>
              <a:rPr lang="en-US" dirty="0"/>
              <a:t> </a:t>
            </a:r>
            <a:r>
              <a:rPr lang="en-US" dirty="0" err="1"/>
              <a:t>inizia</a:t>
            </a:r>
            <a:r>
              <a:rPr lang="en-US" dirty="0"/>
              <a:t> la </a:t>
            </a:r>
            <a:r>
              <a:rPr lang="en-US" dirty="0" err="1"/>
              <a:t>fusione</a:t>
            </a:r>
            <a:r>
              <a:rPr lang="en-US" dirty="0"/>
              <a:t> </a:t>
            </a:r>
            <a:r>
              <a:rPr lang="en-US" dirty="0" err="1"/>
              <a:t>dell’idrogeno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core,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vento</a:t>
            </a:r>
            <a:r>
              <a:rPr lang="en-US" dirty="0"/>
              <a:t> </a:t>
            </a:r>
            <a:r>
              <a:rPr lang="en-US" dirty="0" err="1"/>
              <a:t>stellare</a:t>
            </a:r>
            <a:r>
              <a:rPr lang="en-US" dirty="0"/>
              <a:t> </a:t>
            </a:r>
            <a:r>
              <a:rPr lang="en-US" dirty="0" err="1"/>
              <a:t>spazza</a:t>
            </a:r>
            <a:r>
              <a:rPr lang="en-US" dirty="0"/>
              <a:t> via gas e </a:t>
            </a:r>
            <a:r>
              <a:rPr lang="en-US" dirty="0" err="1"/>
              <a:t>polveri</a:t>
            </a:r>
            <a:r>
              <a:rPr lang="en-US" dirty="0"/>
              <a:t>, lo </a:t>
            </a:r>
            <a:r>
              <a:rPr lang="en-US" dirty="0" err="1"/>
              <a:t>spazio</a:t>
            </a:r>
            <a:r>
              <a:rPr lang="en-US" dirty="0"/>
              <a:t> </a:t>
            </a:r>
            <a:r>
              <a:rPr lang="en-US" dirty="0" err="1"/>
              <a:t>intorno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stella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ripulisce</a:t>
            </a:r>
            <a:r>
              <a:rPr lang="en-US" dirty="0"/>
              <a:t>.</a:t>
            </a:r>
          </a:p>
          <a:p>
            <a:r>
              <a:rPr lang="en-US" dirty="0"/>
              <a:t>Le </a:t>
            </a:r>
            <a:r>
              <a:rPr lang="en-US" dirty="0" err="1"/>
              <a:t>particelle</a:t>
            </a:r>
            <a:r>
              <a:rPr lang="en-US" dirty="0"/>
              <a:t> </a:t>
            </a:r>
            <a:r>
              <a:rPr lang="en-US" dirty="0" err="1"/>
              <a:t>lanciate</a:t>
            </a:r>
            <a:r>
              <a:rPr lang="en-US" dirty="0"/>
              <a:t> </a:t>
            </a:r>
            <a:r>
              <a:rPr lang="en-US" dirty="0" err="1"/>
              <a:t>lontano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stella</a:t>
            </a:r>
            <a:r>
              <a:rPr lang="en-US" dirty="0"/>
              <a:t> </a:t>
            </a:r>
            <a:r>
              <a:rPr lang="en-US" dirty="0" err="1"/>
              <a:t>formano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vento</a:t>
            </a:r>
            <a:r>
              <a:rPr lang="en-US" dirty="0"/>
              <a:t> </a:t>
            </a:r>
            <a:r>
              <a:rPr lang="en-US" dirty="0" err="1"/>
              <a:t>stellare</a:t>
            </a:r>
            <a:r>
              <a:rPr lang="en-US" dirty="0"/>
              <a:t> (</a:t>
            </a:r>
            <a:r>
              <a:rPr lang="en-US" dirty="0" err="1"/>
              <a:t>vento</a:t>
            </a:r>
            <a:r>
              <a:rPr lang="en-US" dirty="0"/>
              <a:t> </a:t>
            </a:r>
            <a:r>
              <a:rPr lang="en-US" dirty="0" err="1"/>
              <a:t>solare</a:t>
            </a:r>
            <a:r>
              <a:rPr lang="en-US" dirty="0"/>
              <a:t>) </a:t>
            </a:r>
            <a:r>
              <a:rPr lang="en-US" dirty="0" err="1"/>
              <a:t>composto</a:t>
            </a:r>
            <a:r>
              <a:rPr lang="en-US" dirty="0"/>
              <a:t> da </a:t>
            </a:r>
            <a:r>
              <a:rPr lang="en-US" dirty="0" err="1"/>
              <a:t>protoni</a:t>
            </a:r>
            <a:r>
              <a:rPr lang="en-US" dirty="0"/>
              <a:t> (</a:t>
            </a:r>
            <a:r>
              <a:rPr lang="en-US" baseline="30000" dirty="0"/>
              <a:t>1</a:t>
            </a:r>
            <a:r>
              <a:rPr lang="en-US" dirty="0"/>
              <a:t>H), </a:t>
            </a:r>
            <a:r>
              <a:rPr lang="en-US" dirty="0" err="1"/>
              <a:t>particelle</a:t>
            </a:r>
            <a:r>
              <a:rPr lang="en-US" dirty="0"/>
              <a:t> β</a:t>
            </a:r>
            <a:r>
              <a:rPr lang="en-US" baseline="30000" dirty="0"/>
              <a:t>−</a:t>
            </a:r>
            <a:r>
              <a:rPr lang="en-US" dirty="0"/>
              <a:t> (e</a:t>
            </a:r>
            <a:r>
              <a:rPr lang="en-US" baseline="30000" dirty="0"/>
              <a:t>-</a:t>
            </a:r>
            <a:r>
              <a:rPr lang="en-US" dirty="0"/>
              <a:t>) e </a:t>
            </a:r>
            <a:r>
              <a:rPr lang="en-US" dirty="0" err="1"/>
              <a:t>particelle</a:t>
            </a:r>
            <a:r>
              <a:rPr lang="en-US" dirty="0"/>
              <a:t> α (</a:t>
            </a:r>
            <a:r>
              <a:rPr lang="en-US" baseline="30000" dirty="0"/>
              <a:t>4</a:t>
            </a:r>
            <a:r>
              <a:rPr lang="en-US" dirty="0"/>
              <a:t>He). </a:t>
            </a:r>
          </a:p>
          <a:p>
            <a:r>
              <a:rPr lang="en-US" dirty="0"/>
              <a:t>La </a:t>
            </a:r>
            <a:r>
              <a:rPr lang="en-US" dirty="0" err="1"/>
              <a:t>stella</a:t>
            </a:r>
            <a:r>
              <a:rPr lang="en-US" dirty="0"/>
              <a:t>, </a:t>
            </a:r>
            <a:r>
              <a:rPr lang="en-US" dirty="0" err="1"/>
              <a:t>nata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nuvola</a:t>
            </a:r>
            <a:r>
              <a:rPr lang="en-US" dirty="0"/>
              <a:t> </a:t>
            </a:r>
            <a:r>
              <a:rPr lang="en-US" dirty="0" err="1"/>
              <a:t>oscura</a:t>
            </a:r>
            <a:r>
              <a:rPr lang="en-US" dirty="0"/>
              <a:t>, </a:t>
            </a:r>
            <a:r>
              <a:rPr lang="en-US" dirty="0" err="1"/>
              <a:t>diventa</a:t>
            </a:r>
            <a:r>
              <a:rPr lang="en-US" dirty="0"/>
              <a:t> </a:t>
            </a:r>
            <a:r>
              <a:rPr lang="en-US" dirty="0" err="1"/>
              <a:t>visibile</a:t>
            </a:r>
            <a:r>
              <a:rPr lang="en-US" dirty="0"/>
              <a:t> in </a:t>
            </a:r>
            <a:r>
              <a:rPr lang="en-US" dirty="0" err="1"/>
              <a:t>tutto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suo</a:t>
            </a:r>
            <a:r>
              <a:rPr lang="en-US" dirty="0"/>
              <a:t> </a:t>
            </a:r>
            <a:r>
              <a:rPr lang="en-US" dirty="0" err="1"/>
              <a:t>splendore</a:t>
            </a:r>
            <a:r>
              <a:rPr lang="en-US" dirty="0"/>
              <a:t>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16AF16-128A-9B42-BF42-248FFA165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"/>
          <a:stretch/>
        </p:blipFill>
        <p:spPr>
          <a:xfrm>
            <a:off x="6229350" y="198"/>
            <a:ext cx="5962650" cy="68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12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704F0-858A-9147-BD1E-AF1165D7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In </a:t>
            </a:r>
            <a:r>
              <a:rPr lang="en-GB" b="1" dirty="0" err="1"/>
              <a:t>sintesi</a:t>
            </a:r>
            <a:r>
              <a:rPr lang="en-GB" b="1" dirty="0"/>
              <a:t> la </a:t>
            </a:r>
            <a:r>
              <a:rPr lang="en-GB" b="1" dirty="0" err="1"/>
              <a:t>nascita</a:t>
            </a:r>
            <a:r>
              <a:rPr lang="en-GB" b="1" dirty="0"/>
              <a:t> di </a:t>
            </a:r>
            <a:r>
              <a:rPr lang="en-GB" b="1" dirty="0" err="1"/>
              <a:t>una</a:t>
            </a:r>
            <a:r>
              <a:rPr lang="en-GB" b="1" dirty="0"/>
              <a:t> </a:t>
            </a:r>
            <a:r>
              <a:rPr lang="en-GB" b="1" dirty="0" err="1"/>
              <a:t>stella</a:t>
            </a:r>
            <a:r>
              <a:rPr lang="en-GB" b="1" dirty="0"/>
              <a:t>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D8642D-A52D-C346-98A8-4D7260C93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it-IT" dirty="0"/>
              <a:t>Le nubi di gas presenti nello spazio si raffreddano e, </a:t>
            </a:r>
            <a:r>
              <a:rPr lang="it-IT" dirty="0" err="1"/>
              <a:t>poiche</a:t>
            </a:r>
            <a:r>
              <a:rPr lang="it-IT" dirty="0"/>
              <a:t>́ la pressione del gas non è in grado di sostenerle, si comprimono a causa della loro stessa forza di gravità.</a:t>
            </a:r>
          </a:p>
          <a:p>
            <a:pPr algn="just"/>
            <a:r>
              <a:rPr lang="it-IT" dirty="0"/>
              <a:t>Comprimendosi il loro core si riscalda e la pressione del gas dovuta al moto delle sue particelle finisce per compensare la gravità, creando una sfera che non collassa </a:t>
            </a:r>
            <a:r>
              <a:rPr lang="it-IT" dirty="0" err="1"/>
              <a:t>piu</a:t>
            </a:r>
            <a:r>
              <a:rPr lang="it-IT" dirty="0"/>
              <a:t>̀ ed emette energia. </a:t>
            </a:r>
          </a:p>
          <a:p>
            <a:pPr algn="just"/>
            <a:r>
              <a:rPr lang="it-IT" dirty="0"/>
              <a:t>Se la massa è sufficientemente grande, </a:t>
            </a:r>
            <a:r>
              <a:rPr lang="it-IT" dirty="0" err="1"/>
              <a:t>piu</a:t>
            </a:r>
            <a:r>
              <a:rPr lang="it-IT" dirty="0"/>
              <a:t>̀ di 8 centesimi di quella del Sole, si innesca la fusione nucleare dell’idrogeno che si trasforma in elio. </a:t>
            </a:r>
          </a:p>
          <a:p>
            <a:pPr algn="just"/>
            <a:r>
              <a:rPr lang="it-IT" dirty="0"/>
              <a:t>La fusione nucleare produce energia e mantiene costante la temperatura del core, stabilizzando così l'intera stella che è in equilibrio tra la pressione del gas caldo che la farebbe espandere e la pressione gravitazionale che la farebbe collassare. </a:t>
            </a:r>
          </a:p>
          <a:p>
            <a:pPr algn="just"/>
            <a:r>
              <a:rPr lang="it-IT" dirty="0"/>
              <a:t>Questo meccanismo è determinato direttamente dalle leggi fisiche: ogni nube di gas presente nella galassia che sia abbastanza fredda o densa per collassare è destinata a creare stelle.</a:t>
            </a:r>
          </a:p>
          <a:p>
            <a:pPr algn="just"/>
            <a:r>
              <a:rPr lang="it-IT" dirty="0"/>
              <a:t>Nella Via Lattea nascono stelle con questo meccanismo da circa 14 miliardi di anni, ed essa </a:t>
            </a:r>
            <a:r>
              <a:rPr lang="it-IT" dirty="0" err="1"/>
              <a:t>continuera</a:t>
            </a:r>
            <a:r>
              <a:rPr lang="it-IT" dirty="0"/>
              <a:t>̀ ad arricchirsi di stelle finché </a:t>
            </a:r>
            <a:r>
              <a:rPr lang="it-IT" dirty="0" err="1"/>
              <a:t>restera</a:t>
            </a:r>
            <a:r>
              <a:rPr lang="it-IT" dirty="0"/>
              <a:t>̀ abbastanza gas interstellare.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715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340158-7B5C-B64A-99D1-3C42F7E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823" y="4473"/>
            <a:ext cx="10515600" cy="1325563"/>
          </a:xfrm>
        </p:spPr>
        <p:txBody>
          <a:bodyPr/>
          <a:lstStyle/>
          <a:p>
            <a:r>
              <a:rPr lang="it-IT" b="1" dirty="0"/>
              <a:t>Formazione dell’elio e del carbonio </a:t>
            </a:r>
            <a:endParaRPr lang="en-GB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77FDDE-0BA8-AD42-A6EC-35F40B5D3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30" y="1330036"/>
            <a:ext cx="11887200" cy="484692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it-IT" dirty="0"/>
              <a:t>La produzione di elio dall’idrogeno è tanto </a:t>
            </a:r>
            <a:r>
              <a:rPr lang="it-IT" dirty="0" err="1"/>
              <a:t>piu</a:t>
            </a:r>
            <a:r>
              <a:rPr lang="it-IT" dirty="0"/>
              <a:t>̀ efficiente quanto </a:t>
            </a:r>
            <a:r>
              <a:rPr lang="it-IT" dirty="0" err="1"/>
              <a:t>piu</a:t>
            </a:r>
            <a:r>
              <a:rPr lang="it-IT" dirty="0"/>
              <a:t>̀ alta è la temperatura e la massa del core che si trasforma.</a:t>
            </a:r>
          </a:p>
          <a:p>
            <a:pPr algn="just"/>
            <a:r>
              <a:rPr lang="it-IT" dirty="0"/>
              <a:t>L’innalzamento della temperatura centrale dipende dalla forza di gravità della nube che diventa stella: massa maggiore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maggiore forza di gravità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maggiore temperatura centrale e degli strati esterni.</a:t>
            </a:r>
          </a:p>
          <a:p>
            <a:pPr algn="just"/>
            <a:r>
              <a:rPr lang="it-IT" dirty="0"/>
              <a:t>La stella </a:t>
            </a:r>
            <a:r>
              <a:rPr lang="it-IT" dirty="0" err="1"/>
              <a:t>piu</a:t>
            </a:r>
            <a:r>
              <a:rPr lang="it-IT" dirty="0"/>
              <a:t>̀ massiccia </a:t>
            </a:r>
            <a:r>
              <a:rPr lang="it-IT" dirty="0" err="1"/>
              <a:t>sara</a:t>
            </a:r>
            <a:r>
              <a:rPr lang="it-IT" dirty="0"/>
              <a:t>̀ </a:t>
            </a:r>
            <a:r>
              <a:rPr lang="it-IT" dirty="0" err="1"/>
              <a:t>piu</a:t>
            </a:r>
            <a:r>
              <a:rPr lang="it-IT" dirty="0"/>
              <a:t>̀ grande e </a:t>
            </a:r>
            <a:r>
              <a:rPr lang="it-IT" dirty="0" err="1"/>
              <a:t>piu</a:t>
            </a:r>
            <a:r>
              <a:rPr lang="it-IT" dirty="0"/>
              <a:t>̀ calda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/>
              <a:t>piu</a:t>
            </a:r>
            <a:r>
              <a:rPr lang="it-IT" dirty="0"/>
              <a:t>̀ azzurra, (energia ad alta frequenza nei raggi UV):</a:t>
            </a:r>
          </a:p>
          <a:p>
            <a:pPr lvl="1" algn="just"/>
            <a:r>
              <a:rPr lang="it-IT" dirty="0"/>
              <a:t>30 M☉ (masse solari): giganti azzurre con temperature di 44000 K alla fotosfera e 36 MK nel core, 140 000 volte </a:t>
            </a:r>
            <a:r>
              <a:rPr lang="it-IT" dirty="0" err="1"/>
              <a:t>piu</a:t>
            </a:r>
            <a:r>
              <a:rPr lang="it-IT" dirty="0"/>
              <a:t>̀ luminose della nostra stella e che bruciano l’idrogeno in pochi milioni di anni.</a:t>
            </a:r>
          </a:p>
          <a:p>
            <a:pPr algn="just"/>
            <a:r>
              <a:rPr lang="it-IT" dirty="0"/>
              <a:t>La stella </a:t>
            </a:r>
            <a:r>
              <a:rPr lang="it-IT" dirty="0" err="1"/>
              <a:t>piu</a:t>
            </a:r>
            <a:r>
              <a:rPr lang="it-IT" dirty="0"/>
              <a:t>̀ piccola invece ci </a:t>
            </a:r>
            <a:r>
              <a:rPr lang="it-IT" dirty="0" err="1"/>
              <a:t>apparira</a:t>
            </a:r>
            <a:r>
              <a:rPr lang="it-IT" dirty="0"/>
              <a:t>̀ come una nana rossastra, emettendo radiazioni di bassa energia nell’IR:</a:t>
            </a:r>
          </a:p>
          <a:p>
            <a:pPr lvl="1" algn="just"/>
            <a:r>
              <a:rPr lang="it-IT" dirty="0"/>
              <a:t>temperature di poche migliaia di gradi alla fotosfera e possono bruciare l’idrogeno del core per decine di miliardi di anni, un tempo maggiore dell’</a:t>
            </a:r>
            <a:r>
              <a:rPr lang="it-IT" dirty="0" err="1"/>
              <a:t>eta</a:t>
            </a:r>
            <a:r>
              <a:rPr lang="it-IT" dirty="0"/>
              <a:t>̀ dell’Universo. Il Sole </a:t>
            </a:r>
            <a:r>
              <a:rPr lang="it-IT" dirty="0" err="1"/>
              <a:t>puo</a:t>
            </a:r>
            <a:r>
              <a:rPr lang="it-IT" dirty="0"/>
              <a:t>̀ bruciare l’idrogeno per 10 </a:t>
            </a:r>
            <a:r>
              <a:rPr lang="it-IT" dirty="0" err="1"/>
              <a:t>Ga</a:t>
            </a:r>
            <a:r>
              <a:rPr lang="it-IT" dirty="0"/>
              <a:t>, e avendo un’</a:t>
            </a:r>
            <a:r>
              <a:rPr lang="it-IT" dirty="0" err="1"/>
              <a:t>eta</a:t>
            </a:r>
            <a:r>
              <a:rPr lang="it-IT" dirty="0"/>
              <a:t>̀ di circa 4,6 </a:t>
            </a:r>
            <a:r>
              <a:rPr lang="it-IT" dirty="0" err="1"/>
              <a:t>Ga</a:t>
            </a:r>
            <a:r>
              <a:rPr lang="it-IT" dirty="0"/>
              <a:t> si trova circa a metà della sua vita come stella che brucia l’idrogeno, una fase comune a tutte le stelle. La fase successiva è molto </a:t>
            </a:r>
            <a:r>
              <a:rPr lang="it-IT" dirty="0" err="1"/>
              <a:t>piu</a:t>
            </a:r>
            <a:r>
              <a:rPr lang="it-IT" dirty="0"/>
              <a:t>̀ veloce, ed è quella di bruciamento dell’elio. </a:t>
            </a:r>
          </a:p>
          <a:p>
            <a:pPr algn="just"/>
            <a:r>
              <a:rPr lang="it-IT" dirty="0"/>
              <a:t>Una volta che il core della stella ha bruciato tutto l’idrogeno trasformandolo in elio, esso diventa </a:t>
            </a:r>
            <a:r>
              <a:rPr lang="it-IT" dirty="0" err="1"/>
              <a:t>piu</a:t>
            </a:r>
            <a:r>
              <a:rPr lang="it-IT" dirty="0"/>
              <a:t>̀ denso. L’energia cinetica delle particelle, che corrisponde alla temperatura del core, è ancora costante. Però i nuclei di elio sono circa 4 volte </a:t>
            </a:r>
            <a:r>
              <a:rPr lang="it-IT" dirty="0" err="1"/>
              <a:t>piu</a:t>
            </a:r>
            <a:r>
              <a:rPr lang="it-IT" dirty="0"/>
              <a:t>̀ pesanti di quelli di idrogeno e </a:t>
            </a:r>
            <a:r>
              <a:rPr lang="it-IT" dirty="0" err="1"/>
              <a:t>percio</a:t>
            </a:r>
            <a:r>
              <a:rPr lang="it-IT" dirty="0"/>
              <a:t>̀ si muovono a velocità minore, facendo abbassare la pressione del gas e spegnendo la fusione nucleare. </a:t>
            </a:r>
          </a:p>
          <a:p>
            <a:pPr algn="just"/>
            <a:r>
              <a:rPr lang="it-IT" dirty="0"/>
              <a:t>Se la pressione cala, la forza di gravità riprende il sopravvento e il core torna a collassare. La contrazione comprime il gas facendo alzare la temperatura finché non si trova una nuova situazione di equilibrio che ferma nuovamente il collasso. </a:t>
            </a:r>
          </a:p>
        </p:txBody>
      </p:sp>
    </p:spTree>
    <p:extLst>
      <p:ext uri="{BB962C8B-B14F-4D97-AF65-F5344CB8AC3E}">
        <p14:creationId xmlns:p14="http://schemas.microsoft.com/office/powerpoint/2010/main" val="2611295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3C0F3C-9C04-A84D-9F56-665375EDD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2" y="0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Formazione dell’elio e del carbonio 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B7F816-1878-8D4A-8380-D37EC4E6C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71716"/>
            <a:ext cx="11779045" cy="5786284"/>
          </a:xfrm>
        </p:spPr>
        <p:txBody>
          <a:bodyPr anchor="ctr">
            <a:normAutofit fontScale="62500" lnSpcReduction="20000"/>
          </a:bodyPr>
          <a:lstStyle/>
          <a:p>
            <a:pPr algn="just"/>
            <a:r>
              <a:rPr lang="it-IT" dirty="0"/>
              <a:t>Quando il core inizia a contrarsi alla fine del bruciamento dell’idrogeno la parte dell’inviluppo a contatto con esso ha la temperatura necessaria per iniziare a bruciare l’idrogeno in un guscio attorno al core (bruciamento in </a:t>
            </a:r>
            <a:r>
              <a:rPr lang="it-IT" dirty="0" err="1"/>
              <a:t>shell</a:t>
            </a:r>
            <a:r>
              <a:rPr lang="it-IT" dirty="0"/>
              <a:t>). </a:t>
            </a:r>
          </a:p>
          <a:p>
            <a:pPr algn="just"/>
            <a:r>
              <a:rPr lang="it-IT" dirty="0"/>
              <a:t>Il guscio che brucia è </a:t>
            </a:r>
            <a:r>
              <a:rPr lang="it-IT" dirty="0" err="1"/>
              <a:t>piu</a:t>
            </a:r>
            <a:r>
              <a:rPr lang="it-IT" dirty="0"/>
              <a:t>̀ esteso del core che racchiude e </a:t>
            </a:r>
            <a:r>
              <a:rPr lang="it-IT" dirty="0" err="1"/>
              <a:t>percio</a:t>
            </a:r>
            <a:r>
              <a:rPr lang="it-IT" dirty="0"/>
              <a:t>̀ sviluppa </a:t>
            </a:r>
            <a:r>
              <a:rPr lang="it-IT" dirty="0" err="1"/>
              <a:t>piu</a:t>
            </a:r>
            <a:r>
              <a:rPr lang="it-IT" dirty="0"/>
              <a:t>̀ energia di quanto ne sviluppasse il core da solo quando bruciava idrogeno.</a:t>
            </a:r>
          </a:p>
          <a:p>
            <a:pPr algn="just"/>
            <a:r>
              <a:rPr lang="it-IT" dirty="0"/>
              <a:t>L’inviluppo era in un equilibrio tra pressione e gravità determinato dal bruciamento nel core, ma ora riceve una maggior </a:t>
            </a:r>
            <a:r>
              <a:rPr lang="it-IT" dirty="0" err="1"/>
              <a:t>quantita</a:t>
            </a:r>
            <a:r>
              <a:rPr lang="it-IT" dirty="0"/>
              <a:t>̀ di energia che aumenta la sua pressione interna e lo fa espandere. </a:t>
            </a:r>
          </a:p>
          <a:p>
            <a:pPr algn="just"/>
            <a:r>
              <a:rPr lang="it-IT" dirty="0"/>
              <a:t>La stella in questa fase ha un core inerte di elio, non ancora in grado di bruciare, un guscio che brucia idrogeno e un inviluppo che si espande facendola diventare gigantesca. </a:t>
            </a:r>
          </a:p>
          <a:p>
            <a:pPr algn="just"/>
            <a:r>
              <a:rPr lang="it-IT" dirty="0"/>
              <a:t>L’espansione raffredda l’inviluppo che diventa rossastro. La stella è ora diventata una gigante rossa.</a:t>
            </a:r>
          </a:p>
          <a:p>
            <a:pPr algn="just"/>
            <a:r>
              <a:rPr lang="it-IT" dirty="0"/>
              <a:t>Le stelle molto massicce raggiungono questa fase in pochi milioni di anni, il Sole la </a:t>
            </a:r>
            <a:r>
              <a:rPr lang="it-IT" dirty="0" err="1"/>
              <a:t>raggiungera</a:t>
            </a:r>
            <a:r>
              <a:rPr lang="it-IT" dirty="0"/>
              <a:t>̀ tra circa 5 </a:t>
            </a:r>
            <a:r>
              <a:rPr lang="it-IT" dirty="0" err="1"/>
              <a:t>Ga</a:t>
            </a:r>
            <a:r>
              <a:rPr lang="it-IT" dirty="0"/>
              <a:t>: il suo inviluppo </a:t>
            </a:r>
            <a:r>
              <a:rPr lang="it-IT" dirty="0" err="1"/>
              <a:t>ingoiera</a:t>
            </a:r>
            <a:r>
              <a:rPr lang="it-IT" dirty="0"/>
              <a:t>̀ i pianeti interni raggiungendo l’orbita della Terra. Non ci </a:t>
            </a:r>
            <a:r>
              <a:rPr lang="it-IT" dirty="0" err="1"/>
              <a:t>sara</a:t>
            </a:r>
            <a:r>
              <a:rPr lang="it-IT" dirty="0"/>
              <a:t>̀ </a:t>
            </a:r>
            <a:r>
              <a:rPr lang="it-IT" dirty="0" err="1"/>
              <a:t>piu</a:t>
            </a:r>
            <a:r>
              <a:rPr lang="it-IT" dirty="0"/>
              <a:t>̀ </a:t>
            </a:r>
            <a:r>
              <a:rPr lang="it-IT" dirty="0" err="1"/>
              <a:t>possibilita</a:t>
            </a:r>
            <a:r>
              <a:rPr lang="it-IT" dirty="0"/>
              <a:t>̀ di vita sul nostro pianeta e l’acqua </a:t>
            </a:r>
            <a:r>
              <a:rPr lang="it-IT" dirty="0" err="1"/>
              <a:t>evaporera</a:t>
            </a:r>
            <a:r>
              <a:rPr lang="it-IT" dirty="0"/>
              <a:t>̀ completamente. </a:t>
            </a:r>
          </a:p>
          <a:p>
            <a:pPr algn="just"/>
            <a:r>
              <a:rPr lang="it-IT" dirty="0"/>
              <a:t>Il progressivo riscaldamento del Sole non è improvviso. Sin dalla nascita, durante il bruciamento dell'idrogeno, il Sole come le altre stelle diventa lentamente </a:t>
            </a:r>
            <a:r>
              <a:rPr lang="it-IT" dirty="0" err="1"/>
              <a:t>piu</a:t>
            </a:r>
            <a:r>
              <a:rPr lang="it-IT" dirty="0"/>
              <a:t>̀ grande, caldo e luminoso.</a:t>
            </a:r>
          </a:p>
          <a:p>
            <a:pPr algn="just"/>
            <a:r>
              <a:rPr lang="it-IT" dirty="0"/>
              <a:t>Circa 4 miliardi di anni fa il Sole era il 26% meno luminoso e la Terra avrebbe dovuto essere ghiacciata. </a:t>
            </a:r>
          </a:p>
          <a:p>
            <a:pPr algn="just"/>
            <a:r>
              <a:rPr lang="it-IT" dirty="0"/>
              <a:t>Questo è in contraddizione col fatto che si trovino tracce di oceani e vita </a:t>
            </a:r>
            <a:r>
              <a:rPr lang="it-IT" dirty="0" err="1"/>
              <a:t>gia</a:t>
            </a:r>
            <a:r>
              <a:rPr lang="it-IT" dirty="0"/>
              <a:t>̀ a quell'epoca e richiede la presenza di un forte effetto serra.</a:t>
            </a:r>
          </a:p>
          <a:p>
            <a:pPr algn="just"/>
            <a:r>
              <a:rPr lang="it-IT" dirty="0"/>
              <a:t>Tra 1 </a:t>
            </a:r>
            <a:r>
              <a:rPr lang="it-IT" dirty="0" err="1"/>
              <a:t>Ga</a:t>
            </a:r>
            <a:r>
              <a:rPr lang="it-IT" dirty="0"/>
              <a:t> il Sole </a:t>
            </a:r>
            <a:r>
              <a:rPr lang="it-IT" dirty="0" err="1"/>
              <a:t>fara</a:t>
            </a:r>
            <a:r>
              <a:rPr lang="it-IT" dirty="0"/>
              <a:t>̀ alzare la temperatura della Terra di 10 gradi, rendendola per noi inabitabile.</a:t>
            </a:r>
          </a:p>
          <a:p>
            <a:pPr algn="just"/>
            <a:r>
              <a:rPr lang="it-IT" dirty="0"/>
              <a:t>In compenso, la maggiore energia irradiata dal Sole </a:t>
            </a:r>
            <a:r>
              <a:rPr lang="it-IT" dirty="0" err="1"/>
              <a:t>fara</a:t>
            </a:r>
            <a:r>
              <a:rPr lang="it-IT" dirty="0"/>
              <a:t>̀ evaporare le atmosfere dei pianeti giganti e </a:t>
            </a:r>
            <a:r>
              <a:rPr lang="it-IT" dirty="0" err="1"/>
              <a:t>rendera</a:t>
            </a:r>
            <a:r>
              <a:rPr lang="it-IT" dirty="0"/>
              <a:t>̀ meno ostili alla vita in superficie gli ambienti dei loro satelliti.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149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7EA709-9634-604A-B459-6287D0A26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E26D5F-F8FD-B048-ADA7-D495FF6E7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7" y="54441"/>
            <a:ext cx="11558357" cy="66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09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D843B0-9978-CE40-B7EC-B075ECE2A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pPr algn="just"/>
            <a:r>
              <a:rPr lang="it-IT" dirty="0"/>
              <a:t>Mentre l’idrogeno brucia nel guscio producendo elio, questo si accumula sul core accrescendolo e facendone aumentare la </a:t>
            </a:r>
            <a:r>
              <a:rPr lang="it-IT" dirty="0" err="1"/>
              <a:t>densita</a:t>
            </a:r>
            <a:r>
              <a:rPr lang="it-IT" dirty="0"/>
              <a:t>̀ e la temperatura. </a:t>
            </a:r>
          </a:p>
          <a:p>
            <a:pPr algn="just"/>
            <a:r>
              <a:rPr lang="it-IT" dirty="0"/>
              <a:t>Se la massa della stella è &gt;0.26 M☉ la temperatura del core raggiunge i 100 MK, sufficiente ad avviare la fusione dell’elio.</a:t>
            </a:r>
          </a:p>
          <a:p>
            <a:pPr algn="just"/>
            <a:r>
              <a:rPr lang="it-IT" dirty="0"/>
              <a:t>Il bruciamento dell’elio avviene attraverso un processo che </a:t>
            </a:r>
            <a:r>
              <a:rPr lang="it-IT" dirty="0" err="1"/>
              <a:t>puo</a:t>
            </a:r>
            <a:r>
              <a:rPr lang="it-IT" dirty="0"/>
              <a:t>̀ essere descritto come la collisione simultanea (t&lt;3 10</a:t>
            </a:r>
            <a:r>
              <a:rPr lang="it-IT" baseline="30000" dirty="0"/>
              <a:t>-16</a:t>
            </a:r>
            <a:r>
              <a:rPr lang="it-IT" dirty="0"/>
              <a:t> </a:t>
            </a:r>
            <a:r>
              <a:rPr lang="it-IT" dirty="0" err="1"/>
              <a:t>s</a:t>
            </a:r>
            <a:r>
              <a:rPr lang="it-IT" dirty="0"/>
              <a:t>), di tre particelle </a:t>
            </a:r>
            <a:r>
              <a:rPr lang="el-GR" dirty="0"/>
              <a:t>α (</a:t>
            </a:r>
            <a:r>
              <a:rPr lang="it-IT" dirty="0"/>
              <a:t>due protoni e due neutroni) che produce una nuova particella con sei protoni e sei neutroni, con l'emissione di un fotone. 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E’ l’atomo di carbonio (</a:t>
            </a:r>
            <a:r>
              <a:rPr lang="it-IT" baseline="30000" dirty="0"/>
              <a:t>12</a:t>
            </a:r>
            <a:r>
              <a:rPr lang="it-IT" dirty="0"/>
              <a:t>C), elemento base delle molecole biologiche. </a:t>
            </a:r>
          </a:p>
          <a:p>
            <a:pPr algn="just"/>
            <a:endParaRPr lang="it-IT" dirty="0"/>
          </a:p>
          <a:p>
            <a:endParaRPr lang="en-GB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0EFFAE8-0D62-1A41-8955-451278EDE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2" y="0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Formazione dell’elio e del carbonio 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1FEBEC-31DA-F14D-8915-7CFB10F49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277" y="4520945"/>
            <a:ext cx="3450994" cy="49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02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D843B0-9978-CE40-B7EC-B075ECE2A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" y="993058"/>
            <a:ext cx="11275142" cy="569287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dirty="0"/>
              <a:t>Da piccole </a:t>
            </a:r>
            <a:r>
              <a:rPr lang="it-IT" dirty="0" err="1"/>
              <a:t>quantita</a:t>
            </a:r>
            <a:r>
              <a:rPr lang="it-IT" dirty="0"/>
              <a:t>̀ di </a:t>
            </a:r>
            <a:r>
              <a:rPr lang="it-IT" baseline="30000" dirty="0"/>
              <a:t>12</a:t>
            </a:r>
            <a:r>
              <a:rPr lang="it-IT" dirty="0"/>
              <a:t>C, è possibile attivare la fusione dell’idrogeno attraverso un ciclo detto CNO che crea anche azoto e ossigeno (PONCHS). </a:t>
            </a:r>
          </a:p>
          <a:p>
            <a:pPr algn="just"/>
            <a:r>
              <a:rPr lang="it-IT" dirty="0"/>
              <a:t>Le stelle che bruciano elio, struttura interna:</a:t>
            </a:r>
          </a:p>
          <a:p>
            <a:pPr lvl="1" algn="just"/>
            <a:r>
              <a:rPr lang="it-IT" dirty="0"/>
              <a:t>un nucleo di elio che si trasforma in carbonio;</a:t>
            </a:r>
          </a:p>
          <a:p>
            <a:pPr lvl="1" algn="just"/>
            <a:r>
              <a:rPr lang="it-IT" dirty="0"/>
              <a:t>un guscio che brucia idrogeno</a:t>
            </a:r>
          </a:p>
          <a:p>
            <a:pPr lvl="1" algn="just"/>
            <a:r>
              <a:rPr lang="it-IT" dirty="0"/>
              <a:t>un inviluppo che ricevendo ancor </a:t>
            </a:r>
            <a:r>
              <a:rPr lang="it-IT" dirty="0" err="1"/>
              <a:t>piu</a:t>
            </a:r>
            <a:r>
              <a:rPr lang="it-IT" dirty="0"/>
              <a:t>̀ energia si espande a dimensioni maggiori di quelle delle giganti rosse.</a:t>
            </a:r>
          </a:p>
          <a:p>
            <a:pPr algn="just"/>
            <a:r>
              <a:rPr lang="it-IT" dirty="0"/>
              <a:t>La stella in questa fase, detta AGB (</a:t>
            </a:r>
            <a:r>
              <a:rPr lang="it-IT" dirty="0" err="1"/>
              <a:t>Asymptotic</a:t>
            </a:r>
            <a:r>
              <a:rPr lang="it-IT" dirty="0"/>
              <a:t> </a:t>
            </a:r>
            <a:r>
              <a:rPr lang="it-IT" dirty="0" err="1"/>
              <a:t>Giant</a:t>
            </a:r>
            <a:r>
              <a:rPr lang="it-IT" dirty="0"/>
              <a:t> </a:t>
            </a:r>
            <a:r>
              <a:rPr lang="it-IT" dirty="0" err="1"/>
              <a:t>Branch</a:t>
            </a:r>
            <a:r>
              <a:rPr lang="it-IT" dirty="0"/>
              <a:t>), aumenta la sua </a:t>
            </a:r>
            <a:r>
              <a:rPr lang="it-IT" dirty="0" err="1"/>
              <a:t>luminosita</a:t>
            </a:r>
            <a:r>
              <a:rPr lang="it-IT" dirty="0"/>
              <a:t>̀ e l’emissione di particelle che crea il vento stellare. Nella sua atmosfera si creano grandissime </a:t>
            </a:r>
            <a:r>
              <a:rPr lang="it-IT" dirty="0" err="1"/>
              <a:t>quantita</a:t>
            </a:r>
            <a:r>
              <a:rPr lang="it-IT" dirty="0"/>
              <a:t>̀ di polvere. </a:t>
            </a:r>
          </a:p>
          <a:p>
            <a:pPr algn="just"/>
            <a:r>
              <a:rPr lang="it-IT" dirty="0"/>
              <a:t>La fusione dell’elio in una stella come il Sole dura 100 Ma, appena l’1% del tempo rispetto a quella dell’idrogeno. Il core diventa di carbonio e la sua temperatura, che era abbastanza alta per bruciare l’elio non è sufficiente ad innescare il bruciamento del carbonio, che richiede 600 MK. </a:t>
            </a:r>
          </a:p>
          <a:p>
            <a:pPr algn="just"/>
            <a:r>
              <a:rPr lang="it-IT" dirty="0"/>
              <a:t>Solo stelle </a:t>
            </a:r>
            <a:r>
              <a:rPr lang="it-IT" dirty="0" err="1"/>
              <a:t>piu</a:t>
            </a:r>
            <a:r>
              <a:rPr lang="it-IT" dirty="0"/>
              <a:t>̀ massicce di 5 M☉ riescono ad accendere l’elio nel core. </a:t>
            </a:r>
          </a:p>
          <a:p>
            <a:pPr algn="just"/>
            <a:endParaRPr lang="it-IT" dirty="0"/>
          </a:p>
          <a:p>
            <a:pPr algn="just"/>
            <a:endParaRPr lang="en-GB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254AF48-E15F-7E45-862A-5F548D81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2" y="0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Formazione dell’elio e del carbonio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948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28D9BD-FA6A-0B46-ACBB-85A7DE86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Stelle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fase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AGB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7642AF-9FD6-3F43-B29F-5430A9F5C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1" r="-1" b="-1"/>
          <a:stretch/>
        </p:blipFill>
        <p:spPr>
          <a:xfrm>
            <a:off x="344202" y="3637935"/>
            <a:ext cx="3675407" cy="269278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A370C9A-96B2-D743-B2E5-E8C6B323E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06" y="2021326"/>
            <a:ext cx="5060677" cy="474438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31D734E-FEA6-B64C-8D27-75C403C547DE}"/>
              </a:ext>
            </a:extLst>
          </p:cNvPr>
          <p:cNvSpPr/>
          <p:nvPr/>
        </p:nvSpPr>
        <p:spPr>
          <a:xfrm>
            <a:off x="2412783" y="1211407"/>
            <a:ext cx="7389978" cy="7176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615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5CDCE-75A9-E641-B718-BD5708F9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29" y="365125"/>
            <a:ext cx="11009671" cy="1325563"/>
          </a:xfrm>
        </p:spPr>
        <p:txBody>
          <a:bodyPr>
            <a:normAutofit/>
          </a:bodyPr>
          <a:lstStyle/>
          <a:p>
            <a:r>
              <a:rPr lang="it-IT" b="1" dirty="0"/>
              <a:t>Bruciamento del carbonio e nebulose planetarie </a:t>
            </a:r>
            <a:endParaRPr lang="en-GB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665B27-8A4A-3A4C-93A9-FE9255DB6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55" y="1825625"/>
            <a:ext cx="11245645" cy="435133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it-IT" dirty="0"/>
              <a:t>Le stelle con massa tra 0.26 e 5 M☉ dopo la fase di gigante rossa hanno un'evoluzione diversa.</a:t>
            </a:r>
          </a:p>
          <a:p>
            <a:pPr algn="just"/>
            <a:r>
              <a:rPr lang="it-IT" dirty="0"/>
              <a:t>Il core inerte di </a:t>
            </a:r>
            <a:r>
              <a:rPr lang="it-IT" baseline="30000" dirty="0"/>
              <a:t>12</a:t>
            </a:r>
            <a:r>
              <a:rPr lang="it-IT" dirty="0"/>
              <a:t>C genera energia tramite la perdita di energia potenziale dovuta alla contrazione e accende la fusione dell’elio nel guscio circostante, mentre il guscio sovrastante brucia idrogeno (bruciamento in doppia </a:t>
            </a:r>
            <a:r>
              <a:rPr lang="it-IT" dirty="0" err="1"/>
              <a:t>shell</a:t>
            </a:r>
            <a:r>
              <a:rPr lang="it-IT" dirty="0"/>
              <a:t>). </a:t>
            </a:r>
          </a:p>
          <a:p>
            <a:pPr algn="just"/>
            <a:r>
              <a:rPr lang="it-IT" dirty="0"/>
              <a:t>Questo bruciamento dura pochi milioni di anni per una stella come il Sole e produce rapidamente una grande energia. </a:t>
            </a:r>
          </a:p>
          <a:p>
            <a:pPr algn="just"/>
            <a:r>
              <a:rPr lang="it-IT" dirty="0"/>
              <a:t>L’inviluppo si espande come nella nascita delle giganti rosse ma molto </a:t>
            </a:r>
            <a:r>
              <a:rPr lang="it-IT" dirty="0" err="1"/>
              <a:t>piu</a:t>
            </a:r>
            <a:r>
              <a:rPr lang="it-IT" dirty="0"/>
              <a:t>̀ velocemente, raggiungendo la velocità di fuga e creando una enorme bolla di materiale che si allontana a velocità dai 10 ai 30 km/s. </a:t>
            </a:r>
          </a:p>
          <a:p>
            <a:pPr algn="just"/>
            <a:r>
              <a:rPr lang="it-IT" dirty="0"/>
              <a:t>Vista al telescopio ottico, questa bolla appare come un dischetto luminescente che la faceva apparire come un pianeta ai primi astronomi del passato, da qui il nome di Nebulose Planetarie.</a:t>
            </a:r>
          </a:p>
          <a:p>
            <a:pPr algn="just"/>
            <a:r>
              <a:rPr lang="it-IT" dirty="0"/>
              <a:t>Il vento stellare che precede e segue la nascita di una planetaria è molto alto, e le particelle lanciate verso l’esterno sono composte anche da carbonio, azoto, ossigeno e altri elementi creati nei cicli </a:t>
            </a:r>
            <a:r>
              <a:rPr lang="it-IT" dirty="0" err="1"/>
              <a:t>p-p</a:t>
            </a:r>
            <a:r>
              <a:rPr lang="it-IT" dirty="0"/>
              <a:t>, CNO e 3</a:t>
            </a:r>
            <a:r>
              <a:rPr lang="el-GR" dirty="0"/>
              <a:t>α.</a:t>
            </a:r>
            <a:endParaRPr lang="it-IT" dirty="0"/>
          </a:p>
          <a:p>
            <a:pPr algn="just"/>
            <a:r>
              <a:rPr lang="it-IT" dirty="0"/>
              <a:t>Gas si espande la sua temperatura scende a 1000-2000 K e gli elementi </a:t>
            </a:r>
            <a:r>
              <a:rPr lang="it-IT" dirty="0" err="1"/>
              <a:t>piu</a:t>
            </a:r>
            <a:r>
              <a:rPr lang="it-IT" dirty="0"/>
              <a:t>̀ pesanti si raggruppano in agglomerati irregolari formando minuscole particelle solide, la polvere interstellare </a:t>
            </a:r>
          </a:p>
          <a:p>
            <a:pPr algn="just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3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7EA709-9634-604A-B459-6287D0A26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E26D5F-F8FD-B048-ADA7-D495FF6E7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7" y="54441"/>
            <a:ext cx="11558357" cy="66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9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E40EDA-454D-7443-9430-83FB7B2AB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1" y="3755110"/>
            <a:ext cx="3290887" cy="2452687"/>
          </a:xfrm>
          <a:ln>
            <a:solidFill>
              <a:schemeClr val="tx2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it-IT" sz="3600" b="1" dirty="0"/>
              <a:t>Dove nascono elementi e molecole</a:t>
            </a:r>
            <a:endParaRPr lang="en-GB" sz="3600" b="1" dirty="0"/>
          </a:p>
        </p:txBody>
      </p:sp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387BBAFA-37D4-734C-9DB5-EEE601E9A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5" b="2277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8EE0FD-D02A-FB4B-B13E-D796227F9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358" y="3551372"/>
            <a:ext cx="8844642" cy="3105150"/>
          </a:xfrm>
        </p:spPr>
        <p:txBody>
          <a:bodyPr anchor="ctr">
            <a:noAutofit/>
          </a:bodyPr>
          <a:lstStyle/>
          <a:p>
            <a:r>
              <a:rPr lang="it-IT" dirty="0"/>
              <a:t>Senza la polvere, le nubi interstellari sarebbero trasparenti al visibile.</a:t>
            </a:r>
          </a:p>
          <a:p>
            <a:r>
              <a:rPr lang="it-IT" dirty="0"/>
              <a:t>La polvere assorbe quasi tutta la radiazione che riceve, con una maggiore </a:t>
            </a:r>
            <a:r>
              <a:rPr lang="it-IT" dirty="0" err="1"/>
              <a:t>opacita</a:t>
            </a:r>
            <a:r>
              <a:rPr lang="it-IT" dirty="0"/>
              <a:t>̀ alle piccole lunghezze d’onda e una maggiore trasparenza a grandi lunghezze d’onda, ad esempio l’infrarosso.</a:t>
            </a:r>
          </a:p>
          <a:p>
            <a:r>
              <a:rPr lang="it-IT" dirty="0"/>
              <a:t>Nelle nubi molecolari inizia la storia delle stelle. </a:t>
            </a:r>
          </a:p>
        </p:txBody>
      </p:sp>
    </p:spTree>
    <p:extLst>
      <p:ext uri="{BB962C8B-B14F-4D97-AF65-F5344CB8AC3E}">
        <p14:creationId xmlns:p14="http://schemas.microsoft.com/office/powerpoint/2010/main" val="2748082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0E1FB8A-F2EB-7F42-8E07-A3D3D229A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219" y="201113"/>
            <a:ext cx="2553893" cy="1322887"/>
          </a:xfrm>
        </p:spPr>
        <p:txBody>
          <a:bodyPr>
            <a:normAutofit/>
          </a:bodyPr>
          <a:lstStyle/>
          <a:p>
            <a:r>
              <a:rPr lang="it-IT" b="1" dirty="0"/>
              <a:t>Nebulose </a:t>
            </a:r>
            <a:br>
              <a:rPr lang="it-IT" b="1" dirty="0"/>
            </a:br>
            <a:r>
              <a:rPr lang="it-IT" b="1" dirty="0"/>
              <a:t>Planetarie </a:t>
            </a:r>
            <a:endParaRPr lang="en-GB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A9C4A5-49AF-C541-A892-1F0243FB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" y="0"/>
            <a:ext cx="7622495" cy="6102687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000" dirty="0"/>
              <a:t>Le nebulose planetarie assumono in cielo una struttura iridata, dal colore violetto vicino al residuo del core stellare, fino al rosso delle parti </a:t>
            </a:r>
            <a:r>
              <a:rPr lang="it-IT" sz="2000" dirty="0" err="1"/>
              <a:t>piu</a:t>
            </a:r>
            <a:r>
              <a:rPr lang="it-IT" sz="2000" dirty="0"/>
              <a:t>̀ fredde, e una trama dettata dalla polvere, ghiacci e particelle di materiale carbonaceo.</a:t>
            </a:r>
          </a:p>
          <a:p>
            <a:pPr algn="just"/>
            <a:r>
              <a:rPr lang="it-IT" sz="2000" dirty="0"/>
              <a:t>A volte un disco di polvere e gas intorno alla stella frena l’espansione creando una doppia bolla, a forma di clessidra.</a:t>
            </a:r>
          </a:p>
          <a:p>
            <a:pPr algn="just"/>
            <a:r>
              <a:rPr lang="it-IT" sz="2000" dirty="0"/>
              <a:t>La sorgente che illumina le nebulose planetarie è il core di carbonio e ossigeno che resta al centro, caldissimo e con un raggio comparabile a quello della Terra.</a:t>
            </a:r>
          </a:p>
          <a:p>
            <a:pPr algn="just"/>
            <a:r>
              <a:rPr lang="it-IT" sz="2000" dirty="0"/>
              <a:t>Il core è diventato una stella nana bianca, che lentamente si spegne e diventa sempre </a:t>
            </a:r>
            <a:r>
              <a:rPr lang="it-IT" sz="2000" dirty="0" err="1"/>
              <a:t>piu</a:t>
            </a:r>
            <a:r>
              <a:rPr lang="it-IT" sz="2000" dirty="0"/>
              <a:t>̀ rossastra in centinaia di milioni di anni.</a:t>
            </a:r>
          </a:p>
          <a:p>
            <a:pPr algn="just"/>
            <a:r>
              <a:rPr lang="it-IT" sz="2000" dirty="0"/>
              <a:t>La nebulosa planetaria intorno alla nana bianca si raffredda </a:t>
            </a:r>
            <a:r>
              <a:rPr lang="it-IT" sz="2000" dirty="0" err="1"/>
              <a:t>piu</a:t>
            </a:r>
            <a:r>
              <a:rPr lang="it-IT" sz="2000" dirty="0"/>
              <a:t>̀ velocemente e in pochi milioni di anni la sua </a:t>
            </a:r>
            <a:r>
              <a:rPr lang="it-IT" sz="2000" dirty="0" err="1"/>
              <a:t>luminosita</a:t>
            </a:r>
            <a:r>
              <a:rPr lang="it-IT" sz="2000" dirty="0"/>
              <a:t>̀ svanisce.</a:t>
            </a:r>
          </a:p>
          <a:p>
            <a:pPr algn="just"/>
            <a:r>
              <a:rPr lang="it-IT" sz="2000" dirty="0"/>
              <a:t>Le sostanze lanciate nello spazio si mescolano al gas interstellare arricchendolo dei nuovi elementi chimici. </a:t>
            </a:r>
          </a:p>
          <a:p>
            <a:pPr algn="just"/>
            <a:r>
              <a:rPr lang="it-IT" sz="2000" dirty="0"/>
              <a:t>Le planetarie rappresentano così una sorgente di arricchimento del gas interstellare di elementi vicini al carbonio come peso atomico.</a:t>
            </a:r>
          </a:p>
          <a:p>
            <a:pPr algn="just"/>
            <a:r>
              <a:rPr lang="it-IT" sz="2000" dirty="0"/>
              <a:t>Le sostanze che costruiranno le molecole biologiche iniziano in questo modo a incontrarsi nello spazio, formando molecole.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65DA029-540E-B447-8FF2-A9614D515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6670" y="1725113"/>
            <a:ext cx="3903479" cy="19713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075C3E-5478-3648-985F-1C5B6D919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799" y="4177750"/>
            <a:ext cx="2695223" cy="268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58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8E35C7-C8E8-4741-B613-71AEF471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Nebulose Planetarie </a:t>
            </a:r>
            <a:endParaRPr lang="en-GB" b="1" dirty="0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AF74F9F3-AA13-524B-B6B6-3BD857EA1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8" r="3" b="3"/>
          <a:stretch/>
        </p:blipFill>
        <p:spPr>
          <a:xfrm rot="5400000">
            <a:off x="6623693" y="1079930"/>
            <a:ext cx="4457555" cy="608912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0A87AA9-A833-8B40-B463-AF186D251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8269"/>
            <a:ext cx="635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74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AC75C3-5FBF-ED40-BD1B-B4B1418B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94799A-155A-F14B-ACDA-EC38C1F71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19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121C1-EF1F-FD46-BFFC-DBE82B553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5376"/>
            <a:ext cx="5310177" cy="5954493"/>
          </a:xfrm>
        </p:spPr>
        <p:txBody>
          <a:bodyPr>
            <a:normAutofit/>
          </a:bodyPr>
          <a:lstStyle/>
          <a:p>
            <a:r>
              <a:rPr lang="it-IT" sz="2600" dirty="0"/>
              <a:t>L’intera struttura si schiaccia sotto il proprio peso, contraendosi in direzione del centro di gravità della nube. Questo fenomeno viene chiamato </a:t>
            </a:r>
            <a:r>
              <a:rPr lang="it-IT" sz="2600" b="1" dirty="0"/>
              <a:t>collasso gravitazionale</a:t>
            </a:r>
            <a:r>
              <a:rPr lang="it-IT" sz="2600" dirty="0"/>
              <a:t>.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La </a:t>
            </a:r>
            <a:r>
              <a:rPr lang="it-IT" dirty="0" err="1"/>
              <a:t>densita</a:t>
            </a:r>
            <a:r>
              <a:rPr lang="it-IT" dirty="0"/>
              <a:t>̀ aumenta principalmente nel centro della nube. Il gas così compresso dal proprio peso fa aumentare sia la pressione sia la temperatura, fino a raggiungere l’equilibrio con la forza di gravità: è nata una stella! </a:t>
            </a:r>
            <a:endParaRPr lang="it-IT" sz="2200" dirty="0"/>
          </a:p>
          <a:p>
            <a:endParaRPr lang="it-IT" sz="2200" dirty="0"/>
          </a:p>
          <a:p>
            <a:endParaRPr lang="en-GB" sz="2200" dirty="0"/>
          </a:p>
        </p:txBody>
      </p:sp>
      <p:pic>
        <p:nvPicPr>
          <p:cNvPr id="4" name="Picture 2" descr="star &amp; formation_solar_system">
            <a:extLst>
              <a:ext uri="{FF2B5EF4-FFF2-40B4-BE49-F238E27FC236}">
                <a16:creationId xmlns:a16="http://schemas.microsoft.com/office/drawing/2014/main" id="{4BB59754-96CB-9145-8DA3-7EF3FDEA1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94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7E4CFBC-A1DA-7848-9FE5-B40E961F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109" y="201880"/>
            <a:ext cx="5172891" cy="779981"/>
          </a:xfrm>
        </p:spPr>
        <p:txBody>
          <a:bodyPr anchor="b">
            <a:normAutofit fontScale="90000"/>
          </a:bodyPr>
          <a:lstStyle/>
          <a:p>
            <a:r>
              <a:rPr lang="it-IT" sz="5400" dirty="0">
                <a:solidFill>
                  <a:schemeClr val="bg1"/>
                </a:solidFill>
              </a:rPr>
              <a:t>La nascita di stelle 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5A777A-B87A-9E4C-A458-D7640C1C8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Tipi di </a:t>
            </a:r>
            <a:r>
              <a:rPr lang="en-GB" b="1" dirty="0" err="1"/>
              <a:t>Stelle</a:t>
            </a:r>
            <a:endParaRPr lang="en-GB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18F223-E72B-0E40-92E9-EB6FF4C80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dirty="0"/>
              <a:t>La struttura di una stella dipende dalla sua massa iniziale. </a:t>
            </a:r>
          </a:p>
          <a:p>
            <a:pPr algn="just"/>
            <a:r>
              <a:rPr lang="it-IT" dirty="0"/>
              <a:t>Le stelle di massa maggiore, </a:t>
            </a:r>
            <a:r>
              <a:rPr lang="it-IT" dirty="0" err="1"/>
              <a:t>piu</a:t>
            </a:r>
            <a:r>
              <a:rPr lang="it-IT" dirty="0"/>
              <a:t>̀ di 5 M☉, scaricano sul core un’enorme forza di gravità e l’intera stella si riscalda a temperature molto alte. La sua fotosfera emette una gran </a:t>
            </a:r>
            <a:r>
              <a:rPr lang="it-IT" dirty="0" err="1"/>
              <a:t>quantita</a:t>
            </a:r>
            <a:r>
              <a:rPr lang="it-IT" dirty="0"/>
              <a:t>̀ di luce UV e la stella appare come una gigante azzurra. </a:t>
            </a:r>
          </a:p>
          <a:p>
            <a:pPr algn="just"/>
            <a:r>
              <a:rPr lang="it-IT" dirty="0"/>
              <a:t>Le stelle molto piccole, con massa minore di 0,5 M☉, raggiungono all’equilibrio pressioni e temperature </a:t>
            </a:r>
            <a:r>
              <a:rPr lang="it-IT" dirty="0" err="1"/>
              <a:t>piu</a:t>
            </a:r>
            <a:r>
              <a:rPr lang="it-IT" dirty="0"/>
              <a:t>̀ basse e la loro fotosfera emette principalmente radiazione IR. La stella è così una nana rossa.</a:t>
            </a:r>
          </a:p>
          <a:p>
            <a:pPr algn="just"/>
            <a:r>
              <a:rPr lang="it-IT" dirty="0"/>
              <a:t> Il nostro Sole è una stella di massa intermedia, 1 M☉ per definizione, e la sua luce viene emessa in maggior parte nella regione gialla.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86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23">
            <a:extLst>
              <a:ext uri="{FF2B5EF4-FFF2-40B4-BE49-F238E27FC236}">
                <a16:creationId xmlns:a16="http://schemas.microsoft.com/office/drawing/2014/main" id="{5D584AB9-BD22-3DCA-1D94-76DE264C68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" t="-126" r="-21" b="58003"/>
          <a:stretch/>
        </p:blipFill>
        <p:spPr>
          <a:xfrm>
            <a:off x="507242" y="772650"/>
            <a:ext cx="11177516" cy="4550807"/>
          </a:xfrm>
        </p:spPr>
      </p:pic>
      <p:sp>
        <p:nvSpPr>
          <p:cNvPr id="35" name="Rectangle 34" descr="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">
            <a:extLst>
              <a:ext uri="{FF2B5EF4-FFF2-40B4-BE49-F238E27FC236}">
                <a16:creationId xmlns:a16="http://schemas.microsoft.com/office/drawing/2014/main" id="{488D9358-1259-442A-A91D-62CBAB6549FA}"/>
              </a:ext>
            </a:extLst>
          </p:cNvPr>
          <p:cNvSpPr/>
          <p:nvPr/>
        </p:nvSpPr>
        <p:spPr>
          <a:xfrm>
            <a:off x="1920913" y="66964"/>
            <a:ext cx="7660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E2453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Roboto Medium" panose="02000000000000000000" pitchFamily="2" charset="0"/>
                <a:sym typeface="inpin heiti" panose="00000500000000000000" pitchFamily="2" charset="-122"/>
              </a:rPr>
              <a:t>Il</a:t>
            </a:r>
            <a:r>
              <a:rPr kumimoji="0" lang="tr-TR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E2453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Roboto Medium" panose="02000000000000000000" pitchFamily="2" charset="0"/>
                <a:sym typeface="inpin heiti" panose="00000500000000000000" pitchFamily="2" charset="-122"/>
              </a:rPr>
              <a:t> </a:t>
            </a:r>
            <a:r>
              <a:rPr kumimoji="0" lang="tr-TR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E2453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Roboto Medium" panose="02000000000000000000" pitchFamily="2" charset="0"/>
                <a:sym typeface="inpin heiti" panose="00000500000000000000" pitchFamily="2" charset="-122"/>
              </a:rPr>
              <a:t>ciclo</a:t>
            </a:r>
            <a:r>
              <a:rPr kumimoji="0" lang="tr-TR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E2453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Roboto Medium" panose="02000000000000000000" pitchFamily="2" charset="0"/>
                <a:sym typeface="inpin heiti" panose="00000500000000000000" pitchFamily="2" charset="-122"/>
              </a:rPr>
              <a:t> </a:t>
            </a:r>
            <a:r>
              <a:rPr kumimoji="0" lang="tr-TR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E2453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Roboto Medium" panose="02000000000000000000" pitchFamily="2" charset="0"/>
                <a:sym typeface="inpin heiti" panose="00000500000000000000" pitchFamily="2" charset="-122"/>
              </a:rPr>
              <a:t>della</a:t>
            </a:r>
            <a:r>
              <a:rPr kumimoji="0" lang="tr-TR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E2453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Roboto Medium" panose="02000000000000000000" pitchFamily="2" charset="0"/>
                <a:sym typeface="inpin heiti" panose="00000500000000000000" pitchFamily="2" charset="-122"/>
              </a:rPr>
              <a:t> </a:t>
            </a:r>
            <a:r>
              <a:rPr kumimoji="0" lang="tr-TR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E2453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Roboto Medium" panose="02000000000000000000" pitchFamily="2" charset="0"/>
                <a:sym typeface="inpin heiti" panose="00000500000000000000" pitchFamily="2" charset="-122"/>
              </a:rPr>
              <a:t>vita</a:t>
            </a:r>
            <a:r>
              <a:rPr kumimoji="0" lang="tr-TR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E2453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Roboto Medium" panose="02000000000000000000" pitchFamily="2" charset="0"/>
                <a:sym typeface="inpin heiti" panose="00000500000000000000" pitchFamily="2" charset="-122"/>
              </a:rPr>
              <a:t> </a:t>
            </a:r>
            <a:r>
              <a:rPr kumimoji="0" lang="tr-TR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E2453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Roboto Medium" panose="02000000000000000000" pitchFamily="2" charset="0"/>
                <a:sym typeface="inpin heiti" panose="00000500000000000000" pitchFamily="2" charset="-122"/>
              </a:rPr>
              <a:t>di</a:t>
            </a:r>
            <a:r>
              <a:rPr kumimoji="0" lang="tr-TR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E2453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Roboto Medium" panose="02000000000000000000" pitchFamily="2" charset="0"/>
                <a:sym typeface="inpin heiti" panose="00000500000000000000" pitchFamily="2" charset="-122"/>
              </a:rPr>
              <a:t> una </a:t>
            </a:r>
            <a:r>
              <a:rPr kumimoji="0" lang="tr-TR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E2453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Roboto Medium" panose="02000000000000000000" pitchFamily="2" charset="0"/>
                <a:sym typeface="inpin heiti" panose="00000500000000000000" pitchFamily="2" charset="-122"/>
              </a:rPr>
              <a:t>stella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E2453"/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Roboto Medium" panose="02000000000000000000" pitchFamily="2" charset="0"/>
              <a:sym typeface="inpin heiti" panose="00000500000000000000" pitchFamily="2" charset="-122"/>
            </a:endParaRPr>
          </a:p>
        </p:txBody>
      </p:sp>
      <p:sp>
        <p:nvSpPr>
          <p:cNvPr id="30" name="Rectangle 29" descr="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"/>
          <p:cNvSpPr/>
          <p:nvPr/>
        </p:nvSpPr>
        <p:spPr>
          <a:xfrm>
            <a:off x="0" y="5382211"/>
            <a:ext cx="12192000" cy="1475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prstClr val="white">
                    <a:lumMod val="50000"/>
                  </a:prstClr>
                </a:solidFill>
                <a:latin typeface="+mj-lt"/>
                <a:ea typeface="微软雅黑" panose="020B0503020204020204" pitchFamily="34" charset="-122"/>
                <a:cs typeface="Calibri"/>
                <a:sym typeface="inpin heiti" panose="00000500000000000000" pitchFamily="2" charset="-122"/>
              </a:rPr>
              <a:t>Stelle che hanno incamerato una grande riserva di energia quando si sono formate avranno un ciclo di vita più breve e esploderanno come </a:t>
            </a:r>
            <a:r>
              <a:rPr lang="it-IT" sz="2000" b="1" dirty="0" err="1">
                <a:solidFill>
                  <a:prstClr val="white">
                    <a:lumMod val="50000"/>
                  </a:prstClr>
                </a:solidFill>
                <a:latin typeface="+mj-lt"/>
                <a:ea typeface="微软雅黑" panose="020B0503020204020204" pitchFamily="34" charset="-122"/>
                <a:cs typeface="Calibri"/>
                <a:sym typeface="inpin heiti" panose="00000500000000000000" pitchFamily="2" charset="-122"/>
              </a:rPr>
              <a:t>Supernovae</a:t>
            </a:r>
            <a:r>
              <a:rPr lang="it-IT" sz="2000" b="1" dirty="0">
                <a:solidFill>
                  <a:prstClr val="white">
                    <a:lumMod val="50000"/>
                  </a:prstClr>
                </a:solidFill>
                <a:latin typeface="+mj-lt"/>
                <a:ea typeface="微软雅黑" panose="020B0503020204020204" pitchFamily="34" charset="-122"/>
                <a:cs typeface="Calibri"/>
                <a:sym typeface="inpin heiti" panose="00000500000000000000" pitchFamily="2" charset="-122"/>
              </a:rPr>
              <a:t>.</a:t>
            </a:r>
          </a:p>
          <a:p>
            <a:pPr marL="342900" lvl="0" indent="-3429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Calibri"/>
                <a:sym typeface="inpin heiti" panose="00000500000000000000" pitchFamily="2" charset="-122"/>
              </a:rPr>
              <a:t>Stelle</a:t>
            </a:r>
            <a:r>
              <a:rPr kumimoji="0" lang="it-IT" sz="20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Calibri"/>
                <a:sym typeface="inpin heiti" panose="00000500000000000000" pitchFamily="2" charset="-122"/>
              </a:rPr>
              <a:t> meno massicce, come il </a:t>
            </a:r>
            <a:r>
              <a:rPr lang="it-IT" sz="2000" b="1" dirty="0" err="1">
                <a:solidFill>
                  <a:prstClr val="white">
                    <a:lumMod val="50000"/>
                  </a:prstClr>
                </a:solidFill>
                <a:latin typeface="+mj-lt"/>
                <a:ea typeface="微软雅黑" panose="020B0503020204020204" pitchFamily="34" charset="-122"/>
                <a:cs typeface="Calibri"/>
                <a:sym typeface="inpin heiti" panose="00000500000000000000" pitchFamily="2" charset="-122"/>
              </a:rPr>
              <a:t>S</a:t>
            </a:r>
            <a:r>
              <a:rPr kumimoji="0" lang="it-IT" sz="20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Calibri"/>
                <a:sym typeface="inpin heiti" panose="00000500000000000000" pitchFamily="2" charset="-122"/>
              </a:rPr>
              <a:t>ole, espelleranno gli strati più esterni in una nebulosa planetaria, mentre il nucleo continuerà a contrarsi formando una nana bianca.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Calibri"/>
              <a:sym typeface="inpin heiti" panose="00000500000000000000" pitchFamily="2" charset="-122"/>
            </a:endParaRPr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" hidden="1">
            <a:extLst>
              <a:ext uri="{FF2B5EF4-FFF2-40B4-BE49-F238E27FC236}">
                <a16:creationId xmlns:a16="http://schemas.microsoft.com/office/drawing/2014/main" id="{B1D69CB3-5D94-40A7-AB6E-E5C49A738A76}"/>
              </a:ext>
            </a:extLst>
          </p:cNvPr>
          <p:cNvSpPr txBox="1"/>
          <p:nvPr/>
        </p:nvSpPr>
        <p:spPr>
          <a:xfrm>
            <a:off x="-355600" y="1803400"/>
            <a:ext cx="322909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inpin heiti" panose="00000500000000000000" pitchFamily="2" charset="-122"/>
              </a:rPr>
              <a:t>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inpin heiti" panose="00000500000000000000" pitchFamily="2" charset="-122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D249DA8-DD07-1EB8-D4E4-2F8BB52D9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1" y="757763"/>
            <a:ext cx="11177516" cy="4582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0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3DD9D-1BF3-9E4C-9F0C-A24BFB00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15" y="0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La fusione nucleare dell'idrogeno è la sorgente di energia che rende stabili le stelle </a:t>
            </a:r>
            <a:endParaRPr lang="en-GB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9E495D-100F-7249-B5A3-F544B25EB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2492"/>
            <a:ext cx="12005953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dirty="0"/>
              <a:t>Una nube fatta solo di idrogeno può attivare la fusione nucleare.</a:t>
            </a:r>
            <a:endParaRPr lang="it-IT" baseline="-25000" dirty="0"/>
          </a:p>
          <a:p>
            <a:pPr algn="just"/>
            <a:r>
              <a:rPr lang="it-IT" dirty="0"/>
              <a:t>Se &lt; 0,08 M</a:t>
            </a:r>
            <a:r>
              <a:rPr lang="it-IT" baseline="-25000" dirty="0"/>
              <a:t>☉ </a:t>
            </a:r>
            <a:r>
              <a:rPr lang="it-IT" dirty="0"/>
              <a:t>la nube si raffredda contraendosi formando una nana bruna.</a:t>
            </a:r>
          </a:p>
          <a:p>
            <a:pPr algn="just"/>
            <a:r>
              <a:rPr lang="it-IT" dirty="0"/>
              <a:t>Se &gt; 0,08 M</a:t>
            </a:r>
            <a:r>
              <a:rPr lang="it-IT" baseline="-25000" dirty="0"/>
              <a:t>☉</a:t>
            </a:r>
            <a:r>
              <a:rPr lang="it-IT" dirty="0"/>
              <a:t> la sua massa è sufficiente ad indurre la temperatura di 10 MK nel core.</a:t>
            </a:r>
          </a:p>
          <a:p>
            <a:pPr algn="just"/>
            <a:r>
              <a:rPr lang="it-IT" dirty="0"/>
              <a:t>Temperatura di un gas proporzionale alla velocità media delle particelle che lo compongono.</a:t>
            </a:r>
          </a:p>
          <a:p>
            <a:pPr algn="just"/>
            <a:r>
              <a:rPr lang="it-IT" dirty="0"/>
              <a:t>A 10 MK gli atomi di idrogeno si ionizzano (perdono gli elettroni) e i nuclei (protoni) si muovono ad una velocità tale da collidere ad altissima energia.</a:t>
            </a:r>
          </a:p>
          <a:p>
            <a:pPr algn="just"/>
            <a:r>
              <a:rPr lang="it-IT" dirty="0"/>
              <a:t>In condizioni normali due protoni (</a:t>
            </a:r>
            <a:r>
              <a:rPr lang="it-IT" baseline="30000" dirty="0"/>
              <a:t>1</a:t>
            </a:r>
            <a:r>
              <a:rPr lang="it-IT" dirty="0"/>
              <a:t>H) si respingono a questa velocità invece superano la repulsione elettrica fino a “attaccarsi” (forza nucleare attrattiva). </a:t>
            </a:r>
          </a:p>
          <a:p>
            <a:pPr algn="just"/>
            <a:r>
              <a:rPr lang="it-IT" dirty="0"/>
              <a:t>Una volta legati tra loro uno di essi </a:t>
            </a:r>
            <a:r>
              <a:rPr lang="it-IT" dirty="0" err="1"/>
              <a:t>puo</a:t>
            </a:r>
            <a:r>
              <a:rPr lang="it-IT" dirty="0"/>
              <a:t>̀ trasformarsi in un neutrone (</a:t>
            </a:r>
            <a:r>
              <a:rPr lang="it-IT" dirty="0" err="1"/>
              <a:t>n</a:t>
            </a:r>
            <a:r>
              <a:rPr lang="it-IT" dirty="0"/>
              <a:t>), privo di carica elettrica, emettendo due particelle: un elettrone con carica positiva, il positrone (e</a:t>
            </a:r>
            <a:r>
              <a:rPr lang="it-IT" baseline="30000" dirty="0"/>
              <a:t>+</a:t>
            </a:r>
            <a:r>
              <a:rPr lang="it-IT" dirty="0"/>
              <a:t>), e una particella senza carica e di massa quasi nulla, il neutrino dell'elettrone (</a:t>
            </a:r>
            <a:r>
              <a:rPr lang="it-IT" dirty="0">
                <a:latin typeface="Symbol" pitchFamily="2" charset="2"/>
              </a:rPr>
              <a:t>n</a:t>
            </a:r>
            <a:r>
              <a:rPr lang="it-IT" baseline="-25000" dirty="0"/>
              <a:t>e</a:t>
            </a:r>
            <a:r>
              <a:rPr lang="it-IT" dirty="0"/>
              <a:t>). 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CA844B-1B25-234E-9761-D897222E5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59" y="5905624"/>
            <a:ext cx="5167577" cy="7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6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104C741-A4CA-FA4E-B612-9BBF6E5B3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40" y="700086"/>
            <a:ext cx="11469272" cy="5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64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689A81C-EAAB-EE48-BF85-6A145EBFD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365" y="1246909"/>
            <a:ext cx="11336624" cy="518951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6529E4E-AD92-9143-BCCF-130E6D784039}"/>
              </a:ext>
            </a:extLst>
          </p:cNvPr>
          <p:cNvSpPr/>
          <p:nvPr/>
        </p:nvSpPr>
        <p:spPr>
          <a:xfrm>
            <a:off x="4281561" y="257334"/>
            <a:ext cx="4418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/>
              <a:t>La fusione nucleare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21433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04F896C-F8CC-6543-AA70-82AC567E7EBE}"/>
              </a:ext>
            </a:extLst>
          </p:cNvPr>
          <p:cNvSpPr/>
          <p:nvPr/>
        </p:nvSpPr>
        <p:spPr>
          <a:xfrm>
            <a:off x="4277808" y="-920267"/>
            <a:ext cx="5512950" cy="16565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sz="5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fusione</a:t>
            </a: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nucleare</a:t>
            </a: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99B0E7-37FE-AA4C-8280-FE61CD963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88" y="0"/>
            <a:ext cx="3782078" cy="2127419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445247-C773-B540-8D7B-7B148852F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81944"/>
            <a:ext cx="12192000" cy="43760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2400" dirty="0"/>
              <a:t>Questo processo ha quindi trasformato nuclei di idrogeno in nuclei di elio stabile: trasformazione di elementi chimici! Possibile solo a decine di milioni di gradi. </a:t>
            </a:r>
          </a:p>
          <a:p>
            <a:r>
              <a:rPr lang="it-IT" sz="2400" dirty="0"/>
              <a:t>Bruciamento dell’idrogeno avviene solo nel core: solo un 10% della massa della stella.</a:t>
            </a:r>
          </a:p>
          <a:p>
            <a:r>
              <a:rPr lang="it-IT" sz="2400" dirty="0"/>
              <a:t>La parte </a:t>
            </a:r>
            <a:r>
              <a:rPr lang="it-IT" sz="2400" dirty="0" err="1"/>
              <a:t>piu</a:t>
            </a:r>
            <a:r>
              <a:rPr lang="it-IT" sz="2400" dirty="0"/>
              <a:t>̀ esterna della stella non partecipa alla fusione dell’idrogeno, si limita a farsi attraversare dall’energia prodotta nel core: per il Sole ci vogliono circa 10 milioni di anni </a:t>
            </a:r>
            <a:r>
              <a:rPr lang="it-IT" sz="2400" dirty="0" err="1"/>
              <a:t>perche</a:t>
            </a:r>
            <a:r>
              <a:rPr lang="it-IT" sz="2400" dirty="0"/>
              <a:t>́ l’energia prodotta sotto forma di raggi gamma venga fuori come luce in fotosfera. </a:t>
            </a:r>
          </a:p>
          <a:p>
            <a:r>
              <a:rPr lang="it-IT" sz="2400" dirty="0"/>
              <a:t>Sotto la fotosfera rimescolamenti, moti convettivi: il materiale caldo forma delle zone meno dense che salgono verso l’esterno e richiamano verso l’interno zone </a:t>
            </a:r>
            <a:r>
              <a:rPr lang="it-IT" sz="2400" dirty="0" err="1"/>
              <a:t>piu</a:t>
            </a:r>
            <a:r>
              <a:rPr lang="it-IT" sz="2400" dirty="0"/>
              <a:t>̀ fredde e dense. </a:t>
            </a:r>
          </a:p>
          <a:p>
            <a:r>
              <a:rPr lang="it-IT" sz="2400" dirty="0"/>
              <a:t>Fotosfera del Sole, osservabile in grande dettaglio: bolle di gas che si aprono ed esplodono, getti di materia ionizzata e luminosa (protuberanze solari), fenomeni transitori e periodici. </a:t>
            </a:r>
            <a:endParaRPr lang="en-US" sz="1000" dirty="0"/>
          </a:p>
          <a:p>
            <a:pPr algn="ctr"/>
            <a:r>
              <a:rPr lang="en-US" sz="2200" dirty="0">
                <a:hlinkClick r:id="rId3"/>
              </a:rPr>
              <a:t>https://twitter.com/Rainmaker1973/status/1623240838628122625?lang=en</a:t>
            </a:r>
            <a:endParaRPr lang="en-US" sz="2200" dirty="0"/>
          </a:p>
          <a:p>
            <a:endParaRPr lang="en-US" sz="1000" dirty="0"/>
          </a:p>
          <a:p>
            <a:endParaRPr lang="en-US" sz="10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F2C9211-5B91-6845-A84A-EF2C65CCD875}"/>
              </a:ext>
            </a:extLst>
          </p:cNvPr>
          <p:cNvSpPr/>
          <p:nvPr/>
        </p:nvSpPr>
        <p:spPr>
          <a:xfrm>
            <a:off x="3841454" y="803980"/>
            <a:ext cx="83505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stella</a:t>
            </a:r>
            <a:r>
              <a:rPr lang="en-US" sz="2000" dirty="0"/>
              <a:t> </a:t>
            </a:r>
            <a:r>
              <a:rPr lang="en-US" sz="2000" dirty="0" err="1"/>
              <a:t>vediamo</a:t>
            </a:r>
            <a:r>
              <a:rPr lang="en-US" sz="2000" dirty="0"/>
              <a:t> la </a:t>
            </a:r>
            <a:r>
              <a:rPr lang="en-US" sz="2000" b="1" dirty="0" err="1"/>
              <a:t>fotosfera</a:t>
            </a:r>
            <a:r>
              <a:rPr lang="en-US" sz="2000" dirty="0"/>
              <a:t> e </a:t>
            </a:r>
            <a:r>
              <a:rPr lang="en-US" sz="2000" dirty="0" err="1"/>
              <a:t>gli</a:t>
            </a:r>
            <a:r>
              <a:rPr lang="en-US" sz="2000" dirty="0"/>
              <a:t> strati </a:t>
            </a:r>
            <a:r>
              <a:rPr lang="en-US" sz="2000" dirty="0" err="1"/>
              <a:t>che</a:t>
            </a:r>
            <a:r>
              <a:rPr lang="en-US" sz="2000" dirty="0"/>
              <a:t> la </a:t>
            </a:r>
            <a:r>
              <a:rPr lang="en-US" sz="2000" dirty="0" err="1"/>
              <a:t>sovrastano</a:t>
            </a:r>
            <a:r>
              <a:rPr lang="en-US" sz="2000" dirty="0"/>
              <a:t>:</a:t>
            </a:r>
          </a:p>
          <a:p>
            <a:pPr marL="446088" lvl="2" indent="-117475"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b="1" dirty="0" err="1"/>
              <a:t>cromosfera</a:t>
            </a:r>
            <a:r>
              <a:rPr lang="en-US" sz="2000" dirty="0"/>
              <a:t> </a:t>
            </a:r>
            <a:r>
              <a:rPr lang="en-US" sz="2000" dirty="0" err="1"/>
              <a:t>interessata</a:t>
            </a:r>
            <a:r>
              <a:rPr lang="en-US" sz="2000" dirty="0"/>
              <a:t> da </a:t>
            </a:r>
            <a:r>
              <a:rPr lang="en-US" sz="2000" dirty="0" err="1"/>
              <a:t>eruzioni</a:t>
            </a:r>
            <a:r>
              <a:rPr lang="en-US" sz="2000" dirty="0"/>
              <a:t> di </a:t>
            </a:r>
            <a:r>
              <a:rPr lang="en-US" sz="2000" dirty="0" err="1"/>
              <a:t>materia</a:t>
            </a:r>
            <a:r>
              <a:rPr lang="en-US" sz="2000" dirty="0"/>
              <a:t> e </a:t>
            </a:r>
            <a:r>
              <a:rPr lang="en-US" sz="2000" dirty="0" err="1"/>
              <a:t>energia</a:t>
            </a:r>
            <a:endParaRPr lang="en-US" sz="2000" dirty="0"/>
          </a:p>
          <a:p>
            <a:pPr marL="446088" lvl="2" indent="-117475"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b="1" dirty="0"/>
              <a:t>corona</a:t>
            </a:r>
            <a:r>
              <a:rPr lang="en-US" sz="2000" dirty="0"/>
              <a:t> </a:t>
            </a:r>
            <a:r>
              <a:rPr lang="en-US" sz="2000" dirty="0" err="1"/>
              <a:t>riscaldata</a:t>
            </a:r>
            <a:r>
              <a:rPr lang="en-US" sz="2000" dirty="0"/>
              <a:t> </a:t>
            </a:r>
            <a:r>
              <a:rPr lang="en-US" sz="2000" dirty="0" err="1"/>
              <a:t>dalle</a:t>
            </a:r>
            <a:r>
              <a:rPr lang="en-US" sz="2000" dirty="0"/>
              <a:t> </a:t>
            </a:r>
            <a:r>
              <a:rPr lang="en-US" sz="2000" dirty="0" err="1"/>
              <a:t>onde</a:t>
            </a:r>
            <a:r>
              <a:rPr lang="en-US" sz="2000" dirty="0"/>
              <a:t> di </a:t>
            </a:r>
            <a:r>
              <a:rPr lang="en-US" sz="2000" dirty="0" err="1"/>
              <a:t>materia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provengono</a:t>
            </a:r>
            <a:r>
              <a:rPr lang="en-US" sz="2000" dirty="0"/>
              <a:t> </a:t>
            </a:r>
            <a:r>
              <a:rPr lang="en-US" sz="2000" dirty="0" err="1"/>
              <a:t>dalla</a:t>
            </a:r>
            <a:r>
              <a:rPr lang="en-US" sz="2000" dirty="0"/>
              <a:t> </a:t>
            </a:r>
            <a:r>
              <a:rPr lang="en-US" sz="2000" dirty="0" err="1"/>
              <a:t>fotosfera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51715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D63723BCF7B6C46943BCBBE3D07897B" ma:contentTypeVersion="0" ma:contentTypeDescription="Creare un nuovo documento." ma:contentTypeScope="" ma:versionID="9b246e548e8d6a2df61bbcb18a3036f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398f62a6dba1e7fecc80cc26cd65ba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3BADBC-0B9F-40A5-93BB-63ECA0B7E9F7}"/>
</file>

<file path=customXml/itemProps2.xml><?xml version="1.0" encoding="utf-8"?>
<ds:datastoreItem xmlns:ds="http://schemas.openxmlformats.org/officeDocument/2006/customXml" ds:itemID="{105E548B-6C2D-4176-8785-85CF258C13AB}"/>
</file>

<file path=docProps/app.xml><?xml version="1.0" encoding="utf-8"?>
<Properties xmlns="http://schemas.openxmlformats.org/officeDocument/2006/extended-properties" xmlns:vt="http://schemas.openxmlformats.org/officeDocument/2006/docPropsVTypes">
  <TotalTime>3567</TotalTime>
  <Words>2658</Words>
  <Application>Microsoft Macintosh PowerPoint</Application>
  <PresentationFormat>Widescreen</PresentationFormat>
  <Paragraphs>117</Paragraphs>
  <Slides>22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3" baseType="lpstr">
      <vt:lpstr>等线</vt:lpstr>
      <vt:lpstr>微软雅黑</vt:lpstr>
      <vt:lpstr>Arial</vt:lpstr>
      <vt:lpstr>Avenir Next LT Pro</vt:lpstr>
      <vt:lpstr>Calibri</vt:lpstr>
      <vt:lpstr>Calibri Light</vt:lpstr>
      <vt:lpstr>inpin heiti</vt:lpstr>
      <vt:lpstr>Roboto Medium</vt:lpstr>
      <vt:lpstr>Symbol</vt:lpstr>
      <vt:lpstr>Wingdings</vt:lpstr>
      <vt:lpstr>Tema di Office</vt:lpstr>
      <vt:lpstr>Dove nascono elementi e molecole</vt:lpstr>
      <vt:lpstr>Dove nascono elementi e molecole</vt:lpstr>
      <vt:lpstr>La nascita di stelle </vt:lpstr>
      <vt:lpstr>Tipi di Stelle</vt:lpstr>
      <vt:lpstr>Presentazione standard di PowerPoint</vt:lpstr>
      <vt:lpstr>La fusione nucleare dell'idrogeno è la sorgente di energia che rende stabili le stelle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sintesi la nascita di una stella:</vt:lpstr>
      <vt:lpstr>Formazione dell’elio e del carbonio </vt:lpstr>
      <vt:lpstr>Formazione dell’elio e del carbonio </vt:lpstr>
      <vt:lpstr>Presentazione standard di PowerPoint</vt:lpstr>
      <vt:lpstr>Formazione dell’elio e del carbonio </vt:lpstr>
      <vt:lpstr>Formazione dell’elio e del carbonio </vt:lpstr>
      <vt:lpstr>Stelle in fase AGB</vt:lpstr>
      <vt:lpstr>Bruciamento del carbonio e nebulose planetarie </vt:lpstr>
      <vt:lpstr>Presentazione standard di PowerPoint</vt:lpstr>
      <vt:lpstr>Nebulose  Planetarie </vt:lpstr>
      <vt:lpstr>Nebulose Planetarie 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Dove nascono gli elementi e le  molecole  </dc:title>
  <dc:creator>Alessandra Rotundi</dc:creator>
  <cp:lastModifiedBy>Alessandra Rotundi</cp:lastModifiedBy>
  <cp:revision>34</cp:revision>
  <dcterms:created xsi:type="dcterms:W3CDTF">2023-04-17T20:43:50Z</dcterms:created>
  <dcterms:modified xsi:type="dcterms:W3CDTF">2023-04-20T08:11:11Z</dcterms:modified>
</cp:coreProperties>
</file>