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tags/tag48.xml" ContentType="application/vnd.openxmlformats-officedocument.presentationml.tags+xml"/>
  <Override PartName="/ppt/notesSlides/notesSlide47.xml" ContentType="application/vnd.openxmlformats-officedocument.presentationml.notesSlide+xml"/>
  <Override PartName="/ppt/tags/tag49.xml" ContentType="application/vnd.openxmlformats-officedocument.presentationml.tags+xml"/>
  <Override PartName="/ppt/notesSlides/notesSlide48.xml" ContentType="application/vnd.openxmlformats-officedocument.presentationml.notesSlide+xml"/>
  <Override PartName="/ppt/tags/tag50.xml" ContentType="application/vnd.openxmlformats-officedocument.presentationml.tags+xml"/>
  <Override PartName="/ppt/notesSlides/notesSlide49.xml" ContentType="application/vnd.openxmlformats-officedocument.presentationml.notesSlide+xml"/>
  <Override PartName="/ppt/tags/tag51.xml" ContentType="application/vnd.openxmlformats-officedocument.presentationml.tags+xml"/>
  <Override PartName="/ppt/notesSlides/notesSlide50.xml" ContentType="application/vnd.openxmlformats-officedocument.presentationml.notesSlide+xml"/>
  <Override PartName="/ppt/tags/tag52.xml" ContentType="application/vnd.openxmlformats-officedocument.presentationml.tags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sldIdLst>
    <p:sldId id="502" r:id="rId2"/>
    <p:sldId id="578" r:id="rId3"/>
    <p:sldId id="513" r:id="rId4"/>
    <p:sldId id="529" r:id="rId5"/>
    <p:sldId id="510" r:id="rId6"/>
    <p:sldId id="577" r:id="rId7"/>
    <p:sldId id="509" r:id="rId8"/>
    <p:sldId id="521" r:id="rId9"/>
    <p:sldId id="519" r:id="rId10"/>
    <p:sldId id="522" r:id="rId11"/>
    <p:sldId id="539" r:id="rId12"/>
    <p:sldId id="538" r:id="rId13"/>
    <p:sldId id="537" r:id="rId14"/>
    <p:sldId id="530" r:id="rId15"/>
    <p:sldId id="541" r:id="rId16"/>
    <p:sldId id="567" r:id="rId17"/>
    <p:sldId id="566" r:id="rId18"/>
    <p:sldId id="568" r:id="rId19"/>
    <p:sldId id="581" r:id="rId20"/>
    <p:sldId id="580" r:id="rId21"/>
    <p:sldId id="582" r:id="rId22"/>
    <p:sldId id="504" r:id="rId23"/>
    <p:sldId id="547" r:id="rId24"/>
    <p:sldId id="584" r:id="rId25"/>
    <p:sldId id="517" r:id="rId26"/>
    <p:sldId id="512" r:id="rId27"/>
    <p:sldId id="520" r:id="rId28"/>
    <p:sldId id="514" r:id="rId29"/>
    <p:sldId id="574" r:id="rId30"/>
    <p:sldId id="585" r:id="rId31"/>
    <p:sldId id="540" r:id="rId32"/>
    <p:sldId id="542" r:id="rId33"/>
    <p:sldId id="562" r:id="rId34"/>
    <p:sldId id="571" r:id="rId35"/>
    <p:sldId id="565" r:id="rId36"/>
    <p:sldId id="572" r:id="rId37"/>
    <p:sldId id="563" r:id="rId38"/>
    <p:sldId id="587" r:id="rId39"/>
    <p:sldId id="560" r:id="rId40"/>
    <p:sldId id="570" r:id="rId41"/>
    <p:sldId id="528" r:id="rId42"/>
    <p:sldId id="561" r:id="rId43"/>
    <p:sldId id="564" r:id="rId44"/>
    <p:sldId id="575" r:id="rId45"/>
    <p:sldId id="508" r:id="rId46"/>
    <p:sldId id="569" r:id="rId47"/>
    <p:sldId id="550" r:id="rId48"/>
    <p:sldId id="573" r:id="rId49"/>
    <p:sldId id="551" r:id="rId50"/>
    <p:sldId id="552" r:id="rId51"/>
    <p:sldId id="553" r:id="rId52"/>
    <p:sldId id="554" r:id="rId53"/>
    <p:sldId id="555" r:id="rId54"/>
    <p:sldId id="556" r:id="rId55"/>
    <p:sldId id="586" r:id="rId56"/>
    <p:sldId id="576" r:id="rId57"/>
    <p:sldId id="583" r:id="rId58"/>
    <p:sldId id="558" r:id="rId59"/>
  </p:sldIdLst>
  <p:sldSz cx="9144000" cy="6858000" type="screen4x3"/>
  <p:notesSz cx="6858000" cy="9144000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73"/>
    <a:srgbClr val="99FF66"/>
    <a:srgbClr val="FFFF00"/>
    <a:srgbClr val="996633"/>
    <a:srgbClr val="F7EEBE"/>
    <a:srgbClr val="00CC99"/>
    <a:srgbClr val="FFFF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3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3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3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wmf"/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e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5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50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50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50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86.wmf"/><Relationship Id="rId2" Type="http://schemas.openxmlformats.org/officeDocument/2006/relationships/image" Target="../media/image88.wmf"/><Relationship Id="rId1" Type="http://schemas.openxmlformats.org/officeDocument/2006/relationships/image" Target="../media/image50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50.wmf"/><Relationship Id="rId1" Type="http://schemas.openxmlformats.org/officeDocument/2006/relationships/image" Target="../media/image9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62.wmf"/><Relationship Id="rId6" Type="http://schemas.openxmlformats.org/officeDocument/2006/relationships/image" Target="../media/image96.wmf"/><Relationship Id="rId5" Type="http://schemas.openxmlformats.org/officeDocument/2006/relationships/image" Target="../media/image50.wmf"/><Relationship Id="rId4" Type="http://schemas.openxmlformats.org/officeDocument/2006/relationships/image" Target="../media/image9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99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99.wmf"/><Relationship Id="rId4" Type="http://schemas.openxmlformats.org/officeDocument/2006/relationships/image" Target="../media/image108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50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50.wmf"/><Relationship Id="rId4" Type="http://schemas.openxmlformats.org/officeDocument/2006/relationships/image" Target="../media/image1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5.wmf"/><Relationship Id="rId1" Type="http://schemas.openxmlformats.org/officeDocument/2006/relationships/image" Target="../media/image5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4" Type="http://schemas.openxmlformats.org/officeDocument/2006/relationships/image" Target="../media/image128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5" Type="http://schemas.openxmlformats.org/officeDocument/2006/relationships/image" Target="../media/image50.wmf"/><Relationship Id="rId4" Type="http://schemas.openxmlformats.org/officeDocument/2006/relationships/image" Target="../media/image134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50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5.wmf"/><Relationship Id="rId1" Type="http://schemas.openxmlformats.org/officeDocument/2006/relationships/image" Target="../media/image50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3D30CC-9886-4168-B97A-67EB31FDBAA1}" type="datetimeFigureOut">
              <a:rPr lang="it-IT" altLang="it-IT"/>
              <a:pPr>
                <a:defRPr/>
              </a:pPr>
              <a:t>07/11/2022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358388-65BC-4C6F-B480-5A9B92625A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A7475E-80DB-4203-B4E7-E7F50502C034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531CFDA-A481-42EF-BF9D-73B19AF07915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5EB0E04-6895-47CD-890B-9D34C76399C1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7C77A83-BDE1-42EE-91D9-CE2BF4AC7239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2FD282C-2480-4F5E-9DAA-782BE84BEB58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48F6C57-3151-4DFB-9030-B351908417E3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E78989-6997-40D3-8ACF-F528A8742FF1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99FDEB0-D99E-4196-8B19-AD9D81C8BF57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0D75C28-36B5-4B27-A5A0-2959AE1418B5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3179E37-62D2-4F52-B7D7-4684BEF37DCD}" type="slidenum">
              <a:rPr lang="it-IT" altLang="it-IT" sz="1200" smtClean="0"/>
              <a:pPr/>
              <a:t>18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D8ADC2A-6573-4AEE-A0CA-881385C71D54}" type="slidenum">
              <a:rPr lang="it-IT" altLang="it-IT" sz="1200" smtClean="0"/>
              <a:pPr/>
              <a:t>22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350EF5B-F53D-4735-B3AC-D2758AB2455C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8975C17-65B7-4DC7-980E-E0B45C041F84}" type="slidenum">
              <a:rPr lang="it-IT" altLang="it-IT" sz="1200" smtClean="0"/>
              <a:pPr/>
              <a:t>23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20AD2FB-2D1C-4A83-846A-F34FAEF7014D}" type="slidenum">
              <a:rPr lang="it-IT" altLang="it-IT" sz="1200" smtClean="0"/>
              <a:pPr/>
              <a:t>24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F7D6AD2-7D0D-4CF1-A857-A13578FDE773}" type="slidenum">
              <a:rPr lang="it-IT" altLang="it-IT" sz="1200" smtClean="0"/>
              <a:pPr/>
              <a:t>25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BE4127E-180E-4506-99DF-E047954C5AF6}" type="slidenum">
              <a:rPr lang="it-IT" altLang="it-IT" sz="1200" smtClean="0"/>
              <a:pPr/>
              <a:t>26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FCFC56A-CCD1-4909-A142-BA3D8EF16D9E}" type="slidenum">
              <a:rPr lang="it-IT" altLang="it-IT" sz="1200" smtClean="0"/>
              <a:pPr/>
              <a:t>27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31A074E-2AB4-402F-BF8E-AFC27AE76F43}" type="slidenum">
              <a:rPr lang="it-IT" altLang="it-IT" sz="1200" smtClean="0"/>
              <a:pPr/>
              <a:t>28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91745BF-26C5-47E0-99FF-666D09276980}" type="slidenum">
              <a:rPr lang="it-IT" altLang="it-IT" sz="1200" smtClean="0"/>
              <a:pPr/>
              <a:t>31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5FD0E56-C4F9-4C79-8BC5-B67FC97E1149}" type="slidenum">
              <a:rPr lang="it-IT" altLang="it-IT" sz="1200" smtClean="0"/>
              <a:pPr/>
              <a:t>32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71660C6-42CC-41D8-8DFF-49FE43E760AA}" type="slidenum">
              <a:rPr lang="it-IT" altLang="it-IT" sz="1200" smtClean="0"/>
              <a:pPr/>
              <a:t>33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AB83746-F55F-4333-BE8E-F9CBA346FB8C}" type="slidenum">
              <a:rPr lang="it-IT" altLang="it-IT" sz="1200" smtClean="0"/>
              <a:pPr/>
              <a:t>34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A4862E0-0320-4470-93AB-793103F2FC4C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86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EF2DEA9-8A76-4379-AC2F-2B6ED5F89A88}" type="slidenum">
              <a:rPr lang="it-IT" altLang="it-IT" sz="1200" smtClean="0"/>
              <a:pPr/>
              <a:t>35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06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80C796E-0BE6-4CB3-B022-A6832FA2F3EB}" type="slidenum">
              <a:rPr lang="it-IT" altLang="it-IT" sz="1200" smtClean="0"/>
              <a:pPr/>
              <a:t>36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27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62C7430-6440-4E6F-BB55-209CE804372D}" type="slidenum">
              <a:rPr lang="it-IT" altLang="it-IT" sz="1200" smtClean="0"/>
              <a:pPr/>
              <a:t>37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47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27E7DBB-625D-4513-91B9-E95BF51701D9}" type="slidenum">
              <a:rPr lang="it-IT" altLang="it-IT" sz="1200" smtClean="0"/>
              <a:pPr/>
              <a:t>38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68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F85642A-6DE9-4E5E-A421-459583910721}" type="slidenum">
              <a:rPr lang="it-IT" altLang="it-IT" sz="1200" smtClean="0"/>
              <a:pPr/>
              <a:t>39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88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A7FC0FC-3014-4790-8F70-9723E5E2BF76}" type="slidenum">
              <a:rPr lang="it-IT" altLang="it-IT" sz="1200" smtClean="0"/>
              <a:pPr/>
              <a:t>40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09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EC4E923-8B60-4F30-91B3-5951687CA7D9}" type="slidenum">
              <a:rPr lang="it-IT" altLang="it-IT" sz="1200" smtClean="0"/>
              <a:pPr/>
              <a:t>41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29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9286F9A-FDD0-417E-8F58-E888BDCF3000}" type="slidenum">
              <a:rPr lang="it-IT" altLang="it-IT" sz="1200" smtClean="0"/>
              <a:pPr/>
              <a:t>42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49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60B75E5-4A16-46A8-A50C-0CF32D5C690C}" type="slidenum">
              <a:rPr lang="it-IT" altLang="it-IT" sz="1200" smtClean="0"/>
              <a:pPr/>
              <a:t>43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70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C5F97F2-FFE3-480B-B024-3A7097077085}" type="slidenum">
              <a:rPr lang="it-IT" altLang="it-IT" sz="1200" smtClean="0"/>
              <a:pPr/>
              <a:t>44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433C21A-369A-49F9-B56D-C2C74F4223F6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90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27609B8-296D-4D8C-9FD1-E38C9A854221}" type="slidenum">
              <a:rPr lang="it-IT" altLang="it-IT" sz="1200" smtClean="0"/>
              <a:pPr/>
              <a:t>45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921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CF1C229-E979-475B-9B13-9915990D6676}" type="slidenum">
              <a:rPr lang="it-IT" altLang="it-IT" sz="1200" smtClean="0"/>
              <a:pPr/>
              <a:t>47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952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778F5F4-5BD1-48D3-B2C3-244C9908BD60}" type="slidenum">
              <a:rPr lang="it-IT" altLang="it-IT" sz="1200" smtClean="0"/>
              <a:pPr/>
              <a:t>49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972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FF9F38-EAD4-4AA6-A708-99C994B350B6}" type="slidenum">
              <a:rPr lang="it-IT" altLang="it-IT" sz="1200" smtClean="0"/>
              <a:pPr/>
              <a:t>50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993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1194224-C1C2-4B7C-9999-E8C6E3BDD198}" type="slidenum">
              <a:rPr lang="it-IT" altLang="it-IT" sz="1200" smtClean="0"/>
              <a:pPr/>
              <a:t>51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013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918DB2C-949B-4781-9870-834CA50D1166}" type="slidenum">
              <a:rPr lang="it-IT" altLang="it-IT" sz="1200" smtClean="0"/>
              <a:pPr/>
              <a:t>52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034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80F5079-F646-4540-AA05-D6A9FCCBC394}" type="slidenum">
              <a:rPr lang="it-IT" altLang="it-IT" sz="1200" smtClean="0"/>
              <a:pPr/>
              <a:t>53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054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0438F9D-7165-4484-AF1A-E4BC09D9C27A}" type="slidenum">
              <a:rPr lang="it-IT" altLang="it-IT" sz="1200" smtClean="0"/>
              <a:pPr/>
              <a:t>54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075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BEBB8EC-11B9-4CED-ADFA-D90613A2D1E8}" type="slidenum">
              <a:rPr lang="it-IT" altLang="it-IT" sz="1200" smtClean="0"/>
              <a:pPr/>
              <a:t>55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095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D47498E-01B8-4899-AA62-DBBBBBFD9B9F}" type="slidenum">
              <a:rPr lang="it-IT" altLang="it-IT" sz="1200" smtClean="0"/>
              <a:pPr/>
              <a:t>56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969BD55-3D4B-4910-AE5B-010D9A9355EF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116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F9DF017-85FE-4DF7-9F0E-C00AD281964D}" type="slidenum">
              <a:rPr lang="it-IT" altLang="it-IT" sz="1200" smtClean="0"/>
              <a:pPr/>
              <a:t>57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136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F06DC11-A120-473D-B178-E104A5C4C6A8}" type="slidenum">
              <a:rPr lang="it-IT" altLang="it-IT" sz="1200" smtClean="0"/>
              <a:pPr/>
              <a:t>58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4E7F9A2-D6FC-414C-9D0B-DEDB499E00DC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FA9A0D2-A4C9-4DF6-8DAA-146AD4AD1FF9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69F079D-9D31-4FDD-AA92-6F74C7187A48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390677F-71EA-4DD2-BFAC-DDA95CD746AC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CD81-8A4D-46E0-A2A7-FBDFF336375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6490953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3DC7E-6356-4EDF-A9A4-7BDC53A070E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443187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90B73-DE6E-459E-BAA2-2EB8D75E6A0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875036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4465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3268587"/>
          </a:xfrm>
        </p:spPr>
        <p:txBody>
          <a:bodyPr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3268587"/>
          </a:xfrm>
        </p:spPr>
        <p:txBody>
          <a:bodyPr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3268587"/>
          </a:xfrm>
        </p:spPr>
        <p:txBody>
          <a:bodyPr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3268587"/>
          </a:xfrm>
        </p:spPr>
        <p:txBody>
          <a:bodyPr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66B1-9BFF-42C6-9054-F18AC6AD330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816837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F718-C894-488E-A752-14BBA68B944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272625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1A99B-7B11-4AE5-9A28-E814B5FF95B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977330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6861-7903-4494-9F00-F68A7B9596B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33907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9BD03-AC2D-462F-BC70-C1E3BB28F71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670717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0B79-1FF8-47FD-8CF3-929E7A6A251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754913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3EDC-88C8-4710-BCCE-CDE0B370948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133527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65DA0-EF5D-4473-9550-963135DB217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579881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AC87-083E-4B0E-9190-60815027957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110924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1184F-4BFC-44F8-A24D-1CCEC496C70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014717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69486C-DADF-4F64-8DCE-A4F76B5C600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9.wmf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1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6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notesSlide" Target="../notesSlides/notesSlide12.xml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6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1.wmf"/><Relationship Id="rId2" Type="http://schemas.openxmlformats.org/officeDocument/2006/relationships/tags" Target="../tags/tag14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0.wmf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6.wmf"/><Relationship Id="rId2" Type="http://schemas.openxmlformats.org/officeDocument/2006/relationships/tags" Target="../tags/tag1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5.wmf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8.wmf"/><Relationship Id="rId2" Type="http://schemas.openxmlformats.org/officeDocument/2006/relationships/tags" Target="../tags/tag1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4" Type="http://schemas.openxmlformats.org/officeDocument/2006/relationships/notesSlide" Target="../notesSlides/notesSlide15.xml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7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6.wmf"/><Relationship Id="rId4" Type="http://schemas.openxmlformats.org/officeDocument/2006/relationships/notesSlide" Target="../notesSlides/notesSlide16.xml"/><Relationship Id="rId9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0.bin"/><Relationship Id="rId2" Type="http://schemas.openxmlformats.org/officeDocument/2006/relationships/tags" Target="../tags/tag1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1.wmf"/><Relationship Id="rId4" Type="http://schemas.openxmlformats.org/officeDocument/2006/relationships/notesSlide" Target="../notesSlides/notesSlide17.xml"/><Relationship Id="rId9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3.bin"/><Relationship Id="rId2" Type="http://schemas.openxmlformats.org/officeDocument/2006/relationships/tags" Target="../tags/tag1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3.wmf"/><Relationship Id="rId4" Type="http://schemas.openxmlformats.org/officeDocument/2006/relationships/notesSlide" Target="../notesSlides/notesSlide18.xml"/><Relationship Id="rId9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9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3.wmf"/><Relationship Id="rId2" Type="http://schemas.openxmlformats.org/officeDocument/2006/relationships/tags" Target="../tags/tag20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52.wmf"/><Relationship Id="rId4" Type="http://schemas.openxmlformats.org/officeDocument/2006/relationships/notesSlide" Target="../notesSlides/notesSlide19.xml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62.bin"/><Relationship Id="rId2" Type="http://schemas.openxmlformats.org/officeDocument/2006/relationships/tags" Target="../tags/tag2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7.emf"/><Relationship Id="rId4" Type="http://schemas.openxmlformats.org/officeDocument/2006/relationships/notesSlide" Target="../notesSlides/notesSlide20.xml"/><Relationship Id="rId9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9.bin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68.bin"/><Relationship Id="rId2" Type="http://schemas.openxmlformats.org/officeDocument/2006/relationships/tags" Target="../tags/tag2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0.wmf"/><Relationship Id="rId4" Type="http://schemas.openxmlformats.org/officeDocument/2006/relationships/notesSlide" Target="../notesSlides/notesSlide21.xml"/><Relationship Id="rId9" Type="http://schemas.openxmlformats.org/officeDocument/2006/relationships/oleObject" Target="../embeddings/oleObject6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70.bin"/><Relationship Id="rId4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72.bin"/><Relationship Id="rId2" Type="http://schemas.openxmlformats.org/officeDocument/2006/relationships/tags" Target="../tags/tag2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4.bin"/><Relationship Id="rId4" Type="http://schemas.openxmlformats.org/officeDocument/2006/relationships/notesSlide" Target="../notesSlides/notesSlide23.xml"/><Relationship Id="rId9" Type="http://schemas.openxmlformats.org/officeDocument/2006/relationships/oleObject" Target="../embeddings/oleObject7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9.bin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62.wmf"/><Relationship Id="rId2" Type="http://schemas.openxmlformats.org/officeDocument/2006/relationships/tags" Target="../tags/tag2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61.wmf"/><Relationship Id="rId4" Type="http://schemas.openxmlformats.org/officeDocument/2006/relationships/notesSlide" Target="../notesSlides/notesSlide24.xml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6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4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7.wmf"/><Relationship Id="rId2" Type="http://schemas.openxmlformats.org/officeDocument/2006/relationships/tags" Target="../tags/tag26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4.e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66.wmf"/><Relationship Id="rId4" Type="http://schemas.openxmlformats.org/officeDocument/2006/relationships/notesSlide" Target="../notesSlides/notesSlide25.xml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68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90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73.wmf"/><Relationship Id="rId2" Type="http://schemas.openxmlformats.org/officeDocument/2006/relationships/tags" Target="../tags/tag2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2.wmf"/><Relationship Id="rId4" Type="http://schemas.openxmlformats.org/officeDocument/2006/relationships/notesSlide" Target="../notesSlides/notesSlide26.xml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7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9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78.wmf"/><Relationship Id="rId2" Type="http://schemas.openxmlformats.org/officeDocument/2006/relationships/tags" Target="../tags/tag28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77.wmf"/><Relationship Id="rId4" Type="http://schemas.openxmlformats.org/officeDocument/2006/relationships/notesSlide" Target="../notesSlides/notesSlide27.xml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7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100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82.wmf"/><Relationship Id="rId2" Type="http://schemas.openxmlformats.org/officeDocument/2006/relationships/tags" Target="../tags/tag29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81.wmf"/><Relationship Id="rId4" Type="http://schemas.openxmlformats.org/officeDocument/2006/relationships/notesSlide" Target="../notesSlides/notesSlide28.xml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8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106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82.wmf"/><Relationship Id="rId2" Type="http://schemas.openxmlformats.org/officeDocument/2006/relationships/tags" Target="../tags/tag30.xml"/><Relationship Id="rId16" Type="http://schemas.openxmlformats.org/officeDocument/2006/relationships/image" Target="../media/image85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81.wmf"/><Relationship Id="rId4" Type="http://schemas.openxmlformats.org/officeDocument/2006/relationships/notesSlide" Target="../notesSlides/notesSlide29.xml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8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91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114.bin"/><Relationship Id="rId2" Type="http://schemas.openxmlformats.org/officeDocument/2006/relationships/tags" Target="../tags/tag31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10" Type="http://schemas.openxmlformats.org/officeDocument/2006/relationships/image" Target="../media/image87.wmf"/><Relationship Id="rId4" Type="http://schemas.openxmlformats.org/officeDocument/2006/relationships/notesSlide" Target="../notesSlides/notesSlide30.xml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89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8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21.bin"/><Relationship Id="rId2" Type="http://schemas.openxmlformats.org/officeDocument/2006/relationships/tags" Target="../tags/tag32.xml"/><Relationship Id="rId16" Type="http://schemas.openxmlformats.org/officeDocument/2006/relationships/image" Target="../media/image91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87.wmf"/><Relationship Id="rId4" Type="http://schemas.openxmlformats.org/officeDocument/2006/relationships/notesSlide" Target="../notesSlides/notesSlide31.xml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9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23.bin"/><Relationship Id="rId2" Type="http://schemas.openxmlformats.org/officeDocument/2006/relationships/tags" Target="../tags/tag33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22.bin"/><Relationship Id="rId10" Type="http://schemas.openxmlformats.org/officeDocument/2006/relationships/image" Target="../media/image50.wmf"/><Relationship Id="rId4" Type="http://schemas.openxmlformats.org/officeDocument/2006/relationships/notesSlide" Target="../notesSlides/notesSlide32.xml"/><Relationship Id="rId9" Type="http://schemas.openxmlformats.org/officeDocument/2006/relationships/oleObject" Target="../embeddings/oleObject12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26.bin"/><Relationship Id="rId2" Type="http://schemas.openxmlformats.org/officeDocument/2006/relationships/tags" Target="../tags/tag34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50.wmf"/><Relationship Id="rId4" Type="http://schemas.openxmlformats.org/officeDocument/2006/relationships/notesSlide" Target="../notesSlides/notesSlide33.xml"/><Relationship Id="rId9" Type="http://schemas.openxmlformats.org/officeDocument/2006/relationships/oleObject" Target="../embeddings/oleObject12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29.bin"/><Relationship Id="rId2" Type="http://schemas.openxmlformats.org/officeDocument/2006/relationships/tags" Target="../tags/tag35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128.bin"/><Relationship Id="rId10" Type="http://schemas.openxmlformats.org/officeDocument/2006/relationships/image" Target="../media/image97.wmf"/><Relationship Id="rId4" Type="http://schemas.openxmlformats.org/officeDocument/2006/relationships/notesSlide" Target="../notesSlides/notesSlide34.xml"/><Relationship Id="rId9" Type="http://schemas.openxmlformats.org/officeDocument/2006/relationships/oleObject" Target="../embeddings/oleObject1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6.bin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13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98.wmf"/><Relationship Id="rId2" Type="http://schemas.openxmlformats.org/officeDocument/2006/relationships/tags" Target="../tags/tag36.xml"/><Relationship Id="rId16" Type="http://schemas.openxmlformats.org/officeDocument/2006/relationships/image" Target="../media/image96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10" Type="http://schemas.openxmlformats.org/officeDocument/2006/relationships/image" Target="../media/image60.wmf"/><Relationship Id="rId4" Type="http://schemas.openxmlformats.org/officeDocument/2006/relationships/notesSlide" Target="../notesSlides/notesSlide35.xml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5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7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137.bin"/><Relationship Id="rId4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42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03.wmf"/><Relationship Id="rId2" Type="http://schemas.openxmlformats.org/officeDocument/2006/relationships/tags" Target="../tags/tag38.xml"/><Relationship Id="rId16" Type="http://schemas.openxmlformats.org/officeDocument/2006/relationships/image" Target="../media/image99.wmf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10" Type="http://schemas.openxmlformats.org/officeDocument/2006/relationships/image" Target="../media/image102.wmf"/><Relationship Id="rId4" Type="http://schemas.openxmlformats.org/officeDocument/2006/relationships/notesSlide" Target="../notesSlides/notesSlide37.xml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0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48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08.wmf"/><Relationship Id="rId2" Type="http://schemas.openxmlformats.org/officeDocument/2006/relationships/tags" Target="../tags/tag39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0" Type="http://schemas.openxmlformats.org/officeDocument/2006/relationships/image" Target="../media/image107.wmf"/><Relationship Id="rId4" Type="http://schemas.openxmlformats.org/officeDocument/2006/relationships/notesSlide" Target="../notesSlides/notesSlide38.xml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9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149.bin"/><Relationship Id="rId4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54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11.wmf"/><Relationship Id="rId2" Type="http://schemas.openxmlformats.org/officeDocument/2006/relationships/tags" Target="../tags/tag41.xml"/><Relationship Id="rId16" Type="http://schemas.openxmlformats.org/officeDocument/2006/relationships/image" Target="../media/image113.w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10.wmf"/><Relationship Id="rId4" Type="http://schemas.openxmlformats.org/officeDocument/2006/relationships/notesSlide" Target="../notesSlides/notesSlide40.xml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12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57.bin"/><Relationship Id="rId10" Type="http://schemas.openxmlformats.org/officeDocument/2006/relationships/image" Target="../media/image116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59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64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18.wmf"/><Relationship Id="rId2" Type="http://schemas.openxmlformats.org/officeDocument/2006/relationships/tags" Target="../tags/tag4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163.bin"/><Relationship Id="rId5" Type="http://schemas.openxmlformats.org/officeDocument/2006/relationships/oleObject" Target="../embeddings/oleObject160.bin"/><Relationship Id="rId10" Type="http://schemas.openxmlformats.org/officeDocument/2006/relationships/image" Target="../media/image117.wmf"/><Relationship Id="rId4" Type="http://schemas.openxmlformats.org/officeDocument/2006/relationships/notesSlide" Target="../notesSlides/notesSlide41.xml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19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6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68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71.bin"/><Relationship Id="rId12" Type="http://schemas.openxmlformats.org/officeDocument/2006/relationships/image" Target="../media/image128.wmf"/><Relationship Id="rId2" Type="http://schemas.openxmlformats.org/officeDocument/2006/relationships/tags" Target="../tags/tag43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70.bin"/><Relationship Id="rId10" Type="http://schemas.openxmlformats.org/officeDocument/2006/relationships/image" Target="../media/image127.wmf"/><Relationship Id="rId4" Type="http://schemas.openxmlformats.org/officeDocument/2006/relationships/notesSlide" Target="../notesSlides/notesSlide42.xml"/><Relationship Id="rId9" Type="http://schemas.openxmlformats.org/officeDocument/2006/relationships/oleObject" Target="../embeddings/oleObject17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oleObject" Target="../embeddings/oleObject178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75.bin"/><Relationship Id="rId12" Type="http://schemas.openxmlformats.org/officeDocument/2006/relationships/image" Target="../media/image125.wmf"/><Relationship Id="rId2" Type="http://schemas.openxmlformats.org/officeDocument/2006/relationships/tags" Target="../tags/tag44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4.bin"/><Relationship Id="rId10" Type="http://schemas.openxmlformats.org/officeDocument/2006/relationships/image" Target="../media/image128.wmf"/><Relationship Id="rId4" Type="http://schemas.openxmlformats.org/officeDocument/2006/relationships/notesSlide" Target="../notesSlides/notesSlide43.xml"/><Relationship Id="rId9" Type="http://schemas.openxmlformats.org/officeDocument/2006/relationships/oleObject" Target="../embeddings/oleObject176.bin"/><Relationship Id="rId14" Type="http://schemas.openxmlformats.org/officeDocument/2006/relationships/image" Target="../media/image12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179.bin"/><Relationship Id="rId4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180.bin"/><Relationship Id="rId4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8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82.bin"/><Relationship Id="rId12" Type="http://schemas.openxmlformats.org/officeDocument/2006/relationships/image" Target="../media/image134.wmf"/><Relationship Id="rId2" Type="http://schemas.openxmlformats.org/officeDocument/2006/relationships/tags" Target="../tags/tag4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84.bin"/><Relationship Id="rId5" Type="http://schemas.openxmlformats.org/officeDocument/2006/relationships/oleObject" Target="../embeddings/oleObject181.bin"/><Relationship Id="rId10" Type="http://schemas.openxmlformats.org/officeDocument/2006/relationships/image" Target="../media/image133.wmf"/><Relationship Id="rId4" Type="http://schemas.openxmlformats.org/officeDocument/2006/relationships/notesSlide" Target="../notesSlides/notesSlide46.xml"/><Relationship Id="rId9" Type="http://schemas.openxmlformats.org/officeDocument/2006/relationships/oleObject" Target="../embeddings/oleObject183.bin"/><Relationship Id="rId14" Type="http://schemas.openxmlformats.org/officeDocument/2006/relationships/image" Target="../media/image50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87.bin"/><Relationship Id="rId2" Type="http://schemas.openxmlformats.org/officeDocument/2006/relationships/tags" Target="../tags/tag48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186.bin"/><Relationship Id="rId4" Type="http://schemas.openxmlformats.org/officeDocument/2006/relationships/notesSlide" Target="../notesSlides/notesSlide4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89.bin"/><Relationship Id="rId2" Type="http://schemas.openxmlformats.org/officeDocument/2006/relationships/tags" Target="../tags/tag50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188.bin"/><Relationship Id="rId10" Type="http://schemas.openxmlformats.org/officeDocument/2006/relationships/image" Target="../media/image136.wmf"/><Relationship Id="rId4" Type="http://schemas.openxmlformats.org/officeDocument/2006/relationships/notesSlide" Target="../notesSlides/notesSlide49.xml"/><Relationship Id="rId9" Type="http://schemas.openxmlformats.org/officeDocument/2006/relationships/oleObject" Target="../embeddings/oleObject190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oleObject" Target="../embeddings/oleObject19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92.bin"/><Relationship Id="rId12" Type="http://schemas.openxmlformats.org/officeDocument/2006/relationships/image" Target="../media/image138.wmf"/><Relationship Id="rId2" Type="http://schemas.openxmlformats.org/officeDocument/2006/relationships/tags" Target="../tags/tag51.xml"/><Relationship Id="rId16" Type="http://schemas.openxmlformats.org/officeDocument/2006/relationships/image" Target="../media/image140.wmf"/><Relationship Id="rId1" Type="http://schemas.openxmlformats.org/officeDocument/2006/relationships/vmlDrawing" Target="../drawings/vmlDrawing4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194.bin"/><Relationship Id="rId5" Type="http://schemas.openxmlformats.org/officeDocument/2006/relationships/oleObject" Target="../embeddings/oleObject191.bin"/><Relationship Id="rId15" Type="http://schemas.openxmlformats.org/officeDocument/2006/relationships/oleObject" Target="../embeddings/oleObject196.bin"/><Relationship Id="rId10" Type="http://schemas.openxmlformats.org/officeDocument/2006/relationships/image" Target="../media/image137.wmf"/><Relationship Id="rId4" Type="http://schemas.openxmlformats.org/officeDocument/2006/relationships/notesSlide" Target="../notesSlides/notesSlide50.xml"/><Relationship Id="rId9" Type="http://schemas.openxmlformats.org/officeDocument/2006/relationships/oleObject" Target="../embeddings/oleObject193.bin"/><Relationship Id="rId14" Type="http://schemas.openxmlformats.org/officeDocument/2006/relationships/image" Target="../media/image139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2.xml"/><Relationship Id="rId6" Type="http://schemas.openxmlformats.org/officeDocument/2006/relationships/hyperlink" Target="http://www.netlib.org/scalapack" TargetMode="External"/><Relationship Id="rId5" Type="http://schemas.openxmlformats.org/officeDocument/2006/relationships/hyperlink" Target="http://www.netlib.org/lapack" TargetMode="External"/><Relationship Id="rId4" Type="http://schemas.openxmlformats.org/officeDocument/2006/relationships/hyperlink" Target="http://www.netlib.org/svdpack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4.bin"/><Relationship Id="rId2" Type="http://schemas.openxmlformats.org/officeDocument/2006/relationships/tags" Target="../tags/tag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6.bin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8.bin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45" name="Text Box 13"/>
          <p:cNvSpPr txBox="1">
            <a:spLocks noChangeArrowheads="1"/>
          </p:cNvSpPr>
          <p:nvPr/>
        </p:nvSpPr>
        <p:spPr bwMode="auto">
          <a:xfrm>
            <a:off x="684213" y="981075"/>
            <a:ext cx="7488237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/>
              <a:t>A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a </a:t>
            </a:r>
            <a:r>
              <a:rPr lang="it-IT" altLang="it-IT" sz="3200" b="1" dirty="0" err="1" smtClean="0">
                <a:latin typeface="Arial" panose="020B0604020202020204" pitchFamily="34" charset="0"/>
              </a:rPr>
              <a:t>square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order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600" i="1" dirty="0" smtClean="0"/>
              <a:t>n</a:t>
            </a:r>
          </a:p>
        </p:txBody>
      </p:sp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  <p:sp>
        <p:nvSpPr>
          <p:cNvPr id="325650" name="AutoShape 18"/>
          <p:cNvSpPr>
            <a:spLocks noChangeArrowheads="1"/>
          </p:cNvSpPr>
          <p:nvPr/>
        </p:nvSpPr>
        <p:spPr bwMode="auto">
          <a:xfrm>
            <a:off x="3924300" y="1844675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graphicFrame>
        <p:nvGraphicFramePr>
          <p:cNvPr id="325654" name="Object 22"/>
          <p:cNvGraphicFramePr>
            <a:graphicFrameLocks noChangeAspect="1"/>
          </p:cNvGraphicFramePr>
          <p:nvPr/>
        </p:nvGraphicFramePr>
        <p:xfrm>
          <a:off x="2214563" y="2701925"/>
          <a:ext cx="44259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040948" imgH="203112" progId="Equation.DSMT4">
                  <p:embed/>
                </p:oleObj>
              </mc:Choice>
              <mc:Fallback>
                <p:oleObj name="Equation" r:id="rId5" imgW="1040948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701925"/>
                        <a:ext cx="4425950" cy="8588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3635375" y="1938338"/>
            <a:ext cx="2989263" cy="1490662"/>
            <a:chOff x="3635896" y="1937693"/>
            <a:chExt cx="2988507" cy="1491307"/>
          </a:xfrm>
        </p:grpSpPr>
        <p:sp>
          <p:nvSpPr>
            <p:cNvPr id="3088" name="CasellaDiTesto 1"/>
            <p:cNvSpPr txBox="1">
              <a:spLocks noChangeArrowheads="1"/>
            </p:cNvSpPr>
            <p:nvPr/>
          </p:nvSpPr>
          <p:spPr bwMode="auto">
            <a:xfrm>
              <a:off x="4947341" y="1937693"/>
              <a:ext cx="1677062" cy="46166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eigenvalue</a:t>
              </a:r>
            </a:p>
          </p:txBody>
        </p:sp>
        <p:cxnSp>
          <p:nvCxnSpPr>
            <p:cNvPr id="3089" name="Connettore 2 3"/>
            <p:cNvCxnSpPr>
              <a:cxnSpLocks noChangeShapeType="1"/>
            </p:cNvCxnSpPr>
            <p:nvPr/>
          </p:nvCxnSpPr>
          <p:spPr bwMode="auto">
            <a:xfrm flipH="1">
              <a:off x="4067944" y="2380606"/>
              <a:ext cx="864096" cy="40387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90" name="Rettangolo 5"/>
            <p:cNvSpPr>
              <a:spLocks noChangeArrowheads="1"/>
            </p:cNvSpPr>
            <p:nvPr/>
          </p:nvSpPr>
          <p:spPr bwMode="auto">
            <a:xfrm>
              <a:off x="3635896" y="2784476"/>
              <a:ext cx="432048" cy="644524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19" name="Gruppo 18"/>
          <p:cNvGrpSpPr>
            <a:grpSpLocks/>
          </p:cNvGrpSpPr>
          <p:nvPr/>
        </p:nvGrpSpPr>
        <p:grpSpPr bwMode="auto">
          <a:xfrm>
            <a:off x="34925" y="1820863"/>
            <a:ext cx="4392613" cy="1625600"/>
            <a:chOff x="34849" y="1820737"/>
            <a:chExt cx="4393134" cy="1625665"/>
          </a:xfrm>
        </p:grpSpPr>
        <p:grpSp>
          <p:nvGrpSpPr>
            <p:cNvPr id="3082" name="Gruppo 14"/>
            <p:cNvGrpSpPr>
              <a:grpSpLocks/>
            </p:cNvGrpSpPr>
            <p:nvPr/>
          </p:nvGrpSpPr>
          <p:grpSpPr bwMode="auto">
            <a:xfrm>
              <a:off x="34849" y="1820737"/>
              <a:ext cx="3824722" cy="1625665"/>
              <a:chOff x="3516525" y="1830195"/>
              <a:chExt cx="3824722" cy="1625665"/>
            </a:xfrm>
          </p:grpSpPr>
          <p:sp>
            <p:nvSpPr>
              <p:cNvPr id="3085" name="CasellaDiTesto 15"/>
              <p:cNvSpPr txBox="1">
                <a:spLocks noChangeArrowheads="1"/>
              </p:cNvSpPr>
              <p:nvPr/>
            </p:nvSpPr>
            <p:spPr bwMode="auto">
              <a:xfrm>
                <a:off x="3516525" y="1830195"/>
                <a:ext cx="3817071" cy="461665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" panose="020B0604020202020204" pitchFamily="34" charset="0"/>
                    <a:cs typeface="Arial" panose="020B0604020202020204" pitchFamily="34" charset="0"/>
                  </a:rPr>
                  <a:t>corresponding eigenvector</a:t>
                </a:r>
              </a:p>
            </p:txBody>
          </p:sp>
          <p:cxnSp>
            <p:nvCxnSpPr>
              <p:cNvPr id="3086" name="Connettore 2 16"/>
              <p:cNvCxnSpPr>
                <a:cxnSpLocks noChangeShapeType="1"/>
                <a:endCxn id="3087" idx="0"/>
              </p:cNvCxnSpPr>
              <p:nvPr/>
            </p:nvCxnSpPr>
            <p:spPr bwMode="auto">
              <a:xfrm flipH="1">
                <a:off x="6469500" y="2286283"/>
                <a:ext cx="871747" cy="525053"/>
              </a:xfrm>
              <a:prstGeom prst="straightConnector1">
                <a:avLst/>
              </a:prstGeom>
              <a:noFill/>
              <a:ln w="28575" algn="ctr">
                <a:solidFill>
                  <a:srgbClr val="0033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87" name="Rettangolo 17"/>
              <p:cNvSpPr>
                <a:spLocks noChangeArrowheads="1"/>
              </p:cNvSpPr>
              <p:nvPr/>
            </p:nvSpPr>
            <p:spPr bwMode="auto">
              <a:xfrm>
                <a:off x="6253476" y="2811336"/>
                <a:ext cx="432048" cy="644524"/>
              </a:xfrm>
              <a:prstGeom prst="rect">
                <a:avLst/>
              </a:prstGeom>
              <a:noFill/>
              <a:ln w="19050" algn="ctr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</p:grpSp>
        <p:cxnSp>
          <p:nvCxnSpPr>
            <p:cNvPr id="3083" name="Connettore 2 23"/>
            <p:cNvCxnSpPr>
              <a:cxnSpLocks noChangeShapeType="1"/>
            </p:cNvCxnSpPr>
            <p:nvPr/>
          </p:nvCxnSpPr>
          <p:spPr bwMode="auto">
            <a:xfrm>
              <a:off x="3837067" y="2297331"/>
              <a:ext cx="454552" cy="530580"/>
            </a:xfrm>
            <a:prstGeom prst="straightConnector1">
              <a:avLst/>
            </a:prstGeom>
            <a:noFill/>
            <a:ln w="28575" algn="ctr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4" name="Rettangolo 26"/>
            <p:cNvSpPr>
              <a:spLocks noChangeArrowheads="1"/>
            </p:cNvSpPr>
            <p:nvPr/>
          </p:nvSpPr>
          <p:spPr bwMode="auto">
            <a:xfrm>
              <a:off x="4075594" y="2780928"/>
              <a:ext cx="352389" cy="644524"/>
            </a:xfrm>
            <a:prstGeom prst="rect">
              <a:avLst/>
            </a:prstGeom>
            <a:noFill/>
            <a:ln w="19050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1065213" y="3830638"/>
            <a:ext cx="6988175" cy="522287"/>
          </a:xfrm>
          <a:prstGeom prst="rect">
            <a:avLst/>
          </a:prstGeom>
          <a:solidFill>
            <a:srgbClr val="CCFFCC"/>
          </a:solidFill>
          <a:ln w="28575">
            <a:solidFill>
              <a:srgbClr val="33CC3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800" i="1" dirty="0">
                <a:latin typeface="+mn-lt"/>
                <a:cs typeface="Arial" panose="020B0604020202020204" pitchFamily="34" charset="0"/>
              </a:rPr>
              <a:t>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eigenvalues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necessarily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distinct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/>
        </p:nvGraphicFramePr>
        <p:xfrm>
          <a:off x="1892300" y="4635500"/>
          <a:ext cx="56483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zione" r:id="rId7" imgW="1219200" imgH="228600" progId="Equation.3">
                  <p:embed/>
                </p:oleObj>
              </mc:Choice>
              <mc:Fallback>
                <p:oleObj name="Equazione" r:id="rId7" imgW="1219200" imgH="228600" progId="Equation.3">
                  <p:embed/>
                  <p:pic>
                    <p:nvPicPr>
                      <p:cNvPr id="0" name="Ogget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4635500"/>
                        <a:ext cx="5648325" cy="10588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5" grpId="0" animBg="1" autoUpdateAnimBg="0"/>
      <p:bldP spid="325650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393229" name="Text Box 13"/>
          <p:cNvSpPr txBox="1">
            <a:spLocks noChangeArrowheads="1"/>
          </p:cNvSpPr>
          <p:nvPr/>
        </p:nvSpPr>
        <p:spPr bwMode="auto">
          <a:xfrm>
            <a:off x="323850" y="1628775"/>
            <a:ext cx="8496300" cy="10779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smtClean="0">
                <a:latin typeface="Arial" panose="020B0604020202020204" pitchFamily="34" charset="0"/>
              </a:rPr>
              <a:t>compute the </a:t>
            </a:r>
            <a:r>
              <a:rPr lang="it-IT" altLang="ja-JP" sz="32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eigenvector</a:t>
            </a:r>
            <a:r>
              <a:rPr lang="it-IT" altLang="ja-JP" sz="3200" dirty="0" smtClean="0">
                <a:latin typeface="Arial" panose="020B0604020202020204" pitchFamily="34" charset="0"/>
              </a:rPr>
              <a:t> </a:t>
            </a:r>
            <a:r>
              <a:rPr lang="it-IT" altLang="ja-JP" sz="3200" dirty="0" err="1" smtClean="0">
                <a:latin typeface="Arial" panose="020B0604020202020204" pitchFamily="34" charset="0"/>
              </a:rPr>
              <a:t>corresponding</a:t>
            </a:r>
            <a:r>
              <a:rPr lang="it-IT" altLang="ja-JP" sz="3200" dirty="0" smtClean="0">
                <a:latin typeface="Arial" panose="020B0604020202020204" pitchFamily="34" charset="0"/>
              </a:rPr>
              <a:t> to the </a:t>
            </a:r>
            <a:r>
              <a:rPr lang="it-IT" altLang="ja-JP" sz="3200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eigenvalue</a:t>
            </a:r>
            <a:r>
              <a:rPr lang="it-IT" altLang="ja-JP" sz="3200" b="1" dirty="0" smtClean="0">
                <a:latin typeface="Arial" panose="020B0604020202020204" pitchFamily="34" charset="0"/>
              </a:rPr>
              <a:t> of maximum </a:t>
            </a:r>
            <a:r>
              <a:rPr lang="it-IT" altLang="ja-JP" sz="3200" b="1" dirty="0" err="1" smtClean="0">
                <a:latin typeface="Arial" panose="020B0604020202020204" pitchFamily="34" charset="0"/>
              </a:rPr>
              <a:t>modulus</a:t>
            </a:r>
            <a:r>
              <a:rPr lang="it-IT" altLang="ja-JP" sz="3200" dirty="0" smtClean="0">
                <a:latin typeface="Arial" panose="020B0604020202020204" pitchFamily="34" charset="0"/>
              </a:rPr>
              <a:t> </a:t>
            </a:r>
            <a:endParaRPr lang="it-IT" altLang="it-IT" sz="32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21508" name="Object 14"/>
          <p:cNvGraphicFramePr>
            <a:graphicFrameLocks noChangeAspect="1"/>
          </p:cNvGraphicFramePr>
          <p:nvPr/>
        </p:nvGraphicFramePr>
        <p:xfrm>
          <a:off x="4675188" y="333375"/>
          <a:ext cx="41243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33375"/>
                        <a:ext cx="4124325" cy="96678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3231" name="Text Box 15"/>
          <p:cNvSpPr txBox="1">
            <a:spLocks noChangeArrowheads="1"/>
          </p:cNvSpPr>
          <p:nvPr/>
        </p:nvSpPr>
        <p:spPr bwMode="auto">
          <a:xfrm>
            <a:off x="1763713" y="3068638"/>
            <a:ext cx="5400675" cy="584200"/>
          </a:xfrm>
          <a:prstGeom prst="rect">
            <a:avLst/>
          </a:prstGeom>
          <a:solidFill>
            <a:srgbClr val="CCFF66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iterative method</a:t>
            </a:r>
            <a:endParaRPr lang="it-IT" altLang="it-IT">
              <a:latin typeface="Arial" panose="020B0604020202020204" pitchFamily="34" charset="0"/>
            </a:endParaRPr>
          </a:p>
        </p:txBody>
      </p:sp>
      <p:graphicFrame>
        <p:nvGraphicFramePr>
          <p:cNvPr id="393232" name="Object 16"/>
          <p:cNvGraphicFramePr>
            <a:graphicFrameLocks noChangeAspect="1"/>
          </p:cNvGraphicFramePr>
          <p:nvPr/>
        </p:nvGraphicFramePr>
        <p:xfrm>
          <a:off x="6372225" y="4214813"/>
          <a:ext cx="2309813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7" imgW="660400" imgH="457200" progId="Equation.DSMT4">
                  <p:embed/>
                </p:oleObj>
              </mc:Choice>
              <mc:Fallback>
                <p:oleObj name="Equation" r:id="rId7" imgW="6604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214813"/>
                        <a:ext cx="2309813" cy="16271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23850" y="3916363"/>
            <a:ext cx="3071813" cy="584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i="1"/>
              <a:t>w</a:t>
            </a:r>
            <a:r>
              <a:rPr lang="it-IT" altLang="it-IT" baseline="-25000"/>
              <a:t>0</a:t>
            </a:r>
            <a:r>
              <a:rPr lang="it-IT" altLang="it-IT" sz="2400"/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arbitrary vector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2916238" y="4648200"/>
          <a:ext cx="295433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zione" r:id="rId9" imgW="723586" imgH="241195" progId="Equation.3">
                  <p:embed/>
                </p:oleObj>
              </mc:Choice>
              <mc:Fallback>
                <p:oleObj name="Equazione" r:id="rId9" imgW="723586" imgH="241195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648200"/>
                        <a:ext cx="2954337" cy="984250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2967038" y="5780088"/>
          <a:ext cx="28511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zione" r:id="rId11" imgW="698197" imgH="253890" progId="Equation.3">
                  <p:embed/>
                </p:oleObj>
              </mc:Choice>
              <mc:Fallback>
                <p:oleObj name="Equazione" r:id="rId11" imgW="698197" imgH="25389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5780088"/>
                        <a:ext cx="2851150" cy="10366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9" grpId="0" animBg="1" autoUpdateAnimBg="0"/>
      <p:bldP spid="393231" grpId="0" animBg="1" autoUpdateAnimBg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4675188" y="333375"/>
          <a:ext cx="41243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33375"/>
                        <a:ext cx="4124325" cy="96678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53" name="Object 5"/>
          <p:cNvGraphicFramePr>
            <a:graphicFrameLocks noChangeAspect="1"/>
          </p:cNvGraphicFramePr>
          <p:nvPr/>
        </p:nvGraphicFramePr>
        <p:xfrm>
          <a:off x="6421438" y="3432175"/>
          <a:ext cx="2309812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zione" r:id="rId7" imgW="660400" imgH="457200" progId="Equation.3">
                  <p:embed/>
                </p:oleObj>
              </mc:Choice>
              <mc:Fallback>
                <p:oleObj name="Equazione" r:id="rId7" imgW="660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3432175"/>
                        <a:ext cx="2309812" cy="16271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54" name="Object 6"/>
          <p:cNvGraphicFramePr>
            <a:graphicFrameLocks noChangeAspect="1"/>
          </p:cNvGraphicFramePr>
          <p:nvPr/>
        </p:nvGraphicFramePr>
        <p:xfrm>
          <a:off x="2312988" y="3141663"/>
          <a:ext cx="3581400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zione" r:id="rId9" imgW="825500" imgH="482600" progId="Equation.3">
                  <p:embed/>
                </p:oleObj>
              </mc:Choice>
              <mc:Fallback>
                <p:oleObj name="Equazione" r:id="rId9" imgW="8255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141663"/>
                        <a:ext cx="3581400" cy="192087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1908175" y="5159375"/>
            <a:ext cx="4392613" cy="157003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err="1" smtClean="0">
                <a:latin typeface="Arial" panose="020B0604020202020204" pitchFamily="34" charset="0"/>
              </a:rPr>
              <a:t>it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also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computes</a:t>
            </a:r>
            <a:r>
              <a:rPr lang="it-IT" altLang="it-IT" sz="3200" dirty="0" smtClean="0">
                <a:latin typeface="Arial" panose="020B0604020202020204" pitchFamily="34" charset="0"/>
              </a:rPr>
              <a:t> the </a:t>
            </a:r>
            <a:r>
              <a:rPr lang="it-IT" altLang="ja-JP" sz="3200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eigenvalue</a:t>
            </a:r>
            <a:r>
              <a:rPr lang="it-IT" altLang="ja-JP" sz="3200" b="1" dirty="0" smtClean="0"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ja-JP" sz="3200" b="1" dirty="0" smtClean="0">
                <a:latin typeface="Arial" panose="020B0604020202020204" pitchFamily="34" charset="0"/>
              </a:rPr>
              <a:t>of </a:t>
            </a:r>
            <a:r>
              <a:rPr lang="it-IT" altLang="ja-JP" sz="3200" b="1" dirty="0">
                <a:latin typeface="Arial" panose="020B0604020202020204" pitchFamily="34" charset="0"/>
              </a:rPr>
              <a:t>maximum </a:t>
            </a:r>
            <a:r>
              <a:rPr lang="it-IT" altLang="ja-JP" sz="3200" b="1" dirty="0" err="1">
                <a:latin typeface="Arial" panose="020B0604020202020204" pitchFamily="34" charset="0"/>
              </a:rPr>
              <a:t>modulus</a:t>
            </a:r>
            <a:r>
              <a:rPr lang="it-IT" altLang="ja-JP" sz="3200" dirty="0">
                <a:latin typeface="Arial" panose="020B0604020202020204" pitchFamily="34" charset="0"/>
              </a:rPr>
              <a:t> </a:t>
            </a:r>
            <a:endParaRPr lang="it-IT" altLang="it-IT" sz="3200" dirty="0" smtClean="0">
              <a:latin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0825" y="3432175"/>
            <a:ext cx="1873250" cy="9540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Rayleigh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ratio</a:t>
            </a:r>
          </a:p>
        </p:txBody>
      </p:sp>
      <p:sp>
        <p:nvSpPr>
          <p:cNvPr id="2355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10" name="CasellaDiTesto 9"/>
          <p:cNvSpPr txBox="1"/>
          <p:nvPr/>
        </p:nvSpPr>
        <p:spPr>
          <a:xfrm flipH="1">
            <a:off x="250825" y="927100"/>
            <a:ext cx="244792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561" name="Oggetto 10"/>
          <p:cNvGraphicFramePr>
            <a:graphicFrameLocks noChangeAspect="1"/>
          </p:cNvGraphicFramePr>
          <p:nvPr/>
        </p:nvGraphicFramePr>
        <p:xfrm>
          <a:off x="2295525" y="1711325"/>
          <a:ext cx="34258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zione" r:id="rId11" imgW="723586" imgH="241195" progId="Equation.3">
                  <p:embed/>
                </p:oleObj>
              </mc:Choice>
              <mc:Fallback>
                <p:oleObj name="Equazione" r:id="rId11" imgW="723586" imgH="241195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1711325"/>
                        <a:ext cx="3425825" cy="114141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5" grpId="0" animBg="1" autoUpdateAnimBg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468313" y="1627188"/>
          <a:ext cx="302418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5" imgW="698500" imgH="508000" progId="Equation.DSMT4">
                  <p:embed/>
                </p:oleObj>
              </mc:Choice>
              <mc:Fallback>
                <p:oleObj name="Equation" r:id="rId5" imgW="6985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27188"/>
                        <a:ext cx="3024187" cy="180022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2" name="Object 8"/>
          <p:cNvGraphicFramePr>
            <a:graphicFrameLocks noChangeAspect="1"/>
          </p:cNvGraphicFramePr>
          <p:nvPr/>
        </p:nvGraphicFramePr>
        <p:xfrm>
          <a:off x="5400675" y="3138488"/>
          <a:ext cx="3743325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7" imgW="1358900" imgH="457200" progId="Equation.DSMT4">
                  <p:embed/>
                </p:oleObj>
              </mc:Choice>
              <mc:Fallback>
                <p:oleObj name="Equation" r:id="rId7" imgW="13589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3138488"/>
                        <a:ext cx="3743325" cy="16271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3" name="Object 9"/>
          <p:cNvGraphicFramePr>
            <a:graphicFrameLocks noChangeAspect="1"/>
          </p:cNvGraphicFramePr>
          <p:nvPr/>
        </p:nvGraphicFramePr>
        <p:xfrm>
          <a:off x="468313" y="5011738"/>
          <a:ext cx="5456237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9" imgW="1256755" imgH="482391" progId="Equation.DSMT4">
                  <p:embed/>
                </p:oleObj>
              </mc:Choice>
              <mc:Fallback>
                <p:oleObj name="Equation" r:id="rId9" imgW="1256755" imgH="48239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011738"/>
                        <a:ext cx="5456237" cy="1585912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5399088" y="260350"/>
            <a:ext cx="3205162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scaled </a:t>
            </a:r>
            <a:r>
              <a:rPr lang="it-IT" altLang="it-IT">
                <a:latin typeface="Arial" panose="020B0604020202020204" pitchFamily="34" charset="0"/>
              </a:rPr>
              <a:t>version</a:t>
            </a:r>
            <a:endParaRPr lang="it-IT" altLang="it-IT" b="1">
              <a:latin typeface="Arial" panose="020B0604020202020204" pitchFamily="34" charset="0"/>
            </a:endParaRPr>
          </a:p>
        </p:txBody>
      </p:sp>
      <p:graphicFrame>
        <p:nvGraphicFramePr>
          <p:cNvPr id="410636" name="Object 12"/>
          <p:cNvGraphicFramePr>
            <a:graphicFrameLocks noChangeAspect="1"/>
          </p:cNvGraphicFramePr>
          <p:nvPr/>
        </p:nvGraphicFramePr>
        <p:xfrm>
          <a:off x="539750" y="3643313"/>
          <a:ext cx="29670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11" imgW="685800" imgH="241300" progId="Equation.DSMT4">
                  <p:embed/>
                </p:oleObj>
              </mc:Choice>
              <mc:Fallback>
                <p:oleObj name="Equation" r:id="rId11" imgW="6858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643313"/>
                        <a:ext cx="2967038" cy="855662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5715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7" name="Object 13"/>
          <p:cNvGraphicFramePr>
            <a:graphicFrameLocks noChangeAspect="1"/>
          </p:cNvGraphicFramePr>
          <p:nvPr/>
        </p:nvGraphicFramePr>
        <p:xfrm>
          <a:off x="3635375" y="1987550"/>
          <a:ext cx="25320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13" imgW="723586" imgH="291973" progId="Equation.DSMT4">
                  <p:embed/>
                </p:oleObj>
              </mc:Choice>
              <mc:Fallback>
                <p:oleObj name="Equation" r:id="rId13" imgW="723586" imgH="29197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987550"/>
                        <a:ext cx="2532063" cy="10398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CasellaDiTesto 1"/>
          <p:cNvSpPr txBox="1">
            <a:spLocks noChangeArrowheads="1"/>
          </p:cNvSpPr>
          <p:nvPr/>
        </p:nvSpPr>
        <p:spPr bwMode="auto">
          <a:xfrm>
            <a:off x="5532438" y="1035050"/>
            <a:ext cx="3071812" cy="584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i="1"/>
              <a:t>w</a:t>
            </a:r>
            <a:r>
              <a:rPr lang="it-IT" altLang="it-IT" baseline="-25000"/>
              <a:t>0</a:t>
            </a:r>
            <a:r>
              <a:rPr lang="it-IT" altLang="it-IT" sz="2400"/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arbitrary vector</a:t>
            </a:r>
          </a:p>
        </p:txBody>
      </p:sp>
      <p:sp>
        <p:nvSpPr>
          <p:cNvPr id="2560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250825" y="927100"/>
            <a:ext cx="244792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03" name="Object 3"/>
          <p:cNvGraphicFramePr>
            <a:graphicFrameLocks noChangeAspect="1"/>
          </p:cNvGraphicFramePr>
          <p:nvPr/>
        </p:nvGraphicFramePr>
        <p:xfrm>
          <a:off x="720725" y="1665288"/>
          <a:ext cx="3240088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5" imgW="761669" imgH="431613" progId="Equation.DSMT4">
                  <p:embed/>
                </p:oleObj>
              </mc:Choice>
              <mc:Fallback>
                <p:oleObj name="Equation" r:id="rId5" imgW="761669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1665288"/>
                        <a:ext cx="3240088" cy="14462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4" name="Object 4"/>
          <p:cNvGraphicFramePr>
            <a:graphicFrameLocks noChangeAspect="1"/>
          </p:cNvGraphicFramePr>
          <p:nvPr/>
        </p:nvGraphicFramePr>
        <p:xfrm>
          <a:off x="633413" y="3321050"/>
          <a:ext cx="3786187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7" imgW="977900" imgH="431800" progId="Equation.DSMT4">
                  <p:embed/>
                </p:oleObj>
              </mc:Choice>
              <mc:Fallback>
                <p:oleObj name="Equation" r:id="rId7" imgW="9779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321050"/>
                        <a:ext cx="3786187" cy="1316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5" name="Object 5"/>
          <p:cNvGraphicFramePr>
            <a:graphicFrameLocks noChangeAspect="1"/>
          </p:cNvGraphicFramePr>
          <p:nvPr/>
        </p:nvGraphicFramePr>
        <p:xfrm>
          <a:off x="4713288" y="3354388"/>
          <a:ext cx="357187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9" imgW="965200" imgH="431800" progId="Equation.DSMT4">
                  <p:embed/>
                </p:oleObj>
              </mc:Choice>
              <mc:Fallback>
                <p:oleObj name="Equation" r:id="rId9" imgW="9652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354388"/>
                        <a:ext cx="3571875" cy="12588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6" name="Object 6"/>
          <p:cNvGraphicFramePr>
            <a:graphicFrameLocks noChangeAspect="1"/>
          </p:cNvGraphicFramePr>
          <p:nvPr/>
        </p:nvGraphicFramePr>
        <p:xfrm>
          <a:off x="661988" y="4833938"/>
          <a:ext cx="3621087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11" imgW="977900" imgH="431800" progId="Equation.DSMT4">
                  <p:embed/>
                </p:oleObj>
              </mc:Choice>
              <mc:Fallback>
                <p:oleObj name="Equation" r:id="rId11" imgW="977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833938"/>
                        <a:ext cx="3621087" cy="12588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7" name="Object 7"/>
          <p:cNvGraphicFramePr>
            <a:graphicFrameLocks noChangeAspect="1"/>
          </p:cNvGraphicFramePr>
          <p:nvPr/>
        </p:nvGraphicFramePr>
        <p:xfrm>
          <a:off x="4454525" y="4833938"/>
          <a:ext cx="40909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13" imgW="1104900" imgH="431800" progId="Equation.DSMT4">
                  <p:embed/>
                </p:oleObj>
              </mc:Choice>
              <mc:Fallback>
                <p:oleObj name="Equation" r:id="rId13" imgW="1104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4833938"/>
                        <a:ext cx="4090988" cy="12588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4140200" y="1646238"/>
            <a:ext cx="4319588" cy="15700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representation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200" i="1" dirty="0">
                <a:latin typeface="+mn-lt"/>
                <a:ea typeface="+mn-ea"/>
              </a:rPr>
              <a:t>w</a:t>
            </a:r>
            <a:r>
              <a:rPr lang="it-IT" sz="3200" baseline="-25000" dirty="0">
                <a:latin typeface="+mn-lt"/>
                <a:ea typeface="+mn-ea"/>
              </a:rPr>
              <a:t>0</a:t>
            </a:r>
            <a:r>
              <a:rPr lang="it-IT" sz="3200" dirty="0">
                <a:latin typeface="Arial" charset="0"/>
                <a:ea typeface="+mn-ea"/>
              </a:rPr>
              <a:t> on the 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eigenvectors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basis</a:t>
            </a:r>
            <a:endParaRPr lang="it-IT" sz="3200" b="1" dirty="0">
              <a:solidFill>
                <a:srgbClr val="C00000"/>
              </a:solidFill>
              <a:latin typeface="Arial" charset="0"/>
              <a:ea typeface="+mn-ea"/>
            </a:endParaRPr>
          </a:p>
        </p:txBody>
      </p:sp>
      <p:graphicFrame>
        <p:nvGraphicFramePr>
          <p:cNvPr id="27656" name="Object 9"/>
          <p:cNvGraphicFramePr>
            <a:graphicFrameLocks noChangeAspect="1"/>
          </p:cNvGraphicFramePr>
          <p:nvPr/>
        </p:nvGraphicFramePr>
        <p:xfrm>
          <a:off x="4427538" y="333375"/>
          <a:ext cx="46212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15" imgW="1181100" imgH="228600" progId="Equation.DSMT4">
                  <p:embed/>
                </p:oleObj>
              </mc:Choice>
              <mc:Fallback>
                <p:oleObj name="Equation" r:id="rId15" imgW="11811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4621212" cy="96678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2" name="CasellaDiTesto 1"/>
          <p:cNvSpPr txBox="1"/>
          <p:nvPr/>
        </p:nvSpPr>
        <p:spPr>
          <a:xfrm flipH="1">
            <a:off x="250825" y="927100"/>
            <a:ext cx="244792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7"/>
          <p:cNvGraphicFramePr>
            <a:graphicFrameLocks noChangeAspect="1"/>
          </p:cNvGraphicFramePr>
          <p:nvPr/>
        </p:nvGraphicFramePr>
        <p:xfrm>
          <a:off x="277813" y="1700213"/>
          <a:ext cx="4090987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5" imgW="1104900" imgH="431800" progId="Equation.DSMT4">
                  <p:embed/>
                </p:oleObj>
              </mc:Choice>
              <mc:Fallback>
                <p:oleObj name="Equation" r:id="rId5" imgW="1104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1700213"/>
                        <a:ext cx="4090987" cy="12588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9"/>
          <p:cNvGraphicFramePr>
            <a:graphicFrameLocks noChangeAspect="1"/>
          </p:cNvGraphicFramePr>
          <p:nvPr/>
        </p:nvGraphicFramePr>
        <p:xfrm>
          <a:off x="4427538" y="333375"/>
          <a:ext cx="46212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7" imgW="1181100" imgH="228600" progId="Equation.DSMT4">
                  <p:embed/>
                </p:oleObj>
              </mc:Choice>
              <mc:Fallback>
                <p:oleObj name="Equation" r:id="rId7" imgW="11811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4621212" cy="96678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1418" name="Object 10"/>
          <p:cNvGraphicFramePr>
            <a:graphicFrameLocks noChangeAspect="1"/>
          </p:cNvGraphicFramePr>
          <p:nvPr/>
        </p:nvGraphicFramePr>
        <p:xfrm>
          <a:off x="374650" y="3213100"/>
          <a:ext cx="606583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9" imgW="1637589" imgH="431613" progId="Equation.DSMT4">
                  <p:embed/>
                </p:oleObj>
              </mc:Choice>
              <mc:Fallback>
                <p:oleObj name="Equation" r:id="rId9" imgW="1637589" imgH="43161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213100"/>
                        <a:ext cx="6065838" cy="1258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4859338" y="1484313"/>
            <a:ext cx="4033837" cy="15700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s</a:t>
            </a:r>
            <a:r>
              <a:rPr lang="it-IT" altLang="it-IT" sz="3200" dirty="0" smtClean="0">
                <a:latin typeface="Arial" panose="020B0604020202020204" pitchFamily="34" charset="0"/>
              </a:rPr>
              <a:t>uppose the first </a:t>
            </a:r>
            <a:r>
              <a:rPr lang="it-IT" altLang="it-IT" sz="32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eigenvalue</a:t>
            </a:r>
            <a:r>
              <a:rPr lang="it-IT" altLang="it-IT" sz="3200" dirty="0" smtClean="0">
                <a:latin typeface="Arial" panose="020B0604020202020204" pitchFamily="34" charset="0"/>
              </a:rPr>
              <a:t> be the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largest</a:t>
            </a:r>
            <a:endParaRPr lang="it-IT" altLang="it-IT" sz="32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401420" name="Object 12"/>
          <p:cNvGraphicFramePr>
            <a:graphicFrameLocks noChangeAspect="1"/>
          </p:cNvGraphicFramePr>
          <p:nvPr/>
        </p:nvGraphicFramePr>
        <p:xfrm>
          <a:off x="374650" y="4635500"/>
          <a:ext cx="775811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11" imgW="2095500" imgH="558800" progId="Equation.DSMT4">
                  <p:embed/>
                </p:oleObj>
              </mc:Choice>
              <mc:Fallback>
                <p:oleObj name="Equation" r:id="rId11" imgW="2095500" imgH="558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4635500"/>
                        <a:ext cx="7758113" cy="1628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21" name="Oval 13"/>
          <p:cNvSpPr>
            <a:spLocks noChangeArrowheads="1"/>
          </p:cNvSpPr>
          <p:nvPr/>
        </p:nvSpPr>
        <p:spPr bwMode="auto">
          <a:xfrm>
            <a:off x="4284663" y="4508500"/>
            <a:ext cx="3816350" cy="20605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10" name="CasellaDiTesto 9"/>
          <p:cNvSpPr txBox="1"/>
          <p:nvPr/>
        </p:nvSpPr>
        <p:spPr>
          <a:xfrm flipH="1">
            <a:off x="250825" y="927100"/>
            <a:ext cx="244792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9" grpId="0" animBg="1" autoUpdateAnimBg="0"/>
      <p:bldP spid="4014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4427538" y="333375"/>
          <a:ext cx="46212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1181100" imgH="228600" progId="Equation.DSMT4">
                  <p:embed/>
                </p:oleObj>
              </mc:Choice>
              <mc:Fallback>
                <p:oleObj name="Equation" r:id="rId5" imgW="1181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4621212" cy="96678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603250" y="1787525"/>
            <a:ext cx="7920038" cy="584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smtClean="0">
                <a:latin typeface="Arial" panose="020B0604020202020204" pitchFamily="34" charset="0"/>
              </a:rPr>
              <a:t> suppose: the first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eigenvalue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the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largest</a:t>
            </a:r>
            <a:endParaRPr lang="it-IT" altLang="it-IT" sz="32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31748" name="Object 7"/>
          <p:cNvGraphicFramePr>
            <a:graphicFrameLocks noChangeAspect="1"/>
          </p:cNvGraphicFramePr>
          <p:nvPr/>
        </p:nvGraphicFramePr>
        <p:xfrm>
          <a:off x="684213" y="2565400"/>
          <a:ext cx="7758112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7" imgW="2095500" imgH="558800" progId="Equation.DSMT4">
                  <p:embed/>
                </p:oleObj>
              </mc:Choice>
              <mc:Fallback>
                <p:oleObj name="Equation" r:id="rId7" imgW="20955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565400"/>
                        <a:ext cx="7758112" cy="1628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Oval 8"/>
          <p:cNvSpPr>
            <a:spLocks noChangeArrowheads="1"/>
          </p:cNvSpPr>
          <p:nvPr/>
        </p:nvSpPr>
        <p:spPr bwMode="auto">
          <a:xfrm>
            <a:off x="4594225" y="2420938"/>
            <a:ext cx="3816350" cy="20605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67400" y="4365625"/>
            <a:ext cx="1657350" cy="2492375"/>
            <a:chOff x="3696" y="2750"/>
            <a:chExt cx="1044" cy="1570"/>
          </a:xfrm>
        </p:grpSpPr>
        <p:sp>
          <p:nvSpPr>
            <p:cNvPr id="31757" name="Line 9"/>
            <p:cNvSpPr>
              <a:spLocks noChangeShapeType="1"/>
            </p:cNvSpPr>
            <p:nvPr/>
          </p:nvSpPr>
          <p:spPr bwMode="auto">
            <a:xfrm>
              <a:off x="4105" y="2750"/>
              <a:ext cx="0" cy="5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graphicFrame>
          <p:nvGraphicFramePr>
            <p:cNvPr id="31758" name="Object 11"/>
            <p:cNvGraphicFramePr>
              <a:graphicFrameLocks noChangeAspect="1"/>
            </p:cNvGraphicFramePr>
            <p:nvPr/>
          </p:nvGraphicFramePr>
          <p:xfrm>
            <a:off x="3696" y="3413"/>
            <a:ext cx="1044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1" name="Equation" r:id="rId9" imgW="469696" imgH="431613" progId="Equation.DSMT4">
                    <p:embed/>
                  </p:oleObj>
                </mc:Choice>
                <mc:Fallback>
                  <p:oleObj name="Equation" r:id="rId9" imgW="469696" imgH="431613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413"/>
                          <a:ext cx="1044" cy="907"/>
                        </a:xfrm>
                        <a:prstGeom prst="rect">
                          <a:avLst/>
                        </a:prstGeom>
                        <a:solidFill>
                          <a:srgbClr val="CCFF99"/>
                        </a:solidFill>
                        <a:ln w="38100">
                          <a:solidFill>
                            <a:srgbClr val="33CC33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51050" y="2420938"/>
            <a:ext cx="3024188" cy="4437062"/>
            <a:chOff x="1292" y="1525"/>
            <a:chExt cx="1905" cy="2795"/>
          </a:xfrm>
        </p:grpSpPr>
        <p:sp>
          <p:nvSpPr>
            <p:cNvPr id="31754" name="Rectangle 13"/>
            <p:cNvSpPr>
              <a:spLocks noChangeArrowheads="1"/>
            </p:cNvSpPr>
            <p:nvPr/>
          </p:nvSpPr>
          <p:spPr bwMode="auto">
            <a:xfrm>
              <a:off x="1519" y="1525"/>
              <a:ext cx="1316" cy="13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55" name="Line 14"/>
            <p:cNvSpPr>
              <a:spLocks noChangeShapeType="1"/>
            </p:cNvSpPr>
            <p:nvPr/>
          </p:nvSpPr>
          <p:spPr bwMode="auto">
            <a:xfrm>
              <a:off x="2154" y="2886"/>
              <a:ext cx="0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graphicFrame>
          <p:nvGraphicFramePr>
            <p:cNvPr id="31756" name="Object 15"/>
            <p:cNvGraphicFramePr>
              <a:graphicFrameLocks noChangeAspect="1"/>
            </p:cNvGraphicFramePr>
            <p:nvPr/>
          </p:nvGraphicFramePr>
          <p:xfrm>
            <a:off x="1292" y="3480"/>
            <a:ext cx="1905" cy="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2" name="Equation" r:id="rId11" imgW="749300" imgH="457200" progId="Equation.DSMT4">
                    <p:embed/>
                  </p:oleObj>
                </mc:Choice>
                <mc:Fallback>
                  <p:oleObj name="Equation" r:id="rId11" imgW="749300" imgH="457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480"/>
                          <a:ext cx="1905" cy="840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38100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5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15" name="CasellaDiTesto 14"/>
          <p:cNvSpPr txBox="1"/>
          <p:nvPr/>
        </p:nvSpPr>
        <p:spPr>
          <a:xfrm flipH="1">
            <a:off x="250825" y="927100"/>
            <a:ext cx="244792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uppo 16"/>
          <p:cNvGrpSpPr>
            <a:grpSpLocks/>
          </p:cNvGrpSpPr>
          <p:nvPr/>
        </p:nvGrpSpPr>
        <p:grpSpPr bwMode="auto">
          <a:xfrm>
            <a:off x="179388" y="4368800"/>
            <a:ext cx="7056437" cy="2554288"/>
            <a:chOff x="107483" y="4464970"/>
            <a:chExt cx="7056575" cy="2554078"/>
          </a:xfrm>
        </p:grpSpPr>
        <p:sp>
          <p:nvSpPr>
            <p:cNvPr id="16" name="Rettangolo 15"/>
            <p:cNvSpPr/>
            <p:nvPr/>
          </p:nvSpPr>
          <p:spPr bwMode="auto">
            <a:xfrm>
              <a:off x="6021036" y="4591960"/>
              <a:ext cx="1143022" cy="19286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07483" y="4464970"/>
              <a:ext cx="5796075" cy="255407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altLang="it-IT" sz="3200" dirty="0">
                  <a:latin typeface="Arial" panose="020B0604020202020204" pitchFamily="34" charset="0"/>
                </a:rPr>
                <a:t>the </a:t>
              </a:r>
              <a:r>
                <a:rPr lang="en-US" altLang="it-IT" sz="3200" dirty="0" smtClean="0">
                  <a:latin typeface="Arial" panose="020B0604020202020204" pitchFamily="34" charset="0"/>
                </a:rPr>
                <a:t>rate </a:t>
              </a:r>
              <a:r>
                <a:rPr lang="en-US" altLang="it-IT" sz="3200" dirty="0">
                  <a:latin typeface="Arial" panose="020B0604020202020204" pitchFamily="34" charset="0"/>
                </a:rPr>
                <a:t>of convergence depends on the ratio of the </a:t>
              </a:r>
              <a:r>
                <a:rPr lang="en-US" altLang="it-IT" sz="3200" b="1" dirty="0">
                  <a:latin typeface="Arial" panose="020B0604020202020204" pitchFamily="34" charset="0"/>
                </a:rPr>
                <a:t>two largest </a:t>
              </a:r>
              <a:r>
                <a:rPr lang="en-US" altLang="it-IT" sz="3200" dirty="0" smtClean="0">
                  <a:latin typeface="Arial" panose="020B0604020202020204" pitchFamily="34" charset="0"/>
                </a:rPr>
                <a:t>eigenvalues,</a:t>
              </a:r>
            </a:p>
            <a:p>
              <a:pPr>
                <a:defRPr/>
              </a:pPr>
              <a:r>
                <a:rPr lang="en-US" altLang="it-IT" sz="3200" dirty="0">
                  <a:latin typeface="Arial" panose="020B0604020202020204" pitchFamily="34" charset="0"/>
                </a:rPr>
                <a:t>t</a:t>
              </a:r>
              <a:r>
                <a:rPr lang="en-US" altLang="it-IT" sz="3200" dirty="0" smtClean="0">
                  <a:latin typeface="Arial" panose="020B0604020202020204" pitchFamily="34" charset="0"/>
                </a:rPr>
                <a:t>he smaller the ratio the faster the convergence</a:t>
              </a:r>
              <a:endParaRPr lang="it-IT" altLang="it-IT" sz="3200" dirty="0" smtClean="0">
                <a:latin typeface="Arial" panose="020B0604020202020204" pitchFamily="34" charset="0"/>
              </a:endParaRPr>
            </a:p>
          </p:txBody>
        </p:sp>
        <p:graphicFrame>
          <p:nvGraphicFramePr>
            <p:cNvPr id="33803" name="Object 6"/>
            <p:cNvGraphicFramePr>
              <a:graphicFrameLocks noChangeAspect="1"/>
            </p:cNvGraphicFramePr>
            <p:nvPr/>
          </p:nvGraphicFramePr>
          <p:xfrm>
            <a:off x="6143636" y="4714884"/>
            <a:ext cx="903288" cy="166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" name="Equazione" r:id="rId5" imgW="253890" imgH="469696" progId="Equation.3">
                    <p:embed/>
                  </p:oleObj>
                </mc:Choice>
                <mc:Fallback>
                  <p:oleObj name="Equazione" r:id="rId5" imgW="253890" imgH="469696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3636" y="4714884"/>
                          <a:ext cx="903288" cy="166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4427538" y="333375"/>
          <a:ext cx="46212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7" imgW="1181100" imgH="228600" progId="Equation.DSMT4">
                  <p:embed/>
                </p:oleObj>
              </mc:Choice>
              <mc:Fallback>
                <p:oleObj name="Equation" r:id="rId7" imgW="1181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4621212" cy="96678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7"/>
          <p:cNvGraphicFramePr>
            <a:graphicFrameLocks noChangeAspect="1"/>
          </p:cNvGraphicFramePr>
          <p:nvPr/>
        </p:nvGraphicFramePr>
        <p:xfrm>
          <a:off x="684213" y="2565400"/>
          <a:ext cx="7758112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9" imgW="2095500" imgH="558800" progId="Equation.DSMT4">
                  <p:embed/>
                </p:oleObj>
              </mc:Choice>
              <mc:Fallback>
                <p:oleObj name="Equation" r:id="rId9" imgW="20955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565400"/>
                        <a:ext cx="7758112" cy="1628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Oval 8"/>
          <p:cNvSpPr>
            <a:spLocks noChangeArrowheads="1"/>
          </p:cNvSpPr>
          <p:nvPr/>
        </p:nvSpPr>
        <p:spPr bwMode="auto">
          <a:xfrm>
            <a:off x="4594225" y="2420938"/>
            <a:ext cx="3816350" cy="2060575"/>
          </a:xfrm>
          <a:prstGeom prst="ellips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403350" y="1700213"/>
            <a:ext cx="6697663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smtClean="0">
                <a:latin typeface="Arial" panose="020B0604020202020204" pitchFamily="34" charset="0"/>
              </a:rPr>
              <a:t> the first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eigenvalue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the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largest</a:t>
            </a:r>
            <a:endParaRPr lang="it-IT" altLang="it-IT" sz="3200" dirty="0" smtClean="0">
              <a:latin typeface="Arial" panose="020B0604020202020204" pitchFamily="34" charset="0"/>
            </a:endParaRPr>
          </a:p>
        </p:txBody>
      </p:sp>
      <p:sp>
        <p:nvSpPr>
          <p:cNvPr id="3379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0257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power method</a:t>
            </a:r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250825" y="927100"/>
            <a:ext cx="244792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19563" y="5981700"/>
            <a:ext cx="2952750" cy="831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orthogonal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similarity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transformation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3175" y="354013"/>
            <a:ext cx="629920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QR </a:t>
            </a: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algorithm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for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eigenvalues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/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vectors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endParaRPr lang="it-IT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642938" y="1143000"/>
            <a:ext cx="7993062" cy="12287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sz="3600" dirty="0">
                <a:solidFill>
                  <a:srgbClr val="CC3300"/>
                </a:solidFill>
                <a:latin typeface="Arial" panose="020B0604020202020204" pitchFamily="34" charset="0"/>
              </a:rPr>
              <a:t>the algorithm is based on the iterative application of QR </a:t>
            </a:r>
            <a:r>
              <a:rPr lang="en-US" altLang="it-IT" sz="3600" dirty="0" smtClean="0">
                <a:solidFill>
                  <a:srgbClr val="CC3300"/>
                </a:solidFill>
                <a:latin typeface="Arial" panose="020B0604020202020204" pitchFamily="34" charset="0"/>
              </a:rPr>
              <a:t>factorization</a:t>
            </a:r>
            <a:r>
              <a:rPr lang="it-IT" altLang="it-IT" sz="36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endParaRPr lang="it-IT" altLang="it-IT" sz="3600" b="1" i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35845" name="Object 21"/>
          <p:cNvGraphicFramePr>
            <a:graphicFrameLocks noChangeAspect="1"/>
          </p:cNvGraphicFramePr>
          <p:nvPr/>
        </p:nvGraphicFramePr>
        <p:xfrm>
          <a:off x="6443663" y="354013"/>
          <a:ext cx="25558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5" imgW="660113" imgH="165028" progId="Equation.DSMT4">
                  <p:embed/>
                </p:oleObj>
              </mc:Choice>
              <mc:Fallback>
                <p:oleObj name="Equation" r:id="rId5" imgW="660113" imgH="165028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54013"/>
                        <a:ext cx="2555875" cy="6334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_0"/>
          <p:cNvSpPr txBox="1">
            <a:spLocks noChangeArrowheads="1"/>
          </p:cNvSpPr>
          <p:nvPr/>
        </p:nvSpPr>
        <p:spPr bwMode="auto">
          <a:xfrm>
            <a:off x="642938" y="2428875"/>
            <a:ext cx="7993062" cy="1754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rial" charset="0"/>
                <a:ea typeface="+mn-ea"/>
              </a:rPr>
              <a:t>idea: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a sequence of orthogonal similarity transformations transforms</a:t>
            </a:r>
          </a:p>
          <a:p>
            <a:pPr algn="ctr">
              <a:defRPr/>
            </a:pP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A 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into a triangular matrix</a:t>
            </a:r>
            <a:endParaRPr lang="it-IT" sz="36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42938" y="4560888"/>
          <a:ext cx="1943100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zione" r:id="rId7" imgW="545863" imgH="431613" progId="Equation.3">
                  <p:embed/>
                </p:oleObj>
              </mc:Choice>
              <mc:Fallback>
                <p:oleObj name="Equazione" r:id="rId7" imgW="545863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560888"/>
                        <a:ext cx="1943100" cy="153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8"/>
          <p:cNvGraphicFramePr>
            <a:graphicFrameLocks noChangeAspect="1"/>
          </p:cNvGraphicFramePr>
          <p:nvPr/>
        </p:nvGraphicFramePr>
        <p:xfrm>
          <a:off x="4286250" y="4335463"/>
          <a:ext cx="2619375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zione" r:id="rId9" imgW="736600" imgH="482600" progId="Equation.3">
                  <p:embed/>
                </p:oleObj>
              </mc:Choice>
              <mc:Fallback>
                <p:oleObj name="Equazione" r:id="rId9" imgW="7366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4335463"/>
                        <a:ext cx="2619375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ccia a destra 11"/>
          <p:cNvSpPr/>
          <p:nvPr/>
        </p:nvSpPr>
        <p:spPr bwMode="auto">
          <a:xfrm>
            <a:off x="3143250" y="4857750"/>
            <a:ext cx="857250" cy="64293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8585" grpId="0" animBg="1" autoUpdateAnimBg="0"/>
      <p:bldP spid="9" grpId="0" animBg="1" autoUpdateAnimBg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3783013" y="4240213"/>
            <a:ext cx="5146675" cy="2435225"/>
            <a:chOff x="3782219" y="4240213"/>
            <a:chExt cx="5147999" cy="2434903"/>
          </a:xfrm>
        </p:grpSpPr>
        <p:graphicFrame>
          <p:nvGraphicFramePr>
            <p:cNvPr id="37896" name="Object 7"/>
            <p:cNvGraphicFramePr>
              <a:graphicFrameLocks noChangeAspect="1"/>
            </p:cNvGraphicFramePr>
            <p:nvPr/>
          </p:nvGraphicFramePr>
          <p:xfrm>
            <a:off x="4788024" y="4240213"/>
            <a:ext cx="4142194" cy="24349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8" name="Equazione" r:id="rId5" imgW="1422400" imgH="838200" progId="Equation.3">
                    <p:embed/>
                  </p:oleObj>
                </mc:Choice>
                <mc:Fallback>
                  <p:oleObj name="Equazione" r:id="rId5" imgW="1422400" imgH="838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8024" y="4240213"/>
                          <a:ext cx="4142194" cy="24349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Freccia a destra 11"/>
            <p:cNvSpPr/>
            <p:nvPr/>
          </p:nvSpPr>
          <p:spPr bwMode="auto">
            <a:xfrm>
              <a:off x="3782219" y="4814812"/>
              <a:ext cx="857471" cy="642852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2938" y="1143000"/>
            <a:ext cx="7993062" cy="12287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sz="3600" dirty="0">
                <a:solidFill>
                  <a:srgbClr val="CC3300"/>
                </a:solidFill>
                <a:latin typeface="Arial" panose="020B0604020202020204" pitchFamily="34" charset="0"/>
              </a:rPr>
              <a:t>the algorithm is based on the iterative application of QR </a:t>
            </a:r>
            <a:r>
              <a:rPr lang="en-US" altLang="it-IT" sz="3600" dirty="0" smtClean="0">
                <a:solidFill>
                  <a:srgbClr val="CC3300"/>
                </a:solidFill>
                <a:latin typeface="Arial" panose="020B0604020202020204" pitchFamily="34" charset="0"/>
              </a:rPr>
              <a:t>factorization</a:t>
            </a:r>
            <a:r>
              <a:rPr lang="it-IT" altLang="it-IT" sz="36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endParaRPr lang="it-IT" altLang="it-IT" sz="3600" b="1" i="1" dirty="0" smtClean="0">
              <a:solidFill>
                <a:schemeClr val="accent2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175" y="354013"/>
            <a:ext cx="629920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QR </a:t>
            </a: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algorithm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for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eigenvalues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/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vectors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endParaRPr lang="it-IT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graphicFrame>
        <p:nvGraphicFramePr>
          <p:cNvPr id="37893" name="Object 21"/>
          <p:cNvGraphicFramePr>
            <a:graphicFrameLocks noChangeAspect="1"/>
          </p:cNvGraphicFramePr>
          <p:nvPr/>
        </p:nvGraphicFramePr>
        <p:xfrm>
          <a:off x="6443663" y="354013"/>
          <a:ext cx="25558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7" imgW="660113" imgH="165028" progId="Equation.DSMT4">
                  <p:embed/>
                </p:oleObj>
              </mc:Choice>
              <mc:Fallback>
                <p:oleObj name="Equation" r:id="rId7" imgW="660113" imgH="165028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54013"/>
                        <a:ext cx="2555875" cy="6334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7"/>
          <p:cNvGraphicFramePr>
            <a:graphicFrameLocks noChangeAspect="1"/>
          </p:cNvGraphicFramePr>
          <p:nvPr/>
        </p:nvGraphicFramePr>
        <p:xfrm>
          <a:off x="590550" y="4241800"/>
          <a:ext cx="3117850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zione" r:id="rId9" imgW="876300" imgH="685800" progId="Equation.3">
                  <p:embed/>
                </p:oleObj>
              </mc:Choice>
              <mc:Fallback>
                <p:oleObj name="Equazione" r:id="rId9" imgW="8763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4241800"/>
                        <a:ext cx="3117850" cy="2433638"/>
                      </a:xfrm>
                      <a:prstGeom prst="rect">
                        <a:avLst/>
                      </a:prstGeom>
                      <a:solidFill>
                        <a:srgbClr val="ADADE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_0"/>
          <p:cNvSpPr txBox="1">
            <a:spLocks noChangeArrowheads="1"/>
          </p:cNvSpPr>
          <p:nvPr/>
        </p:nvSpPr>
        <p:spPr bwMode="auto">
          <a:xfrm>
            <a:off x="642938" y="2428875"/>
            <a:ext cx="7993062" cy="1754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rial" charset="0"/>
                <a:ea typeface="+mn-ea"/>
              </a:rPr>
              <a:t>idea: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a sequence of orthogonal similarity transformations transforms</a:t>
            </a:r>
          </a:p>
          <a:p>
            <a:pPr algn="ctr">
              <a:defRPr/>
            </a:pP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A 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into a triangular matrix</a:t>
            </a:r>
            <a:endParaRPr lang="it-IT" sz="36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ttangolo 1"/>
          <p:cNvSpPr>
            <a:spLocks noChangeArrowheads="1"/>
          </p:cNvSpPr>
          <p:nvPr/>
        </p:nvSpPr>
        <p:spPr bwMode="auto">
          <a:xfrm>
            <a:off x="34925" y="260350"/>
            <a:ext cx="9109075" cy="57562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C763D"/>
                </a:solidFill>
                <a:latin typeface="Courier New" panose="02070309020205020404" pitchFamily="49" charset="0"/>
              </a:rPr>
              <a:t>% script QRMethod implements few steps of the basic QR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C763D"/>
                </a:solidFill>
                <a:latin typeface="Courier New" panose="02070309020205020404" pitchFamily="49" charset="0"/>
              </a:rPr>
              <a:t>% method for computing the eigenvalues of a matrix.</a:t>
            </a:r>
            <a:endParaRPr lang="en-US" altLang="it-IT" sz="2000">
              <a:solidFill>
                <a:srgbClr val="3C763D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C763D"/>
                </a:solidFill>
                <a:latin typeface="Courier New" panose="02070309020205020404" pitchFamily="49" charset="0"/>
              </a:rPr>
              <a:t>% It uses, for simplicity, a random symmetric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000" b="1">
                <a:solidFill>
                  <a:srgbClr val="3C763D"/>
                </a:solidFill>
                <a:latin typeface="Courier New" panose="02070309020205020404" pitchFamily="49" charset="0"/>
              </a:rPr>
              <a:t>% square matrix</a:t>
            </a:r>
            <a:endParaRPr lang="en-US" altLang="it-IT" sz="2000">
              <a:solidFill>
                <a:srgbClr val="3C763D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A = randi([-20 20],8,8); A = A'*A;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eigenval = eig(A);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i=1:30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   [Q R] = qr(A);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   A = R*Q;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mod(i,5) &lt; 1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       A(A&lt;1e-8) = 0;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       figure(i), spy(sparse(A))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     title([</a:t>
            </a:r>
            <a:r>
              <a:rPr lang="it-IT" altLang="it-IT" sz="2400" b="1">
                <a:solidFill>
                  <a:srgbClr val="A020F0"/>
                </a:solidFill>
                <a:latin typeface="Courier New" panose="02070309020205020404" pitchFamily="49" charset="0"/>
              </a:rPr>
              <a:t>'after '</a:t>
            </a: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,num2str(i),</a:t>
            </a:r>
            <a:r>
              <a:rPr lang="it-IT" altLang="it-IT" sz="2400" b="1">
                <a:solidFill>
                  <a:srgbClr val="A020F0"/>
                </a:solidFill>
                <a:latin typeface="Courier New" panose="02070309020205020404" pitchFamily="49" charset="0"/>
              </a:rPr>
              <a:t>' iterations'</a:t>
            </a: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end</a:t>
            </a:r>
            <a:endParaRPr lang="it-IT" altLang="it-IT" sz="240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urier New" panose="02070309020205020404" pitchFamily="49" charset="0"/>
              </a:rPr>
              <a:t>[eigenvalues(end:-1:1) diag(A)]</a:t>
            </a:r>
            <a:endParaRPr lang="it-IT" altLang="it-IT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45" name="Text Box 13"/>
          <p:cNvSpPr txBox="1">
            <a:spLocks noChangeArrowheads="1"/>
          </p:cNvSpPr>
          <p:nvPr/>
        </p:nvSpPr>
        <p:spPr bwMode="auto">
          <a:xfrm>
            <a:off x="684213" y="981075"/>
            <a:ext cx="7488237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/>
              <a:t>A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a </a:t>
            </a:r>
            <a:r>
              <a:rPr lang="it-IT" altLang="it-IT" sz="3200" b="1" dirty="0" err="1" smtClean="0">
                <a:latin typeface="Arial" panose="020B0604020202020204" pitchFamily="34" charset="0"/>
              </a:rPr>
              <a:t>square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order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600" i="1" dirty="0" smtClean="0"/>
              <a:t>n</a:t>
            </a:r>
          </a:p>
        </p:txBody>
      </p:sp>
      <p:sp>
        <p:nvSpPr>
          <p:cNvPr id="5123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  <p:graphicFrame>
        <p:nvGraphicFramePr>
          <p:cNvPr id="325653" name="Object 21"/>
          <p:cNvGraphicFramePr>
            <a:graphicFrameLocks noChangeAspect="1"/>
          </p:cNvGraphicFramePr>
          <p:nvPr/>
        </p:nvGraphicFramePr>
        <p:xfrm>
          <a:off x="2916238" y="3783013"/>
          <a:ext cx="28067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660113" imgH="165028" progId="Equation.DSMT4">
                  <p:embed/>
                </p:oleObj>
              </mc:Choice>
              <mc:Fallback>
                <p:oleObj name="Equation" r:id="rId5" imgW="660113" imgH="165028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783013"/>
                        <a:ext cx="2806700" cy="6969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55" name="Text Box 23"/>
          <p:cNvSpPr txBox="1">
            <a:spLocks noChangeArrowheads="1"/>
          </p:cNvSpPr>
          <p:nvPr/>
        </p:nvSpPr>
        <p:spPr bwMode="auto">
          <a:xfrm>
            <a:off x="823913" y="4749800"/>
            <a:ext cx="7780337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/>
              <a:t>X</a:t>
            </a:r>
            <a:r>
              <a:rPr lang="it-IT" altLang="it-IT" sz="3200" dirty="0" smtClean="0">
                <a:latin typeface="Arial" panose="020B0604020202020204" pitchFamily="34" charset="0"/>
              </a:rPr>
              <a:t> 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the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2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eigenvectors</a:t>
            </a:r>
            <a:r>
              <a:rPr lang="it-IT" altLang="it-IT" sz="3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smtClean="0">
                <a:latin typeface="Arial" panose="020B0604020202020204" pitchFamily="34" charset="0"/>
              </a:rPr>
              <a:t>(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columns</a:t>
            </a:r>
            <a:r>
              <a:rPr lang="it-IT" altLang="it-IT" sz="2800" dirty="0" smtClean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827088" y="5568950"/>
            <a:ext cx="7777162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>
                <a:latin typeface="Symbol" panose="05050102010706020507" pitchFamily="18" charset="2"/>
              </a:rPr>
              <a:t>L</a:t>
            </a:r>
            <a:r>
              <a:rPr lang="it-IT" altLang="it-IT" sz="3200" dirty="0" smtClean="0">
                <a:latin typeface="Arial" panose="020B0604020202020204" pitchFamily="34" charset="0"/>
              </a:rPr>
              <a:t>  </a:t>
            </a:r>
            <a:r>
              <a:rPr lang="it-IT" altLang="it-IT" sz="3200" dirty="0" err="1">
                <a:latin typeface="Arial" panose="020B0604020202020204" pitchFamily="34" charset="0"/>
              </a:rPr>
              <a:t>i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s</a:t>
            </a:r>
            <a:r>
              <a:rPr lang="it-IT" altLang="it-IT" sz="3200" dirty="0" smtClean="0">
                <a:latin typeface="Arial" panose="020B0604020202020204" pitchFamily="34" charset="0"/>
              </a:rPr>
              <a:t> the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diagonal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200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eigenvalues</a:t>
            </a:r>
            <a:endParaRPr lang="it-IT" altLang="it-IT" sz="3200" b="1" dirty="0" smtClean="0">
              <a:solidFill>
                <a:srgbClr val="2626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127" name="Oggetto 20"/>
          <p:cNvGraphicFramePr>
            <a:graphicFrameLocks noChangeAspect="1"/>
          </p:cNvGraphicFramePr>
          <p:nvPr/>
        </p:nvGraphicFramePr>
        <p:xfrm>
          <a:off x="1735138" y="2432050"/>
          <a:ext cx="56483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zione" r:id="rId7" imgW="1219200" imgH="228600" progId="Equation.3">
                  <p:embed/>
                </p:oleObj>
              </mc:Choice>
              <mc:Fallback>
                <p:oleObj name="Equazione" r:id="rId7" imgW="1219200" imgH="228600" progId="Equation.3">
                  <p:embed/>
                  <p:pic>
                    <p:nvPicPr>
                      <p:cNvPr id="0" name="Oggetto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2432050"/>
                        <a:ext cx="5648325" cy="10604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935038" y="1698625"/>
            <a:ext cx="6986587" cy="522288"/>
          </a:xfrm>
          <a:prstGeom prst="rect">
            <a:avLst/>
          </a:prstGeom>
          <a:solidFill>
            <a:srgbClr val="CCFFCC"/>
          </a:solidFill>
          <a:ln w="28575">
            <a:solidFill>
              <a:srgbClr val="33CC3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800" i="1" dirty="0">
                <a:latin typeface="+mn-lt"/>
                <a:cs typeface="Arial" panose="020B0604020202020204" pitchFamily="34" charset="0"/>
              </a:rPr>
              <a:t>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eigenvalues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necessarily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distinct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55" grpId="0" animBg="1" autoUpdateAnimBg="0"/>
      <p:bldP spid="32565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16338"/>
            <a:ext cx="3349625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3841750"/>
            <a:ext cx="3332162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3860800"/>
            <a:ext cx="315912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Immagin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836613"/>
            <a:ext cx="3446462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Immagin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860425"/>
            <a:ext cx="3446462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866775"/>
            <a:ext cx="34163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ttangolo 1"/>
          <p:cNvSpPr>
            <a:spLocks noChangeArrowheads="1"/>
          </p:cNvSpPr>
          <p:nvPr/>
        </p:nvSpPr>
        <p:spPr bwMode="auto">
          <a:xfrm>
            <a:off x="827088" y="333375"/>
            <a:ext cx="7416800" cy="61245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[eigenvalues(end:-1:1) diag(A)]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ans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1.0e+03 *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2.8465    2.8465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2.0732    2.0732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1.2694    1.2688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0.7981    0.7987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0.5767    0.5767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0.2048    0.2048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0.0226    0.0226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  <a:cs typeface="Courier New" panose="02070309020205020404" pitchFamily="49" charset="0"/>
              </a:rPr>
              <a:t>    0.0038    0.0038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025775" y="5383213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5383213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04800" y="249238"/>
            <a:ext cx="3487738" cy="585787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0" name="Freccia in giù 9"/>
          <p:cNvSpPr/>
          <p:nvPr/>
        </p:nvSpPr>
        <p:spPr bwMode="auto">
          <a:xfrm>
            <a:off x="4125913" y="4565650"/>
            <a:ext cx="714375" cy="763588"/>
          </a:xfrm>
          <a:prstGeom prst="downArrow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>
              <a:ea typeface="+mn-ea"/>
            </a:endParaRPr>
          </a:p>
        </p:txBody>
      </p:sp>
      <p:grpSp>
        <p:nvGrpSpPr>
          <p:cNvPr id="43013" name="Gruppo 16"/>
          <p:cNvGrpSpPr>
            <a:grpSpLocks/>
          </p:cNvGrpSpPr>
          <p:nvPr/>
        </p:nvGrpSpPr>
        <p:grpSpPr bwMode="auto">
          <a:xfrm>
            <a:off x="0" y="903288"/>
            <a:ext cx="9144000" cy="3614737"/>
            <a:chOff x="0" y="1271313"/>
            <a:chExt cx="9144000" cy="3615017"/>
          </a:xfrm>
        </p:grpSpPr>
        <p:sp>
          <p:nvSpPr>
            <p:cNvPr id="349187" name="Text Box 3"/>
            <p:cNvSpPr txBox="1">
              <a:spLocks noChangeArrowheads="1"/>
            </p:cNvSpPr>
            <p:nvPr/>
          </p:nvSpPr>
          <p:spPr bwMode="auto">
            <a:xfrm>
              <a:off x="0" y="1285601"/>
              <a:ext cx="9144000" cy="360072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3200" b="1" dirty="0" err="1">
                  <a:solidFill>
                    <a:schemeClr val="accent2">
                      <a:lumMod val="75000"/>
                    </a:schemeClr>
                  </a:solidFill>
                  <a:latin typeface="Arial" charset="0"/>
                  <a:ea typeface="+mn-ea"/>
                </a:rPr>
                <a:t>Theorem</a:t>
              </a:r>
              <a:r>
                <a:rPr lang="it-IT" sz="32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  <a:ea typeface="+mn-ea"/>
                </a:rPr>
                <a:t>: </a:t>
              </a:r>
              <a:r>
                <a:rPr lang="it-IT" sz="3200" dirty="0" err="1">
                  <a:latin typeface="Arial" charset="0"/>
                  <a:ea typeface="+mn-ea"/>
                </a:rPr>
                <a:t>let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600" i="1" dirty="0">
                  <a:latin typeface="+mn-lt"/>
                  <a:ea typeface="+mn-ea"/>
                </a:rPr>
                <a:t>A</a:t>
              </a:r>
              <a:r>
                <a:rPr lang="it-IT" sz="3200" dirty="0">
                  <a:latin typeface="Arial" charset="0"/>
                  <a:ea typeface="+mn-ea"/>
                </a:rPr>
                <a:t> be </a:t>
              </a:r>
              <a:r>
                <a:rPr lang="it-IT" sz="3200" dirty="0" err="1">
                  <a:latin typeface="Arial" charset="0"/>
                  <a:ea typeface="+mn-ea"/>
                </a:rPr>
                <a:t>any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matrix</a:t>
              </a:r>
              <a:r>
                <a:rPr lang="it-IT" sz="3200" dirty="0">
                  <a:latin typeface="Arial" charset="0"/>
                  <a:ea typeface="+mn-ea"/>
                </a:rPr>
                <a:t>,               ,  </a:t>
              </a:r>
              <a:r>
                <a:rPr lang="en-US" sz="3200" dirty="0">
                  <a:latin typeface="Arial" charset="0"/>
                  <a:ea typeface="+mn-ea"/>
                </a:rPr>
                <a:t>then there are two </a:t>
              </a:r>
              <a:r>
                <a:rPr lang="en-US" sz="3200" b="1" dirty="0">
                  <a:latin typeface="Arial" charset="0"/>
                  <a:ea typeface="+mn-ea"/>
                </a:rPr>
                <a:t>orthogonal matrices </a:t>
              </a:r>
            </a:p>
            <a:p>
              <a:pPr>
                <a:defRPr/>
              </a:pPr>
              <a:r>
                <a:rPr lang="en-US" sz="3200" b="1" dirty="0">
                  <a:latin typeface="Arial" charset="0"/>
                  <a:ea typeface="+mn-ea"/>
                </a:rPr>
                <a:t>					</a:t>
              </a:r>
              <a:r>
                <a:rPr lang="it-IT" sz="3200" dirty="0" err="1">
                  <a:latin typeface="Arial" charset="0"/>
                </a:rPr>
                <a:t>such</a:t>
              </a:r>
              <a:r>
                <a:rPr lang="it-IT" sz="3200" dirty="0">
                  <a:latin typeface="Arial" charset="0"/>
                </a:rPr>
                <a:t> </a:t>
              </a:r>
              <a:r>
                <a:rPr lang="it-IT" sz="3200" dirty="0" err="1">
                  <a:latin typeface="Arial" charset="0"/>
                </a:rPr>
                <a:t>that</a:t>
              </a:r>
              <a:r>
                <a:rPr lang="it-IT" sz="3200" dirty="0">
                  <a:latin typeface="Arial" charset="0"/>
                </a:rPr>
                <a:t> </a:t>
              </a:r>
              <a:endParaRPr lang="it-IT" sz="3200" b="1" dirty="0">
                <a:latin typeface="Arial" charset="0"/>
                <a:ea typeface="+mn-ea"/>
              </a:endParaRPr>
            </a:p>
            <a:p>
              <a:pPr>
                <a:defRPr/>
              </a:pPr>
              <a:r>
                <a:rPr lang="it-IT" sz="3200" dirty="0">
                  <a:latin typeface="Arial" charset="0"/>
                  <a:ea typeface="+mn-ea"/>
                </a:rPr>
                <a:t>    </a:t>
              </a:r>
            </a:p>
            <a:p>
              <a:pPr>
                <a:defRPr/>
              </a:pPr>
              <a:endParaRPr lang="it-IT" sz="3200" dirty="0">
                <a:latin typeface="Arial" charset="0"/>
                <a:ea typeface="+mn-ea"/>
              </a:endParaRPr>
            </a:p>
            <a:p>
              <a:pPr>
                <a:defRPr/>
              </a:pPr>
              <a:endParaRPr lang="it-IT" sz="3200" dirty="0">
                <a:latin typeface="Arial" charset="0"/>
                <a:ea typeface="+mn-ea"/>
              </a:endParaRPr>
            </a:p>
            <a:p>
              <a:pPr>
                <a:defRPr/>
              </a:pPr>
              <a:endParaRPr lang="it-IT" sz="3200" dirty="0">
                <a:latin typeface="Arial" charset="0"/>
                <a:ea typeface="+mn-ea"/>
              </a:endParaRPr>
            </a:p>
          </p:txBody>
        </p:sp>
        <p:graphicFrame>
          <p:nvGraphicFramePr>
            <p:cNvPr id="43016" name="Object 10"/>
            <p:cNvGraphicFramePr>
              <a:graphicFrameLocks noChangeAspect="1"/>
            </p:cNvGraphicFramePr>
            <p:nvPr/>
          </p:nvGraphicFramePr>
          <p:xfrm>
            <a:off x="5508104" y="1271313"/>
            <a:ext cx="1774875" cy="612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2" name="Equazione" r:id="rId7" imgW="583947" imgH="203112" progId="Equation.3">
                    <p:embed/>
                  </p:oleObj>
                </mc:Choice>
                <mc:Fallback>
                  <p:oleObj name="Equazione" r:id="rId7" imgW="583947" imgH="203112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8104" y="1271313"/>
                          <a:ext cx="1774875" cy="6125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7" name="Object 11"/>
            <p:cNvGraphicFramePr>
              <a:graphicFrameLocks noChangeAspect="1"/>
            </p:cNvGraphicFramePr>
            <p:nvPr/>
          </p:nvGraphicFramePr>
          <p:xfrm>
            <a:off x="321512" y="2277277"/>
            <a:ext cx="3743325" cy="690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3" name="Equazione" r:id="rId9" imgW="1231366" imgH="228501" progId="Equation.3">
                    <p:embed/>
                  </p:oleObj>
                </mc:Choice>
                <mc:Fallback>
                  <p:oleObj name="Equazione" r:id="rId9" imgW="1231366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512" y="2277277"/>
                          <a:ext cx="3743325" cy="690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8" name="Object 12"/>
            <p:cNvGraphicFramePr>
              <a:graphicFrameLocks noChangeAspect="1"/>
            </p:cNvGraphicFramePr>
            <p:nvPr/>
          </p:nvGraphicFramePr>
          <p:xfrm>
            <a:off x="1043608" y="3028782"/>
            <a:ext cx="7758297" cy="9577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4" name="Equazione" r:id="rId11" imgW="2057400" imgH="254000" progId="Equation.3">
                    <p:embed/>
                  </p:oleObj>
                </mc:Choice>
                <mc:Fallback>
                  <p:oleObj name="Equazione" r:id="rId11" imgW="2057400" imgH="2540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608" y="3028782"/>
                          <a:ext cx="7758297" cy="95774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595959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9" name="Object 13"/>
            <p:cNvGraphicFramePr>
              <a:graphicFrameLocks noChangeAspect="1"/>
            </p:cNvGraphicFramePr>
            <p:nvPr/>
          </p:nvGraphicFramePr>
          <p:xfrm>
            <a:off x="6786578" y="4188449"/>
            <a:ext cx="2143140" cy="5280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5" name="Equazione" r:id="rId13" imgW="875920" imgH="215806" progId="Equation.3">
                    <p:embed/>
                  </p:oleObj>
                </mc:Choice>
                <mc:Fallback>
                  <p:oleObj name="Equazione" r:id="rId13" imgW="875920" imgH="215806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6578" y="4188449"/>
                          <a:ext cx="2143140" cy="5280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0" name="Object 14"/>
            <p:cNvGraphicFramePr>
              <a:graphicFrameLocks noChangeAspect="1"/>
            </p:cNvGraphicFramePr>
            <p:nvPr/>
          </p:nvGraphicFramePr>
          <p:xfrm>
            <a:off x="597330" y="4260850"/>
            <a:ext cx="2903100" cy="525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6" name="Equazione" r:id="rId15" imgW="1333500" imgH="241300" progId="Equation.3">
                    <p:embed/>
                  </p:oleObj>
                </mc:Choice>
                <mc:Fallback>
                  <p:oleObj name="Equazione" r:id="rId15" imgW="1333500" imgH="241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330" y="4260850"/>
                          <a:ext cx="2903100" cy="525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CasellaDiTesto 1"/>
          <p:cNvSpPr txBox="1"/>
          <p:nvPr/>
        </p:nvSpPr>
        <p:spPr>
          <a:xfrm>
            <a:off x="3924300" y="280988"/>
            <a:ext cx="5157788" cy="52228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Singular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898775" y="1052513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1052513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127000" y="2027238"/>
            <a:ext cx="8731250" cy="584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the SVD </a:t>
            </a:r>
            <a:r>
              <a:rPr lang="it-IT" sz="3200" dirty="0" err="1">
                <a:latin typeface="Arial" charset="0"/>
                <a:ea typeface="+mn-ea"/>
              </a:rPr>
              <a:t>factorization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does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exist</a:t>
            </a:r>
            <a:r>
              <a:rPr lang="it-IT" sz="3200" dirty="0">
                <a:latin typeface="Arial" charset="0"/>
                <a:ea typeface="+mn-ea"/>
              </a:rPr>
              <a:t> for </a:t>
            </a:r>
            <a:r>
              <a:rPr lang="it-IT" sz="3200" dirty="0" err="1">
                <a:latin typeface="Arial" charset="0"/>
                <a:ea typeface="+mn-ea"/>
              </a:rPr>
              <a:t>any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57188" y="2781300"/>
            <a:ext cx="8501062" cy="6413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i="1" dirty="0">
                <a:solidFill>
                  <a:srgbClr val="CC3300"/>
                </a:solidFill>
                <a:ea typeface="+mn-ea"/>
              </a:rPr>
              <a:t>U </a:t>
            </a:r>
            <a:r>
              <a:rPr lang="it-IT" sz="3600" dirty="0">
                <a:latin typeface="Arial" charset="0"/>
                <a:ea typeface="+mn-ea"/>
              </a:rPr>
              <a:t> and</a:t>
            </a:r>
            <a:r>
              <a:rPr lang="it-IT" sz="3600" i="1" dirty="0">
                <a:solidFill>
                  <a:srgbClr val="CC3300"/>
                </a:solidFill>
                <a:ea typeface="+mn-ea"/>
              </a:rPr>
              <a:t> V  </a:t>
            </a:r>
            <a:r>
              <a:rPr lang="it-IT" sz="3600" dirty="0">
                <a:latin typeface="Arial" charset="0"/>
                <a:ea typeface="+mn-ea"/>
              </a:rPr>
              <a:t>are</a:t>
            </a:r>
            <a:r>
              <a:rPr lang="it-IT" sz="3600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600" b="1" dirty="0" err="1">
                <a:solidFill>
                  <a:srgbClr val="CC3300"/>
                </a:solidFill>
                <a:latin typeface="Arial" charset="0"/>
                <a:ea typeface="+mn-ea"/>
              </a:rPr>
              <a:t>orthogonal</a:t>
            </a:r>
            <a:endParaRPr lang="it-IT" sz="3600" b="1" dirty="0">
              <a:solidFill>
                <a:schemeClr val="accent2"/>
              </a:solidFill>
              <a:latin typeface="Arial" charset="0"/>
              <a:ea typeface="+mn-ea"/>
            </a:endParaRPr>
          </a:p>
        </p:txBody>
      </p:sp>
      <p:grpSp>
        <p:nvGrpSpPr>
          <p:cNvPr id="45061" name="Group 11"/>
          <p:cNvGrpSpPr>
            <a:grpSpLocks/>
          </p:cNvGrpSpPr>
          <p:nvPr/>
        </p:nvGrpSpPr>
        <p:grpSpPr bwMode="auto">
          <a:xfrm>
            <a:off x="428625" y="3506788"/>
            <a:ext cx="6824663" cy="3025775"/>
            <a:chOff x="853" y="2322"/>
            <a:chExt cx="4299" cy="1906"/>
          </a:xfrm>
        </p:grpSpPr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1348" y="2704"/>
              <a:ext cx="1945" cy="407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3600" dirty="0" err="1">
                  <a:solidFill>
                    <a:schemeClr val="accent2"/>
                  </a:solidFill>
                  <a:latin typeface="Arial" charset="0"/>
                  <a:ea typeface="+mn-ea"/>
                </a:rPr>
                <a:t>diagonal</a:t>
              </a:r>
              <a:r>
                <a:rPr lang="it-IT" sz="3600" dirty="0">
                  <a:solidFill>
                    <a:schemeClr val="accent2"/>
                  </a:solidFill>
                  <a:latin typeface="Arial" charset="0"/>
                  <a:ea typeface="+mn-ea"/>
                </a:rPr>
                <a:t> </a:t>
              </a:r>
              <a:r>
                <a:rPr lang="it-IT" sz="3600" i="1" dirty="0" err="1">
                  <a:solidFill>
                    <a:schemeClr val="accent2"/>
                  </a:solidFill>
                  <a:latin typeface="+mn-lt"/>
                  <a:ea typeface="+mn-ea"/>
                </a:rPr>
                <a:t>m</a:t>
              </a:r>
              <a:r>
                <a:rPr lang="it-IT" sz="3600" dirty="0" err="1">
                  <a:solidFill>
                    <a:schemeClr val="accent2"/>
                  </a:solidFill>
                  <a:latin typeface="BrowalliaUPC" pitchFamily="34" charset="-34"/>
                  <a:ea typeface="+mn-ea"/>
                  <a:cs typeface="BrowalliaUPC" pitchFamily="34" charset="-34"/>
                </a:rPr>
                <a:t>x</a:t>
              </a:r>
              <a:r>
                <a:rPr lang="it-IT" sz="3600" i="1" dirty="0" err="1">
                  <a:solidFill>
                    <a:schemeClr val="accent2"/>
                  </a:solidFill>
                  <a:latin typeface="+mn-lt"/>
                  <a:ea typeface="+mn-ea"/>
                </a:rPr>
                <a:t>n</a:t>
              </a:r>
              <a:endParaRPr lang="it-IT" sz="3600" i="1" dirty="0">
                <a:solidFill>
                  <a:schemeClr val="accent2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45064" name="Object 7"/>
            <p:cNvGraphicFramePr>
              <a:graphicFrameLocks noChangeAspect="1"/>
            </p:cNvGraphicFramePr>
            <p:nvPr/>
          </p:nvGraphicFramePr>
          <p:xfrm>
            <a:off x="853" y="2681"/>
            <a:ext cx="301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7" name="Equation" r:id="rId7" imgW="139639" imgH="152334" progId="Equation.DSMT4">
                    <p:embed/>
                  </p:oleObj>
                </mc:Choice>
                <mc:Fallback>
                  <p:oleObj name="Equation" r:id="rId7" imgW="139639" imgH="152334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3" y="2681"/>
                          <a:ext cx="301" cy="432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5" name="Object 8"/>
            <p:cNvGraphicFramePr>
              <a:graphicFrameLocks noChangeAspect="1"/>
            </p:cNvGraphicFramePr>
            <p:nvPr/>
          </p:nvGraphicFramePr>
          <p:xfrm>
            <a:off x="3379" y="2322"/>
            <a:ext cx="1773" cy="19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8" name="Equation" r:id="rId9" imgW="1358900" imgH="1473200" progId="Equation.3">
                    <p:embed/>
                  </p:oleObj>
                </mc:Choice>
                <mc:Fallback>
                  <p:oleObj name="Equation" r:id="rId9" imgW="1358900" imgH="1473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2322"/>
                          <a:ext cx="1773" cy="190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04800" y="249238"/>
            <a:ext cx="3487738" cy="585787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250825" y="2781300"/>
          <a:ext cx="86423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Equation" r:id="rId5" imgW="2501900" imgH="203200" progId="Equation.DSMT4">
                  <p:embed/>
                </p:oleObj>
              </mc:Choice>
              <mc:Fallback>
                <p:oleObj name="Equation" r:id="rId5" imgW="25019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81300"/>
                        <a:ext cx="86423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395288" y="71438"/>
            <a:ext cx="1368425" cy="2152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5508625" y="152400"/>
            <a:ext cx="1168400" cy="200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2714625" y="152400"/>
            <a:ext cx="2073275" cy="200818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1952625" y="319088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/>
              <a:t>=</a:t>
            </a:r>
            <a:endParaRPr lang="it-IT" altLang="it-IT" sz="4000"/>
          </a:p>
        </p:txBody>
      </p:sp>
      <p:graphicFrame>
        <p:nvGraphicFramePr>
          <p:cNvPr id="47111" name="Object 10"/>
          <p:cNvGraphicFramePr>
            <a:graphicFrameLocks noChangeAspect="1"/>
          </p:cNvGraphicFramePr>
          <p:nvPr/>
        </p:nvGraphicFramePr>
        <p:xfrm>
          <a:off x="4787900" y="360363"/>
          <a:ext cx="615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Equation" r:id="rId7" imgW="114102" imgH="126780" progId="Equation.DSMT4">
                  <p:embed/>
                </p:oleObj>
              </mc:Choice>
              <mc:Fallback>
                <p:oleObj name="Equation" r:id="rId7" imgW="114102" imgH="1267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60363"/>
                        <a:ext cx="615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Line 11"/>
          <p:cNvSpPr>
            <a:spLocks noChangeShapeType="1"/>
          </p:cNvSpPr>
          <p:nvPr/>
        </p:nvSpPr>
        <p:spPr bwMode="auto">
          <a:xfrm>
            <a:off x="5508625" y="144463"/>
            <a:ext cx="1152525" cy="9366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7113" name="Rectangle 12"/>
          <p:cNvSpPr>
            <a:spLocks noChangeArrowheads="1"/>
          </p:cNvSpPr>
          <p:nvPr/>
        </p:nvSpPr>
        <p:spPr bwMode="auto">
          <a:xfrm>
            <a:off x="7451725" y="144463"/>
            <a:ext cx="1168400" cy="1008062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47114" name="Object 49"/>
          <p:cNvGraphicFramePr>
            <a:graphicFrameLocks noChangeAspect="1"/>
          </p:cNvGraphicFramePr>
          <p:nvPr>
            <p:ph sz="quarter" idx="3"/>
          </p:nvPr>
        </p:nvGraphicFramePr>
        <p:xfrm>
          <a:off x="6804025" y="333375"/>
          <a:ext cx="5826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Equation" r:id="rId9" imgW="114102" imgH="126780" progId="Equation.DSMT4">
                  <p:embed/>
                </p:oleObj>
              </mc:Choice>
              <mc:Fallback>
                <p:oleObj name="Equation" r:id="rId9" imgW="114102" imgH="1267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33375"/>
                        <a:ext cx="5826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52"/>
          <p:cNvGraphicFramePr>
            <a:graphicFrameLocks noChangeAspect="1"/>
          </p:cNvGraphicFramePr>
          <p:nvPr>
            <p:ph sz="quarter" idx="4"/>
          </p:nvPr>
        </p:nvGraphicFramePr>
        <p:xfrm>
          <a:off x="6135688" y="504190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Equation" r:id="rId11" imgW="114102" imgH="126780" progId="Equation.DSMT4">
                  <p:embed/>
                </p:oleObj>
              </mc:Choice>
              <mc:Fallback>
                <p:oleObj name="Equation" r:id="rId11" imgW="114102" imgH="1267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5041900"/>
                        <a:ext cx="1143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6" name="Rectangle 57"/>
          <p:cNvSpPr>
            <a:spLocks noChangeArrowheads="1"/>
          </p:cNvSpPr>
          <p:nvPr/>
        </p:nvSpPr>
        <p:spPr bwMode="auto">
          <a:xfrm>
            <a:off x="250825" y="4221163"/>
            <a:ext cx="1944688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7" name="Rectangle 58"/>
          <p:cNvSpPr>
            <a:spLocks noChangeArrowheads="1"/>
          </p:cNvSpPr>
          <p:nvPr/>
        </p:nvSpPr>
        <p:spPr bwMode="auto">
          <a:xfrm>
            <a:off x="4427538" y="4292600"/>
            <a:ext cx="1944687" cy="1081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8" name="Rectangle 59"/>
          <p:cNvSpPr>
            <a:spLocks noChangeArrowheads="1"/>
          </p:cNvSpPr>
          <p:nvPr/>
        </p:nvSpPr>
        <p:spPr bwMode="auto">
          <a:xfrm>
            <a:off x="2770188" y="4292600"/>
            <a:ext cx="1152525" cy="108108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9" name="Text Box 60"/>
          <p:cNvSpPr txBox="1">
            <a:spLocks noChangeArrowheads="1"/>
          </p:cNvSpPr>
          <p:nvPr/>
        </p:nvSpPr>
        <p:spPr bwMode="auto">
          <a:xfrm>
            <a:off x="2195513" y="4221163"/>
            <a:ext cx="358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/>
              <a:t>=</a:t>
            </a:r>
            <a:endParaRPr lang="it-IT" altLang="it-IT" sz="4000"/>
          </a:p>
        </p:txBody>
      </p:sp>
      <p:graphicFrame>
        <p:nvGraphicFramePr>
          <p:cNvPr id="47120" name="Object 61"/>
          <p:cNvGraphicFramePr>
            <a:graphicFrameLocks noChangeAspect="1"/>
          </p:cNvGraphicFramePr>
          <p:nvPr/>
        </p:nvGraphicFramePr>
        <p:xfrm>
          <a:off x="3922713" y="4437063"/>
          <a:ext cx="615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12" imgW="114102" imgH="126780" progId="Equation.DSMT4">
                  <p:embed/>
                </p:oleObj>
              </mc:Choice>
              <mc:Fallback>
                <p:oleObj name="Equation" r:id="rId12" imgW="114102" imgH="1267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4437063"/>
                        <a:ext cx="615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1" name="Line 62"/>
          <p:cNvSpPr>
            <a:spLocks noChangeShapeType="1"/>
          </p:cNvSpPr>
          <p:nvPr/>
        </p:nvSpPr>
        <p:spPr bwMode="auto">
          <a:xfrm>
            <a:off x="4427538" y="4292600"/>
            <a:ext cx="1079500" cy="10810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7122" name="Rectangle 63"/>
          <p:cNvSpPr>
            <a:spLocks noChangeArrowheads="1"/>
          </p:cNvSpPr>
          <p:nvPr/>
        </p:nvSpPr>
        <p:spPr bwMode="auto">
          <a:xfrm>
            <a:off x="6824663" y="4292600"/>
            <a:ext cx="2319337" cy="2024063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47123" name="Object 64"/>
          <p:cNvGraphicFramePr>
            <a:graphicFrameLocks noChangeAspect="1"/>
          </p:cNvGraphicFramePr>
          <p:nvPr/>
        </p:nvGraphicFramePr>
        <p:xfrm>
          <a:off x="6299200" y="4508500"/>
          <a:ext cx="5826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13" imgW="114102" imgH="126780" progId="Equation.DSMT4">
                  <p:embed/>
                </p:oleObj>
              </mc:Choice>
              <mc:Fallback>
                <p:oleObj name="Equation" r:id="rId13" imgW="114102" imgH="12678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508500"/>
                        <a:ext cx="5826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323850" y="5876925"/>
            <a:ext cx="4895850" cy="6794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[U,S,V]=svd(A)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5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500313" y="1071563"/>
          <a:ext cx="33464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071563"/>
                        <a:ext cx="3346450" cy="984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179388" y="2214563"/>
            <a:ext cx="8785225" cy="13239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the </a:t>
            </a:r>
            <a:r>
              <a:rPr lang="it-IT" sz="3200" dirty="0" err="1">
                <a:latin typeface="Arial" charset="0"/>
                <a:ea typeface="+mn-ea"/>
              </a:rPr>
              <a:t>column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vectors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4000" i="1" dirty="0">
                <a:solidFill>
                  <a:srgbClr val="CC3300"/>
                </a:solidFill>
                <a:ea typeface="+mn-ea"/>
              </a:rPr>
              <a:t>U</a:t>
            </a:r>
            <a:r>
              <a:rPr lang="it-IT" sz="3600" i="1" dirty="0">
                <a:solidFill>
                  <a:srgbClr val="CC3300"/>
                </a:solidFill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are the 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left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singular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vectors</a:t>
            </a:r>
            <a:r>
              <a:rPr lang="it-IT" sz="3200" dirty="0">
                <a:latin typeface="Arial" charset="0"/>
                <a:ea typeface="+mn-ea"/>
              </a:rPr>
              <a:t> (</a:t>
            </a:r>
            <a:r>
              <a:rPr lang="it-IT" sz="4000" i="1" dirty="0" err="1">
                <a:solidFill>
                  <a:srgbClr val="C00000"/>
                </a:solidFill>
                <a:latin typeface="+mn-lt"/>
                <a:ea typeface="+mn-ea"/>
              </a:rPr>
              <a:t>u</a:t>
            </a:r>
            <a:r>
              <a:rPr lang="it-IT" sz="4000" i="1" baseline="-25000" dirty="0" err="1">
                <a:solidFill>
                  <a:srgbClr val="C00000"/>
                </a:solidFill>
                <a:latin typeface="+mn-lt"/>
                <a:ea typeface="+mn-ea"/>
              </a:rPr>
              <a:t>i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i="1" dirty="0" err="1">
                <a:solidFill>
                  <a:srgbClr val="CC3300"/>
                </a:solidFill>
                <a:latin typeface="Arial" charset="0"/>
                <a:ea typeface="+mn-ea"/>
              </a:rPr>
              <a:t>left</a:t>
            </a:r>
            <a:r>
              <a:rPr lang="it-IT" sz="3200" i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i="1" dirty="0" err="1">
                <a:solidFill>
                  <a:srgbClr val="CC3300"/>
                </a:solidFill>
                <a:latin typeface="Arial" charset="0"/>
                <a:ea typeface="+mn-ea"/>
              </a:rPr>
              <a:t>singular</a:t>
            </a:r>
            <a:r>
              <a:rPr lang="it-IT" sz="3200" i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i="1" dirty="0" err="1">
                <a:solidFill>
                  <a:srgbClr val="CC3300"/>
                </a:solidFill>
                <a:latin typeface="Arial" charset="0"/>
                <a:ea typeface="+mn-ea"/>
              </a:rPr>
              <a:t>vectors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  <p:sp>
        <p:nvSpPr>
          <p:cNvPr id="385033" name="Text Box 9"/>
          <p:cNvSpPr txBox="1">
            <a:spLocks noChangeArrowheads="1"/>
          </p:cNvSpPr>
          <p:nvPr/>
        </p:nvSpPr>
        <p:spPr bwMode="auto">
          <a:xfrm>
            <a:off x="179388" y="3613150"/>
            <a:ext cx="8785225" cy="18161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sz="3200" dirty="0" smtClean="0">
                <a:latin typeface="Arial" charset="0"/>
              </a:rPr>
              <a:t>the </a:t>
            </a:r>
            <a:r>
              <a:rPr lang="it-IT" sz="3200" dirty="0" err="1" smtClean="0">
                <a:latin typeface="Arial" charset="0"/>
              </a:rPr>
              <a:t>column</a:t>
            </a:r>
            <a:r>
              <a:rPr lang="it-IT" sz="3200" dirty="0" smtClean="0">
                <a:latin typeface="Arial" charset="0"/>
              </a:rPr>
              <a:t> </a:t>
            </a:r>
            <a:r>
              <a:rPr lang="it-IT" sz="3200" dirty="0" err="1">
                <a:latin typeface="Arial" charset="0"/>
              </a:rPr>
              <a:t>vectors</a:t>
            </a:r>
            <a:r>
              <a:rPr lang="it-IT" sz="3200" dirty="0">
                <a:latin typeface="Arial" charset="0"/>
              </a:rPr>
              <a:t> </a:t>
            </a:r>
            <a:r>
              <a:rPr lang="it-IT" altLang="it-IT" sz="3200" dirty="0" smtClean="0">
                <a:latin typeface="Arial" panose="020B0604020202020204" pitchFamily="34" charset="0"/>
              </a:rPr>
              <a:t>of </a:t>
            </a:r>
            <a:r>
              <a:rPr lang="it-IT" altLang="it-IT" sz="4000" i="1" dirty="0" smtClean="0">
                <a:solidFill>
                  <a:srgbClr val="663300"/>
                </a:solidFill>
              </a:rPr>
              <a:t>V</a:t>
            </a:r>
            <a:r>
              <a:rPr lang="it-IT" altLang="it-IT" sz="3600" i="1" dirty="0" smtClean="0">
                <a:solidFill>
                  <a:srgbClr val="CC3300"/>
                </a:solidFill>
              </a:rPr>
              <a:t> </a:t>
            </a:r>
            <a:r>
              <a:rPr lang="it-IT" altLang="it-IT" sz="3200" dirty="0" smtClean="0">
                <a:latin typeface="Arial" panose="020B0604020202020204" pitchFamily="34" charset="0"/>
              </a:rPr>
              <a:t> (i.e.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row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vectors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rgbClr val="663300"/>
                </a:solidFill>
              </a:rPr>
              <a:t>V</a:t>
            </a:r>
            <a:r>
              <a:rPr lang="it-IT" altLang="it-IT" sz="3600" i="1" baseline="30000" dirty="0" smtClean="0">
                <a:solidFill>
                  <a:srgbClr val="663300"/>
                </a:solidFill>
              </a:rPr>
              <a:t>T</a:t>
            </a:r>
            <a:r>
              <a:rPr lang="it-IT" altLang="it-IT" sz="3600" i="1" baseline="30000" dirty="0" smtClean="0">
                <a:solidFill>
                  <a:srgbClr val="A50021"/>
                </a:solidFill>
              </a:rPr>
              <a:t> </a:t>
            </a:r>
            <a:r>
              <a:rPr lang="it-IT" altLang="it-IT" sz="3200" dirty="0" smtClean="0">
                <a:latin typeface="Arial" panose="020B0604020202020204" pitchFamily="34" charset="0"/>
              </a:rPr>
              <a:t>) are the </a:t>
            </a:r>
            <a:r>
              <a:rPr lang="it-IT" altLang="it-IT" sz="3200" b="1" dirty="0" smtClean="0">
                <a:solidFill>
                  <a:srgbClr val="663300"/>
                </a:solidFill>
                <a:latin typeface="Arial" panose="020B0604020202020204" pitchFamily="34" charset="0"/>
              </a:rPr>
              <a:t>right </a:t>
            </a:r>
            <a:r>
              <a:rPr lang="it-IT" altLang="it-IT" sz="3200" b="1" dirty="0" err="1" smtClean="0">
                <a:solidFill>
                  <a:srgbClr val="663300"/>
                </a:solidFill>
                <a:latin typeface="Arial" panose="020B0604020202020204" pitchFamily="34" charset="0"/>
              </a:rPr>
              <a:t>singular</a:t>
            </a:r>
            <a:r>
              <a:rPr lang="it-IT" altLang="it-IT" sz="3200" b="1" dirty="0" smtClean="0">
                <a:solidFill>
                  <a:srgbClr val="66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 b="1" dirty="0" err="1" smtClean="0">
                <a:solidFill>
                  <a:srgbClr val="663300"/>
                </a:solidFill>
                <a:latin typeface="Arial" panose="020B0604020202020204" pitchFamily="34" charset="0"/>
              </a:rPr>
              <a:t>vectors</a:t>
            </a:r>
            <a:r>
              <a:rPr lang="it-IT" altLang="it-IT" sz="3200" b="1" dirty="0" smtClean="0">
                <a:solidFill>
                  <a:srgbClr val="663300"/>
                </a:solidFill>
                <a:latin typeface="Arial" panose="020B0604020202020204" pitchFamily="34" charset="0"/>
              </a:rPr>
              <a:t>  </a:t>
            </a:r>
            <a:r>
              <a:rPr lang="it-IT" altLang="it-IT" sz="3200" dirty="0" smtClean="0">
                <a:latin typeface="Arial" panose="020B0604020202020204" pitchFamily="34" charset="0"/>
              </a:rPr>
              <a:t>(</a:t>
            </a:r>
            <a:r>
              <a:rPr lang="it-IT" altLang="it-IT" sz="4000" i="1" dirty="0" smtClean="0">
                <a:solidFill>
                  <a:srgbClr val="663300"/>
                </a:solidFill>
              </a:rPr>
              <a:t>v</a:t>
            </a:r>
            <a:r>
              <a:rPr lang="it-IT" altLang="it-IT" sz="4000" i="1" baseline="-25000" dirty="0" smtClean="0">
                <a:solidFill>
                  <a:srgbClr val="663300"/>
                </a:solidFill>
              </a:rPr>
              <a:t>i</a:t>
            </a:r>
            <a:r>
              <a:rPr lang="it-IT" altLang="it-IT" sz="2800" dirty="0" smtClean="0">
                <a:latin typeface="Arial" panose="020B0604020202020204" pitchFamily="34" charset="0"/>
              </a:rPr>
              <a:t>   </a:t>
            </a:r>
            <a:r>
              <a:rPr lang="it-IT" altLang="it-IT" sz="3200" i="1" dirty="0" smtClean="0">
                <a:solidFill>
                  <a:srgbClr val="663300"/>
                </a:solidFill>
                <a:latin typeface="Arial" panose="020B0604020202020204" pitchFamily="34" charset="0"/>
              </a:rPr>
              <a:t>right </a:t>
            </a:r>
            <a:r>
              <a:rPr lang="it-IT" altLang="it-IT" sz="3200" i="1" dirty="0" err="1" smtClean="0">
                <a:solidFill>
                  <a:srgbClr val="663300"/>
                </a:solidFill>
                <a:latin typeface="Arial" panose="020B0604020202020204" pitchFamily="34" charset="0"/>
              </a:rPr>
              <a:t>singular</a:t>
            </a:r>
            <a:r>
              <a:rPr lang="it-IT" altLang="it-IT" sz="3200" i="1" dirty="0" smtClean="0">
                <a:solidFill>
                  <a:srgbClr val="66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 i="1" dirty="0" err="1" smtClean="0">
                <a:solidFill>
                  <a:srgbClr val="663300"/>
                </a:solidFill>
                <a:latin typeface="Arial" panose="020B0604020202020204" pitchFamily="34" charset="0"/>
              </a:rPr>
              <a:t>vectors</a:t>
            </a:r>
            <a:r>
              <a:rPr lang="it-IT" altLang="it-IT" sz="3200" dirty="0" smtClean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85034" name="Text Box 10"/>
          <p:cNvSpPr txBox="1">
            <a:spLocks noChangeArrowheads="1"/>
          </p:cNvSpPr>
          <p:nvPr/>
        </p:nvSpPr>
        <p:spPr bwMode="auto">
          <a:xfrm>
            <a:off x="179388" y="5514975"/>
            <a:ext cx="8785225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the </a:t>
            </a:r>
            <a:r>
              <a:rPr lang="it-IT" sz="3200" dirty="0" err="1">
                <a:latin typeface="Arial" charset="0"/>
                <a:ea typeface="+mn-ea"/>
              </a:rPr>
              <a:t>diagonal</a:t>
            </a:r>
            <a:r>
              <a:rPr lang="it-IT" sz="3200" dirty="0">
                <a:latin typeface="Arial" charset="0"/>
                <a:ea typeface="+mn-ea"/>
              </a:rPr>
              <a:t> entries of  </a:t>
            </a:r>
            <a:r>
              <a:rPr lang="it-IT" sz="4000" dirty="0">
                <a:solidFill>
                  <a:schemeClr val="accent2"/>
                </a:solidFill>
                <a:latin typeface="Symbol" pitchFamily="18" charset="2"/>
                <a:ea typeface="+mn-ea"/>
              </a:rPr>
              <a:t>S</a:t>
            </a:r>
            <a:r>
              <a:rPr lang="it-IT" sz="3600" i="1" dirty="0">
                <a:solidFill>
                  <a:srgbClr val="CC3300"/>
                </a:solidFill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are the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singular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</a:rPr>
              <a:t>values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304800" y="249238"/>
            <a:ext cx="3487738" cy="585787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3" grpId="0" animBg="1" autoUpdateAnimBg="0"/>
      <p:bldP spid="38503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ChangeArrowheads="1"/>
          </p:cNvSpPr>
          <p:nvPr/>
        </p:nvSpPr>
        <p:spPr bwMode="auto">
          <a:xfrm>
            <a:off x="395288" y="1131888"/>
            <a:ext cx="1368425" cy="2152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3" name="Rectangle 7"/>
          <p:cNvSpPr>
            <a:spLocks noChangeArrowheads="1"/>
          </p:cNvSpPr>
          <p:nvPr/>
        </p:nvSpPr>
        <p:spPr bwMode="auto">
          <a:xfrm>
            <a:off x="5508625" y="1212850"/>
            <a:ext cx="1168400" cy="200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4" name="Rectangle 8"/>
          <p:cNvSpPr>
            <a:spLocks noChangeArrowheads="1"/>
          </p:cNvSpPr>
          <p:nvPr/>
        </p:nvSpPr>
        <p:spPr bwMode="auto">
          <a:xfrm>
            <a:off x="2714625" y="1212850"/>
            <a:ext cx="2073275" cy="200818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5" name="Text Box 9"/>
          <p:cNvSpPr txBox="1">
            <a:spLocks noChangeArrowheads="1"/>
          </p:cNvSpPr>
          <p:nvPr/>
        </p:nvSpPr>
        <p:spPr bwMode="auto">
          <a:xfrm>
            <a:off x="1952625" y="1379538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/>
              <a:t>=</a:t>
            </a:r>
            <a:endParaRPr lang="it-IT" altLang="it-IT" sz="4000"/>
          </a:p>
        </p:txBody>
      </p:sp>
      <p:graphicFrame>
        <p:nvGraphicFramePr>
          <p:cNvPr id="51206" name="Object 10"/>
          <p:cNvGraphicFramePr>
            <a:graphicFrameLocks noChangeAspect="1"/>
          </p:cNvGraphicFramePr>
          <p:nvPr/>
        </p:nvGraphicFramePr>
        <p:xfrm>
          <a:off x="4768850" y="1430338"/>
          <a:ext cx="615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6" name="Equation" r:id="rId5" imgW="114102" imgH="126780" progId="Equation.DSMT4">
                  <p:embed/>
                </p:oleObj>
              </mc:Choice>
              <mc:Fallback>
                <p:oleObj name="Equation" r:id="rId5" imgW="114102" imgH="1267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1430338"/>
                        <a:ext cx="615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Line 11"/>
          <p:cNvSpPr>
            <a:spLocks noChangeShapeType="1"/>
          </p:cNvSpPr>
          <p:nvPr/>
        </p:nvSpPr>
        <p:spPr bwMode="auto">
          <a:xfrm>
            <a:off x="5508625" y="1204913"/>
            <a:ext cx="1152525" cy="9366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1208" name="Rectangle 12"/>
          <p:cNvSpPr>
            <a:spLocks noChangeArrowheads="1"/>
          </p:cNvSpPr>
          <p:nvPr/>
        </p:nvSpPr>
        <p:spPr bwMode="auto">
          <a:xfrm>
            <a:off x="7451725" y="1204913"/>
            <a:ext cx="1168400" cy="1008062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51209" name="Object 49"/>
          <p:cNvGraphicFramePr>
            <a:graphicFrameLocks noChangeAspect="1"/>
          </p:cNvGraphicFramePr>
          <p:nvPr>
            <p:ph sz="quarter" idx="3"/>
          </p:nvPr>
        </p:nvGraphicFramePr>
        <p:xfrm>
          <a:off x="6804025" y="1393825"/>
          <a:ext cx="5826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7" name="Equation" r:id="rId7" imgW="114102" imgH="126780" progId="Equation.DSMT4">
                  <p:embed/>
                </p:oleObj>
              </mc:Choice>
              <mc:Fallback>
                <p:oleObj name="Equation" r:id="rId7" imgW="114102" imgH="1267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393825"/>
                        <a:ext cx="5826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3870325" y="1212850"/>
            <a:ext cx="2782888" cy="2008188"/>
            <a:chOff x="3894671" y="153305"/>
            <a:chExt cx="2782354" cy="2008317"/>
          </a:xfrm>
        </p:grpSpPr>
        <p:sp>
          <p:nvSpPr>
            <p:cNvPr id="51234" name="Rettangolo 2"/>
            <p:cNvSpPr>
              <a:spLocks noChangeArrowheads="1"/>
            </p:cNvSpPr>
            <p:nvPr/>
          </p:nvSpPr>
          <p:spPr bwMode="auto">
            <a:xfrm>
              <a:off x="5508625" y="1081088"/>
              <a:ext cx="1168400" cy="10795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1235" name="Rettangolo 3"/>
            <p:cNvSpPr>
              <a:spLocks noChangeArrowheads="1"/>
            </p:cNvSpPr>
            <p:nvPr/>
          </p:nvSpPr>
          <p:spPr bwMode="auto">
            <a:xfrm>
              <a:off x="3894671" y="153305"/>
              <a:ext cx="949846" cy="200831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51211" name="Text Box 21"/>
          <p:cNvSpPr txBox="1">
            <a:spLocks noChangeArrowheads="1"/>
          </p:cNvSpPr>
          <p:nvPr/>
        </p:nvSpPr>
        <p:spPr bwMode="auto">
          <a:xfrm>
            <a:off x="222250" y="333375"/>
            <a:ext cx="8793163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 : reduced version (economy)</a:t>
            </a:r>
          </a:p>
        </p:txBody>
      </p:sp>
      <p:sp>
        <p:nvSpPr>
          <p:cNvPr id="51212" name="CasellaDiTesto 30"/>
          <p:cNvSpPr txBox="1">
            <a:spLocks noChangeArrowheads="1"/>
          </p:cNvSpPr>
          <p:nvPr/>
        </p:nvSpPr>
        <p:spPr bwMode="auto">
          <a:xfrm>
            <a:off x="5897563" y="3141663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i="1"/>
              <a:t>n</a:t>
            </a:r>
          </a:p>
        </p:txBody>
      </p:sp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-34925" y="1003300"/>
            <a:ext cx="7459663" cy="2884488"/>
            <a:chOff x="-34235" y="1004038"/>
            <a:chExt cx="7458465" cy="2883814"/>
          </a:xfrm>
        </p:grpSpPr>
        <p:sp>
          <p:nvSpPr>
            <p:cNvPr id="51227" name="CasellaDiTesto 5"/>
            <p:cNvSpPr txBox="1">
              <a:spLocks noChangeArrowheads="1"/>
            </p:cNvSpPr>
            <p:nvPr/>
          </p:nvSpPr>
          <p:spPr bwMode="auto">
            <a:xfrm>
              <a:off x="-34235" y="1814671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m</a:t>
              </a:r>
            </a:p>
          </p:txBody>
        </p:sp>
        <p:sp>
          <p:nvSpPr>
            <p:cNvPr id="51228" name="CasellaDiTesto 25"/>
            <p:cNvSpPr txBox="1">
              <a:spLocks noChangeArrowheads="1"/>
            </p:cNvSpPr>
            <p:nvPr/>
          </p:nvSpPr>
          <p:spPr bwMode="auto">
            <a:xfrm>
              <a:off x="2200860" y="1797531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m</a:t>
              </a:r>
            </a:p>
          </p:txBody>
        </p:sp>
        <p:sp>
          <p:nvSpPr>
            <p:cNvPr id="51229" name="CasellaDiTesto 28"/>
            <p:cNvSpPr txBox="1">
              <a:spLocks noChangeArrowheads="1"/>
            </p:cNvSpPr>
            <p:nvPr/>
          </p:nvSpPr>
          <p:spPr bwMode="auto">
            <a:xfrm>
              <a:off x="884575" y="3303077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n</a:t>
              </a:r>
            </a:p>
          </p:txBody>
        </p:sp>
        <p:sp>
          <p:nvSpPr>
            <p:cNvPr id="51230" name="CasellaDiTesto 29"/>
            <p:cNvSpPr txBox="1">
              <a:spLocks noChangeArrowheads="1"/>
            </p:cNvSpPr>
            <p:nvPr/>
          </p:nvSpPr>
          <p:spPr bwMode="auto">
            <a:xfrm>
              <a:off x="3026828" y="3140968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n</a:t>
              </a:r>
            </a:p>
          </p:txBody>
        </p:sp>
        <p:sp>
          <p:nvSpPr>
            <p:cNvPr id="51231" name="CasellaDiTesto 31"/>
            <p:cNvSpPr txBox="1">
              <a:spLocks noChangeArrowheads="1"/>
            </p:cNvSpPr>
            <p:nvPr/>
          </p:nvSpPr>
          <p:spPr bwMode="auto">
            <a:xfrm>
              <a:off x="6645956" y="1004038"/>
              <a:ext cx="3898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n</a:t>
              </a:r>
            </a:p>
          </p:txBody>
        </p:sp>
        <p:sp>
          <p:nvSpPr>
            <p:cNvPr id="51232" name="CasellaDiTesto 32"/>
            <p:cNvSpPr txBox="1">
              <a:spLocks noChangeArrowheads="1"/>
            </p:cNvSpPr>
            <p:nvPr/>
          </p:nvSpPr>
          <p:spPr bwMode="auto">
            <a:xfrm>
              <a:off x="3919001" y="3140966"/>
              <a:ext cx="82266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m-n</a:t>
              </a:r>
            </a:p>
          </p:txBody>
        </p:sp>
        <p:sp>
          <p:nvSpPr>
            <p:cNvPr id="51233" name="CasellaDiTesto 33"/>
            <p:cNvSpPr txBox="1">
              <a:spLocks noChangeArrowheads="1"/>
            </p:cNvSpPr>
            <p:nvPr/>
          </p:nvSpPr>
          <p:spPr bwMode="auto">
            <a:xfrm>
              <a:off x="6601569" y="2337675"/>
              <a:ext cx="82266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i="1"/>
                <a:t>m-n</a:t>
              </a:r>
            </a:p>
          </p:txBody>
        </p:sp>
      </p:grp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193925" y="1003300"/>
            <a:ext cx="5192713" cy="2722563"/>
          </a:xfrm>
          <a:prstGeom prst="rect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1" name="Gruppo 10"/>
          <p:cNvGrpSpPr>
            <a:grpSpLocks/>
          </p:cNvGrpSpPr>
          <p:nvPr/>
        </p:nvGrpSpPr>
        <p:grpSpPr bwMode="auto">
          <a:xfrm>
            <a:off x="1603375" y="3968750"/>
            <a:ext cx="6784975" cy="2722563"/>
            <a:chOff x="1603726" y="3969441"/>
            <a:chExt cx="6784697" cy="2721703"/>
          </a:xfrm>
        </p:grpSpPr>
        <p:grpSp>
          <p:nvGrpSpPr>
            <p:cNvPr id="51217" name="Gruppo 9"/>
            <p:cNvGrpSpPr>
              <a:grpSpLocks/>
            </p:cNvGrpSpPr>
            <p:nvPr/>
          </p:nvGrpSpPr>
          <p:grpSpPr bwMode="auto">
            <a:xfrm>
              <a:off x="1785163" y="4141091"/>
              <a:ext cx="6324506" cy="2414318"/>
              <a:chOff x="2463640" y="4148215"/>
              <a:chExt cx="6324506" cy="2414318"/>
            </a:xfrm>
          </p:grpSpPr>
          <p:sp>
            <p:nvSpPr>
              <p:cNvPr id="51219" name="Rectangle 7"/>
              <p:cNvSpPr>
                <a:spLocks noChangeArrowheads="1"/>
              </p:cNvSpPr>
              <p:nvPr/>
            </p:nvSpPr>
            <p:spPr bwMode="auto">
              <a:xfrm>
                <a:off x="4178922" y="4581327"/>
                <a:ext cx="1179856" cy="10720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51220" name="Rectangle 8"/>
              <p:cNvSpPr>
                <a:spLocks noChangeArrowheads="1"/>
              </p:cNvSpPr>
              <p:nvPr/>
            </p:nvSpPr>
            <p:spPr bwMode="auto">
              <a:xfrm>
                <a:off x="2463640" y="4148215"/>
                <a:ext cx="1126376" cy="2008188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51221" name="Line 11"/>
              <p:cNvSpPr>
                <a:spLocks noChangeShapeType="1"/>
              </p:cNvSpPr>
              <p:nvPr/>
            </p:nvSpPr>
            <p:spPr bwMode="auto">
              <a:xfrm>
                <a:off x="4206253" y="4641679"/>
                <a:ext cx="1152525" cy="936625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51222" name="Rettangolo 39"/>
              <p:cNvSpPr>
                <a:spLocks noChangeArrowheads="1"/>
              </p:cNvSpPr>
              <p:nvPr/>
            </p:nvSpPr>
            <p:spPr bwMode="auto">
              <a:xfrm>
                <a:off x="7619746" y="4568773"/>
                <a:ext cx="1168400" cy="107950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51223" name="Rettangolo 40"/>
              <p:cNvSpPr>
                <a:spLocks noChangeArrowheads="1"/>
              </p:cNvSpPr>
              <p:nvPr/>
            </p:nvSpPr>
            <p:spPr bwMode="auto">
              <a:xfrm>
                <a:off x="6057181" y="4554216"/>
                <a:ext cx="949846" cy="200831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graphicFrame>
            <p:nvGraphicFramePr>
              <p:cNvPr id="51224" name="Object 10"/>
              <p:cNvGraphicFramePr>
                <a:graphicFrameLocks noChangeAspect="1"/>
              </p:cNvGraphicFramePr>
              <p:nvPr/>
            </p:nvGraphicFramePr>
            <p:xfrm>
              <a:off x="3617347" y="4767091"/>
              <a:ext cx="615950" cy="685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38" name="Equation" r:id="rId9" imgW="114102" imgH="126780" progId="Equation.DSMT4">
                      <p:embed/>
                    </p:oleObj>
                  </mc:Choice>
                  <mc:Fallback>
                    <p:oleObj name="Equation" r:id="rId9" imgW="114102" imgH="12678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17347" y="4767091"/>
                            <a:ext cx="615950" cy="685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25" name="Object 10"/>
              <p:cNvGraphicFramePr>
                <a:graphicFrameLocks noChangeAspect="1"/>
              </p:cNvGraphicFramePr>
              <p:nvPr/>
            </p:nvGraphicFramePr>
            <p:xfrm>
              <a:off x="7006046" y="4765623"/>
              <a:ext cx="615950" cy="685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39" name="Equation" r:id="rId10" imgW="114102" imgH="126780" progId="Equation.DSMT4">
                      <p:embed/>
                    </p:oleObj>
                  </mc:Choice>
                  <mc:Fallback>
                    <p:oleObj name="Equation" r:id="rId10" imgW="114102" imgH="12678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06046" y="4765623"/>
                            <a:ext cx="615950" cy="685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226" name="CasellaDiTesto 8"/>
              <p:cNvSpPr txBox="1">
                <a:spLocks noChangeArrowheads="1"/>
              </p:cNvSpPr>
              <p:nvPr/>
            </p:nvSpPr>
            <p:spPr bwMode="auto">
              <a:xfrm>
                <a:off x="5430996" y="4671453"/>
                <a:ext cx="5760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5400" b="1"/>
                  <a:t>+</a:t>
                </a:r>
              </a:p>
            </p:txBody>
          </p:sp>
        </p:grpSp>
        <p:sp>
          <p:nvSpPr>
            <p:cNvPr id="51218" name="Rettangolo 46"/>
            <p:cNvSpPr>
              <a:spLocks noChangeArrowheads="1"/>
            </p:cNvSpPr>
            <p:nvPr/>
          </p:nvSpPr>
          <p:spPr bwMode="auto">
            <a:xfrm>
              <a:off x="1603726" y="3969441"/>
              <a:ext cx="6784697" cy="2721703"/>
            </a:xfrm>
            <a:prstGeom prst="rect">
              <a:avLst/>
            </a:prstGeom>
            <a:noFill/>
            <a:ln w="57150" algn="ctr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49" name="CasellaDiTesto 48"/>
          <p:cNvSpPr txBox="1">
            <a:spLocks noChangeArrowheads="1"/>
          </p:cNvSpPr>
          <p:nvPr/>
        </p:nvSpPr>
        <p:spPr bwMode="auto">
          <a:xfrm>
            <a:off x="7262813" y="4597400"/>
            <a:ext cx="5762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5400" b="1"/>
              <a:t>0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827088" y="1195388"/>
            <a:ext cx="1368425" cy="21526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5219700" y="1276350"/>
            <a:ext cx="1168400" cy="1073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2914650" y="1196975"/>
            <a:ext cx="1368425" cy="2160588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2384425" y="1443038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1"/>
              <a:t>=</a:t>
            </a:r>
            <a:endParaRPr lang="it-IT" altLang="it-IT" sz="4000"/>
          </a:p>
        </p:txBody>
      </p:sp>
      <p:graphicFrame>
        <p:nvGraphicFramePr>
          <p:cNvPr id="53254" name="Object 7"/>
          <p:cNvGraphicFramePr>
            <a:graphicFrameLocks noChangeAspect="1"/>
          </p:cNvGraphicFramePr>
          <p:nvPr/>
        </p:nvGraphicFramePr>
        <p:xfrm>
          <a:off x="4498975" y="1484313"/>
          <a:ext cx="615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5" imgW="114102" imgH="126780" progId="Equation.DSMT4">
                  <p:embed/>
                </p:oleObj>
              </mc:Choice>
              <mc:Fallback>
                <p:oleObj name="Equation" r:id="rId5" imgW="114102" imgH="1267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1484313"/>
                        <a:ext cx="615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Line 8"/>
          <p:cNvSpPr>
            <a:spLocks noChangeShapeType="1"/>
          </p:cNvSpPr>
          <p:nvPr/>
        </p:nvSpPr>
        <p:spPr bwMode="auto">
          <a:xfrm>
            <a:off x="5219700" y="1268413"/>
            <a:ext cx="1150938" cy="10810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7162800" y="1268413"/>
            <a:ext cx="1168400" cy="1008062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53257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515100" y="1457325"/>
          <a:ext cx="5826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7" imgW="114102" imgH="126780" progId="Equation.DSMT4">
                  <p:embed/>
                </p:oleObj>
              </mc:Choice>
              <mc:Fallback>
                <p:oleObj name="Equation" r:id="rId7" imgW="114102" imgH="1267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1457325"/>
                        <a:ext cx="5826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Text Box 21"/>
          <p:cNvSpPr txBox="1">
            <a:spLocks noChangeArrowheads="1"/>
          </p:cNvSpPr>
          <p:nvPr/>
        </p:nvSpPr>
        <p:spPr bwMode="auto">
          <a:xfrm>
            <a:off x="222250" y="333375"/>
            <a:ext cx="8793163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 : reduced version (economy)</a:t>
            </a:r>
          </a:p>
        </p:txBody>
      </p:sp>
      <p:sp>
        <p:nvSpPr>
          <p:cNvPr id="391190" name="Text Box 22"/>
          <p:cNvSpPr txBox="1">
            <a:spLocks noChangeArrowheads="1"/>
          </p:cNvSpPr>
          <p:nvPr/>
        </p:nvSpPr>
        <p:spPr bwMode="auto">
          <a:xfrm>
            <a:off x="500063" y="5857875"/>
            <a:ext cx="6388100" cy="646113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[Un,Sn,Vn] = svd(A,0)</a:t>
            </a:r>
          </a:p>
        </p:txBody>
      </p:sp>
      <p:graphicFrame>
        <p:nvGraphicFramePr>
          <p:cNvPr id="53260" name="Object 13"/>
          <p:cNvGraphicFramePr>
            <a:graphicFrameLocks noChangeAspect="1"/>
          </p:cNvGraphicFramePr>
          <p:nvPr/>
        </p:nvGraphicFramePr>
        <p:xfrm>
          <a:off x="460375" y="3571875"/>
          <a:ext cx="84296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zione" r:id="rId9" imgW="2717800" imgH="241300" progId="Equation.3">
                  <p:embed/>
                </p:oleObj>
              </mc:Choice>
              <mc:Fallback>
                <p:oleObj name="Equazione" r:id="rId9" imgW="27178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3571875"/>
                        <a:ext cx="842962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1" name="Object 14"/>
          <p:cNvGraphicFramePr>
            <a:graphicFrameLocks noChangeAspect="1"/>
          </p:cNvGraphicFramePr>
          <p:nvPr/>
        </p:nvGraphicFramePr>
        <p:xfrm>
          <a:off x="7235825" y="2514600"/>
          <a:ext cx="1571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zione" r:id="rId11" imgW="419100" imgH="190500" progId="Equation.3">
                  <p:embed/>
                </p:oleObj>
              </mc:Choice>
              <mc:Fallback>
                <p:oleObj name="Equazione" r:id="rId11" imgW="419100" imgH="19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514600"/>
                        <a:ext cx="1571625" cy="71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o 16"/>
          <p:cNvGrpSpPr>
            <a:grpSpLocks/>
          </p:cNvGrpSpPr>
          <p:nvPr/>
        </p:nvGrpSpPr>
        <p:grpSpPr bwMode="auto">
          <a:xfrm>
            <a:off x="2714625" y="4572000"/>
            <a:ext cx="3357563" cy="1071563"/>
            <a:chOff x="2500298" y="4572008"/>
            <a:chExt cx="3357586" cy="1071570"/>
          </a:xfrm>
        </p:grpSpPr>
        <p:sp>
          <p:nvSpPr>
            <p:cNvPr id="16" name="Rettangolo 15"/>
            <p:cNvSpPr/>
            <p:nvPr/>
          </p:nvSpPr>
          <p:spPr bwMode="auto">
            <a:xfrm>
              <a:off x="2500298" y="4572008"/>
              <a:ext cx="3357586" cy="10715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53264" name="Object 15"/>
            <p:cNvGraphicFramePr>
              <a:graphicFrameLocks noChangeAspect="1"/>
            </p:cNvGraphicFramePr>
            <p:nvPr/>
          </p:nvGraphicFramePr>
          <p:xfrm>
            <a:off x="2643174" y="4637102"/>
            <a:ext cx="3051175" cy="935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69" name="Equazione" r:id="rId13" imgW="787400" imgH="241300" progId="Equation.3">
                    <p:embed/>
                  </p:oleObj>
                </mc:Choice>
                <mc:Fallback>
                  <p:oleObj name="Equazione" r:id="rId13" imgW="787400" imgH="2413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3174" y="4637102"/>
                          <a:ext cx="3051175" cy="935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9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285750" y="912813"/>
            <a:ext cx="5795963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dirty="0" err="1">
                <a:latin typeface="Arial" panose="020B0604020202020204" pitchFamily="34" charset="0"/>
              </a:rPr>
              <a:t>properties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  <a:r>
              <a:rPr lang="it-IT" altLang="it-IT" sz="3200" dirty="0" smtClean="0">
                <a:latin typeface="Arial" panose="020B0604020202020204" pitchFamily="34" charset="0"/>
              </a:rPr>
              <a:t>of </a:t>
            </a:r>
            <a:r>
              <a:rPr lang="it-IT" altLang="it-IT" sz="3200" b="1" dirty="0" err="1" smtClean="0">
                <a:latin typeface="Arial" panose="020B0604020202020204" pitchFamily="34" charset="0"/>
              </a:rPr>
              <a:t>singular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</a:t>
            </a:r>
            <a:r>
              <a:rPr lang="it-IT" altLang="it-IT" sz="3200" b="1" dirty="0" err="1" smtClean="0">
                <a:latin typeface="Arial" panose="020B0604020202020204" pitchFamily="34" charset="0"/>
              </a:rPr>
              <a:t>values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smtClean="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55299" name="Object 8"/>
          <p:cNvGraphicFramePr>
            <a:graphicFrameLocks noChangeAspect="1"/>
          </p:cNvGraphicFramePr>
          <p:nvPr/>
        </p:nvGraphicFramePr>
        <p:xfrm>
          <a:off x="6227763" y="155575"/>
          <a:ext cx="2814637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5" imgW="1358900" imgH="1473200" progId="Equation.3">
                  <p:embed/>
                </p:oleObj>
              </mc:Choice>
              <mc:Fallback>
                <p:oleObj name="Equation" r:id="rId5" imgW="1358900" imgH="147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55575"/>
                        <a:ext cx="2814637" cy="30273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9"/>
          <p:cNvGraphicFramePr>
            <a:graphicFrameLocks noChangeAspect="1"/>
          </p:cNvGraphicFramePr>
          <p:nvPr/>
        </p:nvGraphicFramePr>
        <p:xfrm>
          <a:off x="268288" y="2181225"/>
          <a:ext cx="50958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zione" r:id="rId7" imgW="1625400" imgH="241200" progId="Equation.3">
                  <p:embed/>
                </p:oleObj>
              </mc:Choice>
              <mc:Fallback>
                <p:oleObj name="Equazione" r:id="rId7" imgW="16254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2181225"/>
                        <a:ext cx="5095875" cy="9112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/>
        </p:nvGraphicFramePr>
        <p:xfrm>
          <a:off x="285750" y="3468688"/>
          <a:ext cx="68976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9" imgW="1968500" imgH="228600" progId="Equation.DSMT4">
                  <p:embed/>
                </p:oleObj>
              </mc:Choice>
              <mc:Fallback>
                <p:oleObj name="Equation" r:id="rId9" imgW="19685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468688"/>
                        <a:ext cx="6897688" cy="7905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/>
        </p:nvGraphicFramePr>
        <p:xfrm>
          <a:off x="285750" y="4868863"/>
          <a:ext cx="242887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11" imgW="583947" imgH="253890" progId="Equation.DSMT4">
                  <p:embed/>
                </p:oleObj>
              </mc:Choice>
              <mc:Fallback>
                <p:oleObj name="Equation" r:id="rId11" imgW="583947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868863"/>
                        <a:ext cx="2428875" cy="9191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4" name="Object 12"/>
          <p:cNvGraphicFramePr>
            <a:graphicFrameLocks noChangeAspect="1"/>
          </p:cNvGraphicFramePr>
          <p:nvPr/>
        </p:nvGraphicFramePr>
        <p:xfrm>
          <a:off x="6875463" y="4587875"/>
          <a:ext cx="21034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13" imgW="710891" imgH="431613" progId="Equation.DSMT4">
                  <p:embed/>
                </p:oleObj>
              </mc:Choice>
              <mc:Fallback>
                <p:oleObj name="Equation" r:id="rId13" imgW="710891" imgH="43161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587875"/>
                        <a:ext cx="2103437" cy="12319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2987675" y="4433888"/>
          <a:ext cx="351155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zione" r:id="rId15" imgW="1040948" imgH="482391" progId="Equation.3">
                  <p:embed/>
                </p:oleObj>
              </mc:Choice>
              <mc:Fallback>
                <p:oleObj name="Equazione" r:id="rId15" imgW="1040948" imgH="482391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433888"/>
                        <a:ext cx="3511550" cy="16271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304800" y="249238"/>
            <a:ext cx="3487738" cy="585787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uppo 3"/>
          <p:cNvGrpSpPr>
            <a:grpSpLocks/>
          </p:cNvGrpSpPr>
          <p:nvPr/>
        </p:nvGrpSpPr>
        <p:grpSpPr bwMode="auto">
          <a:xfrm>
            <a:off x="395288" y="115888"/>
            <a:ext cx="8101012" cy="6607175"/>
            <a:chOff x="395288" y="115888"/>
            <a:chExt cx="8101012" cy="6607175"/>
          </a:xfrm>
        </p:grpSpPr>
        <p:grpSp>
          <p:nvGrpSpPr>
            <p:cNvPr id="57348" name="Gruppo 5"/>
            <p:cNvGrpSpPr>
              <a:grpSpLocks/>
            </p:cNvGrpSpPr>
            <p:nvPr/>
          </p:nvGrpSpPr>
          <p:grpSpPr bwMode="auto">
            <a:xfrm>
              <a:off x="1476375" y="965200"/>
              <a:ext cx="6330950" cy="5757863"/>
              <a:chOff x="1475656" y="548680"/>
              <a:chExt cx="6332220" cy="5758815"/>
            </a:xfrm>
          </p:grpSpPr>
          <p:pic>
            <p:nvPicPr>
              <p:cNvPr id="57355" name="Immagine 2" descr="C:\Users\SurfaceGiulioGiunta\Desktop\SVD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548680"/>
                <a:ext cx="6332220" cy="5758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7356" name="CasellaDiTesto 3"/>
              <p:cNvSpPr txBox="1">
                <a:spLocks noChangeArrowheads="1"/>
              </p:cNvSpPr>
              <p:nvPr/>
            </p:nvSpPr>
            <p:spPr bwMode="auto">
              <a:xfrm>
                <a:off x="3923928" y="764704"/>
                <a:ext cx="466794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 i="1"/>
                  <a:t>A</a:t>
                </a:r>
              </a:p>
            </p:txBody>
          </p:sp>
          <p:sp>
            <p:nvSpPr>
              <p:cNvPr id="57357" name="CasellaDiTesto 4"/>
              <p:cNvSpPr txBox="1">
                <a:spLocks noChangeArrowheads="1"/>
              </p:cNvSpPr>
              <p:nvPr/>
            </p:nvSpPr>
            <p:spPr bwMode="auto">
              <a:xfrm>
                <a:off x="3059832" y="5301208"/>
                <a:ext cx="466794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 i="1"/>
                  <a:t>A</a:t>
                </a:r>
              </a:p>
            </p:txBody>
          </p:sp>
        </p:grpSp>
        <p:sp>
          <p:nvSpPr>
            <p:cNvPr id="57349" name="CasellaDiTesto 6"/>
            <p:cNvSpPr txBox="1">
              <a:spLocks noChangeArrowheads="1"/>
            </p:cNvSpPr>
            <p:nvPr/>
          </p:nvSpPr>
          <p:spPr bwMode="auto">
            <a:xfrm>
              <a:off x="395288" y="3124200"/>
              <a:ext cx="12128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</a:p>
          </p:txBody>
        </p:sp>
        <p:sp>
          <p:nvSpPr>
            <p:cNvPr id="57350" name="CasellaDiTesto 7"/>
            <p:cNvSpPr txBox="1">
              <a:spLocks noChangeArrowheads="1"/>
            </p:cNvSpPr>
            <p:nvPr/>
          </p:nvSpPr>
          <p:spPr bwMode="auto">
            <a:xfrm>
              <a:off x="3511550" y="4997450"/>
              <a:ext cx="11445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scaling</a:t>
              </a:r>
            </a:p>
          </p:txBody>
        </p:sp>
        <p:sp>
          <p:nvSpPr>
            <p:cNvPr id="57351" name="CasellaDiTesto 8"/>
            <p:cNvSpPr txBox="1">
              <a:spLocks noChangeArrowheads="1"/>
            </p:cNvSpPr>
            <p:nvPr/>
          </p:nvSpPr>
          <p:spPr bwMode="auto">
            <a:xfrm>
              <a:off x="6948488" y="3268663"/>
              <a:ext cx="12128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</a:p>
          </p:txBody>
        </p:sp>
        <p:sp>
          <p:nvSpPr>
            <p:cNvPr id="2" name="CasellaDiTesto 1"/>
            <p:cNvSpPr txBox="1"/>
            <p:nvPr/>
          </p:nvSpPr>
          <p:spPr>
            <a:xfrm>
              <a:off x="611188" y="115888"/>
              <a:ext cx="7885112" cy="9540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effect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of  </a:t>
              </a:r>
              <a:r>
                <a:rPr lang="it-IT" sz="3200" i="1" dirty="0">
                  <a:latin typeface="+mn-lt"/>
                  <a:cs typeface="Arial" panose="020B0604020202020204" pitchFamily="34" charset="0"/>
                </a:rPr>
                <a:t>A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is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decomposed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as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sequence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of an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initial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, a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scaling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and a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final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353" name="CasellaDiTesto 2"/>
            <p:cNvSpPr txBox="1">
              <a:spLocks noChangeArrowheads="1"/>
            </p:cNvSpPr>
            <p:nvPr/>
          </p:nvSpPr>
          <p:spPr bwMode="auto">
            <a:xfrm>
              <a:off x="5389166" y="5795972"/>
              <a:ext cx="33496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i="1"/>
                <a:t>T</a:t>
              </a:r>
            </a:p>
          </p:txBody>
        </p:sp>
        <p:sp>
          <p:nvSpPr>
            <p:cNvPr id="57354" name="CasellaDiTesto 10"/>
            <p:cNvSpPr txBox="1">
              <a:spLocks noChangeArrowheads="1"/>
            </p:cNvSpPr>
            <p:nvPr/>
          </p:nvSpPr>
          <p:spPr bwMode="auto">
            <a:xfrm>
              <a:off x="2724870" y="3130312"/>
              <a:ext cx="33496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i="1"/>
                <a:t>T</a:t>
              </a:r>
            </a:p>
          </p:txBody>
        </p:sp>
      </p:grpSp>
      <p:sp>
        <p:nvSpPr>
          <p:cNvPr id="57347" name="Rettangolo 2"/>
          <p:cNvSpPr>
            <a:spLocks noChangeArrowheads="1"/>
          </p:cNvSpPr>
          <p:nvPr/>
        </p:nvSpPr>
        <p:spPr bwMode="auto">
          <a:xfrm>
            <a:off x="107950" y="2636838"/>
            <a:ext cx="8928100" cy="4032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5" name="Text Box 7"/>
          <p:cNvSpPr txBox="1">
            <a:spLocks noChangeArrowheads="1"/>
          </p:cNvSpPr>
          <p:nvPr/>
        </p:nvSpPr>
        <p:spPr bwMode="auto">
          <a:xfrm>
            <a:off x="3995738" y="1268413"/>
            <a:ext cx="4895850" cy="6794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eig(A)</a:t>
            </a:r>
          </a:p>
        </p:txBody>
      </p:sp>
      <p:sp>
        <p:nvSpPr>
          <p:cNvPr id="380937" name="Text Box 9"/>
          <p:cNvSpPr txBox="1">
            <a:spLocks noChangeArrowheads="1"/>
          </p:cNvSpPr>
          <p:nvPr/>
        </p:nvSpPr>
        <p:spPr bwMode="auto">
          <a:xfrm>
            <a:off x="3995738" y="2133600"/>
            <a:ext cx="4895850" cy="6794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urier New" panose="02070309020205020404" pitchFamily="49" charset="0"/>
              </a:rPr>
              <a:t>[X,Lambda]=eig(A)</a:t>
            </a:r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71438" y="3573463"/>
            <a:ext cx="9037637" cy="15700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C3300"/>
              </a:buClr>
              <a:buSzPct val="120000"/>
              <a:buFont typeface="Wingdings" pitchFamily="2" charset="2"/>
              <a:buChar char="ü"/>
              <a:defRPr/>
            </a:pP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r>
              <a:rPr lang="it-IT" sz="3200" dirty="0">
                <a:latin typeface="Arial" charset="0"/>
                <a:ea typeface="+mn-ea"/>
              </a:rPr>
              <a:t> can be </a:t>
            </a:r>
            <a:r>
              <a:rPr lang="it-IT" sz="3200" dirty="0" err="1">
                <a:latin typeface="Arial" charset="0"/>
                <a:ea typeface="+mn-ea"/>
              </a:rPr>
              <a:t>complex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numbers</a:t>
            </a:r>
            <a:endParaRPr lang="it-IT" sz="3200" dirty="0">
              <a:latin typeface="Arial" charset="0"/>
              <a:ea typeface="+mn-ea"/>
            </a:endParaRPr>
          </a:p>
          <a:p>
            <a:pPr>
              <a:buClr>
                <a:srgbClr val="CC3300"/>
              </a:buClr>
              <a:buSzPct val="120000"/>
              <a:buFont typeface="Wingdings" pitchFamily="2" charset="2"/>
              <a:buChar char="ü"/>
              <a:defRPr/>
            </a:pP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</a:rPr>
              <a:t>eigenvectors</a:t>
            </a:r>
            <a:r>
              <a:rPr lang="it-IT" sz="3200" dirty="0">
                <a:latin typeface="Arial" charset="0"/>
              </a:rPr>
              <a:t> can </a:t>
            </a:r>
            <a:r>
              <a:rPr lang="it-IT" sz="3200" dirty="0" err="1">
                <a:latin typeface="Arial" charset="0"/>
              </a:rPr>
              <a:t>have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200" dirty="0" err="1">
                <a:latin typeface="Arial" charset="0"/>
              </a:rPr>
              <a:t>complex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200" dirty="0" err="1">
                <a:latin typeface="Arial" charset="0"/>
              </a:rPr>
              <a:t>components</a:t>
            </a:r>
            <a:endParaRPr lang="it-IT" sz="3200" dirty="0">
              <a:latin typeface="Arial" charset="0"/>
            </a:endParaRPr>
          </a:p>
          <a:p>
            <a:pPr>
              <a:buClr>
                <a:srgbClr val="CC3300"/>
              </a:buClr>
              <a:buSzPct val="120000"/>
              <a:buFont typeface="Wingdings" pitchFamily="2" charset="2"/>
              <a:buChar char="ü"/>
              <a:defRPr/>
            </a:pP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eigenvectors</a:t>
            </a:r>
            <a:r>
              <a:rPr lang="it-IT" sz="3200" dirty="0">
                <a:latin typeface="Arial" charset="0"/>
                <a:ea typeface="+mn-ea"/>
              </a:rPr>
              <a:t> can be </a:t>
            </a:r>
            <a:r>
              <a:rPr lang="it-IT" sz="3200" dirty="0" err="1">
                <a:latin typeface="Arial" charset="0"/>
                <a:ea typeface="+mn-ea"/>
              </a:rPr>
              <a:t>arbitrarily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scaled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7173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5" grpId="0" animBg="1" autoUpdateAnimBg="0"/>
      <p:bldP spid="380937" grpId="0" animBg="1" autoUpdateAnimBg="0"/>
      <p:bldP spid="38093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uppo 3"/>
          <p:cNvGrpSpPr>
            <a:grpSpLocks/>
          </p:cNvGrpSpPr>
          <p:nvPr/>
        </p:nvGrpSpPr>
        <p:grpSpPr bwMode="auto">
          <a:xfrm>
            <a:off x="395288" y="115888"/>
            <a:ext cx="8101012" cy="6607175"/>
            <a:chOff x="395288" y="115888"/>
            <a:chExt cx="8101012" cy="6607175"/>
          </a:xfrm>
        </p:grpSpPr>
        <p:grpSp>
          <p:nvGrpSpPr>
            <p:cNvPr id="58371" name="Gruppo 5"/>
            <p:cNvGrpSpPr>
              <a:grpSpLocks/>
            </p:cNvGrpSpPr>
            <p:nvPr/>
          </p:nvGrpSpPr>
          <p:grpSpPr bwMode="auto">
            <a:xfrm>
              <a:off x="1476375" y="965200"/>
              <a:ext cx="6330950" cy="5757863"/>
              <a:chOff x="1475656" y="548680"/>
              <a:chExt cx="6332220" cy="5758815"/>
            </a:xfrm>
          </p:grpSpPr>
          <p:pic>
            <p:nvPicPr>
              <p:cNvPr id="58378" name="Immagine 2" descr="C:\Users\SurfaceGiulioGiunta\Desktop\SVD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548680"/>
                <a:ext cx="6332220" cy="5758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379" name="CasellaDiTesto 3"/>
              <p:cNvSpPr txBox="1">
                <a:spLocks noChangeArrowheads="1"/>
              </p:cNvSpPr>
              <p:nvPr/>
            </p:nvSpPr>
            <p:spPr bwMode="auto">
              <a:xfrm>
                <a:off x="3923928" y="764704"/>
                <a:ext cx="466794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 i="1"/>
                  <a:t>A</a:t>
                </a:r>
              </a:p>
            </p:txBody>
          </p:sp>
          <p:sp>
            <p:nvSpPr>
              <p:cNvPr id="58380" name="CasellaDiTesto 4"/>
              <p:cNvSpPr txBox="1">
                <a:spLocks noChangeArrowheads="1"/>
              </p:cNvSpPr>
              <p:nvPr/>
            </p:nvSpPr>
            <p:spPr bwMode="auto">
              <a:xfrm>
                <a:off x="3059832" y="5301208"/>
                <a:ext cx="466794" cy="6463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 i="1"/>
                  <a:t>A</a:t>
                </a:r>
              </a:p>
            </p:txBody>
          </p:sp>
        </p:grpSp>
        <p:sp>
          <p:nvSpPr>
            <p:cNvPr id="58372" name="CasellaDiTesto 6"/>
            <p:cNvSpPr txBox="1">
              <a:spLocks noChangeArrowheads="1"/>
            </p:cNvSpPr>
            <p:nvPr/>
          </p:nvSpPr>
          <p:spPr bwMode="auto">
            <a:xfrm>
              <a:off x="395288" y="3124200"/>
              <a:ext cx="12128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</a:p>
          </p:txBody>
        </p:sp>
        <p:sp>
          <p:nvSpPr>
            <p:cNvPr id="58373" name="CasellaDiTesto 7"/>
            <p:cNvSpPr txBox="1">
              <a:spLocks noChangeArrowheads="1"/>
            </p:cNvSpPr>
            <p:nvPr/>
          </p:nvSpPr>
          <p:spPr bwMode="auto">
            <a:xfrm>
              <a:off x="3511550" y="4997450"/>
              <a:ext cx="11445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scaling</a:t>
              </a:r>
            </a:p>
          </p:txBody>
        </p:sp>
        <p:sp>
          <p:nvSpPr>
            <p:cNvPr id="58374" name="CasellaDiTesto 8"/>
            <p:cNvSpPr txBox="1">
              <a:spLocks noChangeArrowheads="1"/>
            </p:cNvSpPr>
            <p:nvPr/>
          </p:nvSpPr>
          <p:spPr bwMode="auto">
            <a:xfrm>
              <a:off x="6948488" y="3268663"/>
              <a:ext cx="12128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</a:p>
          </p:txBody>
        </p:sp>
        <p:sp>
          <p:nvSpPr>
            <p:cNvPr id="2" name="CasellaDiTesto 1"/>
            <p:cNvSpPr txBox="1"/>
            <p:nvPr/>
          </p:nvSpPr>
          <p:spPr>
            <a:xfrm>
              <a:off x="611188" y="115888"/>
              <a:ext cx="7885112" cy="9540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effect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of  </a:t>
              </a:r>
              <a:r>
                <a:rPr lang="it-IT" sz="3200" i="1" dirty="0">
                  <a:latin typeface="+mn-lt"/>
                  <a:cs typeface="Arial" panose="020B0604020202020204" pitchFamily="34" charset="0"/>
                </a:rPr>
                <a:t>A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is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decomposed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as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sequence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of an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initial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, a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scaling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and a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final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376" name="CasellaDiTesto 2"/>
            <p:cNvSpPr txBox="1">
              <a:spLocks noChangeArrowheads="1"/>
            </p:cNvSpPr>
            <p:nvPr/>
          </p:nvSpPr>
          <p:spPr bwMode="auto">
            <a:xfrm>
              <a:off x="5389166" y="5795972"/>
              <a:ext cx="33496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i="1"/>
                <a:t>T</a:t>
              </a:r>
            </a:p>
          </p:txBody>
        </p:sp>
        <p:sp>
          <p:nvSpPr>
            <p:cNvPr id="58377" name="CasellaDiTesto 10"/>
            <p:cNvSpPr txBox="1">
              <a:spLocks noChangeArrowheads="1"/>
            </p:cNvSpPr>
            <p:nvPr/>
          </p:nvSpPr>
          <p:spPr bwMode="auto">
            <a:xfrm>
              <a:off x="2724870" y="3130312"/>
              <a:ext cx="33496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i="1"/>
                <a:t>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0" y="0"/>
            <a:ext cx="6677025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 and eigenvalues</a:t>
            </a:r>
          </a:p>
        </p:txBody>
      </p:sp>
      <p:graphicFrame>
        <p:nvGraphicFramePr>
          <p:cNvPr id="59395" name="Object 9"/>
          <p:cNvGraphicFramePr>
            <a:graphicFrameLocks noChangeAspect="1"/>
          </p:cNvGraphicFramePr>
          <p:nvPr/>
        </p:nvGraphicFramePr>
        <p:xfrm>
          <a:off x="6443663" y="708025"/>
          <a:ext cx="25495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708025"/>
                        <a:ext cx="2549525" cy="7493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10"/>
          <p:cNvGraphicFramePr>
            <a:graphicFrameLocks noChangeAspect="1"/>
          </p:cNvGraphicFramePr>
          <p:nvPr/>
        </p:nvGraphicFramePr>
        <p:xfrm>
          <a:off x="360363" y="901700"/>
          <a:ext cx="5829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zione" r:id="rId7" imgW="1371600" imgH="228600" progId="Equation.3">
                  <p:embed/>
                </p:oleObj>
              </mc:Choice>
              <mc:Fallback>
                <p:oleObj name="Equazione" r:id="rId7" imgW="1371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901700"/>
                        <a:ext cx="5829300" cy="965200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3" name="Object 11"/>
          <p:cNvGraphicFramePr>
            <a:graphicFrameLocks noChangeAspect="1"/>
          </p:cNvGraphicFramePr>
          <p:nvPr/>
        </p:nvGraphicFramePr>
        <p:xfrm>
          <a:off x="360363" y="2033588"/>
          <a:ext cx="41560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zione" r:id="rId9" imgW="977476" imgH="203112" progId="Equation.3">
                  <p:embed/>
                </p:oleObj>
              </mc:Choice>
              <mc:Fallback>
                <p:oleObj name="Equazione" r:id="rId9" imgW="977476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033588"/>
                        <a:ext cx="4156075" cy="85407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4" name="Object 12"/>
          <p:cNvGraphicFramePr>
            <a:graphicFrameLocks noChangeAspect="1"/>
          </p:cNvGraphicFramePr>
          <p:nvPr/>
        </p:nvGraphicFramePr>
        <p:xfrm>
          <a:off x="5095875" y="2032000"/>
          <a:ext cx="37242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Equation" r:id="rId11" imgW="876300" imgH="203200" progId="Equation.DSMT4">
                  <p:embed/>
                </p:oleObj>
              </mc:Choice>
              <mc:Fallback>
                <p:oleObj name="Equation" r:id="rId11" imgW="876300" imgH="203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2032000"/>
                        <a:ext cx="3724275" cy="85566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5" name="Object 13"/>
          <p:cNvGraphicFramePr>
            <a:graphicFrameLocks noChangeAspect="1"/>
          </p:cNvGraphicFramePr>
          <p:nvPr/>
        </p:nvGraphicFramePr>
        <p:xfrm>
          <a:off x="2478088" y="3046413"/>
          <a:ext cx="431958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13" imgW="825500" imgH="203200" progId="Equation.DSMT4">
                  <p:embed/>
                </p:oleObj>
              </mc:Choice>
              <mc:Fallback>
                <p:oleObj name="Equation" r:id="rId13" imgW="825500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3046413"/>
                        <a:ext cx="4319587" cy="10541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86" name="Text Box 14"/>
          <p:cNvSpPr txBox="1">
            <a:spLocks noChangeArrowheads="1"/>
          </p:cNvSpPr>
          <p:nvPr/>
        </p:nvSpPr>
        <p:spPr bwMode="auto">
          <a:xfrm>
            <a:off x="377825" y="4100513"/>
            <a:ext cx="8388350" cy="120015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</a:t>
            </a: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columns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it-IT" altLang="it-IT" sz="3600" i="1">
                <a:solidFill>
                  <a:srgbClr val="C00000"/>
                </a:solidFill>
              </a:rPr>
              <a:t>v</a:t>
            </a:r>
            <a:r>
              <a:rPr lang="it-IT" altLang="it-IT" sz="3600" i="1" baseline="-25000">
                <a:solidFill>
                  <a:srgbClr val="C00000"/>
                </a:solidFill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it-IT" altLang="it-IT">
                <a:latin typeface="Arial" panose="020B0604020202020204" pitchFamily="34" charset="0"/>
              </a:rPr>
              <a:t> of </a:t>
            </a:r>
            <a:r>
              <a:rPr lang="it-IT" altLang="it-IT" sz="3600" i="1"/>
              <a:t>V</a:t>
            </a:r>
            <a:r>
              <a:rPr lang="it-IT" altLang="it-IT">
                <a:latin typeface="Arial" panose="020B0604020202020204" pitchFamily="34" charset="0"/>
              </a:rPr>
              <a:t> are the </a:t>
            </a: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eigenvectors</a:t>
            </a:r>
            <a:r>
              <a:rPr lang="it-IT" altLang="it-IT">
                <a:latin typeface="Arial" panose="020B0604020202020204" pitchFamily="34" charset="0"/>
              </a:rPr>
              <a:t> di </a:t>
            </a:r>
            <a:r>
              <a:rPr lang="it-IT" altLang="it-IT" sz="3600" i="1"/>
              <a:t>A</a:t>
            </a:r>
            <a:r>
              <a:rPr lang="it-IT" altLang="it-IT" i="1" baseline="30000"/>
              <a:t>T</a:t>
            </a:r>
            <a:r>
              <a:rPr lang="it-IT" altLang="it-IT" sz="3600" i="1"/>
              <a:t>A</a:t>
            </a:r>
            <a:r>
              <a:rPr lang="it-IT" altLang="it-IT" sz="3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2687" name="Text Box 15"/>
          <p:cNvSpPr txBox="1">
            <a:spLocks noChangeArrowheads="1"/>
          </p:cNvSpPr>
          <p:nvPr/>
        </p:nvSpPr>
        <p:spPr bwMode="auto">
          <a:xfrm>
            <a:off x="714375" y="5500688"/>
            <a:ext cx="7848600" cy="1228725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the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squares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of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singular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values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of </a:t>
            </a:r>
            <a:r>
              <a:rPr lang="it-IT" sz="3600" i="1" dirty="0">
                <a:ea typeface="+mn-ea"/>
              </a:rPr>
              <a:t>A</a:t>
            </a:r>
            <a:r>
              <a:rPr lang="it-IT" sz="3200" dirty="0">
                <a:latin typeface="Arial" charset="0"/>
                <a:ea typeface="+mn-ea"/>
              </a:rPr>
              <a:t> are the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600" i="1" dirty="0">
                <a:ea typeface="+mn-ea"/>
              </a:rPr>
              <a:t>A</a:t>
            </a:r>
            <a:r>
              <a:rPr lang="it-IT" sz="3200" i="1" baseline="30000" dirty="0">
                <a:ea typeface="+mn-ea"/>
              </a:rPr>
              <a:t>T</a:t>
            </a:r>
            <a:r>
              <a:rPr lang="it-IT" sz="3600" i="1" dirty="0">
                <a:ea typeface="+mn-ea"/>
              </a:rPr>
              <a:t>A</a:t>
            </a:r>
            <a:r>
              <a:rPr lang="it-IT" sz="3600" dirty="0">
                <a:latin typeface="Arial" charset="0"/>
                <a:ea typeface="+mn-ea"/>
              </a:rPr>
              <a:t> </a:t>
            </a:r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0" y="1916113"/>
            <a:ext cx="2125663" cy="1427162"/>
            <a:chOff x="0" y="1916832"/>
            <a:chExt cx="2125903" cy="1425799"/>
          </a:xfrm>
        </p:grpSpPr>
        <p:sp>
          <p:nvSpPr>
            <p:cNvPr id="59403" name="CasellaDiTesto 1"/>
            <p:cNvSpPr txBox="1">
              <a:spLocks noChangeArrowheads="1"/>
            </p:cNvSpPr>
            <p:nvPr/>
          </p:nvSpPr>
          <p:spPr bwMode="auto">
            <a:xfrm>
              <a:off x="0" y="2880966"/>
              <a:ext cx="21259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n</a:t>
              </a:r>
              <a:r>
                <a:rPr lang="it-IT" altLang="it-IT" sz="2400"/>
                <a:t>x</a:t>
              </a:r>
              <a:r>
                <a:rPr lang="it-IT" altLang="it-IT" sz="2400" i="1"/>
                <a:t>n</a:t>
              </a:r>
              <a:r>
                <a:rPr lang="it-IT" altLang="it-IT" sz="2400"/>
                <a:t> </a:t>
              </a: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symmetric</a:t>
              </a:r>
            </a:p>
          </p:txBody>
        </p:sp>
        <p:sp>
          <p:nvSpPr>
            <p:cNvPr id="59404" name="Rettangolo 2"/>
            <p:cNvSpPr>
              <a:spLocks noChangeArrowheads="1"/>
            </p:cNvSpPr>
            <p:nvPr/>
          </p:nvSpPr>
          <p:spPr bwMode="auto">
            <a:xfrm>
              <a:off x="35496" y="1916832"/>
              <a:ext cx="2090407" cy="1425799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86" grpId="0" animBg="1"/>
      <p:bldP spid="41268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3"/>
          <p:cNvGraphicFramePr>
            <a:graphicFrameLocks noChangeAspect="1"/>
          </p:cNvGraphicFramePr>
          <p:nvPr/>
        </p:nvGraphicFramePr>
        <p:xfrm>
          <a:off x="6372225" y="852488"/>
          <a:ext cx="24447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zione" r:id="rId5" imgW="774364" imgH="203112" progId="Equation.3">
                  <p:embed/>
                </p:oleObj>
              </mc:Choice>
              <mc:Fallback>
                <p:oleObj name="Equazione" r:id="rId5" imgW="774364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852488"/>
                        <a:ext cx="2444750" cy="7715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4"/>
          <p:cNvGraphicFramePr>
            <a:graphicFrameLocks noChangeAspect="1"/>
          </p:cNvGraphicFramePr>
          <p:nvPr/>
        </p:nvGraphicFramePr>
        <p:xfrm>
          <a:off x="179388" y="758825"/>
          <a:ext cx="58832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zione" r:id="rId7" imgW="1384300" imgH="228600" progId="Equation.3">
                  <p:embed/>
                </p:oleObj>
              </mc:Choice>
              <mc:Fallback>
                <p:oleObj name="Equazione" r:id="rId7" imgW="1384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758825"/>
                        <a:ext cx="5883275" cy="96361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25" name="Object 5"/>
          <p:cNvGraphicFramePr>
            <a:graphicFrameLocks noChangeAspect="1"/>
          </p:cNvGraphicFramePr>
          <p:nvPr/>
        </p:nvGraphicFramePr>
        <p:xfrm>
          <a:off x="306388" y="1916113"/>
          <a:ext cx="42640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zione" r:id="rId9" imgW="1002865" imgH="203112" progId="Equation.3">
                  <p:embed/>
                </p:oleObj>
              </mc:Choice>
              <mc:Fallback>
                <p:oleObj name="Equazione" r:id="rId9" imgW="100286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916113"/>
                        <a:ext cx="4264025" cy="85407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728" name="Text Box 8"/>
          <p:cNvSpPr txBox="1">
            <a:spLocks noChangeArrowheads="1"/>
          </p:cNvSpPr>
          <p:nvPr/>
        </p:nvSpPr>
        <p:spPr bwMode="auto">
          <a:xfrm>
            <a:off x="1687513" y="4095750"/>
            <a:ext cx="5765800" cy="120015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</a:t>
            </a: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columns </a:t>
            </a:r>
            <a:r>
              <a:rPr lang="it-IT" altLang="it-IT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it-IT" altLang="it-IT" sz="3600" i="1">
                <a:solidFill>
                  <a:srgbClr val="C00000"/>
                </a:solidFill>
              </a:rPr>
              <a:t>u</a:t>
            </a:r>
            <a:r>
              <a:rPr lang="it-IT" altLang="it-IT" sz="3600" i="1" baseline="-25000">
                <a:solidFill>
                  <a:srgbClr val="C00000"/>
                </a:solidFill>
              </a:rPr>
              <a:t>i</a:t>
            </a:r>
            <a:r>
              <a:rPr lang="it-IT" altLang="it-IT" sz="3600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it-IT" altLang="it-IT">
                <a:latin typeface="Arial" panose="020B0604020202020204" pitchFamily="34" charset="0"/>
              </a:rPr>
              <a:t> di </a:t>
            </a:r>
            <a:r>
              <a:rPr lang="it-IT" altLang="it-IT" sz="3600" i="1"/>
              <a:t>U</a:t>
            </a:r>
            <a:r>
              <a:rPr lang="it-IT" altLang="it-IT">
                <a:latin typeface="Arial" panose="020B0604020202020204" pitchFamily="34" charset="0"/>
              </a:rPr>
              <a:t> are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eigenvectors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sz="3600" i="1"/>
              <a:t>AA</a:t>
            </a:r>
            <a:r>
              <a:rPr lang="it-IT" altLang="it-IT" i="1" baseline="30000"/>
              <a:t>T</a:t>
            </a:r>
            <a:r>
              <a:rPr lang="it-IT" altLang="it-IT" sz="36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827088" y="5381625"/>
            <a:ext cx="7848600" cy="1262063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the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squares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of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singular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values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sz="3600" dirty="0">
                <a:latin typeface="Arial" charset="0"/>
              </a:rPr>
              <a:t>of </a:t>
            </a:r>
            <a:r>
              <a:rPr lang="it-IT" sz="4000" i="1" dirty="0"/>
              <a:t>A</a:t>
            </a:r>
            <a:r>
              <a:rPr lang="it-IT" sz="3600" dirty="0">
                <a:latin typeface="Arial" charset="0"/>
              </a:rPr>
              <a:t> </a:t>
            </a:r>
            <a:r>
              <a:rPr lang="it-IT" sz="3200" dirty="0">
                <a:latin typeface="Arial" charset="0"/>
              </a:rPr>
              <a:t>are the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eigenvalues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sz="3600" dirty="0">
                <a:latin typeface="Arial" charset="0"/>
              </a:rPr>
              <a:t> of </a:t>
            </a:r>
            <a:r>
              <a:rPr lang="it-IT" sz="3600" i="1" dirty="0">
                <a:ea typeface="+mn-ea"/>
              </a:rPr>
              <a:t>AA</a:t>
            </a:r>
            <a:r>
              <a:rPr lang="it-IT" sz="3200" i="1" baseline="30000" dirty="0">
                <a:ea typeface="+mn-ea"/>
              </a:rPr>
              <a:t>T</a:t>
            </a:r>
            <a:r>
              <a:rPr lang="it-IT" sz="3600" dirty="0">
                <a:latin typeface="Arial" charset="0"/>
                <a:ea typeface="+mn-ea"/>
              </a:rPr>
              <a:t> </a:t>
            </a: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094288" y="1941513"/>
          <a:ext cx="38862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zione" r:id="rId11" imgW="914400" imgH="203200" progId="Equation.3">
                  <p:embed/>
                </p:oleObj>
              </mc:Choice>
              <mc:Fallback>
                <p:oleObj name="Equazione" r:id="rId11" imgW="9144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1941513"/>
                        <a:ext cx="3886200" cy="85407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806700" y="3068638"/>
          <a:ext cx="38893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zione" r:id="rId13" imgW="825500" imgH="203200" progId="Equation.3">
                  <p:embed/>
                </p:oleObj>
              </mc:Choice>
              <mc:Fallback>
                <p:oleObj name="Equazione" r:id="rId13" imgW="8255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3068638"/>
                        <a:ext cx="3889375" cy="8540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9" name="Text Box 3"/>
          <p:cNvSpPr txBox="1">
            <a:spLocks noChangeArrowheads="1"/>
          </p:cNvSpPr>
          <p:nvPr/>
        </p:nvSpPr>
        <p:spPr bwMode="auto">
          <a:xfrm>
            <a:off x="0" y="0"/>
            <a:ext cx="6677025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 and eigenvalues</a:t>
            </a:r>
          </a:p>
        </p:txBody>
      </p:sp>
      <p:grpSp>
        <p:nvGrpSpPr>
          <p:cNvPr id="10" name="Gruppo 9"/>
          <p:cNvGrpSpPr>
            <a:grpSpLocks/>
          </p:cNvGrpSpPr>
          <p:nvPr/>
        </p:nvGrpSpPr>
        <p:grpSpPr bwMode="auto">
          <a:xfrm>
            <a:off x="0" y="1916113"/>
            <a:ext cx="2339975" cy="1427162"/>
            <a:chOff x="0" y="1916832"/>
            <a:chExt cx="2263761" cy="1425799"/>
          </a:xfrm>
        </p:grpSpPr>
        <p:sp>
          <p:nvSpPr>
            <p:cNvPr id="61451" name="CasellaDiTesto 11"/>
            <p:cNvSpPr txBox="1">
              <a:spLocks noChangeArrowheads="1"/>
            </p:cNvSpPr>
            <p:nvPr/>
          </p:nvSpPr>
          <p:spPr bwMode="auto">
            <a:xfrm>
              <a:off x="0" y="2880966"/>
              <a:ext cx="22637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m</a:t>
              </a:r>
              <a:r>
                <a:rPr lang="it-IT" altLang="it-IT" sz="2400"/>
                <a:t>x</a:t>
              </a:r>
              <a:r>
                <a:rPr lang="it-IT" altLang="it-IT" sz="2400" i="1"/>
                <a:t>m</a:t>
              </a:r>
              <a:r>
                <a:rPr lang="it-IT" altLang="it-IT" sz="2400"/>
                <a:t> </a:t>
              </a: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symmetric</a:t>
              </a:r>
            </a:p>
          </p:txBody>
        </p:sp>
        <p:sp>
          <p:nvSpPr>
            <p:cNvPr id="61452" name="Rettangolo 13"/>
            <p:cNvSpPr>
              <a:spLocks noChangeArrowheads="1"/>
            </p:cNvSpPr>
            <p:nvPr/>
          </p:nvSpPr>
          <p:spPr bwMode="auto">
            <a:xfrm>
              <a:off x="35496" y="1916832"/>
              <a:ext cx="2090407" cy="1425799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8" grpId="0" animBg="1"/>
      <p:bldP spid="4147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9213" y="3714750"/>
          <a:ext cx="44243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0" name="Equazione" r:id="rId5" imgW="1244600" imgH="241300" progId="Equation.3">
                  <p:embed/>
                </p:oleObj>
              </mc:Choice>
              <mc:Fallback>
                <p:oleObj name="Equazione" r:id="rId5" imgW="12446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3714750"/>
                        <a:ext cx="44243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5"/>
          <p:cNvGraphicFramePr>
            <a:graphicFrameLocks noChangeAspect="1"/>
          </p:cNvGraphicFramePr>
          <p:nvPr/>
        </p:nvGraphicFramePr>
        <p:xfrm>
          <a:off x="6229350" y="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6"/>
          <p:cNvGraphicFramePr>
            <a:graphicFrameLocks noChangeAspect="1"/>
          </p:cNvGraphicFramePr>
          <p:nvPr/>
        </p:nvGraphicFramePr>
        <p:xfrm>
          <a:off x="2143125" y="622300"/>
          <a:ext cx="1574800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Equazione" r:id="rId9" imgW="672808" imgH="939392" progId="Equation.3">
                  <p:embed/>
                </p:oleObj>
              </mc:Choice>
              <mc:Fallback>
                <p:oleObj name="Equazione" r:id="rId9" imgW="672808" imgH="93939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622300"/>
                        <a:ext cx="1574800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7"/>
          <p:cNvGraphicFramePr>
            <a:graphicFrameLocks noChangeAspect="1"/>
          </p:cNvGraphicFramePr>
          <p:nvPr/>
        </p:nvGraphicFramePr>
        <p:xfrm>
          <a:off x="3929063" y="71438"/>
          <a:ext cx="2071687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3" name="Equazione" r:id="rId11" imgW="927100" imgH="1625600" progId="Equation.3">
                  <p:embed/>
                </p:oleObj>
              </mc:Choice>
              <mc:Fallback>
                <p:oleObj name="Equazione" r:id="rId11" imgW="927100" imgH="1625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71438"/>
                        <a:ext cx="2071687" cy="372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290513" y="4500563"/>
          <a:ext cx="84407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Equazione" r:id="rId13" imgW="2374900" imgH="228600" progId="Equation.3">
                  <p:embed/>
                </p:oleObj>
              </mc:Choice>
              <mc:Fallback>
                <p:oleObj name="Equazione" r:id="rId13" imgW="23749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4500563"/>
                        <a:ext cx="84407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_0"/>
          <p:cNvSpPr txBox="1">
            <a:spLocks noChangeArrowheads="1"/>
          </p:cNvSpPr>
          <p:nvPr/>
        </p:nvSpPr>
        <p:spPr bwMode="auto">
          <a:xfrm>
            <a:off x="4410075" y="3903663"/>
            <a:ext cx="2065338" cy="523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 err="1">
                <a:latin typeface="Arial" charset="0"/>
                <a:ea typeface="+mn-ea"/>
              </a:rPr>
              <a:t>columnwise</a:t>
            </a:r>
            <a:endParaRPr lang="it-IT" sz="2800" dirty="0">
              <a:latin typeface="Arial" charset="0"/>
              <a:ea typeface="+mn-ea"/>
            </a:endParaRPr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576263" y="5286375"/>
          <a:ext cx="81708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5" name="Equazione" r:id="rId15" imgW="2298700" imgH="228600" progId="Equation.3">
                  <p:embed/>
                </p:oleObj>
              </mc:Choice>
              <mc:Fallback>
                <p:oleObj name="Equazione" r:id="rId15" imgW="22987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5286375"/>
                        <a:ext cx="81708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_1"/>
          <p:cNvSpPr txBox="1">
            <a:spLocks noChangeArrowheads="1"/>
          </p:cNvSpPr>
          <p:nvPr/>
        </p:nvSpPr>
        <p:spPr bwMode="auto">
          <a:xfrm>
            <a:off x="0" y="6181725"/>
            <a:ext cx="9144000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dirty="0" err="1" smtClean="0">
                <a:latin typeface="Arial" panose="020B0604020202020204" pitchFamily="34" charset="0"/>
              </a:rPr>
              <a:t>each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column</a:t>
            </a:r>
            <a:r>
              <a:rPr lang="it-IT" altLang="it-IT" dirty="0" smtClean="0">
                <a:latin typeface="Arial" panose="020B0604020202020204" pitchFamily="34" charset="0"/>
              </a:rPr>
              <a:t> of </a:t>
            </a:r>
            <a:r>
              <a:rPr lang="it-IT" altLang="it-IT" i="1" dirty="0" smtClean="0">
                <a:solidFill>
                  <a:srgbClr val="262699"/>
                </a:solidFill>
              </a:rPr>
              <a:t>A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is</a:t>
            </a:r>
            <a:r>
              <a:rPr lang="it-IT" altLang="it-IT" dirty="0" smtClean="0">
                <a:latin typeface="Arial" panose="020B0604020202020204" pitchFamily="34" charset="0"/>
              </a:rPr>
              <a:t> a linear </a:t>
            </a:r>
            <a:r>
              <a:rPr lang="it-IT" altLang="it-IT" dirty="0" err="1" smtClean="0">
                <a:latin typeface="Arial" panose="020B0604020202020204" pitchFamily="34" charset="0"/>
              </a:rPr>
              <a:t>combination</a:t>
            </a:r>
            <a:r>
              <a:rPr lang="it-IT" altLang="it-IT" dirty="0" smtClean="0">
                <a:latin typeface="Arial" panose="020B0604020202020204" pitchFamily="34" charset="0"/>
              </a:rPr>
              <a:t> of the </a:t>
            </a:r>
            <a:r>
              <a:rPr lang="it-IT" altLang="it-IT" dirty="0" err="1" smtClean="0">
                <a:latin typeface="Arial" panose="020B0604020202020204" pitchFamily="34" charset="0"/>
              </a:rPr>
              <a:t>columns</a:t>
            </a:r>
            <a:r>
              <a:rPr lang="it-IT" altLang="it-IT" dirty="0" smtClean="0">
                <a:latin typeface="Arial" panose="020B0604020202020204" pitchFamily="34" charset="0"/>
              </a:rPr>
              <a:t> of </a:t>
            </a:r>
            <a:r>
              <a:rPr lang="it-IT" altLang="it-IT" i="1" dirty="0" smtClean="0">
                <a:solidFill>
                  <a:srgbClr val="262699"/>
                </a:solidFill>
              </a:rPr>
              <a:t>U</a:t>
            </a: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5076825" y="2205038"/>
            <a:ext cx="719138" cy="1509712"/>
          </a:xfrm>
          <a:prstGeom prst="rect">
            <a:avLst/>
          </a:prstGeom>
          <a:noFill/>
          <a:ln w="38100" algn="ctr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CasellaDiTesto 11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501" name="Gruppo 5"/>
          <p:cNvGrpSpPr>
            <a:grpSpLocks/>
          </p:cNvGrpSpPr>
          <p:nvPr/>
        </p:nvGrpSpPr>
        <p:grpSpPr bwMode="auto">
          <a:xfrm>
            <a:off x="6162675" y="1341438"/>
            <a:ext cx="2946400" cy="1323975"/>
            <a:chOff x="6163023" y="1341766"/>
            <a:chExt cx="2945481" cy="1323329"/>
          </a:xfrm>
        </p:grpSpPr>
        <p:sp>
          <p:nvSpPr>
            <p:cNvPr id="63506" name="Rettangolo 2"/>
            <p:cNvSpPr>
              <a:spLocks noChangeArrowheads="1"/>
            </p:cNvSpPr>
            <p:nvPr/>
          </p:nvSpPr>
          <p:spPr bwMode="auto">
            <a:xfrm>
              <a:off x="6163023" y="1368951"/>
              <a:ext cx="648072" cy="1296144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Rettangolo 13"/>
            <p:cNvSpPr/>
            <p:nvPr/>
          </p:nvSpPr>
          <p:spPr bwMode="auto">
            <a:xfrm>
              <a:off x="8461006" y="1341766"/>
              <a:ext cx="647498" cy="12963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3508" name="Rettangolo 14"/>
            <p:cNvSpPr>
              <a:spLocks noChangeArrowheads="1"/>
            </p:cNvSpPr>
            <p:nvPr/>
          </p:nvSpPr>
          <p:spPr bwMode="auto">
            <a:xfrm>
              <a:off x="7161092" y="1341766"/>
              <a:ext cx="1227331" cy="129614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3509" name="CasellaDiTesto 3"/>
            <p:cNvSpPr txBox="1">
              <a:spLocks noChangeArrowheads="1"/>
            </p:cNvSpPr>
            <p:nvPr/>
          </p:nvSpPr>
          <p:spPr bwMode="auto">
            <a:xfrm>
              <a:off x="6804248" y="1747519"/>
              <a:ext cx="3866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/>
                <a:t>=</a:t>
              </a:r>
            </a:p>
          </p:txBody>
        </p:sp>
      </p:grpSp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6350000" y="1341438"/>
            <a:ext cx="2398713" cy="1296987"/>
            <a:chOff x="6350746" y="1340768"/>
            <a:chExt cx="2397718" cy="1297142"/>
          </a:xfrm>
        </p:grpSpPr>
        <p:sp>
          <p:nvSpPr>
            <p:cNvPr id="63503" name="Rettangolo 4"/>
            <p:cNvSpPr>
              <a:spLocks noChangeArrowheads="1"/>
            </p:cNvSpPr>
            <p:nvPr/>
          </p:nvSpPr>
          <p:spPr bwMode="auto">
            <a:xfrm>
              <a:off x="6350746" y="1368950"/>
              <a:ext cx="93461" cy="126796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3504" name="Rettangolo 18"/>
            <p:cNvSpPr>
              <a:spLocks noChangeArrowheads="1"/>
            </p:cNvSpPr>
            <p:nvPr/>
          </p:nvSpPr>
          <p:spPr bwMode="auto">
            <a:xfrm>
              <a:off x="8655003" y="1340768"/>
              <a:ext cx="93461" cy="126796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3505" name="Rettangolo 19"/>
            <p:cNvSpPr>
              <a:spLocks noChangeArrowheads="1"/>
            </p:cNvSpPr>
            <p:nvPr/>
          </p:nvSpPr>
          <p:spPr bwMode="auto">
            <a:xfrm>
              <a:off x="7171136" y="1341766"/>
              <a:ext cx="1227331" cy="1296144"/>
            </a:xfrm>
            <a:prstGeom prst="rect">
              <a:avLst/>
            </a:prstGeom>
            <a:solidFill>
              <a:srgbClr val="00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graphicFrame>
        <p:nvGraphicFramePr>
          <p:cNvPr id="65539" name="Object 4"/>
          <p:cNvGraphicFramePr>
            <a:graphicFrameLocks noChangeAspect="1"/>
          </p:cNvGraphicFramePr>
          <p:nvPr/>
        </p:nvGraphicFramePr>
        <p:xfrm>
          <a:off x="49213" y="3714750"/>
          <a:ext cx="44243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8" name="Equazione" r:id="rId5" imgW="1244600" imgH="241300" progId="Equation.3">
                  <p:embed/>
                </p:oleObj>
              </mc:Choice>
              <mc:Fallback>
                <p:oleObj name="Equazione" r:id="rId5" imgW="12446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3714750"/>
                        <a:ext cx="44243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5"/>
          <p:cNvGraphicFramePr>
            <a:graphicFrameLocks noChangeAspect="1"/>
          </p:cNvGraphicFramePr>
          <p:nvPr/>
        </p:nvGraphicFramePr>
        <p:xfrm>
          <a:off x="6229350" y="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9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6"/>
          <p:cNvGraphicFramePr>
            <a:graphicFrameLocks noChangeAspect="1"/>
          </p:cNvGraphicFramePr>
          <p:nvPr/>
        </p:nvGraphicFramePr>
        <p:xfrm>
          <a:off x="2143125" y="622300"/>
          <a:ext cx="1574800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0" name="Equazione" r:id="rId9" imgW="672808" imgH="939392" progId="Equation.3">
                  <p:embed/>
                </p:oleObj>
              </mc:Choice>
              <mc:Fallback>
                <p:oleObj name="Equazione" r:id="rId9" imgW="672808" imgH="93939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622300"/>
                        <a:ext cx="1574800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7"/>
          <p:cNvGraphicFramePr>
            <a:graphicFrameLocks noChangeAspect="1"/>
          </p:cNvGraphicFramePr>
          <p:nvPr/>
        </p:nvGraphicFramePr>
        <p:xfrm>
          <a:off x="3929063" y="71438"/>
          <a:ext cx="2071687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1" name="Equazione" r:id="rId11" imgW="927100" imgH="1625600" progId="Equation.3">
                  <p:embed/>
                </p:oleObj>
              </mc:Choice>
              <mc:Fallback>
                <p:oleObj name="Equazione" r:id="rId11" imgW="927100" imgH="1625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71438"/>
                        <a:ext cx="2071687" cy="372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9"/>
          <p:cNvGraphicFramePr>
            <a:graphicFrameLocks noChangeAspect="1"/>
          </p:cNvGraphicFramePr>
          <p:nvPr/>
        </p:nvGraphicFramePr>
        <p:xfrm>
          <a:off x="576263" y="4437063"/>
          <a:ext cx="81708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Equazione" r:id="rId13" imgW="2298700" imgH="228600" progId="Equation.3">
                  <p:embed/>
                </p:oleObj>
              </mc:Choice>
              <mc:Fallback>
                <p:oleObj name="Equazione" r:id="rId13" imgW="22987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437063"/>
                        <a:ext cx="81708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_1"/>
          <p:cNvSpPr txBox="1">
            <a:spLocks noChangeArrowheads="1"/>
          </p:cNvSpPr>
          <p:nvPr/>
        </p:nvSpPr>
        <p:spPr bwMode="auto">
          <a:xfrm>
            <a:off x="0" y="5805488"/>
            <a:ext cx="9144000" cy="1076325"/>
          </a:xfrm>
          <a:prstGeom prst="rect">
            <a:avLst/>
          </a:prstGeom>
          <a:solidFill>
            <a:srgbClr val="CCFF99"/>
          </a:solidFill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dirty="0" smtClean="0">
                <a:latin typeface="Arial" charset="0"/>
              </a:rPr>
              <a:t>the </a:t>
            </a:r>
            <a:r>
              <a:rPr lang="it-IT" dirty="0" err="1" smtClean="0">
                <a:latin typeface="Arial" charset="0"/>
              </a:rPr>
              <a:t>elements</a:t>
            </a:r>
            <a:r>
              <a:rPr lang="it-IT" dirty="0" smtClean="0">
                <a:latin typeface="Arial" charset="0"/>
              </a:rPr>
              <a:t> of the </a:t>
            </a:r>
            <a:r>
              <a:rPr lang="it-IT" dirty="0" err="1" smtClean="0">
                <a:latin typeface="Arial" charset="0"/>
              </a:rPr>
              <a:t>vector</a:t>
            </a:r>
            <a:r>
              <a:rPr lang="it-IT" dirty="0" smtClean="0">
                <a:latin typeface="Arial" charset="0"/>
              </a:rPr>
              <a:t>  </a:t>
            </a:r>
            <a:r>
              <a:rPr lang="it-IT" sz="3200" i="1" dirty="0" smtClean="0">
                <a:latin typeface="+mn-lt"/>
              </a:rPr>
              <a:t>s</a:t>
            </a:r>
            <a:r>
              <a:rPr lang="it-IT" sz="3200" i="1" baseline="-25000" dirty="0" smtClean="0">
                <a:latin typeface="+mn-lt"/>
              </a:rPr>
              <a:t>i</a:t>
            </a:r>
            <a:r>
              <a:rPr lang="it-IT" sz="3200" i="1" dirty="0" smtClean="0">
                <a:latin typeface="+mn-lt"/>
              </a:rPr>
              <a:t> </a:t>
            </a:r>
            <a:r>
              <a:rPr lang="it-IT" dirty="0" smtClean="0">
                <a:latin typeface="Arial" charset="0"/>
              </a:rPr>
              <a:t>are the co-</a:t>
            </a:r>
            <a:r>
              <a:rPr lang="it-IT" dirty="0" err="1" smtClean="0">
                <a:latin typeface="Arial" charset="0"/>
              </a:rPr>
              <a:t>ordinates</a:t>
            </a:r>
            <a:r>
              <a:rPr lang="it-IT" dirty="0" smtClean="0">
                <a:latin typeface="Arial" charset="0"/>
              </a:rPr>
              <a:t> of the</a:t>
            </a:r>
            <a:r>
              <a:rPr lang="it-IT" i="1" dirty="0" smtClean="0">
                <a:latin typeface="Arial" charset="0"/>
              </a:rPr>
              <a:t> </a:t>
            </a:r>
            <a:r>
              <a:rPr lang="it-IT" sz="2800" i="1" dirty="0" smtClean="0">
                <a:latin typeface="+mj-lt"/>
              </a:rPr>
              <a:t>i</a:t>
            </a:r>
            <a:r>
              <a:rPr lang="it-IT" dirty="0" smtClean="0">
                <a:latin typeface="Arial" charset="0"/>
              </a:rPr>
              <a:t>-</a:t>
            </a:r>
            <a:r>
              <a:rPr lang="it-IT" dirty="0" err="1" smtClean="0">
                <a:latin typeface="Arial" charset="0"/>
              </a:rPr>
              <a:t>th</a:t>
            </a:r>
            <a:r>
              <a:rPr lang="it-IT" dirty="0" smtClean="0">
                <a:latin typeface="Arial" charset="0"/>
              </a:rPr>
              <a:t> </a:t>
            </a:r>
            <a:r>
              <a:rPr lang="it-IT" dirty="0" err="1" smtClean="0">
                <a:latin typeface="Arial" charset="0"/>
              </a:rPr>
              <a:t>column</a:t>
            </a:r>
            <a:r>
              <a:rPr lang="it-IT" dirty="0" smtClean="0">
                <a:latin typeface="Arial" charset="0"/>
              </a:rPr>
              <a:t> of</a:t>
            </a:r>
            <a:r>
              <a:rPr lang="it-IT" sz="3200" dirty="0" smtClean="0">
                <a:latin typeface="Arial" charset="0"/>
              </a:rPr>
              <a:t> </a:t>
            </a:r>
            <a:r>
              <a:rPr lang="it-IT" sz="3200" i="1" dirty="0" smtClean="0">
                <a:solidFill>
                  <a:srgbClr val="262699"/>
                </a:solidFill>
              </a:rPr>
              <a:t>A</a:t>
            </a:r>
            <a:r>
              <a:rPr lang="it-IT" dirty="0" smtClean="0">
                <a:latin typeface="Arial" charset="0"/>
              </a:rPr>
              <a:t> on the </a:t>
            </a:r>
            <a:r>
              <a:rPr lang="it-IT" dirty="0" err="1" smtClean="0">
                <a:latin typeface="Arial" charset="0"/>
              </a:rPr>
              <a:t>basis</a:t>
            </a:r>
            <a:r>
              <a:rPr lang="it-IT" dirty="0" smtClean="0">
                <a:latin typeface="Arial" charset="0"/>
              </a:rPr>
              <a:t> </a:t>
            </a:r>
            <a:r>
              <a:rPr lang="it-IT" dirty="0" err="1" smtClean="0">
                <a:latin typeface="Arial" charset="0"/>
              </a:rPr>
              <a:t>formed</a:t>
            </a:r>
            <a:r>
              <a:rPr lang="it-IT" dirty="0" smtClean="0">
                <a:latin typeface="Arial" charset="0"/>
              </a:rPr>
              <a:t> by the </a:t>
            </a:r>
            <a:r>
              <a:rPr lang="it-IT" dirty="0" err="1" smtClean="0">
                <a:latin typeface="Arial" charset="0"/>
              </a:rPr>
              <a:t>columns</a:t>
            </a:r>
            <a:r>
              <a:rPr lang="it-IT" dirty="0" smtClean="0">
                <a:latin typeface="Arial" charset="0"/>
              </a:rPr>
              <a:t> of </a:t>
            </a:r>
            <a:r>
              <a:rPr lang="it-IT" sz="3200" i="1" dirty="0" smtClean="0">
                <a:solidFill>
                  <a:srgbClr val="262699"/>
                </a:solidFill>
              </a:rPr>
              <a:t>U</a:t>
            </a:r>
          </a:p>
        </p:txBody>
      </p:sp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3722688" y="5062538"/>
          <a:ext cx="1804987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Equazione" r:id="rId15" imgW="508000" imgH="228600" progId="Equation.3">
                  <p:embed/>
                </p:oleObj>
              </mc:Choice>
              <mc:Fallback>
                <p:oleObj name="Equazione" r:id="rId15" imgW="5080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5062538"/>
                        <a:ext cx="1804987" cy="8143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6" name="Rettangolo 11"/>
          <p:cNvSpPr>
            <a:spLocks noChangeArrowheads="1"/>
          </p:cNvSpPr>
          <p:nvPr/>
        </p:nvSpPr>
        <p:spPr bwMode="auto">
          <a:xfrm>
            <a:off x="5076825" y="2205038"/>
            <a:ext cx="719138" cy="1509712"/>
          </a:xfrm>
          <a:prstGeom prst="rect">
            <a:avLst/>
          </a:prstGeom>
          <a:noFill/>
          <a:ln w="38100" algn="ctr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CasellaDiTesto 11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_0"/>
          <p:cNvSpPr txBox="1">
            <a:spLocks noChangeArrowheads="1"/>
          </p:cNvSpPr>
          <p:nvPr/>
        </p:nvSpPr>
        <p:spPr bwMode="auto">
          <a:xfrm>
            <a:off x="4857750" y="3857625"/>
            <a:ext cx="2325688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columnwise</a:t>
            </a:r>
            <a:endParaRPr lang="it-IT" sz="3200" dirty="0">
              <a:latin typeface="Arial" charset="0"/>
              <a:ea typeface="+mn-ea"/>
            </a:endParaRPr>
          </a:p>
        </p:txBody>
      </p:sp>
      <p:grpSp>
        <p:nvGrpSpPr>
          <p:cNvPr id="65549" name="Gruppo 13"/>
          <p:cNvGrpSpPr>
            <a:grpSpLocks/>
          </p:cNvGrpSpPr>
          <p:nvPr/>
        </p:nvGrpSpPr>
        <p:grpSpPr bwMode="auto">
          <a:xfrm>
            <a:off x="6162675" y="1341438"/>
            <a:ext cx="2946400" cy="1323975"/>
            <a:chOff x="6163023" y="1341766"/>
            <a:chExt cx="2945481" cy="1323329"/>
          </a:xfrm>
        </p:grpSpPr>
        <p:sp>
          <p:nvSpPr>
            <p:cNvPr id="65554" name="Rettangolo 14"/>
            <p:cNvSpPr>
              <a:spLocks noChangeArrowheads="1"/>
            </p:cNvSpPr>
            <p:nvPr/>
          </p:nvSpPr>
          <p:spPr bwMode="auto">
            <a:xfrm>
              <a:off x="6163023" y="1368951"/>
              <a:ext cx="648072" cy="1296144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6" name="Rettangolo 15"/>
            <p:cNvSpPr/>
            <p:nvPr/>
          </p:nvSpPr>
          <p:spPr bwMode="auto">
            <a:xfrm>
              <a:off x="8461006" y="1341766"/>
              <a:ext cx="647498" cy="12963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5556" name="Rettangolo 16"/>
            <p:cNvSpPr>
              <a:spLocks noChangeArrowheads="1"/>
            </p:cNvSpPr>
            <p:nvPr/>
          </p:nvSpPr>
          <p:spPr bwMode="auto">
            <a:xfrm>
              <a:off x="7161092" y="1341766"/>
              <a:ext cx="1227331" cy="129614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5557" name="CasellaDiTesto 17"/>
            <p:cNvSpPr txBox="1">
              <a:spLocks noChangeArrowheads="1"/>
            </p:cNvSpPr>
            <p:nvPr/>
          </p:nvSpPr>
          <p:spPr bwMode="auto">
            <a:xfrm>
              <a:off x="6804248" y="1747519"/>
              <a:ext cx="3866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/>
                <a:t>=</a:t>
              </a:r>
            </a:p>
          </p:txBody>
        </p:sp>
      </p:grpSp>
      <p:grpSp>
        <p:nvGrpSpPr>
          <p:cNvPr id="65550" name="Gruppo 18"/>
          <p:cNvGrpSpPr>
            <a:grpSpLocks/>
          </p:cNvGrpSpPr>
          <p:nvPr/>
        </p:nvGrpSpPr>
        <p:grpSpPr bwMode="auto">
          <a:xfrm>
            <a:off x="6350000" y="1341438"/>
            <a:ext cx="2398713" cy="1296987"/>
            <a:chOff x="6350746" y="1340768"/>
            <a:chExt cx="2397718" cy="1297142"/>
          </a:xfrm>
        </p:grpSpPr>
        <p:sp>
          <p:nvSpPr>
            <p:cNvPr id="65551" name="Rettangolo 19"/>
            <p:cNvSpPr>
              <a:spLocks noChangeArrowheads="1"/>
            </p:cNvSpPr>
            <p:nvPr/>
          </p:nvSpPr>
          <p:spPr bwMode="auto">
            <a:xfrm>
              <a:off x="6350746" y="1368950"/>
              <a:ext cx="93461" cy="126796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5552" name="Rettangolo 20"/>
            <p:cNvSpPr>
              <a:spLocks noChangeArrowheads="1"/>
            </p:cNvSpPr>
            <p:nvPr/>
          </p:nvSpPr>
          <p:spPr bwMode="auto">
            <a:xfrm>
              <a:off x="8655003" y="1340768"/>
              <a:ext cx="93461" cy="126796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5553" name="Rettangolo 21"/>
            <p:cNvSpPr>
              <a:spLocks noChangeArrowheads="1"/>
            </p:cNvSpPr>
            <p:nvPr/>
          </p:nvSpPr>
          <p:spPr bwMode="auto">
            <a:xfrm>
              <a:off x="7171136" y="1341766"/>
              <a:ext cx="1227331" cy="1296144"/>
            </a:xfrm>
            <a:prstGeom prst="rect">
              <a:avLst/>
            </a:prstGeom>
            <a:solidFill>
              <a:srgbClr val="00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651375" y="3146425"/>
          <a:ext cx="24796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zione" r:id="rId5" imgW="698500" imgH="241300" progId="Equation.3">
                  <p:embed/>
                </p:oleObj>
              </mc:Choice>
              <mc:Fallback>
                <p:oleObj name="Equazione" r:id="rId5" imgW="698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3146425"/>
                        <a:ext cx="2479675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5"/>
          <p:cNvGraphicFramePr>
            <a:graphicFrameLocks noChangeAspect="1"/>
          </p:cNvGraphicFramePr>
          <p:nvPr/>
        </p:nvGraphicFramePr>
        <p:xfrm>
          <a:off x="6229350" y="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6"/>
          <p:cNvGraphicFramePr>
            <a:graphicFrameLocks noChangeAspect="1"/>
          </p:cNvGraphicFramePr>
          <p:nvPr/>
        </p:nvGraphicFramePr>
        <p:xfrm>
          <a:off x="1871663" y="827088"/>
          <a:ext cx="1204912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Equazione" r:id="rId9" imgW="622030" imgH="939392" progId="Equation.3">
                  <p:embed/>
                </p:oleObj>
              </mc:Choice>
              <mc:Fallback>
                <p:oleObj name="Equazione" r:id="rId9" imgW="622030" imgH="93939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827088"/>
                        <a:ext cx="1204912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_0"/>
          <p:cNvSpPr txBox="1">
            <a:spLocks noChangeArrowheads="1"/>
          </p:cNvSpPr>
          <p:nvPr/>
        </p:nvSpPr>
        <p:spPr bwMode="auto">
          <a:xfrm>
            <a:off x="0" y="1471613"/>
            <a:ext cx="1871663" cy="893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600" dirty="0" err="1">
                <a:latin typeface="Arial" charset="0"/>
                <a:ea typeface="+mn-ea"/>
              </a:rPr>
              <a:t>partitioning</a:t>
            </a:r>
            <a:r>
              <a:rPr lang="it-IT" sz="2600" dirty="0">
                <a:latin typeface="Arial" charset="0"/>
                <a:ea typeface="+mn-ea"/>
              </a:rPr>
              <a:t> </a:t>
            </a:r>
          </a:p>
          <a:p>
            <a:pPr>
              <a:defRPr/>
            </a:pPr>
            <a:r>
              <a:rPr lang="it-IT" sz="2600" dirty="0">
                <a:latin typeface="Arial" charset="0"/>
                <a:ea typeface="+mn-ea"/>
              </a:rPr>
              <a:t>by </a:t>
            </a:r>
            <a:r>
              <a:rPr lang="it-IT" sz="2600" dirty="0" err="1">
                <a:latin typeface="Arial" charset="0"/>
                <a:ea typeface="+mn-ea"/>
              </a:rPr>
              <a:t>rows</a:t>
            </a:r>
            <a:endParaRPr lang="it-IT" sz="2600" dirty="0">
              <a:latin typeface="Arial" charset="0"/>
              <a:ea typeface="+mn-ea"/>
            </a:endParaRPr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142875" y="3857625"/>
          <a:ext cx="3240088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0" name="Equazione" r:id="rId11" imgW="1257300" imgH="939800" progId="Equation.3">
                  <p:embed/>
                </p:oleObj>
              </mc:Choice>
              <mc:Fallback>
                <p:oleObj name="Equazione" r:id="rId11" imgW="1257300" imgH="93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3857625"/>
                        <a:ext cx="3240088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_1"/>
          <p:cNvSpPr txBox="1">
            <a:spLocks noChangeArrowheads="1"/>
          </p:cNvSpPr>
          <p:nvPr/>
        </p:nvSpPr>
        <p:spPr bwMode="auto">
          <a:xfrm>
            <a:off x="3857625" y="4081463"/>
            <a:ext cx="4502150" cy="1508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err="1" smtClean="0">
                <a:latin typeface="Arial" panose="020B0604020202020204" pitchFamily="34" charset="0"/>
              </a:rPr>
              <a:t>each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row</a:t>
            </a:r>
            <a:r>
              <a:rPr lang="it-IT" altLang="it-IT" sz="2800" dirty="0" smtClean="0">
                <a:latin typeface="Arial" panose="020B0604020202020204" pitchFamily="34" charset="0"/>
              </a:rPr>
              <a:t> of  </a:t>
            </a:r>
            <a:r>
              <a:rPr lang="it-IT" altLang="it-IT" sz="3200" i="1" dirty="0" smtClean="0">
                <a:solidFill>
                  <a:srgbClr val="262699"/>
                </a:solidFill>
              </a:rPr>
              <a:t>A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latin typeface="Arial" panose="020B0604020202020204" pitchFamily="34" charset="0"/>
              </a:rPr>
              <a:t> a linear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combination</a:t>
            </a:r>
            <a:r>
              <a:rPr lang="it-IT" altLang="it-IT" sz="2800" dirty="0" smtClean="0">
                <a:latin typeface="Arial" panose="020B0604020202020204" pitchFamily="34" charset="0"/>
              </a:rPr>
              <a:t> of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rows</a:t>
            </a:r>
            <a:r>
              <a:rPr lang="it-IT" altLang="it-IT" sz="2800" dirty="0" smtClean="0">
                <a:latin typeface="Arial" panose="020B0604020202020204" pitchFamily="34" charset="0"/>
              </a:rPr>
              <a:t> of  </a:t>
            </a:r>
            <a:r>
              <a:rPr lang="it-IT" altLang="it-IT" sz="3200" i="1" dirty="0" smtClean="0">
                <a:solidFill>
                  <a:srgbClr val="262699"/>
                </a:solidFill>
              </a:rPr>
              <a:t>V</a:t>
            </a:r>
            <a:r>
              <a:rPr lang="it-IT" altLang="it-IT" sz="3200" i="1" baseline="30000" dirty="0" smtClean="0">
                <a:solidFill>
                  <a:srgbClr val="262699"/>
                </a:solidFill>
              </a:rPr>
              <a:t>T</a:t>
            </a:r>
            <a:r>
              <a:rPr lang="it-IT" altLang="it-IT" sz="2800" dirty="0" smtClean="0">
                <a:latin typeface="Arial" panose="020B0604020202020204" pitchFamily="34" charset="0"/>
              </a:rPr>
              <a:t>, i.e. of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columns</a:t>
            </a:r>
            <a:r>
              <a:rPr lang="it-IT" altLang="it-IT" sz="2800" dirty="0" smtClean="0">
                <a:latin typeface="Arial" panose="020B0604020202020204" pitchFamily="34" charset="0"/>
              </a:rPr>
              <a:t> of </a:t>
            </a:r>
            <a:r>
              <a:rPr lang="it-IT" altLang="it-IT" sz="3200" i="1" dirty="0" smtClean="0">
                <a:solidFill>
                  <a:srgbClr val="262699"/>
                </a:solidFill>
              </a:rPr>
              <a:t>V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897438" y="5665788"/>
          <a:ext cx="19859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Equazione" r:id="rId13" imgW="558558" imgH="241195" progId="Equation.3">
                  <p:embed/>
                </p:oleObj>
              </mc:Choice>
              <mc:Fallback>
                <p:oleObj name="Equazione" r:id="rId13" imgW="55855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5665788"/>
                        <a:ext cx="1985962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3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5" name="Rettangolo 14"/>
          <p:cNvSpPr>
            <a:spLocks noChangeArrowheads="1"/>
          </p:cNvSpPr>
          <p:nvPr/>
        </p:nvSpPr>
        <p:spPr bwMode="auto">
          <a:xfrm>
            <a:off x="6162675" y="1368425"/>
            <a:ext cx="647700" cy="12969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6" name="Rettangolo 15"/>
          <p:cNvSpPr>
            <a:spLocks noChangeArrowheads="1"/>
          </p:cNvSpPr>
          <p:nvPr/>
        </p:nvSpPr>
        <p:spPr bwMode="auto">
          <a:xfrm>
            <a:off x="8459788" y="1341438"/>
            <a:ext cx="649287" cy="1296987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" name="Rettangolo 16"/>
          <p:cNvSpPr/>
          <p:nvPr/>
        </p:nvSpPr>
        <p:spPr bwMode="auto">
          <a:xfrm>
            <a:off x="7161213" y="1341438"/>
            <a:ext cx="1227137" cy="1296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67598" name="CasellaDiTesto 17"/>
          <p:cNvSpPr txBox="1">
            <a:spLocks noChangeArrowheads="1"/>
          </p:cNvSpPr>
          <p:nvPr/>
        </p:nvSpPr>
        <p:spPr bwMode="auto">
          <a:xfrm>
            <a:off x="6804025" y="1747838"/>
            <a:ext cx="38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/>
              <a:t>=</a:t>
            </a:r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6156325" y="1341438"/>
            <a:ext cx="2944813" cy="1296987"/>
            <a:chOff x="6163023" y="1340768"/>
            <a:chExt cx="2945482" cy="1297142"/>
          </a:xfrm>
        </p:grpSpPr>
        <p:sp>
          <p:nvSpPr>
            <p:cNvPr id="67604" name="Rettangolo 19"/>
            <p:cNvSpPr>
              <a:spLocks noChangeArrowheads="1"/>
            </p:cNvSpPr>
            <p:nvPr/>
          </p:nvSpPr>
          <p:spPr bwMode="auto">
            <a:xfrm>
              <a:off x="6163023" y="1798638"/>
              <a:ext cx="681187" cy="19020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7605" name="Rettangolo 20"/>
            <p:cNvSpPr>
              <a:spLocks noChangeArrowheads="1"/>
            </p:cNvSpPr>
            <p:nvPr/>
          </p:nvSpPr>
          <p:spPr bwMode="auto">
            <a:xfrm>
              <a:off x="8460432" y="1340768"/>
              <a:ext cx="648073" cy="129714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7606" name="Rettangolo 23"/>
            <p:cNvSpPr>
              <a:spLocks noChangeArrowheads="1"/>
            </p:cNvSpPr>
            <p:nvPr/>
          </p:nvSpPr>
          <p:spPr bwMode="auto">
            <a:xfrm>
              <a:off x="7158476" y="1798638"/>
              <a:ext cx="1236794" cy="19020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67600" name="Gruppo 3"/>
          <p:cNvGrpSpPr>
            <a:grpSpLocks/>
          </p:cNvGrpSpPr>
          <p:nvPr/>
        </p:nvGrpSpPr>
        <p:grpSpPr bwMode="auto">
          <a:xfrm>
            <a:off x="3297238" y="666750"/>
            <a:ext cx="2643187" cy="2397125"/>
            <a:chOff x="3297238" y="666750"/>
            <a:chExt cx="2642914" cy="2397125"/>
          </a:xfrm>
        </p:grpSpPr>
        <p:graphicFrame>
          <p:nvGraphicFramePr>
            <p:cNvPr id="67601" name="Object 7"/>
            <p:cNvGraphicFramePr>
              <a:graphicFrameLocks noChangeAspect="1"/>
            </p:cNvGraphicFramePr>
            <p:nvPr/>
          </p:nvGraphicFramePr>
          <p:xfrm>
            <a:off x="3297238" y="731838"/>
            <a:ext cx="2573337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12" name="Equazione" r:id="rId15" imgW="1282700" imgH="228600" progId="Equation.3">
                    <p:embed/>
                  </p:oleObj>
                </mc:Choice>
                <mc:Fallback>
                  <p:oleObj name="Equazione" r:id="rId15" imgW="12827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7238" y="731838"/>
                          <a:ext cx="2573337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02" name="Object 7"/>
            <p:cNvGraphicFramePr>
              <a:graphicFrameLocks noChangeAspect="1"/>
            </p:cNvGraphicFramePr>
            <p:nvPr/>
          </p:nvGraphicFramePr>
          <p:xfrm>
            <a:off x="3771900" y="1238250"/>
            <a:ext cx="912813" cy="182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13" name="Equazione" r:id="rId17" imgW="482391" imgH="939392" progId="Equation.3">
                    <p:embed/>
                  </p:oleObj>
                </mc:Choice>
                <mc:Fallback>
                  <p:oleObj name="Equazione" r:id="rId17" imgW="482391" imgH="939392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1900" y="1238250"/>
                          <a:ext cx="912813" cy="182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03" name="Rettangolo 2"/>
            <p:cNvSpPr>
              <a:spLocks noChangeArrowheads="1"/>
            </p:cNvSpPr>
            <p:nvPr/>
          </p:nvSpPr>
          <p:spPr bwMode="auto">
            <a:xfrm>
              <a:off x="3297238" y="666750"/>
              <a:ext cx="2642914" cy="23971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5"/>
          <p:cNvGraphicFramePr>
            <a:graphicFrameLocks noChangeAspect="1"/>
          </p:cNvGraphicFramePr>
          <p:nvPr/>
        </p:nvGraphicFramePr>
        <p:xfrm>
          <a:off x="6229350" y="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8"/>
          <p:cNvGraphicFramePr>
            <a:graphicFrameLocks noChangeAspect="1"/>
          </p:cNvGraphicFramePr>
          <p:nvPr/>
        </p:nvGraphicFramePr>
        <p:xfrm>
          <a:off x="142875" y="3857625"/>
          <a:ext cx="3240088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Equazione" r:id="rId7" imgW="1257300" imgH="939800" progId="Equation.3">
                  <p:embed/>
                </p:oleObj>
              </mc:Choice>
              <mc:Fallback>
                <p:oleObj name="Equazione" r:id="rId7" imgW="1257300" imgH="93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3857625"/>
                        <a:ext cx="3240088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_1"/>
          <p:cNvSpPr txBox="1">
            <a:spLocks noChangeArrowheads="1"/>
          </p:cNvSpPr>
          <p:nvPr/>
        </p:nvSpPr>
        <p:spPr bwMode="auto">
          <a:xfrm>
            <a:off x="4140200" y="3860800"/>
            <a:ext cx="4211638" cy="2000250"/>
          </a:xfrm>
          <a:prstGeom prst="rect">
            <a:avLst/>
          </a:prstGeom>
          <a:solidFill>
            <a:srgbClr val="CCFF99"/>
          </a:solidFill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dirty="0" smtClean="0">
                <a:latin typeface="Arial" charset="0"/>
              </a:rPr>
              <a:t>the </a:t>
            </a:r>
            <a:r>
              <a:rPr lang="it-IT" dirty="0" err="1" smtClean="0">
                <a:latin typeface="Arial" charset="0"/>
              </a:rPr>
              <a:t>elements</a:t>
            </a:r>
            <a:r>
              <a:rPr lang="it-IT" dirty="0" smtClean="0">
                <a:latin typeface="Arial" charset="0"/>
              </a:rPr>
              <a:t> of  the </a:t>
            </a:r>
            <a:r>
              <a:rPr lang="it-IT" dirty="0" err="1" smtClean="0">
                <a:latin typeface="Arial" charset="0"/>
              </a:rPr>
              <a:t>vector</a:t>
            </a:r>
            <a:r>
              <a:rPr lang="it-IT" dirty="0" smtClean="0">
                <a:latin typeface="Arial" charset="0"/>
              </a:rPr>
              <a:t> </a:t>
            </a:r>
            <a:r>
              <a:rPr lang="it-IT" sz="3200" i="1" dirty="0" err="1" smtClean="0">
                <a:latin typeface="+mn-lt"/>
              </a:rPr>
              <a:t>y</a:t>
            </a:r>
            <a:r>
              <a:rPr lang="it-IT" sz="3200" i="1" baseline="-25000" dirty="0" err="1" smtClean="0">
                <a:latin typeface="+mn-lt"/>
              </a:rPr>
              <a:t>i</a:t>
            </a:r>
            <a:r>
              <a:rPr lang="it-IT" sz="3200" i="1" dirty="0" smtClean="0">
                <a:latin typeface="+mn-lt"/>
              </a:rPr>
              <a:t> </a:t>
            </a:r>
            <a:r>
              <a:rPr lang="it-IT" dirty="0" smtClean="0">
                <a:latin typeface="Arial" charset="0"/>
              </a:rPr>
              <a:t>are the </a:t>
            </a:r>
            <a:r>
              <a:rPr lang="it-IT" dirty="0" err="1" smtClean="0">
                <a:latin typeface="Arial" charset="0"/>
              </a:rPr>
              <a:t>coordinates</a:t>
            </a:r>
            <a:r>
              <a:rPr lang="it-IT" dirty="0" smtClean="0">
                <a:latin typeface="Arial" charset="0"/>
              </a:rPr>
              <a:t> of the </a:t>
            </a:r>
            <a:r>
              <a:rPr lang="it-IT" sz="2800" i="1" dirty="0" smtClean="0">
                <a:latin typeface="+mn-lt"/>
              </a:rPr>
              <a:t>i</a:t>
            </a:r>
            <a:r>
              <a:rPr lang="it-IT" dirty="0" smtClean="0">
                <a:latin typeface="Arial" charset="0"/>
              </a:rPr>
              <a:t>-</a:t>
            </a:r>
            <a:r>
              <a:rPr lang="it-IT" dirty="0" err="1" smtClean="0">
                <a:latin typeface="Arial" charset="0"/>
              </a:rPr>
              <a:t>th</a:t>
            </a:r>
            <a:r>
              <a:rPr lang="it-IT" dirty="0" smtClean="0">
                <a:latin typeface="Arial" charset="0"/>
              </a:rPr>
              <a:t> </a:t>
            </a:r>
            <a:r>
              <a:rPr lang="it-IT" dirty="0" err="1" smtClean="0">
                <a:latin typeface="Arial" charset="0"/>
              </a:rPr>
              <a:t>row</a:t>
            </a:r>
            <a:r>
              <a:rPr lang="it-IT" dirty="0" smtClean="0">
                <a:latin typeface="Arial" charset="0"/>
              </a:rPr>
              <a:t> of</a:t>
            </a:r>
            <a:r>
              <a:rPr lang="it-IT" sz="3200" dirty="0" smtClean="0">
                <a:latin typeface="Arial" charset="0"/>
              </a:rPr>
              <a:t> </a:t>
            </a:r>
            <a:r>
              <a:rPr lang="it-IT" sz="3200" i="1" dirty="0" smtClean="0">
                <a:solidFill>
                  <a:srgbClr val="262699"/>
                </a:solidFill>
              </a:rPr>
              <a:t>A</a:t>
            </a:r>
            <a:r>
              <a:rPr lang="it-IT" dirty="0" smtClean="0">
                <a:latin typeface="Arial" charset="0"/>
              </a:rPr>
              <a:t> on the </a:t>
            </a:r>
            <a:r>
              <a:rPr lang="it-IT" dirty="0" err="1" smtClean="0">
                <a:latin typeface="Arial" charset="0"/>
              </a:rPr>
              <a:t>basis</a:t>
            </a:r>
            <a:r>
              <a:rPr lang="it-IT" dirty="0" smtClean="0">
                <a:latin typeface="Arial" charset="0"/>
              </a:rPr>
              <a:t> </a:t>
            </a:r>
            <a:r>
              <a:rPr lang="it-IT" dirty="0" err="1" smtClean="0">
                <a:latin typeface="Arial" charset="0"/>
              </a:rPr>
              <a:t>formed</a:t>
            </a:r>
            <a:r>
              <a:rPr lang="it-IT" dirty="0" smtClean="0">
                <a:latin typeface="Arial" charset="0"/>
              </a:rPr>
              <a:t> by the </a:t>
            </a:r>
            <a:r>
              <a:rPr lang="it-IT" dirty="0" err="1" smtClean="0">
                <a:latin typeface="Arial" charset="0"/>
              </a:rPr>
              <a:t>columns</a:t>
            </a:r>
            <a:r>
              <a:rPr lang="it-IT" dirty="0" smtClean="0">
                <a:latin typeface="Arial" charset="0"/>
              </a:rPr>
              <a:t> of </a:t>
            </a:r>
            <a:r>
              <a:rPr lang="it-IT" sz="3200" i="1" dirty="0" smtClean="0">
                <a:solidFill>
                  <a:srgbClr val="262699"/>
                </a:solidFill>
              </a:rPr>
              <a:t>V</a:t>
            </a: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639" name="Object 6"/>
          <p:cNvGraphicFramePr>
            <a:graphicFrameLocks noChangeAspect="1"/>
          </p:cNvGraphicFramePr>
          <p:nvPr/>
        </p:nvGraphicFramePr>
        <p:xfrm>
          <a:off x="1871663" y="827088"/>
          <a:ext cx="1204912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Equazione" r:id="rId9" imgW="622030" imgH="939392" progId="Equation.3">
                  <p:embed/>
                </p:oleObj>
              </mc:Choice>
              <mc:Fallback>
                <p:oleObj name="Equazione" r:id="rId9" imgW="622030" imgH="93939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827088"/>
                        <a:ext cx="1204912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_0"/>
          <p:cNvSpPr txBox="1">
            <a:spLocks noChangeArrowheads="1"/>
          </p:cNvSpPr>
          <p:nvPr/>
        </p:nvSpPr>
        <p:spPr bwMode="auto">
          <a:xfrm>
            <a:off x="0" y="1471613"/>
            <a:ext cx="1871663" cy="893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600" dirty="0" err="1">
                <a:latin typeface="Arial" charset="0"/>
                <a:ea typeface="+mn-ea"/>
              </a:rPr>
              <a:t>partitioning</a:t>
            </a:r>
            <a:r>
              <a:rPr lang="it-IT" sz="2600" dirty="0">
                <a:latin typeface="Arial" charset="0"/>
                <a:ea typeface="+mn-ea"/>
              </a:rPr>
              <a:t> </a:t>
            </a:r>
          </a:p>
          <a:p>
            <a:pPr>
              <a:defRPr/>
            </a:pPr>
            <a:r>
              <a:rPr lang="it-IT" sz="2600" dirty="0">
                <a:latin typeface="Arial" charset="0"/>
                <a:ea typeface="+mn-ea"/>
              </a:rPr>
              <a:t>by </a:t>
            </a:r>
            <a:r>
              <a:rPr lang="it-IT" sz="2600" dirty="0" err="1">
                <a:latin typeface="Arial" charset="0"/>
                <a:ea typeface="+mn-ea"/>
              </a:rPr>
              <a:t>rows</a:t>
            </a:r>
            <a:endParaRPr lang="it-IT" sz="2600" dirty="0">
              <a:latin typeface="Arial" charset="0"/>
              <a:ea typeface="+mn-ea"/>
            </a:endParaRPr>
          </a:p>
        </p:txBody>
      </p:sp>
      <p:sp>
        <p:nvSpPr>
          <p:cNvPr id="69641" name="Rettangolo 16"/>
          <p:cNvSpPr>
            <a:spLocks noChangeArrowheads="1"/>
          </p:cNvSpPr>
          <p:nvPr/>
        </p:nvSpPr>
        <p:spPr bwMode="auto">
          <a:xfrm>
            <a:off x="6162675" y="1368425"/>
            <a:ext cx="647700" cy="12969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2" name="Rettangolo 17"/>
          <p:cNvSpPr>
            <a:spLocks noChangeArrowheads="1"/>
          </p:cNvSpPr>
          <p:nvPr/>
        </p:nvSpPr>
        <p:spPr bwMode="auto">
          <a:xfrm>
            <a:off x="8459788" y="1341438"/>
            <a:ext cx="649287" cy="1296987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" name="Rettangolo 18"/>
          <p:cNvSpPr/>
          <p:nvPr/>
        </p:nvSpPr>
        <p:spPr bwMode="auto">
          <a:xfrm>
            <a:off x="7161213" y="1341438"/>
            <a:ext cx="1227137" cy="1296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69644" name="CasellaDiTesto 19"/>
          <p:cNvSpPr txBox="1">
            <a:spLocks noChangeArrowheads="1"/>
          </p:cNvSpPr>
          <p:nvPr/>
        </p:nvSpPr>
        <p:spPr bwMode="auto">
          <a:xfrm>
            <a:off x="6804025" y="1747838"/>
            <a:ext cx="38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/>
              <a:t>=</a:t>
            </a:r>
          </a:p>
        </p:txBody>
      </p:sp>
      <p:grpSp>
        <p:nvGrpSpPr>
          <p:cNvPr id="69645" name="Gruppo 21"/>
          <p:cNvGrpSpPr>
            <a:grpSpLocks/>
          </p:cNvGrpSpPr>
          <p:nvPr/>
        </p:nvGrpSpPr>
        <p:grpSpPr bwMode="auto">
          <a:xfrm>
            <a:off x="6156325" y="1341438"/>
            <a:ext cx="2944813" cy="1296987"/>
            <a:chOff x="6163023" y="1340768"/>
            <a:chExt cx="2945482" cy="1297142"/>
          </a:xfrm>
        </p:grpSpPr>
        <p:sp>
          <p:nvSpPr>
            <p:cNvPr id="69652" name="Rettangolo 22"/>
            <p:cNvSpPr>
              <a:spLocks noChangeArrowheads="1"/>
            </p:cNvSpPr>
            <p:nvPr/>
          </p:nvSpPr>
          <p:spPr bwMode="auto">
            <a:xfrm>
              <a:off x="6163023" y="1798638"/>
              <a:ext cx="681187" cy="19020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9653" name="Rettangolo 23"/>
            <p:cNvSpPr>
              <a:spLocks noChangeArrowheads="1"/>
            </p:cNvSpPr>
            <p:nvPr/>
          </p:nvSpPr>
          <p:spPr bwMode="auto">
            <a:xfrm>
              <a:off x="8460432" y="1340768"/>
              <a:ext cx="648073" cy="129714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9654" name="Rettangolo 24"/>
            <p:cNvSpPr>
              <a:spLocks noChangeArrowheads="1"/>
            </p:cNvSpPr>
            <p:nvPr/>
          </p:nvSpPr>
          <p:spPr bwMode="auto">
            <a:xfrm>
              <a:off x="7158476" y="1798638"/>
              <a:ext cx="1236794" cy="19020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aphicFrame>
        <p:nvGraphicFramePr>
          <p:cNvPr id="69646" name="Object 4"/>
          <p:cNvGraphicFramePr>
            <a:graphicFrameLocks noChangeAspect="1"/>
          </p:cNvGraphicFramePr>
          <p:nvPr/>
        </p:nvGraphicFramePr>
        <p:xfrm>
          <a:off x="5219700" y="5919788"/>
          <a:ext cx="19859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8" name="Equazione" r:id="rId11" imgW="558558" imgH="241195" progId="Equation.3">
                  <p:embed/>
                </p:oleObj>
              </mc:Choice>
              <mc:Fallback>
                <p:oleObj name="Equazione" r:id="rId11" imgW="55855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919788"/>
                        <a:ext cx="1985963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47" name="Gruppo 20"/>
          <p:cNvGrpSpPr>
            <a:grpSpLocks/>
          </p:cNvGrpSpPr>
          <p:nvPr/>
        </p:nvGrpSpPr>
        <p:grpSpPr bwMode="auto">
          <a:xfrm>
            <a:off x="3297238" y="666750"/>
            <a:ext cx="2643187" cy="2397125"/>
            <a:chOff x="3297238" y="666750"/>
            <a:chExt cx="2642914" cy="2397125"/>
          </a:xfrm>
        </p:grpSpPr>
        <p:graphicFrame>
          <p:nvGraphicFramePr>
            <p:cNvPr id="69649" name="Object 7"/>
            <p:cNvGraphicFramePr>
              <a:graphicFrameLocks noChangeAspect="1"/>
            </p:cNvGraphicFramePr>
            <p:nvPr/>
          </p:nvGraphicFramePr>
          <p:xfrm>
            <a:off x="3297238" y="731838"/>
            <a:ext cx="2573337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59" name="Equazione" r:id="rId13" imgW="1282700" imgH="228600" progId="Equation.3">
                    <p:embed/>
                  </p:oleObj>
                </mc:Choice>
                <mc:Fallback>
                  <p:oleObj name="Equazione" r:id="rId13" imgW="12827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7238" y="731838"/>
                          <a:ext cx="2573337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50" name="Object 7"/>
            <p:cNvGraphicFramePr>
              <a:graphicFrameLocks noChangeAspect="1"/>
            </p:cNvGraphicFramePr>
            <p:nvPr/>
          </p:nvGraphicFramePr>
          <p:xfrm>
            <a:off x="3771900" y="1238250"/>
            <a:ext cx="912813" cy="182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60" name="Equazione" r:id="rId15" imgW="482391" imgH="939392" progId="Equation.3">
                    <p:embed/>
                  </p:oleObj>
                </mc:Choice>
                <mc:Fallback>
                  <p:oleObj name="Equazione" r:id="rId15" imgW="482391" imgH="939392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1900" y="1238250"/>
                          <a:ext cx="912813" cy="182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1" name="Rettangolo 23"/>
            <p:cNvSpPr>
              <a:spLocks noChangeArrowheads="1"/>
            </p:cNvSpPr>
            <p:nvPr/>
          </p:nvSpPr>
          <p:spPr bwMode="auto">
            <a:xfrm>
              <a:off x="3297238" y="666750"/>
              <a:ext cx="2642914" cy="23971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aphicFrame>
        <p:nvGraphicFramePr>
          <p:cNvPr id="69648" name="Object 4"/>
          <p:cNvGraphicFramePr>
            <a:graphicFrameLocks noChangeAspect="1"/>
          </p:cNvGraphicFramePr>
          <p:nvPr/>
        </p:nvGraphicFramePr>
        <p:xfrm>
          <a:off x="4916488" y="2933700"/>
          <a:ext cx="24796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zione" r:id="rId17" imgW="698500" imgH="241300" progId="Equation.3">
                  <p:embed/>
                </p:oleObj>
              </mc:Choice>
              <mc:Fallback>
                <p:oleObj name="Equazione" r:id="rId17" imgW="698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2933700"/>
                        <a:ext cx="2479675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ttangolo 7"/>
          <p:cNvSpPr>
            <a:spLocks noChangeArrowheads="1"/>
          </p:cNvSpPr>
          <p:nvPr/>
        </p:nvSpPr>
        <p:spPr bwMode="auto">
          <a:xfrm>
            <a:off x="1928813" y="3857625"/>
            <a:ext cx="4714875" cy="1571625"/>
          </a:xfrm>
          <a:prstGeom prst="rect">
            <a:avLst/>
          </a:prstGeom>
          <a:solidFill>
            <a:srgbClr val="CCFF99"/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428625" y="1336675"/>
            <a:ext cx="8102600" cy="2308225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if the rank of  </a:t>
            </a:r>
            <a:r>
              <a:rPr lang="it-IT" altLang="it-IT" sz="3600" i="1">
                <a:solidFill>
                  <a:srgbClr val="262699"/>
                </a:solidFill>
              </a:rPr>
              <a:t>A</a:t>
            </a:r>
            <a:r>
              <a:rPr lang="it-IT" altLang="it-IT">
                <a:latin typeface="Arial" panose="020B0604020202020204" pitchFamily="34" charset="0"/>
              </a:rPr>
              <a:t>  is  </a:t>
            </a:r>
            <a:r>
              <a:rPr lang="it-IT" altLang="it-IT" i="1"/>
              <a:t>r</a:t>
            </a:r>
            <a:r>
              <a:rPr lang="it-IT" altLang="it-IT">
                <a:latin typeface="Arial" panose="020B0604020202020204" pitchFamily="34" charset="0"/>
              </a:rPr>
              <a:t>, then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matrix </a:t>
            </a:r>
            <a:r>
              <a:rPr lang="it-IT" altLang="it-IT" sz="3600" i="1">
                <a:solidFill>
                  <a:srgbClr val="262699"/>
                </a:solidFill>
              </a:rPr>
              <a:t>U</a:t>
            </a:r>
            <a:r>
              <a:rPr lang="it-IT" altLang="it-IT" sz="3600" i="1" baseline="-25000">
                <a:solidFill>
                  <a:srgbClr val="262699"/>
                </a:solidFill>
              </a:rPr>
              <a:t>r </a:t>
            </a:r>
            <a:r>
              <a:rPr lang="it-IT" altLang="it-IT">
                <a:latin typeface="Arial" panose="020B0604020202020204" pitchFamily="34" charset="0"/>
              </a:rPr>
              <a:t>,  formed by the first </a:t>
            </a:r>
            <a:r>
              <a:rPr lang="it-IT" altLang="it-IT" sz="3600" i="1"/>
              <a:t>r</a:t>
            </a:r>
            <a:r>
              <a:rPr lang="it-IT" altLang="it-IT">
                <a:latin typeface="Arial" panose="020B0604020202020204" pitchFamily="34" charset="0"/>
              </a:rPr>
              <a:t> columns of </a:t>
            </a:r>
            <a:r>
              <a:rPr lang="it-IT" altLang="it-IT" sz="3600" i="1">
                <a:solidFill>
                  <a:srgbClr val="262699"/>
                </a:solidFill>
              </a:rPr>
              <a:t>U</a:t>
            </a:r>
            <a:r>
              <a:rPr lang="it-IT" altLang="it-IT">
                <a:latin typeface="Arial" panose="020B0604020202020204" pitchFamily="34" charset="0"/>
              </a:rPr>
              <a:t>, and the matrix </a:t>
            </a:r>
            <a:r>
              <a:rPr lang="it-IT" altLang="it-IT" sz="3600" i="1">
                <a:solidFill>
                  <a:srgbClr val="262699"/>
                </a:solidFill>
              </a:rPr>
              <a:t>V</a:t>
            </a:r>
            <a:r>
              <a:rPr lang="it-IT" altLang="it-IT" sz="3600" i="1" baseline="-25000">
                <a:solidFill>
                  <a:srgbClr val="262699"/>
                </a:solidFill>
              </a:rPr>
              <a:t>r </a:t>
            </a:r>
            <a:r>
              <a:rPr lang="it-IT" altLang="it-IT">
                <a:latin typeface="Arial" panose="020B0604020202020204" pitchFamily="34" charset="0"/>
              </a:rPr>
              <a:t>, formed by the first </a:t>
            </a:r>
            <a:r>
              <a:rPr lang="it-IT" altLang="it-IT" sz="3600" i="1"/>
              <a:t>r</a:t>
            </a:r>
            <a:r>
              <a:rPr lang="it-IT" altLang="it-IT">
                <a:latin typeface="Arial" panose="020B0604020202020204" pitchFamily="34" charset="0"/>
              </a:rPr>
              <a:t> columns of </a:t>
            </a:r>
            <a:r>
              <a:rPr lang="it-IT" altLang="it-IT" sz="3600" i="1">
                <a:solidFill>
                  <a:srgbClr val="262699"/>
                </a:solidFill>
              </a:rPr>
              <a:t>V</a:t>
            </a:r>
            <a:r>
              <a:rPr lang="it-IT" altLang="it-IT" sz="3600">
                <a:latin typeface="Arial" panose="020B0604020202020204" pitchFamily="34" charset="0"/>
              </a:rPr>
              <a:t>, are such that</a:t>
            </a:r>
            <a:endParaRPr lang="it-IT" altLang="it-IT" sz="3600"/>
          </a:p>
        </p:txBody>
      </p:sp>
      <p:graphicFrame>
        <p:nvGraphicFramePr>
          <p:cNvPr id="71684" name="Object 2"/>
          <p:cNvGraphicFramePr>
            <a:graphicFrameLocks noChangeAspect="1"/>
          </p:cNvGraphicFramePr>
          <p:nvPr/>
        </p:nvGraphicFramePr>
        <p:xfrm>
          <a:off x="2071688" y="3929063"/>
          <a:ext cx="43656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zione" r:id="rId5" imgW="774364" imgH="228501" progId="Equation.3">
                  <p:embed/>
                </p:oleObj>
              </mc:Choice>
              <mc:Fallback>
                <p:oleObj name="Equazione" r:id="rId5" imgW="774364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929063"/>
                        <a:ext cx="43656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579938" y="5697538"/>
          <a:ext cx="43497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zione" r:id="rId7" imgW="1282700" imgH="215900" progId="Equation.3">
                  <p:embed/>
                </p:oleObj>
              </mc:Choice>
              <mc:Fallback>
                <p:oleObj name="Equazione" r:id="rId7" imgW="12827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5697538"/>
                        <a:ext cx="434975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5"/>
          <p:cNvGraphicFramePr>
            <a:graphicFrameLocks noChangeAspect="1"/>
          </p:cNvGraphicFramePr>
          <p:nvPr/>
        </p:nvGraphicFramePr>
        <p:xfrm>
          <a:off x="5143500" y="214313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9" imgW="685800" imgH="203200" progId="Equation.DSMT4">
                  <p:embed/>
                </p:oleObj>
              </mc:Choice>
              <mc:Fallback>
                <p:oleObj name="Equation" r:id="rId9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14313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8" name="CasellaDiTesto 7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865188" y="1190625"/>
          <a:ext cx="33639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7" name="Equazione" r:id="rId5" imgW="774360" imgH="228600" progId="Equation.3">
                  <p:embed/>
                </p:oleObj>
              </mc:Choice>
              <mc:Fallback>
                <p:oleObj name="Equazione" r:id="rId5" imgW="774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1190625"/>
                        <a:ext cx="33639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716463" y="1468438"/>
          <a:ext cx="43497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8" name="Equazione" r:id="rId7" imgW="1282680" imgH="215640" progId="Equation.3">
                  <p:embed/>
                </p:oleObj>
              </mc:Choice>
              <mc:Fallback>
                <p:oleObj name="Equazione" r:id="rId7" imgW="1282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468438"/>
                        <a:ext cx="434975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5"/>
          <p:cNvGraphicFramePr>
            <a:graphicFrameLocks noChangeAspect="1"/>
          </p:cNvGraphicFramePr>
          <p:nvPr/>
        </p:nvGraphicFramePr>
        <p:xfrm>
          <a:off x="5143500" y="214313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9" name="Equation" r:id="rId9" imgW="685800" imgH="203200" progId="Equation.DSMT4">
                  <p:embed/>
                </p:oleObj>
              </mc:Choice>
              <mc:Fallback>
                <p:oleObj name="Equation" r:id="rId9" imgW="685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14313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8" name="CasellaDiTesto 7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35" name="Rettangolo 1"/>
          <p:cNvSpPr>
            <a:spLocks noChangeArrowheads="1"/>
          </p:cNvSpPr>
          <p:nvPr/>
        </p:nvSpPr>
        <p:spPr bwMode="auto">
          <a:xfrm>
            <a:off x="757238" y="3213100"/>
            <a:ext cx="1222375" cy="2519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73736" name="Rettangolo 9"/>
          <p:cNvSpPr>
            <a:spLocks noChangeArrowheads="1"/>
          </p:cNvSpPr>
          <p:nvPr/>
        </p:nvSpPr>
        <p:spPr bwMode="auto">
          <a:xfrm>
            <a:off x="2392363" y="3213100"/>
            <a:ext cx="2097087" cy="2519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" name="Rettangolo 2"/>
          <p:cNvSpPr/>
          <p:nvPr/>
        </p:nvSpPr>
        <p:spPr bwMode="auto">
          <a:xfrm>
            <a:off x="3305175" y="3213100"/>
            <a:ext cx="1211263" cy="2519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73738" name="CasellaDiTesto 3"/>
          <p:cNvSpPr txBox="1">
            <a:spLocks noChangeArrowheads="1"/>
          </p:cNvSpPr>
          <p:nvPr/>
        </p:nvSpPr>
        <p:spPr bwMode="auto">
          <a:xfrm>
            <a:off x="2700338" y="2781300"/>
            <a:ext cx="287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r</a:t>
            </a:r>
          </a:p>
        </p:txBody>
      </p:sp>
      <p:sp>
        <p:nvSpPr>
          <p:cNvPr id="73739" name="CasellaDiTesto 12"/>
          <p:cNvSpPr txBox="1">
            <a:spLocks noChangeArrowheads="1"/>
          </p:cNvSpPr>
          <p:nvPr/>
        </p:nvSpPr>
        <p:spPr bwMode="auto">
          <a:xfrm>
            <a:off x="3708400" y="2781300"/>
            <a:ext cx="808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m-r</a:t>
            </a:r>
          </a:p>
        </p:txBody>
      </p:sp>
      <p:sp>
        <p:nvSpPr>
          <p:cNvPr id="73740" name="CasellaDiTesto 4"/>
          <p:cNvSpPr txBox="1">
            <a:spLocks noChangeArrowheads="1"/>
          </p:cNvSpPr>
          <p:nvPr/>
        </p:nvSpPr>
        <p:spPr bwMode="auto">
          <a:xfrm>
            <a:off x="1042988" y="4068763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 i="1"/>
              <a:t>A</a:t>
            </a:r>
          </a:p>
        </p:txBody>
      </p:sp>
      <p:sp>
        <p:nvSpPr>
          <p:cNvPr id="73741" name="CasellaDiTesto 14"/>
          <p:cNvSpPr txBox="1">
            <a:spLocks noChangeArrowheads="1"/>
          </p:cNvSpPr>
          <p:nvPr/>
        </p:nvSpPr>
        <p:spPr bwMode="auto">
          <a:xfrm>
            <a:off x="827088" y="5703888"/>
            <a:ext cx="100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m</a:t>
            </a:r>
            <a:r>
              <a:rPr lang="it-IT" altLang="it-IT"/>
              <a:t>x</a:t>
            </a:r>
            <a:r>
              <a:rPr lang="it-IT" altLang="it-IT" i="1"/>
              <a:t>n</a:t>
            </a:r>
          </a:p>
        </p:txBody>
      </p:sp>
      <p:sp>
        <p:nvSpPr>
          <p:cNvPr id="73742" name="Rettangolo 15"/>
          <p:cNvSpPr>
            <a:spLocks noChangeArrowheads="1"/>
          </p:cNvSpPr>
          <p:nvPr/>
        </p:nvSpPr>
        <p:spPr bwMode="auto">
          <a:xfrm>
            <a:off x="4862513" y="3213100"/>
            <a:ext cx="1222375" cy="251936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73743" name="CasellaDiTesto 16"/>
          <p:cNvSpPr txBox="1">
            <a:spLocks noChangeArrowheads="1"/>
          </p:cNvSpPr>
          <p:nvPr/>
        </p:nvSpPr>
        <p:spPr bwMode="auto">
          <a:xfrm>
            <a:off x="5364163" y="2781300"/>
            <a:ext cx="287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r</a:t>
            </a:r>
          </a:p>
        </p:txBody>
      </p:sp>
      <p:sp>
        <p:nvSpPr>
          <p:cNvPr id="73744" name="CasellaDiTesto 17"/>
          <p:cNvSpPr txBox="1">
            <a:spLocks noChangeArrowheads="1"/>
          </p:cNvSpPr>
          <p:nvPr/>
        </p:nvSpPr>
        <p:spPr bwMode="auto">
          <a:xfrm>
            <a:off x="4572000" y="3614738"/>
            <a:ext cx="28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r</a:t>
            </a:r>
          </a:p>
        </p:txBody>
      </p:sp>
      <p:cxnSp>
        <p:nvCxnSpPr>
          <p:cNvPr id="73745" name="Connettore diritto 6"/>
          <p:cNvCxnSpPr>
            <a:cxnSpLocks noChangeShapeType="1"/>
          </p:cNvCxnSpPr>
          <p:nvPr/>
        </p:nvCxnSpPr>
        <p:spPr bwMode="auto">
          <a:xfrm>
            <a:off x="4859338" y="3213100"/>
            <a:ext cx="649287" cy="6477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ttangolo 10"/>
          <p:cNvSpPr/>
          <p:nvPr/>
        </p:nvSpPr>
        <p:spPr bwMode="auto">
          <a:xfrm>
            <a:off x="5534025" y="3238500"/>
            <a:ext cx="550863" cy="6270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23" name="Rettangolo 22"/>
          <p:cNvSpPr/>
          <p:nvPr/>
        </p:nvSpPr>
        <p:spPr bwMode="auto">
          <a:xfrm>
            <a:off x="4859338" y="3871913"/>
            <a:ext cx="1225550" cy="18319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73748" name="CasellaDiTesto 11"/>
          <p:cNvSpPr txBox="1">
            <a:spLocks noChangeArrowheads="1"/>
          </p:cNvSpPr>
          <p:nvPr/>
        </p:nvSpPr>
        <p:spPr bwMode="auto">
          <a:xfrm>
            <a:off x="1966913" y="4076700"/>
            <a:ext cx="44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/>
              <a:t>=</a:t>
            </a:r>
          </a:p>
        </p:txBody>
      </p:sp>
      <p:sp>
        <p:nvSpPr>
          <p:cNvPr id="73749" name="CasellaDiTesto 13"/>
          <p:cNvSpPr txBox="1">
            <a:spLocks noChangeArrowheads="1"/>
          </p:cNvSpPr>
          <p:nvPr/>
        </p:nvSpPr>
        <p:spPr bwMode="auto">
          <a:xfrm>
            <a:off x="2603500" y="5795963"/>
            <a:ext cx="4810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 i="1"/>
              <a:t>U</a:t>
            </a:r>
          </a:p>
        </p:txBody>
      </p:sp>
      <p:sp>
        <p:nvSpPr>
          <p:cNvPr id="73750" name="CasellaDiTesto 25"/>
          <p:cNvSpPr txBox="1">
            <a:spLocks noChangeArrowheads="1"/>
          </p:cNvSpPr>
          <p:nvPr/>
        </p:nvSpPr>
        <p:spPr bwMode="auto">
          <a:xfrm>
            <a:off x="4787900" y="5795963"/>
            <a:ext cx="428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 i="1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73751" name="CasellaDiTesto 26"/>
          <p:cNvSpPr txBox="1">
            <a:spLocks noChangeArrowheads="1"/>
          </p:cNvSpPr>
          <p:nvPr/>
        </p:nvSpPr>
        <p:spPr bwMode="auto">
          <a:xfrm>
            <a:off x="6659563" y="4356100"/>
            <a:ext cx="587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 i="1"/>
              <a:t>V</a:t>
            </a:r>
            <a:r>
              <a:rPr lang="it-IT" altLang="it-IT" sz="3200" i="1" baseline="30000"/>
              <a:t>T</a:t>
            </a:r>
          </a:p>
        </p:txBody>
      </p:sp>
      <p:sp>
        <p:nvSpPr>
          <p:cNvPr id="73752" name="Rettangolo 18"/>
          <p:cNvSpPr>
            <a:spLocks noChangeArrowheads="1"/>
          </p:cNvSpPr>
          <p:nvPr/>
        </p:nvSpPr>
        <p:spPr bwMode="auto">
          <a:xfrm>
            <a:off x="6753225" y="3213100"/>
            <a:ext cx="1203325" cy="10318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9" name="Rettangolo 28"/>
          <p:cNvSpPr>
            <a:spLocks noChangeArrowheads="1"/>
          </p:cNvSpPr>
          <p:nvPr/>
        </p:nvSpPr>
        <p:spPr bwMode="auto">
          <a:xfrm>
            <a:off x="6757988" y="3860800"/>
            <a:ext cx="1198562" cy="384175"/>
          </a:xfrm>
          <a:prstGeom prst="rect">
            <a:avLst/>
          </a:prstGeom>
          <a:solidFill>
            <a:srgbClr val="00997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73754" name="CasellaDiTesto 29"/>
          <p:cNvSpPr txBox="1">
            <a:spLocks noChangeArrowheads="1"/>
          </p:cNvSpPr>
          <p:nvPr/>
        </p:nvSpPr>
        <p:spPr bwMode="auto">
          <a:xfrm>
            <a:off x="3348038" y="5703888"/>
            <a:ext cx="100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m</a:t>
            </a:r>
            <a:r>
              <a:rPr lang="it-IT" altLang="it-IT"/>
              <a:t>x</a:t>
            </a:r>
            <a:r>
              <a:rPr lang="it-IT" altLang="it-IT" i="1"/>
              <a:t>m</a:t>
            </a:r>
          </a:p>
        </p:txBody>
      </p:sp>
      <p:sp>
        <p:nvSpPr>
          <p:cNvPr id="73755" name="CasellaDiTesto 30"/>
          <p:cNvSpPr txBox="1">
            <a:spLocks noChangeArrowheads="1"/>
          </p:cNvSpPr>
          <p:nvPr/>
        </p:nvSpPr>
        <p:spPr bwMode="auto">
          <a:xfrm>
            <a:off x="5341938" y="5848350"/>
            <a:ext cx="1008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m</a:t>
            </a:r>
            <a:r>
              <a:rPr lang="it-IT" altLang="it-IT"/>
              <a:t>x</a:t>
            </a:r>
            <a:r>
              <a:rPr lang="it-IT" altLang="it-IT" i="1"/>
              <a:t>n</a:t>
            </a:r>
          </a:p>
        </p:txBody>
      </p:sp>
      <p:sp>
        <p:nvSpPr>
          <p:cNvPr id="73756" name="CasellaDiTesto 31"/>
          <p:cNvSpPr txBox="1">
            <a:spLocks noChangeArrowheads="1"/>
          </p:cNvSpPr>
          <p:nvPr/>
        </p:nvSpPr>
        <p:spPr bwMode="auto">
          <a:xfrm>
            <a:off x="7391400" y="4365625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i="1"/>
              <a:t>n</a:t>
            </a:r>
            <a:r>
              <a:rPr lang="it-IT" altLang="it-IT"/>
              <a:t>x</a:t>
            </a:r>
            <a:r>
              <a:rPr lang="it-IT" altLang="it-IT" i="1"/>
              <a:t>n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23" grpId="0" animBg="1"/>
      <p:bldP spid="2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uppo 11"/>
          <p:cNvGrpSpPr>
            <a:grpSpLocks/>
          </p:cNvGrpSpPr>
          <p:nvPr/>
        </p:nvGrpSpPr>
        <p:grpSpPr bwMode="auto">
          <a:xfrm>
            <a:off x="2916238" y="1590675"/>
            <a:ext cx="3286125" cy="1285875"/>
            <a:chOff x="2928926" y="4929198"/>
            <a:chExt cx="3286148" cy="1285884"/>
          </a:xfrm>
        </p:grpSpPr>
        <p:sp>
          <p:nvSpPr>
            <p:cNvPr id="10" name="Rettangolo 9"/>
            <p:cNvSpPr/>
            <p:nvPr/>
          </p:nvSpPr>
          <p:spPr bwMode="auto">
            <a:xfrm>
              <a:off x="2928926" y="4929198"/>
              <a:ext cx="3286148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75785" name="Object 3"/>
            <p:cNvGraphicFramePr>
              <a:graphicFrameLocks noChangeAspect="1"/>
            </p:cNvGraphicFramePr>
            <p:nvPr/>
          </p:nvGraphicFramePr>
          <p:xfrm>
            <a:off x="3071802" y="5000636"/>
            <a:ext cx="2980710" cy="1036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86" name="Equazione" r:id="rId5" imgW="774364" imgH="228501" progId="Equation.3">
                    <p:embed/>
                  </p:oleObj>
                </mc:Choice>
                <mc:Fallback>
                  <p:oleObj name="Equazione" r:id="rId5" imgW="774364" imgH="228501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802" y="5000636"/>
                          <a:ext cx="2980710" cy="10366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4488" y="1590675"/>
            <a:ext cx="2357437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i="1" dirty="0" err="1">
                <a:ea typeface="+mn-ea"/>
              </a:rPr>
              <a:t>rank</a:t>
            </a:r>
            <a:r>
              <a:rPr lang="it-IT" sz="3600" dirty="0">
                <a:ea typeface="+mn-ea"/>
              </a:rPr>
              <a:t>(</a:t>
            </a:r>
            <a:r>
              <a:rPr lang="it-IT" sz="3600" i="1" dirty="0">
                <a:ea typeface="+mn-ea"/>
              </a:rPr>
              <a:t>A</a:t>
            </a:r>
            <a:r>
              <a:rPr lang="it-IT" sz="3600" dirty="0">
                <a:ea typeface="+mn-ea"/>
              </a:rPr>
              <a:t>) = </a:t>
            </a:r>
            <a:r>
              <a:rPr lang="it-IT" sz="3600" i="1" dirty="0">
                <a:ea typeface="+mn-ea"/>
              </a:rPr>
              <a:t>r</a:t>
            </a:r>
          </a:p>
        </p:txBody>
      </p:sp>
      <p:graphicFrame>
        <p:nvGraphicFramePr>
          <p:cNvPr id="75780" name="Object 2"/>
          <p:cNvGraphicFramePr>
            <a:graphicFrameLocks noChangeAspect="1"/>
          </p:cNvGraphicFramePr>
          <p:nvPr/>
        </p:nvGraphicFramePr>
        <p:xfrm>
          <a:off x="4140200" y="13335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3335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8"/>
          <p:cNvGraphicFramePr>
            <a:graphicFrameLocks noChangeAspect="1"/>
          </p:cNvGraphicFramePr>
          <p:nvPr/>
        </p:nvGraphicFramePr>
        <p:xfrm>
          <a:off x="1214438" y="3284538"/>
          <a:ext cx="7150100" cy="264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zione" r:id="rId9" imgW="1993900" imgH="736600" progId="Equation.3">
                  <p:embed/>
                </p:oleObj>
              </mc:Choice>
              <mc:Fallback>
                <p:oleObj name="Equazione" r:id="rId9" imgW="1993900" imgH="736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284538"/>
                        <a:ext cx="7150100" cy="264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5508625" y="1341438"/>
            <a:ext cx="3240088" cy="16922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err="1" smtClean="0">
                <a:latin typeface="Arial" panose="020B0604020202020204" pitchFamily="34" charset="0"/>
              </a:rPr>
              <a:t>only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if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600" i="1" dirty="0" smtClean="0"/>
              <a:t>A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non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defective</a:t>
            </a:r>
            <a:endParaRPr lang="it-IT" altLang="it-IT" sz="3200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3200" dirty="0" smtClean="0">
                <a:latin typeface="Arial" panose="020B0604020202020204" pitchFamily="34" charset="0"/>
              </a:rPr>
              <a:t>(</a:t>
            </a:r>
            <a:r>
              <a:rPr lang="it-IT" altLang="it-IT" sz="3200" i="1" dirty="0" smtClean="0"/>
              <a:t>A</a:t>
            </a:r>
            <a:r>
              <a:rPr lang="it-IT" altLang="it-IT" sz="3200" i="1" baseline="30000" dirty="0" smtClean="0"/>
              <a:t>T</a:t>
            </a:r>
            <a:r>
              <a:rPr lang="it-IT" altLang="it-IT" sz="3200" i="1" dirty="0" smtClean="0"/>
              <a:t>A=</a:t>
            </a:r>
            <a:r>
              <a:rPr lang="it-IT" altLang="it-IT" sz="3200" i="1" dirty="0"/>
              <a:t> </a:t>
            </a:r>
            <a:r>
              <a:rPr lang="it-IT" altLang="it-IT" sz="3200" i="1" dirty="0" smtClean="0"/>
              <a:t>A</a:t>
            </a:r>
            <a:r>
              <a:rPr lang="it-IT" altLang="it-IT" sz="3200" i="1" dirty="0"/>
              <a:t> </a:t>
            </a:r>
            <a:r>
              <a:rPr lang="it-IT" altLang="it-IT" sz="3200" i="1" dirty="0" smtClean="0"/>
              <a:t>A</a:t>
            </a:r>
            <a:r>
              <a:rPr lang="it-IT" altLang="it-IT" sz="3200" i="1" baseline="30000" dirty="0" smtClean="0"/>
              <a:t>T</a:t>
            </a:r>
            <a:r>
              <a:rPr lang="it-IT" altLang="it-IT" sz="3200" dirty="0" smtClean="0">
                <a:latin typeface="Arial" panose="020B0604020202020204" pitchFamily="34" charset="0"/>
              </a:rPr>
              <a:t>)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323850" y="1484313"/>
          <a:ext cx="31845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749300" imgH="190500" progId="Equation.DSMT4">
                  <p:embed/>
                </p:oleObj>
              </mc:Choice>
              <mc:Fallback>
                <p:oleObj name="Equation" r:id="rId5" imgW="7493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84313"/>
                        <a:ext cx="3184525" cy="803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91" name="Object 7"/>
          <p:cNvGraphicFramePr>
            <a:graphicFrameLocks noChangeAspect="1"/>
          </p:cNvGraphicFramePr>
          <p:nvPr/>
        </p:nvGraphicFramePr>
        <p:xfrm>
          <a:off x="4140200" y="5480050"/>
          <a:ext cx="38862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914400" imgH="190500" progId="Equation.DSMT4">
                  <p:embed/>
                </p:oleObj>
              </mc:Choice>
              <mc:Fallback>
                <p:oleObj name="Equation" r:id="rId7" imgW="914400" imgH="190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480050"/>
                        <a:ext cx="3886200" cy="803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468313" y="3843338"/>
            <a:ext cx="8135937" cy="12287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</a:rPr>
              <a:t>the </a:t>
            </a: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eigenvectors</a:t>
            </a:r>
            <a:r>
              <a:rPr lang="it-IT" sz="3200" b="1" dirty="0">
                <a:solidFill>
                  <a:srgbClr val="C00000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dirty="0" err="1">
                <a:latin typeface="Arial" charset="0"/>
                <a:ea typeface="+mn-ea"/>
              </a:rPr>
              <a:t>columns</a:t>
            </a:r>
            <a:r>
              <a:rPr lang="it-IT" sz="3200" dirty="0">
                <a:latin typeface="Arial" charset="0"/>
                <a:ea typeface="+mn-ea"/>
              </a:rPr>
              <a:t> of  </a:t>
            </a:r>
            <a:r>
              <a:rPr lang="it-IT" sz="3600" i="1" dirty="0">
                <a:ea typeface="+mn-ea"/>
              </a:rPr>
              <a:t>X 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 are a </a:t>
            </a:r>
            <a:r>
              <a:rPr lang="it-IT" sz="3200" b="1" dirty="0" err="1">
                <a:latin typeface="Arial" charset="0"/>
                <a:ea typeface="+mn-ea"/>
              </a:rPr>
              <a:t>basis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600" i="1" dirty="0" err="1">
                <a:ea typeface="+mn-ea"/>
              </a:rPr>
              <a:t>R</a:t>
            </a:r>
            <a:r>
              <a:rPr lang="it-IT" sz="3600" i="1" baseline="30000" dirty="0" err="1">
                <a:ea typeface="+mn-ea"/>
              </a:rPr>
              <a:t>n</a:t>
            </a:r>
            <a:endParaRPr lang="it-IT" sz="3600" i="1" baseline="30000" dirty="0">
              <a:ea typeface="+mn-ea"/>
            </a:endParaRPr>
          </a:p>
        </p:txBody>
      </p:sp>
      <p:sp>
        <p:nvSpPr>
          <p:cNvPr id="2055" name="AutoShape 11"/>
          <p:cNvSpPr>
            <a:spLocks noChangeArrowheads="1"/>
          </p:cNvSpPr>
          <p:nvPr/>
        </p:nvSpPr>
        <p:spPr bwMode="auto">
          <a:xfrm>
            <a:off x="3779838" y="1557338"/>
            <a:ext cx="1214437" cy="719137"/>
          </a:xfrm>
          <a:prstGeom prst="leftRightArrow">
            <a:avLst>
              <a:gd name="adj1" fmla="val 50000"/>
              <a:gd name="adj2" fmla="val 33775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2056" name="AutoShape 12"/>
          <p:cNvSpPr>
            <a:spLocks noChangeArrowheads="1"/>
          </p:cNvSpPr>
          <p:nvPr/>
        </p:nvSpPr>
        <p:spPr bwMode="auto">
          <a:xfrm>
            <a:off x="4211638" y="2636838"/>
            <a:ext cx="649287" cy="976312"/>
          </a:xfrm>
          <a:prstGeom prst="downArrow">
            <a:avLst>
              <a:gd name="adj1" fmla="val 50000"/>
              <a:gd name="adj2" fmla="val 37592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 flipH="1">
            <a:off x="333375" y="2441575"/>
            <a:ext cx="3230563" cy="831850"/>
          </a:xfrm>
          <a:prstGeom prst="rect">
            <a:avLst/>
          </a:prstGeom>
          <a:solidFill>
            <a:srgbClr val="CCFFCC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eigenvector (spectral)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</a:p>
        </p:txBody>
      </p:sp>
      <p:sp>
        <p:nvSpPr>
          <p:cNvPr id="10" name="CasellaDiTesto 9"/>
          <p:cNvSpPr txBox="1"/>
          <p:nvPr/>
        </p:nvSpPr>
        <p:spPr>
          <a:xfrm flipH="1">
            <a:off x="1030288" y="5653088"/>
            <a:ext cx="2894012" cy="4603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 animBg="1"/>
      <p:bldP spid="400394" grpId="0" animBg="1"/>
      <p:bldP spid="2055" grpId="0" animBg="1"/>
      <p:bldP spid="2056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14"/>
          <p:cNvGraphicFramePr>
            <a:graphicFrameLocks noChangeAspect="1"/>
          </p:cNvGraphicFramePr>
          <p:nvPr/>
        </p:nvGraphicFramePr>
        <p:xfrm>
          <a:off x="7380288" y="309563"/>
          <a:ext cx="1571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5" name="Equazione" r:id="rId5" imgW="419100" imgH="190500" progId="Equation.3">
                  <p:embed/>
                </p:oleObj>
              </mc:Choice>
              <mc:Fallback>
                <p:oleObj name="Equazione" r:id="rId5" imgW="419100" imgH="19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09563"/>
                        <a:ext cx="15716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27" name="Gruppo 1"/>
          <p:cNvGrpSpPr>
            <a:grpSpLocks/>
          </p:cNvGrpSpPr>
          <p:nvPr/>
        </p:nvGrpSpPr>
        <p:grpSpPr bwMode="auto">
          <a:xfrm>
            <a:off x="827088" y="4075113"/>
            <a:ext cx="7629525" cy="2378075"/>
            <a:chOff x="827088" y="4075708"/>
            <a:chExt cx="7629123" cy="2377628"/>
          </a:xfrm>
        </p:grpSpPr>
        <p:sp>
          <p:nvSpPr>
            <p:cNvPr id="77836" name="Rectangle 3"/>
            <p:cNvSpPr>
              <a:spLocks noChangeArrowheads="1"/>
            </p:cNvSpPr>
            <p:nvPr/>
          </p:nvSpPr>
          <p:spPr bwMode="auto">
            <a:xfrm>
              <a:off x="827088" y="4075708"/>
              <a:ext cx="1368425" cy="21526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7837" name="Rectangle 4"/>
            <p:cNvSpPr>
              <a:spLocks noChangeArrowheads="1"/>
            </p:cNvSpPr>
            <p:nvPr/>
          </p:nvSpPr>
          <p:spPr bwMode="auto">
            <a:xfrm>
              <a:off x="4787652" y="4149080"/>
              <a:ext cx="648444" cy="7200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7838" name="Rectangle 5"/>
            <p:cNvSpPr>
              <a:spLocks noChangeArrowheads="1"/>
            </p:cNvSpPr>
            <p:nvPr/>
          </p:nvSpPr>
          <p:spPr bwMode="auto">
            <a:xfrm>
              <a:off x="2914651" y="4077295"/>
              <a:ext cx="721246" cy="2160588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7839" name="Text Box 6"/>
            <p:cNvSpPr txBox="1">
              <a:spLocks noChangeArrowheads="1"/>
            </p:cNvSpPr>
            <p:nvPr/>
          </p:nvSpPr>
          <p:spPr bwMode="auto">
            <a:xfrm>
              <a:off x="2384425" y="4323358"/>
              <a:ext cx="4730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 b="1"/>
                <a:t>=</a:t>
              </a:r>
              <a:endParaRPr lang="it-IT" altLang="it-IT" sz="4000"/>
            </a:p>
          </p:txBody>
        </p:sp>
        <p:graphicFrame>
          <p:nvGraphicFramePr>
            <p:cNvPr id="77840" name="Object 7"/>
            <p:cNvGraphicFramePr>
              <a:graphicFrameLocks noChangeAspect="1"/>
            </p:cNvGraphicFramePr>
            <p:nvPr/>
          </p:nvGraphicFramePr>
          <p:xfrm>
            <a:off x="3995936" y="4293096"/>
            <a:ext cx="61595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6" name="Equation" r:id="rId7" imgW="114102" imgH="126780" progId="Equation.DSMT4">
                    <p:embed/>
                  </p:oleObj>
                </mc:Choice>
                <mc:Fallback>
                  <p:oleObj name="Equation" r:id="rId7" imgW="114102" imgH="1267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36" y="4293096"/>
                          <a:ext cx="61595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41" name="Line 8"/>
            <p:cNvSpPr>
              <a:spLocks noChangeShapeType="1"/>
            </p:cNvSpPr>
            <p:nvPr/>
          </p:nvSpPr>
          <p:spPr bwMode="auto">
            <a:xfrm>
              <a:off x="4788024" y="4149080"/>
              <a:ext cx="648072" cy="72008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7842" name="Rectangle 9"/>
            <p:cNvSpPr>
              <a:spLocks noChangeArrowheads="1"/>
            </p:cNvSpPr>
            <p:nvPr/>
          </p:nvSpPr>
          <p:spPr bwMode="auto">
            <a:xfrm>
              <a:off x="6444208" y="4077072"/>
              <a:ext cx="1440532" cy="72008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77843" name="Object 10"/>
            <p:cNvGraphicFramePr>
              <a:graphicFrameLocks noChangeAspect="1"/>
            </p:cNvGraphicFramePr>
            <p:nvPr/>
          </p:nvGraphicFramePr>
          <p:xfrm>
            <a:off x="5724128" y="4291880"/>
            <a:ext cx="582613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7" name="Equation" r:id="rId9" imgW="114102" imgH="126780" progId="Equation.DSMT4">
                    <p:embed/>
                  </p:oleObj>
                </mc:Choice>
                <mc:Fallback>
                  <p:oleObj name="Equation" r:id="rId9" imgW="114102" imgH="1267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4128" y="4291880"/>
                          <a:ext cx="582613" cy="649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FFFF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44" name="Object 14"/>
            <p:cNvGraphicFramePr>
              <a:graphicFrameLocks noChangeAspect="1"/>
            </p:cNvGraphicFramePr>
            <p:nvPr/>
          </p:nvGraphicFramePr>
          <p:xfrm>
            <a:off x="6610045" y="5732746"/>
            <a:ext cx="1846166" cy="720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8" name="Equazione" r:id="rId11" imgW="520474" imgH="203112" progId="Equation.3">
                    <p:embed/>
                  </p:oleObj>
                </mc:Choice>
                <mc:Fallback>
                  <p:oleObj name="Equazione" r:id="rId11" imgW="520474" imgH="203112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0045" y="5732746"/>
                          <a:ext cx="1846166" cy="720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468313" y="3213100"/>
            <a:ext cx="1546225" cy="5238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example</a:t>
            </a:r>
          </a:p>
        </p:txBody>
      </p:sp>
      <p:graphicFrame>
        <p:nvGraphicFramePr>
          <p:cNvPr id="77829" name="Object 2"/>
          <p:cNvGraphicFramePr>
            <a:graphicFrameLocks noChangeAspect="1"/>
          </p:cNvGraphicFramePr>
          <p:nvPr/>
        </p:nvGraphicFramePr>
        <p:xfrm>
          <a:off x="4140200" y="13335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9" name="Equation" r:id="rId13" imgW="685800" imgH="203200" progId="Equation.DSMT4">
                  <p:embed/>
                </p:oleObj>
              </mc:Choice>
              <mc:Fallback>
                <p:oleObj name="Equation" r:id="rId13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3335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21" name="CasellaDiTesto 20"/>
          <p:cNvSpPr txBox="1"/>
          <p:nvPr/>
        </p:nvSpPr>
        <p:spPr>
          <a:xfrm flipH="1">
            <a:off x="109538" y="666750"/>
            <a:ext cx="1509712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7832" name="Gruppo 11"/>
          <p:cNvGrpSpPr>
            <a:grpSpLocks/>
          </p:cNvGrpSpPr>
          <p:nvPr/>
        </p:nvGrpSpPr>
        <p:grpSpPr bwMode="auto">
          <a:xfrm>
            <a:off x="2916238" y="1590675"/>
            <a:ext cx="3286125" cy="1285875"/>
            <a:chOff x="2928926" y="4929198"/>
            <a:chExt cx="3286148" cy="1285884"/>
          </a:xfrm>
        </p:grpSpPr>
        <p:sp>
          <p:nvSpPr>
            <p:cNvPr id="23" name="Rettangolo 22"/>
            <p:cNvSpPr/>
            <p:nvPr/>
          </p:nvSpPr>
          <p:spPr bwMode="auto">
            <a:xfrm>
              <a:off x="2928926" y="4929198"/>
              <a:ext cx="3286148" cy="1285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77835" name="Object 3"/>
            <p:cNvGraphicFramePr>
              <a:graphicFrameLocks noChangeAspect="1"/>
            </p:cNvGraphicFramePr>
            <p:nvPr/>
          </p:nvGraphicFramePr>
          <p:xfrm>
            <a:off x="3071802" y="5000636"/>
            <a:ext cx="2980710" cy="1036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0" name="Equazione" r:id="rId15" imgW="774364" imgH="228501" progId="Equation.3">
                    <p:embed/>
                  </p:oleObj>
                </mc:Choice>
                <mc:Fallback>
                  <p:oleObj name="Equazione" r:id="rId15" imgW="774364" imgH="228501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802" y="5000636"/>
                          <a:ext cx="2980710" cy="10366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344488" y="1590675"/>
            <a:ext cx="2357437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i="1" dirty="0" err="1">
                <a:ea typeface="+mn-ea"/>
              </a:rPr>
              <a:t>rank</a:t>
            </a:r>
            <a:r>
              <a:rPr lang="it-IT" sz="3600" dirty="0">
                <a:ea typeface="+mn-ea"/>
              </a:rPr>
              <a:t>(</a:t>
            </a:r>
            <a:r>
              <a:rPr lang="it-IT" sz="3600" i="1" dirty="0">
                <a:ea typeface="+mn-ea"/>
              </a:rPr>
              <a:t>A</a:t>
            </a:r>
            <a:r>
              <a:rPr lang="it-IT" sz="3600" dirty="0">
                <a:ea typeface="+mn-ea"/>
              </a:rPr>
              <a:t>) = </a:t>
            </a:r>
            <a:r>
              <a:rPr lang="it-IT" sz="3600" i="1" dirty="0">
                <a:ea typeface="+mn-ea"/>
              </a:rPr>
              <a:t>r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9388" y="692150"/>
            <a:ext cx="8856662" cy="1754188"/>
          </a:xfrm>
          <a:prstGeom prst="rect">
            <a:avLst/>
          </a:prstGeom>
          <a:solidFill>
            <a:srgbClr val="CCFF99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first </a:t>
            </a:r>
            <a:r>
              <a:rPr lang="it-IT" altLang="it-IT" sz="3600" i="1"/>
              <a:t>r</a:t>
            </a:r>
            <a:r>
              <a:rPr lang="it-IT" altLang="it-IT">
                <a:latin typeface="Arial" panose="020B0604020202020204" pitchFamily="34" charset="0"/>
              </a:rPr>
              <a:t> columns of </a:t>
            </a:r>
            <a:r>
              <a:rPr lang="it-IT" altLang="it-IT" sz="3600" i="1">
                <a:solidFill>
                  <a:srgbClr val="262699"/>
                </a:solidFill>
              </a:rPr>
              <a:t>U</a:t>
            </a:r>
            <a:r>
              <a:rPr lang="it-IT" altLang="it-IT">
                <a:latin typeface="Arial" panose="020B0604020202020204" pitchFamily="34" charset="0"/>
              </a:rPr>
              <a:t>  (matrix </a:t>
            </a:r>
            <a:r>
              <a:rPr lang="it-IT" altLang="it-IT" sz="3600" i="1">
                <a:solidFill>
                  <a:srgbClr val="262699"/>
                </a:solidFill>
              </a:rPr>
              <a:t>U</a:t>
            </a:r>
            <a:r>
              <a:rPr lang="it-IT" altLang="it-IT" sz="3600" i="1" baseline="-25000">
                <a:solidFill>
                  <a:srgbClr val="262699"/>
                </a:solidFill>
              </a:rPr>
              <a:t>r</a:t>
            </a:r>
            <a:r>
              <a:rPr lang="it-IT" altLang="it-IT">
                <a:latin typeface="Arial" panose="020B0604020202020204" pitchFamily="34" charset="0"/>
              </a:rPr>
              <a:t>) are an </a:t>
            </a:r>
            <a:r>
              <a:rPr lang="it-IT" altLang="it-IT" b="1">
                <a:solidFill>
                  <a:srgbClr val="262699"/>
                </a:solidFill>
                <a:latin typeface="Arial" panose="020B0604020202020204" pitchFamily="34" charset="0"/>
              </a:rPr>
              <a:t>orthonormal basis of the column space </a:t>
            </a:r>
            <a:r>
              <a:rPr lang="it-IT" altLang="it-IT">
                <a:latin typeface="Arial" panose="020B0604020202020204" pitchFamily="34" charset="0"/>
              </a:rPr>
              <a:t>of </a:t>
            </a: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, i.e. of the </a:t>
            </a:r>
            <a:r>
              <a:rPr lang="it-IT" altLang="it-IT" sz="3600" i="1"/>
              <a:t>range</a:t>
            </a:r>
            <a:r>
              <a:rPr lang="it-IT" altLang="it-IT" sz="3600"/>
              <a:t>(</a:t>
            </a:r>
            <a:r>
              <a:rPr lang="it-IT" altLang="it-IT" sz="3600" i="1"/>
              <a:t>A</a:t>
            </a:r>
            <a:r>
              <a:rPr lang="it-IT" altLang="it-IT" sz="3600"/>
              <a:t>)</a:t>
            </a:r>
          </a:p>
        </p:txBody>
      </p:sp>
      <p:sp>
        <p:nvSpPr>
          <p:cNvPr id="399370" name="Text Box 10"/>
          <p:cNvSpPr txBox="1">
            <a:spLocks noChangeArrowheads="1"/>
          </p:cNvSpPr>
          <p:nvPr/>
        </p:nvSpPr>
        <p:spPr bwMode="auto">
          <a:xfrm>
            <a:off x="179388" y="2492375"/>
            <a:ext cx="8856662" cy="1754188"/>
          </a:xfrm>
          <a:prstGeom prst="rect">
            <a:avLst/>
          </a:prstGeom>
          <a:solidFill>
            <a:srgbClr val="CCFF99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first </a:t>
            </a:r>
            <a:r>
              <a:rPr lang="it-IT" altLang="it-IT" sz="3600" i="1"/>
              <a:t>r</a:t>
            </a:r>
            <a:r>
              <a:rPr lang="it-IT" altLang="it-IT">
                <a:latin typeface="Arial" panose="020B0604020202020204" pitchFamily="34" charset="0"/>
              </a:rPr>
              <a:t> columns of </a:t>
            </a:r>
            <a:r>
              <a:rPr lang="it-IT" altLang="it-IT" sz="3600" i="1">
                <a:solidFill>
                  <a:srgbClr val="C00000"/>
                </a:solidFill>
              </a:rPr>
              <a:t>V</a:t>
            </a:r>
            <a:r>
              <a:rPr lang="it-IT" altLang="it-IT">
                <a:latin typeface="Arial" panose="020B0604020202020204" pitchFamily="34" charset="0"/>
              </a:rPr>
              <a:t>  (matrix </a:t>
            </a:r>
            <a:r>
              <a:rPr lang="it-IT" altLang="it-IT" sz="3600" i="1">
                <a:solidFill>
                  <a:srgbClr val="C00000"/>
                </a:solidFill>
              </a:rPr>
              <a:t>V</a:t>
            </a:r>
            <a:r>
              <a:rPr lang="it-IT" altLang="it-IT" sz="3600" i="1" baseline="-25000">
                <a:solidFill>
                  <a:srgbClr val="C00000"/>
                </a:solidFill>
              </a:rPr>
              <a:t>r</a:t>
            </a:r>
            <a:r>
              <a:rPr lang="it-IT" altLang="it-IT">
                <a:latin typeface="Arial" panose="020B0604020202020204" pitchFamily="34" charset="0"/>
              </a:rPr>
              <a:t>) are an </a:t>
            </a: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orthonormal basis of the row space </a:t>
            </a:r>
            <a:r>
              <a:rPr lang="it-IT" altLang="it-IT">
                <a:latin typeface="Arial" panose="020B0604020202020204" pitchFamily="34" charset="0"/>
              </a:rPr>
              <a:t>of </a:t>
            </a: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i.e. of the </a:t>
            </a:r>
            <a:r>
              <a:rPr lang="it-IT" altLang="it-IT" sz="3600" i="1"/>
              <a:t>range</a:t>
            </a:r>
            <a:r>
              <a:rPr lang="it-IT" altLang="it-IT" sz="3600"/>
              <a:t>(</a:t>
            </a:r>
            <a:r>
              <a:rPr lang="it-IT" altLang="it-IT" sz="3600" i="1"/>
              <a:t>A</a:t>
            </a:r>
            <a:r>
              <a:rPr lang="it-IT" altLang="it-IT" sz="3600" i="1" baseline="30000"/>
              <a:t>T</a:t>
            </a:r>
            <a:r>
              <a:rPr lang="it-IT" altLang="it-IT" sz="3600"/>
              <a:t>)</a:t>
            </a:r>
          </a:p>
        </p:txBody>
      </p:sp>
      <p:sp>
        <p:nvSpPr>
          <p:cNvPr id="7" name="Text Box 10_0"/>
          <p:cNvSpPr txBox="1">
            <a:spLocks noChangeArrowheads="1"/>
          </p:cNvSpPr>
          <p:nvPr/>
        </p:nvSpPr>
        <p:spPr bwMode="auto">
          <a:xfrm>
            <a:off x="69850" y="4365625"/>
            <a:ext cx="9074150" cy="23082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smtClean="0">
                <a:latin typeface="Arial" panose="020B0604020202020204" pitchFamily="34" charset="0"/>
              </a:rPr>
              <a:t>an </a:t>
            </a:r>
            <a:r>
              <a:rPr lang="it-IT" altLang="it-IT" sz="3200" b="1" dirty="0" err="1" smtClean="0">
                <a:latin typeface="Arial" panose="020B0604020202020204" pitchFamily="34" charset="0"/>
              </a:rPr>
              <a:t>orthogonal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</a:t>
            </a:r>
            <a:r>
              <a:rPr lang="it-IT" altLang="it-IT" sz="3200" b="1" dirty="0" err="1" smtClean="0">
                <a:latin typeface="Arial" panose="020B0604020202020204" pitchFamily="34" charset="0"/>
              </a:rPr>
              <a:t>projector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onto</a:t>
            </a:r>
            <a:r>
              <a:rPr lang="it-IT" altLang="it-IT" sz="3200" dirty="0" smtClean="0">
                <a:latin typeface="Arial" panose="020B0604020202020204" pitchFamily="34" charset="0"/>
              </a:rPr>
              <a:t> the </a:t>
            </a:r>
            <a:r>
              <a:rPr lang="it-IT" altLang="it-IT" sz="3600" i="1" dirty="0" err="1" smtClean="0"/>
              <a:t>range</a:t>
            </a:r>
            <a:r>
              <a:rPr lang="it-IT" altLang="it-IT" sz="3600" dirty="0" smtClean="0"/>
              <a:t>(</a:t>
            </a:r>
            <a:r>
              <a:rPr lang="it-IT" altLang="it-IT" sz="3600" i="1" dirty="0" smtClean="0"/>
              <a:t>A</a:t>
            </a:r>
            <a:r>
              <a:rPr lang="it-IT" altLang="it-IT" sz="3600" dirty="0" smtClean="0"/>
              <a:t>)   </a:t>
            </a:r>
            <a:r>
              <a:rPr lang="it-IT" altLang="it-I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altLang="it-IT" sz="3600" i="1" dirty="0" smtClean="0"/>
              <a:t>  </a:t>
            </a:r>
            <a:r>
              <a:rPr lang="it-IT" altLang="it-IT" sz="3600" i="1" dirty="0" err="1" smtClean="0">
                <a:solidFill>
                  <a:srgbClr val="262699"/>
                </a:solidFill>
              </a:rPr>
              <a:t>U</a:t>
            </a:r>
            <a:r>
              <a:rPr lang="it-IT" altLang="it-IT" sz="3600" i="1" baseline="-25000" dirty="0" err="1" smtClean="0">
                <a:solidFill>
                  <a:srgbClr val="262699"/>
                </a:solidFill>
              </a:rPr>
              <a:t>r</a:t>
            </a:r>
            <a:r>
              <a:rPr lang="it-IT" altLang="it-IT" sz="3600" i="1" dirty="0" err="1" smtClean="0">
                <a:solidFill>
                  <a:srgbClr val="262699"/>
                </a:solidFill>
              </a:rPr>
              <a:t>U</a:t>
            </a:r>
            <a:r>
              <a:rPr lang="it-IT" altLang="it-IT" sz="3600" i="1" baseline="-25000" dirty="0" err="1" smtClean="0">
                <a:solidFill>
                  <a:srgbClr val="262699"/>
                </a:solidFill>
              </a:rPr>
              <a:t>r</a:t>
            </a:r>
            <a:r>
              <a:rPr lang="it-IT" altLang="it-IT" sz="3600" i="1" baseline="30000" dirty="0" err="1" smtClean="0">
                <a:solidFill>
                  <a:srgbClr val="262699"/>
                </a:solidFill>
              </a:rPr>
              <a:t>T</a:t>
            </a:r>
            <a:r>
              <a:rPr lang="it-IT" altLang="it-IT" sz="32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an </a:t>
            </a:r>
            <a:r>
              <a:rPr lang="it-IT" altLang="it-IT" sz="3200" b="1" dirty="0" err="1">
                <a:latin typeface="Arial" panose="020B0604020202020204" pitchFamily="34" charset="0"/>
              </a:rPr>
              <a:t>orthogonal</a:t>
            </a:r>
            <a:r>
              <a:rPr lang="it-IT" altLang="it-IT" sz="3200" b="1" dirty="0">
                <a:latin typeface="Arial" panose="020B0604020202020204" pitchFamily="34" charset="0"/>
              </a:rPr>
              <a:t> </a:t>
            </a:r>
            <a:r>
              <a:rPr lang="it-IT" altLang="it-IT" sz="3200" b="1" dirty="0" err="1">
                <a:latin typeface="Arial" panose="020B0604020202020204" pitchFamily="34" charset="0"/>
              </a:rPr>
              <a:t>projector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  <a:r>
              <a:rPr lang="it-IT" altLang="it-IT" sz="3200" dirty="0" err="1">
                <a:latin typeface="Arial" panose="020B0604020202020204" pitchFamily="34" charset="0"/>
              </a:rPr>
              <a:t>onto</a:t>
            </a:r>
            <a:r>
              <a:rPr lang="it-IT" altLang="it-IT" sz="3200" dirty="0">
                <a:latin typeface="Arial" panose="020B0604020202020204" pitchFamily="34" charset="0"/>
              </a:rPr>
              <a:t> the </a:t>
            </a:r>
            <a:r>
              <a:rPr lang="it-IT" altLang="it-IT" sz="3600" i="1" dirty="0" err="1" smtClean="0"/>
              <a:t>range</a:t>
            </a:r>
            <a:r>
              <a:rPr lang="it-IT" altLang="it-IT" sz="3600" dirty="0" smtClean="0"/>
              <a:t>(</a:t>
            </a:r>
            <a:r>
              <a:rPr lang="it-IT" altLang="it-IT" sz="3600" i="1" dirty="0" smtClean="0"/>
              <a:t>A</a:t>
            </a:r>
            <a:r>
              <a:rPr lang="it-IT" altLang="it-IT" sz="3600" i="1" baseline="30000" dirty="0" smtClean="0"/>
              <a:t>T</a:t>
            </a:r>
            <a:r>
              <a:rPr lang="it-IT" altLang="it-IT" sz="3600" dirty="0" smtClean="0"/>
              <a:t>)  </a:t>
            </a:r>
            <a:r>
              <a:rPr lang="it-IT" altLang="it-I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altLang="it-I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3600" i="1" dirty="0" smtClean="0"/>
              <a:t> </a:t>
            </a:r>
            <a:r>
              <a:rPr lang="it-IT" altLang="it-IT" sz="3600" i="1" dirty="0" err="1" smtClean="0">
                <a:solidFill>
                  <a:srgbClr val="C00000"/>
                </a:solidFill>
              </a:rPr>
              <a:t>V</a:t>
            </a:r>
            <a:r>
              <a:rPr lang="it-IT" altLang="it-IT" sz="3600" i="1" baseline="-25000" dirty="0" err="1" smtClean="0">
                <a:solidFill>
                  <a:srgbClr val="C00000"/>
                </a:solidFill>
              </a:rPr>
              <a:t>r</a:t>
            </a:r>
            <a:r>
              <a:rPr lang="it-IT" altLang="it-IT" sz="3600" i="1" dirty="0" err="1" smtClean="0">
                <a:solidFill>
                  <a:srgbClr val="C00000"/>
                </a:solidFill>
              </a:rPr>
              <a:t>V</a:t>
            </a:r>
            <a:r>
              <a:rPr lang="it-IT" altLang="it-IT" sz="3600" i="1" baseline="-25000" dirty="0" err="1" smtClean="0">
                <a:solidFill>
                  <a:srgbClr val="C00000"/>
                </a:solidFill>
              </a:rPr>
              <a:t>r</a:t>
            </a:r>
            <a:r>
              <a:rPr lang="it-IT" altLang="it-IT" sz="3600" i="1" baseline="30000" dirty="0" err="1" smtClean="0">
                <a:solidFill>
                  <a:srgbClr val="C00000"/>
                </a:solidFill>
              </a:rPr>
              <a:t>T</a:t>
            </a:r>
            <a:r>
              <a:rPr lang="it-IT" altLang="it-IT" sz="3200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it-IT" altLang="it-IT" sz="3600" dirty="0" smtClean="0">
              <a:solidFill>
                <a:srgbClr val="C00000"/>
              </a:solidFill>
            </a:endParaRPr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8" name="CasellaDiTesto 7"/>
          <p:cNvSpPr txBox="1"/>
          <p:nvPr/>
        </p:nvSpPr>
        <p:spPr>
          <a:xfrm flipH="1">
            <a:off x="3708400" y="96838"/>
            <a:ext cx="1509713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9879" name="Object 2"/>
          <p:cNvGraphicFramePr>
            <a:graphicFrameLocks noChangeAspect="1"/>
          </p:cNvGraphicFramePr>
          <p:nvPr/>
        </p:nvGraphicFramePr>
        <p:xfrm>
          <a:off x="5795963" y="44450"/>
          <a:ext cx="21605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zione" r:id="rId5" imgW="672808" imgH="203112" progId="Equation.3">
                  <p:embed/>
                </p:oleObj>
              </mc:Choice>
              <mc:Fallback>
                <p:oleObj name="Equazione" r:id="rId5" imgW="67280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4450"/>
                        <a:ext cx="2160587" cy="652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0" grpId="0" animBg="1" autoUpdateAnimBg="0"/>
      <p:bldP spid="7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39750" y="1027113"/>
            <a:ext cx="8102600" cy="1754187"/>
          </a:xfrm>
          <a:prstGeom prst="rect">
            <a:avLst/>
          </a:prstGeom>
          <a:solidFill>
            <a:srgbClr val="CCFF99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first </a:t>
            </a:r>
            <a:r>
              <a:rPr lang="it-IT" altLang="it-IT" sz="3600" i="1"/>
              <a:t>r</a:t>
            </a:r>
            <a:r>
              <a:rPr lang="it-IT" altLang="it-IT">
                <a:latin typeface="Arial" panose="020B0604020202020204" pitchFamily="34" charset="0"/>
              </a:rPr>
              <a:t> columns of </a:t>
            </a:r>
            <a:r>
              <a:rPr lang="it-IT" altLang="it-IT" sz="3600" i="1">
                <a:solidFill>
                  <a:srgbClr val="262699"/>
                </a:solidFill>
              </a:rPr>
              <a:t>U</a:t>
            </a:r>
            <a:r>
              <a:rPr lang="it-IT" altLang="it-IT">
                <a:latin typeface="Arial" panose="020B0604020202020204" pitchFamily="34" charset="0"/>
              </a:rPr>
              <a:t>  (matrix </a:t>
            </a:r>
            <a:r>
              <a:rPr lang="it-IT" altLang="it-IT" sz="3600" i="1">
                <a:solidFill>
                  <a:srgbClr val="262699"/>
                </a:solidFill>
              </a:rPr>
              <a:t>U</a:t>
            </a:r>
            <a:r>
              <a:rPr lang="it-IT" altLang="it-IT" sz="3600" i="1" baseline="-25000">
                <a:solidFill>
                  <a:srgbClr val="262699"/>
                </a:solidFill>
              </a:rPr>
              <a:t>r</a:t>
            </a:r>
            <a:r>
              <a:rPr lang="it-IT" altLang="it-IT">
                <a:latin typeface="Arial" panose="020B0604020202020204" pitchFamily="34" charset="0"/>
              </a:rPr>
              <a:t>) are an </a:t>
            </a:r>
            <a:r>
              <a:rPr lang="it-IT" altLang="it-IT" b="1">
                <a:solidFill>
                  <a:srgbClr val="262699"/>
                </a:solidFill>
                <a:latin typeface="Arial" panose="020B0604020202020204" pitchFamily="34" charset="0"/>
              </a:rPr>
              <a:t>orthonormal basis of column space </a:t>
            </a:r>
            <a:r>
              <a:rPr lang="it-IT" altLang="it-IT">
                <a:latin typeface="Arial" panose="020B0604020202020204" pitchFamily="34" charset="0"/>
              </a:rPr>
              <a:t>of </a:t>
            </a: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, i.e. of the </a:t>
            </a:r>
            <a:r>
              <a:rPr lang="it-IT" altLang="it-IT" sz="3600" i="1"/>
              <a:t>range</a:t>
            </a:r>
            <a:r>
              <a:rPr lang="it-IT" altLang="it-IT" sz="3600"/>
              <a:t>(</a:t>
            </a:r>
            <a:r>
              <a:rPr lang="it-IT" altLang="it-IT" sz="3600" i="1"/>
              <a:t>A</a:t>
            </a:r>
            <a:r>
              <a:rPr lang="it-IT" altLang="it-IT" sz="3600"/>
              <a:t>)</a:t>
            </a:r>
          </a:p>
        </p:txBody>
      </p:sp>
      <p:graphicFrame>
        <p:nvGraphicFramePr>
          <p:cNvPr id="81923" name="Object 2"/>
          <p:cNvGraphicFramePr>
            <a:graphicFrameLocks noChangeAspect="1"/>
          </p:cNvGraphicFramePr>
          <p:nvPr/>
        </p:nvGraphicFramePr>
        <p:xfrm>
          <a:off x="1187450" y="2876550"/>
          <a:ext cx="6635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5" name="Equazione" r:id="rId5" imgW="1866900" imgH="241300" progId="Equation.3">
                  <p:embed/>
                </p:oleObj>
              </mc:Choice>
              <mc:Fallback>
                <p:oleObj name="Equazione" r:id="rId5" imgW="18669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876550"/>
                        <a:ext cx="66357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o 6"/>
          <p:cNvGrpSpPr>
            <a:grpSpLocks/>
          </p:cNvGrpSpPr>
          <p:nvPr/>
        </p:nvGrpSpPr>
        <p:grpSpPr bwMode="auto">
          <a:xfrm>
            <a:off x="142875" y="4005263"/>
            <a:ext cx="8858250" cy="1073150"/>
            <a:chOff x="142876" y="4714884"/>
            <a:chExt cx="8858280" cy="1071570"/>
          </a:xfrm>
        </p:grpSpPr>
        <p:sp>
          <p:nvSpPr>
            <p:cNvPr id="6" name="Rettangolo 5"/>
            <p:cNvSpPr/>
            <p:nvPr/>
          </p:nvSpPr>
          <p:spPr bwMode="auto">
            <a:xfrm>
              <a:off x="142876" y="4714884"/>
              <a:ext cx="8858280" cy="10715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81934" name="Object 4"/>
            <p:cNvGraphicFramePr>
              <a:graphicFrameLocks noChangeAspect="1"/>
            </p:cNvGraphicFramePr>
            <p:nvPr/>
          </p:nvGraphicFramePr>
          <p:xfrm>
            <a:off x="150814" y="4857760"/>
            <a:ext cx="8847167" cy="8128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6" name="Equazione" r:id="rId7" imgW="2489200" imgH="228600" progId="Equation.3">
                    <p:embed/>
                  </p:oleObj>
                </mc:Choice>
                <mc:Fallback>
                  <p:oleObj name="Equazione" r:id="rId7" imgW="248920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814" y="4857760"/>
                          <a:ext cx="8847167" cy="8128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290638" y="5424488"/>
          <a:ext cx="20304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7" name="Equazione" r:id="rId9" imgW="571252" imgH="228501" progId="Equation.3">
                  <p:embed/>
                </p:oleObj>
              </mc:Choice>
              <mc:Fallback>
                <p:oleObj name="Equazione" r:id="rId9" imgW="571252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5424488"/>
                        <a:ext cx="2030412" cy="81280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3929063" y="5308600"/>
            <a:ext cx="4279900" cy="1062038"/>
            <a:chOff x="3928284" y="5452035"/>
            <a:chExt cx="4281841" cy="1062952"/>
          </a:xfrm>
        </p:grpSpPr>
        <p:graphicFrame>
          <p:nvGraphicFramePr>
            <p:cNvPr id="81930" name="Object 9"/>
            <p:cNvGraphicFramePr>
              <a:graphicFrameLocks noChangeAspect="1"/>
            </p:cNvGraphicFramePr>
            <p:nvPr/>
          </p:nvGraphicFramePr>
          <p:xfrm>
            <a:off x="3928284" y="5452035"/>
            <a:ext cx="400436" cy="657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8" name="Equazione" r:id="rId11" imgW="139700" imgH="228600" progId="Equation.3">
                    <p:embed/>
                  </p:oleObj>
                </mc:Choice>
                <mc:Fallback>
                  <p:oleObj name="Equazione" r:id="rId11" imgW="1397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8284" y="5452035"/>
                          <a:ext cx="400436" cy="657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ttangolo 2"/>
            <p:cNvSpPr/>
            <p:nvPr/>
          </p:nvSpPr>
          <p:spPr>
            <a:xfrm>
              <a:off x="4280869" y="5568023"/>
              <a:ext cx="3748199" cy="8929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altLang="it-IT" dirty="0" err="1">
                  <a:latin typeface="Arial" panose="020B0604020202020204" pitchFamily="34" charset="0"/>
                </a:rPr>
                <a:t>is</a:t>
              </a:r>
              <a:r>
                <a:rPr lang="it-IT" altLang="it-IT" dirty="0">
                  <a:latin typeface="Arial" panose="020B0604020202020204" pitchFamily="34" charset="0"/>
                </a:rPr>
                <a:t> the </a:t>
              </a:r>
              <a:r>
                <a:rPr lang="it-IT" altLang="it-IT" dirty="0" err="1">
                  <a:latin typeface="Arial" panose="020B0604020202020204" pitchFamily="34" charset="0"/>
                </a:rPr>
                <a:t>vector</a:t>
              </a:r>
              <a:r>
                <a:rPr lang="it-IT" altLang="it-IT" dirty="0">
                  <a:latin typeface="Arial" panose="020B0604020202020204" pitchFamily="34" charset="0"/>
                </a:rPr>
                <a:t> </a:t>
              </a:r>
              <a:r>
                <a:rPr lang="it-IT" altLang="it-IT" dirty="0" err="1">
                  <a:latin typeface="Arial" panose="020B0604020202020204" pitchFamily="34" charset="0"/>
                </a:rPr>
                <a:t>formed</a:t>
              </a:r>
              <a:r>
                <a:rPr lang="it-IT" altLang="it-IT" dirty="0">
                  <a:latin typeface="Arial" panose="020B0604020202020204" pitchFamily="34" charset="0"/>
                </a:rPr>
                <a:t> by the first </a:t>
              </a:r>
              <a:r>
                <a:rPr lang="it-IT" altLang="it-IT" sz="2800" i="1" dirty="0">
                  <a:latin typeface="+mn-lt"/>
                </a:rPr>
                <a:t>r</a:t>
              </a:r>
              <a:r>
                <a:rPr lang="it-IT" altLang="it-IT" dirty="0">
                  <a:latin typeface="Arial" panose="020B0604020202020204" pitchFamily="34" charset="0"/>
                </a:rPr>
                <a:t> </a:t>
              </a:r>
              <a:r>
                <a:rPr lang="it-IT" altLang="it-IT" dirty="0" err="1">
                  <a:latin typeface="Arial" panose="020B0604020202020204" pitchFamily="34" charset="0"/>
                </a:rPr>
                <a:t>components</a:t>
              </a:r>
              <a:r>
                <a:rPr lang="it-IT" altLang="it-IT" dirty="0">
                  <a:latin typeface="Arial" panose="020B0604020202020204" pitchFamily="34" charset="0"/>
                </a:rPr>
                <a:t> of</a:t>
              </a:r>
              <a:endParaRPr lang="it-IT" dirty="0"/>
            </a:p>
          </p:txBody>
        </p:sp>
        <p:graphicFrame>
          <p:nvGraphicFramePr>
            <p:cNvPr id="81932" name="Object 9"/>
            <p:cNvGraphicFramePr>
              <a:graphicFrameLocks noChangeAspect="1"/>
            </p:cNvGraphicFramePr>
            <p:nvPr/>
          </p:nvGraphicFramePr>
          <p:xfrm>
            <a:off x="7823537" y="5880586"/>
            <a:ext cx="386588" cy="634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9" name="Equazione" r:id="rId13" imgW="139700" imgH="228600" progId="Equation.3">
                    <p:embed/>
                  </p:oleObj>
                </mc:Choice>
                <mc:Fallback>
                  <p:oleObj name="Equazione" r:id="rId13" imgW="1397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3537" y="5880586"/>
                          <a:ext cx="386588" cy="634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27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4" name="CasellaDiTesto 13"/>
          <p:cNvSpPr txBox="1"/>
          <p:nvPr/>
        </p:nvSpPr>
        <p:spPr>
          <a:xfrm flipH="1">
            <a:off x="3708400" y="96838"/>
            <a:ext cx="1509713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929" name="Object 2"/>
          <p:cNvGraphicFramePr>
            <a:graphicFrameLocks noChangeAspect="1"/>
          </p:cNvGraphicFramePr>
          <p:nvPr/>
        </p:nvGraphicFramePr>
        <p:xfrm>
          <a:off x="5795963" y="44450"/>
          <a:ext cx="21605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0" name="Equazione" r:id="rId15" imgW="672808" imgH="203112" progId="Equation.3">
                  <p:embed/>
                </p:oleObj>
              </mc:Choice>
              <mc:Fallback>
                <p:oleObj name="Equazione" r:id="rId15" imgW="67280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4450"/>
                        <a:ext cx="2160587" cy="652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0"/>
          <p:cNvSpPr txBox="1">
            <a:spLocks noChangeArrowheads="1"/>
          </p:cNvSpPr>
          <p:nvPr/>
        </p:nvSpPr>
        <p:spPr bwMode="auto">
          <a:xfrm>
            <a:off x="539750" y="1027113"/>
            <a:ext cx="8102600" cy="1754187"/>
          </a:xfrm>
          <a:prstGeom prst="rect">
            <a:avLst/>
          </a:prstGeom>
          <a:solidFill>
            <a:srgbClr val="CCFF99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first </a:t>
            </a:r>
            <a:r>
              <a:rPr lang="it-IT" altLang="it-IT" sz="3600" i="1"/>
              <a:t>r</a:t>
            </a:r>
            <a:r>
              <a:rPr lang="it-IT" altLang="it-IT">
                <a:latin typeface="Arial" panose="020B0604020202020204" pitchFamily="34" charset="0"/>
              </a:rPr>
              <a:t> columns of </a:t>
            </a:r>
            <a:r>
              <a:rPr lang="it-IT" altLang="it-IT" sz="3600" i="1">
                <a:solidFill>
                  <a:srgbClr val="C00000"/>
                </a:solidFill>
              </a:rPr>
              <a:t>V</a:t>
            </a:r>
            <a:r>
              <a:rPr lang="it-IT" altLang="it-IT">
                <a:latin typeface="Arial" panose="020B0604020202020204" pitchFamily="34" charset="0"/>
              </a:rPr>
              <a:t>  (matrix </a:t>
            </a:r>
            <a:r>
              <a:rPr lang="it-IT" altLang="it-IT" sz="3600" i="1">
                <a:solidFill>
                  <a:srgbClr val="C00000"/>
                </a:solidFill>
              </a:rPr>
              <a:t>V</a:t>
            </a:r>
            <a:r>
              <a:rPr lang="it-IT" altLang="it-IT" sz="3600" i="1" baseline="-25000">
                <a:solidFill>
                  <a:srgbClr val="C00000"/>
                </a:solidFill>
              </a:rPr>
              <a:t>r</a:t>
            </a:r>
            <a:r>
              <a:rPr lang="it-IT" altLang="it-IT">
                <a:latin typeface="Arial" panose="020B0604020202020204" pitchFamily="34" charset="0"/>
              </a:rPr>
              <a:t>) are an </a:t>
            </a: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orthonormal basis of the row space</a:t>
            </a:r>
            <a:r>
              <a:rPr lang="it-IT" altLang="it-IT">
                <a:latin typeface="Arial" panose="020B0604020202020204" pitchFamily="34" charset="0"/>
              </a:rPr>
              <a:t> of </a:t>
            </a: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, i.e. of the </a:t>
            </a:r>
            <a:r>
              <a:rPr lang="it-IT" altLang="it-IT" sz="3600" i="1"/>
              <a:t>range</a:t>
            </a:r>
            <a:r>
              <a:rPr lang="it-IT" altLang="it-IT" sz="3600"/>
              <a:t>(</a:t>
            </a:r>
            <a:r>
              <a:rPr lang="it-IT" altLang="it-IT" sz="3600" i="1"/>
              <a:t>A</a:t>
            </a:r>
            <a:r>
              <a:rPr lang="it-IT" altLang="it-IT" sz="3600" i="1" baseline="30000"/>
              <a:t>T</a:t>
            </a:r>
            <a:r>
              <a:rPr lang="it-IT" altLang="it-IT" sz="3600"/>
              <a:t>)</a:t>
            </a:r>
          </a:p>
        </p:txBody>
      </p:sp>
      <p:grpSp>
        <p:nvGrpSpPr>
          <p:cNvPr id="2" name="Gruppo 11"/>
          <p:cNvGrpSpPr>
            <a:grpSpLocks/>
          </p:cNvGrpSpPr>
          <p:nvPr/>
        </p:nvGrpSpPr>
        <p:grpSpPr bwMode="auto">
          <a:xfrm>
            <a:off x="4197350" y="4221163"/>
            <a:ext cx="2878138" cy="1223962"/>
            <a:chOff x="4214842" y="4857760"/>
            <a:chExt cx="3071802" cy="1143008"/>
          </a:xfrm>
        </p:grpSpPr>
        <p:sp>
          <p:nvSpPr>
            <p:cNvPr id="11" name="Rettangolo 10"/>
            <p:cNvSpPr/>
            <p:nvPr/>
          </p:nvSpPr>
          <p:spPr bwMode="auto">
            <a:xfrm>
              <a:off x="4214842" y="4857760"/>
              <a:ext cx="3071802" cy="1143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83979" name="Object 4"/>
            <p:cNvGraphicFramePr>
              <a:graphicFrameLocks noChangeAspect="1"/>
            </p:cNvGraphicFramePr>
            <p:nvPr/>
          </p:nvGraphicFramePr>
          <p:xfrm>
            <a:off x="4500562" y="5000636"/>
            <a:ext cx="2481262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80" name="Equazione" r:id="rId5" imgW="698500" imgH="241300" progId="Equation.3">
                    <p:embed/>
                  </p:oleObj>
                </mc:Choice>
                <mc:Fallback>
                  <p:oleObj name="Equazione" r:id="rId5" imgW="698500" imgH="2413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562" y="5000636"/>
                          <a:ext cx="2481262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42875" y="3786188"/>
          <a:ext cx="3240088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zione" r:id="rId7" imgW="1257300" imgH="939800" progId="Equation.3">
                  <p:embed/>
                </p:oleObj>
              </mc:Choice>
              <mc:Fallback>
                <p:oleObj name="Equazione" r:id="rId7" imgW="12573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3786188"/>
                        <a:ext cx="3240088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7"/>
          <p:cNvGraphicFramePr>
            <a:graphicFrameLocks noChangeAspect="1"/>
          </p:cNvGraphicFramePr>
          <p:nvPr/>
        </p:nvGraphicFramePr>
        <p:xfrm>
          <a:off x="4362450" y="2708275"/>
          <a:ext cx="41417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zione" r:id="rId9" imgW="1854200" imgH="939800" progId="Equation.3">
                  <p:embed/>
                </p:oleObj>
              </mc:Choice>
              <mc:Fallback>
                <p:oleObj name="Equazione" r:id="rId9" imgW="1854200" imgH="93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2708275"/>
                        <a:ext cx="4141788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284663" y="5589588"/>
          <a:ext cx="2346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zione" r:id="rId11" imgW="660113" imgH="241195" progId="Equation.3">
                  <p:embed/>
                </p:oleObj>
              </mc:Choice>
              <mc:Fallback>
                <p:oleObj name="Equazione" r:id="rId11" imgW="660113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5589588"/>
                        <a:ext cx="2346325" cy="85725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5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3708400" y="96838"/>
            <a:ext cx="1509713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977" name="Object 2"/>
          <p:cNvGraphicFramePr>
            <a:graphicFrameLocks noChangeAspect="1"/>
          </p:cNvGraphicFramePr>
          <p:nvPr/>
        </p:nvGraphicFramePr>
        <p:xfrm>
          <a:off x="5795963" y="44450"/>
          <a:ext cx="21605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zione" r:id="rId13" imgW="672808" imgH="203112" progId="Equation.3">
                  <p:embed/>
                </p:oleObj>
              </mc:Choice>
              <mc:Fallback>
                <p:oleObj name="Equazione" r:id="rId13" imgW="67280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4450"/>
                        <a:ext cx="2160587" cy="652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10"/>
          <p:cNvSpPr txBox="1">
            <a:spLocks noChangeArrowheads="1"/>
          </p:cNvSpPr>
          <p:nvPr/>
        </p:nvSpPr>
        <p:spPr bwMode="auto">
          <a:xfrm>
            <a:off x="395288" y="3644900"/>
            <a:ext cx="8424862" cy="224631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the last </a:t>
            </a:r>
            <a:r>
              <a:rPr lang="it-IT" altLang="it-IT" sz="3600" i="1" dirty="0" smtClean="0"/>
              <a:t>n-r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columns</a:t>
            </a:r>
            <a:r>
              <a:rPr lang="it-IT" altLang="it-IT" dirty="0" smtClean="0"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rgbClr val="C00000"/>
                </a:solidFill>
              </a:rPr>
              <a:t>V</a:t>
            </a:r>
            <a:r>
              <a:rPr lang="it-IT" altLang="it-IT" dirty="0" smtClean="0">
                <a:latin typeface="Arial" panose="020B0604020202020204" pitchFamily="34" charset="0"/>
              </a:rPr>
              <a:t>  are an </a:t>
            </a:r>
            <a:r>
              <a:rPr lang="it-IT" altLang="it-IT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orthonormal</a:t>
            </a:r>
            <a:r>
              <a:rPr lang="it-IT" altLang="it-IT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basis</a:t>
            </a:r>
            <a:r>
              <a:rPr lang="it-IT" altLang="it-IT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</a:t>
            </a:r>
            <a:r>
              <a:rPr lang="it-IT" altLang="it-IT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orthogonal</a:t>
            </a:r>
            <a:r>
              <a:rPr lang="it-IT" altLang="it-IT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complement</a:t>
            </a:r>
            <a:r>
              <a:rPr lang="it-IT" altLang="it-IT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</a:t>
            </a:r>
            <a:r>
              <a:rPr lang="it-IT" altLang="it-IT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row</a:t>
            </a:r>
            <a:r>
              <a:rPr lang="it-IT" altLang="it-IT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space</a:t>
            </a:r>
            <a:r>
              <a:rPr lang="it-IT" altLang="it-IT" dirty="0" smtClean="0"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/>
              <a:t>A</a:t>
            </a:r>
            <a:r>
              <a:rPr lang="it-IT" altLang="it-IT" dirty="0" smtClean="0">
                <a:latin typeface="Arial" panose="020B0604020202020204" pitchFamily="34" charset="0"/>
              </a:rPr>
              <a:t>, </a:t>
            </a:r>
            <a:r>
              <a:rPr lang="it-IT" altLang="it-IT" dirty="0">
                <a:latin typeface="Arial" panose="020B0604020202020204" pitchFamily="34" charset="0"/>
              </a:rPr>
              <a:t>i.e. of the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  <a:latin typeface="Arial" panose="020B0604020202020204" pitchFamily="34" charset="0"/>
              </a:rPr>
              <a:t>null</a:t>
            </a:r>
            <a:r>
              <a:rPr lang="it-IT" altLang="it-IT" dirty="0" smtClean="0">
                <a:solidFill>
                  <a:srgbClr val="0033CC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solidFill>
                  <a:srgbClr val="0033CC"/>
                </a:solidFill>
                <a:latin typeface="Arial" panose="020B0604020202020204" pitchFamily="34" charset="0"/>
              </a:rPr>
              <a:t>space</a:t>
            </a:r>
            <a:r>
              <a:rPr lang="it-IT" altLang="it-IT" dirty="0" smtClean="0">
                <a:solidFill>
                  <a:srgbClr val="0033CC"/>
                </a:solidFill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rgbClr val="0033CC"/>
                </a:solidFill>
              </a:rPr>
              <a:t>A</a:t>
            </a:r>
            <a:endParaRPr lang="it-IT" altLang="it-IT" sz="3600" dirty="0" smtClean="0">
              <a:solidFill>
                <a:srgbClr val="0033CC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8424862" cy="22463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the last </a:t>
            </a:r>
            <a:r>
              <a:rPr lang="it-IT" altLang="it-IT" sz="3600" i="1" dirty="0" smtClean="0"/>
              <a:t>m-r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columns</a:t>
            </a:r>
            <a:r>
              <a:rPr lang="it-IT" altLang="it-IT" dirty="0" smtClean="0"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rgbClr val="262699"/>
                </a:solidFill>
              </a:rPr>
              <a:t>U</a:t>
            </a:r>
            <a:r>
              <a:rPr lang="it-IT" altLang="it-IT" dirty="0" smtClean="0">
                <a:latin typeface="Arial" panose="020B0604020202020204" pitchFamily="34" charset="0"/>
              </a:rPr>
              <a:t>  are an </a:t>
            </a:r>
            <a:r>
              <a:rPr lang="it-IT" altLang="it-IT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orthonormal</a:t>
            </a:r>
            <a:r>
              <a:rPr lang="it-IT" altLang="it-IT" b="1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basis</a:t>
            </a:r>
            <a:r>
              <a:rPr lang="it-IT" altLang="it-IT" b="1" dirty="0" smtClean="0">
                <a:solidFill>
                  <a:srgbClr val="262699"/>
                </a:solidFill>
                <a:latin typeface="Arial" panose="020B0604020202020204" pitchFamily="34" charset="0"/>
              </a:rPr>
              <a:t> of the </a:t>
            </a:r>
            <a:r>
              <a:rPr lang="it-IT" altLang="it-IT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orthogonal</a:t>
            </a:r>
            <a:r>
              <a:rPr lang="it-IT" altLang="it-IT" b="1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complement</a:t>
            </a:r>
            <a:r>
              <a:rPr lang="it-IT" altLang="it-IT" b="1" dirty="0" smtClean="0">
                <a:solidFill>
                  <a:srgbClr val="262699"/>
                </a:solidFill>
                <a:latin typeface="Arial" panose="020B0604020202020204" pitchFamily="34" charset="0"/>
              </a:rPr>
              <a:t> of the </a:t>
            </a:r>
            <a:r>
              <a:rPr lang="it-IT" altLang="it-IT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column</a:t>
            </a:r>
            <a:r>
              <a:rPr lang="it-IT" altLang="it-IT" b="1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space</a:t>
            </a:r>
            <a:r>
              <a:rPr lang="it-IT" altLang="it-IT" b="1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</a:rPr>
              <a:t>of </a:t>
            </a:r>
            <a:r>
              <a:rPr lang="it-IT" altLang="it-IT" sz="3600" i="1" dirty="0" smtClean="0"/>
              <a:t>A</a:t>
            </a:r>
            <a:r>
              <a:rPr lang="it-IT" altLang="it-IT" dirty="0" smtClean="0">
                <a:latin typeface="Arial" panose="020B0604020202020204" pitchFamily="34" charset="0"/>
              </a:rPr>
              <a:t>, i.e. of the </a:t>
            </a:r>
            <a:r>
              <a:rPr lang="it-IT" altLang="it-IT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null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space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rgbClr val="FF0000"/>
                </a:solidFill>
              </a:rPr>
              <a:t>A</a:t>
            </a:r>
            <a:r>
              <a:rPr lang="it-IT" altLang="it-IT" sz="3600" i="1" baseline="30000" dirty="0" smtClean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7" name="CasellaDiTesto 6"/>
          <p:cNvSpPr txBox="1"/>
          <p:nvPr/>
        </p:nvSpPr>
        <p:spPr>
          <a:xfrm flipH="1">
            <a:off x="3708400" y="96838"/>
            <a:ext cx="1509713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6022" name="Object 2"/>
          <p:cNvGraphicFramePr>
            <a:graphicFrameLocks noChangeAspect="1"/>
          </p:cNvGraphicFramePr>
          <p:nvPr/>
        </p:nvGraphicFramePr>
        <p:xfrm>
          <a:off x="5795963" y="44450"/>
          <a:ext cx="21605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name="Equazione" r:id="rId5" imgW="672808" imgH="203112" progId="Equation.3">
                  <p:embed/>
                </p:oleObj>
              </mc:Choice>
              <mc:Fallback>
                <p:oleObj name="Equazione" r:id="rId5" imgW="67280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4450"/>
                        <a:ext cx="2160587" cy="652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801688" y="1201738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8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1201738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7"/>
          <p:cNvGraphicFramePr>
            <a:graphicFrameLocks noChangeAspect="1"/>
          </p:cNvGraphicFramePr>
          <p:nvPr/>
        </p:nvGraphicFramePr>
        <p:xfrm>
          <a:off x="946150" y="3289300"/>
          <a:ext cx="282416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Equation" r:id="rId7" imgW="647700" imgH="228600" progId="Equation.3">
                  <p:embed/>
                </p:oleObj>
              </mc:Choice>
              <mc:Fallback>
                <p:oleObj name="Equation" r:id="rId7" imgW="6477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3289300"/>
                        <a:ext cx="2824163" cy="98901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rgbClr val="FF9999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9"/>
          <p:cNvGraphicFramePr>
            <a:graphicFrameLocks noChangeAspect="1"/>
          </p:cNvGraphicFramePr>
          <p:nvPr/>
        </p:nvGraphicFramePr>
        <p:xfrm>
          <a:off x="936625" y="2286000"/>
          <a:ext cx="281781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0" name="Equation" r:id="rId9" imgW="621760" imgH="177646" progId="Equation.DSMT4">
                  <p:embed/>
                </p:oleObj>
              </mc:Choice>
              <mc:Fallback>
                <p:oleObj name="Equation" r:id="rId9" imgW="621760" imgH="17764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286000"/>
                        <a:ext cx="2817813" cy="79851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38100">
                        <a:solidFill>
                          <a:srgbClr val="FF9999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605" name="Text Box 13"/>
          <p:cNvSpPr txBox="1">
            <a:spLocks noChangeArrowheads="1"/>
          </p:cNvSpPr>
          <p:nvPr/>
        </p:nvSpPr>
        <p:spPr bwMode="auto">
          <a:xfrm>
            <a:off x="1042988" y="4941888"/>
            <a:ext cx="6884987" cy="10763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note the </a:t>
            </a:r>
            <a:r>
              <a:rPr lang="it-IT" sz="3200" i="1" dirty="0" err="1">
                <a:latin typeface="Arial" charset="0"/>
                <a:ea typeface="+mn-ea"/>
              </a:rPr>
              <a:t>analogy</a:t>
            </a:r>
            <a:r>
              <a:rPr lang="it-IT" sz="3200" dirty="0">
                <a:latin typeface="Arial" charset="0"/>
                <a:ea typeface="+mn-ea"/>
              </a:rPr>
              <a:t> with the </a:t>
            </a:r>
            <a:r>
              <a:rPr lang="it-IT" sz="3200" dirty="0" err="1">
                <a:latin typeface="Arial" charset="0"/>
                <a:ea typeface="+mn-ea"/>
              </a:rPr>
              <a:t>definition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200" dirty="0" err="1">
                <a:latin typeface="Arial" charset="0"/>
                <a:ea typeface="+mn-ea"/>
              </a:rPr>
              <a:t>eigenvalues</a:t>
            </a:r>
            <a:r>
              <a:rPr lang="it-IT" sz="3200" dirty="0">
                <a:latin typeface="Arial" charset="0"/>
                <a:ea typeface="+mn-ea"/>
              </a:rPr>
              <a:t> / </a:t>
            </a:r>
            <a:r>
              <a:rPr lang="it-IT" sz="3200" dirty="0" err="1">
                <a:latin typeface="Arial" charset="0"/>
                <a:ea typeface="+mn-ea"/>
              </a:rPr>
              <a:t>eigenvectors</a:t>
            </a:r>
            <a:endParaRPr lang="it-IT" sz="3200" dirty="0">
              <a:latin typeface="Arial" charset="0"/>
              <a:ea typeface="+mn-ea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948238" y="1174750"/>
            <a:ext cx="3400425" cy="3122613"/>
            <a:chOff x="3056" y="210"/>
            <a:chExt cx="2142" cy="1967"/>
          </a:xfrm>
        </p:grpSpPr>
        <p:graphicFrame>
          <p:nvGraphicFramePr>
            <p:cNvPr id="88075" name="Object 8"/>
            <p:cNvGraphicFramePr>
              <a:graphicFrameLocks noChangeAspect="1"/>
            </p:cNvGraphicFramePr>
            <p:nvPr/>
          </p:nvGraphicFramePr>
          <p:xfrm>
            <a:off x="3150" y="1530"/>
            <a:ext cx="1980" cy="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1" name="Equation" r:id="rId11" imgW="698500" imgH="241300" progId="Equation.DSMT4">
                    <p:embed/>
                  </p:oleObj>
                </mc:Choice>
                <mc:Fallback>
                  <p:oleObj name="Equation" r:id="rId11" imgW="698500" imgH="2413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0" y="1530"/>
                          <a:ext cx="1980" cy="647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76" name="Object 10"/>
            <p:cNvGraphicFramePr>
              <a:graphicFrameLocks noChangeAspect="1"/>
            </p:cNvGraphicFramePr>
            <p:nvPr/>
          </p:nvGraphicFramePr>
          <p:xfrm>
            <a:off x="3152" y="890"/>
            <a:ext cx="1972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2" name="Equation" r:id="rId13" imgW="736600" imgH="203200" progId="Equation.DSMT4">
                    <p:embed/>
                  </p:oleObj>
                </mc:Choice>
                <mc:Fallback>
                  <p:oleObj name="Equation" r:id="rId13" imgW="736600" imgH="203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890"/>
                          <a:ext cx="1972" cy="495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38100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77" name="Object 16"/>
            <p:cNvGraphicFramePr>
              <a:graphicFrameLocks noChangeAspect="1"/>
            </p:cNvGraphicFramePr>
            <p:nvPr/>
          </p:nvGraphicFramePr>
          <p:xfrm>
            <a:off x="3056" y="210"/>
            <a:ext cx="2142" cy="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3" name="Equazione" r:id="rId15" imgW="799753" imgH="203112" progId="Equation.3">
                    <p:embed/>
                  </p:oleObj>
                </mc:Choice>
                <mc:Fallback>
                  <p:oleObj name="Equazione" r:id="rId15" imgW="799753" imgH="203112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6" y="210"/>
                          <a:ext cx="2142" cy="540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38100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611188" y="3225800"/>
            <a:ext cx="3430587" cy="1214438"/>
          </a:xfrm>
          <a:prstGeom prst="rect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5029200" y="3217863"/>
            <a:ext cx="3430588" cy="1214437"/>
          </a:xfrm>
          <a:prstGeom prst="rect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8073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3" name="CasellaDiTesto 12"/>
          <p:cNvSpPr txBox="1"/>
          <p:nvPr/>
        </p:nvSpPr>
        <p:spPr>
          <a:xfrm flipH="1">
            <a:off x="3851275" y="84138"/>
            <a:ext cx="388937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matrix-vector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identities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05" grpId="0" animBg="1" autoUpdateAnimBg="0"/>
      <p:bldP spid="14" grpId="0" animBg="1"/>
      <p:bldP spid="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700338" y="836613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836613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12"/>
          <p:cNvGraphicFramePr>
            <a:graphicFrameLocks noChangeAspect="1"/>
          </p:cNvGraphicFramePr>
          <p:nvPr/>
        </p:nvGraphicFramePr>
        <p:xfrm>
          <a:off x="1435100" y="4176713"/>
          <a:ext cx="296862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Equation" r:id="rId5" imgW="698500" imgH="241300" progId="Equation.DSMT4">
                  <p:embed/>
                </p:oleObj>
              </mc:Choice>
              <mc:Fallback>
                <p:oleObj name="Equation" r:id="rId5" imgW="6985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176713"/>
                        <a:ext cx="2968625" cy="1017587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38100">
                        <a:solidFill>
                          <a:srgbClr val="FF9999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187450" y="5430838"/>
            <a:ext cx="3529013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rank</a:t>
            </a:r>
            <a:r>
              <a:rPr lang="it-IT" sz="3200" dirty="0">
                <a:latin typeface="Arial" charset="0"/>
                <a:ea typeface="+mn-ea"/>
              </a:rPr>
              <a:t> 1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endParaRPr lang="it-IT" sz="3200" dirty="0">
              <a:latin typeface="Arial" charset="0"/>
              <a:ea typeface="+mn-ea"/>
            </a:endParaRPr>
          </a:p>
        </p:txBody>
      </p:sp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5292725" y="4033838"/>
          <a:ext cx="309562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7" imgW="622030" imgH="431613" progId="Equation.DSMT4">
                  <p:embed/>
                </p:oleObj>
              </mc:Choice>
              <mc:Fallback>
                <p:oleObj name="Equation" r:id="rId7" imgW="622030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033838"/>
                        <a:ext cx="3095625" cy="19431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3779838" y="836613"/>
            <a:ext cx="1008062" cy="857250"/>
          </a:xfrm>
          <a:prstGeom prst="rect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250825" y="2097088"/>
            <a:ext cx="8785225" cy="1631950"/>
            <a:chOff x="251520" y="1563837"/>
            <a:chExt cx="8784976" cy="163121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51520" y="1563837"/>
              <a:ext cx="8784976" cy="1631216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3200" dirty="0" err="1">
                  <a:latin typeface="Arial" charset="0"/>
                  <a:ea typeface="+mn-ea"/>
                </a:rPr>
                <a:t>interpretation</a:t>
              </a:r>
              <a:r>
                <a:rPr lang="it-IT" sz="3200" dirty="0">
                  <a:latin typeface="Arial" charset="0"/>
                  <a:ea typeface="+mn-ea"/>
                </a:rPr>
                <a:t> of the </a:t>
              </a:r>
              <a:r>
                <a:rPr lang="it-IT" sz="3200" dirty="0" err="1">
                  <a:latin typeface="Arial" charset="0"/>
                  <a:ea typeface="+mn-ea"/>
                </a:rPr>
                <a:t>product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between</a:t>
              </a:r>
              <a:r>
                <a:rPr lang="it-IT" sz="3200" dirty="0">
                  <a:latin typeface="Arial" charset="0"/>
                  <a:ea typeface="+mn-ea"/>
                </a:rPr>
                <a:t> the </a:t>
              </a:r>
              <a:r>
                <a:rPr lang="it-IT" sz="3200" dirty="0" err="1">
                  <a:latin typeface="Arial" charset="0"/>
                  <a:ea typeface="+mn-ea"/>
                </a:rPr>
                <a:t>matrix</a:t>
              </a:r>
              <a:r>
                <a:rPr lang="it-IT" sz="3200" dirty="0">
                  <a:latin typeface="Arial" charset="0"/>
                  <a:ea typeface="+mn-ea"/>
                </a:rPr>
                <a:t>         and the </a:t>
              </a:r>
              <a:r>
                <a:rPr lang="it-IT" sz="3200" dirty="0" err="1">
                  <a:latin typeface="Arial" charset="0"/>
                  <a:ea typeface="+mn-ea"/>
                </a:rPr>
                <a:t>matrix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600" i="1" dirty="0">
                  <a:latin typeface="+mn-lt"/>
                  <a:ea typeface="+mn-ea"/>
                </a:rPr>
                <a:t>V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as</a:t>
              </a:r>
              <a:r>
                <a:rPr lang="it-IT" sz="3200" dirty="0">
                  <a:latin typeface="Arial" charset="0"/>
                  <a:ea typeface="+mn-ea"/>
                </a:rPr>
                <a:t> the sum of </a:t>
              </a:r>
              <a:r>
                <a:rPr lang="it-IT" sz="3200" dirty="0" err="1">
                  <a:latin typeface="Arial" charset="0"/>
                  <a:ea typeface="+mn-ea"/>
                </a:rPr>
                <a:t>external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products</a:t>
              </a:r>
              <a:r>
                <a:rPr lang="it-IT" sz="3200" dirty="0">
                  <a:latin typeface="Arial" charset="0"/>
                  <a:ea typeface="+mn-ea"/>
                </a:rPr>
                <a:t> (</a:t>
              </a:r>
              <a:r>
                <a:rPr lang="it-IT" sz="3200" dirty="0" err="1">
                  <a:latin typeface="Arial" charset="0"/>
                  <a:ea typeface="+mn-ea"/>
                </a:rPr>
                <a:t>column</a:t>
              </a:r>
              <a:r>
                <a:rPr lang="it-IT" sz="3200" dirty="0">
                  <a:latin typeface="Arial" charset="0"/>
                  <a:ea typeface="+mn-ea"/>
                </a:rPr>
                <a:t> x </a:t>
              </a:r>
              <a:r>
                <a:rPr lang="it-IT" sz="3200" dirty="0" err="1">
                  <a:latin typeface="Arial" charset="0"/>
                  <a:ea typeface="+mn-ea"/>
                </a:rPr>
                <a:t>row</a:t>
              </a:r>
              <a:r>
                <a:rPr lang="it-IT" sz="3200" dirty="0">
                  <a:latin typeface="Arial" charset="0"/>
                  <a:ea typeface="+mn-ea"/>
                </a:rPr>
                <a:t>)</a:t>
              </a:r>
            </a:p>
          </p:txBody>
        </p:sp>
        <p:graphicFrame>
          <p:nvGraphicFramePr>
            <p:cNvPr id="90123" name="Oggetto 2"/>
            <p:cNvGraphicFramePr>
              <a:graphicFrameLocks noChangeAspect="1"/>
            </p:cNvGraphicFramePr>
            <p:nvPr/>
          </p:nvGraphicFramePr>
          <p:xfrm>
            <a:off x="251520" y="2118301"/>
            <a:ext cx="708819" cy="522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7" name="Equazione" r:id="rId9" imgW="241091" imgH="177646" progId="Equation.3">
                    <p:embed/>
                  </p:oleObj>
                </mc:Choice>
                <mc:Fallback>
                  <p:oleObj name="Equazione" r:id="rId9" imgW="241091" imgH="177646" progId="Equation.3">
                    <p:embed/>
                    <p:pic>
                      <p:nvPicPr>
                        <p:cNvPr id="0" name="Ogget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520" y="2118301"/>
                          <a:ext cx="708819" cy="522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120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3851275" y="84138"/>
            <a:ext cx="388937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sum of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79388" y="777875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777875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971550" y="3141663"/>
            <a:ext cx="6985000" cy="3359150"/>
            <a:chOff x="971550" y="2770893"/>
            <a:chExt cx="6985001" cy="3361654"/>
          </a:xfrm>
        </p:grpSpPr>
        <p:graphicFrame>
          <p:nvGraphicFramePr>
            <p:cNvPr id="91145" name="Object 3"/>
            <p:cNvGraphicFramePr>
              <a:graphicFrameLocks noChangeAspect="1"/>
            </p:cNvGraphicFramePr>
            <p:nvPr/>
          </p:nvGraphicFramePr>
          <p:xfrm>
            <a:off x="4530725" y="2770893"/>
            <a:ext cx="3095625" cy="194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49" name="Equation" r:id="rId7" imgW="622030" imgH="431613" progId="Equation.DSMT4">
                    <p:embed/>
                  </p:oleObj>
                </mc:Choice>
                <mc:Fallback>
                  <p:oleObj name="Equation" r:id="rId7" imgW="622030" imgH="431613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0725" y="2770893"/>
                          <a:ext cx="3095625" cy="1943100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46" name="Object 4"/>
            <p:cNvGraphicFramePr>
              <a:graphicFrameLocks noChangeAspect="1"/>
            </p:cNvGraphicFramePr>
            <p:nvPr/>
          </p:nvGraphicFramePr>
          <p:xfrm>
            <a:off x="971550" y="3644900"/>
            <a:ext cx="2968625" cy="1017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0" name="Equation" r:id="rId9" imgW="698500" imgH="241300" progId="Equation.DSMT4">
                    <p:embed/>
                  </p:oleObj>
                </mc:Choice>
                <mc:Fallback>
                  <p:oleObj name="Equation" r:id="rId9" imgW="698500" imgH="2413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550" y="3644900"/>
                          <a:ext cx="2968625" cy="1017588"/>
                        </a:xfrm>
                        <a:prstGeom prst="rect">
                          <a:avLst/>
                        </a:prstGeom>
                        <a:solidFill>
                          <a:srgbClr val="FFCCCC"/>
                        </a:solidFill>
                        <a:ln w="38100">
                          <a:solidFill>
                            <a:srgbClr val="FF9999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5509" name="Text Box 5"/>
            <p:cNvSpPr txBox="1">
              <a:spLocks noChangeArrowheads="1"/>
            </p:cNvSpPr>
            <p:nvPr/>
          </p:nvSpPr>
          <p:spPr bwMode="auto">
            <a:xfrm>
              <a:off x="971550" y="4931502"/>
              <a:ext cx="6985001" cy="1201045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3200" dirty="0" err="1">
                  <a:latin typeface="Arial" charset="0"/>
                  <a:ea typeface="+mn-ea"/>
                </a:rPr>
                <a:t>any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matrix</a:t>
              </a:r>
              <a:r>
                <a:rPr lang="it-IT" sz="3200" dirty="0">
                  <a:latin typeface="Arial" charset="0"/>
                  <a:ea typeface="+mn-ea"/>
                </a:rPr>
                <a:t> of </a:t>
              </a:r>
              <a:r>
                <a:rPr lang="it-IT" sz="3200" dirty="0" err="1">
                  <a:latin typeface="Arial" charset="0"/>
                  <a:ea typeface="+mn-ea"/>
                </a:rPr>
                <a:t>rank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600" i="1" dirty="0"/>
                <a:t>r</a:t>
              </a:r>
              <a:r>
                <a:rPr lang="it-IT" sz="3200" dirty="0">
                  <a:latin typeface="Arial" charset="0"/>
                  <a:ea typeface="+mn-ea"/>
                </a:rPr>
                <a:t> can be </a:t>
              </a:r>
              <a:r>
                <a:rPr lang="it-IT" sz="3200" dirty="0" err="1">
                  <a:latin typeface="Arial" charset="0"/>
                  <a:ea typeface="+mn-ea"/>
                </a:rPr>
                <a:t>written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as</a:t>
              </a:r>
              <a:r>
                <a:rPr lang="it-IT" sz="3200" dirty="0">
                  <a:latin typeface="Arial" charset="0"/>
                  <a:ea typeface="+mn-ea"/>
                </a:rPr>
                <a:t> the  </a:t>
              </a:r>
              <a:r>
                <a:rPr lang="it-IT" sz="3200" b="1" dirty="0">
                  <a:latin typeface="Arial" charset="0"/>
                  <a:ea typeface="+mn-ea"/>
                </a:rPr>
                <a:t>sum </a:t>
              </a:r>
              <a:r>
                <a:rPr lang="it-IT" sz="3200" dirty="0">
                  <a:latin typeface="Arial" charset="0"/>
                  <a:ea typeface="+mn-ea"/>
                </a:rPr>
                <a:t>of</a:t>
              </a:r>
              <a:r>
                <a:rPr lang="it-IT" sz="3200" b="1" dirty="0">
                  <a:latin typeface="Arial" charset="0"/>
                  <a:ea typeface="+mn-ea"/>
                </a:rPr>
                <a:t>  </a:t>
              </a:r>
              <a:r>
                <a:rPr lang="it-IT" sz="3600" i="1" dirty="0">
                  <a:latin typeface="+mn-lt"/>
                  <a:ea typeface="+mn-ea"/>
                </a:rPr>
                <a:t>r</a:t>
              </a:r>
              <a:r>
                <a:rPr lang="it-IT" sz="3200" b="1" dirty="0">
                  <a:latin typeface="Arial" charset="0"/>
                  <a:ea typeface="+mn-ea"/>
                </a:rPr>
                <a:t>  </a:t>
              </a:r>
              <a:r>
                <a:rPr lang="it-IT" sz="3200" b="1" dirty="0" err="1">
                  <a:latin typeface="Arial" charset="0"/>
                </a:rPr>
                <a:t>rank</a:t>
              </a:r>
              <a:r>
                <a:rPr lang="it-IT" sz="3200" b="1" dirty="0">
                  <a:latin typeface="Arial" charset="0"/>
                </a:rPr>
                <a:t> 1 </a:t>
              </a:r>
              <a:r>
                <a:rPr lang="it-IT" sz="3200" b="1" dirty="0" err="1">
                  <a:latin typeface="Arial" charset="0"/>
                  <a:ea typeface="+mn-ea"/>
                </a:rPr>
                <a:t>matrices</a:t>
              </a:r>
              <a:endParaRPr lang="it-IT" sz="3200" b="1" dirty="0">
                <a:latin typeface="Arial" charset="0"/>
                <a:ea typeface="+mn-ea"/>
              </a:endParaRPr>
            </a:p>
          </p:txBody>
        </p:sp>
      </p:grp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243263" y="915988"/>
          <a:ext cx="56705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1" name="Equazione" r:id="rId11" imgW="1727200" imgH="241300" progId="Equation.3">
                  <p:embed/>
                </p:oleObj>
              </mc:Choice>
              <mc:Fallback>
                <p:oleObj name="Equazione" r:id="rId11" imgW="17272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915988"/>
                        <a:ext cx="5670550" cy="78740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rgbClr val="FF9999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338" y="1844675"/>
          <a:ext cx="9142412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2" name="Equazione" r:id="rId13" imgW="2070100" imgH="241300" progId="Equation.3">
                  <p:embed/>
                </p:oleObj>
              </mc:Choice>
              <mc:Fallback>
                <p:oleObj name="Equazione" r:id="rId13" imgW="20701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1844675"/>
                        <a:ext cx="9142412" cy="105886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rgbClr val="FF9999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5025" y="3179763"/>
            <a:ext cx="3241675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if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rank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= </a:t>
            </a:r>
            <a:r>
              <a:rPr lang="it-IT" sz="3600" i="1" dirty="0">
                <a:latin typeface="+mn-lt"/>
                <a:ea typeface="+mn-ea"/>
              </a:rPr>
              <a:t>r</a:t>
            </a:r>
          </a:p>
        </p:txBody>
      </p:sp>
      <p:sp>
        <p:nvSpPr>
          <p:cNvPr id="91143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3851275" y="84138"/>
            <a:ext cx="388937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sum of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16"/>
          <p:cNvGraphicFramePr>
            <a:graphicFrameLocks noChangeAspect="1"/>
          </p:cNvGraphicFramePr>
          <p:nvPr/>
        </p:nvGraphicFramePr>
        <p:xfrm>
          <a:off x="2339975" y="765175"/>
          <a:ext cx="34004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zione" r:id="rId3" imgW="799753" imgH="203112" progId="Equation.3">
                  <p:embed/>
                </p:oleObj>
              </mc:Choice>
              <mc:Fallback>
                <p:oleObj name="Equazione" r:id="rId3" imgW="799753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765175"/>
                        <a:ext cx="3400425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87450" y="4941888"/>
            <a:ext cx="3529013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rank</a:t>
            </a:r>
            <a:r>
              <a:rPr lang="it-IT" sz="3200" dirty="0">
                <a:latin typeface="Arial" charset="0"/>
                <a:ea typeface="+mn-ea"/>
              </a:rPr>
              <a:t> 1 </a:t>
            </a:r>
            <a:r>
              <a:rPr lang="it-IT" sz="3200" dirty="0" err="1">
                <a:latin typeface="Arial" charset="0"/>
              </a:rPr>
              <a:t>matrix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3779838" y="765175"/>
            <a:ext cx="1079500" cy="857250"/>
          </a:xfrm>
          <a:prstGeom prst="rect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6" name="Gruppo 15"/>
          <p:cNvGrpSpPr>
            <a:grpSpLocks/>
          </p:cNvGrpSpPr>
          <p:nvPr/>
        </p:nvGrpSpPr>
        <p:grpSpPr bwMode="auto">
          <a:xfrm>
            <a:off x="250825" y="1868488"/>
            <a:ext cx="8785225" cy="1631950"/>
            <a:chOff x="251520" y="1563675"/>
            <a:chExt cx="8784976" cy="1631378"/>
          </a:xfrm>
        </p:grpSpPr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51520" y="1563675"/>
              <a:ext cx="8784976" cy="163137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3200" dirty="0" err="1">
                  <a:latin typeface="Arial" charset="0"/>
                </a:rPr>
                <a:t>interpretation</a:t>
              </a:r>
              <a:r>
                <a:rPr lang="it-IT" sz="3200" dirty="0">
                  <a:latin typeface="Arial" charset="0"/>
                </a:rPr>
                <a:t> of the </a:t>
              </a:r>
              <a:r>
                <a:rPr lang="it-IT" sz="3200" dirty="0" err="1">
                  <a:latin typeface="Arial" charset="0"/>
                </a:rPr>
                <a:t>product</a:t>
              </a:r>
              <a:r>
                <a:rPr lang="it-IT" sz="3200" dirty="0">
                  <a:latin typeface="Arial" charset="0"/>
                </a:rPr>
                <a:t> </a:t>
              </a:r>
              <a:r>
                <a:rPr lang="it-IT" sz="3200" dirty="0" err="1">
                  <a:latin typeface="Arial" charset="0"/>
                </a:rPr>
                <a:t>between</a:t>
              </a:r>
              <a:r>
                <a:rPr lang="it-IT" sz="3200" dirty="0">
                  <a:latin typeface="Arial" charset="0"/>
                </a:rPr>
                <a:t> the </a:t>
              </a:r>
              <a:r>
                <a:rPr lang="it-IT" sz="3200" dirty="0" err="1">
                  <a:latin typeface="Arial" charset="0"/>
                </a:rPr>
                <a:t>matrix</a:t>
              </a:r>
              <a:endParaRPr lang="it-IT" sz="3200" dirty="0">
                <a:latin typeface="Arial" charset="0"/>
              </a:endParaRPr>
            </a:p>
            <a:p>
              <a:pPr algn="ctr">
                <a:defRPr/>
              </a:pPr>
              <a:r>
                <a:rPr lang="it-IT" sz="3200" dirty="0">
                  <a:latin typeface="Arial" charset="0"/>
                  <a:ea typeface="+mn-ea"/>
                </a:rPr>
                <a:t>      and the </a:t>
              </a:r>
              <a:r>
                <a:rPr lang="it-IT" sz="3200" dirty="0" err="1">
                  <a:latin typeface="Arial" charset="0"/>
                  <a:ea typeface="+mn-ea"/>
                </a:rPr>
                <a:t>matrix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600" i="1" dirty="0">
                  <a:latin typeface="+mn-lt"/>
                  <a:ea typeface="+mn-ea"/>
                </a:rPr>
                <a:t>U</a:t>
              </a:r>
              <a:r>
                <a:rPr lang="it-IT" sz="3600" i="1" baseline="30000" dirty="0">
                  <a:latin typeface="+mn-lt"/>
                  <a:ea typeface="+mn-ea"/>
                </a:rPr>
                <a:t>T</a:t>
              </a:r>
              <a:r>
                <a:rPr lang="it-IT" sz="3200" dirty="0">
                  <a:latin typeface="Arial" charset="0"/>
                  <a:ea typeface="+mn-ea"/>
                </a:rPr>
                <a:t>  </a:t>
              </a:r>
              <a:r>
                <a:rPr lang="it-IT" sz="3200" dirty="0" err="1">
                  <a:latin typeface="Arial" charset="0"/>
                  <a:ea typeface="+mn-ea"/>
                </a:rPr>
                <a:t>as</a:t>
              </a:r>
              <a:r>
                <a:rPr lang="it-IT" sz="3200" dirty="0">
                  <a:latin typeface="Arial" charset="0"/>
                  <a:ea typeface="+mn-ea"/>
                </a:rPr>
                <a:t> sum </a:t>
              </a:r>
              <a:r>
                <a:rPr lang="it-IT" sz="3200" dirty="0" err="1">
                  <a:latin typeface="Arial" charset="0"/>
                  <a:ea typeface="+mn-ea"/>
                </a:rPr>
                <a:t>external</a:t>
              </a:r>
              <a:r>
                <a:rPr lang="it-IT" sz="3200" dirty="0">
                  <a:latin typeface="Arial" charset="0"/>
                  <a:ea typeface="+mn-ea"/>
                </a:rPr>
                <a:t>  </a:t>
              </a:r>
              <a:r>
                <a:rPr lang="it-IT" sz="3200" dirty="0" err="1">
                  <a:latin typeface="Arial" charset="0"/>
                  <a:ea typeface="+mn-ea"/>
                </a:rPr>
                <a:t>products</a:t>
              </a:r>
              <a:r>
                <a:rPr lang="it-IT" sz="3200" dirty="0">
                  <a:latin typeface="Arial" charset="0"/>
                  <a:ea typeface="+mn-ea"/>
                </a:rPr>
                <a:t> (</a:t>
              </a:r>
              <a:r>
                <a:rPr lang="it-IT" sz="3200" dirty="0" err="1">
                  <a:latin typeface="Arial" charset="0"/>
                  <a:ea typeface="+mn-ea"/>
                </a:rPr>
                <a:t>column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>
                  <a:latin typeface="+mn-lt"/>
                  <a:ea typeface="+mn-ea"/>
                </a:rPr>
                <a:t>x</a:t>
              </a:r>
              <a:r>
                <a:rPr lang="it-IT" sz="3200" dirty="0">
                  <a:latin typeface="Arial" charset="0"/>
                  <a:ea typeface="+mn-ea"/>
                </a:rPr>
                <a:t> </a:t>
              </a:r>
              <a:r>
                <a:rPr lang="it-IT" sz="3200" dirty="0" err="1">
                  <a:latin typeface="Arial" charset="0"/>
                  <a:ea typeface="+mn-ea"/>
                </a:rPr>
                <a:t>row</a:t>
              </a:r>
              <a:r>
                <a:rPr lang="it-IT" sz="3200" dirty="0">
                  <a:latin typeface="Arial" charset="0"/>
                  <a:ea typeface="+mn-ea"/>
                </a:rPr>
                <a:t>)</a:t>
              </a:r>
            </a:p>
          </p:txBody>
        </p:sp>
        <p:graphicFrame>
          <p:nvGraphicFramePr>
            <p:cNvPr id="93196" name="Oggetto 17"/>
            <p:cNvGraphicFramePr>
              <a:graphicFrameLocks noChangeAspect="1"/>
            </p:cNvGraphicFramePr>
            <p:nvPr/>
          </p:nvGraphicFramePr>
          <p:xfrm>
            <a:off x="1044281" y="2080914"/>
            <a:ext cx="820738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8" name="Equazione" r:id="rId5" imgW="279279" imgH="203112" progId="Equation.3">
                    <p:embed/>
                  </p:oleObj>
                </mc:Choice>
                <mc:Fallback>
                  <p:oleObj name="Equazione" r:id="rId5" imgW="279279" imgH="203112" progId="Equation.3">
                    <p:embed/>
                    <p:pic>
                      <p:nvPicPr>
                        <p:cNvPr id="0" name="Oggetto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4281" y="2080914"/>
                          <a:ext cx="820738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ggetto 18"/>
          <p:cNvGraphicFramePr>
            <a:graphicFrameLocks noChangeAspect="1"/>
          </p:cNvGraphicFramePr>
          <p:nvPr/>
        </p:nvGraphicFramePr>
        <p:xfrm>
          <a:off x="1387475" y="3730625"/>
          <a:ext cx="31289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Equazione" r:id="rId7" imgW="698500" imgH="241300" progId="Equation.3">
                  <p:embed/>
                </p:oleObj>
              </mc:Choice>
              <mc:Fallback>
                <p:oleObj name="Equazione" r:id="rId7" imgW="698500" imgH="241300" progId="Equation.3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730625"/>
                        <a:ext cx="3128963" cy="1079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/>
        </p:nvGraphicFramePr>
        <p:xfrm>
          <a:off x="5237163" y="3729038"/>
          <a:ext cx="3128962" cy="193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0" name="Equazione" r:id="rId9" imgW="698197" imgH="431613" progId="Equation.3">
                  <p:embed/>
                </p:oleObj>
              </mc:Choice>
              <mc:Fallback>
                <p:oleObj name="Equazione" r:id="rId9" imgW="698197" imgH="431613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3729038"/>
                        <a:ext cx="3128962" cy="19319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3708400" y="5778500"/>
          <a:ext cx="18303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1" name="Equazione" r:id="rId11" imgW="495085" imgH="241195" progId="Equation.3">
                  <p:embed/>
                </p:oleObj>
              </mc:Choice>
              <mc:Fallback>
                <p:oleObj name="Equazione" r:id="rId11" imgW="495085" imgH="241195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778500"/>
                        <a:ext cx="1830388" cy="890588"/>
                      </a:xfrm>
                      <a:prstGeom prst="rect">
                        <a:avLst/>
                      </a:prstGeom>
                      <a:solidFill>
                        <a:srgbClr val="D6D6F5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3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2" name="CasellaDiTesto 11"/>
          <p:cNvSpPr txBox="1"/>
          <p:nvPr/>
        </p:nvSpPr>
        <p:spPr>
          <a:xfrm flipH="1">
            <a:off x="3851275" y="84138"/>
            <a:ext cx="3889375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sum of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rank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Object 3"/>
          <p:cNvGraphicFramePr>
            <a:graphicFrameLocks noChangeAspect="1"/>
          </p:cNvGraphicFramePr>
          <p:nvPr/>
        </p:nvGraphicFramePr>
        <p:xfrm>
          <a:off x="2700338" y="987425"/>
          <a:ext cx="3219450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5" imgW="761669" imgH="431613" progId="Equation.DSMT4">
                  <p:embed/>
                </p:oleObj>
              </mc:Choice>
              <mc:Fallback>
                <p:oleObj name="Equation" r:id="rId5" imgW="761669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987425"/>
                        <a:ext cx="3219450" cy="16494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57150">
                        <a:solidFill>
                          <a:srgbClr val="00B0F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1331913" y="2854325"/>
            <a:ext cx="6480175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>
                <a:solidFill>
                  <a:srgbClr val="CC3300"/>
                </a:solidFill>
              </a:rPr>
              <a:t>A</a:t>
            </a:r>
            <a:r>
              <a:rPr lang="it-IT" altLang="it-IT" sz="3600" baseline="30000" dirty="0" smtClean="0">
                <a:solidFill>
                  <a:srgbClr val="CC3300"/>
                </a:solidFill>
              </a:rPr>
              <a:t>(</a:t>
            </a:r>
            <a:r>
              <a:rPr lang="it-IT" altLang="it-IT" sz="3600" i="1" baseline="30000" dirty="0" smtClean="0">
                <a:solidFill>
                  <a:srgbClr val="CC3300"/>
                </a:solidFill>
              </a:rPr>
              <a:t>k</a:t>
            </a:r>
            <a:r>
              <a:rPr lang="it-IT" altLang="it-IT" sz="3600" baseline="30000" dirty="0" smtClean="0">
                <a:solidFill>
                  <a:srgbClr val="CC3300"/>
                </a:solidFill>
              </a:rPr>
              <a:t>)</a:t>
            </a:r>
            <a:r>
              <a:rPr lang="it-IT" altLang="it-IT" sz="3200" dirty="0" smtClean="0">
                <a:latin typeface="Arial" panose="020B0604020202020204" pitchFamily="34" charset="0"/>
              </a:rPr>
              <a:t> 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an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approximation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1450975" y="3646488"/>
            <a:ext cx="6264275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>
                <a:solidFill>
                  <a:srgbClr val="CC3300"/>
                </a:solidFill>
              </a:rPr>
              <a:t>A</a:t>
            </a:r>
            <a:r>
              <a:rPr lang="it-IT" altLang="it-IT" sz="3600" baseline="30000" dirty="0" smtClean="0">
                <a:solidFill>
                  <a:srgbClr val="CC3300"/>
                </a:solidFill>
              </a:rPr>
              <a:t>(</a:t>
            </a:r>
            <a:r>
              <a:rPr lang="it-IT" altLang="it-IT" sz="3600" i="1" baseline="30000" dirty="0" smtClean="0">
                <a:solidFill>
                  <a:srgbClr val="CC3300"/>
                </a:solidFill>
              </a:rPr>
              <a:t>k</a:t>
            </a:r>
            <a:r>
              <a:rPr lang="it-IT" altLang="it-IT" sz="3600" baseline="30000" dirty="0" smtClean="0">
                <a:solidFill>
                  <a:srgbClr val="CC3300"/>
                </a:solidFill>
              </a:rPr>
              <a:t>)</a:t>
            </a:r>
            <a:r>
              <a:rPr lang="it-IT" altLang="it-IT" sz="3200" dirty="0" smtClean="0">
                <a:latin typeface="Arial" panose="020B0604020202020204" pitchFamily="34" charset="0"/>
              </a:rPr>
              <a:t> 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a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rank</a:t>
            </a:r>
            <a:r>
              <a:rPr lang="it-IT" altLang="it-IT" sz="3200" dirty="0" smtClean="0">
                <a:latin typeface="Arial" panose="020B0604020202020204" pitchFamily="34" charset="0"/>
              </a:rPr>
              <a:t>  </a:t>
            </a:r>
            <a:r>
              <a:rPr lang="it-IT" altLang="it-IT" sz="3600" i="1" dirty="0" smtClean="0">
                <a:solidFill>
                  <a:schemeClr val="accent2"/>
                </a:solidFill>
              </a:rPr>
              <a:t>k</a:t>
            </a:r>
          </a:p>
        </p:txBody>
      </p:sp>
      <p:grpSp>
        <p:nvGrpSpPr>
          <p:cNvPr id="2" name="Gruppo 12"/>
          <p:cNvGrpSpPr>
            <a:grpSpLocks/>
          </p:cNvGrpSpPr>
          <p:nvPr/>
        </p:nvGrpSpPr>
        <p:grpSpPr bwMode="auto">
          <a:xfrm>
            <a:off x="1285875" y="4694238"/>
            <a:ext cx="4214813" cy="1377950"/>
            <a:chOff x="642910" y="4214817"/>
            <a:chExt cx="4214842" cy="1377349"/>
          </a:xfrm>
        </p:grpSpPr>
        <p:sp>
          <p:nvSpPr>
            <p:cNvPr id="10" name="Rettangolo 9"/>
            <p:cNvSpPr/>
            <p:nvPr/>
          </p:nvSpPr>
          <p:spPr bwMode="auto">
            <a:xfrm>
              <a:off x="642910" y="4214817"/>
              <a:ext cx="4214842" cy="13773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94218" name="Object 8"/>
            <p:cNvGraphicFramePr>
              <a:graphicFrameLocks noChangeAspect="1"/>
            </p:cNvGraphicFramePr>
            <p:nvPr/>
          </p:nvGraphicFramePr>
          <p:xfrm>
            <a:off x="668979" y="4257674"/>
            <a:ext cx="4152259" cy="1171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0" name="Equazione" r:id="rId7" imgW="914400" imgH="241300" progId="Equation.3">
                    <p:embed/>
                  </p:oleObj>
                </mc:Choice>
                <mc:Fallback>
                  <p:oleObj name="Equazione" r:id="rId7" imgW="914400" imgH="2413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9" y="4257674"/>
                          <a:ext cx="4152259" cy="1171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5715000" y="4429125"/>
          <a:ext cx="3317875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zione" r:id="rId9" imgW="1295400" imgH="685800" progId="Equation.3">
                  <p:embed/>
                </p:oleObj>
              </mc:Choice>
              <mc:Fallback>
                <p:oleObj name="Equazione" r:id="rId9" imgW="12954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29125"/>
                        <a:ext cx="3317875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/>
        </p:nvGraphicFramePr>
        <p:xfrm>
          <a:off x="7402513" y="908050"/>
          <a:ext cx="15367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zione" r:id="rId11" imgW="342603" imgH="177646" progId="Equation.3">
                  <p:embed/>
                </p:oleObj>
              </mc:Choice>
              <mc:Fallback>
                <p:oleObj name="Equazione" r:id="rId11" imgW="342603" imgH="177646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908050"/>
                        <a:ext cx="1536700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950" y="184150"/>
            <a:ext cx="6408738" cy="646113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latin typeface="+mn-lt"/>
              </a:rPr>
              <a:t>k</a:t>
            </a:r>
            <a:r>
              <a:rPr lang="it-IT" sz="3600" dirty="0">
                <a:latin typeface="Arial" charset="0"/>
              </a:rPr>
              <a:t>-</a:t>
            </a:r>
            <a:r>
              <a:rPr lang="it-IT" sz="3600" dirty="0" err="1">
                <a:latin typeface="Arial" charset="0"/>
              </a:rPr>
              <a:t>truncated</a:t>
            </a:r>
            <a:r>
              <a:rPr lang="it-IT" sz="3600" dirty="0">
                <a:latin typeface="Arial" charset="0"/>
              </a:rPr>
              <a:t> SVD </a:t>
            </a:r>
            <a:r>
              <a:rPr lang="it-IT" sz="3600" dirty="0" err="1">
                <a:latin typeface="Arial" charset="0"/>
                <a:ea typeface="+mn-ea"/>
              </a:rPr>
              <a:t>Factorization</a:t>
            </a:r>
            <a:endParaRPr lang="it-IT" sz="3600" i="1" dirty="0">
              <a:solidFill>
                <a:schemeClr val="accent2"/>
              </a:solidFill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5" grpId="0" animBg="1" autoUpdateAnimBg="0"/>
      <p:bldP spid="38400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2843213" y="2205038"/>
          <a:ext cx="29686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698500" imgH="190500" progId="Equation.DSMT4">
                  <p:embed/>
                </p:oleObj>
              </mc:Choice>
              <mc:Fallback>
                <p:oleObj name="Equation" r:id="rId5" imgW="698500" imgH="190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205038"/>
                        <a:ext cx="2968625" cy="8048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47" name="Text Box 7"/>
          <p:cNvSpPr txBox="1">
            <a:spLocks noChangeArrowheads="1"/>
          </p:cNvSpPr>
          <p:nvPr/>
        </p:nvSpPr>
        <p:spPr bwMode="auto">
          <a:xfrm>
            <a:off x="1143000" y="1268413"/>
            <a:ext cx="6740525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ea typeface="+mn-ea"/>
              </a:rPr>
              <a:t>T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b="1" dirty="0" err="1">
                <a:latin typeface="Arial" charset="0"/>
                <a:ea typeface="+mn-ea"/>
              </a:rPr>
              <a:t>similarity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transformation</a:t>
            </a:r>
            <a:endParaRPr lang="it-IT" sz="3200" b="1" dirty="0">
              <a:latin typeface="Arial" charset="0"/>
              <a:ea typeface="+mn-ea"/>
            </a:endParaRP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1403350" y="3357563"/>
            <a:ext cx="6408738" cy="11382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 and </a:t>
            </a:r>
            <a:r>
              <a:rPr lang="it-IT" sz="3600" i="1" dirty="0">
                <a:ea typeface="+mn-ea"/>
              </a:rPr>
              <a:t> A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have</a:t>
            </a:r>
            <a:r>
              <a:rPr lang="it-IT" sz="3200" dirty="0">
                <a:latin typeface="Arial" charset="0"/>
                <a:ea typeface="+mn-ea"/>
              </a:rPr>
              <a:t> the </a:t>
            </a:r>
            <a:r>
              <a:rPr lang="it-IT" sz="3200" dirty="0" err="1">
                <a:latin typeface="Arial" charset="0"/>
                <a:ea typeface="+mn-ea"/>
              </a:rPr>
              <a:t>same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endParaRPr lang="it-IT" sz="3200" b="1" dirty="0">
              <a:solidFill>
                <a:schemeClr val="accent2">
                  <a:lumMod val="75000"/>
                </a:schemeClr>
              </a:solidFill>
              <a:latin typeface="Arial" charset="0"/>
              <a:ea typeface="+mn-ea"/>
            </a:endParaRP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1331913" y="4724400"/>
            <a:ext cx="6408737" cy="1104900"/>
          </a:xfrm>
          <a:prstGeom prst="rect">
            <a:avLst/>
          </a:prstGeom>
          <a:solidFill>
            <a:srgbClr val="CCFF99"/>
          </a:solidFill>
          <a:ln w="38100">
            <a:solidFill>
              <a:srgbClr val="33CC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</a:rPr>
              <a:t>similarity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transformations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preserve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endParaRPr lang="it-IT" sz="3200" b="1" dirty="0">
              <a:solidFill>
                <a:schemeClr val="accent2">
                  <a:lumMod val="75000"/>
                </a:schemeClr>
              </a:solidFill>
              <a:latin typeface="Arial" charset="0"/>
              <a:ea typeface="+mn-ea"/>
            </a:endParaRPr>
          </a:p>
        </p:txBody>
      </p: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 animBg="1" autoUpdateAnimBg="0"/>
      <p:bldP spid="368651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6"/>
          <p:cNvGraphicFramePr>
            <a:graphicFrameLocks noChangeAspect="1"/>
          </p:cNvGraphicFramePr>
          <p:nvPr/>
        </p:nvGraphicFramePr>
        <p:xfrm>
          <a:off x="1270000" y="5167313"/>
          <a:ext cx="64039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zione" r:id="rId5" imgW="1777229" imgH="317362" progId="Equation.3">
                  <p:embed/>
                </p:oleObj>
              </mc:Choice>
              <mc:Fallback>
                <p:oleObj name="Equazione" r:id="rId5" imgW="1777229" imgH="3173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5167313"/>
                        <a:ext cx="6403975" cy="11366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26988" y="2998788"/>
            <a:ext cx="897255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i="1" dirty="0" smtClean="0">
                <a:solidFill>
                  <a:srgbClr val="CC3300"/>
                </a:solidFill>
              </a:rPr>
              <a:t>A</a:t>
            </a:r>
            <a:r>
              <a:rPr lang="it-IT" altLang="it-IT" sz="3600" baseline="30000" dirty="0" smtClean="0">
                <a:solidFill>
                  <a:srgbClr val="CC3300"/>
                </a:solidFill>
              </a:rPr>
              <a:t>(</a:t>
            </a:r>
            <a:r>
              <a:rPr lang="it-IT" altLang="it-IT" sz="3600" i="1" baseline="30000" dirty="0" smtClean="0">
                <a:solidFill>
                  <a:srgbClr val="CC3300"/>
                </a:solidFill>
              </a:rPr>
              <a:t>k</a:t>
            </a:r>
            <a:r>
              <a:rPr lang="it-IT" altLang="it-IT" sz="3600" baseline="30000" dirty="0" smtClean="0">
                <a:solidFill>
                  <a:srgbClr val="CC3300"/>
                </a:solidFill>
              </a:rPr>
              <a:t>)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latin typeface="Arial" panose="020B0604020202020204" pitchFamily="34" charset="0"/>
              </a:rPr>
              <a:t> the </a:t>
            </a:r>
            <a:r>
              <a:rPr lang="it-IT" altLang="it-IT" sz="2800" b="1" dirty="0" smtClean="0">
                <a:latin typeface="Arial" panose="020B0604020202020204" pitchFamily="34" charset="0"/>
              </a:rPr>
              <a:t>best </a:t>
            </a:r>
            <a:r>
              <a:rPr lang="it-IT" altLang="it-IT" sz="2800" b="1" dirty="0" err="1" smtClean="0">
                <a:latin typeface="Arial" panose="020B0604020202020204" pitchFamily="34" charset="0"/>
              </a:rPr>
              <a:t>approximation</a:t>
            </a:r>
            <a:r>
              <a:rPr lang="it-IT" altLang="it-IT" sz="2800" b="1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smtClean="0">
                <a:latin typeface="Arial" panose="020B0604020202020204" pitchFamily="34" charset="0"/>
              </a:rPr>
              <a:t>of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rank</a:t>
            </a:r>
            <a:r>
              <a:rPr lang="it-IT" altLang="it-IT" sz="2800" dirty="0" smtClean="0">
                <a:latin typeface="Arial" panose="020B0604020202020204" pitchFamily="34" charset="0"/>
              </a:rPr>
              <a:t>  </a:t>
            </a:r>
            <a:r>
              <a:rPr lang="it-IT" altLang="it-IT" sz="3200" i="1" dirty="0" smtClean="0"/>
              <a:t>k</a:t>
            </a:r>
            <a:r>
              <a:rPr lang="it-IT" altLang="it-IT" sz="3200" dirty="0" smtClean="0">
                <a:latin typeface="Arial" panose="020B0604020202020204" pitchFamily="34" charset="0"/>
              </a:rPr>
              <a:t> of </a:t>
            </a:r>
            <a:r>
              <a:rPr lang="it-IT" altLang="it-IT" sz="3600" i="1" dirty="0" smtClean="0">
                <a:solidFill>
                  <a:schemeClr val="accent2"/>
                </a:solidFill>
              </a:rPr>
              <a:t>A</a:t>
            </a: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1249363" y="3919538"/>
          <a:ext cx="32861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Equation" r:id="rId7" imgW="1053643" imgH="317362" progId="Equation.DSMT4">
                  <p:embed/>
                </p:oleObj>
              </mc:Choice>
              <mc:Fallback>
                <p:oleObj name="Equation" r:id="rId7" imgW="1053643" imgH="31736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919538"/>
                        <a:ext cx="3286125" cy="9826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008563" y="3994150"/>
            <a:ext cx="2928937" cy="95408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charset="0"/>
                <a:ea typeface="+mn-ea"/>
              </a:rPr>
              <a:t>approximation</a:t>
            </a:r>
            <a:r>
              <a:rPr lang="it-IT" sz="2800" dirty="0">
                <a:latin typeface="Arial" charset="0"/>
                <a:ea typeface="+mn-ea"/>
              </a:rPr>
              <a:t> </a:t>
            </a:r>
            <a:r>
              <a:rPr lang="it-IT" sz="2800" dirty="0" err="1">
                <a:latin typeface="Arial" charset="0"/>
              </a:rPr>
              <a:t>error</a:t>
            </a:r>
            <a:endParaRPr lang="it-IT" sz="2800" i="1" dirty="0">
              <a:solidFill>
                <a:schemeClr val="accent2"/>
              </a:solidFill>
              <a:ea typeface="+mn-ea"/>
            </a:endParaRPr>
          </a:p>
        </p:txBody>
      </p:sp>
      <p:graphicFrame>
        <p:nvGraphicFramePr>
          <p:cNvPr id="96262" name="Oggetto 9"/>
          <p:cNvGraphicFramePr>
            <a:graphicFrameLocks noChangeAspect="1"/>
          </p:cNvGraphicFramePr>
          <p:nvPr/>
        </p:nvGraphicFramePr>
        <p:xfrm>
          <a:off x="7651750" y="211138"/>
          <a:ext cx="13477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0" name="Equazione" r:id="rId9" imgW="342603" imgH="177646" progId="Equation.3">
                  <p:embed/>
                </p:oleObj>
              </mc:Choice>
              <mc:Fallback>
                <p:oleObj name="Equazione" r:id="rId9" imgW="342603" imgH="177646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0" y="211138"/>
                        <a:ext cx="1347788" cy="698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3"/>
          <p:cNvGraphicFramePr>
            <a:graphicFrameLocks noChangeAspect="1"/>
          </p:cNvGraphicFramePr>
          <p:nvPr/>
        </p:nvGraphicFramePr>
        <p:xfrm>
          <a:off x="4787900" y="1052513"/>
          <a:ext cx="336867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Equation" r:id="rId11" imgW="761669" imgH="431613" progId="Equation.DSMT4">
                  <p:embed/>
                </p:oleObj>
              </mc:Choice>
              <mc:Fallback>
                <p:oleObj name="Equation" r:id="rId11" imgW="761669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052513"/>
                        <a:ext cx="3368675" cy="1727200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264" name="Gruppo 12"/>
          <p:cNvGrpSpPr>
            <a:grpSpLocks/>
          </p:cNvGrpSpPr>
          <p:nvPr/>
        </p:nvGrpSpPr>
        <p:grpSpPr bwMode="auto">
          <a:xfrm>
            <a:off x="357188" y="1401763"/>
            <a:ext cx="4214812" cy="1377950"/>
            <a:chOff x="642910" y="4214817"/>
            <a:chExt cx="4214842" cy="1377349"/>
          </a:xfrm>
        </p:grpSpPr>
        <p:sp>
          <p:nvSpPr>
            <p:cNvPr id="18" name="Rettangolo 17"/>
            <p:cNvSpPr/>
            <p:nvPr/>
          </p:nvSpPr>
          <p:spPr bwMode="auto">
            <a:xfrm>
              <a:off x="642910" y="4214817"/>
              <a:ext cx="4214842" cy="13773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96267" name="Object 8"/>
            <p:cNvGraphicFramePr>
              <a:graphicFrameLocks noChangeAspect="1"/>
            </p:cNvGraphicFramePr>
            <p:nvPr/>
          </p:nvGraphicFramePr>
          <p:xfrm>
            <a:off x="668979" y="4257674"/>
            <a:ext cx="4152259" cy="1171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2" name="Equazione" r:id="rId13" imgW="914400" imgH="241300" progId="Equation.3">
                    <p:embed/>
                  </p:oleObj>
                </mc:Choice>
                <mc:Fallback>
                  <p:oleObj name="Equazione" r:id="rId13" imgW="914400" imgH="2413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9" y="4257674"/>
                          <a:ext cx="4152259" cy="1171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950" y="184150"/>
            <a:ext cx="6408738" cy="646113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latin typeface="+mj-lt"/>
              </a:rPr>
              <a:t>k</a:t>
            </a:r>
            <a:r>
              <a:rPr lang="it-IT" sz="3600" dirty="0">
                <a:latin typeface="Arial" charset="0"/>
              </a:rPr>
              <a:t>-</a:t>
            </a:r>
            <a:r>
              <a:rPr lang="it-IT" sz="3600" dirty="0" err="1">
                <a:latin typeface="Arial" charset="0"/>
              </a:rPr>
              <a:t>truncated</a:t>
            </a:r>
            <a:r>
              <a:rPr lang="it-IT" sz="3600" dirty="0">
                <a:latin typeface="Arial" charset="0"/>
              </a:rPr>
              <a:t> SVD </a:t>
            </a:r>
            <a:r>
              <a:rPr lang="it-IT" sz="3600" dirty="0" err="1">
                <a:latin typeface="Arial" charset="0"/>
                <a:ea typeface="+mn-ea"/>
              </a:rPr>
              <a:t>Factorization</a:t>
            </a:r>
            <a:endParaRPr lang="it-IT" sz="3600" i="1" dirty="0">
              <a:solidFill>
                <a:schemeClr val="accent2"/>
              </a:solidFill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2700338" y="1035050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035050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4246" name="Text Box 6"/>
          <p:cNvSpPr txBox="1">
            <a:spLocks noChangeArrowheads="1"/>
          </p:cNvSpPr>
          <p:nvPr/>
        </p:nvSpPr>
        <p:spPr bwMode="auto">
          <a:xfrm>
            <a:off x="323850" y="3646488"/>
            <a:ext cx="8424863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well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conditioned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problem</a:t>
            </a:r>
            <a:endParaRPr lang="it-IT" sz="36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3850" y="2566988"/>
            <a:ext cx="8424863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calculation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of the </a:t>
            </a: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matrices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 </a:t>
            </a: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U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latin typeface="Symbol" charset="2"/>
                <a:ea typeface="+mn-ea"/>
                <a:cs typeface="Symbol" charset="2"/>
              </a:rPr>
              <a:t>S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V</a:t>
            </a:r>
            <a:endParaRPr lang="it-IT" sz="3600" b="1" i="1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98309" name="Text Box 3"/>
          <p:cNvSpPr txBox="1">
            <a:spLocks noChangeArrowheads="1"/>
          </p:cNvSpPr>
          <p:nvPr/>
        </p:nvSpPr>
        <p:spPr bwMode="auto">
          <a:xfrm>
            <a:off x="0" y="0"/>
            <a:ext cx="3487738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7" name="CasellaDiTesto 6"/>
          <p:cNvSpPr txBox="1"/>
          <p:nvPr/>
        </p:nvSpPr>
        <p:spPr>
          <a:xfrm flipH="1">
            <a:off x="0" y="692150"/>
            <a:ext cx="205105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8" name="Text Box 4"/>
          <p:cNvSpPr txBox="1">
            <a:spLocks noChangeArrowheads="1"/>
          </p:cNvSpPr>
          <p:nvPr/>
        </p:nvSpPr>
        <p:spPr bwMode="auto">
          <a:xfrm>
            <a:off x="731838" y="1871663"/>
            <a:ext cx="8064500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dirty="0" err="1">
                <a:solidFill>
                  <a:srgbClr val="CC3300"/>
                </a:solidFill>
                <a:latin typeface="Arial" charset="0"/>
                <a:ea typeface="+mn-ea"/>
              </a:rPr>
              <a:t>through</a:t>
            </a:r>
            <a:r>
              <a:rPr lang="it-IT" sz="3600" dirty="0">
                <a:solidFill>
                  <a:srgbClr val="CC3300"/>
                </a:solidFill>
                <a:latin typeface="Arial" charset="0"/>
                <a:ea typeface="+mn-ea"/>
              </a:rPr>
              <a:t> the </a:t>
            </a:r>
            <a:r>
              <a:rPr lang="it-IT" sz="3600" dirty="0" err="1">
                <a:solidFill>
                  <a:srgbClr val="CC3300"/>
                </a:solidFill>
                <a:latin typeface="Arial" charset="0"/>
                <a:ea typeface="+mn-ea"/>
              </a:rPr>
              <a:t>calculation</a:t>
            </a:r>
            <a:r>
              <a:rPr lang="it-IT" sz="3600" dirty="0">
                <a:solidFill>
                  <a:srgbClr val="CC3300"/>
                </a:solidFill>
                <a:latin typeface="Arial" charset="0"/>
                <a:ea typeface="+mn-ea"/>
              </a:rPr>
              <a:t> of the </a:t>
            </a:r>
            <a:r>
              <a:rPr lang="it-IT" sz="3600" dirty="0" err="1">
                <a:solidFill>
                  <a:srgbClr val="CC3300"/>
                </a:solidFill>
                <a:latin typeface="Arial" charset="0"/>
                <a:ea typeface="+mn-ea"/>
              </a:rPr>
              <a:t>eigenvalues</a:t>
            </a:r>
            <a:r>
              <a:rPr lang="it-IT" sz="3600" dirty="0">
                <a:solidFill>
                  <a:srgbClr val="CC3300"/>
                </a:solidFill>
                <a:latin typeface="Arial" charset="0"/>
                <a:ea typeface="+mn-ea"/>
              </a:rPr>
              <a:t> and </a:t>
            </a:r>
            <a:r>
              <a:rPr lang="it-IT" sz="3600" dirty="0" err="1">
                <a:solidFill>
                  <a:srgbClr val="CC3300"/>
                </a:solidFill>
                <a:latin typeface="Arial" charset="0"/>
                <a:ea typeface="+mn-ea"/>
              </a:rPr>
              <a:t>eigenvectors</a:t>
            </a:r>
            <a:r>
              <a:rPr lang="it-IT" sz="3600" dirty="0">
                <a:solidFill>
                  <a:srgbClr val="CC3300"/>
                </a:solidFill>
                <a:latin typeface="Arial" charset="0"/>
                <a:ea typeface="+mn-ea"/>
              </a:rPr>
              <a:t> of </a:t>
            </a:r>
            <a:r>
              <a:rPr lang="it-IT" sz="3600" i="1" dirty="0">
                <a:solidFill>
                  <a:srgbClr val="CC3300"/>
                </a:solidFill>
                <a:latin typeface="+mn-lt"/>
                <a:ea typeface="+mn-ea"/>
              </a:rPr>
              <a:t>A</a:t>
            </a:r>
            <a:r>
              <a:rPr lang="it-IT" sz="3600" i="1" baseline="30000" dirty="0">
                <a:solidFill>
                  <a:srgbClr val="CC3300"/>
                </a:solidFill>
                <a:latin typeface="+mn-lt"/>
                <a:ea typeface="+mn-ea"/>
              </a:rPr>
              <a:t>T</a:t>
            </a:r>
            <a:r>
              <a:rPr lang="it-IT" sz="3600" i="1" dirty="0">
                <a:solidFill>
                  <a:srgbClr val="CC3300"/>
                </a:solidFill>
                <a:latin typeface="+mn-lt"/>
                <a:ea typeface="+mn-ea"/>
              </a:rPr>
              <a:t>A</a:t>
            </a:r>
            <a:r>
              <a:rPr lang="it-IT" sz="3600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endParaRPr lang="it-IT" sz="3600" b="1" i="1" dirty="0">
              <a:solidFill>
                <a:schemeClr val="accent2"/>
              </a:solidFill>
              <a:ea typeface="+mn-e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55650" y="3902075"/>
            <a:ext cx="6192838" cy="646113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  <a:latin typeface="Arial" panose="020B0604020202020204" pitchFamily="34" charset="0"/>
              </a:rPr>
              <a:t>Golub-Reinsch algorithm </a:t>
            </a:r>
            <a:endParaRPr lang="it-IT" altLang="it-IT" sz="3600" b="1" i="1">
              <a:solidFill>
                <a:schemeClr val="accent2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55650" y="4652963"/>
            <a:ext cx="6192838" cy="646112"/>
          </a:xfrm>
          <a:prstGeom prst="rect">
            <a:avLst/>
          </a:prstGeom>
          <a:solidFill>
            <a:srgbClr val="EAEAEA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time complexity</a:t>
            </a:r>
            <a:r>
              <a:rPr lang="it-IT" altLang="it-IT" sz="3600">
                <a:solidFill>
                  <a:srgbClr val="CC3300"/>
                </a:solidFill>
                <a:latin typeface="Arial" panose="020B0604020202020204" pitchFamily="34" charset="0"/>
              </a:rPr>
              <a:t>   </a:t>
            </a:r>
            <a:r>
              <a:rPr lang="it-IT" altLang="it-IT" sz="3600" i="1">
                <a:solidFill>
                  <a:schemeClr val="accent2"/>
                </a:solidFill>
              </a:rPr>
              <a:t>O</a:t>
            </a:r>
            <a:r>
              <a:rPr lang="it-IT" altLang="it-IT" sz="3600">
                <a:solidFill>
                  <a:schemeClr val="accent2"/>
                </a:solidFill>
              </a:rPr>
              <a:t>(</a:t>
            </a:r>
            <a:r>
              <a:rPr lang="it-IT" altLang="it-IT" sz="3600" i="1">
                <a:solidFill>
                  <a:schemeClr val="accent2"/>
                </a:solidFill>
              </a:rPr>
              <a:t>mn</a:t>
            </a:r>
            <a:r>
              <a:rPr lang="it-IT" altLang="it-IT" sz="3600" i="1" baseline="30000">
                <a:solidFill>
                  <a:schemeClr val="accent2"/>
                </a:solidFill>
              </a:rPr>
              <a:t>2</a:t>
            </a:r>
            <a:r>
              <a:rPr lang="it-IT" altLang="it-IT" sz="3600" i="1">
                <a:solidFill>
                  <a:schemeClr val="accent2"/>
                </a:solidFill>
              </a:rPr>
              <a:t>+n</a:t>
            </a:r>
            <a:r>
              <a:rPr lang="it-IT" altLang="it-IT" sz="3600" i="1" baseline="30000">
                <a:solidFill>
                  <a:schemeClr val="accent2"/>
                </a:solidFill>
              </a:rPr>
              <a:t>3</a:t>
            </a:r>
            <a:r>
              <a:rPr lang="it-IT" altLang="it-IT" sz="3600">
                <a:solidFill>
                  <a:schemeClr val="accent2"/>
                </a:solidFill>
              </a:rPr>
              <a:t>)</a:t>
            </a:r>
            <a:r>
              <a:rPr lang="it-IT" altLang="it-IT" sz="360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endParaRPr lang="it-IT" altLang="it-IT" sz="3600" b="1" i="1">
              <a:solidFill>
                <a:schemeClr val="accent2"/>
              </a:solidFill>
            </a:endParaRPr>
          </a:p>
        </p:txBody>
      </p:sp>
      <p:sp>
        <p:nvSpPr>
          <p:cNvPr id="100357" name="Text Box 3"/>
          <p:cNvSpPr txBox="1">
            <a:spLocks noChangeArrowheads="1"/>
          </p:cNvSpPr>
          <p:nvPr/>
        </p:nvSpPr>
        <p:spPr bwMode="auto">
          <a:xfrm>
            <a:off x="30163" y="0"/>
            <a:ext cx="3487737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0" name="CasellaDiTesto 9"/>
          <p:cNvSpPr txBox="1"/>
          <p:nvPr/>
        </p:nvSpPr>
        <p:spPr>
          <a:xfrm flipH="1">
            <a:off x="30163" y="692150"/>
            <a:ext cx="2052637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0359" name="Object 2"/>
          <p:cNvGraphicFramePr>
            <a:graphicFrameLocks noChangeAspect="1"/>
          </p:cNvGraphicFramePr>
          <p:nvPr/>
        </p:nvGraphicFramePr>
        <p:xfrm>
          <a:off x="4140200" y="269875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1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69875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631825" y="3203575"/>
            <a:ext cx="29162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or, more efficient: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8" grpId="0" animBg="1" autoUpdateAnimBg="0"/>
      <p:bldP spid="7" grpId="0" animBg="1" autoUpdateAnimBg="0"/>
      <p:bldP spid="8" grpId="0" animBg="1" autoUpdateAnimBg="0"/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2" name="Text Box 4"/>
          <p:cNvSpPr txBox="1">
            <a:spLocks noChangeArrowheads="1"/>
          </p:cNvSpPr>
          <p:nvPr/>
        </p:nvSpPr>
        <p:spPr bwMode="auto">
          <a:xfrm>
            <a:off x="250825" y="1557338"/>
            <a:ext cx="7273925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/ </a:t>
            </a:r>
            <a:r>
              <a:rPr lang="it-IT" sz="36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eigenvectors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of </a:t>
            </a: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A</a:t>
            </a:r>
            <a:r>
              <a:rPr lang="it-IT" sz="3600" i="1" baseline="30000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T</a:t>
            </a:r>
            <a:r>
              <a:rPr lang="it-IT" sz="3600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A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endParaRPr lang="it-IT" sz="36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graphicFrame>
        <p:nvGraphicFramePr>
          <p:cNvPr id="102403" name="Object 6"/>
          <p:cNvGraphicFramePr>
            <a:graphicFrameLocks noChangeAspect="1"/>
          </p:cNvGraphicFramePr>
          <p:nvPr/>
        </p:nvGraphicFramePr>
        <p:xfrm>
          <a:off x="1754188" y="2392363"/>
          <a:ext cx="5397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zione" r:id="rId5" imgW="1269449" imgH="203112" progId="Equation.3">
                  <p:embed/>
                </p:oleObj>
              </mc:Choice>
              <mc:Fallback>
                <p:oleObj name="Equazione" r:id="rId5" imgW="126944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2392363"/>
                        <a:ext cx="5397500" cy="8556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5" name="Object 7"/>
          <p:cNvGraphicFramePr>
            <a:graphicFrameLocks noChangeAspect="1"/>
          </p:cNvGraphicFramePr>
          <p:nvPr/>
        </p:nvGraphicFramePr>
        <p:xfrm>
          <a:off x="539750" y="3543300"/>
          <a:ext cx="3724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3" name="Equation" r:id="rId7" imgW="876300" imgH="203200" progId="Equation.DSMT4">
                  <p:embed/>
                </p:oleObj>
              </mc:Choice>
              <mc:Fallback>
                <p:oleObj name="Equation" r:id="rId7" imgW="8763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43300"/>
                        <a:ext cx="3724275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6" name="Object 8"/>
          <p:cNvGraphicFramePr>
            <a:graphicFrameLocks noChangeAspect="1"/>
          </p:cNvGraphicFramePr>
          <p:nvPr/>
        </p:nvGraphicFramePr>
        <p:xfrm>
          <a:off x="4967288" y="3543300"/>
          <a:ext cx="3508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4" name="Equation" r:id="rId9" imgW="825500" imgH="203200" progId="Equation.DSMT4">
                  <p:embed/>
                </p:oleObj>
              </mc:Choice>
              <mc:Fallback>
                <p:oleObj name="Equation" r:id="rId9" imgW="825500" imgH="203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3543300"/>
                        <a:ext cx="3508375" cy="85725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8" name="Object 10"/>
          <p:cNvGraphicFramePr>
            <a:graphicFrameLocks noChangeAspect="1"/>
          </p:cNvGraphicFramePr>
          <p:nvPr/>
        </p:nvGraphicFramePr>
        <p:xfrm>
          <a:off x="2112963" y="5538788"/>
          <a:ext cx="26447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5" name="Equation" r:id="rId11" imgW="621760" imgH="177646" progId="Equation.DSMT4">
                  <p:embed/>
                </p:oleObj>
              </mc:Choice>
              <mc:Fallback>
                <p:oleObj name="Equation" r:id="rId11" imgW="621760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538788"/>
                        <a:ext cx="2644775" cy="74930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70463" y="5626100"/>
            <a:ext cx="2735262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U</a:t>
            </a:r>
            <a:r>
              <a:rPr lang="it-IT" sz="3600" i="1" baseline="-25000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r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dirty="0" err="1">
                <a:latin typeface="Arial" charset="0"/>
              </a:rPr>
              <a:t>is</a:t>
            </a:r>
            <a:r>
              <a:rPr lang="it-IT" dirty="0">
                <a:latin typeface="Arial" charset="0"/>
              </a:rPr>
              <a:t> </a:t>
            </a:r>
            <a:r>
              <a:rPr lang="it-IT" dirty="0" err="1">
                <a:latin typeface="Arial" charset="0"/>
              </a:rPr>
              <a:t>computed</a:t>
            </a:r>
            <a:r>
              <a:rPr lang="it-IT" dirty="0">
                <a:latin typeface="Arial" charset="0"/>
              </a:rPr>
              <a:t> </a:t>
            </a:r>
            <a:endParaRPr lang="it-IT" b="1" i="1" dirty="0">
              <a:ea typeface="+mn-ea"/>
            </a:endParaRPr>
          </a:p>
        </p:txBody>
      </p:sp>
      <p:graphicFrame>
        <p:nvGraphicFramePr>
          <p:cNvPr id="102408" name="Object 2"/>
          <p:cNvGraphicFramePr>
            <a:graphicFrameLocks noChangeAspect="1"/>
          </p:cNvGraphicFramePr>
          <p:nvPr/>
        </p:nvGraphicFramePr>
        <p:xfrm>
          <a:off x="4140200" y="269875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6" name="Equation" r:id="rId13" imgW="685800" imgH="203200" progId="Equation.DSMT4">
                  <p:embed/>
                </p:oleObj>
              </mc:Choice>
              <mc:Fallback>
                <p:oleObj name="Equation" r:id="rId13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69875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9" name="Text Box 3"/>
          <p:cNvSpPr txBox="1">
            <a:spLocks noChangeArrowheads="1"/>
          </p:cNvSpPr>
          <p:nvPr/>
        </p:nvSpPr>
        <p:spPr bwMode="auto">
          <a:xfrm>
            <a:off x="30163" y="0"/>
            <a:ext cx="3487737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2" name="CasellaDiTesto 11"/>
          <p:cNvSpPr txBox="1"/>
          <p:nvPr/>
        </p:nvSpPr>
        <p:spPr>
          <a:xfrm flipH="1">
            <a:off x="30163" y="692150"/>
            <a:ext cx="2052637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995863" y="4465638"/>
            <a:ext cx="3262312" cy="522287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i="1" dirty="0">
                <a:latin typeface="+mn-lt"/>
                <a:cs typeface="Arial" panose="020B0604020202020204" pitchFamily="34" charset="0"/>
              </a:rPr>
              <a:t>V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8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computed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18161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Exercise: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develop a Matlab function that computes the SVD through the computation of the eigenvalues /eigenvectors of </a:t>
            </a:r>
            <a:r>
              <a:rPr lang="it-IT" altLang="it-IT" sz="2800" i="1"/>
              <a:t>A</a:t>
            </a:r>
            <a:r>
              <a:rPr lang="it-IT" altLang="it-IT" sz="2800" i="1" baseline="30000"/>
              <a:t>T</a:t>
            </a:r>
            <a:r>
              <a:rPr lang="it-IT" altLang="it-IT" sz="2800" i="1"/>
              <a:t>A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endParaRPr lang="it-IT" altLang="it-IT" sz="2800" b="1" i="1">
              <a:solidFill>
                <a:schemeClr val="accent2"/>
              </a:solidFill>
            </a:endParaRPr>
          </a:p>
        </p:txBody>
      </p:sp>
      <p:graphicFrame>
        <p:nvGraphicFramePr>
          <p:cNvPr id="415749" name="Object 5"/>
          <p:cNvGraphicFramePr>
            <a:graphicFrameLocks noChangeAspect="1"/>
          </p:cNvGraphicFramePr>
          <p:nvPr/>
        </p:nvGraphicFramePr>
        <p:xfrm>
          <a:off x="214313" y="2924175"/>
          <a:ext cx="3508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" name="Equation" r:id="rId5" imgW="825500" imgH="203200" progId="Equation.DSMT4">
                  <p:embed/>
                </p:oleObj>
              </mc:Choice>
              <mc:Fallback>
                <p:oleObj name="Equation" r:id="rId5" imgW="8255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924175"/>
                        <a:ext cx="3508375" cy="85725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50" name="Object 6"/>
          <p:cNvGraphicFramePr>
            <a:graphicFrameLocks noChangeAspect="1"/>
          </p:cNvGraphicFramePr>
          <p:nvPr/>
        </p:nvGraphicFramePr>
        <p:xfrm>
          <a:off x="285750" y="5013325"/>
          <a:ext cx="26447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7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5013325"/>
                        <a:ext cx="2644775" cy="74930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3929063" y="2636838"/>
            <a:ext cx="5033962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 err="1">
                <a:latin typeface="Arial" charset="0"/>
              </a:rPr>
              <a:t>columns</a:t>
            </a:r>
            <a:r>
              <a:rPr lang="it-IT" sz="2800" dirty="0">
                <a:latin typeface="Arial" charset="0"/>
              </a:rPr>
              <a:t> of </a:t>
            </a:r>
            <a:r>
              <a:rPr lang="it-IT" sz="3200" i="1" dirty="0">
                <a:ea typeface="+mn-ea"/>
              </a:rPr>
              <a:t>V</a:t>
            </a:r>
            <a:r>
              <a:rPr lang="it-IT" sz="2800" dirty="0">
                <a:latin typeface="Arial" charset="0"/>
                <a:ea typeface="+mn-ea"/>
              </a:rPr>
              <a:t> are </a:t>
            </a:r>
            <a:r>
              <a:rPr lang="it-IT" sz="2800" dirty="0" err="1">
                <a:latin typeface="Arial" charset="0"/>
                <a:ea typeface="+mn-ea"/>
              </a:rPr>
              <a:t>eigenvectors</a:t>
            </a:r>
            <a:endParaRPr lang="it-IT" sz="2800" dirty="0">
              <a:latin typeface="Arial" charset="0"/>
              <a:ea typeface="+mn-ea"/>
            </a:endParaRPr>
          </a:p>
        </p:txBody>
      </p: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3929063" y="3357563"/>
            <a:ext cx="5106987" cy="1016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800" dirty="0">
                <a:latin typeface="Arial" charset="0"/>
              </a:rPr>
              <a:t>the </a:t>
            </a:r>
            <a:r>
              <a:rPr lang="it-IT" sz="2800" dirty="0" err="1">
                <a:latin typeface="Arial" charset="0"/>
              </a:rPr>
              <a:t>diagonal</a:t>
            </a:r>
            <a:r>
              <a:rPr lang="it-IT" sz="2800" dirty="0">
                <a:latin typeface="Arial" charset="0"/>
              </a:rPr>
              <a:t> of </a:t>
            </a:r>
            <a:r>
              <a:rPr lang="it-IT" sz="3200" dirty="0">
                <a:latin typeface="Symbol" pitchFamily="18" charset="2"/>
                <a:ea typeface="+mn-ea"/>
              </a:rPr>
              <a:t>S</a:t>
            </a:r>
            <a:r>
              <a:rPr lang="it-IT" sz="2800" dirty="0">
                <a:latin typeface="Arial" charset="0"/>
                <a:ea typeface="+mn-ea"/>
              </a:rPr>
              <a:t> </a:t>
            </a:r>
            <a:r>
              <a:rPr lang="it-IT" sz="2800" dirty="0" err="1">
                <a:latin typeface="Arial" charset="0"/>
                <a:ea typeface="+mn-ea"/>
              </a:rPr>
              <a:t>contains</a:t>
            </a:r>
            <a:r>
              <a:rPr lang="it-IT" sz="2800" dirty="0">
                <a:latin typeface="Arial" charset="0"/>
                <a:ea typeface="+mn-ea"/>
              </a:rPr>
              <a:t> the </a:t>
            </a:r>
            <a:r>
              <a:rPr lang="it-IT" sz="2800" dirty="0" err="1">
                <a:latin typeface="Arial" charset="0"/>
                <a:ea typeface="+mn-ea"/>
              </a:rPr>
              <a:t>square</a:t>
            </a:r>
            <a:r>
              <a:rPr lang="it-IT" sz="2800" dirty="0">
                <a:latin typeface="Arial" charset="0"/>
                <a:ea typeface="+mn-ea"/>
              </a:rPr>
              <a:t> </a:t>
            </a:r>
            <a:r>
              <a:rPr lang="it-IT" sz="2800" dirty="0" err="1">
                <a:latin typeface="Arial" charset="0"/>
                <a:ea typeface="+mn-ea"/>
              </a:rPr>
              <a:t>root</a:t>
            </a:r>
            <a:r>
              <a:rPr lang="it-IT" sz="2800" dirty="0">
                <a:latin typeface="Arial" charset="0"/>
                <a:ea typeface="+mn-ea"/>
              </a:rPr>
              <a:t> of the </a:t>
            </a:r>
            <a:r>
              <a:rPr lang="it-IT" sz="2800" dirty="0" err="1">
                <a:latin typeface="Arial" charset="0"/>
                <a:ea typeface="+mn-ea"/>
              </a:rPr>
              <a:t>eigenvalues</a:t>
            </a:r>
            <a:endParaRPr lang="it-IT" sz="2800" dirty="0">
              <a:latin typeface="Arial" charset="0"/>
              <a:ea typeface="+mn-ea"/>
            </a:endParaRP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3708400" y="4652963"/>
            <a:ext cx="5327650" cy="18780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compute </a:t>
            </a:r>
            <a:r>
              <a:rPr lang="it-IT" altLang="it-IT" sz="3200" i="1" dirty="0" smtClean="0"/>
              <a:t>AV</a:t>
            </a:r>
            <a:r>
              <a:rPr lang="it-IT" altLang="it-IT" sz="2800" dirty="0" smtClean="0">
                <a:latin typeface="Arial" panose="020B0604020202020204" pitchFamily="34" charset="0"/>
              </a:rPr>
              <a:t> (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latin typeface="Arial" panose="020B0604020202020204" pitchFamily="34" charset="0"/>
              </a:rPr>
              <a:t> a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2800" dirty="0" smtClean="0">
                <a:latin typeface="Arial" panose="020B0604020202020204" pitchFamily="34" charset="0"/>
              </a:rPr>
              <a:t>) and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then</a:t>
            </a:r>
            <a:r>
              <a:rPr lang="it-IT" altLang="it-IT" sz="2800" dirty="0" smtClean="0">
                <a:latin typeface="Arial" panose="020B0604020202020204" pitchFamily="34" charset="0"/>
              </a:rPr>
              <a:t> divide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each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column</a:t>
            </a:r>
            <a:r>
              <a:rPr lang="it-IT" altLang="it-IT" sz="2800" dirty="0" smtClean="0">
                <a:latin typeface="Arial" panose="020B0604020202020204" pitchFamily="34" charset="0"/>
              </a:rPr>
              <a:t> by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corresponding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singular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value</a:t>
            </a:r>
            <a:r>
              <a:rPr lang="it-IT" altLang="it-IT" sz="2800" dirty="0" smtClean="0">
                <a:latin typeface="Arial" panose="020B0604020202020204" pitchFamily="34" charset="0"/>
              </a:rPr>
              <a:t> (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you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will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get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i="1" dirty="0" smtClean="0"/>
              <a:t>U</a:t>
            </a:r>
            <a:r>
              <a:rPr lang="it-IT" altLang="it-IT" sz="2800" i="1" baseline="-25000" dirty="0" smtClean="0"/>
              <a:t>r</a:t>
            </a:r>
            <a:r>
              <a:rPr lang="it-IT" altLang="it-IT" sz="2800" i="1" dirty="0" smtClean="0"/>
              <a:t> </a:t>
            </a:r>
            <a:r>
              <a:rPr lang="it-IT" altLang="it-IT" sz="2800" dirty="0" smtClean="0">
                <a:latin typeface="Arial" panose="020B0604020202020204" pitchFamily="34" charset="0"/>
              </a:rPr>
              <a:t>)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2" grpId="0" animBg="1"/>
      <p:bldP spid="415753" grpId="0" animBg="1"/>
      <p:bldP spid="41575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18161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Exercise: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develop a Matlab function that computes the SVD through the computation of the eigenvalues /eigenvectors of </a:t>
            </a:r>
            <a:r>
              <a:rPr lang="it-IT" altLang="it-IT" sz="2800" i="1"/>
              <a:t>A</a:t>
            </a:r>
            <a:r>
              <a:rPr lang="it-IT" altLang="it-IT" sz="2800" i="1" baseline="30000"/>
              <a:t>T</a:t>
            </a:r>
            <a:r>
              <a:rPr lang="it-IT" altLang="it-IT" sz="2800" i="1"/>
              <a:t>A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endParaRPr lang="it-IT" altLang="it-IT" sz="2800" b="1" i="1">
              <a:solidFill>
                <a:schemeClr val="accent2"/>
              </a:solidFill>
            </a:endParaRPr>
          </a:p>
        </p:txBody>
      </p:sp>
      <p:sp>
        <p:nvSpPr>
          <p:cNvPr id="106499" name="Rettangolo 1"/>
          <p:cNvSpPr>
            <a:spLocks noChangeArrowheads="1"/>
          </p:cNvSpPr>
          <p:nvPr/>
        </p:nvSpPr>
        <p:spPr bwMode="auto">
          <a:xfrm>
            <a:off x="107950" y="2420938"/>
            <a:ext cx="8928100" cy="3786187"/>
          </a:xfrm>
          <a:prstGeom prst="rect">
            <a:avLst/>
          </a:prstGeom>
          <a:solidFill>
            <a:srgbClr val="99FF66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 [U S V] = MySVDeig(A)</a:t>
            </a:r>
            <a:endParaRPr lang="en-US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rgbClr val="3C763D"/>
                </a:solidFill>
                <a:latin typeface="Courier New" panose="02070309020205020404" pitchFamily="49" charset="0"/>
              </a:rPr>
              <a:t>% compute the SVD of the matrix A</a:t>
            </a:r>
            <a:endParaRPr lang="en-US" altLang="it-IT" sz="2400">
              <a:solidFill>
                <a:srgbClr val="3C763D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rgbClr val="3C763D"/>
                </a:solidFill>
                <a:latin typeface="Courier New" panose="02070309020205020404" pitchFamily="49" charset="0"/>
              </a:rPr>
              <a:t>% by means of the spectral factorization of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rgbClr val="3C763D"/>
                </a:solidFill>
                <a:latin typeface="Courier New" panose="02070309020205020404" pitchFamily="49" charset="0"/>
              </a:rPr>
              <a:t>% the square symmetric matrix A'*A</a:t>
            </a:r>
            <a:endParaRPr lang="en-US" altLang="it-IT" sz="2400">
              <a:solidFill>
                <a:srgbClr val="3C763D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3C763D"/>
                </a:solidFill>
                <a:latin typeface="Courier New" panose="02070309020205020404" pitchFamily="49" charset="0"/>
              </a:rPr>
              <a:t>%   </a:t>
            </a:r>
            <a:endParaRPr lang="it-IT" altLang="it-IT" sz="2400">
              <a:solidFill>
                <a:srgbClr val="3C763D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[X L] = eig(A'*A);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V = fliplr(X);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S = real(diag(sort(sqrt(diag(L)),</a:t>
            </a:r>
            <a:r>
              <a:rPr lang="it-IT" altLang="it-IT" sz="2400" b="1">
                <a:solidFill>
                  <a:srgbClr val="A020F0"/>
                </a:solidFill>
                <a:latin typeface="Courier New" panose="02070309020205020404" pitchFamily="49" charset="0"/>
              </a:rPr>
              <a:t>'descend'</a:t>
            </a: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)));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00"/>
                </a:solidFill>
                <a:latin typeface="Courier New" panose="02070309020205020404" pitchFamily="49" charset="0"/>
              </a:rPr>
              <a:t>U = (A*V)./(ones(size(A,1),1)*diag(S)');</a:t>
            </a:r>
            <a:endParaRPr lang="it-IT" altLang="it-IT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it-IT" altLang="it-IT" sz="240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6072188" y="142875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142875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246063" y="1292225"/>
            <a:ext cx="8574087" cy="1016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the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algorithm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based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on the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orthogonal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transformation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of </a:t>
            </a:r>
            <a:r>
              <a:rPr lang="it-IT" altLang="it-IT" sz="3200" i="1" dirty="0" smtClean="0">
                <a:solidFill>
                  <a:srgbClr val="CC3300"/>
                </a:solidFill>
              </a:rPr>
              <a:t>A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into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an </a:t>
            </a:r>
            <a:r>
              <a:rPr lang="it-IT" altLang="it-IT" sz="2800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upper</a:t>
            </a:r>
            <a:r>
              <a:rPr lang="it-IT" altLang="it-IT" sz="28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bidiagonal</a:t>
            </a:r>
            <a:r>
              <a:rPr lang="it-IT" altLang="it-IT" sz="28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matrix</a:t>
            </a:r>
            <a:r>
              <a:rPr lang="it-IT" altLang="it-IT" sz="28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 i="1" dirty="0" smtClean="0">
                <a:solidFill>
                  <a:srgbClr val="262699"/>
                </a:solidFill>
              </a:rPr>
              <a:t>B</a:t>
            </a:r>
            <a:endParaRPr lang="it-IT" altLang="it-IT" sz="3200" b="1" i="1" dirty="0" smtClean="0">
              <a:solidFill>
                <a:srgbClr val="262699"/>
              </a:solidFill>
            </a:endParaRPr>
          </a:p>
        </p:txBody>
      </p:sp>
      <p:graphicFrame>
        <p:nvGraphicFramePr>
          <p:cNvPr id="108548" name="Object 8"/>
          <p:cNvGraphicFramePr>
            <a:graphicFrameLocks noChangeAspect="1"/>
          </p:cNvGraphicFramePr>
          <p:nvPr/>
        </p:nvGraphicFramePr>
        <p:xfrm>
          <a:off x="3059113" y="2435225"/>
          <a:ext cx="25828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4" name="Equazione" r:id="rId7" imgW="761669" imgH="228501" progId="Equation.3">
                  <p:embed/>
                </p:oleObj>
              </mc:Choice>
              <mc:Fallback>
                <p:oleObj name="Equazione" r:id="rId7" imgW="761669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35225"/>
                        <a:ext cx="25828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_0"/>
          <p:cNvSpPr txBox="1">
            <a:spLocks noChangeArrowheads="1"/>
          </p:cNvSpPr>
          <p:nvPr/>
        </p:nvSpPr>
        <p:spPr bwMode="auto">
          <a:xfrm>
            <a:off x="246063" y="3732213"/>
            <a:ext cx="8683625" cy="1016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CC3300"/>
                </a:solidFill>
                <a:latin typeface="Arial" charset="0"/>
                <a:ea typeface="+mn-ea"/>
              </a:rPr>
              <a:t>followed by an iterative process (with orthogonal matrices) which transforms </a:t>
            </a:r>
            <a:r>
              <a:rPr lang="it-IT" sz="3200" i="1" dirty="0">
                <a:solidFill>
                  <a:srgbClr val="CC3300"/>
                </a:solidFill>
                <a:latin typeface="+mn-lt"/>
                <a:ea typeface="+mn-ea"/>
              </a:rPr>
              <a:t>B</a:t>
            </a:r>
            <a:r>
              <a:rPr lang="it-IT" sz="2800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2800" dirty="0" err="1">
                <a:solidFill>
                  <a:srgbClr val="CC3300"/>
                </a:solidFill>
                <a:latin typeface="Arial" charset="0"/>
                <a:ea typeface="+mn-ea"/>
              </a:rPr>
              <a:t>into</a:t>
            </a:r>
            <a:r>
              <a:rPr lang="it-IT" sz="2800" dirty="0">
                <a:solidFill>
                  <a:srgbClr val="CC3300"/>
                </a:solidFill>
                <a:latin typeface="Arial" charset="0"/>
                <a:ea typeface="+mn-ea"/>
              </a:rPr>
              <a:t> a </a:t>
            </a:r>
            <a:r>
              <a:rPr lang="it-IT" sz="28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diagonal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2800" dirty="0" err="1">
                <a:solidFill>
                  <a:srgbClr val="CC3300"/>
                </a:solidFill>
                <a:latin typeface="Arial" charset="0"/>
              </a:rPr>
              <a:t>matrix</a:t>
            </a:r>
            <a:endParaRPr lang="it-IT" sz="2800" b="1" i="1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331913" y="4941888"/>
          <a:ext cx="7143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Equazione" r:id="rId9" imgW="1828800" imgH="241300" progId="Equation.3">
                  <p:embed/>
                </p:oleObj>
              </mc:Choice>
              <mc:Fallback>
                <p:oleObj name="Equazione" r:id="rId9" imgW="18288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71437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Text Box 3"/>
          <p:cNvSpPr txBox="1">
            <a:spLocks noChangeArrowheads="1"/>
          </p:cNvSpPr>
          <p:nvPr/>
        </p:nvSpPr>
        <p:spPr bwMode="auto">
          <a:xfrm>
            <a:off x="30163" y="0"/>
            <a:ext cx="3487737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4" name="CasellaDiTesto 13"/>
          <p:cNvSpPr txBox="1"/>
          <p:nvPr/>
        </p:nvSpPr>
        <p:spPr>
          <a:xfrm flipH="1">
            <a:off x="30163" y="692150"/>
            <a:ext cx="2052637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6072188" y="142875"/>
          <a:ext cx="29146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6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142875"/>
                        <a:ext cx="291465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246063" y="1292225"/>
            <a:ext cx="8574087" cy="1016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the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algorithm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based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on the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orthogonal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transformation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of </a:t>
            </a:r>
            <a:r>
              <a:rPr lang="it-IT" altLang="it-IT" sz="3200" i="1" dirty="0" smtClean="0">
                <a:solidFill>
                  <a:srgbClr val="CC3300"/>
                </a:solidFill>
              </a:rPr>
              <a:t>A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into</a:t>
            </a:r>
            <a:r>
              <a:rPr lang="it-IT" altLang="it-IT" sz="2800" dirty="0" smtClean="0">
                <a:solidFill>
                  <a:srgbClr val="CC3300"/>
                </a:solidFill>
                <a:latin typeface="Arial" panose="020B0604020202020204" pitchFamily="34" charset="0"/>
              </a:rPr>
              <a:t> an </a:t>
            </a:r>
            <a:r>
              <a:rPr lang="it-IT" altLang="it-IT" sz="2800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upper</a:t>
            </a:r>
            <a:r>
              <a:rPr lang="it-IT" altLang="it-IT" sz="28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262699"/>
                </a:solidFill>
                <a:latin typeface="Arial" panose="020B0604020202020204" pitchFamily="34" charset="0"/>
              </a:rPr>
              <a:t>bidiagonal</a:t>
            </a:r>
            <a:r>
              <a:rPr lang="it-IT" altLang="it-IT" sz="28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solidFill>
                  <a:srgbClr val="CC3300"/>
                </a:solidFill>
                <a:latin typeface="Arial" panose="020B0604020202020204" pitchFamily="34" charset="0"/>
              </a:rPr>
              <a:t>matrix</a:t>
            </a:r>
            <a:r>
              <a:rPr lang="it-IT" altLang="it-IT" sz="2800" dirty="0" smtClean="0">
                <a:solidFill>
                  <a:srgbClr val="262699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 i="1" dirty="0" smtClean="0">
                <a:solidFill>
                  <a:srgbClr val="262699"/>
                </a:solidFill>
              </a:rPr>
              <a:t>B</a:t>
            </a:r>
            <a:endParaRPr lang="it-IT" altLang="it-IT" sz="3200" b="1" i="1" dirty="0" smtClean="0">
              <a:solidFill>
                <a:srgbClr val="262699"/>
              </a:solidFill>
            </a:endParaRPr>
          </a:p>
        </p:txBody>
      </p:sp>
      <p:graphicFrame>
        <p:nvGraphicFramePr>
          <p:cNvPr id="110596" name="Object 8"/>
          <p:cNvGraphicFramePr>
            <a:graphicFrameLocks noChangeAspect="1"/>
          </p:cNvGraphicFramePr>
          <p:nvPr/>
        </p:nvGraphicFramePr>
        <p:xfrm>
          <a:off x="1185863" y="3494088"/>
          <a:ext cx="25828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Equazione" r:id="rId7" imgW="761669" imgH="228501" progId="Equation.3">
                  <p:embed/>
                </p:oleObj>
              </mc:Choice>
              <mc:Fallback>
                <p:oleObj name="Equazione" r:id="rId7" imgW="761669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3494088"/>
                        <a:ext cx="25828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_0"/>
          <p:cNvSpPr txBox="1">
            <a:spLocks noChangeArrowheads="1"/>
          </p:cNvSpPr>
          <p:nvPr/>
        </p:nvSpPr>
        <p:spPr bwMode="auto">
          <a:xfrm>
            <a:off x="190500" y="2376488"/>
            <a:ext cx="8683625" cy="1016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CC3300"/>
                </a:solidFill>
                <a:latin typeface="Arial" charset="0"/>
                <a:ea typeface="+mn-ea"/>
              </a:rPr>
              <a:t>followed by an iterative process (with orthogonal matrices) which transforms </a:t>
            </a:r>
            <a:r>
              <a:rPr lang="it-IT" sz="3200" i="1" dirty="0">
                <a:solidFill>
                  <a:srgbClr val="CC3300"/>
                </a:solidFill>
                <a:latin typeface="+mn-lt"/>
                <a:ea typeface="+mn-ea"/>
              </a:rPr>
              <a:t>B</a:t>
            </a:r>
            <a:r>
              <a:rPr lang="it-IT" sz="2800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2800" dirty="0" err="1">
                <a:solidFill>
                  <a:srgbClr val="CC3300"/>
                </a:solidFill>
                <a:latin typeface="Arial" charset="0"/>
                <a:ea typeface="+mn-ea"/>
              </a:rPr>
              <a:t>into</a:t>
            </a:r>
            <a:r>
              <a:rPr lang="it-IT" sz="2800" dirty="0">
                <a:solidFill>
                  <a:srgbClr val="CC3300"/>
                </a:solidFill>
                <a:latin typeface="Arial" charset="0"/>
                <a:ea typeface="+mn-ea"/>
              </a:rPr>
              <a:t> a </a:t>
            </a:r>
            <a:r>
              <a:rPr lang="it-IT" sz="28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diagonal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2800" dirty="0" err="1">
                <a:solidFill>
                  <a:srgbClr val="CC3300"/>
                </a:solidFill>
                <a:latin typeface="Arial" charset="0"/>
              </a:rPr>
              <a:t>matrix</a:t>
            </a:r>
            <a:endParaRPr lang="it-IT" sz="2800" b="1" i="1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110598" name="Object 9"/>
          <p:cNvGraphicFramePr>
            <a:graphicFrameLocks noChangeAspect="1"/>
          </p:cNvGraphicFramePr>
          <p:nvPr/>
        </p:nvGraphicFramePr>
        <p:xfrm>
          <a:off x="4786313" y="3509963"/>
          <a:ext cx="28781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8" name="Equazione" r:id="rId9" imgW="736600" imgH="228600" progId="Equation.3">
                  <p:embed/>
                </p:oleObj>
              </mc:Choice>
              <mc:Fallback>
                <p:oleObj name="Equazione" r:id="rId9" imgW="7366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509963"/>
                        <a:ext cx="28781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90500" y="5897563"/>
          <a:ext cx="47815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9" name="Equazione" r:id="rId11" imgW="1435100" imgH="228600" progId="Equation.3">
                  <p:embed/>
                </p:oleObj>
              </mc:Choice>
              <mc:Fallback>
                <p:oleObj name="Equazione" r:id="rId11" imgW="14351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5897563"/>
                        <a:ext cx="4781550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5848350" y="5851525"/>
          <a:ext cx="2971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Equazione" r:id="rId13" imgW="698197" imgH="203112" progId="Equation.3">
                  <p:embed/>
                </p:oleObj>
              </mc:Choice>
              <mc:Fallback>
                <p:oleObj name="Equazione" r:id="rId13" imgW="698197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5851525"/>
                        <a:ext cx="2971800" cy="7858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1" name="Text Box 3"/>
          <p:cNvSpPr txBox="1">
            <a:spLocks noChangeArrowheads="1"/>
          </p:cNvSpPr>
          <p:nvPr/>
        </p:nvSpPr>
        <p:spPr bwMode="auto">
          <a:xfrm>
            <a:off x="30163" y="0"/>
            <a:ext cx="3487737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SVD Factorization</a:t>
            </a:r>
          </a:p>
        </p:txBody>
      </p:sp>
      <p:sp>
        <p:nvSpPr>
          <p:cNvPr id="14" name="CasellaDiTesto 13"/>
          <p:cNvSpPr txBox="1"/>
          <p:nvPr/>
        </p:nvSpPr>
        <p:spPr>
          <a:xfrm flipH="1">
            <a:off x="30163" y="692150"/>
            <a:ext cx="2052637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algorithms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2268538" y="4256088"/>
            <a:ext cx="4168775" cy="1525587"/>
            <a:chOff x="2267744" y="4255718"/>
            <a:chExt cx="4168775" cy="1526239"/>
          </a:xfrm>
        </p:grpSpPr>
        <p:sp>
          <p:nvSpPr>
            <p:cNvPr id="13" name="Freccia a destra 12"/>
            <p:cNvSpPr/>
            <p:nvPr/>
          </p:nvSpPr>
          <p:spPr bwMode="auto">
            <a:xfrm rot="5400000">
              <a:off x="3824105" y="4363057"/>
              <a:ext cx="857616" cy="642937"/>
            </a:xfrm>
            <a:prstGeom prst="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it-IT">
                <a:ea typeface="+mn-ea"/>
              </a:endParaRPr>
            </a:p>
          </p:txBody>
        </p:sp>
        <p:graphicFrame>
          <p:nvGraphicFramePr>
            <p:cNvPr id="110605" name="Object 9"/>
            <p:cNvGraphicFramePr>
              <a:graphicFrameLocks noChangeAspect="1"/>
            </p:cNvGraphicFramePr>
            <p:nvPr/>
          </p:nvGraphicFramePr>
          <p:xfrm>
            <a:off x="2267744" y="4969157"/>
            <a:ext cx="4168775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11" name="Equazione" r:id="rId15" imgW="1066800" imgH="228600" progId="Equation.3">
                    <p:embed/>
                  </p:oleObj>
                </mc:Choice>
                <mc:Fallback>
                  <p:oleObj name="Equazione" r:id="rId15" imgW="10668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4969157"/>
                          <a:ext cx="4168775" cy="812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4000500" y="3571875"/>
            <a:ext cx="4714875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SVDpack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SVDpackC</a:t>
            </a:r>
            <a:endParaRPr lang="it-IT" sz="32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539750" y="5345113"/>
            <a:ext cx="7246938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CC3300"/>
                </a:solidFill>
                <a:latin typeface="Arial" charset="0"/>
                <a:ea typeface="+mn-ea"/>
              </a:rPr>
              <a:t>SVD for sparse </a:t>
            </a:r>
            <a:r>
              <a:rPr lang="it-IT" sz="3200" dirty="0" err="1">
                <a:solidFill>
                  <a:srgbClr val="CC3300"/>
                </a:solidFill>
                <a:latin typeface="Arial" charset="0"/>
              </a:rPr>
              <a:t>matrices</a:t>
            </a:r>
            <a:r>
              <a:rPr lang="it-IT" sz="320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it-IT" sz="3200" dirty="0">
                <a:solidFill>
                  <a:srgbClr val="CC3300"/>
                </a:solidFill>
                <a:latin typeface="Arial" charset="0"/>
                <a:ea typeface="+mn-ea"/>
              </a:rPr>
              <a:t>in </a:t>
            </a:r>
            <a:r>
              <a:rPr lang="it-IT" sz="3200" dirty="0" err="1">
                <a:solidFill>
                  <a:srgbClr val="CC3300"/>
                </a:solidFill>
                <a:latin typeface="Arial" charset="0"/>
                <a:ea typeface="+mn-ea"/>
              </a:rPr>
              <a:t>Matlab</a:t>
            </a:r>
            <a:endParaRPr lang="it-IT" sz="3200" b="1" i="1" dirty="0">
              <a:solidFill>
                <a:schemeClr val="accent2"/>
              </a:solidFill>
              <a:ea typeface="+mn-ea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357313" y="5997575"/>
            <a:ext cx="6286500" cy="584200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Courier New" panose="02070309020205020404" pitchFamily="49" charset="0"/>
              </a:rPr>
              <a:t>[Uk,Sk,Vk] = svds(A,k)</a:t>
            </a:r>
          </a:p>
        </p:txBody>
      </p:sp>
      <p:sp>
        <p:nvSpPr>
          <p:cNvPr id="112645" name="Text Box 3_0"/>
          <p:cNvSpPr txBox="1">
            <a:spLocks noChangeArrowheads="1"/>
          </p:cNvSpPr>
          <p:nvPr/>
        </p:nvSpPr>
        <p:spPr bwMode="auto">
          <a:xfrm>
            <a:off x="428625" y="357188"/>
            <a:ext cx="8215313" cy="646112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  <a:latin typeface="Arial" panose="020B0604020202020204" pitchFamily="34" charset="0"/>
              </a:rPr>
              <a:t>Software for the SVD factorization</a:t>
            </a:r>
            <a:endParaRPr lang="it-IT" altLang="it-IT" sz="3600" b="1" i="1">
              <a:solidFill>
                <a:schemeClr val="accent2"/>
              </a:solidFill>
            </a:endParaRPr>
          </a:p>
        </p:txBody>
      </p:sp>
      <p:sp>
        <p:nvSpPr>
          <p:cNvPr id="7" name="Text Box 22_1"/>
          <p:cNvSpPr txBox="1">
            <a:spLocks noChangeArrowheads="1"/>
          </p:cNvSpPr>
          <p:nvPr/>
        </p:nvSpPr>
        <p:spPr bwMode="auto">
          <a:xfrm>
            <a:off x="500063" y="4425950"/>
            <a:ext cx="8358187" cy="584200"/>
          </a:xfrm>
          <a:prstGeom prst="rect">
            <a:avLst/>
          </a:prstGeom>
          <a:solidFill>
            <a:srgbClr val="C000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hlinkClick r:id="rId4"/>
              </a:rPr>
              <a:t>http://www.netlib.org/svdpack</a:t>
            </a:r>
            <a:endParaRPr lang="it-IT" altLang="it-IT" sz="32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9" name="Text Box 3_2"/>
          <p:cNvSpPr txBox="1">
            <a:spLocks noChangeArrowheads="1"/>
          </p:cNvSpPr>
          <p:nvPr/>
        </p:nvSpPr>
        <p:spPr bwMode="auto">
          <a:xfrm>
            <a:off x="428625" y="1143000"/>
            <a:ext cx="3206750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full </a:t>
            </a:r>
            <a:r>
              <a:rPr lang="it-IT" sz="3200" dirty="0" err="1">
                <a:latin typeface="Arial" charset="0"/>
                <a:ea typeface="+mn-ea"/>
              </a:rPr>
              <a:t>matrices</a:t>
            </a:r>
            <a:endParaRPr lang="it-IT" sz="3200" b="1" i="1" dirty="0">
              <a:ea typeface="+mn-ea"/>
            </a:endParaRPr>
          </a:p>
        </p:txBody>
      </p:sp>
      <p:sp>
        <p:nvSpPr>
          <p:cNvPr id="11" name="Text Box 3_3"/>
          <p:cNvSpPr txBox="1">
            <a:spLocks noChangeArrowheads="1"/>
          </p:cNvSpPr>
          <p:nvPr/>
        </p:nvSpPr>
        <p:spPr bwMode="auto">
          <a:xfrm>
            <a:off x="500063" y="3571875"/>
            <a:ext cx="3135312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sparse </a:t>
            </a:r>
            <a:r>
              <a:rPr lang="it-IT" sz="3200" dirty="0" err="1">
                <a:latin typeface="Arial" charset="0"/>
              </a:rPr>
              <a:t>matrices</a:t>
            </a:r>
            <a:endParaRPr lang="it-IT" sz="3200" b="1" i="1" dirty="0">
              <a:ea typeface="+mn-ea"/>
            </a:endParaRPr>
          </a:p>
        </p:txBody>
      </p:sp>
      <p:sp>
        <p:nvSpPr>
          <p:cNvPr id="12" name="Text Box 3_4"/>
          <p:cNvSpPr txBox="1">
            <a:spLocks noChangeArrowheads="1"/>
          </p:cNvSpPr>
          <p:nvPr/>
        </p:nvSpPr>
        <p:spPr bwMode="auto">
          <a:xfrm>
            <a:off x="3929063" y="1143000"/>
            <a:ext cx="4000500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Lapack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ScaLapack</a:t>
            </a:r>
            <a:endParaRPr lang="it-IT" sz="32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3" name="Text Box 22_5"/>
          <p:cNvSpPr txBox="1">
            <a:spLocks noChangeArrowheads="1"/>
          </p:cNvSpPr>
          <p:nvPr/>
        </p:nvSpPr>
        <p:spPr bwMode="auto">
          <a:xfrm>
            <a:off x="428625" y="1857375"/>
            <a:ext cx="8358188" cy="584200"/>
          </a:xfrm>
          <a:prstGeom prst="rect">
            <a:avLst/>
          </a:prstGeom>
          <a:solidFill>
            <a:srgbClr val="C000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hlinkClick r:id="rId5"/>
              </a:rPr>
              <a:t>http://www.netlib.org/lapack</a:t>
            </a:r>
            <a:endParaRPr lang="it-IT" altLang="it-IT" sz="32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4" name="Text Box 22_6"/>
          <p:cNvSpPr txBox="1">
            <a:spLocks noChangeArrowheads="1"/>
          </p:cNvSpPr>
          <p:nvPr/>
        </p:nvSpPr>
        <p:spPr bwMode="auto">
          <a:xfrm>
            <a:off x="428625" y="2487613"/>
            <a:ext cx="8358188" cy="584200"/>
          </a:xfrm>
          <a:prstGeom prst="rect">
            <a:avLst/>
          </a:prstGeom>
          <a:solidFill>
            <a:srgbClr val="C000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hlinkClick r:id="rId6"/>
              </a:rPr>
              <a:t>http://www.netlib.org/scalapack</a:t>
            </a:r>
            <a:endParaRPr lang="it-IT" altLang="it-IT" sz="32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4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animBg="1"/>
      <p:bldP spid="408585" grpId="0" animBg="1"/>
      <p:bldP spid="8" grpId="0" animBg="1"/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843213" y="2205038"/>
          <a:ext cx="29686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698500" imgH="190500" progId="Equation.DSMT4">
                  <p:embed/>
                </p:oleObj>
              </mc:Choice>
              <mc:Fallback>
                <p:oleObj name="Equation" r:id="rId5" imgW="698500" imgH="190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205038"/>
                        <a:ext cx="2968625" cy="80486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47" name="Text Box 7"/>
          <p:cNvSpPr txBox="1">
            <a:spLocks noChangeArrowheads="1"/>
          </p:cNvSpPr>
          <p:nvPr/>
        </p:nvSpPr>
        <p:spPr bwMode="auto">
          <a:xfrm>
            <a:off x="1143000" y="1268413"/>
            <a:ext cx="6740525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ea typeface="+mn-ea"/>
              </a:rPr>
              <a:t>T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b="1" dirty="0" err="1">
                <a:latin typeface="Arial" charset="0"/>
                <a:ea typeface="+mn-ea"/>
              </a:rPr>
              <a:t>similarity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transformation</a:t>
            </a:r>
            <a:endParaRPr lang="it-IT" sz="3200" b="1" dirty="0">
              <a:latin typeface="Arial" charset="0"/>
              <a:ea typeface="+mn-ea"/>
            </a:endParaRP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800100" y="3265488"/>
            <a:ext cx="774065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 and </a:t>
            </a:r>
            <a:r>
              <a:rPr lang="it-IT" sz="3600" i="1" dirty="0">
                <a:ea typeface="+mn-ea"/>
              </a:rPr>
              <a:t> A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dirty="0" err="1">
                <a:latin typeface="Arial" charset="0"/>
                <a:ea typeface="+mn-ea"/>
              </a:rPr>
              <a:t>have</a:t>
            </a:r>
            <a:r>
              <a:rPr lang="it-IT" sz="3200" dirty="0">
                <a:latin typeface="Arial" charset="0"/>
                <a:ea typeface="+mn-ea"/>
              </a:rPr>
              <a:t> the </a:t>
            </a:r>
            <a:r>
              <a:rPr lang="it-IT" sz="3200" dirty="0" err="1">
                <a:latin typeface="Arial" charset="0"/>
                <a:ea typeface="+mn-ea"/>
              </a:rPr>
              <a:t>same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endParaRPr lang="it-IT" sz="3200" b="1" dirty="0">
              <a:solidFill>
                <a:schemeClr val="accent2">
                  <a:lumMod val="75000"/>
                </a:schemeClr>
              </a:solidFill>
              <a:latin typeface="Arial" charset="0"/>
              <a:ea typeface="+mn-ea"/>
            </a:endParaRPr>
          </a:p>
        </p:txBody>
      </p:sp>
      <p:sp>
        <p:nvSpPr>
          <p:cNvPr id="13317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858838" y="4149725"/>
          <a:ext cx="2400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zione" r:id="rId7" imgW="634449" imgH="164957" progId="Equation.3">
                  <p:embed/>
                </p:oleObj>
              </mc:Choice>
              <mc:Fallback>
                <p:oleObj name="Equazione" r:id="rId7" imgW="634449" imgH="164957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4149725"/>
                        <a:ext cx="2400300" cy="6254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534988" y="4941888"/>
          <a:ext cx="30464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zione" r:id="rId9" imgW="761669" imgH="165028" progId="Equation.3">
                  <p:embed/>
                </p:oleObj>
              </mc:Choice>
              <mc:Fallback>
                <p:oleObj name="Equazione" r:id="rId9" imgW="761669" imgH="165028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941888"/>
                        <a:ext cx="304641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4327525" y="4770438"/>
          <a:ext cx="48260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zione" r:id="rId11" imgW="1155700" imgH="190500" progId="Equation.3">
                  <p:embed/>
                </p:oleObj>
              </mc:Choice>
              <mc:Fallback>
                <p:oleObj name="Equazione" r:id="rId11" imgW="1155700" imgH="1905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4770438"/>
                        <a:ext cx="48260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2916238" y="5730875"/>
          <a:ext cx="273526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zione" r:id="rId13" imgW="583693" imgH="164957" progId="Equation.3">
                  <p:embed/>
                </p:oleObj>
              </mc:Choice>
              <mc:Fallback>
                <p:oleObj name="Equazione" r:id="rId13" imgW="583693" imgH="164957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730875"/>
                        <a:ext cx="2735262" cy="7747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4513263" y="4129088"/>
            <a:ext cx="2933700" cy="522287"/>
            <a:chOff x="4058719" y="4066863"/>
            <a:chExt cx="2933755" cy="523220"/>
          </a:xfrm>
        </p:grpSpPr>
        <p:graphicFrame>
          <p:nvGraphicFramePr>
            <p:cNvPr id="13327" name="Oggetto 2"/>
            <p:cNvGraphicFramePr>
              <a:graphicFrameLocks noChangeAspect="1"/>
            </p:cNvGraphicFramePr>
            <p:nvPr/>
          </p:nvGraphicFramePr>
          <p:xfrm>
            <a:off x="5560522" y="4107139"/>
            <a:ext cx="1431952" cy="465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4" name="Equazione" r:id="rId15" imgW="507780" imgH="165028" progId="Equation.3">
                    <p:embed/>
                  </p:oleObj>
                </mc:Choice>
                <mc:Fallback>
                  <p:oleObj name="Equazione" r:id="rId15" imgW="507780" imgH="165028" progId="Equation.3">
                    <p:embed/>
                    <p:pic>
                      <p:nvPicPr>
                        <p:cNvPr id="0" name="Ogget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0522" y="4107139"/>
                          <a:ext cx="1431952" cy="465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8" name="CasellaDiTesto 6"/>
            <p:cNvSpPr txBox="1">
              <a:spLocks noChangeArrowheads="1"/>
            </p:cNvSpPr>
            <p:nvPr/>
          </p:nvSpPr>
          <p:spPr bwMode="auto">
            <a:xfrm>
              <a:off x="4058719" y="4066863"/>
              <a:ext cx="12234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  <a:cs typeface="Arial" panose="020B0604020202020204" pitchFamily="34" charset="0"/>
                </a:rPr>
                <a:t>we set</a:t>
              </a:r>
            </a:p>
          </p:txBody>
        </p:sp>
      </p:grpSp>
      <p:graphicFrame>
        <p:nvGraphicFramePr>
          <p:cNvPr id="13" name="Oggetto 2"/>
          <p:cNvGraphicFramePr>
            <a:graphicFrameLocks noChangeAspect="1"/>
          </p:cNvGraphicFramePr>
          <p:nvPr/>
        </p:nvGraphicFramePr>
        <p:xfrm>
          <a:off x="6300788" y="5730875"/>
          <a:ext cx="20113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zione" r:id="rId17" imgW="647700" imgH="228600" progId="Equation.3">
                  <p:embed/>
                </p:oleObj>
              </mc:Choice>
              <mc:Fallback>
                <p:oleObj name="Equazione" r:id="rId17" imgW="647700" imgH="22860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730875"/>
                        <a:ext cx="2011362" cy="7096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2771775" y="4168775"/>
            <a:ext cx="2736850" cy="2274888"/>
            <a:chOff x="2771800" y="4168778"/>
            <a:chExt cx="2736304" cy="2274730"/>
          </a:xfrm>
        </p:grpSpPr>
        <p:sp>
          <p:nvSpPr>
            <p:cNvPr id="13325" name="Rettangolo 2"/>
            <p:cNvSpPr>
              <a:spLocks noChangeArrowheads="1"/>
            </p:cNvSpPr>
            <p:nvPr/>
          </p:nvSpPr>
          <p:spPr bwMode="auto">
            <a:xfrm>
              <a:off x="2771800" y="4168778"/>
              <a:ext cx="432048" cy="601660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326" name="Rettangolo 14"/>
            <p:cNvSpPr>
              <a:spLocks noChangeArrowheads="1"/>
            </p:cNvSpPr>
            <p:nvPr/>
          </p:nvSpPr>
          <p:spPr bwMode="auto">
            <a:xfrm>
              <a:off x="5004048" y="5841848"/>
              <a:ext cx="504056" cy="601660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95513" y="981075"/>
            <a:ext cx="4176712" cy="6461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symmetric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matrix</a:t>
            </a:r>
          </a:p>
        </p:txBody>
      </p:sp>
      <p:sp>
        <p:nvSpPr>
          <p:cNvPr id="367620" name="AutoShape 4"/>
          <p:cNvSpPr>
            <a:spLocks noChangeArrowheads="1"/>
          </p:cNvSpPr>
          <p:nvPr/>
        </p:nvSpPr>
        <p:spPr bwMode="auto">
          <a:xfrm>
            <a:off x="3924300" y="1844675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323850" y="3429000"/>
            <a:ext cx="8712200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err="1">
                <a:solidFill>
                  <a:srgbClr val="C00000"/>
                </a:solidFill>
                <a:latin typeface="Arial" charset="0"/>
                <a:ea typeface="+mn-ea"/>
              </a:rPr>
              <a:t>eigenvectors</a:t>
            </a:r>
            <a:r>
              <a:rPr lang="it-IT" sz="3200" dirty="0">
                <a:latin typeface="Arial" charset="0"/>
                <a:ea typeface="+mn-ea"/>
              </a:rPr>
              <a:t> are </a:t>
            </a:r>
            <a:r>
              <a:rPr lang="it-IT" sz="3200" b="1" dirty="0" err="1">
                <a:latin typeface="Arial" charset="0"/>
              </a:rPr>
              <a:t>real</a:t>
            </a:r>
            <a:r>
              <a:rPr lang="it-IT" sz="3200" b="1" dirty="0">
                <a:latin typeface="Arial" charset="0"/>
              </a:rPr>
              <a:t> 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and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orthogonal</a:t>
            </a:r>
            <a:endParaRPr lang="it-IT" sz="3200" b="1" dirty="0">
              <a:latin typeface="Arial" charset="0"/>
              <a:ea typeface="+mn-ea"/>
            </a:endParaRP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323850" y="2722563"/>
            <a:ext cx="5832475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</a:rPr>
              <a:t>are </a:t>
            </a:r>
            <a:r>
              <a:rPr lang="it-IT" sz="3200" b="1" dirty="0" err="1">
                <a:latin typeface="Arial" charset="0"/>
                <a:ea typeface="+mn-ea"/>
              </a:rPr>
              <a:t>real</a:t>
            </a:r>
            <a:endParaRPr lang="it-IT" sz="3200" b="1" dirty="0">
              <a:latin typeface="Arial" charset="0"/>
              <a:ea typeface="+mn-ea"/>
            </a:endParaRPr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 flipH="1">
            <a:off x="1939925" y="5732463"/>
            <a:ext cx="5183188" cy="461962"/>
          </a:xfrm>
          <a:prstGeom prst="rect">
            <a:avLst/>
          </a:prstGeom>
          <a:solidFill>
            <a:srgbClr val="CCFFCC"/>
          </a:solidFill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orthogonal spectral decomposition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2627313" y="4383088"/>
          <a:ext cx="344646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zione" r:id="rId5" imgW="685800" imgH="228600" progId="Equation.3">
                  <p:embed/>
                </p:oleObj>
              </mc:Choice>
              <mc:Fallback>
                <p:oleObj name="Equazione" r:id="rId5" imgW="685800" imgH="2286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383088"/>
                        <a:ext cx="3446462" cy="11493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571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2"/>
          <p:cNvGraphicFramePr>
            <a:graphicFrameLocks noChangeAspect="1"/>
          </p:cNvGraphicFramePr>
          <p:nvPr/>
        </p:nvGraphicFramePr>
        <p:xfrm>
          <a:off x="7008813" y="1055688"/>
          <a:ext cx="145891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zione" r:id="rId7" imgW="469696" imgH="190417" progId="Equation.3">
                  <p:embed/>
                </p:oleObj>
              </mc:Choice>
              <mc:Fallback>
                <p:oleObj name="Equazione" r:id="rId7" imgW="469696" imgH="190417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1055688"/>
                        <a:ext cx="1458912" cy="592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  <p:bldP spid="367623" grpId="0" animBg="1"/>
      <p:bldP spid="36762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31913" y="912813"/>
            <a:ext cx="6191250" cy="6477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  </a:t>
            </a:r>
            <a:r>
              <a:rPr lang="it-IT" altLang="it-IT" b="1">
                <a:latin typeface="Arial" panose="020B0604020202020204" pitchFamily="34" charset="0"/>
              </a:rPr>
              <a:t>triangular matrix</a:t>
            </a:r>
          </a:p>
        </p:txBody>
      </p:sp>
      <p:sp>
        <p:nvSpPr>
          <p:cNvPr id="392196" name="AutoShape 4"/>
          <p:cNvSpPr>
            <a:spLocks noChangeArrowheads="1"/>
          </p:cNvSpPr>
          <p:nvPr/>
        </p:nvSpPr>
        <p:spPr bwMode="auto">
          <a:xfrm>
            <a:off x="3924300" y="2422525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901700" y="3573463"/>
            <a:ext cx="7416800" cy="646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eigenvalues</a:t>
            </a:r>
            <a:r>
              <a:rPr lang="it-IT" sz="3200" dirty="0">
                <a:latin typeface="Arial" charset="0"/>
                <a:ea typeface="+mn-ea"/>
              </a:rPr>
              <a:t> = </a:t>
            </a:r>
            <a:r>
              <a:rPr lang="it-IT" sz="3200" dirty="0" err="1">
                <a:latin typeface="Arial" charset="0"/>
              </a:rPr>
              <a:t>diagonal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entries of </a:t>
            </a:r>
            <a:r>
              <a:rPr lang="it-IT" sz="3600" i="1" dirty="0">
                <a:latin typeface="+mn-lt"/>
                <a:ea typeface="+mn-ea"/>
              </a:rPr>
              <a:t>A</a:t>
            </a:r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1331913" y="1666875"/>
            <a:ext cx="6191250" cy="6461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i="1"/>
              <a:t>A</a:t>
            </a:r>
            <a:r>
              <a:rPr lang="it-IT" altLang="it-IT">
                <a:latin typeface="Arial" panose="020B0604020202020204" pitchFamily="34" charset="0"/>
              </a:rPr>
              <a:t>  </a:t>
            </a:r>
            <a:r>
              <a:rPr lang="it-IT" altLang="it-IT" b="1">
                <a:latin typeface="Arial" panose="020B0604020202020204" pitchFamily="34" charset="0"/>
              </a:rPr>
              <a:t>diagonal matrix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9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9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6" grpId="0" animBg="1"/>
      <p:bldP spid="3921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Text Box 2"/>
          <p:cNvSpPr txBox="1">
            <a:spLocks noChangeArrowheads="1"/>
          </p:cNvSpPr>
          <p:nvPr/>
        </p:nvSpPr>
        <p:spPr bwMode="auto">
          <a:xfrm>
            <a:off x="827088" y="981075"/>
            <a:ext cx="7273925" cy="159226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conditioning</a:t>
            </a:r>
            <a:r>
              <a:rPr lang="it-IT" altLang="it-IT">
                <a:latin typeface="Arial" panose="020B0604020202020204" pitchFamily="34" charset="0"/>
              </a:rPr>
              <a:t> (sensibility of </a:t>
            </a:r>
            <a:r>
              <a:rPr lang="it-IT" altLang="it-IT" b="1">
                <a:solidFill>
                  <a:srgbClr val="262699"/>
                </a:solidFill>
                <a:latin typeface="Arial" panose="020B0604020202020204" pitchFamily="34" charset="0"/>
              </a:rPr>
              <a:t>eigenvalues</a:t>
            </a:r>
            <a:r>
              <a:rPr lang="it-IT" altLang="it-IT">
                <a:latin typeface="Arial" panose="020B0604020202020204" pitchFamily="34" charset="0"/>
              </a:rPr>
              <a:t> to perturbations of entries of the matrix)</a:t>
            </a:r>
          </a:p>
        </p:txBody>
      </p:sp>
      <p:sp>
        <p:nvSpPr>
          <p:cNvPr id="390148" name="AutoShape 4"/>
          <p:cNvSpPr>
            <a:spLocks noChangeArrowheads="1"/>
          </p:cNvSpPr>
          <p:nvPr/>
        </p:nvSpPr>
        <p:spPr bwMode="auto">
          <a:xfrm>
            <a:off x="3924300" y="2711450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3">
              <a:lumMod val="8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7704138" cy="10779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err="1" smtClean="0">
                <a:latin typeface="Arial" panose="020B0604020202020204" pitchFamily="34" charset="0"/>
              </a:rPr>
              <a:t>it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estimated</a:t>
            </a:r>
            <a:r>
              <a:rPr lang="it-IT" altLang="it-IT" sz="3200" dirty="0" smtClean="0">
                <a:latin typeface="Arial" panose="020B0604020202020204" pitchFamily="34" charset="0"/>
              </a:rPr>
              <a:t> by the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condition</a:t>
            </a:r>
            <a:r>
              <a:rPr lang="it-IT" altLang="it-IT" sz="3200" dirty="0" smtClean="0">
                <a:latin typeface="Arial" panose="020B0604020202020204" pitchFamily="34" charset="0"/>
              </a:rPr>
              <a:t>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number</a:t>
            </a:r>
            <a:r>
              <a:rPr lang="it-IT" altLang="it-IT" sz="3200" dirty="0" smtClean="0">
                <a:latin typeface="Arial" panose="020B0604020202020204" pitchFamily="34" charset="0"/>
              </a:rPr>
              <a:t> of the  </a:t>
            </a:r>
            <a:r>
              <a:rPr lang="it-IT" altLang="it-IT" sz="3200" dirty="0" err="1" smtClean="0">
                <a:latin typeface="Arial" panose="020B0604020202020204" pitchFamily="34" charset="0"/>
              </a:rPr>
              <a:t>matrix</a:t>
            </a:r>
            <a:r>
              <a:rPr lang="it-IT" altLang="it-IT" sz="3200" dirty="0" smtClean="0">
                <a:latin typeface="Arial" panose="020B0604020202020204" pitchFamily="34" charset="0"/>
              </a:rPr>
              <a:t> of  </a:t>
            </a:r>
            <a:r>
              <a:rPr lang="it-IT" altLang="it-IT" sz="32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eigenvectors</a:t>
            </a:r>
            <a:endParaRPr lang="it-IT" altLang="it-IT" sz="32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90151" name="Object 7"/>
          <p:cNvGraphicFramePr>
            <a:graphicFrameLocks noChangeAspect="1"/>
          </p:cNvGraphicFramePr>
          <p:nvPr/>
        </p:nvGraphicFramePr>
        <p:xfrm>
          <a:off x="684213" y="5013325"/>
          <a:ext cx="17272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5" imgW="406048" imgH="253780" progId="Equation.DSMT4">
                  <p:embed/>
                </p:oleObj>
              </mc:Choice>
              <mc:Fallback>
                <p:oleObj name="Equation" r:id="rId5" imgW="406048" imgH="2537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013325"/>
                        <a:ext cx="1727200" cy="10731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52" name="Object 8"/>
          <p:cNvGraphicFramePr>
            <a:graphicFrameLocks noChangeAspect="1"/>
          </p:cNvGraphicFramePr>
          <p:nvPr/>
        </p:nvGraphicFramePr>
        <p:xfrm>
          <a:off x="3132138" y="5084763"/>
          <a:ext cx="48577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7" imgW="1143000" imgH="254000" progId="Equation.DSMT4">
                  <p:embed/>
                </p:oleObj>
              </mc:Choice>
              <mc:Fallback>
                <p:oleObj name="Equation" r:id="rId7" imgW="11430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84763"/>
                        <a:ext cx="4857750" cy="10731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800100" y="220663"/>
            <a:ext cx="75184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Review of eigenvalues and eigenvectors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6" grpId="0" animBg="1" autoUpdateAnimBg="0"/>
      <p:bldP spid="390148" grpId="0" animBg="1"/>
      <p:bldP spid="3901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LMS_COMPLETION_TITLE" val="LEZ_06_SVD"/>
  <p:tag name="LMS_COMPLETION_ID" val="LEZ_06_SVD"/>
  <p:tag name="LMS_COMPLETION_VERSION" val="1.0"/>
  <p:tag name="LMS_COMPLETION_DURATION" val="01:00:00"/>
  <p:tag name="LMS_COMPLETION_SCO_TITLE" val="LEZ_06_SVD"/>
  <p:tag name="LMS_COMPLETION_SCO_ID" val="LEZ_06_SVD"/>
  <p:tag name="LMS_COMPLETION_THRESHOLD" val="41"/>
  <p:tag name="LMS_COMPLETION_METHOD" val="VIEW"/>
  <p:tag name="LMS_REPORTING" val="0"/>
  <p:tag name="LMS_DATA_SCORM" val="Yes"/>
  <p:tag name="ART_ENCODE_TYPE" val="0"/>
  <p:tag name="ART_ENCODE_INDEX" val="1"/>
  <p:tag name="PUBLISH_TITLE" val="LEZ_06_SVD"/>
  <p:tag name="ARTICULATE_PUBLISH_PATH" val="C:\Users\Giulio Giunta\Documents\CORSI\Calcolo_Scientifico\Articulate_ACS\Presenter"/>
  <p:tag name="ARTICULATE_LOGO" val="logouni.jpg"/>
  <p:tag name="ARTICULATE_PRESENTER" val="prof. Giulio GIUNTA"/>
  <p:tag name="ARTICULATE_PRESENTER_GUID" val="1736B9D7BB12"/>
  <p:tag name="ARTICULATE_LMS" val="0"/>
  <p:tag name="ARTICULATE_TEMPLATE" val="ACS"/>
  <p:tag name="LMS_PUBLISH" val="No"/>
  <p:tag name="PLAYERLOGOHEIGHT" val="140"/>
  <p:tag name="PLAYERLOGOWIDTH" val="140"/>
  <p:tag name="LAUNCHINNEWWINDOW" val="0"/>
  <p:tag name="LASTPUBLISHED" val="C:\Users\Giulio Giunta\Documents\CORSI\Calcolo_Scientifico\Articulate_ACS\Presenter\LEZ_06_SVD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dizionamento autovalori"/>
  <p:tag name="ARTICULATE_SLIDE_PAUSE" val="0"/>
  <p:tag name="ARTICULATE_NAV_LEVEL" val="1"/>
  <p:tag name="ARTICULATE_PLAYLIST_ID" val="-1"/>
  <p:tag name="ELAPSEDTIME" val="89,372"/>
  <p:tag name="AUDIO_ID" val="519"/>
  <p:tag name="TIMELINE" val="1,5/24,9/41,2/46,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128,279"/>
  <p:tag name="AUDIO_ID" val="522"/>
  <p:tag name="TIMELINE" val="50,8/54,3/57,6/72,8/111,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61,979"/>
  <p:tag name="AUDIO_ID" val="539"/>
  <p:tag name="TIMELINE" val="5,7/46,3/55,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145,064"/>
  <p:tag name="AUDIO_ID" val="538"/>
  <p:tag name="TIMELINE" val="12,3/48,9/53,1/78,7/123,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137,095"/>
  <p:tag name="AUDIO_ID" val="537"/>
  <p:tag name="TIMELINE" val="16,8/20,5/53,3/61,8/79,2/86,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109,481"/>
  <p:tag name="AUDIO_ID" val="530"/>
  <p:tag name="TIMELINE" val="0,6/16,7/46,5/74,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54,975"/>
  <p:tag name="AUDIO_ID" val="541"/>
  <p:tag name="TIMELINE" val="1,8/18,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etodo delle potenze"/>
  <p:tag name="ARTICULATE_SLIDE_PAUSE" val="0"/>
  <p:tag name="ARTICULATE_NAV_LEVEL" val="1"/>
  <p:tag name="ARTICULATE_PLAYLIST_ID" val="-1"/>
  <p:tag name="ELAPSEDTIME" val="49,406"/>
  <p:tag name="AUDIO_ID" val="56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QR"/>
  <p:tag name="ARTICULATE_SLIDE_PAUSE" val="0"/>
  <p:tag name="ARTICULATE_NAV_LEVEL" val="1"/>
  <p:tag name="ARTICULATE_PLAYLIST_ID" val="-1"/>
  <p:tag name="ELAPSEDTIME" val="174,377"/>
  <p:tag name="AUDIO_ID" val="566"/>
  <p:tag name="TIMELINE" val="23,1/47,1/87,4/135,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QR"/>
  <p:tag name="ARTICULATE_SLIDE_PAUSE" val="0"/>
  <p:tag name="ARTICULATE_NAV_LEVEL" val="1"/>
  <p:tag name="ARTICULATE_PLAYLIST_ID" val="-1"/>
  <p:tag name="ELAPSEDTIME" val="76,738"/>
  <p:tag name="AUDIO_ID" val="568"/>
  <p:tag name="TIMELINE" val="66,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utovalori e autovettori"/>
  <p:tag name="ARTICULATE_SLIDE_PAUSE" val="0"/>
  <p:tag name="ARTICULATE_NAV_LEVEL" val="1"/>
  <p:tag name="ARTICULATE_PLAYLIST_ID" val="-1"/>
  <p:tag name="ELAPSEDTIME" val="117,297"/>
  <p:tag name="AUDIO_ID" val="502"/>
  <p:tag name="TIMELINE" val="19,1/25,7/71,5/74,7/81,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eorema della fattorizzazione SVD"/>
  <p:tag name="ARTICULATE_SLIDE_PAUSE" val="0"/>
  <p:tag name="ARTICULATE_NAV_LEVEL" val="1"/>
  <p:tag name="ARTICULATE_PLAYLIST_ID" val="-1"/>
  <p:tag name="ELAPSEDTIME" val="165,751"/>
  <p:tag name="AUDIO_ID" val="504"/>
  <p:tag name="TIMELINE" val="113,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prietà SVD"/>
  <p:tag name="ARTICULATE_SLIDE_PAUSE" val="0"/>
  <p:tag name="ARTICULATE_NAV_LEVEL" val="1"/>
  <p:tag name="ARTICULATE_PLAYLIST_ID" val="-1"/>
  <p:tag name="ELAPSEDTIME" val="61,246"/>
  <p:tag name="AUDIO_ID" val="54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prietà SVD"/>
  <p:tag name="ARTICULATE_SLIDE_PAUSE" val="0"/>
  <p:tag name="ARTICULATE_NAV_LEVEL" val="1"/>
  <p:tag name="ARTICULATE_PLAYLIST_ID" val="-1"/>
  <p:tag name="ELAPSEDTIME" val="62,743"/>
  <p:tag name="AUDIO_ID" val="512"/>
  <p:tag name="TIMELINE" val="40,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prietà SVD"/>
  <p:tag name="ARTICULATE_SLIDE_PAUSE" val="0"/>
  <p:tag name="ARTICULATE_NAV_LEVEL" val="1"/>
  <p:tag name="ARTICULATE_PLAYLIST_ID" val="-1"/>
  <p:tag name="ELAPSEDTIME" val="52,058"/>
  <p:tag name="AUDIO_ID" val="517"/>
  <p:tag name="TIMELINE" val="19,7/40,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prietà SVD"/>
  <p:tag name="ARTICULATE_SLIDE_PAUSE" val="0"/>
  <p:tag name="ARTICULATE_NAV_LEVEL" val="1"/>
  <p:tag name="ARTICULATE_PLAYLIST_ID" val="-1"/>
  <p:tag name="ELAPSEDTIME" val="62,743"/>
  <p:tag name="AUDIO_ID" val="512"/>
  <p:tag name="TIMELINE" val="40,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ridotta (economy)"/>
  <p:tag name="ARTICULATE_SLIDE_PAUSE" val="0"/>
  <p:tag name="ARTICULATE_NAV_LEVEL" val="1"/>
  <p:tag name="ARTICULATE_PLAYLIST_ID" val="-1"/>
  <p:tag name="ELAPSEDTIME" val="90,449"/>
  <p:tag name="AUDIO_ID" val="520"/>
  <p:tag name="TIMELINE" val="32,4/71,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prietà valori singolari"/>
  <p:tag name="ARTICULATE_SLIDE_PAUSE" val="0"/>
  <p:tag name="ARTICULATE_NAV_LEVEL" val="1"/>
  <p:tag name="ARTICULATE_PLAYLIST_ID" val="-1"/>
  <p:tag name="ELAPSEDTIME" val="148,434"/>
  <p:tag name="AUDIO_ID" val="514"/>
  <p:tag name="TIMELINE" val="27,8/88,0/100,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autovalori"/>
  <p:tag name="ARTICULATE_SLIDE_PAUSE" val="0"/>
  <p:tag name="ARTICULATE_NAV_LEVEL" val="1"/>
  <p:tag name="ARTICULATE_PLAYLIST_ID" val="-1"/>
  <p:tag name="ELAPSEDTIME" val="150,183"/>
  <p:tag name="AUDIO_ID" val="540"/>
  <p:tag name="TIMELINE" val="55,9/65,8/78,3/101,5/125,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autovalori"/>
  <p:tag name="ARTICULATE_SLIDE_PAUSE" val="0"/>
  <p:tag name="ARTICULATE_NAV_LEVEL" val="1"/>
  <p:tag name="ARTICULATE_PLAYLIST_ID" val="-1"/>
  <p:tag name="ELAPSEDTIME" val="106,938"/>
  <p:tag name="AUDIO_ID" val="542"/>
  <p:tag name="TIMELINE" val="51,3/56,2/69,5/86,6/95,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colonne della matrice"/>
  <p:tag name="ARTICULATE_SLIDE_PAUSE" val="0"/>
  <p:tag name="ARTICULATE_NAV_LEVEL" val="1"/>
  <p:tag name="ARTICULATE_PLAYLIST_ID" val="-1"/>
  <p:tag name="ELAPSEDTIME" val="268,603"/>
  <p:tag name="AUDIO_ID" val="562"/>
  <p:tag name="TIMELINE" val="99,3/161,5/214,4/259,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utovalori e autovettori"/>
  <p:tag name="ARTICULATE_SLIDE_PAUSE" val="0"/>
  <p:tag name="ARTICULATE_NAV_LEVEL" val="1"/>
  <p:tag name="ARTICULATE_PLAYLIST_ID" val="-1"/>
  <p:tag name="ELAPSEDTIME" val="117,297"/>
  <p:tag name="AUDIO_ID" val="502"/>
  <p:tag name="TIMELINE" val="19,1/25,7/71,5/74,7/81,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colonne della matrice"/>
  <p:tag name="ARTICULATE_SLIDE_PAUSE" val="0"/>
  <p:tag name="ARTICULATE_NAV_LEVEL" val="1"/>
  <p:tag name="ARTICULATE_PLAYLIST_ID" val="-1"/>
  <p:tag name="ELAPSEDTIME" val="268,603"/>
  <p:tag name="AUDIO_ID" val="562"/>
  <p:tag name="TIMELINE" val="99,3/161,5/214,4/259,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righe della matrice"/>
  <p:tag name="ARTICULATE_SLIDE_PAUSE" val="0"/>
  <p:tag name="ARTICULATE_NAV_LEVEL" val="1"/>
  <p:tag name="ARTICULATE_PLAYLIST_ID" val="-1"/>
  <p:tag name="ELAPSEDTIME" val="201,694"/>
  <p:tag name="AUDIO_ID" val="565"/>
  <p:tag name="TIMELINE" val="83,3/147,5/182,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righe della matrice"/>
  <p:tag name="ARTICULATE_SLIDE_PAUSE" val="0"/>
  <p:tag name="ARTICULATE_NAV_LEVEL" val="1"/>
  <p:tag name="ARTICULATE_PLAYLIST_ID" val="-1"/>
  <p:tag name="ELAPSEDTIME" val="201,694"/>
  <p:tag name="AUDIO_ID" val="565"/>
  <p:tag name="TIMELINE" val="83,3/147,5/182,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rango della matrice"/>
  <p:tag name="ARTICULATE_SLIDE_PAUSE" val="0"/>
  <p:tag name="ARTICULATE_NAV_LEVEL" val="1"/>
  <p:tag name="ARTICULATE_PLAYLIST_ID" val="-1"/>
  <p:tag name="ELAPSEDTIME" val="101,338"/>
  <p:tag name="AUDIO_ID" val="563"/>
  <p:tag name="TIMELINE" val="51,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rango della matrice"/>
  <p:tag name="ARTICULATE_SLIDE_PAUSE" val="0"/>
  <p:tag name="ARTICULATE_NAV_LEVEL" val="1"/>
  <p:tag name="ARTICULATE_PLAYLIST_ID" val="-1"/>
  <p:tag name="ELAPSEDTIME" val="101,338"/>
  <p:tag name="AUDIO_ID" val="563"/>
  <p:tag name="TIMELINE" val="51,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rango della matrice"/>
  <p:tag name="ARTICULATE_SLIDE_PAUSE" val="0"/>
  <p:tag name="ARTICULATE_NAV_LEVEL" val="1"/>
  <p:tag name="ARTICULATE_PLAYLIST_ID" val="-1"/>
  <p:tag name="ELAPSEDTIME" val="32,994"/>
  <p:tag name="AUDIO_ID" val="56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rango della matrice"/>
  <p:tag name="ARTICULATE_SLIDE_PAUSE" val="0"/>
  <p:tag name="ARTICULATE_NAV_LEVEL" val="1"/>
  <p:tag name="ARTICULATE_PLAYLIST_ID" val="-1"/>
  <p:tag name="ELAPSEDTIME" val="32,994"/>
  <p:tag name="AUDIO_ID" val="5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basi per spazi fondamentali"/>
  <p:tag name="ARTICULATE_SLIDE_PAUSE" val="0"/>
  <p:tag name="ARTICULATE_NAV_LEVEL" val="1"/>
  <p:tag name="ARTICULATE_PLAYLIST_ID" val="-1"/>
  <p:tag name="ELAPSEDTIME" val="117,999"/>
  <p:tag name="AUDIO_ID" val="528"/>
  <p:tag name="TIMELINE" val="21,6/57,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base spazio colonne"/>
  <p:tag name="ARTICULATE_SLIDE_PAUSE" val="0"/>
  <p:tag name="ARTICULATE_NAV_LEVEL" val="1"/>
  <p:tag name="ARTICULATE_PLAYLIST_ID" val="-1"/>
  <p:tag name="ELAPSEDTIME" val="73,414"/>
  <p:tag name="AUDIO_ID" val="561"/>
  <p:tag name="TIMELINE" val="51,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base spazio righe"/>
  <p:tag name="ARTICULATE_SLIDE_PAUSE" val="0"/>
  <p:tag name="ARTICULATE_NAV_LEVEL" val="1"/>
  <p:tag name="ARTICULATE_PLAYLIST_ID" val="-1"/>
  <p:tag name="ELAPSEDTIME" val="124,239"/>
  <p:tag name="AUDIO_ID" val="564"/>
  <p:tag name="TIMELINE" val="58,1/91,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utovalori e autovettori in Matlab"/>
  <p:tag name="ARTICULATE_SLIDE_PAUSE" val="0"/>
  <p:tag name="ARTICULATE_NAV_LEVEL" val="1"/>
  <p:tag name="ARTICULATE_PLAYLIST_ID" val="-1"/>
  <p:tag name="ELAPSEDTIME" val="71,527"/>
  <p:tag name="AUDIO_ID" val="513"/>
  <p:tag name="TIMELINE" val="1,4/8,0/28,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base spazio righe"/>
  <p:tag name="ARTICULATE_SLIDE_PAUSE" val="0"/>
  <p:tag name="ARTICULATE_NAV_LEVEL" val="1"/>
  <p:tag name="ARTICULATE_PLAYLIST_ID" val="-1"/>
  <p:tag name="ELAPSEDTIME" val="124,239"/>
  <p:tag name="AUDIO_ID" val="564"/>
  <p:tag name="TIMELINE" val="58,1/91,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scomposizione in matrici di rango 1"/>
  <p:tag name="ARTICULATE_SLIDE_PAUSE" val="0"/>
  <p:tag name="ARTICULATE_NAV_LEVEL" val="1"/>
  <p:tag name="ARTICULATE_PLAYLIST_ID" val="-1"/>
  <p:tag name="ELAPSEDTIME" val="303,437"/>
  <p:tag name="AUDIO_ID" val="508"/>
  <p:tag name="TIMELINE" val="74,8/122,8/152,2/203,4/257,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scomposizione in matrici di rango 1"/>
  <p:tag name="ARTICULATE_SLIDE_PAUSE" val="0"/>
  <p:tag name="ARTICULATE_NAV_LEVEL" val="1"/>
  <p:tag name="ARTICULATE_PLAYLIST_ID" val="-1"/>
  <p:tag name="ELAPSEDTIME" val="44,148"/>
  <p:tag name="AUDIO_ID" val="550"/>
  <p:tag name="TIMELINE" val="32,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approssimazione di matrici"/>
  <p:tag name="ARTICULATE_SLIDE_PAUSE" val="0"/>
  <p:tag name="ARTICULATE_NAV_LEVEL" val="1"/>
  <p:tag name="ARTICULATE_PLAYLIST_ID" val="-1"/>
  <p:tag name="ELAPSEDTIME" val="131,306"/>
  <p:tag name="AUDIO_ID" val="551"/>
  <p:tag name="TIMELINE" val="51,5/63,5/94,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VD e approssimazione di matrici"/>
  <p:tag name="ARTICULATE_SLIDE_PAUSE" val="0"/>
  <p:tag name="ARTICULATE_NAV_LEVEL" val="1"/>
  <p:tag name="ARTICULATE_PLAYLIST_ID" val="-1"/>
  <p:tag name="ELAPSEDTIME" val="109,106"/>
  <p:tag name="AUDIO_ID" val="552"/>
  <p:tag name="TIMELINE" val="25,0/80,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dizionamento SVD"/>
  <p:tag name="ARTICULATE_SLIDE_PAUSE" val="0"/>
  <p:tag name="ARTICULATE_NAV_LEVEL" val="1"/>
  <p:tag name="ARTICULATE_PLAYLIST_ID" val="-1"/>
  <p:tag name="ELAPSEDTIME" val="53,962"/>
  <p:tag name="AUDIO_ID" val="553"/>
  <p:tag name="TIMELINE" val="35,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SVD, via autovalori"/>
  <p:tag name="ARTICULATE_SLIDE_PAUSE" val="0"/>
  <p:tag name="ARTICULATE_NAV_LEVEL" val="1"/>
  <p:tag name="ARTICULATE_PLAYLIST_ID" val="-1"/>
  <p:tag name="ELAPSEDTIME" val="60,233"/>
  <p:tag name="AUDIO_ID" val="554"/>
  <p:tag name="TIMELINE" val="7,9/17,4/37,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SVD, via autovalori"/>
  <p:tag name="ARTICULATE_SLIDE_PAUSE" val="0"/>
  <p:tag name="ARTICULATE_NAV_LEVEL" val="1"/>
  <p:tag name="ARTICULATE_PLAYLIST_ID" val="-1"/>
  <p:tag name="ELAPSEDTIME" val="137,094"/>
  <p:tag name="AUDIO_ID" val="555"/>
  <p:tag name="TIMELINE" val="20,6/24,6/100,0/102,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SVD, via autovalori"/>
  <p:tag name="ARTICULATE_SLIDE_PAUSE" val="0"/>
  <p:tag name="ARTICULATE_NAV_LEVEL" val="1"/>
  <p:tag name="ARTICULATE_PLAYLIST_ID" val="-1"/>
  <p:tag name="ELAPSEDTIME" val="42,635"/>
  <p:tag name="AUDIO_ID" val="556"/>
  <p:tag name="TIMELINE" val="12,0/16,7/20,1/25,4/31,0/34,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SVD, via autovalori"/>
  <p:tag name="ARTICULATE_SLIDE_PAUSE" val="0"/>
  <p:tag name="ARTICULATE_NAV_LEVEL" val="1"/>
  <p:tag name="ARTICULATE_PLAYLIST_ID" val="-1"/>
  <p:tag name="ELAPSEDTIME" val="42,635"/>
  <p:tag name="AUDIO_ID" val="556"/>
  <p:tag name="TIMELINE" val="12,0/16,7/20,1/25,4/31,0/34,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Base di autovettori"/>
  <p:tag name="ARTICULATE_SLIDE_PAUSE" val="0"/>
  <p:tag name="ARTICULATE_NAV_LEVEL" val="1"/>
  <p:tag name="ARTICULATE_PLAYLIST_ID" val="-1"/>
  <p:tag name="ELAPSEDTIME" val="91,089"/>
  <p:tag name="AUDIO_ID" val="529"/>
  <p:tag name="TIMELINE" val="24,7/35,9/48,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SVD, algoritmo Golub-Reinsch"/>
  <p:tag name="ARTICULATE_SLIDE_PAUSE" val="0"/>
  <p:tag name="ARTICULATE_NAV_LEVEL" val="1"/>
  <p:tag name="ARTICULATE_PLAYLIST_ID" val="-1"/>
  <p:tag name="ELAPSEDTIME" val="149,013"/>
  <p:tag name="AUDIO_ID" val="557"/>
  <p:tag name="TIMELINE" val="44,2/87,2/102,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alcolo SVD, algoritmo Golub-Reinsch"/>
  <p:tag name="ARTICULATE_SLIDE_PAUSE" val="0"/>
  <p:tag name="ARTICULATE_NAV_LEVEL" val="1"/>
  <p:tag name="ARTICULATE_PLAYLIST_ID" val="-1"/>
  <p:tag name="ELAPSEDTIME" val="149,013"/>
  <p:tag name="AUDIO_ID" val="557"/>
  <p:tag name="TIMELINE" val="44,2/87,2/102,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oftware per SVD"/>
  <p:tag name="ARTICULATE_SLIDE_PAUSE" val="0"/>
  <p:tag name="ARTICULATE_NAV_LEVEL" val="1"/>
  <p:tag name="ARTICULATE_PLAYLIST_ID" val="-1"/>
  <p:tag name="ELAPSEDTIME" val="105,097"/>
  <p:tag name="AUDIO_ID" val="558"/>
  <p:tag name="TIMELINE" val="57,6/81,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sformazione di similitudine"/>
  <p:tag name="ARTICULATE_SLIDE_PAUSE" val="0"/>
  <p:tag name="ARTICULATE_NAV_LEVEL" val="1"/>
  <p:tag name="ARTICULATE_PLAYLIST_ID" val="-1"/>
  <p:tag name="ELAPSEDTIME" val="62,244"/>
  <p:tag name="AUDIO_ID" val="510"/>
  <p:tag name="TIMELINE" val="5,9/25,8/46,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rasformazione di similitudine"/>
  <p:tag name="ARTICULATE_SLIDE_PAUSE" val="0"/>
  <p:tag name="ARTICULATE_NAV_LEVEL" val="1"/>
  <p:tag name="ARTICULATE_PLAYLIST_ID" val="-1"/>
  <p:tag name="ELAPSEDTIME" val="62,244"/>
  <p:tag name="AUDIO_ID" val="510"/>
  <p:tag name="TIMELINE" val="5,9/25,8/46,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utovalori/autovettori matrici simmetriche"/>
  <p:tag name="ARTICULATE_SLIDE_PAUSE" val="0"/>
  <p:tag name="ARTICULATE_NAV_LEVEL" val="1"/>
  <p:tag name="ARTICULATE_PLAYLIST_ID" val="-1"/>
  <p:tag name="ELAPSEDTIME" val="37,253"/>
  <p:tag name="AUDIO_ID" val="509"/>
  <p:tag name="TIMELINE" val="2,4/4,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utovalori/autovettori matrici triangolari"/>
  <p:tag name="ARTICULATE_SLIDE_PAUSE" val="0"/>
  <p:tag name="ARTICULATE_NAV_LEVEL" val="1"/>
  <p:tag name="ARTICULATE_PLAYLIST_ID" val="-1"/>
  <p:tag name="ELAPSEDTIME" val="30,343"/>
  <p:tag name="AUDIO_ID" val="521"/>
  <p:tag name="TIMELINE" val="8,4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6849</TotalTime>
  <Words>1663</Words>
  <Application>Microsoft Office PowerPoint</Application>
  <PresentationFormat>Presentazione su schermo (4:3)</PresentationFormat>
  <Paragraphs>359</Paragraphs>
  <Slides>58</Slides>
  <Notes>51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58</vt:i4>
      </vt:variant>
    </vt:vector>
  </HeadingPairs>
  <TitlesOfParts>
    <vt:vector size="70" baseType="lpstr">
      <vt:lpstr>Times New Roman</vt:lpstr>
      <vt:lpstr>MS PGothic</vt:lpstr>
      <vt:lpstr>Arial</vt:lpstr>
      <vt:lpstr>Calibri</vt:lpstr>
      <vt:lpstr>Symbol</vt:lpstr>
      <vt:lpstr>Courier New</vt:lpstr>
      <vt:lpstr>Wingdings</vt:lpstr>
      <vt:lpstr>BrowalliaUPC</vt:lpstr>
      <vt:lpstr>Presentazione vuota</vt:lpstr>
      <vt:lpstr>MathType 5.0 Equation</vt:lpstr>
      <vt:lpstr>Microsoft Equation 3.0</vt:lpstr>
      <vt:lpstr>Microsoft 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356</cp:revision>
  <dcterms:created xsi:type="dcterms:W3CDTF">2001-09-23T07:19:47Z</dcterms:created>
  <dcterms:modified xsi:type="dcterms:W3CDTF">2022-11-07T10:31:40Z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LEZ_06_SVD</vt:lpwstr>
  </property>
  <property fmtid="{D5CDD505-2E9C-101B-9397-08002B2CF9AE}" pid="3" name="ArticulateGUID">
    <vt:lpwstr>37C05D33-0ADB-4CE6-8560-DCCEF985D133</vt:lpwstr>
  </property>
</Properties>
</file>