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14"/>
  </p:notesMasterIdLst>
  <p:sldIdLst>
    <p:sldId id="256" r:id="rId2"/>
    <p:sldId id="288" r:id="rId3"/>
    <p:sldId id="593" r:id="rId4"/>
    <p:sldId id="639" r:id="rId5"/>
    <p:sldId id="594" r:id="rId6"/>
    <p:sldId id="598" r:id="rId7"/>
    <p:sldId id="599" r:id="rId8"/>
    <p:sldId id="600" r:id="rId9"/>
    <p:sldId id="607" r:id="rId10"/>
    <p:sldId id="618" r:id="rId11"/>
    <p:sldId id="644" r:id="rId12"/>
    <p:sldId id="257"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B0C9"/>
    <a:srgbClr val="FFCCFF"/>
    <a:srgbClr val="D4B1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74" autoAdjust="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BB4E7-B8A1-4225-B8BD-530B8CEA5D05}" type="datetimeFigureOut">
              <a:rPr lang="fr-FR" smtClean="0"/>
              <a:t>01/10/2023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9A4FD-DFF1-4F14-905E-E079DA60B6B1}" type="slidenum">
              <a:rPr lang="fr-FR" smtClean="0"/>
              <a:t>‹N°›</a:t>
            </a:fld>
            <a:endParaRPr lang="fr-FR"/>
          </a:p>
        </p:txBody>
      </p:sp>
    </p:spTree>
    <p:extLst>
      <p:ext uri="{BB962C8B-B14F-4D97-AF65-F5344CB8AC3E}">
        <p14:creationId xmlns:p14="http://schemas.microsoft.com/office/powerpoint/2010/main" val="69536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4</a:t>
            </a:fld>
            <a:endParaRPr lang="fr-FR"/>
          </a:p>
        </p:txBody>
      </p:sp>
    </p:spTree>
    <p:extLst>
      <p:ext uri="{BB962C8B-B14F-4D97-AF65-F5344CB8AC3E}">
        <p14:creationId xmlns:p14="http://schemas.microsoft.com/office/powerpoint/2010/main" val="332233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5</a:t>
            </a:fld>
            <a:endParaRPr lang="en-US"/>
          </a:p>
        </p:txBody>
      </p:sp>
    </p:spTree>
    <p:extLst>
      <p:ext uri="{BB962C8B-B14F-4D97-AF65-F5344CB8AC3E}">
        <p14:creationId xmlns:p14="http://schemas.microsoft.com/office/powerpoint/2010/main" val="348619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6</a:t>
            </a:fld>
            <a:endParaRPr lang="en-US"/>
          </a:p>
        </p:txBody>
      </p:sp>
    </p:spTree>
    <p:extLst>
      <p:ext uri="{BB962C8B-B14F-4D97-AF65-F5344CB8AC3E}">
        <p14:creationId xmlns:p14="http://schemas.microsoft.com/office/powerpoint/2010/main" val="2494350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7</a:t>
            </a:fld>
            <a:endParaRPr lang="en-US"/>
          </a:p>
        </p:txBody>
      </p:sp>
    </p:spTree>
    <p:extLst>
      <p:ext uri="{BB962C8B-B14F-4D97-AF65-F5344CB8AC3E}">
        <p14:creationId xmlns:p14="http://schemas.microsoft.com/office/powerpoint/2010/main" val="3910134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8</a:t>
            </a:fld>
            <a:endParaRPr lang="en-US"/>
          </a:p>
        </p:txBody>
      </p:sp>
    </p:spTree>
    <p:extLst>
      <p:ext uri="{BB962C8B-B14F-4D97-AF65-F5344CB8AC3E}">
        <p14:creationId xmlns:p14="http://schemas.microsoft.com/office/powerpoint/2010/main" val="102813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9</a:t>
            </a:fld>
            <a:endParaRPr lang="en-US"/>
          </a:p>
        </p:txBody>
      </p:sp>
    </p:spTree>
    <p:extLst>
      <p:ext uri="{BB962C8B-B14F-4D97-AF65-F5344CB8AC3E}">
        <p14:creationId xmlns:p14="http://schemas.microsoft.com/office/powerpoint/2010/main" val="2997602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EFE18-3454-D544-923D-5B6F3527855A}" type="slidenum">
              <a:rPr lang="en-US" smtClean="0"/>
              <a:t>10</a:t>
            </a:fld>
            <a:endParaRPr lang="en-US"/>
          </a:p>
        </p:txBody>
      </p:sp>
    </p:spTree>
    <p:extLst>
      <p:ext uri="{BB962C8B-B14F-4D97-AF65-F5344CB8AC3E}">
        <p14:creationId xmlns:p14="http://schemas.microsoft.com/office/powerpoint/2010/main" val="1309735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09EFE18-3454-D544-923D-5B6F3527855A}" type="slidenum">
              <a:rPr lang="en-US" smtClean="0"/>
              <a:t>11</a:t>
            </a:fld>
            <a:endParaRPr lang="en-US"/>
          </a:p>
        </p:txBody>
      </p:sp>
    </p:spTree>
    <p:extLst>
      <p:ext uri="{BB962C8B-B14F-4D97-AF65-F5344CB8AC3E}">
        <p14:creationId xmlns:p14="http://schemas.microsoft.com/office/powerpoint/2010/main" val="3678361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879A4FD-DFF1-4F14-905E-E079DA60B6B1}" type="slidenum">
              <a:rPr lang="fr-FR" smtClean="0"/>
              <a:t>12</a:t>
            </a:fld>
            <a:endParaRPr lang="fr-FR"/>
          </a:p>
        </p:txBody>
      </p:sp>
    </p:spTree>
    <p:extLst>
      <p:ext uri="{BB962C8B-B14F-4D97-AF65-F5344CB8AC3E}">
        <p14:creationId xmlns:p14="http://schemas.microsoft.com/office/powerpoint/2010/main" val="243476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5EC77-5D28-D37C-0A83-5DFBFE327533}"/>
              </a:ext>
            </a:extLst>
          </p:cNvPr>
          <p:cNvSpPr>
            <a:spLocks noGrp="1"/>
          </p:cNvSpPr>
          <p:nvPr>
            <p:ph type="ctrTitle"/>
          </p:nvPr>
        </p:nvSpPr>
        <p:spPr>
          <a:xfrm>
            <a:off x="88496" y="1996965"/>
            <a:ext cx="5219228" cy="1408769"/>
          </a:xfrm>
          <a:prstGeom prst="rect">
            <a:avLst/>
          </a:prstGeom>
        </p:spPr>
        <p:txBody>
          <a:bodyPr anchor="b"/>
          <a:lstStyle>
            <a:lvl1pPr algn="ctr">
              <a:defRPr kumimoji="0" lang="fr-FR" sz="4400" b="1" i="0" u="none" strike="noStrike" kern="1200" cap="none" normalizeH="0" baseline="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CFE68F2B-B18B-58F9-75ED-8FBCF8E0EF12}"/>
              </a:ext>
            </a:extLst>
          </p:cNvPr>
          <p:cNvSpPr>
            <a:spLocks noGrp="1"/>
          </p:cNvSpPr>
          <p:nvPr>
            <p:ph type="subTitle" idx="1"/>
          </p:nvPr>
        </p:nvSpPr>
        <p:spPr>
          <a:xfrm>
            <a:off x="88496" y="3602038"/>
            <a:ext cx="5219228" cy="1655762"/>
          </a:xfrm>
        </p:spPr>
        <p:txBody>
          <a:bodyPr>
            <a:normAutofit/>
          </a:bodyPr>
          <a:lstStyle>
            <a:lvl1pPr marL="0" indent="0" algn="ctr">
              <a:buNone/>
              <a:defRPr kumimoji="0" lang="fr-FR" sz="2400" b="1" i="0" u="none" strike="noStrike" kern="1200" cap="none" normalizeH="0" baseline="0">
                <a:ln>
                  <a:noFill/>
                </a:ln>
                <a:solidFill>
                  <a:srgbClr val="A6A6A6"/>
                </a:solidFill>
                <a:effectLst/>
                <a:latin typeface="Verdana" panose="020B0604030504040204" pitchFamily="34" charset="0"/>
                <a:ea typeface="Tahoma" panose="020B0604030504040204" pitchFamily="34"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CFA8BE3E-C0F1-8E70-03D2-415014965388}"/>
              </a:ext>
            </a:extLst>
          </p:cNvPr>
          <p:cNvSpPr>
            <a:spLocks noGrp="1"/>
          </p:cNvSpPr>
          <p:nvPr>
            <p:ph type="dt" sz="half" idx="10"/>
          </p:nvPr>
        </p:nvSpPr>
        <p:spPr/>
        <p:txBody>
          <a:bodyPr/>
          <a:lstStyle/>
          <a:p>
            <a:fld id="{E1FF355F-3F8A-4AF6-853E-6B4CBF60ADEE}" type="datetime3">
              <a:rPr lang="en-US" smtClean="0"/>
              <a:t>1 October 2023</a:t>
            </a:fld>
            <a:endParaRPr lang="fr-FR"/>
          </a:p>
        </p:txBody>
      </p:sp>
      <p:sp>
        <p:nvSpPr>
          <p:cNvPr id="5" name="Espace réservé du pied de page 4">
            <a:extLst>
              <a:ext uri="{FF2B5EF4-FFF2-40B4-BE49-F238E27FC236}">
                <a16:creationId xmlns:a16="http://schemas.microsoft.com/office/drawing/2014/main" id="{D83FE3F7-C7BC-058B-77C1-28DB02CBCDD0}"/>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04B2EABA-2026-0ACF-D2E9-08C5103B7D68}"/>
              </a:ext>
            </a:extLst>
          </p:cNvPr>
          <p:cNvSpPr>
            <a:spLocks noGrp="1"/>
          </p:cNvSpPr>
          <p:nvPr>
            <p:ph type="sldNum" sz="quarter" idx="12"/>
          </p:nvPr>
        </p:nvSpPr>
        <p:spPr/>
        <p:txBody>
          <a:bodyPr/>
          <a:lstStyle/>
          <a:p>
            <a:fld id="{B20CCB3F-FB25-4499-86B7-0CB2437FA1B7}" type="slidenum">
              <a:rPr lang="fr-FR" smtClean="0"/>
              <a:t>‹N°›</a:t>
            </a:fld>
            <a:endParaRPr lang="fr-FR"/>
          </a:p>
        </p:txBody>
      </p:sp>
      <p:pic>
        <p:nvPicPr>
          <p:cNvPr id="7" name="Picture 9">
            <a:extLst>
              <a:ext uri="{FF2B5EF4-FFF2-40B4-BE49-F238E27FC236}">
                <a16:creationId xmlns:a16="http://schemas.microsoft.com/office/drawing/2014/main" id="{FA11F51E-521A-A807-ADDD-1E9E2E16409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986345" y="136524"/>
            <a:ext cx="3117159" cy="3987797"/>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0BF522A-F837-AC69-7294-9B37F4CE2BBF}"/>
              </a:ext>
            </a:extLst>
          </p:cNvPr>
          <p:cNvSpPr txBox="1"/>
          <p:nvPr userDrawn="1"/>
        </p:nvSpPr>
        <p:spPr>
          <a:xfrm>
            <a:off x="9343697" y="942302"/>
            <a:ext cx="2251841" cy="2308324"/>
          </a:xfrm>
          <a:prstGeom prst="rect">
            <a:avLst/>
          </a:prstGeom>
          <a:noFill/>
        </p:spPr>
        <p:txBody>
          <a:bodyPr wrap="square">
            <a:spAutoFit/>
          </a:bodyPr>
          <a:lstStyle/>
          <a:p>
            <a:pPr algn="ctr"/>
            <a:r>
              <a:rPr lang="fr-FR" sz="4400" dirty="0">
                <a:solidFill>
                  <a:srgbClr val="A6A6A6"/>
                </a:solidFill>
                <a:effectLst/>
                <a:latin typeface="Verdana" panose="020B0604030504040204" pitchFamily="34" charset="0"/>
                <a:ea typeface="Tahoma" panose="020B0604030504040204" pitchFamily="34" charset="0"/>
              </a:rPr>
              <a:t> </a:t>
            </a:r>
            <a:r>
              <a:rPr lang="en-US" sz="4400" i="1" dirty="0">
                <a:solidFill>
                  <a:srgbClr val="A6A6A6"/>
                </a:solidFill>
                <a:effectLst/>
                <a:latin typeface="Tahoma" panose="020B0604030504040204" pitchFamily="34" charset="0"/>
                <a:ea typeface="Tahoma" panose="020B0604030504040204" pitchFamily="34" charset="0"/>
              </a:rPr>
              <a:t>IDEA </a:t>
            </a:r>
            <a:r>
              <a:rPr lang="en-US" sz="3600" i="1" dirty="0">
                <a:solidFill>
                  <a:srgbClr val="A6A6A6"/>
                </a:solidFill>
                <a:effectLst/>
                <a:latin typeface="Tahoma" panose="020B0604030504040204" pitchFamily="34" charset="0"/>
                <a:ea typeface="Tahoma" panose="020B0604030504040204" pitchFamily="34" charset="0"/>
              </a:rPr>
              <a:t>Certificate</a:t>
            </a:r>
            <a:endParaRPr lang="fr-FR" sz="2000" dirty="0">
              <a:effectLst/>
              <a:latin typeface="Tahoma" panose="020B0604030504040204" pitchFamily="34" charset="0"/>
              <a:ea typeface="Tahoma" panose="020B0604030504040204" pitchFamily="34" charset="0"/>
            </a:endParaRPr>
          </a:p>
          <a:p>
            <a:pPr algn="ctr"/>
            <a:br>
              <a:rPr lang="en-US" sz="2800" i="1" dirty="0">
                <a:effectLst/>
                <a:latin typeface="Verdana" panose="020B0604030504040204" pitchFamily="34" charset="0"/>
                <a:ea typeface="Tahoma" panose="020B0604030504040204" pitchFamily="34" charset="0"/>
                <a:cs typeface="Tahoma" panose="020B0604030504040204" pitchFamily="34" charset="0"/>
              </a:rPr>
            </a:br>
            <a:endParaRPr lang="fr-FR" sz="3600" dirty="0"/>
          </a:p>
        </p:txBody>
      </p:sp>
      <p:pic>
        <p:nvPicPr>
          <p:cNvPr id="11" name="Picture 4">
            <a:extLst>
              <a:ext uri="{FF2B5EF4-FFF2-40B4-BE49-F238E27FC236}">
                <a16:creationId xmlns:a16="http://schemas.microsoft.com/office/drawing/2014/main" id="{73484897-E0A9-56A2-B102-55007F98D1D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437" y="0"/>
            <a:ext cx="1162050" cy="11957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274437A0-10BE-5293-8532-7F0E3E34B95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89774" y="245025"/>
            <a:ext cx="923925" cy="950695"/>
          </a:xfrm>
          <a:prstGeom prst="rect">
            <a:avLst/>
          </a:prstGeom>
          <a:noFill/>
          <a:extLst>
            <a:ext uri="{909E8E84-426E-40DD-AFC4-6F175D3DCCD1}">
              <a14:hiddenFill xmlns:a14="http://schemas.microsoft.com/office/drawing/2010/main">
                <a:solidFill>
                  <a:srgbClr val="FFFFFF"/>
                </a:solidFill>
              </a14:hiddenFill>
            </a:ext>
          </a:extLst>
        </p:spPr>
      </p:pic>
      <p:pic>
        <p:nvPicPr>
          <p:cNvPr id="14" name="object 3">
            <a:extLst>
              <a:ext uri="{FF2B5EF4-FFF2-40B4-BE49-F238E27FC236}">
                <a16:creationId xmlns:a16="http://schemas.microsoft.com/office/drawing/2014/main" id="{158A9937-1B6D-1E96-DF6B-20AB363CB3EC}"/>
              </a:ext>
            </a:extLst>
          </p:cNvPr>
          <p:cNvPicPr/>
          <p:nvPr/>
        </p:nvPicPr>
        <p:blipFill>
          <a:blip r:embed="rId6" cstate="print"/>
          <a:stretch>
            <a:fillRect/>
          </a:stretch>
        </p:blipFill>
        <p:spPr>
          <a:xfrm>
            <a:off x="2399818" y="177329"/>
            <a:ext cx="2854244" cy="933487"/>
          </a:xfrm>
          <a:prstGeom prst="rect">
            <a:avLst/>
          </a:prstGeom>
        </p:spPr>
      </p:pic>
    </p:spTree>
    <p:extLst>
      <p:ext uri="{BB962C8B-B14F-4D97-AF65-F5344CB8AC3E}">
        <p14:creationId xmlns:p14="http://schemas.microsoft.com/office/powerpoint/2010/main" val="217889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Vide">
    <p:bg>
      <p:bgPr>
        <a:solidFill>
          <a:srgbClr val="D4B0C9">
            <a:alpha val="22000"/>
          </a:srgbClr>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B422C14-65C7-4874-0EDE-AE877F4F2382}"/>
              </a:ext>
            </a:extLst>
          </p:cNvPr>
          <p:cNvSpPr>
            <a:spLocks noGrp="1"/>
          </p:cNvSpPr>
          <p:nvPr>
            <p:ph type="dt" sz="half" idx="10"/>
          </p:nvPr>
        </p:nvSpPr>
        <p:spPr/>
        <p:txBody>
          <a:bodyPr/>
          <a:lstStyle/>
          <a:p>
            <a:fld id="{9C70B310-CA51-416A-8814-61768BBCA846}" type="datetime3">
              <a:rPr lang="en-US" smtClean="0"/>
              <a:t>1 October 2023</a:t>
            </a:fld>
            <a:endParaRPr lang="fr-FR"/>
          </a:p>
        </p:txBody>
      </p:sp>
      <p:sp>
        <p:nvSpPr>
          <p:cNvPr id="3" name="Espace réservé du pied de page 2">
            <a:extLst>
              <a:ext uri="{FF2B5EF4-FFF2-40B4-BE49-F238E27FC236}">
                <a16:creationId xmlns:a16="http://schemas.microsoft.com/office/drawing/2014/main" id="{166D13D2-7CFB-6EA9-103B-40A16BC6E7BB}"/>
              </a:ext>
            </a:extLst>
          </p:cNvPr>
          <p:cNvSpPr>
            <a:spLocks noGrp="1"/>
          </p:cNvSpPr>
          <p:nvPr>
            <p:ph type="ftr" sz="quarter" idx="11"/>
          </p:nvPr>
        </p:nvSpPr>
        <p:spPr/>
        <p:txBody>
          <a:bodyPr/>
          <a:lstStyle/>
          <a:p>
            <a:r>
              <a:rPr lang="fr-FR"/>
              <a:t>Innovation and Entrepreneurship</a:t>
            </a:r>
          </a:p>
        </p:txBody>
      </p:sp>
      <p:sp>
        <p:nvSpPr>
          <p:cNvPr id="4" name="Espace réservé du numéro de diapositive 3">
            <a:extLst>
              <a:ext uri="{FF2B5EF4-FFF2-40B4-BE49-F238E27FC236}">
                <a16:creationId xmlns:a16="http://schemas.microsoft.com/office/drawing/2014/main" id="{94229DC9-1F4C-7238-995E-7ABAFA0715B6}"/>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12314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14FD4-5977-90B4-B5EC-D46B04CF6A9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38DBFCB-EAAB-5B5B-6411-FDDE7FACAC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E1B2164-DBA1-F4F8-E891-BBB852671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4F2B048-43CE-E1E6-7431-A090B837E776}"/>
              </a:ext>
            </a:extLst>
          </p:cNvPr>
          <p:cNvSpPr>
            <a:spLocks noGrp="1"/>
          </p:cNvSpPr>
          <p:nvPr>
            <p:ph type="dt" sz="half" idx="10"/>
          </p:nvPr>
        </p:nvSpPr>
        <p:spPr/>
        <p:txBody>
          <a:bodyPr/>
          <a:lstStyle/>
          <a:p>
            <a:fld id="{591A92DE-32D3-4FFC-B630-406D0DE4A3BA}" type="datetime3">
              <a:rPr lang="en-US" smtClean="0"/>
              <a:t>1 October 2023</a:t>
            </a:fld>
            <a:endParaRPr lang="fr-FR"/>
          </a:p>
        </p:txBody>
      </p:sp>
      <p:sp>
        <p:nvSpPr>
          <p:cNvPr id="6" name="Espace réservé du pied de page 5">
            <a:extLst>
              <a:ext uri="{FF2B5EF4-FFF2-40B4-BE49-F238E27FC236}">
                <a16:creationId xmlns:a16="http://schemas.microsoft.com/office/drawing/2014/main" id="{C14D8A87-1694-FBD9-D3F9-5461546CDD3B}"/>
              </a:ext>
            </a:extLst>
          </p:cNvPr>
          <p:cNvSpPr>
            <a:spLocks noGrp="1"/>
          </p:cNvSpPr>
          <p:nvPr>
            <p:ph type="ftr" sz="quarter" idx="11"/>
          </p:nvPr>
        </p:nvSpPr>
        <p:spPr/>
        <p:txBody>
          <a:bodyPr/>
          <a:lstStyle/>
          <a:p>
            <a:r>
              <a:rPr lang="fr-FR"/>
              <a:t>Innovation and Entrepreneurship</a:t>
            </a:r>
          </a:p>
        </p:txBody>
      </p:sp>
      <p:sp>
        <p:nvSpPr>
          <p:cNvPr id="7" name="Espace réservé du numéro de diapositive 6">
            <a:extLst>
              <a:ext uri="{FF2B5EF4-FFF2-40B4-BE49-F238E27FC236}">
                <a16:creationId xmlns:a16="http://schemas.microsoft.com/office/drawing/2014/main" id="{FDC27B91-CD4A-D22F-32D6-CED56BD4C635}"/>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1033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0C847A-3465-64C9-6B6D-1F44983B9D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5AB19D1-2B1C-245B-B941-FF1D7F0A08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6EFD5CE-BD0A-93B4-7DE2-F5DA795B8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8FFAE8B-7D61-1BF9-8E97-8A8EB06BBB9F}"/>
              </a:ext>
            </a:extLst>
          </p:cNvPr>
          <p:cNvSpPr>
            <a:spLocks noGrp="1"/>
          </p:cNvSpPr>
          <p:nvPr>
            <p:ph type="dt" sz="half" idx="10"/>
          </p:nvPr>
        </p:nvSpPr>
        <p:spPr/>
        <p:txBody>
          <a:bodyPr/>
          <a:lstStyle/>
          <a:p>
            <a:fld id="{2EBBF087-8472-4C7E-8A3E-2486E06A682F}" type="datetime3">
              <a:rPr lang="en-US" smtClean="0"/>
              <a:t>1 October 2023</a:t>
            </a:fld>
            <a:endParaRPr lang="fr-FR"/>
          </a:p>
        </p:txBody>
      </p:sp>
      <p:sp>
        <p:nvSpPr>
          <p:cNvPr id="6" name="Espace réservé du pied de page 5">
            <a:extLst>
              <a:ext uri="{FF2B5EF4-FFF2-40B4-BE49-F238E27FC236}">
                <a16:creationId xmlns:a16="http://schemas.microsoft.com/office/drawing/2014/main" id="{74C1ADBA-5AFC-D6C2-ED30-DC98FBF395C2}"/>
              </a:ext>
            </a:extLst>
          </p:cNvPr>
          <p:cNvSpPr>
            <a:spLocks noGrp="1"/>
          </p:cNvSpPr>
          <p:nvPr>
            <p:ph type="ftr" sz="quarter" idx="11"/>
          </p:nvPr>
        </p:nvSpPr>
        <p:spPr/>
        <p:txBody>
          <a:bodyPr/>
          <a:lstStyle/>
          <a:p>
            <a:r>
              <a:rPr lang="en-US"/>
              <a:t>Innovation and Entrepreneurship</a:t>
            </a:r>
            <a:endParaRPr lang="en-US" dirty="0"/>
          </a:p>
        </p:txBody>
      </p:sp>
      <p:sp>
        <p:nvSpPr>
          <p:cNvPr id="7" name="Espace réservé du numéro de diapositive 6">
            <a:extLst>
              <a:ext uri="{FF2B5EF4-FFF2-40B4-BE49-F238E27FC236}">
                <a16:creationId xmlns:a16="http://schemas.microsoft.com/office/drawing/2014/main" id="{EF866CEB-D646-C6C9-91D8-20A07EF2D90F}"/>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931043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1B25FF-95F8-F303-0B38-9DF5A2F94BB6}"/>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0B87478-F590-DC79-CD74-6C21472975B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711FAF-BD1F-9740-D5A5-CCD55483BA1E}"/>
              </a:ext>
            </a:extLst>
          </p:cNvPr>
          <p:cNvSpPr>
            <a:spLocks noGrp="1"/>
          </p:cNvSpPr>
          <p:nvPr>
            <p:ph type="dt" sz="half" idx="10"/>
          </p:nvPr>
        </p:nvSpPr>
        <p:spPr/>
        <p:txBody>
          <a:bodyPr/>
          <a:lstStyle/>
          <a:p>
            <a:fld id="{118663A1-34AE-4D72-BF60-36CEE23F8F3A}" type="datetime3">
              <a:rPr lang="en-US" smtClean="0"/>
              <a:t>1 October 2023</a:t>
            </a:fld>
            <a:endParaRPr lang="fr-FR"/>
          </a:p>
        </p:txBody>
      </p:sp>
      <p:sp>
        <p:nvSpPr>
          <p:cNvPr id="5" name="Espace réservé du pied de page 4">
            <a:extLst>
              <a:ext uri="{FF2B5EF4-FFF2-40B4-BE49-F238E27FC236}">
                <a16:creationId xmlns:a16="http://schemas.microsoft.com/office/drawing/2014/main" id="{99A49BAC-5287-6E4C-AD9C-A0BD79BB4942}"/>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9352CB5E-E451-CBB2-BF37-83DD4D42262B}"/>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630040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D712430-A452-3CD7-1C95-802123D0370A}"/>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B5B45E7-0457-BB1A-4BBC-222E2CEBAEE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8743D4-3AD0-B31F-3209-5A9D2260B344}"/>
              </a:ext>
            </a:extLst>
          </p:cNvPr>
          <p:cNvSpPr>
            <a:spLocks noGrp="1"/>
          </p:cNvSpPr>
          <p:nvPr>
            <p:ph type="dt" sz="half" idx="10"/>
          </p:nvPr>
        </p:nvSpPr>
        <p:spPr/>
        <p:txBody>
          <a:bodyPr/>
          <a:lstStyle/>
          <a:p>
            <a:fld id="{176EB0B9-3B1F-4F8E-B3C6-F2F24A652899}" type="datetime3">
              <a:rPr lang="en-US" smtClean="0"/>
              <a:t>1 October 2023</a:t>
            </a:fld>
            <a:endParaRPr lang="fr-FR"/>
          </a:p>
        </p:txBody>
      </p:sp>
      <p:sp>
        <p:nvSpPr>
          <p:cNvPr id="5" name="Espace réservé du pied de page 4">
            <a:extLst>
              <a:ext uri="{FF2B5EF4-FFF2-40B4-BE49-F238E27FC236}">
                <a16:creationId xmlns:a16="http://schemas.microsoft.com/office/drawing/2014/main" id="{2413499B-C020-C76C-2070-1EADA711C895}"/>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BBCA02EA-116A-C04F-216D-4D47D1E147C3}"/>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2968454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e de titre">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5EC77-5D28-D37C-0A83-5DFBFE327533}"/>
              </a:ext>
            </a:extLst>
          </p:cNvPr>
          <p:cNvSpPr>
            <a:spLocks noGrp="1"/>
          </p:cNvSpPr>
          <p:nvPr>
            <p:ph type="ctrTitle"/>
          </p:nvPr>
        </p:nvSpPr>
        <p:spPr>
          <a:xfrm>
            <a:off x="88496" y="1996965"/>
            <a:ext cx="5219228" cy="1408769"/>
          </a:xfrm>
          <a:prstGeom prst="rect">
            <a:avLst/>
          </a:prstGeom>
        </p:spPr>
        <p:txBody>
          <a:bodyPr anchor="b"/>
          <a:lstStyle>
            <a:lvl1pPr algn="ctr">
              <a:defRPr kumimoji="0" lang="fr-FR" sz="4400" b="1" i="0" u="none" strike="noStrike" kern="1200" cap="none" normalizeH="0" baseline="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Sous-titre 2">
            <a:extLst>
              <a:ext uri="{FF2B5EF4-FFF2-40B4-BE49-F238E27FC236}">
                <a16:creationId xmlns:a16="http://schemas.microsoft.com/office/drawing/2014/main" id="{CFE68F2B-B18B-58F9-75ED-8FBCF8E0EF12}"/>
              </a:ext>
            </a:extLst>
          </p:cNvPr>
          <p:cNvSpPr>
            <a:spLocks noGrp="1"/>
          </p:cNvSpPr>
          <p:nvPr>
            <p:ph type="subTitle" idx="1"/>
          </p:nvPr>
        </p:nvSpPr>
        <p:spPr>
          <a:xfrm>
            <a:off x="88496" y="3602038"/>
            <a:ext cx="5219228" cy="1655762"/>
          </a:xfrm>
        </p:spPr>
        <p:txBody>
          <a:bodyPr>
            <a:normAutofit/>
          </a:bodyPr>
          <a:lstStyle>
            <a:lvl1pPr marL="0" indent="0" algn="ctr">
              <a:buNone/>
              <a:defRPr kumimoji="0" lang="fr-FR" sz="2400" b="1" i="0" u="none" strike="noStrike" kern="1200" cap="none" normalizeH="0" baseline="0">
                <a:ln>
                  <a:noFill/>
                </a:ln>
                <a:solidFill>
                  <a:srgbClr val="A6A6A6"/>
                </a:solidFill>
                <a:effectLst/>
                <a:latin typeface="Verdana" panose="020B0604030504040204" pitchFamily="34" charset="0"/>
                <a:ea typeface="Tahoma" panose="020B0604030504040204" pitchFamily="34"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CFA8BE3E-C0F1-8E70-03D2-415014965388}"/>
              </a:ext>
            </a:extLst>
          </p:cNvPr>
          <p:cNvSpPr>
            <a:spLocks noGrp="1"/>
          </p:cNvSpPr>
          <p:nvPr>
            <p:ph type="dt" sz="half" idx="10"/>
          </p:nvPr>
        </p:nvSpPr>
        <p:spPr/>
        <p:txBody>
          <a:bodyPr/>
          <a:lstStyle/>
          <a:p>
            <a:fld id="{76233D8C-5E07-43E8-B0A1-A79AF0288392}" type="datetime3">
              <a:rPr lang="en-US" smtClean="0"/>
              <a:t>1 October 2023</a:t>
            </a:fld>
            <a:endParaRPr lang="fr-FR"/>
          </a:p>
        </p:txBody>
      </p:sp>
      <p:sp>
        <p:nvSpPr>
          <p:cNvPr id="5" name="Espace réservé du pied de page 4">
            <a:extLst>
              <a:ext uri="{FF2B5EF4-FFF2-40B4-BE49-F238E27FC236}">
                <a16:creationId xmlns:a16="http://schemas.microsoft.com/office/drawing/2014/main" id="{D83FE3F7-C7BC-058B-77C1-28DB02CBCDD0}"/>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04B2EABA-2026-0ACF-D2E9-08C5103B7D68}"/>
              </a:ext>
            </a:extLst>
          </p:cNvPr>
          <p:cNvSpPr>
            <a:spLocks noGrp="1"/>
          </p:cNvSpPr>
          <p:nvPr>
            <p:ph type="sldNum" sz="quarter" idx="12"/>
          </p:nvPr>
        </p:nvSpPr>
        <p:spPr/>
        <p:txBody>
          <a:bodyPr/>
          <a:lstStyle/>
          <a:p>
            <a:fld id="{B20CCB3F-FB25-4499-86B7-0CB2437FA1B7}" type="slidenum">
              <a:rPr lang="fr-FR" smtClean="0"/>
              <a:t>‹N°›</a:t>
            </a:fld>
            <a:endParaRPr lang="fr-FR"/>
          </a:p>
        </p:txBody>
      </p:sp>
      <p:pic>
        <p:nvPicPr>
          <p:cNvPr id="7" name="Picture 9">
            <a:extLst>
              <a:ext uri="{FF2B5EF4-FFF2-40B4-BE49-F238E27FC236}">
                <a16:creationId xmlns:a16="http://schemas.microsoft.com/office/drawing/2014/main" id="{FA11F51E-521A-A807-ADDD-1E9E2E16409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986345" y="136524"/>
            <a:ext cx="3117159" cy="3987797"/>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0BF522A-F837-AC69-7294-9B37F4CE2BBF}"/>
              </a:ext>
            </a:extLst>
          </p:cNvPr>
          <p:cNvSpPr txBox="1"/>
          <p:nvPr userDrawn="1"/>
        </p:nvSpPr>
        <p:spPr>
          <a:xfrm>
            <a:off x="9343697" y="942302"/>
            <a:ext cx="2251841" cy="2308324"/>
          </a:xfrm>
          <a:prstGeom prst="rect">
            <a:avLst/>
          </a:prstGeom>
          <a:noFill/>
        </p:spPr>
        <p:txBody>
          <a:bodyPr wrap="square">
            <a:spAutoFit/>
          </a:bodyPr>
          <a:lstStyle/>
          <a:p>
            <a:pPr algn="ctr"/>
            <a:r>
              <a:rPr lang="fr-FR" sz="4400" dirty="0">
                <a:solidFill>
                  <a:srgbClr val="A6A6A6"/>
                </a:solidFill>
                <a:effectLst/>
                <a:latin typeface="Verdana" panose="020B0604030504040204" pitchFamily="34" charset="0"/>
                <a:ea typeface="Tahoma" panose="020B0604030504040204" pitchFamily="34" charset="0"/>
              </a:rPr>
              <a:t> </a:t>
            </a:r>
            <a:r>
              <a:rPr lang="en-US" sz="4400" i="1" dirty="0">
                <a:solidFill>
                  <a:srgbClr val="A6A6A6"/>
                </a:solidFill>
                <a:effectLst/>
                <a:latin typeface="Tahoma" panose="020B0604030504040204" pitchFamily="34" charset="0"/>
                <a:ea typeface="Tahoma" panose="020B0604030504040204" pitchFamily="34" charset="0"/>
              </a:rPr>
              <a:t>IDEA </a:t>
            </a:r>
            <a:r>
              <a:rPr lang="en-US" sz="3600" i="1" dirty="0">
                <a:solidFill>
                  <a:srgbClr val="A6A6A6"/>
                </a:solidFill>
                <a:effectLst/>
                <a:latin typeface="Tahoma" panose="020B0604030504040204" pitchFamily="34" charset="0"/>
                <a:ea typeface="Tahoma" panose="020B0604030504040204" pitchFamily="34" charset="0"/>
              </a:rPr>
              <a:t>Certificate</a:t>
            </a:r>
            <a:endParaRPr lang="fr-FR" sz="2000" dirty="0">
              <a:effectLst/>
              <a:latin typeface="Tahoma" panose="020B0604030504040204" pitchFamily="34" charset="0"/>
              <a:ea typeface="Tahoma" panose="020B0604030504040204" pitchFamily="34" charset="0"/>
            </a:endParaRPr>
          </a:p>
          <a:p>
            <a:pPr algn="ctr"/>
            <a:br>
              <a:rPr lang="en-US" sz="2800" i="1" dirty="0">
                <a:effectLst/>
                <a:latin typeface="Verdana" panose="020B0604030504040204" pitchFamily="34" charset="0"/>
                <a:ea typeface="Tahoma" panose="020B0604030504040204" pitchFamily="34" charset="0"/>
                <a:cs typeface="Tahoma" panose="020B0604030504040204" pitchFamily="34" charset="0"/>
              </a:rPr>
            </a:br>
            <a:endParaRPr lang="fr-FR" sz="3600" dirty="0"/>
          </a:p>
        </p:txBody>
      </p:sp>
    </p:spTree>
    <p:extLst>
      <p:ext uri="{BB962C8B-B14F-4D97-AF65-F5344CB8AC3E}">
        <p14:creationId xmlns:p14="http://schemas.microsoft.com/office/powerpoint/2010/main" val="234628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rgbClr val="D4B1C9">
            <a:alpha val="14000"/>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D00701-AB5D-1F67-35E5-44EBA138F6F3}"/>
              </a:ext>
            </a:extLst>
          </p:cNvPr>
          <p:cNvSpPr>
            <a:spLocks noGrp="1"/>
          </p:cNvSpPr>
          <p:nvPr>
            <p:ph type="title"/>
          </p:nvPr>
        </p:nvSpPr>
        <p:spPr>
          <a:xfrm>
            <a:off x="838200" y="1114097"/>
            <a:ext cx="10515600" cy="576591"/>
          </a:xfrm>
          <a:prstGeom prst="rect">
            <a:avLst/>
          </a:prstGeom>
        </p:spPr>
        <p:txBody>
          <a:bodyPr>
            <a:normAutofit/>
          </a:bodyPr>
          <a:lstStyle>
            <a:lvl1pPr>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F74C8E91-6A65-8969-C7FB-F9EB414E0AC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25B40826-C05E-3FB4-B0E8-B3BE75A35277}"/>
              </a:ext>
            </a:extLst>
          </p:cNvPr>
          <p:cNvSpPr>
            <a:spLocks noGrp="1"/>
          </p:cNvSpPr>
          <p:nvPr>
            <p:ph type="dt" sz="half" idx="10"/>
          </p:nvPr>
        </p:nvSpPr>
        <p:spPr/>
        <p:txBody>
          <a:bodyPr/>
          <a:lstStyle/>
          <a:p>
            <a:fld id="{DDC7BDDE-1490-4A09-ADEB-635B51B88DA2}" type="datetime3">
              <a:rPr lang="en-US" smtClean="0"/>
              <a:t>1 October 2023</a:t>
            </a:fld>
            <a:endParaRPr lang="fr-FR"/>
          </a:p>
        </p:txBody>
      </p:sp>
      <p:sp>
        <p:nvSpPr>
          <p:cNvPr id="5" name="Espace réservé du pied de page 4">
            <a:extLst>
              <a:ext uri="{FF2B5EF4-FFF2-40B4-BE49-F238E27FC236}">
                <a16:creationId xmlns:a16="http://schemas.microsoft.com/office/drawing/2014/main" id="{B802BDC1-247B-510B-3571-276C25176846}"/>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BC58CCFF-1BB4-38ED-C41C-7CFE22706620}"/>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61940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re et contenu">
    <p:bg>
      <p:bgPr>
        <a:solidFill>
          <a:srgbClr val="D4B1C9">
            <a:alpha val="14000"/>
          </a:srgbClr>
        </a:solidFill>
        <a:effectLst/>
      </p:bgPr>
    </p:bg>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5A445D53-D312-5E77-048A-55CA2750FE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5489" t="1038" b="15163"/>
          <a:stretch/>
        </p:blipFill>
        <p:spPr bwMode="auto">
          <a:xfrm rot="5400000">
            <a:off x="2712717" y="-2738336"/>
            <a:ext cx="6909238" cy="1233467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2CD00701-AB5D-1F67-35E5-44EBA138F6F3}"/>
              </a:ext>
            </a:extLst>
          </p:cNvPr>
          <p:cNvSpPr>
            <a:spLocks noGrp="1"/>
          </p:cNvSpPr>
          <p:nvPr>
            <p:ph type="title"/>
          </p:nvPr>
        </p:nvSpPr>
        <p:spPr>
          <a:xfrm>
            <a:off x="838200" y="1114097"/>
            <a:ext cx="10515600" cy="576591"/>
          </a:xfrm>
          <a:prstGeom prst="rect">
            <a:avLst/>
          </a:prstGeom>
        </p:spPr>
        <p:txBody>
          <a:bodyPr>
            <a:normAutofit/>
          </a:bodyPr>
          <a:lstStyle>
            <a:lvl1pPr>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F74C8E91-6A65-8969-C7FB-F9EB414E0AC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25B40826-C05E-3FB4-B0E8-B3BE75A35277}"/>
              </a:ext>
            </a:extLst>
          </p:cNvPr>
          <p:cNvSpPr>
            <a:spLocks noGrp="1"/>
          </p:cNvSpPr>
          <p:nvPr>
            <p:ph type="dt" sz="half" idx="10"/>
          </p:nvPr>
        </p:nvSpPr>
        <p:spPr/>
        <p:txBody>
          <a:bodyPr/>
          <a:lstStyle/>
          <a:p>
            <a:fld id="{E9BFA208-8E24-402A-B32E-0D2B29DA0236}" type="datetime3">
              <a:rPr lang="en-US" smtClean="0"/>
              <a:t>1 October 2023</a:t>
            </a:fld>
            <a:endParaRPr lang="fr-FR"/>
          </a:p>
        </p:txBody>
      </p:sp>
      <p:sp>
        <p:nvSpPr>
          <p:cNvPr id="5" name="Espace réservé du pied de page 4">
            <a:extLst>
              <a:ext uri="{FF2B5EF4-FFF2-40B4-BE49-F238E27FC236}">
                <a16:creationId xmlns:a16="http://schemas.microsoft.com/office/drawing/2014/main" id="{B802BDC1-247B-510B-3571-276C25176846}"/>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BC58CCFF-1BB4-38ED-C41C-7CFE22706620}"/>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61027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7F2407-308A-9EE2-7ACC-9BF616C89021}"/>
              </a:ext>
            </a:extLst>
          </p:cNvPr>
          <p:cNvSpPr>
            <a:spLocks noGrp="1"/>
          </p:cNvSpPr>
          <p:nvPr>
            <p:ph type="title"/>
          </p:nvPr>
        </p:nvSpPr>
        <p:spPr>
          <a:xfrm>
            <a:off x="831850" y="1709738"/>
            <a:ext cx="10515600" cy="2852737"/>
          </a:xfrm>
          <a:prstGeom prst="rect">
            <a:avLst/>
          </a:prstGeom>
        </p:spPr>
        <p:txBody>
          <a:bodyPr anchor="b">
            <a:normAutofit/>
          </a:bodyPr>
          <a:lstStyle>
            <a:lvl1pPr algn="ctr"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u texte 2">
            <a:extLst>
              <a:ext uri="{FF2B5EF4-FFF2-40B4-BE49-F238E27FC236}">
                <a16:creationId xmlns:a16="http://schemas.microsoft.com/office/drawing/2014/main" id="{04FB7044-C5D6-47E3-13FF-3836B51E0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4" name="Espace réservé de la date 3">
            <a:extLst>
              <a:ext uri="{FF2B5EF4-FFF2-40B4-BE49-F238E27FC236}">
                <a16:creationId xmlns:a16="http://schemas.microsoft.com/office/drawing/2014/main" id="{8C511011-C0EA-6D2C-88B7-0C0AA80FB3F1}"/>
              </a:ext>
            </a:extLst>
          </p:cNvPr>
          <p:cNvSpPr>
            <a:spLocks noGrp="1"/>
          </p:cNvSpPr>
          <p:nvPr>
            <p:ph type="dt" sz="half" idx="10"/>
          </p:nvPr>
        </p:nvSpPr>
        <p:spPr/>
        <p:txBody>
          <a:bodyPr/>
          <a:lstStyle/>
          <a:p>
            <a:fld id="{D19D3EC6-CF1B-477E-A545-CE6966BC6A64}" type="datetime3">
              <a:rPr lang="en-US" smtClean="0"/>
              <a:t>1 October 2023</a:t>
            </a:fld>
            <a:endParaRPr lang="fr-FR"/>
          </a:p>
        </p:txBody>
      </p:sp>
      <p:sp>
        <p:nvSpPr>
          <p:cNvPr id="5" name="Espace réservé du pied de page 4">
            <a:extLst>
              <a:ext uri="{FF2B5EF4-FFF2-40B4-BE49-F238E27FC236}">
                <a16:creationId xmlns:a16="http://schemas.microsoft.com/office/drawing/2014/main" id="{6F06617D-2F29-C2F5-0254-A1F86C4194C9}"/>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612AA83D-DD5A-BDC4-F09C-DD7AAC764186}"/>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46448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79C09D5-0223-5BBE-99F2-F642D839C29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9AFB2A8-CDC4-71F5-EDFF-D95243BEB49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56292D3-8545-F238-5958-A3615BB6C8A9}"/>
              </a:ext>
            </a:extLst>
          </p:cNvPr>
          <p:cNvSpPr>
            <a:spLocks noGrp="1"/>
          </p:cNvSpPr>
          <p:nvPr>
            <p:ph type="dt" sz="half" idx="10"/>
          </p:nvPr>
        </p:nvSpPr>
        <p:spPr/>
        <p:txBody>
          <a:bodyPr/>
          <a:lstStyle/>
          <a:p>
            <a:fld id="{63A91FFF-8916-4D75-B22A-7F4B608E49B2}" type="datetime3">
              <a:rPr lang="en-US" smtClean="0"/>
              <a:t>1 October 2023</a:t>
            </a:fld>
            <a:endParaRPr lang="fr-FR"/>
          </a:p>
        </p:txBody>
      </p:sp>
      <p:sp>
        <p:nvSpPr>
          <p:cNvPr id="6" name="Espace réservé du pied de page 5">
            <a:extLst>
              <a:ext uri="{FF2B5EF4-FFF2-40B4-BE49-F238E27FC236}">
                <a16:creationId xmlns:a16="http://schemas.microsoft.com/office/drawing/2014/main" id="{84D3AD65-FDC3-9AA1-4267-BCAA290ECF97}"/>
              </a:ext>
            </a:extLst>
          </p:cNvPr>
          <p:cNvSpPr>
            <a:spLocks noGrp="1"/>
          </p:cNvSpPr>
          <p:nvPr>
            <p:ph type="ftr" sz="quarter" idx="11"/>
          </p:nvPr>
        </p:nvSpPr>
        <p:spPr/>
        <p:txBody>
          <a:bodyPr/>
          <a:lstStyle/>
          <a:p>
            <a:r>
              <a:rPr lang="fr-FR"/>
              <a:t>Innovation and Entrepreneurship</a:t>
            </a:r>
          </a:p>
        </p:txBody>
      </p:sp>
      <p:sp>
        <p:nvSpPr>
          <p:cNvPr id="7" name="Espace réservé du numéro de diapositive 6">
            <a:extLst>
              <a:ext uri="{FF2B5EF4-FFF2-40B4-BE49-F238E27FC236}">
                <a16:creationId xmlns:a16="http://schemas.microsoft.com/office/drawing/2014/main" id="{47190A75-CA06-03D8-AB46-4A1F8CE7F09C}"/>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335534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09926B0-9744-0432-59FF-073901FF0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774B193-9A0C-2E36-431C-97B1B41C1D8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D89C842-CD4B-D0BC-4A3D-8868ED6968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37247F0-484A-DD1C-8079-915B6C5B59F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7D7AC08-9C72-EAC6-61BF-36DFC9181954}"/>
              </a:ext>
            </a:extLst>
          </p:cNvPr>
          <p:cNvSpPr>
            <a:spLocks noGrp="1"/>
          </p:cNvSpPr>
          <p:nvPr>
            <p:ph type="dt" sz="half" idx="10"/>
          </p:nvPr>
        </p:nvSpPr>
        <p:spPr/>
        <p:txBody>
          <a:bodyPr/>
          <a:lstStyle/>
          <a:p>
            <a:fld id="{261AF9A7-3C8C-45B9-81BB-D094C4BC29E3}" type="datetime3">
              <a:rPr lang="en-US" smtClean="0"/>
              <a:t>1 October 2023</a:t>
            </a:fld>
            <a:endParaRPr lang="fr-FR"/>
          </a:p>
        </p:txBody>
      </p:sp>
      <p:sp>
        <p:nvSpPr>
          <p:cNvPr id="8" name="Espace réservé du pied de page 7">
            <a:extLst>
              <a:ext uri="{FF2B5EF4-FFF2-40B4-BE49-F238E27FC236}">
                <a16:creationId xmlns:a16="http://schemas.microsoft.com/office/drawing/2014/main" id="{6E59000A-A75C-370A-C238-9B031CAF3EB0}"/>
              </a:ext>
            </a:extLst>
          </p:cNvPr>
          <p:cNvSpPr>
            <a:spLocks noGrp="1"/>
          </p:cNvSpPr>
          <p:nvPr>
            <p:ph type="ftr" sz="quarter" idx="11"/>
          </p:nvPr>
        </p:nvSpPr>
        <p:spPr/>
        <p:txBody>
          <a:bodyPr/>
          <a:lstStyle/>
          <a:p>
            <a:r>
              <a:rPr lang="fr-FR"/>
              <a:t>Innovation and Entrepreneurship</a:t>
            </a:r>
          </a:p>
        </p:txBody>
      </p:sp>
      <p:sp>
        <p:nvSpPr>
          <p:cNvPr id="9" name="Espace réservé du numéro de diapositive 8">
            <a:extLst>
              <a:ext uri="{FF2B5EF4-FFF2-40B4-BE49-F238E27FC236}">
                <a16:creationId xmlns:a16="http://schemas.microsoft.com/office/drawing/2014/main" id="{B20DDAE5-ACB8-52F7-F3C1-B8F3D00FFC3A}"/>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127034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9BA4E-7C62-9E23-D6D2-C715CB574DD7}"/>
              </a:ext>
            </a:extLst>
          </p:cNvPr>
          <p:cNvSpPr>
            <a:spLocks noGrp="1"/>
          </p:cNvSpPr>
          <p:nvPr>
            <p:ph type="title"/>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p>
        </p:txBody>
      </p:sp>
      <p:sp>
        <p:nvSpPr>
          <p:cNvPr id="3" name="Espace réservé de la date 2">
            <a:extLst>
              <a:ext uri="{FF2B5EF4-FFF2-40B4-BE49-F238E27FC236}">
                <a16:creationId xmlns:a16="http://schemas.microsoft.com/office/drawing/2014/main" id="{E63AFD52-86EF-F15D-B966-B1EFFCC6BFD1}"/>
              </a:ext>
            </a:extLst>
          </p:cNvPr>
          <p:cNvSpPr>
            <a:spLocks noGrp="1"/>
          </p:cNvSpPr>
          <p:nvPr>
            <p:ph type="dt" sz="half" idx="10"/>
          </p:nvPr>
        </p:nvSpPr>
        <p:spPr/>
        <p:txBody>
          <a:bodyPr/>
          <a:lstStyle/>
          <a:p>
            <a:fld id="{446AB1DD-8828-4A9C-8FA1-82C0CB140604}" type="datetime3">
              <a:rPr lang="en-US" smtClean="0"/>
              <a:t>1 October 2023</a:t>
            </a:fld>
            <a:endParaRPr lang="fr-FR"/>
          </a:p>
        </p:txBody>
      </p:sp>
      <p:sp>
        <p:nvSpPr>
          <p:cNvPr id="4" name="Espace réservé du pied de page 3">
            <a:extLst>
              <a:ext uri="{FF2B5EF4-FFF2-40B4-BE49-F238E27FC236}">
                <a16:creationId xmlns:a16="http://schemas.microsoft.com/office/drawing/2014/main" id="{15CE7A9B-0B18-0013-8717-8DF173B34FC8}"/>
              </a:ext>
            </a:extLst>
          </p:cNvPr>
          <p:cNvSpPr>
            <a:spLocks noGrp="1"/>
          </p:cNvSpPr>
          <p:nvPr>
            <p:ph type="ftr" sz="quarter" idx="11"/>
          </p:nvPr>
        </p:nvSpPr>
        <p:spPr/>
        <p:txBody>
          <a:bodyPr/>
          <a:lstStyle/>
          <a:p>
            <a:r>
              <a:rPr lang="fr-FR"/>
              <a:t>Innovation and Entrepreneurship</a:t>
            </a:r>
          </a:p>
        </p:txBody>
      </p:sp>
      <p:sp>
        <p:nvSpPr>
          <p:cNvPr id="5" name="Espace réservé du numéro de diapositive 4">
            <a:extLst>
              <a:ext uri="{FF2B5EF4-FFF2-40B4-BE49-F238E27FC236}">
                <a16:creationId xmlns:a16="http://schemas.microsoft.com/office/drawing/2014/main" id="{0AABD730-6E47-AB95-066F-640ADA8B9179}"/>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1580984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B422C14-65C7-4874-0EDE-AE877F4F2382}"/>
              </a:ext>
            </a:extLst>
          </p:cNvPr>
          <p:cNvSpPr>
            <a:spLocks noGrp="1"/>
          </p:cNvSpPr>
          <p:nvPr>
            <p:ph type="dt" sz="half" idx="10"/>
          </p:nvPr>
        </p:nvSpPr>
        <p:spPr/>
        <p:txBody>
          <a:bodyPr/>
          <a:lstStyle/>
          <a:p>
            <a:fld id="{DBC15735-FD5A-466C-AC35-D69FA8FF7551}" type="datetime3">
              <a:rPr lang="en-US" smtClean="0"/>
              <a:t>1 October 2023</a:t>
            </a:fld>
            <a:endParaRPr lang="fr-FR"/>
          </a:p>
        </p:txBody>
      </p:sp>
      <p:sp>
        <p:nvSpPr>
          <p:cNvPr id="3" name="Espace réservé du pied de page 2">
            <a:extLst>
              <a:ext uri="{FF2B5EF4-FFF2-40B4-BE49-F238E27FC236}">
                <a16:creationId xmlns:a16="http://schemas.microsoft.com/office/drawing/2014/main" id="{166D13D2-7CFB-6EA9-103B-40A16BC6E7BB}"/>
              </a:ext>
            </a:extLst>
          </p:cNvPr>
          <p:cNvSpPr>
            <a:spLocks noGrp="1"/>
          </p:cNvSpPr>
          <p:nvPr>
            <p:ph type="ftr" sz="quarter" idx="11"/>
          </p:nvPr>
        </p:nvSpPr>
        <p:spPr/>
        <p:txBody>
          <a:bodyPr/>
          <a:lstStyle/>
          <a:p>
            <a:r>
              <a:rPr lang="fr-FR"/>
              <a:t>Innovation and Entrepreneurship</a:t>
            </a:r>
          </a:p>
        </p:txBody>
      </p:sp>
      <p:sp>
        <p:nvSpPr>
          <p:cNvPr id="4" name="Espace réservé du numéro de diapositive 3">
            <a:extLst>
              <a:ext uri="{FF2B5EF4-FFF2-40B4-BE49-F238E27FC236}">
                <a16:creationId xmlns:a16="http://schemas.microsoft.com/office/drawing/2014/main" id="{94229DC9-1F4C-7238-995E-7ABAFA0715B6}"/>
              </a:ext>
            </a:extLst>
          </p:cNvPr>
          <p:cNvSpPr>
            <a:spLocks noGrp="1"/>
          </p:cNvSpPr>
          <p:nvPr>
            <p:ph type="sldNum" sz="quarter" idx="12"/>
          </p:nvPr>
        </p:nvSpPr>
        <p:spPr/>
        <p:txBody>
          <a:bodyPr/>
          <a:lstStyle/>
          <a:p>
            <a:fld id="{B20CCB3F-FB25-4499-86B7-0CB2437FA1B7}" type="slidenum">
              <a:rPr lang="fr-FR" smtClean="0"/>
              <a:t>‹N°›</a:t>
            </a:fld>
            <a:endParaRPr lang="fr-FR"/>
          </a:p>
        </p:txBody>
      </p:sp>
    </p:spTree>
    <p:extLst>
      <p:ext uri="{BB962C8B-B14F-4D97-AF65-F5344CB8AC3E}">
        <p14:creationId xmlns:p14="http://schemas.microsoft.com/office/powerpoint/2010/main" val="18000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62DE60B-B17F-A5FD-AF6D-AB4B6AA7E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D2F0FE36-630B-F127-D117-CAD336794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DBEF8-4EAA-4D66-9447-A44E47A1C92A}" type="datetime3">
              <a:rPr lang="en-US" smtClean="0"/>
              <a:t>1 October 2023</a:t>
            </a:fld>
            <a:endParaRPr lang="fr-FR"/>
          </a:p>
        </p:txBody>
      </p:sp>
      <p:sp>
        <p:nvSpPr>
          <p:cNvPr id="5" name="Espace réservé du pied de page 4">
            <a:extLst>
              <a:ext uri="{FF2B5EF4-FFF2-40B4-BE49-F238E27FC236}">
                <a16:creationId xmlns:a16="http://schemas.microsoft.com/office/drawing/2014/main" id="{899C5B79-C66C-2318-1228-6133CF4E7E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Innovation and Entrepreneurship</a:t>
            </a:r>
          </a:p>
        </p:txBody>
      </p:sp>
      <p:sp>
        <p:nvSpPr>
          <p:cNvPr id="6" name="Espace réservé du numéro de diapositive 5">
            <a:extLst>
              <a:ext uri="{FF2B5EF4-FFF2-40B4-BE49-F238E27FC236}">
                <a16:creationId xmlns:a16="http://schemas.microsoft.com/office/drawing/2014/main" id="{EA535BDB-A1E3-FE90-E4A2-A7CF4FA39B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CCB3F-FB25-4499-86B7-0CB2437FA1B7}" type="slidenum">
              <a:rPr lang="fr-FR" smtClean="0"/>
              <a:t>‹N°›</a:t>
            </a:fld>
            <a:endParaRPr lang="fr-FR"/>
          </a:p>
        </p:txBody>
      </p:sp>
      <p:pic>
        <p:nvPicPr>
          <p:cNvPr id="8" name="Picture 11">
            <a:extLst>
              <a:ext uri="{FF2B5EF4-FFF2-40B4-BE49-F238E27FC236}">
                <a16:creationId xmlns:a16="http://schemas.microsoft.com/office/drawing/2014/main" id="{611AD369-F2A0-1EB0-507F-AF481A12B80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954428" y="0"/>
            <a:ext cx="3346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033689"/>
      </p:ext>
    </p:extLst>
  </p:cSld>
  <p:clrMap bg1="lt1" tx1="dk1" bg2="lt2" tx2="dk2" accent1="accent1" accent2="accent2" accent3="accent3" accent4="accent4" accent5="accent5" accent6="accent6" hlink="hlink" folHlink="folHlink"/>
  <p:sldLayoutIdLst>
    <p:sldLayoutId id="2147483799" r:id="rId1"/>
    <p:sldLayoutId id="2147483810" r:id="rId2"/>
    <p:sldLayoutId id="2147483800" r:id="rId3"/>
    <p:sldLayoutId id="2147483811" r:id="rId4"/>
    <p:sldLayoutId id="2147483801" r:id="rId5"/>
    <p:sldLayoutId id="2147483802" r:id="rId6"/>
    <p:sldLayoutId id="2147483803" r:id="rId7"/>
    <p:sldLayoutId id="2147483804" r:id="rId8"/>
    <p:sldLayoutId id="2147483805" r:id="rId9"/>
    <p:sldLayoutId id="2147483812" r:id="rId10"/>
    <p:sldLayoutId id="2147483806" r:id="rId11"/>
    <p:sldLayoutId id="2147483807" r:id="rId12"/>
    <p:sldLayoutId id="2147483808" r:id="rId13"/>
    <p:sldLayoutId id="2147483809"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D5A24F-397F-465F-8BE0-8C560897E571}"/>
              </a:ext>
            </a:extLst>
          </p:cNvPr>
          <p:cNvSpPr>
            <a:spLocks noGrp="1"/>
          </p:cNvSpPr>
          <p:nvPr>
            <p:ph type="ctrTitle"/>
          </p:nvPr>
        </p:nvSpPr>
        <p:spPr>
          <a:xfrm>
            <a:off x="88496" y="2063692"/>
            <a:ext cx="6007504" cy="1904105"/>
          </a:xfrm>
        </p:spPr>
        <p:txBody>
          <a:bodyPr/>
          <a:lstStyle/>
          <a:p>
            <a:r>
              <a:rPr lang="en-US" sz="3600" dirty="0">
                <a:solidFill>
                  <a:schemeClr val="tx1"/>
                </a:solidFill>
                <a:cs typeface="Book Antiqua"/>
              </a:rPr>
              <a:t>Innovation &amp; Entrepreneurship</a:t>
            </a:r>
            <a:br>
              <a:rPr lang="en-US" sz="3600" dirty="0">
                <a:solidFill>
                  <a:schemeClr val="tx1"/>
                </a:solidFill>
                <a:cs typeface="Book Antiqua"/>
              </a:rPr>
            </a:br>
            <a:br>
              <a:rPr lang="en-US" sz="3600" dirty="0">
                <a:solidFill>
                  <a:schemeClr val="tx1"/>
                </a:solidFill>
                <a:cs typeface="Book Antiqua"/>
              </a:rPr>
            </a:br>
            <a:r>
              <a:rPr lang="en-US" sz="3000" i="1" dirty="0">
                <a:solidFill>
                  <a:schemeClr val="tx1"/>
                </a:solidFill>
                <a:cs typeface="Book Antiqua"/>
              </a:rPr>
              <a:t>Session 6</a:t>
            </a:r>
            <a:endParaRPr lang="fr-FR" sz="3000" i="1" dirty="0">
              <a:solidFill>
                <a:schemeClr val="accent1"/>
              </a:solidFill>
            </a:endParaRPr>
          </a:p>
        </p:txBody>
      </p:sp>
      <p:sp>
        <p:nvSpPr>
          <p:cNvPr id="3" name="Sous-titre 2">
            <a:extLst>
              <a:ext uri="{FF2B5EF4-FFF2-40B4-BE49-F238E27FC236}">
                <a16:creationId xmlns:a16="http://schemas.microsoft.com/office/drawing/2014/main" id="{4DC49801-5E8B-4664-949D-FD416C02C3D0}"/>
              </a:ext>
            </a:extLst>
          </p:cNvPr>
          <p:cNvSpPr>
            <a:spLocks noGrp="1"/>
          </p:cNvSpPr>
          <p:nvPr>
            <p:ph type="subTitle" idx="1"/>
          </p:nvPr>
        </p:nvSpPr>
        <p:spPr>
          <a:xfrm>
            <a:off x="486562" y="5202238"/>
            <a:ext cx="5025006" cy="1655762"/>
          </a:xfrm>
        </p:spPr>
        <p:txBody>
          <a:bodyPr/>
          <a:lstStyle/>
          <a:p>
            <a:pPr marL="228600" lvl="0" indent="-228600" algn="r">
              <a:spcBef>
                <a:spcPts val="0"/>
              </a:spcBef>
              <a:buClr>
                <a:srgbClr val="2C3A58"/>
              </a:buClr>
              <a:buSzPts val="4000"/>
            </a:pPr>
            <a:r>
              <a:rPr lang="en-US" sz="2200" i="1" dirty="0"/>
              <a:t>Son Thi Kim LE</a:t>
            </a:r>
          </a:p>
          <a:p>
            <a:pPr marL="228600" lvl="0" indent="-228600" algn="l">
              <a:spcBef>
                <a:spcPts val="0"/>
              </a:spcBef>
              <a:buClr>
                <a:srgbClr val="2C3A58"/>
              </a:buClr>
              <a:buSzPts val="4000"/>
            </a:pPr>
            <a:r>
              <a:rPr lang="en-US" sz="2200" b="0" dirty="0"/>
              <a:t>University of Littoral Côte </a:t>
            </a:r>
            <a:r>
              <a:rPr lang="en-US" sz="2200" b="0" dirty="0" err="1"/>
              <a:t>d’Opale</a:t>
            </a:r>
            <a:endParaRPr lang="en-US" sz="2200" b="0" dirty="0"/>
          </a:p>
          <a:p>
            <a:pPr marL="228600" lvl="0" indent="-228600" algn="r">
              <a:spcBef>
                <a:spcPts val="0"/>
              </a:spcBef>
              <a:buClr>
                <a:srgbClr val="2C3A58"/>
              </a:buClr>
              <a:buSzPts val="4000"/>
            </a:pPr>
            <a:r>
              <a:rPr lang="en-US" sz="2200" b="0" dirty="0"/>
              <a:t>France</a:t>
            </a:r>
          </a:p>
          <a:p>
            <a:pPr marL="228600" lvl="0" indent="-228600" algn="l">
              <a:spcBef>
                <a:spcPts val="0"/>
              </a:spcBef>
              <a:buClr>
                <a:srgbClr val="2C3A58"/>
              </a:buClr>
              <a:buSzPts val="4000"/>
            </a:pPr>
            <a:endParaRPr lang="en-US" sz="2200" i="1" dirty="0">
              <a:solidFill>
                <a:schemeClr val="accent1"/>
              </a:solidFill>
            </a:endParaRPr>
          </a:p>
          <a:p>
            <a:endParaRPr lang="fr-FR" dirty="0"/>
          </a:p>
        </p:txBody>
      </p:sp>
      <p:sp>
        <p:nvSpPr>
          <p:cNvPr id="4" name="Espace réservé de la date 3">
            <a:extLst>
              <a:ext uri="{FF2B5EF4-FFF2-40B4-BE49-F238E27FC236}">
                <a16:creationId xmlns:a16="http://schemas.microsoft.com/office/drawing/2014/main" id="{B4E13237-6C10-4869-9042-C973BD0A019D}"/>
              </a:ext>
            </a:extLst>
          </p:cNvPr>
          <p:cNvSpPr>
            <a:spLocks noGrp="1"/>
          </p:cNvSpPr>
          <p:nvPr>
            <p:ph type="dt" sz="half" idx="10"/>
          </p:nvPr>
        </p:nvSpPr>
        <p:spPr/>
        <p:txBody>
          <a:bodyPr/>
          <a:lstStyle/>
          <a:p>
            <a:fld id="{9BB45CDB-B67C-49ED-8458-C01F6ACD4137}" type="datetime3">
              <a:rPr lang="en-US" smtClean="0"/>
              <a:t>1 October 2023</a:t>
            </a:fld>
            <a:endParaRPr lang="fr-FR"/>
          </a:p>
        </p:txBody>
      </p:sp>
      <p:sp>
        <p:nvSpPr>
          <p:cNvPr id="5" name="Espace réservé du pied de page 4">
            <a:extLst>
              <a:ext uri="{FF2B5EF4-FFF2-40B4-BE49-F238E27FC236}">
                <a16:creationId xmlns:a16="http://schemas.microsoft.com/office/drawing/2014/main" id="{FB1A17A9-BFB2-4B9D-B159-93EB37F8D481}"/>
              </a:ext>
            </a:extLst>
          </p:cNvPr>
          <p:cNvSpPr>
            <a:spLocks noGrp="1"/>
          </p:cNvSpPr>
          <p:nvPr>
            <p:ph type="ftr" sz="quarter" idx="11"/>
          </p:nvPr>
        </p:nvSpPr>
        <p:spPr/>
        <p:txBody>
          <a:bodyPr/>
          <a:lstStyle/>
          <a:p>
            <a:r>
              <a:rPr lang="fr-FR"/>
              <a:t>Innovation and Entrepreneurship</a:t>
            </a:r>
          </a:p>
        </p:txBody>
      </p:sp>
      <p:sp>
        <p:nvSpPr>
          <p:cNvPr id="6" name="Espace réservé du numéro de diapositive 5">
            <a:extLst>
              <a:ext uri="{FF2B5EF4-FFF2-40B4-BE49-F238E27FC236}">
                <a16:creationId xmlns:a16="http://schemas.microsoft.com/office/drawing/2014/main" id="{6C3DF7ED-4504-41F6-9983-EEA8F11049F3}"/>
              </a:ext>
            </a:extLst>
          </p:cNvPr>
          <p:cNvSpPr>
            <a:spLocks noGrp="1"/>
          </p:cNvSpPr>
          <p:nvPr>
            <p:ph type="sldNum" sz="quarter" idx="12"/>
          </p:nvPr>
        </p:nvSpPr>
        <p:spPr/>
        <p:txBody>
          <a:bodyPr/>
          <a:lstStyle/>
          <a:p>
            <a:fld id="{B20CCB3F-FB25-4499-86B7-0CB2437FA1B7}" type="slidenum">
              <a:rPr lang="fr-FR" smtClean="0"/>
              <a:t>1</a:t>
            </a:fld>
            <a:endParaRPr lang="fr-FR"/>
          </a:p>
        </p:txBody>
      </p:sp>
      <p:pic>
        <p:nvPicPr>
          <p:cNvPr id="7" name="Audio 6">
            <a:hlinkClick r:id="" action="ppaction://media"/>
            <a:extLst>
              <a:ext uri="{FF2B5EF4-FFF2-40B4-BE49-F238E27FC236}">
                <a16:creationId xmlns:a16="http://schemas.microsoft.com/office/drawing/2014/main" id="{A6727FE1-C50E-46E9-AD22-AE9A2C4B9A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27300815"/>
      </p:ext>
    </p:extLst>
  </p:cSld>
  <p:clrMapOvr>
    <a:masterClrMapping/>
  </p:clrMapOvr>
  <mc:AlternateContent xmlns:mc="http://schemas.openxmlformats.org/markup-compatibility/2006" xmlns:p14="http://schemas.microsoft.com/office/powerpoint/2010/main">
    <mc:Choice Requires="p14">
      <p:transition spd="slow" p14:dur="2000" advTm="8635"/>
    </mc:Choice>
    <mc:Fallback xmlns="">
      <p:transition spd="slow" advTm="8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527048"/>
            <a:ext cx="9799320" cy="4854730"/>
          </a:xfrm>
        </p:spPr>
        <p:txBody>
          <a:bodyPr>
            <a:noAutofit/>
          </a:bodyPr>
          <a:lstStyle/>
          <a:p>
            <a:pPr>
              <a:lnSpc>
                <a:spcPct val="100000"/>
              </a:lnSpc>
              <a:spcBef>
                <a:spcPts val="600"/>
              </a:spcBef>
            </a:pPr>
            <a:r>
              <a:rPr lang="en-US" sz="2500" dirty="0"/>
              <a:t>Frugal innovation radically redesigns products and services to make them much cheaper for the emerging middle class – and then re-exports them to the West.</a:t>
            </a:r>
          </a:p>
          <a:p>
            <a:pPr>
              <a:lnSpc>
                <a:spcPct val="100000"/>
              </a:lnSpc>
              <a:spcBef>
                <a:spcPts val="600"/>
              </a:spcBef>
            </a:pPr>
            <a:r>
              <a:rPr lang="en-US" sz="2500" b="1" u="sng" dirty="0"/>
              <a:t>Reverse innovation</a:t>
            </a:r>
            <a:r>
              <a:rPr lang="en-US" sz="2500" b="1" dirty="0"/>
              <a:t>: </a:t>
            </a:r>
            <a:r>
              <a:rPr lang="en-US" sz="2500" dirty="0"/>
              <a:t>developing and selling new products in emerging markets as a first step and then modifying these products for sale in developed countries</a:t>
            </a:r>
          </a:p>
          <a:p>
            <a:pPr>
              <a:lnSpc>
                <a:spcPct val="100000"/>
              </a:lnSpc>
              <a:spcBef>
                <a:spcPts val="600"/>
              </a:spcBef>
            </a:pPr>
            <a:r>
              <a:rPr lang="en-US" sz="2500" dirty="0"/>
              <a:t>Comparing with cost, good-enough, and frugal innovation, reverse innovation </a:t>
            </a:r>
            <a:r>
              <a:rPr lang="en-US" sz="2500" u="sng" dirty="0"/>
              <a:t>refers to a market rather than a product concept</a:t>
            </a:r>
            <a:r>
              <a:rPr lang="en-US" sz="2500" dirty="0"/>
              <a:t>. </a:t>
            </a:r>
          </a:p>
          <a:p>
            <a:pPr>
              <a:lnSpc>
                <a:spcPct val="100000"/>
              </a:lnSpc>
              <a:spcBef>
                <a:spcPts val="600"/>
              </a:spcBef>
            </a:pPr>
            <a:r>
              <a:rPr lang="en-US" sz="2500" dirty="0"/>
              <a:t>Reverse innovations are cost, good-enough, or frugal innovations that find a market among customers outside of the emerging markets at which they were originally targeted</a:t>
            </a:r>
          </a:p>
          <a:p>
            <a:pPr>
              <a:spcBef>
                <a:spcPts val="600"/>
              </a:spcBef>
            </a:pPr>
            <a:endParaRPr lang="en-US" sz="2200" i="1" dirty="0"/>
          </a:p>
          <a:p>
            <a:pPr>
              <a:spcBef>
                <a:spcPts val="600"/>
              </a:spcBef>
            </a:pPr>
            <a:endParaRPr lang="en-US" sz="1700" dirty="0"/>
          </a:p>
        </p:txBody>
      </p:sp>
      <p:sp>
        <p:nvSpPr>
          <p:cNvPr id="5" name="Slide Number Placeholder 4"/>
          <p:cNvSpPr>
            <a:spLocks noGrp="1"/>
          </p:cNvSpPr>
          <p:nvPr>
            <p:ph type="sldNum" sz="quarter" idx="12"/>
          </p:nvPr>
        </p:nvSpPr>
        <p:spPr/>
        <p:txBody>
          <a:bodyPr/>
          <a:lstStyle/>
          <a:p>
            <a:fld id="{1F4A272C-92A5-A04E-91CD-E6EC72F17F45}" type="slidenum">
              <a:rPr lang="en-US" smtClean="0"/>
              <a:t>10</a:t>
            </a:fld>
            <a:endParaRPr lang="en-US"/>
          </a:p>
        </p:txBody>
      </p:sp>
      <p:sp>
        <p:nvSpPr>
          <p:cNvPr id="7" name="Title 1">
            <a:extLst>
              <a:ext uri="{FF2B5EF4-FFF2-40B4-BE49-F238E27FC236}">
                <a16:creationId xmlns:a16="http://schemas.microsoft.com/office/drawing/2014/main" id="{6F8FCDE9-DE53-4BD6-9EC1-4BE30066349E}"/>
              </a:ext>
            </a:extLst>
          </p:cNvPr>
          <p:cNvSpPr>
            <a:spLocks noGrp="1"/>
          </p:cNvSpPr>
          <p:nvPr>
            <p:ph type="title"/>
          </p:nvPr>
        </p:nvSpPr>
        <p:spPr>
          <a:xfrm>
            <a:off x="838200" y="905692"/>
            <a:ext cx="10515600" cy="627806"/>
          </a:xfrm>
        </p:spPr>
        <p:txBody>
          <a:bodyPr>
            <a:noAutofit/>
          </a:bodyPr>
          <a:lstStyle/>
          <a:p>
            <a:r>
              <a:rPr lang="en-US" sz="2600" dirty="0"/>
              <a:t>b. Innovation at the BOP</a:t>
            </a:r>
          </a:p>
        </p:txBody>
      </p:sp>
      <p:sp>
        <p:nvSpPr>
          <p:cNvPr id="2" name="Espace réservé de la date 1">
            <a:extLst>
              <a:ext uri="{FF2B5EF4-FFF2-40B4-BE49-F238E27FC236}">
                <a16:creationId xmlns:a16="http://schemas.microsoft.com/office/drawing/2014/main" id="{DA94BF85-3D1E-4095-B341-DFCE822D2692}"/>
              </a:ext>
            </a:extLst>
          </p:cNvPr>
          <p:cNvSpPr>
            <a:spLocks noGrp="1"/>
          </p:cNvSpPr>
          <p:nvPr>
            <p:ph type="dt" sz="half" idx="10"/>
          </p:nvPr>
        </p:nvSpPr>
        <p:spPr/>
        <p:txBody>
          <a:bodyPr/>
          <a:lstStyle/>
          <a:p>
            <a:fld id="{EC0205B2-61E2-4938-ABA5-ADB85752D402}" type="datetime3">
              <a:rPr lang="en-US" smtClean="0"/>
              <a:t>1 October 2023</a:t>
            </a:fld>
            <a:endParaRPr lang="fr-FR"/>
          </a:p>
        </p:txBody>
      </p:sp>
      <p:sp>
        <p:nvSpPr>
          <p:cNvPr id="4" name="Espace réservé du pied de page 3">
            <a:extLst>
              <a:ext uri="{FF2B5EF4-FFF2-40B4-BE49-F238E27FC236}">
                <a16:creationId xmlns:a16="http://schemas.microsoft.com/office/drawing/2014/main" id="{2882B542-E767-4215-BCD6-F5F719C4052F}"/>
              </a:ext>
            </a:extLst>
          </p:cNvPr>
          <p:cNvSpPr>
            <a:spLocks noGrp="1"/>
          </p:cNvSpPr>
          <p:nvPr>
            <p:ph type="ftr" sz="quarter" idx="11"/>
          </p:nvPr>
        </p:nvSpPr>
        <p:spPr/>
        <p:txBody>
          <a:bodyPr/>
          <a:lstStyle/>
          <a:p>
            <a:r>
              <a:rPr lang="fr-FR"/>
              <a:t>Innovation and Entrepreneurship</a:t>
            </a:r>
          </a:p>
        </p:txBody>
      </p:sp>
      <p:pic>
        <p:nvPicPr>
          <p:cNvPr id="6" name="Audio 5">
            <a:hlinkClick r:id="" action="ppaction://media"/>
            <a:extLst>
              <a:ext uri="{FF2B5EF4-FFF2-40B4-BE49-F238E27FC236}">
                <a16:creationId xmlns:a16="http://schemas.microsoft.com/office/drawing/2014/main" id="{337967B6-8E2D-4367-B775-3D6C9791D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61460695"/>
      </p:ext>
    </p:extLst>
  </p:cSld>
  <p:clrMapOvr>
    <a:masterClrMapping/>
  </p:clrMapOvr>
  <mc:AlternateContent xmlns:mc="http://schemas.openxmlformats.org/markup-compatibility/2006" xmlns:p14="http://schemas.microsoft.com/office/powerpoint/2010/main">
    <mc:Choice Requires="p14">
      <p:transition spd="slow" p14:dur="2000" advTm="181856"/>
    </mc:Choice>
    <mc:Fallback xmlns="">
      <p:transition spd="slow" advTm="181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527048"/>
            <a:ext cx="10012680" cy="4883801"/>
          </a:xfrm>
        </p:spPr>
        <p:txBody>
          <a:bodyPr>
            <a:normAutofit fontScale="85000" lnSpcReduction="20000"/>
          </a:bodyPr>
          <a:lstStyle/>
          <a:p>
            <a:pPr marL="0" indent="0" algn="ctr">
              <a:lnSpc>
                <a:spcPct val="120000"/>
              </a:lnSpc>
              <a:spcBef>
                <a:spcPts val="0"/>
              </a:spcBef>
              <a:spcAft>
                <a:spcPts val="600"/>
              </a:spcAft>
              <a:buNone/>
            </a:pPr>
            <a:r>
              <a:rPr lang="en-US" sz="3200" b="1" dirty="0"/>
              <a:t>Bricolage: ‘Necessity is the mother of invention’</a:t>
            </a:r>
          </a:p>
          <a:p>
            <a:r>
              <a:rPr lang="en-US" dirty="0"/>
              <a:t>The concept of </a:t>
            </a:r>
            <a:r>
              <a:rPr lang="en-US" b="1" u="sng" dirty="0"/>
              <a:t>bricolage</a:t>
            </a:r>
            <a:r>
              <a:rPr lang="en-US" dirty="0"/>
              <a:t> - Lévi-Strauss (1967): ‘Bricolage is often described as making do with ‘whatever is at hand’ (Lévi-Strauss, 1967: 17). </a:t>
            </a:r>
            <a:endParaRPr lang="en-US" i="1" dirty="0"/>
          </a:p>
          <a:p>
            <a:r>
              <a:rPr lang="en-US" dirty="0"/>
              <a:t>The underlying logic is that resource-scarce conditions might encourage—or even urge—people to explore and ‘make do’ with existing resources in novel ways. </a:t>
            </a:r>
          </a:p>
          <a:p>
            <a:r>
              <a:rPr lang="en-US" b="1" dirty="0"/>
              <a:t>Entrepreneurial bricolage</a:t>
            </a:r>
            <a:r>
              <a:rPr lang="en-US" dirty="0"/>
              <a:t>: “as making do by applying combinations of the resources at hand to new problems and opportunities” (Baker &amp; Nelson, 2005, p.333)</a:t>
            </a:r>
          </a:p>
          <a:p>
            <a:r>
              <a:rPr lang="en-US" dirty="0"/>
              <a:t>Entrepreneurial bricolage consists of three key elements:</a:t>
            </a:r>
          </a:p>
          <a:p>
            <a:pPr lvl="1"/>
            <a:r>
              <a:rPr lang="en-US" sz="2600" dirty="0"/>
              <a:t>(a) using resources at hand, </a:t>
            </a:r>
          </a:p>
          <a:p>
            <a:pPr lvl="1"/>
            <a:r>
              <a:rPr lang="en-US" sz="2600" dirty="0"/>
              <a:t>(b) recombining the resources for new purposes and </a:t>
            </a:r>
          </a:p>
          <a:p>
            <a:pPr lvl="1"/>
            <a:r>
              <a:rPr lang="en-US" sz="2600" dirty="0"/>
              <a:t>(c) making do to provide appropriate solutions. </a:t>
            </a:r>
            <a:endParaRPr lang="en-US" sz="2600" i="1" dirty="0"/>
          </a:p>
        </p:txBody>
      </p:sp>
      <p:sp>
        <p:nvSpPr>
          <p:cNvPr id="5" name="Slide Number Placeholder 4"/>
          <p:cNvSpPr>
            <a:spLocks noGrp="1"/>
          </p:cNvSpPr>
          <p:nvPr>
            <p:ph type="sldNum" sz="quarter" idx="12"/>
          </p:nvPr>
        </p:nvSpPr>
        <p:spPr/>
        <p:txBody>
          <a:bodyPr/>
          <a:lstStyle/>
          <a:p>
            <a:fld id="{1F4A272C-92A5-A04E-91CD-E6EC72F17F45}" type="slidenum">
              <a:rPr lang="en-US" smtClean="0"/>
              <a:t>11</a:t>
            </a:fld>
            <a:endParaRPr lang="en-US"/>
          </a:p>
        </p:txBody>
      </p:sp>
      <p:sp>
        <p:nvSpPr>
          <p:cNvPr id="7" name="Title 1">
            <a:extLst>
              <a:ext uri="{FF2B5EF4-FFF2-40B4-BE49-F238E27FC236}">
                <a16:creationId xmlns:a16="http://schemas.microsoft.com/office/drawing/2014/main" id="{0A222394-F051-4931-B2DC-22C50B9CD128}"/>
              </a:ext>
            </a:extLst>
          </p:cNvPr>
          <p:cNvSpPr>
            <a:spLocks noGrp="1"/>
          </p:cNvSpPr>
          <p:nvPr>
            <p:ph type="title"/>
          </p:nvPr>
        </p:nvSpPr>
        <p:spPr>
          <a:xfrm>
            <a:off x="838200" y="905692"/>
            <a:ext cx="10515600" cy="627806"/>
          </a:xfrm>
        </p:spPr>
        <p:txBody>
          <a:bodyPr>
            <a:noAutofit/>
          </a:bodyPr>
          <a:lstStyle/>
          <a:p>
            <a:r>
              <a:rPr lang="en-US" sz="2600" dirty="0"/>
              <a:t>c. Bricolage</a:t>
            </a:r>
          </a:p>
        </p:txBody>
      </p:sp>
      <p:sp>
        <p:nvSpPr>
          <p:cNvPr id="2" name="Espace réservé de la date 1">
            <a:extLst>
              <a:ext uri="{FF2B5EF4-FFF2-40B4-BE49-F238E27FC236}">
                <a16:creationId xmlns:a16="http://schemas.microsoft.com/office/drawing/2014/main" id="{571E512E-4049-4C15-9957-7D726D3681C7}"/>
              </a:ext>
            </a:extLst>
          </p:cNvPr>
          <p:cNvSpPr>
            <a:spLocks noGrp="1"/>
          </p:cNvSpPr>
          <p:nvPr>
            <p:ph type="dt" sz="half" idx="10"/>
          </p:nvPr>
        </p:nvSpPr>
        <p:spPr/>
        <p:txBody>
          <a:bodyPr/>
          <a:lstStyle/>
          <a:p>
            <a:fld id="{6200E5A2-5BD4-4C0E-8E0F-8395CB31C026}" type="datetime3">
              <a:rPr lang="en-US" smtClean="0"/>
              <a:t>1 October 2023</a:t>
            </a:fld>
            <a:endParaRPr lang="fr-FR"/>
          </a:p>
        </p:txBody>
      </p:sp>
      <p:sp>
        <p:nvSpPr>
          <p:cNvPr id="4" name="Espace réservé du pied de page 3">
            <a:extLst>
              <a:ext uri="{FF2B5EF4-FFF2-40B4-BE49-F238E27FC236}">
                <a16:creationId xmlns:a16="http://schemas.microsoft.com/office/drawing/2014/main" id="{D64A8DE7-3435-42D6-A17D-549DE407D50D}"/>
              </a:ext>
            </a:extLst>
          </p:cNvPr>
          <p:cNvSpPr>
            <a:spLocks noGrp="1"/>
          </p:cNvSpPr>
          <p:nvPr>
            <p:ph type="ftr" sz="quarter" idx="11"/>
          </p:nvPr>
        </p:nvSpPr>
        <p:spPr/>
        <p:txBody>
          <a:bodyPr/>
          <a:lstStyle/>
          <a:p>
            <a:r>
              <a:rPr lang="fr-FR"/>
              <a:t>Innovation and Entrepreneurship</a:t>
            </a:r>
          </a:p>
        </p:txBody>
      </p:sp>
      <p:pic>
        <p:nvPicPr>
          <p:cNvPr id="6" name="Audio 5">
            <a:hlinkClick r:id="" action="ppaction://media"/>
            <a:extLst>
              <a:ext uri="{FF2B5EF4-FFF2-40B4-BE49-F238E27FC236}">
                <a16:creationId xmlns:a16="http://schemas.microsoft.com/office/drawing/2014/main" id="{7188B47B-91DC-47BD-A4BE-CB518B5B3D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4467833"/>
      </p:ext>
    </p:extLst>
  </p:cSld>
  <p:clrMapOvr>
    <a:masterClrMapping/>
  </p:clrMapOvr>
  <mc:AlternateContent xmlns:mc="http://schemas.openxmlformats.org/markup-compatibility/2006" xmlns:p14="http://schemas.microsoft.com/office/powerpoint/2010/main">
    <mc:Choice Requires="p14">
      <p:transition spd="slow" p14:dur="2000" advTm="242207"/>
    </mc:Choice>
    <mc:Fallback xmlns="">
      <p:transition spd="slow" advTm="24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DB7CE309-FFC4-44BA-B751-B16651ECC9E4}"/>
              </a:ext>
            </a:extLst>
          </p:cNvPr>
          <p:cNvSpPr>
            <a:spLocks noGrp="1"/>
          </p:cNvSpPr>
          <p:nvPr>
            <p:ph type="dt" sz="half" idx="10"/>
          </p:nvPr>
        </p:nvSpPr>
        <p:spPr/>
        <p:txBody>
          <a:bodyPr/>
          <a:lstStyle/>
          <a:p>
            <a:fld id="{5B739BCC-FFE7-447C-A9FB-55C213888CF5}" type="datetime3">
              <a:rPr lang="en-US" smtClean="0"/>
              <a:t>1 October 2023</a:t>
            </a:fld>
            <a:endParaRPr lang="fr-FR" dirty="0"/>
          </a:p>
        </p:txBody>
      </p:sp>
      <p:sp>
        <p:nvSpPr>
          <p:cNvPr id="6" name="Espace réservé du pied de page 5">
            <a:extLst>
              <a:ext uri="{FF2B5EF4-FFF2-40B4-BE49-F238E27FC236}">
                <a16:creationId xmlns:a16="http://schemas.microsoft.com/office/drawing/2014/main" id="{23A3007C-87FD-4806-9CF3-C1F094B84D05}"/>
              </a:ext>
            </a:extLst>
          </p:cNvPr>
          <p:cNvSpPr>
            <a:spLocks noGrp="1"/>
          </p:cNvSpPr>
          <p:nvPr>
            <p:ph type="ftr" sz="quarter" idx="11"/>
          </p:nvPr>
        </p:nvSpPr>
        <p:spPr/>
        <p:txBody>
          <a:bodyPr/>
          <a:lstStyle/>
          <a:p>
            <a:r>
              <a:rPr lang="fr-FR"/>
              <a:t>Innovation and Entrepreneurship</a:t>
            </a:r>
          </a:p>
        </p:txBody>
      </p:sp>
      <p:sp>
        <p:nvSpPr>
          <p:cNvPr id="7" name="Espace réservé du numéro de diapositive 6">
            <a:extLst>
              <a:ext uri="{FF2B5EF4-FFF2-40B4-BE49-F238E27FC236}">
                <a16:creationId xmlns:a16="http://schemas.microsoft.com/office/drawing/2014/main" id="{23E47A0E-CB72-4344-A195-F7C10115AA89}"/>
              </a:ext>
            </a:extLst>
          </p:cNvPr>
          <p:cNvSpPr>
            <a:spLocks noGrp="1"/>
          </p:cNvSpPr>
          <p:nvPr>
            <p:ph type="sldNum" sz="quarter" idx="12"/>
          </p:nvPr>
        </p:nvSpPr>
        <p:spPr/>
        <p:txBody>
          <a:bodyPr/>
          <a:lstStyle/>
          <a:p>
            <a:fld id="{B20CCB3F-FB25-4499-86B7-0CB2437FA1B7}" type="slidenum">
              <a:rPr lang="fr-FR" smtClean="0"/>
              <a:t>12</a:t>
            </a:fld>
            <a:endParaRPr lang="fr-FR"/>
          </a:p>
        </p:txBody>
      </p:sp>
      <p:sp>
        <p:nvSpPr>
          <p:cNvPr id="2" name="Rectangle 1">
            <a:extLst>
              <a:ext uri="{FF2B5EF4-FFF2-40B4-BE49-F238E27FC236}">
                <a16:creationId xmlns:a16="http://schemas.microsoft.com/office/drawing/2014/main" id="{40A848AD-8CD4-4C9C-8344-30C4F2801D58}"/>
              </a:ext>
            </a:extLst>
          </p:cNvPr>
          <p:cNvSpPr/>
          <p:nvPr/>
        </p:nvSpPr>
        <p:spPr>
          <a:xfrm>
            <a:off x="1219199" y="1134160"/>
            <a:ext cx="8963025" cy="5447645"/>
          </a:xfrm>
          <a:prstGeom prst="rect">
            <a:avLst/>
          </a:prstGeom>
        </p:spPr>
        <p:txBody>
          <a:bodyPr wrap="square">
            <a:spAutoFit/>
          </a:bodyPr>
          <a:lstStyle/>
          <a:p>
            <a:pPr algn="ctr"/>
            <a:r>
              <a:rPr lang="it-IT" sz="3600" b="1" dirty="0">
                <a:solidFill>
                  <a:schemeClr val="accent1"/>
                </a:solidFill>
                <a:latin typeface="Verdana" panose="020B0604030504040204" pitchFamily="34" charset="0"/>
                <a:ea typeface="Verdana" panose="020B0604030504040204" pitchFamily="34" charset="0"/>
              </a:rPr>
              <a:t>Thank you for your attention</a:t>
            </a:r>
          </a:p>
          <a:p>
            <a:pPr algn="ctr"/>
            <a:endParaRPr lang="it-IT" b="1" i="1" dirty="0">
              <a:latin typeface="Verdana" panose="020B0604030504040204" pitchFamily="34" charset="0"/>
              <a:ea typeface="Verdana" panose="020B0604030504040204" pitchFamily="34" charset="0"/>
            </a:endParaRPr>
          </a:p>
          <a:p>
            <a:pPr algn="ctr"/>
            <a:endParaRPr lang="it-IT" b="1" i="1" dirty="0">
              <a:latin typeface="Verdana" panose="020B0604030504040204" pitchFamily="34" charset="0"/>
              <a:ea typeface="Verdana" panose="020B0604030504040204" pitchFamily="34" charset="0"/>
            </a:endParaRPr>
          </a:p>
          <a:p>
            <a:pPr algn="ctr"/>
            <a:endParaRPr lang="it-IT" b="1" i="1" dirty="0">
              <a:latin typeface="Verdana" panose="020B0604030504040204" pitchFamily="34" charset="0"/>
              <a:ea typeface="Verdana" panose="020B0604030504040204" pitchFamily="34" charset="0"/>
            </a:endParaRPr>
          </a:p>
          <a:p>
            <a:pPr algn="ctr"/>
            <a:r>
              <a:rPr lang="it-IT" sz="2600" b="1" i="1" dirty="0">
                <a:latin typeface="Verdana" panose="020B0604030504040204" pitchFamily="34" charset="0"/>
                <a:ea typeface="Verdana" panose="020B0604030504040204" pitchFamily="34" charset="0"/>
              </a:rPr>
              <a:t>Don’t hesitate to contact me </a:t>
            </a:r>
          </a:p>
          <a:p>
            <a:pPr algn="ctr"/>
            <a:r>
              <a:rPr lang="it-IT" sz="2600" b="1" i="1" dirty="0">
                <a:latin typeface="Verdana" panose="020B0604030504040204" pitchFamily="34" charset="0"/>
                <a:ea typeface="Verdana" panose="020B0604030504040204" pitchFamily="34" charset="0"/>
              </a:rPr>
              <a:t>if you have any question or you need further information</a:t>
            </a:r>
          </a:p>
          <a:p>
            <a:endParaRPr lang="it-IT" b="1" dirty="0"/>
          </a:p>
          <a:p>
            <a:endParaRPr lang="it-IT" b="1" dirty="0"/>
          </a:p>
          <a:p>
            <a:endParaRPr lang="it-IT" b="1" dirty="0"/>
          </a:p>
          <a:p>
            <a:endParaRPr lang="it-IT" b="1" dirty="0"/>
          </a:p>
          <a:p>
            <a:endParaRPr lang="it-IT" b="1" dirty="0"/>
          </a:p>
          <a:p>
            <a:pPr algn="ctr"/>
            <a:r>
              <a:rPr lang="it-IT" b="1" dirty="0">
                <a:solidFill>
                  <a:schemeClr val="accent1">
                    <a:lumMod val="75000"/>
                  </a:schemeClr>
                </a:solidFill>
              </a:rPr>
              <a:t>Son Thi Kim Le</a:t>
            </a:r>
          </a:p>
          <a:p>
            <a:pPr algn="ctr"/>
            <a:r>
              <a:rPr lang="it-IT" b="1" dirty="0">
                <a:solidFill>
                  <a:schemeClr val="accent1">
                    <a:lumMod val="75000"/>
                  </a:schemeClr>
                </a:solidFill>
              </a:rPr>
              <a:t>ISI/Lab RII and ISCID-CO (ULCO)</a:t>
            </a:r>
          </a:p>
          <a:p>
            <a:pPr algn="ctr"/>
            <a:r>
              <a:rPr lang="it-IT" b="1" dirty="0">
                <a:solidFill>
                  <a:schemeClr val="accent1">
                    <a:lumMod val="75000"/>
                  </a:schemeClr>
                </a:solidFill>
              </a:rPr>
              <a:t>Sontk.le@univ-littoral.fr</a:t>
            </a:r>
          </a:p>
          <a:p>
            <a:br>
              <a:rPr lang="it-IT" b="1" dirty="0"/>
            </a:br>
            <a:endParaRPr lang="fr-FR" dirty="0"/>
          </a:p>
        </p:txBody>
      </p:sp>
      <p:pic>
        <p:nvPicPr>
          <p:cNvPr id="3" name="Audio 2">
            <a:hlinkClick r:id="" action="ppaction://media"/>
            <a:extLst>
              <a:ext uri="{FF2B5EF4-FFF2-40B4-BE49-F238E27FC236}">
                <a16:creationId xmlns:a16="http://schemas.microsoft.com/office/drawing/2014/main" id="{9ACA6775-B7C5-41D6-95D4-A95393BC0C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60757501"/>
      </p:ext>
    </p:extLst>
  </p:cSld>
  <p:clrMapOvr>
    <a:masterClrMapping/>
  </p:clrMapOvr>
  <mc:AlternateContent xmlns:mc="http://schemas.openxmlformats.org/markup-compatibility/2006" xmlns:p14="http://schemas.microsoft.com/office/powerpoint/2010/main">
    <mc:Choice Requires="p14">
      <p:transition spd="slow" p14:dur="2000" advTm="11943"/>
    </mc:Choice>
    <mc:Fallback xmlns="">
      <p:transition spd="slow" advTm="1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74110C-9DCA-D879-1384-DDBFD06D0C0D}"/>
              </a:ext>
            </a:extLst>
          </p:cNvPr>
          <p:cNvSpPr>
            <a:spLocks noGrp="1"/>
          </p:cNvSpPr>
          <p:nvPr>
            <p:ph type="title"/>
          </p:nvPr>
        </p:nvSpPr>
        <p:spPr/>
        <p:txBody>
          <a:bodyPr>
            <a:normAutofit/>
          </a:bodyPr>
          <a:lstStyle/>
          <a:p>
            <a:r>
              <a:rPr lang="en-US" sz="2600" dirty="0"/>
              <a:t>Course sessions</a:t>
            </a:r>
            <a:endParaRPr lang="it-IT" sz="2600" b="1" dirty="0"/>
          </a:p>
        </p:txBody>
      </p:sp>
      <p:sp>
        <p:nvSpPr>
          <p:cNvPr id="4" name="Segnaposto piè di pagina 3">
            <a:extLst>
              <a:ext uri="{FF2B5EF4-FFF2-40B4-BE49-F238E27FC236}">
                <a16:creationId xmlns:a16="http://schemas.microsoft.com/office/drawing/2014/main" id="{BCF89739-57A4-FE4F-F5F8-E9B904EF1AAD}"/>
              </a:ext>
            </a:extLst>
          </p:cNvPr>
          <p:cNvSpPr>
            <a:spLocks noGrp="1"/>
          </p:cNvSpPr>
          <p:nvPr>
            <p:ph type="ftr" sz="quarter" idx="11"/>
          </p:nvPr>
        </p:nvSpPr>
        <p:spPr/>
        <p:txBody>
          <a:bodyPr/>
          <a:lstStyle/>
          <a:p>
            <a:r>
              <a:rPr lang="en-US" dirty="0"/>
              <a:t>Innovation and Entrepreneurship</a:t>
            </a:r>
          </a:p>
        </p:txBody>
      </p:sp>
      <p:sp>
        <p:nvSpPr>
          <p:cNvPr id="5" name="Segnaposto numero diapositiva 4">
            <a:extLst>
              <a:ext uri="{FF2B5EF4-FFF2-40B4-BE49-F238E27FC236}">
                <a16:creationId xmlns:a16="http://schemas.microsoft.com/office/drawing/2014/main" id="{C0552F28-152E-06FD-057C-16ABEF7F16A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
        <p:nvSpPr>
          <p:cNvPr id="6" name="Segnaposto data 5">
            <a:extLst>
              <a:ext uri="{FF2B5EF4-FFF2-40B4-BE49-F238E27FC236}">
                <a16:creationId xmlns:a16="http://schemas.microsoft.com/office/drawing/2014/main" id="{36850E77-EF47-9D43-70E4-76A6A7EE783E}"/>
              </a:ext>
            </a:extLst>
          </p:cNvPr>
          <p:cNvSpPr>
            <a:spLocks noGrp="1"/>
          </p:cNvSpPr>
          <p:nvPr>
            <p:ph type="dt" sz="half" idx="10"/>
          </p:nvPr>
        </p:nvSpPr>
        <p:spPr/>
        <p:txBody>
          <a:bodyPr/>
          <a:lstStyle/>
          <a:p>
            <a:fld id="{2B5D5119-750E-4C88-92DB-A63F7EEA259F}" type="datetime3">
              <a:rPr lang="en-US" smtClean="0"/>
              <a:t>1 October 2023</a:t>
            </a:fld>
            <a:endParaRPr lang="en-US" dirty="0"/>
          </a:p>
        </p:txBody>
      </p:sp>
      <p:sp>
        <p:nvSpPr>
          <p:cNvPr id="8" name="Segnaposto contenuto 2">
            <a:extLst>
              <a:ext uri="{FF2B5EF4-FFF2-40B4-BE49-F238E27FC236}">
                <a16:creationId xmlns:a16="http://schemas.microsoft.com/office/drawing/2014/main" id="{E1B99C96-6470-4F3D-A385-52CE3537814A}"/>
              </a:ext>
            </a:extLst>
          </p:cNvPr>
          <p:cNvSpPr txBox="1">
            <a:spLocks/>
          </p:cNvSpPr>
          <p:nvPr/>
        </p:nvSpPr>
        <p:spPr>
          <a:xfrm>
            <a:off x="990600" y="1690688"/>
            <a:ext cx="10515600" cy="446297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48"/>
              </a:spcBef>
              <a:spcAft>
                <a:spcPts val="600"/>
              </a:spcAft>
              <a:buFont typeface="Arial" panose="020B0604020202020204" pitchFamily="34" charset="0"/>
              <a:buNone/>
            </a:pPr>
            <a:r>
              <a:rPr lang="en-US" sz="3200" dirty="0"/>
              <a:t>1. Identify entrepreneurial ideas and opportunities</a:t>
            </a:r>
          </a:p>
          <a:p>
            <a:pPr marL="0" indent="0">
              <a:lnSpc>
                <a:spcPct val="120000"/>
              </a:lnSpc>
              <a:spcBef>
                <a:spcPts val="1248"/>
              </a:spcBef>
              <a:spcAft>
                <a:spcPts val="600"/>
              </a:spcAft>
              <a:buFont typeface="Arial" panose="020B0604020202020204" pitchFamily="34" charset="0"/>
              <a:buNone/>
            </a:pPr>
            <a:r>
              <a:rPr lang="en-US" sz="3200" dirty="0"/>
              <a:t>2. Building a business model and plan</a:t>
            </a:r>
            <a:endParaRPr lang="fr-FR" sz="3200" dirty="0"/>
          </a:p>
          <a:p>
            <a:pPr marL="0" indent="0">
              <a:lnSpc>
                <a:spcPct val="120000"/>
              </a:lnSpc>
              <a:spcBef>
                <a:spcPts val="1248"/>
              </a:spcBef>
              <a:spcAft>
                <a:spcPts val="600"/>
              </a:spcAft>
              <a:buFont typeface="Arial" panose="020B0604020202020204" pitchFamily="34" charset="0"/>
              <a:buNone/>
            </a:pPr>
            <a:r>
              <a:rPr lang="en-US" sz="3200" dirty="0"/>
              <a:t>3. Innovation and entrepreneurship</a:t>
            </a:r>
          </a:p>
          <a:p>
            <a:pPr marL="0" indent="0">
              <a:lnSpc>
                <a:spcPct val="120000"/>
              </a:lnSpc>
              <a:spcBef>
                <a:spcPts val="1248"/>
              </a:spcBef>
              <a:spcAft>
                <a:spcPts val="600"/>
              </a:spcAft>
              <a:buNone/>
            </a:pPr>
            <a:r>
              <a:rPr lang="en-US" sz="3200" dirty="0"/>
              <a:t>4. Innovation diffusion and Open innovation/Innovation network </a:t>
            </a:r>
          </a:p>
          <a:p>
            <a:pPr marL="0" indent="0">
              <a:lnSpc>
                <a:spcPct val="120000"/>
              </a:lnSpc>
              <a:spcBef>
                <a:spcPts val="1248"/>
              </a:spcBef>
              <a:spcAft>
                <a:spcPts val="600"/>
              </a:spcAft>
              <a:buNone/>
            </a:pPr>
            <a:r>
              <a:rPr lang="en-US" sz="3200" dirty="0"/>
              <a:t>5. Protecting intellectual property </a:t>
            </a:r>
            <a:endParaRPr lang="fr-FR" sz="3200" dirty="0"/>
          </a:p>
          <a:p>
            <a:pPr marL="0" indent="0">
              <a:lnSpc>
                <a:spcPct val="120000"/>
              </a:lnSpc>
              <a:spcBef>
                <a:spcPts val="1248"/>
              </a:spcBef>
              <a:spcAft>
                <a:spcPts val="600"/>
              </a:spcAft>
              <a:buFont typeface="Arial" panose="020B0604020202020204" pitchFamily="34" charset="0"/>
              <a:buNone/>
            </a:pPr>
            <a:r>
              <a:rPr lang="en-US" sz="3200" dirty="0"/>
              <a:t>6. Innovation management in resource-constrained environment</a:t>
            </a:r>
            <a:endParaRPr lang="fr-FR" sz="3200" dirty="0"/>
          </a:p>
          <a:p>
            <a:endParaRPr lang="it-IT" dirty="0"/>
          </a:p>
        </p:txBody>
      </p:sp>
      <p:pic>
        <p:nvPicPr>
          <p:cNvPr id="3" name="Audio 2">
            <a:hlinkClick r:id="" action="ppaction://media"/>
            <a:extLst>
              <a:ext uri="{FF2B5EF4-FFF2-40B4-BE49-F238E27FC236}">
                <a16:creationId xmlns:a16="http://schemas.microsoft.com/office/drawing/2014/main" id="{02D7D2D2-F84D-4EF9-86DB-2A69B86DDF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56178724"/>
      </p:ext>
    </p:extLst>
  </p:cSld>
  <p:clrMapOvr>
    <a:masterClrMapping/>
  </p:clrMapOvr>
  <mc:AlternateContent xmlns:mc="http://schemas.openxmlformats.org/markup-compatibility/2006" xmlns:p14="http://schemas.microsoft.com/office/powerpoint/2010/main">
    <mc:Choice Requires="p14">
      <p:transition spd="slow" p14:dur="2000" advTm="4743"/>
    </mc:Choice>
    <mc:Fallback xmlns="">
      <p:transition spd="slow" advTm="4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5691"/>
            <a:ext cx="10515600" cy="784997"/>
          </a:xfrm>
        </p:spPr>
        <p:txBody>
          <a:bodyPr>
            <a:noAutofit/>
          </a:bodyPr>
          <a:lstStyle/>
          <a:p>
            <a:r>
              <a:rPr lang="en-US" sz="2600" dirty="0"/>
              <a:t>6. Innovation management in resource-constrained environment</a:t>
            </a:r>
          </a:p>
        </p:txBody>
      </p:sp>
      <p:sp>
        <p:nvSpPr>
          <p:cNvPr id="3" name="Slide Number Placeholder 2"/>
          <p:cNvSpPr>
            <a:spLocks noGrp="1"/>
          </p:cNvSpPr>
          <p:nvPr>
            <p:ph type="sldNum" sz="quarter" idx="12"/>
          </p:nvPr>
        </p:nvSpPr>
        <p:spPr/>
        <p:txBody>
          <a:bodyPr/>
          <a:lstStyle/>
          <a:p>
            <a:fld id="{1F4A272C-92A5-A04E-91CD-E6EC72F17F45}" type="slidenum">
              <a:rPr lang="en-US" smtClean="0"/>
              <a:t>3</a:t>
            </a:fld>
            <a:endParaRPr lang="en-US"/>
          </a:p>
        </p:txBody>
      </p:sp>
      <p:sp>
        <p:nvSpPr>
          <p:cNvPr id="4" name="Content Placeholder 3"/>
          <p:cNvSpPr>
            <a:spLocks noGrp="1"/>
          </p:cNvSpPr>
          <p:nvPr>
            <p:ph sz="quarter" idx="1"/>
          </p:nvPr>
        </p:nvSpPr>
        <p:spPr>
          <a:xfrm>
            <a:off x="838200" y="1862201"/>
            <a:ext cx="9856808" cy="3998666"/>
          </a:xfrm>
        </p:spPr>
        <p:txBody>
          <a:bodyPr>
            <a:noAutofit/>
          </a:bodyPr>
          <a:lstStyle/>
          <a:p>
            <a:pPr marL="457200" indent="-457200">
              <a:lnSpc>
                <a:spcPct val="100000"/>
              </a:lnSpc>
              <a:spcBef>
                <a:spcPts val="1200"/>
              </a:spcBef>
              <a:buFont typeface="Arial" panose="020B0604020202020204" pitchFamily="34" charset="0"/>
              <a:buAutoNum type="alphaLcPeriod"/>
            </a:pPr>
            <a:r>
              <a:rPr lang="en-US" b="1" dirty="0"/>
              <a:t>Resource-constrained environment – BOP markets</a:t>
            </a:r>
            <a:endParaRPr lang="fr-FR" dirty="0"/>
          </a:p>
          <a:p>
            <a:pPr marL="457200" indent="-457200">
              <a:lnSpc>
                <a:spcPct val="100000"/>
              </a:lnSpc>
              <a:spcBef>
                <a:spcPts val="1200"/>
              </a:spcBef>
              <a:buFont typeface="Arial" panose="020B0604020202020204" pitchFamily="34" charset="0"/>
              <a:buAutoNum type="alphaLcPeriod"/>
            </a:pPr>
            <a:r>
              <a:rPr lang="en-US" sz="2600" b="1" dirty="0"/>
              <a:t>Innovation at the BOP</a:t>
            </a:r>
          </a:p>
          <a:p>
            <a:pPr marL="457200" indent="-457200">
              <a:lnSpc>
                <a:spcPct val="100000"/>
              </a:lnSpc>
              <a:spcBef>
                <a:spcPts val="1200"/>
              </a:spcBef>
              <a:buFont typeface="Arial" panose="020B0604020202020204" pitchFamily="34" charset="0"/>
              <a:buAutoNum type="alphaLcPeriod"/>
            </a:pPr>
            <a:r>
              <a:rPr lang="en-US" sz="2600" b="1" dirty="0"/>
              <a:t>Bricolage</a:t>
            </a:r>
            <a:endParaRPr lang="fr-FR" sz="2600" b="1" dirty="0"/>
          </a:p>
        </p:txBody>
      </p:sp>
      <p:sp>
        <p:nvSpPr>
          <p:cNvPr id="5" name="Espace réservé de la date 4">
            <a:extLst>
              <a:ext uri="{FF2B5EF4-FFF2-40B4-BE49-F238E27FC236}">
                <a16:creationId xmlns:a16="http://schemas.microsoft.com/office/drawing/2014/main" id="{F9A7CE2E-E08A-4406-B06E-08CF4E5FA1C1}"/>
              </a:ext>
            </a:extLst>
          </p:cNvPr>
          <p:cNvSpPr>
            <a:spLocks noGrp="1"/>
          </p:cNvSpPr>
          <p:nvPr>
            <p:ph type="dt" sz="half" idx="10"/>
          </p:nvPr>
        </p:nvSpPr>
        <p:spPr/>
        <p:txBody>
          <a:bodyPr/>
          <a:lstStyle/>
          <a:p>
            <a:fld id="{9155451D-9A0D-41E9-82A9-8EE2C07ADB6A}" type="datetime3">
              <a:rPr lang="en-US" smtClean="0"/>
              <a:t>1 October 2023</a:t>
            </a:fld>
            <a:endParaRPr lang="fr-FR"/>
          </a:p>
        </p:txBody>
      </p:sp>
      <p:sp>
        <p:nvSpPr>
          <p:cNvPr id="6" name="Espace réservé du pied de page 5">
            <a:extLst>
              <a:ext uri="{FF2B5EF4-FFF2-40B4-BE49-F238E27FC236}">
                <a16:creationId xmlns:a16="http://schemas.microsoft.com/office/drawing/2014/main" id="{77907857-88B6-448E-9862-6DE5778F2668}"/>
              </a:ext>
            </a:extLst>
          </p:cNvPr>
          <p:cNvSpPr>
            <a:spLocks noGrp="1"/>
          </p:cNvSpPr>
          <p:nvPr>
            <p:ph type="ftr" sz="quarter" idx="11"/>
          </p:nvPr>
        </p:nvSpPr>
        <p:spPr/>
        <p:txBody>
          <a:bodyPr/>
          <a:lstStyle/>
          <a:p>
            <a:r>
              <a:rPr lang="fr-FR"/>
              <a:t>Innovation and Entrepreneurship</a:t>
            </a:r>
          </a:p>
        </p:txBody>
      </p:sp>
      <p:pic>
        <p:nvPicPr>
          <p:cNvPr id="7" name="Audio 6">
            <a:hlinkClick r:id="" action="ppaction://media"/>
            <a:extLst>
              <a:ext uri="{FF2B5EF4-FFF2-40B4-BE49-F238E27FC236}">
                <a16:creationId xmlns:a16="http://schemas.microsoft.com/office/drawing/2014/main" id="{10013EA6-40E2-4A60-B20E-1512E4D88A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01488498"/>
      </p:ext>
    </p:extLst>
  </p:cSld>
  <p:clrMapOvr>
    <a:masterClrMapping/>
  </p:clrMapOvr>
  <mc:AlternateContent xmlns:mc="http://schemas.openxmlformats.org/markup-compatibility/2006" xmlns:p14="http://schemas.microsoft.com/office/powerpoint/2010/main">
    <mc:Choice Requires="p14">
      <p:transition spd="slow" p14:dur="2000" advTm="13288"/>
    </mc:Choice>
    <mc:Fallback xmlns="">
      <p:transition spd="slow" advTm="1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3FC49A2-9F20-4A49-8A31-ACD0A5CB9C4E}"/>
              </a:ext>
            </a:extLst>
          </p:cNvPr>
          <p:cNvSpPr>
            <a:spLocks noGrp="1"/>
          </p:cNvSpPr>
          <p:nvPr>
            <p:ph type="sldNum" sz="quarter" idx="12"/>
          </p:nvPr>
        </p:nvSpPr>
        <p:spPr/>
        <p:txBody>
          <a:bodyPr/>
          <a:lstStyle/>
          <a:p>
            <a:fld id="{1F4A272C-92A5-A04E-91CD-E6EC72F17F45}" type="slidenum">
              <a:rPr lang="en-US" smtClean="0"/>
              <a:t>4</a:t>
            </a:fld>
            <a:endParaRPr lang="en-US"/>
          </a:p>
        </p:txBody>
      </p:sp>
      <p:sp>
        <p:nvSpPr>
          <p:cNvPr id="4" name="Espace réservé du contenu 3">
            <a:extLst>
              <a:ext uri="{FF2B5EF4-FFF2-40B4-BE49-F238E27FC236}">
                <a16:creationId xmlns:a16="http://schemas.microsoft.com/office/drawing/2014/main" id="{DD839B44-0391-4C66-B1E4-A28EAE43EB68}"/>
              </a:ext>
            </a:extLst>
          </p:cNvPr>
          <p:cNvSpPr>
            <a:spLocks noGrp="1"/>
          </p:cNvSpPr>
          <p:nvPr>
            <p:ph sz="quarter" idx="1"/>
          </p:nvPr>
        </p:nvSpPr>
        <p:spPr/>
        <p:txBody>
          <a:bodyPr>
            <a:normAutofit/>
          </a:bodyPr>
          <a:lstStyle/>
          <a:p>
            <a:pPr marL="0" indent="0" algn="ctr">
              <a:buNone/>
            </a:pPr>
            <a:r>
              <a:rPr lang="en-US" sz="2300" b="1" dirty="0"/>
              <a:t>Resource-constrained environment – BOP markets</a:t>
            </a:r>
            <a:endParaRPr lang="fr-FR" sz="2300" dirty="0"/>
          </a:p>
        </p:txBody>
      </p:sp>
      <p:pic>
        <p:nvPicPr>
          <p:cNvPr id="5" name="Espace réservé du contenu 7">
            <a:extLst>
              <a:ext uri="{FF2B5EF4-FFF2-40B4-BE49-F238E27FC236}">
                <a16:creationId xmlns:a16="http://schemas.microsoft.com/office/drawing/2014/main" id="{62A5AFF9-DAE1-448B-B5D2-4214961C90DC}"/>
              </a:ext>
            </a:extLst>
          </p:cNvPr>
          <p:cNvPicPr>
            <a:picLocks noChangeAspect="1"/>
          </p:cNvPicPr>
          <p:nvPr/>
        </p:nvPicPr>
        <p:blipFill>
          <a:blip r:embed="rId5"/>
          <a:stretch>
            <a:fillRect/>
          </a:stretch>
        </p:blipFill>
        <p:spPr>
          <a:xfrm>
            <a:off x="2055837" y="2508069"/>
            <a:ext cx="8008848" cy="3857220"/>
          </a:xfrm>
          <a:prstGeom prst="rect">
            <a:avLst/>
          </a:prstGeom>
        </p:spPr>
      </p:pic>
      <p:sp>
        <p:nvSpPr>
          <p:cNvPr id="8" name="Title 1">
            <a:extLst>
              <a:ext uri="{FF2B5EF4-FFF2-40B4-BE49-F238E27FC236}">
                <a16:creationId xmlns:a16="http://schemas.microsoft.com/office/drawing/2014/main" id="{AEAC0032-F75D-4D6F-903C-AF4B69E17AFC}"/>
              </a:ext>
            </a:extLst>
          </p:cNvPr>
          <p:cNvSpPr>
            <a:spLocks noGrp="1"/>
          </p:cNvSpPr>
          <p:nvPr>
            <p:ph type="title"/>
          </p:nvPr>
        </p:nvSpPr>
        <p:spPr>
          <a:xfrm>
            <a:off x="838200" y="905692"/>
            <a:ext cx="10744200" cy="563748"/>
          </a:xfrm>
        </p:spPr>
        <p:txBody>
          <a:bodyPr>
            <a:noAutofit/>
          </a:bodyPr>
          <a:lstStyle/>
          <a:p>
            <a:r>
              <a:rPr lang="en-US" sz="2600" dirty="0"/>
              <a:t>a. Resource-constrained environment – BOP markets</a:t>
            </a:r>
            <a:br>
              <a:rPr lang="fr-FR" sz="2400" dirty="0"/>
            </a:br>
            <a:endParaRPr lang="en-US" sz="2200" dirty="0"/>
          </a:p>
        </p:txBody>
      </p:sp>
      <p:sp>
        <p:nvSpPr>
          <p:cNvPr id="2" name="Espace réservé de la date 1">
            <a:extLst>
              <a:ext uri="{FF2B5EF4-FFF2-40B4-BE49-F238E27FC236}">
                <a16:creationId xmlns:a16="http://schemas.microsoft.com/office/drawing/2014/main" id="{720EC818-7112-4FEC-98AD-5F07DD755664}"/>
              </a:ext>
            </a:extLst>
          </p:cNvPr>
          <p:cNvSpPr>
            <a:spLocks noGrp="1"/>
          </p:cNvSpPr>
          <p:nvPr>
            <p:ph type="dt" sz="half" idx="10"/>
          </p:nvPr>
        </p:nvSpPr>
        <p:spPr/>
        <p:txBody>
          <a:bodyPr/>
          <a:lstStyle/>
          <a:p>
            <a:fld id="{ACD87292-9B69-4449-8167-0B0F1A6DE39C}" type="datetime3">
              <a:rPr lang="en-US" smtClean="0"/>
              <a:t>1 October 2023</a:t>
            </a:fld>
            <a:endParaRPr lang="fr-FR"/>
          </a:p>
        </p:txBody>
      </p:sp>
      <p:sp>
        <p:nvSpPr>
          <p:cNvPr id="6" name="Espace réservé du pied de page 5">
            <a:extLst>
              <a:ext uri="{FF2B5EF4-FFF2-40B4-BE49-F238E27FC236}">
                <a16:creationId xmlns:a16="http://schemas.microsoft.com/office/drawing/2014/main" id="{836DC25B-5805-479C-84C1-086E5BF7CE4B}"/>
              </a:ext>
            </a:extLst>
          </p:cNvPr>
          <p:cNvSpPr>
            <a:spLocks noGrp="1"/>
          </p:cNvSpPr>
          <p:nvPr>
            <p:ph type="ftr" sz="quarter" idx="11"/>
          </p:nvPr>
        </p:nvSpPr>
        <p:spPr/>
        <p:txBody>
          <a:bodyPr/>
          <a:lstStyle/>
          <a:p>
            <a:r>
              <a:rPr lang="fr-FR"/>
              <a:t>Innovation and Entrepreneurship</a:t>
            </a:r>
          </a:p>
        </p:txBody>
      </p:sp>
      <p:pic>
        <p:nvPicPr>
          <p:cNvPr id="7" name="Audio 6">
            <a:hlinkClick r:id="" action="ppaction://media"/>
            <a:extLst>
              <a:ext uri="{FF2B5EF4-FFF2-40B4-BE49-F238E27FC236}">
                <a16:creationId xmlns:a16="http://schemas.microsoft.com/office/drawing/2014/main" id="{32C24A23-6727-496E-8A61-E232A77290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2417240"/>
      </p:ext>
    </p:extLst>
  </p:cSld>
  <p:clrMapOvr>
    <a:masterClrMapping/>
  </p:clrMapOvr>
  <mc:AlternateContent xmlns:mc="http://schemas.openxmlformats.org/markup-compatibility/2006" xmlns:p14="http://schemas.microsoft.com/office/powerpoint/2010/main">
    <mc:Choice Requires="p14">
      <p:transition spd="slow" p14:dur="2000" advTm="44983"/>
    </mc:Choice>
    <mc:Fallback xmlns="">
      <p:transition spd="slow" advTm="44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77900" y="1533498"/>
            <a:ext cx="9842500" cy="4651402"/>
          </a:xfrm>
        </p:spPr>
        <p:txBody>
          <a:bodyPr>
            <a:normAutofit lnSpcReduction="10000"/>
          </a:bodyPr>
          <a:lstStyle/>
          <a:p>
            <a:pPr marL="0" indent="0" algn="ctr">
              <a:lnSpc>
                <a:spcPct val="120000"/>
              </a:lnSpc>
              <a:spcAft>
                <a:spcPts val="600"/>
              </a:spcAft>
              <a:buNone/>
            </a:pPr>
            <a:r>
              <a:rPr lang="en-US" b="1" dirty="0"/>
              <a:t>Bottom of the pyramid (BOP) context </a:t>
            </a:r>
          </a:p>
          <a:p>
            <a:pPr>
              <a:lnSpc>
                <a:spcPct val="110000"/>
              </a:lnSpc>
              <a:spcBef>
                <a:spcPts val="600"/>
              </a:spcBef>
            </a:pPr>
            <a:r>
              <a:rPr lang="en-US" dirty="0"/>
              <a:t>A majority of this BOP population resides in emerging markets </a:t>
            </a:r>
          </a:p>
          <a:p>
            <a:pPr>
              <a:lnSpc>
                <a:spcPct val="110000"/>
              </a:lnSpc>
              <a:spcBef>
                <a:spcPts val="600"/>
              </a:spcBef>
            </a:pPr>
            <a:endParaRPr lang="en-US" dirty="0"/>
          </a:p>
          <a:p>
            <a:pPr>
              <a:lnSpc>
                <a:spcPct val="110000"/>
              </a:lnSpc>
              <a:spcBef>
                <a:spcPts val="600"/>
              </a:spcBef>
              <a:buFont typeface="Symbol" panose="05050102010706020507" pitchFamily="18" charset="2"/>
              <a:buChar char="Þ"/>
            </a:pPr>
            <a:r>
              <a:rPr lang="en-US" i="1" dirty="0"/>
              <a:t>Need products at a very low price, or price is decreased drastically compared to similar offers in a developed market</a:t>
            </a:r>
          </a:p>
          <a:p>
            <a:pPr>
              <a:lnSpc>
                <a:spcPct val="110000"/>
              </a:lnSpc>
              <a:spcBef>
                <a:spcPts val="600"/>
              </a:spcBef>
              <a:buFont typeface="Symbol" panose="05050102010706020507" pitchFamily="18" charset="2"/>
              <a:buChar char="Þ"/>
            </a:pPr>
            <a:r>
              <a:rPr lang="en-US" i="1" dirty="0"/>
              <a:t>Need re-design products which can be well adapted with the living condition at BOP context</a:t>
            </a:r>
          </a:p>
        </p:txBody>
      </p:sp>
      <p:sp>
        <p:nvSpPr>
          <p:cNvPr id="5" name="Slide Number Placeholder 4"/>
          <p:cNvSpPr>
            <a:spLocks noGrp="1"/>
          </p:cNvSpPr>
          <p:nvPr>
            <p:ph type="sldNum" sz="quarter" idx="12"/>
          </p:nvPr>
        </p:nvSpPr>
        <p:spPr/>
        <p:txBody>
          <a:bodyPr/>
          <a:lstStyle/>
          <a:p>
            <a:fld id="{1F4A272C-92A5-A04E-91CD-E6EC72F17F45}" type="slidenum">
              <a:rPr lang="en-US" smtClean="0"/>
              <a:t>5</a:t>
            </a:fld>
            <a:endParaRPr lang="en-US"/>
          </a:p>
        </p:txBody>
      </p:sp>
      <p:sp>
        <p:nvSpPr>
          <p:cNvPr id="7" name="Title 1">
            <a:extLst>
              <a:ext uri="{FF2B5EF4-FFF2-40B4-BE49-F238E27FC236}">
                <a16:creationId xmlns:a16="http://schemas.microsoft.com/office/drawing/2014/main" id="{2DEB3339-C0D9-41F4-AA5B-E76D9BA78EC2}"/>
              </a:ext>
            </a:extLst>
          </p:cNvPr>
          <p:cNvSpPr>
            <a:spLocks noGrp="1"/>
          </p:cNvSpPr>
          <p:nvPr>
            <p:ph type="title"/>
          </p:nvPr>
        </p:nvSpPr>
        <p:spPr>
          <a:xfrm>
            <a:off x="838200" y="905692"/>
            <a:ext cx="10515600" cy="627806"/>
          </a:xfrm>
        </p:spPr>
        <p:txBody>
          <a:bodyPr>
            <a:noAutofit/>
          </a:bodyPr>
          <a:lstStyle/>
          <a:p>
            <a:r>
              <a:rPr lang="en-US" sz="2600" dirty="0"/>
              <a:t>a. Resource-constrained environment – BOP markets</a:t>
            </a:r>
          </a:p>
        </p:txBody>
      </p:sp>
      <p:sp>
        <p:nvSpPr>
          <p:cNvPr id="2" name="Espace réservé de la date 1">
            <a:extLst>
              <a:ext uri="{FF2B5EF4-FFF2-40B4-BE49-F238E27FC236}">
                <a16:creationId xmlns:a16="http://schemas.microsoft.com/office/drawing/2014/main" id="{4F9AE259-FAA4-4189-8398-43050A044218}"/>
              </a:ext>
            </a:extLst>
          </p:cNvPr>
          <p:cNvSpPr>
            <a:spLocks noGrp="1"/>
          </p:cNvSpPr>
          <p:nvPr>
            <p:ph type="dt" sz="half" idx="10"/>
          </p:nvPr>
        </p:nvSpPr>
        <p:spPr/>
        <p:txBody>
          <a:bodyPr/>
          <a:lstStyle/>
          <a:p>
            <a:fld id="{B7EB1FB4-8441-4BEF-B86D-CADB1BA9486B}" type="datetime3">
              <a:rPr lang="en-US" smtClean="0"/>
              <a:t>1 October 2023</a:t>
            </a:fld>
            <a:endParaRPr lang="fr-FR"/>
          </a:p>
        </p:txBody>
      </p:sp>
      <p:sp>
        <p:nvSpPr>
          <p:cNvPr id="4" name="Espace réservé du pied de page 3">
            <a:extLst>
              <a:ext uri="{FF2B5EF4-FFF2-40B4-BE49-F238E27FC236}">
                <a16:creationId xmlns:a16="http://schemas.microsoft.com/office/drawing/2014/main" id="{059A8D91-B65F-47CA-8B48-BF92D2936411}"/>
              </a:ext>
            </a:extLst>
          </p:cNvPr>
          <p:cNvSpPr>
            <a:spLocks noGrp="1"/>
          </p:cNvSpPr>
          <p:nvPr>
            <p:ph type="ftr" sz="quarter" idx="11"/>
          </p:nvPr>
        </p:nvSpPr>
        <p:spPr/>
        <p:txBody>
          <a:bodyPr/>
          <a:lstStyle/>
          <a:p>
            <a:r>
              <a:rPr lang="fr-FR"/>
              <a:t>Innovation and Entrepreneurship</a:t>
            </a:r>
          </a:p>
        </p:txBody>
      </p:sp>
      <p:pic>
        <p:nvPicPr>
          <p:cNvPr id="6" name="Audio 5">
            <a:hlinkClick r:id="" action="ppaction://media"/>
            <a:extLst>
              <a:ext uri="{FF2B5EF4-FFF2-40B4-BE49-F238E27FC236}">
                <a16:creationId xmlns:a16="http://schemas.microsoft.com/office/drawing/2014/main" id="{DE3C4DC2-B495-45E7-BC08-E56B800C87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36345311"/>
      </p:ext>
    </p:extLst>
  </p:cSld>
  <p:clrMapOvr>
    <a:masterClrMapping/>
  </p:clrMapOvr>
  <mc:AlternateContent xmlns:mc="http://schemas.openxmlformats.org/markup-compatibility/2006" xmlns:p14="http://schemas.microsoft.com/office/powerpoint/2010/main">
    <mc:Choice Requires="p14">
      <p:transition spd="slow" p14:dur="2000" advTm="42731"/>
    </mc:Choice>
    <mc:Fallback xmlns="">
      <p:transition spd="slow" advTm="4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5752" y="1527048"/>
            <a:ext cx="8503920" cy="4854730"/>
          </a:xfrm>
        </p:spPr>
        <p:txBody>
          <a:bodyPr>
            <a:normAutofit/>
          </a:bodyPr>
          <a:lstStyle/>
          <a:p>
            <a:pPr marL="0" indent="0">
              <a:spcBef>
                <a:spcPts val="600"/>
              </a:spcBef>
              <a:spcAft>
                <a:spcPts val="600"/>
              </a:spcAft>
              <a:buNone/>
            </a:pPr>
            <a:endParaRPr lang="en-US" sz="2000" b="1" dirty="0"/>
          </a:p>
          <a:p>
            <a:pPr marL="274320" lvl="1" indent="0">
              <a:buNone/>
            </a:pPr>
            <a:endParaRPr lang="en-US" dirty="0"/>
          </a:p>
        </p:txBody>
      </p:sp>
      <p:sp>
        <p:nvSpPr>
          <p:cNvPr id="5" name="Slide Number Placeholder 4"/>
          <p:cNvSpPr>
            <a:spLocks noGrp="1"/>
          </p:cNvSpPr>
          <p:nvPr>
            <p:ph type="sldNum" sz="quarter" idx="12"/>
          </p:nvPr>
        </p:nvSpPr>
        <p:spPr/>
        <p:txBody>
          <a:bodyPr/>
          <a:lstStyle/>
          <a:p>
            <a:fld id="{1F4A272C-92A5-A04E-91CD-E6EC72F17F45}" type="slidenum">
              <a:rPr lang="en-US" smtClean="0"/>
              <a:t>6</a:t>
            </a:fld>
            <a:endParaRPr lang="en-US"/>
          </a:p>
        </p:txBody>
      </p:sp>
      <p:pic>
        <p:nvPicPr>
          <p:cNvPr id="6" name="Image 5">
            <a:extLst>
              <a:ext uri="{FF2B5EF4-FFF2-40B4-BE49-F238E27FC236}">
                <a16:creationId xmlns:a16="http://schemas.microsoft.com/office/drawing/2014/main" id="{4835481B-5428-4C8F-AAC9-4D11E577BA55}"/>
              </a:ext>
            </a:extLst>
          </p:cNvPr>
          <p:cNvPicPr>
            <a:picLocks noChangeAspect="1"/>
          </p:cNvPicPr>
          <p:nvPr/>
        </p:nvPicPr>
        <p:blipFill rotWithShape="1">
          <a:blip r:embed="rId5"/>
          <a:srcRect l="14857" t="3454" r="15619"/>
          <a:stretch/>
        </p:blipFill>
        <p:spPr>
          <a:xfrm>
            <a:off x="1825751" y="1527048"/>
            <a:ext cx="8398112" cy="4817030"/>
          </a:xfrm>
          <a:prstGeom prst="rect">
            <a:avLst/>
          </a:prstGeom>
        </p:spPr>
      </p:pic>
      <p:sp>
        <p:nvSpPr>
          <p:cNvPr id="7" name="Title 1">
            <a:extLst>
              <a:ext uri="{FF2B5EF4-FFF2-40B4-BE49-F238E27FC236}">
                <a16:creationId xmlns:a16="http://schemas.microsoft.com/office/drawing/2014/main" id="{0D120652-45F5-471F-98FA-9241A2A79D28}"/>
              </a:ext>
            </a:extLst>
          </p:cNvPr>
          <p:cNvSpPr txBox="1">
            <a:spLocks/>
          </p:cNvSpPr>
          <p:nvPr/>
        </p:nvSpPr>
        <p:spPr>
          <a:xfrm>
            <a:off x="838200" y="692767"/>
            <a:ext cx="10515600" cy="627806"/>
          </a:xfrm>
          <a:prstGeom prst="rect">
            <a:avLst/>
          </a:prstGeom>
        </p:spPr>
        <p:txBody>
          <a:bodyPr>
            <a:noAutofit/>
          </a:bodyPr>
          <a:lstStyle>
            <a:lvl1pPr algn="l" defTabSz="914400" rtl="0" eaLnBrk="1" latinLnBrk="0" hangingPunct="1">
              <a:lnSpc>
                <a:spcPct val="90000"/>
              </a:lnSpc>
              <a:spcBef>
                <a:spcPct val="0"/>
              </a:spcBef>
              <a:buNone/>
              <a:defRPr kumimoji="0" lang="fr-FR" sz="4400" b="1" i="0" u="none" strike="noStrike" kern="1200" cap="none" normalizeH="0" baseline="0" dirty="0" smtClean="0">
                <a:ln>
                  <a:noFill/>
                </a:ln>
                <a:solidFill>
                  <a:srgbClr val="4B4493"/>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sz="2600" dirty="0"/>
              <a:t>b. Innovation at the BOP</a:t>
            </a:r>
          </a:p>
        </p:txBody>
      </p:sp>
      <p:sp>
        <p:nvSpPr>
          <p:cNvPr id="2" name="Espace réservé de la date 1">
            <a:extLst>
              <a:ext uri="{FF2B5EF4-FFF2-40B4-BE49-F238E27FC236}">
                <a16:creationId xmlns:a16="http://schemas.microsoft.com/office/drawing/2014/main" id="{E4A83E89-F3AC-4ABC-8F82-9BD0408CFA84}"/>
              </a:ext>
            </a:extLst>
          </p:cNvPr>
          <p:cNvSpPr>
            <a:spLocks noGrp="1"/>
          </p:cNvSpPr>
          <p:nvPr>
            <p:ph type="dt" sz="half" idx="10"/>
          </p:nvPr>
        </p:nvSpPr>
        <p:spPr/>
        <p:txBody>
          <a:bodyPr/>
          <a:lstStyle/>
          <a:p>
            <a:fld id="{7974F0AA-4873-4FB1-A74C-50E92E7FDB0E}" type="datetime3">
              <a:rPr lang="en-US" smtClean="0"/>
              <a:t>1 October 2023</a:t>
            </a:fld>
            <a:endParaRPr lang="fr-FR"/>
          </a:p>
        </p:txBody>
      </p:sp>
      <p:sp>
        <p:nvSpPr>
          <p:cNvPr id="4" name="Espace réservé du pied de page 3">
            <a:extLst>
              <a:ext uri="{FF2B5EF4-FFF2-40B4-BE49-F238E27FC236}">
                <a16:creationId xmlns:a16="http://schemas.microsoft.com/office/drawing/2014/main" id="{CB9311BB-D251-46D1-83CC-E53EF8F08AA9}"/>
              </a:ext>
            </a:extLst>
          </p:cNvPr>
          <p:cNvSpPr>
            <a:spLocks noGrp="1"/>
          </p:cNvSpPr>
          <p:nvPr>
            <p:ph type="ftr" sz="quarter" idx="11"/>
          </p:nvPr>
        </p:nvSpPr>
        <p:spPr/>
        <p:txBody>
          <a:bodyPr/>
          <a:lstStyle/>
          <a:p>
            <a:r>
              <a:rPr lang="fr-FR"/>
              <a:t>Innovation and Entrepreneurship</a:t>
            </a:r>
          </a:p>
        </p:txBody>
      </p:sp>
      <p:pic>
        <p:nvPicPr>
          <p:cNvPr id="8" name="Audio 7">
            <a:hlinkClick r:id="" action="ppaction://media"/>
            <a:extLst>
              <a:ext uri="{FF2B5EF4-FFF2-40B4-BE49-F238E27FC236}">
                <a16:creationId xmlns:a16="http://schemas.microsoft.com/office/drawing/2014/main" id="{9EC251AF-CBD7-49DD-BA53-4765F8850B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12957007"/>
      </p:ext>
    </p:extLst>
  </p:cSld>
  <p:clrMapOvr>
    <a:masterClrMapping/>
  </p:clrMapOvr>
  <mc:AlternateContent xmlns:mc="http://schemas.openxmlformats.org/markup-compatibility/2006" xmlns:p14="http://schemas.microsoft.com/office/powerpoint/2010/main">
    <mc:Choice Requires="p14">
      <p:transition spd="slow" p14:dur="2000" advTm="55618"/>
    </mc:Choice>
    <mc:Fallback xmlns="">
      <p:transition spd="slow" advTm="55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78280" y="1533498"/>
            <a:ext cx="8503920" cy="4854730"/>
          </a:xfrm>
        </p:spPr>
        <p:txBody>
          <a:bodyPr>
            <a:normAutofit/>
          </a:bodyPr>
          <a:lstStyle/>
          <a:p>
            <a:pPr marL="0" indent="0" algn="ctr">
              <a:spcBef>
                <a:spcPts val="600"/>
              </a:spcBef>
              <a:spcAft>
                <a:spcPts val="600"/>
              </a:spcAft>
              <a:buNone/>
            </a:pPr>
            <a:r>
              <a:rPr lang="en-US" sz="2600" b="1" dirty="0"/>
              <a:t>Resource-constrained innovation</a:t>
            </a:r>
          </a:p>
          <a:p>
            <a:pPr marL="0" indent="0">
              <a:spcBef>
                <a:spcPts val="600"/>
              </a:spcBef>
              <a:spcAft>
                <a:spcPts val="600"/>
              </a:spcAft>
              <a:buNone/>
            </a:pPr>
            <a:r>
              <a:rPr lang="en-US" sz="2200" b="1" dirty="0"/>
              <a:t>	</a:t>
            </a:r>
          </a:p>
          <a:p>
            <a:pPr marL="914400" lvl="2" indent="0">
              <a:lnSpc>
                <a:spcPct val="100000"/>
              </a:lnSpc>
              <a:spcBef>
                <a:spcPts val="1200"/>
              </a:spcBef>
              <a:spcAft>
                <a:spcPts val="600"/>
              </a:spcAft>
              <a:buNone/>
            </a:pPr>
            <a:r>
              <a:rPr lang="en-US" sz="2600" b="1" dirty="0"/>
              <a:t>a. Cost innovation</a:t>
            </a:r>
          </a:p>
          <a:p>
            <a:pPr marL="0" indent="0">
              <a:lnSpc>
                <a:spcPct val="100000"/>
              </a:lnSpc>
              <a:spcBef>
                <a:spcPts val="1200"/>
              </a:spcBef>
              <a:spcAft>
                <a:spcPts val="600"/>
              </a:spcAft>
              <a:buNone/>
            </a:pPr>
            <a:r>
              <a:rPr lang="en-US" sz="2600" b="1" dirty="0"/>
              <a:t>	b.</a:t>
            </a:r>
            <a:r>
              <a:rPr lang="en-US" sz="2600" b="1" i="1" dirty="0"/>
              <a:t> </a:t>
            </a:r>
            <a:r>
              <a:rPr lang="en-US" sz="2600" b="1" dirty="0"/>
              <a:t>Good-enough innovation </a:t>
            </a:r>
          </a:p>
          <a:p>
            <a:pPr marL="0" indent="0">
              <a:lnSpc>
                <a:spcPct val="100000"/>
              </a:lnSpc>
              <a:spcBef>
                <a:spcPts val="1200"/>
              </a:spcBef>
              <a:spcAft>
                <a:spcPts val="600"/>
              </a:spcAft>
              <a:buNone/>
            </a:pPr>
            <a:r>
              <a:rPr lang="en-US" sz="2600" b="1" dirty="0"/>
              <a:t>	c. Frugal innovation</a:t>
            </a:r>
            <a:endParaRPr lang="fr-FR" sz="2600" b="1" dirty="0"/>
          </a:p>
          <a:p>
            <a:pPr marL="0" indent="0">
              <a:lnSpc>
                <a:spcPct val="100000"/>
              </a:lnSpc>
              <a:spcBef>
                <a:spcPts val="1200"/>
              </a:spcBef>
              <a:spcAft>
                <a:spcPts val="600"/>
              </a:spcAft>
              <a:buNone/>
            </a:pPr>
            <a:r>
              <a:rPr lang="en-US" sz="2600" b="1" dirty="0"/>
              <a:t>	d. Reverse innovation</a:t>
            </a:r>
          </a:p>
          <a:p>
            <a:pPr marL="0" indent="0" algn="ctr">
              <a:spcBef>
                <a:spcPts val="600"/>
              </a:spcBef>
              <a:spcAft>
                <a:spcPts val="600"/>
              </a:spcAft>
              <a:buNone/>
            </a:pPr>
            <a:endParaRPr lang="en-US" sz="2400" b="1" dirty="0"/>
          </a:p>
          <a:p>
            <a:pPr marL="0" indent="0" algn="ctr">
              <a:spcBef>
                <a:spcPts val="600"/>
              </a:spcBef>
              <a:spcAft>
                <a:spcPts val="600"/>
              </a:spcAft>
              <a:buNone/>
            </a:pPr>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1F4A272C-92A5-A04E-91CD-E6EC72F17F45}" type="slidenum">
              <a:rPr lang="en-US" smtClean="0"/>
              <a:t>7</a:t>
            </a:fld>
            <a:endParaRPr lang="en-US"/>
          </a:p>
        </p:txBody>
      </p:sp>
      <p:sp>
        <p:nvSpPr>
          <p:cNvPr id="7" name="Title 1">
            <a:extLst>
              <a:ext uri="{FF2B5EF4-FFF2-40B4-BE49-F238E27FC236}">
                <a16:creationId xmlns:a16="http://schemas.microsoft.com/office/drawing/2014/main" id="{135DFA96-BC8D-4C42-A1B1-42B7D5572CAA}"/>
              </a:ext>
            </a:extLst>
          </p:cNvPr>
          <p:cNvSpPr>
            <a:spLocks noGrp="1"/>
          </p:cNvSpPr>
          <p:nvPr>
            <p:ph type="title"/>
          </p:nvPr>
        </p:nvSpPr>
        <p:spPr>
          <a:xfrm>
            <a:off x="838200" y="905692"/>
            <a:ext cx="10515600" cy="627806"/>
          </a:xfrm>
        </p:spPr>
        <p:txBody>
          <a:bodyPr>
            <a:noAutofit/>
          </a:bodyPr>
          <a:lstStyle/>
          <a:p>
            <a:r>
              <a:rPr lang="en-US" sz="2600" dirty="0"/>
              <a:t>b. Innovation at the BOP</a:t>
            </a:r>
          </a:p>
        </p:txBody>
      </p:sp>
      <p:sp>
        <p:nvSpPr>
          <p:cNvPr id="2" name="Espace réservé de la date 1">
            <a:extLst>
              <a:ext uri="{FF2B5EF4-FFF2-40B4-BE49-F238E27FC236}">
                <a16:creationId xmlns:a16="http://schemas.microsoft.com/office/drawing/2014/main" id="{E249DBE9-18EC-4B79-8231-17FF689D5470}"/>
              </a:ext>
            </a:extLst>
          </p:cNvPr>
          <p:cNvSpPr>
            <a:spLocks noGrp="1"/>
          </p:cNvSpPr>
          <p:nvPr>
            <p:ph type="dt" sz="half" idx="10"/>
          </p:nvPr>
        </p:nvSpPr>
        <p:spPr/>
        <p:txBody>
          <a:bodyPr/>
          <a:lstStyle/>
          <a:p>
            <a:fld id="{5B6E403A-F59A-4C1C-824F-C7E77067957A}" type="datetime3">
              <a:rPr lang="en-US" smtClean="0"/>
              <a:t>1 October 2023</a:t>
            </a:fld>
            <a:endParaRPr lang="fr-FR"/>
          </a:p>
        </p:txBody>
      </p:sp>
      <p:sp>
        <p:nvSpPr>
          <p:cNvPr id="4" name="Espace réservé du pied de page 3">
            <a:extLst>
              <a:ext uri="{FF2B5EF4-FFF2-40B4-BE49-F238E27FC236}">
                <a16:creationId xmlns:a16="http://schemas.microsoft.com/office/drawing/2014/main" id="{05AFAFB4-485D-45F8-9C3D-150185B9D40C}"/>
              </a:ext>
            </a:extLst>
          </p:cNvPr>
          <p:cNvSpPr>
            <a:spLocks noGrp="1"/>
          </p:cNvSpPr>
          <p:nvPr>
            <p:ph type="ftr" sz="quarter" idx="11"/>
          </p:nvPr>
        </p:nvSpPr>
        <p:spPr/>
        <p:txBody>
          <a:bodyPr/>
          <a:lstStyle/>
          <a:p>
            <a:r>
              <a:rPr lang="fr-FR"/>
              <a:t>Innovation and Entrepreneurship</a:t>
            </a:r>
          </a:p>
        </p:txBody>
      </p:sp>
      <p:pic>
        <p:nvPicPr>
          <p:cNvPr id="6" name="Audio 5">
            <a:hlinkClick r:id="" action="ppaction://media"/>
            <a:extLst>
              <a:ext uri="{FF2B5EF4-FFF2-40B4-BE49-F238E27FC236}">
                <a16:creationId xmlns:a16="http://schemas.microsoft.com/office/drawing/2014/main" id="{863162FD-F508-496B-BAAF-00121F959C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65278641"/>
      </p:ext>
    </p:extLst>
  </p:cSld>
  <p:clrMapOvr>
    <a:masterClrMapping/>
  </p:clrMapOvr>
  <mc:AlternateContent xmlns:mc="http://schemas.openxmlformats.org/markup-compatibility/2006" xmlns:p14="http://schemas.microsoft.com/office/powerpoint/2010/main">
    <mc:Choice Requires="p14">
      <p:transition spd="slow" p14:dur="2000" advTm="54401"/>
    </mc:Choice>
    <mc:Fallback xmlns="">
      <p:transition spd="slow" advTm="54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199" y="1527048"/>
            <a:ext cx="10044659" cy="5023654"/>
          </a:xfrm>
        </p:spPr>
        <p:txBody>
          <a:bodyPr>
            <a:normAutofit lnSpcReduction="10000"/>
          </a:bodyPr>
          <a:lstStyle/>
          <a:p>
            <a:pPr>
              <a:lnSpc>
                <a:spcPct val="120000"/>
              </a:lnSpc>
              <a:spcBef>
                <a:spcPts val="600"/>
              </a:spcBef>
              <a:spcAft>
                <a:spcPts val="600"/>
              </a:spcAft>
            </a:pPr>
            <a:r>
              <a:rPr lang="en-US" sz="2200" b="1" u="sng" dirty="0"/>
              <a:t>Cost innovations:</a:t>
            </a:r>
            <a:r>
              <a:rPr lang="en-US" sz="2200" dirty="0"/>
              <a:t> solutions that offer similar functionalities to Western products at lower costs for resource-constrained customers through 1) process innovations largely grounded in cost advantages enabled by low labor costs, local sourcing, standardized components, and cost-effective raw material sourcing. </a:t>
            </a:r>
          </a:p>
          <a:p>
            <a:pPr>
              <a:lnSpc>
                <a:spcPct val="120000"/>
              </a:lnSpc>
              <a:spcBef>
                <a:spcPts val="600"/>
              </a:spcBef>
              <a:spcAft>
                <a:spcPts val="600"/>
              </a:spcAft>
            </a:pPr>
            <a:r>
              <a:rPr lang="en-US" sz="2200" b="1" u="sng" dirty="0"/>
              <a:t>Good-enough innovations:</a:t>
            </a:r>
            <a:r>
              <a:rPr lang="en-US" sz="2200" dirty="0"/>
              <a:t> solutions that include functionalities and features designed to meet a range of resource constraints beyond capital constraints. </a:t>
            </a:r>
          </a:p>
          <a:p>
            <a:pPr>
              <a:lnSpc>
                <a:spcPct val="120000"/>
              </a:lnSpc>
              <a:spcBef>
                <a:spcPts val="600"/>
              </a:spcBef>
              <a:spcAft>
                <a:spcPts val="600"/>
              </a:spcAft>
              <a:buFont typeface="Symbol" panose="05050102010706020507" pitchFamily="18" charset="2"/>
              <a:buChar char="Þ"/>
            </a:pPr>
            <a:r>
              <a:rPr lang="en-US" sz="1700" u="sng" dirty="0"/>
              <a:t>Same point</a:t>
            </a:r>
            <a:r>
              <a:rPr lang="en-US" sz="1700" dirty="0"/>
              <a:t>: Both cost innovations and good-enough innovations achieve low price points by taking advantage of local cost advantages combined with better local sourcing conditions. </a:t>
            </a:r>
          </a:p>
          <a:p>
            <a:pPr>
              <a:lnSpc>
                <a:spcPct val="120000"/>
              </a:lnSpc>
              <a:spcBef>
                <a:spcPts val="600"/>
              </a:spcBef>
              <a:spcAft>
                <a:spcPts val="600"/>
              </a:spcAft>
              <a:buFont typeface="Symbol" panose="05050102010706020507" pitchFamily="18" charset="2"/>
              <a:buChar char="Þ"/>
            </a:pPr>
            <a:r>
              <a:rPr lang="en-US" sz="1700" u="sng" dirty="0"/>
              <a:t>Different point</a:t>
            </a:r>
            <a:r>
              <a:rPr lang="en-US" sz="1700" dirty="0"/>
              <a:t>: in addition to cost innovations, good-enough innovations are adapted or re-engineered to fit the specific use requirements of the low-income market. </a:t>
            </a:r>
          </a:p>
          <a:p>
            <a:pPr>
              <a:lnSpc>
                <a:spcPct val="120000"/>
              </a:lnSpc>
              <a:spcBef>
                <a:spcPts val="600"/>
              </a:spcBef>
              <a:spcAft>
                <a:spcPts val="600"/>
              </a:spcAft>
            </a:pPr>
            <a:endParaRPr lang="en-US" sz="1800" dirty="0"/>
          </a:p>
          <a:p>
            <a:pPr>
              <a:lnSpc>
                <a:spcPct val="120000"/>
              </a:lnSpc>
              <a:spcBef>
                <a:spcPts val="600"/>
              </a:spcBef>
              <a:spcAft>
                <a:spcPts val="600"/>
              </a:spcAft>
            </a:pPr>
            <a:endParaRPr lang="en-US" sz="1800" dirty="0"/>
          </a:p>
        </p:txBody>
      </p:sp>
      <p:sp>
        <p:nvSpPr>
          <p:cNvPr id="5" name="Slide Number Placeholder 4"/>
          <p:cNvSpPr>
            <a:spLocks noGrp="1"/>
          </p:cNvSpPr>
          <p:nvPr>
            <p:ph type="sldNum" sz="quarter" idx="12"/>
          </p:nvPr>
        </p:nvSpPr>
        <p:spPr/>
        <p:txBody>
          <a:bodyPr/>
          <a:lstStyle/>
          <a:p>
            <a:fld id="{1F4A272C-92A5-A04E-91CD-E6EC72F17F45}" type="slidenum">
              <a:rPr lang="en-US" smtClean="0"/>
              <a:t>8</a:t>
            </a:fld>
            <a:endParaRPr lang="en-US"/>
          </a:p>
        </p:txBody>
      </p:sp>
      <p:sp>
        <p:nvSpPr>
          <p:cNvPr id="7" name="Title 1">
            <a:extLst>
              <a:ext uri="{FF2B5EF4-FFF2-40B4-BE49-F238E27FC236}">
                <a16:creationId xmlns:a16="http://schemas.microsoft.com/office/drawing/2014/main" id="{5D86166D-BCA1-4D2A-9B7D-1642D310E4F3}"/>
              </a:ext>
            </a:extLst>
          </p:cNvPr>
          <p:cNvSpPr>
            <a:spLocks noGrp="1"/>
          </p:cNvSpPr>
          <p:nvPr>
            <p:ph type="title"/>
          </p:nvPr>
        </p:nvSpPr>
        <p:spPr>
          <a:xfrm>
            <a:off x="838200" y="905692"/>
            <a:ext cx="10515600" cy="627806"/>
          </a:xfrm>
        </p:spPr>
        <p:txBody>
          <a:bodyPr>
            <a:noAutofit/>
          </a:bodyPr>
          <a:lstStyle/>
          <a:p>
            <a:r>
              <a:rPr lang="en-US" sz="2600" dirty="0"/>
              <a:t>b. Innovation at the BOP</a:t>
            </a:r>
          </a:p>
        </p:txBody>
      </p:sp>
      <p:sp>
        <p:nvSpPr>
          <p:cNvPr id="2" name="Espace réservé de la date 1">
            <a:extLst>
              <a:ext uri="{FF2B5EF4-FFF2-40B4-BE49-F238E27FC236}">
                <a16:creationId xmlns:a16="http://schemas.microsoft.com/office/drawing/2014/main" id="{92CC435A-D3CB-4A2A-B01D-0BBC89ED0C2F}"/>
              </a:ext>
            </a:extLst>
          </p:cNvPr>
          <p:cNvSpPr>
            <a:spLocks noGrp="1"/>
          </p:cNvSpPr>
          <p:nvPr>
            <p:ph type="dt" sz="half" idx="10"/>
          </p:nvPr>
        </p:nvSpPr>
        <p:spPr/>
        <p:txBody>
          <a:bodyPr/>
          <a:lstStyle/>
          <a:p>
            <a:fld id="{7008C7A1-C742-4FD7-8B5B-15087E585BD7}" type="datetime3">
              <a:rPr lang="en-US" smtClean="0"/>
              <a:t>1 October 2023</a:t>
            </a:fld>
            <a:endParaRPr lang="fr-FR"/>
          </a:p>
        </p:txBody>
      </p:sp>
      <p:sp>
        <p:nvSpPr>
          <p:cNvPr id="4" name="Espace réservé du pied de page 3">
            <a:extLst>
              <a:ext uri="{FF2B5EF4-FFF2-40B4-BE49-F238E27FC236}">
                <a16:creationId xmlns:a16="http://schemas.microsoft.com/office/drawing/2014/main" id="{8A746525-D4A4-4F5E-80EC-76732F24F899}"/>
              </a:ext>
            </a:extLst>
          </p:cNvPr>
          <p:cNvSpPr>
            <a:spLocks noGrp="1"/>
          </p:cNvSpPr>
          <p:nvPr>
            <p:ph type="ftr" sz="quarter" idx="11"/>
          </p:nvPr>
        </p:nvSpPr>
        <p:spPr/>
        <p:txBody>
          <a:bodyPr/>
          <a:lstStyle/>
          <a:p>
            <a:r>
              <a:rPr lang="fr-FR"/>
              <a:t>Innovation and Entrepreneurship</a:t>
            </a:r>
          </a:p>
        </p:txBody>
      </p:sp>
      <p:pic>
        <p:nvPicPr>
          <p:cNvPr id="6" name="Audio 5">
            <a:hlinkClick r:id="" action="ppaction://media"/>
            <a:extLst>
              <a:ext uri="{FF2B5EF4-FFF2-40B4-BE49-F238E27FC236}">
                <a16:creationId xmlns:a16="http://schemas.microsoft.com/office/drawing/2014/main" id="{6A25B93F-B785-4BD2-B7B2-8BEC0CF5FE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3070975"/>
      </p:ext>
    </p:extLst>
  </p:cSld>
  <p:clrMapOvr>
    <a:masterClrMapping/>
  </p:clrMapOvr>
  <mc:AlternateContent xmlns:mc="http://schemas.openxmlformats.org/markup-compatibility/2006" xmlns:p14="http://schemas.microsoft.com/office/powerpoint/2010/main">
    <mc:Choice Requires="p14">
      <p:transition spd="slow" p14:dur="2000" advTm="196728"/>
    </mc:Choice>
    <mc:Fallback xmlns="">
      <p:transition spd="slow" advTm="196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199" y="1527048"/>
            <a:ext cx="9964119" cy="5066792"/>
          </a:xfrm>
        </p:spPr>
        <p:txBody>
          <a:bodyPr>
            <a:noAutofit/>
          </a:bodyPr>
          <a:lstStyle/>
          <a:p>
            <a:pPr>
              <a:lnSpc>
                <a:spcPct val="100000"/>
              </a:lnSpc>
              <a:spcBef>
                <a:spcPts val="600"/>
              </a:spcBef>
            </a:pPr>
            <a:r>
              <a:rPr lang="en-US" sz="2400" b="1" u="sng" dirty="0"/>
              <a:t>Frugal innovations:</a:t>
            </a:r>
            <a:endParaRPr lang="en-US" sz="2400" dirty="0"/>
          </a:p>
          <a:p>
            <a:pPr lvl="1">
              <a:lnSpc>
                <a:spcPct val="100000"/>
              </a:lnSpc>
              <a:spcBef>
                <a:spcPts val="600"/>
              </a:spcBef>
            </a:pPr>
            <a:r>
              <a:rPr lang="en-US" sz="2200" dirty="0"/>
              <a:t>“Frugal innovation is a design innovation process in which the needs and the circumstances of citizens in the developing world are put first in order to develop appropriate, adaptable, affordable, and accessible services and products for emerging markets”.</a:t>
            </a:r>
          </a:p>
          <a:p>
            <a:pPr>
              <a:lnSpc>
                <a:spcPct val="100000"/>
              </a:lnSpc>
              <a:spcBef>
                <a:spcPts val="600"/>
              </a:spcBef>
            </a:pPr>
            <a:r>
              <a:rPr lang="en-US" sz="2400" dirty="0"/>
              <a:t>Frugal innovation is “not just a matter of exploiting cheap </a:t>
            </a:r>
            <a:r>
              <a:rPr lang="en-US" sz="2400" dirty="0" err="1"/>
              <a:t>labour</a:t>
            </a:r>
            <a:r>
              <a:rPr lang="en-US" sz="2400" dirty="0"/>
              <a:t> (although cheap </a:t>
            </a:r>
            <a:r>
              <a:rPr lang="en-US" sz="2400" dirty="0" err="1"/>
              <a:t>labour</a:t>
            </a:r>
            <a:r>
              <a:rPr lang="en-US" sz="2400" dirty="0"/>
              <a:t> helps), it is a matter of redesigning products and processes to cut out unnecessary costs”.</a:t>
            </a:r>
            <a:endParaRPr lang="en-US" sz="2000" dirty="0"/>
          </a:p>
          <a:p>
            <a:pPr marL="0" indent="0">
              <a:lnSpc>
                <a:spcPct val="100000"/>
              </a:lnSpc>
              <a:spcBef>
                <a:spcPts val="600"/>
              </a:spcBef>
              <a:buNone/>
            </a:pPr>
            <a:r>
              <a:rPr lang="en-US" sz="2400" i="1" dirty="0"/>
              <a:t>=&gt; Frugal innovation is implemented to improve the standard of living for the poor.</a:t>
            </a:r>
          </a:p>
          <a:p>
            <a:pPr marL="0" indent="0">
              <a:lnSpc>
                <a:spcPct val="100000"/>
              </a:lnSpc>
              <a:spcBef>
                <a:spcPts val="600"/>
              </a:spcBef>
              <a:buNone/>
            </a:pPr>
            <a:r>
              <a:rPr lang="en-US" sz="2000" i="1" dirty="0"/>
              <a:t>=&gt; </a:t>
            </a:r>
            <a:r>
              <a:rPr lang="en-US" sz="2400" i="1" dirty="0"/>
              <a:t>However, frugal innovation presents an opportunity in developed economies</a:t>
            </a:r>
          </a:p>
        </p:txBody>
      </p:sp>
      <p:sp>
        <p:nvSpPr>
          <p:cNvPr id="5" name="Slide Number Placeholder 4"/>
          <p:cNvSpPr>
            <a:spLocks noGrp="1"/>
          </p:cNvSpPr>
          <p:nvPr>
            <p:ph type="sldNum" sz="quarter" idx="12"/>
          </p:nvPr>
        </p:nvSpPr>
        <p:spPr/>
        <p:txBody>
          <a:bodyPr/>
          <a:lstStyle/>
          <a:p>
            <a:fld id="{1F4A272C-92A5-A04E-91CD-E6EC72F17F45}" type="slidenum">
              <a:rPr lang="en-US" smtClean="0"/>
              <a:t>9</a:t>
            </a:fld>
            <a:endParaRPr lang="en-US"/>
          </a:p>
        </p:txBody>
      </p:sp>
      <p:sp>
        <p:nvSpPr>
          <p:cNvPr id="7" name="Title 1">
            <a:extLst>
              <a:ext uri="{FF2B5EF4-FFF2-40B4-BE49-F238E27FC236}">
                <a16:creationId xmlns:a16="http://schemas.microsoft.com/office/drawing/2014/main" id="{88164CFC-9961-4744-9BCC-F3C6D9B805A3}"/>
              </a:ext>
            </a:extLst>
          </p:cNvPr>
          <p:cNvSpPr>
            <a:spLocks noGrp="1"/>
          </p:cNvSpPr>
          <p:nvPr>
            <p:ph type="title"/>
          </p:nvPr>
        </p:nvSpPr>
        <p:spPr>
          <a:xfrm>
            <a:off x="838200" y="905692"/>
            <a:ext cx="10515600" cy="627806"/>
          </a:xfrm>
        </p:spPr>
        <p:txBody>
          <a:bodyPr>
            <a:noAutofit/>
          </a:bodyPr>
          <a:lstStyle/>
          <a:p>
            <a:r>
              <a:rPr lang="en-US" sz="2600" dirty="0"/>
              <a:t>b. Innovation at the BOP</a:t>
            </a:r>
          </a:p>
        </p:txBody>
      </p:sp>
      <p:sp>
        <p:nvSpPr>
          <p:cNvPr id="2" name="Espace réservé de la date 1">
            <a:extLst>
              <a:ext uri="{FF2B5EF4-FFF2-40B4-BE49-F238E27FC236}">
                <a16:creationId xmlns:a16="http://schemas.microsoft.com/office/drawing/2014/main" id="{876FBD47-749C-4AC0-BE45-CB23160A4DCB}"/>
              </a:ext>
            </a:extLst>
          </p:cNvPr>
          <p:cNvSpPr>
            <a:spLocks noGrp="1"/>
          </p:cNvSpPr>
          <p:nvPr>
            <p:ph type="dt" sz="half" idx="10"/>
          </p:nvPr>
        </p:nvSpPr>
        <p:spPr/>
        <p:txBody>
          <a:bodyPr/>
          <a:lstStyle/>
          <a:p>
            <a:fld id="{C2C44867-9D1E-4A57-A97B-0816A3494421}" type="datetime3">
              <a:rPr lang="en-US" smtClean="0"/>
              <a:t>1 October 2023</a:t>
            </a:fld>
            <a:endParaRPr lang="fr-FR"/>
          </a:p>
        </p:txBody>
      </p:sp>
      <p:sp>
        <p:nvSpPr>
          <p:cNvPr id="4" name="Espace réservé du pied de page 3">
            <a:extLst>
              <a:ext uri="{FF2B5EF4-FFF2-40B4-BE49-F238E27FC236}">
                <a16:creationId xmlns:a16="http://schemas.microsoft.com/office/drawing/2014/main" id="{583C4F66-EEC8-44A7-8E7A-8A1A8A4C5E0E}"/>
              </a:ext>
            </a:extLst>
          </p:cNvPr>
          <p:cNvSpPr>
            <a:spLocks noGrp="1"/>
          </p:cNvSpPr>
          <p:nvPr>
            <p:ph type="ftr" sz="quarter" idx="11"/>
          </p:nvPr>
        </p:nvSpPr>
        <p:spPr/>
        <p:txBody>
          <a:bodyPr/>
          <a:lstStyle/>
          <a:p>
            <a:r>
              <a:rPr lang="fr-FR"/>
              <a:t>Innovation and Entrepreneurship</a:t>
            </a:r>
          </a:p>
        </p:txBody>
      </p:sp>
      <p:pic>
        <p:nvPicPr>
          <p:cNvPr id="6" name="Audio 5">
            <a:hlinkClick r:id="" action="ppaction://media"/>
            <a:extLst>
              <a:ext uri="{FF2B5EF4-FFF2-40B4-BE49-F238E27FC236}">
                <a16:creationId xmlns:a16="http://schemas.microsoft.com/office/drawing/2014/main" id="{605E0C8F-EE7C-4326-B6C9-A961D56D4E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07872904"/>
      </p:ext>
    </p:extLst>
  </p:cSld>
  <p:clrMapOvr>
    <a:masterClrMapping/>
  </p:clrMapOvr>
  <mc:AlternateContent xmlns:mc="http://schemas.openxmlformats.org/markup-compatibility/2006" xmlns:p14="http://schemas.microsoft.com/office/powerpoint/2010/main">
    <mc:Choice Requires="p14">
      <p:transition spd="slow" p14:dur="2000" advTm="261830"/>
    </mc:Choice>
    <mc:Fallback xmlns="">
      <p:transition spd="slow" advTm="261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2474</TotalTime>
  <Words>779</Words>
  <Application>Microsoft Office PowerPoint</Application>
  <PresentationFormat>Grand écran</PresentationFormat>
  <Paragraphs>116</Paragraphs>
  <Slides>12</Slides>
  <Notes>9</Notes>
  <HiddenSlides>0</HiddenSlides>
  <MMClips>12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12</vt:i4>
      </vt:variant>
    </vt:vector>
  </HeadingPairs>
  <TitlesOfParts>
    <vt:vector size="21" baseType="lpstr">
      <vt:lpstr>Arial</vt:lpstr>
      <vt:lpstr>Book Antiqua</vt:lpstr>
      <vt:lpstr>Calibri</vt:lpstr>
      <vt:lpstr>Calibri Light</vt:lpstr>
      <vt:lpstr>Georgia</vt:lpstr>
      <vt:lpstr>Symbol</vt:lpstr>
      <vt:lpstr>Tahoma</vt:lpstr>
      <vt:lpstr>Verdana</vt:lpstr>
      <vt:lpstr>Thème Office</vt:lpstr>
      <vt:lpstr>Innovation &amp; Entrepreneurship  Session 6</vt:lpstr>
      <vt:lpstr>Course sessions</vt:lpstr>
      <vt:lpstr>6. Innovation management in resource-constrained environment</vt:lpstr>
      <vt:lpstr>a. Resource-constrained environment – BOP markets </vt:lpstr>
      <vt:lpstr>a. Resource-constrained environment – BOP markets</vt:lpstr>
      <vt:lpstr>Présentation PowerPoint</vt:lpstr>
      <vt:lpstr>b. Innovation at the BOP</vt:lpstr>
      <vt:lpstr>b. Innovation at the BOP</vt:lpstr>
      <vt:lpstr>b. Innovation at the BOP</vt:lpstr>
      <vt:lpstr>b. Innovation at the BOP</vt:lpstr>
      <vt:lpstr>c. Bricolage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Anonym</dc:creator>
  <cp:lastModifiedBy>Vérificateur 2</cp:lastModifiedBy>
  <cp:revision>450</cp:revision>
  <dcterms:created xsi:type="dcterms:W3CDTF">2023-08-08T11:37:57Z</dcterms:created>
  <dcterms:modified xsi:type="dcterms:W3CDTF">2023-10-01T15:49:21Z</dcterms:modified>
</cp:coreProperties>
</file>