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2" r:id="rId2"/>
    <p:sldId id="283" r:id="rId3"/>
    <p:sldId id="284" r:id="rId4"/>
    <p:sldId id="285" r:id="rId5"/>
    <p:sldId id="286" r:id="rId6"/>
    <p:sldId id="287" r:id="rId7"/>
  </p:sldIdLst>
  <p:sldSz cx="9144000" cy="6858000" type="screen4x3"/>
  <p:notesSz cx="9144000" cy="6858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70" autoAdjust="0"/>
    <p:restoredTop sz="94659"/>
  </p:normalViewPr>
  <p:slideViewPr>
    <p:cSldViewPr>
      <p:cViewPr varScale="1">
        <p:scale>
          <a:sx n="65" d="100"/>
          <a:sy n="65" d="100"/>
        </p:scale>
        <p:origin x="1570" y="31"/>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6E451220-D84E-2443-978E-BAEA279018FE}" type="datetimeFigureOut">
              <a:rPr lang="it-IT" smtClean="0"/>
              <a:pPr/>
              <a:t>17/07/2022</a:t>
            </a:fld>
            <a:endParaRPr lang="it-IT"/>
          </a:p>
        </p:txBody>
      </p:sp>
      <p:sp>
        <p:nvSpPr>
          <p:cNvPr id="4" name="Segnaposto immagine diapositiva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75432839-B32C-D545-A695-90B5478F7585}" type="slidenum">
              <a:rPr lang="it-IT" smtClean="0"/>
              <a:pPr/>
              <a:t>‹N›</a:t>
            </a:fld>
            <a:endParaRPr lang="it-IT"/>
          </a:p>
        </p:txBody>
      </p:sp>
    </p:spTree>
    <p:extLst>
      <p:ext uri="{BB962C8B-B14F-4D97-AF65-F5344CB8AC3E}">
        <p14:creationId xmlns:p14="http://schemas.microsoft.com/office/powerpoint/2010/main" val="1248309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C00000"/>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Verdana"/>
                <a:cs typeface="Verdan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C00000"/>
                </a:solidFill>
                <a:latin typeface="Verdana"/>
                <a:cs typeface="Verdan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7/17/2022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0"/>
            <a:ext cx="1981200" cy="6857998"/>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0"/>
            <a:ext cx="182880" cy="6858000"/>
          </a:xfrm>
          <a:custGeom>
            <a:avLst/>
            <a:gdLst/>
            <a:ahLst/>
            <a:cxnLst/>
            <a:rect l="l" t="t" r="r" b="b"/>
            <a:pathLst>
              <a:path w="182880" h="6858000">
                <a:moveTo>
                  <a:pt x="0" y="6858000"/>
                </a:moveTo>
                <a:lnTo>
                  <a:pt x="182880" y="6858000"/>
                </a:lnTo>
                <a:lnTo>
                  <a:pt x="182880" y="0"/>
                </a:lnTo>
                <a:lnTo>
                  <a:pt x="0" y="0"/>
                </a:lnTo>
                <a:lnTo>
                  <a:pt x="0" y="6858000"/>
                </a:lnTo>
                <a:close/>
              </a:path>
            </a:pathLst>
          </a:custGeom>
          <a:solidFill>
            <a:srgbClr val="505046"/>
          </a:solidFill>
        </p:spPr>
        <p:txBody>
          <a:bodyPr wrap="square" lIns="0" tIns="0" rIns="0" bIns="0" rtlCol="0"/>
          <a:lstStyle/>
          <a:p>
            <a:endParaRPr/>
          </a:p>
        </p:txBody>
      </p:sp>
      <p:sp>
        <p:nvSpPr>
          <p:cNvPr id="19" name="bk object 19"/>
          <p:cNvSpPr/>
          <p:nvPr/>
        </p:nvSpPr>
        <p:spPr>
          <a:xfrm>
            <a:off x="0" y="711708"/>
            <a:ext cx="1365250" cy="508000"/>
          </a:xfrm>
          <a:custGeom>
            <a:avLst/>
            <a:gdLst/>
            <a:ahLst/>
            <a:cxnLst/>
            <a:rect l="l" t="t" r="r" b="b"/>
            <a:pathLst>
              <a:path w="1365250" h="508000">
                <a:moveTo>
                  <a:pt x="0" y="0"/>
                </a:moveTo>
                <a:lnTo>
                  <a:pt x="0" y="504316"/>
                </a:lnTo>
                <a:lnTo>
                  <a:pt x="1019098" y="507491"/>
                </a:lnTo>
                <a:lnTo>
                  <a:pt x="1119378" y="507491"/>
                </a:lnTo>
                <a:lnTo>
                  <a:pt x="1124013" y="502665"/>
                </a:lnTo>
                <a:lnTo>
                  <a:pt x="1125562" y="501141"/>
                </a:lnTo>
                <a:lnTo>
                  <a:pt x="1127455" y="499490"/>
                </a:lnTo>
                <a:lnTo>
                  <a:pt x="1357884" y="269239"/>
                </a:lnTo>
                <a:lnTo>
                  <a:pt x="1363170" y="262096"/>
                </a:lnTo>
                <a:lnTo>
                  <a:pt x="1364932" y="254952"/>
                </a:lnTo>
                <a:lnTo>
                  <a:pt x="1363170" y="247808"/>
                </a:lnTo>
                <a:lnTo>
                  <a:pt x="1357884" y="240664"/>
                </a:lnTo>
                <a:lnTo>
                  <a:pt x="1128991" y="11937"/>
                </a:lnTo>
                <a:lnTo>
                  <a:pt x="1124013" y="11937"/>
                </a:lnTo>
                <a:lnTo>
                  <a:pt x="1124013" y="7112"/>
                </a:lnTo>
                <a:lnTo>
                  <a:pt x="1119378" y="7112"/>
                </a:lnTo>
                <a:lnTo>
                  <a:pt x="1114564" y="2412"/>
                </a:lnTo>
                <a:lnTo>
                  <a:pt x="1019098" y="2412"/>
                </a:lnTo>
                <a:lnTo>
                  <a:pt x="0" y="0"/>
                </a:lnTo>
                <a:close/>
              </a:path>
            </a:pathLst>
          </a:custGeom>
          <a:solidFill>
            <a:srgbClr val="E84B21"/>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200" b="1" i="0">
                <a:solidFill>
                  <a:srgbClr val="C00000"/>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7/17/2022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7/17/2022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cSld name="Vuota">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F8FA23E-B396-4541-9412-F65B393001F3}" type="datetime1">
              <a:rPr lang="it-IT" smtClean="0"/>
              <a:pPr/>
              <a:t>17/07/2022</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18697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cSld name="Diapositiva tito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05F967A-B592-4918-BBC7-F8A006177ED2}" type="datetime1">
              <a:rPr lang="it-IT" smtClean="0"/>
              <a:pPr/>
              <a:t>17/07/2022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5070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9" cstate="print"/>
            <a:stretch>
              <a:fillRect/>
            </a:stretch>
          </a:blipFill>
        </p:spPr>
        <p:txBody>
          <a:bodyPr wrap="square" lIns="0" tIns="0" rIns="0" bIns="0" rtlCol="0"/>
          <a:lstStyle/>
          <a:p>
            <a:endParaRPr/>
          </a:p>
        </p:txBody>
      </p:sp>
      <p:sp>
        <p:nvSpPr>
          <p:cNvPr id="17" name="bk object 17"/>
          <p:cNvSpPr/>
          <p:nvPr/>
        </p:nvSpPr>
        <p:spPr>
          <a:xfrm>
            <a:off x="0" y="0"/>
            <a:ext cx="1981200" cy="6857998"/>
          </a:xfrm>
          <a:prstGeom prst="rect">
            <a:avLst/>
          </a:prstGeom>
          <a:blipFill>
            <a:blip r:embed="rId10" cstate="print"/>
            <a:stretch>
              <a:fillRect/>
            </a:stretch>
          </a:blipFill>
        </p:spPr>
        <p:txBody>
          <a:bodyPr wrap="square" lIns="0" tIns="0" rIns="0" bIns="0" rtlCol="0"/>
          <a:lstStyle/>
          <a:p>
            <a:endParaRPr/>
          </a:p>
        </p:txBody>
      </p:sp>
      <p:sp>
        <p:nvSpPr>
          <p:cNvPr id="18" name="bk object 18"/>
          <p:cNvSpPr/>
          <p:nvPr/>
        </p:nvSpPr>
        <p:spPr>
          <a:xfrm>
            <a:off x="0" y="0"/>
            <a:ext cx="182880" cy="6858000"/>
          </a:xfrm>
          <a:custGeom>
            <a:avLst/>
            <a:gdLst/>
            <a:ahLst/>
            <a:cxnLst/>
            <a:rect l="l" t="t" r="r" b="b"/>
            <a:pathLst>
              <a:path w="182880" h="6858000">
                <a:moveTo>
                  <a:pt x="0" y="6858000"/>
                </a:moveTo>
                <a:lnTo>
                  <a:pt x="182880" y="6858000"/>
                </a:lnTo>
                <a:lnTo>
                  <a:pt x="182880" y="0"/>
                </a:lnTo>
                <a:lnTo>
                  <a:pt x="0" y="0"/>
                </a:lnTo>
                <a:lnTo>
                  <a:pt x="0" y="6858000"/>
                </a:lnTo>
                <a:close/>
              </a:path>
            </a:pathLst>
          </a:custGeom>
          <a:solidFill>
            <a:srgbClr val="505046"/>
          </a:solidFill>
        </p:spPr>
        <p:txBody>
          <a:bodyPr wrap="square" lIns="0" tIns="0" rIns="0" bIns="0" rtlCol="0"/>
          <a:lstStyle/>
          <a:p>
            <a:endParaRPr/>
          </a:p>
        </p:txBody>
      </p:sp>
      <p:sp>
        <p:nvSpPr>
          <p:cNvPr id="2" name="Holder 2"/>
          <p:cNvSpPr>
            <a:spLocks noGrp="1"/>
          </p:cNvSpPr>
          <p:nvPr>
            <p:ph type="title"/>
          </p:nvPr>
        </p:nvSpPr>
        <p:spPr>
          <a:xfrm>
            <a:off x="897763" y="25095"/>
            <a:ext cx="7348473" cy="1123315"/>
          </a:xfrm>
          <a:prstGeom prst="rect">
            <a:avLst/>
          </a:prstGeom>
        </p:spPr>
        <p:txBody>
          <a:bodyPr wrap="square" lIns="0" tIns="0" rIns="0" bIns="0">
            <a:spAutoFit/>
          </a:bodyPr>
          <a:lstStyle>
            <a:lvl1pPr>
              <a:defRPr sz="3200" b="1" i="0">
                <a:solidFill>
                  <a:srgbClr val="C00000"/>
                </a:solidFill>
                <a:latin typeface="Verdana"/>
                <a:cs typeface="Verdana"/>
              </a:defRPr>
            </a:lvl1pPr>
          </a:lstStyle>
          <a:p>
            <a:endParaRPr/>
          </a:p>
        </p:txBody>
      </p:sp>
      <p:sp>
        <p:nvSpPr>
          <p:cNvPr id="3" name="Holder 3"/>
          <p:cNvSpPr>
            <a:spLocks noGrp="1"/>
          </p:cNvSpPr>
          <p:nvPr>
            <p:ph type="body" idx="1"/>
          </p:nvPr>
        </p:nvSpPr>
        <p:spPr>
          <a:xfrm>
            <a:off x="111252" y="1942592"/>
            <a:ext cx="8921495" cy="3684270"/>
          </a:xfrm>
          <a:prstGeom prst="rect">
            <a:avLst/>
          </a:prstGeom>
        </p:spPr>
        <p:txBody>
          <a:bodyPr wrap="square" lIns="0" tIns="0" rIns="0" bIns="0">
            <a:spAutoFit/>
          </a:bodyPr>
          <a:lstStyle>
            <a:lvl1pPr>
              <a:defRPr sz="2000" b="0" i="0">
                <a:solidFill>
                  <a:schemeClr val="tx1"/>
                </a:solidFill>
                <a:latin typeface="Verdana"/>
                <a:cs typeface="Verdana"/>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7/17/2022</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734966" y="2209800"/>
            <a:ext cx="8104233" cy="3939540"/>
          </a:xfrm>
        </p:spPr>
        <p:txBody>
          <a:bodyPr/>
          <a:lstStyle/>
          <a:p>
            <a:endParaRPr lang="it-IT" sz="1600" dirty="0"/>
          </a:p>
          <a:p>
            <a:pPr algn="ctr"/>
            <a:r>
              <a:rPr lang="it-IT" dirty="0"/>
              <a:t>La loro efficacia risiede nel potenziare la logica che sottende la costruzione delle mappe, e non nell’uso delle mappe come strumenti alternativi al testo</a:t>
            </a:r>
          </a:p>
          <a:p>
            <a:pPr algn="ctr"/>
            <a:r>
              <a:rPr lang="it-IT" dirty="0"/>
              <a:t> </a:t>
            </a:r>
          </a:p>
          <a:p>
            <a:pPr algn="ctr"/>
            <a:r>
              <a:rPr lang="it-IT" dirty="0"/>
              <a:t>Strutturare il pensiero logico e le strategie logico-visive fin dai primi anni della scolarizzazione significa dotare tutti gli alunni di importanti strumenti didattici per iniziare a strutturare un proprio metodo di studio principalmente visivo</a:t>
            </a:r>
          </a:p>
          <a:p>
            <a:pPr algn="ctr"/>
            <a:endParaRPr lang="it-IT" dirty="0"/>
          </a:p>
          <a:p>
            <a:pPr algn="ctr"/>
            <a:r>
              <a:rPr lang="it-IT" dirty="0"/>
              <a:t>Tutte le mappe dovrebbero essere prodotte direttamente dagli alunni per essere efficaci</a:t>
            </a:r>
          </a:p>
          <a:p>
            <a:endParaRPr lang="it-IT" dirty="0"/>
          </a:p>
        </p:txBody>
      </p:sp>
      <p:sp>
        <p:nvSpPr>
          <p:cNvPr id="4" name="Titolo 1"/>
          <p:cNvSpPr txBox="1">
            <a:spLocks/>
          </p:cNvSpPr>
          <p:nvPr/>
        </p:nvSpPr>
        <p:spPr>
          <a:xfrm>
            <a:off x="967506" y="76200"/>
            <a:ext cx="7348473" cy="3754874"/>
          </a:xfrm>
          <a:prstGeom prst="rect">
            <a:avLst/>
          </a:prstGeom>
        </p:spPr>
        <p:txBody>
          <a:bodyPr wrap="square" lIns="0" tIns="0" rIns="0" bIns="0">
            <a:spAutoFit/>
          </a:bodyPr>
          <a:lstStyle>
            <a:lvl1pPr>
              <a:defRPr sz="3200" b="1" i="0">
                <a:solidFill>
                  <a:srgbClr val="C00000"/>
                </a:solidFill>
                <a:latin typeface="Verdana"/>
                <a:ea typeface="+mj-ea"/>
                <a:cs typeface="Verdana"/>
              </a:defRPr>
            </a:lvl1pPr>
          </a:lstStyle>
          <a:p>
            <a:pPr algn="ctr"/>
            <a:br>
              <a:rPr lang="it-IT" sz="2000" kern="0" dirty="0"/>
            </a:br>
            <a:r>
              <a:rPr lang="it-IT" sz="2400" kern="0" dirty="0"/>
              <a:t>Didattica inclusiva*</a:t>
            </a:r>
            <a:br>
              <a:rPr lang="it-IT" sz="2400" kern="0" dirty="0"/>
            </a:br>
            <a:r>
              <a:rPr lang="it-IT" sz="2400" kern="0" dirty="0"/>
              <a:t>DSA e BES</a:t>
            </a:r>
          </a:p>
          <a:p>
            <a:pPr algn="ctr"/>
            <a:endParaRPr lang="it-IT" sz="2400" kern="0" dirty="0"/>
          </a:p>
          <a:p>
            <a:pPr algn="ctr"/>
            <a:r>
              <a:rPr lang="it-IT" sz="2400" dirty="0"/>
              <a:t>Le mappe cognitive per l’apprendimento</a:t>
            </a:r>
          </a:p>
          <a:p>
            <a:pPr algn="ctr"/>
            <a:br>
              <a:rPr lang="it-IT" sz="2000" kern="0" dirty="0"/>
            </a:br>
            <a:br>
              <a:rPr lang="it-IT" sz="2000" kern="0" dirty="0"/>
            </a:br>
            <a:br>
              <a:rPr lang="it-IT" sz="2400" kern="0" dirty="0"/>
            </a:br>
            <a:br>
              <a:rPr lang="it-IT" kern="0" dirty="0"/>
            </a:br>
            <a:endParaRPr lang="it-IT" kern="0" dirty="0"/>
          </a:p>
        </p:txBody>
      </p:sp>
      <p:sp>
        <p:nvSpPr>
          <p:cNvPr id="6" name="Rettangolo 5"/>
          <p:cNvSpPr/>
          <p:nvPr/>
        </p:nvSpPr>
        <p:spPr>
          <a:xfrm>
            <a:off x="873460" y="6018404"/>
            <a:ext cx="7536563" cy="523220"/>
          </a:xfrm>
          <a:prstGeom prst="rect">
            <a:avLst/>
          </a:prstGeom>
        </p:spPr>
        <p:txBody>
          <a:bodyPr wrap="square">
            <a:spAutoFit/>
          </a:bodyPr>
          <a:lstStyle/>
          <a:p>
            <a:r>
              <a:rPr lang="it-IT" sz="1200" dirty="0"/>
              <a:t>*</a:t>
            </a:r>
            <a:r>
              <a:rPr lang="it-IT" sz="1400" dirty="0"/>
              <a:t>Libero adattamento da: </a:t>
            </a:r>
            <a:r>
              <a:rPr lang="it-IT" sz="1400" dirty="0" err="1"/>
              <a:t>Zambotti</a:t>
            </a:r>
            <a:r>
              <a:rPr lang="it-IT" sz="1400" dirty="0"/>
              <a:t> F. (2015), BES a scuola. i 7 punti chiave  per una didattica inclusiva, </a:t>
            </a:r>
            <a:r>
              <a:rPr lang="it-IT" sz="1400" dirty="0" err="1"/>
              <a:t>Erickson</a:t>
            </a:r>
            <a:r>
              <a:rPr lang="it-IT" sz="1400" dirty="0"/>
              <a:t>, Libreria Cortina Milano</a:t>
            </a:r>
            <a:r>
              <a:rPr lang="it-IT" sz="1050" dirty="0"/>
              <a:t>.</a:t>
            </a:r>
          </a:p>
        </p:txBody>
      </p:sp>
    </p:spTree>
    <p:extLst>
      <p:ext uri="{BB962C8B-B14F-4D97-AF65-F5344CB8AC3E}">
        <p14:creationId xmlns:p14="http://schemas.microsoft.com/office/powerpoint/2010/main" val="2747302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533400" y="609600"/>
            <a:ext cx="8610600" cy="6447214"/>
          </a:xfrm>
        </p:spPr>
        <p:txBody>
          <a:bodyPr/>
          <a:lstStyle/>
          <a:p>
            <a:pPr algn="ctr">
              <a:lnSpc>
                <a:spcPct val="150000"/>
              </a:lnSpc>
            </a:pPr>
            <a:endParaRPr lang="it-IT" sz="1600" dirty="0"/>
          </a:p>
          <a:p>
            <a:pPr algn="ctr">
              <a:lnSpc>
                <a:spcPct val="150000"/>
              </a:lnSpc>
            </a:pPr>
            <a:r>
              <a:rPr lang="it-IT" sz="2400" b="1" dirty="0"/>
              <a:t>Schema: </a:t>
            </a:r>
          </a:p>
          <a:p>
            <a:pPr algn="ctr">
              <a:lnSpc>
                <a:spcPct val="150000"/>
              </a:lnSpc>
            </a:pPr>
            <a:r>
              <a:rPr lang="it-IT" sz="1800" dirty="0"/>
              <a:t>forma di rappresentazione del pensiero logico più semplice. Rappresentazione essenziale di un contenuto che può comporsi di parole, immagini, frecce, simboli, ma nella cui composizione non esistono regole strutturate né elementi obbligatori</a:t>
            </a:r>
          </a:p>
          <a:p>
            <a:pPr algn="ctr">
              <a:lnSpc>
                <a:spcPct val="150000"/>
              </a:lnSpc>
            </a:pPr>
            <a:endParaRPr lang="it-IT" sz="1800" dirty="0"/>
          </a:p>
          <a:p>
            <a:pPr>
              <a:lnSpc>
                <a:spcPct val="150000"/>
              </a:lnSpc>
            </a:pPr>
            <a:r>
              <a:rPr lang="it-IT" sz="1800" dirty="0"/>
              <a:t>Categorie intermedie: sequenze, cicli, gerarchie</a:t>
            </a:r>
          </a:p>
          <a:p>
            <a:pPr>
              <a:lnSpc>
                <a:spcPct val="150000"/>
              </a:lnSpc>
            </a:pPr>
            <a:endParaRPr lang="it-IT" sz="1800" dirty="0"/>
          </a:p>
          <a:p>
            <a:pPr algn="ctr">
              <a:lnSpc>
                <a:spcPct val="150000"/>
              </a:lnSpc>
            </a:pPr>
            <a:r>
              <a:rPr lang="it-IT" sz="2400" b="1" dirty="0"/>
              <a:t>Mappa:</a:t>
            </a:r>
          </a:p>
          <a:p>
            <a:pPr algn="ctr">
              <a:lnSpc>
                <a:spcPct val="150000"/>
              </a:lnSpc>
            </a:pPr>
            <a:r>
              <a:rPr lang="it-IT" sz="1800" dirty="0"/>
              <a:t>rappresentazione logico-visiva di un campo di conoscenza. Presenza di regole formali di composizione, di simboli e codici condivisi. Lo scopo per cui vengono realizzate rappresenta il criterio che fa scegliere la tipologia di rappresentazione</a:t>
            </a:r>
          </a:p>
          <a:p>
            <a:pPr>
              <a:lnSpc>
                <a:spcPct val="150000"/>
              </a:lnSpc>
            </a:pPr>
            <a:endParaRPr lang="it-IT" dirty="0"/>
          </a:p>
        </p:txBody>
      </p:sp>
    </p:spTree>
    <p:extLst>
      <p:ext uri="{BB962C8B-B14F-4D97-AF65-F5344CB8AC3E}">
        <p14:creationId xmlns:p14="http://schemas.microsoft.com/office/powerpoint/2010/main" val="1109020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28600" y="-76200"/>
            <a:ext cx="8839200" cy="6709529"/>
          </a:xfrm>
        </p:spPr>
        <p:txBody>
          <a:bodyPr/>
          <a:lstStyle/>
          <a:p>
            <a:pPr algn="ctr">
              <a:lnSpc>
                <a:spcPct val="150000"/>
              </a:lnSpc>
            </a:pPr>
            <a:endParaRPr lang="it-IT" sz="1400" dirty="0"/>
          </a:p>
          <a:p>
            <a:pPr algn="ctr">
              <a:lnSpc>
                <a:spcPct val="150000"/>
              </a:lnSpc>
            </a:pPr>
            <a:r>
              <a:rPr lang="it-IT" sz="1400" dirty="0"/>
              <a:t>Le </a:t>
            </a:r>
            <a:r>
              <a:rPr lang="it-IT" sz="1400" b="1" dirty="0">
                <a:effectLst>
                  <a:outerShdw blurRad="38100" dist="38100" dir="2700000" algn="tl">
                    <a:srgbClr val="000000">
                      <a:alpha val="43137"/>
                    </a:srgbClr>
                  </a:outerShdw>
                </a:effectLst>
              </a:rPr>
              <a:t>mappe cognitive </a:t>
            </a:r>
          </a:p>
          <a:p>
            <a:pPr algn="ctr">
              <a:lnSpc>
                <a:spcPct val="150000"/>
              </a:lnSpc>
            </a:pPr>
            <a:r>
              <a:rPr lang="it-IT" sz="1400" dirty="0"/>
              <a:t>si distinguono in </a:t>
            </a:r>
            <a:r>
              <a:rPr lang="it-IT" sz="1400" i="1" dirty="0"/>
              <a:t>mappe mentali </a:t>
            </a:r>
            <a:r>
              <a:rPr lang="it-IT" sz="1400" dirty="0"/>
              <a:t>e </a:t>
            </a:r>
            <a:r>
              <a:rPr lang="it-IT" sz="1400" i="1" dirty="0"/>
              <a:t>mappe concettuali</a:t>
            </a:r>
            <a:r>
              <a:rPr lang="it-IT" sz="1400" dirty="0"/>
              <a:t>. Tutte devono essere significative per chi le produce e leggibili e comprensibili per le altre persone. </a:t>
            </a:r>
          </a:p>
          <a:p>
            <a:pPr algn="ctr">
              <a:lnSpc>
                <a:spcPct val="150000"/>
              </a:lnSpc>
            </a:pPr>
            <a:endParaRPr lang="it-IT" sz="1400" dirty="0"/>
          </a:p>
          <a:p>
            <a:pPr algn="just">
              <a:lnSpc>
                <a:spcPct val="150000"/>
              </a:lnSpc>
            </a:pPr>
            <a:r>
              <a:rPr lang="it-IT" sz="1400" dirty="0"/>
              <a:t>Il modello logico-visivo delle </a:t>
            </a:r>
            <a:r>
              <a:rPr lang="it-IT" sz="1400" i="1" dirty="0"/>
              <a:t>mappe mentali </a:t>
            </a:r>
            <a:r>
              <a:rPr lang="it-IT" sz="1400" dirty="0"/>
              <a:t>è un modello a raggiera. </a:t>
            </a:r>
          </a:p>
          <a:p>
            <a:pPr algn="just">
              <a:lnSpc>
                <a:spcPct val="150000"/>
              </a:lnSpc>
            </a:pPr>
            <a:r>
              <a:rPr lang="it-IT" sz="1400" dirty="0"/>
              <a:t>Da un’idea centrale, collocata al centro della mappa, si diramano i collegamenti principali che vengono individuati per associazione di idee-chiave. </a:t>
            </a:r>
          </a:p>
          <a:p>
            <a:pPr algn="just">
              <a:lnSpc>
                <a:spcPct val="150000"/>
              </a:lnSpc>
            </a:pPr>
            <a:r>
              <a:rPr lang="it-IT" sz="1400" dirty="0"/>
              <a:t>Non è necessario esplicitare le relazioni dei nodi con delle parole-legame perché la relazione è sempre di associazione tra il nodo centrale e i nodi periferici e tra i nodi di un livello e quelli del precedente. </a:t>
            </a:r>
          </a:p>
          <a:p>
            <a:pPr algn="just">
              <a:lnSpc>
                <a:spcPct val="150000"/>
              </a:lnSpc>
            </a:pPr>
            <a:r>
              <a:rPr lang="it-IT" sz="1400" dirty="0"/>
              <a:t>Sono utili nello studio di un testo e nel momento di esposizione/verifica.. </a:t>
            </a:r>
          </a:p>
          <a:p>
            <a:pPr algn="just">
              <a:lnSpc>
                <a:spcPct val="150000"/>
              </a:lnSpc>
            </a:pPr>
            <a:endParaRPr lang="it-IT" sz="1400" dirty="0"/>
          </a:p>
          <a:p>
            <a:pPr algn="just">
              <a:lnSpc>
                <a:spcPct val="150000"/>
              </a:lnSpc>
            </a:pPr>
            <a:r>
              <a:rPr lang="it-IT" sz="1400" dirty="0"/>
              <a:t>Percorso di riflessione e comprensione degli argomenti</a:t>
            </a:r>
          </a:p>
          <a:p>
            <a:pPr algn="just">
              <a:lnSpc>
                <a:spcPct val="150000"/>
              </a:lnSpc>
            </a:pPr>
            <a:r>
              <a:rPr lang="it-IT" sz="1400" dirty="0"/>
              <a:t>Individuare l’argomento principale</a:t>
            </a:r>
          </a:p>
          <a:p>
            <a:pPr algn="just">
              <a:lnSpc>
                <a:spcPct val="150000"/>
              </a:lnSpc>
            </a:pPr>
            <a:r>
              <a:rPr lang="it-IT" sz="1400" dirty="0"/>
              <a:t>individuare le idee organizzative di base (BOI, Basic </a:t>
            </a:r>
            <a:r>
              <a:rPr lang="it-IT" sz="1400" dirty="0" err="1"/>
              <a:t>Ordering</a:t>
            </a:r>
            <a:r>
              <a:rPr lang="it-IT" sz="1400" dirty="0"/>
              <a:t> Idea). Dai BOI, idee primarie, si sviluppano le idee secondarie e terziarie. Quali le operazioni mentali utili per produrre schemi e mappe concettuali? </a:t>
            </a:r>
          </a:p>
          <a:p>
            <a:pPr algn="just">
              <a:lnSpc>
                <a:spcPct val="150000"/>
              </a:lnSpc>
            </a:pPr>
            <a:r>
              <a:rPr lang="it-IT" sz="1400" dirty="0"/>
              <a:t>Le seguenti: identificare, mettere in relazione, confrontare, classificare, codificare, disporre nello spazio, raccogliere informazioni, analizzare e sintetizzare, riflettere in maniera meta cognitiva.</a:t>
            </a:r>
          </a:p>
          <a:p>
            <a:pPr algn="ctr"/>
            <a:endParaRPr lang="it-IT" sz="1600" dirty="0"/>
          </a:p>
        </p:txBody>
      </p:sp>
    </p:spTree>
    <p:extLst>
      <p:ext uri="{BB962C8B-B14F-4D97-AF65-F5344CB8AC3E}">
        <p14:creationId xmlns:p14="http://schemas.microsoft.com/office/powerpoint/2010/main" val="4253816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52400" y="152400"/>
            <a:ext cx="8991600" cy="6781800"/>
          </a:xfrm>
        </p:spPr>
        <p:txBody>
          <a:bodyPr/>
          <a:lstStyle/>
          <a:p>
            <a:endParaRPr lang="it-IT" dirty="0"/>
          </a:p>
          <a:p>
            <a:pPr algn="ctr">
              <a:lnSpc>
                <a:spcPct val="200000"/>
              </a:lnSpc>
            </a:pPr>
            <a:r>
              <a:rPr lang="it-IT" dirty="0"/>
              <a:t>La </a:t>
            </a:r>
            <a:r>
              <a:rPr lang="it-IT" i="1" dirty="0"/>
              <a:t>mappa concettuale </a:t>
            </a:r>
            <a:r>
              <a:rPr lang="it-IT" dirty="0"/>
              <a:t>è la rappresentazione gerarchica e grafica di una rete di concetti, eventi, teorie e dei loro legami, che esplicita le conoscenze su un dato argomento (Novak, 1972; Varisco, 2002)</a:t>
            </a:r>
          </a:p>
          <a:p>
            <a:pPr algn="ctr">
              <a:lnSpc>
                <a:spcPct val="200000"/>
              </a:lnSpc>
            </a:pPr>
            <a:endParaRPr lang="it-IT" dirty="0"/>
          </a:p>
          <a:p>
            <a:pPr algn="ctr">
              <a:lnSpc>
                <a:spcPct val="200000"/>
              </a:lnSpc>
            </a:pPr>
            <a:r>
              <a:rPr lang="it-IT" dirty="0"/>
              <a:t>L’apprendimento significativo modifica la struttura cognitiva incorporandovi i nuovi concetti e proposizioni; nell’apprendimento meccanico questo non avviene e l’informazione resta isolata e non inserita in una struttura di conoscenze. Si tratta di modelli utili a rendere esplicito ed evidente come un concetto sia rappresentato nella mente dell’autore</a:t>
            </a:r>
          </a:p>
          <a:p>
            <a:endParaRPr lang="it-IT" sz="1600" dirty="0"/>
          </a:p>
        </p:txBody>
      </p:sp>
    </p:spTree>
    <p:extLst>
      <p:ext uri="{BB962C8B-B14F-4D97-AF65-F5344CB8AC3E}">
        <p14:creationId xmlns:p14="http://schemas.microsoft.com/office/powerpoint/2010/main" val="206086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28600" y="914400"/>
            <a:ext cx="8915400" cy="5109091"/>
          </a:xfrm>
        </p:spPr>
        <p:txBody>
          <a:bodyPr/>
          <a:lstStyle/>
          <a:p>
            <a:pPr algn="ctr"/>
            <a:r>
              <a:rPr lang="it-IT" sz="2400" b="1" dirty="0"/>
              <a:t>Elementi che costituiscono le mappe concettuali: </a:t>
            </a:r>
          </a:p>
          <a:p>
            <a:pPr algn="ctr"/>
            <a:r>
              <a:rPr lang="it-IT" sz="2400" b="1" dirty="0"/>
              <a:t>concetto-parola/legame-concetto</a:t>
            </a:r>
          </a:p>
          <a:p>
            <a:pPr algn="ctr"/>
            <a:endParaRPr lang="it-IT" sz="2400" dirty="0"/>
          </a:p>
          <a:p>
            <a:pPr algn="ctr"/>
            <a:r>
              <a:rPr lang="it-IT" sz="2400" dirty="0"/>
              <a:t>La parola/legame definisce la relazione. Un concetto è un’etichetta che con una parola descrive una caratteristica di un evento o di un oggetto analizzato. </a:t>
            </a:r>
          </a:p>
          <a:p>
            <a:pPr algn="ctr"/>
            <a:endParaRPr lang="it-IT" sz="2400" dirty="0"/>
          </a:p>
          <a:p>
            <a:pPr algn="ctr"/>
            <a:r>
              <a:rPr lang="it-IT" sz="2400" dirty="0"/>
              <a:t>La domanda focale della mappa condiziona la scelta dei concetti da utilizzare.</a:t>
            </a:r>
          </a:p>
          <a:p>
            <a:pPr algn="ctr"/>
            <a:endParaRPr lang="it-IT" sz="2400" dirty="0"/>
          </a:p>
          <a:p>
            <a:pPr algn="ctr"/>
            <a:r>
              <a:rPr lang="it-IT" sz="2400" dirty="0"/>
              <a:t>Il trinomio di base dà vita ad una proposizione, che sarà collegata alle altre mediante nuove relazioni; la mappa concettuale è quindi un insieme di proposizioni</a:t>
            </a:r>
          </a:p>
          <a:p>
            <a:endParaRPr lang="it-IT" dirty="0"/>
          </a:p>
        </p:txBody>
      </p:sp>
    </p:spTree>
    <p:extLst>
      <p:ext uri="{BB962C8B-B14F-4D97-AF65-F5344CB8AC3E}">
        <p14:creationId xmlns:p14="http://schemas.microsoft.com/office/powerpoint/2010/main" val="3942882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304800" y="0"/>
            <a:ext cx="8763000" cy="6863417"/>
          </a:xfrm>
        </p:spPr>
        <p:txBody>
          <a:bodyPr/>
          <a:lstStyle/>
          <a:p>
            <a:endParaRPr lang="it-IT" sz="1600" dirty="0"/>
          </a:p>
          <a:p>
            <a:r>
              <a:rPr lang="it-IT" b="1" dirty="0"/>
              <a:t>Aspetti fondamentali nella costruzione</a:t>
            </a:r>
            <a:r>
              <a:rPr lang="it-IT" dirty="0"/>
              <a:t>: ordine gerarchico, relazioni trasversali, forma e formattazione, unicità della mappa.</a:t>
            </a:r>
          </a:p>
          <a:p>
            <a:r>
              <a:rPr lang="it-IT" dirty="0"/>
              <a:t>Produzione di una mappa concettuale in classe. </a:t>
            </a:r>
          </a:p>
          <a:p>
            <a:endParaRPr lang="it-IT" dirty="0"/>
          </a:p>
          <a:p>
            <a:pPr algn="ctr">
              <a:lnSpc>
                <a:spcPct val="150000"/>
              </a:lnSpc>
            </a:pPr>
            <a:r>
              <a:rPr lang="it-IT" b="1" dirty="0"/>
              <a:t>Sei fasi:</a:t>
            </a:r>
          </a:p>
          <a:p>
            <a:pPr>
              <a:lnSpc>
                <a:spcPct val="150000"/>
              </a:lnSpc>
            </a:pPr>
            <a:r>
              <a:rPr lang="it-IT" dirty="0"/>
              <a:t>-fare emergere e raccogliere i concetti (anche attraverso brainstorming e </a:t>
            </a:r>
            <a:r>
              <a:rPr lang="it-IT" dirty="0" err="1"/>
              <a:t>brainwriting</a:t>
            </a:r>
            <a:r>
              <a:rPr lang="it-IT" dirty="0"/>
              <a:t>); </a:t>
            </a:r>
          </a:p>
          <a:p>
            <a:pPr>
              <a:lnSpc>
                <a:spcPct val="150000"/>
              </a:lnSpc>
            </a:pPr>
            <a:r>
              <a:rPr lang="it-IT" dirty="0"/>
              <a:t>-iniziare a produrre una piccola mappa nel piccolo gruppo; </a:t>
            </a:r>
          </a:p>
          <a:p>
            <a:pPr>
              <a:lnSpc>
                <a:spcPct val="150000"/>
              </a:lnSpc>
            </a:pPr>
            <a:r>
              <a:rPr lang="it-IT" dirty="0"/>
              <a:t>-assegnare le parole-legame; </a:t>
            </a:r>
          </a:p>
          <a:p>
            <a:pPr>
              <a:lnSpc>
                <a:spcPct val="150000"/>
              </a:lnSpc>
            </a:pPr>
            <a:r>
              <a:rPr lang="it-IT" dirty="0"/>
              <a:t>-organizzare la mappa gerarchicamente, risolvendo le </a:t>
            </a:r>
            <a:r>
              <a:rPr lang="it-IT" dirty="0" err="1"/>
              <a:t>misconcezioni</a:t>
            </a:r>
            <a:r>
              <a:rPr lang="it-IT" dirty="0"/>
              <a:t>; condividere le mappe nel grande gruppo; </a:t>
            </a:r>
          </a:p>
          <a:p>
            <a:pPr>
              <a:lnSpc>
                <a:spcPct val="150000"/>
              </a:lnSpc>
            </a:pPr>
            <a:r>
              <a:rPr lang="it-IT" dirty="0"/>
              <a:t>-revisionare e correggere la mappa nel proprio piccolo gruppo. </a:t>
            </a:r>
          </a:p>
          <a:p>
            <a:pPr>
              <a:lnSpc>
                <a:spcPct val="150000"/>
              </a:lnSpc>
            </a:pPr>
            <a:endParaRPr lang="it-IT" dirty="0"/>
          </a:p>
          <a:p>
            <a:pPr>
              <a:lnSpc>
                <a:spcPct val="150000"/>
              </a:lnSpc>
            </a:pPr>
            <a:r>
              <a:rPr lang="it-IT" dirty="0"/>
              <a:t>La mappa non va utilizzata in senso dispensativo, bensì compensativo e costituisce uno strumento utile per tutti gli alunni.</a:t>
            </a:r>
          </a:p>
          <a:p>
            <a:endParaRPr lang="it-IT" dirty="0"/>
          </a:p>
        </p:txBody>
      </p:sp>
    </p:spTree>
    <p:extLst>
      <p:ext uri="{BB962C8B-B14F-4D97-AF65-F5344CB8AC3E}">
        <p14:creationId xmlns:p14="http://schemas.microsoft.com/office/powerpoint/2010/main" val="3963711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170</TotalTime>
  <Words>680</Words>
  <Application>Microsoft Office PowerPoint</Application>
  <PresentationFormat>Presentazione su schermo (4:3)</PresentationFormat>
  <Paragraphs>56</Paragraphs>
  <Slides>6</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6</vt:i4>
      </vt:variant>
    </vt:vector>
  </HeadingPairs>
  <TitlesOfParts>
    <vt:vector size="9" baseType="lpstr">
      <vt:lpstr>Calibri</vt:lpstr>
      <vt:lpstr>Verdana</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Disturbi Specifici dell’Apprendimento  novembre 2015 – aprile 2016</dc:title>
  <dc:creator>Alessia</dc:creator>
  <cp:lastModifiedBy>ada dinacci</cp:lastModifiedBy>
  <cp:revision>27</cp:revision>
  <dcterms:created xsi:type="dcterms:W3CDTF">2018-05-24T08:00:48Z</dcterms:created>
  <dcterms:modified xsi:type="dcterms:W3CDTF">2022-07-17T17:48:58Z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2017-12-01T00:00:00Z</vt:filetime>
  </property>
  <property fmtid="{D5CDD505-2E9C-101B-9397-08002B2CF9AE}" pid="3" name="Creator">
    <vt:lpwstr>Microsoft® PowerPoint® 2013</vt:lpwstr>
  </property>
  <property fmtid="{D5CDD505-2E9C-101B-9397-08002B2CF9AE}" pid="4" name="LastSaved">
    <vt:filetime>2018-05-24T00:00:00Z</vt:filetime>
  </property>
</Properties>
</file>