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y="5143500" cx="9144000"/>
  <p:notesSz cx="6858000" cy="9144000"/>
  <p:embeddedFontLst>
    <p:embeddedFont>
      <p:font typeface="Playfair Display"/>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PlayfairDisplay-bold.fntdata"/><Relationship Id="rId63" Type="http://schemas.openxmlformats.org/officeDocument/2006/relationships/font" Target="fonts/PlayfairDisplay-regular.fntdata"/><Relationship Id="rId22" Type="http://schemas.openxmlformats.org/officeDocument/2006/relationships/slide" Target="slides/slide18.xml"/><Relationship Id="rId66" Type="http://schemas.openxmlformats.org/officeDocument/2006/relationships/font" Target="fonts/PlayfairDisplay-boldItalic.fntdata"/><Relationship Id="rId21" Type="http://schemas.openxmlformats.org/officeDocument/2006/relationships/slide" Target="slides/slide17.xml"/><Relationship Id="rId65" Type="http://schemas.openxmlformats.org/officeDocument/2006/relationships/font" Target="fonts/PlayfairDisplay-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91048c05f_0_38: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16" name="Google Shape;116;g991048c05f_0_38: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7" name="Google Shape;117;g991048c05f_0_38: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91048c05f_0_4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27" name="Google Shape;127;g991048c05f_0_4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8" name="Google Shape;128;g991048c05f_0_4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91048c05f_0_5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34" name="Google Shape;134;g991048c05f_0_5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5" name="Google Shape;135;g991048c05f_0_5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991048c05f_0_63: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41" name="Google Shape;141;g991048c05f_0_63: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42" name="Google Shape;142;g991048c05f_0_63: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91048c05f_0_7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49" name="Google Shape;149;g991048c05f_0_7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0" name="Google Shape;150;g991048c05f_0_7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91048c05f_0_78: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56" name="Google Shape;156;g991048c05f_0_78: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7" name="Google Shape;157;g991048c05f_0_78: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91048c05f_0_8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64" name="Google Shape;164;g991048c05f_0_8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5" name="Google Shape;165;g991048c05f_0_8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91048c05f_0_9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71" name="Google Shape;171;g991048c05f_0_9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2" name="Google Shape;172;g991048c05f_0_9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91048c05f_0_10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78" name="Google Shape;178;g991048c05f_0_10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79" name="Google Shape;179;g991048c05f_0_10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91048c05f_0_11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86" name="Google Shape;186;g991048c05f_0_11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87" name="Google Shape;187;g991048c05f_0_11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11f74d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11f74d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91048c05f_0_12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93" name="Google Shape;193;g991048c05f_0_12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4" name="Google Shape;194;g991048c05f_0_12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91048c05f_0_12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00" name="Google Shape;200;g991048c05f_0_12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1" name="Google Shape;201;g991048c05f_0_12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91048c05f_0_13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08" name="Google Shape;208;g991048c05f_0_13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9" name="Google Shape;209;g991048c05f_0_13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991048c05f_0_14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17" name="Google Shape;217;g991048c05f_0_14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18" name="Google Shape;218;g991048c05f_0_14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91048c05f_0_149: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24" name="Google Shape;224;g991048c05f_0_149: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5" name="Google Shape;225;g991048c05f_0_149: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91048c05f_0_15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32" name="Google Shape;232;g991048c05f_0_15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33" name="Google Shape;233;g991048c05f_0_15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991048c05f_0_165: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40" name="Google Shape;240;g991048c05f_0_165: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1" name="Google Shape;241;g991048c05f_0_165: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91048c05f_0_17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47" name="Google Shape;247;g991048c05f_0_17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8" name="Google Shape;248;g991048c05f_0_17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991048c05f_0_181: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55" name="Google Shape;255;g991048c05f_0_181: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6" name="Google Shape;256;g991048c05f_0_181: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91048c05f_0_189: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62" name="Google Shape;262;g991048c05f_0_189: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63" name="Google Shape;263;g991048c05f_0_189: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0e3af4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0e3af4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91048c05f_0_195: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69" name="Google Shape;269;g991048c05f_0_195: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0" name="Google Shape;270;g991048c05f_0_195: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991048c05f_0_203: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77" name="Google Shape;277;g991048c05f_0_203: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8" name="Google Shape;278;g991048c05f_0_203: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991048c05f_0_21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87" name="Google Shape;287;g991048c05f_0_21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8" name="Google Shape;288;g991048c05f_0_21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91048c05f_0_22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294" name="Google Shape;294;g991048c05f_0_22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95" name="Google Shape;295;g991048c05f_0_22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91048c05f_0_23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04" name="Google Shape;304;g991048c05f_0_23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05" name="Google Shape;305;g991048c05f_0_23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991048c05f_0_24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13" name="Google Shape;313;g991048c05f_0_24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14" name="Google Shape;314;g991048c05f_0_24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991048c05f_0_24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20" name="Google Shape;320;g991048c05f_0_24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1" name="Google Shape;321;g991048c05f_0_24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991048c05f_0_25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28" name="Google Shape;328;g991048c05f_0_25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9" name="Google Shape;329;g991048c05f_0_25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991048c05f_0_259: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34" name="Google Shape;334;g991048c05f_0_259: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5" name="Google Shape;335;g991048c05f_0_259: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991048c05f_0_268: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41" name="Google Shape;341;g991048c05f_0_268: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2" name="Google Shape;342;g991048c05f_0_268: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91048c05f_0_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74" name="Google Shape;74;g991048c05f_0_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5" name="Google Shape;75;g991048c05f_0_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991048c05f_0_27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49" name="Google Shape;349;g991048c05f_0_27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50" name="Google Shape;350;g991048c05f_0_27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991048c05f_0_285: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59" name="Google Shape;359;g991048c05f_0_285: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60" name="Google Shape;360;g991048c05f_0_285: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991048c05f_0_29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66" name="Google Shape;366;g991048c05f_0_29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67" name="Google Shape;367;g991048c05f_0_29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991048c05f_0_30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73" name="Google Shape;373;g991048c05f_0_30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74" name="Google Shape;374;g991048c05f_0_30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991048c05f_0_31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80" name="Google Shape;380;g991048c05f_0_31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81" name="Google Shape;381;g991048c05f_0_31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991048c05f_0_32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91" name="Google Shape;391;g991048c05f_0_32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2" name="Google Shape;392;g991048c05f_0_32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991048c05f_0_33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399" name="Google Shape;399;g991048c05f_0_33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0" name="Google Shape;400;g991048c05f_0_33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991048c05f_0_339: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09" name="Google Shape;409;g991048c05f_0_339: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0" name="Google Shape;410;g991048c05f_0_339: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91048c05f_0_34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16" name="Google Shape;416;g991048c05f_0_34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17" name="Google Shape;417;g991048c05f_0_34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991048c05f_0_355: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25" name="Google Shape;425;g991048c05f_0_355: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26" name="Google Shape;426;g991048c05f_0_355: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91048c05f_0_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81" name="Google Shape;81;g991048c05f_0_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2" name="Google Shape;82;g991048c05f_0_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171172b38_0_0: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33" name="Google Shape;433;gb171172b38_0_0: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34" name="Google Shape;434;gb171172b38_0_0: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b171172b38_0_7: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41" name="Google Shape;441;gb171172b38_0_7: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42" name="Google Shape;442;gb171172b38_0_7: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991048c05f_0_36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49" name="Google Shape;449;g991048c05f_0_36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50" name="Google Shape;450;g991048c05f_0_36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991048c05f_0_37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56" name="Google Shape;456;g991048c05f_0_37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57" name="Google Shape;457;g991048c05f_0_37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991048c05f_0_384: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63" name="Google Shape;463;g991048c05f_0_384: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64" name="Google Shape;464;g991048c05f_0_384: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991048c05f_0_393: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70" name="Google Shape;470;g991048c05f_0_393: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71" name="Google Shape;471;g991048c05f_0_393: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991048c05f_0_401: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479" name="Google Shape;479;g991048c05f_0_401: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80" name="Google Shape;480;g991048c05f_0_401: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b171172b3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b171172b3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b171172b3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b171172b3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91048c05f_0_1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88" name="Google Shape;88;g991048c05f_0_1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9" name="Google Shape;89;g991048c05f_0_1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91048c05f_0_18: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95" name="Google Shape;95;g991048c05f_0_18: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96" name="Google Shape;96;g991048c05f_0_18: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91048c05f_0_26: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02" name="Google Shape;102;g991048c05f_0_26: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03" name="Google Shape;103;g991048c05f_0_26: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91048c05f_0_32:notes"/>
          <p:cNvSpPr txBox="1"/>
          <p:nvPr/>
        </p:nvSpPr>
        <p:spPr>
          <a:xfrm>
            <a:off x="2143125" y="695325"/>
            <a:ext cx="2571600" cy="3429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09" name="Google Shape;109;g991048c05f_0_32:notes"/>
          <p:cNvSpPr txBox="1"/>
          <p:nvPr>
            <p:ph idx="1" type="body"/>
          </p:nvPr>
        </p:nvSpPr>
        <p:spPr>
          <a:xfrm>
            <a:off x="685800" y="4343400"/>
            <a:ext cx="5480100" cy="4108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0" name="Google Shape;110;g991048c05f_0_32:notes"/>
          <p:cNvSpPr/>
          <p:nvPr>
            <p:ph idx="2" type="sldImg"/>
          </p:nvPr>
        </p:nvSpPr>
        <p:spPr>
          <a:xfrm>
            <a:off x="-13763600" y="-11796712"/>
            <a:ext cx="15722400" cy="1248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68156" y="189000"/>
            <a:ext cx="7992300" cy="4350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388074" y="1085940"/>
            <a:ext cx="8200200" cy="29832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affaelemontella.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type="ctrTitle"/>
          </p:nvPr>
        </p:nvSpPr>
        <p:spPr>
          <a:xfrm>
            <a:off x="0" y="592175"/>
            <a:ext cx="9144000" cy="2052600"/>
          </a:xfrm>
          <a:prstGeom prst="rect">
            <a:avLst/>
          </a:prstGeom>
          <a:solidFill>
            <a:srgbClr val="38761D"/>
          </a:solidFill>
          <a:ln cap="flat" cmpd="sng" w="9525">
            <a:solidFill>
              <a:srgbClr val="1C4587"/>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rPr>
              <a:t>Architettura dei Calcolatori:</a:t>
            </a:r>
            <a:br>
              <a:rPr b="1" lang="en">
                <a:solidFill>
                  <a:srgbClr val="FFFFFF"/>
                </a:solidFill>
              </a:rPr>
            </a:br>
            <a:r>
              <a:rPr b="1" lang="en">
                <a:solidFill>
                  <a:srgbClr val="FFFFFF"/>
                </a:solidFill>
              </a:rPr>
              <a:t>Motorola 68k</a:t>
            </a:r>
            <a:endParaRPr b="1">
              <a:solidFill>
                <a:srgbClr val="FFFFFF"/>
              </a:solidFill>
            </a:endParaRPr>
          </a:p>
        </p:txBody>
      </p:sp>
      <p:sp>
        <p:nvSpPr>
          <p:cNvPr id="58" name="Google Shape;58;p14"/>
          <p:cNvSpPr txBox="1"/>
          <p:nvPr/>
        </p:nvSpPr>
        <p:spPr>
          <a:xfrm>
            <a:off x="0" y="4453500"/>
            <a:ext cx="9144000" cy="6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i="1" lang="en" sz="1800">
                <a:solidFill>
                  <a:srgbClr val="595959"/>
                </a:solidFill>
              </a:rPr>
              <a:t>Raffaele Montella, PhD</a:t>
            </a:r>
            <a:endParaRPr i="1" sz="1800">
              <a:solidFill>
                <a:srgbClr val="595959"/>
              </a:solidFill>
            </a:endParaRPr>
          </a:p>
          <a:p>
            <a:pPr indent="0" lvl="0" marL="0" rtl="0" algn="ctr">
              <a:spcBef>
                <a:spcPts val="0"/>
              </a:spcBef>
              <a:spcAft>
                <a:spcPts val="0"/>
              </a:spcAft>
              <a:buClr>
                <a:srgbClr val="000000"/>
              </a:buClr>
              <a:buSzPts val="1100"/>
              <a:buFont typeface="Arial"/>
              <a:buNone/>
            </a:pPr>
            <a:r>
              <a:rPr i="1" lang="en" sz="1800" u="sng">
                <a:solidFill>
                  <a:srgbClr val="0097A7"/>
                </a:solidFill>
                <a:hlinkClick r:id="rId3">
                  <a:extLst>
                    <a:ext uri="{A12FA001-AC4F-418D-AE19-62706E023703}">
                      <ahyp:hlinkClr val="tx"/>
                    </a:ext>
                  </a:extLst>
                </a:hlinkClick>
              </a:rPr>
              <a:t>http://raffaelemontella.it</a:t>
            </a:r>
            <a:r>
              <a:rPr i="1" lang="en" sz="1800">
                <a:solidFill>
                  <a:srgbClr val="595959"/>
                </a:solidFill>
              </a:rPr>
              <a:t> raffaele.montella@uniparthenope.it</a:t>
            </a:r>
            <a:endParaRPr sz="1800"/>
          </a:p>
        </p:txBody>
      </p:sp>
      <p:sp>
        <p:nvSpPr>
          <p:cNvPr id="59" name="Google Shape;59;p14"/>
          <p:cNvSpPr txBox="1"/>
          <p:nvPr/>
        </p:nvSpPr>
        <p:spPr>
          <a:xfrm>
            <a:off x="0" y="3215125"/>
            <a:ext cx="9144000" cy="9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33333"/>
                </a:solidFill>
                <a:highlight>
                  <a:srgbClr val="FFFFFF"/>
                </a:highlight>
                <a:latin typeface="Playfair Display"/>
                <a:ea typeface="Playfair Display"/>
                <a:cs typeface="Playfair Display"/>
                <a:sym typeface="Playfair Display"/>
              </a:rPr>
              <a:t>“...</a:t>
            </a:r>
            <a:r>
              <a:rPr lang="en" sz="2400">
                <a:solidFill>
                  <a:srgbClr val="333333"/>
                </a:solidFill>
                <a:highlight>
                  <a:srgbClr val="FFFFFF"/>
                </a:highlight>
                <a:latin typeface="Playfair Display"/>
                <a:ea typeface="Playfair Display"/>
                <a:cs typeface="Playfair Display"/>
                <a:sym typeface="Playfair Display"/>
              </a:rPr>
              <a:t>if you're gonna build a time machine into a car, why not do it with some style?</a:t>
            </a:r>
            <a:r>
              <a:rPr lang="en" sz="2400">
                <a:solidFill>
                  <a:srgbClr val="333333"/>
                </a:solidFill>
                <a:highlight>
                  <a:srgbClr val="FFFFFF"/>
                </a:highlight>
                <a:latin typeface="Playfair Display"/>
                <a:ea typeface="Playfair Display"/>
                <a:cs typeface="Playfair Display"/>
                <a:sym typeface="Playfair Display"/>
              </a:rPr>
              <a:t>”</a:t>
            </a:r>
            <a:endParaRPr sz="2400">
              <a:solidFill>
                <a:srgbClr val="333333"/>
              </a:solidFill>
              <a:highlight>
                <a:srgbClr val="FFFFFF"/>
              </a:highlight>
              <a:latin typeface="Playfair Display"/>
              <a:ea typeface="Playfair Display"/>
              <a:cs typeface="Playfair Display"/>
              <a:sym typeface="Playfair Display"/>
            </a:endParaRPr>
          </a:p>
          <a:p>
            <a:pPr indent="0" lvl="0" marL="0" rtl="0" algn="ctr">
              <a:spcBef>
                <a:spcPts val="0"/>
              </a:spcBef>
              <a:spcAft>
                <a:spcPts val="0"/>
              </a:spcAft>
              <a:buNone/>
            </a:pPr>
            <a:r>
              <a:rPr lang="en" sz="1000">
                <a:solidFill>
                  <a:srgbClr val="333333"/>
                </a:solidFill>
                <a:highlight>
                  <a:srgbClr val="FFFFFF"/>
                </a:highlight>
              </a:rPr>
              <a:t>(Dr. </a:t>
            </a:r>
            <a:r>
              <a:rPr lang="en" sz="1000">
                <a:solidFill>
                  <a:srgbClr val="333333"/>
                </a:solidFill>
                <a:highlight>
                  <a:srgbClr val="FFFFFF"/>
                </a:highlight>
              </a:rPr>
              <a:t>Emmett</a:t>
            </a:r>
            <a:r>
              <a:rPr lang="en" sz="1000">
                <a:solidFill>
                  <a:srgbClr val="333333"/>
                </a:solidFill>
                <a:highlight>
                  <a:srgbClr val="FFFFFF"/>
                </a:highlight>
              </a:rPr>
              <a:t> Brown, Christopher </a:t>
            </a:r>
            <a:r>
              <a:rPr lang="en" sz="1000">
                <a:solidFill>
                  <a:srgbClr val="333333"/>
                </a:solidFill>
                <a:highlight>
                  <a:srgbClr val="FFFFFF"/>
                </a:highlight>
              </a:rPr>
              <a:t>LLoyd</a:t>
            </a:r>
            <a:r>
              <a:rPr lang="en" sz="1000">
                <a:solidFill>
                  <a:srgbClr val="333333"/>
                </a:solidFill>
                <a:highlight>
                  <a:srgbClr val="FFFFFF"/>
                </a:highlight>
              </a:rPr>
              <a:t>.,Back to the Future, 1985 )</a:t>
            </a:r>
            <a:endParaRPr sz="2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3"/>
          <p:cNvSpPr txBox="1"/>
          <p:nvPr/>
        </p:nvSpPr>
        <p:spPr>
          <a:xfrm>
            <a:off x="539750" y="-236934"/>
            <a:ext cx="8229600" cy="8547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Arial"/>
              <a:buNone/>
            </a:pPr>
            <a:r>
              <a:rPr b="0" i="0" lang="en" sz="4400" u="none">
                <a:solidFill>
                  <a:srgbClr val="000000"/>
                </a:solidFill>
                <a:latin typeface="Arial"/>
                <a:ea typeface="Arial"/>
                <a:cs typeface="Arial"/>
                <a:sym typeface="Arial"/>
              </a:rPr>
              <a:t>Modello di programmazione</a:t>
            </a:r>
            <a:endParaRPr/>
          </a:p>
        </p:txBody>
      </p:sp>
      <p:sp>
        <p:nvSpPr>
          <p:cNvPr id="120" name="Google Shape;120;p23"/>
          <p:cNvSpPr txBox="1"/>
          <p:nvPr/>
        </p:nvSpPr>
        <p:spPr>
          <a:xfrm>
            <a:off x="0" y="803672"/>
            <a:ext cx="3060600" cy="367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1" i="0" lang="en" sz="2000" u="none">
                <a:solidFill>
                  <a:srgbClr val="000000"/>
                </a:solidFill>
              </a:rPr>
              <a:t>Supervisore</a:t>
            </a:r>
            <a:endParaRPr b="1" sz="2000"/>
          </a:p>
        </p:txBody>
      </p:sp>
      <p:sp>
        <p:nvSpPr>
          <p:cNvPr id="121" name="Google Shape;121;p23"/>
          <p:cNvSpPr txBox="1"/>
          <p:nvPr/>
        </p:nvSpPr>
        <p:spPr>
          <a:xfrm>
            <a:off x="0" y="2834878"/>
            <a:ext cx="1979700" cy="367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1" i="0" lang="en" sz="2000" u="none">
                <a:solidFill>
                  <a:srgbClr val="000000"/>
                </a:solidFill>
              </a:rPr>
              <a:t>Utente</a:t>
            </a:r>
            <a:endParaRPr b="1" sz="2000"/>
          </a:p>
        </p:txBody>
      </p:sp>
      <p:pic>
        <p:nvPicPr>
          <p:cNvPr id="122" name="Google Shape;122;p23"/>
          <p:cNvPicPr preferRelativeResize="0"/>
          <p:nvPr/>
        </p:nvPicPr>
        <p:blipFill rotWithShape="1">
          <a:blip r:embed="rId3">
            <a:alphaModFix/>
          </a:blip>
          <a:srcRect b="0" l="0" r="0" t="0"/>
          <a:stretch/>
        </p:blipFill>
        <p:spPr>
          <a:xfrm>
            <a:off x="2339975" y="675084"/>
            <a:ext cx="6659561" cy="1889522"/>
          </a:xfrm>
          <a:prstGeom prst="rect">
            <a:avLst/>
          </a:prstGeom>
          <a:noFill/>
          <a:ln>
            <a:noFill/>
          </a:ln>
        </p:spPr>
      </p:pic>
      <p:pic>
        <p:nvPicPr>
          <p:cNvPr id="123" name="Google Shape;123;p23"/>
          <p:cNvPicPr preferRelativeResize="0"/>
          <p:nvPr/>
        </p:nvPicPr>
        <p:blipFill rotWithShape="1">
          <a:blip r:embed="rId4">
            <a:alphaModFix/>
          </a:blip>
          <a:srcRect b="0" l="0" r="0" t="0"/>
          <a:stretch/>
        </p:blipFill>
        <p:spPr>
          <a:xfrm>
            <a:off x="1260475" y="2430065"/>
            <a:ext cx="7883525" cy="2713434"/>
          </a:xfrm>
          <a:prstGeom prst="rect">
            <a:avLst/>
          </a:prstGeom>
          <a:noFill/>
          <a:ln>
            <a:noFill/>
          </a:ln>
        </p:spPr>
      </p:pic>
      <p:sp>
        <p:nvSpPr>
          <p:cNvPr id="124" name="Google Shape;124;p23"/>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Modello di programmazione (2/3)</a:t>
            </a:r>
            <a:endParaRPr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4"/>
          <p:cNvSpPr txBox="1"/>
          <p:nvPr/>
        </p:nvSpPr>
        <p:spPr>
          <a:xfrm>
            <a:off x="36899" y="678025"/>
            <a:ext cx="9006900" cy="29775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n" sz="2000" u="none">
                <a:solidFill>
                  <a:srgbClr val="000000"/>
                </a:solidFill>
                <a:latin typeface="Arial"/>
                <a:ea typeface="Arial"/>
                <a:cs typeface="Arial"/>
                <a:sym typeface="Arial"/>
              </a:rPr>
              <a:t>Il Motorola 68000 dispone di 5 tipi di dati:</a:t>
            </a:r>
            <a:endParaRPr sz="2000"/>
          </a:p>
          <a:p>
            <a:pPr indent="-355600" lvl="0" marL="457200" marR="0" rtl="0" algn="l">
              <a:lnSpc>
                <a:spcPct val="100000"/>
              </a:lnSpc>
              <a:spcBef>
                <a:spcPts val="150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Bit;</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BCD;</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Byte;</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Word;</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Long Word.</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500"/>
              </a:spcBef>
              <a:spcAft>
                <a:spcPts val="0"/>
              </a:spcAft>
              <a:buNone/>
            </a:pPr>
            <a:r>
              <a:t/>
            </a:r>
            <a:endParaRPr sz="2000"/>
          </a:p>
          <a:p>
            <a:pPr indent="0" lvl="0" marL="0" rtl="0" algn="l">
              <a:spcBef>
                <a:spcPts val="0"/>
              </a:spcBef>
              <a:spcAft>
                <a:spcPts val="0"/>
              </a:spcAft>
              <a:buClr>
                <a:schemeClr val="dk1"/>
              </a:buClr>
              <a:buSzPts val="3200"/>
              <a:buFont typeface="Arial"/>
              <a:buNone/>
            </a:pPr>
            <a:r>
              <a:rPr lang="en" sz="2000">
                <a:solidFill>
                  <a:schemeClr val="dk1"/>
                </a:solidFill>
              </a:rPr>
              <a:t>Inoltre, il motorola 68000 fornisce 14 modalità di indirizzamento.</a:t>
            </a:r>
            <a:endParaRPr sz="2000">
              <a:solidFill>
                <a:schemeClr val="dk1"/>
              </a:solidFill>
            </a:endParaRPr>
          </a:p>
          <a:p>
            <a:pPr indent="0" lvl="0" marL="0" marR="0" rtl="0" algn="l">
              <a:lnSpc>
                <a:spcPct val="100000"/>
              </a:lnSpc>
              <a:spcBef>
                <a:spcPts val="1500"/>
              </a:spcBef>
              <a:spcAft>
                <a:spcPts val="0"/>
              </a:spcAft>
              <a:buNone/>
            </a:pPr>
            <a:r>
              <a:t/>
            </a:r>
            <a:endParaRPr sz="2000"/>
          </a:p>
        </p:txBody>
      </p:sp>
      <p:sp>
        <p:nvSpPr>
          <p:cNvPr id="131" name="Google Shape;131;p24"/>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Modello di programmazione (3/3)</a:t>
            </a:r>
            <a:endParaRPr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sp>
        <p:nvSpPr>
          <p:cNvPr id="137" name="Google Shape;137;p25"/>
          <p:cNvSpPr txBox="1"/>
          <p:nvPr/>
        </p:nvSpPr>
        <p:spPr>
          <a:xfrm>
            <a:off x="71425" y="675075"/>
            <a:ext cx="8988900" cy="42591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FF0000"/>
              </a:buClr>
              <a:buSzPts val="3200"/>
              <a:buFont typeface="Times New Roman"/>
              <a:buNone/>
            </a:pPr>
            <a:r>
              <a:rPr b="1" i="0" lang="en" sz="2000" u="none"/>
              <a:t>Data Register</a:t>
            </a:r>
            <a:r>
              <a:rPr b="1" lang="en" sz="2000"/>
              <a:t> </a:t>
            </a:r>
            <a:r>
              <a:rPr b="1" i="0" lang="en" sz="2000" u="none"/>
              <a:t>D0-D7</a:t>
            </a:r>
            <a:endParaRPr b="1" i="0" sz="2000" u="none"/>
          </a:p>
          <a:p>
            <a:pPr indent="0" lvl="0" marL="0" rtl="0" algn="l">
              <a:spcBef>
                <a:spcPts val="0"/>
              </a:spcBef>
              <a:spcAft>
                <a:spcPts val="0"/>
              </a:spcAft>
              <a:buClr>
                <a:srgbClr val="FF0000"/>
              </a:buClr>
              <a:buSzPts val="3200"/>
              <a:buFont typeface="Times New Roman"/>
              <a:buNone/>
            </a:pPr>
            <a:r>
              <a:rPr lang="en" sz="2000"/>
              <a:t>Usati per operazioni su bit, byte, word e long word, viene modificata solo la parte di registro a cui si accede</a:t>
            </a:r>
            <a:endParaRPr sz="2000"/>
          </a:p>
          <a:p>
            <a:pPr indent="0" lvl="0" marL="0" rtl="0" algn="l">
              <a:spcBef>
                <a:spcPts val="0"/>
              </a:spcBef>
              <a:spcAft>
                <a:spcPts val="0"/>
              </a:spcAft>
              <a:buClr>
                <a:srgbClr val="FF0000"/>
              </a:buClr>
              <a:buSzPts val="3200"/>
              <a:buFont typeface="Times New Roman"/>
              <a:buNone/>
            </a:pPr>
            <a:r>
              <a:t/>
            </a:r>
            <a:endParaRPr sz="2000"/>
          </a:p>
          <a:p>
            <a:pPr indent="0" lvl="0" marL="0" marR="0" rtl="0" algn="l">
              <a:lnSpc>
                <a:spcPct val="100000"/>
              </a:lnSpc>
              <a:spcBef>
                <a:spcPts val="0"/>
              </a:spcBef>
              <a:spcAft>
                <a:spcPts val="0"/>
              </a:spcAft>
              <a:buClr>
                <a:srgbClr val="FF0000"/>
              </a:buClr>
              <a:buSzPts val="3200"/>
              <a:buFont typeface="Times New Roman"/>
              <a:buNone/>
            </a:pPr>
            <a:r>
              <a:rPr b="1" lang="en" sz="2000"/>
              <a:t>Address Register A0-A7</a:t>
            </a:r>
            <a:endParaRPr b="1" sz="2000"/>
          </a:p>
          <a:p>
            <a:pPr indent="0" lvl="0" marL="0" marR="0" rtl="0" algn="l">
              <a:lnSpc>
                <a:spcPct val="100000"/>
              </a:lnSpc>
              <a:spcBef>
                <a:spcPts val="0"/>
              </a:spcBef>
              <a:spcAft>
                <a:spcPts val="0"/>
              </a:spcAft>
              <a:buClr>
                <a:srgbClr val="FF0000"/>
              </a:buClr>
              <a:buSzPts val="3200"/>
              <a:buFont typeface="Times New Roman"/>
              <a:buNone/>
            </a:pPr>
            <a:r>
              <a:rPr lang="en" sz="2000"/>
              <a:t>Non supportano operandi bit e byte. Se il registro è usato come operando di destinazione, viene modificato interamente. Nel caso di operazione su word, i bit che non vengono acceduti vengono estesi in segno prima di eseguire l’operazione.</a:t>
            </a:r>
            <a:endParaRPr sz="2000"/>
          </a:p>
          <a:p>
            <a:pPr indent="0" lvl="0" marL="0" marR="0" rtl="0" algn="l">
              <a:lnSpc>
                <a:spcPct val="100000"/>
              </a:lnSpc>
              <a:spcBef>
                <a:spcPts val="0"/>
              </a:spcBef>
              <a:spcAft>
                <a:spcPts val="0"/>
              </a:spcAft>
              <a:buClr>
                <a:srgbClr val="FF0000"/>
              </a:buClr>
              <a:buSzPts val="3200"/>
              <a:buFont typeface="Times New Roman"/>
              <a:buNone/>
            </a:pPr>
            <a:r>
              <a:rPr lang="en" sz="2000"/>
              <a:t>A7 viene utilizzato come User Stack Pointer (USP) o come Supervisor Stack Pointer (SSP)   aseconda del livello di privilegio (stato Utente o Supervisore) in cui si trova il processore.</a:t>
            </a:r>
            <a:endParaRPr sz="2000"/>
          </a:p>
          <a:p>
            <a:pPr indent="0" lvl="0" marL="0" marR="0" rtl="0" algn="l">
              <a:lnSpc>
                <a:spcPct val="100000"/>
              </a:lnSpc>
              <a:spcBef>
                <a:spcPts val="0"/>
              </a:spcBef>
              <a:spcAft>
                <a:spcPts val="0"/>
              </a:spcAft>
              <a:buClr>
                <a:srgbClr val="FF0000"/>
              </a:buClr>
              <a:buSzPts val="3200"/>
              <a:buFont typeface="Times New Roman"/>
              <a:buNone/>
            </a:pPr>
            <a:r>
              <a:t/>
            </a:r>
            <a:endParaRPr b="1" sz="2000"/>
          </a:p>
          <a:p>
            <a:pPr indent="0" lvl="0" marL="0" rtl="0" algn="l">
              <a:spcBef>
                <a:spcPts val="0"/>
              </a:spcBef>
              <a:spcAft>
                <a:spcPts val="0"/>
              </a:spcAft>
              <a:buClr>
                <a:srgbClr val="FF0000"/>
              </a:buClr>
              <a:buSzPts val="3200"/>
              <a:buFont typeface="Times New Roman"/>
              <a:buNone/>
            </a:pPr>
            <a:r>
              <a:t/>
            </a:r>
            <a:endParaRPr sz="2000"/>
          </a:p>
          <a:p>
            <a:pPr indent="0" lvl="0" marL="0" rtl="0" algn="l">
              <a:spcBef>
                <a:spcPts val="0"/>
              </a:spcBef>
              <a:spcAft>
                <a:spcPts val="0"/>
              </a:spcAft>
              <a:buClr>
                <a:schemeClr val="dk1"/>
              </a:buClr>
              <a:buFont typeface="Arial"/>
              <a:buNone/>
            </a:pPr>
            <a:r>
              <a:t/>
            </a:r>
            <a:endParaRPr sz="2000">
              <a:solidFill>
                <a:srgbClr val="FF0000"/>
              </a:solidFill>
            </a:endParaRPr>
          </a:p>
          <a:p>
            <a:pPr indent="0" lvl="0" marL="0" marR="0" rtl="0" algn="l">
              <a:lnSpc>
                <a:spcPct val="100000"/>
              </a:lnSpc>
              <a:spcBef>
                <a:spcPts val="0"/>
              </a:spcBef>
              <a:spcAft>
                <a:spcPts val="0"/>
              </a:spcAft>
              <a:buClr>
                <a:srgbClr val="FF0000"/>
              </a:buClr>
              <a:buSzPts val="3200"/>
              <a:buFont typeface="Times New Roman"/>
              <a:buNone/>
            </a:pPr>
            <a:r>
              <a:t/>
            </a:r>
            <a:endParaRPr b="1" sz="2000"/>
          </a:p>
        </p:txBody>
      </p:sp>
      <p:sp>
        <p:nvSpPr>
          <p:cNvPr id="138" name="Google Shape;138;p2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Registri dati e Registri indirizzi</a:t>
            </a:r>
            <a:endParaRPr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26"/>
          <p:cNvSpPr txBox="1"/>
          <p:nvPr/>
        </p:nvSpPr>
        <p:spPr>
          <a:xfrm>
            <a:off x="72150" y="696850"/>
            <a:ext cx="8999400" cy="1437300"/>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1" i="1" lang="en" sz="2000" u="none">
                <a:solidFill>
                  <a:srgbClr val="000000"/>
                </a:solidFill>
                <a:latin typeface="Arial"/>
                <a:ea typeface="Arial"/>
                <a:cs typeface="Arial"/>
                <a:sym typeface="Arial"/>
              </a:rPr>
              <a:t>Status Register</a:t>
            </a:r>
            <a:r>
              <a:rPr b="0" i="0" lang="en" sz="2000" u="none">
                <a:solidFill>
                  <a:srgbClr val="000000"/>
                </a:solidFill>
                <a:latin typeface="Arial"/>
                <a:ea typeface="Arial"/>
                <a:cs typeface="Arial"/>
                <a:sym typeface="Arial"/>
              </a:rPr>
              <a:t> (</a:t>
            </a:r>
            <a:r>
              <a:rPr b="1" i="1" lang="en" sz="2000" u="none">
                <a:solidFill>
                  <a:srgbClr val="000000"/>
                </a:solidFill>
                <a:latin typeface="Arial"/>
                <a:ea typeface="Arial"/>
                <a:cs typeface="Arial"/>
                <a:sym typeface="Arial"/>
              </a:rPr>
              <a:t>SR</a:t>
            </a:r>
            <a:r>
              <a:rPr b="0" i="0" lang="en" sz="2000" u="none">
                <a:solidFill>
                  <a:srgbClr val="000000"/>
                </a:solidFill>
                <a:latin typeface="Arial"/>
                <a:ea typeface="Arial"/>
                <a:cs typeface="Arial"/>
                <a:sym typeface="Arial"/>
              </a:rPr>
              <a:t>): Registro special purpose a 16 bit.</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lang="en" sz="2000"/>
              <a:t>In modalità User è accessibile solo il byte meno significativo (CCR); mentre in modalità supervisor è accessibile anche il System Byte</a:t>
            </a:r>
            <a:endParaRPr sz="2000"/>
          </a:p>
          <a:p>
            <a:pPr indent="0" lvl="0" marL="0" marR="0" rtl="0" algn="l">
              <a:lnSpc>
                <a:spcPct val="100000"/>
              </a:lnSpc>
              <a:spcBef>
                <a:spcPts val="0"/>
              </a:spcBef>
              <a:spcAft>
                <a:spcPts val="0"/>
              </a:spcAft>
              <a:buClr>
                <a:srgbClr val="000000"/>
              </a:buClr>
              <a:buSzPts val="2800"/>
              <a:buFont typeface="Arial"/>
              <a:buNone/>
            </a:pPr>
            <a:r>
              <a:t/>
            </a:r>
            <a:endParaRPr sz="2000"/>
          </a:p>
        </p:txBody>
      </p:sp>
      <p:pic>
        <p:nvPicPr>
          <p:cNvPr id="145" name="Google Shape;145;p26"/>
          <p:cNvPicPr preferRelativeResize="0"/>
          <p:nvPr/>
        </p:nvPicPr>
        <p:blipFill rotWithShape="1">
          <a:blip r:embed="rId3">
            <a:alphaModFix/>
          </a:blip>
          <a:srcRect b="0" l="0" r="0" t="0"/>
          <a:stretch/>
        </p:blipFill>
        <p:spPr>
          <a:xfrm>
            <a:off x="860862" y="2280100"/>
            <a:ext cx="7566574" cy="2707325"/>
          </a:xfrm>
          <a:prstGeom prst="rect">
            <a:avLst/>
          </a:prstGeom>
          <a:noFill/>
          <a:ln>
            <a:noFill/>
          </a:ln>
        </p:spPr>
      </p:pic>
      <p:sp>
        <p:nvSpPr>
          <p:cNvPr id="146" name="Google Shape;146;p2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Status Register (SR)</a:t>
            </a:r>
            <a:endParaRPr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1" name="Shape 151"/>
        <p:cNvGrpSpPr/>
        <p:nvPr/>
      </p:nvGrpSpPr>
      <p:grpSpPr>
        <a:xfrm>
          <a:off x="0" y="0"/>
          <a:ext cx="0" cy="0"/>
          <a:chOff x="0" y="0"/>
          <a:chExt cx="0" cy="0"/>
        </a:xfrm>
      </p:grpSpPr>
      <p:sp>
        <p:nvSpPr>
          <p:cNvPr id="152" name="Google Shape;152;p27"/>
          <p:cNvSpPr txBox="1"/>
          <p:nvPr/>
        </p:nvSpPr>
        <p:spPr>
          <a:xfrm>
            <a:off x="91575" y="644850"/>
            <a:ext cx="8959800" cy="4342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Arial"/>
              <a:buNone/>
            </a:pPr>
            <a:r>
              <a:rPr b="0" i="0" lang="en" sz="2000" u="none">
                <a:solidFill>
                  <a:srgbClr val="000000"/>
                </a:solidFill>
                <a:latin typeface="Arial"/>
                <a:ea typeface="Arial"/>
                <a:cs typeface="Arial"/>
                <a:sym typeface="Arial"/>
              </a:rPr>
              <a:t>Registro special purpose a 32 bit.</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sz="2000"/>
          </a:p>
          <a:p>
            <a:pPr indent="0" lvl="0" marL="0" marR="0" rtl="0" algn="l">
              <a:lnSpc>
                <a:spcPct val="100000"/>
              </a:lnSpc>
              <a:spcBef>
                <a:spcPts val="0"/>
              </a:spcBef>
              <a:spcAft>
                <a:spcPts val="0"/>
              </a:spcAft>
              <a:buClr>
                <a:srgbClr val="000000"/>
              </a:buClr>
              <a:buSzPts val="3200"/>
              <a:buFont typeface="Arial"/>
              <a:buNone/>
            </a:pPr>
            <a:r>
              <a:t/>
            </a:r>
            <a:endParaRPr sz="2000"/>
          </a:p>
          <a:p>
            <a:pPr indent="0" lvl="0" marL="0" marR="0" rtl="0" algn="l">
              <a:lnSpc>
                <a:spcPct val="100000"/>
              </a:lnSpc>
              <a:spcBef>
                <a:spcPts val="0"/>
              </a:spcBef>
              <a:spcAft>
                <a:spcPts val="0"/>
              </a:spcAft>
              <a:buClr>
                <a:srgbClr val="000000"/>
              </a:buClr>
              <a:buSzPts val="3200"/>
              <a:buFont typeface="Arial"/>
              <a:buNone/>
            </a:pPr>
            <a:r>
              <a:rPr lang="en" sz="2000"/>
              <a:t>Contiene l’indirizzo della prossima istruzione che deve essere eseguita dal processore.</a:t>
            </a:r>
            <a:endParaRPr sz="2000"/>
          </a:p>
          <a:p>
            <a:pPr indent="0" lvl="0" marL="0" marR="0" rtl="0" algn="l">
              <a:lnSpc>
                <a:spcPct val="100000"/>
              </a:lnSpc>
              <a:spcBef>
                <a:spcPts val="0"/>
              </a:spcBef>
              <a:spcAft>
                <a:spcPts val="0"/>
              </a:spcAft>
              <a:buClr>
                <a:srgbClr val="000000"/>
              </a:buClr>
              <a:buSzPts val="3200"/>
              <a:buFont typeface="Arial"/>
              <a:buNone/>
            </a:pPr>
            <a:r>
              <a:t/>
            </a:r>
            <a:endParaRPr sz="2000"/>
          </a:p>
          <a:p>
            <a:pPr indent="0" lvl="0" marL="0" marR="0" rtl="0" algn="l">
              <a:lnSpc>
                <a:spcPct val="100000"/>
              </a:lnSpc>
              <a:spcBef>
                <a:spcPts val="0"/>
              </a:spcBef>
              <a:spcAft>
                <a:spcPts val="0"/>
              </a:spcAft>
              <a:buClr>
                <a:srgbClr val="000000"/>
              </a:buClr>
              <a:buSzPts val="3200"/>
              <a:buFont typeface="Arial"/>
              <a:buNone/>
            </a:pPr>
            <a:r>
              <a:t/>
            </a:r>
            <a:endParaRPr sz="2000"/>
          </a:p>
          <a:p>
            <a:pPr indent="0" lvl="0" marL="0" marR="0" rtl="0" algn="l">
              <a:lnSpc>
                <a:spcPct val="100000"/>
              </a:lnSpc>
              <a:spcBef>
                <a:spcPts val="0"/>
              </a:spcBef>
              <a:spcAft>
                <a:spcPts val="0"/>
              </a:spcAft>
              <a:buClr>
                <a:srgbClr val="000000"/>
              </a:buClr>
              <a:buSzPts val="3200"/>
              <a:buFont typeface="Arial"/>
              <a:buNone/>
            </a:pPr>
            <a:r>
              <a:rPr lang="en" sz="2000"/>
              <a:t>Nell’esecuzione dell’istruzione e nel processamento di un’eccezione, il PC viene incrementato automaticamente o viene posto un nuovo valore nel PC.</a:t>
            </a:r>
            <a:endParaRPr sz="2000"/>
          </a:p>
          <a:p>
            <a:pPr indent="0" lvl="0" marL="0" marR="0" rtl="0" algn="l">
              <a:lnSpc>
                <a:spcPct val="100000"/>
              </a:lnSpc>
              <a:spcBef>
                <a:spcPts val="0"/>
              </a:spcBef>
              <a:spcAft>
                <a:spcPts val="0"/>
              </a:spcAft>
              <a:buClr>
                <a:srgbClr val="000000"/>
              </a:buClr>
              <a:buSzPts val="3200"/>
              <a:buFont typeface="Arial"/>
              <a:buNone/>
            </a:pPr>
            <a:r>
              <a:t/>
            </a:r>
            <a:endParaRPr sz="2000"/>
          </a:p>
        </p:txBody>
      </p:sp>
      <p:sp>
        <p:nvSpPr>
          <p:cNvPr id="153" name="Google Shape;153;p2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Program Counter (PC)</a:t>
            </a:r>
            <a:endParaRPr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28"/>
          <p:cNvSpPr txBox="1"/>
          <p:nvPr/>
        </p:nvSpPr>
        <p:spPr>
          <a:xfrm>
            <a:off x="0" y="675000"/>
            <a:ext cx="9018900" cy="36957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0" i="0" lang="en" sz="2000" u="none">
                <a:solidFill>
                  <a:srgbClr val="000000"/>
                </a:solidFill>
                <a:latin typeface="Arial"/>
                <a:ea typeface="Arial"/>
                <a:cs typeface="Arial"/>
                <a:sym typeface="Arial"/>
              </a:rPr>
              <a:t>Lo spazio di indirizzamento del MC68000 è di 16 MB.</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marR="0" rtl="0" algn="l">
              <a:lnSpc>
                <a:spcPct val="100000"/>
              </a:lnSpc>
              <a:spcBef>
                <a:spcPts val="0"/>
              </a:spcBef>
              <a:spcAft>
                <a:spcPts val="0"/>
              </a:spcAft>
              <a:buClr>
                <a:srgbClr val="000000"/>
              </a:buClr>
              <a:buSzPts val="2800"/>
              <a:buFont typeface="Arial"/>
              <a:buNone/>
            </a:pPr>
            <a:r>
              <a:rPr lang="en" sz="2000"/>
              <a:t>I byte possono essere collocati in qualsiasi posto, mentre le word sono in indirizzi pari (lo stesso vale per le long word).</a:t>
            </a:r>
            <a:endParaRPr sz="2000"/>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marR="0" rtl="0" algn="l">
              <a:lnSpc>
                <a:spcPct val="100000"/>
              </a:lnSpc>
              <a:spcBef>
                <a:spcPts val="0"/>
              </a:spcBef>
              <a:spcAft>
                <a:spcPts val="0"/>
              </a:spcAft>
              <a:buClr>
                <a:srgbClr val="000000"/>
              </a:buClr>
              <a:buSzPts val="2800"/>
              <a:buFont typeface="Arial"/>
              <a:buNone/>
            </a:pPr>
            <a:r>
              <a:rPr lang="en" sz="2000"/>
              <a:t>In una word il byte più significativo ha lo stesso indirizzo della word, mentre quello meno significativo ha un indirizzo dispari (Big Endian).</a:t>
            </a:r>
            <a:endParaRPr sz="2000"/>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marR="0" rtl="0" algn="l">
              <a:lnSpc>
                <a:spcPct val="100000"/>
              </a:lnSpc>
              <a:spcBef>
                <a:spcPts val="0"/>
              </a:spcBef>
              <a:spcAft>
                <a:spcPts val="0"/>
              </a:spcAft>
              <a:buClr>
                <a:srgbClr val="000000"/>
              </a:buClr>
              <a:buSzPts val="2800"/>
              <a:buFont typeface="Arial"/>
              <a:buNone/>
            </a:pPr>
            <a:r>
              <a:t/>
            </a:r>
            <a:endParaRPr sz="2000"/>
          </a:p>
        </p:txBody>
      </p:sp>
      <p:pic>
        <p:nvPicPr>
          <p:cNvPr id="160" name="Google Shape;160;p28"/>
          <p:cNvPicPr preferRelativeResize="0"/>
          <p:nvPr/>
        </p:nvPicPr>
        <p:blipFill rotWithShape="1">
          <a:blip r:embed="rId3">
            <a:alphaModFix/>
          </a:blip>
          <a:srcRect b="0" l="0" r="0" t="0"/>
          <a:stretch/>
        </p:blipFill>
        <p:spPr>
          <a:xfrm>
            <a:off x="2643574" y="2871802"/>
            <a:ext cx="3315651" cy="2193075"/>
          </a:xfrm>
          <a:prstGeom prst="rect">
            <a:avLst/>
          </a:prstGeom>
          <a:noFill/>
          <a:ln>
            <a:noFill/>
          </a:ln>
        </p:spPr>
      </p:pic>
      <p:sp>
        <p:nvSpPr>
          <p:cNvPr id="161" name="Google Shape;161;p2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Organizzazione dei dati in memoria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6" name="Shape 166"/>
        <p:cNvGrpSpPr/>
        <p:nvPr/>
      </p:nvGrpSpPr>
      <p:grpSpPr>
        <a:xfrm>
          <a:off x="0" y="0"/>
          <a:ext cx="0" cy="0"/>
          <a:chOff x="0" y="0"/>
          <a:chExt cx="0" cy="0"/>
        </a:xfrm>
      </p:grpSpPr>
      <p:pic>
        <p:nvPicPr>
          <p:cNvPr id="167" name="Google Shape;167;p29"/>
          <p:cNvPicPr preferRelativeResize="0"/>
          <p:nvPr/>
        </p:nvPicPr>
        <p:blipFill rotWithShape="1">
          <a:blip r:embed="rId3">
            <a:alphaModFix/>
          </a:blip>
          <a:srcRect b="0" l="0" r="0" t="0"/>
          <a:stretch/>
        </p:blipFill>
        <p:spPr>
          <a:xfrm>
            <a:off x="95250" y="1168003"/>
            <a:ext cx="9048750" cy="3563540"/>
          </a:xfrm>
          <a:prstGeom prst="rect">
            <a:avLst/>
          </a:prstGeom>
          <a:noFill/>
          <a:ln>
            <a:noFill/>
          </a:ln>
        </p:spPr>
      </p:pic>
      <p:sp>
        <p:nvSpPr>
          <p:cNvPr id="168" name="Google Shape;168;p2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Organizzazione dei dati in memoria (2/2)</a:t>
            </a:r>
            <a:endParaRPr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30"/>
          <p:cNvSpPr txBox="1"/>
          <p:nvPr/>
        </p:nvSpPr>
        <p:spPr>
          <a:xfrm>
            <a:off x="0" y="647700"/>
            <a:ext cx="9144000" cy="43062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0" i="0" lang="en" sz="2000" u="none">
                <a:solidFill>
                  <a:srgbClr val="000000"/>
                </a:solidFill>
                <a:latin typeface="Arial"/>
                <a:ea typeface="Arial"/>
                <a:cs typeface="Arial"/>
                <a:sym typeface="Arial"/>
              </a:rPr>
              <a:t>Un operando è contenuto in uno dei registri del processore, i registri D0-D7 o A0-A7 del 68000. </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rtl="0" algn="l">
              <a:spcBef>
                <a:spcPts val="0"/>
              </a:spcBef>
              <a:spcAft>
                <a:spcPts val="0"/>
              </a:spcAft>
              <a:buClr>
                <a:schemeClr val="dk1"/>
              </a:buClr>
              <a:buSzPts val="2600"/>
              <a:buFont typeface="Arial"/>
              <a:buNone/>
            </a:pPr>
            <a:r>
              <a:rPr lang="en" sz="2000">
                <a:solidFill>
                  <a:schemeClr val="dk1"/>
                </a:solidFill>
              </a:rPr>
              <a:t>Tale modalità non comporta alcun accesso in memoria.</a:t>
            </a:r>
            <a:endParaRPr sz="2000">
              <a:solidFill>
                <a:schemeClr val="dk1"/>
              </a:solidFill>
            </a:endParaRPr>
          </a:p>
          <a:p>
            <a:pPr indent="0" lvl="0" marL="0" rtl="0" algn="l">
              <a:spcBef>
                <a:spcPts val="0"/>
              </a:spcBef>
              <a:spcAft>
                <a:spcPts val="0"/>
              </a:spcAft>
              <a:buClr>
                <a:schemeClr val="dk1"/>
              </a:buClr>
              <a:buSzPts val="2600"/>
              <a:buFont typeface="Arial"/>
              <a:buNone/>
            </a:pPr>
            <a:r>
              <a:rPr b="1" lang="en" sz="2000">
                <a:solidFill>
                  <a:schemeClr val="dk1"/>
                </a:solidFill>
              </a:rPr>
              <a:t>MOVE.L D0,D3</a:t>
            </a:r>
            <a:r>
              <a:rPr lang="en" sz="2000">
                <a:solidFill>
                  <a:schemeClr val="dk1"/>
                </a:solidFill>
              </a:rPr>
              <a:t> copia l’intero contenuto del registro di dato D0 nel registro di dato D3;</a:t>
            </a:r>
            <a:endParaRPr sz="2000">
              <a:solidFill>
                <a:schemeClr val="dk1"/>
              </a:solidFill>
            </a:endParaRPr>
          </a:p>
          <a:p>
            <a:pPr indent="0" lvl="0" marL="0" rtl="0" algn="l">
              <a:spcBef>
                <a:spcPts val="0"/>
              </a:spcBef>
              <a:spcAft>
                <a:spcPts val="0"/>
              </a:spcAft>
              <a:buClr>
                <a:schemeClr val="lt1"/>
              </a:buClr>
              <a:buSzPts val="2600"/>
              <a:buFont typeface="Arial"/>
              <a:buNone/>
            </a:pPr>
            <a:r>
              <a:t/>
            </a:r>
            <a:endParaRPr sz="2000">
              <a:solidFill>
                <a:schemeClr val="dk1"/>
              </a:solidFill>
            </a:endParaRPr>
          </a:p>
          <a:p>
            <a:pPr indent="0" lvl="0" marL="0" rtl="0" algn="l">
              <a:spcBef>
                <a:spcPts val="0"/>
              </a:spcBef>
              <a:spcAft>
                <a:spcPts val="0"/>
              </a:spcAft>
              <a:buClr>
                <a:schemeClr val="dk1"/>
              </a:buClr>
              <a:buSzPts val="2600"/>
              <a:buFont typeface="Arial"/>
              <a:buNone/>
            </a:pPr>
            <a:r>
              <a:rPr b="1" lang="en" sz="2000">
                <a:solidFill>
                  <a:schemeClr val="dk1"/>
                </a:solidFill>
              </a:rPr>
              <a:t>MOVEA.W D4,A3</a:t>
            </a:r>
            <a:r>
              <a:rPr lang="en" sz="2000">
                <a:solidFill>
                  <a:schemeClr val="dk1"/>
                </a:solidFill>
              </a:rPr>
              <a:t> copia la word meno significativa del registro D4 nella word meno significativa del registro A3 ed effettua l’estensione di segno dal bit 15 al bit 31 di A3.</a:t>
            </a:r>
            <a:endParaRPr sz="2000">
              <a:solidFill>
                <a:schemeClr val="dk1"/>
              </a:solidFill>
            </a:endParaRPr>
          </a:p>
          <a:p>
            <a:pPr indent="0" lvl="0" marL="0" rtl="0" algn="l">
              <a:spcBef>
                <a:spcPts val="0"/>
              </a:spcBef>
              <a:spcAft>
                <a:spcPts val="0"/>
              </a:spcAft>
              <a:buClr>
                <a:schemeClr val="dk1"/>
              </a:buClr>
              <a:buSzPts val="2600"/>
              <a:buFont typeface="Arial"/>
              <a:buNone/>
            </a:pPr>
            <a:r>
              <a:t/>
            </a:r>
            <a:endParaRPr sz="2000">
              <a:solidFill>
                <a:schemeClr val="dk1"/>
              </a:solidFill>
            </a:endParaRPr>
          </a:p>
          <a:p>
            <a:pPr indent="0" lvl="0" marL="0" rtl="0" algn="l">
              <a:spcBef>
                <a:spcPts val="0"/>
              </a:spcBef>
              <a:spcAft>
                <a:spcPts val="0"/>
              </a:spcAft>
              <a:buClr>
                <a:schemeClr val="dk1"/>
              </a:buClr>
              <a:buSzPts val="2600"/>
              <a:buFont typeface="Arial"/>
              <a:buNone/>
            </a:pPr>
            <a:r>
              <a:rPr lang="en" sz="2000">
                <a:solidFill>
                  <a:schemeClr val="dk1"/>
                </a:solidFill>
              </a:rPr>
              <a:t>Non è lecito trasferire il contenuto di un registro di dato in un registro di indirizzo (si adopera MOVEA per fare ciò).</a:t>
            </a:r>
            <a:endParaRPr sz="2000">
              <a:solidFill>
                <a:schemeClr val="dk1"/>
              </a:solidFill>
            </a:endParaRPr>
          </a:p>
          <a:p>
            <a:pPr indent="0" lvl="0" marL="0" marR="0" rtl="0" algn="l">
              <a:lnSpc>
                <a:spcPct val="100000"/>
              </a:lnSpc>
              <a:spcBef>
                <a:spcPts val="0"/>
              </a:spcBef>
              <a:spcAft>
                <a:spcPts val="0"/>
              </a:spcAft>
              <a:buClr>
                <a:srgbClr val="000000"/>
              </a:buClr>
              <a:buSzPts val="2800"/>
              <a:buFont typeface="Arial"/>
              <a:buNone/>
            </a:pPr>
            <a:r>
              <a:t/>
            </a:r>
            <a:endParaRPr sz="2000"/>
          </a:p>
        </p:txBody>
      </p:sp>
      <p:sp>
        <p:nvSpPr>
          <p:cNvPr id="175" name="Google Shape;175;p30"/>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Indirizzamento diretto con registro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pic>
        <p:nvPicPr>
          <p:cNvPr id="181" name="Google Shape;181;p31"/>
          <p:cNvPicPr preferRelativeResize="0"/>
          <p:nvPr/>
        </p:nvPicPr>
        <p:blipFill rotWithShape="1">
          <a:blip r:embed="rId3">
            <a:alphaModFix/>
          </a:blip>
          <a:srcRect b="0" l="0" r="0" t="0"/>
          <a:stretch/>
        </p:blipFill>
        <p:spPr>
          <a:xfrm>
            <a:off x="897175" y="419025"/>
            <a:ext cx="6810975" cy="2601525"/>
          </a:xfrm>
          <a:prstGeom prst="rect">
            <a:avLst/>
          </a:prstGeom>
          <a:noFill/>
          <a:ln>
            <a:noFill/>
          </a:ln>
        </p:spPr>
      </p:pic>
      <p:pic>
        <p:nvPicPr>
          <p:cNvPr id="182" name="Google Shape;182;p31"/>
          <p:cNvPicPr preferRelativeResize="0"/>
          <p:nvPr/>
        </p:nvPicPr>
        <p:blipFill rotWithShape="1">
          <a:blip r:embed="rId4">
            <a:alphaModFix/>
          </a:blip>
          <a:srcRect b="0" l="0" r="0" t="0"/>
          <a:stretch/>
        </p:blipFill>
        <p:spPr>
          <a:xfrm>
            <a:off x="897175" y="2839500"/>
            <a:ext cx="6380250" cy="2263475"/>
          </a:xfrm>
          <a:prstGeom prst="rect">
            <a:avLst/>
          </a:prstGeom>
          <a:noFill/>
          <a:ln>
            <a:noFill/>
          </a:ln>
        </p:spPr>
      </p:pic>
      <p:sp>
        <p:nvSpPr>
          <p:cNvPr id="183" name="Google Shape;183;p3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rPr>
              <a:t>Indirizzamento diretto con registro (2/2)</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sp>
        <p:nvSpPr>
          <p:cNvPr id="189" name="Google Shape;189;p32"/>
          <p:cNvSpPr txBox="1"/>
          <p:nvPr/>
        </p:nvSpPr>
        <p:spPr>
          <a:xfrm>
            <a:off x="0" y="776125"/>
            <a:ext cx="9144000" cy="4067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L’indirizzo dell’operando è contenuto in un registro-dirizzo.</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marR="0" rtl="0" algn="l">
              <a:lnSpc>
                <a:spcPct val="100000"/>
              </a:lnSpc>
              <a:spcBef>
                <a:spcPts val="0"/>
              </a:spcBef>
              <a:spcAft>
                <a:spcPts val="0"/>
              </a:spcAft>
              <a:buClr>
                <a:srgbClr val="000000"/>
              </a:buClr>
              <a:buSzPts val="2600"/>
              <a:buFont typeface="Arial"/>
              <a:buNone/>
            </a:pPr>
            <a:r>
              <a:rPr b="1" lang="en" sz="2000"/>
              <a:t>MOVE.L (A0), D3</a:t>
            </a:r>
            <a:r>
              <a:rPr lang="en" sz="2000"/>
              <a:t> copia nel registro D3 il contenuto della cella di memoria avente l’indirizzo specificato nel registro A0.</a:t>
            </a:r>
            <a:endParaRPr sz="2000"/>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marR="0" rtl="0" algn="l">
              <a:lnSpc>
                <a:spcPct val="100000"/>
              </a:lnSpc>
              <a:spcBef>
                <a:spcPts val="0"/>
              </a:spcBef>
              <a:spcAft>
                <a:spcPts val="0"/>
              </a:spcAft>
              <a:buClr>
                <a:srgbClr val="000000"/>
              </a:buClr>
              <a:buSzPts val="2600"/>
              <a:buFont typeface="Arial"/>
              <a:buNone/>
            </a:pPr>
            <a:r>
              <a:rPr b="1" lang="en" sz="2000"/>
              <a:t>MOVE.W D4</a:t>
            </a:r>
            <a:r>
              <a:rPr lang="en" sz="2000"/>
              <a:t>, (A6) copia la word memorizzata nel registro D4 a partire dalla locazione di memoria avente l’indirizzo specificato nel registro A6.</a:t>
            </a:r>
            <a:endParaRPr sz="2000"/>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rtl="0" algn="l">
              <a:spcBef>
                <a:spcPts val="0"/>
              </a:spcBef>
              <a:spcAft>
                <a:spcPts val="0"/>
              </a:spcAft>
              <a:buClr>
                <a:schemeClr val="dk1"/>
              </a:buClr>
              <a:buSzPts val="2600"/>
              <a:buFont typeface="Arial"/>
              <a:buNone/>
            </a:pPr>
            <a:r>
              <a:rPr lang="en" sz="2000">
                <a:solidFill>
                  <a:schemeClr val="dk1"/>
                </a:solidFill>
              </a:rPr>
              <a:t>Tale modalità può essere distinta in indirizzamento indiretto con registro, con post-incremento, con pre-decremento, con spiazzamento e con indice </a:t>
            </a:r>
            <a:endParaRPr sz="20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marR="0" rtl="0" algn="l">
              <a:lnSpc>
                <a:spcPct val="100000"/>
              </a:lnSpc>
              <a:spcBef>
                <a:spcPts val="0"/>
              </a:spcBef>
              <a:spcAft>
                <a:spcPts val="0"/>
              </a:spcAft>
              <a:buClr>
                <a:srgbClr val="000000"/>
              </a:buClr>
              <a:buSzPts val="2600"/>
              <a:buFont typeface="Arial"/>
              <a:buNone/>
            </a:pPr>
            <a:r>
              <a:rPr lang="en" sz="2000"/>
              <a:t> </a:t>
            </a:r>
            <a:endParaRPr sz="2000"/>
          </a:p>
        </p:txBody>
      </p:sp>
      <p:sp>
        <p:nvSpPr>
          <p:cNvPr id="190" name="Google Shape;190;p32"/>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Indirizzamento indiretto con registro (1/2)</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0" y="0"/>
            <a:ext cx="9144000" cy="572700"/>
          </a:xfrm>
          <a:prstGeom prst="rect">
            <a:avLst/>
          </a:prstGeom>
          <a:solidFill>
            <a:srgbClr val="FF0000"/>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Privacy</a:t>
            </a:r>
            <a:endParaRPr b="1">
              <a:solidFill>
                <a:srgbClr val="FFFFFF"/>
              </a:solidFill>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Non è consentita alcuna registrazione audio o video con qualsiasi mezzo analogico o digitale senza l’espressa autorizzazione del docente.</a:t>
            </a:r>
            <a:endParaRPr b="1" sz="3000"/>
          </a:p>
          <a:p>
            <a:pPr indent="0" lvl="0" marL="0" rtl="0" algn="ctr">
              <a:spcBef>
                <a:spcPts val="1600"/>
              </a:spcBef>
              <a:spcAft>
                <a:spcPts val="1600"/>
              </a:spcAft>
              <a:buNone/>
            </a:pPr>
            <a:r>
              <a:rPr b="1" lang="en" sz="3000"/>
              <a:t>Allo stesso modo non è consentita la pubblicazione di immagini/video/audio su social network</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3">
            <a:alphaModFix/>
          </a:blip>
          <a:srcRect b="0" l="0" r="0" t="0"/>
          <a:stretch/>
        </p:blipFill>
        <p:spPr>
          <a:xfrm>
            <a:off x="792552" y="826250"/>
            <a:ext cx="7558900" cy="3753125"/>
          </a:xfrm>
          <a:prstGeom prst="rect">
            <a:avLst/>
          </a:prstGeom>
          <a:noFill/>
          <a:ln>
            <a:noFill/>
          </a:ln>
        </p:spPr>
      </p:pic>
      <p:sp>
        <p:nvSpPr>
          <p:cNvPr id="197" name="Google Shape;197;p33"/>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Indirizzamento indiretto con registro (2/2)</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 name="Shape 202"/>
        <p:cNvGrpSpPr/>
        <p:nvPr/>
      </p:nvGrpSpPr>
      <p:grpSpPr>
        <a:xfrm>
          <a:off x="0" y="0"/>
          <a:ext cx="0" cy="0"/>
          <a:chOff x="0" y="0"/>
          <a:chExt cx="0" cy="0"/>
        </a:xfrm>
      </p:grpSpPr>
      <p:sp>
        <p:nvSpPr>
          <p:cNvPr id="203" name="Google Shape;203;p34"/>
          <p:cNvSpPr txBox="1"/>
          <p:nvPr/>
        </p:nvSpPr>
        <p:spPr>
          <a:xfrm>
            <a:off x="-49775" y="1237152"/>
            <a:ext cx="9144000" cy="36147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Dopo che l’indirizzo dell’operando viene adoperato, lo si incrementa di</a:t>
            </a:r>
            <a:r>
              <a:rPr lang="en" sz="2000"/>
              <a:t> </a:t>
            </a:r>
            <a:r>
              <a:rPr b="0" i="0" lang="en" sz="2000" u="none">
                <a:solidFill>
                  <a:srgbClr val="000000"/>
                </a:solidFill>
                <a:latin typeface="Arial"/>
                <a:ea typeface="Arial"/>
                <a:cs typeface="Arial"/>
                <a:sym typeface="Arial"/>
              </a:rPr>
              <a:t>1, 2 o 4 unità secondo la seguente modalità:</a:t>
            </a:r>
            <a:endParaRPr sz="2000"/>
          </a:p>
          <a:p>
            <a:pPr indent="0" lvl="0" marL="0" marR="0" rtl="0" algn="l">
              <a:lnSpc>
                <a:spcPct val="100000"/>
              </a:lnSpc>
              <a:spcBef>
                <a:spcPts val="0"/>
              </a:spcBef>
              <a:spcAft>
                <a:spcPts val="0"/>
              </a:spcAft>
              <a:buClr>
                <a:schemeClr val="lt1"/>
              </a:buClr>
              <a:buSzPts val="2600"/>
              <a:buFont typeface="Arial"/>
              <a:buNone/>
            </a:pPr>
            <a:r>
              <a:t/>
            </a:r>
            <a:endParaRPr b="0" i="0" sz="2000" u="non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 un</a:t>
            </a:r>
            <a:r>
              <a:rPr lang="en" sz="2000"/>
              <a:t>’</a:t>
            </a:r>
            <a:r>
              <a:rPr b="0" i="0" lang="en" sz="2000" u="none" cap="none" strike="noStrike">
                <a:solidFill>
                  <a:srgbClr val="000000"/>
                </a:solidFill>
                <a:latin typeface="Arial"/>
                <a:ea typeface="Arial"/>
                <a:cs typeface="Arial"/>
                <a:sym typeface="Arial"/>
              </a:rPr>
              <a:t>operazione tra byte causa un incremento di 1</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 un’operazione tra word causa un incremento di 2</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cap="none" strike="noStrike">
                <a:solidFill>
                  <a:srgbClr val="000000"/>
                </a:solidFill>
                <a:latin typeface="Arial"/>
                <a:ea typeface="Arial"/>
                <a:cs typeface="Arial"/>
                <a:sym typeface="Arial"/>
              </a:rPr>
              <a:t> un’operazione tra long word causa un incremento di 4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t/>
            </a:r>
            <a:endParaRPr sz="2000"/>
          </a:p>
          <a:p>
            <a:pPr indent="0" lvl="0" marL="0" rtl="0" algn="just">
              <a:spcBef>
                <a:spcPts val="0"/>
              </a:spcBef>
              <a:spcAft>
                <a:spcPts val="0"/>
              </a:spcAft>
              <a:buClr>
                <a:schemeClr val="dk1"/>
              </a:buClr>
              <a:buSzPts val="2600"/>
              <a:buFont typeface="Arial"/>
              <a:buNone/>
            </a:pPr>
            <a:r>
              <a:rPr lang="en" sz="2000">
                <a:solidFill>
                  <a:schemeClr val="dk1"/>
                </a:solidFill>
              </a:rPr>
              <a:t>Vi è un’eccezione che si verifica quando il registro A7 sia usato con un operando di tipo byte: il valore del registro è post-incrementato di 2 unità anziché di 1 unità.</a:t>
            </a:r>
            <a:r>
              <a:rPr lang="en" sz="2600">
                <a:solidFill>
                  <a:schemeClr val="dk1"/>
                </a:solidFill>
              </a:rPr>
              <a:t> </a:t>
            </a:r>
            <a:endParaRPr>
              <a:solidFill>
                <a:schemeClr val="dk1"/>
              </a:solidFill>
            </a:endParaRPr>
          </a:p>
          <a:p>
            <a:pPr indent="0" lvl="0" marL="0" marR="0" rtl="0" algn="l">
              <a:lnSpc>
                <a:spcPct val="100000"/>
              </a:lnSpc>
              <a:spcBef>
                <a:spcPts val="0"/>
              </a:spcBef>
              <a:spcAft>
                <a:spcPts val="0"/>
              </a:spcAft>
              <a:buNone/>
            </a:pPr>
            <a:r>
              <a:t/>
            </a:r>
            <a:endParaRPr sz="2000"/>
          </a:p>
        </p:txBody>
      </p:sp>
      <p:sp>
        <p:nvSpPr>
          <p:cNvPr id="204" name="Google Shape;204;p34"/>
          <p:cNvSpPr txBox="1"/>
          <p:nvPr/>
        </p:nvSpPr>
        <p:spPr>
          <a:xfrm>
            <a:off x="0" y="615650"/>
            <a:ext cx="9144000" cy="3906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600"/>
              <a:buFont typeface="Arial"/>
              <a:buNone/>
            </a:pPr>
            <a:r>
              <a:rPr b="1" lang="en" sz="2000"/>
              <a:t>MOVE.L (A0)+,D3</a:t>
            </a:r>
            <a:endParaRPr b="1" sz="2000"/>
          </a:p>
        </p:txBody>
      </p:sp>
      <p:sp>
        <p:nvSpPr>
          <p:cNvPr id="205" name="Google Shape;205;p34"/>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lt1"/>
                </a:solidFill>
              </a:rPr>
              <a:t>Indirizzamento indiretto attraverso registro con incremento posticipato (</a:t>
            </a:r>
            <a:r>
              <a:rPr b="1" lang="en" sz="1900">
                <a:solidFill>
                  <a:schemeClr val="lt1"/>
                </a:solidFill>
              </a:rPr>
              <a:t>1/2</a:t>
            </a:r>
            <a:r>
              <a:rPr b="1" lang="en" sz="1900">
                <a:solidFill>
                  <a:schemeClr val="lt1"/>
                </a:solidFill>
              </a:rPr>
              <a:t>)</a:t>
            </a:r>
            <a:endParaRPr b="1" sz="1900">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0" name="Shape 210"/>
        <p:cNvGrpSpPr/>
        <p:nvPr/>
      </p:nvGrpSpPr>
      <p:grpSpPr>
        <a:xfrm>
          <a:off x="0" y="0"/>
          <a:ext cx="0" cy="0"/>
          <a:chOff x="0" y="0"/>
          <a:chExt cx="0" cy="0"/>
        </a:xfrm>
      </p:grpSpPr>
      <p:sp>
        <p:nvSpPr>
          <p:cNvPr id="211" name="Google Shape;211;p35"/>
          <p:cNvSpPr txBox="1"/>
          <p:nvPr/>
        </p:nvSpPr>
        <p:spPr>
          <a:xfrm>
            <a:off x="0" y="3971200"/>
            <a:ext cx="9144000" cy="10362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Vi è un’eccezione che si verifica quando il registro A7 sia usato con un operando di tipo byte: il valore del registro è post-incrementato di 2 unità anziché di 1 unità. </a:t>
            </a:r>
            <a:endParaRPr sz="2000"/>
          </a:p>
        </p:txBody>
      </p:sp>
      <p:sp>
        <p:nvSpPr>
          <p:cNvPr id="212" name="Google Shape;212;p35"/>
          <p:cNvSpPr txBox="1"/>
          <p:nvPr/>
        </p:nvSpPr>
        <p:spPr>
          <a:xfrm>
            <a:off x="0" y="672750"/>
            <a:ext cx="9144000" cy="2763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1" i="0" lang="en" sz="2000" u="none">
                <a:solidFill>
                  <a:srgbClr val="000000"/>
                </a:solidFill>
              </a:rPr>
              <a:t>MOVE.L (A0)+,D3</a:t>
            </a:r>
            <a:endParaRPr b="1" sz="2000"/>
          </a:p>
        </p:txBody>
      </p:sp>
      <p:pic>
        <p:nvPicPr>
          <p:cNvPr id="213" name="Google Shape;213;p35"/>
          <p:cNvPicPr preferRelativeResize="0"/>
          <p:nvPr/>
        </p:nvPicPr>
        <p:blipFill rotWithShape="1">
          <a:blip r:embed="rId3">
            <a:alphaModFix/>
          </a:blip>
          <a:srcRect b="0" l="0" r="0" t="0"/>
          <a:stretch/>
        </p:blipFill>
        <p:spPr>
          <a:xfrm>
            <a:off x="1909275" y="1431125"/>
            <a:ext cx="5068824" cy="2213374"/>
          </a:xfrm>
          <a:prstGeom prst="rect">
            <a:avLst/>
          </a:prstGeom>
          <a:noFill/>
          <a:ln>
            <a:noFill/>
          </a:ln>
        </p:spPr>
      </p:pic>
      <p:sp>
        <p:nvSpPr>
          <p:cNvPr id="214" name="Google Shape;214;p3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lt1"/>
                </a:solidFill>
              </a:rPr>
              <a:t>Indirizzamento indiretto attraverso registro con incremento posticipato (2/2)</a:t>
            </a:r>
            <a:endParaRPr b="1" sz="1900">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 name="Shape 219"/>
        <p:cNvGrpSpPr/>
        <p:nvPr/>
      </p:nvGrpSpPr>
      <p:grpSpPr>
        <a:xfrm>
          <a:off x="0" y="0"/>
          <a:ext cx="0" cy="0"/>
          <a:chOff x="0" y="0"/>
          <a:chExt cx="0" cy="0"/>
        </a:xfrm>
      </p:grpSpPr>
      <p:sp>
        <p:nvSpPr>
          <p:cNvPr id="220" name="Google Shape;220;p36"/>
          <p:cNvSpPr txBox="1"/>
          <p:nvPr/>
        </p:nvSpPr>
        <p:spPr>
          <a:xfrm>
            <a:off x="0" y="710700"/>
            <a:ext cx="9144000" cy="4187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1" i="0" lang="en" sz="2000" u="none">
                <a:solidFill>
                  <a:srgbClr val="000000"/>
                </a:solidFill>
              </a:rPr>
              <a:t>MOVE.L -(A0),D3</a:t>
            </a:r>
            <a:endParaRPr b="1" i="0" sz="2000" u="non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t/>
            </a:r>
            <a:endParaRPr b="1" sz="2000"/>
          </a:p>
          <a:p>
            <a:pPr indent="0" lvl="0" marL="0" marR="0" rtl="0" algn="l">
              <a:lnSpc>
                <a:spcPct val="100000"/>
              </a:lnSpc>
              <a:spcBef>
                <a:spcPts val="0"/>
              </a:spcBef>
              <a:spcAft>
                <a:spcPts val="0"/>
              </a:spcAft>
              <a:buClr>
                <a:srgbClr val="000000"/>
              </a:buClr>
              <a:buSzPts val="2800"/>
              <a:buFont typeface="Arial"/>
              <a:buNone/>
            </a:pPr>
            <a:r>
              <a:rPr lang="en" sz="2000">
                <a:solidFill>
                  <a:schemeClr val="dk1"/>
                </a:solidFill>
              </a:rPr>
              <a:t>Il contenuto del registro di indirizzo specificato è decrementato prima dell’esecuzione dell’istruzione di 1,2 o 4 unità secondo la seguente modalità:</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un’operazione tra byte causa un incremento di 1</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un’operazione tra word causa un incremento di 2</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un’operazione tra long word causa un incremento di 4 </a:t>
            </a:r>
            <a:endParaRPr sz="2000">
              <a:solidFill>
                <a:schemeClr val="dk1"/>
              </a:solidFill>
            </a:endParaRPr>
          </a:p>
          <a:p>
            <a:pPr indent="0" lvl="0" marL="457200" marR="0" rtl="0" algn="l">
              <a:lnSpc>
                <a:spcPct val="100000"/>
              </a:lnSpc>
              <a:spcBef>
                <a:spcPts val="0"/>
              </a:spcBef>
              <a:spcAft>
                <a:spcPts val="0"/>
              </a:spcAft>
              <a:buNone/>
            </a:pPr>
            <a:r>
              <a:t/>
            </a:r>
            <a:endParaRPr b="1" sz="2000"/>
          </a:p>
        </p:txBody>
      </p:sp>
      <p:sp>
        <p:nvSpPr>
          <p:cNvPr id="221" name="Google Shape;221;p3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Indirizzamento indiretto attraverso registro con incremento anticipato</a:t>
            </a:r>
            <a:endParaRPr b="1" sz="2100">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6" name="Shape 226"/>
        <p:cNvGrpSpPr/>
        <p:nvPr/>
      </p:nvGrpSpPr>
      <p:grpSpPr>
        <a:xfrm>
          <a:off x="0" y="0"/>
          <a:ext cx="0" cy="0"/>
          <a:chOff x="0" y="0"/>
          <a:chExt cx="0" cy="0"/>
        </a:xfrm>
      </p:grpSpPr>
      <p:sp>
        <p:nvSpPr>
          <p:cNvPr id="227" name="Google Shape;227;p37"/>
          <p:cNvSpPr txBox="1"/>
          <p:nvPr/>
        </p:nvSpPr>
        <p:spPr>
          <a:xfrm>
            <a:off x="0" y="675062"/>
            <a:ext cx="9144000" cy="23910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L’indirizzo effettivo dell’operando è calcolato aggiungendo al contenuto del registro di indirizzo il valore di spiazzamento espresso su 16 bit. </a:t>
            </a:r>
            <a:endParaRPr b="0" i="0" sz="20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t/>
            </a:r>
            <a:endParaRPr sz="2000"/>
          </a:p>
          <a:p>
            <a:pPr indent="0" lvl="0" marL="0" rtl="0" algn="l">
              <a:spcBef>
                <a:spcPts val="0"/>
              </a:spcBef>
              <a:spcAft>
                <a:spcPts val="0"/>
              </a:spcAft>
              <a:buClr>
                <a:schemeClr val="dk1"/>
              </a:buClr>
              <a:buSzPts val="2600"/>
              <a:buFont typeface="Arial"/>
              <a:buNone/>
            </a:pPr>
            <a:r>
              <a:rPr b="1" lang="en" sz="2000">
                <a:solidFill>
                  <a:schemeClr val="dk1"/>
                </a:solidFill>
              </a:rPr>
              <a:t>MOVE.L 12(A4),D3</a:t>
            </a:r>
            <a:r>
              <a:rPr lang="en" sz="2000">
                <a:solidFill>
                  <a:schemeClr val="dk1"/>
                </a:solidFill>
              </a:rPr>
              <a:t> copia nel registro D3 il contenuto della locazione avente indirizzo il contenuto di A4+12 </a:t>
            </a:r>
            <a:endParaRPr sz="2000">
              <a:solidFill>
                <a:schemeClr val="dk1"/>
              </a:solidFill>
            </a:endParaRPr>
          </a:p>
          <a:p>
            <a:pPr indent="0" lvl="0" marL="0" marR="0" rtl="0" algn="just">
              <a:lnSpc>
                <a:spcPct val="100000"/>
              </a:lnSpc>
              <a:spcBef>
                <a:spcPts val="0"/>
              </a:spcBef>
              <a:spcAft>
                <a:spcPts val="0"/>
              </a:spcAft>
              <a:buClr>
                <a:srgbClr val="000000"/>
              </a:buClr>
              <a:buSzPts val="2600"/>
              <a:buFont typeface="Arial"/>
              <a:buNone/>
            </a:pPr>
            <a:r>
              <a:t/>
            </a:r>
            <a:endParaRPr sz="2000"/>
          </a:p>
        </p:txBody>
      </p:sp>
      <p:pic>
        <p:nvPicPr>
          <p:cNvPr id="228" name="Google Shape;228;p37"/>
          <p:cNvPicPr preferRelativeResize="0"/>
          <p:nvPr/>
        </p:nvPicPr>
        <p:blipFill rotWithShape="1">
          <a:blip r:embed="rId3">
            <a:alphaModFix/>
          </a:blip>
          <a:srcRect b="0" l="0" r="0" t="0"/>
          <a:stretch/>
        </p:blipFill>
        <p:spPr>
          <a:xfrm>
            <a:off x="1544250" y="2287250"/>
            <a:ext cx="5691024" cy="2797975"/>
          </a:xfrm>
          <a:prstGeom prst="rect">
            <a:avLst/>
          </a:prstGeom>
          <a:noFill/>
          <a:ln>
            <a:noFill/>
          </a:ln>
        </p:spPr>
      </p:pic>
      <p:sp>
        <p:nvSpPr>
          <p:cNvPr id="229" name="Google Shape;229;p3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rPr>
              <a:t>Indirizzamento indiretto attraverso registro con spiazzamento</a:t>
            </a:r>
            <a:endParaRPr b="1" sz="2400">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4" name="Shape 234"/>
        <p:cNvGrpSpPr/>
        <p:nvPr/>
      </p:nvGrpSpPr>
      <p:grpSpPr>
        <a:xfrm>
          <a:off x="0" y="0"/>
          <a:ext cx="0" cy="0"/>
          <a:chOff x="0" y="0"/>
          <a:chExt cx="0" cy="0"/>
        </a:xfrm>
      </p:grpSpPr>
      <p:sp>
        <p:nvSpPr>
          <p:cNvPr id="235" name="Google Shape;235;p38"/>
          <p:cNvSpPr txBox="1"/>
          <p:nvPr/>
        </p:nvSpPr>
        <p:spPr>
          <a:xfrm>
            <a:off x="0" y="646640"/>
            <a:ext cx="9144000" cy="21051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L’indirizzo effettivo dell’operando è calcolato aggiungendo al contenuto del registro di indirizzo il valore di spiazzamento di 8 bit.</a:t>
            </a:r>
            <a:r>
              <a:rPr b="0" i="0" lang="en" sz="2600" u="none">
                <a:solidFill>
                  <a:srgbClr val="000000"/>
                </a:solidFill>
                <a:latin typeface="Arial"/>
                <a:ea typeface="Arial"/>
                <a:cs typeface="Arial"/>
                <a:sym typeface="Arial"/>
              </a:rPr>
              <a:t> </a:t>
            </a:r>
            <a:endParaRPr b="0" i="0" sz="26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sz="2600"/>
          </a:p>
          <a:p>
            <a:pPr indent="0" lvl="0" marL="0" rtl="0" algn="l">
              <a:spcBef>
                <a:spcPts val="0"/>
              </a:spcBef>
              <a:spcAft>
                <a:spcPts val="0"/>
              </a:spcAft>
              <a:buClr>
                <a:schemeClr val="dk1"/>
              </a:buClr>
              <a:buSzPts val="2600"/>
              <a:buFont typeface="Arial"/>
              <a:buNone/>
            </a:pPr>
            <a:r>
              <a:rPr b="1" lang="en" sz="2000">
                <a:solidFill>
                  <a:schemeClr val="dk1"/>
                </a:solidFill>
              </a:rPr>
              <a:t>MOVE.L 12(A4,D4.W),D3</a:t>
            </a:r>
            <a:r>
              <a:rPr lang="en" sz="2000">
                <a:solidFill>
                  <a:schemeClr val="dk1"/>
                </a:solidFill>
              </a:rPr>
              <a:t> copia nel registro D3 il contenuto della locazione avente la somma dei tre elementi.</a:t>
            </a:r>
            <a:endParaRPr sz="20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t/>
            </a:r>
            <a:endParaRPr sz="2600"/>
          </a:p>
        </p:txBody>
      </p:sp>
      <p:pic>
        <p:nvPicPr>
          <p:cNvPr id="236" name="Google Shape;236;p38"/>
          <p:cNvPicPr preferRelativeResize="0"/>
          <p:nvPr/>
        </p:nvPicPr>
        <p:blipFill rotWithShape="1">
          <a:blip r:embed="rId3">
            <a:alphaModFix/>
          </a:blip>
          <a:srcRect b="0" l="0" r="0" t="0"/>
          <a:stretch/>
        </p:blipFill>
        <p:spPr>
          <a:xfrm>
            <a:off x="2091275" y="2681575"/>
            <a:ext cx="4778975" cy="2105001"/>
          </a:xfrm>
          <a:prstGeom prst="rect">
            <a:avLst/>
          </a:prstGeom>
          <a:noFill/>
          <a:ln>
            <a:noFill/>
          </a:ln>
        </p:spPr>
      </p:pic>
      <p:sp>
        <p:nvSpPr>
          <p:cNvPr id="237" name="Google Shape;237;p3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Indirizzamento con indice attraverso registro</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2" name="Shape 242"/>
        <p:cNvGrpSpPr/>
        <p:nvPr/>
      </p:nvGrpSpPr>
      <p:grpSpPr>
        <a:xfrm>
          <a:off x="0" y="0"/>
          <a:ext cx="0" cy="0"/>
          <a:chOff x="0" y="0"/>
          <a:chExt cx="0" cy="0"/>
        </a:xfrm>
      </p:grpSpPr>
      <p:sp>
        <p:nvSpPr>
          <p:cNvPr id="243" name="Google Shape;243;p39"/>
          <p:cNvSpPr txBox="1"/>
          <p:nvPr/>
        </p:nvSpPr>
        <p:spPr>
          <a:xfrm>
            <a:off x="69975" y="648850"/>
            <a:ext cx="8982000" cy="43437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800"/>
              <a:buFont typeface="Arial"/>
              <a:buNone/>
            </a:pPr>
            <a:r>
              <a:rPr b="0" i="0" lang="en" sz="2000" u="none">
                <a:solidFill>
                  <a:srgbClr val="000000"/>
                </a:solidFill>
                <a:latin typeface="Arial"/>
                <a:ea typeface="Arial"/>
                <a:cs typeface="Arial"/>
                <a:sym typeface="Arial"/>
              </a:rPr>
              <a:t>L’istruzione contiene l’indirizzo dell’operando.</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rtl="0" algn="l">
              <a:spcBef>
                <a:spcPts val="0"/>
              </a:spcBef>
              <a:spcAft>
                <a:spcPts val="0"/>
              </a:spcAft>
              <a:buClr>
                <a:schemeClr val="dk1"/>
              </a:buClr>
              <a:buSzPts val="2800"/>
              <a:buFont typeface="Arial"/>
              <a:buNone/>
            </a:pPr>
            <a:r>
              <a:rPr lang="en" sz="2000">
                <a:solidFill>
                  <a:schemeClr val="dk1"/>
                </a:solidFill>
              </a:rPr>
              <a:t>Il 68000 fornisce due varianti di indirizzamento assoluto:</a:t>
            </a:r>
            <a:endParaRPr sz="2000">
              <a:solidFill>
                <a:schemeClr val="dk1"/>
              </a:solidFill>
            </a:endParaRPr>
          </a:p>
          <a:p>
            <a:pPr indent="0" lvl="0" marL="0" rtl="0" algn="l">
              <a:spcBef>
                <a:spcPts val="0"/>
              </a:spcBef>
              <a:spcAft>
                <a:spcPts val="0"/>
              </a:spcAft>
              <a:buClr>
                <a:schemeClr val="lt1"/>
              </a:buClr>
              <a:buSzPts val="2800"/>
              <a:buFont typeface="Arial"/>
              <a:buNone/>
            </a:pPr>
            <a:r>
              <a:t/>
            </a:r>
            <a:endParaRPr sz="2000">
              <a:solidFill>
                <a:schemeClr val="dk1"/>
              </a:solidFill>
            </a:endParaRPr>
          </a:p>
          <a:p>
            <a:pPr indent="-127000" lvl="4" marL="1828800" rtl="0" algn="l">
              <a:spcBef>
                <a:spcPts val="0"/>
              </a:spcBef>
              <a:spcAft>
                <a:spcPts val="0"/>
              </a:spcAft>
              <a:buClr>
                <a:schemeClr val="dk1"/>
              </a:buClr>
              <a:buSzPts val="2000"/>
              <a:buChar char="•"/>
            </a:pPr>
            <a:r>
              <a:rPr lang="en" sz="2000">
                <a:solidFill>
                  <a:schemeClr val="dk1"/>
                </a:solidFill>
              </a:rPr>
              <a:t> indirizzamento assoluto corto;</a:t>
            </a:r>
            <a:endParaRPr sz="2000">
              <a:solidFill>
                <a:schemeClr val="dk1"/>
              </a:solidFill>
            </a:endParaRPr>
          </a:p>
          <a:p>
            <a:pPr indent="-127000" lvl="4" marL="1828800" rtl="0" algn="l">
              <a:spcBef>
                <a:spcPts val="0"/>
              </a:spcBef>
              <a:spcAft>
                <a:spcPts val="0"/>
              </a:spcAft>
              <a:buClr>
                <a:schemeClr val="dk1"/>
              </a:buClr>
              <a:buSzPts val="2000"/>
              <a:buChar char="•"/>
            </a:pPr>
            <a:r>
              <a:rPr lang="en" sz="2000">
                <a:solidFill>
                  <a:schemeClr val="dk1"/>
                </a:solidFill>
              </a:rPr>
              <a:t> indirizzamento assoluto lungo</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rPr b="1" lang="en" sz="2000">
                <a:solidFill>
                  <a:schemeClr val="dk1"/>
                </a:solidFill>
              </a:rPr>
              <a:t>MOVE.L 20,D0</a:t>
            </a:r>
            <a:r>
              <a:rPr lang="en" sz="2000">
                <a:solidFill>
                  <a:schemeClr val="dk1"/>
                </a:solidFill>
              </a:rPr>
              <a:t>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Clr>
                <a:schemeClr val="dk1"/>
              </a:buClr>
              <a:buSzPts val="2800"/>
              <a:buFont typeface="Arial"/>
              <a:buNone/>
            </a:pPr>
            <a:r>
              <a:rPr lang="en" sz="2000">
                <a:solidFill>
                  <a:schemeClr val="dk1"/>
                </a:solidFill>
              </a:rPr>
              <a:t>L’indirizzamento assoluto è utilizzato quando l’indirizzo di un operando è conosciuto al momento in cui si scrive un programma.</a:t>
            </a:r>
            <a:endParaRPr sz="2000">
              <a:solidFill>
                <a:schemeClr val="dk1"/>
              </a:solidFill>
            </a:endParaRPr>
          </a:p>
          <a:p>
            <a:pPr indent="0" lvl="0" marL="0" rtl="0" algn="l">
              <a:spcBef>
                <a:spcPts val="0"/>
              </a:spcBef>
              <a:spcAft>
                <a:spcPts val="0"/>
              </a:spcAft>
              <a:buClr>
                <a:schemeClr val="dk1"/>
              </a:buClr>
              <a:buSzPts val="3200"/>
              <a:buFont typeface="Arial"/>
              <a:buNone/>
            </a:pPr>
            <a:r>
              <a:t/>
            </a:r>
            <a:endParaRPr sz="1800">
              <a:solidFill>
                <a:schemeClr val="dk1"/>
              </a:solidFill>
            </a:endParaRPr>
          </a:p>
          <a:p>
            <a:pPr indent="0" lvl="0" marL="0" rtl="0" algn="l">
              <a:spcBef>
                <a:spcPts val="0"/>
              </a:spcBef>
              <a:spcAft>
                <a:spcPts val="0"/>
              </a:spcAft>
              <a:buNone/>
            </a:pPr>
            <a:r>
              <a:rPr lang="en" sz="2000">
                <a:solidFill>
                  <a:schemeClr val="dk1"/>
                </a:solidFill>
              </a:rPr>
              <a:t> </a:t>
            </a:r>
            <a:endParaRPr sz="2000">
              <a:solidFill>
                <a:schemeClr val="dk1"/>
              </a:solidFill>
            </a:endParaRPr>
          </a:p>
          <a:p>
            <a:pPr indent="0" lvl="0" marL="0" marR="0" rtl="0" algn="l">
              <a:lnSpc>
                <a:spcPct val="100000"/>
              </a:lnSpc>
              <a:spcBef>
                <a:spcPts val="0"/>
              </a:spcBef>
              <a:spcAft>
                <a:spcPts val="0"/>
              </a:spcAft>
              <a:buClr>
                <a:srgbClr val="000000"/>
              </a:buClr>
              <a:buSzPts val="2800"/>
              <a:buFont typeface="Arial"/>
              <a:buNone/>
            </a:pPr>
            <a:r>
              <a:t/>
            </a:r>
            <a:endParaRPr sz="2000"/>
          </a:p>
          <a:p>
            <a:pPr indent="0" lvl="0" marL="0" marR="0" rtl="0" algn="l">
              <a:lnSpc>
                <a:spcPct val="100000"/>
              </a:lnSpc>
              <a:spcBef>
                <a:spcPts val="0"/>
              </a:spcBef>
              <a:spcAft>
                <a:spcPts val="0"/>
              </a:spcAft>
              <a:buClr>
                <a:srgbClr val="000000"/>
              </a:buClr>
              <a:buSzPts val="2800"/>
              <a:buFont typeface="Arial"/>
              <a:buNone/>
            </a:pPr>
            <a:r>
              <a:rPr b="0" i="0" lang="en" sz="2000" u="none">
                <a:solidFill>
                  <a:srgbClr val="000000"/>
                </a:solidFill>
                <a:latin typeface="Arial"/>
                <a:ea typeface="Arial"/>
                <a:cs typeface="Arial"/>
                <a:sym typeface="Arial"/>
              </a:rPr>
              <a:t> </a:t>
            </a:r>
            <a:endParaRPr sz="2000"/>
          </a:p>
        </p:txBody>
      </p:sp>
      <p:sp>
        <p:nvSpPr>
          <p:cNvPr id="244" name="Google Shape;244;p3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assoluto (</a:t>
            </a:r>
            <a:r>
              <a:rPr b="1" lang="en">
                <a:solidFill>
                  <a:schemeClr val="lt1"/>
                </a:solidFill>
              </a:rPr>
              <a:t>1/2</a:t>
            </a:r>
            <a:r>
              <a:rPr b="1" lang="en">
                <a:solidFill>
                  <a:schemeClr val="lt1"/>
                </a:solidFill>
              </a:rPr>
              <a:t>)</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9" name="Shape 249"/>
        <p:cNvGrpSpPr/>
        <p:nvPr/>
      </p:nvGrpSpPr>
      <p:grpSpPr>
        <a:xfrm>
          <a:off x="0" y="0"/>
          <a:ext cx="0" cy="0"/>
          <a:chOff x="0" y="0"/>
          <a:chExt cx="0" cy="0"/>
        </a:xfrm>
      </p:grpSpPr>
      <p:sp>
        <p:nvSpPr>
          <p:cNvPr id="250" name="Google Shape;250;p40"/>
          <p:cNvSpPr txBox="1"/>
          <p:nvPr/>
        </p:nvSpPr>
        <p:spPr>
          <a:xfrm>
            <a:off x="103172" y="631275"/>
            <a:ext cx="8964600" cy="4359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3200"/>
              <a:buFont typeface="Arial"/>
              <a:buNone/>
            </a:pPr>
            <a:r>
              <a:rPr b="1" i="0" lang="en" sz="2000" u="none">
                <a:solidFill>
                  <a:srgbClr val="000000"/>
                </a:solidFill>
                <a:latin typeface="Arial"/>
                <a:ea typeface="Arial"/>
                <a:cs typeface="Arial"/>
                <a:sym typeface="Arial"/>
              </a:rPr>
              <a:t>MOVE.L 20,D0</a:t>
            </a:r>
            <a:r>
              <a:rPr b="0" i="0" lang="en" sz="2000" u="none">
                <a:solidFill>
                  <a:srgbClr val="000000"/>
                </a:solidFill>
                <a:latin typeface="Arial"/>
                <a:ea typeface="Arial"/>
                <a:cs typeface="Arial"/>
                <a:sym typeface="Arial"/>
              </a:rPr>
              <a:t> </a:t>
            </a:r>
            <a:endParaRPr sz="2000"/>
          </a:p>
        </p:txBody>
      </p:sp>
      <p:pic>
        <p:nvPicPr>
          <p:cNvPr id="251" name="Google Shape;251;p40"/>
          <p:cNvPicPr preferRelativeResize="0"/>
          <p:nvPr/>
        </p:nvPicPr>
        <p:blipFill rotWithShape="1">
          <a:blip r:embed="rId3">
            <a:alphaModFix/>
          </a:blip>
          <a:srcRect b="0" l="0" r="0" t="0"/>
          <a:stretch/>
        </p:blipFill>
        <p:spPr>
          <a:xfrm>
            <a:off x="959040" y="1407275"/>
            <a:ext cx="7252875" cy="3379000"/>
          </a:xfrm>
          <a:prstGeom prst="rect">
            <a:avLst/>
          </a:prstGeom>
          <a:noFill/>
          <a:ln>
            <a:noFill/>
          </a:ln>
        </p:spPr>
      </p:pic>
      <p:sp>
        <p:nvSpPr>
          <p:cNvPr id="252" name="Google Shape;252;p40"/>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assoluto (2/2)</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7" name="Shape 257"/>
        <p:cNvGrpSpPr/>
        <p:nvPr/>
      </p:nvGrpSpPr>
      <p:grpSpPr>
        <a:xfrm>
          <a:off x="0" y="0"/>
          <a:ext cx="0" cy="0"/>
          <a:chOff x="0" y="0"/>
          <a:chExt cx="0" cy="0"/>
        </a:xfrm>
      </p:grpSpPr>
      <p:sp>
        <p:nvSpPr>
          <p:cNvPr id="258" name="Google Shape;258;p41"/>
          <p:cNvSpPr txBox="1"/>
          <p:nvPr/>
        </p:nvSpPr>
        <p:spPr>
          <a:xfrm>
            <a:off x="0" y="766775"/>
            <a:ext cx="9102000" cy="42159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600"/>
              <a:buFont typeface="Arial"/>
              <a:buNone/>
            </a:pPr>
            <a:r>
              <a:rPr lang="en" sz="2000"/>
              <a:t>Nell’indirizzamento assoluto corto l’indirizzo dell’operando è memorizzato in una word e su questa parola viene effettuata l’estensione del segno prima di</a:t>
            </a:r>
            <a:endParaRPr sz="2000"/>
          </a:p>
          <a:p>
            <a:pPr indent="0" lvl="0" marL="0" marR="0" rtl="0" algn="just">
              <a:lnSpc>
                <a:spcPct val="100000"/>
              </a:lnSpc>
              <a:spcBef>
                <a:spcPts val="0"/>
              </a:spcBef>
              <a:spcAft>
                <a:spcPts val="0"/>
              </a:spcAft>
              <a:buClr>
                <a:srgbClr val="000000"/>
              </a:buClr>
              <a:buSzPts val="2600"/>
              <a:buFont typeface="Arial"/>
              <a:buNone/>
            </a:pPr>
            <a:r>
              <a:rPr lang="en" sz="2000"/>
              <a:t>fare accesso all’operando</a:t>
            </a:r>
            <a:endParaRPr sz="2000"/>
          </a:p>
          <a:p>
            <a:pPr indent="0" lvl="0" marL="0" marR="0" rtl="0" algn="just">
              <a:lnSpc>
                <a:spcPct val="100000"/>
              </a:lnSpc>
              <a:spcBef>
                <a:spcPts val="0"/>
              </a:spcBef>
              <a:spcAft>
                <a:spcPts val="0"/>
              </a:spcAft>
              <a:buClr>
                <a:srgbClr val="000000"/>
              </a:buClr>
              <a:buSzPts val="2600"/>
              <a:buFont typeface="Arial"/>
              <a:buNone/>
            </a:pPr>
            <a:r>
              <a:t/>
            </a:r>
            <a:endParaRPr sz="2000"/>
          </a:p>
          <a:p>
            <a:pPr indent="-355600" lvl="0" marL="457200" marR="0" rtl="0" algn="just">
              <a:lnSpc>
                <a:spcPct val="100000"/>
              </a:lnSpc>
              <a:spcBef>
                <a:spcPts val="0"/>
              </a:spcBef>
              <a:spcAft>
                <a:spcPts val="0"/>
              </a:spcAft>
              <a:buSzPts val="2000"/>
              <a:buChar char="●"/>
            </a:pPr>
            <a:r>
              <a:rPr lang="en" sz="2000"/>
              <a:t>gli indirizzi corti tra $0000 a $7FFF corrispondono alle locazioni di indirizzo compreso tra $00000000 e $00007FFF;</a:t>
            </a:r>
            <a:endParaRPr sz="2000"/>
          </a:p>
          <a:p>
            <a:pPr indent="-355600" lvl="0" marL="457200" marR="0" rtl="0" algn="just">
              <a:lnSpc>
                <a:spcPct val="100000"/>
              </a:lnSpc>
              <a:spcBef>
                <a:spcPts val="0"/>
              </a:spcBef>
              <a:spcAft>
                <a:spcPts val="0"/>
              </a:spcAft>
              <a:buSzPts val="2000"/>
              <a:buChar char="●"/>
            </a:pPr>
            <a:r>
              <a:rPr lang="en" sz="2000"/>
              <a:t>gli indirizzi corti tra $8000 a $FFFF corrispondono alle locazioni di indirizzo compreso tra $FFFF8000 e $FFFFFFFF.</a:t>
            </a:r>
            <a:endParaRPr sz="2000"/>
          </a:p>
          <a:p>
            <a:pPr indent="0" lvl="0" marL="0" marR="0" rtl="0" algn="just">
              <a:lnSpc>
                <a:spcPct val="100000"/>
              </a:lnSpc>
              <a:spcBef>
                <a:spcPts val="0"/>
              </a:spcBef>
              <a:spcAft>
                <a:spcPts val="0"/>
              </a:spcAft>
              <a:buNone/>
            </a:pPr>
            <a:r>
              <a:t/>
            </a:r>
            <a:endParaRPr sz="2000"/>
          </a:p>
          <a:p>
            <a:pPr indent="0" lvl="0" marL="0" marR="0" rtl="0" algn="just">
              <a:lnSpc>
                <a:spcPct val="100000"/>
              </a:lnSpc>
              <a:spcBef>
                <a:spcPts val="0"/>
              </a:spcBef>
              <a:spcAft>
                <a:spcPts val="0"/>
              </a:spcAft>
              <a:buClr>
                <a:srgbClr val="000000"/>
              </a:buClr>
              <a:buSzPts val="2600"/>
              <a:buFont typeface="Arial"/>
              <a:buNone/>
            </a:pPr>
            <a:r>
              <a:rPr lang="en" sz="2000"/>
              <a:t>Il programmatore attraverso l’indirizzamento assoluto corto può fare accesso solamente ai 32kbyte superiori od inferiori dello spazio di memoria indirizzabile.</a:t>
            </a:r>
            <a:endParaRPr sz="2000"/>
          </a:p>
          <a:p>
            <a:pPr indent="0" lvl="0" marL="0" marR="0" rtl="0" algn="just">
              <a:lnSpc>
                <a:spcPct val="100000"/>
              </a:lnSpc>
              <a:spcBef>
                <a:spcPts val="0"/>
              </a:spcBef>
              <a:spcAft>
                <a:spcPts val="0"/>
              </a:spcAft>
              <a:buClr>
                <a:srgbClr val="000000"/>
              </a:buClr>
              <a:buSzPts val="2600"/>
              <a:buFont typeface="Arial"/>
              <a:buNone/>
            </a:pPr>
            <a:r>
              <a:t/>
            </a:r>
            <a:endParaRPr sz="2000"/>
          </a:p>
          <a:p>
            <a:pPr indent="0" lvl="0" marL="0" marR="0" rtl="0" algn="just">
              <a:lnSpc>
                <a:spcPct val="100000"/>
              </a:lnSpc>
              <a:spcBef>
                <a:spcPts val="0"/>
              </a:spcBef>
              <a:spcAft>
                <a:spcPts val="0"/>
              </a:spcAft>
              <a:buClr>
                <a:srgbClr val="000000"/>
              </a:buClr>
              <a:buSzPts val="2600"/>
              <a:buFont typeface="Arial"/>
              <a:buNone/>
            </a:pPr>
            <a:r>
              <a:t/>
            </a:r>
            <a:endParaRPr sz="2000"/>
          </a:p>
        </p:txBody>
      </p:sp>
      <p:sp>
        <p:nvSpPr>
          <p:cNvPr id="259" name="Google Shape;259;p4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assoluto corto (</a:t>
            </a:r>
            <a:r>
              <a:rPr b="1" lang="en">
                <a:solidFill>
                  <a:schemeClr val="lt1"/>
                </a:solidFill>
              </a:rPr>
              <a:t>1/2</a:t>
            </a:r>
            <a:r>
              <a:rPr b="1" lang="en">
                <a:solidFill>
                  <a:schemeClr val="lt1"/>
                </a:solidFill>
              </a:rPr>
              <a:t>)</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4" name="Shape 264"/>
        <p:cNvGrpSpPr/>
        <p:nvPr/>
      </p:nvGrpSpPr>
      <p:grpSpPr>
        <a:xfrm>
          <a:off x="0" y="0"/>
          <a:ext cx="0" cy="0"/>
          <a:chOff x="0" y="0"/>
          <a:chExt cx="0" cy="0"/>
        </a:xfrm>
      </p:grpSpPr>
      <p:pic>
        <p:nvPicPr>
          <p:cNvPr id="265" name="Google Shape;265;p42"/>
          <p:cNvPicPr preferRelativeResize="0"/>
          <p:nvPr/>
        </p:nvPicPr>
        <p:blipFill rotWithShape="1">
          <a:blip r:embed="rId3">
            <a:alphaModFix/>
          </a:blip>
          <a:srcRect b="0" l="0" r="0" t="0"/>
          <a:stretch/>
        </p:blipFill>
        <p:spPr>
          <a:xfrm>
            <a:off x="942237" y="856125"/>
            <a:ext cx="7259525" cy="4198150"/>
          </a:xfrm>
          <a:prstGeom prst="rect">
            <a:avLst/>
          </a:prstGeom>
          <a:noFill/>
          <a:ln>
            <a:noFill/>
          </a:ln>
        </p:spPr>
      </p:pic>
      <p:sp>
        <p:nvSpPr>
          <p:cNvPr id="266" name="Google Shape;266;p42"/>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assoluto corto (1/2)</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Sommario</a:t>
            </a:r>
            <a:endParaRPr b="1">
              <a:solidFill>
                <a:srgbClr val="FFFFFF"/>
              </a:solidFill>
            </a:endParaRPr>
          </a:p>
        </p:txBody>
      </p:sp>
      <p:sp>
        <p:nvSpPr>
          <p:cNvPr id="71" name="Google Shape;71;p16"/>
          <p:cNvSpPr txBox="1"/>
          <p:nvPr>
            <p:ph idx="1" type="body"/>
          </p:nvPr>
        </p:nvSpPr>
        <p:spPr>
          <a:xfrm>
            <a:off x="484875" y="808125"/>
            <a:ext cx="8157300" cy="40500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592"/>
              </a:spcBef>
              <a:spcAft>
                <a:spcPts val="0"/>
              </a:spcAft>
              <a:buClr>
                <a:schemeClr val="dk1"/>
              </a:buClr>
              <a:buSzPts val="2400"/>
              <a:buChar char="●"/>
            </a:pPr>
            <a:r>
              <a:rPr lang="en" sz="2400">
                <a:solidFill>
                  <a:schemeClr val="dk1"/>
                </a:solidFill>
              </a:rPr>
              <a:t>Introduzione</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Modello di programmazione</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Registri</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Memoria</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Eccezioni</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Interrupt</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Conclusioni</a:t>
            </a:r>
            <a:endParaRPr sz="2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1" name="Shape 271"/>
        <p:cNvGrpSpPr/>
        <p:nvPr/>
      </p:nvGrpSpPr>
      <p:grpSpPr>
        <a:xfrm>
          <a:off x="0" y="0"/>
          <a:ext cx="0" cy="0"/>
          <a:chOff x="0" y="0"/>
          <a:chExt cx="0" cy="0"/>
        </a:xfrm>
      </p:grpSpPr>
      <p:sp>
        <p:nvSpPr>
          <p:cNvPr id="272" name="Google Shape;272;p43"/>
          <p:cNvSpPr txBox="1"/>
          <p:nvPr/>
        </p:nvSpPr>
        <p:spPr>
          <a:xfrm>
            <a:off x="36500" y="658812"/>
            <a:ext cx="9107400" cy="8439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Il modo di indirizzamento assoluto lungo richiede un indirizzo espresso attraverso due parole da 16 bit per generare un indirizzo assoluto su 32 bit.</a:t>
            </a:r>
            <a:endParaRPr b="0" i="0" sz="2000" u="none">
              <a:solidFill>
                <a:srgbClr val="000000"/>
              </a:solidFill>
              <a:latin typeface="Arial"/>
              <a:ea typeface="Arial"/>
              <a:cs typeface="Arial"/>
              <a:sym typeface="Arial"/>
            </a:endParaRPr>
          </a:p>
          <a:p>
            <a:pPr indent="0" lvl="0" marL="0" rtl="0" algn="ctr">
              <a:spcBef>
                <a:spcPts val="0"/>
              </a:spcBef>
              <a:spcAft>
                <a:spcPts val="0"/>
              </a:spcAft>
              <a:buClr>
                <a:schemeClr val="dk1"/>
              </a:buClr>
              <a:buSzPts val="3200"/>
              <a:buFont typeface="Arial"/>
              <a:buNone/>
            </a:pPr>
            <a:r>
              <a:rPr lang="en" sz="3200">
                <a:solidFill>
                  <a:schemeClr val="dk1"/>
                </a:solidFill>
              </a:rPr>
              <a:t>MOVE.L $FFF245F0, D2</a:t>
            </a:r>
            <a:endParaRPr>
              <a:solidFill>
                <a:schemeClr val="dk1"/>
              </a:solidFill>
            </a:endParaRPr>
          </a:p>
          <a:p>
            <a:pPr indent="0" lvl="0" marL="0" marR="0" rtl="0" algn="just">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 </a:t>
            </a:r>
            <a:endParaRPr sz="2000"/>
          </a:p>
        </p:txBody>
      </p:sp>
      <p:pic>
        <p:nvPicPr>
          <p:cNvPr id="273" name="Google Shape;273;p43"/>
          <p:cNvPicPr preferRelativeResize="0"/>
          <p:nvPr/>
        </p:nvPicPr>
        <p:blipFill rotWithShape="1">
          <a:blip r:embed="rId3">
            <a:alphaModFix/>
          </a:blip>
          <a:srcRect b="0" l="0" r="0" t="0"/>
          <a:stretch/>
        </p:blipFill>
        <p:spPr>
          <a:xfrm>
            <a:off x="1382200" y="2263975"/>
            <a:ext cx="6379601" cy="2814625"/>
          </a:xfrm>
          <a:prstGeom prst="rect">
            <a:avLst/>
          </a:prstGeom>
          <a:noFill/>
          <a:ln>
            <a:noFill/>
          </a:ln>
        </p:spPr>
      </p:pic>
      <p:sp>
        <p:nvSpPr>
          <p:cNvPr id="274" name="Google Shape;274;p43"/>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assoluto lungo</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sp>
        <p:nvSpPr>
          <p:cNvPr id="280" name="Google Shape;280;p44"/>
          <p:cNvSpPr txBox="1"/>
          <p:nvPr/>
        </p:nvSpPr>
        <p:spPr>
          <a:xfrm>
            <a:off x="71300" y="625200"/>
            <a:ext cx="9072600" cy="5727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L’operando è specificato nel momento in cui il programma è scritto </a:t>
            </a:r>
            <a:endParaRPr sz="2000"/>
          </a:p>
        </p:txBody>
      </p:sp>
      <p:sp>
        <p:nvSpPr>
          <p:cNvPr id="281" name="Google Shape;281;p44"/>
          <p:cNvSpPr txBox="1"/>
          <p:nvPr/>
        </p:nvSpPr>
        <p:spPr>
          <a:xfrm>
            <a:off x="0" y="3250400"/>
            <a:ext cx="9144000" cy="17985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In tale gruppo si può fare un</a:t>
            </a:r>
            <a:r>
              <a:rPr lang="en" sz="2000"/>
              <a:t> </a:t>
            </a:r>
            <a:r>
              <a:rPr b="0" i="0" lang="en" sz="2000" u="none">
                <a:solidFill>
                  <a:srgbClr val="000000"/>
                </a:solidFill>
                <a:latin typeface="Arial"/>
                <a:ea typeface="Arial"/>
                <a:cs typeface="Arial"/>
                <a:sym typeface="Arial"/>
              </a:rPr>
              <a:t>ulteriore distinzione: </a:t>
            </a:r>
            <a:r>
              <a:rPr b="1" i="1" lang="en" sz="2000" u="none">
                <a:solidFill>
                  <a:srgbClr val="000000"/>
                </a:solidFill>
                <a:latin typeface="Arial"/>
                <a:ea typeface="Arial"/>
                <a:cs typeface="Arial"/>
                <a:sym typeface="Arial"/>
              </a:rPr>
              <a:t>indirizzamento immediato con dato veloce.</a:t>
            </a:r>
            <a:endParaRPr b="1" i="1"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1" i="1" lang="en" sz="2000" u="none">
                <a:solidFill>
                  <a:srgbClr val="000000"/>
                </a:solidFill>
                <a:latin typeface="Arial"/>
                <a:ea typeface="Arial"/>
                <a:cs typeface="Arial"/>
                <a:sym typeface="Arial"/>
              </a:rPr>
              <a:t> </a:t>
            </a:r>
            <a:endParaRPr b="1" i="1" sz="2000" u="none">
              <a:solidFill>
                <a:srgbClr val="000000"/>
              </a:solidFill>
              <a:latin typeface="Arial"/>
              <a:ea typeface="Arial"/>
              <a:cs typeface="Arial"/>
              <a:sym typeface="Arial"/>
            </a:endParaRPr>
          </a:p>
          <a:p>
            <a:pPr indent="0" lvl="0" marL="0" rtl="0" algn="l">
              <a:spcBef>
                <a:spcPts val="0"/>
              </a:spcBef>
              <a:spcAft>
                <a:spcPts val="0"/>
              </a:spcAft>
              <a:buClr>
                <a:schemeClr val="dk1"/>
              </a:buClr>
              <a:buSzPts val="2600"/>
              <a:buFont typeface="Arial"/>
              <a:buNone/>
            </a:pPr>
            <a:r>
              <a:rPr lang="en" sz="2000">
                <a:solidFill>
                  <a:schemeClr val="dk1"/>
                </a:solidFill>
              </a:rPr>
              <a:t>Possono essere specificati solo valori costanti di tipo byte.</a:t>
            </a:r>
            <a:endParaRPr sz="2000">
              <a:solidFill>
                <a:schemeClr val="dk1"/>
              </a:solidFill>
            </a:endParaRPr>
          </a:p>
          <a:p>
            <a:pPr indent="0" lvl="0" marL="0" rtl="0" algn="l">
              <a:spcBef>
                <a:spcPts val="0"/>
              </a:spcBef>
              <a:spcAft>
                <a:spcPts val="0"/>
              </a:spcAft>
              <a:buClr>
                <a:schemeClr val="dk1"/>
              </a:buClr>
              <a:buSzPts val="2600"/>
              <a:buFont typeface="Arial"/>
              <a:buNone/>
            </a:pPr>
            <a:r>
              <a:rPr lang="en" sz="2000">
                <a:solidFill>
                  <a:schemeClr val="dk1"/>
                </a:solidFill>
              </a:rPr>
              <a:t>Questo modo di indirizzamento può essere utilizzato solo in istruzioni particolari ( ADDQ, MOVEQ, SUBQ ).</a:t>
            </a:r>
            <a:endParaRPr sz="2000">
              <a:solidFill>
                <a:schemeClr val="dk1"/>
              </a:solidFill>
            </a:endParaRPr>
          </a:p>
          <a:p>
            <a:pPr indent="0" lvl="0" marL="0" rtl="0" algn="l">
              <a:spcBef>
                <a:spcPts val="0"/>
              </a:spcBef>
              <a:spcAft>
                <a:spcPts val="0"/>
              </a:spcAft>
              <a:buClr>
                <a:schemeClr val="dk1"/>
              </a:buClr>
              <a:buSzPts val="2600"/>
              <a:buFont typeface="Arial"/>
              <a:buNone/>
            </a:pPr>
            <a:r>
              <a:rPr lang="en" sz="2000">
                <a:solidFill>
                  <a:schemeClr val="dk1"/>
                </a:solidFill>
              </a:rPr>
              <a:t> </a:t>
            </a:r>
            <a:endParaRPr sz="20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t/>
            </a:r>
            <a:endParaRPr b="1" i="1" sz="2000"/>
          </a:p>
        </p:txBody>
      </p:sp>
      <p:pic>
        <p:nvPicPr>
          <p:cNvPr id="282" name="Google Shape;282;p44"/>
          <p:cNvPicPr preferRelativeResize="0"/>
          <p:nvPr/>
        </p:nvPicPr>
        <p:blipFill rotWithShape="1">
          <a:blip r:embed="rId3">
            <a:alphaModFix/>
          </a:blip>
          <a:srcRect b="0" l="0" r="0" t="0"/>
          <a:stretch/>
        </p:blipFill>
        <p:spPr>
          <a:xfrm>
            <a:off x="4157475" y="1133475"/>
            <a:ext cx="4986525" cy="1741875"/>
          </a:xfrm>
          <a:prstGeom prst="rect">
            <a:avLst/>
          </a:prstGeom>
          <a:noFill/>
          <a:ln>
            <a:noFill/>
          </a:ln>
        </p:spPr>
      </p:pic>
      <p:sp>
        <p:nvSpPr>
          <p:cNvPr id="283" name="Google Shape;283;p44"/>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Modalità di indirizzamento immediato</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
        <p:nvSpPr>
          <p:cNvPr id="284" name="Google Shape;284;p44"/>
          <p:cNvSpPr txBox="1"/>
          <p:nvPr/>
        </p:nvSpPr>
        <p:spPr>
          <a:xfrm>
            <a:off x="144100" y="1071750"/>
            <a:ext cx="4254000" cy="11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ADD.L #9,D0</a:t>
            </a:r>
            <a:r>
              <a:rPr lang="en" sz="2000">
                <a:solidFill>
                  <a:schemeClr val="dk1"/>
                </a:solidFill>
              </a:rPr>
              <a:t> </a:t>
            </a:r>
            <a:endParaRPr sz="2000">
              <a:solidFill>
                <a:schemeClr val="dk1"/>
              </a:solidFill>
            </a:endParaRPr>
          </a:p>
          <a:p>
            <a:pPr indent="0" lvl="0" marL="0" rtl="0" algn="l">
              <a:spcBef>
                <a:spcPts val="1100"/>
              </a:spcBef>
              <a:spcAft>
                <a:spcPts val="0"/>
              </a:spcAft>
              <a:buNone/>
            </a:pPr>
            <a:r>
              <a:rPr lang="en" sz="2000">
                <a:solidFill>
                  <a:schemeClr val="dk1"/>
                </a:solidFill>
              </a:rPr>
              <a:t>somma il numero 9 al contenuto del registro D0 </a:t>
            </a:r>
            <a:endParaRPr sz="20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pic>
        <p:nvPicPr>
          <p:cNvPr id="290" name="Google Shape;290;p45"/>
          <p:cNvPicPr preferRelativeResize="0"/>
          <p:nvPr/>
        </p:nvPicPr>
        <p:blipFill rotWithShape="1">
          <a:blip r:embed="rId3">
            <a:alphaModFix/>
          </a:blip>
          <a:srcRect b="0" l="0" r="0" t="0"/>
          <a:stretch/>
        </p:blipFill>
        <p:spPr>
          <a:xfrm>
            <a:off x="1720825" y="614175"/>
            <a:ext cx="5702350" cy="4468425"/>
          </a:xfrm>
          <a:prstGeom prst="rect">
            <a:avLst/>
          </a:prstGeom>
          <a:noFill/>
          <a:ln>
            <a:noFill/>
          </a:ln>
        </p:spPr>
      </p:pic>
      <p:sp>
        <p:nvSpPr>
          <p:cNvPr id="291" name="Google Shape;291;p4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Sommario</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6" name="Shape 296"/>
        <p:cNvGrpSpPr/>
        <p:nvPr/>
      </p:nvGrpSpPr>
      <p:grpSpPr>
        <a:xfrm>
          <a:off x="0" y="0"/>
          <a:ext cx="0" cy="0"/>
          <a:chOff x="0" y="0"/>
          <a:chExt cx="0" cy="0"/>
        </a:xfrm>
      </p:grpSpPr>
      <p:sp>
        <p:nvSpPr>
          <p:cNvPr id="297" name="Google Shape;297;p46"/>
          <p:cNvSpPr txBox="1"/>
          <p:nvPr/>
        </p:nvSpPr>
        <p:spPr>
          <a:xfrm>
            <a:off x="34925" y="572700"/>
            <a:ext cx="9066900" cy="10977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L’istruzione MOVE (MOVE data) copia un valore su 8, 16 o 32 bit da una locazione di memoria od un registro ad un’altra locazione di memoria o registro</a:t>
            </a:r>
            <a:r>
              <a:rPr lang="en" sz="2600"/>
              <a:t>.</a:t>
            </a:r>
            <a:endParaRPr/>
          </a:p>
        </p:txBody>
      </p:sp>
      <p:pic>
        <p:nvPicPr>
          <p:cNvPr id="298" name="Google Shape;298;p46"/>
          <p:cNvPicPr preferRelativeResize="0"/>
          <p:nvPr/>
        </p:nvPicPr>
        <p:blipFill rotWithShape="1">
          <a:blip r:embed="rId3">
            <a:alphaModFix/>
          </a:blip>
          <a:srcRect b="0" l="0" r="0" t="0"/>
          <a:stretch/>
        </p:blipFill>
        <p:spPr>
          <a:xfrm>
            <a:off x="1493450" y="1869546"/>
            <a:ext cx="5076825" cy="565547"/>
          </a:xfrm>
          <a:prstGeom prst="rect">
            <a:avLst/>
          </a:prstGeom>
          <a:noFill/>
          <a:ln>
            <a:noFill/>
          </a:ln>
        </p:spPr>
      </p:pic>
      <p:pic>
        <p:nvPicPr>
          <p:cNvPr id="299" name="Google Shape;299;p46"/>
          <p:cNvPicPr preferRelativeResize="0"/>
          <p:nvPr/>
        </p:nvPicPr>
        <p:blipFill rotWithShape="1">
          <a:blip r:embed="rId4">
            <a:alphaModFix/>
          </a:blip>
          <a:srcRect b="0" l="0" r="0" t="0"/>
          <a:stretch/>
        </p:blipFill>
        <p:spPr>
          <a:xfrm>
            <a:off x="1458912" y="4083844"/>
            <a:ext cx="6101953" cy="944165"/>
          </a:xfrm>
          <a:prstGeom prst="rect">
            <a:avLst/>
          </a:prstGeom>
          <a:noFill/>
          <a:ln>
            <a:noFill/>
          </a:ln>
        </p:spPr>
      </p:pic>
      <p:sp>
        <p:nvSpPr>
          <p:cNvPr id="300" name="Google Shape;300;p46"/>
          <p:cNvSpPr txBox="1"/>
          <p:nvPr/>
        </p:nvSpPr>
        <p:spPr>
          <a:xfrm>
            <a:off x="0" y="2474133"/>
            <a:ext cx="8999400" cy="19986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Tutti i modi di indirizzamento sono leciti per specificare l’operando sorgente.</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sz="2000"/>
          </a:p>
          <a:p>
            <a:pPr indent="0" lvl="0" marL="0" rtl="0" algn="l">
              <a:spcBef>
                <a:spcPts val="0"/>
              </a:spcBef>
              <a:spcAft>
                <a:spcPts val="0"/>
              </a:spcAft>
              <a:buClr>
                <a:schemeClr val="dk1"/>
              </a:buClr>
              <a:buSzPts val="2600"/>
              <a:buFont typeface="Arial"/>
              <a:buNone/>
            </a:pPr>
            <a:r>
              <a:rPr lang="en" sz="2000">
                <a:solidFill>
                  <a:schemeClr val="dk1"/>
                </a:solidFill>
              </a:rPr>
              <a:t>Per l’operando destinazione, invece, non possono essere utilizzati i modi di indirizzamento immediato, diretto attraverso registro e relativo al program counter</a:t>
            </a:r>
            <a:r>
              <a:rPr lang="en" sz="1800">
                <a:solidFill>
                  <a:schemeClr val="dk1"/>
                </a:solidFill>
              </a:rPr>
              <a:t>.</a:t>
            </a:r>
            <a:endParaRPr>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0" i="0" lang="en" sz="2000" u="none">
                <a:solidFill>
                  <a:srgbClr val="000000"/>
                </a:solidFill>
                <a:latin typeface="Arial"/>
                <a:ea typeface="Arial"/>
                <a:cs typeface="Arial"/>
                <a:sym typeface="Arial"/>
              </a:rPr>
              <a:t> </a:t>
            </a:r>
            <a:endParaRPr sz="2000"/>
          </a:p>
        </p:txBody>
      </p:sp>
      <p:sp>
        <p:nvSpPr>
          <p:cNvPr id="301" name="Google Shape;301;p4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Esempio: MOVE</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6" name="Shape 306"/>
        <p:cNvGrpSpPr/>
        <p:nvPr/>
      </p:nvGrpSpPr>
      <p:grpSpPr>
        <a:xfrm>
          <a:off x="0" y="0"/>
          <a:ext cx="0" cy="0"/>
          <a:chOff x="0" y="0"/>
          <a:chExt cx="0" cy="0"/>
        </a:xfrm>
      </p:grpSpPr>
      <p:sp>
        <p:nvSpPr>
          <p:cNvPr id="307" name="Google Shape;307;p47"/>
          <p:cNvSpPr txBox="1"/>
          <p:nvPr/>
        </p:nvSpPr>
        <p:spPr>
          <a:xfrm>
            <a:off x="0" y="572701"/>
            <a:ext cx="9144000" cy="10479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400"/>
              <a:buFont typeface="Arial"/>
              <a:buNone/>
            </a:pPr>
            <a:r>
              <a:rPr b="0" i="0" lang="en" sz="2000" u="none">
                <a:solidFill>
                  <a:srgbClr val="000000"/>
                </a:solidFill>
                <a:latin typeface="Arial"/>
                <a:ea typeface="Arial"/>
                <a:cs typeface="Arial"/>
                <a:sym typeface="Arial"/>
              </a:rPr>
              <a:t>Il 68000 realizza il collegamento tra le subroutine utilizzando lo stack di sistema (fondamentale per l’annidamento di subroutine)</a:t>
            </a:r>
            <a:endParaRPr sz="2000"/>
          </a:p>
        </p:txBody>
      </p:sp>
      <p:pic>
        <p:nvPicPr>
          <p:cNvPr id="308" name="Google Shape;308;p47"/>
          <p:cNvPicPr preferRelativeResize="0"/>
          <p:nvPr/>
        </p:nvPicPr>
        <p:blipFill rotWithShape="1">
          <a:blip r:embed="rId3">
            <a:alphaModFix/>
          </a:blip>
          <a:srcRect b="0" l="0" r="0" t="0"/>
          <a:stretch/>
        </p:blipFill>
        <p:spPr>
          <a:xfrm>
            <a:off x="2012975" y="1353250"/>
            <a:ext cx="5118050" cy="2257925"/>
          </a:xfrm>
          <a:prstGeom prst="rect">
            <a:avLst/>
          </a:prstGeom>
          <a:noFill/>
          <a:ln>
            <a:noFill/>
          </a:ln>
        </p:spPr>
      </p:pic>
      <p:sp>
        <p:nvSpPr>
          <p:cNvPr id="309" name="Google Shape;309;p47"/>
          <p:cNvSpPr txBox="1"/>
          <p:nvPr/>
        </p:nvSpPr>
        <p:spPr>
          <a:xfrm>
            <a:off x="0" y="3611165"/>
            <a:ext cx="9144000" cy="1532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200"/>
              <a:buFont typeface="Arial"/>
              <a:buNone/>
            </a:pPr>
            <a:r>
              <a:rPr b="0" i="0" lang="en" sz="2000" u="none">
                <a:solidFill>
                  <a:srgbClr val="000000"/>
                </a:solidFill>
                <a:latin typeface="Arial"/>
                <a:ea typeface="Arial"/>
                <a:cs typeface="Arial"/>
                <a:sym typeface="Arial"/>
              </a:rPr>
              <a:t>Istruzioni esplicite per la gestione dei salti a sottoprogrammi:</a:t>
            </a:r>
            <a:endParaRPr sz="2000"/>
          </a:p>
          <a:p>
            <a:pPr indent="0" lvl="0" marL="0" marR="0" rtl="0" algn="l">
              <a:lnSpc>
                <a:spcPct val="100000"/>
              </a:lnSpc>
              <a:spcBef>
                <a:spcPts val="1100"/>
              </a:spcBef>
              <a:spcAft>
                <a:spcPts val="0"/>
              </a:spcAft>
              <a:buClr>
                <a:srgbClr val="000000"/>
              </a:buClr>
              <a:buSzPts val="2200"/>
              <a:buFont typeface="Arial"/>
              <a:buNone/>
            </a:pPr>
            <a:r>
              <a:rPr b="1" i="0" lang="en" sz="2000" u="none">
                <a:solidFill>
                  <a:srgbClr val="000000"/>
                </a:solidFill>
                <a:latin typeface="Arial"/>
                <a:ea typeface="Arial"/>
                <a:cs typeface="Arial"/>
                <a:sym typeface="Arial"/>
              </a:rPr>
              <a:t> JSR </a:t>
            </a:r>
            <a:r>
              <a:rPr b="0" i="1" lang="en" sz="2000" u="none">
                <a:solidFill>
                  <a:srgbClr val="000000"/>
                </a:solidFill>
                <a:latin typeface="Arial"/>
                <a:ea typeface="Arial"/>
                <a:cs typeface="Arial"/>
                <a:sym typeface="Arial"/>
              </a:rPr>
              <a:t>address</a:t>
            </a:r>
            <a:r>
              <a:rPr b="0" i="0" lang="en" sz="2000" u="none">
                <a:solidFill>
                  <a:srgbClr val="000000"/>
                </a:solidFill>
                <a:latin typeface="Arial"/>
                <a:ea typeface="Arial"/>
                <a:cs typeface="Arial"/>
                <a:sym typeface="Arial"/>
              </a:rPr>
              <a:t>: salva il PC sullo stack, decrementa di 4 SP e salta a </a:t>
            </a:r>
            <a:r>
              <a:rPr b="0" i="1" lang="en" sz="2000" u="none">
                <a:solidFill>
                  <a:srgbClr val="000000"/>
                </a:solidFill>
                <a:latin typeface="Arial"/>
                <a:ea typeface="Arial"/>
                <a:cs typeface="Arial"/>
                <a:sym typeface="Arial"/>
              </a:rPr>
              <a:t>address</a:t>
            </a:r>
            <a:endParaRPr sz="2000"/>
          </a:p>
          <a:p>
            <a:pPr indent="-127000" lvl="0" marL="0" marR="0" rtl="0" algn="l">
              <a:lnSpc>
                <a:spcPct val="100000"/>
              </a:lnSpc>
              <a:spcBef>
                <a:spcPts val="1100"/>
              </a:spcBef>
              <a:spcAft>
                <a:spcPts val="0"/>
              </a:spcAft>
              <a:buClr>
                <a:srgbClr val="000000"/>
              </a:buClr>
              <a:buSzPts val="2000"/>
              <a:buFont typeface="Arial"/>
              <a:buChar char="•"/>
            </a:pPr>
            <a:r>
              <a:rPr b="1" i="0" lang="en" sz="2000" u="none">
                <a:solidFill>
                  <a:srgbClr val="000000"/>
                </a:solidFill>
                <a:latin typeface="Arial"/>
                <a:ea typeface="Arial"/>
                <a:cs typeface="Arial"/>
                <a:sym typeface="Arial"/>
              </a:rPr>
              <a:t>RTS</a:t>
            </a:r>
            <a:r>
              <a:rPr b="0" i="0" lang="en" sz="2000" u="none">
                <a:solidFill>
                  <a:srgbClr val="000000"/>
                </a:solidFill>
                <a:latin typeface="Arial"/>
                <a:ea typeface="Arial"/>
                <a:cs typeface="Arial"/>
                <a:sym typeface="Arial"/>
              </a:rPr>
              <a:t>: estrae l’indirizzo dallo stack, lo copia nel PC e incrementa di 4 SP</a:t>
            </a:r>
            <a:endParaRPr sz="2000"/>
          </a:p>
        </p:txBody>
      </p:sp>
      <p:sp>
        <p:nvSpPr>
          <p:cNvPr id="310" name="Google Shape;310;p4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Subroutine</a:t>
            </a:r>
            <a:endParaRPr b="1">
              <a:solidFill>
                <a:schemeClr val="lt1"/>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5" name="Shape 315"/>
        <p:cNvGrpSpPr/>
        <p:nvPr/>
      </p:nvGrpSpPr>
      <p:grpSpPr>
        <a:xfrm>
          <a:off x="0" y="0"/>
          <a:ext cx="0" cy="0"/>
          <a:chOff x="0" y="0"/>
          <a:chExt cx="0" cy="0"/>
        </a:xfrm>
      </p:grpSpPr>
      <p:sp>
        <p:nvSpPr>
          <p:cNvPr id="316" name="Google Shape;316;p48"/>
          <p:cNvSpPr txBox="1"/>
          <p:nvPr/>
        </p:nvSpPr>
        <p:spPr>
          <a:xfrm>
            <a:off x="47450" y="623950"/>
            <a:ext cx="9021300" cy="45195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1" i="0" lang="en" sz="2000" u="none">
                <a:solidFill>
                  <a:srgbClr val="000000"/>
                </a:solidFill>
                <a:latin typeface="Arial"/>
                <a:ea typeface="Arial"/>
                <a:cs typeface="Arial"/>
                <a:sym typeface="Arial"/>
              </a:rPr>
              <a:t>Passaggio dei parametri tramite registri</a:t>
            </a:r>
            <a:endParaRPr sz="2000"/>
          </a:p>
          <a:p>
            <a:pPr indent="-127000" lvl="0" marL="0" marR="0" rtl="0" algn="l">
              <a:lnSpc>
                <a:spcPct val="100000"/>
              </a:lnSpc>
              <a:spcBef>
                <a:spcPts val="0"/>
              </a:spcBef>
              <a:spcAft>
                <a:spcPts val="0"/>
              </a:spcAft>
              <a:buClr>
                <a:srgbClr val="000000"/>
              </a:buClr>
              <a:buSzPts val="2000"/>
              <a:buFont typeface="Arial"/>
              <a:buChar char="•"/>
            </a:pPr>
            <a:r>
              <a:rPr b="1" i="0"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Il programma chiamante passa i parametri alla subroutine ponendoli nei registri del processore e il sottoprogramma può restituire i risultati allo stesso modo</a:t>
            </a:r>
            <a:endParaRPr sz="2000"/>
          </a:p>
          <a:p>
            <a:pPr indent="-127000" lvl="0" marL="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 Salvataggio dei registri “sporcati” dalla subroutine in memoria (in particolare, sullo stack) attraverso l’istruzione MOVEM:</a:t>
            </a:r>
            <a:endParaRPr b="0" i="0" sz="2000" u="none">
              <a:solidFill>
                <a:srgbClr val="000000"/>
              </a:solidFill>
              <a:latin typeface="Arial"/>
              <a:ea typeface="Arial"/>
              <a:cs typeface="Arial"/>
              <a:sym typeface="Arial"/>
            </a:endParaRPr>
          </a:p>
          <a:p>
            <a:pPr indent="0" lvl="0" marL="0" rtl="0" algn="ctr">
              <a:spcBef>
                <a:spcPts val="0"/>
              </a:spcBef>
              <a:spcAft>
                <a:spcPts val="0"/>
              </a:spcAft>
              <a:buNone/>
            </a:pPr>
            <a:r>
              <a:rPr lang="en" sz="2000">
                <a:solidFill>
                  <a:schemeClr val="dk1"/>
                </a:solidFill>
              </a:rPr>
              <a:t>MOVEM A0/D2-D4/D6, -(SP)	MOVEM (SP)+, A0/D2-D4/D6</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Clr>
                <a:schemeClr val="dk1"/>
              </a:buClr>
              <a:buSzPts val="1800"/>
              <a:buFont typeface="Arial"/>
              <a:buNone/>
            </a:pPr>
            <a:r>
              <a:rPr b="1" lang="en" sz="2000">
                <a:solidFill>
                  <a:schemeClr val="dk1"/>
                </a:solidFill>
              </a:rPr>
              <a:t>Passaggio dei parametri tramite aree dati</a:t>
            </a:r>
            <a:endParaRPr sz="2000">
              <a:solidFill>
                <a:schemeClr val="dk1"/>
              </a:solidFill>
            </a:endParaRPr>
          </a:p>
          <a:p>
            <a:pPr indent="-127000" lvl="0" marL="0" rtl="0" algn="l">
              <a:spcBef>
                <a:spcPts val="0"/>
              </a:spcBef>
              <a:spcAft>
                <a:spcPts val="0"/>
              </a:spcAft>
              <a:buClr>
                <a:schemeClr val="dk1"/>
              </a:buClr>
              <a:buSzPts val="2000"/>
              <a:buChar char="•"/>
            </a:pPr>
            <a:r>
              <a:rPr b="1" lang="en" sz="2000">
                <a:solidFill>
                  <a:schemeClr val="dk1"/>
                </a:solidFill>
              </a:rPr>
              <a:t> </a:t>
            </a:r>
            <a:r>
              <a:rPr lang="en" sz="2000">
                <a:solidFill>
                  <a:schemeClr val="dk1"/>
                </a:solidFill>
              </a:rPr>
              <a:t>Viene sfruttata un’area di memoria (diversa dallo stack) dove porre sia i parametri di input che i parametri di output</a:t>
            </a:r>
            <a:endParaRPr sz="2000">
              <a:solidFill>
                <a:schemeClr val="dk1"/>
              </a:solidFill>
            </a:endParaRPr>
          </a:p>
          <a:p>
            <a:pPr indent="-127000" lvl="0" marL="0" rtl="0" algn="l">
              <a:spcBef>
                <a:spcPts val="0"/>
              </a:spcBef>
              <a:spcAft>
                <a:spcPts val="0"/>
              </a:spcAft>
              <a:buClr>
                <a:schemeClr val="dk1"/>
              </a:buClr>
              <a:buSzPts val="2000"/>
              <a:buChar char="•"/>
            </a:pPr>
            <a:r>
              <a:rPr lang="en" sz="2000">
                <a:solidFill>
                  <a:schemeClr val="dk1"/>
                </a:solidFill>
              </a:rPr>
              <a:t> Allocazione statica: area parametrica fissata a priori (non riusabile)</a:t>
            </a:r>
            <a:endParaRPr sz="2000">
              <a:solidFill>
                <a:schemeClr val="dk1"/>
              </a:solidFill>
            </a:endParaRPr>
          </a:p>
          <a:p>
            <a:pPr indent="-127000" lvl="0" marL="0" rtl="0" algn="l">
              <a:spcBef>
                <a:spcPts val="0"/>
              </a:spcBef>
              <a:spcAft>
                <a:spcPts val="0"/>
              </a:spcAft>
              <a:buClr>
                <a:schemeClr val="dk1"/>
              </a:buClr>
              <a:buSzPts val="2000"/>
              <a:buChar char="•"/>
            </a:pPr>
            <a:r>
              <a:rPr lang="en" sz="2000">
                <a:solidFill>
                  <a:schemeClr val="dk1"/>
                </a:solidFill>
              </a:rPr>
              <a:t> Allocazione dinamica: l’indirizzo dell’area parametrica viene passata dal programma chiamante tramite un registro (area disponibile per altri usi)</a:t>
            </a:r>
            <a:endParaRPr sz="2000">
              <a:solidFill>
                <a:schemeClr val="dk1"/>
              </a:solidFill>
            </a:endParaRPr>
          </a:p>
          <a:p>
            <a:pPr indent="0" lvl="0" marL="457200" marR="0" rtl="0" algn="l">
              <a:lnSpc>
                <a:spcPct val="100000"/>
              </a:lnSpc>
              <a:spcBef>
                <a:spcPts val="1100"/>
              </a:spcBef>
              <a:spcAft>
                <a:spcPts val="0"/>
              </a:spcAft>
              <a:buNone/>
            </a:pPr>
            <a:r>
              <a:t/>
            </a:r>
            <a:endParaRPr sz="2000"/>
          </a:p>
          <a:p>
            <a:pPr indent="0" lvl="0" marL="0" marR="0" rtl="0" algn="l">
              <a:lnSpc>
                <a:spcPct val="100000"/>
              </a:lnSpc>
              <a:spcBef>
                <a:spcPts val="0"/>
              </a:spcBef>
              <a:spcAft>
                <a:spcPts val="0"/>
              </a:spcAft>
              <a:buClr>
                <a:schemeClr val="lt1"/>
              </a:buClr>
              <a:buSzPts val="1800"/>
              <a:buFont typeface="Arial"/>
              <a:buNone/>
            </a:pPr>
            <a:r>
              <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a:p>
        </p:txBody>
      </p:sp>
      <p:sp>
        <p:nvSpPr>
          <p:cNvPr id="317" name="Google Shape;317;p4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Subroutine: scambio dei parametri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2" name="Shape 322"/>
        <p:cNvGrpSpPr/>
        <p:nvPr/>
      </p:nvGrpSpPr>
      <p:grpSpPr>
        <a:xfrm>
          <a:off x="0" y="0"/>
          <a:ext cx="0" cy="0"/>
          <a:chOff x="0" y="0"/>
          <a:chExt cx="0" cy="0"/>
        </a:xfrm>
      </p:grpSpPr>
      <p:sp>
        <p:nvSpPr>
          <p:cNvPr id="323" name="Google Shape;323;p49"/>
          <p:cNvSpPr txBox="1"/>
          <p:nvPr/>
        </p:nvSpPr>
        <p:spPr>
          <a:xfrm>
            <a:off x="-25" y="627450"/>
            <a:ext cx="9144000" cy="16251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1" i="0" lang="en" sz="2000" u="none">
                <a:solidFill>
                  <a:srgbClr val="000000"/>
                </a:solidFill>
                <a:latin typeface="Arial"/>
                <a:ea typeface="Arial"/>
                <a:cs typeface="Arial"/>
                <a:sym typeface="Arial"/>
              </a:rPr>
              <a:t>Passaggio dei parametri tramite stack</a:t>
            </a:r>
            <a:endParaRPr sz="2000"/>
          </a:p>
          <a:p>
            <a:pPr indent="-127000" lvl="0" marL="0" marR="0" rtl="0" algn="l">
              <a:lnSpc>
                <a:spcPct val="100000"/>
              </a:lnSpc>
              <a:spcBef>
                <a:spcPts val="0"/>
              </a:spcBef>
              <a:spcAft>
                <a:spcPts val="0"/>
              </a:spcAft>
              <a:buClr>
                <a:srgbClr val="000000"/>
              </a:buClr>
              <a:buSzPts val="2000"/>
              <a:buFont typeface="Arial"/>
              <a:buChar char="•"/>
            </a:pPr>
            <a:r>
              <a:rPr b="1" i="0"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Per la ricorsione non è possibile utilizzare un’area parametrica allocata staticamente</a:t>
            </a:r>
            <a:endParaRPr sz="2000"/>
          </a:p>
          <a:p>
            <a:pPr indent="-127000" lvl="0" marL="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 L’uso dello stack di sistema come area di memoria per lo scambio dei parametri è una particolare forma di allocazione dinamica</a:t>
            </a:r>
            <a:endParaRPr sz="2000"/>
          </a:p>
          <a:p>
            <a:pPr indent="-114300" lvl="0" marL="0" marR="0" rtl="0" algn="l">
              <a:lnSpc>
                <a:spcPct val="100000"/>
              </a:lnSpc>
              <a:spcBef>
                <a:spcPts val="0"/>
              </a:spcBef>
              <a:spcAft>
                <a:spcPts val="0"/>
              </a:spcAft>
              <a:buClr>
                <a:srgbClr val="000000"/>
              </a:buClr>
              <a:buSzPts val="1800"/>
              <a:buFont typeface="Arial"/>
              <a:buChar char="•"/>
            </a:pPr>
            <a:r>
              <a:rPr b="0" i="0" lang="en" sz="2000" u="none">
                <a:solidFill>
                  <a:srgbClr val="000000"/>
                </a:solidFill>
                <a:latin typeface="Arial"/>
                <a:ea typeface="Arial"/>
                <a:cs typeface="Arial"/>
                <a:sym typeface="Arial"/>
              </a:rPr>
              <a:t> La regione di stack a cui accede una s</a:t>
            </a:r>
            <a:r>
              <a:rPr b="0" i="0" lang="en" sz="1800" u="none">
                <a:solidFill>
                  <a:srgbClr val="000000"/>
                </a:solidFill>
                <a:latin typeface="Arial"/>
                <a:ea typeface="Arial"/>
                <a:cs typeface="Arial"/>
                <a:sym typeface="Arial"/>
              </a:rPr>
              <a:t>ubroutine prende il nome di </a:t>
            </a:r>
            <a:r>
              <a:rPr b="0" i="1" lang="en" sz="1800" u="none">
                <a:solidFill>
                  <a:srgbClr val="000000"/>
                </a:solidFill>
                <a:latin typeface="Arial"/>
                <a:ea typeface="Arial"/>
                <a:cs typeface="Arial"/>
                <a:sym typeface="Arial"/>
              </a:rPr>
              <a:t>stack frame</a:t>
            </a:r>
            <a:endParaRPr/>
          </a:p>
        </p:txBody>
      </p:sp>
      <p:pic>
        <p:nvPicPr>
          <p:cNvPr id="324" name="Google Shape;324;p49"/>
          <p:cNvPicPr preferRelativeResize="0"/>
          <p:nvPr/>
        </p:nvPicPr>
        <p:blipFill rotWithShape="1">
          <a:blip r:embed="rId3">
            <a:alphaModFix/>
          </a:blip>
          <a:srcRect b="9166" l="0" r="0" t="8174"/>
          <a:stretch/>
        </p:blipFill>
        <p:spPr>
          <a:xfrm>
            <a:off x="1440288" y="2493725"/>
            <a:ext cx="6263385" cy="2649775"/>
          </a:xfrm>
          <a:prstGeom prst="rect">
            <a:avLst/>
          </a:prstGeom>
          <a:noFill/>
          <a:ln>
            <a:noFill/>
          </a:ln>
        </p:spPr>
      </p:pic>
      <p:sp>
        <p:nvSpPr>
          <p:cNvPr id="325" name="Google Shape;325;p4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Subroutine: scambio dei parametri (2/2)</a:t>
            </a:r>
            <a:endParaRPr b="1">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0" name="Shape 330"/>
        <p:cNvGrpSpPr/>
        <p:nvPr/>
      </p:nvGrpSpPr>
      <p:grpSpPr>
        <a:xfrm>
          <a:off x="0" y="0"/>
          <a:ext cx="0" cy="0"/>
          <a:chOff x="0" y="0"/>
          <a:chExt cx="0" cy="0"/>
        </a:xfrm>
      </p:grpSpPr>
      <p:sp>
        <p:nvSpPr>
          <p:cNvPr id="331" name="Google Shape;331;p50"/>
          <p:cNvSpPr txBox="1"/>
          <p:nvPr/>
        </p:nvSpPr>
        <p:spPr>
          <a:xfrm>
            <a:off x="457200" y="2031206"/>
            <a:ext cx="8229600" cy="854700"/>
          </a:xfrm>
          <a:prstGeom prst="rect">
            <a:avLst/>
          </a:prstGeom>
          <a:no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4400"/>
              <a:buFont typeface="Arial"/>
              <a:buNone/>
            </a:pPr>
            <a:r>
              <a:rPr b="0" i="0" lang="en" sz="4400" u="none">
                <a:solidFill>
                  <a:srgbClr val="000000"/>
                </a:solidFill>
                <a:latin typeface="Arial"/>
                <a:ea typeface="Arial"/>
                <a:cs typeface="Arial"/>
                <a:sym typeface="Arial"/>
              </a:rPr>
              <a:t>Eccezioni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6" name="Shape 336"/>
        <p:cNvGrpSpPr/>
        <p:nvPr/>
      </p:nvGrpSpPr>
      <p:grpSpPr>
        <a:xfrm>
          <a:off x="0" y="0"/>
          <a:ext cx="0" cy="0"/>
          <a:chOff x="0" y="0"/>
          <a:chExt cx="0" cy="0"/>
        </a:xfrm>
      </p:grpSpPr>
      <p:sp>
        <p:nvSpPr>
          <p:cNvPr id="337" name="Google Shape;337;p51"/>
          <p:cNvSpPr txBox="1"/>
          <p:nvPr/>
        </p:nvSpPr>
        <p:spPr>
          <a:xfrm>
            <a:off x="0" y="678025"/>
            <a:ext cx="9144000" cy="44040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400"/>
              <a:buFont typeface="Arial"/>
              <a:buNone/>
            </a:pPr>
            <a:r>
              <a:rPr b="0" i="0" lang="en" sz="2000" u="none">
                <a:solidFill>
                  <a:srgbClr val="000000"/>
                </a:solidFill>
                <a:latin typeface="Arial"/>
                <a:ea typeface="Arial"/>
                <a:cs typeface="Arial"/>
                <a:sym typeface="Arial"/>
              </a:rPr>
              <a:t>Il MC68000 dispone di tre stati di funzionamento:</a:t>
            </a:r>
            <a:endParaRPr b="0" i="0" sz="20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sz="2000"/>
          </a:p>
          <a:p>
            <a:pPr indent="-355600" lvl="0" marL="457200" rtl="0" algn="just">
              <a:lnSpc>
                <a:spcPct val="70000"/>
              </a:lnSpc>
              <a:spcBef>
                <a:spcPts val="0"/>
              </a:spcBef>
              <a:spcAft>
                <a:spcPts val="0"/>
              </a:spcAft>
              <a:buClr>
                <a:schemeClr val="dk1"/>
              </a:buClr>
              <a:buSzPts val="2000"/>
              <a:buChar char="•"/>
            </a:pPr>
            <a:r>
              <a:rPr b="1" lang="en" sz="2000">
                <a:solidFill>
                  <a:schemeClr val="dk1"/>
                </a:solidFill>
              </a:rPr>
              <a:t>Normale:</a:t>
            </a:r>
            <a:r>
              <a:rPr lang="en" sz="2000">
                <a:solidFill>
                  <a:schemeClr val="dk1"/>
                </a:solidFill>
              </a:rPr>
              <a:t> il processore esegue le istruzioni proprie di un programma applicativo</a:t>
            </a:r>
            <a:endParaRPr sz="2000">
              <a:solidFill>
                <a:schemeClr val="dk1"/>
              </a:solidFill>
            </a:endParaRPr>
          </a:p>
          <a:p>
            <a:pPr indent="0" lvl="0" marL="457200" rtl="0" algn="just">
              <a:lnSpc>
                <a:spcPct val="70000"/>
              </a:lnSpc>
              <a:spcBef>
                <a:spcPts val="0"/>
              </a:spcBef>
              <a:spcAft>
                <a:spcPts val="0"/>
              </a:spcAft>
              <a:buNone/>
            </a:pPr>
            <a:r>
              <a:t/>
            </a:r>
            <a:endParaRPr sz="2000">
              <a:solidFill>
                <a:schemeClr val="dk1"/>
              </a:solidFill>
            </a:endParaRPr>
          </a:p>
          <a:p>
            <a:pPr indent="-355600" lvl="0" marL="457200" rtl="0" algn="just">
              <a:spcBef>
                <a:spcPts val="0"/>
              </a:spcBef>
              <a:spcAft>
                <a:spcPts val="0"/>
              </a:spcAft>
              <a:buClr>
                <a:schemeClr val="dk1"/>
              </a:buClr>
              <a:buSzPts val="2000"/>
              <a:buChar char="•"/>
            </a:pPr>
            <a:r>
              <a:rPr b="1" lang="en" sz="2000">
                <a:solidFill>
                  <a:schemeClr val="dk1"/>
                </a:solidFill>
              </a:rPr>
              <a:t>Halted:</a:t>
            </a:r>
            <a:r>
              <a:rPr lang="en" sz="2000">
                <a:solidFill>
                  <a:schemeClr val="dk1"/>
                </a:solidFill>
              </a:rPr>
              <a:t> il processore non esegue alcuna istruzione; si può trovare in questo stato a causa di un errore di sistema catastrofico (errori hardware esterni o double bus fault) o se viene asserita la linea di HALT.</a:t>
            </a:r>
            <a:endParaRPr sz="2000">
              <a:solidFill>
                <a:schemeClr val="dk1"/>
              </a:solidFill>
            </a:endParaRPr>
          </a:p>
          <a:p>
            <a:pPr indent="0" lvl="0" marL="457200" rtl="0" algn="just">
              <a:spcBef>
                <a:spcPts val="0"/>
              </a:spcBef>
              <a:spcAft>
                <a:spcPts val="0"/>
              </a:spcAft>
              <a:buNone/>
            </a:pPr>
            <a:r>
              <a:t/>
            </a:r>
            <a:endParaRPr sz="2000">
              <a:solidFill>
                <a:schemeClr val="dk1"/>
              </a:solidFill>
            </a:endParaRPr>
          </a:p>
          <a:p>
            <a:pPr indent="-355600" lvl="0" marL="457200" rtl="0" algn="just">
              <a:spcBef>
                <a:spcPts val="0"/>
              </a:spcBef>
              <a:spcAft>
                <a:spcPts val="0"/>
              </a:spcAft>
              <a:buClr>
                <a:schemeClr val="dk1"/>
              </a:buClr>
              <a:buSzPts val="2000"/>
              <a:buChar char="•"/>
            </a:pPr>
            <a:r>
              <a:rPr b="1" lang="en" sz="2000">
                <a:solidFill>
                  <a:schemeClr val="dk1"/>
                </a:solidFill>
              </a:rPr>
              <a:t>Eccezione: </a:t>
            </a:r>
            <a:r>
              <a:rPr lang="en" sz="2000">
                <a:solidFill>
                  <a:schemeClr val="dk1"/>
                </a:solidFill>
              </a:rPr>
              <a:t>il processore esegue una routine di gestione di un’eccezione. Questo stato è associato alle istruzioni di trap, interruzioni, alle condizioni di tracing e ad altre condizioni di eccezioni. </a:t>
            </a:r>
            <a:endParaRPr sz="2000">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sz="2400"/>
          </a:p>
        </p:txBody>
      </p:sp>
      <p:sp>
        <p:nvSpPr>
          <p:cNvPr id="338" name="Google Shape;338;p5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Stati del processore</a:t>
            </a:r>
            <a:endParaRPr b="1">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3" name="Shape 343"/>
        <p:cNvGrpSpPr/>
        <p:nvPr/>
      </p:nvGrpSpPr>
      <p:grpSpPr>
        <a:xfrm>
          <a:off x="0" y="0"/>
          <a:ext cx="0" cy="0"/>
          <a:chOff x="0" y="0"/>
          <a:chExt cx="0" cy="0"/>
        </a:xfrm>
      </p:grpSpPr>
      <p:sp>
        <p:nvSpPr>
          <p:cNvPr id="344" name="Google Shape;344;p52"/>
          <p:cNvSpPr txBox="1"/>
          <p:nvPr/>
        </p:nvSpPr>
        <p:spPr>
          <a:xfrm>
            <a:off x="50075" y="545700"/>
            <a:ext cx="9059100" cy="1670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Il processore può lavorare in due stati di privilegio:</a:t>
            </a:r>
            <a:endParaRPr sz="2000"/>
          </a:p>
          <a:p>
            <a:pPr indent="-355600" lvl="0" marL="457200" marR="0" rtl="0" algn="l">
              <a:lnSpc>
                <a:spcPct val="120000"/>
              </a:lnSpc>
              <a:spcBef>
                <a:spcPts val="0"/>
              </a:spcBef>
              <a:spcAft>
                <a:spcPts val="0"/>
              </a:spcAft>
              <a:buClr>
                <a:srgbClr val="000000"/>
              </a:buClr>
              <a:buSzPts val="2000"/>
              <a:buFont typeface="Arial"/>
              <a:buChar char="•"/>
            </a:pPr>
            <a:r>
              <a:rPr b="1" i="1" lang="en" sz="2000" u="none">
                <a:solidFill>
                  <a:srgbClr val="000000"/>
                </a:solidFill>
                <a:latin typeface="Arial"/>
                <a:ea typeface="Arial"/>
                <a:cs typeface="Arial"/>
                <a:sym typeface="Arial"/>
              </a:rPr>
              <a:t>utente </a:t>
            </a:r>
            <a:r>
              <a:rPr b="1" i="0" lang="en" sz="2000" u="none">
                <a:solidFill>
                  <a:srgbClr val="000000"/>
                </a:solidFill>
                <a:latin typeface="Arial"/>
                <a:ea typeface="Arial"/>
                <a:cs typeface="Arial"/>
                <a:sym typeface="Arial"/>
              </a:rPr>
              <a:t>(</a:t>
            </a:r>
            <a:r>
              <a:rPr b="1" i="1" lang="en" sz="2000" u="none">
                <a:solidFill>
                  <a:srgbClr val="000000"/>
                </a:solidFill>
                <a:latin typeface="Arial"/>
                <a:ea typeface="Arial"/>
                <a:cs typeface="Arial"/>
                <a:sym typeface="Arial"/>
              </a:rPr>
              <a:t>user</a:t>
            </a:r>
            <a:r>
              <a:rPr b="1" i="0"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livello di privilegio più basso (non è possibile accedere alle istruzioni privilegiate);</a:t>
            </a:r>
            <a:endParaRPr sz="2000"/>
          </a:p>
          <a:p>
            <a:pPr indent="-355600" lvl="0" marL="457200" marR="0" rtl="0" algn="l">
              <a:lnSpc>
                <a:spcPct val="120000"/>
              </a:lnSpc>
              <a:spcBef>
                <a:spcPts val="0"/>
              </a:spcBef>
              <a:spcAft>
                <a:spcPts val="0"/>
              </a:spcAft>
              <a:buClr>
                <a:srgbClr val="000000"/>
              </a:buClr>
              <a:buSzPts val="2000"/>
              <a:buFont typeface="Arial"/>
              <a:buChar char="•"/>
            </a:pPr>
            <a:r>
              <a:rPr b="1" i="1" lang="en" sz="2000" u="none">
                <a:solidFill>
                  <a:srgbClr val="000000"/>
                </a:solidFill>
                <a:latin typeface="Arial"/>
                <a:ea typeface="Arial"/>
                <a:cs typeface="Arial"/>
                <a:sym typeface="Arial"/>
              </a:rPr>
              <a:t>supervisore </a:t>
            </a:r>
            <a:r>
              <a:rPr b="1" i="0" lang="en" sz="2000" u="none">
                <a:solidFill>
                  <a:srgbClr val="000000"/>
                </a:solidFill>
                <a:latin typeface="Arial"/>
                <a:ea typeface="Arial"/>
                <a:cs typeface="Arial"/>
                <a:sym typeface="Arial"/>
              </a:rPr>
              <a:t>(</a:t>
            </a:r>
            <a:r>
              <a:rPr b="1" i="1" lang="en" sz="2000" u="none">
                <a:solidFill>
                  <a:srgbClr val="000000"/>
                </a:solidFill>
                <a:latin typeface="Arial"/>
                <a:ea typeface="Arial"/>
                <a:cs typeface="Arial"/>
                <a:sym typeface="Arial"/>
              </a:rPr>
              <a:t>supervisor</a:t>
            </a:r>
            <a:r>
              <a:rPr b="1" i="0"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livello di privilegio più alto (si può accedere a tutte le istruzioni e a tutte le risorse del sistema; tipico della gestione delle eccezioni).</a:t>
            </a:r>
            <a:endParaRPr sz="2000"/>
          </a:p>
          <a:p>
            <a:pPr indent="0" lvl="0" marL="0" rtl="0" algn="l">
              <a:spcBef>
                <a:spcPts val="0"/>
              </a:spcBef>
              <a:spcAft>
                <a:spcPts val="0"/>
              </a:spcAft>
              <a:buClr>
                <a:schemeClr val="dk1"/>
              </a:buClr>
              <a:buSzPts val="2000"/>
              <a:buFont typeface="Arial"/>
              <a:buNone/>
            </a:pPr>
            <a:r>
              <a:rPr lang="en" sz="2000">
                <a:solidFill>
                  <a:schemeClr val="dk1"/>
                </a:solidFill>
              </a:rPr>
              <a:t>La presenza di due stati di privilegio aumenta la sicurezza all’interno del sistema.</a:t>
            </a:r>
            <a:endParaRPr>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endParaRPr>
          </a:p>
          <a:p>
            <a:pPr indent="0" lvl="0" marL="0" marR="0" rtl="0" algn="l">
              <a:lnSpc>
                <a:spcPct val="120000"/>
              </a:lnSpc>
              <a:spcBef>
                <a:spcPts val="0"/>
              </a:spcBef>
              <a:spcAft>
                <a:spcPts val="0"/>
              </a:spcAft>
              <a:buNone/>
            </a:pPr>
            <a:r>
              <a:t/>
            </a:r>
            <a:endParaRPr sz="2000"/>
          </a:p>
        </p:txBody>
      </p:sp>
      <p:pic>
        <p:nvPicPr>
          <p:cNvPr id="345" name="Google Shape;345;p52"/>
          <p:cNvPicPr preferRelativeResize="0"/>
          <p:nvPr/>
        </p:nvPicPr>
        <p:blipFill rotWithShape="1">
          <a:blip r:embed="rId3">
            <a:alphaModFix/>
          </a:blip>
          <a:srcRect b="0" l="0" r="0" t="0"/>
          <a:stretch/>
        </p:blipFill>
        <p:spPr>
          <a:xfrm>
            <a:off x="2543175" y="3250765"/>
            <a:ext cx="4057650" cy="1731169"/>
          </a:xfrm>
          <a:prstGeom prst="rect">
            <a:avLst/>
          </a:prstGeom>
          <a:noFill/>
          <a:ln>
            <a:noFill/>
          </a:ln>
        </p:spPr>
      </p:pic>
      <p:sp>
        <p:nvSpPr>
          <p:cNvPr id="346" name="Google Shape;346;p52"/>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Stati di privilegio</a:t>
            </a:r>
            <a:endParaRPr b="1">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6" name="Shape 76"/>
        <p:cNvGrpSpPr/>
        <p:nvPr/>
      </p:nvGrpSpPr>
      <p:grpSpPr>
        <a:xfrm>
          <a:off x="0" y="0"/>
          <a:ext cx="0" cy="0"/>
          <a:chOff x="0" y="0"/>
          <a:chExt cx="0" cy="0"/>
        </a:xfrm>
      </p:grpSpPr>
      <p:sp>
        <p:nvSpPr>
          <p:cNvPr id="77" name="Google Shape;77;p17"/>
          <p:cNvSpPr txBox="1"/>
          <p:nvPr/>
        </p:nvSpPr>
        <p:spPr>
          <a:xfrm>
            <a:off x="0" y="572700"/>
            <a:ext cx="9144000" cy="45780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333399"/>
              </a:buClr>
              <a:buSzPts val="2800"/>
              <a:buFont typeface="Times New Roman"/>
              <a:buNone/>
            </a:pPr>
            <a:r>
              <a:rPr i="0" lang="en" sz="2000" u="none">
                <a:solidFill>
                  <a:srgbClr val="333399"/>
                </a:solidFill>
              </a:rPr>
              <a:t>1974</a:t>
            </a:r>
            <a:r>
              <a:rPr i="0" lang="en" sz="2000" u="none">
                <a:solidFill>
                  <a:srgbClr val="000000"/>
                </a:solidFill>
              </a:rPr>
              <a:t>: Motorola introduce il suo primo </a:t>
            </a:r>
            <a:r>
              <a:rPr b="1" i="0" lang="en" sz="2000" u="none">
                <a:solidFill>
                  <a:srgbClr val="000000"/>
                </a:solidFill>
              </a:rPr>
              <a:t>μ</a:t>
            </a:r>
            <a:r>
              <a:rPr i="0" lang="en" sz="2000" u="none">
                <a:solidFill>
                  <a:srgbClr val="000000"/>
                </a:solidFill>
              </a:rPr>
              <a:t>p ad  8 bit.</a:t>
            </a:r>
            <a:endParaRPr sz="2000"/>
          </a:p>
          <a:p>
            <a:pPr indent="0" lvl="0" marL="0" marR="0" rtl="0" algn="l">
              <a:lnSpc>
                <a:spcPct val="100000"/>
              </a:lnSpc>
              <a:spcBef>
                <a:spcPts val="1700"/>
              </a:spcBef>
              <a:spcAft>
                <a:spcPts val="0"/>
              </a:spcAft>
              <a:buClr>
                <a:srgbClr val="333399"/>
              </a:buClr>
              <a:buSzPts val="2800"/>
              <a:buFont typeface="Times New Roman"/>
              <a:buNone/>
            </a:pPr>
            <a:r>
              <a:rPr i="0" lang="en" sz="2000" u="none">
                <a:solidFill>
                  <a:srgbClr val="333399"/>
                </a:solidFill>
              </a:rPr>
              <a:t>1979</a:t>
            </a:r>
            <a:r>
              <a:rPr i="0" lang="en" sz="2000" u="none">
                <a:solidFill>
                  <a:srgbClr val="000000"/>
                </a:solidFill>
              </a:rPr>
              <a:t>: Motorola presenta l’</a:t>
            </a:r>
            <a:r>
              <a:rPr b="1" i="1" lang="en" sz="2000" u="none">
                <a:solidFill>
                  <a:srgbClr val="000000"/>
                </a:solidFill>
              </a:rPr>
              <a:t>MC68000</a:t>
            </a:r>
            <a:r>
              <a:rPr i="0" lang="en" sz="2000" u="none">
                <a:solidFill>
                  <a:srgbClr val="000000"/>
                </a:solidFill>
              </a:rPr>
              <a:t> (68000 erano i transistor in esso integrati), un architettura CISC a 16/32 bit particolarmente innovativa per l’epoca (</a:t>
            </a:r>
            <a:r>
              <a:rPr i="1" lang="en" sz="2000" u="none">
                <a:solidFill>
                  <a:srgbClr val="000000"/>
                </a:solidFill>
              </a:rPr>
              <a:t>gli altri CISC erano ancora a 16 bit e per giunta legati al passato a 8 bit</a:t>
            </a:r>
            <a:r>
              <a:rPr i="0" lang="en" sz="2000" u="none">
                <a:solidFill>
                  <a:srgbClr val="000000"/>
                </a:solidFill>
              </a:rPr>
              <a:t>)</a:t>
            </a:r>
            <a:r>
              <a:rPr i="1" lang="en" sz="2000" u="none">
                <a:solidFill>
                  <a:srgbClr val="000000"/>
                </a:solidFill>
              </a:rPr>
              <a:t>.</a:t>
            </a:r>
            <a:endParaRPr sz="2000"/>
          </a:p>
          <a:p>
            <a:pPr indent="0" lvl="0" marL="0" marR="0" rtl="0" algn="l">
              <a:lnSpc>
                <a:spcPct val="100000"/>
              </a:lnSpc>
              <a:spcBef>
                <a:spcPts val="0"/>
              </a:spcBef>
              <a:spcAft>
                <a:spcPts val="0"/>
              </a:spcAft>
              <a:buClr>
                <a:schemeClr val="lt1"/>
              </a:buClr>
              <a:buSzPts val="1400"/>
              <a:buFont typeface="Arial"/>
              <a:buNone/>
            </a:pPr>
            <a:r>
              <a:t/>
            </a:r>
            <a:endParaRPr i="0" sz="2000" u="none">
              <a:solidFill>
                <a:srgbClr val="000000"/>
              </a:solidFill>
            </a:endParaRPr>
          </a:p>
          <a:p>
            <a:pPr indent="0" lvl="0" marL="0" marR="0" rtl="0" algn="l">
              <a:lnSpc>
                <a:spcPct val="100000"/>
              </a:lnSpc>
              <a:spcBef>
                <a:spcPts val="0"/>
              </a:spcBef>
              <a:spcAft>
                <a:spcPts val="0"/>
              </a:spcAft>
              <a:buClr>
                <a:srgbClr val="000000"/>
              </a:buClr>
              <a:buSzPts val="2800"/>
              <a:buFont typeface="Times New Roman"/>
              <a:buNone/>
            </a:pPr>
            <a:r>
              <a:rPr i="0" lang="en" sz="2000" u="none">
                <a:solidFill>
                  <a:srgbClr val="000000"/>
                </a:solidFill>
              </a:rPr>
              <a:t>Arrivato in ritardo sul mercato (PC IBM e compatibili oramai facevano uso dell’Intel 8086), il 68000 si rivolse con successo al mercato:</a:t>
            </a:r>
            <a:endParaRPr sz="2000"/>
          </a:p>
          <a:p>
            <a:pPr indent="0" lvl="0" marL="0" marR="0" rtl="0" algn="l">
              <a:lnSpc>
                <a:spcPct val="100000"/>
              </a:lnSpc>
              <a:spcBef>
                <a:spcPts val="0"/>
              </a:spcBef>
              <a:spcAft>
                <a:spcPts val="0"/>
              </a:spcAft>
              <a:buClr>
                <a:schemeClr val="lt1"/>
              </a:buClr>
              <a:buSzPts val="800"/>
              <a:buFont typeface="Arial"/>
              <a:buNone/>
            </a:pPr>
            <a:r>
              <a:t/>
            </a:r>
            <a:endParaRPr i="0" sz="2000" u="none">
              <a:solidFill>
                <a:srgbClr val="000000"/>
              </a:solidFill>
            </a:endParaRPr>
          </a:p>
          <a:p>
            <a:pPr indent="-355600" lvl="0" marL="457200" marR="0" rtl="0" algn="l">
              <a:lnSpc>
                <a:spcPct val="100000"/>
              </a:lnSpc>
              <a:spcBef>
                <a:spcPts val="0"/>
              </a:spcBef>
              <a:spcAft>
                <a:spcPts val="0"/>
              </a:spcAft>
              <a:buClr>
                <a:srgbClr val="000000"/>
              </a:buClr>
              <a:buSzPts val="2000"/>
              <a:buChar char="●"/>
            </a:pPr>
            <a:r>
              <a:rPr i="0" lang="en" sz="2000" u="none" cap="none" strike="noStrike">
                <a:solidFill>
                  <a:srgbClr val="000000"/>
                </a:solidFill>
              </a:rPr>
              <a:t>delle workstation prima (Apollo, Sun fino al 1987, Silicon Graphic fino al 1986 );</a:t>
            </a:r>
            <a:endParaRPr sz="2000"/>
          </a:p>
          <a:p>
            <a:pPr indent="0" lvl="0" marL="0" marR="0" rtl="0" algn="l">
              <a:lnSpc>
                <a:spcPct val="100000"/>
              </a:lnSpc>
              <a:spcBef>
                <a:spcPts val="0"/>
              </a:spcBef>
              <a:spcAft>
                <a:spcPts val="0"/>
              </a:spcAft>
              <a:buClr>
                <a:schemeClr val="lt1"/>
              </a:buClr>
              <a:buSzPts val="800"/>
              <a:buFont typeface="Arial"/>
              <a:buNone/>
            </a:pPr>
            <a:r>
              <a:t/>
            </a:r>
            <a:endParaRPr i="0" sz="2000" u="none">
              <a:solidFill>
                <a:srgbClr val="000000"/>
              </a:solidFill>
            </a:endParaRPr>
          </a:p>
          <a:p>
            <a:pPr indent="-355600" lvl="0" marL="457200" marR="0" rtl="0" algn="l">
              <a:lnSpc>
                <a:spcPct val="100000"/>
              </a:lnSpc>
              <a:spcBef>
                <a:spcPts val="0"/>
              </a:spcBef>
              <a:spcAft>
                <a:spcPts val="0"/>
              </a:spcAft>
              <a:buClr>
                <a:srgbClr val="000000"/>
              </a:buClr>
              <a:buSzPts val="2000"/>
              <a:buChar char="●"/>
            </a:pPr>
            <a:r>
              <a:rPr i="0" lang="en" sz="2000" u="none" cap="none" strike="noStrike">
                <a:solidFill>
                  <a:srgbClr val="000000"/>
                </a:solidFill>
              </a:rPr>
              <a:t>degli home computer poi (Apple, Amiga ed Atari nel corso della seconda metà degli anni ’80 e dei primi anni ’90).</a:t>
            </a:r>
            <a:endParaRPr sz="2000"/>
          </a:p>
        </p:txBody>
      </p:sp>
      <p:sp>
        <p:nvSpPr>
          <p:cNvPr id="78" name="Google Shape;78;p1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Motorola 68000</a:t>
            </a:r>
            <a:endParaRPr b="1">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1" name="Shape 351"/>
        <p:cNvGrpSpPr/>
        <p:nvPr/>
      </p:nvGrpSpPr>
      <p:grpSpPr>
        <a:xfrm>
          <a:off x="0" y="0"/>
          <a:ext cx="0" cy="0"/>
          <a:chOff x="0" y="0"/>
          <a:chExt cx="0" cy="0"/>
        </a:xfrm>
      </p:grpSpPr>
      <p:sp>
        <p:nvSpPr>
          <p:cNvPr id="352" name="Google Shape;352;p53"/>
          <p:cNvSpPr txBox="1"/>
          <p:nvPr/>
        </p:nvSpPr>
        <p:spPr>
          <a:xfrm>
            <a:off x="74050" y="636025"/>
            <a:ext cx="8993700" cy="2357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b="0" i="0" lang="en" sz="2000" u="none">
                <a:solidFill>
                  <a:srgbClr val="000000"/>
                </a:solidFill>
                <a:latin typeface="Arial"/>
                <a:ea typeface="Arial"/>
                <a:cs typeface="Arial"/>
                <a:sym typeface="Arial"/>
              </a:rPr>
              <a:t>Le istruzioni privilegiate che possono essere eseguite</a:t>
            </a:r>
            <a:r>
              <a:rPr lang="en" sz="2000"/>
              <a:t> </a:t>
            </a:r>
            <a:r>
              <a:rPr b="0" i="0" lang="en" sz="2000" u="none">
                <a:solidFill>
                  <a:srgbClr val="000000"/>
                </a:solidFill>
                <a:latin typeface="Arial"/>
                <a:ea typeface="Arial"/>
                <a:cs typeface="Arial"/>
                <a:sym typeface="Arial"/>
              </a:rPr>
              <a:t>solo nel modo </a:t>
            </a:r>
            <a:r>
              <a:rPr b="0" i="1" lang="en" sz="2000" u="none">
                <a:solidFill>
                  <a:srgbClr val="000000"/>
                </a:solidFill>
                <a:latin typeface="Arial"/>
                <a:ea typeface="Arial"/>
                <a:cs typeface="Arial"/>
                <a:sym typeface="Arial"/>
              </a:rPr>
              <a:t>supervisor </a:t>
            </a:r>
            <a:r>
              <a:rPr b="0" i="0" lang="en" sz="2000" u="none">
                <a:solidFill>
                  <a:srgbClr val="000000"/>
                </a:solidFill>
                <a:latin typeface="Arial"/>
                <a:ea typeface="Arial"/>
                <a:cs typeface="Arial"/>
                <a:sym typeface="Arial"/>
              </a:rPr>
              <a:t>sono:</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STOP</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RESET</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RTE</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MOVE to SR</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ANDI to SR</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EORI to SR</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ORI to SR</a:t>
            </a:r>
            <a:endParaRPr sz="2000"/>
          </a:p>
          <a:p>
            <a:pPr indent="-355600" lvl="0" marL="457200" marR="0" rtl="0" algn="l">
              <a:lnSpc>
                <a:spcPct val="100000"/>
              </a:lnSpc>
              <a:spcBef>
                <a:spcPts val="0"/>
              </a:spcBef>
              <a:spcAft>
                <a:spcPts val="0"/>
              </a:spcAft>
              <a:buClr>
                <a:srgbClr val="000000"/>
              </a:buClr>
              <a:buSzPts val="2000"/>
              <a:buFont typeface="Arial"/>
              <a:buChar char="●"/>
            </a:pPr>
            <a:r>
              <a:rPr b="0" i="0" lang="en" sz="2000" u="none">
                <a:solidFill>
                  <a:srgbClr val="000000"/>
                </a:solidFill>
                <a:latin typeface="Arial"/>
                <a:ea typeface="Arial"/>
                <a:cs typeface="Arial"/>
                <a:sym typeface="Arial"/>
              </a:rPr>
              <a:t>MOVE to USP.</a:t>
            </a:r>
            <a:endParaRPr sz="2000"/>
          </a:p>
        </p:txBody>
      </p:sp>
      <p:sp>
        <p:nvSpPr>
          <p:cNvPr id="353" name="Google Shape;353;p53"/>
          <p:cNvSpPr/>
          <p:nvPr/>
        </p:nvSpPr>
        <p:spPr>
          <a:xfrm>
            <a:off x="3429000" y="1083425"/>
            <a:ext cx="5029200" cy="1488600"/>
          </a:xfrm>
          <a:prstGeom prst="wedgeEllipseCallout">
            <a:avLst>
              <a:gd fmla="val -18360" name="adj1"/>
              <a:gd fmla="val 15204" name="adj2"/>
            </a:avLst>
          </a:prstGeom>
          <a:solidFill>
            <a:srgbClr val="00FFFF"/>
          </a:solidFill>
          <a:ln cap="flat" cmpd="sng" w="9525">
            <a:solidFill>
              <a:srgbClr val="000000"/>
            </a:solidFill>
            <a:prstDash val="solid"/>
            <a:miter lim="800000"/>
            <a:headEnd len="sm" w="sm" type="none"/>
            <a:tailEnd len="sm" w="sm" type="none"/>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400"/>
              <a:buFont typeface="Arial"/>
              <a:buNone/>
            </a:pPr>
            <a:r>
              <a:rPr b="0" i="0" lang="en" sz="1500" u="none">
                <a:solidFill>
                  <a:srgbClr val="000000"/>
                </a:solidFill>
                <a:latin typeface="Arial"/>
                <a:ea typeface="Arial"/>
                <a:cs typeface="Arial"/>
                <a:sym typeface="Arial"/>
              </a:rPr>
              <a:t>Porta il processore nello stato di </a:t>
            </a:r>
            <a:r>
              <a:rPr b="0" i="1" lang="en" sz="1500" u="none">
                <a:solidFill>
                  <a:srgbClr val="000000"/>
                </a:solidFill>
                <a:latin typeface="Arial"/>
                <a:ea typeface="Arial"/>
                <a:cs typeface="Arial"/>
                <a:sym typeface="Arial"/>
              </a:rPr>
              <a:t>stop</a:t>
            </a:r>
            <a:r>
              <a:rPr b="0" i="0" lang="en" sz="1500" u="none">
                <a:solidFill>
                  <a:srgbClr val="000000"/>
                </a:solidFill>
                <a:latin typeface="Arial"/>
                <a:ea typeface="Arial"/>
                <a:cs typeface="Arial"/>
                <a:sym typeface="Arial"/>
              </a:rPr>
              <a:t>; non può essere concessa ad un utente perchè ciò potrebbe bloccare i processi di altri utenti.</a:t>
            </a:r>
            <a:endParaRPr sz="1500"/>
          </a:p>
        </p:txBody>
      </p:sp>
      <p:sp>
        <p:nvSpPr>
          <p:cNvPr id="354" name="Google Shape;354;p53"/>
          <p:cNvSpPr/>
          <p:nvPr/>
        </p:nvSpPr>
        <p:spPr>
          <a:xfrm>
            <a:off x="4713300" y="2628900"/>
            <a:ext cx="4354500" cy="2514600"/>
          </a:xfrm>
          <a:prstGeom prst="wedgeEllipseCallout">
            <a:avLst>
              <a:gd fmla="val -33826" name="adj1"/>
              <a:gd fmla="val -21777" name="adj2"/>
            </a:avLst>
          </a:prstGeom>
          <a:solidFill>
            <a:srgbClr val="00FFFF"/>
          </a:solidFill>
          <a:ln cap="flat" cmpd="sng" w="9525">
            <a:solidFill>
              <a:srgbClr val="000000"/>
            </a:solidFill>
            <a:prstDash val="solid"/>
            <a:miter lim="800000"/>
            <a:headEnd len="sm" w="sm" type="none"/>
            <a:tailEnd len="sm" w="sm" type="none"/>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400"/>
              <a:buFont typeface="Arial"/>
              <a:buNone/>
            </a:pPr>
            <a:r>
              <a:rPr b="0" i="0" lang="en" sz="1500" u="none">
                <a:solidFill>
                  <a:srgbClr val="000000"/>
                </a:solidFill>
                <a:latin typeface="Arial"/>
                <a:ea typeface="Arial"/>
                <a:cs typeface="Arial"/>
                <a:sym typeface="Arial"/>
              </a:rPr>
              <a:t>Invia un segnale di reset a tutti i periferici</a:t>
            </a:r>
            <a:r>
              <a:rPr lang="en" sz="1500"/>
              <a:t> </a:t>
            </a:r>
            <a:r>
              <a:rPr b="0" i="0" lang="en" sz="1500" u="none">
                <a:solidFill>
                  <a:srgbClr val="000000"/>
                </a:solidFill>
                <a:latin typeface="Arial"/>
                <a:ea typeface="Arial"/>
                <a:cs typeface="Arial"/>
                <a:sym typeface="Arial"/>
              </a:rPr>
              <a:t>connessi all’esterno. In un ambiente multi-utente tali dispositivi possono essere usati anche da altri utenti e dunque occorre impedire che un utente possa eseguire questa operazione.</a:t>
            </a:r>
            <a:endParaRPr sz="1500"/>
          </a:p>
        </p:txBody>
      </p:sp>
      <p:sp>
        <p:nvSpPr>
          <p:cNvPr id="355" name="Google Shape;355;p53"/>
          <p:cNvSpPr/>
          <p:nvPr/>
        </p:nvSpPr>
        <p:spPr>
          <a:xfrm>
            <a:off x="74050" y="3688350"/>
            <a:ext cx="4697400" cy="1324200"/>
          </a:xfrm>
          <a:prstGeom prst="wedgeEllipseCallout">
            <a:avLst>
              <a:gd fmla="val -4341" name="adj1"/>
              <a:gd fmla="val -33608" name="adj2"/>
            </a:avLst>
          </a:prstGeom>
          <a:solidFill>
            <a:srgbClr val="00FFFF"/>
          </a:solidFill>
          <a:ln cap="flat" cmpd="sng" w="9525">
            <a:solidFill>
              <a:srgbClr val="000000"/>
            </a:solidFill>
            <a:prstDash val="solid"/>
            <a:miter lim="800000"/>
            <a:headEnd len="sm" w="sm" type="none"/>
            <a:tailEnd len="sm" w="sm" type="none"/>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400"/>
              <a:buFont typeface="Arial"/>
              <a:buNone/>
            </a:pPr>
            <a:r>
              <a:rPr b="0" i="0" lang="en" sz="1500" u="none">
                <a:solidFill>
                  <a:srgbClr val="000000"/>
                </a:solidFill>
                <a:latin typeface="Arial"/>
                <a:ea typeface="Arial"/>
                <a:cs typeface="Arial"/>
                <a:sym typeface="Arial"/>
              </a:rPr>
              <a:t>Esegue il ritorno da una</a:t>
            </a:r>
            <a:r>
              <a:rPr lang="en" sz="1500"/>
              <a:t> </a:t>
            </a:r>
            <a:r>
              <a:rPr b="0" i="0" lang="en" sz="1500" u="none">
                <a:solidFill>
                  <a:srgbClr val="000000"/>
                </a:solidFill>
                <a:latin typeface="Arial"/>
                <a:ea typeface="Arial"/>
                <a:cs typeface="Arial"/>
                <a:sym typeface="Arial"/>
              </a:rPr>
              <a:t>procedura di gestione delle eccezioni. Tutte le procedure di gestione delle eccezioni hanno il privilegio di </a:t>
            </a:r>
            <a:r>
              <a:rPr b="0" i="1" lang="en" sz="1500" u="none">
                <a:solidFill>
                  <a:srgbClr val="000000"/>
                </a:solidFill>
                <a:latin typeface="Arial"/>
                <a:ea typeface="Arial"/>
                <a:cs typeface="Arial"/>
                <a:sym typeface="Arial"/>
              </a:rPr>
              <a:t>supervisor</a:t>
            </a:r>
            <a:r>
              <a:rPr b="0" i="0" lang="en" sz="1500" u="none">
                <a:solidFill>
                  <a:srgbClr val="000000"/>
                </a:solidFill>
                <a:latin typeface="Arial"/>
                <a:ea typeface="Arial"/>
                <a:cs typeface="Arial"/>
                <a:sym typeface="Arial"/>
              </a:rPr>
              <a:t>.</a:t>
            </a:r>
            <a:endParaRPr sz="1500"/>
          </a:p>
        </p:txBody>
      </p:sp>
      <p:sp>
        <p:nvSpPr>
          <p:cNvPr id="356" name="Google Shape;356;p53"/>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Sicurezza</a:t>
            </a:r>
            <a:endParaRPr b="1">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1" name="Shape 361"/>
        <p:cNvGrpSpPr/>
        <p:nvPr/>
      </p:nvGrpSpPr>
      <p:grpSpPr>
        <a:xfrm>
          <a:off x="0" y="0"/>
          <a:ext cx="0" cy="0"/>
          <a:chOff x="0" y="0"/>
          <a:chExt cx="0" cy="0"/>
        </a:xfrm>
      </p:grpSpPr>
      <p:sp>
        <p:nvSpPr>
          <p:cNvPr id="362" name="Google Shape;362;p54"/>
          <p:cNvSpPr txBox="1"/>
          <p:nvPr/>
        </p:nvSpPr>
        <p:spPr>
          <a:xfrm>
            <a:off x="74050" y="670550"/>
            <a:ext cx="8986200" cy="4336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Le istruzioni per il cambiamento dello stato di privilegio (bit S) sono istruzioni privilegiate.</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Di conseguenza, il passaggio dal livello utente a quello supervisore avviene solo nel momento in cui bisogna gestire un’eccezione.</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2000"/>
          </a:p>
          <a:p>
            <a:pPr indent="0" lvl="0" marL="0" rtl="0" algn="l">
              <a:spcBef>
                <a:spcPts val="0"/>
              </a:spcBef>
              <a:spcAft>
                <a:spcPts val="0"/>
              </a:spcAft>
              <a:buClr>
                <a:schemeClr val="dk1"/>
              </a:buClr>
              <a:buSzPts val="2400"/>
              <a:buFont typeface="Arial"/>
              <a:buNone/>
            </a:pPr>
            <a:r>
              <a:rPr b="1" lang="en" sz="2400">
                <a:solidFill>
                  <a:schemeClr val="dk1"/>
                </a:solidFill>
              </a:rPr>
              <a:t>Per eseguire una transizione dallo stato utente allo stato supervisore occorre:</a:t>
            </a:r>
            <a:endParaRPr b="1"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settare il bit S (transizione da stato utente a stato supervisore)</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salvare il contenuto del registro di stato </a:t>
            </a:r>
            <a:endParaRPr>
              <a:solidFill>
                <a:schemeClr val="dk1"/>
              </a:solidFill>
            </a:endParaRPr>
          </a:p>
          <a:p>
            <a:pPr indent="0" lvl="0" marL="457200" rtl="0" algn="l">
              <a:spcBef>
                <a:spcPts val="0"/>
              </a:spcBef>
              <a:spcAft>
                <a:spcPts val="0"/>
              </a:spcAft>
              <a:buNone/>
            </a:pPr>
            <a:r>
              <a:t/>
            </a:r>
            <a:endParaRPr sz="2400">
              <a:solidFill>
                <a:schemeClr val="dk1"/>
              </a:solidFill>
            </a:endParaRPr>
          </a:p>
          <a:p>
            <a:pPr indent="0" lvl="0" marL="0" rtl="0" algn="l">
              <a:spcBef>
                <a:spcPts val="0"/>
              </a:spcBef>
              <a:spcAft>
                <a:spcPts val="0"/>
              </a:spcAft>
              <a:buClr>
                <a:schemeClr val="dk1"/>
              </a:buClr>
              <a:buSzPts val="2400"/>
              <a:buFont typeface="Arial"/>
              <a:buNone/>
            </a:pPr>
            <a:r>
              <a:t/>
            </a:r>
            <a:endParaRPr b="1" sz="24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sz="2000"/>
          </a:p>
        </p:txBody>
      </p:sp>
      <p:sp>
        <p:nvSpPr>
          <p:cNvPr id="363" name="Google Shape;363;p54"/>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Aggregazione dello stato di privilegio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8" name="Shape 368"/>
        <p:cNvGrpSpPr/>
        <p:nvPr/>
      </p:nvGrpSpPr>
      <p:grpSpPr>
        <a:xfrm>
          <a:off x="0" y="0"/>
          <a:ext cx="0" cy="0"/>
          <a:chOff x="0" y="0"/>
          <a:chExt cx="0" cy="0"/>
        </a:xfrm>
      </p:grpSpPr>
      <p:sp>
        <p:nvSpPr>
          <p:cNvPr id="369" name="Google Shape;369;p55"/>
          <p:cNvSpPr txBox="1"/>
          <p:nvPr/>
        </p:nvSpPr>
        <p:spPr>
          <a:xfrm>
            <a:off x="86150" y="719275"/>
            <a:ext cx="8965800" cy="3466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400"/>
              <a:buFont typeface="Arial"/>
              <a:buNone/>
            </a:pPr>
            <a:r>
              <a:rPr b="1" i="0" lang="en" sz="2000" u="none">
                <a:solidFill>
                  <a:srgbClr val="000000"/>
                </a:solidFill>
                <a:latin typeface="Arial"/>
                <a:ea typeface="Arial"/>
                <a:cs typeface="Arial"/>
                <a:sym typeface="Arial"/>
              </a:rPr>
              <a:t>La transizione da stato supervisore a stato utente può</a:t>
            </a:r>
            <a:endParaRPr sz="2000"/>
          </a:p>
          <a:p>
            <a:pPr indent="0" lvl="0" marL="0" marR="0" rtl="0" algn="l">
              <a:lnSpc>
                <a:spcPct val="100000"/>
              </a:lnSpc>
              <a:spcBef>
                <a:spcPts val="0"/>
              </a:spcBef>
              <a:spcAft>
                <a:spcPts val="0"/>
              </a:spcAft>
              <a:buClr>
                <a:srgbClr val="000000"/>
              </a:buClr>
              <a:buSzPts val="2400"/>
              <a:buFont typeface="Arial"/>
              <a:buNone/>
            </a:pPr>
            <a:r>
              <a:rPr b="1" i="0" lang="en" sz="2000" u="none">
                <a:solidFill>
                  <a:srgbClr val="000000"/>
                </a:solidFill>
                <a:latin typeface="Arial"/>
                <a:ea typeface="Arial"/>
                <a:cs typeface="Arial"/>
                <a:sym typeface="Arial"/>
              </a:rPr>
              <a:t>avvenire in diversi modi:</a:t>
            </a:r>
            <a:endParaRPr b="1"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sz="2000"/>
          </a:p>
          <a:p>
            <a:pPr indent="-355600" lvl="0" marL="457200" rtl="0" algn="l">
              <a:spcBef>
                <a:spcPts val="0"/>
              </a:spcBef>
              <a:spcAft>
                <a:spcPts val="0"/>
              </a:spcAft>
              <a:buClr>
                <a:schemeClr val="dk1"/>
              </a:buClr>
              <a:buSzPts val="2000"/>
              <a:buChar char="●"/>
            </a:pPr>
            <a:r>
              <a:rPr lang="en" sz="2000">
                <a:solidFill>
                  <a:schemeClr val="dk1"/>
                </a:solidFill>
              </a:rPr>
              <a:t>attraverso l’esecuzione di un’istruzione RTE l’eccezione termina ed il</a:t>
            </a:r>
            <a:endParaRPr sz="2000">
              <a:solidFill>
                <a:schemeClr val="dk1"/>
              </a:solidFill>
            </a:endParaRPr>
          </a:p>
          <a:p>
            <a:pPr indent="0" lvl="0" marL="0" rtl="0" algn="l">
              <a:spcBef>
                <a:spcPts val="0"/>
              </a:spcBef>
              <a:spcAft>
                <a:spcPts val="0"/>
              </a:spcAft>
              <a:buClr>
                <a:schemeClr val="dk1"/>
              </a:buClr>
              <a:buSzPts val="2000"/>
              <a:buFont typeface="Arial"/>
              <a:buNone/>
            </a:pPr>
            <a:r>
              <a:rPr lang="en" sz="2000">
                <a:solidFill>
                  <a:schemeClr val="dk1"/>
                </a:solidFill>
              </a:rPr>
              <a:t>  processore torna allo stato utente;</a:t>
            </a:r>
            <a:endParaRPr sz="2000">
              <a:solidFill>
                <a:schemeClr val="dk1"/>
              </a:solidFill>
            </a:endParaRPr>
          </a:p>
          <a:p>
            <a:pPr indent="0" lvl="0" marL="0" rtl="0" algn="l">
              <a:spcBef>
                <a:spcPts val="0"/>
              </a:spcBef>
              <a:spcAft>
                <a:spcPts val="0"/>
              </a:spcAft>
              <a:buClr>
                <a:schemeClr val="dk1"/>
              </a:buClr>
              <a:buSzPts val="2000"/>
              <a:buFont typeface="Arial"/>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azzerando il bit S attraverso un’esplicita istruzione di MOVE to SR o</a:t>
            </a:r>
            <a:endParaRPr sz="2000">
              <a:solidFill>
                <a:schemeClr val="dk1"/>
              </a:solidFill>
            </a:endParaRPr>
          </a:p>
          <a:p>
            <a:pPr indent="0" lvl="0" marL="0" rtl="0" algn="l">
              <a:spcBef>
                <a:spcPts val="0"/>
              </a:spcBef>
              <a:spcAft>
                <a:spcPts val="0"/>
              </a:spcAft>
              <a:buClr>
                <a:schemeClr val="dk1"/>
              </a:buClr>
              <a:buSzPts val="2000"/>
              <a:buFont typeface="Arial"/>
              <a:buNone/>
            </a:pPr>
            <a:r>
              <a:rPr lang="en" sz="2000">
                <a:solidFill>
                  <a:schemeClr val="dk1"/>
                </a:solidFill>
              </a:rPr>
              <a:t>  attraverso una delle istruzioni logiche ANDI to SR e EORI to SR.</a:t>
            </a:r>
            <a:endParaRPr sz="20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b="1" sz="2000"/>
          </a:p>
          <a:p>
            <a:pPr indent="0" lvl="0" marL="0" marR="0" rtl="0" algn="l">
              <a:lnSpc>
                <a:spcPct val="100000"/>
              </a:lnSpc>
              <a:spcBef>
                <a:spcPts val="0"/>
              </a:spcBef>
              <a:spcAft>
                <a:spcPts val="0"/>
              </a:spcAft>
              <a:buClr>
                <a:schemeClr val="lt1"/>
              </a:buClr>
              <a:buSzPts val="2400"/>
              <a:buFont typeface="Arial"/>
              <a:buNone/>
            </a:pPr>
            <a:r>
              <a:t/>
            </a:r>
            <a:endParaRPr b="1"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a:solidFill>
                <a:srgbClr val="000000"/>
              </a:solidFill>
              <a:latin typeface="Arial"/>
              <a:ea typeface="Arial"/>
              <a:cs typeface="Arial"/>
              <a:sym typeface="Arial"/>
            </a:endParaRPr>
          </a:p>
        </p:txBody>
      </p:sp>
      <p:sp>
        <p:nvSpPr>
          <p:cNvPr id="370" name="Google Shape;370;p5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Aggregazione</a:t>
            </a:r>
            <a:r>
              <a:rPr b="1" lang="en">
                <a:solidFill>
                  <a:srgbClr val="FFFFFF"/>
                </a:solidFill>
              </a:rPr>
              <a:t> dello stato di privilegio (2/2)</a:t>
            </a:r>
            <a:endParaRPr b="1">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5" name="Shape 375"/>
        <p:cNvGrpSpPr/>
        <p:nvPr/>
      </p:nvGrpSpPr>
      <p:grpSpPr>
        <a:xfrm>
          <a:off x="0" y="0"/>
          <a:ext cx="0" cy="0"/>
          <a:chOff x="0" y="0"/>
          <a:chExt cx="0" cy="0"/>
        </a:xfrm>
      </p:grpSpPr>
      <p:sp>
        <p:nvSpPr>
          <p:cNvPr id="376" name="Google Shape;376;p56"/>
          <p:cNvSpPr txBox="1"/>
          <p:nvPr/>
        </p:nvSpPr>
        <p:spPr>
          <a:xfrm>
            <a:off x="62675" y="703225"/>
            <a:ext cx="8956200" cy="43872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200"/>
              <a:buFont typeface="Arial"/>
              <a:buNone/>
            </a:pPr>
            <a:r>
              <a:rPr b="0" i="0" lang="en" sz="2000" u="none">
                <a:solidFill>
                  <a:srgbClr val="000000"/>
                </a:solidFill>
                <a:latin typeface="Arial"/>
                <a:ea typeface="Arial"/>
                <a:cs typeface="Arial"/>
                <a:sym typeface="Arial"/>
              </a:rPr>
              <a:t>I vettori delle eccezioni sono locazioni di memoria da cui il processore preleva l’indirizzo di una routine che si occupa della gestione di un’eccezione.</a:t>
            </a:r>
            <a:endParaRPr b="0" i="0" sz="20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sz="2000"/>
          </a:p>
          <a:p>
            <a:pPr indent="0" lvl="0" marL="0" rtl="0" algn="just">
              <a:spcBef>
                <a:spcPts val="0"/>
              </a:spcBef>
              <a:spcAft>
                <a:spcPts val="0"/>
              </a:spcAft>
              <a:buClr>
                <a:schemeClr val="dk1"/>
              </a:buClr>
              <a:buSzPts val="2200"/>
              <a:buFont typeface="Arial"/>
              <a:buNone/>
            </a:pPr>
            <a:r>
              <a:rPr lang="en" sz="2200">
                <a:solidFill>
                  <a:schemeClr val="dk1"/>
                </a:solidFill>
              </a:rPr>
              <a:t>Tutti i vettori delle eccezioni sono situati nello spazio dati del Supervisore (tabella dei vettori delle eccezioni, dall’indirizzo 0 all’indirizzo 1023).</a:t>
            </a:r>
            <a:endParaRPr sz="2200">
              <a:solidFill>
                <a:schemeClr val="dk1"/>
              </a:solidFill>
            </a:endParaRPr>
          </a:p>
          <a:p>
            <a:pPr indent="0" lvl="0" marL="0" rtl="0" algn="just">
              <a:spcBef>
                <a:spcPts val="0"/>
              </a:spcBef>
              <a:spcAft>
                <a:spcPts val="0"/>
              </a:spcAft>
              <a:buClr>
                <a:schemeClr val="dk1"/>
              </a:buClr>
              <a:buSzPts val="2200"/>
              <a:buFont typeface="Arial"/>
              <a:buNone/>
            </a:pPr>
            <a:r>
              <a:t/>
            </a:r>
            <a:endParaRPr sz="2200">
              <a:solidFill>
                <a:schemeClr val="dk1"/>
              </a:solidFill>
            </a:endParaRPr>
          </a:p>
          <a:p>
            <a:pPr indent="0" lvl="0" marL="0" rtl="0" algn="just">
              <a:spcBef>
                <a:spcPts val="0"/>
              </a:spcBef>
              <a:spcAft>
                <a:spcPts val="0"/>
              </a:spcAft>
              <a:buClr>
                <a:schemeClr val="dk1"/>
              </a:buClr>
              <a:buSzPts val="2200"/>
              <a:buFont typeface="Arial"/>
              <a:buNone/>
            </a:pPr>
            <a:r>
              <a:rPr lang="en" sz="2200">
                <a:solidFill>
                  <a:schemeClr val="dk1"/>
                </a:solidFill>
              </a:rPr>
              <a:t>Tutti i vettori delle eccezioni sono lunghi 2 word, eccetto il vettore di reset che è lungo 4 word: la prima long word contiene il nuovo valore dello Stack Pointer Supervisore; la seconda contiene l’indirizzo della routine di inizializzazione del sistema.</a:t>
            </a:r>
            <a:endParaRPr>
              <a:solidFill>
                <a:schemeClr val="dk1"/>
              </a:solidFill>
            </a:endParaRPr>
          </a:p>
          <a:p>
            <a:pPr indent="0" lvl="0" marL="0" rtl="0" algn="l">
              <a:spcBef>
                <a:spcPts val="0"/>
              </a:spcBef>
              <a:spcAft>
                <a:spcPts val="0"/>
              </a:spcAft>
              <a:buClr>
                <a:schemeClr val="dk1"/>
              </a:buClr>
              <a:buSzPts val="2200"/>
              <a:buFont typeface="Arial"/>
              <a:buNone/>
            </a:pPr>
            <a:r>
              <a:t/>
            </a:r>
            <a:endParaRPr sz="2200">
              <a:solidFill>
                <a:schemeClr val="dk1"/>
              </a:solidFill>
            </a:endParaRPr>
          </a:p>
          <a:p>
            <a:pPr indent="0" lvl="0" marL="0" marR="0" rtl="0" algn="just">
              <a:lnSpc>
                <a:spcPct val="100000"/>
              </a:lnSpc>
              <a:spcBef>
                <a:spcPts val="0"/>
              </a:spcBef>
              <a:spcAft>
                <a:spcPts val="0"/>
              </a:spcAft>
              <a:buClr>
                <a:srgbClr val="000000"/>
              </a:buClr>
              <a:buSzPts val="2200"/>
              <a:buFont typeface="Arial"/>
              <a:buNone/>
            </a:pPr>
            <a:r>
              <a:t/>
            </a:r>
            <a:endParaRPr sz="2000"/>
          </a:p>
        </p:txBody>
      </p:sp>
      <p:sp>
        <p:nvSpPr>
          <p:cNvPr id="377" name="Google Shape;377;p5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Vettore delle eccezioni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2" name="Shape 382"/>
        <p:cNvGrpSpPr/>
        <p:nvPr/>
      </p:nvGrpSpPr>
      <p:grpSpPr>
        <a:xfrm>
          <a:off x="0" y="0"/>
          <a:ext cx="0" cy="0"/>
          <a:chOff x="0" y="0"/>
          <a:chExt cx="0" cy="0"/>
        </a:xfrm>
      </p:grpSpPr>
      <p:pic>
        <p:nvPicPr>
          <p:cNvPr id="383" name="Google Shape;383;p57"/>
          <p:cNvPicPr preferRelativeResize="0"/>
          <p:nvPr/>
        </p:nvPicPr>
        <p:blipFill rotWithShape="1">
          <a:blip r:embed="rId3">
            <a:alphaModFix/>
          </a:blip>
          <a:srcRect b="0" l="0" r="0" t="0"/>
          <a:stretch/>
        </p:blipFill>
        <p:spPr>
          <a:xfrm>
            <a:off x="2481795" y="2813375"/>
            <a:ext cx="3523728" cy="987100"/>
          </a:xfrm>
          <a:prstGeom prst="rect">
            <a:avLst/>
          </a:prstGeom>
          <a:noFill/>
          <a:ln>
            <a:noFill/>
          </a:ln>
        </p:spPr>
      </p:pic>
      <p:sp>
        <p:nvSpPr>
          <p:cNvPr id="384" name="Google Shape;384;p57"/>
          <p:cNvSpPr txBox="1"/>
          <p:nvPr/>
        </p:nvSpPr>
        <p:spPr>
          <a:xfrm>
            <a:off x="91575" y="694125"/>
            <a:ext cx="8960400" cy="10695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Facciamo un esempio: il vettore delle interruzioni.</a:t>
            </a:r>
            <a:endParaRPr b="0" i="0" sz="2000" u="none">
              <a:solidFill>
                <a:srgbClr val="000000"/>
              </a:solidFill>
              <a:latin typeface="Arial"/>
              <a:ea typeface="Arial"/>
              <a:cs typeface="Arial"/>
              <a:sym typeface="Arial"/>
            </a:endParaRPr>
          </a:p>
          <a:p>
            <a:pPr indent="0" lvl="0" marL="0" rtl="0" algn="l">
              <a:spcBef>
                <a:spcPts val="0"/>
              </a:spcBef>
              <a:spcAft>
                <a:spcPts val="0"/>
              </a:spcAft>
              <a:buClr>
                <a:schemeClr val="dk1"/>
              </a:buClr>
              <a:buSzPts val="1800"/>
              <a:buFont typeface="Arial"/>
              <a:buNone/>
            </a:pPr>
            <a:r>
              <a:rPr lang="en" sz="2000">
                <a:solidFill>
                  <a:schemeClr val="dk1"/>
                </a:solidFill>
              </a:rPr>
              <a:t>Questo è il formato del numero vettore fornito dal dispositivo periferico.</a:t>
            </a:r>
            <a:endParaRPr sz="2000">
              <a:solidFill>
                <a:schemeClr val="dk1"/>
              </a:solidFill>
            </a:endParaRPr>
          </a:p>
          <a:p>
            <a:pPr indent="0" lvl="0" marL="0" rtl="0" algn="l">
              <a:spcBef>
                <a:spcPts val="0"/>
              </a:spcBef>
              <a:spcAft>
                <a:spcPts val="0"/>
              </a:spcAft>
              <a:buClr>
                <a:schemeClr val="dk1"/>
              </a:buClr>
              <a:buSzPts val="2000"/>
              <a:buFont typeface="Arial"/>
              <a:buNone/>
            </a:pPr>
            <a:r>
              <a:rPr lang="en" sz="2000">
                <a:solidFill>
                  <a:schemeClr val="dk1"/>
                </a:solidFill>
              </a:rPr>
              <a:t>Questo è il formato del vettore delle eccezioni:</a:t>
            </a:r>
            <a:endParaRPr sz="2000">
              <a:solidFill>
                <a:schemeClr val="dk1"/>
              </a:solidFill>
            </a:endParaRPr>
          </a:p>
          <a:p>
            <a:pPr indent="0" lvl="0" marL="0" rtl="0" algn="l">
              <a:spcBef>
                <a:spcPts val="0"/>
              </a:spcBef>
              <a:spcAft>
                <a:spcPts val="0"/>
              </a:spcAft>
              <a:buClr>
                <a:schemeClr val="dk1"/>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sz="2000"/>
          </a:p>
        </p:txBody>
      </p:sp>
      <p:pic>
        <p:nvPicPr>
          <p:cNvPr id="385" name="Google Shape;385;p57"/>
          <p:cNvPicPr preferRelativeResize="0"/>
          <p:nvPr/>
        </p:nvPicPr>
        <p:blipFill rotWithShape="1">
          <a:blip r:embed="rId4">
            <a:alphaModFix/>
          </a:blip>
          <a:srcRect b="0" l="0" r="0" t="0"/>
          <a:stretch/>
        </p:blipFill>
        <p:spPr>
          <a:xfrm>
            <a:off x="1628775" y="1832600"/>
            <a:ext cx="5299851" cy="843650"/>
          </a:xfrm>
          <a:prstGeom prst="rect">
            <a:avLst/>
          </a:prstGeom>
          <a:noFill/>
          <a:ln>
            <a:noFill/>
          </a:ln>
        </p:spPr>
      </p:pic>
      <p:pic>
        <p:nvPicPr>
          <p:cNvPr id="386" name="Google Shape;386;p57"/>
          <p:cNvPicPr preferRelativeResize="0"/>
          <p:nvPr/>
        </p:nvPicPr>
        <p:blipFill rotWithShape="1">
          <a:blip r:embed="rId5">
            <a:alphaModFix/>
          </a:blip>
          <a:srcRect b="0" l="0" r="0" t="0"/>
          <a:stretch/>
        </p:blipFill>
        <p:spPr>
          <a:xfrm>
            <a:off x="2283152" y="4304651"/>
            <a:ext cx="4577700" cy="747000"/>
          </a:xfrm>
          <a:prstGeom prst="rect">
            <a:avLst/>
          </a:prstGeom>
          <a:noFill/>
          <a:ln>
            <a:noFill/>
          </a:ln>
        </p:spPr>
      </p:pic>
      <p:sp>
        <p:nvSpPr>
          <p:cNvPr id="387" name="Google Shape;387;p57"/>
          <p:cNvSpPr txBox="1"/>
          <p:nvPr/>
        </p:nvSpPr>
        <p:spPr>
          <a:xfrm>
            <a:off x="91575" y="3837275"/>
            <a:ext cx="8960400" cy="2763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Il processore traduce il numero vettore in un indirizzo di 24 bit, come mostrato:</a:t>
            </a:r>
            <a:endParaRPr sz="2000"/>
          </a:p>
        </p:txBody>
      </p:sp>
      <p:sp>
        <p:nvSpPr>
          <p:cNvPr id="388" name="Google Shape;388;p5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Vettore delle eccezioni (2/2)</a:t>
            </a:r>
            <a:endParaRPr b="1">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3" name="Shape 393"/>
        <p:cNvGrpSpPr/>
        <p:nvPr/>
      </p:nvGrpSpPr>
      <p:grpSpPr>
        <a:xfrm>
          <a:off x="0" y="0"/>
          <a:ext cx="0" cy="0"/>
          <a:chOff x="0" y="0"/>
          <a:chExt cx="0" cy="0"/>
        </a:xfrm>
      </p:grpSpPr>
      <p:sp>
        <p:nvSpPr>
          <p:cNvPr id="394" name="Google Shape;394;p58"/>
          <p:cNvSpPr txBox="1"/>
          <p:nvPr/>
        </p:nvSpPr>
        <p:spPr>
          <a:xfrm>
            <a:off x="4335725" y="627450"/>
            <a:ext cx="4766100" cy="39861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Il vector number è lungo 8 bit e moltiplicato per 4 fornisce l’indirizzo del vettore di eccezione.</a:t>
            </a:r>
            <a:endParaRPr b="0" i="0" sz="20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sz="2000"/>
          </a:p>
          <a:p>
            <a:pPr indent="0" lvl="0" marL="0" rtl="0" algn="just">
              <a:spcBef>
                <a:spcPts val="0"/>
              </a:spcBef>
              <a:spcAft>
                <a:spcPts val="0"/>
              </a:spcAft>
              <a:buClr>
                <a:schemeClr val="dk1"/>
              </a:buClr>
              <a:buSzPts val="2000"/>
              <a:buFont typeface="Arial"/>
              <a:buNone/>
            </a:pPr>
            <a:r>
              <a:rPr lang="en" sz="2000">
                <a:solidFill>
                  <a:schemeClr val="dk1"/>
                </a:solidFill>
              </a:rPr>
              <a:t>Il vector number può essere generato internamente o esternamente dipende dal tipo di eccezione (per gli interrupt, durante il ciclo di bus di interrupt acknowledge un dispositivo periferico fornisce il numero vettore sulle linee D0-D7 del data bus e il processore lo  traduce in un indirizzo da 24 bit).</a:t>
            </a:r>
            <a:endParaRPr sz="2000">
              <a:solidFill>
                <a:schemeClr val="dk1"/>
              </a:solidFill>
            </a:endParaRPr>
          </a:p>
          <a:p>
            <a:pPr indent="0" lvl="0" marL="0" marR="0" rtl="0" algn="just">
              <a:lnSpc>
                <a:spcPct val="100000"/>
              </a:lnSpc>
              <a:spcBef>
                <a:spcPts val="0"/>
              </a:spcBef>
              <a:spcAft>
                <a:spcPts val="0"/>
              </a:spcAft>
              <a:buClr>
                <a:srgbClr val="000000"/>
              </a:buClr>
              <a:buSzPts val="2000"/>
              <a:buFont typeface="Arial"/>
              <a:buNone/>
            </a:pPr>
            <a:r>
              <a:t/>
            </a:r>
            <a:endParaRPr sz="2000"/>
          </a:p>
        </p:txBody>
      </p:sp>
      <p:pic>
        <p:nvPicPr>
          <p:cNvPr id="395" name="Google Shape;395;p58"/>
          <p:cNvPicPr preferRelativeResize="0"/>
          <p:nvPr/>
        </p:nvPicPr>
        <p:blipFill rotWithShape="1">
          <a:blip r:embed="rId3">
            <a:alphaModFix/>
          </a:blip>
          <a:srcRect b="0" l="0" r="0" t="0"/>
          <a:stretch/>
        </p:blipFill>
        <p:spPr>
          <a:xfrm>
            <a:off x="107950" y="627450"/>
            <a:ext cx="4149075" cy="4445800"/>
          </a:xfrm>
          <a:prstGeom prst="rect">
            <a:avLst/>
          </a:prstGeom>
          <a:noFill/>
          <a:ln>
            <a:noFill/>
          </a:ln>
        </p:spPr>
      </p:pic>
      <p:sp>
        <p:nvSpPr>
          <p:cNvPr id="396" name="Google Shape;396;p5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Vector number</a:t>
            </a:r>
            <a:endParaRPr b="1">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1" name="Shape 401"/>
        <p:cNvGrpSpPr/>
        <p:nvPr/>
      </p:nvGrpSpPr>
      <p:grpSpPr>
        <a:xfrm>
          <a:off x="0" y="0"/>
          <a:ext cx="0" cy="0"/>
          <a:chOff x="0" y="0"/>
          <a:chExt cx="0" cy="0"/>
        </a:xfrm>
      </p:grpSpPr>
      <p:pic>
        <p:nvPicPr>
          <p:cNvPr id="402" name="Google Shape;402;p59"/>
          <p:cNvPicPr preferRelativeResize="0"/>
          <p:nvPr/>
        </p:nvPicPr>
        <p:blipFill rotWithShape="1">
          <a:blip r:embed="rId3">
            <a:alphaModFix/>
          </a:blip>
          <a:srcRect b="0" l="0" r="0" t="0"/>
          <a:stretch/>
        </p:blipFill>
        <p:spPr>
          <a:xfrm>
            <a:off x="220300" y="2343150"/>
            <a:ext cx="3008025" cy="2602700"/>
          </a:xfrm>
          <a:prstGeom prst="rect">
            <a:avLst/>
          </a:prstGeom>
          <a:noFill/>
          <a:ln>
            <a:noFill/>
          </a:ln>
        </p:spPr>
      </p:pic>
      <p:sp>
        <p:nvSpPr>
          <p:cNvPr id="403" name="Google Shape;403;p59"/>
          <p:cNvSpPr txBox="1"/>
          <p:nvPr/>
        </p:nvSpPr>
        <p:spPr>
          <a:xfrm>
            <a:off x="38100" y="572706"/>
            <a:ext cx="9067800" cy="12144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Il 68000 fornisce una divisione delle eccezioni in gruppi, in modo da risolvere le problematiche legate alla presenza di eccezioni multiple. Viene stabilita una relazione di priorità anche tra le eccezioni di uno stesso gruppo (eccetto che per il gruppo 2). Il gruppo 0 provoca un’interruzione immediata dell’istruzione corrente.</a:t>
            </a:r>
            <a:endParaRPr sz="2000"/>
          </a:p>
        </p:txBody>
      </p:sp>
      <p:sp>
        <p:nvSpPr>
          <p:cNvPr id="404" name="Google Shape;404;p59"/>
          <p:cNvSpPr txBox="1"/>
          <p:nvPr/>
        </p:nvSpPr>
        <p:spPr>
          <a:xfrm>
            <a:off x="5791200" y="2343150"/>
            <a:ext cx="2667000" cy="297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405" name="Google Shape;405;p59"/>
          <p:cNvSpPr txBox="1"/>
          <p:nvPr/>
        </p:nvSpPr>
        <p:spPr>
          <a:xfrm>
            <a:off x="3535925" y="2026450"/>
            <a:ext cx="5516100" cy="27051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Nel caso di eccezioni multiple, il processore</a:t>
            </a:r>
            <a:endParaRPr sz="2000"/>
          </a:p>
          <a:p>
            <a:pPr indent="0" lvl="0" marL="0" marR="0" rtl="0" algn="just">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valuta i livelli di priorità, salva internamente la richiesta</a:t>
            </a:r>
            <a:r>
              <a:rPr lang="en" sz="2000"/>
              <a:t> </a:t>
            </a:r>
            <a:r>
              <a:rPr b="0" i="0" lang="en" sz="2000" u="none">
                <a:solidFill>
                  <a:srgbClr val="000000"/>
                </a:solidFill>
                <a:latin typeface="Arial"/>
                <a:ea typeface="Arial"/>
                <a:cs typeface="Arial"/>
                <a:sym typeface="Arial"/>
              </a:rPr>
              <a:t>di interruzione avente priorità più bassa (</a:t>
            </a:r>
            <a:r>
              <a:rPr b="0" i="1" lang="en" sz="2000" u="none">
                <a:solidFill>
                  <a:srgbClr val="000000"/>
                </a:solidFill>
                <a:latin typeface="Arial"/>
                <a:ea typeface="Arial"/>
                <a:cs typeface="Arial"/>
                <a:sym typeface="Arial"/>
              </a:rPr>
              <a:t>eccezione</a:t>
            </a:r>
            <a:r>
              <a:rPr lang="en" sz="2000"/>
              <a:t> </a:t>
            </a:r>
            <a:r>
              <a:rPr b="0" i="1" lang="en" sz="2000" u="none">
                <a:solidFill>
                  <a:srgbClr val="000000"/>
                </a:solidFill>
                <a:latin typeface="Arial"/>
                <a:ea typeface="Arial"/>
                <a:cs typeface="Arial"/>
                <a:sym typeface="Arial"/>
              </a:rPr>
              <a:t>pendente</a:t>
            </a:r>
            <a:r>
              <a:rPr b="0" i="0" lang="en" sz="2000" u="none">
                <a:solidFill>
                  <a:srgbClr val="000000"/>
                </a:solidFill>
                <a:latin typeface="Arial"/>
                <a:ea typeface="Arial"/>
                <a:cs typeface="Arial"/>
                <a:sym typeface="Arial"/>
              </a:rPr>
              <a:t>), esegue la procedura di gestione</a:t>
            </a:r>
            <a:r>
              <a:rPr lang="en" sz="2000"/>
              <a:t> </a:t>
            </a:r>
            <a:r>
              <a:rPr b="0" i="0" lang="en" sz="2000" u="none">
                <a:solidFill>
                  <a:srgbClr val="000000"/>
                </a:solidFill>
                <a:latin typeface="Arial"/>
                <a:ea typeface="Arial"/>
                <a:cs typeface="Arial"/>
                <a:sym typeface="Arial"/>
              </a:rPr>
              <a:t>dell’eccezione avente priorità più alta.</a:t>
            </a:r>
            <a:endParaRPr sz="2000"/>
          </a:p>
          <a:p>
            <a:pPr indent="0" lvl="0" marL="0" marR="0" rtl="0" algn="just">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
        <p:nvSpPr>
          <p:cNvPr id="406" name="Google Shape;406;p5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a:t>
            </a:r>
            <a:r>
              <a:rPr b="1" lang="en">
                <a:solidFill>
                  <a:srgbClr val="FFFFFF"/>
                </a:solidFill>
              </a:rPr>
              <a:t>1/5</a:t>
            </a:r>
            <a:r>
              <a:rPr b="1" lang="en">
                <a:solidFill>
                  <a:srgbClr val="FFFFFF"/>
                </a:solidFill>
              </a:rPr>
              <a:t>)</a:t>
            </a:r>
            <a:endParaRPr b="1">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1" name="Shape 411"/>
        <p:cNvGrpSpPr/>
        <p:nvPr/>
      </p:nvGrpSpPr>
      <p:grpSpPr>
        <a:xfrm>
          <a:off x="0" y="0"/>
          <a:ext cx="0" cy="0"/>
          <a:chOff x="0" y="0"/>
          <a:chExt cx="0" cy="0"/>
        </a:xfrm>
      </p:grpSpPr>
      <p:sp>
        <p:nvSpPr>
          <p:cNvPr id="412" name="Google Shape;412;p60"/>
          <p:cNvSpPr txBox="1"/>
          <p:nvPr/>
        </p:nvSpPr>
        <p:spPr>
          <a:xfrm>
            <a:off x="76200" y="671625"/>
            <a:ext cx="8967600" cy="4111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La gestione delle eccezioni da parte del 68000 può essere suddivisa in quattro fasi distinte:</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2000"/>
          </a:p>
          <a:p>
            <a:pPr indent="0" lvl="0" marL="0" rtl="0" algn="l">
              <a:spcBef>
                <a:spcPts val="0"/>
              </a:spcBef>
              <a:spcAft>
                <a:spcPts val="0"/>
              </a:spcAft>
              <a:buClr>
                <a:schemeClr val="dk1"/>
              </a:buClr>
              <a:buSzPts val="2000"/>
              <a:buFont typeface="Arial"/>
              <a:buNone/>
            </a:pPr>
            <a:r>
              <a:rPr b="1" lang="en" sz="2000">
                <a:solidFill>
                  <a:schemeClr val="dk1"/>
                </a:solidFill>
              </a:rPr>
              <a:t>1. Aggiornamento del registro di stato: </a:t>
            </a:r>
            <a:r>
              <a:rPr lang="en" sz="2000">
                <a:solidFill>
                  <a:schemeClr val="dk1"/>
                </a:solidFill>
              </a:rPr>
              <a:t>il processore esegue una copia temporanea interna del registro di stato e ne modifica il valore per la gestione dell’eccezione, ponendo S=1 e T=0</a:t>
            </a:r>
            <a:endParaRPr sz="2000">
              <a:solidFill>
                <a:schemeClr val="dk1"/>
              </a:solidFill>
            </a:endParaRPr>
          </a:p>
          <a:p>
            <a:pPr indent="0" lvl="0" marL="0" rtl="0" algn="l">
              <a:spcBef>
                <a:spcPts val="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SzPts val="2000"/>
              <a:buFont typeface="Arial"/>
              <a:buNone/>
            </a:pPr>
            <a:r>
              <a:rPr b="1" lang="en" sz="2000">
                <a:solidFill>
                  <a:schemeClr val="dk1"/>
                </a:solidFill>
              </a:rPr>
              <a:t>2. Caricamento del vector number: </a:t>
            </a:r>
            <a:r>
              <a:rPr lang="en" sz="2000">
                <a:solidFill>
                  <a:schemeClr val="dk1"/>
                </a:solidFill>
              </a:rPr>
              <a:t>viene determinato il numero di vettore corrispondente all’eccezione da servire. Dato il numero del vettore, il processore calcola l’indirizzo della procedura di gestione dell’eccezione</a:t>
            </a:r>
            <a:endParaRPr sz="2000">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endParaRPr>
          </a:p>
          <a:p>
            <a:pPr indent="0" lvl="0" marL="0" rtl="0" algn="l">
              <a:spcBef>
                <a:spcPts val="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sz="2000"/>
          </a:p>
        </p:txBody>
      </p:sp>
      <p:sp>
        <p:nvSpPr>
          <p:cNvPr id="413" name="Google Shape;413;p60"/>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(2/5)</a:t>
            </a:r>
            <a:endParaRPr b="1">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8" name="Shape 418"/>
        <p:cNvGrpSpPr/>
        <p:nvPr/>
      </p:nvGrpSpPr>
      <p:grpSpPr>
        <a:xfrm>
          <a:off x="0" y="0"/>
          <a:ext cx="0" cy="0"/>
          <a:chOff x="0" y="0"/>
          <a:chExt cx="0" cy="0"/>
        </a:xfrm>
      </p:grpSpPr>
      <p:sp>
        <p:nvSpPr>
          <p:cNvPr id="419" name="Google Shape;419;p61"/>
          <p:cNvSpPr txBox="1"/>
          <p:nvPr/>
        </p:nvSpPr>
        <p:spPr>
          <a:xfrm>
            <a:off x="107250" y="700225"/>
            <a:ext cx="8936400" cy="1488300"/>
          </a:xfrm>
          <a:prstGeom prst="rect">
            <a:avLst/>
          </a:prstGeom>
          <a:noFill/>
          <a:ln>
            <a:noFill/>
          </a:ln>
        </p:spPr>
        <p:txBody>
          <a:bodyPr anchorCtr="0" anchor="t" bIns="46800" lIns="90000" spcFirstLastPara="1" rIns="90000" wrap="square" tIns="46800">
            <a:noAutofit/>
          </a:bodyPr>
          <a:lstStyle/>
          <a:p>
            <a:pPr indent="0" lvl="0" marL="0" marR="0" rtl="0" algn="just">
              <a:lnSpc>
                <a:spcPct val="100000"/>
              </a:lnSpc>
              <a:spcBef>
                <a:spcPts val="0"/>
              </a:spcBef>
              <a:spcAft>
                <a:spcPts val="0"/>
              </a:spcAft>
              <a:buClr>
                <a:srgbClr val="000000"/>
              </a:buClr>
              <a:buSzPts val="2000"/>
              <a:buFont typeface="Arial"/>
              <a:buNone/>
            </a:pPr>
            <a:r>
              <a:rPr b="1" i="0" lang="en" sz="2000" u="none">
                <a:solidFill>
                  <a:srgbClr val="000000"/>
                </a:solidFill>
                <a:latin typeface="Arial"/>
                <a:ea typeface="Arial"/>
                <a:cs typeface="Arial"/>
                <a:sym typeface="Arial"/>
              </a:rPr>
              <a:t>3. Salvataggio del contesto: </a:t>
            </a:r>
            <a:r>
              <a:rPr b="0" i="0" lang="en" sz="2000" u="none">
                <a:solidFill>
                  <a:srgbClr val="000000"/>
                </a:solidFill>
                <a:latin typeface="Arial"/>
                <a:ea typeface="Arial"/>
                <a:cs typeface="Arial"/>
                <a:sym typeface="Arial"/>
              </a:rPr>
              <a:t>viene salvato nello stack il contesto corrente, costituito dalle informazioni necessarie per ritornare alla normale elaborazione al termine dell’eccezione. Il contesto è salvato in una struttura dati (</a:t>
            </a:r>
            <a:r>
              <a:rPr b="0" i="1" lang="en" sz="2000" u="none">
                <a:solidFill>
                  <a:srgbClr val="000000"/>
                </a:solidFill>
                <a:latin typeface="Arial"/>
                <a:ea typeface="Arial"/>
                <a:cs typeface="Arial"/>
                <a:sym typeface="Arial"/>
              </a:rPr>
              <a:t>exception stack frame</a:t>
            </a:r>
            <a:r>
              <a:rPr b="0" i="0" lang="en" sz="2000" u="none">
                <a:solidFill>
                  <a:srgbClr val="000000"/>
                </a:solidFill>
                <a:latin typeface="Arial"/>
                <a:ea typeface="Arial"/>
                <a:cs typeface="Arial"/>
                <a:sym typeface="Arial"/>
              </a:rPr>
              <a:t>)</a:t>
            </a:r>
            <a:r>
              <a:rPr b="0" i="1"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in cima allo stack supervisore.</a:t>
            </a:r>
            <a:endParaRPr sz="2000"/>
          </a:p>
          <a:p>
            <a:pPr indent="0" lvl="0" marL="0" marR="0" rtl="0" algn="just">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Le informazioni salvate cambiano a seconda del tipo di eccezione considerato</a:t>
            </a:r>
            <a:endParaRPr sz="2000"/>
          </a:p>
        </p:txBody>
      </p:sp>
      <p:sp>
        <p:nvSpPr>
          <p:cNvPr id="420" name="Google Shape;420;p61"/>
          <p:cNvSpPr txBox="1"/>
          <p:nvPr/>
        </p:nvSpPr>
        <p:spPr>
          <a:xfrm>
            <a:off x="107250" y="2613550"/>
            <a:ext cx="3886200" cy="22479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Le eccezioni appartenenti al gruppo 1 e 2 salvano nell’</a:t>
            </a:r>
            <a:r>
              <a:rPr b="0" i="1" lang="en" sz="2000" u="none">
                <a:solidFill>
                  <a:srgbClr val="000000"/>
                </a:solidFill>
                <a:latin typeface="Arial"/>
                <a:ea typeface="Arial"/>
                <a:cs typeface="Arial"/>
                <a:sym typeface="Arial"/>
              </a:rPr>
              <a:t>exception stack frame</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il </a:t>
            </a:r>
            <a:r>
              <a:rPr b="0" i="1" lang="en" sz="2000" u="none">
                <a:solidFill>
                  <a:srgbClr val="000000"/>
                </a:solidFill>
                <a:latin typeface="Arial"/>
                <a:ea typeface="Arial"/>
                <a:cs typeface="Arial"/>
                <a:sym typeface="Arial"/>
              </a:rPr>
              <a:t>program counter </a:t>
            </a:r>
            <a:r>
              <a:rPr b="0" i="0" lang="en" sz="2000" u="none">
                <a:solidFill>
                  <a:srgbClr val="000000"/>
                </a:solidFill>
                <a:latin typeface="Arial"/>
                <a:ea typeface="Arial"/>
                <a:cs typeface="Arial"/>
                <a:sym typeface="Arial"/>
              </a:rPr>
              <a:t>(due word)</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E il </a:t>
            </a:r>
            <a:r>
              <a:rPr b="0" i="1" lang="en" sz="2000" u="none">
                <a:solidFill>
                  <a:srgbClr val="000000"/>
                </a:solidFill>
                <a:latin typeface="Arial"/>
                <a:ea typeface="Arial"/>
                <a:cs typeface="Arial"/>
                <a:sym typeface="Arial"/>
              </a:rPr>
              <a:t>registro di stato</a:t>
            </a:r>
            <a:r>
              <a:rPr b="0" i="0" lang="en" sz="2000" u="none">
                <a:solidFill>
                  <a:srgbClr val="000000"/>
                </a:solidFill>
                <a:latin typeface="Arial"/>
                <a:ea typeface="Arial"/>
                <a:cs typeface="Arial"/>
                <a:sym typeface="Arial"/>
              </a:rPr>
              <a:t> (una word) memorizzato</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temporaneamente durante la fase 1.</a:t>
            </a:r>
            <a:endParaRPr sz="2000"/>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pic>
        <p:nvPicPr>
          <p:cNvPr id="421" name="Google Shape;421;p61"/>
          <p:cNvPicPr preferRelativeResize="0"/>
          <p:nvPr/>
        </p:nvPicPr>
        <p:blipFill rotWithShape="1">
          <a:blip r:embed="rId3">
            <a:alphaModFix/>
          </a:blip>
          <a:srcRect b="0" l="0" r="0" t="0"/>
          <a:stretch/>
        </p:blipFill>
        <p:spPr>
          <a:xfrm>
            <a:off x="3819625" y="2965975"/>
            <a:ext cx="5181601" cy="1543050"/>
          </a:xfrm>
          <a:prstGeom prst="rect">
            <a:avLst/>
          </a:prstGeom>
          <a:noFill/>
          <a:ln>
            <a:noFill/>
          </a:ln>
        </p:spPr>
      </p:pic>
      <p:sp>
        <p:nvSpPr>
          <p:cNvPr id="422" name="Google Shape;422;p6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(3/5)</a:t>
            </a:r>
            <a:endParaRPr b="1">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7" name="Shape 427"/>
        <p:cNvGrpSpPr/>
        <p:nvPr/>
      </p:nvGrpSpPr>
      <p:grpSpPr>
        <a:xfrm>
          <a:off x="0" y="0"/>
          <a:ext cx="0" cy="0"/>
          <a:chOff x="0" y="0"/>
          <a:chExt cx="0" cy="0"/>
        </a:xfrm>
      </p:grpSpPr>
      <p:pic>
        <p:nvPicPr>
          <p:cNvPr id="428" name="Google Shape;428;p62"/>
          <p:cNvPicPr preferRelativeResize="0"/>
          <p:nvPr/>
        </p:nvPicPr>
        <p:blipFill rotWithShape="1">
          <a:blip r:embed="rId3">
            <a:alphaModFix/>
          </a:blip>
          <a:srcRect b="0" l="0" r="0" t="0"/>
          <a:stretch/>
        </p:blipFill>
        <p:spPr>
          <a:xfrm>
            <a:off x="2126312" y="672747"/>
            <a:ext cx="4852987" cy="1800225"/>
          </a:xfrm>
          <a:prstGeom prst="rect">
            <a:avLst/>
          </a:prstGeom>
          <a:noFill/>
          <a:ln>
            <a:noFill/>
          </a:ln>
        </p:spPr>
      </p:pic>
      <p:sp>
        <p:nvSpPr>
          <p:cNvPr id="429" name="Google Shape;429;p62"/>
          <p:cNvSpPr txBox="1"/>
          <p:nvPr/>
        </p:nvSpPr>
        <p:spPr>
          <a:xfrm>
            <a:off x="298350" y="2685125"/>
            <a:ext cx="8508900" cy="2195700"/>
          </a:xfrm>
          <a:prstGeom prst="rect">
            <a:avLst/>
          </a:prstGeom>
          <a:noFill/>
          <a:ln>
            <a:noFill/>
          </a:ln>
        </p:spPr>
        <p:txBody>
          <a:bodyPr anchorCtr="0" anchor="t" bIns="46800" lIns="90000" spcFirstLastPara="1" rIns="90000" wrap="square" tIns="46800">
            <a:noAutofit/>
          </a:bodyPr>
          <a:lstStyle/>
          <a:p>
            <a:pPr indent="-355600" lvl="0" marL="457200" marR="0" rtl="0" algn="l">
              <a:lnSpc>
                <a:spcPct val="100000"/>
              </a:lnSpc>
              <a:spcBef>
                <a:spcPts val="0"/>
              </a:spcBef>
              <a:spcAft>
                <a:spcPts val="0"/>
              </a:spcAft>
              <a:buClr>
                <a:srgbClr val="000000"/>
              </a:buClr>
              <a:buSzPts val="2000"/>
              <a:buFont typeface="Arial"/>
              <a:buChar char="●"/>
            </a:pPr>
            <a:r>
              <a:rPr b="0" lang="en" sz="2000" u="none">
                <a:solidFill>
                  <a:srgbClr val="000000"/>
                </a:solidFill>
                <a:latin typeface="Arial"/>
                <a:ea typeface="Arial"/>
                <a:cs typeface="Arial"/>
                <a:sym typeface="Arial"/>
              </a:rPr>
              <a:t>Le informazioni addizionali salvate nello stack per le eccezioni di errore sul bus e di errore di indirizzo sono:</a:t>
            </a:r>
            <a:br>
              <a:rPr b="0" lang="en" sz="2000" u="none">
                <a:solidFill>
                  <a:srgbClr val="000000"/>
                </a:solidFill>
                <a:latin typeface="Arial"/>
                <a:ea typeface="Arial"/>
                <a:cs typeface="Arial"/>
                <a:sym typeface="Arial"/>
              </a:rPr>
            </a:br>
            <a:endParaRPr sz="2000"/>
          </a:p>
          <a:p>
            <a:pPr indent="-355600" lvl="1" marL="914400" marR="0" rtl="0" algn="l">
              <a:lnSpc>
                <a:spcPct val="100000"/>
              </a:lnSpc>
              <a:spcBef>
                <a:spcPts val="0"/>
              </a:spcBef>
              <a:spcAft>
                <a:spcPts val="0"/>
              </a:spcAft>
              <a:buClr>
                <a:schemeClr val="dk1"/>
              </a:buClr>
              <a:buSzPts val="2000"/>
              <a:buChar char="○"/>
            </a:pPr>
            <a:r>
              <a:rPr lang="en" sz="2000">
                <a:solidFill>
                  <a:schemeClr val="dk1"/>
                </a:solidFill>
              </a:rPr>
              <a:t>una copia della prima word dell’istruzione eseguita al</a:t>
            </a:r>
            <a:r>
              <a:rPr lang="en">
                <a:solidFill>
                  <a:schemeClr val="dk1"/>
                </a:solidFill>
              </a:rPr>
              <a:t> </a:t>
            </a:r>
            <a:r>
              <a:rPr lang="en" sz="2000">
                <a:solidFill>
                  <a:schemeClr val="dk1"/>
                </a:solidFill>
              </a:rPr>
              <a:t>momento dell’eccezione.</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 sz="2000">
                <a:solidFill>
                  <a:schemeClr val="dk1"/>
                </a:solidFill>
              </a:rPr>
              <a:t>l’indirizzo del ciclo di memoria abortito.</a:t>
            </a:r>
            <a:endParaRPr>
              <a:solidFill>
                <a:schemeClr val="dk1"/>
              </a:solidFill>
            </a:endParaRPr>
          </a:p>
        </p:txBody>
      </p:sp>
      <p:sp>
        <p:nvSpPr>
          <p:cNvPr id="430" name="Google Shape;430;p62"/>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(4/5)</a:t>
            </a:r>
            <a:endParaRPr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sp>
        <p:nvSpPr>
          <p:cNvPr id="84" name="Google Shape;84;p18"/>
          <p:cNvSpPr txBox="1"/>
          <p:nvPr/>
        </p:nvSpPr>
        <p:spPr>
          <a:xfrm>
            <a:off x="141025" y="572700"/>
            <a:ext cx="9003000" cy="4093500"/>
          </a:xfrm>
          <a:prstGeom prst="rect">
            <a:avLst/>
          </a:prstGeom>
          <a:noFill/>
          <a:ln>
            <a:noFill/>
          </a:ln>
        </p:spPr>
        <p:txBody>
          <a:bodyPr anchorCtr="0" anchor="t" bIns="46800" lIns="90000" spcFirstLastPara="1" rIns="90000" wrap="square" tIns="46800">
            <a:noAutofit/>
          </a:bodyPr>
          <a:lstStyle/>
          <a:p>
            <a:pPr indent="-355600" lvl="0" marL="457200" marR="0" rtl="0" algn="l">
              <a:lnSpc>
                <a:spcPct val="131250"/>
              </a:lnSpc>
              <a:spcBef>
                <a:spcPts val="0"/>
              </a:spcBef>
              <a:spcAft>
                <a:spcPts val="0"/>
              </a:spcAft>
              <a:buSzPts val="2000"/>
              <a:buChar char="●"/>
            </a:pPr>
            <a:r>
              <a:rPr i="0" lang="en" sz="2800" u="none">
                <a:solidFill>
                  <a:srgbClr val="000000"/>
                </a:solidFill>
              </a:rPr>
              <a:t> </a:t>
            </a:r>
            <a:r>
              <a:rPr i="0" lang="en" sz="2000" u="none"/>
              <a:t>8 registri dati </a:t>
            </a:r>
            <a:r>
              <a:rPr i="1" lang="en" sz="2000" u="none"/>
              <a:t>general purpose a 32 bit;</a:t>
            </a:r>
            <a:endParaRPr sz="2000"/>
          </a:p>
          <a:p>
            <a:pPr indent="-355600" lvl="0" marL="457200" marR="0" rtl="0" algn="l">
              <a:lnSpc>
                <a:spcPct val="131250"/>
              </a:lnSpc>
              <a:spcBef>
                <a:spcPts val="0"/>
              </a:spcBef>
              <a:spcAft>
                <a:spcPts val="0"/>
              </a:spcAft>
              <a:buSzPts val="2000"/>
              <a:buChar char="●"/>
            </a:pPr>
            <a:r>
              <a:rPr i="0" lang="en" sz="2000" u="none"/>
              <a:t> 8 registri indirizzi </a:t>
            </a:r>
            <a:r>
              <a:rPr i="1" lang="en" sz="2000" u="none"/>
              <a:t>general purpose a 32 bit;</a:t>
            </a:r>
            <a:endParaRPr sz="2000"/>
          </a:p>
          <a:p>
            <a:pPr indent="-355600" lvl="0" marL="457200" marR="0" rtl="0" algn="l">
              <a:lnSpc>
                <a:spcPct val="131250"/>
              </a:lnSpc>
              <a:spcBef>
                <a:spcPts val="0"/>
              </a:spcBef>
              <a:spcAft>
                <a:spcPts val="0"/>
              </a:spcAft>
              <a:buSzPts val="2000"/>
              <a:buChar char="●"/>
            </a:pPr>
            <a:r>
              <a:rPr i="0" lang="en" sz="2000" u="none"/>
              <a:t> Data bus a 16 bit;</a:t>
            </a:r>
            <a:endParaRPr sz="2000"/>
          </a:p>
          <a:p>
            <a:pPr indent="-355600" lvl="0" marL="457200" marR="0" rtl="0" algn="l">
              <a:lnSpc>
                <a:spcPct val="131250"/>
              </a:lnSpc>
              <a:spcBef>
                <a:spcPts val="0"/>
              </a:spcBef>
              <a:spcAft>
                <a:spcPts val="0"/>
              </a:spcAft>
              <a:buSzPts val="2000"/>
              <a:buChar char="●"/>
            </a:pPr>
            <a:r>
              <a:rPr i="0" lang="en" sz="2000" u="none"/>
              <a:t> Address bus a 24 bit;</a:t>
            </a:r>
            <a:endParaRPr sz="2000"/>
          </a:p>
          <a:p>
            <a:pPr indent="-355600" lvl="0" marL="457200" marR="0" rtl="0" algn="l">
              <a:lnSpc>
                <a:spcPct val="131250"/>
              </a:lnSpc>
              <a:spcBef>
                <a:spcPts val="0"/>
              </a:spcBef>
              <a:spcAft>
                <a:spcPts val="0"/>
              </a:spcAft>
              <a:buSzPts val="2000"/>
              <a:buChar char="●"/>
            </a:pPr>
            <a:r>
              <a:rPr i="0" lang="en" sz="2000" u="none"/>
              <a:t> </a:t>
            </a:r>
            <a:r>
              <a:rPr i="1" lang="en" sz="2000" u="none"/>
              <a:t>Spazio di</a:t>
            </a:r>
            <a:r>
              <a:rPr i="0" lang="en" sz="2000" u="none"/>
              <a:t> indirizzamento diretto di 16 MB;</a:t>
            </a:r>
            <a:endParaRPr sz="2000"/>
          </a:p>
          <a:p>
            <a:pPr indent="-355600" lvl="0" marL="457200" marR="0" rtl="0" algn="l">
              <a:lnSpc>
                <a:spcPct val="131250"/>
              </a:lnSpc>
              <a:spcBef>
                <a:spcPts val="0"/>
              </a:spcBef>
              <a:spcAft>
                <a:spcPts val="0"/>
              </a:spcAft>
              <a:buSzPts val="2000"/>
              <a:buChar char="●"/>
            </a:pPr>
            <a:r>
              <a:rPr i="0" lang="en" sz="2000" u="none"/>
              <a:t> 5 tipi principali di dati per le operazioni;</a:t>
            </a:r>
            <a:endParaRPr sz="2000"/>
          </a:p>
          <a:p>
            <a:pPr indent="-355600" lvl="0" marL="457200" marR="0" rtl="0" algn="l">
              <a:lnSpc>
                <a:spcPct val="131250"/>
              </a:lnSpc>
              <a:spcBef>
                <a:spcPts val="0"/>
              </a:spcBef>
              <a:spcAft>
                <a:spcPts val="0"/>
              </a:spcAft>
              <a:buSzPts val="2000"/>
              <a:buChar char="●"/>
            </a:pPr>
            <a:r>
              <a:rPr i="0" lang="en" sz="2000" u="none"/>
              <a:t> Memory Mapped I/O;</a:t>
            </a:r>
            <a:endParaRPr sz="2000"/>
          </a:p>
          <a:p>
            <a:pPr indent="-355600" lvl="0" marL="457200" marR="0" rtl="0" algn="l">
              <a:lnSpc>
                <a:spcPct val="131250"/>
              </a:lnSpc>
              <a:spcBef>
                <a:spcPts val="0"/>
              </a:spcBef>
              <a:spcAft>
                <a:spcPts val="0"/>
              </a:spcAft>
              <a:buSzPts val="2000"/>
              <a:buChar char="●"/>
            </a:pPr>
            <a:r>
              <a:rPr i="0" lang="en" sz="2000" u="none"/>
              <a:t> 14 modalità di indirizzamento;</a:t>
            </a:r>
            <a:endParaRPr sz="2000"/>
          </a:p>
          <a:p>
            <a:pPr indent="-355600" lvl="0" marL="457200" marR="0" rtl="0" algn="l">
              <a:lnSpc>
                <a:spcPct val="131250"/>
              </a:lnSpc>
              <a:spcBef>
                <a:spcPts val="0"/>
              </a:spcBef>
              <a:spcAft>
                <a:spcPts val="0"/>
              </a:spcAft>
              <a:buSzPts val="2000"/>
              <a:buChar char="●"/>
            </a:pPr>
            <a:r>
              <a:rPr i="0" lang="en" sz="2000" u="none"/>
              <a:t> 2 livelli di privilegio: user e supervisor;</a:t>
            </a:r>
            <a:endParaRPr sz="2000"/>
          </a:p>
          <a:p>
            <a:pPr indent="-355600" lvl="0" marL="457200" marR="0" rtl="0" algn="l">
              <a:lnSpc>
                <a:spcPct val="131250"/>
              </a:lnSpc>
              <a:spcBef>
                <a:spcPts val="0"/>
              </a:spcBef>
              <a:spcAft>
                <a:spcPts val="0"/>
              </a:spcAft>
              <a:buSzPts val="2000"/>
              <a:buChar char="●"/>
            </a:pPr>
            <a:r>
              <a:rPr i="0" lang="en" sz="2000" u="none"/>
              <a:t> 7 livelli di priorità per le interruzioni esterne.</a:t>
            </a:r>
            <a:endParaRPr sz="2000"/>
          </a:p>
        </p:txBody>
      </p:sp>
      <p:sp>
        <p:nvSpPr>
          <p:cNvPr id="85" name="Google Shape;85;p1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Caratteristiche principali dell’MC68000</a:t>
            </a:r>
            <a:endParaRPr b="1">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5" name="Shape 435"/>
        <p:cNvGrpSpPr/>
        <p:nvPr/>
      </p:nvGrpSpPr>
      <p:grpSpPr>
        <a:xfrm>
          <a:off x="0" y="0"/>
          <a:ext cx="0" cy="0"/>
          <a:chOff x="0" y="0"/>
          <a:chExt cx="0" cy="0"/>
        </a:xfrm>
      </p:grpSpPr>
      <p:pic>
        <p:nvPicPr>
          <p:cNvPr id="436" name="Google Shape;436;p63"/>
          <p:cNvPicPr preferRelativeResize="0"/>
          <p:nvPr/>
        </p:nvPicPr>
        <p:blipFill rotWithShape="1">
          <a:blip r:embed="rId3">
            <a:alphaModFix/>
          </a:blip>
          <a:srcRect b="0" l="0" r="0" t="0"/>
          <a:stretch/>
        </p:blipFill>
        <p:spPr>
          <a:xfrm>
            <a:off x="2126312" y="672747"/>
            <a:ext cx="4852987" cy="1800225"/>
          </a:xfrm>
          <a:prstGeom prst="rect">
            <a:avLst/>
          </a:prstGeom>
          <a:noFill/>
          <a:ln>
            <a:noFill/>
          </a:ln>
        </p:spPr>
      </p:pic>
      <p:sp>
        <p:nvSpPr>
          <p:cNvPr id="437" name="Google Shape;437;p63"/>
          <p:cNvSpPr txBox="1"/>
          <p:nvPr/>
        </p:nvSpPr>
        <p:spPr>
          <a:xfrm>
            <a:off x="298350" y="2685125"/>
            <a:ext cx="8508900" cy="2195700"/>
          </a:xfrm>
          <a:prstGeom prst="rect">
            <a:avLst/>
          </a:prstGeom>
          <a:noFill/>
          <a:ln>
            <a:noFill/>
          </a:ln>
        </p:spPr>
        <p:txBody>
          <a:bodyPr anchorCtr="0" anchor="t" bIns="46800" lIns="90000" spcFirstLastPara="1" rIns="90000" wrap="square" tIns="46800">
            <a:noAutofit/>
          </a:bodyPr>
          <a:lstStyle/>
          <a:p>
            <a:pPr indent="-355600" lvl="0" marL="457200" marR="0" rtl="0" algn="l">
              <a:lnSpc>
                <a:spcPct val="100000"/>
              </a:lnSpc>
              <a:spcBef>
                <a:spcPts val="0"/>
              </a:spcBef>
              <a:spcAft>
                <a:spcPts val="0"/>
              </a:spcAft>
              <a:buClr>
                <a:srgbClr val="000000"/>
              </a:buClr>
              <a:buSzPts val="2000"/>
              <a:buFont typeface="Arial"/>
              <a:buChar char="●"/>
            </a:pPr>
            <a:r>
              <a:rPr b="0" lang="en" sz="2000" u="none">
                <a:solidFill>
                  <a:srgbClr val="000000"/>
                </a:solidFill>
                <a:latin typeface="Arial"/>
                <a:ea typeface="Arial"/>
                <a:cs typeface="Arial"/>
                <a:sym typeface="Arial"/>
              </a:rPr>
              <a:t>Le informazioni addizionali salvate nello stack per le eccezioni di errore sul bus e di errore di indirizzo sono:</a:t>
            </a:r>
            <a:br>
              <a:rPr b="0" lang="en" sz="2000" u="none">
                <a:solidFill>
                  <a:srgbClr val="000000"/>
                </a:solidFill>
                <a:latin typeface="Arial"/>
                <a:ea typeface="Arial"/>
                <a:cs typeface="Arial"/>
                <a:sym typeface="Arial"/>
              </a:rPr>
            </a:br>
            <a:endParaRPr sz="2000"/>
          </a:p>
          <a:p>
            <a:pPr indent="-355600" lvl="1" marL="914400" marR="0" rtl="0" algn="l">
              <a:lnSpc>
                <a:spcPct val="100000"/>
              </a:lnSpc>
              <a:spcBef>
                <a:spcPts val="0"/>
              </a:spcBef>
              <a:spcAft>
                <a:spcPts val="0"/>
              </a:spcAft>
              <a:buClr>
                <a:schemeClr val="dk1"/>
              </a:buClr>
              <a:buSzPts val="2000"/>
              <a:buChar char="○"/>
            </a:pPr>
            <a:r>
              <a:rPr lang="en" sz="2000">
                <a:solidFill>
                  <a:schemeClr val="dk1"/>
                </a:solidFill>
              </a:rPr>
              <a:t>una parola di 5 bit contenente il codice di funzione del processore (FC0, FC1, FC2),</a:t>
            </a:r>
            <a:endParaRPr sz="2000">
              <a:solidFill>
                <a:schemeClr val="dk1"/>
              </a:solidFill>
            </a:endParaRPr>
          </a:p>
          <a:p>
            <a:pPr indent="-355600" lvl="1" marL="914400" marR="0" rtl="0" algn="l">
              <a:lnSpc>
                <a:spcPct val="100000"/>
              </a:lnSpc>
              <a:spcBef>
                <a:spcPts val="0"/>
              </a:spcBef>
              <a:spcAft>
                <a:spcPts val="0"/>
              </a:spcAft>
              <a:buClr>
                <a:schemeClr val="dk1"/>
              </a:buClr>
              <a:buSzPts val="2000"/>
              <a:buChar char="○"/>
            </a:pPr>
            <a:r>
              <a:rPr lang="en" sz="2000">
                <a:solidFill>
                  <a:schemeClr val="dk1"/>
                </a:solidFill>
              </a:rPr>
              <a:t>l’indicazione sul tipo di ciclo in esecuzione (lettura o scrittura) e l’indicazione se un’istruzione era in corso di esecuzione oppure no.</a:t>
            </a:r>
            <a:endParaRPr>
              <a:solidFill>
                <a:schemeClr val="dk1"/>
              </a:solidFill>
            </a:endParaRPr>
          </a:p>
        </p:txBody>
      </p:sp>
      <p:sp>
        <p:nvSpPr>
          <p:cNvPr id="438" name="Google Shape;438;p63"/>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(4/5)</a:t>
            </a:r>
            <a:endParaRPr b="1">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3" name="Shape 443"/>
        <p:cNvGrpSpPr/>
        <p:nvPr/>
      </p:nvGrpSpPr>
      <p:grpSpPr>
        <a:xfrm>
          <a:off x="0" y="0"/>
          <a:ext cx="0" cy="0"/>
          <a:chOff x="0" y="0"/>
          <a:chExt cx="0" cy="0"/>
        </a:xfrm>
      </p:grpSpPr>
      <p:pic>
        <p:nvPicPr>
          <p:cNvPr id="444" name="Google Shape;444;p64"/>
          <p:cNvPicPr preferRelativeResize="0"/>
          <p:nvPr/>
        </p:nvPicPr>
        <p:blipFill rotWithShape="1">
          <a:blip r:embed="rId3">
            <a:alphaModFix/>
          </a:blip>
          <a:srcRect b="0" l="0" r="0" t="0"/>
          <a:stretch/>
        </p:blipFill>
        <p:spPr>
          <a:xfrm>
            <a:off x="2126312" y="672747"/>
            <a:ext cx="4852987" cy="1800225"/>
          </a:xfrm>
          <a:prstGeom prst="rect">
            <a:avLst/>
          </a:prstGeom>
          <a:noFill/>
          <a:ln>
            <a:noFill/>
          </a:ln>
        </p:spPr>
      </p:pic>
      <p:sp>
        <p:nvSpPr>
          <p:cNvPr id="445" name="Google Shape;445;p64"/>
          <p:cNvSpPr txBox="1"/>
          <p:nvPr/>
        </p:nvSpPr>
        <p:spPr>
          <a:xfrm>
            <a:off x="298350" y="2685125"/>
            <a:ext cx="8508900" cy="2195700"/>
          </a:xfrm>
          <a:prstGeom prst="rect">
            <a:avLst/>
          </a:prstGeom>
          <a:noFill/>
          <a:ln>
            <a:noFill/>
          </a:ln>
        </p:spPr>
        <p:txBody>
          <a:bodyPr anchorCtr="0" anchor="t" bIns="46800" lIns="90000" spcFirstLastPara="1" rIns="90000" wrap="square" tIns="46800">
            <a:noAutofit/>
          </a:bodyPr>
          <a:lstStyle/>
          <a:p>
            <a:pPr indent="-317500" lvl="0" marL="457200" rtl="0" algn="l">
              <a:spcBef>
                <a:spcPts val="0"/>
              </a:spcBef>
              <a:spcAft>
                <a:spcPts val="0"/>
              </a:spcAft>
              <a:buClr>
                <a:schemeClr val="dk1"/>
              </a:buClr>
              <a:buSzPts val="1400"/>
              <a:buChar char="●"/>
            </a:pPr>
            <a:r>
              <a:rPr lang="en" sz="2000">
                <a:solidFill>
                  <a:schemeClr val="dk1"/>
                </a:solidFill>
              </a:rPr>
              <a:t>L’eccezione di reset non salva lo stato del processore</a:t>
            </a:r>
            <a:r>
              <a:rPr lang="en">
                <a:solidFill>
                  <a:schemeClr val="dk1"/>
                </a:solidFill>
              </a:rPr>
              <a:t>.</a:t>
            </a:r>
            <a:endParaRPr>
              <a:solidFill>
                <a:schemeClr val="dk1"/>
              </a:solidFill>
            </a:endParaRPr>
          </a:p>
        </p:txBody>
      </p:sp>
      <p:sp>
        <p:nvSpPr>
          <p:cNvPr id="446" name="Google Shape;446;p64"/>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(4/5)</a:t>
            </a:r>
            <a:endParaRPr b="1">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1" name="Shape 451"/>
        <p:cNvGrpSpPr/>
        <p:nvPr/>
      </p:nvGrpSpPr>
      <p:grpSpPr>
        <a:xfrm>
          <a:off x="0" y="0"/>
          <a:ext cx="0" cy="0"/>
          <a:chOff x="0" y="0"/>
          <a:chExt cx="0" cy="0"/>
        </a:xfrm>
      </p:grpSpPr>
      <p:sp>
        <p:nvSpPr>
          <p:cNvPr id="452" name="Google Shape;452;p65"/>
          <p:cNvSpPr txBox="1"/>
          <p:nvPr/>
        </p:nvSpPr>
        <p:spPr>
          <a:xfrm>
            <a:off x="138100" y="698425"/>
            <a:ext cx="8856000" cy="41100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a:solidFill>
                  <a:srgbClr val="000000"/>
                </a:solidFill>
                <a:latin typeface="Arial"/>
                <a:ea typeface="Arial"/>
                <a:cs typeface="Arial"/>
                <a:sym typeface="Arial"/>
              </a:rPr>
              <a:t>4. Caricamento del nuovo </a:t>
            </a:r>
            <a:r>
              <a:rPr b="1" i="1" lang="en" sz="2000" u="none">
                <a:solidFill>
                  <a:srgbClr val="000000"/>
                </a:solidFill>
                <a:latin typeface="Arial"/>
                <a:ea typeface="Arial"/>
                <a:cs typeface="Arial"/>
                <a:sym typeface="Arial"/>
              </a:rPr>
              <a:t>program counter</a:t>
            </a:r>
            <a:r>
              <a:rPr b="1" i="0" lang="en" sz="2000" u="none">
                <a:solidFill>
                  <a:srgbClr val="000000"/>
                </a:solidFill>
                <a:latin typeface="Arial"/>
                <a:ea typeface="Arial"/>
                <a:cs typeface="Arial"/>
                <a:sym typeface="Arial"/>
              </a:rPr>
              <a:t>: </a:t>
            </a:r>
            <a:r>
              <a:rPr b="0" i="0" lang="en" sz="2000" u="none">
                <a:solidFill>
                  <a:srgbClr val="000000"/>
                </a:solidFill>
                <a:latin typeface="Arial"/>
                <a:ea typeface="Arial"/>
                <a:cs typeface="Arial"/>
                <a:sym typeface="Arial"/>
              </a:rPr>
              <a:t>l’ultima fase consiste nel caricamento del nuovo valore del program counter, che è prelevato dal vettore delle eccezioni.</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a:solidFill>
                  <a:srgbClr val="000000"/>
                </a:solidFill>
                <a:latin typeface="Arial"/>
                <a:ea typeface="Arial"/>
                <a:cs typeface="Arial"/>
                <a:sym typeface="Arial"/>
              </a:rPr>
              <a:t>Terminata tale operazione, il processore riprende l’esecuzione a partire dalla routine di gestione dell’eccezione.</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2000"/>
          </a:p>
          <a:p>
            <a:pPr indent="0" lvl="0" marL="0" rtl="0" algn="l">
              <a:spcBef>
                <a:spcPts val="0"/>
              </a:spcBef>
              <a:spcAft>
                <a:spcPts val="0"/>
              </a:spcAft>
              <a:buClr>
                <a:schemeClr val="dk1"/>
              </a:buClr>
              <a:buSzPts val="2000"/>
              <a:buFont typeface="Arial"/>
              <a:buNone/>
            </a:pPr>
            <a:r>
              <a:rPr lang="en" sz="2000">
                <a:solidFill>
                  <a:schemeClr val="dk1"/>
                </a:solidFill>
              </a:rPr>
              <a:t>Tale routine dovrà salvare esplicitamente i registri general-purpose che userà per le variabili locali.</a:t>
            </a:r>
            <a:endParaRPr sz="2000">
              <a:solidFill>
                <a:schemeClr val="dk1"/>
              </a:solidFill>
            </a:endParaRPr>
          </a:p>
          <a:p>
            <a:pPr indent="0" lvl="0" marL="0" rtl="0" algn="l">
              <a:spcBef>
                <a:spcPts val="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SzPts val="2000"/>
              <a:buFont typeface="Arial"/>
              <a:buNone/>
            </a:pPr>
            <a:r>
              <a:rPr lang="en" sz="2000">
                <a:solidFill>
                  <a:schemeClr val="dk1"/>
                </a:solidFill>
              </a:rPr>
              <a:t>Il ripristino dello stato del processore e la riattivazione del programma interrotto avviene attraverso l’istruzione RTE (ultima istruzione della routine di servizio dell’eccezione).</a:t>
            </a:r>
            <a:endParaRPr>
              <a:solidFill>
                <a:schemeClr val="dk1"/>
              </a:solidFill>
            </a:endParaRPr>
          </a:p>
          <a:p>
            <a:pPr indent="0" lvl="0" marL="0" rtl="0" algn="l">
              <a:spcBef>
                <a:spcPts val="0"/>
              </a:spcBef>
              <a:spcAft>
                <a:spcPts val="0"/>
              </a:spcAft>
              <a:buClr>
                <a:schemeClr val="dk1"/>
              </a:buClr>
              <a:buSzPts val="2000"/>
              <a:buFont typeface="Arial"/>
              <a:buNone/>
            </a:pPr>
            <a:r>
              <a:t/>
            </a:r>
            <a:endParaRPr sz="2000">
              <a:solidFill>
                <a:schemeClr val="dk1"/>
              </a:solidFill>
            </a:endParaRPr>
          </a:p>
          <a:p>
            <a:pPr indent="0" lvl="0" marL="0" rtl="0" algn="l">
              <a:spcBef>
                <a:spcPts val="0"/>
              </a:spcBef>
              <a:spcAft>
                <a:spcPts val="0"/>
              </a:spcAft>
              <a:buClr>
                <a:schemeClr val="dk1"/>
              </a:buClr>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t/>
            </a:r>
            <a:endParaRPr sz="2000"/>
          </a:p>
        </p:txBody>
      </p:sp>
      <p:sp>
        <p:nvSpPr>
          <p:cNvPr id="453" name="Google Shape;453;p6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Gruppi di eccezioni (5/5)</a:t>
            </a:r>
            <a:endParaRPr b="1">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8" name="Shape 458"/>
        <p:cNvGrpSpPr/>
        <p:nvPr/>
      </p:nvGrpSpPr>
      <p:grpSpPr>
        <a:xfrm>
          <a:off x="0" y="0"/>
          <a:ext cx="0" cy="0"/>
          <a:chOff x="0" y="0"/>
          <a:chExt cx="0" cy="0"/>
        </a:xfrm>
      </p:grpSpPr>
      <p:sp>
        <p:nvSpPr>
          <p:cNvPr id="459" name="Google Shape;459;p66"/>
          <p:cNvSpPr txBox="1"/>
          <p:nvPr/>
        </p:nvSpPr>
        <p:spPr>
          <a:xfrm>
            <a:off x="103673" y="673225"/>
            <a:ext cx="8948400" cy="8931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i="0" lang="en" sz="2000" u="none">
                <a:solidFill>
                  <a:srgbClr val="000000"/>
                </a:solidFill>
              </a:rPr>
              <a:t>Il 68000 presenta un bus per la richiesta degli interrupt a 3 bit, composto dalle linee IPL2, IPL1 e IPL0, ai quali un dispositivo esterno può applicare un numero di 3 bit che codifichi il proprio </a:t>
            </a:r>
            <a:r>
              <a:rPr i="1" lang="en" sz="2000" u="none">
                <a:solidFill>
                  <a:srgbClr val="000000"/>
                </a:solidFill>
              </a:rPr>
              <a:t>interrupt-request priority level</a:t>
            </a:r>
            <a:r>
              <a:rPr i="0" lang="en" sz="2000" u="none">
                <a:solidFill>
                  <a:srgbClr val="000000"/>
                </a:solidFill>
              </a:rPr>
              <a:t> (IPL).</a:t>
            </a:r>
            <a:endParaRPr i="0" sz="2000" u="none">
              <a:solidFill>
                <a:srgbClr val="000000"/>
              </a:solidFill>
            </a:endParaRPr>
          </a:p>
          <a:p>
            <a:pPr indent="0" lvl="0" marL="0" rtl="0" algn="l">
              <a:spcBef>
                <a:spcPts val="0"/>
              </a:spcBef>
              <a:spcAft>
                <a:spcPts val="0"/>
              </a:spcAft>
              <a:buClr>
                <a:schemeClr val="dk1"/>
              </a:buClr>
              <a:buSzPts val="1800"/>
              <a:buFont typeface="Arial"/>
              <a:buNone/>
            </a:pPr>
            <a:r>
              <a:rPr lang="en" sz="2000">
                <a:solidFill>
                  <a:schemeClr val="dk1"/>
                </a:solidFill>
              </a:rPr>
              <a:t>Sono disponibili sette livelli di priorità (da 1 a 7).</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IPL=0 🡪 non è presente alcuna richiesta di interruzione</a:t>
            </a:r>
            <a:endParaRPr sz="2000">
              <a:solidFill>
                <a:schemeClr val="dk1"/>
              </a:solidFill>
            </a:endParaRPr>
          </a:p>
          <a:p>
            <a:pPr indent="0" lvl="0" marL="0" rtl="0" algn="l">
              <a:spcBef>
                <a:spcPts val="1100"/>
              </a:spcBef>
              <a:spcAft>
                <a:spcPts val="0"/>
              </a:spcAft>
              <a:buClr>
                <a:schemeClr val="dk1"/>
              </a:buClr>
              <a:buSzPts val="1800"/>
              <a:buFont typeface="Arial"/>
              <a:buNone/>
            </a:pPr>
            <a:r>
              <a:rPr lang="en" sz="2000">
                <a:solidFill>
                  <a:schemeClr val="dk1"/>
                </a:solidFill>
              </a:rPr>
              <a:t>IPL=7 🡪 interruzione non mascherabile</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Le richieste di interruzione in arrivo al processore non forzano immediatamente il passaggio alla gestione dell’eccezione, ma restano pendenti e vengono rilevate alla fine del ciclo di esecuzione dell’istruzione corrente. </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Il processore accetta di servire le richieste con priorità maggiore della maschera delle interruzioni (PPL, </a:t>
            </a:r>
            <a:r>
              <a:rPr i="1" lang="en" sz="2000">
                <a:solidFill>
                  <a:schemeClr val="dk1"/>
                </a:solidFill>
              </a:rPr>
              <a:t>processor priority level</a:t>
            </a:r>
            <a:r>
              <a:rPr lang="en" sz="2000">
                <a:solidFill>
                  <a:schemeClr val="dk1"/>
                </a:solidFill>
              </a:rPr>
              <a:t>) o con IPL=7.</a:t>
            </a:r>
            <a:endParaRPr sz="2000">
              <a:solidFill>
                <a:schemeClr val="dk1"/>
              </a:solidFill>
            </a:endParaRPr>
          </a:p>
          <a:p>
            <a:pPr indent="0" lvl="0" marL="0" rtl="0" algn="l">
              <a:spcBef>
                <a:spcPts val="1100"/>
              </a:spcBef>
              <a:spcAft>
                <a:spcPts val="0"/>
              </a:spcAft>
              <a:buClr>
                <a:schemeClr val="dk1"/>
              </a:buClr>
              <a:buSzPts val="1800"/>
              <a:buFont typeface="Arial"/>
              <a:buNone/>
            </a:pPr>
            <a:r>
              <a:rPr lang="en" sz="2000">
                <a:solidFill>
                  <a:schemeClr val="dk1"/>
                </a:solidFill>
              </a:rPr>
              <a:t>Nel momento in cui viene accettata un’interruzione, viene posto PPL=IPL</a:t>
            </a:r>
            <a:endParaRPr sz="2000">
              <a:solidFill>
                <a:schemeClr val="dk1"/>
              </a:solidFill>
            </a:endParaRPr>
          </a:p>
          <a:p>
            <a:pPr indent="0" lvl="0" marL="0" rtl="0" algn="l">
              <a:spcBef>
                <a:spcPts val="0"/>
              </a:spcBef>
              <a:spcAft>
                <a:spcPts val="0"/>
              </a:spcAft>
              <a:buClr>
                <a:schemeClr val="dk1"/>
              </a:buClr>
              <a:buSzPts val="1800"/>
              <a:buFont typeface="Arial"/>
              <a:buNone/>
            </a:pPr>
            <a:r>
              <a:t/>
            </a:r>
            <a:endParaRPr sz="1800">
              <a:solidFill>
                <a:schemeClr val="dk1"/>
              </a:solidFill>
            </a:endParaRPr>
          </a:p>
          <a:p>
            <a:pPr indent="0" lvl="0" marL="0" rtl="0" algn="l">
              <a:spcBef>
                <a:spcPts val="1100"/>
              </a:spcBef>
              <a:spcAft>
                <a:spcPts val="0"/>
              </a:spcAft>
              <a:buClr>
                <a:schemeClr val="dk1"/>
              </a:buClr>
              <a:buSzPts val="1800"/>
              <a:buFont typeface="Arial"/>
              <a:buNone/>
            </a:pPr>
            <a:r>
              <a:t/>
            </a:r>
            <a:endParaRPr sz="1800">
              <a:solidFill>
                <a:schemeClr val="dk1"/>
              </a:solidFill>
            </a:endParaRPr>
          </a:p>
          <a:p>
            <a:pPr indent="0" lvl="0" marL="0" rtl="0" algn="l">
              <a:spcBef>
                <a:spcPts val="0"/>
              </a:spcBef>
              <a:spcAft>
                <a:spcPts val="0"/>
              </a:spcAft>
              <a:buClr>
                <a:schemeClr val="dk1"/>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2000"/>
          </a:p>
        </p:txBody>
      </p:sp>
      <p:sp>
        <p:nvSpPr>
          <p:cNvPr id="460" name="Google Shape;460;p6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Interruzioni (</a:t>
            </a:r>
            <a:r>
              <a:rPr b="1" lang="en">
                <a:solidFill>
                  <a:srgbClr val="FFFFFF"/>
                </a:solidFill>
              </a:rPr>
              <a:t>1/2</a:t>
            </a:r>
            <a:r>
              <a:rPr b="1" lang="en">
                <a:solidFill>
                  <a:srgbClr val="FFFFFF"/>
                </a:solidFill>
              </a:rPr>
              <a:t>)</a:t>
            </a:r>
            <a:endParaRPr b="1">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5" name="Shape 465"/>
        <p:cNvGrpSpPr/>
        <p:nvPr/>
      </p:nvGrpSpPr>
      <p:grpSpPr>
        <a:xfrm>
          <a:off x="0" y="0"/>
          <a:ext cx="0" cy="0"/>
          <a:chOff x="0" y="0"/>
          <a:chExt cx="0" cy="0"/>
        </a:xfrm>
      </p:grpSpPr>
      <p:sp>
        <p:nvSpPr>
          <p:cNvPr id="466" name="Google Shape;466;p67"/>
          <p:cNvSpPr txBox="1"/>
          <p:nvPr/>
        </p:nvSpPr>
        <p:spPr>
          <a:xfrm>
            <a:off x="70500" y="631750"/>
            <a:ext cx="8998200" cy="41184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Il 68000 supporta due modalità di riconoscimento dell’interruzione.</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2000"/>
          </a:p>
          <a:p>
            <a:pPr indent="0" lvl="0" marL="0" rtl="0" algn="l">
              <a:spcBef>
                <a:spcPts val="0"/>
              </a:spcBef>
              <a:spcAft>
                <a:spcPts val="0"/>
              </a:spcAft>
              <a:buClr>
                <a:schemeClr val="dk1"/>
              </a:buClr>
              <a:buSzPts val="1800"/>
              <a:buFont typeface="Arial"/>
              <a:buNone/>
            </a:pPr>
            <a:r>
              <a:rPr b="1" lang="en" sz="2000">
                <a:solidFill>
                  <a:schemeClr val="dk1"/>
                </a:solidFill>
              </a:rPr>
              <a:t>Interruzione vettorizzata</a:t>
            </a:r>
            <a:endParaRPr sz="2000">
              <a:solidFill>
                <a:schemeClr val="dk1"/>
              </a:solidFill>
            </a:endParaRPr>
          </a:p>
          <a:p>
            <a:pPr indent="0" lvl="0" marL="0" rtl="0" algn="l">
              <a:spcBef>
                <a:spcPts val="1100"/>
              </a:spcBef>
              <a:spcAft>
                <a:spcPts val="0"/>
              </a:spcAft>
              <a:buClr>
                <a:schemeClr val="dk1"/>
              </a:buClr>
              <a:buSzPts val="1800"/>
              <a:buFont typeface="Arial"/>
              <a:buNone/>
            </a:pPr>
            <a:r>
              <a:rPr lang="en" sz="2000">
                <a:solidFill>
                  <a:schemeClr val="dk1"/>
                </a:solidFill>
              </a:rPr>
              <a:t>Il dispositivo che interrompe si identifica fornendo un codice (</a:t>
            </a:r>
            <a:r>
              <a:rPr i="1" lang="en" sz="2000">
                <a:solidFill>
                  <a:schemeClr val="dk1"/>
                </a:solidFill>
              </a:rPr>
              <a:t>vector number</a:t>
            </a:r>
            <a:r>
              <a:rPr lang="en" sz="2000">
                <a:solidFill>
                  <a:schemeClr val="dk1"/>
                </a:solidFill>
              </a:rPr>
              <a:t>) a partire dal quale è possibile risalire all’indirizzo di partenza della ISR in grado di servirlo</a:t>
            </a:r>
            <a:endParaRPr sz="2000">
              <a:solidFill>
                <a:schemeClr val="dk1"/>
              </a:solidFill>
            </a:endParaRPr>
          </a:p>
          <a:p>
            <a:pPr indent="0" lvl="0" marL="0" rtl="0" algn="l">
              <a:spcBef>
                <a:spcPts val="1100"/>
              </a:spcBef>
              <a:spcAft>
                <a:spcPts val="0"/>
              </a:spcAft>
              <a:buClr>
                <a:schemeClr val="dk1"/>
              </a:buClr>
              <a:buSzPts val="1800"/>
              <a:buFont typeface="Arial"/>
              <a:buNone/>
            </a:pPr>
            <a:r>
              <a:t/>
            </a:r>
            <a:endParaRPr sz="2000">
              <a:solidFill>
                <a:schemeClr val="dk1"/>
              </a:solidFill>
            </a:endParaRPr>
          </a:p>
          <a:p>
            <a:pPr indent="0" lvl="0" marL="0" rtl="0" algn="l">
              <a:spcBef>
                <a:spcPts val="0"/>
              </a:spcBef>
              <a:spcAft>
                <a:spcPts val="0"/>
              </a:spcAft>
              <a:buClr>
                <a:schemeClr val="dk1"/>
              </a:buClr>
              <a:buSzPts val="1800"/>
              <a:buFont typeface="Arial"/>
              <a:buNone/>
            </a:pPr>
            <a:r>
              <a:rPr b="1" lang="en" sz="2000">
                <a:solidFill>
                  <a:schemeClr val="dk1"/>
                </a:solidFill>
              </a:rPr>
              <a:t>Interruzione autovettorizzata</a:t>
            </a:r>
            <a:endParaRPr sz="2000">
              <a:solidFill>
                <a:schemeClr val="dk1"/>
              </a:solidFill>
            </a:endParaRPr>
          </a:p>
          <a:p>
            <a:pPr indent="0" lvl="0" marL="0" rtl="0" algn="l">
              <a:spcBef>
                <a:spcPts val="1100"/>
              </a:spcBef>
              <a:spcAft>
                <a:spcPts val="0"/>
              </a:spcAft>
              <a:buClr>
                <a:schemeClr val="dk1"/>
              </a:buClr>
              <a:buSzPts val="1800"/>
              <a:buFont typeface="Arial"/>
              <a:buNone/>
            </a:pPr>
            <a:r>
              <a:rPr lang="en" sz="2000">
                <a:solidFill>
                  <a:schemeClr val="dk1"/>
                </a:solidFill>
              </a:rPr>
              <a:t>Il dispositivo che interrompe richiede una gestione automatica dell’interruzione e non fornisce alcun codice. Il vector number è pari a 24+IPL</a:t>
            </a:r>
            <a:endParaRPr sz="2000">
              <a:solidFill>
                <a:schemeClr val="dk1"/>
              </a:solidFill>
            </a:endParaRPr>
          </a:p>
          <a:p>
            <a:pPr indent="0" lvl="0" marL="0" rtl="0" algn="l">
              <a:spcBef>
                <a:spcPts val="1100"/>
              </a:spcBef>
              <a:spcAft>
                <a:spcPts val="0"/>
              </a:spcAft>
              <a:buClr>
                <a:schemeClr val="dk1"/>
              </a:buClr>
              <a:buSzPts val="1800"/>
              <a:buFont typeface="Arial"/>
              <a:buNone/>
            </a:pPr>
            <a:r>
              <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In ogni caso, l’indirizzo del vettore è pari a 4*</a:t>
            </a:r>
            <a:r>
              <a:rPr i="1" lang="en" sz="2000">
                <a:solidFill>
                  <a:schemeClr val="dk1"/>
                </a:solidFill>
              </a:rPr>
              <a:t>n</a:t>
            </a:r>
            <a:r>
              <a:rPr lang="en" sz="2000">
                <a:solidFill>
                  <a:schemeClr val="dk1"/>
                </a:solidFill>
              </a:rPr>
              <a:t> (dove </a:t>
            </a:r>
            <a:r>
              <a:rPr i="1" lang="en" sz="2000">
                <a:solidFill>
                  <a:schemeClr val="dk1"/>
                </a:solidFill>
              </a:rPr>
              <a:t>n</a:t>
            </a:r>
            <a:r>
              <a:rPr lang="en" sz="2000">
                <a:solidFill>
                  <a:schemeClr val="dk1"/>
                </a:solidFill>
              </a:rPr>
              <a:t> è il vector number)</a:t>
            </a:r>
            <a:endParaRPr sz="2000">
              <a:solidFill>
                <a:schemeClr val="dk1"/>
              </a:solidFill>
            </a:endParaRPr>
          </a:p>
          <a:p>
            <a:pPr indent="0" lvl="0" marL="0" rtl="0" algn="l">
              <a:spcBef>
                <a:spcPts val="1100"/>
              </a:spcBef>
              <a:spcAft>
                <a:spcPts val="0"/>
              </a:spcAft>
              <a:buClr>
                <a:schemeClr val="dk1"/>
              </a:buClr>
              <a:buSzPts val="1800"/>
              <a:buFont typeface="Arial"/>
              <a:buNone/>
            </a:pPr>
            <a:r>
              <a:t/>
            </a:r>
            <a:endParaRPr sz="2000">
              <a:solidFill>
                <a:schemeClr val="dk1"/>
              </a:solidFill>
            </a:endParaRPr>
          </a:p>
          <a:p>
            <a:pPr indent="0" lvl="0" marL="0" rtl="0" algn="l">
              <a:spcBef>
                <a:spcPts val="1100"/>
              </a:spcBef>
              <a:spcAft>
                <a:spcPts val="0"/>
              </a:spcAft>
              <a:buClr>
                <a:schemeClr val="dk1"/>
              </a:buClr>
              <a:buSzPts val="18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2000"/>
          </a:p>
        </p:txBody>
      </p:sp>
      <p:sp>
        <p:nvSpPr>
          <p:cNvPr id="467" name="Google Shape;467;p6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Interruzioni (2/2)</a:t>
            </a:r>
            <a:endParaRPr b="1">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2" name="Shape 472"/>
        <p:cNvGrpSpPr/>
        <p:nvPr/>
      </p:nvGrpSpPr>
      <p:grpSpPr>
        <a:xfrm>
          <a:off x="0" y="0"/>
          <a:ext cx="0" cy="0"/>
          <a:chOff x="0" y="0"/>
          <a:chExt cx="0" cy="0"/>
        </a:xfrm>
      </p:grpSpPr>
      <p:sp>
        <p:nvSpPr>
          <p:cNvPr id="473" name="Google Shape;473;p68"/>
          <p:cNvSpPr txBox="1"/>
          <p:nvPr/>
        </p:nvSpPr>
        <p:spPr>
          <a:xfrm>
            <a:off x="42675" y="564350"/>
            <a:ext cx="9034200" cy="4821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Viene identificato asserendo tutti i codici di funzione: ad esempio per un’interruzione vettorizzata si ha</a:t>
            </a:r>
            <a:endParaRPr sz="2000"/>
          </a:p>
        </p:txBody>
      </p:sp>
      <p:sp>
        <p:nvSpPr>
          <p:cNvPr id="474" name="Google Shape;474;p68"/>
          <p:cNvSpPr txBox="1"/>
          <p:nvPr/>
        </p:nvSpPr>
        <p:spPr>
          <a:xfrm>
            <a:off x="0" y="4179094"/>
            <a:ext cx="9144000" cy="6882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Se l’interruzione è vettorizzata, il dispositivo fornisce il proprio vector number sul data bus e asserisce DTACK. Se è autovettorizzata, non fornisce alcun valore sul data bus e asserisce VPA</a:t>
            </a:r>
            <a:endParaRPr sz="2000"/>
          </a:p>
        </p:txBody>
      </p:sp>
      <p:pic>
        <p:nvPicPr>
          <p:cNvPr id="475" name="Google Shape;475;p68"/>
          <p:cNvPicPr preferRelativeResize="0"/>
          <p:nvPr/>
        </p:nvPicPr>
        <p:blipFill rotWithShape="1">
          <a:blip r:embed="rId3">
            <a:alphaModFix/>
          </a:blip>
          <a:srcRect b="0" l="0" r="0" t="0"/>
          <a:stretch/>
        </p:blipFill>
        <p:spPr>
          <a:xfrm>
            <a:off x="2158500" y="1290813"/>
            <a:ext cx="4704075" cy="2872526"/>
          </a:xfrm>
          <a:prstGeom prst="rect">
            <a:avLst/>
          </a:prstGeom>
          <a:noFill/>
          <a:ln>
            <a:noFill/>
          </a:ln>
        </p:spPr>
      </p:pic>
      <p:sp>
        <p:nvSpPr>
          <p:cNvPr id="476" name="Google Shape;476;p6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Ciclo di ack delle interruzioni</a:t>
            </a:r>
            <a:endParaRPr b="1">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81" name="Shape 481"/>
        <p:cNvGrpSpPr/>
        <p:nvPr/>
      </p:nvGrpSpPr>
      <p:grpSpPr>
        <a:xfrm>
          <a:off x="0" y="0"/>
          <a:ext cx="0" cy="0"/>
          <a:chOff x="0" y="0"/>
          <a:chExt cx="0" cy="0"/>
        </a:xfrm>
      </p:grpSpPr>
      <p:sp>
        <p:nvSpPr>
          <p:cNvPr id="482" name="Google Shape;482;p69"/>
          <p:cNvSpPr txBox="1"/>
          <p:nvPr/>
        </p:nvSpPr>
        <p:spPr>
          <a:xfrm>
            <a:off x="87075" y="684750"/>
            <a:ext cx="8931900" cy="42645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rgbClr val="000000"/>
              </a:buClr>
              <a:buSzPts val="1800"/>
              <a:buFont typeface="Arial"/>
              <a:buNone/>
            </a:pPr>
            <a:r>
              <a:rPr b="0" i="0" lang="en" sz="2000" u="none">
                <a:solidFill>
                  <a:srgbClr val="000000"/>
                </a:solidFill>
                <a:latin typeface="Arial"/>
                <a:ea typeface="Arial"/>
                <a:cs typeface="Arial"/>
                <a:sym typeface="Arial"/>
              </a:rPr>
              <a:t>Il 68000 non presenta ingressi espliciti per le interruzioni non mascherabili. Se IPL=7, l’interruzione è sempre servita (anche se PPL=7).</a:t>
            </a:r>
            <a:endParaRPr b="0" i="0" sz="20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2000"/>
          </a:p>
          <a:p>
            <a:pPr indent="0" lvl="0" marL="0" rtl="0" algn="l">
              <a:spcBef>
                <a:spcPts val="0"/>
              </a:spcBef>
              <a:spcAft>
                <a:spcPts val="0"/>
              </a:spcAft>
              <a:buClr>
                <a:schemeClr val="dk1"/>
              </a:buClr>
              <a:buSzPts val="1800"/>
              <a:buFont typeface="Arial"/>
              <a:buNone/>
            </a:pPr>
            <a:r>
              <a:rPr lang="en" sz="2000">
                <a:solidFill>
                  <a:schemeClr val="dk1"/>
                </a:solidFill>
              </a:rPr>
              <a:t>Le interruzioni non mascherabili sono edge-triggered: gli ingressi relativi sono sensibili sul fronte.</a:t>
            </a:r>
            <a:endParaRPr sz="2000">
              <a:solidFill>
                <a:schemeClr val="dk1"/>
              </a:solidFill>
            </a:endParaRPr>
          </a:p>
          <a:p>
            <a:pPr indent="0" lvl="0" marL="0" rtl="0" algn="l">
              <a:spcBef>
                <a:spcPts val="0"/>
              </a:spcBef>
              <a:spcAft>
                <a:spcPts val="0"/>
              </a:spcAft>
              <a:buClr>
                <a:schemeClr val="dk1"/>
              </a:buClr>
              <a:buSzPts val="1800"/>
              <a:buFont typeface="Arial"/>
              <a:buNone/>
            </a:pPr>
            <a:r>
              <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Per evitare che la stessa richiesta reinterrompa, nelle normali interruzioni è sufficiente porre PPL=IPL.</a:t>
            </a:r>
            <a:endParaRPr sz="2000">
              <a:solidFill>
                <a:schemeClr val="dk1"/>
              </a:solidFill>
            </a:endParaRPr>
          </a:p>
          <a:p>
            <a:pPr indent="0" lvl="0" marL="0" rtl="0" algn="l">
              <a:spcBef>
                <a:spcPts val="0"/>
              </a:spcBef>
              <a:spcAft>
                <a:spcPts val="0"/>
              </a:spcAft>
              <a:buClr>
                <a:schemeClr val="dk1"/>
              </a:buClr>
              <a:buSzPts val="1800"/>
              <a:buFont typeface="Arial"/>
              <a:buNone/>
            </a:pPr>
            <a:r>
              <a:t/>
            </a:r>
            <a:endParaRPr sz="2000">
              <a:solidFill>
                <a:schemeClr val="dk1"/>
              </a:solidFill>
            </a:endParaRPr>
          </a:p>
          <a:p>
            <a:pPr indent="0" lvl="0" marL="0" rtl="0" algn="l">
              <a:spcBef>
                <a:spcPts val="0"/>
              </a:spcBef>
              <a:spcAft>
                <a:spcPts val="0"/>
              </a:spcAft>
              <a:buClr>
                <a:schemeClr val="dk1"/>
              </a:buClr>
              <a:buSzPts val="1800"/>
              <a:buFont typeface="Arial"/>
              <a:buNone/>
            </a:pPr>
            <a:r>
              <a:rPr lang="en" sz="2000">
                <a:solidFill>
                  <a:schemeClr val="dk1"/>
                </a:solidFill>
              </a:rPr>
              <a:t>Ciò non vale, invece, nel caso in cui IPL=7. Allora, è richiesto un comportamento sensibile sul fronte di modo che venga riconosciuta una sola transizione dallo stato IPL&lt;7 allo stato IPL=7.</a:t>
            </a:r>
            <a:endParaRPr sz="2000">
              <a:solidFill>
                <a:schemeClr val="dk1"/>
              </a:solidFill>
            </a:endParaRPr>
          </a:p>
          <a:p>
            <a:pPr indent="0" lvl="0" marL="0" rtl="0" algn="l">
              <a:spcBef>
                <a:spcPts val="0"/>
              </a:spcBef>
              <a:spcAft>
                <a:spcPts val="0"/>
              </a:spcAft>
              <a:buClr>
                <a:schemeClr val="dk1"/>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2000"/>
          </a:p>
        </p:txBody>
      </p:sp>
      <p:sp>
        <p:nvSpPr>
          <p:cNvPr id="483" name="Google Shape;483;p6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Interruzioni non mascherabili</a:t>
            </a:r>
            <a:endParaRPr b="1">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0"/>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Conclusioni</a:t>
            </a:r>
            <a:endParaRPr b="1">
              <a:solidFill>
                <a:srgbClr val="FFFFFF"/>
              </a:solidFill>
            </a:endParaRPr>
          </a:p>
        </p:txBody>
      </p:sp>
      <p:sp>
        <p:nvSpPr>
          <p:cNvPr id="489" name="Google Shape;489;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0"/>
              </a:spcBef>
              <a:spcAft>
                <a:spcPts val="0"/>
              </a:spcAft>
              <a:buClr>
                <a:schemeClr val="dk1"/>
              </a:buClr>
              <a:buSzPts val="2400"/>
              <a:buChar char="●"/>
            </a:pPr>
            <a:r>
              <a:rPr lang="en" sz="2400">
                <a:solidFill>
                  <a:schemeClr val="dk1"/>
                </a:solidFill>
              </a:rPr>
              <a:t>Il Motorola 68000 (nome in codice MC68000) è un microprocessore CISC a 16/32 bit.</a:t>
            </a:r>
            <a:endParaRPr sz="2400">
              <a:solidFill>
                <a:schemeClr val="dk1"/>
              </a:solidFill>
            </a:endParaRPr>
          </a:p>
          <a:p>
            <a:pPr indent="0" lvl="0" marL="457200" rtl="0" algn="l">
              <a:lnSpc>
                <a:spcPct val="80000"/>
              </a:lnSpc>
              <a:spcBef>
                <a:spcPts val="0"/>
              </a:spcBef>
              <a:spcAft>
                <a:spcPts val="0"/>
              </a:spcAft>
              <a:buNone/>
            </a:pPr>
            <a:r>
              <a:t/>
            </a: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È stato inizialmente progettato, prodotto e commercializzato da Motorola a partire dal 1979, ed in seguito prodotto e commercializzato dalla Freescale Semiconductor, ex Semiconductor Products Sector di Motorola dalla quale si è separata nel corso del 2004.</a:t>
            </a:r>
            <a:endParaRPr sz="2400">
              <a:solidFill>
                <a:schemeClr val="dk1"/>
              </a:solidFill>
            </a:endParaRPr>
          </a:p>
          <a:p>
            <a:pPr indent="0" lvl="0" marL="457200" rtl="0" algn="l">
              <a:lnSpc>
                <a:spcPct val="80000"/>
              </a:lnSpc>
              <a:spcBef>
                <a:spcPts val="0"/>
              </a:spcBef>
              <a:spcAft>
                <a:spcPts val="0"/>
              </a:spcAft>
              <a:buNone/>
            </a:pPr>
            <a:r>
              <a:t/>
            </a: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Come primo membro della famiglia di microprocessori m68k il suo software in generale è compatibile con gli altri processori suoi successori.</a:t>
            </a:r>
            <a:endParaRPr sz="24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1"/>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Conclusioni</a:t>
            </a:r>
            <a:endParaRPr b="1">
              <a:solidFill>
                <a:srgbClr val="FFFFFF"/>
              </a:solidFill>
            </a:endParaRPr>
          </a:p>
        </p:txBody>
      </p:sp>
      <p:sp>
        <p:nvSpPr>
          <p:cNvPr id="495" name="Google Shape;495;p71"/>
          <p:cNvSpPr txBox="1"/>
          <p:nvPr>
            <p:ph idx="1" type="body"/>
          </p:nvPr>
        </p:nvSpPr>
        <p:spPr>
          <a:xfrm>
            <a:off x="311700" y="1152475"/>
            <a:ext cx="8520600" cy="11388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0"/>
              </a:spcBef>
              <a:spcAft>
                <a:spcPts val="0"/>
              </a:spcAft>
              <a:buClr>
                <a:schemeClr val="dk1"/>
              </a:buClr>
              <a:buSzPts val="2400"/>
              <a:buChar char="●"/>
            </a:pPr>
            <a:r>
              <a:rPr lang="en" sz="2400">
                <a:solidFill>
                  <a:schemeClr val="dk1"/>
                </a:solidFill>
              </a:rPr>
              <a:t>Il modello 68000 è ancora utilizzato per fini didattici, mentre, dopo vent'anni, la sua architettura resta ancora una scelta popolare in nuovi progetti.</a:t>
            </a:r>
            <a:endParaRPr sz="2400"/>
          </a:p>
        </p:txBody>
      </p:sp>
      <p:pic>
        <p:nvPicPr>
          <p:cNvPr id="496" name="Google Shape;496;p71"/>
          <p:cNvPicPr preferRelativeResize="0"/>
          <p:nvPr/>
        </p:nvPicPr>
        <p:blipFill>
          <a:blip r:embed="rId3">
            <a:alphaModFix/>
          </a:blip>
          <a:stretch>
            <a:fillRect/>
          </a:stretch>
        </p:blipFill>
        <p:spPr>
          <a:xfrm>
            <a:off x="152400" y="2443675"/>
            <a:ext cx="3826725" cy="2547426"/>
          </a:xfrm>
          <a:prstGeom prst="rect">
            <a:avLst/>
          </a:prstGeom>
          <a:noFill/>
          <a:ln>
            <a:noFill/>
          </a:ln>
        </p:spPr>
      </p:pic>
      <p:sp>
        <p:nvSpPr>
          <p:cNvPr id="497" name="Google Shape;497;p71"/>
          <p:cNvSpPr txBox="1"/>
          <p:nvPr/>
        </p:nvSpPr>
        <p:spPr>
          <a:xfrm>
            <a:off x="3857100" y="4857075"/>
            <a:ext cx="5286900" cy="315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https://www.tindie.com/products/rosco/rosco-m68k-revision-12/</a:t>
            </a:r>
            <a:endParaRPr/>
          </a:p>
        </p:txBody>
      </p:sp>
      <p:sp>
        <p:nvSpPr>
          <p:cNvPr id="498" name="Google Shape;498;p71"/>
          <p:cNvSpPr txBox="1"/>
          <p:nvPr/>
        </p:nvSpPr>
        <p:spPr>
          <a:xfrm>
            <a:off x="3979125" y="2443675"/>
            <a:ext cx="5164800" cy="24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MC68010 16/32-bit CPU</a:t>
            </a:r>
            <a:endParaRPr/>
          </a:p>
          <a:p>
            <a:pPr indent="0" lvl="0" marL="0" rtl="0" algn="l">
              <a:spcBef>
                <a:spcPts val="0"/>
              </a:spcBef>
              <a:spcAft>
                <a:spcPts val="0"/>
              </a:spcAft>
              <a:buClr>
                <a:schemeClr val="dk1"/>
              </a:buClr>
              <a:buSzPts val="1100"/>
              <a:buFont typeface="Arial"/>
              <a:buNone/>
            </a:pPr>
            <a:r>
              <a:rPr lang="en"/>
              <a:t>1MB RAM</a:t>
            </a:r>
            <a:endParaRPr/>
          </a:p>
          <a:p>
            <a:pPr indent="0" lvl="0" marL="0" rtl="0" algn="l">
              <a:spcBef>
                <a:spcPts val="0"/>
              </a:spcBef>
              <a:spcAft>
                <a:spcPts val="0"/>
              </a:spcAft>
              <a:buClr>
                <a:schemeClr val="dk1"/>
              </a:buClr>
              <a:buSzPts val="1100"/>
              <a:buFont typeface="Arial"/>
              <a:buNone/>
            </a:pPr>
            <a:r>
              <a:rPr lang="en"/>
              <a:t>16KB ROM</a:t>
            </a:r>
            <a:endParaRPr/>
          </a:p>
          <a:p>
            <a:pPr indent="0" lvl="0" marL="0" rtl="0" algn="l">
              <a:spcBef>
                <a:spcPts val="0"/>
              </a:spcBef>
              <a:spcAft>
                <a:spcPts val="0"/>
              </a:spcAft>
              <a:buClr>
                <a:schemeClr val="dk1"/>
              </a:buClr>
              <a:buSzPts val="1100"/>
              <a:buFont typeface="Arial"/>
              <a:buNone/>
            </a:pPr>
            <a:r>
              <a:rPr lang="en"/>
              <a:t>On-board UART (9600 BPS as standard)</a:t>
            </a:r>
            <a:endParaRPr/>
          </a:p>
          <a:p>
            <a:pPr indent="0" lvl="0" marL="0" rtl="0" algn="l">
              <a:spcBef>
                <a:spcPts val="0"/>
              </a:spcBef>
              <a:spcAft>
                <a:spcPts val="0"/>
              </a:spcAft>
              <a:buClr>
                <a:schemeClr val="dk1"/>
              </a:buClr>
              <a:buSzPts val="1100"/>
              <a:buFont typeface="Arial"/>
              <a:buNone/>
            </a:pPr>
            <a:r>
              <a:rPr lang="en"/>
              <a:t>5 easily-accessible interrupt-capable GPIOs</a:t>
            </a:r>
            <a:endParaRPr/>
          </a:p>
          <a:p>
            <a:pPr indent="0" lvl="0" marL="0" rtl="0" algn="l">
              <a:spcBef>
                <a:spcPts val="0"/>
              </a:spcBef>
              <a:spcAft>
                <a:spcPts val="0"/>
              </a:spcAft>
              <a:buClr>
                <a:schemeClr val="dk1"/>
              </a:buClr>
              <a:buSzPts val="1100"/>
              <a:buFont typeface="Arial"/>
              <a:buNone/>
            </a:pPr>
            <a:r>
              <a:rPr lang="en"/>
              <a:t>Two on-board, interrupt-capable programmable timers</a:t>
            </a:r>
            <a:endParaRPr/>
          </a:p>
          <a:p>
            <a:pPr indent="0" lvl="0" marL="0" rtl="0" algn="l">
              <a:spcBef>
                <a:spcPts val="0"/>
              </a:spcBef>
              <a:spcAft>
                <a:spcPts val="0"/>
              </a:spcAft>
              <a:buClr>
                <a:schemeClr val="dk1"/>
              </a:buClr>
              <a:buSzPts val="1100"/>
              <a:buFont typeface="Arial"/>
              <a:buNone/>
            </a:pPr>
            <a:r>
              <a:rPr lang="en"/>
              <a:t>Expansion connector with support for both new and legacy (MC6800) peripherals</a:t>
            </a:r>
            <a:endParaRPr/>
          </a:p>
          <a:p>
            <a:pPr indent="0" lvl="0" marL="0" rtl="0" algn="l">
              <a:spcBef>
                <a:spcPts val="0"/>
              </a:spcBef>
              <a:spcAft>
                <a:spcPts val="0"/>
              </a:spcAft>
              <a:buClr>
                <a:schemeClr val="dk1"/>
              </a:buClr>
              <a:buSzPts val="1100"/>
              <a:buFont typeface="Arial"/>
              <a:buNone/>
            </a:pPr>
            <a:r>
              <a:rPr lang="en"/>
              <a:t>Serial bootloader firmware loads programs via Kermit protocol</a:t>
            </a:r>
            <a:endParaRPr/>
          </a:p>
          <a:p>
            <a:pPr indent="0" lvl="0" marL="0" rtl="0" algn="l">
              <a:spcBef>
                <a:spcPts val="0"/>
              </a:spcBef>
              <a:spcAft>
                <a:spcPts val="0"/>
              </a:spcAft>
              <a:buClr>
                <a:schemeClr val="dk1"/>
              </a:buClr>
              <a:buSzPts val="1100"/>
              <a:buFont typeface="Arial"/>
              <a:buNone/>
            </a:pPr>
            <a:r>
              <a:rPr lang="en"/>
              <a:t>Easy68K IO Compatibility Layer in the firmware</a:t>
            </a:r>
            <a:endParaRPr/>
          </a:p>
          <a:p>
            <a:pPr indent="0" lvl="0" marL="0" rtl="0" algn="l">
              <a:spcBef>
                <a:spcPts val="0"/>
              </a:spcBef>
              <a:spcAft>
                <a:spcPts val="0"/>
              </a:spcAft>
              <a:buClr>
                <a:schemeClr val="dk1"/>
              </a:buClr>
              <a:buSzPts val="1100"/>
              <a:buFont typeface="Arial"/>
              <a:buNone/>
            </a:pPr>
            <a:r>
              <a:rPr lang="en"/>
              <a:t>Various example programs and quick-start code for your own!</a:t>
            </a:r>
            <a:endParaRPr/>
          </a:p>
          <a:p>
            <a:pPr indent="0" lvl="0" marL="0" rtl="0" algn="l">
              <a:spcBef>
                <a:spcPts val="0"/>
              </a:spcBef>
              <a:spcAft>
                <a:spcPts val="0"/>
              </a:spcAft>
              <a:buNone/>
            </a:pPr>
            <a:r>
              <a:t/>
            </a:r>
            <a:endParaRPr/>
          </a:p>
        </p:txBody>
      </p:sp>
      <p:sp>
        <p:nvSpPr>
          <p:cNvPr id="499" name="Google Shape;499;p71"/>
          <p:cNvSpPr txBox="1"/>
          <p:nvPr/>
        </p:nvSpPr>
        <p:spPr>
          <a:xfrm rot="1317793">
            <a:off x="7076800" y="2170779"/>
            <a:ext cx="1933096" cy="801929"/>
          </a:xfrm>
          <a:prstGeom prst="rect">
            <a:avLst/>
          </a:prstGeom>
          <a:solidFill>
            <a:srgbClr val="4A86E8"/>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Consolas"/>
                <a:ea typeface="Consolas"/>
                <a:cs typeface="Consolas"/>
                <a:sym typeface="Consolas"/>
              </a:rPr>
              <a:t>rosco_m68k</a:t>
            </a:r>
            <a:endParaRPr b="1" sz="2100">
              <a:latin typeface="Consolas"/>
              <a:ea typeface="Consolas"/>
              <a:cs typeface="Consolas"/>
              <a:sym typeface="Consola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b="3200" l="0" r="0" t="4301"/>
          <a:stretch/>
        </p:blipFill>
        <p:spPr>
          <a:xfrm>
            <a:off x="443175" y="743275"/>
            <a:ext cx="8091226" cy="4400225"/>
          </a:xfrm>
          <a:prstGeom prst="rect">
            <a:avLst/>
          </a:prstGeom>
          <a:noFill/>
          <a:ln>
            <a:noFill/>
          </a:ln>
        </p:spPr>
      </p:pic>
      <p:sp>
        <p:nvSpPr>
          <p:cNvPr id="92" name="Google Shape;92;p1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Piedinatura</a:t>
            </a:r>
            <a:endParaRPr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7" name="Shape 97"/>
        <p:cNvGrpSpPr/>
        <p:nvPr/>
      </p:nvGrpSpPr>
      <p:grpSpPr>
        <a:xfrm>
          <a:off x="0" y="0"/>
          <a:ext cx="0" cy="0"/>
          <a:chOff x="0" y="0"/>
          <a:chExt cx="0" cy="0"/>
        </a:xfrm>
      </p:grpSpPr>
      <p:sp>
        <p:nvSpPr>
          <p:cNvPr id="98" name="Google Shape;98;p20"/>
          <p:cNvSpPr txBox="1"/>
          <p:nvPr/>
        </p:nvSpPr>
        <p:spPr>
          <a:xfrm>
            <a:off x="237450" y="786050"/>
            <a:ext cx="8789700" cy="2578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i="0" lang="en" sz="2000" u="none">
                <a:solidFill>
                  <a:srgbClr val="000000"/>
                </a:solidFill>
              </a:rPr>
              <a:t>Tale operazione coinvolge i seguenti segnali:</a:t>
            </a:r>
            <a:endParaRPr i="0" sz="2000" u="none">
              <a:solidFill>
                <a:srgbClr val="000000"/>
              </a:solidFill>
            </a:endParaRPr>
          </a:p>
          <a:p>
            <a:pPr indent="0" lvl="0" marL="0" marR="0" rtl="0" algn="l">
              <a:lnSpc>
                <a:spcPct val="100000"/>
              </a:lnSpc>
              <a:spcBef>
                <a:spcPts val="0"/>
              </a:spcBef>
              <a:spcAft>
                <a:spcPts val="0"/>
              </a:spcAft>
              <a:buNone/>
            </a:pPr>
            <a:r>
              <a:t/>
            </a:r>
            <a:endParaRPr sz="2000"/>
          </a:p>
          <a:p>
            <a:pPr indent="-355600" lvl="0" marL="457200" rtl="0" algn="l">
              <a:spcBef>
                <a:spcPts val="0"/>
              </a:spcBef>
              <a:spcAft>
                <a:spcPts val="0"/>
              </a:spcAft>
              <a:buClr>
                <a:schemeClr val="dk1"/>
              </a:buClr>
              <a:buSzPts val="2000"/>
              <a:buChar char="●"/>
            </a:pPr>
            <a:r>
              <a:rPr lang="en" sz="2000">
                <a:solidFill>
                  <a:schemeClr val="dk1"/>
                </a:solidFill>
              </a:rPr>
              <a:t>A1-A23</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D0-D15</a:t>
            </a:r>
            <a:endParaRPr sz="2000">
              <a:solidFill>
                <a:schemeClr val="dk1"/>
              </a:solidFill>
            </a:endParaRPr>
          </a:p>
          <a:p>
            <a:pPr indent="0" lvl="0" marL="0" rtl="0" algn="l">
              <a:spcBef>
                <a:spcPts val="2000"/>
              </a:spcBef>
              <a:spcAft>
                <a:spcPts val="0"/>
              </a:spcAft>
              <a:buNone/>
            </a:pPr>
            <a:r>
              <a:t/>
            </a:r>
            <a:endParaRPr sz="2000">
              <a:solidFill>
                <a:schemeClr val="dk1"/>
              </a:solidFill>
            </a:endParaRPr>
          </a:p>
          <a:p>
            <a:pPr indent="0" lvl="0" marL="0" rtl="0" algn="l">
              <a:spcBef>
                <a:spcPts val="0"/>
              </a:spcBef>
              <a:spcAft>
                <a:spcPts val="0"/>
              </a:spcAft>
              <a:buNone/>
            </a:pPr>
            <a:r>
              <a:rPr lang="en" sz="2000">
                <a:solidFill>
                  <a:schemeClr val="dk1"/>
                </a:solidFill>
              </a:rPr>
              <a:t>I bus indirizzi e dati sono bus paralleli separati.</a:t>
            </a:r>
            <a:endParaRPr sz="2000">
              <a:solidFill>
                <a:schemeClr val="dk1"/>
              </a:solidFill>
            </a:endParaRPr>
          </a:p>
          <a:p>
            <a:pPr indent="0" lvl="0" marL="0" marR="0" rtl="0" algn="l">
              <a:lnSpc>
                <a:spcPct val="100000"/>
              </a:lnSpc>
              <a:spcBef>
                <a:spcPts val="0"/>
              </a:spcBef>
              <a:spcAft>
                <a:spcPts val="0"/>
              </a:spcAft>
              <a:buClr>
                <a:srgbClr val="000000"/>
              </a:buClr>
              <a:buSzPts val="3200"/>
              <a:buFont typeface="Times New Roman"/>
              <a:buNone/>
            </a:pPr>
            <a:r>
              <a:t/>
            </a:r>
            <a:endParaRPr sz="2000"/>
          </a:p>
        </p:txBody>
      </p:sp>
      <p:sp>
        <p:nvSpPr>
          <p:cNvPr id="99" name="Google Shape;99;p20"/>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Trasferimento dei dati</a:t>
            </a:r>
            <a:endParaRPr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4" name="Shape 104"/>
        <p:cNvGrpSpPr/>
        <p:nvPr/>
      </p:nvGrpSpPr>
      <p:grpSpPr>
        <a:xfrm>
          <a:off x="0" y="0"/>
          <a:ext cx="0" cy="0"/>
          <a:chOff x="0" y="0"/>
          <a:chExt cx="0" cy="0"/>
        </a:xfrm>
      </p:grpSpPr>
      <p:pic>
        <p:nvPicPr>
          <p:cNvPr id="105" name="Google Shape;105;p21"/>
          <p:cNvPicPr preferRelativeResize="0"/>
          <p:nvPr/>
        </p:nvPicPr>
        <p:blipFill rotWithShape="1">
          <a:blip r:embed="rId3">
            <a:alphaModFix/>
          </a:blip>
          <a:srcRect b="0" l="0" r="0" t="0"/>
          <a:stretch/>
        </p:blipFill>
        <p:spPr>
          <a:xfrm>
            <a:off x="1655563" y="826859"/>
            <a:ext cx="5832871" cy="3737371"/>
          </a:xfrm>
          <a:prstGeom prst="rect">
            <a:avLst/>
          </a:prstGeom>
          <a:noFill/>
          <a:ln>
            <a:noFill/>
          </a:ln>
        </p:spPr>
      </p:pic>
      <p:sp>
        <p:nvSpPr>
          <p:cNvPr id="106" name="Google Shape;106;p2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Diagramma a blocchi funzionali</a:t>
            </a:r>
            <a:endParaRPr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pic>
        <p:nvPicPr>
          <p:cNvPr id="112" name="Google Shape;112;p22"/>
          <p:cNvPicPr preferRelativeResize="0"/>
          <p:nvPr/>
        </p:nvPicPr>
        <p:blipFill rotWithShape="1">
          <a:blip r:embed="rId3">
            <a:alphaModFix/>
          </a:blip>
          <a:srcRect b="0" l="0" r="0" t="0"/>
          <a:stretch/>
        </p:blipFill>
        <p:spPr>
          <a:xfrm>
            <a:off x="581925" y="670675"/>
            <a:ext cx="8051650" cy="4270375"/>
          </a:xfrm>
          <a:prstGeom prst="rect">
            <a:avLst/>
          </a:prstGeom>
          <a:noFill/>
          <a:ln>
            <a:noFill/>
          </a:ln>
        </p:spPr>
      </p:pic>
      <p:sp>
        <p:nvSpPr>
          <p:cNvPr id="113" name="Google Shape;113;p22"/>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Modello di programmazione (</a:t>
            </a:r>
            <a:r>
              <a:rPr b="1" lang="en">
                <a:solidFill>
                  <a:srgbClr val="FFFFFF"/>
                </a:solidFill>
              </a:rPr>
              <a:t>1/3</a:t>
            </a:r>
            <a:r>
              <a:rPr b="1" lang="en">
                <a:solidFill>
                  <a:srgbClr val="FFFFFF"/>
                </a:solidFill>
              </a:rPr>
              <a:t>)</a:t>
            </a:r>
            <a:endParaRPr b="1">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