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5"/>
  </p:notesMasterIdLst>
  <p:handoutMasterIdLst>
    <p:handoutMasterId r:id="rId116"/>
  </p:handoutMasterIdLst>
  <p:sldIdLst>
    <p:sldId id="793" r:id="rId2"/>
    <p:sldId id="987" r:id="rId3"/>
    <p:sldId id="886" r:id="rId4"/>
    <p:sldId id="887" r:id="rId5"/>
    <p:sldId id="888" r:id="rId6"/>
    <p:sldId id="889" r:id="rId7"/>
    <p:sldId id="890" r:id="rId8"/>
    <p:sldId id="891" r:id="rId9"/>
    <p:sldId id="892" r:id="rId10"/>
    <p:sldId id="866" r:id="rId11"/>
    <p:sldId id="867" r:id="rId12"/>
    <p:sldId id="883" r:id="rId13"/>
    <p:sldId id="884" r:id="rId14"/>
    <p:sldId id="885" r:id="rId15"/>
    <p:sldId id="893" r:id="rId16"/>
    <p:sldId id="814" r:id="rId17"/>
    <p:sldId id="894" r:id="rId18"/>
    <p:sldId id="895" r:id="rId19"/>
    <p:sldId id="896" r:id="rId20"/>
    <p:sldId id="897" r:id="rId21"/>
    <p:sldId id="898" r:id="rId22"/>
    <p:sldId id="899" r:id="rId23"/>
    <p:sldId id="900" r:id="rId24"/>
    <p:sldId id="865" r:id="rId25"/>
    <p:sldId id="864" r:id="rId26"/>
    <p:sldId id="904" r:id="rId27"/>
    <p:sldId id="905" r:id="rId28"/>
    <p:sldId id="906" r:id="rId29"/>
    <p:sldId id="907" r:id="rId30"/>
    <p:sldId id="908" r:id="rId31"/>
    <p:sldId id="909" r:id="rId32"/>
    <p:sldId id="862" r:id="rId33"/>
    <p:sldId id="815" r:id="rId34"/>
    <p:sldId id="848" r:id="rId35"/>
    <p:sldId id="911" r:id="rId36"/>
    <p:sldId id="912" r:id="rId37"/>
    <p:sldId id="913" r:id="rId38"/>
    <p:sldId id="914" r:id="rId39"/>
    <p:sldId id="915" r:id="rId40"/>
    <p:sldId id="916" r:id="rId41"/>
    <p:sldId id="949" r:id="rId42"/>
    <p:sldId id="879" r:id="rId43"/>
    <p:sldId id="917" r:id="rId44"/>
    <p:sldId id="918" r:id="rId45"/>
    <p:sldId id="919" r:id="rId46"/>
    <p:sldId id="920" r:id="rId47"/>
    <p:sldId id="921" r:id="rId48"/>
    <p:sldId id="922" r:id="rId49"/>
    <p:sldId id="868" r:id="rId50"/>
    <p:sldId id="880" r:id="rId51"/>
    <p:sldId id="881" r:id="rId52"/>
    <p:sldId id="923" r:id="rId53"/>
    <p:sldId id="924" r:id="rId54"/>
    <p:sldId id="925" r:id="rId55"/>
    <p:sldId id="926" r:id="rId56"/>
    <p:sldId id="927" r:id="rId57"/>
    <p:sldId id="870" r:id="rId58"/>
    <p:sldId id="953" r:id="rId59"/>
    <p:sldId id="869" r:id="rId60"/>
    <p:sldId id="827" r:id="rId61"/>
    <p:sldId id="828" r:id="rId62"/>
    <p:sldId id="928" r:id="rId63"/>
    <p:sldId id="929" r:id="rId64"/>
    <p:sldId id="944" r:id="rId65"/>
    <p:sldId id="945" r:id="rId66"/>
    <p:sldId id="955" r:id="rId67"/>
    <p:sldId id="959" r:id="rId68"/>
    <p:sldId id="956" r:id="rId69"/>
    <p:sldId id="957" r:id="rId70"/>
    <p:sldId id="958" r:id="rId71"/>
    <p:sldId id="851" r:id="rId72"/>
    <p:sldId id="930" r:id="rId73"/>
    <p:sldId id="932" r:id="rId74"/>
    <p:sldId id="933" r:id="rId75"/>
    <p:sldId id="934" r:id="rId76"/>
    <p:sldId id="935" r:id="rId77"/>
    <p:sldId id="936" r:id="rId78"/>
    <p:sldId id="937" r:id="rId79"/>
    <p:sldId id="938" r:id="rId80"/>
    <p:sldId id="939" r:id="rId81"/>
    <p:sldId id="940" r:id="rId82"/>
    <p:sldId id="941" r:id="rId83"/>
    <p:sldId id="960" r:id="rId84"/>
    <p:sldId id="963" r:id="rId85"/>
    <p:sldId id="964" r:id="rId86"/>
    <p:sldId id="965" r:id="rId87"/>
    <p:sldId id="942" r:id="rId88"/>
    <p:sldId id="961" r:id="rId89"/>
    <p:sldId id="966" r:id="rId90"/>
    <p:sldId id="967" r:id="rId91"/>
    <p:sldId id="968" r:id="rId92"/>
    <p:sldId id="969" r:id="rId93"/>
    <p:sldId id="970" r:id="rId94"/>
    <p:sldId id="971" r:id="rId95"/>
    <p:sldId id="972" r:id="rId96"/>
    <p:sldId id="973" r:id="rId97"/>
    <p:sldId id="974" r:id="rId98"/>
    <p:sldId id="975" r:id="rId99"/>
    <p:sldId id="976" r:id="rId100"/>
    <p:sldId id="977" r:id="rId101"/>
    <p:sldId id="978" r:id="rId102"/>
    <p:sldId id="979" r:id="rId103"/>
    <p:sldId id="980" r:id="rId104"/>
    <p:sldId id="872" r:id="rId105"/>
    <p:sldId id="950" r:id="rId106"/>
    <p:sldId id="951" r:id="rId107"/>
    <p:sldId id="981" r:id="rId108"/>
    <p:sldId id="952" r:id="rId109"/>
    <p:sldId id="982" r:id="rId110"/>
    <p:sldId id="983" r:id="rId111"/>
    <p:sldId id="984" r:id="rId112"/>
    <p:sldId id="985" r:id="rId113"/>
    <p:sldId id="986" r:id="rId114"/>
  </p:sldIdLst>
  <p:sldSz cx="9144000" cy="6858000" type="screen4x3"/>
  <p:notesSz cx="7102475" cy="9388475"/>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3E2606-D159-B849-9672-D4A6209618F2}" v="39" dt="2023-03-22T13:38:12.29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421" autoAdjust="0"/>
    <p:restoredTop sz="94683" autoAdjust="0"/>
  </p:normalViewPr>
  <p:slideViewPr>
    <p:cSldViewPr>
      <p:cViewPr varScale="1">
        <p:scale>
          <a:sx n="111" d="100"/>
          <a:sy n="111" d="100"/>
        </p:scale>
        <p:origin x="11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5/10/relationships/revisionInfo" Target="revisionInfo.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1431C1C0-2297-4B4D-9060-20D41A85AED1}"/>
              </a:ext>
            </a:extLst>
          </p:cNvPr>
          <p:cNvSpPr>
            <a:spLocks noGrp="1" noChangeArrowheads="1"/>
          </p:cNvSpPr>
          <p:nvPr>
            <p:ph type="hdr" sz="quarter"/>
          </p:nvPr>
        </p:nvSpPr>
        <p:spPr bwMode="auto">
          <a:xfrm>
            <a:off x="0" y="0"/>
            <a:ext cx="3078163" cy="468313"/>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Times New Roman" pitchFamily="18" charset="0"/>
              </a:defRPr>
            </a:lvl1pPr>
          </a:lstStyle>
          <a:p>
            <a:pPr>
              <a:defRPr/>
            </a:pPr>
            <a:r>
              <a:rPr lang="en-US" altLang="en-US"/>
              <a:t>The EU Data Protection Regulation (DPR) and cross-national data sharing</a:t>
            </a:r>
            <a:endParaRPr lang="en-GB" altLang="en-US"/>
          </a:p>
        </p:txBody>
      </p:sp>
      <p:sp>
        <p:nvSpPr>
          <p:cNvPr id="78851" name="Rectangle 3">
            <a:extLst>
              <a:ext uri="{FF2B5EF4-FFF2-40B4-BE49-F238E27FC236}">
                <a16:creationId xmlns:a16="http://schemas.microsoft.com/office/drawing/2014/main" id="{CAF8CDAC-DE6F-F44A-ADAD-1892FFB7A59B}"/>
              </a:ext>
            </a:extLst>
          </p:cNvPr>
          <p:cNvSpPr>
            <a:spLocks noGrp="1" noChangeArrowheads="1"/>
          </p:cNvSpPr>
          <p:nvPr>
            <p:ph type="dt" sz="quarter" idx="1"/>
          </p:nvPr>
        </p:nvSpPr>
        <p:spPr bwMode="auto">
          <a:xfrm>
            <a:off x="4024313" y="0"/>
            <a:ext cx="3078162" cy="468313"/>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Times New Roman" pitchFamily="18" charset="0"/>
              </a:defRPr>
            </a:lvl1pPr>
          </a:lstStyle>
          <a:p>
            <a:pPr>
              <a:defRPr/>
            </a:pPr>
            <a:r>
              <a:rPr lang="en-US" altLang="en-US"/>
              <a:t>RSS, London, 19 December 2016</a:t>
            </a:r>
            <a:endParaRPr lang="en-GB" altLang="en-US"/>
          </a:p>
        </p:txBody>
      </p:sp>
      <p:sp>
        <p:nvSpPr>
          <p:cNvPr id="78852" name="Rectangle 4">
            <a:extLst>
              <a:ext uri="{FF2B5EF4-FFF2-40B4-BE49-F238E27FC236}">
                <a16:creationId xmlns:a16="http://schemas.microsoft.com/office/drawing/2014/main" id="{539E6896-E124-194C-98CC-2A305785D31E}"/>
              </a:ext>
            </a:extLst>
          </p:cNvPr>
          <p:cNvSpPr>
            <a:spLocks noGrp="1" noChangeArrowheads="1"/>
          </p:cNvSpPr>
          <p:nvPr>
            <p:ph type="ftr" sz="quarter" idx="2"/>
          </p:nvPr>
        </p:nvSpPr>
        <p:spPr bwMode="auto">
          <a:xfrm>
            <a:off x="0" y="8920163"/>
            <a:ext cx="3078163" cy="468312"/>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Times New Roman" pitchFamily="18" charset="0"/>
              </a:defRPr>
            </a:lvl1pPr>
          </a:lstStyle>
          <a:p>
            <a:pPr>
              <a:defRPr/>
            </a:pPr>
            <a:r>
              <a:rPr lang="en-GB"/>
              <a:t>FP Crawley, GCPA, fpc@gcpalliance.org</a:t>
            </a:r>
          </a:p>
        </p:txBody>
      </p:sp>
      <p:sp>
        <p:nvSpPr>
          <p:cNvPr id="78853" name="Rectangle 5">
            <a:extLst>
              <a:ext uri="{FF2B5EF4-FFF2-40B4-BE49-F238E27FC236}">
                <a16:creationId xmlns:a16="http://schemas.microsoft.com/office/drawing/2014/main" id="{6DBC7B66-A438-734D-A9FD-88F3C71BECE1}"/>
              </a:ext>
            </a:extLst>
          </p:cNvPr>
          <p:cNvSpPr>
            <a:spLocks noGrp="1" noChangeArrowheads="1"/>
          </p:cNvSpPr>
          <p:nvPr>
            <p:ph type="sldNum" sz="quarter" idx="3"/>
          </p:nvPr>
        </p:nvSpPr>
        <p:spPr bwMode="auto">
          <a:xfrm>
            <a:off x="4024313" y="8920163"/>
            <a:ext cx="3078162" cy="468312"/>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atin typeface="Times New Roman" panose="02020603050405020304" pitchFamily="18" charset="0"/>
              </a:defRPr>
            </a:lvl1pPr>
          </a:lstStyle>
          <a:p>
            <a:fld id="{5D9C9AF2-D02F-604A-9EB6-D6E466FFF786}" type="slidenum">
              <a:rPr lang="en-GB" altLang="en-US"/>
              <a:pPr/>
              <a:t>‹N›</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FBA33E2-B132-884D-8315-72503D92F39D}"/>
              </a:ext>
            </a:extLst>
          </p:cNvPr>
          <p:cNvSpPr>
            <a:spLocks noGrp="1" noChangeArrowheads="1"/>
          </p:cNvSpPr>
          <p:nvPr>
            <p:ph type="hdr" sz="quarter"/>
          </p:nvPr>
        </p:nvSpPr>
        <p:spPr bwMode="auto">
          <a:xfrm>
            <a:off x="0" y="0"/>
            <a:ext cx="3078163" cy="468313"/>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Times New Roman" pitchFamily="18" charset="0"/>
              </a:defRPr>
            </a:lvl1pPr>
          </a:lstStyle>
          <a:p>
            <a:pPr>
              <a:defRPr/>
            </a:pPr>
            <a:r>
              <a:rPr lang="en-US" altLang="en-US"/>
              <a:t>The EU Data Protection Regulation (DPR) and cross-national data sharing</a:t>
            </a:r>
            <a:endParaRPr lang="en-GB" altLang="en-US"/>
          </a:p>
        </p:txBody>
      </p:sp>
      <p:sp>
        <p:nvSpPr>
          <p:cNvPr id="13315" name="Rectangle 3">
            <a:extLst>
              <a:ext uri="{FF2B5EF4-FFF2-40B4-BE49-F238E27FC236}">
                <a16:creationId xmlns:a16="http://schemas.microsoft.com/office/drawing/2014/main" id="{10C819E7-FFEC-0E4A-87C0-205636460284}"/>
              </a:ext>
            </a:extLst>
          </p:cNvPr>
          <p:cNvSpPr>
            <a:spLocks noGrp="1" noChangeArrowheads="1"/>
          </p:cNvSpPr>
          <p:nvPr>
            <p:ph type="dt" idx="1"/>
          </p:nvPr>
        </p:nvSpPr>
        <p:spPr bwMode="auto">
          <a:xfrm>
            <a:off x="4024313" y="0"/>
            <a:ext cx="3078162" cy="468313"/>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Times New Roman" pitchFamily="18" charset="0"/>
              </a:defRPr>
            </a:lvl1pPr>
          </a:lstStyle>
          <a:p>
            <a:pPr>
              <a:defRPr/>
            </a:pPr>
            <a:r>
              <a:rPr lang="en-US" altLang="en-US"/>
              <a:t>RSS, London, 19 December 2016</a:t>
            </a:r>
            <a:endParaRPr lang="en-GB" altLang="en-US"/>
          </a:p>
        </p:txBody>
      </p:sp>
      <p:sp>
        <p:nvSpPr>
          <p:cNvPr id="13316" name="Rectangle 4">
            <a:extLst>
              <a:ext uri="{FF2B5EF4-FFF2-40B4-BE49-F238E27FC236}">
                <a16:creationId xmlns:a16="http://schemas.microsoft.com/office/drawing/2014/main" id="{9CD09920-407D-F147-AD56-B590B60CB9DB}"/>
              </a:ext>
            </a:extLst>
          </p:cNvPr>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a:extLst>
              <a:ext uri="{FF2B5EF4-FFF2-40B4-BE49-F238E27FC236}">
                <a16:creationId xmlns:a16="http://schemas.microsoft.com/office/drawing/2014/main" id="{F1FED265-E928-4C4D-A4F9-FC8E736F997F}"/>
              </a:ext>
            </a:extLst>
          </p:cNvPr>
          <p:cNvSpPr>
            <a:spLocks noGrp="1" noChangeArrowheads="1"/>
          </p:cNvSpPr>
          <p:nvPr>
            <p:ph type="body" sz="quarter" idx="3"/>
          </p:nvPr>
        </p:nvSpPr>
        <p:spPr bwMode="auto">
          <a:xfrm>
            <a:off x="946150" y="4459288"/>
            <a:ext cx="5210175" cy="4224337"/>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318" name="Rectangle 6">
            <a:extLst>
              <a:ext uri="{FF2B5EF4-FFF2-40B4-BE49-F238E27FC236}">
                <a16:creationId xmlns:a16="http://schemas.microsoft.com/office/drawing/2014/main" id="{A54F5FF7-B355-A141-B1D8-EF84C24EC072}"/>
              </a:ext>
            </a:extLst>
          </p:cNvPr>
          <p:cNvSpPr>
            <a:spLocks noGrp="1" noChangeArrowheads="1"/>
          </p:cNvSpPr>
          <p:nvPr>
            <p:ph type="ftr" sz="quarter" idx="4"/>
          </p:nvPr>
        </p:nvSpPr>
        <p:spPr bwMode="auto">
          <a:xfrm>
            <a:off x="0" y="8920163"/>
            <a:ext cx="3078163" cy="468312"/>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Times New Roman" pitchFamily="18" charset="0"/>
              </a:defRPr>
            </a:lvl1pPr>
          </a:lstStyle>
          <a:p>
            <a:pPr>
              <a:defRPr/>
            </a:pPr>
            <a:r>
              <a:rPr lang="en-GB"/>
              <a:t>FP Crawley, GCPA, fpc@gcpalliance.org</a:t>
            </a:r>
          </a:p>
        </p:txBody>
      </p:sp>
      <p:sp>
        <p:nvSpPr>
          <p:cNvPr id="13319" name="Rectangle 7">
            <a:extLst>
              <a:ext uri="{FF2B5EF4-FFF2-40B4-BE49-F238E27FC236}">
                <a16:creationId xmlns:a16="http://schemas.microsoft.com/office/drawing/2014/main" id="{88F668AA-0D1A-DB40-B9DC-5EB7A954F4C3}"/>
              </a:ext>
            </a:extLst>
          </p:cNvPr>
          <p:cNvSpPr>
            <a:spLocks noGrp="1" noChangeArrowheads="1"/>
          </p:cNvSpPr>
          <p:nvPr>
            <p:ph type="sldNum" sz="quarter" idx="5"/>
          </p:nvPr>
        </p:nvSpPr>
        <p:spPr bwMode="auto">
          <a:xfrm>
            <a:off x="4024313" y="8920163"/>
            <a:ext cx="3078162" cy="468312"/>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atin typeface="Times New Roman" panose="02020603050405020304" pitchFamily="18" charset="0"/>
              </a:defRPr>
            </a:lvl1pPr>
          </a:lstStyle>
          <a:p>
            <a:fld id="{4D9BF866-A820-AE4D-85A9-696F39171386}" type="slidenum">
              <a:rPr lang="en-GB" altLang="en-US"/>
              <a:pPr/>
              <a:t>‹N›</a:t>
            </a:fld>
            <a:endParaRPr lang="en-GB" alt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7B35D0B5-A92A-584D-8B41-F96590BB45C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Times New Roman" panose="02020603050405020304" pitchFamily="18" charset="0"/>
              </a:rPr>
              <a:t>The EU Data Protection Regulation (DPR) and cross-national data sharing</a:t>
            </a:r>
            <a:endParaRPr lang="en-GB" altLang="en-US">
              <a:latin typeface="Times New Roman" panose="02020603050405020304" pitchFamily="18" charset="0"/>
            </a:endParaRPr>
          </a:p>
        </p:txBody>
      </p:sp>
      <p:sp>
        <p:nvSpPr>
          <p:cNvPr id="16386" name="Rectangle 3">
            <a:extLst>
              <a:ext uri="{FF2B5EF4-FFF2-40B4-BE49-F238E27FC236}">
                <a16:creationId xmlns:a16="http://schemas.microsoft.com/office/drawing/2014/main" id="{E07516EA-C624-BD46-B5F4-C2F5D095F9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Times New Roman" panose="02020603050405020304" pitchFamily="18" charset="0"/>
              </a:rPr>
              <a:t>RSS, London, 19 December 2016</a:t>
            </a:r>
            <a:endParaRPr lang="en-GB" altLang="en-US">
              <a:latin typeface="Times New Roman" panose="02020603050405020304" pitchFamily="18" charset="0"/>
            </a:endParaRPr>
          </a:p>
        </p:txBody>
      </p:sp>
      <p:sp>
        <p:nvSpPr>
          <p:cNvPr id="16387" name="Rectangle 6">
            <a:extLst>
              <a:ext uri="{FF2B5EF4-FFF2-40B4-BE49-F238E27FC236}">
                <a16:creationId xmlns:a16="http://schemas.microsoft.com/office/drawing/2014/main" id="{430C2EE1-A749-3D4E-8A11-C7C80D46F99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r>
              <a:rPr lang="en-GB" altLang="en-US">
                <a:latin typeface="Times New Roman" panose="02020603050405020304" pitchFamily="18" charset="0"/>
              </a:rPr>
              <a:t>FP Crawley, GCPA, fpc@gcpalliance.org</a:t>
            </a:r>
          </a:p>
        </p:txBody>
      </p:sp>
      <p:sp>
        <p:nvSpPr>
          <p:cNvPr id="16388" name="Rectangle 7">
            <a:extLst>
              <a:ext uri="{FF2B5EF4-FFF2-40B4-BE49-F238E27FC236}">
                <a16:creationId xmlns:a16="http://schemas.microsoft.com/office/drawing/2014/main" id="{7E310BB5-56EA-3C41-A98A-2CA627E1DE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fld id="{8EF30E28-9917-244E-80B3-690CD414E27C}" type="slidenum">
              <a:rPr lang="en-GB" altLang="en-US">
                <a:latin typeface="Times New Roman" panose="02020603050405020304" pitchFamily="18" charset="0"/>
              </a:rPr>
              <a:pPr/>
              <a:t>1</a:t>
            </a:fld>
            <a:endParaRPr lang="en-GB"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A50BA10-D2F8-CD4F-AC32-5BB2010BABD0}"/>
              </a:ext>
            </a:extLst>
          </p:cNvPr>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5" name="Freeform 3">
            <a:extLst>
              <a:ext uri="{FF2B5EF4-FFF2-40B4-BE49-F238E27FC236}">
                <a16:creationId xmlns:a16="http://schemas.microsoft.com/office/drawing/2014/main" id="{87D6DFBE-A86B-A446-8B6E-D896A7FA3043}"/>
              </a:ext>
            </a:extLst>
          </p:cNvPr>
          <p:cNvSpPr>
            <a:spLocks/>
          </p:cNvSpPr>
          <p:nvPr/>
        </p:nvSpPr>
        <p:spPr bwMode="white">
          <a:xfrm>
            <a:off x="-9525" y="4489450"/>
            <a:ext cx="5754688"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miter lim="800000"/>
                <a:headEnd type="none" w="sm" len="sm"/>
                <a:tailEnd type="none" w="sm" len="sm"/>
              </a14:hiddenLine>
            </a:ext>
          </a:extLst>
        </p:spPr>
        <p:txBody>
          <a:bodyPr wrap="none" anchor="ctr"/>
          <a:lstStyle/>
          <a:p>
            <a:endParaRPr lang="it-IT"/>
          </a:p>
        </p:txBody>
      </p:sp>
      <p:sp>
        <p:nvSpPr>
          <p:cNvPr id="6" name="Freeform 4">
            <a:extLst>
              <a:ext uri="{FF2B5EF4-FFF2-40B4-BE49-F238E27FC236}">
                <a16:creationId xmlns:a16="http://schemas.microsoft.com/office/drawing/2014/main" id="{970EE8A9-85BE-F84E-A886-AAFCAC484C3A}"/>
              </a:ext>
            </a:extLst>
          </p:cNvPr>
          <p:cNvSpPr>
            <a:spLocks/>
          </p:cNvSpPr>
          <p:nvPr/>
        </p:nvSpPr>
        <p:spPr bwMode="white">
          <a:xfrm>
            <a:off x="0" y="3817938"/>
            <a:ext cx="8164513"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7" name="Freeform 5">
            <a:extLst>
              <a:ext uri="{FF2B5EF4-FFF2-40B4-BE49-F238E27FC236}">
                <a16:creationId xmlns:a16="http://schemas.microsoft.com/office/drawing/2014/main" id="{5291E37E-D037-9743-9281-DF0435DEECDA}"/>
              </a:ext>
            </a:extLst>
          </p:cNvPr>
          <p:cNvSpPr>
            <a:spLocks/>
          </p:cNvSpPr>
          <p:nvPr/>
        </p:nvSpPr>
        <p:spPr bwMode="white">
          <a:xfrm>
            <a:off x="0" y="3146425"/>
            <a:ext cx="9144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8" name="Freeform 6">
            <a:extLst>
              <a:ext uri="{FF2B5EF4-FFF2-40B4-BE49-F238E27FC236}">
                <a16:creationId xmlns:a16="http://schemas.microsoft.com/office/drawing/2014/main" id="{5603498C-F29E-DB49-9F62-1655E036BEBB}"/>
              </a:ext>
            </a:extLst>
          </p:cNvPr>
          <p:cNvSpPr>
            <a:spLocks/>
          </p:cNvSpPr>
          <p:nvPr/>
        </p:nvSpPr>
        <p:spPr bwMode="white">
          <a:xfrm>
            <a:off x="0" y="2460625"/>
            <a:ext cx="9144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9" name="Freeform 7">
            <a:extLst>
              <a:ext uri="{FF2B5EF4-FFF2-40B4-BE49-F238E27FC236}">
                <a16:creationId xmlns:a16="http://schemas.microsoft.com/office/drawing/2014/main" id="{2FE18074-5FFE-124B-A748-E2F52C5ABC3D}"/>
              </a:ext>
            </a:extLst>
          </p:cNvPr>
          <p:cNvSpPr>
            <a:spLocks/>
          </p:cNvSpPr>
          <p:nvPr/>
        </p:nvSpPr>
        <p:spPr bwMode="white">
          <a:xfrm>
            <a:off x="0" y="1793875"/>
            <a:ext cx="9144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 name="Freeform 8">
            <a:extLst>
              <a:ext uri="{FF2B5EF4-FFF2-40B4-BE49-F238E27FC236}">
                <a16:creationId xmlns:a16="http://schemas.microsoft.com/office/drawing/2014/main" id="{4EACC864-B933-7845-AC38-1C6714D78EEB}"/>
              </a:ext>
            </a:extLst>
          </p:cNvPr>
          <p:cNvSpPr>
            <a:spLocks/>
          </p:cNvSpPr>
          <p:nvPr/>
        </p:nvSpPr>
        <p:spPr bwMode="white">
          <a:xfrm>
            <a:off x="0" y="-20638"/>
            <a:ext cx="9144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1" name="Freeform 9">
            <a:extLst>
              <a:ext uri="{FF2B5EF4-FFF2-40B4-BE49-F238E27FC236}">
                <a16:creationId xmlns:a16="http://schemas.microsoft.com/office/drawing/2014/main" id="{C977B200-9AB2-6340-B211-6CA4E4DA6226}"/>
              </a:ext>
            </a:extLst>
          </p:cNvPr>
          <p:cNvSpPr>
            <a:spLocks/>
          </p:cNvSpPr>
          <p:nvPr/>
        </p:nvSpPr>
        <p:spPr bwMode="white">
          <a:xfrm>
            <a:off x="0" y="-20638"/>
            <a:ext cx="8388350"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2" name="Freeform 10">
            <a:extLst>
              <a:ext uri="{FF2B5EF4-FFF2-40B4-BE49-F238E27FC236}">
                <a16:creationId xmlns:a16="http://schemas.microsoft.com/office/drawing/2014/main" id="{F7A30EC9-7AE4-D640-B455-838788A30ABC}"/>
              </a:ext>
            </a:extLst>
          </p:cNvPr>
          <p:cNvSpPr>
            <a:spLocks/>
          </p:cNvSpPr>
          <p:nvPr/>
        </p:nvSpPr>
        <p:spPr bwMode="white">
          <a:xfrm>
            <a:off x="0" y="-20638"/>
            <a:ext cx="4578350"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it-IT"/>
          </a:p>
        </p:txBody>
      </p:sp>
      <p:sp>
        <p:nvSpPr>
          <p:cNvPr id="190475" name="Rectangle 11"/>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90476"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 name="Rectangle 13">
            <a:extLst>
              <a:ext uri="{FF2B5EF4-FFF2-40B4-BE49-F238E27FC236}">
                <a16:creationId xmlns:a16="http://schemas.microsoft.com/office/drawing/2014/main" id="{C8FEC339-2965-7C45-A1DE-A770FF2E8E48}"/>
              </a:ext>
            </a:extLst>
          </p:cNvPr>
          <p:cNvSpPr>
            <a:spLocks noGrp="1" noChangeArrowheads="1"/>
          </p:cNvSpPr>
          <p:nvPr>
            <p:ph type="dt" sz="half" idx="10"/>
          </p:nvPr>
        </p:nvSpPr>
        <p:spPr/>
        <p:txBody>
          <a:bodyPr/>
          <a:lstStyle>
            <a:lvl1pPr>
              <a:defRPr/>
            </a:lvl1pPr>
          </a:lstStyle>
          <a:p>
            <a:pPr>
              <a:defRPr/>
            </a:pPr>
            <a:endParaRPr lang="en-US" altLang="en-US"/>
          </a:p>
        </p:txBody>
      </p:sp>
      <p:sp>
        <p:nvSpPr>
          <p:cNvPr id="14" name="Rectangle 14">
            <a:extLst>
              <a:ext uri="{FF2B5EF4-FFF2-40B4-BE49-F238E27FC236}">
                <a16:creationId xmlns:a16="http://schemas.microsoft.com/office/drawing/2014/main" id="{0F9E8D3C-2C70-A645-AA03-283F99EDF739}"/>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15" name="Rectangle 15">
            <a:extLst>
              <a:ext uri="{FF2B5EF4-FFF2-40B4-BE49-F238E27FC236}">
                <a16:creationId xmlns:a16="http://schemas.microsoft.com/office/drawing/2014/main" id="{25920F1E-E68C-7F4F-AA19-D4EB02EBFC59}"/>
              </a:ext>
            </a:extLst>
          </p:cNvPr>
          <p:cNvSpPr>
            <a:spLocks noGrp="1" noChangeArrowheads="1"/>
          </p:cNvSpPr>
          <p:nvPr>
            <p:ph type="sldNum" sz="quarter" idx="12"/>
          </p:nvPr>
        </p:nvSpPr>
        <p:spPr/>
        <p:txBody>
          <a:bodyPr/>
          <a:lstStyle>
            <a:lvl1pPr>
              <a:defRPr/>
            </a:lvl1pPr>
          </a:lstStyle>
          <a:p>
            <a:fld id="{33959D3A-9EED-8C48-8C1F-079A5AFDBA15}" type="slidenum">
              <a:rPr lang="en-US" altLang="en-US"/>
              <a:pPr/>
              <a:t>‹N›</a:t>
            </a:fld>
            <a:endParaRPr lang="en-US" altLang="en-US"/>
          </a:p>
        </p:txBody>
      </p:sp>
    </p:spTree>
    <p:extLst>
      <p:ext uri="{BB962C8B-B14F-4D97-AF65-F5344CB8AC3E}">
        <p14:creationId xmlns:p14="http://schemas.microsoft.com/office/powerpoint/2010/main" val="9835725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6E24A187-666D-6B43-9FF4-F7E6514832B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53376FF1-0976-5B44-B5DA-9A0A3CDA1CF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255CC07E-DE7F-8349-9F5B-AC3A624A951D}"/>
              </a:ext>
            </a:extLst>
          </p:cNvPr>
          <p:cNvSpPr>
            <a:spLocks noGrp="1" noChangeArrowheads="1"/>
          </p:cNvSpPr>
          <p:nvPr>
            <p:ph type="sldNum" sz="quarter" idx="12"/>
          </p:nvPr>
        </p:nvSpPr>
        <p:spPr>
          <a:ln/>
        </p:spPr>
        <p:txBody>
          <a:bodyPr/>
          <a:lstStyle>
            <a:lvl1pPr>
              <a:defRPr/>
            </a:lvl1pPr>
          </a:lstStyle>
          <a:p>
            <a:fld id="{D35E352F-1870-9548-A8A8-DA9D91B4FE48}" type="slidenum">
              <a:rPr lang="en-US" altLang="en-US"/>
              <a:pPr/>
              <a:t>‹N›</a:t>
            </a:fld>
            <a:endParaRPr lang="en-US" altLang="en-US"/>
          </a:p>
        </p:txBody>
      </p:sp>
    </p:spTree>
    <p:extLst>
      <p:ext uri="{BB962C8B-B14F-4D97-AF65-F5344CB8AC3E}">
        <p14:creationId xmlns:p14="http://schemas.microsoft.com/office/powerpoint/2010/main" val="110481405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A4417FBC-2DBE-F549-8DC3-0B1F6BAE52F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E1944981-5458-CD4F-BDC8-77FA9849BA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4351782B-8CD9-294B-A440-6368D0AB8868}"/>
              </a:ext>
            </a:extLst>
          </p:cNvPr>
          <p:cNvSpPr>
            <a:spLocks noGrp="1" noChangeArrowheads="1"/>
          </p:cNvSpPr>
          <p:nvPr>
            <p:ph type="sldNum" sz="quarter" idx="12"/>
          </p:nvPr>
        </p:nvSpPr>
        <p:spPr>
          <a:ln/>
        </p:spPr>
        <p:txBody>
          <a:bodyPr/>
          <a:lstStyle>
            <a:lvl1pPr>
              <a:defRPr/>
            </a:lvl1pPr>
          </a:lstStyle>
          <a:p>
            <a:fld id="{59D98D7B-C811-4F40-85F4-0C5ADAC383D5}" type="slidenum">
              <a:rPr lang="en-US" altLang="en-US"/>
              <a:pPr/>
              <a:t>‹N›</a:t>
            </a:fld>
            <a:endParaRPr lang="en-US" altLang="en-US"/>
          </a:p>
        </p:txBody>
      </p:sp>
    </p:spTree>
    <p:extLst>
      <p:ext uri="{BB962C8B-B14F-4D97-AF65-F5344CB8AC3E}">
        <p14:creationId xmlns:p14="http://schemas.microsoft.com/office/powerpoint/2010/main" val="137565549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E8894099-E2C0-3E42-B1B1-C5CA853769C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22C7D8F3-46D1-2D42-8197-8A3D0957FB1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2FA4055E-28F1-0242-87A4-A8E29F008AEE}"/>
              </a:ext>
            </a:extLst>
          </p:cNvPr>
          <p:cNvSpPr>
            <a:spLocks noGrp="1" noChangeArrowheads="1"/>
          </p:cNvSpPr>
          <p:nvPr>
            <p:ph type="sldNum" sz="quarter" idx="12"/>
          </p:nvPr>
        </p:nvSpPr>
        <p:spPr>
          <a:ln/>
        </p:spPr>
        <p:txBody>
          <a:bodyPr/>
          <a:lstStyle>
            <a:lvl1pPr>
              <a:defRPr/>
            </a:lvl1pPr>
          </a:lstStyle>
          <a:p>
            <a:fld id="{9FB2DE29-B15E-594C-8E2E-9B4F1DF8D2EE}" type="slidenum">
              <a:rPr lang="en-US" altLang="en-US"/>
              <a:pPr/>
              <a:t>‹N›</a:t>
            </a:fld>
            <a:endParaRPr lang="en-US" altLang="en-US"/>
          </a:p>
        </p:txBody>
      </p:sp>
    </p:spTree>
    <p:extLst>
      <p:ext uri="{BB962C8B-B14F-4D97-AF65-F5344CB8AC3E}">
        <p14:creationId xmlns:p14="http://schemas.microsoft.com/office/powerpoint/2010/main" val="92151955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a:extLst>
              <a:ext uri="{FF2B5EF4-FFF2-40B4-BE49-F238E27FC236}">
                <a16:creationId xmlns:a16="http://schemas.microsoft.com/office/drawing/2014/main" id="{C2CA8095-68F3-5447-8271-C9EA0DE99C2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36CD1187-21F4-2045-8B1F-C41CE44BA8A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9704BD69-DCAD-4744-A9AF-D0EB9985299D}"/>
              </a:ext>
            </a:extLst>
          </p:cNvPr>
          <p:cNvSpPr>
            <a:spLocks noGrp="1" noChangeArrowheads="1"/>
          </p:cNvSpPr>
          <p:nvPr>
            <p:ph type="sldNum" sz="quarter" idx="12"/>
          </p:nvPr>
        </p:nvSpPr>
        <p:spPr>
          <a:ln/>
        </p:spPr>
        <p:txBody>
          <a:bodyPr/>
          <a:lstStyle>
            <a:lvl1pPr>
              <a:defRPr/>
            </a:lvl1pPr>
          </a:lstStyle>
          <a:p>
            <a:fld id="{1E6FE083-ACCA-E040-8B6A-A7F8EABF1931}" type="slidenum">
              <a:rPr lang="en-US" altLang="en-US"/>
              <a:pPr/>
              <a:t>‹N›</a:t>
            </a:fld>
            <a:endParaRPr lang="en-US" altLang="en-US"/>
          </a:p>
        </p:txBody>
      </p:sp>
    </p:spTree>
    <p:extLst>
      <p:ext uri="{BB962C8B-B14F-4D97-AF65-F5344CB8AC3E}">
        <p14:creationId xmlns:p14="http://schemas.microsoft.com/office/powerpoint/2010/main" val="72780294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3">
            <a:extLst>
              <a:ext uri="{FF2B5EF4-FFF2-40B4-BE49-F238E27FC236}">
                <a16:creationId xmlns:a16="http://schemas.microsoft.com/office/drawing/2014/main" id="{92898AED-530A-D84E-8D7C-266E76A20ED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55BBDB1B-8C58-9545-91D8-D7641AE219D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2F72830B-329E-D041-9779-48E62B89D654}"/>
              </a:ext>
            </a:extLst>
          </p:cNvPr>
          <p:cNvSpPr>
            <a:spLocks noGrp="1" noChangeArrowheads="1"/>
          </p:cNvSpPr>
          <p:nvPr>
            <p:ph type="sldNum" sz="quarter" idx="12"/>
          </p:nvPr>
        </p:nvSpPr>
        <p:spPr>
          <a:ln/>
        </p:spPr>
        <p:txBody>
          <a:bodyPr/>
          <a:lstStyle>
            <a:lvl1pPr>
              <a:defRPr/>
            </a:lvl1pPr>
          </a:lstStyle>
          <a:p>
            <a:fld id="{587542CB-E1A1-914A-BCFA-5AD83A654BA6}" type="slidenum">
              <a:rPr lang="en-US" altLang="en-US"/>
              <a:pPr/>
              <a:t>‹N›</a:t>
            </a:fld>
            <a:endParaRPr lang="en-US" altLang="en-US"/>
          </a:p>
        </p:txBody>
      </p:sp>
    </p:spTree>
    <p:extLst>
      <p:ext uri="{BB962C8B-B14F-4D97-AF65-F5344CB8AC3E}">
        <p14:creationId xmlns:p14="http://schemas.microsoft.com/office/powerpoint/2010/main" val="53692587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3">
            <a:extLst>
              <a:ext uri="{FF2B5EF4-FFF2-40B4-BE49-F238E27FC236}">
                <a16:creationId xmlns:a16="http://schemas.microsoft.com/office/drawing/2014/main" id="{6A61BD85-4CB7-DB49-BEE9-78E93317D4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a:extLst>
              <a:ext uri="{FF2B5EF4-FFF2-40B4-BE49-F238E27FC236}">
                <a16:creationId xmlns:a16="http://schemas.microsoft.com/office/drawing/2014/main" id="{3D688169-A46B-CA47-B340-D61E6EA905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a:extLst>
              <a:ext uri="{FF2B5EF4-FFF2-40B4-BE49-F238E27FC236}">
                <a16:creationId xmlns:a16="http://schemas.microsoft.com/office/drawing/2014/main" id="{2AA57E3F-080A-8B41-BCD6-9525D724787A}"/>
              </a:ext>
            </a:extLst>
          </p:cNvPr>
          <p:cNvSpPr>
            <a:spLocks noGrp="1" noChangeArrowheads="1"/>
          </p:cNvSpPr>
          <p:nvPr>
            <p:ph type="sldNum" sz="quarter" idx="12"/>
          </p:nvPr>
        </p:nvSpPr>
        <p:spPr>
          <a:ln/>
        </p:spPr>
        <p:txBody>
          <a:bodyPr/>
          <a:lstStyle>
            <a:lvl1pPr>
              <a:defRPr/>
            </a:lvl1pPr>
          </a:lstStyle>
          <a:p>
            <a:fld id="{4CF94DDE-6004-B446-8C76-E80A5C0B6CBC}" type="slidenum">
              <a:rPr lang="en-US" altLang="en-US"/>
              <a:pPr/>
              <a:t>‹N›</a:t>
            </a:fld>
            <a:endParaRPr lang="en-US" altLang="en-US"/>
          </a:p>
        </p:txBody>
      </p:sp>
    </p:spTree>
    <p:extLst>
      <p:ext uri="{BB962C8B-B14F-4D97-AF65-F5344CB8AC3E}">
        <p14:creationId xmlns:p14="http://schemas.microsoft.com/office/powerpoint/2010/main" val="171255176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3">
            <a:extLst>
              <a:ext uri="{FF2B5EF4-FFF2-40B4-BE49-F238E27FC236}">
                <a16:creationId xmlns:a16="http://schemas.microsoft.com/office/drawing/2014/main" id="{0DCF7629-6BA9-684E-ACC9-2FDC222005E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a:extLst>
              <a:ext uri="{FF2B5EF4-FFF2-40B4-BE49-F238E27FC236}">
                <a16:creationId xmlns:a16="http://schemas.microsoft.com/office/drawing/2014/main" id="{5CE20C3D-D07F-FA48-90C9-26D8F6F3781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9E151BF4-BF47-AD49-BCCB-0DF51D5BE059}"/>
              </a:ext>
            </a:extLst>
          </p:cNvPr>
          <p:cNvSpPr>
            <a:spLocks noGrp="1" noChangeArrowheads="1"/>
          </p:cNvSpPr>
          <p:nvPr>
            <p:ph type="sldNum" sz="quarter" idx="12"/>
          </p:nvPr>
        </p:nvSpPr>
        <p:spPr>
          <a:ln/>
        </p:spPr>
        <p:txBody>
          <a:bodyPr/>
          <a:lstStyle>
            <a:lvl1pPr>
              <a:defRPr/>
            </a:lvl1pPr>
          </a:lstStyle>
          <a:p>
            <a:fld id="{D558EDE8-91B7-704B-8331-883AE01C4783}" type="slidenum">
              <a:rPr lang="en-US" altLang="en-US"/>
              <a:pPr/>
              <a:t>‹N›</a:t>
            </a:fld>
            <a:endParaRPr lang="en-US" altLang="en-US"/>
          </a:p>
        </p:txBody>
      </p:sp>
    </p:spTree>
    <p:extLst>
      <p:ext uri="{BB962C8B-B14F-4D97-AF65-F5344CB8AC3E}">
        <p14:creationId xmlns:p14="http://schemas.microsoft.com/office/powerpoint/2010/main" val="24004545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D62E0C5C-ECFD-A240-AA41-434B12FA60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a:extLst>
              <a:ext uri="{FF2B5EF4-FFF2-40B4-BE49-F238E27FC236}">
                <a16:creationId xmlns:a16="http://schemas.microsoft.com/office/drawing/2014/main" id="{5BC90A7B-3C75-8449-8DED-55690982FAC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a:extLst>
              <a:ext uri="{FF2B5EF4-FFF2-40B4-BE49-F238E27FC236}">
                <a16:creationId xmlns:a16="http://schemas.microsoft.com/office/drawing/2014/main" id="{CD558D65-0344-AA46-9C0E-CE870D200D11}"/>
              </a:ext>
            </a:extLst>
          </p:cNvPr>
          <p:cNvSpPr>
            <a:spLocks noGrp="1" noChangeArrowheads="1"/>
          </p:cNvSpPr>
          <p:nvPr>
            <p:ph type="sldNum" sz="quarter" idx="12"/>
          </p:nvPr>
        </p:nvSpPr>
        <p:spPr>
          <a:ln/>
        </p:spPr>
        <p:txBody>
          <a:bodyPr/>
          <a:lstStyle>
            <a:lvl1pPr>
              <a:defRPr/>
            </a:lvl1pPr>
          </a:lstStyle>
          <a:p>
            <a:fld id="{3099ABA4-1FF1-D44E-9E47-6559F25CEA6C}" type="slidenum">
              <a:rPr lang="en-US" altLang="en-US"/>
              <a:pPr/>
              <a:t>‹N›</a:t>
            </a:fld>
            <a:endParaRPr lang="en-US" altLang="en-US"/>
          </a:p>
        </p:txBody>
      </p:sp>
    </p:spTree>
    <p:extLst>
      <p:ext uri="{BB962C8B-B14F-4D97-AF65-F5344CB8AC3E}">
        <p14:creationId xmlns:p14="http://schemas.microsoft.com/office/powerpoint/2010/main" val="211234456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CB51E860-6455-A545-9E87-355990F1FD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83F3EAA5-10CC-EB4D-BA7C-5420ABF376A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B4625596-EABD-8D4E-B0B4-2486B9BAAB4C}"/>
              </a:ext>
            </a:extLst>
          </p:cNvPr>
          <p:cNvSpPr>
            <a:spLocks noGrp="1" noChangeArrowheads="1"/>
          </p:cNvSpPr>
          <p:nvPr>
            <p:ph type="sldNum" sz="quarter" idx="12"/>
          </p:nvPr>
        </p:nvSpPr>
        <p:spPr>
          <a:ln/>
        </p:spPr>
        <p:txBody>
          <a:bodyPr/>
          <a:lstStyle>
            <a:lvl1pPr>
              <a:defRPr/>
            </a:lvl1pPr>
          </a:lstStyle>
          <a:p>
            <a:fld id="{37F5EFCE-6EA3-084B-8BAC-FBCDAB748A48}" type="slidenum">
              <a:rPr lang="en-US" altLang="en-US"/>
              <a:pPr/>
              <a:t>‹N›</a:t>
            </a:fld>
            <a:endParaRPr lang="en-US" altLang="en-US"/>
          </a:p>
        </p:txBody>
      </p:sp>
    </p:spTree>
    <p:extLst>
      <p:ext uri="{BB962C8B-B14F-4D97-AF65-F5344CB8AC3E}">
        <p14:creationId xmlns:p14="http://schemas.microsoft.com/office/powerpoint/2010/main" val="286358739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02FBBB2E-8E7D-7444-9B0D-821BA137581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A678F08F-9049-C944-8462-CC2EFBE883C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D558EA53-B232-D843-84B7-61D049DD0B4A}"/>
              </a:ext>
            </a:extLst>
          </p:cNvPr>
          <p:cNvSpPr>
            <a:spLocks noGrp="1" noChangeArrowheads="1"/>
          </p:cNvSpPr>
          <p:nvPr>
            <p:ph type="sldNum" sz="quarter" idx="12"/>
          </p:nvPr>
        </p:nvSpPr>
        <p:spPr>
          <a:ln/>
        </p:spPr>
        <p:txBody>
          <a:bodyPr/>
          <a:lstStyle>
            <a:lvl1pPr>
              <a:defRPr/>
            </a:lvl1pPr>
          </a:lstStyle>
          <a:p>
            <a:fld id="{36B96FC1-BDDF-2B4F-87CB-9DA1A23D3C96}" type="slidenum">
              <a:rPr lang="en-US" altLang="en-US"/>
              <a:pPr/>
              <a:t>‹N›</a:t>
            </a:fld>
            <a:endParaRPr lang="en-US" altLang="en-US"/>
          </a:p>
        </p:txBody>
      </p:sp>
    </p:spTree>
    <p:extLst>
      <p:ext uri="{BB962C8B-B14F-4D97-AF65-F5344CB8AC3E}">
        <p14:creationId xmlns:p14="http://schemas.microsoft.com/office/powerpoint/2010/main" val="4935496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D5C10668-9399-BC4F-B910-CEC19F12A9E0}"/>
              </a:ext>
            </a:extLst>
          </p:cNvPr>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1027" name="Freeform 3">
            <a:extLst>
              <a:ext uri="{FF2B5EF4-FFF2-40B4-BE49-F238E27FC236}">
                <a16:creationId xmlns:a16="http://schemas.microsoft.com/office/drawing/2014/main" id="{55D7BD2C-A730-4C4C-95B6-45778D838D91}"/>
              </a:ext>
            </a:extLst>
          </p:cNvPr>
          <p:cNvSpPr>
            <a:spLocks/>
          </p:cNvSpPr>
          <p:nvPr/>
        </p:nvSpPr>
        <p:spPr bwMode="white">
          <a:xfrm>
            <a:off x="-9525" y="4489450"/>
            <a:ext cx="5754688"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miter lim="800000"/>
                <a:headEnd type="none" w="sm" len="sm"/>
                <a:tailEnd type="none" w="sm" len="sm"/>
              </a14:hiddenLine>
            </a:ext>
          </a:extLst>
        </p:spPr>
        <p:txBody>
          <a:bodyPr wrap="none" anchor="ctr"/>
          <a:lstStyle/>
          <a:p>
            <a:endParaRPr lang="it-IT"/>
          </a:p>
        </p:txBody>
      </p:sp>
      <p:sp>
        <p:nvSpPr>
          <p:cNvPr id="1028" name="Freeform 4">
            <a:extLst>
              <a:ext uri="{FF2B5EF4-FFF2-40B4-BE49-F238E27FC236}">
                <a16:creationId xmlns:a16="http://schemas.microsoft.com/office/drawing/2014/main" id="{CAC28CBB-DA44-5C4D-A798-E5ED435FF9A8}"/>
              </a:ext>
            </a:extLst>
          </p:cNvPr>
          <p:cNvSpPr>
            <a:spLocks/>
          </p:cNvSpPr>
          <p:nvPr/>
        </p:nvSpPr>
        <p:spPr bwMode="white">
          <a:xfrm>
            <a:off x="0" y="3817938"/>
            <a:ext cx="8164513"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29" name="Freeform 5">
            <a:extLst>
              <a:ext uri="{FF2B5EF4-FFF2-40B4-BE49-F238E27FC236}">
                <a16:creationId xmlns:a16="http://schemas.microsoft.com/office/drawing/2014/main" id="{13681C4D-5A64-0544-81E1-F58833C588CA}"/>
              </a:ext>
            </a:extLst>
          </p:cNvPr>
          <p:cNvSpPr>
            <a:spLocks/>
          </p:cNvSpPr>
          <p:nvPr/>
        </p:nvSpPr>
        <p:spPr bwMode="white">
          <a:xfrm>
            <a:off x="0" y="3146425"/>
            <a:ext cx="9144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30" name="Freeform 6">
            <a:extLst>
              <a:ext uri="{FF2B5EF4-FFF2-40B4-BE49-F238E27FC236}">
                <a16:creationId xmlns:a16="http://schemas.microsoft.com/office/drawing/2014/main" id="{9FC7A45B-8B06-D944-A019-AED3A03D3050}"/>
              </a:ext>
            </a:extLst>
          </p:cNvPr>
          <p:cNvSpPr>
            <a:spLocks/>
          </p:cNvSpPr>
          <p:nvPr/>
        </p:nvSpPr>
        <p:spPr bwMode="white">
          <a:xfrm>
            <a:off x="0" y="2460625"/>
            <a:ext cx="9144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31" name="Freeform 7">
            <a:extLst>
              <a:ext uri="{FF2B5EF4-FFF2-40B4-BE49-F238E27FC236}">
                <a16:creationId xmlns:a16="http://schemas.microsoft.com/office/drawing/2014/main" id="{C9603389-BFE4-7446-B7E5-51A1CFD1B861}"/>
              </a:ext>
            </a:extLst>
          </p:cNvPr>
          <p:cNvSpPr>
            <a:spLocks/>
          </p:cNvSpPr>
          <p:nvPr/>
        </p:nvSpPr>
        <p:spPr bwMode="white">
          <a:xfrm>
            <a:off x="0" y="1793875"/>
            <a:ext cx="9144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32" name="Freeform 8">
            <a:extLst>
              <a:ext uri="{FF2B5EF4-FFF2-40B4-BE49-F238E27FC236}">
                <a16:creationId xmlns:a16="http://schemas.microsoft.com/office/drawing/2014/main" id="{956F6510-41EE-1442-97BC-DB309CD606C7}"/>
              </a:ext>
            </a:extLst>
          </p:cNvPr>
          <p:cNvSpPr>
            <a:spLocks/>
          </p:cNvSpPr>
          <p:nvPr/>
        </p:nvSpPr>
        <p:spPr bwMode="white">
          <a:xfrm>
            <a:off x="0" y="-20638"/>
            <a:ext cx="9144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33" name="Freeform 9">
            <a:extLst>
              <a:ext uri="{FF2B5EF4-FFF2-40B4-BE49-F238E27FC236}">
                <a16:creationId xmlns:a16="http://schemas.microsoft.com/office/drawing/2014/main" id="{638606F0-5A81-2D44-97FB-00A5C70DED69}"/>
              </a:ext>
            </a:extLst>
          </p:cNvPr>
          <p:cNvSpPr>
            <a:spLocks/>
          </p:cNvSpPr>
          <p:nvPr/>
        </p:nvSpPr>
        <p:spPr bwMode="white">
          <a:xfrm>
            <a:off x="0" y="-20638"/>
            <a:ext cx="8388350"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a:p>
        </p:txBody>
      </p:sp>
      <p:sp>
        <p:nvSpPr>
          <p:cNvPr id="1034" name="Freeform 10">
            <a:extLst>
              <a:ext uri="{FF2B5EF4-FFF2-40B4-BE49-F238E27FC236}">
                <a16:creationId xmlns:a16="http://schemas.microsoft.com/office/drawing/2014/main" id="{456F0EC3-95C8-3F4E-AE13-D0679CF37850}"/>
              </a:ext>
            </a:extLst>
          </p:cNvPr>
          <p:cNvSpPr>
            <a:spLocks/>
          </p:cNvSpPr>
          <p:nvPr/>
        </p:nvSpPr>
        <p:spPr bwMode="white">
          <a:xfrm>
            <a:off x="0" y="-20638"/>
            <a:ext cx="4578350"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it-IT"/>
          </a:p>
        </p:txBody>
      </p:sp>
      <p:sp>
        <p:nvSpPr>
          <p:cNvPr id="1035" name="Rectangle 11">
            <a:extLst>
              <a:ext uri="{FF2B5EF4-FFF2-40B4-BE49-F238E27FC236}">
                <a16:creationId xmlns:a16="http://schemas.microsoft.com/office/drawing/2014/main" id="{079FBCB2-6FCC-0041-920E-E144B82BE943}"/>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6" name="Rectangle 12">
            <a:extLst>
              <a:ext uri="{FF2B5EF4-FFF2-40B4-BE49-F238E27FC236}">
                <a16:creationId xmlns:a16="http://schemas.microsoft.com/office/drawing/2014/main" id="{C2D537D6-A21F-F242-8138-401BC926BEFF}"/>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9453" name="Rectangle 13">
            <a:extLst>
              <a:ext uri="{FF2B5EF4-FFF2-40B4-BE49-F238E27FC236}">
                <a16:creationId xmlns:a16="http://schemas.microsoft.com/office/drawing/2014/main" id="{3A73EA4B-6E70-4443-8C88-DCBA79AC22D7}"/>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pitchFamily="18" charset="0"/>
              </a:defRPr>
            </a:lvl1pPr>
          </a:lstStyle>
          <a:p>
            <a:pPr>
              <a:defRPr/>
            </a:pPr>
            <a:endParaRPr lang="en-US" altLang="en-US"/>
          </a:p>
        </p:txBody>
      </p:sp>
      <p:sp>
        <p:nvSpPr>
          <p:cNvPr id="189454" name="Rectangle 14">
            <a:extLst>
              <a:ext uri="{FF2B5EF4-FFF2-40B4-BE49-F238E27FC236}">
                <a16:creationId xmlns:a16="http://schemas.microsoft.com/office/drawing/2014/main" id="{A3228765-6A1E-1243-9771-5AD779F16BA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defRPr>
            </a:lvl1pPr>
          </a:lstStyle>
          <a:p>
            <a:pPr>
              <a:defRPr/>
            </a:pPr>
            <a:endParaRPr lang="en-US" altLang="en-US"/>
          </a:p>
        </p:txBody>
      </p:sp>
      <p:sp>
        <p:nvSpPr>
          <p:cNvPr id="189455" name="Rectangle 15">
            <a:extLst>
              <a:ext uri="{FF2B5EF4-FFF2-40B4-BE49-F238E27FC236}">
                <a16:creationId xmlns:a16="http://schemas.microsoft.com/office/drawing/2014/main" id="{DF44E76E-ADB3-7D41-B0F3-603EB172925E}"/>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fld id="{8D079EE9-0734-794A-A45B-5C3B5D655D0D}" type="slidenum">
              <a:rPr lang="en-US" altLang="en-US"/>
              <a:pPr/>
              <a:t>‹N›</a:t>
            </a:fld>
            <a:endParaRPr lang="en-US" altLang="en-US"/>
          </a:p>
        </p:txBody>
      </p:sp>
    </p:spTree>
  </p:cSld>
  <p:clrMap bg1="dk2" tx1="lt1" bg2="dk1" tx2="lt2" accent1="accent1" accent2="accent2" accent3="accent3" accent4="accent4" accent5="accent5" accent6="accent6" hlink="hlink" folHlink="folHlink"/>
  <p:sldLayoutIdLst>
    <p:sldLayoutId id="2147484704" r:id="rId1"/>
    <p:sldLayoutId id="2147484694" r:id="rId2"/>
    <p:sldLayoutId id="2147484695" r:id="rId3"/>
    <p:sldLayoutId id="2147484696" r:id="rId4"/>
    <p:sldLayoutId id="2147484697" r:id="rId5"/>
    <p:sldLayoutId id="2147484698" r:id="rId6"/>
    <p:sldLayoutId id="2147484699" r:id="rId7"/>
    <p:sldLayoutId id="2147484700" r:id="rId8"/>
    <p:sldLayoutId id="2147484701" r:id="rId9"/>
    <p:sldLayoutId id="2147484702" r:id="rId10"/>
    <p:sldLayoutId id="2147484703"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189442"/>
                                        </p:tgtEl>
                                        <p:attrNameLst>
                                          <p:attrName>style.visibility</p:attrName>
                                        </p:attrNameLst>
                                      </p:cBhvr>
                                      <p:to>
                                        <p:strVal val="visible"/>
                                      </p:to>
                                    </p:set>
                                    <p:anim calcmode="lin" valueType="num">
                                      <p:cBhvr additive="base">
                                        <p:cTn id="7" dur="500" fill="hold"/>
                                        <p:tgtEl>
                                          <p:spTgt spid="189442"/>
                                        </p:tgtEl>
                                        <p:attrNameLst>
                                          <p:attrName>ppt_x</p:attrName>
                                        </p:attrNameLst>
                                      </p:cBhvr>
                                      <p:tavLst>
                                        <p:tav tm="0">
                                          <p:val>
                                            <p:strVal val="0-#ppt_w/2"/>
                                          </p:val>
                                        </p:tav>
                                        <p:tav tm="100000">
                                          <p:val>
                                            <p:strVal val="#ppt_x"/>
                                          </p:val>
                                        </p:tav>
                                      </p:tavLst>
                                    </p:anim>
                                    <p:anim calcmode="lin" valueType="num">
                                      <p:cBhvr additive="base">
                                        <p:cTn id="8" dur="500" fill="hold"/>
                                        <p:tgtEl>
                                          <p:spTgt spid="189442"/>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18944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animBg="1"/>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ur-lex.europa.eu/eli/reg/2016/679/oj#ntr4-L_2016119EN.01000101-E000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B882768C-5442-544D-9EB0-FC515E1474BD}"/>
              </a:ext>
            </a:extLst>
          </p:cNvPr>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Arial" panose="020B0604020202020204" pitchFamily="34" charset="0"/>
            </a:endParaRPr>
          </a:p>
        </p:txBody>
      </p:sp>
      <p:sp>
        <p:nvSpPr>
          <p:cNvPr id="15362" name="Rectangle 3">
            <a:extLst>
              <a:ext uri="{FF2B5EF4-FFF2-40B4-BE49-F238E27FC236}">
                <a16:creationId xmlns:a16="http://schemas.microsoft.com/office/drawing/2014/main" id="{30D000DB-B95F-774C-AD6D-461119627837}"/>
              </a:ext>
            </a:extLst>
          </p:cNvPr>
          <p:cNvSpPr>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a:spcBef>
                <a:spcPct val="0"/>
              </a:spcBef>
              <a:buFontTx/>
              <a:buNone/>
            </a:pPr>
            <a:r>
              <a:rPr lang="en-US" altLang="en-US" sz="1400"/>
              <a:t>1</a:t>
            </a:r>
          </a:p>
        </p:txBody>
      </p:sp>
      <p:sp>
        <p:nvSpPr>
          <p:cNvPr id="15363" name="Rectangle 4">
            <a:extLst>
              <a:ext uri="{FF2B5EF4-FFF2-40B4-BE49-F238E27FC236}">
                <a16:creationId xmlns:a16="http://schemas.microsoft.com/office/drawing/2014/main" id="{029913F0-3B82-0E41-9ECF-C95DCE47E66A}"/>
              </a:ext>
            </a:extLst>
          </p:cNvPr>
          <p:cNvSpPr>
            <a:spLocks noGrp="1" noChangeArrowheads="1"/>
          </p:cNvSpPr>
          <p:nvPr>
            <p:ph type="ctrTitle"/>
          </p:nvPr>
        </p:nvSpPr>
        <p:spPr>
          <a:xfrm>
            <a:off x="0" y="2133600"/>
            <a:ext cx="9144000" cy="3786188"/>
          </a:xfrm>
        </p:spPr>
        <p:txBody>
          <a:bodyPr lIns="90488" tIns="44450" rIns="90488" bIns="44450"/>
          <a:lstStyle/>
          <a:p>
            <a:r>
              <a:rPr lang="en-US" altLang="en-US" sz="5400" dirty="0"/>
              <a:t>THE PROTECTION OF PERSONAL DATA </a:t>
            </a:r>
            <a:br>
              <a:rPr lang="en-US" altLang="en-US" sz="5400" dirty="0"/>
            </a:br>
            <a:r>
              <a:rPr lang="en-US" altLang="en-US" sz="5400" dirty="0"/>
              <a:t>IN THE EUROPEAN UNION</a:t>
            </a:r>
            <a:br>
              <a:rPr lang="en-US" altLang="en-US" sz="5400" dirty="0"/>
            </a:br>
            <a:endParaRPr lang="en-US" altLang="en-US" sz="5400" dirty="0">
              <a:solidFill>
                <a:schemeClr val="tx1"/>
              </a:solidFill>
            </a:endParaRPr>
          </a:p>
        </p:txBody>
      </p:sp>
      <p:sp>
        <p:nvSpPr>
          <p:cNvPr id="15364" name="Rectangle 5">
            <a:extLst>
              <a:ext uri="{FF2B5EF4-FFF2-40B4-BE49-F238E27FC236}">
                <a16:creationId xmlns:a16="http://schemas.microsoft.com/office/drawing/2014/main" id="{2A1B7635-66A6-E245-BE0F-598A8C67F650}"/>
              </a:ext>
            </a:extLst>
          </p:cNvPr>
          <p:cNvSpPr>
            <a:spLocks noGrp="1" noChangeArrowheads="1"/>
          </p:cNvSpPr>
          <p:nvPr>
            <p:ph type="subTitle" idx="1"/>
          </p:nvPr>
        </p:nvSpPr>
        <p:spPr>
          <a:xfrm>
            <a:off x="-31750" y="396875"/>
            <a:ext cx="9144000" cy="1485900"/>
          </a:xfrm>
          <a:noFill/>
        </p:spPr>
        <p:txBody>
          <a:bodyPr lIns="90488" tIns="44450" rIns="90488" bIns="44450"/>
          <a:lstStyle/>
          <a:p>
            <a:pPr>
              <a:lnSpc>
                <a:spcPct val="80000"/>
              </a:lnSpc>
            </a:pPr>
            <a:endParaRPr lang="en-US" altLang="en-US" sz="2000" dirty="0">
              <a:solidFill>
                <a:schemeClr val="tx2"/>
              </a:solidFill>
            </a:endParaRPr>
          </a:p>
        </p:txBody>
      </p:sp>
      <p:sp>
        <p:nvSpPr>
          <p:cNvPr id="15365" name="Rectangle 6">
            <a:extLst>
              <a:ext uri="{FF2B5EF4-FFF2-40B4-BE49-F238E27FC236}">
                <a16:creationId xmlns:a16="http://schemas.microsoft.com/office/drawing/2014/main" id="{5720A5C9-7A1F-F346-9374-227E7254B58F}"/>
              </a:ext>
            </a:extLst>
          </p:cNvPr>
          <p:cNvSpPr>
            <a:spLocks noChangeArrowheads="1"/>
          </p:cNvSpPr>
          <p:nvPr/>
        </p:nvSpPr>
        <p:spPr bwMode="auto">
          <a:xfrm>
            <a:off x="0" y="3095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Arial" panose="020B0604020202020204" pitchFamily="34" charset="0"/>
            </a:endParaRPr>
          </a:p>
        </p:txBody>
      </p:sp>
      <p:sp>
        <p:nvSpPr>
          <p:cNvPr id="15366" name="Rectangle 7">
            <a:extLst>
              <a:ext uri="{FF2B5EF4-FFF2-40B4-BE49-F238E27FC236}">
                <a16:creationId xmlns:a16="http://schemas.microsoft.com/office/drawing/2014/main" id="{CFFE61A5-CA4E-2E42-9B24-C54F5E9DE73A}"/>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Arial" panose="020B0604020202020204" pitchFamily="34" charset="0"/>
            </a:endParaRPr>
          </a:p>
        </p:txBody>
      </p:sp>
      <p:pic>
        <p:nvPicPr>
          <p:cNvPr id="15367" name="Immagine 2">
            <a:extLst>
              <a:ext uri="{FF2B5EF4-FFF2-40B4-BE49-F238E27FC236}">
                <a16:creationId xmlns:a16="http://schemas.microsoft.com/office/drawing/2014/main" id="{A237D357-6F67-2949-A728-A41DBBF038B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164388" y="530225"/>
            <a:ext cx="11525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a:extLst>
              <a:ext uri="{FF2B5EF4-FFF2-40B4-BE49-F238E27FC236}">
                <a16:creationId xmlns:a16="http://schemas.microsoft.com/office/drawing/2014/main" id="{53CC3E5E-3185-DE4A-B5CA-3557F0CA50A0}"/>
              </a:ext>
            </a:extLst>
          </p:cNvPr>
          <p:cNvSpPr>
            <a:spLocks noGrp="1" noChangeArrowheads="1"/>
          </p:cNvSpPr>
          <p:nvPr>
            <p:ph type="title"/>
          </p:nvPr>
        </p:nvSpPr>
        <p:spPr>
          <a:xfrm>
            <a:off x="674688" y="0"/>
            <a:ext cx="7772400" cy="1143000"/>
          </a:xfrm>
        </p:spPr>
        <p:txBody>
          <a:bodyPr/>
          <a:lstStyle/>
          <a:p>
            <a:r>
              <a:rPr lang="en-US" altLang="it-IT" sz="3200" dirty="0"/>
              <a:t>Relevant case: The ECJ interpreted the E-directive</a:t>
            </a:r>
            <a:endParaRPr lang="it-IT" altLang="it-IT" sz="3200" dirty="0"/>
          </a:p>
        </p:txBody>
      </p:sp>
      <p:sp>
        <p:nvSpPr>
          <p:cNvPr id="20482" name="Segnaposto contenuto 2">
            <a:extLst>
              <a:ext uri="{FF2B5EF4-FFF2-40B4-BE49-F238E27FC236}">
                <a16:creationId xmlns:a16="http://schemas.microsoft.com/office/drawing/2014/main" id="{257E604C-E5D2-A847-BE7D-21A592D89FA4}"/>
              </a:ext>
            </a:extLst>
          </p:cNvPr>
          <p:cNvSpPr>
            <a:spLocks noGrp="1" noChangeArrowheads="1"/>
          </p:cNvSpPr>
          <p:nvPr>
            <p:ph idx="1"/>
          </p:nvPr>
        </p:nvSpPr>
        <p:spPr>
          <a:xfrm>
            <a:off x="685800" y="1025525"/>
            <a:ext cx="7772400" cy="5340350"/>
          </a:xfrm>
        </p:spPr>
        <p:txBody>
          <a:bodyPr/>
          <a:lstStyle/>
          <a:p>
            <a:pPr algn="just"/>
            <a:r>
              <a:rPr lang="en-US" altLang="it-IT" sz="2600" dirty="0">
                <a:solidFill>
                  <a:schemeClr val="tx2"/>
                </a:solidFill>
              </a:rPr>
              <a:t>In </a:t>
            </a:r>
            <a:r>
              <a:rPr lang="en-US" altLang="it-IT" sz="2600" i="1" dirty="0">
                <a:solidFill>
                  <a:schemeClr val="tx2"/>
                </a:solidFill>
              </a:rPr>
              <a:t>Google Spain </a:t>
            </a:r>
            <a:r>
              <a:rPr lang="en-US" altLang="it-IT" sz="2600" dirty="0">
                <a:solidFill>
                  <a:schemeClr val="tx2"/>
                </a:solidFill>
              </a:rPr>
              <a:t>case (C-131/12) - </a:t>
            </a:r>
            <a:r>
              <a:rPr lang="en-US" altLang="it-IT" sz="2300" dirty="0"/>
              <a:t>Google was asked to remove links from its search results that refer to a legal notice published in a newspaper. The notice, announcing houses being auctioned off as part of a legal proceeding, is required under Spanish law and includes factually correct information, including the identity of the owner, that is publicly available on the newspaper's website. Reuters reported that the auction was because of non-payment of social security contributions. As this is a dispute between private parties, rights under the Charter are not directly applicable, but may influence interpretation of the Data Protection Directive (95/46/EC, the one repealed by GDPR) that in turn is relevant for application of the Spanish implementing legislation.</a:t>
            </a:r>
            <a:endParaRPr lang="it-IT" altLang="it-IT" sz="2300" dirty="0"/>
          </a:p>
        </p:txBody>
      </p:sp>
      <p:sp>
        <p:nvSpPr>
          <p:cNvPr id="20483" name="Segnaposto numero diapositiva 3">
            <a:extLst>
              <a:ext uri="{FF2B5EF4-FFF2-40B4-BE49-F238E27FC236}">
                <a16:creationId xmlns:a16="http://schemas.microsoft.com/office/drawing/2014/main" id="{1BD5F8BD-F2D5-9A49-B0C0-8424F389EC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E90149A-E767-4243-BA43-80199CE20EBD}" type="slidenum">
              <a:rPr lang="en-US" altLang="en-US" sz="1400"/>
              <a:pPr>
                <a:spcBef>
                  <a:spcPct val="0"/>
                </a:spcBef>
                <a:buFontTx/>
                <a:buNone/>
              </a:pPr>
              <a:t>10</a:t>
            </a:fld>
            <a:endParaRPr lang="en-US" altLang="en-US" sz="1400"/>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F3C555-0C15-644D-A187-14F259255F50}"/>
              </a:ext>
            </a:extLst>
          </p:cNvPr>
          <p:cNvSpPr>
            <a:spLocks noGrp="1"/>
          </p:cNvSpPr>
          <p:nvPr>
            <p:ph type="title"/>
          </p:nvPr>
        </p:nvSpPr>
        <p:spPr>
          <a:xfrm>
            <a:off x="685800" y="152400"/>
            <a:ext cx="7772400" cy="1224136"/>
          </a:xfrm>
        </p:spPr>
        <p:txBody>
          <a:bodyPr/>
          <a:lstStyle/>
          <a:p>
            <a:br>
              <a:rPr lang="it-IT" dirty="0"/>
            </a:br>
            <a:br>
              <a:rPr lang="it-IT" dirty="0"/>
            </a:br>
            <a:r>
              <a:rPr lang="it-IT" sz="2800" dirty="0"/>
              <a:t>Ex: C-553/07, College van </a:t>
            </a:r>
            <a:r>
              <a:rPr lang="it-IT" sz="2800" dirty="0" err="1"/>
              <a:t>burgemeester</a:t>
            </a:r>
            <a:r>
              <a:rPr lang="it-IT" sz="2800" dirty="0"/>
              <a:t> en </a:t>
            </a:r>
            <a:r>
              <a:rPr lang="it-IT" sz="2800" dirty="0" err="1"/>
              <a:t>wethouders</a:t>
            </a:r>
            <a:r>
              <a:rPr lang="it-IT" sz="2800" dirty="0"/>
              <a:t> van Rotterdam v. M. E. E. </a:t>
            </a:r>
            <a:r>
              <a:rPr lang="it-IT" sz="2800" dirty="0" err="1"/>
              <a:t>Rijkeboer</a:t>
            </a:r>
            <a:r>
              <a:rPr lang="it-IT" sz="2800" dirty="0"/>
              <a:t> </a:t>
            </a:r>
            <a:br>
              <a:rPr lang="it-IT" dirty="0"/>
            </a:br>
            <a:endParaRPr lang="it-IT" dirty="0"/>
          </a:p>
        </p:txBody>
      </p:sp>
      <p:sp>
        <p:nvSpPr>
          <p:cNvPr id="3" name="Segnaposto contenuto 2">
            <a:extLst>
              <a:ext uri="{FF2B5EF4-FFF2-40B4-BE49-F238E27FC236}">
                <a16:creationId xmlns:a16="http://schemas.microsoft.com/office/drawing/2014/main" id="{2273957C-A966-D74C-A6E3-C42451DF8EE0}"/>
              </a:ext>
            </a:extLst>
          </p:cNvPr>
          <p:cNvSpPr>
            <a:spLocks noGrp="1"/>
          </p:cNvSpPr>
          <p:nvPr>
            <p:ph idx="1"/>
          </p:nvPr>
        </p:nvSpPr>
        <p:spPr>
          <a:xfrm>
            <a:off x="539552" y="1772816"/>
            <a:ext cx="7918648" cy="4323184"/>
          </a:xfrm>
        </p:spPr>
        <p:txBody>
          <a:bodyPr/>
          <a:lstStyle/>
          <a:p>
            <a:pPr algn="just"/>
            <a:r>
              <a:rPr lang="it-IT" sz="2400" dirty="0">
                <a:effectLst/>
                <a:latin typeface="Helvetica" pitchFamily="2" charset="0"/>
              </a:rPr>
              <a:t>In </a:t>
            </a:r>
            <a:r>
              <a:rPr lang="it-IT" sz="2400" i="1" dirty="0" err="1">
                <a:effectLst/>
                <a:latin typeface="Helvetica" pitchFamily="2" charset="0"/>
              </a:rPr>
              <a:t>Rijkeboer</a:t>
            </a:r>
            <a:r>
              <a:rPr lang="it-IT" sz="2400" dirty="0">
                <a:effectLst/>
                <a:latin typeface="Helvetica" pitchFamily="2" charset="0"/>
              </a:rPr>
              <a:t>, the CJEU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asked</a:t>
            </a:r>
            <a:r>
              <a:rPr lang="it-IT" sz="2400" dirty="0">
                <a:effectLst/>
                <a:latin typeface="Helvetica" pitchFamily="2" charset="0"/>
              </a:rPr>
              <a:t> to </a:t>
            </a:r>
            <a:r>
              <a:rPr lang="it-IT" sz="2400" dirty="0" err="1">
                <a:effectLst/>
                <a:latin typeface="Helvetica" pitchFamily="2" charset="0"/>
              </a:rPr>
              <a:t>determine</a:t>
            </a:r>
            <a:r>
              <a:rPr lang="it-IT" sz="2400" dirty="0">
                <a:effectLst/>
                <a:latin typeface="Helvetica" pitchFamily="2" charset="0"/>
              </a:rPr>
              <a:t> </a:t>
            </a:r>
            <a:r>
              <a:rPr lang="it-IT" sz="2400" dirty="0" err="1">
                <a:effectLst/>
                <a:latin typeface="Helvetica" pitchFamily="2" charset="0"/>
              </a:rPr>
              <a:t>whether</a:t>
            </a:r>
            <a:r>
              <a:rPr lang="it-IT" sz="2400" dirty="0">
                <a:effectLst/>
                <a:latin typeface="Helvetica" pitchFamily="2" charset="0"/>
              </a:rPr>
              <a:t> an </a:t>
            </a:r>
            <a:r>
              <a:rPr lang="it-IT" sz="2400" dirty="0" err="1">
                <a:effectLst/>
                <a:latin typeface="Helvetica" pitchFamily="2" charset="0"/>
              </a:rPr>
              <a:t>individual’s</a:t>
            </a:r>
            <a:r>
              <a:rPr lang="it-IT" sz="2400" dirty="0">
                <a:effectLst/>
                <a:latin typeface="Helvetica" pitchFamily="2" charset="0"/>
              </a:rPr>
              <a:t> right to </a:t>
            </a:r>
            <a:r>
              <a:rPr lang="it-IT" sz="2400" dirty="0" err="1">
                <a:effectLst/>
                <a:latin typeface="Helvetica" pitchFamily="2" charset="0"/>
              </a:rPr>
              <a:t>access</a:t>
            </a:r>
            <a:r>
              <a:rPr lang="it-IT" sz="2400" dirty="0">
                <a:effectLst/>
                <a:latin typeface="Helvetica" pitchFamily="2" charset="0"/>
              </a:rPr>
              <a:t> information </a:t>
            </a:r>
            <a:r>
              <a:rPr lang="it-IT" sz="2400" dirty="0" err="1">
                <a:effectLst/>
                <a:latin typeface="Helvetica" pitchFamily="2" charset="0"/>
              </a:rPr>
              <a:t>about</a:t>
            </a:r>
            <a:r>
              <a:rPr lang="it-IT" sz="2400" dirty="0">
                <a:effectLst/>
                <a:latin typeface="Helvetica" pitchFamily="2" charset="0"/>
              </a:rPr>
              <a:t> the </a:t>
            </a:r>
            <a:r>
              <a:rPr lang="it-IT" sz="2400" dirty="0" err="1">
                <a:effectLst/>
                <a:latin typeface="Helvetica" pitchFamily="2" charset="0"/>
              </a:rPr>
              <a:t>recipients</a:t>
            </a:r>
            <a:r>
              <a:rPr lang="it-IT" sz="2400" dirty="0">
                <a:effectLst/>
                <a:latin typeface="Helvetica" pitchFamily="2" charset="0"/>
              </a:rPr>
              <a:t> or </a:t>
            </a:r>
            <a:r>
              <a:rPr lang="it-IT" sz="2400" dirty="0" err="1">
                <a:effectLst/>
                <a:latin typeface="Helvetica" pitchFamily="2" charset="0"/>
              </a:rPr>
              <a:t>categories</a:t>
            </a:r>
            <a:r>
              <a:rPr lang="it-IT" sz="2400" dirty="0">
                <a:effectLst/>
                <a:latin typeface="Helvetica" pitchFamily="2" charset="0"/>
              </a:rPr>
              <a:t> of </a:t>
            </a:r>
            <a:r>
              <a:rPr lang="it-IT" sz="2400" dirty="0" err="1">
                <a:effectLst/>
                <a:latin typeface="Helvetica" pitchFamily="2" charset="0"/>
              </a:rPr>
              <a:t>recipient</a:t>
            </a:r>
            <a:r>
              <a:rPr lang="it-IT" sz="2400" dirty="0">
                <a:effectLst/>
                <a:latin typeface="Helvetica" pitchFamily="2" charset="0"/>
              </a:rPr>
              <a:t> of personal data, and to the </a:t>
            </a:r>
            <a:r>
              <a:rPr lang="it-IT" sz="2400" dirty="0" err="1">
                <a:effectLst/>
                <a:latin typeface="Helvetica" pitchFamily="2" charset="0"/>
              </a:rPr>
              <a:t>content</a:t>
            </a:r>
            <a:r>
              <a:rPr lang="it-IT" sz="2400" dirty="0">
                <a:effectLst/>
                <a:latin typeface="Helvetica" pitchFamily="2" charset="0"/>
              </a:rPr>
              <a:t> of the data, </a:t>
            </a:r>
            <a:r>
              <a:rPr lang="it-IT" sz="2400" dirty="0" err="1">
                <a:effectLst/>
                <a:latin typeface="Helvetica" pitchFamily="2" charset="0"/>
              </a:rPr>
              <a:t>could</a:t>
            </a:r>
            <a:r>
              <a:rPr lang="it-IT" sz="2400" dirty="0">
                <a:effectLst/>
                <a:latin typeface="Helvetica" pitchFamily="2" charset="0"/>
              </a:rPr>
              <a:t> be </a:t>
            </a:r>
            <a:r>
              <a:rPr lang="it-IT" sz="2400" dirty="0" err="1">
                <a:effectLst/>
                <a:latin typeface="Helvetica" pitchFamily="2" charset="0"/>
              </a:rPr>
              <a:t>limited</a:t>
            </a:r>
            <a:r>
              <a:rPr lang="it-IT" sz="2400" dirty="0">
                <a:effectLst/>
                <a:latin typeface="Helvetica" pitchFamily="2" charset="0"/>
              </a:rPr>
              <a:t> to </a:t>
            </a:r>
            <a:r>
              <a:rPr lang="it-IT" sz="2400" dirty="0" err="1">
                <a:effectLst/>
                <a:latin typeface="Helvetica" pitchFamily="2" charset="0"/>
              </a:rPr>
              <a:t>one</a:t>
            </a:r>
            <a:r>
              <a:rPr lang="it-IT" sz="2400" dirty="0">
                <a:effectLst/>
                <a:latin typeface="Helvetica" pitchFamily="2" charset="0"/>
              </a:rPr>
              <a:t> </a:t>
            </a:r>
            <a:r>
              <a:rPr lang="it-IT" sz="2400" dirty="0" err="1">
                <a:effectLst/>
                <a:latin typeface="Helvetica" pitchFamily="2" charset="0"/>
              </a:rPr>
              <a:t>year</a:t>
            </a:r>
            <a:r>
              <a:rPr lang="it-IT" sz="2400" dirty="0">
                <a:effectLst/>
                <a:latin typeface="Helvetica" pitchFamily="2" charset="0"/>
              </a:rPr>
              <a:t> </a:t>
            </a:r>
            <a:r>
              <a:rPr lang="it-IT" sz="2400" dirty="0" err="1">
                <a:effectLst/>
                <a:latin typeface="Helvetica" pitchFamily="2" charset="0"/>
              </a:rPr>
              <a:t>before</a:t>
            </a:r>
            <a:r>
              <a:rPr lang="it-IT" sz="2400" dirty="0">
                <a:effectLst/>
                <a:latin typeface="Helvetica" pitchFamily="2" charset="0"/>
              </a:rPr>
              <a:t> </a:t>
            </a:r>
            <a:r>
              <a:rPr lang="it-IT" sz="2400" dirty="0" err="1">
                <a:effectLst/>
                <a:latin typeface="Helvetica" pitchFamily="2" charset="0"/>
              </a:rPr>
              <a:t>his</a:t>
            </a:r>
            <a:r>
              <a:rPr lang="it-IT" sz="2400" dirty="0">
                <a:effectLst/>
                <a:latin typeface="Helvetica" pitchFamily="2" charset="0"/>
              </a:rPr>
              <a:t> or </a:t>
            </a:r>
            <a:r>
              <a:rPr lang="it-IT" sz="2400" dirty="0" err="1">
                <a:effectLst/>
                <a:latin typeface="Helvetica" pitchFamily="2" charset="0"/>
              </a:rPr>
              <a:t>her</a:t>
            </a:r>
            <a:r>
              <a:rPr lang="it-IT" sz="2400" dirty="0">
                <a:effectLst/>
                <a:latin typeface="Helvetica" pitchFamily="2" charset="0"/>
              </a:rPr>
              <a:t> </a:t>
            </a:r>
            <a:r>
              <a:rPr lang="it-IT" sz="2400" dirty="0" err="1">
                <a:effectLst/>
                <a:latin typeface="Helvetica" pitchFamily="2" charset="0"/>
              </a:rPr>
              <a:t>request</a:t>
            </a:r>
            <a:r>
              <a:rPr lang="it-IT" sz="2400" dirty="0">
                <a:effectLst/>
                <a:latin typeface="Helvetica" pitchFamily="2" charset="0"/>
              </a:rPr>
              <a:t> for </a:t>
            </a:r>
            <a:r>
              <a:rPr lang="it-IT" sz="2400" dirty="0" err="1">
                <a:effectLst/>
                <a:latin typeface="Helvetica" pitchFamily="2" charset="0"/>
              </a:rPr>
              <a:t>access</a:t>
            </a:r>
            <a:r>
              <a:rPr lang="it-IT" sz="2400" dirty="0">
                <a:effectLst/>
                <a:latin typeface="Helvetica" pitchFamily="2" charset="0"/>
              </a:rPr>
              <a:t>. </a:t>
            </a:r>
          </a:p>
          <a:p>
            <a:pPr algn="just"/>
            <a:r>
              <a:rPr lang="it-IT" sz="2400" dirty="0">
                <a:effectLst/>
                <a:latin typeface="Helvetica" pitchFamily="2" charset="0"/>
              </a:rPr>
              <a:t>To </a:t>
            </a:r>
            <a:r>
              <a:rPr lang="it-IT" sz="2400" dirty="0" err="1">
                <a:effectLst/>
                <a:latin typeface="Helvetica" pitchFamily="2" charset="0"/>
              </a:rPr>
              <a:t>determine</a:t>
            </a:r>
            <a:r>
              <a:rPr lang="it-IT" sz="2400" dirty="0">
                <a:effectLst/>
                <a:latin typeface="Helvetica" pitchFamily="2" charset="0"/>
              </a:rPr>
              <a:t> </a:t>
            </a:r>
            <a:r>
              <a:rPr lang="it-IT" sz="2400" dirty="0" err="1">
                <a:effectLst/>
                <a:latin typeface="Helvetica" pitchFamily="2" charset="0"/>
              </a:rPr>
              <a:t>whether</a:t>
            </a:r>
            <a:r>
              <a:rPr lang="it-IT" sz="2400" dirty="0">
                <a:effectLst/>
                <a:latin typeface="Helvetica" pitchFamily="2" charset="0"/>
              </a:rPr>
              <a:t> EU </a:t>
            </a:r>
            <a:r>
              <a:rPr lang="it-IT" sz="2400" dirty="0" err="1">
                <a:effectLst/>
                <a:latin typeface="Helvetica" pitchFamily="2" charset="0"/>
              </a:rPr>
              <a:t>legislation</a:t>
            </a:r>
            <a:r>
              <a:rPr lang="it-IT" sz="2400" dirty="0">
                <a:effectLst/>
                <a:latin typeface="Helvetica" pitchFamily="2" charset="0"/>
              </a:rPr>
              <a:t> </a:t>
            </a:r>
            <a:r>
              <a:rPr lang="it-IT" sz="2400" dirty="0" err="1">
                <a:effectLst/>
                <a:latin typeface="Helvetica" pitchFamily="2" charset="0"/>
              </a:rPr>
              <a:t>authorises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 time </a:t>
            </a:r>
            <a:r>
              <a:rPr lang="it-IT" sz="2400" dirty="0" err="1">
                <a:effectLst/>
                <a:latin typeface="Helvetica" pitchFamily="2" charset="0"/>
              </a:rPr>
              <a:t>limit</a:t>
            </a:r>
            <a:r>
              <a:rPr lang="it-IT" sz="2400" dirty="0">
                <a:effectLst/>
                <a:latin typeface="Helvetica" pitchFamily="2" charset="0"/>
              </a:rPr>
              <a:t>, the CJEU </a:t>
            </a:r>
            <a:r>
              <a:rPr lang="it-IT" sz="2400" dirty="0" err="1">
                <a:effectLst/>
                <a:latin typeface="Helvetica" pitchFamily="2" charset="0"/>
              </a:rPr>
              <a:t>decided</a:t>
            </a:r>
            <a:r>
              <a:rPr lang="it-IT" sz="2400" dirty="0">
                <a:effectLst/>
                <a:latin typeface="Helvetica" pitchFamily="2" charset="0"/>
              </a:rPr>
              <a:t> to </a:t>
            </a:r>
            <a:r>
              <a:rPr lang="it-IT" sz="2400" dirty="0" err="1">
                <a:effectLst/>
                <a:latin typeface="Helvetica" pitchFamily="2" charset="0"/>
              </a:rPr>
              <a:t>interpret</a:t>
            </a:r>
            <a:r>
              <a:rPr lang="it-IT" sz="2400" dirty="0">
                <a:effectLst/>
                <a:latin typeface="Helvetica" pitchFamily="2" charset="0"/>
              </a:rPr>
              <a:t> </a:t>
            </a:r>
            <a:r>
              <a:rPr lang="it-IT" sz="2400" dirty="0" err="1">
                <a:effectLst/>
                <a:latin typeface="Helvetica" pitchFamily="2" charset="0"/>
              </a:rPr>
              <a:t>Article</a:t>
            </a:r>
            <a:r>
              <a:rPr lang="it-IT" sz="2400" dirty="0">
                <a:effectLst/>
                <a:latin typeface="Helvetica" pitchFamily="2" charset="0"/>
              </a:rPr>
              <a:t> 12 in light of the </a:t>
            </a:r>
            <a:r>
              <a:rPr lang="it-IT" sz="2400" dirty="0" err="1">
                <a:effectLst/>
                <a:latin typeface="Helvetica" pitchFamily="2" charset="0"/>
              </a:rPr>
              <a:t>purposes</a:t>
            </a:r>
            <a:r>
              <a:rPr lang="it-IT" sz="2400" dirty="0">
                <a:effectLst/>
                <a:latin typeface="Helvetica" pitchFamily="2" charset="0"/>
              </a:rPr>
              <a:t> of the </a:t>
            </a:r>
            <a:r>
              <a:rPr lang="it-IT" sz="2400" dirty="0" err="1">
                <a:effectLst/>
                <a:latin typeface="Helvetica" pitchFamily="2" charset="0"/>
              </a:rPr>
              <a:t>directive</a:t>
            </a:r>
            <a:r>
              <a:rPr lang="it-IT" sz="2400" dirty="0">
                <a:effectLst/>
                <a:latin typeface="Helvetica" pitchFamily="2" charset="0"/>
              </a:rPr>
              <a:t>. </a:t>
            </a:r>
          </a:p>
          <a:p>
            <a:endParaRPr lang="it-IT" sz="2400" dirty="0"/>
          </a:p>
        </p:txBody>
      </p:sp>
      <p:sp>
        <p:nvSpPr>
          <p:cNvPr id="4" name="Segnaposto numero diapositiva 3">
            <a:extLst>
              <a:ext uri="{FF2B5EF4-FFF2-40B4-BE49-F238E27FC236}">
                <a16:creationId xmlns:a16="http://schemas.microsoft.com/office/drawing/2014/main" id="{44528ED0-75C7-554E-91E1-5424D12737A5}"/>
              </a:ext>
            </a:extLst>
          </p:cNvPr>
          <p:cNvSpPr>
            <a:spLocks noGrp="1"/>
          </p:cNvSpPr>
          <p:nvPr>
            <p:ph type="sldNum" sz="quarter" idx="12"/>
          </p:nvPr>
        </p:nvSpPr>
        <p:spPr/>
        <p:txBody>
          <a:bodyPr/>
          <a:lstStyle/>
          <a:p>
            <a:fld id="{9FB2DE29-B15E-594C-8E2E-9B4F1DF8D2EE}" type="slidenum">
              <a:rPr lang="en-US" altLang="en-US" smtClean="0"/>
              <a:pPr/>
              <a:t>100</a:t>
            </a:fld>
            <a:endParaRPr lang="en-US" altLang="en-US"/>
          </a:p>
        </p:txBody>
      </p:sp>
    </p:spTree>
    <p:extLst>
      <p:ext uri="{BB962C8B-B14F-4D97-AF65-F5344CB8AC3E}">
        <p14:creationId xmlns:p14="http://schemas.microsoft.com/office/powerpoint/2010/main" val="2592171043"/>
      </p:ext>
    </p:extLst>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ED605C-94E1-3A42-94FE-7A229F03B938}"/>
              </a:ext>
            </a:extLst>
          </p:cNvPr>
          <p:cNvSpPr>
            <a:spLocks noGrp="1"/>
          </p:cNvSpPr>
          <p:nvPr>
            <p:ph idx="1"/>
          </p:nvPr>
        </p:nvSpPr>
        <p:spPr>
          <a:xfrm>
            <a:off x="611560" y="836712"/>
            <a:ext cx="7846640" cy="5259288"/>
          </a:xfrm>
        </p:spPr>
        <p:txBody>
          <a:bodyPr/>
          <a:lstStyle/>
          <a:p>
            <a:pPr algn="just"/>
            <a:r>
              <a:rPr lang="it-IT" sz="2400" dirty="0">
                <a:effectLst/>
                <a:latin typeface="Helvetica" pitchFamily="2" charset="0"/>
              </a:rPr>
              <a:t>The CJEU first </a:t>
            </a:r>
            <a:r>
              <a:rPr lang="it-IT" sz="2400" dirty="0" err="1">
                <a:effectLst/>
                <a:latin typeface="Helvetica" pitchFamily="2" charset="0"/>
              </a:rPr>
              <a:t>stated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right of </a:t>
            </a:r>
            <a:r>
              <a:rPr lang="it-IT" sz="2400" dirty="0" err="1">
                <a:effectLst/>
                <a:latin typeface="Helvetica" pitchFamily="2" charset="0"/>
              </a:rPr>
              <a:t>access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enable</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to </a:t>
            </a:r>
            <a:r>
              <a:rPr lang="it-IT" sz="2400" dirty="0" err="1">
                <a:effectLst/>
                <a:latin typeface="Helvetica" pitchFamily="2" charset="0"/>
              </a:rPr>
              <a:t>exercise</a:t>
            </a:r>
            <a:r>
              <a:rPr lang="it-IT" sz="2400" dirty="0">
                <a:effectLst/>
                <a:latin typeface="Helvetica" pitchFamily="2" charset="0"/>
              </a:rPr>
              <a:t> the right to </a:t>
            </a:r>
            <a:r>
              <a:rPr lang="it-IT" sz="2400" dirty="0" err="1">
                <a:effectLst/>
                <a:latin typeface="Helvetica" pitchFamily="2" charset="0"/>
              </a:rPr>
              <a:t>have</a:t>
            </a:r>
            <a:r>
              <a:rPr lang="it-IT" sz="2400" dirty="0">
                <a:effectLst/>
                <a:latin typeface="Helvetica" pitchFamily="2" charset="0"/>
              </a:rPr>
              <a:t> the controller </a:t>
            </a:r>
            <a:r>
              <a:rPr lang="it-IT" sz="2400" dirty="0" err="1">
                <a:effectLst/>
                <a:latin typeface="Helvetica" pitchFamily="2" charset="0"/>
              </a:rPr>
              <a:t>rectify</a:t>
            </a:r>
            <a:r>
              <a:rPr lang="it-IT" sz="2400" dirty="0">
                <a:effectLst/>
                <a:latin typeface="Helvetica" pitchFamily="2" charset="0"/>
              </a:rPr>
              <a:t>, erase or </a:t>
            </a:r>
            <a:r>
              <a:rPr lang="it-IT" sz="2400" dirty="0" err="1">
                <a:effectLst/>
                <a:latin typeface="Helvetica" pitchFamily="2" charset="0"/>
              </a:rPr>
              <a:t>block</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data, or to </a:t>
            </a:r>
            <a:r>
              <a:rPr lang="it-IT" sz="2400" dirty="0" err="1">
                <a:effectLst/>
                <a:latin typeface="Helvetica" pitchFamily="2" charset="0"/>
              </a:rPr>
              <a:t>notify</a:t>
            </a:r>
            <a:r>
              <a:rPr lang="it-IT" sz="2400" dirty="0">
                <a:effectLst/>
                <a:latin typeface="Helvetica" pitchFamily="2" charset="0"/>
              </a:rPr>
              <a:t> </a:t>
            </a:r>
            <a:r>
              <a:rPr lang="it-IT" sz="2400" dirty="0" err="1">
                <a:effectLst/>
                <a:latin typeface="Helvetica" pitchFamily="2" charset="0"/>
              </a:rPr>
              <a:t>third</a:t>
            </a:r>
            <a:r>
              <a:rPr lang="it-IT" sz="2400" dirty="0">
                <a:effectLst/>
                <a:latin typeface="Helvetica" pitchFamily="2" charset="0"/>
              </a:rPr>
              <a:t> parties to </a:t>
            </a:r>
            <a:r>
              <a:rPr lang="it-IT" sz="2400" dirty="0" err="1">
                <a:effectLst/>
                <a:latin typeface="Helvetica" pitchFamily="2" charset="0"/>
              </a:rPr>
              <a:t>whom</a:t>
            </a:r>
            <a:r>
              <a:rPr lang="it-IT" sz="2400" dirty="0">
                <a:effectLst/>
                <a:latin typeface="Helvetica" pitchFamily="2" charset="0"/>
              </a:rPr>
              <a:t> the data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been</a:t>
            </a:r>
            <a:r>
              <a:rPr lang="it-IT" sz="2400" dirty="0">
                <a:effectLst/>
                <a:latin typeface="Helvetica" pitchFamily="2" charset="0"/>
              </a:rPr>
              <a:t> </a:t>
            </a:r>
            <a:r>
              <a:rPr lang="it-IT" sz="2400" dirty="0" err="1">
                <a:effectLst/>
                <a:latin typeface="Helvetica" pitchFamily="2" charset="0"/>
              </a:rPr>
              <a:t>disclosed</a:t>
            </a:r>
            <a:r>
              <a:rPr lang="it-IT" sz="2400" dirty="0">
                <a:effectLst/>
                <a:latin typeface="Helvetica" pitchFamily="2" charset="0"/>
              </a:rPr>
              <a:t> of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rectification</a:t>
            </a:r>
            <a:r>
              <a:rPr lang="it-IT" sz="2400" dirty="0">
                <a:effectLst/>
                <a:latin typeface="Helvetica" pitchFamily="2" charset="0"/>
              </a:rPr>
              <a:t>, erasure or </a:t>
            </a:r>
            <a:r>
              <a:rPr lang="it-IT" sz="2400" dirty="0" err="1">
                <a:effectLst/>
                <a:latin typeface="Helvetica" pitchFamily="2" charset="0"/>
              </a:rPr>
              <a:t>blocking</a:t>
            </a:r>
            <a:r>
              <a:rPr lang="it-IT" sz="2400" dirty="0">
                <a:effectLst/>
                <a:latin typeface="Helvetica" pitchFamily="2" charset="0"/>
              </a:rPr>
              <a:t>. </a:t>
            </a:r>
          </a:p>
          <a:p>
            <a:pPr algn="just"/>
            <a:r>
              <a:rPr lang="it-IT" sz="2400" dirty="0">
                <a:effectLst/>
                <a:latin typeface="Helvetica" pitchFamily="2" charset="0"/>
              </a:rPr>
              <a:t>An </a:t>
            </a:r>
            <a:r>
              <a:rPr lang="it-IT" sz="2400" dirty="0" err="1">
                <a:effectLst/>
                <a:latin typeface="Helvetica" pitchFamily="2" charset="0"/>
              </a:rPr>
              <a:t>effective</a:t>
            </a:r>
            <a:r>
              <a:rPr lang="it-IT" sz="2400" dirty="0">
                <a:effectLst/>
                <a:latin typeface="Helvetica" pitchFamily="2" charset="0"/>
              </a:rPr>
              <a:t> right of </a:t>
            </a:r>
            <a:r>
              <a:rPr lang="it-IT" sz="2400" dirty="0" err="1">
                <a:effectLst/>
                <a:latin typeface="Helvetica" pitchFamily="2" charset="0"/>
              </a:rPr>
              <a:t>access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also</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enable</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to </a:t>
            </a:r>
            <a:r>
              <a:rPr lang="it-IT" sz="2400" dirty="0" err="1">
                <a:effectLst/>
                <a:latin typeface="Helvetica" pitchFamily="2" charset="0"/>
              </a:rPr>
              <a:t>exercise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right to </a:t>
            </a:r>
            <a:r>
              <a:rPr lang="it-IT" sz="2400" dirty="0" err="1">
                <a:effectLst/>
                <a:latin typeface="Helvetica" pitchFamily="2" charset="0"/>
              </a:rPr>
              <a:t>object</a:t>
            </a:r>
            <a:r>
              <a:rPr lang="it-IT" sz="2400" dirty="0">
                <a:effectLst/>
                <a:latin typeface="Helvetica" pitchFamily="2" charset="0"/>
              </a:rPr>
              <a:t> to the processing of </a:t>
            </a:r>
            <a:r>
              <a:rPr lang="it-IT" sz="2400" dirty="0" err="1">
                <a:effectLst/>
                <a:latin typeface="Helvetica" pitchFamily="2" charset="0"/>
              </a:rPr>
              <a:t>their</a:t>
            </a:r>
            <a:r>
              <a:rPr lang="it-IT" sz="2400" dirty="0">
                <a:effectLst/>
                <a:latin typeface="Helvetica" pitchFamily="2" charset="0"/>
              </a:rPr>
              <a:t> personal data or </a:t>
            </a:r>
            <a:r>
              <a:rPr lang="it-IT" sz="2400" dirty="0" err="1">
                <a:effectLst/>
                <a:latin typeface="Helvetica" pitchFamily="2" charset="0"/>
              </a:rPr>
              <a:t>their</a:t>
            </a:r>
            <a:r>
              <a:rPr lang="it-IT" sz="2400" dirty="0">
                <a:effectLst/>
                <a:latin typeface="Helvetica" pitchFamily="2" charset="0"/>
              </a:rPr>
              <a:t> right to lodge a </a:t>
            </a:r>
            <a:r>
              <a:rPr lang="it-IT" sz="2400" dirty="0" err="1">
                <a:effectLst/>
                <a:latin typeface="Helvetica" pitchFamily="2" charset="0"/>
              </a:rPr>
              <a:t>complaint</a:t>
            </a:r>
            <a:r>
              <a:rPr lang="it-IT" sz="2400" dirty="0">
                <a:effectLst/>
                <a:latin typeface="Helvetica" pitchFamily="2" charset="0"/>
              </a:rPr>
              <a:t> and </a:t>
            </a:r>
            <a:r>
              <a:rPr lang="it-IT" sz="2400" dirty="0" err="1">
                <a:effectLst/>
                <a:latin typeface="Helvetica" pitchFamily="2" charset="0"/>
              </a:rPr>
              <a:t>claim</a:t>
            </a:r>
            <a:r>
              <a:rPr lang="it-IT" sz="2400" dirty="0">
                <a:effectLst/>
                <a:latin typeface="Helvetica" pitchFamily="2" charset="0"/>
              </a:rPr>
              <a:t> </a:t>
            </a:r>
            <a:r>
              <a:rPr lang="it-IT" sz="2400" dirty="0" err="1">
                <a:effectLst/>
                <a:latin typeface="Helvetica" pitchFamily="2" charset="0"/>
              </a:rPr>
              <a:t>damages</a:t>
            </a:r>
            <a:r>
              <a:rPr lang="it-IT" sz="2400" dirty="0">
                <a:effectLst/>
                <a:latin typeface="Helvetica" pitchFamily="2" charset="0"/>
              </a:rPr>
              <a:t>.  </a:t>
            </a:r>
          </a:p>
          <a:p>
            <a:pPr algn="just"/>
            <a:r>
              <a:rPr lang="it-IT" sz="2400" dirty="0">
                <a:effectLst/>
                <a:latin typeface="Helvetica" pitchFamily="2" charset="0"/>
              </a:rPr>
              <a:t>To </a:t>
            </a:r>
            <a:r>
              <a:rPr lang="it-IT" sz="2400" dirty="0" err="1">
                <a:effectLst/>
                <a:latin typeface="Helvetica" pitchFamily="2" charset="0"/>
              </a:rPr>
              <a:t>ensure</a:t>
            </a:r>
            <a:r>
              <a:rPr lang="it-IT" sz="2400" dirty="0">
                <a:effectLst/>
                <a:latin typeface="Helvetica" pitchFamily="2" charset="0"/>
              </a:rPr>
              <a:t> the </a:t>
            </a:r>
            <a:r>
              <a:rPr lang="it-IT" sz="2400" dirty="0" err="1">
                <a:effectLst/>
                <a:latin typeface="Helvetica" pitchFamily="2" charset="0"/>
              </a:rPr>
              <a:t>practical</a:t>
            </a:r>
            <a:r>
              <a:rPr lang="it-IT" sz="2400" dirty="0">
                <a:effectLst/>
                <a:latin typeface="Helvetica" pitchFamily="2" charset="0"/>
              </a:rPr>
              <a:t> </a:t>
            </a:r>
            <a:r>
              <a:rPr lang="it-IT" sz="2400" dirty="0" err="1">
                <a:effectLst/>
                <a:latin typeface="Helvetica" pitchFamily="2" charset="0"/>
              </a:rPr>
              <a:t>effect</a:t>
            </a:r>
            <a:r>
              <a:rPr lang="it-IT" sz="2400" dirty="0">
                <a:effectLst/>
                <a:latin typeface="Helvetica" pitchFamily="2" charset="0"/>
              </a:rPr>
              <a:t> of the </a:t>
            </a:r>
            <a:r>
              <a:rPr lang="it-IT" sz="2400" dirty="0" err="1">
                <a:effectLst/>
                <a:latin typeface="Helvetica" pitchFamily="2" charset="0"/>
              </a:rPr>
              <a:t>rights</a:t>
            </a:r>
            <a:r>
              <a:rPr lang="it-IT" sz="2400" dirty="0">
                <a:effectLst/>
                <a:latin typeface="Helvetica" pitchFamily="2" charset="0"/>
              </a:rPr>
              <a:t> </a:t>
            </a:r>
            <a:r>
              <a:rPr lang="it-IT" sz="2400" dirty="0" err="1">
                <a:effectLst/>
                <a:latin typeface="Helvetica" pitchFamily="2" charset="0"/>
              </a:rPr>
              <a:t>given</a:t>
            </a:r>
            <a:r>
              <a:rPr lang="it-IT" sz="2400" dirty="0">
                <a:effectLst/>
                <a:latin typeface="Helvetica" pitchFamily="2" charset="0"/>
              </a:rPr>
              <a:t> to data </a:t>
            </a:r>
            <a:r>
              <a:rPr lang="it-IT" sz="2400" dirty="0" err="1">
                <a:effectLst/>
                <a:latin typeface="Helvetica" pitchFamily="2" charset="0"/>
              </a:rPr>
              <a:t>subjects</a:t>
            </a:r>
            <a:r>
              <a:rPr lang="it-IT" sz="2400" dirty="0">
                <a:effectLst/>
                <a:latin typeface="Helvetica" pitchFamily="2" charset="0"/>
              </a:rPr>
              <a:t>, the CJEU </a:t>
            </a:r>
            <a:r>
              <a:rPr lang="it-IT" sz="2400" dirty="0" err="1">
                <a:effectLst/>
                <a:latin typeface="Helvetica" pitchFamily="2" charset="0"/>
              </a:rPr>
              <a:t>held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right must of </a:t>
            </a:r>
            <a:r>
              <a:rPr lang="it-IT" sz="2400" dirty="0" err="1">
                <a:effectLst/>
                <a:latin typeface="Helvetica" pitchFamily="2" charset="0"/>
              </a:rPr>
              <a:t>necessity</a:t>
            </a:r>
            <a:r>
              <a:rPr lang="it-IT" sz="2400" dirty="0">
                <a:effectLst/>
                <a:latin typeface="Helvetica" pitchFamily="2" charset="0"/>
              </a:rPr>
              <a:t> relate to the </a:t>
            </a:r>
            <a:r>
              <a:rPr lang="it-IT" sz="2400" dirty="0" err="1">
                <a:effectLst/>
                <a:latin typeface="Helvetica" pitchFamily="2" charset="0"/>
              </a:rPr>
              <a:t>past</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62A29813-C5F9-444E-A5D4-338C620CACF0}"/>
              </a:ext>
            </a:extLst>
          </p:cNvPr>
          <p:cNvSpPr>
            <a:spLocks noGrp="1"/>
          </p:cNvSpPr>
          <p:nvPr>
            <p:ph type="sldNum" sz="quarter" idx="12"/>
          </p:nvPr>
        </p:nvSpPr>
        <p:spPr/>
        <p:txBody>
          <a:bodyPr/>
          <a:lstStyle/>
          <a:p>
            <a:fld id="{9FB2DE29-B15E-594C-8E2E-9B4F1DF8D2EE}" type="slidenum">
              <a:rPr lang="en-US" altLang="en-US" smtClean="0"/>
              <a:pPr/>
              <a:t>101</a:t>
            </a:fld>
            <a:endParaRPr lang="en-US" altLang="en-US"/>
          </a:p>
        </p:txBody>
      </p:sp>
    </p:spTree>
    <p:extLst>
      <p:ext uri="{BB962C8B-B14F-4D97-AF65-F5344CB8AC3E}">
        <p14:creationId xmlns:p14="http://schemas.microsoft.com/office/powerpoint/2010/main" val="4224231867"/>
      </p:ext>
    </p:extLst>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CEAE317-F37A-EA4B-8E80-27050B38A39E}"/>
              </a:ext>
            </a:extLst>
          </p:cNvPr>
          <p:cNvSpPr>
            <a:spLocks noGrp="1"/>
          </p:cNvSpPr>
          <p:nvPr>
            <p:ph idx="1"/>
          </p:nvPr>
        </p:nvSpPr>
        <p:spPr/>
        <p:txBody>
          <a:bodyPr/>
          <a:lstStyle/>
          <a:p>
            <a:r>
              <a:rPr lang="it-IT" dirty="0" err="1">
                <a:effectLst/>
                <a:latin typeface="Helvetica" pitchFamily="2" charset="0"/>
              </a:rPr>
              <a:t>If</a:t>
            </a:r>
            <a:r>
              <a:rPr lang="it-IT" dirty="0">
                <a:effectLst/>
                <a:latin typeface="Helvetica" pitchFamily="2" charset="0"/>
              </a:rPr>
              <a:t> </a:t>
            </a:r>
            <a:r>
              <a:rPr lang="it-IT" dirty="0" err="1">
                <a:effectLst/>
                <a:latin typeface="Helvetica" pitchFamily="2" charset="0"/>
              </a:rPr>
              <a:t>that</a:t>
            </a:r>
            <a:r>
              <a:rPr lang="it-IT" dirty="0">
                <a:effectLst/>
                <a:latin typeface="Helvetica" pitchFamily="2" charset="0"/>
              </a:rPr>
              <a:t> </a:t>
            </a:r>
            <a:r>
              <a:rPr lang="it-IT" dirty="0" err="1">
                <a:effectLst/>
                <a:latin typeface="Helvetica" pitchFamily="2" charset="0"/>
              </a:rPr>
              <a:t>were</a:t>
            </a:r>
            <a:r>
              <a:rPr lang="it-IT" dirty="0">
                <a:effectLst/>
                <a:latin typeface="Helvetica" pitchFamily="2" charset="0"/>
              </a:rPr>
              <a:t> </a:t>
            </a:r>
            <a:r>
              <a:rPr lang="it-IT" dirty="0" err="1">
                <a:effectLst/>
                <a:latin typeface="Helvetica" pitchFamily="2" charset="0"/>
              </a:rPr>
              <a:t>not</a:t>
            </a:r>
            <a:r>
              <a:rPr lang="it-IT" dirty="0">
                <a:effectLst/>
                <a:latin typeface="Helvetica" pitchFamily="2" charset="0"/>
              </a:rPr>
              <a:t> the case, the data </a:t>
            </a:r>
            <a:r>
              <a:rPr lang="it-IT" dirty="0" err="1">
                <a:effectLst/>
                <a:latin typeface="Helvetica" pitchFamily="2" charset="0"/>
              </a:rPr>
              <a:t>subject</a:t>
            </a:r>
            <a:r>
              <a:rPr lang="it-IT" dirty="0">
                <a:effectLst/>
                <a:latin typeface="Helvetica" pitchFamily="2" charset="0"/>
              </a:rPr>
              <a:t> </a:t>
            </a:r>
            <a:r>
              <a:rPr lang="it-IT" dirty="0" err="1">
                <a:effectLst/>
                <a:latin typeface="Helvetica" pitchFamily="2" charset="0"/>
              </a:rPr>
              <a:t>would</a:t>
            </a:r>
            <a:r>
              <a:rPr lang="it-IT" dirty="0">
                <a:effectLst/>
                <a:latin typeface="Helvetica" pitchFamily="2" charset="0"/>
              </a:rPr>
              <a:t> </a:t>
            </a:r>
            <a:r>
              <a:rPr lang="it-IT" dirty="0" err="1">
                <a:effectLst/>
                <a:latin typeface="Helvetica" pitchFamily="2" charset="0"/>
              </a:rPr>
              <a:t>not</a:t>
            </a:r>
            <a:r>
              <a:rPr lang="it-IT" dirty="0">
                <a:effectLst/>
                <a:latin typeface="Helvetica" pitchFamily="2" charset="0"/>
              </a:rPr>
              <a:t> be in a position </a:t>
            </a:r>
            <a:r>
              <a:rPr lang="it-IT" dirty="0" err="1">
                <a:effectLst/>
                <a:latin typeface="Helvetica" pitchFamily="2" charset="0"/>
              </a:rPr>
              <a:t>effectively</a:t>
            </a:r>
            <a:r>
              <a:rPr lang="it-IT" dirty="0">
                <a:effectLst/>
                <a:latin typeface="Helvetica" pitchFamily="2" charset="0"/>
              </a:rPr>
              <a:t> to </a:t>
            </a:r>
            <a:r>
              <a:rPr lang="it-IT" dirty="0" err="1">
                <a:effectLst/>
                <a:latin typeface="Helvetica" pitchFamily="2" charset="0"/>
              </a:rPr>
              <a:t>exercise</a:t>
            </a:r>
            <a:r>
              <a:rPr lang="it-IT" dirty="0">
                <a:effectLst/>
                <a:latin typeface="Helvetica" pitchFamily="2" charset="0"/>
              </a:rPr>
              <a:t> </a:t>
            </a:r>
            <a:r>
              <a:rPr lang="it-IT" dirty="0" err="1">
                <a:effectLst/>
                <a:latin typeface="Helvetica" pitchFamily="2" charset="0"/>
              </a:rPr>
              <a:t>his</a:t>
            </a:r>
            <a:r>
              <a:rPr lang="it-IT" dirty="0">
                <a:effectLst/>
                <a:latin typeface="Helvetica" pitchFamily="2" charset="0"/>
              </a:rPr>
              <a:t> right to </a:t>
            </a:r>
            <a:r>
              <a:rPr lang="it-IT" dirty="0" err="1">
                <a:effectLst/>
                <a:latin typeface="Helvetica" pitchFamily="2" charset="0"/>
              </a:rPr>
              <a:t>have</a:t>
            </a:r>
            <a:r>
              <a:rPr lang="it-IT" dirty="0">
                <a:effectLst/>
                <a:latin typeface="Helvetica" pitchFamily="2" charset="0"/>
              </a:rPr>
              <a:t> data </a:t>
            </a:r>
            <a:r>
              <a:rPr lang="it-IT" dirty="0" err="1">
                <a:effectLst/>
                <a:latin typeface="Helvetica" pitchFamily="2" charset="0"/>
              </a:rPr>
              <a:t>presumed</a:t>
            </a:r>
            <a:r>
              <a:rPr lang="it-IT" dirty="0">
                <a:effectLst/>
                <a:latin typeface="Helvetica" pitchFamily="2" charset="0"/>
              </a:rPr>
              <a:t> </a:t>
            </a:r>
            <a:r>
              <a:rPr lang="it-IT" dirty="0" err="1">
                <a:effectLst/>
                <a:latin typeface="Helvetica" pitchFamily="2" charset="0"/>
              </a:rPr>
              <a:t>unlawful</a:t>
            </a:r>
            <a:r>
              <a:rPr lang="it-IT" dirty="0">
                <a:effectLst/>
                <a:latin typeface="Helvetica" pitchFamily="2" charset="0"/>
              </a:rPr>
              <a:t> or </a:t>
            </a:r>
            <a:r>
              <a:rPr lang="it-IT" dirty="0" err="1">
                <a:effectLst/>
                <a:latin typeface="Helvetica" pitchFamily="2" charset="0"/>
              </a:rPr>
              <a:t>incorrect</a:t>
            </a:r>
            <a:r>
              <a:rPr lang="it-IT" dirty="0">
                <a:effectLst/>
                <a:latin typeface="Helvetica" pitchFamily="2" charset="0"/>
              </a:rPr>
              <a:t> </a:t>
            </a:r>
            <a:r>
              <a:rPr lang="it-IT" dirty="0" err="1">
                <a:effectLst/>
                <a:latin typeface="Helvetica" pitchFamily="2" charset="0"/>
              </a:rPr>
              <a:t>rectified</a:t>
            </a:r>
            <a:r>
              <a:rPr lang="it-IT" dirty="0">
                <a:effectLst/>
                <a:latin typeface="Helvetica" pitchFamily="2" charset="0"/>
              </a:rPr>
              <a:t>, </a:t>
            </a:r>
            <a:r>
              <a:rPr lang="it-IT" dirty="0" err="1">
                <a:effectLst/>
                <a:latin typeface="Helvetica" pitchFamily="2" charset="0"/>
              </a:rPr>
              <a:t>erased</a:t>
            </a:r>
            <a:r>
              <a:rPr lang="it-IT" dirty="0">
                <a:effectLst/>
                <a:latin typeface="Helvetica" pitchFamily="2" charset="0"/>
              </a:rPr>
              <a:t> or </a:t>
            </a:r>
            <a:r>
              <a:rPr lang="it-IT" dirty="0" err="1">
                <a:effectLst/>
                <a:latin typeface="Helvetica" pitchFamily="2" charset="0"/>
              </a:rPr>
              <a:t>blocked</a:t>
            </a:r>
            <a:r>
              <a:rPr lang="it-IT" dirty="0">
                <a:effectLst/>
                <a:latin typeface="Helvetica" pitchFamily="2" charset="0"/>
              </a:rPr>
              <a:t> or to </a:t>
            </a:r>
            <a:r>
              <a:rPr lang="it-IT" dirty="0" err="1">
                <a:effectLst/>
                <a:latin typeface="Helvetica" pitchFamily="2" charset="0"/>
              </a:rPr>
              <a:t>bring</a:t>
            </a:r>
            <a:r>
              <a:rPr lang="it-IT" dirty="0">
                <a:effectLst/>
                <a:latin typeface="Helvetica" pitchFamily="2" charset="0"/>
              </a:rPr>
              <a:t> </a:t>
            </a:r>
            <a:r>
              <a:rPr lang="it-IT" dirty="0" err="1">
                <a:effectLst/>
                <a:latin typeface="Helvetica" pitchFamily="2" charset="0"/>
              </a:rPr>
              <a:t>legal</a:t>
            </a:r>
            <a:r>
              <a:rPr lang="it-IT" dirty="0">
                <a:effectLst/>
                <a:latin typeface="Helvetica" pitchFamily="2" charset="0"/>
              </a:rPr>
              <a:t> </a:t>
            </a:r>
            <a:r>
              <a:rPr lang="it-IT" dirty="0" err="1">
                <a:effectLst/>
                <a:latin typeface="Helvetica" pitchFamily="2" charset="0"/>
              </a:rPr>
              <a:t>proceedings</a:t>
            </a:r>
            <a:r>
              <a:rPr lang="it-IT" dirty="0">
                <a:effectLst/>
                <a:latin typeface="Helvetica" pitchFamily="2" charset="0"/>
              </a:rPr>
              <a:t> and </a:t>
            </a:r>
            <a:r>
              <a:rPr lang="it-IT" dirty="0" err="1">
                <a:effectLst/>
                <a:latin typeface="Helvetica" pitchFamily="2" charset="0"/>
              </a:rPr>
              <a:t>obtain</a:t>
            </a:r>
            <a:r>
              <a:rPr lang="it-IT" dirty="0">
                <a:effectLst/>
                <a:latin typeface="Helvetica" pitchFamily="2" charset="0"/>
              </a:rPr>
              <a:t> </a:t>
            </a:r>
            <a:r>
              <a:rPr lang="it-IT" dirty="0" err="1">
                <a:effectLst/>
                <a:latin typeface="Helvetica" pitchFamily="2" charset="0"/>
              </a:rPr>
              <a:t>compensation</a:t>
            </a:r>
            <a:r>
              <a:rPr lang="it-IT" dirty="0">
                <a:effectLst/>
                <a:latin typeface="Helvetica" pitchFamily="2" charset="0"/>
              </a:rPr>
              <a:t> for the </a:t>
            </a:r>
            <a:r>
              <a:rPr lang="it-IT" dirty="0" err="1">
                <a:effectLst/>
                <a:latin typeface="Helvetica" pitchFamily="2" charset="0"/>
              </a:rPr>
              <a:t>damage</a:t>
            </a:r>
            <a:r>
              <a:rPr lang="it-IT" dirty="0">
                <a:effectLst/>
                <a:latin typeface="Helvetica" pitchFamily="2" charset="0"/>
              </a:rPr>
              <a:t> </a:t>
            </a:r>
            <a:r>
              <a:rPr lang="it-IT" dirty="0" err="1">
                <a:effectLst/>
                <a:latin typeface="Helvetica" pitchFamily="2" charset="0"/>
              </a:rPr>
              <a:t>suffered</a:t>
            </a:r>
            <a:r>
              <a:rPr lang="it-IT" dirty="0">
                <a:effectLst/>
                <a:latin typeface="Helvetica" pitchFamily="2" charset="0"/>
              </a:rPr>
              <a:t>” </a:t>
            </a:r>
          </a:p>
          <a:p>
            <a:endParaRPr lang="it-IT" dirty="0"/>
          </a:p>
        </p:txBody>
      </p:sp>
      <p:sp>
        <p:nvSpPr>
          <p:cNvPr id="4" name="Segnaposto numero diapositiva 3">
            <a:extLst>
              <a:ext uri="{FF2B5EF4-FFF2-40B4-BE49-F238E27FC236}">
                <a16:creationId xmlns:a16="http://schemas.microsoft.com/office/drawing/2014/main" id="{0E21D92E-799A-9541-B55E-3ABCB24EC111}"/>
              </a:ext>
            </a:extLst>
          </p:cNvPr>
          <p:cNvSpPr>
            <a:spLocks noGrp="1"/>
          </p:cNvSpPr>
          <p:nvPr>
            <p:ph type="sldNum" sz="quarter" idx="12"/>
          </p:nvPr>
        </p:nvSpPr>
        <p:spPr/>
        <p:txBody>
          <a:bodyPr/>
          <a:lstStyle/>
          <a:p>
            <a:fld id="{9FB2DE29-B15E-594C-8E2E-9B4F1DF8D2EE}" type="slidenum">
              <a:rPr lang="en-US" altLang="en-US" smtClean="0"/>
              <a:pPr/>
              <a:t>102</a:t>
            </a:fld>
            <a:endParaRPr lang="en-US" altLang="en-US"/>
          </a:p>
        </p:txBody>
      </p:sp>
    </p:spTree>
    <p:extLst>
      <p:ext uri="{BB962C8B-B14F-4D97-AF65-F5344CB8AC3E}">
        <p14:creationId xmlns:p14="http://schemas.microsoft.com/office/powerpoint/2010/main" val="598362006"/>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C7AB69-D5CE-8342-A81E-8C4CCB35991C}"/>
              </a:ext>
            </a:extLst>
          </p:cNvPr>
          <p:cNvSpPr>
            <a:spLocks noGrp="1"/>
          </p:cNvSpPr>
          <p:nvPr>
            <p:ph type="title"/>
          </p:nvPr>
        </p:nvSpPr>
        <p:spPr/>
        <p:txBody>
          <a:bodyPr/>
          <a:lstStyle/>
          <a:p>
            <a:r>
              <a:rPr lang="it-IT" dirty="0"/>
              <a:t>Right to </a:t>
            </a:r>
            <a:r>
              <a:rPr lang="it-IT" dirty="0" err="1"/>
              <a:t>rectification</a:t>
            </a:r>
            <a:endParaRPr lang="it-IT" dirty="0"/>
          </a:p>
        </p:txBody>
      </p:sp>
      <p:sp>
        <p:nvSpPr>
          <p:cNvPr id="3" name="Segnaposto contenuto 2">
            <a:extLst>
              <a:ext uri="{FF2B5EF4-FFF2-40B4-BE49-F238E27FC236}">
                <a16:creationId xmlns:a16="http://schemas.microsoft.com/office/drawing/2014/main" id="{7FF5CD82-2222-004F-9C7E-B7BBC3C8FF2A}"/>
              </a:ext>
            </a:extLst>
          </p:cNvPr>
          <p:cNvSpPr>
            <a:spLocks noGrp="1"/>
          </p:cNvSpPr>
          <p:nvPr>
            <p:ph idx="1"/>
          </p:nvPr>
        </p:nvSpPr>
        <p:spPr/>
        <p:txBody>
          <a:bodyPr/>
          <a:lstStyle/>
          <a:p>
            <a:r>
              <a:rPr lang="it-IT" dirty="0">
                <a:effectLst/>
                <a:latin typeface="Helvetica" pitchFamily="2" charset="0"/>
              </a:rPr>
              <a:t>Data </a:t>
            </a:r>
            <a:r>
              <a:rPr lang="it-IT" dirty="0" err="1">
                <a:effectLst/>
                <a:latin typeface="Helvetica" pitchFamily="2" charset="0"/>
              </a:rPr>
              <a:t>subjects</a:t>
            </a:r>
            <a:r>
              <a:rPr lang="it-IT" dirty="0">
                <a:effectLst/>
                <a:latin typeface="Helvetica" pitchFamily="2" charset="0"/>
              </a:rPr>
              <a:t> </a:t>
            </a:r>
            <a:r>
              <a:rPr lang="it-IT" dirty="0" err="1">
                <a:effectLst/>
                <a:latin typeface="Helvetica" pitchFamily="2" charset="0"/>
              </a:rPr>
              <a:t>have</a:t>
            </a:r>
            <a:r>
              <a:rPr lang="it-IT" dirty="0">
                <a:effectLst/>
                <a:latin typeface="Helvetica" pitchFamily="2" charset="0"/>
              </a:rPr>
              <a:t> the right to </a:t>
            </a:r>
            <a:r>
              <a:rPr lang="it-IT" dirty="0" err="1">
                <a:effectLst/>
                <a:latin typeface="Helvetica" pitchFamily="2" charset="0"/>
              </a:rPr>
              <a:t>have</a:t>
            </a:r>
            <a:r>
              <a:rPr lang="it-IT" dirty="0">
                <a:effectLst/>
                <a:latin typeface="Helvetica" pitchFamily="2" charset="0"/>
              </a:rPr>
              <a:t> </a:t>
            </a:r>
            <a:r>
              <a:rPr lang="it-IT" dirty="0" err="1">
                <a:effectLst/>
                <a:latin typeface="Helvetica" pitchFamily="2" charset="0"/>
              </a:rPr>
              <a:t>their</a:t>
            </a:r>
            <a:r>
              <a:rPr lang="it-IT" dirty="0">
                <a:effectLst/>
                <a:latin typeface="Helvetica" pitchFamily="2" charset="0"/>
              </a:rPr>
              <a:t> personal data </a:t>
            </a:r>
            <a:r>
              <a:rPr lang="it-IT" dirty="0" err="1">
                <a:effectLst/>
                <a:latin typeface="Helvetica" pitchFamily="2" charset="0"/>
              </a:rPr>
              <a:t>rectified</a:t>
            </a:r>
            <a:r>
              <a:rPr lang="it-IT" dirty="0">
                <a:effectLst/>
                <a:latin typeface="Helvetica" pitchFamily="2" charset="0"/>
              </a:rPr>
              <a:t>. The </a:t>
            </a:r>
            <a:r>
              <a:rPr lang="it-IT" dirty="0" err="1">
                <a:effectLst/>
                <a:latin typeface="Helvetica" pitchFamily="2" charset="0"/>
              </a:rPr>
              <a:t>accuracy</a:t>
            </a:r>
            <a:r>
              <a:rPr lang="it-IT" dirty="0">
                <a:effectLst/>
                <a:latin typeface="Helvetica" pitchFamily="2" charset="0"/>
              </a:rPr>
              <a:t> of personal data </a:t>
            </a:r>
            <a:r>
              <a:rPr lang="it-IT" dirty="0" err="1">
                <a:effectLst/>
                <a:latin typeface="Helvetica" pitchFamily="2" charset="0"/>
              </a:rPr>
              <a:t>is</a:t>
            </a:r>
            <a:r>
              <a:rPr lang="it-IT" dirty="0">
                <a:effectLst/>
                <a:latin typeface="Helvetica" pitchFamily="2" charset="0"/>
              </a:rPr>
              <a:t> </a:t>
            </a:r>
            <a:r>
              <a:rPr lang="it-IT" dirty="0" err="1">
                <a:effectLst/>
                <a:latin typeface="Helvetica" pitchFamily="2" charset="0"/>
              </a:rPr>
              <a:t>essential</a:t>
            </a:r>
            <a:r>
              <a:rPr lang="it-IT" dirty="0">
                <a:effectLst/>
                <a:latin typeface="Helvetica" pitchFamily="2" charset="0"/>
              </a:rPr>
              <a:t> to </a:t>
            </a:r>
            <a:r>
              <a:rPr lang="it-IT" dirty="0" err="1">
                <a:effectLst/>
                <a:latin typeface="Helvetica" pitchFamily="2" charset="0"/>
              </a:rPr>
              <a:t>ensure</a:t>
            </a:r>
            <a:r>
              <a:rPr lang="it-IT" dirty="0">
                <a:effectLst/>
                <a:latin typeface="Helvetica" pitchFamily="2" charset="0"/>
              </a:rPr>
              <a:t> a high </a:t>
            </a:r>
            <a:r>
              <a:rPr lang="it-IT" dirty="0" err="1">
                <a:effectLst/>
                <a:latin typeface="Helvetica" pitchFamily="2" charset="0"/>
              </a:rPr>
              <a:t>level</a:t>
            </a:r>
            <a:r>
              <a:rPr lang="it-IT" dirty="0">
                <a:effectLst/>
                <a:latin typeface="Helvetica" pitchFamily="2" charset="0"/>
              </a:rPr>
              <a:t> of data </a:t>
            </a:r>
            <a:r>
              <a:rPr lang="it-IT" dirty="0" err="1">
                <a:effectLst/>
                <a:latin typeface="Helvetica" pitchFamily="2" charset="0"/>
              </a:rPr>
              <a:t>protection</a:t>
            </a:r>
            <a:r>
              <a:rPr lang="it-IT" dirty="0">
                <a:effectLst/>
                <a:latin typeface="Helvetica" pitchFamily="2" charset="0"/>
              </a:rPr>
              <a:t> for data </a:t>
            </a:r>
            <a:r>
              <a:rPr lang="it-IT" dirty="0" err="1">
                <a:effectLst/>
                <a:latin typeface="Helvetica" pitchFamily="2" charset="0"/>
              </a:rPr>
              <a:t>subjects</a:t>
            </a:r>
            <a:r>
              <a:rPr lang="it-IT" dirty="0">
                <a:effectLst/>
                <a:latin typeface="Helvetica" pitchFamily="2" charset="0"/>
              </a:rPr>
              <a:t>. </a:t>
            </a:r>
          </a:p>
          <a:p>
            <a:endParaRPr lang="it-IT" dirty="0"/>
          </a:p>
        </p:txBody>
      </p:sp>
      <p:sp>
        <p:nvSpPr>
          <p:cNvPr id="4" name="Segnaposto numero diapositiva 3">
            <a:extLst>
              <a:ext uri="{FF2B5EF4-FFF2-40B4-BE49-F238E27FC236}">
                <a16:creationId xmlns:a16="http://schemas.microsoft.com/office/drawing/2014/main" id="{C4B42D35-6ACC-2C4A-AA4F-874E21C6942A}"/>
              </a:ext>
            </a:extLst>
          </p:cNvPr>
          <p:cNvSpPr>
            <a:spLocks noGrp="1"/>
          </p:cNvSpPr>
          <p:nvPr>
            <p:ph type="sldNum" sz="quarter" idx="12"/>
          </p:nvPr>
        </p:nvSpPr>
        <p:spPr/>
        <p:txBody>
          <a:bodyPr/>
          <a:lstStyle/>
          <a:p>
            <a:fld id="{9FB2DE29-B15E-594C-8E2E-9B4F1DF8D2EE}" type="slidenum">
              <a:rPr lang="en-US" altLang="en-US" smtClean="0"/>
              <a:pPr/>
              <a:t>103</a:t>
            </a:fld>
            <a:endParaRPr lang="en-US" altLang="en-US"/>
          </a:p>
        </p:txBody>
      </p:sp>
    </p:spTree>
    <p:extLst>
      <p:ext uri="{BB962C8B-B14F-4D97-AF65-F5344CB8AC3E}">
        <p14:creationId xmlns:p14="http://schemas.microsoft.com/office/powerpoint/2010/main" val="3492079880"/>
      </p:ext>
    </p:extLst>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CF794216-38F1-E245-AF4B-DB45D22156CC}"/>
              </a:ext>
            </a:extLst>
          </p:cNvPr>
          <p:cNvSpPr>
            <a:spLocks noGrp="1" noChangeArrowheads="1"/>
          </p:cNvSpPr>
          <p:nvPr>
            <p:ph type="title"/>
          </p:nvPr>
        </p:nvSpPr>
        <p:spPr>
          <a:xfrm>
            <a:off x="682625" y="177800"/>
            <a:ext cx="7772400" cy="1416050"/>
          </a:xfrm>
        </p:spPr>
        <p:txBody>
          <a:bodyPr/>
          <a:lstStyle/>
          <a:p>
            <a:r>
              <a:rPr lang="en-US" altLang="en-US" sz="3600"/>
              <a:t>Article 17</a:t>
            </a:r>
            <a:br>
              <a:rPr lang="en-US" altLang="en-US" sz="3600"/>
            </a:br>
            <a:r>
              <a:rPr lang="en-US" altLang="en-US" sz="3600" i="1"/>
              <a:t>Right to erasure ('right to be forgotten')</a:t>
            </a:r>
            <a:endParaRPr lang="en-US" altLang="en-US" i="1"/>
          </a:p>
        </p:txBody>
      </p:sp>
      <p:sp>
        <p:nvSpPr>
          <p:cNvPr id="36866" name="Content Placeholder 2">
            <a:extLst>
              <a:ext uri="{FF2B5EF4-FFF2-40B4-BE49-F238E27FC236}">
                <a16:creationId xmlns:a16="http://schemas.microsoft.com/office/drawing/2014/main" id="{237F633C-A665-C34E-A8D4-AFD351D5793B}"/>
              </a:ext>
            </a:extLst>
          </p:cNvPr>
          <p:cNvSpPr>
            <a:spLocks noGrp="1" noChangeArrowheads="1"/>
          </p:cNvSpPr>
          <p:nvPr>
            <p:ph idx="1"/>
          </p:nvPr>
        </p:nvSpPr>
        <p:spPr>
          <a:xfrm>
            <a:off x="685800" y="1557338"/>
            <a:ext cx="7772400" cy="4833937"/>
          </a:xfrm>
        </p:spPr>
        <p:txBody>
          <a:bodyPr/>
          <a:lstStyle/>
          <a:p>
            <a:pPr marL="0" indent="0" algn="just">
              <a:buFontTx/>
              <a:buNone/>
            </a:pPr>
            <a:r>
              <a:rPr lang="en-US" altLang="it-IT" sz="2400" dirty="0"/>
              <a:t>The data subject shall have the right to obtain from the controller the erasure of personal data concerning him or her without undue delay and the controller shall have the obligation to erase personal data without undue delay where one of the following grounds applies:</a:t>
            </a:r>
          </a:p>
          <a:p>
            <a:pPr marL="0" indent="0" algn="just">
              <a:buFontTx/>
              <a:buNone/>
            </a:pPr>
            <a:r>
              <a:rPr lang="en-US" altLang="en-US" sz="2400" dirty="0"/>
              <a:t>(a) the personal data are no longer necessary in relation to the purposes for which they were collected or otherwise processed;</a:t>
            </a:r>
          </a:p>
          <a:p>
            <a:pPr marL="0" indent="0" algn="just">
              <a:buFontTx/>
              <a:buNone/>
            </a:pPr>
            <a:r>
              <a:rPr lang="en-US" altLang="en-US" sz="2400" dirty="0"/>
              <a:t>(b) the data subject withdraws consent on which the processing is based according to point (a) of Article 6(1), or point (a) of Article 9(2), and where there is no other legal ground for the processing;</a:t>
            </a:r>
          </a:p>
        </p:txBody>
      </p:sp>
      <p:sp>
        <p:nvSpPr>
          <p:cNvPr id="36867" name="Slide Number Placeholder 3">
            <a:extLst>
              <a:ext uri="{FF2B5EF4-FFF2-40B4-BE49-F238E27FC236}">
                <a16:creationId xmlns:a16="http://schemas.microsoft.com/office/drawing/2014/main" id="{B1D950AE-871C-2243-BDEA-50CCCF6A67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D2760C6-BCC4-5949-B403-B29CF1EEE313}" type="slidenum">
              <a:rPr lang="en-US" altLang="en-US" sz="1400"/>
              <a:pPr>
                <a:spcBef>
                  <a:spcPct val="0"/>
                </a:spcBef>
                <a:buFontTx/>
                <a:buNone/>
              </a:pPr>
              <a:t>104</a:t>
            </a:fld>
            <a:endParaRPr lang="en-US" altLang="en-US" sz="1400"/>
          </a:p>
        </p:txBody>
      </p:sp>
      <p:sp>
        <p:nvSpPr>
          <p:cNvPr id="36868" name="Rectangle 1">
            <a:extLst>
              <a:ext uri="{FF2B5EF4-FFF2-40B4-BE49-F238E27FC236}">
                <a16:creationId xmlns:a16="http://schemas.microsoft.com/office/drawing/2014/main" id="{E2D930B3-0242-E747-ABD1-9FC75169949C}"/>
              </a:ext>
            </a:extLst>
          </p:cNvPr>
          <p:cNvSpPr>
            <a:spLocks noChangeArrowheads="1"/>
          </p:cNvSpPr>
          <p:nvPr/>
        </p:nvSpPr>
        <p:spPr bwMode="auto">
          <a:xfrm>
            <a:off x="5165725" y="3900488"/>
            <a:ext cx="18415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endParaRPr lang="en-GB" altLang="it-IT" sz="600">
              <a:latin typeface="Arial" panose="020B0604020202020204" pitchFamily="34" charset="0"/>
            </a:endParaRPr>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764704"/>
            <a:ext cx="7990656" cy="5331296"/>
          </a:xfrm>
        </p:spPr>
        <p:txBody>
          <a:bodyPr/>
          <a:lstStyle/>
          <a:p>
            <a:pPr marL="0" indent="0" algn="just">
              <a:buNone/>
            </a:pPr>
            <a:r>
              <a:rPr lang="en-US" altLang="en-US" sz="2400" dirty="0"/>
              <a:t>(c) the data subject objects to the processing pursuant to Article 21(1) and there are no overriding legitimate grounds for the processing, or the data subject objects to the processing pursuant to Article 21(2);</a:t>
            </a:r>
          </a:p>
          <a:p>
            <a:pPr marL="0" indent="0" algn="just">
              <a:buFontTx/>
              <a:buNone/>
            </a:pPr>
            <a:r>
              <a:rPr lang="en-US" altLang="en-US" sz="2400" dirty="0"/>
              <a:t>(d) the personal data have been unlawfully processed;</a:t>
            </a:r>
          </a:p>
          <a:p>
            <a:pPr marL="0" indent="0" algn="just">
              <a:buFontTx/>
              <a:buNone/>
            </a:pPr>
            <a:r>
              <a:rPr lang="en-US" altLang="en-US" sz="2400" dirty="0"/>
              <a:t>(e) the personal data have to be erased for compliance with a legal obligation in Union or Member State law to which the controller is subject;</a:t>
            </a:r>
          </a:p>
          <a:p>
            <a:pPr marL="0" indent="0" algn="just">
              <a:buFontTx/>
              <a:buNone/>
            </a:pPr>
            <a:r>
              <a:rPr lang="en-US" altLang="en-US" sz="2400" dirty="0"/>
              <a:t>(f) the personal data have been collected in relation to the offer of information society services referred to in Article 8(1).</a:t>
            </a:r>
          </a:p>
          <a:p>
            <a:endParaRPr lang="it-IT" sz="2400"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105</a:t>
            </a:fld>
            <a:endParaRPr lang="en-US" altLang="en-US"/>
          </a:p>
        </p:txBody>
      </p:sp>
    </p:spTree>
    <p:extLst>
      <p:ext uri="{BB962C8B-B14F-4D97-AF65-F5344CB8AC3E}">
        <p14:creationId xmlns:p14="http://schemas.microsoft.com/office/powerpoint/2010/main" val="3525243245"/>
      </p:ext>
    </p:extLst>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Right to erasure / be </a:t>
            </a:r>
            <a:r>
              <a:rPr lang="it-IT" dirty="0" err="1"/>
              <a:t>forgotten</a:t>
            </a:r>
            <a:r>
              <a:rPr lang="it-IT" dirty="0"/>
              <a:t>: </a:t>
            </a:r>
            <a:r>
              <a:rPr lang="it-IT" dirty="0" err="1"/>
              <a:t>key</a:t>
            </a:r>
            <a:r>
              <a:rPr lang="it-IT" dirty="0"/>
              <a:t> </a:t>
            </a:r>
            <a:r>
              <a:rPr lang="it-IT" dirty="0" err="1"/>
              <a:t>points</a:t>
            </a:r>
            <a:endParaRPr lang="it-IT" dirty="0"/>
          </a:p>
        </p:txBody>
      </p:sp>
      <p:sp>
        <p:nvSpPr>
          <p:cNvPr id="3" name="Segnaposto contenuto 2"/>
          <p:cNvSpPr>
            <a:spLocks noGrp="1"/>
          </p:cNvSpPr>
          <p:nvPr>
            <p:ph idx="1"/>
          </p:nvPr>
        </p:nvSpPr>
        <p:spPr/>
        <p:txBody>
          <a:bodyPr/>
          <a:lstStyle/>
          <a:p>
            <a:r>
              <a:rPr lang="it-IT" sz="2400" dirty="0" err="1">
                <a:effectLst/>
                <a:latin typeface="Helvetica" pitchFamily="2" charset="0"/>
              </a:rPr>
              <a:t>Providing</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with a right to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own</a:t>
            </a:r>
            <a:r>
              <a:rPr lang="it-IT" sz="2400" dirty="0">
                <a:effectLst/>
                <a:latin typeface="Helvetica" pitchFamily="2" charset="0"/>
              </a:rPr>
              <a:t> data </a:t>
            </a:r>
            <a:r>
              <a:rPr lang="it-IT" sz="2400" dirty="0" err="1">
                <a:effectLst/>
                <a:latin typeface="Helvetica" pitchFamily="2" charset="0"/>
              </a:rPr>
              <a:t>erased</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particularly</a:t>
            </a:r>
            <a:r>
              <a:rPr lang="it-IT" sz="2400" dirty="0">
                <a:effectLst/>
                <a:latin typeface="Helvetica" pitchFamily="2" charset="0"/>
              </a:rPr>
              <a:t> </a:t>
            </a:r>
            <a:r>
              <a:rPr lang="it-IT" sz="2400" dirty="0" err="1">
                <a:effectLst/>
                <a:latin typeface="Helvetica" pitchFamily="2" charset="0"/>
              </a:rPr>
              <a:t>important</a:t>
            </a:r>
            <a:r>
              <a:rPr lang="it-IT" sz="2400" dirty="0">
                <a:effectLst/>
                <a:latin typeface="Helvetica" pitchFamily="2" charset="0"/>
              </a:rPr>
              <a:t> for the </a:t>
            </a:r>
            <a:r>
              <a:rPr lang="it-IT" sz="2400" dirty="0" err="1">
                <a:effectLst/>
                <a:latin typeface="Helvetica" pitchFamily="2" charset="0"/>
              </a:rPr>
              <a:t>effective</a:t>
            </a:r>
            <a:r>
              <a:rPr lang="it-IT" sz="2400" dirty="0">
                <a:effectLst/>
                <a:latin typeface="Helvetica" pitchFamily="2" charset="0"/>
              </a:rPr>
              <a:t> </a:t>
            </a:r>
            <a:r>
              <a:rPr lang="it-IT" sz="2400" dirty="0" err="1">
                <a:effectLst/>
                <a:latin typeface="Helvetica" pitchFamily="2" charset="0"/>
              </a:rPr>
              <a:t>application</a:t>
            </a:r>
            <a:r>
              <a:rPr lang="it-IT" sz="2400" dirty="0">
                <a:effectLst/>
                <a:latin typeface="Helvetica" pitchFamily="2" charset="0"/>
              </a:rPr>
              <a:t> of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principles</a:t>
            </a:r>
            <a:r>
              <a:rPr lang="it-IT" sz="2400" dirty="0">
                <a:effectLst/>
                <a:latin typeface="Helvetica" pitchFamily="2" charset="0"/>
              </a:rPr>
              <a:t>, and </a:t>
            </a:r>
            <a:r>
              <a:rPr lang="it-IT" sz="2400" dirty="0" err="1">
                <a:effectLst/>
                <a:latin typeface="Helvetica" pitchFamily="2" charset="0"/>
              </a:rPr>
              <a:t>notably</a:t>
            </a:r>
            <a:r>
              <a:rPr lang="it-IT" sz="2400" dirty="0">
                <a:effectLst/>
                <a:latin typeface="Helvetica" pitchFamily="2" charset="0"/>
              </a:rPr>
              <a:t> the </a:t>
            </a:r>
            <a:r>
              <a:rPr lang="it-IT" sz="2400" dirty="0" err="1">
                <a:effectLst/>
                <a:latin typeface="Helvetica" pitchFamily="2" charset="0"/>
              </a:rPr>
              <a:t>principle</a:t>
            </a:r>
            <a:r>
              <a:rPr lang="it-IT" sz="2400" dirty="0">
                <a:effectLst/>
                <a:latin typeface="Helvetica" pitchFamily="2" charset="0"/>
              </a:rPr>
              <a:t> of data </a:t>
            </a:r>
            <a:r>
              <a:rPr lang="it-IT" sz="2400" dirty="0" err="1">
                <a:effectLst/>
                <a:latin typeface="Helvetica" pitchFamily="2" charset="0"/>
              </a:rPr>
              <a:t>minimisation</a:t>
            </a:r>
            <a:r>
              <a:rPr lang="it-IT" sz="2400" dirty="0">
                <a:effectLst/>
                <a:latin typeface="Helvetica" pitchFamily="2" charset="0"/>
              </a:rPr>
              <a:t> (personal data must be </a:t>
            </a:r>
            <a:r>
              <a:rPr lang="it-IT" sz="2400" dirty="0" err="1">
                <a:effectLst/>
                <a:latin typeface="Helvetica" pitchFamily="2" charset="0"/>
              </a:rPr>
              <a:t>limited</a:t>
            </a:r>
            <a:r>
              <a:rPr lang="it-IT" sz="2400" dirty="0">
                <a:effectLst/>
                <a:latin typeface="Helvetica" pitchFamily="2" charset="0"/>
              </a:rPr>
              <a:t> to </a:t>
            </a:r>
            <a:r>
              <a:rPr lang="it-IT" sz="2400" dirty="0" err="1">
                <a:effectLst/>
                <a:latin typeface="Helvetica" pitchFamily="2" charset="0"/>
              </a:rPr>
              <a:t>what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for the </a:t>
            </a:r>
            <a:r>
              <a:rPr lang="it-IT" sz="2400" dirty="0" err="1">
                <a:effectLst/>
                <a:latin typeface="Helvetica" pitchFamily="2" charset="0"/>
              </a:rPr>
              <a:t>purposes</a:t>
            </a:r>
            <a:r>
              <a:rPr lang="it-IT" sz="2400" dirty="0">
                <a:effectLst/>
                <a:latin typeface="Helvetica" pitchFamily="2" charset="0"/>
              </a:rPr>
              <a:t> for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those</a:t>
            </a:r>
            <a:r>
              <a:rPr lang="it-IT" sz="2400" dirty="0">
                <a:effectLst/>
                <a:latin typeface="Helvetica" pitchFamily="2" charset="0"/>
              </a:rPr>
              <a:t> data are </a:t>
            </a:r>
            <a:r>
              <a:rPr lang="it-IT" sz="2400" dirty="0" err="1">
                <a:effectLst/>
                <a:latin typeface="Helvetica" pitchFamily="2" charset="0"/>
              </a:rPr>
              <a:t>processed</a:t>
            </a:r>
            <a:r>
              <a:rPr lang="it-IT" sz="2400" dirty="0">
                <a:effectLst/>
                <a:latin typeface="Helvetica" pitchFamily="2" charset="0"/>
              </a:rPr>
              <a:t>). </a:t>
            </a:r>
          </a:p>
          <a:p>
            <a:endParaRPr lang="it-IT" sz="2400"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106</a:t>
            </a:fld>
            <a:endParaRPr lang="en-US" altLang="en-US"/>
          </a:p>
        </p:txBody>
      </p:sp>
    </p:spTree>
    <p:extLst>
      <p:ext uri="{BB962C8B-B14F-4D97-AF65-F5344CB8AC3E}">
        <p14:creationId xmlns:p14="http://schemas.microsoft.com/office/powerpoint/2010/main" val="516991155"/>
      </p:ext>
    </p:extLst>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764704"/>
            <a:ext cx="7846640" cy="5331296"/>
          </a:xfrm>
        </p:spPr>
        <p:txBody>
          <a:bodyPr/>
          <a:lstStyle/>
          <a:p>
            <a:r>
              <a:rPr lang="it-IT" sz="2400" dirty="0">
                <a:effectLst/>
                <a:latin typeface="Helvetica" pitchFamily="2" charset="0"/>
              </a:rPr>
              <a:t>In </a:t>
            </a:r>
            <a:r>
              <a:rPr lang="it-IT" sz="2400" i="1" dirty="0">
                <a:effectLst/>
                <a:latin typeface="Helvetica" pitchFamily="2" charset="0"/>
              </a:rPr>
              <a:t>Google </a:t>
            </a:r>
            <a:r>
              <a:rPr lang="it-IT" sz="2400" i="1" dirty="0" err="1">
                <a:effectLst/>
                <a:latin typeface="Helvetica" pitchFamily="2" charset="0"/>
              </a:rPr>
              <a:t>Spain</a:t>
            </a:r>
            <a:r>
              <a:rPr lang="it-IT" sz="2400" i="1" dirty="0">
                <a:effectLst/>
                <a:latin typeface="Helvetica" pitchFamily="2" charset="0"/>
              </a:rPr>
              <a:t>,</a:t>
            </a:r>
            <a:r>
              <a:rPr lang="it-IT" sz="2400" dirty="0">
                <a:effectLst/>
                <a:latin typeface="Helvetica" pitchFamily="2" charset="0"/>
              </a:rPr>
              <a:t> the CJEU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concerned</a:t>
            </a:r>
            <a:r>
              <a:rPr lang="it-IT" sz="2400" dirty="0">
                <a:effectLst/>
                <a:latin typeface="Helvetica" pitchFamily="2" charset="0"/>
              </a:rPr>
              <a:t> with </a:t>
            </a:r>
            <a:r>
              <a:rPr lang="it-IT" sz="2400" dirty="0" err="1">
                <a:effectLst/>
                <a:latin typeface="Helvetica" pitchFamily="2" charset="0"/>
              </a:rPr>
              <a:t>whether</a:t>
            </a:r>
            <a:r>
              <a:rPr lang="it-IT" sz="2400" dirty="0">
                <a:effectLst/>
                <a:latin typeface="Helvetica" pitchFamily="2" charset="0"/>
              </a:rPr>
              <a:t> Google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required</a:t>
            </a:r>
            <a:r>
              <a:rPr lang="it-IT" sz="2400" dirty="0">
                <a:effectLst/>
                <a:latin typeface="Helvetica" pitchFamily="2" charset="0"/>
              </a:rPr>
              <a:t> to delete </a:t>
            </a:r>
            <a:r>
              <a:rPr lang="it-IT" sz="2400" dirty="0" err="1">
                <a:effectLst/>
                <a:latin typeface="Helvetica" pitchFamily="2" charset="0"/>
              </a:rPr>
              <a:t>outdated</a:t>
            </a:r>
            <a:r>
              <a:rPr lang="it-IT" sz="2400" dirty="0">
                <a:effectLst/>
                <a:latin typeface="Helvetica" pitchFamily="2" charset="0"/>
              </a:rPr>
              <a:t> information </a:t>
            </a:r>
            <a:r>
              <a:rPr lang="it-IT" sz="2400" dirty="0" err="1">
                <a:effectLst/>
                <a:latin typeface="Helvetica" pitchFamily="2" charset="0"/>
              </a:rPr>
              <a:t>regarding</a:t>
            </a:r>
            <a:r>
              <a:rPr lang="it-IT" sz="2400" dirty="0">
                <a:effectLst/>
                <a:latin typeface="Helvetica" pitchFamily="2" charset="0"/>
              </a:rPr>
              <a:t> </a:t>
            </a:r>
            <a:r>
              <a:rPr lang="it-IT" sz="2400" dirty="0" err="1">
                <a:effectLst/>
                <a:latin typeface="Helvetica" pitchFamily="2" charset="0"/>
              </a:rPr>
              <a:t>financial</a:t>
            </a:r>
            <a:r>
              <a:rPr lang="it-IT" sz="2400" dirty="0">
                <a:effectLst/>
                <a:latin typeface="Helvetica" pitchFamily="2" charset="0"/>
              </a:rPr>
              <a:t> </a:t>
            </a:r>
            <a:r>
              <a:rPr lang="it-IT" sz="2400" dirty="0" err="1">
                <a:effectLst/>
                <a:latin typeface="Helvetica" pitchFamily="2" charset="0"/>
              </a:rPr>
              <a:t>difficulties</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the </a:t>
            </a:r>
            <a:r>
              <a:rPr lang="it-IT" sz="2400" dirty="0" err="1">
                <a:effectLst/>
                <a:latin typeface="Helvetica" pitchFamily="2" charset="0"/>
              </a:rPr>
              <a:t>applicant</a:t>
            </a:r>
            <a:r>
              <a:rPr lang="it-IT" sz="2400" dirty="0">
                <a:effectLst/>
                <a:latin typeface="Helvetica" pitchFamily="2" charset="0"/>
              </a:rPr>
              <a:t> from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search</a:t>
            </a:r>
            <a:r>
              <a:rPr lang="it-IT" sz="2400" dirty="0">
                <a:effectLst/>
                <a:latin typeface="Helvetica" pitchFamily="2" charset="0"/>
              </a:rPr>
              <a:t> list </a:t>
            </a:r>
            <a:r>
              <a:rPr lang="it-IT" sz="2400" dirty="0" err="1">
                <a:effectLst/>
                <a:latin typeface="Helvetica" pitchFamily="2" charset="0"/>
              </a:rPr>
              <a:t>results</a:t>
            </a:r>
            <a:r>
              <a:rPr lang="it-IT" sz="2400" dirty="0">
                <a:effectLst/>
                <a:latin typeface="Helvetica" pitchFamily="2" charset="0"/>
              </a:rPr>
              <a:t>. </a:t>
            </a:r>
            <a:r>
              <a:rPr lang="it-IT" sz="2400" dirty="0" err="1">
                <a:effectLst/>
                <a:latin typeface="Helvetica" pitchFamily="2" charset="0"/>
              </a:rPr>
              <a:t>Among</a:t>
            </a:r>
            <a:r>
              <a:rPr lang="it-IT" sz="2400" dirty="0">
                <a:effectLst/>
                <a:latin typeface="Helvetica" pitchFamily="2" charset="0"/>
              </a:rPr>
              <a:t>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things</a:t>
            </a:r>
            <a:r>
              <a:rPr lang="it-IT" sz="2400" dirty="0">
                <a:effectLst/>
                <a:latin typeface="Helvetica" pitchFamily="2" charset="0"/>
              </a:rPr>
              <a:t>, Google </a:t>
            </a:r>
            <a:r>
              <a:rPr lang="it-IT" sz="2400" dirty="0" err="1">
                <a:effectLst/>
                <a:latin typeface="Helvetica" pitchFamily="2" charset="0"/>
              </a:rPr>
              <a:t>contested</a:t>
            </a:r>
            <a:r>
              <a:rPr lang="it-IT" sz="2400" dirty="0">
                <a:effectLst/>
                <a:latin typeface="Helvetica" pitchFamily="2" charset="0"/>
              </a:rPr>
              <a:t>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responsible</a:t>
            </a:r>
            <a:r>
              <a:rPr lang="it-IT" sz="2400" dirty="0">
                <a:effectLst/>
                <a:latin typeface="Helvetica" pitchFamily="2" charset="0"/>
              </a:rPr>
              <a:t>, </a:t>
            </a:r>
            <a:r>
              <a:rPr lang="it-IT" sz="2400" dirty="0" err="1">
                <a:effectLst/>
                <a:latin typeface="Helvetica" pitchFamily="2" charset="0"/>
              </a:rPr>
              <a:t>arguing</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merely</a:t>
            </a:r>
            <a:r>
              <a:rPr lang="it-IT" sz="2400" dirty="0">
                <a:effectLst/>
                <a:latin typeface="Helvetica" pitchFamily="2" charset="0"/>
              </a:rPr>
              <a:t> </a:t>
            </a:r>
            <a:r>
              <a:rPr lang="it-IT" sz="2400" dirty="0" err="1">
                <a:effectLst/>
                <a:latin typeface="Helvetica" pitchFamily="2" charset="0"/>
              </a:rPr>
              <a:t>provides</a:t>
            </a:r>
            <a:r>
              <a:rPr lang="it-IT" sz="2400" dirty="0">
                <a:effectLst/>
                <a:latin typeface="Helvetica" pitchFamily="2" charset="0"/>
              </a:rPr>
              <a:t> a hyperlink to the </a:t>
            </a:r>
            <a:r>
              <a:rPr lang="it-IT" sz="2400" dirty="0" err="1">
                <a:effectLst/>
                <a:latin typeface="Helvetica" pitchFamily="2" charset="0"/>
              </a:rPr>
              <a:t>publisher’s</a:t>
            </a:r>
            <a:r>
              <a:rPr lang="it-IT" sz="2400" dirty="0">
                <a:effectLst/>
                <a:latin typeface="Helvetica" pitchFamily="2" charset="0"/>
              </a:rPr>
              <a:t> web page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hosts</a:t>
            </a:r>
            <a:r>
              <a:rPr lang="it-IT" sz="2400" dirty="0">
                <a:effectLst/>
                <a:latin typeface="Helvetica" pitchFamily="2" charset="0"/>
              </a:rPr>
              <a:t> the information, in </a:t>
            </a:r>
            <a:r>
              <a:rPr lang="it-IT" sz="2400" dirty="0" err="1">
                <a:effectLst/>
                <a:latin typeface="Helvetica" pitchFamily="2" charset="0"/>
              </a:rPr>
              <a:t>this</a:t>
            </a:r>
            <a:r>
              <a:rPr lang="it-IT" sz="2400" dirty="0">
                <a:effectLst/>
                <a:latin typeface="Helvetica" pitchFamily="2" charset="0"/>
              </a:rPr>
              <a:t> case a </a:t>
            </a:r>
            <a:r>
              <a:rPr lang="it-IT" sz="2400" dirty="0" err="1">
                <a:effectLst/>
                <a:latin typeface="Helvetica" pitchFamily="2" charset="0"/>
              </a:rPr>
              <a:t>newspaper</a:t>
            </a:r>
            <a:r>
              <a:rPr lang="it-IT" sz="2400" dirty="0">
                <a:effectLst/>
                <a:latin typeface="Helvetica" pitchFamily="2" charset="0"/>
              </a:rPr>
              <a:t> reporting on the </a:t>
            </a:r>
            <a:r>
              <a:rPr lang="it-IT" sz="2400" dirty="0" err="1">
                <a:effectLst/>
                <a:latin typeface="Helvetica" pitchFamily="2" charset="0"/>
              </a:rPr>
              <a:t>applicant’s</a:t>
            </a:r>
            <a:r>
              <a:rPr lang="it-IT" sz="2400" dirty="0">
                <a:effectLst/>
                <a:latin typeface="Helvetica" pitchFamily="2" charset="0"/>
              </a:rPr>
              <a:t> </a:t>
            </a:r>
            <a:r>
              <a:rPr lang="it-IT" sz="2400" dirty="0" err="1">
                <a:effectLst/>
                <a:latin typeface="Helvetica" pitchFamily="2" charset="0"/>
              </a:rPr>
              <a:t>insolvency</a:t>
            </a:r>
            <a:r>
              <a:rPr lang="it-IT" sz="2400" dirty="0">
                <a:effectLst/>
                <a:latin typeface="Helvetica" pitchFamily="2" charset="0"/>
              </a:rPr>
              <a:t> </a:t>
            </a:r>
            <a:r>
              <a:rPr lang="it-IT" sz="2400" dirty="0" err="1">
                <a:effectLst/>
                <a:latin typeface="Helvetica" pitchFamily="2" charset="0"/>
              </a:rPr>
              <a:t>issues</a:t>
            </a:r>
            <a:r>
              <a:rPr lang="it-IT" sz="2400" dirty="0">
                <a:effectLst/>
                <a:latin typeface="Helvetica" pitchFamily="2" charset="0"/>
              </a:rPr>
              <a:t>.</a:t>
            </a:r>
          </a:p>
          <a:p>
            <a:endParaRPr lang="it-IT" sz="2400"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107</a:t>
            </a:fld>
            <a:endParaRPr lang="en-US" altLang="en-US"/>
          </a:p>
        </p:txBody>
      </p:sp>
    </p:spTree>
    <p:extLst>
      <p:ext uri="{BB962C8B-B14F-4D97-AF65-F5344CB8AC3E}">
        <p14:creationId xmlns:p14="http://schemas.microsoft.com/office/powerpoint/2010/main" val="3433254132"/>
      </p:ext>
    </p:extLst>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2400" dirty="0">
                <a:effectLst/>
                <a:latin typeface="Helvetica" pitchFamily="2" charset="0"/>
              </a:rPr>
              <a:t>Google </a:t>
            </a:r>
            <a:r>
              <a:rPr lang="it-IT" sz="2400" dirty="0" err="1">
                <a:effectLst/>
                <a:latin typeface="Helvetica" pitchFamily="2" charset="0"/>
              </a:rPr>
              <a:t>argued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a:t>
            </a:r>
            <a:r>
              <a:rPr lang="it-IT" sz="2400" dirty="0" err="1">
                <a:effectLst/>
                <a:latin typeface="Helvetica" pitchFamily="2" charset="0"/>
              </a:rPr>
              <a:t>request</a:t>
            </a:r>
            <a:r>
              <a:rPr lang="it-IT" sz="2400" dirty="0">
                <a:effectLst/>
                <a:latin typeface="Helvetica" pitchFamily="2" charset="0"/>
              </a:rPr>
              <a:t> to delete </a:t>
            </a:r>
            <a:r>
              <a:rPr lang="it-IT" sz="2400" dirty="0" err="1">
                <a:effectLst/>
                <a:latin typeface="Helvetica" pitchFamily="2" charset="0"/>
              </a:rPr>
              <a:t>outdated</a:t>
            </a:r>
            <a:r>
              <a:rPr lang="it-IT" sz="2400" dirty="0">
                <a:effectLst/>
                <a:latin typeface="Helvetica" pitchFamily="2" charset="0"/>
              </a:rPr>
              <a:t> information from a web page </a:t>
            </a:r>
            <a:r>
              <a:rPr lang="it-IT" sz="2400" dirty="0" err="1">
                <a:effectLst/>
                <a:latin typeface="Helvetica" pitchFamily="2" charset="0"/>
              </a:rPr>
              <a:t>should</a:t>
            </a:r>
            <a:r>
              <a:rPr lang="it-IT" sz="2400" dirty="0">
                <a:effectLst/>
                <a:latin typeface="Helvetica" pitchFamily="2" charset="0"/>
              </a:rPr>
              <a:t> be made to the </a:t>
            </a:r>
            <a:r>
              <a:rPr lang="it-IT" sz="2400" dirty="0" err="1">
                <a:effectLst/>
                <a:latin typeface="Helvetica" pitchFamily="2" charset="0"/>
              </a:rPr>
              <a:t>host</a:t>
            </a:r>
            <a:r>
              <a:rPr lang="it-IT" sz="2400" dirty="0">
                <a:effectLst/>
                <a:latin typeface="Helvetica" pitchFamily="2" charset="0"/>
              </a:rPr>
              <a:t> of the web page and </a:t>
            </a:r>
            <a:r>
              <a:rPr lang="it-IT" sz="2400" dirty="0" err="1">
                <a:effectLst/>
                <a:latin typeface="Helvetica" pitchFamily="2" charset="0"/>
              </a:rPr>
              <a:t>not</a:t>
            </a:r>
            <a:r>
              <a:rPr lang="it-IT" sz="2400" dirty="0">
                <a:effectLst/>
                <a:latin typeface="Helvetica" pitchFamily="2" charset="0"/>
              </a:rPr>
              <a:t> to Google,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simply</a:t>
            </a:r>
            <a:r>
              <a:rPr lang="it-IT" sz="2400" dirty="0">
                <a:effectLst/>
                <a:latin typeface="Helvetica" pitchFamily="2" charset="0"/>
              </a:rPr>
              <a:t> </a:t>
            </a:r>
            <a:r>
              <a:rPr lang="it-IT" sz="2400" dirty="0" err="1">
                <a:effectLst/>
                <a:latin typeface="Helvetica" pitchFamily="2" charset="0"/>
              </a:rPr>
              <a:t>provides</a:t>
            </a:r>
            <a:r>
              <a:rPr lang="it-IT" sz="2400" dirty="0">
                <a:effectLst/>
                <a:latin typeface="Helvetica" pitchFamily="2" charset="0"/>
              </a:rPr>
              <a:t> a link to the </a:t>
            </a:r>
            <a:r>
              <a:rPr lang="it-IT" sz="2400" dirty="0" err="1">
                <a:effectLst/>
                <a:latin typeface="Helvetica" pitchFamily="2" charset="0"/>
              </a:rPr>
              <a:t>original</a:t>
            </a:r>
            <a:r>
              <a:rPr lang="it-IT" sz="2400" dirty="0">
                <a:effectLst/>
                <a:latin typeface="Helvetica" pitchFamily="2" charset="0"/>
              </a:rPr>
              <a:t> page. The CJEU </a:t>
            </a:r>
            <a:r>
              <a:rPr lang="it-IT" sz="2400" dirty="0" err="1">
                <a:effectLst/>
                <a:latin typeface="Helvetica" pitchFamily="2" charset="0"/>
              </a:rPr>
              <a:t>concluded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Google, </a:t>
            </a:r>
            <a:r>
              <a:rPr lang="it-IT" sz="2400" dirty="0" err="1">
                <a:effectLst/>
                <a:latin typeface="Helvetica" pitchFamily="2" charset="0"/>
              </a:rPr>
              <a:t>when</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searches</a:t>
            </a:r>
            <a:r>
              <a:rPr lang="it-IT" sz="2400" dirty="0">
                <a:effectLst/>
                <a:latin typeface="Helvetica" pitchFamily="2" charset="0"/>
              </a:rPr>
              <a:t> the web for information and web </a:t>
            </a:r>
            <a:r>
              <a:rPr lang="it-IT" sz="2400" dirty="0" err="1">
                <a:effectLst/>
                <a:latin typeface="Helvetica" pitchFamily="2" charset="0"/>
              </a:rPr>
              <a:t>pages</a:t>
            </a:r>
            <a:r>
              <a:rPr lang="it-IT" sz="2400" dirty="0">
                <a:effectLst/>
                <a:latin typeface="Helvetica" pitchFamily="2" charset="0"/>
              </a:rPr>
              <a:t>, and </a:t>
            </a:r>
            <a:r>
              <a:rPr lang="it-IT" sz="2400" dirty="0" err="1">
                <a:effectLst/>
                <a:latin typeface="Helvetica" pitchFamily="2" charset="0"/>
              </a:rPr>
              <a:t>when</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indexes</a:t>
            </a:r>
            <a:r>
              <a:rPr lang="it-IT" sz="2400" dirty="0">
                <a:effectLst/>
                <a:latin typeface="Helvetica" pitchFamily="2" charset="0"/>
              </a:rPr>
              <a:t> </a:t>
            </a:r>
            <a:r>
              <a:rPr lang="it-IT" sz="2400" dirty="0" err="1">
                <a:effectLst/>
                <a:latin typeface="Helvetica" pitchFamily="2" charset="0"/>
              </a:rPr>
              <a:t>content</a:t>
            </a:r>
            <a:r>
              <a:rPr lang="it-IT" sz="2400" dirty="0">
                <a:effectLst/>
                <a:latin typeface="Helvetica" pitchFamily="2" charset="0"/>
              </a:rPr>
              <a:t> to </a:t>
            </a:r>
            <a:r>
              <a:rPr lang="it-IT" sz="2400" dirty="0" err="1">
                <a:effectLst/>
                <a:latin typeface="Helvetica" pitchFamily="2" charset="0"/>
              </a:rPr>
              <a:t>provide</a:t>
            </a:r>
            <a:r>
              <a:rPr lang="it-IT" sz="2400" dirty="0">
                <a:effectLst/>
                <a:latin typeface="Helvetica" pitchFamily="2" charset="0"/>
              </a:rPr>
              <a:t>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results</a:t>
            </a:r>
            <a:r>
              <a:rPr lang="it-IT" sz="2400" dirty="0">
                <a:effectLst/>
                <a:latin typeface="Helvetica" pitchFamily="2" charset="0"/>
              </a:rPr>
              <a:t>, </a:t>
            </a:r>
            <a:r>
              <a:rPr lang="it-IT" sz="2400" dirty="0" err="1">
                <a:effectLst/>
                <a:latin typeface="Helvetica" pitchFamily="2" charset="0"/>
              </a:rPr>
              <a:t>becomes</a:t>
            </a:r>
            <a:r>
              <a:rPr lang="it-IT" sz="2400" dirty="0">
                <a:effectLst/>
                <a:latin typeface="Helvetica" pitchFamily="2" charset="0"/>
              </a:rPr>
              <a:t> a data controller to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responsibilities</a:t>
            </a:r>
            <a:r>
              <a:rPr lang="it-IT" sz="2400" dirty="0">
                <a:effectLst/>
                <a:latin typeface="Helvetica" pitchFamily="2" charset="0"/>
              </a:rPr>
              <a:t> and </a:t>
            </a:r>
            <a:r>
              <a:rPr lang="it-IT" sz="2400" dirty="0" err="1">
                <a:effectLst/>
                <a:latin typeface="Helvetica" pitchFamily="2" charset="0"/>
              </a:rPr>
              <a:t>obligations</a:t>
            </a:r>
            <a:r>
              <a:rPr lang="it-IT" sz="2400" dirty="0">
                <a:effectLst/>
                <a:latin typeface="Helvetica" pitchFamily="2" charset="0"/>
              </a:rPr>
              <a:t> under EU law </a:t>
            </a:r>
            <a:r>
              <a:rPr lang="it-IT" sz="2400" dirty="0" err="1">
                <a:effectLst/>
                <a:latin typeface="Helvetica" pitchFamily="2" charset="0"/>
              </a:rPr>
              <a:t>apply</a:t>
            </a:r>
            <a:r>
              <a:rPr lang="it-IT" sz="2400" dirty="0">
                <a:effectLst/>
                <a:latin typeface="Helvetica" pitchFamily="2" charset="0"/>
              </a:rPr>
              <a:t>. </a:t>
            </a:r>
          </a:p>
          <a:p>
            <a:endParaRPr lang="it-IT" sz="2400"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108</a:t>
            </a:fld>
            <a:endParaRPr lang="en-US" altLang="en-US"/>
          </a:p>
        </p:txBody>
      </p:sp>
    </p:spTree>
    <p:extLst>
      <p:ext uri="{BB962C8B-B14F-4D97-AF65-F5344CB8AC3E}">
        <p14:creationId xmlns:p14="http://schemas.microsoft.com/office/powerpoint/2010/main" val="1203795693"/>
      </p:ext>
    </p:extLst>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83A4BC4-AC0C-294D-BA4A-A7A0A6C9DA9B}"/>
              </a:ext>
            </a:extLst>
          </p:cNvPr>
          <p:cNvSpPr>
            <a:spLocks noGrp="1"/>
          </p:cNvSpPr>
          <p:nvPr>
            <p:ph idx="1"/>
          </p:nvPr>
        </p:nvSpPr>
        <p:spPr>
          <a:xfrm>
            <a:off x="395536" y="548680"/>
            <a:ext cx="8062664" cy="5547320"/>
          </a:xfrm>
        </p:spPr>
        <p:txBody>
          <a:bodyPr/>
          <a:lstStyle/>
          <a:p>
            <a:pPr algn="just"/>
            <a:r>
              <a:rPr lang="it-IT" sz="2400" dirty="0">
                <a:effectLst/>
                <a:latin typeface="Helvetica" pitchFamily="2" charset="0"/>
              </a:rPr>
              <a:t>The CJEU </a:t>
            </a:r>
            <a:r>
              <a:rPr lang="it-IT" sz="2400" dirty="0" err="1">
                <a:effectLst/>
                <a:latin typeface="Helvetica" pitchFamily="2" charset="0"/>
              </a:rPr>
              <a:t>clarified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internet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engines</a:t>
            </a:r>
            <a:r>
              <a:rPr lang="it-IT" sz="2400" dirty="0">
                <a:effectLst/>
                <a:latin typeface="Helvetica" pitchFamily="2" charset="0"/>
              </a:rPr>
              <a:t> and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results</a:t>
            </a:r>
            <a:r>
              <a:rPr lang="it-IT" sz="2400" dirty="0">
                <a:effectLst/>
                <a:latin typeface="Helvetica" pitchFamily="2" charset="0"/>
              </a:rPr>
              <a:t> </a:t>
            </a:r>
            <a:r>
              <a:rPr lang="it-IT" sz="2400" dirty="0" err="1">
                <a:effectLst/>
                <a:latin typeface="Helvetica" pitchFamily="2" charset="0"/>
              </a:rPr>
              <a:t>providing</a:t>
            </a:r>
            <a:r>
              <a:rPr lang="it-IT" sz="2400" dirty="0">
                <a:effectLst/>
                <a:latin typeface="Helvetica" pitchFamily="2" charset="0"/>
              </a:rPr>
              <a:t> personal data can </a:t>
            </a:r>
            <a:r>
              <a:rPr lang="it-IT" sz="2400" dirty="0" err="1">
                <a:effectLst/>
                <a:latin typeface="Helvetica" pitchFamily="2" charset="0"/>
              </a:rPr>
              <a:t>establish</a:t>
            </a:r>
            <a:r>
              <a:rPr lang="it-IT" sz="2400" dirty="0">
                <a:effectLst/>
                <a:latin typeface="Helvetica" pitchFamily="2" charset="0"/>
              </a:rPr>
              <a:t> a </a:t>
            </a:r>
            <a:r>
              <a:rPr lang="it-IT" sz="2400" dirty="0" err="1">
                <a:effectLst/>
                <a:latin typeface="Helvetica" pitchFamily="2" charset="0"/>
              </a:rPr>
              <a:t>detailed</a:t>
            </a:r>
            <a:r>
              <a:rPr lang="it-IT" sz="2400" dirty="0">
                <a:effectLst/>
                <a:latin typeface="Helvetica" pitchFamily="2" charset="0"/>
              </a:rPr>
              <a:t> </a:t>
            </a:r>
            <a:r>
              <a:rPr lang="it-IT" sz="2400" dirty="0" err="1">
                <a:effectLst/>
                <a:latin typeface="Helvetica" pitchFamily="2" charset="0"/>
              </a:rPr>
              <a:t>profile</a:t>
            </a:r>
            <a:r>
              <a:rPr lang="it-IT" sz="2400" dirty="0">
                <a:effectLst/>
                <a:latin typeface="Helvetica" pitchFamily="2" charset="0"/>
              </a:rPr>
              <a:t> of an individual.572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engines</a:t>
            </a:r>
            <a:r>
              <a:rPr lang="it-IT" sz="2400" dirty="0">
                <a:effectLst/>
                <a:latin typeface="Helvetica" pitchFamily="2" charset="0"/>
              </a:rPr>
              <a:t> render the information </a:t>
            </a:r>
            <a:r>
              <a:rPr lang="it-IT" sz="2400" dirty="0" err="1">
                <a:effectLst/>
                <a:latin typeface="Helvetica" pitchFamily="2" charset="0"/>
              </a:rPr>
              <a:t>contained</a:t>
            </a:r>
            <a:r>
              <a:rPr lang="it-IT" sz="2400" dirty="0">
                <a:effectLst/>
                <a:latin typeface="Helvetica" pitchFamily="2" charset="0"/>
              </a:rPr>
              <a:t> in </a:t>
            </a:r>
            <a:r>
              <a:rPr lang="it-IT" sz="2400" dirty="0" err="1">
                <a:effectLst/>
                <a:latin typeface="Helvetica" pitchFamily="2" charset="0"/>
              </a:rPr>
              <a:t>such</a:t>
            </a:r>
            <a:r>
              <a:rPr lang="it-IT" sz="2400" dirty="0">
                <a:effectLst/>
                <a:latin typeface="Helvetica" pitchFamily="2" charset="0"/>
              </a:rPr>
              <a:t> a list of </a:t>
            </a:r>
            <a:r>
              <a:rPr lang="it-IT" sz="2400" dirty="0" err="1">
                <a:effectLst/>
                <a:latin typeface="Helvetica" pitchFamily="2" charset="0"/>
              </a:rPr>
              <a:t>results</a:t>
            </a:r>
            <a:r>
              <a:rPr lang="it-IT" sz="2400" dirty="0">
                <a:effectLst/>
                <a:latin typeface="Helvetica" pitchFamily="2" charset="0"/>
              </a:rPr>
              <a:t> </a:t>
            </a:r>
            <a:r>
              <a:rPr lang="it-IT" sz="2400" dirty="0" err="1">
                <a:effectLst/>
                <a:latin typeface="Helvetica" pitchFamily="2" charset="0"/>
              </a:rPr>
              <a:t>ubiquitous</a:t>
            </a:r>
            <a:r>
              <a:rPr lang="it-IT" sz="2400" dirty="0">
                <a:effectLst/>
                <a:latin typeface="Helvetica" pitchFamily="2" charset="0"/>
              </a:rPr>
              <a:t>. In light of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potential</a:t>
            </a:r>
            <a:r>
              <a:rPr lang="it-IT" sz="2400" dirty="0">
                <a:effectLst/>
                <a:latin typeface="Helvetica" pitchFamily="2" charset="0"/>
              </a:rPr>
              <a:t> </a:t>
            </a:r>
            <a:r>
              <a:rPr lang="it-IT" sz="2400" dirty="0" err="1">
                <a:effectLst/>
                <a:latin typeface="Helvetica" pitchFamily="2" charset="0"/>
              </a:rPr>
              <a:t>seriousness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interference</a:t>
            </a:r>
            <a:r>
              <a:rPr lang="it-IT" sz="2400" dirty="0">
                <a:effectLst/>
                <a:latin typeface="Helvetica" pitchFamily="2" charset="0"/>
              </a:rPr>
              <a:t> </a:t>
            </a:r>
            <a:r>
              <a:rPr lang="it-IT" sz="2400" dirty="0" err="1">
                <a:effectLst/>
                <a:latin typeface="Helvetica" pitchFamily="2" charset="0"/>
              </a:rPr>
              <a:t>cannot</a:t>
            </a:r>
            <a:r>
              <a:rPr lang="it-IT" sz="2400" dirty="0">
                <a:effectLst/>
                <a:latin typeface="Helvetica" pitchFamily="2" charset="0"/>
              </a:rPr>
              <a:t> be </a:t>
            </a:r>
            <a:r>
              <a:rPr lang="it-IT" sz="2400" dirty="0" err="1">
                <a:effectLst/>
                <a:latin typeface="Helvetica" pitchFamily="2" charset="0"/>
              </a:rPr>
              <a:t>justified</a:t>
            </a:r>
            <a:r>
              <a:rPr lang="it-IT" sz="2400" dirty="0">
                <a:effectLst/>
                <a:latin typeface="Helvetica" pitchFamily="2" charset="0"/>
              </a:rPr>
              <a:t> by </a:t>
            </a:r>
            <a:r>
              <a:rPr lang="it-IT" sz="2400" dirty="0" err="1">
                <a:effectLst/>
                <a:latin typeface="Helvetica" pitchFamily="2" charset="0"/>
              </a:rPr>
              <a:t>merely</a:t>
            </a:r>
            <a:r>
              <a:rPr lang="it-IT" sz="2400" dirty="0">
                <a:effectLst/>
                <a:latin typeface="Helvetica" pitchFamily="2" charset="0"/>
              </a:rPr>
              <a:t> the </a:t>
            </a:r>
            <a:r>
              <a:rPr lang="it-IT" sz="2400" dirty="0" err="1">
                <a:effectLst/>
                <a:latin typeface="Helvetica" pitchFamily="2" charset="0"/>
              </a:rPr>
              <a:t>economic</a:t>
            </a:r>
            <a:r>
              <a:rPr lang="it-IT" sz="2400" dirty="0">
                <a:effectLst/>
                <a:latin typeface="Helvetica" pitchFamily="2" charset="0"/>
              </a:rPr>
              <a:t> </a:t>
            </a:r>
            <a:r>
              <a:rPr lang="it-IT" sz="2400" dirty="0" err="1">
                <a:effectLst/>
                <a:latin typeface="Helvetica" pitchFamily="2" charset="0"/>
              </a:rPr>
              <a:t>interest</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the operator of </a:t>
            </a:r>
            <a:r>
              <a:rPr lang="it-IT" sz="2400" dirty="0" err="1">
                <a:effectLst/>
                <a:latin typeface="Helvetica" pitchFamily="2" charset="0"/>
              </a:rPr>
              <a:t>such</a:t>
            </a:r>
            <a:r>
              <a:rPr lang="it-IT" sz="2400" dirty="0">
                <a:effectLst/>
                <a:latin typeface="Helvetica" pitchFamily="2" charset="0"/>
              </a:rPr>
              <a:t> an </a:t>
            </a:r>
            <a:r>
              <a:rPr lang="it-IT" sz="2400" dirty="0" err="1">
                <a:effectLst/>
                <a:latin typeface="Helvetica" pitchFamily="2" charset="0"/>
              </a:rPr>
              <a:t>engine</a:t>
            </a:r>
            <a:r>
              <a:rPr lang="it-IT" sz="2400" dirty="0">
                <a:effectLst/>
                <a:latin typeface="Helvetica" pitchFamily="2" charset="0"/>
              </a:rPr>
              <a:t> </a:t>
            </a:r>
            <a:r>
              <a:rPr lang="it-IT" sz="2400" dirty="0" err="1">
                <a:effectLst/>
                <a:latin typeface="Helvetica" pitchFamily="2" charset="0"/>
              </a:rPr>
              <a:t>has</a:t>
            </a:r>
            <a:r>
              <a:rPr lang="it-IT" sz="2400" dirty="0">
                <a:effectLst/>
                <a:latin typeface="Helvetica" pitchFamily="2" charset="0"/>
              </a:rPr>
              <a:t> in </a:t>
            </a:r>
            <a:r>
              <a:rPr lang="it-IT" sz="2400" dirty="0" err="1">
                <a:effectLst/>
                <a:latin typeface="Helvetica" pitchFamily="2" charset="0"/>
              </a:rPr>
              <a:t>that</a:t>
            </a:r>
            <a:r>
              <a:rPr lang="it-IT" sz="2400" dirty="0">
                <a:effectLst/>
                <a:latin typeface="Helvetica" pitchFamily="2" charset="0"/>
              </a:rPr>
              <a:t> processing. A fair balance must be </a:t>
            </a:r>
            <a:r>
              <a:rPr lang="it-IT" sz="2400" dirty="0" err="1">
                <a:effectLst/>
                <a:latin typeface="Helvetica" pitchFamily="2" charset="0"/>
              </a:rPr>
              <a:t>sought</a:t>
            </a:r>
            <a:r>
              <a:rPr lang="it-IT" sz="2400" dirty="0">
                <a:effectLst/>
                <a:latin typeface="Helvetica" pitchFamily="2" charset="0"/>
              </a:rPr>
              <a:t> in </a:t>
            </a:r>
            <a:r>
              <a:rPr lang="it-IT" sz="2400" dirty="0" err="1">
                <a:effectLst/>
                <a:latin typeface="Helvetica" pitchFamily="2" charset="0"/>
              </a:rPr>
              <a:t>particular</a:t>
            </a:r>
            <a:r>
              <a:rPr lang="it-IT" sz="2400" dirty="0">
                <a:effectLst/>
                <a:latin typeface="Helvetica" pitchFamily="2" charset="0"/>
              </a:rPr>
              <a:t> </a:t>
            </a:r>
            <a:r>
              <a:rPr lang="it-IT" sz="2400" dirty="0" err="1">
                <a:effectLst/>
                <a:latin typeface="Helvetica" pitchFamily="2" charset="0"/>
              </a:rPr>
              <a:t>between</a:t>
            </a:r>
            <a:r>
              <a:rPr lang="it-IT" sz="2400" dirty="0">
                <a:effectLst/>
                <a:latin typeface="Helvetica" pitchFamily="2" charset="0"/>
              </a:rPr>
              <a:t> the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interest</a:t>
            </a:r>
            <a:r>
              <a:rPr lang="it-IT" sz="2400" dirty="0">
                <a:effectLst/>
                <a:latin typeface="Helvetica" pitchFamily="2" charset="0"/>
              </a:rPr>
              <a:t> of internet </a:t>
            </a:r>
            <a:r>
              <a:rPr lang="it-IT" sz="2400" dirty="0" err="1">
                <a:effectLst/>
                <a:latin typeface="Helvetica" pitchFamily="2" charset="0"/>
              </a:rPr>
              <a:t>users</a:t>
            </a:r>
            <a:r>
              <a:rPr lang="it-IT" sz="2400" dirty="0">
                <a:effectLst/>
                <a:latin typeface="Helvetica" pitchFamily="2" charset="0"/>
              </a:rPr>
              <a:t> in </a:t>
            </a:r>
            <a:r>
              <a:rPr lang="it-IT" sz="2400" dirty="0" err="1">
                <a:effectLst/>
                <a:latin typeface="Helvetica" pitchFamily="2" charset="0"/>
              </a:rPr>
              <a:t>access</a:t>
            </a:r>
            <a:r>
              <a:rPr lang="it-IT" sz="2400" dirty="0">
                <a:effectLst/>
                <a:latin typeface="Helvetica" pitchFamily="2" charset="0"/>
              </a:rPr>
              <a:t> to information and the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under </a:t>
            </a:r>
            <a:r>
              <a:rPr lang="it-IT" sz="2400" dirty="0" err="1">
                <a:effectLst/>
                <a:latin typeface="Helvetica" pitchFamily="2" charset="0"/>
              </a:rPr>
              <a:t>Articles</a:t>
            </a:r>
            <a:r>
              <a:rPr lang="it-IT" sz="2400" dirty="0">
                <a:effectLst/>
                <a:latin typeface="Helvetica" pitchFamily="2" charset="0"/>
              </a:rPr>
              <a:t> 7 and 8 of the EU Charter of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In an </a:t>
            </a:r>
            <a:r>
              <a:rPr lang="it-IT" sz="2400" dirty="0" err="1">
                <a:effectLst/>
                <a:latin typeface="Helvetica" pitchFamily="2" charset="0"/>
              </a:rPr>
              <a:t>increasingly</a:t>
            </a:r>
            <a:r>
              <a:rPr lang="it-IT" sz="2400" dirty="0">
                <a:effectLst/>
                <a:latin typeface="Helvetica" pitchFamily="2" charset="0"/>
              </a:rPr>
              <a:t> </a:t>
            </a:r>
            <a:r>
              <a:rPr lang="it-IT" sz="2400" dirty="0" err="1">
                <a:effectLst/>
                <a:latin typeface="Helvetica" pitchFamily="2" charset="0"/>
              </a:rPr>
              <a:t>digitised</a:t>
            </a:r>
            <a:r>
              <a:rPr lang="it-IT" sz="2400" dirty="0">
                <a:effectLst/>
                <a:latin typeface="Helvetica" pitchFamily="2" charset="0"/>
              </a:rPr>
              <a:t> society, the </a:t>
            </a:r>
            <a:r>
              <a:rPr lang="it-IT" sz="2400" dirty="0" err="1">
                <a:effectLst/>
                <a:latin typeface="Helvetica" pitchFamily="2" charset="0"/>
              </a:rPr>
              <a:t>requirement</a:t>
            </a:r>
            <a:r>
              <a:rPr lang="it-IT" sz="2400" dirty="0">
                <a:effectLst/>
                <a:latin typeface="Helvetica" pitchFamily="2" charset="0"/>
              </a:rPr>
              <a:t> for personal data to be accurate and </a:t>
            </a:r>
            <a:r>
              <a:rPr lang="it-IT" sz="2400" dirty="0" err="1">
                <a:effectLst/>
                <a:latin typeface="Helvetica" pitchFamily="2" charset="0"/>
              </a:rPr>
              <a:t>not</a:t>
            </a:r>
            <a:r>
              <a:rPr lang="it-IT" sz="2400" dirty="0">
                <a:effectLst/>
                <a:latin typeface="Helvetica" pitchFamily="2" charset="0"/>
              </a:rPr>
              <a:t> go </a:t>
            </a:r>
            <a:r>
              <a:rPr lang="it-IT" sz="2400" dirty="0" err="1">
                <a:effectLst/>
                <a:latin typeface="Helvetica" pitchFamily="2" charset="0"/>
              </a:rPr>
              <a:t>beyond</a:t>
            </a:r>
            <a:r>
              <a:rPr lang="it-IT" sz="2400" dirty="0">
                <a:effectLst/>
                <a:latin typeface="Helvetica" pitchFamily="2" charset="0"/>
              </a:rPr>
              <a:t> </a:t>
            </a:r>
            <a:r>
              <a:rPr lang="it-IT" sz="2400" dirty="0" err="1">
                <a:effectLst/>
                <a:latin typeface="Helvetica" pitchFamily="2" charset="0"/>
              </a:rPr>
              <a:t>what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(i.e. for public information)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fundamental</a:t>
            </a:r>
            <a:r>
              <a:rPr lang="it-IT" sz="2400" dirty="0">
                <a:effectLst/>
                <a:latin typeface="Helvetica" pitchFamily="2" charset="0"/>
              </a:rPr>
              <a:t> to </a:t>
            </a:r>
            <a:r>
              <a:rPr lang="it-IT" sz="2400" dirty="0" err="1">
                <a:effectLst/>
                <a:latin typeface="Helvetica" pitchFamily="2" charset="0"/>
              </a:rPr>
              <a:t>ensure</a:t>
            </a:r>
            <a:r>
              <a:rPr lang="it-IT" sz="2400" dirty="0">
                <a:effectLst/>
                <a:latin typeface="Helvetica" pitchFamily="2" charset="0"/>
              </a:rPr>
              <a:t> a high </a:t>
            </a:r>
            <a:r>
              <a:rPr lang="it-IT" sz="2400" dirty="0" err="1">
                <a:effectLst/>
                <a:latin typeface="Helvetica" pitchFamily="2" charset="0"/>
              </a:rPr>
              <a:t>level</a:t>
            </a:r>
            <a:r>
              <a:rPr lang="it-IT" sz="2400" dirty="0">
                <a:effectLst/>
                <a:latin typeface="Helvetica" pitchFamily="2" charset="0"/>
              </a:rPr>
              <a:t> of data </a:t>
            </a:r>
            <a:r>
              <a:rPr lang="it-IT" sz="2400" dirty="0" err="1">
                <a:effectLst/>
                <a:latin typeface="Helvetica" pitchFamily="2" charset="0"/>
              </a:rPr>
              <a:t>protection</a:t>
            </a:r>
            <a:r>
              <a:rPr lang="it-IT" sz="2400" dirty="0">
                <a:effectLst/>
                <a:latin typeface="Helvetica" pitchFamily="2" charset="0"/>
              </a:rPr>
              <a:t> to </a:t>
            </a:r>
            <a:r>
              <a:rPr lang="it-IT" sz="2400" dirty="0" err="1">
                <a:effectLst/>
                <a:latin typeface="Helvetica" pitchFamily="2" charset="0"/>
              </a:rPr>
              <a:t>individuals</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47378C80-8B7E-A849-8CCB-B643D3F6D3B6}"/>
              </a:ext>
            </a:extLst>
          </p:cNvPr>
          <p:cNvSpPr>
            <a:spLocks noGrp="1"/>
          </p:cNvSpPr>
          <p:nvPr>
            <p:ph type="sldNum" sz="quarter" idx="12"/>
          </p:nvPr>
        </p:nvSpPr>
        <p:spPr/>
        <p:txBody>
          <a:bodyPr/>
          <a:lstStyle/>
          <a:p>
            <a:fld id="{9FB2DE29-B15E-594C-8E2E-9B4F1DF8D2EE}" type="slidenum">
              <a:rPr lang="en-US" altLang="en-US" smtClean="0"/>
              <a:pPr/>
              <a:t>109</a:t>
            </a:fld>
            <a:endParaRPr lang="en-US" altLang="en-US"/>
          </a:p>
        </p:txBody>
      </p:sp>
    </p:spTree>
    <p:extLst>
      <p:ext uri="{BB962C8B-B14F-4D97-AF65-F5344CB8AC3E}">
        <p14:creationId xmlns:p14="http://schemas.microsoft.com/office/powerpoint/2010/main" val="395695725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a:extLst>
              <a:ext uri="{FF2B5EF4-FFF2-40B4-BE49-F238E27FC236}">
                <a16:creationId xmlns:a16="http://schemas.microsoft.com/office/drawing/2014/main" id="{2DD797D3-C764-3242-B2DE-CC27B0253716}"/>
              </a:ext>
            </a:extLst>
          </p:cNvPr>
          <p:cNvSpPr>
            <a:spLocks noGrp="1" noChangeArrowheads="1"/>
          </p:cNvSpPr>
          <p:nvPr>
            <p:ph type="title"/>
          </p:nvPr>
        </p:nvSpPr>
        <p:spPr>
          <a:xfrm>
            <a:off x="682625" y="0"/>
            <a:ext cx="7772400" cy="1143000"/>
          </a:xfrm>
        </p:spPr>
        <p:txBody>
          <a:bodyPr/>
          <a:lstStyle/>
          <a:p>
            <a:r>
              <a:rPr lang="en-US" altLang="en-US" sz="3200" i="1"/>
              <a:t>Google Spain</a:t>
            </a:r>
            <a:endParaRPr lang="it-IT" altLang="it-IT" sz="3200"/>
          </a:p>
        </p:txBody>
      </p:sp>
      <p:sp>
        <p:nvSpPr>
          <p:cNvPr id="21506" name="Segnaposto contenuto 2">
            <a:extLst>
              <a:ext uri="{FF2B5EF4-FFF2-40B4-BE49-F238E27FC236}">
                <a16:creationId xmlns:a16="http://schemas.microsoft.com/office/drawing/2014/main" id="{F33B91A2-AD55-FE4F-B460-E3C1CDC2D435}"/>
              </a:ext>
            </a:extLst>
          </p:cNvPr>
          <p:cNvSpPr>
            <a:spLocks noGrp="1" noChangeArrowheads="1"/>
          </p:cNvSpPr>
          <p:nvPr>
            <p:ph idx="1"/>
          </p:nvPr>
        </p:nvSpPr>
        <p:spPr>
          <a:xfrm>
            <a:off x="539552" y="692696"/>
            <a:ext cx="7921823" cy="6408192"/>
          </a:xfrm>
        </p:spPr>
        <p:txBody>
          <a:bodyPr/>
          <a:lstStyle/>
          <a:p>
            <a:pPr algn="just"/>
            <a:r>
              <a:rPr lang="en-US" altLang="it-IT" sz="1800" dirty="0"/>
              <a:t>The Court reasoned that Directive 95/46 had to be interpreted as meaning that, when appraising the conditions for the application of those provisions, it should inter alia be examined whether the data subject has a right that the information in question relating to him personally should, at this point in time, no longer be linked to his name by a list of results displayed following a search made on the basis of his name, without it being necessary in order to find such a right that the inclusion of the information in question in that list causes prejudice to the data subject. </a:t>
            </a:r>
          </a:p>
          <a:p>
            <a:pPr algn="just"/>
            <a:r>
              <a:rPr lang="en-US" altLang="it-IT" sz="1800" dirty="0"/>
              <a:t>As the data subject may, in the light of his fundamental rights under Articles 7 and 8 of the Charter, request that the information in question no longer be made available to the general public on account of its inclusion in such a list of results, those rights override, as a rule, not only the economic interest of the operator of the search engine but also the interest of the general public in having access to that information upon a search relating to the data subject's name. </a:t>
            </a:r>
          </a:p>
          <a:p>
            <a:pPr algn="just"/>
            <a:r>
              <a:rPr lang="en-US" altLang="it-IT" sz="1800" dirty="0"/>
              <a:t>However, that would not be the case if it appeared, for particular reasons, such as the role played by the data subject in public life, that the interference with his fundamental rights is justified by the preponderant interest of the general public in having, on account of its inclusion in the list of results, access to the information in question.</a:t>
            </a:r>
            <a:endParaRPr lang="en-US" altLang="it-IT" sz="1600" dirty="0"/>
          </a:p>
        </p:txBody>
      </p:sp>
      <p:sp>
        <p:nvSpPr>
          <p:cNvPr id="21507" name="Segnaposto numero diapositiva 3">
            <a:extLst>
              <a:ext uri="{FF2B5EF4-FFF2-40B4-BE49-F238E27FC236}">
                <a16:creationId xmlns:a16="http://schemas.microsoft.com/office/drawing/2014/main" id="{4C2F8A8F-FE22-5741-BEF6-0BE2870D2AC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11FDF29-5803-154B-9690-9CD54CC1F1EE}" type="slidenum">
              <a:rPr lang="en-US" altLang="en-US" sz="1400"/>
              <a:pPr>
                <a:spcBef>
                  <a:spcPct val="0"/>
                </a:spcBef>
                <a:buFontTx/>
                <a:buNone/>
              </a:pPr>
              <a:t>11</a:t>
            </a:fld>
            <a:endParaRPr lang="en-US" altLang="en-US" sz="1400"/>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2CD94A-6B51-8B40-A91C-B69D57B85D20}"/>
              </a:ext>
            </a:extLst>
          </p:cNvPr>
          <p:cNvSpPr>
            <a:spLocks noGrp="1"/>
          </p:cNvSpPr>
          <p:nvPr>
            <p:ph idx="1"/>
          </p:nvPr>
        </p:nvSpPr>
        <p:spPr>
          <a:xfrm>
            <a:off x="611560" y="548680"/>
            <a:ext cx="7846640" cy="5547320"/>
          </a:xfrm>
        </p:spPr>
        <p:txBody>
          <a:bodyPr/>
          <a:lstStyle/>
          <a:p>
            <a:pPr algn="just"/>
            <a:r>
              <a:rPr lang="it-IT" sz="2400" dirty="0">
                <a:effectLst/>
                <a:latin typeface="Helvetica" pitchFamily="2" charset="0"/>
              </a:rPr>
              <a:t>The “controller in </a:t>
            </a:r>
            <a:r>
              <a:rPr lang="it-IT" sz="2400" dirty="0" err="1">
                <a:effectLst/>
                <a:latin typeface="Helvetica" pitchFamily="2" charset="0"/>
              </a:rPr>
              <a:t>respect</a:t>
            </a:r>
            <a:r>
              <a:rPr lang="it-IT" sz="2400" dirty="0">
                <a:effectLst/>
                <a:latin typeface="Helvetica" pitchFamily="2" charset="0"/>
              </a:rPr>
              <a:t> of </a:t>
            </a:r>
            <a:r>
              <a:rPr lang="it-IT" sz="2400" dirty="0" err="1">
                <a:effectLst/>
                <a:latin typeface="Helvetica" pitchFamily="2" charset="0"/>
              </a:rPr>
              <a:t>that</a:t>
            </a:r>
            <a:r>
              <a:rPr lang="it-IT" sz="2400" dirty="0">
                <a:effectLst/>
                <a:latin typeface="Helvetica" pitchFamily="2" charset="0"/>
              </a:rPr>
              <a:t> processing must </a:t>
            </a:r>
            <a:r>
              <a:rPr lang="it-IT" sz="2400" dirty="0" err="1">
                <a:effectLst/>
                <a:latin typeface="Helvetica" pitchFamily="2" charset="0"/>
              </a:rPr>
              <a:t>ensure</a:t>
            </a:r>
            <a:r>
              <a:rPr lang="it-IT" sz="2400" dirty="0">
                <a:effectLst/>
                <a:latin typeface="Helvetica" pitchFamily="2" charset="0"/>
              </a:rPr>
              <a:t>, </a:t>
            </a:r>
            <a:r>
              <a:rPr lang="it-IT" sz="2400" dirty="0" err="1">
                <a:effectLst/>
                <a:latin typeface="Helvetica" pitchFamily="2" charset="0"/>
              </a:rPr>
              <a:t>within</a:t>
            </a:r>
            <a:r>
              <a:rPr lang="it-IT" sz="2400" dirty="0">
                <a:effectLst/>
                <a:latin typeface="Helvetica" pitchFamily="2" charset="0"/>
              </a:rPr>
              <a:t> the </a:t>
            </a:r>
            <a:r>
              <a:rPr lang="it-IT" sz="2400" dirty="0" err="1">
                <a:effectLst/>
                <a:latin typeface="Helvetica" pitchFamily="2" charset="0"/>
              </a:rPr>
              <a:t>framework</a:t>
            </a:r>
            <a:r>
              <a:rPr lang="it-IT" sz="2400" dirty="0">
                <a:effectLst/>
                <a:latin typeface="Helvetica" pitchFamily="2" charset="0"/>
              </a:rPr>
              <a:t> of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responsibilities</a:t>
            </a:r>
            <a:r>
              <a:rPr lang="it-IT" sz="2400" dirty="0">
                <a:effectLst/>
                <a:latin typeface="Helvetica" pitchFamily="2" charset="0"/>
              </a:rPr>
              <a:t>, </a:t>
            </a:r>
            <a:r>
              <a:rPr lang="it-IT" sz="2400" dirty="0" err="1">
                <a:effectLst/>
                <a:latin typeface="Helvetica" pitchFamily="2" charset="0"/>
              </a:rPr>
              <a:t>powers</a:t>
            </a:r>
            <a:r>
              <a:rPr lang="it-IT" sz="2400" dirty="0">
                <a:effectLst/>
                <a:latin typeface="Helvetica" pitchFamily="2" charset="0"/>
              </a:rPr>
              <a:t> and </a:t>
            </a:r>
            <a:r>
              <a:rPr lang="it-IT" sz="2400" dirty="0" err="1">
                <a:effectLst/>
                <a:latin typeface="Helvetica" pitchFamily="2" charset="0"/>
              </a:rPr>
              <a:t>capabilities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processing </a:t>
            </a:r>
            <a:r>
              <a:rPr lang="it-IT" sz="2400" dirty="0" err="1">
                <a:effectLst/>
                <a:latin typeface="Helvetica" pitchFamily="2" charset="0"/>
              </a:rPr>
              <a:t>meets</a:t>
            </a:r>
            <a:r>
              <a:rPr lang="it-IT" sz="2400" dirty="0">
                <a:effectLst/>
                <a:latin typeface="Helvetica" pitchFamily="2" charset="0"/>
              </a:rPr>
              <a:t> the </a:t>
            </a:r>
            <a:r>
              <a:rPr lang="it-IT" sz="2400" dirty="0" err="1">
                <a:effectLst/>
                <a:latin typeface="Helvetica" pitchFamily="2" charset="0"/>
              </a:rPr>
              <a:t>requirements</a:t>
            </a:r>
            <a:r>
              <a:rPr lang="it-IT" sz="2400" dirty="0">
                <a:effectLst/>
                <a:latin typeface="Helvetica" pitchFamily="2" charset="0"/>
              </a:rPr>
              <a:t>” of EU law, so </a:t>
            </a:r>
            <a:r>
              <a:rPr lang="it-IT" sz="2400" dirty="0" err="1">
                <a:effectLst/>
                <a:latin typeface="Helvetica" pitchFamily="2" charset="0"/>
              </a:rPr>
              <a:t>that</a:t>
            </a:r>
            <a:r>
              <a:rPr lang="it-IT" sz="2400" dirty="0">
                <a:effectLst/>
                <a:latin typeface="Helvetica" pitchFamily="2" charset="0"/>
              </a:rPr>
              <a:t> the </a:t>
            </a:r>
            <a:r>
              <a:rPr lang="it-IT" sz="2400" dirty="0" err="1">
                <a:effectLst/>
                <a:latin typeface="Helvetica" pitchFamily="2" charset="0"/>
              </a:rPr>
              <a:t>established</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guarantees</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full effect.573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means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right to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one’s</a:t>
            </a:r>
            <a:r>
              <a:rPr lang="it-IT" sz="2400" dirty="0">
                <a:effectLst/>
                <a:latin typeface="Helvetica" pitchFamily="2" charset="0"/>
              </a:rPr>
              <a:t> personal data </a:t>
            </a:r>
            <a:r>
              <a:rPr lang="it-IT" sz="2400" dirty="0" err="1">
                <a:effectLst/>
                <a:latin typeface="Helvetica" pitchFamily="2" charset="0"/>
              </a:rPr>
              <a:t>erased</a:t>
            </a:r>
            <a:r>
              <a:rPr lang="it-IT" sz="2400" dirty="0">
                <a:effectLst/>
                <a:latin typeface="Helvetica" pitchFamily="2" charset="0"/>
              </a:rPr>
              <a:t> </a:t>
            </a:r>
            <a:r>
              <a:rPr lang="it-IT" sz="2400" dirty="0" err="1">
                <a:effectLst/>
                <a:latin typeface="Helvetica" pitchFamily="2" charset="0"/>
              </a:rPr>
              <a:t>when</a:t>
            </a:r>
            <a:r>
              <a:rPr lang="it-IT" sz="2400" dirty="0">
                <a:effectLst/>
                <a:latin typeface="Helvetica" pitchFamily="2" charset="0"/>
              </a:rPr>
              <a:t> the processing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outdated</a:t>
            </a:r>
            <a:r>
              <a:rPr lang="it-IT" sz="2400" dirty="0">
                <a:effectLst/>
                <a:latin typeface="Helvetica" pitchFamily="2" charset="0"/>
              </a:rPr>
              <a:t> or no </a:t>
            </a:r>
            <a:r>
              <a:rPr lang="it-IT" sz="2400" dirty="0" err="1">
                <a:effectLst/>
                <a:latin typeface="Helvetica" pitchFamily="2" charset="0"/>
              </a:rPr>
              <a:t>longer</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a:t>
            </a:r>
            <a:r>
              <a:rPr lang="it-IT" sz="2400" dirty="0" err="1">
                <a:effectLst/>
                <a:latin typeface="Helvetica" pitchFamily="2" charset="0"/>
              </a:rPr>
              <a:t>also</a:t>
            </a:r>
            <a:r>
              <a:rPr lang="it-IT" sz="2400" dirty="0">
                <a:effectLst/>
                <a:latin typeface="Helvetica" pitchFamily="2" charset="0"/>
              </a:rPr>
              <a:t> </a:t>
            </a:r>
            <a:r>
              <a:rPr lang="it-IT" sz="2400" dirty="0" err="1">
                <a:effectLst/>
                <a:latin typeface="Helvetica" pitchFamily="2" charset="0"/>
              </a:rPr>
              <a:t>covers</a:t>
            </a:r>
            <a:r>
              <a:rPr lang="it-IT" sz="2400" dirty="0">
                <a:effectLst/>
                <a:latin typeface="Helvetica" pitchFamily="2" charset="0"/>
              </a:rPr>
              <a:t> data </a:t>
            </a:r>
            <a:r>
              <a:rPr lang="it-IT" sz="2400" dirty="0" err="1">
                <a:effectLst/>
                <a:latin typeface="Helvetica" pitchFamily="2" charset="0"/>
              </a:rPr>
              <a:t>controllers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replicate the information.</a:t>
            </a:r>
          </a:p>
          <a:p>
            <a:pPr algn="just"/>
            <a:r>
              <a:rPr lang="it-IT" sz="2400" dirty="0" err="1">
                <a:effectLst/>
                <a:latin typeface="Helvetica" pitchFamily="2" charset="0"/>
              </a:rPr>
              <a:t>Considering</a:t>
            </a:r>
            <a:r>
              <a:rPr lang="it-IT" sz="2400" dirty="0">
                <a:effectLst/>
                <a:latin typeface="Helvetica" pitchFamily="2" charset="0"/>
              </a:rPr>
              <a:t> </a:t>
            </a:r>
            <a:r>
              <a:rPr lang="it-IT" sz="2400" dirty="0" err="1">
                <a:effectLst/>
                <a:latin typeface="Helvetica" pitchFamily="2" charset="0"/>
              </a:rPr>
              <a:t>whether</a:t>
            </a:r>
            <a:r>
              <a:rPr lang="it-IT" sz="2400" dirty="0">
                <a:effectLst/>
                <a:latin typeface="Helvetica" pitchFamily="2" charset="0"/>
              </a:rPr>
              <a:t> or </a:t>
            </a:r>
            <a:r>
              <a:rPr lang="it-IT" sz="2400" dirty="0" err="1">
                <a:effectLst/>
                <a:latin typeface="Helvetica" pitchFamily="2" charset="0"/>
              </a:rPr>
              <a:t>not</a:t>
            </a:r>
            <a:r>
              <a:rPr lang="it-IT" sz="2400" dirty="0">
                <a:effectLst/>
                <a:latin typeface="Helvetica" pitchFamily="2" charset="0"/>
              </a:rPr>
              <a:t> Google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required</a:t>
            </a:r>
            <a:r>
              <a:rPr lang="it-IT" sz="2400" dirty="0">
                <a:effectLst/>
                <a:latin typeface="Helvetica" pitchFamily="2" charset="0"/>
              </a:rPr>
              <a:t> to </a:t>
            </a:r>
            <a:r>
              <a:rPr lang="it-IT" sz="2400" dirty="0" err="1">
                <a:effectLst/>
                <a:latin typeface="Helvetica" pitchFamily="2" charset="0"/>
              </a:rPr>
              <a:t>remove</a:t>
            </a:r>
            <a:r>
              <a:rPr lang="it-IT" sz="2400" dirty="0">
                <a:effectLst/>
                <a:latin typeface="Helvetica" pitchFamily="2" charset="0"/>
              </a:rPr>
              <a:t> the </a:t>
            </a:r>
            <a:r>
              <a:rPr lang="it-IT" sz="2400" dirty="0" err="1">
                <a:effectLst/>
                <a:latin typeface="Helvetica" pitchFamily="2" charset="0"/>
              </a:rPr>
              <a:t>links</a:t>
            </a:r>
            <a:r>
              <a:rPr lang="it-IT" sz="2400" dirty="0">
                <a:effectLst/>
                <a:latin typeface="Helvetica" pitchFamily="2" charset="0"/>
              </a:rPr>
              <a:t> </a:t>
            </a:r>
            <a:r>
              <a:rPr lang="it-IT" sz="2400" dirty="0" err="1">
                <a:effectLst/>
                <a:latin typeface="Helvetica" pitchFamily="2" charset="0"/>
              </a:rPr>
              <a:t>related</a:t>
            </a:r>
            <a:r>
              <a:rPr lang="it-IT" sz="2400" dirty="0">
                <a:effectLst/>
                <a:latin typeface="Helvetica" pitchFamily="2" charset="0"/>
              </a:rPr>
              <a:t> to the </a:t>
            </a:r>
            <a:r>
              <a:rPr lang="it-IT" sz="2400" dirty="0" err="1">
                <a:effectLst/>
                <a:latin typeface="Helvetica" pitchFamily="2" charset="0"/>
              </a:rPr>
              <a:t>applicant</a:t>
            </a:r>
            <a:r>
              <a:rPr lang="it-IT" sz="2400" dirty="0">
                <a:effectLst/>
                <a:latin typeface="Helvetica" pitchFamily="2" charset="0"/>
              </a:rPr>
              <a:t>, the CJEU </a:t>
            </a:r>
            <a:r>
              <a:rPr lang="it-IT" sz="2400" dirty="0" err="1">
                <a:effectLst/>
                <a:latin typeface="Helvetica" pitchFamily="2" charset="0"/>
              </a:rPr>
              <a:t>held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under </a:t>
            </a:r>
            <a:r>
              <a:rPr lang="it-IT" sz="2400" dirty="0" err="1">
                <a:effectLst/>
                <a:latin typeface="Helvetica" pitchFamily="2" charset="0"/>
              </a:rPr>
              <a:t>certain</a:t>
            </a:r>
            <a:r>
              <a:rPr lang="it-IT" sz="2400" dirty="0">
                <a:effectLst/>
                <a:latin typeface="Helvetica" pitchFamily="2" charset="0"/>
              </a:rPr>
              <a:t> </a:t>
            </a:r>
            <a:r>
              <a:rPr lang="it-IT" sz="2400" dirty="0" err="1">
                <a:effectLst/>
                <a:latin typeface="Helvetica" pitchFamily="2" charset="0"/>
              </a:rPr>
              <a:t>conditions</a:t>
            </a:r>
            <a:r>
              <a:rPr lang="it-IT" sz="2400" dirty="0">
                <a:effectLst/>
                <a:latin typeface="Helvetica" pitchFamily="2" charset="0"/>
              </a:rPr>
              <a:t>, </a:t>
            </a:r>
            <a:r>
              <a:rPr lang="it-IT" sz="2400" dirty="0" err="1">
                <a:effectLst/>
                <a:latin typeface="Helvetica" pitchFamily="2" charset="0"/>
              </a:rPr>
              <a:t>individuals</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the right to </a:t>
            </a:r>
            <a:r>
              <a:rPr lang="it-IT" sz="2400" dirty="0" err="1">
                <a:effectLst/>
                <a:latin typeface="Helvetica" pitchFamily="2" charset="0"/>
              </a:rPr>
              <a:t>request</a:t>
            </a:r>
            <a:r>
              <a:rPr lang="it-IT" sz="2400" dirty="0">
                <a:effectLst/>
                <a:latin typeface="Helvetica" pitchFamily="2" charset="0"/>
              </a:rPr>
              <a:t> personal data to be </a:t>
            </a:r>
            <a:r>
              <a:rPr lang="it-IT" sz="2400" dirty="0" err="1">
                <a:effectLst/>
                <a:latin typeface="Helvetica" pitchFamily="2" charset="0"/>
              </a:rPr>
              <a:t>erased</a:t>
            </a:r>
            <a:r>
              <a:rPr lang="it-IT" sz="2400" dirty="0">
                <a:effectLst/>
                <a:latin typeface="Helvetica" pitchFamily="2" charset="0"/>
              </a:rPr>
              <a:t>. </a:t>
            </a:r>
          </a:p>
          <a:p>
            <a:pPr algn="just"/>
            <a:endParaRPr lang="it-IT" sz="2400" dirty="0">
              <a:effectLst/>
              <a:latin typeface="Helvetica" pitchFamily="2" charset="0"/>
            </a:endParaRPr>
          </a:p>
          <a:p>
            <a:pPr algn="just"/>
            <a:endParaRPr lang="it-IT" sz="2400" dirty="0"/>
          </a:p>
        </p:txBody>
      </p:sp>
      <p:sp>
        <p:nvSpPr>
          <p:cNvPr id="4" name="Segnaposto numero diapositiva 3">
            <a:extLst>
              <a:ext uri="{FF2B5EF4-FFF2-40B4-BE49-F238E27FC236}">
                <a16:creationId xmlns:a16="http://schemas.microsoft.com/office/drawing/2014/main" id="{E6E8FAA6-9111-6E4E-9E15-BC3DE8F5DB31}"/>
              </a:ext>
            </a:extLst>
          </p:cNvPr>
          <p:cNvSpPr>
            <a:spLocks noGrp="1"/>
          </p:cNvSpPr>
          <p:nvPr>
            <p:ph type="sldNum" sz="quarter" idx="12"/>
          </p:nvPr>
        </p:nvSpPr>
        <p:spPr/>
        <p:txBody>
          <a:bodyPr/>
          <a:lstStyle/>
          <a:p>
            <a:fld id="{9FB2DE29-B15E-594C-8E2E-9B4F1DF8D2EE}" type="slidenum">
              <a:rPr lang="en-US" altLang="en-US" smtClean="0"/>
              <a:pPr/>
              <a:t>110</a:t>
            </a:fld>
            <a:endParaRPr lang="en-US" altLang="en-US"/>
          </a:p>
        </p:txBody>
      </p:sp>
    </p:spTree>
    <p:extLst>
      <p:ext uri="{BB962C8B-B14F-4D97-AF65-F5344CB8AC3E}">
        <p14:creationId xmlns:p14="http://schemas.microsoft.com/office/powerpoint/2010/main" val="3510634104"/>
      </p:ext>
    </p:extLst>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433CCD2-EC95-914F-99AD-C0D8AC7AE1FD}"/>
              </a:ext>
            </a:extLst>
          </p:cNvPr>
          <p:cNvSpPr>
            <a:spLocks noGrp="1"/>
          </p:cNvSpPr>
          <p:nvPr>
            <p:ph idx="1"/>
          </p:nvPr>
        </p:nvSpPr>
        <p:spPr>
          <a:xfrm>
            <a:off x="611560" y="764704"/>
            <a:ext cx="7846640" cy="5331296"/>
          </a:xfrm>
        </p:spPr>
        <p:txBody>
          <a:bodyPr/>
          <a:lstStyle/>
          <a:p>
            <a:pPr algn="just"/>
            <a:r>
              <a:rPr lang="it-IT" sz="2400" dirty="0" err="1">
                <a:effectLst/>
                <a:latin typeface="Helvetica" pitchFamily="2" charset="0"/>
              </a:rPr>
              <a:t>This</a:t>
            </a:r>
            <a:r>
              <a:rPr lang="it-IT" sz="2400" dirty="0">
                <a:effectLst/>
                <a:latin typeface="Helvetica" pitchFamily="2" charset="0"/>
              </a:rPr>
              <a:t> right </a:t>
            </a:r>
            <a:r>
              <a:rPr lang="it-IT" sz="2400" dirty="0" err="1">
                <a:effectLst/>
                <a:latin typeface="Helvetica" pitchFamily="2" charset="0"/>
              </a:rPr>
              <a:t>may</a:t>
            </a:r>
            <a:r>
              <a:rPr lang="it-IT" sz="2400" dirty="0">
                <a:effectLst/>
                <a:latin typeface="Helvetica" pitchFamily="2" charset="0"/>
              </a:rPr>
              <a:t> be </a:t>
            </a:r>
            <a:r>
              <a:rPr lang="it-IT" sz="2400" dirty="0" err="1">
                <a:effectLst/>
                <a:latin typeface="Helvetica" pitchFamily="2" charset="0"/>
              </a:rPr>
              <a:t>invoked</a:t>
            </a:r>
            <a:r>
              <a:rPr lang="it-IT" sz="2400" dirty="0">
                <a:effectLst/>
                <a:latin typeface="Helvetica" pitchFamily="2" charset="0"/>
              </a:rPr>
              <a:t> </a:t>
            </a:r>
            <a:r>
              <a:rPr lang="it-IT" sz="2400" dirty="0" err="1">
                <a:effectLst/>
                <a:latin typeface="Helvetica" pitchFamily="2" charset="0"/>
              </a:rPr>
              <a:t>where</a:t>
            </a:r>
            <a:r>
              <a:rPr lang="it-IT" sz="2400" dirty="0">
                <a:effectLst/>
                <a:latin typeface="Helvetica" pitchFamily="2" charset="0"/>
              </a:rPr>
              <a:t> information </a:t>
            </a:r>
            <a:r>
              <a:rPr lang="it-IT" sz="2400" dirty="0" err="1">
                <a:effectLst/>
                <a:latin typeface="Helvetica" pitchFamily="2" charset="0"/>
              </a:rPr>
              <a:t>relating</a:t>
            </a:r>
            <a:r>
              <a:rPr lang="it-IT" sz="2400" dirty="0">
                <a:effectLst/>
                <a:latin typeface="Helvetica" pitchFamily="2" charset="0"/>
              </a:rPr>
              <a:t> to an </a:t>
            </a:r>
            <a:r>
              <a:rPr lang="it-IT" sz="2400" dirty="0" err="1">
                <a:effectLst/>
                <a:latin typeface="Helvetica" pitchFamily="2" charset="0"/>
              </a:rPr>
              <a:t>individual</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inaccurate, </a:t>
            </a:r>
            <a:r>
              <a:rPr lang="it-IT" sz="2400" dirty="0" err="1">
                <a:effectLst/>
                <a:latin typeface="Helvetica" pitchFamily="2" charset="0"/>
              </a:rPr>
              <a:t>inadequate</a:t>
            </a:r>
            <a:r>
              <a:rPr lang="it-IT" sz="2400" dirty="0">
                <a:effectLst/>
                <a:latin typeface="Helvetica" pitchFamily="2" charset="0"/>
              </a:rPr>
              <a:t>, </a:t>
            </a:r>
            <a:r>
              <a:rPr lang="it-IT" sz="2400" dirty="0" err="1">
                <a:effectLst/>
                <a:latin typeface="Helvetica" pitchFamily="2" charset="0"/>
              </a:rPr>
              <a:t>irrelevant</a:t>
            </a:r>
            <a:r>
              <a:rPr lang="it-IT" sz="2400" dirty="0">
                <a:effectLst/>
                <a:latin typeface="Helvetica" pitchFamily="2" charset="0"/>
              </a:rPr>
              <a:t> or </a:t>
            </a:r>
            <a:r>
              <a:rPr lang="it-IT" sz="2400" dirty="0" err="1">
                <a:effectLst/>
                <a:latin typeface="Helvetica" pitchFamily="2" charset="0"/>
              </a:rPr>
              <a:t>excessive</a:t>
            </a:r>
            <a:r>
              <a:rPr lang="it-IT" sz="2400" dirty="0">
                <a:effectLst/>
                <a:latin typeface="Helvetica" pitchFamily="2" charset="0"/>
              </a:rPr>
              <a:t> for the data processing </a:t>
            </a:r>
            <a:r>
              <a:rPr lang="it-IT" sz="2400" dirty="0" err="1">
                <a:effectLst/>
                <a:latin typeface="Helvetica" pitchFamily="2" charset="0"/>
              </a:rPr>
              <a:t>purposes</a:t>
            </a:r>
            <a:r>
              <a:rPr lang="it-IT" sz="2400" dirty="0">
                <a:effectLst/>
                <a:latin typeface="Helvetica" pitchFamily="2" charset="0"/>
              </a:rPr>
              <a:t>. The CJEU </a:t>
            </a:r>
            <a:r>
              <a:rPr lang="it-IT" sz="2400" dirty="0" err="1">
                <a:effectLst/>
                <a:latin typeface="Helvetica" pitchFamily="2" charset="0"/>
              </a:rPr>
              <a:t>acknowledged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right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absolute</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must be </a:t>
            </a:r>
            <a:r>
              <a:rPr lang="it-IT" sz="2400" dirty="0" err="1">
                <a:effectLst/>
                <a:latin typeface="Helvetica" pitchFamily="2" charset="0"/>
              </a:rPr>
              <a:t>balanced</a:t>
            </a:r>
            <a:r>
              <a:rPr lang="it-IT" sz="2400" dirty="0">
                <a:effectLst/>
                <a:latin typeface="Helvetica" pitchFamily="2" charset="0"/>
              </a:rPr>
              <a:t> with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interests</a:t>
            </a:r>
            <a:r>
              <a:rPr lang="it-IT" sz="2400" dirty="0">
                <a:effectLst/>
                <a:latin typeface="Helvetica" pitchFamily="2" charset="0"/>
              </a:rPr>
              <a:t>, in </a:t>
            </a:r>
            <a:r>
              <a:rPr lang="it-IT" sz="2400" dirty="0" err="1">
                <a:effectLst/>
                <a:latin typeface="Helvetica" pitchFamily="2" charset="0"/>
              </a:rPr>
              <a:t>particular</a:t>
            </a:r>
            <a:r>
              <a:rPr lang="it-IT" sz="2400" dirty="0">
                <a:effectLst/>
                <a:latin typeface="Helvetica" pitchFamily="2" charset="0"/>
              </a:rPr>
              <a:t> the </a:t>
            </a:r>
            <a:r>
              <a:rPr lang="it-IT" sz="2400" dirty="0" err="1">
                <a:effectLst/>
                <a:latin typeface="Helvetica" pitchFamily="2" charset="0"/>
              </a:rPr>
              <a:t>interest</a:t>
            </a:r>
            <a:r>
              <a:rPr lang="it-IT" sz="2400" dirty="0">
                <a:effectLst/>
                <a:latin typeface="Helvetica" pitchFamily="2" charset="0"/>
              </a:rPr>
              <a:t> of the general public in </a:t>
            </a:r>
            <a:r>
              <a:rPr lang="it-IT" sz="2400" dirty="0" err="1">
                <a:effectLst/>
                <a:latin typeface="Helvetica" pitchFamily="2" charset="0"/>
              </a:rPr>
              <a:t>having</a:t>
            </a:r>
            <a:r>
              <a:rPr lang="it-IT" sz="2400" dirty="0">
                <a:effectLst/>
                <a:latin typeface="Helvetica" pitchFamily="2" charset="0"/>
              </a:rPr>
              <a:t> </a:t>
            </a:r>
            <a:r>
              <a:rPr lang="it-IT" sz="2400" dirty="0" err="1">
                <a:effectLst/>
                <a:latin typeface="Helvetica" pitchFamily="2" charset="0"/>
              </a:rPr>
              <a:t>access</a:t>
            </a:r>
            <a:r>
              <a:rPr lang="it-IT" sz="2400" dirty="0">
                <a:effectLst/>
                <a:latin typeface="Helvetica" pitchFamily="2" charset="0"/>
              </a:rPr>
              <a:t> to </a:t>
            </a:r>
            <a:r>
              <a:rPr lang="it-IT" sz="2400" dirty="0" err="1">
                <a:effectLst/>
                <a:latin typeface="Helvetica" pitchFamily="2" charset="0"/>
              </a:rPr>
              <a:t>certain</a:t>
            </a:r>
            <a:r>
              <a:rPr lang="it-IT" sz="2400" dirty="0">
                <a:effectLst/>
                <a:latin typeface="Helvetica" pitchFamily="2" charset="0"/>
              </a:rPr>
              <a:t> information. </a:t>
            </a:r>
            <a:r>
              <a:rPr lang="it-IT" sz="2400" dirty="0" err="1">
                <a:effectLst/>
                <a:latin typeface="Helvetica" pitchFamily="2" charset="0"/>
              </a:rPr>
              <a:t>Each</a:t>
            </a:r>
            <a:r>
              <a:rPr lang="it-IT" sz="2400" dirty="0">
                <a:effectLst/>
                <a:latin typeface="Helvetica" pitchFamily="2" charset="0"/>
              </a:rPr>
              <a:t> </a:t>
            </a:r>
            <a:r>
              <a:rPr lang="it-IT" sz="2400" dirty="0" err="1">
                <a:effectLst/>
                <a:latin typeface="Helvetica" pitchFamily="2" charset="0"/>
              </a:rPr>
              <a:t>request</a:t>
            </a:r>
            <a:r>
              <a:rPr lang="it-IT" sz="2400" dirty="0">
                <a:effectLst/>
                <a:latin typeface="Helvetica" pitchFamily="2" charset="0"/>
              </a:rPr>
              <a:t> for erasure must be </a:t>
            </a:r>
            <a:r>
              <a:rPr lang="it-IT" sz="2400" dirty="0" err="1">
                <a:effectLst/>
                <a:latin typeface="Helvetica" pitchFamily="2" charset="0"/>
              </a:rPr>
              <a:t>assessed</a:t>
            </a:r>
            <a:r>
              <a:rPr lang="it-IT" sz="2400" dirty="0">
                <a:effectLst/>
                <a:latin typeface="Helvetica" pitchFamily="2" charset="0"/>
              </a:rPr>
              <a:t> on a case-by-case </a:t>
            </a:r>
            <a:r>
              <a:rPr lang="it-IT" sz="2400" dirty="0" err="1">
                <a:effectLst/>
                <a:latin typeface="Helvetica" pitchFamily="2" charset="0"/>
              </a:rPr>
              <a:t>basis</a:t>
            </a:r>
            <a:r>
              <a:rPr lang="it-IT" sz="2400" dirty="0">
                <a:effectLst/>
                <a:latin typeface="Helvetica" pitchFamily="2" charset="0"/>
              </a:rPr>
              <a:t> to strike a balance </a:t>
            </a:r>
            <a:r>
              <a:rPr lang="it-IT" sz="2400" dirty="0" err="1">
                <a:effectLst/>
                <a:latin typeface="Helvetica" pitchFamily="2" charset="0"/>
              </a:rPr>
              <a:t>between</a:t>
            </a:r>
            <a:r>
              <a:rPr lang="it-IT" sz="2400" dirty="0">
                <a:effectLst/>
                <a:latin typeface="Helvetica" pitchFamily="2" charset="0"/>
              </a:rPr>
              <a:t> the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to the </a:t>
            </a:r>
            <a:r>
              <a:rPr lang="it-IT" sz="2400" dirty="0" err="1">
                <a:effectLst/>
                <a:latin typeface="Helvetica" pitchFamily="2" charset="0"/>
              </a:rPr>
              <a:t>protection</a:t>
            </a:r>
            <a:r>
              <a:rPr lang="it-IT" sz="2400" dirty="0">
                <a:effectLst/>
                <a:latin typeface="Helvetica" pitchFamily="2" charset="0"/>
              </a:rPr>
              <a:t> of personal data and private life of the data </a:t>
            </a:r>
            <a:r>
              <a:rPr lang="it-IT" sz="2400" dirty="0" err="1">
                <a:effectLst/>
                <a:latin typeface="Helvetica" pitchFamily="2" charset="0"/>
              </a:rPr>
              <a:t>subject</a:t>
            </a:r>
            <a:r>
              <a:rPr lang="it-IT" sz="2400" dirty="0">
                <a:effectLst/>
                <a:latin typeface="Helvetica" pitchFamily="2" charset="0"/>
              </a:rPr>
              <a:t> on the </a:t>
            </a:r>
            <a:r>
              <a:rPr lang="it-IT" sz="2400" dirty="0" err="1">
                <a:effectLst/>
                <a:latin typeface="Helvetica" pitchFamily="2" charset="0"/>
              </a:rPr>
              <a:t>one</a:t>
            </a:r>
            <a:r>
              <a:rPr lang="it-IT" sz="2400" dirty="0">
                <a:effectLst/>
                <a:latin typeface="Helvetica" pitchFamily="2" charset="0"/>
              </a:rPr>
              <a:t> </a:t>
            </a:r>
            <a:r>
              <a:rPr lang="it-IT" sz="2400" dirty="0" err="1">
                <a:effectLst/>
                <a:latin typeface="Helvetica" pitchFamily="2" charset="0"/>
              </a:rPr>
              <a:t>hand</a:t>
            </a:r>
            <a:r>
              <a:rPr lang="it-IT" sz="2400" dirty="0">
                <a:effectLst/>
                <a:latin typeface="Helvetica" pitchFamily="2" charset="0"/>
              </a:rPr>
              <a:t>, and the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interests</a:t>
            </a:r>
            <a:r>
              <a:rPr lang="it-IT" sz="2400" dirty="0">
                <a:effectLst/>
                <a:latin typeface="Helvetica" pitchFamily="2" charset="0"/>
              </a:rPr>
              <a:t> of </a:t>
            </a:r>
            <a:r>
              <a:rPr lang="it-IT" sz="2400" dirty="0" err="1">
                <a:effectLst/>
                <a:latin typeface="Helvetica" pitchFamily="2" charset="0"/>
              </a:rPr>
              <a:t>all</a:t>
            </a:r>
            <a:r>
              <a:rPr lang="it-IT" sz="2400" dirty="0">
                <a:effectLst/>
                <a:latin typeface="Helvetica" pitchFamily="2" charset="0"/>
              </a:rPr>
              <a:t> internet </a:t>
            </a:r>
            <a:r>
              <a:rPr lang="it-IT" sz="2400" dirty="0" err="1">
                <a:effectLst/>
                <a:latin typeface="Helvetica" pitchFamily="2" charset="0"/>
              </a:rPr>
              <a:t>users</a:t>
            </a:r>
            <a:r>
              <a:rPr lang="it-IT" sz="2400" dirty="0">
                <a:effectLst/>
                <a:latin typeface="Helvetica" pitchFamily="2" charset="0"/>
              </a:rPr>
              <a:t>, </a:t>
            </a:r>
            <a:r>
              <a:rPr lang="it-IT" sz="2400" dirty="0" err="1">
                <a:effectLst/>
                <a:latin typeface="Helvetica" pitchFamily="2" charset="0"/>
              </a:rPr>
              <a:t>including</a:t>
            </a:r>
            <a:r>
              <a:rPr lang="it-IT" sz="2400" dirty="0">
                <a:effectLst/>
                <a:latin typeface="Helvetica" pitchFamily="2" charset="0"/>
              </a:rPr>
              <a:t> </a:t>
            </a:r>
            <a:r>
              <a:rPr lang="it-IT" sz="2400" dirty="0" err="1">
                <a:effectLst/>
                <a:latin typeface="Helvetica" pitchFamily="2" charset="0"/>
              </a:rPr>
              <a:t>publishers</a:t>
            </a:r>
            <a:r>
              <a:rPr lang="it-IT" sz="2400" dirty="0">
                <a:effectLst/>
                <a:latin typeface="Helvetica" pitchFamily="2" charset="0"/>
              </a:rPr>
              <a:t>, on the </a:t>
            </a:r>
            <a:r>
              <a:rPr lang="it-IT" sz="2400" dirty="0" err="1">
                <a:effectLst/>
                <a:latin typeface="Helvetica" pitchFamily="2" charset="0"/>
              </a:rPr>
              <a:t>other</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04DBA039-F6AE-E448-81D7-21B1A6A548A8}"/>
              </a:ext>
            </a:extLst>
          </p:cNvPr>
          <p:cNvSpPr>
            <a:spLocks noGrp="1"/>
          </p:cNvSpPr>
          <p:nvPr>
            <p:ph type="sldNum" sz="quarter" idx="12"/>
          </p:nvPr>
        </p:nvSpPr>
        <p:spPr/>
        <p:txBody>
          <a:bodyPr/>
          <a:lstStyle/>
          <a:p>
            <a:fld id="{9FB2DE29-B15E-594C-8E2E-9B4F1DF8D2EE}" type="slidenum">
              <a:rPr lang="en-US" altLang="en-US" smtClean="0"/>
              <a:pPr/>
              <a:t>111</a:t>
            </a:fld>
            <a:endParaRPr lang="en-US" altLang="en-US"/>
          </a:p>
        </p:txBody>
      </p:sp>
    </p:spTree>
    <p:extLst>
      <p:ext uri="{BB962C8B-B14F-4D97-AF65-F5344CB8AC3E}">
        <p14:creationId xmlns:p14="http://schemas.microsoft.com/office/powerpoint/2010/main" val="73787994"/>
      </p:ext>
    </p:extLst>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C3E5AD7-6215-AA46-B027-81DB8B571D81}"/>
              </a:ext>
            </a:extLst>
          </p:cNvPr>
          <p:cNvSpPr>
            <a:spLocks noGrp="1"/>
          </p:cNvSpPr>
          <p:nvPr>
            <p:ph idx="1"/>
          </p:nvPr>
        </p:nvSpPr>
        <p:spPr>
          <a:xfrm>
            <a:off x="611560" y="764704"/>
            <a:ext cx="7846640" cy="5331296"/>
          </a:xfrm>
        </p:spPr>
        <p:txBody>
          <a:bodyPr/>
          <a:lstStyle/>
          <a:p>
            <a:pPr algn="just"/>
            <a:r>
              <a:rPr lang="it-IT" sz="2400" dirty="0">
                <a:effectLst/>
                <a:latin typeface="Helvetica" pitchFamily="2" charset="0"/>
              </a:rPr>
              <a:t>The CJEU </a:t>
            </a:r>
            <a:r>
              <a:rPr lang="it-IT" sz="2400" dirty="0" err="1">
                <a:effectLst/>
                <a:latin typeface="Helvetica" pitchFamily="2" charset="0"/>
              </a:rPr>
              <a:t>provided</a:t>
            </a:r>
            <a:r>
              <a:rPr lang="it-IT" sz="2400" dirty="0">
                <a:effectLst/>
                <a:latin typeface="Helvetica" pitchFamily="2" charset="0"/>
              </a:rPr>
              <a:t> </a:t>
            </a:r>
            <a:r>
              <a:rPr lang="it-IT" sz="2400" dirty="0" err="1">
                <a:effectLst/>
                <a:latin typeface="Helvetica" pitchFamily="2" charset="0"/>
              </a:rPr>
              <a:t>guidance</a:t>
            </a:r>
            <a:r>
              <a:rPr lang="it-IT" sz="2400" dirty="0">
                <a:effectLst/>
                <a:latin typeface="Helvetica" pitchFamily="2" charset="0"/>
              </a:rPr>
              <a:t> on the </a:t>
            </a:r>
            <a:r>
              <a:rPr lang="it-IT" sz="2400" dirty="0" err="1">
                <a:effectLst/>
                <a:latin typeface="Helvetica" pitchFamily="2" charset="0"/>
              </a:rPr>
              <a:t>factors</a:t>
            </a:r>
            <a:r>
              <a:rPr lang="it-IT" sz="2400" dirty="0">
                <a:effectLst/>
                <a:latin typeface="Helvetica" pitchFamily="2" charset="0"/>
              </a:rPr>
              <a:t> to </a:t>
            </a:r>
            <a:r>
              <a:rPr lang="it-IT" sz="2400" dirty="0" err="1">
                <a:effectLst/>
                <a:latin typeface="Helvetica" pitchFamily="2" charset="0"/>
              </a:rPr>
              <a:t>consider</a:t>
            </a:r>
            <a:r>
              <a:rPr lang="it-IT" sz="2400" dirty="0">
                <a:effectLst/>
                <a:latin typeface="Helvetica" pitchFamily="2" charset="0"/>
              </a:rPr>
              <a:t> </a:t>
            </a:r>
            <a:r>
              <a:rPr lang="it-IT" sz="2400" dirty="0" err="1">
                <a:effectLst/>
                <a:latin typeface="Helvetica" pitchFamily="2" charset="0"/>
              </a:rPr>
              <a:t>during</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balancing</a:t>
            </a:r>
            <a:r>
              <a:rPr lang="it-IT" sz="2400" dirty="0">
                <a:effectLst/>
                <a:latin typeface="Helvetica" pitchFamily="2" charset="0"/>
              </a:rPr>
              <a:t> </a:t>
            </a:r>
            <a:r>
              <a:rPr lang="it-IT" sz="2400" dirty="0" err="1">
                <a:effectLst/>
                <a:latin typeface="Helvetica" pitchFamily="2" charset="0"/>
              </a:rPr>
              <a:t>exercise</a:t>
            </a:r>
            <a:r>
              <a:rPr lang="it-IT" sz="2400" dirty="0">
                <a:effectLst/>
                <a:latin typeface="Helvetica" pitchFamily="2" charset="0"/>
              </a:rPr>
              <a:t>. The nature of the information in </a:t>
            </a:r>
            <a:r>
              <a:rPr lang="it-IT" sz="2400" dirty="0" err="1">
                <a:effectLst/>
                <a:latin typeface="Helvetica" pitchFamily="2" charset="0"/>
              </a:rPr>
              <a:t>question</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particularly</a:t>
            </a:r>
            <a:r>
              <a:rPr lang="it-IT" sz="2400" dirty="0">
                <a:effectLst/>
                <a:latin typeface="Helvetica" pitchFamily="2" charset="0"/>
              </a:rPr>
              <a:t> </a:t>
            </a:r>
            <a:r>
              <a:rPr lang="it-IT" sz="2400" dirty="0" err="1">
                <a:effectLst/>
                <a:latin typeface="Helvetica" pitchFamily="2" charset="0"/>
              </a:rPr>
              <a:t>important</a:t>
            </a:r>
            <a:r>
              <a:rPr lang="it-IT" sz="2400" dirty="0">
                <a:effectLst/>
                <a:latin typeface="Helvetica" pitchFamily="2" charset="0"/>
              </a:rPr>
              <a:t> </a:t>
            </a:r>
            <a:r>
              <a:rPr lang="it-IT" sz="2400" dirty="0" err="1">
                <a:effectLst/>
                <a:latin typeface="Helvetica" pitchFamily="2" charset="0"/>
              </a:rPr>
              <a:t>factor</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the information </a:t>
            </a:r>
            <a:r>
              <a:rPr lang="it-IT" sz="2400" dirty="0" err="1">
                <a:effectLst/>
                <a:latin typeface="Helvetica" pitchFamily="2" charset="0"/>
              </a:rPr>
              <a:t>relates</a:t>
            </a:r>
            <a:r>
              <a:rPr lang="it-IT" sz="2400" dirty="0">
                <a:effectLst/>
                <a:latin typeface="Helvetica" pitchFamily="2" charset="0"/>
              </a:rPr>
              <a:t> to the private life of the </a:t>
            </a:r>
            <a:r>
              <a:rPr lang="it-IT" sz="2400" dirty="0" err="1">
                <a:effectLst/>
                <a:latin typeface="Helvetica" pitchFamily="2" charset="0"/>
              </a:rPr>
              <a:t>individual</a:t>
            </a:r>
            <a:r>
              <a:rPr lang="it-IT" sz="2400" dirty="0">
                <a:effectLst/>
                <a:latin typeface="Helvetica" pitchFamily="2" charset="0"/>
              </a:rPr>
              <a:t>, and </a:t>
            </a:r>
            <a:r>
              <a:rPr lang="it-IT" sz="2400" dirty="0" err="1">
                <a:effectLst/>
                <a:latin typeface="Helvetica" pitchFamily="2" charset="0"/>
              </a:rPr>
              <a:t>there</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no public </a:t>
            </a:r>
            <a:r>
              <a:rPr lang="it-IT" sz="2400" dirty="0" err="1">
                <a:effectLst/>
                <a:latin typeface="Helvetica" pitchFamily="2" charset="0"/>
              </a:rPr>
              <a:t>interest</a:t>
            </a:r>
            <a:r>
              <a:rPr lang="it-IT" sz="2400" dirty="0">
                <a:effectLst/>
                <a:latin typeface="Helvetica" pitchFamily="2" charset="0"/>
              </a:rPr>
              <a:t> in the </a:t>
            </a:r>
            <a:r>
              <a:rPr lang="it-IT" sz="2400" dirty="0" err="1">
                <a:effectLst/>
                <a:latin typeface="Helvetica" pitchFamily="2" charset="0"/>
              </a:rPr>
              <a:t>availability</a:t>
            </a:r>
            <a:r>
              <a:rPr lang="it-IT" sz="2400" dirty="0">
                <a:effectLst/>
                <a:latin typeface="Helvetica" pitchFamily="2" charset="0"/>
              </a:rPr>
              <a:t> of the information, data </a:t>
            </a:r>
            <a:r>
              <a:rPr lang="it-IT" sz="2400" dirty="0" err="1">
                <a:effectLst/>
                <a:latin typeface="Helvetica" pitchFamily="2" charset="0"/>
              </a:rPr>
              <a:t>protection</a:t>
            </a:r>
            <a:r>
              <a:rPr lang="it-IT" sz="2400" dirty="0">
                <a:effectLst/>
                <a:latin typeface="Helvetica" pitchFamily="2" charset="0"/>
              </a:rPr>
              <a:t> and privacy </a:t>
            </a:r>
            <a:r>
              <a:rPr lang="it-IT" sz="2400" dirty="0" err="1">
                <a:effectLst/>
                <a:latin typeface="Helvetica" pitchFamily="2" charset="0"/>
              </a:rPr>
              <a:t>would</a:t>
            </a:r>
            <a:r>
              <a:rPr lang="it-IT" sz="2400" dirty="0">
                <a:effectLst/>
                <a:latin typeface="Helvetica" pitchFamily="2" charset="0"/>
              </a:rPr>
              <a:t> </a:t>
            </a:r>
            <a:r>
              <a:rPr lang="it-IT" sz="2400" dirty="0" err="1">
                <a:effectLst/>
                <a:latin typeface="Helvetica" pitchFamily="2" charset="0"/>
              </a:rPr>
              <a:t>override</a:t>
            </a:r>
            <a:r>
              <a:rPr lang="it-IT" sz="2400" dirty="0">
                <a:effectLst/>
                <a:latin typeface="Helvetica" pitchFamily="2" charset="0"/>
              </a:rPr>
              <a:t> the right of the general public to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access</a:t>
            </a:r>
            <a:r>
              <a:rPr lang="it-IT" sz="2400" dirty="0">
                <a:effectLst/>
                <a:latin typeface="Helvetica" pitchFamily="2" charset="0"/>
              </a:rPr>
              <a:t> to the information. On the </a:t>
            </a:r>
            <a:r>
              <a:rPr lang="it-IT" sz="2400" dirty="0" err="1">
                <a:effectLst/>
                <a:latin typeface="Helvetica" pitchFamily="2" charset="0"/>
              </a:rPr>
              <a:t>contrary</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appears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public figure, or </a:t>
            </a:r>
            <a:r>
              <a:rPr lang="it-IT" sz="2400" dirty="0" err="1">
                <a:effectLst/>
                <a:latin typeface="Helvetica" pitchFamily="2" charset="0"/>
              </a:rPr>
              <a:t>that</a:t>
            </a:r>
            <a:r>
              <a:rPr lang="it-IT" sz="2400" dirty="0">
                <a:effectLst/>
                <a:latin typeface="Helvetica" pitchFamily="2" charset="0"/>
              </a:rPr>
              <a:t> the information </a:t>
            </a:r>
            <a:r>
              <a:rPr lang="it-IT" sz="2400" dirty="0" err="1">
                <a:effectLst/>
                <a:latin typeface="Helvetica" pitchFamily="2" charset="0"/>
              </a:rPr>
              <a:t>is</a:t>
            </a:r>
            <a:r>
              <a:rPr lang="it-IT" sz="2400" dirty="0">
                <a:effectLst/>
                <a:latin typeface="Helvetica" pitchFamily="2" charset="0"/>
              </a:rPr>
              <a:t> of </a:t>
            </a:r>
            <a:r>
              <a:rPr lang="it-IT" sz="2400" dirty="0" err="1">
                <a:effectLst/>
                <a:latin typeface="Helvetica" pitchFamily="2" charset="0"/>
              </a:rPr>
              <a:t>such</a:t>
            </a:r>
            <a:r>
              <a:rPr lang="it-IT" sz="2400" dirty="0">
                <a:effectLst/>
                <a:latin typeface="Helvetica" pitchFamily="2" charset="0"/>
              </a:rPr>
              <a:t> a nature </a:t>
            </a:r>
            <a:r>
              <a:rPr lang="it-IT" sz="2400" dirty="0" err="1">
                <a:effectLst/>
                <a:latin typeface="Helvetica" pitchFamily="2" charset="0"/>
              </a:rPr>
              <a:t>as</a:t>
            </a:r>
            <a:r>
              <a:rPr lang="it-IT" sz="2400" dirty="0">
                <a:effectLst/>
                <a:latin typeface="Helvetica" pitchFamily="2" charset="0"/>
              </a:rPr>
              <a:t> to </a:t>
            </a:r>
            <a:r>
              <a:rPr lang="it-IT" sz="2400" dirty="0" err="1">
                <a:effectLst/>
                <a:latin typeface="Helvetica" pitchFamily="2" charset="0"/>
              </a:rPr>
              <a:t>justify</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available</a:t>
            </a:r>
            <a:r>
              <a:rPr lang="it-IT" sz="2400" dirty="0">
                <a:effectLst/>
                <a:latin typeface="Helvetica" pitchFamily="2" charset="0"/>
              </a:rPr>
              <a:t> to the general public, </a:t>
            </a:r>
            <a:r>
              <a:rPr lang="it-IT" sz="2400" dirty="0" err="1">
                <a:effectLst/>
                <a:latin typeface="Helvetica" pitchFamily="2" charset="0"/>
              </a:rPr>
              <a:t>then</a:t>
            </a:r>
            <a:r>
              <a:rPr lang="it-IT" sz="2400" dirty="0">
                <a:effectLst/>
                <a:latin typeface="Helvetica" pitchFamily="2" charset="0"/>
              </a:rPr>
              <a:t> the general </a:t>
            </a:r>
            <a:r>
              <a:rPr lang="it-IT" sz="2400" dirty="0" err="1">
                <a:effectLst/>
                <a:latin typeface="Helvetica" pitchFamily="2" charset="0"/>
              </a:rPr>
              <a:t>public’s</a:t>
            </a:r>
            <a:r>
              <a:rPr lang="it-IT" sz="2400" dirty="0">
                <a:effectLst/>
                <a:latin typeface="Helvetica" pitchFamily="2" charset="0"/>
              </a:rPr>
              <a:t> </a:t>
            </a:r>
            <a:r>
              <a:rPr lang="it-IT" sz="2400" dirty="0" err="1">
                <a:effectLst/>
                <a:latin typeface="Helvetica" pitchFamily="2" charset="0"/>
              </a:rPr>
              <a:t>preponderant</a:t>
            </a:r>
            <a:r>
              <a:rPr lang="it-IT" sz="2400" dirty="0">
                <a:effectLst/>
                <a:latin typeface="Helvetica" pitchFamily="2" charset="0"/>
              </a:rPr>
              <a:t> </a:t>
            </a:r>
            <a:r>
              <a:rPr lang="it-IT" sz="2400" dirty="0" err="1">
                <a:effectLst/>
                <a:latin typeface="Helvetica" pitchFamily="2" charset="0"/>
              </a:rPr>
              <a:t>interest</a:t>
            </a:r>
            <a:r>
              <a:rPr lang="it-IT" sz="2400" dirty="0">
                <a:effectLst/>
                <a:latin typeface="Helvetica" pitchFamily="2" charset="0"/>
              </a:rPr>
              <a:t> in </a:t>
            </a:r>
            <a:r>
              <a:rPr lang="it-IT" sz="2400" dirty="0" err="1">
                <a:effectLst/>
                <a:latin typeface="Helvetica" pitchFamily="2" charset="0"/>
              </a:rPr>
              <a:t>having</a:t>
            </a:r>
            <a:r>
              <a:rPr lang="it-IT" sz="2400" dirty="0">
                <a:effectLst/>
                <a:latin typeface="Helvetica" pitchFamily="2" charset="0"/>
              </a:rPr>
              <a:t> </a:t>
            </a:r>
            <a:r>
              <a:rPr lang="it-IT" sz="2400" dirty="0" err="1">
                <a:effectLst/>
                <a:latin typeface="Helvetica" pitchFamily="2" charset="0"/>
              </a:rPr>
              <a:t>access</a:t>
            </a:r>
            <a:r>
              <a:rPr lang="it-IT" sz="2400" dirty="0">
                <a:effectLst/>
                <a:latin typeface="Helvetica" pitchFamily="2" charset="0"/>
              </a:rPr>
              <a:t> to the information </a:t>
            </a:r>
            <a:r>
              <a:rPr lang="it-IT" sz="2400" dirty="0" err="1">
                <a:effectLst/>
                <a:latin typeface="Helvetica" pitchFamily="2" charset="0"/>
              </a:rPr>
              <a:t>may</a:t>
            </a:r>
            <a:r>
              <a:rPr lang="it-IT" sz="2400" dirty="0">
                <a:effectLst/>
                <a:latin typeface="Helvetica" pitchFamily="2" charset="0"/>
              </a:rPr>
              <a:t> </a:t>
            </a:r>
            <a:r>
              <a:rPr lang="it-IT" sz="2400" dirty="0" err="1">
                <a:effectLst/>
                <a:latin typeface="Helvetica" pitchFamily="2" charset="0"/>
              </a:rPr>
              <a:t>justify</a:t>
            </a:r>
            <a:r>
              <a:rPr lang="it-IT" sz="2400" dirty="0">
                <a:effectLst/>
                <a:latin typeface="Helvetica" pitchFamily="2" charset="0"/>
              </a:rPr>
              <a:t> the </a:t>
            </a:r>
            <a:r>
              <a:rPr lang="it-IT" sz="2400" dirty="0" err="1">
                <a:effectLst/>
                <a:latin typeface="Helvetica" pitchFamily="2" charset="0"/>
              </a:rPr>
              <a:t>interference</a:t>
            </a:r>
            <a:r>
              <a:rPr lang="it-IT" sz="2400" dirty="0">
                <a:effectLst/>
                <a:latin typeface="Helvetica" pitchFamily="2" charset="0"/>
              </a:rPr>
              <a:t> with the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to data </a:t>
            </a:r>
            <a:r>
              <a:rPr lang="it-IT" sz="2400" dirty="0" err="1">
                <a:effectLst/>
                <a:latin typeface="Helvetica" pitchFamily="2" charset="0"/>
              </a:rPr>
              <a:t>protection</a:t>
            </a:r>
            <a:r>
              <a:rPr lang="it-IT" sz="2400" dirty="0">
                <a:effectLst/>
                <a:latin typeface="Helvetica" pitchFamily="2" charset="0"/>
              </a:rPr>
              <a:t> and privacy. </a:t>
            </a:r>
          </a:p>
          <a:p>
            <a:pPr algn="just"/>
            <a:endParaRPr lang="it-IT" sz="2400" dirty="0"/>
          </a:p>
        </p:txBody>
      </p:sp>
      <p:sp>
        <p:nvSpPr>
          <p:cNvPr id="4" name="Segnaposto numero diapositiva 3">
            <a:extLst>
              <a:ext uri="{FF2B5EF4-FFF2-40B4-BE49-F238E27FC236}">
                <a16:creationId xmlns:a16="http://schemas.microsoft.com/office/drawing/2014/main" id="{0DE67FBA-AC17-6445-8780-E73C25F548B7}"/>
              </a:ext>
            </a:extLst>
          </p:cNvPr>
          <p:cNvSpPr>
            <a:spLocks noGrp="1"/>
          </p:cNvSpPr>
          <p:nvPr>
            <p:ph type="sldNum" sz="quarter" idx="12"/>
          </p:nvPr>
        </p:nvSpPr>
        <p:spPr/>
        <p:txBody>
          <a:bodyPr/>
          <a:lstStyle/>
          <a:p>
            <a:fld id="{9FB2DE29-B15E-594C-8E2E-9B4F1DF8D2EE}" type="slidenum">
              <a:rPr lang="en-US" altLang="en-US" smtClean="0"/>
              <a:pPr/>
              <a:t>112</a:t>
            </a:fld>
            <a:endParaRPr lang="en-US" altLang="en-US"/>
          </a:p>
        </p:txBody>
      </p:sp>
    </p:spTree>
    <p:extLst>
      <p:ext uri="{BB962C8B-B14F-4D97-AF65-F5344CB8AC3E}">
        <p14:creationId xmlns:p14="http://schemas.microsoft.com/office/powerpoint/2010/main" val="3073251603"/>
      </p:ext>
    </p:extLst>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D91FA2-5163-6A44-8E4E-02E9C524461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3AC2FE1-4007-B045-9D28-661EE3BD60AF}"/>
              </a:ext>
            </a:extLst>
          </p:cNvPr>
          <p:cNvSpPr>
            <a:spLocks noGrp="1"/>
          </p:cNvSpPr>
          <p:nvPr>
            <p:ph idx="1"/>
          </p:nvPr>
        </p:nvSpPr>
        <p:spPr/>
        <p:txBody>
          <a:bodyPr/>
          <a:lstStyle/>
          <a:p>
            <a:r>
              <a:rPr lang="it-IT" dirty="0"/>
              <a:t>Google </a:t>
            </a:r>
            <a:r>
              <a:rPr lang="it-IT" dirty="0" err="1"/>
              <a:t>Spain</a:t>
            </a:r>
            <a:r>
              <a:rPr lang="it-IT" dirty="0"/>
              <a:t> I and Google </a:t>
            </a:r>
            <a:r>
              <a:rPr lang="it-IT" dirty="0" err="1"/>
              <a:t>Spain</a:t>
            </a:r>
            <a:r>
              <a:rPr lang="it-IT" dirty="0"/>
              <a:t> II</a:t>
            </a:r>
          </a:p>
        </p:txBody>
      </p:sp>
      <p:sp>
        <p:nvSpPr>
          <p:cNvPr id="4" name="Segnaposto numero diapositiva 3">
            <a:extLst>
              <a:ext uri="{FF2B5EF4-FFF2-40B4-BE49-F238E27FC236}">
                <a16:creationId xmlns:a16="http://schemas.microsoft.com/office/drawing/2014/main" id="{807CF124-0617-ED40-8610-BF07267887E0}"/>
              </a:ext>
            </a:extLst>
          </p:cNvPr>
          <p:cNvSpPr>
            <a:spLocks noGrp="1"/>
          </p:cNvSpPr>
          <p:nvPr>
            <p:ph type="sldNum" sz="quarter" idx="12"/>
          </p:nvPr>
        </p:nvSpPr>
        <p:spPr/>
        <p:txBody>
          <a:bodyPr/>
          <a:lstStyle/>
          <a:p>
            <a:fld id="{9FB2DE29-B15E-594C-8E2E-9B4F1DF8D2EE}" type="slidenum">
              <a:rPr lang="en-US" altLang="en-US" smtClean="0"/>
              <a:pPr/>
              <a:t>113</a:t>
            </a:fld>
            <a:endParaRPr lang="en-US" altLang="en-US"/>
          </a:p>
        </p:txBody>
      </p:sp>
    </p:spTree>
    <p:extLst>
      <p:ext uri="{BB962C8B-B14F-4D97-AF65-F5344CB8AC3E}">
        <p14:creationId xmlns:p14="http://schemas.microsoft.com/office/powerpoint/2010/main" val="271478378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3D6F1E-D857-A744-BFC5-1E488243A6B6}"/>
              </a:ext>
            </a:extLst>
          </p:cNvPr>
          <p:cNvSpPr>
            <a:spLocks noGrp="1"/>
          </p:cNvSpPr>
          <p:nvPr>
            <p:ph type="title"/>
          </p:nvPr>
        </p:nvSpPr>
        <p:spPr/>
        <p:txBody>
          <a:bodyPr/>
          <a:lstStyle/>
          <a:p>
            <a:r>
              <a:rPr lang="it-IT" dirty="0"/>
              <a:t>The GDPR: </a:t>
            </a:r>
            <a:r>
              <a:rPr lang="it-IT" dirty="0" err="1"/>
              <a:t>as</a:t>
            </a:r>
            <a:r>
              <a:rPr lang="it-IT" dirty="0"/>
              <a:t> a pillar to frame the Digital EU </a:t>
            </a:r>
            <a:r>
              <a:rPr lang="it-IT" dirty="0" err="1"/>
              <a:t>Strategy</a:t>
            </a:r>
            <a:endParaRPr lang="it-IT" dirty="0"/>
          </a:p>
        </p:txBody>
      </p:sp>
      <p:sp>
        <p:nvSpPr>
          <p:cNvPr id="3" name="Segnaposto contenuto 2">
            <a:extLst>
              <a:ext uri="{FF2B5EF4-FFF2-40B4-BE49-F238E27FC236}">
                <a16:creationId xmlns:a16="http://schemas.microsoft.com/office/drawing/2014/main" id="{A399FDF7-849A-AC46-8D36-CEF02117FF9D}"/>
              </a:ext>
            </a:extLst>
          </p:cNvPr>
          <p:cNvSpPr>
            <a:spLocks noGrp="1"/>
          </p:cNvSpPr>
          <p:nvPr>
            <p:ph idx="1"/>
          </p:nvPr>
        </p:nvSpPr>
        <p:spPr>
          <a:xfrm>
            <a:off x="467544" y="1628800"/>
            <a:ext cx="7990656" cy="4968552"/>
          </a:xfrm>
        </p:spPr>
        <p:txBody>
          <a:bodyPr/>
          <a:lstStyle/>
          <a:p>
            <a:r>
              <a:rPr lang="it-IT" dirty="0" err="1"/>
              <a:t>Why</a:t>
            </a:r>
            <a:r>
              <a:rPr lang="it-IT" dirty="0"/>
              <a:t>?</a:t>
            </a:r>
          </a:p>
          <a:p>
            <a:r>
              <a:rPr lang="it-IT" dirty="0" err="1"/>
              <a:t>Because</a:t>
            </a:r>
            <a:r>
              <a:rPr lang="it-IT" dirty="0"/>
              <a:t> of </a:t>
            </a:r>
            <a:r>
              <a:rPr lang="it-IT" dirty="0" err="1"/>
              <a:t>its</a:t>
            </a:r>
            <a:r>
              <a:rPr lang="it-IT" dirty="0"/>
              <a:t> «</a:t>
            </a:r>
            <a:r>
              <a:rPr lang="it-IT" b="1" dirty="0"/>
              <a:t>human-</a:t>
            </a:r>
            <a:r>
              <a:rPr lang="it-IT" b="1" dirty="0" err="1"/>
              <a:t>centric</a:t>
            </a:r>
            <a:r>
              <a:rPr lang="it-IT" b="1" dirty="0"/>
              <a:t> </a:t>
            </a:r>
            <a:r>
              <a:rPr lang="it-IT" b="1" dirty="0" err="1"/>
              <a:t>approach</a:t>
            </a:r>
            <a:r>
              <a:rPr lang="it-IT" dirty="0"/>
              <a:t>» to </a:t>
            </a:r>
            <a:r>
              <a:rPr lang="it-IT" dirty="0" err="1"/>
              <a:t>technology</a:t>
            </a:r>
            <a:r>
              <a:rPr lang="it-IT" dirty="0"/>
              <a:t>;</a:t>
            </a:r>
          </a:p>
          <a:p>
            <a:r>
              <a:rPr lang="it-IT" dirty="0" err="1"/>
              <a:t>It</a:t>
            </a:r>
            <a:r>
              <a:rPr lang="it-IT" dirty="0"/>
              <a:t> </a:t>
            </a:r>
            <a:r>
              <a:rPr lang="it-IT" dirty="0" err="1"/>
              <a:t>empowers</a:t>
            </a:r>
            <a:r>
              <a:rPr lang="it-IT" dirty="0"/>
              <a:t> </a:t>
            </a:r>
            <a:r>
              <a:rPr lang="it-IT" b="1" dirty="0" err="1"/>
              <a:t>individuals</a:t>
            </a:r>
            <a:r>
              <a:rPr lang="it-IT" b="1" dirty="0"/>
              <a:t> </a:t>
            </a:r>
            <a:r>
              <a:rPr lang="it-IT" dirty="0"/>
              <a:t>over the control of </a:t>
            </a:r>
            <a:r>
              <a:rPr lang="it-IT" dirty="0" err="1"/>
              <a:t>their</a:t>
            </a:r>
            <a:r>
              <a:rPr lang="it-IT" dirty="0"/>
              <a:t> data</a:t>
            </a:r>
          </a:p>
          <a:p>
            <a:r>
              <a:rPr lang="it-IT" dirty="0" err="1"/>
              <a:t>It</a:t>
            </a:r>
            <a:r>
              <a:rPr lang="it-IT" dirty="0"/>
              <a:t> </a:t>
            </a:r>
            <a:r>
              <a:rPr lang="it-IT" dirty="0" err="1"/>
              <a:t>creates</a:t>
            </a:r>
            <a:r>
              <a:rPr lang="it-IT" dirty="0"/>
              <a:t> a </a:t>
            </a:r>
            <a:r>
              <a:rPr lang="it-IT" dirty="0" err="1"/>
              <a:t>level-playing</a:t>
            </a:r>
            <a:r>
              <a:rPr lang="it-IT" dirty="0"/>
              <a:t> </a:t>
            </a:r>
            <a:r>
              <a:rPr lang="it-IT" dirty="0" err="1"/>
              <a:t>field</a:t>
            </a:r>
            <a:r>
              <a:rPr lang="it-IT" dirty="0"/>
              <a:t> with business companies</a:t>
            </a:r>
          </a:p>
          <a:p>
            <a:r>
              <a:rPr lang="it-IT" dirty="0" err="1"/>
              <a:t>It</a:t>
            </a:r>
            <a:r>
              <a:rPr lang="it-IT" dirty="0"/>
              <a:t> </a:t>
            </a:r>
            <a:r>
              <a:rPr lang="it-IT" dirty="0" err="1"/>
              <a:t>is</a:t>
            </a:r>
            <a:r>
              <a:rPr lang="it-IT" dirty="0"/>
              <a:t> </a:t>
            </a:r>
            <a:r>
              <a:rPr lang="it-IT" dirty="0" err="1"/>
              <a:t>grounded</a:t>
            </a:r>
            <a:r>
              <a:rPr lang="it-IT" dirty="0"/>
              <a:t> on a </a:t>
            </a:r>
            <a:r>
              <a:rPr lang="it-IT" dirty="0" err="1"/>
              <a:t>risk</a:t>
            </a:r>
            <a:r>
              <a:rPr lang="it-IT" dirty="0"/>
              <a:t> </a:t>
            </a:r>
            <a:r>
              <a:rPr lang="it-IT" dirty="0" err="1"/>
              <a:t>based</a:t>
            </a:r>
            <a:r>
              <a:rPr lang="it-IT" dirty="0"/>
              <a:t> and a </a:t>
            </a:r>
            <a:r>
              <a:rPr lang="it-IT" dirty="0" err="1"/>
              <a:t>principles</a:t>
            </a:r>
            <a:r>
              <a:rPr lang="it-IT" dirty="0"/>
              <a:t> </a:t>
            </a:r>
            <a:r>
              <a:rPr lang="it-IT" dirty="0" err="1"/>
              <a:t>based</a:t>
            </a:r>
            <a:r>
              <a:rPr lang="it-IT" dirty="0"/>
              <a:t> </a:t>
            </a:r>
            <a:r>
              <a:rPr lang="it-IT" dirty="0" err="1"/>
              <a:t>approach</a:t>
            </a:r>
            <a:r>
              <a:rPr lang="it-IT" dirty="0"/>
              <a:t> (e.g.: privacy by design and privacy default)</a:t>
            </a:r>
          </a:p>
        </p:txBody>
      </p:sp>
      <p:sp>
        <p:nvSpPr>
          <p:cNvPr id="4" name="Segnaposto numero diapositiva 3">
            <a:extLst>
              <a:ext uri="{FF2B5EF4-FFF2-40B4-BE49-F238E27FC236}">
                <a16:creationId xmlns:a16="http://schemas.microsoft.com/office/drawing/2014/main" id="{46BA1A63-F585-5B48-915E-396F32B1B73C}"/>
              </a:ext>
            </a:extLst>
          </p:cNvPr>
          <p:cNvSpPr>
            <a:spLocks noGrp="1"/>
          </p:cNvSpPr>
          <p:nvPr>
            <p:ph type="sldNum" sz="quarter" idx="12"/>
          </p:nvPr>
        </p:nvSpPr>
        <p:spPr/>
        <p:txBody>
          <a:bodyPr/>
          <a:lstStyle/>
          <a:p>
            <a:fld id="{9FB2DE29-B15E-594C-8E2E-9B4F1DF8D2EE}" type="slidenum">
              <a:rPr lang="en-US" altLang="en-US" smtClean="0"/>
              <a:pPr/>
              <a:t>12</a:t>
            </a:fld>
            <a:endParaRPr lang="en-US" altLang="en-US"/>
          </a:p>
        </p:txBody>
      </p:sp>
    </p:spTree>
    <p:extLst>
      <p:ext uri="{BB962C8B-B14F-4D97-AF65-F5344CB8AC3E}">
        <p14:creationId xmlns:p14="http://schemas.microsoft.com/office/powerpoint/2010/main" val="187711376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03DFCEE-4474-1F45-AFAF-EC47D8167968}"/>
              </a:ext>
            </a:extLst>
          </p:cNvPr>
          <p:cNvSpPr>
            <a:spLocks noGrp="1"/>
          </p:cNvSpPr>
          <p:nvPr>
            <p:ph idx="1"/>
          </p:nvPr>
        </p:nvSpPr>
        <p:spPr>
          <a:xfrm>
            <a:off x="611560" y="476672"/>
            <a:ext cx="7846640" cy="5619328"/>
          </a:xfrm>
        </p:spPr>
        <p:txBody>
          <a:bodyPr/>
          <a:lstStyle/>
          <a:p>
            <a:r>
              <a:rPr lang="it-IT" dirty="0"/>
              <a:t>The GDPR </a:t>
            </a:r>
            <a:r>
              <a:rPr lang="it-IT" dirty="0" err="1"/>
              <a:t>applies</a:t>
            </a:r>
            <a:r>
              <a:rPr lang="it-IT" dirty="0"/>
              <a:t> </a:t>
            </a:r>
            <a:r>
              <a:rPr lang="it-IT" dirty="0" err="1">
                <a:effectLst/>
                <a:latin typeface="Times New Roman" panose="02020603050405020304" pitchFamily="18" charset="0"/>
              </a:rPr>
              <a:t>since</a:t>
            </a:r>
            <a:r>
              <a:rPr lang="it-IT" dirty="0">
                <a:effectLst/>
                <a:latin typeface="Times New Roman" panose="02020603050405020304" pitchFamily="18" charset="0"/>
              </a:rPr>
              <a:t> 25 </a:t>
            </a:r>
            <a:r>
              <a:rPr lang="it-IT" dirty="0" err="1">
                <a:effectLst/>
                <a:latin typeface="Times New Roman" panose="02020603050405020304" pitchFamily="18" charset="0"/>
              </a:rPr>
              <a:t>May</a:t>
            </a:r>
            <a:r>
              <a:rPr lang="it-IT" dirty="0">
                <a:effectLst/>
                <a:latin typeface="Times New Roman" panose="02020603050405020304" pitchFamily="18" charset="0"/>
              </a:rPr>
              <a:t> 2018 and </a:t>
            </a:r>
            <a:r>
              <a:rPr lang="it-IT" dirty="0" err="1">
                <a:effectLst/>
                <a:latin typeface="Times New Roman" panose="02020603050405020304" pitchFamily="18" charset="0"/>
              </a:rPr>
              <a:t>is</a:t>
            </a:r>
            <a:r>
              <a:rPr lang="it-IT" dirty="0">
                <a:effectLst/>
                <a:latin typeface="Times New Roman" panose="02020603050405020304" pitchFamily="18" charset="0"/>
              </a:rPr>
              <a:t> </a:t>
            </a:r>
            <a:r>
              <a:rPr lang="it-IT" dirty="0" err="1">
                <a:effectLst/>
                <a:latin typeface="Times New Roman" panose="02020603050405020304" pitchFamily="18" charset="0"/>
              </a:rPr>
              <a:t>at</a:t>
            </a:r>
            <a:r>
              <a:rPr lang="it-IT" dirty="0">
                <a:effectLst/>
                <a:latin typeface="Times New Roman" panose="02020603050405020304" pitchFamily="18" charset="0"/>
              </a:rPr>
              <a:t> the </a:t>
            </a:r>
            <a:r>
              <a:rPr lang="it-IT" dirty="0" err="1">
                <a:effectLst/>
                <a:latin typeface="Times New Roman" panose="02020603050405020304" pitchFamily="18" charset="0"/>
              </a:rPr>
              <a:t>heart</a:t>
            </a:r>
            <a:r>
              <a:rPr lang="it-IT" dirty="0">
                <a:effectLst/>
                <a:latin typeface="Times New Roman" panose="02020603050405020304" pitchFamily="18" charset="0"/>
              </a:rPr>
              <a:t> of the </a:t>
            </a:r>
            <a:r>
              <a:rPr lang="it-IT" b="1" dirty="0">
                <a:effectLst/>
                <a:latin typeface="Times New Roman" panose="02020603050405020304" pitchFamily="18" charset="0"/>
              </a:rPr>
              <a:t>EU </a:t>
            </a:r>
            <a:r>
              <a:rPr lang="it-IT" b="1" dirty="0" err="1">
                <a:effectLst/>
                <a:latin typeface="Times New Roman" panose="02020603050405020304" pitchFamily="18" charset="0"/>
              </a:rPr>
              <a:t>framework</a:t>
            </a:r>
            <a:r>
              <a:rPr lang="it-IT" dirty="0">
                <a:effectLst/>
                <a:latin typeface="Times New Roman" panose="02020603050405020304" pitchFamily="18" charset="0"/>
              </a:rPr>
              <a:t> </a:t>
            </a:r>
            <a:r>
              <a:rPr lang="it-IT" dirty="0" err="1">
                <a:effectLst/>
                <a:latin typeface="Times New Roman" panose="02020603050405020304" pitchFamily="18" charset="0"/>
              </a:rPr>
              <a:t>guaranteeing</a:t>
            </a:r>
            <a:r>
              <a:rPr lang="it-IT" dirty="0">
                <a:effectLst/>
                <a:latin typeface="Times New Roman" panose="02020603050405020304" pitchFamily="18" charset="0"/>
              </a:rPr>
              <a:t> </a:t>
            </a:r>
            <a:r>
              <a:rPr lang="it-IT" b="1" dirty="0">
                <a:effectLst/>
                <a:latin typeface="Times New Roman" panose="02020603050405020304" pitchFamily="18" charset="0"/>
              </a:rPr>
              <a:t>the </a:t>
            </a:r>
            <a:r>
              <a:rPr lang="it-IT" b="1" dirty="0" err="1">
                <a:effectLst/>
                <a:latin typeface="Times New Roman" panose="02020603050405020304" pitchFamily="18" charset="0"/>
              </a:rPr>
              <a:t>fundamental</a:t>
            </a:r>
            <a:r>
              <a:rPr lang="it-IT" b="1" dirty="0">
                <a:effectLst/>
                <a:latin typeface="Times New Roman" panose="02020603050405020304" pitchFamily="18" charset="0"/>
              </a:rPr>
              <a:t> right to data </a:t>
            </a:r>
            <a:r>
              <a:rPr lang="it-IT" b="1" dirty="0" err="1">
                <a:effectLst/>
                <a:latin typeface="Times New Roman" panose="02020603050405020304" pitchFamily="18" charset="0"/>
              </a:rPr>
              <a:t>protection</a:t>
            </a:r>
            <a:r>
              <a:rPr lang="it-IT" dirty="0">
                <a:effectLst/>
                <a:latin typeface="Times New Roman" panose="02020603050405020304" pitchFamily="18" charset="0"/>
              </a:rPr>
              <a:t>, </a:t>
            </a:r>
            <a:r>
              <a:rPr lang="it-IT" dirty="0" err="1">
                <a:effectLst/>
                <a:latin typeface="Times New Roman" panose="02020603050405020304" pitchFamily="18" charset="0"/>
              </a:rPr>
              <a:t>as</a:t>
            </a:r>
            <a:r>
              <a:rPr lang="it-IT" dirty="0">
                <a:effectLst/>
                <a:latin typeface="Times New Roman" panose="02020603050405020304" pitchFamily="18" charset="0"/>
              </a:rPr>
              <a:t> </a:t>
            </a:r>
            <a:r>
              <a:rPr lang="it-IT" dirty="0" err="1">
                <a:effectLst/>
                <a:latin typeface="Times New Roman" panose="02020603050405020304" pitchFamily="18" charset="0"/>
              </a:rPr>
              <a:t>enshrined</a:t>
            </a:r>
            <a:r>
              <a:rPr lang="it-IT" dirty="0">
                <a:effectLst/>
                <a:latin typeface="Times New Roman" panose="02020603050405020304" pitchFamily="18" charset="0"/>
              </a:rPr>
              <a:t> in the Charter of </a:t>
            </a:r>
            <a:r>
              <a:rPr lang="it-IT" dirty="0" err="1">
                <a:effectLst/>
                <a:latin typeface="Times New Roman" panose="02020603050405020304" pitchFamily="18" charset="0"/>
              </a:rPr>
              <a:t>Fundamental</a:t>
            </a:r>
            <a:r>
              <a:rPr lang="it-IT" dirty="0">
                <a:effectLst/>
                <a:latin typeface="Times New Roman" panose="02020603050405020304" pitchFamily="18" charset="0"/>
              </a:rPr>
              <a:t> </a:t>
            </a:r>
            <a:r>
              <a:rPr lang="it-IT" dirty="0" err="1">
                <a:effectLst/>
                <a:latin typeface="Times New Roman" panose="02020603050405020304" pitchFamily="18" charset="0"/>
              </a:rPr>
              <a:t>Rights</a:t>
            </a:r>
            <a:r>
              <a:rPr lang="it-IT" dirty="0">
                <a:effectLst/>
                <a:latin typeface="Times New Roman" panose="02020603050405020304" pitchFamily="18" charset="0"/>
              </a:rPr>
              <a:t> of the </a:t>
            </a:r>
            <a:r>
              <a:rPr lang="it-IT" dirty="0" err="1">
                <a:effectLst/>
                <a:latin typeface="Times New Roman" panose="02020603050405020304" pitchFamily="18" charset="0"/>
              </a:rPr>
              <a:t>European</a:t>
            </a:r>
            <a:r>
              <a:rPr lang="it-IT" dirty="0">
                <a:effectLst/>
                <a:latin typeface="Times New Roman" panose="02020603050405020304" pitchFamily="18" charset="0"/>
              </a:rPr>
              <a:t> Union (</a:t>
            </a:r>
            <a:r>
              <a:rPr lang="it-IT" dirty="0" err="1">
                <a:effectLst/>
                <a:latin typeface="Times New Roman" panose="02020603050405020304" pitchFamily="18" charset="0"/>
              </a:rPr>
              <a:t>Article</a:t>
            </a:r>
            <a:r>
              <a:rPr lang="it-IT" dirty="0">
                <a:effectLst/>
                <a:latin typeface="Times New Roman" panose="02020603050405020304" pitchFamily="18" charset="0"/>
              </a:rPr>
              <a:t> 8) and in the </a:t>
            </a:r>
            <a:r>
              <a:rPr lang="it-IT" dirty="0" err="1">
                <a:effectLst/>
                <a:latin typeface="Times New Roman" panose="02020603050405020304" pitchFamily="18" charset="0"/>
              </a:rPr>
              <a:t>Treaties</a:t>
            </a:r>
            <a:r>
              <a:rPr lang="it-IT" dirty="0">
                <a:effectLst/>
                <a:latin typeface="Times New Roman" panose="02020603050405020304" pitchFamily="18" charset="0"/>
              </a:rPr>
              <a:t> (</a:t>
            </a:r>
            <a:r>
              <a:rPr lang="it-IT" dirty="0" err="1">
                <a:effectLst/>
                <a:latin typeface="Times New Roman" panose="02020603050405020304" pitchFamily="18" charset="0"/>
              </a:rPr>
              <a:t>Article</a:t>
            </a:r>
            <a:r>
              <a:rPr lang="it-IT" dirty="0">
                <a:effectLst/>
                <a:latin typeface="Times New Roman" panose="02020603050405020304" pitchFamily="18" charset="0"/>
              </a:rPr>
              <a:t> 16 of the </a:t>
            </a:r>
            <a:r>
              <a:rPr lang="it-IT" dirty="0" err="1">
                <a:effectLst/>
                <a:latin typeface="Times New Roman" panose="02020603050405020304" pitchFamily="18" charset="0"/>
              </a:rPr>
              <a:t>Treaty</a:t>
            </a:r>
            <a:r>
              <a:rPr lang="it-IT" dirty="0">
                <a:effectLst/>
                <a:latin typeface="Times New Roman" panose="02020603050405020304" pitchFamily="18" charset="0"/>
              </a:rPr>
              <a:t> on the </a:t>
            </a:r>
            <a:r>
              <a:rPr lang="it-IT" dirty="0" err="1">
                <a:effectLst/>
                <a:latin typeface="Times New Roman" panose="02020603050405020304" pitchFamily="18" charset="0"/>
              </a:rPr>
              <a:t>Functioning</a:t>
            </a:r>
            <a:r>
              <a:rPr lang="it-IT" dirty="0">
                <a:effectLst/>
                <a:latin typeface="Times New Roman" panose="02020603050405020304" pitchFamily="18" charset="0"/>
              </a:rPr>
              <a:t> of the </a:t>
            </a:r>
            <a:r>
              <a:rPr lang="it-IT" dirty="0" err="1">
                <a:effectLst/>
                <a:latin typeface="Times New Roman" panose="02020603050405020304" pitchFamily="18" charset="0"/>
              </a:rPr>
              <a:t>European</a:t>
            </a:r>
            <a:r>
              <a:rPr lang="it-IT" dirty="0">
                <a:effectLst/>
                <a:latin typeface="Times New Roman" panose="02020603050405020304" pitchFamily="18" charset="0"/>
              </a:rPr>
              <a:t> Union, ‘TFEU’). </a:t>
            </a:r>
          </a:p>
          <a:p>
            <a:pPr marL="0" indent="0">
              <a:buNone/>
            </a:pPr>
            <a:endParaRPr lang="it-IT" dirty="0">
              <a:effectLst/>
              <a:latin typeface="Times New Roman" panose="02020603050405020304" pitchFamily="18" charset="0"/>
            </a:endParaRPr>
          </a:p>
        </p:txBody>
      </p:sp>
      <p:sp>
        <p:nvSpPr>
          <p:cNvPr id="4" name="Segnaposto numero diapositiva 3">
            <a:extLst>
              <a:ext uri="{FF2B5EF4-FFF2-40B4-BE49-F238E27FC236}">
                <a16:creationId xmlns:a16="http://schemas.microsoft.com/office/drawing/2014/main" id="{88E4C704-6D65-5347-9F9F-9D2B6D2E95C9}"/>
              </a:ext>
            </a:extLst>
          </p:cNvPr>
          <p:cNvSpPr>
            <a:spLocks noGrp="1"/>
          </p:cNvSpPr>
          <p:nvPr>
            <p:ph type="sldNum" sz="quarter" idx="12"/>
          </p:nvPr>
        </p:nvSpPr>
        <p:spPr/>
        <p:txBody>
          <a:bodyPr/>
          <a:lstStyle/>
          <a:p>
            <a:fld id="{9FB2DE29-B15E-594C-8E2E-9B4F1DF8D2EE}" type="slidenum">
              <a:rPr lang="en-US" altLang="en-US" smtClean="0"/>
              <a:pPr/>
              <a:t>13</a:t>
            </a:fld>
            <a:endParaRPr lang="en-US" altLang="en-US"/>
          </a:p>
        </p:txBody>
      </p:sp>
    </p:spTree>
    <p:extLst>
      <p:ext uri="{BB962C8B-B14F-4D97-AF65-F5344CB8AC3E}">
        <p14:creationId xmlns:p14="http://schemas.microsoft.com/office/powerpoint/2010/main" val="248878445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AEA0B1-06F8-AD41-8B23-D4925E8FFB03}"/>
              </a:ext>
            </a:extLst>
          </p:cNvPr>
          <p:cNvSpPr>
            <a:spLocks noGrp="1"/>
          </p:cNvSpPr>
          <p:nvPr>
            <p:ph idx="1"/>
          </p:nvPr>
        </p:nvSpPr>
        <p:spPr>
          <a:xfrm>
            <a:off x="323528" y="404664"/>
            <a:ext cx="8134672" cy="6300936"/>
          </a:xfrm>
        </p:spPr>
        <p:txBody>
          <a:bodyPr/>
          <a:lstStyle/>
          <a:p>
            <a:r>
              <a:rPr lang="it-IT" dirty="0" err="1">
                <a:latin typeface="Times New Roman" panose="02020603050405020304" pitchFamily="18" charset="0"/>
              </a:rPr>
              <a:t>Privious</a:t>
            </a:r>
            <a:r>
              <a:rPr lang="it-IT" dirty="0">
                <a:latin typeface="Times New Roman" panose="02020603050405020304" pitchFamily="18" charset="0"/>
              </a:rPr>
              <a:t> to GDPR </a:t>
            </a:r>
            <a:r>
              <a:rPr lang="it-IT" dirty="0" err="1">
                <a:latin typeface="Times New Roman" panose="02020603050405020304" pitchFamily="18" charset="0"/>
              </a:rPr>
              <a:t>we</a:t>
            </a:r>
            <a:r>
              <a:rPr lang="it-IT" dirty="0">
                <a:latin typeface="Times New Roman" panose="02020603050405020304" pitchFamily="18" charset="0"/>
              </a:rPr>
              <a:t> </a:t>
            </a:r>
            <a:r>
              <a:rPr lang="it-IT" dirty="0" err="1">
                <a:latin typeface="Times New Roman" panose="02020603050405020304" pitchFamily="18" charset="0"/>
              </a:rPr>
              <a:t>had</a:t>
            </a:r>
            <a:r>
              <a:rPr lang="it-IT" dirty="0">
                <a:latin typeface="Times New Roman" panose="02020603050405020304" pitchFamily="18" charset="0"/>
              </a:rPr>
              <a:t> </a:t>
            </a:r>
            <a:r>
              <a:rPr lang="it-IT" dirty="0">
                <a:effectLst/>
                <a:latin typeface="Helvetica" pitchFamily="2" charset="0"/>
              </a:rPr>
              <a:t>DIRECTIVE 95/46/EC OF THE EUROPEAN PARLIAMENT AND OF THE COUNCIL of 24 </a:t>
            </a:r>
            <a:r>
              <a:rPr lang="it-IT" dirty="0" err="1">
                <a:effectLst/>
                <a:latin typeface="Helvetica" pitchFamily="2" charset="0"/>
              </a:rPr>
              <a:t>October</a:t>
            </a:r>
            <a:r>
              <a:rPr lang="it-IT" dirty="0">
                <a:effectLst/>
                <a:latin typeface="Helvetica" pitchFamily="2" charset="0"/>
              </a:rPr>
              <a:t> 1995 on the </a:t>
            </a:r>
            <a:r>
              <a:rPr lang="it-IT" dirty="0" err="1">
                <a:effectLst/>
                <a:latin typeface="Helvetica" pitchFamily="2" charset="0"/>
              </a:rPr>
              <a:t>protection</a:t>
            </a:r>
            <a:r>
              <a:rPr lang="it-IT" dirty="0">
                <a:effectLst/>
                <a:latin typeface="Helvetica" pitchFamily="2" charset="0"/>
              </a:rPr>
              <a:t> of </a:t>
            </a:r>
            <a:r>
              <a:rPr lang="it-IT" dirty="0" err="1">
                <a:effectLst/>
                <a:latin typeface="Helvetica" pitchFamily="2" charset="0"/>
              </a:rPr>
              <a:t>individuals</a:t>
            </a:r>
            <a:r>
              <a:rPr lang="it-IT" dirty="0">
                <a:effectLst/>
                <a:latin typeface="Helvetica" pitchFamily="2" charset="0"/>
              </a:rPr>
              <a:t> with </a:t>
            </a:r>
            <a:r>
              <a:rPr lang="it-IT" dirty="0" err="1">
                <a:effectLst/>
                <a:latin typeface="Helvetica" pitchFamily="2" charset="0"/>
              </a:rPr>
              <a:t>regard</a:t>
            </a:r>
            <a:r>
              <a:rPr lang="it-IT" dirty="0">
                <a:effectLst/>
                <a:latin typeface="Helvetica" pitchFamily="2" charset="0"/>
              </a:rPr>
              <a:t> to the processing of personal data and on the free </a:t>
            </a:r>
            <a:r>
              <a:rPr lang="it-IT" dirty="0" err="1">
                <a:effectLst/>
                <a:latin typeface="Helvetica" pitchFamily="2" charset="0"/>
              </a:rPr>
              <a:t>movement</a:t>
            </a:r>
            <a:r>
              <a:rPr lang="it-IT" dirty="0">
                <a:effectLst/>
                <a:latin typeface="Helvetica" pitchFamily="2" charset="0"/>
              </a:rPr>
              <a:t> of </a:t>
            </a:r>
            <a:r>
              <a:rPr lang="it-IT" dirty="0" err="1">
                <a:effectLst/>
                <a:latin typeface="Helvetica" pitchFamily="2" charset="0"/>
              </a:rPr>
              <a:t>such</a:t>
            </a:r>
            <a:r>
              <a:rPr lang="it-IT" dirty="0">
                <a:effectLst/>
                <a:latin typeface="Helvetica" pitchFamily="2" charset="0"/>
              </a:rPr>
              <a:t> data</a:t>
            </a:r>
          </a:p>
          <a:p>
            <a:r>
              <a:rPr lang="it-IT" dirty="0" err="1">
                <a:latin typeface="Helvetica" pitchFamily="2" charset="0"/>
              </a:rPr>
              <a:t>This</a:t>
            </a:r>
            <a:r>
              <a:rPr lang="it-IT" dirty="0">
                <a:latin typeface="Helvetica" pitchFamily="2" charset="0"/>
              </a:rPr>
              <a:t> </a:t>
            </a:r>
            <a:r>
              <a:rPr lang="it-IT" dirty="0" err="1">
                <a:latin typeface="Helvetica" pitchFamily="2" charset="0"/>
              </a:rPr>
              <a:t>directive</a:t>
            </a:r>
            <a:r>
              <a:rPr lang="it-IT" dirty="0">
                <a:latin typeface="Helvetica" pitchFamily="2" charset="0"/>
              </a:rPr>
              <a:t> </a:t>
            </a:r>
            <a:r>
              <a:rPr lang="it-IT" dirty="0" err="1">
                <a:latin typeface="Helvetica" pitchFamily="2" charset="0"/>
              </a:rPr>
              <a:t>was</a:t>
            </a:r>
            <a:r>
              <a:rPr lang="it-IT" dirty="0">
                <a:latin typeface="Helvetica" pitchFamily="2" charset="0"/>
              </a:rPr>
              <a:t> </a:t>
            </a:r>
            <a:r>
              <a:rPr lang="it-IT" dirty="0" err="1">
                <a:latin typeface="Helvetica" pitchFamily="2" charset="0"/>
              </a:rPr>
              <a:t>based</a:t>
            </a:r>
            <a:r>
              <a:rPr lang="it-IT" dirty="0">
                <a:latin typeface="Helvetica" pitchFamily="2" charset="0"/>
              </a:rPr>
              <a:t> on art. 100 a of the </a:t>
            </a:r>
            <a:r>
              <a:rPr lang="it-IT" dirty="0" err="1">
                <a:latin typeface="Helvetica" pitchFamily="2" charset="0"/>
              </a:rPr>
              <a:t>Treaty</a:t>
            </a:r>
            <a:r>
              <a:rPr lang="it-IT" dirty="0">
                <a:latin typeface="Helvetica" pitchFamily="2" charset="0"/>
              </a:rPr>
              <a:t> of Maastricht</a:t>
            </a:r>
          </a:p>
          <a:p>
            <a:r>
              <a:rPr lang="it-IT" dirty="0">
                <a:effectLst/>
                <a:latin typeface="Helvetica" pitchFamily="2" charset="0"/>
              </a:rPr>
              <a:t>// </a:t>
            </a:r>
            <a:r>
              <a:rPr lang="it-IT" dirty="0" err="1">
                <a:effectLst/>
                <a:latin typeface="Helvetica" pitchFamily="2" charset="0"/>
              </a:rPr>
              <a:t>approximations</a:t>
            </a:r>
            <a:r>
              <a:rPr lang="it-IT" dirty="0">
                <a:effectLst/>
                <a:latin typeface="Helvetica" pitchFamily="2" charset="0"/>
              </a:rPr>
              <a:t> of </a:t>
            </a:r>
            <a:r>
              <a:rPr lang="it-IT" dirty="0" err="1">
                <a:effectLst/>
                <a:latin typeface="Helvetica" pitchFamily="2" charset="0"/>
              </a:rPr>
              <a:t>laws</a:t>
            </a:r>
            <a:r>
              <a:rPr lang="it-IT" dirty="0">
                <a:effectLst/>
                <a:latin typeface="Helvetica" pitchFamily="2" charset="0"/>
              </a:rPr>
              <a:t> of the MS // </a:t>
            </a:r>
            <a:r>
              <a:rPr lang="it-IT" dirty="0" err="1">
                <a:effectLst/>
                <a:latin typeface="Helvetica" pitchFamily="2" charset="0"/>
              </a:rPr>
              <a:t>objectives</a:t>
            </a:r>
            <a:r>
              <a:rPr lang="it-IT" dirty="0">
                <a:effectLst/>
                <a:latin typeface="Helvetica" pitchFamily="2" charset="0"/>
              </a:rPr>
              <a:t> </a:t>
            </a:r>
            <a:r>
              <a:rPr lang="it-IT" dirty="0" err="1">
                <a:effectLst/>
                <a:latin typeface="Helvetica" pitchFamily="2" charset="0"/>
              </a:rPr>
              <a:t>only</a:t>
            </a:r>
            <a:r>
              <a:rPr lang="it-IT" dirty="0">
                <a:effectLst/>
                <a:latin typeface="Helvetica" pitchFamily="2" charset="0"/>
              </a:rPr>
              <a:t> </a:t>
            </a:r>
            <a:r>
              <a:rPr lang="it-IT" dirty="0" err="1">
                <a:effectLst/>
                <a:latin typeface="Helvetica" pitchFamily="2" charset="0"/>
              </a:rPr>
              <a:t>related</a:t>
            </a:r>
            <a:r>
              <a:rPr lang="it-IT" dirty="0">
                <a:effectLst/>
                <a:latin typeface="Helvetica" pitchFamily="2" charset="0"/>
              </a:rPr>
              <a:t> to the </a:t>
            </a:r>
            <a:r>
              <a:rPr lang="it-IT" dirty="0" err="1">
                <a:effectLst/>
                <a:latin typeface="Helvetica" pitchFamily="2" charset="0"/>
              </a:rPr>
              <a:t>internal</a:t>
            </a:r>
            <a:r>
              <a:rPr lang="it-IT" dirty="0">
                <a:effectLst/>
                <a:latin typeface="Helvetica" pitchFamily="2" charset="0"/>
              </a:rPr>
              <a:t> market</a:t>
            </a:r>
          </a:p>
          <a:p>
            <a:pPr marL="0" indent="0">
              <a:buNone/>
            </a:pPr>
            <a:endParaRPr lang="it-IT" dirty="0">
              <a:effectLst/>
              <a:latin typeface="Helvetica" pitchFamily="2" charset="0"/>
            </a:endParaRPr>
          </a:p>
          <a:p>
            <a:pPr marL="0" indent="0">
              <a:buNone/>
            </a:pPr>
            <a:endParaRPr lang="it-IT" dirty="0"/>
          </a:p>
        </p:txBody>
      </p:sp>
      <p:sp>
        <p:nvSpPr>
          <p:cNvPr id="4" name="Segnaposto numero diapositiva 3">
            <a:extLst>
              <a:ext uri="{FF2B5EF4-FFF2-40B4-BE49-F238E27FC236}">
                <a16:creationId xmlns:a16="http://schemas.microsoft.com/office/drawing/2014/main" id="{4470342E-F298-2B46-8869-2D144A808592}"/>
              </a:ext>
            </a:extLst>
          </p:cNvPr>
          <p:cNvSpPr>
            <a:spLocks noGrp="1"/>
          </p:cNvSpPr>
          <p:nvPr>
            <p:ph type="sldNum" sz="quarter" idx="12"/>
          </p:nvPr>
        </p:nvSpPr>
        <p:spPr/>
        <p:txBody>
          <a:bodyPr/>
          <a:lstStyle/>
          <a:p>
            <a:fld id="{9FB2DE29-B15E-594C-8E2E-9B4F1DF8D2EE}" type="slidenum">
              <a:rPr lang="en-US" altLang="en-US" smtClean="0"/>
              <a:pPr/>
              <a:t>14</a:t>
            </a:fld>
            <a:endParaRPr lang="en-US" altLang="en-US"/>
          </a:p>
        </p:txBody>
      </p:sp>
    </p:spTree>
    <p:extLst>
      <p:ext uri="{BB962C8B-B14F-4D97-AF65-F5344CB8AC3E}">
        <p14:creationId xmlns:p14="http://schemas.microsoft.com/office/powerpoint/2010/main" val="239355426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CB0C05-2F63-DC4E-82B7-8F1D5FFBFABF}"/>
              </a:ext>
            </a:extLst>
          </p:cNvPr>
          <p:cNvSpPr>
            <a:spLocks noGrp="1"/>
          </p:cNvSpPr>
          <p:nvPr>
            <p:ph type="title"/>
          </p:nvPr>
        </p:nvSpPr>
        <p:spPr/>
        <p:txBody>
          <a:bodyPr/>
          <a:lstStyle/>
          <a:p>
            <a:r>
              <a:rPr lang="it-IT" dirty="0"/>
              <a:t>The GDPR: general </a:t>
            </a:r>
            <a:r>
              <a:rPr lang="it-IT" dirty="0" err="1"/>
              <a:t>context</a:t>
            </a:r>
            <a:endParaRPr lang="it-IT" dirty="0"/>
          </a:p>
        </p:txBody>
      </p:sp>
      <p:sp>
        <p:nvSpPr>
          <p:cNvPr id="3" name="Segnaposto contenuto 2">
            <a:extLst>
              <a:ext uri="{FF2B5EF4-FFF2-40B4-BE49-F238E27FC236}">
                <a16:creationId xmlns:a16="http://schemas.microsoft.com/office/drawing/2014/main" id="{A6FEBDEC-B46A-534C-950E-AA8B926B3E42}"/>
              </a:ext>
            </a:extLst>
          </p:cNvPr>
          <p:cNvSpPr>
            <a:spLocks noGrp="1"/>
          </p:cNvSpPr>
          <p:nvPr>
            <p:ph idx="1"/>
          </p:nvPr>
        </p:nvSpPr>
        <p:spPr>
          <a:xfrm>
            <a:off x="467544" y="1628800"/>
            <a:ext cx="7846640" cy="4766200"/>
          </a:xfrm>
        </p:spPr>
        <p:txBody>
          <a:bodyPr/>
          <a:lstStyle/>
          <a:p>
            <a:r>
              <a:rPr lang="it-IT" sz="2400" dirty="0">
                <a:effectLst/>
                <a:latin typeface="Times New Roman" panose="02020603050405020304" pitchFamily="18" charset="0"/>
              </a:rPr>
              <a:t>The GDPR </a:t>
            </a:r>
            <a:r>
              <a:rPr lang="it-IT" sz="2400" dirty="0" err="1">
                <a:effectLst/>
                <a:latin typeface="Times New Roman" panose="02020603050405020304" pitchFamily="18" charset="0"/>
              </a:rPr>
              <a:t>strengthened</a:t>
            </a:r>
            <a:r>
              <a:rPr lang="it-IT" sz="2400" dirty="0">
                <a:effectLst/>
                <a:latin typeface="Times New Roman" panose="02020603050405020304" pitchFamily="18" charset="0"/>
              </a:rPr>
              <a:t> data </a:t>
            </a:r>
            <a:r>
              <a:rPr lang="it-IT" sz="2400" dirty="0" err="1">
                <a:effectLst/>
                <a:latin typeface="Times New Roman" panose="02020603050405020304" pitchFamily="18" charset="0"/>
              </a:rPr>
              <a:t>protection</a:t>
            </a:r>
            <a:r>
              <a:rPr lang="it-IT" sz="2400" dirty="0">
                <a:effectLst/>
                <a:latin typeface="Times New Roman" panose="02020603050405020304" pitchFamily="18" charset="0"/>
              </a:rPr>
              <a:t> </a:t>
            </a:r>
            <a:r>
              <a:rPr lang="it-IT" sz="2400" dirty="0" err="1">
                <a:effectLst/>
                <a:latin typeface="Times New Roman" panose="02020603050405020304" pitchFamily="18" charset="0"/>
              </a:rPr>
              <a:t>safeguards</a:t>
            </a:r>
            <a:r>
              <a:rPr lang="it-IT" sz="2400" dirty="0">
                <a:effectLst/>
                <a:latin typeface="Times New Roman" panose="02020603050405020304" pitchFamily="18" charset="0"/>
              </a:rPr>
              <a:t>, </a:t>
            </a:r>
            <a:r>
              <a:rPr lang="it-IT" sz="2400" dirty="0" err="1">
                <a:effectLst/>
                <a:latin typeface="Times New Roman" panose="02020603050405020304" pitchFamily="18" charset="0"/>
              </a:rPr>
              <a:t>provides</a:t>
            </a:r>
            <a:r>
              <a:rPr lang="it-IT" sz="2400" dirty="0">
                <a:effectLst/>
                <a:latin typeface="Times New Roman" panose="02020603050405020304" pitchFamily="18" charset="0"/>
              </a:rPr>
              <a:t> </a:t>
            </a:r>
            <a:r>
              <a:rPr lang="it-IT" sz="2400" dirty="0" err="1">
                <a:effectLst/>
                <a:latin typeface="Times New Roman" panose="02020603050405020304" pitchFamily="18" charset="0"/>
              </a:rPr>
              <a:t>individuals</a:t>
            </a:r>
            <a:r>
              <a:rPr lang="it-IT" sz="2400" dirty="0">
                <a:effectLst/>
                <a:latin typeface="Times New Roman" panose="02020603050405020304" pitchFamily="18" charset="0"/>
              </a:rPr>
              <a:t> with </a:t>
            </a:r>
            <a:r>
              <a:rPr lang="it-IT" sz="2400" dirty="0" err="1">
                <a:effectLst/>
                <a:latin typeface="Times New Roman" panose="02020603050405020304" pitchFamily="18" charset="0"/>
              </a:rPr>
              <a:t>additional</a:t>
            </a:r>
            <a:r>
              <a:rPr lang="it-IT" sz="2400" dirty="0">
                <a:effectLst/>
                <a:latin typeface="Times New Roman" panose="02020603050405020304" pitchFamily="18" charset="0"/>
              </a:rPr>
              <a:t> and </a:t>
            </a:r>
            <a:r>
              <a:rPr lang="it-IT" sz="2400" dirty="0" err="1">
                <a:effectLst/>
                <a:latin typeface="Times New Roman" panose="02020603050405020304" pitchFamily="18" charset="0"/>
              </a:rPr>
              <a:t>stronger</a:t>
            </a:r>
            <a:r>
              <a:rPr lang="it-IT" sz="2400" dirty="0">
                <a:effectLst/>
                <a:latin typeface="Times New Roman" panose="02020603050405020304" pitchFamily="18" charset="0"/>
              </a:rPr>
              <a:t> </a:t>
            </a:r>
            <a:r>
              <a:rPr lang="it-IT" sz="2400" dirty="0" err="1">
                <a:effectLst/>
                <a:latin typeface="Times New Roman" panose="02020603050405020304" pitchFamily="18" charset="0"/>
              </a:rPr>
              <a:t>rights</a:t>
            </a:r>
            <a:r>
              <a:rPr lang="it-IT" sz="2400" dirty="0">
                <a:effectLst/>
                <a:latin typeface="Times New Roman" panose="02020603050405020304" pitchFamily="18" charset="0"/>
              </a:rPr>
              <a:t>, </a:t>
            </a:r>
            <a:r>
              <a:rPr lang="it-IT" sz="2400" dirty="0" err="1">
                <a:effectLst/>
                <a:latin typeface="Times New Roman" panose="02020603050405020304" pitchFamily="18" charset="0"/>
              </a:rPr>
              <a:t>increased</a:t>
            </a:r>
            <a:r>
              <a:rPr lang="it-IT" sz="2400" dirty="0">
                <a:effectLst/>
                <a:latin typeface="Times New Roman" panose="02020603050405020304" pitchFamily="18" charset="0"/>
              </a:rPr>
              <a:t> </a:t>
            </a:r>
            <a:r>
              <a:rPr lang="it-IT" sz="2400" dirty="0" err="1">
                <a:effectLst/>
                <a:latin typeface="Times New Roman" panose="02020603050405020304" pitchFamily="18" charset="0"/>
              </a:rPr>
              <a:t>transparency</a:t>
            </a:r>
            <a:r>
              <a:rPr lang="it-IT" sz="2400" dirty="0">
                <a:effectLst/>
                <a:latin typeface="Times New Roman" panose="02020603050405020304" pitchFamily="18" charset="0"/>
              </a:rPr>
              <a:t>, and </a:t>
            </a:r>
            <a:r>
              <a:rPr lang="it-IT" sz="2400" dirty="0" err="1">
                <a:effectLst/>
                <a:latin typeface="Times New Roman" panose="02020603050405020304" pitchFamily="18" charset="0"/>
              </a:rPr>
              <a:t>ensures</a:t>
            </a:r>
            <a:r>
              <a:rPr lang="it-IT" sz="2400" dirty="0">
                <a:effectLst/>
                <a:latin typeface="Times New Roman" panose="02020603050405020304" pitchFamily="18" charset="0"/>
              </a:rPr>
              <a:t> </a:t>
            </a:r>
            <a:r>
              <a:rPr lang="it-IT" sz="2400" dirty="0" err="1">
                <a:effectLst/>
                <a:latin typeface="Times New Roman" panose="02020603050405020304" pitchFamily="18" charset="0"/>
              </a:rPr>
              <a:t>that</a:t>
            </a:r>
            <a:r>
              <a:rPr lang="it-IT" sz="2400" dirty="0">
                <a:effectLst/>
                <a:latin typeface="Times New Roman" panose="02020603050405020304" pitchFamily="18" charset="0"/>
              </a:rPr>
              <a:t> </a:t>
            </a:r>
            <a:r>
              <a:rPr lang="it-IT" sz="2400" dirty="0" err="1">
                <a:effectLst/>
                <a:latin typeface="Times New Roman" panose="02020603050405020304" pitchFamily="18" charset="0"/>
              </a:rPr>
              <a:t>all</a:t>
            </a:r>
            <a:r>
              <a:rPr lang="it-IT" sz="2400" dirty="0">
                <a:effectLst/>
                <a:latin typeface="Times New Roman" panose="02020603050405020304" pitchFamily="18" charset="0"/>
              </a:rPr>
              <a:t> </a:t>
            </a:r>
            <a:r>
              <a:rPr lang="it-IT" sz="2400" dirty="0" err="1">
                <a:effectLst/>
                <a:latin typeface="Times New Roman" panose="02020603050405020304" pitchFamily="18" charset="0"/>
              </a:rPr>
              <a:t>those</a:t>
            </a:r>
            <a:r>
              <a:rPr lang="it-IT" sz="2400" dirty="0">
                <a:effectLst/>
                <a:latin typeface="Times New Roman" panose="02020603050405020304" pitchFamily="18" charset="0"/>
              </a:rPr>
              <a:t> </a:t>
            </a:r>
            <a:r>
              <a:rPr lang="it-IT" sz="2400" dirty="0" err="1">
                <a:effectLst/>
                <a:latin typeface="Times New Roman" panose="02020603050405020304" pitchFamily="18" charset="0"/>
              </a:rPr>
              <a:t>that</a:t>
            </a:r>
            <a:r>
              <a:rPr lang="it-IT" sz="2400" dirty="0">
                <a:effectLst/>
                <a:latin typeface="Times New Roman" panose="02020603050405020304" pitchFamily="18" charset="0"/>
              </a:rPr>
              <a:t> </a:t>
            </a:r>
            <a:r>
              <a:rPr lang="it-IT" sz="2400" dirty="0" err="1">
                <a:effectLst/>
                <a:latin typeface="Times New Roman" panose="02020603050405020304" pitchFamily="18" charset="0"/>
              </a:rPr>
              <a:t>handle</a:t>
            </a:r>
            <a:r>
              <a:rPr lang="it-IT" sz="2400" dirty="0">
                <a:effectLst/>
                <a:latin typeface="Times New Roman" panose="02020603050405020304" pitchFamily="18" charset="0"/>
              </a:rPr>
              <a:t> personal data under </a:t>
            </a:r>
            <a:r>
              <a:rPr lang="it-IT" sz="2400" dirty="0" err="1">
                <a:effectLst/>
                <a:latin typeface="Times New Roman" panose="02020603050405020304" pitchFamily="18" charset="0"/>
              </a:rPr>
              <a:t>its</a:t>
            </a:r>
            <a:r>
              <a:rPr lang="it-IT" sz="2400" dirty="0">
                <a:effectLst/>
                <a:latin typeface="Times New Roman" panose="02020603050405020304" pitchFamily="18" charset="0"/>
              </a:rPr>
              <a:t> scope of </a:t>
            </a:r>
            <a:r>
              <a:rPr lang="it-IT" sz="2400" dirty="0" err="1">
                <a:effectLst/>
                <a:latin typeface="Times New Roman" panose="02020603050405020304" pitchFamily="18" charset="0"/>
              </a:rPr>
              <a:t>application</a:t>
            </a:r>
            <a:r>
              <a:rPr lang="it-IT" sz="2400" dirty="0">
                <a:effectLst/>
                <a:latin typeface="Times New Roman" panose="02020603050405020304" pitchFamily="18" charset="0"/>
              </a:rPr>
              <a:t> are more </a:t>
            </a:r>
            <a:r>
              <a:rPr lang="it-IT" sz="2400" dirty="0" err="1">
                <a:effectLst/>
                <a:latin typeface="Times New Roman" panose="02020603050405020304" pitchFamily="18" charset="0"/>
              </a:rPr>
              <a:t>accountable</a:t>
            </a:r>
            <a:r>
              <a:rPr lang="it-IT" sz="2400" dirty="0">
                <a:effectLst/>
                <a:latin typeface="Times New Roman" panose="02020603050405020304" pitchFamily="18" charset="0"/>
              </a:rPr>
              <a:t> and </a:t>
            </a:r>
            <a:r>
              <a:rPr lang="it-IT" sz="2400" dirty="0" err="1">
                <a:effectLst/>
                <a:latin typeface="Times New Roman" panose="02020603050405020304" pitchFamily="18" charset="0"/>
              </a:rPr>
              <a:t>responsible</a:t>
            </a:r>
            <a:r>
              <a:rPr lang="it-IT" sz="2400" dirty="0">
                <a:effectLst/>
                <a:latin typeface="Times New Roman" panose="02020603050405020304" pitchFamily="18" charset="0"/>
              </a:rPr>
              <a:t>. </a:t>
            </a:r>
            <a:r>
              <a:rPr lang="it-IT" sz="2400" dirty="0" err="1">
                <a:effectLst/>
                <a:latin typeface="Times New Roman" panose="02020603050405020304" pitchFamily="18" charset="0"/>
              </a:rPr>
              <a:t>It</a:t>
            </a:r>
            <a:r>
              <a:rPr lang="it-IT" sz="2400" dirty="0">
                <a:effectLst/>
                <a:latin typeface="Times New Roman" panose="02020603050405020304" pitchFamily="18" charset="0"/>
              </a:rPr>
              <a:t> </a:t>
            </a:r>
            <a:r>
              <a:rPr lang="it-IT" sz="2400" dirty="0" err="1">
                <a:effectLst/>
                <a:latin typeface="Times New Roman" panose="02020603050405020304" pitchFamily="18" charset="0"/>
              </a:rPr>
              <a:t>equips</a:t>
            </a:r>
            <a:r>
              <a:rPr lang="it-IT" sz="2400" dirty="0">
                <a:effectLst/>
                <a:latin typeface="Times New Roman" panose="02020603050405020304" pitchFamily="18" charset="0"/>
              </a:rPr>
              <a:t> the </a:t>
            </a:r>
            <a:r>
              <a:rPr lang="it-IT" sz="2400" dirty="0" err="1">
                <a:effectLst/>
                <a:latin typeface="Times New Roman" panose="02020603050405020304" pitchFamily="18" charset="0"/>
              </a:rPr>
              <a:t>independent</a:t>
            </a:r>
            <a:r>
              <a:rPr lang="it-IT" sz="2400" dirty="0">
                <a:effectLst/>
                <a:latin typeface="Times New Roman" panose="02020603050405020304" pitchFamily="18" charset="0"/>
              </a:rPr>
              <a:t> data </a:t>
            </a:r>
            <a:r>
              <a:rPr lang="it-IT" sz="2400" dirty="0" err="1">
                <a:effectLst/>
                <a:latin typeface="Times New Roman" panose="02020603050405020304" pitchFamily="18" charset="0"/>
              </a:rPr>
              <a:t>protection</a:t>
            </a:r>
            <a:r>
              <a:rPr lang="it-IT" sz="2400" dirty="0">
                <a:effectLst/>
                <a:latin typeface="Times New Roman" panose="02020603050405020304" pitchFamily="18" charset="0"/>
              </a:rPr>
              <a:t> </a:t>
            </a:r>
            <a:r>
              <a:rPr lang="it-IT" sz="2400" dirty="0" err="1">
                <a:effectLst/>
                <a:latin typeface="Times New Roman" panose="02020603050405020304" pitchFamily="18" charset="0"/>
              </a:rPr>
              <a:t>authorities</a:t>
            </a:r>
            <a:r>
              <a:rPr lang="it-IT" sz="2400" dirty="0">
                <a:effectLst/>
                <a:latin typeface="Times New Roman" panose="02020603050405020304" pitchFamily="18" charset="0"/>
              </a:rPr>
              <a:t> with </a:t>
            </a:r>
            <a:r>
              <a:rPr lang="it-IT" sz="2400" dirty="0" err="1">
                <a:effectLst/>
                <a:latin typeface="Times New Roman" panose="02020603050405020304" pitchFamily="18" charset="0"/>
              </a:rPr>
              <a:t>stronger</a:t>
            </a:r>
            <a:r>
              <a:rPr lang="it-IT" sz="2400" dirty="0">
                <a:effectLst/>
                <a:latin typeface="Times New Roman" panose="02020603050405020304" pitchFamily="18" charset="0"/>
              </a:rPr>
              <a:t> and </a:t>
            </a:r>
            <a:r>
              <a:rPr lang="it-IT" sz="2400" dirty="0" err="1">
                <a:effectLst/>
                <a:latin typeface="Times New Roman" panose="02020603050405020304" pitchFamily="18" charset="0"/>
              </a:rPr>
              <a:t>harmonised</a:t>
            </a:r>
            <a:r>
              <a:rPr lang="it-IT" sz="2400" dirty="0">
                <a:effectLst/>
                <a:latin typeface="Times New Roman" panose="02020603050405020304" pitchFamily="18" charset="0"/>
              </a:rPr>
              <a:t> </a:t>
            </a:r>
            <a:r>
              <a:rPr lang="it-IT" sz="2400" dirty="0" err="1">
                <a:effectLst/>
                <a:latin typeface="Times New Roman" panose="02020603050405020304" pitchFamily="18" charset="0"/>
              </a:rPr>
              <a:t>enforcement</a:t>
            </a:r>
            <a:r>
              <a:rPr lang="it-IT" sz="2400" dirty="0">
                <a:effectLst/>
                <a:latin typeface="Times New Roman" panose="02020603050405020304" pitchFamily="18" charset="0"/>
              </a:rPr>
              <a:t> </a:t>
            </a:r>
            <a:r>
              <a:rPr lang="it-IT" sz="2400" dirty="0" err="1">
                <a:effectLst/>
                <a:latin typeface="Times New Roman" panose="02020603050405020304" pitchFamily="18" charset="0"/>
              </a:rPr>
              <a:t>powers</a:t>
            </a:r>
            <a:r>
              <a:rPr lang="it-IT" sz="2400" dirty="0">
                <a:effectLst/>
                <a:latin typeface="Times New Roman" panose="02020603050405020304" pitchFamily="18" charset="0"/>
              </a:rPr>
              <a:t> and sets up a new </a:t>
            </a:r>
            <a:r>
              <a:rPr lang="it-IT" sz="2400" dirty="0" err="1">
                <a:effectLst/>
                <a:latin typeface="Times New Roman" panose="02020603050405020304" pitchFamily="18" charset="0"/>
              </a:rPr>
              <a:t>governance</a:t>
            </a:r>
            <a:r>
              <a:rPr lang="it-IT" sz="2400" dirty="0">
                <a:effectLst/>
                <a:latin typeface="Times New Roman" panose="02020603050405020304" pitchFamily="18" charset="0"/>
              </a:rPr>
              <a:t> </a:t>
            </a:r>
            <a:r>
              <a:rPr lang="it-IT" sz="2400" dirty="0" err="1">
                <a:effectLst/>
                <a:latin typeface="Times New Roman" panose="02020603050405020304" pitchFamily="18" charset="0"/>
              </a:rPr>
              <a:t>system</a:t>
            </a:r>
            <a:r>
              <a:rPr lang="it-IT" sz="2400" dirty="0">
                <a:effectLst/>
                <a:latin typeface="Times New Roman" panose="02020603050405020304" pitchFamily="18" charset="0"/>
              </a:rPr>
              <a:t>. </a:t>
            </a:r>
            <a:r>
              <a:rPr lang="it-IT" sz="2400" dirty="0" err="1">
                <a:effectLst/>
                <a:latin typeface="Times New Roman" panose="02020603050405020304" pitchFamily="18" charset="0"/>
              </a:rPr>
              <a:t>It</a:t>
            </a:r>
            <a:r>
              <a:rPr lang="it-IT" sz="2400" dirty="0">
                <a:effectLst/>
                <a:latin typeface="Times New Roman" panose="02020603050405020304" pitchFamily="18" charset="0"/>
              </a:rPr>
              <a:t> </a:t>
            </a:r>
            <a:r>
              <a:rPr lang="it-IT" sz="2400" dirty="0" err="1">
                <a:effectLst/>
                <a:latin typeface="Times New Roman" panose="02020603050405020304" pitchFamily="18" charset="0"/>
              </a:rPr>
              <a:t>also</a:t>
            </a:r>
            <a:r>
              <a:rPr lang="it-IT" sz="2400" dirty="0">
                <a:effectLst/>
                <a:latin typeface="Times New Roman" panose="02020603050405020304" pitchFamily="18" charset="0"/>
              </a:rPr>
              <a:t> </a:t>
            </a:r>
            <a:r>
              <a:rPr lang="it-IT" sz="2400" dirty="0" err="1">
                <a:effectLst/>
                <a:latin typeface="Times New Roman" panose="02020603050405020304" pitchFamily="18" charset="0"/>
              </a:rPr>
              <a:t>creates</a:t>
            </a:r>
            <a:r>
              <a:rPr lang="it-IT" sz="2400" dirty="0">
                <a:effectLst/>
                <a:latin typeface="Times New Roman" panose="02020603050405020304" pitchFamily="18" charset="0"/>
              </a:rPr>
              <a:t> a </a:t>
            </a:r>
            <a:r>
              <a:rPr lang="it-IT" sz="2400" dirty="0" err="1">
                <a:effectLst/>
                <a:latin typeface="Times New Roman" panose="02020603050405020304" pitchFamily="18" charset="0"/>
              </a:rPr>
              <a:t>level</a:t>
            </a:r>
            <a:r>
              <a:rPr lang="it-IT" sz="2400" dirty="0">
                <a:effectLst/>
                <a:latin typeface="Times New Roman" panose="02020603050405020304" pitchFamily="18" charset="0"/>
              </a:rPr>
              <a:t> </a:t>
            </a:r>
            <a:r>
              <a:rPr lang="it-IT" sz="2400" dirty="0" err="1">
                <a:effectLst/>
                <a:latin typeface="Times New Roman" panose="02020603050405020304" pitchFamily="18" charset="0"/>
              </a:rPr>
              <a:t>playing</a:t>
            </a:r>
            <a:r>
              <a:rPr lang="it-IT" sz="2400" dirty="0">
                <a:effectLst/>
                <a:latin typeface="Times New Roman" panose="02020603050405020304" pitchFamily="18" charset="0"/>
              </a:rPr>
              <a:t> </a:t>
            </a:r>
            <a:r>
              <a:rPr lang="it-IT" sz="2400" dirty="0" err="1">
                <a:effectLst/>
                <a:latin typeface="Times New Roman" panose="02020603050405020304" pitchFamily="18" charset="0"/>
              </a:rPr>
              <a:t>field</a:t>
            </a:r>
            <a:r>
              <a:rPr lang="it-IT" sz="2400" dirty="0">
                <a:effectLst/>
                <a:latin typeface="Times New Roman" panose="02020603050405020304" pitchFamily="18" charset="0"/>
              </a:rPr>
              <a:t> for </a:t>
            </a:r>
            <a:r>
              <a:rPr lang="it-IT" sz="2400" dirty="0" err="1">
                <a:effectLst/>
                <a:latin typeface="Times New Roman" panose="02020603050405020304" pitchFamily="18" charset="0"/>
              </a:rPr>
              <a:t>all</a:t>
            </a:r>
            <a:r>
              <a:rPr lang="it-IT" sz="2400" dirty="0">
                <a:effectLst/>
                <a:latin typeface="Times New Roman" panose="02020603050405020304" pitchFamily="18" charset="0"/>
              </a:rPr>
              <a:t> companies </a:t>
            </a:r>
            <a:r>
              <a:rPr lang="it-IT" sz="2400" dirty="0" err="1">
                <a:effectLst/>
                <a:latin typeface="Times New Roman" panose="02020603050405020304" pitchFamily="18" charset="0"/>
              </a:rPr>
              <a:t>operating</a:t>
            </a:r>
            <a:r>
              <a:rPr lang="it-IT" sz="2400" dirty="0">
                <a:effectLst/>
                <a:latin typeface="Times New Roman" panose="02020603050405020304" pitchFamily="18" charset="0"/>
              </a:rPr>
              <a:t> in the EU market, </a:t>
            </a:r>
            <a:r>
              <a:rPr lang="it-IT" sz="2400" dirty="0" err="1">
                <a:effectLst/>
                <a:latin typeface="Times New Roman" panose="02020603050405020304" pitchFamily="18" charset="0"/>
              </a:rPr>
              <a:t>regardless</a:t>
            </a:r>
            <a:r>
              <a:rPr lang="it-IT" sz="2400" dirty="0">
                <a:effectLst/>
                <a:latin typeface="Times New Roman" panose="02020603050405020304" pitchFamily="18" charset="0"/>
              </a:rPr>
              <a:t> of </a:t>
            </a:r>
            <a:r>
              <a:rPr lang="it-IT" sz="2400" dirty="0" err="1">
                <a:effectLst/>
                <a:latin typeface="Times New Roman" panose="02020603050405020304" pitchFamily="18" charset="0"/>
              </a:rPr>
              <a:t>where</a:t>
            </a:r>
            <a:r>
              <a:rPr lang="it-IT" sz="2400" dirty="0">
                <a:effectLst/>
                <a:latin typeface="Times New Roman" panose="02020603050405020304" pitchFamily="18" charset="0"/>
              </a:rPr>
              <a:t> </a:t>
            </a:r>
            <a:r>
              <a:rPr lang="it-IT" sz="2400" dirty="0" err="1">
                <a:effectLst/>
                <a:latin typeface="Times New Roman" panose="02020603050405020304" pitchFamily="18" charset="0"/>
              </a:rPr>
              <a:t>they</a:t>
            </a:r>
            <a:r>
              <a:rPr lang="it-IT" sz="2400" dirty="0">
                <a:effectLst/>
                <a:latin typeface="Times New Roman" panose="02020603050405020304" pitchFamily="18" charset="0"/>
              </a:rPr>
              <a:t> are </a:t>
            </a:r>
            <a:r>
              <a:rPr lang="it-IT" sz="2400" dirty="0" err="1">
                <a:effectLst/>
                <a:latin typeface="Times New Roman" panose="02020603050405020304" pitchFamily="18" charset="0"/>
              </a:rPr>
              <a:t>established</a:t>
            </a:r>
            <a:r>
              <a:rPr lang="it-IT" sz="2400" dirty="0">
                <a:effectLst/>
                <a:latin typeface="Times New Roman" panose="02020603050405020304" pitchFamily="18" charset="0"/>
              </a:rPr>
              <a:t>, and </a:t>
            </a:r>
            <a:r>
              <a:rPr lang="it-IT" sz="2400" dirty="0" err="1">
                <a:effectLst/>
                <a:latin typeface="Times New Roman" panose="02020603050405020304" pitchFamily="18" charset="0"/>
              </a:rPr>
              <a:t>it</a:t>
            </a:r>
            <a:r>
              <a:rPr lang="it-IT" sz="2400" dirty="0">
                <a:effectLst/>
                <a:latin typeface="Times New Roman" panose="02020603050405020304" pitchFamily="18" charset="0"/>
              </a:rPr>
              <a:t> </a:t>
            </a:r>
            <a:r>
              <a:rPr lang="it-IT" sz="2400" dirty="0" err="1">
                <a:effectLst/>
                <a:latin typeface="Times New Roman" panose="02020603050405020304" pitchFamily="18" charset="0"/>
              </a:rPr>
              <a:t>ensures</a:t>
            </a:r>
            <a:r>
              <a:rPr lang="it-IT" sz="2400" dirty="0">
                <a:effectLst/>
                <a:latin typeface="Times New Roman" panose="02020603050405020304" pitchFamily="18" charset="0"/>
              </a:rPr>
              <a:t> the free flow of data </a:t>
            </a:r>
            <a:r>
              <a:rPr lang="it-IT" sz="2400" dirty="0" err="1">
                <a:effectLst/>
                <a:latin typeface="Times New Roman" panose="02020603050405020304" pitchFamily="18" charset="0"/>
              </a:rPr>
              <a:t>within</a:t>
            </a:r>
            <a:r>
              <a:rPr lang="it-IT" sz="2400" dirty="0">
                <a:effectLst/>
                <a:latin typeface="Times New Roman" panose="02020603050405020304" pitchFamily="18" charset="0"/>
              </a:rPr>
              <a:t> the EU, </a:t>
            </a:r>
            <a:r>
              <a:rPr lang="it-IT" sz="2400" dirty="0" err="1">
                <a:effectLst/>
                <a:latin typeface="Times New Roman" panose="02020603050405020304" pitchFamily="18" charset="0"/>
              </a:rPr>
              <a:t>thereby</a:t>
            </a:r>
            <a:r>
              <a:rPr lang="it-IT" sz="2400" dirty="0">
                <a:effectLst/>
                <a:latin typeface="Times New Roman" panose="02020603050405020304" pitchFamily="18" charset="0"/>
              </a:rPr>
              <a:t> </a:t>
            </a:r>
            <a:r>
              <a:rPr lang="it-IT" sz="2400" dirty="0" err="1">
                <a:effectLst/>
                <a:latin typeface="Times New Roman" panose="02020603050405020304" pitchFamily="18" charset="0"/>
              </a:rPr>
              <a:t>strengthening</a:t>
            </a:r>
            <a:r>
              <a:rPr lang="it-IT" sz="2400" dirty="0">
                <a:effectLst/>
                <a:latin typeface="Times New Roman" panose="02020603050405020304" pitchFamily="18" charset="0"/>
              </a:rPr>
              <a:t> the </a:t>
            </a:r>
            <a:r>
              <a:rPr lang="it-IT" sz="2400" dirty="0" err="1">
                <a:effectLst/>
                <a:latin typeface="Times New Roman" panose="02020603050405020304" pitchFamily="18" charset="0"/>
              </a:rPr>
              <a:t>internal</a:t>
            </a:r>
            <a:r>
              <a:rPr lang="it-IT" sz="2400" dirty="0">
                <a:effectLst/>
                <a:latin typeface="Times New Roman" panose="02020603050405020304" pitchFamily="18" charset="0"/>
              </a:rPr>
              <a:t> market. </a:t>
            </a:r>
          </a:p>
          <a:p>
            <a:endParaRPr lang="it-IT" sz="2400" dirty="0"/>
          </a:p>
        </p:txBody>
      </p:sp>
      <p:sp>
        <p:nvSpPr>
          <p:cNvPr id="4" name="Segnaposto numero diapositiva 3">
            <a:extLst>
              <a:ext uri="{FF2B5EF4-FFF2-40B4-BE49-F238E27FC236}">
                <a16:creationId xmlns:a16="http://schemas.microsoft.com/office/drawing/2014/main" id="{B15B598A-1E00-5A4E-94EA-73580CD469C4}"/>
              </a:ext>
            </a:extLst>
          </p:cNvPr>
          <p:cNvSpPr>
            <a:spLocks noGrp="1"/>
          </p:cNvSpPr>
          <p:nvPr>
            <p:ph type="sldNum" sz="quarter" idx="12"/>
          </p:nvPr>
        </p:nvSpPr>
        <p:spPr/>
        <p:txBody>
          <a:bodyPr/>
          <a:lstStyle/>
          <a:p>
            <a:fld id="{9FB2DE29-B15E-594C-8E2E-9B4F1DF8D2EE}" type="slidenum">
              <a:rPr lang="en-US" altLang="en-US" smtClean="0"/>
              <a:pPr/>
              <a:t>15</a:t>
            </a:fld>
            <a:endParaRPr lang="en-US" altLang="en-US"/>
          </a:p>
        </p:txBody>
      </p:sp>
    </p:spTree>
    <p:extLst>
      <p:ext uri="{BB962C8B-B14F-4D97-AF65-F5344CB8AC3E}">
        <p14:creationId xmlns:p14="http://schemas.microsoft.com/office/powerpoint/2010/main" val="39910965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B7C8B5B9-97FE-2645-85D2-4CF677FCAF92}"/>
              </a:ext>
            </a:extLst>
          </p:cNvPr>
          <p:cNvSpPr>
            <a:spLocks noGrp="1" noChangeArrowheads="1"/>
          </p:cNvSpPr>
          <p:nvPr>
            <p:ph type="title"/>
          </p:nvPr>
        </p:nvSpPr>
        <p:spPr>
          <a:xfrm>
            <a:off x="-26988" y="0"/>
            <a:ext cx="9144001" cy="1143000"/>
          </a:xfrm>
        </p:spPr>
        <p:txBody>
          <a:bodyPr/>
          <a:lstStyle/>
          <a:p>
            <a:r>
              <a:rPr lang="en-US" altLang="en-US" sz="3000" dirty="0"/>
              <a:t>The GDPR: New context = new legal basis</a:t>
            </a:r>
          </a:p>
        </p:txBody>
      </p:sp>
      <p:sp>
        <p:nvSpPr>
          <p:cNvPr id="17410" name="Content Placeholder 2">
            <a:extLst>
              <a:ext uri="{FF2B5EF4-FFF2-40B4-BE49-F238E27FC236}">
                <a16:creationId xmlns:a16="http://schemas.microsoft.com/office/drawing/2014/main" id="{AC868873-BF5D-4945-86AA-28D5E4BDE13F}"/>
              </a:ext>
            </a:extLst>
          </p:cNvPr>
          <p:cNvSpPr>
            <a:spLocks noGrp="1" noChangeArrowheads="1"/>
          </p:cNvSpPr>
          <p:nvPr>
            <p:ph idx="1"/>
          </p:nvPr>
        </p:nvSpPr>
        <p:spPr>
          <a:xfrm>
            <a:off x="658813" y="1268413"/>
            <a:ext cx="7772400" cy="4608512"/>
          </a:xfrm>
        </p:spPr>
        <p:txBody>
          <a:bodyPr/>
          <a:lstStyle/>
          <a:p>
            <a:pPr marL="0" indent="0" algn="just">
              <a:buFontTx/>
              <a:buNone/>
            </a:pPr>
            <a:r>
              <a:rPr lang="en-US" altLang="en-US"/>
              <a:t>The protection of natural persons in relation to the processing of personal data is a fundamental right. </a:t>
            </a:r>
            <a:r>
              <a:rPr lang="en-US" altLang="en-US">
                <a:solidFill>
                  <a:schemeClr val="tx2"/>
                </a:solidFill>
              </a:rPr>
              <a:t>Article 8(1) of the Charter of Fundamental Rights of the European Union </a:t>
            </a:r>
            <a:r>
              <a:rPr lang="en-US" altLang="en-US"/>
              <a:t>(the 'Charter') and </a:t>
            </a:r>
            <a:r>
              <a:rPr lang="en-US" altLang="en-US">
                <a:solidFill>
                  <a:schemeClr val="tx2"/>
                </a:solidFill>
              </a:rPr>
              <a:t>Article 16(1) of the Treaty on the Functioning of the European Union (TFEU) </a:t>
            </a:r>
            <a:r>
              <a:rPr lang="en-US" altLang="en-US"/>
              <a:t>provide that everyone has the right to the protection of personal data concerning him or her.</a:t>
            </a:r>
          </a:p>
        </p:txBody>
      </p:sp>
      <p:sp>
        <p:nvSpPr>
          <p:cNvPr id="17411" name="Slide Number Placeholder 3">
            <a:extLst>
              <a:ext uri="{FF2B5EF4-FFF2-40B4-BE49-F238E27FC236}">
                <a16:creationId xmlns:a16="http://schemas.microsoft.com/office/drawing/2014/main" id="{C23A5120-DA85-E948-890A-4FD92FB65FA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E063D92-D0DF-4942-BB82-684A6544E691}" type="slidenum">
              <a:rPr lang="en-US" altLang="en-US" sz="1400"/>
              <a:pPr>
                <a:spcBef>
                  <a:spcPct val="0"/>
                </a:spcBef>
                <a:buFontTx/>
                <a:buNone/>
              </a:pPr>
              <a:t>16</a:t>
            </a:fld>
            <a:endParaRPr lang="en-US" altLang="en-US" sz="140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74D81-B91E-DF4D-8513-F187B6F9143C}"/>
              </a:ext>
            </a:extLst>
          </p:cNvPr>
          <p:cNvSpPr>
            <a:spLocks noGrp="1"/>
          </p:cNvSpPr>
          <p:nvPr>
            <p:ph type="title"/>
          </p:nvPr>
        </p:nvSpPr>
        <p:spPr/>
        <p:txBody>
          <a:bodyPr/>
          <a:lstStyle/>
          <a:p>
            <a:r>
              <a:rPr lang="it-IT" dirty="0"/>
              <a:t>The GDPR </a:t>
            </a:r>
            <a:r>
              <a:rPr lang="it-IT" dirty="0" err="1"/>
              <a:t>Preamble</a:t>
            </a:r>
            <a:endParaRPr lang="it-IT" dirty="0"/>
          </a:p>
        </p:txBody>
      </p:sp>
      <p:sp>
        <p:nvSpPr>
          <p:cNvPr id="3" name="Segnaposto contenuto 2">
            <a:extLst>
              <a:ext uri="{FF2B5EF4-FFF2-40B4-BE49-F238E27FC236}">
                <a16:creationId xmlns:a16="http://schemas.microsoft.com/office/drawing/2014/main" id="{4AED78AA-4314-D445-AA7B-67E0E6B7AD8B}"/>
              </a:ext>
            </a:extLst>
          </p:cNvPr>
          <p:cNvSpPr>
            <a:spLocks noGrp="1"/>
          </p:cNvSpPr>
          <p:nvPr>
            <p:ph idx="1"/>
          </p:nvPr>
        </p:nvSpPr>
        <p:spPr/>
        <p:txBody>
          <a:bodyPr/>
          <a:lstStyle/>
          <a:p>
            <a:r>
              <a:rPr lang="it-IT" dirty="0"/>
              <a:t>THE EUROPEAN PARLIAMENT AND THE COUNCIL OF THE EUROPEAN UNION,</a:t>
            </a:r>
          </a:p>
          <a:p>
            <a:r>
              <a:rPr lang="it-IT" dirty="0" err="1"/>
              <a:t>Having</a:t>
            </a:r>
            <a:r>
              <a:rPr lang="it-IT" dirty="0"/>
              <a:t> </a:t>
            </a:r>
            <a:r>
              <a:rPr lang="it-IT" dirty="0" err="1"/>
              <a:t>regard</a:t>
            </a:r>
            <a:r>
              <a:rPr lang="it-IT" dirty="0"/>
              <a:t> to the </a:t>
            </a:r>
            <a:r>
              <a:rPr lang="it-IT" dirty="0" err="1"/>
              <a:t>Treaty</a:t>
            </a:r>
            <a:r>
              <a:rPr lang="it-IT" dirty="0"/>
              <a:t> on the </a:t>
            </a:r>
            <a:r>
              <a:rPr lang="it-IT" dirty="0" err="1"/>
              <a:t>Functioning</a:t>
            </a:r>
            <a:r>
              <a:rPr lang="it-IT" dirty="0"/>
              <a:t> of the </a:t>
            </a:r>
            <a:r>
              <a:rPr lang="it-IT" dirty="0" err="1"/>
              <a:t>European</a:t>
            </a:r>
            <a:r>
              <a:rPr lang="it-IT" dirty="0"/>
              <a:t> Union, and in </a:t>
            </a:r>
            <a:r>
              <a:rPr lang="it-IT" dirty="0" err="1"/>
              <a:t>particular</a:t>
            </a:r>
            <a:r>
              <a:rPr lang="it-IT" dirty="0"/>
              <a:t> </a:t>
            </a:r>
            <a:r>
              <a:rPr lang="it-IT" dirty="0" err="1"/>
              <a:t>Article</a:t>
            </a:r>
            <a:r>
              <a:rPr lang="it-IT" dirty="0"/>
              <a:t> 16 </a:t>
            </a:r>
            <a:r>
              <a:rPr lang="it-IT" dirty="0" err="1"/>
              <a:t>thereof</a:t>
            </a:r>
            <a:endParaRPr lang="it-IT" dirty="0"/>
          </a:p>
          <a:p>
            <a:r>
              <a:rPr lang="it-IT" dirty="0" err="1"/>
              <a:t>Acting</a:t>
            </a:r>
            <a:r>
              <a:rPr lang="it-IT" dirty="0"/>
              <a:t> in </a:t>
            </a:r>
            <a:r>
              <a:rPr lang="it-IT" dirty="0" err="1"/>
              <a:t>accordance</a:t>
            </a:r>
            <a:r>
              <a:rPr lang="it-IT" dirty="0"/>
              <a:t> with the </a:t>
            </a:r>
            <a:r>
              <a:rPr lang="it-IT" dirty="0" err="1"/>
              <a:t>ordinary</a:t>
            </a:r>
            <a:r>
              <a:rPr lang="it-IT" dirty="0"/>
              <a:t> legislative procedure</a:t>
            </a:r>
          </a:p>
        </p:txBody>
      </p:sp>
      <p:sp>
        <p:nvSpPr>
          <p:cNvPr id="4" name="Segnaposto numero diapositiva 3">
            <a:extLst>
              <a:ext uri="{FF2B5EF4-FFF2-40B4-BE49-F238E27FC236}">
                <a16:creationId xmlns:a16="http://schemas.microsoft.com/office/drawing/2014/main" id="{17891A81-22DA-484B-B182-4D95C4CBAAF9}"/>
              </a:ext>
            </a:extLst>
          </p:cNvPr>
          <p:cNvSpPr>
            <a:spLocks noGrp="1"/>
          </p:cNvSpPr>
          <p:nvPr>
            <p:ph type="sldNum" sz="quarter" idx="12"/>
          </p:nvPr>
        </p:nvSpPr>
        <p:spPr/>
        <p:txBody>
          <a:bodyPr/>
          <a:lstStyle/>
          <a:p>
            <a:fld id="{9FB2DE29-B15E-594C-8E2E-9B4F1DF8D2EE}" type="slidenum">
              <a:rPr lang="en-US" altLang="en-US" smtClean="0"/>
              <a:pPr/>
              <a:t>17</a:t>
            </a:fld>
            <a:endParaRPr lang="en-US" altLang="en-US"/>
          </a:p>
        </p:txBody>
      </p:sp>
    </p:spTree>
    <p:extLst>
      <p:ext uri="{BB962C8B-B14F-4D97-AF65-F5344CB8AC3E}">
        <p14:creationId xmlns:p14="http://schemas.microsoft.com/office/powerpoint/2010/main" val="23736394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E52CAF-331B-FF43-BE86-D22F91A30BE6}"/>
              </a:ext>
            </a:extLst>
          </p:cNvPr>
          <p:cNvSpPr>
            <a:spLocks noGrp="1"/>
          </p:cNvSpPr>
          <p:nvPr>
            <p:ph idx="1"/>
          </p:nvPr>
        </p:nvSpPr>
        <p:spPr>
          <a:xfrm>
            <a:off x="395536" y="404664"/>
            <a:ext cx="8062664" cy="5691336"/>
          </a:xfrm>
        </p:spPr>
        <p:txBody>
          <a:bodyPr/>
          <a:lstStyle/>
          <a:p>
            <a:r>
              <a:rPr lang="it-IT" sz="2400" dirty="0">
                <a:effectLst/>
                <a:latin typeface="Times" pitchFamily="2" charset="0"/>
              </a:rPr>
              <a:t>(1) The </a:t>
            </a:r>
            <a:r>
              <a:rPr lang="it-IT" sz="2400" dirty="0" err="1">
                <a:effectLst/>
                <a:latin typeface="Times" pitchFamily="2" charset="0"/>
              </a:rPr>
              <a:t>protection</a:t>
            </a:r>
            <a:r>
              <a:rPr lang="it-IT" sz="2400" dirty="0">
                <a:effectLst/>
                <a:latin typeface="Times" pitchFamily="2" charset="0"/>
              </a:rPr>
              <a:t> of </a:t>
            </a:r>
            <a:r>
              <a:rPr lang="it-IT" sz="2400" dirty="0" err="1">
                <a:effectLst/>
                <a:latin typeface="Times" pitchFamily="2" charset="0"/>
              </a:rPr>
              <a:t>natural</a:t>
            </a:r>
            <a:r>
              <a:rPr lang="it-IT" sz="2400" dirty="0">
                <a:effectLst/>
                <a:latin typeface="Times" pitchFamily="2" charset="0"/>
              </a:rPr>
              <a:t> </a:t>
            </a:r>
            <a:r>
              <a:rPr lang="it-IT" sz="2400" dirty="0" err="1">
                <a:effectLst/>
                <a:latin typeface="Times" pitchFamily="2" charset="0"/>
              </a:rPr>
              <a:t>persons</a:t>
            </a:r>
            <a:r>
              <a:rPr lang="it-IT" sz="2400" dirty="0">
                <a:effectLst/>
                <a:latin typeface="Times" pitchFamily="2" charset="0"/>
              </a:rPr>
              <a:t> in relation to the processing of personal data </a:t>
            </a:r>
            <a:r>
              <a:rPr lang="it-IT" sz="2400" dirty="0" err="1">
                <a:effectLst/>
                <a:latin typeface="Times" pitchFamily="2" charset="0"/>
              </a:rPr>
              <a:t>is</a:t>
            </a:r>
            <a:r>
              <a:rPr lang="it-IT" sz="2400" dirty="0">
                <a:effectLst/>
                <a:latin typeface="Times" pitchFamily="2" charset="0"/>
              </a:rPr>
              <a:t> a </a:t>
            </a:r>
            <a:r>
              <a:rPr lang="it-IT" sz="2400" dirty="0" err="1">
                <a:effectLst/>
                <a:latin typeface="Times" pitchFamily="2" charset="0"/>
              </a:rPr>
              <a:t>fundamental</a:t>
            </a:r>
            <a:r>
              <a:rPr lang="it-IT" sz="2400" dirty="0">
                <a:effectLst/>
                <a:latin typeface="Times" pitchFamily="2" charset="0"/>
              </a:rPr>
              <a:t> right. </a:t>
            </a:r>
            <a:r>
              <a:rPr lang="it-IT" sz="2400" dirty="0" err="1">
                <a:effectLst/>
                <a:latin typeface="Times" pitchFamily="2" charset="0"/>
              </a:rPr>
              <a:t>Article</a:t>
            </a:r>
            <a:r>
              <a:rPr lang="it-IT" sz="2400" dirty="0">
                <a:effectLst/>
                <a:latin typeface="Times" pitchFamily="2" charset="0"/>
              </a:rPr>
              <a:t> 8(1) of the Charter of </a:t>
            </a:r>
            <a:r>
              <a:rPr lang="it-IT" sz="2400" dirty="0" err="1">
                <a:effectLst/>
                <a:latin typeface="Times" pitchFamily="2" charset="0"/>
              </a:rPr>
              <a:t>Fundamental</a:t>
            </a:r>
            <a:r>
              <a:rPr lang="it-IT" sz="2400" dirty="0">
                <a:effectLst/>
                <a:latin typeface="Times" pitchFamily="2" charset="0"/>
              </a:rPr>
              <a:t> </a:t>
            </a:r>
            <a:r>
              <a:rPr lang="it-IT" sz="2400" dirty="0" err="1">
                <a:effectLst/>
                <a:latin typeface="Times" pitchFamily="2" charset="0"/>
              </a:rPr>
              <a:t>Rights</a:t>
            </a:r>
            <a:r>
              <a:rPr lang="it-IT" sz="2400" dirty="0">
                <a:effectLst/>
                <a:latin typeface="Times" pitchFamily="2" charset="0"/>
              </a:rPr>
              <a:t> of the </a:t>
            </a:r>
            <a:r>
              <a:rPr lang="it-IT" sz="2400" dirty="0" err="1">
                <a:effectLst/>
                <a:latin typeface="Times" pitchFamily="2" charset="0"/>
              </a:rPr>
              <a:t>European</a:t>
            </a:r>
            <a:r>
              <a:rPr lang="it-IT" sz="2400" dirty="0">
                <a:effectLst/>
                <a:latin typeface="Times" pitchFamily="2" charset="0"/>
              </a:rPr>
              <a:t> Union (the ‘Charter’) and </a:t>
            </a:r>
            <a:r>
              <a:rPr lang="it-IT" sz="2400" dirty="0" err="1">
                <a:effectLst/>
                <a:latin typeface="Times" pitchFamily="2" charset="0"/>
              </a:rPr>
              <a:t>Article</a:t>
            </a:r>
            <a:r>
              <a:rPr lang="it-IT" sz="2400" dirty="0">
                <a:effectLst/>
                <a:latin typeface="Times" pitchFamily="2" charset="0"/>
              </a:rPr>
              <a:t> 16(1) of the </a:t>
            </a:r>
            <a:r>
              <a:rPr lang="it-IT" sz="2400" dirty="0" err="1">
                <a:effectLst/>
                <a:latin typeface="Times" pitchFamily="2" charset="0"/>
              </a:rPr>
              <a:t>Treaty</a:t>
            </a:r>
            <a:r>
              <a:rPr lang="it-IT" sz="2400" dirty="0">
                <a:effectLst/>
                <a:latin typeface="Times" pitchFamily="2" charset="0"/>
              </a:rPr>
              <a:t> on the </a:t>
            </a:r>
            <a:r>
              <a:rPr lang="it-IT" sz="2400" dirty="0" err="1">
                <a:effectLst/>
                <a:latin typeface="Times" pitchFamily="2" charset="0"/>
              </a:rPr>
              <a:t>Functioning</a:t>
            </a:r>
            <a:r>
              <a:rPr lang="it-IT" sz="2400" dirty="0">
                <a:effectLst/>
                <a:latin typeface="Times" pitchFamily="2" charset="0"/>
              </a:rPr>
              <a:t> of the </a:t>
            </a:r>
            <a:r>
              <a:rPr lang="it-IT" sz="2400" dirty="0" err="1">
                <a:effectLst/>
                <a:latin typeface="Times" pitchFamily="2" charset="0"/>
              </a:rPr>
              <a:t>European</a:t>
            </a:r>
            <a:r>
              <a:rPr lang="it-IT" sz="2400" dirty="0">
                <a:effectLst/>
                <a:latin typeface="Times" pitchFamily="2" charset="0"/>
              </a:rPr>
              <a:t> Union (TFEU) </a:t>
            </a:r>
            <a:r>
              <a:rPr lang="it-IT" sz="2400" dirty="0" err="1">
                <a:effectLst/>
                <a:latin typeface="Times" pitchFamily="2" charset="0"/>
              </a:rPr>
              <a:t>provide</a:t>
            </a:r>
            <a:r>
              <a:rPr lang="it-IT" sz="2400" dirty="0">
                <a:effectLst/>
                <a:latin typeface="Times" pitchFamily="2" charset="0"/>
              </a:rPr>
              <a:t> </a:t>
            </a:r>
            <a:r>
              <a:rPr lang="it-IT" sz="2400" dirty="0" err="1">
                <a:effectLst/>
                <a:latin typeface="Times" pitchFamily="2" charset="0"/>
              </a:rPr>
              <a:t>that</a:t>
            </a:r>
            <a:r>
              <a:rPr lang="it-IT" sz="2400" dirty="0">
                <a:effectLst/>
                <a:latin typeface="Times" pitchFamily="2" charset="0"/>
              </a:rPr>
              <a:t> </a:t>
            </a:r>
            <a:r>
              <a:rPr lang="it-IT" sz="2400" dirty="0" err="1">
                <a:effectLst/>
                <a:latin typeface="Times" pitchFamily="2" charset="0"/>
              </a:rPr>
              <a:t>everyone</a:t>
            </a:r>
            <a:r>
              <a:rPr lang="it-IT" sz="2400" dirty="0">
                <a:effectLst/>
                <a:latin typeface="Times" pitchFamily="2" charset="0"/>
              </a:rPr>
              <a:t> </a:t>
            </a:r>
            <a:r>
              <a:rPr lang="it-IT" sz="2400" dirty="0" err="1">
                <a:effectLst/>
                <a:latin typeface="Times" pitchFamily="2" charset="0"/>
              </a:rPr>
              <a:t>has</a:t>
            </a:r>
            <a:r>
              <a:rPr lang="it-IT" sz="2400" dirty="0">
                <a:effectLst/>
                <a:latin typeface="Times" pitchFamily="2" charset="0"/>
              </a:rPr>
              <a:t> the right to the </a:t>
            </a:r>
            <a:r>
              <a:rPr lang="it-IT" sz="2400" dirty="0" err="1">
                <a:effectLst/>
                <a:latin typeface="Times" pitchFamily="2" charset="0"/>
              </a:rPr>
              <a:t>protection</a:t>
            </a:r>
            <a:r>
              <a:rPr lang="it-IT" sz="2400" dirty="0">
                <a:effectLst/>
                <a:latin typeface="Times" pitchFamily="2" charset="0"/>
              </a:rPr>
              <a:t> of personal data </a:t>
            </a:r>
            <a:r>
              <a:rPr lang="it-IT" sz="2400" dirty="0" err="1">
                <a:effectLst/>
                <a:latin typeface="Times" pitchFamily="2" charset="0"/>
              </a:rPr>
              <a:t>concerning</a:t>
            </a:r>
            <a:r>
              <a:rPr lang="it-IT" sz="2400" dirty="0">
                <a:effectLst/>
                <a:latin typeface="Times" pitchFamily="2" charset="0"/>
              </a:rPr>
              <a:t> </a:t>
            </a:r>
            <a:r>
              <a:rPr lang="it-IT" sz="2400" dirty="0" err="1">
                <a:effectLst/>
                <a:latin typeface="Times" pitchFamily="2" charset="0"/>
              </a:rPr>
              <a:t>him</a:t>
            </a:r>
            <a:r>
              <a:rPr lang="it-IT" sz="2400" dirty="0">
                <a:effectLst/>
                <a:latin typeface="Times" pitchFamily="2" charset="0"/>
              </a:rPr>
              <a:t> or </a:t>
            </a:r>
            <a:r>
              <a:rPr lang="it-IT" sz="2400" dirty="0" err="1">
                <a:effectLst/>
                <a:latin typeface="Times" pitchFamily="2" charset="0"/>
              </a:rPr>
              <a:t>her</a:t>
            </a:r>
            <a:r>
              <a:rPr lang="it-IT" sz="2400" dirty="0">
                <a:effectLst/>
                <a:latin typeface="Times" pitchFamily="2" charset="0"/>
              </a:rPr>
              <a:t>.</a:t>
            </a:r>
          </a:p>
          <a:p>
            <a:r>
              <a:rPr lang="it-IT" sz="2400" dirty="0">
                <a:effectLst/>
                <a:latin typeface="Times" pitchFamily="2" charset="0"/>
              </a:rPr>
              <a:t>(2) The </a:t>
            </a:r>
            <a:r>
              <a:rPr lang="it-IT" sz="2400" dirty="0" err="1">
                <a:effectLst/>
                <a:latin typeface="Times" pitchFamily="2" charset="0"/>
              </a:rPr>
              <a:t>principles</a:t>
            </a:r>
            <a:r>
              <a:rPr lang="it-IT" sz="2400" dirty="0">
                <a:effectLst/>
                <a:latin typeface="Times" pitchFamily="2" charset="0"/>
              </a:rPr>
              <a:t> of, and </a:t>
            </a:r>
            <a:r>
              <a:rPr lang="it-IT" sz="2400" dirty="0" err="1">
                <a:effectLst/>
                <a:latin typeface="Times" pitchFamily="2" charset="0"/>
              </a:rPr>
              <a:t>rules</a:t>
            </a:r>
            <a:r>
              <a:rPr lang="it-IT" sz="2400" dirty="0">
                <a:effectLst/>
                <a:latin typeface="Times" pitchFamily="2" charset="0"/>
              </a:rPr>
              <a:t> on the </a:t>
            </a:r>
            <a:r>
              <a:rPr lang="it-IT" sz="2400" dirty="0" err="1">
                <a:effectLst/>
                <a:latin typeface="Times" pitchFamily="2" charset="0"/>
              </a:rPr>
              <a:t>protection</a:t>
            </a:r>
            <a:r>
              <a:rPr lang="it-IT" sz="2400" dirty="0">
                <a:effectLst/>
                <a:latin typeface="Times" pitchFamily="2" charset="0"/>
              </a:rPr>
              <a:t> of </a:t>
            </a:r>
            <a:r>
              <a:rPr lang="it-IT" sz="2400" dirty="0" err="1">
                <a:effectLst/>
                <a:latin typeface="Times" pitchFamily="2" charset="0"/>
              </a:rPr>
              <a:t>natural</a:t>
            </a:r>
            <a:r>
              <a:rPr lang="it-IT" sz="2400" dirty="0">
                <a:effectLst/>
                <a:latin typeface="Times" pitchFamily="2" charset="0"/>
              </a:rPr>
              <a:t> </a:t>
            </a:r>
            <a:r>
              <a:rPr lang="it-IT" sz="2400" dirty="0" err="1">
                <a:effectLst/>
                <a:latin typeface="Times" pitchFamily="2" charset="0"/>
              </a:rPr>
              <a:t>persons</a:t>
            </a:r>
            <a:r>
              <a:rPr lang="it-IT" sz="2400" dirty="0">
                <a:effectLst/>
                <a:latin typeface="Times" pitchFamily="2" charset="0"/>
              </a:rPr>
              <a:t> with </a:t>
            </a:r>
            <a:r>
              <a:rPr lang="it-IT" sz="2400" dirty="0" err="1">
                <a:effectLst/>
                <a:latin typeface="Times" pitchFamily="2" charset="0"/>
              </a:rPr>
              <a:t>regard</a:t>
            </a:r>
            <a:r>
              <a:rPr lang="it-IT" sz="2400" dirty="0">
                <a:effectLst/>
                <a:latin typeface="Times" pitchFamily="2" charset="0"/>
              </a:rPr>
              <a:t> to the processing of </a:t>
            </a:r>
            <a:r>
              <a:rPr lang="it-IT" sz="2400" dirty="0" err="1">
                <a:effectLst/>
                <a:latin typeface="Times" pitchFamily="2" charset="0"/>
              </a:rPr>
              <a:t>their</a:t>
            </a:r>
            <a:r>
              <a:rPr lang="it-IT" sz="2400" dirty="0">
                <a:effectLst/>
                <a:latin typeface="Times" pitchFamily="2" charset="0"/>
              </a:rPr>
              <a:t> personal data </a:t>
            </a:r>
            <a:r>
              <a:rPr lang="it-IT" sz="2400" dirty="0" err="1">
                <a:effectLst/>
                <a:latin typeface="Times" pitchFamily="2" charset="0"/>
              </a:rPr>
              <a:t>should</a:t>
            </a:r>
            <a:r>
              <a:rPr lang="it-IT" sz="2400" dirty="0">
                <a:effectLst/>
                <a:latin typeface="Times" pitchFamily="2" charset="0"/>
              </a:rPr>
              <a:t>, </a:t>
            </a:r>
            <a:r>
              <a:rPr lang="it-IT" sz="2400" b="1" dirty="0" err="1">
                <a:effectLst/>
                <a:latin typeface="Times" pitchFamily="2" charset="0"/>
              </a:rPr>
              <a:t>whatever</a:t>
            </a:r>
            <a:r>
              <a:rPr lang="it-IT" sz="2400" b="1" dirty="0">
                <a:effectLst/>
                <a:latin typeface="Times" pitchFamily="2" charset="0"/>
              </a:rPr>
              <a:t> </a:t>
            </a:r>
            <a:r>
              <a:rPr lang="it-IT" sz="2400" b="1" dirty="0" err="1">
                <a:effectLst/>
                <a:latin typeface="Times" pitchFamily="2" charset="0"/>
              </a:rPr>
              <a:t>their</a:t>
            </a:r>
            <a:r>
              <a:rPr lang="it-IT" sz="2400" b="1" dirty="0">
                <a:effectLst/>
                <a:latin typeface="Times" pitchFamily="2" charset="0"/>
              </a:rPr>
              <a:t> </a:t>
            </a:r>
            <a:r>
              <a:rPr lang="it-IT" sz="2400" b="1" dirty="0" err="1">
                <a:effectLst/>
                <a:latin typeface="Times" pitchFamily="2" charset="0"/>
              </a:rPr>
              <a:t>nationality</a:t>
            </a:r>
            <a:r>
              <a:rPr lang="it-IT" sz="2400" b="1" dirty="0">
                <a:effectLst/>
                <a:latin typeface="Times" pitchFamily="2" charset="0"/>
              </a:rPr>
              <a:t> or residence, </a:t>
            </a:r>
            <a:r>
              <a:rPr lang="it-IT" sz="2400" b="1" dirty="0" err="1">
                <a:effectLst/>
                <a:latin typeface="Times" pitchFamily="2" charset="0"/>
              </a:rPr>
              <a:t>respect</a:t>
            </a:r>
            <a:r>
              <a:rPr lang="it-IT" sz="2400" b="1" dirty="0">
                <a:effectLst/>
                <a:latin typeface="Times" pitchFamily="2" charset="0"/>
              </a:rPr>
              <a:t> </a:t>
            </a:r>
            <a:r>
              <a:rPr lang="it-IT" sz="2400" b="1" dirty="0" err="1">
                <a:effectLst/>
                <a:latin typeface="Times" pitchFamily="2" charset="0"/>
              </a:rPr>
              <a:t>their</a:t>
            </a:r>
            <a:r>
              <a:rPr lang="it-IT" sz="2400" b="1" dirty="0">
                <a:effectLst/>
                <a:latin typeface="Times" pitchFamily="2" charset="0"/>
              </a:rPr>
              <a:t> </a:t>
            </a:r>
            <a:r>
              <a:rPr lang="it-IT" sz="2400" b="1" dirty="0" err="1">
                <a:effectLst/>
                <a:latin typeface="Times" pitchFamily="2" charset="0"/>
              </a:rPr>
              <a:t>fundamental</a:t>
            </a:r>
            <a:r>
              <a:rPr lang="it-IT" sz="2400" b="1" dirty="0">
                <a:effectLst/>
                <a:latin typeface="Times" pitchFamily="2" charset="0"/>
              </a:rPr>
              <a:t> </a:t>
            </a:r>
            <a:r>
              <a:rPr lang="it-IT" sz="2400" b="1" dirty="0" err="1">
                <a:effectLst/>
                <a:latin typeface="Times" pitchFamily="2" charset="0"/>
              </a:rPr>
              <a:t>rights</a:t>
            </a:r>
            <a:r>
              <a:rPr lang="it-IT" sz="2400" b="1" dirty="0">
                <a:effectLst/>
                <a:latin typeface="Times" pitchFamily="2" charset="0"/>
              </a:rPr>
              <a:t> and </a:t>
            </a:r>
            <a:r>
              <a:rPr lang="it-IT" sz="2400" b="1" dirty="0" err="1">
                <a:effectLst/>
                <a:latin typeface="Times" pitchFamily="2" charset="0"/>
              </a:rPr>
              <a:t>freedoms</a:t>
            </a:r>
            <a:r>
              <a:rPr lang="it-IT" sz="2400" b="1" dirty="0">
                <a:effectLst/>
                <a:latin typeface="Times" pitchFamily="2" charset="0"/>
              </a:rPr>
              <a:t>, in </a:t>
            </a:r>
            <a:r>
              <a:rPr lang="it-IT" sz="2400" b="1" dirty="0" err="1">
                <a:effectLst/>
                <a:latin typeface="Times" pitchFamily="2" charset="0"/>
              </a:rPr>
              <a:t>particular</a:t>
            </a:r>
            <a:r>
              <a:rPr lang="it-IT" sz="2400" b="1" dirty="0">
                <a:effectLst/>
                <a:latin typeface="Times" pitchFamily="2" charset="0"/>
              </a:rPr>
              <a:t> </a:t>
            </a:r>
            <a:r>
              <a:rPr lang="it-IT" sz="2400" b="1" dirty="0" err="1">
                <a:effectLst/>
                <a:latin typeface="Times" pitchFamily="2" charset="0"/>
              </a:rPr>
              <a:t>their</a:t>
            </a:r>
            <a:r>
              <a:rPr lang="it-IT" sz="2400" b="1" dirty="0">
                <a:effectLst/>
                <a:latin typeface="Times" pitchFamily="2" charset="0"/>
              </a:rPr>
              <a:t> right to the </a:t>
            </a:r>
            <a:r>
              <a:rPr lang="it-IT" sz="2400" b="1" dirty="0" err="1">
                <a:effectLst/>
                <a:latin typeface="Times" pitchFamily="2" charset="0"/>
              </a:rPr>
              <a:t>protection</a:t>
            </a:r>
            <a:r>
              <a:rPr lang="it-IT" sz="2400" b="1" dirty="0">
                <a:effectLst/>
                <a:latin typeface="Times" pitchFamily="2" charset="0"/>
              </a:rPr>
              <a:t> of personal data</a:t>
            </a:r>
            <a:r>
              <a:rPr lang="it-IT" sz="2400" dirty="0">
                <a:effectLst/>
                <a:latin typeface="Times" pitchFamily="2" charset="0"/>
              </a:rPr>
              <a:t>. </a:t>
            </a:r>
            <a:r>
              <a:rPr lang="it-IT" sz="2400" dirty="0" err="1">
                <a:effectLst/>
                <a:latin typeface="Times" pitchFamily="2" charset="0"/>
              </a:rPr>
              <a:t>This</a:t>
            </a:r>
            <a:r>
              <a:rPr lang="it-IT" sz="2400" dirty="0">
                <a:effectLst/>
                <a:latin typeface="Times" pitchFamily="2" charset="0"/>
              </a:rPr>
              <a:t> </a:t>
            </a:r>
            <a:r>
              <a:rPr lang="it-IT" sz="2400" dirty="0" err="1">
                <a:effectLst/>
                <a:latin typeface="Times" pitchFamily="2" charset="0"/>
              </a:rPr>
              <a:t>Regulation</a:t>
            </a:r>
            <a:r>
              <a:rPr lang="it-IT" sz="2400" dirty="0">
                <a:effectLst/>
                <a:latin typeface="Times" pitchFamily="2" charset="0"/>
              </a:rPr>
              <a:t> </a:t>
            </a:r>
            <a:r>
              <a:rPr lang="it-IT" sz="2400" dirty="0" err="1">
                <a:effectLst/>
                <a:latin typeface="Times" pitchFamily="2" charset="0"/>
              </a:rPr>
              <a:t>is</a:t>
            </a:r>
            <a:r>
              <a:rPr lang="it-IT" sz="2400" dirty="0">
                <a:effectLst/>
                <a:latin typeface="Times" pitchFamily="2" charset="0"/>
              </a:rPr>
              <a:t> </a:t>
            </a:r>
            <a:r>
              <a:rPr lang="it-IT" sz="2400" dirty="0" err="1">
                <a:effectLst/>
                <a:latin typeface="Times" pitchFamily="2" charset="0"/>
              </a:rPr>
              <a:t>intended</a:t>
            </a:r>
            <a:r>
              <a:rPr lang="it-IT" sz="2400" dirty="0">
                <a:effectLst/>
                <a:latin typeface="Times" pitchFamily="2" charset="0"/>
              </a:rPr>
              <a:t> to </a:t>
            </a:r>
            <a:r>
              <a:rPr lang="it-IT" sz="2400" dirty="0" err="1">
                <a:effectLst/>
                <a:latin typeface="Times" pitchFamily="2" charset="0"/>
              </a:rPr>
              <a:t>contribute</a:t>
            </a:r>
            <a:r>
              <a:rPr lang="it-IT" sz="2400" dirty="0">
                <a:effectLst/>
                <a:latin typeface="Times" pitchFamily="2" charset="0"/>
              </a:rPr>
              <a:t> to the </a:t>
            </a:r>
            <a:r>
              <a:rPr lang="it-IT" sz="2400" dirty="0" err="1">
                <a:effectLst/>
                <a:latin typeface="Times" pitchFamily="2" charset="0"/>
              </a:rPr>
              <a:t>accomplishment</a:t>
            </a:r>
            <a:r>
              <a:rPr lang="it-IT" sz="2400" dirty="0">
                <a:effectLst/>
                <a:latin typeface="Times" pitchFamily="2" charset="0"/>
              </a:rPr>
              <a:t> of </a:t>
            </a:r>
            <a:r>
              <a:rPr lang="it-IT" sz="2400" b="1" dirty="0">
                <a:effectLst/>
                <a:latin typeface="Times" pitchFamily="2" charset="0"/>
              </a:rPr>
              <a:t>an area of </a:t>
            </a:r>
            <a:r>
              <a:rPr lang="it-IT" sz="2400" b="1" dirty="0" err="1">
                <a:effectLst/>
                <a:latin typeface="Times" pitchFamily="2" charset="0"/>
              </a:rPr>
              <a:t>freedom</a:t>
            </a:r>
            <a:r>
              <a:rPr lang="it-IT" sz="2400" b="1" dirty="0">
                <a:effectLst/>
                <a:latin typeface="Times" pitchFamily="2" charset="0"/>
              </a:rPr>
              <a:t>, security and </a:t>
            </a:r>
            <a:r>
              <a:rPr lang="it-IT" sz="2400" b="1" dirty="0" err="1">
                <a:effectLst/>
                <a:latin typeface="Times" pitchFamily="2" charset="0"/>
              </a:rPr>
              <a:t>justice</a:t>
            </a:r>
            <a:r>
              <a:rPr lang="it-IT" sz="2400" b="1" dirty="0">
                <a:effectLst/>
                <a:latin typeface="Times" pitchFamily="2" charset="0"/>
              </a:rPr>
              <a:t> and of an </a:t>
            </a:r>
            <a:r>
              <a:rPr lang="it-IT" sz="2400" b="1" dirty="0" err="1">
                <a:effectLst/>
                <a:latin typeface="Times" pitchFamily="2" charset="0"/>
              </a:rPr>
              <a:t>economic</a:t>
            </a:r>
            <a:r>
              <a:rPr lang="it-IT" sz="2400" b="1" dirty="0">
                <a:effectLst/>
                <a:latin typeface="Times" pitchFamily="2" charset="0"/>
              </a:rPr>
              <a:t> union</a:t>
            </a:r>
            <a:endParaRPr lang="it-IT" sz="2400" b="1" dirty="0"/>
          </a:p>
        </p:txBody>
      </p:sp>
      <p:sp>
        <p:nvSpPr>
          <p:cNvPr id="4" name="Segnaposto numero diapositiva 3">
            <a:extLst>
              <a:ext uri="{FF2B5EF4-FFF2-40B4-BE49-F238E27FC236}">
                <a16:creationId xmlns:a16="http://schemas.microsoft.com/office/drawing/2014/main" id="{D80FDBF6-E741-AE4D-BFD2-CA6ABFC44647}"/>
              </a:ext>
            </a:extLst>
          </p:cNvPr>
          <p:cNvSpPr>
            <a:spLocks noGrp="1"/>
          </p:cNvSpPr>
          <p:nvPr>
            <p:ph type="sldNum" sz="quarter" idx="12"/>
          </p:nvPr>
        </p:nvSpPr>
        <p:spPr/>
        <p:txBody>
          <a:bodyPr/>
          <a:lstStyle/>
          <a:p>
            <a:fld id="{9FB2DE29-B15E-594C-8E2E-9B4F1DF8D2EE}" type="slidenum">
              <a:rPr lang="en-US" altLang="en-US" smtClean="0"/>
              <a:pPr/>
              <a:t>18</a:t>
            </a:fld>
            <a:endParaRPr lang="en-US" altLang="en-US"/>
          </a:p>
        </p:txBody>
      </p:sp>
    </p:spTree>
    <p:extLst>
      <p:ext uri="{BB962C8B-B14F-4D97-AF65-F5344CB8AC3E}">
        <p14:creationId xmlns:p14="http://schemas.microsoft.com/office/powerpoint/2010/main" val="377722043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89DDF4B-AC63-384F-9BA6-B73F1F5C5AF7}"/>
              </a:ext>
            </a:extLst>
          </p:cNvPr>
          <p:cNvSpPr>
            <a:spLocks noGrp="1"/>
          </p:cNvSpPr>
          <p:nvPr>
            <p:ph idx="1"/>
          </p:nvPr>
        </p:nvSpPr>
        <p:spPr>
          <a:xfrm>
            <a:off x="683568" y="620688"/>
            <a:ext cx="7774632" cy="5475312"/>
          </a:xfrm>
        </p:spPr>
        <p:txBody>
          <a:bodyPr/>
          <a:lstStyle/>
          <a:p>
            <a:r>
              <a:rPr lang="it-IT" sz="3200" b="1" dirty="0">
                <a:effectLst/>
                <a:latin typeface="Times" pitchFamily="2" charset="0"/>
              </a:rPr>
              <a:t>to </a:t>
            </a:r>
            <a:r>
              <a:rPr lang="it-IT" sz="3200" b="1" dirty="0" err="1">
                <a:effectLst/>
                <a:latin typeface="Times" pitchFamily="2" charset="0"/>
              </a:rPr>
              <a:t>economic</a:t>
            </a:r>
            <a:r>
              <a:rPr lang="it-IT" sz="3200" b="1" dirty="0">
                <a:effectLst/>
                <a:latin typeface="Times" pitchFamily="2" charset="0"/>
              </a:rPr>
              <a:t> and social progress, to the </a:t>
            </a:r>
            <a:r>
              <a:rPr lang="it-IT" sz="3200" b="1" dirty="0" err="1">
                <a:effectLst/>
                <a:latin typeface="Times" pitchFamily="2" charset="0"/>
              </a:rPr>
              <a:t>strengthening</a:t>
            </a:r>
            <a:r>
              <a:rPr lang="it-IT" sz="3200" b="1" dirty="0">
                <a:effectLst/>
                <a:latin typeface="Times" pitchFamily="2" charset="0"/>
              </a:rPr>
              <a:t> and the </a:t>
            </a:r>
            <a:r>
              <a:rPr lang="it-IT" sz="3200" b="1" dirty="0" err="1">
                <a:effectLst/>
                <a:latin typeface="Times" pitchFamily="2" charset="0"/>
              </a:rPr>
              <a:t>convergence</a:t>
            </a:r>
            <a:r>
              <a:rPr lang="it-IT" sz="3200" b="1" dirty="0">
                <a:effectLst/>
                <a:latin typeface="Times" pitchFamily="2" charset="0"/>
              </a:rPr>
              <a:t> of the </a:t>
            </a:r>
            <a:r>
              <a:rPr lang="it-IT" sz="3200" b="1" dirty="0" err="1">
                <a:effectLst/>
                <a:latin typeface="Times" pitchFamily="2" charset="0"/>
              </a:rPr>
              <a:t>economies</a:t>
            </a:r>
            <a:r>
              <a:rPr lang="it-IT" sz="3200" b="1" dirty="0">
                <a:effectLst/>
                <a:latin typeface="Times" pitchFamily="2" charset="0"/>
              </a:rPr>
              <a:t> </a:t>
            </a:r>
            <a:r>
              <a:rPr lang="it-IT" sz="3200" b="1" dirty="0" err="1">
                <a:effectLst/>
                <a:latin typeface="Times" pitchFamily="2" charset="0"/>
              </a:rPr>
              <a:t>within</a:t>
            </a:r>
            <a:r>
              <a:rPr lang="it-IT" sz="3200" b="1" dirty="0">
                <a:effectLst/>
                <a:latin typeface="Times" pitchFamily="2" charset="0"/>
              </a:rPr>
              <a:t> the </a:t>
            </a:r>
            <a:r>
              <a:rPr lang="it-IT" sz="3200" b="1" dirty="0" err="1">
                <a:effectLst/>
                <a:latin typeface="Times" pitchFamily="2" charset="0"/>
              </a:rPr>
              <a:t>internal</a:t>
            </a:r>
            <a:r>
              <a:rPr lang="it-IT" sz="3200" b="1" dirty="0">
                <a:effectLst/>
                <a:latin typeface="Times" pitchFamily="2" charset="0"/>
              </a:rPr>
              <a:t> market, and to the </a:t>
            </a:r>
            <a:r>
              <a:rPr lang="it-IT" sz="3200" b="1" dirty="0" err="1">
                <a:effectLst/>
                <a:latin typeface="Times" pitchFamily="2" charset="0"/>
              </a:rPr>
              <a:t>well-being</a:t>
            </a:r>
            <a:r>
              <a:rPr lang="it-IT" sz="3200" b="1" dirty="0">
                <a:effectLst/>
                <a:latin typeface="Times" pitchFamily="2" charset="0"/>
              </a:rPr>
              <a:t> of </a:t>
            </a:r>
            <a:r>
              <a:rPr lang="it-IT" sz="3200" b="1" dirty="0" err="1">
                <a:effectLst/>
                <a:latin typeface="Times" pitchFamily="2" charset="0"/>
              </a:rPr>
              <a:t>natural</a:t>
            </a:r>
            <a:r>
              <a:rPr lang="it-IT" sz="3200" b="1" dirty="0">
                <a:effectLst/>
                <a:latin typeface="Times" pitchFamily="2" charset="0"/>
              </a:rPr>
              <a:t> </a:t>
            </a:r>
            <a:r>
              <a:rPr lang="it-IT" sz="3200" b="1" dirty="0" err="1">
                <a:effectLst/>
                <a:latin typeface="Times" pitchFamily="2" charset="0"/>
              </a:rPr>
              <a:t>persons</a:t>
            </a:r>
            <a:r>
              <a:rPr lang="it-IT" sz="3200" dirty="0">
                <a:effectLst/>
                <a:latin typeface="Times" pitchFamily="2" charset="0"/>
              </a:rPr>
              <a:t>.</a:t>
            </a:r>
          </a:p>
          <a:p>
            <a:r>
              <a:rPr lang="it-IT" dirty="0">
                <a:latin typeface="Times" pitchFamily="2" charset="0"/>
              </a:rPr>
              <a:t>(3) </a:t>
            </a:r>
            <a:r>
              <a:rPr lang="it-IT" dirty="0"/>
              <a:t>Directive 95/46/EC of the </a:t>
            </a:r>
            <a:r>
              <a:rPr lang="it-IT" dirty="0" err="1"/>
              <a:t>European</a:t>
            </a:r>
            <a:r>
              <a:rPr lang="it-IT" dirty="0"/>
              <a:t> </a:t>
            </a:r>
            <a:r>
              <a:rPr lang="it-IT" dirty="0" err="1"/>
              <a:t>Parliament</a:t>
            </a:r>
            <a:r>
              <a:rPr lang="it-IT" dirty="0"/>
              <a:t> and of the </a:t>
            </a:r>
            <a:r>
              <a:rPr lang="it-IT" dirty="0" err="1"/>
              <a:t>Council</a:t>
            </a:r>
            <a:r>
              <a:rPr lang="it-IT" dirty="0">
                <a:hlinkClick r:id="rId2"/>
              </a:rPr>
              <a:t> </a:t>
            </a:r>
            <a:r>
              <a:rPr lang="it-IT" dirty="0" err="1"/>
              <a:t>seeks</a:t>
            </a:r>
            <a:r>
              <a:rPr lang="it-IT" dirty="0"/>
              <a:t> to </a:t>
            </a:r>
            <a:r>
              <a:rPr lang="it-IT" dirty="0" err="1"/>
              <a:t>harmonise</a:t>
            </a:r>
            <a:r>
              <a:rPr lang="it-IT" dirty="0"/>
              <a:t> the </a:t>
            </a:r>
            <a:r>
              <a:rPr lang="it-IT" dirty="0" err="1"/>
              <a:t>protection</a:t>
            </a:r>
            <a:r>
              <a:rPr lang="it-IT" dirty="0"/>
              <a:t> of </a:t>
            </a:r>
            <a:r>
              <a:rPr lang="it-IT" dirty="0" err="1"/>
              <a:t>fundamental</a:t>
            </a:r>
            <a:r>
              <a:rPr lang="it-IT" dirty="0"/>
              <a:t> </a:t>
            </a:r>
            <a:r>
              <a:rPr lang="it-IT" dirty="0" err="1"/>
              <a:t>rights</a:t>
            </a:r>
            <a:r>
              <a:rPr lang="it-IT" dirty="0"/>
              <a:t> and </a:t>
            </a:r>
            <a:r>
              <a:rPr lang="it-IT" dirty="0" err="1"/>
              <a:t>freedoms</a:t>
            </a:r>
            <a:r>
              <a:rPr lang="it-IT" dirty="0"/>
              <a:t> of </a:t>
            </a:r>
            <a:r>
              <a:rPr lang="it-IT" dirty="0" err="1"/>
              <a:t>natural</a:t>
            </a:r>
            <a:r>
              <a:rPr lang="it-IT" dirty="0"/>
              <a:t> </a:t>
            </a:r>
            <a:r>
              <a:rPr lang="it-IT" dirty="0" err="1"/>
              <a:t>persons</a:t>
            </a:r>
            <a:r>
              <a:rPr lang="it-IT" dirty="0"/>
              <a:t> in </a:t>
            </a:r>
            <a:r>
              <a:rPr lang="it-IT" dirty="0" err="1"/>
              <a:t>respect</a:t>
            </a:r>
            <a:r>
              <a:rPr lang="it-IT" dirty="0"/>
              <a:t> of processing activities and to </a:t>
            </a:r>
            <a:r>
              <a:rPr lang="it-IT" dirty="0" err="1"/>
              <a:t>ensure</a:t>
            </a:r>
            <a:r>
              <a:rPr lang="it-IT" dirty="0"/>
              <a:t> the free flow of personal data </a:t>
            </a:r>
            <a:r>
              <a:rPr lang="it-IT" dirty="0" err="1"/>
              <a:t>between</a:t>
            </a:r>
            <a:r>
              <a:rPr lang="it-IT" dirty="0"/>
              <a:t> </a:t>
            </a:r>
            <a:r>
              <a:rPr lang="it-IT" dirty="0" err="1"/>
              <a:t>Member</a:t>
            </a:r>
            <a:r>
              <a:rPr lang="it-IT" dirty="0"/>
              <a:t> States.</a:t>
            </a:r>
          </a:p>
        </p:txBody>
      </p:sp>
      <p:sp>
        <p:nvSpPr>
          <p:cNvPr id="4" name="Segnaposto numero diapositiva 3">
            <a:extLst>
              <a:ext uri="{FF2B5EF4-FFF2-40B4-BE49-F238E27FC236}">
                <a16:creationId xmlns:a16="http://schemas.microsoft.com/office/drawing/2014/main" id="{2783E2D4-1B0B-CF42-93FE-3ED5D89680B1}"/>
              </a:ext>
            </a:extLst>
          </p:cNvPr>
          <p:cNvSpPr>
            <a:spLocks noGrp="1"/>
          </p:cNvSpPr>
          <p:nvPr>
            <p:ph type="sldNum" sz="quarter" idx="12"/>
          </p:nvPr>
        </p:nvSpPr>
        <p:spPr/>
        <p:txBody>
          <a:bodyPr/>
          <a:lstStyle/>
          <a:p>
            <a:fld id="{9FB2DE29-B15E-594C-8E2E-9B4F1DF8D2EE}" type="slidenum">
              <a:rPr lang="en-US" altLang="en-US" smtClean="0"/>
              <a:pPr/>
              <a:t>19</a:t>
            </a:fld>
            <a:endParaRPr lang="en-US" altLang="en-US"/>
          </a:p>
        </p:txBody>
      </p:sp>
    </p:spTree>
    <p:extLst>
      <p:ext uri="{BB962C8B-B14F-4D97-AF65-F5344CB8AC3E}">
        <p14:creationId xmlns:p14="http://schemas.microsoft.com/office/powerpoint/2010/main" val="363701205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E2DFF8-30BC-9118-336B-7932264EE908}"/>
              </a:ext>
            </a:extLst>
          </p:cNvPr>
          <p:cNvSpPr>
            <a:spLocks noGrp="1"/>
          </p:cNvSpPr>
          <p:nvPr>
            <p:ph type="title"/>
          </p:nvPr>
        </p:nvSpPr>
        <p:spPr/>
        <p:txBody>
          <a:bodyPr/>
          <a:lstStyle/>
          <a:p>
            <a:r>
              <a:rPr lang="it-IT" dirty="0"/>
              <a:t>2 </a:t>
            </a:r>
            <a:r>
              <a:rPr lang="it-IT" dirty="0" err="1"/>
              <a:t>legal</a:t>
            </a:r>
            <a:r>
              <a:rPr lang="it-IT" dirty="0"/>
              <a:t> acts: a </a:t>
            </a:r>
            <a:r>
              <a:rPr lang="it-IT" dirty="0" err="1"/>
              <a:t>directive</a:t>
            </a:r>
            <a:r>
              <a:rPr lang="it-IT" dirty="0"/>
              <a:t> and a </a:t>
            </a:r>
            <a:r>
              <a:rPr lang="it-IT" dirty="0" err="1"/>
              <a:t>regulation</a:t>
            </a:r>
            <a:endParaRPr lang="it-IT" dirty="0"/>
          </a:p>
        </p:txBody>
      </p:sp>
      <p:sp>
        <p:nvSpPr>
          <p:cNvPr id="3" name="Segnaposto contenuto 2">
            <a:extLst>
              <a:ext uri="{FF2B5EF4-FFF2-40B4-BE49-F238E27FC236}">
                <a16:creationId xmlns:a16="http://schemas.microsoft.com/office/drawing/2014/main" id="{1C95A0E8-562E-FBF8-2D46-3167753248BA}"/>
              </a:ext>
            </a:extLst>
          </p:cNvPr>
          <p:cNvSpPr>
            <a:spLocks noGrp="1"/>
          </p:cNvSpPr>
          <p:nvPr>
            <p:ph idx="1"/>
          </p:nvPr>
        </p:nvSpPr>
        <p:spPr/>
        <p:txBody>
          <a:bodyPr/>
          <a:lstStyle/>
          <a:p>
            <a:r>
              <a:rPr lang="en-US" dirty="0"/>
              <a:t>Directive 95/46/EC: so called </a:t>
            </a:r>
            <a:r>
              <a:rPr lang="en-US" b="1" dirty="0"/>
              <a:t>E-Commerce directive</a:t>
            </a:r>
          </a:p>
          <a:p>
            <a:r>
              <a:rPr lang="en-US" dirty="0"/>
              <a:t>REGULATION (EU) 2016/679 OF THE EUROPEAN PARLIAMENT AND OF THE COUNCIL of 27 April 2016 on the protection of natural persons with regard to the processing of personal data and on the free movement of such data, and repealing Directive 95/46/EC. So called </a:t>
            </a:r>
            <a:r>
              <a:rPr lang="en-US" b="1" dirty="0"/>
              <a:t>GDPR</a:t>
            </a:r>
            <a:endParaRPr lang="it-IT" b="1" dirty="0"/>
          </a:p>
        </p:txBody>
      </p:sp>
      <p:sp>
        <p:nvSpPr>
          <p:cNvPr id="4" name="Segnaposto numero diapositiva 3">
            <a:extLst>
              <a:ext uri="{FF2B5EF4-FFF2-40B4-BE49-F238E27FC236}">
                <a16:creationId xmlns:a16="http://schemas.microsoft.com/office/drawing/2014/main" id="{851F3602-F0A9-ECC1-9CB2-0C6E0005202B}"/>
              </a:ext>
            </a:extLst>
          </p:cNvPr>
          <p:cNvSpPr>
            <a:spLocks noGrp="1"/>
          </p:cNvSpPr>
          <p:nvPr>
            <p:ph type="sldNum" sz="quarter" idx="12"/>
          </p:nvPr>
        </p:nvSpPr>
        <p:spPr/>
        <p:txBody>
          <a:bodyPr/>
          <a:lstStyle/>
          <a:p>
            <a:fld id="{9FB2DE29-B15E-594C-8E2E-9B4F1DF8D2EE}" type="slidenum">
              <a:rPr lang="en-US" altLang="en-US" smtClean="0"/>
              <a:pPr/>
              <a:t>2</a:t>
            </a:fld>
            <a:endParaRPr lang="en-US" altLang="en-US" dirty="0"/>
          </a:p>
        </p:txBody>
      </p:sp>
    </p:spTree>
    <p:extLst>
      <p:ext uri="{BB962C8B-B14F-4D97-AF65-F5344CB8AC3E}">
        <p14:creationId xmlns:p14="http://schemas.microsoft.com/office/powerpoint/2010/main" val="289857513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78EC4F6-A984-8D46-ADF5-41B7406FF3C4}"/>
              </a:ext>
            </a:extLst>
          </p:cNvPr>
          <p:cNvSpPr>
            <a:spLocks noGrp="1"/>
          </p:cNvSpPr>
          <p:nvPr>
            <p:ph idx="1"/>
          </p:nvPr>
        </p:nvSpPr>
        <p:spPr>
          <a:xfrm>
            <a:off x="395536" y="152400"/>
            <a:ext cx="8062664" cy="6553200"/>
          </a:xfrm>
        </p:spPr>
        <p:txBody>
          <a:bodyPr/>
          <a:lstStyle/>
          <a:p>
            <a:r>
              <a:rPr lang="it-IT" dirty="0"/>
              <a:t>(5) </a:t>
            </a:r>
            <a:r>
              <a:rPr lang="it-IT" dirty="0">
                <a:effectLst/>
                <a:latin typeface="Times" pitchFamily="2" charset="0"/>
              </a:rPr>
              <a:t>The </a:t>
            </a:r>
            <a:r>
              <a:rPr lang="it-IT" dirty="0" err="1">
                <a:effectLst/>
                <a:latin typeface="Times" pitchFamily="2" charset="0"/>
              </a:rPr>
              <a:t>economic</a:t>
            </a:r>
            <a:r>
              <a:rPr lang="it-IT" dirty="0">
                <a:effectLst/>
                <a:latin typeface="Times" pitchFamily="2" charset="0"/>
              </a:rPr>
              <a:t> and social </a:t>
            </a:r>
            <a:r>
              <a:rPr lang="it-IT" dirty="0" err="1">
                <a:effectLst/>
                <a:latin typeface="Times" pitchFamily="2" charset="0"/>
              </a:rPr>
              <a:t>integration</a:t>
            </a:r>
            <a:r>
              <a:rPr lang="it-IT" dirty="0">
                <a:effectLst/>
                <a:latin typeface="Times" pitchFamily="2" charset="0"/>
              </a:rPr>
              <a:t> </a:t>
            </a:r>
            <a:r>
              <a:rPr lang="it-IT" dirty="0" err="1">
                <a:effectLst/>
                <a:latin typeface="Times" pitchFamily="2" charset="0"/>
              </a:rPr>
              <a:t>resulting</a:t>
            </a:r>
            <a:r>
              <a:rPr lang="it-IT" dirty="0">
                <a:effectLst/>
                <a:latin typeface="Times" pitchFamily="2" charset="0"/>
              </a:rPr>
              <a:t> from the </a:t>
            </a:r>
            <a:r>
              <a:rPr lang="it-IT" dirty="0" err="1">
                <a:effectLst/>
                <a:latin typeface="Times" pitchFamily="2" charset="0"/>
              </a:rPr>
              <a:t>functioning</a:t>
            </a:r>
            <a:r>
              <a:rPr lang="it-IT" dirty="0">
                <a:effectLst/>
                <a:latin typeface="Times" pitchFamily="2" charset="0"/>
              </a:rPr>
              <a:t> of the </a:t>
            </a:r>
            <a:r>
              <a:rPr lang="it-IT" dirty="0" err="1">
                <a:effectLst/>
                <a:latin typeface="Times" pitchFamily="2" charset="0"/>
              </a:rPr>
              <a:t>internal</a:t>
            </a:r>
            <a:r>
              <a:rPr lang="it-IT" dirty="0">
                <a:effectLst/>
                <a:latin typeface="Times" pitchFamily="2" charset="0"/>
              </a:rPr>
              <a:t> market </a:t>
            </a:r>
            <a:r>
              <a:rPr lang="it-IT" dirty="0" err="1">
                <a:effectLst/>
                <a:latin typeface="Times" pitchFamily="2" charset="0"/>
              </a:rPr>
              <a:t>has</a:t>
            </a:r>
            <a:r>
              <a:rPr lang="it-IT" dirty="0">
                <a:effectLst/>
                <a:latin typeface="Times" pitchFamily="2" charset="0"/>
              </a:rPr>
              <a:t> </a:t>
            </a:r>
            <a:r>
              <a:rPr lang="it-IT" b="1" dirty="0">
                <a:effectLst/>
                <a:latin typeface="Times" pitchFamily="2" charset="0"/>
              </a:rPr>
              <a:t>led to a </a:t>
            </a:r>
            <a:r>
              <a:rPr lang="it-IT" b="1" dirty="0" err="1">
                <a:effectLst/>
                <a:latin typeface="Times" pitchFamily="2" charset="0"/>
              </a:rPr>
              <a:t>substantial</a:t>
            </a:r>
            <a:r>
              <a:rPr lang="it-IT" b="1" dirty="0">
                <a:effectLst/>
                <a:latin typeface="Times" pitchFamily="2" charset="0"/>
              </a:rPr>
              <a:t> </a:t>
            </a:r>
            <a:r>
              <a:rPr lang="it-IT" b="1" dirty="0" err="1">
                <a:effectLst/>
                <a:latin typeface="Times" pitchFamily="2" charset="0"/>
              </a:rPr>
              <a:t>increase</a:t>
            </a:r>
            <a:r>
              <a:rPr lang="it-IT" b="1" dirty="0">
                <a:effectLst/>
                <a:latin typeface="Times" pitchFamily="2" charset="0"/>
              </a:rPr>
              <a:t> in cross-</a:t>
            </a:r>
            <a:r>
              <a:rPr lang="it-IT" b="1" dirty="0" err="1">
                <a:effectLst/>
                <a:latin typeface="Times" pitchFamily="2" charset="0"/>
              </a:rPr>
              <a:t>border</a:t>
            </a:r>
            <a:r>
              <a:rPr lang="it-IT" b="1" dirty="0">
                <a:effectLst/>
                <a:latin typeface="Times" pitchFamily="2" charset="0"/>
              </a:rPr>
              <a:t> </a:t>
            </a:r>
            <a:r>
              <a:rPr lang="it-IT" b="1" dirty="0" err="1">
                <a:effectLst/>
                <a:latin typeface="Times" pitchFamily="2" charset="0"/>
              </a:rPr>
              <a:t>flows</a:t>
            </a:r>
            <a:r>
              <a:rPr lang="it-IT" b="1" dirty="0">
                <a:effectLst/>
                <a:latin typeface="Times" pitchFamily="2" charset="0"/>
              </a:rPr>
              <a:t> of personal data</a:t>
            </a:r>
            <a:r>
              <a:rPr lang="it-IT" dirty="0">
                <a:effectLst/>
                <a:latin typeface="Times" pitchFamily="2" charset="0"/>
              </a:rPr>
              <a:t>. The </a:t>
            </a:r>
            <a:r>
              <a:rPr lang="it-IT" dirty="0" err="1">
                <a:effectLst/>
                <a:latin typeface="Times" pitchFamily="2" charset="0"/>
              </a:rPr>
              <a:t>exchange</a:t>
            </a:r>
            <a:r>
              <a:rPr lang="it-IT" dirty="0">
                <a:effectLst/>
                <a:latin typeface="Times" pitchFamily="2" charset="0"/>
              </a:rPr>
              <a:t> of personal data </a:t>
            </a:r>
            <a:r>
              <a:rPr lang="it-IT" b="1" dirty="0" err="1">
                <a:effectLst/>
                <a:latin typeface="Times" pitchFamily="2" charset="0"/>
              </a:rPr>
              <a:t>between</a:t>
            </a:r>
            <a:r>
              <a:rPr lang="it-IT" b="1" dirty="0">
                <a:effectLst/>
                <a:latin typeface="Times" pitchFamily="2" charset="0"/>
              </a:rPr>
              <a:t> public and private </a:t>
            </a:r>
            <a:r>
              <a:rPr lang="it-IT" b="1" dirty="0" err="1">
                <a:effectLst/>
                <a:latin typeface="Times" pitchFamily="2" charset="0"/>
              </a:rPr>
              <a:t>actors</a:t>
            </a:r>
            <a:r>
              <a:rPr lang="it-IT" b="1" dirty="0">
                <a:effectLst/>
                <a:latin typeface="Times" pitchFamily="2" charset="0"/>
              </a:rPr>
              <a:t>, </a:t>
            </a:r>
            <a:r>
              <a:rPr lang="it-IT" b="1" dirty="0" err="1">
                <a:effectLst/>
                <a:latin typeface="Times" pitchFamily="2" charset="0"/>
              </a:rPr>
              <a:t>including</a:t>
            </a:r>
            <a:r>
              <a:rPr lang="it-IT" b="1" dirty="0">
                <a:effectLst/>
                <a:latin typeface="Times" pitchFamily="2" charset="0"/>
              </a:rPr>
              <a:t> </a:t>
            </a:r>
            <a:r>
              <a:rPr lang="it-IT" b="1" dirty="0" err="1">
                <a:effectLst/>
                <a:latin typeface="Times" pitchFamily="2" charset="0"/>
              </a:rPr>
              <a:t>natural</a:t>
            </a:r>
            <a:r>
              <a:rPr lang="it-IT" b="1" dirty="0">
                <a:effectLst/>
                <a:latin typeface="Times" pitchFamily="2" charset="0"/>
              </a:rPr>
              <a:t> </a:t>
            </a:r>
            <a:r>
              <a:rPr lang="it-IT" b="1" dirty="0" err="1">
                <a:effectLst/>
                <a:latin typeface="Times" pitchFamily="2" charset="0"/>
              </a:rPr>
              <a:t>persons</a:t>
            </a:r>
            <a:r>
              <a:rPr lang="it-IT" b="1" dirty="0">
                <a:effectLst/>
                <a:latin typeface="Times" pitchFamily="2" charset="0"/>
              </a:rPr>
              <a:t>, </a:t>
            </a:r>
            <a:r>
              <a:rPr lang="it-IT" b="1" dirty="0" err="1">
                <a:effectLst/>
                <a:latin typeface="Times" pitchFamily="2" charset="0"/>
              </a:rPr>
              <a:t>associations</a:t>
            </a:r>
            <a:r>
              <a:rPr lang="it-IT" b="1" dirty="0">
                <a:effectLst/>
                <a:latin typeface="Times" pitchFamily="2" charset="0"/>
              </a:rPr>
              <a:t> and </a:t>
            </a:r>
            <a:r>
              <a:rPr lang="it-IT" b="1" dirty="0" err="1">
                <a:effectLst/>
                <a:latin typeface="Times" pitchFamily="2" charset="0"/>
              </a:rPr>
              <a:t>undertakings</a:t>
            </a:r>
            <a:r>
              <a:rPr lang="it-IT" b="1" dirty="0">
                <a:effectLst/>
                <a:latin typeface="Times" pitchFamily="2" charset="0"/>
              </a:rPr>
              <a:t> </a:t>
            </a:r>
            <a:r>
              <a:rPr lang="it-IT" b="1" dirty="0" err="1">
                <a:effectLst/>
                <a:latin typeface="Times" pitchFamily="2" charset="0"/>
              </a:rPr>
              <a:t>across</a:t>
            </a:r>
            <a:r>
              <a:rPr lang="it-IT" b="1" dirty="0">
                <a:effectLst/>
                <a:latin typeface="Times" pitchFamily="2" charset="0"/>
              </a:rPr>
              <a:t> the Union </a:t>
            </a:r>
            <a:r>
              <a:rPr lang="it-IT" b="1" dirty="0" err="1">
                <a:effectLst/>
                <a:latin typeface="Times" pitchFamily="2" charset="0"/>
              </a:rPr>
              <a:t>has</a:t>
            </a:r>
            <a:r>
              <a:rPr lang="it-IT" b="1" dirty="0">
                <a:effectLst/>
                <a:latin typeface="Times" pitchFamily="2" charset="0"/>
              </a:rPr>
              <a:t> </a:t>
            </a:r>
            <a:r>
              <a:rPr lang="it-IT" b="1" dirty="0" err="1">
                <a:effectLst/>
                <a:latin typeface="Times" pitchFamily="2" charset="0"/>
              </a:rPr>
              <a:t>increased</a:t>
            </a:r>
            <a:r>
              <a:rPr lang="it-IT" dirty="0">
                <a:effectLst/>
                <a:latin typeface="Times" pitchFamily="2" charset="0"/>
              </a:rPr>
              <a:t>. (…)</a:t>
            </a:r>
            <a:endParaRPr lang="it-IT" dirty="0"/>
          </a:p>
        </p:txBody>
      </p:sp>
      <p:sp>
        <p:nvSpPr>
          <p:cNvPr id="4" name="Segnaposto numero diapositiva 3">
            <a:extLst>
              <a:ext uri="{FF2B5EF4-FFF2-40B4-BE49-F238E27FC236}">
                <a16:creationId xmlns:a16="http://schemas.microsoft.com/office/drawing/2014/main" id="{F07B642E-61E7-F646-8090-EF400F79F75B}"/>
              </a:ext>
            </a:extLst>
          </p:cNvPr>
          <p:cNvSpPr>
            <a:spLocks noGrp="1"/>
          </p:cNvSpPr>
          <p:nvPr>
            <p:ph type="sldNum" sz="quarter" idx="12"/>
          </p:nvPr>
        </p:nvSpPr>
        <p:spPr/>
        <p:txBody>
          <a:bodyPr/>
          <a:lstStyle/>
          <a:p>
            <a:fld id="{9FB2DE29-B15E-594C-8E2E-9B4F1DF8D2EE}" type="slidenum">
              <a:rPr lang="en-US" altLang="en-US" smtClean="0"/>
              <a:pPr/>
              <a:t>20</a:t>
            </a:fld>
            <a:endParaRPr lang="en-US" altLang="en-US"/>
          </a:p>
        </p:txBody>
      </p:sp>
    </p:spTree>
    <p:extLst>
      <p:ext uri="{BB962C8B-B14F-4D97-AF65-F5344CB8AC3E}">
        <p14:creationId xmlns:p14="http://schemas.microsoft.com/office/powerpoint/2010/main" val="228779927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BE6F0D0-EC88-FA42-B7E4-71B8DDC108D0}"/>
              </a:ext>
            </a:extLst>
          </p:cNvPr>
          <p:cNvSpPr>
            <a:spLocks noGrp="1"/>
          </p:cNvSpPr>
          <p:nvPr>
            <p:ph idx="1"/>
          </p:nvPr>
        </p:nvSpPr>
        <p:spPr>
          <a:xfrm>
            <a:off x="611560" y="548680"/>
            <a:ext cx="7846640" cy="5547320"/>
          </a:xfrm>
        </p:spPr>
        <p:txBody>
          <a:bodyPr/>
          <a:lstStyle/>
          <a:p>
            <a:r>
              <a:rPr lang="it-IT" sz="2400" dirty="0"/>
              <a:t>(6) </a:t>
            </a:r>
            <a:r>
              <a:rPr lang="it-IT" sz="2400" b="1" dirty="0" err="1"/>
              <a:t>Rapid</a:t>
            </a:r>
            <a:r>
              <a:rPr lang="it-IT" sz="2400" b="1" dirty="0"/>
              <a:t> </a:t>
            </a:r>
            <a:r>
              <a:rPr lang="it-IT" sz="2400" b="1" dirty="0" err="1"/>
              <a:t>technological</a:t>
            </a:r>
            <a:r>
              <a:rPr lang="it-IT" sz="2400" b="1" dirty="0"/>
              <a:t> </a:t>
            </a:r>
            <a:r>
              <a:rPr lang="it-IT" sz="2400" b="1" dirty="0" err="1"/>
              <a:t>developments</a:t>
            </a:r>
            <a:r>
              <a:rPr lang="it-IT" sz="2400" b="1" dirty="0"/>
              <a:t> and </a:t>
            </a:r>
            <a:r>
              <a:rPr lang="it-IT" sz="2400" b="1" dirty="0" err="1"/>
              <a:t>globalisation</a:t>
            </a:r>
            <a:r>
              <a:rPr lang="it-IT" sz="2400" b="1" dirty="0"/>
              <a:t> </a:t>
            </a:r>
            <a:r>
              <a:rPr lang="it-IT" sz="2400" b="1" dirty="0" err="1"/>
              <a:t>have</a:t>
            </a:r>
            <a:r>
              <a:rPr lang="it-IT" sz="2400" b="1" dirty="0"/>
              <a:t> </a:t>
            </a:r>
            <a:r>
              <a:rPr lang="it-IT" sz="2400" b="1" dirty="0" err="1"/>
              <a:t>brought</a:t>
            </a:r>
            <a:r>
              <a:rPr lang="it-IT" sz="2400" b="1" dirty="0"/>
              <a:t> new </a:t>
            </a:r>
            <a:r>
              <a:rPr lang="it-IT" sz="2400" b="1" dirty="0" err="1"/>
              <a:t>challenges</a:t>
            </a:r>
            <a:r>
              <a:rPr lang="it-IT" sz="2400" b="1" dirty="0"/>
              <a:t> for the </a:t>
            </a:r>
            <a:r>
              <a:rPr lang="it-IT" sz="2400" b="1" dirty="0" err="1"/>
              <a:t>protection</a:t>
            </a:r>
            <a:r>
              <a:rPr lang="it-IT" sz="2400" b="1" dirty="0"/>
              <a:t> of personal data</a:t>
            </a:r>
            <a:r>
              <a:rPr lang="it-IT" sz="2400" dirty="0"/>
              <a:t>. The </a:t>
            </a:r>
            <a:r>
              <a:rPr lang="it-IT" sz="2400" b="1" dirty="0"/>
              <a:t>scale of the </a:t>
            </a:r>
            <a:r>
              <a:rPr lang="it-IT" sz="2400" b="1" dirty="0" err="1"/>
              <a:t>collection</a:t>
            </a:r>
            <a:r>
              <a:rPr lang="it-IT" sz="2400" b="1" dirty="0"/>
              <a:t> and </a:t>
            </a:r>
            <a:r>
              <a:rPr lang="it-IT" sz="2400" b="1" dirty="0" err="1"/>
              <a:t>sharing</a:t>
            </a:r>
            <a:r>
              <a:rPr lang="it-IT" sz="2400" b="1" dirty="0"/>
              <a:t> of personal data </a:t>
            </a:r>
            <a:r>
              <a:rPr lang="it-IT" sz="2400" b="1" dirty="0" err="1"/>
              <a:t>has</a:t>
            </a:r>
            <a:r>
              <a:rPr lang="it-IT" sz="2400" b="1" dirty="0"/>
              <a:t> </a:t>
            </a:r>
            <a:r>
              <a:rPr lang="it-IT" sz="2400" b="1" dirty="0" err="1"/>
              <a:t>increased</a:t>
            </a:r>
            <a:r>
              <a:rPr lang="it-IT" sz="2400" b="1" dirty="0"/>
              <a:t> </a:t>
            </a:r>
            <a:r>
              <a:rPr lang="it-IT" sz="2400" b="1" dirty="0" err="1"/>
              <a:t>significantly</a:t>
            </a:r>
            <a:r>
              <a:rPr lang="it-IT" sz="2400" dirty="0"/>
              <a:t>. Technology </a:t>
            </a:r>
            <a:r>
              <a:rPr lang="it-IT" sz="2400" dirty="0" err="1"/>
              <a:t>allows</a:t>
            </a:r>
            <a:r>
              <a:rPr lang="it-IT" sz="2400" dirty="0"/>
              <a:t> </a:t>
            </a:r>
            <a:r>
              <a:rPr lang="it-IT" sz="2400" dirty="0" err="1"/>
              <a:t>both</a:t>
            </a:r>
            <a:r>
              <a:rPr lang="it-IT" sz="2400" dirty="0"/>
              <a:t> private companies and public </a:t>
            </a:r>
            <a:r>
              <a:rPr lang="it-IT" sz="2400" dirty="0" err="1"/>
              <a:t>authorities</a:t>
            </a:r>
            <a:r>
              <a:rPr lang="it-IT" sz="2400" dirty="0"/>
              <a:t> to </a:t>
            </a:r>
            <a:r>
              <a:rPr lang="it-IT" sz="2400" b="1" dirty="0" err="1"/>
              <a:t>make</a:t>
            </a:r>
            <a:r>
              <a:rPr lang="it-IT" sz="2400" b="1" dirty="0"/>
              <a:t> use of personal data on an </a:t>
            </a:r>
            <a:r>
              <a:rPr lang="it-IT" sz="2400" b="1" dirty="0" err="1"/>
              <a:t>unprecedented</a:t>
            </a:r>
            <a:r>
              <a:rPr lang="it-IT" sz="2400" b="1" dirty="0"/>
              <a:t> scale in </a:t>
            </a:r>
            <a:r>
              <a:rPr lang="it-IT" sz="2400" b="1" dirty="0" err="1"/>
              <a:t>order</a:t>
            </a:r>
            <a:r>
              <a:rPr lang="it-IT" sz="2400" b="1" dirty="0"/>
              <a:t> to </a:t>
            </a:r>
            <a:r>
              <a:rPr lang="it-IT" sz="2400" b="1" dirty="0" err="1"/>
              <a:t>pursue</a:t>
            </a:r>
            <a:r>
              <a:rPr lang="it-IT" sz="2400" b="1" dirty="0"/>
              <a:t> </a:t>
            </a:r>
            <a:r>
              <a:rPr lang="it-IT" sz="2400" b="1" dirty="0" err="1"/>
              <a:t>their</a:t>
            </a:r>
            <a:r>
              <a:rPr lang="it-IT" sz="2400" b="1" dirty="0"/>
              <a:t> </a:t>
            </a:r>
            <a:r>
              <a:rPr lang="it-IT" sz="2400" b="1" dirty="0" err="1"/>
              <a:t>activities</a:t>
            </a:r>
            <a:r>
              <a:rPr lang="it-IT" sz="2400" dirty="0"/>
              <a:t>. Natural </a:t>
            </a:r>
            <a:r>
              <a:rPr lang="it-IT" sz="2400" dirty="0" err="1"/>
              <a:t>persons</a:t>
            </a:r>
            <a:r>
              <a:rPr lang="it-IT" sz="2400" dirty="0"/>
              <a:t> </a:t>
            </a:r>
            <a:r>
              <a:rPr lang="it-IT" sz="2400" dirty="0" err="1"/>
              <a:t>increasingly</a:t>
            </a:r>
            <a:r>
              <a:rPr lang="it-IT" sz="2400" dirty="0"/>
              <a:t> </a:t>
            </a:r>
            <a:r>
              <a:rPr lang="it-IT" sz="2400" dirty="0" err="1"/>
              <a:t>make</a:t>
            </a:r>
            <a:r>
              <a:rPr lang="it-IT" sz="2400" dirty="0"/>
              <a:t> personal information </a:t>
            </a:r>
            <a:r>
              <a:rPr lang="it-IT" sz="2400" dirty="0" err="1"/>
              <a:t>available</a:t>
            </a:r>
            <a:r>
              <a:rPr lang="it-IT" sz="2400" dirty="0"/>
              <a:t> </a:t>
            </a:r>
            <a:r>
              <a:rPr lang="it-IT" sz="2400" dirty="0" err="1"/>
              <a:t>publicly</a:t>
            </a:r>
            <a:r>
              <a:rPr lang="it-IT" sz="2400" dirty="0"/>
              <a:t> and </a:t>
            </a:r>
            <a:r>
              <a:rPr lang="it-IT" sz="2400" dirty="0" err="1"/>
              <a:t>globally</a:t>
            </a:r>
            <a:r>
              <a:rPr lang="it-IT" sz="2400" dirty="0"/>
              <a:t>. Technology </a:t>
            </a:r>
            <a:r>
              <a:rPr lang="it-IT" sz="2400" dirty="0" err="1"/>
              <a:t>has</a:t>
            </a:r>
            <a:r>
              <a:rPr lang="it-IT" sz="2400" dirty="0"/>
              <a:t> </a:t>
            </a:r>
            <a:r>
              <a:rPr lang="it-IT" sz="2400" dirty="0" err="1"/>
              <a:t>transformed</a:t>
            </a:r>
            <a:r>
              <a:rPr lang="it-IT" sz="2400" dirty="0"/>
              <a:t> </a:t>
            </a:r>
            <a:r>
              <a:rPr lang="it-IT" sz="2400" dirty="0" err="1"/>
              <a:t>both</a:t>
            </a:r>
            <a:r>
              <a:rPr lang="it-IT" sz="2400" dirty="0"/>
              <a:t> the economy and social life, and </a:t>
            </a:r>
            <a:r>
              <a:rPr lang="it-IT" sz="2400" dirty="0" err="1"/>
              <a:t>should</a:t>
            </a:r>
            <a:r>
              <a:rPr lang="it-IT" sz="2400" dirty="0"/>
              <a:t> </a:t>
            </a:r>
            <a:r>
              <a:rPr lang="it-IT" sz="2400" dirty="0" err="1"/>
              <a:t>further</a:t>
            </a:r>
            <a:r>
              <a:rPr lang="it-IT" sz="2400" dirty="0"/>
              <a:t> facilitate the free flow of personal data </a:t>
            </a:r>
            <a:r>
              <a:rPr lang="it-IT" sz="2400" dirty="0" err="1"/>
              <a:t>within</a:t>
            </a:r>
            <a:r>
              <a:rPr lang="it-IT" sz="2400" dirty="0"/>
              <a:t> the Union and the transfer to </a:t>
            </a:r>
            <a:r>
              <a:rPr lang="it-IT" sz="2400" dirty="0" err="1"/>
              <a:t>third</a:t>
            </a:r>
            <a:r>
              <a:rPr lang="it-IT" sz="2400" dirty="0"/>
              <a:t> countries and international </a:t>
            </a:r>
            <a:r>
              <a:rPr lang="it-IT" sz="2400" dirty="0" err="1"/>
              <a:t>organisations</a:t>
            </a:r>
            <a:r>
              <a:rPr lang="it-IT" sz="2400" dirty="0"/>
              <a:t>, </a:t>
            </a:r>
            <a:r>
              <a:rPr lang="it-IT" sz="2400" dirty="0" err="1"/>
              <a:t>while</a:t>
            </a:r>
            <a:r>
              <a:rPr lang="it-IT" sz="2400" dirty="0"/>
              <a:t> </a:t>
            </a:r>
            <a:r>
              <a:rPr lang="it-IT" sz="2400" dirty="0" err="1"/>
              <a:t>ensuring</a:t>
            </a:r>
            <a:r>
              <a:rPr lang="it-IT" sz="2400" dirty="0"/>
              <a:t> a </a:t>
            </a:r>
            <a:r>
              <a:rPr lang="it-IT" sz="2400" b="1" dirty="0"/>
              <a:t>high </a:t>
            </a:r>
            <a:r>
              <a:rPr lang="it-IT" sz="2400" b="1" dirty="0" err="1"/>
              <a:t>level</a:t>
            </a:r>
            <a:r>
              <a:rPr lang="it-IT" sz="2400" b="1" dirty="0"/>
              <a:t> of the </a:t>
            </a:r>
            <a:r>
              <a:rPr lang="it-IT" sz="2400" b="1" dirty="0" err="1"/>
              <a:t>protection</a:t>
            </a:r>
            <a:r>
              <a:rPr lang="it-IT" sz="2400" b="1" dirty="0"/>
              <a:t> of personal data</a:t>
            </a:r>
            <a:r>
              <a:rPr lang="it-IT" sz="2400" dirty="0"/>
              <a:t>.</a:t>
            </a:r>
          </a:p>
        </p:txBody>
      </p:sp>
      <p:sp>
        <p:nvSpPr>
          <p:cNvPr id="4" name="Segnaposto numero diapositiva 3">
            <a:extLst>
              <a:ext uri="{FF2B5EF4-FFF2-40B4-BE49-F238E27FC236}">
                <a16:creationId xmlns:a16="http://schemas.microsoft.com/office/drawing/2014/main" id="{FFC59E79-F9B9-D74D-840F-BA31CD09FB2B}"/>
              </a:ext>
            </a:extLst>
          </p:cNvPr>
          <p:cNvSpPr>
            <a:spLocks noGrp="1"/>
          </p:cNvSpPr>
          <p:nvPr>
            <p:ph type="sldNum" sz="quarter" idx="12"/>
          </p:nvPr>
        </p:nvSpPr>
        <p:spPr/>
        <p:txBody>
          <a:bodyPr/>
          <a:lstStyle/>
          <a:p>
            <a:fld id="{9FB2DE29-B15E-594C-8E2E-9B4F1DF8D2EE}" type="slidenum">
              <a:rPr lang="en-US" altLang="en-US" smtClean="0"/>
              <a:pPr/>
              <a:t>21</a:t>
            </a:fld>
            <a:endParaRPr lang="en-US" altLang="en-US"/>
          </a:p>
        </p:txBody>
      </p:sp>
    </p:spTree>
    <p:extLst>
      <p:ext uri="{BB962C8B-B14F-4D97-AF65-F5344CB8AC3E}">
        <p14:creationId xmlns:p14="http://schemas.microsoft.com/office/powerpoint/2010/main" val="33013488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16BCFBA-AF46-4040-8500-ECE8AE996847}"/>
              </a:ext>
            </a:extLst>
          </p:cNvPr>
          <p:cNvSpPr>
            <a:spLocks noGrp="1"/>
          </p:cNvSpPr>
          <p:nvPr>
            <p:ph idx="1"/>
          </p:nvPr>
        </p:nvSpPr>
        <p:spPr>
          <a:xfrm>
            <a:off x="539552" y="476672"/>
            <a:ext cx="7918648" cy="5619328"/>
          </a:xfrm>
        </p:spPr>
        <p:txBody>
          <a:bodyPr/>
          <a:lstStyle/>
          <a:p>
            <a:r>
              <a:rPr lang="it-IT" dirty="0"/>
              <a:t>(7) </a:t>
            </a:r>
            <a:r>
              <a:rPr lang="it-IT" dirty="0" err="1"/>
              <a:t>Those</a:t>
            </a:r>
            <a:r>
              <a:rPr lang="it-IT" dirty="0"/>
              <a:t> </a:t>
            </a:r>
            <a:r>
              <a:rPr lang="it-IT" dirty="0" err="1"/>
              <a:t>developments</a:t>
            </a:r>
            <a:r>
              <a:rPr lang="it-IT" dirty="0"/>
              <a:t> </a:t>
            </a:r>
            <a:r>
              <a:rPr lang="it-IT" b="1" dirty="0" err="1"/>
              <a:t>require</a:t>
            </a:r>
            <a:r>
              <a:rPr lang="it-IT" b="1" dirty="0"/>
              <a:t> a strong and more </a:t>
            </a:r>
            <a:r>
              <a:rPr lang="it-IT" b="1" dirty="0" err="1"/>
              <a:t>coherent</a:t>
            </a:r>
            <a:r>
              <a:rPr lang="it-IT" b="1" dirty="0"/>
              <a:t> data </a:t>
            </a:r>
            <a:r>
              <a:rPr lang="it-IT" b="1" dirty="0" err="1"/>
              <a:t>protection</a:t>
            </a:r>
            <a:r>
              <a:rPr lang="it-IT" b="1" dirty="0"/>
              <a:t> </a:t>
            </a:r>
            <a:r>
              <a:rPr lang="it-IT" b="1" dirty="0" err="1"/>
              <a:t>framework</a:t>
            </a:r>
            <a:r>
              <a:rPr lang="it-IT" b="1" dirty="0"/>
              <a:t> in the Union, </a:t>
            </a:r>
            <a:r>
              <a:rPr lang="it-IT" dirty="0" err="1"/>
              <a:t>backed</a:t>
            </a:r>
            <a:r>
              <a:rPr lang="it-IT" dirty="0"/>
              <a:t> by strong </a:t>
            </a:r>
            <a:r>
              <a:rPr lang="it-IT" dirty="0" err="1"/>
              <a:t>enforcement</a:t>
            </a:r>
            <a:r>
              <a:rPr lang="it-IT" dirty="0"/>
              <a:t>, </a:t>
            </a:r>
            <a:r>
              <a:rPr lang="it-IT" dirty="0" err="1"/>
              <a:t>given</a:t>
            </a:r>
            <a:r>
              <a:rPr lang="it-IT" dirty="0"/>
              <a:t> the </a:t>
            </a:r>
            <a:r>
              <a:rPr lang="it-IT" dirty="0" err="1"/>
              <a:t>importance</a:t>
            </a:r>
            <a:r>
              <a:rPr lang="it-IT" dirty="0"/>
              <a:t> of </a:t>
            </a:r>
            <a:r>
              <a:rPr lang="it-IT" dirty="0" err="1"/>
              <a:t>creating</a:t>
            </a:r>
            <a:r>
              <a:rPr lang="it-IT" dirty="0"/>
              <a:t> the </a:t>
            </a:r>
            <a:r>
              <a:rPr lang="it-IT" b="1" dirty="0"/>
              <a:t>trust</a:t>
            </a:r>
            <a:r>
              <a:rPr lang="it-IT" dirty="0"/>
              <a:t> </a:t>
            </a:r>
            <a:r>
              <a:rPr lang="it-IT" dirty="0" err="1"/>
              <a:t>that</a:t>
            </a:r>
            <a:r>
              <a:rPr lang="it-IT" dirty="0"/>
              <a:t> </a:t>
            </a:r>
            <a:r>
              <a:rPr lang="it-IT" dirty="0" err="1"/>
              <a:t>will</a:t>
            </a:r>
            <a:r>
              <a:rPr lang="it-IT" dirty="0"/>
              <a:t> </a:t>
            </a:r>
            <a:r>
              <a:rPr lang="it-IT" dirty="0" err="1"/>
              <a:t>allow</a:t>
            </a:r>
            <a:r>
              <a:rPr lang="it-IT" dirty="0"/>
              <a:t> the </a:t>
            </a:r>
            <a:r>
              <a:rPr lang="it-IT" dirty="0" err="1"/>
              <a:t>digital</a:t>
            </a:r>
            <a:r>
              <a:rPr lang="it-IT" dirty="0"/>
              <a:t> economy to </a:t>
            </a:r>
            <a:r>
              <a:rPr lang="it-IT" dirty="0" err="1"/>
              <a:t>develop</a:t>
            </a:r>
            <a:r>
              <a:rPr lang="it-IT" dirty="0"/>
              <a:t> </a:t>
            </a:r>
            <a:r>
              <a:rPr lang="it-IT" dirty="0" err="1"/>
              <a:t>across</a:t>
            </a:r>
            <a:r>
              <a:rPr lang="it-IT" dirty="0"/>
              <a:t> the </a:t>
            </a:r>
            <a:r>
              <a:rPr lang="it-IT" dirty="0" err="1"/>
              <a:t>internal</a:t>
            </a:r>
            <a:r>
              <a:rPr lang="it-IT" dirty="0"/>
              <a:t> market. Natural </a:t>
            </a:r>
            <a:r>
              <a:rPr lang="it-IT" dirty="0" err="1"/>
              <a:t>persons</a:t>
            </a:r>
            <a:r>
              <a:rPr lang="it-IT" dirty="0"/>
              <a:t> </a:t>
            </a:r>
            <a:r>
              <a:rPr lang="it-IT" dirty="0" err="1"/>
              <a:t>should</a:t>
            </a:r>
            <a:r>
              <a:rPr lang="it-IT" dirty="0"/>
              <a:t> </a:t>
            </a:r>
            <a:r>
              <a:rPr lang="it-IT" b="1" dirty="0" err="1"/>
              <a:t>have</a:t>
            </a:r>
            <a:r>
              <a:rPr lang="it-IT" b="1" dirty="0"/>
              <a:t> control of </a:t>
            </a:r>
            <a:r>
              <a:rPr lang="it-IT" b="1" dirty="0" err="1"/>
              <a:t>their</a:t>
            </a:r>
            <a:r>
              <a:rPr lang="it-IT" b="1" dirty="0"/>
              <a:t> </a:t>
            </a:r>
            <a:r>
              <a:rPr lang="it-IT" b="1" dirty="0" err="1"/>
              <a:t>own</a:t>
            </a:r>
            <a:r>
              <a:rPr lang="it-IT" b="1" dirty="0"/>
              <a:t> personal data</a:t>
            </a:r>
            <a:r>
              <a:rPr lang="it-IT" dirty="0"/>
              <a:t>. </a:t>
            </a:r>
          </a:p>
        </p:txBody>
      </p:sp>
      <p:sp>
        <p:nvSpPr>
          <p:cNvPr id="4" name="Segnaposto numero diapositiva 3">
            <a:extLst>
              <a:ext uri="{FF2B5EF4-FFF2-40B4-BE49-F238E27FC236}">
                <a16:creationId xmlns:a16="http://schemas.microsoft.com/office/drawing/2014/main" id="{6972B973-EEDD-EA47-9F85-34793FE816A5}"/>
              </a:ext>
            </a:extLst>
          </p:cNvPr>
          <p:cNvSpPr>
            <a:spLocks noGrp="1"/>
          </p:cNvSpPr>
          <p:nvPr>
            <p:ph type="sldNum" sz="quarter" idx="12"/>
          </p:nvPr>
        </p:nvSpPr>
        <p:spPr/>
        <p:txBody>
          <a:bodyPr/>
          <a:lstStyle/>
          <a:p>
            <a:fld id="{9FB2DE29-B15E-594C-8E2E-9B4F1DF8D2EE}" type="slidenum">
              <a:rPr lang="en-US" altLang="en-US" smtClean="0"/>
              <a:pPr/>
              <a:t>22</a:t>
            </a:fld>
            <a:endParaRPr lang="en-US" altLang="en-US"/>
          </a:p>
        </p:txBody>
      </p:sp>
    </p:spTree>
    <p:extLst>
      <p:ext uri="{BB962C8B-B14F-4D97-AF65-F5344CB8AC3E}">
        <p14:creationId xmlns:p14="http://schemas.microsoft.com/office/powerpoint/2010/main" val="157184396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C2283B-F81E-C845-A868-C3C89018DD11}"/>
              </a:ext>
            </a:extLst>
          </p:cNvPr>
          <p:cNvSpPr>
            <a:spLocks noGrp="1"/>
          </p:cNvSpPr>
          <p:nvPr>
            <p:ph idx="1"/>
          </p:nvPr>
        </p:nvSpPr>
        <p:spPr>
          <a:xfrm>
            <a:off x="611560" y="692696"/>
            <a:ext cx="7846640" cy="5403304"/>
          </a:xfrm>
        </p:spPr>
        <p:txBody>
          <a:bodyPr/>
          <a:lstStyle/>
          <a:p>
            <a:r>
              <a:rPr lang="it-IT" sz="2400" dirty="0"/>
              <a:t>The </a:t>
            </a:r>
            <a:r>
              <a:rPr lang="it-IT" sz="2400" dirty="0" err="1"/>
              <a:t>objectives</a:t>
            </a:r>
            <a:r>
              <a:rPr lang="it-IT" sz="2400" dirty="0"/>
              <a:t> and </a:t>
            </a:r>
            <a:r>
              <a:rPr lang="it-IT" sz="2400" dirty="0" err="1"/>
              <a:t>principles</a:t>
            </a:r>
            <a:r>
              <a:rPr lang="it-IT" sz="2400" dirty="0"/>
              <a:t> of Directive 95/46/EC </a:t>
            </a:r>
            <a:r>
              <a:rPr lang="it-IT" sz="2400" b="1" dirty="0" err="1"/>
              <a:t>remain</a:t>
            </a:r>
            <a:r>
              <a:rPr lang="it-IT" sz="2400" b="1" dirty="0"/>
              <a:t> sound, </a:t>
            </a:r>
            <a:r>
              <a:rPr lang="it-IT" sz="2400" b="1" dirty="0" err="1"/>
              <a:t>but</a:t>
            </a:r>
            <a:r>
              <a:rPr lang="it-IT" sz="2400" b="1" dirty="0"/>
              <a:t> </a:t>
            </a:r>
            <a:r>
              <a:rPr lang="it-IT" sz="2400" b="1" dirty="0" err="1"/>
              <a:t>it</a:t>
            </a:r>
            <a:r>
              <a:rPr lang="it-IT" sz="2400" b="1" dirty="0"/>
              <a:t> </a:t>
            </a:r>
            <a:r>
              <a:rPr lang="it-IT" sz="2400" b="1" dirty="0" err="1"/>
              <a:t>has</a:t>
            </a:r>
            <a:r>
              <a:rPr lang="it-IT" sz="2400" b="1" dirty="0"/>
              <a:t> </a:t>
            </a:r>
            <a:r>
              <a:rPr lang="it-IT" sz="2400" b="1" dirty="0" err="1"/>
              <a:t>not</a:t>
            </a:r>
            <a:r>
              <a:rPr lang="it-IT" sz="2400" b="1" dirty="0"/>
              <a:t> </a:t>
            </a:r>
            <a:r>
              <a:rPr lang="it-IT" sz="2400" b="1" dirty="0" err="1"/>
              <a:t>prevented</a:t>
            </a:r>
            <a:r>
              <a:rPr lang="it-IT" sz="2400" b="1" dirty="0"/>
              <a:t> </a:t>
            </a:r>
            <a:r>
              <a:rPr lang="it-IT" sz="2400" b="1" dirty="0" err="1"/>
              <a:t>fragmentation</a:t>
            </a:r>
            <a:r>
              <a:rPr lang="it-IT" sz="2400" b="1" dirty="0"/>
              <a:t> in the </a:t>
            </a:r>
            <a:r>
              <a:rPr lang="it-IT" sz="2400" b="1" dirty="0" err="1"/>
              <a:t>implementation</a:t>
            </a:r>
            <a:r>
              <a:rPr lang="it-IT" sz="2400" b="1" dirty="0"/>
              <a:t> of data </a:t>
            </a:r>
            <a:r>
              <a:rPr lang="it-IT" sz="2400" b="1" dirty="0" err="1"/>
              <a:t>protection</a:t>
            </a:r>
            <a:r>
              <a:rPr lang="it-IT" sz="2400" b="1" dirty="0"/>
              <a:t> </a:t>
            </a:r>
            <a:r>
              <a:rPr lang="it-IT" sz="2400" b="1" dirty="0" err="1"/>
              <a:t>across</a:t>
            </a:r>
            <a:r>
              <a:rPr lang="it-IT" sz="2400" b="1" dirty="0"/>
              <a:t> the Union, </a:t>
            </a:r>
            <a:r>
              <a:rPr lang="it-IT" sz="2400" b="1" dirty="0" err="1"/>
              <a:t>legal</a:t>
            </a:r>
            <a:r>
              <a:rPr lang="it-IT" sz="2400" b="1" dirty="0"/>
              <a:t> </a:t>
            </a:r>
            <a:r>
              <a:rPr lang="it-IT" sz="2400" b="1" dirty="0" err="1"/>
              <a:t>uncertainty</a:t>
            </a:r>
            <a:r>
              <a:rPr lang="it-IT" sz="2400" b="1" dirty="0"/>
              <a:t> or a </a:t>
            </a:r>
            <a:r>
              <a:rPr lang="it-IT" sz="2400" b="1" dirty="0" err="1"/>
              <a:t>widespread</a:t>
            </a:r>
            <a:r>
              <a:rPr lang="it-IT" sz="2400" b="1" dirty="0"/>
              <a:t> public </a:t>
            </a:r>
            <a:r>
              <a:rPr lang="it-IT" sz="2400" b="1" dirty="0" err="1"/>
              <a:t>perception</a:t>
            </a:r>
            <a:r>
              <a:rPr lang="it-IT" sz="2400" b="1" dirty="0"/>
              <a:t> </a:t>
            </a:r>
            <a:r>
              <a:rPr lang="it-IT" sz="2400" b="1" dirty="0" err="1"/>
              <a:t>that</a:t>
            </a:r>
            <a:r>
              <a:rPr lang="it-IT" sz="2400" b="1" dirty="0"/>
              <a:t> </a:t>
            </a:r>
            <a:r>
              <a:rPr lang="it-IT" sz="2400" b="1" dirty="0" err="1"/>
              <a:t>there</a:t>
            </a:r>
            <a:r>
              <a:rPr lang="it-IT" sz="2400" b="1" dirty="0"/>
              <a:t> are </a:t>
            </a:r>
            <a:r>
              <a:rPr lang="it-IT" sz="2400" b="1" dirty="0" err="1"/>
              <a:t>significant</a:t>
            </a:r>
            <a:r>
              <a:rPr lang="it-IT" sz="2400" b="1" dirty="0"/>
              <a:t> </a:t>
            </a:r>
            <a:r>
              <a:rPr lang="it-IT" sz="2400" b="1" dirty="0" err="1"/>
              <a:t>risks</a:t>
            </a:r>
            <a:r>
              <a:rPr lang="it-IT" sz="2400" b="1" dirty="0"/>
              <a:t> to the </a:t>
            </a:r>
            <a:r>
              <a:rPr lang="it-IT" sz="2400" b="1" dirty="0" err="1"/>
              <a:t>protection</a:t>
            </a:r>
            <a:r>
              <a:rPr lang="it-IT" sz="2400" b="1" dirty="0"/>
              <a:t> of </a:t>
            </a:r>
            <a:r>
              <a:rPr lang="it-IT" sz="2400" b="1" dirty="0" err="1"/>
              <a:t>natural</a:t>
            </a:r>
            <a:r>
              <a:rPr lang="it-IT" sz="2400" b="1" dirty="0"/>
              <a:t> </a:t>
            </a:r>
            <a:r>
              <a:rPr lang="it-IT" sz="2400" b="1" dirty="0" err="1"/>
              <a:t>persons</a:t>
            </a:r>
            <a:r>
              <a:rPr lang="it-IT" sz="2400" b="1" dirty="0"/>
              <a:t>,</a:t>
            </a:r>
            <a:r>
              <a:rPr lang="it-IT" sz="2400" dirty="0"/>
              <a:t> in </a:t>
            </a:r>
            <a:r>
              <a:rPr lang="it-IT" sz="2400" dirty="0" err="1"/>
              <a:t>particular</a:t>
            </a:r>
            <a:r>
              <a:rPr lang="it-IT" sz="2400" dirty="0"/>
              <a:t> with </a:t>
            </a:r>
            <a:r>
              <a:rPr lang="it-IT" sz="2400" dirty="0" err="1"/>
              <a:t>regard</a:t>
            </a:r>
            <a:r>
              <a:rPr lang="it-IT" sz="2400" dirty="0"/>
              <a:t> </a:t>
            </a:r>
            <a:r>
              <a:rPr lang="it-IT" sz="2400" b="1" dirty="0"/>
              <a:t>to online </a:t>
            </a:r>
            <a:r>
              <a:rPr lang="it-IT" sz="2400" b="1" dirty="0" err="1"/>
              <a:t>activity</a:t>
            </a:r>
            <a:r>
              <a:rPr lang="it-IT" sz="2400" dirty="0"/>
              <a:t>. </a:t>
            </a:r>
            <a:r>
              <a:rPr lang="it-IT" sz="2400" b="1" dirty="0" err="1"/>
              <a:t>Differences</a:t>
            </a:r>
            <a:r>
              <a:rPr lang="it-IT" sz="2400" b="1" dirty="0"/>
              <a:t> in the </a:t>
            </a:r>
            <a:r>
              <a:rPr lang="it-IT" sz="2400" b="1" dirty="0" err="1"/>
              <a:t>level</a:t>
            </a:r>
            <a:r>
              <a:rPr lang="it-IT" sz="2400" b="1" dirty="0"/>
              <a:t> of </a:t>
            </a:r>
            <a:r>
              <a:rPr lang="it-IT" sz="2400" b="1" dirty="0" err="1"/>
              <a:t>protection</a:t>
            </a:r>
            <a:r>
              <a:rPr lang="it-IT" sz="2400" b="1" dirty="0"/>
              <a:t> of the </a:t>
            </a:r>
            <a:r>
              <a:rPr lang="it-IT" sz="2400" b="1" dirty="0" err="1"/>
              <a:t>rights</a:t>
            </a:r>
            <a:r>
              <a:rPr lang="it-IT" sz="2400" b="1" dirty="0"/>
              <a:t> and </a:t>
            </a:r>
            <a:r>
              <a:rPr lang="it-IT" sz="2400" b="1" dirty="0" err="1"/>
              <a:t>freedoms</a:t>
            </a:r>
            <a:r>
              <a:rPr lang="it-IT" sz="2400" b="1" dirty="0"/>
              <a:t> of </a:t>
            </a:r>
            <a:r>
              <a:rPr lang="it-IT" sz="2400" b="1" dirty="0" err="1"/>
              <a:t>natural</a:t>
            </a:r>
            <a:r>
              <a:rPr lang="it-IT" sz="2400" b="1" dirty="0"/>
              <a:t> </a:t>
            </a:r>
            <a:r>
              <a:rPr lang="it-IT" sz="2400" b="1" dirty="0" err="1"/>
              <a:t>persons</a:t>
            </a:r>
            <a:r>
              <a:rPr lang="it-IT" sz="2400" dirty="0"/>
              <a:t>, in </a:t>
            </a:r>
            <a:r>
              <a:rPr lang="it-IT" sz="2400" dirty="0" err="1"/>
              <a:t>particular</a:t>
            </a:r>
            <a:r>
              <a:rPr lang="it-IT" sz="2400" dirty="0"/>
              <a:t> the right to the </a:t>
            </a:r>
            <a:r>
              <a:rPr lang="it-IT" sz="2400" dirty="0" err="1"/>
              <a:t>protection</a:t>
            </a:r>
            <a:r>
              <a:rPr lang="it-IT" sz="2400" dirty="0"/>
              <a:t> of personal data, with </a:t>
            </a:r>
            <a:r>
              <a:rPr lang="it-IT" sz="2400" dirty="0" err="1"/>
              <a:t>regard</a:t>
            </a:r>
            <a:r>
              <a:rPr lang="it-IT" sz="2400" dirty="0"/>
              <a:t> to the processing of personal data in the </a:t>
            </a:r>
            <a:r>
              <a:rPr lang="it-IT" sz="2400" dirty="0" err="1"/>
              <a:t>Member</a:t>
            </a:r>
            <a:r>
              <a:rPr lang="it-IT" sz="2400" dirty="0"/>
              <a:t> </a:t>
            </a:r>
            <a:r>
              <a:rPr lang="it-IT" sz="2400" dirty="0" err="1"/>
              <a:t>States</a:t>
            </a:r>
            <a:r>
              <a:rPr lang="it-IT" sz="2400" dirty="0"/>
              <a:t> </a:t>
            </a:r>
            <a:r>
              <a:rPr lang="it-IT" sz="2400" dirty="0" err="1"/>
              <a:t>may</a:t>
            </a:r>
            <a:r>
              <a:rPr lang="it-IT" sz="2400" dirty="0"/>
              <a:t> </a:t>
            </a:r>
            <a:r>
              <a:rPr lang="it-IT" sz="2400" dirty="0" err="1"/>
              <a:t>prevent</a:t>
            </a:r>
            <a:r>
              <a:rPr lang="it-IT" sz="2400" dirty="0"/>
              <a:t> the free flow of personal data </a:t>
            </a:r>
            <a:r>
              <a:rPr lang="it-IT" sz="2400" dirty="0" err="1"/>
              <a:t>throughout</a:t>
            </a:r>
            <a:r>
              <a:rPr lang="it-IT" sz="2400" dirty="0"/>
              <a:t> the Union. </a:t>
            </a:r>
          </a:p>
        </p:txBody>
      </p:sp>
      <p:sp>
        <p:nvSpPr>
          <p:cNvPr id="4" name="Segnaposto numero diapositiva 3">
            <a:extLst>
              <a:ext uri="{FF2B5EF4-FFF2-40B4-BE49-F238E27FC236}">
                <a16:creationId xmlns:a16="http://schemas.microsoft.com/office/drawing/2014/main" id="{3689BBA7-1E15-9F46-AC84-75113954AFD9}"/>
              </a:ext>
            </a:extLst>
          </p:cNvPr>
          <p:cNvSpPr>
            <a:spLocks noGrp="1"/>
          </p:cNvSpPr>
          <p:nvPr>
            <p:ph type="sldNum" sz="quarter" idx="12"/>
          </p:nvPr>
        </p:nvSpPr>
        <p:spPr/>
        <p:txBody>
          <a:bodyPr/>
          <a:lstStyle/>
          <a:p>
            <a:fld id="{9FB2DE29-B15E-594C-8E2E-9B4F1DF8D2EE}" type="slidenum">
              <a:rPr lang="en-US" altLang="en-US" smtClean="0"/>
              <a:pPr/>
              <a:t>23</a:t>
            </a:fld>
            <a:endParaRPr lang="en-US" altLang="en-US"/>
          </a:p>
        </p:txBody>
      </p:sp>
    </p:spTree>
    <p:extLst>
      <p:ext uri="{BB962C8B-B14F-4D97-AF65-F5344CB8AC3E}">
        <p14:creationId xmlns:p14="http://schemas.microsoft.com/office/powerpoint/2010/main" val="32008567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8805ECD7-4709-8D48-B9B1-122D3845FF95}"/>
              </a:ext>
            </a:extLst>
          </p:cNvPr>
          <p:cNvSpPr>
            <a:spLocks noGrp="1" noChangeArrowheads="1"/>
          </p:cNvSpPr>
          <p:nvPr>
            <p:ph type="title"/>
          </p:nvPr>
        </p:nvSpPr>
        <p:spPr>
          <a:xfrm>
            <a:off x="0" y="73025"/>
            <a:ext cx="9144000" cy="1143000"/>
          </a:xfrm>
        </p:spPr>
        <p:txBody>
          <a:bodyPr/>
          <a:lstStyle/>
          <a:p>
            <a:r>
              <a:rPr lang="en-US" altLang="en-US" sz="3000" dirty="0"/>
              <a:t>Privacy and Data protection </a:t>
            </a:r>
            <a:br>
              <a:rPr lang="en-US" altLang="en-US" sz="3000" dirty="0"/>
            </a:br>
            <a:r>
              <a:rPr lang="en-US" altLang="en-US" sz="3000" dirty="0"/>
              <a:t>(2 different concepts!)</a:t>
            </a:r>
          </a:p>
        </p:txBody>
      </p:sp>
      <p:sp>
        <p:nvSpPr>
          <p:cNvPr id="18434" name="Content Placeholder 2">
            <a:extLst>
              <a:ext uri="{FF2B5EF4-FFF2-40B4-BE49-F238E27FC236}">
                <a16:creationId xmlns:a16="http://schemas.microsoft.com/office/drawing/2014/main" id="{CEBD0F93-D465-1B4B-9686-91AD7FC2E92E}"/>
              </a:ext>
            </a:extLst>
          </p:cNvPr>
          <p:cNvSpPr>
            <a:spLocks noGrp="1" noChangeArrowheads="1"/>
          </p:cNvSpPr>
          <p:nvPr>
            <p:ph idx="1"/>
          </p:nvPr>
        </p:nvSpPr>
        <p:spPr>
          <a:xfrm>
            <a:off x="827088" y="1216025"/>
            <a:ext cx="7772400" cy="3024188"/>
          </a:xfrm>
        </p:spPr>
        <p:txBody>
          <a:bodyPr/>
          <a:lstStyle/>
          <a:p>
            <a:pPr marL="0" indent="0" algn="just">
              <a:buFontTx/>
              <a:buNone/>
            </a:pPr>
            <a:r>
              <a:rPr lang="en-US" altLang="it-IT" sz="3000"/>
              <a:t>There is a tendency to deal with the right to data protection as an expression of the right to privacy, but the distinction between both rights </a:t>
            </a:r>
            <a:r>
              <a:rPr lang="en-US" altLang="it-IT" sz="3000">
                <a:solidFill>
                  <a:schemeClr val="tx2"/>
                </a:solidFill>
              </a:rPr>
              <a:t>is not purely symbolic</a:t>
            </a:r>
            <a:r>
              <a:rPr lang="en-US" altLang="it-IT" sz="3000"/>
              <a:t>.</a:t>
            </a:r>
            <a:endParaRPr lang="en-US" altLang="en-US" sz="3000"/>
          </a:p>
        </p:txBody>
      </p:sp>
      <p:sp>
        <p:nvSpPr>
          <p:cNvPr id="18435" name="Slide Number Placeholder 3">
            <a:extLst>
              <a:ext uri="{FF2B5EF4-FFF2-40B4-BE49-F238E27FC236}">
                <a16:creationId xmlns:a16="http://schemas.microsoft.com/office/drawing/2014/main" id="{3A5F2009-5225-D041-B94F-D4C941E79E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6A7720D-76FE-D646-BC2B-FCDDAF8D43A4}" type="slidenum">
              <a:rPr lang="en-US" altLang="en-US" sz="1400"/>
              <a:pPr>
                <a:spcBef>
                  <a:spcPct val="0"/>
                </a:spcBef>
                <a:buFontTx/>
                <a:buNone/>
              </a:pPr>
              <a:t>24</a:t>
            </a:fld>
            <a:endParaRPr lang="en-US" altLang="en-US" sz="1400"/>
          </a:p>
        </p:txBody>
      </p:sp>
      <p:sp>
        <p:nvSpPr>
          <p:cNvPr id="5" name="Content Placeholder 2">
            <a:extLst>
              <a:ext uri="{FF2B5EF4-FFF2-40B4-BE49-F238E27FC236}">
                <a16:creationId xmlns:a16="http://schemas.microsoft.com/office/drawing/2014/main" id="{98ED1E94-7782-CA40-87C3-2617D843FCD0}"/>
              </a:ext>
            </a:extLst>
          </p:cNvPr>
          <p:cNvSpPr txBox="1">
            <a:spLocks noChangeArrowheads="1"/>
          </p:cNvSpPr>
          <p:nvPr/>
        </p:nvSpPr>
        <p:spPr bwMode="auto">
          <a:xfrm>
            <a:off x="812800" y="3400425"/>
            <a:ext cx="7772400" cy="3024188"/>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just">
              <a:buFontTx/>
              <a:buNone/>
              <a:defRPr/>
            </a:pPr>
            <a:r>
              <a:rPr lang="en-US" sz="3000" kern="0" dirty="0"/>
              <a:t>In the </a:t>
            </a:r>
            <a:r>
              <a:rPr lang="en-US" sz="3000" i="1" kern="0" dirty="0"/>
              <a:t>Bavarian Lager </a:t>
            </a:r>
            <a:r>
              <a:rPr lang="en-US" sz="3000" kern="0" dirty="0"/>
              <a:t>case (C-28/08 P, para 60), the Court of Justice reasoned that compared with the right to privacy, the EU rules on data protection create a </a:t>
            </a:r>
            <a:r>
              <a:rPr lang="en-US" sz="3000" kern="0" dirty="0">
                <a:solidFill>
                  <a:schemeClr val="tx2"/>
                </a:solidFill>
              </a:rPr>
              <a:t>specific and reinforced system of protection.</a:t>
            </a:r>
            <a:endParaRPr lang="en-US" altLang="en-US" sz="3000" kern="0" dirty="0">
              <a:solidFill>
                <a:schemeClr val="tx2"/>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234ACA49-68CE-A946-AB11-CFBF10D2F15D}"/>
              </a:ext>
            </a:extLst>
          </p:cNvPr>
          <p:cNvSpPr>
            <a:spLocks noGrp="1" noChangeArrowheads="1"/>
          </p:cNvSpPr>
          <p:nvPr>
            <p:ph type="title"/>
          </p:nvPr>
        </p:nvSpPr>
        <p:spPr>
          <a:xfrm>
            <a:off x="0" y="0"/>
            <a:ext cx="9144000" cy="1143000"/>
          </a:xfrm>
        </p:spPr>
        <p:txBody>
          <a:bodyPr/>
          <a:lstStyle/>
          <a:p>
            <a:r>
              <a:rPr lang="en-US" altLang="en-US" sz="3000"/>
              <a:t>Privacy v Data protection</a:t>
            </a:r>
          </a:p>
        </p:txBody>
      </p:sp>
      <p:sp>
        <p:nvSpPr>
          <p:cNvPr id="19458" name="Content Placeholder 2">
            <a:extLst>
              <a:ext uri="{FF2B5EF4-FFF2-40B4-BE49-F238E27FC236}">
                <a16:creationId xmlns:a16="http://schemas.microsoft.com/office/drawing/2014/main" id="{24A488F0-141B-534A-8792-20C7F8B852FB}"/>
              </a:ext>
            </a:extLst>
          </p:cNvPr>
          <p:cNvSpPr>
            <a:spLocks noGrp="1" noChangeArrowheads="1"/>
          </p:cNvSpPr>
          <p:nvPr>
            <p:ph idx="1"/>
          </p:nvPr>
        </p:nvSpPr>
        <p:spPr>
          <a:xfrm>
            <a:off x="611188" y="838200"/>
            <a:ext cx="7772400" cy="5715000"/>
          </a:xfrm>
        </p:spPr>
        <p:txBody>
          <a:bodyPr/>
          <a:lstStyle/>
          <a:p>
            <a:pPr marL="0" indent="0" algn="just">
              <a:buFontTx/>
              <a:buNone/>
            </a:pPr>
            <a:r>
              <a:rPr lang="en-US" altLang="it-IT" sz="1900">
                <a:solidFill>
                  <a:schemeClr val="tx2"/>
                </a:solidFill>
              </a:rPr>
              <a:t>Article 7 of the Charter </a:t>
            </a:r>
            <a:r>
              <a:rPr lang="en-US" altLang="it-IT" sz="1900"/>
              <a:t>provides that everyone has the right to respect for his or her private and family life, home, and communications. The right to respect for private life had been and continues to be protected as a general principle of EU law (Case 136/79 - National Panasonic v Commission, paras 17 et seq.).</a:t>
            </a:r>
          </a:p>
          <a:p>
            <a:pPr marL="0" indent="0" algn="just">
              <a:buFontTx/>
              <a:buNone/>
            </a:pPr>
            <a:endParaRPr lang="en-US" altLang="it-IT" sz="1900"/>
          </a:p>
          <a:p>
            <a:pPr marL="0" indent="0" algn="just">
              <a:buFontTx/>
              <a:buNone/>
            </a:pPr>
            <a:r>
              <a:rPr lang="en-US" altLang="it-IT" sz="1900">
                <a:solidFill>
                  <a:schemeClr val="tx2"/>
                </a:solidFill>
              </a:rPr>
              <a:t>Article 8 of the Charter </a:t>
            </a:r>
            <a:r>
              <a:rPr lang="en-US" altLang="it-IT" sz="1900"/>
              <a:t>states that everyone has the right to the protection of personal data concerning him or her. Article 8(2) and (3) specify that such data must be processed fairly for specified purposes and on the basis of the consent of the person concerned or some other legitimate basis laid down by law, that everyone has the right of access to data which have been collected concerning him or her and the right to have the data rectified, and that compliance with these rules is to be subject to control by an independent authority. </a:t>
            </a:r>
            <a:endParaRPr lang="en-US" altLang="en-US" sz="1900"/>
          </a:p>
          <a:p>
            <a:pPr marL="0" indent="0" algn="just">
              <a:buFontTx/>
              <a:buNone/>
            </a:pPr>
            <a:endParaRPr lang="en-US" altLang="it-IT" sz="1900"/>
          </a:p>
          <a:p>
            <a:pPr marL="0" indent="0" algn="just">
              <a:buFontTx/>
              <a:buNone/>
            </a:pPr>
            <a:r>
              <a:rPr lang="en-US" altLang="it-IT" sz="1900"/>
              <a:t>Privacy and the protection of personal data are close, but </a:t>
            </a:r>
            <a:r>
              <a:rPr lang="en-US" altLang="it-IT" sz="1900">
                <a:solidFill>
                  <a:schemeClr val="tx2"/>
                </a:solidFill>
              </a:rPr>
              <a:t>they should not be considered identical</a:t>
            </a:r>
            <a:r>
              <a:rPr lang="en-US" altLang="it-IT" sz="1900"/>
              <a:t>. There are considerable overlaps in the scope of both rights, but also some areas where their personal and substantive scope diverge.</a:t>
            </a:r>
            <a:endParaRPr lang="en-US" altLang="en-US" sz="1900"/>
          </a:p>
        </p:txBody>
      </p:sp>
      <p:sp>
        <p:nvSpPr>
          <p:cNvPr id="19459" name="Slide Number Placeholder 3">
            <a:extLst>
              <a:ext uri="{FF2B5EF4-FFF2-40B4-BE49-F238E27FC236}">
                <a16:creationId xmlns:a16="http://schemas.microsoft.com/office/drawing/2014/main" id="{C3FD461F-95C3-6A48-96C1-01467846201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DBE3788-8E32-DA46-91AA-5E7707AE8017}" type="slidenum">
              <a:rPr lang="en-US" altLang="en-US" sz="1400"/>
              <a:pPr>
                <a:spcBef>
                  <a:spcPct val="0"/>
                </a:spcBef>
                <a:buFontTx/>
                <a:buNone/>
              </a:pPr>
              <a:t>25</a:t>
            </a:fld>
            <a:endParaRPr lang="en-US" altLang="en-US" sz="140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92FDFA7-DD15-1342-BB0F-AE679DF5DDAC}"/>
              </a:ext>
            </a:extLst>
          </p:cNvPr>
          <p:cNvSpPr>
            <a:spLocks noGrp="1"/>
          </p:cNvSpPr>
          <p:nvPr>
            <p:ph idx="1"/>
          </p:nvPr>
        </p:nvSpPr>
        <p:spPr>
          <a:xfrm>
            <a:off x="539552" y="476672"/>
            <a:ext cx="7918648" cy="5619328"/>
          </a:xfrm>
        </p:spPr>
        <p:txBody>
          <a:bodyPr/>
          <a:lstStyle/>
          <a:p>
            <a:r>
              <a:rPr lang="it-IT" dirty="0"/>
              <a:t>Privacy or the right to a private life, to be </a:t>
            </a:r>
            <a:r>
              <a:rPr lang="it-IT" dirty="0" err="1"/>
              <a:t>autonomous</a:t>
            </a:r>
            <a:r>
              <a:rPr lang="it-IT" dirty="0"/>
              <a:t>, in control of information </a:t>
            </a:r>
            <a:r>
              <a:rPr lang="it-IT" dirty="0" err="1"/>
              <a:t>about</a:t>
            </a:r>
            <a:r>
              <a:rPr lang="it-IT" dirty="0"/>
              <a:t> </a:t>
            </a:r>
            <a:r>
              <a:rPr lang="it-IT" dirty="0" err="1"/>
              <a:t>yourself</a:t>
            </a:r>
            <a:r>
              <a:rPr lang="it-IT" dirty="0"/>
              <a:t>, to be </a:t>
            </a:r>
            <a:r>
              <a:rPr lang="it-IT" dirty="0" err="1"/>
              <a:t>let</a:t>
            </a:r>
            <a:r>
              <a:rPr lang="it-IT" dirty="0"/>
              <a:t> alone, </a:t>
            </a:r>
            <a:r>
              <a:rPr lang="it-IT" dirty="0" err="1"/>
              <a:t>plays</a:t>
            </a:r>
            <a:r>
              <a:rPr lang="it-IT" dirty="0"/>
              <a:t> a </a:t>
            </a:r>
            <a:r>
              <a:rPr lang="it-IT" dirty="0" err="1"/>
              <a:t>pivotal</a:t>
            </a:r>
            <a:r>
              <a:rPr lang="it-IT" dirty="0"/>
              <a:t> </a:t>
            </a:r>
            <a:r>
              <a:rPr lang="it-IT" dirty="0" err="1"/>
              <a:t>role</a:t>
            </a:r>
            <a:r>
              <a:rPr lang="it-IT" dirty="0"/>
              <a:t>. Privacy </a:t>
            </a:r>
            <a:r>
              <a:rPr lang="it-IT" dirty="0" err="1"/>
              <a:t>is</a:t>
            </a:r>
            <a:r>
              <a:rPr lang="it-IT" dirty="0"/>
              <a:t> </a:t>
            </a:r>
            <a:r>
              <a:rPr lang="it-IT" dirty="0" err="1"/>
              <a:t>not</a:t>
            </a:r>
            <a:r>
              <a:rPr lang="it-IT" dirty="0"/>
              <a:t> </a:t>
            </a:r>
            <a:r>
              <a:rPr lang="it-IT" dirty="0" err="1"/>
              <a:t>only</a:t>
            </a:r>
            <a:r>
              <a:rPr lang="it-IT" dirty="0"/>
              <a:t> an </a:t>
            </a:r>
            <a:r>
              <a:rPr lang="it-IT" dirty="0" err="1"/>
              <a:t>individual</a:t>
            </a:r>
            <a:r>
              <a:rPr lang="it-IT" dirty="0"/>
              <a:t> right </a:t>
            </a:r>
            <a:r>
              <a:rPr lang="it-IT" dirty="0" err="1"/>
              <a:t>but</a:t>
            </a:r>
            <a:r>
              <a:rPr lang="it-IT" dirty="0"/>
              <a:t> </a:t>
            </a:r>
            <a:r>
              <a:rPr lang="it-IT" dirty="0" err="1"/>
              <a:t>also</a:t>
            </a:r>
            <a:r>
              <a:rPr lang="it-IT" dirty="0"/>
              <a:t> a social </a:t>
            </a:r>
            <a:r>
              <a:rPr lang="it-IT" dirty="0" err="1"/>
              <a:t>value</a:t>
            </a:r>
            <a:r>
              <a:rPr lang="it-IT" dirty="0"/>
              <a:t>.</a:t>
            </a:r>
          </a:p>
          <a:p>
            <a:r>
              <a:rPr lang="it-IT" dirty="0" err="1"/>
              <a:t>Historically</a:t>
            </a:r>
            <a:r>
              <a:rPr lang="it-IT" dirty="0"/>
              <a:t>, in </a:t>
            </a:r>
            <a:r>
              <a:rPr lang="it-IT" dirty="0" err="1"/>
              <a:t>other</a:t>
            </a:r>
            <a:r>
              <a:rPr lang="it-IT" dirty="0"/>
              <a:t> </a:t>
            </a:r>
            <a:r>
              <a:rPr lang="it-IT" dirty="0" err="1"/>
              <a:t>parts</a:t>
            </a:r>
            <a:r>
              <a:rPr lang="it-IT" dirty="0"/>
              <a:t> of the world, </a:t>
            </a:r>
            <a:r>
              <a:rPr lang="it-IT" dirty="0" err="1"/>
              <a:t>such</a:t>
            </a:r>
            <a:r>
              <a:rPr lang="it-IT" dirty="0"/>
              <a:t> </a:t>
            </a:r>
            <a:r>
              <a:rPr lang="it-IT" dirty="0" err="1"/>
              <a:t>as</a:t>
            </a:r>
            <a:r>
              <a:rPr lang="it-IT" dirty="0"/>
              <a:t> the U.S.A., privacy </a:t>
            </a:r>
            <a:r>
              <a:rPr lang="it-IT" dirty="0" err="1"/>
              <a:t>has</a:t>
            </a:r>
            <a:r>
              <a:rPr lang="it-IT" dirty="0"/>
              <a:t> </a:t>
            </a:r>
            <a:r>
              <a:rPr lang="it-IT" dirty="0" err="1"/>
              <a:t>often</a:t>
            </a:r>
            <a:r>
              <a:rPr lang="it-IT" dirty="0"/>
              <a:t> </a:t>
            </a:r>
            <a:r>
              <a:rPr lang="it-IT" dirty="0" err="1"/>
              <a:t>been</a:t>
            </a:r>
            <a:r>
              <a:rPr lang="it-IT" dirty="0"/>
              <a:t> </a:t>
            </a:r>
            <a:r>
              <a:rPr lang="it-IT" dirty="0" err="1"/>
              <a:t>regarded</a:t>
            </a:r>
            <a:r>
              <a:rPr lang="it-IT" dirty="0"/>
              <a:t> </a:t>
            </a:r>
            <a:r>
              <a:rPr lang="it-IT" dirty="0" err="1"/>
              <a:t>as</a:t>
            </a:r>
            <a:r>
              <a:rPr lang="it-IT" dirty="0"/>
              <a:t> an </a:t>
            </a:r>
            <a:r>
              <a:rPr lang="it-IT" dirty="0" err="1"/>
              <a:t>element</a:t>
            </a:r>
            <a:r>
              <a:rPr lang="it-IT" dirty="0"/>
              <a:t> of liberty, the right to be free from </a:t>
            </a:r>
            <a:r>
              <a:rPr lang="it-IT" dirty="0" err="1"/>
              <a:t>intrusions</a:t>
            </a:r>
            <a:r>
              <a:rPr lang="it-IT" dirty="0"/>
              <a:t> by the state.</a:t>
            </a:r>
          </a:p>
          <a:p>
            <a:r>
              <a:rPr lang="it-IT" dirty="0"/>
              <a:t>Privacy </a:t>
            </a:r>
            <a:r>
              <a:rPr lang="it-IT" dirty="0" err="1"/>
              <a:t>is</a:t>
            </a:r>
            <a:r>
              <a:rPr lang="it-IT" dirty="0"/>
              <a:t> </a:t>
            </a:r>
            <a:r>
              <a:rPr lang="it-IT" dirty="0" err="1"/>
              <a:t>recognised</a:t>
            </a:r>
            <a:r>
              <a:rPr lang="it-IT" dirty="0"/>
              <a:t> </a:t>
            </a:r>
            <a:r>
              <a:rPr lang="it-IT" dirty="0" err="1"/>
              <a:t>as</a:t>
            </a:r>
            <a:r>
              <a:rPr lang="it-IT" dirty="0"/>
              <a:t> a </a:t>
            </a:r>
            <a:r>
              <a:rPr lang="it-IT" dirty="0" err="1"/>
              <a:t>universal</a:t>
            </a:r>
            <a:r>
              <a:rPr lang="it-IT" dirty="0"/>
              <a:t> human right. </a:t>
            </a:r>
          </a:p>
          <a:p>
            <a:endParaRPr lang="it-IT" dirty="0"/>
          </a:p>
        </p:txBody>
      </p:sp>
      <p:sp>
        <p:nvSpPr>
          <p:cNvPr id="4" name="Segnaposto numero diapositiva 3">
            <a:extLst>
              <a:ext uri="{FF2B5EF4-FFF2-40B4-BE49-F238E27FC236}">
                <a16:creationId xmlns:a16="http://schemas.microsoft.com/office/drawing/2014/main" id="{4E96F649-4CE7-2D4E-917E-FE4E8A68AC45}"/>
              </a:ext>
            </a:extLst>
          </p:cNvPr>
          <p:cNvSpPr>
            <a:spLocks noGrp="1"/>
          </p:cNvSpPr>
          <p:nvPr>
            <p:ph type="sldNum" sz="quarter" idx="12"/>
          </p:nvPr>
        </p:nvSpPr>
        <p:spPr/>
        <p:txBody>
          <a:bodyPr/>
          <a:lstStyle/>
          <a:p>
            <a:fld id="{9FB2DE29-B15E-594C-8E2E-9B4F1DF8D2EE}" type="slidenum">
              <a:rPr lang="en-US" altLang="en-US" smtClean="0"/>
              <a:pPr/>
              <a:t>26</a:t>
            </a:fld>
            <a:endParaRPr lang="en-US" altLang="en-US"/>
          </a:p>
        </p:txBody>
      </p:sp>
    </p:spTree>
    <p:extLst>
      <p:ext uri="{BB962C8B-B14F-4D97-AF65-F5344CB8AC3E}">
        <p14:creationId xmlns:p14="http://schemas.microsoft.com/office/powerpoint/2010/main" val="45890911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2C06C7-074B-B248-AD0A-4F0F47AC4AB5}"/>
              </a:ext>
            </a:extLst>
          </p:cNvPr>
          <p:cNvSpPr>
            <a:spLocks noGrp="1"/>
          </p:cNvSpPr>
          <p:nvPr>
            <p:ph idx="1"/>
          </p:nvPr>
        </p:nvSpPr>
        <p:spPr>
          <a:xfrm>
            <a:off x="611560" y="152400"/>
            <a:ext cx="7846640" cy="5943600"/>
          </a:xfrm>
        </p:spPr>
        <p:txBody>
          <a:bodyPr/>
          <a:lstStyle/>
          <a:p>
            <a:r>
              <a:rPr lang="it-IT" dirty="0"/>
              <a:t>Data </a:t>
            </a:r>
            <a:r>
              <a:rPr lang="it-IT" dirty="0" err="1"/>
              <a:t>protection</a:t>
            </a:r>
            <a:r>
              <a:rPr lang="it-IT" dirty="0"/>
              <a:t> </a:t>
            </a:r>
            <a:r>
              <a:rPr lang="it-IT" dirty="0" err="1"/>
              <a:t>is</a:t>
            </a:r>
            <a:r>
              <a:rPr lang="it-IT" dirty="0"/>
              <a:t> </a:t>
            </a:r>
            <a:r>
              <a:rPr lang="it-IT" dirty="0" err="1"/>
              <a:t>about</a:t>
            </a:r>
            <a:r>
              <a:rPr lang="it-IT" dirty="0"/>
              <a:t> </a:t>
            </a:r>
            <a:r>
              <a:rPr lang="it-IT" dirty="0" err="1"/>
              <a:t>protecting</a:t>
            </a:r>
            <a:r>
              <a:rPr lang="it-IT" dirty="0"/>
              <a:t> </a:t>
            </a:r>
            <a:r>
              <a:rPr lang="it-IT" dirty="0" err="1"/>
              <a:t>any</a:t>
            </a:r>
            <a:r>
              <a:rPr lang="it-IT" dirty="0"/>
              <a:t> information </a:t>
            </a:r>
            <a:r>
              <a:rPr lang="it-IT" dirty="0" err="1"/>
              <a:t>relating</a:t>
            </a:r>
            <a:r>
              <a:rPr lang="it-IT" dirty="0"/>
              <a:t> to an </a:t>
            </a:r>
            <a:r>
              <a:rPr lang="it-IT" dirty="0" err="1"/>
              <a:t>identified</a:t>
            </a:r>
            <a:r>
              <a:rPr lang="it-IT" dirty="0"/>
              <a:t> or </a:t>
            </a:r>
            <a:r>
              <a:rPr lang="it-IT" dirty="0" err="1"/>
              <a:t>identifiable</a:t>
            </a:r>
            <a:r>
              <a:rPr lang="it-IT" dirty="0"/>
              <a:t> </a:t>
            </a:r>
            <a:r>
              <a:rPr lang="it-IT" dirty="0" err="1"/>
              <a:t>natural</a:t>
            </a:r>
            <a:r>
              <a:rPr lang="it-IT" dirty="0"/>
              <a:t> (living) </a:t>
            </a:r>
            <a:r>
              <a:rPr lang="it-IT" dirty="0" err="1"/>
              <a:t>person</a:t>
            </a:r>
            <a:r>
              <a:rPr lang="it-IT" dirty="0"/>
              <a:t>, </a:t>
            </a:r>
            <a:r>
              <a:rPr lang="it-IT" dirty="0" err="1"/>
              <a:t>including</a:t>
            </a:r>
            <a:r>
              <a:rPr lang="it-IT" dirty="0"/>
              <a:t> </a:t>
            </a:r>
            <a:r>
              <a:rPr lang="it-IT" dirty="0" err="1"/>
              <a:t>names</a:t>
            </a:r>
            <a:r>
              <a:rPr lang="it-IT" dirty="0"/>
              <a:t>, </a:t>
            </a:r>
            <a:r>
              <a:rPr lang="it-IT" dirty="0" err="1"/>
              <a:t>dates</a:t>
            </a:r>
            <a:r>
              <a:rPr lang="it-IT" dirty="0"/>
              <a:t> of </a:t>
            </a:r>
            <a:r>
              <a:rPr lang="it-IT" dirty="0" err="1"/>
              <a:t>birth</a:t>
            </a:r>
            <a:r>
              <a:rPr lang="it-IT" dirty="0"/>
              <a:t>, </a:t>
            </a:r>
            <a:r>
              <a:rPr lang="it-IT" dirty="0" err="1"/>
              <a:t>photos</a:t>
            </a:r>
            <a:r>
              <a:rPr lang="it-IT" dirty="0"/>
              <a:t>, video </a:t>
            </a:r>
            <a:r>
              <a:rPr lang="it-IT" dirty="0" err="1"/>
              <a:t>footage</a:t>
            </a:r>
            <a:r>
              <a:rPr lang="it-IT" dirty="0"/>
              <a:t>, email </a:t>
            </a:r>
            <a:r>
              <a:rPr lang="it-IT" dirty="0" err="1"/>
              <a:t>addresses</a:t>
            </a:r>
            <a:r>
              <a:rPr lang="it-IT" dirty="0"/>
              <a:t> and </a:t>
            </a:r>
            <a:r>
              <a:rPr lang="it-IT" dirty="0" err="1"/>
              <a:t>telephone</a:t>
            </a:r>
            <a:r>
              <a:rPr lang="it-IT" dirty="0"/>
              <a:t> </a:t>
            </a:r>
            <a:r>
              <a:rPr lang="it-IT" dirty="0" err="1"/>
              <a:t>numbers</a:t>
            </a:r>
            <a:r>
              <a:rPr lang="it-IT" dirty="0"/>
              <a:t>. </a:t>
            </a:r>
            <a:r>
              <a:rPr lang="it-IT" dirty="0" err="1"/>
              <a:t>Other</a:t>
            </a:r>
            <a:r>
              <a:rPr lang="it-IT" dirty="0"/>
              <a:t> information </a:t>
            </a:r>
            <a:r>
              <a:rPr lang="it-IT" dirty="0" err="1"/>
              <a:t>such</a:t>
            </a:r>
            <a:r>
              <a:rPr lang="it-IT" dirty="0"/>
              <a:t> </a:t>
            </a:r>
            <a:r>
              <a:rPr lang="it-IT" dirty="0" err="1"/>
              <a:t>as</a:t>
            </a:r>
            <a:r>
              <a:rPr lang="it-IT" dirty="0"/>
              <a:t> IP </a:t>
            </a:r>
            <a:r>
              <a:rPr lang="it-IT" dirty="0" err="1"/>
              <a:t>addresses</a:t>
            </a:r>
            <a:r>
              <a:rPr lang="it-IT" dirty="0"/>
              <a:t> and </a:t>
            </a:r>
            <a:r>
              <a:rPr lang="it-IT" dirty="0" err="1"/>
              <a:t>communications</a:t>
            </a:r>
            <a:r>
              <a:rPr lang="it-IT" dirty="0"/>
              <a:t> </a:t>
            </a:r>
            <a:r>
              <a:rPr lang="it-IT" dirty="0" err="1"/>
              <a:t>content</a:t>
            </a:r>
            <a:r>
              <a:rPr lang="it-IT" dirty="0"/>
              <a:t> - </a:t>
            </a:r>
            <a:r>
              <a:rPr lang="it-IT" dirty="0" err="1"/>
              <a:t>related</a:t>
            </a:r>
            <a:r>
              <a:rPr lang="it-IT" dirty="0"/>
              <a:t> to or </a:t>
            </a:r>
            <a:r>
              <a:rPr lang="it-IT" dirty="0" err="1"/>
              <a:t>provided</a:t>
            </a:r>
            <a:r>
              <a:rPr lang="it-IT" dirty="0"/>
              <a:t> by end-</a:t>
            </a:r>
            <a:r>
              <a:rPr lang="it-IT" dirty="0" err="1"/>
              <a:t>users</a:t>
            </a:r>
            <a:r>
              <a:rPr lang="it-IT" dirty="0"/>
              <a:t> of </a:t>
            </a:r>
            <a:r>
              <a:rPr lang="it-IT" dirty="0" err="1"/>
              <a:t>communications</a:t>
            </a:r>
            <a:r>
              <a:rPr lang="it-IT" dirty="0"/>
              <a:t> </a:t>
            </a:r>
            <a:r>
              <a:rPr lang="it-IT" dirty="0" err="1"/>
              <a:t>services</a:t>
            </a:r>
            <a:r>
              <a:rPr lang="it-IT" dirty="0"/>
              <a:t> - are </a:t>
            </a:r>
            <a:r>
              <a:rPr lang="it-IT" dirty="0" err="1"/>
              <a:t>also</a:t>
            </a:r>
            <a:r>
              <a:rPr lang="it-IT" dirty="0"/>
              <a:t> </a:t>
            </a:r>
            <a:r>
              <a:rPr lang="it-IT" dirty="0" err="1"/>
              <a:t>considered</a:t>
            </a:r>
            <a:r>
              <a:rPr lang="it-IT" dirty="0"/>
              <a:t> personal data.</a:t>
            </a:r>
          </a:p>
        </p:txBody>
      </p:sp>
      <p:sp>
        <p:nvSpPr>
          <p:cNvPr id="4" name="Segnaposto numero diapositiva 3">
            <a:extLst>
              <a:ext uri="{FF2B5EF4-FFF2-40B4-BE49-F238E27FC236}">
                <a16:creationId xmlns:a16="http://schemas.microsoft.com/office/drawing/2014/main" id="{FA1ACD0E-BDD6-544E-AEB3-D242E6E99657}"/>
              </a:ext>
            </a:extLst>
          </p:cNvPr>
          <p:cNvSpPr>
            <a:spLocks noGrp="1"/>
          </p:cNvSpPr>
          <p:nvPr>
            <p:ph type="sldNum" sz="quarter" idx="12"/>
          </p:nvPr>
        </p:nvSpPr>
        <p:spPr/>
        <p:txBody>
          <a:bodyPr/>
          <a:lstStyle/>
          <a:p>
            <a:fld id="{9FB2DE29-B15E-594C-8E2E-9B4F1DF8D2EE}" type="slidenum">
              <a:rPr lang="en-US" altLang="en-US" smtClean="0"/>
              <a:pPr/>
              <a:t>27</a:t>
            </a:fld>
            <a:endParaRPr lang="en-US" altLang="en-US"/>
          </a:p>
        </p:txBody>
      </p:sp>
    </p:spTree>
    <p:extLst>
      <p:ext uri="{BB962C8B-B14F-4D97-AF65-F5344CB8AC3E}">
        <p14:creationId xmlns:p14="http://schemas.microsoft.com/office/powerpoint/2010/main" val="188159549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CBEA67-DA36-9B49-B6F4-1A5DE91CC762}"/>
              </a:ext>
            </a:extLst>
          </p:cNvPr>
          <p:cNvSpPr>
            <a:spLocks noGrp="1"/>
          </p:cNvSpPr>
          <p:nvPr>
            <p:ph idx="1"/>
          </p:nvPr>
        </p:nvSpPr>
        <p:spPr>
          <a:xfrm>
            <a:off x="323528" y="152400"/>
            <a:ext cx="8134672" cy="5943600"/>
          </a:xfrm>
        </p:spPr>
        <p:txBody>
          <a:bodyPr/>
          <a:lstStyle/>
          <a:p>
            <a:r>
              <a:rPr lang="it-IT" dirty="0"/>
              <a:t>The </a:t>
            </a:r>
            <a:r>
              <a:rPr lang="it-IT" dirty="0" err="1"/>
              <a:t>notion</a:t>
            </a:r>
            <a:r>
              <a:rPr lang="it-IT" dirty="0"/>
              <a:t> of data </a:t>
            </a:r>
            <a:r>
              <a:rPr lang="it-IT" dirty="0" err="1"/>
              <a:t>protection</a:t>
            </a:r>
            <a:r>
              <a:rPr lang="it-IT" dirty="0"/>
              <a:t> </a:t>
            </a:r>
            <a:r>
              <a:rPr lang="it-IT" dirty="0" err="1"/>
              <a:t>originates</a:t>
            </a:r>
            <a:r>
              <a:rPr lang="it-IT" dirty="0"/>
              <a:t> from the right to privacy and </a:t>
            </a:r>
            <a:r>
              <a:rPr lang="it-IT" dirty="0" err="1"/>
              <a:t>both</a:t>
            </a:r>
            <a:r>
              <a:rPr lang="it-IT" dirty="0"/>
              <a:t> are </a:t>
            </a:r>
            <a:r>
              <a:rPr lang="it-IT" dirty="0" err="1"/>
              <a:t>instrumental</a:t>
            </a:r>
            <a:r>
              <a:rPr lang="it-IT" dirty="0"/>
              <a:t> in </a:t>
            </a:r>
            <a:r>
              <a:rPr lang="it-IT" dirty="0" err="1"/>
              <a:t>preserving</a:t>
            </a:r>
            <a:r>
              <a:rPr lang="it-IT" dirty="0"/>
              <a:t> and </a:t>
            </a:r>
            <a:r>
              <a:rPr lang="it-IT" dirty="0" err="1"/>
              <a:t>promoting</a:t>
            </a:r>
            <a:r>
              <a:rPr lang="it-IT" dirty="0"/>
              <a:t> </a:t>
            </a:r>
            <a:r>
              <a:rPr lang="it-IT" dirty="0" err="1"/>
              <a:t>fundamental</a:t>
            </a:r>
            <a:r>
              <a:rPr lang="it-IT" dirty="0"/>
              <a:t> </a:t>
            </a:r>
            <a:r>
              <a:rPr lang="it-IT" dirty="0" err="1"/>
              <a:t>values</a:t>
            </a:r>
            <a:r>
              <a:rPr lang="it-IT" dirty="0"/>
              <a:t> and </a:t>
            </a:r>
            <a:r>
              <a:rPr lang="it-IT" dirty="0" err="1"/>
              <a:t>rights</a:t>
            </a:r>
            <a:r>
              <a:rPr lang="it-IT" dirty="0"/>
              <a:t>; and to </a:t>
            </a:r>
            <a:r>
              <a:rPr lang="it-IT" dirty="0" err="1"/>
              <a:t>exercise</a:t>
            </a:r>
            <a:r>
              <a:rPr lang="it-IT" dirty="0"/>
              <a:t> </a:t>
            </a:r>
            <a:r>
              <a:rPr lang="it-IT" dirty="0" err="1"/>
              <a:t>other</a:t>
            </a:r>
            <a:r>
              <a:rPr lang="it-IT" dirty="0"/>
              <a:t> </a:t>
            </a:r>
            <a:r>
              <a:rPr lang="it-IT" dirty="0" err="1"/>
              <a:t>rights</a:t>
            </a:r>
            <a:r>
              <a:rPr lang="it-IT" dirty="0"/>
              <a:t> and </a:t>
            </a:r>
            <a:r>
              <a:rPr lang="it-IT" dirty="0" err="1"/>
              <a:t>freedoms</a:t>
            </a:r>
            <a:r>
              <a:rPr lang="it-IT" dirty="0"/>
              <a:t> - </a:t>
            </a:r>
            <a:r>
              <a:rPr lang="it-IT" dirty="0" err="1"/>
              <a:t>such</a:t>
            </a:r>
            <a:r>
              <a:rPr lang="it-IT" dirty="0"/>
              <a:t> </a:t>
            </a:r>
            <a:r>
              <a:rPr lang="it-IT" dirty="0" err="1"/>
              <a:t>as</a:t>
            </a:r>
            <a:r>
              <a:rPr lang="it-IT" dirty="0"/>
              <a:t> free </a:t>
            </a:r>
            <a:r>
              <a:rPr lang="it-IT" dirty="0" err="1"/>
              <a:t>speech</a:t>
            </a:r>
            <a:r>
              <a:rPr lang="it-IT" dirty="0"/>
              <a:t> or the right to </a:t>
            </a:r>
            <a:r>
              <a:rPr lang="it-IT" dirty="0" err="1"/>
              <a:t>assembly</a:t>
            </a:r>
            <a:r>
              <a:rPr lang="it-IT" dirty="0"/>
              <a:t>.</a:t>
            </a:r>
          </a:p>
          <a:p>
            <a:r>
              <a:rPr lang="it-IT" dirty="0"/>
              <a:t>Data </a:t>
            </a:r>
            <a:r>
              <a:rPr lang="it-IT" dirty="0" err="1"/>
              <a:t>protection</a:t>
            </a:r>
            <a:r>
              <a:rPr lang="it-IT" dirty="0"/>
              <a:t> </a:t>
            </a:r>
            <a:r>
              <a:rPr lang="it-IT" dirty="0" err="1"/>
              <a:t>has</a:t>
            </a:r>
            <a:r>
              <a:rPr lang="it-IT" dirty="0"/>
              <a:t> precise </a:t>
            </a:r>
            <a:r>
              <a:rPr lang="it-IT" dirty="0" err="1"/>
              <a:t>aims</a:t>
            </a:r>
            <a:r>
              <a:rPr lang="it-IT" dirty="0"/>
              <a:t> to </a:t>
            </a:r>
            <a:r>
              <a:rPr lang="it-IT" dirty="0" err="1"/>
              <a:t>ensure</a:t>
            </a:r>
            <a:r>
              <a:rPr lang="it-IT" dirty="0"/>
              <a:t> the fair processing (</a:t>
            </a:r>
            <a:r>
              <a:rPr lang="it-IT" dirty="0" err="1"/>
              <a:t>collection</a:t>
            </a:r>
            <a:r>
              <a:rPr lang="it-IT" dirty="0"/>
              <a:t>, use, </a:t>
            </a:r>
            <a:r>
              <a:rPr lang="it-IT" dirty="0" err="1"/>
              <a:t>storage</a:t>
            </a:r>
            <a:r>
              <a:rPr lang="it-IT" dirty="0"/>
              <a:t>) of personal data by </a:t>
            </a:r>
            <a:r>
              <a:rPr lang="it-IT" dirty="0" err="1"/>
              <a:t>both</a:t>
            </a:r>
            <a:r>
              <a:rPr lang="it-IT" dirty="0"/>
              <a:t> the public and private </a:t>
            </a:r>
            <a:r>
              <a:rPr lang="it-IT" dirty="0" err="1"/>
              <a:t>sectors</a:t>
            </a:r>
            <a:r>
              <a:rPr lang="it-IT" dirty="0"/>
              <a:t>.</a:t>
            </a:r>
          </a:p>
          <a:p>
            <a:r>
              <a:rPr lang="it-IT" dirty="0" err="1"/>
              <a:t>Proactive</a:t>
            </a:r>
            <a:r>
              <a:rPr lang="it-IT" dirty="0"/>
              <a:t> right</a:t>
            </a:r>
          </a:p>
        </p:txBody>
      </p:sp>
      <p:sp>
        <p:nvSpPr>
          <p:cNvPr id="4" name="Segnaposto numero diapositiva 3">
            <a:extLst>
              <a:ext uri="{FF2B5EF4-FFF2-40B4-BE49-F238E27FC236}">
                <a16:creationId xmlns:a16="http://schemas.microsoft.com/office/drawing/2014/main" id="{FF1AD79F-3AA9-624F-95AE-01123B5C7A05}"/>
              </a:ext>
            </a:extLst>
          </p:cNvPr>
          <p:cNvSpPr>
            <a:spLocks noGrp="1"/>
          </p:cNvSpPr>
          <p:nvPr>
            <p:ph type="sldNum" sz="quarter" idx="12"/>
          </p:nvPr>
        </p:nvSpPr>
        <p:spPr/>
        <p:txBody>
          <a:bodyPr/>
          <a:lstStyle/>
          <a:p>
            <a:fld id="{9FB2DE29-B15E-594C-8E2E-9B4F1DF8D2EE}" type="slidenum">
              <a:rPr lang="en-US" altLang="en-US" smtClean="0"/>
              <a:pPr/>
              <a:t>28</a:t>
            </a:fld>
            <a:endParaRPr lang="en-US" altLang="en-US"/>
          </a:p>
        </p:txBody>
      </p:sp>
    </p:spTree>
    <p:extLst>
      <p:ext uri="{BB962C8B-B14F-4D97-AF65-F5344CB8AC3E}">
        <p14:creationId xmlns:p14="http://schemas.microsoft.com/office/powerpoint/2010/main" val="373387404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8A3820-E252-8441-B8E5-12B0114B740D}"/>
              </a:ext>
            </a:extLst>
          </p:cNvPr>
          <p:cNvSpPr>
            <a:spLocks noGrp="1"/>
          </p:cNvSpPr>
          <p:nvPr>
            <p:ph type="title"/>
          </p:nvPr>
        </p:nvSpPr>
        <p:spPr/>
        <p:txBody>
          <a:bodyPr/>
          <a:lstStyle/>
          <a:p>
            <a:r>
              <a:rPr lang="it-IT" dirty="0" err="1"/>
              <a:t>Wider</a:t>
            </a:r>
            <a:r>
              <a:rPr lang="it-IT" dirty="0"/>
              <a:t> scope of data </a:t>
            </a:r>
            <a:r>
              <a:rPr lang="it-IT" dirty="0" err="1"/>
              <a:t>protection</a:t>
            </a:r>
            <a:endParaRPr lang="it-IT" dirty="0"/>
          </a:p>
        </p:txBody>
      </p:sp>
      <p:sp>
        <p:nvSpPr>
          <p:cNvPr id="3" name="Segnaposto contenuto 2">
            <a:extLst>
              <a:ext uri="{FF2B5EF4-FFF2-40B4-BE49-F238E27FC236}">
                <a16:creationId xmlns:a16="http://schemas.microsoft.com/office/drawing/2014/main" id="{7DD52631-786D-E54F-96DE-BCA7C60F8EBF}"/>
              </a:ext>
            </a:extLst>
          </p:cNvPr>
          <p:cNvSpPr>
            <a:spLocks noGrp="1"/>
          </p:cNvSpPr>
          <p:nvPr>
            <p:ph idx="1"/>
          </p:nvPr>
        </p:nvSpPr>
        <p:spPr>
          <a:xfrm>
            <a:off x="539552" y="1981200"/>
            <a:ext cx="7918648" cy="4616152"/>
          </a:xfrm>
        </p:spPr>
        <p:txBody>
          <a:bodyPr/>
          <a:lstStyle/>
          <a:p>
            <a:r>
              <a:rPr lang="it-IT" dirty="0"/>
              <a:t>A first </a:t>
            </a:r>
            <a:r>
              <a:rPr lang="it-IT" dirty="0" err="1"/>
              <a:t>distinction</a:t>
            </a:r>
            <a:r>
              <a:rPr lang="it-IT" dirty="0"/>
              <a:t> </a:t>
            </a:r>
            <a:r>
              <a:rPr lang="it-IT" dirty="0" err="1"/>
              <a:t>between</a:t>
            </a:r>
            <a:r>
              <a:rPr lang="it-IT" dirty="0"/>
              <a:t> privacy and data </a:t>
            </a:r>
            <a:r>
              <a:rPr lang="it-IT" dirty="0" err="1"/>
              <a:t>protection</a:t>
            </a:r>
            <a:r>
              <a:rPr lang="it-IT" dirty="0"/>
              <a:t> </a:t>
            </a:r>
            <a:r>
              <a:rPr lang="it-IT" dirty="0" err="1"/>
              <a:t>lies</a:t>
            </a:r>
            <a:r>
              <a:rPr lang="it-IT" dirty="0"/>
              <a:t> in the scope of </a:t>
            </a:r>
            <a:r>
              <a:rPr lang="it-IT" dirty="0" err="1"/>
              <a:t>both</a:t>
            </a:r>
            <a:r>
              <a:rPr lang="it-IT" dirty="0"/>
              <a:t> </a:t>
            </a:r>
            <a:r>
              <a:rPr lang="it-IT" dirty="0" err="1"/>
              <a:t>rights</a:t>
            </a:r>
            <a:r>
              <a:rPr lang="it-IT" dirty="0"/>
              <a:t>.</a:t>
            </a:r>
          </a:p>
          <a:p>
            <a:r>
              <a:rPr lang="it-IT" dirty="0" err="1"/>
              <a:t>This</a:t>
            </a:r>
            <a:r>
              <a:rPr lang="it-IT" dirty="0"/>
              <a:t> </a:t>
            </a:r>
            <a:r>
              <a:rPr lang="it-IT" dirty="0" err="1"/>
              <a:t>begins</a:t>
            </a:r>
            <a:r>
              <a:rPr lang="it-IT" dirty="0"/>
              <a:t> with the </a:t>
            </a:r>
            <a:r>
              <a:rPr lang="it-IT" dirty="0" err="1"/>
              <a:t>substantive</a:t>
            </a:r>
            <a:r>
              <a:rPr lang="it-IT" dirty="0"/>
              <a:t> scope, </a:t>
            </a:r>
            <a:r>
              <a:rPr lang="it-IT" dirty="0" err="1"/>
              <a:t>meaning</a:t>
            </a:r>
            <a:r>
              <a:rPr lang="it-IT" dirty="0"/>
              <a:t> the information </a:t>
            </a:r>
            <a:r>
              <a:rPr lang="it-IT" dirty="0" err="1"/>
              <a:t>covered</a:t>
            </a:r>
            <a:r>
              <a:rPr lang="it-IT" dirty="0"/>
              <a:t> by the </a:t>
            </a:r>
            <a:r>
              <a:rPr lang="it-IT" dirty="0" err="1"/>
              <a:t>respective</a:t>
            </a:r>
            <a:r>
              <a:rPr lang="it-IT" dirty="0"/>
              <a:t> right. </a:t>
            </a:r>
            <a:r>
              <a:rPr lang="it-IT" dirty="0" err="1"/>
              <a:t>We</a:t>
            </a:r>
            <a:r>
              <a:rPr lang="it-IT" dirty="0"/>
              <a:t> </a:t>
            </a:r>
            <a:r>
              <a:rPr lang="it-IT" dirty="0" err="1"/>
              <a:t>have</a:t>
            </a:r>
            <a:r>
              <a:rPr lang="it-IT" dirty="0"/>
              <a:t> </a:t>
            </a:r>
            <a:r>
              <a:rPr lang="it-IT" dirty="0" err="1"/>
              <a:t>seen</a:t>
            </a:r>
            <a:r>
              <a:rPr lang="it-IT" dirty="0"/>
              <a:t> </a:t>
            </a:r>
            <a:r>
              <a:rPr lang="it-IT" dirty="0" err="1"/>
              <a:t>that</a:t>
            </a:r>
            <a:r>
              <a:rPr lang="it-IT" dirty="0"/>
              <a:t> private life </a:t>
            </a:r>
            <a:r>
              <a:rPr lang="it-IT" dirty="0" err="1"/>
              <a:t>does</a:t>
            </a:r>
            <a:r>
              <a:rPr lang="it-IT" dirty="0"/>
              <a:t> </a:t>
            </a:r>
            <a:r>
              <a:rPr lang="it-IT" dirty="0" err="1"/>
              <a:t>not</a:t>
            </a:r>
            <a:r>
              <a:rPr lang="it-IT" dirty="0"/>
              <a:t> </a:t>
            </a:r>
            <a:r>
              <a:rPr lang="it-IT" dirty="0" err="1"/>
              <a:t>necessarily</a:t>
            </a:r>
            <a:r>
              <a:rPr lang="it-IT" dirty="0"/>
              <a:t> include </a:t>
            </a:r>
            <a:r>
              <a:rPr lang="it-IT" dirty="0" err="1"/>
              <a:t>all</a:t>
            </a:r>
            <a:r>
              <a:rPr lang="it-IT" dirty="0"/>
              <a:t> information on </a:t>
            </a:r>
            <a:r>
              <a:rPr lang="it-IT" dirty="0" err="1"/>
              <a:t>identified</a:t>
            </a:r>
            <a:r>
              <a:rPr lang="it-IT" dirty="0"/>
              <a:t> or </a:t>
            </a:r>
            <a:r>
              <a:rPr lang="it-IT" dirty="0" err="1"/>
              <a:t>identifiable</a:t>
            </a:r>
            <a:r>
              <a:rPr lang="it-IT" dirty="0"/>
              <a:t> </a:t>
            </a:r>
            <a:r>
              <a:rPr lang="it-IT" dirty="0" err="1"/>
              <a:t>persons</a:t>
            </a:r>
            <a:r>
              <a:rPr lang="it-IT" dirty="0"/>
              <a:t>. </a:t>
            </a:r>
            <a:r>
              <a:rPr lang="it-IT" dirty="0" err="1"/>
              <a:t>However</a:t>
            </a:r>
            <a:r>
              <a:rPr lang="it-IT" dirty="0"/>
              <a:t>, data </a:t>
            </a:r>
            <a:r>
              <a:rPr lang="it-IT" dirty="0" err="1"/>
              <a:t>protection</a:t>
            </a:r>
            <a:r>
              <a:rPr lang="it-IT" dirty="0"/>
              <a:t> </a:t>
            </a:r>
            <a:r>
              <a:rPr lang="it-IT" dirty="0" err="1"/>
              <a:t>covers</a:t>
            </a:r>
            <a:r>
              <a:rPr lang="it-IT" dirty="0"/>
              <a:t> </a:t>
            </a:r>
            <a:r>
              <a:rPr lang="it-IT" dirty="0" err="1"/>
              <a:t>exactly</a:t>
            </a:r>
            <a:r>
              <a:rPr lang="it-IT" dirty="0"/>
              <a:t> </a:t>
            </a:r>
            <a:r>
              <a:rPr lang="it-IT" dirty="0" err="1"/>
              <a:t>this</a:t>
            </a:r>
            <a:r>
              <a:rPr lang="it-IT" dirty="0"/>
              <a:t> information.</a:t>
            </a:r>
          </a:p>
          <a:p>
            <a:endParaRPr lang="it-IT" dirty="0"/>
          </a:p>
        </p:txBody>
      </p:sp>
      <p:sp>
        <p:nvSpPr>
          <p:cNvPr id="4" name="Segnaposto numero diapositiva 3">
            <a:extLst>
              <a:ext uri="{FF2B5EF4-FFF2-40B4-BE49-F238E27FC236}">
                <a16:creationId xmlns:a16="http://schemas.microsoft.com/office/drawing/2014/main" id="{553CCA2D-ECEA-D443-B872-3D125A649E6A}"/>
              </a:ext>
            </a:extLst>
          </p:cNvPr>
          <p:cNvSpPr>
            <a:spLocks noGrp="1"/>
          </p:cNvSpPr>
          <p:nvPr>
            <p:ph type="sldNum" sz="quarter" idx="12"/>
          </p:nvPr>
        </p:nvSpPr>
        <p:spPr/>
        <p:txBody>
          <a:bodyPr/>
          <a:lstStyle/>
          <a:p>
            <a:fld id="{9FB2DE29-B15E-594C-8E2E-9B4F1DF8D2EE}" type="slidenum">
              <a:rPr lang="en-US" altLang="en-US" smtClean="0"/>
              <a:pPr/>
              <a:t>29</a:t>
            </a:fld>
            <a:endParaRPr lang="en-US" altLang="en-US"/>
          </a:p>
        </p:txBody>
      </p:sp>
    </p:spTree>
    <p:extLst>
      <p:ext uri="{BB962C8B-B14F-4D97-AF65-F5344CB8AC3E}">
        <p14:creationId xmlns:p14="http://schemas.microsoft.com/office/powerpoint/2010/main" val="210570782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E1FBE-7862-BA42-8B26-67926A4F4B7B}"/>
              </a:ext>
            </a:extLst>
          </p:cNvPr>
          <p:cNvSpPr>
            <a:spLocks noGrp="1"/>
          </p:cNvSpPr>
          <p:nvPr>
            <p:ph type="title"/>
          </p:nvPr>
        </p:nvSpPr>
        <p:spPr/>
        <p:txBody>
          <a:bodyPr/>
          <a:lstStyle/>
          <a:p>
            <a:r>
              <a:rPr lang="it-IT" dirty="0"/>
              <a:t>Art 100 A of the </a:t>
            </a:r>
            <a:r>
              <a:rPr lang="it-IT" dirty="0" err="1"/>
              <a:t>Treaty</a:t>
            </a:r>
            <a:r>
              <a:rPr lang="it-IT" dirty="0"/>
              <a:t> of Maastricht</a:t>
            </a:r>
          </a:p>
        </p:txBody>
      </p:sp>
      <p:sp>
        <p:nvSpPr>
          <p:cNvPr id="3" name="Segnaposto contenuto 2">
            <a:extLst>
              <a:ext uri="{FF2B5EF4-FFF2-40B4-BE49-F238E27FC236}">
                <a16:creationId xmlns:a16="http://schemas.microsoft.com/office/drawing/2014/main" id="{1C4002AE-2F96-7A41-8FF3-4D875B17872D}"/>
              </a:ext>
            </a:extLst>
          </p:cNvPr>
          <p:cNvSpPr>
            <a:spLocks noGrp="1"/>
          </p:cNvSpPr>
          <p:nvPr>
            <p:ph idx="1"/>
          </p:nvPr>
        </p:nvSpPr>
        <p:spPr/>
        <p:txBody>
          <a:bodyPr/>
          <a:lstStyle/>
          <a:p>
            <a:r>
              <a:rPr lang="it-IT" sz="2400" dirty="0"/>
              <a:t>1. By way of </a:t>
            </a:r>
            <a:r>
              <a:rPr lang="it-IT" sz="2400" dirty="0" err="1"/>
              <a:t>derogation</a:t>
            </a:r>
            <a:r>
              <a:rPr lang="it-IT" sz="2400" dirty="0"/>
              <a:t> from </a:t>
            </a:r>
            <a:r>
              <a:rPr lang="it-IT" sz="2400" dirty="0" err="1"/>
              <a:t>Article</a:t>
            </a:r>
            <a:r>
              <a:rPr lang="it-IT" sz="2400" dirty="0"/>
              <a:t> 100 and </a:t>
            </a:r>
            <a:r>
              <a:rPr lang="it-IT" sz="2400" dirty="0" err="1"/>
              <a:t>save</a:t>
            </a:r>
            <a:r>
              <a:rPr lang="it-IT" sz="2400" dirty="0"/>
              <a:t> </a:t>
            </a:r>
            <a:r>
              <a:rPr lang="it-IT" sz="2400" dirty="0" err="1"/>
              <a:t>where</a:t>
            </a:r>
            <a:r>
              <a:rPr lang="it-IT" sz="2400" dirty="0"/>
              <a:t> </a:t>
            </a:r>
            <a:r>
              <a:rPr lang="it-IT" sz="2400" dirty="0" err="1"/>
              <a:t>otherwise</a:t>
            </a:r>
            <a:r>
              <a:rPr lang="it-IT" sz="2400" dirty="0"/>
              <a:t> </a:t>
            </a:r>
            <a:r>
              <a:rPr lang="it-IT" sz="2400" dirty="0" err="1"/>
              <a:t>provided</a:t>
            </a:r>
            <a:r>
              <a:rPr lang="it-IT" sz="2400" dirty="0"/>
              <a:t> in </a:t>
            </a:r>
            <a:r>
              <a:rPr lang="it-IT" sz="2400" dirty="0" err="1"/>
              <a:t>this</a:t>
            </a:r>
            <a:r>
              <a:rPr lang="it-IT" sz="2400" dirty="0"/>
              <a:t> </a:t>
            </a:r>
            <a:r>
              <a:rPr lang="it-IT" sz="2400" dirty="0" err="1"/>
              <a:t>Treaty</a:t>
            </a:r>
            <a:r>
              <a:rPr lang="it-IT" sz="2400" dirty="0"/>
              <a:t>, the </a:t>
            </a:r>
            <a:r>
              <a:rPr lang="it-IT" sz="2400" dirty="0" err="1"/>
              <a:t>following</a:t>
            </a:r>
            <a:r>
              <a:rPr lang="it-IT" sz="2400" dirty="0"/>
              <a:t> </a:t>
            </a:r>
            <a:r>
              <a:rPr lang="it-IT" sz="2400" dirty="0" err="1"/>
              <a:t>provisions</a:t>
            </a:r>
            <a:r>
              <a:rPr lang="it-IT" sz="2400" dirty="0"/>
              <a:t> </a:t>
            </a:r>
            <a:r>
              <a:rPr lang="it-IT" sz="2400" dirty="0" err="1"/>
              <a:t>shall</a:t>
            </a:r>
            <a:r>
              <a:rPr lang="it-IT" sz="2400" dirty="0"/>
              <a:t> </a:t>
            </a:r>
            <a:r>
              <a:rPr lang="it-IT" sz="2400" dirty="0" err="1"/>
              <a:t>apply</a:t>
            </a:r>
            <a:r>
              <a:rPr lang="it-IT" sz="2400" dirty="0"/>
              <a:t> for the </a:t>
            </a:r>
            <a:r>
              <a:rPr lang="it-IT" sz="2400" dirty="0" err="1"/>
              <a:t>achievement</a:t>
            </a:r>
            <a:r>
              <a:rPr lang="it-IT" sz="2400" dirty="0"/>
              <a:t> of the </a:t>
            </a:r>
            <a:r>
              <a:rPr lang="it-IT" sz="2400" dirty="0" err="1"/>
              <a:t>objectives</a:t>
            </a:r>
            <a:r>
              <a:rPr lang="it-IT" sz="2400" dirty="0"/>
              <a:t> set out in </a:t>
            </a:r>
            <a:r>
              <a:rPr lang="it-IT" sz="2400" dirty="0" err="1"/>
              <a:t>Article</a:t>
            </a:r>
            <a:r>
              <a:rPr lang="it-IT" sz="2400" dirty="0"/>
              <a:t> 7a. The </a:t>
            </a:r>
            <a:r>
              <a:rPr lang="it-IT" sz="2400" dirty="0" err="1"/>
              <a:t>Council</a:t>
            </a:r>
            <a:r>
              <a:rPr lang="it-IT" sz="2400" dirty="0"/>
              <a:t> </a:t>
            </a:r>
            <a:r>
              <a:rPr lang="it-IT" sz="2400" dirty="0" err="1"/>
              <a:t>shall</a:t>
            </a:r>
            <a:r>
              <a:rPr lang="it-IT" sz="2400" dirty="0"/>
              <a:t>, </a:t>
            </a:r>
            <a:r>
              <a:rPr lang="it-IT" sz="2400" dirty="0" err="1"/>
              <a:t>acting</a:t>
            </a:r>
            <a:r>
              <a:rPr lang="it-IT" sz="2400" dirty="0"/>
              <a:t> in </a:t>
            </a:r>
            <a:r>
              <a:rPr lang="it-IT" sz="2400" dirty="0" err="1"/>
              <a:t>accordance</a:t>
            </a:r>
            <a:r>
              <a:rPr lang="it-IT" sz="2400" dirty="0"/>
              <a:t> with the procedure </a:t>
            </a:r>
            <a:r>
              <a:rPr lang="it-IT" sz="2400" dirty="0" err="1"/>
              <a:t>referred</a:t>
            </a:r>
            <a:r>
              <a:rPr lang="it-IT" sz="2400" dirty="0"/>
              <a:t> to in </a:t>
            </a:r>
            <a:r>
              <a:rPr lang="it-IT" sz="2400" dirty="0" err="1"/>
              <a:t>Article</a:t>
            </a:r>
            <a:r>
              <a:rPr lang="it-IT" sz="2400" dirty="0"/>
              <a:t> 189b and </a:t>
            </a:r>
            <a:r>
              <a:rPr lang="it-IT" sz="2400" dirty="0" err="1"/>
              <a:t>after</a:t>
            </a:r>
            <a:r>
              <a:rPr lang="it-IT" sz="2400" dirty="0"/>
              <a:t> </a:t>
            </a:r>
            <a:r>
              <a:rPr lang="it-IT" sz="2400" dirty="0" err="1"/>
              <a:t>consulting</a:t>
            </a:r>
            <a:r>
              <a:rPr lang="it-IT" sz="2400" dirty="0"/>
              <a:t> the </a:t>
            </a:r>
            <a:r>
              <a:rPr lang="it-IT" sz="2400" dirty="0" err="1"/>
              <a:t>Economic</a:t>
            </a:r>
            <a:r>
              <a:rPr lang="it-IT" sz="2400" dirty="0"/>
              <a:t> and Social </a:t>
            </a:r>
            <a:r>
              <a:rPr lang="it-IT" sz="2400" dirty="0" err="1"/>
              <a:t>Committee</a:t>
            </a:r>
            <a:r>
              <a:rPr lang="it-IT" sz="2400" dirty="0"/>
              <a:t>, </a:t>
            </a:r>
            <a:r>
              <a:rPr lang="it-IT" sz="2400" dirty="0" err="1"/>
              <a:t>adopt</a:t>
            </a:r>
            <a:r>
              <a:rPr lang="it-IT" sz="2400" dirty="0"/>
              <a:t> the </a:t>
            </a:r>
            <a:r>
              <a:rPr lang="it-IT" sz="2400" dirty="0" err="1"/>
              <a:t>measures</a:t>
            </a:r>
            <a:r>
              <a:rPr lang="it-IT" sz="2400" dirty="0"/>
              <a:t> for the </a:t>
            </a:r>
            <a:r>
              <a:rPr lang="it-IT" sz="2400" dirty="0" err="1"/>
              <a:t>approximation</a:t>
            </a:r>
            <a:r>
              <a:rPr lang="it-IT" sz="2400" dirty="0"/>
              <a:t> of the </a:t>
            </a:r>
            <a:r>
              <a:rPr lang="it-IT" sz="2400" dirty="0" err="1"/>
              <a:t>provisions</a:t>
            </a:r>
            <a:r>
              <a:rPr lang="it-IT" sz="2400" dirty="0"/>
              <a:t> </a:t>
            </a:r>
            <a:r>
              <a:rPr lang="it-IT" sz="2400" dirty="0" err="1"/>
              <a:t>laid</a:t>
            </a:r>
            <a:r>
              <a:rPr lang="it-IT" sz="2400" dirty="0"/>
              <a:t> down by law, </a:t>
            </a:r>
            <a:r>
              <a:rPr lang="it-IT" sz="2400" dirty="0" err="1"/>
              <a:t>regulation</a:t>
            </a:r>
            <a:r>
              <a:rPr lang="it-IT" sz="2400" dirty="0"/>
              <a:t> or </a:t>
            </a:r>
            <a:r>
              <a:rPr lang="it-IT" sz="2400" dirty="0" err="1"/>
              <a:t>administrative</a:t>
            </a:r>
            <a:r>
              <a:rPr lang="it-IT" sz="2400" dirty="0"/>
              <a:t> </a:t>
            </a:r>
            <a:r>
              <a:rPr lang="it-IT" sz="2400" dirty="0" err="1"/>
              <a:t>action</a:t>
            </a:r>
            <a:r>
              <a:rPr lang="it-IT" sz="2400" dirty="0"/>
              <a:t> in </a:t>
            </a:r>
            <a:r>
              <a:rPr lang="it-IT" sz="2400" dirty="0" err="1"/>
              <a:t>Member</a:t>
            </a:r>
            <a:r>
              <a:rPr lang="it-IT" sz="2400" dirty="0"/>
              <a:t> </a:t>
            </a:r>
            <a:r>
              <a:rPr lang="it-IT" sz="2400" dirty="0" err="1"/>
              <a:t>States</a:t>
            </a:r>
            <a:r>
              <a:rPr lang="it-IT" sz="2400" dirty="0"/>
              <a:t> </a:t>
            </a:r>
            <a:r>
              <a:rPr lang="it-IT" sz="2400" dirty="0" err="1"/>
              <a:t>which</a:t>
            </a:r>
            <a:r>
              <a:rPr lang="it-IT" sz="2400" dirty="0"/>
              <a:t> </a:t>
            </a:r>
            <a:r>
              <a:rPr lang="it-IT" sz="2400" dirty="0" err="1"/>
              <a:t>have</a:t>
            </a:r>
            <a:r>
              <a:rPr lang="it-IT" sz="2400" dirty="0"/>
              <a:t> </a:t>
            </a:r>
            <a:r>
              <a:rPr lang="it-IT" sz="2400" dirty="0" err="1"/>
              <a:t>as</a:t>
            </a:r>
            <a:r>
              <a:rPr lang="it-IT" sz="2400" dirty="0"/>
              <a:t> </a:t>
            </a:r>
            <a:r>
              <a:rPr lang="it-IT" sz="2400" dirty="0" err="1"/>
              <a:t>their</a:t>
            </a:r>
            <a:r>
              <a:rPr lang="it-IT" sz="2400" dirty="0"/>
              <a:t> </a:t>
            </a:r>
            <a:r>
              <a:rPr lang="it-IT" sz="2400" dirty="0" err="1"/>
              <a:t>object</a:t>
            </a:r>
            <a:r>
              <a:rPr lang="it-IT" sz="2400" dirty="0"/>
              <a:t> the establishment and </a:t>
            </a:r>
            <a:r>
              <a:rPr lang="it-IT" sz="2400" dirty="0" err="1"/>
              <a:t>functioning</a:t>
            </a:r>
            <a:r>
              <a:rPr lang="it-IT" sz="2400" dirty="0"/>
              <a:t> of the </a:t>
            </a:r>
            <a:r>
              <a:rPr lang="it-IT" sz="2400" dirty="0" err="1"/>
              <a:t>internal</a:t>
            </a:r>
            <a:r>
              <a:rPr lang="it-IT" sz="2400" dirty="0"/>
              <a:t> market.</a:t>
            </a:r>
          </a:p>
        </p:txBody>
      </p:sp>
      <p:sp>
        <p:nvSpPr>
          <p:cNvPr id="4" name="Segnaposto numero diapositiva 3">
            <a:extLst>
              <a:ext uri="{FF2B5EF4-FFF2-40B4-BE49-F238E27FC236}">
                <a16:creationId xmlns:a16="http://schemas.microsoft.com/office/drawing/2014/main" id="{C1500605-6CEA-5F45-AA59-B79E2953DF4A}"/>
              </a:ext>
            </a:extLst>
          </p:cNvPr>
          <p:cNvSpPr>
            <a:spLocks noGrp="1"/>
          </p:cNvSpPr>
          <p:nvPr>
            <p:ph type="sldNum" sz="quarter" idx="12"/>
          </p:nvPr>
        </p:nvSpPr>
        <p:spPr/>
        <p:txBody>
          <a:bodyPr/>
          <a:lstStyle/>
          <a:p>
            <a:fld id="{9FB2DE29-B15E-594C-8E2E-9B4F1DF8D2EE}" type="slidenum">
              <a:rPr lang="en-US" altLang="en-US" smtClean="0"/>
              <a:pPr/>
              <a:t>3</a:t>
            </a:fld>
            <a:endParaRPr lang="en-US" altLang="en-US"/>
          </a:p>
        </p:txBody>
      </p:sp>
    </p:spTree>
    <p:extLst>
      <p:ext uri="{BB962C8B-B14F-4D97-AF65-F5344CB8AC3E}">
        <p14:creationId xmlns:p14="http://schemas.microsoft.com/office/powerpoint/2010/main" val="177655604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6756FA3-E9F7-5F46-93B2-711DF6140DCF}"/>
              </a:ext>
            </a:extLst>
          </p:cNvPr>
          <p:cNvSpPr>
            <a:spLocks noGrp="1"/>
          </p:cNvSpPr>
          <p:nvPr>
            <p:ph idx="1"/>
          </p:nvPr>
        </p:nvSpPr>
        <p:spPr>
          <a:xfrm>
            <a:off x="683568" y="692696"/>
            <a:ext cx="7774632" cy="5555704"/>
          </a:xfrm>
        </p:spPr>
        <p:txBody>
          <a:bodyPr/>
          <a:lstStyle/>
          <a:p>
            <a:r>
              <a:rPr lang="it-IT" dirty="0" err="1"/>
              <a:t>Another</a:t>
            </a:r>
            <a:r>
              <a:rPr lang="it-IT" dirty="0"/>
              <a:t> </a:t>
            </a:r>
            <a:r>
              <a:rPr lang="it-IT" dirty="0" err="1"/>
              <a:t>aspect</a:t>
            </a:r>
            <a:r>
              <a:rPr lang="it-IT" dirty="0"/>
              <a:t> of the personal scope </a:t>
            </a:r>
            <a:r>
              <a:rPr lang="it-IT" dirty="0" err="1"/>
              <a:t>concerns</a:t>
            </a:r>
            <a:r>
              <a:rPr lang="it-IT" dirty="0"/>
              <a:t> the </a:t>
            </a:r>
            <a:r>
              <a:rPr lang="it-IT" dirty="0" err="1"/>
              <a:t>responsibilities</a:t>
            </a:r>
            <a:r>
              <a:rPr lang="it-IT" dirty="0"/>
              <a:t> of private parties. EU data </a:t>
            </a:r>
            <a:r>
              <a:rPr lang="it-IT" dirty="0" err="1"/>
              <a:t>protection</a:t>
            </a:r>
            <a:r>
              <a:rPr lang="it-IT" dirty="0"/>
              <a:t> law </a:t>
            </a:r>
            <a:r>
              <a:rPr lang="it-IT" dirty="0" err="1"/>
              <a:t>puts</a:t>
            </a:r>
            <a:r>
              <a:rPr lang="it-IT" dirty="0"/>
              <a:t> </a:t>
            </a:r>
            <a:r>
              <a:rPr lang="it-IT" dirty="0" err="1"/>
              <a:t>similar</a:t>
            </a:r>
            <a:r>
              <a:rPr lang="it-IT" dirty="0"/>
              <a:t> </a:t>
            </a:r>
            <a:r>
              <a:rPr lang="it-IT" dirty="0" err="1"/>
              <a:t>obligations</a:t>
            </a:r>
            <a:r>
              <a:rPr lang="it-IT" dirty="0"/>
              <a:t> with </a:t>
            </a:r>
            <a:r>
              <a:rPr lang="it-IT" dirty="0" err="1"/>
              <a:t>regard</a:t>
            </a:r>
            <a:r>
              <a:rPr lang="it-IT" dirty="0"/>
              <a:t> to the processing of personal information on public </a:t>
            </a:r>
            <a:r>
              <a:rPr lang="it-IT" dirty="0" err="1"/>
              <a:t>authorities</a:t>
            </a:r>
            <a:r>
              <a:rPr lang="it-IT" dirty="0"/>
              <a:t> and private parties. </a:t>
            </a:r>
            <a:r>
              <a:rPr lang="it-IT" dirty="0" err="1"/>
              <a:t>However</a:t>
            </a:r>
            <a:r>
              <a:rPr lang="it-IT" dirty="0"/>
              <a:t>, </a:t>
            </a:r>
            <a:r>
              <a:rPr lang="it-IT" dirty="0" err="1"/>
              <a:t>these</a:t>
            </a:r>
            <a:r>
              <a:rPr lang="it-IT" dirty="0"/>
              <a:t> </a:t>
            </a:r>
            <a:r>
              <a:rPr lang="it-IT" dirty="0" err="1"/>
              <a:t>obligations</a:t>
            </a:r>
            <a:r>
              <a:rPr lang="it-IT" dirty="0"/>
              <a:t> do </a:t>
            </a:r>
            <a:r>
              <a:rPr lang="it-IT" dirty="0" err="1"/>
              <a:t>not</a:t>
            </a:r>
            <a:r>
              <a:rPr lang="it-IT" dirty="0"/>
              <a:t> </a:t>
            </a:r>
            <a:r>
              <a:rPr lang="it-IT" dirty="0" err="1"/>
              <a:t>directly</a:t>
            </a:r>
            <a:r>
              <a:rPr lang="it-IT" dirty="0"/>
              <a:t> </a:t>
            </a:r>
            <a:r>
              <a:rPr lang="it-IT" dirty="0" err="1"/>
              <a:t>result</a:t>
            </a:r>
            <a:r>
              <a:rPr lang="it-IT" dirty="0"/>
              <a:t> from </a:t>
            </a:r>
            <a:r>
              <a:rPr lang="it-IT" dirty="0" err="1"/>
              <a:t>Articles</a:t>
            </a:r>
            <a:r>
              <a:rPr lang="it-IT" dirty="0"/>
              <a:t> 7 or 8 of the Charter, </a:t>
            </a:r>
            <a:r>
              <a:rPr lang="it-IT" dirty="0" err="1"/>
              <a:t>but</a:t>
            </a:r>
            <a:r>
              <a:rPr lang="it-IT" dirty="0"/>
              <a:t> from the Data </a:t>
            </a:r>
            <a:r>
              <a:rPr lang="it-IT" dirty="0" err="1"/>
              <a:t>Protection</a:t>
            </a:r>
            <a:r>
              <a:rPr lang="it-IT" dirty="0"/>
              <a:t> </a:t>
            </a:r>
            <a:r>
              <a:rPr lang="it-IT" dirty="0" err="1"/>
              <a:t>Regulation</a:t>
            </a:r>
            <a:r>
              <a:rPr lang="it-IT" dirty="0"/>
              <a:t>.</a:t>
            </a:r>
          </a:p>
          <a:p>
            <a:r>
              <a:rPr lang="it-IT" dirty="0" err="1"/>
              <a:t>Horizontal</a:t>
            </a:r>
            <a:r>
              <a:rPr lang="it-IT" dirty="0"/>
              <a:t> and positive </a:t>
            </a:r>
            <a:r>
              <a:rPr lang="it-IT" dirty="0" err="1"/>
              <a:t>obligations</a:t>
            </a:r>
            <a:r>
              <a:rPr lang="it-IT" dirty="0"/>
              <a:t> to </a:t>
            </a:r>
            <a:r>
              <a:rPr lang="it-IT" dirty="0" err="1"/>
              <a:t>respect</a:t>
            </a:r>
            <a:r>
              <a:rPr lang="it-IT" dirty="0"/>
              <a:t> </a:t>
            </a:r>
            <a:r>
              <a:rPr lang="it-IT" dirty="0" err="1"/>
              <a:t>this</a:t>
            </a:r>
            <a:r>
              <a:rPr lang="it-IT" dirty="0"/>
              <a:t> right</a:t>
            </a:r>
          </a:p>
        </p:txBody>
      </p:sp>
      <p:sp>
        <p:nvSpPr>
          <p:cNvPr id="4" name="Segnaposto numero diapositiva 3">
            <a:extLst>
              <a:ext uri="{FF2B5EF4-FFF2-40B4-BE49-F238E27FC236}">
                <a16:creationId xmlns:a16="http://schemas.microsoft.com/office/drawing/2014/main" id="{F6512768-4EFE-AC4B-A8CC-6F1B0E3BCAEE}"/>
              </a:ext>
            </a:extLst>
          </p:cNvPr>
          <p:cNvSpPr>
            <a:spLocks noGrp="1"/>
          </p:cNvSpPr>
          <p:nvPr>
            <p:ph type="sldNum" sz="quarter" idx="12"/>
          </p:nvPr>
        </p:nvSpPr>
        <p:spPr/>
        <p:txBody>
          <a:bodyPr/>
          <a:lstStyle/>
          <a:p>
            <a:fld id="{9FB2DE29-B15E-594C-8E2E-9B4F1DF8D2EE}" type="slidenum">
              <a:rPr lang="en-US" altLang="en-US" smtClean="0"/>
              <a:pPr/>
              <a:t>30</a:t>
            </a:fld>
            <a:endParaRPr lang="en-US" altLang="en-US"/>
          </a:p>
        </p:txBody>
      </p:sp>
    </p:spTree>
    <p:extLst>
      <p:ext uri="{BB962C8B-B14F-4D97-AF65-F5344CB8AC3E}">
        <p14:creationId xmlns:p14="http://schemas.microsoft.com/office/powerpoint/2010/main" val="192893635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02D79D7-AE35-4041-953A-AD38238372BB}"/>
              </a:ext>
            </a:extLst>
          </p:cNvPr>
          <p:cNvSpPr>
            <a:spLocks noGrp="1"/>
          </p:cNvSpPr>
          <p:nvPr>
            <p:ph idx="1"/>
          </p:nvPr>
        </p:nvSpPr>
        <p:spPr>
          <a:xfrm>
            <a:off x="611560" y="764704"/>
            <a:ext cx="7846640" cy="5331296"/>
          </a:xfrm>
        </p:spPr>
        <p:txBody>
          <a:bodyPr/>
          <a:lstStyle/>
          <a:p>
            <a:r>
              <a:rPr lang="it-IT" dirty="0" err="1"/>
              <a:t>Instead</a:t>
            </a:r>
            <a:r>
              <a:rPr lang="it-IT" dirty="0"/>
              <a:t>, right to privacy </a:t>
            </a:r>
            <a:r>
              <a:rPr lang="it-IT" err="1"/>
              <a:t>primarily</a:t>
            </a:r>
            <a:r>
              <a:rPr lang="it-IT"/>
              <a:t> aims </a:t>
            </a:r>
            <a:r>
              <a:rPr lang="it-IT" dirty="0"/>
              <a:t>to </a:t>
            </a:r>
            <a:r>
              <a:rPr lang="it-IT" dirty="0" err="1"/>
              <a:t>limit</a:t>
            </a:r>
            <a:r>
              <a:rPr lang="it-IT" dirty="0"/>
              <a:t> the </a:t>
            </a:r>
            <a:r>
              <a:rPr lang="it-IT" dirty="0" err="1"/>
              <a:t>actions</a:t>
            </a:r>
            <a:r>
              <a:rPr lang="it-IT" dirty="0"/>
              <a:t> of public </a:t>
            </a:r>
            <a:r>
              <a:rPr lang="it-IT" dirty="0" err="1"/>
              <a:t>authorities</a:t>
            </a:r>
            <a:r>
              <a:rPr lang="it-IT" dirty="0"/>
              <a:t> in </a:t>
            </a:r>
            <a:r>
              <a:rPr lang="it-IT" dirty="0" err="1"/>
              <a:t>order</a:t>
            </a:r>
            <a:r>
              <a:rPr lang="it-IT" dirty="0"/>
              <a:t> to </a:t>
            </a:r>
            <a:r>
              <a:rPr lang="it-IT" dirty="0" err="1"/>
              <a:t>protect</a:t>
            </a:r>
            <a:r>
              <a:rPr lang="it-IT" dirty="0"/>
              <a:t> the </a:t>
            </a:r>
            <a:r>
              <a:rPr lang="it-IT" dirty="0" err="1"/>
              <a:t>activities</a:t>
            </a:r>
            <a:r>
              <a:rPr lang="it-IT" dirty="0"/>
              <a:t> of private parties, </a:t>
            </a:r>
            <a:r>
              <a:rPr lang="it-IT" dirty="0" err="1"/>
              <a:t>including</a:t>
            </a:r>
            <a:r>
              <a:rPr lang="it-IT" dirty="0"/>
              <a:t> the processing of personal data, from state </a:t>
            </a:r>
            <a:r>
              <a:rPr lang="it-IT" dirty="0" err="1"/>
              <a:t>interference</a:t>
            </a:r>
            <a:endParaRPr lang="it-IT" dirty="0"/>
          </a:p>
        </p:txBody>
      </p:sp>
      <p:sp>
        <p:nvSpPr>
          <p:cNvPr id="4" name="Segnaposto numero diapositiva 3">
            <a:extLst>
              <a:ext uri="{FF2B5EF4-FFF2-40B4-BE49-F238E27FC236}">
                <a16:creationId xmlns:a16="http://schemas.microsoft.com/office/drawing/2014/main" id="{26BE404E-BD65-6240-92B2-9DCD91BA01A8}"/>
              </a:ext>
            </a:extLst>
          </p:cNvPr>
          <p:cNvSpPr>
            <a:spLocks noGrp="1"/>
          </p:cNvSpPr>
          <p:nvPr>
            <p:ph type="sldNum" sz="quarter" idx="12"/>
          </p:nvPr>
        </p:nvSpPr>
        <p:spPr/>
        <p:txBody>
          <a:bodyPr/>
          <a:lstStyle/>
          <a:p>
            <a:fld id="{9FB2DE29-B15E-594C-8E2E-9B4F1DF8D2EE}" type="slidenum">
              <a:rPr lang="en-US" altLang="en-US" smtClean="0"/>
              <a:pPr/>
              <a:t>31</a:t>
            </a:fld>
            <a:endParaRPr lang="en-US" altLang="en-US"/>
          </a:p>
        </p:txBody>
      </p:sp>
    </p:spTree>
    <p:extLst>
      <p:ext uri="{BB962C8B-B14F-4D97-AF65-F5344CB8AC3E}">
        <p14:creationId xmlns:p14="http://schemas.microsoft.com/office/powerpoint/2010/main" val="107447226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A4565233-7AB2-384B-8017-25632211A833}"/>
              </a:ext>
            </a:extLst>
          </p:cNvPr>
          <p:cNvSpPr>
            <a:spLocks noGrp="1" noChangeArrowheads="1"/>
          </p:cNvSpPr>
          <p:nvPr>
            <p:ph type="title"/>
          </p:nvPr>
        </p:nvSpPr>
        <p:spPr>
          <a:xfrm>
            <a:off x="395288" y="260350"/>
            <a:ext cx="8280400" cy="2736850"/>
          </a:xfrm>
        </p:spPr>
        <p:txBody>
          <a:bodyPr/>
          <a:lstStyle/>
          <a:p>
            <a:pPr algn="l"/>
            <a:r>
              <a:rPr lang="en-US" altLang="en-US" sz="3600"/>
              <a:t>GDPR OBJECTIVES</a:t>
            </a:r>
            <a:br>
              <a:rPr lang="en-US" altLang="en-US" sz="2400" dirty="0"/>
            </a:br>
            <a:endParaRPr lang="en-US" altLang="en-US" sz="2800" dirty="0"/>
          </a:p>
        </p:txBody>
      </p:sp>
      <p:sp>
        <p:nvSpPr>
          <p:cNvPr id="22530" name="Content Placeholder 2">
            <a:extLst>
              <a:ext uri="{FF2B5EF4-FFF2-40B4-BE49-F238E27FC236}">
                <a16:creationId xmlns:a16="http://schemas.microsoft.com/office/drawing/2014/main" id="{BE68FB17-6322-5642-ACDE-D3327CE76EF6}"/>
              </a:ext>
            </a:extLst>
          </p:cNvPr>
          <p:cNvSpPr>
            <a:spLocks noGrp="1" noChangeArrowheads="1"/>
          </p:cNvSpPr>
          <p:nvPr>
            <p:ph idx="1"/>
          </p:nvPr>
        </p:nvSpPr>
        <p:spPr>
          <a:xfrm>
            <a:off x="685800" y="3068638"/>
            <a:ext cx="7772400" cy="3027362"/>
          </a:xfrm>
        </p:spPr>
        <p:txBody>
          <a:bodyPr/>
          <a:lstStyle/>
          <a:p>
            <a:pPr marL="0" indent="0">
              <a:buFontTx/>
              <a:buNone/>
            </a:pPr>
            <a:r>
              <a:rPr lang="en-US" altLang="en-US" dirty="0"/>
              <a:t>The aim of the General Data Protection Regulation:</a:t>
            </a:r>
          </a:p>
          <a:p>
            <a:pPr marL="400050" lvl="1" indent="0">
              <a:buFontTx/>
              <a:buNone/>
            </a:pPr>
            <a:r>
              <a:rPr lang="en-US" altLang="en-US" dirty="0"/>
              <a:t>'[1] to reinforce data protection rights of individuals, [2] facilitate the free flow of personal data in the digital single market and [3] reduce administrative burden.'</a:t>
            </a:r>
          </a:p>
        </p:txBody>
      </p:sp>
      <p:sp>
        <p:nvSpPr>
          <p:cNvPr id="22531" name="Slide Number Placeholder 3">
            <a:extLst>
              <a:ext uri="{FF2B5EF4-FFF2-40B4-BE49-F238E27FC236}">
                <a16:creationId xmlns:a16="http://schemas.microsoft.com/office/drawing/2014/main" id="{C3F7E7B4-CCA3-4744-BFA5-FCC1B2091E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A1AE0FE-BE64-9E49-84F5-158DE96DB7F3}" type="slidenum">
              <a:rPr lang="en-US" altLang="en-US" sz="1400"/>
              <a:pPr>
                <a:spcBef>
                  <a:spcPct val="0"/>
                </a:spcBef>
                <a:buFontTx/>
                <a:buNone/>
              </a:pPr>
              <a:t>32</a:t>
            </a:fld>
            <a:endParaRPr lang="en-US" altLang="en-US" sz="140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54F20271-56DA-084D-845B-B0EDAC5FA212}"/>
              </a:ext>
            </a:extLst>
          </p:cNvPr>
          <p:cNvSpPr>
            <a:spLocks noGrp="1" noChangeArrowheads="1"/>
          </p:cNvSpPr>
          <p:nvPr>
            <p:ph type="title"/>
          </p:nvPr>
        </p:nvSpPr>
        <p:spPr/>
        <p:txBody>
          <a:bodyPr/>
          <a:lstStyle/>
          <a:p>
            <a:r>
              <a:rPr lang="en-US" altLang="en-US"/>
              <a:t>GDPR Article 2</a:t>
            </a:r>
            <a:br>
              <a:rPr lang="en-US" altLang="en-US"/>
            </a:br>
            <a:r>
              <a:rPr lang="en-US" altLang="en-US" sz="3600" i="1"/>
              <a:t>Material Scope</a:t>
            </a:r>
            <a:endParaRPr lang="en-US" altLang="en-US" i="1"/>
          </a:p>
        </p:txBody>
      </p:sp>
      <p:sp>
        <p:nvSpPr>
          <p:cNvPr id="3" name="Content Placeholder 2">
            <a:extLst>
              <a:ext uri="{FF2B5EF4-FFF2-40B4-BE49-F238E27FC236}">
                <a16:creationId xmlns:a16="http://schemas.microsoft.com/office/drawing/2014/main" id="{9185DEC2-959B-D840-9D3A-D5D1F8EF7F1F}"/>
              </a:ext>
            </a:extLst>
          </p:cNvPr>
          <p:cNvSpPr>
            <a:spLocks noGrp="1"/>
          </p:cNvSpPr>
          <p:nvPr>
            <p:ph idx="1"/>
          </p:nvPr>
        </p:nvSpPr>
        <p:spPr>
          <a:xfrm>
            <a:off x="668338" y="2420938"/>
            <a:ext cx="7772400" cy="3675062"/>
          </a:xfrm>
        </p:spPr>
        <p:txBody>
          <a:bodyPr/>
          <a:lstStyle/>
          <a:p>
            <a:pPr marL="0" indent="0">
              <a:buFontTx/>
              <a:buNone/>
              <a:defRPr/>
            </a:pPr>
            <a:r>
              <a:rPr lang="en-US" dirty="0"/>
              <a:t>'This Regulation applies to the processing of </a:t>
            </a:r>
            <a:r>
              <a:rPr lang="en-US" dirty="0">
                <a:solidFill>
                  <a:schemeClr val="tx2"/>
                </a:solidFill>
              </a:rPr>
              <a:t>personal data </a:t>
            </a:r>
            <a:r>
              <a:rPr lang="en-US" dirty="0"/>
              <a:t>wholly or partly </a:t>
            </a:r>
            <a:r>
              <a:rPr lang="en-US" dirty="0">
                <a:solidFill>
                  <a:schemeClr val="tx2"/>
                </a:solidFill>
              </a:rPr>
              <a:t>by automated means</a:t>
            </a:r>
            <a:r>
              <a:rPr lang="en-US" dirty="0"/>
              <a:t>, and to the processing other than by automated means of personal data which form </a:t>
            </a:r>
            <a:r>
              <a:rPr lang="en-US" dirty="0">
                <a:solidFill>
                  <a:schemeClr val="tx2"/>
                </a:solidFill>
              </a:rPr>
              <a:t>part of a filing system or are intended to form part of a filing system</a:t>
            </a:r>
            <a:r>
              <a:rPr lang="en-US" dirty="0"/>
              <a:t>.'</a:t>
            </a:r>
          </a:p>
          <a:p>
            <a:pPr marL="0" indent="0">
              <a:buFontTx/>
              <a:buNone/>
              <a:defRPr/>
            </a:pPr>
            <a:endParaRPr lang="en-US" sz="2400" dirty="0"/>
          </a:p>
          <a:p>
            <a:pPr marL="0" indent="0">
              <a:buFontTx/>
              <a:buNone/>
              <a:defRPr/>
            </a:pPr>
            <a:endParaRPr lang="en-US" sz="2400" dirty="0"/>
          </a:p>
          <a:p>
            <a:pPr>
              <a:defRPr/>
            </a:pPr>
            <a:endParaRPr lang="en-US" dirty="0"/>
          </a:p>
        </p:txBody>
      </p:sp>
      <p:sp>
        <p:nvSpPr>
          <p:cNvPr id="24579" name="Slide Number Placeholder 3">
            <a:extLst>
              <a:ext uri="{FF2B5EF4-FFF2-40B4-BE49-F238E27FC236}">
                <a16:creationId xmlns:a16="http://schemas.microsoft.com/office/drawing/2014/main" id="{3602A69F-9780-D34F-A201-384D75001A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E3BB498-42E5-B241-BE3B-E28F5DB4A1B3}" type="slidenum">
              <a:rPr lang="en-US" altLang="en-US" sz="1400"/>
              <a:pPr>
                <a:spcBef>
                  <a:spcPct val="0"/>
                </a:spcBef>
                <a:buFontTx/>
                <a:buNone/>
              </a:pPr>
              <a:t>33</a:t>
            </a:fld>
            <a:endParaRPr lang="en-US" altLang="en-US" sz="140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80A73562-CB1E-FE43-BC76-9547AFA1B7D5}"/>
              </a:ext>
            </a:extLst>
          </p:cNvPr>
          <p:cNvSpPr>
            <a:spLocks noGrp="1" noChangeArrowheads="1"/>
          </p:cNvSpPr>
          <p:nvPr>
            <p:ph type="title"/>
          </p:nvPr>
        </p:nvSpPr>
        <p:spPr>
          <a:xfrm>
            <a:off x="685800" y="404813"/>
            <a:ext cx="7772400" cy="1143000"/>
          </a:xfrm>
        </p:spPr>
        <p:txBody>
          <a:bodyPr/>
          <a:lstStyle/>
          <a:p>
            <a:r>
              <a:rPr lang="en-US" altLang="en-US"/>
              <a:t>Personal data</a:t>
            </a:r>
          </a:p>
        </p:txBody>
      </p:sp>
      <p:sp>
        <p:nvSpPr>
          <p:cNvPr id="25602" name="Content Placeholder 2">
            <a:extLst>
              <a:ext uri="{FF2B5EF4-FFF2-40B4-BE49-F238E27FC236}">
                <a16:creationId xmlns:a16="http://schemas.microsoft.com/office/drawing/2014/main" id="{F6761546-C9E0-8B45-8D20-D1D680B843AF}"/>
              </a:ext>
            </a:extLst>
          </p:cNvPr>
          <p:cNvSpPr>
            <a:spLocks noGrp="1" noChangeArrowheads="1"/>
          </p:cNvSpPr>
          <p:nvPr>
            <p:ph idx="1"/>
          </p:nvPr>
        </p:nvSpPr>
        <p:spPr>
          <a:xfrm>
            <a:off x="655638" y="976313"/>
            <a:ext cx="7772400" cy="4537075"/>
          </a:xfrm>
        </p:spPr>
        <p:txBody>
          <a:bodyPr/>
          <a:lstStyle/>
          <a:p>
            <a:pPr marL="0" indent="0" algn="just">
              <a:buFontTx/>
              <a:buNone/>
            </a:pPr>
            <a:r>
              <a:rPr lang="en-US" altLang="en-US" sz="2800" dirty="0"/>
              <a:t>	</a:t>
            </a:r>
          </a:p>
          <a:p>
            <a:pPr marL="0" indent="0" algn="just">
              <a:buFontTx/>
              <a:buNone/>
            </a:pPr>
            <a:r>
              <a:rPr lang="en-US" altLang="en-US" sz="2800" dirty="0"/>
              <a:t>'personal data' means </a:t>
            </a:r>
            <a:r>
              <a:rPr lang="en-US" altLang="en-US" sz="2800" dirty="0">
                <a:solidFill>
                  <a:schemeClr val="tx2"/>
                </a:solidFill>
              </a:rPr>
              <a:t>any information relating to an identified or identifiable natural person </a:t>
            </a:r>
            <a:r>
              <a:rPr lang="en-US" altLang="en-US" sz="2800" dirty="0"/>
              <a:t>('data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a:t>
            </a:r>
          </a:p>
          <a:p>
            <a:pPr marL="0" indent="0" algn="r">
              <a:buFontTx/>
              <a:buNone/>
            </a:pPr>
            <a:endParaRPr lang="en-US" altLang="en-US" sz="2000" dirty="0"/>
          </a:p>
          <a:p>
            <a:pPr marL="0" indent="0" algn="r">
              <a:buFontTx/>
              <a:buNone/>
            </a:pPr>
            <a:r>
              <a:rPr lang="en-US" altLang="en-US" sz="2000" dirty="0"/>
              <a:t>Article 4 (1)</a:t>
            </a:r>
          </a:p>
        </p:txBody>
      </p:sp>
      <p:sp>
        <p:nvSpPr>
          <p:cNvPr id="25603" name="Slide Number Placeholder 3">
            <a:extLst>
              <a:ext uri="{FF2B5EF4-FFF2-40B4-BE49-F238E27FC236}">
                <a16:creationId xmlns:a16="http://schemas.microsoft.com/office/drawing/2014/main" id="{D625A4AB-831F-504D-8854-9D762141AE8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9BCB925-8D9F-6741-8F69-3798B109CC63}" type="slidenum">
              <a:rPr lang="en-US" altLang="en-US" sz="1400"/>
              <a:pPr>
                <a:spcBef>
                  <a:spcPct val="0"/>
                </a:spcBef>
                <a:buFontTx/>
                <a:buNone/>
              </a:pPr>
              <a:t>34</a:t>
            </a:fld>
            <a:endParaRPr lang="en-US" altLang="en-US" sz="140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AD5B4A-F397-8445-A9EB-CCD4D0258320}"/>
              </a:ext>
            </a:extLst>
          </p:cNvPr>
          <p:cNvSpPr>
            <a:spLocks noGrp="1"/>
          </p:cNvSpPr>
          <p:nvPr>
            <p:ph type="title"/>
          </p:nvPr>
        </p:nvSpPr>
        <p:spPr/>
        <p:txBody>
          <a:bodyPr/>
          <a:lstStyle/>
          <a:p>
            <a:r>
              <a:rPr lang="it-IT" dirty="0"/>
              <a:t>Personal data: </a:t>
            </a:r>
            <a:r>
              <a:rPr lang="it-IT" dirty="0" err="1"/>
              <a:t>key</a:t>
            </a:r>
            <a:r>
              <a:rPr lang="it-IT" dirty="0"/>
              <a:t> </a:t>
            </a:r>
            <a:r>
              <a:rPr lang="it-IT" dirty="0" err="1"/>
              <a:t>point</a:t>
            </a:r>
            <a:endParaRPr lang="it-IT" dirty="0"/>
          </a:p>
        </p:txBody>
      </p:sp>
      <p:sp>
        <p:nvSpPr>
          <p:cNvPr id="3" name="Segnaposto contenuto 2">
            <a:extLst>
              <a:ext uri="{FF2B5EF4-FFF2-40B4-BE49-F238E27FC236}">
                <a16:creationId xmlns:a16="http://schemas.microsoft.com/office/drawing/2014/main" id="{B8547786-EC68-EA45-AF63-2AFEEE664FD9}"/>
              </a:ext>
            </a:extLst>
          </p:cNvPr>
          <p:cNvSpPr>
            <a:spLocks noGrp="1"/>
          </p:cNvSpPr>
          <p:nvPr>
            <p:ph idx="1"/>
          </p:nvPr>
        </p:nvSpPr>
        <p:spPr/>
        <p:txBody>
          <a:bodyPr/>
          <a:lstStyle/>
          <a:p>
            <a:pPr marL="0" indent="0">
              <a:buNone/>
            </a:pPr>
            <a:br>
              <a:rPr lang="it-IT" sz="2000" dirty="0">
                <a:effectLst/>
                <a:latin typeface="Helvetica" pitchFamily="2" charset="0"/>
              </a:rPr>
            </a:br>
            <a:endParaRPr lang="it-IT" sz="2000" dirty="0">
              <a:effectLst/>
              <a:latin typeface="Helvetica" pitchFamily="2" charset="0"/>
            </a:endParaRPr>
          </a:p>
          <a:p>
            <a:r>
              <a:rPr lang="it-IT" sz="2000" dirty="0">
                <a:effectLst/>
                <a:latin typeface="Helvetica" pitchFamily="2" charset="0"/>
              </a:rPr>
              <a:t>Data are personal data </a:t>
            </a:r>
            <a:r>
              <a:rPr lang="it-IT" sz="2000" dirty="0" err="1">
                <a:effectLst/>
                <a:latin typeface="Helvetica" pitchFamily="2" charset="0"/>
              </a:rPr>
              <a:t>if</a:t>
            </a:r>
            <a:r>
              <a:rPr lang="it-IT" sz="2000" dirty="0">
                <a:effectLst/>
                <a:latin typeface="Helvetica" pitchFamily="2" charset="0"/>
              </a:rPr>
              <a:t> </a:t>
            </a:r>
            <a:r>
              <a:rPr lang="it-IT" sz="2000" dirty="0" err="1">
                <a:effectLst/>
                <a:latin typeface="Helvetica" pitchFamily="2" charset="0"/>
              </a:rPr>
              <a:t>they</a:t>
            </a:r>
            <a:r>
              <a:rPr lang="it-IT" sz="2000" dirty="0">
                <a:effectLst/>
                <a:latin typeface="Helvetica" pitchFamily="2" charset="0"/>
              </a:rPr>
              <a:t> relate to an </a:t>
            </a:r>
            <a:r>
              <a:rPr lang="it-IT" sz="2000" dirty="0" err="1">
                <a:effectLst/>
                <a:latin typeface="Helvetica" pitchFamily="2" charset="0"/>
              </a:rPr>
              <a:t>identified</a:t>
            </a:r>
            <a:r>
              <a:rPr lang="it-IT" sz="2000" dirty="0">
                <a:effectLst/>
                <a:latin typeface="Helvetica" pitchFamily="2" charset="0"/>
              </a:rPr>
              <a:t> or </a:t>
            </a:r>
            <a:r>
              <a:rPr lang="it-IT" sz="2000" dirty="0" err="1">
                <a:effectLst/>
                <a:latin typeface="Helvetica" pitchFamily="2" charset="0"/>
              </a:rPr>
              <a:t>identifiable</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the so-</a:t>
            </a:r>
            <a:r>
              <a:rPr lang="it-IT" sz="2000" dirty="0" err="1">
                <a:effectLst/>
                <a:latin typeface="Helvetica" pitchFamily="2" charset="0"/>
              </a:rPr>
              <a:t>called</a:t>
            </a:r>
            <a:r>
              <a:rPr lang="it-IT" sz="2000" dirty="0">
                <a:effectLst/>
                <a:latin typeface="Helvetica" pitchFamily="2" charset="0"/>
              </a:rPr>
              <a:t>: ‘data </a:t>
            </a:r>
            <a:r>
              <a:rPr lang="it-IT" sz="2000" dirty="0" err="1">
                <a:effectLst/>
                <a:latin typeface="Helvetica" pitchFamily="2" charset="0"/>
              </a:rPr>
              <a:t>subject</a:t>
            </a:r>
            <a:r>
              <a:rPr lang="it-IT" sz="2000" dirty="0">
                <a:effectLst/>
                <a:latin typeface="Helvetica" pitchFamily="2" charset="0"/>
              </a:rPr>
              <a:t>’. </a:t>
            </a:r>
          </a:p>
          <a:p>
            <a:r>
              <a:rPr lang="it-IT" sz="2000" dirty="0">
                <a:effectLst/>
                <a:latin typeface="Helvetica" pitchFamily="2" charset="0"/>
              </a:rPr>
              <a:t>To </a:t>
            </a:r>
            <a:r>
              <a:rPr lang="it-IT" sz="2000" dirty="0" err="1">
                <a:effectLst/>
                <a:latin typeface="Helvetica" pitchFamily="2" charset="0"/>
              </a:rPr>
              <a:t>determine</a:t>
            </a:r>
            <a:r>
              <a:rPr lang="it-IT" sz="2000" dirty="0">
                <a:effectLst/>
                <a:latin typeface="Helvetica" pitchFamily="2" charset="0"/>
              </a:rPr>
              <a:t> </a:t>
            </a:r>
            <a:r>
              <a:rPr lang="it-IT" sz="2000" dirty="0" err="1">
                <a:effectLst/>
                <a:latin typeface="Helvetica" pitchFamily="2" charset="0"/>
              </a:rPr>
              <a:t>whether</a:t>
            </a:r>
            <a:r>
              <a:rPr lang="it-IT" sz="2000" dirty="0">
                <a:effectLst/>
                <a:latin typeface="Helvetica" pitchFamily="2" charset="0"/>
              </a:rPr>
              <a:t> a </a:t>
            </a:r>
            <a:r>
              <a:rPr lang="it-IT" sz="2000" dirty="0" err="1">
                <a:effectLst/>
                <a:latin typeface="Helvetica" pitchFamily="2" charset="0"/>
              </a:rPr>
              <a:t>natural</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identifiable</a:t>
            </a:r>
            <a:r>
              <a:rPr lang="it-IT" sz="2000" dirty="0">
                <a:effectLst/>
                <a:latin typeface="Helvetica" pitchFamily="2" charset="0"/>
              </a:rPr>
              <a:t>, </a:t>
            </a:r>
            <a:r>
              <a:rPr lang="it-IT" sz="2000" dirty="0" err="1">
                <a:effectLst/>
                <a:latin typeface="Helvetica" pitchFamily="2" charset="0"/>
              </a:rPr>
              <a:t>either</a:t>
            </a:r>
            <a:r>
              <a:rPr lang="it-IT" sz="2000" dirty="0">
                <a:effectLst/>
                <a:latin typeface="Helvetica" pitchFamily="2" charset="0"/>
              </a:rPr>
              <a:t> a controller or </a:t>
            </a:r>
            <a:r>
              <a:rPr lang="it-IT" sz="2000" dirty="0" err="1">
                <a:effectLst/>
                <a:latin typeface="Helvetica" pitchFamily="2" charset="0"/>
              </a:rPr>
              <a:t>another</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a:t>
            </a:r>
            <a:r>
              <a:rPr lang="it-IT" sz="2000" dirty="0" err="1">
                <a:effectLst/>
                <a:latin typeface="Helvetica" pitchFamily="2" charset="0"/>
              </a:rPr>
              <a:t>should</a:t>
            </a:r>
            <a:r>
              <a:rPr lang="it-IT" sz="2000" dirty="0">
                <a:effectLst/>
                <a:latin typeface="Helvetica" pitchFamily="2" charset="0"/>
              </a:rPr>
              <a:t> take </a:t>
            </a:r>
            <a:r>
              <a:rPr lang="it-IT" sz="2000" dirty="0" err="1">
                <a:effectLst/>
                <a:latin typeface="Helvetica" pitchFamily="2" charset="0"/>
              </a:rPr>
              <a:t>into</a:t>
            </a:r>
            <a:r>
              <a:rPr lang="it-IT" sz="2000" dirty="0">
                <a:effectLst/>
                <a:latin typeface="Helvetica" pitchFamily="2" charset="0"/>
              </a:rPr>
              <a:t> account </a:t>
            </a:r>
            <a:r>
              <a:rPr lang="it-IT" sz="2000" dirty="0" err="1">
                <a:effectLst/>
                <a:latin typeface="Helvetica" pitchFamily="2" charset="0"/>
              </a:rPr>
              <a:t>all</a:t>
            </a:r>
            <a:r>
              <a:rPr lang="it-IT" sz="2000" dirty="0">
                <a:effectLst/>
                <a:latin typeface="Helvetica" pitchFamily="2" charset="0"/>
              </a:rPr>
              <a:t> </a:t>
            </a:r>
            <a:r>
              <a:rPr lang="it-IT" sz="2000" dirty="0" err="1">
                <a:effectLst/>
                <a:latin typeface="Helvetica" pitchFamily="2" charset="0"/>
              </a:rPr>
              <a:t>reasonable</a:t>
            </a:r>
            <a:r>
              <a:rPr lang="it-IT" sz="2000" dirty="0">
                <a:effectLst/>
                <a:latin typeface="Helvetica" pitchFamily="2" charset="0"/>
              </a:rPr>
              <a:t> </a:t>
            </a:r>
            <a:r>
              <a:rPr lang="it-IT" sz="2000" dirty="0" err="1">
                <a:effectLst/>
                <a:latin typeface="Helvetica" pitchFamily="2" charset="0"/>
              </a:rPr>
              <a:t>means</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are </a:t>
            </a:r>
            <a:r>
              <a:rPr lang="it-IT" sz="2000" dirty="0" err="1">
                <a:effectLst/>
                <a:latin typeface="Helvetica" pitchFamily="2" charset="0"/>
              </a:rPr>
              <a:t>likely</a:t>
            </a:r>
            <a:r>
              <a:rPr lang="it-IT" sz="2000" dirty="0">
                <a:effectLst/>
                <a:latin typeface="Helvetica" pitchFamily="2" charset="0"/>
              </a:rPr>
              <a:t> to be </a:t>
            </a:r>
            <a:r>
              <a:rPr lang="it-IT" sz="2000" dirty="0" err="1">
                <a:effectLst/>
                <a:latin typeface="Helvetica" pitchFamily="2" charset="0"/>
              </a:rPr>
              <a:t>used</a:t>
            </a:r>
            <a:r>
              <a:rPr lang="it-IT" sz="2000" dirty="0">
                <a:effectLst/>
                <a:latin typeface="Helvetica" pitchFamily="2" charset="0"/>
              </a:rPr>
              <a:t> –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a:t>
            </a:r>
            <a:r>
              <a:rPr lang="it-IT" sz="2000" dirty="0" err="1">
                <a:effectLst/>
                <a:latin typeface="Helvetica" pitchFamily="2" charset="0"/>
              </a:rPr>
              <a:t>singling</a:t>
            </a:r>
            <a:r>
              <a:rPr lang="it-IT" sz="2000" dirty="0">
                <a:effectLst/>
                <a:latin typeface="Helvetica" pitchFamily="2" charset="0"/>
              </a:rPr>
              <a:t> out – to </a:t>
            </a:r>
            <a:r>
              <a:rPr lang="it-IT" sz="2000" dirty="0" err="1">
                <a:effectLst/>
                <a:latin typeface="Helvetica" pitchFamily="2" charset="0"/>
              </a:rPr>
              <a:t>directly</a:t>
            </a:r>
            <a:r>
              <a:rPr lang="it-IT" sz="2000" dirty="0">
                <a:effectLst/>
                <a:latin typeface="Helvetica" pitchFamily="2" charset="0"/>
              </a:rPr>
              <a:t> or </a:t>
            </a:r>
            <a:r>
              <a:rPr lang="it-IT" sz="2000" dirty="0" err="1">
                <a:effectLst/>
                <a:latin typeface="Helvetica" pitchFamily="2" charset="0"/>
              </a:rPr>
              <a:t>indirectly</a:t>
            </a:r>
            <a:r>
              <a:rPr lang="it-IT" sz="2000" dirty="0">
                <a:effectLst/>
                <a:latin typeface="Helvetica" pitchFamily="2" charset="0"/>
              </a:rPr>
              <a:t> </a:t>
            </a:r>
            <a:r>
              <a:rPr lang="it-IT" sz="2000" dirty="0" err="1">
                <a:effectLst/>
                <a:latin typeface="Helvetica" pitchFamily="2" charset="0"/>
              </a:rPr>
              <a:t>identify</a:t>
            </a:r>
            <a:r>
              <a:rPr lang="it-IT" sz="2000" dirty="0">
                <a:effectLst/>
                <a:latin typeface="Helvetica" pitchFamily="2" charset="0"/>
              </a:rPr>
              <a:t> the </a:t>
            </a:r>
            <a:r>
              <a:rPr lang="it-IT" sz="2000" dirty="0" err="1">
                <a:effectLst/>
                <a:latin typeface="Helvetica" pitchFamily="2" charset="0"/>
              </a:rPr>
              <a:t>natural</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a:t>
            </a:r>
          </a:p>
          <a:p>
            <a:r>
              <a:rPr lang="it-IT" sz="2000" dirty="0" err="1">
                <a:effectLst/>
                <a:latin typeface="Helvetica" pitchFamily="2" charset="0"/>
              </a:rPr>
              <a:t>Authentication</a:t>
            </a:r>
            <a:r>
              <a:rPr lang="it-IT" sz="2000" dirty="0">
                <a:effectLst/>
                <a:latin typeface="Helvetica" pitchFamily="2" charset="0"/>
              </a:rPr>
              <a:t> </a:t>
            </a:r>
            <a:r>
              <a:rPr lang="it-IT" sz="2000" dirty="0" err="1">
                <a:effectLst/>
                <a:latin typeface="Helvetica" pitchFamily="2" charset="0"/>
              </a:rPr>
              <a:t>means</a:t>
            </a:r>
            <a:r>
              <a:rPr lang="it-IT" sz="2000" dirty="0">
                <a:effectLst/>
                <a:latin typeface="Helvetica" pitchFamily="2" charset="0"/>
              </a:rPr>
              <a:t> </a:t>
            </a:r>
            <a:r>
              <a:rPr lang="it-IT" sz="2000" dirty="0" err="1">
                <a:effectLst/>
                <a:latin typeface="Helvetica" pitchFamily="2" charset="0"/>
              </a:rPr>
              <a:t>proving</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 </a:t>
            </a:r>
            <a:r>
              <a:rPr lang="it-IT" sz="2000" dirty="0" err="1">
                <a:effectLst/>
                <a:latin typeface="Helvetica" pitchFamily="2" charset="0"/>
              </a:rPr>
              <a:t>certain</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a:t>
            </a:r>
            <a:r>
              <a:rPr lang="it-IT" sz="2000" dirty="0" err="1">
                <a:effectLst/>
                <a:latin typeface="Helvetica" pitchFamily="2" charset="0"/>
              </a:rPr>
              <a:t>possesses</a:t>
            </a:r>
            <a:r>
              <a:rPr lang="it-IT" sz="2000" dirty="0">
                <a:effectLst/>
                <a:latin typeface="Helvetica" pitchFamily="2" charset="0"/>
              </a:rPr>
              <a:t> a </a:t>
            </a:r>
            <a:r>
              <a:rPr lang="it-IT" sz="2000" dirty="0" err="1">
                <a:effectLst/>
                <a:latin typeface="Helvetica" pitchFamily="2" charset="0"/>
              </a:rPr>
              <a:t>certain</a:t>
            </a:r>
            <a:r>
              <a:rPr lang="it-IT" sz="2000" dirty="0">
                <a:effectLst/>
                <a:latin typeface="Helvetica" pitchFamily="2" charset="0"/>
              </a:rPr>
              <a:t> </a:t>
            </a:r>
            <a:r>
              <a:rPr lang="it-IT" sz="2000" dirty="0" err="1">
                <a:effectLst/>
                <a:latin typeface="Helvetica" pitchFamily="2" charset="0"/>
              </a:rPr>
              <a:t>identity</a:t>
            </a:r>
            <a:r>
              <a:rPr lang="it-IT" sz="2000" dirty="0">
                <a:effectLst/>
                <a:latin typeface="Helvetica" pitchFamily="2" charset="0"/>
              </a:rPr>
              <a:t> and/or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authorised</a:t>
            </a:r>
            <a:r>
              <a:rPr lang="it-IT" sz="2000" dirty="0">
                <a:effectLst/>
                <a:latin typeface="Helvetica" pitchFamily="2" charset="0"/>
              </a:rPr>
              <a:t> to </a:t>
            </a:r>
            <a:r>
              <a:rPr lang="it-IT" sz="2000" dirty="0" err="1">
                <a:effectLst/>
                <a:latin typeface="Helvetica" pitchFamily="2" charset="0"/>
              </a:rPr>
              <a:t>carry</a:t>
            </a:r>
            <a:r>
              <a:rPr lang="it-IT" sz="2000" dirty="0">
                <a:effectLst/>
                <a:latin typeface="Helvetica" pitchFamily="2" charset="0"/>
              </a:rPr>
              <a:t> out </a:t>
            </a:r>
            <a:r>
              <a:rPr lang="it-IT" sz="2000" dirty="0" err="1">
                <a:effectLst/>
                <a:latin typeface="Helvetica" pitchFamily="2" charset="0"/>
              </a:rPr>
              <a:t>certain</a:t>
            </a:r>
            <a:r>
              <a:rPr lang="it-IT" sz="2000" dirty="0">
                <a:effectLst/>
                <a:latin typeface="Helvetica" pitchFamily="2" charset="0"/>
              </a:rPr>
              <a:t> </a:t>
            </a:r>
            <a:r>
              <a:rPr lang="it-IT" sz="2000" dirty="0" err="1">
                <a:effectLst/>
                <a:latin typeface="Helvetica" pitchFamily="2" charset="0"/>
              </a:rPr>
              <a:t>activities</a:t>
            </a:r>
            <a:r>
              <a:rPr lang="it-IT" sz="2000" dirty="0">
                <a:effectLst/>
                <a:latin typeface="Helvetica" pitchFamily="2" charset="0"/>
              </a:rPr>
              <a:t>. </a:t>
            </a:r>
          </a:p>
          <a:p>
            <a:endParaRPr lang="it-IT" sz="2000" dirty="0"/>
          </a:p>
        </p:txBody>
      </p:sp>
      <p:sp>
        <p:nvSpPr>
          <p:cNvPr id="4" name="Segnaposto numero diapositiva 3">
            <a:extLst>
              <a:ext uri="{FF2B5EF4-FFF2-40B4-BE49-F238E27FC236}">
                <a16:creationId xmlns:a16="http://schemas.microsoft.com/office/drawing/2014/main" id="{18C97BE0-4399-EC4C-96C3-7CDA12524D52}"/>
              </a:ext>
            </a:extLst>
          </p:cNvPr>
          <p:cNvSpPr>
            <a:spLocks noGrp="1"/>
          </p:cNvSpPr>
          <p:nvPr>
            <p:ph type="sldNum" sz="quarter" idx="12"/>
          </p:nvPr>
        </p:nvSpPr>
        <p:spPr/>
        <p:txBody>
          <a:bodyPr/>
          <a:lstStyle/>
          <a:p>
            <a:fld id="{9FB2DE29-B15E-594C-8E2E-9B4F1DF8D2EE}" type="slidenum">
              <a:rPr lang="en-US" altLang="en-US" smtClean="0"/>
              <a:pPr/>
              <a:t>35</a:t>
            </a:fld>
            <a:endParaRPr lang="en-US" altLang="en-US"/>
          </a:p>
        </p:txBody>
      </p:sp>
    </p:spTree>
    <p:extLst>
      <p:ext uri="{BB962C8B-B14F-4D97-AF65-F5344CB8AC3E}">
        <p14:creationId xmlns:p14="http://schemas.microsoft.com/office/powerpoint/2010/main" val="121364784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8478A3-ACF4-5A4B-AB62-7930C3BF67D9}"/>
              </a:ext>
            </a:extLst>
          </p:cNvPr>
          <p:cNvSpPr>
            <a:spLocks noGrp="1"/>
          </p:cNvSpPr>
          <p:nvPr>
            <p:ph idx="1"/>
          </p:nvPr>
        </p:nvSpPr>
        <p:spPr>
          <a:xfrm>
            <a:off x="539552" y="692696"/>
            <a:ext cx="7918648" cy="5403304"/>
          </a:xfrm>
        </p:spPr>
        <p:txBody>
          <a:bodyPr/>
          <a:lstStyle/>
          <a:p>
            <a:r>
              <a:rPr lang="it-IT" sz="2000" dirty="0" err="1">
                <a:effectLst/>
                <a:latin typeface="Helvetica" pitchFamily="2" charset="0"/>
              </a:rPr>
              <a:t>There</a:t>
            </a:r>
            <a:r>
              <a:rPr lang="it-IT" sz="2000" dirty="0">
                <a:effectLst/>
                <a:latin typeface="Helvetica" pitchFamily="2" charset="0"/>
              </a:rPr>
              <a:t> are special </a:t>
            </a:r>
            <a:r>
              <a:rPr lang="it-IT" sz="2000" dirty="0" err="1">
                <a:effectLst/>
                <a:latin typeface="Helvetica" pitchFamily="2" charset="0"/>
              </a:rPr>
              <a:t>categories</a:t>
            </a:r>
            <a:r>
              <a:rPr lang="it-IT" sz="2000" dirty="0">
                <a:effectLst/>
                <a:latin typeface="Helvetica" pitchFamily="2" charset="0"/>
              </a:rPr>
              <a:t> of data, so-</a:t>
            </a:r>
            <a:r>
              <a:rPr lang="it-IT" sz="2000" dirty="0" err="1">
                <a:effectLst/>
                <a:latin typeface="Helvetica" pitchFamily="2" charset="0"/>
              </a:rPr>
              <a:t>called</a:t>
            </a:r>
            <a:r>
              <a:rPr lang="it-IT" sz="2000" dirty="0">
                <a:effectLst/>
                <a:latin typeface="Helvetica" pitchFamily="2" charset="0"/>
              </a:rPr>
              <a:t> sensitive data, </a:t>
            </a:r>
            <a:r>
              <a:rPr lang="it-IT" sz="2000" dirty="0" err="1">
                <a:effectLst/>
                <a:latin typeface="Helvetica" pitchFamily="2" charset="0"/>
              </a:rPr>
              <a:t>which</a:t>
            </a:r>
            <a:r>
              <a:rPr lang="it-IT" sz="2000" dirty="0">
                <a:effectLst/>
                <a:latin typeface="Helvetica" pitchFamily="2" charset="0"/>
              </a:rPr>
              <a:t> </a:t>
            </a:r>
            <a:r>
              <a:rPr lang="it-IT" sz="2000" dirty="0" err="1">
                <a:effectLst/>
                <a:latin typeface="Helvetica" pitchFamily="2" charset="0"/>
              </a:rPr>
              <a:t>require</a:t>
            </a:r>
            <a:r>
              <a:rPr lang="it-IT" sz="2000" dirty="0">
                <a:effectLst/>
                <a:latin typeface="Helvetica" pitchFamily="2" charset="0"/>
              </a:rPr>
              <a:t> </a:t>
            </a:r>
            <a:r>
              <a:rPr lang="it-IT" sz="2000" dirty="0" err="1">
                <a:effectLst/>
                <a:latin typeface="Helvetica" pitchFamily="2" charset="0"/>
              </a:rPr>
              <a:t>enhanced</a:t>
            </a:r>
            <a:r>
              <a:rPr lang="it-IT" sz="2000" dirty="0">
                <a:effectLst/>
                <a:latin typeface="Helvetica" pitchFamily="2" charset="0"/>
              </a:rPr>
              <a:t> </a:t>
            </a:r>
            <a:r>
              <a:rPr lang="it-IT" sz="2000" dirty="0" err="1">
                <a:effectLst/>
                <a:latin typeface="Helvetica" pitchFamily="2" charset="0"/>
              </a:rPr>
              <a:t>protection</a:t>
            </a:r>
            <a:r>
              <a:rPr lang="it-IT" sz="2000" dirty="0">
                <a:effectLst/>
                <a:latin typeface="Helvetica" pitchFamily="2" charset="0"/>
              </a:rPr>
              <a:t> and, </a:t>
            </a:r>
            <a:r>
              <a:rPr lang="it-IT" sz="2000" dirty="0" err="1">
                <a:effectLst/>
                <a:latin typeface="Helvetica" pitchFamily="2" charset="0"/>
              </a:rPr>
              <a:t>therefore</a:t>
            </a:r>
            <a:r>
              <a:rPr lang="it-IT" sz="2000" dirty="0">
                <a:effectLst/>
                <a:latin typeface="Helvetica" pitchFamily="2" charset="0"/>
              </a:rPr>
              <a:t>, are </a:t>
            </a:r>
            <a:r>
              <a:rPr lang="it-IT" sz="2000" dirty="0" err="1">
                <a:effectLst/>
                <a:latin typeface="Helvetica" pitchFamily="2" charset="0"/>
              </a:rPr>
              <a:t>subject</a:t>
            </a:r>
            <a:r>
              <a:rPr lang="it-IT" sz="2000" dirty="0">
                <a:effectLst/>
                <a:latin typeface="Helvetica" pitchFamily="2" charset="0"/>
              </a:rPr>
              <a:t> to a special </a:t>
            </a:r>
            <a:r>
              <a:rPr lang="it-IT" sz="2000" dirty="0" err="1">
                <a:effectLst/>
                <a:latin typeface="Helvetica" pitchFamily="2" charset="0"/>
              </a:rPr>
              <a:t>legal</a:t>
            </a:r>
            <a:r>
              <a:rPr lang="it-IT" sz="2000" dirty="0">
                <a:effectLst/>
                <a:latin typeface="Helvetica" pitchFamily="2" charset="0"/>
              </a:rPr>
              <a:t> regime. </a:t>
            </a:r>
          </a:p>
          <a:p>
            <a:r>
              <a:rPr lang="it-IT" sz="2000" dirty="0">
                <a:effectLst/>
                <a:latin typeface="Helvetica" pitchFamily="2" charset="0"/>
              </a:rPr>
              <a:t>Data are </a:t>
            </a:r>
            <a:r>
              <a:rPr lang="it-IT" sz="2000" dirty="0" err="1">
                <a:effectLst/>
                <a:latin typeface="Helvetica" pitchFamily="2" charset="0"/>
              </a:rPr>
              <a:t>anonymised</a:t>
            </a:r>
            <a:r>
              <a:rPr lang="it-IT" sz="2000" dirty="0">
                <a:effectLst/>
                <a:latin typeface="Helvetica" pitchFamily="2" charset="0"/>
              </a:rPr>
              <a:t> </a:t>
            </a:r>
            <a:r>
              <a:rPr lang="it-IT" sz="2000" dirty="0" err="1">
                <a:effectLst/>
                <a:latin typeface="Helvetica" pitchFamily="2" charset="0"/>
              </a:rPr>
              <a:t>if</a:t>
            </a:r>
            <a:r>
              <a:rPr lang="it-IT" sz="2000" dirty="0">
                <a:effectLst/>
                <a:latin typeface="Helvetica" pitchFamily="2" charset="0"/>
              </a:rPr>
              <a:t> </a:t>
            </a:r>
            <a:r>
              <a:rPr lang="it-IT" sz="2000" dirty="0" err="1">
                <a:effectLst/>
                <a:latin typeface="Helvetica" pitchFamily="2" charset="0"/>
              </a:rPr>
              <a:t>they</a:t>
            </a:r>
            <a:r>
              <a:rPr lang="it-IT" sz="2000" dirty="0">
                <a:effectLst/>
                <a:latin typeface="Helvetica" pitchFamily="2" charset="0"/>
              </a:rPr>
              <a:t> no </a:t>
            </a:r>
            <a:r>
              <a:rPr lang="it-IT" sz="2000" dirty="0" err="1">
                <a:effectLst/>
                <a:latin typeface="Helvetica" pitchFamily="2" charset="0"/>
              </a:rPr>
              <a:t>longer</a:t>
            </a:r>
            <a:r>
              <a:rPr lang="it-IT" sz="2000" dirty="0">
                <a:effectLst/>
                <a:latin typeface="Helvetica" pitchFamily="2" charset="0"/>
              </a:rPr>
              <a:t> relate to an </a:t>
            </a:r>
            <a:r>
              <a:rPr lang="it-IT" sz="2000" dirty="0" err="1">
                <a:effectLst/>
                <a:latin typeface="Helvetica" pitchFamily="2" charset="0"/>
              </a:rPr>
              <a:t>identified</a:t>
            </a:r>
            <a:r>
              <a:rPr lang="it-IT" sz="2000" dirty="0">
                <a:effectLst/>
                <a:latin typeface="Helvetica" pitchFamily="2" charset="0"/>
              </a:rPr>
              <a:t> or </a:t>
            </a:r>
            <a:r>
              <a:rPr lang="it-IT" sz="2000" dirty="0" err="1">
                <a:effectLst/>
                <a:latin typeface="Helvetica" pitchFamily="2" charset="0"/>
              </a:rPr>
              <a:t>identifiable</a:t>
            </a:r>
            <a:r>
              <a:rPr lang="it-IT" sz="2000" dirty="0">
                <a:effectLst/>
                <a:latin typeface="Helvetica" pitchFamily="2" charset="0"/>
              </a:rPr>
              <a:t> </a:t>
            </a:r>
            <a:r>
              <a:rPr lang="it-IT" sz="2000" dirty="0" err="1">
                <a:effectLst/>
                <a:latin typeface="Helvetica" pitchFamily="2" charset="0"/>
              </a:rPr>
              <a:t>individual</a:t>
            </a:r>
            <a:r>
              <a:rPr lang="it-IT" sz="2000" dirty="0">
                <a:effectLst/>
                <a:latin typeface="Helvetica" pitchFamily="2" charset="0"/>
              </a:rPr>
              <a:t>. </a:t>
            </a:r>
          </a:p>
          <a:p>
            <a:r>
              <a:rPr lang="it-IT" sz="2000" dirty="0" err="1">
                <a:effectLst/>
                <a:latin typeface="Helvetica" pitchFamily="2" charset="0"/>
              </a:rPr>
              <a:t>Pseudonymisation</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 </a:t>
            </a:r>
            <a:r>
              <a:rPr lang="it-IT" sz="2000" dirty="0" err="1">
                <a:effectLst/>
                <a:latin typeface="Helvetica" pitchFamily="2" charset="0"/>
              </a:rPr>
              <a:t>which</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kept</a:t>
            </a:r>
            <a:r>
              <a:rPr lang="it-IT" sz="2000" dirty="0">
                <a:effectLst/>
                <a:latin typeface="Helvetica" pitchFamily="2" charset="0"/>
              </a:rPr>
              <a:t> </a:t>
            </a:r>
            <a:r>
              <a:rPr lang="it-IT" sz="2000" dirty="0" err="1">
                <a:effectLst/>
                <a:latin typeface="Helvetica" pitchFamily="2" charset="0"/>
              </a:rPr>
              <a:t>separately</a:t>
            </a:r>
            <a:r>
              <a:rPr lang="it-IT" sz="2000" dirty="0">
                <a:effectLst/>
                <a:latin typeface="Helvetica" pitchFamily="2" charset="0"/>
              </a:rPr>
              <a:t>. The ‘</a:t>
            </a:r>
            <a:r>
              <a:rPr lang="it-IT" sz="2000" dirty="0" err="1">
                <a:effectLst/>
                <a:latin typeface="Helvetica" pitchFamily="2" charset="0"/>
              </a:rPr>
              <a:t>key</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enables</a:t>
            </a:r>
            <a:r>
              <a:rPr lang="it-IT" sz="2000" dirty="0">
                <a:latin typeface="Helvetica" pitchFamily="2" charset="0"/>
              </a:rPr>
              <a:t> </a:t>
            </a:r>
            <a:r>
              <a:rPr lang="it-IT" sz="2000" dirty="0" err="1">
                <a:latin typeface="Helvetica" pitchFamily="2" charset="0"/>
              </a:rPr>
              <a:t>remeasure</a:t>
            </a:r>
            <a:r>
              <a:rPr lang="it-IT" sz="2000" dirty="0">
                <a:latin typeface="Helvetica" pitchFamily="2" charset="0"/>
              </a:rPr>
              <a:t> by </a:t>
            </a:r>
            <a:r>
              <a:rPr lang="it-IT" sz="2000" dirty="0" err="1">
                <a:latin typeface="Helvetica" pitchFamily="2" charset="0"/>
              </a:rPr>
              <a:t>which</a:t>
            </a:r>
            <a:r>
              <a:rPr lang="it-IT" sz="2000" dirty="0">
                <a:latin typeface="Helvetica" pitchFamily="2" charset="0"/>
              </a:rPr>
              <a:t> personal data </a:t>
            </a:r>
            <a:r>
              <a:rPr lang="it-IT" sz="2000" dirty="0" err="1">
                <a:latin typeface="Helvetica" pitchFamily="2" charset="0"/>
              </a:rPr>
              <a:t>cannot</a:t>
            </a:r>
            <a:r>
              <a:rPr lang="it-IT" sz="2000" dirty="0">
                <a:latin typeface="Helvetica" pitchFamily="2" charset="0"/>
              </a:rPr>
              <a:t> be </a:t>
            </a:r>
            <a:r>
              <a:rPr lang="it-IT" sz="2000" dirty="0" err="1">
                <a:latin typeface="Helvetica" pitchFamily="2" charset="0"/>
              </a:rPr>
              <a:t>attributed</a:t>
            </a:r>
            <a:r>
              <a:rPr lang="it-IT" sz="2000" dirty="0">
                <a:latin typeface="Helvetica" pitchFamily="2" charset="0"/>
              </a:rPr>
              <a:t> to the data </a:t>
            </a:r>
            <a:r>
              <a:rPr lang="it-IT" sz="2000" dirty="0" err="1">
                <a:latin typeface="Helvetica" pitchFamily="2" charset="0"/>
              </a:rPr>
              <a:t>subject</a:t>
            </a:r>
            <a:r>
              <a:rPr lang="it-IT" sz="2000" dirty="0">
                <a:latin typeface="Helvetica" pitchFamily="2" charset="0"/>
              </a:rPr>
              <a:t> </a:t>
            </a:r>
            <a:r>
              <a:rPr lang="it-IT" sz="2000" dirty="0" err="1">
                <a:latin typeface="Helvetica" pitchFamily="2" charset="0"/>
              </a:rPr>
              <a:t>without</a:t>
            </a:r>
            <a:r>
              <a:rPr lang="it-IT" sz="2000" dirty="0">
                <a:latin typeface="Helvetica" pitchFamily="2" charset="0"/>
              </a:rPr>
              <a:t> </a:t>
            </a:r>
            <a:r>
              <a:rPr lang="it-IT" sz="2000" dirty="0" err="1">
                <a:latin typeface="Helvetica" pitchFamily="2" charset="0"/>
              </a:rPr>
              <a:t>additional</a:t>
            </a:r>
            <a:r>
              <a:rPr lang="it-IT" sz="2000" dirty="0">
                <a:latin typeface="Helvetica" pitchFamily="2" charset="0"/>
              </a:rPr>
              <a:t> information-</a:t>
            </a:r>
            <a:r>
              <a:rPr lang="it-IT" sz="2000" dirty="0" err="1">
                <a:latin typeface="Helvetica" pitchFamily="2" charset="0"/>
              </a:rPr>
              <a:t>identification</a:t>
            </a:r>
            <a:r>
              <a:rPr lang="it-IT" sz="2000" dirty="0">
                <a:latin typeface="Helvetica" pitchFamily="2" charset="0"/>
              </a:rPr>
              <a:t> </a:t>
            </a:r>
            <a:r>
              <a:rPr lang="it-IT" sz="2000" dirty="0">
                <a:effectLst/>
                <a:latin typeface="Helvetica" pitchFamily="2" charset="0"/>
              </a:rPr>
              <a:t>of the data </a:t>
            </a:r>
            <a:r>
              <a:rPr lang="it-IT" sz="2000" dirty="0" err="1">
                <a:effectLst/>
                <a:latin typeface="Helvetica" pitchFamily="2" charset="0"/>
              </a:rPr>
              <a:t>subjects</a:t>
            </a:r>
            <a:r>
              <a:rPr lang="it-IT" sz="2000" dirty="0">
                <a:effectLst/>
                <a:latin typeface="Helvetica" pitchFamily="2" charset="0"/>
              </a:rPr>
              <a:t> must be </a:t>
            </a:r>
            <a:r>
              <a:rPr lang="it-IT" sz="2000" dirty="0" err="1">
                <a:effectLst/>
                <a:latin typeface="Helvetica" pitchFamily="2" charset="0"/>
              </a:rPr>
              <a:t>kept</a:t>
            </a:r>
            <a:r>
              <a:rPr lang="it-IT" sz="2000" dirty="0">
                <a:effectLst/>
                <a:latin typeface="Helvetica" pitchFamily="2" charset="0"/>
              </a:rPr>
              <a:t> separate and </a:t>
            </a:r>
            <a:r>
              <a:rPr lang="it-IT" sz="2000" dirty="0" err="1">
                <a:effectLst/>
                <a:latin typeface="Helvetica" pitchFamily="2" charset="0"/>
              </a:rPr>
              <a:t>secure</a:t>
            </a:r>
            <a:r>
              <a:rPr lang="it-IT" sz="2000" dirty="0">
                <a:effectLst/>
                <a:latin typeface="Helvetica" pitchFamily="2" charset="0"/>
              </a:rPr>
              <a:t>. Data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have</a:t>
            </a:r>
            <a:r>
              <a:rPr lang="it-IT" sz="2000" dirty="0">
                <a:effectLst/>
                <a:latin typeface="Helvetica" pitchFamily="2" charset="0"/>
              </a:rPr>
              <a:t> </a:t>
            </a:r>
            <a:r>
              <a:rPr lang="it-IT" sz="2000" dirty="0" err="1">
                <a:effectLst/>
                <a:latin typeface="Helvetica" pitchFamily="2" charset="0"/>
              </a:rPr>
              <a:t>undergone</a:t>
            </a:r>
            <a:r>
              <a:rPr lang="it-IT" sz="2000" dirty="0">
                <a:effectLst/>
                <a:latin typeface="Helvetica" pitchFamily="2" charset="0"/>
              </a:rPr>
              <a:t> a </a:t>
            </a:r>
            <a:r>
              <a:rPr lang="it-IT" sz="2000" dirty="0" err="1">
                <a:effectLst/>
                <a:latin typeface="Helvetica" pitchFamily="2" charset="0"/>
              </a:rPr>
              <a:t>pseudonymisation</a:t>
            </a:r>
            <a:r>
              <a:rPr lang="it-IT" sz="2000" dirty="0">
                <a:effectLst/>
                <a:latin typeface="Helvetica" pitchFamily="2" charset="0"/>
              </a:rPr>
              <a:t> </a:t>
            </a:r>
            <a:r>
              <a:rPr lang="it-IT" sz="2000" dirty="0" err="1">
                <a:effectLst/>
                <a:latin typeface="Helvetica" pitchFamily="2" charset="0"/>
              </a:rPr>
              <a:t>process</a:t>
            </a:r>
            <a:r>
              <a:rPr lang="it-IT" sz="2000" dirty="0">
                <a:effectLst/>
                <a:latin typeface="Helvetica" pitchFamily="2" charset="0"/>
              </a:rPr>
              <a:t> </a:t>
            </a:r>
            <a:r>
              <a:rPr lang="it-IT" sz="2000" dirty="0" err="1">
                <a:effectLst/>
                <a:latin typeface="Helvetica" pitchFamily="2" charset="0"/>
              </a:rPr>
              <a:t>remain</a:t>
            </a:r>
            <a:r>
              <a:rPr lang="it-IT" sz="2000" dirty="0">
                <a:effectLst/>
                <a:latin typeface="Helvetica" pitchFamily="2" charset="0"/>
              </a:rPr>
              <a:t> personal data. </a:t>
            </a:r>
          </a:p>
          <a:p>
            <a:r>
              <a:rPr lang="it-IT" sz="2000" dirty="0">
                <a:effectLst/>
                <a:latin typeface="Helvetica" pitchFamily="2" charset="0"/>
              </a:rPr>
              <a:t>The </a:t>
            </a:r>
            <a:r>
              <a:rPr lang="it-IT" sz="2000" dirty="0" err="1">
                <a:effectLst/>
                <a:latin typeface="Helvetica" pitchFamily="2" charset="0"/>
              </a:rPr>
              <a:t>principles</a:t>
            </a:r>
            <a:r>
              <a:rPr lang="it-IT" sz="2000" dirty="0">
                <a:effectLst/>
                <a:latin typeface="Helvetica" pitchFamily="2" charset="0"/>
              </a:rPr>
              <a:t> and </a:t>
            </a:r>
            <a:r>
              <a:rPr lang="it-IT" sz="2000" dirty="0" err="1">
                <a:effectLst/>
                <a:latin typeface="Helvetica" pitchFamily="2" charset="0"/>
              </a:rPr>
              <a:t>rules</a:t>
            </a:r>
            <a:r>
              <a:rPr lang="it-IT" sz="2000" dirty="0">
                <a:effectLst/>
                <a:latin typeface="Helvetica" pitchFamily="2" charset="0"/>
              </a:rPr>
              <a:t> of data </a:t>
            </a:r>
            <a:r>
              <a:rPr lang="it-IT" sz="2000" dirty="0" err="1">
                <a:effectLst/>
                <a:latin typeface="Helvetica" pitchFamily="2" charset="0"/>
              </a:rPr>
              <a:t>protection</a:t>
            </a:r>
            <a:r>
              <a:rPr lang="it-IT" sz="2000" dirty="0">
                <a:effectLst/>
                <a:latin typeface="Helvetica" pitchFamily="2" charset="0"/>
              </a:rPr>
              <a:t> do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apply</a:t>
            </a:r>
            <a:r>
              <a:rPr lang="it-IT" sz="2000" dirty="0">
                <a:effectLst/>
                <a:latin typeface="Helvetica" pitchFamily="2" charset="0"/>
              </a:rPr>
              <a:t> to </a:t>
            </a:r>
            <a:r>
              <a:rPr lang="it-IT" sz="2000" dirty="0" err="1">
                <a:effectLst/>
                <a:latin typeface="Helvetica" pitchFamily="2" charset="0"/>
              </a:rPr>
              <a:t>anonymised</a:t>
            </a:r>
            <a:r>
              <a:rPr lang="it-IT" sz="2000" dirty="0">
                <a:effectLst/>
                <a:latin typeface="Helvetica" pitchFamily="2" charset="0"/>
              </a:rPr>
              <a:t> information. </a:t>
            </a:r>
            <a:r>
              <a:rPr lang="it-IT" sz="2000" dirty="0" err="1">
                <a:effectLst/>
                <a:latin typeface="Helvetica" pitchFamily="2" charset="0"/>
              </a:rPr>
              <a:t>However</a:t>
            </a:r>
            <a:r>
              <a:rPr lang="it-IT" sz="2000" dirty="0">
                <a:effectLst/>
                <a:latin typeface="Helvetica" pitchFamily="2" charset="0"/>
              </a:rPr>
              <a:t>, </a:t>
            </a:r>
            <a:r>
              <a:rPr lang="it-IT" sz="2000" dirty="0" err="1">
                <a:effectLst/>
                <a:latin typeface="Helvetica" pitchFamily="2" charset="0"/>
              </a:rPr>
              <a:t>they</a:t>
            </a:r>
            <a:r>
              <a:rPr lang="it-IT" sz="2000" dirty="0">
                <a:effectLst/>
                <a:latin typeface="Helvetica" pitchFamily="2" charset="0"/>
              </a:rPr>
              <a:t> do </a:t>
            </a:r>
            <a:r>
              <a:rPr lang="it-IT" sz="2000" dirty="0" err="1">
                <a:effectLst/>
                <a:latin typeface="Helvetica" pitchFamily="2" charset="0"/>
              </a:rPr>
              <a:t>apply</a:t>
            </a:r>
            <a:r>
              <a:rPr lang="it-IT" sz="2000" dirty="0">
                <a:effectLst/>
                <a:latin typeface="Helvetica" pitchFamily="2" charset="0"/>
              </a:rPr>
              <a:t> to </a:t>
            </a:r>
            <a:r>
              <a:rPr lang="it-IT" sz="2000" dirty="0" err="1">
                <a:effectLst/>
                <a:latin typeface="Helvetica" pitchFamily="2" charset="0"/>
              </a:rPr>
              <a:t>pseudonymised</a:t>
            </a:r>
            <a:r>
              <a:rPr lang="it-IT" sz="2000" dirty="0">
                <a:effectLst/>
                <a:latin typeface="Helvetica" pitchFamily="2" charset="0"/>
              </a:rPr>
              <a:t> data. </a:t>
            </a:r>
          </a:p>
          <a:p>
            <a:endParaRPr lang="it-IT" sz="2000" dirty="0"/>
          </a:p>
        </p:txBody>
      </p:sp>
      <p:sp>
        <p:nvSpPr>
          <p:cNvPr id="4" name="Segnaposto numero diapositiva 3">
            <a:extLst>
              <a:ext uri="{FF2B5EF4-FFF2-40B4-BE49-F238E27FC236}">
                <a16:creationId xmlns:a16="http://schemas.microsoft.com/office/drawing/2014/main" id="{4CCBCB74-011C-1A40-8345-6E4AB9B40993}"/>
              </a:ext>
            </a:extLst>
          </p:cNvPr>
          <p:cNvSpPr>
            <a:spLocks noGrp="1"/>
          </p:cNvSpPr>
          <p:nvPr>
            <p:ph type="sldNum" sz="quarter" idx="12"/>
          </p:nvPr>
        </p:nvSpPr>
        <p:spPr/>
        <p:txBody>
          <a:bodyPr/>
          <a:lstStyle/>
          <a:p>
            <a:fld id="{9FB2DE29-B15E-594C-8E2E-9B4F1DF8D2EE}" type="slidenum">
              <a:rPr lang="en-US" altLang="en-US" sz="2000" smtClean="0"/>
              <a:pPr/>
              <a:t>36</a:t>
            </a:fld>
            <a:endParaRPr lang="en-US" altLang="en-US" sz="2000"/>
          </a:p>
        </p:txBody>
      </p:sp>
    </p:spTree>
    <p:extLst>
      <p:ext uri="{BB962C8B-B14F-4D97-AF65-F5344CB8AC3E}">
        <p14:creationId xmlns:p14="http://schemas.microsoft.com/office/powerpoint/2010/main" val="119260349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DF798B-7B5D-FC45-9433-18EE10E5CAEA}"/>
              </a:ext>
            </a:extLst>
          </p:cNvPr>
          <p:cNvSpPr>
            <a:spLocks noGrp="1"/>
          </p:cNvSpPr>
          <p:nvPr>
            <p:ph type="title"/>
          </p:nvPr>
        </p:nvSpPr>
        <p:spPr/>
        <p:txBody>
          <a:bodyPr/>
          <a:lstStyle/>
          <a:p>
            <a:r>
              <a:rPr lang="it-IT" dirty="0" err="1"/>
              <a:t>Example</a:t>
            </a:r>
            <a:endParaRPr lang="it-IT" dirty="0"/>
          </a:p>
        </p:txBody>
      </p:sp>
      <p:sp>
        <p:nvSpPr>
          <p:cNvPr id="3" name="Segnaposto contenuto 2">
            <a:extLst>
              <a:ext uri="{FF2B5EF4-FFF2-40B4-BE49-F238E27FC236}">
                <a16:creationId xmlns:a16="http://schemas.microsoft.com/office/drawing/2014/main" id="{B36A61AA-D49F-8C4C-8540-30B85AE24176}"/>
              </a:ext>
            </a:extLst>
          </p:cNvPr>
          <p:cNvSpPr>
            <a:spLocks noGrp="1"/>
          </p:cNvSpPr>
          <p:nvPr>
            <p:ph idx="1"/>
          </p:nvPr>
        </p:nvSpPr>
        <p:spPr>
          <a:xfrm>
            <a:off x="685800" y="1981200"/>
            <a:ext cx="7772400" cy="4544144"/>
          </a:xfrm>
        </p:spPr>
        <p:txBody>
          <a:bodyPr/>
          <a:lstStyle/>
          <a:p>
            <a:r>
              <a:rPr lang="it-IT" sz="2800" dirty="0">
                <a:effectLst/>
                <a:latin typeface="Helvetica" pitchFamily="2" charset="0"/>
              </a:rPr>
              <a:t>A </a:t>
            </a:r>
            <a:r>
              <a:rPr lang="it-IT" sz="2800" dirty="0" err="1">
                <a:effectLst/>
                <a:latin typeface="Helvetica" pitchFamily="2" charset="0"/>
              </a:rPr>
              <a:t>supervisor’s</a:t>
            </a:r>
            <a:r>
              <a:rPr lang="it-IT" sz="2800" dirty="0">
                <a:effectLst/>
                <a:latin typeface="Helvetica" pitchFamily="2" charset="0"/>
              </a:rPr>
              <a:t> </a:t>
            </a:r>
            <a:r>
              <a:rPr lang="it-IT" sz="2800" dirty="0" err="1">
                <a:effectLst/>
                <a:latin typeface="Helvetica" pitchFamily="2" charset="0"/>
              </a:rPr>
              <a:t>assessment</a:t>
            </a:r>
            <a:r>
              <a:rPr lang="it-IT" sz="2800" dirty="0">
                <a:effectLst/>
                <a:latin typeface="Helvetica" pitchFamily="2" charset="0"/>
              </a:rPr>
              <a:t> of an </a:t>
            </a:r>
            <a:r>
              <a:rPr lang="it-IT" sz="2800" dirty="0" err="1">
                <a:effectLst/>
                <a:latin typeface="Helvetica" pitchFamily="2" charset="0"/>
              </a:rPr>
              <a:t>employee’s</a:t>
            </a:r>
            <a:r>
              <a:rPr lang="it-IT" sz="2800" dirty="0">
                <a:effectLst/>
                <a:latin typeface="Helvetica" pitchFamily="2" charset="0"/>
              </a:rPr>
              <a:t> work performance, </a:t>
            </a:r>
            <a:r>
              <a:rPr lang="it-IT" sz="2800" dirty="0" err="1">
                <a:effectLst/>
                <a:latin typeface="Helvetica" pitchFamily="2" charset="0"/>
              </a:rPr>
              <a:t>stored</a:t>
            </a:r>
            <a:r>
              <a:rPr lang="it-IT" sz="2800" dirty="0">
                <a:effectLst/>
                <a:latin typeface="Helvetica" pitchFamily="2" charset="0"/>
              </a:rPr>
              <a:t> in the </a:t>
            </a:r>
            <a:r>
              <a:rPr lang="it-IT" sz="2800" dirty="0" err="1">
                <a:effectLst/>
                <a:latin typeface="Helvetica" pitchFamily="2" charset="0"/>
              </a:rPr>
              <a:t>employee’s</a:t>
            </a:r>
            <a:r>
              <a:rPr lang="it-IT" sz="2800" dirty="0">
                <a:effectLst/>
                <a:latin typeface="Helvetica" pitchFamily="2" charset="0"/>
              </a:rPr>
              <a:t> </a:t>
            </a:r>
            <a:r>
              <a:rPr lang="it-IT" sz="2800" dirty="0" err="1">
                <a:effectLst/>
                <a:latin typeface="Helvetica" pitchFamily="2" charset="0"/>
              </a:rPr>
              <a:t>personnel</a:t>
            </a:r>
            <a:r>
              <a:rPr lang="it-IT" sz="2800" dirty="0">
                <a:effectLst/>
                <a:latin typeface="Helvetica" pitchFamily="2" charset="0"/>
              </a:rPr>
              <a:t> file, </a:t>
            </a:r>
            <a:r>
              <a:rPr lang="it-IT" sz="2800" dirty="0" err="1">
                <a:effectLst/>
                <a:latin typeface="Helvetica" pitchFamily="2" charset="0"/>
              </a:rPr>
              <a:t>is</a:t>
            </a:r>
            <a:r>
              <a:rPr lang="it-IT" sz="2800" dirty="0">
                <a:effectLst/>
                <a:latin typeface="Helvetica" pitchFamily="2" charset="0"/>
              </a:rPr>
              <a:t> personal data </a:t>
            </a:r>
            <a:r>
              <a:rPr lang="it-IT" sz="2800" dirty="0" err="1">
                <a:effectLst/>
                <a:latin typeface="Helvetica" pitchFamily="2" charset="0"/>
              </a:rPr>
              <a:t>about</a:t>
            </a:r>
            <a:r>
              <a:rPr lang="it-IT" sz="2800" dirty="0">
                <a:effectLst/>
                <a:latin typeface="Helvetica" pitchFamily="2" charset="0"/>
              </a:rPr>
              <a:t> the </a:t>
            </a:r>
            <a:r>
              <a:rPr lang="it-IT" sz="2800" dirty="0" err="1">
                <a:effectLst/>
                <a:latin typeface="Helvetica" pitchFamily="2" charset="0"/>
              </a:rPr>
              <a:t>employee</a:t>
            </a:r>
            <a:r>
              <a:rPr lang="it-IT" sz="2800" dirty="0">
                <a:effectLst/>
                <a:latin typeface="Helvetica" pitchFamily="2" charset="0"/>
              </a:rPr>
              <a:t>. </a:t>
            </a:r>
            <a:r>
              <a:rPr lang="it-IT" sz="2800" dirty="0" err="1">
                <a:effectLst/>
                <a:latin typeface="Helvetica" pitchFamily="2" charset="0"/>
              </a:rPr>
              <a:t>This</a:t>
            </a:r>
            <a:r>
              <a:rPr lang="it-IT" sz="2800" dirty="0">
                <a:effectLst/>
                <a:latin typeface="Helvetica" pitchFamily="2" charset="0"/>
              </a:rPr>
              <a:t> </a:t>
            </a:r>
            <a:r>
              <a:rPr lang="it-IT" sz="2800" dirty="0" err="1">
                <a:effectLst/>
                <a:latin typeface="Helvetica" pitchFamily="2" charset="0"/>
              </a:rPr>
              <a:t>is</a:t>
            </a:r>
            <a:r>
              <a:rPr lang="it-IT" sz="2800" dirty="0">
                <a:effectLst/>
                <a:latin typeface="Helvetica" pitchFamily="2" charset="0"/>
              </a:rPr>
              <a:t> the case </a:t>
            </a:r>
            <a:r>
              <a:rPr lang="it-IT" sz="2800" dirty="0" err="1">
                <a:effectLst/>
                <a:latin typeface="Helvetica" pitchFamily="2" charset="0"/>
              </a:rPr>
              <a:t>even</a:t>
            </a:r>
            <a:r>
              <a:rPr lang="it-IT" sz="2800" dirty="0">
                <a:effectLst/>
                <a:latin typeface="Helvetica" pitchFamily="2" charset="0"/>
              </a:rPr>
              <a:t> </a:t>
            </a:r>
            <a:r>
              <a:rPr lang="it-IT" sz="2800" dirty="0" err="1">
                <a:effectLst/>
                <a:latin typeface="Helvetica" pitchFamily="2" charset="0"/>
              </a:rPr>
              <a:t>though</a:t>
            </a:r>
            <a:r>
              <a:rPr lang="it-IT" sz="2800" dirty="0">
                <a:effectLst/>
                <a:latin typeface="Helvetica" pitchFamily="2" charset="0"/>
              </a:rPr>
              <a:t> </a:t>
            </a:r>
            <a:r>
              <a:rPr lang="it-IT" sz="2800" dirty="0" err="1">
                <a:effectLst/>
                <a:latin typeface="Helvetica" pitchFamily="2" charset="0"/>
              </a:rPr>
              <a:t>it</a:t>
            </a:r>
            <a:r>
              <a:rPr lang="it-IT" sz="2800" dirty="0">
                <a:effectLst/>
                <a:latin typeface="Helvetica" pitchFamily="2" charset="0"/>
              </a:rPr>
              <a:t> </a:t>
            </a:r>
            <a:r>
              <a:rPr lang="it-IT" sz="2800" dirty="0" err="1">
                <a:effectLst/>
                <a:latin typeface="Helvetica" pitchFamily="2" charset="0"/>
              </a:rPr>
              <a:t>may</a:t>
            </a:r>
            <a:r>
              <a:rPr lang="it-IT" sz="2800" dirty="0">
                <a:effectLst/>
                <a:latin typeface="Helvetica" pitchFamily="2" charset="0"/>
              </a:rPr>
              <a:t> just </a:t>
            </a:r>
            <a:r>
              <a:rPr lang="it-IT" sz="2800" dirty="0" err="1">
                <a:effectLst/>
                <a:latin typeface="Helvetica" pitchFamily="2" charset="0"/>
              </a:rPr>
              <a:t>reflect</a:t>
            </a:r>
            <a:r>
              <a:rPr lang="it-IT" sz="2800" dirty="0">
                <a:effectLst/>
                <a:latin typeface="Helvetica" pitchFamily="2" charset="0"/>
              </a:rPr>
              <a:t>, in part or </a:t>
            </a:r>
            <a:r>
              <a:rPr lang="it-IT" sz="2800" dirty="0" err="1">
                <a:effectLst/>
                <a:latin typeface="Helvetica" pitchFamily="2" charset="0"/>
              </a:rPr>
              <a:t>whole</a:t>
            </a:r>
            <a:r>
              <a:rPr lang="it-IT" sz="2800" dirty="0">
                <a:effectLst/>
                <a:latin typeface="Helvetica" pitchFamily="2" charset="0"/>
              </a:rPr>
              <a:t>, the </a:t>
            </a:r>
            <a:r>
              <a:rPr lang="it-IT" sz="2800" dirty="0" err="1">
                <a:effectLst/>
                <a:latin typeface="Helvetica" pitchFamily="2" charset="0"/>
              </a:rPr>
              <a:t>superior’s</a:t>
            </a:r>
            <a:r>
              <a:rPr lang="it-IT" sz="2800" dirty="0">
                <a:effectLst/>
                <a:latin typeface="Helvetica" pitchFamily="2" charset="0"/>
              </a:rPr>
              <a:t> personal opinion, </a:t>
            </a:r>
            <a:r>
              <a:rPr lang="it-IT" sz="2800" dirty="0" err="1">
                <a:effectLst/>
                <a:latin typeface="Helvetica" pitchFamily="2" charset="0"/>
              </a:rPr>
              <a:t>such</a:t>
            </a:r>
            <a:r>
              <a:rPr lang="it-IT" sz="2800" dirty="0">
                <a:effectLst/>
                <a:latin typeface="Helvetica" pitchFamily="2" charset="0"/>
              </a:rPr>
              <a:t> </a:t>
            </a:r>
            <a:r>
              <a:rPr lang="it-IT" sz="2800" dirty="0" err="1">
                <a:effectLst/>
                <a:latin typeface="Helvetica" pitchFamily="2" charset="0"/>
              </a:rPr>
              <a:t>as</a:t>
            </a:r>
            <a:r>
              <a:rPr lang="it-IT" sz="2800" dirty="0">
                <a:effectLst/>
                <a:latin typeface="Helvetica" pitchFamily="2" charset="0"/>
              </a:rPr>
              <a:t>: “the </a:t>
            </a:r>
            <a:r>
              <a:rPr lang="it-IT" sz="2800" dirty="0" err="1">
                <a:effectLst/>
                <a:latin typeface="Helvetica" pitchFamily="2" charset="0"/>
              </a:rPr>
              <a:t>employee</a:t>
            </a:r>
            <a:r>
              <a:rPr lang="it-IT" sz="2800" dirty="0">
                <a:effectLst/>
                <a:latin typeface="Helvetica" pitchFamily="2" charset="0"/>
              </a:rPr>
              <a:t> </a:t>
            </a:r>
            <a:r>
              <a:rPr lang="it-IT" sz="2800" dirty="0" err="1">
                <a:effectLst/>
                <a:latin typeface="Helvetica" pitchFamily="2" charset="0"/>
              </a:rPr>
              <a:t>is</a:t>
            </a:r>
            <a:r>
              <a:rPr lang="it-IT" sz="2800" dirty="0">
                <a:effectLst/>
                <a:latin typeface="Helvetica" pitchFamily="2" charset="0"/>
              </a:rPr>
              <a:t> </a:t>
            </a:r>
            <a:r>
              <a:rPr lang="it-IT" sz="2800" dirty="0" err="1">
                <a:effectLst/>
                <a:latin typeface="Helvetica" pitchFamily="2" charset="0"/>
              </a:rPr>
              <a:t>not</a:t>
            </a:r>
            <a:r>
              <a:rPr lang="it-IT" sz="2800" dirty="0">
                <a:effectLst/>
                <a:latin typeface="Helvetica" pitchFamily="2" charset="0"/>
              </a:rPr>
              <a:t> </a:t>
            </a:r>
            <a:r>
              <a:rPr lang="it-IT" sz="2800" dirty="0" err="1">
                <a:effectLst/>
                <a:latin typeface="Helvetica" pitchFamily="2" charset="0"/>
              </a:rPr>
              <a:t>dedicated</a:t>
            </a:r>
            <a:r>
              <a:rPr lang="it-IT" sz="2800" dirty="0">
                <a:effectLst/>
                <a:latin typeface="Helvetica" pitchFamily="2" charset="0"/>
              </a:rPr>
              <a:t> to </a:t>
            </a:r>
            <a:r>
              <a:rPr lang="it-IT" sz="2800" dirty="0" err="1">
                <a:effectLst/>
                <a:latin typeface="Helvetica" pitchFamily="2" charset="0"/>
              </a:rPr>
              <a:t>their</a:t>
            </a:r>
            <a:r>
              <a:rPr lang="it-IT" sz="2800" dirty="0">
                <a:effectLst/>
                <a:latin typeface="Helvetica" pitchFamily="2" charset="0"/>
              </a:rPr>
              <a:t> work” – and </a:t>
            </a:r>
            <a:r>
              <a:rPr lang="it-IT" sz="2800" dirty="0" err="1">
                <a:effectLst/>
                <a:latin typeface="Helvetica" pitchFamily="2" charset="0"/>
              </a:rPr>
              <a:t>not</a:t>
            </a:r>
            <a:r>
              <a:rPr lang="it-IT" sz="2800" dirty="0">
                <a:effectLst/>
                <a:latin typeface="Helvetica" pitchFamily="2" charset="0"/>
              </a:rPr>
              <a:t> hard </a:t>
            </a:r>
            <a:r>
              <a:rPr lang="it-IT" sz="2800" dirty="0" err="1">
                <a:effectLst/>
                <a:latin typeface="Helvetica" pitchFamily="2" charset="0"/>
              </a:rPr>
              <a:t>facts</a:t>
            </a:r>
            <a:r>
              <a:rPr lang="it-IT" sz="2800" dirty="0">
                <a:effectLst/>
                <a:latin typeface="Helvetica" pitchFamily="2" charset="0"/>
              </a:rPr>
              <a:t>, </a:t>
            </a:r>
            <a:r>
              <a:rPr lang="it-IT" sz="2800" dirty="0" err="1">
                <a:effectLst/>
                <a:latin typeface="Helvetica" pitchFamily="2" charset="0"/>
              </a:rPr>
              <a:t>such</a:t>
            </a:r>
            <a:r>
              <a:rPr lang="it-IT" sz="2800" dirty="0">
                <a:effectLst/>
                <a:latin typeface="Helvetica" pitchFamily="2" charset="0"/>
              </a:rPr>
              <a:t> </a:t>
            </a:r>
            <a:r>
              <a:rPr lang="it-IT" sz="2800" dirty="0" err="1">
                <a:effectLst/>
                <a:latin typeface="Helvetica" pitchFamily="2" charset="0"/>
              </a:rPr>
              <a:t>as</a:t>
            </a:r>
            <a:r>
              <a:rPr lang="it-IT" sz="2800" dirty="0">
                <a:effectLst/>
                <a:latin typeface="Helvetica" pitchFamily="2" charset="0"/>
              </a:rPr>
              <a:t>: “the </a:t>
            </a:r>
            <a:r>
              <a:rPr lang="it-IT" sz="2800" dirty="0" err="1">
                <a:effectLst/>
                <a:latin typeface="Helvetica" pitchFamily="2" charset="0"/>
              </a:rPr>
              <a:t>employee</a:t>
            </a:r>
            <a:r>
              <a:rPr lang="it-IT" sz="2800" dirty="0">
                <a:effectLst/>
                <a:latin typeface="Helvetica" pitchFamily="2" charset="0"/>
              </a:rPr>
              <a:t> </a:t>
            </a:r>
            <a:r>
              <a:rPr lang="it-IT" sz="2800" dirty="0" err="1">
                <a:effectLst/>
                <a:latin typeface="Helvetica" pitchFamily="2" charset="0"/>
              </a:rPr>
              <a:t>has</a:t>
            </a:r>
            <a:r>
              <a:rPr lang="it-IT" sz="2800" dirty="0">
                <a:effectLst/>
                <a:latin typeface="Helvetica" pitchFamily="2" charset="0"/>
              </a:rPr>
              <a:t> </a:t>
            </a:r>
            <a:r>
              <a:rPr lang="it-IT" sz="2800" dirty="0" err="1">
                <a:effectLst/>
                <a:latin typeface="Helvetica" pitchFamily="2" charset="0"/>
              </a:rPr>
              <a:t>been</a:t>
            </a:r>
            <a:r>
              <a:rPr lang="it-IT" sz="2800" dirty="0">
                <a:effectLst/>
                <a:latin typeface="Helvetica" pitchFamily="2" charset="0"/>
              </a:rPr>
              <a:t> </a:t>
            </a:r>
            <a:r>
              <a:rPr lang="it-IT" sz="2800" dirty="0" err="1">
                <a:effectLst/>
                <a:latin typeface="Helvetica" pitchFamily="2" charset="0"/>
              </a:rPr>
              <a:t>absent</a:t>
            </a:r>
            <a:r>
              <a:rPr lang="it-IT" sz="2800" dirty="0">
                <a:effectLst/>
                <a:latin typeface="Helvetica" pitchFamily="2" charset="0"/>
              </a:rPr>
              <a:t> from work for </a:t>
            </a:r>
            <a:r>
              <a:rPr lang="it-IT" sz="2800" dirty="0" err="1">
                <a:effectLst/>
                <a:latin typeface="Helvetica" pitchFamily="2" charset="0"/>
              </a:rPr>
              <a:t>five</a:t>
            </a:r>
            <a:r>
              <a:rPr lang="it-IT" sz="2800" dirty="0">
                <a:effectLst/>
                <a:latin typeface="Helvetica" pitchFamily="2" charset="0"/>
              </a:rPr>
              <a:t> weeks </a:t>
            </a:r>
            <a:r>
              <a:rPr lang="it-IT" sz="2800" dirty="0" err="1">
                <a:effectLst/>
                <a:latin typeface="Helvetica" pitchFamily="2" charset="0"/>
              </a:rPr>
              <a:t>during</a:t>
            </a:r>
            <a:r>
              <a:rPr lang="it-IT" sz="2800" dirty="0">
                <a:effectLst/>
                <a:latin typeface="Helvetica" pitchFamily="2" charset="0"/>
              </a:rPr>
              <a:t> the last </a:t>
            </a:r>
            <a:r>
              <a:rPr lang="it-IT" sz="2800" dirty="0" err="1">
                <a:effectLst/>
                <a:latin typeface="Helvetica" pitchFamily="2" charset="0"/>
              </a:rPr>
              <a:t>six</a:t>
            </a:r>
            <a:r>
              <a:rPr lang="it-IT" sz="2800" dirty="0">
                <a:effectLst/>
                <a:latin typeface="Helvetica" pitchFamily="2" charset="0"/>
              </a:rPr>
              <a:t> </a:t>
            </a:r>
            <a:r>
              <a:rPr lang="it-IT" sz="2800" dirty="0" err="1">
                <a:effectLst/>
                <a:latin typeface="Helvetica" pitchFamily="2" charset="0"/>
              </a:rPr>
              <a:t>months</a:t>
            </a:r>
            <a:r>
              <a:rPr lang="it-IT" sz="2800" dirty="0">
                <a:effectLst/>
                <a:latin typeface="Helvetica" pitchFamily="2" charset="0"/>
              </a:rPr>
              <a:t>”. </a:t>
            </a:r>
          </a:p>
          <a:p>
            <a:endParaRPr lang="it-IT" sz="2800" dirty="0"/>
          </a:p>
        </p:txBody>
      </p:sp>
      <p:sp>
        <p:nvSpPr>
          <p:cNvPr id="4" name="Segnaposto numero diapositiva 3">
            <a:extLst>
              <a:ext uri="{FF2B5EF4-FFF2-40B4-BE49-F238E27FC236}">
                <a16:creationId xmlns:a16="http://schemas.microsoft.com/office/drawing/2014/main" id="{16BEC330-1D1D-5F41-9C15-AB43E70CAEBB}"/>
              </a:ext>
            </a:extLst>
          </p:cNvPr>
          <p:cNvSpPr>
            <a:spLocks noGrp="1"/>
          </p:cNvSpPr>
          <p:nvPr>
            <p:ph type="sldNum" sz="quarter" idx="12"/>
          </p:nvPr>
        </p:nvSpPr>
        <p:spPr/>
        <p:txBody>
          <a:bodyPr/>
          <a:lstStyle/>
          <a:p>
            <a:fld id="{9FB2DE29-B15E-594C-8E2E-9B4F1DF8D2EE}" type="slidenum">
              <a:rPr lang="en-US" altLang="en-US" smtClean="0"/>
              <a:pPr/>
              <a:t>37</a:t>
            </a:fld>
            <a:endParaRPr lang="en-US" altLang="en-US"/>
          </a:p>
        </p:txBody>
      </p:sp>
    </p:spTree>
    <p:extLst>
      <p:ext uri="{BB962C8B-B14F-4D97-AF65-F5344CB8AC3E}">
        <p14:creationId xmlns:p14="http://schemas.microsoft.com/office/powerpoint/2010/main" val="369121031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1581BE-812B-A649-B505-96F7C37C5A39}"/>
              </a:ext>
            </a:extLst>
          </p:cNvPr>
          <p:cNvSpPr>
            <a:spLocks noGrp="1"/>
          </p:cNvSpPr>
          <p:nvPr>
            <p:ph type="title"/>
          </p:nvPr>
        </p:nvSpPr>
        <p:spPr/>
        <p:txBody>
          <a:bodyPr/>
          <a:lstStyle/>
          <a:p>
            <a:r>
              <a:rPr lang="it-IT" dirty="0" err="1"/>
              <a:t>Anonymization</a:t>
            </a:r>
            <a:endParaRPr lang="it-IT" dirty="0"/>
          </a:p>
        </p:txBody>
      </p:sp>
      <p:sp>
        <p:nvSpPr>
          <p:cNvPr id="3" name="Segnaposto contenuto 2">
            <a:extLst>
              <a:ext uri="{FF2B5EF4-FFF2-40B4-BE49-F238E27FC236}">
                <a16:creationId xmlns:a16="http://schemas.microsoft.com/office/drawing/2014/main" id="{87F85AFD-86EC-5449-930D-AD68C65A516D}"/>
              </a:ext>
            </a:extLst>
          </p:cNvPr>
          <p:cNvSpPr>
            <a:spLocks noGrp="1"/>
          </p:cNvSpPr>
          <p:nvPr>
            <p:ph idx="1"/>
          </p:nvPr>
        </p:nvSpPr>
        <p:spPr/>
        <p:txBody>
          <a:bodyPr/>
          <a:lstStyle/>
          <a:p>
            <a:r>
              <a:rPr lang="it-IT" dirty="0">
                <a:effectLst/>
                <a:latin typeface="Helvetica" pitchFamily="2" charset="0"/>
              </a:rPr>
              <a:t>The </a:t>
            </a:r>
            <a:r>
              <a:rPr lang="it-IT" dirty="0" err="1">
                <a:effectLst/>
                <a:latin typeface="Helvetica" pitchFamily="2" charset="0"/>
              </a:rPr>
              <a:t>process</a:t>
            </a:r>
            <a:r>
              <a:rPr lang="it-IT" dirty="0">
                <a:effectLst/>
                <a:latin typeface="Helvetica" pitchFamily="2" charset="0"/>
              </a:rPr>
              <a:t> of </a:t>
            </a:r>
            <a:r>
              <a:rPr lang="it-IT" dirty="0" err="1">
                <a:effectLst/>
                <a:latin typeface="Helvetica" pitchFamily="2" charset="0"/>
              </a:rPr>
              <a:t>anonymising</a:t>
            </a:r>
            <a:r>
              <a:rPr lang="it-IT" dirty="0">
                <a:effectLst/>
                <a:latin typeface="Helvetica" pitchFamily="2" charset="0"/>
              </a:rPr>
              <a:t> data </a:t>
            </a:r>
            <a:r>
              <a:rPr lang="it-IT" dirty="0" err="1">
                <a:effectLst/>
                <a:latin typeface="Helvetica" pitchFamily="2" charset="0"/>
              </a:rPr>
              <a:t>means</a:t>
            </a:r>
            <a:r>
              <a:rPr lang="it-IT" dirty="0">
                <a:effectLst/>
                <a:latin typeface="Helvetica" pitchFamily="2" charset="0"/>
              </a:rPr>
              <a:t> </a:t>
            </a:r>
            <a:r>
              <a:rPr lang="it-IT" dirty="0" err="1">
                <a:effectLst/>
                <a:latin typeface="Helvetica" pitchFamily="2" charset="0"/>
              </a:rPr>
              <a:t>that</a:t>
            </a:r>
            <a:r>
              <a:rPr lang="it-IT" dirty="0">
                <a:effectLst/>
                <a:latin typeface="Helvetica" pitchFamily="2" charset="0"/>
              </a:rPr>
              <a:t> </a:t>
            </a:r>
            <a:r>
              <a:rPr lang="it-IT" dirty="0" err="1">
                <a:effectLst/>
                <a:latin typeface="Helvetica" pitchFamily="2" charset="0"/>
              </a:rPr>
              <a:t>all</a:t>
            </a:r>
            <a:r>
              <a:rPr lang="it-IT" dirty="0">
                <a:effectLst/>
                <a:latin typeface="Helvetica" pitchFamily="2" charset="0"/>
              </a:rPr>
              <a:t> </a:t>
            </a:r>
            <a:r>
              <a:rPr lang="it-IT" dirty="0" err="1">
                <a:effectLst/>
                <a:latin typeface="Helvetica" pitchFamily="2" charset="0"/>
              </a:rPr>
              <a:t>identifying</a:t>
            </a:r>
            <a:r>
              <a:rPr lang="it-IT" dirty="0">
                <a:effectLst/>
                <a:latin typeface="Helvetica" pitchFamily="2" charset="0"/>
              </a:rPr>
              <a:t> </a:t>
            </a:r>
            <a:r>
              <a:rPr lang="it-IT" dirty="0" err="1">
                <a:effectLst/>
                <a:latin typeface="Helvetica" pitchFamily="2" charset="0"/>
              </a:rPr>
              <a:t>elements</a:t>
            </a:r>
            <a:r>
              <a:rPr lang="it-IT" dirty="0">
                <a:effectLst/>
                <a:latin typeface="Helvetica" pitchFamily="2" charset="0"/>
              </a:rPr>
              <a:t> are </a:t>
            </a:r>
            <a:r>
              <a:rPr lang="it-IT" dirty="0" err="1">
                <a:effectLst/>
                <a:latin typeface="Helvetica" pitchFamily="2" charset="0"/>
              </a:rPr>
              <a:t>eliminated</a:t>
            </a:r>
            <a:r>
              <a:rPr lang="it-IT" dirty="0">
                <a:effectLst/>
                <a:latin typeface="Helvetica" pitchFamily="2" charset="0"/>
              </a:rPr>
              <a:t> from a set of personal data so </a:t>
            </a:r>
            <a:r>
              <a:rPr lang="it-IT" dirty="0" err="1">
                <a:effectLst/>
                <a:latin typeface="Helvetica" pitchFamily="2" charset="0"/>
              </a:rPr>
              <a:t>that</a:t>
            </a:r>
            <a:r>
              <a:rPr lang="it-IT" dirty="0">
                <a:effectLst/>
                <a:latin typeface="Helvetica" pitchFamily="2" charset="0"/>
              </a:rPr>
              <a:t> the data </a:t>
            </a:r>
            <a:r>
              <a:rPr lang="it-IT" dirty="0" err="1">
                <a:effectLst/>
                <a:latin typeface="Helvetica" pitchFamily="2" charset="0"/>
              </a:rPr>
              <a:t>subject</a:t>
            </a:r>
            <a:r>
              <a:rPr lang="it-IT" dirty="0">
                <a:effectLst/>
                <a:latin typeface="Helvetica" pitchFamily="2" charset="0"/>
              </a:rPr>
              <a:t> </a:t>
            </a:r>
            <a:r>
              <a:rPr lang="it-IT" dirty="0" err="1">
                <a:effectLst/>
                <a:latin typeface="Helvetica" pitchFamily="2" charset="0"/>
              </a:rPr>
              <a:t>is</a:t>
            </a:r>
            <a:r>
              <a:rPr lang="it-IT" dirty="0">
                <a:effectLst/>
                <a:latin typeface="Helvetica" pitchFamily="2" charset="0"/>
              </a:rPr>
              <a:t> no </a:t>
            </a:r>
            <a:r>
              <a:rPr lang="it-IT" dirty="0" err="1">
                <a:effectLst/>
                <a:latin typeface="Helvetica" pitchFamily="2" charset="0"/>
              </a:rPr>
              <a:t>longer</a:t>
            </a:r>
            <a:r>
              <a:rPr lang="it-IT" dirty="0">
                <a:effectLst/>
                <a:latin typeface="Helvetica" pitchFamily="2" charset="0"/>
              </a:rPr>
              <a:t> </a:t>
            </a:r>
            <a:r>
              <a:rPr lang="it-IT" dirty="0" err="1">
                <a:effectLst/>
                <a:latin typeface="Helvetica" pitchFamily="2" charset="0"/>
              </a:rPr>
              <a:t>identifiable</a:t>
            </a:r>
            <a:endParaRPr lang="it-IT" dirty="0">
              <a:effectLst/>
              <a:latin typeface="Helvetica" pitchFamily="2" charset="0"/>
            </a:endParaRPr>
          </a:p>
          <a:p>
            <a:r>
              <a:rPr lang="it-IT" dirty="0" err="1">
                <a:effectLst/>
                <a:latin typeface="Helvetica" pitchFamily="2" charset="0"/>
              </a:rPr>
              <a:t>When</a:t>
            </a:r>
            <a:r>
              <a:rPr lang="it-IT" dirty="0">
                <a:effectLst/>
                <a:latin typeface="Helvetica" pitchFamily="2" charset="0"/>
              </a:rPr>
              <a:t> data </a:t>
            </a:r>
            <a:r>
              <a:rPr lang="it-IT" dirty="0" err="1">
                <a:effectLst/>
                <a:latin typeface="Helvetica" pitchFamily="2" charset="0"/>
              </a:rPr>
              <a:t>have</a:t>
            </a:r>
            <a:r>
              <a:rPr lang="it-IT" dirty="0">
                <a:effectLst/>
                <a:latin typeface="Helvetica" pitchFamily="2" charset="0"/>
              </a:rPr>
              <a:t> </a:t>
            </a:r>
            <a:r>
              <a:rPr lang="it-IT" dirty="0" err="1">
                <a:effectLst/>
                <a:latin typeface="Helvetica" pitchFamily="2" charset="0"/>
              </a:rPr>
              <a:t>been</a:t>
            </a:r>
            <a:r>
              <a:rPr lang="it-IT" dirty="0">
                <a:effectLst/>
                <a:latin typeface="Helvetica" pitchFamily="2" charset="0"/>
              </a:rPr>
              <a:t> </a:t>
            </a:r>
            <a:r>
              <a:rPr lang="it-IT" dirty="0" err="1">
                <a:effectLst/>
                <a:latin typeface="Helvetica" pitchFamily="2" charset="0"/>
              </a:rPr>
              <a:t>successfully</a:t>
            </a:r>
            <a:r>
              <a:rPr lang="it-IT" dirty="0">
                <a:effectLst/>
                <a:latin typeface="Helvetica" pitchFamily="2" charset="0"/>
              </a:rPr>
              <a:t> </a:t>
            </a:r>
            <a:r>
              <a:rPr lang="it-IT" dirty="0" err="1">
                <a:effectLst/>
                <a:latin typeface="Helvetica" pitchFamily="2" charset="0"/>
              </a:rPr>
              <a:t>anonymised</a:t>
            </a:r>
            <a:r>
              <a:rPr lang="it-IT" dirty="0">
                <a:effectLst/>
                <a:latin typeface="Helvetica" pitchFamily="2" charset="0"/>
              </a:rPr>
              <a:t>, </a:t>
            </a:r>
            <a:r>
              <a:rPr lang="it-IT" dirty="0" err="1">
                <a:effectLst/>
                <a:latin typeface="Helvetica" pitchFamily="2" charset="0"/>
              </a:rPr>
              <a:t>they</a:t>
            </a:r>
            <a:r>
              <a:rPr lang="it-IT" dirty="0">
                <a:effectLst/>
                <a:latin typeface="Helvetica" pitchFamily="2" charset="0"/>
              </a:rPr>
              <a:t> are no </a:t>
            </a:r>
            <a:r>
              <a:rPr lang="it-IT" dirty="0" err="1">
                <a:effectLst/>
                <a:latin typeface="Helvetica" pitchFamily="2" charset="0"/>
              </a:rPr>
              <a:t>longer</a:t>
            </a:r>
            <a:r>
              <a:rPr lang="it-IT" dirty="0">
                <a:effectLst/>
                <a:latin typeface="Helvetica" pitchFamily="2" charset="0"/>
              </a:rPr>
              <a:t> personal data and data </a:t>
            </a:r>
            <a:r>
              <a:rPr lang="it-IT" dirty="0" err="1">
                <a:effectLst/>
                <a:latin typeface="Helvetica" pitchFamily="2" charset="0"/>
              </a:rPr>
              <a:t>protection</a:t>
            </a:r>
            <a:r>
              <a:rPr lang="it-IT" dirty="0">
                <a:effectLst/>
                <a:latin typeface="Helvetica" pitchFamily="2" charset="0"/>
              </a:rPr>
              <a:t> </a:t>
            </a:r>
            <a:r>
              <a:rPr lang="it-IT" dirty="0" err="1">
                <a:effectLst/>
                <a:latin typeface="Helvetica" pitchFamily="2" charset="0"/>
              </a:rPr>
              <a:t>legislation</a:t>
            </a:r>
            <a:r>
              <a:rPr lang="it-IT" dirty="0">
                <a:effectLst/>
                <a:latin typeface="Helvetica" pitchFamily="2" charset="0"/>
              </a:rPr>
              <a:t> no </a:t>
            </a:r>
            <a:r>
              <a:rPr lang="it-IT" dirty="0" err="1">
                <a:effectLst/>
                <a:latin typeface="Helvetica" pitchFamily="2" charset="0"/>
              </a:rPr>
              <a:t>longer</a:t>
            </a:r>
            <a:r>
              <a:rPr lang="it-IT" dirty="0">
                <a:effectLst/>
                <a:latin typeface="Helvetica" pitchFamily="2" charset="0"/>
              </a:rPr>
              <a:t> </a:t>
            </a:r>
            <a:r>
              <a:rPr lang="it-IT" dirty="0" err="1">
                <a:effectLst/>
                <a:latin typeface="Helvetica" pitchFamily="2" charset="0"/>
              </a:rPr>
              <a:t>applies</a:t>
            </a:r>
            <a:r>
              <a:rPr lang="it-IT" dirty="0">
                <a:effectLst/>
                <a:latin typeface="Helvetica" pitchFamily="2" charset="0"/>
              </a:rPr>
              <a:t> </a:t>
            </a:r>
          </a:p>
          <a:p>
            <a:endParaRPr lang="it-IT" dirty="0">
              <a:effectLst/>
              <a:latin typeface="Helvetica" pitchFamily="2" charset="0"/>
            </a:endParaRPr>
          </a:p>
          <a:p>
            <a:endParaRPr lang="it-IT" dirty="0"/>
          </a:p>
        </p:txBody>
      </p:sp>
      <p:sp>
        <p:nvSpPr>
          <p:cNvPr id="4" name="Segnaposto numero diapositiva 3">
            <a:extLst>
              <a:ext uri="{FF2B5EF4-FFF2-40B4-BE49-F238E27FC236}">
                <a16:creationId xmlns:a16="http://schemas.microsoft.com/office/drawing/2014/main" id="{2D0E6815-6B29-D04A-903B-616AD7F32FED}"/>
              </a:ext>
            </a:extLst>
          </p:cNvPr>
          <p:cNvSpPr>
            <a:spLocks noGrp="1"/>
          </p:cNvSpPr>
          <p:nvPr>
            <p:ph type="sldNum" sz="quarter" idx="12"/>
          </p:nvPr>
        </p:nvSpPr>
        <p:spPr/>
        <p:txBody>
          <a:bodyPr/>
          <a:lstStyle/>
          <a:p>
            <a:fld id="{9FB2DE29-B15E-594C-8E2E-9B4F1DF8D2EE}" type="slidenum">
              <a:rPr lang="en-US" altLang="en-US" smtClean="0"/>
              <a:pPr/>
              <a:t>38</a:t>
            </a:fld>
            <a:endParaRPr lang="en-US" altLang="en-US"/>
          </a:p>
        </p:txBody>
      </p:sp>
    </p:spTree>
    <p:extLst>
      <p:ext uri="{BB962C8B-B14F-4D97-AF65-F5344CB8AC3E}">
        <p14:creationId xmlns:p14="http://schemas.microsoft.com/office/powerpoint/2010/main" val="260115406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EE0EA-04E5-EA48-9E43-816923F11A01}"/>
              </a:ext>
            </a:extLst>
          </p:cNvPr>
          <p:cNvSpPr>
            <a:spLocks noGrp="1"/>
          </p:cNvSpPr>
          <p:nvPr>
            <p:ph type="title"/>
          </p:nvPr>
        </p:nvSpPr>
        <p:spPr>
          <a:xfrm>
            <a:off x="661281" y="190500"/>
            <a:ext cx="7772400" cy="1143000"/>
          </a:xfrm>
        </p:spPr>
        <p:txBody>
          <a:bodyPr/>
          <a:lstStyle/>
          <a:p>
            <a:r>
              <a:rPr lang="it-IT" dirty="0" err="1"/>
              <a:t>Psedonymisation</a:t>
            </a:r>
            <a:endParaRPr lang="it-IT" dirty="0"/>
          </a:p>
        </p:txBody>
      </p:sp>
      <p:sp>
        <p:nvSpPr>
          <p:cNvPr id="3" name="Segnaposto contenuto 2">
            <a:extLst>
              <a:ext uri="{FF2B5EF4-FFF2-40B4-BE49-F238E27FC236}">
                <a16:creationId xmlns:a16="http://schemas.microsoft.com/office/drawing/2014/main" id="{DBC2A7AE-4E1D-5C4C-9CE4-F9D22622A47C}"/>
              </a:ext>
            </a:extLst>
          </p:cNvPr>
          <p:cNvSpPr>
            <a:spLocks noGrp="1"/>
          </p:cNvSpPr>
          <p:nvPr>
            <p:ph idx="1"/>
          </p:nvPr>
        </p:nvSpPr>
        <p:spPr>
          <a:xfrm>
            <a:off x="467544" y="1412776"/>
            <a:ext cx="7990656" cy="5040560"/>
          </a:xfrm>
        </p:spPr>
        <p:txBody>
          <a:bodyPr/>
          <a:lstStyle/>
          <a:p>
            <a:pPr algn="just"/>
            <a:r>
              <a:rPr lang="it-IT" sz="2000" dirty="0">
                <a:effectLst/>
                <a:latin typeface="Helvetica" pitchFamily="2" charset="0"/>
              </a:rPr>
              <a:t>Personal information </a:t>
            </a:r>
            <a:r>
              <a:rPr lang="it-IT" sz="2000" dirty="0" err="1">
                <a:effectLst/>
                <a:latin typeface="Helvetica" pitchFamily="2" charset="0"/>
              </a:rPr>
              <a:t>contains</a:t>
            </a:r>
            <a:r>
              <a:rPr lang="it-IT" sz="2000" dirty="0">
                <a:effectLst/>
                <a:latin typeface="Helvetica" pitchFamily="2" charset="0"/>
              </a:rPr>
              <a:t> </a:t>
            </a:r>
            <a:r>
              <a:rPr lang="it-IT" sz="2000" dirty="0" err="1">
                <a:effectLst/>
                <a:latin typeface="Helvetica" pitchFamily="2" charset="0"/>
              </a:rPr>
              <a:t>attributes</a:t>
            </a:r>
            <a:r>
              <a:rPr lang="it-IT" sz="2000" dirty="0">
                <a:effectLst/>
                <a:latin typeface="Helvetica" pitchFamily="2" charset="0"/>
              </a:rPr>
              <a:t>,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a:t>
            </a:r>
            <a:r>
              <a:rPr lang="it-IT" sz="2000" dirty="0" err="1">
                <a:effectLst/>
                <a:latin typeface="Helvetica" pitchFamily="2" charset="0"/>
              </a:rPr>
              <a:t>name</a:t>
            </a:r>
            <a:r>
              <a:rPr lang="it-IT" sz="2000" dirty="0">
                <a:effectLst/>
                <a:latin typeface="Helvetica" pitchFamily="2" charset="0"/>
              </a:rPr>
              <a:t>, date of </a:t>
            </a:r>
            <a:r>
              <a:rPr lang="it-IT" sz="2000" dirty="0" err="1">
                <a:effectLst/>
                <a:latin typeface="Helvetica" pitchFamily="2" charset="0"/>
              </a:rPr>
              <a:t>birth</a:t>
            </a:r>
            <a:r>
              <a:rPr lang="it-IT" sz="2000" dirty="0">
                <a:effectLst/>
                <a:latin typeface="Helvetica" pitchFamily="2" charset="0"/>
              </a:rPr>
              <a:t>, sex, </a:t>
            </a:r>
            <a:r>
              <a:rPr lang="it-IT" sz="2000" dirty="0" err="1">
                <a:effectLst/>
                <a:latin typeface="Helvetica" pitchFamily="2" charset="0"/>
              </a:rPr>
              <a:t>address</a:t>
            </a:r>
            <a:r>
              <a:rPr lang="it-IT" sz="2000" dirty="0">
                <a:effectLst/>
                <a:latin typeface="Helvetica" pitchFamily="2" charset="0"/>
              </a:rPr>
              <a:t>, or </a:t>
            </a:r>
            <a:r>
              <a:rPr lang="it-IT" sz="2000" dirty="0" err="1">
                <a:effectLst/>
                <a:latin typeface="Helvetica" pitchFamily="2" charset="0"/>
              </a:rPr>
              <a:t>other</a:t>
            </a:r>
            <a:r>
              <a:rPr lang="it-IT" sz="2000" dirty="0">
                <a:effectLst/>
                <a:latin typeface="Helvetica" pitchFamily="2" charset="0"/>
              </a:rPr>
              <a:t> </a:t>
            </a:r>
            <a:r>
              <a:rPr lang="it-IT" sz="2000" dirty="0" err="1">
                <a:effectLst/>
                <a:latin typeface="Helvetica" pitchFamily="2" charset="0"/>
              </a:rPr>
              <a:t>elements</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could</a:t>
            </a:r>
            <a:r>
              <a:rPr lang="it-IT" sz="2000" dirty="0">
                <a:effectLst/>
                <a:latin typeface="Helvetica" pitchFamily="2" charset="0"/>
              </a:rPr>
              <a:t> </a:t>
            </a:r>
            <a:r>
              <a:rPr lang="it-IT" sz="2000" dirty="0" err="1">
                <a:effectLst/>
                <a:latin typeface="Helvetica" pitchFamily="2" charset="0"/>
              </a:rPr>
              <a:t>lead</a:t>
            </a:r>
            <a:r>
              <a:rPr lang="it-IT" sz="2000" dirty="0">
                <a:effectLst/>
                <a:latin typeface="Helvetica" pitchFamily="2" charset="0"/>
              </a:rPr>
              <a:t> to </a:t>
            </a:r>
            <a:r>
              <a:rPr lang="it-IT" sz="2000" dirty="0" err="1">
                <a:effectLst/>
                <a:latin typeface="Helvetica" pitchFamily="2" charset="0"/>
              </a:rPr>
              <a:t>identification</a:t>
            </a:r>
            <a:r>
              <a:rPr lang="it-IT" sz="2000" dirty="0">
                <a:effectLst/>
                <a:latin typeface="Helvetica" pitchFamily="2" charset="0"/>
              </a:rPr>
              <a:t>. The </a:t>
            </a:r>
            <a:r>
              <a:rPr lang="it-IT" sz="2000" dirty="0" err="1">
                <a:effectLst/>
                <a:latin typeface="Helvetica" pitchFamily="2" charset="0"/>
              </a:rPr>
              <a:t>process</a:t>
            </a:r>
            <a:r>
              <a:rPr lang="it-IT" sz="2000" dirty="0">
                <a:effectLst/>
                <a:latin typeface="Helvetica" pitchFamily="2" charset="0"/>
              </a:rPr>
              <a:t> of </a:t>
            </a:r>
            <a:r>
              <a:rPr lang="it-IT" sz="2000" dirty="0" err="1">
                <a:effectLst/>
                <a:latin typeface="Helvetica" pitchFamily="2" charset="0"/>
              </a:rPr>
              <a:t>pseudonymising</a:t>
            </a:r>
            <a:r>
              <a:rPr lang="it-IT" sz="2000" dirty="0">
                <a:effectLst/>
                <a:latin typeface="Helvetica" pitchFamily="2" charset="0"/>
              </a:rPr>
              <a:t> personal data </a:t>
            </a:r>
            <a:r>
              <a:rPr lang="it-IT" sz="2000" dirty="0" err="1">
                <a:effectLst/>
                <a:latin typeface="Helvetica" pitchFamily="2" charset="0"/>
              </a:rPr>
              <a:t>means</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these</a:t>
            </a:r>
            <a:r>
              <a:rPr lang="it-IT" sz="2000" dirty="0">
                <a:effectLst/>
                <a:latin typeface="Helvetica" pitchFamily="2" charset="0"/>
              </a:rPr>
              <a:t> </a:t>
            </a:r>
            <a:r>
              <a:rPr lang="it-IT" sz="2000" dirty="0" err="1">
                <a:effectLst/>
                <a:latin typeface="Helvetica" pitchFamily="2" charset="0"/>
              </a:rPr>
              <a:t>attributes</a:t>
            </a:r>
            <a:r>
              <a:rPr lang="it-IT" sz="2000" dirty="0">
                <a:effectLst/>
                <a:latin typeface="Helvetica" pitchFamily="2" charset="0"/>
              </a:rPr>
              <a:t> are </a:t>
            </a:r>
            <a:r>
              <a:rPr lang="it-IT" sz="2000" dirty="0" err="1">
                <a:effectLst/>
                <a:latin typeface="Helvetica" pitchFamily="2" charset="0"/>
              </a:rPr>
              <a:t>replaced</a:t>
            </a:r>
            <a:r>
              <a:rPr lang="it-IT" sz="2000" dirty="0">
                <a:effectLst/>
                <a:latin typeface="Helvetica" pitchFamily="2" charset="0"/>
              </a:rPr>
              <a:t> by a </a:t>
            </a:r>
            <a:r>
              <a:rPr lang="it-IT" sz="2000" dirty="0" err="1">
                <a:effectLst/>
                <a:latin typeface="Helvetica" pitchFamily="2" charset="0"/>
              </a:rPr>
              <a:t>pseudonym</a:t>
            </a:r>
            <a:r>
              <a:rPr lang="it-IT" sz="2000" dirty="0">
                <a:effectLst/>
                <a:latin typeface="Helvetica" pitchFamily="2" charset="0"/>
              </a:rPr>
              <a:t>. </a:t>
            </a:r>
          </a:p>
          <a:p>
            <a:pPr algn="just"/>
            <a:r>
              <a:rPr lang="it-IT" sz="2000" dirty="0">
                <a:effectLst/>
                <a:latin typeface="Helvetica" pitchFamily="2" charset="0"/>
              </a:rPr>
              <a:t>EU law </a:t>
            </a:r>
            <a:r>
              <a:rPr lang="it-IT" sz="2000" dirty="0" err="1">
                <a:effectLst/>
                <a:latin typeface="Helvetica" pitchFamily="2" charset="0"/>
              </a:rPr>
              <a:t>defines</a:t>
            </a:r>
            <a:r>
              <a:rPr lang="it-IT" sz="2000" dirty="0">
                <a:effectLst/>
                <a:latin typeface="Helvetica" pitchFamily="2" charset="0"/>
              </a:rPr>
              <a:t> ‘</a:t>
            </a:r>
            <a:r>
              <a:rPr lang="it-IT" sz="2000" dirty="0" err="1">
                <a:effectLst/>
                <a:latin typeface="Helvetica" pitchFamily="2" charset="0"/>
              </a:rPr>
              <a:t>pseudonymisation</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“the processing of personal data in </a:t>
            </a:r>
            <a:r>
              <a:rPr lang="it-IT" sz="2000" dirty="0" err="1">
                <a:effectLst/>
                <a:latin typeface="Helvetica" pitchFamily="2" charset="0"/>
              </a:rPr>
              <a:t>such</a:t>
            </a:r>
            <a:r>
              <a:rPr lang="it-IT" sz="2000" dirty="0">
                <a:effectLst/>
                <a:latin typeface="Helvetica" pitchFamily="2" charset="0"/>
              </a:rPr>
              <a:t> a </a:t>
            </a:r>
            <a:r>
              <a:rPr lang="it-IT" sz="2000" dirty="0" err="1">
                <a:effectLst/>
                <a:latin typeface="Helvetica" pitchFamily="2" charset="0"/>
              </a:rPr>
              <a:t>manner</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the personal data can no </a:t>
            </a:r>
            <a:r>
              <a:rPr lang="it-IT" sz="2000" dirty="0" err="1">
                <a:effectLst/>
                <a:latin typeface="Helvetica" pitchFamily="2" charset="0"/>
              </a:rPr>
              <a:t>longer</a:t>
            </a:r>
            <a:r>
              <a:rPr lang="it-IT" sz="2000" dirty="0">
                <a:effectLst/>
                <a:latin typeface="Helvetica" pitchFamily="2" charset="0"/>
              </a:rPr>
              <a:t> be </a:t>
            </a:r>
            <a:r>
              <a:rPr lang="it-IT" sz="2000" dirty="0" err="1">
                <a:effectLst/>
                <a:latin typeface="Helvetica" pitchFamily="2" charset="0"/>
              </a:rPr>
              <a:t>attributed</a:t>
            </a:r>
            <a:r>
              <a:rPr lang="it-IT" sz="2000" dirty="0">
                <a:effectLst/>
                <a:latin typeface="Helvetica" pitchFamily="2" charset="0"/>
              </a:rPr>
              <a:t> to a </a:t>
            </a:r>
            <a:r>
              <a:rPr lang="it-IT" sz="2000" dirty="0" err="1">
                <a:effectLst/>
                <a:latin typeface="Helvetica" pitchFamily="2" charset="0"/>
              </a:rPr>
              <a:t>specific</a:t>
            </a:r>
            <a:r>
              <a:rPr lang="it-IT" sz="2000" dirty="0">
                <a:effectLst/>
                <a:latin typeface="Helvetica" pitchFamily="2" charset="0"/>
              </a:rPr>
              <a:t> data </a:t>
            </a:r>
            <a:r>
              <a:rPr lang="it-IT" sz="2000" dirty="0" err="1">
                <a:effectLst/>
                <a:latin typeface="Helvetica" pitchFamily="2" charset="0"/>
              </a:rPr>
              <a:t>subject</a:t>
            </a:r>
            <a:r>
              <a:rPr lang="it-IT" sz="2000" dirty="0">
                <a:effectLst/>
                <a:latin typeface="Helvetica" pitchFamily="2" charset="0"/>
              </a:rPr>
              <a:t> </a:t>
            </a:r>
            <a:r>
              <a:rPr lang="it-IT" sz="2000" dirty="0" err="1">
                <a:effectLst/>
                <a:latin typeface="Helvetica" pitchFamily="2" charset="0"/>
              </a:rPr>
              <a:t>without</a:t>
            </a:r>
            <a:r>
              <a:rPr lang="it-IT" sz="2000" dirty="0">
                <a:effectLst/>
                <a:latin typeface="Helvetica" pitchFamily="2" charset="0"/>
              </a:rPr>
              <a:t> the use of </a:t>
            </a:r>
            <a:r>
              <a:rPr lang="it-IT" sz="2000" dirty="0" err="1">
                <a:effectLst/>
                <a:latin typeface="Helvetica" pitchFamily="2" charset="0"/>
              </a:rPr>
              <a:t>additional</a:t>
            </a:r>
            <a:r>
              <a:rPr lang="it-IT" sz="2000" dirty="0">
                <a:effectLst/>
                <a:latin typeface="Helvetica" pitchFamily="2" charset="0"/>
              </a:rPr>
              <a:t> information, </a:t>
            </a:r>
            <a:r>
              <a:rPr lang="it-IT" sz="2000" dirty="0" err="1">
                <a:effectLst/>
                <a:latin typeface="Helvetica" pitchFamily="2" charset="0"/>
              </a:rPr>
              <a:t>provided</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additional</a:t>
            </a:r>
            <a:r>
              <a:rPr lang="it-IT" sz="2000" dirty="0">
                <a:effectLst/>
                <a:latin typeface="Helvetica" pitchFamily="2" charset="0"/>
              </a:rPr>
              <a:t> information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kept</a:t>
            </a:r>
            <a:r>
              <a:rPr lang="it-IT" sz="2000" dirty="0">
                <a:effectLst/>
                <a:latin typeface="Helvetica" pitchFamily="2" charset="0"/>
              </a:rPr>
              <a:t> </a:t>
            </a:r>
            <a:r>
              <a:rPr lang="it-IT" sz="2000" dirty="0" err="1">
                <a:effectLst/>
                <a:latin typeface="Helvetica" pitchFamily="2" charset="0"/>
              </a:rPr>
              <a:t>separately</a:t>
            </a:r>
            <a:r>
              <a:rPr lang="it-IT" sz="2000" dirty="0">
                <a:effectLst/>
                <a:latin typeface="Helvetica" pitchFamily="2" charset="0"/>
              </a:rPr>
              <a:t> and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subject</a:t>
            </a:r>
            <a:r>
              <a:rPr lang="it-IT" sz="2000" dirty="0">
                <a:effectLst/>
                <a:latin typeface="Helvetica" pitchFamily="2" charset="0"/>
              </a:rPr>
              <a:t> to </a:t>
            </a:r>
            <a:r>
              <a:rPr lang="it-IT" sz="2000" dirty="0" err="1">
                <a:effectLst/>
                <a:latin typeface="Helvetica" pitchFamily="2" charset="0"/>
              </a:rPr>
              <a:t>technical</a:t>
            </a:r>
            <a:r>
              <a:rPr lang="it-IT" sz="2000" dirty="0">
                <a:effectLst/>
                <a:latin typeface="Helvetica" pitchFamily="2" charset="0"/>
              </a:rPr>
              <a:t> and </a:t>
            </a:r>
            <a:r>
              <a:rPr lang="it-IT" sz="2000" dirty="0" err="1">
                <a:effectLst/>
                <a:latin typeface="Helvetica" pitchFamily="2" charset="0"/>
              </a:rPr>
              <a:t>organisational</a:t>
            </a:r>
            <a:r>
              <a:rPr lang="it-IT" sz="2000" dirty="0">
                <a:effectLst/>
                <a:latin typeface="Helvetica" pitchFamily="2" charset="0"/>
              </a:rPr>
              <a:t> </a:t>
            </a:r>
            <a:r>
              <a:rPr lang="it-IT" sz="2000" dirty="0" err="1">
                <a:effectLst/>
                <a:latin typeface="Helvetica" pitchFamily="2" charset="0"/>
              </a:rPr>
              <a:t>measures</a:t>
            </a:r>
            <a:r>
              <a:rPr lang="it-IT" sz="2000" dirty="0">
                <a:effectLst/>
                <a:latin typeface="Helvetica" pitchFamily="2" charset="0"/>
              </a:rPr>
              <a:t> to </a:t>
            </a:r>
            <a:r>
              <a:rPr lang="it-IT" sz="2000" dirty="0" err="1">
                <a:effectLst/>
                <a:latin typeface="Helvetica" pitchFamily="2" charset="0"/>
              </a:rPr>
              <a:t>ensure</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the personal data are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attributed</a:t>
            </a:r>
            <a:r>
              <a:rPr lang="it-IT" sz="2000" dirty="0">
                <a:effectLst/>
                <a:latin typeface="Helvetica" pitchFamily="2" charset="0"/>
              </a:rPr>
              <a:t> to an </a:t>
            </a:r>
            <a:r>
              <a:rPr lang="it-IT" sz="2000" dirty="0" err="1">
                <a:effectLst/>
                <a:latin typeface="Helvetica" pitchFamily="2" charset="0"/>
              </a:rPr>
              <a:t>identified</a:t>
            </a:r>
            <a:r>
              <a:rPr lang="it-IT" sz="2000" dirty="0">
                <a:effectLst/>
                <a:latin typeface="Helvetica" pitchFamily="2" charset="0"/>
              </a:rPr>
              <a:t> or </a:t>
            </a:r>
            <a:r>
              <a:rPr lang="it-IT" sz="2000" dirty="0" err="1">
                <a:effectLst/>
                <a:latin typeface="Helvetica" pitchFamily="2" charset="0"/>
              </a:rPr>
              <a:t>identifiable</a:t>
            </a:r>
            <a:r>
              <a:rPr lang="it-IT" sz="2000" dirty="0">
                <a:effectLst/>
                <a:latin typeface="Helvetica" pitchFamily="2" charset="0"/>
              </a:rPr>
              <a:t> </a:t>
            </a:r>
            <a:r>
              <a:rPr lang="it-IT" sz="2000" dirty="0" err="1">
                <a:effectLst/>
                <a:latin typeface="Helvetica" pitchFamily="2" charset="0"/>
              </a:rPr>
              <a:t>natural</a:t>
            </a:r>
            <a:r>
              <a:rPr lang="it-IT" sz="2000" dirty="0">
                <a:effectLst/>
                <a:latin typeface="Helvetica" pitchFamily="2" charset="0"/>
              </a:rPr>
              <a:t> </a:t>
            </a:r>
            <a:r>
              <a:rPr lang="it-IT" sz="2000" dirty="0" err="1">
                <a:effectLst/>
                <a:latin typeface="Helvetica" pitchFamily="2" charset="0"/>
              </a:rPr>
              <a:t>person</a:t>
            </a:r>
            <a:r>
              <a:rPr lang="it-IT" sz="2000" dirty="0">
                <a:effectLst/>
                <a:latin typeface="Helvetica" pitchFamily="2" charset="0"/>
              </a:rPr>
              <a:t>”. </a:t>
            </a:r>
            <a:r>
              <a:rPr lang="it-IT" sz="2000" dirty="0" err="1">
                <a:effectLst/>
                <a:latin typeface="Helvetica" pitchFamily="2" charset="0"/>
              </a:rPr>
              <a:t>Contrary</a:t>
            </a:r>
            <a:r>
              <a:rPr lang="it-IT" sz="2000" dirty="0">
                <a:effectLst/>
                <a:latin typeface="Helvetica" pitchFamily="2" charset="0"/>
              </a:rPr>
              <a:t> to </a:t>
            </a:r>
            <a:r>
              <a:rPr lang="it-IT" sz="2000" dirty="0" err="1">
                <a:effectLst/>
                <a:latin typeface="Helvetica" pitchFamily="2" charset="0"/>
              </a:rPr>
              <a:t>anonymised</a:t>
            </a:r>
            <a:r>
              <a:rPr lang="it-IT" sz="2000" dirty="0">
                <a:effectLst/>
                <a:latin typeface="Helvetica" pitchFamily="2" charset="0"/>
              </a:rPr>
              <a:t> data, </a:t>
            </a:r>
            <a:r>
              <a:rPr lang="it-IT" sz="2000" dirty="0" err="1">
                <a:effectLst/>
                <a:latin typeface="Helvetica" pitchFamily="2" charset="0"/>
              </a:rPr>
              <a:t>pseudonymised</a:t>
            </a:r>
            <a:r>
              <a:rPr lang="it-IT" sz="2000" dirty="0">
                <a:effectLst/>
                <a:latin typeface="Helvetica" pitchFamily="2" charset="0"/>
              </a:rPr>
              <a:t> data are </a:t>
            </a:r>
            <a:r>
              <a:rPr lang="it-IT" sz="2000" dirty="0" err="1">
                <a:effectLst/>
                <a:latin typeface="Helvetica" pitchFamily="2" charset="0"/>
              </a:rPr>
              <a:t>still</a:t>
            </a:r>
            <a:r>
              <a:rPr lang="it-IT" sz="2000" dirty="0">
                <a:effectLst/>
                <a:latin typeface="Helvetica" pitchFamily="2" charset="0"/>
              </a:rPr>
              <a:t> personal data and are </a:t>
            </a:r>
            <a:r>
              <a:rPr lang="it-IT" sz="2000" dirty="0" err="1">
                <a:effectLst/>
                <a:latin typeface="Helvetica" pitchFamily="2" charset="0"/>
              </a:rPr>
              <a:t>therefore</a:t>
            </a:r>
            <a:r>
              <a:rPr lang="it-IT" sz="2000" dirty="0">
                <a:effectLst/>
                <a:latin typeface="Helvetica" pitchFamily="2" charset="0"/>
              </a:rPr>
              <a:t> </a:t>
            </a:r>
            <a:r>
              <a:rPr lang="it-IT" sz="2000" dirty="0" err="1">
                <a:effectLst/>
                <a:latin typeface="Helvetica" pitchFamily="2" charset="0"/>
              </a:rPr>
              <a:t>subject</a:t>
            </a:r>
            <a:r>
              <a:rPr lang="it-IT" sz="2000" dirty="0">
                <a:effectLst/>
                <a:latin typeface="Helvetica" pitchFamily="2" charset="0"/>
              </a:rPr>
              <a:t> to data </a:t>
            </a:r>
            <a:r>
              <a:rPr lang="it-IT" sz="2000" dirty="0" err="1">
                <a:effectLst/>
                <a:latin typeface="Helvetica" pitchFamily="2" charset="0"/>
              </a:rPr>
              <a:t>protection</a:t>
            </a:r>
            <a:r>
              <a:rPr lang="it-IT" sz="2000" dirty="0">
                <a:effectLst/>
                <a:latin typeface="Helvetica" pitchFamily="2" charset="0"/>
              </a:rPr>
              <a:t> </a:t>
            </a:r>
            <a:r>
              <a:rPr lang="it-IT" sz="2000" dirty="0" err="1">
                <a:effectLst/>
                <a:latin typeface="Helvetica" pitchFamily="2" charset="0"/>
              </a:rPr>
              <a:t>legislation</a:t>
            </a:r>
            <a:r>
              <a:rPr lang="it-IT" sz="2000" dirty="0">
                <a:effectLst/>
                <a:latin typeface="Helvetica" pitchFamily="2" charset="0"/>
              </a:rPr>
              <a:t>. </a:t>
            </a:r>
            <a:r>
              <a:rPr lang="it-IT" sz="2000" dirty="0" err="1">
                <a:effectLst/>
                <a:latin typeface="Helvetica" pitchFamily="2" charset="0"/>
              </a:rPr>
              <a:t>Although</a:t>
            </a:r>
            <a:r>
              <a:rPr lang="it-IT" sz="2000" dirty="0">
                <a:effectLst/>
                <a:latin typeface="Helvetica" pitchFamily="2" charset="0"/>
              </a:rPr>
              <a:t> </a:t>
            </a:r>
            <a:r>
              <a:rPr lang="it-IT" sz="2000" dirty="0" err="1">
                <a:effectLst/>
                <a:latin typeface="Helvetica" pitchFamily="2" charset="0"/>
              </a:rPr>
              <a:t>pseudonymisation</a:t>
            </a:r>
            <a:r>
              <a:rPr lang="it-IT" sz="2000" dirty="0">
                <a:effectLst/>
                <a:latin typeface="Helvetica" pitchFamily="2" charset="0"/>
              </a:rPr>
              <a:t> can reduce security </a:t>
            </a:r>
            <a:r>
              <a:rPr lang="it-IT" sz="2000" dirty="0" err="1">
                <a:effectLst/>
                <a:latin typeface="Helvetica" pitchFamily="2" charset="0"/>
              </a:rPr>
              <a:t>risks</a:t>
            </a:r>
            <a:r>
              <a:rPr lang="it-IT" sz="2000" dirty="0">
                <a:effectLst/>
                <a:latin typeface="Helvetica" pitchFamily="2" charset="0"/>
              </a:rPr>
              <a:t> to the data </a:t>
            </a:r>
            <a:r>
              <a:rPr lang="it-IT" sz="2000" dirty="0" err="1">
                <a:effectLst/>
                <a:latin typeface="Helvetica" pitchFamily="2" charset="0"/>
              </a:rPr>
              <a:t>subjects</a:t>
            </a:r>
            <a:r>
              <a:rPr lang="it-IT" sz="2000" dirty="0">
                <a:effectLst/>
                <a:latin typeface="Helvetica" pitchFamily="2" charset="0"/>
              </a:rPr>
              <a:t>, </a:t>
            </a:r>
            <a:r>
              <a:rPr lang="it-IT" sz="2000" dirty="0" err="1">
                <a:effectLst/>
                <a:latin typeface="Helvetica" pitchFamily="2" charset="0"/>
              </a:rPr>
              <a:t>it</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exempt</a:t>
            </a:r>
            <a:r>
              <a:rPr lang="it-IT" sz="2000" dirty="0">
                <a:effectLst/>
                <a:latin typeface="Helvetica" pitchFamily="2" charset="0"/>
              </a:rPr>
              <a:t> from the scope of the GDPR. </a:t>
            </a:r>
          </a:p>
          <a:p>
            <a:endParaRPr lang="it-IT" sz="2000" dirty="0"/>
          </a:p>
        </p:txBody>
      </p:sp>
      <p:sp>
        <p:nvSpPr>
          <p:cNvPr id="4" name="Segnaposto numero diapositiva 3">
            <a:extLst>
              <a:ext uri="{FF2B5EF4-FFF2-40B4-BE49-F238E27FC236}">
                <a16:creationId xmlns:a16="http://schemas.microsoft.com/office/drawing/2014/main" id="{01FEA438-28CC-1E4E-894A-6C2679C14186}"/>
              </a:ext>
            </a:extLst>
          </p:cNvPr>
          <p:cNvSpPr>
            <a:spLocks noGrp="1"/>
          </p:cNvSpPr>
          <p:nvPr>
            <p:ph type="sldNum" sz="quarter" idx="12"/>
          </p:nvPr>
        </p:nvSpPr>
        <p:spPr/>
        <p:txBody>
          <a:bodyPr/>
          <a:lstStyle/>
          <a:p>
            <a:fld id="{9FB2DE29-B15E-594C-8E2E-9B4F1DF8D2EE}" type="slidenum">
              <a:rPr lang="en-US" altLang="en-US" smtClean="0"/>
              <a:pPr/>
              <a:t>39</a:t>
            </a:fld>
            <a:endParaRPr lang="en-US" altLang="en-US"/>
          </a:p>
        </p:txBody>
      </p:sp>
    </p:spTree>
    <p:extLst>
      <p:ext uri="{BB962C8B-B14F-4D97-AF65-F5344CB8AC3E}">
        <p14:creationId xmlns:p14="http://schemas.microsoft.com/office/powerpoint/2010/main" val="269515084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47AE2-A2A6-6546-9143-C022FE95BB1D}"/>
              </a:ext>
            </a:extLst>
          </p:cNvPr>
          <p:cNvSpPr>
            <a:spLocks noGrp="1"/>
          </p:cNvSpPr>
          <p:nvPr>
            <p:ph type="title"/>
          </p:nvPr>
        </p:nvSpPr>
        <p:spPr/>
        <p:txBody>
          <a:bodyPr/>
          <a:lstStyle/>
          <a:p>
            <a:r>
              <a:rPr lang="it-IT" dirty="0" err="1"/>
              <a:t>Directives</a:t>
            </a:r>
            <a:r>
              <a:rPr lang="it-IT" dirty="0"/>
              <a:t>’ </a:t>
            </a:r>
            <a:r>
              <a:rPr lang="it-IT" dirty="0" err="1"/>
              <a:t>Preamble</a:t>
            </a:r>
            <a:endParaRPr lang="it-IT" dirty="0"/>
          </a:p>
        </p:txBody>
      </p:sp>
      <p:sp>
        <p:nvSpPr>
          <p:cNvPr id="3" name="Segnaposto contenuto 2">
            <a:extLst>
              <a:ext uri="{FF2B5EF4-FFF2-40B4-BE49-F238E27FC236}">
                <a16:creationId xmlns:a16="http://schemas.microsoft.com/office/drawing/2014/main" id="{8D9FDD28-78F1-4E41-B268-D334294B165D}"/>
              </a:ext>
            </a:extLst>
          </p:cNvPr>
          <p:cNvSpPr>
            <a:spLocks noGrp="1"/>
          </p:cNvSpPr>
          <p:nvPr>
            <p:ph idx="1"/>
          </p:nvPr>
        </p:nvSpPr>
        <p:spPr/>
        <p:txBody>
          <a:bodyPr/>
          <a:lstStyle/>
          <a:p>
            <a:pPr marL="0" indent="0">
              <a:buNone/>
            </a:pPr>
            <a:r>
              <a:rPr lang="it-IT" sz="2400" dirty="0">
                <a:effectLst/>
                <a:latin typeface="Helvetica" pitchFamily="2" charset="0"/>
              </a:rPr>
              <a:t> ( 2 ) </a:t>
            </a:r>
            <a:r>
              <a:rPr lang="it-IT" sz="2400" dirty="0" err="1">
                <a:effectLst/>
                <a:latin typeface="Helvetica" pitchFamily="2" charset="0"/>
              </a:rPr>
              <a:t>Whereas</a:t>
            </a:r>
            <a:r>
              <a:rPr lang="it-IT" sz="2400" dirty="0">
                <a:effectLst/>
                <a:latin typeface="Helvetica" pitchFamily="2" charset="0"/>
              </a:rPr>
              <a:t> data-processing </a:t>
            </a:r>
            <a:r>
              <a:rPr lang="it-IT" sz="2400" dirty="0" err="1">
                <a:effectLst/>
                <a:latin typeface="Helvetica" pitchFamily="2" charset="0"/>
              </a:rPr>
              <a:t>systems</a:t>
            </a:r>
            <a:r>
              <a:rPr lang="it-IT" sz="2400" dirty="0">
                <a:effectLst/>
                <a:latin typeface="Helvetica" pitchFamily="2" charset="0"/>
              </a:rPr>
              <a:t> are </a:t>
            </a:r>
            <a:r>
              <a:rPr lang="it-IT" sz="2400" dirty="0" err="1">
                <a:effectLst/>
                <a:latin typeface="Helvetica" pitchFamily="2" charset="0"/>
              </a:rPr>
              <a:t>designed</a:t>
            </a:r>
            <a:r>
              <a:rPr lang="it-IT" sz="2400" dirty="0">
                <a:effectLst/>
                <a:latin typeface="Helvetica" pitchFamily="2" charset="0"/>
              </a:rPr>
              <a:t> to</a:t>
            </a:r>
          </a:p>
          <a:p>
            <a:pPr marL="0" indent="0">
              <a:buNone/>
            </a:pPr>
            <a:r>
              <a:rPr lang="it-IT" sz="2400" dirty="0">
                <a:effectLst/>
                <a:latin typeface="Helvetica" pitchFamily="2" charset="0"/>
              </a:rPr>
              <a:t>serve man; </a:t>
            </a:r>
            <a:r>
              <a:rPr lang="it-IT" sz="2400" dirty="0" err="1">
                <a:effectLst/>
                <a:latin typeface="Helvetica" pitchFamily="2" charset="0"/>
              </a:rPr>
              <a:t>whereas</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must, </a:t>
            </a:r>
            <a:r>
              <a:rPr lang="it-IT" sz="2400" dirty="0" err="1">
                <a:effectLst/>
                <a:latin typeface="Helvetica" pitchFamily="2" charset="0"/>
              </a:rPr>
              <a:t>whatever</a:t>
            </a:r>
            <a:r>
              <a:rPr lang="it-IT" sz="2400" dirty="0">
                <a:effectLst/>
                <a:latin typeface="Helvetica" pitchFamily="2" charset="0"/>
              </a:rPr>
              <a:t> the</a:t>
            </a:r>
          </a:p>
          <a:p>
            <a:pPr marL="0" indent="0">
              <a:buNone/>
            </a:pPr>
            <a:r>
              <a:rPr lang="it-IT" sz="2400" dirty="0" err="1">
                <a:effectLst/>
                <a:latin typeface="Helvetica" pitchFamily="2" charset="0"/>
              </a:rPr>
              <a:t>nationality</a:t>
            </a:r>
            <a:r>
              <a:rPr lang="it-IT" sz="2400" dirty="0">
                <a:effectLst/>
                <a:latin typeface="Helvetica" pitchFamily="2" charset="0"/>
              </a:rPr>
              <a:t> or residence of </a:t>
            </a:r>
            <a:r>
              <a:rPr lang="it-IT" sz="2400" dirty="0" err="1">
                <a:effectLst/>
                <a:latin typeface="Helvetica" pitchFamily="2" charset="0"/>
              </a:rPr>
              <a:t>natural</a:t>
            </a:r>
            <a:r>
              <a:rPr lang="it-IT" sz="2400" dirty="0">
                <a:effectLst/>
                <a:latin typeface="Helvetica" pitchFamily="2" charset="0"/>
              </a:rPr>
              <a:t> </a:t>
            </a:r>
            <a:r>
              <a:rPr lang="it-IT" sz="2400" dirty="0" err="1">
                <a:effectLst/>
                <a:latin typeface="Helvetica" pitchFamily="2" charset="0"/>
              </a:rPr>
              <a:t>persons</a:t>
            </a:r>
            <a:r>
              <a:rPr lang="it-IT" sz="2400" dirty="0">
                <a:effectLst/>
                <a:latin typeface="Helvetica" pitchFamily="2" charset="0"/>
              </a:rPr>
              <a:t>, </a:t>
            </a:r>
            <a:r>
              <a:rPr lang="it-IT" sz="2400" dirty="0" err="1">
                <a:effectLst/>
                <a:latin typeface="Helvetica" pitchFamily="2" charset="0"/>
              </a:rPr>
              <a:t>respect</a:t>
            </a:r>
            <a:endParaRPr lang="it-IT" sz="2400" dirty="0">
              <a:effectLst/>
              <a:latin typeface="Helvetica" pitchFamily="2" charset="0"/>
            </a:endParaRPr>
          </a:p>
          <a:p>
            <a:pPr marL="0" indent="0">
              <a:buNone/>
            </a:pP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freedoms</a:t>
            </a:r>
            <a:r>
              <a:rPr lang="it-IT" sz="2400" dirty="0">
                <a:effectLst/>
                <a:latin typeface="Helvetica" pitchFamily="2" charset="0"/>
              </a:rPr>
              <a:t>, </a:t>
            </a:r>
            <a:r>
              <a:rPr lang="it-IT" sz="2400" dirty="0" err="1">
                <a:effectLst/>
                <a:latin typeface="Helvetica" pitchFamily="2" charset="0"/>
              </a:rPr>
              <a:t>notably</a:t>
            </a:r>
            <a:r>
              <a:rPr lang="it-IT" sz="2400" dirty="0">
                <a:effectLst/>
                <a:latin typeface="Helvetica" pitchFamily="2" charset="0"/>
              </a:rPr>
              <a:t> the</a:t>
            </a:r>
          </a:p>
          <a:p>
            <a:pPr marL="0" indent="0">
              <a:buNone/>
            </a:pPr>
            <a:r>
              <a:rPr lang="it-IT" sz="2400" dirty="0">
                <a:effectLst/>
                <a:latin typeface="Helvetica" pitchFamily="2" charset="0"/>
              </a:rPr>
              <a:t>right to privacy, and </a:t>
            </a:r>
            <a:r>
              <a:rPr lang="it-IT" sz="2400" dirty="0" err="1">
                <a:effectLst/>
                <a:latin typeface="Helvetica" pitchFamily="2" charset="0"/>
              </a:rPr>
              <a:t>contribute</a:t>
            </a:r>
            <a:r>
              <a:rPr lang="it-IT" sz="2400" dirty="0">
                <a:effectLst/>
                <a:latin typeface="Helvetica" pitchFamily="2" charset="0"/>
              </a:rPr>
              <a:t> to </a:t>
            </a:r>
            <a:r>
              <a:rPr lang="it-IT" sz="2400" dirty="0" err="1">
                <a:effectLst/>
                <a:latin typeface="Helvetica" pitchFamily="2" charset="0"/>
              </a:rPr>
              <a:t>economic</a:t>
            </a:r>
            <a:r>
              <a:rPr lang="it-IT" sz="2400" dirty="0">
                <a:effectLst/>
                <a:latin typeface="Helvetica" pitchFamily="2" charset="0"/>
              </a:rPr>
              <a:t> and</a:t>
            </a:r>
          </a:p>
          <a:p>
            <a:pPr marL="0" indent="0">
              <a:buNone/>
            </a:pPr>
            <a:r>
              <a:rPr lang="it-IT" sz="2400" dirty="0">
                <a:effectLst/>
                <a:latin typeface="Helvetica" pitchFamily="2" charset="0"/>
              </a:rPr>
              <a:t> social progress, </a:t>
            </a:r>
            <a:r>
              <a:rPr lang="it-IT" sz="2400" dirty="0" err="1">
                <a:effectLst/>
                <a:latin typeface="Helvetica" pitchFamily="2" charset="0"/>
              </a:rPr>
              <a:t>trade</a:t>
            </a:r>
            <a:r>
              <a:rPr lang="it-IT" sz="2400" dirty="0">
                <a:effectLst/>
                <a:latin typeface="Helvetica" pitchFamily="2" charset="0"/>
              </a:rPr>
              <a:t> </a:t>
            </a:r>
            <a:r>
              <a:rPr lang="it-IT" sz="2400" dirty="0" err="1">
                <a:effectLst/>
                <a:latin typeface="Helvetica" pitchFamily="2" charset="0"/>
              </a:rPr>
              <a:t>expansion</a:t>
            </a:r>
            <a:r>
              <a:rPr lang="it-IT" sz="2400" dirty="0">
                <a:effectLst/>
                <a:latin typeface="Helvetica" pitchFamily="2" charset="0"/>
              </a:rPr>
              <a:t> and the </a:t>
            </a:r>
            <a:r>
              <a:rPr lang="it-IT" sz="2400" dirty="0" err="1">
                <a:effectLst/>
                <a:latin typeface="Helvetica" pitchFamily="2" charset="0"/>
              </a:rPr>
              <a:t>well-being</a:t>
            </a:r>
            <a:endParaRPr lang="it-IT" sz="2400" dirty="0">
              <a:effectLst/>
              <a:latin typeface="Helvetica" pitchFamily="2" charset="0"/>
            </a:endParaRPr>
          </a:p>
          <a:p>
            <a:pPr marL="0" indent="0">
              <a:buNone/>
            </a:pPr>
            <a:r>
              <a:rPr lang="it-IT" sz="2400" dirty="0">
                <a:effectLst/>
                <a:latin typeface="Helvetica" pitchFamily="2" charset="0"/>
              </a:rPr>
              <a:t>of </a:t>
            </a:r>
            <a:r>
              <a:rPr lang="it-IT" sz="2400" dirty="0" err="1">
                <a:effectLst/>
                <a:latin typeface="Helvetica" pitchFamily="2" charset="0"/>
              </a:rPr>
              <a:t>individuals</a:t>
            </a:r>
            <a:r>
              <a:rPr lang="it-IT" sz="2400" dirty="0">
                <a:effectLst/>
                <a:latin typeface="Helvetica" pitchFamily="2" charset="0"/>
              </a:rPr>
              <a:t>;</a:t>
            </a:r>
          </a:p>
          <a:p>
            <a:pPr marL="0" indent="0">
              <a:buNone/>
            </a:pPr>
            <a:endParaRPr lang="it-IT" sz="2400" dirty="0"/>
          </a:p>
        </p:txBody>
      </p:sp>
      <p:sp>
        <p:nvSpPr>
          <p:cNvPr id="4" name="Segnaposto numero diapositiva 3">
            <a:extLst>
              <a:ext uri="{FF2B5EF4-FFF2-40B4-BE49-F238E27FC236}">
                <a16:creationId xmlns:a16="http://schemas.microsoft.com/office/drawing/2014/main" id="{CF0DD521-38DB-CD42-A3DE-CB23C3A2A912}"/>
              </a:ext>
            </a:extLst>
          </p:cNvPr>
          <p:cNvSpPr>
            <a:spLocks noGrp="1"/>
          </p:cNvSpPr>
          <p:nvPr>
            <p:ph type="sldNum" sz="quarter" idx="12"/>
          </p:nvPr>
        </p:nvSpPr>
        <p:spPr/>
        <p:txBody>
          <a:bodyPr/>
          <a:lstStyle/>
          <a:p>
            <a:fld id="{9FB2DE29-B15E-594C-8E2E-9B4F1DF8D2EE}" type="slidenum">
              <a:rPr lang="en-US" altLang="en-US" smtClean="0"/>
              <a:pPr/>
              <a:t>4</a:t>
            </a:fld>
            <a:endParaRPr lang="en-US" altLang="en-US"/>
          </a:p>
        </p:txBody>
      </p:sp>
    </p:spTree>
    <p:extLst>
      <p:ext uri="{BB962C8B-B14F-4D97-AF65-F5344CB8AC3E}">
        <p14:creationId xmlns:p14="http://schemas.microsoft.com/office/powerpoint/2010/main" val="38971554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7A8445-9BBB-574E-BC3B-782317B87EA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0E5E13D-204F-0A48-BBA3-6A61F5FEB44F}"/>
              </a:ext>
            </a:extLst>
          </p:cNvPr>
          <p:cNvSpPr>
            <a:spLocks noGrp="1"/>
          </p:cNvSpPr>
          <p:nvPr>
            <p:ph idx="1"/>
          </p:nvPr>
        </p:nvSpPr>
        <p:spPr/>
        <p:txBody>
          <a:bodyPr/>
          <a:lstStyle/>
          <a:p>
            <a:r>
              <a:rPr lang="it-IT" dirty="0"/>
              <a:t>The GDPR </a:t>
            </a:r>
            <a:r>
              <a:rPr lang="it-IT" dirty="0" err="1"/>
              <a:t>recognises</a:t>
            </a:r>
            <a:r>
              <a:rPr lang="it-IT" dirty="0"/>
              <a:t> </a:t>
            </a:r>
            <a:r>
              <a:rPr lang="it-IT" dirty="0" err="1"/>
              <a:t>various</a:t>
            </a:r>
            <a:r>
              <a:rPr lang="it-IT" dirty="0"/>
              <a:t> </a:t>
            </a:r>
            <a:r>
              <a:rPr lang="it-IT" dirty="0" err="1"/>
              <a:t>uses</a:t>
            </a:r>
            <a:r>
              <a:rPr lang="it-IT" dirty="0"/>
              <a:t> of </a:t>
            </a:r>
            <a:r>
              <a:rPr lang="it-IT" dirty="0" err="1"/>
              <a:t>pseudonymisation</a:t>
            </a:r>
            <a:r>
              <a:rPr lang="it-IT" dirty="0"/>
              <a:t> </a:t>
            </a:r>
            <a:r>
              <a:rPr lang="it-IT" dirty="0" err="1"/>
              <a:t>as</a:t>
            </a:r>
            <a:r>
              <a:rPr lang="it-IT" dirty="0"/>
              <a:t> an appropriate </a:t>
            </a:r>
            <a:r>
              <a:rPr lang="it-IT" dirty="0" err="1"/>
              <a:t>technical</a:t>
            </a:r>
            <a:r>
              <a:rPr lang="it-IT" dirty="0"/>
              <a:t> </a:t>
            </a:r>
            <a:r>
              <a:rPr lang="it-IT" dirty="0" err="1"/>
              <a:t>measure</a:t>
            </a:r>
            <a:r>
              <a:rPr lang="it-IT" dirty="0"/>
              <a:t> for </a:t>
            </a:r>
            <a:r>
              <a:rPr lang="it-IT" dirty="0" err="1"/>
              <a:t>enhancing</a:t>
            </a:r>
            <a:r>
              <a:rPr lang="it-IT" dirty="0"/>
              <a:t> data </a:t>
            </a:r>
            <a:r>
              <a:rPr lang="it-IT" dirty="0" err="1"/>
              <a:t>protection</a:t>
            </a:r>
            <a:r>
              <a:rPr lang="it-IT" dirty="0"/>
              <a:t>, and </a:t>
            </a:r>
            <a:r>
              <a:rPr lang="it-IT" dirty="0" err="1"/>
              <a:t>is</a:t>
            </a:r>
            <a:r>
              <a:rPr lang="it-IT" dirty="0"/>
              <a:t> </a:t>
            </a:r>
            <a:r>
              <a:rPr lang="it-IT" dirty="0" err="1"/>
              <a:t>specifically</a:t>
            </a:r>
            <a:r>
              <a:rPr lang="it-IT" dirty="0"/>
              <a:t> </a:t>
            </a:r>
            <a:r>
              <a:rPr lang="it-IT" dirty="0" err="1"/>
              <a:t>mentioned</a:t>
            </a:r>
            <a:r>
              <a:rPr lang="it-IT" dirty="0"/>
              <a:t> for the design and security of </a:t>
            </a:r>
            <a:r>
              <a:rPr lang="it-IT" dirty="0" err="1"/>
              <a:t>its</a:t>
            </a:r>
            <a:r>
              <a:rPr lang="it-IT" dirty="0"/>
              <a:t> data processing, Art. 25 (1) GDPR. </a:t>
            </a:r>
          </a:p>
        </p:txBody>
      </p:sp>
      <p:sp>
        <p:nvSpPr>
          <p:cNvPr id="4" name="Segnaposto numero diapositiva 3">
            <a:extLst>
              <a:ext uri="{FF2B5EF4-FFF2-40B4-BE49-F238E27FC236}">
                <a16:creationId xmlns:a16="http://schemas.microsoft.com/office/drawing/2014/main" id="{0889DC04-4B9A-9F43-B549-CF589ACC1B44}"/>
              </a:ext>
            </a:extLst>
          </p:cNvPr>
          <p:cNvSpPr>
            <a:spLocks noGrp="1"/>
          </p:cNvSpPr>
          <p:nvPr>
            <p:ph type="sldNum" sz="quarter" idx="12"/>
          </p:nvPr>
        </p:nvSpPr>
        <p:spPr/>
        <p:txBody>
          <a:bodyPr/>
          <a:lstStyle/>
          <a:p>
            <a:fld id="{9FB2DE29-B15E-594C-8E2E-9B4F1DF8D2EE}" type="slidenum">
              <a:rPr lang="en-US" altLang="en-US" smtClean="0"/>
              <a:pPr/>
              <a:t>40</a:t>
            </a:fld>
            <a:endParaRPr lang="en-US" altLang="en-US"/>
          </a:p>
        </p:txBody>
      </p:sp>
    </p:spTree>
    <p:extLst>
      <p:ext uri="{BB962C8B-B14F-4D97-AF65-F5344CB8AC3E}">
        <p14:creationId xmlns:p14="http://schemas.microsoft.com/office/powerpoint/2010/main" val="32577422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a:t>Various</a:t>
            </a:r>
            <a:r>
              <a:rPr lang="it-IT" dirty="0"/>
              <a:t> </a:t>
            </a:r>
            <a:r>
              <a:rPr lang="it-IT" dirty="0" err="1"/>
              <a:t>types</a:t>
            </a:r>
            <a:r>
              <a:rPr lang="it-IT" dirty="0"/>
              <a:t> of date = </a:t>
            </a:r>
            <a:r>
              <a:rPr lang="it-IT" dirty="0" err="1"/>
              <a:t>various</a:t>
            </a:r>
            <a:r>
              <a:rPr lang="it-IT" dirty="0"/>
              <a:t> regime / </a:t>
            </a:r>
            <a:r>
              <a:rPr lang="it-IT" dirty="0" err="1"/>
              <a:t>legal</a:t>
            </a:r>
            <a:r>
              <a:rPr lang="it-IT" dirty="0"/>
              <a:t> </a:t>
            </a:r>
            <a:r>
              <a:rPr lang="it-IT" dirty="0" err="1"/>
              <a:t>treatement</a:t>
            </a:r>
            <a:r>
              <a:rPr lang="it-IT" dirty="0"/>
              <a:t> of data. </a:t>
            </a:r>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41</a:t>
            </a:fld>
            <a:endParaRPr lang="en-US" altLang="en-US"/>
          </a:p>
        </p:txBody>
      </p:sp>
    </p:spTree>
    <p:extLst>
      <p:ext uri="{BB962C8B-B14F-4D97-AF65-F5344CB8AC3E}">
        <p14:creationId xmlns:p14="http://schemas.microsoft.com/office/powerpoint/2010/main" val="345825592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a:extLst>
              <a:ext uri="{FF2B5EF4-FFF2-40B4-BE49-F238E27FC236}">
                <a16:creationId xmlns:a16="http://schemas.microsoft.com/office/drawing/2014/main" id="{E697F042-C562-534D-8236-53BBA4DB0717}"/>
              </a:ext>
            </a:extLst>
          </p:cNvPr>
          <p:cNvSpPr>
            <a:spLocks noGrp="1" noChangeArrowheads="1"/>
          </p:cNvSpPr>
          <p:nvPr>
            <p:ph type="title"/>
          </p:nvPr>
        </p:nvSpPr>
        <p:spPr/>
        <p:txBody>
          <a:bodyPr/>
          <a:lstStyle/>
          <a:p>
            <a:r>
              <a:rPr lang="en-US" altLang="en-US"/>
              <a:t>Processing data</a:t>
            </a:r>
            <a:endParaRPr lang="it-IT" altLang="it-IT"/>
          </a:p>
        </p:txBody>
      </p:sp>
      <p:sp>
        <p:nvSpPr>
          <p:cNvPr id="26626" name="Segnaposto contenuto 2">
            <a:extLst>
              <a:ext uri="{FF2B5EF4-FFF2-40B4-BE49-F238E27FC236}">
                <a16:creationId xmlns:a16="http://schemas.microsoft.com/office/drawing/2014/main" id="{28EE84E2-0554-9A4D-B35A-D366824BC0FD}"/>
              </a:ext>
            </a:extLst>
          </p:cNvPr>
          <p:cNvSpPr>
            <a:spLocks noGrp="1" noChangeArrowheads="1"/>
          </p:cNvSpPr>
          <p:nvPr>
            <p:ph idx="1"/>
          </p:nvPr>
        </p:nvSpPr>
        <p:spPr/>
        <p:txBody>
          <a:bodyPr/>
          <a:lstStyle/>
          <a:p>
            <a:pPr algn="just"/>
            <a:r>
              <a:rPr lang="it-IT" altLang="it-IT" sz="2800" dirty="0"/>
              <a:t>processing’ </a:t>
            </a:r>
            <a:r>
              <a:rPr lang="it-IT" altLang="it-IT" sz="2800" dirty="0" err="1"/>
              <a:t>means</a:t>
            </a:r>
            <a:r>
              <a:rPr lang="it-IT" altLang="it-IT" sz="2800" dirty="0"/>
              <a:t> </a:t>
            </a:r>
            <a:r>
              <a:rPr lang="it-IT" altLang="it-IT" sz="2800" dirty="0" err="1">
                <a:solidFill>
                  <a:srgbClr val="FFFF00"/>
                </a:solidFill>
              </a:rPr>
              <a:t>any</a:t>
            </a:r>
            <a:r>
              <a:rPr lang="it-IT" altLang="it-IT" sz="2800" dirty="0">
                <a:solidFill>
                  <a:srgbClr val="FFFF00"/>
                </a:solidFill>
              </a:rPr>
              <a:t> </a:t>
            </a:r>
            <a:r>
              <a:rPr lang="it-IT" altLang="it-IT" sz="2800" dirty="0" err="1">
                <a:solidFill>
                  <a:srgbClr val="FFFF00"/>
                </a:solidFill>
              </a:rPr>
              <a:t>operation</a:t>
            </a:r>
            <a:r>
              <a:rPr lang="it-IT" altLang="it-IT" sz="2800" dirty="0">
                <a:solidFill>
                  <a:srgbClr val="FFFF00"/>
                </a:solidFill>
              </a:rPr>
              <a:t> or set of </a:t>
            </a:r>
            <a:r>
              <a:rPr lang="it-IT" altLang="it-IT" sz="2800" dirty="0" err="1">
                <a:solidFill>
                  <a:srgbClr val="FFFF00"/>
                </a:solidFill>
              </a:rPr>
              <a:t>operations</a:t>
            </a:r>
            <a:r>
              <a:rPr lang="it-IT" altLang="it-IT" sz="2800" dirty="0">
                <a:solidFill>
                  <a:srgbClr val="FFFF00"/>
                </a:solidFill>
              </a:rPr>
              <a:t> </a:t>
            </a:r>
            <a:r>
              <a:rPr lang="it-IT" altLang="it-IT" sz="2800" dirty="0" err="1">
                <a:solidFill>
                  <a:srgbClr val="FFFF00"/>
                </a:solidFill>
              </a:rPr>
              <a:t>which</a:t>
            </a:r>
            <a:r>
              <a:rPr lang="it-IT" altLang="it-IT" sz="2800" dirty="0">
                <a:solidFill>
                  <a:srgbClr val="FFFF00"/>
                </a:solidFill>
              </a:rPr>
              <a:t> </a:t>
            </a:r>
            <a:r>
              <a:rPr lang="it-IT" altLang="it-IT" sz="2800" dirty="0" err="1">
                <a:solidFill>
                  <a:srgbClr val="FFFF00"/>
                </a:solidFill>
              </a:rPr>
              <a:t>is</a:t>
            </a:r>
            <a:r>
              <a:rPr lang="it-IT" altLang="it-IT" sz="2800" dirty="0">
                <a:solidFill>
                  <a:srgbClr val="FFFF00"/>
                </a:solidFill>
              </a:rPr>
              <a:t> </a:t>
            </a:r>
            <a:r>
              <a:rPr lang="it-IT" altLang="it-IT" sz="2800" dirty="0" err="1">
                <a:solidFill>
                  <a:srgbClr val="FFFF00"/>
                </a:solidFill>
              </a:rPr>
              <a:t>performed</a:t>
            </a:r>
            <a:r>
              <a:rPr lang="it-IT" altLang="it-IT" sz="2800" dirty="0">
                <a:solidFill>
                  <a:srgbClr val="FFFF00"/>
                </a:solidFill>
              </a:rPr>
              <a:t> on personal data or on sets of personal data,</a:t>
            </a:r>
            <a:r>
              <a:rPr lang="it-IT" altLang="it-IT" sz="2800" dirty="0"/>
              <a:t> </a:t>
            </a:r>
            <a:r>
              <a:rPr lang="it-IT" altLang="it-IT" sz="2800" dirty="0" err="1"/>
              <a:t>whether</a:t>
            </a:r>
            <a:r>
              <a:rPr lang="it-IT" altLang="it-IT" sz="2800" dirty="0"/>
              <a:t> or </a:t>
            </a:r>
            <a:r>
              <a:rPr lang="it-IT" altLang="it-IT" sz="2800" dirty="0" err="1"/>
              <a:t>not</a:t>
            </a:r>
            <a:r>
              <a:rPr lang="it-IT" altLang="it-IT" sz="2800" dirty="0"/>
              <a:t> by </a:t>
            </a:r>
            <a:r>
              <a:rPr lang="it-IT" altLang="it-IT" sz="2800" dirty="0" err="1"/>
              <a:t>automated</a:t>
            </a:r>
            <a:r>
              <a:rPr lang="it-IT" altLang="it-IT" sz="2800" dirty="0"/>
              <a:t> </a:t>
            </a:r>
            <a:r>
              <a:rPr lang="it-IT" altLang="it-IT" sz="2800" dirty="0" err="1"/>
              <a:t>means</a:t>
            </a:r>
            <a:r>
              <a:rPr lang="it-IT" altLang="it-IT" sz="2800" dirty="0"/>
              <a:t>, </a:t>
            </a:r>
            <a:r>
              <a:rPr lang="it-IT" altLang="it-IT" sz="2800" dirty="0" err="1"/>
              <a:t>such</a:t>
            </a:r>
            <a:r>
              <a:rPr lang="it-IT" altLang="it-IT" sz="2800" dirty="0"/>
              <a:t> </a:t>
            </a:r>
            <a:r>
              <a:rPr lang="it-IT" altLang="it-IT" sz="2800" dirty="0" err="1"/>
              <a:t>as</a:t>
            </a:r>
            <a:r>
              <a:rPr lang="it-IT" altLang="it-IT" sz="2800" dirty="0"/>
              <a:t> </a:t>
            </a:r>
            <a:r>
              <a:rPr lang="it-IT" altLang="it-IT" sz="2800" dirty="0" err="1"/>
              <a:t>collection</a:t>
            </a:r>
            <a:r>
              <a:rPr lang="it-IT" altLang="it-IT" sz="2800" dirty="0"/>
              <a:t>, </a:t>
            </a:r>
            <a:r>
              <a:rPr lang="it-IT" altLang="it-IT" sz="2800" dirty="0" err="1"/>
              <a:t>recording</a:t>
            </a:r>
            <a:r>
              <a:rPr lang="it-IT" altLang="it-IT" sz="2800" dirty="0"/>
              <a:t>, </a:t>
            </a:r>
            <a:r>
              <a:rPr lang="it-IT" altLang="it-IT" sz="2800" dirty="0" err="1"/>
              <a:t>organisation</a:t>
            </a:r>
            <a:r>
              <a:rPr lang="it-IT" altLang="it-IT" sz="2800" dirty="0"/>
              <a:t>, </a:t>
            </a:r>
            <a:r>
              <a:rPr lang="it-IT" altLang="it-IT" sz="2800" dirty="0" err="1"/>
              <a:t>structuring</a:t>
            </a:r>
            <a:r>
              <a:rPr lang="it-IT" altLang="it-IT" sz="2800" dirty="0"/>
              <a:t>, </a:t>
            </a:r>
            <a:r>
              <a:rPr lang="it-IT" altLang="it-IT" sz="2800" dirty="0" err="1"/>
              <a:t>storage</a:t>
            </a:r>
            <a:r>
              <a:rPr lang="it-IT" altLang="it-IT" sz="2800" dirty="0"/>
              <a:t>, </a:t>
            </a:r>
            <a:r>
              <a:rPr lang="it-IT" altLang="it-IT" sz="2800" dirty="0" err="1"/>
              <a:t>adaptation</a:t>
            </a:r>
            <a:r>
              <a:rPr lang="it-IT" altLang="it-IT" sz="2800" dirty="0"/>
              <a:t> or </a:t>
            </a:r>
            <a:r>
              <a:rPr lang="it-IT" altLang="it-IT" sz="2800" dirty="0" err="1"/>
              <a:t>alteration</a:t>
            </a:r>
            <a:r>
              <a:rPr lang="it-IT" altLang="it-IT" sz="2800" dirty="0"/>
              <a:t>, </a:t>
            </a:r>
            <a:r>
              <a:rPr lang="it-IT" altLang="it-IT" sz="2800" dirty="0" err="1"/>
              <a:t>retrieval</a:t>
            </a:r>
            <a:r>
              <a:rPr lang="it-IT" altLang="it-IT" sz="2800" dirty="0"/>
              <a:t>, </a:t>
            </a:r>
            <a:r>
              <a:rPr lang="it-IT" altLang="it-IT" sz="2800" dirty="0" err="1"/>
              <a:t>consultation</a:t>
            </a:r>
            <a:r>
              <a:rPr lang="it-IT" altLang="it-IT" sz="2800" dirty="0"/>
              <a:t>, use, </a:t>
            </a:r>
            <a:r>
              <a:rPr lang="it-IT" altLang="it-IT" sz="2800" dirty="0" err="1"/>
              <a:t>disclosure</a:t>
            </a:r>
            <a:r>
              <a:rPr lang="it-IT" altLang="it-IT" sz="2800" dirty="0"/>
              <a:t> by </a:t>
            </a:r>
            <a:r>
              <a:rPr lang="it-IT" altLang="it-IT" sz="2800" dirty="0" err="1"/>
              <a:t>transmission</a:t>
            </a:r>
            <a:r>
              <a:rPr lang="it-IT" altLang="it-IT" sz="2800" dirty="0"/>
              <a:t>, </a:t>
            </a:r>
            <a:r>
              <a:rPr lang="it-IT" altLang="it-IT" sz="2800" dirty="0" err="1"/>
              <a:t>dissemination</a:t>
            </a:r>
            <a:r>
              <a:rPr lang="it-IT" altLang="it-IT" sz="2800" dirty="0"/>
              <a:t> or </a:t>
            </a:r>
            <a:r>
              <a:rPr lang="it-IT" altLang="it-IT" sz="2800" dirty="0" err="1"/>
              <a:t>otherwise</a:t>
            </a:r>
            <a:r>
              <a:rPr lang="it-IT" altLang="it-IT" sz="2800" dirty="0"/>
              <a:t> </a:t>
            </a:r>
            <a:r>
              <a:rPr lang="it-IT" altLang="it-IT" sz="2800" dirty="0" err="1"/>
              <a:t>making</a:t>
            </a:r>
            <a:r>
              <a:rPr lang="it-IT" altLang="it-IT" sz="2800" dirty="0"/>
              <a:t> </a:t>
            </a:r>
            <a:r>
              <a:rPr lang="it-IT" altLang="it-IT" sz="2800" dirty="0" err="1"/>
              <a:t>available</a:t>
            </a:r>
            <a:r>
              <a:rPr lang="it-IT" altLang="it-IT" sz="2800" dirty="0"/>
              <a:t>, </a:t>
            </a:r>
            <a:r>
              <a:rPr lang="it-IT" altLang="it-IT" sz="2800" dirty="0" err="1"/>
              <a:t>alignment</a:t>
            </a:r>
            <a:r>
              <a:rPr lang="it-IT" altLang="it-IT" sz="2800" dirty="0"/>
              <a:t> or </a:t>
            </a:r>
            <a:r>
              <a:rPr lang="it-IT" altLang="it-IT" sz="2800" dirty="0" err="1"/>
              <a:t>combination</a:t>
            </a:r>
            <a:r>
              <a:rPr lang="it-IT" altLang="it-IT" sz="2800" dirty="0"/>
              <a:t>, </a:t>
            </a:r>
            <a:r>
              <a:rPr lang="it-IT" altLang="it-IT" sz="2800" dirty="0" err="1"/>
              <a:t>restriction</a:t>
            </a:r>
            <a:r>
              <a:rPr lang="it-IT" altLang="it-IT" sz="2800" dirty="0"/>
              <a:t>, erasure or </a:t>
            </a:r>
            <a:r>
              <a:rPr lang="it-IT" altLang="it-IT" sz="2800" dirty="0" err="1"/>
              <a:t>destruction</a:t>
            </a:r>
            <a:r>
              <a:rPr lang="it-IT" altLang="it-IT" sz="2800" dirty="0"/>
              <a:t>; (</a:t>
            </a:r>
            <a:r>
              <a:rPr lang="en-US" altLang="en-US" sz="2800" dirty="0"/>
              <a:t>Article 4 (1)</a:t>
            </a:r>
          </a:p>
          <a:p>
            <a:pPr algn="just"/>
            <a:endParaRPr lang="it-IT" altLang="it-IT" sz="2800" dirty="0"/>
          </a:p>
        </p:txBody>
      </p:sp>
      <p:sp>
        <p:nvSpPr>
          <p:cNvPr id="26627" name="Segnaposto numero diapositiva 3">
            <a:extLst>
              <a:ext uri="{FF2B5EF4-FFF2-40B4-BE49-F238E27FC236}">
                <a16:creationId xmlns:a16="http://schemas.microsoft.com/office/drawing/2014/main" id="{5067D09A-E377-5549-93C0-4C8E6EB2834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C36F202-9B5B-C54F-B153-56A3103038F3}" type="slidenum">
              <a:rPr lang="en-US" altLang="en-US" sz="1400"/>
              <a:pPr>
                <a:spcBef>
                  <a:spcPct val="0"/>
                </a:spcBef>
                <a:buFontTx/>
                <a:buNone/>
              </a:pPr>
              <a:t>42</a:t>
            </a:fld>
            <a:endParaRPr lang="en-US" altLang="en-US" sz="140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B9889-DCF0-8744-9595-61F772AA7393}"/>
              </a:ext>
            </a:extLst>
          </p:cNvPr>
          <p:cNvSpPr>
            <a:spLocks noGrp="1"/>
          </p:cNvSpPr>
          <p:nvPr>
            <p:ph type="title"/>
          </p:nvPr>
        </p:nvSpPr>
        <p:spPr/>
        <p:txBody>
          <a:bodyPr/>
          <a:lstStyle/>
          <a:p>
            <a:r>
              <a:rPr lang="it-IT" dirty="0"/>
              <a:t>Data processing : </a:t>
            </a:r>
            <a:r>
              <a:rPr lang="it-IT" dirty="0" err="1"/>
              <a:t>Key</a:t>
            </a:r>
            <a:r>
              <a:rPr lang="it-IT" dirty="0"/>
              <a:t> </a:t>
            </a:r>
            <a:r>
              <a:rPr lang="it-IT" dirty="0" err="1"/>
              <a:t>point</a:t>
            </a:r>
            <a:endParaRPr lang="it-IT" dirty="0"/>
          </a:p>
        </p:txBody>
      </p:sp>
      <p:sp>
        <p:nvSpPr>
          <p:cNvPr id="3" name="Segnaposto contenuto 2">
            <a:extLst>
              <a:ext uri="{FF2B5EF4-FFF2-40B4-BE49-F238E27FC236}">
                <a16:creationId xmlns:a16="http://schemas.microsoft.com/office/drawing/2014/main" id="{8186F568-B754-734E-8924-E311C9ACC70B}"/>
              </a:ext>
            </a:extLst>
          </p:cNvPr>
          <p:cNvSpPr>
            <a:spLocks noGrp="1"/>
          </p:cNvSpPr>
          <p:nvPr>
            <p:ph idx="1"/>
          </p:nvPr>
        </p:nvSpPr>
        <p:spPr>
          <a:xfrm>
            <a:off x="539552" y="1752600"/>
            <a:ext cx="7918648" cy="4343400"/>
          </a:xfrm>
        </p:spPr>
        <p:txBody>
          <a:bodyPr/>
          <a:lstStyle/>
          <a:p>
            <a:r>
              <a:rPr lang="it-IT" sz="2400" dirty="0">
                <a:effectLst/>
                <a:latin typeface="Helvetica" pitchFamily="2" charset="0"/>
              </a:rPr>
              <a:t>‘Data processing’ </a:t>
            </a:r>
            <a:r>
              <a:rPr lang="it-IT" sz="2400" dirty="0" err="1">
                <a:effectLst/>
                <a:latin typeface="Helvetica" pitchFamily="2" charset="0"/>
              </a:rPr>
              <a:t>concerns</a:t>
            </a:r>
            <a:r>
              <a:rPr lang="it-IT" sz="2400" dirty="0">
                <a:effectLst/>
                <a:latin typeface="Helvetica" pitchFamily="2" charset="0"/>
              </a:rPr>
              <a:t> </a:t>
            </a:r>
            <a:r>
              <a:rPr lang="it-IT" sz="2400" dirty="0" err="1">
                <a:effectLst/>
                <a:latin typeface="Helvetica" pitchFamily="2" charset="0"/>
              </a:rPr>
              <a:t>any</a:t>
            </a:r>
            <a:r>
              <a:rPr lang="it-IT" sz="2400" dirty="0">
                <a:effectLst/>
                <a:latin typeface="Helvetica" pitchFamily="2" charset="0"/>
              </a:rPr>
              <a:t> </a:t>
            </a:r>
            <a:r>
              <a:rPr lang="it-IT" sz="2400" dirty="0" err="1">
                <a:effectLst/>
                <a:latin typeface="Helvetica" pitchFamily="2" charset="0"/>
              </a:rPr>
              <a:t>operation</a:t>
            </a:r>
            <a:r>
              <a:rPr lang="it-IT" sz="2400" dirty="0">
                <a:effectLst/>
                <a:latin typeface="Helvetica" pitchFamily="2" charset="0"/>
              </a:rPr>
              <a:t> </a:t>
            </a:r>
            <a:r>
              <a:rPr lang="it-IT" sz="2400" dirty="0" err="1">
                <a:effectLst/>
                <a:latin typeface="Helvetica" pitchFamily="2" charset="0"/>
              </a:rPr>
              <a:t>performed</a:t>
            </a:r>
            <a:r>
              <a:rPr lang="it-IT" sz="2400" dirty="0">
                <a:effectLst/>
                <a:latin typeface="Helvetica" pitchFamily="2" charset="0"/>
              </a:rPr>
              <a:t> on personal data. </a:t>
            </a:r>
          </a:p>
          <a:p>
            <a:r>
              <a:rPr lang="it-IT" sz="2400" dirty="0">
                <a:effectLst/>
                <a:latin typeface="Helvetica" pitchFamily="2" charset="0"/>
              </a:rPr>
              <a:t>The </a:t>
            </a:r>
            <a:r>
              <a:rPr lang="it-IT" sz="2400" dirty="0" err="1">
                <a:effectLst/>
                <a:latin typeface="Helvetica" pitchFamily="2" charset="0"/>
              </a:rPr>
              <a:t>term</a:t>
            </a:r>
            <a:r>
              <a:rPr lang="it-IT" sz="2400" dirty="0">
                <a:effectLst/>
                <a:latin typeface="Helvetica" pitchFamily="2" charset="0"/>
              </a:rPr>
              <a:t> ‘processing’ </a:t>
            </a:r>
            <a:r>
              <a:rPr lang="it-IT" sz="2400" dirty="0" err="1">
                <a:effectLst/>
                <a:latin typeface="Helvetica" pitchFamily="2" charset="0"/>
              </a:rPr>
              <a:t>covers</a:t>
            </a:r>
            <a:r>
              <a:rPr lang="it-IT" sz="2400" dirty="0">
                <a:effectLst/>
                <a:latin typeface="Helvetica" pitchFamily="2" charset="0"/>
              </a:rPr>
              <a:t> </a:t>
            </a:r>
            <a:r>
              <a:rPr lang="it-IT" sz="2400" dirty="0" err="1">
                <a:effectLst/>
                <a:latin typeface="Helvetica" pitchFamily="2" charset="0"/>
              </a:rPr>
              <a:t>automated</a:t>
            </a:r>
            <a:r>
              <a:rPr lang="it-IT" sz="2400" dirty="0">
                <a:effectLst/>
                <a:latin typeface="Helvetica" pitchFamily="2" charset="0"/>
              </a:rPr>
              <a:t> and non-</a:t>
            </a:r>
            <a:r>
              <a:rPr lang="it-IT" sz="2400" dirty="0" err="1">
                <a:effectLst/>
                <a:latin typeface="Helvetica" pitchFamily="2" charset="0"/>
              </a:rPr>
              <a:t>automated</a:t>
            </a:r>
            <a:r>
              <a:rPr lang="it-IT" sz="2400" dirty="0">
                <a:effectLst/>
                <a:latin typeface="Helvetica" pitchFamily="2" charset="0"/>
              </a:rPr>
              <a:t> processing. </a:t>
            </a:r>
          </a:p>
          <a:p>
            <a:r>
              <a:rPr lang="it-IT" sz="2400" dirty="0">
                <a:effectLst/>
                <a:latin typeface="Helvetica" pitchFamily="2" charset="0"/>
              </a:rPr>
              <a:t>Under EU law, ‘processing’ </a:t>
            </a:r>
            <a:r>
              <a:rPr lang="it-IT" sz="2400" dirty="0" err="1">
                <a:effectLst/>
                <a:latin typeface="Helvetica" pitchFamily="2" charset="0"/>
              </a:rPr>
              <a:t>also</a:t>
            </a:r>
            <a:r>
              <a:rPr lang="it-IT" sz="2400" dirty="0">
                <a:effectLst/>
                <a:latin typeface="Helvetica" pitchFamily="2" charset="0"/>
              </a:rPr>
              <a:t> </a:t>
            </a:r>
            <a:r>
              <a:rPr lang="it-IT" sz="2400" dirty="0" err="1">
                <a:effectLst/>
                <a:latin typeface="Helvetica" pitchFamily="2" charset="0"/>
              </a:rPr>
              <a:t>refers</a:t>
            </a:r>
            <a:r>
              <a:rPr lang="it-IT" sz="2400" dirty="0">
                <a:effectLst/>
                <a:latin typeface="Helvetica" pitchFamily="2" charset="0"/>
              </a:rPr>
              <a:t> to </a:t>
            </a:r>
            <a:r>
              <a:rPr lang="it-IT" sz="2400" dirty="0" err="1">
                <a:effectLst/>
                <a:latin typeface="Helvetica" pitchFamily="2" charset="0"/>
              </a:rPr>
              <a:t>manual</a:t>
            </a:r>
            <a:r>
              <a:rPr lang="it-IT" sz="2400" dirty="0">
                <a:effectLst/>
                <a:latin typeface="Helvetica" pitchFamily="2" charset="0"/>
              </a:rPr>
              <a:t> processing in </a:t>
            </a:r>
            <a:r>
              <a:rPr lang="it-IT" sz="2400" dirty="0" err="1">
                <a:effectLst/>
                <a:latin typeface="Helvetica" pitchFamily="2" charset="0"/>
              </a:rPr>
              <a:t>structured</a:t>
            </a:r>
            <a:r>
              <a:rPr lang="it-IT" sz="2400" dirty="0">
                <a:effectLst/>
                <a:latin typeface="Helvetica" pitchFamily="2" charset="0"/>
              </a:rPr>
              <a:t> </a:t>
            </a:r>
            <a:r>
              <a:rPr lang="it-IT" sz="2400" dirty="0" err="1">
                <a:effectLst/>
                <a:latin typeface="Helvetica" pitchFamily="2" charset="0"/>
              </a:rPr>
              <a:t>filing</a:t>
            </a:r>
            <a:r>
              <a:rPr lang="it-IT" sz="2400" dirty="0">
                <a:effectLst/>
                <a:latin typeface="Helvetica" pitchFamily="2" charset="0"/>
              </a:rPr>
              <a:t> </a:t>
            </a:r>
            <a:r>
              <a:rPr lang="it-IT" sz="2400" dirty="0" err="1">
                <a:effectLst/>
                <a:latin typeface="Helvetica" pitchFamily="2" charset="0"/>
              </a:rPr>
              <a:t>systems</a:t>
            </a:r>
            <a:r>
              <a:rPr lang="it-IT" sz="2400" dirty="0">
                <a:effectLst/>
                <a:latin typeface="Helvetica" pitchFamily="2" charset="0"/>
              </a:rPr>
              <a:t>. </a:t>
            </a:r>
          </a:p>
          <a:p>
            <a:endParaRPr lang="it-IT" sz="2400" dirty="0"/>
          </a:p>
        </p:txBody>
      </p:sp>
      <p:sp>
        <p:nvSpPr>
          <p:cNvPr id="4" name="Segnaposto numero diapositiva 3">
            <a:extLst>
              <a:ext uri="{FF2B5EF4-FFF2-40B4-BE49-F238E27FC236}">
                <a16:creationId xmlns:a16="http://schemas.microsoft.com/office/drawing/2014/main" id="{9F941583-96D7-7F46-9A15-2C83A6CB010E}"/>
              </a:ext>
            </a:extLst>
          </p:cNvPr>
          <p:cNvSpPr>
            <a:spLocks noGrp="1"/>
          </p:cNvSpPr>
          <p:nvPr>
            <p:ph type="sldNum" sz="quarter" idx="12"/>
          </p:nvPr>
        </p:nvSpPr>
        <p:spPr/>
        <p:txBody>
          <a:bodyPr/>
          <a:lstStyle/>
          <a:p>
            <a:fld id="{9FB2DE29-B15E-594C-8E2E-9B4F1DF8D2EE}" type="slidenum">
              <a:rPr lang="en-US" altLang="en-US" smtClean="0"/>
              <a:pPr/>
              <a:t>43</a:t>
            </a:fld>
            <a:endParaRPr lang="en-US" altLang="en-US"/>
          </a:p>
        </p:txBody>
      </p:sp>
    </p:spTree>
    <p:extLst>
      <p:ext uri="{BB962C8B-B14F-4D97-AF65-F5344CB8AC3E}">
        <p14:creationId xmlns:p14="http://schemas.microsoft.com/office/powerpoint/2010/main" val="318573004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1025E8-7D43-3843-B29E-58AB9C42D09B}"/>
              </a:ext>
            </a:extLst>
          </p:cNvPr>
          <p:cNvSpPr>
            <a:spLocks noGrp="1"/>
          </p:cNvSpPr>
          <p:nvPr>
            <p:ph type="title"/>
          </p:nvPr>
        </p:nvSpPr>
        <p:spPr/>
        <p:txBody>
          <a:bodyPr/>
          <a:lstStyle/>
          <a:p>
            <a:r>
              <a:rPr lang="it-IT" dirty="0" err="1"/>
              <a:t>Example</a:t>
            </a:r>
            <a:endParaRPr lang="it-IT" dirty="0"/>
          </a:p>
        </p:txBody>
      </p:sp>
      <p:sp>
        <p:nvSpPr>
          <p:cNvPr id="3" name="Segnaposto contenuto 2">
            <a:extLst>
              <a:ext uri="{FF2B5EF4-FFF2-40B4-BE49-F238E27FC236}">
                <a16:creationId xmlns:a16="http://schemas.microsoft.com/office/drawing/2014/main" id="{72E3B913-C034-B547-A5B7-CC696A8247F8}"/>
              </a:ext>
            </a:extLst>
          </p:cNvPr>
          <p:cNvSpPr>
            <a:spLocks noGrp="1"/>
          </p:cNvSpPr>
          <p:nvPr>
            <p:ph idx="1"/>
          </p:nvPr>
        </p:nvSpPr>
        <p:spPr>
          <a:xfrm>
            <a:off x="467544" y="1628800"/>
            <a:ext cx="7990656" cy="4467200"/>
          </a:xfrm>
        </p:spPr>
        <p:txBody>
          <a:bodyPr/>
          <a:lstStyle/>
          <a:p>
            <a:pPr algn="just"/>
            <a:r>
              <a:rPr lang="it-IT" sz="2400" dirty="0" err="1">
                <a:effectLst/>
                <a:latin typeface="Helvetica" pitchFamily="2" charset="0"/>
              </a:rPr>
              <a:t>Employers</a:t>
            </a:r>
            <a:r>
              <a:rPr lang="it-IT" sz="2400" dirty="0">
                <a:effectLst/>
                <a:latin typeface="Helvetica" pitchFamily="2" charset="0"/>
              </a:rPr>
              <a:t> </a:t>
            </a:r>
            <a:r>
              <a:rPr lang="it-IT" sz="2400" dirty="0" err="1">
                <a:effectLst/>
                <a:latin typeface="Helvetica" pitchFamily="2" charset="0"/>
              </a:rPr>
              <a:t>collect</a:t>
            </a:r>
            <a:r>
              <a:rPr lang="it-IT" sz="2400" dirty="0">
                <a:effectLst/>
                <a:latin typeface="Helvetica" pitchFamily="2" charset="0"/>
              </a:rPr>
              <a:t> and </a:t>
            </a:r>
            <a:r>
              <a:rPr lang="it-IT" sz="2400" dirty="0" err="1">
                <a:effectLst/>
                <a:latin typeface="Helvetica" pitchFamily="2" charset="0"/>
              </a:rPr>
              <a:t>process</a:t>
            </a:r>
            <a:r>
              <a:rPr lang="it-IT" sz="2400" dirty="0">
                <a:effectLst/>
                <a:latin typeface="Helvetica" pitchFamily="2" charset="0"/>
              </a:rPr>
              <a:t> data </a:t>
            </a:r>
            <a:r>
              <a:rPr lang="it-IT" sz="2400" dirty="0" err="1">
                <a:effectLst/>
                <a:latin typeface="Helvetica" pitchFamily="2" charset="0"/>
              </a:rPr>
              <a:t>about</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employees</a:t>
            </a:r>
            <a:r>
              <a:rPr lang="it-IT" sz="2400" dirty="0">
                <a:effectLst/>
                <a:latin typeface="Helvetica" pitchFamily="2" charset="0"/>
              </a:rPr>
              <a:t>, </a:t>
            </a:r>
            <a:r>
              <a:rPr lang="it-IT" sz="2400" dirty="0" err="1">
                <a:effectLst/>
                <a:latin typeface="Helvetica" pitchFamily="2" charset="0"/>
              </a:rPr>
              <a:t>including</a:t>
            </a:r>
            <a:r>
              <a:rPr lang="it-IT" sz="2400" dirty="0">
                <a:effectLst/>
                <a:latin typeface="Helvetica" pitchFamily="2" charset="0"/>
              </a:rPr>
              <a:t> information </a:t>
            </a:r>
            <a:r>
              <a:rPr lang="it-IT" sz="2400" dirty="0" err="1">
                <a:effectLst/>
                <a:latin typeface="Helvetica" pitchFamily="2" charset="0"/>
              </a:rPr>
              <a:t>relating</a:t>
            </a:r>
            <a:r>
              <a:rPr lang="it-IT" sz="2400" dirty="0">
                <a:effectLst/>
                <a:latin typeface="Helvetica" pitchFamily="2" charset="0"/>
              </a:rPr>
              <a:t> to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salaries</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employment</a:t>
            </a:r>
            <a:r>
              <a:rPr lang="it-IT" sz="2400" dirty="0">
                <a:effectLst/>
                <a:latin typeface="Helvetica" pitchFamily="2" charset="0"/>
              </a:rPr>
              <a:t> </a:t>
            </a:r>
            <a:r>
              <a:rPr lang="it-IT" sz="2400" dirty="0" err="1">
                <a:effectLst/>
                <a:latin typeface="Helvetica" pitchFamily="2" charset="0"/>
              </a:rPr>
              <a:t>agreements</a:t>
            </a:r>
            <a:r>
              <a:rPr lang="it-IT" sz="2400" dirty="0">
                <a:effectLst/>
                <a:latin typeface="Helvetica" pitchFamily="2" charset="0"/>
              </a:rPr>
              <a:t> </a:t>
            </a:r>
            <a:r>
              <a:rPr lang="it-IT" sz="2400" dirty="0" err="1">
                <a:effectLst/>
                <a:latin typeface="Helvetica" pitchFamily="2" charset="0"/>
              </a:rPr>
              <a:t>provide</a:t>
            </a:r>
            <a:r>
              <a:rPr lang="it-IT" sz="2400" dirty="0">
                <a:effectLst/>
                <a:latin typeface="Helvetica" pitchFamily="2" charset="0"/>
              </a:rPr>
              <a:t> the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ground</a:t>
            </a:r>
            <a:r>
              <a:rPr lang="it-IT" sz="2400" dirty="0">
                <a:effectLst/>
                <a:latin typeface="Helvetica" pitchFamily="2" charset="0"/>
              </a:rPr>
              <a:t> for </a:t>
            </a:r>
            <a:r>
              <a:rPr lang="it-IT" sz="2400" dirty="0" err="1">
                <a:effectLst/>
                <a:latin typeface="Helvetica" pitchFamily="2" charset="0"/>
              </a:rPr>
              <a:t>legitimately</a:t>
            </a:r>
            <a:r>
              <a:rPr lang="it-IT" sz="2400" dirty="0">
                <a:effectLst/>
                <a:latin typeface="Helvetica" pitchFamily="2" charset="0"/>
              </a:rPr>
              <a:t> </a:t>
            </a:r>
            <a:r>
              <a:rPr lang="it-IT" sz="2400" dirty="0" err="1">
                <a:effectLst/>
                <a:latin typeface="Helvetica" pitchFamily="2" charset="0"/>
              </a:rPr>
              <a:t>doing</a:t>
            </a:r>
            <a:r>
              <a:rPr lang="it-IT" sz="2400" dirty="0">
                <a:effectLst/>
                <a:latin typeface="Helvetica" pitchFamily="2" charset="0"/>
              </a:rPr>
              <a:t> so. </a:t>
            </a:r>
          </a:p>
          <a:p>
            <a:pPr algn="just"/>
            <a:r>
              <a:rPr lang="it-IT" sz="2400" dirty="0" err="1">
                <a:effectLst/>
                <a:latin typeface="Helvetica" pitchFamily="2" charset="0"/>
              </a:rPr>
              <a:t>Employers</a:t>
            </a:r>
            <a:r>
              <a:rPr lang="it-IT" sz="2400" dirty="0">
                <a:effectLst/>
                <a:latin typeface="Helvetica" pitchFamily="2" charset="0"/>
              </a:rPr>
              <a:t>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to </a:t>
            </a:r>
            <a:r>
              <a:rPr lang="it-IT" sz="2400" dirty="0" err="1">
                <a:effectLst/>
                <a:latin typeface="Helvetica" pitchFamily="2" charset="0"/>
              </a:rPr>
              <a:t>forward</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staff’s</a:t>
            </a:r>
            <a:r>
              <a:rPr lang="it-IT" sz="2400" dirty="0">
                <a:effectLst/>
                <a:latin typeface="Helvetica" pitchFamily="2" charset="0"/>
              </a:rPr>
              <a:t> </a:t>
            </a:r>
            <a:r>
              <a:rPr lang="it-IT" sz="2400" dirty="0" err="1">
                <a:effectLst/>
                <a:latin typeface="Helvetica" pitchFamily="2" charset="0"/>
              </a:rPr>
              <a:t>salary</a:t>
            </a:r>
            <a:r>
              <a:rPr lang="it-IT" sz="2400" dirty="0">
                <a:effectLst/>
                <a:latin typeface="Helvetica" pitchFamily="2" charset="0"/>
              </a:rPr>
              <a:t> data to the </a:t>
            </a:r>
            <a:r>
              <a:rPr lang="it-IT" sz="2400" dirty="0" err="1">
                <a:effectLst/>
                <a:latin typeface="Helvetica" pitchFamily="2" charset="0"/>
              </a:rPr>
              <a:t>tax</a:t>
            </a:r>
            <a:r>
              <a:rPr lang="it-IT" sz="2400" dirty="0">
                <a:effectLst/>
                <a:latin typeface="Helvetica" pitchFamily="2" charset="0"/>
              </a:rPr>
              <a:t> </a:t>
            </a:r>
            <a:r>
              <a:rPr lang="it-IT" sz="2400" dirty="0" err="1">
                <a:effectLst/>
                <a:latin typeface="Helvetica" pitchFamily="2" charset="0"/>
              </a:rPr>
              <a:t>authorities</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transmission</a:t>
            </a:r>
            <a:r>
              <a:rPr lang="it-IT" sz="2400" dirty="0">
                <a:effectLst/>
                <a:latin typeface="Helvetica" pitchFamily="2" charset="0"/>
              </a:rPr>
              <a:t> of data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also</a:t>
            </a:r>
            <a:r>
              <a:rPr lang="it-IT" sz="2400" dirty="0">
                <a:effectLst/>
                <a:latin typeface="Helvetica" pitchFamily="2" charset="0"/>
              </a:rPr>
              <a:t> be ‘processing’ under the </a:t>
            </a:r>
            <a:r>
              <a:rPr lang="it-IT" sz="2400" dirty="0" err="1">
                <a:effectLst/>
                <a:latin typeface="Helvetica" pitchFamily="2" charset="0"/>
              </a:rPr>
              <a:t>meaning</a:t>
            </a:r>
            <a:r>
              <a:rPr lang="it-IT" sz="2400" dirty="0">
                <a:effectLst/>
                <a:latin typeface="Helvetica" pitchFamily="2" charset="0"/>
              </a:rPr>
              <a:t> of the GDPR. </a:t>
            </a:r>
            <a:endParaRPr lang="it-IT" sz="2400" dirty="0"/>
          </a:p>
        </p:txBody>
      </p:sp>
      <p:sp>
        <p:nvSpPr>
          <p:cNvPr id="4" name="Segnaposto numero diapositiva 3">
            <a:extLst>
              <a:ext uri="{FF2B5EF4-FFF2-40B4-BE49-F238E27FC236}">
                <a16:creationId xmlns:a16="http://schemas.microsoft.com/office/drawing/2014/main" id="{BFB191AB-E30F-094B-B51E-CF73B0A81A4A}"/>
              </a:ext>
            </a:extLst>
          </p:cNvPr>
          <p:cNvSpPr>
            <a:spLocks noGrp="1"/>
          </p:cNvSpPr>
          <p:nvPr>
            <p:ph type="sldNum" sz="quarter" idx="12"/>
          </p:nvPr>
        </p:nvSpPr>
        <p:spPr/>
        <p:txBody>
          <a:bodyPr/>
          <a:lstStyle/>
          <a:p>
            <a:fld id="{9FB2DE29-B15E-594C-8E2E-9B4F1DF8D2EE}" type="slidenum">
              <a:rPr lang="en-US" altLang="en-US" smtClean="0"/>
              <a:pPr/>
              <a:t>44</a:t>
            </a:fld>
            <a:endParaRPr lang="en-US" altLang="en-US"/>
          </a:p>
        </p:txBody>
      </p:sp>
    </p:spTree>
    <p:extLst>
      <p:ext uri="{BB962C8B-B14F-4D97-AF65-F5344CB8AC3E}">
        <p14:creationId xmlns:p14="http://schemas.microsoft.com/office/powerpoint/2010/main" val="392608985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E23AA4-E2EA-FF40-B721-4CF378BBC8F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87EE013-5555-1749-9764-9A808E2DBEDC}"/>
              </a:ext>
            </a:extLst>
          </p:cNvPr>
          <p:cNvSpPr>
            <a:spLocks noGrp="1"/>
          </p:cNvSpPr>
          <p:nvPr>
            <p:ph idx="1"/>
          </p:nvPr>
        </p:nvSpPr>
        <p:spPr/>
        <p:txBody>
          <a:bodyPr/>
          <a:lstStyle/>
          <a:p>
            <a:r>
              <a:rPr lang="it-IT" sz="2400" dirty="0">
                <a:effectLst/>
                <a:latin typeface="Helvetica" pitchFamily="2" charset="0"/>
              </a:rPr>
              <a:t>The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ground</a:t>
            </a:r>
            <a:r>
              <a:rPr lang="it-IT" sz="2400" dirty="0">
                <a:effectLst/>
                <a:latin typeface="Helvetica" pitchFamily="2" charset="0"/>
              </a:rPr>
              <a:t> for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disclosure</a:t>
            </a:r>
            <a:r>
              <a:rPr lang="it-IT" sz="2400" dirty="0">
                <a:effectLst/>
                <a:latin typeface="Helvetica" pitchFamily="2" charset="0"/>
              </a:rPr>
              <a:t>, </a:t>
            </a:r>
            <a:r>
              <a:rPr lang="it-IT" sz="2400" dirty="0" err="1">
                <a:effectLst/>
                <a:latin typeface="Helvetica" pitchFamily="2" charset="0"/>
              </a:rPr>
              <a:t>however</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the </a:t>
            </a:r>
            <a:r>
              <a:rPr lang="it-IT" sz="2400" dirty="0" err="1">
                <a:effectLst/>
                <a:latin typeface="Helvetica" pitchFamily="2" charset="0"/>
              </a:rPr>
              <a:t>employment</a:t>
            </a:r>
            <a:r>
              <a:rPr lang="it-IT" sz="2400" dirty="0">
                <a:effectLst/>
                <a:latin typeface="Helvetica" pitchFamily="2" charset="0"/>
              </a:rPr>
              <a:t> </a:t>
            </a:r>
            <a:r>
              <a:rPr lang="it-IT" sz="2400" dirty="0" err="1">
                <a:effectLst/>
                <a:latin typeface="Helvetica" pitchFamily="2" charset="0"/>
              </a:rPr>
              <a:t>agreements</a:t>
            </a:r>
            <a:r>
              <a:rPr lang="it-IT" sz="2400" dirty="0">
                <a:effectLst/>
                <a:latin typeface="Helvetica" pitchFamily="2" charset="0"/>
              </a:rPr>
              <a:t>. </a:t>
            </a:r>
            <a:r>
              <a:rPr lang="it-IT" sz="2400" dirty="0" err="1">
                <a:effectLst/>
                <a:latin typeface="Helvetica" pitchFamily="2" charset="0"/>
              </a:rPr>
              <a:t>There</a:t>
            </a:r>
            <a:r>
              <a:rPr lang="it-IT" sz="2400" dirty="0">
                <a:effectLst/>
                <a:latin typeface="Helvetica" pitchFamily="2" charset="0"/>
              </a:rPr>
              <a:t> must be an </a:t>
            </a:r>
            <a:r>
              <a:rPr lang="it-IT" sz="2400" dirty="0" err="1">
                <a:effectLst/>
                <a:latin typeface="Helvetica" pitchFamily="2" charset="0"/>
              </a:rPr>
              <a:t>additional</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for the processing </a:t>
            </a:r>
            <a:r>
              <a:rPr lang="it-IT" sz="2400" dirty="0" err="1">
                <a:effectLst/>
                <a:latin typeface="Helvetica" pitchFamily="2" charset="0"/>
              </a:rPr>
              <a:t>operations</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result</a:t>
            </a:r>
            <a:r>
              <a:rPr lang="it-IT" sz="2400" dirty="0">
                <a:effectLst/>
                <a:latin typeface="Helvetica" pitchFamily="2" charset="0"/>
              </a:rPr>
              <a:t> in </a:t>
            </a:r>
            <a:r>
              <a:rPr lang="it-IT" sz="2400" dirty="0" err="1">
                <a:effectLst/>
                <a:latin typeface="Helvetica" pitchFamily="2" charset="0"/>
              </a:rPr>
              <a:t>employer’s</a:t>
            </a:r>
            <a:r>
              <a:rPr lang="it-IT" sz="2400" dirty="0">
                <a:effectLst/>
                <a:latin typeface="Helvetica" pitchFamily="2" charset="0"/>
              </a:rPr>
              <a:t> </a:t>
            </a:r>
            <a:r>
              <a:rPr lang="it-IT" sz="2400" dirty="0" err="1">
                <a:effectLst/>
                <a:latin typeface="Helvetica" pitchFamily="2" charset="0"/>
              </a:rPr>
              <a:t>transmitting</a:t>
            </a:r>
            <a:r>
              <a:rPr lang="it-IT" sz="2400" dirty="0">
                <a:effectLst/>
                <a:latin typeface="Helvetica" pitchFamily="2" charset="0"/>
              </a:rPr>
              <a:t> </a:t>
            </a:r>
            <a:r>
              <a:rPr lang="it-IT" sz="2400" dirty="0" err="1">
                <a:effectLst/>
                <a:latin typeface="Helvetica" pitchFamily="2" charset="0"/>
              </a:rPr>
              <a:t>salary</a:t>
            </a:r>
            <a:r>
              <a:rPr lang="it-IT" sz="2400" dirty="0">
                <a:effectLst/>
                <a:latin typeface="Helvetica" pitchFamily="2" charset="0"/>
              </a:rPr>
              <a:t> data to the </a:t>
            </a:r>
            <a:r>
              <a:rPr lang="it-IT" sz="2400" dirty="0" err="1">
                <a:effectLst/>
                <a:latin typeface="Helvetica" pitchFamily="2" charset="0"/>
              </a:rPr>
              <a:t>tax</a:t>
            </a:r>
            <a:r>
              <a:rPr lang="it-IT" sz="2400" dirty="0">
                <a:effectLst/>
                <a:latin typeface="Helvetica" pitchFamily="2" charset="0"/>
              </a:rPr>
              <a:t> </a:t>
            </a:r>
            <a:r>
              <a:rPr lang="it-IT" sz="2400" dirty="0" err="1">
                <a:effectLst/>
                <a:latin typeface="Helvetica" pitchFamily="2" charset="0"/>
              </a:rPr>
              <a:t>authorities</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usually</a:t>
            </a:r>
            <a:r>
              <a:rPr lang="it-IT" sz="2400" dirty="0">
                <a:effectLst/>
                <a:latin typeface="Helvetica" pitchFamily="2" charset="0"/>
              </a:rPr>
              <a:t> to be </a:t>
            </a:r>
            <a:r>
              <a:rPr lang="it-IT" sz="2400" dirty="0" err="1">
                <a:effectLst/>
                <a:latin typeface="Helvetica" pitchFamily="2" charset="0"/>
              </a:rPr>
              <a:t>found</a:t>
            </a:r>
            <a:r>
              <a:rPr lang="it-IT" sz="2400" dirty="0">
                <a:effectLst/>
                <a:latin typeface="Helvetica" pitchFamily="2" charset="0"/>
              </a:rPr>
              <a:t> in the </a:t>
            </a:r>
            <a:r>
              <a:rPr lang="it-IT" sz="2400" dirty="0" err="1">
                <a:effectLst/>
                <a:latin typeface="Helvetica" pitchFamily="2" charset="0"/>
              </a:rPr>
              <a:t>provisions</a:t>
            </a:r>
            <a:r>
              <a:rPr lang="it-IT" sz="2400" dirty="0">
                <a:effectLst/>
                <a:latin typeface="Helvetica" pitchFamily="2" charset="0"/>
              </a:rPr>
              <a:t> of </a:t>
            </a:r>
            <a:r>
              <a:rPr lang="it-IT" sz="2400" dirty="0" err="1">
                <a:effectLst/>
                <a:latin typeface="Helvetica" pitchFamily="2" charset="0"/>
              </a:rPr>
              <a:t>national</a:t>
            </a:r>
            <a:r>
              <a:rPr lang="it-IT" sz="2400" dirty="0">
                <a:effectLst/>
                <a:latin typeface="Helvetica" pitchFamily="2" charset="0"/>
              </a:rPr>
              <a:t> </a:t>
            </a:r>
            <a:r>
              <a:rPr lang="it-IT" sz="2400" dirty="0" err="1">
                <a:effectLst/>
                <a:latin typeface="Helvetica" pitchFamily="2" charset="0"/>
              </a:rPr>
              <a:t>tax</a:t>
            </a:r>
            <a:r>
              <a:rPr lang="it-IT" sz="2400" dirty="0">
                <a:effectLst/>
                <a:latin typeface="Helvetica" pitchFamily="2" charset="0"/>
              </a:rPr>
              <a:t> </a:t>
            </a:r>
            <a:r>
              <a:rPr lang="it-IT" sz="2400" dirty="0" err="1">
                <a:effectLst/>
                <a:latin typeface="Helvetica" pitchFamily="2" charset="0"/>
              </a:rPr>
              <a:t>laws</a:t>
            </a:r>
            <a:r>
              <a:rPr lang="it-IT" sz="2400" dirty="0">
                <a:effectLst/>
                <a:latin typeface="Helvetica" pitchFamily="2" charset="0"/>
              </a:rPr>
              <a:t>. </a:t>
            </a:r>
            <a:r>
              <a:rPr lang="it-IT" sz="2400" dirty="0" err="1">
                <a:effectLst/>
                <a:latin typeface="Helvetica" pitchFamily="2" charset="0"/>
              </a:rPr>
              <a:t>Without</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provisions</a:t>
            </a:r>
            <a:r>
              <a:rPr lang="it-IT" sz="2400" dirty="0">
                <a:effectLst/>
                <a:latin typeface="Helvetica" pitchFamily="2" charset="0"/>
              </a:rPr>
              <a:t> – and in the </a:t>
            </a:r>
            <a:r>
              <a:rPr lang="it-IT" sz="2400" dirty="0" err="1">
                <a:effectLst/>
                <a:latin typeface="Helvetica" pitchFamily="2" charset="0"/>
              </a:rPr>
              <a:t>absence</a:t>
            </a:r>
            <a:r>
              <a:rPr lang="it-IT" sz="2400" dirty="0">
                <a:effectLst/>
                <a:latin typeface="Helvetica" pitchFamily="2" charset="0"/>
              </a:rPr>
              <a:t> of </a:t>
            </a:r>
            <a:r>
              <a:rPr lang="it-IT" sz="2400" dirty="0" err="1">
                <a:effectLst/>
                <a:latin typeface="Helvetica" pitchFamily="2" charset="0"/>
              </a:rPr>
              <a:t>any</a:t>
            </a:r>
            <a:r>
              <a:rPr lang="it-IT" sz="2400" dirty="0">
                <a:effectLst/>
                <a:latin typeface="Helvetica" pitchFamily="2" charset="0"/>
              </a:rPr>
              <a:t>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ground</a:t>
            </a:r>
            <a:r>
              <a:rPr lang="it-IT" sz="2400" dirty="0">
                <a:effectLst/>
                <a:latin typeface="Helvetica" pitchFamily="2" charset="0"/>
              </a:rPr>
              <a:t> for processing –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transmission</a:t>
            </a:r>
            <a:r>
              <a:rPr lang="it-IT" sz="2400" dirty="0">
                <a:effectLst/>
                <a:latin typeface="Helvetica" pitchFamily="2" charset="0"/>
              </a:rPr>
              <a:t> of personal data </a:t>
            </a:r>
            <a:r>
              <a:rPr lang="it-IT" sz="2400" dirty="0" err="1">
                <a:effectLst/>
                <a:latin typeface="Helvetica" pitchFamily="2" charset="0"/>
              </a:rPr>
              <a:t>would</a:t>
            </a:r>
            <a:r>
              <a:rPr lang="it-IT" sz="2400" dirty="0">
                <a:effectLst/>
                <a:latin typeface="Helvetica" pitchFamily="2" charset="0"/>
              </a:rPr>
              <a:t> be </a:t>
            </a:r>
            <a:r>
              <a:rPr lang="it-IT" sz="2400" dirty="0" err="1">
                <a:effectLst/>
                <a:latin typeface="Helvetica" pitchFamily="2" charset="0"/>
              </a:rPr>
              <a:t>unlawful</a:t>
            </a:r>
            <a:r>
              <a:rPr lang="it-IT" sz="2400" dirty="0">
                <a:effectLst/>
                <a:latin typeface="Helvetica" pitchFamily="2" charset="0"/>
              </a:rPr>
              <a:t> processing. </a:t>
            </a:r>
          </a:p>
          <a:p>
            <a:endParaRPr lang="it-IT" sz="2400" dirty="0"/>
          </a:p>
        </p:txBody>
      </p:sp>
      <p:sp>
        <p:nvSpPr>
          <p:cNvPr id="4" name="Segnaposto numero diapositiva 3">
            <a:extLst>
              <a:ext uri="{FF2B5EF4-FFF2-40B4-BE49-F238E27FC236}">
                <a16:creationId xmlns:a16="http://schemas.microsoft.com/office/drawing/2014/main" id="{DD491C12-1F75-E042-9BAB-9214FA86D969}"/>
              </a:ext>
            </a:extLst>
          </p:cNvPr>
          <p:cNvSpPr>
            <a:spLocks noGrp="1"/>
          </p:cNvSpPr>
          <p:nvPr>
            <p:ph type="sldNum" sz="quarter" idx="12"/>
          </p:nvPr>
        </p:nvSpPr>
        <p:spPr/>
        <p:txBody>
          <a:bodyPr/>
          <a:lstStyle/>
          <a:p>
            <a:fld id="{9FB2DE29-B15E-594C-8E2E-9B4F1DF8D2EE}" type="slidenum">
              <a:rPr lang="en-US" altLang="en-US" smtClean="0"/>
              <a:pPr/>
              <a:t>45</a:t>
            </a:fld>
            <a:endParaRPr lang="en-US" altLang="en-US"/>
          </a:p>
        </p:txBody>
      </p:sp>
    </p:spTree>
    <p:extLst>
      <p:ext uri="{BB962C8B-B14F-4D97-AF65-F5344CB8AC3E}">
        <p14:creationId xmlns:p14="http://schemas.microsoft.com/office/powerpoint/2010/main" val="272744411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DEEBEB-1F45-DC4E-B370-152AD36D4B97}"/>
              </a:ext>
            </a:extLst>
          </p:cNvPr>
          <p:cNvSpPr>
            <a:spLocks noGrp="1"/>
          </p:cNvSpPr>
          <p:nvPr>
            <p:ph type="title"/>
          </p:nvPr>
        </p:nvSpPr>
        <p:spPr/>
        <p:txBody>
          <a:bodyPr/>
          <a:lstStyle/>
          <a:p>
            <a:r>
              <a:rPr lang="it-IT" dirty="0" err="1"/>
              <a:t>Automated</a:t>
            </a:r>
            <a:r>
              <a:rPr lang="it-IT" dirty="0"/>
              <a:t> data processing: </a:t>
            </a:r>
            <a:r>
              <a:rPr lang="it-IT" dirty="0" err="1"/>
              <a:t>example</a:t>
            </a:r>
            <a:endParaRPr lang="it-IT" dirty="0"/>
          </a:p>
        </p:txBody>
      </p:sp>
      <p:sp>
        <p:nvSpPr>
          <p:cNvPr id="3" name="Segnaposto contenuto 2">
            <a:extLst>
              <a:ext uri="{FF2B5EF4-FFF2-40B4-BE49-F238E27FC236}">
                <a16:creationId xmlns:a16="http://schemas.microsoft.com/office/drawing/2014/main" id="{B946EEC3-BB9D-9E40-ADF0-CE8FAF37F12B}"/>
              </a:ext>
            </a:extLst>
          </p:cNvPr>
          <p:cNvSpPr>
            <a:spLocks noGrp="1"/>
          </p:cNvSpPr>
          <p:nvPr>
            <p:ph idx="1"/>
          </p:nvPr>
        </p:nvSpPr>
        <p:spPr/>
        <p:txBody>
          <a:bodyPr/>
          <a:lstStyle/>
          <a:p>
            <a:r>
              <a:rPr lang="it-IT" sz="2400" dirty="0">
                <a:effectLst/>
                <a:latin typeface="Helvetica" pitchFamily="2" charset="0"/>
              </a:rPr>
              <a:t>In </a:t>
            </a:r>
            <a:r>
              <a:rPr lang="it-IT" sz="2400" i="1" dirty="0">
                <a:effectLst/>
                <a:latin typeface="Helvetica" pitchFamily="2" charset="0"/>
              </a:rPr>
              <a:t>Google </a:t>
            </a:r>
            <a:r>
              <a:rPr lang="it-IT" sz="2400" i="1" dirty="0" err="1">
                <a:effectLst/>
                <a:latin typeface="Helvetica" pitchFamily="2" charset="0"/>
              </a:rPr>
              <a:t>Spain</a:t>
            </a:r>
            <a:r>
              <a:rPr lang="it-IT" sz="2400" i="1" dirty="0">
                <a:effectLst/>
                <a:latin typeface="Helvetica" pitchFamily="2" charset="0"/>
              </a:rPr>
              <a:t> SL, Google </a:t>
            </a:r>
            <a:r>
              <a:rPr lang="it-IT" sz="2400" i="1" dirty="0" err="1">
                <a:effectLst/>
                <a:latin typeface="Helvetica" pitchFamily="2" charset="0"/>
              </a:rPr>
              <a:t>Inc</a:t>
            </a:r>
            <a:r>
              <a:rPr lang="it-IT" sz="2400" i="1" dirty="0">
                <a:effectLst/>
                <a:latin typeface="Helvetica" pitchFamily="2" charset="0"/>
              </a:rPr>
              <a:t>. v. </a:t>
            </a:r>
            <a:r>
              <a:rPr lang="it-IT" sz="2400" i="1" dirty="0" err="1">
                <a:effectLst/>
                <a:latin typeface="Helvetica" pitchFamily="2" charset="0"/>
              </a:rPr>
              <a:t>Agencia</a:t>
            </a:r>
            <a:r>
              <a:rPr lang="it-IT" sz="2400" i="1" dirty="0">
                <a:effectLst/>
                <a:latin typeface="Helvetica" pitchFamily="2" charset="0"/>
              </a:rPr>
              <a:t> </a:t>
            </a:r>
            <a:r>
              <a:rPr lang="it-IT" sz="2400" i="1" dirty="0" err="1">
                <a:effectLst/>
                <a:latin typeface="Helvetica" pitchFamily="2" charset="0"/>
              </a:rPr>
              <a:t>Española</a:t>
            </a:r>
            <a:r>
              <a:rPr lang="it-IT" sz="2400" i="1" dirty="0">
                <a:effectLst/>
                <a:latin typeface="Helvetica" pitchFamily="2" charset="0"/>
              </a:rPr>
              <a:t> de </a:t>
            </a:r>
            <a:r>
              <a:rPr lang="it-IT" sz="2400" i="1" dirty="0" err="1">
                <a:effectLst/>
                <a:latin typeface="Helvetica" pitchFamily="2" charset="0"/>
              </a:rPr>
              <a:t>Protección</a:t>
            </a:r>
            <a:r>
              <a:rPr lang="it-IT" sz="2400" i="1" dirty="0">
                <a:effectLst/>
                <a:latin typeface="Helvetica" pitchFamily="2" charset="0"/>
              </a:rPr>
              <a:t> de </a:t>
            </a:r>
            <a:r>
              <a:rPr lang="it-IT" sz="2400" i="1" dirty="0" err="1">
                <a:effectLst/>
                <a:latin typeface="Helvetica" pitchFamily="2" charset="0"/>
              </a:rPr>
              <a:t>Datos</a:t>
            </a:r>
            <a:r>
              <a:rPr lang="it-IT" sz="2400" i="1" dirty="0">
                <a:effectLst/>
                <a:latin typeface="Helvetica" pitchFamily="2" charset="0"/>
              </a:rPr>
              <a:t> (AEPD), Mario </a:t>
            </a:r>
            <a:r>
              <a:rPr lang="it-IT" sz="2400" i="1" dirty="0" err="1">
                <a:effectLst/>
                <a:latin typeface="Helvetica" pitchFamily="2" charset="0"/>
              </a:rPr>
              <a:t>Costeja</a:t>
            </a:r>
            <a:r>
              <a:rPr lang="it-IT" sz="2400" i="1" dirty="0">
                <a:effectLst/>
                <a:latin typeface="Helvetica" pitchFamily="2" charset="0"/>
              </a:rPr>
              <a:t> </a:t>
            </a:r>
            <a:r>
              <a:rPr lang="it-IT" sz="2400" i="1" dirty="0" err="1">
                <a:effectLst/>
                <a:latin typeface="Helvetica" pitchFamily="2" charset="0"/>
              </a:rPr>
              <a:t>González</a:t>
            </a:r>
            <a:r>
              <a:rPr lang="it-IT" sz="2400" dirty="0">
                <a:effectLst/>
                <a:latin typeface="Helvetica" pitchFamily="2" charset="0"/>
              </a:rPr>
              <a:t>, </a:t>
            </a:r>
            <a:r>
              <a:rPr lang="it-IT" sz="2400" dirty="0" err="1">
                <a:effectLst/>
                <a:latin typeface="Helvetica" pitchFamily="2" charset="0"/>
              </a:rPr>
              <a:t>Mr</a:t>
            </a:r>
            <a:r>
              <a:rPr lang="it-IT" sz="2400" dirty="0">
                <a:effectLst/>
                <a:latin typeface="Helvetica" pitchFamily="2" charset="0"/>
              </a:rPr>
              <a:t> </a:t>
            </a:r>
            <a:r>
              <a:rPr lang="it-IT" sz="2400" dirty="0" err="1">
                <a:effectLst/>
                <a:latin typeface="Helvetica" pitchFamily="2" charset="0"/>
              </a:rPr>
              <a:t>González</a:t>
            </a:r>
            <a:r>
              <a:rPr lang="it-IT" sz="2400" dirty="0">
                <a:effectLst/>
                <a:latin typeface="Helvetica" pitchFamily="2" charset="0"/>
              </a:rPr>
              <a:t> </a:t>
            </a:r>
            <a:r>
              <a:rPr lang="it-IT" sz="2400" dirty="0" err="1">
                <a:effectLst/>
                <a:latin typeface="Helvetica" pitchFamily="2" charset="0"/>
              </a:rPr>
              <a:t>requested</a:t>
            </a:r>
            <a:r>
              <a:rPr lang="it-IT" sz="2400" dirty="0">
                <a:effectLst/>
                <a:latin typeface="Helvetica" pitchFamily="2" charset="0"/>
              </a:rPr>
              <a:t> the </a:t>
            </a:r>
            <a:r>
              <a:rPr lang="it-IT" sz="2400" dirty="0" err="1">
                <a:effectLst/>
                <a:latin typeface="Helvetica" pitchFamily="2" charset="0"/>
              </a:rPr>
              <a:t>removal</a:t>
            </a:r>
            <a:r>
              <a:rPr lang="it-IT" sz="2400" dirty="0">
                <a:effectLst/>
                <a:latin typeface="Helvetica" pitchFamily="2" charset="0"/>
              </a:rPr>
              <a:t> or </a:t>
            </a:r>
            <a:r>
              <a:rPr lang="it-IT" sz="2400" dirty="0" err="1">
                <a:effectLst/>
                <a:latin typeface="Helvetica" pitchFamily="2" charset="0"/>
              </a:rPr>
              <a:t>alteration</a:t>
            </a:r>
            <a:r>
              <a:rPr lang="it-IT" sz="2400" dirty="0">
                <a:effectLst/>
                <a:latin typeface="Helvetica" pitchFamily="2" charset="0"/>
              </a:rPr>
              <a:t> of a link </a:t>
            </a:r>
            <a:r>
              <a:rPr lang="it-IT" sz="2400" dirty="0" err="1">
                <a:effectLst/>
                <a:latin typeface="Helvetica" pitchFamily="2" charset="0"/>
              </a:rPr>
              <a:t>between</a:t>
            </a:r>
            <a:r>
              <a:rPr lang="it-IT" sz="2400" dirty="0">
                <a:effectLst/>
                <a:latin typeface="Helvetica" pitchFamily="2" charset="0"/>
              </a:rPr>
              <a:t> </a:t>
            </a:r>
            <a:r>
              <a:rPr lang="it-IT" sz="2400" dirty="0" err="1">
                <a:effectLst/>
                <a:latin typeface="Helvetica" pitchFamily="2" charset="0"/>
              </a:rPr>
              <a:t>his</a:t>
            </a:r>
            <a:r>
              <a:rPr lang="it-IT" sz="2400" dirty="0">
                <a:effectLst/>
                <a:latin typeface="Helvetica" pitchFamily="2" charset="0"/>
              </a:rPr>
              <a:t> </a:t>
            </a:r>
            <a:r>
              <a:rPr lang="it-IT" sz="2400" dirty="0" err="1">
                <a:effectLst/>
                <a:latin typeface="Helvetica" pitchFamily="2" charset="0"/>
              </a:rPr>
              <a:t>name</a:t>
            </a:r>
            <a:r>
              <a:rPr lang="it-IT" sz="2400" dirty="0">
                <a:effectLst/>
                <a:latin typeface="Helvetica" pitchFamily="2" charset="0"/>
              </a:rPr>
              <a:t> in the Google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a:t>
            </a:r>
            <a:r>
              <a:rPr lang="it-IT" sz="2400" dirty="0">
                <a:effectLst/>
                <a:latin typeface="Helvetica" pitchFamily="2" charset="0"/>
              </a:rPr>
              <a:t> and </a:t>
            </a:r>
            <a:r>
              <a:rPr lang="it-IT" sz="2400" dirty="0" err="1">
                <a:effectLst/>
                <a:latin typeface="Helvetica" pitchFamily="2" charset="0"/>
              </a:rPr>
              <a:t>two</a:t>
            </a:r>
            <a:r>
              <a:rPr lang="it-IT" sz="2400" dirty="0">
                <a:effectLst/>
                <a:latin typeface="Helvetica" pitchFamily="2" charset="0"/>
              </a:rPr>
              <a:t> </a:t>
            </a:r>
            <a:r>
              <a:rPr lang="it-IT" sz="2400" dirty="0" err="1">
                <a:effectLst/>
                <a:latin typeface="Helvetica" pitchFamily="2" charset="0"/>
              </a:rPr>
              <a:t>newspaper</a:t>
            </a:r>
            <a:r>
              <a:rPr lang="it-IT" sz="2400" dirty="0">
                <a:effectLst/>
                <a:latin typeface="Helvetica" pitchFamily="2" charset="0"/>
              </a:rPr>
              <a:t> </a:t>
            </a:r>
            <a:r>
              <a:rPr lang="it-IT" sz="2400" dirty="0" err="1">
                <a:effectLst/>
                <a:latin typeface="Helvetica" pitchFamily="2" charset="0"/>
              </a:rPr>
              <a:t>pages</a:t>
            </a:r>
            <a:r>
              <a:rPr lang="it-IT" sz="2400" dirty="0">
                <a:effectLst/>
                <a:latin typeface="Helvetica" pitchFamily="2" charset="0"/>
              </a:rPr>
              <a:t> </a:t>
            </a:r>
            <a:r>
              <a:rPr lang="it-IT" sz="2400" dirty="0" err="1">
                <a:effectLst/>
                <a:latin typeface="Helvetica" pitchFamily="2" charset="0"/>
              </a:rPr>
              <a:t>announcing</a:t>
            </a:r>
            <a:r>
              <a:rPr lang="it-IT" sz="2400" dirty="0">
                <a:effectLst/>
                <a:latin typeface="Helvetica" pitchFamily="2" charset="0"/>
              </a:rPr>
              <a:t> a </a:t>
            </a:r>
            <a:r>
              <a:rPr lang="it-IT" sz="2400" dirty="0" err="1">
                <a:effectLst/>
                <a:latin typeface="Helvetica" pitchFamily="2" charset="0"/>
              </a:rPr>
              <a:t>real</a:t>
            </a:r>
            <a:r>
              <a:rPr lang="it-IT" sz="2400" dirty="0">
                <a:effectLst/>
                <a:latin typeface="Helvetica" pitchFamily="2" charset="0"/>
              </a:rPr>
              <a:t>-estate </a:t>
            </a:r>
            <a:r>
              <a:rPr lang="it-IT" sz="2400" dirty="0" err="1">
                <a:effectLst/>
                <a:latin typeface="Helvetica" pitchFamily="2" charset="0"/>
              </a:rPr>
              <a:t>auction</a:t>
            </a:r>
            <a:r>
              <a:rPr lang="it-IT" sz="2400" dirty="0">
                <a:effectLst/>
                <a:latin typeface="Helvetica" pitchFamily="2" charset="0"/>
              </a:rPr>
              <a:t> for the </a:t>
            </a:r>
            <a:r>
              <a:rPr lang="it-IT" sz="2400" dirty="0" err="1">
                <a:effectLst/>
                <a:latin typeface="Helvetica" pitchFamily="2" charset="0"/>
              </a:rPr>
              <a:t>recovery</a:t>
            </a:r>
            <a:r>
              <a:rPr lang="it-IT" sz="2400" dirty="0">
                <a:effectLst/>
                <a:latin typeface="Helvetica" pitchFamily="2" charset="0"/>
              </a:rPr>
              <a:t> of social security </a:t>
            </a:r>
            <a:r>
              <a:rPr lang="it-IT" sz="2400" dirty="0" err="1">
                <a:effectLst/>
                <a:latin typeface="Helvetica" pitchFamily="2" charset="0"/>
              </a:rPr>
              <a:t>debts</a:t>
            </a:r>
            <a:r>
              <a:rPr lang="it-IT" sz="2400" dirty="0">
                <a:effectLst/>
                <a:latin typeface="Helvetica" pitchFamily="2" charset="0"/>
              </a:rPr>
              <a:t>. </a:t>
            </a:r>
            <a:endParaRPr lang="it-IT" sz="2400" dirty="0"/>
          </a:p>
        </p:txBody>
      </p:sp>
      <p:sp>
        <p:nvSpPr>
          <p:cNvPr id="4" name="Segnaposto numero diapositiva 3">
            <a:extLst>
              <a:ext uri="{FF2B5EF4-FFF2-40B4-BE49-F238E27FC236}">
                <a16:creationId xmlns:a16="http://schemas.microsoft.com/office/drawing/2014/main" id="{CB818DFE-AD62-B045-9534-49F4C9F60D47}"/>
              </a:ext>
            </a:extLst>
          </p:cNvPr>
          <p:cNvSpPr>
            <a:spLocks noGrp="1"/>
          </p:cNvSpPr>
          <p:nvPr>
            <p:ph type="sldNum" sz="quarter" idx="12"/>
          </p:nvPr>
        </p:nvSpPr>
        <p:spPr/>
        <p:txBody>
          <a:bodyPr/>
          <a:lstStyle/>
          <a:p>
            <a:fld id="{9FB2DE29-B15E-594C-8E2E-9B4F1DF8D2EE}" type="slidenum">
              <a:rPr lang="en-US" altLang="en-US" smtClean="0"/>
              <a:pPr/>
              <a:t>46</a:t>
            </a:fld>
            <a:endParaRPr lang="en-US" altLang="en-US"/>
          </a:p>
        </p:txBody>
      </p:sp>
    </p:spTree>
    <p:extLst>
      <p:ext uri="{BB962C8B-B14F-4D97-AF65-F5344CB8AC3E}">
        <p14:creationId xmlns:p14="http://schemas.microsoft.com/office/powerpoint/2010/main" val="368905083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69D47B-3299-F044-B603-5B142343456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ABFA243-55B6-014A-9284-378858FA44BE}"/>
              </a:ext>
            </a:extLst>
          </p:cNvPr>
          <p:cNvSpPr>
            <a:spLocks noGrp="1"/>
          </p:cNvSpPr>
          <p:nvPr>
            <p:ph idx="1"/>
          </p:nvPr>
        </p:nvSpPr>
        <p:spPr/>
        <p:txBody>
          <a:bodyPr/>
          <a:lstStyle/>
          <a:p>
            <a:pPr algn="just"/>
            <a:r>
              <a:rPr lang="it-IT" sz="2400" dirty="0">
                <a:effectLst/>
                <a:latin typeface="Helvetica" pitchFamily="2" charset="0"/>
              </a:rPr>
              <a:t>The ECJ </a:t>
            </a:r>
            <a:r>
              <a:rPr lang="it-IT" sz="2400" dirty="0" err="1">
                <a:effectLst/>
                <a:latin typeface="Helvetica" pitchFamily="2" charset="0"/>
              </a:rPr>
              <a:t>stated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“in </a:t>
            </a:r>
            <a:r>
              <a:rPr lang="it-IT" sz="2400" dirty="0" err="1">
                <a:effectLst/>
                <a:latin typeface="Helvetica" pitchFamily="2" charset="0"/>
              </a:rPr>
              <a:t>exploring</a:t>
            </a:r>
            <a:r>
              <a:rPr lang="it-IT" sz="2400" dirty="0">
                <a:effectLst/>
                <a:latin typeface="Helvetica" pitchFamily="2" charset="0"/>
              </a:rPr>
              <a:t> the internet </a:t>
            </a:r>
            <a:r>
              <a:rPr lang="it-IT" sz="2400" dirty="0" err="1">
                <a:effectLst/>
                <a:latin typeface="Helvetica" pitchFamily="2" charset="0"/>
              </a:rPr>
              <a:t>automatically</a:t>
            </a:r>
            <a:r>
              <a:rPr lang="it-IT" sz="2400" dirty="0">
                <a:effectLst/>
                <a:latin typeface="Helvetica" pitchFamily="2" charset="0"/>
              </a:rPr>
              <a:t>, </a:t>
            </a:r>
            <a:r>
              <a:rPr lang="it-IT" sz="2400" dirty="0" err="1">
                <a:effectLst/>
                <a:latin typeface="Helvetica" pitchFamily="2" charset="0"/>
              </a:rPr>
              <a:t>constantly</a:t>
            </a:r>
            <a:r>
              <a:rPr lang="it-IT" sz="2400" dirty="0">
                <a:effectLst/>
                <a:latin typeface="Helvetica" pitchFamily="2" charset="0"/>
              </a:rPr>
              <a:t> and </a:t>
            </a:r>
            <a:r>
              <a:rPr lang="it-IT" sz="2400" dirty="0" err="1">
                <a:effectLst/>
                <a:latin typeface="Helvetica" pitchFamily="2" charset="0"/>
              </a:rPr>
              <a:t>systematically</a:t>
            </a:r>
            <a:r>
              <a:rPr lang="it-IT" sz="2400" dirty="0">
                <a:effectLst/>
                <a:latin typeface="Helvetica" pitchFamily="2" charset="0"/>
              </a:rPr>
              <a:t> in </a:t>
            </a:r>
            <a:r>
              <a:rPr lang="it-IT" sz="2400" dirty="0" err="1">
                <a:effectLst/>
                <a:latin typeface="Helvetica" pitchFamily="2" charset="0"/>
              </a:rPr>
              <a:t>search</a:t>
            </a:r>
            <a:r>
              <a:rPr lang="it-IT" sz="2400" dirty="0">
                <a:effectLst/>
                <a:latin typeface="Helvetica" pitchFamily="2" charset="0"/>
              </a:rPr>
              <a:t> of the information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published</a:t>
            </a:r>
            <a:r>
              <a:rPr lang="it-IT" sz="2400" dirty="0">
                <a:effectLst/>
                <a:latin typeface="Helvetica" pitchFamily="2" charset="0"/>
              </a:rPr>
              <a:t> </a:t>
            </a:r>
            <a:r>
              <a:rPr lang="it-IT" sz="2400" dirty="0" err="1">
                <a:effectLst/>
                <a:latin typeface="Helvetica" pitchFamily="2" charset="0"/>
              </a:rPr>
              <a:t>there</a:t>
            </a:r>
            <a:r>
              <a:rPr lang="it-IT" sz="2400" dirty="0">
                <a:effectLst/>
                <a:latin typeface="Helvetica" pitchFamily="2" charset="0"/>
              </a:rPr>
              <a:t>, the operator of a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a:t>
            </a:r>
            <a:r>
              <a:rPr lang="it-IT" sz="2400" dirty="0">
                <a:effectLst/>
                <a:latin typeface="Helvetica" pitchFamily="2" charset="0"/>
              </a:rPr>
              <a:t> ‘</a:t>
            </a:r>
            <a:r>
              <a:rPr lang="it-IT" sz="2400" dirty="0" err="1">
                <a:effectLst/>
                <a:latin typeface="Helvetica" pitchFamily="2" charset="0"/>
              </a:rPr>
              <a:t>collects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data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subsequently</a:t>
            </a:r>
            <a:r>
              <a:rPr lang="it-IT" sz="2400" dirty="0">
                <a:effectLst/>
                <a:latin typeface="Helvetica" pitchFamily="2" charset="0"/>
              </a:rPr>
              <a:t> ‘</a:t>
            </a:r>
            <a:r>
              <a:rPr lang="it-IT" sz="2400" dirty="0" err="1">
                <a:effectLst/>
                <a:latin typeface="Helvetica" pitchFamily="2" charset="0"/>
              </a:rPr>
              <a:t>retrieves</a:t>
            </a:r>
            <a:r>
              <a:rPr lang="it-IT" sz="2400" dirty="0">
                <a:effectLst/>
                <a:latin typeface="Helvetica" pitchFamily="2" charset="0"/>
              </a:rPr>
              <a:t>’, ‘</a:t>
            </a:r>
            <a:r>
              <a:rPr lang="it-IT" sz="2400" dirty="0" err="1">
                <a:effectLst/>
                <a:latin typeface="Helvetica" pitchFamily="2" charset="0"/>
              </a:rPr>
              <a:t>records</a:t>
            </a:r>
            <a:r>
              <a:rPr lang="it-IT" sz="2400" dirty="0">
                <a:effectLst/>
                <a:latin typeface="Helvetica" pitchFamily="2" charset="0"/>
              </a:rPr>
              <a:t>’ and ‘</a:t>
            </a:r>
            <a:r>
              <a:rPr lang="it-IT" sz="2400" dirty="0" err="1">
                <a:effectLst/>
                <a:latin typeface="Helvetica" pitchFamily="2" charset="0"/>
              </a:rPr>
              <a:t>organises</a:t>
            </a:r>
            <a:r>
              <a:rPr lang="it-IT" sz="2400" dirty="0">
                <a:effectLst/>
                <a:latin typeface="Helvetica" pitchFamily="2" charset="0"/>
              </a:rPr>
              <a:t>’ </a:t>
            </a:r>
            <a:r>
              <a:rPr lang="it-IT" sz="2400" dirty="0" err="1">
                <a:effectLst/>
                <a:latin typeface="Helvetica" pitchFamily="2" charset="0"/>
              </a:rPr>
              <a:t>within</a:t>
            </a:r>
            <a:r>
              <a:rPr lang="it-IT" sz="2400" dirty="0">
                <a:effectLst/>
                <a:latin typeface="Helvetica" pitchFamily="2" charset="0"/>
              </a:rPr>
              <a:t> the </a:t>
            </a:r>
            <a:r>
              <a:rPr lang="it-IT" sz="2400" dirty="0" err="1">
                <a:effectLst/>
                <a:latin typeface="Helvetica" pitchFamily="2" charset="0"/>
              </a:rPr>
              <a:t>framework</a:t>
            </a:r>
            <a:r>
              <a:rPr lang="it-IT" sz="2400" dirty="0">
                <a:effectLst/>
                <a:latin typeface="Helvetica" pitchFamily="2" charset="0"/>
              </a:rPr>
              <a:t> of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indexing</a:t>
            </a:r>
            <a:r>
              <a:rPr lang="it-IT" sz="2400" dirty="0">
                <a:effectLst/>
                <a:latin typeface="Helvetica" pitchFamily="2" charset="0"/>
              </a:rPr>
              <a:t> </a:t>
            </a:r>
            <a:r>
              <a:rPr lang="it-IT" sz="2400" dirty="0" err="1">
                <a:effectLst/>
                <a:latin typeface="Helvetica" pitchFamily="2" charset="0"/>
              </a:rPr>
              <a:t>programmes</a:t>
            </a:r>
            <a:r>
              <a:rPr lang="it-IT" sz="2400" dirty="0">
                <a:effectLst/>
                <a:latin typeface="Helvetica" pitchFamily="2" charset="0"/>
              </a:rPr>
              <a:t>, ‘</a:t>
            </a:r>
            <a:r>
              <a:rPr lang="it-IT" sz="2400" dirty="0" err="1">
                <a:effectLst/>
                <a:latin typeface="Helvetica" pitchFamily="2" charset="0"/>
              </a:rPr>
              <a:t>stores</a:t>
            </a:r>
            <a:r>
              <a:rPr lang="it-IT" sz="2400" dirty="0">
                <a:effectLst/>
                <a:latin typeface="Helvetica" pitchFamily="2" charset="0"/>
              </a:rPr>
              <a:t>’ on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servers</a:t>
            </a:r>
            <a:r>
              <a:rPr lang="it-IT" sz="2400" dirty="0">
                <a:effectLst/>
                <a:latin typeface="Helvetica" pitchFamily="2" charset="0"/>
              </a:rPr>
              <a:t> and, </a:t>
            </a:r>
            <a:r>
              <a:rPr lang="it-IT" sz="2400" dirty="0" err="1">
                <a:effectLst/>
                <a:latin typeface="Helvetica" pitchFamily="2" charset="0"/>
              </a:rPr>
              <a:t>as</a:t>
            </a:r>
            <a:r>
              <a:rPr lang="it-IT" sz="2400" dirty="0">
                <a:effectLst/>
                <a:latin typeface="Helvetica" pitchFamily="2" charset="0"/>
              </a:rPr>
              <a:t> the case </a:t>
            </a:r>
            <a:r>
              <a:rPr lang="it-IT" sz="2400" dirty="0" err="1">
                <a:effectLst/>
                <a:latin typeface="Helvetica" pitchFamily="2" charset="0"/>
              </a:rPr>
              <a:t>may</a:t>
            </a:r>
            <a:r>
              <a:rPr lang="it-IT" sz="2400" dirty="0">
                <a:effectLst/>
                <a:latin typeface="Helvetica" pitchFamily="2" charset="0"/>
              </a:rPr>
              <a:t> be, ‘</a:t>
            </a:r>
            <a:r>
              <a:rPr lang="it-IT" sz="2400" dirty="0" err="1">
                <a:effectLst/>
                <a:latin typeface="Helvetica" pitchFamily="2" charset="0"/>
              </a:rPr>
              <a:t>discloses</a:t>
            </a:r>
            <a:r>
              <a:rPr lang="it-IT" sz="2400" dirty="0">
                <a:effectLst/>
                <a:latin typeface="Helvetica" pitchFamily="2" charset="0"/>
              </a:rPr>
              <a:t>’ and ‘</a:t>
            </a:r>
            <a:r>
              <a:rPr lang="it-IT" sz="2400" dirty="0" err="1">
                <a:effectLst/>
                <a:latin typeface="Helvetica" pitchFamily="2" charset="0"/>
              </a:rPr>
              <a:t>makes</a:t>
            </a:r>
            <a:r>
              <a:rPr lang="it-IT" sz="2400" dirty="0">
                <a:effectLst/>
                <a:latin typeface="Helvetica" pitchFamily="2" charset="0"/>
              </a:rPr>
              <a:t> </a:t>
            </a:r>
            <a:r>
              <a:rPr lang="it-IT" sz="2400" dirty="0" err="1">
                <a:effectLst/>
                <a:latin typeface="Helvetica" pitchFamily="2" charset="0"/>
              </a:rPr>
              <a:t>available</a:t>
            </a:r>
            <a:r>
              <a:rPr lang="it-IT" sz="2400" dirty="0">
                <a:effectLst/>
                <a:latin typeface="Helvetica" pitchFamily="2" charset="0"/>
              </a:rPr>
              <a:t>’ to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users</a:t>
            </a:r>
            <a:r>
              <a:rPr lang="it-IT" sz="2400" dirty="0">
                <a:effectLst/>
                <a:latin typeface="Helvetica" pitchFamily="2" charset="0"/>
              </a:rPr>
              <a:t> in the </a:t>
            </a:r>
            <a:r>
              <a:rPr lang="it-IT" sz="2400" dirty="0" err="1">
                <a:effectLst/>
                <a:latin typeface="Helvetica" pitchFamily="2" charset="0"/>
              </a:rPr>
              <a:t>form</a:t>
            </a:r>
            <a:r>
              <a:rPr lang="it-IT" sz="2400" dirty="0">
                <a:effectLst/>
                <a:latin typeface="Helvetica" pitchFamily="2" charset="0"/>
              </a:rPr>
              <a:t> of </a:t>
            </a:r>
          </a:p>
          <a:p>
            <a:pPr algn="just"/>
            <a:endParaRPr lang="it-IT" sz="2400" dirty="0"/>
          </a:p>
        </p:txBody>
      </p:sp>
      <p:sp>
        <p:nvSpPr>
          <p:cNvPr id="4" name="Segnaposto numero diapositiva 3">
            <a:extLst>
              <a:ext uri="{FF2B5EF4-FFF2-40B4-BE49-F238E27FC236}">
                <a16:creationId xmlns:a16="http://schemas.microsoft.com/office/drawing/2014/main" id="{30EEA422-CB66-C744-8652-B070C562E89B}"/>
              </a:ext>
            </a:extLst>
          </p:cNvPr>
          <p:cNvSpPr>
            <a:spLocks noGrp="1"/>
          </p:cNvSpPr>
          <p:nvPr>
            <p:ph type="sldNum" sz="quarter" idx="12"/>
          </p:nvPr>
        </p:nvSpPr>
        <p:spPr/>
        <p:txBody>
          <a:bodyPr/>
          <a:lstStyle/>
          <a:p>
            <a:fld id="{9FB2DE29-B15E-594C-8E2E-9B4F1DF8D2EE}" type="slidenum">
              <a:rPr lang="en-US" altLang="en-US" smtClean="0"/>
              <a:pPr/>
              <a:t>47</a:t>
            </a:fld>
            <a:endParaRPr lang="en-US" altLang="en-US"/>
          </a:p>
        </p:txBody>
      </p:sp>
    </p:spTree>
    <p:extLst>
      <p:ext uri="{BB962C8B-B14F-4D97-AF65-F5344CB8AC3E}">
        <p14:creationId xmlns:p14="http://schemas.microsoft.com/office/powerpoint/2010/main" val="351585452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AB0ACA-F413-2741-B4EF-13FBB27BFABB}"/>
              </a:ext>
            </a:extLst>
          </p:cNvPr>
          <p:cNvSpPr>
            <a:spLocks noGrp="1"/>
          </p:cNvSpPr>
          <p:nvPr>
            <p:ph idx="1"/>
          </p:nvPr>
        </p:nvSpPr>
        <p:spPr>
          <a:xfrm>
            <a:off x="539552" y="908720"/>
            <a:ext cx="7846640" cy="5187280"/>
          </a:xfrm>
        </p:spPr>
        <p:txBody>
          <a:bodyPr/>
          <a:lstStyle/>
          <a:p>
            <a:pPr algn="just"/>
            <a:r>
              <a:rPr lang="it-IT" sz="2400" dirty="0">
                <a:effectLst/>
                <a:latin typeface="Helvetica" pitchFamily="2" charset="0"/>
              </a:rPr>
              <a:t>Data </a:t>
            </a:r>
            <a:r>
              <a:rPr lang="it-IT" sz="2400" dirty="0" err="1">
                <a:effectLst/>
                <a:latin typeface="Helvetica" pitchFamily="2" charset="0"/>
              </a:rPr>
              <a:t>protection</a:t>
            </a:r>
            <a:r>
              <a:rPr lang="it-IT" sz="2400" dirty="0">
                <a:effectLst/>
                <a:latin typeface="Helvetica" pitchFamily="2" charset="0"/>
              </a:rPr>
              <a:t> </a:t>
            </a:r>
            <a:r>
              <a:rPr lang="it-IT" sz="2400" b="1" dirty="0">
                <a:effectLst/>
                <a:latin typeface="Helvetica" pitchFamily="2" charset="0"/>
              </a:rPr>
              <a:t>under EU law </a:t>
            </a:r>
            <a:r>
              <a:rPr lang="it-IT" sz="2400" dirty="0" err="1">
                <a:effectLst/>
                <a:latin typeface="Helvetica" pitchFamily="2" charset="0"/>
              </a:rPr>
              <a:t>is</a:t>
            </a:r>
            <a:r>
              <a:rPr lang="it-IT" sz="2400" dirty="0">
                <a:effectLst/>
                <a:latin typeface="Helvetica" pitchFamily="2" charset="0"/>
              </a:rPr>
              <a:t> in no way </a:t>
            </a:r>
            <a:r>
              <a:rPr lang="it-IT" sz="2400" dirty="0" err="1">
                <a:effectLst/>
                <a:latin typeface="Helvetica" pitchFamily="2" charset="0"/>
              </a:rPr>
              <a:t>limited</a:t>
            </a:r>
            <a:r>
              <a:rPr lang="it-IT" sz="2400" dirty="0">
                <a:effectLst/>
                <a:latin typeface="Helvetica" pitchFamily="2" charset="0"/>
              </a:rPr>
              <a:t> to </a:t>
            </a:r>
            <a:r>
              <a:rPr lang="it-IT" sz="2400" dirty="0" err="1">
                <a:effectLst/>
                <a:latin typeface="Helvetica" pitchFamily="2" charset="0"/>
              </a:rPr>
              <a:t>automated</a:t>
            </a:r>
            <a:r>
              <a:rPr lang="it-IT" sz="2400" dirty="0">
                <a:effectLst/>
                <a:latin typeface="Helvetica" pitchFamily="2" charset="0"/>
              </a:rPr>
              <a:t> data processing. </a:t>
            </a:r>
            <a:r>
              <a:rPr lang="it-IT" sz="2400" dirty="0" err="1">
                <a:effectLst/>
                <a:latin typeface="Helvetica" pitchFamily="2" charset="0"/>
              </a:rPr>
              <a:t>Accordingly</a:t>
            </a:r>
            <a:r>
              <a:rPr lang="it-IT" sz="2400" dirty="0">
                <a:effectLst/>
                <a:latin typeface="Helvetica" pitchFamily="2" charset="0"/>
              </a:rPr>
              <a:t>, under EU law,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applies</a:t>
            </a:r>
            <a:r>
              <a:rPr lang="it-IT" sz="2400" dirty="0">
                <a:effectLst/>
                <a:latin typeface="Helvetica" pitchFamily="2" charset="0"/>
              </a:rPr>
              <a:t> to processing personal data in a </a:t>
            </a:r>
            <a:r>
              <a:rPr lang="it-IT" sz="2400" dirty="0" err="1">
                <a:effectLst/>
                <a:latin typeface="Helvetica" pitchFamily="2" charset="0"/>
              </a:rPr>
              <a:t>manual</a:t>
            </a:r>
            <a:r>
              <a:rPr lang="it-IT" sz="2400" dirty="0">
                <a:effectLst/>
                <a:latin typeface="Helvetica" pitchFamily="2" charset="0"/>
              </a:rPr>
              <a:t> </a:t>
            </a:r>
            <a:r>
              <a:rPr lang="it-IT" sz="2400" dirty="0" err="1">
                <a:effectLst/>
                <a:latin typeface="Helvetica" pitchFamily="2" charset="0"/>
              </a:rPr>
              <a:t>filing</a:t>
            </a:r>
            <a:r>
              <a:rPr lang="it-IT" sz="2400" dirty="0">
                <a:effectLst/>
                <a:latin typeface="Helvetica" pitchFamily="2" charset="0"/>
              </a:rPr>
              <a:t> </a:t>
            </a:r>
            <a:r>
              <a:rPr lang="it-IT" sz="2400" dirty="0" err="1">
                <a:effectLst/>
                <a:latin typeface="Helvetica" pitchFamily="2" charset="0"/>
              </a:rPr>
              <a:t>system</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specially</a:t>
            </a:r>
            <a:r>
              <a:rPr lang="it-IT" sz="2400" dirty="0">
                <a:effectLst/>
                <a:latin typeface="Helvetica" pitchFamily="2" charset="0"/>
              </a:rPr>
              <a:t> </a:t>
            </a:r>
            <a:r>
              <a:rPr lang="it-IT" sz="2400" dirty="0" err="1">
                <a:effectLst/>
                <a:latin typeface="Helvetica" pitchFamily="2" charset="0"/>
              </a:rPr>
              <a:t>structured</a:t>
            </a:r>
            <a:r>
              <a:rPr lang="it-IT" sz="2400" dirty="0">
                <a:effectLst/>
                <a:latin typeface="Helvetica" pitchFamily="2" charset="0"/>
              </a:rPr>
              <a:t> </a:t>
            </a:r>
            <a:r>
              <a:rPr lang="it-IT" sz="2400" dirty="0" err="1">
                <a:effectLst/>
                <a:latin typeface="Helvetica" pitchFamily="2" charset="0"/>
              </a:rPr>
              <a:t>paper</a:t>
            </a:r>
            <a:r>
              <a:rPr lang="it-IT" sz="2400" dirty="0">
                <a:effectLst/>
                <a:latin typeface="Helvetica" pitchFamily="2" charset="0"/>
              </a:rPr>
              <a:t> file. A </a:t>
            </a:r>
            <a:r>
              <a:rPr lang="it-IT" sz="2400" dirty="0" err="1">
                <a:effectLst/>
                <a:latin typeface="Helvetica" pitchFamily="2" charset="0"/>
              </a:rPr>
              <a:t>structured</a:t>
            </a:r>
            <a:r>
              <a:rPr lang="it-IT" sz="2400" dirty="0">
                <a:effectLst/>
                <a:latin typeface="Helvetica" pitchFamily="2" charset="0"/>
              </a:rPr>
              <a:t> </a:t>
            </a:r>
            <a:r>
              <a:rPr lang="it-IT" sz="2400" dirty="0" err="1">
                <a:effectLst/>
                <a:latin typeface="Helvetica" pitchFamily="2" charset="0"/>
              </a:rPr>
              <a:t>filing</a:t>
            </a:r>
            <a:r>
              <a:rPr lang="it-IT" sz="2400" dirty="0">
                <a:effectLst/>
                <a:latin typeface="Helvetica" pitchFamily="2" charset="0"/>
              </a:rPr>
              <a:t> </a:t>
            </a:r>
            <a:r>
              <a:rPr lang="it-IT" sz="2400" dirty="0" err="1">
                <a:effectLst/>
                <a:latin typeface="Helvetica" pitchFamily="2" charset="0"/>
              </a:rPr>
              <a:t>system</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one</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categorises</a:t>
            </a:r>
            <a:r>
              <a:rPr lang="it-IT" sz="2400" dirty="0">
                <a:effectLst/>
                <a:latin typeface="Helvetica" pitchFamily="2" charset="0"/>
              </a:rPr>
              <a:t> a set of personal data, </a:t>
            </a:r>
            <a:r>
              <a:rPr lang="it-IT" sz="2400" dirty="0" err="1">
                <a:effectLst/>
                <a:latin typeface="Helvetica" pitchFamily="2" charset="0"/>
              </a:rPr>
              <a:t>making</a:t>
            </a:r>
            <a:r>
              <a:rPr lang="it-IT" sz="2400" dirty="0">
                <a:effectLst/>
                <a:latin typeface="Helvetica" pitchFamily="2" charset="0"/>
              </a:rPr>
              <a:t> </a:t>
            </a:r>
            <a:r>
              <a:rPr lang="it-IT" sz="2400" dirty="0" err="1">
                <a:effectLst/>
                <a:latin typeface="Helvetica" pitchFamily="2" charset="0"/>
              </a:rPr>
              <a:t>them</a:t>
            </a:r>
            <a:r>
              <a:rPr lang="it-IT" sz="2400" dirty="0">
                <a:effectLst/>
                <a:latin typeface="Helvetica" pitchFamily="2" charset="0"/>
              </a:rPr>
              <a:t> </a:t>
            </a:r>
            <a:r>
              <a:rPr lang="it-IT" sz="2400" dirty="0" err="1">
                <a:effectLst/>
                <a:latin typeface="Helvetica" pitchFamily="2" charset="0"/>
              </a:rPr>
              <a:t>accessible</a:t>
            </a:r>
            <a:r>
              <a:rPr lang="it-IT" sz="2400" dirty="0">
                <a:effectLst/>
                <a:latin typeface="Helvetica" pitchFamily="2" charset="0"/>
              </a:rPr>
              <a:t> </a:t>
            </a:r>
            <a:r>
              <a:rPr lang="it-IT" sz="2400" dirty="0" err="1">
                <a:effectLst/>
                <a:latin typeface="Helvetica" pitchFamily="2" charset="0"/>
              </a:rPr>
              <a:t>according</a:t>
            </a:r>
            <a:r>
              <a:rPr lang="it-IT" sz="2400" dirty="0">
                <a:effectLst/>
                <a:latin typeface="Helvetica" pitchFamily="2" charset="0"/>
              </a:rPr>
              <a:t> to </a:t>
            </a:r>
            <a:r>
              <a:rPr lang="it-IT" sz="2400" dirty="0" err="1">
                <a:effectLst/>
                <a:latin typeface="Helvetica" pitchFamily="2" charset="0"/>
              </a:rPr>
              <a:t>certain</a:t>
            </a:r>
            <a:r>
              <a:rPr lang="it-IT" sz="2400" dirty="0">
                <a:effectLst/>
                <a:latin typeface="Helvetica" pitchFamily="2" charset="0"/>
              </a:rPr>
              <a:t> </a:t>
            </a:r>
            <a:r>
              <a:rPr lang="it-IT" sz="2400" dirty="0" err="1">
                <a:effectLst/>
                <a:latin typeface="Helvetica" pitchFamily="2" charset="0"/>
              </a:rPr>
              <a:t>criteria</a:t>
            </a:r>
            <a:r>
              <a:rPr lang="it-IT" sz="2400" dirty="0">
                <a:effectLst/>
                <a:latin typeface="Helvetica" pitchFamily="2" charset="0"/>
              </a:rPr>
              <a:t>. For </a:t>
            </a:r>
            <a:r>
              <a:rPr lang="it-IT" sz="2400" dirty="0" err="1">
                <a:effectLst/>
                <a:latin typeface="Helvetica" pitchFamily="2" charset="0"/>
              </a:rPr>
              <a:t>example</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an </a:t>
            </a:r>
            <a:r>
              <a:rPr lang="it-IT" sz="2400" dirty="0" err="1">
                <a:effectLst/>
                <a:latin typeface="Helvetica" pitchFamily="2" charset="0"/>
              </a:rPr>
              <a:t>employer</a:t>
            </a:r>
            <a:r>
              <a:rPr lang="it-IT" sz="2400" dirty="0">
                <a:effectLst/>
                <a:latin typeface="Helvetica" pitchFamily="2" charset="0"/>
              </a:rPr>
              <a:t> </a:t>
            </a:r>
            <a:r>
              <a:rPr lang="it-IT" sz="2400" dirty="0" err="1">
                <a:effectLst/>
                <a:latin typeface="Helvetica" pitchFamily="2" charset="0"/>
              </a:rPr>
              <a:t>maintains</a:t>
            </a:r>
            <a:r>
              <a:rPr lang="it-IT" sz="2400" dirty="0">
                <a:effectLst/>
                <a:latin typeface="Helvetica" pitchFamily="2" charset="0"/>
              </a:rPr>
              <a:t> a </a:t>
            </a:r>
            <a:r>
              <a:rPr lang="it-IT" sz="2400" dirty="0" err="1">
                <a:effectLst/>
                <a:latin typeface="Helvetica" pitchFamily="2" charset="0"/>
              </a:rPr>
              <a:t>paper</a:t>
            </a:r>
            <a:r>
              <a:rPr lang="it-IT" sz="2400" dirty="0">
                <a:effectLst/>
                <a:latin typeface="Helvetica" pitchFamily="2" charset="0"/>
              </a:rPr>
              <a:t> file </a:t>
            </a:r>
            <a:r>
              <a:rPr lang="it-IT" sz="2400" dirty="0" err="1">
                <a:effectLst/>
                <a:latin typeface="Helvetica" pitchFamily="2" charset="0"/>
              </a:rPr>
              <a:t>entitled</a:t>
            </a:r>
            <a:r>
              <a:rPr lang="it-IT" sz="2400" dirty="0">
                <a:effectLst/>
                <a:latin typeface="Helvetica" pitchFamily="2" charset="0"/>
              </a:rPr>
              <a:t> ‘</a:t>
            </a:r>
            <a:r>
              <a:rPr lang="it-IT" sz="2400" dirty="0" err="1">
                <a:effectLst/>
                <a:latin typeface="Helvetica" pitchFamily="2" charset="0"/>
              </a:rPr>
              <a:t>employees</a:t>
            </a:r>
            <a:r>
              <a:rPr lang="it-IT" sz="2400" dirty="0">
                <a:effectLst/>
                <a:latin typeface="Helvetica" pitchFamily="2" charset="0"/>
              </a:rPr>
              <a:t> </a:t>
            </a:r>
            <a:r>
              <a:rPr lang="it-IT" sz="2400" dirty="0" err="1">
                <a:effectLst/>
                <a:latin typeface="Helvetica" pitchFamily="2" charset="0"/>
              </a:rPr>
              <a:t>leave</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contains</a:t>
            </a:r>
            <a:r>
              <a:rPr lang="it-IT" sz="2400" dirty="0">
                <a:effectLst/>
                <a:latin typeface="Helvetica" pitchFamily="2" charset="0"/>
              </a:rPr>
              <a:t> </a:t>
            </a:r>
            <a:r>
              <a:rPr lang="it-IT" sz="2400" dirty="0" err="1">
                <a:effectLst/>
                <a:latin typeface="Helvetica" pitchFamily="2" charset="0"/>
              </a:rPr>
              <a:t>all</a:t>
            </a:r>
            <a:r>
              <a:rPr lang="it-IT" sz="2400" dirty="0">
                <a:effectLst/>
                <a:latin typeface="Helvetica" pitchFamily="2" charset="0"/>
              </a:rPr>
              <a:t> the </a:t>
            </a:r>
            <a:r>
              <a:rPr lang="it-IT" sz="2400" dirty="0" err="1">
                <a:effectLst/>
                <a:latin typeface="Helvetica" pitchFamily="2" charset="0"/>
              </a:rPr>
              <a:t>details</a:t>
            </a:r>
            <a:r>
              <a:rPr lang="it-IT" sz="2400" dirty="0">
                <a:effectLst/>
                <a:latin typeface="Helvetica" pitchFamily="2" charset="0"/>
              </a:rPr>
              <a:t> of </a:t>
            </a:r>
            <a:r>
              <a:rPr lang="it-IT" sz="2400" dirty="0" err="1">
                <a:effectLst/>
                <a:latin typeface="Helvetica" pitchFamily="2" charset="0"/>
              </a:rPr>
              <a:t>leaves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staff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taken</a:t>
            </a:r>
            <a:r>
              <a:rPr lang="it-IT" sz="2400" dirty="0">
                <a:effectLst/>
                <a:latin typeface="Helvetica" pitchFamily="2" charset="0"/>
              </a:rPr>
              <a:t> in the </a:t>
            </a:r>
            <a:r>
              <a:rPr lang="it-IT" sz="2400" dirty="0" err="1">
                <a:effectLst/>
                <a:latin typeface="Helvetica" pitchFamily="2" charset="0"/>
              </a:rPr>
              <a:t>past</a:t>
            </a:r>
            <a:r>
              <a:rPr lang="it-IT" sz="2400" dirty="0">
                <a:effectLst/>
                <a:latin typeface="Helvetica" pitchFamily="2" charset="0"/>
              </a:rPr>
              <a:t> </a:t>
            </a:r>
            <a:r>
              <a:rPr lang="it-IT" sz="2400" dirty="0" err="1">
                <a:effectLst/>
                <a:latin typeface="Helvetica" pitchFamily="2" charset="0"/>
              </a:rPr>
              <a:t>year</a:t>
            </a:r>
            <a:r>
              <a:rPr lang="it-IT" sz="2400" dirty="0">
                <a:effectLst/>
                <a:latin typeface="Helvetica" pitchFamily="2" charset="0"/>
              </a:rPr>
              <a:t> and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sorted</a:t>
            </a:r>
            <a:r>
              <a:rPr lang="it-IT" sz="2400" dirty="0">
                <a:effectLst/>
                <a:latin typeface="Helvetica" pitchFamily="2" charset="0"/>
              </a:rPr>
              <a:t> in </a:t>
            </a:r>
            <a:r>
              <a:rPr lang="it-IT" sz="2400" dirty="0" err="1">
                <a:effectLst/>
                <a:latin typeface="Helvetica" pitchFamily="2" charset="0"/>
              </a:rPr>
              <a:t>alphabetical</a:t>
            </a:r>
            <a:r>
              <a:rPr lang="it-IT" sz="2400" dirty="0">
                <a:effectLst/>
                <a:latin typeface="Helvetica" pitchFamily="2" charset="0"/>
              </a:rPr>
              <a:t> </a:t>
            </a:r>
            <a:r>
              <a:rPr lang="it-IT" sz="2400" dirty="0" err="1">
                <a:effectLst/>
                <a:latin typeface="Helvetica" pitchFamily="2" charset="0"/>
              </a:rPr>
              <a:t>order</a:t>
            </a:r>
            <a:r>
              <a:rPr lang="it-IT" sz="2400" dirty="0">
                <a:effectLst/>
                <a:latin typeface="Helvetica" pitchFamily="2" charset="0"/>
              </a:rPr>
              <a:t>, the file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constitute</a:t>
            </a:r>
            <a:r>
              <a:rPr lang="it-IT" sz="2400" dirty="0">
                <a:effectLst/>
                <a:latin typeface="Helvetica" pitchFamily="2" charset="0"/>
              </a:rPr>
              <a:t> a </a:t>
            </a:r>
            <a:r>
              <a:rPr lang="it-IT" sz="2400" dirty="0" err="1">
                <a:effectLst/>
                <a:latin typeface="Helvetica" pitchFamily="2" charset="0"/>
              </a:rPr>
              <a:t>manual</a:t>
            </a:r>
            <a:r>
              <a:rPr lang="it-IT" sz="2400" dirty="0">
                <a:effectLst/>
                <a:latin typeface="Helvetica" pitchFamily="2" charset="0"/>
              </a:rPr>
              <a:t> </a:t>
            </a:r>
            <a:r>
              <a:rPr lang="it-IT" sz="2400" dirty="0" err="1">
                <a:effectLst/>
                <a:latin typeface="Helvetica" pitchFamily="2" charset="0"/>
              </a:rPr>
              <a:t>filing</a:t>
            </a:r>
            <a:r>
              <a:rPr lang="it-IT" sz="2400" dirty="0">
                <a:effectLst/>
                <a:latin typeface="Helvetica" pitchFamily="2" charset="0"/>
              </a:rPr>
              <a:t> </a:t>
            </a:r>
            <a:r>
              <a:rPr lang="it-IT" sz="2400" dirty="0" err="1">
                <a:effectLst/>
                <a:latin typeface="Helvetica" pitchFamily="2" charset="0"/>
              </a:rPr>
              <a:t>system</a:t>
            </a:r>
            <a:r>
              <a:rPr lang="it-IT" sz="2400" dirty="0">
                <a:effectLst/>
                <a:latin typeface="Helvetica" pitchFamily="2" charset="0"/>
              </a:rPr>
              <a:t> </a:t>
            </a:r>
            <a:r>
              <a:rPr lang="it-IT" sz="2400" dirty="0" err="1">
                <a:effectLst/>
                <a:latin typeface="Helvetica" pitchFamily="2" charset="0"/>
              </a:rPr>
              <a:t>subject</a:t>
            </a:r>
            <a:r>
              <a:rPr lang="it-IT" sz="2400" dirty="0">
                <a:effectLst/>
                <a:latin typeface="Helvetica" pitchFamily="2" charset="0"/>
              </a:rPr>
              <a:t> to EU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rules</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0247A6CC-6247-6941-9ED4-8C2111B7AAD1}"/>
              </a:ext>
            </a:extLst>
          </p:cNvPr>
          <p:cNvSpPr>
            <a:spLocks noGrp="1"/>
          </p:cNvSpPr>
          <p:nvPr>
            <p:ph type="sldNum" sz="quarter" idx="12"/>
          </p:nvPr>
        </p:nvSpPr>
        <p:spPr/>
        <p:txBody>
          <a:bodyPr/>
          <a:lstStyle/>
          <a:p>
            <a:fld id="{9FB2DE29-B15E-594C-8E2E-9B4F1DF8D2EE}" type="slidenum">
              <a:rPr lang="en-US" altLang="en-US" smtClean="0"/>
              <a:pPr/>
              <a:t>48</a:t>
            </a:fld>
            <a:endParaRPr lang="en-US" altLang="en-US"/>
          </a:p>
        </p:txBody>
      </p:sp>
    </p:spTree>
    <p:extLst>
      <p:ext uri="{BB962C8B-B14F-4D97-AF65-F5344CB8AC3E}">
        <p14:creationId xmlns:p14="http://schemas.microsoft.com/office/powerpoint/2010/main" val="3942032797"/>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0F2CA335-5F02-A543-AC9F-D787B5973AB5}"/>
              </a:ext>
            </a:extLst>
          </p:cNvPr>
          <p:cNvSpPr>
            <a:spLocks noGrp="1" noChangeArrowheads="1"/>
          </p:cNvSpPr>
          <p:nvPr>
            <p:ph type="title"/>
          </p:nvPr>
        </p:nvSpPr>
        <p:spPr>
          <a:xfrm>
            <a:off x="685800" y="404813"/>
            <a:ext cx="7772400" cy="1143000"/>
          </a:xfrm>
        </p:spPr>
        <p:txBody>
          <a:bodyPr/>
          <a:lstStyle/>
          <a:p>
            <a:r>
              <a:rPr lang="en-US" altLang="en-US"/>
              <a:t>Data Controller</a:t>
            </a:r>
          </a:p>
        </p:txBody>
      </p:sp>
      <p:sp>
        <p:nvSpPr>
          <p:cNvPr id="27650" name="Content Placeholder 2">
            <a:extLst>
              <a:ext uri="{FF2B5EF4-FFF2-40B4-BE49-F238E27FC236}">
                <a16:creationId xmlns:a16="http://schemas.microsoft.com/office/drawing/2014/main" id="{1B7D34D7-F3E8-694A-8A6F-4D031927FD14}"/>
              </a:ext>
            </a:extLst>
          </p:cNvPr>
          <p:cNvSpPr>
            <a:spLocks noGrp="1" noChangeArrowheads="1"/>
          </p:cNvSpPr>
          <p:nvPr>
            <p:ph idx="1"/>
          </p:nvPr>
        </p:nvSpPr>
        <p:spPr/>
        <p:txBody>
          <a:bodyPr/>
          <a:lstStyle/>
          <a:p>
            <a:pPr marL="0" indent="0" algn="just">
              <a:buFontTx/>
              <a:buNone/>
            </a:pPr>
            <a:r>
              <a:rPr lang="en-US" altLang="en-US" sz="2800" dirty="0"/>
              <a:t>'controller' means the natural or legal person, public authority, agency or other body which, alone or jointly with others, </a:t>
            </a:r>
            <a:r>
              <a:rPr lang="en-US" altLang="en-US" sz="2800" dirty="0">
                <a:solidFill>
                  <a:schemeClr val="tx2"/>
                </a:solidFill>
              </a:rPr>
              <a:t>determines the purposes and means of the processing of personal data</a:t>
            </a:r>
            <a:r>
              <a:rPr lang="en-US" altLang="en-US" sz="2800" dirty="0"/>
              <a:t>; where the purposes and means of such processing are determined by Union or Member State law, the controller or the specific criteria for its nomination may be provided for by Union or Member State law</a:t>
            </a:r>
          </a:p>
          <a:p>
            <a:pPr marL="0" indent="0" algn="r">
              <a:buFontTx/>
              <a:buNone/>
            </a:pPr>
            <a:r>
              <a:rPr lang="en-US" altLang="en-US" sz="2000" dirty="0"/>
              <a:t>Article 4 (7)</a:t>
            </a:r>
          </a:p>
        </p:txBody>
      </p:sp>
      <p:sp>
        <p:nvSpPr>
          <p:cNvPr id="27651" name="Slide Number Placeholder 3">
            <a:extLst>
              <a:ext uri="{FF2B5EF4-FFF2-40B4-BE49-F238E27FC236}">
                <a16:creationId xmlns:a16="http://schemas.microsoft.com/office/drawing/2014/main" id="{CC6B2B0A-E3DA-A247-9333-327DD0CBE3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E1F5041-2072-FC44-BDC7-6E7079094DBD}" type="slidenum">
              <a:rPr lang="en-US" altLang="en-US" sz="1400"/>
              <a:pPr>
                <a:spcBef>
                  <a:spcPct val="0"/>
                </a:spcBef>
                <a:buFontTx/>
                <a:buNone/>
              </a:pPr>
              <a:t>49</a:t>
            </a:fld>
            <a:endParaRPr lang="en-US" altLang="en-US" sz="14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D20F64-3C16-CD4D-AD4B-F30D4FEC307C}"/>
              </a:ext>
            </a:extLst>
          </p:cNvPr>
          <p:cNvSpPr>
            <a:spLocks noGrp="1"/>
          </p:cNvSpPr>
          <p:nvPr>
            <p:ph idx="1"/>
          </p:nvPr>
        </p:nvSpPr>
        <p:spPr>
          <a:xfrm>
            <a:off x="611560" y="548680"/>
            <a:ext cx="7846640" cy="5547320"/>
          </a:xfrm>
        </p:spPr>
        <p:txBody>
          <a:bodyPr/>
          <a:lstStyle/>
          <a:p>
            <a:pPr marL="0" indent="0">
              <a:buNone/>
            </a:pPr>
            <a:r>
              <a:rPr lang="it-IT" sz="2400" dirty="0"/>
              <a:t> ( 3 ) </a:t>
            </a:r>
            <a:r>
              <a:rPr lang="it-IT" sz="2400" dirty="0" err="1"/>
              <a:t>Whereas</a:t>
            </a:r>
            <a:r>
              <a:rPr lang="it-IT" sz="2400" dirty="0"/>
              <a:t> the establishment and </a:t>
            </a:r>
            <a:r>
              <a:rPr lang="it-IT" sz="2400" dirty="0" err="1"/>
              <a:t>functioning</a:t>
            </a:r>
            <a:r>
              <a:rPr lang="it-IT" sz="2400" dirty="0"/>
              <a:t> of an </a:t>
            </a:r>
            <a:r>
              <a:rPr lang="it-IT" sz="2400" dirty="0" err="1"/>
              <a:t>internal</a:t>
            </a:r>
            <a:r>
              <a:rPr lang="it-IT" sz="2400" dirty="0"/>
              <a:t> market in </a:t>
            </a:r>
            <a:r>
              <a:rPr lang="it-IT" sz="2400" dirty="0" err="1"/>
              <a:t>which</a:t>
            </a:r>
            <a:r>
              <a:rPr lang="it-IT" sz="2400" dirty="0"/>
              <a:t>, in </a:t>
            </a:r>
            <a:r>
              <a:rPr lang="it-IT" sz="2400" dirty="0" err="1"/>
              <a:t>accordance</a:t>
            </a:r>
            <a:r>
              <a:rPr lang="it-IT" sz="2400" dirty="0"/>
              <a:t> with </a:t>
            </a:r>
            <a:r>
              <a:rPr lang="it-IT" sz="2400" dirty="0" err="1"/>
              <a:t>Article</a:t>
            </a:r>
            <a:r>
              <a:rPr lang="it-IT" sz="2400" dirty="0"/>
              <a:t> 7a of the </a:t>
            </a:r>
            <a:r>
              <a:rPr lang="it-IT" sz="2400" dirty="0" err="1"/>
              <a:t>Treaty</a:t>
            </a:r>
            <a:r>
              <a:rPr lang="it-IT" sz="2400" dirty="0"/>
              <a:t>, the free </a:t>
            </a:r>
            <a:r>
              <a:rPr lang="it-IT" sz="2400" dirty="0" err="1"/>
              <a:t>movement</a:t>
            </a:r>
            <a:r>
              <a:rPr lang="it-IT" sz="2400" dirty="0"/>
              <a:t> of </a:t>
            </a:r>
            <a:r>
              <a:rPr lang="it-IT" sz="2400" dirty="0" err="1"/>
              <a:t>goods</a:t>
            </a:r>
            <a:r>
              <a:rPr lang="it-IT" sz="2400" dirty="0"/>
              <a:t>, </a:t>
            </a:r>
            <a:r>
              <a:rPr lang="it-IT" sz="2400" dirty="0" err="1"/>
              <a:t>persons</a:t>
            </a:r>
            <a:r>
              <a:rPr lang="it-IT" sz="2400" dirty="0"/>
              <a:t>, </a:t>
            </a:r>
            <a:r>
              <a:rPr lang="it-IT" sz="2400" dirty="0" err="1"/>
              <a:t>services</a:t>
            </a:r>
            <a:r>
              <a:rPr lang="it-IT" sz="2400" dirty="0"/>
              <a:t> and capital </a:t>
            </a:r>
            <a:r>
              <a:rPr lang="it-IT" sz="2400" dirty="0" err="1"/>
              <a:t>is</a:t>
            </a:r>
            <a:r>
              <a:rPr lang="it-IT" sz="2400" dirty="0"/>
              <a:t> </a:t>
            </a:r>
            <a:r>
              <a:rPr lang="it-IT" sz="2400" dirty="0" err="1"/>
              <a:t>ensured</a:t>
            </a:r>
            <a:r>
              <a:rPr lang="it-IT" sz="2400" dirty="0"/>
              <a:t> </a:t>
            </a:r>
            <a:r>
              <a:rPr lang="it-IT" sz="2400" dirty="0" err="1"/>
              <a:t>require</a:t>
            </a:r>
            <a:r>
              <a:rPr lang="it-IT" sz="2400" dirty="0"/>
              <a:t> </a:t>
            </a:r>
            <a:r>
              <a:rPr lang="it-IT" sz="2400" dirty="0" err="1"/>
              <a:t>not</a:t>
            </a:r>
            <a:r>
              <a:rPr lang="it-IT" sz="2400" dirty="0"/>
              <a:t> </a:t>
            </a:r>
            <a:r>
              <a:rPr lang="it-IT" sz="2400" dirty="0" err="1"/>
              <a:t>only</a:t>
            </a:r>
            <a:r>
              <a:rPr lang="it-IT" sz="2400" dirty="0"/>
              <a:t> </a:t>
            </a:r>
            <a:r>
              <a:rPr lang="it-IT" sz="2400" dirty="0" err="1"/>
              <a:t>that</a:t>
            </a:r>
            <a:r>
              <a:rPr lang="it-IT" sz="2400" dirty="0"/>
              <a:t> personal data </a:t>
            </a:r>
            <a:r>
              <a:rPr lang="it-IT" sz="2400" dirty="0" err="1"/>
              <a:t>should</a:t>
            </a:r>
            <a:r>
              <a:rPr lang="it-IT" sz="2400" dirty="0"/>
              <a:t> be </a:t>
            </a:r>
            <a:r>
              <a:rPr lang="it-IT" sz="2400" dirty="0" err="1"/>
              <a:t>able</a:t>
            </a:r>
            <a:r>
              <a:rPr lang="it-IT" sz="2400" dirty="0"/>
              <a:t> to flow </a:t>
            </a:r>
            <a:r>
              <a:rPr lang="it-IT" sz="2400" dirty="0" err="1"/>
              <a:t>freely</a:t>
            </a:r>
            <a:r>
              <a:rPr lang="it-IT" sz="2400" dirty="0"/>
              <a:t> from </a:t>
            </a:r>
            <a:r>
              <a:rPr lang="it-IT" sz="2400" dirty="0" err="1"/>
              <a:t>one</a:t>
            </a:r>
            <a:r>
              <a:rPr lang="it-IT" sz="2400" dirty="0"/>
              <a:t> </a:t>
            </a:r>
            <a:r>
              <a:rPr lang="it-IT" sz="2400" dirty="0" err="1"/>
              <a:t>Member</a:t>
            </a:r>
            <a:r>
              <a:rPr lang="it-IT" sz="2400" dirty="0"/>
              <a:t> State to </a:t>
            </a:r>
            <a:r>
              <a:rPr lang="it-IT" sz="2400" dirty="0" err="1"/>
              <a:t>another</a:t>
            </a:r>
            <a:r>
              <a:rPr lang="it-IT" sz="2400" dirty="0"/>
              <a:t>, </a:t>
            </a:r>
            <a:r>
              <a:rPr lang="it-IT" sz="2400" dirty="0" err="1"/>
              <a:t>but</a:t>
            </a:r>
            <a:r>
              <a:rPr lang="it-IT" sz="2400" dirty="0"/>
              <a:t> </a:t>
            </a:r>
            <a:r>
              <a:rPr lang="it-IT" sz="2400" dirty="0" err="1"/>
              <a:t>also</a:t>
            </a:r>
            <a:r>
              <a:rPr lang="it-IT" sz="2400" dirty="0"/>
              <a:t> </a:t>
            </a:r>
            <a:r>
              <a:rPr lang="it-IT" sz="2400" dirty="0" err="1"/>
              <a:t>that</a:t>
            </a:r>
            <a:r>
              <a:rPr lang="it-IT" sz="2400" dirty="0"/>
              <a:t> the </a:t>
            </a:r>
            <a:r>
              <a:rPr lang="it-IT" sz="2400" dirty="0" err="1"/>
              <a:t>fundamental</a:t>
            </a:r>
            <a:r>
              <a:rPr lang="it-IT" sz="2400" dirty="0"/>
              <a:t> </a:t>
            </a:r>
            <a:r>
              <a:rPr lang="it-IT" sz="2400" dirty="0" err="1"/>
              <a:t>rights</a:t>
            </a:r>
            <a:r>
              <a:rPr lang="it-IT" sz="2400" dirty="0"/>
              <a:t> of </a:t>
            </a:r>
            <a:r>
              <a:rPr lang="it-IT" sz="2400" dirty="0" err="1"/>
              <a:t>individuals</a:t>
            </a:r>
            <a:r>
              <a:rPr lang="it-IT" sz="2400" dirty="0"/>
              <a:t> </a:t>
            </a:r>
            <a:r>
              <a:rPr lang="it-IT" sz="2400" dirty="0" err="1"/>
              <a:t>should</a:t>
            </a:r>
            <a:r>
              <a:rPr lang="it-IT" sz="2400" dirty="0"/>
              <a:t> be </a:t>
            </a:r>
            <a:r>
              <a:rPr lang="it-IT" sz="2400" dirty="0" err="1"/>
              <a:t>safeguarded</a:t>
            </a:r>
            <a:r>
              <a:rPr lang="it-IT" sz="2400" dirty="0"/>
              <a:t>.</a:t>
            </a:r>
          </a:p>
          <a:p>
            <a:pPr marL="0" indent="0">
              <a:buNone/>
            </a:pPr>
            <a:r>
              <a:rPr lang="it-IT" sz="2400" dirty="0"/>
              <a:t>(5 ) </a:t>
            </a:r>
            <a:r>
              <a:rPr lang="it-IT" sz="2400" dirty="0" err="1"/>
              <a:t>Whereas</a:t>
            </a:r>
            <a:r>
              <a:rPr lang="it-IT" sz="2400" dirty="0"/>
              <a:t> the </a:t>
            </a:r>
            <a:r>
              <a:rPr lang="it-IT" sz="2400" dirty="0" err="1"/>
              <a:t>economic</a:t>
            </a:r>
            <a:r>
              <a:rPr lang="it-IT" sz="2400" dirty="0"/>
              <a:t> and social </a:t>
            </a:r>
            <a:r>
              <a:rPr lang="it-IT" sz="2400" dirty="0" err="1"/>
              <a:t>integration</a:t>
            </a:r>
            <a:r>
              <a:rPr lang="it-IT" sz="2400" dirty="0"/>
              <a:t> </a:t>
            </a:r>
            <a:r>
              <a:rPr lang="it-IT" sz="2400" dirty="0" err="1"/>
              <a:t>resulting</a:t>
            </a:r>
            <a:r>
              <a:rPr lang="it-IT" sz="2400" dirty="0"/>
              <a:t> from the establishment and </a:t>
            </a:r>
            <a:r>
              <a:rPr lang="it-IT" sz="2400" dirty="0" err="1"/>
              <a:t>functioning</a:t>
            </a:r>
            <a:r>
              <a:rPr lang="it-IT" sz="2400" dirty="0"/>
              <a:t> of the </a:t>
            </a:r>
            <a:r>
              <a:rPr lang="it-IT" sz="2400" dirty="0" err="1"/>
              <a:t>internal</a:t>
            </a:r>
            <a:r>
              <a:rPr lang="it-IT" sz="2400" dirty="0"/>
              <a:t> market </a:t>
            </a:r>
            <a:r>
              <a:rPr lang="it-IT" sz="2400" dirty="0" err="1"/>
              <a:t>within</a:t>
            </a:r>
            <a:r>
              <a:rPr lang="it-IT" sz="2400" dirty="0"/>
              <a:t> the </a:t>
            </a:r>
            <a:r>
              <a:rPr lang="it-IT" sz="2400" dirty="0" err="1"/>
              <a:t>meaning</a:t>
            </a:r>
            <a:r>
              <a:rPr lang="it-IT" sz="2400" dirty="0"/>
              <a:t> of </a:t>
            </a:r>
            <a:r>
              <a:rPr lang="it-IT" sz="2400" dirty="0" err="1"/>
              <a:t>Article</a:t>
            </a:r>
            <a:r>
              <a:rPr lang="it-IT" sz="2400" dirty="0"/>
              <a:t> 7a of the </a:t>
            </a:r>
            <a:r>
              <a:rPr lang="it-IT" sz="2400" dirty="0" err="1"/>
              <a:t>Treaty</a:t>
            </a:r>
            <a:r>
              <a:rPr lang="it-IT" sz="2400" dirty="0"/>
              <a:t> </a:t>
            </a:r>
            <a:r>
              <a:rPr lang="it-IT" sz="2400" dirty="0" err="1"/>
              <a:t>will</a:t>
            </a:r>
            <a:r>
              <a:rPr lang="it-IT" sz="2400" dirty="0"/>
              <a:t> </a:t>
            </a:r>
            <a:r>
              <a:rPr lang="it-IT" sz="2400" dirty="0" err="1"/>
              <a:t>necessarily</a:t>
            </a:r>
            <a:r>
              <a:rPr lang="it-IT" sz="2400" dirty="0"/>
              <a:t> </a:t>
            </a:r>
            <a:r>
              <a:rPr lang="it-IT" sz="2400" dirty="0" err="1"/>
              <a:t>lead</a:t>
            </a:r>
            <a:r>
              <a:rPr lang="it-IT" sz="2400" dirty="0"/>
              <a:t> to a </a:t>
            </a:r>
            <a:r>
              <a:rPr lang="it-IT" sz="2400" dirty="0" err="1"/>
              <a:t>substantial</a:t>
            </a:r>
            <a:r>
              <a:rPr lang="it-IT" sz="2400" dirty="0"/>
              <a:t> </a:t>
            </a:r>
            <a:r>
              <a:rPr lang="it-IT" sz="2400" dirty="0" err="1"/>
              <a:t>increase</a:t>
            </a:r>
            <a:r>
              <a:rPr lang="it-IT" sz="2400" dirty="0"/>
              <a:t> in cross-</a:t>
            </a:r>
            <a:r>
              <a:rPr lang="it-IT" sz="2400" dirty="0" err="1"/>
              <a:t>border</a:t>
            </a:r>
            <a:r>
              <a:rPr lang="it-IT" sz="2400" dirty="0"/>
              <a:t> </a:t>
            </a:r>
            <a:r>
              <a:rPr lang="it-IT" sz="2400" dirty="0" err="1"/>
              <a:t>flows</a:t>
            </a:r>
            <a:r>
              <a:rPr lang="it-IT" sz="2400" dirty="0"/>
              <a:t> of personal data </a:t>
            </a:r>
            <a:r>
              <a:rPr lang="it-IT" sz="2400" dirty="0" err="1"/>
              <a:t>between</a:t>
            </a:r>
            <a:r>
              <a:rPr lang="it-IT" sz="2400" dirty="0"/>
              <a:t> </a:t>
            </a:r>
            <a:r>
              <a:rPr lang="it-IT" sz="2400" dirty="0" err="1"/>
              <a:t>all</a:t>
            </a:r>
            <a:r>
              <a:rPr lang="it-IT" sz="2400" dirty="0"/>
              <a:t> </a:t>
            </a:r>
            <a:r>
              <a:rPr lang="it-IT" sz="2400" dirty="0" err="1"/>
              <a:t>those</a:t>
            </a:r>
            <a:r>
              <a:rPr lang="it-IT" sz="2400" dirty="0"/>
              <a:t> </a:t>
            </a:r>
            <a:r>
              <a:rPr lang="it-IT" sz="2400" dirty="0" err="1"/>
              <a:t>involved</a:t>
            </a:r>
            <a:r>
              <a:rPr lang="it-IT" sz="2400" dirty="0"/>
              <a:t> in a private or public </a:t>
            </a:r>
            <a:r>
              <a:rPr lang="it-IT" sz="2400" dirty="0" err="1"/>
              <a:t>capacity</a:t>
            </a:r>
            <a:r>
              <a:rPr lang="it-IT" sz="2400" dirty="0"/>
              <a:t> in </a:t>
            </a:r>
            <a:r>
              <a:rPr lang="it-IT" sz="2400" dirty="0" err="1"/>
              <a:t>economic</a:t>
            </a:r>
            <a:r>
              <a:rPr lang="it-IT" sz="2400" dirty="0"/>
              <a:t> and social </a:t>
            </a:r>
            <a:r>
              <a:rPr lang="it-IT" sz="2400" dirty="0" err="1"/>
              <a:t>activity</a:t>
            </a:r>
            <a:r>
              <a:rPr lang="it-IT" sz="2400" dirty="0"/>
              <a:t> in the </a:t>
            </a:r>
            <a:r>
              <a:rPr lang="it-IT" sz="2400" dirty="0" err="1"/>
              <a:t>Member</a:t>
            </a:r>
            <a:r>
              <a:rPr lang="it-IT" sz="2400" dirty="0"/>
              <a:t> </a:t>
            </a:r>
            <a:r>
              <a:rPr lang="it-IT" sz="2400" dirty="0" err="1"/>
              <a:t>States</a:t>
            </a:r>
            <a:r>
              <a:rPr lang="it-IT" sz="2400" dirty="0"/>
              <a:t>; </a:t>
            </a:r>
            <a:r>
              <a:rPr lang="it-IT" sz="2400" dirty="0" err="1"/>
              <a:t>whereas</a:t>
            </a:r>
            <a:r>
              <a:rPr lang="it-IT" sz="2400" dirty="0"/>
              <a:t> the </a:t>
            </a:r>
            <a:r>
              <a:rPr lang="it-IT" sz="2400" dirty="0" err="1"/>
              <a:t>exchange</a:t>
            </a:r>
            <a:r>
              <a:rPr lang="it-IT" sz="2400" dirty="0"/>
              <a:t> of personal data </a:t>
            </a:r>
            <a:r>
              <a:rPr lang="it-IT" sz="2400" dirty="0" err="1"/>
              <a:t>between</a:t>
            </a:r>
            <a:r>
              <a:rPr lang="it-IT" sz="2400" dirty="0"/>
              <a:t> </a:t>
            </a:r>
            <a:r>
              <a:rPr lang="it-IT" sz="2400" dirty="0" err="1"/>
              <a:t>undertakings</a:t>
            </a:r>
            <a:r>
              <a:rPr lang="it-IT" sz="2400" dirty="0"/>
              <a:t> in </a:t>
            </a:r>
            <a:r>
              <a:rPr lang="it-IT" sz="2400" dirty="0" err="1"/>
              <a:t>different</a:t>
            </a:r>
            <a:r>
              <a:rPr lang="it-IT" sz="2400" dirty="0"/>
              <a:t> </a:t>
            </a:r>
            <a:r>
              <a:rPr lang="it-IT" sz="2400" dirty="0" err="1"/>
              <a:t>Member</a:t>
            </a:r>
            <a:r>
              <a:rPr lang="it-IT" sz="2400" dirty="0"/>
              <a:t> </a:t>
            </a:r>
            <a:r>
              <a:rPr lang="it-IT" sz="2400" dirty="0" err="1"/>
              <a:t>States</a:t>
            </a:r>
            <a:r>
              <a:rPr lang="it-IT" sz="2400" dirty="0"/>
              <a:t> </a:t>
            </a:r>
            <a:r>
              <a:rPr lang="it-IT" sz="2400" dirty="0" err="1"/>
              <a:t>is</a:t>
            </a:r>
            <a:r>
              <a:rPr lang="it-IT" sz="2400" dirty="0"/>
              <a:t> set to </a:t>
            </a:r>
            <a:r>
              <a:rPr lang="it-IT" sz="2400" dirty="0" err="1"/>
              <a:t>increase</a:t>
            </a:r>
            <a:r>
              <a:rPr lang="it-IT" sz="2400" dirty="0"/>
              <a:t>; </a:t>
            </a:r>
          </a:p>
          <a:p>
            <a:pPr marL="0" indent="0">
              <a:buNone/>
            </a:pPr>
            <a:endParaRPr lang="it-IT" sz="2400" dirty="0"/>
          </a:p>
          <a:p>
            <a:pPr marL="0" indent="0">
              <a:buNone/>
            </a:pPr>
            <a:endParaRPr lang="it-IT" sz="2400" dirty="0"/>
          </a:p>
        </p:txBody>
      </p:sp>
      <p:sp>
        <p:nvSpPr>
          <p:cNvPr id="4" name="Segnaposto numero diapositiva 3">
            <a:extLst>
              <a:ext uri="{FF2B5EF4-FFF2-40B4-BE49-F238E27FC236}">
                <a16:creationId xmlns:a16="http://schemas.microsoft.com/office/drawing/2014/main" id="{675148EC-B08D-5F41-96AC-C3020EC5EBC4}"/>
              </a:ext>
            </a:extLst>
          </p:cNvPr>
          <p:cNvSpPr>
            <a:spLocks noGrp="1"/>
          </p:cNvSpPr>
          <p:nvPr>
            <p:ph type="sldNum" sz="quarter" idx="12"/>
          </p:nvPr>
        </p:nvSpPr>
        <p:spPr/>
        <p:txBody>
          <a:bodyPr/>
          <a:lstStyle/>
          <a:p>
            <a:fld id="{9FB2DE29-B15E-594C-8E2E-9B4F1DF8D2EE}" type="slidenum">
              <a:rPr lang="en-US" altLang="en-US" smtClean="0"/>
              <a:pPr/>
              <a:t>5</a:t>
            </a:fld>
            <a:endParaRPr lang="en-US" altLang="en-US"/>
          </a:p>
        </p:txBody>
      </p:sp>
    </p:spTree>
    <p:extLst>
      <p:ext uri="{BB962C8B-B14F-4D97-AF65-F5344CB8AC3E}">
        <p14:creationId xmlns:p14="http://schemas.microsoft.com/office/powerpoint/2010/main" val="4156200187"/>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a:extLst>
              <a:ext uri="{FF2B5EF4-FFF2-40B4-BE49-F238E27FC236}">
                <a16:creationId xmlns:a16="http://schemas.microsoft.com/office/drawing/2014/main" id="{082017AF-9A89-2240-9344-D06AD178A441}"/>
              </a:ext>
            </a:extLst>
          </p:cNvPr>
          <p:cNvSpPr>
            <a:spLocks noGrp="1" noChangeArrowheads="1"/>
          </p:cNvSpPr>
          <p:nvPr>
            <p:ph type="title"/>
          </p:nvPr>
        </p:nvSpPr>
        <p:spPr/>
        <p:txBody>
          <a:bodyPr/>
          <a:lstStyle/>
          <a:p>
            <a:r>
              <a:rPr lang="it-IT" altLang="it-IT"/>
              <a:t>Data Processor</a:t>
            </a:r>
          </a:p>
        </p:txBody>
      </p:sp>
      <p:sp>
        <p:nvSpPr>
          <p:cNvPr id="28674" name="Segnaposto contenuto 2">
            <a:extLst>
              <a:ext uri="{FF2B5EF4-FFF2-40B4-BE49-F238E27FC236}">
                <a16:creationId xmlns:a16="http://schemas.microsoft.com/office/drawing/2014/main" id="{52F91C66-E192-744B-9F69-7107A46B5EE1}"/>
              </a:ext>
            </a:extLst>
          </p:cNvPr>
          <p:cNvSpPr>
            <a:spLocks noGrp="1" noChangeArrowheads="1"/>
          </p:cNvSpPr>
          <p:nvPr>
            <p:ph idx="1"/>
          </p:nvPr>
        </p:nvSpPr>
        <p:spPr/>
        <p:txBody>
          <a:bodyPr/>
          <a:lstStyle/>
          <a:p>
            <a:r>
              <a:rPr lang="it-IT" altLang="it-IT"/>
              <a:t>‘processor’ means a </a:t>
            </a:r>
            <a:r>
              <a:rPr lang="it-IT" altLang="it-IT">
                <a:solidFill>
                  <a:srgbClr val="FFFF00"/>
                </a:solidFill>
              </a:rPr>
              <a:t>natural or legal person, public authority, agency or other body </a:t>
            </a:r>
            <a:r>
              <a:rPr lang="it-IT" altLang="it-IT"/>
              <a:t>which processes personal data on behalf of the controller;</a:t>
            </a:r>
          </a:p>
        </p:txBody>
      </p:sp>
      <p:sp>
        <p:nvSpPr>
          <p:cNvPr id="28675" name="Segnaposto numero diapositiva 3">
            <a:extLst>
              <a:ext uri="{FF2B5EF4-FFF2-40B4-BE49-F238E27FC236}">
                <a16:creationId xmlns:a16="http://schemas.microsoft.com/office/drawing/2014/main" id="{601E1C87-632D-9E44-9BBC-7657E628B20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3C5D2DC-CC3E-C249-87E5-C52E2A3A8E78}" type="slidenum">
              <a:rPr lang="en-US" altLang="en-US" sz="1400"/>
              <a:pPr>
                <a:spcBef>
                  <a:spcPct val="0"/>
                </a:spcBef>
                <a:buFontTx/>
                <a:buNone/>
              </a:pPr>
              <a:t>50</a:t>
            </a:fld>
            <a:endParaRPr lang="en-US" altLang="en-US" sz="140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a:extLst>
              <a:ext uri="{FF2B5EF4-FFF2-40B4-BE49-F238E27FC236}">
                <a16:creationId xmlns:a16="http://schemas.microsoft.com/office/drawing/2014/main" id="{90169F7A-0EEF-7C4F-A93E-C1BDF047FD3A}"/>
              </a:ext>
            </a:extLst>
          </p:cNvPr>
          <p:cNvSpPr>
            <a:spLocks noGrp="1" noChangeArrowheads="1"/>
          </p:cNvSpPr>
          <p:nvPr>
            <p:ph type="title"/>
          </p:nvPr>
        </p:nvSpPr>
        <p:spPr/>
        <p:txBody>
          <a:bodyPr/>
          <a:lstStyle/>
          <a:p>
            <a:r>
              <a:rPr lang="it-IT" altLang="it-IT" dirty="0" err="1"/>
              <a:t>Recipient</a:t>
            </a:r>
            <a:r>
              <a:rPr lang="it-IT" altLang="it-IT" dirty="0"/>
              <a:t> </a:t>
            </a:r>
          </a:p>
        </p:txBody>
      </p:sp>
      <p:sp>
        <p:nvSpPr>
          <p:cNvPr id="29698" name="Segnaposto contenuto 2">
            <a:extLst>
              <a:ext uri="{FF2B5EF4-FFF2-40B4-BE49-F238E27FC236}">
                <a16:creationId xmlns:a16="http://schemas.microsoft.com/office/drawing/2014/main" id="{CF3BC121-D19D-D64A-AE60-B9C84AD38592}"/>
              </a:ext>
            </a:extLst>
          </p:cNvPr>
          <p:cNvSpPr>
            <a:spLocks noGrp="1" noChangeArrowheads="1"/>
          </p:cNvSpPr>
          <p:nvPr>
            <p:ph idx="1"/>
          </p:nvPr>
        </p:nvSpPr>
        <p:spPr>
          <a:xfrm>
            <a:off x="685800" y="1628775"/>
            <a:ext cx="7772400" cy="4824413"/>
          </a:xfrm>
        </p:spPr>
        <p:txBody>
          <a:bodyPr/>
          <a:lstStyle/>
          <a:p>
            <a:r>
              <a:rPr lang="it-IT" altLang="it-IT" sz="2800"/>
              <a:t>recipient’ </a:t>
            </a:r>
            <a:r>
              <a:rPr lang="it-IT" altLang="it-IT" sz="2800">
                <a:solidFill>
                  <a:srgbClr val="FFFF00"/>
                </a:solidFill>
              </a:rPr>
              <a:t>means a natural or legal person, public authority, agency or another body, to which the personal data are disclosed</a:t>
            </a:r>
            <a:r>
              <a:rPr lang="it-IT" altLang="it-IT" sz="2800"/>
              <a:t>, whether a third party or not. However, public authorities which may receive personal data in theframework of a particular inquiry in accordance with Union or Member State law shall not be regarded as recipients; the processing of those data by those public authorities shall be in compliance with the applicable data protection rules according to the purposes of the processing; </a:t>
            </a:r>
          </a:p>
        </p:txBody>
      </p:sp>
      <p:sp>
        <p:nvSpPr>
          <p:cNvPr id="29699" name="Segnaposto numero diapositiva 3">
            <a:extLst>
              <a:ext uri="{FF2B5EF4-FFF2-40B4-BE49-F238E27FC236}">
                <a16:creationId xmlns:a16="http://schemas.microsoft.com/office/drawing/2014/main" id="{0BA4DD9D-210C-F44C-B99C-F1331C2CBCA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69D33A0-4F69-1640-BB65-14CBF5468F26}" type="slidenum">
              <a:rPr lang="en-US" altLang="en-US" sz="1400"/>
              <a:pPr>
                <a:spcBef>
                  <a:spcPct val="0"/>
                </a:spcBef>
                <a:buFontTx/>
                <a:buNone/>
              </a:pPr>
              <a:t>51</a:t>
            </a:fld>
            <a:endParaRPr lang="en-US" altLang="en-US" sz="140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6EFBE9-C63F-CA47-8D8D-26FB1DA3D7CF}"/>
              </a:ext>
            </a:extLst>
          </p:cNvPr>
          <p:cNvSpPr>
            <a:spLocks noGrp="1"/>
          </p:cNvSpPr>
          <p:nvPr>
            <p:ph type="title"/>
          </p:nvPr>
        </p:nvSpPr>
        <p:spPr/>
        <p:txBody>
          <a:bodyPr/>
          <a:lstStyle/>
          <a:p>
            <a:r>
              <a:rPr lang="it-IT" dirty="0" err="1"/>
              <a:t>Key</a:t>
            </a:r>
            <a:r>
              <a:rPr lang="it-IT" dirty="0"/>
              <a:t> </a:t>
            </a:r>
            <a:r>
              <a:rPr lang="it-IT" dirty="0" err="1"/>
              <a:t>points</a:t>
            </a:r>
            <a:endParaRPr lang="it-IT" dirty="0"/>
          </a:p>
        </p:txBody>
      </p:sp>
      <p:sp>
        <p:nvSpPr>
          <p:cNvPr id="3" name="Segnaposto contenuto 2">
            <a:extLst>
              <a:ext uri="{FF2B5EF4-FFF2-40B4-BE49-F238E27FC236}">
                <a16:creationId xmlns:a16="http://schemas.microsoft.com/office/drawing/2014/main" id="{F261C5D4-58D2-E94E-8DB2-3178D1E9F789}"/>
              </a:ext>
            </a:extLst>
          </p:cNvPr>
          <p:cNvSpPr>
            <a:spLocks noGrp="1"/>
          </p:cNvSpPr>
          <p:nvPr>
            <p:ph idx="1"/>
          </p:nvPr>
        </p:nvSpPr>
        <p:spPr>
          <a:xfrm>
            <a:off x="685800" y="1628800"/>
            <a:ext cx="7772400" cy="4467200"/>
          </a:xfrm>
        </p:spPr>
        <p:txBody>
          <a:bodyPr/>
          <a:lstStyle/>
          <a:p>
            <a:r>
              <a:rPr lang="it-IT" sz="2400" dirty="0" err="1">
                <a:effectLst/>
                <a:latin typeface="Helvetica" pitchFamily="2" charset="0"/>
              </a:rPr>
              <a:t>Whoever</a:t>
            </a:r>
            <a:r>
              <a:rPr lang="it-IT" sz="2400" dirty="0">
                <a:effectLst/>
                <a:latin typeface="Helvetica" pitchFamily="2" charset="0"/>
              </a:rPr>
              <a:t> </a:t>
            </a:r>
            <a:r>
              <a:rPr lang="it-IT" sz="2400" dirty="0" err="1">
                <a:effectLst/>
                <a:latin typeface="Helvetica" pitchFamily="2" charset="0"/>
              </a:rPr>
              <a:t>determines</a:t>
            </a:r>
            <a:r>
              <a:rPr lang="it-IT" sz="2400" dirty="0">
                <a:effectLst/>
                <a:latin typeface="Helvetica" pitchFamily="2" charset="0"/>
              </a:rPr>
              <a:t> the </a:t>
            </a:r>
            <a:r>
              <a:rPr lang="it-IT" sz="2400" dirty="0" err="1">
                <a:effectLst/>
                <a:latin typeface="Helvetica" pitchFamily="2" charset="0"/>
              </a:rPr>
              <a:t>means</a:t>
            </a:r>
            <a:r>
              <a:rPr lang="it-IT" sz="2400" dirty="0">
                <a:effectLst/>
                <a:latin typeface="Helvetica" pitchFamily="2" charset="0"/>
              </a:rPr>
              <a:t> and </a:t>
            </a:r>
            <a:r>
              <a:rPr lang="it-IT" sz="2400" dirty="0" err="1">
                <a:effectLst/>
                <a:latin typeface="Helvetica" pitchFamily="2" charset="0"/>
              </a:rPr>
              <a:t>purposes</a:t>
            </a:r>
            <a:r>
              <a:rPr lang="it-IT" sz="2400" dirty="0">
                <a:effectLst/>
                <a:latin typeface="Helvetica" pitchFamily="2" charset="0"/>
              </a:rPr>
              <a:t> of processing the personal data of </a:t>
            </a:r>
            <a:r>
              <a:rPr lang="it-IT" sz="2400" dirty="0" err="1">
                <a:effectLst/>
                <a:latin typeface="Helvetica" pitchFamily="2" charset="0"/>
              </a:rPr>
              <a:t>others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‘controller’ under data </a:t>
            </a:r>
            <a:r>
              <a:rPr lang="it-IT" sz="2400" dirty="0" err="1">
                <a:effectLst/>
                <a:latin typeface="Helvetica" pitchFamily="2" charset="0"/>
              </a:rPr>
              <a:t>protection</a:t>
            </a:r>
            <a:r>
              <a:rPr lang="it-IT" sz="2400" dirty="0">
                <a:effectLst/>
                <a:latin typeface="Helvetica" pitchFamily="2" charset="0"/>
              </a:rPr>
              <a:t> law;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several</a:t>
            </a:r>
            <a:r>
              <a:rPr lang="it-IT" sz="2400" dirty="0">
                <a:effectLst/>
                <a:latin typeface="Helvetica" pitchFamily="2" charset="0"/>
              </a:rPr>
              <a:t> </a:t>
            </a:r>
            <a:r>
              <a:rPr lang="it-IT" sz="2400" dirty="0" err="1">
                <a:effectLst/>
                <a:latin typeface="Helvetica" pitchFamily="2" charset="0"/>
              </a:rPr>
              <a:t>persons</a:t>
            </a:r>
            <a:r>
              <a:rPr lang="it-IT" sz="2400" dirty="0">
                <a:effectLst/>
                <a:latin typeface="Helvetica" pitchFamily="2" charset="0"/>
              </a:rPr>
              <a:t> take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decision</a:t>
            </a:r>
            <a:r>
              <a:rPr lang="it-IT" sz="2400" dirty="0">
                <a:effectLst/>
                <a:latin typeface="Helvetica" pitchFamily="2" charset="0"/>
              </a:rPr>
              <a:t> </a:t>
            </a:r>
            <a:r>
              <a:rPr lang="it-IT" sz="2400" dirty="0" err="1">
                <a:effectLst/>
                <a:latin typeface="Helvetica" pitchFamily="2" charset="0"/>
              </a:rPr>
              <a:t>together</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a:t>
            </a:r>
            <a:r>
              <a:rPr lang="it-IT" sz="2400" dirty="0" err="1">
                <a:effectLst/>
                <a:latin typeface="Helvetica" pitchFamily="2" charset="0"/>
              </a:rPr>
              <a:t>may</a:t>
            </a:r>
            <a:r>
              <a:rPr lang="it-IT" sz="2400" dirty="0">
                <a:effectLst/>
                <a:latin typeface="Helvetica" pitchFamily="2" charset="0"/>
              </a:rPr>
              <a:t> be ‘joint </a:t>
            </a:r>
            <a:r>
              <a:rPr lang="it-IT" sz="2400" dirty="0" err="1">
                <a:effectLst/>
                <a:latin typeface="Helvetica" pitchFamily="2" charset="0"/>
              </a:rPr>
              <a:t>controllers</a:t>
            </a:r>
            <a:r>
              <a:rPr lang="it-IT" sz="2400" dirty="0">
                <a:effectLst/>
                <a:latin typeface="Helvetica" pitchFamily="2" charset="0"/>
              </a:rPr>
              <a:t>’. </a:t>
            </a:r>
          </a:p>
          <a:p>
            <a:r>
              <a:rPr lang="it-IT" sz="2400" dirty="0">
                <a:effectLst/>
                <a:latin typeface="Helvetica" pitchFamily="2" charset="0"/>
              </a:rPr>
              <a:t>A ‘processor’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natural</a:t>
            </a:r>
            <a:r>
              <a:rPr lang="it-IT" sz="2400" dirty="0">
                <a:effectLst/>
                <a:latin typeface="Helvetica" pitchFamily="2" charset="0"/>
              </a:rPr>
              <a:t> or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processes</a:t>
            </a:r>
            <a:r>
              <a:rPr lang="it-IT" sz="2400" dirty="0">
                <a:effectLst/>
                <a:latin typeface="Helvetica" pitchFamily="2" charset="0"/>
              </a:rPr>
              <a:t> personal data on </a:t>
            </a:r>
            <a:r>
              <a:rPr lang="it-IT" sz="2400" dirty="0" err="1">
                <a:effectLst/>
                <a:latin typeface="Helvetica" pitchFamily="2" charset="0"/>
              </a:rPr>
              <a:t>behalf</a:t>
            </a:r>
            <a:r>
              <a:rPr lang="it-IT" sz="2400" dirty="0">
                <a:effectLst/>
                <a:latin typeface="Helvetica" pitchFamily="2" charset="0"/>
              </a:rPr>
              <a:t> of a controller. </a:t>
            </a:r>
          </a:p>
          <a:p>
            <a:r>
              <a:rPr lang="it-IT" sz="2400" dirty="0">
                <a:effectLst/>
                <a:latin typeface="Helvetica" pitchFamily="2" charset="0"/>
              </a:rPr>
              <a:t>A processor </a:t>
            </a:r>
            <a:r>
              <a:rPr lang="it-IT" sz="2400" dirty="0" err="1">
                <a:effectLst/>
                <a:latin typeface="Helvetica" pitchFamily="2" charset="0"/>
              </a:rPr>
              <a:t>becomes</a:t>
            </a:r>
            <a:r>
              <a:rPr lang="it-IT" sz="2400" dirty="0">
                <a:effectLst/>
                <a:latin typeface="Helvetica" pitchFamily="2" charset="0"/>
              </a:rPr>
              <a:t> a controller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determines</a:t>
            </a:r>
            <a:r>
              <a:rPr lang="it-IT" sz="2400" dirty="0">
                <a:effectLst/>
                <a:latin typeface="Helvetica" pitchFamily="2" charset="0"/>
              </a:rPr>
              <a:t> the </a:t>
            </a:r>
            <a:r>
              <a:rPr lang="it-IT" sz="2400" dirty="0" err="1">
                <a:effectLst/>
                <a:latin typeface="Helvetica" pitchFamily="2" charset="0"/>
              </a:rPr>
              <a:t>means</a:t>
            </a:r>
            <a:r>
              <a:rPr lang="it-IT" sz="2400" dirty="0">
                <a:effectLst/>
                <a:latin typeface="Helvetica" pitchFamily="2" charset="0"/>
              </a:rPr>
              <a:t> and </a:t>
            </a:r>
            <a:r>
              <a:rPr lang="it-IT" sz="2400" dirty="0" err="1">
                <a:effectLst/>
                <a:latin typeface="Helvetica" pitchFamily="2" charset="0"/>
              </a:rPr>
              <a:t>purposes</a:t>
            </a:r>
            <a:r>
              <a:rPr lang="it-IT" sz="2400" dirty="0">
                <a:effectLst/>
                <a:latin typeface="Helvetica" pitchFamily="2" charset="0"/>
              </a:rPr>
              <a:t> of data processing </a:t>
            </a:r>
            <a:r>
              <a:rPr lang="it-IT" sz="2400" dirty="0" err="1">
                <a:effectLst/>
                <a:latin typeface="Helvetica" pitchFamily="2" charset="0"/>
              </a:rPr>
              <a:t>itself</a:t>
            </a:r>
            <a:r>
              <a:rPr lang="it-IT" sz="2400" dirty="0">
                <a:effectLst/>
                <a:latin typeface="Helvetica" pitchFamily="2" charset="0"/>
              </a:rPr>
              <a:t>. </a:t>
            </a:r>
          </a:p>
          <a:p>
            <a:r>
              <a:rPr lang="it-IT" sz="2400" dirty="0" err="1">
                <a:effectLst/>
                <a:latin typeface="Helvetica" pitchFamily="2" charset="0"/>
              </a:rPr>
              <a:t>Any</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to </a:t>
            </a:r>
            <a:r>
              <a:rPr lang="it-IT" sz="2400" dirty="0" err="1">
                <a:effectLst/>
                <a:latin typeface="Helvetica" pitchFamily="2" charset="0"/>
              </a:rPr>
              <a:t>whom</a:t>
            </a:r>
            <a:r>
              <a:rPr lang="it-IT" sz="2400" dirty="0">
                <a:effectLst/>
                <a:latin typeface="Helvetica" pitchFamily="2" charset="0"/>
              </a:rPr>
              <a:t> personal data are </a:t>
            </a:r>
            <a:r>
              <a:rPr lang="it-IT" sz="2400" dirty="0" err="1">
                <a:effectLst/>
                <a:latin typeface="Helvetica" pitchFamily="2" charset="0"/>
              </a:rPr>
              <a:t>disclosed</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recipient</a:t>
            </a:r>
            <a:r>
              <a:rPr lang="it-IT" sz="2400" dirty="0">
                <a:effectLst/>
                <a:latin typeface="Helvetica" pitchFamily="2" charset="0"/>
              </a:rPr>
              <a:t>’. </a:t>
            </a:r>
          </a:p>
          <a:p>
            <a:endParaRPr lang="it-IT" sz="2400" dirty="0"/>
          </a:p>
        </p:txBody>
      </p:sp>
      <p:sp>
        <p:nvSpPr>
          <p:cNvPr id="4" name="Segnaposto numero diapositiva 3">
            <a:extLst>
              <a:ext uri="{FF2B5EF4-FFF2-40B4-BE49-F238E27FC236}">
                <a16:creationId xmlns:a16="http://schemas.microsoft.com/office/drawing/2014/main" id="{9867D5BF-073A-BB42-9ABB-5AD1E1305411}"/>
              </a:ext>
            </a:extLst>
          </p:cNvPr>
          <p:cNvSpPr>
            <a:spLocks noGrp="1"/>
          </p:cNvSpPr>
          <p:nvPr>
            <p:ph type="sldNum" sz="quarter" idx="12"/>
          </p:nvPr>
        </p:nvSpPr>
        <p:spPr/>
        <p:txBody>
          <a:bodyPr/>
          <a:lstStyle/>
          <a:p>
            <a:fld id="{9FB2DE29-B15E-594C-8E2E-9B4F1DF8D2EE}" type="slidenum">
              <a:rPr lang="en-US" altLang="en-US" smtClean="0"/>
              <a:pPr/>
              <a:t>52</a:t>
            </a:fld>
            <a:endParaRPr lang="en-US" altLang="en-US"/>
          </a:p>
        </p:txBody>
      </p:sp>
    </p:spTree>
    <p:extLst>
      <p:ext uri="{BB962C8B-B14F-4D97-AF65-F5344CB8AC3E}">
        <p14:creationId xmlns:p14="http://schemas.microsoft.com/office/powerpoint/2010/main" val="409130253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CD13FC-0336-294A-8F32-F6E4F04D173F}"/>
              </a:ext>
            </a:extLst>
          </p:cNvPr>
          <p:cNvSpPr>
            <a:spLocks noGrp="1"/>
          </p:cNvSpPr>
          <p:nvPr>
            <p:ph idx="1"/>
          </p:nvPr>
        </p:nvSpPr>
        <p:spPr>
          <a:xfrm>
            <a:off x="611560" y="1340768"/>
            <a:ext cx="7846640" cy="4755232"/>
          </a:xfrm>
        </p:spPr>
        <p:txBody>
          <a:bodyPr/>
          <a:lstStyle/>
          <a:p>
            <a:pPr algn="just"/>
            <a:r>
              <a:rPr lang="it-IT" sz="2400" dirty="0">
                <a:effectLst/>
                <a:latin typeface="Helvetica" pitchFamily="2" charset="0"/>
              </a:rPr>
              <a:t>A ‘</a:t>
            </a:r>
            <a:r>
              <a:rPr lang="it-IT" sz="2400" dirty="0" err="1">
                <a:effectLst/>
                <a:latin typeface="Helvetica" pitchFamily="2" charset="0"/>
              </a:rPr>
              <a:t>third</a:t>
            </a:r>
            <a:r>
              <a:rPr lang="it-IT" sz="2400" dirty="0">
                <a:effectLst/>
                <a:latin typeface="Helvetica" pitchFamily="2" charset="0"/>
              </a:rPr>
              <a:t> party’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natural</a:t>
            </a:r>
            <a:r>
              <a:rPr lang="it-IT" sz="2400" dirty="0">
                <a:effectLst/>
                <a:latin typeface="Helvetica" pitchFamily="2" charset="0"/>
              </a:rPr>
              <a:t> or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than</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the controller, the processor and </a:t>
            </a:r>
            <a:r>
              <a:rPr lang="it-IT" sz="2400" dirty="0" err="1">
                <a:effectLst/>
                <a:latin typeface="Helvetica" pitchFamily="2" charset="0"/>
              </a:rPr>
              <a:t>persons</a:t>
            </a:r>
            <a:r>
              <a:rPr lang="it-IT" sz="2400" dirty="0">
                <a:effectLst/>
                <a:latin typeface="Helvetica" pitchFamily="2" charset="0"/>
              </a:rPr>
              <a:t>, </a:t>
            </a:r>
            <a:r>
              <a:rPr lang="it-IT" sz="2400" dirty="0" err="1">
                <a:effectLst/>
                <a:latin typeface="Helvetica" pitchFamily="2" charset="0"/>
              </a:rPr>
              <a:t>who</a:t>
            </a:r>
            <a:r>
              <a:rPr lang="it-IT" sz="2400" dirty="0">
                <a:effectLst/>
                <a:latin typeface="Helvetica" pitchFamily="2" charset="0"/>
              </a:rPr>
              <a:t> are </a:t>
            </a:r>
            <a:r>
              <a:rPr lang="it-IT" sz="2400" dirty="0" err="1">
                <a:effectLst/>
                <a:latin typeface="Helvetica" pitchFamily="2" charset="0"/>
              </a:rPr>
              <a:t>authorised</a:t>
            </a:r>
            <a:r>
              <a:rPr lang="it-IT" sz="2400" dirty="0">
                <a:effectLst/>
                <a:latin typeface="Helvetica" pitchFamily="2" charset="0"/>
              </a:rPr>
              <a:t> to </a:t>
            </a:r>
            <a:r>
              <a:rPr lang="it-IT" sz="2400" dirty="0" err="1">
                <a:effectLst/>
                <a:latin typeface="Helvetica" pitchFamily="2" charset="0"/>
              </a:rPr>
              <a:t>process</a:t>
            </a:r>
            <a:r>
              <a:rPr lang="it-IT" sz="2400" dirty="0">
                <a:effectLst/>
                <a:latin typeface="Helvetica" pitchFamily="2" charset="0"/>
              </a:rPr>
              <a:t> personal data under the </a:t>
            </a:r>
            <a:r>
              <a:rPr lang="it-IT" sz="2400" dirty="0" err="1">
                <a:effectLst/>
                <a:latin typeface="Helvetica" pitchFamily="2" charset="0"/>
              </a:rPr>
              <a:t>direct</a:t>
            </a:r>
            <a:r>
              <a:rPr lang="it-IT" sz="2400" dirty="0">
                <a:effectLst/>
                <a:latin typeface="Helvetica" pitchFamily="2" charset="0"/>
              </a:rPr>
              <a:t> authority of the controller or processor.  </a:t>
            </a:r>
          </a:p>
          <a:p>
            <a:pPr algn="just"/>
            <a:endParaRPr lang="it-IT" sz="2400" dirty="0"/>
          </a:p>
        </p:txBody>
      </p:sp>
      <p:sp>
        <p:nvSpPr>
          <p:cNvPr id="4" name="Segnaposto numero diapositiva 3">
            <a:extLst>
              <a:ext uri="{FF2B5EF4-FFF2-40B4-BE49-F238E27FC236}">
                <a16:creationId xmlns:a16="http://schemas.microsoft.com/office/drawing/2014/main" id="{7B2CBF82-AAED-EF4C-862F-82AEA7252E70}"/>
              </a:ext>
            </a:extLst>
          </p:cNvPr>
          <p:cNvSpPr>
            <a:spLocks noGrp="1"/>
          </p:cNvSpPr>
          <p:nvPr>
            <p:ph type="sldNum" sz="quarter" idx="12"/>
          </p:nvPr>
        </p:nvSpPr>
        <p:spPr/>
        <p:txBody>
          <a:bodyPr/>
          <a:lstStyle/>
          <a:p>
            <a:fld id="{9FB2DE29-B15E-594C-8E2E-9B4F1DF8D2EE}" type="slidenum">
              <a:rPr lang="en-US" altLang="en-US" smtClean="0"/>
              <a:pPr/>
              <a:t>53</a:t>
            </a:fld>
            <a:endParaRPr lang="en-US" altLang="en-US"/>
          </a:p>
        </p:txBody>
      </p:sp>
    </p:spTree>
    <p:extLst>
      <p:ext uri="{BB962C8B-B14F-4D97-AF65-F5344CB8AC3E}">
        <p14:creationId xmlns:p14="http://schemas.microsoft.com/office/powerpoint/2010/main" val="127905005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119537-7D91-9B44-A598-36B3D7B58F05}"/>
              </a:ext>
            </a:extLst>
          </p:cNvPr>
          <p:cNvSpPr>
            <a:spLocks noGrp="1"/>
          </p:cNvSpPr>
          <p:nvPr>
            <p:ph idx="1"/>
          </p:nvPr>
        </p:nvSpPr>
        <p:spPr>
          <a:xfrm>
            <a:off x="611560" y="152400"/>
            <a:ext cx="7846640" cy="5943600"/>
          </a:xfrm>
        </p:spPr>
        <p:txBody>
          <a:bodyPr/>
          <a:lstStyle/>
          <a:p>
            <a:pPr algn="just"/>
            <a:r>
              <a:rPr lang="it-IT" sz="2400" dirty="0">
                <a:effectLst/>
                <a:latin typeface="Helvetica" pitchFamily="2" charset="0"/>
              </a:rPr>
              <a:t>The </a:t>
            </a:r>
            <a:r>
              <a:rPr lang="it-IT" sz="2400" dirty="0" err="1">
                <a:effectLst/>
                <a:latin typeface="Helvetica" pitchFamily="2" charset="0"/>
              </a:rPr>
              <a:t>most</a:t>
            </a:r>
            <a:r>
              <a:rPr lang="it-IT" sz="2400" dirty="0">
                <a:effectLst/>
                <a:latin typeface="Helvetica" pitchFamily="2" charset="0"/>
              </a:rPr>
              <a:t> </a:t>
            </a:r>
            <a:r>
              <a:rPr lang="it-IT" sz="2400" dirty="0" err="1">
                <a:effectLst/>
                <a:latin typeface="Helvetica" pitchFamily="2" charset="0"/>
              </a:rPr>
              <a:t>important</a:t>
            </a:r>
            <a:r>
              <a:rPr lang="it-IT" sz="2400" dirty="0">
                <a:effectLst/>
                <a:latin typeface="Helvetica" pitchFamily="2" charset="0"/>
              </a:rPr>
              <a:t> </a:t>
            </a:r>
            <a:r>
              <a:rPr lang="it-IT" sz="2400" dirty="0" err="1">
                <a:effectLst/>
                <a:latin typeface="Helvetica" pitchFamily="2" charset="0"/>
              </a:rPr>
              <a:t>consequence</a:t>
            </a:r>
            <a:r>
              <a:rPr lang="it-IT" sz="2400" dirty="0">
                <a:effectLst/>
                <a:latin typeface="Helvetica" pitchFamily="2" charset="0"/>
              </a:rPr>
              <a:t> of </a:t>
            </a:r>
            <a:r>
              <a:rPr lang="it-IT" sz="2400" dirty="0" err="1">
                <a:effectLst/>
                <a:latin typeface="Helvetica" pitchFamily="2" charset="0"/>
              </a:rPr>
              <a:t>being</a:t>
            </a:r>
            <a:r>
              <a:rPr lang="it-IT" sz="2400" dirty="0">
                <a:effectLst/>
                <a:latin typeface="Helvetica" pitchFamily="2" charset="0"/>
              </a:rPr>
              <a:t> a controller or a processor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responsibility</a:t>
            </a:r>
            <a:r>
              <a:rPr lang="it-IT" sz="2400" dirty="0">
                <a:effectLst/>
                <a:latin typeface="Helvetica" pitchFamily="2" charset="0"/>
              </a:rPr>
              <a:t> for </a:t>
            </a:r>
            <a:r>
              <a:rPr lang="it-IT" sz="2400" dirty="0" err="1">
                <a:effectLst/>
                <a:latin typeface="Helvetica" pitchFamily="2" charset="0"/>
              </a:rPr>
              <a:t>complying</a:t>
            </a:r>
            <a:r>
              <a:rPr lang="it-IT" sz="2400" dirty="0">
                <a:effectLst/>
                <a:latin typeface="Helvetica" pitchFamily="2" charset="0"/>
              </a:rPr>
              <a:t> with the </a:t>
            </a:r>
            <a:r>
              <a:rPr lang="it-IT" sz="2400" dirty="0" err="1">
                <a:effectLst/>
                <a:latin typeface="Helvetica" pitchFamily="2" charset="0"/>
              </a:rPr>
              <a:t>respective</a:t>
            </a:r>
            <a:r>
              <a:rPr lang="it-IT" sz="2400" dirty="0">
                <a:effectLst/>
                <a:latin typeface="Helvetica" pitchFamily="2" charset="0"/>
              </a:rPr>
              <a:t> </a:t>
            </a:r>
            <a:r>
              <a:rPr lang="it-IT" sz="2400" dirty="0" err="1">
                <a:effectLst/>
                <a:latin typeface="Helvetica" pitchFamily="2" charset="0"/>
              </a:rPr>
              <a:t>obligations</a:t>
            </a:r>
            <a:r>
              <a:rPr lang="it-IT" sz="2400" dirty="0">
                <a:effectLst/>
                <a:latin typeface="Helvetica" pitchFamily="2" charset="0"/>
              </a:rPr>
              <a:t> under data </a:t>
            </a:r>
            <a:r>
              <a:rPr lang="it-IT" sz="2400" dirty="0" err="1">
                <a:effectLst/>
                <a:latin typeface="Helvetica" pitchFamily="2" charset="0"/>
              </a:rPr>
              <a:t>protection</a:t>
            </a:r>
            <a:r>
              <a:rPr lang="it-IT" sz="2400" dirty="0">
                <a:effectLst/>
                <a:latin typeface="Helvetica" pitchFamily="2" charset="0"/>
              </a:rPr>
              <a:t> law. In the private </a:t>
            </a:r>
            <a:r>
              <a:rPr lang="it-IT" sz="2400" dirty="0" err="1">
                <a:effectLst/>
                <a:latin typeface="Helvetica" pitchFamily="2" charset="0"/>
              </a:rPr>
              <a:t>sector</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usually</a:t>
            </a:r>
            <a:r>
              <a:rPr lang="it-IT" sz="2400" dirty="0">
                <a:effectLst/>
                <a:latin typeface="Helvetica" pitchFamily="2" charset="0"/>
              </a:rPr>
              <a:t> a </a:t>
            </a:r>
            <a:r>
              <a:rPr lang="it-IT" sz="2400" dirty="0" err="1">
                <a:effectLst/>
                <a:latin typeface="Helvetica" pitchFamily="2" charset="0"/>
              </a:rPr>
              <a:t>natural</a:t>
            </a:r>
            <a:r>
              <a:rPr lang="it-IT" sz="2400" dirty="0">
                <a:effectLst/>
                <a:latin typeface="Helvetica" pitchFamily="2" charset="0"/>
              </a:rPr>
              <a:t> or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in the public </a:t>
            </a:r>
            <a:r>
              <a:rPr lang="it-IT" sz="2400" dirty="0" err="1">
                <a:effectLst/>
                <a:latin typeface="Helvetica" pitchFamily="2" charset="0"/>
              </a:rPr>
              <a:t>sector</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usually</a:t>
            </a:r>
            <a:r>
              <a:rPr lang="it-IT" sz="2400" dirty="0">
                <a:effectLst/>
                <a:latin typeface="Helvetica" pitchFamily="2" charset="0"/>
              </a:rPr>
              <a:t> an authority. </a:t>
            </a:r>
            <a:r>
              <a:rPr lang="it-IT" sz="2400" dirty="0" err="1">
                <a:effectLst/>
                <a:latin typeface="Helvetica" pitchFamily="2" charset="0"/>
              </a:rPr>
              <a:t>There</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significant</a:t>
            </a:r>
            <a:r>
              <a:rPr lang="it-IT" sz="2400" dirty="0">
                <a:effectLst/>
                <a:latin typeface="Helvetica" pitchFamily="2" charset="0"/>
              </a:rPr>
              <a:t> </a:t>
            </a:r>
            <a:r>
              <a:rPr lang="it-IT" sz="2400" dirty="0" err="1">
                <a:effectLst/>
                <a:latin typeface="Helvetica" pitchFamily="2" charset="0"/>
              </a:rPr>
              <a:t>distinction</a:t>
            </a:r>
            <a:r>
              <a:rPr lang="it-IT" sz="2400" dirty="0">
                <a:effectLst/>
                <a:latin typeface="Helvetica" pitchFamily="2" charset="0"/>
              </a:rPr>
              <a:t> </a:t>
            </a:r>
            <a:r>
              <a:rPr lang="it-IT" sz="2400" dirty="0" err="1">
                <a:effectLst/>
                <a:latin typeface="Helvetica" pitchFamily="2" charset="0"/>
              </a:rPr>
              <a:t>between</a:t>
            </a:r>
            <a:r>
              <a:rPr lang="it-IT" sz="2400" dirty="0">
                <a:effectLst/>
                <a:latin typeface="Helvetica" pitchFamily="2" charset="0"/>
              </a:rPr>
              <a:t> a data controller and a data processor: the </a:t>
            </a:r>
            <a:r>
              <a:rPr lang="it-IT" sz="2400" dirty="0" err="1">
                <a:effectLst/>
                <a:latin typeface="Helvetica" pitchFamily="2" charset="0"/>
              </a:rPr>
              <a:t>former</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the </a:t>
            </a:r>
            <a:r>
              <a:rPr lang="it-IT" sz="2400" dirty="0" err="1">
                <a:effectLst/>
                <a:latin typeface="Helvetica" pitchFamily="2" charset="0"/>
              </a:rPr>
              <a:t>natural</a:t>
            </a:r>
            <a:r>
              <a:rPr lang="it-IT" sz="2400" dirty="0">
                <a:effectLst/>
                <a:latin typeface="Helvetica" pitchFamily="2" charset="0"/>
              </a:rPr>
              <a:t> or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r>
              <a:rPr lang="it-IT" sz="2400" dirty="0" err="1">
                <a:effectLst/>
                <a:latin typeface="Helvetica" pitchFamily="2" charset="0"/>
              </a:rPr>
              <a:t>who</a:t>
            </a:r>
            <a:r>
              <a:rPr lang="it-IT" sz="2400" dirty="0">
                <a:effectLst/>
                <a:latin typeface="Helvetica" pitchFamily="2" charset="0"/>
              </a:rPr>
              <a:t> </a:t>
            </a:r>
            <a:r>
              <a:rPr lang="it-IT" sz="2400" dirty="0" err="1">
                <a:effectLst/>
                <a:latin typeface="Helvetica" pitchFamily="2" charset="0"/>
              </a:rPr>
              <a:t>determines</a:t>
            </a:r>
            <a:r>
              <a:rPr lang="it-IT" sz="2400" dirty="0">
                <a:effectLst/>
                <a:latin typeface="Helvetica" pitchFamily="2" charset="0"/>
              </a:rPr>
              <a:t> the </a:t>
            </a:r>
            <a:r>
              <a:rPr lang="it-IT" sz="2400" dirty="0" err="1">
                <a:effectLst/>
                <a:latin typeface="Helvetica" pitchFamily="2" charset="0"/>
              </a:rPr>
              <a:t>purposes</a:t>
            </a:r>
            <a:r>
              <a:rPr lang="it-IT" sz="2400" dirty="0">
                <a:effectLst/>
                <a:latin typeface="Helvetica" pitchFamily="2" charset="0"/>
              </a:rPr>
              <a:t> and the </a:t>
            </a:r>
            <a:r>
              <a:rPr lang="it-IT" sz="2400" dirty="0" err="1">
                <a:effectLst/>
                <a:latin typeface="Helvetica" pitchFamily="2" charset="0"/>
              </a:rPr>
              <a:t>means</a:t>
            </a:r>
            <a:r>
              <a:rPr lang="it-IT" sz="2400" dirty="0">
                <a:effectLst/>
                <a:latin typeface="Helvetica" pitchFamily="2" charset="0"/>
              </a:rPr>
              <a:t> of processing, </a:t>
            </a:r>
            <a:r>
              <a:rPr lang="it-IT" sz="2400" dirty="0" err="1">
                <a:effectLst/>
                <a:latin typeface="Helvetica" pitchFamily="2" charset="0"/>
              </a:rPr>
              <a:t>while</a:t>
            </a:r>
            <a:r>
              <a:rPr lang="it-IT" sz="2400" dirty="0">
                <a:effectLst/>
                <a:latin typeface="Helvetica" pitchFamily="2" charset="0"/>
              </a:rPr>
              <a:t> the </a:t>
            </a:r>
            <a:r>
              <a:rPr lang="it-IT" sz="2400" dirty="0" err="1">
                <a:effectLst/>
                <a:latin typeface="Helvetica" pitchFamily="2" charset="0"/>
              </a:rPr>
              <a:t>latter</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the </a:t>
            </a:r>
            <a:r>
              <a:rPr lang="it-IT" sz="2400" dirty="0" err="1">
                <a:effectLst/>
                <a:latin typeface="Helvetica" pitchFamily="2" charset="0"/>
              </a:rPr>
              <a:t>natural</a:t>
            </a:r>
            <a:r>
              <a:rPr lang="it-IT" sz="2400" dirty="0">
                <a:effectLst/>
                <a:latin typeface="Helvetica" pitchFamily="2" charset="0"/>
              </a:rPr>
              <a:t> or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r>
              <a:rPr lang="it-IT" sz="2400" dirty="0" err="1">
                <a:effectLst/>
                <a:latin typeface="Helvetica" pitchFamily="2" charset="0"/>
              </a:rPr>
              <a:t>who</a:t>
            </a:r>
            <a:r>
              <a:rPr lang="it-IT" sz="2400" dirty="0">
                <a:effectLst/>
                <a:latin typeface="Helvetica" pitchFamily="2" charset="0"/>
              </a:rPr>
              <a:t> </a:t>
            </a:r>
            <a:r>
              <a:rPr lang="it-IT" sz="2400" dirty="0" err="1">
                <a:effectLst/>
                <a:latin typeface="Helvetica" pitchFamily="2" charset="0"/>
              </a:rPr>
              <a:t>processes</a:t>
            </a:r>
            <a:r>
              <a:rPr lang="it-IT" sz="2400" dirty="0">
                <a:effectLst/>
                <a:latin typeface="Helvetica" pitchFamily="2" charset="0"/>
              </a:rPr>
              <a:t> the data on </a:t>
            </a:r>
            <a:r>
              <a:rPr lang="it-IT" sz="2400" dirty="0" err="1">
                <a:effectLst/>
                <a:latin typeface="Helvetica" pitchFamily="2" charset="0"/>
              </a:rPr>
              <a:t>behalf</a:t>
            </a:r>
            <a:r>
              <a:rPr lang="it-IT" sz="2400" dirty="0">
                <a:effectLst/>
                <a:latin typeface="Helvetica" pitchFamily="2" charset="0"/>
              </a:rPr>
              <a:t> of the controller, </a:t>
            </a:r>
            <a:r>
              <a:rPr lang="it-IT" sz="2400" dirty="0" err="1">
                <a:effectLst/>
                <a:latin typeface="Helvetica" pitchFamily="2" charset="0"/>
              </a:rPr>
              <a:t>following</a:t>
            </a:r>
            <a:r>
              <a:rPr lang="it-IT" sz="2400" dirty="0">
                <a:effectLst/>
                <a:latin typeface="Helvetica" pitchFamily="2" charset="0"/>
              </a:rPr>
              <a:t> </a:t>
            </a:r>
            <a:r>
              <a:rPr lang="it-IT" sz="2400" dirty="0" err="1">
                <a:effectLst/>
                <a:latin typeface="Helvetica" pitchFamily="2" charset="0"/>
              </a:rPr>
              <a:t>strict</a:t>
            </a:r>
            <a:r>
              <a:rPr lang="it-IT" sz="2400" dirty="0">
                <a:effectLst/>
                <a:latin typeface="Helvetica" pitchFamily="2" charset="0"/>
              </a:rPr>
              <a:t> </a:t>
            </a:r>
            <a:r>
              <a:rPr lang="it-IT" sz="2400" dirty="0" err="1">
                <a:effectLst/>
                <a:latin typeface="Helvetica" pitchFamily="2" charset="0"/>
              </a:rPr>
              <a:t>instructions</a:t>
            </a:r>
            <a:r>
              <a:rPr lang="it-IT" sz="2400" dirty="0">
                <a:effectLst/>
                <a:latin typeface="Helvetica" pitchFamily="2" charset="0"/>
              </a:rPr>
              <a:t>. In </a:t>
            </a:r>
            <a:r>
              <a:rPr lang="it-IT" sz="2400" dirty="0" err="1">
                <a:effectLst/>
                <a:latin typeface="Helvetica" pitchFamily="2" charset="0"/>
              </a:rPr>
              <a:t>principle</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the data controller </a:t>
            </a:r>
            <a:r>
              <a:rPr lang="it-IT" sz="2400" dirty="0" err="1">
                <a:effectLst/>
                <a:latin typeface="Helvetica" pitchFamily="2" charset="0"/>
              </a:rPr>
              <a:t>that</a:t>
            </a:r>
            <a:r>
              <a:rPr lang="it-IT" sz="2400" dirty="0">
                <a:effectLst/>
                <a:latin typeface="Helvetica" pitchFamily="2" charset="0"/>
              </a:rPr>
              <a:t> must </a:t>
            </a:r>
            <a:r>
              <a:rPr lang="it-IT" sz="2400" dirty="0" err="1">
                <a:effectLst/>
                <a:latin typeface="Helvetica" pitchFamily="2" charset="0"/>
              </a:rPr>
              <a:t>exercise</a:t>
            </a:r>
            <a:r>
              <a:rPr lang="it-IT" sz="2400" dirty="0">
                <a:effectLst/>
                <a:latin typeface="Helvetica" pitchFamily="2" charset="0"/>
              </a:rPr>
              <a:t> control over the processing and </a:t>
            </a:r>
            <a:r>
              <a:rPr lang="it-IT" sz="2400" dirty="0" err="1">
                <a:effectLst/>
                <a:latin typeface="Helvetica" pitchFamily="2" charset="0"/>
              </a:rPr>
              <a:t>who</a:t>
            </a:r>
            <a:r>
              <a:rPr lang="it-IT" sz="2400" dirty="0">
                <a:effectLst/>
                <a:latin typeface="Helvetica" pitchFamily="2" charset="0"/>
              </a:rPr>
              <a:t> </a:t>
            </a:r>
            <a:r>
              <a:rPr lang="it-IT" sz="2400" dirty="0" err="1">
                <a:effectLst/>
                <a:latin typeface="Helvetica" pitchFamily="2" charset="0"/>
              </a:rPr>
              <a:t>has</a:t>
            </a:r>
            <a:r>
              <a:rPr lang="it-IT" sz="2400" dirty="0">
                <a:effectLst/>
                <a:latin typeface="Helvetica" pitchFamily="2" charset="0"/>
              </a:rPr>
              <a:t> </a:t>
            </a:r>
            <a:r>
              <a:rPr lang="it-IT" sz="2400" dirty="0" err="1">
                <a:effectLst/>
                <a:latin typeface="Helvetica" pitchFamily="2" charset="0"/>
              </a:rPr>
              <a:t>responsibility</a:t>
            </a:r>
            <a:r>
              <a:rPr lang="it-IT" sz="2400" dirty="0">
                <a:effectLst/>
                <a:latin typeface="Helvetica" pitchFamily="2" charset="0"/>
              </a:rPr>
              <a:t> for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including</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liability</a:t>
            </a:r>
            <a:r>
              <a:rPr lang="it-IT" sz="2400" dirty="0">
                <a:effectLst/>
                <a:latin typeface="Helvetica" pitchFamily="2" charset="0"/>
              </a:rPr>
              <a:t>. </a:t>
            </a:r>
            <a:endParaRPr lang="it-IT" sz="2400" dirty="0"/>
          </a:p>
        </p:txBody>
      </p:sp>
      <p:sp>
        <p:nvSpPr>
          <p:cNvPr id="4" name="Segnaposto numero diapositiva 3">
            <a:extLst>
              <a:ext uri="{FF2B5EF4-FFF2-40B4-BE49-F238E27FC236}">
                <a16:creationId xmlns:a16="http://schemas.microsoft.com/office/drawing/2014/main" id="{14A6D113-063F-CD47-A1F2-7B3BC90712CE}"/>
              </a:ext>
            </a:extLst>
          </p:cNvPr>
          <p:cNvSpPr>
            <a:spLocks noGrp="1"/>
          </p:cNvSpPr>
          <p:nvPr>
            <p:ph type="sldNum" sz="quarter" idx="12"/>
          </p:nvPr>
        </p:nvSpPr>
        <p:spPr/>
        <p:txBody>
          <a:bodyPr/>
          <a:lstStyle/>
          <a:p>
            <a:fld id="{9FB2DE29-B15E-594C-8E2E-9B4F1DF8D2EE}" type="slidenum">
              <a:rPr lang="en-US" altLang="en-US" smtClean="0"/>
              <a:pPr/>
              <a:t>54</a:t>
            </a:fld>
            <a:endParaRPr lang="en-US" altLang="en-US"/>
          </a:p>
        </p:txBody>
      </p:sp>
    </p:spTree>
    <p:extLst>
      <p:ext uri="{BB962C8B-B14F-4D97-AF65-F5344CB8AC3E}">
        <p14:creationId xmlns:p14="http://schemas.microsoft.com/office/powerpoint/2010/main" val="312045051"/>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6F95B9-C670-3946-9D47-FB2DC9DCEDB7}"/>
              </a:ext>
            </a:extLst>
          </p:cNvPr>
          <p:cNvSpPr>
            <a:spLocks noGrp="1"/>
          </p:cNvSpPr>
          <p:nvPr>
            <p:ph idx="1"/>
          </p:nvPr>
        </p:nvSpPr>
        <p:spPr>
          <a:xfrm>
            <a:off x="539552" y="1052736"/>
            <a:ext cx="7918648" cy="5043264"/>
          </a:xfrm>
        </p:spPr>
        <p:txBody>
          <a:bodyPr/>
          <a:lstStyle/>
          <a:p>
            <a:pPr algn="just"/>
            <a:r>
              <a:rPr lang="it-IT" sz="2400" dirty="0" err="1">
                <a:effectLst/>
                <a:latin typeface="Helvetica" pitchFamily="2" charset="0"/>
              </a:rPr>
              <a:t>However</a:t>
            </a:r>
            <a:r>
              <a:rPr lang="it-IT" sz="2400" dirty="0">
                <a:effectLst/>
                <a:latin typeface="Helvetica" pitchFamily="2" charset="0"/>
              </a:rPr>
              <a:t>, with the </a:t>
            </a:r>
            <a:r>
              <a:rPr lang="it-IT" sz="2400" dirty="0" err="1">
                <a:effectLst/>
                <a:latin typeface="Helvetica" pitchFamily="2" charset="0"/>
              </a:rPr>
              <a:t>reform</a:t>
            </a:r>
            <a:r>
              <a:rPr lang="it-IT" sz="2400" dirty="0">
                <a:effectLst/>
                <a:latin typeface="Helvetica" pitchFamily="2" charset="0"/>
              </a:rPr>
              <a:t> of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rules</a:t>
            </a:r>
            <a:r>
              <a:rPr lang="it-IT" sz="2400" dirty="0">
                <a:effectLst/>
                <a:latin typeface="Helvetica" pitchFamily="2" charset="0"/>
              </a:rPr>
              <a:t>, processors </a:t>
            </a:r>
            <a:r>
              <a:rPr lang="it-IT" sz="2400" dirty="0" err="1">
                <a:effectLst/>
                <a:latin typeface="Helvetica" pitchFamily="2" charset="0"/>
              </a:rPr>
              <a:t>now</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an </a:t>
            </a:r>
            <a:r>
              <a:rPr lang="it-IT" sz="2400" dirty="0" err="1">
                <a:effectLst/>
                <a:latin typeface="Helvetica" pitchFamily="2" charset="0"/>
              </a:rPr>
              <a:t>obligation</a:t>
            </a:r>
            <a:r>
              <a:rPr lang="it-IT" sz="2400" dirty="0">
                <a:effectLst/>
                <a:latin typeface="Helvetica" pitchFamily="2" charset="0"/>
              </a:rPr>
              <a:t> to </a:t>
            </a:r>
            <a:r>
              <a:rPr lang="it-IT" sz="2400" dirty="0" err="1">
                <a:effectLst/>
                <a:latin typeface="Helvetica" pitchFamily="2" charset="0"/>
              </a:rPr>
              <a:t>comply</a:t>
            </a:r>
            <a:r>
              <a:rPr lang="it-IT" sz="2400" dirty="0">
                <a:effectLst/>
                <a:latin typeface="Helvetica" pitchFamily="2" charset="0"/>
              </a:rPr>
              <a:t> with </a:t>
            </a:r>
            <a:r>
              <a:rPr lang="it-IT" sz="2400" dirty="0" err="1">
                <a:effectLst/>
                <a:latin typeface="Helvetica" pitchFamily="2" charset="0"/>
              </a:rPr>
              <a:t>many</a:t>
            </a:r>
            <a:r>
              <a:rPr lang="it-IT" sz="2400" dirty="0">
                <a:effectLst/>
                <a:latin typeface="Helvetica" pitchFamily="2" charset="0"/>
              </a:rPr>
              <a:t> of the </a:t>
            </a:r>
            <a:r>
              <a:rPr lang="it-IT" sz="2400" dirty="0" err="1">
                <a:effectLst/>
                <a:latin typeface="Helvetica" pitchFamily="2" charset="0"/>
              </a:rPr>
              <a:t>requirements</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apply</a:t>
            </a:r>
            <a:r>
              <a:rPr lang="it-IT" sz="2400" dirty="0">
                <a:effectLst/>
                <a:latin typeface="Helvetica" pitchFamily="2" charset="0"/>
              </a:rPr>
              <a:t> to </a:t>
            </a:r>
            <a:r>
              <a:rPr lang="it-IT" sz="2400" dirty="0" err="1">
                <a:effectLst/>
                <a:latin typeface="Helvetica" pitchFamily="2" charset="0"/>
              </a:rPr>
              <a:t>controllers</a:t>
            </a:r>
            <a:r>
              <a:rPr lang="it-IT" sz="2400" dirty="0">
                <a:effectLst/>
                <a:latin typeface="Helvetica" pitchFamily="2" charset="0"/>
              </a:rPr>
              <a:t>. For </a:t>
            </a:r>
            <a:r>
              <a:rPr lang="it-IT" sz="2400" dirty="0" err="1">
                <a:effectLst/>
                <a:latin typeface="Helvetica" pitchFamily="2" charset="0"/>
              </a:rPr>
              <a:t>example</a:t>
            </a:r>
            <a:r>
              <a:rPr lang="it-IT" sz="2400" dirty="0">
                <a:effectLst/>
                <a:latin typeface="Helvetica" pitchFamily="2" charset="0"/>
              </a:rPr>
              <a:t>, under the GDPR, processors must </a:t>
            </a:r>
            <a:r>
              <a:rPr lang="it-IT" sz="2400" dirty="0" err="1">
                <a:effectLst/>
                <a:latin typeface="Helvetica" pitchFamily="2" charset="0"/>
              </a:rPr>
              <a:t>maintain</a:t>
            </a:r>
            <a:r>
              <a:rPr lang="it-IT" sz="2400" dirty="0">
                <a:effectLst/>
                <a:latin typeface="Helvetica" pitchFamily="2" charset="0"/>
              </a:rPr>
              <a:t> a record of </a:t>
            </a:r>
            <a:r>
              <a:rPr lang="it-IT" sz="2400" dirty="0" err="1">
                <a:effectLst/>
                <a:latin typeface="Helvetica" pitchFamily="2" charset="0"/>
              </a:rPr>
              <a:t>all</a:t>
            </a:r>
            <a:r>
              <a:rPr lang="it-IT" sz="2400" dirty="0">
                <a:effectLst/>
                <a:latin typeface="Helvetica" pitchFamily="2" charset="0"/>
              </a:rPr>
              <a:t> </a:t>
            </a:r>
            <a:r>
              <a:rPr lang="it-IT" sz="2400" dirty="0" err="1">
                <a:effectLst/>
                <a:latin typeface="Helvetica" pitchFamily="2" charset="0"/>
              </a:rPr>
              <a:t>categories</a:t>
            </a:r>
            <a:r>
              <a:rPr lang="it-IT" sz="2400" dirty="0">
                <a:effectLst/>
                <a:latin typeface="Helvetica" pitchFamily="2" charset="0"/>
              </a:rPr>
              <a:t> of processing </a:t>
            </a:r>
            <a:r>
              <a:rPr lang="it-IT" sz="2400" dirty="0" err="1">
                <a:effectLst/>
                <a:latin typeface="Helvetica" pitchFamily="2" charset="0"/>
              </a:rPr>
              <a:t>activities</a:t>
            </a:r>
            <a:r>
              <a:rPr lang="it-IT" sz="2400" dirty="0">
                <a:effectLst/>
                <a:latin typeface="Helvetica" pitchFamily="2" charset="0"/>
              </a:rPr>
              <a:t> to </a:t>
            </a:r>
            <a:r>
              <a:rPr lang="it-IT" sz="2400" dirty="0" err="1">
                <a:effectLst/>
                <a:latin typeface="Helvetica" pitchFamily="2" charset="0"/>
              </a:rPr>
              <a:t>demonstrate</a:t>
            </a:r>
            <a:r>
              <a:rPr lang="it-IT" sz="2400" dirty="0">
                <a:effectLst/>
                <a:latin typeface="Helvetica" pitchFamily="2" charset="0"/>
              </a:rPr>
              <a:t> </a:t>
            </a:r>
            <a:r>
              <a:rPr lang="it-IT" sz="2400" dirty="0" err="1">
                <a:effectLst/>
                <a:latin typeface="Helvetica" pitchFamily="2" charset="0"/>
              </a:rPr>
              <a:t>compliance</a:t>
            </a:r>
            <a:r>
              <a:rPr lang="it-IT" sz="2400" dirty="0">
                <a:effectLst/>
                <a:latin typeface="Helvetica" pitchFamily="2" charset="0"/>
              </a:rPr>
              <a:t> with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obligations</a:t>
            </a:r>
            <a:r>
              <a:rPr lang="it-IT" sz="2400" dirty="0">
                <a:effectLst/>
                <a:latin typeface="Helvetica" pitchFamily="2" charset="0"/>
              </a:rPr>
              <a:t> under the </a:t>
            </a:r>
            <a:r>
              <a:rPr lang="it-IT" sz="2400" dirty="0" err="1">
                <a:effectLst/>
                <a:latin typeface="Helvetica" pitchFamily="2" charset="0"/>
              </a:rPr>
              <a:t>regulation</a:t>
            </a:r>
            <a:r>
              <a:rPr lang="it-IT" sz="2400" dirty="0">
                <a:effectLst/>
                <a:latin typeface="Helvetica" pitchFamily="2" charset="0"/>
              </a:rPr>
              <a:t>.</a:t>
            </a:r>
          </a:p>
          <a:p>
            <a:pPr algn="just"/>
            <a:r>
              <a:rPr lang="it-IT" sz="2400" dirty="0">
                <a:effectLst/>
                <a:latin typeface="Helvetica" pitchFamily="2" charset="0"/>
              </a:rPr>
              <a:t>Processors are </a:t>
            </a:r>
            <a:r>
              <a:rPr lang="it-IT" sz="2400" dirty="0" err="1">
                <a:effectLst/>
                <a:latin typeface="Helvetica" pitchFamily="2" charset="0"/>
              </a:rPr>
              <a:t>also</a:t>
            </a:r>
            <a:r>
              <a:rPr lang="it-IT" sz="2400" dirty="0">
                <a:effectLst/>
                <a:latin typeface="Helvetica" pitchFamily="2" charset="0"/>
              </a:rPr>
              <a:t> </a:t>
            </a:r>
            <a:r>
              <a:rPr lang="it-IT" sz="2400" dirty="0" err="1">
                <a:effectLst/>
                <a:latin typeface="Helvetica" pitchFamily="2" charset="0"/>
              </a:rPr>
              <a:t>required</a:t>
            </a:r>
            <a:r>
              <a:rPr lang="it-IT" sz="2400" dirty="0">
                <a:effectLst/>
                <a:latin typeface="Helvetica" pitchFamily="2" charset="0"/>
              </a:rPr>
              <a:t> to </a:t>
            </a:r>
            <a:r>
              <a:rPr lang="it-IT" sz="2400" dirty="0" err="1">
                <a:effectLst/>
                <a:latin typeface="Helvetica" pitchFamily="2" charset="0"/>
              </a:rPr>
              <a:t>implement</a:t>
            </a:r>
            <a:r>
              <a:rPr lang="it-IT" sz="2400" dirty="0">
                <a:effectLst/>
                <a:latin typeface="Helvetica" pitchFamily="2" charset="0"/>
              </a:rPr>
              <a:t> appropriate </a:t>
            </a:r>
            <a:r>
              <a:rPr lang="it-IT" sz="2400" dirty="0" err="1">
                <a:effectLst/>
                <a:latin typeface="Helvetica" pitchFamily="2" charset="0"/>
              </a:rPr>
              <a:t>technical</a:t>
            </a:r>
            <a:r>
              <a:rPr lang="it-IT" sz="2400" dirty="0">
                <a:effectLst/>
                <a:latin typeface="Helvetica" pitchFamily="2" charset="0"/>
              </a:rPr>
              <a:t> and </a:t>
            </a:r>
            <a:r>
              <a:rPr lang="it-IT" sz="2400" dirty="0" err="1">
                <a:effectLst/>
                <a:latin typeface="Helvetica" pitchFamily="2" charset="0"/>
              </a:rPr>
              <a:t>organisational</a:t>
            </a:r>
            <a:r>
              <a:rPr lang="it-IT" sz="2400" dirty="0">
                <a:effectLst/>
                <a:latin typeface="Helvetica" pitchFamily="2" charset="0"/>
              </a:rPr>
              <a:t> </a:t>
            </a:r>
            <a:r>
              <a:rPr lang="it-IT" sz="2400" dirty="0" err="1">
                <a:effectLst/>
                <a:latin typeface="Helvetica" pitchFamily="2" charset="0"/>
              </a:rPr>
              <a:t>measures</a:t>
            </a:r>
            <a:r>
              <a:rPr lang="it-IT" sz="2400" dirty="0">
                <a:effectLst/>
                <a:latin typeface="Helvetica" pitchFamily="2" charset="0"/>
              </a:rPr>
              <a:t> to </a:t>
            </a:r>
            <a:r>
              <a:rPr lang="it-IT" sz="2400" dirty="0" err="1">
                <a:effectLst/>
                <a:latin typeface="Helvetica" pitchFamily="2" charset="0"/>
              </a:rPr>
              <a:t>ensure</a:t>
            </a:r>
            <a:r>
              <a:rPr lang="it-IT" sz="2400" dirty="0">
                <a:effectLst/>
                <a:latin typeface="Helvetica" pitchFamily="2" charset="0"/>
              </a:rPr>
              <a:t> the security of processing, to </a:t>
            </a:r>
            <a:r>
              <a:rPr lang="it-IT" sz="2400" dirty="0" err="1">
                <a:effectLst/>
                <a:latin typeface="Helvetica" pitchFamily="2" charset="0"/>
              </a:rPr>
              <a:t>appoint</a:t>
            </a:r>
            <a:r>
              <a:rPr lang="it-IT" sz="2400" dirty="0">
                <a:effectLst/>
                <a:latin typeface="Helvetica" pitchFamily="2" charset="0"/>
              </a:rPr>
              <a:t> a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Officer</a:t>
            </a:r>
            <a:r>
              <a:rPr lang="it-IT" sz="2400" dirty="0">
                <a:effectLst/>
                <a:latin typeface="Helvetica" pitchFamily="2" charset="0"/>
              </a:rPr>
              <a:t> in </a:t>
            </a:r>
            <a:r>
              <a:rPr lang="it-IT" sz="2400" dirty="0" err="1">
                <a:effectLst/>
                <a:latin typeface="Helvetica" pitchFamily="2" charset="0"/>
              </a:rPr>
              <a:t>certain</a:t>
            </a:r>
            <a:r>
              <a:rPr lang="it-IT" sz="2400" dirty="0">
                <a:effectLst/>
                <a:latin typeface="Helvetica" pitchFamily="2" charset="0"/>
              </a:rPr>
              <a:t> </a:t>
            </a:r>
            <a:r>
              <a:rPr lang="it-IT" sz="2400" dirty="0" err="1">
                <a:effectLst/>
                <a:latin typeface="Helvetica" pitchFamily="2" charset="0"/>
              </a:rPr>
              <a:t>situations</a:t>
            </a:r>
            <a:r>
              <a:rPr lang="it-IT" sz="2400" dirty="0">
                <a:effectLst/>
                <a:latin typeface="Helvetica" pitchFamily="2" charset="0"/>
              </a:rPr>
              <a:t>, and to </a:t>
            </a:r>
            <a:r>
              <a:rPr lang="it-IT" sz="2400" dirty="0" err="1">
                <a:effectLst/>
                <a:latin typeface="Helvetica" pitchFamily="2" charset="0"/>
              </a:rPr>
              <a:t>notify</a:t>
            </a:r>
            <a:r>
              <a:rPr lang="it-IT" sz="2400" dirty="0">
                <a:effectLst/>
                <a:latin typeface="Helvetica" pitchFamily="2" charset="0"/>
              </a:rPr>
              <a:t> data </a:t>
            </a:r>
            <a:r>
              <a:rPr lang="it-IT" sz="2400" dirty="0" err="1">
                <a:effectLst/>
                <a:latin typeface="Helvetica" pitchFamily="2" charset="0"/>
              </a:rPr>
              <a:t>breaches</a:t>
            </a:r>
            <a:r>
              <a:rPr lang="it-IT" sz="2400" dirty="0">
                <a:effectLst/>
                <a:latin typeface="Helvetica" pitchFamily="2" charset="0"/>
              </a:rPr>
              <a:t> to the controller.</a:t>
            </a:r>
          </a:p>
          <a:p>
            <a:pPr algn="just"/>
            <a:endParaRPr lang="it-IT" sz="2400" dirty="0">
              <a:effectLst/>
              <a:latin typeface="Helvetica" pitchFamily="2" charset="0"/>
            </a:endParaRPr>
          </a:p>
          <a:p>
            <a:pPr algn="just"/>
            <a:endParaRPr lang="it-IT" sz="2400" dirty="0"/>
          </a:p>
        </p:txBody>
      </p:sp>
      <p:sp>
        <p:nvSpPr>
          <p:cNvPr id="4" name="Segnaposto numero diapositiva 3">
            <a:extLst>
              <a:ext uri="{FF2B5EF4-FFF2-40B4-BE49-F238E27FC236}">
                <a16:creationId xmlns:a16="http://schemas.microsoft.com/office/drawing/2014/main" id="{976DA2F5-8F58-6B4A-9DFB-86AD9C20DAFE}"/>
              </a:ext>
            </a:extLst>
          </p:cNvPr>
          <p:cNvSpPr>
            <a:spLocks noGrp="1"/>
          </p:cNvSpPr>
          <p:nvPr>
            <p:ph type="sldNum" sz="quarter" idx="12"/>
          </p:nvPr>
        </p:nvSpPr>
        <p:spPr/>
        <p:txBody>
          <a:bodyPr/>
          <a:lstStyle/>
          <a:p>
            <a:fld id="{9FB2DE29-B15E-594C-8E2E-9B4F1DF8D2EE}" type="slidenum">
              <a:rPr lang="en-US" altLang="en-US" smtClean="0"/>
              <a:pPr/>
              <a:t>55</a:t>
            </a:fld>
            <a:endParaRPr lang="en-US" altLang="en-US"/>
          </a:p>
        </p:txBody>
      </p:sp>
    </p:spTree>
    <p:extLst>
      <p:ext uri="{BB962C8B-B14F-4D97-AF65-F5344CB8AC3E}">
        <p14:creationId xmlns:p14="http://schemas.microsoft.com/office/powerpoint/2010/main" val="281337137"/>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13424C-D776-C545-8B06-B03F1A5AFFA6}"/>
              </a:ext>
            </a:extLst>
          </p:cNvPr>
          <p:cNvSpPr>
            <a:spLocks noGrp="1"/>
          </p:cNvSpPr>
          <p:nvPr>
            <p:ph type="title"/>
          </p:nvPr>
        </p:nvSpPr>
        <p:spPr/>
        <p:txBody>
          <a:bodyPr/>
          <a:lstStyle/>
          <a:p>
            <a:r>
              <a:rPr lang="it-IT" dirty="0" err="1"/>
              <a:t>Notion</a:t>
            </a:r>
            <a:r>
              <a:rPr lang="it-IT" dirty="0"/>
              <a:t> of controller : </a:t>
            </a:r>
            <a:r>
              <a:rPr lang="it-IT" dirty="0" err="1"/>
              <a:t>example</a:t>
            </a:r>
            <a:endParaRPr lang="it-IT" dirty="0"/>
          </a:p>
        </p:txBody>
      </p:sp>
      <p:sp>
        <p:nvSpPr>
          <p:cNvPr id="3" name="Segnaposto contenuto 2">
            <a:extLst>
              <a:ext uri="{FF2B5EF4-FFF2-40B4-BE49-F238E27FC236}">
                <a16:creationId xmlns:a16="http://schemas.microsoft.com/office/drawing/2014/main" id="{1FE99A50-5056-4F44-87C2-B694B3124540}"/>
              </a:ext>
            </a:extLst>
          </p:cNvPr>
          <p:cNvSpPr>
            <a:spLocks noGrp="1"/>
          </p:cNvSpPr>
          <p:nvPr>
            <p:ph idx="1"/>
          </p:nvPr>
        </p:nvSpPr>
        <p:spPr>
          <a:xfrm>
            <a:off x="539552" y="1628800"/>
            <a:ext cx="7918648" cy="4968552"/>
          </a:xfrm>
        </p:spPr>
        <p:txBody>
          <a:bodyPr/>
          <a:lstStyle/>
          <a:p>
            <a:pPr algn="just"/>
            <a:r>
              <a:rPr lang="it-IT" sz="2400" i="1" dirty="0">
                <a:effectLst/>
                <a:latin typeface="Helvetica" pitchFamily="2" charset="0"/>
              </a:rPr>
              <a:t>In Google </a:t>
            </a:r>
            <a:r>
              <a:rPr lang="it-IT" sz="2400" i="1" dirty="0" err="1">
                <a:effectLst/>
                <a:latin typeface="Helvetica" pitchFamily="2" charset="0"/>
              </a:rPr>
              <a:t>Spain</a:t>
            </a:r>
            <a:r>
              <a:rPr lang="it-IT" sz="2400" i="1" dirty="0">
                <a:latin typeface="Helvetica" pitchFamily="2" charset="0"/>
              </a:rPr>
              <a:t>, </a:t>
            </a:r>
            <a:r>
              <a:rPr lang="it-IT" sz="2400" dirty="0">
                <a:latin typeface="Helvetica" pitchFamily="2" charset="0"/>
              </a:rPr>
              <a:t>t</a:t>
            </a:r>
            <a:r>
              <a:rPr lang="it-IT" sz="2400" dirty="0">
                <a:effectLst/>
                <a:latin typeface="Helvetica" pitchFamily="2" charset="0"/>
              </a:rPr>
              <a:t>he CJEU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asked</a:t>
            </a:r>
            <a:r>
              <a:rPr lang="it-IT" sz="2400" dirty="0">
                <a:effectLst/>
                <a:latin typeface="Helvetica" pitchFamily="2" charset="0"/>
              </a:rPr>
              <a:t> </a:t>
            </a:r>
            <a:r>
              <a:rPr lang="it-IT" sz="2400" dirty="0" err="1">
                <a:effectLst/>
                <a:latin typeface="Helvetica" pitchFamily="2" charset="0"/>
              </a:rPr>
              <a:t>whether</a:t>
            </a:r>
            <a:r>
              <a:rPr lang="it-IT" sz="2400" dirty="0">
                <a:effectLst/>
                <a:latin typeface="Helvetica" pitchFamily="2" charset="0"/>
              </a:rPr>
              <a:t> Google, </a:t>
            </a:r>
            <a:r>
              <a:rPr lang="it-IT" sz="2400" dirty="0" err="1">
                <a:effectLst/>
                <a:latin typeface="Helvetica" pitchFamily="2" charset="0"/>
              </a:rPr>
              <a:t>as</a:t>
            </a:r>
            <a:r>
              <a:rPr lang="it-IT" sz="2400" dirty="0">
                <a:effectLst/>
                <a:latin typeface="Helvetica" pitchFamily="2" charset="0"/>
              </a:rPr>
              <a:t> the operator of a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a:t>
            </a:r>
            <a:r>
              <a:rPr lang="it-IT" sz="2400" dirty="0">
                <a:effectLst/>
                <a:latin typeface="Helvetica" pitchFamily="2" charset="0"/>
              </a:rPr>
              <a:t>, </a:t>
            </a:r>
            <a:r>
              <a:rPr lang="it-IT" sz="2400" dirty="0" err="1">
                <a:effectLst/>
                <a:latin typeface="Helvetica" pitchFamily="2" charset="0"/>
              </a:rPr>
              <a:t>was</a:t>
            </a:r>
            <a:r>
              <a:rPr lang="it-IT" sz="2400" dirty="0">
                <a:effectLst/>
                <a:latin typeface="Helvetica" pitchFamily="2" charset="0"/>
              </a:rPr>
              <a:t> the ‘controller’ of the data </a:t>
            </a:r>
            <a:r>
              <a:rPr lang="it-IT" sz="2400" dirty="0" err="1">
                <a:effectLst/>
                <a:latin typeface="Helvetica" pitchFamily="2" charset="0"/>
              </a:rPr>
              <a:t>within</a:t>
            </a:r>
            <a:r>
              <a:rPr lang="it-IT" sz="2400" dirty="0">
                <a:effectLst/>
                <a:latin typeface="Helvetica" pitchFamily="2" charset="0"/>
              </a:rPr>
              <a:t> the </a:t>
            </a:r>
            <a:r>
              <a:rPr lang="it-IT" sz="2400" dirty="0" err="1">
                <a:effectLst/>
                <a:latin typeface="Helvetica" pitchFamily="2" charset="0"/>
              </a:rPr>
              <a:t>meaning</a:t>
            </a:r>
            <a:r>
              <a:rPr lang="it-IT" sz="2400" dirty="0">
                <a:effectLst/>
                <a:latin typeface="Helvetica" pitchFamily="2" charset="0"/>
              </a:rPr>
              <a:t> of </a:t>
            </a:r>
            <a:r>
              <a:rPr lang="it-IT" sz="2400" dirty="0" err="1">
                <a:effectLst/>
                <a:latin typeface="Helvetica" pitchFamily="2" charset="0"/>
              </a:rPr>
              <a:t>Article</a:t>
            </a:r>
            <a:r>
              <a:rPr lang="it-IT" sz="2400" dirty="0">
                <a:effectLst/>
                <a:latin typeface="Helvetica" pitchFamily="2" charset="0"/>
              </a:rPr>
              <a:t> 2 (d) of the Data </a:t>
            </a:r>
            <a:r>
              <a:rPr lang="it-IT" sz="2400" dirty="0" err="1">
                <a:effectLst/>
                <a:latin typeface="Helvetica" pitchFamily="2" charset="0"/>
              </a:rPr>
              <a:t>Protection</a:t>
            </a:r>
            <a:r>
              <a:rPr lang="it-IT" sz="2400" dirty="0">
                <a:effectLst/>
                <a:latin typeface="Helvetica" pitchFamily="2" charset="0"/>
              </a:rPr>
              <a:t> Directive. The CJEU </a:t>
            </a:r>
            <a:r>
              <a:rPr lang="it-IT" sz="2400" dirty="0" err="1">
                <a:effectLst/>
                <a:latin typeface="Helvetica" pitchFamily="2" charset="0"/>
              </a:rPr>
              <a:t>considered</a:t>
            </a:r>
            <a:r>
              <a:rPr lang="it-IT" sz="2400" dirty="0">
                <a:effectLst/>
                <a:latin typeface="Helvetica" pitchFamily="2" charset="0"/>
              </a:rPr>
              <a:t> a </a:t>
            </a:r>
            <a:r>
              <a:rPr lang="it-IT" sz="2400" dirty="0" err="1">
                <a:effectLst/>
                <a:latin typeface="Helvetica" pitchFamily="2" charset="0"/>
              </a:rPr>
              <a:t>broad</a:t>
            </a:r>
            <a:r>
              <a:rPr lang="it-IT" sz="2400" dirty="0">
                <a:effectLst/>
                <a:latin typeface="Helvetica" pitchFamily="2" charset="0"/>
              </a:rPr>
              <a:t> </a:t>
            </a:r>
            <a:r>
              <a:rPr lang="it-IT" sz="2400" dirty="0" err="1">
                <a:effectLst/>
                <a:latin typeface="Helvetica" pitchFamily="2" charset="0"/>
              </a:rPr>
              <a:t>definition</a:t>
            </a:r>
            <a:r>
              <a:rPr lang="it-IT" sz="2400" dirty="0">
                <a:effectLst/>
                <a:latin typeface="Helvetica" pitchFamily="2" charset="0"/>
              </a:rPr>
              <a:t> of the </a:t>
            </a:r>
            <a:r>
              <a:rPr lang="it-IT" sz="2400" dirty="0" err="1">
                <a:effectLst/>
                <a:latin typeface="Helvetica" pitchFamily="2" charset="0"/>
              </a:rPr>
              <a:t>notion</a:t>
            </a:r>
            <a:r>
              <a:rPr lang="it-IT" sz="2400" dirty="0">
                <a:effectLst/>
                <a:latin typeface="Helvetica" pitchFamily="2" charset="0"/>
              </a:rPr>
              <a:t> ‘controller’ to </a:t>
            </a:r>
            <a:r>
              <a:rPr lang="it-IT" sz="2400" dirty="0" err="1">
                <a:effectLst/>
                <a:latin typeface="Helvetica" pitchFamily="2" charset="0"/>
              </a:rPr>
              <a:t>ensure</a:t>
            </a:r>
            <a:r>
              <a:rPr lang="it-IT" sz="2400" dirty="0">
                <a:effectLst/>
                <a:latin typeface="Helvetica" pitchFamily="2" charset="0"/>
              </a:rPr>
              <a:t> “</a:t>
            </a:r>
            <a:r>
              <a:rPr lang="it-IT" sz="2400" dirty="0" err="1">
                <a:effectLst/>
                <a:latin typeface="Helvetica" pitchFamily="2" charset="0"/>
              </a:rPr>
              <a:t>effective</a:t>
            </a:r>
            <a:r>
              <a:rPr lang="it-IT" sz="2400" dirty="0">
                <a:effectLst/>
                <a:latin typeface="Helvetica" pitchFamily="2" charset="0"/>
              </a:rPr>
              <a:t> and complete </a:t>
            </a:r>
            <a:r>
              <a:rPr lang="it-IT" sz="2400" dirty="0" err="1">
                <a:effectLst/>
                <a:latin typeface="Helvetica" pitchFamily="2" charset="0"/>
              </a:rPr>
              <a:t>protection</a:t>
            </a:r>
            <a:r>
              <a:rPr lang="it-IT" sz="2400" dirty="0">
                <a:effectLst/>
                <a:latin typeface="Helvetica" pitchFamily="2" charset="0"/>
              </a:rPr>
              <a:t> of data </a:t>
            </a:r>
            <a:r>
              <a:rPr lang="it-IT" sz="2400" dirty="0" err="1">
                <a:effectLst/>
                <a:latin typeface="Helvetica" pitchFamily="2" charset="0"/>
              </a:rPr>
              <a:t>subjects</a:t>
            </a:r>
            <a:r>
              <a:rPr lang="it-IT" sz="2400" dirty="0">
                <a:effectLst/>
                <a:latin typeface="Helvetica" pitchFamily="2" charset="0"/>
              </a:rPr>
              <a:t>”. The CJEU </a:t>
            </a:r>
            <a:r>
              <a:rPr lang="it-IT" sz="2400" dirty="0" err="1">
                <a:effectLst/>
                <a:latin typeface="Helvetica" pitchFamily="2" charset="0"/>
              </a:rPr>
              <a:t>found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a:t>
            </a:r>
            <a:r>
              <a:rPr lang="it-IT" sz="2400" dirty="0" err="1">
                <a:effectLst/>
                <a:latin typeface="Helvetica" pitchFamily="2" charset="0"/>
              </a:rPr>
              <a:t>search</a:t>
            </a:r>
            <a:r>
              <a:rPr lang="it-IT" sz="2400" dirty="0">
                <a:effectLst/>
                <a:latin typeface="Helvetica" pitchFamily="2" charset="0"/>
              </a:rPr>
              <a:t> </a:t>
            </a:r>
            <a:r>
              <a:rPr lang="it-IT" sz="2400" dirty="0" err="1">
                <a:effectLst/>
                <a:latin typeface="Helvetica" pitchFamily="2" charset="0"/>
              </a:rPr>
              <a:t>engine</a:t>
            </a:r>
            <a:r>
              <a:rPr lang="it-IT" sz="2400" dirty="0">
                <a:effectLst/>
                <a:latin typeface="Helvetica" pitchFamily="2" charset="0"/>
              </a:rPr>
              <a:t> operator </a:t>
            </a:r>
            <a:r>
              <a:rPr lang="it-IT" sz="2400" dirty="0" err="1">
                <a:effectLst/>
                <a:latin typeface="Helvetica" pitchFamily="2" charset="0"/>
              </a:rPr>
              <a:t>determined</a:t>
            </a:r>
            <a:r>
              <a:rPr lang="it-IT" sz="2400" dirty="0">
                <a:effectLst/>
                <a:latin typeface="Helvetica" pitchFamily="2" charset="0"/>
              </a:rPr>
              <a:t> the </a:t>
            </a:r>
            <a:r>
              <a:rPr lang="it-IT" sz="2400" dirty="0" err="1">
                <a:effectLst/>
                <a:latin typeface="Helvetica" pitchFamily="2" charset="0"/>
              </a:rPr>
              <a:t>purposes</a:t>
            </a:r>
            <a:r>
              <a:rPr lang="it-IT" sz="2400" dirty="0">
                <a:effectLst/>
                <a:latin typeface="Helvetica" pitchFamily="2" charset="0"/>
              </a:rPr>
              <a:t> and </a:t>
            </a:r>
            <a:r>
              <a:rPr lang="it-IT" sz="2400" dirty="0" err="1">
                <a:effectLst/>
                <a:latin typeface="Helvetica" pitchFamily="2" charset="0"/>
              </a:rPr>
              <a:t>means</a:t>
            </a:r>
            <a:r>
              <a:rPr lang="it-IT" sz="2400" dirty="0">
                <a:effectLst/>
                <a:latin typeface="Helvetica" pitchFamily="2" charset="0"/>
              </a:rPr>
              <a:t> of the </a:t>
            </a:r>
            <a:r>
              <a:rPr lang="it-IT" sz="2400" dirty="0" err="1">
                <a:effectLst/>
                <a:latin typeface="Helvetica" pitchFamily="2" charset="0"/>
              </a:rPr>
              <a:t>activity</a:t>
            </a:r>
            <a:r>
              <a:rPr lang="it-IT" sz="2400" dirty="0">
                <a:effectLst/>
                <a:latin typeface="Helvetica" pitchFamily="2" charset="0"/>
              </a:rPr>
              <a:t> and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rendered</a:t>
            </a:r>
            <a:r>
              <a:rPr lang="it-IT" sz="2400" dirty="0">
                <a:effectLst/>
                <a:latin typeface="Helvetica" pitchFamily="2" charset="0"/>
              </a:rPr>
              <a:t> data </a:t>
            </a:r>
            <a:r>
              <a:rPr lang="it-IT" sz="2400" dirty="0" err="1">
                <a:effectLst/>
                <a:latin typeface="Helvetica" pitchFamily="2" charset="0"/>
              </a:rPr>
              <a:t>loaded</a:t>
            </a:r>
            <a:r>
              <a:rPr lang="it-IT" sz="2400" dirty="0">
                <a:effectLst/>
                <a:latin typeface="Helvetica" pitchFamily="2" charset="0"/>
              </a:rPr>
              <a:t> on internet </a:t>
            </a:r>
            <a:r>
              <a:rPr lang="it-IT" sz="2400" dirty="0" err="1">
                <a:effectLst/>
                <a:latin typeface="Helvetica" pitchFamily="2" charset="0"/>
              </a:rPr>
              <a:t>pages</a:t>
            </a:r>
            <a:r>
              <a:rPr lang="it-IT" sz="2400" dirty="0">
                <a:effectLst/>
                <a:latin typeface="Helvetica" pitchFamily="2" charset="0"/>
              </a:rPr>
              <a:t> by </a:t>
            </a:r>
            <a:r>
              <a:rPr lang="it-IT" sz="2400" dirty="0" err="1">
                <a:effectLst/>
                <a:latin typeface="Helvetica" pitchFamily="2" charset="0"/>
              </a:rPr>
              <a:t>publishers</a:t>
            </a:r>
            <a:r>
              <a:rPr lang="it-IT" sz="2400" dirty="0">
                <a:effectLst/>
                <a:latin typeface="Helvetica" pitchFamily="2" charset="0"/>
              </a:rPr>
              <a:t> of </a:t>
            </a:r>
            <a:r>
              <a:rPr lang="it-IT" sz="2400" dirty="0" err="1">
                <a:effectLst/>
                <a:latin typeface="Helvetica" pitchFamily="2" charset="0"/>
              </a:rPr>
              <a:t>websites</a:t>
            </a:r>
            <a:r>
              <a:rPr lang="it-IT" sz="2400" dirty="0">
                <a:effectLst/>
                <a:latin typeface="Helvetica" pitchFamily="2" charset="0"/>
              </a:rPr>
              <a:t> </a:t>
            </a:r>
            <a:r>
              <a:rPr lang="it-IT" sz="2400" dirty="0" err="1">
                <a:effectLst/>
                <a:latin typeface="Helvetica" pitchFamily="2" charset="0"/>
              </a:rPr>
              <a:t>accessible</a:t>
            </a:r>
            <a:r>
              <a:rPr lang="it-IT" sz="2400" dirty="0">
                <a:effectLst/>
                <a:latin typeface="Helvetica" pitchFamily="2" charset="0"/>
              </a:rPr>
              <a:t> to </a:t>
            </a:r>
            <a:r>
              <a:rPr lang="it-IT" sz="2400" dirty="0" err="1">
                <a:effectLst/>
                <a:latin typeface="Helvetica" pitchFamily="2" charset="0"/>
              </a:rPr>
              <a:t>any</a:t>
            </a:r>
            <a:r>
              <a:rPr lang="it-IT" sz="2400" dirty="0">
                <a:effectLst/>
                <a:latin typeface="Helvetica" pitchFamily="2" charset="0"/>
              </a:rPr>
              <a:t> internet </a:t>
            </a:r>
            <a:r>
              <a:rPr lang="it-IT" sz="2400" dirty="0" err="1">
                <a:effectLst/>
                <a:latin typeface="Helvetica" pitchFamily="2" charset="0"/>
              </a:rPr>
              <a:t>user</a:t>
            </a:r>
            <a:r>
              <a:rPr lang="it-IT" sz="2400" dirty="0">
                <a:effectLst/>
                <a:latin typeface="Helvetica" pitchFamily="2" charset="0"/>
              </a:rPr>
              <a:t> </a:t>
            </a:r>
            <a:r>
              <a:rPr lang="it-IT" sz="2400" dirty="0" err="1">
                <a:effectLst/>
                <a:latin typeface="Helvetica" pitchFamily="2" charset="0"/>
              </a:rPr>
              <a:t>who</a:t>
            </a:r>
            <a:r>
              <a:rPr lang="it-IT" sz="2400" dirty="0">
                <a:effectLst/>
                <a:latin typeface="Helvetica" pitchFamily="2" charset="0"/>
              </a:rPr>
              <a:t> </a:t>
            </a:r>
            <a:r>
              <a:rPr lang="it-IT" sz="2400" dirty="0" err="1">
                <a:effectLst/>
                <a:latin typeface="Helvetica" pitchFamily="2" charset="0"/>
              </a:rPr>
              <a:t>carries</a:t>
            </a:r>
            <a:r>
              <a:rPr lang="it-IT" sz="2400" dirty="0">
                <a:effectLst/>
                <a:latin typeface="Helvetica" pitchFamily="2" charset="0"/>
              </a:rPr>
              <a:t> out a </a:t>
            </a:r>
            <a:r>
              <a:rPr lang="it-IT" sz="2400" dirty="0" err="1">
                <a:effectLst/>
                <a:latin typeface="Helvetica" pitchFamily="2" charset="0"/>
              </a:rPr>
              <a:t>search</a:t>
            </a:r>
            <a:r>
              <a:rPr lang="it-IT" sz="2400" dirty="0">
                <a:effectLst/>
                <a:latin typeface="Helvetica" pitchFamily="2" charset="0"/>
              </a:rPr>
              <a:t> on the </a:t>
            </a:r>
            <a:r>
              <a:rPr lang="it-IT" sz="2400" dirty="0" err="1">
                <a:effectLst/>
                <a:latin typeface="Helvetica" pitchFamily="2" charset="0"/>
              </a:rPr>
              <a:t>basis</a:t>
            </a:r>
            <a:r>
              <a:rPr lang="it-IT" sz="2400" dirty="0">
                <a:effectLst/>
                <a:latin typeface="Helvetica" pitchFamily="2" charset="0"/>
              </a:rPr>
              <a:t> of the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name</a:t>
            </a:r>
            <a:r>
              <a:rPr lang="it-IT" sz="2400" dirty="0">
                <a:effectLst/>
                <a:latin typeface="Helvetica" pitchFamily="2" charset="0"/>
              </a:rPr>
              <a:t>. </a:t>
            </a:r>
            <a:r>
              <a:rPr lang="it-IT" sz="2400" dirty="0" err="1">
                <a:effectLst/>
                <a:latin typeface="Helvetica" pitchFamily="2" charset="0"/>
              </a:rPr>
              <a:t>Therefore</a:t>
            </a:r>
            <a:r>
              <a:rPr lang="it-IT" sz="2400" dirty="0">
                <a:effectLst/>
                <a:latin typeface="Helvetica" pitchFamily="2" charset="0"/>
              </a:rPr>
              <a:t>, the CJEU </a:t>
            </a:r>
            <a:r>
              <a:rPr lang="it-IT" sz="2400" dirty="0" err="1">
                <a:effectLst/>
                <a:latin typeface="Helvetica" pitchFamily="2" charset="0"/>
              </a:rPr>
              <a:t>determined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Google can be </a:t>
            </a:r>
            <a:r>
              <a:rPr lang="it-IT" sz="2400" dirty="0" err="1">
                <a:effectLst/>
                <a:latin typeface="Helvetica" pitchFamily="2" charset="0"/>
              </a:rPr>
              <a:t>regarded</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the ‘controller’.  </a:t>
            </a:r>
          </a:p>
          <a:p>
            <a:endParaRPr lang="it-IT" sz="2400" dirty="0"/>
          </a:p>
        </p:txBody>
      </p:sp>
      <p:sp>
        <p:nvSpPr>
          <p:cNvPr id="4" name="Segnaposto numero diapositiva 3">
            <a:extLst>
              <a:ext uri="{FF2B5EF4-FFF2-40B4-BE49-F238E27FC236}">
                <a16:creationId xmlns:a16="http://schemas.microsoft.com/office/drawing/2014/main" id="{028AA652-3D57-AF4B-94F2-C1F8C2AB0F10}"/>
              </a:ext>
            </a:extLst>
          </p:cNvPr>
          <p:cNvSpPr>
            <a:spLocks noGrp="1"/>
          </p:cNvSpPr>
          <p:nvPr>
            <p:ph type="sldNum" sz="quarter" idx="12"/>
          </p:nvPr>
        </p:nvSpPr>
        <p:spPr/>
        <p:txBody>
          <a:bodyPr/>
          <a:lstStyle/>
          <a:p>
            <a:fld id="{9FB2DE29-B15E-594C-8E2E-9B4F1DF8D2EE}" type="slidenum">
              <a:rPr lang="en-US" altLang="en-US" smtClean="0"/>
              <a:pPr/>
              <a:t>56</a:t>
            </a:fld>
            <a:endParaRPr lang="en-US" altLang="en-US"/>
          </a:p>
        </p:txBody>
      </p:sp>
    </p:spTree>
    <p:extLst>
      <p:ext uri="{BB962C8B-B14F-4D97-AF65-F5344CB8AC3E}">
        <p14:creationId xmlns:p14="http://schemas.microsoft.com/office/powerpoint/2010/main" val="2799180766"/>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40A9417E-7C9B-0E43-87D9-F9B9DC9BDA7A}"/>
              </a:ext>
            </a:extLst>
          </p:cNvPr>
          <p:cNvSpPr>
            <a:spLocks noGrp="1" noChangeArrowheads="1"/>
          </p:cNvSpPr>
          <p:nvPr>
            <p:ph type="title"/>
          </p:nvPr>
        </p:nvSpPr>
        <p:spPr>
          <a:xfrm>
            <a:off x="685800" y="404813"/>
            <a:ext cx="7772400" cy="1143000"/>
          </a:xfrm>
        </p:spPr>
        <p:txBody>
          <a:bodyPr/>
          <a:lstStyle/>
          <a:p>
            <a:r>
              <a:rPr lang="en-US" altLang="en-US"/>
              <a:t>Data Breach</a:t>
            </a:r>
          </a:p>
        </p:txBody>
      </p:sp>
      <p:sp>
        <p:nvSpPr>
          <p:cNvPr id="30722" name="Content Placeholder 2">
            <a:extLst>
              <a:ext uri="{FF2B5EF4-FFF2-40B4-BE49-F238E27FC236}">
                <a16:creationId xmlns:a16="http://schemas.microsoft.com/office/drawing/2014/main" id="{9C4BD16A-3251-EB46-AF11-AD36DAD7621A}"/>
              </a:ext>
            </a:extLst>
          </p:cNvPr>
          <p:cNvSpPr>
            <a:spLocks noGrp="1" noChangeArrowheads="1"/>
          </p:cNvSpPr>
          <p:nvPr>
            <p:ph idx="1"/>
          </p:nvPr>
        </p:nvSpPr>
        <p:spPr/>
        <p:txBody>
          <a:bodyPr/>
          <a:lstStyle/>
          <a:p>
            <a:pPr marL="0" indent="0" algn="r">
              <a:buFontTx/>
              <a:buNone/>
            </a:pPr>
            <a:r>
              <a:rPr lang="en-US" altLang="en-US" sz="2000" dirty="0"/>
              <a:t>	</a:t>
            </a:r>
          </a:p>
          <a:p>
            <a:pPr marL="0" indent="0" algn="just">
              <a:buFontTx/>
              <a:buNone/>
            </a:pPr>
            <a:r>
              <a:rPr lang="en-US" altLang="en-US" dirty="0"/>
              <a:t>'personal data breach' means a breach of security leading to the accidental or unlawful destruction, loss, alteration, </a:t>
            </a:r>
            <a:r>
              <a:rPr lang="en-US" altLang="en-US" dirty="0" err="1"/>
              <a:t>unauthorised</a:t>
            </a:r>
            <a:r>
              <a:rPr lang="en-US" altLang="en-US" dirty="0"/>
              <a:t> disclosure of, or access to, personal data transmitted, stored or otherwise processed.</a:t>
            </a:r>
            <a:endParaRPr lang="en-US" altLang="en-US" sz="2000" dirty="0"/>
          </a:p>
          <a:p>
            <a:pPr marL="0" indent="0" algn="r">
              <a:buFontTx/>
              <a:buNone/>
            </a:pPr>
            <a:endParaRPr lang="en-US" altLang="en-US" sz="2000" dirty="0"/>
          </a:p>
          <a:p>
            <a:pPr marL="0" indent="0" algn="r">
              <a:buFontTx/>
              <a:buNone/>
            </a:pPr>
            <a:endParaRPr lang="en-US" altLang="en-US" sz="2000" dirty="0"/>
          </a:p>
          <a:p>
            <a:pPr marL="0" indent="0" algn="r">
              <a:buFontTx/>
              <a:buNone/>
            </a:pPr>
            <a:r>
              <a:rPr lang="en-US" altLang="en-US" sz="2000" dirty="0"/>
              <a:t>Article 4 (12)</a:t>
            </a:r>
          </a:p>
        </p:txBody>
      </p:sp>
      <p:sp>
        <p:nvSpPr>
          <p:cNvPr id="30723" name="Slide Number Placeholder 3">
            <a:extLst>
              <a:ext uri="{FF2B5EF4-FFF2-40B4-BE49-F238E27FC236}">
                <a16:creationId xmlns:a16="http://schemas.microsoft.com/office/drawing/2014/main" id="{88957E86-C929-C142-B718-D950BA9824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2448135-BBEA-0C4C-9542-7CCC3B9E5FF5}" type="slidenum">
              <a:rPr lang="en-US" altLang="en-US" sz="1400"/>
              <a:pPr>
                <a:spcBef>
                  <a:spcPct val="0"/>
                </a:spcBef>
                <a:buFontTx/>
                <a:buNone/>
              </a:pPr>
              <a:t>57</a:t>
            </a:fld>
            <a:endParaRPr lang="en-US" altLang="en-US" sz="140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Consent</a:t>
            </a:r>
            <a:endParaRPr lang="it-IT" dirty="0"/>
          </a:p>
        </p:txBody>
      </p:sp>
      <p:sp>
        <p:nvSpPr>
          <p:cNvPr id="3" name="Segnaposto contenuto 2"/>
          <p:cNvSpPr>
            <a:spLocks noGrp="1"/>
          </p:cNvSpPr>
          <p:nvPr>
            <p:ph idx="1"/>
          </p:nvPr>
        </p:nvSpPr>
        <p:spPr/>
        <p:txBody>
          <a:bodyPr/>
          <a:lstStyle/>
          <a:p>
            <a:pPr algn="just"/>
            <a:r>
              <a:rPr lang="it-IT" dirty="0" err="1">
                <a:latin typeface="Helvetica" pitchFamily="2" charset="0"/>
              </a:rPr>
              <a:t>Consent</a:t>
            </a:r>
            <a:r>
              <a:rPr lang="it-IT" dirty="0">
                <a:latin typeface="Helvetica" pitchFamily="2" charset="0"/>
              </a:rPr>
              <a:t> </a:t>
            </a:r>
            <a:r>
              <a:rPr lang="it-IT" dirty="0" err="1">
                <a:latin typeface="Helvetica" pitchFamily="2" charset="0"/>
              </a:rPr>
              <a:t>as</a:t>
            </a:r>
            <a:r>
              <a:rPr lang="it-IT" dirty="0">
                <a:latin typeface="Helvetica" pitchFamily="2" charset="0"/>
              </a:rPr>
              <a:t> a </a:t>
            </a:r>
            <a:r>
              <a:rPr lang="it-IT" dirty="0" err="1">
                <a:latin typeface="Helvetica" pitchFamily="2" charset="0"/>
              </a:rPr>
              <a:t>legal</a:t>
            </a:r>
            <a:r>
              <a:rPr lang="it-IT" dirty="0">
                <a:latin typeface="Helvetica" pitchFamily="2" charset="0"/>
              </a:rPr>
              <a:t> </a:t>
            </a:r>
            <a:r>
              <a:rPr lang="it-IT" dirty="0" err="1">
                <a:latin typeface="Helvetica" pitchFamily="2" charset="0"/>
              </a:rPr>
              <a:t>basis</a:t>
            </a:r>
            <a:r>
              <a:rPr lang="it-IT" dirty="0">
                <a:latin typeface="Helvetica" pitchFamily="2" charset="0"/>
              </a:rPr>
              <a:t> for processing personal data must be </a:t>
            </a:r>
            <a:r>
              <a:rPr lang="it-IT" dirty="0" err="1">
                <a:latin typeface="Helvetica" pitchFamily="2" charset="0"/>
              </a:rPr>
              <a:t>freely</a:t>
            </a:r>
            <a:r>
              <a:rPr lang="it-IT" dirty="0">
                <a:latin typeface="Helvetica" pitchFamily="2" charset="0"/>
              </a:rPr>
              <a:t> </a:t>
            </a:r>
            <a:r>
              <a:rPr lang="it-IT" dirty="0" err="1">
                <a:latin typeface="Helvetica" pitchFamily="2" charset="0"/>
              </a:rPr>
              <a:t>given</a:t>
            </a:r>
            <a:r>
              <a:rPr lang="it-IT" dirty="0">
                <a:latin typeface="Helvetica" pitchFamily="2" charset="0"/>
              </a:rPr>
              <a:t>, </a:t>
            </a:r>
            <a:r>
              <a:rPr lang="it-IT" dirty="0" err="1">
                <a:latin typeface="Helvetica" pitchFamily="2" charset="0"/>
              </a:rPr>
              <a:t>informed</a:t>
            </a:r>
            <a:r>
              <a:rPr lang="it-IT" dirty="0">
                <a:latin typeface="Helvetica" pitchFamily="2" charset="0"/>
              </a:rPr>
              <a:t>, </a:t>
            </a:r>
            <a:r>
              <a:rPr lang="it-IT" dirty="0" err="1">
                <a:latin typeface="Helvetica" pitchFamily="2" charset="0"/>
              </a:rPr>
              <a:t>specific</a:t>
            </a:r>
            <a:r>
              <a:rPr lang="it-IT" dirty="0">
                <a:latin typeface="Helvetica" pitchFamily="2" charset="0"/>
              </a:rPr>
              <a:t> and an </a:t>
            </a:r>
            <a:r>
              <a:rPr lang="it-IT" dirty="0" err="1">
                <a:latin typeface="Helvetica" pitchFamily="2" charset="0"/>
              </a:rPr>
              <a:t>unambiguous</a:t>
            </a:r>
            <a:r>
              <a:rPr lang="it-IT" dirty="0">
                <a:latin typeface="Helvetica" pitchFamily="2" charset="0"/>
              </a:rPr>
              <a:t> </a:t>
            </a:r>
            <a:r>
              <a:rPr lang="it-IT" dirty="0" err="1">
                <a:latin typeface="Helvetica" pitchFamily="2" charset="0"/>
              </a:rPr>
              <a:t>indication</a:t>
            </a:r>
            <a:r>
              <a:rPr lang="it-IT" dirty="0">
                <a:latin typeface="Helvetica" pitchFamily="2" charset="0"/>
              </a:rPr>
              <a:t> of </a:t>
            </a:r>
            <a:r>
              <a:rPr lang="it-IT" dirty="0" err="1">
                <a:latin typeface="Helvetica" pitchFamily="2" charset="0"/>
              </a:rPr>
              <a:t>wishes</a:t>
            </a:r>
            <a:r>
              <a:rPr lang="it-IT" dirty="0">
                <a:latin typeface="Helvetica" pitchFamily="2" charset="0"/>
              </a:rPr>
              <a:t> by a </a:t>
            </a:r>
            <a:r>
              <a:rPr lang="it-IT" dirty="0" err="1">
                <a:latin typeface="Helvetica" pitchFamily="2" charset="0"/>
              </a:rPr>
              <a:t>clear</a:t>
            </a:r>
            <a:r>
              <a:rPr lang="it-IT" dirty="0">
                <a:latin typeface="Helvetica" pitchFamily="2" charset="0"/>
              </a:rPr>
              <a:t> </a:t>
            </a:r>
            <a:r>
              <a:rPr lang="it-IT" dirty="0" err="1">
                <a:latin typeface="Helvetica" pitchFamily="2" charset="0"/>
              </a:rPr>
              <a:t>affirmative</a:t>
            </a:r>
            <a:r>
              <a:rPr lang="it-IT" dirty="0">
                <a:latin typeface="Helvetica" pitchFamily="2" charset="0"/>
              </a:rPr>
              <a:t> </a:t>
            </a:r>
            <a:r>
              <a:rPr lang="it-IT" dirty="0" err="1">
                <a:latin typeface="Helvetica" pitchFamily="2" charset="0"/>
              </a:rPr>
              <a:t>act</a:t>
            </a:r>
            <a:r>
              <a:rPr lang="it-IT" dirty="0">
                <a:latin typeface="Helvetica" pitchFamily="2" charset="0"/>
              </a:rPr>
              <a:t> </a:t>
            </a:r>
            <a:r>
              <a:rPr lang="it-IT" dirty="0" err="1">
                <a:latin typeface="Helvetica" pitchFamily="2" charset="0"/>
              </a:rPr>
              <a:t>signifying</a:t>
            </a:r>
            <a:r>
              <a:rPr lang="it-IT" dirty="0">
                <a:latin typeface="Helvetica" pitchFamily="2" charset="0"/>
              </a:rPr>
              <a:t> </a:t>
            </a:r>
            <a:r>
              <a:rPr lang="it-IT" dirty="0" err="1">
                <a:latin typeface="Helvetica" pitchFamily="2" charset="0"/>
              </a:rPr>
              <a:t>agreement</a:t>
            </a:r>
            <a:r>
              <a:rPr lang="it-IT" dirty="0">
                <a:latin typeface="Helvetica" pitchFamily="2" charset="0"/>
              </a:rPr>
              <a:t> to processing. </a:t>
            </a:r>
          </a:p>
          <a:p>
            <a:pPr algn="just"/>
            <a:r>
              <a:rPr lang="it-IT" dirty="0">
                <a:latin typeface="Helvetica" pitchFamily="2" charset="0"/>
              </a:rPr>
              <a:t>Processing special </a:t>
            </a:r>
            <a:r>
              <a:rPr lang="it-IT" dirty="0" err="1">
                <a:latin typeface="Helvetica" pitchFamily="2" charset="0"/>
              </a:rPr>
              <a:t>categories</a:t>
            </a:r>
            <a:r>
              <a:rPr lang="it-IT" dirty="0">
                <a:latin typeface="Helvetica" pitchFamily="2" charset="0"/>
              </a:rPr>
              <a:t> of data on the </a:t>
            </a:r>
            <a:r>
              <a:rPr lang="it-IT" dirty="0" err="1">
                <a:latin typeface="Helvetica" pitchFamily="2" charset="0"/>
              </a:rPr>
              <a:t>basis</a:t>
            </a:r>
            <a:r>
              <a:rPr lang="it-IT" dirty="0">
                <a:latin typeface="Helvetica" pitchFamily="2" charset="0"/>
              </a:rPr>
              <a:t> of </a:t>
            </a:r>
            <a:r>
              <a:rPr lang="it-IT" dirty="0" err="1">
                <a:latin typeface="Helvetica" pitchFamily="2" charset="0"/>
              </a:rPr>
              <a:t>consent</a:t>
            </a:r>
            <a:r>
              <a:rPr lang="it-IT" dirty="0">
                <a:latin typeface="Helvetica" pitchFamily="2" charset="0"/>
              </a:rPr>
              <a:t> </a:t>
            </a:r>
            <a:r>
              <a:rPr lang="it-IT" dirty="0" err="1">
                <a:latin typeface="Helvetica" pitchFamily="2" charset="0"/>
              </a:rPr>
              <a:t>requires</a:t>
            </a:r>
            <a:r>
              <a:rPr lang="it-IT" dirty="0">
                <a:latin typeface="Helvetica" pitchFamily="2" charset="0"/>
              </a:rPr>
              <a:t> </a:t>
            </a:r>
            <a:r>
              <a:rPr lang="it-IT" dirty="0" err="1">
                <a:latin typeface="Helvetica" pitchFamily="2" charset="0"/>
              </a:rPr>
              <a:t>explicit</a:t>
            </a:r>
            <a:r>
              <a:rPr lang="it-IT" dirty="0">
                <a:latin typeface="Helvetica" pitchFamily="2" charset="0"/>
              </a:rPr>
              <a:t> </a:t>
            </a:r>
            <a:r>
              <a:rPr lang="it-IT" dirty="0" err="1">
                <a:latin typeface="Helvetica" pitchFamily="2" charset="0"/>
              </a:rPr>
              <a:t>consent</a:t>
            </a:r>
            <a:r>
              <a:rPr lang="it-IT" dirty="0">
                <a:latin typeface="Helvetica" pitchFamily="2" charset="0"/>
              </a:rPr>
              <a:t>.</a:t>
            </a:r>
            <a:endParaRPr lang="it-IT"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58</a:t>
            </a:fld>
            <a:endParaRPr lang="en-US" altLang="en-US"/>
          </a:p>
        </p:txBody>
      </p:sp>
    </p:spTree>
    <p:extLst>
      <p:ext uri="{BB962C8B-B14F-4D97-AF65-F5344CB8AC3E}">
        <p14:creationId xmlns:p14="http://schemas.microsoft.com/office/powerpoint/2010/main" val="2085005532"/>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11268A09-9376-064A-BB69-C35081BE8FE1}"/>
              </a:ext>
            </a:extLst>
          </p:cNvPr>
          <p:cNvSpPr>
            <a:spLocks noGrp="1" noChangeArrowheads="1"/>
          </p:cNvSpPr>
          <p:nvPr>
            <p:ph type="title"/>
          </p:nvPr>
        </p:nvSpPr>
        <p:spPr>
          <a:xfrm>
            <a:off x="685800" y="404813"/>
            <a:ext cx="7772400" cy="1143000"/>
          </a:xfrm>
        </p:spPr>
        <p:txBody>
          <a:bodyPr/>
          <a:lstStyle/>
          <a:p>
            <a:r>
              <a:rPr lang="en-US" altLang="en-US"/>
              <a:t>Consent</a:t>
            </a:r>
          </a:p>
        </p:txBody>
      </p:sp>
      <p:sp>
        <p:nvSpPr>
          <p:cNvPr id="31746" name="Content Placeholder 2">
            <a:extLst>
              <a:ext uri="{FF2B5EF4-FFF2-40B4-BE49-F238E27FC236}">
                <a16:creationId xmlns:a16="http://schemas.microsoft.com/office/drawing/2014/main" id="{4F2B66AB-5E20-9448-9D1A-09A357F3835B}"/>
              </a:ext>
            </a:extLst>
          </p:cNvPr>
          <p:cNvSpPr>
            <a:spLocks noGrp="1" noChangeArrowheads="1"/>
          </p:cNvSpPr>
          <p:nvPr>
            <p:ph idx="1"/>
          </p:nvPr>
        </p:nvSpPr>
        <p:spPr/>
        <p:txBody>
          <a:bodyPr/>
          <a:lstStyle/>
          <a:p>
            <a:pPr marL="0" indent="0" algn="just">
              <a:buFontTx/>
              <a:buNone/>
            </a:pPr>
            <a:r>
              <a:rPr lang="en-US" altLang="en-US" dirty="0"/>
              <a:t>'consent' of the data subject means any freely given, specific, informed and unambiguous indication of the data subject's wishes by which he or she, by a statement or by a clear affirmative action, signifies agreement to the processing of personal data relating to him or her</a:t>
            </a:r>
          </a:p>
          <a:p>
            <a:pPr marL="0" indent="0" algn="just">
              <a:buFontTx/>
              <a:buNone/>
            </a:pPr>
            <a:r>
              <a:rPr lang="en-US" altLang="en-US" sz="2800" dirty="0"/>
              <a:t>						       </a:t>
            </a:r>
            <a:r>
              <a:rPr lang="en-US" altLang="en-US" sz="2000" dirty="0"/>
              <a:t>Article 4 (11)</a:t>
            </a:r>
          </a:p>
        </p:txBody>
      </p:sp>
      <p:sp>
        <p:nvSpPr>
          <p:cNvPr id="31747" name="Slide Number Placeholder 3">
            <a:extLst>
              <a:ext uri="{FF2B5EF4-FFF2-40B4-BE49-F238E27FC236}">
                <a16:creationId xmlns:a16="http://schemas.microsoft.com/office/drawing/2014/main" id="{1028F809-DD7C-C148-B39C-30681FB2DA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D1BD6E5-D5F1-824E-8D18-EA1CEAFAF64A}" type="slidenum">
              <a:rPr lang="en-US" altLang="en-US" sz="1400"/>
              <a:pPr>
                <a:spcBef>
                  <a:spcPct val="0"/>
                </a:spcBef>
                <a:buFontTx/>
                <a:buNone/>
              </a:pPr>
              <a:t>59</a:t>
            </a:fld>
            <a:endParaRPr lang="en-US" altLang="en-US" sz="140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BD746F0-227F-D84D-B96C-9A1E173A1764}"/>
              </a:ext>
            </a:extLst>
          </p:cNvPr>
          <p:cNvSpPr>
            <a:spLocks noGrp="1"/>
          </p:cNvSpPr>
          <p:nvPr>
            <p:ph idx="1"/>
          </p:nvPr>
        </p:nvSpPr>
        <p:spPr>
          <a:xfrm>
            <a:off x="395536" y="404664"/>
            <a:ext cx="8062664" cy="5691336"/>
          </a:xfrm>
        </p:spPr>
        <p:txBody>
          <a:bodyPr/>
          <a:lstStyle/>
          <a:p>
            <a:pPr marL="0" indent="0">
              <a:buNone/>
            </a:pPr>
            <a:r>
              <a:rPr lang="it-IT" sz="3200" dirty="0" err="1"/>
              <a:t>whereas</a:t>
            </a:r>
            <a:r>
              <a:rPr lang="it-IT" sz="3200" dirty="0"/>
              <a:t> the </a:t>
            </a:r>
            <a:r>
              <a:rPr lang="it-IT" sz="3200" dirty="0" err="1"/>
              <a:t>national</a:t>
            </a:r>
            <a:r>
              <a:rPr lang="it-IT" sz="3200" dirty="0"/>
              <a:t> </a:t>
            </a:r>
            <a:r>
              <a:rPr lang="it-IT" sz="3200" dirty="0" err="1"/>
              <a:t>authorities</a:t>
            </a:r>
            <a:r>
              <a:rPr lang="it-IT" sz="3200" dirty="0"/>
              <a:t> in the </a:t>
            </a:r>
            <a:r>
              <a:rPr lang="it-IT" sz="3200" dirty="0" err="1"/>
              <a:t>various</a:t>
            </a:r>
            <a:r>
              <a:rPr lang="it-IT" sz="3200" dirty="0"/>
              <a:t> </a:t>
            </a:r>
            <a:r>
              <a:rPr lang="it-IT" sz="3200" dirty="0" err="1"/>
              <a:t>Member</a:t>
            </a:r>
            <a:r>
              <a:rPr lang="it-IT" dirty="0"/>
              <a:t> </a:t>
            </a:r>
            <a:r>
              <a:rPr lang="it-IT" sz="3200" dirty="0" err="1"/>
              <a:t>States</a:t>
            </a:r>
            <a:r>
              <a:rPr lang="it-IT" sz="3200" dirty="0"/>
              <a:t> are </a:t>
            </a:r>
            <a:r>
              <a:rPr lang="it-IT" sz="3200" dirty="0" err="1"/>
              <a:t>being</a:t>
            </a:r>
            <a:r>
              <a:rPr lang="it-IT" sz="3200" dirty="0"/>
              <a:t> </a:t>
            </a:r>
            <a:r>
              <a:rPr lang="it-IT" sz="3200" dirty="0" err="1"/>
              <a:t>called</a:t>
            </a:r>
            <a:r>
              <a:rPr lang="it-IT" sz="3200" dirty="0"/>
              <a:t> </a:t>
            </a:r>
            <a:r>
              <a:rPr lang="it-IT" sz="3200" dirty="0" err="1"/>
              <a:t>upon</a:t>
            </a:r>
            <a:r>
              <a:rPr lang="it-IT" sz="3200" dirty="0"/>
              <a:t> by </a:t>
            </a:r>
            <a:r>
              <a:rPr lang="it-IT" sz="3200" dirty="0" err="1"/>
              <a:t>virtue</a:t>
            </a:r>
            <a:r>
              <a:rPr lang="it-IT" sz="3200" dirty="0"/>
              <a:t> of Community law to collaborate and </a:t>
            </a:r>
            <a:r>
              <a:rPr lang="it-IT" sz="3200" dirty="0" err="1"/>
              <a:t>exchange</a:t>
            </a:r>
            <a:r>
              <a:rPr lang="it-IT" dirty="0"/>
              <a:t> </a:t>
            </a:r>
            <a:r>
              <a:rPr lang="it-IT" sz="3200" dirty="0"/>
              <a:t>personal data so </a:t>
            </a:r>
            <a:r>
              <a:rPr lang="it-IT" sz="3200" dirty="0" err="1"/>
              <a:t>as</a:t>
            </a:r>
            <a:r>
              <a:rPr lang="it-IT" sz="3200" dirty="0"/>
              <a:t> to be </a:t>
            </a:r>
            <a:r>
              <a:rPr lang="it-IT" sz="3200" dirty="0" err="1"/>
              <a:t>able</a:t>
            </a:r>
            <a:r>
              <a:rPr lang="it-IT" sz="3200" dirty="0"/>
              <a:t> to </a:t>
            </a:r>
            <a:r>
              <a:rPr lang="it-IT" sz="3200" dirty="0" err="1"/>
              <a:t>perform</a:t>
            </a:r>
            <a:r>
              <a:rPr lang="it-IT" sz="3200" dirty="0"/>
              <a:t> </a:t>
            </a:r>
            <a:r>
              <a:rPr lang="it-IT" sz="3200" dirty="0" err="1"/>
              <a:t>their</a:t>
            </a:r>
            <a:r>
              <a:rPr lang="it-IT" dirty="0"/>
              <a:t> </a:t>
            </a:r>
            <a:r>
              <a:rPr lang="it-IT" sz="3200" dirty="0" err="1"/>
              <a:t>duties</a:t>
            </a:r>
            <a:r>
              <a:rPr lang="it-IT" sz="3200" dirty="0"/>
              <a:t> or </a:t>
            </a:r>
            <a:r>
              <a:rPr lang="it-IT" sz="3200" dirty="0" err="1"/>
              <a:t>carry</a:t>
            </a:r>
            <a:r>
              <a:rPr lang="it-IT" sz="3200" dirty="0"/>
              <a:t> out </a:t>
            </a:r>
            <a:r>
              <a:rPr lang="it-IT" sz="3200" dirty="0" err="1"/>
              <a:t>tasks</a:t>
            </a:r>
            <a:r>
              <a:rPr lang="it-IT" sz="3200" dirty="0"/>
              <a:t> on </a:t>
            </a:r>
            <a:r>
              <a:rPr lang="it-IT" sz="3200" dirty="0" err="1"/>
              <a:t>behalf</a:t>
            </a:r>
            <a:r>
              <a:rPr lang="it-IT" sz="3200" dirty="0"/>
              <a:t> of an authority in </a:t>
            </a:r>
            <a:r>
              <a:rPr lang="it-IT" sz="3200" dirty="0" err="1"/>
              <a:t>another</a:t>
            </a:r>
            <a:r>
              <a:rPr lang="it-IT" sz="3200" dirty="0"/>
              <a:t> </a:t>
            </a:r>
            <a:r>
              <a:rPr lang="it-IT" sz="3200" dirty="0" err="1"/>
              <a:t>Member</a:t>
            </a:r>
            <a:r>
              <a:rPr lang="it-IT" sz="3200" dirty="0"/>
              <a:t> State </a:t>
            </a:r>
            <a:r>
              <a:rPr lang="it-IT" sz="3200" dirty="0" err="1"/>
              <a:t>within</a:t>
            </a:r>
            <a:r>
              <a:rPr lang="it-IT" sz="3200" dirty="0"/>
              <a:t> the </a:t>
            </a:r>
            <a:r>
              <a:rPr lang="it-IT" sz="3200" dirty="0" err="1"/>
              <a:t>context</a:t>
            </a:r>
            <a:r>
              <a:rPr lang="it-IT" sz="3200" dirty="0"/>
              <a:t> of the area </a:t>
            </a:r>
            <a:r>
              <a:rPr lang="it-IT" sz="3200" dirty="0" err="1"/>
              <a:t>without</a:t>
            </a:r>
            <a:r>
              <a:rPr lang="it-IT" sz="3200" dirty="0"/>
              <a:t> </a:t>
            </a:r>
            <a:r>
              <a:rPr lang="it-IT" sz="3200" dirty="0" err="1"/>
              <a:t>internal</a:t>
            </a:r>
            <a:r>
              <a:rPr lang="it-IT" sz="3200" dirty="0"/>
              <a:t> </a:t>
            </a:r>
            <a:r>
              <a:rPr lang="it-IT" sz="3200" dirty="0" err="1"/>
              <a:t>frontiers</a:t>
            </a:r>
            <a:r>
              <a:rPr lang="it-IT" sz="3200" dirty="0"/>
              <a:t> </a:t>
            </a:r>
            <a:r>
              <a:rPr lang="it-IT" sz="3200" dirty="0" err="1"/>
              <a:t>as</a:t>
            </a:r>
            <a:r>
              <a:rPr lang="it-IT" sz="3200" dirty="0"/>
              <a:t> </a:t>
            </a:r>
            <a:r>
              <a:rPr lang="it-IT" sz="3200" dirty="0" err="1"/>
              <a:t>constituted</a:t>
            </a:r>
            <a:r>
              <a:rPr lang="it-IT" sz="3200" dirty="0"/>
              <a:t> by the </a:t>
            </a:r>
            <a:r>
              <a:rPr lang="it-IT" sz="3200" dirty="0" err="1"/>
              <a:t>internal</a:t>
            </a:r>
            <a:r>
              <a:rPr lang="it-IT" sz="3200" dirty="0"/>
              <a:t> market;</a:t>
            </a:r>
          </a:p>
          <a:p>
            <a:pPr marL="0" indent="0">
              <a:buNone/>
            </a:pPr>
            <a:r>
              <a:rPr lang="it-IT" sz="3200" dirty="0"/>
              <a:t> ( 7) </a:t>
            </a:r>
            <a:r>
              <a:rPr lang="it-IT" sz="3200" dirty="0" err="1"/>
              <a:t>Whereas</a:t>
            </a:r>
            <a:r>
              <a:rPr lang="it-IT" sz="3200" dirty="0"/>
              <a:t> the </a:t>
            </a:r>
            <a:r>
              <a:rPr lang="it-IT" sz="3200" dirty="0" err="1"/>
              <a:t>difference</a:t>
            </a:r>
            <a:r>
              <a:rPr lang="it-IT" sz="3200" dirty="0"/>
              <a:t> in </a:t>
            </a:r>
            <a:r>
              <a:rPr lang="it-IT" sz="3200" dirty="0" err="1"/>
              <a:t>levels</a:t>
            </a:r>
            <a:r>
              <a:rPr lang="it-IT" sz="3200" dirty="0"/>
              <a:t> of </a:t>
            </a:r>
            <a:r>
              <a:rPr lang="it-IT" sz="3200" dirty="0" err="1"/>
              <a:t>protection</a:t>
            </a:r>
            <a:r>
              <a:rPr lang="it-IT" sz="3200" dirty="0"/>
              <a:t> of the </a:t>
            </a:r>
            <a:r>
              <a:rPr lang="it-IT" sz="3200" dirty="0" err="1"/>
              <a:t>rights</a:t>
            </a:r>
            <a:r>
              <a:rPr lang="it-IT" sz="3200" dirty="0"/>
              <a:t> and </a:t>
            </a:r>
            <a:r>
              <a:rPr lang="it-IT" sz="3200" dirty="0" err="1"/>
              <a:t>freedoms</a:t>
            </a:r>
            <a:r>
              <a:rPr lang="it-IT" sz="3200" dirty="0"/>
              <a:t> of </a:t>
            </a:r>
            <a:r>
              <a:rPr lang="it-IT" sz="3200" dirty="0" err="1"/>
              <a:t>individuals</a:t>
            </a:r>
            <a:r>
              <a:rPr lang="it-IT" sz="3200" dirty="0"/>
              <a:t>, </a:t>
            </a:r>
            <a:r>
              <a:rPr lang="it-IT" sz="3200" dirty="0" err="1"/>
              <a:t>notably</a:t>
            </a:r>
            <a:r>
              <a:rPr lang="it-IT" sz="3200" dirty="0"/>
              <a:t> the</a:t>
            </a:r>
          </a:p>
          <a:p>
            <a:pPr marL="0" indent="0">
              <a:buNone/>
            </a:pPr>
            <a:endParaRPr lang="it-IT" sz="3200" dirty="0"/>
          </a:p>
          <a:p>
            <a:endParaRPr lang="it-IT" dirty="0"/>
          </a:p>
        </p:txBody>
      </p:sp>
      <p:sp>
        <p:nvSpPr>
          <p:cNvPr id="4" name="Segnaposto numero diapositiva 3">
            <a:extLst>
              <a:ext uri="{FF2B5EF4-FFF2-40B4-BE49-F238E27FC236}">
                <a16:creationId xmlns:a16="http://schemas.microsoft.com/office/drawing/2014/main" id="{144476BD-F495-ED41-8073-031499F3B517}"/>
              </a:ext>
            </a:extLst>
          </p:cNvPr>
          <p:cNvSpPr>
            <a:spLocks noGrp="1"/>
          </p:cNvSpPr>
          <p:nvPr>
            <p:ph type="sldNum" sz="quarter" idx="12"/>
          </p:nvPr>
        </p:nvSpPr>
        <p:spPr/>
        <p:txBody>
          <a:bodyPr/>
          <a:lstStyle/>
          <a:p>
            <a:fld id="{9FB2DE29-B15E-594C-8E2E-9B4F1DF8D2EE}" type="slidenum">
              <a:rPr lang="en-US" altLang="en-US" smtClean="0"/>
              <a:pPr/>
              <a:t>6</a:t>
            </a:fld>
            <a:endParaRPr lang="en-US" altLang="en-US"/>
          </a:p>
        </p:txBody>
      </p:sp>
    </p:spTree>
    <p:extLst>
      <p:ext uri="{BB962C8B-B14F-4D97-AF65-F5344CB8AC3E}">
        <p14:creationId xmlns:p14="http://schemas.microsoft.com/office/powerpoint/2010/main" val="336706131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08ACED1A-A875-954C-B648-328BC056BE5D}"/>
              </a:ext>
            </a:extLst>
          </p:cNvPr>
          <p:cNvSpPr>
            <a:spLocks noGrp="1" noChangeArrowheads="1"/>
          </p:cNvSpPr>
          <p:nvPr>
            <p:ph type="title"/>
          </p:nvPr>
        </p:nvSpPr>
        <p:spPr>
          <a:xfrm>
            <a:off x="685800" y="404813"/>
            <a:ext cx="7772400" cy="1143000"/>
          </a:xfrm>
        </p:spPr>
        <p:txBody>
          <a:bodyPr/>
          <a:lstStyle/>
          <a:p>
            <a:r>
              <a:rPr lang="en-US" altLang="en-US"/>
              <a:t>Article 7</a:t>
            </a:r>
            <a:br>
              <a:rPr lang="en-US" altLang="en-US"/>
            </a:br>
            <a:r>
              <a:rPr lang="en-US" altLang="en-US" sz="3200" i="1"/>
              <a:t>Conditions for Consent</a:t>
            </a:r>
            <a:endParaRPr lang="en-US" altLang="en-US" i="1"/>
          </a:p>
        </p:txBody>
      </p:sp>
      <p:sp>
        <p:nvSpPr>
          <p:cNvPr id="33794" name="Content Placeholder 2">
            <a:extLst>
              <a:ext uri="{FF2B5EF4-FFF2-40B4-BE49-F238E27FC236}">
                <a16:creationId xmlns:a16="http://schemas.microsoft.com/office/drawing/2014/main" id="{A3DC033C-2B23-0A4C-868D-A8EA4A053065}"/>
              </a:ext>
            </a:extLst>
          </p:cNvPr>
          <p:cNvSpPr>
            <a:spLocks noGrp="1" noChangeArrowheads="1"/>
          </p:cNvSpPr>
          <p:nvPr>
            <p:ph idx="1"/>
          </p:nvPr>
        </p:nvSpPr>
        <p:spPr>
          <a:xfrm>
            <a:off x="539750" y="2133600"/>
            <a:ext cx="8062913" cy="4114800"/>
          </a:xfrm>
        </p:spPr>
        <p:txBody>
          <a:bodyPr/>
          <a:lstStyle/>
          <a:p>
            <a:pPr marL="0" indent="0">
              <a:buFontTx/>
              <a:buNone/>
            </a:pPr>
            <a:r>
              <a:rPr lang="en-US" altLang="en-US" sz="2800"/>
              <a:t>1. Where processing is based on consent, the </a:t>
            </a:r>
            <a:r>
              <a:rPr lang="en-US" altLang="en-US" sz="2800">
                <a:solidFill>
                  <a:schemeClr val="tx2"/>
                </a:solidFill>
              </a:rPr>
              <a:t>controller</a:t>
            </a:r>
            <a:r>
              <a:rPr lang="en-US" altLang="en-US" sz="2800"/>
              <a:t> shall be able to </a:t>
            </a:r>
            <a:r>
              <a:rPr lang="en-US" altLang="en-US" sz="2800">
                <a:solidFill>
                  <a:schemeClr val="tx2"/>
                </a:solidFill>
              </a:rPr>
              <a:t>demonstrate </a:t>
            </a:r>
            <a:r>
              <a:rPr lang="en-US" altLang="en-US" sz="2800"/>
              <a:t>that the </a:t>
            </a:r>
            <a:r>
              <a:rPr lang="en-US" altLang="en-US" sz="2800">
                <a:solidFill>
                  <a:schemeClr val="tx2"/>
                </a:solidFill>
              </a:rPr>
              <a:t>data subject has consented </a:t>
            </a:r>
            <a:r>
              <a:rPr lang="en-US" altLang="en-US" sz="2800"/>
              <a:t>to processing of his or her personal data. </a:t>
            </a:r>
          </a:p>
          <a:p>
            <a:pPr marL="0" indent="0">
              <a:buFontTx/>
              <a:buNone/>
            </a:pPr>
            <a:r>
              <a:rPr lang="en-US" altLang="en-US" sz="2800"/>
              <a:t>2. If the data subject's consent is given in the context of a written declaration which </a:t>
            </a:r>
            <a:r>
              <a:rPr lang="en-US" altLang="en-US" sz="2800">
                <a:solidFill>
                  <a:schemeClr val="tx2"/>
                </a:solidFill>
              </a:rPr>
              <a:t>also concerns other matters</a:t>
            </a:r>
            <a:r>
              <a:rPr lang="en-US" altLang="en-US" sz="2800"/>
              <a:t>, the </a:t>
            </a:r>
            <a:r>
              <a:rPr lang="en-US" altLang="en-US" sz="2800">
                <a:solidFill>
                  <a:schemeClr val="tx2"/>
                </a:solidFill>
              </a:rPr>
              <a:t>request for consent </a:t>
            </a:r>
            <a:r>
              <a:rPr lang="en-US" altLang="en-US" sz="2800"/>
              <a:t>shall be presented in a manner which is </a:t>
            </a:r>
            <a:r>
              <a:rPr lang="en-US" altLang="en-US" sz="2800">
                <a:solidFill>
                  <a:schemeClr val="tx2"/>
                </a:solidFill>
              </a:rPr>
              <a:t>clearly distinguishable </a:t>
            </a:r>
            <a:r>
              <a:rPr lang="en-US" altLang="en-US" sz="2800"/>
              <a:t>from the other matters, in an intelligible and easily accessible form, using clear and plain language. </a:t>
            </a:r>
          </a:p>
          <a:p>
            <a:pPr marL="0" indent="0">
              <a:buFontTx/>
              <a:buNone/>
            </a:pPr>
            <a:endParaRPr lang="en-US" altLang="en-US"/>
          </a:p>
        </p:txBody>
      </p:sp>
      <p:sp>
        <p:nvSpPr>
          <p:cNvPr id="33795" name="Slide Number Placeholder 3">
            <a:extLst>
              <a:ext uri="{FF2B5EF4-FFF2-40B4-BE49-F238E27FC236}">
                <a16:creationId xmlns:a16="http://schemas.microsoft.com/office/drawing/2014/main" id="{133148C4-DDA7-0644-9CD4-3F7A2F6208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384D619-6AF5-9740-BE0D-E30187EAB3B6}" type="slidenum">
              <a:rPr lang="en-US" altLang="en-US" sz="1400"/>
              <a:pPr>
                <a:spcBef>
                  <a:spcPct val="0"/>
                </a:spcBef>
                <a:buFontTx/>
                <a:buNone/>
              </a:pPr>
              <a:t>60</a:t>
            </a:fld>
            <a:endParaRPr lang="en-US" altLang="en-US" sz="1400"/>
          </a:p>
        </p:txBody>
      </p:sp>
    </p:spTree>
    <p:extLst>
      <p:ext uri="{BB962C8B-B14F-4D97-AF65-F5344CB8AC3E}">
        <p14:creationId xmlns:p14="http://schemas.microsoft.com/office/powerpoint/2010/main" val="2486459768"/>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B9FA94BF-85C4-C840-9DD6-DB428C22DDE7}"/>
              </a:ext>
            </a:extLst>
          </p:cNvPr>
          <p:cNvSpPr>
            <a:spLocks noGrp="1" noChangeArrowheads="1"/>
          </p:cNvSpPr>
          <p:nvPr>
            <p:ph type="title"/>
          </p:nvPr>
        </p:nvSpPr>
        <p:spPr>
          <a:xfrm>
            <a:off x="685800" y="404813"/>
            <a:ext cx="7772400" cy="1143000"/>
          </a:xfrm>
        </p:spPr>
        <p:txBody>
          <a:bodyPr/>
          <a:lstStyle/>
          <a:p>
            <a:r>
              <a:rPr lang="en-US" altLang="en-US" dirty="0"/>
              <a:t>Article 7</a:t>
            </a:r>
            <a:br>
              <a:rPr lang="en-US" altLang="en-US" dirty="0"/>
            </a:br>
            <a:r>
              <a:rPr lang="en-US" altLang="en-US" sz="3200" i="1" dirty="0"/>
              <a:t>Conditions for Consent</a:t>
            </a:r>
            <a:endParaRPr lang="en-US" altLang="en-US" i="1" dirty="0"/>
          </a:p>
        </p:txBody>
      </p:sp>
      <p:sp>
        <p:nvSpPr>
          <p:cNvPr id="34818" name="Content Placeholder 2">
            <a:extLst>
              <a:ext uri="{FF2B5EF4-FFF2-40B4-BE49-F238E27FC236}">
                <a16:creationId xmlns:a16="http://schemas.microsoft.com/office/drawing/2014/main" id="{9B670D98-C3B4-4F4B-BB3B-EF9EFD6E8FF2}"/>
              </a:ext>
            </a:extLst>
          </p:cNvPr>
          <p:cNvSpPr>
            <a:spLocks noGrp="1" noChangeArrowheads="1"/>
          </p:cNvSpPr>
          <p:nvPr>
            <p:ph idx="1"/>
          </p:nvPr>
        </p:nvSpPr>
        <p:spPr>
          <a:xfrm>
            <a:off x="539552" y="2060848"/>
            <a:ext cx="8063111" cy="4187552"/>
          </a:xfrm>
        </p:spPr>
        <p:txBody>
          <a:bodyPr/>
          <a:lstStyle/>
          <a:p>
            <a:pPr marL="0" indent="0">
              <a:buFontTx/>
              <a:buNone/>
            </a:pPr>
            <a:r>
              <a:rPr lang="en-US" altLang="en-US" sz="2800" dirty="0"/>
              <a:t>3. The data subject shall have </a:t>
            </a:r>
            <a:r>
              <a:rPr lang="en-US" altLang="en-US" sz="2800" dirty="0">
                <a:solidFill>
                  <a:schemeClr val="tx2"/>
                </a:solidFill>
              </a:rPr>
              <a:t>the right to withdraw his or her consent at any time</a:t>
            </a:r>
            <a:r>
              <a:rPr lang="en-US" altLang="en-US" sz="2800" dirty="0"/>
              <a:t>. The withdrawal of consent </a:t>
            </a:r>
            <a:r>
              <a:rPr lang="en-US" altLang="en-US" sz="2800" dirty="0">
                <a:solidFill>
                  <a:schemeClr val="tx2"/>
                </a:solidFill>
              </a:rPr>
              <a:t>shall not affect the lawfulness of processing </a:t>
            </a:r>
            <a:r>
              <a:rPr lang="en-US" altLang="en-US" sz="2800" dirty="0"/>
              <a:t>based on consent </a:t>
            </a:r>
            <a:r>
              <a:rPr lang="en-US" altLang="en-US" sz="2800" dirty="0">
                <a:solidFill>
                  <a:schemeClr val="tx2"/>
                </a:solidFill>
              </a:rPr>
              <a:t>before its withdrawal</a:t>
            </a:r>
            <a:r>
              <a:rPr lang="en-US" altLang="en-US" sz="2800" dirty="0"/>
              <a:t>. </a:t>
            </a:r>
          </a:p>
          <a:p>
            <a:pPr marL="0" indent="0">
              <a:buFontTx/>
              <a:buNone/>
            </a:pPr>
            <a:r>
              <a:rPr lang="en-US" altLang="en-US" sz="2800" dirty="0"/>
              <a:t>4. Consent shall </a:t>
            </a:r>
            <a:r>
              <a:rPr lang="en-US" altLang="en-US" sz="2800" dirty="0">
                <a:solidFill>
                  <a:schemeClr val="tx2"/>
                </a:solidFill>
              </a:rPr>
              <a:t>not provide a legal basis </a:t>
            </a:r>
            <a:r>
              <a:rPr lang="en-US" altLang="en-US" sz="2800" dirty="0"/>
              <a:t>for the processing, where there is a </a:t>
            </a:r>
            <a:r>
              <a:rPr lang="en-US" altLang="en-US" sz="2800" dirty="0">
                <a:solidFill>
                  <a:schemeClr val="tx2"/>
                </a:solidFill>
              </a:rPr>
              <a:t>significant imbalance </a:t>
            </a:r>
            <a:r>
              <a:rPr lang="en-US" altLang="en-US" sz="2800" dirty="0"/>
              <a:t>between the position of the data subject and the controller. </a:t>
            </a:r>
          </a:p>
          <a:p>
            <a:pPr marL="0" indent="0">
              <a:buFontTx/>
              <a:buNone/>
            </a:pPr>
            <a:endParaRPr lang="en-US" altLang="en-US" dirty="0"/>
          </a:p>
        </p:txBody>
      </p:sp>
      <p:sp>
        <p:nvSpPr>
          <p:cNvPr id="34819" name="Slide Number Placeholder 3">
            <a:extLst>
              <a:ext uri="{FF2B5EF4-FFF2-40B4-BE49-F238E27FC236}">
                <a16:creationId xmlns:a16="http://schemas.microsoft.com/office/drawing/2014/main" id="{D033A4C1-273C-4D42-99A3-36D1007EAE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C089DC7-F679-D44B-A703-A3B36A54C54D}" type="slidenum">
              <a:rPr lang="en-US" altLang="en-US" sz="1400"/>
              <a:pPr>
                <a:spcBef>
                  <a:spcPct val="0"/>
                </a:spcBef>
                <a:buFontTx/>
                <a:buNone/>
              </a:pPr>
              <a:t>61</a:t>
            </a:fld>
            <a:endParaRPr lang="en-US" altLang="en-US" sz="1400"/>
          </a:p>
        </p:txBody>
      </p:sp>
    </p:spTree>
    <p:extLst>
      <p:ext uri="{BB962C8B-B14F-4D97-AF65-F5344CB8AC3E}">
        <p14:creationId xmlns:p14="http://schemas.microsoft.com/office/powerpoint/2010/main" val="2741805967"/>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D77C502-B6E4-5A4E-B442-D4E1D85992C1}"/>
              </a:ext>
            </a:extLst>
          </p:cNvPr>
          <p:cNvSpPr>
            <a:spLocks noGrp="1"/>
          </p:cNvSpPr>
          <p:nvPr>
            <p:ph idx="1"/>
          </p:nvPr>
        </p:nvSpPr>
        <p:spPr/>
        <p:txBody>
          <a:bodyPr/>
          <a:lstStyle/>
          <a:p>
            <a:pPr marL="0" indent="0">
              <a:buNone/>
            </a:pPr>
            <a:br>
              <a:rPr lang="it-IT" sz="2400" dirty="0">
                <a:effectLst/>
                <a:latin typeface="Helvetica" pitchFamily="2" charset="0"/>
              </a:rPr>
            </a:br>
            <a:endParaRPr lang="it-IT" sz="2400" dirty="0">
              <a:effectLst/>
              <a:latin typeface="Helvetica" pitchFamily="2" charset="0"/>
            </a:endParaRPr>
          </a:p>
          <a:p>
            <a:r>
              <a:rPr lang="it-IT" sz="2400" dirty="0" err="1">
                <a:effectLst/>
                <a:latin typeface="Helvetica" pitchFamily="2" charset="0"/>
              </a:rPr>
              <a:t>Consent</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a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for processing personal data must be </a:t>
            </a:r>
            <a:r>
              <a:rPr lang="it-IT" sz="2400" dirty="0" err="1">
                <a:effectLst/>
                <a:latin typeface="Helvetica" pitchFamily="2" charset="0"/>
              </a:rPr>
              <a:t>freely</a:t>
            </a:r>
            <a:r>
              <a:rPr lang="it-IT" sz="2400" dirty="0">
                <a:effectLst/>
                <a:latin typeface="Helvetica" pitchFamily="2" charset="0"/>
              </a:rPr>
              <a:t> </a:t>
            </a:r>
            <a:r>
              <a:rPr lang="it-IT" sz="2400" dirty="0" err="1">
                <a:effectLst/>
                <a:latin typeface="Helvetica" pitchFamily="2" charset="0"/>
              </a:rPr>
              <a:t>given</a:t>
            </a:r>
            <a:r>
              <a:rPr lang="it-IT" sz="2400" dirty="0">
                <a:effectLst/>
                <a:latin typeface="Helvetica" pitchFamily="2" charset="0"/>
              </a:rPr>
              <a:t>, </a:t>
            </a:r>
            <a:r>
              <a:rPr lang="it-IT" sz="2400" dirty="0" err="1">
                <a:effectLst/>
                <a:latin typeface="Helvetica" pitchFamily="2" charset="0"/>
              </a:rPr>
              <a:t>informed</a:t>
            </a:r>
            <a:r>
              <a:rPr lang="it-IT" sz="2400" dirty="0">
                <a:effectLst/>
                <a:latin typeface="Helvetica" pitchFamily="2" charset="0"/>
              </a:rPr>
              <a:t>, </a:t>
            </a:r>
            <a:r>
              <a:rPr lang="it-IT" sz="2400" dirty="0" err="1">
                <a:effectLst/>
                <a:latin typeface="Helvetica" pitchFamily="2" charset="0"/>
              </a:rPr>
              <a:t>specific</a:t>
            </a:r>
            <a:r>
              <a:rPr lang="it-IT" sz="2400" dirty="0">
                <a:effectLst/>
                <a:latin typeface="Helvetica" pitchFamily="2" charset="0"/>
              </a:rPr>
              <a:t> and an </a:t>
            </a:r>
            <a:r>
              <a:rPr lang="it-IT" sz="2400" dirty="0" err="1">
                <a:effectLst/>
                <a:latin typeface="Helvetica" pitchFamily="2" charset="0"/>
              </a:rPr>
              <a:t>unambiguous</a:t>
            </a:r>
            <a:r>
              <a:rPr lang="it-IT" sz="2400" dirty="0">
                <a:effectLst/>
                <a:latin typeface="Helvetica" pitchFamily="2" charset="0"/>
              </a:rPr>
              <a:t> </a:t>
            </a:r>
            <a:r>
              <a:rPr lang="it-IT" sz="2400" dirty="0" err="1">
                <a:effectLst/>
                <a:latin typeface="Helvetica" pitchFamily="2" charset="0"/>
              </a:rPr>
              <a:t>indication</a:t>
            </a:r>
            <a:r>
              <a:rPr lang="it-IT" sz="2400" dirty="0">
                <a:effectLst/>
                <a:latin typeface="Helvetica" pitchFamily="2" charset="0"/>
              </a:rPr>
              <a:t> of </a:t>
            </a:r>
            <a:r>
              <a:rPr lang="it-IT" sz="2400" dirty="0" err="1">
                <a:effectLst/>
                <a:latin typeface="Helvetica" pitchFamily="2" charset="0"/>
              </a:rPr>
              <a:t>wishes</a:t>
            </a:r>
            <a:r>
              <a:rPr lang="it-IT" sz="2400" dirty="0">
                <a:effectLst/>
                <a:latin typeface="Helvetica" pitchFamily="2" charset="0"/>
              </a:rPr>
              <a:t> by a </a:t>
            </a:r>
            <a:r>
              <a:rPr lang="it-IT" sz="2400" dirty="0" err="1">
                <a:effectLst/>
                <a:latin typeface="Helvetica" pitchFamily="2" charset="0"/>
              </a:rPr>
              <a:t>clear</a:t>
            </a:r>
            <a:r>
              <a:rPr lang="it-IT" sz="2400" dirty="0">
                <a:effectLst/>
                <a:latin typeface="Helvetica" pitchFamily="2" charset="0"/>
              </a:rPr>
              <a:t> </a:t>
            </a:r>
            <a:r>
              <a:rPr lang="it-IT" sz="2400" dirty="0" err="1">
                <a:effectLst/>
                <a:latin typeface="Helvetica" pitchFamily="2" charset="0"/>
              </a:rPr>
              <a:t>affirmative</a:t>
            </a:r>
            <a:r>
              <a:rPr lang="it-IT" sz="2400" dirty="0">
                <a:effectLst/>
                <a:latin typeface="Helvetica" pitchFamily="2" charset="0"/>
              </a:rPr>
              <a:t> </a:t>
            </a:r>
            <a:r>
              <a:rPr lang="it-IT" sz="2400" dirty="0" err="1">
                <a:effectLst/>
                <a:latin typeface="Helvetica" pitchFamily="2" charset="0"/>
              </a:rPr>
              <a:t>act</a:t>
            </a:r>
            <a:r>
              <a:rPr lang="it-IT" sz="2400" dirty="0">
                <a:effectLst/>
                <a:latin typeface="Helvetica" pitchFamily="2" charset="0"/>
              </a:rPr>
              <a:t> </a:t>
            </a:r>
            <a:r>
              <a:rPr lang="it-IT" sz="2400" dirty="0" err="1">
                <a:effectLst/>
                <a:latin typeface="Helvetica" pitchFamily="2" charset="0"/>
              </a:rPr>
              <a:t>signifying</a:t>
            </a:r>
            <a:r>
              <a:rPr lang="it-IT" sz="2400" dirty="0">
                <a:effectLst/>
                <a:latin typeface="Helvetica" pitchFamily="2" charset="0"/>
              </a:rPr>
              <a:t> </a:t>
            </a:r>
            <a:r>
              <a:rPr lang="it-IT" sz="2400" dirty="0" err="1">
                <a:effectLst/>
                <a:latin typeface="Helvetica" pitchFamily="2" charset="0"/>
              </a:rPr>
              <a:t>agreement</a:t>
            </a:r>
            <a:r>
              <a:rPr lang="it-IT" sz="2400" dirty="0">
                <a:effectLst/>
                <a:latin typeface="Helvetica" pitchFamily="2" charset="0"/>
              </a:rPr>
              <a:t> to processing. </a:t>
            </a:r>
          </a:p>
          <a:p>
            <a:r>
              <a:rPr lang="it-IT" sz="2400" dirty="0">
                <a:effectLst/>
                <a:latin typeface="Helvetica" pitchFamily="2" charset="0"/>
              </a:rPr>
              <a:t>Processing special </a:t>
            </a:r>
            <a:r>
              <a:rPr lang="it-IT" sz="2400" dirty="0" err="1">
                <a:effectLst/>
                <a:latin typeface="Helvetica" pitchFamily="2" charset="0"/>
              </a:rPr>
              <a:t>categories</a:t>
            </a:r>
            <a:r>
              <a:rPr lang="it-IT" sz="2400" dirty="0">
                <a:effectLst/>
                <a:latin typeface="Helvetica" pitchFamily="2" charset="0"/>
              </a:rPr>
              <a:t> of data </a:t>
            </a:r>
            <a:r>
              <a:rPr lang="it-IT" sz="2400" dirty="0" err="1">
                <a:effectLst/>
                <a:latin typeface="Helvetica" pitchFamily="2" charset="0"/>
              </a:rPr>
              <a:t>requires</a:t>
            </a:r>
            <a:r>
              <a:rPr lang="it-IT" sz="2400" dirty="0">
                <a:effectLst/>
                <a:latin typeface="Helvetica" pitchFamily="2" charset="0"/>
              </a:rPr>
              <a:t> </a:t>
            </a:r>
            <a:r>
              <a:rPr lang="it-IT" sz="2400" dirty="0" err="1">
                <a:effectLst/>
                <a:latin typeface="Helvetica" pitchFamily="2" charset="0"/>
              </a:rPr>
              <a:t>explicit</a:t>
            </a:r>
            <a:r>
              <a:rPr lang="it-IT" sz="2400" dirty="0">
                <a:effectLst/>
                <a:latin typeface="Helvetica" pitchFamily="2" charset="0"/>
              </a:rPr>
              <a:t> </a:t>
            </a:r>
            <a:r>
              <a:rPr lang="it-IT" sz="2400" dirty="0" err="1">
                <a:effectLst/>
                <a:latin typeface="Helvetica" pitchFamily="2" charset="0"/>
              </a:rPr>
              <a:t>consent</a:t>
            </a:r>
            <a:r>
              <a:rPr lang="it-IT" sz="2400" dirty="0">
                <a:effectLst/>
                <a:latin typeface="Helvetica" pitchFamily="2" charset="0"/>
              </a:rPr>
              <a:t>.</a:t>
            </a:r>
          </a:p>
          <a:p>
            <a:endParaRPr lang="it-IT" sz="2400" dirty="0"/>
          </a:p>
        </p:txBody>
      </p:sp>
      <p:sp>
        <p:nvSpPr>
          <p:cNvPr id="4" name="Segnaposto numero diapositiva 3">
            <a:extLst>
              <a:ext uri="{FF2B5EF4-FFF2-40B4-BE49-F238E27FC236}">
                <a16:creationId xmlns:a16="http://schemas.microsoft.com/office/drawing/2014/main" id="{7B3FCBEF-69FD-9648-80B4-F654AC2CBC10}"/>
              </a:ext>
            </a:extLst>
          </p:cNvPr>
          <p:cNvSpPr>
            <a:spLocks noGrp="1"/>
          </p:cNvSpPr>
          <p:nvPr>
            <p:ph type="sldNum" sz="quarter" idx="12"/>
          </p:nvPr>
        </p:nvSpPr>
        <p:spPr/>
        <p:txBody>
          <a:bodyPr/>
          <a:lstStyle/>
          <a:p>
            <a:fld id="{9FB2DE29-B15E-594C-8E2E-9B4F1DF8D2EE}" type="slidenum">
              <a:rPr lang="en-US" altLang="en-US" smtClean="0"/>
              <a:pPr/>
              <a:t>62</a:t>
            </a:fld>
            <a:endParaRPr lang="en-US" altLang="en-US"/>
          </a:p>
        </p:txBody>
      </p:sp>
    </p:spTree>
    <p:extLst>
      <p:ext uri="{BB962C8B-B14F-4D97-AF65-F5344CB8AC3E}">
        <p14:creationId xmlns:p14="http://schemas.microsoft.com/office/powerpoint/2010/main" val="2361280848"/>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67357E7-D234-6E40-BD90-AF4AE89B7087}"/>
              </a:ext>
            </a:extLst>
          </p:cNvPr>
          <p:cNvSpPr>
            <a:spLocks noGrp="1"/>
          </p:cNvSpPr>
          <p:nvPr>
            <p:ph idx="1"/>
          </p:nvPr>
        </p:nvSpPr>
        <p:spPr>
          <a:xfrm>
            <a:off x="611560" y="1124744"/>
            <a:ext cx="7846640" cy="4971256"/>
          </a:xfrm>
        </p:spPr>
        <p:txBody>
          <a:bodyPr/>
          <a:lstStyle/>
          <a:p>
            <a:pPr algn="just"/>
            <a:r>
              <a:rPr lang="it-IT" sz="2000" b="1" dirty="0">
                <a:effectLst/>
                <a:latin typeface="Helvetica" pitchFamily="2" charset="0"/>
              </a:rPr>
              <a:t>The GDPR </a:t>
            </a:r>
            <a:r>
              <a:rPr lang="it-IT" sz="2000" dirty="0">
                <a:effectLst/>
                <a:latin typeface="Helvetica" pitchFamily="2" charset="0"/>
              </a:rPr>
              <a:t>sets out </a:t>
            </a:r>
            <a:r>
              <a:rPr lang="it-IT" sz="2000" dirty="0" err="1">
                <a:effectLst/>
                <a:latin typeface="Helvetica" pitchFamily="2" charset="0"/>
              </a:rPr>
              <a:t>several</a:t>
            </a:r>
            <a:r>
              <a:rPr lang="it-IT" sz="2000" dirty="0">
                <a:effectLst/>
                <a:latin typeface="Helvetica" pitchFamily="2" charset="0"/>
              </a:rPr>
              <a:t> </a:t>
            </a:r>
            <a:r>
              <a:rPr lang="it-IT" sz="2000" dirty="0" err="1">
                <a:effectLst/>
                <a:latin typeface="Helvetica" pitchFamily="2" charset="0"/>
              </a:rPr>
              <a:t>elements</a:t>
            </a:r>
            <a:r>
              <a:rPr lang="it-IT" sz="2000" dirty="0">
                <a:effectLst/>
                <a:latin typeface="Helvetica" pitchFamily="2" charset="0"/>
              </a:rPr>
              <a:t> for </a:t>
            </a:r>
            <a:r>
              <a:rPr lang="it-IT" sz="2000" dirty="0" err="1">
                <a:effectLst/>
                <a:latin typeface="Helvetica" pitchFamily="2" charset="0"/>
              </a:rPr>
              <a:t>consent</a:t>
            </a:r>
            <a:r>
              <a:rPr lang="it-IT" sz="2000" dirty="0">
                <a:effectLst/>
                <a:latin typeface="Helvetica" pitchFamily="2" charset="0"/>
              </a:rPr>
              <a:t> to be </a:t>
            </a:r>
            <a:r>
              <a:rPr lang="it-IT" sz="2000" dirty="0" err="1">
                <a:effectLst/>
                <a:latin typeface="Helvetica" pitchFamily="2" charset="0"/>
              </a:rPr>
              <a:t>valid</a:t>
            </a:r>
            <a:r>
              <a:rPr lang="it-IT" sz="2000" dirty="0">
                <a:effectLst/>
                <a:latin typeface="Helvetica" pitchFamily="2" charset="0"/>
              </a:rPr>
              <a:t>, </a:t>
            </a:r>
            <a:r>
              <a:rPr lang="it-IT" sz="2000" dirty="0" err="1">
                <a:effectLst/>
                <a:latin typeface="Helvetica" pitchFamily="2" charset="0"/>
              </a:rPr>
              <a:t>which</a:t>
            </a:r>
            <a:r>
              <a:rPr lang="it-IT" sz="2000" dirty="0">
                <a:effectLst/>
                <a:latin typeface="Helvetica" pitchFamily="2" charset="0"/>
              </a:rPr>
              <a:t> </a:t>
            </a:r>
            <a:r>
              <a:rPr lang="it-IT" sz="2000" dirty="0" err="1">
                <a:effectLst/>
                <a:latin typeface="Helvetica" pitchFamily="2" charset="0"/>
              </a:rPr>
              <a:t>aim</a:t>
            </a:r>
            <a:r>
              <a:rPr lang="it-IT" sz="2000" dirty="0">
                <a:effectLst/>
                <a:latin typeface="Helvetica" pitchFamily="2" charset="0"/>
              </a:rPr>
              <a:t> to </a:t>
            </a:r>
            <a:r>
              <a:rPr lang="it-IT" sz="2000" dirty="0" err="1">
                <a:effectLst/>
                <a:latin typeface="Helvetica" pitchFamily="2" charset="0"/>
              </a:rPr>
              <a:t>guarantee</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data </a:t>
            </a:r>
            <a:r>
              <a:rPr lang="it-IT" sz="2000" dirty="0" err="1">
                <a:effectLst/>
                <a:latin typeface="Helvetica" pitchFamily="2" charset="0"/>
              </a:rPr>
              <a:t>subjects</a:t>
            </a:r>
            <a:r>
              <a:rPr lang="it-IT" sz="2000" dirty="0">
                <a:effectLst/>
                <a:latin typeface="Helvetica" pitchFamily="2" charset="0"/>
              </a:rPr>
              <a:t> </a:t>
            </a:r>
            <a:r>
              <a:rPr lang="it-IT" sz="2000" dirty="0" err="1">
                <a:effectLst/>
                <a:latin typeface="Helvetica" pitchFamily="2" charset="0"/>
              </a:rPr>
              <a:t>truly</a:t>
            </a:r>
            <a:r>
              <a:rPr lang="it-IT" sz="2000" dirty="0">
                <a:effectLst/>
                <a:latin typeface="Helvetica" pitchFamily="2" charset="0"/>
              </a:rPr>
              <a:t> </a:t>
            </a:r>
            <a:r>
              <a:rPr lang="it-IT" sz="2000" dirty="0" err="1">
                <a:effectLst/>
                <a:latin typeface="Helvetica" pitchFamily="2" charset="0"/>
              </a:rPr>
              <a:t>meant</a:t>
            </a:r>
            <a:r>
              <a:rPr lang="it-IT" sz="2000" dirty="0">
                <a:effectLst/>
                <a:latin typeface="Helvetica" pitchFamily="2" charset="0"/>
              </a:rPr>
              <a:t> to </a:t>
            </a:r>
            <a:r>
              <a:rPr lang="it-IT" sz="2000" dirty="0" err="1">
                <a:effectLst/>
                <a:latin typeface="Helvetica" pitchFamily="2" charset="0"/>
              </a:rPr>
              <a:t>agree</a:t>
            </a:r>
            <a:r>
              <a:rPr lang="it-IT" sz="2000" dirty="0">
                <a:effectLst/>
                <a:latin typeface="Helvetica" pitchFamily="2" charset="0"/>
              </a:rPr>
              <a:t> to a </a:t>
            </a:r>
            <a:r>
              <a:rPr lang="it-IT" sz="2000" dirty="0" err="1">
                <a:effectLst/>
                <a:latin typeface="Helvetica" pitchFamily="2" charset="0"/>
              </a:rPr>
              <a:t>particular</a:t>
            </a:r>
            <a:r>
              <a:rPr lang="it-IT" sz="2000" dirty="0">
                <a:effectLst/>
                <a:latin typeface="Helvetica" pitchFamily="2" charset="0"/>
              </a:rPr>
              <a:t> use of </a:t>
            </a:r>
            <a:r>
              <a:rPr lang="it-IT" sz="2000" dirty="0" err="1">
                <a:effectLst/>
                <a:latin typeface="Helvetica" pitchFamily="2" charset="0"/>
              </a:rPr>
              <a:t>their</a:t>
            </a:r>
            <a:r>
              <a:rPr lang="it-IT" sz="2000" dirty="0">
                <a:effectLst/>
                <a:latin typeface="Helvetica" pitchFamily="2" charset="0"/>
              </a:rPr>
              <a:t> data: </a:t>
            </a:r>
          </a:p>
          <a:p>
            <a:r>
              <a:rPr lang="it-IT" sz="2000" dirty="0" err="1">
                <a:effectLst/>
                <a:latin typeface="Helvetica" pitchFamily="2" charset="0"/>
              </a:rPr>
              <a:t>Consent</a:t>
            </a:r>
            <a:r>
              <a:rPr lang="it-IT" sz="2000" dirty="0">
                <a:effectLst/>
                <a:latin typeface="Helvetica" pitchFamily="2" charset="0"/>
              </a:rPr>
              <a:t> must be </a:t>
            </a:r>
            <a:r>
              <a:rPr lang="it-IT" sz="2000" dirty="0" err="1">
                <a:effectLst/>
                <a:latin typeface="Helvetica" pitchFamily="2" charset="0"/>
              </a:rPr>
              <a:t>given</a:t>
            </a:r>
            <a:r>
              <a:rPr lang="it-IT" sz="2000" dirty="0">
                <a:effectLst/>
                <a:latin typeface="Helvetica" pitchFamily="2" charset="0"/>
              </a:rPr>
              <a:t> by a </a:t>
            </a:r>
            <a:r>
              <a:rPr lang="it-IT" sz="2000" dirty="0" err="1">
                <a:effectLst/>
                <a:latin typeface="Helvetica" pitchFamily="2" charset="0"/>
              </a:rPr>
              <a:t>clear</a:t>
            </a:r>
            <a:r>
              <a:rPr lang="it-IT" sz="2000" dirty="0">
                <a:effectLst/>
                <a:latin typeface="Helvetica" pitchFamily="2" charset="0"/>
              </a:rPr>
              <a:t> </a:t>
            </a:r>
            <a:r>
              <a:rPr lang="it-IT" sz="2000" dirty="0" err="1">
                <a:effectLst/>
                <a:latin typeface="Helvetica" pitchFamily="2" charset="0"/>
              </a:rPr>
              <a:t>affirmative</a:t>
            </a:r>
            <a:r>
              <a:rPr lang="it-IT" sz="2000" dirty="0">
                <a:effectLst/>
                <a:latin typeface="Helvetica" pitchFamily="2" charset="0"/>
              </a:rPr>
              <a:t> </a:t>
            </a:r>
            <a:r>
              <a:rPr lang="it-IT" sz="2000" dirty="0" err="1">
                <a:effectLst/>
                <a:latin typeface="Helvetica" pitchFamily="2" charset="0"/>
              </a:rPr>
              <a:t>act</a:t>
            </a:r>
            <a:r>
              <a:rPr lang="it-IT" sz="2000" dirty="0">
                <a:effectLst/>
                <a:latin typeface="Helvetica" pitchFamily="2" charset="0"/>
              </a:rPr>
              <a:t> </a:t>
            </a:r>
            <a:r>
              <a:rPr lang="it-IT" sz="2000" dirty="0" err="1">
                <a:effectLst/>
                <a:latin typeface="Helvetica" pitchFamily="2" charset="0"/>
              </a:rPr>
              <a:t>establishing</a:t>
            </a:r>
            <a:r>
              <a:rPr lang="it-IT" sz="2000" dirty="0">
                <a:effectLst/>
                <a:latin typeface="Helvetica" pitchFamily="2" charset="0"/>
              </a:rPr>
              <a:t> a </a:t>
            </a:r>
            <a:r>
              <a:rPr lang="it-IT" sz="2000" dirty="0" err="1">
                <a:effectLst/>
                <a:latin typeface="Helvetica" pitchFamily="2" charset="0"/>
              </a:rPr>
              <a:t>freely</a:t>
            </a:r>
            <a:r>
              <a:rPr lang="it-IT" sz="2000" dirty="0">
                <a:effectLst/>
                <a:latin typeface="Helvetica" pitchFamily="2" charset="0"/>
              </a:rPr>
              <a:t> </a:t>
            </a:r>
            <a:r>
              <a:rPr lang="it-IT" sz="2000" dirty="0" err="1">
                <a:effectLst/>
                <a:latin typeface="Helvetica" pitchFamily="2" charset="0"/>
              </a:rPr>
              <a:t>given</a:t>
            </a:r>
            <a:r>
              <a:rPr lang="it-IT" sz="2000" dirty="0">
                <a:effectLst/>
                <a:latin typeface="Helvetica" pitchFamily="2" charset="0"/>
              </a:rPr>
              <a:t>, </a:t>
            </a:r>
            <a:r>
              <a:rPr lang="it-IT" sz="2000" dirty="0" err="1">
                <a:effectLst/>
                <a:latin typeface="Helvetica" pitchFamily="2" charset="0"/>
              </a:rPr>
              <a:t>specific</a:t>
            </a:r>
            <a:r>
              <a:rPr lang="it-IT" sz="2000" dirty="0">
                <a:effectLst/>
                <a:latin typeface="Helvetica" pitchFamily="2" charset="0"/>
              </a:rPr>
              <a:t>, </a:t>
            </a:r>
            <a:r>
              <a:rPr lang="it-IT" sz="2000" dirty="0" err="1">
                <a:effectLst/>
                <a:latin typeface="Helvetica" pitchFamily="2" charset="0"/>
              </a:rPr>
              <a:t>informed</a:t>
            </a:r>
            <a:r>
              <a:rPr lang="it-IT" sz="2000" dirty="0">
                <a:effectLst/>
                <a:latin typeface="Helvetica" pitchFamily="2" charset="0"/>
              </a:rPr>
              <a:t> and </a:t>
            </a:r>
            <a:r>
              <a:rPr lang="it-IT" sz="2000" dirty="0" err="1">
                <a:effectLst/>
                <a:latin typeface="Helvetica" pitchFamily="2" charset="0"/>
              </a:rPr>
              <a:t>unambiguous</a:t>
            </a:r>
            <a:r>
              <a:rPr lang="it-IT" sz="2000" dirty="0">
                <a:effectLst/>
                <a:latin typeface="Helvetica" pitchFamily="2" charset="0"/>
              </a:rPr>
              <a:t> </a:t>
            </a:r>
            <a:r>
              <a:rPr lang="it-IT" sz="2000" dirty="0" err="1">
                <a:effectLst/>
                <a:latin typeface="Helvetica" pitchFamily="2" charset="0"/>
              </a:rPr>
              <a:t>indication</a:t>
            </a:r>
            <a:r>
              <a:rPr lang="it-IT" sz="2000" dirty="0">
                <a:effectLst/>
                <a:latin typeface="Helvetica" pitchFamily="2" charset="0"/>
              </a:rPr>
              <a:t> of the data </a:t>
            </a:r>
            <a:r>
              <a:rPr lang="it-IT" sz="2000" dirty="0" err="1">
                <a:effectLst/>
                <a:latin typeface="Helvetica" pitchFamily="2" charset="0"/>
              </a:rPr>
              <a:t>subject’s</a:t>
            </a:r>
            <a:r>
              <a:rPr lang="it-IT" sz="2000" dirty="0">
                <a:effectLst/>
                <a:latin typeface="Helvetica" pitchFamily="2" charset="0"/>
              </a:rPr>
              <a:t> </a:t>
            </a:r>
            <a:r>
              <a:rPr lang="it-IT" sz="2000" dirty="0" err="1">
                <a:effectLst/>
                <a:latin typeface="Helvetica" pitchFamily="2" charset="0"/>
              </a:rPr>
              <a:t>agreement</a:t>
            </a:r>
            <a:r>
              <a:rPr lang="it-IT" sz="2000" dirty="0">
                <a:effectLst/>
                <a:latin typeface="Helvetica" pitchFamily="2" charset="0"/>
              </a:rPr>
              <a:t> to the processing of </a:t>
            </a:r>
            <a:r>
              <a:rPr lang="it-IT" sz="2000" dirty="0" err="1">
                <a:effectLst/>
                <a:latin typeface="Helvetica" pitchFamily="2" charset="0"/>
              </a:rPr>
              <a:t>his</a:t>
            </a:r>
            <a:r>
              <a:rPr lang="it-IT" sz="2000" dirty="0">
                <a:effectLst/>
                <a:latin typeface="Helvetica" pitchFamily="2" charset="0"/>
              </a:rPr>
              <a:t> or </a:t>
            </a:r>
            <a:r>
              <a:rPr lang="it-IT" sz="2000" dirty="0" err="1">
                <a:effectLst/>
                <a:latin typeface="Helvetica" pitchFamily="2" charset="0"/>
              </a:rPr>
              <a:t>her</a:t>
            </a:r>
            <a:r>
              <a:rPr lang="it-IT" sz="2000" dirty="0">
                <a:effectLst/>
                <a:latin typeface="Helvetica" pitchFamily="2" charset="0"/>
              </a:rPr>
              <a:t> personal data. </a:t>
            </a:r>
            <a:r>
              <a:rPr lang="it-IT" sz="2000" dirty="0" err="1">
                <a:effectLst/>
                <a:latin typeface="Helvetica" pitchFamily="2" charset="0"/>
              </a:rPr>
              <a:t>Such</a:t>
            </a:r>
            <a:r>
              <a:rPr lang="it-IT" sz="2000" dirty="0">
                <a:effectLst/>
                <a:latin typeface="Helvetica" pitchFamily="2" charset="0"/>
              </a:rPr>
              <a:t> an </a:t>
            </a:r>
            <a:r>
              <a:rPr lang="it-IT" sz="2000" dirty="0" err="1">
                <a:effectLst/>
                <a:latin typeface="Helvetica" pitchFamily="2" charset="0"/>
              </a:rPr>
              <a:t>act</a:t>
            </a:r>
            <a:r>
              <a:rPr lang="it-IT" sz="2000" dirty="0">
                <a:effectLst/>
                <a:latin typeface="Helvetica" pitchFamily="2" charset="0"/>
              </a:rPr>
              <a:t> </a:t>
            </a:r>
            <a:r>
              <a:rPr lang="it-IT" sz="2000" dirty="0" err="1">
                <a:effectLst/>
                <a:latin typeface="Helvetica" pitchFamily="2" charset="0"/>
              </a:rPr>
              <a:t>may</a:t>
            </a:r>
            <a:r>
              <a:rPr lang="it-IT" sz="2000" dirty="0">
                <a:effectLst/>
                <a:latin typeface="Helvetica" pitchFamily="2" charset="0"/>
              </a:rPr>
              <a:t> be an </a:t>
            </a:r>
            <a:r>
              <a:rPr lang="it-IT" sz="2000" dirty="0" err="1">
                <a:effectLst/>
                <a:latin typeface="Helvetica" pitchFamily="2" charset="0"/>
              </a:rPr>
              <a:t>action</a:t>
            </a:r>
            <a:r>
              <a:rPr lang="it-IT" sz="2000" dirty="0">
                <a:effectLst/>
                <a:latin typeface="Helvetica" pitchFamily="2" charset="0"/>
              </a:rPr>
              <a:t> or a statement. </a:t>
            </a:r>
          </a:p>
          <a:p>
            <a:r>
              <a:rPr lang="it-IT" sz="2000" dirty="0">
                <a:effectLst/>
                <a:latin typeface="Helvetica" pitchFamily="2" charset="0"/>
              </a:rPr>
              <a:t>The data </a:t>
            </a:r>
            <a:r>
              <a:rPr lang="it-IT" sz="2000" dirty="0" err="1">
                <a:effectLst/>
                <a:latin typeface="Helvetica" pitchFamily="2" charset="0"/>
              </a:rPr>
              <a:t>subject</a:t>
            </a:r>
            <a:r>
              <a:rPr lang="it-IT" sz="2000" dirty="0">
                <a:effectLst/>
                <a:latin typeface="Helvetica" pitchFamily="2" charset="0"/>
              </a:rPr>
              <a:t> must </a:t>
            </a:r>
            <a:r>
              <a:rPr lang="it-IT" sz="2000" dirty="0" err="1">
                <a:effectLst/>
                <a:latin typeface="Helvetica" pitchFamily="2" charset="0"/>
              </a:rPr>
              <a:t>have</a:t>
            </a:r>
            <a:r>
              <a:rPr lang="it-IT" sz="2000" dirty="0">
                <a:effectLst/>
                <a:latin typeface="Helvetica" pitchFamily="2" charset="0"/>
              </a:rPr>
              <a:t> the right to </a:t>
            </a:r>
            <a:r>
              <a:rPr lang="it-IT" sz="2000" dirty="0" err="1">
                <a:effectLst/>
                <a:latin typeface="Helvetica" pitchFamily="2" charset="0"/>
              </a:rPr>
              <a:t>withdraw</a:t>
            </a:r>
            <a:r>
              <a:rPr lang="it-IT" sz="2000" dirty="0">
                <a:effectLst/>
                <a:latin typeface="Helvetica" pitchFamily="2" charset="0"/>
              </a:rPr>
              <a:t> </a:t>
            </a:r>
            <a:r>
              <a:rPr lang="it-IT" sz="2000" dirty="0" err="1">
                <a:effectLst/>
                <a:latin typeface="Helvetica" pitchFamily="2" charset="0"/>
              </a:rPr>
              <a:t>consent</a:t>
            </a:r>
            <a:r>
              <a:rPr lang="it-IT" sz="2000" dirty="0">
                <a:effectLst/>
                <a:latin typeface="Helvetica" pitchFamily="2" charset="0"/>
              </a:rPr>
              <a:t> </a:t>
            </a:r>
            <a:r>
              <a:rPr lang="it-IT" sz="2000" dirty="0" err="1">
                <a:effectLst/>
                <a:latin typeface="Helvetica" pitchFamily="2" charset="0"/>
              </a:rPr>
              <a:t>at</a:t>
            </a:r>
            <a:r>
              <a:rPr lang="it-IT" sz="2000" dirty="0">
                <a:effectLst/>
                <a:latin typeface="Helvetica" pitchFamily="2" charset="0"/>
              </a:rPr>
              <a:t> </a:t>
            </a:r>
            <a:r>
              <a:rPr lang="it-IT" sz="2000" dirty="0" err="1">
                <a:effectLst/>
                <a:latin typeface="Helvetica" pitchFamily="2" charset="0"/>
              </a:rPr>
              <a:t>any</a:t>
            </a:r>
            <a:r>
              <a:rPr lang="it-IT" sz="2000" dirty="0">
                <a:effectLst/>
                <a:latin typeface="Helvetica" pitchFamily="2" charset="0"/>
              </a:rPr>
              <a:t> time. </a:t>
            </a:r>
          </a:p>
          <a:p>
            <a:r>
              <a:rPr lang="it-IT" sz="2000" dirty="0" err="1">
                <a:effectLst/>
                <a:latin typeface="Helvetica" pitchFamily="2" charset="0"/>
              </a:rPr>
              <a:t>Within</a:t>
            </a:r>
            <a:r>
              <a:rPr lang="it-IT" sz="2000" dirty="0">
                <a:effectLst/>
                <a:latin typeface="Helvetica" pitchFamily="2" charset="0"/>
              </a:rPr>
              <a:t> the </a:t>
            </a:r>
            <a:r>
              <a:rPr lang="it-IT" sz="2000" dirty="0" err="1">
                <a:effectLst/>
                <a:latin typeface="Helvetica" pitchFamily="2" charset="0"/>
              </a:rPr>
              <a:t>context</a:t>
            </a:r>
            <a:r>
              <a:rPr lang="it-IT" sz="2000" dirty="0">
                <a:effectLst/>
                <a:latin typeface="Helvetica" pitchFamily="2" charset="0"/>
              </a:rPr>
              <a:t> of a </a:t>
            </a:r>
            <a:r>
              <a:rPr lang="it-IT" sz="2000" dirty="0" err="1">
                <a:effectLst/>
                <a:latin typeface="Helvetica" pitchFamily="2" charset="0"/>
              </a:rPr>
              <a:t>written</a:t>
            </a:r>
            <a:r>
              <a:rPr lang="it-IT" sz="2000" dirty="0">
                <a:effectLst/>
                <a:latin typeface="Helvetica" pitchFamily="2" charset="0"/>
              </a:rPr>
              <a:t> </a:t>
            </a:r>
            <a:r>
              <a:rPr lang="it-IT" sz="2000" dirty="0" err="1">
                <a:effectLst/>
                <a:latin typeface="Helvetica" pitchFamily="2" charset="0"/>
              </a:rPr>
              <a:t>declaration</a:t>
            </a:r>
            <a:r>
              <a:rPr lang="it-IT" sz="2000" dirty="0">
                <a:effectLst/>
                <a:latin typeface="Helvetica" pitchFamily="2" charset="0"/>
              </a:rPr>
              <a:t> </a:t>
            </a:r>
            <a:r>
              <a:rPr lang="it-IT" sz="2000" dirty="0" err="1">
                <a:effectLst/>
                <a:latin typeface="Helvetica" pitchFamily="2" charset="0"/>
              </a:rPr>
              <a:t>that</a:t>
            </a:r>
            <a:r>
              <a:rPr lang="it-IT" sz="2000" dirty="0">
                <a:effectLst/>
                <a:latin typeface="Helvetica" pitchFamily="2" charset="0"/>
              </a:rPr>
              <a:t> </a:t>
            </a:r>
            <a:r>
              <a:rPr lang="it-IT" sz="2000" dirty="0" err="1">
                <a:effectLst/>
                <a:latin typeface="Helvetica" pitchFamily="2" charset="0"/>
              </a:rPr>
              <a:t>also</a:t>
            </a:r>
            <a:r>
              <a:rPr lang="it-IT" sz="2000" dirty="0">
                <a:effectLst/>
                <a:latin typeface="Helvetica" pitchFamily="2" charset="0"/>
              </a:rPr>
              <a:t> </a:t>
            </a:r>
            <a:r>
              <a:rPr lang="it-IT" sz="2000" dirty="0" err="1">
                <a:effectLst/>
                <a:latin typeface="Helvetica" pitchFamily="2" charset="0"/>
              </a:rPr>
              <a:t>covers</a:t>
            </a:r>
            <a:r>
              <a:rPr lang="it-IT" sz="2000" dirty="0">
                <a:effectLst/>
                <a:latin typeface="Helvetica" pitchFamily="2" charset="0"/>
              </a:rPr>
              <a:t> </a:t>
            </a:r>
            <a:r>
              <a:rPr lang="it-IT" sz="2000" dirty="0" err="1">
                <a:effectLst/>
                <a:latin typeface="Helvetica" pitchFamily="2" charset="0"/>
              </a:rPr>
              <a:t>other</a:t>
            </a:r>
            <a:r>
              <a:rPr lang="it-IT" sz="2000" dirty="0">
                <a:effectLst/>
                <a:latin typeface="Helvetica" pitchFamily="2" charset="0"/>
              </a:rPr>
              <a:t> </a:t>
            </a:r>
            <a:r>
              <a:rPr lang="it-IT" sz="2000" dirty="0" err="1">
                <a:effectLst/>
                <a:latin typeface="Helvetica" pitchFamily="2" charset="0"/>
              </a:rPr>
              <a:t>matters</a:t>
            </a:r>
            <a:r>
              <a:rPr lang="it-IT" sz="2000" dirty="0">
                <a:effectLst/>
                <a:latin typeface="Helvetica" pitchFamily="2" charset="0"/>
              </a:rPr>
              <a:t>,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a:t>
            </a:r>
            <a:r>
              <a:rPr lang="it-IT" sz="2000" dirty="0" err="1">
                <a:effectLst/>
                <a:latin typeface="Helvetica" pitchFamily="2" charset="0"/>
              </a:rPr>
              <a:t>terms</a:t>
            </a:r>
            <a:r>
              <a:rPr lang="it-IT" sz="2000" dirty="0">
                <a:effectLst/>
                <a:latin typeface="Helvetica" pitchFamily="2" charset="0"/>
              </a:rPr>
              <a:t> of service’, </a:t>
            </a:r>
            <a:r>
              <a:rPr lang="it-IT" sz="2000" dirty="0" err="1">
                <a:effectLst/>
                <a:latin typeface="Helvetica" pitchFamily="2" charset="0"/>
              </a:rPr>
              <a:t>requests</a:t>
            </a:r>
            <a:r>
              <a:rPr lang="it-IT" sz="2000" dirty="0">
                <a:effectLst/>
                <a:latin typeface="Helvetica" pitchFamily="2" charset="0"/>
              </a:rPr>
              <a:t> for </a:t>
            </a:r>
            <a:r>
              <a:rPr lang="it-IT" sz="2000" dirty="0" err="1">
                <a:effectLst/>
                <a:latin typeface="Helvetica" pitchFamily="2" charset="0"/>
              </a:rPr>
              <a:t>consent</a:t>
            </a:r>
            <a:r>
              <a:rPr lang="it-IT" sz="2000" dirty="0">
                <a:effectLst/>
                <a:latin typeface="Helvetica" pitchFamily="2" charset="0"/>
              </a:rPr>
              <a:t> must be in </a:t>
            </a:r>
            <a:r>
              <a:rPr lang="it-IT" sz="2000" dirty="0" err="1">
                <a:effectLst/>
                <a:latin typeface="Helvetica" pitchFamily="2" charset="0"/>
              </a:rPr>
              <a:t>clear</a:t>
            </a:r>
            <a:r>
              <a:rPr lang="it-IT" sz="2000" dirty="0">
                <a:effectLst/>
                <a:latin typeface="Helvetica" pitchFamily="2" charset="0"/>
              </a:rPr>
              <a:t> and </a:t>
            </a:r>
            <a:r>
              <a:rPr lang="it-IT" sz="2000" dirty="0" err="1">
                <a:effectLst/>
                <a:latin typeface="Helvetica" pitchFamily="2" charset="0"/>
              </a:rPr>
              <a:t>plain</a:t>
            </a:r>
            <a:r>
              <a:rPr lang="it-IT" sz="2000" dirty="0">
                <a:effectLst/>
                <a:latin typeface="Helvetica" pitchFamily="2" charset="0"/>
              </a:rPr>
              <a:t> </a:t>
            </a:r>
            <a:r>
              <a:rPr lang="it-IT" sz="2000" dirty="0" err="1">
                <a:effectLst/>
                <a:latin typeface="Helvetica" pitchFamily="2" charset="0"/>
              </a:rPr>
              <a:t>language</a:t>
            </a:r>
            <a:r>
              <a:rPr lang="it-IT" sz="2000" dirty="0">
                <a:effectLst/>
                <a:latin typeface="Helvetica" pitchFamily="2" charset="0"/>
              </a:rPr>
              <a:t> and in an </a:t>
            </a:r>
            <a:r>
              <a:rPr lang="it-IT" sz="2000" dirty="0" err="1">
                <a:effectLst/>
                <a:latin typeface="Helvetica" pitchFamily="2" charset="0"/>
              </a:rPr>
              <a:t>intelligible</a:t>
            </a:r>
            <a:r>
              <a:rPr lang="it-IT" sz="2000" dirty="0">
                <a:effectLst/>
                <a:latin typeface="Helvetica" pitchFamily="2" charset="0"/>
              </a:rPr>
              <a:t> and </a:t>
            </a:r>
            <a:r>
              <a:rPr lang="it-IT" sz="2000" dirty="0" err="1">
                <a:effectLst/>
                <a:latin typeface="Helvetica" pitchFamily="2" charset="0"/>
              </a:rPr>
              <a:t>easily</a:t>
            </a:r>
            <a:r>
              <a:rPr lang="it-IT" sz="2000" dirty="0">
                <a:effectLst/>
                <a:latin typeface="Helvetica" pitchFamily="2" charset="0"/>
              </a:rPr>
              <a:t> </a:t>
            </a:r>
            <a:r>
              <a:rPr lang="it-IT" sz="2000" dirty="0" err="1">
                <a:effectLst/>
                <a:latin typeface="Helvetica" pitchFamily="2" charset="0"/>
              </a:rPr>
              <a:t>accessible</a:t>
            </a:r>
            <a:r>
              <a:rPr lang="it-IT" sz="2000" dirty="0">
                <a:effectLst/>
                <a:latin typeface="Helvetica" pitchFamily="2" charset="0"/>
              </a:rPr>
              <a:t> </a:t>
            </a:r>
            <a:r>
              <a:rPr lang="it-IT" sz="2000" dirty="0" err="1">
                <a:effectLst/>
                <a:latin typeface="Helvetica" pitchFamily="2" charset="0"/>
              </a:rPr>
              <a:t>form</a:t>
            </a:r>
            <a:r>
              <a:rPr lang="it-IT" sz="2000" dirty="0">
                <a:effectLst/>
                <a:latin typeface="Helvetica" pitchFamily="2" charset="0"/>
              </a:rPr>
              <a:t>, </a:t>
            </a:r>
            <a:r>
              <a:rPr lang="it-IT" sz="2000" dirty="0" err="1">
                <a:effectLst/>
                <a:latin typeface="Helvetica" pitchFamily="2" charset="0"/>
              </a:rPr>
              <a:t>which</a:t>
            </a:r>
            <a:r>
              <a:rPr lang="it-IT" sz="2000" dirty="0">
                <a:effectLst/>
                <a:latin typeface="Helvetica" pitchFamily="2" charset="0"/>
              </a:rPr>
              <a:t> </a:t>
            </a:r>
            <a:r>
              <a:rPr lang="it-IT" sz="2000" dirty="0" err="1">
                <a:effectLst/>
                <a:latin typeface="Helvetica" pitchFamily="2" charset="0"/>
              </a:rPr>
              <a:t>clearly</a:t>
            </a:r>
            <a:r>
              <a:rPr lang="it-IT" sz="2000" dirty="0">
                <a:effectLst/>
                <a:latin typeface="Helvetica" pitchFamily="2" charset="0"/>
              </a:rPr>
              <a:t> </a:t>
            </a:r>
            <a:r>
              <a:rPr lang="it-IT" sz="2000" dirty="0" err="1">
                <a:effectLst/>
                <a:latin typeface="Helvetica" pitchFamily="2" charset="0"/>
              </a:rPr>
              <a:t>distinguishes</a:t>
            </a:r>
            <a:r>
              <a:rPr lang="it-IT" sz="2000" dirty="0">
                <a:effectLst/>
                <a:latin typeface="Helvetica" pitchFamily="2" charset="0"/>
              </a:rPr>
              <a:t> </a:t>
            </a:r>
            <a:r>
              <a:rPr lang="it-IT" sz="2000" dirty="0" err="1">
                <a:effectLst/>
                <a:latin typeface="Helvetica" pitchFamily="2" charset="0"/>
              </a:rPr>
              <a:t>consent</a:t>
            </a:r>
            <a:r>
              <a:rPr lang="it-IT" sz="2000" dirty="0">
                <a:effectLst/>
                <a:latin typeface="Helvetica" pitchFamily="2" charset="0"/>
              </a:rPr>
              <a:t> from </a:t>
            </a:r>
            <a:r>
              <a:rPr lang="it-IT" sz="2000" dirty="0" err="1">
                <a:effectLst/>
                <a:latin typeface="Helvetica" pitchFamily="2" charset="0"/>
              </a:rPr>
              <a:t>other</a:t>
            </a:r>
            <a:r>
              <a:rPr lang="it-IT" sz="2000" dirty="0">
                <a:effectLst/>
                <a:latin typeface="Helvetica" pitchFamily="2" charset="0"/>
              </a:rPr>
              <a:t> </a:t>
            </a:r>
            <a:r>
              <a:rPr lang="it-IT" sz="2000" dirty="0" err="1">
                <a:effectLst/>
                <a:latin typeface="Helvetica" pitchFamily="2" charset="0"/>
              </a:rPr>
              <a:t>matters</a:t>
            </a:r>
            <a:r>
              <a:rPr lang="it-IT" sz="2000" dirty="0">
                <a:effectLst/>
                <a:latin typeface="Helvetica" pitchFamily="2" charset="0"/>
              </a:rPr>
              <a:t>; </a:t>
            </a:r>
            <a:r>
              <a:rPr lang="it-IT" sz="2000" dirty="0" err="1">
                <a:effectLst/>
                <a:latin typeface="Helvetica" pitchFamily="2" charset="0"/>
              </a:rPr>
              <a:t>if</a:t>
            </a:r>
            <a:r>
              <a:rPr lang="it-IT" sz="2000" dirty="0">
                <a:effectLst/>
                <a:latin typeface="Helvetica" pitchFamily="2" charset="0"/>
              </a:rPr>
              <a:t> a part of </a:t>
            </a:r>
            <a:r>
              <a:rPr lang="it-IT" sz="2000" dirty="0" err="1">
                <a:effectLst/>
                <a:latin typeface="Helvetica" pitchFamily="2" charset="0"/>
              </a:rPr>
              <a:t>this</a:t>
            </a:r>
            <a:r>
              <a:rPr lang="it-IT" sz="2000" dirty="0">
                <a:effectLst/>
                <a:latin typeface="Helvetica" pitchFamily="2" charset="0"/>
              </a:rPr>
              <a:t> </a:t>
            </a:r>
            <a:r>
              <a:rPr lang="it-IT" sz="2000" dirty="0" err="1">
                <a:effectLst/>
                <a:latin typeface="Helvetica" pitchFamily="2" charset="0"/>
              </a:rPr>
              <a:t>declaration</a:t>
            </a:r>
            <a:r>
              <a:rPr lang="it-IT" sz="2000" dirty="0">
                <a:effectLst/>
                <a:latin typeface="Helvetica" pitchFamily="2" charset="0"/>
              </a:rPr>
              <a:t> </a:t>
            </a:r>
            <a:r>
              <a:rPr lang="it-IT" sz="2000" dirty="0" err="1">
                <a:effectLst/>
                <a:latin typeface="Helvetica" pitchFamily="2" charset="0"/>
              </a:rPr>
              <a:t>violates</a:t>
            </a:r>
            <a:r>
              <a:rPr lang="it-IT" sz="2000" dirty="0">
                <a:effectLst/>
                <a:latin typeface="Helvetica" pitchFamily="2" charset="0"/>
              </a:rPr>
              <a:t> the GDPR </a:t>
            </a:r>
            <a:r>
              <a:rPr lang="it-IT" sz="2000" dirty="0" err="1">
                <a:effectLst/>
                <a:latin typeface="Helvetica" pitchFamily="2" charset="0"/>
              </a:rPr>
              <a:t>it</a:t>
            </a:r>
            <a:r>
              <a:rPr lang="it-IT" sz="2000" dirty="0">
                <a:effectLst/>
                <a:latin typeface="Helvetica" pitchFamily="2" charset="0"/>
              </a:rPr>
              <a:t> </a:t>
            </a:r>
            <a:r>
              <a:rPr lang="it-IT" sz="2000" dirty="0" err="1">
                <a:effectLst/>
                <a:latin typeface="Helvetica" pitchFamily="2" charset="0"/>
              </a:rPr>
              <a:t>shall</a:t>
            </a:r>
            <a:r>
              <a:rPr lang="it-IT" sz="2000" dirty="0">
                <a:effectLst/>
                <a:latin typeface="Helvetica" pitchFamily="2" charset="0"/>
              </a:rPr>
              <a:t> </a:t>
            </a:r>
            <a:r>
              <a:rPr lang="it-IT" sz="2000" dirty="0" err="1">
                <a:effectLst/>
                <a:latin typeface="Helvetica" pitchFamily="2" charset="0"/>
              </a:rPr>
              <a:t>not</a:t>
            </a:r>
            <a:r>
              <a:rPr lang="it-IT" sz="2000" dirty="0">
                <a:effectLst/>
                <a:latin typeface="Helvetica" pitchFamily="2" charset="0"/>
              </a:rPr>
              <a:t> be </a:t>
            </a:r>
            <a:r>
              <a:rPr lang="it-IT" sz="2000" dirty="0" err="1">
                <a:effectLst/>
                <a:latin typeface="Helvetica" pitchFamily="2" charset="0"/>
              </a:rPr>
              <a:t>binding</a:t>
            </a:r>
            <a:r>
              <a:rPr lang="it-IT" sz="2000" dirty="0">
                <a:effectLst/>
                <a:latin typeface="Helvetica" pitchFamily="2" charset="0"/>
              </a:rPr>
              <a:t>. </a:t>
            </a:r>
          </a:p>
          <a:p>
            <a:endParaRPr lang="it-IT" sz="2000" dirty="0"/>
          </a:p>
        </p:txBody>
      </p:sp>
      <p:sp>
        <p:nvSpPr>
          <p:cNvPr id="4" name="Segnaposto numero diapositiva 3">
            <a:extLst>
              <a:ext uri="{FF2B5EF4-FFF2-40B4-BE49-F238E27FC236}">
                <a16:creationId xmlns:a16="http://schemas.microsoft.com/office/drawing/2014/main" id="{5E2AA8C3-4196-F842-B73E-50C46EEA5EB6}"/>
              </a:ext>
            </a:extLst>
          </p:cNvPr>
          <p:cNvSpPr>
            <a:spLocks noGrp="1"/>
          </p:cNvSpPr>
          <p:nvPr>
            <p:ph type="sldNum" sz="quarter" idx="12"/>
          </p:nvPr>
        </p:nvSpPr>
        <p:spPr/>
        <p:txBody>
          <a:bodyPr/>
          <a:lstStyle/>
          <a:p>
            <a:fld id="{9FB2DE29-B15E-594C-8E2E-9B4F1DF8D2EE}" type="slidenum">
              <a:rPr lang="en-US" altLang="en-US" smtClean="0"/>
              <a:pPr/>
              <a:t>63</a:t>
            </a:fld>
            <a:endParaRPr lang="en-US" altLang="en-US"/>
          </a:p>
        </p:txBody>
      </p:sp>
    </p:spTree>
    <p:extLst>
      <p:ext uri="{BB962C8B-B14F-4D97-AF65-F5344CB8AC3E}">
        <p14:creationId xmlns:p14="http://schemas.microsoft.com/office/powerpoint/2010/main" val="1910205708"/>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05AA9A-C1BB-9845-B00A-E86CEB034F6E}"/>
              </a:ext>
            </a:extLst>
          </p:cNvPr>
          <p:cNvSpPr>
            <a:spLocks noGrp="1"/>
          </p:cNvSpPr>
          <p:nvPr>
            <p:ph type="title"/>
          </p:nvPr>
        </p:nvSpPr>
        <p:spPr>
          <a:xfrm>
            <a:off x="685800" y="609600"/>
            <a:ext cx="7772400" cy="299120"/>
          </a:xfrm>
        </p:spPr>
        <p:txBody>
          <a:bodyPr/>
          <a:lstStyle/>
          <a:p>
            <a:r>
              <a:rPr lang="it-IT" sz="4400" dirty="0" err="1">
                <a:effectLst/>
                <a:latin typeface="Helvetica" pitchFamily="2" charset="0"/>
              </a:rPr>
              <a:t>Example</a:t>
            </a:r>
            <a:endParaRPr lang="it-IT" dirty="0"/>
          </a:p>
        </p:txBody>
      </p:sp>
      <p:sp>
        <p:nvSpPr>
          <p:cNvPr id="3" name="Segnaposto contenuto 2">
            <a:extLst>
              <a:ext uri="{FF2B5EF4-FFF2-40B4-BE49-F238E27FC236}">
                <a16:creationId xmlns:a16="http://schemas.microsoft.com/office/drawing/2014/main" id="{EFFBFAFA-DA32-DF46-8BC8-3C8E10EAA90B}"/>
              </a:ext>
            </a:extLst>
          </p:cNvPr>
          <p:cNvSpPr>
            <a:spLocks noGrp="1"/>
          </p:cNvSpPr>
          <p:nvPr>
            <p:ph idx="1"/>
          </p:nvPr>
        </p:nvSpPr>
        <p:spPr>
          <a:xfrm>
            <a:off x="467544" y="908720"/>
            <a:ext cx="7990656" cy="5187280"/>
          </a:xfrm>
        </p:spPr>
        <p:txBody>
          <a:bodyPr/>
          <a:lstStyle/>
          <a:p>
            <a:pPr algn="just"/>
            <a:r>
              <a:rPr lang="it-IT" sz="2000" dirty="0">
                <a:effectLst/>
                <a:latin typeface="Helvetica" pitchFamily="2" charset="0"/>
              </a:rPr>
              <a:t>Some </a:t>
            </a:r>
            <a:r>
              <a:rPr lang="it-IT" sz="2000" dirty="0" err="1">
                <a:effectLst/>
                <a:latin typeface="Helvetica" pitchFamily="2" charset="0"/>
              </a:rPr>
              <a:t>municipalities</a:t>
            </a:r>
            <a:r>
              <a:rPr lang="it-IT" sz="2000" dirty="0">
                <a:effectLst/>
                <a:latin typeface="Helvetica" pitchFamily="2" charset="0"/>
              </a:rPr>
              <a:t> in State A </a:t>
            </a:r>
            <a:r>
              <a:rPr lang="it-IT" sz="2000" dirty="0" err="1">
                <a:effectLst/>
                <a:latin typeface="Helvetica" pitchFamily="2" charset="0"/>
              </a:rPr>
              <a:t>decided</a:t>
            </a:r>
            <a:r>
              <a:rPr lang="it-IT" sz="2000" dirty="0">
                <a:effectLst/>
                <a:latin typeface="Helvetica" pitchFamily="2" charset="0"/>
              </a:rPr>
              <a:t> to </a:t>
            </a:r>
            <a:r>
              <a:rPr lang="it-IT" sz="2000" dirty="0" err="1">
                <a:effectLst/>
                <a:latin typeface="Helvetica" pitchFamily="2" charset="0"/>
              </a:rPr>
              <a:t>develop</a:t>
            </a:r>
            <a:r>
              <a:rPr lang="it-IT" sz="2000" dirty="0">
                <a:effectLst/>
                <a:latin typeface="Helvetica" pitchFamily="2" charset="0"/>
              </a:rPr>
              <a:t> residence </a:t>
            </a:r>
            <a:r>
              <a:rPr lang="it-IT" sz="2000" dirty="0" err="1">
                <a:effectLst/>
                <a:latin typeface="Helvetica" pitchFamily="2" charset="0"/>
              </a:rPr>
              <a:t>cards</a:t>
            </a:r>
            <a:r>
              <a:rPr lang="it-IT" sz="2000" dirty="0">
                <a:effectLst/>
                <a:latin typeface="Helvetica" pitchFamily="2" charset="0"/>
              </a:rPr>
              <a:t> with an </a:t>
            </a:r>
            <a:r>
              <a:rPr lang="it-IT" sz="2000" dirty="0" err="1">
                <a:effectLst/>
                <a:latin typeface="Helvetica" pitchFamily="2" charset="0"/>
              </a:rPr>
              <a:t>embedded</a:t>
            </a:r>
            <a:r>
              <a:rPr lang="it-IT" sz="2000" dirty="0">
                <a:effectLst/>
                <a:latin typeface="Helvetica" pitchFamily="2" charset="0"/>
              </a:rPr>
              <a:t> chip. </a:t>
            </a:r>
            <a:r>
              <a:rPr lang="it-IT" sz="2000" dirty="0" err="1">
                <a:effectLst/>
                <a:latin typeface="Helvetica" pitchFamily="2" charset="0"/>
              </a:rPr>
              <a:t>It</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compulsory</a:t>
            </a:r>
            <a:r>
              <a:rPr lang="it-IT" sz="2000" dirty="0">
                <a:effectLst/>
                <a:latin typeface="Helvetica" pitchFamily="2" charset="0"/>
              </a:rPr>
              <a:t> for </a:t>
            </a:r>
            <a:r>
              <a:rPr lang="it-IT" sz="2000" dirty="0" err="1">
                <a:effectLst/>
                <a:latin typeface="Helvetica" pitchFamily="2" charset="0"/>
              </a:rPr>
              <a:t>residents</a:t>
            </a:r>
            <a:r>
              <a:rPr lang="it-IT" sz="2000" dirty="0">
                <a:effectLst/>
                <a:latin typeface="Helvetica" pitchFamily="2" charset="0"/>
              </a:rPr>
              <a:t> to </a:t>
            </a:r>
            <a:r>
              <a:rPr lang="it-IT" sz="2000" dirty="0" err="1">
                <a:effectLst/>
                <a:latin typeface="Helvetica" pitchFamily="2" charset="0"/>
              </a:rPr>
              <a:t>acquire</a:t>
            </a:r>
            <a:r>
              <a:rPr lang="it-IT" sz="2000" dirty="0">
                <a:effectLst/>
                <a:latin typeface="Helvetica" pitchFamily="2" charset="0"/>
              </a:rPr>
              <a:t> </a:t>
            </a:r>
            <a:r>
              <a:rPr lang="it-IT" sz="2000" dirty="0" err="1">
                <a:effectLst/>
                <a:latin typeface="Helvetica" pitchFamily="2" charset="0"/>
              </a:rPr>
              <a:t>those</a:t>
            </a:r>
            <a:r>
              <a:rPr lang="it-IT" sz="2000" dirty="0">
                <a:effectLst/>
                <a:latin typeface="Helvetica" pitchFamily="2" charset="0"/>
              </a:rPr>
              <a:t> </a:t>
            </a:r>
            <a:r>
              <a:rPr lang="it-IT" sz="2000" dirty="0" err="1">
                <a:effectLst/>
                <a:latin typeface="Helvetica" pitchFamily="2" charset="0"/>
              </a:rPr>
              <a:t>electronic</a:t>
            </a:r>
            <a:r>
              <a:rPr lang="it-IT" sz="2000" dirty="0">
                <a:effectLst/>
                <a:latin typeface="Helvetica" pitchFamily="2" charset="0"/>
              </a:rPr>
              <a:t> </a:t>
            </a:r>
            <a:r>
              <a:rPr lang="it-IT" sz="2000" dirty="0" err="1">
                <a:effectLst/>
                <a:latin typeface="Helvetica" pitchFamily="2" charset="0"/>
              </a:rPr>
              <a:t>cards</a:t>
            </a:r>
            <a:r>
              <a:rPr lang="it-IT" sz="2000" dirty="0">
                <a:effectLst/>
                <a:latin typeface="Helvetica" pitchFamily="2" charset="0"/>
              </a:rPr>
              <a:t>. </a:t>
            </a:r>
            <a:r>
              <a:rPr lang="it-IT" sz="2000" dirty="0" err="1">
                <a:effectLst/>
                <a:latin typeface="Helvetica" pitchFamily="2" charset="0"/>
              </a:rPr>
              <a:t>However</a:t>
            </a:r>
            <a:r>
              <a:rPr lang="it-IT" sz="2000" dirty="0">
                <a:effectLst/>
                <a:latin typeface="Helvetica" pitchFamily="2" charset="0"/>
              </a:rPr>
              <a:t>, </a:t>
            </a:r>
            <a:r>
              <a:rPr lang="it-IT" sz="2000" dirty="0" err="1">
                <a:effectLst/>
                <a:latin typeface="Helvetica" pitchFamily="2" charset="0"/>
              </a:rPr>
              <a:t>residents</a:t>
            </a:r>
            <a:r>
              <a:rPr lang="it-IT" sz="2000" dirty="0">
                <a:effectLst/>
                <a:latin typeface="Helvetica" pitchFamily="2" charset="0"/>
              </a:rPr>
              <a:t> </a:t>
            </a:r>
            <a:r>
              <a:rPr lang="it-IT" sz="2000" dirty="0" err="1">
                <a:effectLst/>
                <a:latin typeface="Helvetica" pitchFamily="2" charset="0"/>
              </a:rPr>
              <a:t>who</a:t>
            </a:r>
            <a:r>
              <a:rPr lang="it-IT" sz="2000" dirty="0">
                <a:effectLst/>
                <a:latin typeface="Helvetica" pitchFamily="2" charset="0"/>
              </a:rPr>
              <a:t> do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possess</a:t>
            </a:r>
            <a:r>
              <a:rPr lang="it-IT" sz="2000" dirty="0">
                <a:effectLst/>
                <a:latin typeface="Helvetica" pitchFamily="2" charset="0"/>
              </a:rPr>
              <a:t> the card do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have</a:t>
            </a:r>
            <a:r>
              <a:rPr lang="it-IT" sz="2000" dirty="0">
                <a:effectLst/>
                <a:latin typeface="Helvetica" pitchFamily="2" charset="0"/>
              </a:rPr>
              <a:t> </a:t>
            </a:r>
            <a:r>
              <a:rPr lang="it-IT" sz="2000" dirty="0" err="1">
                <a:effectLst/>
                <a:latin typeface="Helvetica" pitchFamily="2" charset="0"/>
              </a:rPr>
              <a:t>access</a:t>
            </a:r>
            <a:r>
              <a:rPr lang="it-IT" sz="2000" dirty="0">
                <a:effectLst/>
                <a:latin typeface="Helvetica" pitchFamily="2" charset="0"/>
              </a:rPr>
              <a:t> to a </a:t>
            </a:r>
            <a:r>
              <a:rPr lang="it-IT" sz="2000" dirty="0" err="1">
                <a:effectLst/>
                <a:latin typeface="Helvetica" pitchFamily="2" charset="0"/>
              </a:rPr>
              <a:t>series</a:t>
            </a:r>
            <a:r>
              <a:rPr lang="it-IT" sz="2000" dirty="0">
                <a:effectLst/>
                <a:latin typeface="Helvetica" pitchFamily="2" charset="0"/>
              </a:rPr>
              <a:t> of </a:t>
            </a:r>
            <a:r>
              <a:rPr lang="it-IT" sz="2000" dirty="0" err="1">
                <a:effectLst/>
                <a:latin typeface="Helvetica" pitchFamily="2" charset="0"/>
              </a:rPr>
              <a:t>important</a:t>
            </a:r>
            <a:r>
              <a:rPr lang="it-IT" sz="2000" dirty="0">
                <a:effectLst/>
                <a:latin typeface="Helvetica" pitchFamily="2" charset="0"/>
              </a:rPr>
              <a:t> </a:t>
            </a:r>
            <a:r>
              <a:rPr lang="it-IT" sz="2000" dirty="0" err="1">
                <a:effectLst/>
                <a:latin typeface="Helvetica" pitchFamily="2" charset="0"/>
              </a:rPr>
              <a:t>administrative</a:t>
            </a:r>
            <a:r>
              <a:rPr lang="it-IT" sz="2000" dirty="0">
                <a:effectLst/>
                <a:latin typeface="Helvetica" pitchFamily="2" charset="0"/>
              </a:rPr>
              <a:t> </a:t>
            </a:r>
            <a:r>
              <a:rPr lang="it-IT" sz="2000" dirty="0" err="1">
                <a:effectLst/>
                <a:latin typeface="Helvetica" pitchFamily="2" charset="0"/>
              </a:rPr>
              <a:t>services</a:t>
            </a:r>
            <a:r>
              <a:rPr lang="it-IT" sz="2000" dirty="0">
                <a:effectLst/>
                <a:latin typeface="Helvetica" pitchFamily="2" charset="0"/>
              </a:rPr>
              <a:t>,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the </a:t>
            </a:r>
            <a:r>
              <a:rPr lang="it-IT" sz="2000" dirty="0" err="1">
                <a:effectLst/>
                <a:latin typeface="Helvetica" pitchFamily="2" charset="0"/>
              </a:rPr>
              <a:t>ability</a:t>
            </a:r>
            <a:r>
              <a:rPr lang="it-IT" sz="2000" dirty="0">
                <a:effectLst/>
                <a:latin typeface="Helvetica" pitchFamily="2" charset="0"/>
              </a:rPr>
              <a:t> to </a:t>
            </a:r>
            <a:r>
              <a:rPr lang="it-IT" sz="2000" dirty="0" err="1">
                <a:effectLst/>
                <a:latin typeface="Helvetica" pitchFamily="2" charset="0"/>
              </a:rPr>
              <a:t>pay</a:t>
            </a:r>
            <a:r>
              <a:rPr lang="it-IT" sz="2000" dirty="0">
                <a:effectLst/>
                <a:latin typeface="Helvetica" pitchFamily="2" charset="0"/>
              </a:rPr>
              <a:t> </a:t>
            </a:r>
            <a:r>
              <a:rPr lang="it-IT" sz="2000" dirty="0" err="1">
                <a:effectLst/>
                <a:latin typeface="Helvetica" pitchFamily="2" charset="0"/>
              </a:rPr>
              <a:t>municipal</a:t>
            </a:r>
            <a:r>
              <a:rPr lang="it-IT" sz="2000" dirty="0">
                <a:effectLst/>
                <a:latin typeface="Helvetica" pitchFamily="2" charset="0"/>
              </a:rPr>
              <a:t> </a:t>
            </a:r>
            <a:r>
              <a:rPr lang="it-IT" sz="2000" dirty="0" err="1">
                <a:effectLst/>
                <a:latin typeface="Helvetica" pitchFamily="2" charset="0"/>
              </a:rPr>
              <a:t>taxes</a:t>
            </a:r>
            <a:r>
              <a:rPr lang="it-IT" sz="2000" dirty="0">
                <a:effectLst/>
                <a:latin typeface="Helvetica" pitchFamily="2" charset="0"/>
              </a:rPr>
              <a:t> online, to </a:t>
            </a:r>
            <a:r>
              <a:rPr lang="it-IT" sz="2000" dirty="0" err="1">
                <a:effectLst/>
                <a:latin typeface="Helvetica" pitchFamily="2" charset="0"/>
              </a:rPr>
              <a:t>submit</a:t>
            </a:r>
            <a:r>
              <a:rPr lang="it-IT" sz="2000" dirty="0">
                <a:effectLst/>
                <a:latin typeface="Helvetica" pitchFamily="2" charset="0"/>
              </a:rPr>
              <a:t> </a:t>
            </a:r>
            <a:r>
              <a:rPr lang="it-IT" sz="2000" dirty="0" err="1">
                <a:effectLst/>
                <a:latin typeface="Helvetica" pitchFamily="2" charset="0"/>
              </a:rPr>
              <a:t>complaints</a:t>
            </a:r>
            <a:r>
              <a:rPr lang="it-IT" sz="2000" dirty="0">
                <a:effectLst/>
                <a:latin typeface="Helvetica" pitchFamily="2" charset="0"/>
              </a:rPr>
              <a:t> </a:t>
            </a:r>
            <a:r>
              <a:rPr lang="it-IT" sz="2000" dirty="0" err="1">
                <a:effectLst/>
                <a:latin typeface="Helvetica" pitchFamily="2" charset="0"/>
              </a:rPr>
              <a:t>electronically</a:t>
            </a:r>
            <a:r>
              <a:rPr lang="it-IT" sz="2000" dirty="0">
                <a:effectLst/>
                <a:latin typeface="Helvetica" pitchFamily="2" charset="0"/>
              </a:rPr>
              <a:t> </a:t>
            </a:r>
            <a:r>
              <a:rPr lang="it-IT" sz="2000" dirty="0" err="1">
                <a:effectLst/>
                <a:latin typeface="Helvetica" pitchFamily="2" charset="0"/>
              </a:rPr>
              <a:t>benefiting</a:t>
            </a:r>
            <a:r>
              <a:rPr lang="it-IT" sz="2000" dirty="0">
                <a:effectLst/>
                <a:latin typeface="Helvetica" pitchFamily="2" charset="0"/>
              </a:rPr>
              <a:t> from a </a:t>
            </a:r>
            <a:r>
              <a:rPr lang="it-IT" sz="2000" dirty="0" err="1">
                <a:effectLst/>
                <a:latin typeface="Helvetica" pitchFamily="2" charset="0"/>
              </a:rPr>
              <a:t>three-day</a:t>
            </a:r>
            <a:r>
              <a:rPr lang="it-IT" sz="2000" dirty="0">
                <a:effectLst/>
                <a:latin typeface="Helvetica" pitchFamily="2" charset="0"/>
              </a:rPr>
              <a:t> </a:t>
            </a:r>
            <a:r>
              <a:rPr lang="it-IT" sz="2000" dirty="0" err="1">
                <a:effectLst/>
                <a:latin typeface="Helvetica" pitchFamily="2" charset="0"/>
              </a:rPr>
              <a:t>deadline</a:t>
            </a:r>
            <a:r>
              <a:rPr lang="it-IT" sz="2000" dirty="0">
                <a:effectLst/>
                <a:latin typeface="Helvetica" pitchFamily="2" charset="0"/>
              </a:rPr>
              <a:t> for the authority to </a:t>
            </a:r>
            <a:r>
              <a:rPr lang="it-IT" sz="2000" dirty="0" err="1">
                <a:effectLst/>
                <a:latin typeface="Helvetica" pitchFamily="2" charset="0"/>
              </a:rPr>
              <a:t>respond</a:t>
            </a:r>
            <a:r>
              <a:rPr lang="it-IT" sz="2000" dirty="0">
                <a:effectLst/>
                <a:latin typeface="Helvetica" pitchFamily="2" charset="0"/>
              </a:rPr>
              <a:t>, and </a:t>
            </a:r>
            <a:r>
              <a:rPr lang="it-IT" sz="2000" dirty="0" err="1">
                <a:effectLst/>
                <a:latin typeface="Helvetica" pitchFamily="2" charset="0"/>
              </a:rPr>
              <a:t>even</a:t>
            </a:r>
            <a:r>
              <a:rPr lang="it-IT" sz="2000" dirty="0">
                <a:effectLst/>
                <a:latin typeface="Helvetica" pitchFamily="2" charset="0"/>
              </a:rPr>
              <a:t> to </a:t>
            </a:r>
            <a:r>
              <a:rPr lang="it-IT" sz="2000" dirty="0" err="1">
                <a:effectLst/>
                <a:latin typeface="Helvetica" pitchFamily="2" charset="0"/>
              </a:rPr>
              <a:t>skip</a:t>
            </a:r>
            <a:r>
              <a:rPr lang="it-IT" sz="2000" dirty="0">
                <a:effectLst/>
                <a:latin typeface="Helvetica" pitchFamily="2" charset="0"/>
              </a:rPr>
              <a:t> </a:t>
            </a:r>
            <a:r>
              <a:rPr lang="it-IT" sz="2000" dirty="0" err="1">
                <a:effectLst/>
                <a:latin typeface="Helvetica" pitchFamily="2" charset="0"/>
              </a:rPr>
              <a:t>queues</a:t>
            </a:r>
            <a:r>
              <a:rPr lang="it-IT" sz="2000" dirty="0">
                <a:effectLst/>
                <a:latin typeface="Helvetica" pitchFamily="2" charset="0"/>
              </a:rPr>
              <a:t>, </a:t>
            </a:r>
            <a:r>
              <a:rPr lang="it-IT" sz="2000" dirty="0" err="1">
                <a:effectLst/>
                <a:latin typeface="Helvetica" pitchFamily="2" charset="0"/>
              </a:rPr>
              <a:t>buy</a:t>
            </a:r>
            <a:r>
              <a:rPr lang="it-IT" sz="2000" dirty="0">
                <a:effectLst/>
                <a:latin typeface="Helvetica" pitchFamily="2" charset="0"/>
              </a:rPr>
              <a:t> </a:t>
            </a:r>
            <a:r>
              <a:rPr lang="it-IT" sz="2000" dirty="0" err="1">
                <a:effectLst/>
                <a:latin typeface="Helvetica" pitchFamily="2" charset="0"/>
              </a:rPr>
              <a:t>reduced</a:t>
            </a:r>
            <a:r>
              <a:rPr lang="it-IT" sz="2000" dirty="0">
                <a:effectLst/>
                <a:latin typeface="Helvetica" pitchFamily="2" charset="0"/>
              </a:rPr>
              <a:t> </a:t>
            </a:r>
            <a:r>
              <a:rPr lang="it-IT" sz="2000" dirty="0" err="1">
                <a:effectLst/>
                <a:latin typeface="Helvetica" pitchFamily="2" charset="0"/>
              </a:rPr>
              <a:t>tickets</a:t>
            </a:r>
            <a:r>
              <a:rPr lang="it-IT" sz="2000" dirty="0">
                <a:effectLst/>
                <a:latin typeface="Helvetica" pitchFamily="2" charset="0"/>
              </a:rPr>
              <a:t> </a:t>
            </a:r>
            <a:r>
              <a:rPr lang="it-IT" sz="2000" dirty="0" err="1">
                <a:effectLst/>
                <a:latin typeface="Helvetica" pitchFamily="2" charset="0"/>
              </a:rPr>
              <a:t>when</a:t>
            </a:r>
            <a:r>
              <a:rPr lang="it-IT" sz="2000" dirty="0">
                <a:effectLst/>
                <a:latin typeface="Helvetica" pitchFamily="2" charset="0"/>
              </a:rPr>
              <a:t> </a:t>
            </a:r>
            <a:r>
              <a:rPr lang="it-IT" sz="2000" dirty="0" err="1">
                <a:effectLst/>
                <a:latin typeface="Helvetica" pitchFamily="2" charset="0"/>
              </a:rPr>
              <a:t>visiting</a:t>
            </a:r>
            <a:r>
              <a:rPr lang="it-IT" sz="2000" dirty="0">
                <a:effectLst/>
                <a:latin typeface="Helvetica" pitchFamily="2" charset="0"/>
              </a:rPr>
              <a:t> the </a:t>
            </a:r>
            <a:r>
              <a:rPr lang="it-IT" sz="2000" dirty="0" err="1">
                <a:effectLst/>
                <a:latin typeface="Helvetica" pitchFamily="2" charset="0"/>
              </a:rPr>
              <a:t>municipal</a:t>
            </a:r>
            <a:r>
              <a:rPr lang="it-IT" sz="2000" dirty="0">
                <a:effectLst/>
                <a:latin typeface="Helvetica" pitchFamily="2" charset="0"/>
              </a:rPr>
              <a:t> </a:t>
            </a:r>
            <a:r>
              <a:rPr lang="it-IT" sz="2000" dirty="0" err="1">
                <a:effectLst/>
                <a:latin typeface="Helvetica" pitchFamily="2" charset="0"/>
              </a:rPr>
              <a:t>concert</a:t>
            </a:r>
            <a:r>
              <a:rPr lang="it-IT" sz="2000" dirty="0">
                <a:effectLst/>
                <a:latin typeface="Helvetica" pitchFamily="2" charset="0"/>
              </a:rPr>
              <a:t> hall and use the </a:t>
            </a:r>
            <a:r>
              <a:rPr lang="it-IT" sz="2000" dirty="0" err="1">
                <a:effectLst/>
                <a:latin typeface="Helvetica" pitchFamily="2" charset="0"/>
              </a:rPr>
              <a:t>scanners</a:t>
            </a:r>
            <a:r>
              <a:rPr lang="it-IT" sz="2000" dirty="0">
                <a:effectLst/>
                <a:latin typeface="Helvetica" pitchFamily="2" charset="0"/>
              </a:rPr>
              <a:t> in the </a:t>
            </a:r>
            <a:r>
              <a:rPr lang="it-IT" sz="2000" dirty="0" err="1">
                <a:effectLst/>
                <a:latin typeface="Helvetica" pitchFamily="2" charset="0"/>
              </a:rPr>
              <a:t>entrance</a:t>
            </a:r>
            <a:r>
              <a:rPr lang="it-IT" sz="2000" dirty="0">
                <a:effectLst/>
                <a:latin typeface="Helvetica" pitchFamily="2" charset="0"/>
              </a:rPr>
              <a:t>. </a:t>
            </a:r>
          </a:p>
          <a:p>
            <a:pPr algn="just"/>
            <a:r>
              <a:rPr lang="it-IT" sz="2000" dirty="0">
                <a:effectLst/>
                <a:latin typeface="Helvetica" pitchFamily="2" charset="0"/>
              </a:rPr>
              <a:t>The </a:t>
            </a:r>
            <a:r>
              <a:rPr lang="it-IT" sz="2000" dirty="0" err="1">
                <a:effectLst/>
                <a:latin typeface="Helvetica" pitchFamily="2" charset="0"/>
              </a:rPr>
              <a:t>municipalities</a:t>
            </a:r>
            <a:r>
              <a:rPr lang="it-IT" sz="2000" dirty="0">
                <a:effectLst/>
                <a:latin typeface="Helvetica" pitchFamily="2" charset="0"/>
              </a:rPr>
              <a:t>’ processing of personal data in </a:t>
            </a:r>
            <a:r>
              <a:rPr lang="it-IT" sz="2000" dirty="0" err="1">
                <a:effectLst/>
                <a:latin typeface="Helvetica" pitchFamily="2" charset="0"/>
              </a:rPr>
              <a:t>this</a:t>
            </a:r>
            <a:r>
              <a:rPr lang="it-IT" sz="2000" dirty="0">
                <a:effectLst/>
                <a:latin typeface="Helvetica" pitchFamily="2" charset="0"/>
              </a:rPr>
              <a:t> </a:t>
            </a:r>
            <a:r>
              <a:rPr lang="it-IT" sz="2000" dirty="0" err="1">
                <a:effectLst/>
                <a:latin typeface="Helvetica" pitchFamily="2" charset="0"/>
              </a:rPr>
              <a:t>example</a:t>
            </a:r>
            <a:r>
              <a:rPr lang="it-IT" sz="2000" dirty="0">
                <a:effectLst/>
                <a:latin typeface="Helvetica" pitchFamily="2" charset="0"/>
              </a:rPr>
              <a:t> </a:t>
            </a:r>
            <a:r>
              <a:rPr lang="it-IT" sz="2000" dirty="0" err="1">
                <a:effectLst/>
                <a:latin typeface="Helvetica" pitchFamily="2" charset="0"/>
              </a:rPr>
              <a:t>cannot</a:t>
            </a:r>
            <a:r>
              <a:rPr lang="it-IT" sz="2000" dirty="0">
                <a:effectLst/>
                <a:latin typeface="Helvetica" pitchFamily="2" charset="0"/>
              </a:rPr>
              <a:t> be </a:t>
            </a:r>
            <a:r>
              <a:rPr lang="it-IT" sz="2000" dirty="0" err="1">
                <a:effectLst/>
                <a:latin typeface="Helvetica" pitchFamily="2" charset="0"/>
              </a:rPr>
              <a:t>based</a:t>
            </a:r>
            <a:r>
              <a:rPr lang="it-IT" sz="2000" dirty="0">
                <a:effectLst/>
                <a:latin typeface="Helvetica" pitchFamily="2" charset="0"/>
              </a:rPr>
              <a:t> on </a:t>
            </a:r>
            <a:r>
              <a:rPr lang="it-IT" sz="2000" dirty="0" err="1">
                <a:effectLst/>
                <a:latin typeface="Helvetica" pitchFamily="2" charset="0"/>
              </a:rPr>
              <a:t>consent</a:t>
            </a:r>
            <a:r>
              <a:rPr lang="it-IT" sz="2000" dirty="0">
                <a:effectLst/>
                <a:latin typeface="Helvetica" pitchFamily="2" charset="0"/>
              </a:rPr>
              <a:t>. </a:t>
            </a:r>
            <a:r>
              <a:rPr lang="it-IT" sz="2000" dirty="0" err="1">
                <a:effectLst/>
                <a:latin typeface="Helvetica" pitchFamily="2" charset="0"/>
              </a:rPr>
              <a:t>Since</a:t>
            </a:r>
            <a:r>
              <a:rPr lang="it-IT" sz="2000" dirty="0">
                <a:effectLst/>
                <a:latin typeface="Helvetica" pitchFamily="2" charset="0"/>
              </a:rPr>
              <a:t> </a:t>
            </a:r>
            <a:r>
              <a:rPr lang="it-IT" sz="2000" dirty="0" err="1">
                <a:effectLst/>
                <a:latin typeface="Helvetica" pitchFamily="2" charset="0"/>
              </a:rPr>
              <a:t>there</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at</a:t>
            </a:r>
            <a:r>
              <a:rPr lang="it-IT" sz="2000" dirty="0">
                <a:effectLst/>
                <a:latin typeface="Helvetica" pitchFamily="2" charset="0"/>
              </a:rPr>
              <a:t> </a:t>
            </a:r>
            <a:r>
              <a:rPr lang="it-IT" sz="2000" dirty="0" err="1">
                <a:effectLst/>
                <a:latin typeface="Helvetica" pitchFamily="2" charset="0"/>
              </a:rPr>
              <a:t>least</a:t>
            </a:r>
            <a:r>
              <a:rPr lang="it-IT" sz="2000" dirty="0">
                <a:effectLst/>
                <a:latin typeface="Helvetica" pitchFamily="2" charset="0"/>
              </a:rPr>
              <a:t> an </a:t>
            </a:r>
            <a:r>
              <a:rPr lang="it-IT" sz="2000" dirty="0" err="1">
                <a:effectLst/>
                <a:latin typeface="Helvetica" pitchFamily="2" charset="0"/>
              </a:rPr>
              <a:t>indirect</a:t>
            </a:r>
            <a:r>
              <a:rPr lang="it-IT" sz="2000" dirty="0">
                <a:effectLst/>
                <a:latin typeface="Helvetica" pitchFamily="2" charset="0"/>
              </a:rPr>
              <a:t> pressure for </a:t>
            </a:r>
            <a:r>
              <a:rPr lang="it-IT" sz="2000" dirty="0" err="1">
                <a:effectLst/>
                <a:latin typeface="Helvetica" pitchFamily="2" charset="0"/>
              </a:rPr>
              <a:t>residents</a:t>
            </a:r>
            <a:r>
              <a:rPr lang="it-IT" sz="2000" dirty="0">
                <a:effectLst/>
                <a:latin typeface="Helvetica" pitchFamily="2" charset="0"/>
              </a:rPr>
              <a:t> to </a:t>
            </a:r>
            <a:r>
              <a:rPr lang="it-IT" sz="2000" dirty="0" err="1">
                <a:effectLst/>
                <a:latin typeface="Helvetica" pitchFamily="2" charset="0"/>
              </a:rPr>
              <a:t>obtain</a:t>
            </a:r>
            <a:r>
              <a:rPr lang="it-IT" sz="2000" dirty="0">
                <a:effectLst/>
                <a:latin typeface="Helvetica" pitchFamily="2" charset="0"/>
              </a:rPr>
              <a:t> the </a:t>
            </a:r>
            <a:r>
              <a:rPr lang="it-IT" sz="2000" dirty="0" err="1">
                <a:effectLst/>
                <a:latin typeface="Helvetica" pitchFamily="2" charset="0"/>
              </a:rPr>
              <a:t>electronic</a:t>
            </a:r>
            <a:r>
              <a:rPr lang="it-IT" sz="2000" dirty="0">
                <a:effectLst/>
                <a:latin typeface="Helvetica" pitchFamily="2" charset="0"/>
              </a:rPr>
              <a:t> card and </a:t>
            </a:r>
            <a:r>
              <a:rPr lang="it-IT" sz="2000" dirty="0" err="1">
                <a:effectLst/>
                <a:latin typeface="Helvetica" pitchFamily="2" charset="0"/>
              </a:rPr>
              <a:t>agree</a:t>
            </a:r>
            <a:r>
              <a:rPr lang="it-IT" sz="2000" dirty="0">
                <a:effectLst/>
                <a:latin typeface="Helvetica" pitchFamily="2" charset="0"/>
              </a:rPr>
              <a:t> to the processing, </a:t>
            </a:r>
            <a:r>
              <a:rPr lang="it-IT" sz="2000" dirty="0" err="1">
                <a:effectLst/>
                <a:latin typeface="Helvetica" pitchFamily="2" charset="0"/>
              </a:rPr>
              <a:t>consent</a:t>
            </a:r>
            <a:r>
              <a:rPr lang="it-IT" sz="2000" dirty="0">
                <a:effectLst/>
                <a:latin typeface="Helvetica" pitchFamily="2" charset="0"/>
              </a:rPr>
              <a:t> </a:t>
            </a:r>
            <a:r>
              <a:rPr lang="it-IT" sz="2000" dirty="0" err="1">
                <a:effectLst/>
                <a:latin typeface="Helvetica" pitchFamily="2" charset="0"/>
              </a:rPr>
              <a:t>is</a:t>
            </a:r>
            <a:r>
              <a:rPr lang="it-IT" sz="2000" dirty="0">
                <a:effectLst/>
                <a:latin typeface="Helvetica" pitchFamily="2" charset="0"/>
              </a:rPr>
              <a:t> </a:t>
            </a:r>
            <a:r>
              <a:rPr lang="it-IT" sz="2000" dirty="0" err="1">
                <a:effectLst/>
                <a:latin typeface="Helvetica" pitchFamily="2" charset="0"/>
              </a:rPr>
              <a:t>not</a:t>
            </a:r>
            <a:r>
              <a:rPr lang="it-IT" sz="2000" dirty="0">
                <a:effectLst/>
                <a:latin typeface="Helvetica" pitchFamily="2" charset="0"/>
              </a:rPr>
              <a:t> </a:t>
            </a:r>
            <a:r>
              <a:rPr lang="it-IT" sz="2000" dirty="0" err="1">
                <a:effectLst/>
                <a:latin typeface="Helvetica" pitchFamily="2" charset="0"/>
              </a:rPr>
              <a:t>given</a:t>
            </a:r>
            <a:r>
              <a:rPr lang="it-IT" sz="2000" dirty="0">
                <a:effectLst/>
                <a:latin typeface="Helvetica" pitchFamily="2" charset="0"/>
              </a:rPr>
              <a:t> </a:t>
            </a:r>
            <a:r>
              <a:rPr lang="it-IT" sz="2000" dirty="0" err="1">
                <a:effectLst/>
                <a:latin typeface="Helvetica" pitchFamily="2" charset="0"/>
              </a:rPr>
              <a:t>freely</a:t>
            </a:r>
            <a:r>
              <a:rPr lang="it-IT" sz="2000" dirty="0">
                <a:effectLst/>
                <a:latin typeface="Helvetica" pitchFamily="2" charset="0"/>
              </a:rPr>
              <a:t>. The </a:t>
            </a:r>
            <a:r>
              <a:rPr lang="it-IT" sz="2000" dirty="0" err="1">
                <a:effectLst/>
                <a:latin typeface="Helvetica" pitchFamily="2" charset="0"/>
              </a:rPr>
              <a:t>municipalities</a:t>
            </a:r>
            <a:r>
              <a:rPr lang="it-IT" sz="2000" dirty="0">
                <a:effectLst/>
                <a:latin typeface="Helvetica" pitchFamily="2" charset="0"/>
              </a:rPr>
              <a:t>’ </a:t>
            </a:r>
            <a:r>
              <a:rPr lang="it-IT" sz="2000" dirty="0" err="1">
                <a:effectLst/>
                <a:latin typeface="Helvetica" pitchFamily="2" charset="0"/>
              </a:rPr>
              <a:t>development</a:t>
            </a:r>
            <a:r>
              <a:rPr lang="it-IT" sz="2000" dirty="0">
                <a:effectLst/>
                <a:latin typeface="Helvetica" pitchFamily="2" charset="0"/>
              </a:rPr>
              <a:t> of an </a:t>
            </a:r>
            <a:r>
              <a:rPr lang="it-IT" sz="2000" dirty="0" err="1">
                <a:effectLst/>
                <a:latin typeface="Helvetica" pitchFamily="2" charset="0"/>
              </a:rPr>
              <a:t>electronic</a:t>
            </a:r>
            <a:r>
              <a:rPr lang="it-IT" sz="2000" dirty="0">
                <a:effectLst/>
                <a:latin typeface="Helvetica" pitchFamily="2" charset="0"/>
              </a:rPr>
              <a:t> </a:t>
            </a:r>
            <a:r>
              <a:rPr lang="it-IT" sz="2000" dirty="0" err="1">
                <a:effectLst/>
                <a:latin typeface="Helvetica" pitchFamily="2" charset="0"/>
              </a:rPr>
              <a:t>cards</a:t>
            </a:r>
            <a:r>
              <a:rPr lang="it-IT" sz="2000" dirty="0">
                <a:effectLst/>
                <a:latin typeface="Helvetica" pitchFamily="2" charset="0"/>
              </a:rPr>
              <a:t> </a:t>
            </a:r>
            <a:r>
              <a:rPr lang="it-IT" sz="2000" dirty="0" err="1">
                <a:effectLst/>
                <a:latin typeface="Helvetica" pitchFamily="2" charset="0"/>
              </a:rPr>
              <a:t>system</a:t>
            </a:r>
            <a:r>
              <a:rPr lang="it-IT" sz="2000" dirty="0">
                <a:effectLst/>
                <a:latin typeface="Helvetica" pitchFamily="2" charset="0"/>
              </a:rPr>
              <a:t> </a:t>
            </a:r>
            <a:r>
              <a:rPr lang="it-IT" sz="2000" dirty="0" err="1">
                <a:effectLst/>
                <a:latin typeface="Helvetica" pitchFamily="2" charset="0"/>
              </a:rPr>
              <a:t>should</a:t>
            </a:r>
            <a:r>
              <a:rPr lang="it-IT" sz="2000" dirty="0">
                <a:effectLst/>
                <a:latin typeface="Helvetica" pitchFamily="2" charset="0"/>
              </a:rPr>
              <a:t> </a:t>
            </a:r>
            <a:r>
              <a:rPr lang="it-IT" sz="2000" dirty="0" err="1">
                <a:effectLst/>
                <a:latin typeface="Helvetica" pitchFamily="2" charset="0"/>
              </a:rPr>
              <a:t>thus</a:t>
            </a:r>
            <a:r>
              <a:rPr lang="it-IT" sz="2000" dirty="0">
                <a:effectLst/>
                <a:latin typeface="Helvetica" pitchFamily="2" charset="0"/>
              </a:rPr>
              <a:t> be </a:t>
            </a:r>
            <a:r>
              <a:rPr lang="it-IT" sz="2000" dirty="0" err="1">
                <a:effectLst/>
                <a:latin typeface="Helvetica" pitchFamily="2" charset="0"/>
              </a:rPr>
              <a:t>based</a:t>
            </a:r>
            <a:r>
              <a:rPr lang="it-IT" sz="2000" dirty="0">
                <a:effectLst/>
                <a:latin typeface="Helvetica" pitchFamily="2" charset="0"/>
              </a:rPr>
              <a:t> on </a:t>
            </a:r>
            <a:r>
              <a:rPr lang="it-IT" sz="2000" dirty="0" err="1">
                <a:effectLst/>
                <a:latin typeface="Helvetica" pitchFamily="2" charset="0"/>
              </a:rPr>
              <a:t>another</a:t>
            </a:r>
            <a:r>
              <a:rPr lang="it-IT" sz="2000" dirty="0">
                <a:effectLst/>
                <a:latin typeface="Helvetica" pitchFamily="2" charset="0"/>
              </a:rPr>
              <a:t> </a:t>
            </a:r>
            <a:r>
              <a:rPr lang="it-IT" sz="2000" dirty="0" err="1">
                <a:effectLst/>
                <a:latin typeface="Helvetica" pitchFamily="2" charset="0"/>
              </a:rPr>
              <a:t>legitimate</a:t>
            </a:r>
            <a:r>
              <a:rPr lang="it-IT" sz="2000" dirty="0">
                <a:effectLst/>
                <a:latin typeface="Helvetica" pitchFamily="2" charset="0"/>
              </a:rPr>
              <a:t> </a:t>
            </a:r>
            <a:r>
              <a:rPr lang="it-IT" sz="2000" dirty="0" err="1">
                <a:effectLst/>
                <a:latin typeface="Helvetica" pitchFamily="2" charset="0"/>
              </a:rPr>
              <a:t>ground</a:t>
            </a:r>
            <a:r>
              <a:rPr lang="it-IT" sz="2000" dirty="0">
                <a:effectLst/>
                <a:latin typeface="Helvetica" pitchFamily="2" charset="0"/>
              </a:rPr>
              <a:t> </a:t>
            </a:r>
            <a:r>
              <a:rPr lang="it-IT" sz="2000" dirty="0" err="1">
                <a:effectLst/>
                <a:latin typeface="Helvetica" pitchFamily="2" charset="0"/>
              </a:rPr>
              <a:t>justifying</a:t>
            </a:r>
            <a:r>
              <a:rPr lang="it-IT" sz="2000" dirty="0">
                <a:effectLst/>
                <a:latin typeface="Helvetica" pitchFamily="2" charset="0"/>
              </a:rPr>
              <a:t> the processing. </a:t>
            </a:r>
            <a:endParaRPr lang="it-IT" sz="2000" dirty="0"/>
          </a:p>
        </p:txBody>
      </p:sp>
      <p:sp>
        <p:nvSpPr>
          <p:cNvPr id="4" name="Segnaposto numero diapositiva 3">
            <a:extLst>
              <a:ext uri="{FF2B5EF4-FFF2-40B4-BE49-F238E27FC236}">
                <a16:creationId xmlns:a16="http://schemas.microsoft.com/office/drawing/2014/main" id="{C3FAC602-772D-0640-A39E-9EE3F73B3D11}"/>
              </a:ext>
            </a:extLst>
          </p:cNvPr>
          <p:cNvSpPr>
            <a:spLocks noGrp="1"/>
          </p:cNvSpPr>
          <p:nvPr>
            <p:ph type="sldNum" sz="quarter" idx="12"/>
          </p:nvPr>
        </p:nvSpPr>
        <p:spPr/>
        <p:txBody>
          <a:bodyPr/>
          <a:lstStyle/>
          <a:p>
            <a:fld id="{9FB2DE29-B15E-594C-8E2E-9B4F1DF8D2EE}" type="slidenum">
              <a:rPr lang="en-US" altLang="en-US" smtClean="0"/>
              <a:pPr/>
              <a:t>64</a:t>
            </a:fld>
            <a:endParaRPr lang="en-US" altLang="en-US"/>
          </a:p>
        </p:txBody>
      </p:sp>
    </p:spTree>
    <p:extLst>
      <p:ext uri="{BB962C8B-B14F-4D97-AF65-F5344CB8AC3E}">
        <p14:creationId xmlns:p14="http://schemas.microsoft.com/office/powerpoint/2010/main" val="1465581229"/>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FAD313-3773-6844-A1EC-11CB978347B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41BFE74-8101-D44F-B2D5-95CB3D7A3AB8}"/>
              </a:ext>
            </a:extLst>
          </p:cNvPr>
          <p:cNvSpPr>
            <a:spLocks noGrp="1"/>
          </p:cNvSpPr>
          <p:nvPr>
            <p:ph idx="1"/>
          </p:nvPr>
        </p:nvSpPr>
        <p:spPr/>
        <p:txBody>
          <a:bodyPr/>
          <a:lstStyle/>
          <a:p>
            <a:r>
              <a:rPr lang="it-IT" sz="3200" dirty="0">
                <a:effectLst/>
                <a:latin typeface="Helvetica" pitchFamily="2" charset="0"/>
              </a:rPr>
              <a:t>For </a:t>
            </a:r>
            <a:r>
              <a:rPr lang="it-IT" sz="3200" dirty="0" err="1">
                <a:effectLst/>
                <a:latin typeface="Helvetica" pitchFamily="2" charset="0"/>
              </a:rPr>
              <a:t>instance</a:t>
            </a:r>
            <a:r>
              <a:rPr lang="it-IT" sz="3200" dirty="0">
                <a:effectLst/>
                <a:latin typeface="Helvetica" pitchFamily="2" charset="0"/>
              </a:rPr>
              <a:t>, </a:t>
            </a:r>
            <a:r>
              <a:rPr lang="it-IT" sz="3200" dirty="0" err="1">
                <a:effectLst/>
                <a:latin typeface="Helvetica" pitchFamily="2" charset="0"/>
              </a:rPr>
              <a:t>they</a:t>
            </a:r>
            <a:r>
              <a:rPr lang="it-IT" sz="3200" dirty="0">
                <a:effectLst/>
                <a:latin typeface="Helvetica" pitchFamily="2" charset="0"/>
              </a:rPr>
              <a:t> </a:t>
            </a:r>
            <a:r>
              <a:rPr lang="it-IT" sz="3200" dirty="0" err="1">
                <a:effectLst/>
                <a:latin typeface="Helvetica" pitchFamily="2" charset="0"/>
              </a:rPr>
              <a:t>could</a:t>
            </a:r>
            <a:r>
              <a:rPr lang="it-IT" sz="3200" dirty="0">
                <a:effectLst/>
                <a:latin typeface="Helvetica" pitchFamily="2" charset="0"/>
              </a:rPr>
              <a:t> </a:t>
            </a:r>
            <a:r>
              <a:rPr lang="it-IT" sz="3200" dirty="0" err="1">
                <a:effectLst/>
                <a:latin typeface="Helvetica" pitchFamily="2" charset="0"/>
              </a:rPr>
              <a:t>invoke</a:t>
            </a:r>
            <a:r>
              <a:rPr lang="it-IT" sz="3200" dirty="0">
                <a:effectLst/>
                <a:latin typeface="Helvetica" pitchFamily="2" charset="0"/>
              </a:rPr>
              <a:t> </a:t>
            </a:r>
            <a:r>
              <a:rPr lang="it-IT" sz="3200" dirty="0" err="1">
                <a:effectLst/>
                <a:latin typeface="Helvetica" pitchFamily="2" charset="0"/>
              </a:rPr>
              <a:t>that</a:t>
            </a:r>
            <a:r>
              <a:rPr lang="it-IT" sz="3200" dirty="0">
                <a:effectLst/>
                <a:latin typeface="Helvetica" pitchFamily="2" charset="0"/>
              </a:rPr>
              <a:t> processing </a:t>
            </a:r>
            <a:r>
              <a:rPr lang="it-IT" sz="3200" dirty="0" err="1">
                <a:effectLst/>
                <a:latin typeface="Helvetica" pitchFamily="2" charset="0"/>
              </a:rPr>
              <a:t>is</a:t>
            </a:r>
            <a:r>
              <a:rPr lang="it-IT" sz="3200" dirty="0">
                <a:effectLst/>
                <a:latin typeface="Helvetica" pitchFamily="2" charset="0"/>
              </a:rPr>
              <a:t> </a:t>
            </a:r>
            <a:r>
              <a:rPr lang="it-IT" sz="3200" dirty="0" err="1">
                <a:effectLst/>
                <a:latin typeface="Helvetica" pitchFamily="2" charset="0"/>
              </a:rPr>
              <a:t>necessary</a:t>
            </a:r>
            <a:r>
              <a:rPr lang="it-IT" sz="3200" dirty="0">
                <a:effectLst/>
                <a:latin typeface="Helvetica" pitchFamily="2" charset="0"/>
              </a:rPr>
              <a:t> for the performance of a task </a:t>
            </a:r>
            <a:r>
              <a:rPr lang="it-IT" sz="3200" dirty="0" err="1">
                <a:effectLst/>
                <a:latin typeface="Helvetica" pitchFamily="2" charset="0"/>
              </a:rPr>
              <a:t>carried</a:t>
            </a:r>
            <a:r>
              <a:rPr lang="it-IT" sz="3200" dirty="0">
                <a:effectLst/>
                <a:latin typeface="Helvetica" pitchFamily="2" charset="0"/>
              </a:rPr>
              <a:t> out in the public </a:t>
            </a:r>
            <a:r>
              <a:rPr lang="it-IT" sz="3200" dirty="0" err="1">
                <a:effectLst/>
                <a:latin typeface="Helvetica" pitchFamily="2" charset="0"/>
              </a:rPr>
              <a:t>interest</a:t>
            </a:r>
            <a:r>
              <a:rPr lang="it-IT" sz="3200" dirty="0">
                <a:effectLst/>
                <a:latin typeface="Helvetica" pitchFamily="2" charset="0"/>
              </a:rPr>
              <a:t>, </a:t>
            </a:r>
            <a:r>
              <a:rPr lang="it-IT" sz="3200" dirty="0" err="1">
                <a:effectLst/>
                <a:latin typeface="Helvetica" pitchFamily="2" charset="0"/>
              </a:rPr>
              <a:t>which</a:t>
            </a:r>
            <a:r>
              <a:rPr lang="it-IT" sz="3200" dirty="0">
                <a:effectLst/>
                <a:latin typeface="Helvetica" pitchFamily="2" charset="0"/>
              </a:rPr>
              <a:t> </a:t>
            </a:r>
            <a:r>
              <a:rPr lang="it-IT" sz="3200" dirty="0" err="1">
                <a:effectLst/>
                <a:latin typeface="Helvetica" pitchFamily="2" charset="0"/>
              </a:rPr>
              <a:t>is</a:t>
            </a:r>
            <a:r>
              <a:rPr lang="it-IT" sz="3200" dirty="0">
                <a:effectLst/>
                <a:latin typeface="Helvetica" pitchFamily="2" charset="0"/>
              </a:rPr>
              <a:t> a </a:t>
            </a:r>
            <a:r>
              <a:rPr lang="it-IT" sz="3200" dirty="0" err="1">
                <a:effectLst/>
                <a:latin typeface="Helvetica" pitchFamily="2" charset="0"/>
              </a:rPr>
              <a:t>lawful</a:t>
            </a:r>
            <a:r>
              <a:rPr lang="it-IT" sz="3200" dirty="0">
                <a:effectLst/>
                <a:latin typeface="Helvetica" pitchFamily="2" charset="0"/>
              </a:rPr>
              <a:t> </a:t>
            </a:r>
            <a:r>
              <a:rPr lang="it-IT" sz="3200" dirty="0" err="1">
                <a:effectLst/>
                <a:latin typeface="Helvetica" pitchFamily="2" charset="0"/>
              </a:rPr>
              <a:t>basis</a:t>
            </a:r>
            <a:r>
              <a:rPr lang="it-IT" sz="3200" dirty="0">
                <a:effectLst/>
                <a:latin typeface="Helvetica" pitchFamily="2" charset="0"/>
              </a:rPr>
              <a:t> for processing </a:t>
            </a:r>
            <a:r>
              <a:rPr lang="it-IT" sz="3200" dirty="0" err="1">
                <a:effectLst/>
                <a:latin typeface="Helvetica" pitchFamily="2" charset="0"/>
              </a:rPr>
              <a:t>pursuant</a:t>
            </a:r>
            <a:r>
              <a:rPr lang="it-IT" sz="3200" dirty="0">
                <a:effectLst/>
                <a:latin typeface="Helvetica" pitchFamily="2" charset="0"/>
              </a:rPr>
              <a:t> to </a:t>
            </a:r>
            <a:r>
              <a:rPr lang="it-IT" sz="3200" dirty="0" err="1">
                <a:effectLst/>
                <a:latin typeface="Helvetica" pitchFamily="2" charset="0"/>
              </a:rPr>
              <a:t>Article</a:t>
            </a:r>
            <a:r>
              <a:rPr lang="it-IT" sz="3200" dirty="0">
                <a:effectLst/>
                <a:latin typeface="Helvetica" pitchFamily="2" charset="0"/>
              </a:rPr>
              <a:t> 6 (1) (e) of the GDPR. </a:t>
            </a:r>
          </a:p>
          <a:p>
            <a:endParaRPr lang="it-IT" dirty="0"/>
          </a:p>
        </p:txBody>
      </p:sp>
      <p:sp>
        <p:nvSpPr>
          <p:cNvPr id="4" name="Segnaposto numero diapositiva 3">
            <a:extLst>
              <a:ext uri="{FF2B5EF4-FFF2-40B4-BE49-F238E27FC236}">
                <a16:creationId xmlns:a16="http://schemas.microsoft.com/office/drawing/2014/main" id="{49EC697B-F769-B849-9BDA-373E617D7666}"/>
              </a:ext>
            </a:extLst>
          </p:cNvPr>
          <p:cNvSpPr>
            <a:spLocks noGrp="1"/>
          </p:cNvSpPr>
          <p:nvPr>
            <p:ph type="sldNum" sz="quarter" idx="12"/>
          </p:nvPr>
        </p:nvSpPr>
        <p:spPr/>
        <p:txBody>
          <a:bodyPr/>
          <a:lstStyle/>
          <a:p>
            <a:fld id="{9FB2DE29-B15E-594C-8E2E-9B4F1DF8D2EE}" type="slidenum">
              <a:rPr lang="en-US" altLang="en-US" smtClean="0"/>
              <a:pPr/>
              <a:t>65</a:t>
            </a:fld>
            <a:endParaRPr lang="en-US" altLang="en-US"/>
          </a:p>
        </p:txBody>
      </p:sp>
    </p:spTree>
    <p:extLst>
      <p:ext uri="{BB962C8B-B14F-4D97-AF65-F5344CB8AC3E}">
        <p14:creationId xmlns:p14="http://schemas.microsoft.com/office/powerpoint/2010/main" val="3467674741"/>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5C33FE-9510-D544-917F-859E277E911F}"/>
              </a:ext>
            </a:extLst>
          </p:cNvPr>
          <p:cNvSpPr>
            <a:spLocks noGrp="1"/>
          </p:cNvSpPr>
          <p:nvPr>
            <p:ph type="title"/>
          </p:nvPr>
        </p:nvSpPr>
        <p:spPr/>
        <p:txBody>
          <a:bodyPr/>
          <a:lstStyle/>
          <a:p>
            <a:r>
              <a:rPr lang="it-IT" dirty="0" err="1"/>
              <a:t>categories</a:t>
            </a:r>
            <a:r>
              <a:rPr lang="it-IT" dirty="0"/>
              <a:t> for </a:t>
            </a:r>
            <a:r>
              <a:rPr lang="it-IT" dirty="0" err="1"/>
              <a:t>whom</a:t>
            </a:r>
            <a:r>
              <a:rPr lang="it-IT" dirty="0"/>
              <a:t> </a:t>
            </a:r>
            <a:r>
              <a:rPr lang="it-IT" dirty="0" err="1"/>
              <a:t>consent</a:t>
            </a:r>
            <a:r>
              <a:rPr lang="it-IT" dirty="0"/>
              <a:t> </a:t>
            </a:r>
            <a:r>
              <a:rPr lang="it-IT" dirty="0" err="1"/>
              <a:t>is</a:t>
            </a:r>
            <a:r>
              <a:rPr lang="it-IT" dirty="0"/>
              <a:t> a </a:t>
            </a:r>
            <a:r>
              <a:rPr lang="it-IT" dirty="0" err="1"/>
              <a:t>legal</a:t>
            </a:r>
            <a:r>
              <a:rPr lang="it-IT" dirty="0"/>
              <a:t> </a:t>
            </a:r>
            <a:r>
              <a:rPr lang="it-IT" dirty="0" err="1"/>
              <a:t>basis</a:t>
            </a:r>
            <a:r>
              <a:rPr lang="it-IT" dirty="0"/>
              <a:t>: ex sensitive data</a:t>
            </a:r>
          </a:p>
        </p:txBody>
      </p:sp>
      <p:sp>
        <p:nvSpPr>
          <p:cNvPr id="3" name="Segnaposto contenuto 2">
            <a:extLst>
              <a:ext uri="{FF2B5EF4-FFF2-40B4-BE49-F238E27FC236}">
                <a16:creationId xmlns:a16="http://schemas.microsoft.com/office/drawing/2014/main" id="{6F838A2C-7F4D-EE47-89B9-63BE5861C09F}"/>
              </a:ext>
            </a:extLst>
          </p:cNvPr>
          <p:cNvSpPr>
            <a:spLocks noGrp="1"/>
          </p:cNvSpPr>
          <p:nvPr>
            <p:ph idx="1"/>
          </p:nvPr>
        </p:nvSpPr>
        <p:spPr/>
        <p:txBody>
          <a:bodyPr/>
          <a:lstStyle/>
          <a:p>
            <a:r>
              <a:rPr lang="it-IT" sz="2400" dirty="0" err="1"/>
              <a:t>Article</a:t>
            </a:r>
            <a:r>
              <a:rPr lang="it-IT" sz="2400" dirty="0"/>
              <a:t> 9 GDPR: </a:t>
            </a:r>
            <a:r>
              <a:rPr lang="it-IT" sz="2400" dirty="0" err="1"/>
              <a:t>notion</a:t>
            </a:r>
            <a:r>
              <a:rPr lang="it-IT" sz="2400" dirty="0"/>
              <a:t> of sensitive data.</a:t>
            </a:r>
          </a:p>
          <a:p>
            <a:r>
              <a:rPr lang="en-US" sz="2400" dirty="0"/>
              <a:t>“1.   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shall be prohibited”.</a:t>
            </a:r>
            <a:r>
              <a:rPr lang="it-IT" sz="2400" dirty="0"/>
              <a:t> </a:t>
            </a:r>
          </a:p>
          <a:p>
            <a:r>
              <a:rPr lang="en-US" sz="2400" dirty="0"/>
              <a:t>“2.   Paragraph 1 shall not apply if one of the following applies”:</a:t>
            </a:r>
            <a:endParaRPr lang="it-IT" sz="2400" dirty="0"/>
          </a:p>
          <a:p>
            <a:endParaRPr lang="it-IT" sz="2400" dirty="0"/>
          </a:p>
        </p:txBody>
      </p:sp>
      <p:sp>
        <p:nvSpPr>
          <p:cNvPr id="4" name="Segnaposto numero diapositiva 3">
            <a:extLst>
              <a:ext uri="{FF2B5EF4-FFF2-40B4-BE49-F238E27FC236}">
                <a16:creationId xmlns:a16="http://schemas.microsoft.com/office/drawing/2014/main" id="{970CC182-3263-5748-82B9-70756C69EC4B}"/>
              </a:ext>
            </a:extLst>
          </p:cNvPr>
          <p:cNvSpPr>
            <a:spLocks noGrp="1"/>
          </p:cNvSpPr>
          <p:nvPr>
            <p:ph type="sldNum" sz="quarter" idx="12"/>
          </p:nvPr>
        </p:nvSpPr>
        <p:spPr/>
        <p:txBody>
          <a:bodyPr/>
          <a:lstStyle/>
          <a:p>
            <a:fld id="{9FB2DE29-B15E-594C-8E2E-9B4F1DF8D2EE}" type="slidenum">
              <a:rPr lang="en-US" altLang="en-US" smtClean="0"/>
              <a:pPr/>
              <a:t>66</a:t>
            </a:fld>
            <a:endParaRPr lang="en-US" altLang="en-US"/>
          </a:p>
        </p:txBody>
      </p:sp>
    </p:spTree>
    <p:extLst>
      <p:ext uri="{BB962C8B-B14F-4D97-AF65-F5344CB8AC3E}">
        <p14:creationId xmlns:p14="http://schemas.microsoft.com/office/powerpoint/2010/main" val="414840148"/>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611560" y="1981200"/>
            <a:ext cx="7846640" cy="4400128"/>
          </a:xfrm>
        </p:spPr>
        <p:txBody>
          <a:bodyPr/>
          <a:lstStyle/>
          <a:p>
            <a:pPr algn="just"/>
            <a:r>
              <a:rPr lang="it-IT" sz="2800" dirty="0" err="1">
                <a:latin typeface="Helvetica" pitchFamily="2" charset="0"/>
              </a:rPr>
              <a:t>There</a:t>
            </a:r>
            <a:r>
              <a:rPr lang="it-IT" sz="2800" dirty="0">
                <a:latin typeface="Helvetica" pitchFamily="2" charset="0"/>
              </a:rPr>
              <a:t> </a:t>
            </a:r>
            <a:r>
              <a:rPr lang="it-IT" sz="2800" dirty="0" err="1">
                <a:latin typeface="Helvetica" pitchFamily="2" charset="0"/>
              </a:rPr>
              <a:t>is</a:t>
            </a:r>
            <a:r>
              <a:rPr lang="it-IT" sz="2800" dirty="0">
                <a:latin typeface="Helvetica" pitchFamily="2" charset="0"/>
              </a:rPr>
              <a:t>, </a:t>
            </a:r>
            <a:r>
              <a:rPr lang="it-IT" sz="2800" dirty="0" err="1">
                <a:latin typeface="Helvetica" pitchFamily="2" charset="0"/>
              </a:rPr>
              <a:t>however</a:t>
            </a:r>
            <a:r>
              <a:rPr lang="it-IT" sz="2800" dirty="0">
                <a:latin typeface="Helvetica" pitchFamily="2" charset="0"/>
              </a:rPr>
              <a:t>, an </a:t>
            </a:r>
            <a:r>
              <a:rPr lang="it-IT" sz="2800" dirty="0" err="1">
                <a:latin typeface="Helvetica" pitchFamily="2" charset="0"/>
              </a:rPr>
              <a:t>exhaustive</a:t>
            </a:r>
            <a:r>
              <a:rPr lang="it-IT" sz="2800" dirty="0">
                <a:latin typeface="Helvetica" pitchFamily="2" charset="0"/>
              </a:rPr>
              <a:t> list of </a:t>
            </a:r>
            <a:r>
              <a:rPr lang="it-IT" sz="2800" dirty="0" err="1">
                <a:latin typeface="Helvetica" pitchFamily="2" charset="0"/>
              </a:rPr>
              <a:t>exemptions</a:t>
            </a:r>
            <a:r>
              <a:rPr lang="it-IT" sz="2800" dirty="0">
                <a:latin typeface="Helvetica" pitchFamily="2" charset="0"/>
              </a:rPr>
              <a:t> to </a:t>
            </a:r>
            <a:r>
              <a:rPr lang="it-IT" sz="2800" dirty="0" err="1">
                <a:latin typeface="Helvetica" pitchFamily="2" charset="0"/>
              </a:rPr>
              <a:t>this</a:t>
            </a:r>
            <a:r>
              <a:rPr lang="it-IT" sz="2800" dirty="0">
                <a:latin typeface="Helvetica" pitchFamily="2" charset="0"/>
              </a:rPr>
              <a:t> </a:t>
            </a:r>
            <a:r>
              <a:rPr lang="it-IT" sz="2800" dirty="0" err="1">
                <a:latin typeface="Helvetica" pitchFamily="2" charset="0"/>
              </a:rPr>
              <a:t>prohibition</a:t>
            </a:r>
            <a:r>
              <a:rPr lang="it-IT" sz="2800" dirty="0">
                <a:latin typeface="Helvetica" pitchFamily="2" charset="0"/>
              </a:rPr>
              <a:t>, </a:t>
            </a:r>
            <a:r>
              <a:rPr lang="it-IT" sz="2800" dirty="0" err="1">
                <a:latin typeface="Helvetica" pitchFamily="2" charset="0"/>
              </a:rPr>
              <a:t>which</a:t>
            </a:r>
            <a:r>
              <a:rPr lang="it-IT" sz="2800" dirty="0">
                <a:latin typeface="Helvetica" pitchFamily="2" charset="0"/>
              </a:rPr>
              <a:t> can be </a:t>
            </a:r>
            <a:r>
              <a:rPr lang="it-IT" sz="2800" dirty="0" err="1">
                <a:latin typeface="Helvetica" pitchFamily="2" charset="0"/>
              </a:rPr>
              <a:t>found</a:t>
            </a:r>
            <a:r>
              <a:rPr lang="it-IT" sz="2800" dirty="0">
                <a:latin typeface="Helvetica" pitchFamily="2" charset="0"/>
              </a:rPr>
              <a:t> in </a:t>
            </a:r>
            <a:r>
              <a:rPr lang="it-IT" sz="2800" dirty="0" err="1">
                <a:latin typeface="Helvetica" pitchFamily="2" charset="0"/>
              </a:rPr>
              <a:t>Article</a:t>
            </a:r>
            <a:r>
              <a:rPr lang="it-IT" sz="2800" dirty="0">
                <a:latin typeface="Helvetica" pitchFamily="2" charset="0"/>
              </a:rPr>
              <a:t> 9 (2) of the </a:t>
            </a:r>
            <a:r>
              <a:rPr lang="it-IT" sz="2800" dirty="0" err="1">
                <a:latin typeface="Helvetica" pitchFamily="2" charset="0"/>
              </a:rPr>
              <a:t>regulation</a:t>
            </a:r>
            <a:r>
              <a:rPr lang="it-IT" sz="2800" dirty="0">
                <a:latin typeface="Helvetica" pitchFamily="2" charset="0"/>
              </a:rPr>
              <a:t> and </a:t>
            </a:r>
            <a:r>
              <a:rPr lang="it-IT" sz="2800" dirty="0" err="1">
                <a:latin typeface="Helvetica" pitchFamily="2" charset="0"/>
              </a:rPr>
              <a:t>which</a:t>
            </a:r>
            <a:r>
              <a:rPr lang="it-IT" sz="2800" dirty="0">
                <a:latin typeface="Helvetica" pitchFamily="2" charset="0"/>
              </a:rPr>
              <a:t> </a:t>
            </a:r>
            <a:r>
              <a:rPr lang="it-IT" sz="2800" dirty="0" err="1">
                <a:latin typeface="Helvetica" pitchFamily="2" charset="0"/>
              </a:rPr>
              <a:t>amount</a:t>
            </a:r>
            <a:r>
              <a:rPr lang="it-IT" sz="2800" dirty="0">
                <a:latin typeface="Helvetica" pitchFamily="2" charset="0"/>
              </a:rPr>
              <a:t> to </a:t>
            </a:r>
            <a:r>
              <a:rPr lang="it-IT" sz="2800" dirty="0" err="1">
                <a:latin typeface="Helvetica" pitchFamily="2" charset="0"/>
              </a:rPr>
              <a:t>lawful</a:t>
            </a:r>
            <a:r>
              <a:rPr lang="it-IT" sz="2800" dirty="0">
                <a:latin typeface="Helvetica" pitchFamily="2" charset="0"/>
              </a:rPr>
              <a:t> </a:t>
            </a:r>
            <a:r>
              <a:rPr lang="it-IT" sz="2800" dirty="0" err="1">
                <a:latin typeface="Helvetica" pitchFamily="2" charset="0"/>
              </a:rPr>
              <a:t>grounds</a:t>
            </a:r>
            <a:r>
              <a:rPr lang="it-IT" sz="2800" dirty="0">
                <a:latin typeface="Helvetica" pitchFamily="2" charset="0"/>
              </a:rPr>
              <a:t> for processing sensitive data. </a:t>
            </a:r>
            <a:r>
              <a:rPr lang="it-IT" sz="2800" dirty="0" err="1">
                <a:latin typeface="Helvetica" pitchFamily="2" charset="0"/>
              </a:rPr>
              <a:t>These</a:t>
            </a:r>
            <a:r>
              <a:rPr lang="it-IT" sz="2800" dirty="0">
                <a:latin typeface="Helvetica" pitchFamily="2" charset="0"/>
              </a:rPr>
              <a:t> </a:t>
            </a:r>
            <a:r>
              <a:rPr lang="it-IT" sz="2800" dirty="0" err="1">
                <a:latin typeface="Helvetica" pitchFamily="2" charset="0"/>
              </a:rPr>
              <a:t>exemptions</a:t>
            </a:r>
            <a:r>
              <a:rPr lang="it-IT" sz="2800" dirty="0">
                <a:latin typeface="Helvetica" pitchFamily="2" charset="0"/>
              </a:rPr>
              <a:t> include </a:t>
            </a:r>
            <a:r>
              <a:rPr lang="it-IT" sz="2800" dirty="0" err="1">
                <a:latin typeface="Helvetica" pitchFamily="2" charset="0"/>
              </a:rPr>
              <a:t>situations</a:t>
            </a:r>
            <a:r>
              <a:rPr lang="it-IT" sz="2800" dirty="0">
                <a:latin typeface="Helvetica" pitchFamily="2" charset="0"/>
              </a:rPr>
              <a:t> </a:t>
            </a:r>
            <a:r>
              <a:rPr lang="it-IT" sz="2800" dirty="0" err="1">
                <a:latin typeface="Helvetica" pitchFamily="2" charset="0"/>
              </a:rPr>
              <a:t>where</a:t>
            </a:r>
            <a:r>
              <a:rPr lang="it-IT" sz="2800" dirty="0">
                <a:latin typeface="Helvetica" pitchFamily="2" charset="0"/>
              </a:rPr>
              <a:t>: </a:t>
            </a:r>
          </a:p>
          <a:p>
            <a:r>
              <a:rPr lang="it-IT" sz="2800" b="1" dirty="0">
                <a:latin typeface="Helvetica" pitchFamily="2" charset="0"/>
              </a:rPr>
              <a:t>the data </a:t>
            </a:r>
            <a:r>
              <a:rPr lang="it-IT" sz="2800" b="1" dirty="0" err="1">
                <a:latin typeface="Helvetica" pitchFamily="2" charset="0"/>
              </a:rPr>
              <a:t>subject</a:t>
            </a:r>
            <a:r>
              <a:rPr lang="it-IT" sz="2800" b="1" dirty="0">
                <a:latin typeface="Helvetica" pitchFamily="2" charset="0"/>
              </a:rPr>
              <a:t> </a:t>
            </a:r>
            <a:r>
              <a:rPr lang="it-IT" sz="2800" b="1" dirty="0" err="1">
                <a:latin typeface="Helvetica" pitchFamily="2" charset="0"/>
              </a:rPr>
              <a:t>explicitly</a:t>
            </a:r>
            <a:r>
              <a:rPr lang="it-IT" sz="2800" b="1" dirty="0">
                <a:latin typeface="Helvetica" pitchFamily="2" charset="0"/>
              </a:rPr>
              <a:t> </a:t>
            </a:r>
            <a:r>
              <a:rPr lang="it-IT" sz="2800" b="1" dirty="0" err="1">
                <a:latin typeface="Helvetica" pitchFamily="2" charset="0"/>
              </a:rPr>
              <a:t>consents</a:t>
            </a:r>
            <a:r>
              <a:rPr lang="it-IT" sz="2800" b="1" dirty="0">
                <a:latin typeface="Helvetica" pitchFamily="2" charset="0"/>
              </a:rPr>
              <a:t> to the data processing</a:t>
            </a:r>
            <a:r>
              <a:rPr lang="it-IT" sz="2800" dirty="0">
                <a:latin typeface="Helvetica" pitchFamily="2" charset="0"/>
              </a:rPr>
              <a:t>; </a:t>
            </a:r>
          </a:p>
          <a:p>
            <a:endParaRPr lang="it-IT" sz="2800" dirty="0"/>
          </a:p>
        </p:txBody>
      </p:sp>
      <p:sp>
        <p:nvSpPr>
          <p:cNvPr id="4" name="Segnaposto numero diapositiva 3"/>
          <p:cNvSpPr>
            <a:spLocks noGrp="1"/>
          </p:cNvSpPr>
          <p:nvPr>
            <p:ph type="sldNum" sz="quarter" idx="12"/>
          </p:nvPr>
        </p:nvSpPr>
        <p:spPr/>
        <p:txBody>
          <a:bodyPr/>
          <a:lstStyle/>
          <a:p>
            <a:fld id="{9FB2DE29-B15E-594C-8E2E-9B4F1DF8D2EE}" type="slidenum">
              <a:rPr lang="en-US" altLang="en-US" smtClean="0"/>
              <a:pPr/>
              <a:t>67</a:t>
            </a:fld>
            <a:endParaRPr lang="en-US" altLang="en-US"/>
          </a:p>
        </p:txBody>
      </p:sp>
    </p:spTree>
    <p:extLst>
      <p:ext uri="{BB962C8B-B14F-4D97-AF65-F5344CB8AC3E}">
        <p14:creationId xmlns:p14="http://schemas.microsoft.com/office/powerpoint/2010/main" val="2318621813"/>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0749BB-1D25-A54E-9309-458215F631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92FF39F-DBEC-E94F-B338-E63C3F01B8FC}"/>
              </a:ext>
            </a:extLst>
          </p:cNvPr>
          <p:cNvSpPr>
            <a:spLocks noGrp="1"/>
          </p:cNvSpPr>
          <p:nvPr>
            <p:ph idx="1"/>
          </p:nvPr>
        </p:nvSpPr>
        <p:spPr/>
        <p:txBody>
          <a:bodyPr/>
          <a:lstStyle/>
          <a:p>
            <a:r>
              <a:rPr lang="it-IT" sz="3200" dirty="0">
                <a:effectLst/>
                <a:latin typeface="Helvetica" pitchFamily="2" charset="0"/>
              </a:rPr>
              <a:t>processing </a:t>
            </a:r>
            <a:r>
              <a:rPr lang="it-IT" sz="3200" dirty="0" err="1">
                <a:effectLst/>
                <a:latin typeface="Helvetica" pitchFamily="2" charset="0"/>
              </a:rPr>
              <a:t>is</a:t>
            </a:r>
            <a:r>
              <a:rPr lang="it-IT" sz="3200" dirty="0">
                <a:effectLst/>
                <a:latin typeface="Helvetica" pitchFamily="2" charset="0"/>
              </a:rPr>
              <a:t> </a:t>
            </a:r>
            <a:r>
              <a:rPr lang="it-IT" sz="3200" dirty="0" err="1">
                <a:effectLst/>
                <a:latin typeface="Helvetica" pitchFamily="2" charset="0"/>
              </a:rPr>
              <a:t>carried</a:t>
            </a:r>
            <a:r>
              <a:rPr lang="it-IT" sz="3200" dirty="0">
                <a:effectLst/>
                <a:latin typeface="Helvetica" pitchFamily="2" charset="0"/>
              </a:rPr>
              <a:t> out by a non-profit body with </a:t>
            </a:r>
            <a:r>
              <a:rPr lang="it-IT" sz="3200" dirty="0" err="1">
                <a:effectLst/>
                <a:latin typeface="Helvetica" pitchFamily="2" charset="0"/>
              </a:rPr>
              <a:t>political</a:t>
            </a:r>
            <a:r>
              <a:rPr lang="it-IT" sz="3200" dirty="0">
                <a:effectLst/>
                <a:latin typeface="Helvetica" pitchFamily="2" charset="0"/>
              </a:rPr>
              <a:t>, </a:t>
            </a:r>
            <a:r>
              <a:rPr lang="it-IT" sz="3200" dirty="0" err="1">
                <a:effectLst/>
                <a:latin typeface="Helvetica" pitchFamily="2" charset="0"/>
              </a:rPr>
              <a:t>philosophical</a:t>
            </a:r>
            <a:r>
              <a:rPr lang="it-IT" sz="3200" dirty="0">
                <a:effectLst/>
                <a:latin typeface="Helvetica" pitchFamily="2" charset="0"/>
              </a:rPr>
              <a:t>, </a:t>
            </a:r>
            <a:r>
              <a:rPr lang="it-IT" sz="3200" dirty="0" err="1">
                <a:effectLst/>
                <a:latin typeface="Helvetica" pitchFamily="2" charset="0"/>
              </a:rPr>
              <a:t>religious</a:t>
            </a:r>
            <a:r>
              <a:rPr lang="it-IT" sz="3200" dirty="0">
                <a:effectLst/>
                <a:latin typeface="Helvetica" pitchFamily="2" charset="0"/>
              </a:rPr>
              <a:t> or </a:t>
            </a:r>
            <a:r>
              <a:rPr lang="it-IT" sz="3200" dirty="0" err="1">
                <a:effectLst/>
                <a:latin typeface="Helvetica" pitchFamily="2" charset="0"/>
              </a:rPr>
              <a:t>trade</a:t>
            </a:r>
            <a:r>
              <a:rPr lang="it-IT" sz="3200" dirty="0">
                <a:effectLst/>
                <a:latin typeface="Helvetica" pitchFamily="2" charset="0"/>
              </a:rPr>
              <a:t> union </a:t>
            </a:r>
            <a:r>
              <a:rPr lang="it-IT" sz="3200" dirty="0" err="1">
                <a:effectLst/>
                <a:latin typeface="Helvetica" pitchFamily="2" charset="0"/>
              </a:rPr>
              <a:t>purposes</a:t>
            </a:r>
            <a:r>
              <a:rPr lang="it-IT" sz="3200" dirty="0">
                <a:effectLst/>
                <a:latin typeface="Helvetica" pitchFamily="2" charset="0"/>
              </a:rPr>
              <a:t> in the </a:t>
            </a:r>
            <a:r>
              <a:rPr lang="it-IT" sz="3200" dirty="0" err="1">
                <a:effectLst/>
                <a:latin typeface="Helvetica" pitchFamily="2" charset="0"/>
              </a:rPr>
              <a:t>course</a:t>
            </a:r>
            <a:r>
              <a:rPr lang="it-IT" sz="3200" dirty="0">
                <a:effectLst/>
                <a:latin typeface="Helvetica" pitchFamily="2" charset="0"/>
              </a:rPr>
              <a:t> of </a:t>
            </a:r>
            <a:r>
              <a:rPr lang="it-IT" sz="3200" dirty="0" err="1">
                <a:effectLst/>
                <a:latin typeface="Helvetica" pitchFamily="2" charset="0"/>
              </a:rPr>
              <a:t>its</a:t>
            </a:r>
            <a:r>
              <a:rPr lang="it-IT" sz="3200" dirty="0">
                <a:effectLst/>
                <a:latin typeface="Helvetica" pitchFamily="2" charset="0"/>
              </a:rPr>
              <a:t> </a:t>
            </a:r>
            <a:r>
              <a:rPr lang="it-IT" sz="3200" dirty="0" err="1">
                <a:effectLst/>
                <a:latin typeface="Helvetica" pitchFamily="2" charset="0"/>
              </a:rPr>
              <a:t>legitimate</a:t>
            </a:r>
            <a:r>
              <a:rPr lang="it-IT" sz="3200" dirty="0">
                <a:effectLst/>
                <a:latin typeface="Helvetica" pitchFamily="2" charset="0"/>
              </a:rPr>
              <a:t> </a:t>
            </a:r>
            <a:r>
              <a:rPr lang="it-IT" sz="3200" dirty="0" err="1">
                <a:effectLst/>
                <a:latin typeface="Helvetica" pitchFamily="2" charset="0"/>
              </a:rPr>
              <a:t>activities</a:t>
            </a:r>
            <a:r>
              <a:rPr lang="it-IT" sz="3200" dirty="0">
                <a:effectLst/>
                <a:latin typeface="Helvetica" pitchFamily="2" charset="0"/>
              </a:rPr>
              <a:t> and </a:t>
            </a:r>
            <a:r>
              <a:rPr lang="it-IT" sz="3200" dirty="0" err="1">
                <a:effectLst/>
                <a:latin typeface="Helvetica" pitchFamily="2" charset="0"/>
              </a:rPr>
              <a:t>only</a:t>
            </a:r>
            <a:r>
              <a:rPr lang="it-IT" sz="3200" dirty="0">
                <a:effectLst/>
                <a:latin typeface="Helvetica" pitchFamily="2" charset="0"/>
              </a:rPr>
              <a:t> </a:t>
            </a:r>
            <a:r>
              <a:rPr lang="it-IT" sz="3200" dirty="0" err="1">
                <a:effectLst/>
                <a:latin typeface="Helvetica" pitchFamily="2" charset="0"/>
              </a:rPr>
              <a:t>relates</a:t>
            </a:r>
            <a:r>
              <a:rPr lang="it-IT" sz="3200" dirty="0">
                <a:effectLst/>
                <a:latin typeface="Helvetica" pitchFamily="2" charset="0"/>
              </a:rPr>
              <a:t> to </a:t>
            </a:r>
            <a:r>
              <a:rPr lang="it-IT" sz="3200" dirty="0" err="1">
                <a:effectLst/>
                <a:latin typeface="Helvetica" pitchFamily="2" charset="0"/>
              </a:rPr>
              <a:t>its</a:t>
            </a:r>
            <a:r>
              <a:rPr lang="it-IT" sz="3200" dirty="0">
                <a:effectLst/>
                <a:latin typeface="Helvetica" pitchFamily="2" charset="0"/>
              </a:rPr>
              <a:t> (</a:t>
            </a:r>
            <a:r>
              <a:rPr lang="it-IT" sz="3200" dirty="0" err="1">
                <a:effectLst/>
                <a:latin typeface="Helvetica" pitchFamily="2" charset="0"/>
              </a:rPr>
              <a:t>former</a:t>
            </a:r>
            <a:r>
              <a:rPr lang="it-IT" sz="3200" dirty="0">
                <a:effectLst/>
                <a:latin typeface="Helvetica" pitchFamily="2" charset="0"/>
              </a:rPr>
              <a:t>) </a:t>
            </a:r>
            <a:r>
              <a:rPr lang="it-IT" sz="3200" dirty="0" err="1">
                <a:effectLst/>
                <a:latin typeface="Helvetica" pitchFamily="2" charset="0"/>
              </a:rPr>
              <a:t>members</a:t>
            </a:r>
            <a:r>
              <a:rPr lang="it-IT" sz="3200" dirty="0">
                <a:effectLst/>
                <a:latin typeface="Helvetica" pitchFamily="2" charset="0"/>
              </a:rPr>
              <a:t> or to </a:t>
            </a:r>
            <a:r>
              <a:rPr lang="it-IT" sz="3200" dirty="0" err="1">
                <a:effectLst/>
                <a:latin typeface="Helvetica" pitchFamily="2" charset="0"/>
              </a:rPr>
              <a:t>persons</a:t>
            </a:r>
            <a:r>
              <a:rPr lang="it-IT" sz="3200" dirty="0">
                <a:effectLst/>
                <a:latin typeface="Helvetica" pitchFamily="2" charset="0"/>
              </a:rPr>
              <a:t> </a:t>
            </a:r>
            <a:r>
              <a:rPr lang="it-IT" sz="3200" dirty="0" err="1">
                <a:effectLst/>
                <a:latin typeface="Helvetica" pitchFamily="2" charset="0"/>
              </a:rPr>
              <a:t>who</a:t>
            </a:r>
            <a:r>
              <a:rPr lang="it-IT" sz="3200" dirty="0">
                <a:effectLst/>
                <a:latin typeface="Helvetica" pitchFamily="2" charset="0"/>
              </a:rPr>
              <a:t> </a:t>
            </a:r>
            <a:r>
              <a:rPr lang="it-IT" sz="3200" dirty="0" err="1">
                <a:effectLst/>
                <a:latin typeface="Helvetica" pitchFamily="2" charset="0"/>
              </a:rPr>
              <a:t>have</a:t>
            </a:r>
            <a:r>
              <a:rPr lang="it-IT" sz="3200" dirty="0">
                <a:effectLst/>
                <a:latin typeface="Helvetica" pitchFamily="2" charset="0"/>
              </a:rPr>
              <a:t> regular </a:t>
            </a:r>
            <a:r>
              <a:rPr lang="it-IT" sz="3200" dirty="0" err="1">
                <a:effectLst/>
                <a:latin typeface="Helvetica" pitchFamily="2" charset="0"/>
              </a:rPr>
              <a:t>contact</a:t>
            </a:r>
            <a:r>
              <a:rPr lang="it-IT" sz="3200" dirty="0">
                <a:effectLst/>
                <a:latin typeface="Helvetica" pitchFamily="2" charset="0"/>
              </a:rPr>
              <a:t> with </a:t>
            </a:r>
            <a:r>
              <a:rPr lang="it-IT" sz="3200" dirty="0" err="1">
                <a:effectLst/>
                <a:latin typeface="Helvetica" pitchFamily="2" charset="0"/>
              </a:rPr>
              <a:t>it</a:t>
            </a:r>
            <a:r>
              <a:rPr lang="it-IT" sz="3200" dirty="0">
                <a:effectLst/>
                <a:latin typeface="Helvetica" pitchFamily="2" charset="0"/>
              </a:rPr>
              <a:t> for </a:t>
            </a:r>
            <a:r>
              <a:rPr lang="it-IT" sz="3200" dirty="0" err="1">
                <a:effectLst/>
                <a:latin typeface="Helvetica" pitchFamily="2" charset="0"/>
              </a:rPr>
              <a:t>such</a:t>
            </a:r>
            <a:r>
              <a:rPr lang="it-IT" sz="3200" dirty="0">
                <a:effectLst/>
                <a:latin typeface="Helvetica" pitchFamily="2" charset="0"/>
              </a:rPr>
              <a:t> </a:t>
            </a:r>
            <a:r>
              <a:rPr lang="it-IT" sz="3200" dirty="0" err="1">
                <a:effectLst/>
                <a:latin typeface="Helvetica" pitchFamily="2" charset="0"/>
              </a:rPr>
              <a:t>purposes</a:t>
            </a:r>
            <a:r>
              <a:rPr lang="it-IT" sz="3200" dirty="0">
                <a:effectLst/>
                <a:latin typeface="Helvetica" pitchFamily="2" charset="0"/>
              </a:rPr>
              <a:t>; </a:t>
            </a:r>
          </a:p>
          <a:p>
            <a:r>
              <a:rPr lang="it-IT" sz="3200" dirty="0">
                <a:effectLst/>
                <a:latin typeface="Helvetica" pitchFamily="2" charset="0"/>
              </a:rPr>
              <a:t>processing </a:t>
            </a:r>
            <a:r>
              <a:rPr lang="it-IT" sz="3200" dirty="0" err="1">
                <a:effectLst/>
                <a:latin typeface="Helvetica" pitchFamily="2" charset="0"/>
              </a:rPr>
              <a:t>concerns</a:t>
            </a:r>
            <a:r>
              <a:rPr lang="it-IT" sz="3200" dirty="0">
                <a:effectLst/>
                <a:latin typeface="Helvetica" pitchFamily="2" charset="0"/>
              </a:rPr>
              <a:t> data </a:t>
            </a:r>
            <a:r>
              <a:rPr lang="it-IT" sz="3200" dirty="0" err="1">
                <a:effectLst/>
                <a:latin typeface="Helvetica" pitchFamily="2" charset="0"/>
              </a:rPr>
              <a:t>explicitly</a:t>
            </a:r>
            <a:r>
              <a:rPr lang="it-IT" sz="3200" dirty="0">
                <a:effectLst/>
                <a:latin typeface="Helvetica" pitchFamily="2" charset="0"/>
              </a:rPr>
              <a:t> made public by the data </a:t>
            </a:r>
            <a:r>
              <a:rPr lang="it-IT" sz="3200" dirty="0" err="1">
                <a:effectLst/>
                <a:latin typeface="Helvetica" pitchFamily="2" charset="0"/>
              </a:rPr>
              <a:t>subject</a:t>
            </a:r>
            <a:r>
              <a:rPr lang="it-IT" sz="3200" dirty="0">
                <a:effectLst/>
                <a:latin typeface="Helvetica" pitchFamily="2" charset="0"/>
              </a:rPr>
              <a:t>; </a:t>
            </a:r>
          </a:p>
          <a:p>
            <a:endParaRPr lang="it-IT" dirty="0"/>
          </a:p>
        </p:txBody>
      </p:sp>
      <p:sp>
        <p:nvSpPr>
          <p:cNvPr id="4" name="Segnaposto numero diapositiva 3">
            <a:extLst>
              <a:ext uri="{FF2B5EF4-FFF2-40B4-BE49-F238E27FC236}">
                <a16:creationId xmlns:a16="http://schemas.microsoft.com/office/drawing/2014/main" id="{C2E605C1-C617-AA46-901C-5E0F8A76E446}"/>
              </a:ext>
            </a:extLst>
          </p:cNvPr>
          <p:cNvSpPr>
            <a:spLocks noGrp="1"/>
          </p:cNvSpPr>
          <p:nvPr>
            <p:ph type="sldNum" sz="quarter" idx="12"/>
          </p:nvPr>
        </p:nvSpPr>
        <p:spPr/>
        <p:txBody>
          <a:bodyPr/>
          <a:lstStyle/>
          <a:p>
            <a:fld id="{9FB2DE29-B15E-594C-8E2E-9B4F1DF8D2EE}" type="slidenum">
              <a:rPr lang="en-US" altLang="en-US" smtClean="0"/>
              <a:pPr/>
              <a:t>68</a:t>
            </a:fld>
            <a:endParaRPr lang="en-US" altLang="en-US"/>
          </a:p>
        </p:txBody>
      </p:sp>
    </p:spTree>
    <p:extLst>
      <p:ext uri="{BB962C8B-B14F-4D97-AF65-F5344CB8AC3E}">
        <p14:creationId xmlns:p14="http://schemas.microsoft.com/office/powerpoint/2010/main" val="3569099833"/>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4F90113-7D7B-BE4A-A410-05B2443F8950}"/>
              </a:ext>
            </a:extLst>
          </p:cNvPr>
          <p:cNvSpPr>
            <a:spLocks noGrp="1"/>
          </p:cNvSpPr>
          <p:nvPr>
            <p:ph idx="1"/>
          </p:nvPr>
        </p:nvSpPr>
        <p:spPr>
          <a:xfrm>
            <a:off x="395536" y="332656"/>
            <a:ext cx="8062664" cy="5763344"/>
          </a:xfrm>
        </p:spPr>
        <p:txBody>
          <a:bodyPr/>
          <a:lstStyle/>
          <a:p>
            <a:pPr marL="0" indent="0">
              <a:buNone/>
            </a:pPr>
            <a:endParaRPr lang="it-IT" sz="2400" dirty="0">
              <a:effectLst/>
              <a:latin typeface="Helvetica" pitchFamily="2" charset="0"/>
            </a:endParaRPr>
          </a:p>
          <a:p>
            <a:r>
              <a:rPr lang="it-IT" sz="2400" dirty="0">
                <a:effectLst/>
                <a:latin typeface="Helvetica" pitchFamily="2" charset="0"/>
              </a:rPr>
              <a:t>processing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carry</a:t>
            </a:r>
            <a:r>
              <a:rPr lang="it-IT" sz="2400" dirty="0">
                <a:effectLst/>
                <a:latin typeface="Helvetica" pitchFamily="2" charset="0"/>
              </a:rPr>
              <a:t> out the </a:t>
            </a:r>
            <a:r>
              <a:rPr lang="it-IT" sz="2400" dirty="0" err="1">
                <a:effectLst/>
                <a:latin typeface="Helvetica" pitchFamily="2" charset="0"/>
              </a:rPr>
              <a:t>obligations</a:t>
            </a:r>
            <a:r>
              <a:rPr lang="it-IT" sz="2400" dirty="0">
                <a:effectLst/>
                <a:latin typeface="Helvetica" pitchFamily="2" charset="0"/>
              </a:rPr>
              <a:t> of, and to </a:t>
            </a:r>
            <a:r>
              <a:rPr lang="it-IT" sz="2400" dirty="0" err="1">
                <a:effectLst/>
                <a:latin typeface="Helvetica" pitchFamily="2" charset="0"/>
              </a:rPr>
              <a:t>exercise</a:t>
            </a:r>
            <a:r>
              <a:rPr lang="it-IT" sz="2400" dirty="0">
                <a:effectLst/>
                <a:latin typeface="Helvetica" pitchFamily="2" charset="0"/>
              </a:rPr>
              <a:t> the </a:t>
            </a:r>
            <a:r>
              <a:rPr lang="it-IT" sz="2400" dirty="0" err="1">
                <a:effectLst/>
                <a:latin typeface="Helvetica" pitchFamily="2" charset="0"/>
              </a:rPr>
              <a:t>specific</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of, the controller or of the data </a:t>
            </a:r>
            <a:r>
              <a:rPr lang="it-IT" sz="2400" dirty="0" err="1">
                <a:effectLst/>
                <a:latin typeface="Helvetica" pitchFamily="2" charset="0"/>
              </a:rPr>
              <a:t>subject</a:t>
            </a:r>
            <a:r>
              <a:rPr lang="it-IT" sz="2400" dirty="0">
                <a:effectLst/>
                <a:latin typeface="Helvetica" pitchFamily="2" charset="0"/>
              </a:rPr>
              <a:t> in the </a:t>
            </a:r>
            <a:r>
              <a:rPr lang="it-IT" sz="2400" dirty="0" err="1">
                <a:effectLst/>
                <a:latin typeface="Helvetica" pitchFamily="2" charset="0"/>
              </a:rPr>
              <a:t>employment</a:t>
            </a:r>
            <a:r>
              <a:rPr lang="it-IT" sz="2400" dirty="0">
                <a:effectLst/>
                <a:latin typeface="Helvetica" pitchFamily="2" charset="0"/>
              </a:rPr>
              <a:t>, social security and social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context</a:t>
            </a:r>
            <a:r>
              <a:rPr lang="it-IT" sz="2400" dirty="0">
                <a:effectLst/>
                <a:latin typeface="Helvetica" pitchFamily="2" charset="0"/>
              </a:rPr>
              <a:t>; </a:t>
            </a:r>
          </a:p>
          <a:p>
            <a:r>
              <a:rPr lang="it-IT" sz="2400" dirty="0">
                <a:effectLst/>
                <a:latin typeface="Helvetica" pitchFamily="2" charset="0"/>
              </a:rPr>
              <a:t>to </a:t>
            </a:r>
            <a:r>
              <a:rPr lang="it-IT" sz="2400" dirty="0" err="1">
                <a:effectLst/>
                <a:latin typeface="Helvetica" pitchFamily="2" charset="0"/>
              </a:rPr>
              <a:t>protect</a:t>
            </a:r>
            <a:r>
              <a:rPr lang="it-IT" sz="2400" dirty="0">
                <a:effectLst/>
                <a:latin typeface="Helvetica" pitchFamily="2" charset="0"/>
              </a:rPr>
              <a:t> the </a:t>
            </a:r>
            <a:r>
              <a:rPr lang="it-IT" sz="2400" dirty="0" err="1">
                <a:effectLst/>
                <a:latin typeface="Helvetica" pitchFamily="2" charset="0"/>
              </a:rPr>
              <a:t>vital</a:t>
            </a:r>
            <a:r>
              <a:rPr lang="it-IT" sz="2400" dirty="0">
                <a:effectLst/>
                <a:latin typeface="Helvetica" pitchFamily="2" charset="0"/>
              </a:rPr>
              <a:t> </a:t>
            </a:r>
            <a:r>
              <a:rPr lang="it-IT" sz="2400" dirty="0" err="1">
                <a:effectLst/>
                <a:latin typeface="Helvetica" pitchFamily="2" charset="0"/>
              </a:rPr>
              <a:t>interests</a:t>
            </a:r>
            <a:r>
              <a:rPr lang="it-IT" sz="2400" dirty="0">
                <a:effectLst/>
                <a:latin typeface="Helvetica" pitchFamily="2" charset="0"/>
              </a:rPr>
              <a:t> of the data </a:t>
            </a:r>
            <a:r>
              <a:rPr lang="it-IT" sz="2400" dirty="0" err="1">
                <a:effectLst/>
                <a:latin typeface="Helvetica" pitchFamily="2" charset="0"/>
              </a:rPr>
              <a:t>subject</a:t>
            </a:r>
            <a:r>
              <a:rPr lang="it-IT" sz="2400" dirty="0">
                <a:effectLst/>
                <a:latin typeface="Helvetica" pitchFamily="2" charset="0"/>
              </a:rPr>
              <a:t> or </a:t>
            </a:r>
            <a:r>
              <a:rPr lang="it-IT" sz="2400" dirty="0" err="1">
                <a:effectLst/>
                <a:latin typeface="Helvetica" pitchFamily="2" charset="0"/>
              </a:rPr>
              <a:t>another</a:t>
            </a:r>
            <a:r>
              <a:rPr lang="it-IT" sz="2400" dirty="0">
                <a:effectLst/>
                <a:latin typeface="Helvetica" pitchFamily="2" charset="0"/>
              </a:rPr>
              <a:t> </a:t>
            </a:r>
            <a:r>
              <a:rPr lang="it-IT" sz="2400" dirty="0" err="1">
                <a:effectLst/>
                <a:latin typeface="Helvetica" pitchFamily="2" charset="0"/>
              </a:rPr>
              <a:t>natural</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r>
              <a:rPr lang="it-IT" sz="2400" dirty="0" err="1">
                <a:effectLst/>
                <a:latin typeface="Helvetica" pitchFamily="2" charset="0"/>
              </a:rPr>
              <a:t>when</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cannot</a:t>
            </a:r>
            <a:r>
              <a:rPr lang="it-IT" sz="2400" dirty="0">
                <a:effectLst/>
                <a:latin typeface="Helvetica" pitchFamily="2" charset="0"/>
              </a:rPr>
              <a:t> </a:t>
            </a:r>
            <a:r>
              <a:rPr lang="it-IT" sz="2400" dirty="0" err="1">
                <a:effectLst/>
                <a:latin typeface="Helvetica" pitchFamily="2" charset="0"/>
              </a:rPr>
              <a:t>give</a:t>
            </a:r>
            <a:r>
              <a:rPr lang="it-IT" sz="2400" dirty="0">
                <a:effectLst/>
                <a:latin typeface="Helvetica" pitchFamily="2" charset="0"/>
              </a:rPr>
              <a:t> </a:t>
            </a:r>
            <a:r>
              <a:rPr lang="it-IT" sz="2400" dirty="0" err="1">
                <a:effectLst/>
                <a:latin typeface="Helvetica" pitchFamily="2" charset="0"/>
              </a:rPr>
              <a:t>consent</a:t>
            </a:r>
            <a:r>
              <a:rPr lang="it-IT" sz="2400" dirty="0">
                <a:effectLst/>
                <a:latin typeface="Helvetica" pitchFamily="2" charset="0"/>
              </a:rPr>
              <a:t>); </a:t>
            </a:r>
          </a:p>
          <a:p>
            <a:r>
              <a:rPr lang="it-IT" sz="2400" dirty="0">
                <a:effectLst/>
                <a:latin typeface="Helvetica" pitchFamily="2" charset="0"/>
              </a:rPr>
              <a:t>to </a:t>
            </a:r>
            <a:r>
              <a:rPr lang="it-IT" sz="2400" dirty="0" err="1">
                <a:effectLst/>
                <a:latin typeface="Helvetica" pitchFamily="2" charset="0"/>
              </a:rPr>
              <a:t>establish</a:t>
            </a:r>
            <a:r>
              <a:rPr lang="it-IT" sz="2400" dirty="0">
                <a:effectLst/>
                <a:latin typeface="Helvetica" pitchFamily="2" charset="0"/>
              </a:rPr>
              <a:t>, </a:t>
            </a:r>
            <a:r>
              <a:rPr lang="it-IT" sz="2400" dirty="0" err="1">
                <a:effectLst/>
                <a:latin typeface="Helvetica" pitchFamily="2" charset="0"/>
              </a:rPr>
              <a:t>exercise</a:t>
            </a:r>
            <a:r>
              <a:rPr lang="it-IT" sz="2400" dirty="0">
                <a:effectLst/>
                <a:latin typeface="Helvetica" pitchFamily="2" charset="0"/>
              </a:rPr>
              <a:t> or </a:t>
            </a:r>
            <a:r>
              <a:rPr lang="it-IT" sz="2400" dirty="0" err="1">
                <a:effectLst/>
                <a:latin typeface="Helvetica" pitchFamily="2" charset="0"/>
              </a:rPr>
              <a:t>defend</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claims</a:t>
            </a:r>
            <a:r>
              <a:rPr lang="it-IT" sz="2400" dirty="0">
                <a:effectLst/>
                <a:latin typeface="Helvetica" pitchFamily="2" charset="0"/>
              </a:rPr>
              <a:t> or </a:t>
            </a:r>
            <a:r>
              <a:rPr lang="it-IT" sz="2400" dirty="0" err="1">
                <a:effectLst/>
                <a:latin typeface="Helvetica" pitchFamily="2" charset="0"/>
              </a:rPr>
              <a:t>when</a:t>
            </a:r>
            <a:r>
              <a:rPr lang="it-IT" sz="2400" dirty="0">
                <a:effectLst/>
                <a:latin typeface="Helvetica" pitchFamily="2" charset="0"/>
              </a:rPr>
              <a:t> </a:t>
            </a:r>
            <a:r>
              <a:rPr lang="it-IT" sz="2400" dirty="0" err="1">
                <a:effectLst/>
                <a:latin typeface="Helvetica" pitchFamily="2" charset="0"/>
              </a:rPr>
              <a:t>courts</a:t>
            </a:r>
            <a:r>
              <a:rPr lang="it-IT" sz="2400" dirty="0">
                <a:effectLst/>
                <a:latin typeface="Helvetica" pitchFamily="2" charset="0"/>
              </a:rPr>
              <a:t> </a:t>
            </a:r>
            <a:r>
              <a:rPr lang="it-IT" sz="2400" dirty="0" err="1">
                <a:effectLst/>
                <a:latin typeface="Helvetica" pitchFamily="2" charset="0"/>
              </a:rPr>
              <a:t>act</a:t>
            </a:r>
            <a:r>
              <a:rPr lang="it-IT" sz="2400" dirty="0">
                <a:effectLst/>
                <a:latin typeface="Helvetica" pitchFamily="2" charset="0"/>
              </a:rPr>
              <a:t> in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judicial</a:t>
            </a:r>
            <a:r>
              <a:rPr lang="it-IT" sz="2400" dirty="0">
                <a:effectLst/>
                <a:latin typeface="Helvetica" pitchFamily="2" charset="0"/>
              </a:rPr>
              <a:t> </a:t>
            </a:r>
            <a:r>
              <a:rPr lang="it-IT" sz="2400" dirty="0" err="1">
                <a:effectLst/>
                <a:latin typeface="Helvetica" pitchFamily="2" charset="0"/>
              </a:rPr>
              <a:t>capacity</a:t>
            </a:r>
            <a:r>
              <a:rPr lang="it-IT" sz="2400" dirty="0">
                <a:effectLst/>
                <a:latin typeface="Helvetica" pitchFamily="2" charset="0"/>
              </a:rPr>
              <a:t>; </a:t>
            </a:r>
          </a:p>
          <a:p>
            <a:endParaRPr lang="it-IT" sz="2400" dirty="0"/>
          </a:p>
        </p:txBody>
      </p:sp>
      <p:sp>
        <p:nvSpPr>
          <p:cNvPr id="4" name="Segnaposto numero diapositiva 3">
            <a:extLst>
              <a:ext uri="{FF2B5EF4-FFF2-40B4-BE49-F238E27FC236}">
                <a16:creationId xmlns:a16="http://schemas.microsoft.com/office/drawing/2014/main" id="{B186C71D-733F-BF44-8712-1B282C6BAC7A}"/>
              </a:ext>
            </a:extLst>
          </p:cNvPr>
          <p:cNvSpPr>
            <a:spLocks noGrp="1"/>
          </p:cNvSpPr>
          <p:nvPr>
            <p:ph type="sldNum" sz="quarter" idx="12"/>
          </p:nvPr>
        </p:nvSpPr>
        <p:spPr/>
        <p:txBody>
          <a:bodyPr/>
          <a:lstStyle/>
          <a:p>
            <a:fld id="{9FB2DE29-B15E-594C-8E2E-9B4F1DF8D2EE}" type="slidenum">
              <a:rPr lang="en-US" altLang="en-US" smtClean="0"/>
              <a:pPr/>
              <a:t>69</a:t>
            </a:fld>
            <a:endParaRPr lang="en-US" altLang="en-US"/>
          </a:p>
        </p:txBody>
      </p:sp>
    </p:spTree>
    <p:extLst>
      <p:ext uri="{BB962C8B-B14F-4D97-AF65-F5344CB8AC3E}">
        <p14:creationId xmlns:p14="http://schemas.microsoft.com/office/powerpoint/2010/main" val="64588462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6E7156-0C09-CD4F-8948-B2017BDF0A9A}"/>
              </a:ext>
            </a:extLst>
          </p:cNvPr>
          <p:cNvSpPr>
            <a:spLocks noGrp="1"/>
          </p:cNvSpPr>
          <p:nvPr>
            <p:ph idx="1"/>
          </p:nvPr>
        </p:nvSpPr>
        <p:spPr>
          <a:xfrm>
            <a:off x="467544" y="476672"/>
            <a:ext cx="7990656" cy="5619328"/>
          </a:xfrm>
        </p:spPr>
        <p:txBody>
          <a:bodyPr/>
          <a:lstStyle/>
          <a:p>
            <a:pPr marL="0" indent="0">
              <a:buNone/>
            </a:pPr>
            <a:r>
              <a:rPr lang="it-IT" sz="2400" dirty="0"/>
              <a:t>right to privacy, with </a:t>
            </a:r>
            <a:r>
              <a:rPr lang="it-IT" sz="2400" dirty="0" err="1"/>
              <a:t>regard</a:t>
            </a:r>
            <a:r>
              <a:rPr lang="it-IT" sz="2400" dirty="0"/>
              <a:t> to the processing of personal data </a:t>
            </a:r>
            <a:r>
              <a:rPr lang="it-IT" sz="2400" dirty="0" err="1"/>
              <a:t>afforded</a:t>
            </a:r>
            <a:r>
              <a:rPr lang="it-IT" sz="2400" dirty="0"/>
              <a:t> in the </a:t>
            </a:r>
            <a:r>
              <a:rPr lang="it-IT" sz="2400" dirty="0" err="1"/>
              <a:t>Member</a:t>
            </a:r>
            <a:r>
              <a:rPr lang="it-IT" sz="2400" dirty="0"/>
              <a:t> </a:t>
            </a:r>
            <a:r>
              <a:rPr lang="it-IT" sz="2400" dirty="0" err="1"/>
              <a:t>States</a:t>
            </a:r>
            <a:r>
              <a:rPr lang="it-IT" sz="2400" dirty="0"/>
              <a:t> </a:t>
            </a:r>
            <a:r>
              <a:rPr lang="it-IT" sz="2400" dirty="0" err="1"/>
              <a:t>may</a:t>
            </a:r>
            <a:r>
              <a:rPr lang="it-IT" sz="2400" dirty="0"/>
              <a:t> </a:t>
            </a:r>
            <a:r>
              <a:rPr lang="it-IT" sz="2400" dirty="0" err="1"/>
              <a:t>prevent</a:t>
            </a:r>
            <a:r>
              <a:rPr lang="it-IT" sz="2400" dirty="0"/>
              <a:t> the </a:t>
            </a:r>
            <a:r>
              <a:rPr lang="it-IT" sz="2400" dirty="0" err="1"/>
              <a:t>transmission</a:t>
            </a:r>
            <a:r>
              <a:rPr lang="it-IT" sz="2400" dirty="0"/>
              <a:t> of </a:t>
            </a:r>
            <a:r>
              <a:rPr lang="it-IT" sz="2400" dirty="0" err="1"/>
              <a:t>such</a:t>
            </a:r>
            <a:r>
              <a:rPr lang="it-IT" sz="2400" dirty="0"/>
              <a:t> data from the </a:t>
            </a:r>
            <a:r>
              <a:rPr lang="it-IT" sz="2400" dirty="0" err="1"/>
              <a:t>territory</a:t>
            </a:r>
            <a:r>
              <a:rPr lang="it-IT" sz="2400" dirty="0"/>
              <a:t> of </a:t>
            </a:r>
            <a:r>
              <a:rPr lang="it-IT" sz="2400" dirty="0" err="1"/>
              <a:t>one</a:t>
            </a:r>
            <a:r>
              <a:rPr lang="it-IT" sz="2400" dirty="0"/>
              <a:t> </a:t>
            </a:r>
            <a:r>
              <a:rPr lang="it-IT" sz="2400" dirty="0" err="1"/>
              <a:t>Member</a:t>
            </a:r>
            <a:r>
              <a:rPr lang="it-IT" sz="2400" dirty="0"/>
              <a:t> State to </a:t>
            </a:r>
            <a:r>
              <a:rPr lang="it-IT" sz="2400" dirty="0" err="1"/>
              <a:t>that</a:t>
            </a:r>
            <a:r>
              <a:rPr lang="it-IT" sz="2400" dirty="0"/>
              <a:t> of </a:t>
            </a:r>
            <a:r>
              <a:rPr lang="it-IT" sz="2400" dirty="0" err="1"/>
              <a:t>another</a:t>
            </a:r>
            <a:r>
              <a:rPr lang="it-IT" sz="2400" dirty="0"/>
              <a:t> </a:t>
            </a:r>
            <a:r>
              <a:rPr lang="it-IT" sz="2400" dirty="0" err="1"/>
              <a:t>Member</a:t>
            </a:r>
            <a:r>
              <a:rPr lang="it-IT" sz="2400" dirty="0"/>
              <a:t> State; </a:t>
            </a:r>
          </a:p>
          <a:p>
            <a:pPr marL="0" indent="0">
              <a:buNone/>
            </a:pPr>
            <a:r>
              <a:rPr lang="it-IT" sz="2400" dirty="0" err="1"/>
              <a:t>whereas</a:t>
            </a:r>
            <a:r>
              <a:rPr lang="it-IT" sz="2400" dirty="0"/>
              <a:t> </a:t>
            </a:r>
            <a:r>
              <a:rPr lang="it-IT" sz="2400" dirty="0" err="1"/>
              <a:t>this</a:t>
            </a:r>
            <a:r>
              <a:rPr lang="it-IT" sz="2400" dirty="0"/>
              <a:t> </a:t>
            </a:r>
            <a:r>
              <a:rPr lang="it-IT" sz="2400" dirty="0" err="1"/>
              <a:t>difference</a:t>
            </a:r>
            <a:r>
              <a:rPr lang="it-IT" sz="2400" dirty="0"/>
              <a:t> </a:t>
            </a:r>
            <a:r>
              <a:rPr lang="it-IT" sz="2400" dirty="0" err="1"/>
              <a:t>may</a:t>
            </a:r>
            <a:r>
              <a:rPr lang="it-IT" sz="2400" dirty="0"/>
              <a:t> </a:t>
            </a:r>
            <a:r>
              <a:rPr lang="it-IT" sz="2400" dirty="0" err="1"/>
              <a:t>therefore</a:t>
            </a:r>
            <a:r>
              <a:rPr lang="it-IT" sz="2400" dirty="0"/>
              <a:t> </a:t>
            </a:r>
            <a:r>
              <a:rPr lang="it-IT" sz="2400" dirty="0" err="1"/>
              <a:t>constitute</a:t>
            </a:r>
            <a:r>
              <a:rPr lang="it-IT" sz="2400" dirty="0"/>
              <a:t> an </a:t>
            </a:r>
            <a:r>
              <a:rPr lang="it-IT" sz="2400" dirty="0" err="1"/>
              <a:t>obstacle</a:t>
            </a:r>
            <a:r>
              <a:rPr lang="it-IT" sz="2400" dirty="0"/>
              <a:t> to the </a:t>
            </a:r>
            <a:r>
              <a:rPr lang="it-IT" sz="2400" dirty="0" err="1"/>
              <a:t>pursuit</a:t>
            </a:r>
            <a:r>
              <a:rPr lang="it-IT" sz="2400" dirty="0"/>
              <a:t> of a </a:t>
            </a:r>
            <a:r>
              <a:rPr lang="it-IT" sz="2400" dirty="0" err="1"/>
              <a:t>number</a:t>
            </a:r>
            <a:r>
              <a:rPr lang="it-IT" sz="2400" dirty="0"/>
              <a:t> of </a:t>
            </a:r>
            <a:r>
              <a:rPr lang="it-IT" sz="2400" dirty="0" err="1"/>
              <a:t>economic</a:t>
            </a:r>
            <a:r>
              <a:rPr lang="it-IT" sz="2400" dirty="0"/>
              <a:t> </a:t>
            </a:r>
            <a:r>
              <a:rPr lang="it-IT" sz="2400" dirty="0" err="1"/>
              <a:t>activities</a:t>
            </a:r>
            <a:r>
              <a:rPr lang="it-IT" sz="2400" dirty="0"/>
              <a:t> </a:t>
            </a:r>
            <a:r>
              <a:rPr lang="it-IT" sz="2400" dirty="0" err="1"/>
              <a:t>at</a:t>
            </a:r>
            <a:r>
              <a:rPr lang="it-IT" sz="2400" dirty="0"/>
              <a:t> Community </a:t>
            </a:r>
            <a:r>
              <a:rPr lang="it-IT" sz="2400" dirty="0" err="1"/>
              <a:t>level</a:t>
            </a:r>
            <a:r>
              <a:rPr lang="it-IT" sz="2400" dirty="0"/>
              <a:t>, </a:t>
            </a:r>
            <a:r>
              <a:rPr lang="it-IT" sz="2400" dirty="0" err="1"/>
              <a:t>distort</a:t>
            </a:r>
            <a:r>
              <a:rPr lang="it-IT" sz="2400" dirty="0"/>
              <a:t> </a:t>
            </a:r>
            <a:r>
              <a:rPr lang="it-IT" sz="2400" dirty="0" err="1"/>
              <a:t>competition</a:t>
            </a:r>
            <a:r>
              <a:rPr lang="it-IT" sz="2400" dirty="0"/>
              <a:t> and </a:t>
            </a:r>
            <a:r>
              <a:rPr lang="it-IT" sz="2400" dirty="0" err="1"/>
              <a:t>impede</a:t>
            </a:r>
            <a:r>
              <a:rPr lang="it-IT" sz="2400" dirty="0"/>
              <a:t> </a:t>
            </a:r>
            <a:r>
              <a:rPr lang="it-IT" sz="2400" dirty="0" err="1"/>
              <a:t>authorities</a:t>
            </a:r>
            <a:r>
              <a:rPr lang="it-IT" sz="2400" dirty="0"/>
              <a:t> in the </a:t>
            </a:r>
            <a:r>
              <a:rPr lang="it-IT" sz="2400" dirty="0" err="1"/>
              <a:t>discharge</a:t>
            </a:r>
            <a:r>
              <a:rPr lang="it-IT" sz="2400" dirty="0"/>
              <a:t> of </a:t>
            </a:r>
            <a:r>
              <a:rPr lang="it-IT" sz="2400" dirty="0" err="1"/>
              <a:t>their</a:t>
            </a:r>
            <a:r>
              <a:rPr lang="it-IT" sz="2400" dirty="0"/>
              <a:t> </a:t>
            </a:r>
            <a:r>
              <a:rPr lang="it-IT" sz="2400" dirty="0" err="1"/>
              <a:t>responsibilities</a:t>
            </a:r>
            <a:r>
              <a:rPr lang="it-IT" sz="2400" dirty="0"/>
              <a:t> under Community law; </a:t>
            </a:r>
            <a:r>
              <a:rPr lang="it-IT" sz="2400" dirty="0" err="1"/>
              <a:t>whereas</a:t>
            </a:r>
            <a:r>
              <a:rPr lang="it-IT" sz="2400" dirty="0"/>
              <a:t> </a:t>
            </a:r>
            <a:r>
              <a:rPr lang="it-IT" sz="2400" dirty="0" err="1"/>
              <a:t>this</a:t>
            </a:r>
            <a:r>
              <a:rPr lang="it-IT" sz="2400" dirty="0"/>
              <a:t> </a:t>
            </a:r>
            <a:r>
              <a:rPr lang="it-IT" sz="2400" dirty="0" err="1"/>
              <a:t>difference</a:t>
            </a:r>
            <a:r>
              <a:rPr lang="it-IT" sz="2400" dirty="0"/>
              <a:t> in </a:t>
            </a:r>
            <a:r>
              <a:rPr lang="it-IT" sz="2400" dirty="0" err="1"/>
              <a:t>levels</a:t>
            </a:r>
            <a:r>
              <a:rPr lang="it-IT" sz="2400" dirty="0"/>
              <a:t> of </a:t>
            </a:r>
            <a:r>
              <a:rPr lang="it-IT" sz="2400" dirty="0" err="1"/>
              <a:t>protection</a:t>
            </a:r>
            <a:r>
              <a:rPr lang="it-IT" sz="2400" dirty="0"/>
              <a:t> </a:t>
            </a:r>
            <a:r>
              <a:rPr lang="it-IT" sz="2400" dirty="0" err="1"/>
              <a:t>is</a:t>
            </a:r>
            <a:r>
              <a:rPr lang="it-IT" sz="2400" dirty="0"/>
              <a:t> due to the </a:t>
            </a:r>
            <a:r>
              <a:rPr lang="it-IT" sz="2400" dirty="0" err="1"/>
              <a:t>existence</a:t>
            </a:r>
            <a:r>
              <a:rPr lang="it-IT" sz="2400" dirty="0"/>
              <a:t> of a wide </a:t>
            </a:r>
            <a:r>
              <a:rPr lang="it-IT" sz="2400" dirty="0" err="1"/>
              <a:t>variety</a:t>
            </a:r>
            <a:r>
              <a:rPr lang="it-IT" sz="2400" dirty="0"/>
              <a:t> of </a:t>
            </a:r>
            <a:r>
              <a:rPr lang="it-IT" sz="2400" dirty="0" err="1"/>
              <a:t>national</a:t>
            </a:r>
            <a:r>
              <a:rPr lang="it-IT" sz="2400" dirty="0"/>
              <a:t> </a:t>
            </a:r>
            <a:r>
              <a:rPr lang="it-IT" sz="2400" dirty="0" err="1"/>
              <a:t>laws</a:t>
            </a:r>
            <a:r>
              <a:rPr lang="it-IT" sz="2400" dirty="0"/>
              <a:t>, </a:t>
            </a:r>
            <a:r>
              <a:rPr lang="it-IT" sz="2400" dirty="0" err="1"/>
              <a:t>regulations</a:t>
            </a:r>
            <a:r>
              <a:rPr lang="it-IT" sz="2400" dirty="0"/>
              <a:t> and</a:t>
            </a:r>
          </a:p>
          <a:p>
            <a:pPr marL="0" indent="0">
              <a:buNone/>
            </a:pPr>
            <a:r>
              <a:rPr lang="it-IT" sz="2400" dirty="0" err="1"/>
              <a:t>administrative</a:t>
            </a:r>
            <a:r>
              <a:rPr lang="it-IT" sz="2400" dirty="0"/>
              <a:t> </a:t>
            </a:r>
            <a:r>
              <a:rPr lang="it-IT" sz="2400" dirty="0" err="1"/>
              <a:t>provisions</a:t>
            </a:r>
            <a:r>
              <a:rPr lang="it-IT" sz="2400" dirty="0"/>
              <a:t>;</a:t>
            </a:r>
          </a:p>
          <a:p>
            <a:pPr marL="0" indent="0">
              <a:buNone/>
            </a:pPr>
            <a:endParaRPr lang="it-IT" sz="2400" dirty="0"/>
          </a:p>
          <a:p>
            <a:endParaRPr lang="it-IT" sz="2400" dirty="0"/>
          </a:p>
        </p:txBody>
      </p:sp>
      <p:sp>
        <p:nvSpPr>
          <p:cNvPr id="4" name="Segnaposto numero diapositiva 3">
            <a:extLst>
              <a:ext uri="{FF2B5EF4-FFF2-40B4-BE49-F238E27FC236}">
                <a16:creationId xmlns:a16="http://schemas.microsoft.com/office/drawing/2014/main" id="{E91B5CC0-C10A-164A-BCF0-AC99ADE293AC}"/>
              </a:ext>
            </a:extLst>
          </p:cNvPr>
          <p:cNvSpPr>
            <a:spLocks noGrp="1"/>
          </p:cNvSpPr>
          <p:nvPr>
            <p:ph type="sldNum" sz="quarter" idx="12"/>
          </p:nvPr>
        </p:nvSpPr>
        <p:spPr/>
        <p:txBody>
          <a:bodyPr/>
          <a:lstStyle/>
          <a:p>
            <a:fld id="{9FB2DE29-B15E-594C-8E2E-9B4F1DF8D2EE}" type="slidenum">
              <a:rPr lang="en-US" altLang="en-US" smtClean="0"/>
              <a:pPr/>
              <a:t>7</a:t>
            </a:fld>
            <a:endParaRPr lang="en-US" altLang="en-US"/>
          </a:p>
        </p:txBody>
      </p:sp>
    </p:spTree>
    <p:extLst>
      <p:ext uri="{BB962C8B-B14F-4D97-AF65-F5344CB8AC3E}">
        <p14:creationId xmlns:p14="http://schemas.microsoft.com/office/powerpoint/2010/main" val="33126985"/>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3891EE0-5BEC-C644-8D85-B2A3DFCD02C9}"/>
              </a:ext>
            </a:extLst>
          </p:cNvPr>
          <p:cNvSpPr>
            <a:spLocks noGrp="1"/>
          </p:cNvSpPr>
          <p:nvPr>
            <p:ph idx="1"/>
          </p:nvPr>
        </p:nvSpPr>
        <p:spPr>
          <a:xfrm>
            <a:off x="539552" y="0"/>
            <a:ext cx="7918648" cy="6096000"/>
          </a:xfrm>
        </p:spPr>
        <p:txBody>
          <a:bodyPr/>
          <a:lstStyle/>
          <a:p>
            <a:r>
              <a:rPr lang="it-IT" sz="2400" dirty="0">
                <a:effectLst/>
                <a:latin typeface="Helvetica" pitchFamily="2" charset="0"/>
              </a:rPr>
              <a:t>for </a:t>
            </a:r>
            <a:r>
              <a:rPr lang="it-IT" sz="2400" dirty="0" err="1">
                <a:effectLst/>
                <a:latin typeface="Helvetica" pitchFamily="2" charset="0"/>
              </a:rPr>
              <a:t>preventative</a:t>
            </a:r>
            <a:r>
              <a:rPr lang="it-IT" sz="2400" dirty="0">
                <a:effectLst/>
                <a:latin typeface="Helvetica" pitchFamily="2" charset="0"/>
              </a:rPr>
              <a:t> or </a:t>
            </a:r>
            <a:r>
              <a:rPr lang="it-IT" sz="2400" dirty="0" err="1">
                <a:effectLst/>
                <a:latin typeface="Helvetica" pitchFamily="2" charset="0"/>
              </a:rPr>
              <a:t>occupational</a:t>
            </a:r>
            <a:r>
              <a:rPr lang="it-IT" sz="2400" dirty="0">
                <a:effectLst/>
                <a:latin typeface="Helvetica" pitchFamily="2" charset="0"/>
              </a:rPr>
              <a:t> medicine </a:t>
            </a:r>
            <a:r>
              <a:rPr lang="it-IT" sz="2400" dirty="0" err="1">
                <a:effectLst/>
                <a:latin typeface="Helvetica" pitchFamily="2" charset="0"/>
              </a:rPr>
              <a:t>purposes</a:t>
            </a:r>
            <a:r>
              <a:rPr lang="it-IT" sz="2400" dirty="0">
                <a:effectLst/>
                <a:latin typeface="Helvetica" pitchFamily="2" charset="0"/>
              </a:rPr>
              <a:t>: “for the </a:t>
            </a:r>
            <a:r>
              <a:rPr lang="it-IT" sz="2400" dirty="0" err="1">
                <a:effectLst/>
                <a:latin typeface="Helvetica" pitchFamily="2" charset="0"/>
              </a:rPr>
              <a:t>assessment</a:t>
            </a:r>
            <a:r>
              <a:rPr lang="it-IT" sz="2400" dirty="0">
                <a:effectLst/>
                <a:latin typeface="Helvetica" pitchFamily="2" charset="0"/>
              </a:rPr>
              <a:t> of the </a:t>
            </a:r>
            <a:r>
              <a:rPr lang="it-IT" sz="2400" dirty="0" err="1">
                <a:effectLst/>
                <a:latin typeface="Helvetica" pitchFamily="2" charset="0"/>
              </a:rPr>
              <a:t>working</a:t>
            </a:r>
            <a:r>
              <a:rPr lang="it-IT" sz="2400" dirty="0">
                <a:effectLst/>
                <a:latin typeface="Helvetica" pitchFamily="2" charset="0"/>
              </a:rPr>
              <a:t> </a:t>
            </a:r>
            <a:r>
              <a:rPr lang="it-IT" sz="2400" dirty="0" err="1">
                <a:effectLst/>
                <a:latin typeface="Helvetica" pitchFamily="2" charset="0"/>
              </a:rPr>
              <a:t>capacity</a:t>
            </a:r>
            <a:r>
              <a:rPr lang="it-IT" sz="2400" dirty="0">
                <a:effectLst/>
                <a:latin typeface="Helvetica" pitchFamily="2" charset="0"/>
              </a:rPr>
              <a:t> of the </a:t>
            </a:r>
            <a:r>
              <a:rPr lang="it-IT" sz="2400" dirty="0" err="1">
                <a:effectLst/>
                <a:latin typeface="Helvetica" pitchFamily="2" charset="0"/>
              </a:rPr>
              <a:t>employee</a:t>
            </a:r>
            <a:r>
              <a:rPr lang="it-IT" sz="2400" dirty="0">
                <a:effectLst/>
                <a:latin typeface="Helvetica" pitchFamily="2" charset="0"/>
              </a:rPr>
              <a:t>, </a:t>
            </a:r>
            <a:r>
              <a:rPr lang="it-IT" sz="2400" dirty="0" err="1">
                <a:effectLst/>
                <a:latin typeface="Helvetica" pitchFamily="2" charset="0"/>
              </a:rPr>
              <a:t>medical</a:t>
            </a:r>
            <a:r>
              <a:rPr lang="it-IT" sz="2400" dirty="0">
                <a:effectLst/>
                <a:latin typeface="Helvetica" pitchFamily="2" charset="0"/>
              </a:rPr>
              <a:t> </a:t>
            </a:r>
            <a:r>
              <a:rPr lang="it-IT" sz="2400" dirty="0" err="1">
                <a:effectLst/>
                <a:latin typeface="Helvetica" pitchFamily="2" charset="0"/>
              </a:rPr>
              <a:t>diagnosis</a:t>
            </a:r>
            <a:r>
              <a:rPr lang="it-IT" sz="2400" dirty="0">
                <a:effectLst/>
                <a:latin typeface="Helvetica" pitchFamily="2" charset="0"/>
              </a:rPr>
              <a:t>, the </a:t>
            </a:r>
            <a:r>
              <a:rPr lang="it-IT" sz="2400" dirty="0" err="1">
                <a:effectLst/>
                <a:latin typeface="Helvetica" pitchFamily="2" charset="0"/>
              </a:rPr>
              <a:t>provision</a:t>
            </a:r>
            <a:r>
              <a:rPr lang="it-IT" sz="2400" dirty="0">
                <a:effectLst/>
                <a:latin typeface="Helvetica" pitchFamily="2" charset="0"/>
              </a:rPr>
              <a:t> of </a:t>
            </a:r>
            <a:r>
              <a:rPr lang="it-IT" sz="2400" dirty="0" err="1">
                <a:effectLst/>
                <a:latin typeface="Helvetica" pitchFamily="2" charset="0"/>
              </a:rPr>
              <a:t>health</a:t>
            </a:r>
            <a:r>
              <a:rPr lang="it-IT" sz="2400" dirty="0">
                <a:effectLst/>
                <a:latin typeface="Helvetica" pitchFamily="2" charset="0"/>
              </a:rPr>
              <a:t> or social care or treatment or the management of </a:t>
            </a:r>
            <a:r>
              <a:rPr lang="it-IT" sz="2400" dirty="0" err="1">
                <a:effectLst/>
                <a:latin typeface="Helvetica" pitchFamily="2" charset="0"/>
              </a:rPr>
              <a:t>health</a:t>
            </a:r>
            <a:r>
              <a:rPr lang="it-IT" sz="2400" dirty="0">
                <a:effectLst/>
                <a:latin typeface="Helvetica" pitchFamily="2" charset="0"/>
              </a:rPr>
              <a:t> or social care </a:t>
            </a:r>
            <a:r>
              <a:rPr lang="it-IT" sz="2400" dirty="0" err="1">
                <a:effectLst/>
                <a:latin typeface="Helvetica" pitchFamily="2" charset="0"/>
              </a:rPr>
              <a:t>systems</a:t>
            </a:r>
            <a:r>
              <a:rPr lang="it-IT" sz="2400" dirty="0">
                <a:effectLst/>
                <a:latin typeface="Helvetica" pitchFamily="2" charset="0"/>
              </a:rPr>
              <a:t> and </a:t>
            </a:r>
            <a:r>
              <a:rPr lang="it-IT" sz="2400" dirty="0" err="1">
                <a:effectLst/>
                <a:latin typeface="Helvetica" pitchFamily="2" charset="0"/>
              </a:rPr>
              <a:t>services</a:t>
            </a:r>
            <a:r>
              <a:rPr lang="it-IT" sz="2400" dirty="0">
                <a:effectLst/>
                <a:latin typeface="Helvetica" pitchFamily="2" charset="0"/>
              </a:rPr>
              <a:t> on the </a:t>
            </a:r>
            <a:r>
              <a:rPr lang="it-IT" sz="2400" dirty="0" err="1">
                <a:effectLst/>
                <a:latin typeface="Helvetica" pitchFamily="2" charset="0"/>
              </a:rPr>
              <a:t>basis</a:t>
            </a:r>
            <a:r>
              <a:rPr lang="it-IT" sz="2400" dirty="0">
                <a:effectLst/>
                <a:latin typeface="Helvetica" pitchFamily="2" charset="0"/>
              </a:rPr>
              <a:t> of Union or </a:t>
            </a:r>
            <a:r>
              <a:rPr lang="it-IT" sz="2400" dirty="0" err="1">
                <a:effectLst/>
                <a:latin typeface="Helvetica" pitchFamily="2" charset="0"/>
              </a:rPr>
              <a:t>Member</a:t>
            </a:r>
            <a:r>
              <a:rPr lang="it-IT" sz="2400" dirty="0">
                <a:effectLst/>
                <a:latin typeface="Helvetica" pitchFamily="2" charset="0"/>
              </a:rPr>
              <a:t> State law or </a:t>
            </a:r>
            <a:r>
              <a:rPr lang="it-IT" sz="2400" dirty="0" err="1">
                <a:effectLst/>
                <a:latin typeface="Helvetica" pitchFamily="2" charset="0"/>
              </a:rPr>
              <a:t>pursuant</a:t>
            </a:r>
            <a:r>
              <a:rPr lang="it-IT" sz="2400" dirty="0">
                <a:effectLst/>
                <a:latin typeface="Helvetica" pitchFamily="2" charset="0"/>
              </a:rPr>
              <a:t> to </a:t>
            </a:r>
            <a:r>
              <a:rPr lang="it-IT" sz="2400" dirty="0" err="1">
                <a:effectLst/>
                <a:latin typeface="Helvetica" pitchFamily="2" charset="0"/>
              </a:rPr>
              <a:t>contract</a:t>
            </a:r>
            <a:r>
              <a:rPr lang="it-IT" sz="2400" dirty="0">
                <a:effectLst/>
                <a:latin typeface="Helvetica" pitchFamily="2" charset="0"/>
              </a:rPr>
              <a:t> with a </a:t>
            </a:r>
            <a:r>
              <a:rPr lang="it-IT" sz="2400" dirty="0" err="1">
                <a:effectLst/>
                <a:latin typeface="Helvetica" pitchFamily="2" charset="0"/>
              </a:rPr>
              <a:t>health</a:t>
            </a:r>
            <a:r>
              <a:rPr lang="it-IT" sz="2400" dirty="0">
                <a:effectLst/>
                <a:latin typeface="Helvetica" pitchFamily="2" charset="0"/>
              </a:rPr>
              <a:t> </a:t>
            </a:r>
            <a:r>
              <a:rPr lang="it-IT" sz="2400" dirty="0" err="1">
                <a:effectLst/>
                <a:latin typeface="Helvetica" pitchFamily="2" charset="0"/>
              </a:rPr>
              <a:t>professional</a:t>
            </a:r>
            <a:r>
              <a:rPr lang="it-IT" sz="2400" dirty="0">
                <a:effectLst/>
                <a:latin typeface="Helvetica" pitchFamily="2" charset="0"/>
              </a:rPr>
              <a:t>”; </a:t>
            </a:r>
          </a:p>
          <a:p>
            <a:r>
              <a:rPr lang="it-IT" sz="2400" dirty="0">
                <a:effectLst/>
                <a:latin typeface="Helvetica" pitchFamily="2" charset="0"/>
              </a:rPr>
              <a:t>for </a:t>
            </a:r>
            <a:r>
              <a:rPr lang="it-IT" sz="2400" dirty="0" err="1">
                <a:effectLst/>
                <a:latin typeface="Helvetica" pitchFamily="2" charset="0"/>
              </a:rPr>
              <a:t>archiving</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in the public </a:t>
            </a:r>
            <a:r>
              <a:rPr lang="it-IT" sz="2400" dirty="0" err="1">
                <a:effectLst/>
                <a:latin typeface="Helvetica" pitchFamily="2" charset="0"/>
              </a:rPr>
              <a:t>interest</a:t>
            </a:r>
            <a:r>
              <a:rPr lang="it-IT" sz="2400" dirty="0">
                <a:effectLst/>
                <a:latin typeface="Helvetica" pitchFamily="2" charset="0"/>
              </a:rPr>
              <a:t>, </a:t>
            </a:r>
            <a:r>
              <a:rPr lang="it-IT" sz="2400" dirty="0" err="1">
                <a:effectLst/>
                <a:latin typeface="Helvetica" pitchFamily="2" charset="0"/>
              </a:rPr>
              <a:t>scientific</a:t>
            </a:r>
            <a:r>
              <a:rPr lang="it-IT" sz="2400" dirty="0">
                <a:effectLst/>
                <a:latin typeface="Helvetica" pitchFamily="2" charset="0"/>
              </a:rPr>
              <a:t> or </a:t>
            </a:r>
            <a:r>
              <a:rPr lang="it-IT" sz="2400" dirty="0" err="1">
                <a:effectLst/>
                <a:latin typeface="Helvetica" pitchFamily="2" charset="0"/>
              </a:rPr>
              <a:t>historical</a:t>
            </a:r>
            <a:r>
              <a:rPr lang="it-IT" sz="2400" dirty="0">
                <a:effectLst/>
                <a:latin typeface="Helvetica" pitchFamily="2" charset="0"/>
              </a:rPr>
              <a:t> </a:t>
            </a:r>
            <a:r>
              <a:rPr lang="it-IT" sz="2400" dirty="0" err="1">
                <a:effectLst/>
                <a:latin typeface="Helvetica" pitchFamily="2" charset="0"/>
              </a:rPr>
              <a:t>research</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or </a:t>
            </a:r>
            <a:r>
              <a:rPr lang="it-IT" sz="2400" dirty="0" err="1">
                <a:effectLst/>
                <a:latin typeface="Helvetica" pitchFamily="2" charset="0"/>
              </a:rPr>
              <a:t>statistical</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a:t>
            </a:r>
          </a:p>
          <a:p>
            <a:r>
              <a:rPr lang="it-IT" sz="2400" dirty="0">
                <a:effectLst/>
                <a:latin typeface="Helvetica" pitchFamily="2" charset="0"/>
              </a:rPr>
              <a:t>for public </a:t>
            </a:r>
            <a:r>
              <a:rPr lang="it-IT" sz="2400" dirty="0" err="1">
                <a:effectLst/>
                <a:latin typeface="Helvetica" pitchFamily="2" charset="0"/>
              </a:rPr>
              <a:t>interest</a:t>
            </a:r>
            <a:r>
              <a:rPr lang="it-IT" sz="2400" dirty="0">
                <a:effectLst/>
                <a:latin typeface="Helvetica" pitchFamily="2" charset="0"/>
              </a:rPr>
              <a:t> </a:t>
            </a:r>
            <a:r>
              <a:rPr lang="it-IT" sz="2400" dirty="0" err="1">
                <a:effectLst/>
                <a:latin typeface="Helvetica" pitchFamily="2" charset="0"/>
              </a:rPr>
              <a:t>reasons</a:t>
            </a:r>
            <a:r>
              <a:rPr lang="it-IT" sz="2400" dirty="0">
                <a:effectLst/>
                <a:latin typeface="Helvetica" pitchFamily="2" charset="0"/>
              </a:rPr>
              <a:t> in the area of public </a:t>
            </a:r>
            <a:r>
              <a:rPr lang="it-IT" sz="2400" dirty="0" err="1">
                <a:effectLst/>
                <a:latin typeface="Helvetica" pitchFamily="2" charset="0"/>
              </a:rPr>
              <a:t>health</a:t>
            </a:r>
            <a:r>
              <a:rPr lang="it-IT" sz="2400" dirty="0">
                <a:effectLst/>
                <a:latin typeface="Helvetica" pitchFamily="2" charset="0"/>
              </a:rPr>
              <a:t>; or </a:t>
            </a:r>
          </a:p>
          <a:p>
            <a:r>
              <a:rPr lang="it-IT" sz="2400" dirty="0">
                <a:effectLst/>
                <a:latin typeface="Helvetica" pitchFamily="2" charset="0"/>
              </a:rPr>
              <a:t>for </a:t>
            </a:r>
            <a:r>
              <a:rPr lang="it-IT" sz="2400" dirty="0" err="1">
                <a:effectLst/>
                <a:latin typeface="Helvetica" pitchFamily="2" charset="0"/>
              </a:rPr>
              <a:t>substantial</a:t>
            </a:r>
            <a:r>
              <a:rPr lang="it-IT" sz="2400" dirty="0">
                <a:effectLst/>
                <a:latin typeface="Helvetica" pitchFamily="2" charset="0"/>
              </a:rPr>
              <a:t> public </a:t>
            </a:r>
            <a:r>
              <a:rPr lang="it-IT" sz="2400" dirty="0" err="1">
                <a:effectLst/>
                <a:latin typeface="Helvetica" pitchFamily="2" charset="0"/>
              </a:rPr>
              <a:t>interest</a:t>
            </a:r>
            <a:r>
              <a:rPr lang="it-IT" sz="2400" dirty="0">
                <a:effectLst/>
                <a:latin typeface="Helvetica" pitchFamily="2" charset="0"/>
              </a:rPr>
              <a:t> </a:t>
            </a:r>
            <a:r>
              <a:rPr lang="it-IT" sz="2400" dirty="0" err="1">
                <a:effectLst/>
                <a:latin typeface="Helvetica" pitchFamily="2" charset="0"/>
              </a:rPr>
              <a:t>reasons</a:t>
            </a:r>
            <a:r>
              <a:rPr lang="it-IT" sz="2400" dirty="0">
                <a:effectLst/>
                <a:latin typeface="Helvetica" pitchFamily="2" charset="0"/>
              </a:rPr>
              <a:t>.</a:t>
            </a:r>
            <a:br>
              <a:rPr lang="it-IT" sz="2400" dirty="0">
                <a:effectLst/>
                <a:latin typeface="Helvetica" pitchFamily="2" charset="0"/>
              </a:rPr>
            </a:br>
            <a:endParaRPr lang="it-IT" sz="2400" dirty="0">
              <a:effectLst/>
              <a:latin typeface="Helvetica" pitchFamily="2" charset="0"/>
            </a:endParaRPr>
          </a:p>
          <a:p>
            <a:endParaRPr lang="it-IT" sz="2400" dirty="0"/>
          </a:p>
        </p:txBody>
      </p:sp>
      <p:sp>
        <p:nvSpPr>
          <p:cNvPr id="4" name="Segnaposto numero diapositiva 3">
            <a:extLst>
              <a:ext uri="{FF2B5EF4-FFF2-40B4-BE49-F238E27FC236}">
                <a16:creationId xmlns:a16="http://schemas.microsoft.com/office/drawing/2014/main" id="{50E76521-67AF-D74E-AC45-C07E97A83D58}"/>
              </a:ext>
            </a:extLst>
          </p:cNvPr>
          <p:cNvSpPr>
            <a:spLocks noGrp="1"/>
          </p:cNvSpPr>
          <p:nvPr>
            <p:ph type="sldNum" sz="quarter" idx="12"/>
          </p:nvPr>
        </p:nvSpPr>
        <p:spPr/>
        <p:txBody>
          <a:bodyPr/>
          <a:lstStyle/>
          <a:p>
            <a:fld id="{9FB2DE29-B15E-594C-8E2E-9B4F1DF8D2EE}" type="slidenum">
              <a:rPr lang="en-US" altLang="en-US" smtClean="0"/>
              <a:pPr/>
              <a:t>70</a:t>
            </a:fld>
            <a:endParaRPr lang="en-US" altLang="en-US"/>
          </a:p>
        </p:txBody>
      </p:sp>
    </p:spTree>
    <p:extLst>
      <p:ext uri="{BB962C8B-B14F-4D97-AF65-F5344CB8AC3E}">
        <p14:creationId xmlns:p14="http://schemas.microsoft.com/office/powerpoint/2010/main" val="3494482775"/>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82553-EA60-8B45-92C5-EEE01F6B3A96}"/>
              </a:ext>
            </a:extLst>
          </p:cNvPr>
          <p:cNvSpPr>
            <a:spLocks noGrp="1"/>
          </p:cNvSpPr>
          <p:nvPr>
            <p:ph idx="1"/>
          </p:nvPr>
        </p:nvSpPr>
        <p:spPr>
          <a:xfrm>
            <a:off x="107950" y="1981200"/>
            <a:ext cx="8928100" cy="4832350"/>
          </a:xfrm>
        </p:spPr>
        <p:txBody>
          <a:bodyPr/>
          <a:lstStyle/>
          <a:p>
            <a:pPr marL="0" indent="0">
              <a:buFontTx/>
              <a:buNone/>
              <a:defRPr/>
            </a:pPr>
            <a:r>
              <a:rPr lang="en-US" sz="1500" dirty="0"/>
              <a:t>1.   Personal data shall be:</a:t>
            </a:r>
          </a:p>
          <a:p>
            <a:pPr marL="514350" indent="-514350">
              <a:buFontTx/>
              <a:buAutoNum type="alphaLcParenBoth"/>
              <a:defRPr/>
            </a:pPr>
            <a:r>
              <a:rPr lang="en-US" sz="1500" dirty="0"/>
              <a:t>processed lawfully, fairly and in a transparent manner in relation to the data subject </a:t>
            </a:r>
            <a:r>
              <a:rPr lang="en-US" sz="1500" dirty="0">
                <a:solidFill>
                  <a:schemeClr val="tx2"/>
                </a:solidFill>
              </a:rPr>
              <a:t>('lawfulness, fairness and transparency');</a:t>
            </a:r>
          </a:p>
          <a:p>
            <a:pPr marL="514350" indent="-514350">
              <a:buFontTx/>
              <a:buAutoNum type="alphaLcParenBoth"/>
              <a:defRPr/>
            </a:pPr>
            <a:r>
              <a:rPr lang="en-US" sz="1500" dirty="0"/>
              <a:t>collected for specified, explicit and legitimate purposes and not further processed in a manner that is incompatible with those purposes </a:t>
            </a:r>
            <a:r>
              <a:rPr lang="en-US" sz="1500" dirty="0">
                <a:solidFill>
                  <a:schemeClr val="tx2"/>
                </a:solidFill>
              </a:rPr>
              <a:t>('purpose limitation');</a:t>
            </a:r>
          </a:p>
          <a:p>
            <a:pPr marL="514350" indent="-514350">
              <a:buFontTx/>
              <a:buAutoNum type="alphaLcParenBoth"/>
              <a:defRPr/>
            </a:pPr>
            <a:r>
              <a:rPr lang="en-US" sz="1500" dirty="0"/>
              <a:t>adequate, relevant and limited to what is necessary in relation to the purposes for which they are processed </a:t>
            </a:r>
            <a:r>
              <a:rPr lang="en-US" sz="1500" dirty="0">
                <a:solidFill>
                  <a:schemeClr val="tx2"/>
                </a:solidFill>
              </a:rPr>
              <a:t>('data </a:t>
            </a:r>
            <a:r>
              <a:rPr lang="en-US" sz="1500" dirty="0" err="1">
                <a:solidFill>
                  <a:schemeClr val="tx2"/>
                </a:solidFill>
              </a:rPr>
              <a:t>minimisation</a:t>
            </a:r>
            <a:r>
              <a:rPr lang="en-US" sz="1500" dirty="0">
                <a:solidFill>
                  <a:schemeClr val="tx2"/>
                </a:solidFill>
              </a:rPr>
              <a:t>');</a:t>
            </a:r>
          </a:p>
          <a:p>
            <a:pPr marL="514350" indent="-514350">
              <a:buFontTx/>
              <a:buAutoNum type="alphaLcParenBoth"/>
              <a:defRPr/>
            </a:pPr>
            <a:r>
              <a:rPr lang="en-US" sz="1500" dirty="0"/>
              <a:t>accurate and, where necessary, kept up to date; every reasonable step must be taken to ensure that personal data that are inaccurate, having regard to the purposes for which they are processed, are erased or rectified without delay </a:t>
            </a:r>
            <a:r>
              <a:rPr lang="en-US" sz="1500" dirty="0">
                <a:solidFill>
                  <a:schemeClr val="tx2"/>
                </a:solidFill>
              </a:rPr>
              <a:t>('accuracy');</a:t>
            </a:r>
          </a:p>
          <a:p>
            <a:pPr marL="514350" indent="-514350">
              <a:buFontTx/>
              <a:buAutoNum type="alphaLcParenBoth"/>
              <a:defRPr/>
            </a:pPr>
            <a:r>
              <a:rPr lang="en-US" sz="1500" dirty="0"/>
              <a:t>kept in a form which permits identification of data subjects for no longer than is necessary for the purposes for which the personal data are processed </a:t>
            </a:r>
            <a:r>
              <a:rPr lang="en-US" sz="1500" dirty="0">
                <a:solidFill>
                  <a:schemeClr val="tx2"/>
                </a:solidFill>
              </a:rPr>
              <a:t>('storage limitation');</a:t>
            </a:r>
          </a:p>
          <a:p>
            <a:pPr marL="514350" indent="-514350">
              <a:buFontTx/>
              <a:buAutoNum type="alphaLcParenBoth"/>
              <a:defRPr/>
            </a:pPr>
            <a:r>
              <a:rPr lang="en-US" sz="1500" dirty="0"/>
              <a:t>processed in a manner that ensures appropriate security of the personal data, including protection against </a:t>
            </a:r>
            <a:r>
              <a:rPr lang="en-US" sz="1500" dirty="0" err="1"/>
              <a:t>unauthorised</a:t>
            </a:r>
            <a:r>
              <a:rPr lang="en-US" sz="1500" dirty="0"/>
              <a:t> or unlawful processing and against accidental loss, destruction or damage, using appropriate technical or </a:t>
            </a:r>
            <a:r>
              <a:rPr lang="en-US" sz="1500" dirty="0" err="1"/>
              <a:t>organisational</a:t>
            </a:r>
            <a:r>
              <a:rPr lang="en-US" sz="1500" dirty="0"/>
              <a:t> measures </a:t>
            </a:r>
            <a:r>
              <a:rPr lang="en-US" sz="1500" dirty="0">
                <a:solidFill>
                  <a:schemeClr val="tx2"/>
                </a:solidFill>
              </a:rPr>
              <a:t>('integrity and confidentiality').</a:t>
            </a:r>
          </a:p>
          <a:p>
            <a:pPr marL="0" indent="0">
              <a:buFontTx/>
              <a:buNone/>
              <a:defRPr/>
            </a:pPr>
            <a:endParaRPr lang="en-US" sz="1500" dirty="0"/>
          </a:p>
          <a:p>
            <a:pPr marL="0" indent="0">
              <a:buFontTx/>
              <a:buNone/>
              <a:defRPr/>
            </a:pPr>
            <a:r>
              <a:rPr lang="en-US" sz="1500" dirty="0"/>
              <a:t>2. The controller shall be responsible for, and be able to demonstrate compliance with, paragraph 1 </a:t>
            </a:r>
            <a:r>
              <a:rPr lang="en-US" sz="1500" dirty="0">
                <a:solidFill>
                  <a:schemeClr val="tx2"/>
                </a:solidFill>
              </a:rPr>
              <a:t>('accountability').</a:t>
            </a:r>
          </a:p>
          <a:p>
            <a:pPr marL="0" indent="0">
              <a:buFontTx/>
              <a:buNone/>
              <a:defRPr/>
            </a:pPr>
            <a:endParaRPr lang="en-US" sz="2200" dirty="0"/>
          </a:p>
          <a:p>
            <a:pPr marL="0" indent="0">
              <a:buFontTx/>
              <a:buNone/>
              <a:defRPr/>
            </a:pPr>
            <a:endParaRPr lang="en-US" sz="2800" dirty="0"/>
          </a:p>
          <a:p>
            <a:pPr marL="514350" indent="-514350">
              <a:buFontTx/>
              <a:buAutoNum type="alphaLcParenBoth"/>
              <a:defRPr/>
            </a:pPr>
            <a:endParaRPr lang="en-US" sz="1500" dirty="0"/>
          </a:p>
          <a:p>
            <a:pPr marL="514350" indent="-514350">
              <a:buFontTx/>
              <a:buAutoNum type="alphaLcParenBoth"/>
              <a:defRPr/>
            </a:pPr>
            <a:endParaRPr lang="en-US" sz="2500" dirty="0"/>
          </a:p>
        </p:txBody>
      </p:sp>
      <p:sp>
        <p:nvSpPr>
          <p:cNvPr id="32770" name="Slide Number Placeholder 3">
            <a:extLst>
              <a:ext uri="{FF2B5EF4-FFF2-40B4-BE49-F238E27FC236}">
                <a16:creationId xmlns:a16="http://schemas.microsoft.com/office/drawing/2014/main" id="{EEDDD047-1D12-604F-844B-8AB651D8C3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C9CC810-442B-C44C-922B-8E1454BD277D}" type="slidenum">
              <a:rPr lang="en-US" altLang="en-US" sz="1400"/>
              <a:pPr>
                <a:spcBef>
                  <a:spcPct val="0"/>
                </a:spcBef>
                <a:buFontTx/>
                <a:buNone/>
              </a:pPr>
              <a:t>71</a:t>
            </a:fld>
            <a:endParaRPr lang="en-US" altLang="en-US" sz="1400"/>
          </a:p>
        </p:txBody>
      </p:sp>
      <p:sp>
        <p:nvSpPr>
          <p:cNvPr id="32771" name="Title 1">
            <a:extLst>
              <a:ext uri="{FF2B5EF4-FFF2-40B4-BE49-F238E27FC236}">
                <a16:creationId xmlns:a16="http://schemas.microsoft.com/office/drawing/2014/main" id="{ADB0C176-78BE-A94B-AACD-CA63C3BA8452}"/>
              </a:ext>
            </a:extLst>
          </p:cNvPr>
          <p:cNvSpPr>
            <a:spLocks noGrp="1" noChangeArrowheads="1"/>
          </p:cNvSpPr>
          <p:nvPr>
            <p:ph type="title"/>
          </p:nvPr>
        </p:nvSpPr>
        <p:spPr/>
        <p:txBody>
          <a:bodyPr/>
          <a:lstStyle/>
          <a:p>
            <a:r>
              <a:rPr lang="en-US" altLang="en-US"/>
              <a:t>Article 5</a:t>
            </a:r>
            <a:br>
              <a:rPr lang="en-US" altLang="en-US"/>
            </a:br>
            <a:r>
              <a:rPr lang="en-US" altLang="en-US" sz="3600"/>
              <a:t>Principles relating to processing of personal data</a:t>
            </a:r>
            <a:br>
              <a:rPr lang="en-US" altLang="en-US" sz="3600"/>
            </a:br>
            <a:endParaRPr lang="en-US" altLang="en-US"/>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2BD237-293C-5548-AEAF-BD978D7E8583}"/>
              </a:ext>
            </a:extLst>
          </p:cNvPr>
          <p:cNvSpPr>
            <a:spLocks noGrp="1"/>
          </p:cNvSpPr>
          <p:nvPr>
            <p:ph type="title"/>
          </p:nvPr>
        </p:nvSpPr>
        <p:spPr/>
        <p:txBody>
          <a:bodyPr/>
          <a:lstStyle/>
          <a:p>
            <a:br>
              <a:rPr lang="it-IT" sz="3200" dirty="0">
                <a:effectLst/>
                <a:latin typeface="Helvetica" pitchFamily="2" charset="0"/>
              </a:rPr>
            </a:br>
            <a:br>
              <a:rPr lang="it-IT" sz="3200" dirty="0">
                <a:effectLst/>
                <a:latin typeface="Helvetica" pitchFamily="2" charset="0"/>
              </a:rPr>
            </a:br>
            <a:r>
              <a:rPr lang="it-IT" sz="3200" dirty="0">
                <a:effectLst/>
                <a:latin typeface="Helvetica" pitchFamily="2" charset="0"/>
              </a:rPr>
              <a:t>The </a:t>
            </a:r>
            <a:r>
              <a:rPr lang="it-IT" sz="3200" dirty="0" err="1">
                <a:effectLst/>
                <a:latin typeface="Helvetica" pitchFamily="2" charset="0"/>
              </a:rPr>
              <a:t>lawfulness</a:t>
            </a:r>
            <a:r>
              <a:rPr lang="it-IT" sz="3200" dirty="0">
                <a:effectLst/>
                <a:latin typeface="Helvetica" pitchFamily="2" charset="0"/>
              </a:rPr>
              <a:t>, </a:t>
            </a:r>
            <a:r>
              <a:rPr lang="it-IT" sz="3200" dirty="0" err="1">
                <a:effectLst/>
                <a:latin typeface="Helvetica" pitchFamily="2" charset="0"/>
              </a:rPr>
              <a:t>fairness</a:t>
            </a:r>
            <a:r>
              <a:rPr lang="it-IT" sz="3200" dirty="0">
                <a:effectLst/>
                <a:latin typeface="Helvetica" pitchFamily="2" charset="0"/>
              </a:rPr>
              <a:t> and </a:t>
            </a:r>
            <a:r>
              <a:rPr lang="it-IT" sz="3200" dirty="0" err="1">
                <a:effectLst/>
                <a:latin typeface="Helvetica" pitchFamily="2" charset="0"/>
              </a:rPr>
              <a:t>transparency</a:t>
            </a:r>
            <a:r>
              <a:rPr lang="it-IT" sz="3200" dirty="0">
                <a:effectLst/>
                <a:latin typeface="Helvetica" pitchFamily="2" charset="0"/>
              </a:rPr>
              <a:t> of processing </a:t>
            </a:r>
            <a:r>
              <a:rPr lang="it-IT" sz="3200" dirty="0" err="1">
                <a:effectLst/>
                <a:latin typeface="Helvetica" pitchFamily="2" charset="0"/>
              </a:rPr>
              <a:t>principles</a:t>
            </a:r>
            <a:r>
              <a:rPr lang="it-IT" sz="3200" dirty="0">
                <a:effectLst/>
                <a:latin typeface="Helvetica" pitchFamily="2" charset="0"/>
              </a:rPr>
              <a:t> </a:t>
            </a:r>
            <a:br>
              <a:rPr lang="it-IT" sz="3200" dirty="0">
                <a:effectLst/>
                <a:latin typeface="Helvetica" pitchFamily="2" charset="0"/>
              </a:rPr>
            </a:br>
            <a:endParaRPr lang="it-IT" sz="3200" dirty="0"/>
          </a:p>
        </p:txBody>
      </p:sp>
      <p:sp>
        <p:nvSpPr>
          <p:cNvPr id="3" name="Segnaposto contenuto 2">
            <a:extLst>
              <a:ext uri="{FF2B5EF4-FFF2-40B4-BE49-F238E27FC236}">
                <a16:creationId xmlns:a16="http://schemas.microsoft.com/office/drawing/2014/main" id="{FB949BC6-2D72-5D44-B92C-AAE7A2CB4995}"/>
              </a:ext>
            </a:extLst>
          </p:cNvPr>
          <p:cNvSpPr>
            <a:spLocks noGrp="1"/>
          </p:cNvSpPr>
          <p:nvPr>
            <p:ph idx="1"/>
          </p:nvPr>
        </p:nvSpPr>
        <p:spPr>
          <a:xfrm>
            <a:off x="685800" y="1981200"/>
            <a:ext cx="7772400" cy="4328120"/>
          </a:xfrm>
        </p:spPr>
        <p:txBody>
          <a:bodyPr/>
          <a:lstStyle/>
          <a:p>
            <a:pPr marL="0" indent="0">
              <a:buNone/>
            </a:pPr>
            <a:r>
              <a:rPr lang="it-IT" sz="2400" dirty="0" err="1">
                <a:effectLst/>
                <a:latin typeface="Helvetica" pitchFamily="2" charset="0"/>
              </a:rPr>
              <a:t>Lawfulness</a:t>
            </a:r>
            <a:r>
              <a:rPr lang="it-IT" sz="2400" dirty="0">
                <a:effectLst/>
                <a:latin typeface="Helvetica" pitchFamily="2" charset="0"/>
              </a:rPr>
              <a:t> </a:t>
            </a:r>
            <a:r>
              <a:rPr lang="it-IT" sz="2400" dirty="0" err="1">
                <a:effectLst/>
                <a:latin typeface="Helvetica" pitchFamily="2" charset="0"/>
              </a:rPr>
              <a:t>means</a:t>
            </a:r>
            <a:r>
              <a:rPr lang="it-IT" sz="2400" dirty="0">
                <a:effectLst/>
                <a:latin typeface="Helvetica" pitchFamily="2" charset="0"/>
              </a:rPr>
              <a:t> the </a:t>
            </a:r>
            <a:r>
              <a:rPr lang="it-IT" sz="2400" dirty="0" err="1">
                <a:effectLst/>
                <a:latin typeface="Helvetica" pitchFamily="2" charset="0"/>
              </a:rPr>
              <a:t>existance</a:t>
            </a:r>
            <a:r>
              <a:rPr lang="it-IT" sz="2400" dirty="0">
                <a:effectLst/>
                <a:latin typeface="Helvetica" pitchFamily="2" charset="0"/>
              </a:rPr>
              <a:t> of a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for the processing. </a:t>
            </a:r>
            <a:r>
              <a:rPr lang="it-IT" sz="2400" dirty="0" err="1">
                <a:effectLst/>
                <a:latin typeface="Helvetica" pitchFamily="2" charset="0"/>
              </a:rPr>
              <a:t>requires</a:t>
            </a:r>
            <a:r>
              <a:rPr lang="it-IT" sz="2400" dirty="0">
                <a:effectLst/>
                <a:latin typeface="Helvetica" pitchFamily="2" charset="0"/>
              </a:rPr>
              <a:t> </a:t>
            </a:r>
            <a:r>
              <a:rPr lang="it-IT" sz="2400" dirty="0" err="1">
                <a:effectLst/>
                <a:latin typeface="Helvetica" pitchFamily="2" charset="0"/>
              </a:rPr>
              <a:t>either</a:t>
            </a:r>
            <a:r>
              <a:rPr lang="it-IT" sz="2400" dirty="0">
                <a:effectLst/>
                <a:latin typeface="Helvetica" pitchFamily="2" charset="0"/>
              </a:rPr>
              <a:t>: </a:t>
            </a:r>
          </a:p>
          <a:p>
            <a:pPr marL="457200" indent="-457200">
              <a:buAutoNum type="arabicPeriod"/>
            </a:pPr>
            <a:r>
              <a:rPr lang="it-IT" sz="2400" dirty="0" err="1">
                <a:effectLst/>
                <a:latin typeface="Helvetica" pitchFamily="2" charset="0"/>
              </a:rPr>
              <a:t>consent</a:t>
            </a:r>
            <a:r>
              <a:rPr lang="it-IT" sz="2400" dirty="0">
                <a:effectLst/>
                <a:latin typeface="Helvetica" pitchFamily="2" charset="0"/>
              </a:rPr>
              <a:t> of the data </a:t>
            </a:r>
            <a:r>
              <a:rPr lang="it-IT" sz="2400" dirty="0" err="1">
                <a:effectLst/>
                <a:latin typeface="Helvetica" pitchFamily="2" charset="0"/>
              </a:rPr>
              <a:t>subject</a:t>
            </a:r>
            <a:r>
              <a:rPr lang="it-IT" sz="2400" dirty="0">
                <a:latin typeface="Helvetica" pitchFamily="2" charset="0"/>
              </a:rPr>
              <a:t>;</a:t>
            </a:r>
            <a:endParaRPr lang="it-IT" sz="2400" dirty="0">
              <a:effectLst/>
              <a:latin typeface="Helvetica" pitchFamily="2" charset="0"/>
            </a:endParaRPr>
          </a:p>
          <a:p>
            <a:pPr>
              <a:buFont typeface="+mj-lt"/>
              <a:buAutoNum type="arabicPeriod"/>
            </a:pPr>
            <a:r>
              <a:rPr lang="it-IT" sz="2400" dirty="0" err="1">
                <a:effectLst/>
                <a:latin typeface="Helvetica" pitchFamily="2" charset="0"/>
              </a:rPr>
              <a:t>necessity</a:t>
            </a:r>
            <a:r>
              <a:rPr lang="it-IT" sz="2400" dirty="0">
                <a:effectLst/>
                <a:latin typeface="Helvetica" pitchFamily="2" charset="0"/>
              </a:rPr>
              <a:t> to </a:t>
            </a:r>
            <a:r>
              <a:rPr lang="it-IT" sz="2400" dirty="0" err="1">
                <a:effectLst/>
                <a:latin typeface="Helvetica" pitchFamily="2" charset="0"/>
              </a:rPr>
              <a:t>enter</a:t>
            </a:r>
            <a:r>
              <a:rPr lang="it-IT" sz="2400" dirty="0">
                <a:effectLst/>
                <a:latin typeface="Helvetica" pitchFamily="2" charset="0"/>
              </a:rPr>
              <a:t> a </a:t>
            </a:r>
            <a:r>
              <a:rPr lang="it-IT" sz="2400" dirty="0" err="1">
                <a:effectLst/>
                <a:latin typeface="Helvetica" pitchFamily="2" charset="0"/>
              </a:rPr>
              <a:t>contract</a:t>
            </a:r>
            <a:r>
              <a:rPr lang="it-IT" sz="2400" dirty="0">
                <a:effectLst/>
                <a:latin typeface="Helvetica" pitchFamily="2" charset="0"/>
              </a:rPr>
              <a:t>;</a:t>
            </a:r>
          </a:p>
          <a:p>
            <a:pPr>
              <a:buFont typeface="+mj-lt"/>
              <a:buAutoNum type="arabicPeriod"/>
            </a:pPr>
            <a:r>
              <a:rPr lang="it-IT" sz="2400" dirty="0">
                <a:effectLst/>
                <a:latin typeface="Helvetica" pitchFamily="2" charset="0"/>
              </a:rPr>
              <a:t>a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obligation</a:t>
            </a:r>
            <a:r>
              <a:rPr lang="it-IT" sz="2400" dirty="0">
                <a:effectLst/>
                <a:latin typeface="Helvetica" pitchFamily="2" charset="0"/>
              </a:rPr>
              <a:t>; </a:t>
            </a:r>
          </a:p>
          <a:p>
            <a:pPr>
              <a:buFont typeface="+mj-lt"/>
              <a:buAutoNum type="arabicPeriod"/>
            </a:pPr>
            <a:r>
              <a:rPr lang="it-IT" sz="2400" dirty="0" err="1">
                <a:effectLst/>
                <a:latin typeface="Helvetica" pitchFamily="2" charset="0"/>
              </a:rPr>
              <a:t>necessity</a:t>
            </a:r>
            <a:r>
              <a:rPr lang="it-IT" sz="2400" dirty="0">
                <a:effectLst/>
                <a:latin typeface="Helvetica" pitchFamily="2" charset="0"/>
              </a:rPr>
              <a:t> to </a:t>
            </a:r>
            <a:r>
              <a:rPr lang="it-IT" sz="2400" dirty="0" err="1">
                <a:effectLst/>
                <a:latin typeface="Helvetica" pitchFamily="2" charset="0"/>
              </a:rPr>
              <a:t>protect</a:t>
            </a:r>
            <a:r>
              <a:rPr lang="it-IT" sz="2400" dirty="0">
                <a:effectLst/>
                <a:latin typeface="Helvetica" pitchFamily="2" charset="0"/>
              </a:rPr>
              <a:t> the </a:t>
            </a:r>
            <a:r>
              <a:rPr lang="it-IT" sz="2400" dirty="0" err="1">
                <a:effectLst/>
                <a:latin typeface="Helvetica" pitchFamily="2" charset="0"/>
              </a:rPr>
              <a:t>vital</a:t>
            </a:r>
            <a:r>
              <a:rPr lang="it-IT" sz="2400" dirty="0">
                <a:effectLst/>
                <a:latin typeface="Helvetica" pitchFamily="2" charset="0"/>
              </a:rPr>
              <a:t> </a:t>
            </a:r>
            <a:r>
              <a:rPr lang="it-IT" sz="2400" dirty="0" err="1">
                <a:effectLst/>
                <a:latin typeface="Helvetica" pitchFamily="2" charset="0"/>
              </a:rPr>
              <a:t>interests</a:t>
            </a:r>
            <a:r>
              <a:rPr lang="it-IT" sz="2400" dirty="0">
                <a:effectLst/>
                <a:latin typeface="Helvetica" pitchFamily="2" charset="0"/>
              </a:rPr>
              <a:t> of the data </a:t>
            </a:r>
            <a:r>
              <a:rPr lang="it-IT" sz="2400" dirty="0" err="1">
                <a:effectLst/>
                <a:latin typeface="Helvetica" pitchFamily="2" charset="0"/>
              </a:rPr>
              <a:t>subject</a:t>
            </a:r>
            <a:r>
              <a:rPr lang="it-IT" sz="2400" dirty="0">
                <a:effectLst/>
                <a:latin typeface="Helvetica" pitchFamily="2" charset="0"/>
              </a:rPr>
              <a:t> or of </a:t>
            </a:r>
            <a:r>
              <a:rPr lang="it-IT" sz="2400" dirty="0" err="1">
                <a:effectLst/>
                <a:latin typeface="Helvetica" pitchFamily="2" charset="0"/>
              </a:rPr>
              <a:t>another</a:t>
            </a:r>
            <a:r>
              <a:rPr lang="it-IT" sz="2400" dirty="0">
                <a:effectLst/>
                <a:latin typeface="Helvetica" pitchFamily="2" charset="0"/>
              </a:rPr>
              <a:t> </a:t>
            </a:r>
            <a:r>
              <a:rPr lang="it-IT" sz="2400" dirty="0" err="1">
                <a:effectLst/>
                <a:latin typeface="Helvetica" pitchFamily="2" charset="0"/>
              </a:rPr>
              <a:t>person</a:t>
            </a:r>
            <a:r>
              <a:rPr lang="it-IT" sz="2400" dirty="0">
                <a:effectLst/>
                <a:latin typeface="Helvetica" pitchFamily="2" charset="0"/>
              </a:rPr>
              <a:t>; </a:t>
            </a:r>
          </a:p>
          <a:p>
            <a:pPr>
              <a:buFont typeface="+mj-lt"/>
              <a:buAutoNum type="arabicPeriod"/>
            </a:pPr>
            <a:r>
              <a:rPr lang="it-IT" sz="2400" dirty="0" err="1">
                <a:effectLst/>
                <a:latin typeface="Helvetica" pitchFamily="2" charset="0"/>
              </a:rPr>
              <a:t>necessity</a:t>
            </a:r>
            <a:r>
              <a:rPr lang="it-IT" sz="2400" dirty="0">
                <a:effectLst/>
                <a:latin typeface="Helvetica" pitchFamily="2" charset="0"/>
              </a:rPr>
              <a:t> for </a:t>
            </a:r>
            <a:r>
              <a:rPr lang="it-IT" sz="2400" dirty="0" err="1">
                <a:effectLst/>
                <a:latin typeface="Helvetica" pitchFamily="2" charset="0"/>
              </a:rPr>
              <a:t>performing</a:t>
            </a:r>
            <a:r>
              <a:rPr lang="it-IT" sz="2400" dirty="0">
                <a:effectLst/>
                <a:latin typeface="Helvetica" pitchFamily="2" charset="0"/>
              </a:rPr>
              <a:t> a task in the public </a:t>
            </a:r>
            <a:r>
              <a:rPr lang="it-IT" sz="2400" dirty="0" err="1">
                <a:effectLst/>
                <a:latin typeface="Helvetica" pitchFamily="2" charset="0"/>
              </a:rPr>
              <a:t>interest</a:t>
            </a:r>
            <a:r>
              <a:rPr lang="it-IT" sz="2400" dirty="0">
                <a:effectLst/>
                <a:latin typeface="Helvetica" pitchFamily="2" charset="0"/>
              </a:rPr>
              <a:t>; </a:t>
            </a:r>
          </a:p>
          <a:p>
            <a:pPr>
              <a:buFont typeface="+mj-lt"/>
              <a:buAutoNum type="arabicPeriod"/>
            </a:pPr>
            <a:r>
              <a:rPr lang="it-IT" sz="2400" dirty="0" err="1">
                <a:effectLst/>
                <a:latin typeface="Helvetica" pitchFamily="2" charset="0"/>
              </a:rPr>
              <a:t>necessity</a:t>
            </a:r>
            <a:r>
              <a:rPr lang="it-IT" sz="2400" dirty="0">
                <a:effectLst/>
                <a:latin typeface="Helvetica" pitchFamily="2" charset="0"/>
              </a:rPr>
              <a:t> for the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interests</a:t>
            </a:r>
            <a:r>
              <a:rPr lang="it-IT" sz="2400" dirty="0">
                <a:effectLst/>
                <a:latin typeface="Helvetica" pitchFamily="2" charset="0"/>
              </a:rPr>
              <a:t> of the controller or a </a:t>
            </a:r>
            <a:r>
              <a:rPr lang="it-IT" sz="2400" dirty="0" err="1">
                <a:effectLst/>
                <a:latin typeface="Helvetica" pitchFamily="2" charset="0"/>
              </a:rPr>
              <a:t>third</a:t>
            </a:r>
            <a:r>
              <a:rPr lang="it-IT" sz="2400" dirty="0">
                <a:effectLst/>
                <a:latin typeface="Helvetica" pitchFamily="2" charset="0"/>
              </a:rPr>
              <a:t> party,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are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overridden</a:t>
            </a:r>
            <a:r>
              <a:rPr lang="it-IT" sz="2400" dirty="0">
                <a:effectLst/>
                <a:latin typeface="Helvetica" pitchFamily="2" charset="0"/>
              </a:rPr>
              <a:t> by the </a:t>
            </a:r>
            <a:r>
              <a:rPr lang="it-IT" sz="2400" dirty="0" err="1">
                <a:effectLst/>
                <a:latin typeface="Helvetica" pitchFamily="2" charset="0"/>
              </a:rPr>
              <a:t>interests</a:t>
            </a:r>
            <a:r>
              <a:rPr lang="it-IT" sz="2400" dirty="0">
                <a:effectLst/>
                <a:latin typeface="Helvetica" pitchFamily="2" charset="0"/>
              </a:rPr>
              <a:t> and </a:t>
            </a:r>
            <a:r>
              <a:rPr lang="it-IT" sz="2400" dirty="0" err="1">
                <a:effectLst/>
                <a:latin typeface="Helvetica" pitchFamily="2" charset="0"/>
              </a:rPr>
              <a:t>rights</a:t>
            </a:r>
            <a:r>
              <a:rPr lang="it-IT" sz="2400" dirty="0">
                <a:effectLst/>
                <a:latin typeface="Helvetica" pitchFamily="2" charset="0"/>
              </a:rPr>
              <a:t> of the data </a:t>
            </a:r>
            <a:r>
              <a:rPr lang="it-IT" sz="2400" dirty="0" err="1">
                <a:effectLst/>
                <a:latin typeface="Helvetica" pitchFamily="2" charset="0"/>
              </a:rPr>
              <a:t>subject</a:t>
            </a:r>
            <a:r>
              <a:rPr lang="it-IT" sz="2400" dirty="0">
                <a:effectLst/>
                <a:latin typeface="Helvetica" pitchFamily="2" charset="0"/>
              </a:rPr>
              <a:t>. </a:t>
            </a:r>
            <a:br>
              <a:rPr lang="it-IT" sz="2400" dirty="0">
                <a:effectLst/>
                <a:latin typeface="Helvetica" pitchFamily="2" charset="0"/>
              </a:rPr>
            </a:br>
            <a:endParaRPr lang="it-IT" sz="2400" dirty="0">
              <a:effectLst/>
              <a:latin typeface="Helvetica" pitchFamily="2" charset="0"/>
            </a:endParaRPr>
          </a:p>
          <a:p>
            <a:endParaRPr lang="it-IT" sz="2400" dirty="0"/>
          </a:p>
        </p:txBody>
      </p:sp>
      <p:sp>
        <p:nvSpPr>
          <p:cNvPr id="4" name="Segnaposto numero diapositiva 3">
            <a:extLst>
              <a:ext uri="{FF2B5EF4-FFF2-40B4-BE49-F238E27FC236}">
                <a16:creationId xmlns:a16="http://schemas.microsoft.com/office/drawing/2014/main" id="{36C6812B-3523-E94E-90FE-7C523D79A433}"/>
              </a:ext>
            </a:extLst>
          </p:cNvPr>
          <p:cNvSpPr>
            <a:spLocks noGrp="1"/>
          </p:cNvSpPr>
          <p:nvPr>
            <p:ph type="sldNum" sz="quarter" idx="12"/>
          </p:nvPr>
        </p:nvSpPr>
        <p:spPr/>
        <p:txBody>
          <a:bodyPr/>
          <a:lstStyle/>
          <a:p>
            <a:fld id="{9FB2DE29-B15E-594C-8E2E-9B4F1DF8D2EE}" type="slidenum">
              <a:rPr lang="en-US" altLang="en-US" smtClean="0"/>
              <a:pPr/>
              <a:t>72</a:t>
            </a:fld>
            <a:endParaRPr lang="en-US" altLang="en-US"/>
          </a:p>
        </p:txBody>
      </p:sp>
    </p:spTree>
    <p:extLst>
      <p:ext uri="{BB962C8B-B14F-4D97-AF65-F5344CB8AC3E}">
        <p14:creationId xmlns:p14="http://schemas.microsoft.com/office/powerpoint/2010/main" val="1301696141"/>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AB4CBE4-4FF5-2D42-A635-A8A43F500701}"/>
              </a:ext>
            </a:extLst>
          </p:cNvPr>
          <p:cNvSpPr>
            <a:spLocks noGrp="1"/>
          </p:cNvSpPr>
          <p:nvPr>
            <p:ph idx="1"/>
          </p:nvPr>
        </p:nvSpPr>
        <p:spPr>
          <a:xfrm>
            <a:off x="685800" y="404664"/>
            <a:ext cx="7918648" cy="5976664"/>
          </a:xfrm>
        </p:spPr>
        <p:txBody>
          <a:bodyPr/>
          <a:lstStyle/>
          <a:p>
            <a:pPr algn="just"/>
            <a:r>
              <a:rPr lang="it-IT" sz="2400" dirty="0" err="1">
                <a:effectLst/>
                <a:latin typeface="Helvetica" pitchFamily="2" charset="0"/>
              </a:rPr>
              <a:t>Fairness</a:t>
            </a:r>
            <a:r>
              <a:rPr lang="it-IT" sz="2400" dirty="0">
                <a:effectLst/>
                <a:latin typeface="Helvetica" pitchFamily="2" charset="0"/>
              </a:rPr>
              <a:t>: Personal data processing </a:t>
            </a:r>
            <a:r>
              <a:rPr lang="it-IT" sz="2400" dirty="0" err="1">
                <a:effectLst/>
                <a:latin typeface="Helvetica" pitchFamily="2" charset="0"/>
              </a:rPr>
              <a:t>should</a:t>
            </a:r>
            <a:r>
              <a:rPr lang="it-IT" sz="2400" dirty="0">
                <a:effectLst/>
                <a:latin typeface="Helvetica" pitchFamily="2" charset="0"/>
              </a:rPr>
              <a:t> be </a:t>
            </a:r>
            <a:r>
              <a:rPr lang="it-IT" sz="2400" dirty="0" err="1">
                <a:effectLst/>
                <a:latin typeface="Helvetica" pitchFamily="2" charset="0"/>
              </a:rPr>
              <a:t>done</a:t>
            </a:r>
            <a:r>
              <a:rPr lang="it-IT" sz="2400" dirty="0">
                <a:effectLst/>
                <a:latin typeface="Helvetica" pitchFamily="2" charset="0"/>
              </a:rPr>
              <a:t> in a fair </a:t>
            </a:r>
            <a:r>
              <a:rPr lang="it-IT" sz="2400" dirty="0" err="1">
                <a:effectLst/>
                <a:latin typeface="Helvetica" pitchFamily="2" charset="0"/>
              </a:rPr>
              <a:t>manner</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must be </a:t>
            </a:r>
            <a:r>
              <a:rPr lang="it-IT" sz="2400" dirty="0" err="1">
                <a:effectLst/>
                <a:latin typeface="Helvetica" pitchFamily="2" charset="0"/>
              </a:rPr>
              <a:t>informed</a:t>
            </a:r>
            <a:r>
              <a:rPr lang="it-IT" sz="2400" dirty="0">
                <a:effectLst/>
                <a:latin typeface="Helvetica" pitchFamily="2" charset="0"/>
              </a:rPr>
              <a:t> of the </a:t>
            </a:r>
            <a:r>
              <a:rPr lang="it-IT" sz="2400" dirty="0" err="1">
                <a:effectLst/>
                <a:latin typeface="Helvetica" pitchFamily="2" charset="0"/>
              </a:rPr>
              <a:t>risk</a:t>
            </a:r>
            <a:r>
              <a:rPr lang="it-IT" sz="2400" dirty="0">
                <a:effectLst/>
                <a:latin typeface="Helvetica" pitchFamily="2" charset="0"/>
              </a:rPr>
              <a:t> to </a:t>
            </a:r>
            <a:r>
              <a:rPr lang="it-IT" sz="2400" dirty="0" err="1">
                <a:effectLst/>
                <a:latin typeface="Helvetica" pitchFamily="2" charset="0"/>
              </a:rPr>
              <a:t>ensure</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processing </a:t>
            </a:r>
            <a:r>
              <a:rPr lang="it-IT" sz="2400" dirty="0" err="1">
                <a:effectLst/>
                <a:latin typeface="Helvetica" pitchFamily="2" charset="0"/>
              </a:rPr>
              <a:t>does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unforeseeable</a:t>
            </a:r>
            <a:r>
              <a:rPr lang="it-IT" sz="2400" dirty="0">
                <a:effectLst/>
                <a:latin typeface="Helvetica" pitchFamily="2" charset="0"/>
              </a:rPr>
              <a:t> negative </a:t>
            </a:r>
            <a:r>
              <a:rPr lang="it-IT" sz="2400" dirty="0" err="1">
                <a:effectLst/>
                <a:latin typeface="Helvetica" pitchFamily="2" charset="0"/>
              </a:rPr>
              <a:t>effects</a:t>
            </a:r>
            <a:r>
              <a:rPr lang="it-IT" sz="2400" dirty="0">
                <a:effectLst/>
                <a:latin typeface="Helvetica" pitchFamily="2" charset="0"/>
              </a:rPr>
              <a:t>. </a:t>
            </a:r>
          </a:p>
          <a:p>
            <a:pPr algn="just"/>
            <a:r>
              <a:rPr lang="it-IT" sz="2400" dirty="0">
                <a:effectLst/>
                <a:latin typeface="Helvetica" pitchFamily="2" charset="0"/>
              </a:rPr>
              <a:t>Personal data processing </a:t>
            </a:r>
            <a:r>
              <a:rPr lang="it-IT" sz="2400" dirty="0" err="1">
                <a:effectLst/>
                <a:latin typeface="Helvetica" pitchFamily="2" charset="0"/>
              </a:rPr>
              <a:t>should</a:t>
            </a:r>
            <a:r>
              <a:rPr lang="it-IT" sz="2400" dirty="0">
                <a:effectLst/>
                <a:latin typeface="Helvetica" pitchFamily="2" charset="0"/>
              </a:rPr>
              <a:t> be </a:t>
            </a:r>
            <a:r>
              <a:rPr lang="it-IT" sz="2400" dirty="0" err="1">
                <a:effectLst/>
                <a:latin typeface="Helvetica" pitchFamily="2" charset="0"/>
              </a:rPr>
              <a:t>done</a:t>
            </a:r>
            <a:r>
              <a:rPr lang="it-IT" sz="2400" dirty="0">
                <a:effectLst/>
                <a:latin typeface="Helvetica" pitchFamily="2" charset="0"/>
              </a:rPr>
              <a:t> in a </a:t>
            </a:r>
            <a:r>
              <a:rPr lang="it-IT" sz="2400" dirty="0" err="1">
                <a:effectLst/>
                <a:latin typeface="Helvetica" pitchFamily="2" charset="0"/>
              </a:rPr>
              <a:t>transparent</a:t>
            </a:r>
            <a:r>
              <a:rPr lang="it-IT" sz="2400" dirty="0">
                <a:effectLst/>
                <a:latin typeface="Helvetica" pitchFamily="2" charset="0"/>
              </a:rPr>
              <a:t> </a:t>
            </a:r>
            <a:r>
              <a:rPr lang="it-IT" sz="2400" dirty="0" err="1">
                <a:effectLst/>
                <a:latin typeface="Helvetica" pitchFamily="2" charset="0"/>
              </a:rPr>
              <a:t>manner</a:t>
            </a:r>
            <a:r>
              <a:rPr lang="it-IT" sz="2400" dirty="0">
                <a:effectLst/>
                <a:latin typeface="Helvetica" pitchFamily="2" charset="0"/>
              </a:rPr>
              <a:t>:  </a:t>
            </a:r>
          </a:p>
          <a:p>
            <a:pPr algn="just"/>
            <a:r>
              <a:rPr lang="it-IT" sz="2400" dirty="0" err="1">
                <a:effectLst/>
                <a:latin typeface="Helvetica" pitchFamily="2" charset="0"/>
              </a:rPr>
              <a:t>Controllers</a:t>
            </a:r>
            <a:r>
              <a:rPr lang="it-IT" sz="2400" dirty="0">
                <a:effectLst/>
                <a:latin typeface="Helvetica" pitchFamily="2" charset="0"/>
              </a:rPr>
              <a:t> must </a:t>
            </a:r>
            <a:r>
              <a:rPr lang="it-IT" sz="2400" dirty="0" err="1">
                <a:effectLst/>
                <a:latin typeface="Helvetica" pitchFamily="2" charset="0"/>
              </a:rPr>
              <a:t>inform</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before</a:t>
            </a:r>
            <a:r>
              <a:rPr lang="it-IT" sz="2400" dirty="0">
                <a:effectLst/>
                <a:latin typeface="Helvetica" pitchFamily="2" charset="0"/>
              </a:rPr>
              <a:t> processing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among</a:t>
            </a:r>
            <a:r>
              <a:rPr lang="it-IT" sz="2400" dirty="0">
                <a:effectLst/>
                <a:latin typeface="Helvetica" pitchFamily="2" charset="0"/>
              </a:rPr>
              <a:t>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details</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the </a:t>
            </a:r>
            <a:r>
              <a:rPr lang="it-IT" sz="2400" dirty="0" err="1">
                <a:effectLst/>
                <a:latin typeface="Helvetica" pitchFamily="2" charset="0"/>
              </a:rPr>
              <a:t>purpose</a:t>
            </a:r>
            <a:r>
              <a:rPr lang="it-IT" sz="2400" dirty="0">
                <a:effectLst/>
                <a:latin typeface="Helvetica" pitchFamily="2" charset="0"/>
              </a:rPr>
              <a:t> of processing and </a:t>
            </a:r>
            <a:r>
              <a:rPr lang="it-IT" sz="2400" dirty="0" err="1">
                <a:effectLst/>
                <a:latin typeface="Helvetica" pitchFamily="2" charset="0"/>
              </a:rPr>
              <a:t>about</a:t>
            </a:r>
            <a:r>
              <a:rPr lang="it-IT" sz="2400" dirty="0">
                <a:effectLst/>
                <a:latin typeface="Helvetica" pitchFamily="2" charset="0"/>
              </a:rPr>
              <a:t> the </a:t>
            </a:r>
            <a:r>
              <a:rPr lang="it-IT" sz="2400" dirty="0" err="1">
                <a:effectLst/>
                <a:latin typeface="Helvetica" pitchFamily="2" charset="0"/>
              </a:rPr>
              <a:t>identity</a:t>
            </a:r>
            <a:r>
              <a:rPr lang="it-IT" sz="2400" dirty="0">
                <a:effectLst/>
                <a:latin typeface="Helvetica" pitchFamily="2" charset="0"/>
              </a:rPr>
              <a:t> and </a:t>
            </a:r>
            <a:r>
              <a:rPr lang="it-IT" sz="2400" dirty="0" err="1">
                <a:effectLst/>
                <a:latin typeface="Helvetica" pitchFamily="2" charset="0"/>
              </a:rPr>
              <a:t>address</a:t>
            </a:r>
            <a:r>
              <a:rPr lang="it-IT" sz="2400" dirty="0">
                <a:effectLst/>
                <a:latin typeface="Helvetica" pitchFamily="2" charset="0"/>
              </a:rPr>
              <a:t> of the controller. </a:t>
            </a:r>
          </a:p>
          <a:p>
            <a:pPr algn="just"/>
            <a:r>
              <a:rPr lang="it-IT" sz="2400" dirty="0">
                <a:effectLst/>
                <a:latin typeface="Helvetica" pitchFamily="2" charset="0"/>
              </a:rPr>
              <a:t>Information on processing </a:t>
            </a:r>
            <a:r>
              <a:rPr lang="it-IT" sz="2400" dirty="0" err="1">
                <a:effectLst/>
                <a:latin typeface="Helvetica" pitchFamily="2" charset="0"/>
              </a:rPr>
              <a:t>operations</a:t>
            </a:r>
            <a:r>
              <a:rPr lang="it-IT" sz="2400" dirty="0">
                <a:effectLst/>
                <a:latin typeface="Helvetica" pitchFamily="2" charset="0"/>
              </a:rPr>
              <a:t> must be </a:t>
            </a:r>
            <a:r>
              <a:rPr lang="it-IT" sz="2400" dirty="0" err="1">
                <a:effectLst/>
                <a:latin typeface="Helvetica" pitchFamily="2" charset="0"/>
              </a:rPr>
              <a:t>provided</a:t>
            </a:r>
            <a:r>
              <a:rPr lang="it-IT" sz="2400" dirty="0">
                <a:effectLst/>
                <a:latin typeface="Helvetica" pitchFamily="2" charset="0"/>
              </a:rPr>
              <a:t> in </a:t>
            </a:r>
            <a:r>
              <a:rPr lang="it-IT" sz="2400" dirty="0" err="1">
                <a:effectLst/>
                <a:latin typeface="Helvetica" pitchFamily="2" charset="0"/>
              </a:rPr>
              <a:t>clear</a:t>
            </a:r>
            <a:r>
              <a:rPr lang="it-IT" sz="2400" dirty="0">
                <a:effectLst/>
                <a:latin typeface="Helvetica" pitchFamily="2" charset="0"/>
              </a:rPr>
              <a:t> and </a:t>
            </a:r>
            <a:r>
              <a:rPr lang="it-IT" sz="2400" dirty="0" err="1">
                <a:effectLst/>
                <a:latin typeface="Helvetica" pitchFamily="2" charset="0"/>
              </a:rPr>
              <a:t>plain</a:t>
            </a:r>
            <a:r>
              <a:rPr lang="it-IT" sz="2400" dirty="0">
                <a:effectLst/>
                <a:latin typeface="Helvetica" pitchFamily="2" charset="0"/>
              </a:rPr>
              <a:t> </a:t>
            </a:r>
            <a:r>
              <a:rPr lang="it-IT" sz="2400" dirty="0" err="1">
                <a:effectLst/>
                <a:latin typeface="Helvetica" pitchFamily="2" charset="0"/>
              </a:rPr>
              <a:t>language</a:t>
            </a:r>
            <a:r>
              <a:rPr lang="it-IT" sz="2400" dirty="0">
                <a:effectLst/>
                <a:latin typeface="Helvetica" pitchFamily="2" charset="0"/>
              </a:rPr>
              <a:t> to </a:t>
            </a:r>
            <a:r>
              <a:rPr lang="it-IT" sz="2400" dirty="0" err="1">
                <a:effectLst/>
                <a:latin typeface="Helvetica" pitchFamily="2" charset="0"/>
              </a:rPr>
              <a:t>allow</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to </a:t>
            </a:r>
            <a:r>
              <a:rPr lang="it-IT" sz="2400" dirty="0" err="1">
                <a:effectLst/>
                <a:latin typeface="Helvetica" pitchFamily="2" charset="0"/>
              </a:rPr>
              <a:t>easily</a:t>
            </a:r>
            <a:r>
              <a:rPr lang="it-IT" sz="2400" dirty="0">
                <a:effectLst/>
                <a:latin typeface="Helvetica" pitchFamily="2" charset="0"/>
              </a:rPr>
              <a:t> </a:t>
            </a:r>
            <a:r>
              <a:rPr lang="it-IT" sz="2400" dirty="0" err="1">
                <a:effectLst/>
                <a:latin typeface="Helvetica" pitchFamily="2" charset="0"/>
              </a:rPr>
              <a:t>understand</a:t>
            </a:r>
            <a:r>
              <a:rPr lang="it-IT" sz="2400" dirty="0">
                <a:effectLst/>
                <a:latin typeface="Helvetica" pitchFamily="2" charset="0"/>
              </a:rPr>
              <a:t> the </a:t>
            </a:r>
            <a:r>
              <a:rPr lang="it-IT" sz="2400" dirty="0" err="1">
                <a:effectLst/>
                <a:latin typeface="Helvetica" pitchFamily="2" charset="0"/>
              </a:rPr>
              <a:t>rules</a:t>
            </a:r>
            <a:r>
              <a:rPr lang="it-IT" sz="2400" dirty="0">
                <a:effectLst/>
                <a:latin typeface="Helvetica" pitchFamily="2" charset="0"/>
              </a:rPr>
              <a:t>, </a:t>
            </a:r>
            <a:r>
              <a:rPr lang="it-IT" sz="2400" dirty="0" err="1">
                <a:effectLst/>
                <a:latin typeface="Helvetica" pitchFamily="2" charset="0"/>
              </a:rPr>
              <a:t>risks</a:t>
            </a:r>
            <a:r>
              <a:rPr lang="it-IT" sz="2400" dirty="0">
                <a:effectLst/>
                <a:latin typeface="Helvetica" pitchFamily="2" charset="0"/>
              </a:rPr>
              <a:t>, </a:t>
            </a:r>
            <a:r>
              <a:rPr lang="it-IT" sz="2400" dirty="0" err="1">
                <a:effectLst/>
                <a:latin typeface="Helvetica" pitchFamily="2" charset="0"/>
              </a:rPr>
              <a:t>safeguards</a:t>
            </a:r>
            <a:r>
              <a:rPr lang="it-IT" sz="2400" dirty="0">
                <a:effectLst/>
                <a:latin typeface="Helvetica" pitchFamily="2" charset="0"/>
              </a:rPr>
              <a:t> and </a:t>
            </a:r>
            <a:r>
              <a:rPr lang="it-IT" sz="2400" dirty="0" err="1">
                <a:effectLst/>
                <a:latin typeface="Helvetica" pitchFamily="2" charset="0"/>
              </a:rPr>
              <a:t>rights</a:t>
            </a:r>
            <a:r>
              <a:rPr lang="it-IT" sz="2400" dirty="0">
                <a:effectLst/>
                <a:latin typeface="Helvetica" pitchFamily="2" charset="0"/>
              </a:rPr>
              <a:t> </a:t>
            </a:r>
            <a:r>
              <a:rPr lang="it-IT" sz="2400" dirty="0" err="1">
                <a:effectLst/>
                <a:latin typeface="Helvetica" pitchFamily="2" charset="0"/>
              </a:rPr>
              <a:t>involved</a:t>
            </a:r>
            <a:r>
              <a:rPr lang="it-IT" sz="2400" dirty="0">
                <a:effectLst/>
                <a:latin typeface="Helvetica" pitchFamily="2" charset="0"/>
              </a:rPr>
              <a:t>. </a:t>
            </a:r>
          </a:p>
          <a:p>
            <a:pPr algn="just"/>
            <a:r>
              <a:rPr lang="it-IT" sz="2400" dirty="0">
                <a:effectLst/>
                <a:latin typeface="Helvetica" pitchFamily="2" charset="0"/>
              </a:rPr>
              <a:t>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the right to </a:t>
            </a:r>
            <a:r>
              <a:rPr lang="it-IT" sz="2400" dirty="0" err="1">
                <a:effectLst/>
                <a:latin typeface="Helvetica" pitchFamily="2" charset="0"/>
              </a:rPr>
              <a:t>access</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wherever</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are </a:t>
            </a:r>
            <a:r>
              <a:rPr lang="it-IT" sz="2400" dirty="0" err="1">
                <a:effectLst/>
                <a:latin typeface="Helvetica" pitchFamily="2" charset="0"/>
              </a:rPr>
              <a:t>processed</a:t>
            </a:r>
            <a:r>
              <a:rPr lang="it-IT" sz="2400" dirty="0">
                <a:effectLst/>
                <a:latin typeface="Helvetica" pitchFamily="2" charset="0"/>
              </a:rPr>
              <a:t>.  </a:t>
            </a:r>
          </a:p>
          <a:p>
            <a:pPr algn="just"/>
            <a:br>
              <a:rPr lang="it-IT" sz="2400" dirty="0">
                <a:effectLst/>
                <a:latin typeface="Helvetica" pitchFamily="2" charset="0"/>
              </a:rPr>
            </a:br>
            <a:endParaRPr lang="it-IT" sz="2400" dirty="0">
              <a:effectLst/>
              <a:latin typeface="Helvetica" pitchFamily="2" charset="0"/>
            </a:endParaRPr>
          </a:p>
          <a:p>
            <a:pPr algn="just"/>
            <a:endParaRPr lang="it-IT" sz="2400" dirty="0"/>
          </a:p>
        </p:txBody>
      </p:sp>
      <p:sp>
        <p:nvSpPr>
          <p:cNvPr id="4" name="Segnaposto numero diapositiva 3">
            <a:extLst>
              <a:ext uri="{FF2B5EF4-FFF2-40B4-BE49-F238E27FC236}">
                <a16:creationId xmlns:a16="http://schemas.microsoft.com/office/drawing/2014/main" id="{A95E8D34-1E24-9946-8CB6-9D6DB39AE7AC}"/>
              </a:ext>
            </a:extLst>
          </p:cNvPr>
          <p:cNvSpPr>
            <a:spLocks noGrp="1"/>
          </p:cNvSpPr>
          <p:nvPr>
            <p:ph type="sldNum" sz="quarter" idx="12"/>
          </p:nvPr>
        </p:nvSpPr>
        <p:spPr/>
        <p:txBody>
          <a:bodyPr/>
          <a:lstStyle/>
          <a:p>
            <a:fld id="{9FB2DE29-B15E-594C-8E2E-9B4F1DF8D2EE}" type="slidenum">
              <a:rPr lang="en-US" altLang="en-US" smtClean="0"/>
              <a:pPr/>
              <a:t>73</a:t>
            </a:fld>
            <a:endParaRPr lang="en-US" altLang="en-US"/>
          </a:p>
        </p:txBody>
      </p:sp>
    </p:spTree>
    <p:extLst>
      <p:ext uri="{BB962C8B-B14F-4D97-AF65-F5344CB8AC3E}">
        <p14:creationId xmlns:p14="http://schemas.microsoft.com/office/powerpoint/2010/main" val="109511112"/>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B61DBE-3C50-9542-9FDF-6ECFBA9FE63C}"/>
              </a:ext>
            </a:extLst>
          </p:cNvPr>
          <p:cNvSpPr>
            <a:spLocks noGrp="1"/>
          </p:cNvSpPr>
          <p:nvPr>
            <p:ph type="title"/>
          </p:nvPr>
        </p:nvSpPr>
        <p:spPr/>
        <p:txBody>
          <a:bodyPr/>
          <a:lstStyle/>
          <a:p>
            <a:r>
              <a:rPr lang="it-IT" dirty="0"/>
              <a:t>The </a:t>
            </a:r>
            <a:r>
              <a:rPr lang="it-IT" dirty="0" err="1"/>
              <a:t>principle</a:t>
            </a:r>
            <a:r>
              <a:rPr lang="it-IT" dirty="0"/>
              <a:t> of </a:t>
            </a:r>
            <a:r>
              <a:rPr lang="it-IT" dirty="0" err="1"/>
              <a:t>purpose</a:t>
            </a:r>
            <a:r>
              <a:rPr lang="it-IT" dirty="0"/>
              <a:t> </a:t>
            </a:r>
            <a:r>
              <a:rPr lang="it-IT" dirty="0" err="1"/>
              <a:t>limitation</a:t>
            </a:r>
            <a:endParaRPr lang="it-IT" dirty="0"/>
          </a:p>
        </p:txBody>
      </p:sp>
      <p:sp>
        <p:nvSpPr>
          <p:cNvPr id="3" name="Segnaposto contenuto 2">
            <a:extLst>
              <a:ext uri="{FF2B5EF4-FFF2-40B4-BE49-F238E27FC236}">
                <a16:creationId xmlns:a16="http://schemas.microsoft.com/office/drawing/2014/main" id="{93A06A4F-833D-1041-BC96-EC15D82B783E}"/>
              </a:ext>
            </a:extLst>
          </p:cNvPr>
          <p:cNvSpPr>
            <a:spLocks noGrp="1"/>
          </p:cNvSpPr>
          <p:nvPr>
            <p:ph idx="1"/>
          </p:nvPr>
        </p:nvSpPr>
        <p:spPr>
          <a:xfrm>
            <a:off x="685800" y="1752600"/>
            <a:ext cx="7772400" cy="4343400"/>
          </a:xfrm>
        </p:spPr>
        <p:txBody>
          <a:bodyPr/>
          <a:lstStyle/>
          <a:p>
            <a:pPr algn="just"/>
            <a:r>
              <a:rPr lang="it-IT" sz="2400" dirty="0">
                <a:effectLst/>
                <a:latin typeface="Helvetica" pitchFamily="2" charset="0"/>
              </a:rPr>
              <a:t>The </a:t>
            </a:r>
            <a:r>
              <a:rPr lang="it-IT" sz="2400" dirty="0" err="1">
                <a:effectLst/>
                <a:latin typeface="Helvetica" pitchFamily="2" charset="0"/>
              </a:rPr>
              <a:t>purpose</a:t>
            </a:r>
            <a:r>
              <a:rPr lang="it-IT" sz="2400" dirty="0">
                <a:effectLst/>
                <a:latin typeface="Helvetica" pitchFamily="2" charset="0"/>
              </a:rPr>
              <a:t> of processing data must be </a:t>
            </a:r>
            <a:r>
              <a:rPr lang="it-IT" sz="2400" dirty="0" err="1">
                <a:effectLst/>
                <a:latin typeface="Helvetica" pitchFamily="2" charset="0"/>
              </a:rPr>
              <a:t>defined</a:t>
            </a:r>
            <a:r>
              <a:rPr lang="it-IT" sz="2400" dirty="0">
                <a:effectLst/>
                <a:latin typeface="Helvetica" pitchFamily="2" charset="0"/>
              </a:rPr>
              <a:t> </a:t>
            </a:r>
            <a:r>
              <a:rPr lang="it-IT" sz="2400" dirty="0" err="1">
                <a:effectLst/>
                <a:latin typeface="Helvetica" pitchFamily="2" charset="0"/>
              </a:rPr>
              <a:t>before</a:t>
            </a:r>
            <a:r>
              <a:rPr lang="it-IT" sz="2400" dirty="0">
                <a:effectLst/>
                <a:latin typeface="Helvetica" pitchFamily="2" charset="0"/>
              </a:rPr>
              <a:t> processing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started</a:t>
            </a:r>
            <a:r>
              <a:rPr lang="it-IT" sz="2400" dirty="0">
                <a:effectLst/>
                <a:latin typeface="Helvetica" pitchFamily="2" charset="0"/>
              </a:rPr>
              <a:t>. </a:t>
            </a:r>
          </a:p>
          <a:p>
            <a:pPr algn="just"/>
            <a:r>
              <a:rPr lang="it-IT" sz="2400" dirty="0" err="1">
                <a:effectLst/>
                <a:latin typeface="Helvetica" pitchFamily="2" charset="0"/>
              </a:rPr>
              <a:t>There</a:t>
            </a:r>
            <a:r>
              <a:rPr lang="it-IT" sz="2400" dirty="0">
                <a:effectLst/>
                <a:latin typeface="Helvetica" pitchFamily="2" charset="0"/>
              </a:rPr>
              <a:t> can be no </a:t>
            </a:r>
            <a:r>
              <a:rPr lang="it-IT" sz="2400" dirty="0" err="1">
                <a:effectLst/>
                <a:latin typeface="Helvetica" pitchFamily="2" charset="0"/>
              </a:rPr>
              <a:t>further</a:t>
            </a:r>
            <a:r>
              <a:rPr lang="it-IT" sz="2400" dirty="0">
                <a:effectLst/>
                <a:latin typeface="Helvetica" pitchFamily="2" charset="0"/>
              </a:rPr>
              <a:t> processing of data in a way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incompatible</a:t>
            </a:r>
            <a:r>
              <a:rPr lang="it-IT" sz="2400" dirty="0">
                <a:effectLst/>
                <a:latin typeface="Helvetica" pitchFamily="2" charset="0"/>
              </a:rPr>
              <a:t> with the </a:t>
            </a:r>
            <a:r>
              <a:rPr lang="it-IT" sz="2400" dirty="0" err="1">
                <a:effectLst/>
                <a:latin typeface="Helvetica" pitchFamily="2" charset="0"/>
              </a:rPr>
              <a:t>original</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though</a:t>
            </a:r>
            <a:r>
              <a:rPr lang="it-IT" sz="2400" dirty="0">
                <a:effectLst/>
                <a:latin typeface="Helvetica" pitchFamily="2" charset="0"/>
              </a:rPr>
              <a:t> the General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Regulation</a:t>
            </a:r>
            <a:r>
              <a:rPr lang="it-IT" sz="2400" dirty="0">
                <a:effectLst/>
                <a:latin typeface="Helvetica" pitchFamily="2" charset="0"/>
              </a:rPr>
              <a:t> </a:t>
            </a:r>
            <a:r>
              <a:rPr lang="it-IT" sz="2400" dirty="0" err="1">
                <a:effectLst/>
                <a:latin typeface="Helvetica" pitchFamily="2" charset="0"/>
              </a:rPr>
              <a:t>foresees</a:t>
            </a:r>
            <a:r>
              <a:rPr lang="it-IT" sz="2400" dirty="0">
                <a:effectLst/>
                <a:latin typeface="Helvetica" pitchFamily="2" charset="0"/>
              </a:rPr>
              <a:t> </a:t>
            </a:r>
            <a:r>
              <a:rPr lang="it-IT" sz="2400" dirty="0" err="1">
                <a:effectLst/>
                <a:latin typeface="Helvetica" pitchFamily="2" charset="0"/>
              </a:rPr>
              <a:t>exceptions</a:t>
            </a:r>
            <a:r>
              <a:rPr lang="it-IT" sz="2400" dirty="0">
                <a:effectLst/>
                <a:latin typeface="Helvetica" pitchFamily="2" charset="0"/>
              </a:rPr>
              <a:t> to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rule</a:t>
            </a:r>
            <a:r>
              <a:rPr lang="it-IT" sz="2400" dirty="0">
                <a:effectLst/>
                <a:latin typeface="Helvetica" pitchFamily="2" charset="0"/>
              </a:rPr>
              <a:t> for </a:t>
            </a:r>
            <a:r>
              <a:rPr lang="it-IT" sz="2400" dirty="0" err="1">
                <a:effectLst/>
                <a:latin typeface="Helvetica" pitchFamily="2" charset="0"/>
              </a:rPr>
              <a:t>archiving</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in the public </a:t>
            </a:r>
            <a:r>
              <a:rPr lang="it-IT" sz="2400" dirty="0" err="1">
                <a:effectLst/>
                <a:latin typeface="Helvetica" pitchFamily="2" charset="0"/>
              </a:rPr>
              <a:t>interest</a:t>
            </a:r>
            <a:r>
              <a:rPr lang="it-IT" sz="2400" dirty="0">
                <a:effectLst/>
                <a:latin typeface="Helvetica" pitchFamily="2" charset="0"/>
              </a:rPr>
              <a:t>, </a:t>
            </a:r>
            <a:r>
              <a:rPr lang="it-IT" sz="2400" dirty="0" err="1">
                <a:effectLst/>
                <a:latin typeface="Helvetica" pitchFamily="2" charset="0"/>
              </a:rPr>
              <a:t>scientific</a:t>
            </a:r>
            <a:r>
              <a:rPr lang="it-IT" sz="2400" dirty="0">
                <a:effectLst/>
                <a:latin typeface="Helvetica" pitchFamily="2" charset="0"/>
              </a:rPr>
              <a:t> or </a:t>
            </a:r>
            <a:r>
              <a:rPr lang="it-IT" sz="2400" dirty="0" err="1">
                <a:effectLst/>
                <a:latin typeface="Helvetica" pitchFamily="2" charset="0"/>
              </a:rPr>
              <a:t>historical</a:t>
            </a:r>
            <a:r>
              <a:rPr lang="it-IT" sz="2400" dirty="0">
                <a:effectLst/>
                <a:latin typeface="Helvetica" pitchFamily="2" charset="0"/>
              </a:rPr>
              <a:t> </a:t>
            </a:r>
            <a:r>
              <a:rPr lang="it-IT" sz="2400" dirty="0" err="1">
                <a:effectLst/>
                <a:latin typeface="Helvetica" pitchFamily="2" charset="0"/>
              </a:rPr>
              <a:t>research</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and </a:t>
            </a:r>
            <a:r>
              <a:rPr lang="it-IT" sz="2400" dirty="0" err="1">
                <a:effectLst/>
                <a:latin typeface="Helvetica" pitchFamily="2" charset="0"/>
              </a:rPr>
              <a:t>statistical</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a:t>
            </a:r>
          </a:p>
          <a:p>
            <a:pPr algn="just"/>
            <a:r>
              <a:rPr lang="it-IT" sz="2400" dirty="0">
                <a:effectLst/>
                <a:latin typeface="Helvetica" pitchFamily="2" charset="0"/>
              </a:rPr>
              <a:t>In </a:t>
            </a:r>
            <a:r>
              <a:rPr lang="it-IT" sz="2400" dirty="0" err="1">
                <a:effectLst/>
                <a:latin typeface="Helvetica" pitchFamily="2" charset="0"/>
              </a:rPr>
              <a:t>essence</a:t>
            </a:r>
            <a:r>
              <a:rPr lang="it-IT" sz="2400" dirty="0">
                <a:effectLst/>
                <a:latin typeface="Helvetica" pitchFamily="2" charset="0"/>
              </a:rPr>
              <a:t>, the </a:t>
            </a:r>
            <a:r>
              <a:rPr lang="it-IT" sz="2400" dirty="0" err="1">
                <a:effectLst/>
                <a:latin typeface="Helvetica" pitchFamily="2" charset="0"/>
              </a:rPr>
              <a:t>principle</a:t>
            </a:r>
            <a:r>
              <a:rPr lang="it-IT" sz="2400" dirty="0">
                <a:effectLst/>
                <a:latin typeface="Helvetica" pitchFamily="2" charset="0"/>
              </a:rPr>
              <a:t> of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limitation</a:t>
            </a:r>
            <a:r>
              <a:rPr lang="it-IT" sz="2400" dirty="0">
                <a:effectLst/>
                <a:latin typeface="Helvetica" pitchFamily="2" charset="0"/>
              </a:rPr>
              <a:t> </a:t>
            </a:r>
            <a:r>
              <a:rPr lang="it-IT" sz="2400" dirty="0" err="1">
                <a:effectLst/>
                <a:latin typeface="Helvetica" pitchFamily="2" charset="0"/>
              </a:rPr>
              <a:t>means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any</a:t>
            </a:r>
            <a:r>
              <a:rPr lang="it-IT" sz="2400" dirty="0">
                <a:effectLst/>
                <a:latin typeface="Helvetica" pitchFamily="2" charset="0"/>
              </a:rPr>
              <a:t> processing of personal data must be </a:t>
            </a:r>
            <a:r>
              <a:rPr lang="it-IT" sz="2400" dirty="0" err="1">
                <a:effectLst/>
                <a:latin typeface="Helvetica" pitchFamily="2" charset="0"/>
              </a:rPr>
              <a:t>done</a:t>
            </a:r>
            <a:r>
              <a:rPr lang="it-IT" sz="2400" dirty="0">
                <a:effectLst/>
                <a:latin typeface="Helvetica" pitchFamily="2" charset="0"/>
              </a:rPr>
              <a:t> for a </a:t>
            </a:r>
            <a:r>
              <a:rPr lang="it-IT" sz="2400" dirty="0" err="1">
                <a:effectLst/>
                <a:latin typeface="Helvetica" pitchFamily="2" charset="0"/>
              </a:rPr>
              <a:t>specific</a:t>
            </a:r>
            <a:r>
              <a:rPr lang="it-IT" sz="2400" dirty="0">
                <a:effectLst/>
                <a:latin typeface="Helvetica" pitchFamily="2" charset="0"/>
              </a:rPr>
              <a:t> </a:t>
            </a:r>
            <a:r>
              <a:rPr lang="it-IT" sz="2400" dirty="0" err="1">
                <a:effectLst/>
                <a:latin typeface="Helvetica" pitchFamily="2" charset="0"/>
              </a:rPr>
              <a:t>well-defined</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and </a:t>
            </a:r>
            <a:r>
              <a:rPr lang="it-IT" sz="2400" dirty="0" err="1">
                <a:effectLst/>
                <a:latin typeface="Helvetica" pitchFamily="2" charset="0"/>
              </a:rPr>
              <a:t>only</a:t>
            </a:r>
            <a:r>
              <a:rPr lang="it-IT" sz="2400" dirty="0">
                <a:effectLst/>
                <a:latin typeface="Helvetica" pitchFamily="2" charset="0"/>
              </a:rPr>
              <a:t> for </a:t>
            </a:r>
            <a:r>
              <a:rPr lang="it-IT" sz="2400" dirty="0" err="1">
                <a:effectLst/>
                <a:latin typeface="Helvetica" pitchFamily="2" charset="0"/>
              </a:rPr>
              <a:t>additional</a:t>
            </a:r>
            <a:r>
              <a:rPr lang="it-IT" sz="2400" dirty="0">
                <a:effectLst/>
                <a:latin typeface="Helvetica" pitchFamily="2" charset="0"/>
              </a:rPr>
              <a:t>, </a:t>
            </a:r>
            <a:r>
              <a:rPr lang="it-IT" sz="2400" dirty="0" err="1">
                <a:effectLst/>
                <a:latin typeface="Helvetica" pitchFamily="2" charset="0"/>
              </a:rPr>
              <a:t>specified</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are </a:t>
            </a:r>
            <a:r>
              <a:rPr lang="it-IT" sz="2400" dirty="0" err="1">
                <a:effectLst/>
                <a:latin typeface="Helvetica" pitchFamily="2" charset="0"/>
              </a:rPr>
              <a:t>compatible</a:t>
            </a:r>
            <a:r>
              <a:rPr lang="it-IT" sz="2400" dirty="0">
                <a:effectLst/>
                <a:latin typeface="Helvetica" pitchFamily="2" charset="0"/>
              </a:rPr>
              <a:t> with the </a:t>
            </a:r>
            <a:r>
              <a:rPr lang="it-IT" sz="2400" dirty="0" err="1">
                <a:effectLst/>
                <a:latin typeface="Helvetica" pitchFamily="2" charset="0"/>
              </a:rPr>
              <a:t>original</a:t>
            </a:r>
            <a:r>
              <a:rPr lang="it-IT" sz="2400" dirty="0">
                <a:effectLst/>
                <a:latin typeface="Helvetica" pitchFamily="2" charset="0"/>
              </a:rPr>
              <a:t> </a:t>
            </a:r>
            <a:r>
              <a:rPr lang="it-IT" sz="2400" dirty="0" err="1">
                <a:effectLst/>
                <a:latin typeface="Helvetica" pitchFamily="2" charset="0"/>
              </a:rPr>
              <a:t>one</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6F664682-D599-DF48-A656-F85E0E63D9EA}"/>
              </a:ext>
            </a:extLst>
          </p:cNvPr>
          <p:cNvSpPr>
            <a:spLocks noGrp="1"/>
          </p:cNvSpPr>
          <p:nvPr>
            <p:ph type="sldNum" sz="quarter" idx="12"/>
          </p:nvPr>
        </p:nvSpPr>
        <p:spPr/>
        <p:txBody>
          <a:bodyPr/>
          <a:lstStyle/>
          <a:p>
            <a:fld id="{9FB2DE29-B15E-594C-8E2E-9B4F1DF8D2EE}" type="slidenum">
              <a:rPr lang="en-US" altLang="en-US" smtClean="0"/>
              <a:pPr/>
              <a:t>74</a:t>
            </a:fld>
            <a:endParaRPr lang="en-US" altLang="en-US"/>
          </a:p>
        </p:txBody>
      </p:sp>
    </p:spTree>
    <p:extLst>
      <p:ext uri="{BB962C8B-B14F-4D97-AF65-F5344CB8AC3E}">
        <p14:creationId xmlns:p14="http://schemas.microsoft.com/office/powerpoint/2010/main" val="1992442663"/>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7243DB-1F2F-4F44-A7D9-007D667EE94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1461696-7BD6-8848-A3B2-4E5270461C8B}"/>
              </a:ext>
            </a:extLst>
          </p:cNvPr>
          <p:cNvSpPr>
            <a:spLocks noGrp="1"/>
          </p:cNvSpPr>
          <p:nvPr>
            <p:ph idx="1"/>
          </p:nvPr>
        </p:nvSpPr>
        <p:spPr/>
        <p:txBody>
          <a:bodyPr/>
          <a:lstStyle/>
          <a:p>
            <a:pPr algn="just"/>
            <a:r>
              <a:rPr lang="it-IT" sz="2400" dirty="0">
                <a:effectLst/>
                <a:latin typeface="Helvetica" pitchFamily="2" charset="0"/>
              </a:rPr>
              <a:t>The </a:t>
            </a:r>
            <a:r>
              <a:rPr lang="it-IT" sz="2400" dirty="0" err="1">
                <a:effectLst/>
                <a:latin typeface="Helvetica" pitchFamily="2" charset="0"/>
              </a:rPr>
              <a:t>principle</a:t>
            </a:r>
            <a:r>
              <a:rPr lang="it-IT" sz="2400" dirty="0">
                <a:effectLst/>
                <a:latin typeface="Helvetica" pitchFamily="2" charset="0"/>
              </a:rPr>
              <a:t> of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limitation</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one</a:t>
            </a:r>
            <a:r>
              <a:rPr lang="it-IT" sz="2400" dirty="0">
                <a:effectLst/>
                <a:latin typeface="Helvetica" pitchFamily="2" charset="0"/>
              </a:rPr>
              <a:t> of the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principles</a:t>
            </a:r>
            <a:r>
              <a:rPr lang="it-IT" sz="2400" dirty="0">
                <a:effectLst/>
                <a:latin typeface="Helvetica" pitchFamily="2" charset="0"/>
              </a:rPr>
              <a:t> of </a:t>
            </a:r>
            <a:r>
              <a:rPr lang="it-IT" sz="2400" dirty="0" err="1">
                <a:effectLst/>
                <a:latin typeface="Helvetica" pitchFamily="2" charset="0"/>
              </a:rPr>
              <a:t>European</a:t>
            </a:r>
            <a:r>
              <a:rPr lang="it-IT" sz="2400" dirty="0">
                <a:effectLst/>
                <a:latin typeface="Helvetica" pitchFamily="2" charset="0"/>
              </a:rPr>
              <a:t> data </a:t>
            </a:r>
            <a:r>
              <a:rPr lang="it-IT" sz="2400" dirty="0" err="1">
                <a:effectLst/>
                <a:latin typeface="Helvetica" pitchFamily="2" charset="0"/>
              </a:rPr>
              <a:t>protection</a:t>
            </a:r>
            <a:r>
              <a:rPr lang="it-IT" sz="2400" dirty="0">
                <a:effectLst/>
                <a:latin typeface="Helvetica" pitchFamily="2" charset="0"/>
              </a:rPr>
              <a:t> law.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strongly</a:t>
            </a:r>
            <a:r>
              <a:rPr lang="it-IT" sz="2400" dirty="0">
                <a:effectLst/>
                <a:latin typeface="Helvetica" pitchFamily="2" charset="0"/>
              </a:rPr>
              <a:t> </a:t>
            </a:r>
            <a:r>
              <a:rPr lang="it-IT" sz="2400" dirty="0" err="1">
                <a:effectLst/>
                <a:latin typeface="Helvetica" pitchFamily="2" charset="0"/>
              </a:rPr>
              <a:t>connected</a:t>
            </a:r>
            <a:r>
              <a:rPr lang="it-IT" sz="2400" dirty="0">
                <a:effectLst/>
                <a:latin typeface="Helvetica" pitchFamily="2" charset="0"/>
              </a:rPr>
              <a:t> with </a:t>
            </a:r>
            <a:r>
              <a:rPr lang="it-IT" sz="2400" dirty="0" err="1">
                <a:effectLst/>
                <a:latin typeface="Helvetica" pitchFamily="2" charset="0"/>
              </a:rPr>
              <a:t>transparency</a:t>
            </a:r>
            <a:r>
              <a:rPr lang="it-IT" sz="2400" dirty="0">
                <a:effectLst/>
                <a:latin typeface="Helvetica" pitchFamily="2" charset="0"/>
              </a:rPr>
              <a:t>, </a:t>
            </a:r>
            <a:r>
              <a:rPr lang="it-IT" sz="2400" dirty="0" err="1">
                <a:effectLst/>
                <a:latin typeface="Helvetica" pitchFamily="2" charset="0"/>
              </a:rPr>
              <a:t>predictability</a:t>
            </a:r>
            <a:r>
              <a:rPr lang="it-IT" sz="2400" dirty="0">
                <a:effectLst/>
                <a:latin typeface="Helvetica" pitchFamily="2" charset="0"/>
              </a:rPr>
              <a:t> and </a:t>
            </a:r>
            <a:r>
              <a:rPr lang="it-IT" sz="2400" dirty="0" err="1">
                <a:effectLst/>
                <a:latin typeface="Helvetica" pitchFamily="2" charset="0"/>
              </a:rPr>
              <a:t>user</a:t>
            </a:r>
            <a:r>
              <a:rPr lang="it-IT" sz="2400" dirty="0">
                <a:effectLst/>
                <a:latin typeface="Helvetica" pitchFamily="2" charset="0"/>
              </a:rPr>
              <a:t> control: </a:t>
            </a:r>
            <a:r>
              <a:rPr lang="it-IT" sz="2400" dirty="0" err="1">
                <a:effectLst/>
                <a:latin typeface="Helvetica" pitchFamily="2" charset="0"/>
              </a:rPr>
              <a:t>if</a:t>
            </a:r>
            <a:r>
              <a:rPr lang="it-IT" sz="2400" dirty="0">
                <a:effectLst/>
                <a:latin typeface="Helvetica" pitchFamily="2" charset="0"/>
              </a:rPr>
              <a:t> the </a:t>
            </a:r>
            <a:r>
              <a:rPr lang="it-IT" sz="2400" dirty="0" err="1">
                <a:effectLst/>
                <a:latin typeface="Helvetica" pitchFamily="2" charset="0"/>
              </a:rPr>
              <a:t>purpose</a:t>
            </a:r>
            <a:r>
              <a:rPr lang="it-IT" sz="2400" dirty="0">
                <a:effectLst/>
                <a:latin typeface="Helvetica" pitchFamily="2" charset="0"/>
              </a:rPr>
              <a:t> of processing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sufficiently</a:t>
            </a:r>
            <a:r>
              <a:rPr lang="it-IT" sz="2400" dirty="0">
                <a:effectLst/>
                <a:latin typeface="Helvetica" pitchFamily="2" charset="0"/>
              </a:rPr>
              <a:t> </a:t>
            </a:r>
            <a:r>
              <a:rPr lang="it-IT" sz="2400" dirty="0" err="1">
                <a:effectLst/>
                <a:latin typeface="Helvetica" pitchFamily="2" charset="0"/>
              </a:rPr>
              <a:t>specific</a:t>
            </a:r>
            <a:r>
              <a:rPr lang="it-IT" sz="2400" dirty="0">
                <a:effectLst/>
                <a:latin typeface="Helvetica" pitchFamily="2" charset="0"/>
              </a:rPr>
              <a:t> and </a:t>
            </a:r>
            <a:r>
              <a:rPr lang="it-IT" sz="2400" dirty="0" err="1">
                <a:effectLst/>
                <a:latin typeface="Helvetica" pitchFamily="2" charset="0"/>
              </a:rPr>
              <a:t>clear</a:t>
            </a:r>
            <a:r>
              <a:rPr lang="it-IT" sz="2400" dirty="0">
                <a:effectLst/>
                <a:latin typeface="Helvetica" pitchFamily="2" charset="0"/>
              </a:rPr>
              <a:t>, </a:t>
            </a:r>
            <a:r>
              <a:rPr lang="it-IT" sz="2400" dirty="0" err="1">
                <a:effectLst/>
                <a:latin typeface="Helvetica" pitchFamily="2" charset="0"/>
              </a:rPr>
              <a:t>individuals</a:t>
            </a:r>
            <a:r>
              <a:rPr lang="it-IT" sz="2400" dirty="0">
                <a:effectLst/>
                <a:latin typeface="Helvetica" pitchFamily="2" charset="0"/>
              </a:rPr>
              <a:t> </a:t>
            </a:r>
            <a:r>
              <a:rPr lang="it-IT" sz="2400" dirty="0" err="1">
                <a:effectLst/>
                <a:latin typeface="Helvetica" pitchFamily="2" charset="0"/>
              </a:rPr>
              <a:t>know</a:t>
            </a:r>
            <a:r>
              <a:rPr lang="it-IT" sz="2400" dirty="0">
                <a:effectLst/>
                <a:latin typeface="Helvetica" pitchFamily="2" charset="0"/>
              </a:rPr>
              <a:t> </a:t>
            </a:r>
            <a:r>
              <a:rPr lang="it-IT" sz="2400" dirty="0" err="1">
                <a:effectLst/>
                <a:latin typeface="Helvetica" pitchFamily="2" charset="0"/>
              </a:rPr>
              <a:t>what</a:t>
            </a:r>
            <a:r>
              <a:rPr lang="it-IT" sz="2400" dirty="0">
                <a:effectLst/>
                <a:latin typeface="Helvetica" pitchFamily="2" charset="0"/>
              </a:rPr>
              <a:t> to </a:t>
            </a:r>
            <a:r>
              <a:rPr lang="it-IT" sz="2400" dirty="0" err="1">
                <a:effectLst/>
                <a:latin typeface="Helvetica" pitchFamily="2" charset="0"/>
              </a:rPr>
              <a:t>expect</a:t>
            </a:r>
            <a:r>
              <a:rPr lang="it-IT" sz="2400" dirty="0">
                <a:effectLst/>
                <a:latin typeface="Helvetica" pitchFamily="2" charset="0"/>
              </a:rPr>
              <a:t> and </a:t>
            </a:r>
            <a:r>
              <a:rPr lang="it-IT" sz="2400" dirty="0" err="1">
                <a:effectLst/>
                <a:latin typeface="Helvetica" pitchFamily="2" charset="0"/>
              </a:rPr>
              <a:t>transparency</a:t>
            </a:r>
            <a:r>
              <a:rPr lang="it-IT" sz="2400" dirty="0">
                <a:effectLst/>
                <a:latin typeface="Helvetica" pitchFamily="2" charset="0"/>
              </a:rPr>
              <a:t> and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certainty</a:t>
            </a:r>
            <a:r>
              <a:rPr lang="it-IT" sz="2400" dirty="0">
                <a:effectLst/>
                <a:latin typeface="Helvetica" pitchFamily="2" charset="0"/>
              </a:rPr>
              <a:t> are </a:t>
            </a:r>
            <a:r>
              <a:rPr lang="it-IT" sz="2400" dirty="0" err="1">
                <a:effectLst/>
                <a:latin typeface="Helvetica" pitchFamily="2" charset="0"/>
              </a:rPr>
              <a:t>enhanced</a:t>
            </a:r>
            <a:r>
              <a:rPr lang="it-IT" sz="2400" dirty="0">
                <a:effectLst/>
                <a:latin typeface="Helvetica" pitchFamily="2" charset="0"/>
              </a:rPr>
              <a:t>. At the </a:t>
            </a:r>
            <a:r>
              <a:rPr lang="it-IT" sz="2400" dirty="0" err="1">
                <a:effectLst/>
                <a:latin typeface="Helvetica" pitchFamily="2" charset="0"/>
              </a:rPr>
              <a:t>same</a:t>
            </a:r>
            <a:r>
              <a:rPr lang="it-IT" sz="2400" dirty="0">
                <a:effectLst/>
                <a:latin typeface="Helvetica" pitchFamily="2" charset="0"/>
              </a:rPr>
              <a:t> time, </a:t>
            </a:r>
            <a:r>
              <a:rPr lang="it-IT" sz="2400" dirty="0" err="1">
                <a:effectLst/>
                <a:latin typeface="Helvetica" pitchFamily="2" charset="0"/>
              </a:rPr>
              <a:t>clear</a:t>
            </a:r>
            <a:r>
              <a:rPr lang="it-IT" sz="2400" dirty="0">
                <a:effectLst/>
                <a:latin typeface="Helvetica" pitchFamily="2" charset="0"/>
              </a:rPr>
              <a:t> </a:t>
            </a:r>
            <a:r>
              <a:rPr lang="it-IT" sz="2400" dirty="0" err="1">
                <a:effectLst/>
                <a:latin typeface="Helvetica" pitchFamily="2" charset="0"/>
              </a:rPr>
              <a:t>delineation</a:t>
            </a:r>
            <a:r>
              <a:rPr lang="it-IT" sz="2400" dirty="0">
                <a:effectLst/>
                <a:latin typeface="Helvetica" pitchFamily="2" charset="0"/>
              </a:rPr>
              <a:t> of the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important</a:t>
            </a:r>
            <a:r>
              <a:rPr lang="it-IT" sz="2400" dirty="0">
                <a:effectLst/>
                <a:latin typeface="Helvetica" pitchFamily="2" charset="0"/>
              </a:rPr>
              <a:t> to </a:t>
            </a:r>
            <a:r>
              <a:rPr lang="it-IT" sz="2400" dirty="0" err="1">
                <a:effectLst/>
                <a:latin typeface="Helvetica" pitchFamily="2" charset="0"/>
              </a:rPr>
              <a:t>enable</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to </a:t>
            </a:r>
            <a:r>
              <a:rPr lang="it-IT" sz="2400" dirty="0" err="1">
                <a:effectLst/>
                <a:latin typeface="Helvetica" pitchFamily="2" charset="0"/>
              </a:rPr>
              <a:t>effectively</a:t>
            </a:r>
            <a:r>
              <a:rPr lang="it-IT" sz="2400" dirty="0">
                <a:effectLst/>
                <a:latin typeface="Helvetica" pitchFamily="2" charset="0"/>
              </a:rPr>
              <a:t> </a:t>
            </a:r>
            <a:r>
              <a:rPr lang="it-IT" sz="2400" dirty="0" err="1">
                <a:effectLst/>
                <a:latin typeface="Helvetica" pitchFamily="2" charset="0"/>
              </a:rPr>
              <a:t>exercise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the right to </a:t>
            </a:r>
            <a:r>
              <a:rPr lang="it-IT" sz="2400" dirty="0" err="1">
                <a:effectLst/>
                <a:latin typeface="Helvetica" pitchFamily="2" charset="0"/>
              </a:rPr>
              <a:t>object</a:t>
            </a:r>
            <a:r>
              <a:rPr lang="it-IT" sz="2400" dirty="0">
                <a:effectLst/>
                <a:latin typeface="Helvetica" pitchFamily="2" charset="0"/>
              </a:rPr>
              <a:t> to processing</a:t>
            </a:r>
          </a:p>
          <a:p>
            <a:pPr algn="just"/>
            <a:endParaRPr lang="it-IT" sz="2400" dirty="0"/>
          </a:p>
        </p:txBody>
      </p:sp>
      <p:sp>
        <p:nvSpPr>
          <p:cNvPr id="4" name="Segnaposto numero diapositiva 3">
            <a:extLst>
              <a:ext uri="{FF2B5EF4-FFF2-40B4-BE49-F238E27FC236}">
                <a16:creationId xmlns:a16="http://schemas.microsoft.com/office/drawing/2014/main" id="{3A2E556B-7CA7-7E4A-9E56-0ED498156632}"/>
              </a:ext>
            </a:extLst>
          </p:cNvPr>
          <p:cNvSpPr>
            <a:spLocks noGrp="1"/>
          </p:cNvSpPr>
          <p:nvPr>
            <p:ph type="sldNum" sz="quarter" idx="12"/>
          </p:nvPr>
        </p:nvSpPr>
        <p:spPr/>
        <p:txBody>
          <a:bodyPr/>
          <a:lstStyle/>
          <a:p>
            <a:fld id="{9FB2DE29-B15E-594C-8E2E-9B4F1DF8D2EE}" type="slidenum">
              <a:rPr lang="en-US" altLang="en-US" smtClean="0"/>
              <a:pPr/>
              <a:t>75</a:t>
            </a:fld>
            <a:endParaRPr lang="en-US" altLang="en-US"/>
          </a:p>
        </p:txBody>
      </p:sp>
    </p:spTree>
    <p:extLst>
      <p:ext uri="{BB962C8B-B14F-4D97-AF65-F5344CB8AC3E}">
        <p14:creationId xmlns:p14="http://schemas.microsoft.com/office/powerpoint/2010/main" val="445706731"/>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1FBAE1-9CFC-7D4C-98E3-183823038DD3}"/>
              </a:ext>
            </a:extLst>
          </p:cNvPr>
          <p:cNvSpPr>
            <a:spLocks noGrp="1"/>
          </p:cNvSpPr>
          <p:nvPr>
            <p:ph idx="1"/>
          </p:nvPr>
        </p:nvSpPr>
        <p:spPr>
          <a:xfrm>
            <a:off x="467544" y="1052736"/>
            <a:ext cx="7846640" cy="4971256"/>
          </a:xfrm>
        </p:spPr>
        <p:txBody>
          <a:bodyPr/>
          <a:lstStyle/>
          <a:p>
            <a:pPr algn="just"/>
            <a:r>
              <a:rPr lang="it-IT" sz="2400" dirty="0">
                <a:effectLst/>
                <a:latin typeface="Helvetica" pitchFamily="2" charset="0"/>
              </a:rPr>
              <a:t>The processing of personal data for </a:t>
            </a:r>
            <a:r>
              <a:rPr lang="it-IT" sz="2400" dirty="0" err="1">
                <a:effectLst/>
                <a:latin typeface="Helvetica" pitchFamily="2" charset="0"/>
              </a:rPr>
              <a:t>undefined</a:t>
            </a:r>
            <a:r>
              <a:rPr lang="it-IT" sz="2400" dirty="0">
                <a:effectLst/>
                <a:latin typeface="Helvetica" pitchFamily="2" charset="0"/>
              </a:rPr>
              <a:t> and/or </a:t>
            </a:r>
            <a:r>
              <a:rPr lang="it-IT" sz="2400" dirty="0" err="1">
                <a:effectLst/>
                <a:latin typeface="Helvetica" pitchFamily="2" charset="0"/>
              </a:rPr>
              <a:t>unlimited</a:t>
            </a:r>
            <a:r>
              <a:rPr lang="it-IT" sz="2400" dirty="0">
                <a:effectLst/>
                <a:latin typeface="Helvetica" pitchFamily="2" charset="0"/>
              </a:rPr>
              <a:t> </a:t>
            </a:r>
            <a:r>
              <a:rPr lang="it-IT" sz="2400" dirty="0" err="1">
                <a:effectLst/>
                <a:latin typeface="Helvetica" pitchFamily="2" charset="0"/>
              </a:rPr>
              <a:t>purposes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thus</a:t>
            </a:r>
            <a:r>
              <a:rPr lang="it-IT" sz="2400" dirty="0">
                <a:effectLst/>
                <a:latin typeface="Helvetica" pitchFamily="2" charset="0"/>
              </a:rPr>
              <a:t> </a:t>
            </a:r>
            <a:r>
              <a:rPr lang="it-IT" sz="2400" dirty="0" err="1">
                <a:effectLst/>
                <a:latin typeface="Helvetica" pitchFamily="2" charset="0"/>
              </a:rPr>
              <a:t>unlawful</a:t>
            </a:r>
            <a:r>
              <a:rPr lang="it-IT" sz="2400" dirty="0">
                <a:effectLst/>
                <a:latin typeface="Helvetica" pitchFamily="2" charset="0"/>
              </a:rPr>
              <a:t>. The processing of personal data </a:t>
            </a:r>
            <a:r>
              <a:rPr lang="it-IT" sz="2400" dirty="0" err="1">
                <a:effectLst/>
                <a:latin typeface="Helvetica" pitchFamily="2" charset="0"/>
              </a:rPr>
              <a:t>without</a:t>
            </a:r>
            <a:r>
              <a:rPr lang="it-IT" sz="2400" dirty="0">
                <a:effectLst/>
                <a:latin typeface="Helvetica" pitchFamily="2" charset="0"/>
              </a:rPr>
              <a:t> a </a:t>
            </a:r>
            <a:r>
              <a:rPr lang="it-IT" sz="2400" dirty="0" err="1">
                <a:effectLst/>
                <a:latin typeface="Helvetica" pitchFamily="2" charset="0"/>
              </a:rPr>
              <a:t>certain</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just </a:t>
            </a:r>
            <a:r>
              <a:rPr lang="it-IT" sz="2400" dirty="0" err="1">
                <a:effectLst/>
                <a:latin typeface="Helvetica" pitchFamily="2" charset="0"/>
              </a:rPr>
              <a:t>based</a:t>
            </a:r>
            <a:r>
              <a:rPr lang="it-IT" sz="2400" dirty="0">
                <a:effectLst/>
                <a:latin typeface="Helvetica" pitchFamily="2" charset="0"/>
              </a:rPr>
              <a:t> on the </a:t>
            </a:r>
            <a:r>
              <a:rPr lang="it-IT" sz="2400" dirty="0" err="1">
                <a:effectLst/>
                <a:latin typeface="Helvetica" pitchFamily="2" charset="0"/>
              </a:rPr>
              <a:t>consideration</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a:t>
            </a:r>
            <a:r>
              <a:rPr lang="it-IT" sz="2400" dirty="0" err="1">
                <a:effectLst/>
                <a:latin typeface="Helvetica" pitchFamily="2" charset="0"/>
              </a:rPr>
              <a:t>may</a:t>
            </a:r>
            <a:r>
              <a:rPr lang="it-IT" sz="2400" dirty="0">
                <a:effectLst/>
                <a:latin typeface="Helvetica" pitchFamily="2" charset="0"/>
              </a:rPr>
              <a:t> be </a:t>
            </a:r>
            <a:r>
              <a:rPr lang="it-IT" sz="2400" dirty="0" err="1">
                <a:effectLst/>
                <a:latin typeface="Helvetica" pitchFamily="2" charset="0"/>
              </a:rPr>
              <a:t>useful</a:t>
            </a:r>
            <a:r>
              <a:rPr lang="it-IT" sz="2400" dirty="0">
                <a:effectLst/>
                <a:latin typeface="Helvetica" pitchFamily="2" charset="0"/>
              </a:rPr>
              <a:t> </a:t>
            </a:r>
            <a:r>
              <a:rPr lang="it-IT" sz="2400" dirty="0" err="1">
                <a:effectLst/>
                <a:latin typeface="Helvetica" pitchFamily="2" charset="0"/>
              </a:rPr>
              <a:t>sometime</a:t>
            </a:r>
            <a:r>
              <a:rPr lang="it-IT" sz="2400" dirty="0">
                <a:effectLst/>
                <a:latin typeface="Helvetica" pitchFamily="2" charset="0"/>
              </a:rPr>
              <a:t> in the future,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also</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lawful</a:t>
            </a:r>
            <a:r>
              <a:rPr lang="it-IT" sz="2400" dirty="0">
                <a:effectLst/>
                <a:latin typeface="Helvetica" pitchFamily="2" charset="0"/>
              </a:rPr>
              <a:t>. The </a:t>
            </a:r>
            <a:r>
              <a:rPr lang="it-IT" sz="2400" dirty="0" err="1">
                <a:effectLst/>
                <a:latin typeface="Helvetica" pitchFamily="2" charset="0"/>
              </a:rPr>
              <a:t>legitimacy</a:t>
            </a:r>
            <a:r>
              <a:rPr lang="it-IT" sz="2400" dirty="0">
                <a:effectLst/>
                <a:latin typeface="Helvetica" pitchFamily="2" charset="0"/>
              </a:rPr>
              <a:t> of processing personal data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depend</a:t>
            </a:r>
            <a:r>
              <a:rPr lang="it-IT" sz="2400" dirty="0">
                <a:effectLst/>
                <a:latin typeface="Helvetica" pitchFamily="2" charset="0"/>
              </a:rPr>
              <a:t> on the </a:t>
            </a:r>
            <a:r>
              <a:rPr lang="it-IT" sz="2400" dirty="0" err="1">
                <a:effectLst/>
                <a:latin typeface="Helvetica" pitchFamily="2" charset="0"/>
              </a:rPr>
              <a:t>purpose</a:t>
            </a:r>
            <a:r>
              <a:rPr lang="it-IT" sz="2400" dirty="0">
                <a:effectLst/>
                <a:latin typeface="Helvetica" pitchFamily="2" charset="0"/>
              </a:rPr>
              <a:t> of the processing, </a:t>
            </a:r>
            <a:r>
              <a:rPr lang="it-IT" sz="2400" dirty="0" err="1">
                <a:effectLst/>
                <a:latin typeface="Helvetica" pitchFamily="2" charset="0"/>
              </a:rPr>
              <a:t>which</a:t>
            </a:r>
            <a:r>
              <a:rPr lang="it-IT" sz="2400" dirty="0">
                <a:effectLst/>
                <a:latin typeface="Helvetica" pitchFamily="2" charset="0"/>
              </a:rPr>
              <a:t> must be </a:t>
            </a:r>
            <a:r>
              <a:rPr lang="it-IT" sz="2400" dirty="0" err="1">
                <a:effectLst/>
                <a:latin typeface="Helvetica" pitchFamily="2" charset="0"/>
              </a:rPr>
              <a:t>explicit</a:t>
            </a:r>
            <a:r>
              <a:rPr lang="it-IT" sz="2400" dirty="0">
                <a:effectLst/>
                <a:latin typeface="Helvetica" pitchFamily="2" charset="0"/>
              </a:rPr>
              <a:t>, </a:t>
            </a:r>
            <a:r>
              <a:rPr lang="it-IT" sz="2400" dirty="0" err="1">
                <a:effectLst/>
                <a:latin typeface="Helvetica" pitchFamily="2" charset="0"/>
              </a:rPr>
              <a:t>specified</a:t>
            </a:r>
            <a:r>
              <a:rPr lang="it-IT" sz="2400" dirty="0">
                <a:effectLst/>
                <a:latin typeface="Helvetica" pitchFamily="2" charset="0"/>
              </a:rPr>
              <a:t> and </a:t>
            </a:r>
            <a:r>
              <a:rPr lang="it-IT" sz="2400" dirty="0" err="1">
                <a:effectLst/>
                <a:latin typeface="Helvetica" pitchFamily="2" charset="0"/>
              </a:rPr>
              <a:t>legitimate</a:t>
            </a:r>
            <a:r>
              <a:rPr lang="it-IT" sz="2400" dirty="0">
                <a:effectLst/>
                <a:latin typeface="Helvetica" pitchFamily="2" charset="0"/>
              </a:rPr>
              <a:t>. </a:t>
            </a:r>
          </a:p>
          <a:p>
            <a:pPr algn="just"/>
            <a:endParaRPr lang="it-IT" sz="2400" dirty="0">
              <a:effectLst/>
              <a:latin typeface="Helvetica" pitchFamily="2" charset="0"/>
            </a:endParaRPr>
          </a:p>
          <a:p>
            <a:pPr algn="just"/>
            <a:endParaRPr lang="it-IT" sz="2400" dirty="0"/>
          </a:p>
        </p:txBody>
      </p:sp>
      <p:sp>
        <p:nvSpPr>
          <p:cNvPr id="4" name="Segnaposto numero diapositiva 3">
            <a:extLst>
              <a:ext uri="{FF2B5EF4-FFF2-40B4-BE49-F238E27FC236}">
                <a16:creationId xmlns:a16="http://schemas.microsoft.com/office/drawing/2014/main" id="{62A8CB4D-4968-9D41-AE29-5859B3EB80FE}"/>
              </a:ext>
            </a:extLst>
          </p:cNvPr>
          <p:cNvSpPr>
            <a:spLocks noGrp="1"/>
          </p:cNvSpPr>
          <p:nvPr>
            <p:ph type="sldNum" sz="quarter" idx="12"/>
          </p:nvPr>
        </p:nvSpPr>
        <p:spPr/>
        <p:txBody>
          <a:bodyPr/>
          <a:lstStyle/>
          <a:p>
            <a:fld id="{9FB2DE29-B15E-594C-8E2E-9B4F1DF8D2EE}" type="slidenum">
              <a:rPr lang="en-US" altLang="en-US" smtClean="0"/>
              <a:pPr/>
              <a:t>76</a:t>
            </a:fld>
            <a:endParaRPr lang="en-US" altLang="en-US"/>
          </a:p>
        </p:txBody>
      </p:sp>
    </p:spTree>
    <p:extLst>
      <p:ext uri="{BB962C8B-B14F-4D97-AF65-F5344CB8AC3E}">
        <p14:creationId xmlns:p14="http://schemas.microsoft.com/office/powerpoint/2010/main" val="3242756725"/>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D18DB7-5420-A343-AB74-613EE57C56D0}"/>
              </a:ext>
            </a:extLst>
          </p:cNvPr>
          <p:cNvSpPr>
            <a:spLocks noGrp="1"/>
          </p:cNvSpPr>
          <p:nvPr>
            <p:ph idx="1"/>
          </p:nvPr>
        </p:nvSpPr>
        <p:spPr>
          <a:xfrm>
            <a:off x="611560" y="1340768"/>
            <a:ext cx="7846640" cy="4755232"/>
          </a:xfrm>
        </p:spPr>
        <p:txBody>
          <a:bodyPr/>
          <a:lstStyle/>
          <a:p>
            <a:pPr algn="just"/>
            <a:r>
              <a:rPr lang="it-IT" sz="2400" dirty="0" err="1">
                <a:effectLst/>
                <a:latin typeface="Helvetica" pitchFamily="2" charset="0"/>
              </a:rPr>
              <a:t>Every</a:t>
            </a:r>
            <a:r>
              <a:rPr lang="it-IT" sz="2400" dirty="0">
                <a:effectLst/>
                <a:latin typeface="Helvetica" pitchFamily="2" charset="0"/>
              </a:rPr>
              <a:t> new </a:t>
            </a:r>
            <a:r>
              <a:rPr lang="it-IT" sz="2400" dirty="0" err="1">
                <a:effectLst/>
                <a:latin typeface="Helvetica" pitchFamily="2" charset="0"/>
              </a:rPr>
              <a:t>purpose</a:t>
            </a:r>
            <a:r>
              <a:rPr lang="it-IT" sz="2400" dirty="0">
                <a:effectLst/>
                <a:latin typeface="Helvetica" pitchFamily="2" charset="0"/>
              </a:rPr>
              <a:t> for processing data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compatible</a:t>
            </a:r>
            <a:r>
              <a:rPr lang="it-IT" sz="2400" dirty="0">
                <a:effectLst/>
                <a:latin typeface="Helvetica" pitchFamily="2" charset="0"/>
              </a:rPr>
              <a:t> with the </a:t>
            </a:r>
            <a:r>
              <a:rPr lang="it-IT" sz="2400" dirty="0" err="1">
                <a:effectLst/>
                <a:latin typeface="Helvetica" pitchFamily="2" charset="0"/>
              </a:rPr>
              <a:t>original</a:t>
            </a:r>
            <a:r>
              <a:rPr lang="it-IT" sz="2400" dirty="0">
                <a:effectLst/>
                <a:latin typeface="Helvetica" pitchFamily="2" charset="0"/>
              </a:rPr>
              <a:t> </a:t>
            </a:r>
            <a:r>
              <a:rPr lang="it-IT" sz="2400" dirty="0" err="1">
                <a:effectLst/>
                <a:latin typeface="Helvetica" pitchFamily="2" charset="0"/>
              </a:rPr>
              <a:t>one</a:t>
            </a:r>
            <a:r>
              <a:rPr lang="it-IT" sz="2400" dirty="0">
                <a:effectLst/>
                <a:latin typeface="Helvetica" pitchFamily="2" charset="0"/>
              </a:rPr>
              <a:t> must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own</a:t>
            </a:r>
            <a:r>
              <a:rPr lang="it-IT" sz="2400" dirty="0">
                <a:effectLst/>
                <a:latin typeface="Helvetica" pitchFamily="2" charset="0"/>
              </a:rPr>
              <a:t> </a:t>
            </a:r>
            <a:r>
              <a:rPr lang="it-IT" sz="2400" dirty="0" err="1">
                <a:effectLst/>
                <a:latin typeface="Helvetica" pitchFamily="2" charset="0"/>
              </a:rPr>
              <a:t>particular</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and </a:t>
            </a:r>
            <a:r>
              <a:rPr lang="it-IT" sz="2400" dirty="0" err="1">
                <a:effectLst/>
                <a:latin typeface="Helvetica" pitchFamily="2" charset="0"/>
              </a:rPr>
              <a:t>cannot</a:t>
            </a:r>
            <a:r>
              <a:rPr lang="it-IT" sz="2400" dirty="0">
                <a:effectLst/>
                <a:latin typeface="Helvetica" pitchFamily="2" charset="0"/>
              </a:rPr>
              <a:t> </a:t>
            </a:r>
            <a:r>
              <a:rPr lang="it-IT" sz="2400" dirty="0" err="1">
                <a:effectLst/>
                <a:latin typeface="Helvetica" pitchFamily="2" charset="0"/>
              </a:rPr>
              <a:t>rely</a:t>
            </a:r>
            <a:r>
              <a:rPr lang="it-IT" sz="2400" dirty="0">
                <a:effectLst/>
                <a:latin typeface="Helvetica" pitchFamily="2" charset="0"/>
              </a:rPr>
              <a:t> on the </a:t>
            </a:r>
            <a:r>
              <a:rPr lang="it-IT" sz="2400" dirty="0" err="1">
                <a:effectLst/>
                <a:latin typeface="Helvetica" pitchFamily="2" charset="0"/>
              </a:rPr>
              <a:t>fact</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data </a:t>
            </a:r>
            <a:r>
              <a:rPr lang="it-IT" sz="2400" dirty="0" err="1">
                <a:effectLst/>
                <a:latin typeface="Helvetica" pitchFamily="2" charset="0"/>
              </a:rPr>
              <a:t>were</a:t>
            </a:r>
            <a:r>
              <a:rPr lang="it-IT" sz="2400" dirty="0">
                <a:effectLst/>
                <a:latin typeface="Helvetica" pitchFamily="2" charset="0"/>
              </a:rPr>
              <a:t> </a:t>
            </a:r>
            <a:r>
              <a:rPr lang="it-IT" sz="2400" dirty="0" err="1">
                <a:effectLst/>
                <a:latin typeface="Helvetica" pitchFamily="2" charset="0"/>
              </a:rPr>
              <a:t>initially</a:t>
            </a:r>
            <a:r>
              <a:rPr lang="it-IT" sz="2400" dirty="0">
                <a:effectLst/>
                <a:latin typeface="Helvetica" pitchFamily="2" charset="0"/>
              </a:rPr>
              <a:t> </a:t>
            </a:r>
            <a:r>
              <a:rPr lang="it-IT" sz="2400" dirty="0" err="1">
                <a:effectLst/>
                <a:latin typeface="Helvetica" pitchFamily="2" charset="0"/>
              </a:rPr>
              <a:t>acquired</a:t>
            </a:r>
            <a:r>
              <a:rPr lang="it-IT" sz="2400" dirty="0">
                <a:effectLst/>
                <a:latin typeface="Helvetica" pitchFamily="2" charset="0"/>
              </a:rPr>
              <a:t> or </a:t>
            </a:r>
            <a:r>
              <a:rPr lang="it-IT" sz="2400" dirty="0" err="1">
                <a:effectLst/>
                <a:latin typeface="Helvetica" pitchFamily="2" charset="0"/>
              </a:rPr>
              <a:t>processed</a:t>
            </a:r>
            <a:r>
              <a:rPr lang="it-IT" sz="2400" dirty="0">
                <a:effectLst/>
                <a:latin typeface="Helvetica" pitchFamily="2" charset="0"/>
              </a:rPr>
              <a:t> for </a:t>
            </a:r>
            <a:r>
              <a:rPr lang="it-IT" sz="2400" dirty="0" err="1">
                <a:effectLst/>
                <a:latin typeface="Helvetica" pitchFamily="2" charset="0"/>
              </a:rPr>
              <a:t>another</a:t>
            </a:r>
            <a:r>
              <a:rPr lang="it-IT" sz="2400" dirty="0">
                <a:effectLst/>
                <a:latin typeface="Helvetica" pitchFamily="2" charset="0"/>
              </a:rPr>
              <a:t>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In turn, </a:t>
            </a:r>
            <a:r>
              <a:rPr lang="it-IT" sz="2400" dirty="0" err="1">
                <a:effectLst/>
                <a:latin typeface="Helvetica" pitchFamily="2" charset="0"/>
              </a:rPr>
              <a:t>legitimate</a:t>
            </a:r>
            <a:r>
              <a:rPr lang="it-IT" sz="2400" dirty="0">
                <a:effectLst/>
                <a:latin typeface="Helvetica" pitchFamily="2" charset="0"/>
              </a:rPr>
              <a:t> processing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limited</a:t>
            </a:r>
            <a:r>
              <a:rPr lang="it-IT" sz="2400" dirty="0">
                <a:effectLst/>
                <a:latin typeface="Helvetica" pitchFamily="2" charset="0"/>
              </a:rPr>
              <a:t> to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initially</a:t>
            </a:r>
            <a:r>
              <a:rPr lang="it-IT" sz="2400" dirty="0">
                <a:effectLst/>
                <a:latin typeface="Helvetica" pitchFamily="2" charset="0"/>
              </a:rPr>
              <a:t> </a:t>
            </a:r>
            <a:r>
              <a:rPr lang="it-IT" sz="2400" dirty="0" err="1">
                <a:effectLst/>
                <a:latin typeface="Helvetica" pitchFamily="2" charset="0"/>
              </a:rPr>
              <a:t>specified</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and </a:t>
            </a:r>
            <a:r>
              <a:rPr lang="it-IT" sz="2400" dirty="0" err="1">
                <a:effectLst/>
                <a:latin typeface="Helvetica" pitchFamily="2" charset="0"/>
              </a:rPr>
              <a:t>any</a:t>
            </a:r>
            <a:r>
              <a:rPr lang="it-IT" sz="2400" dirty="0">
                <a:effectLst/>
                <a:latin typeface="Helvetica" pitchFamily="2" charset="0"/>
              </a:rPr>
              <a:t> new </a:t>
            </a:r>
            <a:r>
              <a:rPr lang="it-IT" sz="2400" dirty="0" err="1">
                <a:effectLst/>
                <a:latin typeface="Helvetica" pitchFamily="2" charset="0"/>
              </a:rPr>
              <a:t>purpose</a:t>
            </a:r>
            <a:r>
              <a:rPr lang="it-IT" sz="2400" dirty="0">
                <a:effectLst/>
                <a:latin typeface="Helvetica" pitchFamily="2" charset="0"/>
              </a:rPr>
              <a:t> of processing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require</a:t>
            </a:r>
            <a:r>
              <a:rPr lang="it-IT" sz="2400" dirty="0">
                <a:effectLst/>
                <a:latin typeface="Helvetica" pitchFamily="2" charset="0"/>
              </a:rPr>
              <a:t> a separate new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For </a:t>
            </a:r>
            <a:r>
              <a:rPr lang="it-IT" sz="2400" dirty="0" err="1">
                <a:effectLst/>
                <a:latin typeface="Helvetica" pitchFamily="2" charset="0"/>
              </a:rPr>
              <a:t>instance</a:t>
            </a:r>
            <a:r>
              <a:rPr lang="it-IT" sz="2400" dirty="0">
                <a:effectLst/>
                <a:latin typeface="Helvetica" pitchFamily="2" charset="0"/>
              </a:rPr>
              <a:t>, </a:t>
            </a:r>
            <a:r>
              <a:rPr lang="it-IT" sz="2400" dirty="0" err="1">
                <a:effectLst/>
                <a:latin typeface="Helvetica" pitchFamily="2" charset="0"/>
              </a:rPr>
              <a:t>disclosure</a:t>
            </a:r>
            <a:r>
              <a:rPr lang="it-IT" sz="2400" dirty="0">
                <a:effectLst/>
                <a:latin typeface="Helvetica" pitchFamily="2" charset="0"/>
              </a:rPr>
              <a:t> of personal data to </a:t>
            </a:r>
            <a:r>
              <a:rPr lang="it-IT" sz="2400" dirty="0" err="1">
                <a:effectLst/>
                <a:latin typeface="Helvetica" pitchFamily="2" charset="0"/>
              </a:rPr>
              <a:t>third</a:t>
            </a:r>
            <a:r>
              <a:rPr lang="it-IT" sz="2400" dirty="0">
                <a:effectLst/>
                <a:latin typeface="Helvetica" pitchFamily="2" charset="0"/>
              </a:rPr>
              <a:t> parties for a new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to be </a:t>
            </a:r>
            <a:r>
              <a:rPr lang="it-IT" sz="2400" dirty="0" err="1">
                <a:effectLst/>
                <a:latin typeface="Helvetica" pitchFamily="2" charset="0"/>
              </a:rPr>
              <a:t>carefully</a:t>
            </a:r>
            <a:r>
              <a:rPr lang="it-IT" sz="2400" dirty="0">
                <a:effectLst/>
                <a:latin typeface="Helvetica" pitchFamily="2" charset="0"/>
              </a:rPr>
              <a:t> </a:t>
            </a:r>
            <a:r>
              <a:rPr lang="it-IT" sz="2400" dirty="0" err="1">
                <a:effectLst/>
                <a:latin typeface="Helvetica" pitchFamily="2" charset="0"/>
              </a:rPr>
              <a:t>considered</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disclosure</a:t>
            </a:r>
            <a:r>
              <a:rPr lang="it-IT" sz="2400" dirty="0">
                <a:effectLst/>
                <a:latin typeface="Helvetica" pitchFamily="2" charset="0"/>
              </a:rPr>
              <a:t>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likely</a:t>
            </a:r>
            <a:r>
              <a:rPr lang="it-IT" sz="2400" dirty="0">
                <a:effectLst/>
                <a:latin typeface="Helvetica" pitchFamily="2" charset="0"/>
              </a:rPr>
              <a:t> </a:t>
            </a:r>
            <a:r>
              <a:rPr lang="it-IT" sz="2400" dirty="0" err="1">
                <a:effectLst/>
                <a:latin typeface="Helvetica" pitchFamily="2" charset="0"/>
              </a:rPr>
              <a:t>need</a:t>
            </a:r>
            <a:r>
              <a:rPr lang="it-IT" sz="2400" dirty="0">
                <a:effectLst/>
                <a:latin typeface="Helvetica" pitchFamily="2" charset="0"/>
              </a:rPr>
              <a:t> an </a:t>
            </a:r>
            <a:r>
              <a:rPr lang="it-IT" sz="2400" dirty="0" err="1">
                <a:effectLst/>
                <a:latin typeface="Helvetica" pitchFamily="2" charset="0"/>
              </a:rPr>
              <a:t>additional</a:t>
            </a:r>
            <a:r>
              <a:rPr lang="it-IT" sz="2400" dirty="0">
                <a:effectLst/>
                <a:latin typeface="Helvetica" pitchFamily="2" charset="0"/>
              </a:rPr>
              <a:t>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a:t>
            </a:r>
            <a:r>
              <a:rPr lang="it-IT" sz="2400" dirty="0" err="1">
                <a:effectLst/>
                <a:latin typeface="Helvetica" pitchFamily="2" charset="0"/>
              </a:rPr>
              <a:t>distinct</a:t>
            </a:r>
            <a:r>
              <a:rPr lang="it-IT" sz="2400" dirty="0">
                <a:effectLst/>
                <a:latin typeface="Helvetica" pitchFamily="2" charset="0"/>
              </a:rPr>
              <a:t> from the </a:t>
            </a:r>
            <a:r>
              <a:rPr lang="it-IT" sz="2400" dirty="0" err="1">
                <a:effectLst/>
                <a:latin typeface="Helvetica" pitchFamily="2" charset="0"/>
              </a:rPr>
              <a:t>one</a:t>
            </a:r>
            <a:r>
              <a:rPr lang="it-IT" sz="2400" dirty="0">
                <a:effectLst/>
                <a:latin typeface="Helvetica" pitchFamily="2" charset="0"/>
              </a:rPr>
              <a:t> for </a:t>
            </a:r>
            <a:r>
              <a:rPr lang="it-IT" sz="2400" dirty="0" err="1">
                <a:effectLst/>
                <a:latin typeface="Helvetica" pitchFamily="2" charset="0"/>
              </a:rPr>
              <a:t>collecting</a:t>
            </a:r>
            <a:r>
              <a:rPr lang="it-IT" sz="2400" dirty="0">
                <a:effectLst/>
                <a:latin typeface="Helvetica" pitchFamily="2" charset="0"/>
              </a:rPr>
              <a:t> the data. </a:t>
            </a:r>
          </a:p>
          <a:p>
            <a:pPr algn="just"/>
            <a:endParaRPr lang="it-IT" sz="2400" dirty="0"/>
          </a:p>
        </p:txBody>
      </p:sp>
      <p:sp>
        <p:nvSpPr>
          <p:cNvPr id="4" name="Segnaposto numero diapositiva 3">
            <a:extLst>
              <a:ext uri="{FF2B5EF4-FFF2-40B4-BE49-F238E27FC236}">
                <a16:creationId xmlns:a16="http://schemas.microsoft.com/office/drawing/2014/main" id="{279DB2A7-BFE6-E64E-AD4C-8EE067A6FA31}"/>
              </a:ext>
            </a:extLst>
          </p:cNvPr>
          <p:cNvSpPr>
            <a:spLocks noGrp="1"/>
          </p:cNvSpPr>
          <p:nvPr>
            <p:ph type="sldNum" sz="quarter" idx="12"/>
          </p:nvPr>
        </p:nvSpPr>
        <p:spPr/>
        <p:txBody>
          <a:bodyPr/>
          <a:lstStyle/>
          <a:p>
            <a:fld id="{9FB2DE29-B15E-594C-8E2E-9B4F1DF8D2EE}" type="slidenum">
              <a:rPr lang="en-US" altLang="en-US" smtClean="0"/>
              <a:pPr/>
              <a:t>77</a:t>
            </a:fld>
            <a:endParaRPr lang="en-US" altLang="en-US"/>
          </a:p>
        </p:txBody>
      </p:sp>
    </p:spTree>
    <p:extLst>
      <p:ext uri="{BB962C8B-B14F-4D97-AF65-F5344CB8AC3E}">
        <p14:creationId xmlns:p14="http://schemas.microsoft.com/office/powerpoint/2010/main" val="1489141346"/>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0F751B-6A82-5645-A6C8-02E17A461E56}"/>
              </a:ext>
            </a:extLst>
          </p:cNvPr>
          <p:cNvSpPr>
            <a:spLocks noGrp="1"/>
          </p:cNvSpPr>
          <p:nvPr>
            <p:ph type="title"/>
          </p:nvPr>
        </p:nvSpPr>
        <p:spPr>
          <a:xfrm>
            <a:off x="685800" y="190500"/>
            <a:ext cx="7772400" cy="1143000"/>
          </a:xfrm>
        </p:spPr>
        <p:txBody>
          <a:bodyPr/>
          <a:lstStyle/>
          <a:p>
            <a:r>
              <a:rPr lang="it-IT" dirty="0" err="1"/>
              <a:t>Example</a:t>
            </a:r>
            <a:endParaRPr lang="it-IT" dirty="0"/>
          </a:p>
        </p:txBody>
      </p:sp>
      <p:sp>
        <p:nvSpPr>
          <p:cNvPr id="3" name="Segnaposto contenuto 2">
            <a:extLst>
              <a:ext uri="{FF2B5EF4-FFF2-40B4-BE49-F238E27FC236}">
                <a16:creationId xmlns:a16="http://schemas.microsoft.com/office/drawing/2014/main" id="{C5C52FB8-70FF-454D-A397-2D72803514B3}"/>
              </a:ext>
            </a:extLst>
          </p:cNvPr>
          <p:cNvSpPr>
            <a:spLocks noGrp="1"/>
          </p:cNvSpPr>
          <p:nvPr>
            <p:ph idx="1"/>
          </p:nvPr>
        </p:nvSpPr>
        <p:spPr>
          <a:xfrm>
            <a:off x="685800" y="1628800"/>
            <a:ext cx="7772400" cy="4467200"/>
          </a:xfrm>
        </p:spPr>
        <p:txBody>
          <a:bodyPr/>
          <a:lstStyle/>
          <a:p>
            <a:pPr algn="just"/>
            <a:r>
              <a:rPr lang="it-IT" sz="2400" dirty="0" err="1">
                <a:effectLst/>
                <a:latin typeface="Helvetica" pitchFamily="2" charset="0"/>
              </a:rPr>
              <a:t>Example</a:t>
            </a:r>
            <a:r>
              <a:rPr lang="it-IT" sz="2400" dirty="0">
                <a:effectLst/>
                <a:latin typeface="Helvetica" pitchFamily="2" charset="0"/>
              </a:rPr>
              <a:t>: An </a:t>
            </a:r>
            <a:r>
              <a:rPr lang="it-IT" sz="2400" dirty="0" err="1">
                <a:effectLst/>
                <a:latin typeface="Helvetica" pitchFamily="2" charset="0"/>
              </a:rPr>
              <a:t>airline</a:t>
            </a:r>
            <a:r>
              <a:rPr lang="it-IT" sz="2400" dirty="0">
                <a:effectLst/>
                <a:latin typeface="Helvetica" pitchFamily="2" charset="0"/>
              </a:rPr>
              <a:t> </a:t>
            </a:r>
            <a:r>
              <a:rPr lang="it-IT" sz="2400" dirty="0" err="1">
                <a:effectLst/>
                <a:latin typeface="Helvetica" pitchFamily="2" charset="0"/>
              </a:rPr>
              <a:t>collects</a:t>
            </a:r>
            <a:r>
              <a:rPr lang="it-IT" sz="2400" dirty="0">
                <a:effectLst/>
                <a:latin typeface="Helvetica" pitchFamily="2" charset="0"/>
              </a:rPr>
              <a:t> data from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passengers</a:t>
            </a:r>
            <a:r>
              <a:rPr lang="it-IT" sz="2400" dirty="0">
                <a:effectLst/>
                <a:latin typeface="Helvetica" pitchFamily="2" charset="0"/>
              </a:rPr>
              <a:t> to </a:t>
            </a:r>
            <a:r>
              <a:rPr lang="it-IT" sz="2400" dirty="0" err="1">
                <a:effectLst/>
                <a:latin typeface="Helvetica" pitchFamily="2" charset="0"/>
              </a:rPr>
              <a:t>make</a:t>
            </a:r>
            <a:r>
              <a:rPr lang="it-IT" sz="2400" dirty="0">
                <a:effectLst/>
                <a:latin typeface="Helvetica" pitchFamily="2" charset="0"/>
              </a:rPr>
              <a:t> </a:t>
            </a:r>
            <a:r>
              <a:rPr lang="it-IT" sz="2400" dirty="0" err="1">
                <a:effectLst/>
                <a:latin typeface="Helvetica" pitchFamily="2" charset="0"/>
              </a:rPr>
              <a:t>bookings</a:t>
            </a:r>
            <a:r>
              <a:rPr lang="it-IT" sz="2400" dirty="0">
                <a:effectLst/>
                <a:latin typeface="Helvetica" pitchFamily="2" charset="0"/>
              </a:rPr>
              <a:t> to operate the </a:t>
            </a:r>
            <a:r>
              <a:rPr lang="it-IT" sz="2400" dirty="0" err="1">
                <a:effectLst/>
                <a:latin typeface="Helvetica" pitchFamily="2" charset="0"/>
              </a:rPr>
              <a:t>flight</a:t>
            </a:r>
            <a:r>
              <a:rPr lang="it-IT" sz="2400" dirty="0">
                <a:effectLst/>
                <a:latin typeface="Helvetica" pitchFamily="2" charset="0"/>
              </a:rPr>
              <a:t> </a:t>
            </a:r>
            <a:r>
              <a:rPr lang="it-IT" sz="2400" dirty="0" err="1">
                <a:effectLst/>
                <a:latin typeface="Helvetica" pitchFamily="2" charset="0"/>
              </a:rPr>
              <a:t>properly</a:t>
            </a:r>
            <a:r>
              <a:rPr lang="it-IT" sz="2400" dirty="0">
                <a:effectLst/>
                <a:latin typeface="Helvetica" pitchFamily="2" charset="0"/>
              </a:rPr>
              <a:t>. The </a:t>
            </a:r>
            <a:r>
              <a:rPr lang="it-IT" sz="2400" dirty="0" err="1">
                <a:effectLst/>
                <a:latin typeface="Helvetica" pitchFamily="2" charset="0"/>
              </a:rPr>
              <a:t>airline</a:t>
            </a:r>
            <a:r>
              <a:rPr lang="it-IT" sz="2400" dirty="0">
                <a:effectLst/>
                <a:latin typeface="Helvetica" pitchFamily="2" charset="0"/>
              </a:rPr>
              <a:t>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need</a:t>
            </a:r>
            <a:r>
              <a:rPr lang="it-IT" sz="2400" dirty="0">
                <a:effectLst/>
                <a:latin typeface="Helvetica" pitchFamily="2" charset="0"/>
              </a:rPr>
              <a:t> data on: </a:t>
            </a:r>
            <a:r>
              <a:rPr lang="it-IT" sz="2400" dirty="0" err="1">
                <a:effectLst/>
                <a:latin typeface="Helvetica" pitchFamily="2" charset="0"/>
              </a:rPr>
              <a:t>passengers</a:t>
            </a:r>
            <a:r>
              <a:rPr lang="it-IT" sz="2400" dirty="0">
                <a:effectLst/>
                <a:latin typeface="Helvetica" pitchFamily="2" charset="0"/>
              </a:rPr>
              <a:t>’ </a:t>
            </a:r>
            <a:r>
              <a:rPr lang="it-IT" sz="2400" dirty="0" err="1">
                <a:effectLst/>
                <a:latin typeface="Helvetica" pitchFamily="2" charset="0"/>
              </a:rPr>
              <a:t>seat</a:t>
            </a:r>
            <a:r>
              <a:rPr lang="it-IT" sz="2400" dirty="0">
                <a:effectLst/>
                <a:latin typeface="Helvetica" pitchFamily="2" charset="0"/>
              </a:rPr>
              <a:t> </a:t>
            </a:r>
            <a:r>
              <a:rPr lang="it-IT" sz="2400" dirty="0" err="1">
                <a:effectLst/>
                <a:latin typeface="Helvetica" pitchFamily="2" charset="0"/>
              </a:rPr>
              <a:t>numbers</a:t>
            </a:r>
            <a:r>
              <a:rPr lang="it-IT" sz="2400" dirty="0">
                <a:effectLst/>
                <a:latin typeface="Helvetica" pitchFamily="2" charset="0"/>
              </a:rPr>
              <a:t>; special </a:t>
            </a:r>
            <a:r>
              <a:rPr lang="it-IT" sz="2400" dirty="0" err="1">
                <a:effectLst/>
                <a:latin typeface="Helvetica" pitchFamily="2" charset="0"/>
              </a:rPr>
              <a:t>physical</a:t>
            </a:r>
            <a:r>
              <a:rPr lang="it-IT" sz="2400" dirty="0">
                <a:effectLst/>
                <a:latin typeface="Helvetica" pitchFamily="2" charset="0"/>
              </a:rPr>
              <a:t> </a:t>
            </a:r>
            <a:r>
              <a:rPr lang="it-IT" sz="2400" dirty="0" err="1">
                <a:effectLst/>
                <a:latin typeface="Helvetica" pitchFamily="2" charset="0"/>
              </a:rPr>
              <a:t>limitations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wheelchair</a:t>
            </a:r>
            <a:r>
              <a:rPr lang="it-IT" sz="2400" dirty="0">
                <a:effectLst/>
                <a:latin typeface="Helvetica" pitchFamily="2" charset="0"/>
              </a:rPr>
              <a:t> </a:t>
            </a:r>
            <a:r>
              <a:rPr lang="it-IT" sz="2400" dirty="0" err="1">
                <a:effectLst/>
                <a:latin typeface="Helvetica" pitchFamily="2" charset="0"/>
              </a:rPr>
              <a:t>needs</a:t>
            </a:r>
            <a:r>
              <a:rPr lang="it-IT" sz="2400" dirty="0">
                <a:effectLst/>
                <a:latin typeface="Helvetica" pitchFamily="2" charset="0"/>
              </a:rPr>
              <a:t>; and special </a:t>
            </a:r>
            <a:r>
              <a:rPr lang="it-IT" sz="2400" dirty="0" err="1">
                <a:effectLst/>
                <a:latin typeface="Helvetica" pitchFamily="2" charset="0"/>
              </a:rPr>
              <a:t>food</a:t>
            </a:r>
            <a:r>
              <a:rPr lang="it-IT" sz="2400" dirty="0">
                <a:effectLst/>
                <a:latin typeface="Helvetica" pitchFamily="2" charset="0"/>
              </a:rPr>
              <a:t> </a:t>
            </a:r>
            <a:r>
              <a:rPr lang="it-IT" sz="2400" dirty="0" err="1">
                <a:effectLst/>
                <a:latin typeface="Helvetica" pitchFamily="2" charset="0"/>
              </a:rPr>
              <a:t>requirements</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kosher or </a:t>
            </a:r>
            <a:r>
              <a:rPr lang="it-IT" sz="2400" dirty="0" err="1">
                <a:effectLst/>
                <a:latin typeface="Helvetica" pitchFamily="2" charset="0"/>
              </a:rPr>
              <a:t>halal</a:t>
            </a:r>
            <a:r>
              <a:rPr lang="it-IT" sz="2400" dirty="0">
                <a:effectLst/>
                <a:latin typeface="Helvetica" pitchFamily="2" charset="0"/>
              </a:rPr>
              <a:t> </a:t>
            </a:r>
            <a:r>
              <a:rPr lang="it-IT" sz="2400" dirty="0" err="1">
                <a:effectLst/>
                <a:latin typeface="Helvetica" pitchFamily="2" charset="0"/>
              </a:rPr>
              <a:t>food</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airlines</a:t>
            </a:r>
            <a:r>
              <a:rPr lang="it-IT" sz="2400" dirty="0">
                <a:effectLst/>
                <a:latin typeface="Helvetica" pitchFamily="2" charset="0"/>
              </a:rPr>
              <a:t> are </a:t>
            </a:r>
            <a:r>
              <a:rPr lang="it-IT" sz="2400" dirty="0" err="1">
                <a:effectLst/>
                <a:latin typeface="Helvetica" pitchFamily="2" charset="0"/>
              </a:rPr>
              <a:t>asked</a:t>
            </a:r>
            <a:r>
              <a:rPr lang="it-IT" sz="2400" dirty="0">
                <a:effectLst/>
                <a:latin typeface="Helvetica" pitchFamily="2" charset="0"/>
              </a:rPr>
              <a:t> to </a:t>
            </a:r>
            <a:r>
              <a:rPr lang="it-IT" sz="2400" dirty="0" err="1">
                <a:effectLst/>
                <a:latin typeface="Helvetica" pitchFamily="2" charset="0"/>
              </a:rPr>
              <a:t>transmit</a:t>
            </a:r>
            <a:r>
              <a:rPr lang="it-IT" sz="2400" dirty="0">
                <a:effectLst/>
                <a:latin typeface="Helvetica" pitchFamily="2" charset="0"/>
              </a:rPr>
              <a:t> </a:t>
            </a:r>
            <a:r>
              <a:rPr lang="it-IT" sz="2400" dirty="0" err="1">
                <a:effectLst/>
                <a:latin typeface="Helvetica" pitchFamily="2" charset="0"/>
              </a:rPr>
              <a:t>these</a:t>
            </a:r>
            <a:r>
              <a:rPr lang="it-IT" sz="2400" dirty="0">
                <a:effectLst/>
                <a:latin typeface="Helvetica" pitchFamily="2" charset="0"/>
              </a:rPr>
              <a:t> data, </a:t>
            </a:r>
            <a:r>
              <a:rPr lang="it-IT" sz="2400" dirty="0" err="1">
                <a:effectLst/>
                <a:latin typeface="Helvetica" pitchFamily="2" charset="0"/>
              </a:rPr>
              <a:t>which</a:t>
            </a:r>
            <a:r>
              <a:rPr lang="it-IT" sz="2400" dirty="0">
                <a:effectLst/>
                <a:latin typeface="Helvetica" pitchFamily="2" charset="0"/>
              </a:rPr>
              <a:t> are </a:t>
            </a:r>
            <a:r>
              <a:rPr lang="it-IT" sz="2400" dirty="0" err="1">
                <a:effectLst/>
                <a:latin typeface="Helvetica" pitchFamily="2" charset="0"/>
              </a:rPr>
              <a:t>contained</a:t>
            </a:r>
            <a:r>
              <a:rPr lang="it-IT" sz="2400" dirty="0">
                <a:effectLst/>
                <a:latin typeface="Helvetica" pitchFamily="2" charset="0"/>
              </a:rPr>
              <a:t> in the </a:t>
            </a:r>
            <a:r>
              <a:rPr lang="it-IT" sz="2400" dirty="0" err="1">
                <a:effectLst/>
                <a:latin typeface="Helvetica" pitchFamily="2" charset="0"/>
              </a:rPr>
              <a:t>Passenger</a:t>
            </a:r>
            <a:r>
              <a:rPr lang="it-IT" sz="2400" dirty="0">
                <a:effectLst/>
                <a:latin typeface="Helvetica" pitchFamily="2" charset="0"/>
              </a:rPr>
              <a:t> </a:t>
            </a:r>
            <a:r>
              <a:rPr lang="it-IT" sz="2400" dirty="0" err="1">
                <a:effectLst/>
                <a:latin typeface="Helvetica" pitchFamily="2" charset="0"/>
              </a:rPr>
              <a:t>Name</a:t>
            </a:r>
            <a:r>
              <a:rPr lang="it-IT" sz="2400" dirty="0">
                <a:effectLst/>
                <a:latin typeface="Helvetica" pitchFamily="2" charset="0"/>
              </a:rPr>
              <a:t> Record, to the </a:t>
            </a:r>
            <a:r>
              <a:rPr lang="it-IT" sz="2400" dirty="0" err="1">
                <a:effectLst/>
                <a:latin typeface="Helvetica" pitchFamily="2" charset="0"/>
              </a:rPr>
              <a:t>immigration</a:t>
            </a:r>
            <a:r>
              <a:rPr lang="it-IT" sz="2400" dirty="0">
                <a:effectLst/>
                <a:latin typeface="Helvetica" pitchFamily="2" charset="0"/>
              </a:rPr>
              <a:t> </a:t>
            </a:r>
            <a:r>
              <a:rPr lang="it-IT" sz="2400" dirty="0" err="1">
                <a:effectLst/>
                <a:latin typeface="Helvetica" pitchFamily="2" charset="0"/>
              </a:rPr>
              <a:t>authorities</a:t>
            </a:r>
            <a:r>
              <a:rPr lang="it-IT" sz="2400" dirty="0">
                <a:effectLst/>
                <a:latin typeface="Helvetica" pitchFamily="2" charset="0"/>
              </a:rPr>
              <a:t> </a:t>
            </a:r>
            <a:r>
              <a:rPr lang="it-IT" sz="2400" dirty="0" err="1">
                <a:effectLst/>
                <a:latin typeface="Helvetica" pitchFamily="2" charset="0"/>
              </a:rPr>
              <a:t>at</a:t>
            </a:r>
            <a:r>
              <a:rPr lang="it-IT" sz="2400" dirty="0">
                <a:effectLst/>
                <a:latin typeface="Helvetica" pitchFamily="2" charset="0"/>
              </a:rPr>
              <a:t> the </a:t>
            </a:r>
            <a:r>
              <a:rPr lang="it-IT" sz="2400" dirty="0" err="1">
                <a:effectLst/>
                <a:latin typeface="Helvetica" pitchFamily="2" charset="0"/>
              </a:rPr>
              <a:t>port</a:t>
            </a:r>
            <a:r>
              <a:rPr lang="it-IT" sz="2400" dirty="0">
                <a:effectLst/>
                <a:latin typeface="Helvetica" pitchFamily="2" charset="0"/>
              </a:rPr>
              <a:t> of </a:t>
            </a:r>
            <a:r>
              <a:rPr lang="it-IT" sz="2400" dirty="0" err="1">
                <a:effectLst/>
                <a:latin typeface="Helvetica" pitchFamily="2" charset="0"/>
              </a:rPr>
              <a:t>landing</a:t>
            </a:r>
            <a:r>
              <a:rPr lang="it-IT" sz="2400" dirty="0">
                <a:effectLst/>
                <a:latin typeface="Helvetica" pitchFamily="2" charset="0"/>
              </a:rPr>
              <a:t>, </a:t>
            </a:r>
            <a:r>
              <a:rPr lang="it-IT" sz="2400" dirty="0" err="1">
                <a:effectLst/>
                <a:latin typeface="Helvetica" pitchFamily="2" charset="0"/>
              </a:rPr>
              <a:t>these</a:t>
            </a:r>
            <a:r>
              <a:rPr lang="it-IT" sz="2400" dirty="0">
                <a:effectLst/>
                <a:latin typeface="Helvetica" pitchFamily="2" charset="0"/>
              </a:rPr>
              <a:t> data are </a:t>
            </a:r>
            <a:r>
              <a:rPr lang="it-IT" sz="2400" dirty="0" err="1">
                <a:effectLst/>
                <a:latin typeface="Helvetica" pitchFamily="2" charset="0"/>
              </a:rPr>
              <a:t>then</a:t>
            </a:r>
            <a:r>
              <a:rPr lang="it-IT" sz="2400" dirty="0">
                <a:effectLst/>
                <a:latin typeface="Helvetica" pitchFamily="2" charset="0"/>
              </a:rPr>
              <a:t>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used</a:t>
            </a:r>
            <a:r>
              <a:rPr lang="it-IT" sz="2400" dirty="0">
                <a:effectLst/>
                <a:latin typeface="Helvetica" pitchFamily="2" charset="0"/>
              </a:rPr>
              <a:t> for </a:t>
            </a:r>
            <a:r>
              <a:rPr lang="it-IT" sz="2400" dirty="0" err="1">
                <a:effectLst/>
                <a:latin typeface="Helvetica" pitchFamily="2" charset="0"/>
              </a:rPr>
              <a:t>immigration</a:t>
            </a:r>
            <a:r>
              <a:rPr lang="it-IT" sz="2400" dirty="0">
                <a:effectLst/>
                <a:latin typeface="Helvetica" pitchFamily="2" charset="0"/>
              </a:rPr>
              <a:t> control </a:t>
            </a:r>
            <a:r>
              <a:rPr lang="it-IT" sz="2400" dirty="0" err="1">
                <a:effectLst/>
                <a:latin typeface="Helvetica" pitchFamily="2" charset="0"/>
              </a:rPr>
              <a:t>purposes</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differ</a:t>
            </a:r>
            <a:r>
              <a:rPr lang="it-IT" sz="2400" dirty="0">
                <a:effectLst/>
                <a:latin typeface="Helvetica" pitchFamily="2" charset="0"/>
              </a:rPr>
              <a:t> from the </a:t>
            </a:r>
            <a:r>
              <a:rPr lang="it-IT" sz="2400" dirty="0" err="1">
                <a:effectLst/>
                <a:latin typeface="Helvetica" pitchFamily="2" charset="0"/>
              </a:rPr>
              <a:t>initial</a:t>
            </a:r>
            <a:r>
              <a:rPr lang="it-IT" sz="2400" dirty="0">
                <a:effectLst/>
                <a:latin typeface="Helvetica" pitchFamily="2" charset="0"/>
              </a:rPr>
              <a:t> data </a:t>
            </a:r>
            <a:r>
              <a:rPr lang="it-IT" sz="2400" dirty="0" err="1">
                <a:effectLst/>
                <a:latin typeface="Helvetica" pitchFamily="2" charset="0"/>
              </a:rPr>
              <a:t>collection</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a:t>
            </a:r>
            <a:r>
              <a:rPr lang="it-IT" sz="2400" dirty="0" err="1">
                <a:effectLst/>
                <a:latin typeface="Helvetica" pitchFamily="2" charset="0"/>
              </a:rPr>
              <a:t>Transmission</a:t>
            </a:r>
            <a:r>
              <a:rPr lang="it-IT" sz="2400" dirty="0">
                <a:effectLst/>
                <a:latin typeface="Helvetica" pitchFamily="2" charset="0"/>
              </a:rPr>
              <a:t> of </a:t>
            </a:r>
            <a:r>
              <a:rPr lang="it-IT" sz="2400" dirty="0" err="1">
                <a:effectLst/>
                <a:latin typeface="Helvetica" pitchFamily="2" charset="0"/>
              </a:rPr>
              <a:t>these</a:t>
            </a:r>
            <a:r>
              <a:rPr lang="it-IT" sz="2400" dirty="0">
                <a:effectLst/>
                <a:latin typeface="Helvetica" pitchFamily="2" charset="0"/>
              </a:rPr>
              <a:t> data to an </a:t>
            </a:r>
            <a:r>
              <a:rPr lang="it-IT" sz="2400" dirty="0" err="1">
                <a:effectLst/>
                <a:latin typeface="Helvetica" pitchFamily="2" charset="0"/>
              </a:rPr>
              <a:t>immigration</a:t>
            </a:r>
            <a:r>
              <a:rPr lang="it-IT" sz="2400" dirty="0">
                <a:effectLst/>
                <a:latin typeface="Helvetica" pitchFamily="2" charset="0"/>
              </a:rPr>
              <a:t> authority </a:t>
            </a:r>
            <a:r>
              <a:rPr lang="it-IT" sz="2400" dirty="0" err="1">
                <a:effectLst/>
                <a:latin typeface="Helvetica" pitchFamily="2" charset="0"/>
              </a:rPr>
              <a:t>will</a:t>
            </a:r>
            <a:r>
              <a:rPr lang="it-IT" sz="2400" dirty="0">
                <a:effectLst/>
                <a:latin typeface="Helvetica" pitchFamily="2" charset="0"/>
              </a:rPr>
              <a:t> </a:t>
            </a:r>
            <a:r>
              <a:rPr lang="it-IT" sz="2400" dirty="0" err="1">
                <a:effectLst/>
                <a:latin typeface="Helvetica" pitchFamily="2" charset="0"/>
              </a:rPr>
              <a:t>therefore</a:t>
            </a:r>
            <a:r>
              <a:rPr lang="it-IT" sz="2400" dirty="0">
                <a:effectLst/>
                <a:latin typeface="Helvetica" pitchFamily="2" charset="0"/>
              </a:rPr>
              <a:t> </a:t>
            </a:r>
            <a:r>
              <a:rPr lang="it-IT" sz="2400" dirty="0" err="1">
                <a:effectLst/>
                <a:latin typeface="Helvetica" pitchFamily="2" charset="0"/>
              </a:rPr>
              <a:t>require</a:t>
            </a:r>
            <a:r>
              <a:rPr lang="it-IT" sz="2400" dirty="0">
                <a:effectLst/>
                <a:latin typeface="Helvetica" pitchFamily="2" charset="0"/>
              </a:rPr>
              <a:t> a new and separate </a:t>
            </a:r>
            <a:r>
              <a:rPr lang="it-IT" sz="2400" dirty="0" err="1">
                <a:effectLst/>
                <a:latin typeface="Helvetica" pitchFamily="2" charset="0"/>
              </a:rPr>
              <a:t>legal</a:t>
            </a:r>
            <a:r>
              <a:rPr lang="it-IT" sz="2400" dirty="0">
                <a:effectLst/>
                <a:latin typeface="Helvetica" pitchFamily="2" charset="0"/>
              </a:rPr>
              <a:t> </a:t>
            </a:r>
            <a:r>
              <a:rPr lang="it-IT" sz="2400" dirty="0" err="1">
                <a:effectLst/>
                <a:latin typeface="Helvetica" pitchFamily="2" charset="0"/>
              </a:rPr>
              <a:t>basis</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52CE0DCA-BDD1-D74C-BA2E-7CA347ADFEFE}"/>
              </a:ext>
            </a:extLst>
          </p:cNvPr>
          <p:cNvSpPr>
            <a:spLocks noGrp="1"/>
          </p:cNvSpPr>
          <p:nvPr>
            <p:ph type="sldNum" sz="quarter" idx="12"/>
          </p:nvPr>
        </p:nvSpPr>
        <p:spPr/>
        <p:txBody>
          <a:bodyPr/>
          <a:lstStyle/>
          <a:p>
            <a:fld id="{9FB2DE29-B15E-594C-8E2E-9B4F1DF8D2EE}" type="slidenum">
              <a:rPr lang="en-US" altLang="en-US" smtClean="0"/>
              <a:pPr/>
              <a:t>78</a:t>
            </a:fld>
            <a:endParaRPr lang="en-US" altLang="en-US"/>
          </a:p>
        </p:txBody>
      </p:sp>
    </p:spTree>
    <p:extLst>
      <p:ext uri="{BB962C8B-B14F-4D97-AF65-F5344CB8AC3E}">
        <p14:creationId xmlns:p14="http://schemas.microsoft.com/office/powerpoint/2010/main" val="2128867847"/>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1FA6DA-035B-7548-8D42-CDF91E942249}"/>
              </a:ext>
            </a:extLst>
          </p:cNvPr>
          <p:cNvSpPr>
            <a:spLocks noGrp="1"/>
          </p:cNvSpPr>
          <p:nvPr>
            <p:ph type="title"/>
          </p:nvPr>
        </p:nvSpPr>
        <p:spPr/>
        <p:txBody>
          <a:bodyPr/>
          <a:lstStyle/>
          <a:p>
            <a:br>
              <a:rPr lang="it-IT" sz="3600" dirty="0">
                <a:effectLst/>
                <a:latin typeface="Helvetica" pitchFamily="2" charset="0"/>
              </a:rPr>
            </a:br>
            <a:br>
              <a:rPr lang="it-IT" sz="3600" dirty="0">
                <a:effectLst/>
                <a:latin typeface="Helvetica" pitchFamily="2" charset="0"/>
              </a:rPr>
            </a:br>
            <a:r>
              <a:rPr lang="it-IT" sz="3600" dirty="0">
                <a:effectLst/>
                <a:latin typeface="Helvetica" pitchFamily="2" charset="0"/>
              </a:rPr>
              <a:t>The data </a:t>
            </a:r>
            <a:r>
              <a:rPr lang="it-IT" sz="3600" dirty="0" err="1">
                <a:effectLst/>
                <a:latin typeface="Helvetica" pitchFamily="2" charset="0"/>
              </a:rPr>
              <a:t>minimisation</a:t>
            </a:r>
            <a:r>
              <a:rPr lang="it-IT" sz="3600" dirty="0">
                <a:effectLst/>
                <a:latin typeface="Helvetica" pitchFamily="2" charset="0"/>
              </a:rPr>
              <a:t> </a:t>
            </a:r>
            <a:r>
              <a:rPr lang="it-IT" sz="3600" dirty="0" err="1">
                <a:effectLst/>
                <a:latin typeface="Helvetica" pitchFamily="2" charset="0"/>
              </a:rPr>
              <a:t>principle</a:t>
            </a:r>
            <a:r>
              <a:rPr lang="it-IT" sz="3600" dirty="0">
                <a:effectLst/>
                <a:latin typeface="Helvetica" pitchFamily="2" charset="0"/>
              </a:rPr>
              <a:t> </a:t>
            </a:r>
            <a:br>
              <a:rPr lang="it-IT" sz="3600" dirty="0">
                <a:effectLst/>
                <a:latin typeface="Helvetica" pitchFamily="2" charset="0"/>
              </a:rPr>
            </a:br>
            <a:endParaRPr lang="it-IT" sz="3600" dirty="0"/>
          </a:p>
        </p:txBody>
      </p:sp>
      <p:sp>
        <p:nvSpPr>
          <p:cNvPr id="3" name="Segnaposto contenuto 2">
            <a:extLst>
              <a:ext uri="{FF2B5EF4-FFF2-40B4-BE49-F238E27FC236}">
                <a16:creationId xmlns:a16="http://schemas.microsoft.com/office/drawing/2014/main" id="{CD0EE6AD-CE0F-6D45-980E-92CD1C143548}"/>
              </a:ext>
            </a:extLst>
          </p:cNvPr>
          <p:cNvSpPr>
            <a:spLocks noGrp="1"/>
          </p:cNvSpPr>
          <p:nvPr>
            <p:ph idx="1"/>
          </p:nvPr>
        </p:nvSpPr>
        <p:spPr/>
        <p:txBody>
          <a:bodyPr/>
          <a:lstStyle/>
          <a:p>
            <a:pPr marL="0" indent="0">
              <a:buNone/>
            </a:pPr>
            <a:endParaRPr lang="it-IT" sz="2400" dirty="0">
              <a:effectLst/>
              <a:latin typeface="Helvetica" pitchFamily="2" charset="0"/>
            </a:endParaRPr>
          </a:p>
          <a:p>
            <a:r>
              <a:rPr lang="it-IT" sz="2400" dirty="0">
                <a:effectLst/>
                <a:latin typeface="Helvetica" pitchFamily="2" charset="0"/>
              </a:rPr>
              <a:t>Data processing must be </a:t>
            </a:r>
            <a:r>
              <a:rPr lang="it-IT" sz="2400" dirty="0" err="1">
                <a:effectLst/>
                <a:latin typeface="Helvetica" pitchFamily="2" charset="0"/>
              </a:rPr>
              <a:t>limited</a:t>
            </a:r>
            <a:r>
              <a:rPr lang="it-IT" sz="2400" dirty="0">
                <a:effectLst/>
                <a:latin typeface="Helvetica" pitchFamily="2" charset="0"/>
              </a:rPr>
              <a:t> to </a:t>
            </a:r>
            <a:r>
              <a:rPr lang="it-IT" sz="2400" dirty="0" err="1">
                <a:effectLst/>
                <a:latin typeface="Helvetica" pitchFamily="2" charset="0"/>
              </a:rPr>
              <a:t>what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fulfil</a:t>
            </a:r>
            <a:r>
              <a:rPr lang="it-IT" sz="2400" dirty="0">
                <a:effectLst/>
                <a:latin typeface="Helvetica" pitchFamily="2" charset="0"/>
              </a:rPr>
              <a:t> a </a:t>
            </a:r>
            <a:r>
              <a:rPr lang="it-IT" sz="2400" dirty="0" err="1">
                <a:effectLst/>
                <a:latin typeface="Helvetica" pitchFamily="2" charset="0"/>
              </a:rPr>
              <a:t>legitimate</a:t>
            </a:r>
            <a:r>
              <a:rPr lang="it-IT" sz="2400" dirty="0">
                <a:effectLst/>
                <a:latin typeface="Helvetica" pitchFamily="2" charset="0"/>
              </a:rPr>
              <a:t> </a:t>
            </a:r>
            <a:r>
              <a:rPr lang="it-IT" sz="2400" dirty="0" err="1">
                <a:effectLst/>
                <a:latin typeface="Helvetica" pitchFamily="2" charset="0"/>
              </a:rPr>
              <a:t>purpose</a:t>
            </a:r>
            <a:r>
              <a:rPr lang="it-IT" sz="2400" dirty="0">
                <a:effectLst/>
                <a:latin typeface="Helvetica" pitchFamily="2" charset="0"/>
              </a:rPr>
              <a:t>. </a:t>
            </a:r>
          </a:p>
          <a:p>
            <a:r>
              <a:rPr lang="it-IT" sz="2400" dirty="0">
                <a:effectLst/>
                <a:latin typeface="Helvetica" pitchFamily="2" charset="0"/>
              </a:rPr>
              <a:t>The processing of personal data </a:t>
            </a:r>
            <a:r>
              <a:rPr lang="it-IT" sz="2400" dirty="0" err="1">
                <a:effectLst/>
                <a:latin typeface="Helvetica" pitchFamily="2" charset="0"/>
              </a:rPr>
              <a:t>should</a:t>
            </a:r>
            <a:r>
              <a:rPr lang="it-IT" sz="2400" dirty="0">
                <a:effectLst/>
                <a:latin typeface="Helvetica" pitchFamily="2" charset="0"/>
              </a:rPr>
              <a:t> </a:t>
            </a:r>
            <a:r>
              <a:rPr lang="it-IT" sz="2400" dirty="0" err="1">
                <a:effectLst/>
                <a:latin typeface="Helvetica" pitchFamily="2" charset="0"/>
              </a:rPr>
              <a:t>only</a:t>
            </a:r>
            <a:r>
              <a:rPr lang="it-IT" sz="2400" dirty="0">
                <a:effectLst/>
                <a:latin typeface="Helvetica" pitchFamily="2" charset="0"/>
              </a:rPr>
              <a:t> take </a:t>
            </a:r>
            <a:r>
              <a:rPr lang="it-IT" sz="2400" dirty="0" err="1">
                <a:effectLst/>
                <a:latin typeface="Helvetica" pitchFamily="2" charset="0"/>
              </a:rPr>
              <a:t>place</a:t>
            </a:r>
            <a:r>
              <a:rPr lang="it-IT" sz="2400" dirty="0">
                <a:effectLst/>
                <a:latin typeface="Helvetica" pitchFamily="2" charset="0"/>
              </a:rPr>
              <a:t> </a:t>
            </a:r>
            <a:r>
              <a:rPr lang="it-IT" sz="2400" dirty="0" err="1">
                <a:effectLst/>
                <a:latin typeface="Helvetica" pitchFamily="2" charset="0"/>
              </a:rPr>
              <a:t>when</a:t>
            </a:r>
            <a:r>
              <a:rPr lang="it-IT" sz="2400" dirty="0">
                <a:effectLst/>
                <a:latin typeface="Helvetica" pitchFamily="2" charset="0"/>
              </a:rPr>
              <a:t> the </a:t>
            </a:r>
            <a:r>
              <a:rPr lang="it-IT" sz="2400" dirty="0" err="1">
                <a:effectLst/>
                <a:latin typeface="Helvetica" pitchFamily="2" charset="0"/>
              </a:rPr>
              <a:t>purpose</a:t>
            </a:r>
            <a:r>
              <a:rPr lang="it-IT" sz="2400" dirty="0">
                <a:effectLst/>
                <a:latin typeface="Helvetica" pitchFamily="2" charset="0"/>
              </a:rPr>
              <a:t> of the processing </a:t>
            </a:r>
            <a:r>
              <a:rPr lang="it-IT" sz="2400" dirty="0" err="1">
                <a:effectLst/>
                <a:latin typeface="Helvetica" pitchFamily="2" charset="0"/>
              </a:rPr>
              <a:t>cannot</a:t>
            </a:r>
            <a:r>
              <a:rPr lang="it-IT" sz="2400" dirty="0">
                <a:effectLst/>
                <a:latin typeface="Helvetica" pitchFamily="2" charset="0"/>
              </a:rPr>
              <a:t> be </a:t>
            </a:r>
            <a:r>
              <a:rPr lang="it-IT" sz="2400" dirty="0" err="1">
                <a:effectLst/>
                <a:latin typeface="Helvetica" pitchFamily="2" charset="0"/>
              </a:rPr>
              <a:t>reasonably</a:t>
            </a:r>
            <a:r>
              <a:rPr lang="it-IT" sz="2400" dirty="0">
                <a:effectLst/>
                <a:latin typeface="Helvetica" pitchFamily="2" charset="0"/>
              </a:rPr>
              <a:t> </a:t>
            </a:r>
            <a:r>
              <a:rPr lang="it-IT" sz="2400" dirty="0" err="1">
                <a:effectLst/>
                <a:latin typeface="Helvetica" pitchFamily="2" charset="0"/>
              </a:rPr>
              <a:t>fulfilled</a:t>
            </a:r>
            <a:r>
              <a:rPr lang="it-IT" sz="2400" dirty="0">
                <a:effectLst/>
                <a:latin typeface="Helvetica" pitchFamily="2" charset="0"/>
              </a:rPr>
              <a:t> by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means</a:t>
            </a:r>
            <a:r>
              <a:rPr lang="it-IT" sz="2400" dirty="0">
                <a:effectLst/>
                <a:latin typeface="Helvetica" pitchFamily="2" charset="0"/>
              </a:rPr>
              <a:t>. </a:t>
            </a:r>
          </a:p>
          <a:p>
            <a:r>
              <a:rPr lang="it-IT" sz="2400" dirty="0">
                <a:effectLst/>
                <a:latin typeface="Helvetica" pitchFamily="2" charset="0"/>
              </a:rPr>
              <a:t>Data processing </a:t>
            </a:r>
            <a:r>
              <a:rPr lang="it-IT" sz="2400" dirty="0" err="1">
                <a:effectLst/>
                <a:latin typeface="Helvetica" pitchFamily="2" charset="0"/>
              </a:rPr>
              <a:t>may</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disproportionately</a:t>
            </a:r>
            <a:r>
              <a:rPr lang="it-IT" sz="2400" dirty="0">
                <a:effectLst/>
                <a:latin typeface="Helvetica" pitchFamily="2" charset="0"/>
              </a:rPr>
              <a:t> </a:t>
            </a:r>
            <a:r>
              <a:rPr lang="it-IT" sz="2400" dirty="0" err="1">
                <a:effectLst/>
                <a:latin typeface="Helvetica" pitchFamily="2" charset="0"/>
              </a:rPr>
              <a:t>interfere</a:t>
            </a:r>
            <a:r>
              <a:rPr lang="it-IT" sz="2400" dirty="0">
                <a:effectLst/>
                <a:latin typeface="Helvetica" pitchFamily="2" charset="0"/>
              </a:rPr>
              <a:t> with the </a:t>
            </a:r>
            <a:r>
              <a:rPr lang="it-IT" sz="2400" dirty="0" err="1">
                <a:effectLst/>
                <a:latin typeface="Helvetica" pitchFamily="2" charset="0"/>
              </a:rPr>
              <a:t>interests</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freedoms</a:t>
            </a:r>
            <a:r>
              <a:rPr lang="it-IT" sz="2400" dirty="0">
                <a:effectLst/>
                <a:latin typeface="Helvetica" pitchFamily="2" charset="0"/>
              </a:rPr>
              <a:t> </a:t>
            </a:r>
            <a:r>
              <a:rPr lang="it-IT" sz="2400" dirty="0" err="1">
                <a:effectLst/>
                <a:latin typeface="Helvetica" pitchFamily="2" charset="0"/>
              </a:rPr>
              <a:t>at</a:t>
            </a:r>
            <a:r>
              <a:rPr lang="it-IT" sz="2400" dirty="0">
                <a:effectLst/>
                <a:latin typeface="Helvetica" pitchFamily="2" charset="0"/>
              </a:rPr>
              <a:t> </a:t>
            </a:r>
            <a:r>
              <a:rPr lang="it-IT" sz="2400" dirty="0" err="1">
                <a:effectLst/>
                <a:latin typeface="Helvetica" pitchFamily="2" charset="0"/>
              </a:rPr>
              <a:t>stake</a:t>
            </a:r>
            <a:r>
              <a:rPr lang="it-IT" sz="2400" dirty="0">
                <a:effectLst/>
                <a:latin typeface="Helvetica" pitchFamily="2" charset="0"/>
              </a:rPr>
              <a:t>. </a:t>
            </a:r>
          </a:p>
          <a:p>
            <a:endParaRPr lang="it-IT" sz="2400" dirty="0"/>
          </a:p>
        </p:txBody>
      </p:sp>
      <p:sp>
        <p:nvSpPr>
          <p:cNvPr id="4" name="Segnaposto numero diapositiva 3">
            <a:extLst>
              <a:ext uri="{FF2B5EF4-FFF2-40B4-BE49-F238E27FC236}">
                <a16:creationId xmlns:a16="http://schemas.microsoft.com/office/drawing/2014/main" id="{4AA2CD6E-7E73-B942-971F-A50DCB84C28D}"/>
              </a:ext>
            </a:extLst>
          </p:cNvPr>
          <p:cNvSpPr>
            <a:spLocks noGrp="1"/>
          </p:cNvSpPr>
          <p:nvPr>
            <p:ph type="sldNum" sz="quarter" idx="12"/>
          </p:nvPr>
        </p:nvSpPr>
        <p:spPr/>
        <p:txBody>
          <a:bodyPr/>
          <a:lstStyle/>
          <a:p>
            <a:fld id="{9FB2DE29-B15E-594C-8E2E-9B4F1DF8D2EE}" type="slidenum">
              <a:rPr lang="en-US" altLang="en-US" smtClean="0"/>
              <a:pPr/>
              <a:t>79</a:t>
            </a:fld>
            <a:endParaRPr lang="en-US" altLang="en-US"/>
          </a:p>
        </p:txBody>
      </p:sp>
    </p:spTree>
    <p:extLst>
      <p:ext uri="{BB962C8B-B14F-4D97-AF65-F5344CB8AC3E}">
        <p14:creationId xmlns:p14="http://schemas.microsoft.com/office/powerpoint/2010/main" val="4932212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0354F7-71B1-B34C-A532-D55842F51997}"/>
              </a:ext>
            </a:extLst>
          </p:cNvPr>
          <p:cNvSpPr>
            <a:spLocks noGrp="1"/>
          </p:cNvSpPr>
          <p:nvPr>
            <p:ph idx="1"/>
          </p:nvPr>
        </p:nvSpPr>
        <p:spPr>
          <a:xfrm>
            <a:off x="467544" y="836712"/>
            <a:ext cx="7990656" cy="5259288"/>
          </a:xfrm>
        </p:spPr>
        <p:txBody>
          <a:bodyPr/>
          <a:lstStyle/>
          <a:p>
            <a:pPr marL="0" indent="0">
              <a:buNone/>
            </a:pPr>
            <a:r>
              <a:rPr lang="it-IT" sz="2400" dirty="0" err="1">
                <a:effectLst/>
                <a:latin typeface="Helvetica" pitchFamily="2" charset="0"/>
              </a:rPr>
              <a:t>Whereas</a:t>
            </a:r>
            <a:r>
              <a:rPr lang="it-IT" sz="2400" dirty="0">
                <a:effectLst/>
                <a:latin typeface="Helvetica" pitchFamily="2" charset="0"/>
              </a:rPr>
              <a:t>, in </a:t>
            </a:r>
            <a:r>
              <a:rPr lang="it-IT" sz="2400" dirty="0" err="1">
                <a:effectLst/>
                <a:latin typeface="Helvetica" pitchFamily="2" charset="0"/>
              </a:rPr>
              <a:t>order</a:t>
            </a:r>
            <a:r>
              <a:rPr lang="it-IT" sz="2400" dirty="0">
                <a:effectLst/>
                <a:latin typeface="Helvetica" pitchFamily="2" charset="0"/>
              </a:rPr>
              <a:t> to </a:t>
            </a:r>
            <a:r>
              <a:rPr lang="it-IT" sz="2400" dirty="0" err="1">
                <a:effectLst/>
                <a:latin typeface="Helvetica" pitchFamily="2" charset="0"/>
              </a:rPr>
              <a:t>remove</a:t>
            </a:r>
            <a:r>
              <a:rPr lang="it-IT" sz="2400" dirty="0">
                <a:effectLst/>
                <a:latin typeface="Helvetica" pitchFamily="2" charset="0"/>
              </a:rPr>
              <a:t> the </a:t>
            </a:r>
            <a:r>
              <a:rPr lang="it-IT" sz="2400" dirty="0" err="1">
                <a:effectLst/>
                <a:latin typeface="Helvetica" pitchFamily="2" charset="0"/>
              </a:rPr>
              <a:t>obstacles</a:t>
            </a:r>
            <a:r>
              <a:rPr lang="it-IT" sz="2400" dirty="0">
                <a:effectLst/>
                <a:latin typeface="Helvetica" pitchFamily="2" charset="0"/>
              </a:rPr>
              <a:t> to </a:t>
            </a:r>
            <a:r>
              <a:rPr lang="it-IT" sz="2400" dirty="0" err="1">
                <a:effectLst/>
                <a:latin typeface="Helvetica" pitchFamily="2" charset="0"/>
              </a:rPr>
              <a:t>flows</a:t>
            </a:r>
            <a:endParaRPr lang="it-IT" sz="2400" dirty="0">
              <a:effectLst/>
              <a:latin typeface="Helvetica" pitchFamily="2" charset="0"/>
            </a:endParaRPr>
          </a:p>
          <a:p>
            <a:pPr marL="0" indent="0">
              <a:buNone/>
            </a:pPr>
            <a:r>
              <a:rPr lang="it-IT" sz="2400" dirty="0">
                <a:effectLst/>
                <a:latin typeface="Helvetica" pitchFamily="2" charset="0"/>
              </a:rPr>
              <a:t>of personal data , the </a:t>
            </a:r>
            <a:r>
              <a:rPr lang="it-IT" sz="2400" dirty="0" err="1">
                <a:effectLst/>
                <a:latin typeface="Helvetica" pitchFamily="2" charset="0"/>
              </a:rPr>
              <a:t>level</a:t>
            </a:r>
            <a:r>
              <a:rPr lang="it-IT" sz="2400" dirty="0">
                <a:effectLst/>
                <a:latin typeface="Helvetica" pitchFamily="2" charset="0"/>
              </a:rPr>
              <a:t> of </a:t>
            </a:r>
            <a:r>
              <a:rPr lang="it-IT" sz="2400" dirty="0" err="1">
                <a:effectLst/>
                <a:latin typeface="Helvetica" pitchFamily="2" charset="0"/>
              </a:rPr>
              <a:t>protection</a:t>
            </a:r>
            <a:r>
              <a:rPr lang="it-IT" sz="2400" dirty="0">
                <a:effectLst/>
                <a:latin typeface="Helvetica" pitchFamily="2" charset="0"/>
              </a:rPr>
              <a:t> of the</a:t>
            </a:r>
          </a:p>
          <a:p>
            <a:pPr marL="0" indent="0">
              <a:buNone/>
            </a:pP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freedoms</a:t>
            </a:r>
            <a:r>
              <a:rPr lang="it-IT" sz="2400" dirty="0">
                <a:effectLst/>
                <a:latin typeface="Helvetica" pitchFamily="2" charset="0"/>
              </a:rPr>
              <a:t> of </a:t>
            </a:r>
            <a:r>
              <a:rPr lang="it-IT" sz="2400" dirty="0" err="1">
                <a:effectLst/>
                <a:latin typeface="Helvetica" pitchFamily="2" charset="0"/>
              </a:rPr>
              <a:t>individuals</a:t>
            </a:r>
            <a:r>
              <a:rPr lang="it-IT" sz="2400" dirty="0">
                <a:effectLst/>
                <a:latin typeface="Helvetica" pitchFamily="2" charset="0"/>
              </a:rPr>
              <a:t> with </a:t>
            </a:r>
            <a:r>
              <a:rPr lang="it-IT" sz="2400" dirty="0" err="1">
                <a:effectLst/>
                <a:latin typeface="Helvetica" pitchFamily="2" charset="0"/>
              </a:rPr>
              <a:t>regard</a:t>
            </a:r>
            <a:r>
              <a:rPr lang="it-IT" sz="2400" dirty="0">
                <a:effectLst/>
                <a:latin typeface="Helvetica" pitchFamily="2" charset="0"/>
              </a:rPr>
              <a:t> to</a:t>
            </a:r>
          </a:p>
          <a:p>
            <a:pPr marL="0" indent="0">
              <a:buNone/>
            </a:pPr>
            <a:r>
              <a:rPr lang="it-IT" sz="2400" dirty="0">
                <a:effectLst/>
                <a:latin typeface="Helvetica" pitchFamily="2" charset="0"/>
              </a:rPr>
              <a:t>the processing of </a:t>
            </a:r>
            <a:r>
              <a:rPr lang="it-IT" sz="2400" dirty="0" err="1">
                <a:effectLst/>
                <a:latin typeface="Helvetica" pitchFamily="2" charset="0"/>
              </a:rPr>
              <a:t>such</a:t>
            </a:r>
            <a:r>
              <a:rPr lang="it-IT" sz="2400" dirty="0">
                <a:effectLst/>
                <a:latin typeface="Helvetica" pitchFamily="2" charset="0"/>
              </a:rPr>
              <a:t> data must be </a:t>
            </a:r>
            <a:r>
              <a:rPr lang="it-IT" sz="2400" dirty="0" err="1">
                <a:effectLst/>
                <a:latin typeface="Helvetica" pitchFamily="2" charset="0"/>
              </a:rPr>
              <a:t>equivalent</a:t>
            </a:r>
            <a:r>
              <a:rPr lang="it-IT" sz="2400" dirty="0">
                <a:effectLst/>
                <a:latin typeface="Helvetica" pitchFamily="2" charset="0"/>
              </a:rPr>
              <a:t> in</a:t>
            </a:r>
          </a:p>
          <a:p>
            <a:pPr marL="0" indent="0">
              <a:buNone/>
            </a:pPr>
            <a:r>
              <a:rPr lang="it-IT" sz="2400" dirty="0" err="1">
                <a:effectLst/>
                <a:latin typeface="Helvetica" pitchFamily="2" charset="0"/>
              </a:rPr>
              <a:t>all</a:t>
            </a:r>
            <a:r>
              <a:rPr lang="it-IT" sz="2400" dirty="0">
                <a:effectLst/>
                <a:latin typeface="Helvetica" pitchFamily="2" charset="0"/>
              </a:rPr>
              <a:t>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 </a:t>
            </a:r>
            <a:r>
              <a:rPr lang="it-IT" sz="2400" dirty="0" err="1">
                <a:effectLst/>
                <a:latin typeface="Helvetica" pitchFamily="2" charset="0"/>
              </a:rPr>
              <a:t>whereas</a:t>
            </a:r>
            <a:r>
              <a:rPr lang="it-IT" sz="2400" dirty="0">
                <a:effectLst/>
                <a:latin typeface="Helvetica" pitchFamily="2" charset="0"/>
              </a:rPr>
              <a:t>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objective</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vital</a:t>
            </a:r>
            <a:r>
              <a:rPr lang="it-IT" sz="2400" dirty="0">
                <a:effectLst/>
                <a:latin typeface="Helvetica" pitchFamily="2" charset="0"/>
              </a:rPr>
              <a:t> to</a:t>
            </a:r>
          </a:p>
          <a:p>
            <a:pPr marL="0" indent="0">
              <a:buNone/>
            </a:pPr>
            <a:r>
              <a:rPr lang="it-IT" sz="2400" dirty="0">
                <a:effectLst/>
                <a:latin typeface="Helvetica" pitchFamily="2" charset="0"/>
              </a:rPr>
              <a:t>the </a:t>
            </a:r>
            <a:r>
              <a:rPr lang="it-IT" sz="2400" dirty="0" err="1">
                <a:effectLst/>
                <a:latin typeface="Helvetica" pitchFamily="2" charset="0"/>
              </a:rPr>
              <a:t>internal</a:t>
            </a:r>
            <a:r>
              <a:rPr lang="it-IT" sz="2400" dirty="0">
                <a:effectLst/>
                <a:latin typeface="Helvetica" pitchFamily="2" charset="0"/>
              </a:rPr>
              <a:t> market </a:t>
            </a:r>
            <a:r>
              <a:rPr lang="it-IT" sz="2400" dirty="0" err="1">
                <a:effectLst/>
                <a:latin typeface="Helvetica" pitchFamily="2" charset="0"/>
              </a:rPr>
              <a:t>but</a:t>
            </a:r>
            <a:r>
              <a:rPr lang="it-IT" sz="2400" dirty="0">
                <a:effectLst/>
                <a:latin typeface="Helvetica" pitchFamily="2" charset="0"/>
              </a:rPr>
              <a:t> </a:t>
            </a:r>
            <a:r>
              <a:rPr lang="it-IT" sz="2400" dirty="0" err="1">
                <a:effectLst/>
                <a:latin typeface="Helvetica" pitchFamily="2" charset="0"/>
              </a:rPr>
              <a:t>cannot</a:t>
            </a:r>
            <a:r>
              <a:rPr lang="it-IT" sz="2400" dirty="0">
                <a:effectLst/>
                <a:latin typeface="Helvetica" pitchFamily="2" charset="0"/>
              </a:rPr>
              <a:t> be </a:t>
            </a:r>
            <a:r>
              <a:rPr lang="it-IT" sz="2400" dirty="0" err="1">
                <a:effectLst/>
                <a:latin typeface="Helvetica" pitchFamily="2" charset="0"/>
              </a:rPr>
              <a:t>achieved</a:t>
            </a:r>
            <a:r>
              <a:rPr lang="it-IT" sz="2400" dirty="0">
                <a:effectLst/>
                <a:latin typeface="Helvetica" pitchFamily="2" charset="0"/>
              </a:rPr>
              <a:t> by the</a:t>
            </a:r>
          </a:p>
          <a:p>
            <a:pPr marL="0" indent="0">
              <a:buNone/>
            </a:pP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alone</a:t>
            </a:r>
            <a:endParaRPr lang="it-IT" sz="2400" dirty="0"/>
          </a:p>
        </p:txBody>
      </p:sp>
      <p:sp>
        <p:nvSpPr>
          <p:cNvPr id="4" name="Segnaposto numero diapositiva 3">
            <a:extLst>
              <a:ext uri="{FF2B5EF4-FFF2-40B4-BE49-F238E27FC236}">
                <a16:creationId xmlns:a16="http://schemas.microsoft.com/office/drawing/2014/main" id="{E4EE9D59-3A41-CD4B-B85E-2F3A506BD6A9}"/>
              </a:ext>
            </a:extLst>
          </p:cNvPr>
          <p:cNvSpPr>
            <a:spLocks noGrp="1"/>
          </p:cNvSpPr>
          <p:nvPr>
            <p:ph type="sldNum" sz="quarter" idx="12"/>
          </p:nvPr>
        </p:nvSpPr>
        <p:spPr/>
        <p:txBody>
          <a:bodyPr/>
          <a:lstStyle/>
          <a:p>
            <a:fld id="{9FB2DE29-B15E-594C-8E2E-9B4F1DF8D2EE}" type="slidenum">
              <a:rPr lang="en-US" altLang="en-US" smtClean="0"/>
              <a:pPr/>
              <a:t>8</a:t>
            </a:fld>
            <a:endParaRPr lang="en-US" altLang="en-US"/>
          </a:p>
        </p:txBody>
      </p:sp>
    </p:spTree>
    <p:extLst>
      <p:ext uri="{BB962C8B-B14F-4D97-AF65-F5344CB8AC3E}">
        <p14:creationId xmlns:p14="http://schemas.microsoft.com/office/powerpoint/2010/main" val="3238194041"/>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159C7E-3018-B24A-99A1-A054F53BA3E7}"/>
              </a:ext>
            </a:extLst>
          </p:cNvPr>
          <p:cNvSpPr>
            <a:spLocks noGrp="1"/>
          </p:cNvSpPr>
          <p:nvPr>
            <p:ph type="title"/>
          </p:nvPr>
        </p:nvSpPr>
        <p:spPr/>
        <p:txBody>
          <a:bodyPr/>
          <a:lstStyle/>
          <a:p>
            <a:r>
              <a:rPr lang="it-IT" dirty="0"/>
              <a:t>The data </a:t>
            </a:r>
            <a:r>
              <a:rPr lang="it-IT" dirty="0" err="1"/>
              <a:t>accuracy</a:t>
            </a:r>
            <a:r>
              <a:rPr lang="it-IT" dirty="0"/>
              <a:t> </a:t>
            </a:r>
            <a:r>
              <a:rPr lang="it-IT" dirty="0" err="1"/>
              <a:t>principle</a:t>
            </a:r>
            <a:endParaRPr lang="it-IT" dirty="0"/>
          </a:p>
        </p:txBody>
      </p:sp>
      <p:sp>
        <p:nvSpPr>
          <p:cNvPr id="3" name="Segnaposto contenuto 2">
            <a:extLst>
              <a:ext uri="{FF2B5EF4-FFF2-40B4-BE49-F238E27FC236}">
                <a16:creationId xmlns:a16="http://schemas.microsoft.com/office/drawing/2014/main" id="{B00C265D-6722-1D40-97B5-819D80C50762}"/>
              </a:ext>
            </a:extLst>
          </p:cNvPr>
          <p:cNvSpPr>
            <a:spLocks noGrp="1"/>
          </p:cNvSpPr>
          <p:nvPr>
            <p:ph idx="1"/>
          </p:nvPr>
        </p:nvSpPr>
        <p:spPr/>
        <p:txBody>
          <a:bodyPr/>
          <a:lstStyle/>
          <a:p>
            <a:r>
              <a:rPr lang="it-IT" sz="2800" dirty="0">
                <a:effectLst/>
                <a:latin typeface="Helvetica" pitchFamily="2" charset="0"/>
              </a:rPr>
              <a:t>The </a:t>
            </a:r>
            <a:r>
              <a:rPr lang="it-IT" sz="2800" dirty="0" err="1">
                <a:effectLst/>
                <a:latin typeface="Helvetica" pitchFamily="2" charset="0"/>
              </a:rPr>
              <a:t>principle</a:t>
            </a:r>
            <a:r>
              <a:rPr lang="it-IT" sz="2800" dirty="0">
                <a:effectLst/>
                <a:latin typeface="Helvetica" pitchFamily="2" charset="0"/>
              </a:rPr>
              <a:t> of data </a:t>
            </a:r>
            <a:r>
              <a:rPr lang="it-IT" sz="2800" dirty="0" err="1">
                <a:effectLst/>
                <a:latin typeface="Helvetica" pitchFamily="2" charset="0"/>
              </a:rPr>
              <a:t>accuracy</a:t>
            </a:r>
            <a:r>
              <a:rPr lang="it-IT" sz="2800" dirty="0">
                <a:effectLst/>
                <a:latin typeface="Helvetica" pitchFamily="2" charset="0"/>
              </a:rPr>
              <a:t> must be </a:t>
            </a:r>
            <a:r>
              <a:rPr lang="it-IT" sz="2800" dirty="0" err="1">
                <a:effectLst/>
                <a:latin typeface="Helvetica" pitchFamily="2" charset="0"/>
              </a:rPr>
              <a:t>implemented</a:t>
            </a:r>
            <a:r>
              <a:rPr lang="it-IT" sz="2800" dirty="0">
                <a:effectLst/>
                <a:latin typeface="Helvetica" pitchFamily="2" charset="0"/>
              </a:rPr>
              <a:t> by the controller in </a:t>
            </a:r>
            <a:r>
              <a:rPr lang="it-IT" sz="2800" dirty="0" err="1">
                <a:effectLst/>
                <a:latin typeface="Helvetica" pitchFamily="2" charset="0"/>
              </a:rPr>
              <a:t>all</a:t>
            </a:r>
            <a:r>
              <a:rPr lang="it-IT" sz="2800" dirty="0">
                <a:effectLst/>
                <a:latin typeface="Helvetica" pitchFamily="2" charset="0"/>
              </a:rPr>
              <a:t> processing </a:t>
            </a:r>
            <a:r>
              <a:rPr lang="it-IT" sz="2800" dirty="0" err="1">
                <a:effectLst/>
                <a:latin typeface="Helvetica" pitchFamily="2" charset="0"/>
              </a:rPr>
              <a:t>operations</a:t>
            </a:r>
            <a:r>
              <a:rPr lang="it-IT" sz="2800" dirty="0">
                <a:effectLst/>
                <a:latin typeface="Helvetica" pitchFamily="2" charset="0"/>
              </a:rPr>
              <a:t>. </a:t>
            </a:r>
          </a:p>
          <a:p>
            <a:r>
              <a:rPr lang="it-IT" sz="2800" dirty="0">
                <a:effectLst/>
                <a:latin typeface="Helvetica" pitchFamily="2" charset="0"/>
              </a:rPr>
              <a:t>Inaccurate data must be </a:t>
            </a:r>
            <a:r>
              <a:rPr lang="it-IT" sz="2800" dirty="0" err="1">
                <a:effectLst/>
                <a:latin typeface="Helvetica" pitchFamily="2" charset="0"/>
              </a:rPr>
              <a:t>erased</a:t>
            </a:r>
            <a:r>
              <a:rPr lang="it-IT" sz="2800" dirty="0">
                <a:effectLst/>
                <a:latin typeface="Helvetica" pitchFamily="2" charset="0"/>
              </a:rPr>
              <a:t> or </a:t>
            </a:r>
            <a:r>
              <a:rPr lang="it-IT" sz="2800" dirty="0" err="1">
                <a:effectLst/>
                <a:latin typeface="Helvetica" pitchFamily="2" charset="0"/>
              </a:rPr>
              <a:t>rectified</a:t>
            </a:r>
            <a:r>
              <a:rPr lang="it-IT" sz="2800" dirty="0">
                <a:effectLst/>
                <a:latin typeface="Helvetica" pitchFamily="2" charset="0"/>
              </a:rPr>
              <a:t> </a:t>
            </a:r>
            <a:r>
              <a:rPr lang="it-IT" sz="2800" dirty="0" err="1">
                <a:effectLst/>
                <a:latin typeface="Helvetica" pitchFamily="2" charset="0"/>
              </a:rPr>
              <a:t>without</a:t>
            </a:r>
            <a:r>
              <a:rPr lang="it-IT" sz="2800" dirty="0">
                <a:effectLst/>
                <a:latin typeface="Helvetica" pitchFamily="2" charset="0"/>
              </a:rPr>
              <a:t> delay. </a:t>
            </a:r>
          </a:p>
          <a:p>
            <a:r>
              <a:rPr lang="it-IT" sz="2800" dirty="0">
                <a:effectLst/>
                <a:latin typeface="Helvetica" pitchFamily="2" charset="0"/>
              </a:rPr>
              <a:t>Data </a:t>
            </a:r>
            <a:r>
              <a:rPr lang="it-IT" sz="2800" dirty="0" err="1">
                <a:effectLst/>
                <a:latin typeface="Helvetica" pitchFamily="2" charset="0"/>
              </a:rPr>
              <a:t>may</a:t>
            </a:r>
            <a:r>
              <a:rPr lang="it-IT" sz="2800" dirty="0">
                <a:effectLst/>
                <a:latin typeface="Helvetica" pitchFamily="2" charset="0"/>
              </a:rPr>
              <a:t> </a:t>
            </a:r>
            <a:r>
              <a:rPr lang="it-IT" sz="2800" dirty="0" err="1">
                <a:effectLst/>
                <a:latin typeface="Helvetica" pitchFamily="2" charset="0"/>
              </a:rPr>
              <a:t>need</a:t>
            </a:r>
            <a:r>
              <a:rPr lang="it-IT" sz="2800" dirty="0">
                <a:effectLst/>
                <a:latin typeface="Helvetica" pitchFamily="2" charset="0"/>
              </a:rPr>
              <a:t> to be </a:t>
            </a:r>
            <a:r>
              <a:rPr lang="it-IT" sz="2800" dirty="0" err="1">
                <a:effectLst/>
                <a:latin typeface="Helvetica" pitchFamily="2" charset="0"/>
              </a:rPr>
              <a:t>checked</a:t>
            </a:r>
            <a:r>
              <a:rPr lang="it-IT" sz="2800" dirty="0">
                <a:effectLst/>
                <a:latin typeface="Helvetica" pitchFamily="2" charset="0"/>
              </a:rPr>
              <a:t> </a:t>
            </a:r>
            <a:r>
              <a:rPr lang="it-IT" sz="2800" dirty="0" err="1">
                <a:effectLst/>
                <a:latin typeface="Helvetica" pitchFamily="2" charset="0"/>
              </a:rPr>
              <a:t>regularly</a:t>
            </a:r>
            <a:r>
              <a:rPr lang="it-IT" sz="2800" dirty="0">
                <a:effectLst/>
                <a:latin typeface="Helvetica" pitchFamily="2" charset="0"/>
              </a:rPr>
              <a:t> and </a:t>
            </a:r>
            <a:r>
              <a:rPr lang="it-IT" sz="2800" dirty="0" err="1">
                <a:effectLst/>
                <a:latin typeface="Helvetica" pitchFamily="2" charset="0"/>
              </a:rPr>
              <a:t>kept</a:t>
            </a:r>
            <a:r>
              <a:rPr lang="it-IT" sz="2800" dirty="0">
                <a:effectLst/>
                <a:latin typeface="Helvetica" pitchFamily="2" charset="0"/>
              </a:rPr>
              <a:t> up to date to </a:t>
            </a:r>
            <a:r>
              <a:rPr lang="it-IT" sz="2800" dirty="0" err="1">
                <a:effectLst/>
                <a:latin typeface="Helvetica" pitchFamily="2" charset="0"/>
              </a:rPr>
              <a:t>secure</a:t>
            </a:r>
            <a:r>
              <a:rPr lang="it-IT" sz="2800" dirty="0">
                <a:effectLst/>
                <a:latin typeface="Helvetica" pitchFamily="2" charset="0"/>
              </a:rPr>
              <a:t> </a:t>
            </a:r>
            <a:r>
              <a:rPr lang="it-IT" sz="2800" dirty="0" err="1">
                <a:effectLst/>
                <a:latin typeface="Helvetica" pitchFamily="2" charset="0"/>
              </a:rPr>
              <a:t>accuracy</a:t>
            </a:r>
            <a:r>
              <a:rPr lang="it-IT" sz="2800" dirty="0">
                <a:effectLst/>
                <a:latin typeface="Helvetica" pitchFamily="2" charset="0"/>
              </a:rPr>
              <a:t>. </a:t>
            </a:r>
          </a:p>
          <a:p>
            <a:endParaRPr lang="it-IT" sz="2800" dirty="0"/>
          </a:p>
        </p:txBody>
      </p:sp>
      <p:sp>
        <p:nvSpPr>
          <p:cNvPr id="4" name="Segnaposto numero diapositiva 3">
            <a:extLst>
              <a:ext uri="{FF2B5EF4-FFF2-40B4-BE49-F238E27FC236}">
                <a16:creationId xmlns:a16="http://schemas.microsoft.com/office/drawing/2014/main" id="{43E0C494-85BF-A84B-A8A5-65B83A2B799F}"/>
              </a:ext>
            </a:extLst>
          </p:cNvPr>
          <p:cNvSpPr>
            <a:spLocks noGrp="1"/>
          </p:cNvSpPr>
          <p:nvPr>
            <p:ph type="sldNum" sz="quarter" idx="12"/>
          </p:nvPr>
        </p:nvSpPr>
        <p:spPr/>
        <p:txBody>
          <a:bodyPr/>
          <a:lstStyle/>
          <a:p>
            <a:fld id="{9FB2DE29-B15E-594C-8E2E-9B4F1DF8D2EE}" type="slidenum">
              <a:rPr lang="en-US" altLang="en-US" smtClean="0"/>
              <a:pPr/>
              <a:t>80</a:t>
            </a:fld>
            <a:endParaRPr lang="en-US" altLang="en-US"/>
          </a:p>
        </p:txBody>
      </p:sp>
    </p:spTree>
    <p:extLst>
      <p:ext uri="{BB962C8B-B14F-4D97-AF65-F5344CB8AC3E}">
        <p14:creationId xmlns:p14="http://schemas.microsoft.com/office/powerpoint/2010/main" val="2323699338"/>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749724-2849-C642-988E-C7B97EE3B0BA}"/>
              </a:ext>
            </a:extLst>
          </p:cNvPr>
          <p:cNvSpPr>
            <a:spLocks noGrp="1"/>
          </p:cNvSpPr>
          <p:nvPr>
            <p:ph type="title"/>
          </p:nvPr>
        </p:nvSpPr>
        <p:spPr/>
        <p:txBody>
          <a:bodyPr/>
          <a:lstStyle/>
          <a:p>
            <a:br>
              <a:rPr lang="it-IT" dirty="0">
                <a:effectLst/>
                <a:latin typeface="Helvetica" pitchFamily="2" charset="0"/>
              </a:rPr>
            </a:br>
            <a:r>
              <a:rPr lang="it-IT" dirty="0">
                <a:effectLst/>
                <a:latin typeface="Helvetica" pitchFamily="2" charset="0"/>
              </a:rPr>
              <a:t>The </a:t>
            </a:r>
            <a:r>
              <a:rPr lang="it-IT" dirty="0" err="1">
                <a:effectLst/>
                <a:latin typeface="Helvetica" pitchFamily="2" charset="0"/>
              </a:rPr>
              <a:t>storage</a:t>
            </a:r>
            <a:r>
              <a:rPr lang="it-IT" dirty="0">
                <a:effectLst/>
                <a:latin typeface="Helvetica" pitchFamily="2" charset="0"/>
              </a:rPr>
              <a:t> </a:t>
            </a:r>
            <a:r>
              <a:rPr lang="it-IT" dirty="0" err="1">
                <a:effectLst/>
                <a:latin typeface="Helvetica" pitchFamily="2" charset="0"/>
              </a:rPr>
              <a:t>limitation</a:t>
            </a:r>
            <a:r>
              <a:rPr lang="it-IT" dirty="0">
                <a:effectLst/>
                <a:latin typeface="Helvetica" pitchFamily="2" charset="0"/>
              </a:rPr>
              <a:t> </a:t>
            </a:r>
            <a:r>
              <a:rPr lang="it-IT" dirty="0" err="1">
                <a:effectLst/>
                <a:latin typeface="Helvetica" pitchFamily="2" charset="0"/>
              </a:rPr>
              <a:t>principle</a:t>
            </a:r>
            <a:r>
              <a:rPr lang="it-IT" dirty="0">
                <a:effectLst/>
                <a:latin typeface="Helvetica" pitchFamily="2" charset="0"/>
              </a:rPr>
              <a:t> </a:t>
            </a:r>
            <a:br>
              <a:rPr lang="it-IT" dirty="0">
                <a:effectLst/>
                <a:latin typeface="Helvetica" pitchFamily="2" charset="0"/>
              </a:rPr>
            </a:br>
            <a:endParaRPr lang="it-IT" dirty="0"/>
          </a:p>
        </p:txBody>
      </p:sp>
      <p:sp>
        <p:nvSpPr>
          <p:cNvPr id="3" name="Segnaposto contenuto 2">
            <a:extLst>
              <a:ext uri="{FF2B5EF4-FFF2-40B4-BE49-F238E27FC236}">
                <a16:creationId xmlns:a16="http://schemas.microsoft.com/office/drawing/2014/main" id="{A8CE25EC-8AF3-754A-B053-D7B3E3A48A7F}"/>
              </a:ext>
            </a:extLst>
          </p:cNvPr>
          <p:cNvSpPr>
            <a:spLocks noGrp="1"/>
          </p:cNvSpPr>
          <p:nvPr>
            <p:ph idx="1"/>
          </p:nvPr>
        </p:nvSpPr>
        <p:spPr/>
        <p:txBody>
          <a:bodyPr/>
          <a:lstStyle/>
          <a:p>
            <a:br>
              <a:rPr lang="it-IT" dirty="0">
                <a:effectLst/>
                <a:latin typeface="Helvetica" pitchFamily="2" charset="0"/>
              </a:rPr>
            </a:br>
            <a:r>
              <a:rPr lang="it-IT" dirty="0">
                <a:effectLst/>
                <a:latin typeface="Helvetica" pitchFamily="2" charset="0"/>
              </a:rPr>
              <a:t>The </a:t>
            </a:r>
            <a:r>
              <a:rPr lang="it-IT" dirty="0" err="1">
                <a:effectLst/>
                <a:latin typeface="Helvetica" pitchFamily="2" charset="0"/>
              </a:rPr>
              <a:t>principle</a:t>
            </a:r>
            <a:r>
              <a:rPr lang="it-IT" dirty="0">
                <a:effectLst/>
                <a:latin typeface="Helvetica" pitchFamily="2" charset="0"/>
              </a:rPr>
              <a:t> of </a:t>
            </a:r>
            <a:r>
              <a:rPr lang="it-IT" dirty="0" err="1">
                <a:effectLst/>
                <a:latin typeface="Helvetica" pitchFamily="2" charset="0"/>
              </a:rPr>
              <a:t>storage</a:t>
            </a:r>
            <a:r>
              <a:rPr lang="it-IT" dirty="0">
                <a:effectLst/>
                <a:latin typeface="Helvetica" pitchFamily="2" charset="0"/>
              </a:rPr>
              <a:t> </a:t>
            </a:r>
            <a:r>
              <a:rPr lang="it-IT" dirty="0" err="1">
                <a:effectLst/>
                <a:latin typeface="Helvetica" pitchFamily="2" charset="0"/>
              </a:rPr>
              <a:t>limitation</a:t>
            </a:r>
            <a:r>
              <a:rPr lang="it-IT" dirty="0">
                <a:effectLst/>
                <a:latin typeface="Helvetica" pitchFamily="2" charset="0"/>
              </a:rPr>
              <a:t> </a:t>
            </a:r>
            <a:r>
              <a:rPr lang="it-IT" dirty="0" err="1">
                <a:effectLst/>
                <a:latin typeface="Helvetica" pitchFamily="2" charset="0"/>
              </a:rPr>
              <a:t>means</a:t>
            </a:r>
            <a:r>
              <a:rPr lang="it-IT" dirty="0">
                <a:effectLst/>
                <a:latin typeface="Helvetica" pitchFamily="2" charset="0"/>
              </a:rPr>
              <a:t> </a:t>
            </a:r>
            <a:r>
              <a:rPr lang="it-IT" dirty="0" err="1">
                <a:effectLst/>
                <a:latin typeface="Helvetica" pitchFamily="2" charset="0"/>
              </a:rPr>
              <a:t>that</a:t>
            </a:r>
            <a:r>
              <a:rPr lang="it-IT" dirty="0">
                <a:effectLst/>
                <a:latin typeface="Helvetica" pitchFamily="2" charset="0"/>
              </a:rPr>
              <a:t> personal data must be </a:t>
            </a:r>
            <a:r>
              <a:rPr lang="it-IT" dirty="0" err="1">
                <a:effectLst/>
                <a:latin typeface="Helvetica" pitchFamily="2" charset="0"/>
              </a:rPr>
              <a:t>deleted</a:t>
            </a:r>
            <a:r>
              <a:rPr lang="it-IT" dirty="0">
                <a:effectLst/>
                <a:latin typeface="Helvetica" pitchFamily="2" charset="0"/>
              </a:rPr>
              <a:t> or </a:t>
            </a:r>
            <a:r>
              <a:rPr lang="it-IT" dirty="0" err="1">
                <a:effectLst/>
                <a:latin typeface="Helvetica" pitchFamily="2" charset="0"/>
              </a:rPr>
              <a:t>anonymised</a:t>
            </a:r>
            <a:r>
              <a:rPr lang="it-IT" dirty="0">
                <a:effectLst/>
                <a:latin typeface="Helvetica" pitchFamily="2" charset="0"/>
              </a:rPr>
              <a:t> </a:t>
            </a:r>
            <a:r>
              <a:rPr lang="it-IT" dirty="0" err="1">
                <a:effectLst/>
                <a:latin typeface="Helvetica" pitchFamily="2" charset="0"/>
              </a:rPr>
              <a:t>as</a:t>
            </a:r>
            <a:r>
              <a:rPr lang="it-IT" dirty="0">
                <a:effectLst/>
                <a:latin typeface="Helvetica" pitchFamily="2" charset="0"/>
              </a:rPr>
              <a:t> </a:t>
            </a:r>
            <a:r>
              <a:rPr lang="it-IT" dirty="0" err="1">
                <a:effectLst/>
                <a:latin typeface="Helvetica" pitchFamily="2" charset="0"/>
              </a:rPr>
              <a:t>soon</a:t>
            </a:r>
            <a:r>
              <a:rPr lang="it-IT" dirty="0">
                <a:effectLst/>
                <a:latin typeface="Helvetica" pitchFamily="2" charset="0"/>
              </a:rPr>
              <a:t> </a:t>
            </a:r>
            <a:r>
              <a:rPr lang="it-IT" dirty="0" err="1">
                <a:effectLst/>
                <a:latin typeface="Helvetica" pitchFamily="2" charset="0"/>
              </a:rPr>
              <a:t>as</a:t>
            </a:r>
            <a:r>
              <a:rPr lang="it-IT" dirty="0">
                <a:effectLst/>
                <a:latin typeface="Helvetica" pitchFamily="2" charset="0"/>
              </a:rPr>
              <a:t> </a:t>
            </a:r>
            <a:r>
              <a:rPr lang="it-IT" dirty="0" err="1">
                <a:effectLst/>
                <a:latin typeface="Helvetica" pitchFamily="2" charset="0"/>
              </a:rPr>
              <a:t>they</a:t>
            </a:r>
            <a:r>
              <a:rPr lang="it-IT" dirty="0">
                <a:effectLst/>
                <a:latin typeface="Helvetica" pitchFamily="2" charset="0"/>
              </a:rPr>
              <a:t> are no </a:t>
            </a:r>
            <a:r>
              <a:rPr lang="it-IT" dirty="0" err="1">
                <a:effectLst/>
                <a:latin typeface="Helvetica" pitchFamily="2" charset="0"/>
              </a:rPr>
              <a:t>longer</a:t>
            </a:r>
            <a:r>
              <a:rPr lang="it-IT" dirty="0">
                <a:effectLst/>
                <a:latin typeface="Helvetica" pitchFamily="2" charset="0"/>
              </a:rPr>
              <a:t> </a:t>
            </a:r>
            <a:r>
              <a:rPr lang="it-IT" dirty="0" err="1">
                <a:effectLst/>
                <a:latin typeface="Helvetica" pitchFamily="2" charset="0"/>
              </a:rPr>
              <a:t>needed</a:t>
            </a:r>
            <a:r>
              <a:rPr lang="it-IT" dirty="0">
                <a:effectLst/>
                <a:latin typeface="Helvetica" pitchFamily="2" charset="0"/>
              </a:rPr>
              <a:t> for the </a:t>
            </a:r>
            <a:r>
              <a:rPr lang="it-IT" dirty="0" err="1">
                <a:effectLst/>
                <a:latin typeface="Helvetica" pitchFamily="2" charset="0"/>
              </a:rPr>
              <a:t>purposes</a:t>
            </a:r>
            <a:r>
              <a:rPr lang="it-IT" dirty="0">
                <a:effectLst/>
                <a:latin typeface="Helvetica" pitchFamily="2" charset="0"/>
              </a:rPr>
              <a:t> for </a:t>
            </a:r>
            <a:r>
              <a:rPr lang="it-IT" dirty="0" err="1">
                <a:effectLst/>
                <a:latin typeface="Helvetica" pitchFamily="2" charset="0"/>
              </a:rPr>
              <a:t>which</a:t>
            </a:r>
            <a:r>
              <a:rPr lang="it-IT" dirty="0">
                <a:effectLst/>
                <a:latin typeface="Helvetica" pitchFamily="2" charset="0"/>
              </a:rPr>
              <a:t> </a:t>
            </a:r>
            <a:r>
              <a:rPr lang="it-IT" dirty="0" err="1">
                <a:effectLst/>
                <a:latin typeface="Helvetica" pitchFamily="2" charset="0"/>
              </a:rPr>
              <a:t>they</a:t>
            </a:r>
            <a:r>
              <a:rPr lang="it-IT" dirty="0">
                <a:effectLst/>
                <a:latin typeface="Helvetica" pitchFamily="2" charset="0"/>
              </a:rPr>
              <a:t> </a:t>
            </a:r>
            <a:r>
              <a:rPr lang="it-IT" dirty="0" err="1">
                <a:effectLst/>
                <a:latin typeface="Helvetica" pitchFamily="2" charset="0"/>
              </a:rPr>
              <a:t>were</a:t>
            </a:r>
            <a:r>
              <a:rPr lang="it-IT" dirty="0">
                <a:effectLst/>
                <a:latin typeface="Helvetica" pitchFamily="2" charset="0"/>
              </a:rPr>
              <a:t> </a:t>
            </a:r>
            <a:r>
              <a:rPr lang="it-IT" dirty="0" err="1">
                <a:effectLst/>
                <a:latin typeface="Helvetica" pitchFamily="2" charset="0"/>
              </a:rPr>
              <a:t>collected</a:t>
            </a:r>
            <a:r>
              <a:rPr lang="it-IT" dirty="0">
                <a:effectLst/>
                <a:latin typeface="Helvetica" pitchFamily="2" charset="0"/>
              </a:rPr>
              <a:t>. </a:t>
            </a:r>
          </a:p>
          <a:p>
            <a:endParaRPr lang="it-IT" dirty="0"/>
          </a:p>
        </p:txBody>
      </p:sp>
      <p:sp>
        <p:nvSpPr>
          <p:cNvPr id="4" name="Segnaposto numero diapositiva 3">
            <a:extLst>
              <a:ext uri="{FF2B5EF4-FFF2-40B4-BE49-F238E27FC236}">
                <a16:creationId xmlns:a16="http://schemas.microsoft.com/office/drawing/2014/main" id="{30791A20-39DD-A04A-8035-4D11CC36A632}"/>
              </a:ext>
            </a:extLst>
          </p:cNvPr>
          <p:cNvSpPr>
            <a:spLocks noGrp="1"/>
          </p:cNvSpPr>
          <p:nvPr>
            <p:ph type="sldNum" sz="quarter" idx="12"/>
          </p:nvPr>
        </p:nvSpPr>
        <p:spPr/>
        <p:txBody>
          <a:bodyPr/>
          <a:lstStyle/>
          <a:p>
            <a:fld id="{9FB2DE29-B15E-594C-8E2E-9B4F1DF8D2EE}" type="slidenum">
              <a:rPr lang="en-US" altLang="en-US" smtClean="0"/>
              <a:pPr/>
              <a:t>81</a:t>
            </a:fld>
            <a:endParaRPr lang="en-US" altLang="en-US"/>
          </a:p>
        </p:txBody>
      </p:sp>
    </p:spTree>
    <p:extLst>
      <p:ext uri="{BB962C8B-B14F-4D97-AF65-F5344CB8AC3E}">
        <p14:creationId xmlns:p14="http://schemas.microsoft.com/office/powerpoint/2010/main" val="3237182945"/>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DCE738-48D7-DC4D-BBF5-A330460911B1}"/>
              </a:ext>
            </a:extLst>
          </p:cNvPr>
          <p:cNvSpPr>
            <a:spLocks noGrp="1"/>
          </p:cNvSpPr>
          <p:nvPr>
            <p:ph type="title"/>
          </p:nvPr>
        </p:nvSpPr>
        <p:spPr>
          <a:xfrm>
            <a:off x="685800" y="609600"/>
            <a:ext cx="7772400" cy="731168"/>
          </a:xfrm>
        </p:spPr>
        <p:txBody>
          <a:bodyPr/>
          <a:lstStyle/>
          <a:p>
            <a:r>
              <a:rPr lang="it-IT" dirty="0">
                <a:effectLst/>
                <a:latin typeface="Helvetica" pitchFamily="2" charset="0"/>
              </a:rPr>
              <a:t>The data security </a:t>
            </a:r>
            <a:r>
              <a:rPr lang="it-IT" dirty="0" err="1">
                <a:effectLst/>
                <a:latin typeface="Helvetica" pitchFamily="2" charset="0"/>
              </a:rPr>
              <a:t>principle</a:t>
            </a:r>
            <a:r>
              <a:rPr lang="it-IT" dirty="0">
                <a:effectLst/>
                <a:latin typeface="Helvetica" pitchFamily="2" charset="0"/>
              </a:rPr>
              <a:t> </a:t>
            </a:r>
            <a:br>
              <a:rPr lang="it-IT" dirty="0">
                <a:effectLst/>
                <a:latin typeface="Helvetica" pitchFamily="2" charset="0"/>
              </a:rPr>
            </a:br>
            <a:endParaRPr lang="it-IT" dirty="0"/>
          </a:p>
        </p:txBody>
      </p:sp>
      <p:sp>
        <p:nvSpPr>
          <p:cNvPr id="3" name="Segnaposto contenuto 2">
            <a:extLst>
              <a:ext uri="{FF2B5EF4-FFF2-40B4-BE49-F238E27FC236}">
                <a16:creationId xmlns:a16="http://schemas.microsoft.com/office/drawing/2014/main" id="{50D43253-DB12-9B41-A4E7-3395FA9FF034}"/>
              </a:ext>
            </a:extLst>
          </p:cNvPr>
          <p:cNvSpPr>
            <a:spLocks noGrp="1"/>
          </p:cNvSpPr>
          <p:nvPr>
            <p:ph idx="1"/>
          </p:nvPr>
        </p:nvSpPr>
        <p:spPr>
          <a:xfrm>
            <a:off x="685800" y="1340768"/>
            <a:ext cx="7772400" cy="4755232"/>
          </a:xfrm>
        </p:spPr>
        <p:txBody>
          <a:bodyPr/>
          <a:lstStyle/>
          <a:p>
            <a:r>
              <a:rPr lang="it-IT" sz="2800" dirty="0">
                <a:effectLst/>
                <a:latin typeface="Helvetica" pitchFamily="2" charset="0"/>
              </a:rPr>
              <a:t>The security and </a:t>
            </a:r>
            <a:r>
              <a:rPr lang="it-IT" sz="2800" dirty="0" err="1">
                <a:effectLst/>
                <a:latin typeface="Helvetica" pitchFamily="2" charset="0"/>
              </a:rPr>
              <a:t>confidentiality</a:t>
            </a:r>
            <a:r>
              <a:rPr lang="it-IT" sz="2800" dirty="0">
                <a:effectLst/>
                <a:latin typeface="Helvetica" pitchFamily="2" charset="0"/>
              </a:rPr>
              <a:t> of personal data are </a:t>
            </a:r>
            <a:r>
              <a:rPr lang="it-IT" sz="2800" dirty="0" err="1">
                <a:effectLst/>
                <a:latin typeface="Helvetica" pitchFamily="2" charset="0"/>
              </a:rPr>
              <a:t>key</a:t>
            </a:r>
            <a:r>
              <a:rPr lang="it-IT" sz="2800" dirty="0">
                <a:effectLst/>
                <a:latin typeface="Helvetica" pitchFamily="2" charset="0"/>
              </a:rPr>
              <a:t> to </a:t>
            </a:r>
            <a:r>
              <a:rPr lang="it-IT" sz="2800" dirty="0" err="1">
                <a:effectLst/>
                <a:latin typeface="Helvetica" pitchFamily="2" charset="0"/>
              </a:rPr>
              <a:t>preventing</a:t>
            </a:r>
            <a:r>
              <a:rPr lang="it-IT" sz="2800" dirty="0">
                <a:effectLst/>
                <a:latin typeface="Helvetica" pitchFamily="2" charset="0"/>
              </a:rPr>
              <a:t> </a:t>
            </a:r>
            <a:r>
              <a:rPr lang="it-IT" sz="2800" dirty="0" err="1">
                <a:effectLst/>
                <a:latin typeface="Helvetica" pitchFamily="2" charset="0"/>
              </a:rPr>
              <a:t>adverse</a:t>
            </a:r>
            <a:r>
              <a:rPr lang="it-IT" sz="2800" dirty="0">
                <a:effectLst/>
                <a:latin typeface="Helvetica" pitchFamily="2" charset="0"/>
              </a:rPr>
              <a:t> </a:t>
            </a:r>
            <a:r>
              <a:rPr lang="it-IT" sz="2800" dirty="0" err="1">
                <a:effectLst/>
                <a:latin typeface="Helvetica" pitchFamily="2" charset="0"/>
              </a:rPr>
              <a:t>effects</a:t>
            </a:r>
            <a:r>
              <a:rPr lang="it-IT" sz="2800" dirty="0">
                <a:effectLst/>
                <a:latin typeface="Helvetica" pitchFamily="2" charset="0"/>
              </a:rPr>
              <a:t> for the data </a:t>
            </a:r>
            <a:r>
              <a:rPr lang="it-IT" sz="2800" dirty="0" err="1">
                <a:effectLst/>
                <a:latin typeface="Helvetica" pitchFamily="2" charset="0"/>
              </a:rPr>
              <a:t>subject</a:t>
            </a:r>
            <a:r>
              <a:rPr lang="it-IT" sz="2800" dirty="0">
                <a:effectLst/>
                <a:latin typeface="Helvetica" pitchFamily="2" charset="0"/>
              </a:rPr>
              <a:t>. </a:t>
            </a:r>
          </a:p>
          <a:p>
            <a:r>
              <a:rPr lang="it-IT" sz="2800" dirty="0">
                <a:effectLst/>
                <a:latin typeface="Helvetica" pitchFamily="2" charset="0"/>
              </a:rPr>
              <a:t>Security </a:t>
            </a:r>
            <a:r>
              <a:rPr lang="it-IT" sz="2800" dirty="0" err="1">
                <a:effectLst/>
                <a:latin typeface="Helvetica" pitchFamily="2" charset="0"/>
              </a:rPr>
              <a:t>measures</a:t>
            </a:r>
            <a:r>
              <a:rPr lang="it-IT" sz="2800" dirty="0">
                <a:effectLst/>
                <a:latin typeface="Helvetica" pitchFamily="2" charset="0"/>
              </a:rPr>
              <a:t> can be of a </a:t>
            </a:r>
            <a:r>
              <a:rPr lang="it-IT" sz="2800" dirty="0" err="1">
                <a:effectLst/>
                <a:latin typeface="Helvetica" pitchFamily="2" charset="0"/>
              </a:rPr>
              <a:t>technical</a:t>
            </a:r>
            <a:r>
              <a:rPr lang="it-IT" sz="2800" dirty="0">
                <a:effectLst/>
                <a:latin typeface="Helvetica" pitchFamily="2" charset="0"/>
              </a:rPr>
              <a:t> and/or </a:t>
            </a:r>
            <a:r>
              <a:rPr lang="it-IT" sz="2800" dirty="0" err="1">
                <a:effectLst/>
                <a:latin typeface="Helvetica" pitchFamily="2" charset="0"/>
              </a:rPr>
              <a:t>organisational</a:t>
            </a:r>
            <a:r>
              <a:rPr lang="it-IT" sz="2800" dirty="0">
                <a:effectLst/>
                <a:latin typeface="Helvetica" pitchFamily="2" charset="0"/>
              </a:rPr>
              <a:t> nature. </a:t>
            </a:r>
          </a:p>
          <a:p>
            <a:r>
              <a:rPr lang="it-IT" sz="2800" dirty="0" err="1">
                <a:effectLst/>
                <a:latin typeface="Helvetica" pitchFamily="2" charset="0"/>
              </a:rPr>
              <a:t>Pseudonymisation</a:t>
            </a:r>
            <a:r>
              <a:rPr lang="it-IT" sz="2800" dirty="0">
                <a:effectLst/>
                <a:latin typeface="Helvetica" pitchFamily="2" charset="0"/>
              </a:rPr>
              <a:t> </a:t>
            </a:r>
            <a:r>
              <a:rPr lang="it-IT" sz="2800" dirty="0" err="1">
                <a:effectLst/>
                <a:latin typeface="Helvetica" pitchFamily="2" charset="0"/>
              </a:rPr>
              <a:t>is</a:t>
            </a:r>
            <a:r>
              <a:rPr lang="it-IT" sz="2800" dirty="0">
                <a:effectLst/>
                <a:latin typeface="Helvetica" pitchFamily="2" charset="0"/>
              </a:rPr>
              <a:t> a </a:t>
            </a:r>
            <a:r>
              <a:rPr lang="it-IT" sz="2800" dirty="0" err="1">
                <a:effectLst/>
                <a:latin typeface="Helvetica" pitchFamily="2" charset="0"/>
              </a:rPr>
              <a:t>process</a:t>
            </a:r>
            <a:r>
              <a:rPr lang="it-IT" sz="2800" dirty="0">
                <a:effectLst/>
                <a:latin typeface="Helvetica" pitchFamily="2" charset="0"/>
              </a:rPr>
              <a:t> </a:t>
            </a:r>
            <a:r>
              <a:rPr lang="it-IT" sz="2800" dirty="0" err="1">
                <a:effectLst/>
                <a:latin typeface="Helvetica" pitchFamily="2" charset="0"/>
              </a:rPr>
              <a:t>that</a:t>
            </a:r>
            <a:r>
              <a:rPr lang="it-IT" sz="2800" dirty="0">
                <a:effectLst/>
                <a:latin typeface="Helvetica" pitchFamily="2" charset="0"/>
              </a:rPr>
              <a:t> can </a:t>
            </a:r>
            <a:r>
              <a:rPr lang="it-IT" sz="2800" dirty="0" err="1">
                <a:effectLst/>
                <a:latin typeface="Helvetica" pitchFamily="2" charset="0"/>
              </a:rPr>
              <a:t>protect</a:t>
            </a:r>
            <a:r>
              <a:rPr lang="it-IT" sz="2800" dirty="0">
                <a:effectLst/>
                <a:latin typeface="Helvetica" pitchFamily="2" charset="0"/>
              </a:rPr>
              <a:t> personal data. </a:t>
            </a:r>
          </a:p>
          <a:p>
            <a:r>
              <a:rPr lang="it-IT" sz="2800" dirty="0">
                <a:effectLst/>
                <a:latin typeface="Helvetica" pitchFamily="2" charset="0"/>
              </a:rPr>
              <a:t>The </a:t>
            </a:r>
            <a:r>
              <a:rPr lang="it-IT" sz="2800" dirty="0" err="1">
                <a:effectLst/>
                <a:latin typeface="Helvetica" pitchFamily="2" charset="0"/>
              </a:rPr>
              <a:t>appropriateness</a:t>
            </a:r>
            <a:r>
              <a:rPr lang="it-IT" sz="2800" dirty="0">
                <a:effectLst/>
                <a:latin typeface="Helvetica" pitchFamily="2" charset="0"/>
              </a:rPr>
              <a:t> of security </a:t>
            </a:r>
            <a:r>
              <a:rPr lang="it-IT" sz="2800" dirty="0" err="1">
                <a:effectLst/>
                <a:latin typeface="Helvetica" pitchFamily="2" charset="0"/>
              </a:rPr>
              <a:t>measures</a:t>
            </a:r>
            <a:r>
              <a:rPr lang="it-IT" sz="2800" dirty="0">
                <a:effectLst/>
                <a:latin typeface="Helvetica" pitchFamily="2" charset="0"/>
              </a:rPr>
              <a:t> must be </a:t>
            </a:r>
            <a:r>
              <a:rPr lang="it-IT" sz="2800" dirty="0" err="1">
                <a:effectLst/>
                <a:latin typeface="Helvetica" pitchFamily="2" charset="0"/>
              </a:rPr>
              <a:t>determined</a:t>
            </a:r>
            <a:r>
              <a:rPr lang="it-IT" sz="2800" dirty="0">
                <a:effectLst/>
                <a:latin typeface="Helvetica" pitchFamily="2" charset="0"/>
              </a:rPr>
              <a:t> on a case-by-case </a:t>
            </a:r>
            <a:r>
              <a:rPr lang="it-IT" sz="2800" dirty="0" err="1">
                <a:effectLst/>
                <a:latin typeface="Helvetica" pitchFamily="2" charset="0"/>
              </a:rPr>
              <a:t>basis</a:t>
            </a:r>
            <a:r>
              <a:rPr lang="it-IT" sz="2800" dirty="0">
                <a:effectLst/>
                <a:latin typeface="Helvetica" pitchFamily="2" charset="0"/>
              </a:rPr>
              <a:t> and </a:t>
            </a:r>
            <a:r>
              <a:rPr lang="it-IT" sz="2800" dirty="0" err="1">
                <a:effectLst/>
                <a:latin typeface="Helvetica" pitchFamily="2" charset="0"/>
              </a:rPr>
              <a:t>reviewed</a:t>
            </a:r>
            <a:r>
              <a:rPr lang="it-IT" sz="2800" dirty="0">
                <a:effectLst/>
                <a:latin typeface="Helvetica" pitchFamily="2" charset="0"/>
              </a:rPr>
              <a:t> </a:t>
            </a:r>
            <a:r>
              <a:rPr lang="it-IT" sz="2800" dirty="0" err="1">
                <a:effectLst/>
                <a:latin typeface="Helvetica" pitchFamily="2" charset="0"/>
              </a:rPr>
              <a:t>regularly</a:t>
            </a:r>
            <a:r>
              <a:rPr lang="it-IT" sz="2800" dirty="0">
                <a:effectLst/>
                <a:latin typeface="Helvetica" pitchFamily="2" charset="0"/>
              </a:rPr>
              <a:t>. </a:t>
            </a:r>
          </a:p>
          <a:p>
            <a:endParaRPr lang="it-IT" sz="2800" dirty="0"/>
          </a:p>
        </p:txBody>
      </p:sp>
      <p:sp>
        <p:nvSpPr>
          <p:cNvPr id="4" name="Segnaposto numero diapositiva 3">
            <a:extLst>
              <a:ext uri="{FF2B5EF4-FFF2-40B4-BE49-F238E27FC236}">
                <a16:creationId xmlns:a16="http://schemas.microsoft.com/office/drawing/2014/main" id="{F3F2D0F6-96F5-9D4C-98A3-EF26C6745008}"/>
              </a:ext>
            </a:extLst>
          </p:cNvPr>
          <p:cNvSpPr>
            <a:spLocks noGrp="1"/>
          </p:cNvSpPr>
          <p:nvPr>
            <p:ph type="sldNum" sz="quarter" idx="12"/>
          </p:nvPr>
        </p:nvSpPr>
        <p:spPr/>
        <p:txBody>
          <a:bodyPr/>
          <a:lstStyle/>
          <a:p>
            <a:fld id="{9FB2DE29-B15E-594C-8E2E-9B4F1DF8D2EE}" type="slidenum">
              <a:rPr lang="en-US" altLang="en-US" smtClean="0"/>
              <a:pPr/>
              <a:t>82</a:t>
            </a:fld>
            <a:endParaRPr lang="en-US" altLang="en-US"/>
          </a:p>
        </p:txBody>
      </p:sp>
    </p:spTree>
    <p:extLst>
      <p:ext uri="{BB962C8B-B14F-4D97-AF65-F5344CB8AC3E}">
        <p14:creationId xmlns:p14="http://schemas.microsoft.com/office/powerpoint/2010/main" val="928928835"/>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E3ADBA-40FA-0F41-9997-EDC4300E998F}"/>
              </a:ext>
            </a:extLst>
          </p:cNvPr>
          <p:cNvSpPr>
            <a:spLocks noGrp="1"/>
          </p:cNvSpPr>
          <p:nvPr>
            <p:ph type="title"/>
          </p:nvPr>
        </p:nvSpPr>
        <p:spPr/>
        <p:txBody>
          <a:bodyPr/>
          <a:lstStyle/>
          <a:p>
            <a:r>
              <a:rPr lang="it-IT" dirty="0"/>
              <a:t>Privacy by default and privacy by design</a:t>
            </a:r>
          </a:p>
        </p:txBody>
      </p:sp>
      <p:sp>
        <p:nvSpPr>
          <p:cNvPr id="3" name="Segnaposto contenuto 2">
            <a:extLst>
              <a:ext uri="{FF2B5EF4-FFF2-40B4-BE49-F238E27FC236}">
                <a16:creationId xmlns:a16="http://schemas.microsoft.com/office/drawing/2014/main" id="{8A78036E-6C2C-7940-82BD-EC36315B0D6D}"/>
              </a:ext>
            </a:extLst>
          </p:cNvPr>
          <p:cNvSpPr>
            <a:spLocks noGrp="1"/>
          </p:cNvSpPr>
          <p:nvPr>
            <p:ph idx="1"/>
          </p:nvPr>
        </p:nvSpPr>
        <p:spPr>
          <a:xfrm>
            <a:off x="539552" y="1988840"/>
            <a:ext cx="7918648" cy="4464496"/>
          </a:xfrm>
        </p:spPr>
        <p:txBody>
          <a:bodyPr/>
          <a:lstStyle/>
          <a:p>
            <a:r>
              <a:rPr lang="it-IT" sz="2400" b="1" dirty="0">
                <a:effectLst/>
                <a:latin typeface="Helvetica" pitchFamily="2" charset="0"/>
              </a:rPr>
              <a:t>The GDPR </a:t>
            </a:r>
            <a:r>
              <a:rPr lang="it-IT" sz="2400" dirty="0" err="1">
                <a:effectLst/>
                <a:latin typeface="Helvetica" pitchFamily="2" charset="0"/>
              </a:rPr>
              <a:t>requires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controllers</a:t>
            </a:r>
            <a:r>
              <a:rPr lang="it-IT" sz="2400" dirty="0">
                <a:effectLst/>
                <a:latin typeface="Helvetica" pitchFamily="2" charset="0"/>
              </a:rPr>
              <a:t> put in </a:t>
            </a:r>
            <a:r>
              <a:rPr lang="it-IT" sz="2400" dirty="0" err="1">
                <a:effectLst/>
                <a:latin typeface="Helvetica" pitchFamily="2" charset="0"/>
              </a:rPr>
              <a:t>place</a:t>
            </a:r>
            <a:r>
              <a:rPr lang="it-IT" sz="2400" dirty="0">
                <a:effectLst/>
                <a:latin typeface="Helvetica" pitchFamily="2" charset="0"/>
              </a:rPr>
              <a:t> </a:t>
            </a:r>
            <a:r>
              <a:rPr lang="it-IT" sz="2400" dirty="0" err="1">
                <a:effectLst/>
                <a:latin typeface="Helvetica" pitchFamily="2" charset="0"/>
              </a:rPr>
              <a:t>measures</a:t>
            </a:r>
            <a:r>
              <a:rPr lang="it-IT" sz="2400" dirty="0">
                <a:effectLst/>
                <a:latin typeface="Helvetica" pitchFamily="2" charset="0"/>
              </a:rPr>
              <a:t> to </a:t>
            </a:r>
            <a:r>
              <a:rPr lang="it-IT" sz="2400" dirty="0" err="1">
                <a:effectLst/>
                <a:latin typeface="Helvetica" pitchFamily="2" charset="0"/>
              </a:rPr>
              <a:t>effectively</a:t>
            </a:r>
            <a:r>
              <a:rPr lang="it-IT" sz="2400" dirty="0">
                <a:effectLst/>
                <a:latin typeface="Helvetica" pitchFamily="2" charset="0"/>
              </a:rPr>
              <a:t> </a:t>
            </a:r>
            <a:r>
              <a:rPr lang="it-IT" sz="2400" dirty="0" err="1">
                <a:effectLst/>
                <a:latin typeface="Helvetica" pitchFamily="2" charset="0"/>
              </a:rPr>
              <a:t>implement</a:t>
            </a:r>
            <a:r>
              <a:rPr lang="it-IT" sz="2400" dirty="0">
                <a:effectLst/>
                <a:latin typeface="Helvetica" pitchFamily="2" charset="0"/>
              </a:rPr>
              <a:t>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principles</a:t>
            </a:r>
            <a:r>
              <a:rPr lang="it-IT" sz="2400" dirty="0">
                <a:effectLst/>
                <a:latin typeface="Helvetica" pitchFamily="2" charset="0"/>
              </a:rPr>
              <a:t> and to integrate the </a:t>
            </a:r>
            <a:r>
              <a:rPr lang="it-IT" sz="2400" dirty="0" err="1">
                <a:effectLst/>
                <a:latin typeface="Helvetica" pitchFamily="2" charset="0"/>
              </a:rPr>
              <a:t>necessary</a:t>
            </a:r>
            <a:r>
              <a:rPr lang="it-IT" sz="2400" dirty="0">
                <a:effectLst/>
                <a:latin typeface="Helvetica" pitchFamily="2" charset="0"/>
              </a:rPr>
              <a:t> </a:t>
            </a:r>
            <a:r>
              <a:rPr lang="it-IT" sz="2400" dirty="0" err="1">
                <a:effectLst/>
                <a:latin typeface="Helvetica" pitchFamily="2" charset="0"/>
              </a:rPr>
              <a:t>safeguards</a:t>
            </a:r>
            <a:r>
              <a:rPr lang="it-IT" sz="2400" dirty="0">
                <a:effectLst/>
                <a:latin typeface="Helvetica" pitchFamily="2" charset="0"/>
              </a:rPr>
              <a:t> to </a:t>
            </a:r>
            <a:r>
              <a:rPr lang="it-IT" sz="2400" dirty="0" err="1">
                <a:effectLst/>
                <a:latin typeface="Helvetica" pitchFamily="2" charset="0"/>
              </a:rPr>
              <a:t>meet</a:t>
            </a:r>
            <a:r>
              <a:rPr lang="it-IT" sz="2400" dirty="0">
                <a:effectLst/>
                <a:latin typeface="Helvetica" pitchFamily="2" charset="0"/>
              </a:rPr>
              <a:t> the </a:t>
            </a:r>
            <a:r>
              <a:rPr lang="it-IT" sz="2400" dirty="0" err="1">
                <a:effectLst/>
                <a:latin typeface="Helvetica" pitchFamily="2" charset="0"/>
              </a:rPr>
              <a:t>requirements</a:t>
            </a:r>
            <a:r>
              <a:rPr lang="it-IT" sz="2400" dirty="0">
                <a:effectLst/>
                <a:latin typeface="Helvetica" pitchFamily="2" charset="0"/>
              </a:rPr>
              <a:t> of the </a:t>
            </a:r>
            <a:r>
              <a:rPr lang="it-IT" sz="2400" dirty="0" err="1">
                <a:effectLst/>
                <a:latin typeface="Helvetica" pitchFamily="2" charset="0"/>
              </a:rPr>
              <a:t>regulation</a:t>
            </a:r>
            <a:r>
              <a:rPr lang="it-IT" sz="2400" dirty="0">
                <a:effectLst/>
                <a:latin typeface="Helvetica" pitchFamily="2" charset="0"/>
              </a:rPr>
              <a:t> and </a:t>
            </a:r>
            <a:r>
              <a:rPr lang="it-IT" sz="2400" dirty="0" err="1">
                <a:effectLst/>
                <a:latin typeface="Helvetica" pitchFamily="2" charset="0"/>
              </a:rPr>
              <a:t>protect</a:t>
            </a:r>
            <a:r>
              <a:rPr lang="it-IT" sz="2400" dirty="0">
                <a:effectLst/>
                <a:latin typeface="Helvetica" pitchFamily="2" charset="0"/>
              </a:rPr>
              <a:t> the </a:t>
            </a:r>
            <a:r>
              <a:rPr lang="it-IT" sz="2400" dirty="0" err="1">
                <a:effectLst/>
                <a:latin typeface="Helvetica" pitchFamily="2" charset="0"/>
              </a:rPr>
              <a:t>rights</a:t>
            </a:r>
            <a:r>
              <a:rPr lang="it-IT" sz="2400" dirty="0">
                <a:effectLst/>
                <a:latin typeface="Helvetica" pitchFamily="2" charset="0"/>
              </a:rPr>
              <a:t> of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These</a:t>
            </a:r>
            <a:r>
              <a:rPr lang="it-IT" sz="2400" dirty="0">
                <a:effectLst/>
                <a:latin typeface="Helvetica" pitchFamily="2" charset="0"/>
              </a:rPr>
              <a:t> </a:t>
            </a:r>
            <a:r>
              <a:rPr lang="it-IT" sz="2400" dirty="0" err="1">
                <a:effectLst/>
                <a:latin typeface="Helvetica" pitchFamily="2" charset="0"/>
              </a:rPr>
              <a:t>measures</a:t>
            </a:r>
            <a:r>
              <a:rPr lang="it-IT" sz="2400" dirty="0">
                <a:effectLst/>
                <a:latin typeface="Helvetica" pitchFamily="2" charset="0"/>
              </a:rPr>
              <a:t> </a:t>
            </a:r>
            <a:r>
              <a:rPr lang="it-IT" sz="2400" dirty="0" err="1">
                <a:effectLst/>
                <a:latin typeface="Helvetica" pitchFamily="2" charset="0"/>
              </a:rPr>
              <a:t>should</a:t>
            </a:r>
            <a:r>
              <a:rPr lang="it-IT" sz="2400" dirty="0">
                <a:effectLst/>
                <a:latin typeface="Helvetica" pitchFamily="2" charset="0"/>
              </a:rPr>
              <a:t> be </a:t>
            </a:r>
            <a:r>
              <a:rPr lang="it-IT" sz="2400" dirty="0" err="1">
                <a:effectLst/>
                <a:latin typeface="Helvetica" pitchFamily="2" charset="0"/>
              </a:rPr>
              <a:t>implemented</a:t>
            </a:r>
            <a:r>
              <a:rPr lang="it-IT" sz="2400" dirty="0">
                <a:effectLst/>
                <a:latin typeface="Helvetica" pitchFamily="2" charset="0"/>
              </a:rPr>
              <a:t> </a:t>
            </a:r>
            <a:r>
              <a:rPr lang="it-IT" sz="2400" dirty="0" err="1">
                <a:effectLst/>
                <a:latin typeface="Helvetica" pitchFamily="2" charset="0"/>
              </a:rPr>
              <a:t>both</a:t>
            </a:r>
            <a:r>
              <a:rPr lang="it-IT" sz="2400" dirty="0">
                <a:effectLst/>
                <a:latin typeface="Helvetica" pitchFamily="2" charset="0"/>
              </a:rPr>
              <a:t> </a:t>
            </a:r>
            <a:r>
              <a:rPr lang="it-IT" sz="2400" dirty="0" err="1">
                <a:effectLst/>
                <a:latin typeface="Helvetica" pitchFamily="2" charset="0"/>
              </a:rPr>
              <a:t>at</a:t>
            </a:r>
            <a:r>
              <a:rPr lang="it-IT" sz="2400" dirty="0">
                <a:effectLst/>
                <a:latin typeface="Helvetica" pitchFamily="2" charset="0"/>
              </a:rPr>
              <a:t> the time of processing and </a:t>
            </a:r>
            <a:r>
              <a:rPr lang="it-IT" sz="2400" dirty="0" err="1">
                <a:effectLst/>
                <a:latin typeface="Helvetica" pitchFamily="2" charset="0"/>
              </a:rPr>
              <a:t>when</a:t>
            </a:r>
            <a:r>
              <a:rPr lang="it-IT" sz="2400" dirty="0">
                <a:effectLst/>
                <a:latin typeface="Helvetica" pitchFamily="2" charset="0"/>
              </a:rPr>
              <a:t> </a:t>
            </a:r>
            <a:r>
              <a:rPr lang="it-IT" sz="2400" dirty="0" err="1">
                <a:effectLst/>
                <a:latin typeface="Helvetica" pitchFamily="2" charset="0"/>
              </a:rPr>
              <a:t>determining</a:t>
            </a:r>
            <a:r>
              <a:rPr lang="it-IT" sz="2400" dirty="0">
                <a:effectLst/>
                <a:latin typeface="Helvetica" pitchFamily="2" charset="0"/>
              </a:rPr>
              <a:t> the </a:t>
            </a:r>
            <a:r>
              <a:rPr lang="it-IT" sz="2400" dirty="0" err="1">
                <a:effectLst/>
                <a:latin typeface="Helvetica" pitchFamily="2" charset="0"/>
              </a:rPr>
              <a:t>means</a:t>
            </a:r>
            <a:r>
              <a:rPr lang="it-IT" sz="2400" dirty="0">
                <a:effectLst/>
                <a:latin typeface="Helvetica" pitchFamily="2" charset="0"/>
              </a:rPr>
              <a:t> for processing. In </a:t>
            </a:r>
            <a:r>
              <a:rPr lang="it-IT" sz="2400" dirty="0" err="1">
                <a:effectLst/>
                <a:latin typeface="Helvetica" pitchFamily="2" charset="0"/>
              </a:rPr>
              <a:t>implementing</a:t>
            </a:r>
            <a:r>
              <a:rPr lang="it-IT" sz="2400" dirty="0">
                <a:effectLst/>
                <a:latin typeface="Helvetica" pitchFamily="2" charset="0"/>
              </a:rPr>
              <a:t> </a:t>
            </a:r>
            <a:r>
              <a:rPr lang="it-IT" sz="2400" dirty="0" err="1">
                <a:effectLst/>
                <a:latin typeface="Helvetica" pitchFamily="2" charset="0"/>
              </a:rPr>
              <a:t>these</a:t>
            </a:r>
            <a:r>
              <a:rPr lang="it-IT" sz="2400" dirty="0">
                <a:effectLst/>
                <a:latin typeface="Helvetica" pitchFamily="2" charset="0"/>
              </a:rPr>
              <a:t> </a:t>
            </a:r>
            <a:r>
              <a:rPr lang="it-IT" sz="2400" dirty="0" err="1">
                <a:effectLst/>
                <a:latin typeface="Helvetica" pitchFamily="2" charset="0"/>
              </a:rPr>
              <a:t>measures</a:t>
            </a:r>
            <a:r>
              <a:rPr lang="it-IT" sz="2400" dirty="0">
                <a:effectLst/>
                <a:latin typeface="Helvetica" pitchFamily="2" charset="0"/>
              </a:rPr>
              <a:t>, the controller </a:t>
            </a:r>
            <a:r>
              <a:rPr lang="it-IT" sz="2400" dirty="0" err="1">
                <a:effectLst/>
                <a:latin typeface="Helvetica" pitchFamily="2" charset="0"/>
              </a:rPr>
              <a:t>needs</a:t>
            </a:r>
            <a:r>
              <a:rPr lang="it-IT" sz="2400" dirty="0">
                <a:effectLst/>
                <a:latin typeface="Helvetica" pitchFamily="2" charset="0"/>
              </a:rPr>
              <a:t> to take </a:t>
            </a:r>
            <a:r>
              <a:rPr lang="it-IT" sz="2400" dirty="0" err="1">
                <a:effectLst/>
                <a:latin typeface="Helvetica" pitchFamily="2" charset="0"/>
              </a:rPr>
              <a:t>into</a:t>
            </a:r>
            <a:r>
              <a:rPr lang="it-IT" sz="2400" dirty="0">
                <a:effectLst/>
                <a:latin typeface="Helvetica" pitchFamily="2" charset="0"/>
              </a:rPr>
              <a:t> account the state of the art, the </a:t>
            </a:r>
            <a:r>
              <a:rPr lang="it-IT" sz="2400" dirty="0" err="1">
                <a:effectLst/>
                <a:latin typeface="Helvetica" pitchFamily="2" charset="0"/>
              </a:rPr>
              <a:t>costs</a:t>
            </a:r>
            <a:r>
              <a:rPr lang="it-IT" sz="2400" dirty="0">
                <a:effectLst/>
                <a:latin typeface="Helvetica" pitchFamily="2" charset="0"/>
              </a:rPr>
              <a:t> of </a:t>
            </a:r>
            <a:r>
              <a:rPr lang="it-IT" sz="2400" dirty="0" err="1">
                <a:effectLst/>
                <a:latin typeface="Helvetica" pitchFamily="2" charset="0"/>
              </a:rPr>
              <a:t>implementation</a:t>
            </a:r>
            <a:r>
              <a:rPr lang="it-IT" sz="2400" dirty="0">
                <a:effectLst/>
                <a:latin typeface="Helvetica" pitchFamily="2" charset="0"/>
              </a:rPr>
              <a:t>, the nature, scope and </a:t>
            </a:r>
            <a:r>
              <a:rPr lang="it-IT" sz="2400" dirty="0" err="1">
                <a:effectLst/>
                <a:latin typeface="Helvetica" pitchFamily="2" charset="0"/>
              </a:rPr>
              <a:t>purposes</a:t>
            </a:r>
            <a:r>
              <a:rPr lang="it-IT" sz="2400" dirty="0">
                <a:effectLst/>
                <a:latin typeface="Helvetica" pitchFamily="2" charset="0"/>
              </a:rPr>
              <a:t> of personal data processing and the </a:t>
            </a:r>
            <a:r>
              <a:rPr lang="it-IT" sz="2400" dirty="0" err="1">
                <a:effectLst/>
                <a:latin typeface="Helvetica" pitchFamily="2" charset="0"/>
              </a:rPr>
              <a:t>risks</a:t>
            </a:r>
            <a:r>
              <a:rPr lang="it-IT" sz="2400" dirty="0">
                <a:effectLst/>
                <a:latin typeface="Helvetica" pitchFamily="2" charset="0"/>
              </a:rPr>
              <a:t> and </a:t>
            </a:r>
            <a:r>
              <a:rPr lang="it-IT" sz="2400" dirty="0" err="1">
                <a:effectLst/>
                <a:latin typeface="Helvetica" pitchFamily="2" charset="0"/>
              </a:rPr>
              <a:t>severity</a:t>
            </a:r>
            <a:r>
              <a:rPr lang="it-IT" sz="2400" dirty="0">
                <a:effectLst/>
                <a:latin typeface="Helvetica" pitchFamily="2" charset="0"/>
              </a:rPr>
              <a:t> for the </a:t>
            </a: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freedoms</a:t>
            </a:r>
            <a:r>
              <a:rPr lang="it-IT" sz="2400" dirty="0">
                <a:effectLst/>
                <a:latin typeface="Helvetica" pitchFamily="2" charset="0"/>
              </a:rPr>
              <a:t> of the data </a:t>
            </a:r>
            <a:r>
              <a:rPr lang="it-IT" sz="2400" dirty="0" err="1">
                <a:effectLst/>
                <a:latin typeface="Helvetica" pitchFamily="2" charset="0"/>
              </a:rPr>
              <a:t>subject</a:t>
            </a:r>
            <a:r>
              <a:rPr lang="it-IT" sz="2400" dirty="0">
                <a:effectLst/>
                <a:latin typeface="Helvetica" pitchFamily="2" charset="0"/>
              </a:rPr>
              <a:t>.</a:t>
            </a:r>
          </a:p>
          <a:p>
            <a:endParaRPr lang="it-IT" sz="2400" dirty="0"/>
          </a:p>
        </p:txBody>
      </p:sp>
      <p:sp>
        <p:nvSpPr>
          <p:cNvPr id="4" name="Segnaposto numero diapositiva 3">
            <a:extLst>
              <a:ext uri="{FF2B5EF4-FFF2-40B4-BE49-F238E27FC236}">
                <a16:creationId xmlns:a16="http://schemas.microsoft.com/office/drawing/2014/main" id="{BB9B87B5-333E-964A-949F-7131AA8D3D35}"/>
              </a:ext>
            </a:extLst>
          </p:cNvPr>
          <p:cNvSpPr>
            <a:spLocks noGrp="1"/>
          </p:cNvSpPr>
          <p:nvPr>
            <p:ph type="sldNum" sz="quarter" idx="12"/>
          </p:nvPr>
        </p:nvSpPr>
        <p:spPr/>
        <p:txBody>
          <a:bodyPr/>
          <a:lstStyle/>
          <a:p>
            <a:fld id="{9FB2DE29-B15E-594C-8E2E-9B4F1DF8D2EE}" type="slidenum">
              <a:rPr lang="en-US" altLang="en-US" smtClean="0"/>
              <a:pPr/>
              <a:t>83</a:t>
            </a:fld>
            <a:endParaRPr lang="en-US" altLang="en-US"/>
          </a:p>
        </p:txBody>
      </p:sp>
    </p:spTree>
    <p:extLst>
      <p:ext uri="{BB962C8B-B14F-4D97-AF65-F5344CB8AC3E}">
        <p14:creationId xmlns:p14="http://schemas.microsoft.com/office/powerpoint/2010/main" val="1835982052"/>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A226F4A-2342-7B47-907B-255CBF43BF21}"/>
              </a:ext>
            </a:extLst>
          </p:cNvPr>
          <p:cNvSpPr>
            <a:spLocks noGrp="1"/>
          </p:cNvSpPr>
          <p:nvPr>
            <p:ph idx="1"/>
          </p:nvPr>
        </p:nvSpPr>
        <p:spPr>
          <a:xfrm>
            <a:off x="395536" y="404664"/>
            <a:ext cx="8062664" cy="6048672"/>
          </a:xfrm>
        </p:spPr>
        <p:txBody>
          <a:bodyPr/>
          <a:lstStyle/>
          <a:p>
            <a:pPr algn="just"/>
            <a:r>
              <a:rPr lang="it-IT" sz="2800" dirty="0">
                <a:effectLst/>
                <a:latin typeface="Times" pitchFamily="2" charset="0"/>
              </a:rPr>
              <a:t>Companies/</a:t>
            </a:r>
            <a:r>
              <a:rPr lang="it-IT" sz="2800" dirty="0" err="1">
                <a:effectLst/>
                <a:latin typeface="Times" pitchFamily="2" charset="0"/>
              </a:rPr>
              <a:t>organisations</a:t>
            </a:r>
            <a:r>
              <a:rPr lang="it-IT" sz="2800" dirty="0">
                <a:effectLst/>
                <a:latin typeface="Times" pitchFamily="2" charset="0"/>
              </a:rPr>
              <a:t> are </a:t>
            </a:r>
            <a:r>
              <a:rPr lang="it-IT" sz="2800" dirty="0" err="1">
                <a:effectLst/>
                <a:latin typeface="Times" pitchFamily="2" charset="0"/>
              </a:rPr>
              <a:t>encouraged</a:t>
            </a:r>
            <a:r>
              <a:rPr lang="it-IT" sz="2800" dirty="0">
                <a:effectLst/>
                <a:latin typeface="Times" pitchFamily="2" charset="0"/>
              </a:rPr>
              <a:t> to </a:t>
            </a:r>
            <a:r>
              <a:rPr lang="it-IT" sz="2800" dirty="0" err="1">
                <a:effectLst/>
                <a:latin typeface="Times" pitchFamily="2" charset="0"/>
              </a:rPr>
              <a:t>implement</a:t>
            </a:r>
            <a:r>
              <a:rPr lang="it-IT" sz="2800" dirty="0">
                <a:effectLst/>
                <a:latin typeface="Times" pitchFamily="2" charset="0"/>
              </a:rPr>
              <a:t> </a:t>
            </a:r>
            <a:r>
              <a:rPr lang="it-IT" sz="2800" dirty="0" err="1">
                <a:effectLst/>
                <a:latin typeface="Times" pitchFamily="2" charset="0"/>
              </a:rPr>
              <a:t>technical</a:t>
            </a:r>
            <a:r>
              <a:rPr lang="it-IT" sz="2800" dirty="0">
                <a:effectLst/>
                <a:latin typeface="Times" pitchFamily="2" charset="0"/>
              </a:rPr>
              <a:t> and </a:t>
            </a:r>
            <a:r>
              <a:rPr lang="it-IT" sz="2800" dirty="0" err="1">
                <a:effectLst/>
                <a:latin typeface="Times" pitchFamily="2" charset="0"/>
              </a:rPr>
              <a:t>organisational</a:t>
            </a:r>
            <a:r>
              <a:rPr lang="it-IT" sz="2800" dirty="0">
                <a:effectLst/>
                <a:latin typeface="Times" pitchFamily="2" charset="0"/>
              </a:rPr>
              <a:t> </a:t>
            </a:r>
            <a:r>
              <a:rPr lang="it-IT" sz="2800" dirty="0" err="1">
                <a:effectLst/>
                <a:latin typeface="Times" pitchFamily="2" charset="0"/>
              </a:rPr>
              <a:t>measures</a:t>
            </a:r>
            <a:r>
              <a:rPr lang="it-IT" sz="2800" dirty="0">
                <a:effectLst/>
                <a:latin typeface="Times" pitchFamily="2" charset="0"/>
              </a:rPr>
              <a:t>, </a:t>
            </a:r>
            <a:r>
              <a:rPr lang="it-IT" sz="2800" dirty="0" err="1">
                <a:effectLst/>
                <a:latin typeface="Times" pitchFamily="2" charset="0"/>
              </a:rPr>
              <a:t>at</a:t>
            </a:r>
            <a:r>
              <a:rPr lang="it-IT" sz="2800" dirty="0">
                <a:effectLst/>
                <a:latin typeface="Times" pitchFamily="2" charset="0"/>
              </a:rPr>
              <a:t> the </a:t>
            </a:r>
            <a:r>
              <a:rPr lang="it-IT" sz="2800" dirty="0" err="1">
                <a:effectLst/>
                <a:latin typeface="Times" pitchFamily="2" charset="0"/>
              </a:rPr>
              <a:t>earliest</a:t>
            </a:r>
            <a:r>
              <a:rPr lang="it-IT" sz="2800" dirty="0">
                <a:effectLst/>
                <a:latin typeface="Times" pitchFamily="2" charset="0"/>
              </a:rPr>
              <a:t> </a:t>
            </a:r>
            <a:r>
              <a:rPr lang="it-IT" sz="2800" dirty="0" err="1">
                <a:effectLst/>
                <a:latin typeface="Times" pitchFamily="2" charset="0"/>
              </a:rPr>
              <a:t>stages</a:t>
            </a:r>
            <a:r>
              <a:rPr lang="it-IT" sz="2800" dirty="0">
                <a:effectLst/>
                <a:latin typeface="Times" pitchFamily="2" charset="0"/>
              </a:rPr>
              <a:t> of the design of the processing </a:t>
            </a:r>
            <a:r>
              <a:rPr lang="it-IT" sz="2800" dirty="0" err="1">
                <a:effectLst/>
                <a:latin typeface="Times" pitchFamily="2" charset="0"/>
              </a:rPr>
              <a:t>operations</a:t>
            </a:r>
            <a:r>
              <a:rPr lang="it-IT" sz="2800" dirty="0">
                <a:effectLst/>
                <a:latin typeface="Times" pitchFamily="2" charset="0"/>
              </a:rPr>
              <a:t>, in </a:t>
            </a:r>
            <a:r>
              <a:rPr lang="it-IT" sz="2800" dirty="0" err="1">
                <a:effectLst/>
                <a:latin typeface="Times" pitchFamily="2" charset="0"/>
              </a:rPr>
              <a:t>such</a:t>
            </a:r>
            <a:r>
              <a:rPr lang="it-IT" sz="2800" dirty="0">
                <a:effectLst/>
                <a:latin typeface="Times" pitchFamily="2" charset="0"/>
              </a:rPr>
              <a:t> a way </a:t>
            </a:r>
            <a:r>
              <a:rPr lang="it-IT" sz="2800" dirty="0" err="1">
                <a:effectLst/>
                <a:latin typeface="Times" pitchFamily="2" charset="0"/>
              </a:rPr>
              <a:t>that</a:t>
            </a:r>
            <a:r>
              <a:rPr lang="it-IT" sz="2800" dirty="0">
                <a:effectLst/>
                <a:latin typeface="Times" pitchFamily="2" charset="0"/>
              </a:rPr>
              <a:t>  </a:t>
            </a:r>
            <a:r>
              <a:rPr lang="it-IT" sz="2800" dirty="0" err="1">
                <a:effectLst/>
                <a:latin typeface="Times" pitchFamily="2" charset="0"/>
              </a:rPr>
              <a:t>safeguards</a:t>
            </a:r>
            <a:r>
              <a:rPr lang="it-IT" sz="2800" dirty="0">
                <a:effectLst/>
                <a:latin typeface="Times" pitchFamily="2" charset="0"/>
              </a:rPr>
              <a:t> privacy and data </a:t>
            </a:r>
            <a:r>
              <a:rPr lang="it-IT" sz="2800" dirty="0" err="1">
                <a:effectLst/>
                <a:latin typeface="Times" pitchFamily="2" charset="0"/>
              </a:rPr>
              <a:t>protection</a:t>
            </a:r>
            <a:r>
              <a:rPr lang="it-IT" sz="2800" dirty="0">
                <a:effectLst/>
                <a:latin typeface="Times" pitchFamily="2" charset="0"/>
              </a:rPr>
              <a:t> </a:t>
            </a:r>
            <a:r>
              <a:rPr lang="it-IT" sz="2800" dirty="0" err="1">
                <a:effectLst/>
                <a:latin typeface="Times" pitchFamily="2" charset="0"/>
              </a:rPr>
              <a:t>principles</a:t>
            </a:r>
            <a:r>
              <a:rPr lang="it-IT" sz="2800" dirty="0">
                <a:effectLst/>
                <a:latin typeface="Times" pitchFamily="2" charset="0"/>
              </a:rPr>
              <a:t> right from the start (‘data </a:t>
            </a:r>
            <a:r>
              <a:rPr lang="it-IT" sz="2800" dirty="0" err="1">
                <a:effectLst/>
                <a:latin typeface="Times" pitchFamily="2" charset="0"/>
              </a:rPr>
              <a:t>protection</a:t>
            </a:r>
            <a:r>
              <a:rPr lang="it-IT" sz="2800" dirty="0">
                <a:effectLst/>
                <a:latin typeface="Times" pitchFamily="2" charset="0"/>
              </a:rPr>
              <a:t> by design’). By default, companies/</a:t>
            </a:r>
            <a:r>
              <a:rPr lang="it-IT" sz="2800" dirty="0" err="1">
                <a:effectLst/>
                <a:latin typeface="Times" pitchFamily="2" charset="0"/>
              </a:rPr>
              <a:t>organisations</a:t>
            </a:r>
            <a:r>
              <a:rPr lang="it-IT" sz="2800" dirty="0">
                <a:effectLst/>
                <a:latin typeface="Times" pitchFamily="2" charset="0"/>
              </a:rPr>
              <a:t> </a:t>
            </a:r>
            <a:r>
              <a:rPr lang="it-IT" sz="2800" dirty="0" err="1">
                <a:effectLst/>
                <a:latin typeface="Times" pitchFamily="2" charset="0"/>
              </a:rPr>
              <a:t>should</a:t>
            </a:r>
            <a:r>
              <a:rPr lang="it-IT" sz="2800" dirty="0">
                <a:effectLst/>
                <a:latin typeface="Times" pitchFamily="2" charset="0"/>
              </a:rPr>
              <a:t> </a:t>
            </a:r>
            <a:r>
              <a:rPr lang="it-IT" sz="2800" dirty="0" err="1">
                <a:effectLst/>
                <a:latin typeface="Times" pitchFamily="2" charset="0"/>
              </a:rPr>
              <a:t>ensure</a:t>
            </a:r>
            <a:r>
              <a:rPr lang="it-IT" sz="2800" dirty="0">
                <a:effectLst/>
                <a:latin typeface="Times" pitchFamily="2" charset="0"/>
              </a:rPr>
              <a:t> </a:t>
            </a:r>
            <a:r>
              <a:rPr lang="it-IT" sz="2800" dirty="0" err="1">
                <a:effectLst/>
                <a:latin typeface="Times" pitchFamily="2" charset="0"/>
              </a:rPr>
              <a:t>that</a:t>
            </a:r>
            <a:r>
              <a:rPr lang="it-IT" sz="2800" dirty="0">
                <a:effectLst/>
                <a:latin typeface="Times" pitchFamily="2" charset="0"/>
              </a:rPr>
              <a:t> personal data </a:t>
            </a:r>
            <a:r>
              <a:rPr lang="it-IT" sz="2800" dirty="0" err="1">
                <a:effectLst/>
                <a:latin typeface="Times" pitchFamily="2" charset="0"/>
              </a:rPr>
              <a:t>is</a:t>
            </a:r>
            <a:r>
              <a:rPr lang="it-IT" sz="2800" dirty="0">
                <a:effectLst/>
                <a:latin typeface="Times" pitchFamily="2" charset="0"/>
              </a:rPr>
              <a:t> </a:t>
            </a:r>
            <a:r>
              <a:rPr lang="it-IT" sz="2800" dirty="0" err="1">
                <a:effectLst/>
                <a:latin typeface="Times" pitchFamily="2" charset="0"/>
              </a:rPr>
              <a:t>processed</a:t>
            </a:r>
            <a:r>
              <a:rPr lang="it-IT" sz="2800" dirty="0">
                <a:effectLst/>
                <a:latin typeface="Times" pitchFamily="2" charset="0"/>
              </a:rPr>
              <a:t> with the </a:t>
            </a:r>
            <a:r>
              <a:rPr lang="it-IT" sz="2800" dirty="0" err="1">
                <a:effectLst/>
                <a:latin typeface="Times" pitchFamily="2" charset="0"/>
              </a:rPr>
              <a:t>highest</a:t>
            </a:r>
            <a:r>
              <a:rPr lang="it-IT" sz="2800" dirty="0">
                <a:effectLst/>
                <a:latin typeface="Times" pitchFamily="2" charset="0"/>
              </a:rPr>
              <a:t> privacy </a:t>
            </a:r>
            <a:r>
              <a:rPr lang="it-IT" sz="2800" dirty="0" err="1">
                <a:effectLst/>
                <a:latin typeface="Times" pitchFamily="2" charset="0"/>
              </a:rPr>
              <a:t>protection</a:t>
            </a:r>
            <a:r>
              <a:rPr lang="it-IT" sz="2800" dirty="0">
                <a:effectLst/>
                <a:latin typeface="Times" pitchFamily="2" charset="0"/>
              </a:rPr>
              <a:t> (for </a:t>
            </a:r>
            <a:r>
              <a:rPr lang="it-IT" sz="2800" dirty="0" err="1">
                <a:effectLst/>
                <a:latin typeface="Times" pitchFamily="2" charset="0"/>
              </a:rPr>
              <a:t>example</a:t>
            </a:r>
            <a:r>
              <a:rPr lang="it-IT" sz="2800" dirty="0">
                <a:effectLst/>
                <a:latin typeface="Times" pitchFamily="2" charset="0"/>
              </a:rPr>
              <a:t> </a:t>
            </a:r>
            <a:r>
              <a:rPr lang="it-IT" sz="2800" dirty="0" err="1">
                <a:effectLst/>
                <a:latin typeface="Times" pitchFamily="2" charset="0"/>
              </a:rPr>
              <a:t>only</a:t>
            </a:r>
            <a:r>
              <a:rPr lang="it-IT" sz="2800" dirty="0">
                <a:effectLst/>
                <a:latin typeface="Times" pitchFamily="2" charset="0"/>
              </a:rPr>
              <a:t> the data </a:t>
            </a:r>
            <a:r>
              <a:rPr lang="it-IT" sz="2800" dirty="0" err="1">
                <a:effectLst/>
                <a:latin typeface="Times" pitchFamily="2" charset="0"/>
              </a:rPr>
              <a:t>necessary</a:t>
            </a:r>
            <a:r>
              <a:rPr lang="it-IT" sz="2800" dirty="0">
                <a:effectLst/>
                <a:latin typeface="Times" pitchFamily="2" charset="0"/>
              </a:rPr>
              <a:t> </a:t>
            </a:r>
            <a:r>
              <a:rPr lang="it-IT" sz="2800" dirty="0" err="1">
                <a:effectLst/>
                <a:latin typeface="Times" pitchFamily="2" charset="0"/>
              </a:rPr>
              <a:t>should</a:t>
            </a:r>
            <a:r>
              <a:rPr lang="it-IT" sz="2800" dirty="0">
                <a:effectLst/>
                <a:latin typeface="Times" pitchFamily="2" charset="0"/>
              </a:rPr>
              <a:t> be </a:t>
            </a:r>
            <a:r>
              <a:rPr lang="it-IT" sz="2800" dirty="0" err="1">
                <a:effectLst/>
                <a:latin typeface="Times" pitchFamily="2" charset="0"/>
              </a:rPr>
              <a:t>processed</a:t>
            </a:r>
            <a:r>
              <a:rPr lang="it-IT" sz="2800" dirty="0">
                <a:effectLst/>
                <a:latin typeface="Times" pitchFamily="2" charset="0"/>
              </a:rPr>
              <a:t>, short </a:t>
            </a:r>
            <a:r>
              <a:rPr lang="it-IT" sz="2800" dirty="0" err="1">
                <a:effectLst/>
                <a:latin typeface="Times" pitchFamily="2" charset="0"/>
              </a:rPr>
              <a:t>storage</a:t>
            </a:r>
            <a:r>
              <a:rPr lang="it-IT" sz="2800" dirty="0">
                <a:effectLst/>
                <a:latin typeface="Times" pitchFamily="2" charset="0"/>
              </a:rPr>
              <a:t> </a:t>
            </a:r>
            <a:r>
              <a:rPr lang="it-IT" sz="2800" dirty="0" err="1">
                <a:effectLst/>
                <a:latin typeface="Times" pitchFamily="2" charset="0"/>
              </a:rPr>
              <a:t>period</a:t>
            </a:r>
            <a:r>
              <a:rPr lang="it-IT" sz="2800" dirty="0">
                <a:effectLst/>
                <a:latin typeface="Times" pitchFamily="2" charset="0"/>
              </a:rPr>
              <a:t>, </a:t>
            </a:r>
            <a:r>
              <a:rPr lang="it-IT" sz="2800" dirty="0" err="1">
                <a:effectLst/>
                <a:latin typeface="Times" pitchFamily="2" charset="0"/>
              </a:rPr>
              <a:t>limited</a:t>
            </a:r>
            <a:r>
              <a:rPr lang="it-IT" sz="2800" dirty="0">
                <a:effectLst/>
                <a:latin typeface="Times" pitchFamily="2" charset="0"/>
              </a:rPr>
              <a:t> </a:t>
            </a:r>
            <a:r>
              <a:rPr lang="it-IT" sz="2800" dirty="0" err="1">
                <a:effectLst/>
                <a:latin typeface="Times" pitchFamily="2" charset="0"/>
              </a:rPr>
              <a:t>accessibility</a:t>
            </a:r>
            <a:r>
              <a:rPr lang="it-IT" sz="2800" dirty="0">
                <a:effectLst/>
                <a:latin typeface="Times" pitchFamily="2" charset="0"/>
              </a:rPr>
              <a:t>) so </a:t>
            </a:r>
            <a:r>
              <a:rPr lang="it-IT" sz="2800" dirty="0" err="1">
                <a:effectLst/>
                <a:latin typeface="Times" pitchFamily="2" charset="0"/>
              </a:rPr>
              <a:t>that</a:t>
            </a:r>
            <a:r>
              <a:rPr lang="it-IT" sz="2800" dirty="0">
                <a:effectLst/>
                <a:latin typeface="Times" pitchFamily="2" charset="0"/>
              </a:rPr>
              <a:t> by default personal data </a:t>
            </a:r>
            <a:r>
              <a:rPr lang="it-IT" sz="2800" dirty="0" err="1">
                <a:effectLst/>
                <a:latin typeface="Times" pitchFamily="2" charset="0"/>
              </a:rPr>
              <a:t>isn’t</a:t>
            </a:r>
            <a:r>
              <a:rPr lang="it-IT" sz="2800" dirty="0">
                <a:effectLst/>
                <a:latin typeface="Times" pitchFamily="2" charset="0"/>
              </a:rPr>
              <a:t> made </a:t>
            </a:r>
            <a:r>
              <a:rPr lang="it-IT" sz="2800" dirty="0" err="1">
                <a:effectLst/>
                <a:latin typeface="Times" pitchFamily="2" charset="0"/>
              </a:rPr>
              <a:t>accessible</a:t>
            </a:r>
            <a:r>
              <a:rPr lang="it-IT" sz="2800" dirty="0">
                <a:effectLst/>
                <a:latin typeface="Times" pitchFamily="2" charset="0"/>
              </a:rPr>
              <a:t> to an indefinite </a:t>
            </a:r>
            <a:r>
              <a:rPr lang="it-IT" sz="2800" dirty="0" err="1">
                <a:effectLst/>
                <a:latin typeface="Times" pitchFamily="2" charset="0"/>
              </a:rPr>
              <a:t>number</a:t>
            </a:r>
            <a:r>
              <a:rPr lang="it-IT" sz="2800" dirty="0">
                <a:effectLst/>
                <a:latin typeface="Times" pitchFamily="2" charset="0"/>
              </a:rPr>
              <a:t> of </a:t>
            </a:r>
            <a:r>
              <a:rPr lang="it-IT" sz="2800" dirty="0" err="1">
                <a:effectLst/>
                <a:latin typeface="Times" pitchFamily="2" charset="0"/>
              </a:rPr>
              <a:t>persons</a:t>
            </a:r>
            <a:r>
              <a:rPr lang="it-IT" sz="2800" dirty="0">
                <a:effectLst/>
                <a:latin typeface="Times" pitchFamily="2" charset="0"/>
              </a:rPr>
              <a:t> (‘data </a:t>
            </a:r>
            <a:r>
              <a:rPr lang="it-IT" sz="2800" dirty="0" err="1">
                <a:effectLst/>
                <a:latin typeface="Times" pitchFamily="2" charset="0"/>
              </a:rPr>
              <a:t>protection</a:t>
            </a:r>
            <a:r>
              <a:rPr lang="it-IT" sz="2800" dirty="0">
                <a:effectLst/>
                <a:latin typeface="Times" pitchFamily="2" charset="0"/>
              </a:rPr>
              <a:t> by default’).</a:t>
            </a:r>
          </a:p>
          <a:p>
            <a:pPr algn="just"/>
            <a:endParaRPr lang="it-IT" sz="2800" dirty="0"/>
          </a:p>
        </p:txBody>
      </p:sp>
      <p:sp>
        <p:nvSpPr>
          <p:cNvPr id="4" name="Segnaposto numero diapositiva 3">
            <a:extLst>
              <a:ext uri="{FF2B5EF4-FFF2-40B4-BE49-F238E27FC236}">
                <a16:creationId xmlns:a16="http://schemas.microsoft.com/office/drawing/2014/main" id="{6C315849-8779-8C4C-AF7B-5A20201DD588}"/>
              </a:ext>
            </a:extLst>
          </p:cNvPr>
          <p:cNvSpPr>
            <a:spLocks noGrp="1"/>
          </p:cNvSpPr>
          <p:nvPr>
            <p:ph type="sldNum" sz="quarter" idx="12"/>
          </p:nvPr>
        </p:nvSpPr>
        <p:spPr/>
        <p:txBody>
          <a:bodyPr/>
          <a:lstStyle/>
          <a:p>
            <a:fld id="{9FB2DE29-B15E-594C-8E2E-9B4F1DF8D2EE}" type="slidenum">
              <a:rPr lang="en-US" altLang="en-US" smtClean="0"/>
              <a:pPr/>
              <a:t>84</a:t>
            </a:fld>
            <a:endParaRPr lang="en-US" altLang="en-US"/>
          </a:p>
        </p:txBody>
      </p:sp>
    </p:spTree>
    <p:extLst>
      <p:ext uri="{BB962C8B-B14F-4D97-AF65-F5344CB8AC3E}">
        <p14:creationId xmlns:p14="http://schemas.microsoft.com/office/powerpoint/2010/main" val="3805214138"/>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A2B6C7-78F2-2D41-98E9-19236537A0F5}"/>
              </a:ext>
            </a:extLst>
          </p:cNvPr>
          <p:cNvSpPr>
            <a:spLocks noGrp="1"/>
          </p:cNvSpPr>
          <p:nvPr>
            <p:ph type="title"/>
          </p:nvPr>
        </p:nvSpPr>
        <p:spPr/>
        <p:txBody>
          <a:bodyPr/>
          <a:lstStyle/>
          <a:p>
            <a:r>
              <a:rPr lang="it-IT" dirty="0" err="1"/>
              <a:t>Examples</a:t>
            </a:r>
            <a:endParaRPr lang="it-IT" dirty="0"/>
          </a:p>
        </p:txBody>
      </p:sp>
      <p:sp>
        <p:nvSpPr>
          <p:cNvPr id="3" name="Segnaposto contenuto 2">
            <a:extLst>
              <a:ext uri="{FF2B5EF4-FFF2-40B4-BE49-F238E27FC236}">
                <a16:creationId xmlns:a16="http://schemas.microsoft.com/office/drawing/2014/main" id="{CF5D78CA-1C52-FE4A-8407-E477DA7F1D1B}"/>
              </a:ext>
            </a:extLst>
          </p:cNvPr>
          <p:cNvSpPr>
            <a:spLocks noGrp="1"/>
          </p:cNvSpPr>
          <p:nvPr>
            <p:ph idx="1"/>
          </p:nvPr>
        </p:nvSpPr>
        <p:spPr>
          <a:xfrm>
            <a:off x="539552" y="1556792"/>
            <a:ext cx="7918648" cy="4539208"/>
          </a:xfrm>
        </p:spPr>
        <p:txBody>
          <a:bodyPr/>
          <a:lstStyle/>
          <a:p>
            <a:r>
              <a:rPr lang="it-IT" b="1" dirty="0"/>
              <a:t>Data </a:t>
            </a:r>
            <a:r>
              <a:rPr lang="it-IT" b="1" dirty="0" err="1"/>
              <a:t>protection</a:t>
            </a:r>
            <a:r>
              <a:rPr lang="it-IT" b="1" dirty="0"/>
              <a:t> by design</a:t>
            </a:r>
            <a:br>
              <a:rPr lang="it-IT" dirty="0"/>
            </a:br>
            <a:r>
              <a:rPr lang="it-IT" dirty="0"/>
              <a:t>The use of </a:t>
            </a:r>
            <a:r>
              <a:rPr lang="it-IT" dirty="0" err="1"/>
              <a:t>pseudonymisation</a:t>
            </a:r>
            <a:r>
              <a:rPr lang="it-IT" dirty="0"/>
              <a:t> (</a:t>
            </a:r>
            <a:r>
              <a:rPr lang="it-IT" dirty="0" err="1"/>
              <a:t>replacing</a:t>
            </a:r>
            <a:r>
              <a:rPr lang="it-IT" dirty="0"/>
              <a:t> </a:t>
            </a:r>
            <a:r>
              <a:rPr lang="it-IT" dirty="0" err="1"/>
              <a:t>personally</a:t>
            </a:r>
            <a:r>
              <a:rPr lang="it-IT" dirty="0"/>
              <a:t> </a:t>
            </a:r>
            <a:r>
              <a:rPr lang="it-IT" dirty="0" err="1"/>
              <a:t>identifiable</a:t>
            </a:r>
            <a:r>
              <a:rPr lang="it-IT" dirty="0"/>
              <a:t> </a:t>
            </a:r>
            <a:r>
              <a:rPr lang="it-IT" dirty="0" err="1"/>
              <a:t>material</a:t>
            </a:r>
            <a:r>
              <a:rPr lang="it-IT" dirty="0"/>
              <a:t> with </a:t>
            </a:r>
            <a:r>
              <a:rPr lang="it-IT" dirty="0" err="1"/>
              <a:t>artificial</a:t>
            </a:r>
            <a:r>
              <a:rPr lang="it-IT" dirty="0"/>
              <a:t> </a:t>
            </a:r>
            <a:r>
              <a:rPr lang="it-IT" dirty="0" err="1"/>
              <a:t>identifiers</a:t>
            </a:r>
            <a:r>
              <a:rPr lang="it-IT" dirty="0"/>
              <a:t>) and </a:t>
            </a:r>
            <a:r>
              <a:rPr lang="it-IT" dirty="0" err="1"/>
              <a:t>encryption</a:t>
            </a:r>
            <a:r>
              <a:rPr lang="it-IT" dirty="0"/>
              <a:t> (</a:t>
            </a:r>
            <a:r>
              <a:rPr lang="it-IT" dirty="0" err="1"/>
              <a:t>encoding</a:t>
            </a:r>
            <a:r>
              <a:rPr lang="it-IT" dirty="0"/>
              <a:t> </a:t>
            </a:r>
            <a:r>
              <a:rPr lang="it-IT" dirty="0" err="1"/>
              <a:t>messages</a:t>
            </a:r>
            <a:r>
              <a:rPr lang="it-IT" dirty="0"/>
              <a:t> so </a:t>
            </a:r>
            <a:r>
              <a:rPr lang="it-IT" dirty="0" err="1"/>
              <a:t>only</a:t>
            </a:r>
            <a:r>
              <a:rPr lang="it-IT" dirty="0"/>
              <a:t> </a:t>
            </a:r>
            <a:r>
              <a:rPr lang="it-IT" dirty="0" err="1"/>
              <a:t>those</a:t>
            </a:r>
            <a:r>
              <a:rPr lang="it-IT" dirty="0"/>
              <a:t> </a:t>
            </a:r>
            <a:r>
              <a:rPr lang="it-IT" dirty="0" err="1"/>
              <a:t>authorised</a:t>
            </a:r>
            <a:r>
              <a:rPr lang="it-IT" dirty="0"/>
              <a:t> can </a:t>
            </a:r>
            <a:r>
              <a:rPr lang="it-IT" dirty="0" err="1"/>
              <a:t>read</a:t>
            </a:r>
            <a:r>
              <a:rPr lang="it-IT" dirty="0"/>
              <a:t> </a:t>
            </a:r>
            <a:r>
              <a:rPr lang="it-IT" dirty="0" err="1"/>
              <a:t>them</a:t>
            </a:r>
            <a:r>
              <a:rPr lang="it-IT" dirty="0"/>
              <a:t>).</a:t>
            </a:r>
          </a:p>
        </p:txBody>
      </p:sp>
      <p:sp>
        <p:nvSpPr>
          <p:cNvPr id="4" name="Segnaposto numero diapositiva 3">
            <a:extLst>
              <a:ext uri="{FF2B5EF4-FFF2-40B4-BE49-F238E27FC236}">
                <a16:creationId xmlns:a16="http://schemas.microsoft.com/office/drawing/2014/main" id="{FCFBCF3D-C4DF-5844-A76C-D15B93D22C41}"/>
              </a:ext>
            </a:extLst>
          </p:cNvPr>
          <p:cNvSpPr>
            <a:spLocks noGrp="1"/>
          </p:cNvSpPr>
          <p:nvPr>
            <p:ph type="sldNum" sz="quarter" idx="12"/>
          </p:nvPr>
        </p:nvSpPr>
        <p:spPr/>
        <p:txBody>
          <a:bodyPr/>
          <a:lstStyle/>
          <a:p>
            <a:fld id="{9FB2DE29-B15E-594C-8E2E-9B4F1DF8D2EE}" type="slidenum">
              <a:rPr lang="en-US" altLang="en-US" smtClean="0"/>
              <a:pPr/>
              <a:t>85</a:t>
            </a:fld>
            <a:endParaRPr lang="en-US" altLang="en-US"/>
          </a:p>
        </p:txBody>
      </p:sp>
    </p:spTree>
    <p:extLst>
      <p:ext uri="{BB962C8B-B14F-4D97-AF65-F5344CB8AC3E}">
        <p14:creationId xmlns:p14="http://schemas.microsoft.com/office/powerpoint/2010/main" val="3635542865"/>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C936A8-483A-9F4C-9F08-E2AA60DB1C2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AC77FAD-4D72-ED49-B9FE-EDBDA359C157}"/>
              </a:ext>
            </a:extLst>
          </p:cNvPr>
          <p:cNvSpPr>
            <a:spLocks noGrp="1"/>
          </p:cNvSpPr>
          <p:nvPr>
            <p:ph idx="1"/>
          </p:nvPr>
        </p:nvSpPr>
        <p:spPr/>
        <p:txBody>
          <a:bodyPr/>
          <a:lstStyle/>
          <a:p>
            <a:r>
              <a:rPr lang="it-IT" b="1" dirty="0"/>
              <a:t>Data </a:t>
            </a:r>
            <a:r>
              <a:rPr lang="it-IT" b="1" dirty="0" err="1"/>
              <a:t>protection</a:t>
            </a:r>
            <a:r>
              <a:rPr lang="it-IT" b="1" dirty="0"/>
              <a:t> by default</a:t>
            </a:r>
            <a:br>
              <a:rPr lang="it-IT" dirty="0"/>
            </a:br>
            <a:r>
              <a:rPr lang="it-IT" dirty="0"/>
              <a:t>A social media </a:t>
            </a:r>
            <a:r>
              <a:rPr lang="it-IT" dirty="0" err="1"/>
              <a:t>platform</a:t>
            </a:r>
            <a:r>
              <a:rPr lang="it-IT" dirty="0"/>
              <a:t> </a:t>
            </a:r>
            <a:r>
              <a:rPr lang="it-IT" dirty="0" err="1"/>
              <a:t>should</a:t>
            </a:r>
            <a:r>
              <a:rPr lang="it-IT" dirty="0"/>
              <a:t> be </a:t>
            </a:r>
            <a:r>
              <a:rPr lang="it-IT" dirty="0" err="1"/>
              <a:t>encouraged</a:t>
            </a:r>
            <a:r>
              <a:rPr lang="it-IT" dirty="0"/>
              <a:t> to set </a:t>
            </a:r>
            <a:r>
              <a:rPr lang="it-IT" dirty="0" err="1"/>
              <a:t>users</a:t>
            </a:r>
            <a:r>
              <a:rPr lang="it-IT" dirty="0"/>
              <a:t>’ </a:t>
            </a:r>
            <a:r>
              <a:rPr lang="it-IT" dirty="0" err="1"/>
              <a:t>profile</a:t>
            </a:r>
            <a:r>
              <a:rPr lang="it-IT" dirty="0"/>
              <a:t> </a:t>
            </a:r>
            <a:r>
              <a:rPr lang="it-IT" dirty="0" err="1"/>
              <a:t>settings</a:t>
            </a:r>
            <a:r>
              <a:rPr lang="it-IT" dirty="0"/>
              <a:t> in the </a:t>
            </a:r>
            <a:r>
              <a:rPr lang="it-IT" dirty="0" err="1"/>
              <a:t>most</a:t>
            </a:r>
            <a:r>
              <a:rPr lang="it-IT" dirty="0"/>
              <a:t> privacy-</a:t>
            </a:r>
            <a:r>
              <a:rPr lang="it-IT" dirty="0" err="1"/>
              <a:t>friendly</a:t>
            </a:r>
            <a:r>
              <a:rPr lang="it-IT" dirty="0"/>
              <a:t> </a:t>
            </a:r>
            <a:r>
              <a:rPr lang="it-IT" dirty="0" err="1"/>
              <a:t>setting</a:t>
            </a:r>
            <a:r>
              <a:rPr lang="it-IT" dirty="0"/>
              <a:t> by, for </a:t>
            </a:r>
            <a:r>
              <a:rPr lang="it-IT" dirty="0" err="1"/>
              <a:t>example</a:t>
            </a:r>
            <a:r>
              <a:rPr lang="it-IT" dirty="0"/>
              <a:t>, </a:t>
            </a:r>
            <a:r>
              <a:rPr lang="it-IT" dirty="0" err="1"/>
              <a:t>limiting</a:t>
            </a:r>
            <a:r>
              <a:rPr lang="it-IT" dirty="0"/>
              <a:t> from the start the </a:t>
            </a:r>
            <a:r>
              <a:rPr lang="it-IT" dirty="0" err="1"/>
              <a:t>accessibility</a:t>
            </a:r>
            <a:r>
              <a:rPr lang="it-IT" dirty="0"/>
              <a:t> of the </a:t>
            </a:r>
            <a:r>
              <a:rPr lang="it-IT" dirty="0" err="1"/>
              <a:t>users</a:t>
            </a:r>
            <a:r>
              <a:rPr lang="it-IT" dirty="0"/>
              <a:t>’ </a:t>
            </a:r>
            <a:r>
              <a:rPr lang="it-IT" dirty="0" err="1"/>
              <a:t>profile</a:t>
            </a:r>
            <a:r>
              <a:rPr lang="it-IT" dirty="0"/>
              <a:t> so </a:t>
            </a:r>
            <a:r>
              <a:rPr lang="it-IT" dirty="0" err="1"/>
              <a:t>that</a:t>
            </a:r>
            <a:r>
              <a:rPr lang="it-IT" dirty="0"/>
              <a:t> </a:t>
            </a:r>
            <a:r>
              <a:rPr lang="it-IT" dirty="0" err="1"/>
              <a:t>it</a:t>
            </a:r>
            <a:r>
              <a:rPr lang="it-IT" dirty="0"/>
              <a:t> </a:t>
            </a:r>
            <a:r>
              <a:rPr lang="it-IT" dirty="0" err="1"/>
              <a:t>isn’t</a:t>
            </a:r>
            <a:r>
              <a:rPr lang="it-IT" dirty="0"/>
              <a:t> </a:t>
            </a:r>
            <a:r>
              <a:rPr lang="it-IT" dirty="0" err="1"/>
              <a:t>accessible</a:t>
            </a:r>
            <a:r>
              <a:rPr lang="it-IT" dirty="0"/>
              <a:t> by default to an indefinite </a:t>
            </a:r>
            <a:r>
              <a:rPr lang="it-IT" dirty="0" err="1"/>
              <a:t>number</a:t>
            </a:r>
            <a:r>
              <a:rPr lang="it-IT" dirty="0"/>
              <a:t> of </a:t>
            </a:r>
            <a:r>
              <a:rPr lang="it-IT" dirty="0" err="1"/>
              <a:t>persons</a:t>
            </a:r>
            <a:r>
              <a:rPr lang="it-IT" dirty="0"/>
              <a:t>.</a:t>
            </a:r>
          </a:p>
        </p:txBody>
      </p:sp>
      <p:sp>
        <p:nvSpPr>
          <p:cNvPr id="4" name="Segnaposto numero diapositiva 3">
            <a:extLst>
              <a:ext uri="{FF2B5EF4-FFF2-40B4-BE49-F238E27FC236}">
                <a16:creationId xmlns:a16="http://schemas.microsoft.com/office/drawing/2014/main" id="{55F14C42-B56B-F04E-9B4B-DEC86E2631CA}"/>
              </a:ext>
            </a:extLst>
          </p:cNvPr>
          <p:cNvSpPr>
            <a:spLocks noGrp="1"/>
          </p:cNvSpPr>
          <p:nvPr>
            <p:ph type="sldNum" sz="quarter" idx="12"/>
          </p:nvPr>
        </p:nvSpPr>
        <p:spPr/>
        <p:txBody>
          <a:bodyPr/>
          <a:lstStyle/>
          <a:p>
            <a:fld id="{9FB2DE29-B15E-594C-8E2E-9B4F1DF8D2EE}" type="slidenum">
              <a:rPr lang="en-US" altLang="en-US" smtClean="0"/>
              <a:pPr/>
              <a:t>86</a:t>
            </a:fld>
            <a:endParaRPr lang="en-US" altLang="en-US"/>
          </a:p>
        </p:txBody>
      </p:sp>
    </p:spTree>
    <p:extLst>
      <p:ext uri="{BB962C8B-B14F-4D97-AF65-F5344CB8AC3E}">
        <p14:creationId xmlns:p14="http://schemas.microsoft.com/office/powerpoint/2010/main" val="4203696168"/>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D66D3E-3FA8-9646-974D-EA8A021CE7F7}"/>
              </a:ext>
            </a:extLst>
          </p:cNvPr>
          <p:cNvSpPr>
            <a:spLocks noGrp="1"/>
          </p:cNvSpPr>
          <p:nvPr>
            <p:ph type="title"/>
          </p:nvPr>
        </p:nvSpPr>
        <p:spPr>
          <a:xfrm>
            <a:off x="685800" y="609600"/>
            <a:ext cx="7772400" cy="659160"/>
          </a:xfrm>
        </p:spPr>
        <p:txBody>
          <a:bodyPr/>
          <a:lstStyle/>
          <a:p>
            <a:r>
              <a:rPr lang="it-IT" sz="2800" dirty="0">
                <a:effectLst/>
                <a:latin typeface="Helvetica" pitchFamily="2" charset="0"/>
              </a:rPr>
              <a:t>The </a:t>
            </a:r>
            <a:r>
              <a:rPr lang="it-IT" sz="2800" dirty="0" err="1">
                <a:effectLst/>
                <a:latin typeface="Helvetica" pitchFamily="2" charset="0"/>
              </a:rPr>
              <a:t>accountability</a:t>
            </a:r>
            <a:r>
              <a:rPr lang="it-IT" sz="2800" dirty="0">
                <a:effectLst/>
                <a:latin typeface="Helvetica" pitchFamily="2" charset="0"/>
              </a:rPr>
              <a:t> </a:t>
            </a:r>
            <a:r>
              <a:rPr lang="it-IT" sz="2800" dirty="0" err="1">
                <a:effectLst/>
                <a:latin typeface="Helvetica" pitchFamily="2" charset="0"/>
              </a:rPr>
              <a:t>principle</a:t>
            </a:r>
            <a:r>
              <a:rPr lang="it-IT" sz="2800" dirty="0">
                <a:effectLst/>
                <a:latin typeface="Helvetica" pitchFamily="2" charset="0"/>
              </a:rPr>
              <a:t> </a:t>
            </a:r>
            <a:br>
              <a:rPr lang="it-IT" sz="2800" dirty="0">
                <a:effectLst/>
                <a:latin typeface="Helvetica" pitchFamily="2" charset="0"/>
              </a:rPr>
            </a:br>
            <a:endParaRPr lang="it-IT" sz="2800" dirty="0"/>
          </a:p>
        </p:txBody>
      </p:sp>
      <p:sp>
        <p:nvSpPr>
          <p:cNvPr id="3" name="Segnaposto contenuto 2">
            <a:extLst>
              <a:ext uri="{FF2B5EF4-FFF2-40B4-BE49-F238E27FC236}">
                <a16:creationId xmlns:a16="http://schemas.microsoft.com/office/drawing/2014/main" id="{2B77C0C0-51FC-C64C-8EC5-670EA7FA4022}"/>
              </a:ext>
            </a:extLst>
          </p:cNvPr>
          <p:cNvSpPr>
            <a:spLocks noGrp="1"/>
          </p:cNvSpPr>
          <p:nvPr>
            <p:ph idx="1"/>
          </p:nvPr>
        </p:nvSpPr>
        <p:spPr>
          <a:xfrm>
            <a:off x="611560" y="1196752"/>
            <a:ext cx="7846640" cy="4899248"/>
          </a:xfrm>
        </p:spPr>
        <p:txBody>
          <a:bodyPr/>
          <a:lstStyle/>
          <a:p>
            <a:pPr marL="0" indent="0">
              <a:buNone/>
            </a:pPr>
            <a:endParaRPr lang="it-IT" sz="2000" dirty="0">
              <a:effectLst/>
              <a:latin typeface="Helvetica" pitchFamily="2" charset="0"/>
            </a:endParaRPr>
          </a:p>
          <a:p>
            <a:r>
              <a:rPr lang="it-IT" sz="2000" dirty="0" err="1">
                <a:effectLst/>
                <a:latin typeface="Helvetica" pitchFamily="2" charset="0"/>
              </a:rPr>
              <a:t>Accountability</a:t>
            </a:r>
            <a:r>
              <a:rPr lang="it-IT" sz="2000" dirty="0">
                <a:effectLst/>
                <a:latin typeface="Helvetica" pitchFamily="2" charset="0"/>
              </a:rPr>
              <a:t> </a:t>
            </a:r>
            <a:r>
              <a:rPr lang="it-IT" sz="2000" dirty="0" err="1">
                <a:effectLst/>
                <a:latin typeface="Helvetica" pitchFamily="2" charset="0"/>
              </a:rPr>
              <a:t>requires</a:t>
            </a:r>
            <a:r>
              <a:rPr lang="it-IT" sz="2000" dirty="0">
                <a:effectLst/>
                <a:latin typeface="Helvetica" pitchFamily="2" charset="0"/>
              </a:rPr>
              <a:t> </a:t>
            </a:r>
            <a:r>
              <a:rPr lang="it-IT" sz="2000" dirty="0" err="1">
                <a:effectLst/>
                <a:latin typeface="Helvetica" pitchFamily="2" charset="0"/>
              </a:rPr>
              <a:t>controllers</a:t>
            </a:r>
            <a:r>
              <a:rPr lang="it-IT" sz="2000" dirty="0">
                <a:effectLst/>
                <a:latin typeface="Helvetica" pitchFamily="2" charset="0"/>
              </a:rPr>
              <a:t> and processors to </a:t>
            </a:r>
            <a:r>
              <a:rPr lang="it-IT" sz="2000" dirty="0" err="1">
                <a:effectLst/>
                <a:latin typeface="Helvetica" pitchFamily="2" charset="0"/>
              </a:rPr>
              <a:t>actively</a:t>
            </a:r>
            <a:r>
              <a:rPr lang="it-IT" sz="2000" dirty="0">
                <a:effectLst/>
                <a:latin typeface="Helvetica" pitchFamily="2" charset="0"/>
              </a:rPr>
              <a:t> and </a:t>
            </a:r>
            <a:r>
              <a:rPr lang="it-IT" sz="2000" dirty="0" err="1">
                <a:effectLst/>
                <a:latin typeface="Helvetica" pitchFamily="2" charset="0"/>
              </a:rPr>
              <a:t>continuously</a:t>
            </a:r>
            <a:r>
              <a:rPr lang="it-IT" sz="2000" dirty="0">
                <a:effectLst/>
                <a:latin typeface="Helvetica" pitchFamily="2" charset="0"/>
              </a:rPr>
              <a:t> </a:t>
            </a:r>
            <a:r>
              <a:rPr lang="it-IT" sz="2000" dirty="0" err="1">
                <a:effectLst/>
                <a:latin typeface="Helvetica" pitchFamily="2" charset="0"/>
              </a:rPr>
              <a:t>implement</a:t>
            </a:r>
            <a:r>
              <a:rPr lang="it-IT" sz="2000" dirty="0">
                <a:effectLst/>
                <a:latin typeface="Helvetica" pitchFamily="2" charset="0"/>
              </a:rPr>
              <a:t> </a:t>
            </a:r>
            <a:r>
              <a:rPr lang="it-IT" sz="2000" dirty="0" err="1">
                <a:effectLst/>
                <a:latin typeface="Helvetica" pitchFamily="2" charset="0"/>
              </a:rPr>
              <a:t>measures</a:t>
            </a:r>
            <a:r>
              <a:rPr lang="it-IT" sz="2000" dirty="0">
                <a:effectLst/>
                <a:latin typeface="Helvetica" pitchFamily="2" charset="0"/>
              </a:rPr>
              <a:t> to </a:t>
            </a:r>
            <a:r>
              <a:rPr lang="it-IT" sz="2000" dirty="0" err="1">
                <a:effectLst/>
                <a:latin typeface="Helvetica" pitchFamily="2" charset="0"/>
              </a:rPr>
              <a:t>promote</a:t>
            </a:r>
            <a:r>
              <a:rPr lang="it-IT" sz="2000" dirty="0">
                <a:effectLst/>
                <a:latin typeface="Helvetica" pitchFamily="2" charset="0"/>
              </a:rPr>
              <a:t> and </a:t>
            </a:r>
            <a:r>
              <a:rPr lang="it-IT" sz="2000" dirty="0" err="1">
                <a:effectLst/>
                <a:latin typeface="Helvetica" pitchFamily="2" charset="0"/>
              </a:rPr>
              <a:t>safeguard</a:t>
            </a:r>
            <a:r>
              <a:rPr lang="it-IT" sz="2000" dirty="0">
                <a:effectLst/>
                <a:latin typeface="Helvetica" pitchFamily="2" charset="0"/>
              </a:rPr>
              <a:t> data </a:t>
            </a:r>
            <a:r>
              <a:rPr lang="it-IT" sz="2000" dirty="0" err="1">
                <a:effectLst/>
                <a:latin typeface="Helvetica" pitchFamily="2" charset="0"/>
              </a:rPr>
              <a:t>protection</a:t>
            </a:r>
            <a:r>
              <a:rPr lang="it-IT" sz="2000" dirty="0">
                <a:effectLst/>
                <a:latin typeface="Helvetica" pitchFamily="2" charset="0"/>
              </a:rPr>
              <a:t> in </a:t>
            </a:r>
            <a:r>
              <a:rPr lang="it-IT" sz="2000" dirty="0" err="1">
                <a:effectLst/>
                <a:latin typeface="Helvetica" pitchFamily="2" charset="0"/>
              </a:rPr>
              <a:t>their</a:t>
            </a:r>
            <a:r>
              <a:rPr lang="it-IT" sz="2000" dirty="0">
                <a:effectLst/>
                <a:latin typeface="Helvetica" pitchFamily="2" charset="0"/>
              </a:rPr>
              <a:t> processing </a:t>
            </a:r>
            <a:r>
              <a:rPr lang="it-IT" sz="2000" dirty="0" err="1">
                <a:effectLst/>
                <a:latin typeface="Helvetica" pitchFamily="2" charset="0"/>
              </a:rPr>
              <a:t>activities</a:t>
            </a:r>
            <a:r>
              <a:rPr lang="it-IT" sz="2000" dirty="0">
                <a:effectLst/>
                <a:latin typeface="Helvetica" pitchFamily="2" charset="0"/>
              </a:rPr>
              <a:t>. </a:t>
            </a:r>
          </a:p>
          <a:p>
            <a:r>
              <a:rPr lang="it-IT" sz="2000" dirty="0" err="1">
                <a:effectLst/>
                <a:latin typeface="Helvetica" pitchFamily="2" charset="0"/>
              </a:rPr>
              <a:t>Controllers</a:t>
            </a:r>
            <a:r>
              <a:rPr lang="it-IT" sz="2000" dirty="0">
                <a:effectLst/>
                <a:latin typeface="Helvetica" pitchFamily="2" charset="0"/>
              </a:rPr>
              <a:t> and processors are </a:t>
            </a:r>
            <a:r>
              <a:rPr lang="it-IT" sz="2000" dirty="0" err="1">
                <a:effectLst/>
                <a:latin typeface="Helvetica" pitchFamily="2" charset="0"/>
              </a:rPr>
              <a:t>responsible</a:t>
            </a:r>
            <a:r>
              <a:rPr lang="it-IT" sz="2000" dirty="0">
                <a:effectLst/>
                <a:latin typeface="Helvetica" pitchFamily="2" charset="0"/>
              </a:rPr>
              <a:t> for </a:t>
            </a:r>
            <a:r>
              <a:rPr lang="it-IT" sz="2000" dirty="0" err="1">
                <a:effectLst/>
                <a:latin typeface="Helvetica" pitchFamily="2" charset="0"/>
              </a:rPr>
              <a:t>compliance</a:t>
            </a:r>
            <a:r>
              <a:rPr lang="it-IT" sz="2000" dirty="0">
                <a:effectLst/>
                <a:latin typeface="Helvetica" pitchFamily="2" charset="0"/>
              </a:rPr>
              <a:t> of </a:t>
            </a:r>
            <a:r>
              <a:rPr lang="it-IT" sz="2000" dirty="0" err="1">
                <a:effectLst/>
                <a:latin typeface="Helvetica" pitchFamily="2" charset="0"/>
              </a:rPr>
              <a:t>their</a:t>
            </a:r>
            <a:r>
              <a:rPr lang="it-IT" sz="2000" dirty="0">
                <a:effectLst/>
                <a:latin typeface="Helvetica" pitchFamily="2" charset="0"/>
              </a:rPr>
              <a:t> processing </a:t>
            </a:r>
            <a:r>
              <a:rPr lang="it-IT" sz="2000" dirty="0" err="1">
                <a:effectLst/>
                <a:latin typeface="Helvetica" pitchFamily="2" charset="0"/>
              </a:rPr>
              <a:t>operations</a:t>
            </a:r>
            <a:r>
              <a:rPr lang="it-IT" sz="2000" dirty="0">
                <a:effectLst/>
                <a:latin typeface="Helvetica" pitchFamily="2" charset="0"/>
              </a:rPr>
              <a:t> with data </a:t>
            </a:r>
            <a:r>
              <a:rPr lang="it-IT" sz="2000" dirty="0" err="1">
                <a:effectLst/>
                <a:latin typeface="Helvetica" pitchFamily="2" charset="0"/>
              </a:rPr>
              <a:t>protection</a:t>
            </a:r>
            <a:r>
              <a:rPr lang="it-IT" sz="2000" dirty="0">
                <a:effectLst/>
                <a:latin typeface="Helvetica" pitchFamily="2" charset="0"/>
              </a:rPr>
              <a:t> law and </a:t>
            </a:r>
            <a:r>
              <a:rPr lang="it-IT" sz="2000" dirty="0" err="1">
                <a:effectLst/>
                <a:latin typeface="Helvetica" pitchFamily="2" charset="0"/>
              </a:rPr>
              <a:t>their</a:t>
            </a:r>
            <a:r>
              <a:rPr lang="it-IT" sz="2000" dirty="0">
                <a:effectLst/>
                <a:latin typeface="Helvetica" pitchFamily="2" charset="0"/>
              </a:rPr>
              <a:t> </a:t>
            </a:r>
            <a:r>
              <a:rPr lang="it-IT" sz="2000" dirty="0" err="1">
                <a:effectLst/>
                <a:latin typeface="Helvetica" pitchFamily="2" charset="0"/>
              </a:rPr>
              <a:t>respective</a:t>
            </a:r>
            <a:r>
              <a:rPr lang="it-IT" sz="2000" dirty="0">
                <a:effectLst/>
                <a:latin typeface="Helvetica" pitchFamily="2" charset="0"/>
              </a:rPr>
              <a:t> </a:t>
            </a:r>
            <a:r>
              <a:rPr lang="it-IT" sz="2000" dirty="0" err="1">
                <a:effectLst/>
                <a:latin typeface="Helvetica" pitchFamily="2" charset="0"/>
              </a:rPr>
              <a:t>obligations</a:t>
            </a:r>
            <a:r>
              <a:rPr lang="it-IT" sz="2000" dirty="0">
                <a:effectLst/>
                <a:latin typeface="Helvetica" pitchFamily="2" charset="0"/>
              </a:rPr>
              <a:t>. </a:t>
            </a:r>
          </a:p>
          <a:p>
            <a:r>
              <a:rPr lang="it-IT" sz="2000" dirty="0" err="1">
                <a:effectLst/>
                <a:latin typeface="Helvetica" pitchFamily="2" charset="0"/>
              </a:rPr>
              <a:t>Controllers</a:t>
            </a:r>
            <a:r>
              <a:rPr lang="it-IT" sz="2000" dirty="0">
                <a:effectLst/>
                <a:latin typeface="Helvetica" pitchFamily="2" charset="0"/>
              </a:rPr>
              <a:t> must be </a:t>
            </a:r>
            <a:r>
              <a:rPr lang="it-IT" sz="2000" dirty="0" err="1">
                <a:effectLst/>
                <a:latin typeface="Helvetica" pitchFamily="2" charset="0"/>
              </a:rPr>
              <a:t>able</a:t>
            </a:r>
            <a:r>
              <a:rPr lang="it-IT" sz="2000" dirty="0">
                <a:effectLst/>
                <a:latin typeface="Helvetica" pitchFamily="2" charset="0"/>
              </a:rPr>
              <a:t> to </a:t>
            </a:r>
            <a:r>
              <a:rPr lang="it-IT" sz="2000" dirty="0" err="1">
                <a:effectLst/>
                <a:latin typeface="Helvetica" pitchFamily="2" charset="0"/>
              </a:rPr>
              <a:t>demonstrate</a:t>
            </a:r>
            <a:r>
              <a:rPr lang="it-IT" sz="2000" dirty="0">
                <a:effectLst/>
                <a:latin typeface="Helvetica" pitchFamily="2" charset="0"/>
              </a:rPr>
              <a:t> </a:t>
            </a:r>
            <a:r>
              <a:rPr lang="it-IT" sz="2000" dirty="0" err="1">
                <a:effectLst/>
                <a:latin typeface="Helvetica" pitchFamily="2" charset="0"/>
              </a:rPr>
              <a:t>compliance</a:t>
            </a:r>
            <a:r>
              <a:rPr lang="it-IT" sz="2000" dirty="0">
                <a:effectLst/>
                <a:latin typeface="Helvetica" pitchFamily="2" charset="0"/>
              </a:rPr>
              <a:t> with data </a:t>
            </a:r>
            <a:r>
              <a:rPr lang="it-IT" sz="2000" dirty="0" err="1">
                <a:effectLst/>
                <a:latin typeface="Helvetica" pitchFamily="2" charset="0"/>
              </a:rPr>
              <a:t>protection</a:t>
            </a:r>
            <a:r>
              <a:rPr lang="it-IT" sz="2000" dirty="0">
                <a:effectLst/>
                <a:latin typeface="Helvetica" pitchFamily="2" charset="0"/>
              </a:rPr>
              <a:t> </a:t>
            </a:r>
            <a:r>
              <a:rPr lang="it-IT" sz="2000" dirty="0" err="1">
                <a:effectLst/>
                <a:latin typeface="Helvetica" pitchFamily="2" charset="0"/>
              </a:rPr>
              <a:t>provisions</a:t>
            </a:r>
            <a:r>
              <a:rPr lang="it-IT" sz="2000" dirty="0">
                <a:effectLst/>
                <a:latin typeface="Helvetica" pitchFamily="2" charset="0"/>
              </a:rPr>
              <a:t> to data </a:t>
            </a:r>
            <a:r>
              <a:rPr lang="it-IT" sz="2000" dirty="0" err="1">
                <a:effectLst/>
                <a:latin typeface="Helvetica" pitchFamily="2" charset="0"/>
              </a:rPr>
              <a:t>subjects</a:t>
            </a:r>
            <a:r>
              <a:rPr lang="it-IT" sz="2000" dirty="0">
                <a:effectLst/>
                <a:latin typeface="Helvetica" pitchFamily="2" charset="0"/>
              </a:rPr>
              <a:t>, the general public and </a:t>
            </a:r>
            <a:r>
              <a:rPr lang="it-IT" sz="2000" dirty="0" err="1">
                <a:effectLst/>
                <a:latin typeface="Helvetica" pitchFamily="2" charset="0"/>
              </a:rPr>
              <a:t>supervisory</a:t>
            </a:r>
            <a:r>
              <a:rPr lang="it-IT" sz="2000" dirty="0">
                <a:effectLst/>
                <a:latin typeface="Helvetica" pitchFamily="2" charset="0"/>
              </a:rPr>
              <a:t> </a:t>
            </a:r>
            <a:r>
              <a:rPr lang="it-IT" sz="2000" dirty="0" err="1">
                <a:effectLst/>
                <a:latin typeface="Helvetica" pitchFamily="2" charset="0"/>
              </a:rPr>
              <a:t>authorities</a:t>
            </a:r>
            <a:r>
              <a:rPr lang="it-IT" sz="2000" dirty="0">
                <a:effectLst/>
                <a:latin typeface="Helvetica" pitchFamily="2" charset="0"/>
              </a:rPr>
              <a:t> </a:t>
            </a:r>
            <a:r>
              <a:rPr lang="it-IT" sz="2000" dirty="0" err="1">
                <a:effectLst/>
                <a:latin typeface="Helvetica" pitchFamily="2" charset="0"/>
              </a:rPr>
              <a:t>at</a:t>
            </a:r>
            <a:r>
              <a:rPr lang="it-IT" sz="2000" dirty="0">
                <a:effectLst/>
                <a:latin typeface="Helvetica" pitchFamily="2" charset="0"/>
              </a:rPr>
              <a:t> </a:t>
            </a:r>
            <a:r>
              <a:rPr lang="it-IT" sz="2000" dirty="0" err="1">
                <a:effectLst/>
                <a:latin typeface="Helvetica" pitchFamily="2" charset="0"/>
              </a:rPr>
              <a:t>any</a:t>
            </a:r>
            <a:r>
              <a:rPr lang="it-IT" sz="2000" dirty="0">
                <a:effectLst/>
                <a:latin typeface="Helvetica" pitchFamily="2" charset="0"/>
              </a:rPr>
              <a:t> time. Processors must </a:t>
            </a:r>
            <a:r>
              <a:rPr lang="it-IT" sz="2000" dirty="0" err="1">
                <a:effectLst/>
                <a:latin typeface="Helvetica" pitchFamily="2" charset="0"/>
              </a:rPr>
              <a:t>also</a:t>
            </a:r>
            <a:r>
              <a:rPr lang="it-IT" sz="2000" dirty="0">
                <a:effectLst/>
                <a:latin typeface="Helvetica" pitchFamily="2" charset="0"/>
              </a:rPr>
              <a:t> </a:t>
            </a:r>
            <a:r>
              <a:rPr lang="it-IT" sz="2000" dirty="0" err="1">
                <a:effectLst/>
                <a:latin typeface="Helvetica" pitchFamily="2" charset="0"/>
              </a:rPr>
              <a:t>comply</a:t>
            </a:r>
            <a:r>
              <a:rPr lang="it-IT" sz="2000" dirty="0">
                <a:effectLst/>
                <a:latin typeface="Helvetica" pitchFamily="2" charset="0"/>
              </a:rPr>
              <a:t> with some </a:t>
            </a:r>
            <a:r>
              <a:rPr lang="it-IT" sz="2000" dirty="0" err="1">
                <a:effectLst/>
                <a:latin typeface="Helvetica" pitchFamily="2" charset="0"/>
              </a:rPr>
              <a:t>obligations</a:t>
            </a:r>
            <a:r>
              <a:rPr lang="it-IT" sz="2000" dirty="0">
                <a:effectLst/>
                <a:latin typeface="Helvetica" pitchFamily="2" charset="0"/>
              </a:rPr>
              <a:t> </a:t>
            </a:r>
            <a:r>
              <a:rPr lang="it-IT" sz="2000" dirty="0" err="1">
                <a:effectLst/>
                <a:latin typeface="Helvetica" pitchFamily="2" charset="0"/>
              </a:rPr>
              <a:t>strictly</a:t>
            </a:r>
            <a:r>
              <a:rPr lang="it-IT" sz="2000" dirty="0">
                <a:effectLst/>
                <a:latin typeface="Helvetica" pitchFamily="2" charset="0"/>
              </a:rPr>
              <a:t> </a:t>
            </a:r>
            <a:r>
              <a:rPr lang="it-IT" sz="2000" dirty="0" err="1">
                <a:effectLst/>
                <a:latin typeface="Helvetica" pitchFamily="2" charset="0"/>
              </a:rPr>
              <a:t>linked</a:t>
            </a:r>
            <a:r>
              <a:rPr lang="it-IT" sz="2000" dirty="0">
                <a:effectLst/>
                <a:latin typeface="Helvetica" pitchFamily="2" charset="0"/>
              </a:rPr>
              <a:t> to </a:t>
            </a:r>
            <a:r>
              <a:rPr lang="it-IT" sz="2000" dirty="0" err="1">
                <a:effectLst/>
                <a:latin typeface="Helvetica" pitchFamily="2" charset="0"/>
              </a:rPr>
              <a:t>accountability</a:t>
            </a:r>
            <a:r>
              <a:rPr lang="it-IT" sz="2000" dirty="0">
                <a:effectLst/>
                <a:latin typeface="Helvetica" pitchFamily="2" charset="0"/>
              </a:rPr>
              <a:t> (</a:t>
            </a:r>
            <a:r>
              <a:rPr lang="it-IT" sz="2000" dirty="0" err="1">
                <a:effectLst/>
                <a:latin typeface="Helvetica" pitchFamily="2" charset="0"/>
              </a:rPr>
              <a:t>such</a:t>
            </a:r>
            <a:r>
              <a:rPr lang="it-IT" sz="2000" dirty="0">
                <a:effectLst/>
                <a:latin typeface="Helvetica" pitchFamily="2" charset="0"/>
              </a:rPr>
              <a:t> </a:t>
            </a:r>
            <a:r>
              <a:rPr lang="it-IT" sz="2000" dirty="0" err="1">
                <a:effectLst/>
                <a:latin typeface="Helvetica" pitchFamily="2" charset="0"/>
              </a:rPr>
              <a:t>as</a:t>
            </a:r>
            <a:r>
              <a:rPr lang="it-IT" sz="2000" dirty="0">
                <a:effectLst/>
                <a:latin typeface="Helvetica" pitchFamily="2" charset="0"/>
              </a:rPr>
              <a:t> </a:t>
            </a:r>
            <a:r>
              <a:rPr lang="it-IT" sz="2000" dirty="0" err="1">
                <a:effectLst/>
                <a:latin typeface="Helvetica" pitchFamily="2" charset="0"/>
              </a:rPr>
              <a:t>keeping</a:t>
            </a:r>
            <a:r>
              <a:rPr lang="it-IT" sz="2000" dirty="0">
                <a:effectLst/>
                <a:latin typeface="Helvetica" pitchFamily="2" charset="0"/>
              </a:rPr>
              <a:t> a record of processing </a:t>
            </a:r>
            <a:r>
              <a:rPr lang="it-IT" sz="2000" dirty="0" err="1">
                <a:effectLst/>
                <a:latin typeface="Helvetica" pitchFamily="2" charset="0"/>
              </a:rPr>
              <a:t>operations</a:t>
            </a:r>
            <a:r>
              <a:rPr lang="it-IT" sz="2000" dirty="0">
                <a:effectLst/>
                <a:latin typeface="Helvetica" pitchFamily="2" charset="0"/>
              </a:rPr>
              <a:t> and </a:t>
            </a:r>
            <a:r>
              <a:rPr lang="it-IT" sz="2000" dirty="0" err="1">
                <a:effectLst/>
                <a:latin typeface="Helvetica" pitchFamily="2" charset="0"/>
              </a:rPr>
              <a:t>appointing</a:t>
            </a:r>
            <a:r>
              <a:rPr lang="it-IT" sz="2000" dirty="0">
                <a:effectLst/>
                <a:latin typeface="Helvetica" pitchFamily="2" charset="0"/>
              </a:rPr>
              <a:t> a Data </a:t>
            </a:r>
            <a:r>
              <a:rPr lang="it-IT" sz="2000" dirty="0" err="1">
                <a:effectLst/>
                <a:latin typeface="Helvetica" pitchFamily="2" charset="0"/>
              </a:rPr>
              <a:t>Protection</a:t>
            </a:r>
            <a:r>
              <a:rPr lang="it-IT" sz="2000" dirty="0">
                <a:effectLst/>
                <a:latin typeface="Helvetica" pitchFamily="2" charset="0"/>
              </a:rPr>
              <a:t> </a:t>
            </a:r>
            <a:r>
              <a:rPr lang="it-IT" sz="2000" dirty="0" err="1">
                <a:effectLst/>
                <a:latin typeface="Helvetica" pitchFamily="2" charset="0"/>
              </a:rPr>
              <a:t>Officer</a:t>
            </a:r>
            <a:r>
              <a:rPr lang="it-IT" sz="2000" dirty="0">
                <a:effectLst/>
                <a:latin typeface="Helvetica" pitchFamily="2" charset="0"/>
              </a:rPr>
              <a:t>). </a:t>
            </a:r>
          </a:p>
          <a:p>
            <a:endParaRPr lang="it-IT" sz="2000" dirty="0"/>
          </a:p>
        </p:txBody>
      </p:sp>
      <p:sp>
        <p:nvSpPr>
          <p:cNvPr id="4" name="Segnaposto numero diapositiva 3">
            <a:extLst>
              <a:ext uri="{FF2B5EF4-FFF2-40B4-BE49-F238E27FC236}">
                <a16:creationId xmlns:a16="http://schemas.microsoft.com/office/drawing/2014/main" id="{80C8ABD1-C5B3-644C-8A83-BE7400B9901F}"/>
              </a:ext>
            </a:extLst>
          </p:cNvPr>
          <p:cNvSpPr>
            <a:spLocks noGrp="1"/>
          </p:cNvSpPr>
          <p:nvPr>
            <p:ph type="sldNum" sz="quarter" idx="12"/>
          </p:nvPr>
        </p:nvSpPr>
        <p:spPr/>
        <p:txBody>
          <a:bodyPr/>
          <a:lstStyle/>
          <a:p>
            <a:fld id="{9FB2DE29-B15E-594C-8E2E-9B4F1DF8D2EE}" type="slidenum">
              <a:rPr lang="en-US" altLang="en-US" smtClean="0"/>
              <a:pPr/>
              <a:t>87</a:t>
            </a:fld>
            <a:endParaRPr lang="en-US" altLang="en-US"/>
          </a:p>
        </p:txBody>
      </p:sp>
    </p:spTree>
    <p:extLst>
      <p:ext uri="{BB962C8B-B14F-4D97-AF65-F5344CB8AC3E}">
        <p14:creationId xmlns:p14="http://schemas.microsoft.com/office/powerpoint/2010/main" val="2931486471"/>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108DE7E6-93BD-154A-8AE4-1C70C94A8E69}"/>
              </a:ext>
            </a:extLst>
          </p:cNvPr>
          <p:cNvSpPr>
            <a:spLocks noGrp="1" noChangeArrowheads="1"/>
          </p:cNvSpPr>
          <p:nvPr>
            <p:ph type="title"/>
          </p:nvPr>
        </p:nvSpPr>
        <p:spPr/>
        <p:txBody>
          <a:bodyPr/>
          <a:lstStyle/>
          <a:p>
            <a:r>
              <a:rPr lang="en-US" altLang="it-IT"/>
              <a:t>Rights of the data subject</a:t>
            </a:r>
          </a:p>
        </p:txBody>
      </p:sp>
      <p:sp>
        <p:nvSpPr>
          <p:cNvPr id="3" name="Content Placeholder 2">
            <a:extLst>
              <a:ext uri="{FF2B5EF4-FFF2-40B4-BE49-F238E27FC236}">
                <a16:creationId xmlns:a16="http://schemas.microsoft.com/office/drawing/2014/main" id="{97946714-CB08-4D4B-A4D5-DA1563E5CA4F}"/>
              </a:ext>
            </a:extLst>
          </p:cNvPr>
          <p:cNvSpPr>
            <a:spLocks noGrp="1"/>
          </p:cNvSpPr>
          <p:nvPr>
            <p:ph idx="1"/>
          </p:nvPr>
        </p:nvSpPr>
        <p:spPr>
          <a:xfrm>
            <a:off x="676275" y="1484313"/>
            <a:ext cx="7772400" cy="4114800"/>
          </a:xfrm>
        </p:spPr>
        <p:txBody>
          <a:bodyPr/>
          <a:lstStyle/>
          <a:p>
            <a:pPr>
              <a:defRPr/>
            </a:pPr>
            <a:r>
              <a:rPr lang="en-US" sz="2400" dirty="0"/>
              <a:t>the GDPR details 8 rights for data subjects: </a:t>
            </a:r>
          </a:p>
          <a:p>
            <a:pPr marL="0" indent="0">
              <a:buNone/>
              <a:defRPr/>
            </a:pPr>
            <a:r>
              <a:rPr lang="en-US" sz="2400" dirty="0"/>
              <a:t>1. the right to be informed; </a:t>
            </a:r>
          </a:p>
          <a:p>
            <a:pPr marL="0" indent="0">
              <a:buFontTx/>
              <a:buNone/>
              <a:defRPr/>
            </a:pPr>
            <a:r>
              <a:rPr lang="en-US" sz="2400" dirty="0"/>
              <a:t>2. the right to access; </a:t>
            </a:r>
          </a:p>
          <a:p>
            <a:pPr marL="0" indent="0">
              <a:buFontTx/>
              <a:buNone/>
              <a:defRPr/>
            </a:pPr>
            <a:r>
              <a:rPr lang="en-US" sz="2400" dirty="0"/>
              <a:t>3. the right to object; </a:t>
            </a:r>
          </a:p>
          <a:p>
            <a:pPr marL="0" indent="0">
              <a:buFontTx/>
              <a:buNone/>
              <a:defRPr/>
            </a:pPr>
            <a:r>
              <a:rPr lang="en-US" sz="2400" dirty="0"/>
              <a:t>4. the right to erasure and blocking; </a:t>
            </a:r>
          </a:p>
          <a:p>
            <a:pPr marL="0" indent="0">
              <a:buFontTx/>
              <a:buNone/>
              <a:defRPr/>
            </a:pPr>
            <a:r>
              <a:rPr lang="en-US" sz="2400" dirty="0"/>
              <a:t>5. the right to rectify; </a:t>
            </a:r>
          </a:p>
          <a:p>
            <a:pPr marL="0" indent="0">
              <a:buFontTx/>
              <a:buNone/>
              <a:defRPr/>
            </a:pPr>
            <a:r>
              <a:rPr lang="en-US" sz="2400" dirty="0"/>
              <a:t>6. the right to file a complaint; </a:t>
            </a:r>
          </a:p>
          <a:p>
            <a:pPr marL="0" indent="0">
              <a:buFontTx/>
              <a:buNone/>
              <a:defRPr/>
            </a:pPr>
            <a:r>
              <a:rPr lang="en-US" sz="2400" dirty="0"/>
              <a:t>7. the right to damages; </a:t>
            </a:r>
          </a:p>
          <a:p>
            <a:pPr marL="0" indent="0">
              <a:buFontTx/>
              <a:buNone/>
              <a:defRPr/>
            </a:pPr>
            <a:r>
              <a:rPr lang="en-US" sz="2400" dirty="0"/>
              <a:t>8. the right to data portability.</a:t>
            </a:r>
          </a:p>
        </p:txBody>
      </p:sp>
      <p:sp>
        <p:nvSpPr>
          <p:cNvPr id="33795" name="Slide Number Placeholder 3">
            <a:extLst>
              <a:ext uri="{FF2B5EF4-FFF2-40B4-BE49-F238E27FC236}">
                <a16:creationId xmlns:a16="http://schemas.microsoft.com/office/drawing/2014/main" id="{689F0D45-4429-094F-9736-11290B3D8B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7B9FD5C-E51D-1940-9747-C9C39B3EFCFF}" type="slidenum">
              <a:rPr lang="en-US" altLang="en-US" sz="1400"/>
              <a:pPr>
                <a:spcBef>
                  <a:spcPct val="0"/>
                </a:spcBef>
                <a:buFontTx/>
                <a:buNone/>
              </a:pPr>
              <a:t>88</a:t>
            </a:fld>
            <a:endParaRPr lang="en-US" altLang="en-US" sz="1400"/>
          </a:p>
        </p:txBody>
      </p:sp>
    </p:spTree>
    <p:extLst>
      <p:ext uri="{BB962C8B-B14F-4D97-AF65-F5344CB8AC3E}">
        <p14:creationId xmlns:p14="http://schemas.microsoft.com/office/powerpoint/2010/main" val="3875633072"/>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61638B-AE2A-8140-B5EC-B7C9BC8D993B}"/>
              </a:ext>
            </a:extLst>
          </p:cNvPr>
          <p:cNvSpPr>
            <a:spLocks noGrp="1"/>
          </p:cNvSpPr>
          <p:nvPr>
            <p:ph type="title"/>
          </p:nvPr>
        </p:nvSpPr>
        <p:spPr/>
        <p:txBody>
          <a:bodyPr/>
          <a:lstStyle/>
          <a:p>
            <a:r>
              <a:rPr lang="it-IT" dirty="0" err="1"/>
              <a:t>Key</a:t>
            </a:r>
            <a:r>
              <a:rPr lang="it-IT" dirty="0"/>
              <a:t> </a:t>
            </a:r>
            <a:r>
              <a:rPr lang="it-IT" dirty="0" err="1"/>
              <a:t>points</a:t>
            </a:r>
            <a:endParaRPr lang="it-IT" dirty="0"/>
          </a:p>
        </p:txBody>
      </p:sp>
      <p:sp>
        <p:nvSpPr>
          <p:cNvPr id="3" name="Segnaposto contenuto 2">
            <a:extLst>
              <a:ext uri="{FF2B5EF4-FFF2-40B4-BE49-F238E27FC236}">
                <a16:creationId xmlns:a16="http://schemas.microsoft.com/office/drawing/2014/main" id="{16568559-BC81-C045-B908-FC71314FF2EE}"/>
              </a:ext>
            </a:extLst>
          </p:cNvPr>
          <p:cNvSpPr>
            <a:spLocks noGrp="1"/>
          </p:cNvSpPr>
          <p:nvPr>
            <p:ph idx="1"/>
          </p:nvPr>
        </p:nvSpPr>
        <p:spPr>
          <a:xfrm>
            <a:off x="539552" y="1752600"/>
            <a:ext cx="7918648" cy="4343400"/>
          </a:xfrm>
        </p:spPr>
        <p:txBody>
          <a:bodyPr/>
          <a:lstStyle/>
          <a:p>
            <a:pPr marL="0" indent="0">
              <a:buNone/>
            </a:pPr>
            <a:r>
              <a:rPr lang="it-IT" sz="2400" dirty="0" err="1">
                <a:effectLst/>
                <a:latin typeface="Helvetica" pitchFamily="2" charset="0"/>
              </a:rPr>
              <a:t>Every</a:t>
            </a:r>
            <a:r>
              <a:rPr lang="it-IT" sz="2400" dirty="0">
                <a:effectLst/>
                <a:latin typeface="Helvetica" pitchFamily="2" charset="0"/>
              </a:rPr>
              <a:t>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has</a:t>
            </a:r>
            <a:r>
              <a:rPr lang="it-IT" sz="2400" dirty="0">
                <a:effectLst/>
                <a:latin typeface="Helvetica" pitchFamily="2" charset="0"/>
              </a:rPr>
              <a:t> the right to information </a:t>
            </a:r>
            <a:r>
              <a:rPr lang="it-IT" sz="2400" dirty="0" err="1">
                <a:effectLst/>
                <a:latin typeface="Helvetica" pitchFamily="2" charset="0"/>
              </a:rPr>
              <a:t>about</a:t>
            </a:r>
            <a:r>
              <a:rPr lang="it-IT" sz="2400" dirty="0">
                <a:effectLst/>
                <a:latin typeface="Helvetica" pitchFamily="2" charset="0"/>
              </a:rPr>
              <a:t> </a:t>
            </a:r>
            <a:r>
              <a:rPr lang="it-IT" sz="2400" dirty="0" err="1">
                <a:effectLst/>
                <a:latin typeface="Helvetica" pitchFamily="2" charset="0"/>
              </a:rPr>
              <a:t>any</a:t>
            </a:r>
            <a:r>
              <a:rPr lang="it-IT" sz="2400" dirty="0">
                <a:effectLst/>
                <a:latin typeface="Helvetica" pitchFamily="2" charset="0"/>
              </a:rPr>
              <a:t> data </a:t>
            </a:r>
            <a:r>
              <a:rPr lang="it-IT" sz="2400" dirty="0" err="1">
                <a:effectLst/>
                <a:latin typeface="Helvetica" pitchFamily="2" charset="0"/>
              </a:rPr>
              <a:t>controller’s</a:t>
            </a:r>
            <a:r>
              <a:rPr lang="it-IT" sz="2400" dirty="0">
                <a:effectLst/>
                <a:latin typeface="Helvetica" pitchFamily="2" charset="0"/>
              </a:rPr>
              <a:t> processing of </a:t>
            </a:r>
            <a:r>
              <a:rPr lang="it-IT" sz="2400" dirty="0" err="1">
                <a:effectLst/>
                <a:latin typeface="Helvetica" pitchFamily="2" charset="0"/>
              </a:rPr>
              <a:t>his</a:t>
            </a:r>
            <a:r>
              <a:rPr lang="it-IT" sz="2400" dirty="0">
                <a:effectLst/>
                <a:latin typeface="Helvetica" pitchFamily="2" charset="0"/>
              </a:rPr>
              <a:t> or </a:t>
            </a:r>
            <a:r>
              <a:rPr lang="it-IT" sz="2400" dirty="0" err="1">
                <a:effectLst/>
                <a:latin typeface="Helvetica" pitchFamily="2" charset="0"/>
              </a:rPr>
              <a:t>her</a:t>
            </a:r>
            <a:r>
              <a:rPr lang="it-IT" sz="2400" dirty="0">
                <a:effectLst/>
                <a:latin typeface="Helvetica" pitchFamily="2" charset="0"/>
              </a:rPr>
              <a:t> personal data, </a:t>
            </a:r>
            <a:r>
              <a:rPr lang="it-IT" sz="2400" dirty="0" err="1">
                <a:effectLst/>
                <a:latin typeface="Helvetica" pitchFamily="2" charset="0"/>
              </a:rPr>
              <a:t>subject</a:t>
            </a:r>
            <a:r>
              <a:rPr lang="it-IT" sz="2400" dirty="0">
                <a:effectLst/>
                <a:latin typeface="Helvetica" pitchFamily="2" charset="0"/>
              </a:rPr>
              <a:t> to </a:t>
            </a:r>
            <a:r>
              <a:rPr lang="it-IT" sz="2400" dirty="0" err="1">
                <a:effectLst/>
                <a:latin typeface="Helvetica" pitchFamily="2" charset="0"/>
              </a:rPr>
              <a:t>limited</a:t>
            </a:r>
            <a:r>
              <a:rPr lang="it-IT" sz="2400" dirty="0">
                <a:effectLst/>
                <a:latin typeface="Helvetica" pitchFamily="2" charset="0"/>
              </a:rPr>
              <a:t> </a:t>
            </a:r>
            <a:r>
              <a:rPr lang="it-IT" sz="2400" dirty="0" err="1">
                <a:effectLst/>
                <a:latin typeface="Helvetica" pitchFamily="2" charset="0"/>
              </a:rPr>
              <a:t>exemptions</a:t>
            </a:r>
            <a:r>
              <a:rPr lang="it-IT" sz="2400" dirty="0">
                <a:effectLst/>
                <a:latin typeface="Helvetica" pitchFamily="2" charset="0"/>
              </a:rPr>
              <a:t>. </a:t>
            </a:r>
          </a:p>
          <a:p>
            <a:pPr>
              <a:buFont typeface="+mj-lt"/>
              <a:buAutoNum type="arabicPeriod"/>
            </a:pPr>
            <a:r>
              <a:rPr lang="it-IT" sz="2400" dirty="0">
                <a:effectLst/>
                <a:latin typeface="Helvetica" pitchFamily="2" charset="0"/>
              </a:rPr>
              <a:t>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shall</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the right to: </a:t>
            </a:r>
            <a:r>
              <a:rPr lang="it-IT" sz="2400" dirty="0" err="1">
                <a:effectLst/>
                <a:latin typeface="Helvetica" pitchFamily="2" charset="0"/>
              </a:rPr>
              <a:t>access</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own</a:t>
            </a:r>
            <a:r>
              <a:rPr lang="it-IT" sz="2400" dirty="0">
                <a:effectLst/>
                <a:latin typeface="Helvetica" pitchFamily="2" charset="0"/>
              </a:rPr>
              <a:t> data and </a:t>
            </a:r>
            <a:r>
              <a:rPr lang="it-IT" sz="2400" dirty="0" err="1">
                <a:effectLst/>
                <a:latin typeface="Helvetica" pitchFamily="2" charset="0"/>
              </a:rPr>
              <a:t>obtain</a:t>
            </a:r>
            <a:r>
              <a:rPr lang="it-IT" sz="2400" dirty="0">
                <a:effectLst/>
                <a:latin typeface="Helvetica" pitchFamily="2" charset="0"/>
              </a:rPr>
              <a:t> </a:t>
            </a:r>
            <a:r>
              <a:rPr lang="it-IT" sz="2400" dirty="0" err="1">
                <a:effectLst/>
                <a:latin typeface="Helvetica" pitchFamily="2" charset="0"/>
              </a:rPr>
              <a:t>certain</a:t>
            </a:r>
            <a:r>
              <a:rPr lang="it-IT" sz="2400" dirty="0">
                <a:effectLst/>
                <a:latin typeface="Helvetica" pitchFamily="2" charset="0"/>
              </a:rPr>
              <a:t> information </a:t>
            </a:r>
            <a:r>
              <a:rPr lang="it-IT" sz="2400" dirty="0" err="1">
                <a:effectLst/>
                <a:latin typeface="Helvetica" pitchFamily="2" charset="0"/>
              </a:rPr>
              <a:t>about</a:t>
            </a:r>
            <a:r>
              <a:rPr lang="it-IT" sz="2400" dirty="0">
                <a:effectLst/>
                <a:latin typeface="Helvetica" pitchFamily="2" charset="0"/>
              </a:rPr>
              <a:t> the processing; </a:t>
            </a:r>
          </a:p>
          <a:p>
            <a:pPr>
              <a:buFont typeface="+mj-lt"/>
              <a:buAutoNum type="arabicPeriod"/>
            </a:pP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rectified</a:t>
            </a:r>
            <a:r>
              <a:rPr lang="it-IT" sz="2400" dirty="0">
                <a:effectLst/>
                <a:latin typeface="Helvetica" pitchFamily="2" charset="0"/>
              </a:rPr>
              <a:t> by the controller processing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if</a:t>
            </a:r>
            <a:r>
              <a:rPr lang="it-IT" sz="2400" dirty="0">
                <a:effectLst/>
                <a:latin typeface="Helvetica" pitchFamily="2" charset="0"/>
              </a:rPr>
              <a:t> the data are inaccurate; </a:t>
            </a:r>
          </a:p>
          <a:p>
            <a:pPr>
              <a:buFont typeface="+mj-lt"/>
              <a:buAutoNum type="arabicPeriod"/>
            </a:pPr>
            <a:r>
              <a:rPr lang="it-IT" sz="2400" dirty="0" err="1">
                <a:effectLst/>
                <a:latin typeface="Helvetica" pitchFamily="2" charset="0"/>
              </a:rPr>
              <a:t>have</a:t>
            </a:r>
            <a:r>
              <a:rPr lang="it-IT" sz="2400" dirty="0">
                <a:effectLst/>
                <a:latin typeface="Helvetica" pitchFamily="2" charset="0"/>
              </a:rPr>
              <a:t> the controller erase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as</a:t>
            </a:r>
            <a:r>
              <a:rPr lang="it-IT" sz="2400" dirty="0">
                <a:effectLst/>
                <a:latin typeface="Helvetica" pitchFamily="2" charset="0"/>
              </a:rPr>
              <a:t> appropriate, </a:t>
            </a:r>
            <a:r>
              <a:rPr lang="it-IT" sz="2400" dirty="0" err="1">
                <a:effectLst/>
                <a:latin typeface="Helvetica" pitchFamily="2" charset="0"/>
              </a:rPr>
              <a:t>if</a:t>
            </a:r>
            <a:r>
              <a:rPr lang="it-IT" sz="2400" dirty="0">
                <a:effectLst/>
                <a:latin typeface="Helvetica" pitchFamily="2" charset="0"/>
              </a:rPr>
              <a:t> the controller </a:t>
            </a:r>
            <a:r>
              <a:rPr lang="it-IT" sz="2400" dirty="0" err="1">
                <a:effectLst/>
                <a:latin typeface="Helvetica" pitchFamily="2" charset="0"/>
              </a:rPr>
              <a:t>is</a:t>
            </a:r>
            <a:r>
              <a:rPr lang="it-IT" sz="2400" dirty="0">
                <a:effectLst/>
                <a:latin typeface="Helvetica" pitchFamily="2" charset="0"/>
              </a:rPr>
              <a:t> processing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illegally</a:t>
            </a:r>
            <a:r>
              <a:rPr lang="it-IT" sz="2400" dirty="0">
                <a:effectLst/>
                <a:latin typeface="Helvetica" pitchFamily="2" charset="0"/>
              </a:rPr>
              <a:t>; </a:t>
            </a:r>
          </a:p>
          <a:p>
            <a:pPr>
              <a:buFont typeface="+mj-lt"/>
              <a:buAutoNum type="arabicPeriod"/>
            </a:pPr>
            <a:r>
              <a:rPr lang="it-IT" sz="2400" dirty="0" err="1">
                <a:effectLst/>
                <a:latin typeface="Helvetica" pitchFamily="2" charset="0"/>
              </a:rPr>
              <a:t>have</a:t>
            </a:r>
            <a:r>
              <a:rPr lang="it-IT" sz="2400" dirty="0">
                <a:effectLst/>
                <a:latin typeface="Helvetica" pitchFamily="2" charset="0"/>
              </a:rPr>
              <a:t> the right to </a:t>
            </a:r>
            <a:r>
              <a:rPr lang="it-IT" sz="2400" dirty="0" err="1">
                <a:effectLst/>
                <a:latin typeface="Helvetica" pitchFamily="2" charset="0"/>
              </a:rPr>
              <a:t>temporarily</a:t>
            </a:r>
            <a:r>
              <a:rPr lang="it-IT" sz="2400" dirty="0">
                <a:effectLst/>
                <a:latin typeface="Helvetica" pitchFamily="2" charset="0"/>
              </a:rPr>
              <a:t> </a:t>
            </a:r>
            <a:r>
              <a:rPr lang="it-IT" sz="2400" dirty="0" err="1">
                <a:effectLst/>
                <a:latin typeface="Helvetica" pitchFamily="2" charset="0"/>
              </a:rPr>
              <a:t>restrict</a:t>
            </a:r>
            <a:r>
              <a:rPr lang="it-IT" sz="2400" dirty="0">
                <a:effectLst/>
                <a:latin typeface="Helvetica" pitchFamily="2" charset="0"/>
              </a:rPr>
              <a:t> processing; </a:t>
            </a:r>
            <a:br>
              <a:rPr lang="it-IT" sz="2400" dirty="0">
                <a:effectLst/>
                <a:latin typeface="Helvetica" pitchFamily="2" charset="0"/>
              </a:rPr>
            </a:br>
            <a:endParaRPr lang="it-IT" sz="2400" dirty="0">
              <a:effectLst/>
              <a:latin typeface="Helvetica" pitchFamily="2" charset="0"/>
            </a:endParaRPr>
          </a:p>
          <a:p>
            <a:endParaRPr lang="it-IT" sz="2400" dirty="0"/>
          </a:p>
        </p:txBody>
      </p:sp>
      <p:sp>
        <p:nvSpPr>
          <p:cNvPr id="4" name="Segnaposto numero diapositiva 3">
            <a:extLst>
              <a:ext uri="{FF2B5EF4-FFF2-40B4-BE49-F238E27FC236}">
                <a16:creationId xmlns:a16="http://schemas.microsoft.com/office/drawing/2014/main" id="{4651B613-044A-9447-9022-0A41236DCBD0}"/>
              </a:ext>
            </a:extLst>
          </p:cNvPr>
          <p:cNvSpPr>
            <a:spLocks noGrp="1"/>
          </p:cNvSpPr>
          <p:nvPr>
            <p:ph type="sldNum" sz="quarter" idx="12"/>
          </p:nvPr>
        </p:nvSpPr>
        <p:spPr/>
        <p:txBody>
          <a:bodyPr/>
          <a:lstStyle/>
          <a:p>
            <a:fld id="{9FB2DE29-B15E-594C-8E2E-9B4F1DF8D2EE}" type="slidenum">
              <a:rPr lang="en-US" altLang="en-US" smtClean="0"/>
              <a:pPr/>
              <a:t>89</a:t>
            </a:fld>
            <a:endParaRPr lang="en-US" altLang="en-US"/>
          </a:p>
        </p:txBody>
      </p:sp>
    </p:spTree>
    <p:extLst>
      <p:ext uri="{BB962C8B-B14F-4D97-AF65-F5344CB8AC3E}">
        <p14:creationId xmlns:p14="http://schemas.microsoft.com/office/powerpoint/2010/main" val="21582785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1B9AF1-C9F2-D74F-A3FF-62172E2CDD26}"/>
              </a:ext>
            </a:extLst>
          </p:cNvPr>
          <p:cNvSpPr>
            <a:spLocks noGrp="1"/>
          </p:cNvSpPr>
          <p:nvPr>
            <p:ph idx="1"/>
          </p:nvPr>
        </p:nvSpPr>
        <p:spPr>
          <a:xfrm>
            <a:off x="683568" y="152400"/>
            <a:ext cx="7774632" cy="5943600"/>
          </a:xfrm>
        </p:spPr>
        <p:txBody>
          <a:bodyPr/>
          <a:lstStyle/>
          <a:p>
            <a:pPr marL="0" indent="0">
              <a:buNone/>
            </a:pPr>
            <a:r>
              <a:rPr lang="it-IT" sz="2400" dirty="0">
                <a:effectLst/>
                <a:latin typeface="Helvetica" pitchFamily="2" charset="0"/>
              </a:rPr>
              <a:t>, </a:t>
            </a:r>
            <a:r>
              <a:rPr lang="it-IT" sz="2400" dirty="0" err="1">
                <a:effectLst/>
                <a:latin typeface="Helvetica" pitchFamily="2" charset="0"/>
              </a:rPr>
              <a:t>especially</a:t>
            </a:r>
            <a:r>
              <a:rPr lang="it-IT" sz="2400" dirty="0">
                <a:effectLst/>
                <a:latin typeface="Helvetica" pitchFamily="2" charset="0"/>
              </a:rPr>
              <a:t> in </a:t>
            </a:r>
            <a:r>
              <a:rPr lang="it-IT" sz="2400" dirty="0" err="1">
                <a:effectLst/>
                <a:latin typeface="Helvetica" pitchFamily="2" charset="0"/>
              </a:rPr>
              <a:t>view</a:t>
            </a:r>
            <a:r>
              <a:rPr lang="it-IT" sz="2400" dirty="0">
                <a:effectLst/>
                <a:latin typeface="Helvetica" pitchFamily="2" charset="0"/>
              </a:rPr>
              <a:t> of the scale of the </a:t>
            </a:r>
            <a:r>
              <a:rPr lang="it-IT" sz="2400" dirty="0" err="1">
                <a:effectLst/>
                <a:latin typeface="Helvetica" pitchFamily="2" charset="0"/>
              </a:rPr>
              <a:t>divergences</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currently</a:t>
            </a:r>
            <a:r>
              <a:rPr lang="it-IT" sz="2400" dirty="0">
                <a:effectLst/>
                <a:latin typeface="Helvetica" pitchFamily="2" charset="0"/>
              </a:rPr>
              <a:t> </a:t>
            </a:r>
            <a:r>
              <a:rPr lang="it-IT" sz="2400" dirty="0" err="1">
                <a:effectLst/>
                <a:latin typeface="Helvetica" pitchFamily="2" charset="0"/>
              </a:rPr>
              <a:t>exist</a:t>
            </a:r>
            <a:r>
              <a:rPr lang="it-IT" sz="2400" dirty="0">
                <a:latin typeface="Helvetica" pitchFamily="2" charset="0"/>
              </a:rPr>
              <a:t> </a:t>
            </a:r>
            <a:r>
              <a:rPr lang="it-IT" sz="2400" dirty="0" err="1">
                <a:effectLst/>
                <a:latin typeface="Helvetica" pitchFamily="2" charset="0"/>
              </a:rPr>
              <a:t>between</a:t>
            </a:r>
            <a:r>
              <a:rPr lang="it-IT" sz="2400" dirty="0">
                <a:effectLst/>
                <a:latin typeface="Helvetica" pitchFamily="2" charset="0"/>
              </a:rPr>
              <a:t> the </a:t>
            </a:r>
            <a:r>
              <a:rPr lang="it-IT" sz="2400" dirty="0" err="1">
                <a:effectLst/>
                <a:latin typeface="Helvetica" pitchFamily="2" charset="0"/>
              </a:rPr>
              <a:t>relevant</a:t>
            </a:r>
            <a:r>
              <a:rPr lang="it-IT" sz="2400" dirty="0">
                <a:effectLst/>
                <a:latin typeface="Helvetica" pitchFamily="2" charset="0"/>
              </a:rPr>
              <a:t> </a:t>
            </a:r>
            <a:r>
              <a:rPr lang="it-IT" sz="2400" dirty="0" err="1">
                <a:effectLst/>
                <a:latin typeface="Helvetica" pitchFamily="2" charset="0"/>
              </a:rPr>
              <a:t>laws</a:t>
            </a:r>
            <a:r>
              <a:rPr lang="it-IT" sz="2400" dirty="0">
                <a:effectLst/>
                <a:latin typeface="Helvetica" pitchFamily="2" charset="0"/>
              </a:rPr>
              <a:t> in the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latin typeface="Helvetica" pitchFamily="2" charset="0"/>
              </a:rPr>
              <a:t> </a:t>
            </a:r>
            <a:r>
              <a:rPr lang="it-IT" sz="2400" dirty="0">
                <a:effectLst/>
                <a:latin typeface="Helvetica" pitchFamily="2" charset="0"/>
              </a:rPr>
              <a:t>and the </a:t>
            </a:r>
            <a:r>
              <a:rPr lang="it-IT" sz="2400" dirty="0" err="1">
                <a:effectLst/>
                <a:latin typeface="Helvetica" pitchFamily="2" charset="0"/>
              </a:rPr>
              <a:t>need</a:t>
            </a:r>
            <a:r>
              <a:rPr lang="it-IT" sz="2400" dirty="0">
                <a:effectLst/>
                <a:latin typeface="Helvetica" pitchFamily="2" charset="0"/>
              </a:rPr>
              <a:t> to coordinate the </a:t>
            </a:r>
            <a:r>
              <a:rPr lang="it-IT" sz="2400" dirty="0" err="1">
                <a:effectLst/>
                <a:latin typeface="Helvetica" pitchFamily="2" charset="0"/>
              </a:rPr>
              <a:t>laws</a:t>
            </a:r>
            <a:r>
              <a:rPr lang="it-IT" sz="2400" dirty="0">
                <a:effectLst/>
                <a:latin typeface="Helvetica" pitchFamily="2" charset="0"/>
              </a:rPr>
              <a:t> of the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so </a:t>
            </a:r>
            <a:r>
              <a:rPr lang="it-IT" sz="2400" dirty="0" err="1">
                <a:effectLst/>
                <a:latin typeface="Helvetica" pitchFamily="2" charset="0"/>
              </a:rPr>
              <a:t>as</a:t>
            </a:r>
            <a:r>
              <a:rPr lang="it-IT" sz="2400" dirty="0">
                <a:effectLst/>
                <a:latin typeface="Helvetica" pitchFamily="2" charset="0"/>
              </a:rPr>
              <a:t> to </a:t>
            </a:r>
            <a:r>
              <a:rPr lang="it-IT" sz="2400" dirty="0" err="1">
                <a:effectLst/>
                <a:latin typeface="Helvetica" pitchFamily="2" charset="0"/>
              </a:rPr>
              <a:t>ensure</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a:t>
            </a:r>
          </a:p>
          <a:p>
            <a:pPr marL="0" indent="0">
              <a:buNone/>
            </a:pPr>
            <a:r>
              <a:rPr lang="it-IT" sz="2400" dirty="0">
                <a:effectLst/>
                <a:latin typeface="Helvetica" pitchFamily="2" charset="0"/>
              </a:rPr>
              <a:t>cross-</a:t>
            </a:r>
            <a:r>
              <a:rPr lang="it-IT" sz="2400" dirty="0" err="1">
                <a:effectLst/>
                <a:latin typeface="Helvetica" pitchFamily="2" charset="0"/>
              </a:rPr>
              <a:t>border</a:t>
            </a:r>
            <a:r>
              <a:rPr lang="it-IT" sz="2400" dirty="0">
                <a:effectLst/>
                <a:latin typeface="Helvetica" pitchFamily="2" charset="0"/>
              </a:rPr>
              <a:t> flow of personal data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regulated</a:t>
            </a:r>
            <a:r>
              <a:rPr lang="it-IT" sz="2400" dirty="0">
                <a:effectLst/>
                <a:latin typeface="Helvetica" pitchFamily="2" charset="0"/>
              </a:rPr>
              <a:t> in a</a:t>
            </a:r>
          </a:p>
          <a:p>
            <a:pPr marL="0" indent="0">
              <a:buNone/>
            </a:pPr>
            <a:r>
              <a:rPr lang="it-IT" sz="2400" dirty="0" err="1">
                <a:effectLst/>
                <a:latin typeface="Helvetica" pitchFamily="2" charset="0"/>
              </a:rPr>
              <a:t>consistent</a:t>
            </a:r>
            <a:r>
              <a:rPr lang="it-IT" sz="2400" dirty="0">
                <a:effectLst/>
                <a:latin typeface="Helvetica" pitchFamily="2" charset="0"/>
              </a:rPr>
              <a:t> </a:t>
            </a:r>
            <a:r>
              <a:rPr lang="it-IT" sz="2400" dirty="0" err="1">
                <a:effectLst/>
                <a:latin typeface="Helvetica" pitchFamily="2" charset="0"/>
              </a:rPr>
              <a:t>manner</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in </a:t>
            </a:r>
            <a:r>
              <a:rPr lang="it-IT" sz="2400" dirty="0" err="1">
                <a:effectLst/>
                <a:latin typeface="Helvetica" pitchFamily="2" charset="0"/>
              </a:rPr>
              <a:t>keeping</a:t>
            </a:r>
            <a:r>
              <a:rPr lang="it-IT" sz="2400" dirty="0">
                <a:effectLst/>
                <a:latin typeface="Helvetica" pitchFamily="2" charset="0"/>
              </a:rPr>
              <a:t> with the</a:t>
            </a:r>
          </a:p>
          <a:p>
            <a:pPr marL="0" indent="0">
              <a:buNone/>
            </a:pPr>
            <a:r>
              <a:rPr lang="it-IT" sz="2400" dirty="0" err="1">
                <a:effectLst/>
                <a:latin typeface="Helvetica" pitchFamily="2" charset="0"/>
              </a:rPr>
              <a:t>objective</a:t>
            </a:r>
            <a:r>
              <a:rPr lang="it-IT" sz="2400" dirty="0">
                <a:effectLst/>
                <a:latin typeface="Helvetica" pitchFamily="2" charset="0"/>
              </a:rPr>
              <a:t> of the </a:t>
            </a:r>
            <a:r>
              <a:rPr lang="it-IT" sz="2400" dirty="0" err="1">
                <a:effectLst/>
                <a:latin typeface="Helvetica" pitchFamily="2" charset="0"/>
              </a:rPr>
              <a:t>internal</a:t>
            </a:r>
            <a:r>
              <a:rPr lang="it-IT" sz="2400" dirty="0">
                <a:effectLst/>
                <a:latin typeface="Helvetica" pitchFamily="2" charset="0"/>
              </a:rPr>
              <a:t> market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provided</a:t>
            </a:r>
            <a:r>
              <a:rPr lang="it-IT" sz="2400" dirty="0">
                <a:effectLst/>
                <a:latin typeface="Helvetica" pitchFamily="2" charset="0"/>
              </a:rPr>
              <a:t> for in</a:t>
            </a:r>
          </a:p>
          <a:p>
            <a:pPr marL="0" indent="0">
              <a:buNone/>
            </a:pPr>
            <a:r>
              <a:rPr lang="it-IT" sz="2400" dirty="0" err="1">
                <a:effectLst/>
                <a:latin typeface="Helvetica" pitchFamily="2" charset="0"/>
              </a:rPr>
              <a:t>Article</a:t>
            </a:r>
            <a:r>
              <a:rPr lang="it-IT" sz="2400" dirty="0">
                <a:effectLst/>
                <a:latin typeface="Helvetica" pitchFamily="2" charset="0"/>
              </a:rPr>
              <a:t> 7a of the </a:t>
            </a:r>
            <a:r>
              <a:rPr lang="it-IT" sz="2400" dirty="0" err="1">
                <a:effectLst/>
                <a:latin typeface="Helvetica" pitchFamily="2" charset="0"/>
              </a:rPr>
              <a:t>Treaty</a:t>
            </a:r>
            <a:r>
              <a:rPr lang="it-IT" sz="2400" dirty="0">
                <a:effectLst/>
                <a:latin typeface="Helvetica" pitchFamily="2" charset="0"/>
              </a:rPr>
              <a:t>; </a:t>
            </a:r>
            <a:r>
              <a:rPr lang="it-IT" sz="2400" dirty="0" err="1">
                <a:effectLst/>
                <a:latin typeface="Helvetica" pitchFamily="2" charset="0"/>
              </a:rPr>
              <a:t>whereas</a:t>
            </a:r>
            <a:r>
              <a:rPr lang="it-IT" sz="2400" dirty="0">
                <a:effectLst/>
                <a:latin typeface="Helvetica" pitchFamily="2" charset="0"/>
              </a:rPr>
              <a:t> Community</a:t>
            </a:r>
          </a:p>
          <a:p>
            <a:pPr marL="0" indent="0">
              <a:buNone/>
            </a:pPr>
            <a:r>
              <a:rPr lang="it-IT" sz="2400" dirty="0" err="1">
                <a:effectLst/>
                <a:latin typeface="Helvetica" pitchFamily="2" charset="0"/>
              </a:rPr>
              <a:t>action</a:t>
            </a:r>
            <a:r>
              <a:rPr lang="it-IT" sz="2400" dirty="0">
                <a:effectLst/>
                <a:latin typeface="Helvetica" pitchFamily="2" charset="0"/>
              </a:rPr>
              <a:t> to </a:t>
            </a:r>
            <a:r>
              <a:rPr lang="it-IT" sz="2400" dirty="0" err="1">
                <a:effectLst/>
                <a:latin typeface="Helvetica" pitchFamily="2" charset="0"/>
              </a:rPr>
              <a:t>approximate</a:t>
            </a:r>
            <a:r>
              <a:rPr lang="it-IT" sz="2400" dirty="0">
                <a:effectLst/>
                <a:latin typeface="Helvetica" pitchFamily="2" charset="0"/>
              </a:rPr>
              <a:t> </a:t>
            </a:r>
            <a:r>
              <a:rPr lang="it-IT" sz="2400" dirty="0" err="1">
                <a:effectLst/>
                <a:latin typeface="Helvetica" pitchFamily="2" charset="0"/>
              </a:rPr>
              <a:t>those</a:t>
            </a:r>
            <a:r>
              <a:rPr lang="it-IT" sz="2400" dirty="0">
                <a:effectLst/>
                <a:latin typeface="Helvetica" pitchFamily="2" charset="0"/>
              </a:rPr>
              <a:t> </a:t>
            </a:r>
            <a:r>
              <a:rPr lang="it-IT" sz="2400" dirty="0" err="1">
                <a:effectLst/>
                <a:latin typeface="Helvetica" pitchFamily="2" charset="0"/>
              </a:rPr>
              <a:t>laws</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therefore</a:t>
            </a:r>
            <a:endParaRPr lang="it-IT" sz="2400" dirty="0">
              <a:effectLst/>
              <a:latin typeface="Helvetica" pitchFamily="2" charset="0"/>
            </a:endParaRPr>
          </a:p>
          <a:p>
            <a:pPr marL="0" indent="0">
              <a:buNone/>
            </a:pPr>
            <a:r>
              <a:rPr lang="it-IT" sz="2400" dirty="0" err="1">
                <a:effectLst/>
                <a:latin typeface="Helvetica" pitchFamily="2" charset="0"/>
              </a:rPr>
              <a:t>needed</a:t>
            </a:r>
            <a:endParaRPr lang="it-IT" sz="2400" dirty="0">
              <a:effectLst/>
              <a:latin typeface="Helvetica" pitchFamily="2" charset="0"/>
            </a:endParaRPr>
          </a:p>
          <a:p>
            <a:endParaRPr lang="it-IT" sz="2400" dirty="0"/>
          </a:p>
        </p:txBody>
      </p:sp>
      <p:sp>
        <p:nvSpPr>
          <p:cNvPr id="4" name="Segnaposto numero diapositiva 3">
            <a:extLst>
              <a:ext uri="{FF2B5EF4-FFF2-40B4-BE49-F238E27FC236}">
                <a16:creationId xmlns:a16="http://schemas.microsoft.com/office/drawing/2014/main" id="{CBACCDC4-0184-E845-93E4-BC1FCFD46C33}"/>
              </a:ext>
            </a:extLst>
          </p:cNvPr>
          <p:cNvSpPr>
            <a:spLocks noGrp="1"/>
          </p:cNvSpPr>
          <p:nvPr>
            <p:ph type="sldNum" sz="quarter" idx="12"/>
          </p:nvPr>
        </p:nvSpPr>
        <p:spPr/>
        <p:txBody>
          <a:bodyPr/>
          <a:lstStyle/>
          <a:p>
            <a:fld id="{9FB2DE29-B15E-594C-8E2E-9B4F1DF8D2EE}" type="slidenum">
              <a:rPr lang="en-US" altLang="en-US" smtClean="0"/>
              <a:pPr/>
              <a:t>9</a:t>
            </a:fld>
            <a:endParaRPr lang="en-US" altLang="en-US"/>
          </a:p>
        </p:txBody>
      </p:sp>
    </p:spTree>
    <p:extLst>
      <p:ext uri="{BB962C8B-B14F-4D97-AF65-F5344CB8AC3E}">
        <p14:creationId xmlns:p14="http://schemas.microsoft.com/office/powerpoint/2010/main" val="845499955"/>
      </p:ext>
    </p:extLst>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4032A93-5508-8547-9711-EF8C90F6D9D4}"/>
              </a:ext>
            </a:extLst>
          </p:cNvPr>
          <p:cNvSpPr>
            <a:spLocks noGrp="1"/>
          </p:cNvSpPr>
          <p:nvPr>
            <p:ph idx="1"/>
          </p:nvPr>
        </p:nvSpPr>
        <p:spPr>
          <a:xfrm>
            <a:off x="467544" y="548680"/>
            <a:ext cx="7990656" cy="5547320"/>
          </a:xfrm>
        </p:spPr>
        <p:txBody>
          <a:bodyPr/>
          <a:lstStyle/>
          <a:p>
            <a:r>
              <a:rPr lang="it-IT" sz="2400" dirty="0"/>
              <a:t>5.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ported</a:t>
            </a:r>
            <a:r>
              <a:rPr lang="it-IT" sz="2400" dirty="0">
                <a:effectLst/>
                <a:latin typeface="Helvetica" pitchFamily="2" charset="0"/>
              </a:rPr>
              <a:t> to </a:t>
            </a:r>
            <a:r>
              <a:rPr lang="it-IT" sz="2400" dirty="0" err="1">
                <a:effectLst/>
                <a:latin typeface="Helvetica" pitchFamily="2" charset="0"/>
              </a:rPr>
              <a:t>another</a:t>
            </a:r>
            <a:r>
              <a:rPr lang="it-IT" sz="2400" dirty="0">
                <a:effectLst/>
                <a:latin typeface="Helvetica" pitchFamily="2" charset="0"/>
              </a:rPr>
              <a:t> controller under </a:t>
            </a:r>
            <a:r>
              <a:rPr lang="it-IT" sz="2400" dirty="0" err="1">
                <a:effectLst/>
                <a:latin typeface="Helvetica" pitchFamily="2" charset="0"/>
              </a:rPr>
              <a:t>certain</a:t>
            </a:r>
            <a:r>
              <a:rPr lang="it-IT" sz="2400" dirty="0">
                <a:effectLst/>
                <a:latin typeface="Helvetica" pitchFamily="2" charset="0"/>
              </a:rPr>
              <a:t> </a:t>
            </a:r>
            <a:r>
              <a:rPr lang="it-IT" sz="2400" dirty="0" err="1">
                <a:effectLst/>
                <a:latin typeface="Helvetica" pitchFamily="2" charset="0"/>
              </a:rPr>
              <a:t>conditions</a:t>
            </a:r>
            <a:r>
              <a:rPr lang="it-IT" sz="2400" dirty="0">
                <a:effectLst/>
                <a:latin typeface="Helvetica" pitchFamily="2" charset="0"/>
              </a:rPr>
              <a:t>. </a:t>
            </a:r>
            <a:endParaRPr lang="it-IT" sz="2400" dirty="0"/>
          </a:p>
          <a:p>
            <a:r>
              <a:rPr lang="it-IT" sz="2400" dirty="0" err="1"/>
              <a:t>Additionally</a:t>
            </a:r>
            <a:r>
              <a:rPr lang="it-IT" sz="2400" dirty="0"/>
              <a:t>, data </a:t>
            </a:r>
            <a:r>
              <a:rPr lang="it-IT" sz="2400" dirty="0" err="1"/>
              <a:t>subjects</a:t>
            </a:r>
            <a:r>
              <a:rPr lang="it-IT" sz="2400" dirty="0"/>
              <a:t> </a:t>
            </a:r>
            <a:r>
              <a:rPr lang="it-IT" sz="2400" dirty="0" err="1"/>
              <a:t>shall</a:t>
            </a:r>
            <a:r>
              <a:rPr lang="it-IT" sz="2400" dirty="0"/>
              <a:t> </a:t>
            </a:r>
            <a:r>
              <a:rPr lang="it-IT" sz="2400" dirty="0" err="1"/>
              <a:t>have</a:t>
            </a:r>
            <a:r>
              <a:rPr lang="it-IT" sz="2400" dirty="0"/>
              <a:t> the right to </a:t>
            </a:r>
            <a:r>
              <a:rPr lang="it-IT" sz="2400" dirty="0" err="1"/>
              <a:t>object</a:t>
            </a:r>
            <a:r>
              <a:rPr lang="it-IT" sz="2400" dirty="0"/>
              <a:t> to processing on: </a:t>
            </a:r>
            <a:r>
              <a:rPr lang="it-IT" sz="2400" dirty="0" err="1"/>
              <a:t>grounds</a:t>
            </a:r>
            <a:r>
              <a:rPr lang="it-IT" sz="2400" dirty="0"/>
              <a:t> </a:t>
            </a:r>
            <a:r>
              <a:rPr lang="it-IT" sz="2400" dirty="0" err="1"/>
              <a:t>relating</a:t>
            </a:r>
            <a:r>
              <a:rPr lang="it-IT" sz="2400" dirty="0"/>
              <a:t> to </a:t>
            </a:r>
            <a:r>
              <a:rPr lang="it-IT" sz="2400" dirty="0" err="1"/>
              <a:t>their</a:t>
            </a:r>
            <a:r>
              <a:rPr lang="it-IT" sz="2400" dirty="0"/>
              <a:t> </a:t>
            </a:r>
            <a:r>
              <a:rPr lang="it-IT" sz="2400" dirty="0" err="1"/>
              <a:t>particular</a:t>
            </a:r>
            <a:r>
              <a:rPr lang="it-IT" sz="2400" dirty="0"/>
              <a:t> situation;  the use of </a:t>
            </a:r>
            <a:r>
              <a:rPr lang="it-IT" sz="2400" dirty="0" err="1"/>
              <a:t>their</a:t>
            </a:r>
            <a:r>
              <a:rPr lang="it-IT" sz="2400" dirty="0"/>
              <a:t> data for </a:t>
            </a:r>
            <a:r>
              <a:rPr lang="it-IT" sz="2400" dirty="0" err="1"/>
              <a:t>direct</a:t>
            </a:r>
            <a:r>
              <a:rPr lang="it-IT" sz="2400" dirty="0"/>
              <a:t> marketing </a:t>
            </a:r>
            <a:r>
              <a:rPr lang="it-IT" sz="2400" dirty="0" err="1"/>
              <a:t>purposes</a:t>
            </a:r>
            <a:r>
              <a:rPr lang="it-IT" sz="2400" dirty="0"/>
              <a:t>. </a:t>
            </a:r>
          </a:p>
          <a:p>
            <a:r>
              <a:rPr lang="it-IT" sz="2400" dirty="0"/>
              <a:t>Data </a:t>
            </a:r>
            <a:r>
              <a:rPr lang="it-IT" sz="2400" dirty="0" err="1"/>
              <a:t>subjects</a:t>
            </a:r>
            <a:r>
              <a:rPr lang="it-IT" sz="2400" dirty="0"/>
              <a:t> </a:t>
            </a:r>
            <a:r>
              <a:rPr lang="it-IT" sz="2400" dirty="0" err="1"/>
              <a:t>have</a:t>
            </a:r>
            <a:r>
              <a:rPr lang="it-IT" sz="2400" dirty="0"/>
              <a:t> the right </a:t>
            </a:r>
            <a:r>
              <a:rPr lang="it-IT" sz="2400" dirty="0" err="1"/>
              <a:t>not</a:t>
            </a:r>
            <a:r>
              <a:rPr lang="it-IT" sz="2400" dirty="0"/>
              <a:t> to be </a:t>
            </a:r>
            <a:r>
              <a:rPr lang="it-IT" sz="2400" dirty="0" err="1"/>
              <a:t>subject</a:t>
            </a:r>
            <a:r>
              <a:rPr lang="it-IT" sz="2400" dirty="0"/>
              <a:t> to </a:t>
            </a:r>
            <a:r>
              <a:rPr lang="it-IT" sz="2400" dirty="0" err="1"/>
              <a:t>decisions</a:t>
            </a:r>
            <a:r>
              <a:rPr lang="it-IT" sz="2400" dirty="0"/>
              <a:t> </a:t>
            </a:r>
            <a:r>
              <a:rPr lang="it-IT" sz="2400" dirty="0" err="1"/>
              <a:t>based</a:t>
            </a:r>
            <a:r>
              <a:rPr lang="it-IT" sz="2400" dirty="0"/>
              <a:t> </a:t>
            </a:r>
            <a:r>
              <a:rPr lang="it-IT" sz="2400" dirty="0" err="1"/>
              <a:t>solely</a:t>
            </a:r>
            <a:r>
              <a:rPr lang="it-IT" sz="2400" dirty="0"/>
              <a:t> on </a:t>
            </a:r>
            <a:r>
              <a:rPr lang="it-IT" sz="2400" dirty="0" err="1"/>
              <a:t>automated</a:t>
            </a:r>
            <a:r>
              <a:rPr lang="it-IT" sz="2400" dirty="0"/>
              <a:t> processing, </a:t>
            </a:r>
            <a:r>
              <a:rPr lang="it-IT" sz="2400" dirty="0" err="1"/>
              <a:t>including</a:t>
            </a:r>
            <a:r>
              <a:rPr lang="it-IT" sz="2400" dirty="0"/>
              <a:t> </a:t>
            </a:r>
            <a:r>
              <a:rPr lang="it-IT" sz="2400" dirty="0" err="1"/>
              <a:t>profiling</a:t>
            </a:r>
            <a:r>
              <a:rPr lang="it-IT" sz="2400" dirty="0"/>
              <a:t>, </a:t>
            </a:r>
            <a:r>
              <a:rPr lang="it-IT" sz="2400" dirty="0" err="1"/>
              <a:t>that</a:t>
            </a:r>
            <a:r>
              <a:rPr lang="it-IT" sz="2400" dirty="0"/>
              <a:t> </a:t>
            </a:r>
            <a:r>
              <a:rPr lang="it-IT" sz="2400" dirty="0" err="1"/>
              <a:t>have</a:t>
            </a:r>
            <a:r>
              <a:rPr lang="it-IT" sz="2400" dirty="0"/>
              <a:t> </a:t>
            </a:r>
            <a:r>
              <a:rPr lang="it-IT" sz="2400" dirty="0" err="1"/>
              <a:t>legal</a:t>
            </a:r>
            <a:r>
              <a:rPr lang="it-IT" sz="2400" dirty="0"/>
              <a:t> </a:t>
            </a:r>
            <a:r>
              <a:rPr lang="it-IT" sz="2400" dirty="0" err="1"/>
              <a:t>effects</a:t>
            </a:r>
            <a:r>
              <a:rPr lang="it-IT" sz="2400" dirty="0"/>
              <a:t> or </a:t>
            </a:r>
            <a:r>
              <a:rPr lang="it-IT" sz="2400" dirty="0" err="1"/>
              <a:t>that</a:t>
            </a:r>
            <a:r>
              <a:rPr lang="it-IT" sz="2400" dirty="0"/>
              <a:t> </a:t>
            </a:r>
            <a:r>
              <a:rPr lang="it-IT" sz="2400" dirty="0" err="1"/>
              <a:t>significantly</a:t>
            </a:r>
            <a:r>
              <a:rPr lang="it-IT" sz="2400" dirty="0"/>
              <a:t> </a:t>
            </a:r>
            <a:r>
              <a:rPr lang="it-IT" sz="2400" dirty="0" err="1"/>
              <a:t>affect</a:t>
            </a:r>
            <a:r>
              <a:rPr lang="it-IT" sz="2400" dirty="0"/>
              <a:t> </a:t>
            </a:r>
            <a:r>
              <a:rPr lang="it-IT" sz="2400" dirty="0" err="1"/>
              <a:t>him</a:t>
            </a:r>
            <a:r>
              <a:rPr lang="it-IT" sz="2400" dirty="0"/>
              <a:t> or </a:t>
            </a:r>
            <a:r>
              <a:rPr lang="it-IT" sz="2400" dirty="0" err="1"/>
              <a:t>her</a:t>
            </a:r>
            <a:r>
              <a:rPr lang="it-IT" sz="2400" dirty="0"/>
              <a:t>. Data </a:t>
            </a:r>
            <a:r>
              <a:rPr lang="it-IT" sz="2400" dirty="0" err="1"/>
              <a:t>subjects</a:t>
            </a:r>
            <a:r>
              <a:rPr lang="it-IT" sz="2400" dirty="0"/>
              <a:t> </a:t>
            </a:r>
            <a:r>
              <a:rPr lang="it-IT" sz="2400" dirty="0" err="1"/>
              <a:t>also</a:t>
            </a:r>
            <a:r>
              <a:rPr lang="it-IT" sz="2400" dirty="0"/>
              <a:t> </a:t>
            </a:r>
            <a:r>
              <a:rPr lang="it-IT" sz="2400" dirty="0" err="1"/>
              <a:t>have</a:t>
            </a:r>
            <a:r>
              <a:rPr lang="it-IT" sz="2400" dirty="0"/>
              <a:t> the right to: </a:t>
            </a:r>
            <a:r>
              <a:rPr lang="it-IT" sz="2400" dirty="0" err="1"/>
              <a:t>obtain</a:t>
            </a:r>
            <a:r>
              <a:rPr lang="it-IT" sz="2400" dirty="0"/>
              <a:t> human </a:t>
            </a:r>
            <a:r>
              <a:rPr lang="it-IT" sz="2400" dirty="0" err="1"/>
              <a:t>intervention</a:t>
            </a:r>
            <a:r>
              <a:rPr lang="it-IT" sz="2400" dirty="0"/>
              <a:t> on the part of the controller; </a:t>
            </a:r>
          </a:p>
          <a:p>
            <a:r>
              <a:rPr lang="it-IT" sz="2400" dirty="0"/>
              <a:t>express </a:t>
            </a:r>
            <a:r>
              <a:rPr lang="it-IT" sz="2400" dirty="0" err="1"/>
              <a:t>their</a:t>
            </a:r>
            <a:r>
              <a:rPr lang="it-IT" sz="2400" dirty="0"/>
              <a:t> </a:t>
            </a:r>
            <a:r>
              <a:rPr lang="it-IT" sz="2400" dirty="0" err="1"/>
              <a:t>point</a:t>
            </a:r>
            <a:r>
              <a:rPr lang="it-IT" sz="2400" dirty="0"/>
              <a:t> of </a:t>
            </a:r>
            <a:r>
              <a:rPr lang="it-IT" sz="2400" dirty="0" err="1"/>
              <a:t>view</a:t>
            </a:r>
            <a:r>
              <a:rPr lang="it-IT" sz="2400" dirty="0"/>
              <a:t> and contest a </a:t>
            </a:r>
            <a:r>
              <a:rPr lang="it-IT" sz="2400" dirty="0" err="1"/>
              <a:t>decision</a:t>
            </a:r>
            <a:r>
              <a:rPr lang="it-IT" sz="2400" dirty="0"/>
              <a:t> </a:t>
            </a:r>
            <a:r>
              <a:rPr lang="it-IT" sz="2400" dirty="0" err="1"/>
              <a:t>based</a:t>
            </a:r>
            <a:r>
              <a:rPr lang="it-IT" sz="2400" dirty="0"/>
              <a:t> on </a:t>
            </a:r>
            <a:r>
              <a:rPr lang="it-IT" sz="2400" dirty="0" err="1"/>
              <a:t>automated</a:t>
            </a:r>
            <a:r>
              <a:rPr lang="it-IT" sz="2400" dirty="0"/>
              <a:t> processing. </a:t>
            </a:r>
            <a:br>
              <a:rPr lang="it-IT" sz="2400" dirty="0"/>
            </a:br>
            <a:endParaRPr lang="it-IT" sz="2400" dirty="0"/>
          </a:p>
          <a:p>
            <a:endParaRPr lang="it-IT" sz="2400" dirty="0"/>
          </a:p>
        </p:txBody>
      </p:sp>
      <p:sp>
        <p:nvSpPr>
          <p:cNvPr id="4" name="Segnaposto numero diapositiva 3">
            <a:extLst>
              <a:ext uri="{FF2B5EF4-FFF2-40B4-BE49-F238E27FC236}">
                <a16:creationId xmlns:a16="http://schemas.microsoft.com/office/drawing/2014/main" id="{A0353F63-689E-CA44-8719-3651054ABEBF}"/>
              </a:ext>
            </a:extLst>
          </p:cNvPr>
          <p:cNvSpPr>
            <a:spLocks noGrp="1"/>
          </p:cNvSpPr>
          <p:nvPr>
            <p:ph type="sldNum" sz="quarter" idx="12"/>
          </p:nvPr>
        </p:nvSpPr>
        <p:spPr/>
        <p:txBody>
          <a:bodyPr/>
          <a:lstStyle/>
          <a:p>
            <a:fld id="{9FB2DE29-B15E-594C-8E2E-9B4F1DF8D2EE}" type="slidenum">
              <a:rPr lang="en-US" altLang="en-US" smtClean="0"/>
              <a:pPr/>
              <a:t>90</a:t>
            </a:fld>
            <a:endParaRPr lang="en-US" altLang="en-US"/>
          </a:p>
        </p:txBody>
      </p:sp>
    </p:spTree>
    <p:extLst>
      <p:ext uri="{BB962C8B-B14F-4D97-AF65-F5344CB8AC3E}">
        <p14:creationId xmlns:p14="http://schemas.microsoft.com/office/powerpoint/2010/main" val="2369134854"/>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DDB1F3-3481-1D49-84AD-2CEF6B1E754B}"/>
              </a:ext>
            </a:extLst>
          </p:cNvPr>
          <p:cNvSpPr>
            <a:spLocks noGrp="1"/>
          </p:cNvSpPr>
          <p:nvPr>
            <p:ph idx="1"/>
          </p:nvPr>
        </p:nvSpPr>
        <p:spPr>
          <a:xfrm>
            <a:off x="467544" y="332656"/>
            <a:ext cx="7990656" cy="5763344"/>
          </a:xfrm>
        </p:spPr>
        <p:txBody>
          <a:bodyPr/>
          <a:lstStyle/>
          <a:p>
            <a:r>
              <a:rPr lang="it-IT" sz="2400" dirty="0">
                <a:effectLst/>
                <a:latin typeface="Helvetica" pitchFamily="2" charset="0"/>
              </a:rPr>
              <a:t>Right to be </a:t>
            </a:r>
            <a:r>
              <a:rPr lang="it-IT" sz="2400" dirty="0" err="1">
                <a:effectLst/>
                <a:latin typeface="Helvetica" pitchFamily="2" charset="0"/>
              </a:rPr>
              <a:t>informed</a:t>
            </a:r>
            <a:r>
              <a:rPr lang="it-IT" sz="2400" dirty="0">
                <a:effectLst/>
                <a:latin typeface="Helvetica" pitchFamily="2" charset="0"/>
              </a:rPr>
              <a:t>: </a:t>
            </a:r>
            <a:r>
              <a:rPr lang="it-IT" sz="2400" dirty="0" err="1">
                <a:effectLst/>
                <a:latin typeface="Helvetica" pitchFamily="2" charset="0"/>
              </a:rPr>
              <a:t>controllers</a:t>
            </a:r>
            <a:r>
              <a:rPr lang="it-IT" sz="2400" dirty="0">
                <a:effectLst/>
                <a:latin typeface="Helvetica" pitchFamily="2" charset="0"/>
              </a:rPr>
              <a:t> of processing </a:t>
            </a:r>
            <a:r>
              <a:rPr lang="it-IT" sz="2400" dirty="0" err="1">
                <a:effectLst/>
                <a:latin typeface="Helvetica" pitchFamily="2" charset="0"/>
              </a:rPr>
              <a:t>operations</a:t>
            </a:r>
            <a:r>
              <a:rPr lang="it-IT" sz="2400" dirty="0">
                <a:effectLst/>
                <a:latin typeface="Helvetica" pitchFamily="2" charset="0"/>
              </a:rPr>
              <a:t> are </a:t>
            </a:r>
            <a:r>
              <a:rPr lang="it-IT" sz="2400" dirty="0" err="1">
                <a:effectLst/>
                <a:latin typeface="Helvetica" pitchFamily="2" charset="0"/>
              </a:rPr>
              <a:t>obliged</a:t>
            </a:r>
            <a:r>
              <a:rPr lang="it-IT" sz="2400" dirty="0">
                <a:effectLst/>
                <a:latin typeface="Helvetica" pitchFamily="2" charset="0"/>
              </a:rPr>
              <a:t> to </a:t>
            </a:r>
            <a:r>
              <a:rPr lang="it-IT" sz="2400" dirty="0" err="1">
                <a:effectLst/>
                <a:latin typeface="Helvetica" pitchFamily="2" charset="0"/>
              </a:rPr>
              <a:t>inform</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at</a:t>
            </a:r>
            <a:r>
              <a:rPr lang="it-IT" sz="2400" dirty="0">
                <a:effectLst/>
                <a:latin typeface="Helvetica" pitchFamily="2" charset="0"/>
              </a:rPr>
              <a:t> the time </a:t>
            </a:r>
            <a:r>
              <a:rPr lang="it-IT" sz="2400" dirty="0" err="1">
                <a:effectLst/>
                <a:latin typeface="Helvetica" pitchFamily="2" charset="0"/>
              </a:rPr>
              <a:t>when</a:t>
            </a:r>
            <a:r>
              <a:rPr lang="it-IT" sz="2400" dirty="0">
                <a:effectLst/>
                <a:latin typeface="Helvetica" pitchFamily="2" charset="0"/>
              </a:rPr>
              <a:t> personal data are </a:t>
            </a:r>
            <a:r>
              <a:rPr lang="it-IT" sz="2400" dirty="0" err="1">
                <a:effectLst/>
                <a:latin typeface="Helvetica" pitchFamily="2" charset="0"/>
              </a:rPr>
              <a:t>collected</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intended</a:t>
            </a:r>
            <a:r>
              <a:rPr lang="it-IT" sz="2400" dirty="0">
                <a:effectLst/>
                <a:latin typeface="Helvetica" pitchFamily="2" charset="0"/>
              </a:rPr>
              <a:t> processing.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obligation</a:t>
            </a:r>
            <a:r>
              <a:rPr lang="it-IT" sz="2400" dirty="0">
                <a:effectLst/>
                <a:latin typeface="Helvetica" pitchFamily="2" charset="0"/>
              </a:rPr>
              <a:t> </a:t>
            </a:r>
            <a:r>
              <a:rPr lang="it-IT" sz="2400" dirty="0" err="1">
                <a:effectLst/>
                <a:latin typeface="Helvetica" pitchFamily="2" charset="0"/>
              </a:rPr>
              <a:t>does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depend</a:t>
            </a:r>
            <a:r>
              <a:rPr lang="it-IT" sz="2400" dirty="0">
                <a:effectLst/>
                <a:latin typeface="Helvetica" pitchFamily="2" charset="0"/>
              </a:rPr>
              <a:t> on a </a:t>
            </a:r>
            <a:r>
              <a:rPr lang="it-IT" sz="2400" dirty="0" err="1">
                <a:effectLst/>
                <a:latin typeface="Helvetica" pitchFamily="2" charset="0"/>
              </a:rPr>
              <a:t>request</a:t>
            </a:r>
            <a:r>
              <a:rPr lang="it-IT" sz="2400" dirty="0">
                <a:effectLst/>
                <a:latin typeface="Helvetica" pitchFamily="2" charset="0"/>
              </a:rPr>
              <a:t> from the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rather</a:t>
            </a:r>
            <a:r>
              <a:rPr lang="it-IT" sz="2400" dirty="0">
                <a:effectLst/>
                <a:latin typeface="Helvetica" pitchFamily="2" charset="0"/>
              </a:rPr>
              <a:t> the controller must </a:t>
            </a:r>
            <a:r>
              <a:rPr lang="it-IT" sz="2400" dirty="0" err="1">
                <a:effectLst/>
                <a:latin typeface="Helvetica" pitchFamily="2" charset="0"/>
              </a:rPr>
              <a:t>proactively</a:t>
            </a:r>
            <a:r>
              <a:rPr lang="it-IT" sz="2400" dirty="0">
                <a:effectLst/>
                <a:latin typeface="Helvetica" pitchFamily="2" charset="0"/>
              </a:rPr>
              <a:t> </a:t>
            </a:r>
            <a:r>
              <a:rPr lang="it-IT" sz="2400" dirty="0" err="1">
                <a:effectLst/>
                <a:latin typeface="Helvetica" pitchFamily="2" charset="0"/>
              </a:rPr>
              <a:t>comply</a:t>
            </a:r>
            <a:r>
              <a:rPr lang="it-IT" sz="2400" dirty="0">
                <a:effectLst/>
                <a:latin typeface="Helvetica" pitchFamily="2" charset="0"/>
              </a:rPr>
              <a:t> with the </a:t>
            </a:r>
            <a:r>
              <a:rPr lang="it-IT" sz="2400" dirty="0" err="1">
                <a:effectLst/>
                <a:latin typeface="Helvetica" pitchFamily="2" charset="0"/>
              </a:rPr>
              <a:t>obligation</a:t>
            </a:r>
            <a:r>
              <a:rPr lang="it-IT" sz="2400" dirty="0">
                <a:effectLst/>
                <a:latin typeface="Helvetica" pitchFamily="2" charset="0"/>
              </a:rPr>
              <a:t>, </a:t>
            </a:r>
            <a:r>
              <a:rPr lang="it-IT" sz="2400" dirty="0" err="1">
                <a:effectLst/>
                <a:latin typeface="Helvetica" pitchFamily="2" charset="0"/>
              </a:rPr>
              <a:t>regardless</a:t>
            </a:r>
            <a:r>
              <a:rPr lang="it-IT" sz="2400" dirty="0">
                <a:effectLst/>
                <a:latin typeface="Helvetica" pitchFamily="2" charset="0"/>
              </a:rPr>
              <a:t> of </a:t>
            </a:r>
            <a:r>
              <a:rPr lang="it-IT" sz="2400" dirty="0" err="1">
                <a:effectLst/>
                <a:latin typeface="Helvetica" pitchFamily="2" charset="0"/>
              </a:rPr>
              <a:t>whether</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shows </a:t>
            </a:r>
            <a:r>
              <a:rPr lang="it-IT" sz="2400" dirty="0" err="1">
                <a:effectLst/>
                <a:latin typeface="Helvetica" pitchFamily="2" charset="0"/>
              </a:rPr>
              <a:t>interest</a:t>
            </a:r>
            <a:r>
              <a:rPr lang="it-IT" sz="2400" dirty="0">
                <a:effectLst/>
                <a:latin typeface="Helvetica" pitchFamily="2" charset="0"/>
              </a:rPr>
              <a:t> in the information or </a:t>
            </a:r>
            <a:r>
              <a:rPr lang="it-IT" sz="2400" dirty="0" err="1">
                <a:effectLst/>
                <a:latin typeface="Helvetica" pitchFamily="2" charset="0"/>
              </a:rPr>
              <a:t>not</a:t>
            </a:r>
            <a:r>
              <a:rPr lang="it-IT" sz="2400" dirty="0">
                <a:effectLst/>
                <a:latin typeface="Helvetica" pitchFamily="2" charset="0"/>
              </a:rPr>
              <a:t>.</a:t>
            </a:r>
          </a:p>
          <a:p>
            <a:r>
              <a:rPr lang="it-IT" sz="2400" dirty="0" err="1">
                <a:effectLst/>
                <a:latin typeface="Helvetica" pitchFamily="2" charset="0"/>
              </a:rPr>
              <a:t>Article</a:t>
            </a:r>
            <a:r>
              <a:rPr lang="it-IT" sz="2400" dirty="0">
                <a:effectLst/>
                <a:latin typeface="Helvetica" pitchFamily="2" charset="0"/>
              </a:rPr>
              <a:t> 12 of the GDPR </a:t>
            </a:r>
            <a:r>
              <a:rPr lang="it-IT" sz="2400" dirty="0" err="1">
                <a:effectLst/>
                <a:latin typeface="Helvetica" pitchFamily="2" charset="0"/>
              </a:rPr>
              <a:t>thus</a:t>
            </a:r>
            <a:r>
              <a:rPr lang="it-IT" sz="2400" dirty="0">
                <a:effectLst/>
                <a:latin typeface="Helvetica" pitchFamily="2" charset="0"/>
              </a:rPr>
              <a:t> </a:t>
            </a:r>
            <a:r>
              <a:rPr lang="it-IT" sz="2400" dirty="0" err="1">
                <a:effectLst/>
                <a:latin typeface="Helvetica" pitchFamily="2" charset="0"/>
              </a:rPr>
              <a:t>establishes</a:t>
            </a:r>
            <a:r>
              <a:rPr lang="it-IT" sz="2400" dirty="0">
                <a:effectLst/>
                <a:latin typeface="Helvetica" pitchFamily="2" charset="0"/>
              </a:rPr>
              <a:t> a </a:t>
            </a:r>
            <a:r>
              <a:rPr lang="it-IT" sz="2400" dirty="0" err="1">
                <a:effectLst/>
                <a:latin typeface="Helvetica" pitchFamily="2" charset="0"/>
              </a:rPr>
              <a:t>broad</a:t>
            </a:r>
            <a:r>
              <a:rPr lang="it-IT" sz="2400" dirty="0">
                <a:effectLst/>
                <a:latin typeface="Helvetica" pitchFamily="2" charset="0"/>
              </a:rPr>
              <a:t> </a:t>
            </a:r>
            <a:r>
              <a:rPr lang="it-IT" sz="2400" dirty="0" err="1">
                <a:effectLst/>
                <a:latin typeface="Helvetica" pitchFamily="2" charset="0"/>
              </a:rPr>
              <a:t>comprehensive</a:t>
            </a:r>
            <a:r>
              <a:rPr lang="it-IT" sz="2400" dirty="0">
                <a:effectLst/>
                <a:latin typeface="Helvetica" pitchFamily="2" charset="0"/>
              </a:rPr>
              <a:t> </a:t>
            </a:r>
            <a:r>
              <a:rPr lang="it-IT" sz="2400" dirty="0" err="1">
                <a:effectLst/>
                <a:latin typeface="Helvetica" pitchFamily="2" charset="0"/>
              </a:rPr>
              <a:t>obligation</a:t>
            </a:r>
            <a:r>
              <a:rPr lang="it-IT" sz="2400" dirty="0">
                <a:effectLst/>
                <a:latin typeface="Helvetica" pitchFamily="2" charset="0"/>
              </a:rPr>
              <a:t> for </a:t>
            </a:r>
            <a:r>
              <a:rPr lang="it-IT" sz="2400" dirty="0" err="1">
                <a:effectLst/>
                <a:latin typeface="Helvetica" pitchFamily="2" charset="0"/>
              </a:rPr>
              <a:t>controllers</a:t>
            </a:r>
            <a:r>
              <a:rPr lang="it-IT" sz="2400" dirty="0">
                <a:effectLst/>
                <a:latin typeface="Helvetica" pitchFamily="2" charset="0"/>
              </a:rPr>
              <a:t> in </a:t>
            </a:r>
            <a:r>
              <a:rPr lang="it-IT" sz="2400" dirty="0" err="1">
                <a:effectLst/>
                <a:latin typeface="Helvetica" pitchFamily="2" charset="0"/>
              </a:rPr>
              <a:t>providing</a:t>
            </a:r>
            <a:r>
              <a:rPr lang="it-IT" sz="2400" dirty="0">
                <a:effectLst/>
                <a:latin typeface="Helvetica" pitchFamily="2" charset="0"/>
              </a:rPr>
              <a:t> </a:t>
            </a:r>
            <a:r>
              <a:rPr lang="it-IT" sz="2400" dirty="0" err="1">
                <a:effectLst/>
                <a:latin typeface="Helvetica" pitchFamily="2" charset="0"/>
              </a:rPr>
              <a:t>transparent</a:t>
            </a:r>
            <a:r>
              <a:rPr lang="it-IT" sz="2400" dirty="0">
                <a:effectLst/>
                <a:latin typeface="Helvetica" pitchFamily="2" charset="0"/>
              </a:rPr>
              <a:t> information and/or </a:t>
            </a:r>
            <a:r>
              <a:rPr lang="it-IT" sz="2400" dirty="0" err="1">
                <a:effectLst/>
                <a:latin typeface="Helvetica" pitchFamily="2" charset="0"/>
              </a:rPr>
              <a:t>communicating</a:t>
            </a:r>
            <a:r>
              <a:rPr lang="it-IT" sz="2400" dirty="0">
                <a:effectLst/>
                <a:latin typeface="Helvetica" pitchFamily="2" charset="0"/>
              </a:rPr>
              <a:t> </a:t>
            </a:r>
            <a:r>
              <a:rPr lang="it-IT" sz="2400" dirty="0" err="1">
                <a:effectLst/>
                <a:latin typeface="Helvetica" pitchFamily="2" charset="0"/>
              </a:rPr>
              <a:t>how</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can </a:t>
            </a:r>
            <a:r>
              <a:rPr lang="it-IT" sz="2400" dirty="0" err="1">
                <a:effectLst/>
                <a:latin typeface="Helvetica" pitchFamily="2" charset="0"/>
              </a:rPr>
              <a:t>exercise</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rights</a:t>
            </a:r>
            <a:r>
              <a:rPr lang="it-IT" sz="2400" dirty="0">
                <a:latin typeface="Helvetica" pitchFamily="2" charset="0"/>
              </a:rPr>
              <a:t>. </a:t>
            </a:r>
            <a:endParaRPr lang="it-IT" sz="2400" dirty="0">
              <a:effectLst/>
              <a:latin typeface="Helvetica" pitchFamily="2" charset="0"/>
            </a:endParaRPr>
          </a:p>
        </p:txBody>
      </p:sp>
      <p:sp>
        <p:nvSpPr>
          <p:cNvPr id="4" name="Segnaposto numero diapositiva 3">
            <a:extLst>
              <a:ext uri="{FF2B5EF4-FFF2-40B4-BE49-F238E27FC236}">
                <a16:creationId xmlns:a16="http://schemas.microsoft.com/office/drawing/2014/main" id="{C691D2B3-9D68-6F41-B817-9222CF367744}"/>
              </a:ext>
            </a:extLst>
          </p:cNvPr>
          <p:cNvSpPr>
            <a:spLocks noGrp="1"/>
          </p:cNvSpPr>
          <p:nvPr>
            <p:ph type="sldNum" sz="quarter" idx="12"/>
          </p:nvPr>
        </p:nvSpPr>
        <p:spPr/>
        <p:txBody>
          <a:bodyPr/>
          <a:lstStyle/>
          <a:p>
            <a:fld id="{9FB2DE29-B15E-594C-8E2E-9B4F1DF8D2EE}" type="slidenum">
              <a:rPr lang="en-US" altLang="en-US" smtClean="0"/>
              <a:pPr/>
              <a:t>91</a:t>
            </a:fld>
            <a:endParaRPr lang="en-US" altLang="en-US"/>
          </a:p>
        </p:txBody>
      </p:sp>
    </p:spTree>
    <p:extLst>
      <p:ext uri="{BB962C8B-B14F-4D97-AF65-F5344CB8AC3E}">
        <p14:creationId xmlns:p14="http://schemas.microsoft.com/office/powerpoint/2010/main" val="3287112472"/>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0C3F111-0336-A349-9673-F6B53BBC2155}"/>
              </a:ext>
            </a:extLst>
          </p:cNvPr>
          <p:cNvSpPr>
            <a:spLocks noGrp="1"/>
          </p:cNvSpPr>
          <p:nvPr>
            <p:ph idx="1"/>
          </p:nvPr>
        </p:nvSpPr>
        <p:spPr>
          <a:xfrm>
            <a:off x="781665" y="2150561"/>
            <a:ext cx="7772400" cy="4114800"/>
          </a:xfrm>
        </p:spPr>
        <p:txBody>
          <a:bodyPr/>
          <a:lstStyle/>
          <a:p>
            <a:pPr algn="just"/>
            <a:r>
              <a:rPr lang="it-IT" sz="2400" dirty="0">
                <a:effectLst/>
                <a:latin typeface="Helvetica" pitchFamily="2" charset="0"/>
              </a:rPr>
              <a:t>The scope of the right to information and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limitations</a:t>
            </a:r>
            <a:r>
              <a:rPr lang="it-IT" sz="2400" dirty="0">
                <a:effectLst/>
                <a:latin typeface="Helvetica" pitchFamily="2" charset="0"/>
              </a:rPr>
              <a:t> under EU law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been</a:t>
            </a:r>
            <a:r>
              <a:rPr lang="it-IT" sz="2400" dirty="0">
                <a:effectLst/>
                <a:latin typeface="Helvetica" pitchFamily="2" charset="0"/>
              </a:rPr>
              <a:t> </a:t>
            </a:r>
            <a:r>
              <a:rPr lang="it-IT" sz="2400" dirty="0" err="1">
                <a:effectLst/>
                <a:latin typeface="Helvetica" pitchFamily="2" charset="0"/>
              </a:rPr>
              <a:t>clarified</a:t>
            </a:r>
            <a:r>
              <a:rPr lang="it-IT" sz="2400" dirty="0">
                <a:effectLst/>
                <a:latin typeface="Helvetica" pitchFamily="2" charset="0"/>
              </a:rPr>
              <a:t> in CJEU case law. </a:t>
            </a:r>
          </a:p>
          <a:p>
            <a:pPr algn="just"/>
            <a:r>
              <a:rPr lang="it-IT" sz="2400" dirty="0">
                <a:effectLst/>
                <a:latin typeface="Helvetica" pitchFamily="2" charset="0"/>
              </a:rPr>
              <a:t>In </a:t>
            </a:r>
            <a:r>
              <a:rPr lang="it-IT" sz="2400" i="1" dirty="0" err="1">
                <a:effectLst/>
                <a:latin typeface="Helvetica" pitchFamily="2" charset="0"/>
              </a:rPr>
              <a:t>Institut</a:t>
            </a:r>
            <a:r>
              <a:rPr lang="it-IT" sz="2400" i="1" dirty="0">
                <a:effectLst/>
                <a:latin typeface="Helvetica" pitchFamily="2" charset="0"/>
              </a:rPr>
              <a:t> </a:t>
            </a:r>
            <a:r>
              <a:rPr lang="it-IT" sz="2400" i="1" dirty="0" err="1">
                <a:effectLst/>
                <a:latin typeface="Helvetica" pitchFamily="2" charset="0"/>
              </a:rPr>
              <a:t>professionnel</a:t>
            </a:r>
            <a:r>
              <a:rPr lang="it-IT" sz="2400" i="1" dirty="0">
                <a:effectLst/>
                <a:latin typeface="Helvetica" pitchFamily="2" charset="0"/>
              </a:rPr>
              <a:t> </a:t>
            </a:r>
            <a:r>
              <a:rPr lang="it-IT" sz="2400" i="1" dirty="0" err="1">
                <a:effectLst/>
                <a:latin typeface="Helvetica" pitchFamily="2" charset="0"/>
              </a:rPr>
              <a:t>des</a:t>
            </a:r>
            <a:r>
              <a:rPr lang="it-IT" sz="2400" i="1" dirty="0">
                <a:effectLst/>
                <a:latin typeface="Helvetica" pitchFamily="2" charset="0"/>
              </a:rPr>
              <a:t> agents </a:t>
            </a:r>
            <a:r>
              <a:rPr lang="it-IT" sz="2400" i="1" dirty="0" err="1">
                <a:effectLst/>
                <a:latin typeface="Helvetica" pitchFamily="2" charset="0"/>
              </a:rPr>
              <a:t>immobiliers</a:t>
            </a:r>
            <a:r>
              <a:rPr lang="it-IT" sz="2400" i="1" dirty="0">
                <a:effectLst/>
                <a:latin typeface="Helvetica" pitchFamily="2" charset="0"/>
              </a:rPr>
              <a:t> (IPI) v. Englebert</a:t>
            </a:r>
            <a:r>
              <a:rPr lang="it-IT" sz="2400" dirty="0">
                <a:effectLst/>
                <a:latin typeface="Helvetica" pitchFamily="2" charset="0"/>
              </a:rPr>
              <a:t>,530 the CJEU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asked</a:t>
            </a:r>
            <a:r>
              <a:rPr lang="it-IT" sz="2400" dirty="0">
                <a:effectLst/>
                <a:latin typeface="Helvetica" pitchFamily="2" charset="0"/>
              </a:rPr>
              <a:t> to </a:t>
            </a:r>
            <a:r>
              <a:rPr lang="it-IT" sz="2400" dirty="0" err="1">
                <a:effectLst/>
                <a:latin typeface="Helvetica" pitchFamily="2" charset="0"/>
              </a:rPr>
              <a:t>interpret</a:t>
            </a:r>
            <a:r>
              <a:rPr lang="it-IT" sz="2400" dirty="0">
                <a:effectLst/>
                <a:latin typeface="Helvetica" pitchFamily="2" charset="0"/>
              </a:rPr>
              <a:t> </a:t>
            </a:r>
            <a:r>
              <a:rPr lang="it-IT" sz="2400" dirty="0" err="1">
                <a:effectLst/>
                <a:latin typeface="Helvetica" pitchFamily="2" charset="0"/>
              </a:rPr>
              <a:t>Article</a:t>
            </a:r>
            <a:r>
              <a:rPr lang="it-IT" sz="2400" dirty="0">
                <a:effectLst/>
                <a:latin typeface="Helvetica" pitchFamily="2" charset="0"/>
              </a:rPr>
              <a:t> 13 (1) of Directive 95/46. </a:t>
            </a:r>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article</a:t>
            </a:r>
            <a:r>
              <a:rPr lang="it-IT" sz="2400" dirty="0">
                <a:effectLst/>
                <a:latin typeface="Helvetica" pitchFamily="2" charset="0"/>
              </a:rPr>
              <a:t> </a:t>
            </a:r>
            <a:r>
              <a:rPr lang="it-IT" sz="2400" dirty="0" err="1">
                <a:effectLst/>
                <a:latin typeface="Helvetica" pitchFamily="2" charset="0"/>
              </a:rPr>
              <a:t>gave</a:t>
            </a:r>
            <a:r>
              <a:rPr lang="it-IT" sz="2400" dirty="0">
                <a:effectLst/>
                <a:latin typeface="Helvetica" pitchFamily="2" charset="0"/>
              </a:rPr>
              <a:t>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the </a:t>
            </a:r>
            <a:r>
              <a:rPr lang="it-IT" sz="2400" dirty="0" err="1">
                <a:effectLst/>
                <a:latin typeface="Helvetica" pitchFamily="2" charset="0"/>
              </a:rPr>
              <a:t>choice</a:t>
            </a:r>
            <a:r>
              <a:rPr lang="it-IT" sz="2400" dirty="0">
                <a:effectLst/>
                <a:latin typeface="Helvetica" pitchFamily="2" charset="0"/>
              </a:rPr>
              <a:t> of </a:t>
            </a:r>
            <a:r>
              <a:rPr lang="it-IT" sz="2400" dirty="0" err="1">
                <a:effectLst/>
                <a:latin typeface="Helvetica" pitchFamily="2" charset="0"/>
              </a:rPr>
              <a:t>whether</a:t>
            </a:r>
            <a:r>
              <a:rPr lang="it-IT" sz="2400" dirty="0">
                <a:effectLst/>
                <a:latin typeface="Helvetica" pitchFamily="2" charset="0"/>
              </a:rPr>
              <a:t> to </a:t>
            </a:r>
            <a:r>
              <a:rPr lang="it-IT" sz="2400" dirty="0" err="1">
                <a:effectLst/>
                <a:latin typeface="Helvetica" pitchFamily="2" charset="0"/>
              </a:rPr>
              <a:t>adopt</a:t>
            </a:r>
            <a:r>
              <a:rPr lang="it-IT" sz="2400" dirty="0">
                <a:effectLst/>
                <a:latin typeface="Helvetica" pitchFamily="2" charset="0"/>
              </a:rPr>
              <a:t> legislative </a:t>
            </a:r>
            <a:r>
              <a:rPr lang="it-IT" sz="2400" dirty="0" err="1">
                <a:effectLst/>
                <a:latin typeface="Helvetica" pitchFamily="2" charset="0"/>
              </a:rPr>
              <a:t>measures</a:t>
            </a:r>
            <a:r>
              <a:rPr lang="it-IT" sz="2400" dirty="0">
                <a:effectLst/>
                <a:latin typeface="Helvetica" pitchFamily="2" charset="0"/>
              </a:rPr>
              <a:t> to </a:t>
            </a:r>
            <a:r>
              <a:rPr lang="it-IT" sz="2400" dirty="0" err="1">
                <a:effectLst/>
                <a:latin typeface="Helvetica" pitchFamily="2" charset="0"/>
              </a:rPr>
              <a:t>restrict</a:t>
            </a:r>
            <a:r>
              <a:rPr lang="it-IT" sz="2400" dirty="0">
                <a:effectLst/>
                <a:latin typeface="Helvetica" pitchFamily="2" charset="0"/>
              </a:rPr>
              <a:t> the scope of the data </a:t>
            </a:r>
            <a:r>
              <a:rPr lang="it-IT" sz="2400" dirty="0" err="1">
                <a:effectLst/>
                <a:latin typeface="Helvetica" pitchFamily="2" charset="0"/>
              </a:rPr>
              <a:t>subject’s</a:t>
            </a:r>
            <a:r>
              <a:rPr lang="it-IT" sz="2400" dirty="0">
                <a:effectLst/>
                <a:latin typeface="Helvetica" pitchFamily="2" charset="0"/>
              </a:rPr>
              <a:t> right to be </a:t>
            </a:r>
            <a:r>
              <a:rPr lang="it-IT" sz="2400" dirty="0" err="1">
                <a:effectLst/>
                <a:latin typeface="Helvetica" pitchFamily="2" charset="0"/>
              </a:rPr>
              <a:t>informed</a:t>
            </a:r>
            <a:r>
              <a:rPr lang="it-IT" sz="2400" dirty="0">
                <a:effectLst/>
                <a:latin typeface="Helvetica" pitchFamily="2" charset="0"/>
              </a:rPr>
              <a:t> </a:t>
            </a:r>
            <a:r>
              <a:rPr lang="it-IT" sz="2400" dirty="0" err="1">
                <a:effectLst/>
                <a:latin typeface="Helvetica" pitchFamily="2" charset="0"/>
              </a:rPr>
              <a:t>where</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protect</a:t>
            </a:r>
            <a:r>
              <a:rPr lang="it-IT" sz="2400" dirty="0">
                <a:effectLst/>
                <a:latin typeface="Helvetica" pitchFamily="2" charset="0"/>
              </a:rPr>
              <a:t>, </a:t>
            </a:r>
            <a:r>
              <a:rPr lang="it-IT" sz="2400" dirty="0" err="1">
                <a:effectLst/>
                <a:latin typeface="Helvetica" pitchFamily="2" charset="0"/>
              </a:rPr>
              <a:t>among</a:t>
            </a:r>
            <a:r>
              <a:rPr lang="it-IT" sz="2400" dirty="0">
                <a:effectLst/>
                <a:latin typeface="Helvetica" pitchFamily="2" charset="0"/>
              </a:rPr>
              <a:t> </a:t>
            </a:r>
            <a:r>
              <a:rPr lang="it-IT" sz="2400" dirty="0" err="1">
                <a:effectLst/>
                <a:latin typeface="Helvetica" pitchFamily="2" charset="0"/>
              </a:rPr>
              <a:t>other</a:t>
            </a:r>
            <a:r>
              <a:rPr lang="it-IT" sz="2400" dirty="0">
                <a:effectLst/>
                <a:latin typeface="Helvetica" pitchFamily="2" charset="0"/>
              </a:rPr>
              <a:t> </a:t>
            </a:r>
            <a:r>
              <a:rPr lang="it-IT" sz="2400" dirty="0" err="1">
                <a:effectLst/>
                <a:latin typeface="Helvetica" pitchFamily="2" charset="0"/>
              </a:rPr>
              <a:t>things</a:t>
            </a:r>
            <a:r>
              <a:rPr lang="it-IT" sz="2400" dirty="0">
                <a:effectLst/>
                <a:latin typeface="Helvetica" pitchFamily="2" charset="0"/>
              </a:rPr>
              <a:t>, the </a:t>
            </a:r>
            <a:r>
              <a:rPr lang="it-IT" sz="2400" dirty="0" err="1">
                <a:effectLst/>
                <a:latin typeface="Helvetica" pitchFamily="2" charset="0"/>
              </a:rPr>
              <a:t>rights</a:t>
            </a:r>
            <a:r>
              <a:rPr lang="it-IT" sz="2400" dirty="0">
                <a:effectLst/>
                <a:latin typeface="Helvetica" pitchFamily="2" charset="0"/>
              </a:rPr>
              <a:t> and </a:t>
            </a:r>
            <a:r>
              <a:rPr lang="it-IT" sz="2400" dirty="0" err="1">
                <a:effectLst/>
                <a:latin typeface="Helvetica" pitchFamily="2" charset="0"/>
              </a:rPr>
              <a:t>freedoms</a:t>
            </a:r>
            <a:r>
              <a:rPr lang="it-IT" sz="2400" dirty="0">
                <a:effectLst/>
                <a:latin typeface="Helvetica" pitchFamily="2" charset="0"/>
              </a:rPr>
              <a:t> of </a:t>
            </a:r>
            <a:r>
              <a:rPr lang="it-IT" sz="2400" dirty="0" err="1">
                <a:effectLst/>
                <a:latin typeface="Helvetica" pitchFamily="2" charset="0"/>
              </a:rPr>
              <a:t>others</a:t>
            </a:r>
            <a:r>
              <a:rPr lang="it-IT" sz="2400" dirty="0">
                <a:effectLst/>
                <a:latin typeface="Helvetica" pitchFamily="2" charset="0"/>
              </a:rPr>
              <a:t> and to </a:t>
            </a:r>
            <a:r>
              <a:rPr lang="it-IT" sz="2400" dirty="0" err="1">
                <a:effectLst/>
                <a:latin typeface="Helvetica" pitchFamily="2" charset="0"/>
              </a:rPr>
              <a:t>prevent</a:t>
            </a:r>
            <a:r>
              <a:rPr lang="it-IT" sz="2400" dirty="0">
                <a:effectLst/>
                <a:latin typeface="Helvetica" pitchFamily="2" charset="0"/>
              </a:rPr>
              <a:t> and investigate </a:t>
            </a:r>
            <a:r>
              <a:rPr lang="it-IT" sz="2400" dirty="0" err="1">
                <a:effectLst/>
                <a:latin typeface="Helvetica" pitchFamily="2" charset="0"/>
              </a:rPr>
              <a:t>crimes</a:t>
            </a:r>
            <a:r>
              <a:rPr lang="it-IT" sz="2400" dirty="0">
                <a:effectLst/>
                <a:latin typeface="Helvetica" pitchFamily="2" charset="0"/>
              </a:rPr>
              <a:t> or </a:t>
            </a:r>
            <a:r>
              <a:rPr lang="it-IT" sz="2400" dirty="0" err="1">
                <a:effectLst/>
                <a:latin typeface="Helvetica" pitchFamily="2" charset="0"/>
              </a:rPr>
              <a:t>breaches</a:t>
            </a:r>
            <a:r>
              <a:rPr lang="it-IT" sz="2400" dirty="0">
                <a:effectLst/>
                <a:latin typeface="Helvetica" pitchFamily="2" charset="0"/>
              </a:rPr>
              <a:t> of </a:t>
            </a:r>
            <a:r>
              <a:rPr lang="it-IT" sz="2400" dirty="0" err="1">
                <a:effectLst/>
                <a:latin typeface="Helvetica" pitchFamily="2" charset="0"/>
              </a:rPr>
              <a:t>ethics</a:t>
            </a:r>
            <a:r>
              <a:rPr lang="it-IT" sz="2400" dirty="0">
                <a:effectLst/>
                <a:latin typeface="Helvetica" pitchFamily="2" charset="0"/>
              </a:rPr>
              <a:t> for </a:t>
            </a:r>
            <a:r>
              <a:rPr lang="it-IT" sz="2400" dirty="0" err="1">
                <a:effectLst/>
                <a:latin typeface="Helvetica" pitchFamily="2" charset="0"/>
              </a:rPr>
              <a:t>regulated</a:t>
            </a:r>
            <a:r>
              <a:rPr lang="it-IT" sz="2400" dirty="0">
                <a:effectLst/>
                <a:latin typeface="Helvetica" pitchFamily="2" charset="0"/>
              </a:rPr>
              <a:t> </a:t>
            </a:r>
            <a:r>
              <a:rPr lang="it-IT" sz="2400" dirty="0" err="1">
                <a:effectLst/>
                <a:latin typeface="Helvetica" pitchFamily="2" charset="0"/>
              </a:rPr>
              <a:t>professions</a:t>
            </a:r>
            <a:r>
              <a:rPr lang="it-IT" sz="2400" dirty="0">
                <a:effectLst/>
                <a:latin typeface="Helvetica" pitchFamily="2" charset="0"/>
              </a:rPr>
              <a:t>. </a:t>
            </a:r>
            <a:endParaRPr lang="it-IT" sz="2400" dirty="0"/>
          </a:p>
        </p:txBody>
      </p:sp>
      <p:sp>
        <p:nvSpPr>
          <p:cNvPr id="4" name="Segnaposto numero diapositiva 3">
            <a:extLst>
              <a:ext uri="{FF2B5EF4-FFF2-40B4-BE49-F238E27FC236}">
                <a16:creationId xmlns:a16="http://schemas.microsoft.com/office/drawing/2014/main" id="{011AE68F-E841-2C4E-AA57-26CDD69DBE0A}"/>
              </a:ext>
            </a:extLst>
          </p:cNvPr>
          <p:cNvSpPr>
            <a:spLocks noGrp="1"/>
          </p:cNvSpPr>
          <p:nvPr>
            <p:ph type="sldNum" sz="quarter" idx="12"/>
          </p:nvPr>
        </p:nvSpPr>
        <p:spPr/>
        <p:txBody>
          <a:bodyPr/>
          <a:lstStyle/>
          <a:p>
            <a:fld id="{9FB2DE29-B15E-594C-8E2E-9B4F1DF8D2EE}" type="slidenum">
              <a:rPr lang="en-US" altLang="en-US" smtClean="0"/>
              <a:pPr/>
              <a:t>92</a:t>
            </a:fld>
            <a:endParaRPr lang="en-US" altLang="en-US"/>
          </a:p>
        </p:txBody>
      </p:sp>
      <p:sp>
        <p:nvSpPr>
          <p:cNvPr id="5" name="Titolo 4">
            <a:extLst>
              <a:ext uri="{FF2B5EF4-FFF2-40B4-BE49-F238E27FC236}">
                <a16:creationId xmlns:a16="http://schemas.microsoft.com/office/drawing/2014/main" id="{BE4313F9-127D-6042-A83A-842AB9FDFC51}"/>
              </a:ext>
            </a:extLst>
          </p:cNvPr>
          <p:cNvSpPr>
            <a:spLocks noGrp="1"/>
          </p:cNvSpPr>
          <p:nvPr>
            <p:ph type="title"/>
          </p:nvPr>
        </p:nvSpPr>
        <p:spPr/>
        <p:txBody>
          <a:bodyPr/>
          <a:lstStyle/>
          <a:p>
            <a:r>
              <a:rPr lang="it-IT" sz="3200" i="1" dirty="0">
                <a:effectLst/>
                <a:latin typeface="Helvetica" pitchFamily="2" charset="0"/>
              </a:rPr>
              <a:t>Ex. 1. : </a:t>
            </a:r>
            <a:r>
              <a:rPr lang="it-IT" sz="3200" i="1" dirty="0" err="1">
                <a:effectLst/>
                <a:latin typeface="Helvetica" pitchFamily="2" charset="0"/>
              </a:rPr>
              <a:t>Institut</a:t>
            </a:r>
            <a:r>
              <a:rPr lang="it-IT" sz="3200" i="1" dirty="0">
                <a:effectLst/>
                <a:latin typeface="Helvetica" pitchFamily="2" charset="0"/>
              </a:rPr>
              <a:t> </a:t>
            </a:r>
            <a:r>
              <a:rPr lang="it-IT" sz="3200" i="1" dirty="0" err="1">
                <a:effectLst/>
                <a:latin typeface="Helvetica" pitchFamily="2" charset="0"/>
              </a:rPr>
              <a:t>professionnel</a:t>
            </a:r>
            <a:r>
              <a:rPr lang="it-IT" sz="3200" i="1" dirty="0">
                <a:effectLst/>
                <a:latin typeface="Helvetica" pitchFamily="2" charset="0"/>
              </a:rPr>
              <a:t> </a:t>
            </a:r>
            <a:r>
              <a:rPr lang="it-IT" sz="3200" i="1" dirty="0" err="1">
                <a:effectLst/>
                <a:latin typeface="Helvetica" pitchFamily="2" charset="0"/>
              </a:rPr>
              <a:t>des</a:t>
            </a:r>
            <a:r>
              <a:rPr lang="it-IT" sz="3200" i="1" dirty="0">
                <a:effectLst/>
                <a:latin typeface="Helvetica" pitchFamily="2" charset="0"/>
              </a:rPr>
              <a:t> agents </a:t>
            </a:r>
            <a:r>
              <a:rPr lang="it-IT" sz="3200" i="1" dirty="0" err="1">
                <a:effectLst/>
                <a:latin typeface="Helvetica" pitchFamily="2" charset="0"/>
              </a:rPr>
              <a:t>immobiliers</a:t>
            </a:r>
            <a:r>
              <a:rPr lang="it-IT" sz="3200" i="1" dirty="0">
                <a:effectLst/>
                <a:latin typeface="Helvetica" pitchFamily="2" charset="0"/>
              </a:rPr>
              <a:t> (IPI) v. </a:t>
            </a:r>
            <a:r>
              <a:rPr lang="it-IT" sz="3200" i="1" dirty="0" err="1">
                <a:effectLst/>
                <a:latin typeface="Helvetica" pitchFamily="2" charset="0"/>
              </a:rPr>
              <a:t>Englebert</a:t>
            </a:r>
            <a:r>
              <a:rPr lang="it-IT" sz="3200" i="1" dirty="0">
                <a:effectLst/>
                <a:latin typeface="Helvetica" pitchFamily="2" charset="0"/>
              </a:rPr>
              <a:t>,</a:t>
            </a:r>
            <a:r>
              <a:rPr lang="it-IT" sz="3200" i="1" dirty="0">
                <a:latin typeface="Helvetica" pitchFamily="2" charset="0"/>
              </a:rPr>
              <a:t> </a:t>
            </a:r>
            <a:r>
              <a:rPr lang="it-IT" sz="3200" i="1" dirty="0">
                <a:effectLst/>
                <a:latin typeface="Helvetica" pitchFamily="2" charset="0"/>
              </a:rPr>
              <a:t>C-473/12</a:t>
            </a:r>
            <a:endParaRPr lang="it-IT" sz="3200" dirty="0"/>
          </a:p>
        </p:txBody>
      </p:sp>
    </p:spTree>
    <p:extLst>
      <p:ext uri="{BB962C8B-B14F-4D97-AF65-F5344CB8AC3E}">
        <p14:creationId xmlns:p14="http://schemas.microsoft.com/office/powerpoint/2010/main" val="1797311432"/>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46F1FF6-F8FD-1C4D-A6D2-0D81B274CC08}"/>
              </a:ext>
            </a:extLst>
          </p:cNvPr>
          <p:cNvSpPr>
            <a:spLocks noGrp="1"/>
          </p:cNvSpPr>
          <p:nvPr>
            <p:ph idx="1"/>
          </p:nvPr>
        </p:nvSpPr>
        <p:spPr>
          <a:xfrm>
            <a:off x="467544" y="908720"/>
            <a:ext cx="7990656" cy="5187280"/>
          </a:xfrm>
        </p:spPr>
        <p:txBody>
          <a:bodyPr/>
          <a:lstStyle/>
          <a:p>
            <a:pPr algn="just"/>
            <a:r>
              <a:rPr lang="it-IT" sz="2400" dirty="0">
                <a:effectLst/>
                <a:latin typeface="Helvetica" pitchFamily="2" charset="0"/>
              </a:rPr>
              <a:t>IPI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professional</a:t>
            </a:r>
            <a:r>
              <a:rPr lang="it-IT" sz="2400" dirty="0">
                <a:effectLst/>
                <a:latin typeface="Helvetica" pitchFamily="2" charset="0"/>
              </a:rPr>
              <a:t> body of </a:t>
            </a:r>
            <a:r>
              <a:rPr lang="it-IT" sz="2400" dirty="0" err="1">
                <a:effectLst/>
                <a:latin typeface="Helvetica" pitchFamily="2" charset="0"/>
              </a:rPr>
              <a:t>real</a:t>
            </a:r>
            <a:r>
              <a:rPr lang="it-IT" sz="2400" dirty="0">
                <a:effectLst/>
                <a:latin typeface="Helvetica" pitchFamily="2" charset="0"/>
              </a:rPr>
              <a:t> estate agents in </a:t>
            </a:r>
            <a:r>
              <a:rPr lang="it-IT" sz="2400" dirty="0" err="1">
                <a:effectLst/>
                <a:latin typeface="Helvetica" pitchFamily="2" charset="0"/>
              </a:rPr>
              <a:t>Belgium</a:t>
            </a:r>
            <a:r>
              <a:rPr lang="it-IT" sz="2400" dirty="0">
                <a:effectLst/>
                <a:latin typeface="Helvetica" pitchFamily="2" charset="0"/>
              </a:rPr>
              <a:t> </a:t>
            </a:r>
            <a:r>
              <a:rPr lang="it-IT" sz="2400" dirty="0" err="1">
                <a:effectLst/>
                <a:latin typeface="Helvetica" pitchFamily="2" charset="0"/>
              </a:rPr>
              <a:t>responsible</a:t>
            </a:r>
            <a:r>
              <a:rPr lang="it-IT" sz="2400" dirty="0">
                <a:effectLst/>
                <a:latin typeface="Helvetica" pitchFamily="2" charset="0"/>
              </a:rPr>
              <a:t> for </a:t>
            </a:r>
            <a:r>
              <a:rPr lang="it-IT" sz="2400" dirty="0" err="1">
                <a:effectLst/>
                <a:latin typeface="Helvetica" pitchFamily="2" charset="0"/>
              </a:rPr>
              <a:t>ensuring</a:t>
            </a:r>
            <a:r>
              <a:rPr lang="it-IT" sz="2400" dirty="0">
                <a:effectLst/>
                <a:latin typeface="Helvetica" pitchFamily="2" charset="0"/>
              </a:rPr>
              <a:t> </a:t>
            </a:r>
            <a:r>
              <a:rPr lang="it-IT" sz="2400" dirty="0" err="1">
                <a:effectLst/>
                <a:latin typeface="Helvetica" pitchFamily="2" charset="0"/>
              </a:rPr>
              <a:t>compliance</a:t>
            </a:r>
            <a:r>
              <a:rPr lang="it-IT" sz="2400" dirty="0">
                <a:effectLst/>
                <a:latin typeface="Helvetica" pitchFamily="2" charset="0"/>
              </a:rPr>
              <a:t> with the </a:t>
            </a:r>
            <a:r>
              <a:rPr lang="it-IT" sz="2400" dirty="0" err="1">
                <a:effectLst/>
                <a:latin typeface="Helvetica" pitchFamily="2" charset="0"/>
              </a:rPr>
              <a:t>proper</a:t>
            </a:r>
            <a:r>
              <a:rPr lang="it-IT" sz="2400" dirty="0">
                <a:effectLst/>
                <a:latin typeface="Helvetica" pitchFamily="2" charset="0"/>
              </a:rPr>
              <a:t> </a:t>
            </a:r>
            <a:r>
              <a:rPr lang="it-IT" sz="2400" dirty="0" err="1">
                <a:effectLst/>
                <a:latin typeface="Helvetica" pitchFamily="2" charset="0"/>
              </a:rPr>
              <a:t>practice</a:t>
            </a:r>
            <a:r>
              <a:rPr lang="it-IT" sz="2400" dirty="0">
                <a:effectLst/>
                <a:latin typeface="Helvetica" pitchFamily="2" charset="0"/>
              </a:rPr>
              <a:t> of the estate agent </a:t>
            </a:r>
            <a:r>
              <a:rPr lang="it-IT" sz="2400" dirty="0" err="1">
                <a:effectLst/>
                <a:latin typeface="Helvetica" pitchFamily="2" charset="0"/>
              </a:rPr>
              <a:t>profession</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asked</a:t>
            </a:r>
            <a:r>
              <a:rPr lang="it-IT" sz="2400" dirty="0">
                <a:effectLst/>
                <a:latin typeface="Helvetica" pitchFamily="2" charset="0"/>
              </a:rPr>
              <a:t> a </a:t>
            </a:r>
            <a:r>
              <a:rPr lang="it-IT" sz="2400" dirty="0" err="1">
                <a:effectLst/>
                <a:latin typeface="Helvetica" pitchFamily="2" charset="0"/>
              </a:rPr>
              <a:t>national</a:t>
            </a:r>
            <a:r>
              <a:rPr lang="it-IT" sz="2400" dirty="0">
                <a:effectLst/>
                <a:latin typeface="Helvetica" pitchFamily="2" charset="0"/>
              </a:rPr>
              <a:t> court to </a:t>
            </a:r>
            <a:r>
              <a:rPr lang="it-IT" sz="2400" dirty="0" err="1">
                <a:effectLst/>
                <a:latin typeface="Helvetica" pitchFamily="2" charset="0"/>
              </a:rPr>
              <a:t>declare</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a:t>
            </a:r>
            <a:r>
              <a:rPr lang="it-IT" sz="2400" dirty="0" err="1">
                <a:effectLst/>
                <a:latin typeface="Helvetica" pitchFamily="2" charset="0"/>
              </a:rPr>
              <a:t>defendants</a:t>
            </a:r>
            <a:r>
              <a:rPr lang="it-IT" sz="2400" dirty="0">
                <a:effectLst/>
                <a:latin typeface="Helvetica" pitchFamily="2" charset="0"/>
              </a:rPr>
              <a:t>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violated</a:t>
            </a:r>
            <a:r>
              <a:rPr lang="it-IT" sz="2400" dirty="0">
                <a:effectLst/>
                <a:latin typeface="Helvetica" pitchFamily="2" charset="0"/>
              </a:rPr>
              <a:t> </a:t>
            </a:r>
            <a:r>
              <a:rPr lang="it-IT" sz="2400" dirty="0" err="1">
                <a:effectLst/>
                <a:latin typeface="Helvetica" pitchFamily="2" charset="0"/>
              </a:rPr>
              <a:t>professional</a:t>
            </a:r>
            <a:r>
              <a:rPr lang="it-IT" sz="2400" dirty="0">
                <a:effectLst/>
                <a:latin typeface="Helvetica" pitchFamily="2" charset="0"/>
              </a:rPr>
              <a:t> </a:t>
            </a:r>
            <a:r>
              <a:rPr lang="it-IT" sz="2400" dirty="0" err="1">
                <a:effectLst/>
                <a:latin typeface="Helvetica" pitchFamily="2" charset="0"/>
              </a:rPr>
              <a:t>rules</a:t>
            </a:r>
            <a:r>
              <a:rPr lang="it-IT" sz="2400" dirty="0">
                <a:effectLst/>
                <a:latin typeface="Helvetica" pitchFamily="2" charset="0"/>
              </a:rPr>
              <a:t> and to </a:t>
            </a:r>
            <a:r>
              <a:rPr lang="it-IT" sz="2400" dirty="0" err="1">
                <a:effectLst/>
                <a:latin typeface="Helvetica" pitchFamily="2" charset="0"/>
              </a:rPr>
              <a:t>order</a:t>
            </a:r>
            <a:r>
              <a:rPr lang="it-IT" sz="2400" dirty="0">
                <a:effectLst/>
                <a:latin typeface="Helvetica" pitchFamily="2" charset="0"/>
              </a:rPr>
              <a:t> </a:t>
            </a:r>
            <a:r>
              <a:rPr lang="it-IT" sz="2400" dirty="0" err="1">
                <a:effectLst/>
                <a:latin typeface="Helvetica" pitchFamily="2" charset="0"/>
              </a:rPr>
              <a:t>them</a:t>
            </a:r>
            <a:r>
              <a:rPr lang="it-IT" sz="2400" dirty="0">
                <a:effectLst/>
                <a:latin typeface="Helvetica" pitchFamily="2" charset="0"/>
              </a:rPr>
              <a:t> to </a:t>
            </a:r>
            <a:r>
              <a:rPr lang="it-IT" sz="2400" dirty="0" err="1">
                <a:effectLst/>
                <a:latin typeface="Helvetica" pitchFamily="2" charset="0"/>
              </a:rPr>
              <a:t>cease</a:t>
            </a:r>
            <a:r>
              <a:rPr lang="it-IT" sz="2400" dirty="0">
                <a:effectLst/>
                <a:latin typeface="Helvetica" pitchFamily="2" charset="0"/>
              </a:rPr>
              <a:t> </a:t>
            </a:r>
            <a:r>
              <a:rPr lang="it-IT" sz="2400" dirty="0" err="1">
                <a:effectLst/>
                <a:latin typeface="Helvetica" pitchFamily="2" charset="0"/>
              </a:rPr>
              <a:t>various</a:t>
            </a:r>
            <a:r>
              <a:rPr lang="it-IT" sz="2400" dirty="0">
                <a:effectLst/>
                <a:latin typeface="Helvetica" pitchFamily="2" charset="0"/>
              </a:rPr>
              <a:t> estate agency </a:t>
            </a:r>
            <a:r>
              <a:rPr lang="it-IT" sz="2400" dirty="0" err="1">
                <a:effectLst/>
                <a:latin typeface="Helvetica" pitchFamily="2" charset="0"/>
              </a:rPr>
              <a:t>activities</a:t>
            </a:r>
            <a:r>
              <a:rPr lang="it-IT" sz="2400" dirty="0">
                <a:effectLst/>
                <a:latin typeface="Helvetica" pitchFamily="2" charset="0"/>
              </a:rPr>
              <a:t>. The </a:t>
            </a:r>
            <a:r>
              <a:rPr lang="it-IT" sz="2400" dirty="0" err="1">
                <a:effectLst/>
                <a:latin typeface="Helvetica" pitchFamily="2" charset="0"/>
              </a:rPr>
              <a:t>action</a:t>
            </a:r>
            <a:r>
              <a:rPr lang="it-IT" sz="2400" dirty="0">
                <a:effectLst/>
                <a:latin typeface="Helvetica" pitchFamily="2" charset="0"/>
              </a:rPr>
              <a:t> </a:t>
            </a:r>
            <a:r>
              <a:rPr lang="it-IT" sz="2400" dirty="0" err="1">
                <a:effectLst/>
                <a:latin typeface="Helvetica" pitchFamily="2" charset="0"/>
              </a:rPr>
              <a:t>was</a:t>
            </a:r>
            <a:r>
              <a:rPr lang="it-IT" sz="2400" dirty="0">
                <a:effectLst/>
                <a:latin typeface="Helvetica" pitchFamily="2" charset="0"/>
              </a:rPr>
              <a:t> </a:t>
            </a:r>
            <a:r>
              <a:rPr lang="it-IT" sz="2400" dirty="0" err="1">
                <a:effectLst/>
                <a:latin typeface="Helvetica" pitchFamily="2" charset="0"/>
              </a:rPr>
              <a:t>based</a:t>
            </a:r>
            <a:r>
              <a:rPr lang="it-IT" sz="2400" dirty="0">
                <a:effectLst/>
                <a:latin typeface="Helvetica" pitchFamily="2" charset="0"/>
              </a:rPr>
              <a:t> on </a:t>
            </a:r>
            <a:r>
              <a:rPr lang="it-IT" sz="2400" dirty="0" err="1">
                <a:effectLst/>
                <a:latin typeface="Helvetica" pitchFamily="2" charset="0"/>
              </a:rPr>
              <a:t>evidence</a:t>
            </a:r>
            <a:r>
              <a:rPr lang="it-IT" sz="2400" dirty="0">
                <a:effectLst/>
                <a:latin typeface="Helvetica" pitchFamily="2" charset="0"/>
              </a:rPr>
              <a:t> </a:t>
            </a:r>
            <a:r>
              <a:rPr lang="it-IT" sz="2400" dirty="0" err="1">
                <a:effectLst/>
                <a:latin typeface="Helvetica" pitchFamily="2" charset="0"/>
              </a:rPr>
              <a:t>provided</a:t>
            </a:r>
            <a:r>
              <a:rPr lang="it-IT" sz="2400" dirty="0">
                <a:effectLst/>
                <a:latin typeface="Helvetica" pitchFamily="2" charset="0"/>
              </a:rPr>
              <a:t> by private </a:t>
            </a:r>
            <a:r>
              <a:rPr lang="it-IT" sz="2400" dirty="0" err="1">
                <a:effectLst/>
                <a:latin typeface="Helvetica" pitchFamily="2" charset="0"/>
              </a:rPr>
              <a:t>detectives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IPI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used</a:t>
            </a:r>
            <a:r>
              <a:rPr lang="it-IT" sz="2400" dirty="0">
                <a:effectLst/>
                <a:latin typeface="Helvetica" pitchFamily="2" charset="0"/>
              </a:rPr>
              <a:t>. </a:t>
            </a:r>
          </a:p>
          <a:p>
            <a:pPr algn="just"/>
            <a:r>
              <a:rPr lang="it-IT" sz="2400" dirty="0">
                <a:effectLst/>
                <a:latin typeface="Helvetica" pitchFamily="2" charset="0"/>
              </a:rPr>
              <a:t>The </a:t>
            </a:r>
            <a:r>
              <a:rPr lang="it-IT" sz="2400" dirty="0" err="1">
                <a:effectLst/>
                <a:latin typeface="Helvetica" pitchFamily="2" charset="0"/>
              </a:rPr>
              <a:t>national</a:t>
            </a:r>
            <a:r>
              <a:rPr lang="it-IT" sz="2400" dirty="0">
                <a:effectLst/>
                <a:latin typeface="Helvetica" pitchFamily="2" charset="0"/>
              </a:rPr>
              <a:t> court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doubts</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the </a:t>
            </a:r>
            <a:r>
              <a:rPr lang="it-IT" sz="2400" dirty="0" err="1">
                <a:effectLst/>
                <a:latin typeface="Helvetica" pitchFamily="2" charset="0"/>
              </a:rPr>
              <a:t>value</a:t>
            </a:r>
            <a:r>
              <a:rPr lang="it-IT" sz="2400" dirty="0">
                <a:effectLst/>
                <a:latin typeface="Helvetica" pitchFamily="2" charset="0"/>
              </a:rPr>
              <a:t> of the </a:t>
            </a:r>
            <a:r>
              <a:rPr lang="it-IT" sz="2400" dirty="0" err="1">
                <a:effectLst/>
                <a:latin typeface="Helvetica" pitchFamily="2" charset="0"/>
              </a:rPr>
              <a:t>detectives</a:t>
            </a:r>
            <a:r>
              <a:rPr lang="it-IT" sz="2400" dirty="0">
                <a:effectLst/>
                <a:latin typeface="Helvetica" pitchFamily="2" charset="0"/>
              </a:rPr>
              <a:t>’ </a:t>
            </a:r>
            <a:r>
              <a:rPr lang="it-IT" sz="2400" dirty="0" err="1">
                <a:effectLst/>
                <a:latin typeface="Helvetica" pitchFamily="2" charset="0"/>
              </a:rPr>
              <a:t>evidence</a:t>
            </a:r>
            <a:r>
              <a:rPr lang="it-IT" sz="2400" dirty="0">
                <a:effectLst/>
                <a:latin typeface="Helvetica" pitchFamily="2" charset="0"/>
              </a:rPr>
              <a:t>, </a:t>
            </a:r>
            <a:r>
              <a:rPr lang="it-IT" sz="2400" dirty="0" err="1">
                <a:effectLst/>
                <a:latin typeface="Helvetica" pitchFamily="2" charset="0"/>
              </a:rPr>
              <a:t>given</a:t>
            </a:r>
            <a:r>
              <a:rPr lang="it-IT" sz="2400" dirty="0">
                <a:effectLst/>
                <a:latin typeface="Helvetica" pitchFamily="2" charset="0"/>
              </a:rPr>
              <a:t> the </a:t>
            </a:r>
            <a:r>
              <a:rPr lang="it-IT" sz="2400" dirty="0" err="1">
                <a:effectLst/>
                <a:latin typeface="Helvetica" pitchFamily="2" charset="0"/>
              </a:rPr>
              <a:t>possibility</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been</a:t>
            </a:r>
            <a:r>
              <a:rPr lang="it-IT" sz="2400" dirty="0">
                <a:effectLst/>
                <a:latin typeface="Helvetica" pitchFamily="2" charset="0"/>
              </a:rPr>
              <a:t> </a:t>
            </a:r>
            <a:r>
              <a:rPr lang="it-IT" sz="2400" dirty="0" err="1">
                <a:effectLst/>
                <a:latin typeface="Helvetica" pitchFamily="2" charset="0"/>
              </a:rPr>
              <a:t>obtained</a:t>
            </a:r>
            <a:r>
              <a:rPr lang="it-IT" sz="2400" dirty="0">
                <a:effectLst/>
                <a:latin typeface="Helvetica" pitchFamily="2" charset="0"/>
              </a:rPr>
              <a:t> </a:t>
            </a:r>
            <a:r>
              <a:rPr lang="it-IT" sz="2400" dirty="0" err="1">
                <a:effectLst/>
                <a:latin typeface="Helvetica" pitchFamily="2" charset="0"/>
              </a:rPr>
              <a:t>without</a:t>
            </a:r>
            <a:r>
              <a:rPr lang="it-IT" sz="2400" dirty="0">
                <a:effectLst/>
                <a:latin typeface="Helvetica" pitchFamily="2" charset="0"/>
              </a:rPr>
              <a:t> </a:t>
            </a:r>
            <a:r>
              <a:rPr lang="it-IT" sz="2400" dirty="0" err="1">
                <a:effectLst/>
                <a:latin typeface="Helvetica" pitchFamily="2" charset="0"/>
              </a:rPr>
              <a:t>respecting</a:t>
            </a:r>
            <a:r>
              <a:rPr lang="it-IT" sz="2400" dirty="0">
                <a:effectLst/>
                <a:latin typeface="Helvetica" pitchFamily="2" charset="0"/>
              </a:rPr>
              <a:t> the data </a:t>
            </a:r>
            <a:r>
              <a:rPr lang="it-IT" sz="2400" dirty="0" err="1">
                <a:effectLst/>
                <a:latin typeface="Helvetica" pitchFamily="2" charset="0"/>
              </a:rPr>
              <a:t>protection</a:t>
            </a:r>
            <a:r>
              <a:rPr lang="it-IT" sz="2400" dirty="0">
                <a:effectLst/>
                <a:latin typeface="Helvetica" pitchFamily="2" charset="0"/>
              </a:rPr>
              <a:t> </a:t>
            </a:r>
            <a:r>
              <a:rPr lang="it-IT" sz="2400" dirty="0" err="1">
                <a:effectLst/>
                <a:latin typeface="Helvetica" pitchFamily="2" charset="0"/>
              </a:rPr>
              <a:t>requirements</a:t>
            </a:r>
            <a:r>
              <a:rPr lang="it-IT" sz="2400" dirty="0">
                <a:effectLst/>
                <a:latin typeface="Helvetica" pitchFamily="2" charset="0"/>
              </a:rPr>
              <a:t> of </a:t>
            </a:r>
            <a:r>
              <a:rPr lang="it-IT" sz="2400" dirty="0" err="1">
                <a:effectLst/>
                <a:latin typeface="Helvetica" pitchFamily="2" charset="0"/>
              </a:rPr>
              <a:t>Belgian</a:t>
            </a:r>
            <a:r>
              <a:rPr lang="it-IT" sz="2400" dirty="0">
                <a:effectLst/>
                <a:latin typeface="Helvetica" pitchFamily="2" charset="0"/>
              </a:rPr>
              <a:t> </a:t>
            </a:r>
            <a:r>
              <a:rPr lang="it-IT" sz="2400" dirty="0" err="1">
                <a:effectLst/>
                <a:latin typeface="Helvetica" pitchFamily="2" charset="0"/>
              </a:rPr>
              <a:t>legislation</a:t>
            </a:r>
            <a:r>
              <a:rPr lang="it-IT" sz="2400" dirty="0">
                <a:effectLst/>
                <a:latin typeface="Helvetica" pitchFamily="2" charset="0"/>
              </a:rPr>
              <a:t>, in </a:t>
            </a:r>
            <a:r>
              <a:rPr lang="it-IT" sz="2400" dirty="0" err="1">
                <a:effectLst/>
                <a:latin typeface="Helvetica" pitchFamily="2" charset="0"/>
              </a:rPr>
              <a:t>particular</a:t>
            </a:r>
            <a:r>
              <a:rPr lang="it-IT" sz="2400" dirty="0">
                <a:effectLst/>
                <a:latin typeface="Helvetica" pitchFamily="2" charset="0"/>
              </a:rPr>
              <a:t> the </a:t>
            </a:r>
            <a:r>
              <a:rPr lang="it-IT" sz="2400" dirty="0" err="1">
                <a:effectLst/>
                <a:latin typeface="Helvetica" pitchFamily="2" charset="0"/>
              </a:rPr>
              <a:t>obligation</a:t>
            </a:r>
            <a:r>
              <a:rPr lang="it-IT" sz="2400" dirty="0">
                <a:effectLst/>
                <a:latin typeface="Helvetica" pitchFamily="2" charset="0"/>
              </a:rPr>
              <a:t> to </a:t>
            </a:r>
            <a:r>
              <a:rPr lang="it-IT" sz="2400" dirty="0" err="1">
                <a:effectLst/>
                <a:latin typeface="Helvetica" pitchFamily="2" charset="0"/>
              </a:rPr>
              <a:t>inform</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of the processing of </a:t>
            </a:r>
            <a:r>
              <a:rPr lang="it-IT" sz="2400" dirty="0" err="1">
                <a:effectLst/>
                <a:latin typeface="Helvetica" pitchFamily="2" charset="0"/>
              </a:rPr>
              <a:t>their</a:t>
            </a:r>
            <a:r>
              <a:rPr lang="it-IT" sz="2400" dirty="0">
                <a:effectLst/>
                <a:latin typeface="Helvetica" pitchFamily="2" charset="0"/>
              </a:rPr>
              <a:t> personal data </a:t>
            </a:r>
            <a:r>
              <a:rPr lang="it-IT" sz="2400" dirty="0" err="1">
                <a:effectLst/>
                <a:latin typeface="Helvetica" pitchFamily="2" charset="0"/>
              </a:rPr>
              <a:t>before</a:t>
            </a:r>
            <a:r>
              <a:rPr lang="it-IT" sz="2400" dirty="0">
                <a:effectLst/>
                <a:latin typeface="Helvetica" pitchFamily="2" charset="0"/>
              </a:rPr>
              <a:t> </a:t>
            </a:r>
            <a:r>
              <a:rPr lang="it-IT" sz="2400" dirty="0" err="1">
                <a:effectLst/>
                <a:latin typeface="Helvetica" pitchFamily="2" charset="0"/>
              </a:rPr>
              <a:t>collecting</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information. </a:t>
            </a:r>
          </a:p>
          <a:p>
            <a:pPr algn="just"/>
            <a:endParaRPr lang="it-IT" sz="2400" dirty="0">
              <a:effectLst/>
              <a:latin typeface="Helvetica" pitchFamily="2" charset="0"/>
            </a:endParaRPr>
          </a:p>
          <a:p>
            <a:pPr algn="just"/>
            <a:endParaRPr lang="it-IT" sz="2400" dirty="0">
              <a:effectLst/>
              <a:latin typeface="Helvetica" pitchFamily="2" charset="0"/>
            </a:endParaRPr>
          </a:p>
          <a:p>
            <a:pPr algn="just"/>
            <a:endParaRPr lang="it-IT" sz="2400" dirty="0"/>
          </a:p>
        </p:txBody>
      </p:sp>
      <p:sp>
        <p:nvSpPr>
          <p:cNvPr id="4" name="Segnaposto numero diapositiva 3">
            <a:extLst>
              <a:ext uri="{FF2B5EF4-FFF2-40B4-BE49-F238E27FC236}">
                <a16:creationId xmlns:a16="http://schemas.microsoft.com/office/drawing/2014/main" id="{F0B9B4C7-C7E4-5746-BE4E-C10152510EEC}"/>
              </a:ext>
            </a:extLst>
          </p:cNvPr>
          <p:cNvSpPr>
            <a:spLocks noGrp="1"/>
          </p:cNvSpPr>
          <p:nvPr>
            <p:ph type="sldNum" sz="quarter" idx="12"/>
          </p:nvPr>
        </p:nvSpPr>
        <p:spPr/>
        <p:txBody>
          <a:bodyPr/>
          <a:lstStyle/>
          <a:p>
            <a:fld id="{9FB2DE29-B15E-594C-8E2E-9B4F1DF8D2EE}" type="slidenum">
              <a:rPr lang="en-US" altLang="en-US" smtClean="0"/>
              <a:pPr/>
              <a:t>93</a:t>
            </a:fld>
            <a:endParaRPr lang="en-US" altLang="en-US"/>
          </a:p>
        </p:txBody>
      </p:sp>
    </p:spTree>
    <p:extLst>
      <p:ext uri="{BB962C8B-B14F-4D97-AF65-F5344CB8AC3E}">
        <p14:creationId xmlns:p14="http://schemas.microsoft.com/office/powerpoint/2010/main" val="3100948646"/>
      </p:ext>
    </p:extLst>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0C31465-EB06-FB43-A3F1-0940416972E3}"/>
              </a:ext>
            </a:extLst>
          </p:cNvPr>
          <p:cNvSpPr>
            <a:spLocks noGrp="1"/>
          </p:cNvSpPr>
          <p:nvPr>
            <p:ph idx="1"/>
          </p:nvPr>
        </p:nvSpPr>
        <p:spPr>
          <a:xfrm>
            <a:off x="611560" y="692696"/>
            <a:ext cx="7846640" cy="5403304"/>
          </a:xfrm>
        </p:spPr>
        <p:txBody>
          <a:bodyPr/>
          <a:lstStyle/>
          <a:p>
            <a:pPr algn="just"/>
            <a:r>
              <a:rPr lang="it-IT" sz="2400" dirty="0">
                <a:effectLst/>
                <a:latin typeface="Helvetica" pitchFamily="2" charset="0"/>
              </a:rPr>
              <a:t>The CJEU </a:t>
            </a:r>
            <a:r>
              <a:rPr lang="it-IT" sz="2400" dirty="0" err="1">
                <a:effectLst/>
                <a:latin typeface="Helvetica" pitchFamily="2" charset="0"/>
              </a:rPr>
              <a:t>noted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Article</a:t>
            </a:r>
            <a:r>
              <a:rPr lang="it-IT" sz="2400" dirty="0">
                <a:effectLst/>
                <a:latin typeface="Helvetica" pitchFamily="2" charset="0"/>
              </a:rPr>
              <a:t> 13 (1) </a:t>
            </a:r>
            <a:r>
              <a:rPr lang="it-IT" sz="2400" dirty="0" err="1">
                <a:effectLst/>
                <a:latin typeface="Helvetica" pitchFamily="2" charset="0"/>
              </a:rPr>
              <a:t>stated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a:t>
            </a:r>
            <a:r>
              <a:rPr lang="it-IT" sz="2400" dirty="0" err="1">
                <a:effectLst/>
                <a:latin typeface="Helvetica" pitchFamily="2" charset="0"/>
              </a:rPr>
              <a:t>may</a:t>
            </a:r>
            <a:r>
              <a:rPr lang="it-IT" sz="2400" dirty="0">
                <a:effectLst/>
                <a:latin typeface="Helvetica" pitchFamily="2" charset="0"/>
              </a:rPr>
              <a:t>’, </a:t>
            </a:r>
            <a:r>
              <a:rPr lang="it-IT" sz="2400" dirty="0" err="1">
                <a:effectLst/>
                <a:latin typeface="Helvetica" pitchFamily="2" charset="0"/>
              </a:rPr>
              <a:t>but</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no </a:t>
            </a:r>
            <a:r>
              <a:rPr lang="it-IT" sz="2400" dirty="0" err="1">
                <a:effectLst/>
                <a:latin typeface="Helvetica" pitchFamily="2" charset="0"/>
              </a:rPr>
              <a:t>obligation</a:t>
            </a:r>
            <a:r>
              <a:rPr lang="it-IT" sz="2400" dirty="0">
                <a:effectLst/>
                <a:latin typeface="Helvetica" pitchFamily="2" charset="0"/>
              </a:rPr>
              <a:t> to, </a:t>
            </a:r>
            <a:r>
              <a:rPr lang="it-IT" sz="2400" dirty="0" err="1">
                <a:effectLst/>
                <a:latin typeface="Helvetica" pitchFamily="2" charset="0"/>
              </a:rPr>
              <a:t>provide</a:t>
            </a:r>
            <a:r>
              <a:rPr lang="it-IT" sz="2400" dirty="0">
                <a:effectLst/>
                <a:latin typeface="Helvetica" pitchFamily="2" charset="0"/>
              </a:rPr>
              <a:t> in </a:t>
            </a:r>
            <a:r>
              <a:rPr lang="it-IT" sz="2400" dirty="0" err="1">
                <a:effectLst/>
                <a:latin typeface="Helvetica" pitchFamily="2" charset="0"/>
              </a:rPr>
              <a:t>their</a:t>
            </a:r>
            <a:r>
              <a:rPr lang="it-IT" sz="2400" dirty="0">
                <a:effectLst/>
                <a:latin typeface="Helvetica" pitchFamily="2" charset="0"/>
              </a:rPr>
              <a:t> </a:t>
            </a:r>
            <a:r>
              <a:rPr lang="it-IT" sz="2400" dirty="0" err="1">
                <a:effectLst/>
                <a:latin typeface="Helvetica" pitchFamily="2" charset="0"/>
              </a:rPr>
              <a:t>national</a:t>
            </a:r>
            <a:r>
              <a:rPr lang="it-IT" sz="2400" dirty="0">
                <a:effectLst/>
                <a:latin typeface="Helvetica" pitchFamily="2" charset="0"/>
              </a:rPr>
              <a:t> law for </a:t>
            </a:r>
            <a:r>
              <a:rPr lang="it-IT" sz="2400" dirty="0" err="1">
                <a:effectLst/>
                <a:latin typeface="Helvetica" pitchFamily="2" charset="0"/>
              </a:rPr>
              <a:t>exceptions</a:t>
            </a:r>
            <a:r>
              <a:rPr lang="it-IT" sz="2400" dirty="0">
                <a:effectLst/>
                <a:latin typeface="Helvetica" pitchFamily="2" charset="0"/>
              </a:rPr>
              <a:t> to the </a:t>
            </a:r>
            <a:r>
              <a:rPr lang="it-IT" sz="2400" dirty="0" err="1">
                <a:effectLst/>
                <a:latin typeface="Helvetica" pitchFamily="2" charset="0"/>
              </a:rPr>
              <a:t>obligation</a:t>
            </a:r>
            <a:r>
              <a:rPr lang="it-IT" sz="2400" dirty="0">
                <a:effectLst/>
                <a:latin typeface="Helvetica" pitchFamily="2" charset="0"/>
              </a:rPr>
              <a:t> to </a:t>
            </a:r>
            <a:r>
              <a:rPr lang="it-IT" sz="2400" dirty="0" err="1">
                <a:effectLst/>
                <a:latin typeface="Helvetica" pitchFamily="2" charset="0"/>
              </a:rPr>
              <a:t>inform</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of the processing of </a:t>
            </a:r>
            <a:r>
              <a:rPr lang="it-IT" sz="2400" dirty="0" err="1">
                <a:effectLst/>
                <a:latin typeface="Helvetica" pitchFamily="2" charset="0"/>
              </a:rPr>
              <a:t>their</a:t>
            </a:r>
            <a:r>
              <a:rPr lang="it-IT" sz="2400" dirty="0">
                <a:effectLst/>
                <a:latin typeface="Helvetica" pitchFamily="2" charset="0"/>
              </a:rPr>
              <a:t> data.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Article</a:t>
            </a:r>
            <a:r>
              <a:rPr lang="it-IT" sz="2400" dirty="0">
                <a:effectLst/>
                <a:latin typeface="Helvetica" pitchFamily="2" charset="0"/>
              </a:rPr>
              <a:t> 13 (1) </a:t>
            </a:r>
            <a:r>
              <a:rPr lang="it-IT" sz="2400" dirty="0" err="1">
                <a:effectLst/>
                <a:latin typeface="Helvetica" pitchFamily="2" charset="0"/>
              </a:rPr>
              <a:t>includes</a:t>
            </a:r>
            <a:r>
              <a:rPr lang="it-IT" sz="2400" dirty="0">
                <a:effectLst/>
                <a:latin typeface="Helvetica" pitchFamily="2" charset="0"/>
              </a:rPr>
              <a:t> the </a:t>
            </a:r>
            <a:r>
              <a:rPr lang="it-IT" sz="2400" dirty="0" err="1">
                <a:effectLst/>
                <a:latin typeface="Helvetica" pitchFamily="2" charset="0"/>
              </a:rPr>
              <a:t>prevention</a:t>
            </a:r>
            <a:r>
              <a:rPr lang="it-IT" sz="2400" dirty="0">
                <a:effectLst/>
                <a:latin typeface="Helvetica" pitchFamily="2" charset="0"/>
              </a:rPr>
              <a:t>, </a:t>
            </a:r>
            <a:r>
              <a:rPr lang="it-IT" sz="2400" dirty="0" err="1">
                <a:effectLst/>
                <a:latin typeface="Helvetica" pitchFamily="2" charset="0"/>
              </a:rPr>
              <a:t>investigation</a:t>
            </a:r>
            <a:r>
              <a:rPr lang="it-IT" sz="2400" dirty="0">
                <a:effectLst/>
                <a:latin typeface="Helvetica" pitchFamily="2" charset="0"/>
              </a:rPr>
              <a:t>, </a:t>
            </a:r>
            <a:r>
              <a:rPr lang="it-IT" sz="2400" dirty="0" err="1">
                <a:effectLst/>
                <a:latin typeface="Helvetica" pitchFamily="2" charset="0"/>
              </a:rPr>
              <a:t>detection</a:t>
            </a:r>
            <a:r>
              <a:rPr lang="it-IT" sz="2400" dirty="0">
                <a:effectLst/>
                <a:latin typeface="Helvetica" pitchFamily="2" charset="0"/>
              </a:rPr>
              <a:t> and </a:t>
            </a:r>
            <a:r>
              <a:rPr lang="it-IT" sz="2400" dirty="0" err="1">
                <a:effectLst/>
                <a:latin typeface="Helvetica" pitchFamily="2" charset="0"/>
              </a:rPr>
              <a:t>prosecution</a:t>
            </a:r>
            <a:r>
              <a:rPr lang="it-IT" sz="2400" dirty="0">
                <a:effectLst/>
                <a:latin typeface="Helvetica" pitchFamily="2" charset="0"/>
              </a:rPr>
              <a:t> of </a:t>
            </a:r>
            <a:r>
              <a:rPr lang="it-IT" sz="2400" dirty="0" err="1">
                <a:effectLst/>
                <a:latin typeface="Helvetica" pitchFamily="2" charset="0"/>
              </a:rPr>
              <a:t>criminal</a:t>
            </a:r>
            <a:r>
              <a:rPr lang="it-IT" sz="2400" dirty="0">
                <a:effectLst/>
                <a:latin typeface="Helvetica" pitchFamily="2" charset="0"/>
              </a:rPr>
              <a:t> </a:t>
            </a:r>
            <a:r>
              <a:rPr lang="it-IT" sz="2400" dirty="0" err="1">
                <a:effectLst/>
                <a:latin typeface="Helvetica" pitchFamily="2" charset="0"/>
              </a:rPr>
              <a:t>offences</a:t>
            </a:r>
            <a:r>
              <a:rPr lang="it-IT" sz="2400" dirty="0">
                <a:effectLst/>
                <a:latin typeface="Helvetica" pitchFamily="2" charset="0"/>
              </a:rPr>
              <a:t> or </a:t>
            </a:r>
            <a:r>
              <a:rPr lang="it-IT" sz="2400" dirty="0" err="1">
                <a:effectLst/>
                <a:latin typeface="Helvetica" pitchFamily="2" charset="0"/>
              </a:rPr>
              <a:t>breaches</a:t>
            </a:r>
            <a:r>
              <a:rPr lang="it-IT" sz="2400" dirty="0">
                <a:effectLst/>
                <a:latin typeface="Helvetica" pitchFamily="2" charset="0"/>
              </a:rPr>
              <a:t> of </a:t>
            </a:r>
            <a:r>
              <a:rPr lang="it-IT" sz="2400" dirty="0" err="1">
                <a:effectLst/>
                <a:latin typeface="Helvetica" pitchFamily="2" charset="0"/>
              </a:rPr>
              <a:t>ethics</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grounds</a:t>
            </a:r>
            <a:r>
              <a:rPr lang="it-IT" sz="2400" dirty="0">
                <a:effectLst/>
                <a:latin typeface="Helvetica" pitchFamily="2" charset="0"/>
              </a:rPr>
              <a:t> on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can </a:t>
            </a:r>
            <a:r>
              <a:rPr lang="it-IT" sz="2400" dirty="0" err="1">
                <a:effectLst/>
                <a:latin typeface="Helvetica" pitchFamily="2" charset="0"/>
              </a:rPr>
              <a:t>limit</a:t>
            </a:r>
            <a:r>
              <a:rPr lang="it-IT" sz="2400" dirty="0">
                <a:effectLst/>
                <a:latin typeface="Helvetica" pitchFamily="2" charset="0"/>
              </a:rPr>
              <a:t> </a:t>
            </a:r>
            <a:r>
              <a:rPr lang="it-IT" sz="2400" dirty="0" err="1">
                <a:effectLst/>
                <a:latin typeface="Helvetica" pitchFamily="2" charset="0"/>
              </a:rPr>
              <a:t>individuals</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the </a:t>
            </a:r>
            <a:r>
              <a:rPr lang="it-IT" sz="2400" dirty="0" err="1">
                <a:effectLst/>
                <a:latin typeface="Helvetica" pitchFamily="2" charset="0"/>
              </a:rPr>
              <a:t>activity</a:t>
            </a:r>
            <a:r>
              <a:rPr lang="it-IT" sz="2400" dirty="0">
                <a:effectLst/>
                <a:latin typeface="Helvetica" pitchFamily="2" charset="0"/>
              </a:rPr>
              <a:t> of a body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the IPI and the private </a:t>
            </a:r>
            <a:r>
              <a:rPr lang="it-IT" sz="2400" dirty="0" err="1">
                <a:effectLst/>
                <a:latin typeface="Helvetica" pitchFamily="2" charset="0"/>
              </a:rPr>
              <a:t>detectives</a:t>
            </a:r>
            <a:r>
              <a:rPr lang="it-IT" sz="2400" dirty="0">
                <a:effectLst/>
                <a:latin typeface="Helvetica" pitchFamily="2" charset="0"/>
              </a:rPr>
              <a:t> </a:t>
            </a:r>
            <a:r>
              <a:rPr lang="it-IT" sz="2400" dirty="0" err="1">
                <a:effectLst/>
                <a:latin typeface="Helvetica" pitchFamily="2" charset="0"/>
              </a:rPr>
              <a:t>acting</a:t>
            </a:r>
            <a:r>
              <a:rPr lang="it-IT" sz="2400" dirty="0">
                <a:effectLst/>
                <a:latin typeface="Helvetica" pitchFamily="2" charset="0"/>
              </a:rPr>
              <a:t> in </a:t>
            </a:r>
            <a:r>
              <a:rPr lang="it-IT" sz="2400" dirty="0" err="1">
                <a:effectLst/>
                <a:latin typeface="Helvetica" pitchFamily="2" charset="0"/>
              </a:rPr>
              <a:t>its</a:t>
            </a:r>
            <a:r>
              <a:rPr lang="it-IT" sz="2400" dirty="0">
                <a:effectLst/>
                <a:latin typeface="Helvetica" pitchFamily="2" charset="0"/>
              </a:rPr>
              <a:t> </a:t>
            </a:r>
            <a:r>
              <a:rPr lang="it-IT" sz="2400" dirty="0" err="1">
                <a:effectLst/>
                <a:latin typeface="Helvetica" pitchFamily="2" charset="0"/>
              </a:rPr>
              <a:t>name</a:t>
            </a:r>
            <a:r>
              <a:rPr lang="it-IT" sz="2400" dirty="0">
                <a:effectLst/>
                <a:latin typeface="Helvetica" pitchFamily="2" charset="0"/>
              </a:rPr>
              <a:t> </a:t>
            </a:r>
            <a:r>
              <a:rPr lang="it-IT" sz="2400" dirty="0" err="1">
                <a:effectLst/>
                <a:latin typeface="Helvetica" pitchFamily="2" charset="0"/>
              </a:rPr>
              <a:t>could</a:t>
            </a:r>
            <a:r>
              <a:rPr lang="it-IT" sz="2400" dirty="0">
                <a:effectLst/>
                <a:latin typeface="Helvetica" pitchFamily="2" charset="0"/>
              </a:rPr>
              <a:t> </a:t>
            </a:r>
            <a:r>
              <a:rPr lang="it-IT" sz="2400" dirty="0" err="1">
                <a:effectLst/>
                <a:latin typeface="Helvetica" pitchFamily="2" charset="0"/>
              </a:rPr>
              <a:t>rely</a:t>
            </a:r>
            <a:r>
              <a:rPr lang="it-IT" sz="2400" dirty="0">
                <a:effectLst/>
                <a:latin typeface="Helvetica" pitchFamily="2" charset="0"/>
              </a:rPr>
              <a:t> on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provision</a:t>
            </a:r>
            <a:r>
              <a:rPr lang="it-IT" sz="2400" dirty="0">
                <a:effectLst/>
                <a:latin typeface="Helvetica" pitchFamily="2" charset="0"/>
              </a:rPr>
              <a:t>. </a:t>
            </a:r>
            <a:r>
              <a:rPr lang="it-IT" sz="2400" dirty="0" err="1">
                <a:effectLst/>
                <a:latin typeface="Helvetica" pitchFamily="2" charset="0"/>
              </a:rPr>
              <a:t>However</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a </a:t>
            </a:r>
            <a:r>
              <a:rPr lang="it-IT" sz="2400" dirty="0" err="1">
                <a:effectLst/>
                <a:latin typeface="Helvetica" pitchFamily="2" charset="0"/>
              </a:rPr>
              <a:t>Member</a:t>
            </a:r>
            <a:r>
              <a:rPr lang="it-IT" sz="2400" dirty="0">
                <a:effectLst/>
                <a:latin typeface="Helvetica" pitchFamily="2" charset="0"/>
              </a:rPr>
              <a:t> State </a:t>
            </a:r>
            <a:r>
              <a:rPr lang="it-IT" sz="2400" dirty="0" err="1">
                <a:effectLst/>
                <a:latin typeface="Helvetica" pitchFamily="2" charset="0"/>
              </a:rPr>
              <a:t>has</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provided</a:t>
            </a:r>
            <a:r>
              <a:rPr lang="it-IT" sz="2400" dirty="0">
                <a:effectLst/>
                <a:latin typeface="Helvetica" pitchFamily="2" charset="0"/>
              </a:rPr>
              <a:t> for </a:t>
            </a:r>
            <a:r>
              <a:rPr lang="it-IT" sz="2400" dirty="0" err="1">
                <a:effectLst/>
                <a:latin typeface="Helvetica" pitchFamily="2" charset="0"/>
              </a:rPr>
              <a:t>such</a:t>
            </a:r>
            <a:r>
              <a:rPr lang="it-IT" sz="2400" dirty="0">
                <a:effectLst/>
                <a:latin typeface="Helvetica" pitchFamily="2" charset="0"/>
              </a:rPr>
              <a:t> an </a:t>
            </a:r>
            <a:r>
              <a:rPr lang="it-IT" sz="2400" dirty="0" err="1">
                <a:effectLst/>
                <a:latin typeface="Helvetica" pitchFamily="2" charset="0"/>
              </a:rPr>
              <a:t>exception</a:t>
            </a:r>
            <a:r>
              <a:rPr lang="it-IT" sz="2400" dirty="0">
                <a:effectLst/>
                <a:latin typeface="Helvetica" pitchFamily="2" charset="0"/>
              </a:rPr>
              <a:t>, the data </a:t>
            </a:r>
            <a:r>
              <a:rPr lang="it-IT" sz="2400" dirty="0" err="1">
                <a:effectLst/>
                <a:latin typeface="Helvetica" pitchFamily="2" charset="0"/>
              </a:rPr>
              <a:t>subjects</a:t>
            </a:r>
            <a:r>
              <a:rPr lang="it-IT" sz="2400" dirty="0">
                <a:effectLst/>
                <a:latin typeface="Helvetica" pitchFamily="2" charset="0"/>
              </a:rPr>
              <a:t> must be </a:t>
            </a:r>
            <a:r>
              <a:rPr lang="it-IT" sz="2400" dirty="0" err="1">
                <a:effectLst/>
                <a:latin typeface="Helvetica" pitchFamily="2" charset="0"/>
              </a:rPr>
              <a:t>informed</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8511AC5D-27F6-F341-8CFC-A3D9849D9A56}"/>
              </a:ext>
            </a:extLst>
          </p:cNvPr>
          <p:cNvSpPr>
            <a:spLocks noGrp="1"/>
          </p:cNvSpPr>
          <p:nvPr>
            <p:ph type="sldNum" sz="quarter" idx="12"/>
          </p:nvPr>
        </p:nvSpPr>
        <p:spPr/>
        <p:txBody>
          <a:bodyPr/>
          <a:lstStyle/>
          <a:p>
            <a:fld id="{9FB2DE29-B15E-594C-8E2E-9B4F1DF8D2EE}" type="slidenum">
              <a:rPr lang="en-US" altLang="en-US" smtClean="0"/>
              <a:pPr/>
              <a:t>94</a:t>
            </a:fld>
            <a:endParaRPr lang="en-US" altLang="en-US"/>
          </a:p>
        </p:txBody>
      </p:sp>
    </p:spTree>
    <p:extLst>
      <p:ext uri="{BB962C8B-B14F-4D97-AF65-F5344CB8AC3E}">
        <p14:creationId xmlns:p14="http://schemas.microsoft.com/office/powerpoint/2010/main" val="3088819993"/>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60B0B-07D7-7B43-862F-FF9233F92809}"/>
              </a:ext>
            </a:extLst>
          </p:cNvPr>
          <p:cNvSpPr>
            <a:spLocks noGrp="1"/>
          </p:cNvSpPr>
          <p:nvPr>
            <p:ph type="title"/>
          </p:nvPr>
        </p:nvSpPr>
        <p:spPr/>
        <p:txBody>
          <a:bodyPr/>
          <a:lstStyle/>
          <a:p>
            <a:pPr algn="just"/>
            <a:r>
              <a:rPr lang="it-IT" sz="2800" dirty="0"/>
              <a:t>2 </a:t>
            </a:r>
            <a:br>
              <a:rPr lang="it-IT" sz="2800" dirty="0">
                <a:effectLst/>
                <a:latin typeface="Helvetica" pitchFamily="2" charset="0"/>
              </a:rPr>
            </a:br>
            <a:r>
              <a:rPr lang="it-IT" sz="2800" dirty="0">
                <a:effectLst/>
                <a:latin typeface="Helvetica" pitchFamily="2" charset="0"/>
              </a:rPr>
              <a:t>Ex. </a:t>
            </a:r>
            <a:r>
              <a:rPr lang="it-IT" sz="2800" dirty="0">
                <a:latin typeface="Helvetica" pitchFamily="2" charset="0"/>
              </a:rPr>
              <a:t>2: </a:t>
            </a:r>
            <a:r>
              <a:rPr lang="it-IT" sz="2800" dirty="0">
                <a:effectLst/>
                <a:latin typeface="Helvetica" pitchFamily="2" charset="0"/>
              </a:rPr>
              <a:t>C-201/14, </a:t>
            </a:r>
            <a:r>
              <a:rPr lang="it-IT" sz="2800" i="1" dirty="0" err="1">
                <a:effectLst/>
                <a:latin typeface="Helvetica" pitchFamily="2" charset="0"/>
              </a:rPr>
              <a:t>Smaranda</a:t>
            </a:r>
            <a:r>
              <a:rPr lang="it-IT" sz="2800" i="1" dirty="0">
                <a:effectLst/>
                <a:latin typeface="Helvetica" pitchFamily="2" charset="0"/>
              </a:rPr>
              <a:t> Bara and Others v. Casa </a:t>
            </a:r>
            <a:r>
              <a:rPr lang="it-IT" sz="2800" i="1" dirty="0" err="1">
                <a:effectLst/>
                <a:latin typeface="Helvetica" pitchFamily="2" charset="0"/>
              </a:rPr>
              <a:t>Naţională</a:t>
            </a:r>
            <a:r>
              <a:rPr lang="it-IT" sz="2800" i="1" dirty="0">
                <a:effectLst/>
                <a:latin typeface="Helvetica" pitchFamily="2" charset="0"/>
              </a:rPr>
              <a:t> de </a:t>
            </a:r>
            <a:r>
              <a:rPr lang="it-IT" sz="2800" i="1" dirty="0" err="1">
                <a:effectLst/>
                <a:latin typeface="Helvetica" pitchFamily="2" charset="0"/>
              </a:rPr>
              <a:t>Asigurări</a:t>
            </a:r>
            <a:r>
              <a:rPr lang="it-IT" sz="2800" i="1" dirty="0">
                <a:effectLst/>
                <a:latin typeface="Helvetica" pitchFamily="2" charset="0"/>
              </a:rPr>
              <a:t> de </a:t>
            </a:r>
            <a:r>
              <a:rPr lang="it-IT" sz="2800" i="1" dirty="0" err="1">
                <a:effectLst/>
                <a:latin typeface="Helvetica" pitchFamily="2" charset="0"/>
              </a:rPr>
              <a:t>Sănătate</a:t>
            </a:r>
            <a:r>
              <a:rPr lang="it-IT" sz="2800" i="1" dirty="0">
                <a:effectLst/>
                <a:latin typeface="Helvetica" pitchFamily="2" charset="0"/>
              </a:rPr>
              <a:t> and Others </a:t>
            </a:r>
            <a:br>
              <a:rPr lang="it-IT" sz="2800" dirty="0">
                <a:effectLst/>
                <a:latin typeface="Helvetica" pitchFamily="2" charset="0"/>
              </a:rPr>
            </a:br>
            <a:endParaRPr lang="it-IT" sz="2800" dirty="0"/>
          </a:p>
        </p:txBody>
      </p:sp>
      <p:sp>
        <p:nvSpPr>
          <p:cNvPr id="3" name="Segnaposto contenuto 2">
            <a:extLst>
              <a:ext uri="{FF2B5EF4-FFF2-40B4-BE49-F238E27FC236}">
                <a16:creationId xmlns:a16="http://schemas.microsoft.com/office/drawing/2014/main" id="{3EF52989-6EB3-DE45-8B0C-2FE17E73C5A8}"/>
              </a:ext>
            </a:extLst>
          </p:cNvPr>
          <p:cNvSpPr>
            <a:spLocks noGrp="1"/>
          </p:cNvSpPr>
          <p:nvPr>
            <p:ph idx="1"/>
          </p:nvPr>
        </p:nvSpPr>
        <p:spPr/>
        <p:txBody>
          <a:bodyPr/>
          <a:lstStyle/>
          <a:p>
            <a:r>
              <a:rPr lang="it-IT" sz="2400" dirty="0">
                <a:effectLst/>
                <a:latin typeface="Helvetica" pitchFamily="2" charset="0"/>
              </a:rPr>
              <a:t>In </a:t>
            </a:r>
            <a:r>
              <a:rPr lang="it-IT" sz="2400" i="1" dirty="0" err="1">
                <a:effectLst/>
                <a:latin typeface="Helvetica" pitchFamily="2" charset="0"/>
              </a:rPr>
              <a:t>Smaranda</a:t>
            </a:r>
            <a:r>
              <a:rPr lang="it-IT" sz="2400" i="1" dirty="0">
                <a:effectLst/>
                <a:latin typeface="Helvetica" pitchFamily="2" charset="0"/>
              </a:rPr>
              <a:t> Bara and Others v. Casa </a:t>
            </a:r>
            <a:r>
              <a:rPr lang="it-IT" sz="2400" i="1" dirty="0" err="1">
                <a:effectLst/>
                <a:latin typeface="Helvetica" pitchFamily="2" charset="0"/>
              </a:rPr>
              <a:t>Naţională</a:t>
            </a:r>
            <a:r>
              <a:rPr lang="it-IT" sz="2400" i="1" dirty="0">
                <a:effectLst/>
                <a:latin typeface="Helvetica" pitchFamily="2" charset="0"/>
              </a:rPr>
              <a:t> de </a:t>
            </a:r>
            <a:r>
              <a:rPr lang="it-IT" sz="2400" i="1" dirty="0" err="1">
                <a:effectLst/>
                <a:latin typeface="Helvetica" pitchFamily="2" charset="0"/>
              </a:rPr>
              <a:t>Asigurări</a:t>
            </a:r>
            <a:r>
              <a:rPr lang="it-IT" sz="2400" i="1" dirty="0">
                <a:effectLst/>
                <a:latin typeface="Helvetica" pitchFamily="2" charset="0"/>
              </a:rPr>
              <a:t> de </a:t>
            </a:r>
            <a:r>
              <a:rPr lang="it-IT" sz="2400" i="1" dirty="0" err="1">
                <a:effectLst/>
                <a:latin typeface="Helvetica" pitchFamily="2" charset="0"/>
              </a:rPr>
              <a:t>Sănătate</a:t>
            </a:r>
            <a:r>
              <a:rPr lang="it-IT" sz="2400" i="1" dirty="0">
                <a:effectLst/>
                <a:latin typeface="Helvetica" pitchFamily="2" charset="0"/>
              </a:rPr>
              <a:t> and Others</a:t>
            </a:r>
            <a:r>
              <a:rPr lang="it-IT" sz="2400" dirty="0">
                <a:effectLst/>
                <a:latin typeface="Helvetica" pitchFamily="2" charset="0"/>
              </a:rPr>
              <a:t>, the CJEU </a:t>
            </a:r>
            <a:r>
              <a:rPr lang="it-IT" sz="2400" dirty="0" err="1">
                <a:effectLst/>
                <a:latin typeface="Helvetica" pitchFamily="2" charset="0"/>
              </a:rPr>
              <a:t>clarified</a:t>
            </a:r>
            <a:r>
              <a:rPr lang="it-IT" sz="2400" dirty="0">
                <a:effectLst/>
                <a:latin typeface="Helvetica" pitchFamily="2" charset="0"/>
              </a:rPr>
              <a:t> </a:t>
            </a:r>
            <a:r>
              <a:rPr lang="it-IT" sz="2400" dirty="0" err="1">
                <a:effectLst/>
                <a:latin typeface="Helvetica" pitchFamily="2" charset="0"/>
              </a:rPr>
              <a:t>whether</a:t>
            </a:r>
            <a:r>
              <a:rPr lang="it-IT" sz="2400" dirty="0">
                <a:effectLst/>
                <a:latin typeface="Helvetica" pitchFamily="2" charset="0"/>
              </a:rPr>
              <a:t> EU law </a:t>
            </a:r>
            <a:r>
              <a:rPr lang="it-IT" sz="2400" dirty="0" err="1">
                <a:effectLst/>
                <a:latin typeface="Helvetica" pitchFamily="2" charset="0"/>
              </a:rPr>
              <a:t>precludes</a:t>
            </a:r>
            <a:r>
              <a:rPr lang="it-IT" sz="2400" dirty="0">
                <a:effectLst/>
                <a:latin typeface="Helvetica" pitchFamily="2" charset="0"/>
              </a:rPr>
              <a:t> a </a:t>
            </a:r>
            <a:r>
              <a:rPr lang="it-IT" sz="2400" dirty="0" err="1">
                <a:effectLst/>
                <a:latin typeface="Helvetica" pitchFamily="2" charset="0"/>
              </a:rPr>
              <a:t>national</a:t>
            </a:r>
            <a:r>
              <a:rPr lang="it-IT" sz="2400" dirty="0">
                <a:effectLst/>
                <a:latin typeface="Helvetica" pitchFamily="2" charset="0"/>
              </a:rPr>
              <a:t> public </a:t>
            </a:r>
            <a:r>
              <a:rPr lang="it-IT" sz="2400" dirty="0" err="1">
                <a:effectLst/>
                <a:latin typeface="Helvetica" pitchFamily="2" charset="0"/>
              </a:rPr>
              <a:t>administrative</a:t>
            </a:r>
            <a:r>
              <a:rPr lang="it-IT" sz="2400" dirty="0">
                <a:effectLst/>
                <a:latin typeface="Helvetica" pitchFamily="2" charset="0"/>
              </a:rPr>
              <a:t> body from </a:t>
            </a:r>
            <a:r>
              <a:rPr lang="it-IT" sz="2400" dirty="0" err="1">
                <a:effectLst/>
                <a:latin typeface="Helvetica" pitchFamily="2" charset="0"/>
              </a:rPr>
              <a:t>transferring</a:t>
            </a:r>
            <a:r>
              <a:rPr lang="it-IT" sz="2400" dirty="0">
                <a:effectLst/>
                <a:latin typeface="Helvetica" pitchFamily="2" charset="0"/>
              </a:rPr>
              <a:t> personal data to </a:t>
            </a:r>
            <a:r>
              <a:rPr lang="it-IT" sz="2400" dirty="0" err="1">
                <a:effectLst/>
                <a:latin typeface="Helvetica" pitchFamily="2" charset="0"/>
              </a:rPr>
              <a:t>another</a:t>
            </a:r>
            <a:r>
              <a:rPr lang="it-IT" sz="2400" dirty="0">
                <a:effectLst/>
                <a:latin typeface="Helvetica" pitchFamily="2" charset="0"/>
              </a:rPr>
              <a:t> public </a:t>
            </a:r>
            <a:r>
              <a:rPr lang="it-IT" sz="2400" dirty="0" err="1">
                <a:effectLst/>
                <a:latin typeface="Helvetica" pitchFamily="2" charset="0"/>
              </a:rPr>
              <a:t>administrative</a:t>
            </a:r>
            <a:r>
              <a:rPr lang="it-IT" sz="2400" dirty="0">
                <a:effectLst/>
                <a:latin typeface="Helvetica" pitchFamily="2" charset="0"/>
              </a:rPr>
              <a:t> body for </a:t>
            </a:r>
            <a:r>
              <a:rPr lang="it-IT" sz="2400" dirty="0" err="1">
                <a:effectLst/>
                <a:latin typeface="Helvetica" pitchFamily="2" charset="0"/>
              </a:rPr>
              <a:t>subsequent</a:t>
            </a:r>
            <a:r>
              <a:rPr lang="it-IT" sz="2400" dirty="0">
                <a:effectLst/>
                <a:latin typeface="Helvetica" pitchFamily="2" charset="0"/>
              </a:rPr>
              <a:t> processing, </a:t>
            </a:r>
            <a:r>
              <a:rPr lang="it-IT" sz="2400" dirty="0" err="1">
                <a:effectLst/>
                <a:latin typeface="Helvetica" pitchFamily="2" charset="0"/>
              </a:rPr>
              <a:t>without</a:t>
            </a:r>
            <a:r>
              <a:rPr lang="it-IT" sz="2400" dirty="0">
                <a:effectLst/>
                <a:latin typeface="Helvetica" pitchFamily="2" charset="0"/>
              </a:rPr>
              <a:t> the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informed</a:t>
            </a:r>
            <a:r>
              <a:rPr lang="it-IT" sz="2400" dirty="0">
                <a:effectLst/>
                <a:latin typeface="Helvetica" pitchFamily="2" charset="0"/>
              </a:rPr>
              <a:t> of </a:t>
            </a:r>
            <a:r>
              <a:rPr lang="it-IT" sz="2400" dirty="0" err="1">
                <a:effectLst/>
                <a:latin typeface="Helvetica" pitchFamily="2" charset="0"/>
              </a:rPr>
              <a:t>that</a:t>
            </a:r>
            <a:r>
              <a:rPr lang="it-IT" sz="2400" dirty="0">
                <a:effectLst/>
                <a:latin typeface="Helvetica" pitchFamily="2" charset="0"/>
              </a:rPr>
              <a:t> transfer and of the processing. In </a:t>
            </a:r>
            <a:r>
              <a:rPr lang="it-IT" sz="2400" dirty="0" err="1">
                <a:effectLst/>
                <a:latin typeface="Helvetica" pitchFamily="2" charset="0"/>
              </a:rPr>
              <a:t>that</a:t>
            </a:r>
            <a:r>
              <a:rPr lang="it-IT" sz="2400" dirty="0">
                <a:effectLst/>
                <a:latin typeface="Helvetica" pitchFamily="2" charset="0"/>
              </a:rPr>
              <a:t> case, the National Administration Agency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informed</a:t>
            </a:r>
            <a:r>
              <a:rPr lang="it-IT" sz="2400" dirty="0">
                <a:effectLst/>
                <a:latin typeface="Helvetica" pitchFamily="2" charset="0"/>
              </a:rPr>
              <a:t> the </a:t>
            </a:r>
            <a:r>
              <a:rPr lang="it-IT" sz="2400" dirty="0" err="1">
                <a:effectLst/>
                <a:latin typeface="Helvetica" pitchFamily="2" charset="0"/>
              </a:rPr>
              <a:t>applicants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they</a:t>
            </a:r>
            <a:r>
              <a:rPr lang="it-IT" sz="2400" dirty="0">
                <a:effectLst/>
                <a:latin typeface="Helvetica" pitchFamily="2" charset="0"/>
              </a:rPr>
              <a:t> </a:t>
            </a:r>
            <a:r>
              <a:rPr lang="it-IT" sz="2400" dirty="0" err="1">
                <a:effectLst/>
                <a:latin typeface="Helvetica" pitchFamily="2" charset="0"/>
              </a:rPr>
              <a:t>had</a:t>
            </a:r>
            <a:r>
              <a:rPr lang="it-IT" sz="2400" dirty="0">
                <a:effectLst/>
                <a:latin typeface="Helvetica" pitchFamily="2" charset="0"/>
              </a:rPr>
              <a:t> </a:t>
            </a:r>
            <a:r>
              <a:rPr lang="it-IT" sz="2400" dirty="0" err="1">
                <a:effectLst/>
                <a:latin typeface="Helvetica" pitchFamily="2" charset="0"/>
              </a:rPr>
              <a:t>transferred</a:t>
            </a:r>
            <a:r>
              <a:rPr lang="it-IT" sz="2400" dirty="0">
                <a:effectLst/>
                <a:latin typeface="Helvetica" pitchFamily="2" charset="0"/>
              </a:rPr>
              <a:t> </a:t>
            </a:r>
            <a:r>
              <a:rPr lang="it-IT" sz="2400" dirty="0" err="1">
                <a:effectLst/>
                <a:latin typeface="Helvetica" pitchFamily="2" charset="0"/>
              </a:rPr>
              <a:t>their</a:t>
            </a:r>
            <a:r>
              <a:rPr lang="it-IT" sz="2400" dirty="0">
                <a:effectLst/>
                <a:latin typeface="Helvetica" pitchFamily="2" charset="0"/>
              </a:rPr>
              <a:t> data to the National </a:t>
            </a:r>
            <a:r>
              <a:rPr lang="it-IT" sz="2400" dirty="0" err="1">
                <a:effectLst/>
                <a:latin typeface="Helvetica" pitchFamily="2" charset="0"/>
              </a:rPr>
              <a:t>Health</a:t>
            </a:r>
            <a:r>
              <a:rPr lang="it-IT" sz="2400" dirty="0">
                <a:effectLst/>
                <a:latin typeface="Helvetica" pitchFamily="2" charset="0"/>
              </a:rPr>
              <a:t> </a:t>
            </a:r>
            <a:r>
              <a:rPr lang="it-IT" sz="2400" dirty="0" err="1">
                <a:effectLst/>
                <a:latin typeface="Helvetica" pitchFamily="2" charset="0"/>
              </a:rPr>
              <a:t>Insurance</a:t>
            </a:r>
            <a:r>
              <a:rPr lang="it-IT" sz="2400" dirty="0">
                <a:effectLst/>
                <a:latin typeface="Helvetica" pitchFamily="2" charset="0"/>
              </a:rPr>
              <a:t> Fund </a:t>
            </a:r>
            <a:r>
              <a:rPr lang="it-IT" sz="2400" dirty="0" err="1">
                <a:effectLst/>
                <a:latin typeface="Helvetica" pitchFamily="2" charset="0"/>
              </a:rPr>
              <a:t>prior</a:t>
            </a:r>
            <a:r>
              <a:rPr lang="it-IT" sz="2400" dirty="0">
                <a:effectLst/>
                <a:latin typeface="Helvetica" pitchFamily="2" charset="0"/>
              </a:rPr>
              <a:t> to the transfer. </a:t>
            </a:r>
          </a:p>
          <a:p>
            <a:endParaRPr lang="it-IT" sz="2400" dirty="0"/>
          </a:p>
        </p:txBody>
      </p:sp>
      <p:sp>
        <p:nvSpPr>
          <p:cNvPr id="4" name="Segnaposto numero diapositiva 3">
            <a:extLst>
              <a:ext uri="{FF2B5EF4-FFF2-40B4-BE49-F238E27FC236}">
                <a16:creationId xmlns:a16="http://schemas.microsoft.com/office/drawing/2014/main" id="{61B8A439-53FB-6C46-9D7B-7DEB720BCB8F}"/>
              </a:ext>
            </a:extLst>
          </p:cNvPr>
          <p:cNvSpPr>
            <a:spLocks noGrp="1"/>
          </p:cNvSpPr>
          <p:nvPr>
            <p:ph type="sldNum" sz="quarter" idx="12"/>
          </p:nvPr>
        </p:nvSpPr>
        <p:spPr/>
        <p:txBody>
          <a:bodyPr/>
          <a:lstStyle/>
          <a:p>
            <a:fld id="{9FB2DE29-B15E-594C-8E2E-9B4F1DF8D2EE}" type="slidenum">
              <a:rPr lang="en-US" altLang="en-US" smtClean="0"/>
              <a:pPr/>
              <a:t>95</a:t>
            </a:fld>
            <a:endParaRPr lang="en-US" altLang="en-US"/>
          </a:p>
        </p:txBody>
      </p:sp>
    </p:spTree>
    <p:extLst>
      <p:ext uri="{BB962C8B-B14F-4D97-AF65-F5344CB8AC3E}">
        <p14:creationId xmlns:p14="http://schemas.microsoft.com/office/powerpoint/2010/main" val="3052231212"/>
      </p:ext>
    </p:extLst>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33E3936-5C76-2C44-BD5B-BCB4DE746D07}"/>
              </a:ext>
            </a:extLst>
          </p:cNvPr>
          <p:cNvSpPr>
            <a:spLocks noGrp="1"/>
          </p:cNvSpPr>
          <p:nvPr>
            <p:ph idx="1"/>
          </p:nvPr>
        </p:nvSpPr>
        <p:spPr>
          <a:xfrm>
            <a:off x="683568" y="152400"/>
            <a:ext cx="7774632" cy="5943600"/>
          </a:xfrm>
        </p:spPr>
        <p:txBody>
          <a:bodyPr/>
          <a:lstStyle/>
          <a:p>
            <a:pPr algn="just"/>
            <a:r>
              <a:rPr lang="it-IT" sz="2400" dirty="0">
                <a:effectLst/>
                <a:latin typeface="Helvetica" pitchFamily="2" charset="0"/>
              </a:rPr>
              <a:t>The CJEU </a:t>
            </a:r>
            <a:r>
              <a:rPr lang="it-IT" sz="2400" dirty="0" err="1">
                <a:effectLst/>
                <a:latin typeface="Helvetica" pitchFamily="2" charset="0"/>
              </a:rPr>
              <a:t>considered</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a:t>
            </a:r>
            <a:r>
              <a:rPr lang="it-IT" sz="2400" dirty="0" err="1">
                <a:effectLst/>
                <a:latin typeface="Helvetica" pitchFamily="2" charset="0"/>
              </a:rPr>
              <a:t>requirement</a:t>
            </a:r>
            <a:r>
              <a:rPr lang="it-IT" sz="2400" dirty="0">
                <a:effectLst/>
                <a:latin typeface="Helvetica" pitchFamily="2" charset="0"/>
              </a:rPr>
              <a:t> under EU law to </a:t>
            </a:r>
            <a:r>
              <a:rPr lang="it-IT" sz="2400" dirty="0" err="1">
                <a:effectLst/>
                <a:latin typeface="Helvetica" pitchFamily="2" charset="0"/>
              </a:rPr>
              <a:t>inform</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the processing of </a:t>
            </a:r>
            <a:r>
              <a:rPr lang="it-IT" sz="2400" dirty="0" err="1">
                <a:effectLst/>
                <a:latin typeface="Helvetica" pitchFamily="2" charset="0"/>
              </a:rPr>
              <a:t>their</a:t>
            </a:r>
            <a:r>
              <a:rPr lang="it-IT" sz="2400" dirty="0">
                <a:effectLst/>
                <a:latin typeface="Helvetica" pitchFamily="2" charset="0"/>
              </a:rPr>
              <a:t> personal data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all</a:t>
            </a:r>
            <a:r>
              <a:rPr lang="it-IT" sz="2400" dirty="0">
                <a:effectLst/>
                <a:latin typeface="Helvetica" pitchFamily="2" charset="0"/>
              </a:rPr>
              <a:t> the more </a:t>
            </a:r>
            <a:r>
              <a:rPr lang="it-IT" sz="2400" dirty="0" err="1">
                <a:effectLst/>
                <a:latin typeface="Helvetica" pitchFamily="2" charset="0"/>
              </a:rPr>
              <a:t>important</a:t>
            </a:r>
            <a:r>
              <a:rPr lang="it-IT" sz="2400" dirty="0">
                <a:effectLst/>
                <a:latin typeface="Helvetica" pitchFamily="2" charset="0"/>
              </a:rPr>
              <a:t> </a:t>
            </a:r>
            <a:r>
              <a:rPr lang="it-IT" sz="2400" dirty="0" err="1">
                <a:effectLst/>
                <a:latin typeface="Helvetica" pitchFamily="2" charset="0"/>
              </a:rPr>
              <a:t>since</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affects</a:t>
            </a:r>
            <a:r>
              <a:rPr lang="it-IT" sz="2400" dirty="0">
                <a:effectLst/>
                <a:latin typeface="Helvetica" pitchFamily="2" charset="0"/>
              </a:rPr>
              <a:t> the </a:t>
            </a:r>
            <a:r>
              <a:rPr lang="it-IT" sz="2400" dirty="0" err="1">
                <a:effectLst/>
                <a:latin typeface="Helvetica" pitchFamily="2" charset="0"/>
              </a:rPr>
              <a:t>exercise</a:t>
            </a:r>
            <a:r>
              <a:rPr lang="it-IT" sz="2400" dirty="0">
                <a:effectLst/>
                <a:latin typeface="Helvetica" pitchFamily="2" charset="0"/>
              </a:rPr>
              <a:t> by the data </a:t>
            </a:r>
            <a:r>
              <a:rPr lang="it-IT" sz="2400" dirty="0" err="1">
                <a:effectLst/>
                <a:latin typeface="Helvetica" pitchFamily="2" charset="0"/>
              </a:rPr>
              <a:t>subjects</a:t>
            </a:r>
            <a:r>
              <a:rPr lang="it-IT" sz="2400" dirty="0">
                <a:effectLst/>
                <a:latin typeface="Helvetica" pitchFamily="2" charset="0"/>
              </a:rPr>
              <a:t> of </a:t>
            </a:r>
            <a:r>
              <a:rPr lang="it-IT" sz="2400" dirty="0" err="1">
                <a:effectLst/>
                <a:latin typeface="Helvetica" pitchFamily="2" charset="0"/>
              </a:rPr>
              <a:t>their</a:t>
            </a:r>
            <a:r>
              <a:rPr lang="it-IT" sz="2400" dirty="0">
                <a:effectLst/>
                <a:latin typeface="Helvetica" pitchFamily="2" charset="0"/>
              </a:rPr>
              <a:t> right of </a:t>
            </a:r>
            <a:r>
              <a:rPr lang="it-IT" sz="2400" dirty="0" err="1">
                <a:effectLst/>
                <a:latin typeface="Helvetica" pitchFamily="2" charset="0"/>
              </a:rPr>
              <a:t>access</a:t>
            </a:r>
            <a:r>
              <a:rPr lang="it-IT" sz="2400" dirty="0">
                <a:effectLst/>
                <a:latin typeface="Helvetica" pitchFamily="2" charset="0"/>
              </a:rPr>
              <a:t> to, and the right to </a:t>
            </a:r>
            <a:r>
              <a:rPr lang="it-IT" sz="2400" dirty="0" err="1">
                <a:effectLst/>
                <a:latin typeface="Helvetica" pitchFamily="2" charset="0"/>
              </a:rPr>
              <a:t>rectify</a:t>
            </a:r>
            <a:r>
              <a:rPr lang="it-IT" sz="2400" dirty="0">
                <a:effectLst/>
                <a:latin typeface="Helvetica" pitchFamily="2" charset="0"/>
              </a:rPr>
              <a:t>, the data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processed</a:t>
            </a:r>
            <a:r>
              <a:rPr lang="it-IT" sz="2400" dirty="0">
                <a:effectLst/>
                <a:latin typeface="Helvetica" pitchFamily="2" charset="0"/>
              </a:rPr>
              <a:t> […] and </a:t>
            </a:r>
            <a:r>
              <a:rPr lang="it-IT" sz="2400" dirty="0" err="1">
                <a:effectLst/>
                <a:latin typeface="Helvetica" pitchFamily="2" charset="0"/>
              </a:rPr>
              <a:t>their</a:t>
            </a:r>
            <a:r>
              <a:rPr lang="it-IT" sz="2400" dirty="0">
                <a:effectLst/>
                <a:latin typeface="Helvetica" pitchFamily="2" charset="0"/>
              </a:rPr>
              <a:t> right to </a:t>
            </a:r>
            <a:r>
              <a:rPr lang="it-IT" sz="2400" dirty="0" err="1">
                <a:effectLst/>
                <a:latin typeface="Helvetica" pitchFamily="2" charset="0"/>
              </a:rPr>
              <a:t>object</a:t>
            </a:r>
            <a:r>
              <a:rPr lang="it-IT" sz="2400" dirty="0">
                <a:effectLst/>
                <a:latin typeface="Helvetica" pitchFamily="2" charset="0"/>
              </a:rPr>
              <a:t> to the processing of </a:t>
            </a:r>
            <a:r>
              <a:rPr lang="it-IT" sz="2400" dirty="0" err="1">
                <a:effectLst/>
                <a:latin typeface="Helvetica" pitchFamily="2" charset="0"/>
              </a:rPr>
              <a:t>those</a:t>
            </a:r>
            <a:r>
              <a:rPr lang="it-IT" sz="2400" dirty="0">
                <a:effectLst/>
                <a:latin typeface="Helvetica" pitchFamily="2" charset="0"/>
              </a:rPr>
              <a:t> data”. The </a:t>
            </a:r>
            <a:r>
              <a:rPr lang="it-IT" sz="2400" dirty="0" err="1">
                <a:effectLst/>
                <a:latin typeface="Helvetica" pitchFamily="2" charset="0"/>
              </a:rPr>
              <a:t>principle</a:t>
            </a:r>
            <a:r>
              <a:rPr lang="it-IT" sz="2400" dirty="0">
                <a:effectLst/>
                <a:latin typeface="Helvetica" pitchFamily="2" charset="0"/>
              </a:rPr>
              <a:t> of fair processing </a:t>
            </a:r>
            <a:r>
              <a:rPr lang="it-IT" sz="2400" dirty="0" err="1">
                <a:effectLst/>
                <a:latin typeface="Helvetica" pitchFamily="2" charset="0"/>
              </a:rPr>
              <a:t>requires</a:t>
            </a:r>
            <a:r>
              <a:rPr lang="it-IT" sz="2400" dirty="0">
                <a:effectLst/>
                <a:latin typeface="Helvetica" pitchFamily="2" charset="0"/>
              </a:rPr>
              <a:t> </a:t>
            </a:r>
            <a:r>
              <a:rPr lang="it-IT" sz="2400" dirty="0" err="1">
                <a:effectLst/>
                <a:latin typeface="Helvetica" pitchFamily="2" charset="0"/>
              </a:rPr>
              <a:t>informing</a:t>
            </a:r>
            <a:r>
              <a:rPr lang="it-IT" sz="2400" dirty="0">
                <a:effectLst/>
                <a:latin typeface="Helvetica" pitchFamily="2" charset="0"/>
              </a:rPr>
              <a:t> data </a:t>
            </a:r>
            <a:r>
              <a:rPr lang="it-IT" sz="2400" dirty="0" err="1">
                <a:effectLst/>
                <a:latin typeface="Helvetica" pitchFamily="2" charset="0"/>
              </a:rPr>
              <a:t>subjects</a:t>
            </a:r>
            <a:r>
              <a:rPr lang="it-IT" sz="2400" dirty="0">
                <a:effectLst/>
                <a:latin typeface="Helvetica" pitchFamily="2" charset="0"/>
              </a:rPr>
              <a:t> </a:t>
            </a:r>
            <a:r>
              <a:rPr lang="it-IT" sz="2400" dirty="0" err="1">
                <a:effectLst/>
                <a:latin typeface="Helvetica" pitchFamily="2" charset="0"/>
              </a:rPr>
              <a:t>about</a:t>
            </a:r>
            <a:r>
              <a:rPr lang="it-IT" sz="2400" dirty="0">
                <a:effectLst/>
                <a:latin typeface="Helvetica" pitchFamily="2" charset="0"/>
              </a:rPr>
              <a:t> the transfer of </a:t>
            </a:r>
            <a:r>
              <a:rPr lang="it-IT" sz="2400" dirty="0" err="1">
                <a:effectLst/>
                <a:latin typeface="Helvetica" pitchFamily="2" charset="0"/>
              </a:rPr>
              <a:t>their</a:t>
            </a:r>
            <a:r>
              <a:rPr lang="it-IT" sz="2400" dirty="0">
                <a:effectLst/>
                <a:latin typeface="Helvetica" pitchFamily="2" charset="0"/>
              </a:rPr>
              <a:t> data to </a:t>
            </a:r>
            <a:r>
              <a:rPr lang="it-IT" sz="2400" dirty="0" err="1">
                <a:effectLst/>
                <a:latin typeface="Helvetica" pitchFamily="2" charset="0"/>
              </a:rPr>
              <a:t>another</a:t>
            </a:r>
            <a:r>
              <a:rPr lang="it-IT" sz="2400" dirty="0">
                <a:effectLst/>
                <a:latin typeface="Helvetica" pitchFamily="2" charset="0"/>
              </a:rPr>
              <a:t> public body for </a:t>
            </a:r>
            <a:r>
              <a:rPr lang="it-IT" sz="2400" dirty="0" err="1">
                <a:effectLst/>
                <a:latin typeface="Helvetica" pitchFamily="2" charset="0"/>
              </a:rPr>
              <a:t>further</a:t>
            </a:r>
            <a:r>
              <a:rPr lang="it-IT" sz="2400" dirty="0">
                <a:effectLst/>
                <a:latin typeface="Helvetica" pitchFamily="2" charset="0"/>
              </a:rPr>
              <a:t> processing by the </a:t>
            </a:r>
            <a:r>
              <a:rPr lang="it-IT" sz="2400" dirty="0" err="1">
                <a:effectLst/>
                <a:latin typeface="Helvetica" pitchFamily="2" charset="0"/>
              </a:rPr>
              <a:t>latter</a:t>
            </a:r>
            <a:r>
              <a:rPr lang="it-IT" sz="2400" dirty="0">
                <a:effectLst/>
                <a:latin typeface="Helvetica" pitchFamily="2" charset="0"/>
              </a:rPr>
              <a:t>. </a:t>
            </a:r>
            <a:r>
              <a:rPr lang="it-IT" sz="2400" dirty="0" err="1">
                <a:effectLst/>
                <a:latin typeface="Helvetica" pitchFamily="2" charset="0"/>
              </a:rPr>
              <a:t>According</a:t>
            </a:r>
            <a:r>
              <a:rPr lang="it-IT" sz="2400" dirty="0">
                <a:effectLst/>
                <a:latin typeface="Helvetica" pitchFamily="2" charset="0"/>
              </a:rPr>
              <a:t> to </a:t>
            </a:r>
            <a:r>
              <a:rPr lang="it-IT" sz="2400" dirty="0" err="1">
                <a:effectLst/>
                <a:latin typeface="Helvetica" pitchFamily="2" charset="0"/>
              </a:rPr>
              <a:t>Article</a:t>
            </a:r>
            <a:r>
              <a:rPr lang="it-IT" sz="2400" dirty="0">
                <a:effectLst/>
                <a:latin typeface="Helvetica" pitchFamily="2" charset="0"/>
              </a:rPr>
              <a:t> 13 (1) of Directive 95/46, </a:t>
            </a:r>
            <a:r>
              <a:rPr lang="it-IT" sz="2400" dirty="0" err="1">
                <a:effectLst/>
                <a:latin typeface="Helvetica" pitchFamily="2" charset="0"/>
              </a:rPr>
              <a:t>Member</a:t>
            </a:r>
            <a:r>
              <a:rPr lang="it-IT" sz="2400" dirty="0">
                <a:effectLst/>
                <a:latin typeface="Helvetica" pitchFamily="2" charset="0"/>
              </a:rPr>
              <a:t> </a:t>
            </a:r>
            <a:r>
              <a:rPr lang="it-IT" sz="2400" dirty="0" err="1">
                <a:effectLst/>
                <a:latin typeface="Helvetica" pitchFamily="2" charset="0"/>
              </a:rPr>
              <a:t>States</a:t>
            </a:r>
            <a:r>
              <a:rPr lang="it-IT" sz="2400" dirty="0">
                <a:effectLst/>
                <a:latin typeface="Helvetica" pitchFamily="2" charset="0"/>
              </a:rPr>
              <a:t> </a:t>
            </a:r>
            <a:r>
              <a:rPr lang="it-IT" sz="2400" dirty="0" err="1">
                <a:effectLst/>
                <a:latin typeface="Helvetica" pitchFamily="2" charset="0"/>
              </a:rPr>
              <a:t>may</a:t>
            </a:r>
            <a:r>
              <a:rPr lang="it-IT" sz="2400" dirty="0">
                <a:effectLst/>
                <a:latin typeface="Helvetica" pitchFamily="2" charset="0"/>
              </a:rPr>
              <a:t> </a:t>
            </a:r>
            <a:r>
              <a:rPr lang="it-IT" sz="2400" dirty="0" err="1">
                <a:effectLst/>
                <a:latin typeface="Helvetica" pitchFamily="2" charset="0"/>
              </a:rPr>
              <a:t>restrict</a:t>
            </a:r>
            <a:r>
              <a:rPr lang="it-IT" sz="2400" dirty="0">
                <a:effectLst/>
                <a:latin typeface="Helvetica" pitchFamily="2" charset="0"/>
              </a:rPr>
              <a:t> the right to be </a:t>
            </a:r>
            <a:r>
              <a:rPr lang="it-IT" sz="2400" dirty="0" err="1">
                <a:effectLst/>
                <a:latin typeface="Helvetica" pitchFamily="2" charset="0"/>
              </a:rPr>
              <a:t>informed</a:t>
            </a:r>
            <a:r>
              <a:rPr lang="it-IT" sz="2400" dirty="0">
                <a:effectLst/>
                <a:latin typeface="Helvetica" pitchFamily="2" charset="0"/>
              </a:rPr>
              <a:t> </a:t>
            </a:r>
            <a:r>
              <a:rPr lang="it-IT" sz="2400" dirty="0" err="1">
                <a:effectLst/>
                <a:latin typeface="Helvetica" pitchFamily="2" charset="0"/>
              </a:rPr>
              <a:t>if</a:t>
            </a:r>
            <a:r>
              <a:rPr lang="it-IT" sz="2400" dirty="0">
                <a:effectLst/>
                <a:latin typeface="Helvetica" pitchFamily="2" charset="0"/>
              </a:rPr>
              <a:t>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deemed</a:t>
            </a:r>
            <a:r>
              <a:rPr lang="it-IT" sz="2400" dirty="0">
                <a:effectLst/>
                <a:latin typeface="Helvetica" pitchFamily="2" charset="0"/>
              </a:rPr>
              <a:t> </a:t>
            </a:r>
            <a:r>
              <a:rPr lang="it-IT" sz="2400" dirty="0" err="1">
                <a:effectLst/>
                <a:latin typeface="Helvetica" pitchFamily="2" charset="0"/>
              </a:rPr>
              <a:t>necessary</a:t>
            </a:r>
            <a:r>
              <a:rPr lang="it-IT" sz="2400" dirty="0">
                <a:effectLst/>
                <a:latin typeface="Helvetica" pitchFamily="2" charset="0"/>
              </a:rPr>
              <a:t> to </a:t>
            </a:r>
            <a:r>
              <a:rPr lang="it-IT" sz="2400" dirty="0" err="1">
                <a:effectLst/>
                <a:latin typeface="Helvetica" pitchFamily="2" charset="0"/>
              </a:rPr>
              <a:t>safeguard</a:t>
            </a:r>
            <a:r>
              <a:rPr lang="it-IT" sz="2400" dirty="0">
                <a:effectLst/>
                <a:latin typeface="Helvetica" pitchFamily="2" charset="0"/>
              </a:rPr>
              <a:t> an </a:t>
            </a:r>
            <a:r>
              <a:rPr lang="it-IT" sz="2400" dirty="0" err="1">
                <a:effectLst/>
                <a:latin typeface="Helvetica" pitchFamily="2" charset="0"/>
              </a:rPr>
              <a:t>important</a:t>
            </a:r>
            <a:r>
              <a:rPr lang="it-IT" sz="2400" dirty="0">
                <a:effectLst/>
                <a:latin typeface="Helvetica" pitchFamily="2" charset="0"/>
              </a:rPr>
              <a:t> </a:t>
            </a:r>
            <a:r>
              <a:rPr lang="it-IT" sz="2400" dirty="0" err="1">
                <a:effectLst/>
                <a:latin typeface="Helvetica" pitchFamily="2" charset="0"/>
              </a:rPr>
              <a:t>economic</a:t>
            </a:r>
            <a:r>
              <a:rPr lang="it-IT" sz="2400" dirty="0">
                <a:effectLst/>
                <a:latin typeface="Helvetica" pitchFamily="2" charset="0"/>
              </a:rPr>
              <a:t> </a:t>
            </a:r>
            <a:r>
              <a:rPr lang="it-IT" sz="2400" dirty="0" err="1">
                <a:effectLst/>
                <a:latin typeface="Helvetica" pitchFamily="2" charset="0"/>
              </a:rPr>
              <a:t>interest</a:t>
            </a:r>
            <a:r>
              <a:rPr lang="it-IT" sz="2400" dirty="0">
                <a:effectLst/>
                <a:latin typeface="Helvetica" pitchFamily="2" charset="0"/>
              </a:rPr>
              <a:t> of the state, </a:t>
            </a:r>
            <a:r>
              <a:rPr lang="it-IT" sz="2400" dirty="0" err="1">
                <a:effectLst/>
                <a:latin typeface="Helvetica" pitchFamily="2" charset="0"/>
              </a:rPr>
              <a:t>including</a:t>
            </a:r>
            <a:r>
              <a:rPr lang="it-IT" sz="2400" dirty="0">
                <a:effectLst/>
                <a:latin typeface="Helvetica" pitchFamily="2" charset="0"/>
              </a:rPr>
              <a:t> </a:t>
            </a:r>
            <a:r>
              <a:rPr lang="it-IT" sz="2400" dirty="0" err="1">
                <a:effectLst/>
                <a:latin typeface="Helvetica" pitchFamily="2" charset="0"/>
              </a:rPr>
              <a:t>taxation</a:t>
            </a:r>
            <a:r>
              <a:rPr lang="it-IT" sz="2400" dirty="0">
                <a:effectLst/>
                <a:latin typeface="Helvetica" pitchFamily="2" charset="0"/>
              </a:rPr>
              <a:t> </a:t>
            </a:r>
            <a:r>
              <a:rPr lang="it-IT" sz="2400" dirty="0" err="1">
                <a:effectLst/>
                <a:latin typeface="Helvetica" pitchFamily="2" charset="0"/>
              </a:rPr>
              <a:t>matters</a:t>
            </a:r>
            <a:r>
              <a:rPr lang="it-IT" sz="2400" dirty="0">
                <a:effectLst/>
                <a:latin typeface="Helvetica" pitchFamily="2" charset="0"/>
              </a:rPr>
              <a:t>. </a:t>
            </a:r>
          </a:p>
          <a:p>
            <a:pPr algn="just"/>
            <a:endParaRPr lang="it-IT" sz="2400" dirty="0"/>
          </a:p>
        </p:txBody>
      </p:sp>
      <p:sp>
        <p:nvSpPr>
          <p:cNvPr id="4" name="Segnaposto numero diapositiva 3">
            <a:extLst>
              <a:ext uri="{FF2B5EF4-FFF2-40B4-BE49-F238E27FC236}">
                <a16:creationId xmlns:a16="http://schemas.microsoft.com/office/drawing/2014/main" id="{AB74966F-E05D-D44E-894D-B6F36AAC5722}"/>
              </a:ext>
            </a:extLst>
          </p:cNvPr>
          <p:cNvSpPr>
            <a:spLocks noGrp="1"/>
          </p:cNvSpPr>
          <p:nvPr>
            <p:ph type="sldNum" sz="quarter" idx="12"/>
          </p:nvPr>
        </p:nvSpPr>
        <p:spPr/>
        <p:txBody>
          <a:bodyPr/>
          <a:lstStyle/>
          <a:p>
            <a:fld id="{9FB2DE29-B15E-594C-8E2E-9B4F1DF8D2EE}" type="slidenum">
              <a:rPr lang="en-US" altLang="en-US" smtClean="0"/>
              <a:pPr/>
              <a:t>96</a:t>
            </a:fld>
            <a:endParaRPr lang="en-US" altLang="en-US"/>
          </a:p>
        </p:txBody>
      </p:sp>
    </p:spTree>
    <p:extLst>
      <p:ext uri="{BB962C8B-B14F-4D97-AF65-F5344CB8AC3E}">
        <p14:creationId xmlns:p14="http://schemas.microsoft.com/office/powerpoint/2010/main" val="1329931650"/>
      </p:ext>
    </p:extLst>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A4BEE1-562D-B44F-B569-4093915C1152}"/>
              </a:ext>
            </a:extLst>
          </p:cNvPr>
          <p:cNvSpPr>
            <a:spLocks noGrp="1"/>
          </p:cNvSpPr>
          <p:nvPr>
            <p:ph idx="1"/>
          </p:nvPr>
        </p:nvSpPr>
        <p:spPr>
          <a:xfrm>
            <a:off x="683568" y="692696"/>
            <a:ext cx="7774632" cy="5403304"/>
          </a:xfrm>
        </p:spPr>
        <p:txBody>
          <a:bodyPr/>
          <a:lstStyle/>
          <a:p>
            <a:pPr algn="just"/>
            <a:r>
              <a:rPr lang="it-IT" sz="2400" dirty="0" err="1">
                <a:effectLst/>
                <a:latin typeface="Helvetica" pitchFamily="2" charset="0"/>
              </a:rPr>
              <a:t>However</a:t>
            </a:r>
            <a:r>
              <a:rPr lang="it-IT" sz="2400" dirty="0">
                <a:effectLst/>
                <a:latin typeface="Helvetica" pitchFamily="2" charset="0"/>
              </a:rPr>
              <a:t>, </a:t>
            </a:r>
            <a:r>
              <a:rPr lang="it-IT" sz="2400" dirty="0" err="1">
                <a:effectLst/>
                <a:latin typeface="Helvetica" pitchFamily="2" charset="0"/>
              </a:rPr>
              <a:t>such</a:t>
            </a:r>
            <a:r>
              <a:rPr lang="it-IT" sz="2400" dirty="0">
                <a:effectLst/>
                <a:latin typeface="Helvetica" pitchFamily="2" charset="0"/>
              </a:rPr>
              <a:t> </a:t>
            </a:r>
            <a:r>
              <a:rPr lang="it-IT" sz="2400" dirty="0" err="1">
                <a:effectLst/>
                <a:latin typeface="Helvetica" pitchFamily="2" charset="0"/>
              </a:rPr>
              <a:t>restrictions</a:t>
            </a:r>
            <a:r>
              <a:rPr lang="it-IT" sz="2400" dirty="0">
                <a:effectLst/>
                <a:latin typeface="Helvetica" pitchFamily="2" charset="0"/>
              </a:rPr>
              <a:t> must be </a:t>
            </a:r>
            <a:r>
              <a:rPr lang="it-IT" sz="2400" dirty="0" err="1">
                <a:effectLst/>
                <a:latin typeface="Helvetica" pitchFamily="2" charset="0"/>
              </a:rPr>
              <a:t>imposed</a:t>
            </a:r>
            <a:r>
              <a:rPr lang="it-IT" sz="2400" dirty="0">
                <a:effectLst/>
                <a:latin typeface="Helvetica" pitchFamily="2" charset="0"/>
              </a:rPr>
              <a:t> by legislative </a:t>
            </a:r>
            <a:r>
              <a:rPr lang="it-IT" sz="2400" dirty="0" err="1">
                <a:effectLst/>
                <a:latin typeface="Helvetica" pitchFamily="2" charset="0"/>
              </a:rPr>
              <a:t>measures</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a:t>
            </a:r>
            <a:r>
              <a:rPr lang="it-IT" sz="2400" dirty="0" err="1">
                <a:effectLst/>
                <a:latin typeface="Helvetica" pitchFamily="2" charset="0"/>
              </a:rPr>
              <a:t>neither</a:t>
            </a:r>
            <a:r>
              <a:rPr lang="it-IT" sz="2400" dirty="0">
                <a:effectLst/>
                <a:latin typeface="Helvetica" pitchFamily="2" charset="0"/>
              </a:rPr>
              <a:t> the </a:t>
            </a:r>
            <a:r>
              <a:rPr lang="it-IT" sz="2400" dirty="0" err="1">
                <a:effectLst/>
                <a:latin typeface="Helvetica" pitchFamily="2" charset="0"/>
              </a:rPr>
              <a:t>definition</a:t>
            </a:r>
            <a:r>
              <a:rPr lang="it-IT" sz="2400" dirty="0">
                <a:effectLst/>
                <a:latin typeface="Helvetica" pitchFamily="2" charset="0"/>
              </a:rPr>
              <a:t> of the data to be </a:t>
            </a:r>
            <a:r>
              <a:rPr lang="it-IT" sz="2400" dirty="0" err="1">
                <a:effectLst/>
                <a:latin typeface="Helvetica" pitchFamily="2" charset="0"/>
              </a:rPr>
              <a:t>transferred</a:t>
            </a:r>
            <a:r>
              <a:rPr lang="it-IT" sz="2400" dirty="0">
                <a:effectLst/>
                <a:latin typeface="Helvetica" pitchFamily="2" charset="0"/>
              </a:rPr>
              <a:t> </a:t>
            </a:r>
            <a:r>
              <a:rPr lang="it-IT" sz="2400" dirty="0" err="1">
                <a:effectLst/>
                <a:latin typeface="Helvetica" pitchFamily="2" charset="0"/>
              </a:rPr>
              <a:t>nor</a:t>
            </a:r>
            <a:r>
              <a:rPr lang="it-IT" sz="2400" dirty="0">
                <a:effectLst/>
                <a:latin typeface="Helvetica" pitchFamily="2" charset="0"/>
              </a:rPr>
              <a:t> the </a:t>
            </a:r>
            <a:r>
              <a:rPr lang="it-IT" sz="2400" dirty="0" err="1">
                <a:effectLst/>
                <a:latin typeface="Helvetica" pitchFamily="2" charset="0"/>
              </a:rPr>
              <a:t>detailed</a:t>
            </a:r>
            <a:r>
              <a:rPr lang="it-IT" sz="2400" dirty="0">
                <a:effectLst/>
                <a:latin typeface="Helvetica" pitchFamily="2" charset="0"/>
              </a:rPr>
              <a:t> </a:t>
            </a:r>
            <a:r>
              <a:rPr lang="it-IT" sz="2400" dirty="0" err="1">
                <a:effectLst/>
                <a:latin typeface="Helvetica" pitchFamily="2" charset="0"/>
              </a:rPr>
              <a:t>arrangements</a:t>
            </a:r>
            <a:r>
              <a:rPr lang="it-IT" sz="2400" dirty="0">
                <a:effectLst/>
                <a:latin typeface="Helvetica" pitchFamily="2" charset="0"/>
              </a:rPr>
              <a:t> for the </a:t>
            </a:r>
            <a:r>
              <a:rPr lang="it-IT" sz="2400" dirty="0" err="1">
                <a:effectLst/>
                <a:latin typeface="Helvetica" pitchFamily="2" charset="0"/>
              </a:rPr>
              <a:t>transferring</a:t>
            </a:r>
            <a:r>
              <a:rPr lang="it-IT" sz="2400" dirty="0">
                <a:effectLst/>
                <a:latin typeface="Helvetica" pitchFamily="2" charset="0"/>
              </a:rPr>
              <a:t> </a:t>
            </a:r>
            <a:r>
              <a:rPr lang="it-IT" sz="2400" dirty="0" err="1">
                <a:effectLst/>
                <a:latin typeface="Helvetica" pitchFamily="2" charset="0"/>
              </a:rPr>
              <a:t>were</a:t>
            </a:r>
            <a:r>
              <a:rPr lang="it-IT" sz="2400" dirty="0">
                <a:effectLst/>
                <a:latin typeface="Helvetica" pitchFamily="2" charset="0"/>
              </a:rPr>
              <a:t> </a:t>
            </a:r>
            <a:r>
              <a:rPr lang="it-IT" sz="2400" dirty="0" err="1">
                <a:effectLst/>
                <a:latin typeface="Helvetica" pitchFamily="2" charset="0"/>
              </a:rPr>
              <a:t>laid</a:t>
            </a:r>
            <a:r>
              <a:rPr lang="it-IT" sz="2400" dirty="0">
                <a:effectLst/>
                <a:latin typeface="Helvetica" pitchFamily="2" charset="0"/>
              </a:rPr>
              <a:t> down in a legislative </a:t>
            </a:r>
            <a:r>
              <a:rPr lang="it-IT" sz="2400" dirty="0" err="1">
                <a:effectLst/>
                <a:latin typeface="Helvetica" pitchFamily="2" charset="0"/>
              </a:rPr>
              <a:t>measure</a:t>
            </a:r>
            <a:r>
              <a:rPr lang="it-IT" sz="2400" dirty="0">
                <a:effectLst/>
                <a:latin typeface="Helvetica" pitchFamily="2" charset="0"/>
              </a:rPr>
              <a:t>, </a:t>
            </a:r>
            <a:r>
              <a:rPr lang="it-IT" sz="2400" dirty="0" err="1">
                <a:effectLst/>
                <a:latin typeface="Helvetica" pitchFamily="2" charset="0"/>
              </a:rPr>
              <a:t>but</a:t>
            </a:r>
            <a:r>
              <a:rPr lang="it-IT" sz="2400" dirty="0">
                <a:effectLst/>
                <a:latin typeface="Helvetica" pitchFamily="2" charset="0"/>
              </a:rPr>
              <a:t> </a:t>
            </a:r>
            <a:r>
              <a:rPr lang="it-IT" sz="2400" dirty="0" err="1">
                <a:effectLst/>
                <a:latin typeface="Helvetica" pitchFamily="2" charset="0"/>
              </a:rPr>
              <a:t>rather</a:t>
            </a:r>
            <a:r>
              <a:rPr lang="it-IT" sz="2400" dirty="0">
                <a:effectLst/>
                <a:latin typeface="Helvetica" pitchFamily="2" charset="0"/>
              </a:rPr>
              <a:t> </a:t>
            </a:r>
            <a:r>
              <a:rPr lang="it-IT" sz="2400" dirty="0" err="1">
                <a:effectLst/>
                <a:latin typeface="Helvetica" pitchFamily="2" charset="0"/>
              </a:rPr>
              <a:t>solely</a:t>
            </a:r>
            <a:r>
              <a:rPr lang="it-IT" sz="2400" dirty="0">
                <a:effectLst/>
                <a:latin typeface="Helvetica" pitchFamily="2" charset="0"/>
              </a:rPr>
              <a:t> in a </a:t>
            </a:r>
            <a:r>
              <a:rPr lang="it-IT" sz="2400" dirty="0" err="1">
                <a:effectLst/>
                <a:latin typeface="Helvetica" pitchFamily="2" charset="0"/>
              </a:rPr>
              <a:t>protocol</a:t>
            </a:r>
            <a:r>
              <a:rPr lang="it-IT" sz="2400" dirty="0">
                <a:effectLst/>
                <a:latin typeface="Helvetica" pitchFamily="2" charset="0"/>
              </a:rPr>
              <a:t> </a:t>
            </a:r>
            <a:r>
              <a:rPr lang="it-IT" sz="2400" dirty="0" err="1">
                <a:effectLst/>
                <a:latin typeface="Helvetica" pitchFamily="2" charset="0"/>
              </a:rPr>
              <a:t>between</a:t>
            </a:r>
            <a:r>
              <a:rPr lang="it-IT" sz="2400" dirty="0">
                <a:effectLst/>
                <a:latin typeface="Helvetica" pitchFamily="2" charset="0"/>
              </a:rPr>
              <a:t> the </a:t>
            </a:r>
            <a:r>
              <a:rPr lang="it-IT" sz="2400" dirty="0" err="1">
                <a:effectLst/>
                <a:latin typeface="Helvetica" pitchFamily="2" charset="0"/>
              </a:rPr>
              <a:t>two</a:t>
            </a:r>
            <a:r>
              <a:rPr lang="it-IT" sz="2400" dirty="0">
                <a:effectLst/>
                <a:latin typeface="Helvetica" pitchFamily="2" charset="0"/>
              </a:rPr>
              <a:t> public </a:t>
            </a:r>
            <a:r>
              <a:rPr lang="it-IT" sz="2400" dirty="0" err="1">
                <a:effectLst/>
                <a:latin typeface="Helvetica" pitchFamily="2" charset="0"/>
              </a:rPr>
              <a:t>authorities</a:t>
            </a:r>
            <a:r>
              <a:rPr lang="it-IT" sz="2400" dirty="0">
                <a:effectLst/>
                <a:latin typeface="Helvetica" pitchFamily="2" charset="0"/>
              </a:rPr>
              <a:t>, the </a:t>
            </a:r>
            <a:r>
              <a:rPr lang="it-IT" sz="2400" dirty="0" err="1">
                <a:effectLst/>
                <a:latin typeface="Helvetica" pitchFamily="2" charset="0"/>
              </a:rPr>
              <a:t>derogation</a:t>
            </a:r>
            <a:r>
              <a:rPr lang="it-IT" sz="2400" dirty="0">
                <a:effectLst/>
                <a:latin typeface="Helvetica" pitchFamily="2" charset="0"/>
              </a:rPr>
              <a:t> </a:t>
            </a:r>
            <a:r>
              <a:rPr lang="it-IT" sz="2400" dirty="0" err="1">
                <a:effectLst/>
                <a:latin typeface="Helvetica" pitchFamily="2" charset="0"/>
              </a:rPr>
              <a:t>conditions</a:t>
            </a:r>
            <a:r>
              <a:rPr lang="it-IT" sz="2400" dirty="0">
                <a:effectLst/>
                <a:latin typeface="Helvetica" pitchFamily="2" charset="0"/>
              </a:rPr>
              <a:t> under EU law </a:t>
            </a:r>
            <a:r>
              <a:rPr lang="it-IT" sz="2400" dirty="0" err="1">
                <a:effectLst/>
                <a:latin typeface="Helvetica" pitchFamily="2" charset="0"/>
              </a:rPr>
              <a:t>were</a:t>
            </a:r>
            <a:r>
              <a:rPr lang="it-IT" sz="2400" dirty="0">
                <a:effectLst/>
                <a:latin typeface="Helvetica" pitchFamily="2" charset="0"/>
              </a:rPr>
              <a:t> </a:t>
            </a:r>
            <a:r>
              <a:rPr lang="it-IT" sz="2400" dirty="0" err="1">
                <a:effectLst/>
                <a:latin typeface="Helvetica" pitchFamily="2" charset="0"/>
              </a:rPr>
              <a:t>not</a:t>
            </a:r>
            <a:r>
              <a:rPr lang="it-IT" sz="2400" dirty="0">
                <a:effectLst/>
                <a:latin typeface="Helvetica" pitchFamily="2" charset="0"/>
              </a:rPr>
              <a:t> </a:t>
            </a:r>
            <a:r>
              <a:rPr lang="it-IT" sz="2400" dirty="0" err="1">
                <a:effectLst/>
                <a:latin typeface="Helvetica" pitchFamily="2" charset="0"/>
              </a:rPr>
              <a:t>met</a:t>
            </a:r>
            <a:r>
              <a:rPr lang="it-IT" sz="2400" dirty="0">
                <a:effectLst/>
                <a:latin typeface="Helvetica" pitchFamily="2" charset="0"/>
              </a:rPr>
              <a:t>. The </a:t>
            </a:r>
            <a:r>
              <a:rPr lang="it-IT" sz="2400" dirty="0" err="1">
                <a:effectLst/>
                <a:latin typeface="Helvetica" pitchFamily="2" charset="0"/>
              </a:rPr>
              <a:t>applicants</a:t>
            </a:r>
            <a:r>
              <a:rPr lang="it-IT" sz="2400" dirty="0">
                <a:effectLst/>
                <a:latin typeface="Helvetica" pitchFamily="2" charset="0"/>
              </a:rPr>
              <a:t> </a:t>
            </a:r>
            <a:r>
              <a:rPr lang="it-IT" sz="2400" dirty="0" err="1">
                <a:effectLst/>
                <a:latin typeface="Helvetica" pitchFamily="2" charset="0"/>
              </a:rPr>
              <a:t>should</a:t>
            </a:r>
            <a:r>
              <a:rPr lang="it-IT" sz="2400" dirty="0">
                <a:effectLst/>
                <a:latin typeface="Helvetica" pitchFamily="2" charset="0"/>
              </a:rPr>
              <a:t> </a:t>
            </a:r>
            <a:r>
              <a:rPr lang="it-IT" sz="2400" dirty="0" err="1">
                <a:effectLst/>
                <a:latin typeface="Helvetica" pitchFamily="2" charset="0"/>
              </a:rPr>
              <a:t>have</a:t>
            </a:r>
            <a:r>
              <a:rPr lang="it-IT" sz="2400" dirty="0">
                <a:effectLst/>
                <a:latin typeface="Helvetica" pitchFamily="2" charset="0"/>
              </a:rPr>
              <a:t> </a:t>
            </a:r>
            <a:r>
              <a:rPr lang="it-IT" sz="2400" dirty="0" err="1">
                <a:effectLst/>
                <a:latin typeface="Helvetica" pitchFamily="2" charset="0"/>
              </a:rPr>
              <a:t>been</a:t>
            </a:r>
            <a:r>
              <a:rPr lang="it-IT" sz="2400" dirty="0">
                <a:effectLst/>
                <a:latin typeface="Helvetica" pitchFamily="2" charset="0"/>
              </a:rPr>
              <a:t> </a:t>
            </a:r>
            <a:r>
              <a:rPr lang="it-IT" sz="2400" dirty="0" err="1">
                <a:effectLst/>
                <a:latin typeface="Helvetica" pitchFamily="2" charset="0"/>
              </a:rPr>
              <a:t>informed</a:t>
            </a:r>
            <a:r>
              <a:rPr lang="it-IT" sz="2400" dirty="0">
                <a:effectLst/>
                <a:latin typeface="Helvetica" pitchFamily="2" charset="0"/>
              </a:rPr>
              <a:t> in </a:t>
            </a:r>
            <a:r>
              <a:rPr lang="it-IT" sz="2400" dirty="0" err="1">
                <a:effectLst/>
                <a:latin typeface="Helvetica" pitchFamily="2" charset="0"/>
              </a:rPr>
              <a:t>advance</a:t>
            </a:r>
            <a:r>
              <a:rPr lang="it-IT" sz="2400" dirty="0">
                <a:effectLst/>
                <a:latin typeface="Helvetica" pitchFamily="2" charset="0"/>
              </a:rPr>
              <a:t> of the transfer of </a:t>
            </a:r>
            <a:r>
              <a:rPr lang="it-IT" sz="2400" dirty="0" err="1">
                <a:effectLst/>
                <a:latin typeface="Helvetica" pitchFamily="2" charset="0"/>
              </a:rPr>
              <a:t>their</a:t>
            </a:r>
            <a:r>
              <a:rPr lang="it-IT" sz="2400" dirty="0">
                <a:effectLst/>
                <a:latin typeface="Helvetica" pitchFamily="2" charset="0"/>
              </a:rPr>
              <a:t> data to the National </a:t>
            </a:r>
            <a:r>
              <a:rPr lang="it-IT" sz="2400" dirty="0" err="1">
                <a:effectLst/>
                <a:latin typeface="Helvetica" pitchFamily="2" charset="0"/>
              </a:rPr>
              <a:t>Health</a:t>
            </a:r>
            <a:r>
              <a:rPr lang="it-IT" sz="2400" dirty="0">
                <a:effectLst/>
                <a:latin typeface="Helvetica" pitchFamily="2" charset="0"/>
              </a:rPr>
              <a:t> </a:t>
            </a:r>
            <a:r>
              <a:rPr lang="it-IT" sz="2400" dirty="0" err="1">
                <a:effectLst/>
                <a:latin typeface="Helvetica" pitchFamily="2" charset="0"/>
              </a:rPr>
              <a:t>Insurance</a:t>
            </a:r>
            <a:r>
              <a:rPr lang="it-IT" sz="2400" dirty="0">
                <a:effectLst/>
                <a:latin typeface="Helvetica" pitchFamily="2" charset="0"/>
              </a:rPr>
              <a:t> Fund and the </a:t>
            </a:r>
            <a:r>
              <a:rPr lang="it-IT" sz="2400" dirty="0" err="1">
                <a:effectLst/>
                <a:latin typeface="Helvetica" pitchFamily="2" charset="0"/>
              </a:rPr>
              <a:t>body’s</a:t>
            </a:r>
            <a:r>
              <a:rPr lang="it-IT" sz="2400" dirty="0">
                <a:effectLst/>
                <a:latin typeface="Helvetica" pitchFamily="2" charset="0"/>
              </a:rPr>
              <a:t> </a:t>
            </a:r>
            <a:r>
              <a:rPr lang="it-IT" sz="2400" dirty="0" err="1">
                <a:effectLst/>
                <a:latin typeface="Helvetica" pitchFamily="2" charset="0"/>
              </a:rPr>
              <a:t>subsequent</a:t>
            </a:r>
            <a:r>
              <a:rPr lang="it-IT" sz="2400" dirty="0">
                <a:effectLst/>
                <a:latin typeface="Helvetica" pitchFamily="2" charset="0"/>
              </a:rPr>
              <a:t> processing of </a:t>
            </a:r>
            <a:r>
              <a:rPr lang="it-IT" sz="2400" dirty="0" err="1">
                <a:effectLst/>
                <a:latin typeface="Helvetica" pitchFamily="2" charset="0"/>
              </a:rPr>
              <a:t>this</a:t>
            </a:r>
            <a:r>
              <a:rPr lang="it-IT" sz="2400" dirty="0">
                <a:effectLst/>
                <a:latin typeface="Helvetica" pitchFamily="2" charset="0"/>
              </a:rPr>
              <a:t> data. </a:t>
            </a:r>
          </a:p>
          <a:p>
            <a:pPr algn="just"/>
            <a:endParaRPr lang="it-IT" sz="2400" dirty="0"/>
          </a:p>
        </p:txBody>
      </p:sp>
      <p:sp>
        <p:nvSpPr>
          <p:cNvPr id="4" name="Segnaposto numero diapositiva 3">
            <a:extLst>
              <a:ext uri="{FF2B5EF4-FFF2-40B4-BE49-F238E27FC236}">
                <a16:creationId xmlns:a16="http://schemas.microsoft.com/office/drawing/2014/main" id="{F9BB3B92-4EB9-7C4D-89EF-96853A88B369}"/>
              </a:ext>
            </a:extLst>
          </p:cNvPr>
          <p:cNvSpPr>
            <a:spLocks noGrp="1"/>
          </p:cNvSpPr>
          <p:nvPr>
            <p:ph type="sldNum" sz="quarter" idx="12"/>
          </p:nvPr>
        </p:nvSpPr>
        <p:spPr/>
        <p:txBody>
          <a:bodyPr/>
          <a:lstStyle/>
          <a:p>
            <a:fld id="{9FB2DE29-B15E-594C-8E2E-9B4F1DF8D2EE}" type="slidenum">
              <a:rPr lang="en-US" altLang="en-US" smtClean="0"/>
              <a:pPr/>
              <a:t>97</a:t>
            </a:fld>
            <a:endParaRPr lang="en-US" altLang="en-US"/>
          </a:p>
        </p:txBody>
      </p:sp>
    </p:spTree>
    <p:extLst>
      <p:ext uri="{BB962C8B-B14F-4D97-AF65-F5344CB8AC3E}">
        <p14:creationId xmlns:p14="http://schemas.microsoft.com/office/powerpoint/2010/main" val="1976822614"/>
      </p:ext>
    </p:extLst>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79B4F7-E4FE-1C45-93B7-EAC1C2CBC881}"/>
              </a:ext>
            </a:extLst>
          </p:cNvPr>
          <p:cNvSpPr>
            <a:spLocks noGrp="1"/>
          </p:cNvSpPr>
          <p:nvPr>
            <p:ph type="title"/>
          </p:nvPr>
        </p:nvSpPr>
        <p:spPr/>
        <p:txBody>
          <a:bodyPr/>
          <a:lstStyle/>
          <a:p>
            <a:r>
              <a:rPr lang="it-IT" sz="2800" dirty="0">
                <a:effectLst/>
                <a:latin typeface="Helvetica" pitchFamily="2" charset="0"/>
              </a:rPr>
              <a:t>The right of </a:t>
            </a:r>
            <a:r>
              <a:rPr lang="it-IT" sz="2800" dirty="0" err="1">
                <a:effectLst/>
                <a:latin typeface="Helvetica" pitchFamily="2" charset="0"/>
              </a:rPr>
              <a:t>access</a:t>
            </a:r>
            <a:r>
              <a:rPr lang="it-IT" sz="2800" dirty="0">
                <a:effectLst/>
                <a:latin typeface="Helvetica" pitchFamily="2" charset="0"/>
              </a:rPr>
              <a:t> to an </a:t>
            </a:r>
            <a:r>
              <a:rPr lang="it-IT" sz="2800" dirty="0" err="1">
                <a:effectLst/>
                <a:latin typeface="Helvetica" pitchFamily="2" charset="0"/>
              </a:rPr>
              <a:t>individual’s</a:t>
            </a:r>
            <a:r>
              <a:rPr lang="it-IT" sz="2800" dirty="0">
                <a:effectLst/>
                <a:latin typeface="Helvetica" pitchFamily="2" charset="0"/>
              </a:rPr>
              <a:t> </a:t>
            </a:r>
            <a:r>
              <a:rPr lang="it-IT" sz="2800" dirty="0" err="1">
                <a:effectLst/>
                <a:latin typeface="Helvetica" pitchFamily="2" charset="0"/>
              </a:rPr>
              <a:t>own</a:t>
            </a:r>
            <a:r>
              <a:rPr lang="it-IT" sz="2800" dirty="0">
                <a:effectLst/>
                <a:latin typeface="Helvetica" pitchFamily="2" charset="0"/>
              </a:rPr>
              <a:t> data </a:t>
            </a:r>
            <a:endParaRPr lang="it-IT" sz="2800" dirty="0"/>
          </a:p>
        </p:txBody>
      </p:sp>
      <p:sp>
        <p:nvSpPr>
          <p:cNvPr id="3" name="Segnaposto contenuto 2">
            <a:extLst>
              <a:ext uri="{FF2B5EF4-FFF2-40B4-BE49-F238E27FC236}">
                <a16:creationId xmlns:a16="http://schemas.microsoft.com/office/drawing/2014/main" id="{1C529760-8CA6-BB4A-8479-2FE3F1B2FAF9}"/>
              </a:ext>
            </a:extLst>
          </p:cNvPr>
          <p:cNvSpPr>
            <a:spLocks noGrp="1"/>
          </p:cNvSpPr>
          <p:nvPr>
            <p:ph idx="1"/>
          </p:nvPr>
        </p:nvSpPr>
        <p:spPr>
          <a:xfrm>
            <a:off x="685800" y="1981200"/>
            <a:ext cx="7772400" cy="4616152"/>
          </a:xfrm>
        </p:spPr>
        <p:txBody>
          <a:bodyPr/>
          <a:lstStyle/>
          <a:p>
            <a:r>
              <a:rPr lang="it-IT" sz="2400" dirty="0" err="1">
                <a:effectLst/>
                <a:latin typeface="Helvetica" pitchFamily="2" charset="0"/>
              </a:rPr>
              <a:t>This</a:t>
            </a:r>
            <a:r>
              <a:rPr lang="it-IT" sz="2400" dirty="0">
                <a:effectLst/>
                <a:latin typeface="Helvetica" pitchFamily="2" charset="0"/>
              </a:rPr>
              <a:t> </a:t>
            </a:r>
            <a:r>
              <a:rPr lang="it-IT" sz="2400" dirty="0" err="1">
                <a:effectLst/>
                <a:latin typeface="Helvetica" pitchFamily="2" charset="0"/>
              </a:rPr>
              <a:t>provides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a:t>
            </a:r>
            <a:r>
              <a:rPr lang="it-IT" sz="2400" dirty="0" err="1">
                <a:effectLst/>
                <a:latin typeface="Helvetica" pitchFamily="2" charset="0"/>
              </a:rPr>
              <a:t>every</a:t>
            </a:r>
            <a:r>
              <a:rPr lang="it-IT" sz="2400" dirty="0">
                <a:effectLst/>
                <a:latin typeface="Helvetica" pitchFamily="2" charset="0"/>
              </a:rPr>
              <a:t> </a:t>
            </a:r>
            <a:r>
              <a:rPr lang="it-IT" sz="2400" dirty="0" err="1">
                <a:effectLst/>
                <a:latin typeface="Helvetica" pitchFamily="2" charset="0"/>
              </a:rPr>
              <a:t>individual</a:t>
            </a:r>
            <a:r>
              <a:rPr lang="it-IT" sz="2400" dirty="0">
                <a:effectLst/>
                <a:latin typeface="Helvetica" pitchFamily="2" charset="0"/>
              </a:rPr>
              <a:t> </a:t>
            </a:r>
            <a:r>
              <a:rPr lang="it-IT" sz="2400" dirty="0" err="1">
                <a:effectLst/>
                <a:latin typeface="Helvetica" pitchFamily="2" charset="0"/>
              </a:rPr>
              <a:t>has</a:t>
            </a:r>
            <a:r>
              <a:rPr lang="it-IT" sz="2400" dirty="0">
                <a:effectLst/>
                <a:latin typeface="Helvetica" pitchFamily="2" charset="0"/>
              </a:rPr>
              <a:t> the right to </a:t>
            </a:r>
            <a:r>
              <a:rPr lang="it-IT" sz="2400" dirty="0" err="1">
                <a:effectLst/>
                <a:latin typeface="Helvetica" pitchFamily="2" charset="0"/>
              </a:rPr>
              <a:t>obtain</a:t>
            </a:r>
            <a:r>
              <a:rPr lang="it-IT" sz="2400" dirty="0">
                <a:effectLst/>
                <a:latin typeface="Helvetica" pitchFamily="2" charset="0"/>
              </a:rPr>
              <a:t>, </a:t>
            </a:r>
            <a:r>
              <a:rPr lang="it-IT" sz="2400" dirty="0" err="1">
                <a:effectLst/>
                <a:latin typeface="Helvetica" pitchFamily="2" charset="0"/>
              </a:rPr>
              <a:t>upon</a:t>
            </a:r>
            <a:r>
              <a:rPr lang="it-IT" sz="2400" dirty="0">
                <a:effectLst/>
                <a:latin typeface="Helvetica" pitchFamily="2" charset="0"/>
              </a:rPr>
              <a:t> </a:t>
            </a:r>
            <a:r>
              <a:rPr lang="it-IT" sz="2400" dirty="0" err="1">
                <a:effectLst/>
                <a:latin typeface="Helvetica" pitchFamily="2" charset="0"/>
              </a:rPr>
              <a:t>request</a:t>
            </a:r>
            <a:r>
              <a:rPr lang="it-IT" sz="2400" dirty="0">
                <a:effectLst/>
                <a:latin typeface="Helvetica" pitchFamily="2" charset="0"/>
              </a:rPr>
              <a:t>, information </a:t>
            </a:r>
            <a:r>
              <a:rPr lang="it-IT" sz="2400" dirty="0" err="1">
                <a:effectLst/>
                <a:latin typeface="Helvetica" pitchFamily="2" charset="0"/>
              </a:rPr>
              <a:t>about</a:t>
            </a:r>
            <a:r>
              <a:rPr lang="it-IT" sz="2400" dirty="0">
                <a:effectLst/>
                <a:latin typeface="Helvetica" pitchFamily="2" charset="0"/>
              </a:rPr>
              <a:t> the processing of personal data </a:t>
            </a:r>
            <a:r>
              <a:rPr lang="it-IT" sz="2400" dirty="0" err="1">
                <a:effectLst/>
                <a:latin typeface="Helvetica" pitchFamily="2" charset="0"/>
              </a:rPr>
              <a:t>relating</a:t>
            </a:r>
            <a:r>
              <a:rPr lang="it-IT" sz="2400" dirty="0">
                <a:effectLst/>
                <a:latin typeface="Helvetica" pitchFamily="2" charset="0"/>
              </a:rPr>
              <a:t> to </a:t>
            </a:r>
            <a:r>
              <a:rPr lang="it-IT" sz="2400" dirty="0" err="1">
                <a:effectLst/>
                <a:latin typeface="Helvetica" pitchFamily="2" charset="0"/>
              </a:rPr>
              <a:t>him</a:t>
            </a:r>
            <a:r>
              <a:rPr lang="it-IT" sz="2400" dirty="0">
                <a:effectLst/>
                <a:latin typeface="Helvetica" pitchFamily="2" charset="0"/>
              </a:rPr>
              <a:t> or </a:t>
            </a:r>
            <a:r>
              <a:rPr lang="it-IT" sz="2400" dirty="0" err="1">
                <a:effectLst/>
                <a:latin typeface="Helvetica" pitchFamily="2" charset="0"/>
              </a:rPr>
              <a:t>her</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communicated</a:t>
            </a:r>
            <a:r>
              <a:rPr lang="it-IT" sz="2400" dirty="0">
                <a:effectLst/>
                <a:latin typeface="Helvetica" pitchFamily="2" charset="0"/>
              </a:rPr>
              <a:t> in an </a:t>
            </a:r>
            <a:r>
              <a:rPr lang="it-IT" sz="2400" dirty="0" err="1">
                <a:effectLst/>
                <a:latin typeface="Helvetica" pitchFamily="2" charset="0"/>
              </a:rPr>
              <a:t>intelligible</a:t>
            </a:r>
            <a:r>
              <a:rPr lang="it-IT" sz="2400" dirty="0">
                <a:effectLst/>
                <a:latin typeface="Helvetica" pitchFamily="2" charset="0"/>
              </a:rPr>
              <a:t> </a:t>
            </a:r>
            <a:r>
              <a:rPr lang="it-IT" sz="2400" dirty="0" err="1">
                <a:effectLst/>
                <a:latin typeface="Helvetica" pitchFamily="2" charset="0"/>
              </a:rPr>
              <a:t>manner</a:t>
            </a:r>
            <a:r>
              <a:rPr lang="it-IT" sz="2400" dirty="0">
                <a:effectLst/>
                <a:latin typeface="Helvetica" pitchFamily="2" charset="0"/>
              </a:rPr>
              <a:t>. </a:t>
            </a:r>
          </a:p>
          <a:p>
            <a:r>
              <a:rPr lang="it-IT" sz="2400" b="1" dirty="0">
                <a:effectLst/>
                <a:latin typeface="Helvetica" pitchFamily="2" charset="0"/>
              </a:rPr>
              <a:t>Under EU law</a:t>
            </a:r>
            <a:r>
              <a:rPr lang="it-IT" sz="2400" dirty="0">
                <a:effectLst/>
                <a:latin typeface="Helvetica" pitchFamily="2" charset="0"/>
              </a:rPr>
              <a:t>, the right to </a:t>
            </a:r>
            <a:r>
              <a:rPr lang="it-IT" sz="2400" dirty="0" err="1">
                <a:effectLst/>
                <a:latin typeface="Helvetica" pitchFamily="2" charset="0"/>
              </a:rPr>
              <a:t>access</a:t>
            </a:r>
            <a:r>
              <a:rPr lang="it-IT" sz="2400" dirty="0">
                <a:effectLst/>
                <a:latin typeface="Helvetica" pitchFamily="2" charset="0"/>
              </a:rPr>
              <a:t> </a:t>
            </a:r>
            <a:r>
              <a:rPr lang="it-IT" sz="2400" dirty="0" err="1">
                <a:effectLst/>
                <a:latin typeface="Helvetica" pitchFamily="2" charset="0"/>
              </a:rPr>
              <a:t>one’s</a:t>
            </a:r>
            <a:r>
              <a:rPr lang="it-IT" sz="2400" dirty="0">
                <a:effectLst/>
                <a:latin typeface="Helvetica" pitchFamily="2" charset="0"/>
              </a:rPr>
              <a:t> </a:t>
            </a:r>
            <a:r>
              <a:rPr lang="it-IT" sz="2400" dirty="0" err="1">
                <a:effectLst/>
                <a:latin typeface="Helvetica" pitchFamily="2" charset="0"/>
              </a:rPr>
              <a:t>own</a:t>
            </a:r>
            <a:r>
              <a:rPr lang="it-IT" sz="2400" dirty="0">
                <a:effectLst/>
                <a:latin typeface="Helvetica" pitchFamily="2" charset="0"/>
              </a:rPr>
              <a:t> data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explicitly</a:t>
            </a:r>
            <a:r>
              <a:rPr lang="it-IT" sz="2400" dirty="0">
                <a:effectLst/>
                <a:latin typeface="Helvetica" pitchFamily="2" charset="0"/>
              </a:rPr>
              <a:t> </a:t>
            </a:r>
            <a:r>
              <a:rPr lang="it-IT" sz="2400" dirty="0" err="1">
                <a:effectLst/>
                <a:latin typeface="Helvetica" pitchFamily="2" charset="0"/>
              </a:rPr>
              <a:t>acknowledged</a:t>
            </a:r>
            <a:r>
              <a:rPr lang="it-IT" sz="2400" dirty="0">
                <a:effectLst/>
                <a:latin typeface="Helvetica" pitchFamily="2" charset="0"/>
              </a:rPr>
              <a:t> in </a:t>
            </a:r>
            <a:r>
              <a:rPr lang="it-IT" sz="2400" dirty="0" err="1">
                <a:effectLst/>
                <a:latin typeface="Helvetica" pitchFamily="2" charset="0"/>
              </a:rPr>
              <a:t>Article</a:t>
            </a:r>
            <a:r>
              <a:rPr lang="it-IT" sz="2400" dirty="0">
                <a:effectLst/>
                <a:latin typeface="Helvetica" pitchFamily="2" charset="0"/>
              </a:rPr>
              <a:t> 15 of the GDPR and </a:t>
            </a:r>
            <a:r>
              <a:rPr lang="it-IT" sz="2400" dirty="0" err="1">
                <a:effectLst/>
                <a:latin typeface="Helvetica" pitchFamily="2" charset="0"/>
              </a:rPr>
              <a:t>it</a:t>
            </a:r>
            <a:r>
              <a:rPr lang="it-IT" sz="2400" dirty="0">
                <a:effectLst/>
                <a:latin typeface="Helvetica" pitchFamily="2" charset="0"/>
              </a:rPr>
              <a:t> </a:t>
            </a:r>
            <a:r>
              <a:rPr lang="it-IT" sz="2400" dirty="0" err="1">
                <a:effectLst/>
                <a:latin typeface="Helvetica" pitchFamily="2" charset="0"/>
              </a:rPr>
              <a:t>is</a:t>
            </a:r>
            <a:r>
              <a:rPr lang="it-IT" sz="2400" dirty="0">
                <a:effectLst/>
                <a:latin typeface="Helvetica" pitchFamily="2" charset="0"/>
              </a:rPr>
              <a:t> </a:t>
            </a:r>
            <a:r>
              <a:rPr lang="it-IT" sz="2400" dirty="0" err="1">
                <a:effectLst/>
                <a:latin typeface="Helvetica" pitchFamily="2" charset="0"/>
              </a:rPr>
              <a:t>also</a:t>
            </a:r>
            <a:r>
              <a:rPr lang="it-IT" sz="2400" dirty="0">
                <a:effectLst/>
                <a:latin typeface="Helvetica" pitchFamily="2" charset="0"/>
              </a:rPr>
              <a:t> set out </a:t>
            </a:r>
            <a:r>
              <a:rPr lang="it-IT" sz="2400" dirty="0" err="1">
                <a:effectLst/>
                <a:latin typeface="Helvetica" pitchFamily="2" charset="0"/>
              </a:rPr>
              <a:t>as</a:t>
            </a:r>
            <a:r>
              <a:rPr lang="it-IT" sz="2400" dirty="0">
                <a:effectLst/>
                <a:latin typeface="Helvetica" pitchFamily="2" charset="0"/>
              </a:rPr>
              <a:t> an </a:t>
            </a:r>
            <a:r>
              <a:rPr lang="it-IT" sz="2400" dirty="0" err="1">
                <a:effectLst/>
                <a:latin typeface="Helvetica" pitchFamily="2" charset="0"/>
              </a:rPr>
              <a:t>element</a:t>
            </a:r>
            <a:r>
              <a:rPr lang="it-IT" sz="2400" dirty="0">
                <a:effectLst/>
                <a:latin typeface="Helvetica" pitchFamily="2" charset="0"/>
              </a:rPr>
              <a:t> of the </a:t>
            </a:r>
            <a:r>
              <a:rPr lang="it-IT" sz="2400" dirty="0" err="1">
                <a:effectLst/>
                <a:latin typeface="Helvetica" pitchFamily="2" charset="0"/>
              </a:rPr>
              <a:t>fundamental</a:t>
            </a:r>
            <a:r>
              <a:rPr lang="it-IT" sz="2400" dirty="0">
                <a:effectLst/>
                <a:latin typeface="Helvetica" pitchFamily="2" charset="0"/>
              </a:rPr>
              <a:t> right to the </a:t>
            </a:r>
            <a:r>
              <a:rPr lang="it-IT" sz="2400" dirty="0" err="1">
                <a:effectLst/>
                <a:latin typeface="Helvetica" pitchFamily="2" charset="0"/>
              </a:rPr>
              <a:t>protection</a:t>
            </a:r>
            <a:r>
              <a:rPr lang="it-IT" sz="2400" dirty="0">
                <a:effectLst/>
                <a:latin typeface="Helvetica" pitchFamily="2" charset="0"/>
              </a:rPr>
              <a:t> of personal data in </a:t>
            </a:r>
            <a:r>
              <a:rPr lang="it-IT" sz="2400" dirty="0" err="1">
                <a:effectLst/>
                <a:latin typeface="Helvetica" pitchFamily="2" charset="0"/>
              </a:rPr>
              <a:t>Article</a:t>
            </a:r>
            <a:r>
              <a:rPr lang="it-IT" sz="2400" dirty="0">
                <a:effectLst/>
                <a:latin typeface="Helvetica" pitchFamily="2" charset="0"/>
              </a:rPr>
              <a:t> 8 (2) of the EU Charter of </a:t>
            </a:r>
            <a:r>
              <a:rPr lang="it-IT" sz="2400" dirty="0" err="1">
                <a:effectLst/>
                <a:latin typeface="Helvetica" pitchFamily="2" charset="0"/>
              </a:rPr>
              <a:t>Fundamental</a:t>
            </a:r>
            <a:r>
              <a:rPr lang="it-IT" sz="2400" dirty="0">
                <a:effectLst/>
                <a:latin typeface="Helvetica" pitchFamily="2" charset="0"/>
              </a:rPr>
              <a:t> </a:t>
            </a:r>
            <a:r>
              <a:rPr lang="it-IT" sz="2400" dirty="0" err="1">
                <a:effectLst/>
                <a:latin typeface="Helvetica" pitchFamily="2" charset="0"/>
              </a:rPr>
              <a:t>Rights</a:t>
            </a:r>
            <a:r>
              <a:rPr lang="it-IT" sz="2400" dirty="0">
                <a:effectLst/>
                <a:latin typeface="Helvetica" pitchFamily="2" charset="0"/>
              </a:rPr>
              <a:t>. An </a:t>
            </a:r>
            <a:r>
              <a:rPr lang="it-IT" sz="2400" dirty="0" err="1">
                <a:effectLst/>
                <a:latin typeface="Helvetica" pitchFamily="2" charset="0"/>
              </a:rPr>
              <a:t>individual’s</a:t>
            </a:r>
            <a:r>
              <a:rPr lang="it-IT" sz="2400" dirty="0">
                <a:effectLst/>
                <a:latin typeface="Helvetica" pitchFamily="2" charset="0"/>
              </a:rPr>
              <a:t> right to gain </a:t>
            </a:r>
            <a:r>
              <a:rPr lang="it-IT" sz="2400" dirty="0" err="1">
                <a:effectLst/>
                <a:latin typeface="Helvetica" pitchFamily="2" charset="0"/>
              </a:rPr>
              <a:t>access</a:t>
            </a:r>
            <a:r>
              <a:rPr lang="it-IT" sz="2400" dirty="0">
                <a:effectLst/>
                <a:latin typeface="Helvetica" pitchFamily="2" charset="0"/>
              </a:rPr>
              <a:t> to </a:t>
            </a:r>
            <a:r>
              <a:rPr lang="it-IT" sz="2400" dirty="0" err="1">
                <a:effectLst/>
                <a:latin typeface="Helvetica" pitchFamily="2" charset="0"/>
              </a:rPr>
              <a:t>his</a:t>
            </a:r>
            <a:r>
              <a:rPr lang="it-IT" sz="2400" dirty="0">
                <a:effectLst/>
                <a:latin typeface="Helvetica" pitchFamily="2" charset="0"/>
              </a:rPr>
              <a:t> or </a:t>
            </a:r>
            <a:r>
              <a:rPr lang="it-IT" sz="2400" dirty="0" err="1">
                <a:effectLst/>
                <a:latin typeface="Helvetica" pitchFamily="2" charset="0"/>
              </a:rPr>
              <a:t>her</a:t>
            </a:r>
            <a:r>
              <a:rPr lang="it-IT" sz="2400" dirty="0">
                <a:effectLst/>
                <a:latin typeface="Helvetica" pitchFamily="2" charset="0"/>
              </a:rPr>
              <a:t> </a:t>
            </a:r>
            <a:r>
              <a:rPr lang="it-IT" sz="2400" dirty="0" err="1">
                <a:effectLst/>
                <a:latin typeface="Helvetica" pitchFamily="2" charset="0"/>
              </a:rPr>
              <a:t>own</a:t>
            </a:r>
            <a:r>
              <a:rPr lang="it-IT" sz="2400" dirty="0">
                <a:effectLst/>
                <a:latin typeface="Helvetica" pitchFamily="2" charset="0"/>
              </a:rPr>
              <a:t> personal data </a:t>
            </a:r>
            <a:r>
              <a:rPr lang="it-IT" sz="2400" dirty="0" err="1">
                <a:effectLst/>
                <a:latin typeface="Helvetica" pitchFamily="2" charset="0"/>
              </a:rPr>
              <a:t>is</a:t>
            </a:r>
            <a:r>
              <a:rPr lang="it-IT" sz="2400" dirty="0">
                <a:effectLst/>
                <a:latin typeface="Helvetica" pitchFamily="2" charset="0"/>
              </a:rPr>
              <a:t> a </a:t>
            </a:r>
            <a:r>
              <a:rPr lang="it-IT" sz="2400" dirty="0" err="1">
                <a:effectLst/>
                <a:latin typeface="Helvetica" pitchFamily="2" charset="0"/>
              </a:rPr>
              <a:t>key</a:t>
            </a:r>
            <a:r>
              <a:rPr lang="it-IT" sz="2400" dirty="0">
                <a:effectLst/>
                <a:latin typeface="Helvetica" pitchFamily="2" charset="0"/>
              </a:rPr>
              <a:t> </a:t>
            </a:r>
            <a:r>
              <a:rPr lang="it-IT" sz="2400" dirty="0" err="1">
                <a:effectLst/>
                <a:latin typeface="Helvetica" pitchFamily="2" charset="0"/>
              </a:rPr>
              <a:t>element</a:t>
            </a:r>
            <a:r>
              <a:rPr lang="it-IT" sz="2400" dirty="0">
                <a:effectLst/>
                <a:latin typeface="Helvetica" pitchFamily="2" charset="0"/>
              </a:rPr>
              <a:t> of </a:t>
            </a:r>
            <a:r>
              <a:rPr lang="it-IT" sz="2400" dirty="0" err="1">
                <a:effectLst/>
                <a:latin typeface="Helvetica" pitchFamily="2" charset="0"/>
              </a:rPr>
              <a:t>European</a:t>
            </a:r>
            <a:r>
              <a:rPr lang="it-IT" sz="2400" dirty="0">
                <a:effectLst/>
                <a:latin typeface="Helvetica" pitchFamily="2" charset="0"/>
              </a:rPr>
              <a:t> data </a:t>
            </a:r>
            <a:r>
              <a:rPr lang="it-IT" sz="2400" dirty="0" err="1">
                <a:effectLst/>
                <a:latin typeface="Helvetica" pitchFamily="2" charset="0"/>
              </a:rPr>
              <a:t>protection</a:t>
            </a:r>
            <a:r>
              <a:rPr lang="it-IT" sz="2400" dirty="0">
                <a:effectLst/>
                <a:latin typeface="Helvetica" pitchFamily="2" charset="0"/>
              </a:rPr>
              <a:t> law.</a:t>
            </a:r>
          </a:p>
          <a:p>
            <a:endParaRPr lang="it-IT" sz="2400" dirty="0"/>
          </a:p>
        </p:txBody>
      </p:sp>
      <p:sp>
        <p:nvSpPr>
          <p:cNvPr id="4" name="Segnaposto numero diapositiva 3">
            <a:extLst>
              <a:ext uri="{FF2B5EF4-FFF2-40B4-BE49-F238E27FC236}">
                <a16:creationId xmlns:a16="http://schemas.microsoft.com/office/drawing/2014/main" id="{148F50FA-622B-B04F-8D26-90BC595F0D16}"/>
              </a:ext>
            </a:extLst>
          </p:cNvPr>
          <p:cNvSpPr>
            <a:spLocks noGrp="1"/>
          </p:cNvSpPr>
          <p:nvPr>
            <p:ph type="sldNum" sz="quarter" idx="12"/>
          </p:nvPr>
        </p:nvSpPr>
        <p:spPr/>
        <p:txBody>
          <a:bodyPr/>
          <a:lstStyle/>
          <a:p>
            <a:fld id="{9FB2DE29-B15E-594C-8E2E-9B4F1DF8D2EE}" type="slidenum">
              <a:rPr lang="en-US" altLang="en-US" smtClean="0"/>
              <a:pPr/>
              <a:t>98</a:t>
            </a:fld>
            <a:endParaRPr lang="en-US" altLang="en-US"/>
          </a:p>
        </p:txBody>
      </p:sp>
    </p:spTree>
    <p:extLst>
      <p:ext uri="{BB962C8B-B14F-4D97-AF65-F5344CB8AC3E}">
        <p14:creationId xmlns:p14="http://schemas.microsoft.com/office/powerpoint/2010/main" val="3382042139"/>
      </p:ext>
    </p:extLst>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A5DE4E-7CE8-9647-AC49-8AA03AE4A1DF}"/>
              </a:ext>
            </a:extLst>
          </p:cNvPr>
          <p:cNvSpPr>
            <a:spLocks noGrp="1"/>
          </p:cNvSpPr>
          <p:nvPr>
            <p:ph idx="1"/>
          </p:nvPr>
        </p:nvSpPr>
        <p:spPr>
          <a:xfrm>
            <a:off x="683568" y="476672"/>
            <a:ext cx="7774632" cy="5619328"/>
          </a:xfrm>
        </p:spPr>
        <p:txBody>
          <a:bodyPr/>
          <a:lstStyle/>
          <a:p>
            <a:pPr algn="just"/>
            <a:r>
              <a:rPr lang="it-IT" sz="2400" dirty="0">
                <a:effectLst/>
                <a:latin typeface="Helvetica" pitchFamily="2" charset="0"/>
              </a:rPr>
              <a:t>In </a:t>
            </a:r>
            <a:r>
              <a:rPr lang="it-IT" sz="2400" dirty="0" err="1">
                <a:effectLst/>
                <a:latin typeface="Helvetica" pitchFamily="2" charset="0"/>
              </a:rPr>
              <a:t>particular</a:t>
            </a:r>
            <a:r>
              <a:rPr lang="it-IT" sz="2400" dirty="0">
                <a:effectLst/>
                <a:latin typeface="Helvetica" pitchFamily="2" charset="0"/>
              </a:rPr>
              <a:t>, </a:t>
            </a:r>
            <a:r>
              <a:rPr lang="it-IT" sz="2400" dirty="0" err="1">
                <a:effectLst/>
                <a:latin typeface="Helvetica" pitchFamily="2" charset="0"/>
              </a:rPr>
              <a:t>every</a:t>
            </a:r>
            <a:r>
              <a:rPr lang="it-IT" sz="2400" dirty="0">
                <a:effectLst/>
                <a:latin typeface="Helvetica" pitchFamily="2" charset="0"/>
              </a:rPr>
              <a:t> data </a:t>
            </a:r>
            <a:r>
              <a:rPr lang="it-IT" sz="2400" dirty="0" err="1">
                <a:effectLst/>
                <a:latin typeface="Helvetica" pitchFamily="2" charset="0"/>
              </a:rPr>
              <a:t>subject</a:t>
            </a:r>
            <a:r>
              <a:rPr lang="it-IT" sz="2400" dirty="0">
                <a:effectLst/>
                <a:latin typeface="Helvetica" pitchFamily="2" charset="0"/>
              </a:rPr>
              <a:t> </a:t>
            </a:r>
            <a:r>
              <a:rPr lang="it-IT" sz="2400" dirty="0" err="1">
                <a:effectLst/>
                <a:latin typeface="Helvetica" pitchFamily="2" charset="0"/>
              </a:rPr>
              <a:t>has</a:t>
            </a:r>
            <a:r>
              <a:rPr lang="it-IT" sz="2400" dirty="0">
                <a:effectLst/>
                <a:latin typeface="Helvetica" pitchFamily="2" charset="0"/>
              </a:rPr>
              <a:t> a right to </a:t>
            </a:r>
            <a:r>
              <a:rPr lang="it-IT" sz="2400" dirty="0" err="1">
                <a:effectLst/>
                <a:latin typeface="Helvetica" pitchFamily="2" charset="0"/>
              </a:rPr>
              <a:t>obtain</a:t>
            </a:r>
            <a:r>
              <a:rPr lang="it-IT" sz="2400" dirty="0">
                <a:effectLst/>
                <a:latin typeface="Helvetica" pitchFamily="2" charset="0"/>
              </a:rPr>
              <a:t> (from the controller) </a:t>
            </a:r>
            <a:r>
              <a:rPr lang="it-IT" sz="2400" dirty="0" err="1">
                <a:effectLst/>
                <a:latin typeface="Helvetica" pitchFamily="2" charset="0"/>
              </a:rPr>
              <a:t>confirmation</a:t>
            </a:r>
            <a:r>
              <a:rPr lang="it-IT" sz="2400" dirty="0">
                <a:effectLst/>
                <a:latin typeface="Helvetica" pitchFamily="2" charset="0"/>
              </a:rPr>
              <a:t> </a:t>
            </a:r>
            <a:r>
              <a:rPr lang="it-IT" sz="2400" dirty="0" err="1">
                <a:effectLst/>
                <a:latin typeface="Helvetica" pitchFamily="2" charset="0"/>
              </a:rPr>
              <a:t>as</a:t>
            </a:r>
            <a:r>
              <a:rPr lang="it-IT" sz="2400" dirty="0">
                <a:effectLst/>
                <a:latin typeface="Helvetica" pitchFamily="2" charset="0"/>
              </a:rPr>
              <a:t> to </a:t>
            </a:r>
            <a:r>
              <a:rPr lang="it-IT" sz="2400" dirty="0" err="1">
                <a:effectLst/>
                <a:latin typeface="Helvetica" pitchFamily="2" charset="0"/>
              </a:rPr>
              <a:t>whether</a:t>
            </a:r>
            <a:r>
              <a:rPr lang="it-IT" sz="2400" dirty="0">
                <a:effectLst/>
                <a:latin typeface="Helvetica" pitchFamily="2" charset="0"/>
              </a:rPr>
              <a:t> or </a:t>
            </a:r>
            <a:r>
              <a:rPr lang="it-IT" sz="2400" dirty="0" err="1">
                <a:effectLst/>
                <a:latin typeface="Helvetica" pitchFamily="2" charset="0"/>
              </a:rPr>
              <a:t>not</a:t>
            </a:r>
            <a:r>
              <a:rPr lang="it-IT" sz="2400" dirty="0">
                <a:effectLst/>
                <a:latin typeface="Helvetica" pitchFamily="2" charset="0"/>
              </a:rPr>
              <a:t> data </a:t>
            </a:r>
            <a:r>
              <a:rPr lang="it-IT" sz="2400" dirty="0" err="1">
                <a:effectLst/>
                <a:latin typeface="Helvetica" pitchFamily="2" charset="0"/>
              </a:rPr>
              <a:t>relating</a:t>
            </a:r>
            <a:r>
              <a:rPr lang="it-IT" sz="2400" dirty="0">
                <a:effectLst/>
                <a:latin typeface="Helvetica" pitchFamily="2" charset="0"/>
              </a:rPr>
              <a:t> to </a:t>
            </a:r>
            <a:r>
              <a:rPr lang="it-IT" sz="2400" dirty="0" err="1">
                <a:effectLst/>
                <a:latin typeface="Helvetica" pitchFamily="2" charset="0"/>
              </a:rPr>
              <a:t>him</a:t>
            </a:r>
            <a:r>
              <a:rPr lang="it-IT" sz="2400" dirty="0">
                <a:effectLst/>
                <a:latin typeface="Helvetica" pitchFamily="2" charset="0"/>
              </a:rPr>
              <a:t> or </a:t>
            </a:r>
            <a:r>
              <a:rPr lang="it-IT" sz="2400" dirty="0" err="1">
                <a:effectLst/>
                <a:latin typeface="Helvetica" pitchFamily="2" charset="0"/>
              </a:rPr>
              <a:t>her</a:t>
            </a:r>
            <a:r>
              <a:rPr lang="it-IT" sz="2400" dirty="0">
                <a:effectLst/>
                <a:latin typeface="Helvetica" pitchFamily="2" charset="0"/>
              </a:rPr>
              <a:t> are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processed</a:t>
            </a:r>
            <a:r>
              <a:rPr lang="it-IT" sz="2400" dirty="0">
                <a:effectLst/>
                <a:latin typeface="Helvetica" pitchFamily="2" charset="0"/>
              </a:rPr>
              <a:t>, and information </a:t>
            </a:r>
            <a:r>
              <a:rPr lang="it-IT" sz="2400" dirty="0" err="1">
                <a:effectLst/>
                <a:latin typeface="Helvetica" pitchFamily="2" charset="0"/>
              </a:rPr>
              <a:t>about</a:t>
            </a:r>
            <a:r>
              <a:rPr lang="it-IT" sz="2400" dirty="0">
                <a:effectLst/>
                <a:latin typeface="Helvetica" pitchFamily="2" charset="0"/>
              </a:rPr>
              <a:t> </a:t>
            </a:r>
            <a:r>
              <a:rPr lang="it-IT" sz="2400" dirty="0" err="1">
                <a:effectLst/>
                <a:latin typeface="Helvetica" pitchFamily="2" charset="0"/>
              </a:rPr>
              <a:t>at</a:t>
            </a:r>
            <a:r>
              <a:rPr lang="it-IT" sz="2400" dirty="0">
                <a:effectLst/>
                <a:latin typeface="Helvetica" pitchFamily="2" charset="0"/>
              </a:rPr>
              <a:t> </a:t>
            </a:r>
            <a:r>
              <a:rPr lang="it-IT" sz="2400" dirty="0" err="1">
                <a:effectLst/>
                <a:latin typeface="Helvetica" pitchFamily="2" charset="0"/>
              </a:rPr>
              <a:t>least</a:t>
            </a:r>
            <a:r>
              <a:rPr lang="it-IT" sz="2400" dirty="0">
                <a:effectLst/>
                <a:latin typeface="Helvetica" pitchFamily="2" charset="0"/>
              </a:rPr>
              <a:t> the </a:t>
            </a:r>
            <a:r>
              <a:rPr lang="it-IT" sz="2400" dirty="0" err="1">
                <a:effectLst/>
                <a:latin typeface="Helvetica" pitchFamily="2" charset="0"/>
              </a:rPr>
              <a:t>following</a:t>
            </a:r>
            <a:r>
              <a:rPr lang="it-IT" sz="2400" dirty="0">
                <a:effectLst/>
                <a:latin typeface="Helvetica" pitchFamily="2" charset="0"/>
              </a:rPr>
              <a:t>: </a:t>
            </a:r>
          </a:p>
          <a:p>
            <a:r>
              <a:rPr lang="it-IT" sz="2400" dirty="0">
                <a:effectLst/>
                <a:latin typeface="Helvetica" pitchFamily="2" charset="0"/>
              </a:rPr>
              <a:t>processing </a:t>
            </a:r>
            <a:r>
              <a:rPr lang="it-IT" sz="2400" dirty="0" err="1">
                <a:effectLst/>
                <a:latin typeface="Helvetica" pitchFamily="2" charset="0"/>
              </a:rPr>
              <a:t>purposes</a:t>
            </a:r>
            <a:r>
              <a:rPr lang="it-IT" sz="2400" dirty="0">
                <a:effectLst/>
                <a:latin typeface="Helvetica" pitchFamily="2" charset="0"/>
              </a:rPr>
              <a:t>; </a:t>
            </a:r>
          </a:p>
          <a:p>
            <a:r>
              <a:rPr lang="it-IT" sz="2400" dirty="0" err="1">
                <a:effectLst/>
                <a:latin typeface="Helvetica" pitchFamily="2" charset="0"/>
              </a:rPr>
              <a:t>categories</a:t>
            </a:r>
            <a:r>
              <a:rPr lang="it-IT" sz="2400" dirty="0">
                <a:effectLst/>
                <a:latin typeface="Helvetica" pitchFamily="2" charset="0"/>
              </a:rPr>
              <a:t> of data </a:t>
            </a:r>
            <a:r>
              <a:rPr lang="it-IT" sz="2400" dirty="0" err="1">
                <a:effectLst/>
                <a:latin typeface="Helvetica" pitchFamily="2" charset="0"/>
              </a:rPr>
              <a:t>concerned</a:t>
            </a:r>
            <a:r>
              <a:rPr lang="it-IT" sz="2400" dirty="0">
                <a:effectLst/>
                <a:latin typeface="Helvetica" pitchFamily="2" charset="0"/>
              </a:rPr>
              <a:t>; </a:t>
            </a:r>
          </a:p>
          <a:p>
            <a:r>
              <a:rPr lang="it-IT" sz="2400" dirty="0" err="1">
                <a:effectLst/>
                <a:latin typeface="Helvetica" pitchFamily="2" charset="0"/>
              </a:rPr>
              <a:t>recipients</a:t>
            </a:r>
            <a:r>
              <a:rPr lang="it-IT" sz="2400" dirty="0">
                <a:effectLst/>
                <a:latin typeface="Helvetica" pitchFamily="2" charset="0"/>
              </a:rPr>
              <a:t> or </a:t>
            </a:r>
            <a:r>
              <a:rPr lang="it-IT" sz="2400" dirty="0" err="1">
                <a:effectLst/>
                <a:latin typeface="Helvetica" pitchFamily="2" charset="0"/>
              </a:rPr>
              <a:t>categories</a:t>
            </a:r>
            <a:r>
              <a:rPr lang="it-IT" sz="2400" dirty="0">
                <a:effectLst/>
                <a:latin typeface="Helvetica" pitchFamily="2" charset="0"/>
              </a:rPr>
              <a:t> of </a:t>
            </a:r>
            <a:r>
              <a:rPr lang="it-IT" sz="2400" dirty="0" err="1">
                <a:effectLst/>
                <a:latin typeface="Helvetica" pitchFamily="2" charset="0"/>
              </a:rPr>
              <a:t>recipients</a:t>
            </a:r>
            <a:r>
              <a:rPr lang="it-IT" sz="2400" dirty="0">
                <a:effectLst/>
                <a:latin typeface="Helvetica" pitchFamily="2" charset="0"/>
              </a:rPr>
              <a:t> to </a:t>
            </a:r>
            <a:r>
              <a:rPr lang="it-IT" sz="2400" dirty="0" err="1">
                <a:effectLst/>
                <a:latin typeface="Helvetica" pitchFamily="2" charset="0"/>
              </a:rPr>
              <a:t>whom</a:t>
            </a:r>
            <a:r>
              <a:rPr lang="it-IT" sz="2400" dirty="0">
                <a:effectLst/>
                <a:latin typeface="Helvetica" pitchFamily="2" charset="0"/>
              </a:rPr>
              <a:t> the data are </a:t>
            </a:r>
            <a:r>
              <a:rPr lang="it-IT" sz="2400" dirty="0" err="1">
                <a:effectLst/>
                <a:latin typeface="Helvetica" pitchFamily="2" charset="0"/>
              </a:rPr>
              <a:t>disclosed</a:t>
            </a:r>
            <a:r>
              <a:rPr lang="it-IT" sz="2400" dirty="0">
                <a:effectLst/>
                <a:latin typeface="Helvetica" pitchFamily="2" charset="0"/>
              </a:rPr>
              <a:t>; </a:t>
            </a:r>
          </a:p>
          <a:p>
            <a:r>
              <a:rPr lang="it-IT" sz="2400" dirty="0">
                <a:effectLst/>
                <a:latin typeface="Helvetica" pitchFamily="2" charset="0"/>
              </a:rPr>
              <a:t>The data controller must </a:t>
            </a:r>
            <a:r>
              <a:rPr lang="it-IT" sz="2400" dirty="0" err="1">
                <a:effectLst/>
                <a:latin typeface="Helvetica" pitchFamily="2" charset="0"/>
              </a:rPr>
              <a:t>provide</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with a copy of the personal data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processed</a:t>
            </a:r>
            <a:r>
              <a:rPr lang="it-IT" sz="2400" dirty="0">
                <a:effectLst/>
                <a:latin typeface="Helvetica" pitchFamily="2" charset="0"/>
              </a:rPr>
              <a:t>. </a:t>
            </a:r>
            <a:r>
              <a:rPr lang="it-IT" sz="2400" dirty="0" err="1">
                <a:effectLst/>
                <a:latin typeface="Helvetica" pitchFamily="2" charset="0"/>
              </a:rPr>
              <a:t>Any</a:t>
            </a:r>
            <a:r>
              <a:rPr lang="it-IT" sz="2400" dirty="0">
                <a:effectLst/>
                <a:latin typeface="Helvetica" pitchFamily="2" charset="0"/>
              </a:rPr>
              <a:t> information </a:t>
            </a:r>
            <a:r>
              <a:rPr lang="it-IT" sz="2400" dirty="0" err="1">
                <a:effectLst/>
                <a:latin typeface="Helvetica" pitchFamily="2" charset="0"/>
              </a:rPr>
              <a:t>communicated</a:t>
            </a:r>
            <a:r>
              <a:rPr lang="it-IT" sz="2400" dirty="0">
                <a:effectLst/>
                <a:latin typeface="Helvetica" pitchFamily="2" charset="0"/>
              </a:rPr>
              <a:t> to the data </a:t>
            </a:r>
            <a:r>
              <a:rPr lang="it-IT" sz="2400" dirty="0" err="1">
                <a:effectLst/>
                <a:latin typeface="Helvetica" pitchFamily="2" charset="0"/>
              </a:rPr>
              <a:t>subject</a:t>
            </a:r>
            <a:r>
              <a:rPr lang="it-IT" sz="2400" dirty="0">
                <a:effectLst/>
                <a:latin typeface="Helvetica" pitchFamily="2" charset="0"/>
              </a:rPr>
              <a:t> must be </a:t>
            </a:r>
            <a:r>
              <a:rPr lang="it-IT" sz="2400" dirty="0" err="1">
                <a:effectLst/>
                <a:latin typeface="Helvetica" pitchFamily="2" charset="0"/>
              </a:rPr>
              <a:t>provided</a:t>
            </a:r>
            <a:r>
              <a:rPr lang="it-IT" sz="2400" dirty="0">
                <a:effectLst/>
                <a:latin typeface="Helvetica" pitchFamily="2" charset="0"/>
              </a:rPr>
              <a:t> in an </a:t>
            </a:r>
            <a:r>
              <a:rPr lang="it-IT" sz="2400" dirty="0" err="1">
                <a:effectLst/>
                <a:latin typeface="Helvetica" pitchFamily="2" charset="0"/>
              </a:rPr>
              <a:t>intelligible</a:t>
            </a:r>
            <a:r>
              <a:rPr lang="it-IT" sz="2400" dirty="0">
                <a:effectLst/>
                <a:latin typeface="Helvetica" pitchFamily="2" charset="0"/>
              </a:rPr>
              <a:t> </a:t>
            </a:r>
            <a:r>
              <a:rPr lang="it-IT" sz="2400" dirty="0" err="1">
                <a:effectLst/>
                <a:latin typeface="Helvetica" pitchFamily="2" charset="0"/>
              </a:rPr>
              <a:t>form</a:t>
            </a:r>
            <a:r>
              <a:rPr lang="it-IT" sz="2400" dirty="0">
                <a:effectLst/>
                <a:latin typeface="Helvetica" pitchFamily="2" charset="0"/>
              </a:rPr>
              <a:t>, </a:t>
            </a:r>
            <a:r>
              <a:rPr lang="it-IT" sz="2400" dirty="0" err="1">
                <a:effectLst/>
                <a:latin typeface="Helvetica" pitchFamily="2" charset="0"/>
              </a:rPr>
              <a:t>which</a:t>
            </a:r>
            <a:r>
              <a:rPr lang="it-IT" sz="2400" dirty="0">
                <a:effectLst/>
                <a:latin typeface="Helvetica" pitchFamily="2" charset="0"/>
              </a:rPr>
              <a:t> </a:t>
            </a:r>
            <a:r>
              <a:rPr lang="it-IT" sz="2400" dirty="0" err="1">
                <a:effectLst/>
                <a:latin typeface="Helvetica" pitchFamily="2" charset="0"/>
              </a:rPr>
              <a:t>means</a:t>
            </a:r>
            <a:r>
              <a:rPr lang="it-IT" sz="2400" dirty="0">
                <a:effectLst/>
                <a:latin typeface="Helvetica" pitchFamily="2" charset="0"/>
              </a:rPr>
              <a:t> </a:t>
            </a:r>
            <a:r>
              <a:rPr lang="it-IT" sz="2400" dirty="0" err="1">
                <a:effectLst/>
                <a:latin typeface="Helvetica" pitchFamily="2" charset="0"/>
              </a:rPr>
              <a:t>that</a:t>
            </a:r>
            <a:r>
              <a:rPr lang="it-IT" sz="2400" dirty="0">
                <a:effectLst/>
                <a:latin typeface="Helvetica" pitchFamily="2" charset="0"/>
              </a:rPr>
              <a:t> the controller must </a:t>
            </a:r>
            <a:r>
              <a:rPr lang="it-IT" sz="2400" dirty="0" err="1">
                <a:effectLst/>
                <a:latin typeface="Helvetica" pitchFamily="2" charset="0"/>
              </a:rPr>
              <a:t>make</a:t>
            </a:r>
            <a:r>
              <a:rPr lang="it-IT" sz="2400" dirty="0">
                <a:effectLst/>
                <a:latin typeface="Helvetica" pitchFamily="2" charset="0"/>
              </a:rPr>
              <a:t> </a:t>
            </a:r>
            <a:r>
              <a:rPr lang="it-IT" sz="2400" dirty="0" err="1">
                <a:effectLst/>
                <a:latin typeface="Helvetica" pitchFamily="2" charset="0"/>
              </a:rPr>
              <a:t>sure</a:t>
            </a:r>
            <a:r>
              <a:rPr lang="it-IT" sz="2400" dirty="0">
                <a:effectLst/>
                <a:latin typeface="Helvetica" pitchFamily="2" charset="0"/>
              </a:rPr>
              <a:t> the data </a:t>
            </a:r>
            <a:r>
              <a:rPr lang="it-IT" sz="2400" dirty="0" err="1">
                <a:effectLst/>
                <a:latin typeface="Helvetica" pitchFamily="2" charset="0"/>
              </a:rPr>
              <a:t>subject</a:t>
            </a:r>
            <a:r>
              <a:rPr lang="it-IT" sz="2400" dirty="0">
                <a:effectLst/>
                <a:latin typeface="Helvetica" pitchFamily="2" charset="0"/>
              </a:rPr>
              <a:t> can </a:t>
            </a:r>
            <a:r>
              <a:rPr lang="it-IT" sz="2400" dirty="0" err="1">
                <a:effectLst/>
                <a:latin typeface="Helvetica" pitchFamily="2" charset="0"/>
              </a:rPr>
              <a:t>understand</a:t>
            </a:r>
            <a:r>
              <a:rPr lang="it-IT" sz="2400" dirty="0">
                <a:effectLst/>
                <a:latin typeface="Helvetica" pitchFamily="2" charset="0"/>
              </a:rPr>
              <a:t> the information </a:t>
            </a:r>
            <a:r>
              <a:rPr lang="it-IT" sz="2400" dirty="0" err="1">
                <a:effectLst/>
                <a:latin typeface="Helvetica" pitchFamily="2" charset="0"/>
              </a:rPr>
              <a:t>being</a:t>
            </a:r>
            <a:r>
              <a:rPr lang="it-IT" sz="2400" dirty="0">
                <a:effectLst/>
                <a:latin typeface="Helvetica" pitchFamily="2" charset="0"/>
              </a:rPr>
              <a:t> </a:t>
            </a:r>
            <a:r>
              <a:rPr lang="it-IT" sz="2400" dirty="0" err="1">
                <a:effectLst/>
                <a:latin typeface="Helvetica" pitchFamily="2" charset="0"/>
              </a:rPr>
              <a:t>provided</a:t>
            </a:r>
            <a:r>
              <a:rPr lang="it-IT" sz="2400" dirty="0">
                <a:effectLst/>
                <a:latin typeface="Helvetica" pitchFamily="2" charset="0"/>
              </a:rPr>
              <a:t>. </a:t>
            </a:r>
          </a:p>
          <a:p>
            <a:pPr marL="0" indent="0">
              <a:buNone/>
            </a:pPr>
            <a:endParaRPr lang="it-IT" sz="2400" dirty="0"/>
          </a:p>
        </p:txBody>
      </p:sp>
      <p:sp>
        <p:nvSpPr>
          <p:cNvPr id="4" name="Segnaposto numero diapositiva 3">
            <a:extLst>
              <a:ext uri="{FF2B5EF4-FFF2-40B4-BE49-F238E27FC236}">
                <a16:creationId xmlns:a16="http://schemas.microsoft.com/office/drawing/2014/main" id="{21E80A71-10EF-5D46-B11C-190F5CF3E060}"/>
              </a:ext>
            </a:extLst>
          </p:cNvPr>
          <p:cNvSpPr>
            <a:spLocks noGrp="1"/>
          </p:cNvSpPr>
          <p:nvPr>
            <p:ph type="sldNum" sz="quarter" idx="12"/>
          </p:nvPr>
        </p:nvSpPr>
        <p:spPr/>
        <p:txBody>
          <a:bodyPr/>
          <a:lstStyle/>
          <a:p>
            <a:fld id="{9FB2DE29-B15E-594C-8E2E-9B4F1DF8D2EE}" type="slidenum">
              <a:rPr lang="en-US" altLang="en-US" smtClean="0"/>
              <a:pPr/>
              <a:t>99</a:t>
            </a:fld>
            <a:endParaRPr lang="en-US" altLang="en-US"/>
          </a:p>
        </p:txBody>
      </p:sp>
    </p:spTree>
    <p:extLst>
      <p:ext uri="{BB962C8B-B14F-4D97-AF65-F5344CB8AC3E}">
        <p14:creationId xmlns:p14="http://schemas.microsoft.com/office/powerpoint/2010/main" val="1889522323"/>
      </p:ext>
    </p:extLst>
  </p:cSld>
  <p:clrMapOvr>
    <a:masterClrMapping/>
  </p:clrMapOvr>
  <p:transition/>
</p:sld>
</file>

<file path=ppt/theme/theme1.xml><?xml version="1.0" encoding="utf-8"?>
<a:theme xmlns:a="http://schemas.openxmlformats.org/drawingml/2006/main" name="Pulse">
  <a:themeElements>
    <a:clrScheme name="">
      <a:dk1>
        <a:srgbClr val="000000"/>
      </a:dk1>
      <a:lt1>
        <a:srgbClr val="FFFFFF"/>
      </a:lt1>
      <a:dk2>
        <a:srgbClr val="000066"/>
      </a:dk2>
      <a:lt2>
        <a:srgbClr val="FFFF00"/>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Template>
  <TotalTime>58668</TotalTime>
  <Words>10031</Words>
  <Application>Microsoft Office PowerPoint</Application>
  <PresentationFormat>Presentazione su schermo (4:3)</PresentationFormat>
  <Paragraphs>443</Paragraphs>
  <Slides>113</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113</vt:i4>
      </vt:variant>
    </vt:vector>
  </HeadingPairs>
  <TitlesOfParts>
    <vt:vector size="118" baseType="lpstr">
      <vt:lpstr>Arial</vt:lpstr>
      <vt:lpstr>Helvetica</vt:lpstr>
      <vt:lpstr>Times</vt:lpstr>
      <vt:lpstr>Times New Roman</vt:lpstr>
      <vt:lpstr>Pulse</vt:lpstr>
      <vt:lpstr>THE PROTECTION OF PERSONAL DATA  IN THE EUROPEAN UNION </vt:lpstr>
      <vt:lpstr>2 legal acts: a directive and a regulation</vt:lpstr>
      <vt:lpstr>Art 100 A of the Treaty of Maastricht</vt:lpstr>
      <vt:lpstr>Directives’ Preamble</vt:lpstr>
      <vt:lpstr>Presentazione standard di PowerPoint</vt:lpstr>
      <vt:lpstr>Presentazione standard di PowerPoint</vt:lpstr>
      <vt:lpstr>Presentazione standard di PowerPoint</vt:lpstr>
      <vt:lpstr>Presentazione standard di PowerPoint</vt:lpstr>
      <vt:lpstr>Presentazione standard di PowerPoint</vt:lpstr>
      <vt:lpstr>Relevant case: The ECJ interpreted the E-directive</vt:lpstr>
      <vt:lpstr>Google Spain</vt:lpstr>
      <vt:lpstr>The GDPR: as a pillar to frame the Digital EU Strategy</vt:lpstr>
      <vt:lpstr>Presentazione standard di PowerPoint</vt:lpstr>
      <vt:lpstr>Presentazione standard di PowerPoint</vt:lpstr>
      <vt:lpstr>The GDPR: general context</vt:lpstr>
      <vt:lpstr>The GDPR: New context = new legal basis</vt:lpstr>
      <vt:lpstr>The GDPR Preamble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Privacy and Data protection  (2 different concepts!)</vt:lpstr>
      <vt:lpstr>Privacy v Data protection</vt:lpstr>
      <vt:lpstr>Presentazione standard di PowerPoint</vt:lpstr>
      <vt:lpstr>Presentazione standard di PowerPoint</vt:lpstr>
      <vt:lpstr>Presentazione standard di PowerPoint</vt:lpstr>
      <vt:lpstr>Wider scope of data protection</vt:lpstr>
      <vt:lpstr>Presentazione standard di PowerPoint</vt:lpstr>
      <vt:lpstr>Presentazione standard di PowerPoint</vt:lpstr>
      <vt:lpstr>GDPR OBJECTIVES </vt:lpstr>
      <vt:lpstr>GDPR Article 2 Material Scope</vt:lpstr>
      <vt:lpstr>Personal data</vt:lpstr>
      <vt:lpstr>Personal data: key point</vt:lpstr>
      <vt:lpstr>Presentazione standard di PowerPoint</vt:lpstr>
      <vt:lpstr>Example</vt:lpstr>
      <vt:lpstr>Anonymization</vt:lpstr>
      <vt:lpstr>Psedonymisation</vt:lpstr>
      <vt:lpstr>Presentazione standard di PowerPoint</vt:lpstr>
      <vt:lpstr>Presentazione standard di PowerPoint</vt:lpstr>
      <vt:lpstr>Processing data</vt:lpstr>
      <vt:lpstr>Data processing : Key point</vt:lpstr>
      <vt:lpstr>Example</vt:lpstr>
      <vt:lpstr>Presentazione standard di PowerPoint</vt:lpstr>
      <vt:lpstr>Automated data processing: example</vt:lpstr>
      <vt:lpstr>Presentazione standard di PowerPoint</vt:lpstr>
      <vt:lpstr>Presentazione standard di PowerPoint</vt:lpstr>
      <vt:lpstr>Data Controller</vt:lpstr>
      <vt:lpstr>Data Processor</vt:lpstr>
      <vt:lpstr>Recipient </vt:lpstr>
      <vt:lpstr>Key points</vt:lpstr>
      <vt:lpstr>Presentazione standard di PowerPoint</vt:lpstr>
      <vt:lpstr>Presentazione standard di PowerPoint</vt:lpstr>
      <vt:lpstr>Presentazione standard di PowerPoint</vt:lpstr>
      <vt:lpstr>Notion of controller : example</vt:lpstr>
      <vt:lpstr>Data Breach</vt:lpstr>
      <vt:lpstr>Consent</vt:lpstr>
      <vt:lpstr>Consent</vt:lpstr>
      <vt:lpstr>Article 7 Conditions for Consent</vt:lpstr>
      <vt:lpstr>Article 7 Conditions for Consent</vt:lpstr>
      <vt:lpstr>Presentazione standard di PowerPoint</vt:lpstr>
      <vt:lpstr>Presentazione standard di PowerPoint</vt:lpstr>
      <vt:lpstr>Example</vt:lpstr>
      <vt:lpstr>Presentazione standard di PowerPoint</vt:lpstr>
      <vt:lpstr>categories for whom consent is a legal basis: ex sensitive data</vt:lpstr>
      <vt:lpstr>Presentazione standard di PowerPoint</vt:lpstr>
      <vt:lpstr>Presentazione standard di PowerPoint</vt:lpstr>
      <vt:lpstr>Presentazione standard di PowerPoint</vt:lpstr>
      <vt:lpstr>Presentazione standard di PowerPoint</vt:lpstr>
      <vt:lpstr>Article 5 Principles relating to processing of personal data </vt:lpstr>
      <vt:lpstr>  The lawfulness, fairness and transparency of processing principles  </vt:lpstr>
      <vt:lpstr>Presentazione standard di PowerPoint</vt:lpstr>
      <vt:lpstr>The principle of purpose limitation</vt:lpstr>
      <vt:lpstr>Presentazione standard di PowerPoint</vt:lpstr>
      <vt:lpstr>Presentazione standard di PowerPoint</vt:lpstr>
      <vt:lpstr>Presentazione standard di PowerPoint</vt:lpstr>
      <vt:lpstr>Example</vt:lpstr>
      <vt:lpstr>  The data minimisation principle  </vt:lpstr>
      <vt:lpstr>The data accuracy principle</vt:lpstr>
      <vt:lpstr> The storage limitation principle  </vt:lpstr>
      <vt:lpstr>The data security principle  </vt:lpstr>
      <vt:lpstr>Privacy by default and privacy by design</vt:lpstr>
      <vt:lpstr>Presentazione standard di PowerPoint</vt:lpstr>
      <vt:lpstr>Examples</vt:lpstr>
      <vt:lpstr>Presentazione standard di PowerPoint</vt:lpstr>
      <vt:lpstr>The accountability principle  </vt:lpstr>
      <vt:lpstr>Rights of the data subject</vt:lpstr>
      <vt:lpstr>Key points</vt:lpstr>
      <vt:lpstr>Presentazione standard di PowerPoint</vt:lpstr>
      <vt:lpstr>Presentazione standard di PowerPoint</vt:lpstr>
      <vt:lpstr>Ex. 1. : Institut professionnel des agents immobiliers (IPI) v. Englebert, C-473/12</vt:lpstr>
      <vt:lpstr>Presentazione standard di PowerPoint</vt:lpstr>
      <vt:lpstr>Presentazione standard di PowerPoint</vt:lpstr>
      <vt:lpstr>2  Ex. 2: C-201/14, Smaranda Bara and Others v. Casa Naţională de Asigurări de Sănătate and Others  </vt:lpstr>
      <vt:lpstr>Presentazione standard di PowerPoint</vt:lpstr>
      <vt:lpstr>Presentazione standard di PowerPoint</vt:lpstr>
      <vt:lpstr>The right of access to an individual’s own data </vt:lpstr>
      <vt:lpstr>Presentazione standard di PowerPoint</vt:lpstr>
      <vt:lpstr>  Ex: C-553/07, College van burgemeester en wethouders van Rotterdam v. M. E. E. Rijkeboer  </vt:lpstr>
      <vt:lpstr>Presentazione standard di PowerPoint</vt:lpstr>
      <vt:lpstr>Presentazione standard di PowerPoint</vt:lpstr>
      <vt:lpstr>Right to rectification</vt:lpstr>
      <vt:lpstr>Article 17 Right to erasure ('right to be forgotten')</vt:lpstr>
      <vt:lpstr>Presentazione standard di PowerPoint</vt:lpstr>
      <vt:lpstr>Right to erasure / be forgotten: key points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Good Clinical Practice Alliance -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 Data Protection Regulation (DPR) and cross-national data sharing</dc:title>
  <dc:subject>WMA Copenhagen Meeting on Health Databases and Biobanks</dc:subject>
  <dc:creator>Francis P. Crawley</dc:creator>
  <cp:lastModifiedBy>Sarah Lattanzi</cp:lastModifiedBy>
  <cp:revision>866</cp:revision>
  <cp:lastPrinted>2016-01-29T10:32:18Z</cp:lastPrinted>
  <dcterms:created xsi:type="dcterms:W3CDTF">2001-02-07T14:12:31Z</dcterms:created>
  <dcterms:modified xsi:type="dcterms:W3CDTF">2024-03-25T13:36:42Z</dcterms:modified>
</cp:coreProperties>
</file>