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 id="303" r:id="rId7"/>
    <p:sldId id="304" r:id="rId8"/>
    <p:sldId id="305" r:id="rId9"/>
    <p:sldId id="306" r:id="rId10"/>
    <p:sldId id="327" r:id="rId11"/>
    <p:sldId id="307" r:id="rId12"/>
    <p:sldId id="326"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86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Ruolo fondamentale, però, ce lo ha anche l’insegnante di sostegno, la cui presenza non deve essere passiva e supina rispetto al legame con la certificazione della patologia dell’alunno, ma deve essere quella di un insegnante curricolare a tutti gli effetti, che lavori in compresenza didattica inclusiva con tutti gli alunni/e </a:t>
            </a:r>
            <a:r>
              <a:rPr lang="it-IT" dirty="0" err="1">
                <a:solidFill>
                  <a:srgbClr val="002060"/>
                </a:solidFill>
                <a:latin typeface="Palatino Linotype" panose="02040502050505030304" pitchFamily="18" charset="0"/>
              </a:rPr>
              <a:t>e</a:t>
            </a:r>
            <a:r>
              <a:rPr lang="it-IT" dirty="0">
                <a:solidFill>
                  <a:srgbClr val="002060"/>
                </a:solidFill>
                <a:latin typeface="Palatino Linotype" panose="02040502050505030304" pitchFamily="18" charset="0"/>
              </a:rPr>
              <a:t> che si muova in una rete di scuole per fornire la sua competenza metodologica ai colleghi curricolari.</a:t>
            </a:r>
          </a:p>
        </p:txBody>
      </p:sp>
    </p:spTree>
    <p:extLst>
      <p:ext uri="{BB962C8B-B14F-4D97-AF65-F5344CB8AC3E}">
        <p14:creationId xmlns:p14="http://schemas.microsoft.com/office/powerpoint/2010/main" val="1261362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Il tema, invece, della «speciale normalità» riguarda il modo in cui ottimizzare in senso inclusivo le risorse esterne di </a:t>
            </a:r>
            <a:r>
              <a:rPr lang="it-IT" i="1" dirty="0">
                <a:solidFill>
                  <a:srgbClr val="002060"/>
                </a:solidFill>
                <a:latin typeface="Palatino Linotype" panose="02040502050505030304" pitchFamily="18" charset="0"/>
              </a:rPr>
              <a:t>know how </a:t>
            </a:r>
            <a:r>
              <a:rPr lang="it-IT" dirty="0">
                <a:solidFill>
                  <a:srgbClr val="002060"/>
                </a:solidFill>
                <a:latin typeface="Palatino Linotype" panose="02040502050505030304" pitchFamily="18" charset="0"/>
              </a:rPr>
              <a:t>e di specifiche competenze che spesso entrano nella scuola per le esigenze più diverse, dagli educatori professionali esperti nel lavoro con gli alunni/e con disturbi dello spettro autistico, alle logopediste esperte nella Comunicazione Aumentativa Alternativa, agli psicomotricisti, ai facilitatori dell’autonomia e della comunicazione, ai pedagogisti, agli psicologi esperti in DSA, agli esperti in </a:t>
            </a:r>
            <a:r>
              <a:rPr lang="it-IT" i="1" dirty="0">
                <a:solidFill>
                  <a:srgbClr val="002060"/>
                </a:solidFill>
                <a:latin typeface="Palatino Linotype" panose="02040502050505030304" pitchFamily="18" charset="0"/>
              </a:rPr>
              <a:t>Pet Therapy</a:t>
            </a:r>
            <a:r>
              <a:rPr lang="it-IT" dirty="0">
                <a:solidFill>
                  <a:srgbClr val="002060"/>
                </a:solidFill>
                <a:latin typeface="Palatino Linotype" panose="02040502050505030304" pitchFamily="18" charset="0"/>
              </a:rPr>
              <a:t> e così via.</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410138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a:solidFill>
                  <a:srgbClr val="002060"/>
                </a:solidFill>
                <a:latin typeface="Palatino Linotype" panose="02040502050505030304" pitchFamily="18" charset="0"/>
              </a:rPr>
              <a:t>Il </a:t>
            </a:r>
            <a:r>
              <a:rPr lang="it-IT" dirty="0">
                <a:solidFill>
                  <a:srgbClr val="002060"/>
                </a:solidFill>
                <a:latin typeface="Palatino Linotype" panose="02040502050505030304" pitchFamily="18" charset="0"/>
              </a:rPr>
              <a:t>ruolo degli </a:t>
            </a:r>
            <a:r>
              <a:rPr lang="it-IT">
                <a:solidFill>
                  <a:srgbClr val="002060"/>
                </a:solidFill>
                <a:latin typeface="Palatino Linotype" panose="02040502050505030304" pitchFamily="18" charset="0"/>
              </a:rPr>
              <a:t>esperti esterni, però, </a:t>
            </a:r>
            <a:r>
              <a:rPr lang="it-IT" dirty="0">
                <a:solidFill>
                  <a:srgbClr val="002060"/>
                </a:solidFill>
                <a:latin typeface="Palatino Linotype" panose="02040502050505030304" pitchFamily="18" charset="0"/>
              </a:rPr>
              <a:t>non deve essere quello di deresponsabilizzare i docenti curricolari, ma quello di estrarre i «principi attivi» che funzionano dall’insieme del suo </a:t>
            </a:r>
            <a:r>
              <a:rPr lang="it-IT">
                <a:solidFill>
                  <a:srgbClr val="002060"/>
                </a:solidFill>
                <a:latin typeface="Palatino Linotype" panose="02040502050505030304" pitchFamily="18" charset="0"/>
              </a:rPr>
              <a:t>approccio per </a:t>
            </a:r>
            <a:r>
              <a:rPr lang="it-IT" dirty="0">
                <a:solidFill>
                  <a:srgbClr val="002060"/>
                </a:solidFill>
                <a:latin typeface="Palatino Linotype" panose="02040502050505030304" pitchFamily="18" charset="0"/>
              </a:rPr>
              <a:t>contaminare con essi le normali pratiche educative e didattiche.</a:t>
            </a:r>
          </a:p>
          <a:p>
            <a:pPr marL="0" indent="0" algn="just">
              <a:buNone/>
            </a:pPr>
            <a:r>
              <a:rPr lang="it-IT" dirty="0">
                <a:solidFill>
                  <a:srgbClr val="002060"/>
                </a:solidFill>
                <a:latin typeface="Palatino Linotype" panose="02040502050505030304" pitchFamily="18" charset="0"/>
              </a:rPr>
              <a:t>In questo modo la normalità si arricchisce di specialità.</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731043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a:bodyPr>
          <a:lstStyle/>
          <a:p>
            <a:pPr algn="ctr"/>
            <a:r>
              <a:rPr lang="it-IT" sz="3900" dirty="0">
                <a:solidFill>
                  <a:srgbClr val="FF0000"/>
                </a:solidFill>
                <a:latin typeface="Palatino Linotype" panose="02040502050505030304" pitchFamily="18" charset="0"/>
              </a:rPr>
              <a:t>La scuola inclusiva, ovvero verso l’</a:t>
            </a:r>
            <a:r>
              <a:rPr lang="it-IT" sz="3900">
                <a:solidFill>
                  <a:srgbClr val="FF0000"/>
                </a:solidFill>
                <a:latin typeface="Palatino Linotype" panose="02040502050505030304" pitchFamily="18" charset="0"/>
              </a:rPr>
              <a:t>univers-quità</a:t>
            </a:r>
            <a:endParaRPr lang="it-IT" sz="3900" dirty="0">
              <a:solidFill>
                <a:srgbClr val="FF0000"/>
              </a:solidFill>
              <a:latin typeface="Palatino Linotype" panose="02040502050505030304" pitchFamily="18" charset="0"/>
            </a:endParaRP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486275"/>
          </a:xfrm>
        </p:spPr>
        <p:txBody>
          <a:bodyPr>
            <a:normAutofit/>
          </a:bodyPr>
          <a:lstStyle/>
          <a:p>
            <a:pPr marL="0" indent="0" algn="just">
              <a:buNone/>
            </a:pPr>
            <a:r>
              <a:rPr lang="it-IT" dirty="0">
                <a:solidFill>
                  <a:srgbClr val="002060"/>
                </a:solidFill>
                <a:latin typeface="Palatino Linotype" panose="02040502050505030304" pitchFamily="18" charset="0"/>
              </a:rPr>
              <a:t>Fino a circa venti anni fa non si parlava, in Italia, di inclusione e la sfida era quella di realizzare una integrazione di buona qualità, nell’apprendimento ed a livello interpersonale, per quel 2/3% di alunni/e con disabilità.</a:t>
            </a:r>
          </a:p>
          <a:p>
            <a:pPr marL="0" indent="0" algn="just">
              <a:buNone/>
            </a:pPr>
            <a:r>
              <a:rPr lang="it-IT" dirty="0">
                <a:solidFill>
                  <a:srgbClr val="002060"/>
                </a:solidFill>
                <a:latin typeface="Palatino Linotype" panose="02040502050505030304" pitchFamily="18" charset="0"/>
              </a:rPr>
              <a:t>Quando, poi, si è cominciato a parlare di Bisogni Educativi Speciali (BES), come la dislessia, si è approdati alla L. 170/2010; il campo di tali bisogni educatovi si è espanso ulteriormente grazie alle circolari ministeriali del 2012/2013, ma questo ampliamento ha suscitato resistenze di varia natura in quanto si è visto in esso il rischio di una medicalizzazione/privatizzazione delle condizioni di difficoltà del singolo.</a:t>
            </a:r>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72196" y="562708"/>
            <a:ext cx="10481603" cy="5479318"/>
          </a:xfrm>
        </p:spPr>
        <p:txBody>
          <a:bodyPr>
            <a:normAutofit fontScale="92500"/>
          </a:bodyPr>
          <a:lstStyle/>
          <a:p>
            <a:pPr marL="0" indent="0" algn="just">
              <a:buNone/>
            </a:pPr>
            <a:r>
              <a:rPr lang="it-IT" dirty="0">
                <a:solidFill>
                  <a:srgbClr val="002060"/>
                </a:solidFill>
                <a:latin typeface="Palatino Linotype" panose="02040502050505030304" pitchFamily="18" charset="0"/>
              </a:rPr>
              <a:t>Tale rischio era plausibile perché il MIUR non aveva avuto il coraggio di fondare il concetto di situazione di BES su un’antropologia positiva di salute e funzionamento che riguarda tutti nei vari momenti della vita.</a:t>
            </a:r>
          </a:p>
          <a:p>
            <a:pPr marL="0" indent="0" algn="just">
              <a:buNone/>
            </a:pPr>
            <a:r>
              <a:rPr lang="it-IT" dirty="0">
                <a:solidFill>
                  <a:srgbClr val="002060"/>
                </a:solidFill>
                <a:latin typeface="Palatino Linotype" panose="02040502050505030304" pitchFamily="18" charset="0"/>
              </a:rPr>
              <a:t>Il modello medico orientato alla diagnosi-cura non può essere alla base di un sistema di scuola inclusiva che risponde, invece, alle situazioni di specificità di tutti gli alunni/e.</a:t>
            </a:r>
          </a:p>
          <a:p>
            <a:pPr marL="0" indent="0" algn="just">
              <a:buNone/>
            </a:pPr>
            <a:r>
              <a:rPr lang="it-IT" dirty="0">
                <a:solidFill>
                  <a:srgbClr val="002060"/>
                </a:solidFill>
                <a:latin typeface="Palatino Linotype" panose="02040502050505030304" pitchFamily="18" charset="0"/>
              </a:rPr>
              <a:t>L’approccio culturale verso l’inclusione deve essere universalistico (e non minoritario-patologico) ed ispirarsi alla giustizia sociale scolastica come «equità». Deve riguardare tutti e ciascuno, differenziando strategie e risorse in modo equanime, efficace ed efficiente. </a:t>
            </a:r>
          </a:p>
          <a:p>
            <a:pPr marL="0" indent="0" algn="just">
              <a:buNone/>
            </a:pPr>
            <a:r>
              <a:rPr lang="it-IT" dirty="0">
                <a:solidFill>
                  <a:srgbClr val="002060"/>
                </a:solidFill>
                <a:latin typeface="Palatino Linotype" panose="02040502050505030304" pitchFamily="18" charset="0"/>
              </a:rPr>
              <a:t>Dunque, deve rispettare i valori dell’equità, dell’apprendimento universale e della piena partecipazione sociale; in tal modo dalla sintesi tra universalità ed equità nasce il neologismo </a:t>
            </a:r>
            <a:r>
              <a:rPr lang="it-IT" i="1" dirty="0">
                <a:solidFill>
                  <a:srgbClr val="002060"/>
                </a:solidFill>
                <a:latin typeface="Palatino Linotype" panose="02040502050505030304" pitchFamily="18" charset="0"/>
              </a:rPr>
              <a:t>Universquità.</a:t>
            </a: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237957"/>
            <a:ext cx="10515600" cy="4804069"/>
          </a:xfrm>
        </p:spPr>
        <p:txBody>
          <a:bodyPr>
            <a:normAutofit/>
          </a:bodyPr>
          <a:lstStyle/>
          <a:p>
            <a:pPr marL="0" indent="0" algn="just">
              <a:buNone/>
            </a:pPr>
            <a:r>
              <a:rPr lang="it-IT" dirty="0">
                <a:solidFill>
                  <a:srgbClr val="002060"/>
                </a:solidFill>
                <a:latin typeface="Palatino Linotype" panose="02040502050505030304" pitchFamily="18" charset="0"/>
              </a:rPr>
              <a:t>L’</a:t>
            </a:r>
            <a:r>
              <a:rPr lang="it-IT" i="1" dirty="0">
                <a:solidFill>
                  <a:srgbClr val="002060"/>
                </a:solidFill>
                <a:latin typeface="Palatino Linotype" panose="02040502050505030304" pitchFamily="18" charset="0"/>
              </a:rPr>
              <a:t>Universal Design for Learning </a:t>
            </a:r>
            <a:r>
              <a:rPr lang="it-IT" dirty="0">
                <a:solidFill>
                  <a:srgbClr val="002060"/>
                </a:solidFill>
                <a:latin typeface="Palatino Linotype" panose="02040502050505030304" pitchFamily="18" charset="0"/>
              </a:rPr>
              <a:t>(UDL) è un approccio concettuale pratico che consente di progettare forme diverse di attività sulla base di una concettualizzazione delle attività di apprendimento e di sviluppo di competenze ricavata dalla psicologia cognitiva e dalle scoperte delle neuroscienze.</a:t>
            </a:r>
          </a:p>
          <a:p>
            <a:pPr marL="0" indent="0" algn="just">
              <a:buNone/>
            </a:pPr>
            <a:r>
              <a:rPr lang="it-IT" dirty="0">
                <a:solidFill>
                  <a:srgbClr val="002060"/>
                </a:solidFill>
                <a:latin typeface="Palatino Linotype" panose="02040502050505030304" pitchFamily="18" charset="0"/>
              </a:rPr>
              <a:t>La progettazione didattica differenziata su base UDL produce corrispondentemente il più possibile di occasioni/materiali per la fase di acquisizione-ricezione, per la fase di produzione di molti e diversi </a:t>
            </a:r>
            <a:r>
              <a:rPr lang="it-IT" i="1" dirty="0">
                <a:solidFill>
                  <a:srgbClr val="002060"/>
                </a:solidFill>
                <a:latin typeface="Palatino Linotype" panose="02040502050505030304" pitchFamily="18" charset="0"/>
              </a:rPr>
              <a:t>output, </a:t>
            </a:r>
            <a:r>
              <a:rPr lang="it-IT" dirty="0">
                <a:solidFill>
                  <a:srgbClr val="002060"/>
                </a:solidFill>
                <a:latin typeface="Palatino Linotype" panose="02040502050505030304" pitchFamily="18" charset="0"/>
              </a:rPr>
              <a:t>e per la fase parallela di coinvolgimento nel compito attraverso vari e diversi format di lavoro, da quello cooperativo a quello individuale o tecnologico ecc..</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47114"/>
            <a:ext cx="10515600" cy="5394912"/>
          </a:xfrm>
        </p:spPr>
        <p:txBody>
          <a:bodyPr>
            <a:normAutofit/>
          </a:bodyPr>
          <a:lstStyle/>
          <a:p>
            <a:pPr marL="0" indent="0" algn="just">
              <a:buNone/>
            </a:pPr>
            <a:r>
              <a:rPr lang="it-IT" dirty="0">
                <a:solidFill>
                  <a:srgbClr val="002060"/>
                </a:solidFill>
                <a:latin typeface="Palatino Linotype" panose="02040502050505030304" pitchFamily="18" charset="0"/>
              </a:rPr>
              <a:t>Questa differenziazione didattica trova un alimento naturale nelle parti digitali dei libri di testo, dove il materiale semplificato, reso più complesso e arricchito, trova sempre maggiore spazio e attenzione, ma deve anche realizzarsi in modalità concrete di lavoro collettivo in aula, in cui tale pluralità sia non solo concessa ma anche utilizzata strutturalmente, come, ad esempio, nei gruppi cooperativi o nella didattica aperta o laboratoriale.</a:t>
            </a:r>
          </a:p>
          <a:p>
            <a:pPr marL="0" indent="0" algn="just">
              <a:buNone/>
            </a:pPr>
            <a:r>
              <a:rPr lang="it-IT" dirty="0">
                <a:solidFill>
                  <a:srgbClr val="002060"/>
                </a:solidFill>
                <a:latin typeface="Palatino Linotype" panose="02040502050505030304" pitchFamily="18" charset="0"/>
              </a:rPr>
              <a:t>Tutto questo perché una didattica sempre più inclusiva deve progressivamente rompere il monopolio di una didattica frontale </a:t>
            </a:r>
            <a:r>
              <a:rPr lang="it-IT" i="1" dirty="0">
                <a:solidFill>
                  <a:srgbClr val="002060"/>
                </a:solidFill>
                <a:latin typeface="Palatino Linotype" panose="02040502050505030304" pitchFamily="18" charset="0"/>
              </a:rPr>
              <a:t>standard </a:t>
            </a:r>
            <a:r>
              <a:rPr lang="it-IT" dirty="0">
                <a:solidFill>
                  <a:srgbClr val="002060"/>
                </a:solidFill>
                <a:latin typeface="Palatino Linotype" panose="02040502050505030304" pitchFamily="18" charset="0"/>
              </a:rPr>
              <a:t>per tutti e di luoghi </a:t>
            </a:r>
            <a:r>
              <a:rPr lang="it-IT" i="1" dirty="0">
                <a:solidFill>
                  <a:srgbClr val="002060"/>
                </a:solidFill>
                <a:latin typeface="Palatino Linotype" panose="02040502050505030304" pitchFamily="18" charset="0"/>
              </a:rPr>
              <a:t>standard </a:t>
            </a:r>
            <a:r>
              <a:rPr lang="it-IT" dirty="0">
                <a:solidFill>
                  <a:srgbClr val="002060"/>
                </a:solidFill>
                <a:latin typeface="Palatino Linotype" panose="02040502050505030304" pitchFamily="18" charset="0"/>
              </a:rPr>
              <a:t>degli apprendimenti, come le aule e i gruppi classe immodificabili.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88973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570913" y="1617784"/>
            <a:ext cx="10515600" cy="4417255"/>
          </a:xfrm>
        </p:spPr>
        <p:txBody>
          <a:bodyPr>
            <a:normAutofit/>
          </a:bodyPr>
          <a:lstStyle/>
          <a:p>
            <a:pPr marL="0" indent="0" algn="just">
              <a:buNone/>
            </a:pPr>
            <a:r>
              <a:rPr lang="it-IT" dirty="0">
                <a:solidFill>
                  <a:srgbClr val="002060"/>
                </a:solidFill>
                <a:latin typeface="Palatino Linotype" panose="02040502050505030304" pitchFamily="18" charset="0"/>
              </a:rPr>
              <a:t>In buona sostanza, all’interno della scuola, oltre all’uguaglianza, deve essere realizzata l’equità, affinché si possa passare dal «siamo tutti uguali» al «siamo tutti diversi» ed arrivare al «siamo diversi ed anche uguali», facendo differenze proprio per fare uguaglianza.</a:t>
            </a:r>
          </a:p>
          <a:p>
            <a:pPr marL="0" indent="0" algn="just">
              <a:buNone/>
            </a:pPr>
            <a:r>
              <a:rPr lang="it-IT" dirty="0">
                <a:solidFill>
                  <a:srgbClr val="002060"/>
                </a:solidFill>
                <a:latin typeface="Palatino Linotype" panose="02040502050505030304" pitchFamily="18" charset="0"/>
              </a:rPr>
              <a:t>Il primo grande</a:t>
            </a:r>
            <a:r>
              <a:rPr lang="it-IT" i="1" dirty="0">
                <a:solidFill>
                  <a:srgbClr val="002060"/>
                </a:solidFill>
                <a:latin typeface="Palatino Linotype" panose="02040502050505030304" pitchFamily="18" charset="0"/>
              </a:rPr>
              <a:t> </a:t>
            </a:r>
            <a:r>
              <a:rPr lang="it-IT" dirty="0">
                <a:solidFill>
                  <a:srgbClr val="002060"/>
                </a:solidFill>
                <a:latin typeface="Palatino Linotype" panose="02040502050505030304" pitchFamily="18" charset="0"/>
              </a:rPr>
              <a:t>tema che sposta l’attenzione dalle pratiche di integrazione esclusivamente degli alunni/e con disabilità ad una scuola più inclusiva, e cioè che risponde in modo personalizzato a tutte le differenze di tutti gli alunni, è quello della consapevolezza e della conoscenza.</a:t>
            </a:r>
          </a:p>
        </p:txBody>
      </p:sp>
    </p:spTree>
    <p:extLst>
      <p:ext uri="{BB962C8B-B14F-4D97-AF65-F5344CB8AC3E}">
        <p14:creationId xmlns:p14="http://schemas.microsoft.com/office/powerpoint/2010/main" val="416258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801858"/>
            <a:ext cx="10515600" cy="5240168"/>
          </a:xfrm>
        </p:spPr>
        <p:txBody>
          <a:bodyPr>
            <a:normAutofit/>
          </a:bodyPr>
          <a:lstStyle/>
          <a:p>
            <a:pPr marL="0" indent="0" algn="just">
              <a:buNone/>
            </a:pPr>
            <a:r>
              <a:rPr lang="it-IT" dirty="0">
                <a:solidFill>
                  <a:srgbClr val="002060"/>
                </a:solidFill>
                <a:latin typeface="Palatino Linotype" panose="02040502050505030304" pitchFamily="18" charset="0"/>
              </a:rPr>
              <a:t>Conoscenza e consapevolezza di come si compone l’eterogeneità degli alunni/e </a:t>
            </a:r>
            <a:r>
              <a:rPr lang="it-IT" dirty="0" err="1">
                <a:solidFill>
                  <a:srgbClr val="002060"/>
                </a:solidFill>
                <a:latin typeface="Palatino Linotype" panose="02040502050505030304" pitchFamily="18" charset="0"/>
              </a:rPr>
              <a:t>e</a:t>
            </a:r>
            <a:r>
              <a:rPr lang="it-IT" dirty="0">
                <a:solidFill>
                  <a:srgbClr val="002060"/>
                </a:solidFill>
                <a:latin typeface="Palatino Linotype" panose="02040502050505030304" pitchFamily="18" charset="0"/>
              </a:rPr>
              <a:t> degli insegnanti.</a:t>
            </a:r>
          </a:p>
          <a:p>
            <a:pPr marL="0" indent="0" algn="just">
              <a:buNone/>
            </a:pPr>
            <a:r>
              <a:rPr lang="it-IT" dirty="0">
                <a:solidFill>
                  <a:srgbClr val="002060"/>
                </a:solidFill>
                <a:latin typeface="Palatino Linotype" panose="02040502050505030304" pitchFamily="18" charset="0"/>
              </a:rPr>
              <a:t>Il secondo tema è quello della ricerca delle differenze per portarle alla luce.</a:t>
            </a:r>
          </a:p>
          <a:p>
            <a:pPr marL="0" indent="0" algn="just">
              <a:buNone/>
            </a:pPr>
            <a:r>
              <a:rPr lang="it-IT" dirty="0">
                <a:solidFill>
                  <a:srgbClr val="002060"/>
                </a:solidFill>
                <a:latin typeface="Palatino Linotype" panose="02040502050505030304" pitchFamily="18" charset="0"/>
              </a:rPr>
              <a:t>Il terzo è, infine, quello della valorizzazione «strumentale» delle differenze, al di là della valorizzazione umana, essenziale, propria del secondo tema.</a:t>
            </a:r>
          </a:p>
          <a:p>
            <a:pPr marL="0" indent="0" algn="just">
              <a:buNone/>
            </a:pPr>
            <a:r>
              <a:rPr lang="it-IT" dirty="0">
                <a:solidFill>
                  <a:srgbClr val="002060"/>
                </a:solidFill>
                <a:latin typeface="Palatino Linotype" panose="02040502050505030304" pitchFamily="18" charset="0"/>
              </a:rPr>
              <a:t>La differenza è oggetto di conoscenza e valorizzazione, e cioè della cosiddetta «intersezionalità»: una scuola inclusiva deve porre maggiore attenzione e realizzare una complessità di interventi per gestire la molteplicità di situazioni che in essa si trovano. </a:t>
            </a:r>
          </a:p>
        </p:txBody>
      </p:sp>
    </p:spTree>
    <p:extLst>
      <p:ext uri="{BB962C8B-B14F-4D97-AF65-F5344CB8AC3E}">
        <p14:creationId xmlns:p14="http://schemas.microsoft.com/office/powerpoint/2010/main" val="311688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Una scuola inclusiva deve fare in modo di eliminare ogni forma di marginalizzazione e, nel contempo, realizzare interventi educativi ed efficaci, che portino l’alunno/a al raggiungimento delle competenze previste per lui/lei.</a:t>
            </a:r>
          </a:p>
          <a:p>
            <a:pPr marL="0" indent="0" algn="just">
              <a:buNone/>
            </a:pPr>
            <a:r>
              <a:rPr lang="it-IT" dirty="0">
                <a:solidFill>
                  <a:srgbClr val="002060"/>
                </a:solidFill>
                <a:latin typeface="Palatino Linotype" panose="02040502050505030304" pitchFamily="18" charset="0"/>
              </a:rPr>
              <a:t>Dalla complessità delle situazioni devono derivare azioni efficaci, fondate sulle evidenze prodotte dalla ricerca scientifica nel campo psico-educativo (principio dell’</a:t>
            </a:r>
            <a:r>
              <a:rPr lang="it-IT" i="1" dirty="0">
                <a:solidFill>
                  <a:srgbClr val="002060"/>
                </a:solidFill>
                <a:latin typeface="Palatino Linotype" panose="02040502050505030304" pitchFamily="18" charset="0"/>
              </a:rPr>
              <a:t>evidence </a:t>
            </a:r>
            <a:r>
              <a:rPr lang="it-IT" i="1" dirty="0" err="1">
                <a:solidFill>
                  <a:srgbClr val="002060"/>
                </a:solidFill>
                <a:latin typeface="Palatino Linotype" panose="02040502050505030304" pitchFamily="18" charset="0"/>
              </a:rPr>
              <a:t>based</a:t>
            </a:r>
            <a:r>
              <a:rPr lang="it-IT" dirty="0">
                <a:solidFill>
                  <a:srgbClr val="002060"/>
                </a:solidFill>
                <a:latin typeface="Palatino Linotype" panose="02040502050505030304" pitchFamily="18" charset="0"/>
              </a:rPr>
              <a:t>).</a:t>
            </a:r>
          </a:p>
          <a:p>
            <a:pPr marL="0" indent="0" algn="just">
              <a:buNone/>
            </a:pPr>
            <a:r>
              <a:rPr lang="it-IT" dirty="0">
                <a:solidFill>
                  <a:srgbClr val="002060"/>
                </a:solidFill>
                <a:latin typeface="Palatino Linotype" panose="02040502050505030304" pitchFamily="18" charset="0"/>
              </a:rPr>
              <a:t>Interventi molto specifici, ad esempio, sono quelli richiesti, sulla base di documenti ufficiali del Ministero della Salute, a favore dei soggetti autistici. </a:t>
            </a:r>
          </a:p>
        </p:txBody>
      </p:sp>
    </p:spTree>
    <p:extLst>
      <p:ext uri="{BB962C8B-B14F-4D97-AF65-F5344CB8AC3E}">
        <p14:creationId xmlns:p14="http://schemas.microsoft.com/office/powerpoint/2010/main" val="10061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L’autonomia delle istituzioni scolastiche consente e richiede una grande flessibilità creativa nell’attivare ed utilizzare le varie risorse disponibili e quelle potenziali, le quali necessitano anche di un grande lavoro di rete.</a:t>
            </a:r>
          </a:p>
          <a:p>
            <a:pPr marL="0" indent="0" algn="just">
              <a:buNone/>
            </a:pPr>
            <a:r>
              <a:rPr lang="it-IT" dirty="0">
                <a:solidFill>
                  <a:srgbClr val="002060"/>
                </a:solidFill>
                <a:latin typeface="Palatino Linotype" panose="02040502050505030304" pitchFamily="18" charset="0"/>
              </a:rPr>
              <a:t>Fondamentale è senz’altro il </a:t>
            </a:r>
            <a:r>
              <a:rPr lang="it-IT" i="1" dirty="0">
                <a:solidFill>
                  <a:srgbClr val="002060"/>
                </a:solidFill>
                <a:latin typeface="Palatino Linotype" panose="02040502050505030304" pitchFamily="18" charset="0"/>
              </a:rPr>
              <a:t>parent training, </a:t>
            </a:r>
            <a:r>
              <a:rPr lang="it-IT" dirty="0">
                <a:solidFill>
                  <a:srgbClr val="002060"/>
                </a:solidFill>
                <a:latin typeface="Palatino Linotype" panose="02040502050505030304" pitchFamily="18" charset="0"/>
              </a:rPr>
              <a:t>vale a dire la costruzione di alleanze e </a:t>
            </a:r>
            <a:r>
              <a:rPr lang="it-IT" i="1" dirty="0">
                <a:solidFill>
                  <a:srgbClr val="002060"/>
                </a:solidFill>
                <a:latin typeface="Palatino Linotype" panose="02040502050505030304" pitchFamily="18" charset="0"/>
              </a:rPr>
              <a:t>partnership co</a:t>
            </a:r>
            <a:r>
              <a:rPr lang="it-IT" dirty="0">
                <a:solidFill>
                  <a:srgbClr val="002060"/>
                </a:solidFill>
                <a:latin typeface="Palatino Linotype" panose="02040502050505030304" pitchFamily="18" charset="0"/>
              </a:rPr>
              <a:t>n le famiglie.</a:t>
            </a:r>
          </a:p>
        </p:txBody>
      </p:sp>
    </p:spTree>
    <p:extLst>
      <p:ext uri="{BB962C8B-B14F-4D97-AF65-F5344CB8AC3E}">
        <p14:creationId xmlns:p14="http://schemas.microsoft.com/office/powerpoint/2010/main" val="87987755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29853</TotalTime>
  <Words>1067</Words>
  <Application>Microsoft Macintosh PowerPoint</Application>
  <PresentationFormat>Widescreen</PresentationFormat>
  <Paragraphs>30</Paragraphs>
  <Slides>12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Calibri</vt:lpstr>
      <vt:lpstr>Calibri Light</vt:lpstr>
      <vt:lpstr>Palace Script MT</vt:lpstr>
      <vt:lpstr>Palatino Linotype</vt:lpstr>
      <vt:lpstr>Tema di Office</vt:lpstr>
      <vt:lpstr>Diritto all'istruzione e inclusione sociale. La scuola aperta a tutti  </vt:lpstr>
      <vt:lpstr>La scuola inclusiva, ovvero verso l’univers-quità</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235</cp:revision>
  <dcterms:created xsi:type="dcterms:W3CDTF">2020-12-10T12:40:02Z</dcterms:created>
  <dcterms:modified xsi:type="dcterms:W3CDTF">2022-12-19T14:25:04Z</dcterms:modified>
</cp:coreProperties>
</file>