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0" r:id="rId4"/>
    <p:sldId id="262" r:id="rId5"/>
    <p:sldId id="263" r:id="rId6"/>
    <p:sldId id="273" r:id="rId7"/>
    <p:sldId id="274" r:id="rId8"/>
    <p:sldId id="275" r:id="rId9"/>
    <p:sldId id="276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9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A58"/>
    <a:srgbClr val="2E3C5D"/>
    <a:srgbClr val="3078B5"/>
    <a:srgbClr val="F49B29"/>
    <a:srgbClr val="BAD124"/>
    <a:srgbClr val="FEF756"/>
    <a:srgbClr val="67D652"/>
    <a:srgbClr val="93D637"/>
    <a:srgbClr val="AACC1F"/>
    <a:srgbClr val="FED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9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1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5B522D-3ED6-BC45-A22D-160874D51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C7636-BD45-E34C-9409-CA5E7A970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BEE3-00EC-E144-80BB-53EB9371AC7C}" type="datetimeFigureOut">
              <a:rPr lang="en-US" smtClean="0"/>
              <a:t>7/23/22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76C0-16E2-394B-9D94-8D28124226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2BCF4-7769-DE43-A1E5-C6317FFC3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A377-4FBE-B44B-BFD0-C9284A181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A133-FFC3-D849-945B-DEEA996073AE}" type="datetimeFigureOut">
              <a:rPr lang="en-US" smtClean="0"/>
              <a:t>7/23/22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4ECF-A28F-A640-830E-12E967B987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5708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6E87D62-8E5E-E04B-A72B-C45F0A71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6163835"/>
            <a:ext cx="12409714" cy="74136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8F5248E1-F774-C148-9E6C-D745BF76AF50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Segnaposto testo 12">
            <a:extLst>
              <a:ext uri="{FF2B5EF4-FFF2-40B4-BE49-F238E27FC236}">
                <a16:creationId xmlns:a16="http://schemas.microsoft.com/office/drawing/2014/main" id="{94AEE95B-463E-164B-8843-DB1E9ABFF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931239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la</a:t>
            </a:r>
          </a:p>
          <a:p>
            <a:pPr lvl="0"/>
            <a:r>
              <a:rPr lang="it-IT" dirty="0"/>
              <a:t>Frase di ringraziamento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id="{7F1B02F4-9558-7741-A0BF-D6C679910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2607015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38C22B-E175-054A-8A82-E7C7F9485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E42D68-17BC-014A-87EC-E1FB61ED7F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athworks.com/matlabcentral/mlc-downloads/downloads/df798a4c-8dc6-4e55-a253-e2e69a6ccde7/643d8703-95e3-4cb9-96b6-0f6d51f1df11/packages/zip" TargetMode="External"/><Relationship Id="rId2" Type="http://schemas.openxmlformats.org/officeDocument/2006/relationships/hyperlink" Target="https://it.mathworks.com/videos/understanding-control-systems--part-5--simulating-robustness-to--1481654824778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JLMW6l303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t.mathworks.com/videos/understanding-control-systems-part-1-open-loop-control-systems-123419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t.mathworks.com/videos/understanding-control-systems-part-2-feedback-control-systems-123501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t.mathworks.com/videos/understanding-control-systems-part-3-components-of-a-feedback-control-system-123645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athworks.com/matlabcentral/mlc-downloads/downloads/73efda90-ddd4-4b83-97b8-f0815e76a02e/1be27cf0-6f40-4eed-8adf-eec5ddd79d2a/packages/zip" TargetMode="External"/><Relationship Id="rId2" Type="http://schemas.openxmlformats.org/officeDocument/2006/relationships/hyperlink" Target="https://it.mathworks.com/videos/understanding-control-systems--part-4--simulating-disturbance-re-1480629735127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50" y="2317626"/>
            <a:ext cx="9424950" cy="566738"/>
          </a:xfrm>
        </p:spPr>
        <p:txBody>
          <a:bodyPr/>
          <a:lstStyle/>
          <a:p>
            <a:r>
              <a:rPr lang="en-GB" dirty="0"/>
              <a:t>Introduction to Automation &amp; Control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2021-2022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GB" dirty="0"/>
              <a:t>A cura del prof</a:t>
            </a:r>
            <a:r>
              <a:rPr lang="it-GB"/>
              <a:t>. </a:t>
            </a:r>
            <a:r>
              <a:rPr lang="it-IT" dirty="0"/>
              <a:t>Marco Ariola</a:t>
            </a:r>
            <a:endParaRPr lang="it-GB" dirty="0"/>
          </a:p>
          <a:p>
            <a:r>
              <a:rPr lang="it-GB" dirty="0"/>
              <a:t>Prof</a:t>
            </a:r>
            <a:r>
              <a:rPr lang="it-GB"/>
              <a:t>. </a:t>
            </a:r>
            <a:r>
              <a:rPr lang="it-IT" dirty="0"/>
              <a:t>d</a:t>
            </a:r>
            <a:r>
              <a:rPr lang="it-GB"/>
              <a:t>i </a:t>
            </a:r>
            <a:r>
              <a:rPr lang="it-IT" dirty="0"/>
              <a:t>Automatica</a:t>
            </a:r>
            <a:r>
              <a:rPr lang="it-GB"/>
              <a:t> </a:t>
            </a:r>
            <a:r>
              <a:rPr lang="it-GB" dirty="0"/>
              <a:t>all’Università degli Studi di Napoli Parthenope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42539FED-1230-6424-2B5B-60B45D06DD33}"/>
              </a:ext>
            </a:extLst>
          </p:cNvPr>
          <p:cNvSpPr txBox="1">
            <a:spLocks/>
          </p:cNvSpPr>
          <p:nvPr/>
        </p:nvSpPr>
        <p:spPr>
          <a:xfrm>
            <a:off x="709650" y="2916341"/>
            <a:ext cx="9424950" cy="566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2C3A58"/>
                </a:solidFill>
                <a:latin typeface="Avenir Blac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July 28</a:t>
            </a:r>
            <a:r>
              <a:rPr lang="en-GB" sz="1800" baseline="30000" dirty="0"/>
              <a:t>th</a:t>
            </a:r>
            <a:r>
              <a:rPr lang="en-GB" sz="180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2995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829207" cy="464602"/>
          </a:xfrm>
        </p:spPr>
        <p:txBody>
          <a:bodyPr/>
          <a:lstStyle/>
          <a:p>
            <a:r>
              <a:rPr lang="it-IT" b="0" dirty="0" err="1"/>
              <a:t>Simulating</a:t>
            </a:r>
            <a:r>
              <a:rPr lang="it-IT" b="0" dirty="0"/>
              <a:t> </a:t>
            </a:r>
            <a:r>
              <a:rPr lang="it-IT" b="0" dirty="0" err="1"/>
              <a:t>Robustness</a:t>
            </a:r>
            <a:r>
              <a:rPr lang="it-IT" b="0" dirty="0"/>
              <a:t> to System </a:t>
            </a:r>
            <a:r>
              <a:rPr lang="it-IT" b="0" dirty="0" err="1"/>
              <a:t>Variations</a:t>
            </a:r>
            <a:r>
              <a:rPr lang="it-IT" b="0" dirty="0"/>
              <a:t> in </a:t>
            </a:r>
            <a:r>
              <a:rPr lang="it-IT" b="0" dirty="0" err="1"/>
              <a:t>Simulink</a:t>
            </a:r>
            <a:br>
              <a:rPr lang="it-IT" b="0" dirty="0"/>
            </a:br>
            <a:br>
              <a:rPr lang="it-IT" b="0" dirty="0"/>
            </a:br>
            <a:br>
              <a:rPr lang="it-IT" dirty="0"/>
            </a:br>
            <a:endParaRPr lang="it-IT" b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3C047-5462-A04C-BAC1-2FFF5E5D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601536"/>
            <a:ext cx="4908550" cy="406115"/>
          </a:xfrm>
        </p:spPr>
        <p:txBody>
          <a:bodyPr/>
          <a:lstStyle/>
          <a:p>
            <a:r>
              <a:rPr lang="it-IT" sz="1400" dirty="0">
                <a:hlinkClick r:id="rId2"/>
              </a:rPr>
              <a:t>MATHWORKS VIDEO</a:t>
            </a:r>
            <a:endParaRPr lang="it-GB" sz="1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3273404"/>
            <a:ext cx="11188437" cy="2789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Hands-on session: </a:t>
            </a:r>
            <a:r>
              <a:rPr lang="en-GB" sz="2000" dirty="0">
                <a:hlinkClick r:id="rId3"/>
              </a:rPr>
              <a:t>download the software</a:t>
            </a:r>
            <a:r>
              <a:rPr lang="en-GB" sz="2000" dirty="0"/>
              <a:t> and use Simulink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1421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698579" cy="464602"/>
          </a:xfrm>
        </p:spPr>
        <p:txBody>
          <a:bodyPr/>
          <a:lstStyle/>
          <a:p>
            <a:r>
              <a:rPr lang="it-IT" dirty="0"/>
              <a:t>Some </a:t>
            </a:r>
            <a:r>
              <a:rPr lang="it-IT" dirty="0" err="1"/>
              <a:t>applications</a:t>
            </a:r>
            <a:r>
              <a:rPr lang="it-IT" dirty="0"/>
              <a:t> of feedback control (1/3)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2337229"/>
            <a:ext cx="11188437" cy="3976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2184400" indent="-2184400"/>
            <a:r>
              <a:rPr lang="en-GB" sz="2000" i="1" u="sng" dirty="0"/>
              <a:t>Ecological</a:t>
            </a:r>
            <a:r>
              <a:rPr lang="en-GB" sz="2000" dirty="0"/>
              <a:t>	Wildlife and forest growth management (reference = population)</a:t>
            </a:r>
          </a:p>
          <a:p>
            <a:pPr marL="2184400" indent="-2184400"/>
            <a:r>
              <a:rPr lang="en-GB" sz="2000" dirty="0"/>
              <a:t>	Control of plant chemical wastes via monitoring lakes and rivers</a:t>
            </a:r>
          </a:p>
          <a:p>
            <a:pPr marL="2184400" indent="-2184400"/>
            <a:r>
              <a:rPr lang="en-GB" sz="2000" dirty="0"/>
              <a:t>	Air pollution abatement (reference = chemical concentrations)</a:t>
            </a:r>
          </a:p>
          <a:p>
            <a:pPr marL="2184400" indent="-2184400"/>
            <a:r>
              <a:rPr lang="en-GB" sz="2000" dirty="0"/>
              <a:t>	Water control and distribution</a:t>
            </a:r>
          </a:p>
          <a:p>
            <a:pPr marL="2184400" indent="-2184400"/>
            <a:r>
              <a:rPr lang="en-GB" sz="2000" dirty="0"/>
              <a:t>	Flood control via dams and reservoirs (reference=water flow rate)</a:t>
            </a:r>
          </a:p>
          <a:p>
            <a:pPr marL="2184400" indent="-2184400"/>
            <a:endParaRPr lang="en-GB" sz="2000" dirty="0"/>
          </a:p>
          <a:p>
            <a:pPr marL="2184400" indent="-2184400"/>
            <a:r>
              <a:rPr lang="en-GB" sz="2000" i="1" u="sng" dirty="0"/>
              <a:t>Medical</a:t>
            </a:r>
            <a:r>
              <a:rPr lang="en-GB" sz="2000" dirty="0"/>
              <a:t> 	Medical instrumentation for monitoring and control (reference =dosage)</a:t>
            </a:r>
          </a:p>
          <a:p>
            <a:pPr marL="2184400" indent="-2184400"/>
            <a:r>
              <a:rPr lang="en-GB" sz="2000" dirty="0"/>
              <a:t>	Artificial limbs (prosthesis; reference = limb position)</a:t>
            </a:r>
          </a:p>
          <a:p>
            <a:pPr marL="2184400" indent="-2184400"/>
            <a:r>
              <a:rPr lang="en-GB" sz="2000" dirty="0"/>
              <a:t>	Artificial pancreas (reference = glucose level)</a:t>
            </a:r>
          </a:p>
          <a:p>
            <a:pPr marL="1743075" indent="-1743075"/>
            <a:endParaRPr lang="en-GB" sz="2000" dirty="0"/>
          </a:p>
          <a:p>
            <a:pPr marL="2184400" indent="-2184400"/>
            <a:r>
              <a:rPr lang="en-GB" sz="2000" i="1" u="sng" dirty="0"/>
              <a:t>Home appliances</a:t>
            </a:r>
            <a:r>
              <a:rPr lang="en-GB" sz="2000" dirty="0"/>
              <a:t>	Home heating, refrigeration, and air conditioning via thermostatic control</a:t>
            </a:r>
          </a:p>
          <a:p>
            <a:pPr marL="2184400" indent="-2184400"/>
            <a:r>
              <a:rPr lang="en-GB" sz="2000" dirty="0"/>
              <a:t>	Humidity controllers; temperature control of ovens (references = desired temperature, humidity)</a:t>
            </a:r>
          </a:p>
          <a:p>
            <a:pPr marL="1743075" indent="-1743075"/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/>
              <a:t>Some </a:t>
            </a:r>
            <a:r>
              <a:rPr lang="it-IT" dirty="0" err="1"/>
              <a:t>applications</a:t>
            </a:r>
            <a:r>
              <a:rPr lang="it-IT" dirty="0"/>
              <a:t> of feedback control (2/3)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2337229"/>
            <a:ext cx="11188437" cy="3976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2184400" indent="-2184400"/>
            <a:r>
              <a:rPr lang="en-GB" sz="2000" i="1" u="sng" dirty="0"/>
              <a:t>Power/energy</a:t>
            </a:r>
            <a:r>
              <a:rPr lang="en-GB" sz="2000" i="1" dirty="0"/>
              <a:t> 	</a:t>
            </a:r>
            <a:r>
              <a:rPr lang="en-GB" sz="2000" dirty="0"/>
              <a:t>Power system control and planning</a:t>
            </a:r>
          </a:p>
          <a:p>
            <a:pPr marL="2184400" indent="-2184400"/>
            <a:r>
              <a:rPr lang="en-GB" sz="2000" dirty="0"/>
              <a:t>	Feedback instrumentation in oil recovery</a:t>
            </a:r>
          </a:p>
          <a:p>
            <a:pPr marL="2184400" indent="-2184400"/>
            <a:r>
              <a:rPr lang="en-GB" sz="2000" dirty="0"/>
              <a:t>	Optimal control of windmill blade and solar panel surfaces</a:t>
            </a:r>
          </a:p>
          <a:p>
            <a:pPr marL="2184400" indent="-2184400"/>
            <a:r>
              <a:rPr lang="en-GB" sz="2000" dirty="0"/>
              <a:t>	Optimal power distribution via power factor control</a:t>
            </a:r>
          </a:p>
          <a:p>
            <a:pPr marL="2184400" indent="-2184400"/>
            <a:r>
              <a:rPr lang="en-GB" sz="2000" dirty="0"/>
              <a:t>	Power electronics for dc-dc conversion, battery chargers, motor controls (references = power level, optimization criteria)</a:t>
            </a:r>
          </a:p>
          <a:p>
            <a:pPr marL="2184400" indent="-2184400"/>
            <a:endParaRPr lang="en-GB" sz="2000" dirty="0"/>
          </a:p>
          <a:p>
            <a:pPr marL="2184400" indent="-2184400"/>
            <a:r>
              <a:rPr lang="en-GB" sz="2000" i="1" u="sng" dirty="0"/>
              <a:t>Transportation</a:t>
            </a:r>
            <a:r>
              <a:rPr lang="en-GB" sz="2000" dirty="0"/>
              <a:t>	Control of roadway vehicle traffic flows using sensors</a:t>
            </a:r>
          </a:p>
          <a:p>
            <a:pPr marL="2184400" indent="-2184400"/>
            <a:r>
              <a:rPr lang="en-GB" sz="2000" dirty="0"/>
              <a:t>	Automatic speed control devices on automobiles</a:t>
            </a:r>
          </a:p>
          <a:p>
            <a:pPr marL="2184400" indent="-2184400"/>
            <a:r>
              <a:rPr lang="en-GB" sz="2000" dirty="0"/>
              <a:t>	Propulsion control in rail transit systems</a:t>
            </a:r>
          </a:p>
          <a:p>
            <a:pPr marL="2184400" indent="-2184400"/>
            <a:r>
              <a:rPr lang="en-GB" sz="2000" dirty="0"/>
              <a:t>	Building elevators and escalators (references = vehicle flow rate, speed, position and speed together)</a:t>
            </a:r>
          </a:p>
        </p:txBody>
      </p:sp>
    </p:spTree>
    <p:extLst>
      <p:ext uri="{BB962C8B-B14F-4D97-AF65-F5344CB8AC3E}">
        <p14:creationId xmlns:p14="http://schemas.microsoft.com/office/powerpoint/2010/main" val="174034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/>
              <a:t>Some </a:t>
            </a:r>
            <a:r>
              <a:rPr lang="it-IT" dirty="0" err="1"/>
              <a:t>applications</a:t>
            </a:r>
            <a:r>
              <a:rPr lang="it-IT" dirty="0"/>
              <a:t> of feedback control (3/3)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2337229"/>
            <a:ext cx="11188437" cy="3976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2184400" indent="-2184400"/>
            <a:r>
              <a:rPr lang="en-GB" sz="2000" i="1" u="sng" dirty="0"/>
              <a:t>Manufacturing</a:t>
            </a:r>
            <a:r>
              <a:rPr lang="en-GB" sz="2000" dirty="0"/>
              <a:t> 	Sensor-equipped robots for cutting, drilling die casting, forging,</a:t>
            </a:r>
          </a:p>
          <a:p>
            <a:pPr marL="2184400" indent="-2184400"/>
            <a:r>
              <a:rPr lang="en-GB" sz="2000" dirty="0"/>
              <a:t>	welding, packaging, and assembling</a:t>
            </a:r>
          </a:p>
          <a:p>
            <a:pPr marL="2184400" indent="-2184400"/>
            <a:r>
              <a:rPr lang="en-GB" sz="2000" dirty="0"/>
              <a:t>	Chemical process control</a:t>
            </a:r>
          </a:p>
          <a:p>
            <a:pPr marL="2184400" indent="-2184400"/>
            <a:r>
              <a:rPr lang="en-GB" sz="2000" dirty="0"/>
              <a:t>	Tension control windup processes in textile mills (references = position–speed profiles).</a:t>
            </a:r>
          </a:p>
          <a:p>
            <a:pPr marL="2184400" indent="-2184400"/>
            <a:endParaRPr lang="en-GB" sz="2000" i="1" u="sng" dirty="0"/>
          </a:p>
          <a:p>
            <a:pPr marL="2184400" indent="-2184400"/>
            <a:r>
              <a:rPr lang="en-GB" sz="2000" i="1" u="sng" dirty="0"/>
              <a:t>Aerospace and</a:t>
            </a:r>
          </a:p>
          <a:p>
            <a:pPr marL="2184400" indent="-2184400"/>
            <a:r>
              <a:rPr lang="en-GB" sz="2000" i="1" u="sng" dirty="0"/>
              <a:t>Military</a:t>
            </a:r>
            <a:r>
              <a:rPr lang="en-GB" sz="2000" dirty="0"/>
              <a:t>	Missile guidance and control</a:t>
            </a:r>
          </a:p>
          <a:p>
            <a:pPr marL="2184400" indent="-2184400"/>
            <a:r>
              <a:rPr lang="en-GB" sz="2000" dirty="0"/>
              <a:t>	Automatic piloting</a:t>
            </a:r>
          </a:p>
          <a:p>
            <a:pPr marL="2184400" indent="-2184400"/>
            <a:r>
              <a:rPr lang="en-GB" sz="2000" dirty="0"/>
              <a:t>	Spacecraft control</a:t>
            </a:r>
          </a:p>
          <a:p>
            <a:pPr marL="2184400" indent="-2184400"/>
            <a:r>
              <a:rPr lang="en-GB" sz="2000" dirty="0"/>
              <a:t>	Tracking systems</a:t>
            </a:r>
          </a:p>
          <a:p>
            <a:pPr marL="2184400" indent="-2184400"/>
            <a:r>
              <a:rPr lang="en-GB" sz="2000" dirty="0"/>
              <a:t>	Nuclear submarine navigation and control</a:t>
            </a:r>
          </a:p>
          <a:p>
            <a:pPr marL="2184400" indent="-2184400"/>
            <a:r>
              <a:rPr lang="en-GB" sz="2000" dirty="0"/>
              <a:t>	</a:t>
            </a:r>
            <a:r>
              <a:rPr lang="en-GB" sz="2000" dirty="0" err="1"/>
              <a:t>Firecontrol</a:t>
            </a:r>
            <a:r>
              <a:rPr lang="en-GB" sz="2000" dirty="0"/>
              <a:t> systems (references = position and attitude).</a:t>
            </a:r>
          </a:p>
        </p:txBody>
      </p:sp>
    </p:spTree>
    <p:extLst>
      <p:ext uri="{BB962C8B-B14F-4D97-AF65-F5344CB8AC3E}">
        <p14:creationId xmlns:p14="http://schemas.microsoft.com/office/powerpoint/2010/main" val="382166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 feedback control system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8DAD4D-9545-A3DF-F7CF-D8BE2AE5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296784"/>
            <a:ext cx="11723913" cy="213802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29CDD5A-CA2F-F6F9-0AB4-9616D60F4FC0}"/>
              </a:ext>
            </a:extLst>
          </p:cNvPr>
          <p:cNvSpPr txBox="1">
            <a:spLocks/>
          </p:cNvSpPr>
          <p:nvPr/>
        </p:nvSpPr>
        <p:spPr>
          <a:xfrm>
            <a:off x="566057" y="2337228"/>
            <a:ext cx="10961914" cy="1255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Consider the system designed to maintain the temperature of your house/apartment.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can draw a </a:t>
            </a:r>
            <a:r>
              <a:rPr lang="en-GB" sz="2000" dirty="0">
                <a:solidFill>
                  <a:srgbClr val="FF0000"/>
                </a:solidFill>
              </a:rPr>
              <a:t>block diagram</a:t>
            </a:r>
            <a:r>
              <a:rPr lang="en-GB" sz="2000" dirty="0"/>
              <a:t>, which identifies the major components of the system, and omits unnecessary details. It also highlights the information/energy 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3109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 feedback control system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8DAD4D-9545-A3DF-F7CF-D8BE2AE5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296784"/>
            <a:ext cx="11723913" cy="213802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29CDD5A-CA2F-F6F9-0AB4-9616D60F4FC0}"/>
              </a:ext>
            </a:extLst>
          </p:cNvPr>
          <p:cNvSpPr txBox="1">
            <a:spLocks/>
          </p:cNvSpPr>
          <p:nvPr/>
        </p:nvSpPr>
        <p:spPr>
          <a:xfrm>
            <a:off x="566057" y="2337228"/>
            <a:ext cx="10961914" cy="1810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Central component = process or plant, one of whose variables we want to control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Plant =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Variable = Temperature</a:t>
            </a:r>
          </a:p>
        </p:txBody>
      </p:sp>
    </p:spTree>
    <p:extLst>
      <p:ext uri="{BB962C8B-B14F-4D97-AF65-F5344CB8AC3E}">
        <p14:creationId xmlns:p14="http://schemas.microsoft.com/office/powerpoint/2010/main" val="390118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 feedback control system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8DAD4D-9545-A3DF-F7CF-D8BE2AE5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296784"/>
            <a:ext cx="11723913" cy="213802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29CDD5A-CA2F-F6F9-0AB4-9616D60F4FC0}"/>
              </a:ext>
            </a:extLst>
          </p:cNvPr>
          <p:cNvSpPr txBox="1">
            <a:spLocks/>
          </p:cNvSpPr>
          <p:nvPr/>
        </p:nvSpPr>
        <p:spPr>
          <a:xfrm>
            <a:off x="566057" y="2337228"/>
            <a:ext cx="10961914" cy="1810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Disturbance = some system input that we do not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Disturbance = Heat loss</a:t>
            </a:r>
          </a:p>
        </p:txBody>
      </p:sp>
    </p:spTree>
    <p:extLst>
      <p:ext uri="{BB962C8B-B14F-4D97-AF65-F5344CB8AC3E}">
        <p14:creationId xmlns:p14="http://schemas.microsoft.com/office/powerpoint/2010/main" val="345138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 feedback control system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8DAD4D-9545-A3DF-F7CF-D8BE2AE5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296784"/>
            <a:ext cx="11723913" cy="213802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29CDD5A-CA2F-F6F9-0AB4-9616D60F4FC0}"/>
              </a:ext>
            </a:extLst>
          </p:cNvPr>
          <p:cNvSpPr txBox="1">
            <a:spLocks/>
          </p:cNvSpPr>
          <p:nvPr/>
        </p:nvSpPr>
        <p:spPr>
          <a:xfrm>
            <a:off x="566057" y="2337228"/>
            <a:ext cx="10961914" cy="1810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Actuator = device that influences controlled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Actuator = Furnace</a:t>
            </a:r>
          </a:p>
        </p:txBody>
      </p:sp>
    </p:spTree>
    <p:extLst>
      <p:ext uri="{BB962C8B-B14F-4D97-AF65-F5344CB8AC3E}">
        <p14:creationId xmlns:p14="http://schemas.microsoft.com/office/powerpoint/2010/main" val="2675451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 feedback control system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8DAD4D-9545-A3DF-F7CF-D8BE2AE5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296784"/>
            <a:ext cx="11723913" cy="213802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29CDD5A-CA2F-F6F9-0AB4-9616D60F4FC0}"/>
              </a:ext>
            </a:extLst>
          </p:cNvPr>
          <p:cNvSpPr txBox="1">
            <a:spLocks/>
          </p:cNvSpPr>
          <p:nvPr/>
        </p:nvSpPr>
        <p:spPr>
          <a:xfrm>
            <a:off x="566057" y="2086857"/>
            <a:ext cx="10961914" cy="24742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Reference sensor measures desired system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Output sensor measures actual system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Compensator or controller = device that computes the control effort to apply to the actuator, based on sensor readings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Thermostat combines the last three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08995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/>
              <a:t>A more abstract </a:t>
            </a:r>
            <a:r>
              <a:rPr lang="it-IT" dirty="0" err="1"/>
              <a:t>block</a:t>
            </a:r>
            <a:r>
              <a:rPr lang="it-IT" dirty="0"/>
              <a:t> </a:t>
            </a:r>
            <a:r>
              <a:rPr lang="it-IT" dirty="0" err="1"/>
              <a:t>diagram</a:t>
            </a:r>
            <a:endParaRPr lang="it-IT" dirty="0"/>
          </a:p>
        </p:txBody>
      </p:sp>
      <p:pic>
        <p:nvPicPr>
          <p:cNvPr id="7" name="Immagine 6" descr="Immagine che contiene testo, dispositivo, calibro, orologio&#10;&#10;Descrizione generata automaticamente">
            <a:extLst>
              <a:ext uri="{FF2B5EF4-FFF2-40B4-BE49-F238E27FC236}">
                <a16:creationId xmlns:a16="http://schemas.microsoft.com/office/drawing/2014/main" id="{71C87A04-9372-EDEC-C004-05241933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89" y="2594687"/>
            <a:ext cx="105029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6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6072149" cy="464602"/>
          </a:xfrm>
        </p:spPr>
        <p:txBody>
          <a:bodyPr/>
          <a:lstStyle/>
          <a:p>
            <a:r>
              <a:rPr lang="it-IT" dirty="0" err="1"/>
              <a:t>Let’s</a:t>
            </a:r>
            <a:r>
              <a:rPr lang="it-IT" dirty="0"/>
              <a:t> start with a video</a:t>
            </a:r>
            <a:endParaRPr lang="it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3C047-5462-A04C-BAC1-2FFF5E5D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274965"/>
            <a:ext cx="4908550" cy="406115"/>
          </a:xfrm>
        </p:spPr>
        <p:txBody>
          <a:bodyPr/>
          <a:lstStyle/>
          <a:p>
            <a:r>
              <a:rPr lang="it-IT" sz="1400" dirty="0">
                <a:hlinkClick r:id="rId2"/>
              </a:rPr>
              <a:t>WHAT IS AUTOMATION?</a:t>
            </a:r>
            <a:endParaRPr lang="it-GB" sz="1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3023033"/>
            <a:ext cx="11188437" cy="2789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Take rational </a:t>
            </a:r>
            <a:r>
              <a:rPr lang="en-GB" sz="2000" dirty="0">
                <a:solidFill>
                  <a:srgbClr val="FF0000"/>
                </a:solidFill>
              </a:rPr>
              <a:t>decisions</a:t>
            </a:r>
            <a:r>
              <a:rPr lang="en-GB" sz="2000" dirty="0"/>
              <a:t> in a </a:t>
            </a:r>
            <a:r>
              <a:rPr lang="en-GB" sz="2000" dirty="0">
                <a:solidFill>
                  <a:srgbClr val="FF0000"/>
                </a:solidFill>
              </a:rPr>
              <a:t>complex</a:t>
            </a:r>
            <a:r>
              <a:rPr lang="en-GB" sz="2000" dirty="0"/>
              <a:t>, </a:t>
            </a:r>
            <a:r>
              <a:rPr lang="en-GB" sz="2000" dirty="0">
                <a:solidFill>
                  <a:srgbClr val="FF0000"/>
                </a:solidFill>
              </a:rPr>
              <a:t>evolving</a:t>
            </a:r>
            <a:r>
              <a:rPr lang="en-GB" sz="2000" dirty="0"/>
              <a:t> and </a:t>
            </a:r>
            <a:r>
              <a:rPr lang="en-GB" sz="2000" dirty="0">
                <a:solidFill>
                  <a:srgbClr val="FF0000"/>
                </a:solidFill>
              </a:rPr>
              <a:t>partially unknown </a:t>
            </a:r>
            <a:r>
              <a:rPr lang="en-GB" sz="2000" dirty="0"/>
              <a:t>world, basing on </a:t>
            </a:r>
            <a:r>
              <a:rPr lang="en-GB" sz="2000" dirty="0">
                <a:solidFill>
                  <a:srgbClr val="FF0000"/>
                </a:solidFill>
              </a:rPr>
              <a:t>available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Automation gives the tools to make something </a:t>
            </a:r>
            <a:r>
              <a:rPr lang="en-GB" sz="2000" dirty="0">
                <a:solidFill>
                  <a:srgbClr val="FF0000"/>
                </a:solidFill>
              </a:rPr>
              <a:t>accomplish a task automatically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Three fundamental ingredients: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  <a:latin typeface="Avenir Book" panose="02000503020000020003" pitchFamily="2" charset="0"/>
              </a:rPr>
              <a:t>Measurement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  <a:latin typeface="Avenir Book" panose="02000503020000020003" pitchFamily="2" charset="0"/>
              </a:rPr>
              <a:t>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0000"/>
                </a:solidFill>
                <a:latin typeface="Avenir Book" panose="02000503020000020003" pitchFamily="2" charset="0"/>
              </a:rPr>
              <a:t>Actuation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2220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 err="1"/>
              <a:t>Exercise</a:t>
            </a:r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CE57E36-5456-7909-B742-7F13FE68067C}"/>
              </a:ext>
            </a:extLst>
          </p:cNvPr>
          <p:cNvSpPr txBox="1">
            <a:spLocks/>
          </p:cNvSpPr>
          <p:nvPr/>
        </p:nvSpPr>
        <p:spPr>
          <a:xfrm>
            <a:off x="566057" y="2086857"/>
            <a:ext cx="10961914" cy="287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Imagine you want to control the level of a fluid in a tank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variable you want to control is the level of the fluid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actuator is the pump which delivers fluid to the tank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Describe a possible open-loop control scheme for this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 Describe a possible closed-loop control scheme for this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3736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774779" cy="464602"/>
          </a:xfrm>
        </p:spPr>
        <p:txBody>
          <a:bodyPr/>
          <a:lstStyle/>
          <a:p>
            <a:r>
              <a:rPr lang="it-IT" dirty="0"/>
              <a:t>To sum up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CE57E36-5456-7909-B742-7F13FE68067C}"/>
              </a:ext>
            </a:extLst>
          </p:cNvPr>
          <p:cNvSpPr txBox="1">
            <a:spLocks/>
          </p:cNvSpPr>
          <p:nvPr/>
        </p:nvSpPr>
        <p:spPr>
          <a:xfrm>
            <a:off x="566057" y="2086857"/>
            <a:ext cx="10961914" cy="287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is the difference between open-loop and closed-loop control?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is required for open-loop control to work well? What are the problems with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Closed-loop control can compensate for model errors and disturbances. Are there any problems with closed-loop control, where open-loop control might be better?</a:t>
            </a:r>
          </a:p>
        </p:txBody>
      </p:sp>
    </p:spTree>
    <p:extLst>
      <p:ext uri="{BB962C8B-B14F-4D97-AF65-F5344CB8AC3E}">
        <p14:creationId xmlns:p14="http://schemas.microsoft.com/office/powerpoint/2010/main" val="2898923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32DAE03-0387-4642-ADBA-70E440F19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Thanks for the </a:t>
            </a:r>
            <a:r>
              <a:rPr lang="it-IT" dirty="0" err="1"/>
              <a:t>attention</a:t>
            </a:r>
            <a:endParaRPr lang="it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4D0998-23CE-A241-8F7C-5282C99D9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GB" dirty="0"/>
              <a:t>MASTER MEIM 2021-2022</a:t>
            </a:r>
          </a:p>
          <a:p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313681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6507579" cy="464602"/>
          </a:xfrm>
        </p:spPr>
        <p:txBody>
          <a:bodyPr/>
          <a:lstStyle/>
          <a:p>
            <a:r>
              <a:rPr lang="en-GB" dirty="0"/>
              <a:t>What is control?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2043314"/>
            <a:ext cx="11188437" cy="4433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Control-system engineers often face this question (or, “What is it that you do, anyway?”) when trying to explain their professional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Loosely speaking, control is the process of getting “something” to do what you want it to do (or “not do,” as the case may be)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“something” can be almost anything. Some obvious examples: aircraft, spacecraft, cars, machines, robots, radars, telescopes,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Some less obvious examples: energy systems, the economy, biological systems, the human body…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Control is the process of causing a </a:t>
            </a:r>
            <a:r>
              <a:rPr lang="en-GB" sz="2000" dirty="0">
                <a:solidFill>
                  <a:srgbClr val="FF0000"/>
                </a:solidFill>
              </a:rPr>
              <a:t>system variable</a:t>
            </a:r>
            <a:r>
              <a:rPr lang="en-GB" sz="2000" dirty="0"/>
              <a:t> to conform to some desired value, called a </a:t>
            </a:r>
            <a:r>
              <a:rPr lang="en-GB" sz="2000" dirty="0">
                <a:solidFill>
                  <a:srgbClr val="FF0000"/>
                </a:solidFill>
              </a:rPr>
              <a:t>reference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For instance, for a climate-control system, variable = temperature</a:t>
            </a:r>
          </a:p>
        </p:txBody>
      </p:sp>
    </p:spTree>
    <p:extLst>
      <p:ext uri="{BB962C8B-B14F-4D97-AF65-F5344CB8AC3E}">
        <p14:creationId xmlns:p14="http://schemas.microsoft.com/office/powerpoint/2010/main" val="30186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9566464" cy="464602"/>
          </a:xfrm>
        </p:spPr>
        <p:txBody>
          <a:bodyPr/>
          <a:lstStyle/>
          <a:p>
            <a:r>
              <a:rPr lang="en-GB" dirty="0"/>
              <a:t>Open-loop vs closed-loop control (1/2)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2337228"/>
            <a:ext cx="11188437" cy="4433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Fundamentally, there are two types of control loops: open-loop control, and closed-loop control.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open-loop control, the control action from the controller is independent of the "process output" (or "controlled process variable").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good example of this is a central heating boiler controlled only by a timer, so that heat is applied for a constant time, regardless of the temperature of the building.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this case, the control action is switching the boiler off and on. The process output is building temperature.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1182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9697093" cy="464602"/>
          </a:xfrm>
        </p:spPr>
        <p:txBody>
          <a:bodyPr/>
          <a:lstStyle/>
          <a:p>
            <a:r>
              <a:rPr lang="en-GB" dirty="0"/>
              <a:t>Open-loop vs closed-loop control (2/2)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2337228"/>
            <a:ext cx="11188437" cy="4433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closed-loop control, the control action from the controller is dependent on the process output.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the case of the boiler analogy, this would include a temperature sensor to monitor the building temperature, and thereby feed a signal back to the controller to ensure it maintains the building at the temperature set on the thermostat.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closed-loop controller, therefore, has a feedback loop that ensures the controller exerts a control action to give a process output equal to the "reference input" or "set point". For this reason, closed-loop control is also called feedback control.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2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6072149" cy="464602"/>
          </a:xfrm>
        </p:spPr>
        <p:txBody>
          <a:bodyPr/>
          <a:lstStyle/>
          <a:p>
            <a:r>
              <a:rPr lang="it-IT" dirty="0"/>
              <a:t>Open-loop control</a:t>
            </a:r>
            <a:endParaRPr lang="it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3C047-5462-A04C-BAC1-2FFF5E5D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274965"/>
            <a:ext cx="4908550" cy="406115"/>
          </a:xfrm>
        </p:spPr>
        <p:txBody>
          <a:bodyPr/>
          <a:lstStyle/>
          <a:p>
            <a:r>
              <a:rPr lang="it-IT" sz="1400" dirty="0">
                <a:hlinkClick r:id="rId2"/>
              </a:rPr>
              <a:t>MATHWORKS VIDEO</a:t>
            </a:r>
            <a:endParaRPr lang="it-GB" sz="1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3023033"/>
            <a:ext cx="11188437" cy="2789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000" dirty="0"/>
              <a:t>Open-loop control is easy and works pretty well </a:t>
            </a:r>
            <a:r>
              <a:rPr lang="en-GB" sz="2000" dirty="0">
                <a:solidFill>
                  <a:srgbClr val="FF0000"/>
                </a:solidFill>
              </a:rPr>
              <a:t>but 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the model changes </a:t>
            </a:r>
            <a:r>
              <a:rPr lang="en-GB" sz="1600" b="0" dirty="0"/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an external disturbances 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  <a:p>
            <a:r>
              <a:rPr lang="en-GB" sz="2000" dirty="0"/>
              <a:t>then the performance are very poor</a:t>
            </a:r>
          </a:p>
        </p:txBody>
      </p:sp>
    </p:spTree>
    <p:extLst>
      <p:ext uri="{BB962C8B-B14F-4D97-AF65-F5344CB8AC3E}">
        <p14:creationId xmlns:p14="http://schemas.microsoft.com/office/powerpoint/2010/main" val="194052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6072149" cy="464602"/>
          </a:xfrm>
        </p:spPr>
        <p:txBody>
          <a:bodyPr/>
          <a:lstStyle/>
          <a:p>
            <a:r>
              <a:rPr lang="it-IT" dirty="0" err="1"/>
              <a:t>Closed</a:t>
            </a:r>
            <a:r>
              <a:rPr lang="it-IT" dirty="0"/>
              <a:t>-loop control</a:t>
            </a:r>
            <a:endParaRPr lang="it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3C047-5462-A04C-BAC1-2FFF5E5D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274965"/>
            <a:ext cx="4908550" cy="406115"/>
          </a:xfrm>
        </p:spPr>
        <p:txBody>
          <a:bodyPr/>
          <a:lstStyle/>
          <a:p>
            <a:r>
              <a:rPr lang="it-IT" sz="1400" dirty="0">
                <a:hlinkClick r:id="rId2"/>
              </a:rPr>
              <a:t>MATHWORKS VIDEO</a:t>
            </a:r>
            <a:endParaRPr lang="it-GB" sz="1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3023033"/>
            <a:ext cx="11188437" cy="2789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2000" dirty="0"/>
              <a:t>Closed-loop control make it possible to tackle both</a:t>
            </a:r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model changes </a:t>
            </a:r>
            <a:r>
              <a:rPr lang="en-GB" sz="1600" b="0" dirty="0"/>
              <a:t>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external disturbances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BUT</a:t>
            </a:r>
            <a:r>
              <a:rPr lang="en-GB" sz="2000" dirty="0"/>
              <a:t> a more complex architecture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829207" cy="464602"/>
          </a:xfrm>
        </p:spPr>
        <p:txBody>
          <a:bodyPr/>
          <a:lstStyle/>
          <a:p>
            <a:r>
              <a:rPr lang="it-IT" b="0" dirty="0"/>
              <a:t>Components of a Feedback Control System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3C047-5462-A04C-BAC1-2FFF5E5D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274965"/>
            <a:ext cx="4908550" cy="406115"/>
          </a:xfrm>
        </p:spPr>
        <p:txBody>
          <a:bodyPr/>
          <a:lstStyle/>
          <a:p>
            <a:r>
              <a:rPr lang="it-IT" sz="1400" dirty="0">
                <a:hlinkClick r:id="rId2"/>
              </a:rPr>
              <a:t>MATHWORKS VIDEO</a:t>
            </a:r>
            <a:endParaRPr lang="it-GB" sz="1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3023033"/>
            <a:ext cx="11188437" cy="2789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Controller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Actuator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Sensor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8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0" y="1316913"/>
            <a:ext cx="10829207" cy="464602"/>
          </a:xfrm>
        </p:spPr>
        <p:txBody>
          <a:bodyPr/>
          <a:lstStyle/>
          <a:p>
            <a:r>
              <a:rPr lang="it-IT" b="0" dirty="0" err="1"/>
              <a:t>Simulating</a:t>
            </a:r>
            <a:r>
              <a:rPr lang="it-IT" b="0" dirty="0"/>
              <a:t> </a:t>
            </a:r>
            <a:r>
              <a:rPr lang="it-IT" b="0" dirty="0" err="1"/>
              <a:t>Disturbance</a:t>
            </a:r>
            <a:r>
              <a:rPr lang="it-IT" b="0" dirty="0"/>
              <a:t> </a:t>
            </a:r>
            <a:r>
              <a:rPr lang="it-IT" b="0" dirty="0" err="1"/>
              <a:t>Rejection</a:t>
            </a:r>
            <a:r>
              <a:rPr lang="it-IT" b="0" dirty="0"/>
              <a:t> in </a:t>
            </a:r>
            <a:r>
              <a:rPr lang="it-IT" b="0" dirty="0" err="1"/>
              <a:t>Simulink</a:t>
            </a:r>
            <a:br>
              <a:rPr lang="it-IT" b="0" dirty="0"/>
            </a:br>
            <a:br>
              <a:rPr lang="it-IT" dirty="0"/>
            </a:br>
            <a:endParaRPr lang="it-IT" b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D3C047-5462-A04C-BAC1-2FFF5E5DE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7251" y="2274965"/>
            <a:ext cx="4908550" cy="406115"/>
          </a:xfrm>
        </p:spPr>
        <p:txBody>
          <a:bodyPr/>
          <a:lstStyle/>
          <a:p>
            <a:r>
              <a:rPr lang="it-IT" sz="1400" dirty="0">
                <a:hlinkClick r:id="rId2"/>
              </a:rPr>
              <a:t>MATHWORKS VIDEO</a:t>
            </a:r>
            <a:endParaRPr lang="it-GB" sz="14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63ED094-1E3C-8FD7-244E-9284334DF572}"/>
              </a:ext>
            </a:extLst>
          </p:cNvPr>
          <p:cNvSpPr txBox="1">
            <a:spLocks/>
          </p:cNvSpPr>
          <p:nvPr/>
        </p:nvSpPr>
        <p:spPr>
          <a:xfrm>
            <a:off x="557248" y="3023033"/>
            <a:ext cx="11188437" cy="2789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Hands-on session: </a:t>
            </a:r>
            <a:r>
              <a:rPr lang="en-GB" sz="2000" dirty="0">
                <a:hlinkClick r:id="rId3"/>
              </a:rPr>
              <a:t>download the software</a:t>
            </a:r>
            <a:r>
              <a:rPr lang="en-GB" sz="2000" dirty="0"/>
              <a:t> and use Simulink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33890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1200" spc="100" dirty="0"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1" id="{7ED010E2-75C0-6A46-A3A7-23127AAC8894}" vid="{CB180AE7-B54F-F34B-B2B3-130DFE485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1669</TotalTime>
  <Words>1125</Words>
  <Application>Microsoft Macintosh PowerPoint</Application>
  <PresentationFormat>Widescreen</PresentationFormat>
  <Paragraphs>159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Avenir Black</vt:lpstr>
      <vt:lpstr>Avenir Book</vt:lpstr>
      <vt:lpstr>Calibri</vt:lpstr>
      <vt:lpstr>Tema di Office</vt:lpstr>
      <vt:lpstr>Presentazione standard di PowerPoint</vt:lpstr>
      <vt:lpstr>Let’s start with a video</vt:lpstr>
      <vt:lpstr>What is control?</vt:lpstr>
      <vt:lpstr>Open-loop vs closed-loop control (1/2)</vt:lpstr>
      <vt:lpstr>Open-loop vs closed-loop control (2/2)</vt:lpstr>
      <vt:lpstr>Open-loop control</vt:lpstr>
      <vt:lpstr>Closed-loop control</vt:lpstr>
      <vt:lpstr>Components of a Feedback Control System</vt:lpstr>
      <vt:lpstr>Simulating Disturbance Rejection in Simulink  </vt:lpstr>
      <vt:lpstr>Simulating Robustness to System Variations in Simulink   </vt:lpstr>
      <vt:lpstr>Some applications of feedback control (1/3)</vt:lpstr>
      <vt:lpstr>Some applications of feedback control (2/3)</vt:lpstr>
      <vt:lpstr>Some applications of feedback control (3/3)</vt:lpstr>
      <vt:lpstr>Example of a feedback control system</vt:lpstr>
      <vt:lpstr>Example of a feedback control system</vt:lpstr>
      <vt:lpstr>Example of a feedback control system</vt:lpstr>
      <vt:lpstr>Example of a feedback control system</vt:lpstr>
      <vt:lpstr>Example of a feedback control system</vt:lpstr>
      <vt:lpstr>A more abstract block diagram</vt:lpstr>
      <vt:lpstr>Exercise</vt:lpstr>
      <vt:lpstr>To sum up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Marco Ariola</cp:lastModifiedBy>
  <cp:revision>20</cp:revision>
  <dcterms:created xsi:type="dcterms:W3CDTF">2021-11-23T11:10:02Z</dcterms:created>
  <dcterms:modified xsi:type="dcterms:W3CDTF">2022-07-23T16:44:32Z</dcterms:modified>
</cp:coreProperties>
</file>