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</p:sldIdLst>
  <p:sldSz cy="5143500" cx="9144000"/>
  <p:notesSz cx="6858000" cy="9144000"/>
  <p:embeddedFontLst>
    <p:embeddedFont>
      <p:font typeface="Roboto"/>
      <p:regular r:id="rId50"/>
      <p:bold r:id="rId51"/>
      <p:italic r:id="rId52"/>
      <p:boldItalic r:id="rId53"/>
    </p:embeddedFont>
    <p:embeddedFont>
      <p:font typeface="Caveat"/>
      <p:regular r:id="rId54"/>
      <p:bold r:id="rId5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slide" Target="slides/slide4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font" Target="fonts/Roboto-bold.fntdata"/><Relationship Id="rId50" Type="http://schemas.openxmlformats.org/officeDocument/2006/relationships/font" Target="fonts/Roboto-regular.fntdata"/><Relationship Id="rId53" Type="http://schemas.openxmlformats.org/officeDocument/2006/relationships/font" Target="fonts/Roboto-boldItalic.fntdata"/><Relationship Id="rId52" Type="http://schemas.openxmlformats.org/officeDocument/2006/relationships/font" Target="fonts/Roboto-italic.fntdata"/><Relationship Id="rId11" Type="http://schemas.openxmlformats.org/officeDocument/2006/relationships/slide" Target="slides/slide7.xml"/><Relationship Id="rId55" Type="http://schemas.openxmlformats.org/officeDocument/2006/relationships/font" Target="fonts/Caveat-bold.fntdata"/><Relationship Id="rId10" Type="http://schemas.openxmlformats.org/officeDocument/2006/relationships/slide" Target="slides/slide6.xml"/><Relationship Id="rId54" Type="http://schemas.openxmlformats.org/officeDocument/2006/relationships/font" Target="fonts/Caveat-regular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975509cf41_0_70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58" name="Google Shape;158;g975509cf41_0_70:notes"/>
          <p:cNvSpPr txBox="1"/>
          <p:nvPr>
            <p:ph idx="1" type="body"/>
          </p:nvPr>
        </p:nvSpPr>
        <p:spPr>
          <a:xfrm>
            <a:off x="913598" y="4346673"/>
            <a:ext cx="50154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9" name="Google Shape;159;g975509cf41_0_70:notes"/>
          <p:cNvSpPr/>
          <p:nvPr>
            <p:ph idx="2" type="sldImg"/>
          </p:nvPr>
        </p:nvSpPr>
        <p:spPr>
          <a:xfrm>
            <a:off x="274535" y="797870"/>
            <a:ext cx="6294600" cy="31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975509cf41_0_76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65" name="Google Shape;165;g975509cf41_0_76:notes"/>
          <p:cNvSpPr txBox="1"/>
          <p:nvPr>
            <p:ph idx="1" type="body"/>
          </p:nvPr>
        </p:nvSpPr>
        <p:spPr>
          <a:xfrm>
            <a:off x="913598" y="4346673"/>
            <a:ext cx="50154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6" name="Google Shape;166;g975509cf41_0_76:notes"/>
          <p:cNvSpPr/>
          <p:nvPr>
            <p:ph idx="2" type="sldImg"/>
          </p:nvPr>
        </p:nvSpPr>
        <p:spPr>
          <a:xfrm>
            <a:off x="274535" y="797870"/>
            <a:ext cx="6294600" cy="31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975509cf41_0_82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2" name="Google Shape;172;g975509cf41_0_82:notes"/>
          <p:cNvSpPr txBox="1"/>
          <p:nvPr>
            <p:ph idx="1" type="body"/>
          </p:nvPr>
        </p:nvSpPr>
        <p:spPr>
          <a:xfrm>
            <a:off x="913598" y="4346673"/>
            <a:ext cx="50154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3" name="Google Shape;173;g975509cf41_0_82:notes"/>
          <p:cNvSpPr/>
          <p:nvPr>
            <p:ph idx="2" type="sldImg"/>
          </p:nvPr>
        </p:nvSpPr>
        <p:spPr>
          <a:xfrm>
            <a:off x="274535" y="797870"/>
            <a:ext cx="6294600" cy="31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975509cf41_0_88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9" name="Google Shape;179;g975509cf41_0_88:notes"/>
          <p:cNvSpPr txBox="1"/>
          <p:nvPr>
            <p:ph idx="1" type="body"/>
          </p:nvPr>
        </p:nvSpPr>
        <p:spPr>
          <a:xfrm>
            <a:off x="913598" y="4346673"/>
            <a:ext cx="50154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0" name="Google Shape;180;g975509cf41_0_88:notes"/>
          <p:cNvSpPr/>
          <p:nvPr>
            <p:ph idx="2" type="sldImg"/>
          </p:nvPr>
        </p:nvSpPr>
        <p:spPr>
          <a:xfrm>
            <a:off x="274535" y="797870"/>
            <a:ext cx="6294600" cy="31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ad402ed607_1_8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6" name="Google Shape;186;gad402ed607_1_8:notes"/>
          <p:cNvSpPr txBox="1"/>
          <p:nvPr>
            <p:ph idx="1" type="body"/>
          </p:nvPr>
        </p:nvSpPr>
        <p:spPr>
          <a:xfrm>
            <a:off x="913598" y="4346673"/>
            <a:ext cx="50154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7" name="Google Shape;187;gad402ed607_1_8:notes"/>
          <p:cNvSpPr/>
          <p:nvPr>
            <p:ph idx="2" type="sldImg"/>
          </p:nvPr>
        </p:nvSpPr>
        <p:spPr>
          <a:xfrm>
            <a:off x="274535" y="797870"/>
            <a:ext cx="6294600" cy="31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975509cf41_0_94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93" name="Google Shape;193;g975509cf41_0_94:notes"/>
          <p:cNvSpPr txBox="1"/>
          <p:nvPr>
            <p:ph idx="1" type="body"/>
          </p:nvPr>
        </p:nvSpPr>
        <p:spPr>
          <a:xfrm>
            <a:off x="913598" y="4346673"/>
            <a:ext cx="50154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4" name="Google Shape;194;g975509cf41_0_94:notes"/>
          <p:cNvSpPr/>
          <p:nvPr>
            <p:ph idx="2" type="sldImg"/>
          </p:nvPr>
        </p:nvSpPr>
        <p:spPr>
          <a:xfrm>
            <a:off x="274535" y="797870"/>
            <a:ext cx="6294600" cy="31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975509cf41_0_100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00" name="Google Shape;200;g975509cf41_0_100:notes"/>
          <p:cNvSpPr txBox="1"/>
          <p:nvPr>
            <p:ph idx="1" type="body"/>
          </p:nvPr>
        </p:nvSpPr>
        <p:spPr>
          <a:xfrm>
            <a:off x="913598" y="4346673"/>
            <a:ext cx="50154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1" name="Google Shape;201;g975509cf41_0_100:notes"/>
          <p:cNvSpPr/>
          <p:nvPr>
            <p:ph idx="2" type="sldImg"/>
          </p:nvPr>
        </p:nvSpPr>
        <p:spPr>
          <a:xfrm>
            <a:off x="274535" y="797870"/>
            <a:ext cx="6294600" cy="31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975509cf41_0_106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07" name="Google Shape;207;g975509cf41_0_106:notes"/>
          <p:cNvSpPr txBox="1"/>
          <p:nvPr>
            <p:ph idx="1" type="body"/>
          </p:nvPr>
        </p:nvSpPr>
        <p:spPr>
          <a:xfrm>
            <a:off x="913598" y="4346673"/>
            <a:ext cx="50154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8" name="Google Shape;208;g975509cf41_0_106:notes"/>
          <p:cNvSpPr/>
          <p:nvPr>
            <p:ph idx="2" type="sldImg"/>
          </p:nvPr>
        </p:nvSpPr>
        <p:spPr>
          <a:xfrm>
            <a:off x="274535" y="797870"/>
            <a:ext cx="6294600" cy="31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975509cf41_0_112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14" name="Google Shape;214;g975509cf41_0_112:notes"/>
          <p:cNvSpPr txBox="1"/>
          <p:nvPr>
            <p:ph idx="1" type="body"/>
          </p:nvPr>
        </p:nvSpPr>
        <p:spPr>
          <a:xfrm>
            <a:off x="913598" y="4346673"/>
            <a:ext cx="50154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5" name="Google Shape;215;g975509cf41_0_112:notes"/>
          <p:cNvSpPr/>
          <p:nvPr>
            <p:ph idx="2" type="sldImg"/>
          </p:nvPr>
        </p:nvSpPr>
        <p:spPr>
          <a:xfrm>
            <a:off x="274535" y="797870"/>
            <a:ext cx="6294600" cy="31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975509cf41_0_118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21" name="Google Shape;221;g975509cf41_0_118:notes"/>
          <p:cNvSpPr txBox="1"/>
          <p:nvPr>
            <p:ph idx="1" type="body"/>
          </p:nvPr>
        </p:nvSpPr>
        <p:spPr>
          <a:xfrm>
            <a:off x="913598" y="4346673"/>
            <a:ext cx="50154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2" name="Google Shape;222;g975509cf41_0_118:notes"/>
          <p:cNvSpPr/>
          <p:nvPr>
            <p:ph idx="2" type="sldImg"/>
          </p:nvPr>
        </p:nvSpPr>
        <p:spPr>
          <a:xfrm>
            <a:off x="274535" y="797870"/>
            <a:ext cx="6294600" cy="31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111f74d6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111f74d6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ad402ed607_1_15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28" name="Google Shape;228;gad402ed607_1_15:notes"/>
          <p:cNvSpPr txBox="1"/>
          <p:nvPr>
            <p:ph idx="1" type="body"/>
          </p:nvPr>
        </p:nvSpPr>
        <p:spPr>
          <a:xfrm>
            <a:off x="913598" y="4346673"/>
            <a:ext cx="50154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9" name="Google Shape;229;gad402ed607_1_15:notes"/>
          <p:cNvSpPr/>
          <p:nvPr>
            <p:ph idx="2" type="sldImg"/>
          </p:nvPr>
        </p:nvSpPr>
        <p:spPr>
          <a:xfrm>
            <a:off x="274535" y="797870"/>
            <a:ext cx="6294600" cy="31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975509cf41_0_124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35" name="Google Shape;235;g975509cf41_0_124:notes"/>
          <p:cNvSpPr txBox="1"/>
          <p:nvPr>
            <p:ph idx="1" type="body"/>
          </p:nvPr>
        </p:nvSpPr>
        <p:spPr>
          <a:xfrm>
            <a:off x="913598" y="4346673"/>
            <a:ext cx="50154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6" name="Google Shape;236;g975509cf41_0_124:notes"/>
          <p:cNvSpPr/>
          <p:nvPr>
            <p:ph idx="2" type="sldImg"/>
          </p:nvPr>
        </p:nvSpPr>
        <p:spPr>
          <a:xfrm>
            <a:off x="274535" y="797870"/>
            <a:ext cx="6294600" cy="31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ad402ed607_1_21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42" name="Google Shape;242;gad402ed607_1_21:notes"/>
          <p:cNvSpPr txBox="1"/>
          <p:nvPr>
            <p:ph idx="1" type="body"/>
          </p:nvPr>
        </p:nvSpPr>
        <p:spPr>
          <a:xfrm>
            <a:off x="913598" y="4346673"/>
            <a:ext cx="50154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3" name="Google Shape;243;gad402ed607_1_21:notes"/>
          <p:cNvSpPr/>
          <p:nvPr>
            <p:ph idx="2" type="sldImg"/>
          </p:nvPr>
        </p:nvSpPr>
        <p:spPr>
          <a:xfrm>
            <a:off x="274535" y="797870"/>
            <a:ext cx="6294600" cy="31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975509cf41_0_130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49" name="Google Shape;249;g975509cf41_0_130:notes"/>
          <p:cNvSpPr txBox="1"/>
          <p:nvPr>
            <p:ph idx="1" type="body"/>
          </p:nvPr>
        </p:nvSpPr>
        <p:spPr>
          <a:xfrm>
            <a:off x="913598" y="4346673"/>
            <a:ext cx="50154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0" name="Google Shape;250;g975509cf41_0_130:notes"/>
          <p:cNvSpPr/>
          <p:nvPr>
            <p:ph idx="2" type="sldImg"/>
          </p:nvPr>
        </p:nvSpPr>
        <p:spPr>
          <a:xfrm>
            <a:off x="274535" y="797870"/>
            <a:ext cx="6294600" cy="31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975509cf41_0_136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56" name="Google Shape;256;g975509cf41_0_136:notes"/>
          <p:cNvSpPr txBox="1"/>
          <p:nvPr>
            <p:ph idx="1" type="body"/>
          </p:nvPr>
        </p:nvSpPr>
        <p:spPr>
          <a:xfrm>
            <a:off x="913598" y="4346673"/>
            <a:ext cx="50154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7" name="Google Shape;257;g975509cf41_0_136:notes"/>
          <p:cNvSpPr/>
          <p:nvPr>
            <p:ph idx="2" type="sldImg"/>
          </p:nvPr>
        </p:nvSpPr>
        <p:spPr>
          <a:xfrm>
            <a:off x="274535" y="797870"/>
            <a:ext cx="6294600" cy="31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975509cf41_0_220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63" name="Google Shape;263;g975509cf41_0_220:notes"/>
          <p:cNvSpPr txBox="1"/>
          <p:nvPr>
            <p:ph idx="1" type="body"/>
          </p:nvPr>
        </p:nvSpPr>
        <p:spPr>
          <a:xfrm>
            <a:off x="913598" y="4346673"/>
            <a:ext cx="50154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4" name="Google Shape;264;g975509cf41_0_220:notes"/>
          <p:cNvSpPr/>
          <p:nvPr>
            <p:ph idx="2" type="sldImg"/>
          </p:nvPr>
        </p:nvSpPr>
        <p:spPr>
          <a:xfrm>
            <a:off x="274535" y="797870"/>
            <a:ext cx="6294600" cy="31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975509cf41_0_226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70" name="Google Shape;270;g975509cf41_0_226:notes"/>
          <p:cNvSpPr txBox="1"/>
          <p:nvPr>
            <p:ph idx="1" type="body"/>
          </p:nvPr>
        </p:nvSpPr>
        <p:spPr>
          <a:xfrm>
            <a:off x="913598" y="4346673"/>
            <a:ext cx="50154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1" name="Google Shape;271;g975509cf41_0_226:notes"/>
          <p:cNvSpPr/>
          <p:nvPr>
            <p:ph idx="2" type="sldImg"/>
          </p:nvPr>
        </p:nvSpPr>
        <p:spPr>
          <a:xfrm>
            <a:off x="274535" y="797870"/>
            <a:ext cx="6294600" cy="31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975509cf41_0_243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88" name="Google Shape;288;g975509cf41_0_243:notes"/>
          <p:cNvSpPr txBox="1"/>
          <p:nvPr>
            <p:ph idx="1" type="body"/>
          </p:nvPr>
        </p:nvSpPr>
        <p:spPr>
          <a:xfrm>
            <a:off x="913598" y="4346673"/>
            <a:ext cx="50154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9" name="Google Shape;289;g975509cf41_0_243:notes"/>
          <p:cNvSpPr/>
          <p:nvPr>
            <p:ph idx="2" type="sldImg"/>
          </p:nvPr>
        </p:nvSpPr>
        <p:spPr>
          <a:xfrm>
            <a:off x="274535" y="797870"/>
            <a:ext cx="6294600" cy="31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975509cf41_0_265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11" name="Google Shape;311;g975509cf41_0_265:notes"/>
          <p:cNvSpPr txBox="1"/>
          <p:nvPr>
            <p:ph idx="1" type="body"/>
          </p:nvPr>
        </p:nvSpPr>
        <p:spPr>
          <a:xfrm>
            <a:off x="913598" y="4346673"/>
            <a:ext cx="50154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2" name="Google Shape;312;g975509cf41_0_265:notes"/>
          <p:cNvSpPr/>
          <p:nvPr>
            <p:ph idx="2" type="sldImg"/>
          </p:nvPr>
        </p:nvSpPr>
        <p:spPr>
          <a:xfrm>
            <a:off x="274535" y="797870"/>
            <a:ext cx="6294600" cy="31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g975509cf41_0_301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50" name="Google Shape;350;g975509cf41_0_301:notes"/>
          <p:cNvSpPr txBox="1"/>
          <p:nvPr>
            <p:ph idx="1" type="body"/>
          </p:nvPr>
        </p:nvSpPr>
        <p:spPr>
          <a:xfrm>
            <a:off x="913598" y="4346673"/>
            <a:ext cx="50154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1" name="Google Shape;351;g975509cf41_0_301:notes"/>
          <p:cNvSpPr/>
          <p:nvPr>
            <p:ph idx="2" type="sldImg"/>
          </p:nvPr>
        </p:nvSpPr>
        <p:spPr>
          <a:xfrm>
            <a:off x="274535" y="797870"/>
            <a:ext cx="6294600" cy="31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10e3af47a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10e3af47a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gad402ed607_1_27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90" name="Google Shape;390;gad402ed607_1_27:notes"/>
          <p:cNvSpPr txBox="1"/>
          <p:nvPr>
            <p:ph idx="1" type="body"/>
          </p:nvPr>
        </p:nvSpPr>
        <p:spPr>
          <a:xfrm>
            <a:off x="913598" y="4346673"/>
            <a:ext cx="50154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1" name="Google Shape;391;gad402ed607_1_27:notes"/>
          <p:cNvSpPr/>
          <p:nvPr>
            <p:ph idx="2" type="sldImg"/>
          </p:nvPr>
        </p:nvSpPr>
        <p:spPr>
          <a:xfrm>
            <a:off x="274535" y="797870"/>
            <a:ext cx="6294600" cy="31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975509cf41_0_142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97" name="Google Shape;397;g975509cf41_0_142:notes"/>
          <p:cNvSpPr txBox="1"/>
          <p:nvPr>
            <p:ph idx="1" type="body"/>
          </p:nvPr>
        </p:nvSpPr>
        <p:spPr>
          <a:xfrm>
            <a:off x="913598" y="4346673"/>
            <a:ext cx="50154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8" name="Google Shape;398;g975509cf41_0_142:notes"/>
          <p:cNvSpPr/>
          <p:nvPr>
            <p:ph idx="2" type="sldImg"/>
          </p:nvPr>
        </p:nvSpPr>
        <p:spPr>
          <a:xfrm>
            <a:off x="274535" y="797870"/>
            <a:ext cx="6294600" cy="31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975509cf41_0_171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27" name="Google Shape;427;g975509cf41_0_171:notes"/>
          <p:cNvSpPr txBox="1"/>
          <p:nvPr>
            <p:ph idx="1" type="body"/>
          </p:nvPr>
        </p:nvSpPr>
        <p:spPr>
          <a:xfrm>
            <a:off x="913598" y="4346673"/>
            <a:ext cx="50154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8" name="Google Shape;428;g975509cf41_0_171:notes"/>
          <p:cNvSpPr/>
          <p:nvPr>
            <p:ph idx="2" type="sldImg"/>
          </p:nvPr>
        </p:nvSpPr>
        <p:spPr>
          <a:xfrm>
            <a:off x="274535" y="797870"/>
            <a:ext cx="6294600" cy="31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g975509cf41_0_177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35" name="Google Shape;435;g975509cf41_0_177:notes"/>
          <p:cNvSpPr txBox="1"/>
          <p:nvPr>
            <p:ph idx="1" type="body"/>
          </p:nvPr>
        </p:nvSpPr>
        <p:spPr>
          <a:xfrm>
            <a:off x="913598" y="4346673"/>
            <a:ext cx="50154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36" name="Google Shape;436;g975509cf41_0_177:notes"/>
          <p:cNvSpPr/>
          <p:nvPr>
            <p:ph idx="2" type="sldImg"/>
          </p:nvPr>
        </p:nvSpPr>
        <p:spPr>
          <a:xfrm>
            <a:off x="274535" y="797870"/>
            <a:ext cx="6294600" cy="31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g975509cf41_0_214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73" name="Google Shape;473;g975509cf41_0_214:notes"/>
          <p:cNvSpPr txBox="1"/>
          <p:nvPr>
            <p:ph idx="1" type="body"/>
          </p:nvPr>
        </p:nvSpPr>
        <p:spPr>
          <a:xfrm>
            <a:off x="913598" y="4346673"/>
            <a:ext cx="50154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4" name="Google Shape;474;g975509cf41_0_214:notes"/>
          <p:cNvSpPr/>
          <p:nvPr>
            <p:ph idx="2" type="sldImg"/>
          </p:nvPr>
        </p:nvSpPr>
        <p:spPr>
          <a:xfrm>
            <a:off x="274535" y="797870"/>
            <a:ext cx="6294600" cy="31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8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g975509cf41_0_338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80" name="Google Shape;480;g975509cf41_0_338:notes"/>
          <p:cNvSpPr txBox="1"/>
          <p:nvPr>
            <p:ph idx="1" type="body"/>
          </p:nvPr>
        </p:nvSpPr>
        <p:spPr>
          <a:xfrm>
            <a:off x="913598" y="4346673"/>
            <a:ext cx="50154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1" name="Google Shape;481;g975509cf41_0_338:notes"/>
          <p:cNvSpPr/>
          <p:nvPr>
            <p:ph idx="2" type="sldImg"/>
          </p:nvPr>
        </p:nvSpPr>
        <p:spPr>
          <a:xfrm>
            <a:off x="274535" y="797870"/>
            <a:ext cx="6294600" cy="31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g975509cf41_0_362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505" name="Google Shape;505;g975509cf41_0_362:notes"/>
          <p:cNvSpPr txBox="1"/>
          <p:nvPr>
            <p:ph idx="1" type="body"/>
          </p:nvPr>
        </p:nvSpPr>
        <p:spPr>
          <a:xfrm>
            <a:off x="913598" y="4346673"/>
            <a:ext cx="50154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6" name="Google Shape;506;g975509cf41_0_362:notes"/>
          <p:cNvSpPr/>
          <p:nvPr>
            <p:ph idx="2" type="sldImg"/>
          </p:nvPr>
        </p:nvSpPr>
        <p:spPr>
          <a:xfrm>
            <a:off x="274535" y="797870"/>
            <a:ext cx="6294600" cy="31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0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gad402ed607_1_35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512" name="Google Shape;512;gad402ed607_1_35:notes"/>
          <p:cNvSpPr txBox="1"/>
          <p:nvPr>
            <p:ph idx="1" type="body"/>
          </p:nvPr>
        </p:nvSpPr>
        <p:spPr>
          <a:xfrm>
            <a:off x="913598" y="4346673"/>
            <a:ext cx="50154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13" name="Google Shape;513;gad402ed607_1_35:notes"/>
          <p:cNvSpPr/>
          <p:nvPr>
            <p:ph idx="2" type="sldImg"/>
          </p:nvPr>
        </p:nvSpPr>
        <p:spPr>
          <a:xfrm>
            <a:off x="274535" y="797870"/>
            <a:ext cx="6294600" cy="31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7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g975509cf41_0_368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519" name="Google Shape;519;g975509cf41_0_368:notes"/>
          <p:cNvSpPr txBox="1"/>
          <p:nvPr>
            <p:ph idx="1" type="body"/>
          </p:nvPr>
        </p:nvSpPr>
        <p:spPr>
          <a:xfrm>
            <a:off x="913598" y="4346673"/>
            <a:ext cx="50154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0" name="Google Shape;520;g975509cf41_0_368:notes"/>
          <p:cNvSpPr/>
          <p:nvPr>
            <p:ph idx="2" type="sldImg"/>
          </p:nvPr>
        </p:nvSpPr>
        <p:spPr>
          <a:xfrm>
            <a:off x="274535" y="797870"/>
            <a:ext cx="6294600" cy="31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4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gad402ed607_1_41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526" name="Google Shape;526;gad402ed607_1_41:notes"/>
          <p:cNvSpPr txBox="1"/>
          <p:nvPr>
            <p:ph idx="1" type="body"/>
          </p:nvPr>
        </p:nvSpPr>
        <p:spPr>
          <a:xfrm>
            <a:off x="913598" y="4346673"/>
            <a:ext cx="50154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7" name="Google Shape;527;gad402ed607_1_41:notes"/>
          <p:cNvSpPr/>
          <p:nvPr>
            <p:ph idx="2" type="sldImg"/>
          </p:nvPr>
        </p:nvSpPr>
        <p:spPr>
          <a:xfrm>
            <a:off x="274535" y="797870"/>
            <a:ext cx="6294600" cy="31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975509cf41_0_0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74" name="Google Shape;74;g975509cf41_0_0:notes"/>
          <p:cNvSpPr txBox="1"/>
          <p:nvPr>
            <p:ph idx="1" type="body"/>
          </p:nvPr>
        </p:nvSpPr>
        <p:spPr>
          <a:xfrm>
            <a:off x="913598" y="4346673"/>
            <a:ext cx="50154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" name="Google Shape;75;g975509cf41_0_0:notes"/>
          <p:cNvSpPr/>
          <p:nvPr>
            <p:ph idx="2" type="sldImg"/>
          </p:nvPr>
        </p:nvSpPr>
        <p:spPr>
          <a:xfrm>
            <a:off x="274535" y="797870"/>
            <a:ext cx="6294600" cy="31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Google Shape;532;g975509cf41_0_374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533" name="Google Shape;533;g975509cf41_0_374:notes"/>
          <p:cNvSpPr txBox="1"/>
          <p:nvPr>
            <p:ph idx="1" type="body"/>
          </p:nvPr>
        </p:nvSpPr>
        <p:spPr>
          <a:xfrm>
            <a:off x="913598" y="4346673"/>
            <a:ext cx="50154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34" name="Google Shape;534;g975509cf41_0_374:notes"/>
          <p:cNvSpPr/>
          <p:nvPr>
            <p:ph idx="2" type="sldImg"/>
          </p:nvPr>
        </p:nvSpPr>
        <p:spPr>
          <a:xfrm>
            <a:off x="274535" y="797870"/>
            <a:ext cx="6294600" cy="31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9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g975509cf41_0_411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571" name="Google Shape;571;g975509cf41_0_411:notes"/>
          <p:cNvSpPr txBox="1"/>
          <p:nvPr>
            <p:ph idx="1" type="body"/>
          </p:nvPr>
        </p:nvSpPr>
        <p:spPr>
          <a:xfrm>
            <a:off x="913598" y="4346673"/>
            <a:ext cx="50154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2" name="Google Shape;572;g975509cf41_0_411:notes"/>
          <p:cNvSpPr/>
          <p:nvPr>
            <p:ph idx="2" type="sldImg"/>
          </p:nvPr>
        </p:nvSpPr>
        <p:spPr>
          <a:xfrm>
            <a:off x="274535" y="797870"/>
            <a:ext cx="6294600" cy="31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6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Google Shape;577;gad402ed607_1_47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578" name="Google Shape;578;gad402ed607_1_47:notes"/>
          <p:cNvSpPr txBox="1"/>
          <p:nvPr>
            <p:ph idx="1" type="body"/>
          </p:nvPr>
        </p:nvSpPr>
        <p:spPr>
          <a:xfrm>
            <a:off x="913598" y="4346673"/>
            <a:ext cx="50154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9" name="Google Shape;579;gad402ed607_1_47:notes"/>
          <p:cNvSpPr/>
          <p:nvPr>
            <p:ph idx="2" type="sldImg"/>
          </p:nvPr>
        </p:nvSpPr>
        <p:spPr>
          <a:xfrm>
            <a:off x="274535" y="797870"/>
            <a:ext cx="6294600" cy="31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3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g975509cf41_0_417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585" name="Google Shape;585;g975509cf41_0_417:notes"/>
          <p:cNvSpPr txBox="1"/>
          <p:nvPr>
            <p:ph idx="1" type="body"/>
          </p:nvPr>
        </p:nvSpPr>
        <p:spPr>
          <a:xfrm>
            <a:off x="913598" y="4346673"/>
            <a:ext cx="50154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6" name="Google Shape;586;g975509cf41_0_417:notes"/>
          <p:cNvSpPr/>
          <p:nvPr>
            <p:ph idx="2" type="sldImg"/>
          </p:nvPr>
        </p:nvSpPr>
        <p:spPr>
          <a:xfrm>
            <a:off x="274535" y="797870"/>
            <a:ext cx="6294600" cy="31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0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g975509cf41_0_423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592" name="Google Shape;592;g975509cf41_0_423:notes"/>
          <p:cNvSpPr txBox="1"/>
          <p:nvPr>
            <p:ph idx="1" type="body"/>
          </p:nvPr>
        </p:nvSpPr>
        <p:spPr>
          <a:xfrm>
            <a:off x="913598" y="4346673"/>
            <a:ext cx="50154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3" name="Google Shape;593;g975509cf41_0_423:notes"/>
          <p:cNvSpPr/>
          <p:nvPr>
            <p:ph idx="2" type="sldImg"/>
          </p:nvPr>
        </p:nvSpPr>
        <p:spPr>
          <a:xfrm>
            <a:off x="274535" y="797870"/>
            <a:ext cx="6294600" cy="31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7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g324006bf32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9" name="Google Shape;649;g324006bf32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975509cf41_0_6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2" name="Google Shape;82;g975509cf41_0_6:notes"/>
          <p:cNvSpPr txBox="1"/>
          <p:nvPr>
            <p:ph idx="1" type="body"/>
          </p:nvPr>
        </p:nvSpPr>
        <p:spPr>
          <a:xfrm>
            <a:off x="913598" y="4346673"/>
            <a:ext cx="50154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" name="Google Shape;83;g975509cf41_0_6:notes"/>
          <p:cNvSpPr/>
          <p:nvPr>
            <p:ph idx="2" type="sldImg"/>
          </p:nvPr>
        </p:nvSpPr>
        <p:spPr>
          <a:xfrm>
            <a:off x="274535" y="797870"/>
            <a:ext cx="6294600" cy="31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975509cf41_0_21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98" name="Google Shape;98;g975509cf41_0_21:notes"/>
          <p:cNvSpPr txBox="1"/>
          <p:nvPr>
            <p:ph idx="1" type="body"/>
          </p:nvPr>
        </p:nvSpPr>
        <p:spPr>
          <a:xfrm>
            <a:off x="913598" y="4346673"/>
            <a:ext cx="50154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Google Shape;99;g975509cf41_0_21:notes"/>
          <p:cNvSpPr/>
          <p:nvPr>
            <p:ph idx="2" type="sldImg"/>
          </p:nvPr>
        </p:nvSpPr>
        <p:spPr>
          <a:xfrm>
            <a:off x="274535" y="797870"/>
            <a:ext cx="6294600" cy="31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ad402ed607_1_1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05" name="Google Shape;105;gad402ed607_1_1:notes"/>
          <p:cNvSpPr txBox="1"/>
          <p:nvPr>
            <p:ph idx="1" type="body"/>
          </p:nvPr>
        </p:nvSpPr>
        <p:spPr>
          <a:xfrm>
            <a:off x="913598" y="4346673"/>
            <a:ext cx="50154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gad402ed607_1_1:notes"/>
          <p:cNvSpPr/>
          <p:nvPr>
            <p:ph idx="2" type="sldImg"/>
          </p:nvPr>
        </p:nvSpPr>
        <p:spPr>
          <a:xfrm>
            <a:off x="274535" y="797870"/>
            <a:ext cx="6294600" cy="31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975509cf41_0_27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2" name="Google Shape;112;g975509cf41_0_27:notes"/>
          <p:cNvSpPr txBox="1"/>
          <p:nvPr>
            <p:ph idx="1" type="body"/>
          </p:nvPr>
        </p:nvSpPr>
        <p:spPr>
          <a:xfrm>
            <a:off x="913598" y="4346673"/>
            <a:ext cx="50154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Google Shape;113;g975509cf41_0_27:notes"/>
          <p:cNvSpPr/>
          <p:nvPr>
            <p:ph idx="2" type="sldImg"/>
          </p:nvPr>
        </p:nvSpPr>
        <p:spPr>
          <a:xfrm>
            <a:off x="274535" y="797870"/>
            <a:ext cx="6294600" cy="31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975509cf41_0_32:notes"/>
          <p:cNvSpPr/>
          <p:nvPr/>
        </p:nvSpPr>
        <p:spPr>
          <a:xfrm>
            <a:off x="864244" y="798200"/>
            <a:ext cx="5129514" cy="32036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0" name="Google Shape;120;g975509cf41_0_32:notes"/>
          <p:cNvSpPr txBox="1"/>
          <p:nvPr>
            <p:ph idx="1" type="body"/>
          </p:nvPr>
        </p:nvSpPr>
        <p:spPr>
          <a:xfrm>
            <a:off x="913598" y="4346673"/>
            <a:ext cx="50154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1" name="Google Shape;121;g975509cf41_0_32:notes"/>
          <p:cNvSpPr/>
          <p:nvPr>
            <p:ph idx="2" type="sldImg"/>
          </p:nvPr>
        </p:nvSpPr>
        <p:spPr>
          <a:xfrm>
            <a:off x="274535" y="797870"/>
            <a:ext cx="6294600" cy="31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568156" y="189000"/>
            <a:ext cx="7992300" cy="43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88074" y="1085940"/>
            <a:ext cx="8200200" cy="29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rtl="0" algn="l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raffaelemontella.it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ctrTitle"/>
          </p:nvPr>
        </p:nvSpPr>
        <p:spPr>
          <a:xfrm>
            <a:off x="0" y="592175"/>
            <a:ext cx="9144000" cy="20526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Architettura dei Calcolatori:</a:t>
            </a:r>
            <a:br>
              <a:rPr b="1" lang="en">
                <a:solidFill>
                  <a:srgbClr val="FFFFFF"/>
                </a:solidFill>
              </a:rPr>
            </a:br>
            <a:r>
              <a:rPr b="1" lang="en">
                <a:solidFill>
                  <a:srgbClr val="FFFFFF"/>
                </a:solidFill>
              </a:rPr>
              <a:t>Il processore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58" name="Google Shape;58;p14"/>
          <p:cNvSpPr txBox="1"/>
          <p:nvPr/>
        </p:nvSpPr>
        <p:spPr>
          <a:xfrm>
            <a:off x="0" y="4453500"/>
            <a:ext cx="9144000" cy="6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i="1" lang="en" sz="1800">
                <a:solidFill>
                  <a:srgbClr val="595959"/>
                </a:solidFill>
              </a:rPr>
              <a:t>Raffaele Montella, PhD</a:t>
            </a:r>
            <a:endParaRPr i="1" sz="1800">
              <a:solidFill>
                <a:srgbClr val="595959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i="1" lang="en" sz="1800" u="sng">
                <a:solidFill>
                  <a:srgbClr val="0097A7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http://raffaelemontella.it</a:t>
            </a:r>
            <a:r>
              <a:rPr i="1" lang="en" sz="1800">
                <a:solidFill>
                  <a:srgbClr val="595959"/>
                </a:solidFill>
              </a:rPr>
              <a:t> raffaele.montella@uniparthenope.it</a:t>
            </a:r>
            <a:endParaRPr sz="1800"/>
          </a:p>
        </p:txBody>
      </p:sp>
      <p:sp>
        <p:nvSpPr>
          <p:cNvPr id="59" name="Google Shape;59;p14"/>
          <p:cNvSpPr txBox="1"/>
          <p:nvPr/>
        </p:nvSpPr>
        <p:spPr>
          <a:xfrm>
            <a:off x="0" y="3215125"/>
            <a:ext cx="9144000" cy="9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33333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“</a:t>
            </a:r>
            <a:r>
              <a:rPr lang="en" sz="2400">
                <a:solidFill>
                  <a:srgbClr val="333333"/>
                </a:solidFill>
                <a:highlight>
                  <a:srgbClr val="FFFFFF"/>
                </a:highlight>
                <a:latin typeface="Caveat"/>
                <a:ea typeface="Caveat"/>
                <a:cs typeface="Caveat"/>
                <a:sym typeface="Caveat"/>
              </a:rPr>
              <a:t>One ring to rule them all</a:t>
            </a:r>
            <a:r>
              <a:rPr lang="en" sz="2400">
                <a:solidFill>
                  <a:srgbClr val="333333"/>
                </a:solidFill>
                <a:highlight>
                  <a:srgbClr val="FFFFFF"/>
                </a:highlight>
                <a:latin typeface="Caveat"/>
                <a:ea typeface="Caveat"/>
                <a:cs typeface="Caveat"/>
                <a:sym typeface="Caveat"/>
              </a:rPr>
              <a:t>..</a:t>
            </a:r>
            <a:r>
              <a:rPr lang="en" sz="2400">
                <a:solidFill>
                  <a:srgbClr val="33333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.”</a:t>
            </a:r>
            <a:endParaRPr sz="2400">
              <a:solidFill>
                <a:srgbClr val="333333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333333"/>
                </a:solidFill>
                <a:highlight>
                  <a:srgbClr val="FFFFFF"/>
                </a:highlight>
              </a:rPr>
              <a:t>(cit. The Lord of the Rings,  </a:t>
            </a:r>
            <a:r>
              <a:rPr lang="en" sz="1000">
                <a:solidFill>
                  <a:srgbClr val="333333"/>
                </a:solidFill>
                <a:highlight>
                  <a:srgbClr val="FFFFFF"/>
                </a:highlight>
              </a:rPr>
              <a:t>John Ronald Reuel Tolkien</a:t>
            </a:r>
            <a:r>
              <a:rPr lang="en" sz="1000">
                <a:solidFill>
                  <a:srgbClr val="333333"/>
                </a:solidFill>
                <a:highlight>
                  <a:srgbClr val="FFFFFF"/>
                </a:highlight>
              </a:rPr>
              <a:t>, 1954-1955)</a:t>
            </a:r>
            <a:endParaRPr sz="28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3"/>
          <p:cNvSpPr/>
          <p:nvPr/>
        </p:nvSpPr>
        <p:spPr>
          <a:xfrm>
            <a:off x="52829" y="651210"/>
            <a:ext cx="9090000" cy="40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b="1" lang="en" sz="2000" strike="noStrike">
                <a:solidFill>
                  <a:srgbClr val="000000"/>
                </a:solidFill>
              </a:rPr>
              <a:t>Unità di controllo</a:t>
            </a:r>
            <a:endParaRPr sz="2000"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 strike="noStrike">
                <a:solidFill>
                  <a:srgbClr val="000000"/>
                </a:solidFill>
              </a:rPr>
              <a:t>Program Counter (</a:t>
            </a:r>
            <a:r>
              <a:rPr b="1" i="1" lang="en" sz="2000" strike="noStrike">
                <a:solidFill>
                  <a:srgbClr val="000000"/>
                </a:solidFill>
              </a:rPr>
              <a:t>PC</a:t>
            </a:r>
            <a:r>
              <a:rPr lang="en" sz="2000" strike="noStrike">
                <a:solidFill>
                  <a:srgbClr val="000000"/>
                </a:solidFill>
              </a:rPr>
              <a:t>):  Prossima Istruzione</a:t>
            </a:r>
            <a:endParaRPr sz="2000"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/>
              <a:t>I</a:t>
            </a:r>
            <a:r>
              <a:rPr lang="en" sz="2000" strike="noStrike">
                <a:solidFill>
                  <a:srgbClr val="000000"/>
                </a:solidFill>
              </a:rPr>
              <a:t>nstruction Register: registro di decodifica (</a:t>
            </a:r>
            <a:r>
              <a:rPr b="1" i="1" lang="en" sz="2000" strike="noStrike">
                <a:solidFill>
                  <a:srgbClr val="000000"/>
                </a:solidFill>
              </a:rPr>
              <a:t>D</a:t>
            </a:r>
            <a:r>
              <a:rPr lang="en" sz="2000" strike="noStrike">
                <a:solidFill>
                  <a:srgbClr val="000000"/>
                </a:solidFill>
              </a:rPr>
              <a:t>)</a:t>
            </a:r>
            <a:endParaRPr sz="2000"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/>
              <a:t>R</a:t>
            </a:r>
            <a:r>
              <a:rPr lang="en" sz="2000" strike="noStrike">
                <a:solidFill>
                  <a:srgbClr val="000000"/>
                </a:solidFill>
              </a:rPr>
              <a:t>egistri di Macchina (</a:t>
            </a:r>
            <a:r>
              <a:rPr b="1" i="1" lang="en" sz="2000" strike="noStrike">
                <a:solidFill>
                  <a:srgbClr val="000000"/>
                </a:solidFill>
              </a:rPr>
              <a:t>Ri</a:t>
            </a:r>
            <a:r>
              <a:rPr lang="en" sz="2000" strike="noStrike">
                <a:solidFill>
                  <a:srgbClr val="000000"/>
                </a:solidFill>
              </a:rPr>
              <a:t>)</a:t>
            </a:r>
            <a:endParaRPr sz="2000" strike="noStrike">
              <a:solidFill>
                <a:srgbClr val="000000"/>
              </a:solidFill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2000" strike="noStrike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b="1" lang="en" sz="2000" strike="noStrike">
                <a:solidFill>
                  <a:srgbClr val="000000"/>
                </a:solidFill>
              </a:rPr>
              <a:t>Unità aritmetico/logica (</a:t>
            </a:r>
            <a:r>
              <a:rPr b="1" i="1" lang="en" sz="2000" strike="noStrike">
                <a:solidFill>
                  <a:srgbClr val="000000"/>
                </a:solidFill>
              </a:rPr>
              <a:t>ALU</a:t>
            </a:r>
            <a:r>
              <a:rPr b="1" lang="en" sz="2000" strike="noStrike">
                <a:solidFill>
                  <a:srgbClr val="000000"/>
                </a:solidFill>
              </a:rPr>
              <a:t>)</a:t>
            </a:r>
            <a:endParaRPr sz="2000" strike="noStrike">
              <a:solidFill>
                <a:srgbClr val="000000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2000" strike="noStrike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b="1" lang="en" sz="2000" strike="noStrike">
                <a:solidFill>
                  <a:srgbClr val="000000"/>
                </a:solidFill>
              </a:rPr>
              <a:t>Sezione di Collegamento con la memoria</a:t>
            </a:r>
            <a:endParaRPr sz="2000"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i="0" lang="en" sz="2000" u="none" cap="none" strike="noStrike">
                <a:solidFill>
                  <a:srgbClr val="000000"/>
                </a:solidFill>
              </a:rPr>
              <a:t>Memory address (</a:t>
            </a:r>
            <a:r>
              <a:rPr b="1" i="1" lang="en" sz="2000" u="none" cap="none" strike="noStrike">
                <a:solidFill>
                  <a:srgbClr val="000000"/>
                </a:solidFill>
              </a:rPr>
              <a:t>MA</a:t>
            </a:r>
            <a:r>
              <a:rPr i="0" lang="en" sz="2000" u="none" cap="none" strike="noStrike">
                <a:solidFill>
                  <a:srgbClr val="000000"/>
                </a:solidFill>
              </a:rPr>
              <a:t>): registro degli indirizzi di memoria</a:t>
            </a:r>
            <a:endParaRPr sz="2000"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i="0" lang="en" sz="2000" u="none" cap="none" strike="noStrike">
                <a:solidFill>
                  <a:srgbClr val="000000"/>
                </a:solidFill>
              </a:rPr>
              <a:t>Memory Buffer (</a:t>
            </a:r>
            <a:r>
              <a:rPr b="1" i="1" lang="en" sz="2000" u="none" cap="none" strike="noStrike">
                <a:solidFill>
                  <a:srgbClr val="000000"/>
                </a:solidFill>
              </a:rPr>
              <a:t>MB</a:t>
            </a:r>
            <a:r>
              <a:rPr i="0" lang="en" sz="2000" u="none" cap="none" strike="noStrike">
                <a:solidFill>
                  <a:srgbClr val="000000"/>
                </a:solidFill>
              </a:rPr>
              <a:t>): registro di transito della memoria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2000" strike="noStrike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b="1" lang="en" sz="2000" strike="noStrike">
                <a:solidFill>
                  <a:srgbClr val="000000"/>
                </a:solidFill>
              </a:rPr>
              <a:t>Sezione di Collegamento con I/O (Buffer di I/O)</a:t>
            </a:r>
            <a:endParaRPr sz="2000" strike="noStrike">
              <a:solidFill>
                <a:srgbClr val="000000"/>
              </a:solidFill>
            </a:endParaRPr>
          </a:p>
        </p:txBody>
      </p:sp>
      <p:sp>
        <p:nvSpPr>
          <p:cNvPr id="162" name="Google Shape;162;p23"/>
          <p:cNvSpPr txBox="1"/>
          <p:nvPr>
            <p:ph idx="4294967295"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 Componenti fondamentali della CPU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4"/>
          <p:cNvSpPr/>
          <p:nvPr/>
        </p:nvSpPr>
        <p:spPr>
          <a:xfrm>
            <a:off x="297125" y="840175"/>
            <a:ext cx="8565600" cy="39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b="1" i="1" lang="en" sz="2000"/>
              <a:t>R</a:t>
            </a:r>
            <a:r>
              <a:rPr b="1" i="1" lang="en" sz="2000" u="none" cap="none" strike="noStrike">
                <a:solidFill>
                  <a:srgbClr val="000000"/>
                </a:solidFill>
              </a:rPr>
              <a:t>egistri interni</a:t>
            </a:r>
            <a:r>
              <a:rPr lang="en" sz="2000"/>
              <a:t>:</a:t>
            </a:r>
            <a:br>
              <a:rPr lang="en" sz="2000"/>
            </a:br>
            <a:r>
              <a:rPr i="0" lang="en" sz="2000" u="none" cap="none" strike="noStrike">
                <a:solidFill>
                  <a:srgbClr val="000000"/>
                </a:solidFill>
              </a:rPr>
              <a:t>non direttamente visibili al programmatore e necessari al funzionamento del processore</a:t>
            </a:r>
            <a:br>
              <a:rPr i="0" lang="en" sz="2000" u="none" cap="none" strike="noStrike">
                <a:solidFill>
                  <a:srgbClr val="000000"/>
                </a:solidFill>
              </a:rPr>
            </a:br>
            <a:endParaRPr i="0" sz="2000" u="none" cap="none" strike="noStrike">
              <a:solidFill>
                <a:srgbClr val="000000"/>
              </a:solidFill>
            </a:endParaRPr>
          </a:p>
          <a:p>
            <a:pPr indent="0" lvl="0" marL="1371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b="1" i="1" lang="en" sz="2000" u="none" cap="none" strike="noStrike">
                <a:solidFill>
                  <a:srgbClr val="000000"/>
                </a:solidFill>
              </a:rPr>
              <a:t>PC, MA</a:t>
            </a:r>
            <a:r>
              <a:rPr i="0" lang="en" sz="2000" u="none" cap="none" strike="noStrike">
                <a:solidFill>
                  <a:srgbClr val="000000"/>
                </a:solidFill>
              </a:rPr>
              <a:t>, </a:t>
            </a:r>
            <a:r>
              <a:rPr b="1" i="1" lang="en" sz="2000" u="none" cap="none" strike="noStrike">
                <a:solidFill>
                  <a:srgbClr val="000000"/>
                </a:solidFill>
              </a:rPr>
              <a:t>MB</a:t>
            </a:r>
            <a:r>
              <a:rPr i="0" lang="en" sz="2000" u="none" cap="none" strike="noStrike">
                <a:solidFill>
                  <a:srgbClr val="000000"/>
                </a:solidFill>
              </a:rPr>
              <a:t>, </a:t>
            </a:r>
            <a:r>
              <a:rPr b="1" i="1" lang="en" sz="2000" u="none" cap="none" strike="noStrike">
                <a:solidFill>
                  <a:srgbClr val="000000"/>
                </a:solidFill>
              </a:rPr>
              <a:t>RI</a:t>
            </a:r>
            <a:r>
              <a:rPr i="0" lang="en" sz="2000" u="none" cap="none" strike="noStrike">
                <a:solidFill>
                  <a:srgbClr val="000000"/>
                </a:solidFill>
              </a:rPr>
              <a:t>, </a:t>
            </a:r>
            <a:r>
              <a:rPr b="1" i="1" lang="en" sz="2000" u="none" cap="none" strike="noStrike">
                <a:solidFill>
                  <a:srgbClr val="000000"/>
                </a:solidFill>
              </a:rPr>
              <a:t>RU</a:t>
            </a:r>
            <a:r>
              <a:rPr i="0" lang="en" sz="2000" u="none" cap="none" strike="noStrike">
                <a:solidFill>
                  <a:srgbClr val="000000"/>
                </a:solidFill>
              </a:rPr>
              <a:t>, </a:t>
            </a:r>
            <a:r>
              <a:rPr b="1" i="1" lang="en" sz="2000" u="none" cap="none" strike="noStrike">
                <a:solidFill>
                  <a:srgbClr val="000000"/>
                </a:solidFill>
              </a:rPr>
              <a:t>O1</a:t>
            </a:r>
            <a:r>
              <a:rPr i="0" lang="en" sz="2000" u="none" cap="none" strike="noStrike">
                <a:solidFill>
                  <a:srgbClr val="000000"/>
                </a:solidFill>
              </a:rPr>
              <a:t>, </a:t>
            </a:r>
            <a:r>
              <a:rPr b="1" i="1" lang="en" sz="2000" u="none" cap="none" strike="noStrike">
                <a:solidFill>
                  <a:srgbClr val="000000"/>
                </a:solidFill>
              </a:rPr>
              <a:t>O2</a:t>
            </a:r>
            <a:r>
              <a:rPr i="0" lang="en" sz="2000" u="none" cap="none" strike="noStrike">
                <a:solidFill>
                  <a:srgbClr val="000000"/>
                </a:solidFill>
              </a:rPr>
              <a:t>, </a:t>
            </a:r>
            <a:r>
              <a:rPr b="1" i="1" lang="en" sz="2000" u="none" cap="none" strike="noStrike">
                <a:solidFill>
                  <a:srgbClr val="000000"/>
                </a:solidFill>
              </a:rPr>
              <a:t>U</a:t>
            </a:r>
            <a:r>
              <a:rPr i="0" lang="en" sz="2000" u="none" cap="none" strike="noStrike">
                <a:solidFill>
                  <a:srgbClr val="000000"/>
                </a:solidFill>
              </a:rPr>
              <a:t>, </a:t>
            </a:r>
            <a:r>
              <a:rPr b="1" i="1" lang="en" sz="2000" u="none" cap="none" strike="noStrike">
                <a:solidFill>
                  <a:srgbClr val="000000"/>
                </a:solidFill>
              </a:rPr>
              <a:t>D</a:t>
            </a:r>
            <a:r>
              <a:rPr i="0" lang="en" sz="2000" u="none" cap="none" strike="noStrike">
                <a:solidFill>
                  <a:srgbClr val="000000"/>
                </a:solidFill>
              </a:rPr>
              <a:t>,</a:t>
            </a:r>
            <a:r>
              <a:rPr b="1" i="1" lang="en" sz="2000" u="none" cap="none" strike="noStrike">
                <a:solidFill>
                  <a:srgbClr val="000000"/>
                </a:solidFill>
              </a:rPr>
              <a:t>…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2000" strike="noStrike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b="1" i="1" lang="en" sz="2000"/>
              <a:t>R</a:t>
            </a:r>
            <a:r>
              <a:rPr b="1" i="1" lang="en" sz="2000" u="none" cap="none" strike="noStrike">
                <a:solidFill>
                  <a:srgbClr val="000000"/>
                </a:solidFill>
              </a:rPr>
              <a:t>egistri di macchina</a:t>
            </a:r>
            <a:br>
              <a:rPr lang="en" sz="2000"/>
            </a:br>
            <a:r>
              <a:rPr i="0" lang="en" sz="2000" u="none" cap="none" strike="noStrike">
                <a:solidFill>
                  <a:srgbClr val="000000"/>
                </a:solidFill>
              </a:rPr>
              <a:t>definiscono il </a:t>
            </a:r>
            <a:r>
              <a:rPr i="1" lang="en" sz="2000" u="none" cap="none" strike="noStrike">
                <a:solidFill>
                  <a:srgbClr val="000000"/>
                </a:solidFill>
              </a:rPr>
              <a:t>modello di programmazione</a:t>
            </a:r>
            <a:r>
              <a:rPr i="1" lang="en" sz="2000"/>
              <a:t>.</a:t>
            </a:r>
            <a:br>
              <a:rPr lang="en" sz="2000"/>
            </a:br>
            <a:r>
              <a:rPr lang="en" sz="2000"/>
              <a:t>U</a:t>
            </a:r>
            <a:r>
              <a:rPr i="0" lang="en" sz="2000" u="none" cap="none" strike="noStrike">
                <a:solidFill>
                  <a:srgbClr val="000000"/>
                </a:solidFill>
              </a:rPr>
              <a:t>lteriormente classificabili in:</a:t>
            </a:r>
            <a:br>
              <a:rPr i="0" lang="en" sz="2000" u="none" cap="none" strike="noStrike">
                <a:solidFill>
                  <a:srgbClr val="000000"/>
                </a:solidFill>
              </a:rPr>
            </a:br>
            <a:endParaRPr i="0" sz="2000" u="none" cap="none" strike="noStrike">
              <a:solidFill>
                <a:srgbClr val="000000"/>
              </a:solidFill>
            </a:endParaRP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b="1" i="1" lang="en" sz="2000"/>
              <a:t>R</a:t>
            </a:r>
            <a:r>
              <a:rPr b="1" i="1" lang="en" sz="2000" u="none" cap="none" strike="noStrike">
                <a:solidFill>
                  <a:srgbClr val="000000"/>
                </a:solidFill>
              </a:rPr>
              <a:t>egistri </a:t>
            </a:r>
            <a:r>
              <a:rPr b="1" i="1" lang="en" sz="2000"/>
              <a:t>generici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b="1" i="1" lang="en" sz="2000"/>
              <a:t>Re</a:t>
            </a:r>
            <a:r>
              <a:rPr b="1" i="1" lang="en" sz="2000" u="none" cap="none" strike="noStrike">
                <a:solidFill>
                  <a:srgbClr val="000000"/>
                </a:solidFill>
              </a:rPr>
              <a:t>gistri speciali</a:t>
            </a:r>
            <a:endParaRPr i="0" sz="2000" u="none" cap="none" strike="noStrike">
              <a:solidFill>
                <a:srgbClr val="000000"/>
              </a:solidFill>
            </a:endParaRPr>
          </a:p>
        </p:txBody>
      </p:sp>
      <p:sp>
        <p:nvSpPr>
          <p:cNvPr id="169" name="Google Shape;169;p24"/>
          <p:cNvSpPr txBox="1"/>
          <p:nvPr>
            <p:ph idx="4294967295"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 Registri del processore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5"/>
          <p:cNvSpPr/>
          <p:nvPr/>
        </p:nvSpPr>
        <p:spPr>
          <a:xfrm>
            <a:off x="348375" y="860675"/>
            <a:ext cx="8391600" cy="390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 strike="noStrike">
                <a:solidFill>
                  <a:srgbClr val="000000"/>
                </a:solidFill>
              </a:rPr>
              <a:t>Il processore tratta diversi </a:t>
            </a:r>
            <a:r>
              <a:rPr b="1" lang="en" sz="2000" strike="noStrike">
                <a:solidFill>
                  <a:srgbClr val="000000"/>
                </a:solidFill>
              </a:rPr>
              <a:t>tipi di informazioni</a:t>
            </a:r>
            <a:r>
              <a:rPr lang="en" sz="2000" strike="noStrike">
                <a:solidFill>
                  <a:srgbClr val="000000"/>
                </a:solidFill>
              </a:rPr>
              <a:t>:</a:t>
            </a:r>
            <a:br>
              <a:rPr lang="en" sz="2000" strike="noStrike">
                <a:solidFill>
                  <a:srgbClr val="000000"/>
                </a:solidFill>
              </a:rPr>
            </a:br>
            <a:endParaRPr sz="2000" strike="noStrike">
              <a:solidFill>
                <a:srgbClr val="000000"/>
              </a:solidFill>
            </a:endParaRP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b="1" lang="en" sz="2000" u="none" cap="none" strike="noStrike">
                <a:solidFill>
                  <a:srgbClr val="000000"/>
                </a:solidFill>
              </a:rPr>
              <a:t>Istruzioni</a:t>
            </a:r>
            <a:endParaRPr sz="2000" u="none" cap="none" strike="noStrike">
              <a:solidFill>
                <a:srgbClr val="000000"/>
              </a:solidFill>
            </a:endParaRP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b="1" lang="en" sz="2000" u="none" cap="none" strike="noStrike">
                <a:solidFill>
                  <a:srgbClr val="000000"/>
                </a:solidFill>
              </a:rPr>
              <a:t>Indirizzi di memoria</a:t>
            </a:r>
            <a:endParaRPr sz="2000" u="none" cap="none" strike="noStrike">
              <a:solidFill>
                <a:srgbClr val="000000"/>
              </a:solidFill>
            </a:endParaRP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b="1" lang="en" sz="2000" u="none" cap="none" strike="noStrike">
                <a:solidFill>
                  <a:srgbClr val="000000"/>
                </a:solidFill>
              </a:rPr>
              <a:t>Dati</a:t>
            </a:r>
            <a:endParaRPr sz="2000" u="none" cap="none" strike="noStrike">
              <a:solidFill>
                <a:srgbClr val="000000"/>
              </a:solidFill>
            </a:endParaRPr>
          </a:p>
          <a:p>
            <a:pPr indent="0" lvl="0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000" strike="noStrike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 strike="noStrike">
                <a:solidFill>
                  <a:srgbClr val="000000"/>
                </a:solidFill>
              </a:rPr>
              <a:t>La </a:t>
            </a:r>
            <a:r>
              <a:rPr b="1" lang="en" sz="2000" strike="noStrike">
                <a:solidFill>
                  <a:srgbClr val="000000"/>
                </a:solidFill>
              </a:rPr>
              <a:t>dimensione dei registri</a:t>
            </a:r>
            <a:r>
              <a:rPr lang="en" sz="2000" strike="noStrike">
                <a:solidFill>
                  <a:srgbClr val="000000"/>
                </a:solidFill>
              </a:rPr>
              <a:t> (numero di bit) dipende dal tipo di informazioni che devono contenere:</a:t>
            </a:r>
            <a:br>
              <a:rPr lang="en" sz="2000" strike="noStrike">
                <a:solidFill>
                  <a:srgbClr val="000000"/>
                </a:solidFill>
              </a:rPr>
            </a:br>
            <a:endParaRPr sz="2000" strike="noStrike">
              <a:solidFill>
                <a:srgbClr val="000000"/>
              </a:solidFill>
            </a:endParaRP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 u="none" cap="none" strike="noStrike">
                <a:solidFill>
                  <a:srgbClr val="000000"/>
                </a:solidFill>
              </a:rPr>
              <a:t>la dimensione di </a:t>
            </a:r>
            <a:r>
              <a:rPr b="1" lang="en" sz="2000" u="none" cap="none" strike="noStrike">
                <a:solidFill>
                  <a:srgbClr val="000000"/>
                </a:solidFill>
              </a:rPr>
              <a:t>MA</a:t>
            </a:r>
            <a:r>
              <a:rPr lang="en" sz="2000" u="none" cap="none" strike="noStrike">
                <a:solidFill>
                  <a:srgbClr val="000000"/>
                </a:solidFill>
              </a:rPr>
              <a:t> e </a:t>
            </a:r>
            <a:r>
              <a:rPr b="1" lang="en" sz="2000" u="none" cap="none" strike="noStrike">
                <a:solidFill>
                  <a:srgbClr val="000000"/>
                </a:solidFill>
              </a:rPr>
              <a:t>PC</a:t>
            </a:r>
            <a:r>
              <a:rPr lang="en" sz="2000" u="none" cap="none" strike="noStrike">
                <a:solidFill>
                  <a:srgbClr val="000000"/>
                </a:solidFill>
              </a:rPr>
              <a:t> dipende dalla dimensione degli indirizzi;</a:t>
            </a:r>
            <a:endParaRPr sz="2000" u="none" cap="none" strike="noStrike">
              <a:solidFill>
                <a:srgbClr val="000000"/>
              </a:solidFill>
            </a:endParaRP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 u="none" cap="none" strike="noStrike">
                <a:solidFill>
                  <a:srgbClr val="000000"/>
                </a:solidFill>
              </a:rPr>
              <a:t>la dimensione dei registri dell’</a:t>
            </a:r>
            <a:r>
              <a:rPr b="1" lang="en" sz="2000" u="none" cap="none" strike="noStrike">
                <a:solidFill>
                  <a:srgbClr val="000000"/>
                </a:solidFill>
              </a:rPr>
              <a:t>ALU</a:t>
            </a:r>
            <a:r>
              <a:rPr lang="en" sz="2000" u="none" cap="none" strike="noStrike">
                <a:solidFill>
                  <a:srgbClr val="000000"/>
                </a:solidFill>
              </a:rPr>
              <a:t> dipende dalla dimensione dei dati da elaborare.</a:t>
            </a:r>
            <a:endParaRPr sz="2000" u="none" cap="none" strike="noStrike">
              <a:solidFill>
                <a:srgbClr val="000000"/>
              </a:solidFill>
            </a:endParaRPr>
          </a:p>
        </p:txBody>
      </p:sp>
      <p:sp>
        <p:nvSpPr>
          <p:cNvPr id="176" name="Google Shape;176;p25"/>
          <p:cNvSpPr txBox="1"/>
          <p:nvPr>
            <p:ph idx="4294967295"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 Tipi di dato del processore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6"/>
          <p:cNvSpPr/>
          <p:nvPr/>
        </p:nvSpPr>
        <p:spPr>
          <a:xfrm>
            <a:off x="420075" y="1198775"/>
            <a:ext cx="8166000" cy="354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 strike="noStrike">
                <a:solidFill>
                  <a:srgbClr val="000000"/>
                </a:solidFill>
              </a:rPr>
              <a:t>I processori reali si distinguono dal modello generale perché:</a:t>
            </a:r>
            <a:endParaRPr sz="2200" strike="noStrike">
              <a:solidFill>
                <a:srgbClr val="000000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2200" strike="noStrike">
              <a:solidFill>
                <a:srgbClr val="000000"/>
              </a:solidFill>
            </a:endParaRPr>
          </a:p>
          <a:p>
            <a:pPr indent="-355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 u="none" cap="none" strike="noStrike">
                <a:solidFill>
                  <a:srgbClr val="000000"/>
                </a:solidFill>
              </a:rPr>
              <a:t>Possono presentare una serie diversa o comunque più ricca di registri generali</a:t>
            </a:r>
            <a:r>
              <a:rPr lang="en" sz="2000"/>
              <a:t>.</a:t>
            </a:r>
            <a:endParaRPr sz="2000" u="none" cap="none" strike="noStrike">
              <a:solidFill>
                <a:srgbClr val="000000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2000" strike="noStrike">
              <a:solidFill>
                <a:srgbClr val="000000"/>
              </a:solidFill>
            </a:endParaRPr>
          </a:p>
          <a:p>
            <a:pPr indent="-35560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 u="none" cap="none" strike="noStrike">
                <a:solidFill>
                  <a:srgbClr val="000000"/>
                </a:solidFill>
              </a:rPr>
              <a:t>I registri di macchina possono essere specifiche locazioni di memoria</a:t>
            </a:r>
            <a:r>
              <a:rPr lang="en" sz="2000"/>
              <a:t>.</a:t>
            </a:r>
            <a:endParaRPr sz="2000" u="none" cap="none" strike="noStrike">
              <a:solidFill>
                <a:srgbClr val="000000"/>
              </a:solidFill>
            </a:endParaRPr>
          </a:p>
        </p:txBody>
      </p:sp>
      <p:sp>
        <p:nvSpPr>
          <p:cNvPr id="183" name="Google Shape;183;p26"/>
          <p:cNvSpPr txBox="1"/>
          <p:nvPr>
            <p:ph idx="4294967295"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 Il modello di processore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7"/>
          <p:cNvSpPr/>
          <p:nvPr/>
        </p:nvSpPr>
        <p:spPr>
          <a:xfrm>
            <a:off x="420075" y="702550"/>
            <a:ext cx="8166000" cy="40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 strike="noStrike">
                <a:solidFill>
                  <a:srgbClr val="000000"/>
                </a:solidFill>
              </a:rPr>
              <a:t>I processori reali si distinguono dal modello generale perché:</a:t>
            </a:r>
            <a:endParaRPr sz="2200" strike="noStrike">
              <a:solidFill>
                <a:srgbClr val="000000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2200" strike="noStrike">
              <a:solidFill>
                <a:srgbClr val="000000"/>
              </a:solidFill>
            </a:endParaRPr>
          </a:p>
          <a:p>
            <a:pPr indent="-35560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 u="none" cap="none" strike="noStrike">
                <a:solidFill>
                  <a:srgbClr val="000000"/>
                </a:solidFill>
              </a:rPr>
              <a:t>La sezione di I/O può essere completamente assente ed essere implementata mediante chip appositi</a:t>
            </a:r>
            <a:r>
              <a:rPr lang="en" sz="2000"/>
              <a:t>.</a:t>
            </a:r>
            <a:endParaRPr sz="2000" u="none" cap="none" strike="noStrike">
              <a:solidFill>
                <a:srgbClr val="000000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2000" strike="noStrike">
              <a:solidFill>
                <a:srgbClr val="000000"/>
              </a:solidFill>
            </a:endParaRPr>
          </a:p>
          <a:p>
            <a:pPr indent="-355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 u="none" cap="none" strike="noStrike">
                <a:solidFill>
                  <a:srgbClr val="000000"/>
                </a:solidFill>
              </a:rPr>
              <a:t>Nel caso di unità aritmetiche molto semplici è possibile prevedere l’aggiunta di appositi chip in grado di aumentare le prestazioni dell'ALU</a:t>
            </a:r>
            <a:r>
              <a:rPr lang="en" sz="2000"/>
              <a:t>.</a:t>
            </a:r>
            <a:endParaRPr sz="2000" u="none" cap="none" strike="noStrike">
              <a:solidFill>
                <a:srgbClr val="000000"/>
              </a:solidFill>
            </a:endParaRPr>
          </a:p>
        </p:txBody>
      </p:sp>
      <p:sp>
        <p:nvSpPr>
          <p:cNvPr id="190" name="Google Shape;190;p27"/>
          <p:cNvSpPr txBox="1"/>
          <p:nvPr>
            <p:ph idx="4294967295"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 Il modello di processore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8"/>
          <p:cNvSpPr/>
          <p:nvPr/>
        </p:nvSpPr>
        <p:spPr>
          <a:xfrm>
            <a:off x="140544" y="789480"/>
            <a:ext cx="8861100" cy="40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 strike="noStrike">
                <a:solidFill>
                  <a:srgbClr val="000000"/>
                </a:solidFill>
              </a:rPr>
              <a:t>Un parametro caratteristico dei processori è il numero di bit dei registri (parallelismo dei trasferimenti interni a 8, 16, 32, 64,…bit)</a:t>
            </a:r>
            <a:r>
              <a:rPr lang="en" sz="2000"/>
              <a:t>.</a:t>
            </a:r>
            <a:br>
              <a:rPr lang="en" sz="2000"/>
            </a:br>
            <a:endParaRPr sz="2000" strike="noStrike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b="1" i="1" lang="en" sz="2000"/>
              <a:t>P</a:t>
            </a:r>
            <a:r>
              <a:rPr b="1" i="1" lang="en" sz="2000" u="none" cap="none" strike="noStrike">
                <a:solidFill>
                  <a:srgbClr val="000000"/>
                </a:solidFill>
              </a:rPr>
              <a:t>rocessori a voce</a:t>
            </a:r>
            <a:r>
              <a:rPr i="0" lang="en" sz="2000" u="none" cap="none" strike="noStrike">
                <a:solidFill>
                  <a:srgbClr val="000000"/>
                </a:solidFill>
              </a:rPr>
              <a:t>:</a:t>
            </a:r>
            <a:br>
              <a:rPr lang="en" sz="2000"/>
            </a:br>
            <a:r>
              <a:rPr i="0" lang="en" sz="2000" u="none" cap="none" strike="noStrike">
                <a:solidFill>
                  <a:srgbClr val="000000"/>
                </a:solidFill>
              </a:rPr>
              <a:t>tutte le parole-macchina sono della stessa lunghezza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355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■"/>
            </a:pPr>
            <a:r>
              <a:rPr i="0" lang="en" sz="2000" u="none" cap="none" strike="noStrike">
                <a:solidFill>
                  <a:srgbClr val="000000"/>
                </a:solidFill>
              </a:rPr>
              <a:t>dimensionato sull’informazione più lunga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355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■"/>
            </a:pPr>
            <a:r>
              <a:rPr i="0" lang="en" sz="2000" u="none" cap="none" strike="noStrike">
                <a:solidFill>
                  <a:srgbClr val="000000"/>
                </a:solidFill>
              </a:rPr>
              <a:t> problemi con i dati di natura intrinsecamente variabile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2000" strike="noStrike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b="1" i="1" lang="en" sz="2000"/>
              <a:t>P</a:t>
            </a:r>
            <a:r>
              <a:rPr b="1" i="1" lang="en" sz="2000" u="none" cap="none" strike="noStrike">
                <a:solidFill>
                  <a:srgbClr val="000000"/>
                </a:solidFill>
              </a:rPr>
              <a:t>rocessori a caratteri (o a byte</a:t>
            </a:r>
            <a:r>
              <a:rPr i="0" lang="en" sz="2000" u="none" cap="none" strike="noStrike">
                <a:solidFill>
                  <a:srgbClr val="000000"/>
                </a:solidFill>
              </a:rPr>
              <a:t>):</a:t>
            </a:r>
            <a:br>
              <a:rPr lang="en" sz="2000"/>
            </a:br>
            <a:r>
              <a:rPr i="0" lang="en" sz="2000" u="none" cap="none" strike="noStrike">
                <a:solidFill>
                  <a:srgbClr val="000000"/>
                </a:solidFill>
              </a:rPr>
              <a:t>la lunghezza delle parole-macchina è variabile (multipla di un byte)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355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■"/>
            </a:pPr>
            <a:r>
              <a:rPr i="0" lang="en" sz="2000" u="none" cap="none" strike="noStrike">
                <a:solidFill>
                  <a:srgbClr val="000000"/>
                </a:solidFill>
              </a:rPr>
              <a:t> si presta per il trattamento di stringhe</a:t>
            </a:r>
            <a:endParaRPr i="0" sz="2000" u="none" cap="none" strike="noStrike">
              <a:solidFill>
                <a:srgbClr val="000000"/>
              </a:solidFill>
            </a:endParaRPr>
          </a:p>
        </p:txBody>
      </p:sp>
      <p:sp>
        <p:nvSpPr>
          <p:cNvPr id="197" name="Google Shape;197;p28"/>
          <p:cNvSpPr txBox="1"/>
          <p:nvPr>
            <p:ph idx="4294967295"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Processore a voce o a caratteri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9"/>
          <p:cNvSpPr/>
          <p:nvPr/>
        </p:nvSpPr>
        <p:spPr>
          <a:xfrm>
            <a:off x="297125" y="901650"/>
            <a:ext cx="8432400" cy="35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b="1" lang="en" sz="2000" strike="noStrike">
                <a:solidFill>
                  <a:srgbClr val="000000"/>
                </a:solidFill>
              </a:rPr>
              <a:t>Il processore è nello stato</a:t>
            </a:r>
            <a:r>
              <a:rPr lang="en" sz="2000" strike="noStrike">
                <a:solidFill>
                  <a:srgbClr val="000000"/>
                </a:solidFill>
              </a:rPr>
              <a:t>:</a:t>
            </a:r>
            <a:endParaRPr sz="2000" strike="noStrike">
              <a:solidFill>
                <a:srgbClr val="000000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000" strike="noStrike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b="1" i="1" lang="en" sz="2000" u="none" cap="none" strike="noStrike">
                <a:solidFill>
                  <a:srgbClr val="000000"/>
                </a:solidFill>
              </a:rPr>
              <a:t>Supervisore:</a:t>
            </a:r>
            <a:br>
              <a:rPr lang="en" sz="2000"/>
            </a:br>
            <a:r>
              <a:rPr lang="en" sz="2000"/>
              <a:t>Q</a:t>
            </a:r>
            <a:r>
              <a:rPr i="0" lang="en" sz="2000" u="none" cap="none" strike="noStrike">
                <a:solidFill>
                  <a:srgbClr val="000000"/>
                </a:solidFill>
              </a:rPr>
              <a:t>uando esegue il sistema operativo (in questo stato il processore può eseguire tutte le istruzioni dell'Instruction Set)</a:t>
            </a:r>
            <a:endParaRPr sz="2000" strike="noStrike">
              <a:solidFill>
                <a:srgbClr val="000000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2000" strike="noStrike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b="1" i="1" lang="en" sz="2000" strike="noStrike">
                <a:solidFill>
                  <a:srgbClr val="000000"/>
                </a:solidFill>
              </a:rPr>
              <a:t>Utente</a:t>
            </a:r>
            <a:r>
              <a:rPr lang="en" sz="2000"/>
              <a:t>:</a:t>
            </a:r>
            <a:br>
              <a:rPr lang="en" sz="2000"/>
            </a:br>
            <a:r>
              <a:rPr lang="en" sz="2000"/>
              <a:t>Q</a:t>
            </a:r>
            <a:r>
              <a:rPr lang="en" sz="2000" strike="noStrike">
                <a:solidFill>
                  <a:srgbClr val="000000"/>
                </a:solidFill>
              </a:rPr>
              <a:t>uando esegue un programma utente e le istruzioni privilegiate non sono eseguibili</a:t>
            </a:r>
            <a:endParaRPr sz="2000" strike="noStrike">
              <a:solidFill>
                <a:srgbClr val="000000"/>
              </a:solidFill>
            </a:endParaRPr>
          </a:p>
        </p:txBody>
      </p:sp>
      <p:sp>
        <p:nvSpPr>
          <p:cNvPr id="204" name="Google Shape;204;p29"/>
          <p:cNvSpPr txBox="1"/>
          <p:nvPr>
            <p:ph idx="4294967295"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Stato utente o stato supervisore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0"/>
          <p:cNvSpPr/>
          <p:nvPr/>
        </p:nvSpPr>
        <p:spPr>
          <a:xfrm>
            <a:off x="368850" y="901650"/>
            <a:ext cx="8412000" cy="382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Char char="●"/>
            </a:pPr>
            <a:r>
              <a:rPr b="1" lang="en" sz="2000" strike="noStrike">
                <a:solidFill>
                  <a:srgbClr val="000000"/>
                </a:solidFill>
              </a:rPr>
              <a:t>Un </a:t>
            </a:r>
            <a:r>
              <a:rPr b="1" i="1" lang="en" sz="2000" strike="noStrike">
                <a:solidFill>
                  <a:srgbClr val="FF0000"/>
                </a:solidFill>
              </a:rPr>
              <a:t>registro</a:t>
            </a:r>
            <a:r>
              <a:rPr b="1" lang="en" sz="2000" strike="noStrike">
                <a:solidFill>
                  <a:srgbClr val="000000"/>
                </a:solidFill>
              </a:rPr>
              <a:t> può essere specializzato o preposto all’espletamento di più funzioni:</a:t>
            </a:r>
            <a:endParaRPr sz="2000" strike="noStrike">
              <a:solidFill>
                <a:srgbClr val="000000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000" strike="noStrike">
              <a:solidFill>
                <a:srgbClr val="000000"/>
              </a:solidFill>
            </a:endParaRPr>
          </a:p>
          <a:p>
            <a:pPr indent="-355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b="1" i="0" lang="en" sz="2000" u="none" cap="none" strike="noStrike">
                <a:solidFill>
                  <a:srgbClr val="000000"/>
                </a:solidFill>
              </a:rPr>
              <a:t>Specializzazione dei registri:</a:t>
            </a:r>
            <a:br>
              <a:rPr lang="en" sz="2000"/>
            </a:br>
            <a:r>
              <a:rPr lang="en" sz="2000"/>
              <a:t>S</a:t>
            </a:r>
            <a:r>
              <a:rPr i="0" lang="en" sz="2000" u="none" cap="none" strike="noStrike">
                <a:solidFill>
                  <a:srgbClr val="000000"/>
                </a:solidFill>
              </a:rPr>
              <a:t>pecializzando i registri è necessario specializzare i codici operativi per la stessa operazione richiesta a banchi distinti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2000" strike="noStrike">
              <a:solidFill>
                <a:srgbClr val="000000"/>
              </a:solidFill>
            </a:endParaRPr>
          </a:p>
          <a:p>
            <a:pPr indent="-355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b="1" i="0" lang="en" sz="2000" u="none" cap="none" strike="noStrike">
                <a:solidFill>
                  <a:srgbClr val="000000"/>
                </a:solidFill>
              </a:rPr>
              <a:t>Concentrazione di più funzioni nei registri:</a:t>
            </a:r>
            <a:br>
              <a:rPr lang="en" sz="2000"/>
            </a:br>
            <a:r>
              <a:rPr lang="en" sz="2000"/>
              <a:t>C</a:t>
            </a:r>
            <a:r>
              <a:rPr i="0" lang="en" sz="2000" u="none" cap="none" strike="noStrike">
                <a:solidFill>
                  <a:srgbClr val="000000"/>
                </a:solidFill>
              </a:rPr>
              <a:t>oncentrando più funzioni in un registro si ha una maggiore complessità interna, e nel contempo una maggiore flessibilità d’uso</a:t>
            </a:r>
            <a:endParaRPr i="0" sz="2000" u="none" cap="none" strike="noStrike">
              <a:solidFill>
                <a:srgbClr val="000000"/>
              </a:solidFill>
            </a:endParaRPr>
          </a:p>
        </p:txBody>
      </p:sp>
      <p:sp>
        <p:nvSpPr>
          <p:cNvPr id="211" name="Google Shape;211;p30"/>
          <p:cNvSpPr txBox="1"/>
          <p:nvPr>
            <p:ph idx="4294967295"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Tipologia dei registri (1/2)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1"/>
          <p:cNvSpPr/>
          <p:nvPr/>
        </p:nvSpPr>
        <p:spPr>
          <a:xfrm>
            <a:off x="481575" y="1086075"/>
            <a:ext cx="8104500" cy="357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b="1" lang="en" sz="2000" strike="noStrike">
                <a:solidFill>
                  <a:srgbClr val="000000"/>
                </a:solidFill>
              </a:rPr>
              <a:t>I registri macchina diversi in numero e spesso raggruppati a blocchi, possono essere organizzati come:</a:t>
            </a:r>
            <a:endParaRPr sz="2000" strike="noStrike">
              <a:solidFill>
                <a:srgbClr val="000000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000" strike="noStrike">
              <a:solidFill>
                <a:srgbClr val="000000"/>
              </a:solidFill>
            </a:endParaRPr>
          </a:p>
          <a:p>
            <a:pPr indent="-355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 strike="noStrike">
                <a:solidFill>
                  <a:srgbClr val="000000"/>
                </a:solidFill>
              </a:rPr>
              <a:t>Una memoria indirizzabile (blocco R, registro Ri).</a:t>
            </a:r>
            <a:endParaRPr sz="2000" strike="noStrike">
              <a:solidFill>
                <a:srgbClr val="000000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000" strike="noStrike">
              <a:solidFill>
                <a:srgbClr val="000000"/>
              </a:solidFill>
            </a:endParaRPr>
          </a:p>
          <a:p>
            <a:pPr indent="-355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/>
              <a:t>R</a:t>
            </a:r>
            <a:r>
              <a:rPr lang="en" sz="2000" strike="noStrike">
                <a:solidFill>
                  <a:srgbClr val="000000"/>
                </a:solidFill>
              </a:rPr>
              <a:t>egistri autonomi (ogni registro ha un nome proprio).</a:t>
            </a:r>
            <a:endParaRPr sz="2000" strike="noStrike">
              <a:solidFill>
                <a:srgbClr val="000000"/>
              </a:solidFill>
            </a:endParaRPr>
          </a:p>
        </p:txBody>
      </p:sp>
      <p:sp>
        <p:nvSpPr>
          <p:cNvPr id="218" name="Google Shape;218;p31"/>
          <p:cNvSpPr txBox="1"/>
          <p:nvPr>
            <p:ph idx="4294967295"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Tipologia dei registri (2/2)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2"/>
          <p:cNvSpPr/>
          <p:nvPr/>
        </p:nvSpPr>
        <p:spPr>
          <a:xfrm>
            <a:off x="409850" y="952875"/>
            <a:ext cx="8299200" cy="38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 strike="noStrike"/>
              <a:t>Registri speciali</a:t>
            </a:r>
            <a:r>
              <a:rPr b="1" lang="en" sz="2000"/>
              <a:t>:</a:t>
            </a:r>
            <a:br>
              <a:rPr b="1" lang="en" sz="2000"/>
            </a:br>
            <a:r>
              <a:rPr lang="en" sz="2000"/>
              <a:t>Impiegati esclusivamente dal sistema operativo per la gestione del sistema.</a:t>
            </a:r>
            <a:br>
              <a:rPr lang="en" sz="2000"/>
            </a:br>
            <a:endParaRPr sz="2000"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R</a:t>
            </a:r>
            <a:r>
              <a:rPr lang="en" sz="2000" strike="noStrike"/>
              <a:t>egistri di ausilio all’indirizzamento.</a:t>
            </a:r>
            <a:endParaRPr sz="2000"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R</a:t>
            </a:r>
            <a:r>
              <a:rPr lang="en" sz="2000" strike="noStrike"/>
              <a:t>egistri delle interruzioni.</a:t>
            </a:r>
            <a:endParaRPr sz="2000" strike="noStrike"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R</a:t>
            </a:r>
            <a:r>
              <a:rPr lang="en" sz="2000" strike="noStrike"/>
              <a:t>egistri “limiti di memoria”</a:t>
            </a:r>
            <a:r>
              <a:rPr lang="en" sz="2000"/>
              <a:t>.</a:t>
            </a:r>
            <a:endParaRPr sz="2000"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...</a:t>
            </a:r>
            <a:endParaRPr sz="2000"/>
          </a:p>
        </p:txBody>
      </p:sp>
      <p:sp>
        <p:nvSpPr>
          <p:cNvPr id="225" name="Google Shape;225;p32"/>
          <p:cNvSpPr txBox="1"/>
          <p:nvPr>
            <p:ph idx="4294967295"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Tipologia dei registri macchina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Privacy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/>
              <a:t>Non è consentita alcuna registrazione audio o video con qualsiasi mezzo analogico o digitale senza l’espressa autorizzazione del docente.</a:t>
            </a:r>
            <a:endParaRPr b="1" sz="30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 sz="3000"/>
              <a:t>Allo stesso modo non è consentita la pubblicazione di immagini/video/audio su social network</a:t>
            </a:r>
            <a:endParaRPr b="1" sz="3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3"/>
          <p:cNvSpPr/>
          <p:nvPr/>
        </p:nvSpPr>
        <p:spPr>
          <a:xfrm>
            <a:off x="409850" y="952875"/>
            <a:ext cx="8299200" cy="38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Char char="●"/>
            </a:pPr>
            <a:r>
              <a:rPr b="1" lang="en" sz="2000" strike="noStrike"/>
              <a:t>Registri </a:t>
            </a:r>
            <a:r>
              <a:rPr b="1" lang="en" sz="2000"/>
              <a:t>generici</a:t>
            </a:r>
            <a:r>
              <a:rPr b="1" lang="en" sz="2000" strike="noStrike"/>
              <a:t> indirizzabili:</a:t>
            </a:r>
            <a:br>
              <a:rPr b="1" lang="en" sz="2000"/>
            </a:br>
            <a:r>
              <a:rPr lang="en" sz="2000" strike="noStrike"/>
              <a:t>registri organizzati in banchi che svolgono due o più funzioni</a:t>
            </a:r>
            <a:r>
              <a:rPr lang="en" sz="2000"/>
              <a:t>.</a:t>
            </a:r>
            <a:br>
              <a:rPr lang="en" sz="2000"/>
            </a:br>
            <a:endParaRPr sz="2000"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A</a:t>
            </a:r>
            <a:r>
              <a:rPr lang="en" sz="2000" strike="noStrike"/>
              <a:t>ccumulatore</a:t>
            </a:r>
            <a:r>
              <a:rPr lang="en" sz="2000"/>
              <a:t>.</a:t>
            </a:r>
            <a:endParaRPr sz="2000"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I</a:t>
            </a:r>
            <a:r>
              <a:rPr lang="en" sz="2000" strike="noStrike"/>
              <a:t>ndirizzamento.</a:t>
            </a:r>
            <a:br>
              <a:rPr lang="en" sz="2000" strike="noStrike"/>
            </a:br>
            <a:endParaRPr sz="2000"/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strike="noStrike"/>
              <a:t>Per questi registri possono essere usati o indirizzi indipendenti da quelli usati per la memoria, oppure alcuni di questi</a:t>
            </a:r>
            <a:r>
              <a:rPr lang="en" sz="2000"/>
              <a:t>.</a:t>
            </a:r>
            <a:br>
              <a:rPr lang="en" sz="2000"/>
            </a:br>
            <a:endParaRPr sz="2000"/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</a:t>
            </a:r>
            <a:r>
              <a:rPr lang="en" sz="2000" strike="noStrike"/>
              <a:t>olitamente i primi</a:t>
            </a:r>
            <a:r>
              <a:rPr lang="en" sz="2000"/>
              <a:t> indirizzi di memoria</a:t>
            </a:r>
            <a:r>
              <a:rPr lang="en" sz="2000" strike="noStrike"/>
              <a:t>.</a:t>
            </a:r>
            <a:br>
              <a:rPr lang="en" sz="2000" strike="noStrike"/>
            </a:br>
            <a:endParaRPr sz="2000" strike="noStrike"/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“Pagina 0”</a:t>
            </a:r>
            <a:endParaRPr sz="2000"/>
          </a:p>
        </p:txBody>
      </p:sp>
      <p:sp>
        <p:nvSpPr>
          <p:cNvPr id="232" name="Google Shape;232;p33"/>
          <p:cNvSpPr txBox="1"/>
          <p:nvPr>
            <p:ph idx="4294967295"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Tipologia dei registri macchina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4"/>
          <p:cNvSpPr/>
          <p:nvPr/>
        </p:nvSpPr>
        <p:spPr>
          <a:xfrm>
            <a:off x="471325" y="1075825"/>
            <a:ext cx="8217300" cy="35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 strike="noStrike">
                <a:solidFill>
                  <a:srgbClr val="000000"/>
                </a:solidFill>
              </a:rPr>
              <a:t>Transito dei dati</a:t>
            </a:r>
            <a:r>
              <a:rPr lang="en" sz="2000"/>
              <a:t>:</a:t>
            </a:r>
            <a:br>
              <a:rPr lang="en" sz="2000"/>
            </a:br>
            <a:r>
              <a:rPr lang="en" sz="2000" strike="noStrike">
                <a:solidFill>
                  <a:srgbClr val="000000"/>
                </a:solidFill>
              </a:rPr>
              <a:t>memoria centrale ⇒ registri, registri ⇒ registri, registri⇒ memoria centrale</a:t>
            </a:r>
            <a:br>
              <a:rPr lang="en" sz="2000"/>
            </a:br>
            <a:r>
              <a:rPr lang="en" sz="2000"/>
              <a:t>						</a:t>
            </a:r>
            <a:r>
              <a:rPr b="1" i="1" lang="en" sz="2000" strike="noStrike">
                <a:solidFill>
                  <a:srgbClr val="063DE8"/>
                </a:solidFill>
              </a:rPr>
              <a:t>load</a:t>
            </a:r>
            <a:r>
              <a:rPr lang="en" sz="2000" strike="noStrike">
                <a:solidFill>
                  <a:srgbClr val="000000"/>
                </a:solidFill>
              </a:rPr>
              <a:t>, </a:t>
            </a:r>
            <a:r>
              <a:rPr b="1" i="1" lang="en" sz="2000" strike="noStrike">
                <a:solidFill>
                  <a:srgbClr val="063DE8"/>
                </a:solidFill>
              </a:rPr>
              <a:t>move</a:t>
            </a:r>
            <a:r>
              <a:rPr lang="en" sz="2000" strike="noStrike">
                <a:solidFill>
                  <a:srgbClr val="000000"/>
                </a:solidFill>
              </a:rPr>
              <a:t>, </a:t>
            </a:r>
            <a:r>
              <a:rPr b="1" i="1" lang="en" sz="2000" strike="noStrike">
                <a:solidFill>
                  <a:srgbClr val="063DE8"/>
                </a:solidFill>
              </a:rPr>
              <a:t>store</a:t>
            </a:r>
            <a:r>
              <a:rPr lang="en" sz="2000" strike="noStrike">
                <a:solidFill>
                  <a:srgbClr val="000000"/>
                </a:solidFill>
              </a:rPr>
              <a:t>.</a:t>
            </a:r>
            <a:br>
              <a:rPr lang="en" sz="2000" strike="noStrike">
                <a:solidFill>
                  <a:srgbClr val="000000"/>
                </a:solidFill>
              </a:rPr>
            </a:br>
            <a:endParaRPr sz="2000" strike="noStrike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 strike="noStrike">
                <a:solidFill>
                  <a:srgbClr val="000000"/>
                </a:solidFill>
              </a:rPr>
              <a:t>Accumulo di risultati</a:t>
            </a:r>
            <a:r>
              <a:rPr lang="en" sz="2000" strike="noStrike">
                <a:solidFill>
                  <a:srgbClr val="000000"/>
                </a:solidFill>
              </a:rPr>
              <a:t>:</a:t>
            </a:r>
            <a:br>
              <a:rPr lang="en" sz="2000"/>
            </a:br>
            <a:r>
              <a:rPr lang="en" sz="2000" strike="noStrike">
                <a:solidFill>
                  <a:srgbClr val="000000"/>
                </a:solidFill>
              </a:rPr>
              <a:t>necessario per l’esecuzione delle operazioni aritmetiche/logiche</a:t>
            </a:r>
            <a:br>
              <a:rPr lang="en" sz="2000"/>
            </a:br>
            <a:r>
              <a:rPr lang="en" sz="2000"/>
              <a:t>					</a:t>
            </a:r>
            <a:r>
              <a:rPr b="1" i="1" lang="en" sz="2000" strike="noStrike">
                <a:solidFill>
                  <a:srgbClr val="063DE8"/>
                </a:solidFill>
              </a:rPr>
              <a:t>R:=(op)R</a:t>
            </a:r>
            <a:r>
              <a:rPr lang="en" sz="2000" strike="noStrike">
                <a:solidFill>
                  <a:srgbClr val="000000"/>
                </a:solidFill>
              </a:rPr>
              <a:t> oppure </a:t>
            </a:r>
            <a:r>
              <a:rPr b="1" i="1" lang="en" sz="2000" strike="noStrike">
                <a:solidFill>
                  <a:srgbClr val="063DE8"/>
                </a:solidFill>
              </a:rPr>
              <a:t>R:=R(op)X</a:t>
            </a:r>
            <a:r>
              <a:rPr lang="en" sz="2000" strike="noStrike">
                <a:solidFill>
                  <a:srgbClr val="000000"/>
                </a:solidFill>
              </a:rPr>
              <a:t>)</a:t>
            </a:r>
            <a:br>
              <a:rPr lang="en" sz="2000" strike="noStrike">
                <a:solidFill>
                  <a:srgbClr val="000000"/>
                </a:solidFill>
              </a:rPr>
            </a:br>
            <a:endParaRPr sz="2000" strike="noStrike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b="1" lang="en" sz="2000" strike="noStrike">
                <a:solidFill>
                  <a:srgbClr val="000000"/>
                </a:solidFill>
              </a:rPr>
              <a:t>Indirizzamento</a:t>
            </a:r>
            <a:r>
              <a:rPr lang="en" sz="2000" strike="noStrike">
                <a:solidFill>
                  <a:srgbClr val="000000"/>
                </a:solidFill>
              </a:rPr>
              <a:t>:</a:t>
            </a:r>
            <a:br>
              <a:rPr lang="en" sz="2000"/>
            </a:br>
            <a:r>
              <a:rPr lang="en" sz="2000" strike="noStrike">
                <a:solidFill>
                  <a:srgbClr val="000000"/>
                </a:solidFill>
              </a:rPr>
              <a:t>funzione necessaria ad individuare l’indirizzo di un operando</a:t>
            </a:r>
            <a:r>
              <a:rPr lang="en" sz="2000"/>
              <a:t>.</a:t>
            </a:r>
            <a:endParaRPr sz="2000" strike="noStrike">
              <a:solidFill>
                <a:srgbClr val="000000"/>
              </a:solidFill>
            </a:endParaRPr>
          </a:p>
        </p:txBody>
      </p:sp>
      <p:sp>
        <p:nvSpPr>
          <p:cNvPr id="239" name="Google Shape;239;p34"/>
          <p:cNvSpPr txBox="1"/>
          <p:nvPr>
            <p:ph idx="4294967295"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Funzione dei registri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5"/>
          <p:cNvSpPr/>
          <p:nvPr/>
        </p:nvSpPr>
        <p:spPr>
          <a:xfrm>
            <a:off x="471325" y="1075825"/>
            <a:ext cx="8217300" cy="35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b="1" lang="en" sz="2000" strike="noStrike">
                <a:solidFill>
                  <a:srgbClr val="000000"/>
                </a:solidFill>
              </a:rPr>
              <a:t>Stack e puntatori a stack</a:t>
            </a:r>
            <a:r>
              <a:rPr lang="en" sz="2000" strike="noStrike">
                <a:solidFill>
                  <a:srgbClr val="000000"/>
                </a:solidFill>
              </a:rPr>
              <a:t>:</a:t>
            </a:r>
            <a:br>
              <a:rPr lang="en" sz="2000"/>
            </a:br>
            <a:r>
              <a:rPr lang="en" sz="2000" strike="noStrike">
                <a:solidFill>
                  <a:srgbClr val="000000"/>
                </a:solidFill>
              </a:rPr>
              <a:t>LIFO  (last-in-first-out)</a:t>
            </a:r>
            <a:r>
              <a:rPr lang="en" sz="2000"/>
              <a:t>.</a:t>
            </a:r>
            <a:endParaRPr sz="2000" strike="noStrike">
              <a:solidFill>
                <a:srgbClr val="000000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" sz="2000" strike="noStrike">
                <a:solidFill>
                  <a:srgbClr val="000000"/>
                </a:solidFill>
              </a:rPr>
              <a:t>  </a:t>
            </a:r>
            <a:endParaRPr sz="2000" strike="noStrike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Char char="●"/>
            </a:pPr>
            <a:r>
              <a:rPr b="1" lang="en" sz="2000" strike="noStrike">
                <a:solidFill>
                  <a:srgbClr val="000000"/>
                </a:solidFill>
              </a:rPr>
              <a:t>Indicatori o flag</a:t>
            </a:r>
            <a:r>
              <a:rPr lang="en" sz="2000" strike="noStrike">
                <a:solidFill>
                  <a:srgbClr val="000000"/>
                </a:solidFill>
              </a:rPr>
              <a:t>:</a:t>
            </a:r>
            <a:br>
              <a:rPr lang="en" sz="2000"/>
            </a:br>
            <a:r>
              <a:rPr lang="en" sz="2000" strike="noStrike">
                <a:solidFill>
                  <a:srgbClr val="000000"/>
                </a:solidFill>
              </a:rPr>
              <a:t>informazioni binarie indicanti eventi</a:t>
            </a:r>
            <a:endParaRPr sz="2000"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b="1" i="1" lang="en" sz="2000" strike="noStrike">
                <a:solidFill>
                  <a:srgbClr val="063DE8"/>
                </a:solidFill>
              </a:rPr>
              <a:t>zero</a:t>
            </a:r>
            <a:r>
              <a:rPr lang="en" sz="2000" strike="noStrike">
                <a:solidFill>
                  <a:srgbClr val="000000"/>
                </a:solidFill>
              </a:rPr>
              <a:t>, </a:t>
            </a:r>
            <a:r>
              <a:rPr b="1" i="1" lang="en" sz="2000" strike="noStrike">
                <a:solidFill>
                  <a:srgbClr val="063DE8"/>
                </a:solidFill>
              </a:rPr>
              <a:t>segno</a:t>
            </a:r>
            <a:r>
              <a:rPr lang="en" sz="2000" strike="noStrike">
                <a:solidFill>
                  <a:srgbClr val="000000"/>
                </a:solidFill>
              </a:rPr>
              <a:t>, </a:t>
            </a:r>
            <a:r>
              <a:rPr b="1" i="1" lang="en" sz="2000" strike="noStrike">
                <a:solidFill>
                  <a:srgbClr val="063DE8"/>
                </a:solidFill>
              </a:rPr>
              <a:t>overflow</a:t>
            </a:r>
            <a:endParaRPr sz="2000"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b="1" i="1" lang="en" sz="2000" strike="noStrike">
                <a:solidFill>
                  <a:srgbClr val="063DE8"/>
                </a:solidFill>
              </a:rPr>
              <a:t>underflow</a:t>
            </a:r>
            <a:r>
              <a:rPr lang="en" sz="2000" strike="noStrike">
                <a:solidFill>
                  <a:srgbClr val="000000"/>
                </a:solidFill>
              </a:rPr>
              <a:t>, </a:t>
            </a:r>
            <a:r>
              <a:rPr b="1" i="1" lang="en" sz="2000" strike="noStrike">
                <a:solidFill>
                  <a:srgbClr val="063DE8"/>
                </a:solidFill>
              </a:rPr>
              <a:t>riporto</a:t>
            </a:r>
            <a:endParaRPr sz="2000"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b="1" i="1" lang="en" sz="2000" strike="noStrike">
                <a:solidFill>
                  <a:srgbClr val="063DE8"/>
                </a:solidFill>
              </a:rPr>
              <a:t>riferimento ad indirizzi o a codici illeciti</a:t>
            </a:r>
            <a:r>
              <a:rPr lang="en" sz="2000" strike="noStrike">
                <a:solidFill>
                  <a:srgbClr val="000000"/>
                </a:solidFill>
              </a:rPr>
              <a:t>, …</a:t>
            </a:r>
            <a:br>
              <a:rPr lang="en" sz="2000" strike="noStrike">
                <a:solidFill>
                  <a:srgbClr val="000000"/>
                </a:solidFill>
              </a:rPr>
            </a:br>
            <a:endParaRPr sz="2000"/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P</a:t>
            </a:r>
            <a:r>
              <a:rPr lang="en" sz="2000" strike="noStrike">
                <a:solidFill>
                  <a:srgbClr val="000000"/>
                </a:solidFill>
              </a:rPr>
              <a:t>rodotti durante l’esecuzione di una istruzione, possono condizionare l’evoluzione di altre istruzioni</a:t>
            </a:r>
            <a:r>
              <a:rPr lang="en" sz="2000"/>
              <a:t>.</a:t>
            </a:r>
            <a:endParaRPr sz="2000" strike="noStrike">
              <a:solidFill>
                <a:srgbClr val="000000"/>
              </a:solidFill>
            </a:endParaRPr>
          </a:p>
        </p:txBody>
      </p:sp>
      <p:sp>
        <p:nvSpPr>
          <p:cNvPr id="246" name="Google Shape;246;p35"/>
          <p:cNvSpPr txBox="1"/>
          <p:nvPr>
            <p:ph idx="4294967295"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Funzione dei registri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6"/>
          <p:cNvSpPr/>
          <p:nvPr/>
        </p:nvSpPr>
        <p:spPr>
          <a:xfrm>
            <a:off x="553275" y="789475"/>
            <a:ext cx="8104500" cy="36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i="1" lang="en" sz="2000" strike="noStrike">
                <a:solidFill>
                  <a:srgbClr val="FF3300"/>
                </a:solidFill>
              </a:rPr>
              <a:t>PC </a:t>
            </a:r>
            <a:r>
              <a:rPr lang="en" sz="2000" strike="noStrike">
                <a:solidFill>
                  <a:srgbClr val="000000"/>
                </a:solidFill>
              </a:rPr>
              <a:t>o</a:t>
            </a:r>
            <a:r>
              <a:rPr b="1" i="1" lang="en" sz="2000" strike="noStrike">
                <a:solidFill>
                  <a:srgbClr val="FF3300"/>
                </a:solidFill>
              </a:rPr>
              <a:t> PI</a:t>
            </a:r>
            <a:r>
              <a:rPr b="1" lang="en" sz="2000" strike="noStrike">
                <a:solidFill>
                  <a:srgbClr val="000000"/>
                </a:solidFill>
              </a:rPr>
              <a:t>: </a:t>
            </a:r>
            <a:r>
              <a:rPr lang="en" sz="2000" strike="noStrike">
                <a:solidFill>
                  <a:srgbClr val="000000"/>
                </a:solidFill>
              </a:rPr>
              <a:t>Talora ritenuto registro interno, talora ritenuto registro di macchina</a:t>
            </a:r>
            <a:r>
              <a:rPr lang="en" sz="2000"/>
              <a:t>.</a:t>
            </a:r>
            <a:br>
              <a:rPr lang="en" sz="2000"/>
            </a:br>
            <a:endParaRPr sz="2000" strike="noStrike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i="1" lang="en" sz="2000" strike="noStrike">
                <a:solidFill>
                  <a:srgbClr val="FF3300"/>
                </a:solidFill>
              </a:rPr>
              <a:t>Registri accumulatori</a:t>
            </a:r>
            <a:r>
              <a:rPr b="1" lang="en" sz="2000" strike="noStrike">
                <a:solidFill>
                  <a:srgbClr val="000000"/>
                </a:solidFill>
              </a:rPr>
              <a:t>: </a:t>
            </a:r>
            <a:r>
              <a:rPr lang="en" sz="2000" strike="noStrike">
                <a:solidFill>
                  <a:srgbClr val="000000"/>
                </a:solidFill>
              </a:rPr>
              <a:t>uno, due o un banco di registri (spesso specializzati per tipo di dato)</a:t>
            </a:r>
            <a:endParaRPr sz="2000" strike="noStrike">
              <a:solidFill>
                <a:srgbClr val="000000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2000" strike="noStrike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Char char="●"/>
            </a:pPr>
            <a:r>
              <a:rPr b="1" i="1" lang="en" sz="2000" strike="noStrike">
                <a:solidFill>
                  <a:srgbClr val="FF3300"/>
                </a:solidFill>
              </a:rPr>
              <a:t>Registri Indice</a:t>
            </a:r>
            <a:r>
              <a:rPr b="1" lang="en" sz="2000" strike="noStrike">
                <a:solidFill>
                  <a:srgbClr val="000000"/>
                </a:solidFill>
              </a:rPr>
              <a:t>: </a:t>
            </a:r>
            <a:r>
              <a:rPr lang="en" sz="2000" strike="noStrike">
                <a:solidFill>
                  <a:srgbClr val="000000"/>
                </a:solidFill>
              </a:rPr>
              <a:t>svolgono funzioni di indirizzamento e sono direttamente controllabili dall’utente.</a:t>
            </a:r>
            <a:endParaRPr sz="2000" strike="noStrike">
              <a:solidFill>
                <a:srgbClr val="000000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2000" strike="noStrike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FF3300"/>
              </a:buClr>
              <a:buSzPts val="2000"/>
              <a:buChar char="●"/>
            </a:pPr>
            <a:r>
              <a:rPr b="1" i="1" lang="en" sz="2000" strike="noStrike">
                <a:solidFill>
                  <a:srgbClr val="FF3300"/>
                </a:solidFill>
              </a:rPr>
              <a:t>....</a:t>
            </a:r>
            <a:endParaRPr sz="2000" strike="noStrike">
              <a:solidFill>
                <a:srgbClr val="000000"/>
              </a:solidFill>
            </a:endParaRPr>
          </a:p>
        </p:txBody>
      </p:sp>
      <p:sp>
        <p:nvSpPr>
          <p:cNvPr id="253" name="Google Shape;253;p36"/>
          <p:cNvSpPr txBox="1"/>
          <p:nvPr>
            <p:ph idx="4294967295"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Registri (PCo PI, MA, MB o T, D,...)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37"/>
          <p:cNvSpPr/>
          <p:nvPr/>
        </p:nvSpPr>
        <p:spPr>
          <a:xfrm>
            <a:off x="389350" y="952800"/>
            <a:ext cx="8240700" cy="3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Char char="●"/>
            </a:pPr>
            <a:r>
              <a:rPr b="1" lang="en" sz="2000" strike="noStrike">
                <a:solidFill>
                  <a:srgbClr val="FF0000"/>
                </a:solidFill>
              </a:rPr>
              <a:t>Registri stack pointer</a:t>
            </a:r>
            <a:r>
              <a:rPr b="1" lang="en" sz="2000" strike="noStrike">
                <a:solidFill>
                  <a:srgbClr val="000000"/>
                </a:solidFill>
              </a:rPr>
              <a:t>:</a:t>
            </a:r>
            <a:br>
              <a:rPr b="1" lang="en" sz="2000"/>
            </a:br>
            <a:r>
              <a:rPr lang="en" sz="2000" strike="noStrike">
                <a:solidFill>
                  <a:srgbClr val="000000"/>
                </a:solidFill>
              </a:rPr>
              <a:t>preposti alla gestione di stack implementati in memoria.</a:t>
            </a:r>
            <a:br>
              <a:rPr lang="en" sz="2000" strike="noStrike">
                <a:solidFill>
                  <a:srgbClr val="000000"/>
                </a:solidFill>
              </a:rPr>
            </a:br>
            <a:endParaRPr sz="2000"/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>
                <a:solidFill>
                  <a:srgbClr val="FF0000"/>
                </a:solidFill>
              </a:rPr>
              <a:t>Re</a:t>
            </a:r>
            <a:r>
              <a:rPr b="1" lang="en" sz="2000" strike="noStrike">
                <a:solidFill>
                  <a:srgbClr val="FF0000"/>
                </a:solidFill>
              </a:rPr>
              <a:t>gistro di stato</a:t>
            </a:r>
            <a:r>
              <a:rPr b="1" lang="en" sz="2000" strike="noStrike">
                <a:solidFill>
                  <a:srgbClr val="000000"/>
                </a:solidFill>
              </a:rPr>
              <a:t>:</a:t>
            </a:r>
            <a:br>
              <a:rPr b="1" lang="en" sz="2000"/>
            </a:br>
            <a:r>
              <a:rPr b="1" lang="en" sz="2000" strike="noStrike">
                <a:solidFill>
                  <a:srgbClr val="000000"/>
                </a:solidFill>
              </a:rPr>
              <a:t>Bit-Flag</a:t>
            </a:r>
            <a:r>
              <a:rPr lang="en" sz="2000" strike="noStrike">
                <a:solidFill>
                  <a:srgbClr val="000000"/>
                </a:solidFill>
              </a:rPr>
              <a:t> accessibili direttamente da programma.</a:t>
            </a:r>
            <a:br>
              <a:rPr lang="en" sz="2000" strike="noStrike">
                <a:solidFill>
                  <a:srgbClr val="000000"/>
                </a:solidFill>
              </a:rPr>
            </a:br>
            <a:endParaRPr sz="2000" strike="noStrike">
              <a:solidFill>
                <a:srgbClr val="000000"/>
              </a:solidFill>
            </a:endParaRP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b="1" i="1" lang="en" sz="2000" u="none" cap="none" strike="noStrike">
                <a:solidFill>
                  <a:srgbClr val="000000"/>
                </a:solidFill>
              </a:rPr>
              <a:t>Z</a:t>
            </a:r>
            <a:r>
              <a:rPr i="0" lang="en" sz="2000" u="none" cap="none" strike="noStrike">
                <a:solidFill>
                  <a:srgbClr val="000000"/>
                </a:solidFill>
              </a:rPr>
              <a:t> : bit zero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b="1" i="1" lang="en" sz="2000" u="none" cap="none" strike="noStrike">
                <a:solidFill>
                  <a:srgbClr val="000000"/>
                </a:solidFill>
              </a:rPr>
              <a:t>N</a:t>
            </a:r>
            <a:r>
              <a:rPr i="0" lang="en" sz="2000" u="none" cap="none" strike="noStrike">
                <a:solidFill>
                  <a:srgbClr val="000000"/>
                </a:solidFill>
              </a:rPr>
              <a:t> : bit negativo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b="1" i="1" lang="en" sz="2000" u="none" cap="none" strike="noStrike">
                <a:solidFill>
                  <a:srgbClr val="000000"/>
                </a:solidFill>
              </a:rPr>
              <a:t>P</a:t>
            </a:r>
            <a:r>
              <a:rPr i="0" lang="en" sz="2000" u="none" cap="none" strike="noStrike">
                <a:solidFill>
                  <a:srgbClr val="000000"/>
                </a:solidFill>
              </a:rPr>
              <a:t> :  bit positivo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b="1" i="1" lang="en" sz="2000" u="none" cap="none" strike="noStrike">
                <a:solidFill>
                  <a:srgbClr val="000000"/>
                </a:solidFill>
              </a:rPr>
              <a:t>V</a:t>
            </a:r>
            <a:r>
              <a:rPr i="0" lang="en" sz="2000" u="none" cap="none" strike="noStrike">
                <a:solidFill>
                  <a:srgbClr val="000000"/>
                </a:solidFill>
              </a:rPr>
              <a:t> : bit overflow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b="1" i="1" lang="en" sz="2000" u="none" cap="none" strike="noStrike">
                <a:solidFill>
                  <a:srgbClr val="000000"/>
                </a:solidFill>
              </a:rPr>
              <a:t>C</a:t>
            </a:r>
            <a:r>
              <a:rPr i="0" lang="en" sz="2000" u="none" cap="none" strike="noStrike">
                <a:solidFill>
                  <a:srgbClr val="000000"/>
                </a:solidFill>
              </a:rPr>
              <a:t> : bit riporto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b="1" i="1" lang="en" sz="2000" u="none" cap="none" strike="noStrike">
                <a:solidFill>
                  <a:srgbClr val="000000"/>
                </a:solidFill>
              </a:rPr>
              <a:t>P</a:t>
            </a:r>
            <a:r>
              <a:rPr i="0" lang="en" sz="2000" u="none" cap="none" strike="noStrike">
                <a:solidFill>
                  <a:srgbClr val="000000"/>
                </a:solidFill>
              </a:rPr>
              <a:t> : bit parità</a:t>
            </a:r>
            <a:endParaRPr i="0" sz="2000" u="none" cap="none" strike="noStrike">
              <a:solidFill>
                <a:srgbClr val="000000"/>
              </a:solidFill>
            </a:endParaRPr>
          </a:p>
        </p:txBody>
      </p:sp>
      <p:sp>
        <p:nvSpPr>
          <p:cNvPr id="260" name="Google Shape;260;p37"/>
          <p:cNvSpPr txBox="1"/>
          <p:nvPr>
            <p:ph idx="4294967295"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Registri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8"/>
          <p:cNvSpPr/>
          <p:nvPr/>
        </p:nvSpPr>
        <p:spPr>
          <a:xfrm>
            <a:off x="491800" y="762100"/>
            <a:ext cx="8207100" cy="422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strike="noStrike">
                <a:solidFill>
                  <a:srgbClr val="000000"/>
                </a:solidFill>
              </a:rPr>
              <a:t>Stack (</a:t>
            </a:r>
            <a:r>
              <a:rPr b="1" lang="en" sz="2000" strike="noStrike">
                <a:solidFill>
                  <a:srgbClr val="063DE8"/>
                </a:solidFill>
              </a:rPr>
              <a:t>pila</a:t>
            </a:r>
            <a:r>
              <a:rPr lang="en" sz="2000" strike="noStrike">
                <a:solidFill>
                  <a:srgbClr val="000000"/>
                </a:solidFill>
              </a:rPr>
              <a:t>): struttura dati astratta</a:t>
            </a:r>
            <a:r>
              <a:rPr lang="en" sz="2000"/>
              <a:t>.</a:t>
            </a:r>
            <a:br>
              <a:rPr lang="en" sz="2000"/>
            </a:br>
            <a:endParaRPr sz="2000" strike="noStrike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/>
              <a:t>O</a:t>
            </a:r>
            <a:r>
              <a:rPr lang="en" sz="2000" strike="noStrike">
                <a:solidFill>
                  <a:srgbClr val="000000"/>
                </a:solidFill>
              </a:rPr>
              <a:t>perazioni previste:</a:t>
            </a:r>
            <a:br>
              <a:rPr lang="en" sz="2000" strike="noStrike">
                <a:solidFill>
                  <a:srgbClr val="000000"/>
                </a:solidFill>
              </a:rPr>
            </a:br>
            <a:endParaRPr sz="2000" strike="noStrike">
              <a:solidFill>
                <a:srgbClr val="000000"/>
              </a:solidFill>
            </a:endParaRP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b="1" i="0" lang="en" sz="2000" u="none" cap="none" strike="noStrike">
                <a:solidFill>
                  <a:srgbClr val="000000"/>
                </a:solidFill>
              </a:rPr>
              <a:t>push (</a:t>
            </a:r>
            <a:r>
              <a:rPr b="1" i="0" lang="en" sz="2000" u="none" cap="none" strike="noStrike">
                <a:solidFill>
                  <a:srgbClr val="FF0000"/>
                </a:solidFill>
              </a:rPr>
              <a:t>elem</a:t>
            </a:r>
            <a:r>
              <a:rPr b="1" i="0" lang="en" sz="2000" u="none" cap="none" strike="noStrike">
                <a:solidFill>
                  <a:srgbClr val="000000"/>
                </a:solidFill>
              </a:rPr>
              <a:t>):</a:t>
            </a:r>
            <a:br>
              <a:rPr lang="en" sz="2000"/>
            </a:br>
            <a:r>
              <a:rPr i="0" lang="en" sz="2000" u="none" cap="none" strike="noStrike">
                <a:solidFill>
                  <a:srgbClr val="000000"/>
                </a:solidFill>
              </a:rPr>
              <a:t>memorizza </a:t>
            </a:r>
            <a:r>
              <a:rPr i="0" lang="en" sz="2000" u="none" cap="none" strike="noStrike">
                <a:solidFill>
                  <a:srgbClr val="FF0000"/>
                </a:solidFill>
              </a:rPr>
              <a:t>elem</a:t>
            </a:r>
            <a:r>
              <a:rPr i="0" lang="en" sz="2000" u="none" cap="none" strike="noStrike">
                <a:solidFill>
                  <a:srgbClr val="000000"/>
                </a:solidFill>
              </a:rPr>
              <a:t> come ultimo elemento della pila (</a:t>
            </a:r>
            <a:r>
              <a:rPr i="1" lang="en" sz="2000" u="none" cap="none" strike="noStrike">
                <a:solidFill>
                  <a:srgbClr val="000000"/>
                </a:solidFill>
              </a:rPr>
              <a:t>quello che prima era in ultima posizione diventa il penultimo, etc.</a:t>
            </a:r>
            <a:r>
              <a:rPr i="0" lang="en" sz="2000" u="none" cap="none" strike="noStrike">
                <a:solidFill>
                  <a:srgbClr val="000000"/>
                </a:solidFill>
              </a:rPr>
              <a:t>)</a:t>
            </a:r>
            <a:br>
              <a:rPr i="0" lang="en" sz="2000" u="none" cap="none" strike="noStrike">
                <a:solidFill>
                  <a:srgbClr val="000000"/>
                </a:solidFill>
              </a:rPr>
            </a:br>
            <a:endParaRPr i="0" sz="2000" u="none" cap="none" strike="noStrike">
              <a:solidFill>
                <a:srgbClr val="000000"/>
              </a:solidFill>
            </a:endParaRP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b="1" i="0" lang="en" sz="2000" u="none" cap="none" strike="noStrike">
                <a:solidFill>
                  <a:srgbClr val="000000"/>
                </a:solidFill>
              </a:rPr>
              <a:t>pop(</a:t>
            </a:r>
            <a:r>
              <a:rPr b="1" i="0" lang="en" sz="2000" u="none" cap="none" strike="noStrike">
                <a:solidFill>
                  <a:srgbClr val="FF0000"/>
                </a:solidFill>
              </a:rPr>
              <a:t>elem</a:t>
            </a:r>
            <a:r>
              <a:rPr b="1" i="0" lang="en" sz="2000" u="none" cap="none" strike="noStrike">
                <a:solidFill>
                  <a:srgbClr val="000000"/>
                </a:solidFill>
              </a:rPr>
              <a:t>):</a:t>
            </a:r>
            <a:br>
              <a:rPr lang="en" sz="2000"/>
            </a:br>
            <a:r>
              <a:rPr i="0" lang="en" sz="2000" u="none" cap="none" strike="noStrike">
                <a:solidFill>
                  <a:srgbClr val="000000"/>
                </a:solidFill>
              </a:rPr>
              <a:t>preleva </a:t>
            </a:r>
            <a:r>
              <a:rPr i="0" lang="en" sz="2000" u="none" cap="none" strike="noStrike">
                <a:solidFill>
                  <a:srgbClr val="FF0000"/>
                </a:solidFill>
              </a:rPr>
              <a:t>elem</a:t>
            </a:r>
            <a:r>
              <a:rPr i="0" lang="en" sz="2000" u="none" cap="none" strike="noStrike">
                <a:solidFill>
                  <a:srgbClr val="000000"/>
                </a:solidFill>
              </a:rPr>
              <a:t> dallo stack (</a:t>
            </a:r>
            <a:r>
              <a:rPr i="1" lang="en" sz="2000" u="none" cap="none" strike="noStrike">
                <a:solidFill>
                  <a:srgbClr val="000000"/>
                </a:solidFill>
              </a:rPr>
              <a:t>quello che prima era penultimo diventa ultimo, etc.</a:t>
            </a:r>
            <a:r>
              <a:rPr i="0" lang="en" sz="2000" u="none" cap="none" strike="noStrike">
                <a:solidFill>
                  <a:srgbClr val="000000"/>
                </a:solidFill>
              </a:rPr>
              <a:t>) </a:t>
            </a:r>
            <a:br>
              <a:rPr lang="en" sz="2000"/>
            </a:br>
            <a:endParaRPr sz="2000"/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strike="noStrike">
                <a:solidFill>
                  <a:srgbClr val="000000"/>
                </a:solidFill>
              </a:rPr>
              <a:t>Poiché opera sempre e solo in cima alla pila, non occorre specificare dove memorizzare o prelevare </a:t>
            </a:r>
            <a:r>
              <a:rPr b="1" i="1" lang="en" sz="2000" strike="noStrike">
                <a:solidFill>
                  <a:srgbClr val="FC0128"/>
                </a:solidFill>
              </a:rPr>
              <a:t>elem</a:t>
            </a:r>
            <a:r>
              <a:rPr lang="en" sz="2000" strike="noStrike">
                <a:solidFill>
                  <a:srgbClr val="000000"/>
                </a:solidFill>
              </a:rPr>
              <a:t>.</a:t>
            </a:r>
            <a:endParaRPr sz="2000" strike="noStrike">
              <a:solidFill>
                <a:srgbClr val="000000"/>
              </a:solidFill>
            </a:endParaRPr>
          </a:p>
        </p:txBody>
      </p:sp>
      <p:sp>
        <p:nvSpPr>
          <p:cNvPr id="267" name="Google Shape;267;p38"/>
          <p:cNvSpPr txBox="1"/>
          <p:nvPr>
            <p:ph idx="4294967295"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Lo stack (1/3)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9"/>
          <p:cNvSpPr/>
          <p:nvPr/>
        </p:nvSpPr>
        <p:spPr>
          <a:xfrm>
            <a:off x="481575" y="2325150"/>
            <a:ext cx="8114700" cy="261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 strike="noStrike">
                <a:solidFill>
                  <a:srgbClr val="000000"/>
                </a:solidFill>
              </a:rPr>
              <a:t>Si utilizza per accantonare (memorizzare) i dati presenti nei registri che occorre liberare per poter svolgere un dato compito.</a:t>
            </a:r>
            <a:br>
              <a:rPr lang="en" sz="2000" strike="noStrike">
                <a:solidFill>
                  <a:srgbClr val="000000"/>
                </a:solidFill>
              </a:rPr>
            </a:br>
            <a:r>
              <a:rPr lang="en" sz="2000" strike="noStrike">
                <a:solidFill>
                  <a:srgbClr val="000000"/>
                </a:solidFill>
              </a:rPr>
              <a:t> </a:t>
            </a:r>
            <a:endParaRPr sz="2000" strike="noStrike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 strike="noStrike">
                <a:solidFill>
                  <a:srgbClr val="000000"/>
                </a:solidFill>
              </a:rPr>
              <a:t>Svolto il compito si può ripristinare, recuperando i dati dallo stack, la situazione dei registri precedente alla sospensione (gestione di sottoprogrammi, interruzioni, etc).</a:t>
            </a:r>
            <a:br>
              <a:rPr lang="en" sz="2000" strike="noStrike">
                <a:solidFill>
                  <a:srgbClr val="000000"/>
                </a:solidFill>
              </a:rPr>
            </a:br>
            <a:endParaRPr sz="2000" strike="noStrike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●"/>
            </a:pPr>
            <a:r>
              <a:rPr b="0" lang="en" sz="20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Gestione LIFO (Last-In-First-Out).</a:t>
            </a:r>
            <a:endParaRPr b="0" sz="20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274" name="Google Shape;274;p39"/>
          <p:cNvGrpSpPr/>
          <p:nvPr/>
        </p:nvGrpSpPr>
        <p:grpSpPr>
          <a:xfrm>
            <a:off x="1746592" y="572695"/>
            <a:ext cx="5650818" cy="1752465"/>
            <a:chOff x="269983" y="3971960"/>
            <a:chExt cx="6122893" cy="2336620"/>
          </a:xfrm>
        </p:grpSpPr>
        <p:sp>
          <p:nvSpPr>
            <p:cNvPr id="275" name="Google Shape;275;p39"/>
            <p:cNvSpPr/>
            <p:nvPr/>
          </p:nvSpPr>
          <p:spPr>
            <a:xfrm>
              <a:off x="2712960" y="4479840"/>
              <a:ext cx="1339800" cy="304800"/>
            </a:xfrm>
            <a:prstGeom prst="rect">
              <a:avLst/>
            </a:prstGeom>
            <a:solidFill>
              <a:srgbClr val="FF0066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Google Shape;276;p39"/>
            <p:cNvSpPr/>
            <p:nvPr/>
          </p:nvSpPr>
          <p:spPr>
            <a:xfrm>
              <a:off x="2712960" y="4784760"/>
              <a:ext cx="1339800" cy="3048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Google Shape;277;p39"/>
            <p:cNvSpPr/>
            <p:nvPr/>
          </p:nvSpPr>
          <p:spPr>
            <a:xfrm>
              <a:off x="2712960" y="5089680"/>
              <a:ext cx="1339800" cy="3045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39"/>
            <p:cNvSpPr/>
            <p:nvPr/>
          </p:nvSpPr>
          <p:spPr>
            <a:xfrm>
              <a:off x="2712960" y="5394240"/>
              <a:ext cx="1339800" cy="3048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39"/>
            <p:cNvSpPr/>
            <p:nvPr/>
          </p:nvSpPr>
          <p:spPr>
            <a:xfrm>
              <a:off x="2712960" y="5699160"/>
              <a:ext cx="1339800" cy="3048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39"/>
            <p:cNvSpPr/>
            <p:nvPr/>
          </p:nvSpPr>
          <p:spPr>
            <a:xfrm>
              <a:off x="2712960" y="6004080"/>
              <a:ext cx="1339800" cy="3045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Google Shape;281;p39"/>
            <p:cNvSpPr/>
            <p:nvPr/>
          </p:nvSpPr>
          <p:spPr>
            <a:xfrm>
              <a:off x="269983" y="4022880"/>
              <a:ext cx="2674795" cy="685800"/>
            </a:xfrm>
            <a:custGeom>
              <a:rect b="b" l="l" r="r" t="t"/>
              <a:pathLst>
                <a:path extrusionOk="0" h="1907" w="7432">
                  <a:moveTo>
                    <a:pt x="7431" y="0"/>
                  </a:moveTo>
                  <a:cubicBezTo>
                    <a:pt x="3328" y="0"/>
                    <a:pt x="0" y="339"/>
                    <a:pt x="0" y="757"/>
                  </a:cubicBezTo>
                  <a:lnTo>
                    <a:pt x="0" y="954"/>
                  </a:lnTo>
                  <a:cubicBezTo>
                    <a:pt x="0" y="1281"/>
                    <a:pt x="1945" y="1711"/>
                    <a:pt x="4954" y="1711"/>
                  </a:cubicBezTo>
                  <a:lnTo>
                    <a:pt x="4954" y="1906"/>
                  </a:lnTo>
                  <a:lnTo>
                    <a:pt x="7431" y="1613"/>
                  </a:lnTo>
                  <a:lnTo>
                    <a:pt x="4954" y="1321"/>
                  </a:lnTo>
                  <a:lnTo>
                    <a:pt x="4954" y="1515"/>
                  </a:lnTo>
                  <a:lnTo>
                    <a:pt x="27" y="855"/>
                  </a:lnTo>
                  <a:cubicBezTo>
                    <a:pt x="27" y="855"/>
                    <a:pt x="7431" y="196"/>
                    <a:pt x="7431" y="0"/>
                  </a:cubicBezTo>
                </a:path>
              </a:pathLst>
            </a:custGeom>
            <a:solidFill>
              <a:srgbClr val="000000"/>
            </a:solidFill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39"/>
            <p:cNvSpPr/>
            <p:nvPr/>
          </p:nvSpPr>
          <p:spPr>
            <a:xfrm>
              <a:off x="3718080" y="4327680"/>
              <a:ext cx="2674795" cy="685800"/>
            </a:xfrm>
            <a:custGeom>
              <a:rect b="b" l="l" r="r" t="t"/>
              <a:pathLst>
                <a:path extrusionOk="0" h="1907" w="7432">
                  <a:moveTo>
                    <a:pt x="7431" y="0"/>
                  </a:moveTo>
                  <a:cubicBezTo>
                    <a:pt x="3328" y="0"/>
                    <a:pt x="0" y="341"/>
                    <a:pt x="0" y="761"/>
                  </a:cubicBezTo>
                  <a:lnTo>
                    <a:pt x="0" y="950"/>
                  </a:lnTo>
                  <a:cubicBezTo>
                    <a:pt x="0" y="1279"/>
                    <a:pt x="1945" y="1711"/>
                    <a:pt x="4954" y="1711"/>
                  </a:cubicBezTo>
                  <a:lnTo>
                    <a:pt x="4954" y="1906"/>
                  </a:lnTo>
                  <a:lnTo>
                    <a:pt x="7431" y="1617"/>
                  </a:lnTo>
                  <a:lnTo>
                    <a:pt x="4954" y="1329"/>
                  </a:lnTo>
                  <a:lnTo>
                    <a:pt x="4954" y="1523"/>
                  </a:lnTo>
                  <a:lnTo>
                    <a:pt x="27" y="855"/>
                  </a:lnTo>
                  <a:cubicBezTo>
                    <a:pt x="27" y="855"/>
                    <a:pt x="7431" y="188"/>
                    <a:pt x="7431" y="0"/>
                  </a:cubicBezTo>
                </a:path>
              </a:pathLst>
            </a:custGeom>
            <a:solidFill>
              <a:srgbClr val="000000"/>
            </a:solidFill>
            <a:ln cap="flat" cmpd="sng" w="126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39"/>
            <p:cNvSpPr/>
            <p:nvPr/>
          </p:nvSpPr>
          <p:spPr>
            <a:xfrm>
              <a:off x="1725892" y="3971960"/>
              <a:ext cx="1174662" cy="52056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n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push</a:t>
              </a:r>
              <a:endParaRPr b="0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4" name="Google Shape;284;p39"/>
            <p:cNvSpPr/>
            <p:nvPr/>
          </p:nvSpPr>
          <p:spPr>
            <a:xfrm>
              <a:off x="4800635" y="4276760"/>
              <a:ext cx="1173258" cy="52056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n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pop</a:t>
              </a:r>
              <a:endParaRPr b="0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285" name="Google Shape;285;p39"/>
          <p:cNvSpPr txBox="1"/>
          <p:nvPr>
            <p:ph idx="4294967295"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Lo stack (2/3)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40"/>
          <p:cNvSpPr/>
          <p:nvPr/>
        </p:nvSpPr>
        <p:spPr>
          <a:xfrm>
            <a:off x="409850" y="789475"/>
            <a:ext cx="8652000" cy="40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 strike="noStrike">
                <a:solidFill>
                  <a:srgbClr val="000000"/>
                </a:solidFill>
              </a:rPr>
              <a:t>Si implementa attraverso un puntatore (in memoria o in registri dedicati) che indica, istante per istante, la posizione dell’ultimo elemento dello stack</a:t>
            </a:r>
            <a:endParaRPr sz="2000" strike="noStrike">
              <a:solidFill>
                <a:srgbClr val="000000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2000" strike="noStrike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 strike="noStrike">
                <a:solidFill>
                  <a:srgbClr val="000000"/>
                </a:solidFill>
              </a:rPr>
              <a:t>Le operazioni sullo stack prevedono il controllo di:</a:t>
            </a:r>
            <a:endParaRPr sz="2000"/>
          </a:p>
          <a:p>
            <a:pPr indent="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/>
              <a:t>S</a:t>
            </a:r>
            <a:r>
              <a:rPr lang="en" sz="2000" strike="noStrike">
                <a:solidFill>
                  <a:srgbClr val="000000"/>
                </a:solidFill>
              </a:rPr>
              <a:t>tack overflow, all’atto del push.</a:t>
            </a:r>
            <a:br>
              <a:rPr lang="en" sz="2000" strike="noStrike">
                <a:solidFill>
                  <a:srgbClr val="000000"/>
                </a:solidFill>
              </a:rPr>
            </a:br>
            <a:endParaRPr sz="2000"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 strike="noStrike">
                <a:solidFill>
                  <a:srgbClr val="000000"/>
                </a:solidFill>
              </a:rPr>
              <a:t>Stack empty, all’atto del pop.</a:t>
            </a:r>
            <a:endParaRPr sz="2000" strike="noStrike">
              <a:solidFill>
                <a:srgbClr val="000000"/>
              </a:solidFill>
            </a:endParaRPr>
          </a:p>
        </p:txBody>
      </p:sp>
      <p:grpSp>
        <p:nvGrpSpPr>
          <p:cNvPr id="292" name="Google Shape;292;p40"/>
          <p:cNvGrpSpPr/>
          <p:nvPr/>
        </p:nvGrpSpPr>
        <p:grpSpPr>
          <a:xfrm>
            <a:off x="5485348" y="2000160"/>
            <a:ext cx="2433687" cy="2857725"/>
            <a:chOff x="5943600" y="2666880"/>
            <a:chExt cx="2637000" cy="3810300"/>
          </a:xfrm>
        </p:grpSpPr>
        <p:sp>
          <p:nvSpPr>
            <p:cNvPr id="293" name="Google Shape;293;p40"/>
            <p:cNvSpPr/>
            <p:nvPr/>
          </p:nvSpPr>
          <p:spPr>
            <a:xfrm>
              <a:off x="7238880" y="4419720"/>
              <a:ext cx="1339800" cy="3045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Google Shape;294;p40"/>
            <p:cNvSpPr/>
            <p:nvPr/>
          </p:nvSpPr>
          <p:spPr>
            <a:xfrm>
              <a:off x="7238880" y="4724280"/>
              <a:ext cx="1339800" cy="3048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40"/>
            <p:cNvSpPr/>
            <p:nvPr/>
          </p:nvSpPr>
          <p:spPr>
            <a:xfrm>
              <a:off x="7238880" y="5029200"/>
              <a:ext cx="1339800" cy="3048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40"/>
            <p:cNvSpPr/>
            <p:nvPr/>
          </p:nvSpPr>
          <p:spPr>
            <a:xfrm>
              <a:off x="7238880" y="5334120"/>
              <a:ext cx="1339800" cy="3045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40"/>
            <p:cNvSpPr/>
            <p:nvPr/>
          </p:nvSpPr>
          <p:spPr>
            <a:xfrm>
              <a:off x="7238880" y="5638680"/>
              <a:ext cx="1339800" cy="3048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Google Shape;298;p40"/>
            <p:cNvSpPr/>
            <p:nvPr/>
          </p:nvSpPr>
          <p:spPr>
            <a:xfrm>
              <a:off x="7238880" y="5943600"/>
              <a:ext cx="1339800" cy="3048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Google Shape;299;p40"/>
            <p:cNvSpPr/>
            <p:nvPr/>
          </p:nvSpPr>
          <p:spPr>
            <a:xfrm>
              <a:off x="7238880" y="2895480"/>
              <a:ext cx="1339800" cy="3048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40"/>
            <p:cNvSpPr/>
            <p:nvPr/>
          </p:nvSpPr>
          <p:spPr>
            <a:xfrm>
              <a:off x="7238880" y="3200400"/>
              <a:ext cx="1339800" cy="3048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" name="Google Shape;301;p40"/>
            <p:cNvSpPr/>
            <p:nvPr/>
          </p:nvSpPr>
          <p:spPr>
            <a:xfrm>
              <a:off x="7238880" y="3505320"/>
              <a:ext cx="1339800" cy="3045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" name="Google Shape;302;p40"/>
            <p:cNvSpPr/>
            <p:nvPr/>
          </p:nvSpPr>
          <p:spPr>
            <a:xfrm>
              <a:off x="7238880" y="3809880"/>
              <a:ext cx="1339800" cy="3048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40"/>
            <p:cNvSpPr/>
            <p:nvPr/>
          </p:nvSpPr>
          <p:spPr>
            <a:xfrm>
              <a:off x="7238880" y="4114800"/>
              <a:ext cx="1339800" cy="3048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304" name="Google Shape;304;p40"/>
            <p:cNvCxnSpPr/>
            <p:nvPr/>
          </p:nvCxnSpPr>
          <p:spPr>
            <a:xfrm>
              <a:off x="5943600" y="5181480"/>
              <a:ext cx="1219200" cy="1800"/>
            </a:xfrm>
            <a:prstGeom prst="straightConnector1">
              <a:avLst/>
            </a:prstGeom>
            <a:noFill/>
            <a:ln cap="flat" cmpd="sng" w="57225">
              <a:solidFill>
                <a:srgbClr val="000000"/>
              </a:solidFill>
              <a:prstDash val="solid"/>
              <a:miter lim="8000"/>
              <a:headEnd len="sm" w="sm" type="none"/>
              <a:tailEnd len="med" w="med" type="triangle"/>
            </a:ln>
          </p:spPr>
        </p:cxnSp>
        <p:sp>
          <p:nvSpPr>
            <p:cNvPr id="305" name="Google Shape;305;p40"/>
            <p:cNvSpPr/>
            <p:nvPr/>
          </p:nvSpPr>
          <p:spPr>
            <a:xfrm>
              <a:off x="5943600" y="5029200"/>
              <a:ext cx="533520" cy="52056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</a:t>
              </a:r>
              <a:endParaRPr b="0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06" name="Google Shape;306;p40"/>
            <p:cNvCxnSpPr/>
            <p:nvPr/>
          </p:nvCxnSpPr>
          <p:spPr>
            <a:xfrm>
              <a:off x="7238880" y="2666880"/>
              <a:ext cx="1800" cy="38103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dashDot"/>
              <a:miter lim="8000"/>
              <a:headEnd len="sm" w="sm" type="none"/>
              <a:tailEnd len="sm" w="sm" type="none"/>
            </a:ln>
          </p:spPr>
        </p:cxnSp>
        <p:cxnSp>
          <p:nvCxnSpPr>
            <p:cNvPr id="307" name="Google Shape;307;p40"/>
            <p:cNvCxnSpPr/>
            <p:nvPr/>
          </p:nvCxnSpPr>
          <p:spPr>
            <a:xfrm>
              <a:off x="8578800" y="2666880"/>
              <a:ext cx="1800" cy="3810300"/>
            </a:xfrm>
            <a:prstGeom prst="straightConnector1">
              <a:avLst/>
            </a:prstGeom>
            <a:noFill/>
            <a:ln cap="flat" cmpd="sng" w="12600">
              <a:solidFill>
                <a:srgbClr val="000000"/>
              </a:solidFill>
              <a:prstDash val="dashDot"/>
              <a:miter lim="8000"/>
              <a:headEnd len="sm" w="sm" type="none"/>
              <a:tailEnd len="sm" w="sm" type="none"/>
            </a:ln>
          </p:spPr>
        </p:cxnSp>
      </p:grpSp>
      <p:sp>
        <p:nvSpPr>
          <p:cNvPr id="308" name="Google Shape;308;p40"/>
          <p:cNvSpPr txBox="1"/>
          <p:nvPr>
            <p:ph idx="4294967295"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Lo stack (3/3)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41"/>
          <p:cNvSpPr/>
          <p:nvPr/>
        </p:nvSpPr>
        <p:spPr>
          <a:xfrm>
            <a:off x="5528057" y="1868130"/>
            <a:ext cx="1847700" cy="1814400"/>
          </a:xfrm>
          <a:prstGeom prst="rect">
            <a:avLst/>
          </a:prstGeom>
          <a:solidFill>
            <a:srgbClr val="EAEAEA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79100" lIns="79100" spcFirstLastPara="1" rIns="79100" wrap="square" tIns="79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15" name="Google Shape;315;p41"/>
          <p:cNvCxnSpPr/>
          <p:nvPr/>
        </p:nvCxnSpPr>
        <p:spPr>
          <a:xfrm>
            <a:off x="5528057" y="805950"/>
            <a:ext cx="1500" cy="39696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316" name="Google Shape;316;p41"/>
          <p:cNvCxnSpPr/>
          <p:nvPr/>
        </p:nvCxnSpPr>
        <p:spPr>
          <a:xfrm>
            <a:off x="7375726" y="805950"/>
            <a:ext cx="1500" cy="39696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317" name="Google Shape;317;p41"/>
          <p:cNvSpPr/>
          <p:nvPr/>
        </p:nvSpPr>
        <p:spPr>
          <a:xfrm>
            <a:off x="5528057" y="1866780"/>
            <a:ext cx="1847664" cy="27621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cap="flat" cmpd="sng" w="126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-28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8" name="Google Shape;318;p41"/>
          <p:cNvSpPr/>
          <p:nvPr/>
        </p:nvSpPr>
        <p:spPr>
          <a:xfrm>
            <a:off x="5528057" y="2151360"/>
            <a:ext cx="1847664" cy="27621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-17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9" name="Google Shape;319;p41"/>
          <p:cNvSpPr/>
          <p:nvPr/>
        </p:nvSpPr>
        <p:spPr>
          <a:xfrm>
            <a:off x="5528057" y="2434860"/>
            <a:ext cx="1847664" cy="27621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cap="flat" cmpd="sng" w="126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739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0" name="Google Shape;320;p41"/>
          <p:cNvSpPr/>
          <p:nvPr/>
        </p:nvSpPr>
        <p:spPr>
          <a:xfrm>
            <a:off x="5528057" y="3399300"/>
            <a:ext cx="1847664" cy="27621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43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1" name="Google Shape;321;p41"/>
          <p:cNvSpPr/>
          <p:nvPr/>
        </p:nvSpPr>
        <p:spPr>
          <a:xfrm>
            <a:off x="5243646" y="790560"/>
            <a:ext cx="284418" cy="29916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7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 b="0" sz="17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2" name="Google Shape;322;p41"/>
          <p:cNvSpPr/>
          <p:nvPr/>
        </p:nvSpPr>
        <p:spPr>
          <a:xfrm>
            <a:off x="4817363" y="4553010"/>
            <a:ext cx="710694" cy="29916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7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baseline="30000" lang="en" sz="17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  <a:r>
              <a:rPr b="0" lang="en" sz="17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-1</a:t>
            </a:r>
            <a:endParaRPr b="0" sz="17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3" name="Google Shape;323;p41"/>
          <p:cNvSpPr/>
          <p:nvPr/>
        </p:nvSpPr>
        <p:spPr>
          <a:xfrm>
            <a:off x="4326623" y="3363390"/>
            <a:ext cx="1454922" cy="34479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FONDO</a:t>
            </a:r>
            <a:endParaRPr b="0" sz="21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324" name="Google Shape;324;p41"/>
          <p:cNvGrpSpPr/>
          <p:nvPr/>
        </p:nvGrpSpPr>
        <p:grpSpPr>
          <a:xfrm>
            <a:off x="6380414" y="2775330"/>
            <a:ext cx="142311" cy="569115"/>
            <a:chOff x="6913440" y="3700440"/>
            <a:chExt cx="154200" cy="758820"/>
          </a:xfrm>
        </p:grpSpPr>
        <p:sp>
          <p:nvSpPr>
            <p:cNvPr id="325" name="Google Shape;325;p41"/>
            <p:cNvSpPr/>
            <p:nvPr/>
          </p:nvSpPr>
          <p:spPr>
            <a:xfrm>
              <a:off x="6913440" y="3700440"/>
              <a:ext cx="154200" cy="1587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" name="Google Shape;326;p41"/>
            <p:cNvSpPr/>
            <p:nvPr/>
          </p:nvSpPr>
          <p:spPr>
            <a:xfrm>
              <a:off x="6913440" y="4003560"/>
              <a:ext cx="154200" cy="1587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" name="Google Shape;327;p41"/>
            <p:cNvSpPr/>
            <p:nvPr/>
          </p:nvSpPr>
          <p:spPr>
            <a:xfrm>
              <a:off x="6913440" y="4300560"/>
              <a:ext cx="154200" cy="1587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28" name="Google Shape;328;p41"/>
          <p:cNvSpPr/>
          <p:nvPr/>
        </p:nvSpPr>
        <p:spPr>
          <a:xfrm>
            <a:off x="3868111" y="1801440"/>
            <a:ext cx="729648" cy="3904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9" name="Google Shape;329;p41"/>
          <p:cNvSpPr/>
          <p:nvPr/>
        </p:nvSpPr>
        <p:spPr>
          <a:xfrm>
            <a:off x="714900" y="2233600"/>
            <a:ext cx="3085074" cy="118108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  <a:ln cap="flat" cmpd="sng" w="9525">
            <a:solidFill>
              <a:srgbClr val="07376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0500" lIns="77875" spcFirstLastPara="1" rIns="77875" wrap="square" tIns="40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500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SP = SP - 1</a:t>
            </a:r>
            <a:endParaRPr sz="2500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500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Move  DATO, (SP)</a:t>
            </a:r>
            <a:endParaRPr sz="2500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30" name="Google Shape;330;p41"/>
          <p:cNvSpPr/>
          <p:nvPr/>
        </p:nvSpPr>
        <p:spPr>
          <a:xfrm>
            <a:off x="714900" y="3728875"/>
            <a:ext cx="3085074" cy="118108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  <a:ln cap="flat" cmpd="sng" w="9525">
            <a:solidFill>
              <a:srgbClr val="07376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0500" lIns="77875" spcFirstLastPara="1" rIns="77875" wrap="square" tIns="40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Move  DATO, -(SP)</a:t>
            </a:r>
            <a:endParaRPr sz="2400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331" name="Google Shape;331;p41"/>
          <p:cNvCxnSpPr/>
          <p:nvPr/>
        </p:nvCxnSpPr>
        <p:spPr>
          <a:xfrm flipH="1">
            <a:off x="4542075" y="1993140"/>
            <a:ext cx="764700" cy="1200"/>
          </a:xfrm>
          <a:prstGeom prst="straightConnector1">
            <a:avLst/>
          </a:prstGeom>
          <a:noFill/>
          <a:ln cap="flat" cmpd="sng" w="38150">
            <a:solidFill>
              <a:srgbClr val="000000"/>
            </a:solidFill>
            <a:prstDash val="solid"/>
            <a:miter lim="8000"/>
            <a:headEnd len="med" w="med" type="triangle"/>
            <a:tailEnd len="sm" w="sm" type="none"/>
          </a:ln>
        </p:spPr>
      </p:cxnSp>
      <p:sp>
        <p:nvSpPr>
          <p:cNvPr id="332" name="Google Shape;332;p41"/>
          <p:cNvSpPr/>
          <p:nvPr/>
        </p:nvSpPr>
        <p:spPr>
          <a:xfrm>
            <a:off x="278430" y="1046520"/>
            <a:ext cx="3589704" cy="61911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strike="noStrike">
                <a:solidFill>
                  <a:srgbClr val="000000"/>
                </a:solidFill>
              </a:rPr>
              <a:t>SP (</a:t>
            </a:r>
            <a:r>
              <a:rPr b="1" lang="en" sz="2100" strike="noStrike">
                <a:solidFill>
                  <a:srgbClr val="063DE8"/>
                </a:solidFill>
              </a:rPr>
              <a:t>Stack Pointer</a:t>
            </a:r>
            <a:r>
              <a:rPr lang="en" sz="2100" strike="noStrike">
                <a:solidFill>
                  <a:srgbClr val="000000"/>
                </a:solidFill>
              </a:rPr>
              <a:t>) punta all’ultima locazione occupata</a:t>
            </a:r>
            <a:endParaRPr sz="2100" strike="noStrike">
              <a:solidFill>
                <a:srgbClr val="000000"/>
              </a:solidFill>
            </a:endParaRPr>
          </a:p>
        </p:txBody>
      </p:sp>
      <p:grpSp>
        <p:nvGrpSpPr>
          <p:cNvPr id="333" name="Google Shape;333;p41"/>
          <p:cNvGrpSpPr/>
          <p:nvPr/>
        </p:nvGrpSpPr>
        <p:grpSpPr>
          <a:xfrm>
            <a:off x="6380414" y="970380"/>
            <a:ext cx="142311" cy="784530"/>
            <a:chOff x="6913440" y="1293840"/>
            <a:chExt cx="154200" cy="1046040"/>
          </a:xfrm>
        </p:grpSpPr>
        <p:sp>
          <p:nvSpPr>
            <p:cNvPr id="334" name="Google Shape;334;p41"/>
            <p:cNvSpPr/>
            <p:nvPr/>
          </p:nvSpPr>
          <p:spPr>
            <a:xfrm>
              <a:off x="6913440" y="1582560"/>
              <a:ext cx="154200" cy="1572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" name="Google Shape;335;p41"/>
            <p:cNvSpPr/>
            <p:nvPr/>
          </p:nvSpPr>
          <p:spPr>
            <a:xfrm>
              <a:off x="6913440" y="1886040"/>
              <a:ext cx="154200" cy="1569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" name="Google Shape;336;p41"/>
            <p:cNvSpPr/>
            <p:nvPr/>
          </p:nvSpPr>
          <p:spPr>
            <a:xfrm>
              <a:off x="6913440" y="2182680"/>
              <a:ext cx="154200" cy="1572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" name="Google Shape;337;p41"/>
            <p:cNvSpPr/>
            <p:nvPr/>
          </p:nvSpPr>
          <p:spPr>
            <a:xfrm>
              <a:off x="6913440" y="1293840"/>
              <a:ext cx="154200" cy="1569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38" name="Google Shape;338;p41"/>
          <p:cNvGrpSpPr/>
          <p:nvPr/>
        </p:nvGrpSpPr>
        <p:grpSpPr>
          <a:xfrm>
            <a:off x="6380414" y="3855330"/>
            <a:ext cx="142311" cy="784530"/>
            <a:chOff x="6913440" y="5140440"/>
            <a:chExt cx="154200" cy="1046040"/>
          </a:xfrm>
        </p:grpSpPr>
        <p:sp>
          <p:nvSpPr>
            <p:cNvPr id="339" name="Google Shape;339;p41"/>
            <p:cNvSpPr/>
            <p:nvPr/>
          </p:nvSpPr>
          <p:spPr>
            <a:xfrm>
              <a:off x="6913440" y="5429160"/>
              <a:ext cx="154200" cy="1572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" name="Google Shape;340;p41"/>
            <p:cNvSpPr/>
            <p:nvPr/>
          </p:nvSpPr>
          <p:spPr>
            <a:xfrm>
              <a:off x="6913440" y="5732640"/>
              <a:ext cx="154200" cy="1569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" name="Google Shape;341;p41"/>
            <p:cNvSpPr/>
            <p:nvPr/>
          </p:nvSpPr>
          <p:spPr>
            <a:xfrm>
              <a:off x="6913440" y="6029280"/>
              <a:ext cx="154200" cy="1572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" name="Google Shape;342;p41"/>
            <p:cNvSpPr/>
            <p:nvPr/>
          </p:nvSpPr>
          <p:spPr>
            <a:xfrm>
              <a:off x="6913440" y="5140440"/>
              <a:ext cx="154200" cy="1569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3" name="Google Shape;343;p41"/>
          <p:cNvSpPr/>
          <p:nvPr/>
        </p:nvSpPr>
        <p:spPr>
          <a:xfrm>
            <a:off x="7806328" y="2433510"/>
            <a:ext cx="1170558" cy="52785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7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memory stack</a:t>
            </a:r>
            <a:endParaRPr b="0" sz="17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4" name="Google Shape;344;p41"/>
          <p:cNvSpPr/>
          <p:nvPr/>
        </p:nvSpPr>
        <p:spPr>
          <a:xfrm>
            <a:off x="7481051" y="1860840"/>
            <a:ext cx="430934" cy="1813323"/>
          </a:xfrm>
          <a:custGeom>
            <a:rect b="b" l="l" r="r" t="t"/>
            <a:pathLst>
              <a:path extrusionOk="0" h="6718" w="1299">
                <a:moveTo>
                  <a:pt x="0" y="0"/>
                </a:moveTo>
                <a:cubicBezTo>
                  <a:pt x="324" y="0"/>
                  <a:pt x="649" y="279"/>
                  <a:pt x="649" y="559"/>
                </a:cubicBezTo>
                <a:lnTo>
                  <a:pt x="649" y="2798"/>
                </a:lnTo>
                <a:cubicBezTo>
                  <a:pt x="649" y="3078"/>
                  <a:pt x="973" y="3358"/>
                  <a:pt x="1298" y="3358"/>
                </a:cubicBezTo>
                <a:cubicBezTo>
                  <a:pt x="973" y="3358"/>
                  <a:pt x="649" y="3638"/>
                  <a:pt x="649" y="3918"/>
                </a:cubicBezTo>
                <a:lnTo>
                  <a:pt x="649" y="6157"/>
                </a:lnTo>
                <a:cubicBezTo>
                  <a:pt x="649" y="6437"/>
                  <a:pt x="324" y="6717"/>
                  <a:pt x="0" y="6717"/>
                </a:cubicBezTo>
              </a:path>
            </a:pathLst>
          </a:custGeom>
          <a:noFill/>
          <a:ln cap="flat" cmpd="sng" w="126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79100" lIns="79100" spcFirstLastPara="1" rIns="79100" wrap="square" tIns="79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41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Lo stack PUSH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346" name="Google Shape;346;p41"/>
          <p:cNvSpPr/>
          <p:nvPr/>
        </p:nvSpPr>
        <p:spPr>
          <a:xfrm rot="-5400000">
            <a:off x="-177494" y="2506897"/>
            <a:ext cx="1165698" cy="61911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rgbClr val="063DE8"/>
                </a:solidFill>
              </a:rPr>
              <a:t>PUSH</a:t>
            </a:r>
            <a:endParaRPr sz="2100" strike="noStrike">
              <a:solidFill>
                <a:srgbClr val="000000"/>
              </a:solidFill>
            </a:endParaRPr>
          </a:p>
        </p:txBody>
      </p:sp>
      <p:sp>
        <p:nvSpPr>
          <p:cNvPr id="347" name="Google Shape;347;p41"/>
          <p:cNvSpPr/>
          <p:nvPr/>
        </p:nvSpPr>
        <p:spPr>
          <a:xfrm rot="-5400000">
            <a:off x="-177494" y="4009872"/>
            <a:ext cx="1165698" cy="61911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rgbClr val="063DE8"/>
                </a:solidFill>
              </a:rPr>
              <a:t>PUSH</a:t>
            </a:r>
            <a:endParaRPr sz="2100" strike="noStrike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42"/>
          <p:cNvSpPr/>
          <p:nvPr/>
        </p:nvSpPr>
        <p:spPr>
          <a:xfrm>
            <a:off x="5528057" y="2151360"/>
            <a:ext cx="1847700" cy="1531200"/>
          </a:xfrm>
          <a:prstGeom prst="rect">
            <a:avLst/>
          </a:prstGeom>
          <a:solidFill>
            <a:srgbClr val="EAEAEA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79100" lIns="79100" spcFirstLastPara="1" rIns="79100" wrap="square" tIns="79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54" name="Google Shape;354;p42"/>
          <p:cNvCxnSpPr/>
          <p:nvPr/>
        </p:nvCxnSpPr>
        <p:spPr>
          <a:xfrm>
            <a:off x="5528057" y="805950"/>
            <a:ext cx="1500" cy="39696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355" name="Google Shape;355;p42"/>
          <p:cNvCxnSpPr/>
          <p:nvPr/>
        </p:nvCxnSpPr>
        <p:spPr>
          <a:xfrm>
            <a:off x="7375726" y="805950"/>
            <a:ext cx="1500" cy="39696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356" name="Google Shape;356;p42"/>
          <p:cNvSpPr/>
          <p:nvPr/>
        </p:nvSpPr>
        <p:spPr>
          <a:xfrm>
            <a:off x="5528057" y="1866780"/>
            <a:ext cx="1847664" cy="2845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cap="flat" cmpd="sng" w="126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57" name="Google Shape;357;p42"/>
          <p:cNvSpPr/>
          <p:nvPr/>
        </p:nvSpPr>
        <p:spPr>
          <a:xfrm>
            <a:off x="5528057" y="2151360"/>
            <a:ext cx="1847664" cy="27621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-17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8" name="Google Shape;358;p42"/>
          <p:cNvSpPr/>
          <p:nvPr/>
        </p:nvSpPr>
        <p:spPr>
          <a:xfrm>
            <a:off x="5528057" y="2434860"/>
            <a:ext cx="1847664" cy="27621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cap="flat" cmpd="sng" w="126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739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9" name="Google Shape;359;p42"/>
          <p:cNvSpPr/>
          <p:nvPr/>
        </p:nvSpPr>
        <p:spPr>
          <a:xfrm>
            <a:off x="5528057" y="3399300"/>
            <a:ext cx="1847664" cy="27621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43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0" name="Google Shape;360;p42"/>
          <p:cNvSpPr/>
          <p:nvPr/>
        </p:nvSpPr>
        <p:spPr>
          <a:xfrm>
            <a:off x="5243646" y="790560"/>
            <a:ext cx="284418" cy="29916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7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 b="0" sz="17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1" name="Google Shape;361;p42"/>
          <p:cNvSpPr/>
          <p:nvPr/>
        </p:nvSpPr>
        <p:spPr>
          <a:xfrm>
            <a:off x="4817363" y="4553010"/>
            <a:ext cx="710694" cy="29916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7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baseline="30000" lang="en" sz="17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  <a:r>
              <a:rPr b="0" lang="en" sz="17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-1</a:t>
            </a:r>
            <a:endParaRPr b="0" sz="17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2" name="Google Shape;362;p42"/>
          <p:cNvSpPr/>
          <p:nvPr/>
        </p:nvSpPr>
        <p:spPr>
          <a:xfrm>
            <a:off x="4326623" y="3363390"/>
            <a:ext cx="1454922" cy="34479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FONDO</a:t>
            </a:r>
            <a:endParaRPr b="0" sz="21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363" name="Google Shape;363;p42"/>
          <p:cNvGrpSpPr/>
          <p:nvPr/>
        </p:nvGrpSpPr>
        <p:grpSpPr>
          <a:xfrm>
            <a:off x="6380414" y="2775330"/>
            <a:ext cx="142311" cy="569115"/>
            <a:chOff x="6913440" y="3700440"/>
            <a:chExt cx="154200" cy="758820"/>
          </a:xfrm>
        </p:grpSpPr>
        <p:sp>
          <p:nvSpPr>
            <p:cNvPr id="364" name="Google Shape;364;p42"/>
            <p:cNvSpPr/>
            <p:nvPr/>
          </p:nvSpPr>
          <p:spPr>
            <a:xfrm>
              <a:off x="6913440" y="3700440"/>
              <a:ext cx="154200" cy="1587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" name="Google Shape;365;p42"/>
            <p:cNvSpPr/>
            <p:nvPr/>
          </p:nvSpPr>
          <p:spPr>
            <a:xfrm>
              <a:off x="6913440" y="4003560"/>
              <a:ext cx="154200" cy="1587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" name="Google Shape;366;p42"/>
            <p:cNvSpPr/>
            <p:nvPr/>
          </p:nvSpPr>
          <p:spPr>
            <a:xfrm>
              <a:off x="6913440" y="4300560"/>
              <a:ext cx="154200" cy="1587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67" name="Google Shape;367;p42"/>
          <p:cNvGrpSpPr/>
          <p:nvPr/>
        </p:nvGrpSpPr>
        <p:grpSpPr>
          <a:xfrm>
            <a:off x="3867985" y="2151360"/>
            <a:ext cx="1438617" cy="390420"/>
            <a:chOff x="4191120" y="2868480"/>
            <a:chExt cx="1558800" cy="520560"/>
          </a:xfrm>
        </p:grpSpPr>
        <p:sp>
          <p:nvSpPr>
            <p:cNvPr id="368" name="Google Shape;368;p42"/>
            <p:cNvSpPr/>
            <p:nvPr/>
          </p:nvSpPr>
          <p:spPr>
            <a:xfrm>
              <a:off x="4191120" y="2868480"/>
              <a:ext cx="790560" cy="52056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SP</a:t>
              </a:r>
              <a:endParaRPr b="0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69" name="Google Shape;369;p42"/>
            <p:cNvCxnSpPr/>
            <p:nvPr/>
          </p:nvCxnSpPr>
          <p:spPr>
            <a:xfrm flipH="1">
              <a:off x="4921320" y="3124080"/>
              <a:ext cx="828600" cy="1800"/>
            </a:xfrm>
            <a:prstGeom prst="straightConnector1">
              <a:avLst/>
            </a:prstGeom>
            <a:noFill/>
            <a:ln cap="flat" cmpd="sng" w="38150">
              <a:solidFill>
                <a:srgbClr val="000000"/>
              </a:solidFill>
              <a:prstDash val="solid"/>
              <a:miter lim="8000"/>
              <a:headEnd len="med" w="med" type="triangle"/>
              <a:tailEnd len="sm" w="sm" type="none"/>
            </a:ln>
          </p:spPr>
        </p:cxnSp>
      </p:grpSp>
      <p:sp>
        <p:nvSpPr>
          <p:cNvPr id="370" name="Google Shape;370;p42"/>
          <p:cNvSpPr/>
          <p:nvPr/>
        </p:nvSpPr>
        <p:spPr>
          <a:xfrm>
            <a:off x="278430" y="1046520"/>
            <a:ext cx="3589704" cy="61911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strike="noStrike">
                <a:solidFill>
                  <a:srgbClr val="000000"/>
                </a:solidFill>
              </a:rPr>
              <a:t>SP (</a:t>
            </a:r>
            <a:r>
              <a:rPr b="1" lang="en" sz="2100" strike="noStrike">
                <a:solidFill>
                  <a:srgbClr val="063DE8"/>
                </a:solidFill>
              </a:rPr>
              <a:t>Stack Pointer</a:t>
            </a:r>
            <a:r>
              <a:rPr lang="en" sz="2100" strike="noStrike">
                <a:solidFill>
                  <a:srgbClr val="000000"/>
                </a:solidFill>
              </a:rPr>
              <a:t>) punta all’ultima locazione occupata</a:t>
            </a:r>
            <a:endParaRPr sz="2100" strike="noStrike">
              <a:solidFill>
                <a:srgbClr val="000000"/>
              </a:solidFill>
            </a:endParaRPr>
          </a:p>
        </p:txBody>
      </p:sp>
      <p:grpSp>
        <p:nvGrpSpPr>
          <p:cNvPr id="371" name="Google Shape;371;p42"/>
          <p:cNvGrpSpPr/>
          <p:nvPr/>
        </p:nvGrpSpPr>
        <p:grpSpPr>
          <a:xfrm>
            <a:off x="6380414" y="970380"/>
            <a:ext cx="142311" cy="784530"/>
            <a:chOff x="6913440" y="1293840"/>
            <a:chExt cx="154200" cy="1046040"/>
          </a:xfrm>
        </p:grpSpPr>
        <p:sp>
          <p:nvSpPr>
            <p:cNvPr id="372" name="Google Shape;372;p42"/>
            <p:cNvSpPr/>
            <p:nvPr/>
          </p:nvSpPr>
          <p:spPr>
            <a:xfrm>
              <a:off x="6913440" y="1582560"/>
              <a:ext cx="154200" cy="1572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" name="Google Shape;373;p42"/>
            <p:cNvSpPr/>
            <p:nvPr/>
          </p:nvSpPr>
          <p:spPr>
            <a:xfrm>
              <a:off x="6913440" y="1886040"/>
              <a:ext cx="154200" cy="1569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4" name="Google Shape;374;p42"/>
            <p:cNvSpPr/>
            <p:nvPr/>
          </p:nvSpPr>
          <p:spPr>
            <a:xfrm>
              <a:off x="6913440" y="2182680"/>
              <a:ext cx="154200" cy="1572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" name="Google Shape;375;p42"/>
            <p:cNvSpPr/>
            <p:nvPr/>
          </p:nvSpPr>
          <p:spPr>
            <a:xfrm>
              <a:off x="6913440" y="1293840"/>
              <a:ext cx="154200" cy="1569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76" name="Google Shape;376;p42"/>
          <p:cNvGrpSpPr/>
          <p:nvPr/>
        </p:nvGrpSpPr>
        <p:grpSpPr>
          <a:xfrm>
            <a:off x="6380414" y="3855330"/>
            <a:ext cx="142311" cy="784530"/>
            <a:chOff x="6913440" y="5140440"/>
            <a:chExt cx="154200" cy="1046040"/>
          </a:xfrm>
        </p:grpSpPr>
        <p:sp>
          <p:nvSpPr>
            <p:cNvPr id="377" name="Google Shape;377;p42"/>
            <p:cNvSpPr/>
            <p:nvPr/>
          </p:nvSpPr>
          <p:spPr>
            <a:xfrm>
              <a:off x="6913440" y="5429160"/>
              <a:ext cx="154200" cy="1572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" name="Google Shape;378;p42"/>
            <p:cNvSpPr/>
            <p:nvPr/>
          </p:nvSpPr>
          <p:spPr>
            <a:xfrm>
              <a:off x="6913440" y="5732640"/>
              <a:ext cx="154200" cy="1569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9" name="Google Shape;379;p42"/>
            <p:cNvSpPr/>
            <p:nvPr/>
          </p:nvSpPr>
          <p:spPr>
            <a:xfrm>
              <a:off x="6913440" y="6029280"/>
              <a:ext cx="154200" cy="1572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" name="Google Shape;380;p42"/>
            <p:cNvSpPr/>
            <p:nvPr/>
          </p:nvSpPr>
          <p:spPr>
            <a:xfrm>
              <a:off x="6913440" y="5140440"/>
              <a:ext cx="154200" cy="1569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81" name="Google Shape;381;p42"/>
          <p:cNvSpPr/>
          <p:nvPr/>
        </p:nvSpPr>
        <p:spPr>
          <a:xfrm>
            <a:off x="7806328" y="2433510"/>
            <a:ext cx="1170558" cy="52785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7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memory stack</a:t>
            </a:r>
            <a:endParaRPr b="0" sz="17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2" name="Google Shape;382;p42"/>
          <p:cNvSpPr/>
          <p:nvPr/>
        </p:nvSpPr>
        <p:spPr>
          <a:xfrm>
            <a:off x="7481051" y="1860840"/>
            <a:ext cx="430934" cy="1813323"/>
          </a:xfrm>
          <a:custGeom>
            <a:rect b="b" l="l" r="r" t="t"/>
            <a:pathLst>
              <a:path extrusionOk="0" h="6718" w="1299">
                <a:moveTo>
                  <a:pt x="0" y="0"/>
                </a:moveTo>
                <a:cubicBezTo>
                  <a:pt x="324" y="0"/>
                  <a:pt x="649" y="279"/>
                  <a:pt x="649" y="559"/>
                </a:cubicBezTo>
                <a:lnTo>
                  <a:pt x="649" y="2798"/>
                </a:lnTo>
                <a:cubicBezTo>
                  <a:pt x="649" y="3078"/>
                  <a:pt x="973" y="3358"/>
                  <a:pt x="1298" y="3358"/>
                </a:cubicBezTo>
                <a:cubicBezTo>
                  <a:pt x="973" y="3358"/>
                  <a:pt x="649" y="3638"/>
                  <a:pt x="649" y="3918"/>
                </a:cubicBezTo>
                <a:lnTo>
                  <a:pt x="649" y="6157"/>
                </a:lnTo>
                <a:cubicBezTo>
                  <a:pt x="649" y="6437"/>
                  <a:pt x="324" y="6717"/>
                  <a:pt x="0" y="6717"/>
                </a:cubicBezTo>
              </a:path>
            </a:pathLst>
          </a:custGeom>
          <a:noFill/>
          <a:ln cap="flat" cmpd="sng" w="126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79100" lIns="79100" spcFirstLastPara="1" rIns="79100" wrap="square" tIns="79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3" name="Google Shape;383;p42"/>
          <p:cNvSpPr/>
          <p:nvPr/>
        </p:nvSpPr>
        <p:spPr>
          <a:xfrm>
            <a:off x="714900" y="2237225"/>
            <a:ext cx="3218292" cy="11620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  <a:ln cap="flat" cmpd="sng" w="9525">
            <a:solidFill>
              <a:srgbClr val="07376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0500" lIns="77875" spcFirstLastPara="1" rIns="77875" wrap="square" tIns="40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MOV	</a:t>
            </a:r>
            <a:r>
              <a:rPr lang="en" sz="2400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(SP), DEST</a:t>
            </a:r>
            <a:endParaRPr sz="2400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INC	</a:t>
            </a:r>
            <a:r>
              <a:rPr lang="en" sz="2400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SP</a:t>
            </a:r>
            <a:endParaRPr sz="2400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84" name="Google Shape;384;p42"/>
          <p:cNvSpPr/>
          <p:nvPr/>
        </p:nvSpPr>
        <p:spPr>
          <a:xfrm>
            <a:off x="714900" y="3766200"/>
            <a:ext cx="3218292" cy="110646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  <a:ln cap="flat" cmpd="sng" w="9525">
            <a:solidFill>
              <a:srgbClr val="07376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0500" lIns="77875" spcFirstLastPara="1" rIns="77875" wrap="square" tIns="40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MOV	</a:t>
            </a:r>
            <a:r>
              <a:rPr lang="en" sz="2400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(SP)+, DEST</a:t>
            </a:r>
            <a:endParaRPr sz="2400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85" name="Google Shape;385;p42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Lo stack POP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386" name="Google Shape;386;p42"/>
          <p:cNvSpPr/>
          <p:nvPr/>
        </p:nvSpPr>
        <p:spPr>
          <a:xfrm rot="-5400000">
            <a:off x="-177494" y="2506897"/>
            <a:ext cx="1165698" cy="61911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rgbClr val="063DE8"/>
                </a:solidFill>
              </a:rPr>
              <a:t>POP</a:t>
            </a:r>
            <a:endParaRPr sz="2100" strike="noStrike">
              <a:solidFill>
                <a:srgbClr val="000000"/>
              </a:solidFill>
            </a:endParaRPr>
          </a:p>
        </p:txBody>
      </p:sp>
      <p:sp>
        <p:nvSpPr>
          <p:cNvPr id="387" name="Google Shape;387;p42"/>
          <p:cNvSpPr/>
          <p:nvPr/>
        </p:nvSpPr>
        <p:spPr>
          <a:xfrm rot="-5400000">
            <a:off x="-177494" y="4009872"/>
            <a:ext cx="1165698" cy="61911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rgbClr val="063DE8"/>
                </a:solidFill>
              </a:rPr>
              <a:t>POP</a:t>
            </a:r>
            <a:endParaRPr sz="2100" strike="noStrike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Sommario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71" name="Google Shape;71;p16"/>
          <p:cNvSpPr txBox="1"/>
          <p:nvPr>
            <p:ph idx="1" type="body"/>
          </p:nvPr>
        </p:nvSpPr>
        <p:spPr>
          <a:xfrm>
            <a:off x="484875" y="808125"/>
            <a:ext cx="8157300" cy="405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Introduzione.</a:t>
            </a:r>
            <a:br>
              <a:rPr lang="en" sz="2400">
                <a:solidFill>
                  <a:schemeClr val="dk1"/>
                </a:solidFill>
              </a:rPr>
            </a:b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Registri.</a:t>
            </a:r>
            <a:br>
              <a:rPr lang="en" sz="2400">
                <a:solidFill>
                  <a:schemeClr val="dk1"/>
                </a:solidFill>
              </a:rPr>
            </a:b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Modelli di processore.</a:t>
            </a:r>
            <a:endParaRPr sz="24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Unità Logico-Aritmetica.</a:t>
            </a:r>
            <a:endParaRPr sz="24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Conclusioni.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43"/>
          <p:cNvSpPr/>
          <p:nvPr/>
        </p:nvSpPr>
        <p:spPr>
          <a:xfrm>
            <a:off x="389350" y="952800"/>
            <a:ext cx="8240700" cy="3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Modello a </a:t>
            </a:r>
            <a:r>
              <a:rPr b="1" lang="en" sz="2000"/>
              <a:t>registri generici</a:t>
            </a:r>
            <a:r>
              <a:rPr lang="en" sz="2000"/>
              <a:t>:</a:t>
            </a:r>
            <a:br>
              <a:rPr lang="en" sz="2000"/>
            </a:br>
            <a:r>
              <a:rPr lang="en" sz="2000"/>
              <a:t>Set di registri utilizzabili indifferentemente</a:t>
            </a:r>
            <a:br>
              <a:rPr lang="en" sz="2000"/>
            </a:br>
            <a:endParaRPr sz="2000"/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Modello ad </a:t>
            </a:r>
            <a:r>
              <a:rPr b="1" lang="en" sz="2000"/>
              <a:t>accumulatore</a:t>
            </a:r>
            <a:r>
              <a:rPr lang="en" sz="2000"/>
              <a:t>:</a:t>
            </a:r>
            <a:br>
              <a:rPr lang="en" sz="2000"/>
            </a:br>
            <a:r>
              <a:rPr lang="en" sz="2000"/>
              <a:t>Tutte le operazioni fanno leva su di un registro speciale che funziona come operando implicito delle operazioni aritmetiche.</a:t>
            </a:r>
            <a:br>
              <a:rPr lang="en" sz="2000"/>
            </a:br>
            <a:endParaRPr sz="2000"/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Modello a </a:t>
            </a:r>
            <a:r>
              <a:rPr b="1" lang="en" sz="2000"/>
              <a:t>stack</a:t>
            </a:r>
            <a:r>
              <a:rPr lang="en" sz="2000"/>
              <a:t>:</a:t>
            </a:r>
            <a:br>
              <a:rPr lang="en" sz="2000"/>
            </a:br>
            <a:r>
              <a:rPr lang="en" sz="2000"/>
              <a:t>Tutte le operazioni sono implementate tramite la manipolazione dello stack pointer.</a:t>
            </a:r>
            <a:endParaRPr sz="2000"/>
          </a:p>
        </p:txBody>
      </p:sp>
      <p:sp>
        <p:nvSpPr>
          <p:cNvPr id="394" name="Google Shape;394;p43"/>
          <p:cNvSpPr txBox="1"/>
          <p:nvPr>
            <p:ph idx="4294967295"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700">
                <a:solidFill>
                  <a:schemeClr val="lt1"/>
                </a:solidFill>
              </a:rPr>
              <a:t>Architettura del processore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0" name="Google Shape;400;p44"/>
          <p:cNvGrpSpPr/>
          <p:nvPr/>
        </p:nvGrpSpPr>
        <p:grpSpPr>
          <a:xfrm>
            <a:off x="471786" y="1004940"/>
            <a:ext cx="8318670" cy="4077900"/>
            <a:chOff x="511200" y="1339920"/>
            <a:chExt cx="9013620" cy="5437200"/>
          </a:xfrm>
        </p:grpSpPr>
        <p:grpSp>
          <p:nvGrpSpPr>
            <p:cNvPr id="401" name="Google Shape;401;p44"/>
            <p:cNvGrpSpPr/>
            <p:nvPr/>
          </p:nvGrpSpPr>
          <p:grpSpPr>
            <a:xfrm>
              <a:off x="511200" y="1441440"/>
              <a:ext cx="9013620" cy="5335680"/>
              <a:chOff x="511200" y="1441440"/>
              <a:chExt cx="9013620" cy="5335680"/>
            </a:xfrm>
          </p:grpSpPr>
          <p:sp>
            <p:nvSpPr>
              <p:cNvPr id="402" name="Google Shape;402;p44"/>
              <p:cNvSpPr/>
              <p:nvPr/>
            </p:nvSpPr>
            <p:spPr>
              <a:xfrm>
                <a:off x="1123920" y="2952720"/>
                <a:ext cx="8400900" cy="3824400"/>
              </a:xfrm>
              <a:prstGeom prst="rect">
                <a:avLst/>
              </a:prstGeom>
              <a:solidFill>
                <a:srgbClr val="4A86E8"/>
              </a:solidFill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79100" lIns="79100" spcFirstLastPara="1" rIns="79100" wrap="square" tIns="791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3" name="Google Shape;403;p44"/>
              <p:cNvSpPr/>
              <p:nvPr/>
            </p:nvSpPr>
            <p:spPr>
              <a:xfrm>
                <a:off x="3836880" y="1708200"/>
                <a:ext cx="3062502" cy="459702"/>
              </a:xfrm>
              <a:custGeom>
                <a:rect b="b" l="l" r="r" t="t"/>
                <a:pathLst>
                  <a:path extrusionOk="0"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cap="flat" cmpd="sng" w="284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lang="en" sz="21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MEMORIA</a:t>
                </a:r>
                <a:endParaRPr b="0" sz="21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04" name="Google Shape;404;p44"/>
              <p:cNvSpPr/>
              <p:nvPr/>
            </p:nvSpPr>
            <p:spPr>
              <a:xfrm>
                <a:off x="1649520" y="3220920"/>
                <a:ext cx="1923858" cy="459702"/>
              </a:xfrm>
              <a:custGeom>
                <a:rect b="b" l="l" r="r" t="t"/>
                <a:pathLst>
                  <a:path extrusionOk="0"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lang="en" sz="21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MA</a:t>
                </a:r>
                <a:endParaRPr b="0" sz="21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05" name="Google Shape;405;p44"/>
              <p:cNvSpPr/>
              <p:nvPr/>
            </p:nvSpPr>
            <p:spPr>
              <a:xfrm>
                <a:off x="4449600" y="3220920"/>
                <a:ext cx="1925640" cy="459702"/>
              </a:xfrm>
              <a:custGeom>
                <a:rect b="b" l="l" r="r" t="t"/>
                <a:pathLst>
                  <a:path extrusionOk="0"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lang="en" sz="21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MB</a:t>
                </a:r>
                <a:endParaRPr b="0" sz="21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06" name="Google Shape;406;p44"/>
              <p:cNvSpPr/>
              <p:nvPr/>
            </p:nvSpPr>
            <p:spPr>
              <a:xfrm>
                <a:off x="1649520" y="4021200"/>
                <a:ext cx="1923858" cy="459702"/>
              </a:xfrm>
              <a:custGeom>
                <a:rect b="b" l="l" r="r" t="t"/>
                <a:pathLst>
                  <a:path extrusionOk="0"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lang="en" sz="21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PC</a:t>
                </a:r>
                <a:endParaRPr b="0" sz="21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07" name="Google Shape;407;p44"/>
              <p:cNvSpPr/>
              <p:nvPr/>
            </p:nvSpPr>
            <p:spPr>
              <a:xfrm>
                <a:off x="1649520" y="4821120"/>
                <a:ext cx="1923858" cy="459702"/>
              </a:xfrm>
              <a:custGeom>
                <a:rect b="b" l="l" r="r" t="t"/>
                <a:pathLst>
                  <a:path extrusionOk="0"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lang="en" sz="21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D</a:t>
                </a:r>
                <a:endParaRPr b="0" sz="21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08" name="Google Shape;408;p44"/>
              <p:cNvSpPr/>
              <p:nvPr/>
            </p:nvSpPr>
            <p:spPr>
              <a:xfrm>
                <a:off x="4449600" y="4021200"/>
                <a:ext cx="1925640" cy="510138"/>
              </a:xfrm>
              <a:custGeom>
                <a:rect b="b" l="l" r="r" t="t"/>
                <a:pathLst>
                  <a:path extrusionOk="0"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lang="en" sz="21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R</a:t>
                </a:r>
                <a:r>
                  <a:rPr b="0" baseline="-25000" lang="en" sz="21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0</a:t>
                </a:r>
                <a:endParaRPr b="0" sz="21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09" name="Google Shape;409;p44"/>
              <p:cNvSpPr/>
              <p:nvPr/>
            </p:nvSpPr>
            <p:spPr>
              <a:xfrm>
                <a:off x="4449600" y="4554360"/>
                <a:ext cx="1925640" cy="510138"/>
              </a:xfrm>
              <a:custGeom>
                <a:rect b="b" l="l" r="r" t="t"/>
                <a:pathLst>
                  <a:path extrusionOk="0"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lang="en" sz="21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R</a:t>
                </a:r>
                <a:r>
                  <a:rPr b="0" baseline="-25000" lang="en" sz="21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1</a:t>
                </a:r>
                <a:endParaRPr b="0" sz="21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10" name="Google Shape;410;p44"/>
              <p:cNvSpPr/>
              <p:nvPr/>
            </p:nvSpPr>
            <p:spPr>
              <a:xfrm>
                <a:off x="4449600" y="5087880"/>
                <a:ext cx="1925640" cy="459702"/>
              </a:xfrm>
              <a:custGeom>
                <a:rect b="b" l="l" r="r" t="t"/>
                <a:pathLst>
                  <a:path extrusionOk="0"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lang="en" sz="21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. . .</a:t>
                </a:r>
                <a:endParaRPr b="0" sz="21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11" name="Google Shape;411;p44"/>
              <p:cNvSpPr/>
              <p:nvPr/>
            </p:nvSpPr>
            <p:spPr>
              <a:xfrm>
                <a:off x="4449600" y="5621400"/>
                <a:ext cx="1925640" cy="510138"/>
              </a:xfrm>
              <a:custGeom>
                <a:rect b="b" l="l" r="r" t="t"/>
                <a:pathLst>
                  <a:path extrusionOk="0"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lang="en" sz="21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R</a:t>
                </a:r>
                <a:r>
                  <a:rPr b="0" baseline="-25000" lang="en" sz="21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n-1</a:t>
                </a:r>
                <a:endParaRPr b="0" sz="21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12" name="Google Shape;412;p44"/>
              <p:cNvSpPr/>
              <p:nvPr/>
            </p:nvSpPr>
            <p:spPr>
              <a:xfrm>
                <a:off x="7250040" y="3220920"/>
                <a:ext cx="1927422" cy="1358640"/>
              </a:xfrm>
              <a:custGeom>
                <a:rect b="b" l="l" r="r" t="t"/>
                <a:pathLst>
                  <a:path extrusionOk="0"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sz="21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marR="0" rtl="0" algn="ctr">
                  <a:lnSpc>
                    <a:spcPct val="100000"/>
                  </a:lnSpc>
                  <a:spcBef>
                    <a:spcPts val="1300"/>
                  </a:spcBef>
                  <a:spcAft>
                    <a:spcPts val="0"/>
                  </a:spcAft>
                  <a:buNone/>
                </a:pPr>
                <a:r>
                  <a:rPr b="0" lang="en" sz="21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Controllo</a:t>
                </a:r>
                <a:endParaRPr b="0" sz="21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marR="0" rtl="0" algn="ctr">
                  <a:lnSpc>
                    <a:spcPct val="100000"/>
                  </a:lnSpc>
                  <a:spcBef>
                    <a:spcPts val="130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sz="21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grpSp>
            <p:nvGrpSpPr>
              <p:cNvPr id="413" name="Google Shape;413;p44"/>
              <p:cNvGrpSpPr/>
              <p:nvPr/>
            </p:nvGrpSpPr>
            <p:grpSpPr>
              <a:xfrm>
                <a:off x="7162920" y="5176800"/>
                <a:ext cx="2012767" cy="889197"/>
                <a:chOff x="7162920" y="5176800"/>
                <a:chExt cx="2012767" cy="889197"/>
              </a:xfrm>
            </p:grpSpPr>
            <p:sp>
              <p:nvSpPr>
                <p:cNvPr id="414" name="Google Shape;414;p44"/>
                <p:cNvSpPr/>
                <p:nvPr/>
              </p:nvSpPr>
              <p:spPr>
                <a:xfrm>
                  <a:off x="7162920" y="5176800"/>
                  <a:ext cx="2012767" cy="889197"/>
                </a:xfrm>
                <a:custGeom>
                  <a:rect b="b" l="l" r="r" t="t"/>
                  <a:pathLst>
                    <a:path extrusionOk="0" h="2472" w="5593">
                      <a:moveTo>
                        <a:pt x="0" y="0"/>
                      </a:moveTo>
                      <a:lnTo>
                        <a:pt x="5592" y="0"/>
                      </a:lnTo>
                      <a:lnTo>
                        <a:pt x="4194" y="2471"/>
                      </a:lnTo>
                      <a:lnTo>
                        <a:pt x="1398" y="247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FFFF"/>
                </a:solidFill>
                <a:ln cap="flat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</p:sp>
            <p:sp>
              <p:nvSpPr>
                <p:cNvPr id="415" name="Google Shape;415;p44"/>
                <p:cNvSpPr/>
                <p:nvPr/>
              </p:nvSpPr>
              <p:spPr>
                <a:xfrm>
                  <a:off x="7688160" y="5354640"/>
                  <a:ext cx="1051218" cy="459702"/>
                </a:xfrm>
                <a:custGeom>
                  <a:rect b="b" l="l" r="r" t="t"/>
                  <a:pathLst>
                    <a:path extrusionOk="0" h="21600" w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anchorCtr="0" anchor="t" bIns="40500" lIns="77875" spcFirstLastPara="1" rIns="77875" wrap="square" tIns="405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lang="en" sz="2100" strike="noStrike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ALU</a:t>
                  </a:r>
                  <a:endParaRPr b="0" sz="21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sp>
            <p:nvSpPr>
              <p:cNvPr id="416" name="Google Shape;416;p44"/>
              <p:cNvSpPr/>
              <p:nvPr/>
            </p:nvSpPr>
            <p:spPr>
              <a:xfrm rot="-5400000">
                <a:off x="2350082" y="1711442"/>
                <a:ext cx="1601637" cy="1400040"/>
              </a:xfrm>
              <a:custGeom>
                <a:rect b="b" l="l" r="r" t="t"/>
                <a:pathLst>
                  <a:path extrusionOk="0" h="3890" w="4451">
                    <a:moveTo>
                      <a:pt x="0" y="1091"/>
                    </a:moveTo>
                    <a:lnTo>
                      <a:pt x="2562" y="1091"/>
                    </a:lnTo>
                    <a:lnTo>
                      <a:pt x="2562" y="2593"/>
                    </a:lnTo>
                    <a:lnTo>
                      <a:pt x="1924" y="2593"/>
                    </a:lnTo>
                    <a:lnTo>
                      <a:pt x="3187" y="3889"/>
                    </a:lnTo>
                    <a:lnTo>
                      <a:pt x="4450" y="2593"/>
                    </a:lnTo>
                    <a:lnTo>
                      <a:pt x="3811" y="2593"/>
                    </a:lnTo>
                    <a:lnTo>
                      <a:pt x="3811" y="0"/>
                    </a:lnTo>
                    <a:lnTo>
                      <a:pt x="0" y="0"/>
                    </a:lnTo>
                    <a:lnTo>
                      <a:pt x="0" y="1091"/>
                    </a:lnTo>
                  </a:path>
                </a:pathLst>
              </a:custGeom>
              <a:solidFill>
                <a:srgbClr val="3D85C6"/>
              </a:solidFill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sp>
          <p:sp>
            <p:nvSpPr>
              <p:cNvPr id="417" name="Google Shape;417;p44"/>
              <p:cNvSpPr/>
              <p:nvPr/>
            </p:nvSpPr>
            <p:spPr>
              <a:xfrm>
                <a:off x="6899400" y="1530360"/>
                <a:ext cx="1751042" cy="1690564"/>
              </a:xfrm>
              <a:custGeom>
                <a:rect b="b" l="l" r="r" t="t"/>
                <a:pathLst>
                  <a:path extrusionOk="0" h="4698" w="4866">
                    <a:moveTo>
                      <a:pt x="0" y="1333"/>
                    </a:moveTo>
                    <a:lnTo>
                      <a:pt x="1396" y="2666"/>
                    </a:lnTo>
                    <a:lnTo>
                      <a:pt x="1396" y="1992"/>
                    </a:lnTo>
                    <a:lnTo>
                      <a:pt x="2801" y="1992"/>
                    </a:lnTo>
                    <a:lnTo>
                      <a:pt x="2801" y="3349"/>
                    </a:lnTo>
                    <a:lnTo>
                      <a:pt x="2103" y="3349"/>
                    </a:lnTo>
                    <a:lnTo>
                      <a:pt x="3484" y="4697"/>
                    </a:lnTo>
                    <a:lnTo>
                      <a:pt x="4865" y="3349"/>
                    </a:lnTo>
                    <a:lnTo>
                      <a:pt x="4166" y="3349"/>
                    </a:lnTo>
                    <a:lnTo>
                      <a:pt x="4166" y="675"/>
                    </a:lnTo>
                    <a:lnTo>
                      <a:pt x="1396" y="675"/>
                    </a:lnTo>
                    <a:lnTo>
                      <a:pt x="1396" y="0"/>
                    </a:lnTo>
                    <a:lnTo>
                      <a:pt x="0" y="1333"/>
                    </a:lnTo>
                  </a:path>
                </a:pathLst>
              </a:custGeom>
              <a:solidFill>
                <a:srgbClr val="3D85C6"/>
              </a:solidFill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sp>
          <p:sp>
            <p:nvSpPr>
              <p:cNvPr id="418" name="Google Shape;418;p44"/>
              <p:cNvSpPr/>
              <p:nvPr/>
            </p:nvSpPr>
            <p:spPr>
              <a:xfrm>
                <a:off x="511200" y="2419200"/>
                <a:ext cx="1224018" cy="581418"/>
              </a:xfrm>
              <a:custGeom>
                <a:rect b="b" l="l" r="r" t="t"/>
                <a:pathLst>
                  <a:path extrusionOk="0"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8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CPU</a:t>
                </a:r>
                <a:endParaRPr b="0" sz="28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19" name="Google Shape;419;p44"/>
              <p:cNvSpPr/>
              <p:nvPr/>
            </p:nvSpPr>
            <p:spPr>
              <a:xfrm>
                <a:off x="1649520" y="5621400"/>
                <a:ext cx="1923858" cy="459702"/>
              </a:xfrm>
              <a:custGeom>
                <a:rect b="b" l="l" r="r" t="t"/>
                <a:pathLst>
                  <a:path extrusionOk="0"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lang="en" sz="21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SR</a:t>
                </a:r>
                <a:endParaRPr b="0" sz="21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20" name="Google Shape;420;p44"/>
              <p:cNvSpPr/>
              <p:nvPr/>
            </p:nvSpPr>
            <p:spPr>
              <a:xfrm>
                <a:off x="1560600" y="1441440"/>
                <a:ext cx="2101680" cy="429138"/>
              </a:xfrm>
              <a:custGeom>
                <a:rect b="b" l="l" r="r" t="t"/>
                <a:pathLst>
                  <a:path extrusionOk="0"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lang="en" sz="19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Address bus</a:t>
                </a:r>
                <a:endParaRPr b="0" sz="19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21" name="Google Shape;421;p44"/>
              <p:cNvSpPr/>
              <p:nvPr/>
            </p:nvSpPr>
            <p:spPr>
              <a:xfrm>
                <a:off x="4011480" y="2508120"/>
                <a:ext cx="1224018" cy="368280"/>
              </a:xfrm>
              <a:custGeom>
                <a:rect b="b" l="l" r="r" t="t"/>
                <a:pathLst>
                  <a:path extrusionOk="0"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lang="en" sz="16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Data bus  </a:t>
                </a:r>
                <a:endParaRPr b="0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22" name="Google Shape;422;p44"/>
              <p:cNvSpPr/>
              <p:nvPr/>
            </p:nvSpPr>
            <p:spPr>
              <a:xfrm>
                <a:off x="4975200" y="2274840"/>
                <a:ext cx="785879" cy="946077"/>
              </a:xfrm>
              <a:custGeom>
                <a:rect b="b" l="l" r="r" t="t"/>
                <a:pathLst>
                  <a:path extrusionOk="0" h="2630" w="2185">
                    <a:moveTo>
                      <a:pt x="0" y="523"/>
                    </a:moveTo>
                    <a:lnTo>
                      <a:pt x="1092" y="0"/>
                    </a:lnTo>
                    <a:lnTo>
                      <a:pt x="2184" y="523"/>
                    </a:lnTo>
                    <a:lnTo>
                      <a:pt x="1638" y="523"/>
                    </a:lnTo>
                    <a:lnTo>
                      <a:pt x="1638" y="2105"/>
                    </a:lnTo>
                    <a:lnTo>
                      <a:pt x="2184" y="2105"/>
                    </a:lnTo>
                    <a:lnTo>
                      <a:pt x="1092" y="2629"/>
                    </a:lnTo>
                    <a:lnTo>
                      <a:pt x="0" y="2105"/>
                    </a:lnTo>
                    <a:lnTo>
                      <a:pt x="546" y="2105"/>
                    </a:lnTo>
                    <a:lnTo>
                      <a:pt x="546" y="523"/>
                    </a:lnTo>
                    <a:lnTo>
                      <a:pt x="0" y="523"/>
                    </a:lnTo>
                  </a:path>
                </a:pathLst>
              </a:custGeom>
              <a:solidFill>
                <a:srgbClr val="3D85C6"/>
              </a:solidFill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sp>
        </p:grpSp>
        <p:sp>
          <p:nvSpPr>
            <p:cNvPr id="423" name="Google Shape;423;p44"/>
            <p:cNvSpPr/>
            <p:nvPr/>
          </p:nvSpPr>
          <p:spPr>
            <a:xfrm>
              <a:off x="7405560" y="1339920"/>
              <a:ext cx="2078298" cy="42913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19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Control bus</a:t>
              </a:r>
              <a:endParaRPr b="0" sz="19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424" name="Google Shape;424;p44"/>
          <p:cNvSpPr txBox="1"/>
          <p:nvPr>
            <p:ph idx="4294967295"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700">
                <a:solidFill>
                  <a:srgbClr val="FFFFFF"/>
                </a:solidFill>
              </a:rPr>
              <a:t>Architettura del processore: modello a registri generici</a:t>
            </a:r>
            <a:endParaRPr b="1" sz="27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45"/>
          <p:cNvSpPr/>
          <p:nvPr/>
        </p:nvSpPr>
        <p:spPr>
          <a:xfrm>
            <a:off x="0" y="300240"/>
            <a:ext cx="9090000" cy="57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9100" lIns="79100" spcFirstLastPara="1" rIns="79100" wrap="square" tIns="79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1" name="Google Shape;431;p45"/>
          <p:cNvSpPr/>
          <p:nvPr/>
        </p:nvSpPr>
        <p:spPr>
          <a:xfrm>
            <a:off x="0" y="566650"/>
            <a:ext cx="9090000" cy="42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●"/>
            </a:pPr>
            <a:r>
              <a:rPr b="1" lang="en" sz="2000" strike="noStrike">
                <a:solidFill>
                  <a:srgbClr val="000000"/>
                </a:solidFill>
              </a:rPr>
              <a:t>I processori basati sul</a:t>
            </a:r>
            <a:r>
              <a:rPr b="1" i="1" lang="en" sz="2000" strike="noStrike">
                <a:solidFill>
                  <a:srgbClr val="000000"/>
                </a:solidFill>
              </a:rPr>
              <a:t> modello a </a:t>
            </a:r>
            <a:r>
              <a:rPr b="1" i="1" lang="en" sz="2000" strike="noStrike">
                <a:solidFill>
                  <a:srgbClr val="FF0000"/>
                </a:solidFill>
              </a:rPr>
              <a:t>registri </a:t>
            </a:r>
            <a:r>
              <a:rPr b="1" i="1" lang="en" sz="2000">
                <a:solidFill>
                  <a:srgbClr val="FF0000"/>
                </a:solidFill>
              </a:rPr>
              <a:t>generici</a:t>
            </a:r>
            <a:r>
              <a:rPr b="1" i="1" lang="en" sz="2000" strike="noStrike">
                <a:solidFill>
                  <a:srgbClr val="000000"/>
                </a:solidFill>
              </a:rPr>
              <a:t> dispongono di un set di registri </a:t>
            </a:r>
            <a:r>
              <a:rPr i="1" lang="en" sz="2000" strike="noStrike">
                <a:solidFill>
                  <a:srgbClr val="FF0000"/>
                </a:solidFill>
              </a:rPr>
              <a:t>Reg</a:t>
            </a:r>
            <a:r>
              <a:rPr b="1" baseline="-25000" i="1" lang="en" sz="2000" strike="noStrike">
                <a:solidFill>
                  <a:srgbClr val="FF0000"/>
                </a:solidFill>
              </a:rPr>
              <a:t>0</a:t>
            </a:r>
            <a:r>
              <a:rPr b="1" i="1" lang="en" sz="2000" strike="noStrike">
                <a:solidFill>
                  <a:srgbClr val="000000"/>
                </a:solidFill>
              </a:rPr>
              <a:t>, </a:t>
            </a:r>
            <a:r>
              <a:rPr i="1" lang="en" sz="2000" strike="noStrike">
                <a:solidFill>
                  <a:srgbClr val="FF0000"/>
                </a:solidFill>
              </a:rPr>
              <a:t>REG</a:t>
            </a:r>
            <a:r>
              <a:rPr b="1" baseline="-25000" i="1" lang="en" sz="2000" strike="noStrike">
                <a:solidFill>
                  <a:srgbClr val="FF0000"/>
                </a:solidFill>
              </a:rPr>
              <a:t>1</a:t>
            </a:r>
            <a:r>
              <a:rPr b="1" i="1" lang="en" sz="2000" strike="noStrike">
                <a:solidFill>
                  <a:srgbClr val="000000"/>
                </a:solidFill>
              </a:rPr>
              <a:t>, ...., </a:t>
            </a:r>
            <a:r>
              <a:rPr i="1" lang="en" sz="2000" strike="noStrike">
                <a:solidFill>
                  <a:srgbClr val="FF0000"/>
                </a:solidFill>
              </a:rPr>
              <a:t>REG</a:t>
            </a:r>
            <a:r>
              <a:rPr b="1" baseline="-25000" i="1" lang="en" sz="2000" strike="noStrike">
                <a:solidFill>
                  <a:srgbClr val="FF0000"/>
                </a:solidFill>
              </a:rPr>
              <a:t>N-1</a:t>
            </a:r>
            <a:r>
              <a:rPr b="1" i="1" lang="en" sz="2000" strike="noStrike">
                <a:solidFill>
                  <a:srgbClr val="000000"/>
                </a:solidFill>
              </a:rPr>
              <a:t> utilizzabili indifferentemente</a:t>
            </a:r>
            <a:endParaRPr sz="2000" strike="noStrike">
              <a:solidFill>
                <a:srgbClr val="000000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 strike="noStrike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Char char="●"/>
            </a:pPr>
            <a:r>
              <a:rPr b="1" i="1" lang="en" sz="2000" strike="noStrike">
                <a:solidFill>
                  <a:srgbClr val="000000"/>
                </a:solidFill>
              </a:rPr>
              <a:t>Poiché</a:t>
            </a:r>
            <a:r>
              <a:rPr b="1" i="1" lang="en" sz="2000" strike="noStrike">
                <a:solidFill>
                  <a:srgbClr val="0000FF"/>
                </a:solidFill>
              </a:rPr>
              <a:t> le </a:t>
            </a:r>
            <a:r>
              <a:rPr b="1" i="1" lang="en" sz="2000" strike="noStrike">
                <a:solidFill>
                  <a:srgbClr val="063DE8"/>
                </a:solidFill>
              </a:rPr>
              <a:t>istruzioni che operano su registri sono più veloci di quelle che operano su locazioni di memoria</a:t>
            </a:r>
            <a:r>
              <a:rPr lang="en" sz="2000" strike="noStrike">
                <a:solidFill>
                  <a:srgbClr val="000000"/>
                </a:solidFill>
              </a:rPr>
              <a:t> spesso si utilizzano i registri per memorizzare i dati di uso più frequente</a:t>
            </a:r>
            <a:r>
              <a:rPr lang="en" sz="2000"/>
              <a:t>.</a:t>
            </a:r>
            <a:br>
              <a:rPr lang="en" sz="2000"/>
            </a:br>
            <a:endParaRPr sz="2000" strike="noStrike">
              <a:solidFill>
                <a:srgbClr val="000000"/>
              </a:solidFill>
            </a:endParaRP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i="0" lang="en" sz="2000" u="none" cap="none" strike="noStrike">
                <a:solidFill>
                  <a:srgbClr val="000000"/>
                </a:solidFill>
              </a:rPr>
              <a:t>Istruzioni con operandi registri:</a:t>
            </a:r>
            <a:br>
              <a:rPr i="0" lang="en" sz="2000" u="none" cap="none" strike="noStrike"/>
            </a:br>
            <a:r>
              <a:rPr i="0" lang="en" sz="2000" u="none" cap="none" strike="noStrike">
                <a:solidFill>
                  <a:srgbClr val="000000"/>
                </a:solidFill>
              </a:rPr>
              <a:t> [REGX] + [REGY] ⇒ [REGX]   register-to-register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2000" strike="noStrike">
              <a:solidFill>
                <a:srgbClr val="000000"/>
              </a:solidFill>
            </a:endParaRPr>
          </a:p>
          <a:p>
            <a:pPr indent="-355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Char char="○"/>
            </a:pPr>
            <a:r>
              <a:rPr i="0" lang="en" sz="2000" u="none" cap="none" strike="noStrike">
                <a:solidFill>
                  <a:srgbClr val="000000"/>
                </a:solidFill>
              </a:rPr>
              <a:t>Istruzioni con operandi memoria-registri:</a:t>
            </a:r>
            <a:br>
              <a:rPr i="0" lang="en" sz="2000" u="none" cap="none" strike="noStrike"/>
            </a:br>
            <a:r>
              <a:rPr i="0" lang="en" sz="2000" u="none" cap="none" strike="noStrike">
                <a:solidFill>
                  <a:srgbClr val="000000"/>
                </a:solidFill>
              </a:rPr>
              <a:t> [REGX] + [MEMY] ⇒ [REGX] memory-to-register</a:t>
            </a:r>
            <a:br>
              <a:rPr i="0" lang="en" sz="2000" u="none" cap="none" strike="noStrike"/>
            </a:br>
            <a:r>
              <a:rPr i="0" lang="en" sz="2000" u="none" cap="none" strike="noStrike">
                <a:solidFill>
                  <a:srgbClr val="000000"/>
                </a:solidFill>
              </a:rPr>
              <a:t> [MEMX] + [REGY] ⇒ [MEMX]   register-to-memory </a:t>
            </a:r>
            <a:endParaRPr i="0" sz="2000" u="none" cap="none" strike="noStrike">
              <a:solidFill>
                <a:srgbClr val="000000"/>
              </a:solidFill>
            </a:endParaRPr>
          </a:p>
        </p:txBody>
      </p:sp>
      <p:sp>
        <p:nvSpPr>
          <p:cNvPr id="432" name="Google Shape;432;p45"/>
          <p:cNvSpPr txBox="1"/>
          <p:nvPr>
            <p:ph idx="4294967295"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700">
                <a:solidFill>
                  <a:schemeClr val="lt1"/>
                </a:solidFill>
              </a:rPr>
              <a:t>Architettura del processore: modello a registri generici</a:t>
            </a:r>
            <a:endParaRPr b="1" sz="27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8" name="Google Shape;438;p46"/>
          <p:cNvGrpSpPr/>
          <p:nvPr/>
        </p:nvGrpSpPr>
        <p:grpSpPr>
          <a:xfrm>
            <a:off x="145191" y="798930"/>
            <a:ext cx="8708337" cy="4291065"/>
            <a:chOff x="157320" y="1065240"/>
            <a:chExt cx="9435840" cy="5721420"/>
          </a:xfrm>
        </p:grpSpPr>
        <p:sp>
          <p:nvSpPr>
            <p:cNvPr id="439" name="Google Shape;439;p46"/>
            <p:cNvSpPr/>
            <p:nvPr/>
          </p:nvSpPr>
          <p:spPr>
            <a:xfrm>
              <a:off x="885960" y="2687760"/>
              <a:ext cx="8707200" cy="4098900"/>
            </a:xfrm>
            <a:prstGeom prst="rect">
              <a:avLst/>
            </a:prstGeom>
            <a:solidFill>
              <a:srgbClr val="4A86E8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0" name="Google Shape;440;p46"/>
            <p:cNvSpPr/>
            <p:nvPr/>
          </p:nvSpPr>
          <p:spPr>
            <a:xfrm>
              <a:off x="3603600" y="1434960"/>
              <a:ext cx="3175200" cy="459702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flat" cmpd="sng" w="284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21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MEMORIA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41" name="Google Shape;441;p46"/>
            <p:cNvSpPr/>
            <p:nvPr/>
          </p:nvSpPr>
          <p:spPr>
            <a:xfrm>
              <a:off x="1335240" y="2976480"/>
              <a:ext cx="1995462" cy="459702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21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MA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42" name="Google Shape;442;p46"/>
            <p:cNvSpPr/>
            <p:nvPr/>
          </p:nvSpPr>
          <p:spPr>
            <a:xfrm>
              <a:off x="4238640" y="2976480"/>
              <a:ext cx="1995462" cy="459702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21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MB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43" name="Google Shape;443;p46"/>
            <p:cNvSpPr/>
            <p:nvPr/>
          </p:nvSpPr>
          <p:spPr>
            <a:xfrm>
              <a:off x="1335240" y="3792600"/>
              <a:ext cx="1995462" cy="459702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21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PC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44" name="Google Shape;444;p46"/>
            <p:cNvSpPr/>
            <p:nvPr/>
          </p:nvSpPr>
          <p:spPr>
            <a:xfrm>
              <a:off x="1335240" y="4610160"/>
              <a:ext cx="1995462" cy="459702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21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45" name="Google Shape;445;p46"/>
            <p:cNvSpPr/>
            <p:nvPr/>
          </p:nvSpPr>
          <p:spPr>
            <a:xfrm>
              <a:off x="4781520" y="4235400"/>
              <a:ext cx="1089018" cy="459702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21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ACC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46" name="Google Shape;446;p46"/>
            <p:cNvSpPr/>
            <p:nvPr/>
          </p:nvSpPr>
          <p:spPr>
            <a:xfrm>
              <a:off x="7140600" y="2976480"/>
              <a:ext cx="1995462" cy="135864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1300"/>
                </a:spcBef>
                <a:spcAft>
                  <a:spcPts val="0"/>
                </a:spcAft>
                <a:buNone/>
              </a:pPr>
              <a:r>
                <a:rPr b="0" lang="en" sz="21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Controllo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1300"/>
                </a:spcBef>
                <a:spcAft>
                  <a:spcPts val="0"/>
                </a:spcAft>
                <a:buNone/>
              </a:pPr>
              <a:r>
                <a:t/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447" name="Google Shape;447;p46"/>
            <p:cNvGrpSpPr/>
            <p:nvPr/>
          </p:nvGrpSpPr>
          <p:grpSpPr>
            <a:xfrm>
              <a:off x="4781520" y="5153040"/>
              <a:ext cx="2085836" cy="906482"/>
              <a:chOff x="4781520" y="5153040"/>
              <a:chExt cx="2085836" cy="906482"/>
            </a:xfrm>
          </p:grpSpPr>
          <p:sp>
            <p:nvSpPr>
              <p:cNvPr id="448" name="Google Shape;448;p46"/>
              <p:cNvSpPr/>
              <p:nvPr/>
            </p:nvSpPr>
            <p:spPr>
              <a:xfrm>
                <a:off x="4781520" y="5153040"/>
                <a:ext cx="2085836" cy="906482"/>
              </a:xfrm>
              <a:custGeom>
                <a:rect b="b" l="l" r="r" t="t"/>
                <a:pathLst>
                  <a:path extrusionOk="0" h="2520" w="5796">
                    <a:moveTo>
                      <a:pt x="0" y="0"/>
                    </a:moveTo>
                    <a:lnTo>
                      <a:pt x="5795" y="0"/>
                    </a:lnTo>
                    <a:lnTo>
                      <a:pt x="4346" y="2519"/>
                    </a:lnTo>
                    <a:lnTo>
                      <a:pt x="1448" y="251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sp>
          <p:sp>
            <p:nvSpPr>
              <p:cNvPr id="449" name="Google Shape;449;p46"/>
              <p:cNvSpPr/>
              <p:nvPr/>
            </p:nvSpPr>
            <p:spPr>
              <a:xfrm>
                <a:off x="5326200" y="5335560"/>
                <a:ext cx="1089018" cy="459702"/>
              </a:xfrm>
              <a:custGeom>
                <a:rect b="b" l="l" r="r" t="t"/>
                <a:pathLst>
                  <a:path extrusionOk="0"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lang="en" sz="21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ALU</a:t>
                </a:r>
                <a:endParaRPr b="0" sz="21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450" name="Google Shape;450;p46"/>
            <p:cNvSpPr/>
            <p:nvPr/>
          </p:nvSpPr>
          <p:spPr>
            <a:xfrm rot="-5400000">
              <a:off x="2086565" y="1425601"/>
              <a:ext cx="1631874" cy="1452603"/>
            </a:xfrm>
            <a:custGeom>
              <a:rect b="b" l="l" r="r" t="t"/>
              <a:pathLst>
                <a:path extrusionOk="0" h="4037" w="4535">
                  <a:moveTo>
                    <a:pt x="0" y="1133"/>
                  </a:moveTo>
                  <a:lnTo>
                    <a:pt x="2611" y="1133"/>
                  </a:lnTo>
                  <a:lnTo>
                    <a:pt x="2611" y="2691"/>
                  </a:lnTo>
                  <a:lnTo>
                    <a:pt x="1960" y="2691"/>
                  </a:lnTo>
                  <a:lnTo>
                    <a:pt x="3247" y="4036"/>
                  </a:lnTo>
                  <a:lnTo>
                    <a:pt x="4534" y="2691"/>
                  </a:lnTo>
                  <a:lnTo>
                    <a:pt x="3883" y="2691"/>
                  </a:lnTo>
                  <a:lnTo>
                    <a:pt x="3883" y="0"/>
                  </a:lnTo>
                  <a:lnTo>
                    <a:pt x="0" y="0"/>
                  </a:lnTo>
                  <a:lnTo>
                    <a:pt x="0" y="1133"/>
                  </a:lnTo>
                </a:path>
              </a:pathLst>
            </a:custGeom>
            <a:solidFill>
              <a:srgbClr val="0000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451" name="Google Shape;451;p46"/>
            <p:cNvSpPr/>
            <p:nvPr/>
          </p:nvSpPr>
          <p:spPr>
            <a:xfrm>
              <a:off x="6777000" y="1245600"/>
              <a:ext cx="1814402" cy="1724041"/>
            </a:xfrm>
            <a:custGeom>
              <a:rect b="b" l="l" r="r" t="t"/>
              <a:pathLst>
                <a:path extrusionOk="0" h="4791" w="5042">
                  <a:moveTo>
                    <a:pt x="0" y="1360"/>
                  </a:moveTo>
                  <a:lnTo>
                    <a:pt x="1446" y="2719"/>
                  </a:lnTo>
                  <a:lnTo>
                    <a:pt x="1446" y="2032"/>
                  </a:lnTo>
                  <a:lnTo>
                    <a:pt x="2903" y="2032"/>
                  </a:lnTo>
                  <a:lnTo>
                    <a:pt x="2903" y="3416"/>
                  </a:lnTo>
                  <a:lnTo>
                    <a:pt x="2179" y="3416"/>
                  </a:lnTo>
                  <a:lnTo>
                    <a:pt x="3610" y="4790"/>
                  </a:lnTo>
                  <a:lnTo>
                    <a:pt x="5041" y="3416"/>
                  </a:lnTo>
                  <a:lnTo>
                    <a:pt x="4317" y="3416"/>
                  </a:lnTo>
                  <a:lnTo>
                    <a:pt x="4317" y="688"/>
                  </a:lnTo>
                  <a:lnTo>
                    <a:pt x="1446" y="688"/>
                  </a:lnTo>
                  <a:lnTo>
                    <a:pt x="1446" y="0"/>
                  </a:lnTo>
                  <a:lnTo>
                    <a:pt x="0" y="1360"/>
                  </a:lnTo>
                </a:path>
              </a:pathLst>
            </a:custGeom>
            <a:solidFill>
              <a:srgbClr val="0000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452" name="Google Shape;452;p46"/>
            <p:cNvSpPr/>
            <p:nvPr/>
          </p:nvSpPr>
          <p:spPr>
            <a:xfrm>
              <a:off x="157320" y="2160720"/>
              <a:ext cx="1269702" cy="58141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8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CPU</a:t>
              </a:r>
              <a:endParaRPr b="0" sz="28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53" name="Google Shape;453;p46"/>
            <p:cNvSpPr/>
            <p:nvPr/>
          </p:nvSpPr>
          <p:spPr>
            <a:xfrm>
              <a:off x="1244520" y="1163520"/>
              <a:ext cx="2177982" cy="36828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Address bus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54" name="Google Shape;454;p46"/>
            <p:cNvSpPr/>
            <p:nvPr/>
          </p:nvSpPr>
          <p:spPr>
            <a:xfrm>
              <a:off x="3784680" y="2251080"/>
              <a:ext cx="1270080" cy="36828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Data bus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55" name="Google Shape;455;p46"/>
            <p:cNvSpPr/>
            <p:nvPr/>
          </p:nvSpPr>
          <p:spPr>
            <a:xfrm>
              <a:off x="4781520" y="2013120"/>
              <a:ext cx="816120" cy="963357"/>
            </a:xfrm>
            <a:custGeom>
              <a:rect b="b" l="l" r="r" t="t"/>
              <a:pathLst>
                <a:path extrusionOk="0" h="2678" w="2269">
                  <a:moveTo>
                    <a:pt x="0" y="532"/>
                  </a:moveTo>
                  <a:lnTo>
                    <a:pt x="1134" y="0"/>
                  </a:lnTo>
                  <a:lnTo>
                    <a:pt x="2268" y="532"/>
                  </a:lnTo>
                  <a:lnTo>
                    <a:pt x="1701" y="532"/>
                  </a:lnTo>
                  <a:lnTo>
                    <a:pt x="1701" y="2144"/>
                  </a:lnTo>
                  <a:lnTo>
                    <a:pt x="2268" y="2144"/>
                  </a:lnTo>
                  <a:lnTo>
                    <a:pt x="1134" y="2677"/>
                  </a:lnTo>
                  <a:lnTo>
                    <a:pt x="0" y="2144"/>
                  </a:lnTo>
                  <a:lnTo>
                    <a:pt x="567" y="2144"/>
                  </a:lnTo>
                  <a:lnTo>
                    <a:pt x="567" y="532"/>
                  </a:lnTo>
                  <a:lnTo>
                    <a:pt x="0" y="532"/>
                  </a:lnTo>
                </a:path>
              </a:pathLst>
            </a:custGeom>
            <a:solidFill>
              <a:srgbClr val="0000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456" name="Google Shape;456;p46"/>
            <p:cNvSpPr/>
            <p:nvPr/>
          </p:nvSpPr>
          <p:spPr>
            <a:xfrm>
              <a:off x="5145120" y="4791240"/>
              <a:ext cx="363599" cy="363240"/>
            </a:xfrm>
            <a:custGeom>
              <a:rect b="b" l="l" r="r" t="t"/>
              <a:pathLst>
                <a:path extrusionOk="0" h="1011" w="1012">
                  <a:moveTo>
                    <a:pt x="252" y="0"/>
                  </a:moveTo>
                  <a:lnTo>
                    <a:pt x="252" y="757"/>
                  </a:lnTo>
                  <a:lnTo>
                    <a:pt x="0" y="757"/>
                  </a:lnTo>
                  <a:lnTo>
                    <a:pt x="505" y="1010"/>
                  </a:lnTo>
                  <a:lnTo>
                    <a:pt x="1011" y="757"/>
                  </a:lnTo>
                  <a:lnTo>
                    <a:pt x="758" y="757"/>
                  </a:lnTo>
                  <a:lnTo>
                    <a:pt x="758" y="0"/>
                  </a:lnTo>
                  <a:lnTo>
                    <a:pt x="252" y="0"/>
                  </a:lnTo>
                </a:path>
              </a:pathLst>
            </a:custGeom>
            <a:solidFill>
              <a:srgbClr val="FF33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457" name="Google Shape;457;p46"/>
            <p:cNvSpPr/>
            <p:nvPr/>
          </p:nvSpPr>
          <p:spPr>
            <a:xfrm>
              <a:off x="5780160" y="6060960"/>
              <a:ext cx="181200" cy="362100"/>
            </a:xfrm>
            <a:prstGeom prst="rect">
              <a:avLst/>
            </a:prstGeom>
            <a:solidFill>
              <a:srgbClr val="FF33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" name="Google Shape;458;p46"/>
            <p:cNvSpPr/>
            <p:nvPr/>
          </p:nvSpPr>
          <p:spPr>
            <a:xfrm>
              <a:off x="4419720" y="6242040"/>
              <a:ext cx="1541400" cy="181200"/>
            </a:xfrm>
            <a:prstGeom prst="rect">
              <a:avLst/>
            </a:prstGeom>
            <a:solidFill>
              <a:srgbClr val="FF33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" name="Google Shape;459;p46"/>
            <p:cNvSpPr/>
            <p:nvPr/>
          </p:nvSpPr>
          <p:spPr>
            <a:xfrm>
              <a:off x="4419720" y="3884760"/>
              <a:ext cx="180600" cy="2538300"/>
            </a:xfrm>
            <a:prstGeom prst="rect">
              <a:avLst/>
            </a:prstGeom>
            <a:solidFill>
              <a:srgbClr val="FF33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" name="Google Shape;460;p46"/>
            <p:cNvSpPr/>
            <p:nvPr/>
          </p:nvSpPr>
          <p:spPr>
            <a:xfrm>
              <a:off x="4419720" y="3884760"/>
              <a:ext cx="998400" cy="180600"/>
            </a:xfrm>
            <a:prstGeom prst="rect">
              <a:avLst/>
            </a:prstGeom>
            <a:solidFill>
              <a:srgbClr val="FF33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461" name="Google Shape;461;p46"/>
            <p:cNvCxnSpPr/>
            <p:nvPr/>
          </p:nvCxnSpPr>
          <p:spPr>
            <a:xfrm>
              <a:off x="4422600" y="4059360"/>
              <a:ext cx="171600" cy="3000"/>
            </a:xfrm>
            <a:prstGeom prst="straightConnector1">
              <a:avLst/>
            </a:prstGeom>
            <a:noFill/>
            <a:ln cap="flat" cmpd="sng" w="28425">
              <a:solidFill>
                <a:srgbClr val="FF33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462" name="Google Shape;462;p46"/>
            <p:cNvCxnSpPr/>
            <p:nvPr/>
          </p:nvCxnSpPr>
          <p:spPr>
            <a:xfrm>
              <a:off x="5238720" y="4056120"/>
              <a:ext cx="171300" cy="3300"/>
            </a:xfrm>
            <a:prstGeom prst="straightConnector1">
              <a:avLst/>
            </a:prstGeom>
            <a:noFill/>
            <a:ln cap="flat" cmpd="sng" w="28425">
              <a:solidFill>
                <a:srgbClr val="FF33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463" name="Google Shape;463;p46"/>
            <p:cNvCxnSpPr/>
            <p:nvPr/>
          </p:nvCxnSpPr>
          <p:spPr>
            <a:xfrm>
              <a:off x="4600440" y="6245280"/>
              <a:ext cx="3300" cy="171300"/>
            </a:xfrm>
            <a:prstGeom prst="straightConnector1">
              <a:avLst/>
            </a:prstGeom>
            <a:noFill/>
            <a:ln cap="flat" cmpd="sng" w="12600">
              <a:solidFill>
                <a:srgbClr val="FF33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464" name="Google Shape;464;p46"/>
            <p:cNvCxnSpPr/>
            <p:nvPr/>
          </p:nvCxnSpPr>
          <p:spPr>
            <a:xfrm>
              <a:off x="5780160" y="6237360"/>
              <a:ext cx="171300" cy="3300"/>
            </a:xfrm>
            <a:prstGeom prst="straightConnector1">
              <a:avLst/>
            </a:prstGeom>
            <a:noFill/>
            <a:ln cap="flat" cmpd="sng" w="12600">
              <a:solidFill>
                <a:srgbClr val="FF33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sp>
          <p:nvSpPr>
            <p:cNvPr id="465" name="Google Shape;465;p46"/>
            <p:cNvSpPr/>
            <p:nvPr/>
          </p:nvSpPr>
          <p:spPr>
            <a:xfrm>
              <a:off x="7324560" y="1065240"/>
              <a:ext cx="2176578" cy="36828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Control bus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66" name="Google Shape;466;p46"/>
            <p:cNvSpPr/>
            <p:nvPr/>
          </p:nvSpPr>
          <p:spPr>
            <a:xfrm>
              <a:off x="1303200" y="5637240"/>
              <a:ext cx="1995462" cy="459702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21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SR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67" name="Google Shape;467;p46"/>
            <p:cNvSpPr/>
            <p:nvPr/>
          </p:nvSpPr>
          <p:spPr>
            <a:xfrm>
              <a:off x="5159520" y="3878280"/>
              <a:ext cx="363240" cy="352439"/>
            </a:xfrm>
            <a:custGeom>
              <a:rect b="b" l="l" r="r" t="t"/>
              <a:pathLst>
                <a:path extrusionOk="0" h="981" w="1011">
                  <a:moveTo>
                    <a:pt x="252" y="0"/>
                  </a:moveTo>
                  <a:lnTo>
                    <a:pt x="252" y="735"/>
                  </a:lnTo>
                  <a:lnTo>
                    <a:pt x="0" y="735"/>
                  </a:lnTo>
                  <a:lnTo>
                    <a:pt x="505" y="980"/>
                  </a:lnTo>
                  <a:lnTo>
                    <a:pt x="1010" y="735"/>
                  </a:lnTo>
                  <a:lnTo>
                    <a:pt x="757" y="735"/>
                  </a:lnTo>
                  <a:lnTo>
                    <a:pt x="757" y="0"/>
                  </a:lnTo>
                  <a:lnTo>
                    <a:pt x="252" y="0"/>
                  </a:lnTo>
                </a:path>
              </a:pathLst>
            </a:custGeom>
            <a:solidFill>
              <a:srgbClr val="FF33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468" name="Google Shape;468;p46"/>
            <p:cNvSpPr/>
            <p:nvPr/>
          </p:nvSpPr>
          <p:spPr>
            <a:xfrm>
              <a:off x="5958000" y="4222800"/>
              <a:ext cx="1089018" cy="459702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21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OP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69" name="Google Shape;469;p46"/>
            <p:cNvSpPr/>
            <p:nvPr/>
          </p:nvSpPr>
          <p:spPr>
            <a:xfrm>
              <a:off x="6273720" y="4802040"/>
              <a:ext cx="363599" cy="362160"/>
            </a:xfrm>
            <a:custGeom>
              <a:rect b="b" l="l" r="r" t="t"/>
              <a:pathLst>
                <a:path extrusionOk="0" h="1007" w="1012">
                  <a:moveTo>
                    <a:pt x="252" y="0"/>
                  </a:moveTo>
                  <a:lnTo>
                    <a:pt x="252" y="755"/>
                  </a:lnTo>
                  <a:lnTo>
                    <a:pt x="0" y="755"/>
                  </a:lnTo>
                  <a:lnTo>
                    <a:pt x="505" y="1006"/>
                  </a:lnTo>
                  <a:lnTo>
                    <a:pt x="1011" y="755"/>
                  </a:lnTo>
                  <a:lnTo>
                    <a:pt x="758" y="755"/>
                  </a:lnTo>
                  <a:lnTo>
                    <a:pt x="758" y="0"/>
                  </a:lnTo>
                  <a:lnTo>
                    <a:pt x="252" y="0"/>
                  </a:lnTo>
                </a:path>
              </a:pathLst>
            </a:custGeom>
            <a:solidFill>
              <a:srgbClr val="FF33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</p:grpSp>
      <p:sp>
        <p:nvSpPr>
          <p:cNvPr id="470" name="Google Shape;470;p46"/>
          <p:cNvSpPr txBox="1"/>
          <p:nvPr>
            <p:ph idx="4294967295"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700">
                <a:solidFill>
                  <a:srgbClr val="FFFFFF"/>
                </a:solidFill>
              </a:rPr>
              <a:t>Architettura del processore: modello ad accumulatore</a:t>
            </a:r>
            <a:endParaRPr b="1" sz="27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5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47"/>
          <p:cNvSpPr/>
          <p:nvPr/>
        </p:nvSpPr>
        <p:spPr>
          <a:xfrm>
            <a:off x="491800" y="1055350"/>
            <a:ext cx="8248200" cy="37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Times New Roman"/>
              <a:buChar char="●"/>
            </a:pPr>
            <a:r>
              <a:rPr lang="en" sz="2000" strike="noStrike">
                <a:solidFill>
                  <a:srgbClr val="000000"/>
                </a:solidFill>
              </a:rPr>
              <a:t>Tutte le istruzioni aritmetiche, logiche e di confronto hanno un operando implicito: l’</a:t>
            </a:r>
            <a:r>
              <a:rPr i="1" lang="en" sz="2000" strike="noStrike">
                <a:solidFill>
                  <a:srgbClr val="063DE8"/>
                </a:solidFill>
              </a:rPr>
              <a:t>accumulatore</a:t>
            </a:r>
            <a:endParaRPr sz="2000" strike="noStrike">
              <a:solidFill>
                <a:srgbClr val="000000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 strike="noStrike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Char char="●"/>
            </a:pPr>
            <a:r>
              <a:rPr lang="en" sz="2000" u="sng" strike="noStrike">
                <a:solidFill>
                  <a:srgbClr val="000000"/>
                </a:solidFill>
              </a:rPr>
              <a:t>L’operazione</a:t>
            </a:r>
            <a:r>
              <a:rPr lang="en" sz="2000" strike="noStrike">
                <a:solidFill>
                  <a:srgbClr val="000000"/>
                </a:solidFill>
              </a:rPr>
              <a:t>: </a:t>
            </a:r>
            <a:r>
              <a:rPr lang="en" sz="2000" strike="noStrike">
                <a:solidFill>
                  <a:srgbClr val="FF3300"/>
                </a:solidFill>
              </a:rPr>
              <a:t>[x]+[y] ⇒ z</a:t>
            </a:r>
            <a:r>
              <a:rPr lang="en" sz="2000" strike="noStrike">
                <a:solidFill>
                  <a:srgbClr val="000000"/>
                </a:solidFill>
              </a:rPr>
              <a:t> (es. Motorola 6809) richiede l’esecuzione della sequenza di istruzioni:</a:t>
            </a:r>
            <a:endParaRPr sz="2000" strike="noStrike">
              <a:solidFill>
                <a:srgbClr val="000000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</a:pPr>
            <a:br>
              <a:rPr lang="en" sz="2000"/>
            </a:br>
            <a:r>
              <a:rPr b="1" lang="en" sz="2000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LDA x</a:t>
            </a:r>
            <a:r>
              <a:rPr lang="en" sz="2000" strike="noStrike">
                <a:solidFill>
                  <a:srgbClr val="000000"/>
                </a:solidFill>
              </a:rPr>
              <a:t>		[x] ⇒ accumulatore</a:t>
            </a:r>
            <a:br>
              <a:rPr lang="en" sz="2000"/>
            </a:br>
            <a:r>
              <a:rPr b="1" lang="en" sz="2000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ADD y</a:t>
            </a:r>
            <a:r>
              <a:rPr lang="en" sz="2000" strike="noStrike">
                <a:solidFill>
                  <a:srgbClr val="000000"/>
                </a:solidFill>
              </a:rPr>
              <a:t>		[y]+[accumulatore] ⇒ accumulatore</a:t>
            </a:r>
            <a:br>
              <a:rPr lang="en" sz="2000"/>
            </a:br>
            <a:r>
              <a:rPr b="1" lang="en" sz="2000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STA z</a:t>
            </a:r>
            <a:r>
              <a:rPr lang="en" sz="2000" strike="noStrike">
                <a:solidFill>
                  <a:srgbClr val="000000"/>
                </a:solidFill>
              </a:rPr>
              <a:t>		[accumulatore] ⇒ z</a:t>
            </a:r>
            <a:endParaRPr sz="2000" strike="noStrike">
              <a:solidFill>
                <a:srgbClr val="000000"/>
              </a:solidFill>
            </a:endParaRPr>
          </a:p>
        </p:txBody>
      </p:sp>
      <p:sp>
        <p:nvSpPr>
          <p:cNvPr id="477" name="Google Shape;477;p47"/>
          <p:cNvSpPr txBox="1"/>
          <p:nvPr>
            <p:ph idx="4294967295"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700">
                <a:solidFill>
                  <a:schemeClr val="lt1"/>
                </a:solidFill>
              </a:rPr>
              <a:t>Architettura del processore: modello ad accumulatore</a:t>
            </a:r>
            <a:endParaRPr b="1" sz="27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48"/>
          <p:cNvSpPr/>
          <p:nvPr/>
        </p:nvSpPr>
        <p:spPr>
          <a:xfrm>
            <a:off x="984471" y="1885950"/>
            <a:ext cx="6751500" cy="24576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79100" lIns="79100" spcFirstLastPara="1" rIns="79100" wrap="square" tIns="79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4" name="Google Shape;484;p48"/>
          <p:cNvSpPr/>
          <p:nvPr/>
        </p:nvSpPr>
        <p:spPr>
          <a:xfrm>
            <a:off x="3164728" y="1085940"/>
            <a:ext cx="2461374" cy="34479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cap="flat" cmpd="sng" w="284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MEMORIA</a:t>
            </a:r>
            <a:endParaRPr b="0" sz="21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5" name="Google Shape;485;p48"/>
          <p:cNvSpPr/>
          <p:nvPr/>
        </p:nvSpPr>
        <p:spPr>
          <a:xfrm>
            <a:off x="1406435" y="2057400"/>
            <a:ext cx="1547316" cy="34479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</a:t>
            </a:r>
            <a:endParaRPr b="0" sz="21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6" name="Google Shape;486;p48"/>
          <p:cNvSpPr/>
          <p:nvPr/>
        </p:nvSpPr>
        <p:spPr>
          <a:xfrm>
            <a:off x="3657129" y="2057400"/>
            <a:ext cx="1546992" cy="34479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MB</a:t>
            </a:r>
            <a:endParaRPr b="0" sz="21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7" name="Google Shape;487;p48"/>
          <p:cNvSpPr/>
          <p:nvPr/>
        </p:nvSpPr>
        <p:spPr>
          <a:xfrm>
            <a:off x="1406435" y="2571750"/>
            <a:ext cx="1547316" cy="34479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PC</a:t>
            </a:r>
            <a:endParaRPr b="0" sz="21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8" name="Google Shape;488;p48"/>
          <p:cNvSpPr/>
          <p:nvPr/>
        </p:nvSpPr>
        <p:spPr>
          <a:xfrm>
            <a:off x="1406435" y="3086100"/>
            <a:ext cx="1547316" cy="34479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endParaRPr b="0" sz="21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9" name="Google Shape;489;p48"/>
          <p:cNvSpPr/>
          <p:nvPr/>
        </p:nvSpPr>
        <p:spPr>
          <a:xfrm>
            <a:off x="5907492" y="2057400"/>
            <a:ext cx="1547316" cy="10189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1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None/>
            </a:pPr>
            <a:r>
              <a:rPr b="0" lang="en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Controllo</a:t>
            </a:r>
            <a:endParaRPr b="0" sz="21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None/>
            </a:pPr>
            <a:r>
              <a:t/>
            </a:r>
            <a:endParaRPr b="0" sz="21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490" name="Google Shape;490;p48"/>
          <p:cNvGrpSpPr/>
          <p:nvPr/>
        </p:nvGrpSpPr>
        <p:grpSpPr>
          <a:xfrm>
            <a:off x="5836863" y="3314790"/>
            <a:ext cx="1617697" cy="571320"/>
            <a:chOff x="6324480" y="4419720"/>
            <a:chExt cx="1752842" cy="761760"/>
          </a:xfrm>
        </p:grpSpPr>
        <p:sp>
          <p:nvSpPr>
            <p:cNvPr id="491" name="Google Shape;491;p48"/>
            <p:cNvSpPr/>
            <p:nvPr/>
          </p:nvSpPr>
          <p:spPr>
            <a:xfrm>
              <a:off x="6324480" y="4419720"/>
              <a:ext cx="1752842" cy="761760"/>
            </a:xfrm>
            <a:custGeom>
              <a:rect b="b" l="l" r="r" t="t"/>
              <a:pathLst>
                <a:path extrusionOk="0" h="2118" w="4871">
                  <a:moveTo>
                    <a:pt x="0" y="0"/>
                  </a:moveTo>
                  <a:lnTo>
                    <a:pt x="4870" y="0"/>
                  </a:lnTo>
                  <a:lnTo>
                    <a:pt x="3652" y="2117"/>
                  </a:lnTo>
                  <a:lnTo>
                    <a:pt x="1217" y="2117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492" name="Google Shape;492;p48"/>
            <p:cNvSpPr/>
            <p:nvPr/>
          </p:nvSpPr>
          <p:spPr>
            <a:xfrm>
              <a:off x="6781680" y="4572000"/>
              <a:ext cx="914382" cy="459702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21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ALU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493" name="Google Shape;493;p48"/>
          <p:cNvSpPr/>
          <p:nvPr/>
        </p:nvSpPr>
        <p:spPr>
          <a:xfrm rot="-5400000">
            <a:off x="2100495" y="980245"/>
            <a:ext cx="1028697" cy="1125343"/>
          </a:xfrm>
          <a:custGeom>
            <a:rect b="b" l="l" r="r" t="t"/>
            <a:pathLst>
              <a:path extrusionOk="0" h="3389" w="3812">
                <a:moveTo>
                  <a:pt x="0" y="951"/>
                </a:moveTo>
                <a:lnTo>
                  <a:pt x="2194" y="951"/>
                </a:lnTo>
                <a:lnTo>
                  <a:pt x="2194" y="2259"/>
                </a:lnTo>
                <a:lnTo>
                  <a:pt x="1647" y="2259"/>
                </a:lnTo>
                <a:lnTo>
                  <a:pt x="2729" y="3388"/>
                </a:lnTo>
                <a:lnTo>
                  <a:pt x="3811" y="2259"/>
                </a:lnTo>
                <a:lnTo>
                  <a:pt x="3264" y="2259"/>
                </a:lnTo>
                <a:lnTo>
                  <a:pt x="3264" y="0"/>
                </a:lnTo>
                <a:lnTo>
                  <a:pt x="0" y="0"/>
                </a:lnTo>
                <a:lnTo>
                  <a:pt x="0" y="951"/>
                </a:lnTo>
              </a:path>
            </a:pathLst>
          </a:custGeom>
          <a:solidFill>
            <a:srgbClr val="0000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94" name="Google Shape;494;p48"/>
          <p:cNvSpPr/>
          <p:nvPr/>
        </p:nvSpPr>
        <p:spPr>
          <a:xfrm>
            <a:off x="5626072" y="971460"/>
            <a:ext cx="1406765" cy="1085937"/>
          </a:xfrm>
          <a:custGeom>
            <a:rect b="b" l="l" r="r" t="t"/>
            <a:pathLst>
              <a:path extrusionOk="0" h="4024" w="4236">
                <a:moveTo>
                  <a:pt x="0" y="1142"/>
                </a:moveTo>
                <a:lnTo>
                  <a:pt x="1215" y="2284"/>
                </a:lnTo>
                <a:lnTo>
                  <a:pt x="1215" y="1707"/>
                </a:lnTo>
                <a:lnTo>
                  <a:pt x="2439" y="1707"/>
                </a:lnTo>
                <a:lnTo>
                  <a:pt x="2439" y="2869"/>
                </a:lnTo>
                <a:lnTo>
                  <a:pt x="1831" y="2869"/>
                </a:lnTo>
                <a:lnTo>
                  <a:pt x="3033" y="4023"/>
                </a:lnTo>
                <a:lnTo>
                  <a:pt x="4235" y="2869"/>
                </a:lnTo>
                <a:lnTo>
                  <a:pt x="3627" y="2869"/>
                </a:lnTo>
                <a:lnTo>
                  <a:pt x="3627" y="578"/>
                </a:lnTo>
                <a:lnTo>
                  <a:pt x="1215" y="578"/>
                </a:lnTo>
                <a:lnTo>
                  <a:pt x="1215" y="0"/>
                </a:lnTo>
                <a:lnTo>
                  <a:pt x="0" y="1142"/>
                </a:lnTo>
              </a:path>
            </a:pathLst>
          </a:custGeom>
          <a:solidFill>
            <a:srgbClr val="0000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95" name="Google Shape;495;p48"/>
          <p:cNvSpPr/>
          <p:nvPr/>
        </p:nvSpPr>
        <p:spPr>
          <a:xfrm>
            <a:off x="492402" y="1543050"/>
            <a:ext cx="984474" cy="43605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CPU</a:t>
            </a:r>
            <a:endParaRPr b="0" sz="28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6" name="Google Shape;496;p48"/>
          <p:cNvSpPr/>
          <p:nvPr/>
        </p:nvSpPr>
        <p:spPr>
          <a:xfrm>
            <a:off x="1406435" y="3600450"/>
            <a:ext cx="1547316" cy="34479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SR</a:t>
            </a:r>
            <a:endParaRPr b="0" sz="21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7" name="Google Shape;497;p48"/>
          <p:cNvSpPr/>
          <p:nvPr/>
        </p:nvSpPr>
        <p:spPr>
          <a:xfrm>
            <a:off x="1336329" y="914490"/>
            <a:ext cx="1687878" cy="27621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Address bus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8" name="Google Shape;498;p48"/>
          <p:cNvSpPr/>
          <p:nvPr/>
        </p:nvSpPr>
        <p:spPr>
          <a:xfrm>
            <a:off x="3305271" y="1600290"/>
            <a:ext cx="984798" cy="27621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 bus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9" name="Google Shape;499;p48"/>
          <p:cNvSpPr/>
          <p:nvPr/>
        </p:nvSpPr>
        <p:spPr>
          <a:xfrm>
            <a:off x="4079093" y="1450170"/>
            <a:ext cx="632948" cy="607230"/>
          </a:xfrm>
          <a:custGeom>
            <a:rect b="b" l="l" r="r" t="t"/>
            <a:pathLst>
              <a:path extrusionOk="0" h="2251" w="1907">
                <a:moveTo>
                  <a:pt x="0" y="447"/>
                </a:moveTo>
                <a:lnTo>
                  <a:pt x="953" y="0"/>
                </a:lnTo>
                <a:lnTo>
                  <a:pt x="1906" y="447"/>
                </a:lnTo>
                <a:lnTo>
                  <a:pt x="1429" y="447"/>
                </a:lnTo>
                <a:lnTo>
                  <a:pt x="1429" y="1802"/>
                </a:lnTo>
                <a:lnTo>
                  <a:pt x="1906" y="1802"/>
                </a:lnTo>
                <a:lnTo>
                  <a:pt x="953" y="2250"/>
                </a:lnTo>
                <a:lnTo>
                  <a:pt x="0" y="1802"/>
                </a:lnTo>
                <a:lnTo>
                  <a:pt x="476" y="1802"/>
                </a:lnTo>
                <a:lnTo>
                  <a:pt x="476" y="447"/>
                </a:lnTo>
                <a:lnTo>
                  <a:pt x="0" y="447"/>
                </a:lnTo>
              </a:path>
            </a:pathLst>
          </a:custGeom>
          <a:solidFill>
            <a:srgbClr val="0000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500" name="Google Shape;500;p48"/>
          <p:cNvSpPr/>
          <p:nvPr/>
        </p:nvSpPr>
        <p:spPr>
          <a:xfrm>
            <a:off x="3657129" y="2571750"/>
            <a:ext cx="1546992" cy="34479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</a:t>
            </a:r>
            <a:endParaRPr b="0" sz="21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1" name="Google Shape;501;p48"/>
          <p:cNvSpPr/>
          <p:nvPr/>
        </p:nvSpPr>
        <p:spPr>
          <a:xfrm>
            <a:off x="6051026" y="852390"/>
            <a:ext cx="1687878" cy="27621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Control bus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2" name="Google Shape;502;p48"/>
          <p:cNvSpPr txBox="1"/>
          <p:nvPr>
            <p:ph idx="4294967295"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Architettura del processore: modello a stack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7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p49"/>
          <p:cNvSpPr/>
          <p:nvPr/>
        </p:nvSpPr>
        <p:spPr>
          <a:xfrm>
            <a:off x="420075" y="787600"/>
            <a:ext cx="8350500" cy="39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i="1" lang="en" sz="2000">
                <a:solidFill>
                  <a:srgbClr val="FF0000"/>
                </a:solidFill>
              </a:rPr>
              <a:t>Modello a stack</a:t>
            </a:r>
            <a:r>
              <a:rPr i="1" lang="en" sz="2000">
                <a:solidFill>
                  <a:schemeClr val="dk1"/>
                </a:solidFill>
              </a:rPr>
              <a:t>: non esistono né accumulatori né registri generali, ma solo (SP) STACK POINTER.</a:t>
            </a:r>
            <a:br>
              <a:rPr i="1" lang="en" sz="2000">
                <a:solidFill>
                  <a:schemeClr val="dk1"/>
                </a:solidFill>
              </a:rPr>
            </a:b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strike="noStrike">
                <a:solidFill>
                  <a:srgbClr val="000000"/>
                </a:solidFill>
              </a:rPr>
              <a:t>Lo stack può essere interno al processore o in memoria.</a:t>
            </a:r>
            <a:endParaRPr sz="2000" strike="noStrike">
              <a:solidFill>
                <a:srgbClr val="000000"/>
              </a:solidFill>
            </a:endParaRPr>
          </a:p>
        </p:txBody>
      </p:sp>
      <p:sp>
        <p:nvSpPr>
          <p:cNvPr id="509" name="Google Shape;509;p49"/>
          <p:cNvSpPr txBox="1"/>
          <p:nvPr>
            <p:ph idx="4294967295"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Architettura del processore: modello a stack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p50"/>
          <p:cNvSpPr/>
          <p:nvPr/>
        </p:nvSpPr>
        <p:spPr>
          <a:xfrm>
            <a:off x="420075" y="787600"/>
            <a:ext cx="8350500" cy="39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b="1" i="1" lang="en" sz="2000" strike="noStrike">
                <a:solidFill>
                  <a:srgbClr val="000000"/>
                </a:solidFill>
              </a:rPr>
              <a:t>Le istruzioni operano su dati posti in cima allo stack</a:t>
            </a:r>
            <a:r>
              <a:rPr lang="en" sz="2000" strike="noStrike">
                <a:solidFill>
                  <a:srgbClr val="000000"/>
                </a:solidFill>
              </a:rPr>
              <a:t> e possono essere </a:t>
            </a:r>
            <a:endParaRPr sz="2000" strike="noStrike">
              <a:solidFill>
                <a:srgbClr val="000000"/>
              </a:solidFill>
            </a:endParaRPr>
          </a:p>
          <a:p>
            <a:pPr indent="-355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 strike="noStrike">
                <a:solidFill>
                  <a:srgbClr val="000000"/>
                </a:solidFill>
              </a:rPr>
              <a:t>a zero operandi:</a:t>
            </a:r>
            <a:br>
              <a:rPr lang="en" sz="2000"/>
            </a:br>
            <a:r>
              <a:rPr lang="en" sz="2000" strike="noStrike">
                <a:solidFill>
                  <a:srgbClr val="000000"/>
                </a:solidFill>
              </a:rPr>
              <a:t>[SP] + [SP+1] ⇒SP</a:t>
            </a:r>
            <a:br>
              <a:rPr lang="en" sz="2000"/>
            </a:br>
            <a:endParaRPr sz="2000" strike="noStrike">
              <a:solidFill>
                <a:srgbClr val="000000"/>
              </a:solidFill>
            </a:endParaRPr>
          </a:p>
          <a:p>
            <a:pPr indent="-355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strike="noStrike">
                <a:solidFill>
                  <a:srgbClr val="000000"/>
                </a:solidFill>
              </a:rPr>
              <a:t>ad 1 operando memoria:</a:t>
            </a:r>
            <a:br>
              <a:rPr lang="en" sz="2000"/>
            </a:br>
            <a:r>
              <a:rPr lang="en" sz="2000" strike="noStrike">
                <a:solidFill>
                  <a:srgbClr val="000000"/>
                </a:solidFill>
              </a:rPr>
              <a:t>[SP] ⇒ [MEMX]</a:t>
            </a:r>
            <a:br>
              <a:rPr lang="en" sz="2000"/>
            </a:br>
            <a:r>
              <a:rPr lang="en" sz="2000" strike="noStrike">
                <a:solidFill>
                  <a:srgbClr val="000000"/>
                </a:solidFill>
              </a:rPr>
              <a:t>[MEMX] ⇒ SP</a:t>
            </a:r>
            <a:endParaRPr sz="2000" strike="noStrike">
              <a:solidFill>
                <a:srgbClr val="000000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2000" strike="noStrike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 strike="noStrike">
                <a:solidFill>
                  <a:srgbClr val="000000"/>
                </a:solidFill>
              </a:rPr>
              <a:t>In genere le macchine con stack in memoria risultano più lente di quelle a registri generali</a:t>
            </a:r>
            <a:endParaRPr sz="2000" strike="noStrike">
              <a:solidFill>
                <a:srgbClr val="000000"/>
              </a:solidFill>
            </a:endParaRPr>
          </a:p>
        </p:txBody>
      </p:sp>
      <p:sp>
        <p:nvSpPr>
          <p:cNvPr id="516" name="Google Shape;516;p50"/>
          <p:cNvSpPr txBox="1"/>
          <p:nvPr>
            <p:ph idx="4294967295"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Architettura del processore: modello a stack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51"/>
          <p:cNvSpPr/>
          <p:nvPr/>
        </p:nvSpPr>
        <p:spPr>
          <a:xfrm>
            <a:off x="317625" y="911900"/>
            <a:ext cx="8412000" cy="364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b="1" i="1" lang="en" sz="2000"/>
              <a:t>A</a:t>
            </a:r>
            <a:r>
              <a:rPr b="1" i="1" lang="en" sz="2000" strike="noStrike">
                <a:solidFill>
                  <a:srgbClr val="000000"/>
                </a:solidFill>
              </a:rPr>
              <a:t> registri </a:t>
            </a:r>
            <a:r>
              <a:rPr b="1" i="1" lang="en" sz="2000"/>
              <a:t>generici</a:t>
            </a:r>
            <a:r>
              <a:rPr lang="en" sz="2000" strike="noStrike">
                <a:solidFill>
                  <a:srgbClr val="000000"/>
                </a:solidFill>
              </a:rPr>
              <a:t>:</a:t>
            </a:r>
            <a:br>
              <a:rPr lang="en" sz="2000"/>
            </a:br>
            <a:r>
              <a:rPr lang="en" sz="2000" strike="noStrike">
                <a:solidFill>
                  <a:srgbClr val="000000"/>
                </a:solidFill>
              </a:rPr>
              <a:t>il processore dispone di un set di registri REG</a:t>
            </a:r>
            <a:r>
              <a:rPr baseline="-25000" lang="en" sz="2000" strike="noStrike">
                <a:solidFill>
                  <a:srgbClr val="000000"/>
                </a:solidFill>
              </a:rPr>
              <a:t>0</a:t>
            </a:r>
            <a:r>
              <a:rPr lang="en" sz="2000" strike="noStrike">
                <a:solidFill>
                  <a:srgbClr val="000000"/>
                </a:solidFill>
              </a:rPr>
              <a:t>, REG</a:t>
            </a:r>
            <a:r>
              <a:rPr baseline="-25000" lang="en" sz="2000" strike="noStrike">
                <a:solidFill>
                  <a:srgbClr val="000000"/>
                </a:solidFill>
              </a:rPr>
              <a:t>1</a:t>
            </a:r>
            <a:r>
              <a:rPr lang="en" sz="2000" strike="noStrike">
                <a:solidFill>
                  <a:srgbClr val="000000"/>
                </a:solidFill>
              </a:rPr>
              <a:t>, ...., REG</a:t>
            </a:r>
            <a:r>
              <a:rPr baseline="-25000" lang="en" sz="2000" strike="noStrike">
                <a:solidFill>
                  <a:srgbClr val="000000"/>
                </a:solidFill>
              </a:rPr>
              <a:t>N-1</a:t>
            </a:r>
            <a:r>
              <a:rPr lang="en" sz="2000" strike="noStrike">
                <a:solidFill>
                  <a:srgbClr val="000000"/>
                </a:solidFill>
              </a:rPr>
              <a:t> utilizzabili indifferentemente.</a:t>
            </a:r>
            <a:br>
              <a:rPr lang="en" sz="2000" strike="noStrike">
                <a:solidFill>
                  <a:srgbClr val="000000"/>
                </a:solidFill>
              </a:rPr>
            </a:br>
            <a:endParaRPr sz="2000" strike="noStrike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b="1" i="1" lang="en" sz="2000">
                <a:solidFill>
                  <a:schemeClr val="dk1"/>
                </a:solidFill>
              </a:rPr>
              <a:t>Ad accumulatore</a:t>
            </a:r>
            <a:r>
              <a:rPr lang="en" sz="2000">
                <a:solidFill>
                  <a:schemeClr val="dk1"/>
                </a:solidFill>
              </a:rPr>
              <a:t>:</a:t>
            </a:r>
            <a:br>
              <a:rPr lang="en" sz="2000">
                <a:solidFill>
                  <a:schemeClr val="dk1"/>
                </a:solidFill>
              </a:rPr>
            </a:br>
            <a:r>
              <a:rPr lang="en" sz="2000">
                <a:solidFill>
                  <a:schemeClr val="dk1"/>
                </a:solidFill>
              </a:rPr>
              <a:t>tutte le istruzioni aritmetiche, logiche e di confronto hanno come operando implicito l’</a:t>
            </a:r>
            <a:r>
              <a:rPr i="1" lang="en" sz="2000">
                <a:solidFill>
                  <a:schemeClr val="dk1"/>
                </a:solidFill>
              </a:rPr>
              <a:t>accumulatore.</a:t>
            </a:r>
            <a:endParaRPr sz="2000" strike="noStrike">
              <a:solidFill>
                <a:srgbClr val="000000"/>
              </a:solidFill>
            </a:endParaRPr>
          </a:p>
        </p:txBody>
      </p:sp>
      <p:sp>
        <p:nvSpPr>
          <p:cNvPr id="523" name="Google Shape;523;p51"/>
          <p:cNvSpPr txBox="1"/>
          <p:nvPr>
            <p:ph idx="4294967295"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Architettura del processore: riepilogo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8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p52"/>
          <p:cNvSpPr/>
          <p:nvPr/>
        </p:nvSpPr>
        <p:spPr>
          <a:xfrm>
            <a:off x="317625" y="911900"/>
            <a:ext cx="8412000" cy="364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b="1" i="1" lang="en" sz="2000"/>
              <a:t>A</a:t>
            </a:r>
            <a:r>
              <a:rPr b="1" i="1" lang="en" sz="2000" strike="noStrike">
                <a:solidFill>
                  <a:srgbClr val="000000"/>
                </a:solidFill>
              </a:rPr>
              <a:t> stack</a:t>
            </a:r>
            <a:r>
              <a:rPr lang="en" sz="2000" strike="noStrike">
                <a:solidFill>
                  <a:srgbClr val="000000"/>
                </a:solidFill>
              </a:rPr>
              <a:t>:</a:t>
            </a:r>
            <a:br>
              <a:rPr lang="en" sz="2000"/>
            </a:br>
            <a:r>
              <a:rPr lang="en" sz="2000" strike="noStrike">
                <a:solidFill>
                  <a:srgbClr val="000000"/>
                </a:solidFill>
              </a:rPr>
              <a:t>non esistono né accumulatori né registri generali, ma solo (SP) STACK POINTER.</a:t>
            </a:r>
            <a:br>
              <a:rPr lang="en" sz="2000" strike="noStrike">
                <a:solidFill>
                  <a:srgbClr val="000000"/>
                </a:solidFill>
              </a:rPr>
            </a:br>
            <a:endParaRPr sz="2000" strike="noStrike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b="1" i="1" lang="en" sz="2000"/>
              <a:t>O</a:t>
            </a:r>
            <a:r>
              <a:rPr b="1" i="1" lang="en" sz="2000" strike="noStrike">
                <a:solidFill>
                  <a:srgbClr val="000000"/>
                </a:solidFill>
              </a:rPr>
              <a:t>rtogonali:</a:t>
            </a:r>
            <a:br>
              <a:rPr b="1" i="1" lang="en" sz="2000"/>
            </a:br>
            <a:r>
              <a:rPr lang="en" sz="2000" strike="noStrike">
                <a:solidFill>
                  <a:srgbClr val="000000"/>
                </a:solidFill>
              </a:rPr>
              <a:t>architetture dotate del solo registro di stato e di un unico banco di registri generali, alcuni dei quali, all’occorrenza,  utilizzati come: registri speciali, SP, PC, ..</a:t>
            </a:r>
            <a:endParaRPr sz="2000" strike="noStrike">
              <a:solidFill>
                <a:srgbClr val="000000"/>
              </a:solidFill>
            </a:endParaRPr>
          </a:p>
        </p:txBody>
      </p:sp>
      <p:sp>
        <p:nvSpPr>
          <p:cNvPr id="530" name="Google Shape;530;p52"/>
          <p:cNvSpPr txBox="1"/>
          <p:nvPr>
            <p:ph idx="4294967295"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Architettura del processore: riepilogo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/>
          <p:nvPr/>
        </p:nvSpPr>
        <p:spPr>
          <a:xfrm>
            <a:off x="281425" y="1428750"/>
            <a:ext cx="8676600" cy="232440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u="none" cap="none" strike="noStrike"/>
              <a:t>Un calcolatore elettronico è un sistema:</a:t>
            </a:r>
            <a:br>
              <a:rPr lang="en" sz="2000" u="none" cap="none" strike="noStrike"/>
            </a:br>
            <a:endParaRPr sz="2000" u="none" cap="none" strike="noStrike"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N</a:t>
            </a:r>
            <a:r>
              <a:rPr lang="en" sz="2000" u="none" cap="none" strike="noStrike"/>
              <a:t>umerico.</a:t>
            </a:r>
            <a:endParaRPr sz="2000"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A</a:t>
            </a:r>
            <a:r>
              <a:rPr lang="en" sz="2000" u="none" cap="none" strike="noStrike"/>
              <a:t>utomatico.</a:t>
            </a:r>
            <a:endParaRPr sz="2000"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A</a:t>
            </a:r>
            <a:r>
              <a:rPr lang="en" sz="2000" u="none" cap="none" strike="noStrike"/>
              <a:t> programma registrato.</a:t>
            </a:r>
            <a:endParaRPr sz="2000"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R</a:t>
            </a:r>
            <a:r>
              <a:rPr lang="en" sz="2000" u="none" cap="none" strike="noStrike"/>
              <a:t>ealizzato mediante circuiti elettronici.</a:t>
            </a:r>
            <a:endParaRPr sz="2000" u="none" cap="none" strike="noStrike"/>
          </a:p>
        </p:txBody>
      </p:sp>
      <p:sp>
        <p:nvSpPr>
          <p:cNvPr id="78" name="Google Shape;78;p17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Calcolatore elettronico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79" name="Google Shape;79;p17"/>
          <p:cNvSpPr txBox="1"/>
          <p:nvPr/>
        </p:nvSpPr>
        <p:spPr>
          <a:xfrm>
            <a:off x="281425" y="739050"/>
            <a:ext cx="8676600" cy="4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Definizione:</a:t>
            </a:r>
            <a:endParaRPr b="1" sz="20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5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p53"/>
          <p:cNvSpPr/>
          <p:nvPr/>
        </p:nvSpPr>
        <p:spPr>
          <a:xfrm>
            <a:off x="1195453" y="1771740"/>
            <a:ext cx="6892500" cy="26286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79100" lIns="79100" spcFirstLastPara="1" rIns="79100" wrap="square" tIns="79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7" name="Google Shape;537;p53"/>
          <p:cNvSpPr/>
          <p:nvPr/>
        </p:nvSpPr>
        <p:spPr>
          <a:xfrm>
            <a:off x="3692348" y="971460"/>
            <a:ext cx="1982232" cy="25299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cap="flat" cmpd="sng" w="284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MEMORIA</a:t>
            </a:r>
            <a:endParaRPr b="0" sz="1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38" name="Google Shape;538;p53"/>
          <p:cNvSpPr/>
          <p:nvPr/>
        </p:nvSpPr>
        <p:spPr>
          <a:xfrm>
            <a:off x="4980168" y="2165670"/>
            <a:ext cx="1067904" cy="25299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MB</a:t>
            </a:r>
            <a:endParaRPr b="0" sz="1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39" name="Google Shape;539;p53"/>
          <p:cNvSpPr/>
          <p:nvPr/>
        </p:nvSpPr>
        <p:spPr>
          <a:xfrm>
            <a:off x="2744093" y="3458700"/>
            <a:ext cx="1068174" cy="25299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PC</a:t>
            </a:r>
            <a:endParaRPr b="0" sz="1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0" name="Google Shape;540;p53"/>
          <p:cNvSpPr/>
          <p:nvPr/>
        </p:nvSpPr>
        <p:spPr>
          <a:xfrm>
            <a:off x="2744093" y="3948210"/>
            <a:ext cx="1068174" cy="25299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endParaRPr b="0" sz="1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541" name="Google Shape;541;p53"/>
          <p:cNvGrpSpPr/>
          <p:nvPr/>
        </p:nvGrpSpPr>
        <p:grpSpPr>
          <a:xfrm>
            <a:off x="4381966" y="2849040"/>
            <a:ext cx="1068148" cy="1283053"/>
            <a:chOff x="4748040" y="3798720"/>
            <a:chExt cx="1157382" cy="1710738"/>
          </a:xfrm>
        </p:grpSpPr>
        <p:sp>
          <p:nvSpPr>
            <p:cNvPr id="542" name="Google Shape;542;p53"/>
            <p:cNvSpPr/>
            <p:nvPr/>
          </p:nvSpPr>
          <p:spPr>
            <a:xfrm>
              <a:off x="4748040" y="3798720"/>
              <a:ext cx="1157382" cy="37081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</a:t>
              </a:r>
              <a:r>
                <a:rPr b="0" baseline="-25000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43" name="Google Shape;543;p53"/>
            <p:cNvSpPr/>
            <p:nvPr/>
          </p:nvSpPr>
          <p:spPr>
            <a:xfrm>
              <a:off x="4748040" y="4245120"/>
              <a:ext cx="1157382" cy="37081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</a:t>
              </a:r>
              <a:r>
                <a:rPr b="0" baseline="-25000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44" name="Google Shape;544;p53"/>
            <p:cNvSpPr/>
            <p:nvPr/>
          </p:nvSpPr>
          <p:spPr>
            <a:xfrm>
              <a:off x="4748040" y="4692600"/>
              <a:ext cx="1157382" cy="33733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. . .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45" name="Google Shape;545;p53"/>
            <p:cNvSpPr/>
            <p:nvPr/>
          </p:nvSpPr>
          <p:spPr>
            <a:xfrm>
              <a:off x="4748040" y="5138640"/>
              <a:ext cx="1157382" cy="37081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</a:t>
              </a:r>
              <a:r>
                <a:rPr b="0" baseline="-25000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n-1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546" name="Google Shape;546;p53"/>
          <p:cNvSpPr/>
          <p:nvPr/>
        </p:nvSpPr>
        <p:spPr>
          <a:xfrm>
            <a:off x="2744093" y="2768310"/>
            <a:ext cx="1293786" cy="39015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2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Rete di Controllo</a:t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7" name="Google Shape;547;p53"/>
          <p:cNvSpPr/>
          <p:nvPr/>
        </p:nvSpPr>
        <p:spPr>
          <a:xfrm>
            <a:off x="3378700" y="1050030"/>
            <a:ext cx="1164888" cy="27513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48" name="Google Shape;548;p53"/>
          <p:cNvSpPr/>
          <p:nvPr/>
        </p:nvSpPr>
        <p:spPr>
          <a:xfrm>
            <a:off x="4736958" y="1720440"/>
            <a:ext cx="681156" cy="27513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</p:sp>
      <p:grpSp>
        <p:nvGrpSpPr>
          <p:cNvPr id="549" name="Google Shape;549;p53"/>
          <p:cNvGrpSpPr/>
          <p:nvPr/>
        </p:nvGrpSpPr>
        <p:grpSpPr>
          <a:xfrm>
            <a:off x="6278083" y="3331260"/>
            <a:ext cx="1116337" cy="519209"/>
            <a:chOff x="6802560" y="4441680"/>
            <a:chExt cx="1209597" cy="692278"/>
          </a:xfrm>
        </p:grpSpPr>
        <p:sp>
          <p:nvSpPr>
            <p:cNvPr id="550" name="Google Shape;550;p53"/>
            <p:cNvSpPr/>
            <p:nvPr/>
          </p:nvSpPr>
          <p:spPr>
            <a:xfrm>
              <a:off x="6802560" y="4441680"/>
              <a:ext cx="1209597" cy="692278"/>
            </a:xfrm>
            <a:custGeom>
              <a:rect b="b" l="l" r="r" t="t"/>
              <a:pathLst>
                <a:path extrusionOk="0" h="1925" w="3362">
                  <a:moveTo>
                    <a:pt x="0" y="0"/>
                  </a:moveTo>
                  <a:lnTo>
                    <a:pt x="3361" y="0"/>
                  </a:lnTo>
                  <a:lnTo>
                    <a:pt x="2520" y="1924"/>
                  </a:lnTo>
                  <a:lnTo>
                    <a:pt x="840" y="1924"/>
                  </a:lnTo>
                  <a:lnTo>
                    <a:pt x="0" y="0"/>
                  </a:lnTo>
                </a:path>
              </a:pathLst>
            </a:custGeom>
            <a:solidFill>
              <a:srgbClr val="FC0128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551" name="Google Shape;551;p53"/>
            <p:cNvSpPr/>
            <p:nvPr/>
          </p:nvSpPr>
          <p:spPr>
            <a:xfrm>
              <a:off x="7118280" y="4583160"/>
              <a:ext cx="630342" cy="27648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0128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10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ALU</a:t>
              </a:r>
              <a:endParaRPr b="0" sz="10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552" name="Google Shape;552;p53"/>
          <p:cNvSpPr/>
          <p:nvPr/>
        </p:nvSpPr>
        <p:spPr>
          <a:xfrm>
            <a:off x="5985239" y="2876580"/>
            <a:ext cx="723654" cy="25299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O1</a:t>
            </a:r>
            <a:endParaRPr b="0" sz="1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3" name="Google Shape;553;p53"/>
          <p:cNvSpPr/>
          <p:nvPr/>
        </p:nvSpPr>
        <p:spPr>
          <a:xfrm>
            <a:off x="6933163" y="2876580"/>
            <a:ext cx="723654" cy="25299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O2</a:t>
            </a:r>
            <a:endParaRPr b="0" sz="1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4" name="Google Shape;554;p53"/>
          <p:cNvSpPr/>
          <p:nvPr/>
        </p:nvSpPr>
        <p:spPr>
          <a:xfrm>
            <a:off x="6451061" y="3897990"/>
            <a:ext cx="725274" cy="25299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</a:t>
            </a:r>
            <a:endParaRPr b="0" sz="1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5" name="Google Shape;555;p53"/>
          <p:cNvSpPr/>
          <p:nvPr/>
        </p:nvSpPr>
        <p:spPr>
          <a:xfrm>
            <a:off x="5847353" y="2685960"/>
            <a:ext cx="1895700" cy="1600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79100" lIns="79100" spcFirstLastPara="1" rIns="79100" wrap="square" tIns="79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6" name="Google Shape;556;p53"/>
          <p:cNvSpPr/>
          <p:nvPr/>
        </p:nvSpPr>
        <p:spPr>
          <a:xfrm>
            <a:off x="3426877" y="2165670"/>
            <a:ext cx="1068174" cy="25299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</a:t>
            </a:r>
            <a:endParaRPr b="0" sz="1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7" name="Google Shape;557;p53"/>
          <p:cNvSpPr/>
          <p:nvPr/>
        </p:nvSpPr>
        <p:spPr>
          <a:xfrm>
            <a:off x="2109818" y="1828710"/>
            <a:ext cx="553878" cy="25299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CPU</a:t>
            </a:r>
            <a:endParaRPr b="0" sz="1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8" name="Google Shape;558;p53"/>
          <p:cNvSpPr/>
          <p:nvPr/>
        </p:nvSpPr>
        <p:spPr>
          <a:xfrm>
            <a:off x="1393477" y="3486240"/>
            <a:ext cx="1067904" cy="25299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</a:t>
            </a:r>
            <a:endParaRPr b="0" sz="1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9" name="Google Shape;559;p53"/>
          <p:cNvSpPr/>
          <p:nvPr/>
        </p:nvSpPr>
        <p:spPr>
          <a:xfrm>
            <a:off x="1393477" y="3918240"/>
            <a:ext cx="1067904" cy="25299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</a:t>
            </a:r>
            <a:endParaRPr b="0" sz="1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0" name="Google Shape;560;p53"/>
          <p:cNvSpPr/>
          <p:nvPr/>
        </p:nvSpPr>
        <p:spPr>
          <a:xfrm>
            <a:off x="1265891" y="2800440"/>
            <a:ext cx="1336200" cy="14859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79100" lIns="79100" spcFirstLastPara="1" rIns="79100" wrap="square" tIns="79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1" name="Google Shape;561;p53"/>
          <p:cNvSpPr/>
          <p:nvPr/>
        </p:nvSpPr>
        <p:spPr>
          <a:xfrm>
            <a:off x="1265891" y="2914650"/>
            <a:ext cx="1265868" cy="43551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Collegamento I/O</a:t>
            </a:r>
            <a:endParaRPr b="0" sz="1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2" name="Google Shape;562;p53"/>
          <p:cNvSpPr/>
          <p:nvPr/>
        </p:nvSpPr>
        <p:spPr>
          <a:xfrm>
            <a:off x="3164728" y="1943190"/>
            <a:ext cx="3164700" cy="514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79100" lIns="79100" spcFirstLastPara="1" rIns="79100" wrap="square" tIns="79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3" name="Google Shape;563;p53"/>
          <p:cNvSpPr/>
          <p:nvPr/>
        </p:nvSpPr>
        <p:spPr>
          <a:xfrm>
            <a:off x="2672326" y="2571750"/>
            <a:ext cx="2953800" cy="1714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79100" lIns="79100" spcFirstLastPara="1" rIns="79100" wrap="square" tIns="79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4" name="Google Shape;564;p53"/>
          <p:cNvSpPr/>
          <p:nvPr/>
        </p:nvSpPr>
        <p:spPr>
          <a:xfrm>
            <a:off x="562507" y="3486240"/>
            <a:ext cx="843931" cy="228419"/>
          </a:xfrm>
          <a:custGeom>
            <a:rect b="b" l="l" r="r" t="t"/>
            <a:pathLst>
              <a:path extrusionOk="0" h="848" w="2542">
                <a:moveTo>
                  <a:pt x="0" y="211"/>
                </a:moveTo>
                <a:lnTo>
                  <a:pt x="1905" y="211"/>
                </a:lnTo>
                <a:lnTo>
                  <a:pt x="1905" y="0"/>
                </a:lnTo>
                <a:lnTo>
                  <a:pt x="2541" y="423"/>
                </a:lnTo>
                <a:lnTo>
                  <a:pt x="1905" y="847"/>
                </a:lnTo>
                <a:lnTo>
                  <a:pt x="1905" y="635"/>
                </a:lnTo>
                <a:lnTo>
                  <a:pt x="0" y="635"/>
                </a:lnTo>
                <a:lnTo>
                  <a:pt x="0" y="211"/>
                </a:lnTo>
              </a:path>
            </a:pathLst>
          </a:custGeom>
          <a:solidFill>
            <a:srgbClr val="0000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565" name="Google Shape;565;p53"/>
          <p:cNvSpPr/>
          <p:nvPr/>
        </p:nvSpPr>
        <p:spPr>
          <a:xfrm>
            <a:off x="492402" y="4000590"/>
            <a:ext cx="914030" cy="228419"/>
          </a:xfrm>
          <a:custGeom>
            <a:rect b="b" l="l" r="r" t="t"/>
            <a:pathLst>
              <a:path extrusionOk="0" h="848" w="2753">
                <a:moveTo>
                  <a:pt x="2752" y="211"/>
                </a:moveTo>
                <a:lnTo>
                  <a:pt x="688" y="211"/>
                </a:lnTo>
                <a:lnTo>
                  <a:pt x="688" y="0"/>
                </a:lnTo>
                <a:lnTo>
                  <a:pt x="0" y="423"/>
                </a:lnTo>
                <a:lnTo>
                  <a:pt x="688" y="847"/>
                </a:lnTo>
                <a:lnTo>
                  <a:pt x="688" y="635"/>
                </a:lnTo>
                <a:lnTo>
                  <a:pt x="2752" y="635"/>
                </a:lnTo>
                <a:lnTo>
                  <a:pt x="2752" y="211"/>
                </a:lnTo>
              </a:path>
            </a:pathLst>
          </a:custGeom>
          <a:solidFill>
            <a:srgbClr val="0000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566" name="Google Shape;566;p53"/>
          <p:cNvSpPr/>
          <p:nvPr/>
        </p:nvSpPr>
        <p:spPr>
          <a:xfrm>
            <a:off x="3692348" y="1245510"/>
            <a:ext cx="516987" cy="920157"/>
          </a:xfrm>
          <a:custGeom>
            <a:rect b="b" l="l" r="r" t="t"/>
            <a:pathLst>
              <a:path extrusionOk="0" h="3409" w="1558">
                <a:moveTo>
                  <a:pt x="389" y="3408"/>
                </a:moveTo>
                <a:lnTo>
                  <a:pt x="389" y="852"/>
                </a:lnTo>
                <a:lnTo>
                  <a:pt x="0" y="852"/>
                </a:lnTo>
                <a:lnTo>
                  <a:pt x="778" y="0"/>
                </a:lnTo>
                <a:lnTo>
                  <a:pt x="1557" y="852"/>
                </a:lnTo>
                <a:lnTo>
                  <a:pt x="1167" y="852"/>
                </a:lnTo>
                <a:lnTo>
                  <a:pt x="1167" y="3408"/>
                </a:lnTo>
                <a:lnTo>
                  <a:pt x="389" y="3408"/>
                </a:lnTo>
              </a:path>
            </a:pathLst>
          </a:custGeom>
          <a:solidFill>
            <a:srgbClr val="0000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567" name="Google Shape;567;p53"/>
          <p:cNvSpPr/>
          <p:nvPr/>
        </p:nvSpPr>
        <p:spPr>
          <a:xfrm>
            <a:off x="5270227" y="1245510"/>
            <a:ext cx="437913" cy="920157"/>
          </a:xfrm>
          <a:custGeom>
            <a:rect b="b" l="l" r="r" t="t"/>
            <a:pathLst>
              <a:path extrusionOk="0" h="3409" w="1320">
                <a:moveTo>
                  <a:pt x="0" y="678"/>
                </a:moveTo>
                <a:lnTo>
                  <a:pt x="659" y="0"/>
                </a:lnTo>
                <a:lnTo>
                  <a:pt x="1319" y="678"/>
                </a:lnTo>
                <a:lnTo>
                  <a:pt x="989" y="678"/>
                </a:lnTo>
                <a:lnTo>
                  <a:pt x="989" y="2730"/>
                </a:lnTo>
                <a:lnTo>
                  <a:pt x="1319" y="2730"/>
                </a:lnTo>
                <a:lnTo>
                  <a:pt x="659" y="3408"/>
                </a:lnTo>
                <a:lnTo>
                  <a:pt x="0" y="2730"/>
                </a:lnTo>
                <a:lnTo>
                  <a:pt x="329" y="2730"/>
                </a:lnTo>
                <a:lnTo>
                  <a:pt x="329" y="678"/>
                </a:lnTo>
                <a:lnTo>
                  <a:pt x="0" y="678"/>
                </a:lnTo>
              </a:path>
            </a:pathLst>
          </a:custGeom>
          <a:solidFill>
            <a:srgbClr val="0000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568" name="Google Shape;568;p53"/>
          <p:cNvSpPr txBox="1"/>
          <p:nvPr>
            <p:ph idx="4294967295"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Processore: modello di riferimento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3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Google Shape;574;p54"/>
          <p:cNvSpPr/>
          <p:nvPr/>
        </p:nvSpPr>
        <p:spPr>
          <a:xfrm>
            <a:off x="491800" y="1096325"/>
            <a:ext cx="8227500" cy="36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/>
              <a:t>Sovrintende alle operazioni aritmetiche fra operandi.</a:t>
            </a:r>
            <a:br>
              <a:rPr lang="en" sz="2000"/>
            </a:br>
            <a:endParaRPr sz="2000"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/>
              <a:t>F</a:t>
            </a:r>
            <a:r>
              <a:rPr lang="en" sz="2000" u="none" cap="none" strike="noStrike">
                <a:solidFill>
                  <a:srgbClr val="000000"/>
                </a:solidFill>
              </a:rPr>
              <a:t>isicamente inclusa nel processore (architetture elementari)</a:t>
            </a:r>
            <a:endParaRPr sz="2000"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/>
              <a:t>U</a:t>
            </a:r>
            <a:r>
              <a:rPr lang="en" sz="2000" u="none" cap="none" strike="noStrike">
                <a:solidFill>
                  <a:srgbClr val="000000"/>
                </a:solidFill>
              </a:rPr>
              <a:t>n apparato indipendente (architetture più complesse)</a:t>
            </a:r>
            <a:endParaRPr sz="2000" u="none" cap="none" strike="noStrike">
              <a:solidFill>
                <a:srgbClr val="000000"/>
              </a:solidFill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2000" strike="noStrike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 strike="noStrike">
                <a:solidFill>
                  <a:srgbClr val="000000"/>
                </a:solidFill>
              </a:rPr>
              <a:t>Soluzione diffusa:</a:t>
            </a:r>
            <a:br>
              <a:rPr lang="en" sz="2000" strike="noStrike">
                <a:solidFill>
                  <a:srgbClr val="000000"/>
                </a:solidFill>
              </a:rPr>
            </a:br>
            <a:endParaRPr sz="2000"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 strike="noStrike">
                <a:solidFill>
                  <a:srgbClr val="000000"/>
                </a:solidFill>
              </a:rPr>
              <a:t>unità aritmetica ridotta (facente parte del processore)</a:t>
            </a:r>
            <a:endParaRPr sz="2000"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 strike="noStrike">
                <a:solidFill>
                  <a:srgbClr val="000000"/>
                </a:solidFill>
              </a:rPr>
              <a:t>apparati indipendenti preposti all’esecuzione di operazioni più sofisticate.</a:t>
            </a:r>
            <a:endParaRPr sz="2000" strike="noStrike">
              <a:solidFill>
                <a:srgbClr val="000000"/>
              </a:solidFill>
            </a:endParaRPr>
          </a:p>
        </p:txBody>
      </p:sp>
      <p:sp>
        <p:nvSpPr>
          <p:cNvPr id="575" name="Google Shape;575;p54"/>
          <p:cNvSpPr txBox="1"/>
          <p:nvPr>
            <p:ph idx="4294967295"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ALU: unità logico aritmetica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0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p55"/>
          <p:cNvSpPr/>
          <p:nvPr/>
        </p:nvSpPr>
        <p:spPr>
          <a:xfrm>
            <a:off x="491800" y="1096325"/>
            <a:ext cx="8227500" cy="36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/>
              <a:t>Schema</a:t>
            </a:r>
            <a:r>
              <a:rPr lang="en" sz="2000" strike="noStrike">
                <a:solidFill>
                  <a:srgbClr val="000000"/>
                </a:solidFill>
              </a:rPr>
              <a:t>:</a:t>
            </a:r>
            <a:br>
              <a:rPr lang="en" sz="2000" strike="noStrike">
                <a:solidFill>
                  <a:srgbClr val="000000"/>
                </a:solidFill>
              </a:rPr>
            </a:br>
            <a:endParaRPr sz="2000"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 strike="noStrike">
                <a:solidFill>
                  <a:srgbClr val="000000"/>
                </a:solidFill>
              </a:rPr>
              <a:t>due registri d’ingresso O1 e O2 (per i due operandi)</a:t>
            </a:r>
            <a:endParaRPr sz="2000"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 strike="noStrike">
                <a:solidFill>
                  <a:srgbClr val="000000"/>
                </a:solidFill>
              </a:rPr>
              <a:t>un registro U di uscita per il risultato dell’operazione.</a:t>
            </a:r>
            <a:endParaRPr sz="2000" strike="noStrike">
              <a:solidFill>
                <a:srgbClr val="000000"/>
              </a:solidFill>
            </a:endParaRPr>
          </a:p>
        </p:txBody>
      </p:sp>
      <p:sp>
        <p:nvSpPr>
          <p:cNvPr id="582" name="Google Shape;582;p55"/>
          <p:cNvSpPr txBox="1"/>
          <p:nvPr>
            <p:ph idx="4294967295"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ALU: unità logico aritmetica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7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p56"/>
          <p:cNvSpPr/>
          <p:nvPr/>
        </p:nvSpPr>
        <p:spPr>
          <a:xfrm>
            <a:off x="327875" y="973375"/>
            <a:ext cx="8248200" cy="36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 strike="noStrike">
                <a:solidFill>
                  <a:srgbClr val="000000"/>
                </a:solidFill>
              </a:rPr>
              <a:t>Le operazioni che deve effettuare l’ALU dipendono dai </a:t>
            </a:r>
            <a:r>
              <a:rPr b="1" i="1" lang="en" sz="2000" strike="noStrike">
                <a:solidFill>
                  <a:srgbClr val="000000"/>
                </a:solidFill>
              </a:rPr>
              <a:t>tipi</a:t>
            </a:r>
            <a:r>
              <a:rPr lang="en" sz="2000" strike="noStrike">
                <a:solidFill>
                  <a:srgbClr val="000000"/>
                </a:solidFill>
              </a:rPr>
              <a:t> e dalla loro </a:t>
            </a:r>
            <a:r>
              <a:rPr b="1" i="1" lang="en" sz="2000" strike="noStrike">
                <a:solidFill>
                  <a:srgbClr val="000000"/>
                </a:solidFill>
              </a:rPr>
              <a:t>rappresentazione</a:t>
            </a:r>
            <a:r>
              <a:rPr lang="en" sz="2000" strike="noStrike">
                <a:solidFill>
                  <a:srgbClr val="000000"/>
                </a:solidFill>
              </a:rPr>
              <a:t>: </a:t>
            </a:r>
            <a:br>
              <a:rPr lang="en" sz="2000" strike="noStrike">
                <a:solidFill>
                  <a:srgbClr val="000000"/>
                </a:solidFill>
              </a:rPr>
            </a:br>
            <a:endParaRPr sz="2000" strike="noStrike">
              <a:solidFill>
                <a:srgbClr val="000000"/>
              </a:solidFill>
            </a:endParaRPr>
          </a:p>
          <a:p>
            <a:pPr indent="-355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■"/>
            </a:pPr>
            <a:r>
              <a:rPr i="0" lang="en" sz="2000" u="none" cap="none" strike="noStrike">
                <a:solidFill>
                  <a:srgbClr val="000000"/>
                </a:solidFill>
              </a:rPr>
              <a:t>Tipo logico</a:t>
            </a:r>
            <a:endParaRPr sz="2000" strike="noStrike">
              <a:solidFill>
                <a:srgbClr val="000000"/>
              </a:solidFill>
            </a:endParaRPr>
          </a:p>
          <a:p>
            <a:pPr indent="-355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■"/>
            </a:pPr>
            <a:r>
              <a:rPr i="0" lang="en" sz="2000" u="none" cap="none" strike="noStrike">
                <a:solidFill>
                  <a:srgbClr val="000000"/>
                </a:solidFill>
              </a:rPr>
              <a:t>Stringa di caratteri</a:t>
            </a:r>
            <a:endParaRPr sz="2000" strike="noStrike">
              <a:solidFill>
                <a:srgbClr val="000000"/>
              </a:solidFill>
            </a:endParaRPr>
          </a:p>
          <a:p>
            <a:pPr indent="-355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■"/>
            </a:pPr>
            <a:r>
              <a:rPr i="0" lang="en" sz="2000" u="none" cap="none" strike="noStrike">
                <a:solidFill>
                  <a:srgbClr val="000000"/>
                </a:solidFill>
              </a:rPr>
              <a:t>Tipo puntatore (indirizzo di memoria)</a:t>
            </a:r>
            <a:endParaRPr sz="2000" strike="noStrike">
              <a:solidFill>
                <a:srgbClr val="000000"/>
              </a:solidFill>
            </a:endParaRPr>
          </a:p>
          <a:p>
            <a:pPr indent="-355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■"/>
            </a:pPr>
            <a:r>
              <a:rPr i="0" lang="en" sz="2000" u="none" cap="none" strike="noStrike">
                <a:solidFill>
                  <a:srgbClr val="000000"/>
                </a:solidFill>
              </a:rPr>
              <a:t>Tipo Numerico </a:t>
            </a:r>
            <a:endParaRPr sz="2000"/>
          </a:p>
          <a:p>
            <a:pPr indent="0" lvl="0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/>
              <a:t>S</a:t>
            </a:r>
            <a:r>
              <a:rPr i="0" lang="en" sz="2000" u="none" cap="none" strike="noStrike">
                <a:solidFill>
                  <a:srgbClr val="000000"/>
                </a:solidFill>
              </a:rPr>
              <a:t>egno e modulo, complementi alla base, etc; virgola fissa, virgola mobile, …</a:t>
            </a:r>
            <a:endParaRPr sz="2000"/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/>
              <a:t>A</a:t>
            </a:r>
            <a:r>
              <a:rPr i="0" lang="en" sz="2000" u="none" cap="none" strike="noStrike">
                <a:solidFill>
                  <a:srgbClr val="000000"/>
                </a:solidFill>
              </a:rPr>
              <a:t>ritmetica decimale, binaria, etc</a:t>
            </a:r>
            <a:endParaRPr i="0" sz="2000" u="none" cap="none" strike="noStrike">
              <a:solidFill>
                <a:srgbClr val="000000"/>
              </a:solidFill>
            </a:endParaRPr>
          </a:p>
        </p:txBody>
      </p:sp>
      <p:sp>
        <p:nvSpPr>
          <p:cNvPr id="589" name="Google Shape;589;p56"/>
          <p:cNvSpPr txBox="1"/>
          <p:nvPr>
            <p:ph idx="4294967295"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ALU: tipi di dato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4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5" name="Google Shape;595;p57"/>
          <p:cNvGrpSpPr/>
          <p:nvPr/>
        </p:nvGrpSpPr>
        <p:grpSpPr>
          <a:xfrm>
            <a:off x="1447587" y="3829140"/>
            <a:ext cx="2666588" cy="685801"/>
            <a:chOff x="1568520" y="5105520"/>
            <a:chExt cx="2889357" cy="914402"/>
          </a:xfrm>
        </p:grpSpPr>
        <p:sp>
          <p:nvSpPr>
            <p:cNvPr id="596" name="Google Shape;596;p57"/>
            <p:cNvSpPr/>
            <p:nvPr/>
          </p:nvSpPr>
          <p:spPr>
            <a:xfrm>
              <a:off x="1568520" y="5105520"/>
              <a:ext cx="2889357" cy="914402"/>
            </a:xfrm>
            <a:custGeom>
              <a:rect b="b" l="l" r="r" t="t"/>
              <a:pathLst>
                <a:path extrusionOk="0" h="2542" w="8028">
                  <a:moveTo>
                    <a:pt x="0" y="0"/>
                  </a:moveTo>
                  <a:lnTo>
                    <a:pt x="8027" y="0"/>
                  </a:lnTo>
                  <a:lnTo>
                    <a:pt x="6020" y="2541"/>
                  </a:lnTo>
                  <a:lnTo>
                    <a:pt x="2006" y="2541"/>
                  </a:lnTo>
                  <a:lnTo>
                    <a:pt x="0" y="0"/>
                  </a:lnTo>
                </a:path>
              </a:pathLst>
            </a:custGeom>
            <a:solidFill>
              <a:srgbClr val="00C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597" name="Google Shape;597;p57"/>
            <p:cNvSpPr/>
            <p:nvPr/>
          </p:nvSpPr>
          <p:spPr>
            <a:xfrm>
              <a:off x="2394000" y="5334120"/>
              <a:ext cx="1155600" cy="459702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000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21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ALU</a:t>
              </a:r>
              <a:endParaRPr b="0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598" name="Google Shape;598;p57"/>
          <p:cNvSpPr/>
          <p:nvPr/>
        </p:nvSpPr>
        <p:spPr>
          <a:xfrm>
            <a:off x="5409442" y="3600450"/>
            <a:ext cx="609390" cy="29916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SR</a:t>
            </a:r>
            <a:endParaRPr b="0" sz="17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9" name="Google Shape;599;p57"/>
          <p:cNvSpPr/>
          <p:nvPr/>
        </p:nvSpPr>
        <p:spPr>
          <a:xfrm>
            <a:off x="2971355" y="3314790"/>
            <a:ext cx="1295136" cy="27621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TEMP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600" name="Google Shape;600;p57"/>
          <p:cNvGrpSpPr/>
          <p:nvPr/>
        </p:nvGrpSpPr>
        <p:grpSpPr>
          <a:xfrm>
            <a:off x="1142919" y="2343060"/>
            <a:ext cx="1675894" cy="1257300"/>
            <a:chOff x="1238400" y="3124080"/>
            <a:chExt cx="1815900" cy="1676400"/>
          </a:xfrm>
        </p:grpSpPr>
        <p:sp>
          <p:nvSpPr>
            <p:cNvPr id="601" name="Google Shape;601;p57"/>
            <p:cNvSpPr/>
            <p:nvPr/>
          </p:nvSpPr>
          <p:spPr>
            <a:xfrm>
              <a:off x="1238400" y="3124080"/>
              <a:ext cx="1815900" cy="1676400"/>
            </a:xfrm>
            <a:prstGeom prst="rect">
              <a:avLst/>
            </a:prstGeom>
            <a:solidFill>
              <a:srgbClr val="4A86E8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2" name="Google Shape;602;p57"/>
            <p:cNvSpPr/>
            <p:nvPr/>
          </p:nvSpPr>
          <p:spPr>
            <a:xfrm>
              <a:off x="1320840" y="3352680"/>
              <a:ext cx="1568538" cy="131365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A86E8"/>
            </a:solidFill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17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Registri generali</a:t>
              </a:r>
              <a:br>
                <a:rPr lang="en" sz="1600">
                  <a:latin typeface="Arial"/>
                  <a:ea typeface="Arial"/>
                  <a:cs typeface="Arial"/>
                  <a:sym typeface="Arial"/>
                </a:rPr>
              </a:br>
              <a:r>
                <a:rPr b="0" lang="en" sz="17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D0-D7,</a:t>
              </a:r>
              <a:br>
                <a:rPr lang="en" sz="1600">
                  <a:latin typeface="Arial"/>
                  <a:ea typeface="Arial"/>
                  <a:cs typeface="Arial"/>
                  <a:sym typeface="Arial"/>
                </a:rPr>
              </a:br>
              <a:r>
                <a:rPr b="0" lang="en" sz="17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A0-A7</a:t>
              </a:r>
              <a:endParaRPr b="0" sz="17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603" name="Google Shape;603;p57"/>
          <p:cNvSpPr/>
          <p:nvPr/>
        </p:nvSpPr>
        <p:spPr>
          <a:xfrm>
            <a:off x="1828399" y="3600450"/>
            <a:ext cx="381095" cy="228691"/>
          </a:xfrm>
          <a:custGeom>
            <a:rect b="b" l="l" r="r" t="t"/>
            <a:pathLst>
              <a:path extrusionOk="0" h="849" w="1149">
                <a:moveTo>
                  <a:pt x="287" y="0"/>
                </a:moveTo>
                <a:lnTo>
                  <a:pt x="287" y="636"/>
                </a:lnTo>
                <a:lnTo>
                  <a:pt x="0" y="636"/>
                </a:lnTo>
                <a:lnTo>
                  <a:pt x="574" y="848"/>
                </a:lnTo>
                <a:lnTo>
                  <a:pt x="1148" y="636"/>
                </a:lnTo>
                <a:lnTo>
                  <a:pt x="861" y="636"/>
                </a:lnTo>
                <a:lnTo>
                  <a:pt x="861" y="0"/>
                </a:lnTo>
                <a:lnTo>
                  <a:pt x="287" y="0"/>
                </a:lnTo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04" name="Google Shape;604;p57"/>
          <p:cNvSpPr/>
          <p:nvPr/>
        </p:nvSpPr>
        <p:spPr>
          <a:xfrm>
            <a:off x="3352119" y="3600450"/>
            <a:ext cx="381095" cy="228691"/>
          </a:xfrm>
          <a:custGeom>
            <a:rect b="b" l="l" r="r" t="t"/>
            <a:pathLst>
              <a:path extrusionOk="0" h="849" w="1149">
                <a:moveTo>
                  <a:pt x="287" y="0"/>
                </a:moveTo>
                <a:lnTo>
                  <a:pt x="287" y="636"/>
                </a:lnTo>
                <a:lnTo>
                  <a:pt x="0" y="636"/>
                </a:lnTo>
                <a:lnTo>
                  <a:pt x="574" y="848"/>
                </a:lnTo>
                <a:lnTo>
                  <a:pt x="1148" y="636"/>
                </a:lnTo>
                <a:lnTo>
                  <a:pt x="861" y="636"/>
                </a:lnTo>
                <a:lnTo>
                  <a:pt x="861" y="0"/>
                </a:lnTo>
                <a:lnTo>
                  <a:pt x="287" y="0"/>
                </a:lnTo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05" name="Google Shape;605;p57"/>
          <p:cNvSpPr/>
          <p:nvPr/>
        </p:nvSpPr>
        <p:spPr>
          <a:xfrm>
            <a:off x="1828399" y="1943190"/>
            <a:ext cx="305010" cy="399869"/>
          </a:xfrm>
          <a:custGeom>
            <a:rect b="b" l="l" r="r" t="t"/>
            <a:pathLst>
              <a:path extrusionOk="0" h="1483" w="920">
                <a:moveTo>
                  <a:pt x="229" y="0"/>
                </a:moveTo>
                <a:lnTo>
                  <a:pt x="229" y="1111"/>
                </a:lnTo>
                <a:lnTo>
                  <a:pt x="0" y="1111"/>
                </a:lnTo>
                <a:lnTo>
                  <a:pt x="459" y="1482"/>
                </a:lnTo>
                <a:lnTo>
                  <a:pt x="919" y="1111"/>
                </a:lnTo>
                <a:lnTo>
                  <a:pt x="689" y="1111"/>
                </a:lnTo>
                <a:lnTo>
                  <a:pt x="689" y="0"/>
                </a:lnTo>
                <a:lnTo>
                  <a:pt x="229" y="0"/>
                </a:lnTo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06" name="Google Shape;606;p57"/>
          <p:cNvSpPr/>
          <p:nvPr/>
        </p:nvSpPr>
        <p:spPr>
          <a:xfrm>
            <a:off x="3352119" y="1943190"/>
            <a:ext cx="381095" cy="1371594"/>
          </a:xfrm>
          <a:custGeom>
            <a:rect b="b" l="l" r="r" t="t"/>
            <a:pathLst>
              <a:path extrusionOk="0" h="5082" w="1149">
                <a:moveTo>
                  <a:pt x="287" y="0"/>
                </a:moveTo>
                <a:lnTo>
                  <a:pt x="287" y="3810"/>
                </a:lnTo>
                <a:lnTo>
                  <a:pt x="0" y="3810"/>
                </a:lnTo>
                <a:lnTo>
                  <a:pt x="574" y="5081"/>
                </a:lnTo>
                <a:lnTo>
                  <a:pt x="1148" y="3810"/>
                </a:lnTo>
                <a:lnTo>
                  <a:pt x="861" y="3810"/>
                </a:lnTo>
                <a:lnTo>
                  <a:pt x="861" y="0"/>
                </a:lnTo>
                <a:lnTo>
                  <a:pt x="287" y="0"/>
                </a:lnTo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grpSp>
        <p:nvGrpSpPr>
          <p:cNvPr id="607" name="Google Shape;607;p57"/>
          <p:cNvGrpSpPr/>
          <p:nvPr/>
        </p:nvGrpSpPr>
        <p:grpSpPr>
          <a:xfrm>
            <a:off x="519962" y="2332305"/>
            <a:ext cx="2236002" cy="2593305"/>
            <a:chOff x="563400" y="3109740"/>
            <a:chExt cx="2422800" cy="3457740"/>
          </a:xfrm>
        </p:grpSpPr>
        <p:cxnSp>
          <p:nvCxnSpPr>
            <p:cNvPr id="608" name="Google Shape;608;p57"/>
            <p:cNvCxnSpPr/>
            <p:nvPr/>
          </p:nvCxnSpPr>
          <p:spPr>
            <a:xfrm>
              <a:off x="2806560" y="6019920"/>
              <a:ext cx="1800" cy="3810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609" name="Google Shape;609;p57"/>
            <p:cNvCxnSpPr/>
            <p:nvPr/>
          </p:nvCxnSpPr>
          <p:spPr>
            <a:xfrm flipH="1">
              <a:off x="727320" y="6400800"/>
              <a:ext cx="2092200" cy="15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610" name="Google Shape;610;p57"/>
            <p:cNvCxnSpPr/>
            <p:nvPr/>
          </p:nvCxnSpPr>
          <p:spPr>
            <a:xfrm flipH="1" rot="10800000">
              <a:off x="743040" y="3109740"/>
              <a:ext cx="1500" cy="33051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611" name="Google Shape;611;p57"/>
            <p:cNvCxnSpPr/>
            <p:nvPr/>
          </p:nvCxnSpPr>
          <p:spPr>
            <a:xfrm flipH="1" rot="10800000">
              <a:off x="577800" y="3109980"/>
              <a:ext cx="1800" cy="34575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612" name="Google Shape;612;p57"/>
            <p:cNvCxnSpPr/>
            <p:nvPr/>
          </p:nvCxnSpPr>
          <p:spPr>
            <a:xfrm flipH="1">
              <a:off x="563400" y="6553080"/>
              <a:ext cx="2422800" cy="18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613" name="Google Shape;613;p57"/>
            <p:cNvCxnSpPr/>
            <p:nvPr/>
          </p:nvCxnSpPr>
          <p:spPr>
            <a:xfrm>
              <a:off x="2971800" y="6019920"/>
              <a:ext cx="1500" cy="5331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sp>
        <p:nvSpPr>
          <p:cNvPr id="614" name="Google Shape;614;p57"/>
          <p:cNvSpPr/>
          <p:nvPr/>
        </p:nvSpPr>
        <p:spPr>
          <a:xfrm>
            <a:off x="457183" y="1943190"/>
            <a:ext cx="304678" cy="399869"/>
          </a:xfrm>
          <a:custGeom>
            <a:rect b="b" l="l" r="r" t="t"/>
            <a:pathLst>
              <a:path extrusionOk="0" h="1483" w="919">
                <a:moveTo>
                  <a:pt x="229" y="1482"/>
                </a:moveTo>
                <a:lnTo>
                  <a:pt x="229" y="370"/>
                </a:lnTo>
                <a:lnTo>
                  <a:pt x="0" y="370"/>
                </a:lnTo>
                <a:lnTo>
                  <a:pt x="459" y="0"/>
                </a:lnTo>
                <a:lnTo>
                  <a:pt x="918" y="370"/>
                </a:lnTo>
                <a:lnTo>
                  <a:pt x="688" y="370"/>
                </a:lnTo>
                <a:lnTo>
                  <a:pt x="688" y="1482"/>
                </a:lnTo>
                <a:lnTo>
                  <a:pt x="229" y="1482"/>
                </a:lnTo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15" name="Google Shape;615;p57"/>
          <p:cNvSpPr/>
          <p:nvPr/>
        </p:nvSpPr>
        <p:spPr>
          <a:xfrm>
            <a:off x="381096" y="1828710"/>
            <a:ext cx="5256900" cy="114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79100" lIns="79100" spcFirstLastPara="1" rIns="79100" wrap="square" tIns="79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6" name="Google Shape;616;p57"/>
          <p:cNvSpPr/>
          <p:nvPr/>
        </p:nvSpPr>
        <p:spPr>
          <a:xfrm>
            <a:off x="4571163" y="2343060"/>
            <a:ext cx="1219200" cy="228600"/>
          </a:xfrm>
          <a:prstGeom prst="rect">
            <a:avLst/>
          </a:prstGeom>
          <a:solidFill>
            <a:srgbClr val="DDDDDD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79100" lIns="79100" spcFirstLastPara="1" rIns="79100" wrap="square" tIns="79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7" name="Google Shape;617;p57"/>
          <p:cNvSpPr/>
          <p:nvPr/>
        </p:nvSpPr>
        <p:spPr>
          <a:xfrm>
            <a:off x="4571163" y="2571750"/>
            <a:ext cx="1219200" cy="742800"/>
          </a:xfrm>
          <a:prstGeom prst="rect">
            <a:avLst/>
          </a:prstGeom>
          <a:solidFill>
            <a:srgbClr val="800080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79100" lIns="79100" spcFirstLastPara="1" rIns="79100" wrap="square" tIns="79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8" name="Google Shape;618;p57"/>
          <p:cNvSpPr/>
          <p:nvPr/>
        </p:nvSpPr>
        <p:spPr>
          <a:xfrm>
            <a:off x="5028345" y="1943190"/>
            <a:ext cx="304678" cy="399869"/>
          </a:xfrm>
          <a:custGeom>
            <a:rect b="b" l="l" r="r" t="t"/>
            <a:pathLst>
              <a:path extrusionOk="0" h="1483" w="919">
                <a:moveTo>
                  <a:pt x="229" y="0"/>
                </a:moveTo>
                <a:lnTo>
                  <a:pt x="229" y="1111"/>
                </a:lnTo>
                <a:lnTo>
                  <a:pt x="0" y="1111"/>
                </a:lnTo>
                <a:lnTo>
                  <a:pt x="459" y="1482"/>
                </a:lnTo>
                <a:lnTo>
                  <a:pt x="918" y="1111"/>
                </a:lnTo>
                <a:lnTo>
                  <a:pt x="688" y="1111"/>
                </a:lnTo>
                <a:lnTo>
                  <a:pt x="688" y="0"/>
                </a:lnTo>
                <a:lnTo>
                  <a:pt x="229" y="0"/>
                </a:lnTo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19" name="Google Shape;619;p57"/>
          <p:cNvSpPr/>
          <p:nvPr/>
        </p:nvSpPr>
        <p:spPr>
          <a:xfrm>
            <a:off x="6171300" y="1371600"/>
            <a:ext cx="1599804" cy="120015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Interfaccia memoria </a:t>
            </a:r>
            <a:br>
              <a:rPr lang="en" sz="1600">
                <a:latin typeface="Arial"/>
                <a:ea typeface="Arial"/>
                <a:cs typeface="Arial"/>
                <a:sym typeface="Arial"/>
              </a:rPr>
            </a:br>
            <a:r>
              <a:rPr b="0" lang="en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 I/O</a:t>
            </a:r>
            <a:endParaRPr b="0" sz="21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0" name="Google Shape;620;p57"/>
          <p:cNvSpPr/>
          <p:nvPr/>
        </p:nvSpPr>
        <p:spPr>
          <a:xfrm>
            <a:off x="1523721" y="1078650"/>
            <a:ext cx="1828440" cy="34479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4A86E8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PC</a:t>
            </a:r>
            <a:endParaRPr b="0" sz="21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1" name="Google Shape;621;p57"/>
          <p:cNvSpPr/>
          <p:nvPr/>
        </p:nvSpPr>
        <p:spPr>
          <a:xfrm>
            <a:off x="2285581" y="1428840"/>
            <a:ext cx="381095" cy="399869"/>
          </a:xfrm>
          <a:custGeom>
            <a:rect b="b" l="l" r="r" t="t"/>
            <a:pathLst>
              <a:path extrusionOk="0" h="1483" w="1149">
                <a:moveTo>
                  <a:pt x="287" y="0"/>
                </a:moveTo>
                <a:lnTo>
                  <a:pt x="287" y="1111"/>
                </a:lnTo>
                <a:lnTo>
                  <a:pt x="0" y="1111"/>
                </a:lnTo>
                <a:lnTo>
                  <a:pt x="574" y="1482"/>
                </a:lnTo>
                <a:lnTo>
                  <a:pt x="1148" y="1111"/>
                </a:lnTo>
                <a:lnTo>
                  <a:pt x="861" y="1111"/>
                </a:lnTo>
                <a:lnTo>
                  <a:pt x="861" y="0"/>
                </a:lnTo>
                <a:lnTo>
                  <a:pt x="287" y="0"/>
                </a:lnTo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22" name="Google Shape;622;p57"/>
          <p:cNvSpPr/>
          <p:nvPr/>
        </p:nvSpPr>
        <p:spPr>
          <a:xfrm>
            <a:off x="5333023" y="1771740"/>
            <a:ext cx="685778" cy="228419"/>
          </a:xfrm>
          <a:custGeom>
            <a:rect b="b" l="l" r="r" t="t"/>
            <a:pathLst>
              <a:path extrusionOk="0" h="848" w="2066">
                <a:moveTo>
                  <a:pt x="0" y="211"/>
                </a:moveTo>
                <a:lnTo>
                  <a:pt x="1548" y="211"/>
                </a:lnTo>
                <a:lnTo>
                  <a:pt x="1548" y="0"/>
                </a:lnTo>
                <a:lnTo>
                  <a:pt x="2065" y="423"/>
                </a:lnTo>
                <a:lnTo>
                  <a:pt x="1548" y="847"/>
                </a:lnTo>
                <a:lnTo>
                  <a:pt x="1548" y="635"/>
                </a:lnTo>
                <a:lnTo>
                  <a:pt x="0" y="635"/>
                </a:lnTo>
                <a:lnTo>
                  <a:pt x="0" y="211"/>
                </a:lnTo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grpSp>
        <p:nvGrpSpPr>
          <p:cNvPr id="623" name="Google Shape;623;p57"/>
          <p:cNvGrpSpPr/>
          <p:nvPr/>
        </p:nvGrpSpPr>
        <p:grpSpPr>
          <a:xfrm>
            <a:off x="3580594" y="4218435"/>
            <a:ext cx="2363307" cy="192825"/>
            <a:chOff x="3879720" y="5624580"/>
            <a:chExt cx="2560740" cy="257100"/>
          </a:xfrm>
        </p:grpSpPr>
        <p:cxnSp>
          <p:nvCxnSpPr>
            <p:cNvPr id="624" name="Google Shape;624;p57"/>
            <p:cNvCxnSpPr/>
            <p:nvPr/>
          </p:nvCxnSpPr>
          <p:spPr>
            <a:xfrm>
              <a:off x="3879720" y="5867280"/>
              <a:ext cx="2559300" cy="18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med" w="med" type="triangle"/>
              <a:tailEnd len="sm" w="sm" type="none"/>
            </a:ln>
          </p:spPr>
        </p:cxnSp>
        <p:cxnSp>
          <p:nvCxnSpPr>
            <p:cNvPr id="625" name="Google Shape;625;p57"/>
            <p:cNvCxnSpPr/>
            <p:nvPr/>
          </p:nvCxnSpPr>
          <p:spPr>
            <a:xfrm flipH="1" rot="10800000">
              <a:off x="6438960" y="5624580"/>
              <a:ext cx="1500" cy="2571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med" w="med" type="triangle"/>
            </a:ln>
          </p:spPr>
        </p:cxnSp>
      </p:grpSp>
      <p:sp>
        <p:nvSpPr>
          <p:cNvPr id="626" name="Google Shape;626;p57"/>
          <p:cNvSpPr/>
          <p:nvPr/>
        </p:nvSpPr>
        <p:spPr>
          <a:xfrm>
            <a:off x="228591" y="1771740"/>
            <a:ext cx="685778" cy="228419"/>
          </a:xfrm>
          <a:custGeom>
            <a:rect b="b" l="l" r="r" t="t"/>
            <a:pathLst>
              <a:path extrusionOk="0" h="848" w="2066">
                <a:moveTo>
                  <a:pt x="2065" y="211"/>
                </a:moveTo>
                <a:lnTo>
                  <a:pt x="517" y="211"/>
                </a:lnTo>
                <a:lnTo>
                  <a:pt x="517" y="0"/>
                </a:lnTo>
                <a:lnTo>
                  <a:pt x="0" y="423"/>
                </a:lnTo>
                <a:lnTo>
                  <a:pt x="517" y="847"/>
                </a:lnTo>
                <a:lnTo>
                  <a:pt x="517" y="635"/>
                </a:lnTo>
                <a:lnTo>
                  <a:pt x="2065" y="635"/>
                </a:lnTo>
                <a:lnTo>
                  <a:pt x="2065" y="211"/>
                </a:lnTo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27" name="Google Shape;627;p57"/>
          <p:cNvSpPr/>
          <p:nvPr/>
        </p:nvSpPr>
        <p:spPr>
          <a:xfrm>
            <a:off x="3657129" y="1085940"/>
            <a:ext cx="1828440" cy="34479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EAR</a:t>
            </a:r>
            <a:endParaRPr b="0" sz="21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8" name="Google Shape;628;p57"/>
          <p:cNvSpPr/>
          <p:nvPr/>
        </p:nvSpPr>
        <p:spPr>
          <a:xfrm>
            <a:off x="4418990" y="1435860"/>
            <a:ext cx="380763" cy="400138"/>
          </a:xfrm>
          <a:custGeom>
            <a:rect b="b" l="l" r="r" t="t"/>
            <a:pathLst>
              <a:path extrusionOk="0" h="1484" w="1148">
                <a:moveTo>
                  <a:pt x="286" y="0"/>
                </a:moveTo>
                <a:lnTo>
                  <a:pt x="286" y="1112"/>
                </a:lnTo>
                <a:lnTo>
                  <a:pt x="0" y="1112"/>
                </a:lnTo>
                <a:lnTo>
                  <a:pt x="573" y="1483"/>
                </a:lnTo>
                <a:lnTo>
                  <a:pt x="1147" y="1112"/>
                </a:lnTo>
                <a:lnTo>
                  <a:pt x="860" y="1112"/>
                </a:lnTo>
                <a:lnTo>
                  <a:pt x="860" y="0"/>
                </a:lnTo>
                <a:lnTo>
                  <a:pt x="286" y="0"/>
                </a:lnTo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29" name="Google Shape;629;p57"/>
          <p:cNvSpPr/>
          <p:nvPr/>
        </p:nvSpPr>
        <p:spPr>
          <a:xfrm>
            <a:off x="7771109" y="1771740"/>
            <a:ext cx="761865" cy="228419"/>
          </a:xfrm>
          <a:custGeom>
            <a:rect b="b" l="l" r="r" t="t"/>
            <a:pathLst>
              <a:path extrusionOk="0" h="848" w="2295">
                <a:moveTo>
                  <a:pt x="0" y="423"/>
                </a:moveTo>
                <a:lnTo>
                  <a:pt x="456" y="0"/>
                </a:lnTo>
                <a:lnTo>
                  <a:pt x="456" y="211"/>
                </a:lnTo>
                <a:lnTo>
                  <a:pt x="1837" y="211"/>
                </a:lnTo>
                <a:lnTo>
                  <a:pt x="1837" y="0"/>
                </a:lnTo>
                <a:lnTo>
                  <a:pt x="2294" y="423"/>
                </a:lnTo>
                <a:lnTo>
                  <a:pt x="1837" y="847"/>
                </a:lnTo>
                <a:lnTo>
                  <a:pt x="1837" y="635"/>
                </a:lnTo>
                <a:lnTo>
                  <a:pt x="456" y="635"/>
                </a:lnTo>
                <a:lnTo>
                  <a:pt x="456" y="847"/>
                </a:lnTo>
                <a:lnTo>
                  <a:pt x="0" y="423"/>
                </a:lnTo>
              </a:path>
            </a:pathLst>
          </a:custGeom>
          <a:solidFill>
            <a:srgbClr val="0000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30" name="Google Shape;630;p57"/>
          <p:cNvSpPr/>
          <p:nvPr/>
        </p:nvSpPr>
        <p:spPr>
          <a:xfrm>
            <a:off x="7618936" y="2057400"/>
            <a:ext cx="1295136" cy="7565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7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Bus di memoria e di I/O</a:t>
            </a:r>
            <a:endParaRPr b="0" sz="17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1" name="Google Shape;631;p57"/>
          <p:cNvSpPr/>
          <p:nvPr/>
        </p:nvSpPr>
        <p:spPr>
          <a:xfrm>
            <a:off x="1904817" y="2343060"/>
            <a:ext cx="914058" cy="27621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 x 32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2" name="Google Shape;632;p57"/>
          <p:cNvSpPr/>
          <p:nvPr/>
        </p:nvSpPr>
        <p:spPr>
          <a:xfrm>
            <a:off x="3885721" y="3257550"/>
            <a:ext cx="533250" cy="27621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32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3" name="Google Shape;633;p57"/>
          <p:cNvSpPr/>
          <p:nvPr/>
        </p:nvSpPr>
        <p:spPr>
          <a:xfrm>
            <a:off x="2895269" y="1028700"/>
            <a:ext cx="533250" cy="27621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32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4" name="Google Shape;634;p57"/>
          <p:cNvSpPr/>
          <p:nvPr/>
        </p:nvSpPr>
        <p:spPr>
          <a:xfrm>
            <a:off x="5028345" y="1039500"/>
            <a:ext cx="533250" cy="27621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32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5" name="Google Shape;635;p57"/>
          <p:cNvSpPr/>
          <p:nvPr/>
        </p:nvSpPr>
        <p:spPr>
          <a:xfrm>
            <a:off x="5333023" y="2286090"/>
            <a:ext cx="533628" cy="27621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636" name="Google Shape;636;p57"/>
          <p:cNvGrpSpPr/>
          <p:nvPr/>
        </p:nvGrpSpPr>
        <p:grpSpPr>
          <a:xfrm>
            <a:off x="4952097" y="3714660"/>
            <a:ext cx="1371282" cy="514440"/>
            <a:chOff x="5365800" y="4952880"/>
            <a:chExt cx="1485840" cy="685920"/>
          </a:xfrm>
        </p:grpSpPr>
        <p:sp>
          <p:nvSpPr>
            <p:cNvPr id="637" name="Google Shape;637;p57"/>
            <p:cNvSpPr/>
            <p:nvPr/>
          </p:nvSpPr>
          <p:spPr>
            <a:xfrm>
              <a:off x="5365800" y="5257800"/>
              <a:ext cx="743100" cy="381000"/>
            </a:xfrm>
            <a:prstGeom prst="rect">
              <a:avLst/>
            </a:prstGeom>
            <a:solidFill>
              <a:srgbClr val="00C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8" name="Google Shape;638;p57"/>
            <p:cNvSpPr/>
            <p:nvPr/>
          </p:nvSpPr>
          <p:spPr>
            <a:xfrm>
              <a:off x="6108840" y="5257800"/>
              <a:ext cx="742800" cy="381000"/>
            </a:xfrm>
            <a:prstGeom prst="rect">
              <a:avLst/>
            </a:prstGeom>
            <a:solidFill>
              <a:srgbClr val="00C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9" name="Google Shape;639;p57"/>
            <p:cNvSpPr/>
            <p:nvPr/>
          </p:nvSpPr>
          <p:spPr>
            <a:xfrm>
              <a:off x="6108840" y="5257800"/>
              <a:ext cx="742662" cy="36828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CCR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40" name="Google Shape;640;p57"/>
            <p:cNvSpPr/>
            <p:nvPr/>
          </p:nvSpPr>
          <p:spPr>
            <a:xfrm>
              <a:off x="5365800" y="4952880"/>
              <a:ext cx="577800" cy="36828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1600" strike="noStrike">
                  <a:solidFill>
                    <a:srgbClr val="FF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8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41" name="Google Shape;641;p57"/>
            <p:cNvSpPr/>
            <p:nvPr/>
          </p:nvSpPr>
          <p:spPr>
            <a:xfrm>
              <a:off x="6273720" y="4952880"/>
              <a:ext cx="577800" cy="36828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1600" strike="noStrike">
                  <a:solidFill>
                    <a:srgbClr val="FF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8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642" name="Google Shape;642;p57"/>
          <p:cNvSpPr/>
          <p:nvPr/>
        </p:nvSpPr>
        <p:spPr>
          <a:xfrm>
            <a:off x="4647581" y="2743200"/>
            <a:ext cx="1066554" cy="52785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7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Control unit</a:t>
            </a:r>
            <a:endParaRPr b="0" sz="17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3" name="Google Shape;643;p57"/>
          <p:cNvSpPr/>
          <p:nvPr/>
        </p:nvSpPr>
        <p:spPr>
          <a:xfrm>
            <a:off x="4647581" y="2343060"/>
            <a:ext cx="1066554" cy="27621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IR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4" name="Google Shape;644;p57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Architettura del processore MC68000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645" name="Google Shape;645;p57"/>
          <p:cNvSpPr txBox="1"/>
          <p:nvPr/>
        </p:nvSpPr>
        <p:spPr>
          <a:xfrm>
            <a:off x="6171300" y="2880050"/>
            <a:ext cx="2872200" cy="9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EAR	Effective Address Register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IR	Interrupt Register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SR	Stack Register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CCR	Condition Code Register</a:t>
            </a:r>
            <a:endParaRPr/>
          </a:p>
        </p:txBody>
      </p:sp>
      <p:sp>
        <p:nvSpPr>
          <p:cNvPr id="646" name="Google Shape;646;p57"/>
          <p:cNvSpPr txBox="1"/>
          <p:nvPr/>
        </p:nvSpPr>
        <p:spPr>
          <a:xfrm>
            <a:off x="1386125" y="4743750"/>
            <a:ext cx="7817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http://db.cs.duke.edu/courses/spring03/cps104/lectures/2up-lecture09.pdf</a:t>
            </a: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0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58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Conclusioni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652" name="Google Shape;652;p5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Il processore (CPU) svolge le funzioni di comando </a:t>
            </a:r>
            <a:r>
              <a:rPr lang="en" sz="2400">
                <a:solidFill>
                  <a:schemeClr val="dk1"/>
                </a:solidFill>
              </a:rPr>
              <a:t>e</a:t>
            </a:r>
            <a:r>
              <a:rPr lang="en" sz="2400">
                <a:solidFill>
                  <a:schemeClr val="dk1"/>
                </a:solidFill>
              </a:rPr>
              <a:t> controllo facendo leva sulla memoria </a:t>
            </a:r>
            <a:r>
              <a:rPr lang="en" sz="2400">
                <a:solidFill>
                  <a:schemeClr val="dk1"/>
                </a:solidFill>
              </a:rPr>
              <a:t>e</a:t>
            </a:r>
            <a:r>
              <a:rPr lang="en" sz="2400">
                <a:solidFill>
                  <a:schemeClr val="dk1"/>
                </a:solidFill>
              </a:rPr>
              <a:t> sui sistemi di input/output.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I registri sono locazioni di memoria che possono essere fisicamente interni o esterni al processore.</a:t>
            </a:r>
            <a:br>
              <a:rPr lang="en" sz="2400">
                <a:solidFill>
                  <a:schemeClr val="dk1"/>
                </a:solidFill>
              </a:rPr>
            </a:b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Differenti tipologie di registri </a:t>
            </a:r>
            <a:r>
              <a:rPr lang="en" sz="2400">
                <a:solidFill>
                  <a:schemeClr val="dk1"/>
                </a:solidFill>
              </a:rPr>
              <a:t>e</a:t>
            </a:r>
            <a:r>
              <a:rPr lang="en" sz="2400">
                <a:solidFill>
                  <a:schemeClr val="dk1"/>
                </a:solidFill>
              </a:rPr>
              <a:t> uso di questi determina il modello di processore.</a:t>
            </a:r>
            <a:br>
              <a:rPr lang="en" sz="2400">
                <a:solidFill>
                  <a:schemeClr val="dk1"/>
                </a:solidFill>
              </a:rPr>
            </a:b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L’unità logico-aritmetica (ALU) gestisce le operazioni interne fra operandi.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/>
        </p:nvSpPr>
        <p:spPr>
          <a:xfrm>
            <a:off x="645500" y="829925"/>
            <a:ext cx="8004300" cy="13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25" spcFirstLastPara="1" rIns="79725" wrap="square" tIns="39875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Times New Roman"/>
              <a:buChar char="●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b="0" i="0" lang="en" sz="20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rocessore o CPU (</a:t>
            </a:r>
            <a:r>
              <a:rPr b="0" i="1" lang="en" sz="20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Central Processing Unit</a:t>
            </a:r>
            <a:r>
              <a:rPr b="0" i="0" lang="en" sz="20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Times New Roman"/>
              <a:buChar char="●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r>
              <a:rPr b="0" i="0" lang="en" sz="20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emoria centrale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Times New Roman"/>
              <a:buChar char="●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b="0" i="0" lang="en" sz="20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ottosistema di input/output (I/O)</a:t>
            </a:r>
            <a:endParaRPr b="0" i="0" sz="20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86" name="Google Shape;86;p18"/>
          <p:cNvGrpSpPr/>
          <p:nvPr/>
        </p:nvGrpSpPr>
        <p:grpSpPr>
          <a:xfrm>
            <a:off x="281411" y="2628990"/>
            <a:ext cx="7876176" cy="1846814"/>
            <a:chOff x="304920" y="3505320"/>
            <a:chExt cx="8534160" cy="2462418"/>
          </a:xfrm>
        </p:grpSpPr>
        <p:sp>
          <p:nvSpPr>
            <p:cNvPr id="87" name="Google Shape;87;p18"/>
            <p:cNvSpPr/>
            <p:nvPr/>
          </p:nvSpPr>
          <p:spPr>
            <a:xfrm>
              <a:off x="304920" y="5386320"/>
              <a:ext cx="2993760" cy="58141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" sz="28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I/O</a:t>
              </a:r>
              <a:endPara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8" name="Google Shape;88;p18"/>
            <p:cNvSpPr/>
            <p:nvPr/>
          </p:nvSpPr>
          <p:spPr>
            <a:xfrm>
              <a:off x="5619600" y="5386320"/>
              <a:ext cx="2997378" cy="58141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" sz="28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Memoria</a:t>
              </a:r>
              <a:endPara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9" name="Google Shape;89;p18"/>
            <p:cNvSpPr/>
            <p:nvPr/>
          </p:nvSpPr>
          <p:spPr>
            <a:xfrm>
              <a:off x="1416960" y="3532240"/>
              <a:ext cx="1197002" cy="1790638"/>
            </a:xfrm>
            <a:custGeom>
              <a:rect b="b" l="l" r="r" t="t"/>
              <a:pathLst>
                <a:path extrusionOk="0" h="4976" w="3326">
                  <a:moveTo>
                    <a:pt x="3325" y="1412"/>
                  </a:moveTo>
                  <a:lnTo>
                    <a:pt x="2371" y="2824"/>
                  </a:lnTo>
                  <a:lnTo>
                    <a:pt x="2371" y="2110"/>
                  </a:lnTo>
                  <a:lnTo>
                    <a:pt x="1410" y="2110"/>
                  </a:lnTo>
                  <a:lnTo>
                    <a:pt x="1410" y="3547"/>
                  </a:lnTo>
                  <a:lnTo>
                    <a:pt x="1887" y="3547"/>
                  </a:lnTo>
                  <a:lnTo>
                    <a:pt x="943" y="4975"/>
                  </a:lnTo>
                  <a:lnTo>
                    <a:pt x="0" y="3547"/>
                  </a:lnTo>
                  <a:lnTo>
                    <a:pt x="477" y="3547"/>
                  </a:lnTo>
                  <a:lnTo>
                    <a:pt x="477" y="715"/>
                  </a:lnTo>
                  <a:lnTo>
                    <a:pt x="2371" y="715"/>
                  </a:lnTo>
                  <a:lnTo>
                    <a:pt x="2371" y="0"/>
                  </a:lnTo>
                  <a:lnTo>
                    <a:pt x="3325" y="1412"/>
                  </a:lnTo>
                </a:path>
              </a:pathLst>
            </a:custGeom>
            <a:solidFill>
              <a:srgbClr val="0000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90" name="Google Shape;90;p18"/>
            <p:cNvSpPr/>
            <p:nvPr/>
          </p:nvSpPr>
          <p:spPr>
            <a:xfrm>
              <a:off x="6292800" y="3595680"/>
              <a:ext cx="1198444" cy="1790638"/>
            </a:xfrm>
            <a:custGeom>
              <a:rect b="b" l="l" r="r" t="t"/>
              <a:pathLst>
                <a:path extrusionOk="0" h="4976" w="3331">
                  <a:moveTo>
                    <a:pt x="0" y="1412"/>
                  </a:moveTo>
                  <a:lnTo>
                    <a:pt x="955" y="2824"/>
                  </a:lnTo>
                  <a:lnTo>
                    <a:pt x="955" y="2110"/>
                  </a:lnTo>
                  <a:lnTo>
                    <a:pt x="1917" y="2110"/>
                  </a:lnTo>
                  <a:lnTo>
                    <a:pt x="1917" y="3547"/>
                  </a:lnTo>
                  <a:lnTo>
                    <a:pt x="1439" y="3547"/>
                  </a:lnTo>
                  <a:lnTo>
                    <a:pt x="2384" y="4975"/>
                  </a:lnTo>
                  <a:lnTo>
                    <a:pt x="3330" y="3547"/>
                  </a:lnTo>
                  <a:lnTo>
                    <a:pt x="2852" y="3547"/>
                  </a:lnTo>
                  <a:lnTo>
                    <a:pt x="2852" y="715"/>
                  </a:lnTo>
                  <a:lnTo>
                    <a:pt x="955" y="715"/>
                  </a:lnTo>
                  <a:lnTo>
                    <a:pt x="955" y="0"/>
                  </a:lnTo>
                  <a:lnTo>
                    <a:pt x="0" y="1412"/>
                  </a:lnTo>
                </a:path>
              </a:pathLst>
            </a:custGeom>
            <a:solidFill>
              <a:srgbClr val="0000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91" name="Google Shape;91;p18"/>
            <p:cNvSpPr/>
            <p:nvPr/>
          </p:nvSpPr>
          <p:spPr>
            <a:xfrm>
              <a:off x="304920" y="4332240"/>
              <a:ext cx="1496880" cy="459702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" sz="21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I/O BUS</a:t>
              </a:r>
              <a:endParaRPr b="0" i="0" sz="21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2" name="Google Shape;92;p18"/>
            <p:cNvSpPr/>
            <p:nvPr/>
          </p:nvSpPr>
          <p:spPr>
            <a:xfrm>
              <a:off x="7267680" y="4149720"/>
              <a:ext cx="1571400" cy="82549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" sz="21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MEMORY BUS</a:t>
              </a:r>
              <a:endParaRPr b="0" i="0" sz="21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3" name="Google Shape;93;p18"/>
            <p:cNvSpPr/>
            <p:nvPr/>
          </p:nvSpPr>
          <p:spPr>
            <a:xfrm>
              <a:off x="2625840" y="3505320"/>
              <a:ext cx="3668700" cy="12399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8"/>
            <p:cNvSpPr/>
            <p:nvPr/>
          </p:nvSpPr>
          <p:spPr>
            <a:xfrm>
              <a:off x="3898800" y="3951360"/>
              <a:ext cx="1270080" cy="58141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" sz="28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CPU</a:t>
              </a:r>
              <a:endPara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95" name="Google Shape;95;p18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 Architettura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/>
          <p:nvPr/>
        </p:nvSpPr>
        <p:spPr>
          <a:xfrm>
            <a:off x="220925" y="901650"/>
            <a:ext cx="8570100" cy="3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u="none" cap="none" strike="noStrike">
                <a:solidFill>
                  <a:srgbClr val="000000"/>
                </a:solidFill>
              </a:rPr>
              <a:t>Il processore è in grado di eseguire solo un </a:t>
            </a:r>
            <a:r>
              <a:rPr b="1" lang="en" sz="2000" u="none" cap="none" strike="noStrike">
                <a:solidFill>
                  <a:srgbClr val="000000"/>
                </a:solidFill>
              </a:rPr>
              <a:t>set </a:t>
            </a:r>
            <a:r>
              <a:rPr lang="en" sz="2000" u="none" cap="none" strike="noStrike">
                <a:solidFill>
                  <a:srgbClr val="000000"/>
                </a:solidFill>
              </a:rPr>
              <a:t>(</a:t>
            </a:r>
            <a:r>
              <a:rPr lang="en" sz="2000" u="none" cap="none" strike="noStrike">
                <a:solidFill>
                  <a:srgbClr val="FF0000"/>
                </a:solidFill>
              </a:rPr>
              <a:t>da diverse decine a qualche centinaia</a:t>
            </a:r>
            <a:r>
              <a:rPr lang="en" sz="2000" u="none" cap="none" strike="noStrike">
                <a:solidFill>
                  <a:srgbClr val="000000"/>
                </a:solidFill>
              </a:rPr>
              <a:t>) </a:t>
            </a:r>
            <a:r>
              <a:rPr b="1" lang="en" sz="2000" u="none" cap="none" strike="noStrike">
                <a:solidFill>
                  <a:srgbClr val="063DE8"/>
                </a:solidFill>
              </a:rPr>
              <a:t>di istruzioni </a:t>
            </a:r>
            <a:r>
              <a:rPr lang="en" sz="2000" u="none" cap="none" strike="noStrike">
                <a:solidFill>
                  <a:srgbClr val="000000"/>
                </a:solidFill>
              </a:rPr>
              <a:t>più o meno complesse</a:t>
            </a:r>
            <a:endParaRPr sz="2000" u="none" cap="none" strike="noStrike">
              <a:solidFill>
                <a:srgbClr val="000000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000" u="none" cap="none" strike="noStrike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Char char="●"/>
            </a:pPr>
            <a:r>
              <a:rPr b="1" lang="en" sz="2000" u="none" cap="none" strike="noStrike">
                <a:solidFill>
                  <a:srgbClr val="0000FF"/>
                </a:solidFill>
              </a:rPr>
              <a:t>Linguaggio macchina</a:t>
            </a:r>
            <a:r>
              <a:rPr lang="en" sz="2000" u="none" cap="none" strike="noStrike">
                <a:solidFill>
                  <a:srgbClr val="000000"/>
                </a:solidFill>
              </a:rPr>
              <a:t>: stringhe di bit che codificano in binario le istruzioni che, attraverso i propri circuiti, un processore è in grado di eseguire</a:t>
            </a:r>
            <a:r>
              <a:rPr lang="en" sz="2000"/>
              <a:t>.</a:t>
            </a:r>
            <a:endParaRPr sz="2000" strike="noStrike">
              <a:solidFill>
                <a:srgbClr val="000000"/>
              </a:solidFill>
            </a:endParaRPr>
          </a:p>
        </p:txBody>
      </p:sp>
      <p:sp>
        <p:nvSpPr>
          <p:cNvPr id="102" name="Google Shape;102;p19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 Processore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/>
          <p:nvPr/>
        </p:nvSpPr>
        <p:spPr>
          <a:xfrm>
            <a:off x="220925" y="901650"/>
            <a:ext cx="8570100" cy="3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u="none" cap="none" strike="noStrike">
                <a:solidFill>
                  <a:srgbClr val="000000"/>
                </a:solidFill>
              </a:rPr>
              <a:t>Le </a:t>
            </a:r>
            <a:r>
              <a:rPr b="1" lang="en" sz="2000" u="none" cap="none" strike="noStrike">
                <a:solidFill>
                  <a:srgbClr val="0000FF"/>
                </a:solidFill>
              </a:rPr>
              <a:t>istruzioni</a:t>
            </a:r>
            <a:r>
              <a:rPr lang="en" sz="2000" u="none" cap="none" strike="noStrike">
                <a:solidFill>
                  <a:srgbClr val="0000FF"/>
                </a:solidFill>
              </a:rPr>
              <a:t> </a:t>
            </a:r>
            <a:r>
              <a:rPr lang="en" sz="2000" u="none" cap="none" strike="noStrike">
                <a:solidFill>
                  <a:srgbClr val="000000"/>
                </a:solidFill>
              </a:rPr>
              <a:t>indicano la richiesta di:</a:t>
            </a:r>
            <a:endParaRPr sz="2000"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b="1" lang="en" sz="2000" u="none" cap="none" strike="noStrike">
                <a:solidFill>
                  <a:srgbClr val="053BE8"/>
                </a:solidFill>
              </a:rPr>
              <a:t>trasferimento di informazioni </a:t>
            </a:r>
            <a:r>
              <a:rPr lang="en" sz="2000" u="none" cap="none" strike="noStrike">
                <a:solidFill>
                  <a:srgbClr val="000000"/>
                </a:solidFill>
              </a:rPr>
              <a:t>sia all’interno del calcolatore, sia tra il calcolatore e i dispositivi di I/O</a:t>
            </a:r>
            <a:r>
              <a:rPr lang="en" sz="2000"/>
              <a:t>;</a:t>
            </a:r>
            <a:endParaRPr sz="2000"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b="1" lang="en" sz="2000" u="none" cap="none" strike="noStrike">
                <a:solidFill>
                  <a:srgbClr val="053BE8"/>
                </a:solidFill>
              </a:rPr>
              <a:t>operazioni aritmetiche e logiche.</a:t>
            </a:r>
            <a:endParaRPr sz="2000" u="none" cap="none" strike="noStrike">
              <a:solidFill>
                <a:srgbClr val="000000"/>
              </a:solidFill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 strike="noStrike">
              <a:solidFill>
                <a:srgbClr val="000000"/>
              </a:solidFill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2000"/>
              <a:buChar char="●"/>
            </a:pPr>
            <a:r>
              <a:rPr b="1" lang="en" sz="2000" strike="noStrike">
                <a:solidFill>
                  <a:srgbClr val="008000"/>
                </a:solidFill>
              </a:rPr>
              <a:t>Dati </a:t>
            </a:r>
            <a:r>
              <a:rPr lang="en" sz="2000" strike="noStrike">
                <a:solidFill>
                  <a:srgbClr val="008000"/>
                </a:solidFill>
              </a:rPr>
              <a:t>e </a:t>
            </a:r>
            <a:r>
              <a:rPr b="1" lang="en" sz="2000" strike="noStrike">
                <a:solidFill>
                  <a:srgbClr val="008000"/>
                </a:solidFill>
              </a:rPr>
              <a:t>istruzioni </a:t>
            </a:r>
            <a:r>
              <a:rPr lang="en" sz="2000" strike="noStrike">
                <a:solidFill>
                  <a:srgbClr val="008000"/>
                </a:solidFill>
              </a:rPr>
              <a:t>di un programma sono memorizzati nella </a:t>
            </a:r>
            <a:r>
              <a:rPr b="1" lang="en" sz="2000" strike="noStrike">
                <a:solidFill>
                  <a:srgbClr val="008000"/>
                </a:solidFill>
              </a:rPr>
              <a:t>memoria</a:t>
            </a:r>
            <a:r>
              <a:rPr b="1" lang="en" sz="2000">
                <a:solidFill>
                  <a:srgbClr val="008000"/>
                </a:solidFill>
              </a:rPr>
              <a:t> </a:t>
            </a:r>
            <a:r>
              <a:rPr b="1" lang="en" sz="2000" strike="noStrike">
                <a:solidFill>
                  <a:srgbClr val="008000"/>
                </a:solidFill>
              </a:rPr>
              <a:t>centrale </a:t>
            </a:r>
            <a:endParaRPr sz="2000" strike="noStrike">
              <a:solidFill>
                <a:srgbClr val="000000"/>
              </a:solidFill>
            </a:endParaRPr>
          </a:p>
        </p:txBody>
      </p:sp>
      <p:sp>
        <p:nvSpPr>
          <p:cNvPr id="109" name="Google Shape;109;p20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 Processore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/>
          <p:nvPr/>
        </p:nvSpPr>
        <p:spPr>
          <a:xfrm>
            <a:off x="-10250" y="2930350"/>
            <a:ext cx="9144000" cy="15471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21"/>
          <p:cNvSpPr/>
          <p:nvPr/>
        </p:nvSpPr>
        <p:spPr>
          <a:xfrm>
            <a:off x="399600" y="860675"/>
            <a:ext cx="8330100" cy="387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0500" lIns="77875" spcFirstLastPara="1" rIns="77875" wrap="square" tIns="40500">
            <a:noAutofit/>
          </a:bodyPr>
          <a:lstStyle/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 strike="noStrike">
                <a:solidFill>
                  <a:srgbClr val="FF0000"/>
                </a:solidFill>
              </a:rPr>
              <a:t>Processore</a:t>
            </a:r>
            <a:r>
              <a:rPr b="1" lang="en" sz="2000" strike="noStrike">
                <a:solidFill>
                  <a:srgbClr val="FF3300"/>
                </a:solidFill>
              </a:rPr>
              <a:t> </a:t>
            </a:r>
            <a:r>
              <a:rPr lang="en" sz="2000" strike="noStrike">
                <a:solidFill>
                  <a:srgbClr val="000000"/>
                </a:solidFill>
              </a:rPr>
              <a:t>o</a:t>
            </a:r>
            <a:r>
              <a:rPr b="1" lang="en" sz="2000" strike="noStrike">
                <a:solidFill>
                  <a:srgbClr val="FF3300"/>
                </a:solidFill>
              </a:rPr>
              <a:t> </a:t>
            </a:r>
            <a:r>
              <a:rPr b="1" lang="en" sz="2000" strike="noStrike">
                <a:solidFill>
                  <a:srgbClr val="FB0027"/>
                </a:solidFill>
              </a:rPr>
              <a:t>CPU </a:t>
            </a:r>
            <a:r>
              <a:rPr b="1" lang="en" sz="2000" strike="noStrike">
                <a:solidFill>
                  <a:srgbClr val="000000"/>
                </a:solidFill>
              </a:rPr>
              <a:t>(</a:t>
            </a:r>
            <a:r>
              <a:rPr b="1" lang="en" sz="2000" strike="noStrike">
                <a:solidFill>
                  <a:srgbClr val="FB0027"/>
                </a:solidFill>
              </a:rPr>
              <a:t>C</a:t>
            </a:r>
            <a:r>
              <a:rPr b="1" lang="en" sz="2000" strike="noStrike">
                <a:solidFill>
                  <a:srgbClr val="000000"/>
                </a:solidFill>
              </a:rPr>
              <a:t>entral</a:t>
            </a:r>
            <a:r>
              <a:rPr b="1" lang="en" sz="2000" strike="noStrike">
                <a:solidFill>
                  <a:srgbClr val="FF3300"/>
                </a:solidFill>
              </a:rPr>
              <a:t> </a:t>
            </a:r>
            <a:r>
              <a:rPr b="1" lang="en" sz="2000" strike="noStrike">
                <a:solidFill>
                  <a:srgbClr val="FB0027"/>
                </a:solidFill>
              </a:rPr>
              <a:t>P</a:t>
            </a:r>
            <a:r>
              <a:rPr b="1" lang="en" sz="2000" strike="noStrike">
                <a:solidFill>
                  <a:srgbClr val="000000"/>
                </a:solidFill>
              </a:rPr>
              <a:t>rocessing</a:t>
            </a:r>
            <a:r>
              <a:rPr b="1" lang="en" sz="2000" strike="noStrike">
                <a:solidFill>
                  <a:srgbClr val="FF3300"/>
                </a:solidFill>
              </a:rPr>
              <a:t> </a:t>
            </a:r>
            <a:r>
              <a:rPr b="1" lang="en" sz="2000" strike="noStrike">
                <a:solidFill>
                  <a:srgbClr val="FB0027"/>
                </a:solidFill>
              </a:rPr>
              <a:t>U</a:t>
            </a:r>
            <a:r>
              <a:rPr b="1" lang="en" sz="2000" strike="noStrike">
                <a:solidFill>
                  <a:srgbClr val="000000"/>
                </a:solidFill>
              </a:rPr>
              <a:t>nit)</a:t>
            </a:r>
            <a:r>
              <a:rPr b="1" lang="en" sz="2000" strike="noStrike">
                <a:solidFill>
                  <a:srgbClr val="FF3300"/>
                </a:solidFill>
              </a:rPr>
              <a:t>:</a:t>
            </a:r>
            <a:br>
              <a:rPr b="1" lang="en" sz="2000" strike="noStrike">
                <a:solidFill>
                  <a:srgbClr val="FF3300"/>
                </a:solidFill>
              </a:rPr>
            </a:br>
            <a:endParaRPr sz="2000"/>
          </a:p>
          <a:p>
            <a:pPr indent="-355600" lvl="1" marL="914400" marR="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b="1" lang="en" sz="2000" strike="noStrike">
                <a:solidFill>
                  <a:srgbClr val="0000FF"/>
                </a:solidFill>
              </a:rPr>
              <a:t>UC  </a:t>
            </a:r>
            <a:r>
              <a:rPr lang="en" sz="2000" strike="noStrike">
                <a:solidFill>
                  <a:srgbClr val="000000"/>
                </a:solidFill>
              </a:rPr>
              <a:t>(Unità di controllo)</a:t>
            </a:r>
            <a:endParaRPr sz="2000"/>
          </a:p>
          <a:p>
            <a:pPr indent="-355600" lvl="1" marL="914400" marR="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b="1" lang="en" sz="2000" strike="noStrike">
                <a:solidFill>
                  <a:srgbClr val="053BE8"/>
                </a:solidFill>
              </a:rPr>
              <a:t>ALU </a:t>
            </a:r>
            <a:r>
              <a:rPr lang="en" sz="2000" strike="noStrike">
                <a:solidFill>
                  <a:srgbClr val="000000"/>
                </a:solidFill>
              </a:rPr>
              <a:t>(Unità Logico-Aritmetica)</a:t>
            </a:r>
            <a:endParaRPr sz="2000"/>
          </a:p>
          <a:p>
            <a:pPr indent="-35560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Char char="○"/>
            </a:pPr>
            <a:r>
              <a:rPr b="1" lang="en" sz="2000" strike="noStrike">
                <a:solidFill>
                  <a:srgbClr val="0000FF"/>
                </a:solidFill>
              </a:rPr>
              <a:t>Registri</a:t>
            </a:r>
            <a:endParaRPr sz="2000" strike="noStrike">
              <a:solidFill>
                <a:srgbClr val="000000"/>
              </a:solidFill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 strike="noStrike">
              <a:solidFill>
                <a:srgbClr val="000000"/>
              </a:solidFill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strike="noStrike">
                <a:solidFill>
                  <a:srgbClr val="000000"/>
                </a:solidFill>
              </a:rPr>
              <a:t>Sebbene basati sullo </a:t>
            </a:r>
            <a:r>
              <a:rPr lang="en" sz="2000" strike="noStrike">
                <a:solidFill>
                  <a:srgbClr val="6B0094"/>
                </a:solidFill>
              </a:rPr>
              <a:t>stesso schema logico</a:t>
            </a:r>
            <a:r>
              <a:rPr lang="en" sz="2000" strike="noStrike">
                <a:solidFill>
                  <a:srgbClr val="000000"/>
                </a:solidFill>
              </a:rPr>
              <a:t>, e quindi costituiti da </a:t>
            </a:r>
            <a:r>
              <a:rPr lang="en" sz="2000" strike="noStrike">
                <a:solidFill>
                  <a:srgbClr val="6B0094"/>
                </a:solidFill>
              </a:rPr>
              <a:t>componenti fondamentali abbastanza simili</a:t>
            </a:r>
            <a:r>
              <a:rPr lang="en" sz="2000" strike="noStrike">
                <a:solidFill>
                  <a:srgbClr val="000000"/>
                </a:solidFill>
              </a:rPr>
              <a:t>, i processori presenti in commercio possono essere anche particolarmente differenti gli uni dagli altri. </a:t>
            </a:r>
            <a:endParaRPr sz="2000" strike="noStrike">
              <a:solidFill>
                <a:srgbClr val="000000"/>
              </a:solidFill>
            </a:endParaRPr>
          </a:p>
        </p:txBody>
      </p:sp>
      <p:sp>
        <p:nvSpPr>
          <p:cNvPr id="117" name="Google Shape;117;p21"/>
          <p:cNvSpPr txBox="1"/>
          <p:nvPr>
            <p:ph idx="4294967295"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Processore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/>
          <p:nvPr/>
        </p:nvSpPr>
        <p:spPr>
          <a:xfrm>
            <a:off x="2744093" y="2768310"/>
            <a:ext cx="1293786" cy="39015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0500" lIns="77875" spcFirstLastPara="1" rIns="77875" wrap="square" tIns="405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2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Rete di Controllo</a:t>
            </a:r>
            <a:endParaRPr b="0" sz="1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24" name="Google Shape;124;p22"/>
          <p:cNvGrpSpPr/>
          <p:nvPr/>
        </p:nvGrpSpPr>
        <p:grpSpPr>
          <a:xfrm>
            <a:off x="193366" y="720210"/>
            <a:ext cx="8790456" cy="4379370"/>
            <a:chOff x="209520" y="960280"/>
            <a:chExt cx="9524820" cy="5839160"/>
          </a:xfrm>
        </p:grpSpPr>
        <p:sp>
          <p:nvSpPr>
            <p:cNvPr id="125" name="Google Shape;125;p22"/>
            <p:cNvSpPr/>
            <p:nvPr/>
          </p:nvSpPr>
          <p:spPr>
            <a:xfrm>
              <a:off x="1090440" y="2168640"/>
              <a:ext cx="8643900" cy="4630800"/>
            </a:xfrm>
            <a:prstGeom prst="rect">
              <a:avLst/>
            </a:prstGeom>
            <a:solidFill>
              <a:srgbClr val="4A86E8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22"/>
            <p:cNvSpPr/>
            <p:nvPr/>
          </p:nvSpPr>
          <p:spPr>
            <a:xfrm>
              <a:off x="4222800" y="960280"/>
              <a:ext cx="2485782" cy="33733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flat" cmpd="sng" w="284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MEMORIA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7" name="Google Shape;127;p22"/>
            <p:cNvSpPr/>
            <p:nvPr/>
          </p:nvSpPr>
          <p:spPr>
            <a:xfrm>
              <a:off x="5837400" y="2860560"/>
              <a:ext cx="1339578" cy="33733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MB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8" name="Google Shape;128;p22"/>
            <p:cNvSpPr/>
            <p:nvPr/>
          </p:nvSpPr>
          <p:spPr>
            <a:xfrm>
              <a:off x="3033720" y="5138640"/>
              <a:ext cx="1339902" cy="33733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PC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9" name="Google Shape;129;p22"/>
            <p:cNvSpPr/>
            <p:nvPr/>
          </p:nvSpPr>
          <p:spPr>
            <a:xfrm>
              <a:off x="3033720" y="6002280"/>
              <a:ext cx="1339902" cy="33733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130" name="Google Shape;130;p22"/>
            <p:cNvGrpSpPr/>
            <p:nvPr/>
          </p:nvGrpSpPr>
          <p:grpSpPr>
            <a:xfrm>
              <a:off x="5087880" y="4065480"/>
              <a:ext cx="1339902" cy="2142738"/>
              <a:chOff x="5087880" y="4065480"/>
              <a:chExt cx="1339902" cy="2142738"/>
            </a:xfrm>
          </p:grpSpPr>
          <p:sp>
            <p:nvSpPr>
              <p:cNvPr id="131" name="Google Shape;131;p22"/>
              <p:cNvSpPr/>
              <p:nvPr/>
            </p:nvSpPr>
            <p:spPr>
              <a:xfrm>
                <a:off x="5087880" y="4065480"/>
                <a:ext cx="1339902" cy="370818"/>
              </a:xfrm>
              <a:custGeom>
                <a:rect b="b" l="l" r="r" t="t"/>
                <a:pathLst>
                  <a:path extrusionOk="0"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lang="en" sz="1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R</a:t>
                </a:r>
                <a:r>
                  <a:rPr b="0" baseline="-25000" lang="en" sz="1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0</a:t>
                </a:r>
                <a:endParaRPr b="0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2" name="Google Shape;132;p22"/>
              <p:cNvSpPr/>
              <p:nvPr/>
            </p:nvSpPr>
            <p:spPr>
              <a:xfrm>
                <a:off x="5087880" y="4654440"/>
                <a:ext cx="1339902" cy="370818"/>
              </a:xfrm>
              <a:custGeom>
                <a:rect b="b" l="l" r="r" t="t"/>
                <a:pathLst>
                  <a:path extrusionOk="0"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lang="en" sz="1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R</a:t>
                </a:r>
                <a:r>
                  <a:rPr b="0" baseline="-25000" lang="en" sz="1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1</a:t>
                </a:r>
                <a:endParaRPr b="0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3" name="Google Shape;133;p22"/>
              <p:cNvSpPr/>
              <p:nvPr/>
            </p:nvSpPr>
            <p:spPr>
              <a:xfrm>
                <a:off x="5087880" y="5246640"/>
                <a:ext cx="1339902" cy="337338"/>
              </a:xfrm>
              <a:custGeom>
                <a:rect b="b" l="l" r="r" t="t"/>
                <a:pathLst>
                  <a:path extrusionOk="0"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lang="en" sz="1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. . .</a:t>
                </a:r>
                <a:endParaRPr b="0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4" name="Google Shape;134;p22"/>
              <p:cNvSpPr/>
              <p:nvPr/>
            </p:nvSpPr>
            <p:spPr>
              <a:xfrm>
                <a:off x="5087880" y="5837400"/>
                <a:ext cx="1339902" cy="370818"/>
              </a:xfrm>
              <a:custGeom>
                <a:rect b="b" l="l" r="r" t="t"/>
                <a:pathLst>
                  <a:path extrusionOk="0"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lang="en" sz="1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R</a:t>
                </a:r>
                <a:r>
                  <a:rPr b="0" baseline="-25000" lang="en" sz="1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n-1</a:t>
                </a:r>
                <a:endParaRPr b="0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135" name="Google Shape;135;p22"/>
            <p:cNvSpPr/>
            <p:nvPr/>
          </p:nvSpPr>
          <p:spPr>
            <a:xfrm>
              <a:off x="5532480" y="2076480"/>
              <a:ext cx="853902" cy="48421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</p:sp>
        <p:grpSp>
          <p:nvGrpSpPr>
            <p:cNvPr id="136" name="Google Shape;136;p22"/>
            <p:cNvGrpSpPr/>
            <p:nvPr/>
          </p:nvGrpSpPr>
          <p:grpSpPr>
            <a:xfrm>
              <a:off x="7466040" y="4915080"/>
              <a:ext cx="1400040" cy="914402"/>
              <a:chOff x="7466040" y="4915080"/>
              <a:chExt cx="1400040" cy="914402"/>
            </a:xfrm>
          </p:grpSpPr>
          <p:sp>
            <p:nvSpPr>
              <p:cNvPr id="137" name="Google Shape;137;p22"/>
              <p:cNvSpPr/>
              <p:nvPr/>
            </p:nvSpPr>
            <p:spPr>
              <a:xfrm>
                <a:off x="7466040" y="4915080"/>
                <a:ext cx="1400040" cy="914402"/>
              </a:xfrm>
              <a:custGeom>
                <a:rect b="b" l="l" r="r" t="t"/>
                <a:pathLst>
                  <a:path extrusionOk="0" h="2542" w="3890">
                    <a:moveTo>
                      <a:pt x="0" y="0"/>
                    </a:moveTo>
                    <a:lnTo>
                      <a:pt x="3889" y="0"/>
                    </a:lnTo>
                    <a:lnTo>
                      <a:pt x="2917" y="2541"/>
                    </a:lnTo>
                    <a:lnTo>
                      <a:pt x="972" y="254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C0128"/>
              </a:solidFill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sp>
          <p:sp>
            <p:nvSpPr>
              <p:cNvPr id="138" name="Google Shape;138;p22"/>
              <p:cNvSpPr/>
              <p:nvPr/>
            </p:nvSpPr>
            <p:spPr>
              <a:xfrm>
                <a:off x="7831080" y="5100480"/>
                <a:ext cx="728622" cy="276480"/>
              </a:xfrm>
              <a:custGeom>
                <a:rect b="b" l="l" r="r" t="t"/>
                <a:pathLst>
                  <a:path extrusionOk="0"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0128"/>
              </a:solidFill>
              <a:ln>
                <a:noFill/>
              </a:ln>
            </p:spPr>
            <p:txBody>
              <a:bodyPr anchorCtr="0" anchor="t" bIns="40500" lIns="77875" spcFirstLastPara="1" rIns="77875" wrap="square" tIns="405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n" sz="10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ALU</a:t>
                </a:r>
                <a:endParaRPr b="0" sz="10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139" name="Google Shape;139;p22"/>
            <p:cNvSpPr/>
            <p:nvPr/>
          </p:nvSpPr>
          <p:spPr>
            <a:xfrm>
              <a:off x="7097760" y="4114800"/>
              <a:ext cx="907902" cy="33733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O1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0" name="Google Shape;140;p22"/>
            <p:cNvSpPr/>
            <p:nvPr/>
          </p:nvSpPr>
          <p:spPr>
            <a:xfrm>
              <a:off x="8286840" y="4114800"/>
              <a:ext cx="907902" cy="33733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O2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1" name="Google Shape;141;p22"/>
            <p:cNvSpPr/>
            <p:nvPr/>
          </p:nvSpPr>
          <p:spPr>
            <a:xfrm>
              <a:off x="7682040" y="5915160"/>
              <a:ext cx="909360" cy="33733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U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2" name="Google Shape;142;p22"/>
            <p:cNvSpPr/>
            <p:nvPr/>
          </p:nvSpPr>
          <p:spPr>
            <a:xfrm>
              <a:off x="6924600" y="3778200"/>
              <a:ext cx="2378100" cy="2819400"/>
            </a:xfrm>
            <a:prstGeom prst="rect">
              <a:avLst/>
            </a:prstGeom>
            <a:noFill/>
            <a:ln cap="flat" cmpd="sng" w="28425">
              <a:solidFill>
                <a:srgbClr val="063DE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22"/>
            <p:cNvSpPr/>
            <p:nvPr/>
          </p:nvSpPr>
          <p:spPr>
            <a:xfrm>
              <a:off x="3889440" y="2860560"/>
              <a:ext cx="1339902" cy="33733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MA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4" name="Google Shape;144;p22"/>
            <p:cNvSpPr/>
            <p:nvPr/>
          </p:nvSpPr>
          <p:spPr>
            <a:xfrm>
              <a:off x="2238480" y="2268360"/>
              <a:ext cx="695142" cy="33733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CPU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5" name="Google Shape;145;p22"/>
            <p:cNvSpPr/>
            <p:nvPr/>
          </p:nvSpPr>
          <p:spPr>
            <a:xfrm>
              <a:off x="1339920" y="5187960"/>
              <a:ext cx="1339902" cy="33733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RI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6" name="Google Shape;146;p22"/>
            <p:cNvSpPr/>
            <p:nvPr/>
          </p:nvSpPr>
          <p:spPr>
            <a:xfrm>
              <a:off x="1339920" y="5948280"/>
              <a:ext cx="1339902" cy="33733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RU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7" name="Google Shape;147;p22"/>
            <p:cNvSpPr/>
            <p:nvPr/>
          </p:nvSpPr>
          <p:spPr>
            <a:xfrm>
              <a:off x="1179360" y="3979800"/>
              <a:ext cx="1676400" cy="2617800"/>
            </a:xfrm>
            <a:prstGeom prst="rect">
              <a:avLst/>
            </a:prstGeom>
            <a:noFill/>
            <a:ln cap="flat" cmpd="sng" w="28425">
              <a:solidFill>
                <a:srgbClr val="80008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22"/>
            <p:cNvSpPr/>
            <p:nvPr/>
          </p:nvSpPr>
          <p:spPr>
            <a:xfrm>
              <a:off x="1179360" y="4181400"/>
              <a:ext cx="1587600" cy="580662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0500" lIns="77875" spcFirstLastPara="1" rIns="77875" wrap="square" tIns="40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Collegamento I/O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9" name="Google Shape;149;p22"/>
            <p:cNvSpPr/>
            <p:nvPr/>
          </p:nvSpPr>
          <p:spPr>
            <a:xfrm>
              <a:off x="3560760" y="2470320"/>
              <a:ext cx="3968700" cy="906000"/>
            </a:xfrm>
            <a:prstGeom prst="rect">
              <a:avLst/>
            </a:prstGeom>
            <a:noFill/>
            <a:ln cap="flat" cmpd="sng" w="284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22"/>
            <p:cNvSpPr/>
            <p:nvPr/>
          </p:nvSpPr>
          <p:spPr>
            <a:xfrm>
              <a:off x="2943360" y="3576600"/>
              <a:ext cx="3703800" cy="3021000"/>
            </a:xfrm>
            <a:prstGeom prst="rect">
              <a:avLst/>
            </a:prstGeom>
            <a:noFill/>
            <a:ln cap="flat" cmpd="sng" w="28425">
              <a:solidFill>
                <a:srgbClr val="FC012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79100" lIns="79100" spcFirstLastPara="1" rIns="79100" wrap="square" tIns="791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22"/>
            <p:cNvSpPr/>
            <p:nvPr/>
          </p:nvSpPr>
          <p:spPr>
            <a:xfrm>
              <a:off x="297000" y="5187960"/>
              <a:ext cx="1058759" cy="403199"/>
            </a:xfrm>
            <a:custGeom>
              <a:rect b="b" l="l" r="r" t="t"/>
              <a:pathLst>
                <a:path extrusionOk="0" h="1122" w="2943">
                  <a:moveTo>
                    <a:pt x="0" y="280"/>
                  </a:moveTo>
                  <a:lnTo>
                    <a:pt x="2206" y="280"/>
                  </a:lnTo>
                  <a:lnTo>
                    <a:pt x="2206" y="0"/>
                  </a:lnTo>
                  <a:lnTo>
                    <a:pt x="2942" y="560"/>
                  </a:lnTo>
                  <a:lnTo>
                    <a:pt x="2206" y="1121"/>
                  </a:lnTo>
                  <a:lnTo>
                    <a:pt x="2206" y="840"/>
                  </a:lnTo>
                  <a:lnTo>
                    <a:pt x="0" y="840"/>
                  </a:lnTo>
                  <a:lnTo>
                    <a:pt x="0" y="280"/>
                  </a:lnTo>
                </a:path>
              </a:pathLst>
            </a:custGeom>
            <a:solidFill>
              <a:srgbClr val="6FA8DC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52" name="Google Shape;152;p22"/>
            <p:cNvSpPr/>
            <p:nvPr/>
          </p:nvSpPr>
          <p:spPr>
            <a:xfrm>
              <a:off x="209520" y="6093000"/>
              <a:ext cx="1146243" cy="403199"/>
            </a:xfrm>
            <a:custGeom>
              <a:rect b="b" l="l" r="r" t="t"/>
              <a:pathLst>
                <a:path extrusionOk="0" h="1122" w="3186">
                  <a:moveTo>
                    <a:pt x="3185" y="280"/>
                  </a:moveTo>
                  <a:lnTo>
                    <a:pt x="796" y="280"/>
                  </a:lnTo>
                  <a:lnTo>
                    <a:pt x="796" y="0"/>
                  </a:lnTo>
                  <a:lnTo>
                    <a:pt x="0" y="560"/>
                  </a:lnTo>
                  <a:lnTo>
                    <a:pt x="796" y="1121"/>
                  </a:lnTo>
                  <a:lnTo>
                    <a:pt x="796" y="840"/>
                  </a:lnTo>
                  <a:lnTo>
                    <a:pt x="3185" y="840"/>
                  </a:lnTo>
                  <a:lnTo>
                    <a:pt x="3185" y="280"/>
                  </a:lnTo>
                </a:path>
              </a:pathLst>
            </a:custGeom>
            <a:solidFill>
              <a:srgbClr val="6FA8DC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53" name="Google Shape;153;p22"/>
            <p:cNvSpPr/>
            <p:nvPr/>
          </p:nvSpPr>
          <p:spPr>
            <a:xfrm>
              <a:off x="4222800" y="1241280"/>
              <a:ext cx="649078" cy="1621079"/>
            </a:xfrm>
            <a:custGeom>
              <a:rect b="b" l="l" r="r" t="t"/>
              <a:pathLst>
                <a:path extrusionOk="0" h="4505" w="1805">
                  <a:moveTo>
                    <a:pt x="451" y="4504"/>
                  </a:moveTo>
                  <a:lnTo>
                    <a:pt x="451" y="1126"/>
                  </a:lnTo>
                  <a:lnTo>
                    <a:pt x="0" y="1126"/>
                  </a:lnTo>
                  <a:lnTo>
                    <a:pt x="902" y="0"/>
                  </a:lnTo>
                  <a:lnTo>
                    <a:pt x="1804" y="1126"/>
                  </a:lnTo>
                  <a:lnTo>
                    <a:pt x="1353" y="1126"/>
                  </a:lnTo>
                  <a:lnTo>
                    <a:pt x="1353" y="4504"/>
                  </a:lnTo>
                  <a:lnTo>
                    <a:pt x="451" y="4504"/>
                  </a:lnTo>
                </a:path>
              </a:pathLst>
            </a:custGeom>
            <a:solidFill>
              <a:srgbClr val="6FA8DC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54" name="Google Shape;154;p22"/>
            <p:cNvSpPr/>
            <p:nvPr/>
          </p:nvSpPr>
          <p:spPr>
            <a:xfrm>
              <a:off x="6200640" y="1241280"/>
              <a:ext cx="549362" cy="1621079"/>
            </a:xfrm>
            <a:custGeom>
              <a:rect b="b" l="l" r="r" t="t"/>
              <a:pathLst>
                <a:path extrusionOk="0" h="4505" w="1528">
                  <a:moveTo>
                    <a:pt x="0" y="896"/>
                  </a:moveTo>
                  <a:lnTo>
                    <a:pt x="763" y="0"/>
                  </a:lnTo>
                  <a:lnTo>
                    <a:pt x="1527" y="896"/>
                  </a:lnTo>
                  <a:lnTo>
                    <a:pt x="1145" y="896"/>
                  </a:lnTo>
                  <a:lnTo>
                    <a:pt x="1145" y="3607"/>
                  </a:lnTo>
                  <a:lnTo>
                    <a:pt x="1527" y="3607"/>
                  </a:lnTo>
                  <a:lnTo>
                    <a:pt x="763" y="4504"/>
                  </a:lnTo>
                  <a:lnTo>
                    <a:pt x="0" y="3607"/>
                  </a:lnTo>
                  <a:lnTo>
                    <a:pt x="381" y="3607"/>
                  </a:lnTo>
                  <a:lnTo>
                    <a:pt x="381" y="896"/>
                  </a:lnTo>
                  <a:lnTo>
                    <a:pt x="0" y="896"/>
                  </a:lnTo>
                </a:path>
              </a:pathLst>
            </a:custGeom>
            <a:solidFill>
              <a:srgbClr val="6FA8DC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</p:grpSp>
      <p:sp>
        <p:nvSpPr>
          <p:cNvPr id="155" name="Google Shape;155;p22"/>
          <p:cNvSpPr txBox="1"/>
          <p:nvPr>
            <p:ph idx="4294967295"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 Processore: modello di riferimento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