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2" r:id="rId2"/>
    <p:sldId id="275" r:id="rId3"/>
    <p:sldId id="281" r:id="rId4"/>
    <p:sldId id="274" r:id="rId5"/>
    <p:sldId id="282" r:id="rId6"/>
    <p:sldId id="283" r:id="rId7"/>
    <p:sldId id="287" r:id="rId8"/>
    <p:sldId id="288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7"/>
    <p:restoredTop sz="94542"/>
  </p:normalViewPr>
  <p:slideViewPr>
    <p:cSldViewPr snapToGrid="0" snapToObjects="1">
      <p:cViewPr varScale="1">
        <p:scale>
          <a:sx n="82" d="100"/>
          <a:sy n="82" d="100"/>
        </p:scale>
        <p:origin x="14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036F3C-32C1-9048-9645-DA09DD3303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2EA9BA9-FECE-7641-BC66-C55DEFA8BF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06CD449-DFE9-1845-AE39-996815447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88FE-AB15-C545-9B85-2203F1CFF607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869BF32-3108-D248-AFAB-BC3829356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272B69-C8AF-0B45-8FD2-30F554867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E2641-7623-204E-96D4-BAE486FCC13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2507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D9E0FC-995A-2F4F-BA63-4FD8EE435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FBB2118-70F5-4A40-A727-B6EA6926A2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AC44774-FE1F-194E-86CB-32B5FDD99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88FE-AB15-C545-9B85-2203F1CFF607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329A7D5-74DA-0741-9FB0-23130009D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21D97CE-A7D6-C94F-9922-AFAB5A4C1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E2641-7623-204E-96D4-BAE486FCC13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6522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9F74F9C-0D93-C142-8296-7E5A5B3FFF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3BA3FD5-C12E-D241-9ADC-1795BBD30E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E235095-3BF1-6A4A-AE3D-011E0DC78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88FE-AB15-C545-9B85-2203F1CFF607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26E199E-27F8-C44B-BCF8-BA114631B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AFAF668-6A05-D941-AACB-4458550ED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E2641-7623-204E-96D4-BAE486FCC13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263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1860B6-1661-AD4E-9F81-7A7401244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1AA3CD-BCA0-7E4C-99AB-0AB6D5CBA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36F8662-2C8C-624D-B200-D63D85CE8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88FE-AB15-C545-9B85-2203F1CFF607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3197BA6-5777-1B41-A76F-46CE91132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D89152C-56DC-6446-BA29-FC3D45C99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E2641-7623-204E-96D4-BAE486FCC13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0500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F4081C-44B1-C947-9274-716428EB0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6011305-6291-CE43-947A-4389FE884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ED70BE-FE12-CA44-94E8-4E303CABE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88FE-AB15-C545-9B85-2203F1CFF607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543786B-C661-3F4E-8FF7-E84932D4D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C22D117-1F38-A14F-AADC-FB3167ECA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E2641-7623-204E-96D4-BAE486FCC13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9935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39F870-2FC8-F54B-AC11-EFABF22EA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302A74-5427-404D-8ADA-E99128E336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5CCD684-2BED-A34C-A7AA-0498F14FA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DB011C7-2EC3-C346-9DCE-45B5DA7AD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88FE-AB15-C545-9B85-2203F1CFF607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4A65B72-8FF2-514D-9C1D-F383EB591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EDCF2C5-0575-B643-833D-15F5C6523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E2641-7623-204E-96D4-BAE486FCC13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2128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954E42-9B08-4F4C-8C53-589C08792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32808B5-9583-7947-B40A-67C250612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9C7247E-7D59-9346-AAC9-A5AD74332A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237B8E4-DE41-734E-8D02-E57F79341A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F6F1651-261B-C44E-A4EB-2A80E9D6E2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6B9F7F1-6356-254E-B5E0-942833163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88FE-AB15-C545-9B85-2203F1CFF607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E9155FE-60D2-4E4A-B34E-B1D03B819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E676D3A-6820-8848-BD14-D1D13FEE3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E2641-7623-204E-96D4-BAE486FCC13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3224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74C45E-9641-8C48-9783-3D1ABD20C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8CC2B0D-A154-294E-94E5-140E31D9F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88FE-AB15-C545-9B85-2203F1CFF607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CE5ACDB-5BAF-2C46-B654-095D702E8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5F4A2C0-B2CD-394A-86AD-2C6A1C8CD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E2641-7623-204E-96D4-BAE486FCC13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41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4709371-CD5D-5D4E-9330-5B8EA9DFC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88FE-AB15-C545-9B85-2203F1CFF607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18EACC3-A9A1-D645-9857-BD95B68A2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FBC3EF9-D285-734E-BDB1-98D13F404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E2641-7623-204E-96D4-BAE486FCC13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9117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8FFADC-F47D-9C46-84C3-1ECAB4D5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59D57D-1635-3A41-A7D0-0F977BEAF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4409737-0BF4-2249-B58A-229383B1C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495BF2C-73CA-E34C-8B6F-932F0266D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88FE-AB15-C545-9B85-2203F1CFF607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DAE63C3-3E30-6649-B29D-3D548A86E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19A6B83-17C9-DB4C-853D-AFA4B5CB7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E2641-7623-204E-96D4-BAE486FCC13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1844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20CE96-3530-C849-A39F-D5D49E37D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7235EEE-CCC0-884B-B224-9B0EBAED90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9B2D6EE-06D1-0E48-934A-081C8C6AC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024ED4F-E79F-7045-B8F4-B07342F75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88FE-AB15-C545-9B85-2203F1CFF607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A0EC7CA-D351-384D-B018-57BF03370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C74FC0B-F017-6A45-9B5F-A6A86EC06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E2641-7623-204E-96D4-BAE486FCC13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544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7859437-8D49-4349-BC48-5C02EB46A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FE79A7F-0D34-0045-8758-A29C95172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0E9ADDE-8B7E-4145-98C5-1CF5AABCD9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F88FE-AB15-C545-9B85-2203F1CFF607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1549F12-A41D-7F43-B498-A73ECA4A1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FF8B448-00FF-5C49-BFF3-3075C00C68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E2641-7623-204E-96D4-BAE486FCC13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711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02944E-2626-4E49-9C60-11ADEBA41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dirty="0"/>
            </a:br>
            <a:r>
              <a:rPr lang="it-IT" b="1" dirty="0" err="1"/>
              <a:t>Indirect</a:t>
            </a:r>
            <a:r>
              <a:rPr lang="it-IT" b="1" dirty="0"/>
              <a:t> </a:t>
            </a:r>
            <a:r>
              <a:rPr lang="it-IT" b="1" dirty="0" err="1"/>
              <a:t>Effects</a:t>
            </a:r>
            <a:r>
              <a:rPr lang="it-IT" dirty="0"/>
              <a:t>: The </a:t>
            </a:r>
            <a:r>
              <a:rPr lang="it-IT" dirty="0" err="1"/>
              <a:t>Doctrine</a:t>
            </a:r>
            <a:r>
              <a:rPr lang="it-IT" dirty="0"/>
              <a:t> of </a:t>
            </a:r>
            <a:r>
              <a:rPr lang="it-IT" dirty="0" err="1"/>
              <a:t>Consistent</a:t>
            </a:r>
            <a:r>
              <a:rPr lang="it-IT" dirty="0"/>
              <a:t> </a:t>
            </a:r>
            <a:r>
              <a:rPr lang="it-IT" dirty="0" err="1"/>
              <a:t>Interpretation</a:t>
            </a:r>
            <a:r>
              <a:rPr lang="it-IT" dirty="0"/>
              <a:t> and the State </a:t>
            </a:r>
            <a:r>
              <a:rPr lang="it-IT" dirty="0" err="1"/>
              <a:t>liability</a:t>
            </a:r>
            <a:r>
              <a:rPr lang="it-IT" dirty="0"/>
              <a:t> (the </a:t>
            </a:r>
            <a:r>
              <a:rPr lang="it-IT" dirty="0" err="1"/>
              <a:t>Francovich</a:t>
            </a:r>
            <a:r>
              <a:rPr lang="it-IT" dirty="0"/>
              <a:t> </a:t>
            </a:r>
            <a:r>
              <a:rPr lang="it-IT" dirty="0" err="1"/>
              <a:t>doctrine</a:t>
            </a:r>
            <a:r>
              <a:rPr lang="it-IT" dirty="0"/>
              <a:t>)</a:t>
            </a:r>
            <a:br>
              <a:rPr lang="it-IT" dirty="0"/>
            </a:br>
            <a:endParaRPr lang="fr-FR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B7F748-DD4D-5649-BA73-B16FF066B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15403"/>
            <a:ext cx="10515599" cy="4061559"/>
          </a:xfrm>
        </p:spPr>
        <p:txBody>
          <a:bodyPr>
            <a:normAutofit/>
          </a:bodyPr>
          <a:lstStyle/>
          <a:p>
            <a:r>
              <a:rPr lang="it-IT" dirty="0" err="1"/>
              <a:t>Norms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direct</a:t>
            </a:r>
            <a:r>
              <a:rPr lang="it-IT" dirty="0"/>
              <a:t> and </a:t>
            </a:r>
            <a:r>
              <a:rPr lang="it-IT" dirty="0" err="1"/>
              <a:t>indirect</a:t>
            </a:r>
            <a:r>
              <a:rPr lang="it-IT" dirty="0"/>
              <a:t> </a:t>
            </a:r>
            <a:r>
              <a:rPr lang="it-IT" dirty="0" err="1"/>
              <a:t>effects</a:t>
            </a:r>
            <a:endParaRPr lang="it-IT" dirty="0"/>
          </a:p>
          <a:p>
            <a:r>
              <a:rPr lang="it-IT" dirty="0"/>
              <a:t>A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provision</a:t>
            </a:r>
            <a:r>
              <a:rPr lang="it-IT" dirty="0"/>
              <a:t> </a:t>
            </a:r>
            <a:r>
              <a:rPr lang="it-IT" dirty="0" err="1"/>
              <a:t>lacking</a:t>
            </a:r>
            <a:r>
              <a:rPr lang="it-IT" dirty="0"/>
              <a:t> </a:t>
            </a:r>
            <a:r>
              <a:rPr lang="it-IT" dirty="0" err="1"/>
              <a:t>direct</a:t>
            </a:r>
            <a:r>
              <a:rPr lang="it-IT" dirty="0"/>
              <a:t> </a:t>
            </a:r>
            <a:r>
              <a:rPr lang="it-IT" dirty="0" err="1"/>
              <a:t>effect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still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certain</a:t>
            </a:r>
            <a:r>
              <a:rPr lang="it-IT" dirty="0"/>
              <a:t> </a:t>
            </a:r>
            <a:r>
              <a:rPr lang="it-IT" dirty="0" err="1"/>
              <a:t>indirect</a:t>
            </a:r>
            <a:r>
              <a:rPr lang="it-IT" dirty="0"/>
              <a:t> </a:t>
            </a:r>
            <a:r>
              <a:rPr lang="it-IT" dirty="0" err="1"/>
              <a:t>effects</a:t>
            </a:r>
            <a:r>
              <a:rPr lang="it-IT" dirty="0"/>
              <a:t> in the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orders</a:t>
            </a:r>
            <a:r>
              <a:rPr lang="it-IT" dirty="0"/>
              <a:t>.</a:t>
            </a:r>
          </a:p>
          <a:p>
            <a:r>
              <a:rPr lang="it-IT" dirty="0"/>
              <a:t>The </a:t>
            </a:r>
            <a:r>
              <a:rPr lang="it-IT" dirty="0" err="1"/>
              <a:t>lack</a:t>
            </a:r>
            <a:r>
              <a:rPr lang="it-IT" dirty="0"/>
              <a:t> of </a:t>
            </a:r>
            <a:r>
              <a:rPr lang="it-IT" dirty="0" err="1"/>
              <a:t>direct</a:t>
            </a:r>
            <a:r>
              <a:rPr lang="it-IT" dirty="0"/>
              <a:t> </a:t>
            </a:r>
            <a:r>
              <a:rPr lang="it-IT" dirty="0" err="1"/>
              <a:t>effect</a:t>
            </a:r>
            <a:r>
              <a:rPr lang="it-IT" dirty="0"/>
              <a:t> </a:t>
            </a:r>
            <a:r>
              <a:rPr lang="it-IT" dirty="0" err="1"/>
              <a:t>means</a:t>
            </a:r>
            <a:r>
              <a:rPr lang="it-IT" dirty="0"/>
              <a:t> </a:t>
            </a:r>
            <a:r>
              <a:rPr lang="it-IT" dirty="0" err="1"/>
              <a:t>exactly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: the </a:t>
            </a:r>
            <a:r>
              <a:rPr lang="it-IT" dirty="0" err="1"/>
              <a:t>norm</a:t>
            </a:r>
            <a:r>
              <a:rPr lang="it-IT" dirty="0"/>
              <a:t> </a:t>
            </a:r>
            <a:r>
              <a:rPr lang="it-IT" dirty="0" err="1"/>
              <a:t>cannot</a:t>
            </a:r>
            <a:r>
              <a:rPr lang="it-IT" dirty="0"/>
              <a:t> </a:t>
            </a:r>
            <a:r>
              <a:rPr lang="it-IT" dirty="0" err="1"/>
              <a:t>itself</a:t>
            </a:r>
            <a:r>
              <a:rPr lang="it-IT" dirty="0"/>
              <a:t> –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directly</a:t>
            </a:r>
            <a:r>
              <a:rPr lang="it-IT" dirty="0"/>
              <a:t> – be </a:t>
            </a:r>
            <a:r>
              <a:rPr lang="it-IT" dirty="0" err="1"/>
              <a:t>invoked</a:t>
            </a:r>
            <a:r>
              <a:rPr lang="it-IT" dirty="0"/>
              <a:t> / </a:t>
            </a:r>
            <a:r>
              <a:rPr lang="it-IT" dirty="0" err="1"/>
              <a:t>applied</a:t>
            </a:r>
            <a:endParaRPr lang="it-IT" dirty="0"/>
          </a:p>
          <a:p>
            <a:r>
              <a:rPr lang="it-IT" dirty="0" err="1"/>
              <a:t>However</a:t>
            </a:r>
            <a:r>
              <a:rPr lang="it-IT" dirty="0"/>
              <a:t>, </a:t>
            </a:r>
            <a:r>
              <a:rPr lang="it-IT" dirty="0" err="1"/>
              <a:t>European</a:t>
            </a:r>
            <a:r>
              <a:rPr lang="it-IT" dirty="0"/>
              <a:t> law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still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indirect</a:t>
            </a:r>
            <a:r>
              <a:rPr lang="it-IT" dirty="0"/>
              <a:t> </a:t>
            </a:r>
            <a:r>
              <a:rPr lang="it-IT" dirty="0" err="1"/>
              <a:t>effects</a:t>
            </a:r>
            <a:r>
              <a:rPr lang="it-IT" dirty="0"/>
              <a:t> on </a:t>
            </a:r>
            <a:r>
              <a:rPr lang="it-IT" dirty="0" err="1"/>
              <a:t>national</a:t>
            </a:r>
            <a:r>
              <a:rPr lang="it-IT" dirty="0"/>
              <a:t> law.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013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1FF510-F683-5A48-B0D6-69FC82032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consistent </a:t>
            </a:r>
            <a:r>
              <a:rPr lang="fr-FR" dirty="0" err="1"/>
              <a:t>interpretation</a:t>
            </a:r>
            <a:endParaRPr lang="fr-FR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F0BF88-DB57-C24A-B5AE-CAA5CCD3E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This indirect </a:t>
            </a:r>
            <a:r>
              <a:rPr lang="fr-FR" dirty="0" err="1"/>
              <a:t>effect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on the </a:t>
            </a:r>
            <a:r>
              <a:rPr lang="fr-FR" dirty="0" err="1"/>
              <a:t>interpretation</a:t>
            </a:r>
            <a:r>
              <a:rPr lang="fr-FR" dirty="0"/>
              <a:t> of the national </a:t>
            </a:r>
            <a:r>
              <a:rPr lang="fr-FR" dirty="0" err="1"/>
              <a:t>law</a:t>
            </a:r>
            <a:r>
              <a:rPr lang="fr-FR" dirty="0"/>
              <a:t>.</a:t>
            </a:r>
          </a:p>
          <a:p>
            <a:r>
              <a:rPr lang="fr-FR" dirty="0"/>
              <a:t>This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it-IT" dirty="0"/>
              <a:t>a general duty on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courts</a:t>
            </a:r>
            <a:r>
              <a:rPr lang="it-IT" dirty="0"/>
              <a:t> (and </a:t>
            </a:r>
            <a:r>
              <a:rPr lang="it-IT" dirty="0" err="1"/>
              <a:t>administrations</a:t>
            </a:r>
            <a:r>
              <a:rPr lang="it-IT" dirty="0"/>
              <a:t>) to </a:t>
            </a:r>
            <a:r>
              <a:rPr lang="it-IT" dirty="0" err="1"/>
              <a:t>interpret</a:t>
            </a:r>
            <a:r>
              <a:rPr lang="it-IT" dirty="0"/>
              <a:t> </a:t>
            </a:r>
            <a:r>
              <a:rPr lang="it-IT" dirty="0" err="1"/>
              <a:t>national</a:t>
            </a:r>
            <a:r>
              <a:rPr lang="it-IT" dirty="0"/>
              <a:t> law </a:t>
            </a:r>
            <a:r>
              <a:rPr lang="it-IT" dirty="0" err="1"/>
              <a:t>as</a:t>
            </a:r>
            <a:r>
              <a:rPr lang="it-IT" dirty="0"/>
              <a:t> far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possible</a:t>
            </a:r>
            <a:r>
              <a:rPr lang="it-IT" dirty="0"/>
              <a:t> </a:t>
            </a:r>
            <a:r>
              <a:rPr lang="it-IT" b="1" dirty="0"/>
              <a:t>in light of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European</a:t>
            </a:r>
            <a:r>
              <a:rPr lang="it-IT" dirty="0"/>
              <a:t> law.</a:t>
            </a:r>
          </a:p>
          <a:p>
            <a:r>
              <a:rPr lang="it-IT" dirty="0"/>
              <a:t>The </a:t>
            </a:r>
            <a:r>
              <a:rPr lang="it-IT" dirty="0" err="1"/>
              <a:t>doctrine</a:t>
            </a:r>
            <a:r>
              <a:rPr lang="it-IT" dirty="0"/>
              <a:t> of </a:t>
            </a:r>
            <a:r>
              <a:rPr lang="it-IT" dirty="0" err="1"/>
              <a:t>consistent</a:t>
            </a:r>
            <a:r>
              <a:rPr lang="it-IT" dirty="0"/>
              <a:t> </a:t>
            </a:r>
            <a:r>
              <a:rPr lang="it-IT" dirty="0" err="1"/>
              <a:t>interpretation</a:t>
            </a:r>
            <a:r>
              <a:rPr lang="it-IT" dirty="0"/>
              <a:t> </a:t>
            </a:r>
            <a:r>
              <a:rPr lang="it-IT" dirty="0" err="1"/>
              <a:t>applies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 </a:t>
            </a:r>
            <a:r>
              <a:rPr lang="it-IT" dirty="0" err="1"/>
              <a:t>structural</a:t>
            </a:r>
            <a:r>
              <a:rPr lang="it-IT" dirty="0"/>
              <a:t> </a:t>
            </a:r>
            <a:r>
              <a:rPr lang="it-IT" dirty="0" err="1"/>
              <a:t>principle</a:t>
            </a:r>
            <a:r>
              <a:rPr lang="it-IT" dirty="0"/>
              <a:t> to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sources</a:t>
            </a:r>
            <a:r>
              <a:rPr lang="it-IT" dirty="0"/>
              <a:t> of </a:t>
            </a:r>
            <a:r>
              <a:rPr lang="it-IT" dirty="0" err="1"/>
              <a:t>European</a:t>
            </a:r>
            <a:r>
              <a:rPr lang="it-IT" dirty="0"/>
              <a:t> law. </a:t>
            </a:r>
          </a:p>
          <a:p>
            <a:r>
              <a:rPr lang="it-IT" dirty="0"/>
              <a:t>National </a:t>
            </a:r>
            <a:r>
              <a:rPr lang="it-IT" dirty="0" err="1"/>
              <a:t>courts</a:t>
            </a:r>
            <a:r>
              <a:rPr lang="it-IT" dirty="0"/>
              <a:t> are </a:t>
            </a:r>
            <a:r>
              <a:rPr lang="it-IT" dirty="0" err="1"/>
              <a:t>required</a:t>
            </a:r>
            <a:r>
              <a:rPr lang="it-IT" dirty="0"/>
              <a:t> to </a:t>
            </a:r>
            <a:r>
              <a:rPr lang="it-IT" dirty="0" err="1"/>
              <a:t>interpret</a:t>
            </a:r>
            <a:r>
              <a:rPr lang="it-IT" dirty="0"/>
              <a:t>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national</a:t>
            </a:r>
            <a:r>
              <a:rPr lang="it-IT" dirty="0"/>
              <a:t> law “</a:t>
            </a:r>
            <a:r>
              <a:rPr lang="it-IT" b="1" dirty="0" err="1"/>
              <a:t>as</a:t>
            </a:r>
            <a:r>
              <a:rPr lang="it-IT" b="1" dirty="0"/>
              <a:t> far </a:t>
            </a:r>
            <a:r>
              <a:rPr lang="it-IT" b="1" dirty="0" err="1"/>
              <a:t>as</a:t>
            </a:r>
            <a:r>
              <a:rPr lang="it-IT" b="1" dirty="0"/>
              <a:t> </a:t>
            </a:r>
            <a:r>
              <a:rPr lang="it-IT" b="1" dirty="0" err="1"/>
              <a:t>possible</a:t>
            </a:r>
            <a:r>
              <a:rPr lang="it-IT" dirty="0"/>
              <a:t>, in the light of the </a:t>
            </a:r>
            <a:r>
              <a:rPr lang="it-IT" dirty="0" err="1"/>
              <a:t>wording</a:t>
            </a:r>
            <a:r>
              <a:rPr lang="it-IT" dirty="0"/>
              <a:t> and the </a:t>
            </a:r>
            <a:r>
              <a:rPr lang="it-IT" dirty="0" err="1"/>
              <a:t>purpose</a:t>
            </a:r>
            <a:r>
              <a:rPr lang="it-IT" dirty="0"/>
              <a:t> of the </a:t>
            </a:r>
            <a:r>
              <a:rPr lang="it-IT" dirty="0" err="1"/>
              <a:t>directive</a:t>
            </a:r>
            <a:r>
              <a:rPr lang="it-IT" dirty="0"/>
              <a:t>”</a:t>
            </a:r>
          </a:p>
          <a:p>
            <a:r>
              <a:rPr lang="it-IT" dirty="0"/>
              <a:t>“to do </a:t>
            </a:r>
            <a:r>
              <a:rPr lang="it-IT" dirty="0" err="1"/>
              <a:t>whatever</a:t>
            </a:r>
            <a:r>
              <a:rPr lang="it-IT" dirty="0"/>
              <a:t> </a:t>
            </a:r>
            <a:r>
              <a:rPr lang="it-IT" dirty="0" err="1"/>
              <a:t>lies</a:t>
            </a:r>
            <a:r>
              <a:rPr lang="it-IT" dirty="0"/>
              <a:t> </a:t>
            </a:r>
            <a:r>
              <a:rPr lang="it-IT" dirty="0" err="1"/>
              <a:t>within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jurisdiction</a:t>
            </a:r>
            <a:r>
              <a:rPr lang="it-IT" dirty="0"/>
              <a:t>, </a:t>
            </a:r>
            <a:r>
              <a:rPr lang="it-IT" dirty="0" err="1"/>
              <a:t>having</a:t>
            </a:r>
            <a:r>
              <a:rPr lang="it-IT" dirty="0"/>
              <a:t> </a:t>
            </a:r>
            <a:r>
              <a:rPr lang="it-IT" dirty="0" err="1"/>
              <a:t>regard</a:t>
            </a:r>
            <a:r>
              <a:rPr lang="it-IT" dirty="0"/>
              <a:t> to the </a:t>
            </a:r>
            <a:r>
              <a:rPr lang="it-IT" dirty="0" err="1"/>
              <a:t>whole</a:t>
            </a:r>
            <a:r>
              <a:rPr lang="it-IT" dirty="0"/>
              <a:t> body of </a:t>
            </a:r>
            <a:r>
              <a:rPr lang="it-IT" dirty="0" err="1"/>
              <a:t>rules</a:t>
            </a:r>
            <a:r>
              <a:rPr lang="it-IT" dirty="0"/>
              <a:t> of </a:t>
            </a:r>
            <a:r>
              <a:rPr lang="it-IT" dirty="0" err="1"/>
              <a:t>national</a:t>
            </a:r>
            <a:r>
              <a:rPr lang="it-IT" dirty="0"/>
              <a:t> law”.</a:t>
            </a:r>
          </a:p>
          <a:p>
            <a:endParaRPr lang="it-IT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04419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E6E578-B6D4-8142-9351-368AD015F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limits</a:t>
            </a:r>
            <a:r>
              <a:rPr lang="fr-FR" dirty="0"/>
              <a:t>?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7A6F61-BB10-2748-8817-A50350F13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854" y="1378424"/>
            <a:ext cx="10766946" cy="4798539"/>
          </a:xfrm>
        </p:spPr>
        <p:txBody>
          <a:bodyPr>
            <a:normAutofit fontScale="92500"/>
          </a:bodyPr>
          <a:lstStyle/>
          <a:p>
            <a:r>
              <a:rPr lang="it-IT" dirty="0"/>
              <a:t>The Court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clarified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duty “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limited</a:t>
            </a:r>
            <a:r>
              <a:rPr lang="it-IT" dirty="0"/>
              <a:t> by </a:t>
            </a:r>
            <a:r>
              <a:rPr lang="it-IT" b="1" dirty="0"/>
              <a:t>the general </a:t>
            </a:r>
            <a:r>
              <a:rPr lang="it-IT" b="1" dirty="0" err="1"/>
              <a:t>principles</a:t>
            </a:r>
            <a:r>
              <a:rPr lang="it-IT" b="1" dirty="0"/>
              <a:t> of law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form</a:t>
            </a:r>
            <a:r>
              <a:rPr lang="it-IT" dirty="0"/>
              <a:t> part of [</a:t>
            </a:r>
            <a:r>
              <a:rPr lang="it-IT" dirty="0" err="1"/>
              <a:t>European</a:t>
            </a:r>
            <a:r>
              <a:rPr lang="it-IT" dirty="0"/>
              <a:t>] law and in </a:t>
            </a:r>
            <a:r>
              <a:rPr lang="it-IT" dirty="0" err="1"/>
              <a:t>particular</a:t>
            </a:r>
            <a:r>
              <a:rPr lang="it-IT" dirty="0"/>
              <a:t> the </a:t>
            </a:r>
            <a:r>
              <a:rPr lang="it-IT" dirty="0" err="1"/>
              <a:t>principles</a:t>
            </a:r>
            <a:r>
              <a:rPr lang="it-IT" dirty="0"/>
              <a:t> </a:t>
            </a:r>
            <a:r>
              <a:rPr lang="it-IT" b="1" dirty="0"/>
              <a:t>of </a:t>
            </a:r>
            <a:r>
              <a:rPr lang="it-IT" b="1" u="sng" dirty="0" err="1"/>
              <a:t>legal</a:t>
            </a:r>
            <a:r>
              <a:rPr lang="it-IT" b="1" u="sng" dirty="0"/>
              <a:t> </a:t>
            </a:r>
            <a:r>
              <a:rPr lang="it-IT" b="1" u="sng" dirty="0" err="1"/>
              <a:t>certainty</a:t>
            </a:r>
            <a:r>
              <a:rPr lang="it-IT" b="1" u="sng" dirty="0"/>
              <a:t> and non-</a:t>
            </a:r>
            <a:r>
              <a:rPr lang="it-IT" b="1" u="sng" dirty="0" err="1"/>
              <a:t>retroactivity</a:t>
            </a:r>
            <a:r>
              <a:rPr lang="it-IT" dirty="0"/>
              <a:t>”. </a:t>
            </a:r>
          </a:p>
          <a:p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</a:t>
            </a:r>
            <a:r>
              <a:rPr lang="it-IT" dirty="0" err="1"/>
              <a:t>taken</a:t>
            </a:r>
            <a:r>
              <a:rPr lang="it-IT" dirty="0"/>
              <a:t> to </a:t>
            </a:r>
            <a:r>
              <a:rPr lang="it-IT" dirty="0" err="1"/>
              <a:t>imply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</a:t>
            </a:r>
            <a:r>
              <a:rPr lang="it-IT" dirty="0" err="1"/>
              <a:t>indirect</a:t>
            </a:r>
            <a:r>
              <a:rPr lang="it-IT" dirty="0"/>
              <a:t> </a:t>
            </a:r>
            <a:r>
              <a:rPr lang="it-IT" dirty="0" err="1"/>
              <a:t>effect</a:t>
            </a:r>
            <a:r>
              <a:rPr lang="it-IT" dirty="0"/>
              <a:t> of </a:t>
            </a:r>
            <a:r>
              <a:rPr lang="it-IT" dirty="0" err="1"/>
              <a:t>directives</a:t>
            </a:r>
            <a:r>
              <a:rPr lang="it-IT" dirty="0"/>
              <a:t> </a:t>
            </a:r>
            <a:r>
              <a:rPr lang="it-IT" dirty="0" err="1"/>
              <a:t>cannot</a:t>
            </a:r>
            <a:r>
              <a:rPr lang="it-IT" dirty="0"/>
              <a:t> aggravate the </a:t>
            </a:r>
            <a:r>
              <a:rPr lang="it-IT" dirty="0" err="1"/>
              <a:t>criminal</a:t>
            </a:r>
            <a:r>
              <a:rPr lang="it-IT" dirty="0"/>
              <a:t> </a:t>
            </a:r>
            <a:r>
              <a:rPr lang="it-IT" dirty="0" err="1"/>
              <a:t>liability</a:t>
            </a:r>
            <a:r>
              <a:rPr lang="it-IT" dirty="0"/>
              <a:t> of a private party,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criminal</a:t>
            </a:r>
            <a:r>
              <a:rPr lang="it-IT" dirty="0"/>
              <a:t> law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subject</a:t>
            </a:r>
            <a:r>
              <a:rPr lang="it-IT" dirty="0"/>
              <a:t> to </a:t>
            </a:r>
            <a:r>
              <a:rPr lang="it-IT" dirty="0" err="1"/>
              <a:t>particularly</a:t>
            </a:r>
            <a:r>
              <a:rPr lang="it-IT" dirty="0"/>
              <a:t> </a:t>
            </a:r>
            <a:r>
              <a:rPr lang="it-IT" dirty="0" err="1"/>
              <a:t>strict</a:t>
            </a:r>
            <a:r>
              <a:rPr lang="it-IT" dirty="0"/>
              <a:t> </a:t>
            </a:r>
            <a:r>
              <a:rPr lang="it-IT" dirty="0" err="1"/>
              <a:t>rules</a:t>
            </a:r>
            <a:r>
              <a:rPr lang="it-IT" dirty="0"/>
              <a:t> of </a:t>
            </a:r>
            <a:r>
              <a:rPr lang="it-IT" dirty="0" err="1"/>
              <a:t>interpretation</a:t>
            </a:r>
            <a:r>
              <a:rPr lang="it-IT" dirty="0"/>
              <a:t>. </a:t>
            </a:r>
          </a:p>
          <a:p>
            <a:r>
              <a:rPr lang="it-IT" dirty="0" err="1"/>
              <a:t>But</a:t>
            </a:r>
            <a:r>
              <a:rPr lang="it-IT" dirty="0"/>
              <a:t> more </a:t>
            </a:r>
            <a:r>
              <a:rPr lang="it-IT" dirty="0" err="1"/>
              <a:t>importantly</a:t>
            </a:r>
            <a:r>
              <a:rPr lang="it-IT" dirty="0"/>
              <a:t>, the Court </a:t>
            </a:r>
            <a:r>
              <a:rPr lang="it-IT" dirty="0" err="1"/>
              <a:t>recognizes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</a:t>
            </a:r>
            <a:r>
              <a:rPr lang="it-IT" b="1" dirty="0" err="1"/>
              <a:t>clear</a:t>
            </a:r>
            <a:r>
              <a:rPr lang="it-IT" b="1" dirty="0"/>
              <a:t> and </a:t>
            </a:r>
            <a:r>
              <a:rPr lang="it-IT" b="1" dirty="0" err="1"/>
              <a:t>unambiguous</a:t>
            </a:r>
            <a:r>
              <a:rPr lang="it-IT" b="1" dirty="0"/>
              <a:t> </a:t>
            </a:r>
            <a:r>
              <a:rPr lang="it-IT" b="1" dirty="0" err="1"/>
              <a:t>wording</a:t>
            </a:r>
            <a:r>
              <a:rPr lang="it-IT" b="1" dirty="0"/>
              <a:t> of a </a:t>
            </a:r>
            <a:r>
              <a:rPr lang="it-IT" b="1" dirty="0" err="1"/>
              <a:t>national</a:t>
            </a:r>
            <a:r>
              <a:rPr lang="it-IT" b="1" dirty="0"/>
              <a:t> </a:t>
            </a:r>
            <a:r>
              <a:rPr lang="it-IT" b="1" dirty="0" err="1"/>
              <a:t>provision</a:t>
            </a:r>
            <a:r>
              <a:rPr lang="it-IT" b="1" dirty="0"/>
              <a:t> </a:t>
            </a:r>
            <a:r>
              <a:rPr lang="it-IT" dirty="0" err="1"/>
              <a:t>constitutes</a:t>
            </a:r>
            <a:r>
              <a:rPr lang="it-IT" dirty="0"/>
              <a:t> an </a:t>
            </a:r>
            <a:r>
              <a:rPr lang="it-IT" dirty="0" err="1"/>
              <a:t>absolute</a:t>
            </a:r>
            <a:r>
              <a:rPr lang="it-IT" dirty="0"/>
              <a:t> </a:t>
            </a:r>
            <a:r>
              <a:rPr lang="it-IT" dirty="0" err="1"/>
              <a:t>limit</a:t>
            </a:r>
            <a:r>
              <a:rPr lang="it-IT" dirty="0"/>
              <a:t> to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interpretation</a:t>
            </a:r>
            <a:r>
              <a:rPr lang="it-IT" dirty="0"/>
              <a:t>.</a:t>
            </a:r>
          </a:p>
          <a:p>
            <a:r>
              <a:rPr lang="it-IT" dirty="0"/>
              <a:t>National </a:t>
            </a:r>
            <a:r>
              <a:rPr lang="it-IT" dirty="0" err="1"/>
              <a:t>courts</a:t>
            </a:r>
            <a:r>
              <a:rPr lang="it-IT" dirty="0"/>
              <a:t> are </a:t>
            </a:r>
            <a:r>
              <a:rPr lang="it-IT" dirty="0" err="1"/>
              <a:t>thus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required</a:t>
            </a:r>
            <a:r>
              <a:rPr lang="it-IT" dirty="0"/>
              <a:t> to </a:t>
            </a:r>
            <a:r>
              <a:rPr lang="it-IT" dirty="0" err="1"/>
              <a:t>interpret</a:t>
            </a:r>
            <a:r>
              <a:rPr lang="it-IT" dirty="0"/>
              <a:t> </a:t>
            </a:r>
            <a:r>
              <a:rPr lang="it-IT" dirty="0" err="1"/>
              <a:t>national</a:t>
            </a:r>
            <a:r>
              <a:rPr lang="it-IT" dirty="0"/>
              <a:t> law contra </a:t>
            </a:r>
            <a:r>
              <a:rPr lang="it-IT" dirty="0" err="1"/>
              <a:t>legem</a:t>
            </a:r>
            <a:r>
              <a:rPr lang="it-IT" dirty="0"/>
              <a:t>. The duty of </a:t>
            </a:r>
            <a:r>
              <a:rPr lang="it-IT" dirty="0" err="1"/>
              <a:t>consistent</a:t>
            </a:r>
            <a:r>
              <a:rPr lang="it-IT" dirty="0"/>
              <a:t> </a:t>
            </a:r>
            <a:r>
              <a:rPr lang="it-IT" dirty="0" err="1"/>
              <a:t>interpretation</a:t>
            </a:r>
            <a:r>
              <a:rPr lang="it-IT" dirty="0"/>
              <a:t> </a:t>
            </a:r>
            <a:r>
              <a:rPr lang="it-IT" dirty="0" err="1"/>
              <a:t>would</a:t>
            </a:r>
            <a:r>
              <a:rPr lang="it-IT" dirty="0"/>
              <a:t> </a:t>
            </a:r>
            <a:r>
              <a:rPr lang="it-IT" dirty="0" err="1"/>
              <a:t>thus</a:t>
            </a:r>
            <a:r>
              <a:rPr lang="it-IT" dirty="0"/>
              <a:t> </a:t>
            </a:r>
            <a:r>
              <a:rPr lang="it-IT" dirty="0" err="1"/>
              <a:t>find</a:t>
            </a:r>
            <a:r>
              <a:rPr lang="it-IT" dirty="0"/>
              <a:t> a </a:t>
            </a:r>
            <a:r>
              <a:rPr lang="it-IT" dirty="0" err="1"/>
              <a:t>boundary</a:t>
            </a:r>
            <a:r>
              <a:rPr lang="it-IT" dirty="0"/>
              <a:t> in the </a:t>
            </a:r>
            <a:r>
              <a:rPr lang="it-IT" dirty="0" err="1"/>
              <a:t>clear</a:t>
            </a:r>
            <a:r>
              <a:rPr lang="it-IT" dirty="0"/>
              <a:t> </a:t>
            </a:r>
            <a:r>
              <a:rPr lang="it-IT" dirty="0" err="1"/>
              <a:t>wording</a:t>
            </a:r>
            <a:r>
              <a:rPr lang="it-IT" dirty="0"/>
              <a:t> of a </a:t>
            </a:r>
            <a:r>
              <a:rPr lang="it-IT" dirty="0" err="1"/>
              <a:t>provision</a:t>
            </a:r>
            <a:r>
              <a:rPr lang="it-IT" dirty="0"/>
              <a:t> </a:t>
            </a:r>
            <a:r>
              <a:rPr lang="it-IT" dirty="0">
                <a:sym typeface="Wingdings" pitchFamily="2" charset="2"/>
              </a:rPr>
              <a:t> to </a:t>
            </a:r>
            <a:r>
              <a:rPr lang="it-IT" dirty="0" err="1">
                <a:sym typeface="Wingdings" pitchFamily="2" charset="2"/>
              </a:rPr>
              <a:t>interpret</a:t>
            </a:r>
            <a:r>
              <a:rPr lang="it-IT" dirty="0">
                <a:sym typeface="Wingdings" pitchFamily="2" charset="2"/>
              </a:rPr>
              <a:t> a </a:t>
            </a:r>
            <a:r>
              <a:rPr lang="it-IT" dirty="0" err="1">
                <a:sym typeface="Wingdings" pitchFamily="2" charset="2"/>
              </a:rPr>
              <a:t>tex</a:t>
            </a:r>
            <a:r>
              <a:rPr lang="it-IT" dirty="0">
                <a:sym typeface="Wingdings" pitchFamily="2" charset="2"/>
              </a:rPr>
              <a:t> </a:t>
            </a:r>
            <a:r>
              <a:rPr lang="it-IT" dirty="0" err="1">
                <a:sym typeface="Wingdings" pitchFamily="2" charset="2"/>
              </a:rPr>
              <a:t>not</a:t>
            </a:r>
            <a:r>
              <a:rPr lang="it-IT" dirty="0">
                <a:sym typeface="Wingdings" pitchFamily="2" charset="2"/>
              </a:rPr>
              <a:t> </a:t>
            </a:r>
            <a:r>
              <a:rPr lang="it-IT" dirty="0" err="1">
                <a:sym typeface="Wingdings" pitchFamily="2" charset="2"/>
              </a:rPr>
              <a:t>amend</a:t>
            </a:r>
            <a:r>
              <a:rPr lang="it-IT" dirty="0">
                <a:sym typeface="Wingdings" pitchFamily="2" charset="2"/>
              </a:rPr>
              <a:t> </a:t>
            </a:r>
            <a:r>
              <a:rPr lang="it-IT" dirty="0" err="1">
                <a:sym typeface="Wingdings" pitchFamily="2" charset="2"/>
              </a:rPr>
              <a:t>it</a:t>
            </a:r>
            <a:r>
              <a:rPr lang="it-IT" dirty="0">
                <a:sym typeface="Wingdings" pitchFamily="2" charset="2"/>
              </a:rPr>
              <a:t> !</a:t>
            </a:r>
            <a:endParaRPr lang="it-IT" dirty="0"/>
          </a:p>
          <a:p>
            <a:endParaRPr lang="it-IT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4866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849CDA-24EB-ED46-9796-1081A1128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8" y="1364775"/>
            <a:ext cx="10302922" cy="325913"/>
          </a:xfrm>
        </p:spPr>
        <p:txBody>
          <a:bodyPr>
            <a:normAutofit fontScale="90000"/>
          </a:bodyPr>
          <a:lstStyle/>
          <a:p>
            <a:r>
              <a:rPr lang="fr-FR" dirty="0"/>
              <a:t>State </a:t>
            </a:r>
            <a:r>
              <a:rPr lang="fr-FR" dirty="0" err="1"/>
              <a:t>Liability</a:t>
            </a:r>
            <a:r>
              <a:rPr lang="fr-FR" dirty="0"/>
              <a:t>: The State </a:t>
            </a:r>
            <a:r>
              <a:rPr lang="fr-FR" dirty="0" err="1"/>
              <a:t>is</a:t>
            </a:r>
            <a:r>
              <a:rPr lang="fr-FR" dirty="0"/>
              <a:t> liable to </a:t>
            </a:r>
            <a:r>
              <a:rPr lang="fr-FR" dirty="0" err="1"/>
              <a:t>compensate</a:t>
            </a:r>
            <a:r>
              <a:rPr lang="fr-FR" dirty="0"/>
              <a:t> </a:t>
            </a:r>
            <a:r>
              <a:rPr lang="fr-FR" dirty="0" err="1"/>
              <a:t>losses</a:t>
            </a:r>
            <a:r>
              <a:rPr lang="fr-FR" dirty="0"/>
              <a:t> </a:t>
            </a:r>
            <a:r>
              <a:rPr lang="fr-FR" dirty="0" err="1"/>
              <a:t>caused</a:t>
            </a:r>
            <a:r>
              <a:rPr lang="fr-FR" dirty="0"/>
              <a:t> to an </a:t>
            </a:r>
            <a:r>
              <a:rPr lang="fr-FR" dirty="0" err="1"/>
              <a:t>individual</a:t>
            </a:r>
            <a:r>
              <a:rPr lang="fr-FR" dirty="0"/>
              <a:t> by </a:t>
            </a:r>
            <a:r>
              <a:rPr lang="fr-FR" dirty="0" err="1"/>
              <a:t>its</a:t>
            </a:r>
            <a:r>
              <a:rPr lang="fr-FR" dirty="0"/>
              <a:t> violation of </a:t>
            </a:r>
            <a:r>
              <a:rPr lang="fr-FR" dirty="0" err="1"/>
              <a:t>European</a:t>
            </a:r>
            <a:r>
              <a:rPr lang="fr-FR" dirty="0"/>
              <a:t> </a:t>
            </a:r>
            <a:r>
              <a:rPr lang="fr-FR" dirty="0" err="1"/>
              <a:t>law</a:t>
            </a:r>
            <a:br>
              <a:rPr lang="fr-FR" dirty="0"/>
            </a:br>
            <a:endParaRPr lang="fr-FR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BE0FDB-30B1-6A46-A319-633369922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616" y="2224585"/>
            <a:ext cx="10835184" cy="3952377"/>
          </a:xfrm>
        </p:spPr>
        <p:txBody>
          <a:bodyPr>
            <a:normAutofit/>
          </a:bodyPr>
          <a:lstStyle/>
          <a:p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are </a:t>
            </a:r>
            <a:r>
              <a:rPr lang="it-IT" dirty="0" err="1"/>
              <a:t>liable</a:t>
            </a:r>
            <a:r>
              <a:rPr lang="it-IT" dirty="0"/>
              <a:t> to </a:t>
            </a:r>
            <a:r>
              <a:rPr lang="it-IT" dirty="0" err="1"/>
              <a:t>pay</a:t>
            </a:r>
            <a:r>
              <a:rPr lang="it-IT" dirty="0"/>
              <a:t> </a:t>
            </a:r>
            <a:r>
              <a:rPr lang="it-IT" dirty="0" err="1"/>
              <a:t>damages</a:t>
            </a:r>
            <a:r>
              <a:rPr lang="it-IT" dirty="0"/>
              <a:t> </a:t>
            </a:r>
            <a:r>
              <a:rPr lang="it-IT" dirty="0" err="1"/>
              <a:t>where</a:t>
            </a:r>
            <a:r>
              <a:rPr lang="it-IT" dirty="0"/>
              <a:t> </a:t>
            </a:r>
            <a:r>
              <a:rPr lang="it-IT" dirty="0" err="1"/>
              <a:t>loss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sustained</a:t>
            </a:r>
            <a:r>
              <a:rPr lang="it-IT" dirty="0"/>
              <a:t> by </a:t>
            </a:r>
            <a:r>
              <a:rPr lang="it-IT" dirty="0" err="1"/>
              <a:t>reason</a:t>
            </a:r>
            <a:r>
              <a:rPr lang="it-IT" dirty="0"/>
              <a:t> of </a:t>
            </a:r>
            <a:r>
              <a:rPr lang="it-IT" dirty="0" err="1"/>
              <a:t>failure</a:t>
            </a:r>
            <a:r>
              <a:rPr lang="it-IT" dirty="0"/>
              <a:t> </a:t>
            </a:r>
            <a:r>
              <a:rPr lang="it-IT" u="sng" dirty="0"/>
              <a:t>to </a:t>
            </a:r>
            <a:r>
              <a:rPr lang="it-IT" u="sng" dirty="0" err="1"/>
              <a:t>transpose</a:t>
            </a:r>
            <a:r>
              <a:rPr lang="it-IT" u="sng" dirty="0"/>
              <a:t> a </a:t>
            </a:r>
            <a:r>
              <a:rPr lang="it-IT" u="sng" dirty="0" err="1"/>
              <a:t>directive</a:t>
            </a:r>
            <a:r>
              <a:rPr lang="it-IT" u="sng" dirty="0"/>
              <a:t> in </a:t>
            </a:r>
            <a:r>
              <a:rPr lang="it-IT" u="sng" dirty="0" err="1"/>
              <a:t>whole</a:t>
            </a:r>
            <a:r>
              <a:rPr lang="it-IT" u="sng" dirty="0"/>
              <a:t> or in part. </a:t>
            </a:r>
          </a:p>
        </p:txBody>
      </p:sp>
    </p:spTree>
    <p:extLst>
      <p:ext uri="{BB962C8B-B14F-4D97-AF65-F5344CB8AC3E}">
        <p14:creationId xmlns:p14="http://schemas.microsoft.com/office/powerpoint/2010/main" val="2025888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A051B7-C7DF-F442-9E53-838710CC0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err="1"/>
              <a:t>Francovich</a:t>
            </a:r>
            <a:r>
              <a:rPr lang="it-IT" b="1" dirty="0"/>
              <a:t> and </a:t>
            </a:r>
            <a:r>
              <a:rPr lang="it-IT" b="1" dirty="0" err="1"/>
              <a:t>others</a:t>
            </a:r>
            <a:r>
              <a:rPr lang="it-IT" b="1" dirty="0"/>
              <a:t> </a:t>
            </a:r>
            <a:r>
              <a:rPr lang="it-IT" dirty="0"/>
              <a:t>v. </a:t>
            </a:r>
            <a:r>
              <a:rPr lang="it-IT" dirty="0" err="1"/>
              <a:t>Italy</a:t>
            </a:r>
            <a:r>
              <a:rPr lang="it-IT" dirty="0"/>
              <a:t>, </a:t>
            </a:r>
            <a:r>
              <a:rPr lang="it-IT" dirty="0" err="1"/>
              <a:t>Joined</a:t>
            </a:r>
            <a:r>
              <a:rPr lang="it-IT" dirty="0"/>
              <a:t> Cases C-6/90 and C-9/90</a:t>
            </a:r>
            <a:endParaRPr lang="fr-FR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D84FB6-7AF9-EA4F-99B4-0EFADE83E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err="1"/>
              <a:t>Italy</a:t>
            </a:r>
            <a:r>
              <a:rPr lang="it-IT" dirty="0"/>
              <a:t> </a:t>
            </a:r>
            <a:r>
              <a:rPr lang="it-IT" dirty="0" err="1"/>
              <a:t>had</a:t>
            </a:r>
            <a:r>
              <a:rPr lang="it-IT" dirty="0"/>
              <a:t> </a:t>
            </a:r>
            <a:r>
              <a:rPr lang="it-IT" dirty="0" err="1"/>
              <a:t>flagrantly</a:t>
            </a:r>
            <a:r>
              <a:rPr lang="it-IT" dirty="0"/>
              <a:t> </a:t>
            </a:r>
            <a:r>
              <a:rPr lang="it-IT" dirty="0" err="1"/>
              <a:t>flouted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obligations</a:t>
            </a:r>
            <a:r>
              <a:rPr lang="it-IT" dirty="0"/>
              <a:t> under the </a:t>
            </a:r>
            <a:r>
              <a:rPr lang="it-IT" dirty="0" err="1"/>
              <a:t>Treaty</a:t>
            </a:r>
            <a:r>
              <a:rPr lang="it-IT" dirty="0"/>
              <a:t> by </a:t>
            </a:r>
            <a:r>
              <a:rPr lang="it-IT" dirty="0" err="1"/>
              <a:t>failing</a:t>
            </a:r>
            <a:r>
              <a:rPr lang="it-IT" dirty="0"/>
              <a:t> to </a:t>
            </a:r>
            <a:r>
              <a:rPr lang="it-IT" dirty="0" err="1"/>
              <a:t>implement</a:t>
            </a:r>
            <a:r>
              <a:rPr lang="it-IT" dirty="0"/>
              <a:t> a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directive</a:t>
            </a:r>
            <a:r>
              <a:rPr lang="it-IT" dirty="0"/>
              <a:t> </a:t>
            </a:r>
            <a:r>
              <a:rPr lang="it-IT" dirty="0" err="1"/>
              <a:t>designed</a:t>
            </a:r>
            <a:r>
              <a:rPr lang="it-IT" dirty="0"/>
              <a:t> to </a:t>
            </a:r>
            <a:r>
              <a:rPr lang="it-IT" dirty="0" err="1"/>
              <a:t>protect</a:t>
            </a:r>
            <a:r>
              <a:rPr lang="it-IT" dirty="0"/>
              <a:t> </a:t>
            </a:r>
            <a:r>
              <a:rPr lang="it-IT" dirty="0" err="1"/>
              <a:t>employees</a:t>
            </a:r>
            <a:r>
              <a:rPr lang="it-IT" dirty="0"/>
              <a:t> in the </a:t>
            </a:r>
            <a:r>
              <a:rPr lang="it-IT" dirty="0" err="1"/>
              <a:t>event</a:t>
            </a:r>
            <a:r>
              <a:rPr lang="it-IT" dirty="0"/>
              <a:t> of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employer's</a:t>
            </a:r>
            <a:r>
              <a:rPr lang="it-IT" dirty="0"/>
              <a:t> </a:t>
            </a:r>
            <a:r>
              <a:rPr lang="it-IT" dirty="0" err="1"/>
              <a:t>insolvency</a:t>
            </a:r>
            <a:r>
              <a:rPr lang="fr-FR" dirty="0"/>
              <a:t>; </a:t>
            </a:r>
          </a:p>
          <a:p>
            <a:r>
              <a:rPr lang="it-IT" dirty="0"/>
              <a:t>Directive </a:t>
            </a:r>
            <a:r>
              <a:rPr lang="it-IT" dirty="0" err="1"/>
              <a:t>had</a:t>
            </a:r>
            <a:r>
              <a:rPr lang="it-IT" dirty="0"/>
              <a:t> </a:t>
            </a:r>
            <a:r>
              <a:rPr lang="it-IT" dirty="0" err="1"/>
              <a:t>required</a:t>
            </a:r>
            <a:r>
              <a:rPr lang="it-IT" dirty="0"/>
              <a:t>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to pass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legislation</a:t>
            </a:r>
            <a:r>
              <a:rPr lang="it-IT" dirty="0"/>
              <a:t> </a:t>
            </a:r>
            <a:r>
              <a:rPr lang="it-IT" dirty="0" err="1"/>
              <a:t>guaranteeing</a:t>
            </a:r>
            <a:r>
              <a:rPr lang="it-IT" dirty="0"/>
              <a:t> the </a:t>
            </a:r>
            <a:r>
              <a:rPr lang="it-IT" dirty="0" err="1"/>
              <a:t>payment</a:t>
            </a:r>
            <a:r>
              <a:rPr lang="it-IT" dirty="0"/>
              <a:t> of </a:t>
            </a:r>
            <a:r>
              <a:rPr lang="it-IT" dirty="0" err="1"/>
              <a:t>outstanding</a:t>
            </a:r>
            <a:r>
              <a:rPr lang="it-IT" dirty="0"/>
              <a:t> </a:t>
            </a:r>
            <a:r>
              <a:rPr lang="it-IT" dirty="0" err="1"/>
              <a:t>wages</a:t>
            </a:r>
            <a:r>
              <a:rPr lang="it-IT" dirty="0"/>
              <a:t>. </a:t>
            </a:r>
          </a:p>
          <a:p>
            <a:r>
              <a:rPr lang="it-IT" dirty="0"/>
              <a:t>To </a:t>
            </a:r>
            <a:r>
              <a:rPr lang="it-IT" dirty="0" err="1"/>
              <a:t>that</a:t>
            </a:r>
            <a:r>
              <a:rPr lang="it-IT" dirty="0"/>
              <a:t> end, </a:t>
            </a:r>
            <a:r>
              <a:rPr lang="it-IT" dirty="0" err="1"/>
              <a:t>guarantee</a:t>
            </a:r>
            <a:r>
              <a:rPr lang="it-IT" dirty="0"/>
              <a:t> funds </a:t>
            </a:r>
            <a:r>
              <a:rPr lang="it-IT" dirty="0" err="1"/>
              <a:t>were</a:t>
            </a:r>
            <a:r>
              <a:rPr lang="it-IT" dirty="0"/>
              <a:t> to be </a:t>
            </a:r>
            <a:r>
              <a:rPr lang="it-IT" dirty="0" err="1"/>
              <a:t>established</a:t>
            </a:r>
            <a:r>
              <a:rPr lang="it-IT" dirty="0"/>
              <a:t> with </a:t>
            </a:r>
            <a:r>
              <a:rPr lang="it-IT" dirty="0" err="1"/>
              <a:t>protection</a:t>
            </a:r>
            <a:r>
              <a:rPr lang="it-IT" dirty="0"/>
              <a:t> from </a:t>
            </a:r>
            <a:r>
              <a:rPr lang="it-IT" dirty="0" err="1"/>
              <a:t>creditors</a:t>
            </a:r>
            <a:r>
              <a:rPr lang="it-IT" dirty="0"/>
              <a:t>;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were</a:t>
            </a:r>
            <a:r>
              <a:rPr lang="it-IT" dirty="0"/>
              <a:t> to be </a:t>
            </a:r>
            <a:r>
              <a:rPr lang="it-IT" dirty="0" err="1"/>
              <a:t>funded</a:t>
            </a:r>
            <a:r>
              <a:rPr lang="it-IT" dirty="0"/>
              <a:t> by </a:t>
            </a:r>
            <a:r>
              <a:rPr lang="it-IT" dirty="0" err="1"/>
              <a:t>employers</a:t>
            </a:r>
            <a:r>
              <a:rPr lang="it-IT" dirty="0"/>
              <a:t>, the public </a:t>
            </a:r>
            <a:r>
              <a:rPr lang="it-IT" dirty="0" err="1"/>
              <a:t>authorities</a:t>
            </a:r>
            <a:r>
              <a:rPr lang="it-IT" dirty="0"/>
              <a:t>, or </a:t>
            </a:r>
            <a:r>
              <a:rPr lang="it-IT" dirty="0" err="1"/>
              <a:t>both</a:t>
            </a:r>
            <a:r>
              <a:rPr lang="it-IT" dirty="0"/>
              <a:t>.</a:t>
            </a:r>
          </a:p>
          <a:p>
            <a:r>
              <a:rPr lang="it-IT" dirty="0" err="1"/>
              <a:t>Francovich</a:t>
            </a:r>
            <a:r>
              <a:rPr lang="it-IT" dirty="0"/>
              <a:t> </a:t>
            </a:r>
            <a:r>
              <a:rPr lang="it-IT" dirty="0" err="1"/>
              <a:t>had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</a:t>
            </a:r>
            <a:r>
              <a:rPr lang="it-IT" dirty="0" err="1"/>
              <a:t>employed</a:t>
            </a:r>
            <a:r>
              <a:rPr lang="it-IT" dirty="0"/>
              <a:t> by an </a:t>
            </a:r>
            <a:r>
              <a:rPr lang="it-IT" dirty="0" err="1"/>
              <a:t>Italian</a:t>
            </a:r>
            <a:r>
              <a:rPr lang="it-IT" dirty="0"/>
              <a:t> company,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had</a:t>
            </a:r>
            <a:r>
              <a:rPr lang="it-IT" dirty="0"/>
              <a:t> </a:t>
            </a:r>
            <a:r>
              <a:rPr lang="it-IT" dirty="0" err="1"/>
              <a:t>hardly</a:t>
            </a:r>
            <a:r>
              <a:rPr lang="it-IT" dirty="0"/>
              <a:t> </a:t>
            </a:r>
            <a:r>
              <a:rPr lang="it-IT" dirty="0" err="1"/>
              <a:t>received</a:t>
            </a:r>
            <a:r>
              <a:rPr lang="it-IT" dirty="0"/>
              <a:t>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wages</a:t>
            </a:r>
            <a:r>
              <a:rPr lang="it-IT" dirty="0"/>
              <a:t>. </a:t>
            </a:r>
          </a:p>
          <a:p>
            <a:r>
              <a:rPr lang="it-IT" dirty="0"/>
              <a:t>He </a:t>
            </a:r>
            <a:r>
              <a:rPr lang="it-IT" dirty="0" err="1"/>
              <a:t>brought</a:t>
            </a:r>
            <a:r>
              <a:rPr lang="it-IT" dirty="0"/>
              <a:t> </a:t>
            </a:r>
            <a:r>
              <a:rPr lang="it-IT" dirty="0" err="1"/>
              <a:t>proceedings</a:t>
            </a:r>
            <a:r>
              <a:rPr lang="it-IT" dirty="0"/>
              <a:t> </a:t>
            </a:r>
            <a:r>
              <a:rPr lang="it-IT" dirty="0" err="1"/>
              <a:t>against</a:t>
            </a:r>
            <a:r>
              <a:rPr lang="it-IT" dirty="0"/>
              <a:t> </a:t>
            </a:r>
            <a:r>
              <a:rPr lang="it-IT" dirty="0" err="1"/>
              <a:t>his</a:t>
            </a:r>
            <a:r>
              <a:rPr lang="it-IT" dirty="0"/>
              <a:t> </a:t>
            </a:r>
            <a:r>
              <a:rPr lang="it-IT" dirty="0" err="1"/>
              <a:t>employer</a:t>
            </a:r>
            <a:r>
              <a:rPr lang="it-IT" dirty="0"/>
              <a:t>; </a:t>
            </a:r>
            <a:r>
              <a:rPr lang="it-IT" dirty="0" err="1"/>
              <a:t>yet</a:t>
            </a:r>
            <a:r>
              <a:rPr lang="it-IT" dirty="0"/>
              <a:t> the </a:t>
            </a:r>
            <a:r>
              <a:rPr lang="it-IT" dirty="0" err="1"/>
              <a:t>employer</a:t>
            </a:r>
            <a:r>
              <a:rPr lang="it-IT" dirty="0"/>
              <a:t> </a:t>
            </a:r>
            <a:r>
              <a:rPr lang="it-IT" dirty="0" err="1"/>
              <a:t>had</a:t>
            </a:r>
            <a:r>
              <a:rPr lang="it-IT" dirty="0"/>
              <a:t> </a:t>
            </a:r>
            <a:r>
              <a:rPr lang="it-IT" dirty="0" err="1"/>
              <a:t>gone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</a:t>
            </a:r>
            <a:r>
              <a:rPr lang="it-IT" dirty="0" err="1"/>
              <a:t>insolvency</a:t>
            </a:r>
            <a:r>
              <a:rPr lang="it-IT" dirty="0"/>
              <a:t>, and for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reason</a:t>
            </a:r>
            <a:r>
              <a:rPr lang="it-IT" dirty="0"/>
              <a:t> </a:t>
            </a:r>
            <a:r>
              <a:rPr lang="it-IT" dirty="0" err="1"/>
              <a:t>Francovich</a:t>
            </a:r>
            <a:r>
              <a:rPr lang="it-IT" dirty="0"/>
              <a:t> </a:t>
            </a:r>
            <a:r>
              <a:rPr lang="it-IT" dirty="0" err="1"/>
              <a:t>brought</a:t>
            </a:r>
            <a:r>
              <a:rPr lang="it-IT" dirty="0"/>
              <a:t> a separate </a:t>
            </a:r>
            <a:r>
              <a:rPr lang="it-IT" dirty="0" err="1"/>
              <a:t>action</a:t>
            </a:r>
            <a:r>
              <a:rPr lang="it-IT" dirty="0"/>
              <a:t> </a:t>
            </a:r>
            <a:r>
              <a:rPr lang="it-IT" dirty="0" err="1"/>
              <a:t>against</a:t>
            </a:r>
            <a:r>
              <a:rPr lang="it-IT" dirty="0"/>
              <a:t> the </a:t>
            </a:r>
            <a:r>
              <a:rPr lang="it-IT" dirty="0" err="1"/>
              <a:t>Italian</a:t>
            </a:r>
            <a:r>
              <a:rPr lang="it-IT" dirty="0"/>
              <a:t> State to cover </a:t>
            </a:r>
            <a:r>
              <a:rPr lang="it-IT" dirty="0" err="1"/>
              <a:t>his</a:t>
            </a:r>
            <a:r>
              <a:rPr lang="it-IT" dirty="0"/>
              <a:t> </a:t>
            </a:r>
            <a:r>
              <a:rPr lang="it-IT" dirty="0" err="1"/>
              <a:t>losses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41886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891F6B-92EE-2543-92DE-A3D366AABE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570" y="1201003"/>
            <a:ext cx="10562230" cy="4975960"/>
          </a:xfrm>
        </p:spPr>
        <p:txBody>
          <a:bodyPr>
            <a:normAutofit fontScale="85000" lnSpcReduction="10000"/>
          </a:bodyPr>
          <a:lstStyle/>
          <a:p>
            <a:r>
              <a:rPr lang="it-IT" dirty="0"/>
              <a:t>The </a:t>
            </a:r>
            <a:r>
              <a:rPr lang="it-IT" dirty="0" err="1"/>
              <a:t>problem</a:t>
            </a:r>
            <a:r>
              <a:rPr lang="it-IT" dirty="0"/>
              <a:t> </a:t>
            </a:r>
            <a:r>
              <a:rPr lang="it-IT" dirty="0" err="1"/>
              <a:t>facing</a:t>
            </a:r>
            <a:r>
              <a:rPr lang="it-IT" dirty="0"/>
              <a:t> the Court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, </a:t>
            </a:r>
            <a:r>
              <a:rPr lang="it-IT" dirty="0" err="1"/>
              <a:t>although</a:t>
            </a:r>
            <a:r>
              <a:rPr lang="it-IT" dirty="0"/>
              <a:t> the </a:t>
            </a:r>
            <a:r>
              <a:rPr lang="it-IT" dirty="0" err="1"/>
              <a:t>aim</a:t>
            </a:r>
            <a:r>
              <a:rPr lang="it-IT" dirty="0"/>
              <a:t> of the </a:t>
            </a:r>
            <a:r>
              <a:rPr lang="it-IT" dirty="0" err="1"/>
              <a:t>directive</a:t>
            </a:r>
            <a:r>
              <a:rPr lang="it-IT" dirty="0"/>
              <a:t> </a:t>
            </a:r>
            <a:r>
              <a:rPr lang="it-IT" dirty="0" err="1"/>
              <a:t>was</a:t>
            </a:r>
            <a:r>
              <a:rPr lang="it-IT" dirty="0"/>
              <a:t> to </a:t>
            </a:r>
            <a:r>
              <a:rPr lang="it-IT" dirty="0" err="1"/>
              <a:t>confer</a:t>
            </a:r>
            <a:r>
              <a:rPr lang="it-IT" dirty="0"/>
              <a:t> on </a:t>
            </a:r>
            <a:r>
              <a:rPr lang="it-IT" dirty="0" err="1"/>
              <a:t>employed</a:t>
            </a:r>
            <a:r>
              <a:rPr lang="it-IT" dirty="0"/>
              <a:t> </a:t>
            </a:r>
            <a:r>
              <a:rPr lang="it-IT" dirty="0" err="1"/>
              <a:t>workers</a:t>
            </a:r>
            <a:r>
              <a:rPr lang="it-IT" dirty="0"/>
              <a:t> a personal right to </a:t>
            </a:r>
            <a:r>
              <a:rPr lang="it-IT" dirty="0" err="1"/>
              <a:t>continued</a:t>
            </a:r>
            <a:r>
              <a:rPr lang="it-IT" dirty="0"/>
              <a:t> </a:t>
            </a:r>
            <a:r>
              <a:rPr lang="it-IT" dirty="0" err="1"/>
              <a:t>payment</a:t>
            </a:r>
            <a:r>
              <a:rPr lang="it-IT" dirty="0"/>
              <a:t> of </a:t>
            </a:r>
            <a:r>
              <a:rPr lang="it-IT" dirty="0" err="1"/>
              <a:t>remuneration</a:t>
            </a:r>
            <a:r>
              <a:rPr lang="it-IT" dirty="0"/>
              <a:t> from the </a:t>
            </a:r>
            <a:r>
              <a:rPr lang="it-IT" dirty="0" err="1"/>
              <a:t>guarantee</a:t>
            </a:r>
            <a:r>
              <a:rPr lang="it-IT" dirty="0"/>
              <a:t> funds, </a:t>
            </a:r>
            <a:r>
              <a:rPr lang="it-IT" dirty="0" err="1"/>
              <a:t>this</a:t>
            </a:r>
            <a:r>
              <a:rPr lang="it-IT" dirty="0"/>
              <a:t> right </a:t>
            </a:r>
            <a:r>
              <a:rPr lang="it-IT" dirty="0" err="1"/>
              <a:t>could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be </a:t>
            </a:r>
            <a:r>
              <a:rPr lang="it-IT" b="1" dirty="0" err="1"/>
              <a:t>given</a:t>
            </a:r>
            <a:r>
              <a:rPr lang="it-IT" b="1" dirty="0"/>
              <a:t> </a:t>
            </a:r>
            <a:r>
              <a:rPr lang="it-IT" b="1" dirty="0" err="1"/>
              <a:t>direct</a:t>
            </a:r>
            <a:r>
              <a:rPr lang="it-IT" b="1" dirty="0"/>
              <a:t> </a:t>
            </a:r>
            <a:r>
              <a:rPr lang="it-IT" b="1" dirty="0" err="1"/>
              <a:t>effect</a:t>
            </a:r>
            <a:r>
              <a:rPr lang="it-IT" b="1" dirty="0"/>
              <a:t> by the </a:t>
            </a:r>
            <a:r>
              <a:rPr lang="it-IT" b="1" dirty="0" err="1"/>
              <a:t>national</a:t>
            </a:r>
            <a:r>
              <a:rPr lang="it-IT" b="1" dirty="0"/>
              <a:t> </a:t>
            </a:r>
            <a:r>
              <a:rPr lang="it-IT" b="1" dirty="0" err="1"/>
              <a:t>courts</a:t>
            </a:r>
            <a:r>
              <a:rPr lang="it-IT" dirty="0"/>
              <a:t>, </a:t>
            </a:r>
            <a:r>
              <a:rPr lang="it-IT" dirty="0" err="1"/>
              <a:t>meaning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could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enforce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against</a:t>
            </a:r>
            <a:r>
              <a:rPr lang="it-IT" dirty="0"/>
              <a:t> the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authorities</a:t>
            </a:r>
            <a:r>
              <a:rPr lang="it-IT" dirty="0"/>
              <a:t>, </a:t>
            </a:r>
            <a:r>
              <a:rPr lang="it-IT" dirty="0" err="1"/>
              <a:t>since</a:t>
            </a:r>
            <a:r>
              <a:rPr lang="it-IT" dirty="0"/>
              <a:t> in the </a:t>
            </a:r>
            <a:r>
              <a:rPr lang="it-IT" dirty="0" err="1"/>
              <a:t>absence</a:t>
            </a:r>
            <a:r>
              <a:rPr lang="it-IT" dirty="0"/>
              <a:t> of </a:t>
            </a:r>
            <a:r>
              <a:rPr lang="it-IT" dirty="0" err="1"/>
              <a:t>measures</a:t>
            </a:r>
            <a:r>
              <a:rPr lang="it-IT" dirty="0"/>
              <a:t> </a:t>
            </a:r>
            <a:r>
              <a:rPr lang="it-IT" dirty="0" err="1"/>
              <a:t>transposing</a:t>
            </a:r>
            <a:r>
              <a:rPr lang="it-IT" dirty="0"/>
              <a:t> the </a:t>
            </a:r>
            <a:r>
              <a:rPr lang="it-IT" dirty="0" err="1"/>
              <a:t>directive</a:t>
            </a:r>
            <a:r>
              <a:rPr lang="it-IT" dirty="0"/>
              <a:t> the </a:t>
            </a:r>
            <a:r>
              <a:rPr lang="it-IT" dirty="0" err="1"/>
              <a:t>guarantee</a:t>
            </a:r>
            <a:r>
              <a:rPr lang="it-IT" dirty="0"/>
              <a:t> fund </a:t>
            </a:r>
            <a:r>
              <a:rPr lang="it-IT" dirty="0" err="1"/>
              <a:t>had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</a:t>
            </a:r>
            <a:r>
              <a:rPr lang="it-IT" dirty="0" err="1"/>
              <a:t>established</a:t>
            </a:r>
            <a:r>
              <a:rPr lang="it-IT" dirty="0"/>
              <a:t> and </a:t>
            </a:r>
            <a:r>
              <a:rPr lang="it-IT" b="1" dirty="0" err="1"/>
              <a:t>it</a:t>
            </a:r>
            <a:r>
              <a:rPr lang="it-IT" b="1" dirty="0"/>
              <a:t> </a:t>
            </a:r>
            <a:r>
              <a:rPr lang="it-IT" b="1" dirty="0" err="1"/>
              <a:t>was</a:t>
            </a:r>
            <a:r>
              <a:rPr lang="it-IT" b="1" dirty="0"/>
              <a:t> </a:t>
            </a:r>
            <a:r>
              <a:rPr lang="it-IT" b="1" dirty="0" err="1"/>
              <a:t>not</a:t>
            </a:r>
            <a:r>
              <a:rPr lang="it-IT" b="1" dirty="0"/>
              <a:t> </a:t>
            </a:r>
            <a:r>
              <a:rPr lang="it-IT" b="1" dirty="0" err="1"/>
              <a:t>possible</a:t>
            </a:r>
            <a:r>
              <a:rPr lang="it-IT" b="1" dirty="0"/>
              <a:t> to </a:t>
            </a:r>
            <a:r>
              <a:rPr lang="it-IT" b="1" dirty="0" err="1"/>
              <a:t>ascertain</a:t>
            </a:r>
            <a:r>
              <a:rPr lang="it-IT" b="1" dirty="0"/>
              <a:t> </a:t>
            </a:r>
            <a:r>
              <a:rPr lang="it-IT" b="1" dirty="0" err="1"/>
              <a:t>who</a:t>
            </a:r>
            <a:r>
              <a:rPr lang="it-IT" b="1" dirty="0"/>
              <a:t> </a:t>
            </a:r>
            <a:r>
              <a:rPr lang="it-IT" b="1" dirty="0" err="1"/>
              <a:t>was</a:t>
            </a:r>
            <a:r>
              <a:rPr lang="it-IT" b="1" dirty="0"/>
              <a:t> the </a:t>
            </a:r>
            <a:r>
              <a:rPr lang="it-IT" b="1" dirty="0" err="1"/>
              <a:t>debtor</a:t>
            </a:r>
            <a:r>
              <a:rPr lang="it-IT" b="1" dirty="0"/>
              <a:t> </a:t>
            </a:r>
            <a:r>
              <a:rPr lang="it-IT" dirty="0"/>
              <a:t>in connection with the </a:t>
            </a:r>
            <a:r>
              <a:rPr lang="it-IT" dirty="0" err="1"/>
              <a:t>insolvency</a:t>
            </a:r>
            <a:r>
              <a:rPr lang="it-IT" dirty="0"/>
              <a:t>. </a:t>
            </a:r>
          </a:p>
          <a:p>
            <a:r>
              <a:rPr lang="it-IT" dirty="0"/>
              <a:t>The Court </a:t>
            </a:r>
            <a:r>
              <a:rPr lang="it-IT" dirty="0" err="1"/>
              <a:t>ruled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, by </a:t>
            </a:r>
            <a:r>
              <a:rPr lang="it-IT" dirty="0" err="1"/>
              <a:t>failing</a:t>
            </a:r>
            <a:r>
              <a:rPr lang="it-IT" dirty="0"/>
              <a:t> to </a:t>
            </a:r>
            <a:r>
              <a:rPr lang="it-IT" dirty="0" err="1"/>
              <a:t>implement</a:t>
            </a:r>
            <a:r>
              <a:rPr lang="it-IT" dirty="0"/>
              <a:t> the </a:t>
            </a:r>
            <a:r>
              <a:rPr lang="it-IT" dirty="0" err="1"/>
              <a:t>directive</a:t>
            </a:r>
            <a:r>
              <a:rPr lang="it-IT" dirty="0"/>
              <a:t>, </a:t>
            </a:r>
            <a:r>
              <a:rPr lang="it-IT" dirty="0" err="1"/>
              <a:t>Italy</a:t>
            </a:r>
            <a:r>
              <a:rPr lang="it-IT" dirty="0"/>
              <a:t> </a:t>
            </a:r>
            <a:r>
              <a:rPr lang="it-IT" dirty="0" err="1"/>
              <a:t>had</a:t>
            </a:r>
            <a:r>
              <a:rPr lang="it-IT" dirty="0"/>
              <a:t> </a:t>
            </a:r>
            <a:r>
              <a:rPr lang="it-IT" b="1" dirty="0" err="1"/>
              <a:t>deprived</a:t>
            </a:r>
            <a:r>
              <a:rPr lang="it-IT" b="1" dirty="0"/>
              <a:t> the </a:t>
            </a:r>
            <a:r>
              <a:rPr lang="it-IT" b="1" dirty="0" err="1"/>
              <a:t>employed</a:t>
            </a:r>
            <a:r>
              <a:rPr lang="it-IT" b="1" dirty="0"/>
              <a:t> </a:t>
            </a:r>
            <a:r>
              <a:rPr lang="it-IT" b="1" dirty="0" err="1"/>
              <a:t>workers</a:t>
            </a:r>
            <a:r>
              <a:rPr lang="it-IT" b="1" dirty="0"/>
              <a:t> in </a:t>
            </a:r>
            <a:r>
              <a:rPr lang="it-IT" b="1" dirty="0" err="1"/>
              <a:t>question</a:t>
            </a:r>
            <a:r>
              <a:rPr lang="it-IT" b="1" dirty="0"/>
              <a:t> of </a:t>
            </a:r>
            <a:r>
              <a:rPr lang="it-IT" b="1" dirty="0" err="1"/>
              <a:t>their</a:t>
            </a:r>
            <a:r>
              <a:rPr lang="it-IT" b="1" dirty="0"/>
              <a:t> </a:t>
            </a:r>
            <a:r>
              <a:rPr lang="it-IT" b="1" dirty="0" err="1"/>
              <a:t>rights</a:t>
            </a:r>
            <a:r>
              <a:rPr lang="it-IT" b="1" dirty="0"/>
              <a:t> and </a:t>
            </a:r>
            <a:r>
              <a:rPr lang="it-IT" b="1" dirty="0" err="1"/>
              <a:t>was</a:t>
            </a:r>
            <a:r>
              <a:rPr lang="it-IT" b="1" dirty="0"/>
              <a:t> </a:t>
            </a:r>
            <a:r>
              <a:rPr lang="it-IT" b="1" dirty="0" err="1"/>
              <a:t>accordingly</a:t>
            </a:r>
            <a:r>
              <a:rPr lang="it-IT" b="1" dirty="0"/>
              <a:t> </a:t>
            </a:r>
            <a:r>
              <a:rPr lang="it-IT" b="1" dirty="0" err="1"/>
              <a:t>liable</a:t>
            </a:r>
            <a:r>
              <a:rPr lang="it-IT" b="1" dirty="0"/>
              <a:t> to </a:t>
            </a:r>
            <a:r>
              <a:rPr lang="it-IT" b="1" dirty="0" err="1"/>
              <a:t>damages</a:t>
            </a:r>
            <a:r>
              <a:rPr lang="it-IT" dirty="0"/>
              <a:t>. </a:t>
            </a:r>
          </a:p>
          <a:p>
            <a:r>
              <a:rPr lang="it-IT" dirty="0" err="1"/>
              <a:t>Even</a:t>
            </a:r>
            <a:r>
              <a:rPr lang="it-IT" dirty="0"/>
              <a:t> </a:t>
            </a:r>
            <a:r>
              <a:rPr lang="it-IT" dirty="0" err="1"/>
              <a:t>if</a:t>
            </a:r>
            <a:r>
              <a:rPr lang="it-IT" dirty="0"/>
              <a:t> the duty to compensate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written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Union law, the CJEU </a:t>
            </a:r>
            <a:r>
              <a:rPr lang="it-IT" dirty="0" err="1"/>
              <a:t>sees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an </a:t>
            </a:r>
            <a:r>
              <a:rPr lang="it-IT" dirty="0" err="1"/>
              <a:t>integral</a:t>
            </a:r>
            <a:r>
              <a:rPr lang="it-IT" dirty="0"/>
              <a:t> part of the EU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order</a:t>
            </a:r>
            <a:r>
              <a:rPr lang="it-IT" dirty="0"/>
              <a:t>, </a:t>
            </a:r>
            <a:r>
              <a:rPr lang="it-IT" dirty="0" err="1"/>
              <a:t>since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full </a:t>
            </a:r>
            <a:r>
              <a:rPr lang="it-IT" dirty="0" err="1"/>
              <a:t>effect</a:t>
            </a:r>
            <a:r>
              <a:rPr lang="it-IT" dirty="0"/>
              <a:t> </a:t>
            </a:r>
            <a:r>
              <a:rPr lang="it-IT" dirty="0" err="1"/>
              <a:t>would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be </a:t>
            </a:r>
            <a:r>
              <a:rPr lang="it-IT" dirty="0" err="1"/>
              <a:t>secured</a:t>
            </a:r>
            <a:r>
              <a:rPr lang="it-IT" dirty="0"/>
              <a:t> and the </a:t>
            </a:r>
            <a:r>
              <a:rPr lang="it-IT" dirty="0" err="1"/>
              <a:t>rights</a:t>
            </a:r>
            <a:r>
              <a:rPr lang="it-IT" dirty="0"/>
              <a:t> </a:t>
            </a:r>
            <a:r>
              <a:rPr lang="it-IT" dirty="0" err="1"/>
              <a:t>conferred</a:t>
            </a:r>
            <a:r>
              <a:rPr lang="it-IT" dirty="0"/>
              <a:t> by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would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be </a:t>
            </a:r>
            <a:r>
              <a:rPr lang="it-IT" dirty="0" err="1"/>
              <a:t>protected</a:t>
            </a:r>
            <a:r>
              <a:rPr lang="it-IT" dirty="0"/>
              <a:t> </a:t>
            </a:r>
            <a:r>
              <a:rPr lang="it-IT" dirty="0" err="1"/>
              <a:t>if</a:t>
            </a:r>
            <a:r>
              <a:rPr lang="it-IT" dirty="0"/>
              <a:t> Union </a:t>
            </a:r>
            <a:r>
              <a:rPr lang="it-IT" dirty="0" err="1"/>
              <a:t>citizens</a:t>
            </a:r>
            <a:r>
              <a:rPr lang="it-IT" dirty="0"/>
              <a:t> </a:t>
            </a:r>
            <a:r>
              <a:rPr lang="it-IT" dirty="0" err="1"/>
              <a:t>did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the </a:t>
            </a:r>
            <a:r>
              <a:rPr lang="it-IT" dirty="0" err="1"/>
              <a:t>possibility</a:t>
            </a:r>
            <a:r>
              <a:rPr lang="it-IT" dirty="0"/>
              <a:t> of </a:t>
            </a:r>
            <a:r>
              <a:rPr lang="it-IT" dirty="0" err="1"/>
              <a:t>seeking</a:t>
            </a:r>
            <a:r>
              <a:rPr lang="it-IT" dirty="0"/>
              <a:t> and </a:t>
            </a:r>
            <a:r>
              <a:rPr lang="it-IT" dirty="0" err="1"/>
              <a:t>obtaining</a:t>
            </a:r>
            <a:r>
              <a:rPr lang="it-IT" dirty="0"/>
              <a:t> </a:t>
            </a:r>
            <a:r>
              <a:rPr lang="it-IT" dirty="0" err="1"/>
              <a:t>compensation</a:t>
            </a:r>
            <a:r>
              <a:rPr lang="it-IT" dirty="0"/>
              <a:t> for </a:t>
            </a:r>
            <a:r>
              <a:rPr lang="it-IT" dirty="0" err="1"/>
              <a:t>infringement</a:t>
            </a:r>
            <a:r>
              <a:rPr lang="it-IT" dirty="0"/>
              <a:t> of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rights</a:t>
            </a:r>
            <a:r>
              <a:rPr lang="it-IT" dirty="0"/>
              <a:t> by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acting</a:t>
            </a:r>
            <a:r>
              <a:rPr lang="it-IT" dirty="0"/>
              <a:t> in </a:t>
            </a:r>
            <a:r>
              <a:rPr lang="it-IT" dirty="0" err="1"/>
              <a:t>contravention</a:t>
            </a:r>
            <a:r>
              <a:rPr lang="it-IT" dirty="0"/>
              <a:t> of EU law 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8074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C4EB4D-5A04-EE48-B683-D253A8F0A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 conditions for State </a:t>
            </a:r>
            <a:r>
              <a:rPr lang="fr-FR" dirty="0" err="1"/>
              <a:t>liability</a:t>
            </a:r>
            <a:r>
              <a:rPr lang="fr-FR" dirty="0"/>
              <a:t> + 1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B2E6A1-D4EB-D44C-A3F5-E6F0C8625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The Court </a:t>
            </a:r>
            <a:r>
              <a:rPr lang="it-IT" dirty="0" err="1"/>
              <a:t>here</a:t>
            </a:r>
            <a:r>
              <a:rPr lang="it-IT" dirty="0"/>
              <a:t> </a:t>
            </a:r>
            <a:r>
              <a:rPr lang="it-IT" dirty="0" err="1"/>
              <a:t>clarified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State </a:t>
            </a:r>
            <a:r>
              <a:rPr lang="it-IT" dirty="0" err="1"/>
              <a:t>liability</a:t>
            </a:r>
            <a:r>
              <a:rPr lang="it-IT" dirty="0"/>
              <a:t> </a:t>
            </a:r>
            <a:r>
              <a:rPr lang="it-IT" dirty="0" err="1"/>
              <a:t>was</a:t>
            </a:r>
            <a:r>
              <a:rPr lang="it-IT" dirty="0"/>
              <a:t> to be </a:t>
            </a:r>
            <a:r>
              <a:rPr lang="it-IT" dirty="0" err="1"/>
              <a:t>confined</a:t>
            </a:r>
            <a:r>
              <a:rPr lang="it-IT" dirty="0"/>
              <a:t> to “</a:t>
            </a:r>
            <a:r>
              <a:rPr lang="it-IT" dirty="0" err="1"/>
              <a:t>sufficiently</a:t>
            </a:r>
            <a:r>
              <a:rPr lang="it-IT" dirty="0"/>
              <a:t> </a:t>
            </a:r>
            <a:r>
              <a:rPr lang="it-IT" dirty="0" err="1"/>
              <a:t>serious</a:t>
            </a:r>
            <a:r>
              <a:rPr lang="it-IT" dirty="0"/>
              <a:t>” </a:t>
            </a:r>
            <a:r>
              <a:rPr lang="it-IT" dirty="0" err="1"/>
              <a:t>breaches</a:t>
            </a:r>
            <a:r>
              <a:rPr lang="it-IT" dirty="0"/>
              <a:t>: </a:t>
            </a:r>
          </a:p>
          <a:p>
            <a:r>
              <a:rPr lang="it-IT" dirty="0"/>
              <a:t>«[</a:t>
            </a:r>
            <a:r>
              <a:rPr lang="it-IT" dirty="0" err="1"/>
              <a:t>European</a:t>
            </a:r>
            <a:r>
              <a:rPr lang="it-IT" dirty="0"/>
              <a:t>] law </a:t>
            </a:r>
            <a:r>
              <a:rPr lang="it-IT" dirty="0" err="1"/>
              <a:t>confers</a:t>
            </a:r>
            <a:r>
              <a:rPr lang="it-IT" dirty="0"/>
              <a:t> a right to </a:t>
            </a:r>
            <a:r>
              <a:rPr lang="it-IT" dirty="0" err="1"/>
              <a:t>reparation</a:t>
            </a:r>
            <a:r>
              <a:rPr lang="it-IT" dirty="0"/>
              <a:t> </a:t>
            </a:r>
            <a:r>
              <a:rPr lang="it-IT" dirty="0" err="1"/>
              <a:t>where</a:t>
            </a:r>
            <a:r>
              <a:rPr lang="it-IT" dirty="0"/>
              <a:t> </a:t>
            </a:r>
            <a:r>
              <a:rPr lang="it-IT" dirty="0" err="1"/>
              <a:t>three</a:t>
            </a:r>
            <a:r>
              <a:rPr lang="it-IT" dirty="0"/>
              <a:t> </a:t>
            </a:r>
            <a:r>
              <a:rPr lang="it-IT" dirty="0" err="1"/>
              <a:t>conditions</a:t>
            </a:r>
            <a:r>
              <a:rPr lang="it-IT" dirty="0"/>
              <a:t> are </a:t>
            </a:r>
            <a:r>
              <a:rPr lang="it-IT" dirty="0" err="1"/>
              <a:t>met</a:t>
            </a:r>
            <a:r>
              <a:rPr lang="it-IT" dirty="0"/>
              <a:t>: the </a:t>
            </a:r>
            <a:r>
              <a:rPr lang="it-IT" dirty="0" err="1"/>
              <a:t>rule</a:t>
            </a:r>
            <a:r>
              <a:rPr lang="it-IT" dirty="0"/>
              <a:t> of law </a:t>
            </a:r>
            <a:r>
              <a:rPr lang="it-IT" dirty="0" err="1"/>
              <a:t>infringed</a:t>
            </a:r>
            <a:r>
              <a:rPr lang="it-IT" dirty="0"/>
              <a:t> must be </a:t>
            </a:r>
            <a:r>
              <a:rPr lang="it-IT" dirty="0" err="1"/>
              <a:t>intended</a:t>
            </a:r>
            <a:r>
              <a:rPr lang="it-IT" dirty="0"/>
              <a:t> to </a:t>
            </a:r>
            <a:r>
              <a:rPr lang="it-IT" dirty="0" err="1"/>
              <a:t>confer</a:t>
            </a:r>
            <a:r>
              <a:rPr lang="it-IT" dirty="0"/>
              <a:t> </a:t>
            </a:r>
            <a:r>
              <a:rPr lang="it-IT" dirty="0" err="1"/>
              <a:t>rights</a:t>
            </a:r>
            <a:r>
              <a:rPr lang="it-IT" dirty="0"/>
              <a:t> on </a:t>
            </a:r>
            <a:r>
              <a:rPr lang="it-IT" dirty="0" err="1"/>
              <a:t>individuals</a:t>
            </a:r>
            <a:r>
              <a:rPr lang="it-IT" dirty="0"/>
              <a:t>; the </a:t>
            </a:r>
            <a:r>
              <a:rPr lang="it-IT" dirty="0" err="1"/>
              <a:t>breach</a:t>
            </a:r>
            <a:r>
              <a:rPr lang="it-IT" dirty="0"/>
              <a:t> must be </a:t>
            </a:r>
            <a:r>
              <a:rPr lang="it-IT" dirty="0" err="1"/>
              <a:t>sufficiently</a:t>
            </a:r>
            <a:r>
              <a:rPr lang="it-IT" dirty="0"/>
              <a:t> </a:t>
            </a:r>
            <a:r>
              <a:rPr lang="it-IT" dirty="0" err="1"/>
              <a:t>serious</a:t>
            </a:r>
            <a:r>
              <a:rPr lang="it-IT" dirty="0"/>
              <a:t>; and </a:t>
            </a:r>
            <a:r>
              <a:rPr lang="it-IT" dirty="0" err="1"/>
              <a:t>there</a:t>
            </a:r>
            <a:r>
              <a:rPr lang="it-IT" dirty="0"/>
              <a:t> must be a </a:t>
            </a:r>
            <a:r>
              <a:rPr lang="it-IT" dirty="0" err="1"/>
              <a:t>direct</a:t>
            </a:r>
            <a:r>
              <a:rPr lang="it-IT" dirty="0"/>
              <a:t> </a:t>
            </a:r>
            <a:r>
              <a:rPr lang="it-IT" dirty="0" err="1"/>
              <a:t>causal</a:t>
            </a:r>
            <a:r>
              <a:rPr lang="it-IT" dirty="0"/>
              <a:t> link </a:t>
            </a:r>
            <a:r>
              <a:rPr lang="it-IT" dirty="0" err="1"/>
              <a:t>between</a:t>
            </a:r>
            <a:r>
              <a:rPr lang="it-IT" dirty="0"/>
              <a:t> the </a:t>
            </a:r>
            <a:r>
              <a:rPr lang="it-IT" dirty="0" err="1"/>
              <a:t>breach</a:t>
            </a:r>
            <a:r>
              <a:rPr lang="it-IT" dirty="0"/>
              <a:t> of the </a:t>
            </a:r>
            <a:r>
              <a:rPr lang="it-IT" dirty="0" err="1"/>
              <a:t>obligation</a:t>
            </a:r>
            <a:r>
              <a:rPr lang="it-IT" dirty="0"/>
              <a:t> </a:t>
            </a:r>
            <a:r>
              <a:rPr lang="it-IT" dirty="0" err="1"/>
              <a:t>resting</a:t>
            </a:r>
            <a:r>
              <a:rPr lang="it-IT" dirty="0"/>
              <a:t> on the State and the </a:t>
            </a:r>
            <a:r>
              <a:rPr lang="it-IT" dirty="0" err="1"/>
              <a:t>damage</a:t>
            </a:r>
            <a:r>
              <a:rPr lang="it-IT" dirty="0"/>
              <a:t> </a:t>
            </a:r>
            <a:r>
              <a:rPr lang="it-IT" dirty="0" err="1"/>
              <a:t>sustained</a:t>
            </a:r>
            <a:r>
              <a:rPr lang="it-IT" dirty="0"/>
              <a:t> by the </a:t>
            </a:r>
            <a:r>
              <a:rPr lang="it-IT" dirty="0" err="1"/>
              <a:t>injured</a:t>
            </a:r>
            <a:r>
              <a:rPr lang="it-IT" dirty="0"/>
              <a:t> parties».</a:t>
            </a:r>
            <a:endParaRPr lang="fr-FR" dirty="0"/>
          </a:p>
          <a:p>
            <a:r>
              <a:rPr lang="it-IT" dirty="0"/>
              <a:t>On </a:t>
            </a:r>
            <a:r>
              <a:rPr lang="it-IT" dirty="0" err="1"/>
              <a:t>whether</a:t>
            </a:r>
            <a:r>
              <a:rPr lang="it-IT" dirty="0"/>
              <a:t> a </a:t>
            </a:r>
            <a:r>
              <a:rPr lang="it-IT" dirty="0" err="1"/>
              <a:t>breach</a:t>
            </a:r>
            <a:r>
              <a:rPr lang="it-IT" dirty="0"/>
              <a:t>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sufficiently</a:t>
            </a:r>
            <a:r>
              <a:rPr lang="it-IT" dirty="0"/>
              <a:t> </a:t>
            </a:r>
            <a:r>
              <a:rPr lang="it-IT" dirty="0" err="1"/>
              <a:t>serious</a:t>
            </a:r>
            <a:r>
              <a:rPr lang="it-IT" dirty="0"/>
              <a:t> in the </a:t>
            </a:r>
            <a:r>
              <a:rPr lang="it-IT" dirty="0" err="1"/>
              <a:t>sense</a:t>
            </a:r>
            <a:r>
              <a:rPr lang="it-IT" dirty="0"/>
              <a:t> of a “</a:t>
            </a:r>
            <a:r>
              <a:rPr lang="it-IT" dirty="0" err="1"/>
              <a:t>manifest</a:t>
            </a:r>
            <a:r>
              <a:rPr lang="it-IT" dirty="0"/>
              <a:t>…and grave… </a:t>
            </a:r>
            <a:r>
              <a:rPr lang="it-IT" dirty="0" err="1"/>
              <a:t>disregard</a:t>
            </a:r>
            <a:r>
              <a:rPr lang="it-IT" dirty="0"/>
              <a:t>” </a:t>
            </a:r>
            <a:r>
              <a:rPr lang="it-IT" dirty="0">
                <a:sym typeface="Wingdings" pitchFamily="2" charset="2"/>
              </a:rPr>
              <a:t></a:t>
            </a:r>
            <a:r>
              <a:rPr lang="it-IT" dirty="0"/>
              <a:t> the Court </a:t>
            </a:r>
            <a:r>
              <a:rPr lang="it-IT" dirty="0" err="1"/>
              <a:t>would</a:t>
            </a:r>
            <a:r>
              <a:rPr lang="it-IT" dirty="0"/>
              <a:t> balance a </a:t>
            </a:r>
            <a:r>
              <a:rPr lang="it-IT" dirty="0" err="1"/>
              <a:t>number</a:t>
            </a:r>
            <a:r>
              <a:rPr lang="it-IT" dirty="0"/>
              <a:t> of diverse </a:t>
            </a:r>
            <a:r>
              <a:rPr lang="it-IT" dirty="0" err="1"/>
              <a:t>factors</a:t>
            </a:r>
            <a:r>
              <a:rPr lang="it-IT" dirty="0"/>
              <a:t>,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the </a:t>
            </a:r>
            <a:r>
              <a:rPr lang="it-IT" dirty="0" err="1"/>
              <a:t>degree</a:t>
            </a:r>
            <a:r>
              <a:rPr lang="it-IT" dirty="0"/>
              <a:t> of </a:t>
            </a:r>
            <a:r>
              <a:rPr lang="it-IT" dirty="0" err="1"/>
              <a:t>discretion</a:t>
            </a:r>
            <a:r>
              <a:rPr lang="it-IT" dirty="0"/>
              <a:t> </a:t>
            </a:r>
            <a:r>
              <a:rPr lang="it-IT" dirty="0" err="1"/>
              <a:t>enjoyed</a:t>
            </a:r>
            <a:r>
              <a:rPr lang="it-IT" dirty="0"/>
              <a:t> by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well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the </a:t>
            </a:r>
            <a:r>
              <a:rPr lang="it-IT" dirty="0" err="1"/>
              <a:t>clarity</a:t>
            </a:r>
            <a:r>
              <a:rPr lang="it-IT" dirty="0"/>
              <a:t> of the Union </a:t>
            </a:r>
            <a:r>
              <a:rPr lang="it-IT" dirty="0" err="1"/>
              <a:t>norm</a:t>
            </a:r>
            <a:r>
              <a:rPr lang="it-IT" dirty="0"/>
              <a:t> </a:t>
            </a:r>
            <a:r>
              <a:rPr lang="it-IT" dirty="0" err="1"/>
              <a:t>breached</a:t>
            </a:r>
            <a:r>
              <a:rPr lang="it-IT" dirty="0"/>
              <a:t>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0809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27CFEC-2F19-1C48-AB79-27ED5FDE1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8CC0B6-1DBA-B646-BA68-9EE37EA31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«[A] </a:t>
            </a:r>
            <a:r>
              <a:rPr lang="it-IT" dirty="0" err="1"/>
              <a:t>breach</a:t>
            </a:r>
            <a:r>
              <a:rPr lang="it-IT" dirty="0"/>
              <a:t> of [</a:t>
            </a:r>
            <a:r>
              <a:rPr lang="it-IT" dirty="0" err="1"/>
              <a:t>European</a:t>
            </a:r>
            <a:r>
              <a:rPr lang="it-IT" dirty="0"/>
              <a:t>] law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sufficiently</a:t>
            </a:r>
            <a:r>
              <a:rPr lang="it-IT" dirty="0"/>
              <a:t> </a:t>
            </a:r>
            <a:r>
              <a:rPr lang="it-IT" dirty="0" err="1"/>
              <a:t>serious</a:t>
            </a:r>
            <a:r>
              <a:rPr lang="it-IT" dirty="0"/>
              <a:t> </a:t>
            </a:r>
            <a:r>
              <a:rPr lang="it-IT" dirty="0" err="1"/>
              <a:t>where</a:t>
            </a:r>
            <a:r>
              <a:rPr lang="it-IT" dirty="0"/>
              <a:t> a </a:t>
            </a:r>
            <a:r>
              <a:rPr lang="it-IT" dirty="0" err="1"/>
              <a:t>Member</a:t>
            </a:r>
            <a:r>
              <a:rPr lang="it-IT" dirty="0"/>
              <a:t> State, in the </a:t>
            </a:r>
            <a:r>
              <a:rPr lang="it-IT" dirty="0" err="1"/>
              <a:t>exercise</a:t>
            </a:r>
            <a:r>
              <a:rPr lang="it-IT" dirty="0"/>
              <a:t> of </a:t>
            </a:r>
            <a:r>
              <a:rPr lang="it-IT" dirty="0" err="1"/>
              <a:t>its</a:t>
            </a:r>
            <a:r>
              <a:rPr lang="it-IT" dirty="0"/>
              <a:t> legislative </a:t>
            </a:r>
            <a:r>
              <a:rPr lang="it-IT" dirty="0" err="1"/>
              <a:t>powers</a:t>
            </a:r>
            <a:r>
              <a:rPr lang="it-IT" dirty="0"/>
              <a:t>,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manifestly</a:t>
            </a:r>
            <a:r>
              <a:rPr lang="it-IT" dirty="0"/>
              <a:t> and </a:t>
            </a:r>
            <a:r>
              <a:rPr lang="it-IT" dirty="0" err="1"/>
              <a:t>gravely</a:t>
            </a:r>
            <a:r>
              <a:rPr lang="it-IT" dirty="0"/>
              <a:t> </a:t>
            </a:r>
            <a:r>
              <a:rPr lang="it-IT" dirty="0" err="1"/>
              <a:t>disregarded</a:t>
            </a:r>
            <a:r>
              <a:rPr lang="it-IT" dirty="0"/>
              <a:t> the </a:t>
            </a:r>
            <a:r>
              <a:rPr lang="it-IT" dirty="0" err="1"/>
              <a:t>limits</a:t>
            </a:r>
            <a:r>
              <a:rPr lang="it-IT" dirty="0"/>
              <a:t> on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powers</a:t>
            </a:r>
            <a:r>
              <a:rPr lang="it-IT" dirty="0"/>
              <a:t> and, </a:t>
            </a:r>
            <a:r>
              <a:rPr lang="it-IT" dirty="0" err="1"/>
              <a:t>secondly</a:t>
            </a:r>
            <a:r>
              <a:rPr lang="it-IT" dirty="0"/>
              <a:t>,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where</a:t>
            </a:r>
            <a:r>
              <a:rPr lang="it-IT" dirty="0"/>
              <a:t>, </a:t>
            </a:r>
            <a:r>
              <a:rPr lang="it-IT" dirty="0" err="1"/>
              <a:t>at</a:t>
            </a:r>
            <a:r>
              <a:rPr lang="it-IT" dirty="0"/>
              <a:t> the time </a:t>
            </a: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committed</a:t>
            </a:r>
            <a:r>
              <a:rPr lang="it-IT" dirty="0"/>
              <a:t> the </a:t>
            </a:r>
            <a:r>
              <a:rPr lang="it-IT" dirty="0" err="1"/>
              <a:t>infringement</a:t>
            </a:r>
            <a:r>
              <a:rPr lang="it-IT" dirty="0"/>
              <a:t>, the </a:t>
            </a:r>
            <a:r>
              <a:rPr lang="it-IT" dirty="0" err="1"/>
              <a:t>Member</a:t>
            </a:r>
            <a:r>
              <a:rPr lang="it-IT" dirty="0"/>
              <a:t> State in </a:t>
            </a:r>
            <a:r>
              <a:rPr lang="it-IT" dirty="0" err="1"/>
              <a:t>question</a:t>
            </a:r>
            <a:r>
              <a:rPr lang="it-IT" dirty="0"/>
              <a:t> </a:t>
            </a:r>
            <a:r>
              <a:rPr lang="it-IT" dirty="0" err="1"/>
              <a:t>had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</a:t>
            </a:r>
            <a:r>
              <a:rPr lang="it-IT" dirty="0" err="1"/>
              <a:t>considerably</a:t>
            </a:r>
            <a:r>
              <a:rPr lang="it-IT" dirty="0"/>
              <a:t> </a:t>
            </a:r>
            <a:r>
              <a:rPr lang="it-IT" dirty="0" err="1"/>
              <a:t>reduced</a:t>
            </a:r>
            <a:r>
              <a:rPr lang="it-IT" dirty="0"/>
              <a:t>, or </a:t>
            </a:r>
            <a:r>
              <a:rPr lang="it-IT" dirty="0" err="1"/>
              <a:t>even</a:t>
            </a:r>
            <a:r>
              <a:rPr lang="it-IT" dirty="0"/>
              <a:t> no, </a:t>
            </a:r>
            <a:r>
              <a:rPr lang="it-IT" dirty="0" err="1"/>
              <a:t>discretion</a:t>
            </a:r>
            <a:r>
              <a:rPr lang="it-IT" dirty="0"/>
              <a:t>, the mere </a:t>
            </a:r>
            <a:r>
              <a:rPr lang="it-IT" dirty="0" err="1"/>
              <a:t>infringement</a:t>
            </a:r>
            <a:r>
              <a:rPr lang="it-IT" dirty="0"/>
              <a:t> of [</a:t>
            </a:r>
            <a:r>
              <a:rPr lang="it-IT" dirty="0" err="1"/>
              <a:t>European</a:t>
            </a:r>
            <a:r>
              <a:rPr lang="it-IT" dirty="0"/>
              <a:t>] law </a:t>
            </a:r>
            <a:r>
              <a:rPr lang="it-IT" dirty="0" err="1"/>
              <a:t>may</a:t>
            </a:r>
            <a:r>
              <a:rPr lang="it-IT" dirty="0"/>
              <a:t> be </a:t>
            </a:r>
            <a:r>
              <a:rPr lang="it-IT" dirty="0" err="1"/>
              <a:t>sufficient</a:t>
            </a:r>
            <a:r>
              <a:rPr lang="it-IT" dirty="0"/>
              <a:t> to </a:t>
            </a:r>
            <a:r>
              <a:rPr lang="it-IT" dirty="0" err="1"/>
              <a:t>establish</a:t>
            </a:r>
            <a:r>
              <a:rPr lang="it-IT" dirty="0"/>
              <a:t> the </a:t>
            </a:r>
            <a:r>
              <a:rPr lang="it-IT" dirty="0" err="1"/>
              <a:t>existence</a:t>
            </a:r>
            <a:r>
              <a:rPr lang="it-IT" dirty="0"/>
              <a:t> of a </a:t>
            </a:r>
            <a:r>
              <a:rPr lang="it-IT" dirty="0" err="1"/>
              <a:t>sufficiently</a:t>
            </a:r>
            <a:r>
              <a:rPr lang="it-IT" dirty="0"/>
              <a:t> </a:t>
            </a:r>
            <a:r>
              <a:rPr lang="it-IT" dirty="0" err="1"/>
              <a:t>serious</a:t>
            </a:r>
            <a:r>
              <a:rPr lang="it-IT" dirty="0"/>
              <a:t> </a:t>
            </a:r>
            <a:r>
              <a:rPr lang="it-IT" dirty="0" err="1"/>
              <a:t>breach</a:t>
            </a:r>
            <a:r>
              <a:rPr lang="it-IT" dirty="0"/>
              <a:t>».</a:t>
            </a:r>
          </a:p>
          <a:p>
            <a:r>
              <a:rPr lang="it-IT" dirty="0" err="1"/>
              <a:t>Eg</a:t>
            </a:r>
            <a:r>
              <a:rPr lang="it-IT" dirty="0"/>
              <a:t>: ≠ </a:t>
            </a:r>
            <a:r>
              <a:rPr lang="it-IT" dirty="0" err="1"/>
              <a:t>btw</a:t>
            </a:r>
            <a:r>
              <a:rPr lang="it-IT" dirty="0"/>
              <a:t> non </a:t>
            </a:r>
            <a:r>
              <a:rPr lang="it-IT" dirty="0" err="1"/>
              <a:t>implementation</a:t>
            </a:r>
            <a:r>
              <a:rPr lang="it-IT" dirty="0"/>
              <a:t> or </a:t>
            </a:r>
            <a:r>
              <a:rPr lang="it-IT" dirty="0" err="1"/>
              <a:t>incorrect</a:t>
            </a:r>
            <a:r>
              <a:rPr lang="it-IT" dirty="0"/>
              <a:t> </a:t>
            </a:r>
            <a:r>
              <a:rPr lang="it-IT" dirty="0" err="1"/>
              <a:t>implementation</a:t>
            </a:r>
            <a:r>
              <a:rPr lang="it-IT" dirty="0"/>
              <a:t> of a </a:t>
            </a:r>
            <a:r>
              <a:rPr lang="it-IT" dirty="0" err="1"/>
              <a:t>directive</a:t>
            </a:r>
            <a:r>
              <a:rPr lang="it-IT" dirty="0"/>
              <a:t>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44653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939</Words>
  <Application>Microsoft Macintosh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 Indirect Effects: The Doctrine of Consistent Interpretation and the State liability (the Francovich doctrine) </vt:lpstr>
      <vt:lpstr>The consistent interpretation</vt:lpstr>
      <vt:lpstr>Which limits? </vt:lpstr>
      <vt:lpstr>State Liability: The State is liable to compensate losses caused to an individual by its violation of European law </vt:lpstr>
      <vt:lpstr>Francovich and others v. Italy, Joined Cases C-6/90 and C-9/90</vt:lpstr>
      <vt:lpstr>Presentazione standard di PowerPoint</vt:lpstr>
      <vt:lpstr>3 conditions for State liability + 1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Indirect Effects: The Doctrine of Consistent Interpretation and compensation for damage </dc:title>
  <dc:creator>Sarah Lattanzi</dc:creator>
  <cp:lastModifiedBy>Sarah Lattanzi</cp:lastModifiedBy>
  <cp:revision>25</cp:revision>
  <dcterms:created xsi:type="dcterms:W3CDTF">2020-11-26T20:17:16Z</dcterms:created>
  <dcterms:modified xsi:type="dcterms:W3CDTF">2024-04-06T17:35:51Z</dcterms:modified>
</cp:coreProperties>
</file>