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11"/>
  </p:notesMasterIdLst>
  <p:handoutMasterIdLst>
    <p:handoutMasterId r:id="rId12"/>
  </p:handoutMasterIdLst>
  <p:sldIdLst>
    <p:sldId id="486" r:id="rId2"/>
    <p:sldId id="536" r:id="rId3"/>
    <p:sldId id="398" r:id="rId4"/>
    <p:sldId id="400" r:id="rId5"/>
    <p:sldId id="538" r:id="rId6"/>
    <p:sldId id="541" r:id="rId7"/>
    <p:sldId id="487" r:id="rId8"/>
    <p:sldId id="488" r:id="rId9"/>
    <p:sldId id="26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F52BF01A-D872-40D7-BD76-D4133A49AEE3}">
          <p14:sldIdLst>
            <p14:sldId id="486"/>
            <p14:sldId id="536"/>
            <p14:sldId id="398"/>
            <p14:sldId id="400"/>
            <p14:sldId id="538"/>
            <p14:sldId id="541"/>
            <p14:sldId id="487"/>
            <p14:sldId id="488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40" y="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79102-C70B-BF45-A6B5-03BF01F00531}" type="datetimeFigureOut">
              <a:rPr lang="it-IT" smtClean="0"/>
              <a:t>24/02/23</a:t>
            </a:fld>
            <a:endParaRPr lang="fr-FR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30E1-86E0-1B47-AF27-2F935E44864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206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F779E-B279-8F45-A22E-ADBDBCE2EF18}" type="datetimeFigureOut">
              <a:rPr lang="it-IT" smtClean="0"/>
              <a:t>24/02/23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6D2D9-24B2-0A4C-8170-1CFD08DDDA7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5663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61996-1095-C64C-BD44-7CECBC92B43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97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1844-B0B2-EE49-A9AF-EEBA0A580830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54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2BEB-E2B4-D244-B793-F86E491EDBA7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12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C715-CEAB-5E45-A695-DD7D3EDA50E7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59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2902-D179-3744-9C4E-F8AF39F3AC8C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079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039E-7566-7B4C-9E3F-9B874AF461FD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096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EE52-2E3F-4F46-9A18-41EEE41D6923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357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AFF0-CDA2-9F4C-B354-12299C5EC31C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358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2534-EF2E-154B-81C4-DDA1377C21F0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6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EF7F-4490-D84B-A4A0-333883324E33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73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F5EA-825E-7D41-815F-E22039B563D3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3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90CA-3427-9547-AF07-22345A72E597}" type="datetime1">
              <a:rPr lang="it-IT" smtClean="0"/>
              <a:t>24/02/23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84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A231-6C3E-1A43-B227-7EFA403EA2F9}" type="datetime1">
              <a:rPr lang="it-IT" smtClean="0"/>
              <a:t>24/02/23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03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F38D-4D55-1F44-97F0-398388A8A27E}" type="datetime1">
              <a:rPr lang="it-IT" smtClean="0"/>
              <a:t>24/02/23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71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DFD4-0FC4-734C-9C15-8E2BF303E8F4}" type="datetime1">
              <a:rPr lang="it-IT" smtClean="0"/>
              <a:t>24/02/23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53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89F4E-4CA7-4448-BEE2-9B86CA80CDA4}" type="datetime1">
              <a:rPr lang="it-IT" smtClean="0"/>
              <a:t>24/02/23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8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ACC8B-4358-0E48-B5EC-8BCC7F22B326}" type="datetime1">
              <a:rPr lang="it-IT" smtClean="0"/>
              <a:t>24/02/23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1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9EEA-DF49-3A43-B472-DF5C797D2C40}" type="datetime1">
              <a:rPr lang="it-IT" smtClean="0"/>
              <a:t>24/02/23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MARKETING INTERNAZIONALE- CANNAVALE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04EF56-9A96-439E-9E57-36096C3CC1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63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team/19%3aAAwBIDZ82MkbHstIM3o7ex81Hpi_ZvdkIsbU2XGTH9c1%40thread.tacv2/conversations?groupId=39015070-d3a2-4ccd-b48a-35d8d8ddf8f6&amp;tenantId=017e16ae-f415-4f8d-9af0-a21b57cd448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38A918-D1BD-2F68-19DA-47E8D562A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10268"/>
            <a:ext cx="7766936" cy="1646302"/>
          </a:xfrm>
        </p:spPr>
        <p:txBody>
          <a:bodyPr/>
          <a:lstStyle/>
          <a:p>
            <a:r>
              <a:rPr lang="it-IT" dirty="0"/>
              <a:t>Marketing Internazionale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D335B6-6199-6B3F-D888-7905000AB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803856"/>
            <a:ext cx="7766936" cy="1096899"/>
          </a:xfrm>
        </p:spPr>
        <p:txBody>
          <a:bodyPr/>
          <a:lstStyle/>
          <a:p>
            <a:r>
              <a:rPr lang="it-IT" dirty="0"/>
              <a:t>Chiara Cannavale</a:t>
            </a:r>
          </a:p>
          <a:p>
            <a:r>
              <a:rPr lang="it-IT" dirty="0" err="1"/>
              <a:t>chiara.cannavale@gmail.com</a:t>
            </a: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0113760-3F7F-2210-C27C-13925D42A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32" y="5348042"/>
            <a:ext cx="7772400" cy="137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8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3">
            <a:extLst>
              <a:ext uri="{FF2B5EF4-FFF2-40B4-BE49-F238E27FC236}">
                <a16:creationId xmlns:a16="http://schemas.microsoft.com/office/drawing/2014/main" id="{2B0943A6-DDEC-4318-9207-AE70CE34E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E563C93-B04A-4B74-B8A5-5FDFF6CBDC11}" type="slidenum">
              <a:rPr lang="it-IT" altLang="it-IT" smtClean="0">
                <a:solidFill>
                  <a:schemeClr val="bg1"/>
                </a:solidFill>
                <a:latin typeface="+mn-lt"/>
              </a:rPr>
              <a:pPr/>
              <a:t>2</a:t>
            </a:fld>
            <a:endParaRPr lang="it-IT" altLang="it-IT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74F1DA1-439C-49DC-90FE-194034060DB4}"/>
              </a:ext>
            </a:extLst>
          </p:cNvPr>
          <p:cNvSpPr txBox="1">
            <a:spLocks/>
          </p:cNvSpPr>
          <p:nvPr/>
        </p:nvSpPr>
        <p:spPr bwMode="auto">
          <a:xfrm>
            <a:off x="736193" y="634607"/>
            <a:ext cx="8755062" cy="5232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550" indent="0" algn="just" eaLnBrk="1" hangingPunct="1">
              <a:buClr>
                <a:srgbClr val="3891A7"/>
              </a:buClr>
              <a:buNone/>
              <a:defRPr/>
            </a:pPr>
            <a:r>
              <a:rPr lang="it-IT" altLang="en-US" sz="2200" b="1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Che cosa è il marketing internazionale?</a:t>
            </a:r>
            <a:endParaRPr lang="en-US" altLang="en-US" sz="2200" b="1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marL="82550" indent="0" algn="just" eaLnBrk="1" hangingPunct="1">
              <a:buClr>
                <a:srgbClr val="3891A7"/>
              </a:buClr>
              <a:buNone/>
              <a:defRPr/>
            </a:pPr>
            <a:endParaRPr lang="en-US" altLang="en-US" sz="2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marL="82550" indent="0" algn="just" eaLnBrk="1" hangingPunct="1">
              <a:buClr>
                <a:srgbClr val="3891A7"/>
              </a:buClr>
              <a:buNone/>
              <a:defRPr/>
            </a:pP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	“The international marketing is concerned with </a:t>
            </a:r>
            <a:r>
              <a:rPr lang="en-US" altLang="en-US" sz="2200" b="1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planning and conducting transactions across borders national boundaries 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to meet the objectives of individuals and organizations” (</a:t>
            </a:r>
            <a:r>
              <a:rPr lang="en-US" altLang="en-US" sz="2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Czinkota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and </a:t>
            </a:r>
            <a:r>
              <a:rPr lang="en-US" altLang="en-US" sz="2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Ronkainen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1993).</a:t>
            </a:r>
          </a:p>
          <a:p>
            <a:pPr marL="82550" indent="0" algn="just" eaLnBrk="1" hangingPunct="1">
              <a:buClr>
                <a:srgbClr val="3891A7"/>
              </a:buClr>
              <a:buNone/>
              <a:defRPr/>
            </a:pPr>
            <a:endParaRPr lang="en-US" altLang="en-US" sz="2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marL="82550" indent="0" algn="just" eaLnBrk="1" hangingPunct="1">
              <a:buClr>
                <a:srgbClr val="3891A7"/>
              </a:buClr>
              <a:buNone/>
              <a:defRPr/>
            </a:pP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	"International marketing is about </a:t>
            </a:r>
            <a:r>
              <a:rPr lang="en-US" altLang="en-US" sz="2200" b="1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recognizing the needs and desires of customers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, ….. </a:t>
            </a:r>
            <a:r>
              <a:rPr lang="en-US" altLang="en-US" sz="2200" b="1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selling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200" b="1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communicating information about products and services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, and </a:t>
            </a:r>
            <a:r>
              <a:rPr lang="en-US" altLang="en-US" sz="2200" b="1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being able to distribute and trade them worldwide through one or a combination of modes of foreign market entry”</a:t>
            </a: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(Bradley, 1995).</a:t>
            </a:r>
          </a:p>
          <a:p>
            <a:pPr marL="82550" indent="0" algn="just" eaLnBrk="1" hangingPunct="1">
              <a:buClr>
                <a:srgbClr val="3891A7"/>
              </a:buClr>
              <a:buNone/>
              <a:defRPr/>
            </a:pPr>
            <a:r>
              <a:rPr lang="en-US" altLang="en-US" sz="2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1269" name="Immagine 6">
            <a:extLst>
              <a:ext uri="{FF2B5EF4-FFF2-40B4-BE49-F238E27FC236}">
                <a16:creationId xmlns:a16="http://schemas.microsoft.com/office/drawing/2014/main" id="{23A72C77-B3D9-454D-A328-690F73D17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67" y="1390274"/>
            <a:ext cx="6096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magine 7">
            <a:extLst>
              <a:ext uri="{FF2B5EF4-FFF2-40B4-BE49-F238E27FC236}">
                <a16:creationId xmlns:a16="http://schemas.microsoft.com/office/drawing/2014/main" id="{3B056F42-1AC0-411A-8F31-5F6C9F52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67" y="3250807"/>
            <a:ext cx="6096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3B953B-03D4-20CA-2677-7AD44A68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50C5-16D3-E647-A46F-4F2B4A5D0CCD}" type="slidenum">
              <a:rPr lang="it-IT" smtClean="0"/>
              <a:t>3</a:t>
            </a:fld>
            <a:endParaRPr lang="it-IT"/>
          </a:p>
        </p:txBody>
      </p:sp>
      <p:sp>
        <p:nvSpPr>
          <p:cNvPr id="4" name="Nuvola 3"/>
          <p:cNvSpPr/>
          <p:nvPr/>
        </p:nvSpPr>
        <p:spPr>
          <a:xfrm>
            <a:off x="136700" y="522834"/>
            <a:ext cx="2658533" cy="1710267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206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5225" y="1111912"/>
            <a:ext cx="2086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Globalizzazione</a:t>
            </a:r>
          </a:p>
        </p:txBody>
      </p:sp>
      <p:sp>
        <p:nvSpPr>
          <p:cNvPr id="6" name="Nuvola 5"/>
          <p:cNvSpPr/>
          <p:nvPr/>
        </p:nvSpPr>
        <p:spPr>
          <a:xfrm>
            <a:off x="6519375" y="451513"/>
            <a:ext cx="2658533" cy="1710267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724185" y="1111912"/>
            <a:ext cx="229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>
                <a:solidFill>
                  <a:srgbClr val="002060"/>
                </a:solidFill>
              </a:rPr>
              <a:t>Ipercompetizione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07270" y="2249310"/>
            <a:ext cx="5655733" cy="116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972006" y="2394781"/>
            <a:ext cx="5079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F96A1B"/>
                </a:solidFill>
              </a:rPr>
              <a:t>Fronteggiare le minacce ed essere competitivi anche in mercati culturalmente distanti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963136" y="3643446"/>
            <a:ext cx="4612474" cy="255454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dirty="0"/>
              <a:t>Ampliare il mercato di sbocco per ridurre il rischio di entropia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dirty="0"/>
              <a:t>Allungare il ciclo di vita dei prodotti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dirty="0"/>
              <a:t>Sviluppare nuovi business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dirty="0"/>
              <a:t>Colmare vuoti di offerta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dirty="0"/>
              <a:t>Diversificare il rischio di mercato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dirty="0"/>
              <a:t>Sfruttare le opportunità di reverse </a:t>
            </a:r>
            <a:r>
              <a:rPr lang="it-IT" sz="2000" dirty="0" err="1"/>
              <a:t>innovation</a:t>
            </a:r>
            <a:endParaRPr lang="it-IT" sz="2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63045" y="3643446"/>
            <a:ext cx="3857825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b="1" dirty="0"/>
              <a:t>Aumenta il numero di competitor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b="1" dirty="0"/>
              <a:t>La tecnologia è sempre più pervasiva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b="1" dirty="0"/>
              <a:t>Si riducono le barriere all’entrata</a:t>
            </a:r>
          </a:p>
          <a:p>
            <a:pPr marL="285750" indent="-285750">
              <a:buClr>
                <a:srgbClr val="800000"/>
              </a:buClr>
              <a:buFont typeface="Wingdings" charset="2"/>
              <a:buChar char="Ø"/>
            </a:pPr>
            <a:r>
              <a:rPr lang="it-IT" sz="2000" b="1" dirty="0"/>
              <a:t>I consumatori sono più informati e più esigenti</a:t>
            </a:r>
          </a:p>
        </p:txBody>
      </p:sp>
      <p:sp>
        <p:nvSpPr>
          <p:cNvPr id="12" name="Freccia circolare a destra 11"/>
          <p:cNvSpPr/>
          <p:nvPr/>
        </p:nvSpPr>
        <p:spPr>
          <a:xfrm rot="910833">
            <a:off x="1928336" y="2161780"/>
            <a:ext cx="457200" cy="567267"/>
          </a:xfrm>
          <a:prstGeom prst="curvedRightArrow">
            <a:avLst/>
          </a:prstGeom>
          <a:solidFill>
            <a:srgbClr val="FF6600"/>
          </a:solidFill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circolare a sinistra 12"/>
          <p:cNvSpPr/>
          <p:nvPr/>
        </p:nvSpPr>
        <p:spPr>
          <a:xfrm>
            <a:off x="8666751" y="1955778"/>
            <a:ext cx="340771" cy="587064"/>
          </a:xfrm>
          <a:prstGeom prst="curvedLeftArrow">
            <a:avLst/>
          </a:prstGeom>
          <a:solidFill>
            <a:srgbClr val="FF6600"/>
          </a:solidFill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Freccia destra 13"/>
          <p:cNvSpPr/>
          <p:nvPr/>
        </p:nvSpPr>
        <p:spPr>
          <a:xfrm>
            <a:off x="5309676" y="4456226"/>
            <a:ext cx="951983" cy="704169"/>
          </a:xfrm>
          <a:prstGeom prst="right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A3C0AD6-EE60-DE3A-7B0E-5C4D29D4FDFC}"/>
              </a:ext>
            </a:extLst>
          </p:cNvPr>
          <p:cNvSpPr txBox="1"/>
          <p:nvPr/>
        </p:nvSpPr>
        <p:spPr>
          <a:xfrm>
            <a:off x="1797601" y="44960"/>
            <a:ext cx="686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>
                <a:solidFill>
                  <a:srgbClr val="002060"/>
                </a:solidFill>
                <a:latin typeface="+mj-lt"/>
              </a:rPr>
              <a:t>Perché</a:t>
            </a:r>
            <a:r>
              <a:rPr lang="en-GB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+mj-lt"/>
              </a:rPr>
              <a:t>ragionare</a:t>
            </a:r>
            <a:r>
              <a:rPr lang="en-GB" sz="2400" b="1" dirty="0">
                <a:solidFill>
                  <a:srgbClr val="002060"/>
                </a:solidFill>
                <a:latin typeface="+mj-lt"/>
              </a:rPr>
              <a:t> in </a:t>
            </a:r>
            <a:r>
              <a:rPr lang="en-GB" sz="2400" b="1" dirty="0" err="1">
                <a:solidFill>
                  <a:srgbClr val="002060"/>
                </a:solidFill>
                <a:latin typeface="+mj-lt"/>
              </a:rPr>
              <a:t>un’ottica</a:t>
            </a:r>
            <a:r>
              <a:rPr lang="en-GB" sz="24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+mj-lt"/>
              </a:rPr>
              <a:t>internazionale</a:t>
            </a:r>
            <a:r>
              <a:rPr lang="en-GB" sz="2400" b="1" dirty="0">
                <a:solidFill>
                  <a:srgbClr val="002060"/>
                </a:solidFill>
                <a:latin typeface="+mj-lt"/>
              </a:rPr>
              <a:t>? </a:t>
            </a:r>
          </a:p>
        </p:txBody>
      </p:sp>
      <p:sp>
        <p:nvSpPr>
          <p:cNvPr id="18" name="Freccia circolare a destra 17">
            <a:extLst>
              <a:ext uri="{FF2B5EF4-FFF2-40B4-BE49-F238E27FC236}">
                <a16:creationId xmlns:a16="http://schemas.microsoft.com/office/drawing/2014/main" id="{1CAD387F-D568-5B70-FA1E-0241D298DAAD}"/>
              </a:ext>
            </a:extLst>
          </p:cNvPr>
          <p:cNvSpPr/>
          <p:nvPr/>
        </p:nvSpPr>
        <p:spPr>
          <a:xfrm rot="20806501">
            <a:off x="211145" y="2251034"/>
            <a:ext cx="524107" cy="190664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Freccia circolare a destra 18">
            <a:extLst>
              <a:ext uri="{FF2B5EF4-FFF2-40B4-BE49-F238E27FC236}">
                <a16:creationId xmlns:a16="http://schemas.microsoft.com/office/drawing/2014/main" id="{263DD794-5AE5-47A0-0FB7-1AB2363D15A3}"/>
              </a:ext>
            </a:extLst>
          </p:cNvPr>
          <p:cNvSpPr/>
          <p:nvPr/>
        </p:nvSpPr>
        <p:spPr>
          <a:xfrm rot="9307840">
            <a:off x="9569222" y="1497176"/>
            <a:ext cx="524107" cy="206459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EECCB83-CCD2-CDEF-87FD-296CF637C0A1}"/>
              </a:ext>
            </a:extLst>
          </p:cNvPr>
          <p:cNvSpPr txBox="1"/>
          <p:nvPr/>
        </p:nvSpPr>
        <p:spPr>
          <a:xfrm>
            <a:off x="5473815" y="4623644"/>
            <a:ext cx="748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n>
                  <a:solidFill>
                    <a:srgbClr val="FF9300"/>
                  </a:solidFill>
                </a:ln>
              </a:rPr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8542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2533" y="169334"/>
            <a:ext cx="8906934" cy="74506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800000"/>
                </a:solidFill>
              </a:rPr>
              <a:t>Per aver successo le imprese devono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57494" y="1168323"/>
            <a:ext cx="8470464" cy="433501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it-IT" sz="2400" dirty="0"/>
              <a:t>Abbandonare l’ipotesi “</a:t>
            </a:r>
            <a:r>
              <a:rPr lang="it-IT" sz="2400" dirty="0" err="1"/>
              <a:t>one</a:t>
            </a:r>
            <a:r>
              <a:rPr lang="it-IT" sz="2400" dirty="0"/>
              <a:t> </a:t>
            </a:r>
            <a:r>
              <a:rPr lang="it-IT" sz="2400" dirty="0" err="1"/>
              <a:t>size</a:t>
            </a:r>
            <a:r>
              <a:rPr lang="it-IT" sz="2400" dirty="0"/>
              <a:t> </a:t>
            </a:r>
            <a:r>
              <a:rPr lang="it-IT" sz="2400" dirty="0" err="1"/>
              <a:t>fits</a:t>
            </a:r>
            <a:r>
              <a:rPr lang="it-IT" sz="2400" dirty="0"/>
              <a:t> </a:t>
            </a:r>
            <a:r>
              <a:rPr lang="it-IT" sz="2400" dirty="0" err="1"/>
              <a:t>all</a:t>
            </a:r>
            <a:r>
              <a:rPr lang="it-IT" sz="2400" dirty="0"/>
              <a:t>”</a:t>
            </a:r>
          </a:p>
          <a:p>
            <a:pPr lvl="4" indent="-342900">
              <a:buFont typeface="Wingdings" charset="2"/>
              <a:buChar char="Ø"/>
            </a:pPr>
            <a:r>
              <a:rPr lang="it-IT" sz="2400" dirty="0"/>
              <a:t>Imposizione propri credi e valori</a:t>
            </a:r>
          </a:p>
          <a:p>
            <a:pPr lvl="4" indent="-342900">
              <a:buFont typeface="Wingdings" charset="2"/>
              <a:buChar char="Ø"/>
            </a:pPr>
            <a:r>
              <a:rPr lang="it-IT" sz="2400" dirty="0"/>
              <a:t>Colonialismo</a:t>
            </a:r>
          </a:p>
          <a:p>
            <a:pPr lvl="4" indent="-342900">
              <a:buFont typeface="Wingdings" charset="2"/>
              <a:buChar char="Ø"/>
            </a:pPr>
            <a:r>
              <a:rPr lang="it-IT" sz="2400" dirty="0"/>
              <a:t>Possibilità di cambiare velocemente la cultura</a:t>
            </a:r>
          </a:p>
          <a:p>
            <a:pPr marL="457200" indent="-457200">
              <a:buAutoNum type="arabicPeriod"/>
            </a:pPr>
            <a:endParaRPr lang="it-IT" sz="2400" dirty="0"/>
          </a:p>
          <a:p>
            <a:pPr marL="457200" indent="-457200">
              <a:buAutoNum type="arabicPeriod"/>
            </a:pPr>
            <a:r>
              <a:rPr lang="it-IT" sz="2400" dirty="0"/>
              <a:t>Decentrare potere alle unità periferiche	         disconnessione</a:t>
            </a:r>
          </a:p>
          <a:p>
            <a:pPr lvl="4" indent="-342900">
              <a:buFont typeface="Wingdings" charset="2"/>
              <a:buChar char="Ø"/>
            </a:pPr>
            <a:r>
              <a:rPr lang="it-IT" sz="2400" dirty="0"/>
              <a:t>“Dimensioni” del paese estero</a:t>
            </a:r>
          </a:p>
          <a:p>
            <a:pPr lvl="4" indent="-342900">
              <a:buFont typeface="Wingdings" charset="2"/>
              <a:buChar char="Ø"/>
            </a:pPr>
            <a:r>
              <a:rPr lang="it-IT" sz="2400" dirty="0"/>
              <a:t>Accesso a “network privilegiati”</a:t>
            </a:r>
          </a:p>
          <a:p>
            <a:pPr lvl="4" indent="-342900">
              <a:buFont typeface="Wingdings" charset="2"/>
              <a:buChar char="Ø"/>
            </a:pPr>
            <a:r>
              <a:rPr lang="it-IT" sz="2400" dirty="0"/>
              <a:t>Presenza di attori-chiave portatori di credi e valori diversi</a:t>
            </a:r>
          </a:p>
          <a:p>
            <a:pPr>
              <a:buFont typeface="Wingdings" charset="2"/>
              <a:buChar char="Ø"/>
            </a:pP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50C5-16D3-E647-A46F-4F2B4A5D0CCD}" type="slidenum">
              <a:rPr lang="it-IT" smtClean="0"/>
              <a:t>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8390191" y="1813039"/>
            <a:ext cx="250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Imprese USA anni ‘60</a:t>
            </a:r>
          </a:p>
        </p:txBody>
      </p:sp>
      <p:sp>
        <p:nvSpPr>
          <p:cNvPr id="7" name="Callout con freccia sinistra 6"/>
          <p:cNvSpPr/>
          <p:nvPr/>
        </p:nvSpPr>
        <p:spPr>
          <a:xfrm>
            <a:off x="8782318" y="778934"/>
            <a:ext cx="1320800" cy="2640631"/>
          </a:xfrm>
          <a:prstGeom prst="leftArrowCallout">
            <a:avLst/>
          </a:prstGeom>
          <a:noFill/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destra 7"/>
          <p:cNvSpPr/>
          <p:nvPr/>
        </p:nvSpPr>
        <p:spPr>
          <a:xfrm>
            <a:off x="7603068" y="3419564"/>
            <a:ext cx="575733" cy="288836"/>
          </a:xfrm>
          <a:prstGeom prst="rightArrow">
            <a:avLst/>
          </a:prstGeom>
          <a:solidFill>
            <a:srgbClr val="8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65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1E6B8EE0-860F-4492-BB99-FCD697DA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26" y="296926"/>
            <a:ext cx="8280400" cy="68738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</a:rPr>
              <a:t>STANDARDIZZAZIONE VS ADATTAMENTO</a:t>
            </a:r>
          </a:p>
        </p:txBody>
      </p:sp>
      <p:sp>
        <p:nvSpPr>
          <p:cNvPr id="15363" name="Segnaposto contenuto 2">
            <a:extLst>
              <a:ext uri="{FF2B5EF4-FFF2-40B4-BE49-F238E27FC236}">
                <a16:creationId xmlns:a16="http://schemas.microsoft.com/office/drawing/2014/main" id="{288124E8-5A53-4303-AC6E-E09084620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676" y="1058704"/>
            <a:ext cx="8191500" cy="11603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altLang="it-IT" sz="2000" dirty="0"/>
              <a:t>Una buona analisi di marketing internazionale aiuta le imprese a trovare il giusto equilibrio tra standardizzazione e adattamento. </a:t>
            </a:r>
          </a:p>
          <a:p>
            <a:pPr marL="0" indent="0" algn="just">
              <a:buNone/>
            </a:pPr>
            <a:r>
              <a:rPr lang="it-IT" altLang="it-IT" sz="2000" b="1" dirty="0">
                <a:solidFill>
                  <a:srgbClr val="002060"/>
                </a:solidFill>
              </a:rPr>
              <a:t>STANDARDIZZAZIONE</a:t>
            </a:r>
          </a:p>
        </p:txBody>
      </p:sp>
      <p:sp>
        <p:nvSpPr>
          <p:cNvPr id="15365" name="Segnaposto contenuto 2">
            <a:extLst>
              <a:ext uri="{FF2B5EF4-FFF2-40B4-BE49-F238E27FC236}">
                <a16:creationId xmlns:a16="http://schemas.microsoft.com/office/drawing/2014/main" id="{992F4452-7AF8-494D-8C87-78ABA5A86F68}"/>
              </a:ext>
            </a:extLst>
          </p:cNvPr>
          <p:cNvSpPr txBox="1">
            <a:spLocks/>
          </p:cNvSpPr>
          <p:nvPr/>
        </p:nvSpPr>
        <p:spPr bwMode="auto">
          <a:xfrm>
            <a:off x="1236315" y="2557079"/>
            <a:ext cx="1871663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it-IT" altLang="it-IT" sz="1800" dirty="0">
                <a:latin typeface="+mn-lt"/>
              </a:rPr>
              <a:t>Vantaggi</a:t>
            </a:r>
            <a:endParaRPr lang="it-IT" altLang="it-IT" sz="2000" dirty="0">
              <a:latin typeface="+mn-lt"/>
            </a:endParaRPr>
          </a:p>
          <a:p>
            <a:pPr algn="just">
              <a:buFont typeface="Arial" panose="020B0604020202020204" pitchFamily="34" charset="0"/>
              <a:buNone/>
            </a:pPr>
            <a:endParaRPr lang="it-IT" altLang="it-IT" sz="2000" dirty="0"/>
          </a:p>
          <a:p>
            <a:pPr algn="just">
              <a:buFont typeface="Arial" panose="020B0604020202020204" pitchFamily="34" charset="0"/>
              <a:buNone/>
            </a:pPr>
            <a:endParaRPr lang="it-IT" altLang="it-IT" sz="2000" dirty="0"/>
          </a:p>
          <a:p>
            <a:pPr algn="just">
              <a:buFont typeface="Arial" panose="020B0604020202020204" pitchFamily="34" charset="0"/>
              <a:buNone/>
            </a:pPr>
            <a:endParaRPr lang="it-IT" altLang="it-IT" sz="2000" dirty="0"/>
          </a:p>
          <a:p>
            <a:pPr algn="just">
              <a:buFont typeface="Arial" panose="020B0604020202020204" pitchFamily="34" charset="0"/>
              <a:buNone/>
            </a:pPr>
            <a:endParaRPr lang="it-IT" altLang="it-IT" sz="2000" dirty="0"/>
          </a:p>
          <a:p>
            <a:pPr algn="just">
              <a:buFont typeface="Arial" panose="020B0604020202020204" pitchFamily="34" charset="0"/>
              <a:buNone/>
            </a:pPr>
            <a:r>
              <a:rPr lang="it-IT" altLang="it-IT" sz="1800" dirty="0">
                <a:latin typeface="+mn-lt"/>
              </a:rPr>
              <a:t>Svantaggi</a:t>
            </a:r>
          </a:p>
        </p:txBody>
      </p:sp>
      <p:sp>
        <p:nvSpPr>
          <p:cNvPr id="15366" name="CasellaDiTesto 7">
            <a:extLst>
              <a:ext uri="{FF2B5EF4-FFF2-40B4-BE49-F238E27FC236}">
                <a16:creationId xmlns:a16="http://schemas.microsoft.com/office/drawing/2014/main" id="{B4AF718E-AA3B-49D3-A4E7-1877D8539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584" y="2482690"/>
            <a:ext cx="64643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it-IT" dirty="0">
                <a:latin typeface="+mn-lt"/>
              </a:rPr>
              <a:t>La standardizzazione rafforza la brand image e permette di sfruttare le economia di scala e di scopo. </a:t>
            </a:r>
          </a:p>
        </p:txBody>
      </p:sp>
      <p:sp>
        <p:nvSpPr>
          <p:cNvPr id="15367" name="CasellaDiTesto 8">
            <a:extLst>
              <a:ext uri="{FF2B5EF4-FFF2-40B4-BE49-F238E27FC236}">
                <a16:creationId xmlns:a16="http://schemas.microsoft.com/office/drawing/2014/main" id="{4F069CE1-2F63-41E8-A0BD-ABEC5F53E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584" y="4098448"/>
            <a:ext cx="64627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it-IT" dirty="0">
                <a:latin typeface="+mn-lt"/>
              </a:rPr>
              <a:t>La standardizzazione non considera l’impatto dei valori scoiali e culturali e le scelte di marketing possono </a:t>
            </a:r>
            <a:r>
              <a:rPr lang="it-IT" altLang="it-IT" dirty="0" err="1">
                <a:latin typeface="+mn-lt"/>
              </a:rPr>
              <a:t>risultarte</a:t>
            </a:r>
            <a:r>
              <a:rPr lang="it-IT" altLang="it-IT" dirty="0">
                <a:latin typeface="+mn-lt"/>
              </a:rPr>
              <a:t> meno efficaci.</a:t>
            </a:r>
          </a:p>
          <a:p>
            <a:r>
              <a:rPr lang="it-IT" altLang="it-IT" dirty="0">
                <a:latin typeface="+mn-lt"/>
              </a:rPr>
              <a:t>L’apprendimento locale è limitato e sfruttare vantaggi di differenziazione </a:t>
            </a:r>
            <a:r>
              <a:rPr lang="it-IT" altLang="it-IT" dirty="0" err="1">
                <a:latin typeface="+mn-lt"/>
              </a:rPr>
              <a:t>diventas</a:t>
            </a:r>
            <a:r>
              <a:rPr lang="it-IT" altLang="it-IT" dirty="0">
                <a:latin typeface="+mn-lt"/>
              </a:rPr>
              <a:t> molto complesso.</a:t>
            </a: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C90505E5-6A96-4A59-A2AE-1C35067C8D67}"/>
              </a:ext>
            </a:extLst>
          </p:cNvPr>
          <p:cNvSpPr/>
          <p:nvPr/>
        </p:nvSpPr>
        <p:spPr>
          <a:xfrm>
            <a:off x="1280921" y="2980442"/>
            <a:ext cx="1655762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B486536D-6190-4E69-90CF-1E348E937F00}"/>
              </a:ext>
            </a:extLst>
          </p:cNvPr>
          <p:cNvSpPr/>
          <p:nvPr/>
        </p:nvSpPr>
        <p:spPr>
          <a:xfrm>
            <a:off x="1280921" y="4831943"/>
            <a:ext cx="1655762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4" name="Segnaposto numero diapositiva 4">
            <a:extLst>
              <a:ext uri="{FF2B5EF4-FFF2-40B4-BE49-F238E27FC236}">
                <a16:creationId xmlns:a16="http://schemas.microsoft.com/office/drawing/2014/main" id="{AF2BF5F1-636F-10A5-0F64-0240E269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925038" y="6094432"/>
            <a:ext cx="502920" cy="5029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AD3442-1087-4F3E-9185-D69BF0C38C95}" type="slidenum">
              <a:rPr lang="it-IT" altLang="it-IT" smtClean="0">
                <a:solidFill>
                  <a:schemeClr val="bg1"/>
                </a:solidFill>
                <a:latin typeface="+mn-lt"/>
              </a:rPr>
              <a:pPr/>
              <a:t>5</a:t>
            </a:fld>
            <a:endParaRPr lang="it-IT" altLang="it-IT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5AB8E32-750E-EC77-F373-0AA2A19C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MARKETING INTERNAZIONALE- CANNAVALE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C7B5B4-6E5F-6A5B-FF56-91457FD43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MARKETING INTERNAZIONALE- CANNAVALE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8DA667-6156-4289-5930-C962634E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6</a:t>
            </a:fld>
            <a:endParaRPr lang="it-IT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E769B76-6BDE-0DBC-83CD-7F304D82670B}"/>
              </a:ext>
            </a:extLst>
          </p:cNvPr>
          <p:cNvSpPr txBox="1">
            <a:spLocks/>
          </p:cNvSpPr>
          <p:nvPr/>
        </p:nvSpPr>
        <p:spPr>
          <a:xfrm>
            <a:off x="987676" y="1058704"/>
            <a:ext cx="8191500" cy="454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it-IT" altLang="it-IT" sz="2000" b="1" dirty="0">
                <a:solidFill>
                  <a:srgbClr val="002060"/>
                </a:solidFill>
              </a:rPr>
              <a:t>ADATTAMENTO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ECB9A87B-5779-E446-FE78-E5E07FBEBC35}"/>
              </a:ext>
            </a:extLst>
          </p:cNvPr>
          <p:cNvGrpSpPr/>
          <p:nvPr/>
        </p:nvGrpSpPr>
        <p:grpSpPr>
          <a:xfrm>
            <a:off x="987676" y="1626060"/>
            <a:ext cx="8380569" cy="2660575"/>
            <a:chOff x="1236315" y="2482690"/>
            <a:chExt cx="8380569" cy="2660575"/>
          </a:xfrm>
        </p:grpSpPr>
        <p:sp>
          <p:nvSpPr>
            <p:cNvPr id="8" name="Segnaposto contenuto 2">
              <a:extLst>
                <a:ext uri="{FF2B5EF4-FFF2-40B4-BE49-F238E27FC236}">
                  <a16:creationId xmlns:a16="http://schemas.microsoft.com/office/drawing/2014/main" id="{2CE5909E-86BF-E212-03DC-CC138798E1C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36315" y="2557079"/>
              <a:ext cx="1871663" cy="2079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685800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buFont typeface="Arial" panose="020B0604020202020204" pitchFamily="34" charset="0"/>
                <a:buNone/>
              </a:pPr>
              <a:r>
                <a:rPr lang="it-IT" altLang="it-IT" sz="1800" dirty="0">
                  <a:latin typeface="+mn-lt"/>
                </a:rPr>
                <a:t>Vantaggi</a:t>
              </a:r>
              <a:endParaRPr lang="it-IT" altLang="it-IT" sz="2000" dirty="0">
                <a:latin typeface="+mn-lt"/>
              </a:endParaRPr>
            </a:p>
            <a:p>
              <a:pPr algn="just">
                <a:buFont typeface="Arial" panose="020B0604020202020204" pitchFamily="34" charset="0"/>
                <a:buNone/>
              </a:pPr>
              <a:endParaRPr lang="it-IT" altLang="it-IT" sz="2000" dirty="0"/>
            </a:p>
            <a:p>
              <a:pPr algn="just">
                <a:buFont typeface="Arial" panose="020B0604020202020204" pitchFamily="34" charset="0"/>
                <a:buNone/>
              </a:pPr>
              <a:endParaRPr lang="it-IT" altLang="it-IT" sz="2000" dirty="0"/>
            </a:p>
            <a:p>
              <a:pPr algn="just">
                <a:buFont typeface="Arial" panose="020B0604020202020204" pitchFamily="34" charset="0"/>
                <a:buNone/>
              </a:pPr>
              <a:endParaRPr lang="it-IT" altLang="it-IT" sz="2000" dirty="0"/>
            </a:p>
            <a:p>
              <a:pPr algn="just">
                <a:buFont typeface="Arial" panose="020B0604020202020204" pitchFamily="34" charset="0"/>
                <a:buNone/>
              </a:pPr>
              <a:r>
                <a:rPr lang="it-IT" altLang="it-IT" sz="1800" dirty="0">
                  <a:latin typeface="+mn-lt"/>
                </a:rPr>
                <a:t>Svantaggi</a:t>
              </a:r>
            </a:p>
          </p:txBody>
        </p:sp>
        <p:sp>
          <p:nvSpPr>
            <p:cNvPr id="9" name="CasellaDiTesto 7">
              <a:extLst>
                <a:ext uri="{FF2B5EF4-FFF2-40B4-BE49-F238E27FC236}">
                  <a16:creationId xmlns:a16="http://schemas.microsoft.com/office/drawing/2014/main" id="{67142AC2-6D6B-042D-B5DE-A21D27191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2584" y="2482690"/>
              <a:ext cx="64643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it-IT" altLang="it-IT" dirty="0">
                  <a:latin typeface="+mn-lt"/>
                </a:rPr>
                <a:t>Il marketing mix viene adattato al mercato estero sulla base dell’analisi dei bisogno e dei comportamenti d’acquisto. Maggiore radicamento e più agevole differenziazione del prodotto.</a:t>
              </a:r>
            </a:p>
          </p:txBody>
        </p:sp>
        <p:sp>
          <p:nvSpPr>
            <p:cNvPr id="10" name="CasellaDiTesto 8">
              <a:extLst>
                <a:ext uri="{FF2B5EF4-FFF2-40B4-BE49-F238E27FC236}">
                  <a16:creationId xmlns:a16="http://schemas.microsoft.com/office/drawing/2014/main" id="{4969DEB0-10DB-EC31-9E6E-CED364BC6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2584" y="3942936"/>
              <a:ext cx="646271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it-IT" altLang="it-IT" dirty="0">
                  <a:latin typeface="+mn-lt"/>
                </a:rPr>
                <a:t>Aumento dei costi, Maggiore difficoltà nel garantire una visione unitaria del brand, necessità di un Maggiore coordinamento. </a:t>
              </a:r>
            </a:p>
            <a:p>
              <a:r>
                <a:rPr lang="it-IT" altLang="it-IT" dirty="0">
                  <a:latin typeface="+mn-lt"/>
                </a:rPr>
                <a:t> </a:t>
              </a:r>
            </a:p>
          </p:txBody>
        </p:sp>
      </p:grpSp>
      <p:sp>
        <p:nvSpPr>
          <p:cNvPr id="11" name="Freccia a destra 9">
            <a:extLst>
              <a:ext uri="{FF2B5EF4-FFF2-40B4-BE49-F238E27FC236}">
                <a16:creationId xmlns:a16="http://schemas.microsoft.com/office/drawing/2014/main" id="{0708A714-A5CC-EC54-DE20-35BF69C487D5}"/>
              </a:ext>
            </a:extLst>
          </p:cNvPr>
          <p:cNvSpPr/>
          <p:nvPr/>
        </p:nvSpPr>
        <p:spPr>
          <a:xfrm>
            <a:off x="987676" y="2071749"/>
            <a:ext cx="1655762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2" name="Freccia a destra 10">
            <a:extLst>
              <a:ext uri="{FF2B5EF4-FFF2-40B4-BE49-F238E27FC236}">
                <a16:creationId xmlns:a16="http://schemas.microsoft.com/office/drawing/2014/main" id="{EA46B499-4364-26BB-1626-A0E3C193FBDC}"/>
              </a:ext>
            </a:extLst>
          </p:cNvPr>
          <p:cNvSpPr/>
          <p:nvPr/>
        </p:nvSpPr>
        <p:spPr>
          <a:xfrm>
            <a:off x="987676" y="3537633"/>
            <a:ext cx="1655762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3" name="Segnaposto numero diapositiva 4">
            <a:extLst>
              <a:ext uri="{FF2B5EF4-FFF2-40B4-BE49-F238E27FC236}">
                <a16:creationId xmlns:a16="http://schemas.microsoft.com/office/drawing/2014/main" id="{7FF0A768-3A56-C888-8BF5-97458F34EE40}"/>
              </a:ext>
            </a:extLst>
          </p:cNvPr>
          <p:cNvSpPr txBox="1">
            <a:spLocks/>
          </p:cNvSpPr>
          <p:nvPr/>
        </p:nvSpPr>
        <p:spPr bwMode="auto">
          <a:xfrm>
            <a:off x="9925038" y="6094432"/>
            <a:ext cx="502920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79AD3442-1087-4F3E-9185-D69BF0C38C95}" type="slidenum">
              <a:rPr lang="it-IT" altLang="it-IT" smtClean="0">
                <a:solidFill>
                  <a:schemeClr val="bg1"/>
                </a:solidFill>
                <a:latin typeface="+mn-lt"/>
              </a:rPr>
              <a:pPr/>
              <a:t>6</a:t>
            </a:fld>
            <a:endParaRPr lang="it-IT" altLang="it-IT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C849101-6260-5949-8627-C99E77ABDBAB}"/>
              </a:ext>
            </a:extLst>
          </p:cNvPr>
          <p:cNvSpPr txBox="1"/>
          <p:nvPr/>
        </p:nvSpPr>
        <p:spPr>
          <a:xfrm>
            <a:off x="747730" y="4650729"/>
            <a:ext cx="3913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</a:t>
            </a:r>
            <a:r>
              <a:rPr lang="it-IT" b="1" dirty="0"/>
              <a:t>marketing internazionale </a:t>
            </a:r>
            <a:r>
              <a:rPr lang="it-IT" dirty="0"/>
              <a:t>evolve</a:t>
            </a:r>
          </a:p>
          <a:p>
            <a:r>
              <a:rPr lang="it-IT" dirty="0"/>
              <a:t>in </a:t>
            </a:r>
            <a:r>
              <a:rPr lang="it-IT" b="1" dirty="0"/>
              <a:t>cross-cultural marketing</a:t>
            </a:r>
            <a:r>
              <a:rPr lang="it-IT" dirty="0"/>
              <a:t>:</a:t>
            </a:r>
          </a:p>
          <a:p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728BE21-EF49-E2F5-F6D5-21DD7D408103}"/>
              </a:ext>
            </a:extLst>
          </p:cNvPr>
          <p:cNvSpPr txBox="1"/>
          <p:nvPr/>
        </p:nvSpPr>
        <p:spPr>
          <a:xfrm>
            <a:off x="5121278" y="4130517"/>
            <a:ext cx="5006898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dirty="0"/>
              <a:t>Quali sono le principali omogeneità e le principali differenze tra home e </a:t>
            </a:r>
            <a:r>
              <a:rPr lang="it-IT" dirty="0" err="1"/>
              <a:t>host</a:t>
            </a:r>
            <a:r>
              <a:rPr lang="it-IT" dirty="0"/>
              <a:t> market?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/>
              <a:t>A quali bisogni rispondono I </a:t>
            </a:r>
            <a:r>
              <a:rPr lang="it-IT" dirty="0" err="1"/>
              <a:t>nostril</a:t>
            </a:r>
            <a:r>
              <a:rPr lang="it-IT" dirty="0"/>
              <a:t> prodotti?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/>
              <a:t>In che modo I valori e le norme sociali influenzano la percezione del prodotto e del brand?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/>
              <a:t>Qual è lo stile di comunicazione più adatto al mercato?</a:t>
            </a:r>
          </a:p>
        </p:txBody>
      </p:sp>
      <p:sp>
        <p:nvSpPr>
          <p:cNvPr id="17" name="Freccia destra rientrata 16">
            <a:extLst>
              <a:ext uri="{FF2B5EF4-FFF2-40B4-BE49-F238E27FC236}">
                <a16:creationId xmlns:a16="http://schemas.microsoft.com/office/drawing/2014/main" id="{31BC1DCA-CC1A-7ACA-21AA-D96EB7B79558}"/>
              </a:ext>
            </a:extLst>
          </p:cNvPr>
          <p:cNvSpPr/>
          <p:nvPr/>
        </p:nvSpPr>
        <p:spPr>
          <a:xfrm>
            <a:off x="4538547" y="4809443"/>
            <a:ext cx="705395" cy="347658"/>
          </a:xfrm>
          <a:prstGeom prst="notch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856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0D4D8-EFA1-024B-9132-5FA721ED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studieremo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0161DF-0515-3A47-B50D-EFC15FDBE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2322"/>
            <a:ext cx="8834656" cy="4346377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/>
              <a:t>Fondamenti del marketing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L’evoluzione del marketing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Bisogni e comportamento del consumatore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L’analisi del mercato e della competitività dell’impresa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Marketing strategico ed operativo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Il piano si marketing</a:t>
            </a:r>
          </a:p>
          <a:p>
            <a:r>
              <a:rPr lang="it-IT" b="1" dirty="0"/>
              <a:t>Effetti della globalizzazione sulle imprese</a:t>
            </a:r>
          </a:p>
          <a:p>
            <a:r>
              <a:rPr lang="it-IT" b="1" dirty="0"/>
              <a:t>Concetti alla base della pianificazione internazionale</a:t>
            </a:r>
          </a:p>
          <a:p>
            <a:r>
              <a:rPr lang="it-IT" dirty="0"/>
              <a:t>Le principali modalità di ingresso (panoramica e focus sulla vendita internazionale)</a:t>
            </a:r>
          </a:p>
          <a:p>
            <a:r>
              <a:rPr lang="it-IT" b="1" dirty="0"/>
              <a:t>Le leve del marketing in un’ottica internazionale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Prodotto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Prezzo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Distribuzione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Comunicazione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79CB048-CAA3-9B4F-9F51-AB8945C5D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6AB1EAA-B47E-3349-BF3A-12119C94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40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8E9CF-CA78-D54B-B250-41D24708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95C136-5B82-2049-873F-764DB94E0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6053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Lezioni frontali</a:t>
            </a:r>
          </a:p>
          <a:p>
            <a:r>
              <a:rPr lang="it-IT" dirty="0"/>
              <a:t>Esercitazioni e analisi di casi</a:t>
            </a:r>
          </a:p>
          <a:p>
            <a:r>
              <a:rPr lang="it-IT" dirty="0"/>
              <a:t>dibattiti</a:t>
            </a:r>
          </a:p>
          <a:p>
            <a:r>
              <a:rPr lang="it-IT" dirty="0"/>
              <a:t>Project work </a:t>
            </a:r>
          </a:p>
          <a:p>
            <a:r>
              <a:rPr lang="it-IT" dirty="0"/>
              <a:t>Esame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Il materiale sarà inserito anche sulla pagina e-learning del corso e nel team del corso:</a:t>
            </a:r>
          </a:p>
          <a:p>
            <a:pPr marL="0" indent="0">
              <a:buNone/>
            </a:pPr>
            <a:r>
              <a:rPr lang="it-IT" sz="1800" dirty="0"/>
              <a:t>Link: </a:t>
            </a:r>
            <a:r>
              <a:rPr lang="it-IT" sz="1800" dirty="0">
                <a:hlinkClick r:id="rId2"/>
              </a:rPr>
              <a:t>https://teams.microsoft.com/l/team/19%3aAAwBIDZ82MkbHstIM3o7ex81Hpi_ZvdkIsbU2XGTH9c1%40thread.tacv2/conversations?groupId=39015070-d3a2-4ccd-b48a-35d8d8ddf8f6&amp;tenantId=017e16ae-f415-4f8d-9af0-a21b57cd448e</a:t>
            </a:r>
            <a:endParaRPr lang="it-IT" sz="1800" dirty="0"/>
          </a:p>
          <a:p>
            <a:pPr marL="0" indent="0">
              <a:buNone/>
            </a:pPr>
            <a:br>
              <a:rPr lang="it-IT" sz="1800" dirty="0"/>
            </a:br>
            <a:r>
              <a:rPr lang="it-IT" sz="1800" dirty="0"/>
              <a:t>Codice del team: </a:t>
            </a:r>
            <a:r>
              <a:rPr lang="it-IT" sz="1800" b="1" i="0" dirty="0">
                <a:solidFill>
                  <a:srgbClr val="242424"/>
                </a:solidFill>
                <a:effectLst/>
                <a:latin typeface="-apple-system"/>
              </a:rPr>
              <a:t>es1u0vu</a:t>
            </a:r>
            <a:endParaRPr lang="it-IT" sz="18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28BD55-F1A0-1943-9236-7A3837DE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B876CB-6AFF-1949-B055-9D64B8D2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8</a:t>
            </a:fld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E19B52F-5298-1695-4206-B4AD6087CECA}"/>
              </a:ext>
            </a:extLst>
          </p:cNvPr>
          <p:cNvSpPr txBox="1"/>
          <p:nvPr/>
        </p:nvSpPr>
        <p:spPr>
          <a:xfrm>
            <a:off x="6612672" y="1387773"/>
            <a:ext cx="3356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NB: Gli stduenti che intendono sceglierlo come opzionale da 6 CFU (non student di Economia Aziendale!!!!) devono studiare il programma riportato su esse3 nel I modulo</a:t>
            </a:r>
          </a:p>
        </p:txBody>
      </p:sp>
    </p:spTree>
    <p:extLst>
      <p:ext uri="{BB962C8B-B14F-4D97-AF65-F5344CB8AC3E}">
        <p14:creationId xmlns:p14="http://schemas.microsoft.com/office/powerpoint/2010/main" val="87227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4696FD-63A1-F74B-A361-D4F8C3747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/>
              <a:t>Libro di </a:t>
            </a:r>
            <a:r>
              <a:rPr lang="en-GB" sz="3600" b="1" dirty="0" err="1"/>
              <a:t>testo</a:t>
            </a:r>
            <a:br>
              <a:rPr lang="it-IT" dirty="0"/>
            </a:br>
            <a:br>
              <a:rPr lang="it-IT" sz="4000" dirty="0"/>
            </a:br>
            <a:r>
              <a:rPr lang="it-IT" b="1" dirty="0"/>
              <a:t> </a:t>
            </a:r>
            <a:br>
              <a:rPr lang="it-IT" dirty="0"/>
            </a:br>
            <a:endParaRPr lang="en-GB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0D7BB7C-1275-3C12-334E-86789BAEC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err="1"/>
              <a:t>LambinJ.J</a:t>
            </a:r>
            <a:r>
              <a:rPr lang="it-IT" sz="2400" dirty="0"/>
              <a:t>. (2021), Market-driver management VIII edizione, </a:t>
            </a:r>
            <a:r>
              <a:rPr lang="it-IT" sz="2400" dirty="0" err="1"/>
              <a:t>capp</a:t>
            </a:r>
            <a:r>
              <a:rPr lang="it-IT" sz="2400" dirty="0"/>
              <a:t>. 1, 3, 5, 6, 8, 9, 10, 11, 12, 13</a:t>
            </a:r>
          </a:p>
          <a:p>
            <a:r>
              <a:rPr lang="it-IT" sz="2400" dirty="0" err="1"/>
              <a:t>Bursi</a:t>
            </a:r>
            <a:r>
              <a:rPr lang="it-IT" sz="2400" dirty="0"/>
              <a:t> T., Galli G. (2012 - se non c’è qualcosa di più recente), Marketing Internazionale, </a:t>
            </a:r>
            <a:r>
              <a:rPr lang="it-IT" sz="2400" dirty="0" err="1"/>
              <a:t>capp</a:t>
            </a:r>
            <a:r>
              <a:rPr lang="it-IT" sz="2400" dirty="0"/>
              <a:t> 3, 8, 9, 10, 11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N.B. La </a:t>
            </a:r>
            <a:r>
              <a:rPr lang="it-IT" sz="2400" dirty="0" err="1"/>
              <a:t>McGrawHill</a:t>
            </a:r>
            <a:r>
              <a:rPr lang="it-IT" sz="2400" dirty="0"/>
              <a:t> pubblicherà entro fine marzo il manuale dedicato al corso con i capitoli indicati sopra.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Letture e casi saranno distribuiti dal docente attraverso la piattaforma e-learning e </a:t>
            </a:r>
            <a:r>
              <a:rPr lang="it-IT" sz="2400" dirty="0" err="1"/>
              <a:t>microsoft</a:t>
            </a:r>
            <a:r>
              <a:rPr lang="it-IT" sz="2400" dirty="0"/>
              <a:t> team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4FF732-82F2-F64B-A741-8C56A2F6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MARKETING INTERNAZIONALE- CANNAVALE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69D25D2-7848-F847-AA99-CC30A61A1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EF56-9A96-439E-9E57-36096C3CC16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07621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26753</TotalTime>
  <Words>722</Words>
  <Application>Microsoft Macintosh PowerPoint</Application>
  <PresentationFormat>Widescreen</PresentationFormat>
  <Paragraphs>113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-apple-system</vt:lpstr>
      <vt:lpstr>Arial</vt:lpstr>
      <vt:lpstr>Calibri</vt:lpstr>
      <vt:lpstr>Courier New</vt:lpstr>
      <vt:lpstr>Trebuchet MS</vt:lpstr>
      <vt:lpstr>Wingdings</vt:lpstr>
      <vt:lpstr>Wingdings 2</vt:lpstr>
      <vt:lpstr>Wingdings 3</vt:lpstr>
      <vt:lpstr>Sfaccettatura</vt:lpstr>
      <vt:lpstr>Marketing Internazionale</vt:lpstr>
      <vt:lpstr>Presentazione standard di PowerPoint</vt:lpstr>
      <vt:lpstr>Presentazione standard di PowerPoint</vt:lpstr>
      <vt:lpstr>Per aver successo le imprese devono</vt:lpstr>
      <vt:lpstr>STANDARDIZZAZIONE VS ADATTAMENTO</vt:lpstr>
      <vt:lpstr>Presentazione standard di PowerPoint</vt:lpstr>
      <vt:lpstr>Cosa studieremo</vt:lpstr>
      <vt:lpstr>Organizzazione del corso</vt:lpstr>
      <vt:lpstr>Libro di testo 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</dc:title>
  <dc:creator>Andrea</dc:creator>
  <cp:lastModifiedBy>Chiara Cannavale</cp:lastModifiedBy>
  <cp:revision>76</cp:revision>
  <cp:lastPrinted>2021-02-24T13:10:41Z</cp:lastPrinted>
  <dcterms:created xsi:type="dcterms:W3CDTF">2015-10-01T08:08:41Z</dcterms:created>
  <dcterms:modified xsi:type="dcterms:W3CDTF">2023-02-26T09:44:32Z</dcterms:modified>
</cp:coreProperties>
</file>