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93" r:id="rId2"/>
    <p:sldId id="376" r:id="rId3"/>
    <p:sldId id="392" r:id="rId4"/>
    <p:sldId id="394" r:id="rId5"/>
    <p:sldId id="395" r:id="rId6"/>
    <p:sldId id="257" r:id="rId7"/>
    <p:sldId id="396" r:id="rId8"/>
    <p:sldId id="288" r:id="rId9"/>
    <p:sldId id="295" r:id="rId10"/>
    <p:sldId id="302" r:id="rId11"/>
    <p:sldId id="328" r:id="rId12"/>
    <p:sldId id="397" r:id="rId13"/>
    <p:sldId id="398" r:id="rId14"/>
    <p:sldId id="399" r:id="rId15"/>
    <p:sldId id="400" r:id="rId16"/>
    <p:sldId id="401"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8"/>
    <p:restoredTop sz="94728"/>
  </p:normalViewPr>
  <p:slideViewPr>
    <p:cSldViewPr snapToGrid="0" snapToObjects="1">
      <p:cViewPr>
        <p:scale>
          <a:sx n="96" d="100"/>
          <a:sy n="96" d="100"/>
        </p:scale>
        <p:origin x="77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567E3-086C-0E48-B92C-37B3FA8B97BA}" type="datetimeFigureOut">
              <a:rPr lang="en-GB" smtClean="0"/>
              <a:t>09/05/2023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0AC70-84BB-0541-8636-38D4DA5B3B70}" type="slidenum">
              <a:rPr lang="en-GB" smtClean="0"/>
              <a:t>‹N›</a:t>
            </a:fld>
            <a:endParaRPr lang="en-GB"/>
          </a:p>
        </p:txBody>
      </p:sp>
    </p:spTree>
    <p:extLst>
      <p:ext uri="{BB962C8B-B14F-4D97-AF65-F5344CB8AC3E}">
        <p14:creationId xmlns:p14="http://schemas.microsoft.com/office/powerpoint/2010/main" val="175645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data 3"/>
          <p:cNvSpPr>
            <a:spLocks noGrp="1"/>
          </p:cNvSpPr>
          <p:nvPr>
            <p:ph type="dt" idx="1"/>
          </p:nvPr>
        </p:nvSpPr>
        <p:spPr/>
        <p:txBody>
          <a:bodyPr/>
          <a:lstStyle/>
          <a:p>
            <a:pPr rtl="0"/>
            <a:fld id="{C9CDE5A0-E0EA-4E79-8A9D-490C77C3E1D1}" type="datetime1">
              <a:rPr lang="it-IT" smtClean="0"/>
              <a:t>09/05/23</a:t>
            </a:fld>
            <a:endParaRPr lang="en-US" dirty="0"/>
          </a:p>
        </p:txBody>
      </p:sp>
      <p:sp>
        <p:nvSpPr>
          <p:cNvPr id="5" name="Segnaposto numero diapositiva 4"/>
          <p:cNvSpPr>
            <a:spLocks noGrp="1"/>
          </p:cNvSpPr>
          <p:nvPr>
            <p:ph type="sldNum" sz="quarter" idx="5"/>
          </p:nvPr>
        </p:nvSpPr>
        <p:spPr/>
        <p:txBody>
          <a:bodyPr/>
          <a:lstStyle/>
          <a:p>
            <a:pPr rtl="0"/>
            <a:fld id="{01B41D33-19C8-4450-B3C5-BE83E9C8F0BC}" type="slidenum">
              <a:rPr lang="en-US" smtClean="0"/>
              <a:t>6</a:t>
            </a:fld>
            <a:endParaRPr lang="en-US" dirty="0"/>
          </a:p>
        </p:txBody>
      </p:sp>
    </p:spTree>
    <p:extLst>
      <p:ext uri="{BB962C8B-B14F-4D97-AF65-F5344CB8AC3E}">
        <p14:creationId xmlns:p14="http://schemas.microsoft.com/office/powerpoint/2010/main" val="4152343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0879FC-706D-3843-94C6-69CC431F583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5DE543E9-0FF2-9742-8AA4-374E6C147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6C595277-74F9-4C42-9CFD-476569844680}"/>
              </a:ext>
            </a:extLst>
          </p:cNvPr>
          <p:cNvSpPr>
            <a:spLocks noGrp="1"/>
          </p:cNvSpPr>
          <p:nvPr>
            <p:ph type="dt" sz="half" idx="10"/>
          </p:nvPr>
        </p:nvSpPr>
        <p:spPr/>
        <p:txBody>
          <a:bodyPr/>
          <a:lstStyle/>
          <a:p>
            <a:fld id="{6C69DB00-BED9-C242-96DF-631904B52CA4}" type="datetimeFigureOut">
              <a:rPr lang="en-GB" smtClean="0"/>
              <a:t>09/05/2023</a:t>
            </a:fld>
            <a:endParaRPr lang="en-GB"/>
          </a:p>
        </p:txBody>
      </p:sp>
      <p:sp>
        <p:nvSpPr>
          <p:cNvPr id="5" name="Segnaposto piè di pagina 4">
            <a:extLst>
              <a:ext uri="{FF2B5EF4-FFF2-40B4-BE49-F238E27FC236}">
                <a16:creationId xmlns:a16="http://schemas.microsoft.com/office/drawing/2014/main" id="{FC0DD0A2-EA7F-D642-9721-DA6D6E61000B}"/>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0E4A8097-8033-4949-ADA6-CC340642CCC0}"/>
              </a:ext>
            </a:extLst>
          </p:cNvPr>
          <p:cNvSpPr>
            <a:spLocks noGrp="1"/>
          </p:cNvSpPr>
          <p:nvPr>
            <p:ph type="sldNum" sz="quarter" idx="12"/>
          </p:nvPr>
        </p:nvSpPr>
        <p:spPr/>
        <p:txBody>
          <a:bodyPr/>
          <a:lstStyle/>
          <a:p>
            <a:fld id="{D5FD6A74-B223-B94C-8CF9-89D0719E8AF9}" type="slidenum">
              <a:rPr lang="en-GB" smtClean="0"/>
              <a:t>‹N›</a:t>
            </a:fld>
            <a:endParaRPr lang="en-GB"/>
          </a:p>
        </p:txBody>
      </p:sp>
    </p:spTree>
    <p:extLst>
      <p:ext uri="{BB962C8B-B14F-4D97-AF65-F5344CB8AC3E}">
        <p14:creationId xmlns:p14="http://schemas.microsoft.com/office/powerpoint/2010/main" val="1919700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C648A8-8AB6-2A4F-B1A4-BB2B8081DC2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8CE1F77F-07EF-9849-A226-C0001B51DA7B}"/>
              </a:ext>
            </a:extLst>
          </p:cNvPr>
          <p:cNvSpPr>
            <a:spLocks noGrp="1"/>
          </p:cNvSpPr>
          <p:nvPr>
            <p:ph type="body" orient="vert" idx="1"/>
          </p:nvPr>
        </p:nvSpPr>
        <p:spPr/>
        <p:txBody>
          <a:bodyPr vert="eaVert"/>
          <a:lstStyle/>
          <a:p>
            <a:r>
              <a:rPr lang="it-IT"/>
              <a:t>Modifica gli stili del testo dello schema
Secondo livello
Terzo livello
Quarto livello
Quinto livello</a:t>
            </a:r>
            <a:endParaRPr lang="en-GB"/>
          </a:p>
        </p:txBody>
      </p:sp>
      <p:sp>
        <p:nvSpPr>
          <p:cNvPr id="4" name="Segnaposto data 3">
            <a:extLst>
              <a:ext uri="{FF2B5EF4-FFF2-40B4-BE49-F238E27FC236}">
                <a16:creationId xmlns:a16="http://schemas.microsoft.com/office/drawing/2014/main" id="{F247DA97-508B-B441-8251-5282FD47BAA2}"/>
              </a:ext>
            </a:extLst>
          </p:cNvPr>
          <p:cNvSpPr>
            <a:spLocks noGrp="1"/>
          </p:cNvSpPr>
          <p:nvPr>
            <p:ph type="dt" sz="half" idx="10"/>
          </p:nvPr>
        </p:nvSpPr>
        <p:spPr/>
        <p:txBody>
          <a:bodyPr/>
          <a:lstStyle/>
          <a:p>
            <a:fld id="{6C69DB00-BED9-C242-96DF-631904B52CA4}" type="datetimeFigureOut">
              <a:rPr lang="en-GB" smtClean="0"/>
              <a:t>09/05/2023</a:t>
            </a:fld>
            <a:endParaRPr lang="en-GB"/>
          </a:p>
        </p:txBody>
      </p:sp>
      <p:sp>
        <p:nvSpPr>
          <p:cNvPr id="5" name="Segnaposto piè di pagina 4">
            <a:extLst>
              <a:ext uri="{FF2B5EF4-FFF2-40B4-BE49-F238E27FC236}">
                <a16:creationId xmlns:a16="http://schemas.microsoft.com/office/drawing/2014/main" id="{461DA290-A9B4-984C-BEF2-05B452C35658}"/>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FBD18AF3-7A32-2742-9645-45833F3A053C}"/>
              </a:ext>
            </a:extLst>
          </p:cNvPr>
          <p:cNvSpPr>
            <a:spLocks noGrp="1"/>
          </p:cNvSpPr>
          <p:nvPr>
            <p:ph type="sldNum" sz="quarter" idx="12"/>
          </p:nvPr>
        </p:nvSpPr>
        <p:spPr/>
        <p:txBody>
          <a:bodyPr/>
          <a:lstStyle/>
          <a:p>
            <a:fld id="{D5FD6A74-B223-B94C-8CF9-89D0719E8AF9}" type="slidenum">
              <a:rPr lang="en-GB" smtClean="0"/>
              <a:t>‹N›</a:t>
            </a:fld>
            <a:endParaRPr lang="en-GB"/>
          </a:p>
        </p:txBody>
      </p:sp>
    </p:spTree>
    <p:extLst>
      <p:ext uri="{BB962C8B-B14F-4D97-AF65-F5344CB8AC3E}">
        <p14:creationId xmlns:p14="http://schemas.microsoft.com/office/powerpoint/2010/main" val="2077293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88FF873-105B-0241-9ABC-9B8A0B2AB28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14EB92FA-CC5A-8040-941E-01F4135F4CFC}"/>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endParaRPr lang="en-GB"/>
          </a:p>
        </p:txBody>
      </p:sp>
      <p:sp>
        <p:nvSpPr>
          <p:cNvPr id="4" name="Segnaposto data 3">
            <a:extLst>
              <a:ext uri="{FF2B5EF4-FFF2-40B4-BE49-F238E27FC236}">
                <a16:creationId xmlns:a16="http://schemas.microsoft.com/office/drawing/2014/main" id="{C1E28BFD-0EA3-C349-9279-582BA711AAD7}"/>
              </a:ext>
            </a:extLst>
          </p:cNvPr>
          <p:cNvSpPr>
            <a:spLocks noGrp="1"/>
          </p:cNvSpPr>
          <p:nvPr>
            <p:ph type="dt" sz="half" idx="10"/>
          </p:nvPr>
        </p:nvSpPr>
        <p:spPr/>
        <p:txBody>
          <a:bodyPr/>
          <a:lstStyle/>
          <a:p>
            <a:fld id="{6C69DB00-BED9-C242-96DF-631904B52CA4}" type="datetimeFigureOut">
              <a:rPr lang="en-GB" smtClean="0"/>
              <a:t>09/05/2023</a:t>
            </a:fld>
            <a:endParaRPr lang="en-GB"/>
          </a:p>
        </p:txBody>
      </p:sp>
      <p:sp>
        <p:nvSpPr>
          <p:cNvPr id="5" name="Segnaposto piè di pagina 4">
            <a:extLst>
              <a:ext uri="{FF2B5EF4-FFF2-40B4-BE49-F238E27FC236}">
                <a16:creationId xmlns:a16="http://schemas.microsoft.com/office/drawing/2014/main" id="{C9C8C8FC-44D1-8D4F-8B0A-3A0B2AFD2825}"/>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053088B4-4A29-A84F-8CD8-19543499C962}"/>
              </a:ext>
            </a:extLst>
          </p:cNvPr>
          <p:cNvSpPr>
            <a:spLocks noGrp="1"/>
          </p:cNvSpPr>
          <p:nvPr>
            <p:ph type="sldNum" sz="quarter" idx="12"/>
          </p:nvPr>
        </p:nvSpPr>
        <p:spPr/>
        <p:txBody>
          <a:bodyPr/>
          <a:lstStyle/>
          <a:p>
            <a:fld id="{D5FD6A74-B223-B94C-8CF9-89D0719E8AF9}" type="slidenum">
              <a:rPr lang="en-GB" smtClean="0"/>
              <a:t>‹N›</a:t>
            </a:fld>
            <a:endParaRPr lang="en-GB"/>
          </a:p>
        </p:txBody>
      </p:sp>
    </p:spTree>
    <p:extLst>
      <p:ext uri="{BB962C8B-B14F-4D97-AF65-F5344CB8AC3E}">
        <p14:creationId xmlns:p14="http://schemas.microsoft.com/office/powerpoint/2010/main" val="407364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0ACA11-34C7-5E4E-918D-B40B7297A24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58BBA7F6-D790-E343-8E8B-472FB3627587}"/>
              </a:ext>
            </a:extLst>
          </p:cNvPr>
          <p:cNvSpPr>
            <a:spLocks noGrp="1"/>
          </p:cNvSpPr>
          <p:nvPr>
            <p:ph idx="1"/>
          </p:nvPr>
        </p:nvSpPr>
        <p:spPr/>
        <p:txBody>
          <a:bodyPr/>
          <a:lstStyle/>
          <a:p>
            <a:r>
              <a:rPr lang="it-IT"/>
              <a:t>Modifica gli stili del testo dello schema
Secondo livello
Terzo livello
Quarto livello
Quinto livello</a:t>
            </a:r>
            <a:endParaRPr lang="en-GB"/>
          </a:p>
        </p:txBody>
      </p:sp>
      <p:sp>
        <p:nvSpPr>
          <p:cNvPr id="4" name="Segnaposto data 3">
            <a:extLst>
              <a:ext uri="{FF2B5EF4-FFF2-40B4-BE49-F238E27FC236}">
                <a16:creationId xmlns:a16="http://schemas.microsoft.com/office/drawing/2014/main" id="{1AEDBF1D-AFD1-C041-8A7E-ABBCA2F38CFE}"/>
              </a:ext>
            </a:extLst>
          </p:cNvPr>
          <p:cNvSpPr>
            <a:spLocks noGrp="1"/>
          </p:cNvSpPr>
          <p:nvPr>
            <p:ph type="dt" sz="half" idx="10"/>
          </p:nvPr>
        </p:nvSpPr>
        <p:spPr/>
        <p:txBody>
          <a:bodyPr/>
          <a:lstStyle/>
          <a:p>
            <a:fld id="{6C69DB00-BED9-C242-96DF-631904B52CA4}" type="datetimeFigureOut">
              <a:rPr lang="en-GB" smtClean="0"/>
              <a:t>09/05/2023</a:t>
            </a:fld>
            <a:endParaRPr lang="en-GB"/>
          </a:p>
        </p:txBody>
      </p:sp>
      <p:sp>
        <p:nvSpPr>
          <p:cNvPr id="5" name="Segnaposto piè di pagina 4">
            <a:extLst>
              <a:ext uri="{FF2B5EF4-FFF2-40B4-BE49-F238E27FC236}">
                <a16:creationId xmlns:a16="http://schemas.microsoft.com/office/drawing/2014/main" id="{FE9F625E-F832-824D-989B-3FEC3515101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A3356614-5E43-124C-8E6C-D798C05855BA}"/>
              </a:ext>
            </a:extLst>
          </p:cNvPr>
          <p:cNvSpPr>
            <a:spLocks noGrp="1"/>
          </p:cNvSpPr>
          <p:nvPr>
            <p:ph type="sldNum" sz="quarter" idx="12"/>
          </p:nvPr>
        </p:nvSpPr>
        <p:spPr/>
        <p:txBody>
          <a:bodyPr/>
          <a:lstStyle/>
          <a:p>
            <a:fld id="{D5FD6A74-B223-B94C-8CF9-89D0719E8AF9}" type="slidenum">
              <a:rPr lang="en-GB" smtClean="0"/>
              <a:t>‹N›</a:t>
            </a:fld>
            <a:endParaRPr lang="en-GB"/>
          </a:p>
        </p:txBody>
      </p:sp>
    </p:spTree>
    <p:extLst>
      <p:ext uri="{BB962C8B-B14F-4D97-AF65-F5344CB8AC3E}">
        <p14:creationId xmlns:p14="http://schemas.microsoft.com/office/powerpoint/2010/main" val="3529687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77817A-617D-3D49-9666-AAA4F3A3C64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3473F0F6-F2F9-494C-89AA-032DD85A5C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endParaRPr lang="en-GB"/>
          </a:p>
        </p:txBody>
      </p:sp>
      <p:sp>
        <p:nvSpPr>
          <p:cNvPr id="4" name="Segnaposto data 3">
            <a:extLst>
              <a:ext uri="{FF2B5EF4-FFF2-40B4-BE49-F238E27FC236}">
                <a16:creationId xmlns:a16="http://schemas.microsoft.com/office/drawing/2014/main" id="{8AE02BF2-EE31-C842-A600-AB890E3BD3B6}"/>
              </a:ext>
            </a:extLst>
          </p:cNvPr>
          <p:cNvSpPr>
            <a:spLocks noGrp="1"/>
          </p:cNvSpPr>
          <p:nvPr>
            <p:ph type="dt" sz="half" idx="10"/>
          </p:nvPr>
        </p:nvSpPr>
        <p:spPr/>
        <p:txBody>
          <a:bodyPr/>
          <a:lstStyle/>
          <a:p>
            <a:fld id="{6C69DB00-BED9-C242-96DF-631904B52CA4}" type="datetimeFigureOut">
              <a:rPr lang="en-GB" smtClean="0"/>
              <a:t>09/05/2023</a:t>
            </a:fld>
            <a:endParaRPr lang="en-GB"/>
          </a:p>
        </p:txBody>
      </p:sp>
      <p:sp>
        <p:nvSpPr>
          <p:cNvPr id="5" name="Segnaposto piè di pagina 4">
            <a:extLst>
              <a:ext uri="{FF2B5EF4-FFF2-40B4-BE49-F238E27FC236}">
                <a16:creationId xmlns:a16="http://schemas.microsoft.com/office/drawing/2014/main" id="{F7F20068-0BD8-4F41-BD3D-81D4ACF7034C}"/>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5554363D-B290-0948-9ACF-F603107B7F50}"/>
              </a:ext>
            </a:extLst>
          </p:cNvPr>
          <p:cNvSpPr>
            <a:spLocks noGrp="1"/>
          </p:cNvSpPr>
          <p:nvPr>
            <p:ph type="sldNum" sz="quarter" idx="12"/>
          </p:nvPr>
        </p:nvSpPr>
        <p:spPr/>
        <p:txBody>
          <a:bodyPr/>
          <a:lstStyle/>
          <a:p>
            <a:fld id="{D5FD6A74-B223-B94C-8CF9-89D0719E8AF9}" type="slidenum">
              <a:rPr lang="en-GB" smtClean="0"/>
              <a:t>‹N›</a:t>
            </a:fld>
            <a:endParaRPr lang="en-GB"/>
          </a:p>
        </p:txBody>
      </p:sp>
    </p:spTree>
    <p:extLst>
      <p:ext uri="{BB962C8B-B14F-4D97-AF65-F5344CB8AC3E}">
        <p14:creationId xmlns:p14="http://schemas.microsoft.com/office/powerpoint/2010/main" val="4167340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1A663F-B153-AE41-AF83-B7AE044F8BD6}"/>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BD1E42C7-50E7-FB4F-8A66-CC2C3E63EB8D}"/>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endParaRPr lang="en-GB"/>
          </a:p>
        </p:txBody>
      </p:sp>
      <p:sp>
        <p:nvSpPr>
          <p:cNvPr id="4" name="Segnaposto contenuto 3">
            <a:extLst>
              <a:ext uri="{FF2B5EF4-FFF2-40B4-BE49-F238E27FC236}">
                <a16:creationId xmlns:a16="http://schemas.microsoft.com/office/drawing/2014/main" id="{0C95FC74-ACDD-0646-9EDE-BD425E9C1380}"/>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endParaRPr lang="en-GB"/>
          </a:p>
        </p:txBody>
      </p:sp>
      <p:sp>
        <p:nvSpPr>
          <p:cNvPr id="5" name="Segnaposto data 4">
            <a:extLst>
              <a:ext uri="{FF2B5EF4-FFF2-40B4-BE49-F238E27FC236}">
                <a16:creationId xmlns:a16="http://schemas.microsoft.com/office/drawing/2014/main" id="{87909BFA-4D47-1F4F-992A-3B9613E1807E}"/>
              </a:ext>
            </a:extLst>
          </p:cNvPr>
          <p:cNvSpPr>
            <a:spLocks noGrp="1"/>
          </p:cNvSpPr>
          <p:nvPr>
            <p:ph type="dt" sz="half" idx="10"/>
          </p:nvPr>
        </p:nvSpPr>
        <p:spPr/>
        <p:txBody>
          <a:bodyPr/>
          <a:lstStyle/>
          <a:p>
            <a:fld id="{6C69DB00-BED9-C242-96DF-631904B52CA4}" type="datetimeFigureOut">
              <a:rPr lang="en-GB" smtClean="0"/>
              <a:t>09/05/2023</a:t>
            </a:fld>
            <a:endParaRPr lang="en-GB"/>
          </a:p>
        </p:txBody>
      </p:sp>
      <p:sp>
        <p:nvSpPr>
          <p:cNvPr id="6" name="Segnaposto piè di pagina 5">
            <a:extLst>
              <a:ext uri="{FF2B5EF4-FFF2-40B4-BE49-F238E27FC236}">
                <a16:creationId xmlns:a16="http://schemas.microsoft.com/office/drawing/2014/main" id="{0870264B-576F-E64B-8869-F2AC7B03064B}"/>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59837E09-1F20-224E-A808-32F7A9F5A0A6}"/>
              </a:ext>
            </a:extLst>
          </p:cNvPr>
          <p:cNvSpPr>
            <a:spLocks noGrp="1"/>
          </p:cNvSpPr>
          <p:nvPr>
            <p:ph type="sldNum" sz="quarter" idx="12"/>
          </p:nvPr>
        </p:nvSpPr>
        <p:spPr/>
        <p:txBody>
          <a:bodyPr/>
          <a:lstStyle/>
          <a:p>
            <a:fld id="{D5FD6A74-B223-B94C-8CF9-89D0719E8AF9}" type="slidenum">
              <a:rPr lang="en-GB" smtClean="0"/>
              <a:t>‹N›</a:t>
            </a:fld>
            <a:endParaRPr lang="en-GB"/>
          </a:p>
        </p:txBody>
      </p:sp>
    </p:spTree>
    <p:extLst>
      <p:ext uri="{BB962C8B-B14F-4D97-AF65-F5344CB8AC3E}">
        <p14:creationId xmlns:p14="http://schemas.microsoft.com/office/powerpoint/2010/main" val="354261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DE466F-D069-E041-9267-EDE75263071E}"/>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5DD5E9C-3581-6644-9DA7-19C81ECCA2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endParaRPr lang="en-GB"/>
          </a:p>
        </p:txBody>
      </p:sp>
      <p:sp>
        <p:nvSpPr>
          <p:cNvPr id="4" name="Segnaposto contenuto 3">
            <a:extLst>
              <a:ext uri="{FF2B5EF4-FFF2-40B4-BE49-F238E27FC236}">
                <a16:creationId xmlns:a16="http://schemas.microsoft.com/office/drawing/2014/main" id="{6EBF9930-F80D-6446-B2C9-C530554894ED}"/>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endParaRPr lang="en-GB"/>
          </a:p>
        </p:txBody>
      </p:sp>
      <p:sp>
        <p:nvSpPr>
          <p:cNvPr id="5" name="Segnaposto testo 4">
            <a:extLst>
              <a:ext uri="{FF2B5EF4-FFF2-40B4-BE49-F238E27FC236}">
                <a16:creationId xmlns:a16="http://schemas.microsoft.com/office/drawing/2014/main" id="{9F7C35C6-F4F9-F748-8C81-3EDE0DAD5E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endParaRPr lang="en-GB"/>
          </a:p>
        </p:txBody>
      </p:sp>
      <p:sp>
        <p:nvSpPr>
          <p:cNvPr id="6" name="Segnaposto contenuto 5">
            <a:extLst>
              <a:ext uri="{FF2B5EF4-FFF2-40B4-BE49-F238E27FC236}">
                <a16:creationId xmlns:a16="http://schemas.microsoft.com/office/drawing/2014/main" id="{0D22D705-A078-BC48-BCBD-0FF92C9AF446}"/>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endParaRPr lang="en-GB"/>
          </a:p>
        </p:txBody>
      </p:sp>
      <p:sp>
        <p:nvSpPr>
          <p:cNvPr id="7" name="Segnaposto data 6">
            <a:extLst>
              <a:ext uri="{FF2B5EF4-FFF2-40B4-BE49-F238E27FC236}">
                <a16:creationId xmlns:a16="http://schemas.microsoft.com/office/drawing/2014/main" id="{5F402827-4A9E-874C-9A5B-4823E81451BA}"/>
              </a:ext>
            </a:extLst>
          </p:cNvPr>
          <p:cNvSpPr>
            <a:spLocks noGrp="1"/>
          </p:cNvSpPr>
          <p:nvPr>
            <p:ph type="dt" sz="half" idx="10"/>
          </p:nvPr>
        </p:nvSpPr>
        <p:spPr/>
        <p:txBody>
          <a:bodyPr/>
          <a:lstStyle/>
          <a:p>
            <a:fld id="{6C69DB00-BED9-C242-96DF-631904B52CA4}" type="datetimeFigureOut">
              <a:rPr lang="en-GB" smtClean="0"/>
              <a:t>09/05/2023</a:t>
            </a:fld>
            <a:endParaRPr lang="en-GB"/>
          </a:p>
        </p:txBody>
      </p:sp>
      <p:sp>
        <p:nvSpPr>
          <p:cNvPr id="8" name="Segnaposto piè di pagina 7">
            <a:extLst>
              <a:ext uri="{FF2B5EF4-FFF2-40B4-BE49-F238E27FC236}">
                <a16:creationId xmlns:a16="http://schemas.microsoft.com/office/drawing/2014/main" id="{0D1DD01E-9050-8B42-99E8-707DC8F3906A}"/>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E9E837CB-06F2-024E-804B-C2A6FE5968B8}"/>
              </a:ext>
            </a:extLst>
          </p:cNvPr>
          <p:cNvSpPr>
            <a:spLocks noGrp="1"/>
          </p:cNvSpPr>
          <p:nvPr>
            <p:ph type="sldNum" sz="quarter" idx="12"/>
          </p:nvPr>
        </p:nvSpPr>
        <p:spPr/>
        <p:txBody>
          <a:bodyPr/>
          <a:lstStyle/>
          <a:p>
            <a:fld id="{D5FD6A74-B223-B94C-8CF9-89D0719E8AF9}" type="slidenum">
              <a:rPr lang="en-GB" smtClean="0"/>
              <a:t>‹N›</a:t>
            </a:fld>
            <a:endParaRPr lang="en-GB"/>
          </a:p>
        </p:txBody>
      </p:sp>
    </p:spTree>
    <p:extLst>
      <p:ext uri="{BB962C8B-B14F-4D97-AF65-F5344CB8AC3E}">
        <p14:creationId xmlns:p14="http://schemas.microsoft.com/office/powerpoint/2010/main" val="3196631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6F62A7-5F7D-3741-BB74-D65F8C738D80}"/>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D9C7A955-E4D0-AC4A-BC18-48D32E31F22D}"/>
              </a:ext>
            </a:extLst>
          </p:cNvPr>
          <p:cNvSpPr>
            <a:spLocks noGrp="1"/>
          </p:cNvSpPr>
          <p:nvPr>
            <p:ph type="dt" sz="half" idx="10"/>
          </p:nvPr>
        </p:nvSpPr>
        <p:spPr/>
        <p:txBody>
          <a:bodyPr/>
          <a:lstStyle/>
          <a:p>
            <a:fld id="{6C69DB00-BED9-C242-96DF-631904B52CA4}" type="datetimeFigureOut">
              <a:rPr lang="en-GB" smtClean="0"/>
              <a:t>09/05/2023</a:t>
            </a:fld>
            <a:endParaRPr lang="en-GB"/>
          </a:p>
        </p:txBody>
      </p:sp>
      <p:sp>
        <p:nvSpPr>
          <p:cNvPr id="4" name="Segnaposto piè di pagina 3">
            <a:extLst>
              <a:ext uri="{FF2B5EF4-FFF2-40B4-BE49-F238E27FC236}">
                <a16:creationId xmlns:a16="http://schemas.microsoft.com/office/drawing/2014/main" id="{CF40CB5F-9CEE-5741-91A5-C0C0424B3586}"/>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E9EA1296-1501-0C40-94CB-36677FECC41E}"/>
              </a:ext>
            </a:extLst>
          </p:cNvPr>
          <p:cNvSpPr>
            <a:spLocks noGrp="1"/>
          </p:cNvSpPr>
          <p:nvPr>
            <p:ph type="sldNum" sz="quarter" idx="12"/>
          </p:nvPr>
        </p:nvSpPr>
        <p:spPr/>
        <p:txBody>
          <a:bodyPr/>
          <a:lstStyle/>
          <a:p>
            <a:fld id="{D5FD6A74-B223-B94C-8CF9-89D0719E8AF9}" type="slidenum">
              <a:rPr lang="en-GB" smtClean="0"/>
              <a:t>‹N›</a:t>
            </a:fld>
            <a:endParaRPr lang="en-GB"/>
          </a:p>
        </p:txBody>
      </p:sp>
    </p:spTree>
    <p:extLst>
      <p:ext uri="{BB962C8B-B14F-4D97-AF65-F5344CB8AC3E}">
        <p14:creationId xmlns:p14="http://schemas.microsoft.com/office/powerpoint/2010/main" val="2565206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B514502-B78A-CE4F-AB38-A50EA9FAD480}"/>
              </a:ext>
            </a:extLst>
          </p:cNvPr>
          <p:cNvSpPr>
            <a:spLocks noGrp="1"/>
          </p:cNvSpPr>
          <p:nvPr>
            <p:ph type="dt" sz="half" idx="10"/>
          </p:nvPr>
        </p:nvSpPr>
        <p:spPr/>
        <p:txBody>
          <a:bodyPr/>
          <a:lstStyle/>
          <a:p>
            <a:fld id="{6C69DB00-BED9-C242-96DF-631904B52CA4}" type="datetimeFigureOut">
              <a:rPr lang="en-GB" smtClean="0"/>
              <a:t>09/05/2023</a:t>
            </a:fld>
            <a:endParaRPr lang="en-GB"/>
          </a:p>
        </p:txBody>
      </p:sp>
      <p:sp>
        <p:nvSpPr>
          <p:cNvPr id="3" name="Segnaposto piè di pagina 2">
            <a:extLst>
              <a:ext uri="{FF2B5EF4-FFF2-40B4-BE49-F238E27FC236}">
                <a16:creationId xmlns:a16="http://schemas.microsoft.com/office/drawing/2014/main" id="{5D0AACC9-BDEC-2C47-A679-48088435C67B}"/>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EB1E5792-E55E-9F49-8E8B-5EA7120EFF4A}"/>
              </a:ext>
            </a:extLst>
          </p:cNvPr>
          <p:cNvSpPr>
            <a:spLocks noGrp="1"/>
          </p:cNvSpPr>
          <p:nvPr>
            <p:ph type="sldNum" sz="quarter" idx="12"/>
          </p:nvPr>
        </p:nvSpPr>
        <p:spPr/>
        <p:txBody>
          <a:bodyPr/>
          <a:lstStyle/>
          <a:p>
            <a:fld id="{D5FD6A74-B223-B94C-8CF9-89D0719E8AF9}" type="slidenum">
              <a:rPr lang="en-GB" smtClean="0"/>
              <a:t>‹N›</a:t>
            </a:fld>
            <a:endParaRPr lang="en-GB"/>
          </a:p>
        </p:txBody>
      </p:sp>
    </p:spTree>
    <p:extLst>
      <p:ext uri="{BB962C8B-B14F-4D97-AF65-F5344CB8AC3E}">
        <p14:creationId xmlns:p14="http://schemas.microsoft.com/office/powerpoint/2010/main" val="53538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7D8A97-F5D5-CE47-AD34-C58833F3DDE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C3A5D837-861A-1543-B775-8F17BC2E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endParaRPr lang="en-GB"/>
          </a:p>
        </p:txBody>
      </p:sp>
      <p:sp>
        <p:nvSpPr>
          <p:cNvPr id="4" name="Segnaposto testo 3">
            <a:extLst>
              <a:ext uri="{FF2B5EF4-FFF2-40B4-BE49-F238E27FC236}">
                <a16:creationId xmlns:a16="http://schemas.microsoft.com/office/drawing/2014/main" id="{A15B7B84-BA8A-8746-B915-44F947EEB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endParaRPr lang="en-GB"/>
          </a:p>
        </p:txBody>
      </p:sp>
      <p:sp>
        <p:nvSpPr>
          <p:cNvPr id="5" name="Segnaposto data 4">
            <a:extLst>
              <a:ext uri="{FF2B5EF4-FFF2-40B4-BE49-F238E27FC236}">
                <a16:creationId xmlns:a16="http://schemas.microsoft.com/office/drawing/2014/main" id="{6C4023F5-C7A9-3D44-BEBE-4958520E1354}"/>
              </a:ext>
            </a:extLst>
          </p:cNvPr>
          <p:cNvSpPr>
            <a:spLocks noGrp="1"/>
          </p:cNvSpPr>
          <p:nvPr>
            <p:ph type="dt" sz="half" idx="10"/>
          </p:nvPr>
        </p:nvSpPr>
        <p:spPr/>
        <p:txBody>
          <a:bodyPr/>
          <a:lstStyle/>
          <a:p>
            <a:fld id="{6C69DB00-BED9-C242-96DF-631904B52CA4}" type="datetimeFigureOut">
              <a:rPr lang="en-GB" smtClean="0"/>
              <a:t>09/05/2023</a:t>
            </a:fld>
            <a:endParaRPr lang="en-GB"/>
          </a:p>
        </p:txBody>
      </p:sp>
      <p:sp>
        <p:nvSpPr>
          <p:cNvPr id="6" name="Segnaposto piè di pagina 5">
            <a:extLst>
              <a:ext uri="{FF2B5EF4-FFF2-40B4-BE49-F238E27FC236}">
                <a16:creationId xmlns:a16="http://schemas.microsoft.com/office/drawing/2014/main" id="{C6282013-217B-9E47-8051-5E42D4AE2662}"/>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ABC116E1-EDB5-B84F-9406-E5EA1D97B92F}"/>
              </a:ext>
            </a:extLst>
          </p:cNvPr>
          <p:cNvSpPr>
            <a:spLocks noGrp="1"/>
          </p:cNvSpPr>
          <p:nvPr>
            <p:ph type="sldNum" sz="quarter" idx="12"/>
          </p:nvPr>
        </p:nvSpPr>
        <p:spPr/>
        <p:txBody>
          <a:bodyPr/>
          <a:lstStyle/>
          <a:p>
            <a:fld id="{D5FD6A74-B223-B94C-8CF9-89D0719E8AF9}" type="slidenum">
              <a:rPr lang="en-GB" smtClean="0"/>
              <a:t>‹N›</a:t>
            </a:fld>
            <a:endParaRPr lang="en-GB"/>
          </a:p>
        </p:txBody>
      </p:sp>
    </p:spTree>
    <p:extLst>
      <p:ext uri="{BB962C8B-B14F-4D97-AF65-F5344CB8AC3E}">
        <p14:creationId xmlns:p14="http://schemas.microsoft.com/office/powerpoint/2010/main" val="3103879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0E0FC3-FB17-A549-8435-FBAD862213B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8ECB24E9-4F5E-1C43-BB38-DEA18A65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61A9C6DC-64A4-E249-9621-CF401E7D3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endParaRPr lang="en-GB"/>
          </a:p>
        </p:txBody>
      </p:sp>
      <p:sp>
        <p:nvSpPr>
          <p:cNvPr id="5" name="Segnaposto data 4">
            <a:extLst>
              <a:ext uri="{FF2B5EF4-FFF2-40B4-BE49-F238E27FC236}">
                <a16:creationId xmlns:a16="http://schemas.microsoft.com/office/drawing/2014/main" id="{4C814791-E954-2F46-BDED-6B23966FF1D9}"/>
              </a:ext>
            </a:extLst>
          </p:cNvPr>
          <p:cNvSpPr>
            <a:spLocks noGrp="1"/>
          </p:cNvSpPr>
          <p:nvPr>
            <p:ph type="dt" sz="half" idx="10"/>
          </p:nvPr>
        </p:nvSpPr>
        <p:spPr/>
        <p:txBody>
          <a:bodyPr/>
          <a:lstStyle/>
          <a:p>
            <a:fld id="{6C69DB00-BED9-C242-96DF-631904B52CA4}" type="datetimeFigureOut">
              <a:rPr lang="en-GB" smtClean="0"/>
              <a:t>09/05/2023</a:t>
            </a:fld>
            <a:endParaRPr lang="en-GB"/>
          </a:p>
        </p:txBody>
      </p:sp>
      <p:sp>
        <p:nvSpPr>
          <p:cNvPr id="6" name="Segnaposto piè di pagina 5">
            <a:extLst>
              <a:ext uri="{FF2B5EF4-FFF2-40B4-BE49-F238E27FC236}">
                <a16:creationId xmlns:a16="http://schemas.microsoft.com/office/drawing/2014/main" id="{70542984-CD2E-9E45-98A2-075FD8C506AA}"/>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0E9E37CD-D8E1-F844-B5CD-5EF914B5906C}"/>
              </a:ext>
            </a:extLst>
          </p:cNvPr>
          <p:cNvSpPr>
            <a:spLocks noGrp="1"/>
          </p:cNvSpPr>
          <p:nvPr>
            <p:ph type="sldNum" sz="quarter" idx="12"/>
          </p:nvPr>
        </p:nvSpPr>
        <p:spPr/>
        <p:txBody>
          <a:bodyPr/>
          <a:lstStyle/>
          <a:p>
            <a:fld id="{D5FD6A74-B223-B94C-8CF9-89D0719E8AF9}" type="slidenum">
              <a:rPr lang="en-GB" smtClean="0"/>
              <a:t>‹N›</a:t>
            </a:fld>
            <a:endParaRPr lang="en-GB"/>
          </a:p>
        </p:txBody>
      </p:sp>
    </p:spTree>
    <p:extLst>
      <p:ext uri="{BB962C8B-B14F-4D97-AF65-F5344CB8AC3E}">
        <p14:creationId xmlns:p14="http://schemas.microsoft.com/office/powerpoint/2010/main" val="367111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AF6A646-0E3E-0940-AD34-984BFA5C90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2FBF3776-F2D6-2A4A-AACA-1462CA98C1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endParaRPr lang="en-GB"/>
          </a:p>
        </p:txBody>
      </p:sp>
      <p:sp>
        <p:nvSpPr>
          <p:cNvPr id="4" name="Segnaposto data 3">
            <a:extLst>
              <a:ext uri="{FF2B5EF4-FFF2-40B4-BE49-F238E27FC236}">
                <a16:creationId xmlns:a16="http://schemas.microsoft.com/office/drawing/2014/main" id="{12188B02-0D8E-6D40-8B5C-3B37AF42E9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9DB00-BED9-C242-96DF-631904B52CA4}" type="datetimeFigureOut">
              <a:rPr lang="en-GB" smtClean="0"/>
              <a:t>09/05/2023</a:t>
            </a:fld>
            <a:endParaRPr lang="en-GB"/>
          </a:p>
        </p:txBody>
      </p:sp>
      <p:sp>
        <p:nvSpPr>
          <p:cNvPr id="5" name="Segnaposto piè di pagina 4">
            <a:extLst>
              <a:ext uri="{FF2B5EF4-FFF2-40B4-BE49-F238E27FC236}">
                <a16:creationId xmlns:a16="http://schemas.microsoft.com/office/drawing/2014/main" id="{05A877FF-1399-1441-8D22-1321B71EBD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2231A43C-1335-6E48-870E-1BE7E6EC8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FD6A74-B223-B94C-8CF9-89D0719E8AF9}" type="slidenum">
              <a:rPr lang="en-GB" smtClean="0"/>
              <a:t>‹N›</a:t>
            </a:fld>
            <a:endParaRPr lang="en-GB"/>
          </a:p>
        </p:txBody>
      </p:sp>
    </p:spTree>
    <p:extLst>
      <p:ext uri="{BB962C8B-B14F-4D97-AF65-F5344CB8AC3E}">
        <p14:creationId xmlns:p14="http://schemas.microsoft.com/office/powerpoint/2010/main" val="844992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5C230126-F67D-D84B-B001-96944330AF9F}"/>
              </a:ext>
            </a:extLst>
          </p:cNvPr>
          <p:cNvSpPr>
            <a:spLocks noGrp="1"/>
          </p:cNvSpPr>
          <p:nvPr>
            <p:ph type="ctrTitle"/>
          </p:nvPr>
        </p:nvSpPr>
        <p:spPr>
          <a:xfrm>
            <a:off x="0" y="992094"/>
            <a:ext cx="5308151" cy="2795160"/>
          </a:xfrm>
        </p:spPr>
        <p:txBody>
          <a:bodyPr>
            <a:normAutofit fontScale="90000"/>
          </a:bodyPr>
          <a:lstStyle/>
          <a:p>
            <a:r>
              <a:rPr lang="en-GB" sz="2400" dirty="0">
                <a:solidFill>
                  <a:srgbClr val="FF0000"/>
                </a:solidFill>
              </a:rPr>
              <a:t>Corso </a:t>
            </a:r>
            <a:r>
              <a:rPr lang="en-GB" sz="2400" dirty="0" err="1">
                <a:solidFill>
                  <a:srgbClr val="FF0000"/>
                </a:solidFill>
              </a:rPr>
              <a:t>Astrobiologia</a:t>
            </a:r>
            <a:br>
              <a:rPr lang="en-GB" sz="2400" dirty="0">
                <a:solidFill>
                  <a:srgbClr val="FF0000"/>
                </a:solidFill>
              </a:rPr>
            </a:br>
            <a:r>
              <a:rPr lang="en-GB" sz="2400" dirty="0">
                <a:solidFill>
                  <a:srgbClr val="FF0000"/>
                </a:solidFill>
              </a:rPr>
              <a:t>Modulo Alessandra </a:t>
            </a:r>
            <a:r>
              <a:rPr lang="en-GB" sz="2400" dirty="0" err="1">
                <a:solidFill>
                  <a:srgbClr val="FF0000"/>
                </a:solidFill>
              </a:rPr>
              <a:t>Rotundi</a:t>
            </a:r>
            <a:br>
              <a:rPr lang="en-GB" sz="2400" dirty="0"/>
            </a:br>
            <a:br>
              <a:rPr lang="en-GB" sz="2400" dirty="0"/>
            </a:br>
            <a:r>
              <a:rPr lang="it-IT" sz="4000" b="1" dirty="0"/>
              <a:t>Dalla polvere interstellare ai proto-pianeti</a:t>
            </a:r>
            <a:r>
              <a:rPr lang="it-IT" sz="4000" dirty="0"/>
              <a:t>. </a:t>
            </a:r>
            <a:br>
              <a:rPr lang="it-IT" sz="2400" b="1" dirty="0"/>
            </a:br>
            <a:br>
              <a:rPr lang="it-IT" sz="2400" b="1" dirty="0"/>
            </a:br>
            <a:r>
              <a:rPr lang="it-IT" sz="2400" dirty="0"/>
              <a:t>La polvere cosmica. La composizione delle polveri. Il ciclo di formazione dei granuli</a:t>
            </a:r>
            <a:endParaRPr lang="en-GB" sz="2400" dirty="0"/>
          </a:p>
        </p:txBody>
      </p:sp>
      <p:sp>
        <p:nvSpPr>
          <p:cNvPr id="3" name="Sottotitolo 2">
            <a:extLst>
              <a:ext uri="{FF2B5EF4-FFF2-40B4-BE49-F238E27FC236}">
                <a16:creationId xmlns:a16="http://schemas.microsoft.com/office/drawing/2014/main" id="{F1E96D74-AE88-6142-A84E-D6DB06792C45}"/>
              </a:ext>
            </a:extLst>
          </p:cNvPr>
          <p:cNvSpPr>
            <a:spLocks noGrp="1"/>
          </p:cNvSpPr>
          <p:nvPr>
            <p:ph type="subTitle" idx="1"/>
          </p:nvPr>
        </p:nvSpPr>
        <p:spPr>
          <a:xfrm>
            <a:off x="0" y="5721157"/>
            <a:ext cx="5895751" cy="1136843"/>
          </a:xfrm>
        </p:spPr>
        <p:txBody>
          <a:bodyPr>
            <a:normAutofit/>
          </a:bodyPr>
          <a:lstStyle/>
          <a:p>
            <a:r>
              <a:rPr lang="en-GB" sz="3600" dirty="0" err="1">
                <a:solidFill>
                  <a:srgbClr val="FF0000"/>
                </a:solidFill>
              </a:rPr>
              <a:t>Lezione</a:t>
            </a:r>
            <a:r>
              <a:rPr lang="en-GB" sz="3600" dirty="0">
                <a:solidFill>
                  <a:srgbClr val="FF0000"/>
                </a:solidFill>
              </a:rPr>
              <a:t> 7 del 9 </a:t>
            </a:r>
            <a:r>
              <a:rPr lang="en-GB" sz="3600" dirty="0" err="1">
                <a:solidFill>
                  <a:srgbClr val="FF0000"/>
                </a:solidFill>
              </a:rPr>
              <a:t>maggio</a:t>
            </a:r>
            <a:r>
              <a:rPr lang="en-GB" sz="3600" dirty="0">
                <a:solidFill>
                  <a:srgbClr val="FF0000"/>
                </a:solidFill>
              </a:rPr>
              <a:t> 2023</a:t>
            </a:r>
          </a:p>
        </p:txBody>
      </p:sp>
      <p:pic>
        <p:nvPicPr>
          <p:cNvPr id="5" name="Immagine 4">
            <a:extLst>
              <a:ext uri="{FF2B5EF4-FFF2-40B4-BE49-F238E27FC236}">
                <a16:creationId xmlns:a16="http://schemas.microsoft.com/office/drawing/2014/main" id="{A8B47980-5DEE-9848-80E7-65F728D68CBF}"/>
              </a:ext>
            </a:extLst>
          </p:cNvPr>
          <p:cNvPicPr>
            <a:picLocks noChangeAspect="1"/>
          </p:cNvPicPr>
          <p:nvPr/>
        </p:nvPicPr>
        <p:blipFill>
          <a:blip r:embed="rId2">
            <a:extLst/>
          </a:blip>
          <a:stretch>
            <a:fillRect/>
          </a:stretch>
        </p:blipFill>
        <p:spPr>
          <a:xfrm>
            <a:off x="5895751" y="1245706"/>
            <a:ext cx="5708649" cy="4336613"/>
          </a:xfrm>
          <a:prstGeom prst="rect">
            <a:avLst/>
          </a:prstGeom>
        </p:spPr>
      </p:pic>
    </p:spTree>
    <p:extLst>
      <p:ext uri="{BB962C8B-B14F-4D97-AF65-F5344CB8AC3E}">
        <p14:creationId xmlns:p14="http://schemas.microsoft.com/office/powerpoint/2010/main" val="3121650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EF567863-4CA7-49F8-AF9C-AAB2CA49CCA7}"/>
              </a:ext>
            </a:extLst>
          </p:cNvPr>
          <p:cNvSpPr txBox="1"/>
          <p:nvPr/>
        </p:nvSpPr>
        <p:spPr>
          <a:xfrm>
            <a:off x="4914432" y="816698"/>
            <a:ext cx="2690328" cy="338554"/>
          </a:xfrm>
          <a:prstGeom prst="rect">
            <a:avLst/>
          </a:prstGeom>
          <a:noFill/>
        </p:spPr>
        <p:txBody>
          <a:bodyPr wrap="square" rtlCol="0">
            <a:spAutoFit/>
          </a:bodyPr>
          <a:lstStyle/>
          <a:p>
            <a:r>
              <a:rPr lang="it-IT" sz="1600" i="1" dirty="0" err="1">
                <a:solidFill>
                  <a:schemeClr val="bg1">
                    <a:lumMod val="95000"/>
                  </a:schemeClr>
                </a:solidFill>
              </a:rPr>
              <a:t>Alumina</a:t>
            </a:r>
            <a:r>
              <a:rPr lang="it-IT" sz="1600" i="1" dirty="0">
                <a:solidFill>
                  <a:schemeClr val="bg1">
                    <a:lumMod val="95000"/>
                  </a:schemeClr>
                </a:solidFill>
              </a:rPr>
              <a:t> </a:t>
            </a:r>
            <a:r>
              <a:rPr lang="it-IT" sz="1600" i="1" dirty="0" err="1">
                <a:solidFill>
                  <a:schemeClr val="bg1">
                    <a:lumMod val="95000"/>
                  </a:schemeClr>
                </a:solidFill>
              </a:rPr>
              <a:t>particles</a:t>
            </a:r>
            <a:endParaRPr lang="it-IT" sz="1600" i="1" dirty="0">
              <a:solidFill>
                <a:schemeClr val="bg1">
                  <a:lumMod val="95000"/>
                </a:schemeClr>
              </a:solidFill>
            </a:endParaRPr>
          </a:p>
        </p:txBody>
      </p:sp>
      <p:pic>
        <p:nvPicPr>
          <p:cNvPr id="6146" name="Picture 2" descr="FE-SEM/SE images of alumina (Al2O3) particles: (a) D11-163 a euhedral fragment; (b) D11-167 a thin flake; and (c) D11-159 a nondescript very thin flake.">
            <a:extLst>
              <a:ext uri="{FF2B5EF4-FFF2-40B4-BE49-F238E27FC236}">
                <a16:creationId xmlns:a16="http://schemas.microsoft.com/office/drawing/2014/main" id="{BB6E570D-BBCE-4BE9-BB54-A8F4EFBED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3" y="1138555"/>
            <a:ext cx="6353175" cy="23717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E-SEM/SE images of low-Mg aluminosilica particles: (a) D11-291 has small holes and appears to be folded; (b) D11-238 is a thermally annealed particle; (c) D11-247 is a dense aggregate of (sub-)spheri...">
            <a:extLst>
              <a:ext uri="{FF2B5EF4-FFF2-40B4-BE49-F238E27FC236}">
                <a16:creationId xmlns:a16="http://schemas.microsoft.com/office/drawing/2014/main" id="{473C7C11-54DD-4165-8D99-2586B274D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3" y="4132898"/>
            <a:ext cx="6353175" cy="2371725"/>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68903573-9BF8-4CE4-A4B9-5927B2C7B012}"/>
              </a:ext>
            </a:extLst>
          </p:cNvPr>
          <p:cNvSpPr txBox="1"/>
          <p:nvPr/>
        </p:nvSpPr>
        <p:spPr>
          <a:xfrm>
            <a:off x="4488581" y="3813611"/>
            <a:ext cx="2690328" cy="338554"/>
          </a:xfrm>
          <a:prstGeom prst="rect">
            <a:avLst/>
          </a:prstGeom>
          <a:noFill/>
        </p:spPr>
        <p:txBody>
          <a:bodyPr wrap="square" rtlCol="0">
            <a:spAutoFit/>
          </a:bodyPr>
          <a:lstStyle/>
          <a:p>
            <a:r>
              <a:rPr lang="it-IT" sz="1600" i="1" dirty="0" err="1">
                <a:solidFill>
                  <a:schemeClr val="bg1">
                    <a:lumMod val="95000"/>
                  </a:schemeClr>
                </a:solidFill>
              </a:rPr>
              <a:t>Aluminosilica</a:t>
            </a:r>
            <a:r>
              <a:rPr lang="it-IT" sz="1600" i="1" dirty="0">
                <a:solidFill>
                  <a:schemeClr val="bg1">
                    <a:lumMod val="95000"/>
                  </a:schemeClr>
                </a:solidFill>
              </a:rPr>
              <a:t> </a:t>
            </a:r>
            <a:r>
              <a:rPr lang="it-IT" sz="1600" i="1" dirty="0" err="1">
                <a:solidFill>
                  <a:schemeClr val="bg1">
                    <a:lumMod val="95000"/>
                  </a:schemeClr>
                </a:solidFill>
              </a:rPr>
              <a:t>particles</a:t>
            </a:r>
            <a:endParaRPr lang="it-IT" sz="1600" i="1" dirty="0">
              <a:solidFill>
                <a:schemeClr val="bg1">
                  <a:lumMod val="95000"/>
                </a:schemeClr>
              </a:solidFill>
            </a:endParaRPr>
          </a:p>
        </p:txBody>
      </p:sp>
      <p:pic>
        <p:nvPicPr>
          <p:cNvPr id="4" name="Immagine 3">
            <a:extLst>
              <a:ext uri="{FF2B5EF4-FFF2-40B4-BE49-F238E27FC236}">
                <a16:creationId xmlns:a16="http://schemas.microsoft.com/office/drawing/2014/main" id="{9C345689-7190-41C6-A033-F18F9BCFBB73}"/>
              </a:ext>
            </a:extLst>
          </p:cNvPr>
          <p:cNvPicPr>
            <a:picLocks noChangeAspect="1"/>
          </p:cNvPicPr>
          <p:nvPr/>
        </p:nvPicPr>
        <p:blipFill>
          <a:blip r:embed="rId4"/>
          <a:stretch>
            <a:fillRect/>
          </a:stretch>
        </p:blipFill>
        <p:spPr>
          <a:xfrm>
            <a:off x="6738965" y="860663"/>
            <a:ext cx="5307302" cy="5997337"/>
          </a:xfrm>
          <a:prstGeom prst="rect">
            <a:avLst/>
          </a:prstGeom>
        </p:spPr>
      </p:pic>
      <p:sp>
        <p:nvSpPr>
          <p:cNvPr id="11" name="CasellaDiTesto 10">
            <a:extLst>
              <a:ext uri="{FF2B5EF4-FFF2-40B4-BE49-F238E27FC236}">
                <a16:creationId xmlns:a16="http://schemas.microsoft.com/office/drawing/2014/main" id="{5808009F-0D76-47E8-AE5E-CB46308F0103}"/>
              </a:ext>
            </a:extLst>
          </p:cNvPr>
          <p:cNvSpPr txBox="1"/>
          <p:nvPr/>
        </p:nvSpPr>
        <p:spPr>
          <a:xfrm>
            <a:off x="10689356" y="504415"/>
            <a:ext cx="2690328" cy="338554"/>
          </a:xfrm>
          <a:prstGeom prst="rect">
            <a:avLst/>
          </a:prstGeom>
          <a:noFill/>
        </p:spPr>
        <p:txBody>
          <a:bodyPr wrap="square" rtlCol="0">
            <a:spAutoFit/>
          </a:bodyPr>
          <a:lstStyle/>
          <a:p>
            <a:r>
              <a:rPr lang="it-IT" sz="1600" i="1" dirty="0" err="1">
                <a:solidFill>
                  <a:schemeClr val="bg1">
                    <a:lumMod val="95000"/>
                  </a:schemeClr>
                </a:solidFill>
              </a:rPr>
              <a:t>Silica</a:t>
            </a:r>
            <a:r>
              <a:rPr lang="it-IT" sz="1600" i="1" dirty="0">
                <a:solidFill>
                  <a:schemeClr val="bg1">
                    <a:lumMod val="95000"/>
                  </a:schemeClr>
                </a:solidFill>
              </a:rPr>
              <a:t> </a:t>
            </a:r>
            <a:r>
              <a:rPr lang="it-IT" sz="1600" i="1" dirty="0" err="1">
                <a:solidFill>
                  <a:schemeClr val="bg1">
                    <a:lumMod val="95000"/>
                  </a:schemeClr>
                </a:solidFill>
              </a:rPr>
              <a:t>particles</a:t>
            </a:r>
            <a:endParaRPr lang="it-IT" sz="1600" i="1" dirty="0">
              <a:solidFill>
                <a:schemeClr val="bg1">
                  <a:lumMod val="95000"/>
                </a:schemeClr>
              </a:solidFill>
            </a:endParaRPr>
          </a:p>
        </p:txBody>
      </p:sp>
      <p:cxnSp>
        <p:nvCxnSpPr>
          <p:cNvPr id="6" name="Connettore 2 5">
            <a:extLst>
              <a:ext uri="{FF2B5EF4-FFF2-40B4-BE49-F238E27FC236}">
                <a16:creationId xmlns:a16="http://schemas.microsoft.com/office/drawing/2014/main" id="{DC07F960-A967-4550-AEAA-E8BE2EC8772E}"/>
              </a:ext>
            </a:extLst>
          </p:cNvPr>
          <p:cNvCxnSpPr>
            <a:cxnSpLocks/>
          </p:cNvCxnSpPr>
          <p:nvPr/>
        </p:nvCxnSpPr>
        <p:spPr>
          <a:xfrm>
            <a:off x="12046267" y="860663"/>
            <a:ext cx="0" cy="56173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9E80C262-845D-4B2E-8AC0-DB3A6B422B00}"/>
              </a:ext>
            </a:extLst>
          </p:cNvPr>
          <p:cNvSpPr txBox="1"/>
          <p:nvPr/>
        </p:nvSpPr>
        <p:spPr>
          <a:xfrm rot="16200000">
            <a:off x="10980275" y="3683299"/>
            <a:ext cx="1891832" cy="369332"/>
          </a:xfrm>
          <a:prstGeom prst="rect">
            <a:avLst/>
          </a:prstGeom>
          <a:noFill/>
        </p:spPr>
        <p:txBody>
          <a:bodyPr wrap="square" rtlCol="0">
            <a:spAutoFit/>
          </a:bodyPr>
          <a:lstStyle/>
          <a:p>
            <a:pPr algn="ctr"/>
            <a:r>
              <a:rPr lang="it-IT" dirty="0">
                <a:solidFill>
                  <a:schemeClr val="bg1">
                    <a:lumMod val="95000"/>
                  </a:schemeClr>
                </a:solidFill>
              </a:rPr>
              <a:t>melting</a:t>
            </a:r>
          </a:p>
        </p:txBody>
      </p:sp>
      <p:sp>
        <p:nvSpPr>
          <p:cNvPr id="18" name="CasellaDiTesto 17">
            <a:extLst>
              <a:ext uri="{FF2B5EF4-FFF2-40B4-BE49-F238E27FC236}">
                <a16:creationId xmlns:a16="http://schemas.microsoft.com/office/drawing/2014/main" id="{886A042D-662F-4A66-AC04-204D511C6616}"/>
              </a:ext>
            </a:extLst>
          </p:cNvPr>
          <p:cNvSpPr txBox="1"/>
          <p:nvPr/>
        </p:nvSpPr>
        <p:spPr>
          <a:xfrm>
            <a:off x="8963192" y="91118"/>
            <a:ext cx="3071328" cy="369332"/>
          </a:xfrm>
          <a:prstGeom prst="rect">
            <a:avLst/>
          </a:prstGeom>
          <a:noFill/>
        </p:spPr>
        <p:txBody>
          <a:bodyPr wrap="square" rtlCol="0">
            <a:spAutoFit/>
          </a:bodyPr>
          <a:lstStyle/>
          <a:p>
            <a:r>
              <a:rPr lang="it-IT" i="1" dirty="0" err="1">
                <a:solidFill>
                  <a:schemeClr val="bg1">
                    <a:lumMod val="95000"/>
                  </a:schemeClr>
                </a:solidFill>
              </a:rPr>
              <a:t>Mineralogic</a:t>
            </a:r>
            <a:r>
              <a:rPr lang="it-IT" i="1" dirty="0">
                <a:solidFill>
                  <a:schemeClr val="bg1">
                    <a:lumMod val="95000"/>
                  </a:schemeClr>
                </a:solidFill>
              </a:rPr>
              <a:t> </a:t>
            </a:r>
            <a:r>
              <a:rPr lang="it-IT" i="1" dirty="0" err="1">
                <a:solidFill>
                  <a:schemeClr val="bg1">
                    <a:lumMod val="95000"/>
                  </a:schemeClr>
                </a:solidFill>
              </a:rPr>
              <a:t>classification</a:t>
            </a:r>
            <a:endParaRPr lang="it-IT" i="1" dirty="0">
              <a:solidFill>
                <a:schemeClr val="bg1">
                  <a:lumMod val="95000"/>
                </a:schemeClr>
              </a:solidFill>
            </a:endParaRPr>
          </a:p>
        </p:txBody>
      </p:sp>
      <p:sp>
        <p:nvSpPr>
          <p:cNvPr id="16" name="Titolo 1">
            <a:extLst>
              <a:ext uri="{FF2B5EF4-FFF2-40B4-BE49-F238E27FC236}">
                <a16:creationId xmlns:a16="http://schemas.microsoft.com/office/drawing/2014/main" id="{F818092D-45D2-4393-9408-9365CB6B6A37}"/>
              </a:ext>
            </a:extLst>
          </p:cNvPr>
          <p:cNvSpPr>
            <a:spLocks noGrp="1"/>
          </p:cNvSpPr>
          <p:nvPr>
            <p:ph type="title"/>
          </p:nvPr>
        </p:nvSpPr>
        <p:spPr>
          <a:xfrm>
            <a:off x="422823" y="74915"/>
            <a:ext cx="11029616" cy="1188720"/>
          </a:xfrm>
        </p:spPr>
        <p:txBody>
          <a:bodyPr>
            <a:normAutofit/>
          </a:bodyPr>
          <a:lstStyle/>
          <a:p>
            <a:r>
              <a:rPr lang="it-IT" sz="3600" dirty="0" err="1">
                <a:solidFill>
                  <a:schemeClr val="bg1">
                    <a:lumMod val="95000"/>
                  </a:schemeClr>
                </a:solidFill>
              </a:rPr>
              <a:t>Results</a:t>
            </a:r>
            <a:r>
              <a:rPr lang="it-IT" sz="3600" dirty="0">
                <a:solidFill>
                  <a:schemeClr val="bg1">
                    <a:lumMod val="95000"/>
                  </a:schemeClr>
                </a:solidFill>
              </a:rPr>
              <a:t> - DUSTER 2011</a:t>
            </a:r>
          </a:p>
        </p:txBody>
      </p:sp>
    </p:spTree>
    <p:extLst>
      <p:ext uri="{BB962C8B-B14F-4D97-AF65-F5344CB8AC3E}">
        <p14:creationId xmlns:p14="http://schemas.microsoft.com/office/powerpoint/2010/main" val="928146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6338753-C402-478E-938A-E6935D8B80C4}"/>
              </a:ext>
            </a:extLst>
          </p:cNvPr>
          <p:cNvSpPr>
            <a:spLocks noGrp="1"/>
          </p:cNvSpPr>
          <p:nvPr>
            <p:ph idx="1"/>
          </p:nvPr>
        </p:nvSpPr>
        <p:spPr>
          <a:xfrm>
            <a:off x="1074576" y="1895959"/>
            <a:ext cx="10515600" cy="4351338"/>
          </a:xfrm>
        </p:spPr>
        <p:txBody>
          <a:bodyPr/>
          <a:lstStyle/>
          <a:p>
            <a:endParaRPr lang="it-IT"/>
          </a:p>
        </p:txBody>
      </p:sp>
      <p:pic>
        <p:nvPicPr>
          <p:cNvPr id="6" name="Immagine 5">
            <a:extLst>
              <a:ext uri="{FF2B5EF4-FFF2-40B4-BE49-F238E27FC236}">
                <a16:creationId xmlns:a16="http://schemas.microsoft.com/office/drawing/2014/main" id="{A987CA75-1C88-421B-9B54-27E78B252F76}"/>
              </a:ext>
            </a:extLst>
          </p:cNvPr>
          <p:cNvPicPr>
            <a:picLocks noChangeAspect="1"/>
          </p:cNvPicPr>
          <p:nvPr/>
        </p:nvPicPr>
        <p:blipFill rotWithShape="1">
          <a:blip r:embed="rId2"/>
          <a:srcRect r="50926"/>
          <a:stretch/>
        </p:blipFill>
        <p:spPr>
          <a:xfrm>
            <a:off x="495558" y="1492335"/>
            <a:ext cx="5600442" cy="4235665"/>
          </a:xfrm>
          <a:prstGeom prst="rect">
            <a:avLst/>
          </a:prstGeom>
        </p:spPr>
      </p:pic>
      <p:pic>
        <p:nvPicPr>
          <p:cNvPr id="8" name="Immagine 7">
            <a:extLst>
              <a:ext uri="{FF2B5EF4-FFF2-40B4-BE49-F238E27FC236}">
                <a16:creationId xmlns:a16="http://schemas.microsoft.com/office/drawing/2014/main" id="{6668ED27-5460-49C1-B575-EA12B08A822F}"/>
              </a:ext>
            </a:extLst>
          </p:cNvPr>
          <p:cNvPicPr>
            <a:picLocks noChangeAspect="1"/>
          </p:cNvPicPr>
          <p:nvPr/>
        </p:nvPicPr>
        <p:blipFill rotWithShape="1">
          <a:blip r:embed="rId2"/>
          <a:srcRect l="50926"/>
          <a:stretch/>
        </p:blipFill>
        <p:spPr>
          <a:xfrm>
            <a:off x="495558" y="1492335"/>
            <a:ext cx="5600442" cy="4235665"/>
          </a:xfrm>
          <a:prstGeom prst="rect">
            <a:avLst/>
          </a:prstGeom>
        </p:spPr>
      </p:pic>
      <p:pic>
        <p:nvPicPr>
          <p:cNvPr id="10" name="Immagine 9">
            <a:extLst>
              <a:ext uri="{FF2B5EF4-FFF2-40B4-BE49-F238E27FC236}">
                <a16:creationId xmlns:a16="http://schemas.microsoft.com/office/drawing/2014/main" id="{A92B944A-98B5-4F32-8C54-8304BC3AAFFE}"/>
              </a:ext>
            </a:extLst>
          </p:cNvPr>
          <p:cNvPicPr>
            <a:picLocks noChangeAspect="1"/>
          </p:cNvPicPr>
          <p:nvPr/>
        </p:nvPicPr>
        <p:blipFill>
          <a:blip r:embed="rId3"/>
          <a:stretch>
            <a:fillRect/>
          </a:stretch>
        </p:blipFill>
        <p:spPr>
          <a:xfrm>
            <a:off x="5407862" y="1492335"/>
            <a:ext cx="6381010" cy="5229616"/>
          </a:xfrm>
          <a:prstGeom prst="rect">
            <a:avLst/>
          </a:prstGeom>
        </p:spPr>
      </p:pic>
      <p:sp>
        <p:nvSpPr>
          <p:cNvPr id="13" name="CasellaDiTesto 12">
            <a:extLst>
              <a:ext uri="{FF2B5EF4-FFF2-40B4-BE49-F238E27FC236}">
                <a16:creationId xmlns:a16="http://schemas.microsoft.com/office/drawing/2014/main" id="{323FB904-0554-4EBA-A59A-950B3FC7B4FB}"/>
              </a:ext>
            </a:extLst>
          </p:cNvPr>
          <p:cNvSpPr txBox="1"/>
          <p:nvPr/>
        </p:nvSpPr>
        <p:spPr>
          <a:xfrm>
            <a:off x="5749629" y="1056970"/>
            <a:ext cx="6097554" cy="369332"/>
          </a:xfrm>
          <a:prstGeom prst="rect">
            <a:avLst/>
          </a:prstGeom>
          <a:noFill/>
        </p:spPr>
        <p:txBody>
          <a:bodyPr wrap="square">
            <a:spAutoFit/>
          </a:bodyPr>
          <a:lstStyle/>
          <a:p>
            <a:r>
              <a:rPr lang="en-US" dirty="0">
                <a:solidFill>
                  <a:srgbClr val="D9D9D9"/>
                </a:solidFill>
                <a:latin typeface="TwitterChirp"/>
              </a:rPr>
              <a:t>P</a:t>
            </a:r>
            <a:r>
              <a:rPr lang="en-US" b="0" i="0" dirty="0">
                <a:solidFill>
                  <a:srgbClr val="D9D9D9"/>
                </a:solidFill>
                <a:effectLst/>
                <a:latin typeface="TwitterChirp"/>
              </a:rPr>
              <a:t>lant pathogen (</a:t>
            </a:r>
            <a:r>
              <a:rPr lang="en-US" b="0" i="1" dirty="0">
                <a:solidFill>
                  <a:srgbClr val="D9D9D9"/>
                </a:solidFill>
                <a:effectLst/>
                <a:latin typeface="TwitterChirp"/>
              </a:rPr>
              <a:t>Cladosporium </a:t>
            </a:r>
            <a:r>
              <a:rPr lang="en-US" b="0" i="1" dirty="0" err="1">
                <a:solidFill>
                  <a:srgbClr val="D9D9D9"/>
                </a:solidFill>
                <a:effectLst/>
                <a:latin typeface="TwitterChirp"/>
              </a:rPr>
              <a:t>herbarum</a:t>
            </a:r>
            <a:r>
              <a:rPr lang="en-US" b="0" i="1" dirty="0">
                <a:solidFill>
                  <a:srgbClr val="D9D9D9"/>
                </a:solidFill>
                <a:effectLst/>
                <a:latin typeface="TwitterChirp"/>
              </a:rPr>
              <a:t> </a:t>
            </a:r>
            <a:r>
              <a:rPr lang="en-US" b="0" i="0" dirty="0">
                <a:solidFill>
                  <a:srgbClr val="D9D9D9"/>
                </a:solidFill>
                <a:effectLst/>
                <a:latin typeface="TwitterChirp"/>
              </a:rPr>
              <a:t>or </a:t>
            </a:r>
            <a:r>
              <a:rPr lang="en-US" b="0" i="1" dirty="0" err="1">
                <a:solidFill>
                  <a:srgbClr val="D9D9D9"/>
                </a:solidFill>
                <a:effectLst/>
                <a:latin typeface="TwitterChirp"/>
              </a:rPr>
              <a:t>Scopulariopsis</a:t>
            </a:r>
            <a:r>
              <a:rPr lang="en-US" b="0" i="0" dirty="0">
                <a:solidFill>
                  <a:srgbClr val="D9D9D9"/>
                </a:solidFill>
                <a:effectLst/>
                <a:latin typeface="TwitterChirp"/>
              </a:rPr>
              <a:t>)</a:t>
            </a:r>
            <a:endParaRPr lang="it-IT" dirty="0"/>
          </a:p>
        </p:txBody>
      </p:sp>
      <p:sp>
        <p:nvSpPr>
          <p:cNvPr id="14" name="CasellaDiTesto 13">
            <a:extLst>
              <a:ext uri="{FF2B5EF4-FFF2-40B4-BE49-F238E27FC236}">
                <a16:creationId xmlns:a16="http://schemas.microsoft.com/office/drawing/2014/main" id="{3121B411-6F74-4A6C-8DFD-5F3B75A02D99}"/>
              </a:ext>
            </a:extLst>
          </p:cNvPr>
          <p:cNvSpPr txBox="1"/>
          <p:nvPr/>
        </p:nvSpPr>
        <p:spPr>
          <a:xfrm>
            <a:off x="990288" y="1025771"/>
            <a:ext cx="6097554" cy="369332"/>
          </a:xfrm>
          <a:prstGeom prst="rect">
            <a:avLst/>
          </a:prstGeom>
          <a:noFill/>
        </p:spPr>
        <p:txBody>
          <a:bodyPr wrap="square">
            <a:spAutoFit/>
          </a:bodyPr>
          <a:lstStyle/>
          <a:p>
            <a:r>
              <a:rPr lang="en-US" dirty="0">
                <a:solidFill>
                  <a:srgbClr val="D9D9D9"/>
                </a:solidFill>
                <a:latin typeface="TwitterChirp"/>
              </a:rPr>
              <a:t>An unexpected terrestrial spore</a:t>
            </a:r>
            <a:endParaRPr lang="it-IT" dirty="0"/>
          </a:p>
        </p:txBody>
      </p:sp>
      <p:sp>
        <p:nvSpPr>
          <p:cNvPr id="9" name="Titolo 1">
            <a:extLst>
              <a:ext uri="{FF2B5EF4-FFF2-40B4-BE49-F238E27FC236}">
                <a16:creationId xmlns:a16="http://schemas.microsoft.com/office/drawing/2014/main" id="{D50681A4-5B4F-49B9-922F-71BA882C9790}"/>
              </a:ext>
            </a:extLst>
          </p:cNvPr>
          <p:cNvSpPr>
            <a:spLocks noGrp="1"/>
          </p:cNvSpPr>
          <p:nvPr>
            <p:ph type="title"/>
          </p:nvPr>
        </p:nvSpPr>
        <p:spPr>
          <a:xfrm>
            <a:off x="581191" y="136049"/>
            <a:ext cx="11029616" cy="1188720"/>
          </a:xfrm>
        </p:spPr>
        <p:txBody>
          <a:bodyPr>
            <a:normAutofit/>
          </a:bodyPr>
          <a:lstStyle/>
          <a:p>
            <a:r>
              <a:rPr lang="it-IT" sz="3600" dirty="0" err="1">
                <a:solidFill>
                  <a:schemeClr val="bg1">
                    <a:lumMod val="95000"/>
                  </a:schemeClr>
                </a:solidFill>
              </a:rPr>
              <a:t>Results</a:t>
            </a:r>
            <a:r>
              <a:rPr lang="it-IT" sz="3600" dirty="0">
                <a:solidFill>
                  <a:schemeClr val="bg1">
                    <a:lumMod val="95000"/>
                  </a:schemeClr>
                </a:solidFill>
              </a:rPr>
              <a:t> - DUSTER 2011</a:t>
            </a:r>
          </a:p>
        </p:txBody>
      </p:sp>
    </p:spTree>
    <p:extLst>
      <p:ext uri="{BB962C8B-B14F-4D97-AF65-F5344CB8AC3E}">
        <p14:creationId xmlns:p14="http://schemas.microsoft.com/office/powerpoint/2010/main" val="4062493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E562D-3CB1-E847-B55D-3B3A903D4155}"/>
              </a:ext>
            </a:extLst>
          </p:cNvPr>
          <p:cNvSpPr>
            <a:spLocks noGrp="1"/>
          </p:cNvSpPr>
          <p:nvPr>
            <p:ph type="title"/>
          </p:nvPr>
        </p:nvSpPr>
        <p:spPr>
          <a:xfrm>
            <a:off x="0" y="-260517"/>
            <a:ext cx="10515600" cy="1325563"/>
          </a:xfrm>
        </p:spPr>
        <p:txBody>
          <a:bodyPr/>
          <a:lstStyle/>
          <a:p>
            <a:r>
              <a:rPr lang="it-IT" b="1" dirty="0"/>
              <a:t>La composizione delle polveri </a:t>
            </a:r>
            <a:endParaRPr lang="en-GB" b="1" dirty="0"/>
          </a:p>
        </p:txBody>
      </p:sp>
      <p:sp>
        <p:nvSpPr>
          <p:cNvPr id="3" name="Segnaposto contenuto 2">
            <a:extLst>
              <a:ext uri="{FF2B5EF4-FFF2-40B4-BE49-F238E27FC236}">
                <a16:creationId xmlns:a16="http://schemas.microsoft.com/office/drawing/2014/main" id="{E14BA7B3-0307-B04A-B98F-4C8F7D19FB18}"/>
              </a:ext>
            </a:extLst>
          </p:cNvPr>
          <p:cNvSpPr>
            <a:spLocks noGrp="1"/>
          </p:cNvSpPr>
          <p:nvPr>
            <p:ph idx="1"/>
          </p:nvPr>
        </p:nvSpPr>
        <p:spPr>
          <a:xfrm>
            <a:off x="0" y="1187116"/>
            <a:ext cx="12192000" cy="5670884"/>
          </a:xfrm>
        </p:spPr>
        <p:txBody>
          <a:bodyPr anchor="ctr">
            <a:normAutofit/>
          </a:bodyPr>
          <a:lstStyle/>
          <a:p>
            <a:pPr algn="just"/>
            <a:r>
              <a:rPr lang="it-IT" dirty="0"/>
              <a:t>I modelli attuali prevedono la presenza di quattro tipi di particelle, che possono coesistere nelle stesse regioni di spazio, con variazioni di composizione chimica locali entro pochi parsec. </a:t>
            </a:r>
          </a:p>
          <a:p>
            <a:pPr algn="just"/>
            <a:r>
              <a:rPr lang="it-IT" b="1" dirty="0"/>
              <a:t>Granuli di carbonio</a:t>
            </a:r>
            <a:r>
              <a:rPr lang="it-IT" dirty="0"/>
              <a:t>. Questi sono presenti sotto forma </a:t>
            </a:r>
            <a:r>
              <a:rPr lang="it-IT" dirty="0">
                <a:solidFill>
                  <a:srgbClr val="FF0000"/>
                </a:solidFill>
              </a:rPr>
              <a:t>di grafite</a:t>
            </a:r>
            <a:r>
              <a:rPr lang="it-IT" dirty="0"/>
              <a:t>, la stessa sostanza delle matite, oppure carbonio amorfo idrogenato (HAC) con dimensioni inferiori a 10 nm. Essi sarebbero responsabili del grande picco di assorbi- mento ultravioletto a 220 nm, visibile in Figura 4.1. In alcune regioni, formate da gas espulso da stelle evolute, sono visibili bande di emissione infrarosse a lunghezze d’onda a circa 340 nm attribuibili a diamanti, </a:t>
            </a:r>
            <a:r>
              <a:rPr lang="it-IT" dirty="0" err="1"/>
              <a:t>cioe</a:t>
            </a:r>
            <a:r>
              <a:rPr lang="it-IT" dirty="0"/>
              <a:t>̀ carbonio puro in forma cristallina. </a:t>
            </a:r>
          </a:p>
          <a:p>
            <a:pPr algn="just"/>
            <a:r>
              <a:rPr lang="it-IT" b="1" dirty="0"/>
              <a:t>Granuli di silicati. </a:t>
            </a:r>
            <a:r>
              <a:rPr lang="it-IT" dirty="0"/>
              <a:t>Un secondo tipo di granuli è composto da silicati amorfi, con dimensioni entro 30 nm. Il silicio è rivelabile attraverso un forte assorbi- mento della luce infrarossa a circa 970 nm (= 0,97 </a:t>
            </a:r>
            <a:r>
              <a:rPr lang="el-GR" dirty="0"/>
              <a:t>μ</a:t>
            </a:r>
            <a:r>
              <a:rPr lang="it-IT" dirty="0"/>
              <a:t>m). </a:t>
            </a:r>
          </a:p>
        </p:txBody>
      </p:sp>
    </p:spTree>
    <p:extLst>
      <p:ext uri="{BB962C8B-B14F-4D97-AF65-F5344CB8AC3E}">
        <p14:creationId xmlns:p14="http://schemas.microsoft.com/office/powerpoint/2010/main" val="3446008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46B9B8C-69EE-034F-AFF6-FB8A0197B55D}"/>
              </a:ext>
            </a:extLst>
          </p:cNvPr>
          <p:cNvSpPr>
            <a:spLocks noGrp="1"/>
          </p:cNvSpPr>
          <p:nvPr>
            <p:ph idx="1"/>
          </p:nvPr>
        </p:nvSpPr>
        <p:spPr>
          <a:xfrm>
            <a:off x="0" y="705853"/>
            <a:ext cx="12192000" cy="6152147"/>
          </a:xfrm>
        </p:spPr>
        <p:txBody>
          <a:bodyPr anchor="ctr">
            <a:normAutofit fontScale="92500" lnSpcReduction="20000"/>
          </a:bodyPr>
          <a:lstStyle/>
          <a:p>
            <a:pPr algn="just"/>
            <a:r>
              <a:rPr lang="it-IT" dirty="0"/>
              <a:t>Granuli ghiacciati. I granuli di carbonio e quelli di silicati rappresentano il core di granuli di polvere con dimensioni maggiori, che nascono a temperature tra i 10 e i 20 K. </a:t>
            </a:r>
          </a:p>
          <a:p>
            <a:pPr algn="just"/>
            <a:r>
              <a:rPr lang="it-IT" dirty="0"/>
              <a:t>A questi valori bassissimi, nelle zone </a:t>
            </a:r>
            <a:r>
              <a:rPr lang="it-IT" dirty="0" err="1"/>
              <a:t>piu</a:t>
            </a:r>
            <a:r>
              <a:rPr lang="it-IT" dirty="0"/>
              <a:t>̀ dense delle nubi molecolari gli atomi presenti possono colpire il granulo e rimanervi attaccati formando uno strato congelato (ghiacci).</a:t>
            </a:r>
          </a:p>
          <a:p>
            <a:pPr algn="just"/>
            <a:r>
              <a:rPr lang="it-IT" dirty="0"/>
              <a:t>Secondo gli studi attuali, la forma-zione di ghiacci </a:t>
            </a:r>
            <a:r>
              <a:rPr lang="it-IT" dirty="0" err="1"/>
              <a:t>puo</a:t>
            </a:r>
            <a:r>
              <a:rPr lang="it-IT" dirty="0"/>
              <a:t>̀ avvenire solo quando le particelle iniziali sono </a:t>
            </a:r>
            <a:r>
              <a:rPr lang="it-IT" dirty="0" err="1"/>
              <a:t>piu</a:t>
            </a:r>
            <a:r>
              <a:rPr lang="it-IT" dirty="0"/>
              <a:t>̀ grandi di qualche decina di nanometri.</a:t>
            </a:r>
          </a:p>
          <a:p>
            <a:pPr algn="just"/>
            <a:r>
              <a:rPr lang="it-IT" dirty="0"/>
              <a:t>Particelle </a:t>
            </a:r>
            <a:r>
              <a:rPr lang="it-IT" dirty="0" err="1"/>
              <a:t>piu</a:t>
            </a:r>
            <a:r>
              <a:rPr lang="it-IT" dirty="0"/>
              <a:t>̀ piccole non riuscirebbero a trattenere gli atomi o le molecole presenti nel loro ambiente in maniera efficace. </a:t>
            </a:r>
          </a:p>
          <a:p>
            <a:pPr algn="just"/>
            <a:r>
              <a:rPr lang="it-IT" dirty="0"/>
              <a:t>In questo processo il granulo di polvere, molto </a:t>
            </a:r>
            <a:r>
              <a:rPr lang="it-IT" dirty="0" err="1"/>
              <a:t>piu</a:t>
            </a:r>
            <a:r>
              <a:rPr lang="it-IT" dirty="0"/>
              <a:t>̀ grande di una singola molecola, fa da “attrattore” e collante delle molecole che ha intorno. </a:t>
            </a:r>
          </a:p>
          <a:p>
            <a:pPr algn="just"/>
            <a:r>
              <a:rPr lang="it-IT" dirty="0"/>
              <a:t>Attirato dai granuli, l’idrogeno presente </a:t>
            </a:r>
            <a:r>
              <a:rPr lang="it-IT" dirty="0" err="1"/>
              <a:t>puo</a:t>
            </a:r>
            <a:r>
              <a:rPr lang="it-IT" dirty="0"/>
              <a:t>̀ combinarsi a formare ghiacci d’acqua (H2O), di ammoniaca (NH3) e altre molecole come alcol metilico (CH3OH) e metano (CH4 à nel mezzo interstellare è presente maggiormente in fase gassosa).</a:t>
            </a:r>
          </a:p>
          <a:p>
            <a:pPr algn="just"/>
            <a:r>
              <a:rPr lang="it-IT" dirty="0"/>
              <a:t>Anche l’ossido di carbonio (CO) </a:t>
            </a:r>
            <a:r>
              <a:rPr lang="it-IT" dirty="0" err="1"/>
              <a:t>puo</a:t>
            </a:r>
            <a:r>
              <a:rPr lang="it-IT" dirty="0"/>
              <a:t>̀ depositarsi sul grano di polvere e formare ghiacci insieme all’anidride carbonica (CO2).</a:t>
            </a:r>
          </a:p>
          <a:p>
            <a:pPr algn="just"/>
            <a:r>
              <a:rPr lang="it-IT" dirty="0"/>
              <a:t>I granuli agiscono quindi da catalizzatori di reazioni chimiche, formando nuclei di condensazione per molecole </a:t>
            </a:r>
            <a:r>
              <a:rPr lang="it-IT" dirty="0" err="1"/>
              <a:t>piu</a:t>
            </a:r>
            <a:r>
              <a:rPr lang="it-IT" dirty="0"/>
              <a:t>̀ complesse. </a:t>
            </a:r>
          </a:p>
        </p:txBody>
      </p:sp>
      <p:sp>
        <p:nvSpPr>
          <p:cNvPr id="4" name="Titolo 1">
            <a:extLst>
              <a:ext uri="{FF2B5EF4-FFF2-40B4-BE49-F238E27FC236}">
                <a16:creationId xmlns:a16="http://schemas.microsoft.com/office/drawing/2014/main" id="{D6AD03B1-53F2-9047-9B8A-1A7ADC84AC3E}"/>
              </a:ext>
            </a:extLst>
          </p:cNvPr>
          <p:cNvSpPr>
            <a:spLocks noGrp="1"/>
          </p:cNvSpPr>
          <p:nvPr>
            <p:ph type="title"/>
          </p:nvPr>
        </p:nvSpPr>
        <p:spPr>
          <a:xfrm>
            <a:off x="0" y="-292601"/>
            <a:ext cx="10515600" cy="1325563"/>
          </a:xfrm>
        </p:spPr>
        <p:txBody>
          <a:bodyPr/>
          <a:lstStyle/>
          <a:p>
            <a:r>
              <a:rPr lang="it-IT" b="1" dirty="0"/>
              <a:t>La composizione delle polveri </a:t>
            </a:r>
            <a:endParaRPr lang="en-GB" b="1" dirty="0"/>
          </a:p>
        </p:txBody>
      </p:sp>
    </p:spTree>
    <p:extLst>
      <p:ext uri="{BB962C8B-B14F-4D97-AF65-F5344CB8AC3E}">
        <p14:creationId xmlns:p14="http://schemas.microsoft.com/office/powerpoint/2010/main" val="344237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FF9424-00AC-944F-AB6B-5E5F90DF22AF}"/>
              </a:ext>
            </a:extLst>
          </p:cNvPr>
          <p:cNvSpPr>
            <a:spLocks noGrp="1"/>
          </p:cNvSpPr>
          <p:nvPr>
            <p:ph type="title"/>
          </p:nvPr>
        </p:nvSpPr>
        <p:spPr>
          <a:xfrm>
            <a:off x="661219" y="-352169"/>
            <a:ext cx="10515600" cy="1325563"/>
          </a:xfrm>
        </p:spPr>
        <p:txBody>
          <a:bodyPr/>
          <a:lstStyle/>
          <a:p>
            <a:r>
              <a:rPr lang="it-IT" b="1" dirty="0"/>
              <a:t>La composizione delle polveri </a:t>
            </a:r>
            <a:endParaRPr lang="en-GB" dirty="0"/>
          </a:p>
        </p:txBody>
      </p:sp>
      <p:sp>
        <p:nvSpPr>
          <p:cNvPr id="3" name="Segnaposto contenuto 2">
            <a:extLst>
              <a:ext uri="{FF2B5EF4-FFF2-40B4-BE49-F238E27FC236}">
                <a16:creationId xmlns:a16="http://schemas.microsoft.com/office/drawing/2014/main" id="{DA0B9000-7480-184F-A06C-FFB04F68E200}"/>
              </a:ext>
            </a:extLst>
          </p:cNvPr>
          <p:cNvSpPr>
            <a:spLocks noGrp="1"/>
          </p:cNvSpPr>
          <p:nvPr>
            <p:ph idx="1"/>
          </p:nvPr>
        </p:nvSpPr>
        <p:spPr>
          <a:xfrm>
            <a:off x="-1" y="973394"/>
            <a:ext cx="12005187" cy="5707625"/>
          </a:xfrm>
        </p:spPr>
        <p:txBody>
          <a:bodyPr>
            <a:normAutofit lnSpcReduction="10000"/>
          </a:bodyPr>
          <a:lstStyle/>
          <a:p>
            <a:pPr algn="just"/>
            <a:r>
              <a:rPr lang="it-IT" b="1" dirty="0"/>
              <a:t>PAH.</a:t>
            </a:r>
            <a:r>
              <a:rPr lang="it-IT" dirty="0"/>
              <a:t> In mezzo alle polveri esistono alcune particelle estremamente piccole, meno di 10 nm, costituite da idrocarburi policiclici aromatici (PAH), sostanze composte da carbonio e idrogeno; essi sono detti policiclici quando gli atomi di carbonio sono organizzati in strutture chiuse ad anello (composti ciclici). </a:t>
            </a:r>
          </a:p>
          <a:p>
            <a:pPr algn="just"/>
            <a:r>
              <a:rPr lang="it-IT" dirty="0"/>
              <a:t>In alcuni di questi composti gli elettroni leganti sono in grado di muoversi nella molecola (composti aromatici). Molecole dotate delle tre caratteristiche illustrate in precedenza sono dette idrocarburi policiclici aromatici e sono ricorrenti nelle sostanze biologiche.</a:t>
            </a:r>
          </a:p>
          <a:p>
            <a:pPr algn="just"/>
            <a:r>
              <a:rPr lang="it-IT" dirty="0"/>
              <a:t>I PAH dello spazio interstellare sono responsabili dell’assorbimento tra 100 e 150 nm. L’energia assorbita viene riemessa attraverso una serie di bande molecolari che appaiono nell’infrarosso. </a:t>
            </a:r>
          </a:p>
          <a:p>
            <a:pPr algn="just"/>
            <a:r>
              <a:rPr lang="it-IT" dirty="0"/>
              <a:t>La formazione di ognuna di queste quattro componenti avviene con processi di- versi, che si svolgono sia nello spazio interstellare che nelle zone intorno alle stelle. </a:t>
            </a:r>
          </a:p>
        </p:txBody>
      </p:sp>
    </p:spTree>
    <p:extLst>
      <p:ext uri="{BB962C8B-B14F-4D97-AF65-F5344CB8AC3E}">
        <p14:creationId xmlns:p14="http://schemas.microsoft.com/office/powerpoint/2010/main" val="2811939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9E6E7A-2FD0-CA41-BD55-E6E2C9EE6E2F}"/>
              </a:ext>
            </a:extLst>
          </p:cNvPr>
          <p:cNvSpPr>
            <a:spLocks noGrp="1"/>
          </p:cNvSpPr>
          <p:nvPr>
            <p:ph type="title"/>
          </p:nvPr>
        </p:nvSpPr>
        <p:spPr>
          <a:xfrm>
            <a:off x="838200" y="-323988"/>
            <a:ext cx="10515600" cy="1325563"/>
          </a:xfrm>
        </p:spPr>
        <p:txBody>
          <a:bodyPr/>
          <a:lstStyle/>
          <a:p>
            <a:r>
              <a:rPr lang="it-IT" dirty="0"/>
              <a:t>Il ciclo di formazione dei granuli </a:t>
            </a:r>
            <a:endParaRPr lang="en-GB" dirty="0"/>
          </a:p>
        </p:txBody>
      </p:sp>
      <p:sp>
        <p:nvSpPr>
          <p:cNvPr id="3" name="Segnaposto contenuto 2">
            <a:extLst>
              <a:ext uri="{FF2B5EF4-FFF2-40B4-BE49-F238E27FC236}">
                <a16:creationId xmlns:a16="http://schemas.microsoft.com/office/drawing/2014/main" id="{CBEA0F53-BB67-DE40-A34C-0B4D821BA3B2}"/>
              </a:ext>
            </a:extLst>
          </p:cNvPr>
          <p:cNvSpPr>
            <a:spLocks noGrp="1"/>
          </p:cNvSpPr>
          <p:nvPr>
            <p:ph idx="1"/>
          </p:nvPr>
        </p:nvSpPr>
        <p:spPr>
          <a:xfrm>
            <a:off x="0" y="848139"/>
            <a:ext cx="12032974" cy="5751444"/>
          </a:xfrm>
        </p:spPr>
        <p:txBody>
          <a:bodyPr anchor="ctr">
            <a:normAutofit fontScale="85000" lnSpcReduction="10000"/>
          </a:bodyPr>
          <a:lstStyle/>
          <a:p>
            <a:pPr algn="just"/>
            <a:r>
              <a:rPr lang="it-IT" dirty="0"/>
              <a:t>I tempi di formazione spontanea della polvere interstellare all’interno delle nubi molecolari sono superiori al milione di anni per quelle </a:t>
            </a:r>
            <a:r>
              <a:rPr lang="it-IT" dirty="0" err="1"/>
              <a:t>piu</a:t>
            </a:r>
            <a:r>
              <a:rPr lang="it-IT" dirty="0"/>
              <a:t>̀ dense (con </a:t>
            </a:r>
            <a:r>
              <a:rPr lang="it-IT" dirty="0" err="1"/>
              <a:t>densita</a:t>
            </a:r>
            <a:r>
              <a:rPr lang="it-IT" dirty="0"/>
              <a:t>̀ di 10</a:t>
            </a:r>
            <a:r>
              <a:rPr lang="it-IT" baseline="30000" dirty="0"/>
              <a:t>10</a:t>
            </a:r>
            <a:r>
              <a:rPr lang="it-IT" dirty="0"/>
              <a:t> particelle m</a:t>
            </a:r>
            <a:r>
              <a:rPr lang="it-IT" baseline="30000" dirty="0"/>
              <a:t>–3</a:t>
            </a:r>
            <a:r>
              <a:rPr lang="it-IT" dirty="0"/>
              <a:t>) e superiori al miliardo di anni in quelle diffuse (10</a:t>
            </a:r>
            <a:r>
              <a:rPr lang="it-IT" baseline="30000" dirty="0"/>
              <a:t>7</a:t>
            </a:r>
            <a:r>
              <a:rPr lang="it-IT" dirty="0"/>
              <a:t> particelle m</a:t>
            </a:r>
            <a:r>
              <a:rPr lang="it-IT" baseline="30000" dirty="0"/>
              <a:t>–3</a:t>
            </a:r>
            <a:r>
              <a:rPr lang="it-IT" dirty="0"/>
              <a:t>).</a:t>
            </a:r>
          </a:p>
          <a:p>
            <a:pPr algn="just"/>
            <a:r>
              <a:rPr lang="it-IT" dirty="0"/>
              <a:t> Sebbene questo processo appaia molto lento, in una nube di gas della Via Lattea la nascita di granuli e l’assorbimento di molecole sotto forma di ghiacci sarebbe tanto efficiente da riuscire a rimuovere tutto il gas nell’arco di dieci milioni di anni, trasformandolo in granuli di polvere.</a:t>
            </a:r>
          </a:p>
          <a:p>
            <a:pPr algn="just"/>
            <a:r>
              <a:rPr lang="it-IT" dirty="0"/>
              <a:t>Invece le osservazioni di zone in cui si formano stelle mostra la presenza di polveri, ma anche di una grande </a:t>
            </a:r>
            <a:r>
              <a:rPr lang="it-IT" dirty="0" err="1"/>
              <a:t>quantita</a:t>
            </a:r>
            <a:r>
              <a:rPr lang="it-IT" dirty="0"/>
              <a:t>̀ di gas.</a:t>
            </a:r>
          </a:p>
          <a:p>
            <a:pPr algn="just"/>
            <a:r>
              <a:rPr lang="it-IT" dirty="0"/>
              <a:t>Per spiegare questo aspetto occorre pensare che, insieme al processo di condensazione, ci sia un processo di distruzione dei granuli per evaporazione delle sostanze che li compongono.</a:t>
            </a:r>
          </a:p>
          <a:p>
            <a:pPr algn="just"/>
            <a:r>
              <a:rPr lang="it-IT" dirty="0"/>
              <a:t> Responsabili di questo processo sono la radiazione ultravioletta delle stelle calde vicine (bianche e azzurre) e i raggi cosmici emessi dalle </a:t>
            </a:r>
            <a:r>
              <a:rPr lang="it-IT" dirty="0" err="1"/>
              <a:t>supernovae</a:t>
            </a:r>
            <a:r>
              <a:rPr lang="it-IT" dirty="0"/>
              <a:t>, che distruggono parte del rivestimento esterno dei granuli. </a:t>
            </a:r>
          </a:p>
          <a:p>
            <a:pPr algn="just"/>
            <a:r>
              <a:rPr lang="it-IT" dirty="0"/>
              <a:t>Questa azione distruttiva è in </a:t>
            </a:r>
            <a:r>
              <a:rPr lang="it-IT" dirty="0" err="1"/>
              <a:t>realta</a:t>
            </a:r>
            <a:r>
              <a:rPr lang="it-IT" dirty="0"/>
              <a:t>̀ un meccanismo che permette di far avanzare la sintesi di molecole verso forme </a:t>
            </a:r>
            <a:r>
              <a:rPr lang="it-IT" dirty="0" err="1"/>
              <a:t>piu</a:t>
            </a:r>
            <a:r>
              <a:rPr lang="it-IT" dirty="0"/>
              <a:t>̀ complesse. Le molecole </a:t>
            </a:r>
            <a:r>
              <a:rPr lang="it-IT" dirty="0" err="1"/>
              <a:t>gia</a:t>
            </a:r>
            <a:r>
              <a:rPr lang="it-IT" dirty="0"/>
              <a:t>̀ sintetizzate su alcuni granuli si liberano nuovamente nello spazio e si ricombinano con altre sulla superficie di altri granuli, formando nuove sostanze.</a:t>
            </a:r>
          </a:p>
        </p:txBody>
      </p:sp>
    </p:spTree>
    <p:extLst>
      <p:ext uri="{BB962C8B-B14F-4D97-AF65-F5344CB8AC3E}">
        <p14:creationId xmlns:p14="http://schemas.microsoft.com/office/powerpoint/2010/main" val="166381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73DF0D1-FF8C-BF48-8C9B-3849BBE149B0}"/>
              </a:ext>
            </a:extLst>
          </p:cNvPr>
          <p:cNvSpPr>
            <a:spLocks noGrp="1"/>
          </p:cNvSpPr>
          <p:nvPr>
            <p:ph idx="1"/>
          </p:nvPr>
        </p:nvSpPr>
        <p:spPr>
          <a:xfrm>
            <a:off x="0" y="808382"/>
            <a:ext cx="12192000" cy="6049617"/>
          </a:xfrm>
        </p:spPr>
        <p:txBody>
          <a:bodyPr>
            <a:normAutofit fontScale="85000" lnSpcReduction="20000"/>
          </a:bodyPr>
          <a:lstStyle/>
          <a:p>
            <a:pPr algn="just"/>
            <a:r>
              <a:rPr lang="it-IT" dirty="0"/>
              <a:t>Un secondo ambiente favorevole alla formazione di polvere è quello delle regioni circumstellari di stelle rosse.</a:t>
            </a:r>
          </a:p>
          <a:p>
            <a:pPr algn="just"/>
            <a:r>
              <a:rPr lang="it-IT" dirty="0"/>
              <a:t>Grazie ad alta  </a:t>
            </a:r>
            <a:r>
              <a:rPr lang="it-IT" dirty="0" err="1"/>
              <a:t>densita</a:t>
            </a:r>
            <a:r>
              <a:rPr lang="it-IT" dirty="0"/>
              <a:t>̀ (un milione di volte inferiore rispetto a quella dell’atmosfera terrestre al livello del mare, eppure enorme rispetto a quella delle nubi) le collisioni costruttive tra molecole sono molto </a:t>
            </a:r>
            <a:r>
              <a:rPr lang="it-IT" dirty="0" err="1"/>
              <a:t>piu</a:t>
            </a:r>
            <a:r>
              <a:rPr lang="it-IT" dirty="0"/>
              <a:t>̀ frequenti e il processo di formazione è molto </a:t>
            </a:r>
            <a:r>
              <a:rPr lang="it-IT" dirty="0" err="1"/>
              <a:t>piu</a:t>
            </a:r>
            <a:r>
              <a:rPr lang="it-IT" dirty="0"/>
              <a:t>̀ efficiente.</a:t>
            </a:r>
          </a:p>
          <a:p>
            <a:pPr algn="just"/>
            <a:r>
              <a:rPr lang="it-IT" dirty="0"/>
              <a:t>Le stelle supergiganti rosse AGB come </a:t>
            </a:r>
            <a:r>
              <a:rPr lang="it-IT" dirty="0" err="1"/>
              <a:t>Betelgeuse</a:t>
            </a:r>
            <a:r>
              <a:rPr lang="it-IT" dirty="0"/>
              <a:t> sono le maggiori produttrici di polveri nella galassia.</a:t>
            </a:r>
          </a:p>
          <a:p>
            <a:pPr algn="just"/>
            <a:r>
              <a:rPr lang="it-IT" dirty="0"/>
              <a:t>Se in una regione circumstellare è presente alluminio oppure titanio o silicio, a 1500 gradi essi possono condensarsi in particelle di corindone (Al2O3), ossido di titanio (</a:t>
            </a:r>
            <a:r>
              <a:rPr lang="it-IT" dirty="0" err="1"/>
              <a:t>TiO</a:t>
            </a:r>
            <a:r>
              <a:rPr lang="it-IT" dirty="0"/>
              <a:t>) o di silicio (</a:t>
            </a:r>
            <a:r>
              <a:rPr lang="it-IT" dirty="0" err="1"/>
              <a:t>SiO</a:t>
            </a:r>
            <a:r>
              <a:rPr lang="it-IT" dirty="0"/>
              <a:t>).</a:t>
            </a:r>
          </a:p>
          <a:p>
            <a:pPr algn="just"/>
            <a:r>
              <a:rPr lang="it-IT" dirty="0"/>
              <a:t>Il corindone raffreddandosi </a:t>
            </a:r>
            <a:r>
              <a:rPr lang="it-IT" dirty="0" err="1"/>
              <a:t>puo</a:t>
            </a:r>
            <a:r>
              <a:rPr lang="it-IT" dirty="0"/>
              <a:t>̀ reagire con i gas di </a:t>
            </a:r>
            <a:r>
              <a:rPr lang="it-IT" dirty="0" err="1"/>
              <a:t>SiO</a:t>
            </a:r>
            <a:r>
              <a:rPr lang="it-IT" dirty="0"/>
              <a:t>, Ca e Mg per formare altri composti che permettono la condensazione di olivine e pirosseni, materiali tipici dei pianeti rocciosi.</a:t>
            </a:r>
          </a:p>
          <a:p>
            <a:pPr algn="just"/>
            <a:r>
              <a:rPr lang="it-IT" dirty="0"/>
              <a:t>In zone circumstellari dove l’ossigeno è </a:t>
            </a:r>
            <a:r>
              <a:rPr lang="it-IT" dirty="0" err="1"/>
              <a:t>piu</a:t>
            </a:r>
            <a:r>
              <a:rPr lang="it-IT" dirty="0"/>
              <a:t>̀ abbondante il carbonio rimane per lo </a:t>
            </a:r>
            <a:r>
              <a:rPr lang="it-IT" dirty="0" err="1"/>
              <a:t>piu</a:t>
            </a:r>
            <a:r>
              <a:rPr lang="it-IT" dirty="0"/>
              <a:t>̀ in forma gassosa, sotto forma di molecole di CO, e non concorre a formare polvere.</a:t>
            </a:r>
          </a:p>
          <a:p>
            <a:pPr algn="just"/>
            <a:r>
              <a:rPr lang="it-IT" dirty="0"/>
              <a:t>Una volta formate, tutte queste molecole vengono spinte verso lo spazio circostante dalla radiazione luminosa e dalle particelle del vento provenienti dalla stella. Sono inizialmente in forma di gas, ma allontanandosi nello spazio si raffreddano condensandosi in particelle solide (reazioni di condensazione). Le particelle di grafite, se presenti, possono inoltre schermare le molecole dalla radiazione ultravioletta della stella che, seppur bassa, </a:t>
            </a:r>
            <a:r>
              <a:rPr lang="it-IT" dirty="0" err="1"/>
              <a:t>puo</a:t>
            </a:r>
            <a:r>
              <a:rPr lang="it-IT" dirty="0"/>
              <a:t>̀ distruggerle quando sono ancora nei suoi dintorni. </a:t>
            </a:r>
          </a:p>
          <a:p>
            <a:pPr algn="just"/>
            <a:endParaRPr lang="en-GB" dirty="0"/>
          </a:p>
        </p:txBody>
      </p:sp>
      <p:sp>
        <p:nvSpPr>
          <p:cNvPr id="4" name="Titolo 1">
            <a:extLst>
              <a:ext uri="{FF2B5EF4-FFF2-40B4-BE49-F238E27FC236}">
                <a16:creationId xmlns:a16="http://schemas.microsoft.com/office/drawing/2014/main" id="{9FD9BBDC-6EC6-4644-A634-6A3AAAA51FC8}"/>
              </a:ext>
            </a:extLst>
          </p:cNvPr>
          <p:cNvSpPr>
            <a:spLocks noGrp="1"/>
          </p:cNvSpPr>
          <p:nvPr>
            <p:ph type="title"/>
          </p:nvPr>
        </p:nvSpPr>
        <p:spPr>
          <a:xfrm>
            <a:off x="1182757" y="-297484"/>
            <a:ext cx="10515600" cy="1325563"/>
          </a:xfrm>
        </p:spPr>
        <p:txBody>
          <a:bodyPr/>
          <a:lstStyle/>
          <a:p>
            <a:r>
              <a:rPr lang="it-IT" dirty="0"/>
              <a:t>Il ciclo di formazione dei granuli </a:t>
            </a:r>
            <a:endParaRPr lang="en-GB" dirty="0"/>
          </a:p>
        </p:txBody>
      </p:sp>
    </p:spTree>
    <p:extLst>
      <p:ext uri="{BB962C8B-B14F-4D97-AF65-F5344CB8AC3E}">
        <p14:creationId xmlns:p14="http://schemas.microsoft.com/office/powerpoint/2010/main" val="1627999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6AC75C3-5FBF-ED40-BD1B-B4B1418BA15A}"/>
              </a:ext>
            </a:extLst>
          </p:cNvPr>
          <p:cNvSpPr>
            <a:spLocks noGrp="1"/>
          </p:cNvSpPr>
          <p:nvPr>
            <p:ph type="title"/>
          </p:nvPr>
        </p:nvSpPr>
        <p:spPr>
          <a:xfrm>
            <a:off x="627888" y="-186245"/>
            <a:ext cx="5468112" cy="1481328"/>
          </a:xfrm>
        </p:spPr>
        <p:txBody>
          <a:bodyPr anchor="b">
            <a:normAutofit/>
          </a:bodyPr>
          <a:lstStyle/>
          <a:p>
            <a:r>
              <a:rPr lang="it-IT" sz="5000" b="1" dirty="0"/>
              <a:t>La polvere cosmica </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6C94799A-155A-F14B-ACDA-EC38C1F71299}"/>
              </a:ext>
            </a:extLst>
          </p:cNvPr>
          <p:cNvSpPr>
            <a:spLocks noGrp="1"/>
          </p:cNvSpPr>
          <p:nvPr>
            <p:ph idx="1"/>
          </p:nvPr>
        </p:nvSpPr>
        <p:spPr>
          <a:xfrm>
            <a:off x="-1" y="2660904"/>
            <a:ext cx="5825613" cy="4197096"/>
          </a:xfrm>
        </p:spPr>
        <p:txBody>
          <a:bodyPr anchor="t">
            <a:normAutofit/>
          </a:bodyPr>
          <a:lstStyle/>
          <a:p>
            <a:pPr algn="just"/>
            <a:r>
              <a:rPr lang="it-IT" sz="2000" dirty="0"/>
              <a:t>Il gas molecolare è mescolato a particelle di polvere, raggruppate a formare nubi. </a:t>
            </a:r>
          </a:p>
          <a:p>
            <a:pPr algn="just"/>
            <a:r>
              <a:rPr lang="it-IT" sz="2000" dirty="0"/>
              <a:t>Esse rappresentano il maggior contenitore di elementi pesanti nella Galassia, fatta eccezione per le stelle. </a:t>
            </a:r>
          </a:p>
          <a:p>
            <a:pPr algn="just"/>
            <a:r>
              <a:rPr lang="it-IT" sz="2000" dirty="0"/>
              <a:t>La polvere permette il raffreddamento delle nubi molecolari e scherma le molecole dagli effetti distruttivi delle radiazioni ultraviolette emesse dalle stelle.</a:t>
            </a:r>
          </a:p>
          <a:p>
            <a:pPr algn="just"/>
            <a:r>
              <a:rPr lang="it-IT" sz="2000" dirty="0"/>
              <a:t>La polvere è in grado di raffreddare le nubi impedendo il passaggio della radiazione infrarossa e ne facilita il collasso gravitazionale.</a:t>
            </a:r>
          </a:p>
          <a:p>
            <a:endParaRPr lang="en-GB" sz="1500" dirty="0"/>
          </a:p>
        </p:txBody>
      </p:sp>
      <p:pic>
        <p:nvPicPr>
          <p:cNvPr id="4" name="Immagine 3">
            <a:extLst>
              <a:ext uri="{FF2B5EF4-FFF2-40B4-BE49-F238E27FC236}">
                <a16:creationId xmlns:a16="http://schemas.microsoft.com/office/drawing/2014/main" id="{815ADAEE-B780-7441-A3F9-1D6C123F96BD}"/>
              </a:ext>
            </a:extLst>
          </p:cNvPr>
          <p:cNvPicPr>
            <a:picLocks noChangeAspect="1"/>
          </p:cNvPicPr>
          <p:nvPr/>
        </p:nvPicPr>
        <p:blipFill>
          <a:blip r:embed="rId2">
            <a:extLst/>
          </a:blip>
          <a:stretch>
            <a:fillRect/>
          </a:stretch>
        </p:blipFill>
        <p:spPr>
          <a:xfrm>
            <a:off x="6099048" y="674243"/>
            <a:ext cx="5458968" cy="5509514"/>
          </a:xfrm>
          <a:prstGeom prst="rect">
            <a:avLst/>
          </a:prstGeom>
        </p:spPr>
      </p:pic>
    </p:spTree>
    <p:extLst>
      <p:ext uri="{BB962C8B-B14F-4D97-AF65-F5344CB8AC3E}">
        <p14:creationId xmlns:p14="http://schemas.microsoft.com/office/powerpoint/2010/main" val="2516197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B3E168-A2A6-744C-A9D7-0BF36A95F71E}"/>
              </a:ext>
            </a:extLst>
          </p:cNvPr>
          <p:cNvSpPr>
            <a:spLocks noGrp="1"/>
          </p:cNvSpPr>
          <p:nvPr>
            <p:ph type="title"/>
          </p:nvPr>
        </p:nvSpPr>
        <p:spPr>
          <a:xfrm>
            <a:off x="0" y="-254307"/>
            <a:ext cx="10515600" cy="1325563"/>
          </a:xfrm>
        </p:spPr>
        <p:txBody>
          <a:bodyPr/>
          <a:lstStyle/>
          <a:p>
            <a:r>
              <a:rPr lang="it-IT" b="1" dirty="0"/>
              <a:t>La polvere cosmica </a:t>
            </a:r>
            <a:endParaRPr lang="en-GB" dirty="0"/>
          </a:p>
        </p:txBody>
      </p:sp>
      <p:sp>
        <p:nvSpPr>
          <p:cNvPr id="3" name="Segnaposto contenuto 2">
            <a:extLst>
              <a:ext uri="{FF2B5EF4-FFF2-40B4-BE49-F238E27FC236}">
                <a16:creationId xmlns:a16="http://schemas.microsoft.com/office/drawing/2014/main" id="{9651907F-0D3C-3245-BDBA-248B56258D11}"/>
              </a:ext>
            </a:extLst>
          </p:cNvPr>
          <p:cNvSpPr>
            <a:spLocks noGrp="1"/>
          </p:cNvSpPr>
          <p:nvPr>
            <p:ph idx="1"/>
          </p:nvPr>
        </p:nvSpPr>
        <p:spPr>
          <a:xfrm>
            <a:off x="0" y="722672"/>
            <a:ext cx="12192000" cy="6135328"/>
          </a:xfrm>
        </p:spPr>
        <p:txBody>
          <a:bodyPr anchor="ctr">
            <a:normAutofit fontScale="92500" lnSpcReduction="10000"/>
          </a:bodyPr>
          <a:lstStyle/>
          <a:p>
            <a:pPr algn="just"/>
            <a:r>
              <a:rPr lang="it-IT" dirty="0"/>
              <a:t>Le particelle di polvere assorbono la luce ricevuta dalle stelle vicine in un ampio intervallo di lunghezze d’onda e la diffondono nello spazio circostante.</a:t>
            </a:r>
          </a:p>
          <a:p>
            <a:pPr algn="just"/>
            <a:r>
              <a:rPr lang="it-IT" dirty="0"/>
              <a:t>Esse si comportano in maniera diversa dalle molecole, che assorbono soltanto le lunghezze d’onda corrispondenti alle loro variazioni di energia interna e lasciano passare tutte le altre.</a:t>
            </a:r>
          </a:p>
          <a:p>
            <a:pPr algn="just"/>
            <a:r>
              <a:rPr lang="it-IT" dirty="0"/>
              <a:t>La somma dell’effetto di diffusione e assorbimento della luce da parte della polvere è detta estinzione. </a:t>
            </a:r>
          </a:p>
          <a:p>
            <a:pPr algn="just"/>
            <a:r>
              <a:rPr lang="it-IT" dirty="0"/>
              <a:t>L’estinzione della luce delle stelle, causata dai grani di polvere che si trova tra noi ed esse, varia in maniera inversamente proporzionale alla lunghezza d’onda:</a:t>
            </a:r>
          </a:p>
          <a:p>
            <a:pPr lvl="1" algn="just"/>
            <a:r>
              <a:rPr lang="it-IT" dirty="0"/>
              <a:t>i raggi ultravioletti e la luce azzurra, di minor lunghezza d’onda, vengono assorbiti in massima parte;</a:t>
            </a:r>
          </a:p>
          <a:p>
            <a:pPr lvl="1" algn="just"/>
            <a:r>
              <a:rPr lang="it-IT" dirty="0"/>
              <a:t>i raggi infrarossi e le onde radio attraversano facilmente la nube. </a:t>
            </a:r>
          </a:p>
          <a:p>
            <a:pPr lvl="1" algn="just"/>
            <a:r>
              <a:rPr lang="it-IT" dirty="0"/>
              <a:t>Per esempio la luce ultravioletta a 183 nm viene assorbita 4 volte di </a:t>
            </a:r>
            <a:r>
              <a:rPr lang="it-IT" dirty="0" err="1"/>
              <a:t>piu</a:t>
            </a:r>
            <a:r>
              <a:rPr lang="it-IT" dirty="0"/>
              <a:t>̀ di quella verde a 550 nm.</a:t>
            </a:r>
          </a:p>
          <a:p>
            <a:pPr lvl="1" algn="just"/>
            <a:r>
              <a:rPr lang="it-IT" dirty="0" err="1"/>
              <a:t>Laradiazione</a:t>
            </a:r>
            <a:r>
              <a:rPr lang="it-IT" dirty="0"/>
              <a:t> infrarossa a 1000 nm (= 1 </a:t>
            </a:r>
            <a:r>
              <a:rPr lang="el-GR" dirty="0"/>
              <a:t>μ</a:t>
            </a:r>
            <a:r>
              <a:rPr lang="it-IT" dirty="0"/>
              <a:t>m) è assorbita solo del 57% rispetto a quella verde.</a:t>
            </a:r>
          </a:p>
          <a:p>
            <a:pPr lvl="1" algn="just"/>
            <a:r>
              <a:rPr lang="it-IT" dirty="0"/>
              <a:t>Si tratta di un effetto che vediamo tutti i giorni: quando c’è una maggiore </a:t>
            </a:r>
            <a:r>
              <a:rPr lang="it-IT" dirty="0" err="1"/>
              <a:t>quantita</a:t>
            </a:r>
            <a:r>
              <a:rPr lang="it-IT" dirty="0"/>
              <a:t>̀ di polvere nell’aria, i tramonti e le albe sono </a:t>
            </a:r>
            <a:r>
              <a:rPr lang="it-IT" dirty="0" err="1"/>
              <a:t>piu</a:t>
            </a:r>
            <a:r>
              <a:rPr lang="it-IT" dirty="0"/>
              <a:t>̀ rossi. </a:t>
            </a:r>
          </a:p>
          <a:p>
            <a:pPr lvl="1" algn="just"/>
            <a:r>
              <a:rPr lang="it-IT" dirty="0"/>
              <a:t>Nelle foto, la luce delle stelle dietro le nubi di polvere viene affievolita e appare </a:t>
            </a:r>
            <a:r>
              <a:rPr lang="it-IT" dirty="0" err="1"/>
              <a:t>piu</a:t>
            </a:r>
            <a:r>
              <a:rPr lang="it-IT" dirty="0"/>
              <a:t>̀ rossa. </a:t>
            </a:r>
          </a:p>
        </p:txBody>
      </p:sp>
    </p:spTree>
    <p:extLst>
      <p:ext uri="{BB962C8B-B14F-4D97-AF65-F5344CB8AC3E}">
        <p14:creationId xmlns:p14="http://schemas.microsoft.com/office/powerpoint/2010/main" val="2917102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A6910CC-27B8-1949-AEF1-7493FF19B948}"/>
              </a:ext>
            </a:extLst>
          </p:cNvPr>
          <p:cNvSpPr>
            <a:spLocks noGrp="1"/>
          </p:cNvSpPr>
          <p:nvPr>
            <p:ph type="title"/>
          </p:nvPr>
        </p:nvSpPr>
        <p:spPr>
          <a:xfrm>
            <a:off x="838201" y="365125"/>
            <a:ext cx="5251316" cy="1807305"/>
          </a:xfrm>
        </p:spPr>
        <p:txBody>
          <a:bodyPr>
            <a:normAutofit/>
          </a:bodyPr>
          <a:lstStyle/>
          <a:p>
            <a:r>
              <a:rPr lang="it-IT" b="1" dirty="0"/>
              <a:t>La polvere cosmica </a:t>
            </a:r>
            <a:endParaRPr lang="en-GB" dirty="0"/>
          </a:p>
        </p:txBody>
      </p:sp>
      <p:pic>
        <p:nvPicPr>
          <p:cNvPr id="4" name="Immagine 3">
            <a:extLst>
              <a:ext uri="{FF2B5EF4-FFF2-40B4-BE49-F238E27FC236}">
                <a16:creationId xmlns:a16="http://schemas.microsoft.com/office/drawing/2014/main" id="{D626FE9B-B935-3B46-BF8E-40314E92D143}"/>
              </a:ext>
            </a:extLst>
          </p:cNvPr>
          <p:cNvPicPr>
            <a:picLocks noChangeAspect="1"/>
          </p:cNvPicPr>
          <p:nvPr/>
        </p:nvPicPr>
        <p:blipFill rotWithShape="1">
          <a:blip r:embed="rId2"/>
          <a:srcRect l="46512" r="2" b="21486"/>
          <a:stretch/>
        </p:blipFill>
        <p:spPr>
          <a:xfrm>
            <a:off x="9002669" y="730250"/>
            <a:ext cx="3189331" cy="609984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 name="Immagine 5">
            <a:extLst>
              <a:ext uri="{FF2B5EF4-FFF2-40B4-BE49-F238E27FC236}">
                <a16:creationId xmlns:a16="http://schemas.microsoft.com/office/drawing/2014/main" id="{A591F064-4942-894D-B90A-E5669E95ED6B}"/>
              </a:ext>
            </a:extLst>
          </p:cNvPr>
          <p:cNvPicPr>
            <a:picLocks noChangeAspect="1"/>
          </p:cNvPicPr>
          <p:nvPr/>
        </p:nvPicPr>
        <p:blipFill rotWithShape="1">
          <a:blip r:embed="rId3"/>
          <a:srcRect b="65918"/>
          <a:stretch/>
        </p:blipFill>
        <p:spPr>
          <a:xfrm>
            <a:off x="5980498" y="-204258"/>
            <a:ext cx="4565784" cy="2172430"/>
          </a:xfrm>
          <a:prstGeom prst="rect">
            <a:avLst/>
          </a:prstGeom>
        </p:spPr>
      </p:pic>
      <p:sp>
        <p:nvSpPr>
          <p:cNvPr id="3" name="Segnaposto contenuto 2">
            <a:extLst>
              <a:ext uri="{FF2B5EF4-FFF2-40B4-BE49-F238E27FC236}">
                <a16:creationId xmlns:a16="http://schemas.microsoft.com/office/drawing/2014/main" id="{2BF78F07-07B4-8048-8C71-0493D6997BAD}"/>
              </a:ext>
            </a:extLst>
          </p:cNvPr>
          <p:cNvSpPr>
            <a:spLocks noGrp="1"/>
          </p:cNvSpPr>
          <p:nvPr>
            <p:ph idx="1"/>
          </p:nvPr>
        </p:nvSpPr>
        <p:spPr>
          <a:xfrm>
            <a:off x="0" y="1636296"/>
            <a:ext cx="9155526" cy="5193798"/>
          </a:xfrm>
          <a:solidFill>
            <a:schemeClr val="bg1"/>
          </a:solidFill>
        </p:spPr>
        <p:txBody>
          <a:bodyPr anchor="ctr">
            <a:normAutofit lnSpcReduction="10000"/>
          </a:bodyPr>
          <a:lstStyle/>
          <a:p>
            <a:r>
              <a:rPr lang="it-IT" sz="2000" dirty="0"/>
              <a:t>Lo studio delle particelle di polvere dello spazio interstellare non </a:t>
            </a:r>
            <a:r>
              <a:rPr lang="it-IT" sz="2000" dirty="0" err="1"/>
              <a:t>puo</a:t>
            </a:r>
            <a:r>
              <a:rPr lang="it-IT" sz="2000" dirty="0"/>
              <a:t>̀ essere svolto su campioni prelevati in loco. </a:t>
            </a:r>
          </a:p>
          <a:p>
            <a:r>
              <a:rPr lang="it-IT" sz="2000" dirty="0"/>
              <a:t>Tuttavia diverse sonde spaziali negli ultimi anni hanno eseguito analisi delle polveri nel Sistema Solare, e alcune di esse, come la Stardust, hanno riportato sulla Terra dei campioni. </a:t>
            </a:r>
          </a:p>
          <a:p>
            <a:r>
              <a:rPr lang="it-IT" sz="2000" dirty="0"/>
              <a:t>IL LANDER </a:t>
            </a:r>
            <a:r>
              <a:rPr lang="it-IT" sz="2000" dirty="0" err="1"/>
              <a:t>Philae</a:t>
            </a:r>
            <a:r>
              <a:rPr lang="it-IT" sz="2000" dirty="0"/>
              <a:t> della missione Rosetta e gli strumenti GIADA, MIDAS e COSIMA hanno analizzato la polvere della cometa 67P/</a:t>
            </a:r>
            <a:r>
              <a:rPr lang="it-IT" sz="2000" dirty="0" err="1"/>
              <a:t>Churyumov-Gerasimenko</a:t>
            </a:r>
            <a:r>
              <a:rPr lang="it-IT" sz="2000" dirty="0"/>
              <a:t> per due anni;</a:t>
            </a:r>
          </a:p>
          <a:p>
            <a:r>
              <a:rPr lang="it-IT" sz="2000" dirty="0"/>
              <a:t>Altre sonde spaziali hanno prelevato dei campioni dal suolo degli asteroidi </a:t>
            </a:r>
            <a:r>
              <a:rPr lang="it-IT" sz="2000" dirty="0" err="1"/>
              <a:t>Itokawa</a:t>
            </a:r>
            <a:r>
              <a:rPr lang="it-IT" sz="2000" dirty="0"/>
              <a:t>, </a:t>
            </a:r>
            <a:r>
              <a:rPr lang="it-IT" sz="2000" dirty="0" err="1"/>
              <a:t>Ryugu</a:t>
            </a:r>
            <a:r>
              <a:rPr lang="it-IT" sz="2000" dirty="0"/>
              <a:t> e </a:t>
            </a:r>
            <a:r>
              <a:rPr lang="it-IT" sz="2000" dirty="0" err="1"/>
              <a:t>Bennu</a:t>
            </a:r>
            <a:r>
              <a:rPr lang="it-IT" sz="2000" dirty="0"/>
              <a:t> per riportarli sulla Terra.</a:t>
            </a:r>
          </a:p>
          <a:p>
            <a:r>
              <a:rPr lang="it-IT" sz="2000" dirty="0"/>
              <a:t>Parallelamente all’analisi dei campioni, lo studio della polvere interstellare viene fatto ricreando in laboratorio condizioni ambientali simili a quelle spaziali e studiando la condensazione di grani di polvere e molecole.</a:t>
            </a:r>
          </a:p>
          <a:p>
            <a:r>
              <a:rPr lang="it-IT" sz="2000" dirty="0"/>
              <a:t>Una volta generati questi materiali, si possono confrontare le loro curve di estinzione della luce con quelle osservate nello spazio.</a:t>
            </a:r>
          </a:p>
          <a:p>
            <a:r>
              <a:rPr lang="it-IT" sz="2000" dirty="0"/>
              <a:t>In base a questo confronto è possibile creare modelli teorici che spieghino le </a:t>
            </a:r>
            <a:r>
              <a:rPr lang="it-IT" sz="2000" dirty="0" err="1"/>
              <a:t>proprieta</a:t>
            </a:r>
            <a:r>
              <a:rPr lang="it-IT" sz="2000" dirty="0"/>
              <a:t>̀ osservate. </a:t>
            </a:r>
          </a:p>
        </p:txBody>
      </p:sp>
    </p:spTree>
    <p:extLst>
      <p:ext uri="{BB962C8B-B14F-4D97-AF65-F5344CB8AC3E}">
        <p14:creationId xmlns:p14="http://schemas.microsoft.com/office/powerpoint/2010/main" val="2971947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0605228-698D-C34A-B1BC-508986A5F9B5}"/>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100"/>
              <a:t>La Polvere Cosmica raccolta in stratosfera</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1E4E73EE-3E2A-9A48-913D-31628525E4CD}"/>
              </a:ext>
            </a:extLst>
          </p:cNvPr>
          <p:cNvPicPr>
            <a:picLocks noGrp="1" noChangeAspect="1"/>
          </p:cNvPicPr>
          <p:nvPr>
            <p:ph idx="1"/>
          </p:nvPr>
        </p:nvPicPr>
        <p:blipFill>
          <a:blip r:embed="rId2"/>
          <a:stretch>
            <a:fillRect/>
          </a:stretch>
        </p:blipFill>
        <p:spPr>
          <a:xfrm>
            <a:off x="596873" y="2642616"/>
            <a:ext cx="5060749" cy="3605784"/>
          </a:xfrm>
          <a:prstGeom prst="rect">
            <a:avLst/>
          </a:prstGeom>
        </p:spPr>
      </p:pic>
      <p:pic>
        <p:nvPicPr>
          <p:cNvPr id="7" name="Immagine 6">
            <a:extLst>
              <a:ext uri="{FF2B5EF4-FFF2-40B4-BE49-F238E27FC236}">
                <a16:creationId xmlns:a16="http://schemas.microsoft.com/office/drawing/2014/main" id="{B8D8C92B-4B4B-A84D-9219-980FD1290114}"/>
              </a:ext>
            </a:extLst>
          </p:cNvPr>
          <p:cNvPicPr>
            <a:picLocks noChangeAspect="1"/>
          </p:cNvPicPr>
          <p:nvPr/>
        </p:nvPicPr>
        <p:blipFill>
          <a:blip r:embed="rId3">
            <a:extLst/>
          </a:blip>
          <a:stretch>
            <a:fillRect/>
          </a:stretch>
        </p:blipFill>
        <p:spPr>
          <a:xfrm>
            <a:off x="6254496" y="2691003"/>
            <a:ext cx="5614416" cy="3509010"/>
          </a:xfrm>
          <a:prstGeom prst="rect">
            <a:avLst/>
          </a:prstGeom>
        </p:spPr>
      </p:pic>
    </p:spTree>
    <p:extLst>
      <p:ext uri="{BB962C8B-B14F-4D97-AF65-F5344CB8AC3E}">
        <p14:creationId xmlns:p14="http://schemas.microsoft.com/office/powerpoint/2010/main" val="754677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1C557B55-F3D1-473F-9C75-F62F00012C80}"/>
              </a:ext>
            </a:extLst>
          </p:cNvPr>
          <p:cNvSpPr/>
          <p:nvPr/>
        </p:nvSpPr>
        <p:spPr>
          <a:xfrm>
            <a:off x="1" y="1020431"/>
            <a:ext cx="5311036" cy="29612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cs typeface="Aharoni" panose="02010803020104030203" pitchFamily="2" charset="-79"/>
            </a:endParaRPr>
          </a:p>
        </p:txBody>
      </p:sp>
      <p:sp>
        <p:nvSpPr>
          <p:cNvPr id="11" name="Rettangolo 10">
            <a:extLst>
              <a:ext uri="{FF2B5EF4-FFF2-40B4-BE49-F238E27FC236}">
                <a16:creationId xmlns:a16="http://schemas.microsoft.com/office/drawing/2014/main" id="{F6C76745-3D1F-48D4-85F4-4873DCED73CB}"/>
              </a:ext>
            </a:extLst>
          </p:cNvPr>
          <p:cNvSpPr/>
          <p:nvPr/>
        </p:nvSpPr>
        <p:spPr>
          <a:xfrm>
            <a:off x="5311036" y="-36013"/>
            <a:ext cx="6880964" cy="69300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cs typeface="Aharoni" panose="02010803020104030203" pitchFamily="2" charset="-79"/>
            </a:endParaRPr>
          </a:p>
        </p:txBody>
      </p:sp>
      <p:sp>
        <p:nvSpPr>
          <p:cNvPr id="2" name="Titolo 1">
            <a:extLst>
              <a:ext uri="{FF2B5EF4-FFF2-40B4-BE49-F238E27FC236}">
                <a16:creationId xmlns:a16="http://schemas.microsoft.com/office/drawing/2014/main" id="{1C21E816-31F5-48BB-BD02-D15F2F18B48A}"/>
              </a:ext>
            </a:extLst>
          </p:cNvPr>
          <p:cNvSpPr>
            <a:spLocks noGrp="1"/>
          </p:cNvSpPr>
          <p:nvPr>
            <p:ph type="ctrTitle"/>
          </p:nvPr>
        </p:nvSpPr>
        <p:spPr>
          <a:xfrm>
            <a:off x="581191" y="1020431"/>
            <a:ext cx="4094981" cy="1475013"/>
          </a:xfrm>
        </p:spPr>
        <p:txBody>
          <a:bodyPr rtlCol="0">
            <a:normAutofit fontScale="90000"/>
          </a:bodyPr>
          <a:lstStyle/>
          <a:p>
            <a:pPr algn="l" rtl="0"/>
            <a:r>
              <a:rPr lang="it" sz="9600" b="1" dirty="0">
                <a:latin typeface="+mn-lt"/>
                <a:cs typeface="Aharoni" panose="02010803020104030203" pitchFamily="2" charset="-79"/>
              </a:rPr>
              <a:t>DUSTER </a:t>
            </a:r>
          </a:p>
        </p:txBody>
      </p:sp>
      <p:sp>
        <p:nvSpPr>
          <p:cNvPr id="3" name="Sottotitolo 2">
            <a:extLst>
              <a:ext uri="{FF2B5EF4-FFF2-40B4-BE49-F238E27FC236}">
                <a16:creationId xmlns:a16="http://schemas.microsoft.com/office/drawing/2014/main" id="{835D6E6B-3353-491C-A3C6-F278D6CED8B3}"/>
              </a:ext>
            </a:extLst>
          </p:cNvPr>
          <p:cNvSpPr>
            <a:spLocks noGrp="1"/>
          </p:cNvSpPr>
          <p:nvPr>
            <p:ph type="subTitle" idx="1"/>
          </p:nvPr>
        </p:nvSpPr>
        <p:spPr>
          <a:xfrm>
            <a:off x="581194" y="2495444"/>
            <a:ext cx="4002381" cy="4248527"/>
          </a:xfrm>
        </p:spPr>
        <p:txBody>
          <a:bodyPr rtlCol="0">
            <a:normAutofit/>
          </a:bodyPr>
          <a:lstStyle/>
          <a:p>
            <a:r>
              <a:rPr lang="it" sz="2000" b="1" dirty="0">
                <a:cs typeface="Aharoni" panose="02010803020104030203" pitchFamily="2" charset="-79"/>
              </a:rPr>
              <a:t>Dust in the Upper Stratosphere Tracking Experiment and Retrieval</a:t>
            </a:r>
          </a:p>
          <a:p>
            <a:endParaRPr lang="it" sz="2000" b="1" dirty="0">
              <a:cs typeface="Aharoni" panose="02010803020104030203" pitchFamily="2" charset="-79"/>
            </a:endParaRPr>
          </a:p>
          <a:p>
            <a:pPr rtl="0"/>
            <a:endParaRPr lang="it" sz="2000" b="1" dirty="0">
              <a:cs typeface="Aharoni" panose="02010803020104030203" pitchFamily="2" charset="-79"/>
            </a:endParaRPr>
          </a:p>
        </p:txBody>
      </p:sp>
      <p:pic>
        <p:nvPicPr>
          <p:cNvPr id="7" name="Immagine 6" descr="Immagine che contiene esterni, natura, costa&#10;&#10;Descrizione generata automaticamente">
            <a:extLst>
              <a:ext uri="{FF2B5EF4-FFF2-40B4-BE49-F238E27FC236}">
                <a16:creationId xmlns:a16="http://schemas.microsoft.com/office/drawing/2014/main" id="{6B715B63-5AA4-446E-9F53-A6798A572A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395037" y="312516"/>
            <a:ext cx="6431455" cy="6431455"/>
          </a:xfrm>
          <a:prstGeom prst="rect">
            <a:avLst/>
          </a:prstGeom>
        </p:spPr>
      </p:pic>
    </p:spTree>
    <p:extLst>
      <p:ext uri="{BB962C8B-B14F-4D97-AF65-F5344CB8AC3E}">
        <p14:creationId xmlns:p14="http://schemas.microsoft.com/office/powerpoint/2010/main" val="3328602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7886D5-2412-D745-9998-E2FB9B1F71F9}"/>
              </a:ext>
            </a:extLst>
          </p:cNvPr>
          <p:cNvSpPr>
            <a:spLocks noGrp="1"/>
          </p:cNvSpPr>
          <p:nvPr>
            <p:ph type="title"/>
          </p:nvPr>
        </p:nvSpPr>
        <p:spPr/>
        <p:txBody>
          <a:bodyPr/>
          <a:lstStyle/>
          <a:p>
            <a:r>
              <a:rPr lang="en-GB" dirty="0"/>
              <a:t>DUSTER</a:t>
            </a:r>
          </a:p>
        </p:txBody>
      </p:sp>
      <p:pic>
        <p:nvPicPr>
          <p:cNvPr id="4" name="lancio.mp4">
            <a:hlinkClick r:id="" action="ppaction://media"/>
            <a:extLst>
              <a:ext uri="{FF2B5EF4-FFF2-40B4-BE49-F238E27FC236}">
                <a16:creationId xmlns:a16="http://schemas.microsoft.com/office/drawing/2014/main" id="{69E59241-464E-974C-9EE3-4642778F97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3435094" cy="6243764"/>
          </a:xfrm>
        </p:spPr>
      </p:pic>
      <p:pic>
        <p:nvPicPr>
          <p:cNvPr id="7" name="Immagine 6">
            <a:extLst>
              <a:ext uri="{FF2B5EF4-FFF2-40B4-BE49-F238E27FC236}">
                <a16:creationId xmlns:a16="http://schemas.microsoft.com/office/drawing/2014/main" id="{34237150-FC6C-6D4D-A6AD-BE15E202E60A}"/>
              </a:ext>
            </a:extLst>
          </p:cNvPr>
          <p:cNvPicPr>
            <a:picLocks noChangeAspect="1"/>
          </p:cNvPicPr>
          <p:nvPr/>
        </p:nvPicPr>
        <p:blipFill>
          <a:blip r:embed="rId5"/>
          <a:stretch>
            <a:fillRect/>
          </a:stretch>
        </p:blipFill>
        <p:spPr>
          <a:xfrm>
            <a:off x="8229600" y="0"/>
            <a:ext cx="3824511" cy="5099348"/>
          </a:xfrm>
          <a:prstGeom prst="rect">
            <a:avLst/>
          </a:prstGeom>
        </p:spPr>
      </p:pic>
      <p:pic>
        <p:nvPicPr>
          <p:cNvPr id="9" name="Immagine 8">
            <a:extLst>
              <a:ext uri="{FF2B5EF4-FFF2-40B4-BE49-F238E27FC236}">
                <a16:creationId xmlns:a16="http://schemas.microsoft.com/office/drawing/2014/main" id="{EBA5BEC8-EA5C-AB49-8F12-2517985ED296}"/>
              </a:ext>
            </a:extLst>
          </p:cNvPr>
          <p:cNvPicPr>
            <a:picLocks noChangeAspect="1"/>
          </p:cNvPicPr>
          <p:nvPr/>
        </p:nvPicPr>
        <p:blipFill>
          <a:blip r:embed="rId6"/>
          <a:stretch>
            <a:fillRect/>
          </a:stretch>
        </p:blipFill>
        <p:spPr>
          <a:xfrm>
            <a:off x="4003813" y="0"/>
            <a:ext cx="3960316" cy="5280421"/>
          </a:xfrm>
          <a:prstGeom prst="rect">
            <a:avLst/>
          </a:prstGeom>
        </p:spPr>
      </p:pic>
      <p:sp>
        <p:nvSpPr>
          <p:cNvPr id="10" name="CasellaDiTesto 9">
            <a:extLst>
              <a:ext uri="{FF2B5EF4-FFF2-40B4-BE49-F238E27FC236}">
                <a16:creationId xmlns:a16="http://schemas.microsoft.com/office/drawing/2014/main" id="{D11F37C3-3C97-4647-B409-D1CF1FE791C6}"/>
              </a:ext>
            </a:extLst>
          </p:cNvPr>
          <p:cNvSpPr txBox="1"/>
          <p:nvPr/>
        </p:nvSpPr>
        <p:spPr>
          <a:xfrm>
            <a:off x="3852189" y="5560142"/>
            <a:ext cx="4111940" cy="855406"/>
          </a:xfrm>
          <a:prstGeom prst="rect">
            <a:avLst/>
          </a:prstGeom>
          <a:noFill/>
        </p:spPr>
        <p:txBody>
          <a:bodyPr wrap="square" rtlCol="0">
            <a:spAutoFit/>
          </a:bodyPr>
          <a:lstStyle/>
          <a:p>
            <a:endParaRPr lang="en-GB" dirty="0"/>
          </a:p>
        </p:txBody>
      </p:sp>
      <p:sp>
        <p:nvSpPr>
          <p:cNvPr id="11" name="Rettangolo 10">
            <a:extLst>
              <a:ext uri="{FF2B5EF4-FFF2-40B4-BE49-F238E27FC236}">
                <a16:creationId xmlns:a16="http://schemas.microsoft.com/office/drawing/2014/main" id="{CB9907E8-8041-E24D-812C-F47EE0B57F92}"/>
              </a:ext>
            </a:extLst>
          </p:cNvPr>
          <p:cNvSpPr/>
          <p:nvPr/>
        </p:nvSpPr>
        <p:spPr>
          <a:xfrm>
            <a:off x="4045855" y="5732151"/>
            <a:ext cx="8008256" cy="830997"/>
          </a:xfrm>
          <a:prstGeom prst="rect">
            <a:avLst/>
          </a:prstGeom>
        </p:spPr>
        <p:txBody>
          <a:bodyPr wrap="square">
            <a:spAutoFit/>
          </a:bodyPr>
          <a:lstStyle/>
          <a:p>
            <a:pPr algn="ctr"/>
            <a:r>
              <a:rPr lang="it" sz="2400" b="1" dirty="0">
                <a:cs typeface="Aharoni" panose="02010803020104030203" pitchFamily="2" charset="-79"/>
              </a:rPr>
              <a:t>Dust in the Upper Stratosphere Tracking Experiment and Retrieval</a:t>
            </a:r>
          </a:p>
        </p:txBody>
      </p:sp>
      <p:sp>
        <p:nvSpPr>
          <p:cNvPr id="12" name="Titolo 1">
            <a:extLst>
              <a:ext uri="{FF2B5EF4-FFF2-40B4-BE49-F238E27FC236}">
                <a16:creationId xmlns:a16="http://schemas.microsoft.com/office/drawing/2014/main" id="{26A281BC-1DEF-FD45-9E3E-2E67A7F9134D}"/>
              </a:ext>
            </a:extLst>
          </p:cNvPr>
          <p:cNvSpPr txBox="1">
            <a:spLocks/>
          </p:cNvSpPr>
          <p:nvPr/>
        </p:nvSpPr>
        <p:spPr>
          <a:xfrm>
            <a:off x="5916638" y="0"/>
            <a:ext cx="4094981" cy="147501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 sz="9600" b="1">
                <a:latin typeface="+mn-lt"/>
                <a:cs typeface="Aharoni" panose="02010803020104030203" pitchFamily="2" charset="-79"/>
              </a:rPr>
              <a:t>DUSTER </a:t>
            </a:r>
            <a:endParaRPr lang="it" sz="9600" b="1" dirty="0">
              <a:latin typeface="+mn-lt"/>
              <a:cs typeface="Aharoni" panose="02010803020104030203" pitchFamily="2" charset="-79"/>
            </a:endParaRPr>
          </a:p>
        </p:txBody>
      </p:sp>
    </p:spTree>
    <p:extLst>
      <p:ext uri="{BB962C8B-B14F-4D97-AF65-F5344CB8AC3E}">
        <p14:creationId xmlns:p14="http://schemas.microsoft.com/office/powerpoint/2010/main" val="17713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68A2270-F75C-4759-90DF-53A41BC672DB}"/>
              </a:ext>
            </a:extLst>
          </p:cNvPr>
          <p:cNvSpPr>
            <a:spLocks noGrp="1"/>
          </p:cNvSpPr>
          <p:nvPr>
            <p:ph idx="1"/>
          </p:nvPr>
        </p:nvSpPr>
        <p:spPr>
          <a:xfrm>
            <a:off x="581193" y="1534717"/>
            <a:ext cx="4943308" cy="3634486"/>
          </a:xfrm>
        </p:spPr>
        <p:txBody>
          <a:bodyPr anchor="t">
            <a:normAutofit/>
          </a:bodyPr>
          <a:lstStyle/>
          <a:p>
            <a:r>
              <a:rPr lang="en-US" sz="2000" dirty="0">
                <a:solidFill>
                  <a:schemeClr val="bg1"/>
                </a:solidFill>
              </a:rPr>
              <a:t>Landing in Baffin Island, early June 2009</a:t>
            </a:r>
          </a:p>
          <a:p>
            <a:r>
              <a:rPr lang="en-US" sz="2000" dirty="0">
                <a:solidFill>
                  <a:schemeClr val="bg1"/>
                </a:solidFill>
              </a:rPr>
              <a:t>Lithium-sparked fire while the payload was being dragged across the landing site</a:t>
            </a:r>
          </a:p>
        </p:txBody>
      </p:sp>
      <p:sp>
        <p:nvSpPr>
          <p:cNvPr id="12" name="CasellaDiTesto 11">
            <a:extLst>
              <a:ext uri="{FF2B5EF4-FFF2-40B4-BE49-F238E27FC236}">
                <a16:creationId xmlns:a16="http://schemas.microsoft.com/office/drawing/2014/main" id="{C3B67FE4-5887-47A5-B919-B45D8885001B}"/>
              </a:ext>
            </a:extLst>
          </p:cNvPr>
          <p:cNvSpPr txBox="1"/>
          <p:nvPr/>
        </p:nvSpPr>
        <p:spPr>
          <a:xfrm>
            <a:off x="8465846" y="6589392"/>
            <a:ext cx="3726154" cy="253916"/>
          </a:xfrm>
          <a:prstGeom prst="rect">
            <a:avLst/>
          </a:prstGeom>
          <a:noFill/>
        </p:spPr>
        <p:txBody>
          <a:bodyPr wrap="square">
            <a:spAutoFit/>
          </a:bodyPr>
          <a:lstStyle/>
          <a:p>
            <a:r>
              <a:rPr lang="it-IT" sz="1050" b="0" i="0" dirty="0">
                <a:solidFill>
                  <a:schemeClr val="bg1"/>
                </a:solidFill>
                <a:effectLst/>
                <a:latin typeface="Roboto" panose="02000000000000000000" pitchFamily="2" charset="0"/>
              </a:rPr>
              <a:t>Pirrotta &amp; Flamini, 2011. </a:t>
            </a:r>
            <a:r>
              <a:rPr lang="it-IT" sz="1050" b="0" i="0" dirty="0" err="1">
                <a:solidFill>
                  <a:schemeClr val="bg1"/>
                </a:solidFill>
                <a:effectLst/>
                <a:latin typeface="Roboto" panose="02000000000000000000" pitchFamily="2" charset="0"/>
              </a:rPr>
              <a:t>Mem</a:t>
            </a:r>
            <a:r>
              <a:rPr lang="it-IT" sz="1050" b="0" i="0" dirty="0">
                <a:solidFill>
                  <a:schemeClr val="bg1"/>
                </a:solidFill>
                <a:effectLst/>
                <a:latin typeface="Roboto" panose="02000000000000000000" pitchFamily="2" charset="0"/>
              </a:rPr>
              <a:t>. </a:t>
            </a:r>
            <a:r>
              <a:rPr lang="it-IT" sz="1050" b="0" i="0" dirty="0" err="1">
                <a:solidFill>
                  <a:schemeClr val="bg1"/>
                </a:solidFill>
                <a:effectLst/>
                <a:latin typeface="Roboto" panose="02000000000000000000" pitchFamily="2" charset="0"/>
              </a:rPr>
              <a:t>S.A.It</a:t>
            </a:r>
            <a:r>
              <a:rPr lang="it-IT" sz="1050" b="0" i="0" dirty="0">
                <a:solidFill>
                  <a:schemeClr val="bg1"/>
                </a:solidFill>
                <a:effectLst/>
                <a:latin typeface="Roboto" panose="02000000000000000000" pitchFamily="2" charset="0"/>
              </a:rPr>
              <a:t>. Suppl. Vol. 16, 145</a:t>
            </a:r>
            <a:endParaRPr lang="it-IT" sz="1050" dirty="0">
              <a:solidFill>
                <a:schemeClr val="bg1"/>
              </a:solidFill>
            </a:endParaRPr>
          </a:p>
        </p:txBody>
      </p:sp>
      <p:sp>
        <p:nvSpPr>
          <p:cNvPr id="8" name="CasellaDiTesto 7">
            <a:extLst>
              <a:ext uri="{FF2B5EF4-FFF2-40B4-BE49-F238E27FC236}">
                <a16:creationId xmlns:a16="http://schemas.microsoft.com/office/drawing/2014/main" id="{55F19065-94EA-448C-A6A9-8E12EE374E9F}"/>
              </a:ext>
            </a:extLst>
          </p:cNvPr>
          <p:cNvSpPr txBox="1"/>
          <p:nvPr/>
        </p:nvSpPr>
        <p:spPr>
          <a:xfrm>
            <a:off x="0" y="6412421"/>
            <a:ext cx="2690612" cy="430887"/>
          </a:xfrm>
          <a:prstGeom prst="rect">
            <a:avLst/>
          </a:prstGeom>
          <a:noFill/>
        </p:spPr>
        <p:txBody>
          <a:bodyPr wrap="square">
            <a:spAutoFit/>
          </a:bodyPr>
          <a:lstStyle/>
          <a:p>
            <a:pPr algn="ctr"/>
            <a:r>
              <a:rPr lang="en-US" sz="1100" dirty="0" err="1">
                <a:solidFill>
                  <a:schemeClr val="bg1"/>
                </a:solidFill>
              </a:rPr>
              <a:t>Rietmeijer</a:t>
            </a:r>
            <a:r>
              <a:rPr lang="en-US" sz="1100" dirty="0">
                <a:solidFill>
                  <a:schemeClr val="bg1"/>
                </a:solidFill>
              </a:rPr>
              <a:t> et al. 2017. </a:t>
            </a:r>
            <a:r>
              <a:rPr lang="it-IT" sz="1100" dirty="0">
                <a:solidFill>
                  <a:schemeClr val="bg1">
                    <a:lumMod val="95000"/>
                  </a:schemeClr>
                </a:solidFill>
              </a:rPr>
              <a:t>Advances in Space </a:t>
            </a:r>
            <a:r>
              <a:rPr lang="it-IT" sz="1100" dirty="0" err="1">
                <a:solidFill>
                  <a:schemeClr val="bg1">
                    <a:lumMod val="95000"/>
                  </a:schemeClr>
                </a:solidFill>
              </a:rPr>
              <a:t>Research</a:t>
            </a:r>
            <a:r>
              <a:rPr lang="it-IT" sz="1100" dirty="0">
                <a:solidFill>
                  <a:schemeClr val="bg1">
                    <a:lumMod val="95000"/>
                  </a:schemeClr>
                </a:solidFill>
              </a:rPr>
              <a:t>. 60,9, 2091-2098 </a:t>
            </a:r>
          </a:p>
        </p:txBody>
      </p:sp>
      <p:pic>
        <p:nvPicPr>
          <p:cNvPr id="9" name="Immagine 8">
            <a:extLst>
              <a:ext uri="{FF2B5EF4-FFF2-40B4-BE49-F238E27FC236}">
                <a16:creationId xmlns:a16="http://schemas.microsoft.com/office/drawing/2014/main" id="{E239BE1C-74CC-4487-8532-53EA2462DB21}"/>
              </a:ext>
            </a:extLst>
          </p:cNvPr>
          <p:cNvPicPr>
            <a:picLocks noChangeAspect="1"/>
          </p:cNvPicPr>
          <p:nvPr/>
        </p:nvPicPr>
        <p:blipFill>
          <a:blip r:embed="rId2"/>
          <a:stretch>
            <a:fillRect/>
          </a:stretch>
        </p:blipFill>
        <p:spPr>
          <a:xfrm>
            <a:off x="6312642" y="760676"/>
            <a:ext cx="5336714" cy="5702883"/>
          </a:xfrm>
          <a:prstGeom prst="rect">
            <a:avLst/>
          </a:prstGeom>
        </p:spPr>
      </p:pic>
      <p:pic>
        <p:nvPicPr>
          <p:cNvPr id="6" name="Immagine 5" descr="Immagine che contiene testo, cielo, screenshot&#10;&#10;Descrizione generata automaticamente">
            <a:extLst>
              <a:ext uri="{FF2B5EF4-FFF2-40B4-BE49-F238E27FC236}">
                <a16:creationId xmlns:a16="http://schemas.microsoft.com/office/drawing/2014/main" id="{E5F460FD-1015-4E9A-B2A9-0CAB06594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49" y="2854415"/>
            <a:ext cx="5455699" cy="2775403"/>
          </a:xfrm>
          <a:prstGeom prst="rect">
            <a:avLst/>
          </a:prstGeom>
        </p:spPr>
      </p:pic>
      <p:sp>
        <p:nvSpPr>
          <p:cNvPr id="13" name="Titolo 1">
            <a:extLst>
              <a:ext uri="{FF2B5EF4-FFF2-40B4-BE49-F238E27FC236}">
                <a16:creationId xmlns:a16="http://schemas.microsoft.com/office/drawing/2014/main" id="{49218E98-C49C-4DC9-AAE5-21364D4C626E}"/>
              </a:ext>
            </a:extLst>
          </p:cNvPr>
          <p:cNvSpPr>
            <a:spLocks noGrp="1"/>
          </p:cNvSpPr>
          <p:nvPr>
            <p:ph type="title"/>
          </p:nvPr>
        </p:nvSpPr>
        <p:spPr>
          <a:xfrm>
            <a:off x="581191" y="136049"/>
            <a:ext cx="11029616" cy="1188720"/>
          </a:xfrm>
        </p:spPr>
        <p:txBody>
          <a:bodyPr>
            <a:normAutofit/>
          </a:bodyPr>
          <a:lstStyle/>
          <a:p>
            <a:r>
              <a:rPr lang="it-IT" sz="3600" dirty="0" err="1">
                <a:solidFill>
                  <a:schemeClr val="bg1">
                    <a:lumMod val="95000"/>
                  </a:schemeClr>
                </a:solidFill>
              </a:rPr>
              <a:t>Results</a:t>
            </a:r>
            <a:r>
              <a:rPr lang="it-IT" sz="3600" dirty="0">
                <a:solidFill>
                  <a:schemeClr val="bg1">
                    <a:lumMod val="95000"/>
                  </a:schemeClr>
                </a:solidFill>
              </a:rPr>
              <a:t> - DUSTER 2009</a:t>
            </a:r>
          </a:p>
        </p:txBody>
      </p:sp>
    </p:spTree>
    <p:extLst>
      <p:ext uri="{BB962C8B-B14F-4D97-AF65-F5344CB8AC3E}">
        <p14:creationId xmlns:p14="http://schemas.microsoft.com/office/powerpoint/2010/main" val="696365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EF567863-4CA7-49F8-AF9C-AAB2CA49CCA7}"/>
              </a:ext>
            </a:extLst>
          </p:cNvPr>
          <p:cNvSpPr txBox="1"/>
          <p:nvPr/>
        </p:nvSpPr>
        <p:spPr>
          <a:xfrm>
            <a:off x="10704596" y="641745"/>
            <a:ext cx="2690328" cy="338554"/>
          </a:xfrm>
          <a:prstGeom prst="rect">
            <a:avLst/>
          </a:prstGeom>
          <a:noFill/>
        </p:spPr>
        <p:txBody>
          <a:bodyPr wrap="square" rtlCol="0">
            <a:spAutoFit/>
          </a:bodyPr>
          <a:lstStyle/>
          <a:p>
            <a:r>
              <a:rPr lang="it-IT" sz="1600" i="1" dirty="0" err="1">
                <a:solidFill>
                  <a:schemeClr val="bg1">
                    <a:lumMod val="95000"/>
                  </a:schemeClr>
                </a:solidFill>
              </a:rPr>
              <a:t>Oxocarbons</a:t>
            </a:r>
            <a:endParaRPr lang="it-IT" sz="1600" i="1" dirty="0">
              <a:solidFill>
                <a:schemeClr val="bg1">
                  <a:lumMod val="95000"/>
                </a:schemeClr>
              </a:solidFill>
            </a:endParaRPr>
          </a:p>
        </p:txBody>
      </p:sp>
      <p:pic>
        <p:nvPicPr>
          <p:cNvPr id="4" name="Immagine 3">
            <a:extLst>
              <a:ext uri="{FF2B5EF4-FFF2-40B4-BE49-F238E27FC236}">
                <a16:creationId xmlns:a16="http://schemas.microsoft.com/office/drawing/2014/main" id="{63A4D586-CE69-49AF-AF3C-23A19009AB41}"/>
              </a:ext>
            </a:extLst>
          </p:cNvPr>
          <p:cNvPicPr>
            <a:picLocks noChangeAspect="1"/>
          </p:cNvPicPr>
          <p:nvPr/>
        </p:nvPicPr>
        <p:blipFill>
          <a:blip r:embed="rId2"/>
          <a:stretch>
            <a:fillRect/>
          </a:stretch>
        </p:blipFill>
        <p:spPr>
          <a:xfrm>
            <a:off x="489752" y="986636"/>
            <a:ext cx="7689246" cy="5791702"/>
          </a:xfrm>
          <a:prstGeom prst="rect">
            <a:avLst/>
          </a:prstGeom>
        </p:spPr>
      </p:pic>
      <p:pic>
        <p:nvPicPr>
          <p:cNvPr id="9" name="Immagine 8">
            <a:extLst>
              <a:ext uri="{FF2B5EF4-FFF2-40B4-BE49-F238E27FC236}">
                <a16:creationId xmlns:a16="http://schemas.microsoft.com/office/drawing/2014/main" id="{0D1E4267-C9DB-43A9-8BAE-673F014933C9}"/>
              </a:ext>
            </a:extLst>
          </p:cNvPr>
          <p:cNvPicPr>
            <a:picLocks noChangeAspect="1"/>
          </p:cNvPicPr>
          <p:nvPr/>
        </p:nvPicPr>
        <p:blipFill>
          <a:blip r:embed="rId3"/>
          <a:stretch>
            <a:fillRect/>
          </a:stretch>
        </p:blipFill>
        <p:spPr>
          <a:xfrm>
            <a:off x="8178998" y="986635"/>
            <a:ext cx="3870762" cy="2885757"/>
          </a:xfrm>
          <a:prstGeom prst="rect">
            <a:avLst/>
          </a:prstGeom>
        </p:spPr>
      </p:pic>
      <p:pic>
        <p:nvPicPr>
          <p:cNvPr id="11" name="Immagine 10">
            <a:extLst>
              <a:ext uri="{FF2B5EF4-FFF2-40B4-BE49-F238E27FC236}">
                <a16:creationId xmlns:a16="http://schemas.microsoft.com/office/drawing/2014/main" id="{8B3A3E8F-AB07-4157-B5CD-9271BD027167}"/>
              </a:ext>
            </a:extLst>
          </p:cNvPr>
          <p:cNvPicPr>
            <a:picLocks noChangeAspect="1"/>
          </p:cNvPicPr>
          <p:nvPr/>
        </p:nvPicPr>
        <p:blipFill>
          <a:blip r:embed="rId4"/>
          <a:stretch>
            <a:fillRect/>
          </a:stretch>
        </p:blipFill>
        <p:spPr>
          <a:xfrm>
            <a:off x="8178998" y="3882487"/>
            <a:ext cx="3870762" cy="2906958"/>
          </a:xfrm>
          <a:prstGeom prst="rect">
            <a:avLst/>
          </a:prstGeom>
        </p:spPr>
      </p:pic>
      <p:sp>
        <p:nvSpPr>
          <p:cNvPr id="32" name="CasellaDiTesto 31">
            <a:extLst>
              <a:ext uri="{FF2B5EF4-FFF2-40B4-BE49-F238E27FC236}">
                <a16:creationId xmlns:a16="http://schemas.microsoft.com/office/drawing/2014/main" id="{81E6CB0C-B0CF-4C0E-AE7B-11E5AD17DC99}"/>
              </a:ext>
            </a:extLst>
          </p:cNvPr>
          <p:cNvSpPr txBox="1"/>
          <p:nvPr/>
        </p:nvSpPr>
        <p:spPr>
          <a:xfrm>
            <a:off x="9083139" y="3605488"/>
            <a:ext cx="3501156" cy="276999"/>
          </a:xfrm>
          <a:prstGeom prst="rect">
            <a:avLst/>
          </a:prstGeom>
          <a:noFill/>
        </p:spPr>
        <p:txBody>
          <a:bodyPr wrap="square" rtlCol="0">
            <a:spAutoFit/>
          </a:bodyPr>
          <a:lstStyle/>
          <a:p>
            <a:r>
              <a:rPr lang="it-IT" sz="1200" dirty="0" err="1">
                <a:solidFill>
                  <a:schemeClr val="bg1">
                    <a:lumMod val="95000"/>
                  </a:schemeClr>
                </a:solidFill>
              </a:rPr>
              <a:t>Rietmeijer</a:t>
            </a:r>
            <a:r>
              <a:rPr lang="it-IT" sz="1200" dirty="0">
                <a:solidFill>
                  <a:schemeClr val="bg1">
                    <a:lumMod val="95000"/>
                  </a:schemeClr>
                </a:solidFill>
              </a:rPr>
              <a:t> et al. </a:t>
            </a:r>
            <a:r>
              <a:rPr lang="it-IT" sz="1200" dirty="0" err="1">
                <a:solidFill>
                  <a:schemeClr val="bg1">
                    <a:lumMod val="95000"/>
                  </a:schemeClr>
                </a:solidFill>
              </a:rPr>
              <a:t>Icarus</a:t>
            </a:r>
            <a:r>
              <a:rPr lang="it-IT" sz="1200" dirty="0">
                <a:solidFill>
                  <a:schemeClr val="bg1">
                    <a:lumMod val="95000"/>
                  </a:schemeClr>
                </a:solidFill>
              </a:rPr>
              <a:t> 266 (2016) 217-234</a:t>
            </a:r>
          </a:p>
        </p:txBody>
      </p:sp>
      <p:sp>
        <p:nvSpPr>
          <p:cNvPr id="21" name="CasellaDiTesto 20">
            <a:extLst>
              <a:ext uri="{FF2B5EF4-FFF2-40B4-BE49-F238E27FC236}">
                <a16:creationId xmlns:a16="http://schemas.microsoft.com/office/drawing/2014/main" id="{2F4F5A9B-A9F6-4DB5-AECE-1C9D2B373EFB}"/>
              </a:ext>
            </a:extLst>
          </p:cNvPr>
          <p:cNvSpPr txBox="1"/>
          <p:nvPr/>
        </p:nvSpPr>
        <p:spPr>
          <a:xfrm>
            <a:off x="8963192" y="91118"/>
            <a:ext cx="3086568" cy="369332"/>
          </a:xfrm>
          <a:prstGeom prst="rect">
            <a:avLst/>
          </a:prstGeom>
          <a:noFill/>
        </p:spPr>
        <p:txBody>
          <a:bodyPr wrap="square" rtlCol="0">
            <a:spAutoFit/>
          </a:bodyPr>
          <a:lstStyle/>
          <a:p>
            <a:r>
              <a:rPr lang="it-IT" i="1" dirty="0" err="1">
                <a:solidFill>
                  <a:schemeClr val="bg1">
                    <a:lumMod val="95000"/>
                  </a:schemeClr>
                </a:solidFill>
              </a:rPr>
              <a:t>Mineralogic</a:t>
            </a:r>
            <a:r>
              <a:rPr lang="it-IT" i="1" dirty="0">
                <a:solidFill>
                  <a:schemeClr val="bg1">
                    <a:lumMod val="95000"/>
                  </a:schemeClr>
                </a:solidFill>
              </a:rPr>
              <a:t> </a:t>
            </a:r>
            <a:r>
              <a:rPr lang="it-IT" i="1" dirty="0" err="1">
                <a:solidFill>
                  <a:schemeClr val="bg1">
                    <a:lumMod val="95000"/>
                  </a:schemeClr>
                </a:solidFill>
              </a:rPr>
              <a:t>classification</a:t>
            </a:r>
            <a:endParaRPr lang="it-IT" i="1" dirty="0">
              <a:solidFill>
                <a:schemeClr val="bg1">
                  <a:lumMod val="95000"/>
                </a:schemeClr>
              </a:solidFill>
            </a:endParaRPr>
          </a:p>
        </p:txBody>
      </p:sp>
      <p:sp>
        <p:nvSpPr>
          <p:cNvPr id="12" name="Titolo 1">
            <a:extLst>
              <a:ext uri="{FF2B5EF4-FFF2-40B4-BE49-F238E27FC236}">
                <a16:creationId xmlns:a16="http://schemas.microsoft.com/office/drawing/2014/main" id="{AAD62F76-5F46-41D1-B523-8439E290E776}"/>
              </a:ext>
            </a:extLst>
          </p:cNvPr>
          <p:cNvSpPr>
            <a:spLocks noGrp="1"/>
          </p:cNvSpPr>
          <p:nvPr>
            <p:ph type="title"/>
          </p:nvPr>
        </p:nvSpPr>
        <p:spPr>
          <a:xfrm>
            <a:off x="422823" y="74915"/>
            <a:ext cx="11029616" cy="1188720"/>
          </a:xfrm>
        </p:spPr>
        <p:txBody>
          <a:bodyPr>
            <a:normAutofit/>
          </a:bodyPr>
          <a:lstStyle/>
          <a:p>
            <a:r>
              <a:rPr lang="it-IT" sz="3600" dirty="0" err="1">
                <a:solidFill>
                  <a:schemeClr val="bg1">
                    <a:lumMod val="95000"/>
                  </a:schemeClr>
                </a:solidFill>
              </a:rPr>
              <a:t>Results</a:t>
            </a:r>
            <a:r>
              <a:rPr lang="it-IT" sz="3600" dirty="0">
                <a:solidFill>
                  <a:schemeClr val="bg1">
                    <a:lumMod val="95000"/>
                  </a:schemeClr>
                </a:solidFill>
              </a:rPr>
              <a:t> - DUSTER 2008</a:t>
            </a:r>
          </a:p>
        </p:txBody>
      </p:sp>
    </p:spTree>
    <p:extLst>
      <p:ext uri="{BB962C8B-B14F-4D97-AF65-F5344CB8AC3E}">
        <p14:creationId xmlns:p14="http://schemas.microsoft.com/office/powerpoint/2010/main" val="310982710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C65C80C7D2D2E4CB1D0EF17246767DD" ma:contentTypeVersion="2" ma:contentTypeDescription="Creare un nuovo documento." ma:contentTypeScope="" ma:versionID="02f53757d1fb9ddfe538bca01df1b25d">
  <xsd:schema xmlns:xsd="http://www.w3.org/2001/XMLSchema" xmlns:xs="http://www.w3.org/2001/XMLSchema" xmlns:p="http://schemas.microsoft.com/office/2006/metadata/properties" xmlns:ns2="85890f07-31f4-4508-84e7-38a9461c0033" targetNamespace="http://schemas.microsoft.com/office/2006/metadata/properties" ma:root="true" ma:fieldsID="a7f3790e0572c86d6e267f440a8ff700" ns2:_="">
    <xsd:import namespace="85890f07-31f4-4508-84e7-38a9461c003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90f07-31f4-4508-84e7-38a9461c00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F6F274-8AC7-4267-89C3-160011385385}"/>
</file>

<file path=customXml/itemProps2.xml><?xml version="1.0" encoding="utf-8"?>
<ds:datastoreItem xmlns:ds="http://schemas.openxmlformats.org/officeDocument/2006/customXml" ds:itemID="{DCF22D58-7847-4831-9713-BA03F90590A4}"/>
</file>

<file path=docProps/app.xml><?xml version="1.0" encoding="utf-8"?>
<Properties xmlns="http://schemas.openxmlformats.org/officeDocument/2006/extended-properties" xmlns:vt="http://schemas.openxmlformats.org/officeDocument/2006/docPropsVTypes">
  <TotalTime>7293</TotalTime>
  <Words>1698</Words>
  <Application>Microsoft Macintosh PowerPoint</Application>
  <PresentationFormat>Widescreen</PresentationFormat>
  <Paragraphs>85</Paragraphs>
  <Slides>16</Slides>
  <Notes>1</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16</vt:i4>
      </vt:variant>
    </vt:vector>
  </HeadingPairs>
  <TitlesOfParts>
    <vt:vector size="23" baseType="lpstr">
      <vt:lpstr>Aharoni</vt:lpstr>
      <vt:lpstr>Arial</vt:lpstr>
      <vt:lpstr>Calibri</vt:lpstr>
      <vt:lpstr>Calibri Light</vt:lpstr>
      <vt:lpstr>Roboto</vt:lpstr>
      <vt:lpstr>TwitterChirp</vt:lpstr>
      <vt:lpstr>Tema di Office</vt:lpstr>
      <vt:lpstr>Corso Astrobiologia Modulo Alessandra Rotundi  Dalla polvere interstellare ai proto-pianeti.   La polvere cosmica. La composizione delle polveri. Il ciclo di formazione dei granuli</vt:lpstr>
      <vt:lpstr>La polvere cosmica </vt:lpstr>
      <vt:lpstr>La polvere cosmica </vt:lpstr>
      <vt:lpstr>La polvere cosmica </vt:lpstr>
      <vt:lpstr>La Polvere Cosmica raccolta in stratosfera</vt:lpstr>
      <vt:lpstr>DUSTER </vt:lpstr>
      <vt:lpstr>DUSTER</vt:lpstr>
      <vt:lpstr>Results - DUSTER 2009</vt:lpstr>
      <vt:lpstr>Results - DUSTER 2008</vt:lpstr>
      <vt:lpstr>Results - DUSTER 2011</vt:lpstr>
      <vt:lpstr>Results - DUSTER 2011</vt:lpstr>
      <vt:lpstr>La composizione delle polveri </vt:lpstr>
      <vt:lpstr>La composizione delle polveri </vt:lpstr>
      <vt:lpstr>La composizione delle polveri </vt:lpstr>
      <vt:lpstr>Il ciclo di formazione dei granuli </vt:lpstr>
      <vt:lpstr>Il ciclo di formazione dei granuli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Dove nascono gli elementi e le  molecole  </dc:title>
  <dc:creator>Alessandra Rotundi</dc:creator>
  <cp:lastModifiedBy>Alessandra Rotundi</cp:lastModifiedBy>
  <cp:revision>71</cp:revision>
  <dcterms:created xsi:type="dcterms:W3CDTF">2023-04-17T20:43:50Z</dcterms:created>
  <dcterms:modified xsi:type="dcterms:W3CDTF">2023-05-11T06:17:37Z</dcterms:modified>
</cp:coreProperties>
</file>