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 id="2147483703" r:id="rId6"/>
  </p:sldMasterIdLst>
  <p:notesMasterIdLst>
    <p:notesMasterId r:id="rId40"/>
  </p:notesMasterIdLst>
  <p:handoutMasterIdLst>
    <p:handoutMasterId r:id="rId41"/>
  </p:handoutMasterIdLst>
  <p:sldIdLst>
    <p:sldId id="367" r:id="rId7"/>
    <p:sldId id="281" r:id="rId8"/>
    <p:sldId id="371" r:id="rId9"/>
    <p:sldId id="256" r:id="rId10"/>
    <p:sldId id="372" r:id="rId11"/>
    <p:sldId id="333" r:id="rId12"/>
    <p:sldId id="313" r:id="rId13"/>
    <p:sldId id="303" r:id="rId14"/>
    <p:sldId id="334" r:id="rId15"/>
    <p:sldId id="335" r:id="rId16"/>
    <p:sldId id="365" r:id="rId17"/>
    <p:sldId id="364" r:id="rId18"/>
    <p:sldId id="362" r:id="rId19"/>
    <p:sldId id="363" r:id="rId20"/>
    <p:sldId id="336" r:id="rId21"/>
    <p:sldId id="337" r:id="rId22"/>
    <p:sldId id="338" r:id="rId23"/>
    <p:sldId id="339" r:id="rId24"/>
    <p:sldId id="340" r:id="rId25"/>
    <p:sldId id="370" r:id="rId26"/>
    <p:sldId id="341" r:id="rId27"/>
    <p:sldId id="342" r:id="rId28"/>
    <p:sldId id="369" r:id="rId29"/>
    <p:sldId id="343" r:id="rId30"/>
    <p:sldId id="344" r:id="rId31"/>
    <p:sldId id="368" r:id="rId32"/>
    <p:sldId id="345" r:id="rId33"/>
    <p:sldId id="346" r:id="rId34"/>
    <p:sldId id="347" r:id="rId35"/>
    <p:sldId id="348" r:id="rId36"/>
    <p:sldId id="349" r:id="rId37"/>
    <p:sldId id="350" r:id="rId38"/>
    <p:sldId id="366" r:id="rId39"/>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00"/>
    <a:srgbClr val="003300"/>
    <a:srgbClr val="FF3300"/>
    <a:srgbClr val="CC9900"/>
    <a:srgbClr val="663300"/>
    <a:srgbClr val="FF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D25FF-358C-4010-9A88-BDE930B31A77}" v="2" dt="2020-03-22T17:48:02"/>
    <p1510:client id="{7DA7596F-74C3-4BAF-A36F-38AEAEDDC5FA}" v="6" dt="2020-03-22T18:09:44.625"/>
    <p1510:client id="{D3C4596B-A0A8-407A-8F2B-7277BA45A3A0}" v="3" dt="2020-03-22T18:04:11.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ULLI Roberto" userId="S::roberto.sandulli@personale.uniparthenope.it::d448c543-2e82-44cf-8506-74c1dc2fd5e7" providerId="AD" clId="Web-{7DA7596F-74C3-4BAF-A36F-38AEAEDDC5FA}"/>
    <pc:docChg chg="modSld">
      <pc:chgData name="SANDULLI Roberto" userId="S::roberto.sandulli@personale.uniparthenope.it::d448c543-2e82-44cf-8506-74c1dc2fd5e7" providerId="AD" clId="Web-{7DA7596F-74C3-4BAF-A36F-38AEAEDDC5FA}" dt="2020-03-22T18:09:44.625" v="5" actId="14100"/>
      <pc:docMkLst>
        <pc:docMk/>
      </pc:docMkLst>
      <pc:sldChg chg="modSp">
        <pc:chgData name="SANDULLI Roberto" userId="S::roberto.sandulli@personale.uniparthenope.it::d448c543-2e82-44cf-8506-74c1dc2fd5e7" providerId="AD" clId="Web-{7DA7596F-74C3-4BAF-A36F-38AEAEDDC5FA}" dt="2020-03-22T18:09:44.625" v="5" actId="14100"/>
        <pc:sldMkLst>
          <pc:docMk/>
          <pc:sldMk cId="910406171" sldId="369"/>
        </pc:sldMkLst>
        <pc:picChg chg="mod">
          <ac:chgData name="SANDULLI Roberto" userId="S::roberto.sandulli@personale.uniparthenope.it::d448c543-2e82-44cf-8506-74c1dc2fd5e7" providerId="AD" clId="Web-{7DA7596F-74C3-4BAF-A36F-38AEAEDDC5FA}" dt="2020-03-22T18:09:44.625" v="5" actId="14100"/>
          <ac:picMkLst>
            <pc:docMk/>
            <pc:sldMk cId="910406171" sldId="369"/>
            <ac:picMk id="2" creationId="{6E64ADFB-4334-4B30-8A2A-995AA32AAF7A}"/>
          </ac:picMkLst>
        </pc:picChg>
      </pc:sldChg>
    </pc:docChg>
  </pc:docChgLst>
  <pc:docChgLst>
    <pc:chgData name="SANDULLI Roberto" userId="S::roberto.sandulli@personale.uniparthenope.it::d448c543-2e82-44cf-8506-74c1dc2fd5e7" providerId="AD" clId="Web-{278D25FF-358C-4010-9A88-BDE930B31A77}"/>
    <pc:docChg chg="addSld modSld">
      <pc:chgData name="SANDULLI Roberto" userId="S::roberto.sandulli@personale.uniparthenope.it::d448c543-2e82-44cf-8506-74c1dc2fd5e7" providerId="AD" clId="Web-{278D25FF-358C-4010-9A88-BDE930B31A77}" dt="2020-03-22T17:48:02" v="1"/>
      <pc:docMkLst>
        <pc:docMk/>
      </pc:docMkLst>
      <pc:sldChg chg="addSp modSp new">
        <pc:chgData name="SANDULLI Roberto" userId="S::roberto.sandulli@personale.uniparthenope.it::d448c543-2e82-44cf-8506-74c1dc2fd5e7" providerId="AD" clId="Web-{278D25FF-358C-4010-9A88-BDE930B31A77}" dt="2020-03-22T17:48:02" v="1"/>
        <pc:sldMkLst>
          <pc:docMk/>
          <pc:sldMk cId="910406171" sldId="369"/>
        </pc:sldMkLst>
        <pc:picChg chg="add mod">
          <ac:chgData name="SANDULLI Roberto" userId="S::roberto.sandulli@personale.uniparthenope.it::d448c543-2e82-44cf-8506-74c1dc2fd5e7" providerId="AD" clId="Web-{278D25FF-358C-4010-9A88-BDE930B31A77}" dt="2020-03-22T17:48:02" v="1"/>
          <ac:picMkLst>
            <pc:docMk/>
            <pc:sldMk cId="910406171" sldId="369"/>
            <ac:picMk id="2" creationId="{6E64ADFB-4334-4B30-8A2A-995AA32AAF7A}"/>
          </ac:picMkLst>
        </pc:picChg>
      </pc:sldChg>
    </pc:docChg>
  </pc:docChgLst>
  <pc:docChgLst>
    <pc:chgData name="SANDULLI Roberto" userId="S::roberto.sandulli@personale.uniparthenope.it::d448c543-2e82-44cf-8506-74c1dc2fd5e7" providerId="AD" clId="Web-{D3C4596B-A0A8-407A-8F2B-7277BA45A3A0}"/>
    <pc:docChg chg="addSld modSld">
      <pc:chgData name="SANDULLI Roberto" userId="S::roberto.sandulli@personale.uniparthenope.it::d448c543-2e82-44cf-8506-74c1dc2fd5e7" providerId="AD" clId="Web-{D3C4596B-A0A8-407A-8F2B-7277BA45A3A0}" dt="2020-03-22T18:04:28.925" v="2"/>
      <pc:docMkLst>
        <pc:docMk/>
      </pc:docMkLst>
      <pc:sldChg chg="addSp modSp new mod modClrScheme chgLayout">
        <pc:chgData name="SANDULLI Roberto" userId="S::roberto.sandulli@personale.uniparthenope.it::d448c543-2e82-44cf-8506-74c1dc2fd5e7" providerId="AD" clId="Web-{D3C4596B-A0A8-407A-8F2B-7277BA45A3A0}" dt="2020-03-22T18:04:28.925" v="2"/>
        <pc:sldMkLst>
          <pc:docMk/>
          <pc:sldMk cId="463948989" sldId="370"/>
        </pc:sldMkLst>
        <pc:picChg chg="add mod">
          <ac:chgData name="SANDULLI Roberto" userId="S::roberto.sandulli@personale.uniparthenope.it::d448c543-2e82-44cf-8506-74c1dc2fd5e7" providerId="AD" clId="Web-{D3C4596B-A0A8-407A-8F2B-7277BA45A3A0}" dt="2020-03-22T18:04:28.925" v="2"/>
          <ac:picMkLst>
            <pc:docMk/>
            <pc:sldMk cId="463948989" sldId="370"/>
            <ac:picMk id="2" creationId="{7AEE1E21-74C0-429F-A38F-BC98ECF171C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64947E8-262B-4D69-AC2F-199D1AC95257}"/>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it-IT"/>
          </a:p>
        </p:txBody>
      </p:sp>
      <p:sp>
        <p:nvSpPr>
          <p:cNvPr id="6147" name="Rectangle 3">
            <a:extLst>
              <a:ext uri="{FF2B5EF4-FFF2-40B4-BE49-F238E27FC236}">
                <a16:creationId xmlns:a16="http://schemas.microsoft.com/office/drawing/2014/main" id="{029F640B-EA50-4833-9CA8-A1252F3E0D4A}"/>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it-IT"/>
          </a:p>
        </p:txBody>
      </p:sp>
      <p:sp>
        <p:nvSpPr>
          <p:cNvPr id="6148" name="Rectangle 4">
            <a:extLst>
              <a:ext uri="{FF2B5EF4-FFF2-40B4-BE49-F238E27FC236}">
                <a16:creationId xmlns:a16="http://schemas.microsoft.com/office/drawing/2014/main" id="{F5357419-7840-4D4B-A845-EF3F205F0883}"/>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it-IT"/>
          </a:p>
        </p:txBody>
      </p:sp>
      <p:sp>
        <p:nvSpPr>
          <p:cNvPr id="6149" name="Rectangle 5">
            <a:extLst>
              <a:ext uri="{FF2B5EF4-FFF2-40B4-BE49-F238E27FC236}">
                <a16:creationId xmlns:a16="http://schemas.microsoft.com/office/drawing/2014/main" id="{5151AF3B-32A2-413F-A56B-30C8B68E995E}"/>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ACBD66-7B5A-48EE-9BE0-25247FE33297}" type="slidenum">
              <a:rPr lang="it-IT" altLang="it-IT"/>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3D8F8FA-4B90-4843-97DA-6F994FB75FAF}"/>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it-IT"/>
          </a:p>
        </p:txBody>
      </p:sp>
      <p:sp>
        <p:nvSpPr>
          <p:cNvPr id="61443" name="Rectangle 3">
            <a:extLst>
              <a:ext uri="{FF2B5EF4-FFF2-40B4-BE49-F238E27FC236}">
                <a16:creationId xmlns:a16="http://schemas.microsoft.com/office/drawing/2014/main" id="{E927D420-1860-4F4B-B184-7324C382953D}"/>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it-IT"/>
          </a:p>
        </p:txBody>
      </p:sp>
      <p:sp>
        <p:nvSpPr>
          <p:cNvPr id="30724" name="Rectangle 4">
            <a:extLst>
              <a:ext uri="{FF2B5EF4-FFF2-40B4-BE49-F238E27FC236}">
                <a16:creationId xmlns:a16="http://schemas.microsoft.com/office/drawing/2014/main" id="{7ED50B94-621B-496F-95E4-DA37C3FDFB0B}"/>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a:extLst>
              <a:ext uri="{FF2B5EF4-FFF2-40B4-BE49-F238E27FC236}">
                <a16:creationId xmlns:a16="http://schemas.microsoft.com/office/drawing/2014/main" id="{C810CC4E-3443-462C-8435-A70F672540D2}"/>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1446" name="Rectangle 6">
            <a:extLst>
              <a:ext uri="{FF2B5EF4-FFF2-40B4-BE49-F238E27FC236}">
                <a16:creationId xmlns:a16="http://schemas.microsoft.com/office/drawing/2014/main" id="{6F9B658A-A448-4584-9FD5-92FF9F04BE1B}"/>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it-IT"/>
          </a:p>
        </p:txBody>
      </p:sp>
      <p:sp>
        <p:nvSpPr>
          <p:cNvPr id="61447" name="Rectangle 7">
            <a:extLst>
              <a:ext uri="{FF2B5EF4-FFF2-40B4-BE49-F238E27FC236}">
                <a16:creationId xmlns:a16="http://schemas.microsoft.com/office/drawing/2014/main" id="{EE3BFA14-F7D0-4965-B697-3B214CFBD6FC}"/>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CAE1048-4656-49E8-A592-8B518DC2A886}"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2D47BB6-8716-4D9E-9334-F5FD750735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66AF04-DA56-4D19-B5E9-0C1BED626726}" type="slidenum">
              <a:rPr lang="it-IT" altLang="it-IT"/>
              <a:pPr eaLnBrk="1" hangingPunct="1"/>
              <a:t>1</a:t>
            </a:fld>
            <a:endParaRPr lang="it-IT" altLang="it-IT"/>
          </a:p>
        </p:txBody>
      </p:sp>
      <p:sp>
        <p:nvSpPr>
          <p:cNvPr id="31747" name="Rectangle 2">
            <a:extLst>
              <a:ext uri="{FF2B5EF4-FFF2-40B4-BE49-F238E27FC236}">
                <a16:creationId xmlns:a16="http://schemas.microsoft.com/office/drawing/2014/main" id="{7E193B3D-2A96-40DD-A30F-EBCFDEF251FC}"/>
              </a:ext>
            </a:extLst>
          </p:cNvPr>
          <p:cNvSpPr>
            <a:spLocks noGrp="1" noRot="1" noChangeAspect="1" noChangeArrowheads="1" noTextEdit="1"/>
          </p:cNvSpPr>
          <p:nvPr>
            <p:ph type="sldImg"/>
          </p:nvPr>
        </p:nvSpPr>
        <p:spPr>
          <a:xfrm>
            <a:off x="917575" y="744538"/>
            <a:ext cx="4962525" cy="3722687"/>
          </a:xfrm>
          <a:ln/>
        </p:spPr>
      </p:sp>
      <p:sp>
        <p:nvSpPr>
          <p:cNvPr id="31748" name="Rectangle 3">
            <a:extLst>
              <a:ext uri="{FF2B5EF4-FFF2-40B4-BE49-F238E27FC236}">
                <a16:creationId xmlns:a16="http://schemas.microsoft.com/office/drawing/2014/main" id="{060E3472-83EF-416F-A545-677E765BC6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4056F0F-7761-4E62-8F96-80C57EBA38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B0AE45-6B62-419A-98F6-4B0B781D6D2A}" type="slidenum">
              <a:rPr lang="it-IT" altLang="it-IT"/>
              <a:pPr eaLnBrk="1" hangingPunct="1"/>
              <a:t>8</a:t>
            </a:fld>
            <a:endParaRPr lang="it-IT" altLang="it-IT"/>
          </a:p>
        </p:txBody>
      </p:sp>
      <p:sp>
        <p:nvSpPr>
          <p:cNvPr id="32771" name="Rectangle 2">
            <a:extLst>
              <a:ext uri="{FF2B5EF4-FFF2-40B4-BE49-F238E27FC236}">
                <a16:creationId xmlns:a16="http://schemas.microsoft.com/office/drawing/2014/main" id="{E0442528-5A94-4DF5-96A4-3F4AC09955DA}"/>
              </a:ext>
            </a:extLst>
          </p:cNvPr>
          <p:cNvSpPr>
            <a:spLocks noGrp="1" noRot="1" noChangeAspect="1" noChangeArrowheads="1" noTextEdit="1"/>
          </p:cNvSpPr>
          <p:nvPr>
            <p:ph type="sldImg"/>
          </p:nvPr>
        </p:nvSpPr>
        <p:spPr>
          <a:xfrm>
            <a:off x="917575" y="744538"/>
            <a:ext cx="4962525" cy="3722687"/>
          </a:xfrm>
          <a:ln/>
        </p:spPr>
      </p:sp>
      <p:sp>
        <p:nvSpPr>
          <p:cNvPr id="32772" name="Rectangle 3">
            <a:extLst>
              <a:ext uri="{FF2B5EF4-FFF2-40B4-BE49-F238E27FC236}">
                <a16:creationId xmlns:a16="http://schemas.microsoft.com/office/drawing/2014/main" id="{27E7D884-4C21-4DD3-8137-89F490D6C9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latin typeface="Arial" panose="020B0604020202020204" pitchFamily="34" charset="0"/>
              </a:rPr>
              <a:t>I vegetali hanno una funzione trofica e strutturale (creazione di habitat)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19">
            <a:extLst>
              <a:ext uri="{FF2B5EF4-FFF2-40B4-BE49-F238E27FC236}">
                <a16:creationId xmlns:a16="http://schemas.microsoft.com/office/drawing/2014/main" id="{B6EACBBF-3192-4274-9C76-AE53FAE0963D}"/>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5" name="Rectangle 24">
            <a:extLst>
              <a:ext uri="{FF2B5EF4-FFF2-40B4-BE49-F238E27FC236}">
                <a16:creationId xmlns:a16="http://schemas.microsoft.com/office/drawing/2014/main" id="{41444B58-CF7A-4B27-8ED2-0C4D04B5E307}"/>
              </a:ext>
            </a:extLst>
          </p:cNvPr>
          <p:cNvSpPr>
            <a:spLocks noGrp="1" noChangeArrowheads="1"/>
          </p:cNvSpPr>
          <p:nvPr>
            <p:ph type="sldNum" sz="quarter" idx="11"/>
          </p:nvPr>
        </p:nvSpPr>
        <p:spPr>
          <a:ln/>
        </p:spPr>
        <p:txBody>
          <a:bodyPr/>
          <a:lstStyle>
            <a:lvl1pPr>
              <a:defRPr/>
            </a:lvl1pPr>
          </a:lstStyle>
          <a:p>
            <a:fld id="{E0A09A00-6CE1-488E-812C-70FE7EDE1ABD}" type="slidenum">
              <a:rPr lang="it-IT" altLang="it-IT"/>
              <a:pPr/>
              <a:t>‹N›</a:t>
            </a:fld>
            <a:endParaRPr lang="it-IT" altLang="it-IT"/>
          </a:p>
        </p:txBody>
      </p:sp>
    </p:spTree>
    <p:extLst>
      <p:ext uri="{BB962C8B-B14F-4D97-AF65-F5344CB8AC3E}">
        <p14:creationId xmlns:p14="http://schemas.microsoft.com/office/powerpoint/2010/main" val="601382989"/>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9">
            <a:extLst>
              <a:ext uri="{FF2B5EF4-FFF2-40B4-BE49-F238E27FC236}">
                <a16:creationId xmlns:a16="http://schemas.microsoft.com/office/drawing/2014/main" id="{37C67D85-78C2-4910-90EA-DAD7CB2856B8}"/>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5" name="Rectangle 24">
            <a:extLst>
              <a:ext uri="{FF2B5EF4-FFF2-40B4-BE49-F238E27FC236}">
                <a16:creationId xmlns:a16="http://schemas.microsoft.com/office/drawing/2014/main" id="{218E663F-00A8-4993-9CD1-D7704FEFC8B9}"/>
              </a:ext>
            </a:extLst>
          </p:cNvPr>
          <p:cNvSpPr>
            <a:spLocks noGrp="1" noChangeArrowheads="1"/>
          </p:cNvSpPr>
          <p:nvPr>
            <p:ph type="sldNum" sz="quarter" idx="11"/>
          </p:nvPr>
        </p:nvSpPr>
        <p:spPr>
          <a:ln/>
        </p:spPr>
        <p:txBody>
          <a:bodyPr/>
          <a:lstStyle>
            <a:lvl1pPr>
              <a:defRPr/>
            </a:lvl1pPr>
          </a:lstStyle>
          <a:p>
            <a:fld id="{7CEA7A44-A409-4ADE-BE2C-570AA5374353}" type="slidenum">
              <a:rPr lang="it-IT" altLang="it-IT"/>
              <a:pPr/>
              <a:t>‹N›</a:t>
            </a:fld>
            <a:endParaRPr lang="it-IT" altLang="it-IT"/>
          </a:p>
        </p:txBody>
      </p:sp>
    </p:spTree>
    <p:extLst>
      <p:ext uri="{BB962C8B-B14F-4D97-AF65-F5344CB8AC3E}">
        <p14:creationId xmlns:p14="http://schemas.microsoft.com/office/powerpoint/2010/main" val="2714245912"/>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9">
            <a:extLst>
              <a:ext uri="{FF2B5EF4-FFF2-40B4-BE49-F238E27FC236}">
                <a16:creationId xmlns:a16="http://schemas.microsoft.com/office/drawing/2014/main" id="{A4432C3D-121A-42D0-8B64-0E70FF4D6FC1}"/>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5" name="Rectangle 24">
            <a:extLst>
              <a:ext uri="{FF2B5EF4-FFF2-40B4-BE49-F238E27FC236}">
                <a16:creationId xmlns:a16="http://schemas.microsoft.com/office/drawing/2014/main" id="{B383E20B-E8BE-423A-B871-A0517FBC566E}"/>
              </a:ext>
            </a:extLst>
          </p:cNvPr>
          <p:cNvSpPr>
            <a:spLocks noGrp="1" noChangeArrowheads="1"/>
          </p:cNvSpPr>
          <p:nvPr>
            <p:ph type="sldNum" sz="quarter" idx="11"/>
          </p:nvPr>
        </p:nvSpPr>
        <p:spPr>
          <a:ln/>
        </p:spPr>
        <p:txBody>
          <a:bodyPr/>
          <a:lstStyle>
            <a:lvl1pPr>
              <a:defRPr/>
            </a:lvl1pPr>
          </a:lstStyle>
          <a:p>
            <a:fld id="{F777B8FE-79CA-4D23-81B1-C68238644683}" type="slidenum">
              <a:rPr lang="it-IT" altLang="it-IT"/>
              <a:pPr/>
              <a:t>‹N›</a:t>
            </a:fld>
            <a:endParaRPr lang="it-IT" altLang="it-IT"/>
          </a:p>
        </p:txBody>
      </p:sp>
    </p:spTree>
    <p:extLst>
      <p:ext uri="{BB962C8B-B14F-4D97-AF65-F5344CB8AC3E}">
        <p14:creationId xmlns:p14="http://schemas.microsoft.com/office/powerpoint/2010/main" val="3114047590"/>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19">
            <a:extLst>
              <a:ext uri="{FF2B5EF4-FFF2-40B4-BE49-F238E27FC236}">
                <a16:creationId xmlns:a16="http://schemas.microsoft.com/office/drawing/2014/main" id="{D37083BB-4A27-47F7-86C6-2B324FD61C98}"/>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4" name="Rectangle 24">
            <a:extLst>
              <a:ext uri="{FF2B5EF4-FFF2-40B4-BE49-F238E27FC236}">
                <a16:creationId xmlns:a16="http://schemas.microsoft.com/office/drawing/2014/main" id="{90EE11CD-83C0-437C-B539-ED9764A37FBB}"/>
              </a:ext>
            </a:extLst>
          </p:cNvPr>
          <p:cNvSpPr>
            <a:spLocks noGrp="1" noChangeArrowheads="1"/>
          </p:cNvSpPr>
          <p:nvPr>
            <p:ph type="sldNum" sz="quarter" idx="11"/>
          </p:nvPr>
        </p:nvSpPr>
        <p:spPr>
          <a:ln/>
        </p:spPr>
        <p:txBody>
          <a:bodyPr/>
          <a:lstStyle>
            <a:lvl1pPr>
              <a:defRPr/>
            </a:lvl1pPr>
          </a:lstStyle>
          <a:p>
            <a:fld id="{A5B024BF-E5F5-46DE-B56E-574EBA80954F}" type="slidenum">
              <a:rPr lang="it-IT" altLang="it-IT"/>
              <a:pPr/>
              <a:t>‹N›</a:t>
            </a:fld>
            <a:endParaRPr lang="it-IT" altLang="it-IT"/>
          </a:p>
        </p:txBody>
      </p:sp>
    </p:spTree>
    <p:extLst>
      <p:ext uri="{BB962C8B-B14F-4D97-AF65-F5344CB8AC3E}">
        <p14:creationId xmlns:p14="http://schemas.microsoft.com/office/powerpoint/2010/main" val="3186709144"/>
      </p:ext>
    </p:extLst>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r>
              <a:rPr lang="it-IT"/>
              <a:t>20 novembre 2006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44FD7D-CDB1-464A-B6CC-2776D636069E}" type="slidenum">
              <a:rPr lang="it-IT" altLang="it-IT" smtClean="0"/>
              <a:pPr/>
              <a:t>‹N›</a:t>
            </a:fld>
            <a:endParaRPr lang="it-IT" altLang="it-IT"/>
          </a:p>
        </p:txBody>
      </p:sp>
    </p:spTree>
    <p:extLst>
      <p:ext uri="{BB962C8B-B14F-4D97-AF65-F5344CB8AC3E}">
        <p14:creationId xmlns:p14="http://schemas.microsoft.com/office/powerpoint/2010/main" val="3919818549"/>
      </p:ext>
    </p:extLst>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pPr>
              <a:defRPr/>
            </a:pPr>
            <a:r>
              <a:rPr lang="it-IT"/>
              <a:t>20 novembre 2006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C3D0E-D6B5-4157-8EF7-1BE6A5963CA7}" type="slidenum">
              <a:rPr lang="it-IT" altLang="it-IT" smtClean="0"/>
              <a:pPr/>
              <a:t>‹N›</a:t>
            </a:fld>
            <a:endParaRPr lang="it-IT" altLang="it-IT"/>
          </a:p>
        </p:txBody>
      </p:sp>
    </p:spTree>
    <p:extLst>
      <p:ext uri="{BB962C8B-B14F-4D97-AF65-F5344CB8AC3E}">
        <p14:creationId xmlns:p14="http://schemas.microsoft.com/office/powerpoint/2010/main" val="3769883118"/>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r>
              <a:rPr lang="it-IT"/>
              <a:t>20 novembre 2006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495C2-4C5E-46D3-BD3B-91CA6F4D6013}" type="slidenum">
              <a:rPr lang="it-IT" altLang="it-IT" smtClean="0"/>
              <a:pPr/>
              <a:t>‹N›</a:t>
            </a:fld>
            <a:endParaRPr lang="it-IT" altLang="it-IT"/>
          </a:p>
        </p:txBody>
      </p:sp>
    </p:spTree>
    <p:extLst>
      <p:ext uri="{BB962C8B-B14F-4D97-AF65-F5344CB8AC3E}">
        <p14:creationId xmlns:p14="http://schemas.microsoft.com/office/powerpoint/2010/main" val="157966629"/>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r>
              <a:rPr lang="it-IT"/>
              <a:t>20 novembre 2006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D0BC06-6537-4D1B-B39D-CA7A20F13A5E}" type="slidenum">
              <a:rPr lang="it-IT" altLang="it-IT" smtClean="0"/>
              <a:pPr/>
              <a:t>‹N›</a:t>
            </a:fld>
            <a:endParaRPr lang="it-IT" altLang="it-IT"/>
          </a:p>
        </p:txBody>
      </p:sp>
    </p:spTree>
    <p:extLst>
      <p:ext uri="{BB962C8B-B14F-4D97-AF65-F5344CB8AC3E}">
        <p14:creationId xmlns:p14="http://schemas.microsoft.com/office/powerpoint/2010/main" val="1951785891"/>
      </p:ext>
    </p:extLst>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r>
              <a:rPr lang="it-IT"/>
              <a:t>20 novembre 2006</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C36CEE-DF83-4261-89AC-6B70EBACC303}" type="slidenum">
              <a:rPr lang="it-IT" altLang="it-IT" smtClean="0"/>
              <a:pPr/>
              <a:t>‹N›</a:t>
            </a:fld>
            <a:endParaRPr lang="it-IT" altLang="it-IT"/>
          </a:p>
        </p:txBody>
      </p:sp>
    </p:spTree>
    <p:extLst>
      <p:ext uri="{BB962C8B-B14F-4D97-AF65-F5344CB8AC3E}">
        <p14:creationId xmlns:p14="http://schemas.microsoft.com/office/powerpoint/2010/main" val="2510180484"/>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pPr>
              <a:defRPr/>
            </a:pPr>
            <a:r>
              <a:rPr lang="it-IT"/>
              <a:t>20 novembre 2006</a:t>
            </a:r>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10E4F436-4EE2-4709-8528-DBC33B1CBD13}" type="slidenum">
              <a:rPr lang="it-IT" altLang="it-IT" smtClean="0"/>
              <a:pPr/>
              <a:t>‹N›</a:t>
            </a:fld>
            <a:endParaRPr lang="it-IT" altLang="it-IT"/>
          </a:p>
        </p:txBody>
      </p:sp>
    </p:spTree>
    <p:extLst>
      <p:ext uri="{BB962C8B-B14F-4D97-AF65-F5344CB8AC3E}">
        <p14:creationId xmlns:p14="http://schemas.microsoft.com/office/powerpoint/2010/main" val="908476833"/>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r>
              <a:rPr lang="it-IT"/>
              <a:t>20 novembre 2006</a:t>
            </a:r>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E97FF8A8-6ACB-44EF-8343-7A190785E990}" type="slidenum">
              <a:rPr lang="it-IT" altLang="it-IT" smtClean="0"/>
              <a:pPr/>
              <a:t>‹N›</a:t>
            </a:fld>
            <a:endParaRPr lang="it-IT" altLang="it-IT"/>
          </a:p>
        </p:txBody>
      </p:sp>
    </p:spTree>
    <p:extLst>
      <p:ext uri="{BB962C8B-B14F-4D97-AF65-F5344CB8AC3E}">
        <p14:creationId xmlns:p14="http://schemas.microsoft.com/office/powerpoint/2010/main" val="202937262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9">
            <a:extLst>
              <a:ext uri="{FF2B5EF4-FFF2-40B4-BE49-F238E27FC236}">
                <a16:creationId xmlns:a16="http://schemas.microsoft.com/office/drawing/2014/main" id="{F01C86B4-4190-4D07-9DBD-7670961020A1}"/>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5" name="Rectangle 24">
            <a:extLst>
              <a:ext uri="{FF2B5EF4-FFF2-40B4-BE49-F238E27FC236}">
                <a16:creationId xmlns:a16="http://schemas.microsoft.com/office/drawing/2014/main" id="{5211842B-E878-4BF3-B112-C69B9B0B74D9}"/>
              </a:ext>
            </a:extLst>
          </p:cNvPr>
          <p:cNvSpPr>
            <a:spLocks noGrp="1" noChangeArrowheads="1"/>
          </p:cNvSpPr>
          <p:nvPr>
            <p:ph type="sldNum" sz="quarter" idx="11"/>
          </p:nvPr>
        </p:nvSpPr>
        <p:spPr>
          <a:ln/>
        </p:spPr>
        <p:txBody>
          <a:bodyPr/>
          <a:lstStyle>
            <a:lvl1pPr>
              <a:defRPr/>
            </a:lvl1pPr>
          </a:lstStyle>
          <a:p>
            <a:fld id="{C16E2DE6-90FB-4ED8-BF64-EC4FD12AF937}" type="slidenum">
              <a:rPr lang="it-IT" altLang="it-IT"/>
              <a:pPr/>
              <a:t>‹N›</a:t>
            </a:fld>
            <a:endParaRPr lang="it-IT" altLang="it-IT"/>
          </a:p>
        </p:txBody>
      </p:sp>
    </p:spTree>
    <p:extLst>
      <p:ext uri="{BB962C8B-B14F-4D97-AF65-F5344CB8AC3E}">
        <p14:creationId xmlns:p14="http://schemas.microsoft.com/office/powerpoint/2010/main" val="1145615379"/>
      </p:ext>
    </p:extLst>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pPr>
              <a:defRPr/>
            </a:pPr>
            <a:r>
              <a:rPr lang="it-IT"/>
              <a:t>20 novembre 2006</a:t>
            </a:r>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2769522-931D-465E-9B70-4565260E3E0A}" type="slidenum">
              <a:rPr lang="it-IT" altLang="it-IT" smtClean="0"/>
              <a:pPr/>
              <a:t>‹N›</a:t>
            </a:fld>
            <a:endParaRPr lang="it-IT" altLang="it-IT"/>
          </a:p>
        </p:txBody>
      </p:sp>
    </p:spTree>
    <p:extLst>
      <p:ext uri="{BB962C8B-B14F-4D97-AF65-F5344CB8AC3E}">
        <p14:creationId xmlns:p14="http://schemas.microsoft.com/office/powerpoint/2010/main" val="621262789"/>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r>
              <a:rPr lang="it-IT"/>
              <a:t>20 novembre 2006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FEA765-DDDA-42FC-BA41-572D9EDC2DC7}" type="slidenum">
              <a:rPr lang="it-IT" altLang="it-IT" smtClean="0"/>
              <a:pPr/>
              <a:t>‹N›</a:t>
            </a:fld>
            <a:endParaRPr lang="it-IT" altLang="it-IT"/>
          </a:p>
        </p:txBody>
      </p:sp>
    </p:spTree>
    <p:extLst>
      <p:ext uri="{BB962C8B-B14F-4D97-AF65-F5344CB8AC3E}">
        <p14:creationId xmlns:p14="http://schemas.microsoft.com/office/powerpoint/2010/main" val="1312234648"/>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r>
              <a:rPr lang="it-IT"/>
              <a:t>20 novembre 2006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F5DBDC-294D-4CE5-936E-552B81758CFE}" type="slidenum">
              <a:rPr lang="it-IT" altLang="it-IT" smtClean="0"/>
              <a:pPr/>
              <a:t>‹N›</a:t>
            </a:fld>
            <a:endParaRPr lang="it-IT" altLang="it-IT"/>
          </a:p>
        </p:txBody>
      </p:sp>
    </p:spTree>
    <p:extLst>
      <p:ext uri="{BB962C8B-B14F-4D97-AF65-F5344CB8AC3E}">
        <p14:creationId xmlns:p14="http://schemas.microsoft.com/office/powerpoint/2010/main" val="380386931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r>
              <a:rPr lang="it-IT"/>
              <a:t>20 novembre 2006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5DBDC-294D-4CE5-936E-552B81758CFE}" type="slidenum">
              <a:rPr lang="it-IT" altLang="it-IT" smtClean="0"/>
              <a:pPr/>
              <a:t>‹N›</a:t>
            </a:fld>
            <a:endParaRPr lang="it-IT" altLang="it-IT"/>
          </a:p>
        </p:txBody>
      </p:sp>
    </p:spTree>
    <p:extLst>
      <p:ext uri="{BB962C8B-B14F-4D97-AF65-F5344CB8AC3E}">
        <p14:creationId xmlns:p14="http://schemas.microsoft.com/office/powerpoint/2010/main" val="273351464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r>
              <a:rPr lang="it-IT"/>
              <a:t>20 novembre 2006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5DBDC-294D-4CE5-936E-552B81758CFE}" type="slidenum">
              <a:rPr lang="it-IT" altLang="it-IT" smtClean="0"/>
              <a:pPr/>
              <a:t>‹N›</a:t>
            </a:fld>
            <a:endParaRPr lang="it-IT" alt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7785557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r>
              <a:rPr lang="it-IT"/>
              <a:t>20 novembre 2006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5DBDC-294D-4CE5-936E-552B81758CFE}" type="slidenum">
              <a:rPr lang="it-IT" altLang="it-IT" smtClean="0"/>
              <a:pPr/>
              <a:t>‹N›</a:t>
            </a:fld>
            <a:endParaRPr lang="it-IT" altLang="it-IT"/>
          </a:p>
        </p:txBody>
      </p:sp>
    </p:spTree>
    <p:extLst>
      <p:ext uri="{BB962C8B-B14F-4D97-AF65-F5344CB8AC3E}">
        <p14:creationId xmlns:p14="http://schemas.microsoft.com/office/powerpoint/2010/main" val="172812086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r>
              <a:rPr lang="it-IT"/>
              <a:t>20 novembre 2006</a:t>
            </a:r>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5DBDC-294D-4CE5-936E-552B81758CFE}" type="slidenum">
              <a:rPr lang="it-IT" altLang="it-IT" smtClean="0"/>
              <a:pPr/>
              <a:t>‹N›</a:t>
            </a:fld>
            <a:endParaRPr lang="it-IT" altLang="it-IT"/>
          </a:p>
        </p:txBody>
      </p:sp>
    </p:spTree>
    <p:extLst>
      <p:ext uri="{BB962C8B-B14F-4D97-AF65-F5344CB8AC3E}">
        <p14:creationId xmlns:p14="http://schemas.microsoft.com/office/powerpoint/2010/main" val="151878679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r>
              <a:rPr lang="it-IT"/>
              <a:t>20 novembre 2006</a:t>
            </a:r>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5DBDC-294D-4CE5-936E-552B81758CFE}" type="slidenum">
              <a:rPr lang="it-IT" altLang="it-IT" smtClean="0"/>
              <a:pPr/>
              <a:t>‹N›</a:t>
            </a:fld>
            <a:endParaRPr lang="it-IT" altLang="it-IT"/>
          </a:p>
        </p:txBody>
      </p:sp>
    </p:spTree>
    <p:extLst>
      <p:ext uri="{BB962C8B-B14F-4D97-AF65-F5344CB8AC3E}">
        <p14:creationId xmlns:p14="http://schemas.microsoft.com/office/powerpoint/2010/main" val="89026703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r>
              <a:rPr lang="it-IT"/>
              <a:t>20 novembre 2006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ACAF97-76C9-4B88-BBD9-C344CA3508FC}" type="slidenum">
              <a:rPr lang="it-IT" altLang="it-IT" smtClean="0"/>
              <a:pPr/>
              <a:t>‹N›</a:t>
            </a:fld>
            <a:endParaRPr lang="it-IT" altLang="it-IT"/>
          </a:p>
        </p:txBody>
      </p:sp>
    </p:spTree>
    <p:extLst>
      <p:ext uri="{BB962C8B-B14F-4D97-AF65-F5344CB8AC3E}">
        <p14:creationId xmlns:p14="http://schemas.microsoft.com/office/powerpoint/2010/main" val="623235632"/>
      </p:ext>
    </p:extLst>
  </p:cSld>
  <p:clrMapOvr>
    <a:masterClrMapping/>
  </p:clrMapOvr>
  <p:transitio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r>
              <a:rPr lang="it-IT"/>
              <a:t>20 novembre 2006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91898D-492D-4232-B19F-1D031B3F6A7E}" type="slidenum">
              <a:rPr lang="it-IT" altLang="it-IT" smtClean="0"/>
              <a:pPr/>
              <a:t>‹N›</a:t>
            </a:fld>
            <a:endParaRPr lang="it-IT" altLang="it-IT"/>
          </a:p>
        </p:txBody>
      </p:sp>
    </p:spTree>
    <p:extLst>
      <p:ext uri="{BB962C8B-B14F-4D97-AF65-F5344CB8AC3E}">
        <p14:creationId xmlns:p14="http://schemas.microsoft.com/office/powerpoint/2010/main" val="1177657142"/>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19">
            <a:extLst>
              <a:ext uri="{FF2B5EF4-FFF2-40B4-BE49-F238E27FC236}">
                <a16:creationId xmlns:a16="http://schemas.microsoft.com/office/drawing/2014/main" id="{6807D11C-AD10-41DB-ADE3-197875E36962}"/>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5" name="Rectangle 24">
            <a:extLst>
              <a:ext uri="{FF2B5EF4-FFF2-40B4-BE49-F238E27FC236}">
                <a16:creationId xmlns:a16="http://schemas.microsoft.com/office/drawing/2014/main" id="{51D7A619-0D36-4F85-8708-8F033B4F57E0}"/>
              </a:ext>
            </a:extLst>
          </p:cNvPr>
          <p:cNvSpPr>
            <a:spLocks noGrp="1" noChangeArrowheads="1"/>
          </p:cNvSpPr>
          <p:nvPr>
            <p:ph type="sldNum" sz="quarter" idx="11"/>
          </p:nvPr>
        </p:nvSpPr>
        <p:spPr>
          <a:ln/>
        </p:spPr>
        <p:txBody>
          <a:bodyPr/>
          <a:lstStyle>
            <a:lvl1pPr>
              <a:defRPr/>
            </a:lvl1pPr>
          </a:lstStyle>
          <a:p>
            <a:fld id="{918114A8-6C94-4C45-9615-9994D1E716D6}" type="slidenum">
              <a:rPr lang="it-IT" altLang="it-IT"/>
              <a:pPr/>
              <a:t>‹N›</a:t>
            </a:fld>
            <a:endParaRPr lang="it-IT" altLang="it-IT"/>
          </a:p>
        </p:txBody>
      </p:sp>
    </p:spTree>
    <p:extLst>
      <p:ext uri="{BB962C8B-B14F-4D97-AF65-F5344CB8AC3E}">
        <p14:creationId xmlns:p14="http://schemas.microsoft.com/office/powerpoint/2010/main" val="3768988848"/>
      </p:ext>
    </p:extLst>
  </p:cSld>
  <p:clrMapOvr>
    <a:masterClrMapping/>
  </p:clrMapOvr>
  <p:transition spd="med">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94539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1753260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174400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93D5AAF-F1A8-48B1-BCAC-0CD7379370FA}"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609578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93D5AAF-F1A8-48B1-BCAC-0CD7379370FA}" type="datetimeFigureOut">
              <a:rPr lang="en-GB" smtClean="0"/>
              <a:t>22/09/2021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3775568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49828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1196502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1963555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3D5AAF-F1A8-48B1-BCAC-0CD7379370FA}"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1786986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3D5AAF-F1A8-48B1-BCAC-0CD7379370FA}"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24754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19">
            <a:extLst>
              <a:ext uri="{FF2B5EF4-FFF2-40B4-BE49-F238E27FC236}">
                <a16:creationId xmlns:a16="http://schemas.microsoft.com/office/drawing/2014/main" id="{959AFE0E-DFD6-4D91-AB3E-E4D6AE0637B7}"/>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6" name="Rectangle 24">
            <a:extLst>
              <a:ext uri="{FF2B5EF4-FFF2-40B4-BE49-F238E27FC236}">
                <a16:creationId xmlns:a16="http://schemas.microsoft.com/office/drawing/2014/main" id="{98294EB3-A663-4A2E-AD63-58D071F5F04F}"/>
              </a:ext>
            </a:extLst>
          </p:cNvPr>
          <p:cNvSpPr>
            <a:spLocks noGrp="1" noChangeArrowheads="1"/>
          </p:cNvSpPr>
          <p:nvPr>
            <p:ph type="sldNum" sz="quarter" idx="11"/>
          </p:nvPr>
        </p:nvSpPr>
        <p:spPr>
          <a:ln/>
        </p:spPr>
        <p:txBody>
          <a:bodyPr/>
          <a:lstStyle>
            <a:lvl1pPr>
              <a:defRPr/>
            </a:lvl1pPr>
          </a:lstStyle>
          <a:p>
            <a:fld id="{0CB8B6EE-096A-4D66-A2E9-2722212AB218}" type="slidenum">
              <a:rPr lang="it-IT" altLang="it-IT"/>
              <a:pPr/>
              <a:t>‹N›</a:t>
            </a:fld>
            <a:endParaRPr lang="it-IT" altLang="it-IT"/>
          </a:p>
        </p:txBody>
      </p:sp>
    </p:spTree>
    <p:extLst>
      <p:ext uri="{BB962C8B-B14F-4D97-AF65-F5344CB8AC3E}">
        <p14:creationId xmlns:p14="http://schemas.microsoft.com/office/powerpoint/2010/main" val="834539537"/>
      </p:ext>
    </p:extLst>
  </p:cSld>
  <p:clrMapOvr>
    <a:masterClrMapping/>
  </p:clrMapOvr>
  <p:transition spd="med">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726568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F737E-A1AC-420E-92D8-F4FBE1CF31DB}" type="slidenum">
              <a:rPr lang="en-GB" smtClean="0"/>
              <a:t>‹N›</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30090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646399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3D5AAF-F1A8-48B1-BCAC-0CD7379370FA}" type="datetimeFigureOut">
              <a:rPr lang="en-GB" smtClean="0"/>
              <a:t>22/09/2021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1908556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3D5AAF-F1A8-48B1-BCAC-0CD7379370FA}" type="datetimeFigureOut">
              <a:rPr lang="en-GB" smtClean="0"/>
              <a:t>22/09/2021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3849879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3911110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3D5AAF-F1A8-48B1-BCAC-0CD7379370FA}"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4F737E-A1AC-420E-92D8-F4FBE1CF31DB}" type="slidenum">
              <a:rPr lang="en-GB" smtClean="0"/>
              <a:t>‹N›</a:t>
            </a:fld>
            <a:endParaRPr lang="en-GB"/>
          </a:p>
        </p:txBody>
      </p:sp>
    </p:spTree>
    <p:extLst>
      <p:ext uri="{BB962C8B-B14F-4D97-AF65-F5344CB8AC3E}">
        <p14:creationId xmlns:p14="http://schemas.microsoft.com/office/powerpoint/2010/main" val="98777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19">
            <a:extLst>
              <a:ext uri="{FF2B5EF4-FFF2-40B4-BE49-F238E27FC236}">
                <a16:creationId xmlns:a16="http://schemas.microsoft.com/office/drawing/2014/main" id="{AB2AF259-49EF-4BA4-ACEF-D2E4FC6521B6}"/>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8" name="Rectangle 24">
            <a:extLst>
              <a:ext uri="{FF2B5EF4-FFF2-40B4-BE49-F238E27FC236}">
                <a16:creationId xmlns:a16="http://schemas.microsoft.com/office/drawing/2014/main" id="{4BE18A65-610B-41D0-B0B7-330F3296649E}"/>
              </a:ext>
            </a:extLst>
          </p:cNvPr>
          <p:cNvSpPr>
            <a:spLocks noGrp="1" noChangeArrowheads="1"/>
          </p:cNvSpPr>
          <p:nvPr>
            <p:ph type="sldNum" sz="quarter" idx="11"/>
          </p:nvPr>
        </p:nvSpPr>
        <p:spPr>
          <a:ln/>
        </p:spPr>
        <p:txBody>
          <a:bodyPr/>
          <a:lstStyle>
            <a:lvl1pPr>
              <a:defRPr/>
            </a:lvl1pPr>
          </a:lstStyle>
          <a:p>
            <a:fld id="{B46B57CD-3A17-4983-A15C-E187FB2C987D}" type="slidenum">
              <a:rPr lang="it-IT" altLang="it-IT"/>
              <a:pPr/>
              <a:t>‹N›</a:t>
            </a:fld>
            <a:endParaRPr lang="it-IT" altLang="it-IT"/>
          </a:p>
        </p:txBody>
      </p:sp>
    </p:spTree>
    <p:extLst>
      <p:ext uri="{BB962C8B-B14F-4D97-AF65-F5344CB8AC3E}">
        <p14:creationId xmlns:p14="http://schemas.microsoft.com/office/powerpoint/2010/main" val="2409917587"/>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Rectangle 19">
            <a:extLst>
              <a:ext uri="{FF2B5EF4-FFF2-40B4-BE49-F238E27FC236}">
                <a16:creationId xmlns:a16="http://schemas.microsoft.com/office/drawing/2014/main" id="{F5DC964B-3DE5-436D-AED8-8E3668FA3F9A}"/>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4" name="Rectangle 24">
            <a:extLst>
              <a:ext uri="{FF2B5EF4-FFF2-40B4-BE49-F238E27FC236}">
                <a16:creationId xmlns:a16="http://schemas.microsoft.com/office/drawing/2014/main" id="{3E8B68E4-F338-4438-A332-9F3336FF2B63}"/>
              </a:ext>
            </a:extLst>
          </p:cNvPr>
          <p:cNvSpPr>
            <a:spLocks noGrp="1" noChangeArrowheads="1"/>
          </p:cNvSpPr>
          <p:nvPr>
            <p:ph type="sldNum" sz="quarter" idx="11"/>
          </p:nvPr>
        </p:nvSpPr>
        <p:spPr>
          <a:ln/>
        </p:spPr>
        <p:txBody>
          <a:bodyPr/>
          <a:lstStyle>
            <a:lvl1pPr>
              <a:defRPr/>
            </a:lvl1pPr>
          </a:lstStyle>
          <a:p>
            <a:fld id="{6266785B-581D-4F4C-A147-9C8ABEAD17FF}" type="slidenum">
              <a:rPr lang="it-IT" altLang="it-IT"/>
              <a:pPr/>
              <a:t>‹N›</a:t>
            </a:fld>
            <a:endParaRPr lang="it-IT" altLang="it-IT"/>
          </a:p>
        </p:txBody>
      </p:sp>
    </p:spTree>
    <p:extLst>
      <p:ext uri="{BB962C8B-B14F-4D97-AF65-F5344CB8AC3E}">
        <p14:creationId xmlns:p14="http://schemas.microsoft.com/office/powerpoint/2010/main" val="4051963571"/>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3C206D54-0AFB-49E7-83C4-393D9FC11977}"/>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3" name="Rectangle 24">
            <a:extLst>
              <a:ext uri="{FF2B5EF4-FFF2-40B4-BE49-F238E27FC236}">
                <a16:creationId xmlns:a16="http://schemas.microsoft.com/office/drawing/2014/main" id="{5D48F437-9E60-4CBC-9E45-F766E03906A0}"/>
              </a:ext>
            </a:extLst>
          </p:cNvPr>
          <p:cNvSpPr>
            <a:spLocks noGrp="1" noChangeArrowheads="1"/>
          </p:cNvSpPr>
          <p:nvPr>
            <p:ph type="sldNum" sz="quarter" idx="11"/>
          </p:nvPr>
        </p:nvSpPr>
        <p:spPr>
          <a:ln/>
        </p:spPr>
        <p:txBody>
          <a:bodyPr/>
          <a:lstStyle>
            <a:lvl1pPr>
              <a:defRPr/>
            </a:lvl1pPr>
          </a:lstStyle>
          <a:p>
            <a:fld id="{0BF9B36B-5282-4301-A43B-01C1051067A6}" type="slidenum">
              <a:rPr lang="it-IT" altLang="it-IT"/>
              <a:pPr/>
              <a:t>‹N›</a:t>
            </a:fld>
            <a:endParaRPr lang="it-IT" altLang="it-IT"/>
          </a:p>
        </p:txBody>
      </p:sp>
    </p:spTree>
    <p:extLst>
      <p:ext uri="{BB962C8B-B14F-4D97-AF65-F5344CB8AC3E}">
        <p14:creationId xmlns:p14="http://schemas.microsoft.com/office/powerpoint/2010/main" val="172544561"/>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19">
            <a:extLst>
              <a:ext uri="{FF2B5EF4-FFF2-40B4-BE49-F238E27FC236}">
                <a16:creationId xmlns:a16="http://schemas.microsoft.com/office/drawing/2014/main" id="{82CCD48B-CFDD-4064-9793-98BE2871A41F}"/>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6" name="Rectangle 24">
            <a:extLst>
              <a:ext uri="{FF2B5EF4-FFF2-40B4-BE49-F238E27FC236}">
                <a16:creationId xmlns:a16="http://schemas.microsoft.com/office/drawing/2014/main" id="{72651FC6-A657-4544-A212-4D838C7B98BC}"/>
              </a:ext>
            </a:extLst>
          </p:cNvPr>
          <p:cNvSpPr>
            <a:spLocks noGrp="1" noChangeArrowheads="1"/>
          </p:cNvSpPr>
          <p:nvPr>
            <p:ph type="sldNum" sz="quarter" idx="11"/>
          </p:nvPr>
        </p:nvSpPr>
        <p:spPr>
          <a:ln/>
        </p:spPr>
        <p:txBody>
          <a:bodyPr/>
          <a:lstStyle>
            <a:lvl1pPr>
              <a:defRPr/>
            </a:lvl1pPr>
          </a:lstStyle>
          <a:p>
            <a:fld id="{0F688DB2-4D67-4386-9FD3-281E8F3C5829}" type="slidenum">
              <a:rPr lang="it-IT" altLang="it-IT"/>
              <a:pPr/>
              <a:t>‹N›</a:t>
            </a:fld>
            <a:endParaRPr lang="it-IT" altLang="it-IT"/>
          </a:p>
        </p:txBody>
      </p:sp>
    </p:spTree>
    <p:extLst>
      <p:ext uri="{BB962C8B-B14F-4D97-AF65-F5344CB8AC3E}">
        <p14:creationId xmlns:p14="http://schemas.microsoft.com/office/powerpoint/2010/main" val="394160539"/>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19">
            <a:extLst>
              <a:ext uri="{FF2B5EF4-FFF2-40B4-BE49-F238E27FC236}">
                <a16:creationId xmlns:a16="http://schemas.microsoft.com/office/drawing/2014/main" id="{A62CAD6F-E974-4348-B6E4-3E45234022FC}"/>
              </a:ext>
            </a:extLst>
          </p:cNvPr>
          <p:cNvSpPr>
            <a:spLocks noGrp="1" noChangeArrowheads="1"/>
          </p:cNvSpPr>
          <p:nvPr>
            <p:ph type="dt" sz="half" idx="10"/>
          </p:nvPr>
        </p:nvSpPr>
        <p:spPr>
          <a:ln/>
        </p:spPr>
        <p:txBody>
          <a:bodyPr/>
          <a:lstStyle>
            <a:lvl1pPr>
              <a:defRPr/>
            </a:lvl1pPr>
          </a:lstStyle>
          <a:p>
            <a:pPr>
              <a:defRPr/>
            </a:pPr>
            <a:r>
              <a:rPr lang="it-IT"/>
              <a:t>20 novembre 2006</a:t>
            </a:r>
          </a:p>
        </p:txBody>
      </p:sp>
      <p:sp>
        <p:nvSpPr>
          <p:cNvPr id="6" name="Rectangle 24">
            <a:extLst>
              <a:ext uri="{FF2B5EF4-FFF2-40B4-BE49-F238E27FC236}">
                <a16:creationId xmlns:a16="http://schemas.microsoft.com/office/drawing/2014/main" id="{789D67D9-2BB4-41E1-BBFC-72CE824625FC}"/>
              </a:ext>
            </a:extLst>
          </p:cNvPr>
          <p:cNvSpPr>
            <a:spLocks noGrp="1" noChangeArrowheads="1"/>
          </p:cNvSpPr>
          <p:nvPr>
            <p:ph type="sldNum" sz="quarter" idx="11"/>
          </p:nvPr>
        </p:nvSpPr>
        <p:spPr>
          <a:ln/>
        </p:spPr>
        <p:txBody>
          <a:bodyPr/>
          <a:lstStyle>
            <a:lvl1pPr>
              <a:defRPr/>
            </a:lvl1pPr>
          </a:lstStyle>
          <a:p>
            <a:fld id="{8D3F7CC2-E2BB-4486-872C-B33414398937}" type="slidenum">
              <a:rPr lang="it-IT" altLang="it-IT"/>
              <a:pPr/>
              <a:t>‹N›</a:t>
            </a:fld>
            <a:endParaRPr lang="it-IT" altLang="it-IT"/>
          </a:p>
        </p:txBody>
      </p:sp>
    </p:spTree>
    <p:extLst>
      <p:ext uri="{BB962C8B-B14F-4D97-AF65-F5344CB8AC3E}">
        <p14:creationId xmlns:p14="http://schemas.microsoft.com/office/powerpoint/2010/main" val="1329770967"/>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3" name="Rectangle 19">
            <a:extLst>
              <a:ext uri="{FF2B5EF4-FFF2-40B4-BE49-F238E27FC236}">
                <a16:creationId xmlns:a16="http://schemas.microsoft.com/office/drawing/2014/main" id="{59C47193-CFD1-44BE-A61A-ADDD645CF06D}"/>
              </a:ext>
            </a:extLst>
          </p:cNvPr>
          <p:cNvSpPr>
            <a:spLocks noGrp="1" noChangeArrowheads="1"/>
          </p:cNvSpPr>
          <p:nvPr>
            <p:ph type="dt" sz="half" idx="2"/>
          </p:nvPr>
        </p:nvSpPr>
        <p:spPr bwMode="auto">
          <a:xfrm>
            <a:off x="7380288" y="6596063"/>
            <a:ext cx="1557337"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Comic Sans MS" pitchFamily="66" charset="0"/>
              </a:defRPr>
            </a:lvl1pPr>
          </a:lstStyle>
          <a:p>
            <a:pPr>
              <a:defRPr/>
            </a:pPr>
            <a:r>
              <a:rPr lang="it-IT"/>
              <a:t>20 novembre 2006</a:t>
            </a:r>
          </a:p>
        </p:txBody>
      </p:sp>
      <p:grpSp>
        <p:nvGrpSpPr>
          <p:cNvPr id="2051" name="Group 20">
            <a:extLst>
              <a:ext uri="{FF2B5EF4-FFF2-40B4-BE49-F238E27FC236}">
                <a16:creationId xmlns:a16="http://schemas.microsoft.com/office/drawing/2014/main" id="{8992B4B7-C36B-4129-A727-390F2497881D}"/>
              </a:ext>
            </a:extLst>
          </p:cNvPr>
          <p:cNvGrpSpPr>
            <a:grpSpLocks/>
          </p:cNvGrpSpPr>
          <p:nvPr userDrawn="1"/>
        </p:nvGrpSpPr>
        <p:grpSpPr bwMode="auto">
          <a:xfrm>
            <a:off x="179388" y="6453188"/>
            <a:ext cx="360362" cy="360362"/>
            <a:chOff x="45" y="3929"/>
            <a:chExt cx="386" cy="391"/>
          </a:xfrm>
        </p:grpSpPr>
        <p:sp>
          <p:nvSpPr>
            <p:cNvPr id="1045" name="Oval 21">
              <a:extLst>
                <a:ext uri="{FF2B5EF4-FFF2-40B4-BE49-F238E27FC236}">
                  <a16:creationId xmlns:a16="http://schemas.microsoft.com/office/drawing/2014/main" id="{87D3195F-FF1C-4D6C-8737-3CB6586110CC}"/>
                </a:ext>
              </a:extLst>
            </p:cNvPr>
            <p:cNvSpPr>
              <a:spLocks noChangeArrowheads="1"/>
            </p:cNvSpPr>
            <p:nvPr userDrawn="1"/>
          </p:nvSpPr>
          <p:spPr bwMode="auto">
            <a:xfrm>
              <a:off x="45" y="3929"/>
              <a:ext cx="386" cy="391"/>
            </a:xfrm>
            <a:prstGeom prst="ellipse">
              <a:avLst/>
            </a:prstGeom>
            <a:solidFill>
              <a:schemeClr val="bg1"/>
            </a:solidFill>
            <a:ln w="9525">
              <a:solidFill>
                <a:schemeClr val="tx1"/>
              </a:solidFill>
              <a:round/>
              <a:headEnd/>
              <a:tailEnd/>
            </a:ln>
            <a:effectLst/>
          </p:spPr>
          <p:txBody>
            <a:bodyPr wrap="none" anchor="ctr"/>
            <a:lstStyle/>
            <a:p>
              <a:pPr>
                <a:defRPr/>
              </a:pPr>
              <a:endParaRPr lang="it-IT">
                <a:latin typeface="Arial" charset="0"/>
              </a:endParaRPr>
            </a:p>
          </p:txBody>
        </p:sp>
        <p:pic>
          <p:nvPicPr>
            <p:cNvPr id="2056" name="Picture 22" descr="Logo Parthenope2">
              <a:extLst>
                <a:ext uri="{FF2B5EF4-FFF2-40B4-BE49-F238E27FC236}">
                  <a16:creationId xmlns:a16="http://schemas.microsoft.com/office/drawing/2014/main" id="{9EA82DCB-3505-4624-BA4C-F10DC9BF6354}"/>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 y="3929"/>
              <a:ext cx="385"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7" name="Rectangle 23">
            <a:extLst>
              <a:ext uri="{FF2B5EF4-FFF2-40B4-BE49-F238E27FC236}">
                <a16:creationId xmlns:a16="http://schemas.microsoft.com/office/drawing/2014/main" id="{953903D1-5617-40E1-8470-D48038D77176}"/>
              </a:ext>
            </a:extLst>
          </p:cNvPr>
          <p:cNvSpPr>
            <a:spLocks noChangeArrowheads="1"/>
          </p:cNvSpPr>
          <p:nvPr userDrawn="1"/>
        </p:nvSpPr>
        <p:spPr bwMode="auto">
          <a:xfrm>
            <a:off x="6659563" y="6597650"/>
            <a:ext cx="908050" cy="287338"/>
          </a:xfrm>
          <a:prstGeom prst="rect">
            <a:avLst/>
          </a:prstGeom>
          <a:noFill/>
          <a:ln w="9525">
            <a:noFill/>
            <a:miter lim="800000"/>
            <a:headEnd/>
            <a:tailEnd/>
          </a:ln>
          <a:effectLst/>
        </p:spPr>
        <p:txBody>
          <a:bodyPr/>
          <a:lstStyle/>
          <a:p>
            <a:pPr>
              <a:defRPr/>
            </a:pPr>
            <a:r>
              <a:rPr lang="it-IT" sz="1000">
                <a:solidFill>
                  <a:schemeClr val="bg1"/>
                </a:solidFill>
                <a:latin typeface="Comic Sans MS" pitchFamily="66" charset="0"/>
              </a:rPr>
              <a:t>3° Lezione	</a:t>
            </a:r>
          </a:p>
        </p:txBody>
      </p:sp>
      <p:sp>
        <p:nvSpPr>
          <p:cNvPr id="1048" name="Rectangle 24">
            <a:extLst>
              <a:ext uri="{FF2B5EF4-FFF2-40B4-BE49-F238E27FC236}">
                <a16:creationId xmlns:a16="http://schemas.microsoft.com/office/drawing/2014/main" id="{7D0D9064-BF24-4DF7-BDBA-EDCA8478D72D}"/>
              </a:ext>
            </a:extLst>
          </p:cNvPr>
          <p:cNvSpPr>
            <a:spLocks noGrp="1" noChangeArrowheads="1"/>
          </p:cNvSpPr>
          <p:nvPr>
            <p:ph type="sldNum" sz="quarter" idx="4"/>
          </p:nvPr>
        </p:nvSpPr>
        <p:spPr bwMode="auto">
          <a:xfrm>
            <a:off x="8343900" y="6596063"/>
            <a:ext cx="69215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Comic Sans MS" panose="030F0702030302020204" pitchFamily="66" charset="0"/>
              </a:defRPr>
            </a:lvl1pPr>
          </a:lstStyle>
          <a:p>
            <a:fld id="{B4BCF71C-2617-43B5-8FC3-B50E01072A67}" type="slidenum">
              <a:rPr lang="it-IT" altLang="it-IT"/>
              <a:pPr/>
              <a:t>‹N›</a:t>
            </a:fld>
            <a:endParaRPr lang="it-IT" altLang="it-IT"/>
          </a:p>
        </p:txBody>
      </p:sp>
      <p:sp>
        <p:nvSpPr>
          <p:cNvPr id="1049" name="Rectangle 25">
            <a:extLst>
              <a:ext uri="{FF2B5EF4-FFF2-40B4-BE49-F238E27FC236}">
                <a16:creationId xmlns:a16="http://schemas.microsoft.com/office/drawing/2014/main" id="{925789BA-36FB-4936-B808-B5AF99A50DFD}"/>
              </a:ext>
            </a:extLst>
          </p:cNvPr>
          <p:cNvSpPr>
            <a:spLocks noChangeArrowheads="1"/>
          </p:cNvSpPr>
          <p:nvPr userDrawn="1"/>
        </p:nvSpPr>
        <p:spPr bwMode="auto">
          <a:xfrm>
            <a:off x="484188" y="6477000"/>
            <a:ext cx="2216150" cy="336550"/>
          </a:xfrm>
          <a:prstGeom prst="rect">
            <a:avLst/>
          </a:prstGeom>
          <a:noFill/>
          <a:ln w="9525">
            <a:noFill/>
            <a:miter lim="800000"/>
            <a:headEnd/>
            <a:tailEnd/>
          </a:ln>
          <a:effectLst/>
        </p:spPr>
        <p:txBody>
          <a:bodyPr>
            <a:spAutoFit/>
          </a:bodyPr>
          <a:lstStyle/>
          <a:p>
            <a:pPr>
              <a:defRPr/>
            </a:pPr>
            <a:r>
              <a:rPr lang="it-IT" sz="800">
                <a:solidFill>
                  <a:schemeClr val="bg1"/>
                </a:solidFill>
                <a:latin typeface="Comic Sans MS" pitchFamily="66" charset="0"/>
              </a:rPr>
              <a:t>Corso di Gestione delle risorse acquatiche</a:t>
            </a:r>
          </a:p>
          <a:p>
            <a:pPr>
              <a:defRPr/>
            </a:pPr>
            <a:r>
              <a:rPr lang="it-IT" sz="800">
                <a:solidFill>
                  <a:schemeClr val="bg1"/>
                </a:solidFill>
                <a:latin typeface="Comic Sans MS" pitchFamily="66" charset="0"/>
              </a:rPr>
              <a:t>Docente Dr. Floriana Di Stefano</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dissolve/>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r>
              <a:rPr lang="it-IT"/>
              <a:t>20 novembre 2006</a:t>
            </a: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4BCF71C-2617-43B5-8FC3-B50E01072A67}" type="slidenum">
              <a:rPr lang="it-IT" altLang="it-IT" smtClean="0"/>
              <a:pPr/>
              <a:t>‹N›</a:t>
            </a:fld>
            <a:endParaRPr lang="it-IT" altLang="it-IT"/>
          </a:p>
        </p:txBody>
      </p:sp>
      <p:grpSp>
        <p:nvGrpSpPr>
          <p:cNvPr id="13" name="Group 3">
            <a:extLst>
              <a:ext uri="{FF2B5EF4-FFF2-40B4-BE49-F238E27FC236}">
                <a16:creationId xmlns:a16="http://schemas.microsoft.com/office/drawing/2014/main" id="{FF24D7FB-CD30-496D-920F-E27F09508958}"/>
              </a:ext>
            </a:extLst>
          </p:cNvPr>
          <p:cNvGrpSpPr>
            <a:grpSpLocks/>
          </p:cNvGrpSpPr>
          <p:nvPr userDrawn="1"/>
        </p:nvGrpSpPr>
        <p:grpSpPr bwMode="auto">
          <a:xfrm>
            <a:off x="179388" y="6453188"/>
            <a:ext cx="360362" cy="360362"/>
            <a:chOff x="45" y="3929"/>
            <a:chExt cx="386" cy="391"/>
          </a:xfrm>
        </p:grpSpPr>
        <p:sp>
          <p:nvSpPr>
            <p:cNvPr id="14" name="Oval 4">
              <a:extLst>
                <a:ext uri="{FF2B5EF4-FFF2-40B4-BE49-F238E27FC236}">
                  <a16:creationId xmlns:a16="http://schemas.microsoft.com/office/drawing/2014/main" id="{89FD5701-6E80-4606-8A27-BBA56EDD9B26}"/>
                </a:ext>
              </a:extLst>
            </p:cNvPr>
            <p:cNvSpPr>
              <a:spLocks noChangeArrowheads="1"/>
            </p:cNvSpPr>
            <p:nvPr userDrawn="1"/>
          </p:nvSpPr>
          <p:spPr bwMode="auto">
            <a:xfrm>
              <a:off x="45" y="3929"/>
              <a:ext cx="386" cy="391"/>
            </a:xfrm>
            <a:prstGeom prst="ellipse">
              <a:avLst/>
            </a:prstGeom>
            <a:solidFill>
              <a:schemeClr val="bg1"/>
            </a:solidFill>
            <a:ln w="9525">
              <a:solidFill>
                <a:schemeClr val="tx1"/>
              </a:solidFill>
              <a:round/>
              <a:headEnd/>
              <a:tailEnd/>
            </a:ln>
            <a:effectLst/>
          </p:spPr>
          <p:txBody>
            <a:bodyPr wrap="none" anchor="ctr"/>
            <a:lstStyle/>
            <a:p>
              <a:pPr>
                <a:defRPr/>
              </a:pPr>
              <a:endParaRPr lang="it-IT">
                <a:latin typeface="Arial" charset="0"/>
              </a:endParaRPr>
            </a:p>
          </p:txBody>
        </p:sp>
        <p:pic>
          <p:nvPicPr>
            <p:cNvPr id="15" name="Picture 5" descr="Logo Parthenope2">
              <a:extLst>
                <a:ext uri="{FF2B5EF4-FFF2-40B4-BE49-F238E27FC236}">
                  <a16:creationId xmlns:a16="http://schemas.microsoft.com/office/drawing/2014/main" id="{FFF5E8FD-9612-4731-8B50-601EAC09F5B2}"/>
                </a:ext>
              </a:extLst>
            </p:cNvPr>
            <p:cNvPicPr>
              <a:picLocks noChangeAspect="1" noChangeArrowheads="1"/>
            </p:cNvPicPr>
            <p:nvPr userDrawn="1"/>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 y="3929"/>
              <a:ext cx="385"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6">
            <a:extLst>
              <a:ext uri="{FF2B5EF4-FFF2-40B4-BE49-F238E27FC236}">
                <a16:creationId xmlns:a16="http://schemas.microsoft.com/office/drawing/2014/main" id="{2EE65ADE-84E0-4B50-B85C-DBA599C22CC3}"/>
              </a:ext>
            </a:extLst>
          </p:cNvPr>
          <p:cNvSpPr>
            <a:spLocks noChangeArrowheads="1"/>
          </p:cNvSpPr>
          <p:nvPr userDrawn="1"/>
        </p:nvSpPr>
        <p:spPr bwMode="auto">
          <a:xfrm>
            <a:off x="6659563" y="6597650"/>
            <a:ext cx="908050" cy="287338"/>
          </a:xfrm>
          <a:prstGeom prst="rect">
            <a:avLst/>
          </a:prstGeom>
          <a:noFill/>
          <a:ln w="9525">
            <a:noFill/>
            <a:miter lim="800000"/>
            <a:headEnd/>
            <a:tailEnd/>
          </a:ln>
          <a:effectLst/>
        </p:spPr>
        <p:txBody>
          <a:bodyPr/>
          <a:lstStyle/>
          <a:p>
            <a:pPr>
              <a:defRPr/>
            </a:pPr>
            <a:r>
              <a:rPr lang="it-IT" sz="1000">
                <a:solidFill>
                  <a:schemeClr val="bg1"/>
                </a:solidFill>
                <a:latin typeface="Comic Sans MS" pitchFamily="66" charset="0"/>
              </a:rPr>
              <a:t>3° Lezione	</a:t>
            </a:r>
          </a:p>
        </p:txBody>
      </p:sp>
      <p:sp>
        <p:nvSpPr>
          <p:cNvPr id="17" name="Rectangle 8">
            <a:extLst>
              <a:ext uri="{FF2B5EF4-FFF2-40B4-BE49-F238E27FC236}">
                <a16:creationId xmlns:a16="http://schemas.microsoft.com/office/drawing/2014/main" id="{7865E2F3-BD7B-4623-9D1D-3A6E9CD59F0F}"/>
              </a:ext>
            </a:extLst>
          </p:cNvPr>
          <p:cNvSpPr>
            <a:spLocks noChangeArrowheads="1"/>
          </p:cNvSpPr>
          <p:nvPr userDrawn="1"/>
        </p:nvSpPr>
        <p:spPr bwMode="auto">
          <a:xfrm>
            <a:off x="484188" y="6477000"/>
            <a:ext cx="2216150" cy="336550"/>
          </a:xfrm>
          <a:prstGeom prst="rect">
            <a:avLst/>
          </a:prstGeom>
          <a:noFill/>
          <a:ln w="9525">
            <a:noFill/>
            <a:miter lim="800000"/>
            <a:headEnd/>
            <a:tailEnd/>
          </a:ln>
          <a:effectLst/>
        </p:spPr>
        <p:txBody>
          <a:bodyPr>
            <a:spAutoFit/>
          </a:bodyPr>
          <a:lstStyle/>
          <a:p>
            <a:pPr>
              <a:defRPr/>
            </a:pPr>
            <a:r>
              <a:rPr lang="it-IT" sz="800">
                <a:solidFill>
                  <a:schemeClr val="bg1"/>
                </a:solidFill>
                <a:latin typeface="Comic Sans MS" pitchFamily="66" charset="0"/>
              </a:rPr>
              <a:t>Corso di Gestione delle risorse acquatiche</a:t>
            </a:r>
          </a:p>
          <a:p>
            <a:pPr>
              <a:defRPr/>
            </a:pPr>
            <a:r>
              <a:rPr lang="it-IT" sz="800">
                <a:solidFill>
                  <a:schemeClr val="bg1"/>
                </a:solidFill>
                <a:latin typeface="Comic Sans MS" pitchFamily="66" charset="0"/>
              </a:rPr>
              <a:t>Docente Dr. Floriana Di Stefano</a:t>
            </a:r>
          </a:p>
        </p:txBody>
      </p:sp>
    </p:spTree>
    <p:extLst>
      <p:ext uri="{BB962C8B-B14F-4D97-AF65-F5344CB8AC3E}">
        <p14:creationId xmlns:p14="http://schemas.microsoft.com/office/powerpoint/2010/main" val="3204936489"/>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spd="med">
    <p:dissolve/>
  </p:transition>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r>
              <a:rPr lang="it-IT"/>
              <a:t>20 novembre 2006</a:t>
            </a: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4BCF71C-2617-43B5-8FC3-B50E01072A67}" type="slidenum">
              <a:rPr lang="it-IT" altLang="it-IT" smtClean="0"/>
              <a:pPr/>
              <a:t>‹N›</a:t>
            </a:fld>
            <a:endParaRPr lang="it-IT" altLang="it-IT"/>
          </a:p>
        </p:txBody>
      </p:sp>
    </p:spTree>
    <p:extLst>
      <p:ext uri="{BB962C8B-B14F-4D97-AF65-F5344CB8AC3E}">
        <p14:creationId xmlns:p14="http://schemas.microsoft.com/office/powerpoint/2010/main" val="1887893695"/>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8.jpeg"/><Relationship Id="rId7" Type="http://schemas.openxmlformats.org/officeDocument/2006/relationships/image" Target="../media/image7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6.jpeg"/><Relationship Id="rId9"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wmf"/><Relationship Id="rId11" Type="http://schemas.openxmlformats.org/officeDocument/2006/relationships/image" Target="../media/image25.jpeg"/><Relationship Id="rId5" Type="http://schemas.openxmlformats.org/officeDocument/2006/relationships/oleObject" Target="../embeddings/oleObject1.bin"/><Relationship Id="rId10" Type="http://schemas.openxmlformats.org/officeDocument/2006/relationships/image" Target="../media/image24.jpeg"/><Relationship Id="rId4" Type="http://schemas.openxmlformats.org/officeDocument/2006/relationships/image" Target="../media/image3.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0" descr="Risultato immagini per tonni in tonnara">
            <a:extLst>
              <a:ext uri="{FF2B5EF4-FFF2-40B4-BE49-F238E27FC236}">
                <a16:creationId xmlns:a16="http://schemas.microsoft.com/office/drawing/2014/main" id="{6E347DF0-3B32-4EB8-825C-90DE10DD8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6" name="Rectangle 2">
            <a:extLst>
              <a:ext uri="{FF2B5EF4-FFF2-40B4-BE49-F238E27FC236}">
                <a16:creationId xmlns:a16="http://schemas.microsoft.com/office/drawing/2014/main" id="{0125967E-E101-453C-997E-AEE5AAC40ADB}"/>
              </a:ext>
            </a:extLst>
          </p:cNvPr>
          <p:cNvSpPr>
            <a:spLocks noChangeArrowheads="1"/>
          </p:cNvSpPr>
          <p:nvPr/>
        </p:nvSpPr>
        <p:spPr bwMode="auto">
          <a:xfrm>
            <a:off x="713680" y="145785"/>
            <a:ext cx="79206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3200" b="1" dirty="0" err="1">
                <a:latin typeface="Calibri" panose="020F0502020204030204" pitchFamily="34" charset="0"/>
              </a:rPr>
              <a:t>CdL</a:t>
            </a:r>
            <a:r>
              <a:rPr lang="it-IT" altLang="it-IT" sz="3200" b="1" dirty="0">
                <a:latin typeface="Calibri" panose="020F0502020204030204" pitchFamily="34" charset="0"/>
              </a:rPr>
              <a:t> Magistrale in Biologia per la Sostenibilità </a:t>
            </a:r>
          </a:p>
          <a:p>
            <a:pPr algn="ctr" eaLnBrk="1" hangingPunct="1"/>
            <a:r>
              <a:rPr lang="it-IT" altLang="it-IT" sz="3200" b="1" dirty="0">
                <a:latin typeface="Calibri" panose="020F0502020204030204" pitchFamily="34" charset="0"/>
              </a:rPr>
              <a:t>Corso di </a:t>
            </a:r>
            <a:r>
              <a:rPr lang="it-IT" altLang="it-IT" sz="3200" b="1" i="1" u="sng" dirty="0">
                <a:latin typeface="Calibri" panose="020F0502020204030204" pitchFamily="34" charset="0"/>
              </a:rPr>
              <a:t>Zoologia Applicata </a:t>
            </a:r>
          </a:p>
        </p:txBody>
      </p:sp>
      <p:sp>
        <p:nvSpPr>
          <p:cNvPr id="226307" name="Rectangle 3">
            <a:extLst>
              <a:ext uri="{FF2B5EF4-FFF2-40B4-BE49-F238E27FC236}">
                <a16:creationId xmlns:a16="http://schemas.microsoft.com/office/drawing/2014/main" id="{0DDFDB43-CCE7-487A-9FD1-BC92F5C7FD46}"/>
              </a:ext>
            </a:extLst>
          </p:cNvPr>
          <p:cNvSpPr>
            <a:spLocks noChangeArrowheads="1"/>
          </p:cNvSpPr>
          <p:nvPr/>
        </p:nvSpPr>
        <p:spPr bwMode="auto">
          <a:xfrm>
            <a:off x="2985684" y="1266560"/>
            <a:ext cx="3235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000" b="1" dirty="0">
                <a:latin typeface="Calibri" panose="020F0502020204030204" pitchFamily="34" charset="0"/>
              </a:rPr>
              <a:t>Anno accademico 2021-2022</a:t>
            </a:r>
          </a:p>
        </p:txBody>
      </p:sp>
      <p:pic>
        <p:nvPicPr>
          <p:cNvPr id="1026" name="Picture 2" descr="LA FARFALLA, DIURNA O NOTTURNA, UN BIOINDICATORE DI SALUTE AMBIENTALE - Yes  Comment">
            <a:extLst>
              <a:ext uri="{FF2B5EF4-FFF2-40B4-BE49-F238E27FC236}">
                <a16:creationId xmlns:a16="http://schemas.microsoft.com/office/drawing/2014/main" id="{C9A66288-0E46-4759-8BAA-1364AFC6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04" y="1669933"/>
            <a:ext cx="1800773" cy="1197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ccello con cresta: l&amp;#39;upupa e altri uccelli - Idee Green">
            <a:extLst>
              <a:ext uri="{FF2B5EF4-FFF2-40B4-BE49-F238E27FC236}">
                <a16:creationId xmlns:a16="http://schemas.microsoft.com/office/drawing/2014/main" id="{1216A92A-1336-4307-A11B-D58BEE43F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027" y="2899983"/>
            <a:ext cx="2723771" cy="16121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che i chirotteri s&amp;#39;incazzano — L&amp;#39;Indro">
            <a:extLst>
              <a:ext uri="{FF2B5EF4-FFF2-40B4-BE49-F238E27FC236}">
                <a16:creationId xmlns:a16="http://schemas.microsoft.com/office/drawing/2014/main" id="{93805F09-0131-476C-B1FD-B493657881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304" y="4854296"/>
            <a:ext cx="2506203" cy="17581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 video da urlo dei lupi che attaccano un orso">
            <a:extLst>
              <a:ext uri="{FF2B5EF4-FFF2-40B4-BE49-F238E27FC236}">
                <a16:creationId xmlns:a16="http://schemas.microsoft.com/office/drawing/2014/main" id="{A37DD223-D28F-4E2C-A93F-659FD04A33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680" y="2973286"/>
            <a:ext cx="3260779" cy="16354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mp;#39;allevamento domestico del cinghiale - I Miei Animali">
            <a:extLst>
              <a:ext uri="{FF2B5EF4-FFF2-40B4-BE49-F238E27FC236}">
                <a16:creationId xmlns:a16="http://schemas.microsoft.com/office/drawing/2014/main" id="{1C8FEF1E-7B3A-40C3-96FD-59ADEEBA10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1313" y="1223003"/>
            <a:ext cx="2790928" cy="16354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ognare Lucertola: Significato, Interpretazioni, Numeri">
            <a:extLst>
              <a:ext uri="{FF2B5EF4-FFF2-40B4-BE49-F238E27FC236}">
                <a16:creationId xmlns:a16="http://schemas.microsoft.com/office/drawing/2014/main" id="{63A451BC-69C3-4E1B-AEB6-2EE4D61510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2141" y="4822193"/>
            <a:ext cx="2723772" cy="173231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E89CF91D-A748-47D2-BCB3-B8C55D93893B}"/>
              </a:ext>
            </a:extLst>
          </p:cNvPr>
          <p:cNvSpPr txBox="1"/>
          <p:nvPr/>
        </p:nvSpPr>
        <p:spPr>
          <a:xfrm>
            <a:off x="6221313" y="5090789"/>
            <a:ext cx="2922687" cy="1015663"/>
          </a:xfrm>
          <a:prstGeom prst="rect">
            <a:avLst/>
          </a:prstGeom>
          <a:noFill/>
        </p:spPr>
        <p:txBody>
          <a:bodyPr wrap="square" rtlCol="0">
            <a:spAutoFit/>
          </a:bodyPr>
          <a:lstStyle/>
          <a:p>
            <a:r>
              <a:rPr lang="it-IT" sz="2000" dirty="0">
                <a:latin typeface="Calibri" panose="020F0502020204030204" pitchFamily="34" charset="0"/>
              </a:rPr>
              <a:t>Prof. Roberto Sandulli</a:t>
            </a:r>
          </a:p>
          <a:p>
            <a:r>
              <a:rPr lang="it-IT" sz="2000" dirty="0" err="1">
                <a:latin typeface="Calibri" panose="020F0502020204030204" pitchFamily="34" charset="0"/>
              </a:rPr>
              <a:t>DiST</a:t>
            </a:r>
            <a:r>
              <a:rPr lang="it-IT" sz="2000" dirty="0">
                <a:latin typeface="Calibri" panose="020F0502020204030204" pitchFamily="34" charset="0"/>
              </a:rPr>
              <a:t> </a:t>
            </a:r>
            <a:r>
              <a:rPr lang="it-IT" sz="2000" dirty="0" err="1">
                <a:latin typeface="Calibri" panose="020F0502020204030204" pitchFamily="34" charset="0"/>
              </a:rPr>
              <a:t>UniParthenope</a:t>
            </a:r>
            <a:r>
              <a:rPr lang="it-IT" sz="2000" dirty="0">
                <a:latin typeface="Calibri" panose="020F0502020204030204" pitchFamily="34" charset="0"/>
              </a:rPr>
              <a:t> Napoli</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630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6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autoUpdateAnimBg="0"/>
      <p:bldP spid="22630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10" descr="Risultato immagini per tonni in tonnara">
            <a:extLst>
              <a:ext uri="{FF2B5EF4-FFF2-40B4-BE49-F238E27FC236}">
                <a16:creationId xmlns:a16="http://schemas.microsoft.com/office/drawing/2014/main" id="{594B5961-927B-4F10-ACE6-D94A6CA44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4" name="Rectangle 2">
            <a:extLst>
              <a:ext uri="{FF2B5EF4-FFF2-40B4-BE49-F238E27FC236}">
                <a16:creationId xmlns:a16="http://schemas.microsoft.com/office/drawing/2014/main" id="{1DECC361-3F9D-484A-A38A-0218C37DE078}"/>
              </a:ext>
            </a:extLst>
          </p:cNvPr>
          <p:cNvSpPr>
            <a:spLocks noChangeArrowheads="1"/>
          </p:cNvSpPr>
          <p:nvPr/>
        </p:nvSpPr>
        <p:spPr bwMode="auto">
          <a:xfrm>
            <a:off x="250825" y="771525"/>
            <a:ext cx="8642350" cy="5453063"/>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60000"/>
              </a:lnSpc>
            </a:pPr>
            <a:r>
              <a:rPr lang="it-IT" altLang="it-IT" sz="2000">
                <a:solidFill>
                  <a:srgbClr val="FF9900"/>
                </a:solidFill>
                <a:latin typeface="Comic Sans MS" panose="030F0702030302020204" pitchFamily="66" charset="0"/>
              </a:rPr>
              <a:t>Risorsa demersale: </a:t>
            </a:r>
            <a:r>
              <a:rPr lang="it-IT" altLang="it-IT" sz="2000">
                <a:solidFill>
                  <a:schemeClr val="bg1"/>
                </a:solidFill>
                <a:latin typeface="Comic Sans MS" panose="030F0702030302020204" pitchFamily="66" charset="0"/>
              </a:rPr>
              <a:t>i pesci demersali vivono in relazione più o meno stabilmente con il fondo marino, perché sul fondale sabbioso o tra gli scogli si nascondono o vi trovano il cibo.  </a:t>
            </a:r>
          </a:p>
          <a:p>
            <a:pPr algn="just" eaLnBrk="1" hangingPunct="1">
              <a:lnSpc>
                <a:spcPct val="160000"/>
              </a:lnSpc>
            </a:pPr>
            <a:r>
              <a:rPr lang="it-IT" altLang="it-IT" sz="2000">
                <a:solidFill>
                  <a:schemeClr val="bg1"/>
                </a:solidFill>
                <a:latin typeface="Comic Sans MS" panose="030F0702030302020204" pitchFamily="66" charset="0"/>
              </a:rPr>
              <a:t>Si tratta di una gran quantità di specie che variano a seconda del tipo di fondale, e alcune più diffuse tra queste sono le triglie, le sogliole, le orate, cefali, naselli, razze, gronghi, le murene……</a:t>
            </a:r>
          </a:p>
          <a:p>
            <a:pPr algn="just" eaLnBrk="1" hangingPunct="1">
              <a:lnSpc>
                <a:spcPct val="160000"/>
              </a:lnSpc>
            </a:pPr>
            <a:r>
              <a:rPr lang="it-IT" altLang="it-IT" sz="2000">
                <a:solidFill>
                  <a:schemeClr val="bg1"/>
                </a:solidFill>
                <a:latin typeface="Comic Sans MS" panose="030F0702030302020204" pitchFamily="66" charset="0"/>
              </a:rPr>
              <a:t>A queste specie di pesci si aggiungono sui fondali anche numerosi molluschi e crostacei.</a:t>
            </a:r>
          </a:p>
          <a:p>
            <a:pPr algn="just" eaLnBrk="1" hangingPunct="1">
              <a:lnSpc>
                <a:spcPct val="160000"/>
              </a:lnSpc>
            </a:pPr>
            <a:r>
              <a:rPr lang="it-IT" altLang="it-IT" sz="2000">
                <a:solidFill>
                  <a:schemeClr val="bg1"/>
                </a:solidFill>
                <a:latin typeface="Comic Sans MS" panose="030F0702030302020204" pitchFamily="66" charset="0"/>
              </a:rPr>
              <a:t>Nel Mediterraneo le risorse demersali e quelle pelagiche sono oggetto di intenso sfruttamento lungo la maggior parte della platea continentale.</a:t>
            </a:r>
          </a:p>
        </p:txBody>
      </p:sp>
      <p:sp>
        <p:nvSpPr>
          <p:cNvPr id="187395" name="Text Box 3">
            <a:extLst>
              <a:ext uri="{FF2B5EF4-FFF2-40B4-BE49-F238E27FC236}">
                <a16:creationId xmlns:a16="http://schemas.microsoft.com/office/drawing/2014/main" id="{2D2799F7-992C-435A-B512-24CFF5F4FAD8}"/>
              </a:ext>
            </a:extLst>
          </p:cNvPr>
          <p:cNvSpPr txBox="1">
            <a:spLocks noChangeArrowheads="1"/>
          </p:cNvSpPr>
          <p:nvPr/>
        </p:nvSpPr>
        <p:spPr bwMode="auto">
          <a:xfrm>
            <a:off x="3317875" y="101600"/>
            <a:ext cx="2508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Risorsa pesca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7395"/>
                                        </p:tgtEl>
                                        <p:attrNameLst>
                                          <p:attrName>style.visibility</p:attrName>
                                        </p:attrNameLst>
                                      </p:cBhvr>
                                      <p:to>
                                        <p:strVal val="visible"/>
                                      </p:to>
                                    </p:set>
                                    <p:animEffect transition="in" filter="fade">
                                      <p:cBhvr>
                                        <p:cTn id="7" dur="2000"/>
                                        <p:tgtEl>
                                          <p:spTgt spid="18739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7394">
                                            <p:bg/>
                                          </p:spTgt>
                                        </p:tgtEl>
                                        <p:attrNameLst>
                                          <p:attrName>style.visibility</p:attrName>
                                        </p:attrNameLst>
                                      </p:cBhvr>
                                      <p:to>
                                        <p:strVal val="visible"/>
                                      </p:to>
                                    </p:set>
                                    <p:animEffect transition="in" filter="fade">
                                      <p:cBhvr>
                                        <p:cTn id="11" dur="2000"/>
                                        <p:tgtEl>
                                          <p:spTgt spid="187394">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87394">
                                            <p:txEl>
                                              <p:pRg st="0" end="0"/>
                                            </p:txEl>
                                          </p:spTgt>
                                        </p:tgtEl>
                                        <p:attrNameLst>
                                          <p:attrName>style.visibility</p:attrName>
                                        </p:attrNameLst>
                                      </p:cBhvr>
                                      <p:to>
                                        <p:strVal val="visible"/>
                                      </p:to>
                                    </p:set>
                                    <p:anim calcmode="lin" valueType="num">
                                      <p:cBhvr additive="base">
                                        <p:cTn id="16" dur="500" fill="hold"/>
                                        <p:tgtEl>
                                          <p:spTgt spid="18739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73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87394">
                                            <p:txEl>
                                              <p:pRg st="1" end="1"/>
                                            </p:txEl>
                                          </p:spTgt>
                                        </p:tgtEl>
                                        <p:attrNameLst>
                                          <p:attrName>style.visibility</p:attrName>
                                        </p:attrNameLst>
                                      </p:cBhvr>
                                      <p:to>
                                        <p:strVal val="visible"/>
                                      </p:to>
                                    </p:set>
                                    <p:anim calcmode="lin" valueType="num">
                                      <p:cBhvr additive="base">
                                        <p:cTn id="22" dur="500" fill="hold"/>
                                        <p:tgtEl>
                                          <p:spTgt spid="18739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73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87394">
                                            <p:txEl>
                                              <p:pRg st="2" end="2"/>
                                            </p:txEl>
                                          </p:spTgt>
                                        </p:tgtEl>
                                        <p:attrNameLst>
                                          <p:attrName>style.visibility</p:attrName>
                                        </p:attrNameLst>
                                      </p:cBhvr>
                                      <p:to>
                                        <p:strVal val="visible"/>
                                      </p:to>
                                    </p:set>
                                    <p:anim calcmode="lin" valueType="num">
                                      <p:cBhvr additive="base">
                                        <p:cTn id="28" dur="500" fill="hold"/>
                                        <p:tgtEl>
                                          <p:spTgt spid="18739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73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87394">
                                            <p:txEl>
                                              <p:pRg st="3" end="3"/>
                                            </p:txEl>
                                          </p:spTgt>
                                        </p:tgtEl>
                                        <p:attrNameLst>
                                          <p:attrName>style.visibility</p:attrName>
                                        </p:attrNameLst>
                                      </p:cBhvr>
                                      <p:to>
                                        <p:strVal val="visible"/>
                                      </p:to>
                                    </p:set>
                                    <p:anim calcmode="lin" valueType="num">
                                      <p:cBhvr additive="base">
                                        <p:cTn id="34" dur="500" fill="hold"/>
                                        <p:tgtEl>
                                          <p:spTgt spid="187394">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73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uild="allAtOnce" animBg="1"/>
      <p:bldP spid="18739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0" descr="Risultato immagini per tonni in tonnara">
            <a:extLst>
              <a:ext uri="{FF2B5EF4-FFF2-40B4-BE49-F238E27FC236}">
                <a16:creationId xmlns:a16="http://schemas.microsoft.com/office/drawing/2014/main" id="{8637FD9B-0CCA-4668-B586-0C73B27F2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8" name="Text Box 4">
            <a:extLst>
              <a:ext uri="{FF2B5EF4-FFF2-40B4-BE49-F238E27FC236}">
                <a16:creationId xmlns:a16="http://schemas.microsoft.com/office/drawing/2014/main" id="{914627A6-0A1D-4980-84EB-89ED47284CE2}"/>
              </a:ext>
            </a:extLst>
          </p:cNvPr>
          <p:cNvSpPr txBox="1">
            <a:spLocks noChangeArrowheads="1"/>
          </p:cNvSpPr>
          <p:nvPr/>
        </p:nvSpPr>
        <p:spPr bwMode="auto">
          <a:xfrm>
            <a:off x="3317875" y="101600"/>
            <a:ext cx="2508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Risorsa pesca</a:t>
            </a:r>
          </a:p>
        </p:txBody>
      </p:sp>
      <p:sp>
        <p:nvSpPr>
          <p:cNvPr id="221189" name="Rectangle 5">
            <a:extLst>
              <a:ext uri="{FF2B5EF4-FFF2-40B4-BE49-F238E27FC236}">
                <a16:creationId xmlns:a16="http://schemas.microsoft.com/office/drawing/2014/main" id="{CE5FEF0C-F14E-482B-98A7-2647F0126DEE}"/>
              </a:ext>
            </a:extLst>
          </p:cNvPr>
          <p:cNvSpPr>
            <a:spLocks noChangeArrowheads="1"/>
          </p:cNvSpPr>
          <p:nvPr/>
        </p:nvSpPr>
        <p:spPr bwMode="auto">
          <a:xfrm>
            <a:off x="250825" y="771525"/>
            <a:ext cx="8642350" cy="534987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60000"/>
              </a:lnSpc>
            </a:pPr>
            <a:r>
              <a:rPr lang="it-IT" altLang="it-IT" sz="2400">
                <a:solidFill>
                  <a:srgbClr val="FF9900"/>
                </a:solidFill>
                <a:latin typeface="Comic Sans MS" panose="030F0702030302020204" pitchFamily="66" charset="0"/>
              </a:rPr>
              <a:t>Risorsa bentonica: </a:t>
            </a:r>
            <a:r>
              <a:rPr lang="it-IT" altLang="it-IT" sz="2400">
                <a:solidFill>
                  <a:schemeClr val="bg1"/>
                </a:solidFill>
                <a:latin typeface="Comic Sans MS" panose="030F0702030302020204" pitchFamily="66" charset="0"/>
              </a:rPr>
              <a:t>queste risorse sono caratterizzate da relazioni stabili con il fondo marino e dall’assenza di importanti eventi migratori. I molluschi bivalvi rappresentano il gruppo più rilevante ai fini della pesca. </a:t>
            </a:r>
          </a:p>
          <a:p>
            <a:pPr algn="just" eaLnBrk="1" hangingPunct="1">
              <a:lnSpc>
                <a:spcPct val="160000"/>
              </a:lnSpc>
            </a:pPr>
            <a:r>
              <a:rPr lang="it-IT" altLang="it-IT" sz="2400">
                <a:solidFill>
                  <a:schemeClr val="bg1"/>
                </a:solidFill>
                <a:latin typeface="Comic Sans MS" panose="030F0702030302020204" pitchFamily="66" charset="0"/>
              </a:rPr>
              <a:t>La specie più diffusa lungo i nostri litorali, in particolare in Adriatico, è la vongola (</a:t>
            </a:r>
            <a:r>
              <a:rPr lang="it-IT" altLang="it-IT" sz="2400" i="1">
                <a:solidFill>
                  <a:schemeClr val="bg1"/>
                </a:solidFill>
                <a:latin typeface="Comic Sans MS" panose="030F0702030302020204" pitchFamily="66" charset="0"/>
              </a:rPr>
              <a:t>Chamelea gallina</a:t>
            </a:r>
            <a:r>
              <a:rPr lang="it-IT" altLang="it-IT" sz="2400">
                <a:solidFill>
                  <a:schemeClr val="bg1"/>
                </a:solidFill>
                <a:latin typeface="Comic Sans MS" panose="030F0702030302020204" pitchFamily="66" charset="0"/>
              </a:rPr>
              <a:t>).</a:t>
            </a:r>
          </a:p>
          <a:p>
            <a:pPr algn="just" eaLnBrk="1" hangingPunct="1">
              <a:lnSpc>
                <a:spcPct val="160000"/>
              </a:lnSpc>
            </a:pPr>
            <a:r>
              <a:rPr lang="it-IT" altLang="it-IT" sz="2400">
                <a:solidFill>
                  <a:schemeClr val="bg1"/>
                </a:solidFill>
                <a:latin typeface="Comic Sans MS" panose="030F0702030302020204" pitchFamily="66" charset="0"/>
              </a:rPr>
              <a:t>In genere, il loro ciclo vitale è caratterizzato da fasi larvali pelagiche di breve durata (trocofore e veliger) che, dopo la metamorfosi, si insediano sul substrato.</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1188"/>
                                        </p:tgtEl>
                                        <p:attrNameLst>
                                          <p:attrName>style.visibility</p:attrName>
                                        </p:attrNameLst>
                                      </p:cBhvr>
                                      <p:to>
                                        <p:strVal val="visible"/>
                                      </p:to>
                                    </p:set>
                                    <p:animEffect transition="in" filter="fade">
                                      <p:cBhvr>
                                        <p:cTn id="7" dur="2000"/>
                                        <p:tgtEl>
                                          <p:spTgt spid="221188"/>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1189">
                                            <p:bg/>
                                          </p:spTgt>
                                        </p:tgtEl>
                                        <p:attrNameLst>
                                          <p:attrName>style.visibility</p:attrName>
                                        </p:attrNameLst>
                                      </p:cBhvr>
                                      <p:to>
                                        <p:strVal val="visible"/>
                                      </p:to>
                                    </p:set>
                                    <p:animEffect transition="in" filter="fade">
                                      <p:cBhvr>
                                        <p:cTn id="11" dur="2000"/>
                                        <p:tgtEl>
                                          <p:spTgt spid="221189">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21189">
                                            <p:txEl>
                                              <p:pRg st="0" end="0"/>
                                            </p:txEl>
                                          </p:spTgt>
                                        </p:tgtEl>
                                        <p:attrNameLst>
                                          <p:attrName>style.visibility</p:attrName>
                                        </p:attrNameLst>
                                      </p:cBhvr>
                                      <p:to>
                                        <p:strVal val="visible"/>
                                      </p:to>
                                    </p:set>
                                    <p:anim calcmode="lin" valueType="num">
                                      <p:cBhvr additive="base">
                                        <p:cTn id="16" dur="500" fill="hold"/>
                                        <p:tgtEl>
                                          <p:spTgt spid="22118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11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21189">
                                            <p:txEl>
                                              <p:pRg st="1" end="1"/>
                                            </p:txEl>
                                          </p:spTgt>
                                        </p:tgtEl>
                                        <p:attrNameLst>
                                          <p:attrName>style.visibility</p:attrName>
                                        </p:attrNameLst>
                                      </p:cBhvr>
                                      <p:to>
                                        <p:strVal val="visible"/>
                                      </p:to>
                                    </p:set>
                                    <p:anim calcmode="lin" valueType="num">
                                      <p:cBhvr additive="base">
                                        <p:cTn id="22" dur="500" fill="hold"/>
                                        <p:tgtEl>
                                          <p:spTgt spid="221189">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11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21189">
                                            <p:txEl>
                                              <p:pRg st="2" end="2"/>
                                            </p:txEl>
                                          </p:spTgt>
                                        </p:tgtEl>
                                        <p:attrNameLst>
                                          <p:attrName>style.visibility</p:attrName>
                                        </p:attrNameLst>
                                      </p:cBhvr>
                                      <p:to>
                                        <p:strVal val="visible"/>
                                      </p:to>
                                    </p:set>
                                    <p:anim calcmode="lin" valueType="num">
                                      <p:cBhvr additive="base">
                                        <p:cTn id="28" dur="500" fill="hold"/>
                                        <p:tgtEl>
                                          <p:spTgt spid="22118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118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p:bldP spid="221189"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10" descr="Risultato immagini per tonni in tonnara">
            <a:extLst>
              <a:ext uri="{FF2B5EF4-FFF2-40B4-BE49-F238E27FC236}">
                <a16:creationId xmlns:a16="http://schemas.microsoft.com/office/drawing/2014/main" id="{7794FB73-0436-4F02-ADF2-6BD7E6154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4" name="Picture 4" descr="msoBE64F">
            <a:extLst>
              <a:ext uri="{FF2B5EF4-FFF2-40B4-BE49-F238E27FC236}">
                <a16:creationId xmlns:a16="http://schemas.microsoft.com/office/drawing/2014/main" id="{95C28698-180A-4D3B-B989-41A3925B2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3" t="57921" r="404" b="6143"/>
          <a:stretch>
            <a:fillRect/>
          </a:stretch>
        </p:blipFill>
        <p:spPr bwMode="auto">
          <a:xfrm>
            <a:off x="217488" y="692150"/>
            <a:ext cx="867568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5" name="Text Box 5">
            <a:extLst>
              <a:ext uri="{FF2B5EF4-FFF2-40B4-BE49-F238E27FC236}">
                <a16:creationId xmlns:a16="http://schemas.microsoft.com/office/drawing/2014/main" id="{AB40AE42-86CB-4584-9781-349DEF200F06}"/>
              </a:ext>
            </a:extLst>
          </p:cNvPr>
          <p:cNvSpPr txBox="1">
            <a:spLocks noChangeArrowheads="1"/>
          </p:cNvSpPr>
          <p:nvPr/>
        </p:nvSpPr>
        <p:spPr bwMode="auto">
          <a:xfrm>
            <a:off x="1366838" y="5370513"/>
            <a:ext cx="6408737" cy="1082675"/>
          </a:xfrm>
          <a:prstGeom prst="rect">
            <a:avLst/>
          </a:prstGeom>
          <a:solidFill>
            <a:srgbClr val="003300">
              <a:alpha val="50000"/>
            </a:srgbClr>
          </a:solidFill>
          <a:ln w="9525">
            <a:noFill/>
            <a:miter lim="800000"/>
            <a:headEnd/>
            <a:tailEnd/>
          </a:ln>
          <a:effectLst/>
        </p:spPr>
        <p:txBody>
          <a:bodyPr>
            <a:spAutoFit/>
          </a:bodyPr>
          <a:lstStyle/>
          <a:p>
            <a:pPr algn="ctr">
              <a:lnSpc>
                <a:spcPct val="120000"/>
              </a:lnSpc>
              <a:defRPr/>
            </a:pPr>
            <a:r>
              <a:rPr lang="it-IT">
                <a:solidFill>
                  <a:schemeClr val="bg1"/>
                </a:solidFill>
                <a:effectLst>
                  <a:outerShdw blurRad="38100" dist="38100" dir="2700000" algn="tl">
                    <a:srgbClr val="000000"/>
                  </a:outerShdw>
                </a:effectLst>
                <a:latin typeface="Comic Sans MS" pitchFamily="66" charset="0"/>
              </a:rPr>
              <a:t>La costa rocciosa</a:t>
            </a:r>
          </a:p>
          <a:p>
            <a:pPr>
              <a:lnSpc>
                <a:spcPct val="120000"/>
              </a:lnSpc>
              <a:defRPr/>
            </a:pPr>
            <a:r>
              <a:rPr lang="it-IT">
                <a:solidFill>
                  <a:schemeClr val="bg1"/>
                </a:solidFill>
                <a:latin typeface="Comic Sans MS" pitchFamily="66" charset="0"/>
              </a:rPr>
              <a:t>1- Orata; 2- Sgombri; 3- Tonnetti; 4- </a:t>
            </a:r>
            <a:r>
              <a:rPr lang="it-IT" err="1">
                <a:solidFill>
                  <a:schemeClr val="bg1"/>
                </a:solidFill>
                <a:latin typeface="Comic Sans MS" pitchFamily="66" charset="0"/>
              </a:rPr>
              <a:t>Ricciola</a:t>
            </a:r>
            <a:r>
              <a:rPr lang="it-IT">
                <a:solidFill>
                  <a:schemeClr val="bg1"/>
                </a:solidFill>
                <a:latin typeface="Comic Sans MS" pitchFamily="66" charset="0"/>
              </a:rPr>
              <a:t>; 5- Sarago; 6- Aguglia; 7- Boga; 8- Occhiata; 9- Salpa</a:t>
            </a:r>
          </a:p>
        </p:txBody>
      </p:sp>
      <p:sp>
        <p:nvSpPr>
          <p:cNvPr id="220166" name="Text Box 6">
            <a:extLst>
              <a:ext uri="{FF2B5EF4-FFF2-40B4-BE49-F238E27FC236}">
                <a16:creationId xmlns:a16="http://schemas.microsoft.com/office/drawing/2014/main" id="{30F2E3C7-39B1-47B5-B46A-8D67458E2838}"/>
              </a:ext>
            </a:extLst>
          </p:cNvPr>
          <p:cNvSpPr txBox="1">
            <a:spLocks noChangeArrowheads="1"/>
          </p:cNvSpPr>
          <p:nvPr/>
        </p:nvSpPr>
        <p:spPr bwMode="auto">
          <a:xfrm>
            <a:off x="2951163" y="115888"/>
            <a:ext cx="3243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Ambienti di pesca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0166"/>
                                        </p:tgtEl>
                                        <p:attrNameLst>
                                          <p:attrName>style.visibility</p:attrName>
                                        </p:attrNameLst>
                                      </p:cBhvr>
                                      <p:to>
                                        <p:strVal val="visible"/>
                                      </p:to>
                                    </p:set>
                                    <p:animEffect transition="in" filter="fade">
                                      <p:cBhvr>
                                        <p:cTn id="7" dur="2000"/>
                                        <p:tgtEl>
                                          <p:spTgt spid="22016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20164"/>
                                        </p:tgtEl>
                                        <p:attrNameLst>
                                          <p:attrName>style.visibility</p:attrName>
                                        </p:attrNameLst>
                                      </p:cBhvr>
                                      <p:to>
                                        <p:strVal val="visible"/>
                                      </p:to>
                                    </p:set>
                                    <p:animEffect transition="in" filter="fade">
                                      <p:cBhvr>
                                        <p:cTn id="11" dur="2000"/>
                                        <p:tgtEl>
                                          <p:spTgt spid="220164"/>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0165">
                                            <p:bg/>
                                          </p:spTgt>
                                        </p:tgtEl>
                                        <p:attrNameLst>
                                          <p:attrName>style.visibility</p:attrName>
                                        </p:attrNameLst>
                                      </p:cBhvr>
                                      <p:to>
                                        <p:strVal val="visible"/>
                                      </p:to>
                                    </p:set>
                                    <p:animEffect transition="in" filter="fade">
                                      <p:cBhvr>
                                        <p:cTn id="15" dur="2000"/>
                                        <p:tgtEl>
                                          <p:spTgt spid="220165">
                                            <p:bg/>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20165">
                                            <p:txEl>
                                              <p:pRg st="0" end="0"/>
                                            </p:txEl>
                                          </p:spTgt>
                                        </p:tgtEl>
                                        <p:attrNameLst>
                                          <p:attrName>style.visibility</p:attrName>
                                        </p:attrNameLst>
                                      </p:cBhvr>
                                      <p:to>
                                        <p:strVal val="visible"/>
                                      </p:to>
                                    </p:set>
                                    <p:animEffect transition="in" filter="fade">
                                      <p:cBhvr>
                                        <p:cTn id="19" dur="2000"/>
                                        <p:tgtEl>
                                          <p:spTgt spid="22016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0165">
                                            <p:txEl>
                                              <p:pRg st="1" end="1"/>
                                            </p:txEl>
                                          </p:spTgt>
                                        </p:tgtEl>
                                        <p:attrNameLst>
                                          <p:attrName>style.visibility</p:attrName>
                                        </p:attrNameLst>
                                      </p:cBhvr>
                                      <p:to>
                                        <p:strVal val="visible"/>
                                      </p:to>
                                    </p:set>
                                    <p:animEffect transition="in" filter="fade">
                                      <p:cBhvr>
                                        <p:cTn id="24" dur="2000"/>
                                        <p:tgtEl>
                                          <p:spTgt spid="220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build="allAtOnce" animBg="1"/>
      <p:bldP spid="22016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0" descr="Risultato immagini per tonni in tonnara">
            <a:extLst>
              <a:ext uri="{FF2B5EF4-FFF2-40B4-BE49-F238E27FC236}">
                <a16:creationId xmlns:a16="http://schemas.microsoft.com/office/drawing/2014/main" id="{7E76C7EE-B428-4B73-A188-9B9C871FE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7" name="Picture 5" descr="mso303DD">
            <a:extLst>
              <a:ext uri="{FF2B5EF4-FFF2-40B4-BE49-F238E27FC236}">
                <a16:creationId xmlns:a16="http://schemas.microsoft.com/office/drawing/2014/main" id="{783653E4-A20F-4E2B-B615-6F096173E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73" t="53764" r="7585"/>
          <a:stretch>
            <a:fillRect/>
          </a:stretch>
        </p:blipFill>
        <p:spPr bwMode="auto">
          <a:xfrm>
            <a:off x="790575" y="692150"/>
            <a:ext cx="75612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8" name="Text Box 6">
            <a:extLst>
              <a:ext uri="{FF2B5EF4-FFF2-40B4-BE49-F238E27FC236}">
                <a16:creationId xmlns:a16="http://schemas.microsoft.com/office/drawing/2014/main" id="{DA6EA31B-CFAB-4606-BD26-75F088C098DF}"/>
              </a:ext>
            </a:extLst>
          </p:cNvPr>
          <p:cNvSpPr txBox="1">
            <a:spLocks noChangeArrowheads="1"/>
          </p:cNvSpPr>
          <p:nvPr/>
        </p:nvSpPr>
        <p:spPr bwMode="auto">
          <a:xfrm>
            <a:off x="754063" y="5084763"/>
            <a:ext cx="7634287" cy="1330325"/>
          </a:xfrm>
          <a:prstGeom prst="rect">
            <a:avLst/>
          </a:prstGeom>
          <a:solidFill>
            <a:srgbClr val="003300">
              <a:alpha val="50000"/>
            </a:srgbClr>
          </a:solidFill>
          <a:ln w="9525">
            <a:noFill/>
            <a:miter lim="800000"/>
            <a:headEnd/>
            <a:tailEnd/>
          </a:ln>
          <a:effectLst/>
        </p:spPr>
        <p:txBody>
          <a:bodyPr>
            <a:spAutoFit/>
          </a:bodyPr>
          <a:lstStyle/>
          <a:p>
            <a:pPr algn="ctr">
              <a:lnSpc>
                <a:spcPct val="150000"/>
              </a:lnSpc>
              <a:defRPr/>
            </a:pPr>
            <a:r>
              <a:rPr lang="it-IT">
                <a:solidFill>
                  <a:schemeClr val="bg1"/>
                </a:solidFill>
                <a:effectLst>
                  <a:outerShdw blurRad="38100" dist="38100" dir="2700000" algn="tl">
                    <a:srgbClr val="000000"/>
                  </a:outerShdw>
                </a:effectLst>
                <a:latin typeface="Comic Sans MS" pitchFamily="66" charset="0"/>
              </a:rPr>
              <a:t>La costa sabbiosa/mista</a:t>
            </a:r>
          </a:p>
          <a:p>
            <a:pPr algn="just">
              <a:lnSpc>
                <a:spcPct val="150000"/>
              </a:lnSpc>
              <a:defRPr/>
            </a:pPr>
            <a:r>
              <a:rPr lang="it-IT">
                <a:solidFill>
                  <a:schemeClr val="bg1"/>
                </a:solidFill>
                <a:latin typeface="Comic Sans MS" pitchFamily="66" charset="0"/>
              </a:rPr>
              <a:t>1- Orata; 2- Sarago; 3- Sogliola; 4- Murena; 5- Cernia; 6- Mormora; 7- Sgombri; 8- Spigola; 9- Anguilla; 10- Scorfano</a:t>
            </a:r>
          </a:p>
        </p:txBody>
      </p:sp>
      <p:sp>
        <p:nvSpPr>
          <p:cNvPr id="218119" name="Text Box 7">
            <a:extLst>
              <a:ext uri="{FF2B5EF4-FFF2-40B4-BE49-F238E27FC236}">
                <a16:creationId xmlns:a16="http://schemas.microsoft.com/office/drawing/2014/main" id="{0CABE28A-BEAB-4431-AD06-4EC17C563579}"/>
              </a:ext>
            </a:extLst>
          </p:cNvPr>
          <p:cNvSpPr txBox="1">
            <a:spLocks noChangeArrowheads="1"/>
          </p:cNvSpPr>
          <p:nvPr/>
        </p:nvSpPr>
        <p:spPr bwMode="auto">
          <a:xfrm>
            <a:off x="2951163" y="115888"/>
            <a:ext cx="3243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Ambienti di pesca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8119"/>
                                        </p:tgtEl>
                                        <p:attrNameLst>
                                          <p:attrName>style.visibility</p:attrName>
                                        </p:attrNameLst>
                                      </p:cBhvr>
                                      <p:to>
                                        <p:strVal val="visible"/>
                                      </p:to>
                                    </p:set>
                                    <p:animEffect transition="in" filter="fade">
                                      <p:cBhvr>
                                        <p:cTn id="7" dur="2000"/>
                                        <p:tgtEl>
                                          <p:spTgt spid="218119"/>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18117"/>
                                        </p:tgtEl>
                                        <p:attrNameLst>
                                          <p:attrName>style.visibility</p:attrName>
                                        </p:attrNameLst>
                                      </p:cBhvr>
                                      <p:to>
                                        <p:strVal val="visible"/>
                                      </p:to>
                                    </p:set>
                                    <p:animEffect transition="in" filter="fade">
                                      <p:cBhvr>
                                        <p:cTn id="11" dur="2000"/>
                                        <p:tgtEl>
                                          <p:spTgt spid="218117"/>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18118">
                                            <p:bg/>
                                          </p:spTgt>
                                        </p:tgtEl>
                                        <p:attrNameLst>
                                          <p:attrName>style.visibility</p:attrName>
                                        </p:attrNameLst>
                                      </p:cBhvr>
                                      <p:to>
                                        <p:strVal val="visible"/>
                                      </p:to>
                                    </p:set>
                                    <p:animEffect transition="in" filter="fade">
                                      <p:cBhvr>
                                        <p:cTn id="15" dur="2000"/>
                                        <p:tgtEl>
                                          <p:spTgt spid="218118">
                                            <p:bg/>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18118">
                                            <p:txEl>
                                              <p:pRg st="0" end="0"/>
                                            </p:txEl>
                                          </p:spTgt>
                                        </p:tgtEl>
                                        <p:attrNameLst>
                                          <p:attrName>style.visibility</p:attrName>
                                        </p:attrNameLst>
                                      </p:cBhvr>
                                      <p:to>
                                        <p:strVal val="visible"/>
                                      </p:to>
                                    </p:set>
                                    <p:animEffect transition="in" filter="fade">
                                      <p:cBhvr>
                                        <p:cTn id="19" dur="2000"/>
                                        <p:tgtEl>
                                          <p:spTgt spid="21811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8118">
                                            <p:txEl>
                                              <p:pRg st="1" end="1"/>
                                            </p:txEl>
                                          </p:spTgt>
                                        </p:tgtEl>
                                        <p:attrNameLst>
                                          <p:attrName>style.visibility</p:attrName>
                                        </p:attrNameLst>
                                      </p:cBhvr>
                                      <p:to>
                                        <p:strVal val="visible"/>
                                      </p:to>
                                    </p:set>
                                    <p:animEffect transition="in" filter="fade">
                                      <p:cBhvr>
                                        <p:cTn id="24" dur="2000"/>
                                        <p:tgtEl>
                                          <p:spTgt spid="2181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8" grpId="0" build="allAtOnce" animBg="1"/>
      <p:bldP spid="21811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10" descr="Risultato immagini per tonni in tonnara">
            <a:extLst>
              <a:ext uri="{FF2B5EF4-FFF2-40B4-BE49-F238E27FC236}">
                <a16:creationId xmlns:a16="http://schemas.microsoft.com/office/drawing/2014/main" id="{5603F954-9050-47C6-9CD0-570C32D79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5" descr="msoD713B">
            <a:extLst>
              <a:ext uri="{FF2B5EF4-FFF2-40B4-BE49-F238E27FC236}">
                <a16:creationId xmlns:a16="http://schemas.microsoft.com/office/drawing/2014/main" id="{B9A256A6-613F-49C5-A0BB-A155194B7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10" t="60603" r="6888"/>
          <a:stretch>
            <a:fillRect/>
          </a:stretch>
        </p:blipFill>
        <p:spPr bwMode="auto">
          <a:xfrm>
            <a:off x="179388" y="719138"/>
            <a:ext cx="871378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0" name="Text Box 4">
            <a:extLst>
              <a:ext uri="{FF2B5EF4-FFF2-40B4-BE49-F238E27FC236}">
                <a16:creationId xmlns:a16="http://schemas.microsoft.com/office/drawing/2014/main" id="{999B484E-80F4-4A60-A4CE-A209EECE55C9}"/>
              </a:ext>
            </a:extLst>
          </p:cNvPr>
          <p:cNvSpPr txBox="1">
            <a:spLocks noChangeArrowheads="1"/>
          </p:cNvSpPr>
          <p:nvPr/>
        </p:nvSpPr>
        <p:spPr bwMode="auto">
          <a:xfrm>
            <a:off x="358775" y="5319713"/>
            <a:ext cx="8424863" cy="917575"/>
          </a:xfrm>
          <a:prstGeom prst="rect">
            <a:avLst/>
          </a:prstGeom>
          <a:solidFill>
            <a:srgbClr val="003300">
              <a:alpha val="50000"/>
            </a:srgbClr>
          </a:solidFill>
          <a:ln w="9525">
            <a:noFill/>
            <a:miter lim="800000"/>
            <a:headEnd/>
            <a:tailEnd/>
          </a:ln>
          <a:effectLst/>
        </p:spPr>
        <p:txBody>
          <a:bodyPr>
            <a:spAutoFit/>
          </a:bodyPr>
          <a:lstStyle/>
          <a:p>
            <a:pPr algn="ctr">
              <a:lnSpc>
                <a:spcPct val="150000"/>
              </a:lnSpc>
              <a:defRPr/>
            </a:pPr>
            <a:r>
              <a:rPr lang="it-IT">
                <a:solidFill>
                  <a:schemeClr val="bg1"/>
                </a:solidFill>
                <a:effectLst>
                  <a:outerShdw blurRad="38100" dist="38100" dir="2700000" algn="tl">
                    <a:srgbClr val="000000"/>
                  </a:outerShdw>
                </a:effectLst>
                <a:latin typeface="Comic Sans MS" pitchFamily="66" charset="0"/>
              </a:rPr>
              <a:t>La Secca</a:t>
            </a:r>
          </a:p>
          <a:p>
            <a:pPr>
              <a:lnSpc>
                <a:spcPct val="150000"/>
              </a:lnSpc>
              <a:defRPr/>
            </a:pPr>
            <a:r>
              <a:rPr lang="it-IT">
                <a:solidFill>
                  <a:schemeClr val="bg1"/>
                </a:solidFill>
                <a:latin typeface="Comic Sans MS" pitchFamily="66" charset="0"/>
              </a:rPr>
              <a:t>1- Pagelli; 2- Polpo; 3- Nasello; 4- Gallinella; 5- Sarago; 6- Cernia; 7- Murena</a:t>
            </a:r>
          </a:p>
        </p:txBody>
      </p:sp>
      <p:sp>
        <p:nvSpPr>
          <p:cNvPr id="219142" name="Text Box 6">
            <a:extLst>
              <a:ext uri="{FF2B5EF4-FFF2-40B4-BE49-F238E27FC236}">
                <a16:creationId xmlns:a16="http://schemas.microsoft.com/office/drawing/2014/main" id="{4881DFDF-5BE8-41CC-BCDA-45A8EDBCA156}"/>
              </a:ext>
            </a:extLst>
          </p:cNvPr>
          <p:cNvSpPr txBox="1">
            <a:spLocks noChangeArrowheads="1"/>
          </p:cNvSpPr>
          <p:nvPr/>
        </p:nvSpPr>
        <p:spPr bwMode="auto">
          <a:xfrm>
            <a:off x="2951163" y="115888"/>
            <a:ext cx="3243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Ambienti di pesca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9142"/>
                                        </p:tgtEl>
                                        <p:attrNameLst>
                                          <p:attrName>style.visibility</p:attrName>
                                        </p:attrNameLst>
                                      </p:cBhvr>
                                      <p:to>
                                        <p:strVal val="visible"/>
                                      </p:to>
                                    </p:set>
                                    <p:animEffect transition="in" filter="fade">
                                      <p:cBhvr>
                                        <p:cTn id="7" dur="2000"/>
                                        <p:tgtEl>
                                          <p:spTgt spid="21914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141"/>
                                        </p:tgtEl>
                                        <p:attrNameLst>
                                          <p:attrName>style.visibility</p:attrName>
                                        </p:attrNameLst>
                                      </p:cBhvr>
                                      <p:to>
                                        <p:strVal val="visible"/>
                                      </p:to>
                                    </p:set>
                                    <p:animEffect transition="in" filter="fade">
                                      <p:cBhvr>
                                        <p:cTn id="11" dur="2000"/>
                                        <p:tgtEl>
                                          <p:spTgt spid="219141"/>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19140">
                                            <p:bg/>
                                          </p:spTgt>
                                        </p:tgtEl>
                                        <p:attrNameLst>
                                          <p:attrName>style.visibility</p:attrName>
                                        </p:attrNameLst>
                                      </p:cBhvr>
                                      <p:to>
                                        <p:strVal val="visible"/>
                                      </p:to>
                                    </p:set>
                                    <p:animEffect transition="in" filter="fade">
                                      <p:cBhvr>
                                        <p:cTn id="15" dur="2000"/>
                                        <p:tgtEl>
                                          <p:spTgt spid="219140">
                                            <p:bg/>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19140">
                                            <p:txEl>
                                              <p:pRg st="0" end="0"/>
                                            </p:txEl>
                                          </p:spTgt>
                                        </p:tgtEl>
                                        <p:attrNameLst>
                                          <p:attrName>style.visibility</p:attrName>
                                        </p:attrNameLst>
                                      </p:cBhvr>
                                      <p:to>
                                        <p:strVal val="visible"/>
                                      </p:to>
                                    </p:set>
                                    <p:animEffect transition="in" filter="fade">
                                      <p:cBhvr>
                                        <p:cTn id="19" dur="2000"/>
                                        <p:tgtEl>
                                          <p:spTgt spid="21914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9140">
                                            <p:txEl>
                                              <p:pRg st="1" end="1"/>
                                            </p:txEl>
                                          </p:spTgt>
                                        </p:tgtEl>
                                        <p:attrNameLst>
                                          <p:attrName>style.visibility</p:attrName>
                                        </p:attrNameLst>
                                      </p:cBhvr>
                                      <p:to>
                                        <p:strVal val="visible"/>
                                      </p:to>
                                    </p:set>
                                    <p:animEffect transition="in" filter="fade">
                                      <p:cBhvr>
                                        <p:cTn id="24" dur="2000"/>
                                        <p:tgtEl>
                                          <p:spTgt spid="2191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build="allAtOnce" animBg="1"/>
      <p:bldP spid="21914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10" descr="Risultato immagini per tonni in tonnara">
            <a:extLst>
              <a:ext uri="{FF2B5EF4-FFF2-40B4-BE49-F238E27FC236}">
                <a16:creationId xmlns:a16="http://schemas.microsoft.com/office/drawing/2014/main" id="{D4ABCD0C-69CD-47D2-88E9-7F06BE74E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8" name="Rectangle 2">
            <a:extLst>
              <a:ext uri="{FF2B5EF4-FFF2-40B4-BE49-F238E27FC236}">
                <a16:creationId xmlns:a16="http://schemas.microsoft.com/office/drawing/2014/main" id="{6D84B4D2-9A83-4FEA-B448-AACF6F0F3536}"/>
              </a:ext>
            </a:extLst>
          </p:cNvPr>
          <p:cNvSpPr>
            <a:spLocks noChangeArrowheads="1"/>
          </p:cNvSpPr>
          <p:nvPr/>
        </p:nvSpPr>
        <p:spPr bwMode="auto">
          <a:xfrm>
            <a:off x="250825" y="771525"/>
            <a:ext cx="8642350" cy="564832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r>
              <a:rPr lang="it-IT" altLang="it-IT" sz="2000">
                <a:solidFill>
                  <a:schemeClr val="bg1"/>
                </a:solidFill>
                <a:latin typeface="Comic Sans MS" panose="030F0702030302020204" pitchFamily="66" charset="0"/>
              </a:rPr>
              <a:t>La pesca in Italia viene praticata essenzialmente sulla </a:t>
            </a:r>
            <a:r>
              <a:rPr lang="it-IT" altLang="it-IT" sz="2000">
                <a:solidFill>
                  <a:srgbClr val="FF9900"/>
                </a:solidFill>
                <a:latin typeface="Comic Sans MS" panose="030F0702030302020204" pitchFamily="66" charset="0"/>
              </a:rPr>
              <a:t>platea continentale</a:t>
            </a:r>
            <a:r>
              <a:rPr lang="it-IT" altLang="it-IT" sz="2000">
                <a:solidFill>
                  <a:schemeClr val="bg1"/>
                </a:solidFill>
                <a:latin typeface="Comic Sans MS" panose="030F0702030302020204" pitchFamily="66" charset="0"/>
              </a:rPr>
              <a:t> e nella maggior parte dei casi con piccole imbarcazioni che operano scegliendo il sistema di pesca da utilizzare a secondo di:</a:t>
            </a:r>
          </a:p>
          <a:p>
            <a:pPr lvl="1" algn="just" eaLnBrk="1" hangingPunct="1">
              <a:lnSpc>
                <a:spcPct val="130000"/>
              </a:lnSpc>
              <a:buFontTx/>
              <a:buChar char="•"/>
            </a:pPr>
            <a:r>
              <a:rPr lang="it-IT" altLang="it-IT" sz="2000">
                <a:solidFill>
                  <a:schemeClr val="bg1"/>
                </a:solidFill>
                <a:latin typeface="Comic Sans MS" panose="030F0702030302020204" pitchFamily="66" charset="0"/>
              </a:rPr>
              <a:t> Stagioni</a:t>
            </a:r>
          </a:p>
          <a:p>
            <a:pPr lvl="1" algn="just" eaLnBrk="1" hangingPunct="1">
              <a:lnSpc>
                <a:spcPct val="130000"/>
              </a:lnSpc>
              <a:buFontTx/>
              <a:buChar char="•"/>
            </a:pPr>
            <a:r>
              <a:rPr lang="it-IT" altLang="it-IT" sz="2000">
                <a:solidFill>
                  <a:schemeClr val="bg1"/>
                </a:solidFill>
                <a:latin typeface="Comic Sans MS" panose="030F0702030302020204" pitchFamily="66" charset="0"/>
              </a:rPr>
              <a:t> Cicli riproduttivi delle specie</a:t>
            </a:r>
          </a:p>
          <a:p>
            <a:pPr lvl="1" algn="just" eaLnBrk="1" hangingPunct="1">
              <a:lnSpc>
                <a:spcPct val="130000"/>
              </a:lnSpc>
              <a:buFontTx/>
              <a:buChar char="•"/>
            </a:pPr>
            <a:r>
              <a:rPr lang="it-IT" altLang="it-IT" sz="2000">
                <a:solidFill>
                  <a:schemeClr val="bg1"/>
                </a:solidFill>
                <a:latin typeface="Comic Sans MS" panose="030F0702030302020204" pitchFamily="66" charset="0"/>
              </a:rPr>
              <a:t> Periodi di riposo biologico</a:t>
            </a:r>
          </a:p>
          <a:p>
            <a:pPr lvl="1" algn="just" eaLnBrk="1" hangingPunct="1">
              <a:lnSpc>
                <a:spcPct val="130000"/>
              </a:lnSpc>
              <a:buFontTx/>
              <a:buChar char="•"/>
            </a:pPr>
            <a:r>
              <a:rPr lang="it-IT" altLang="it-IT" sz="2000">
                <a:solidFill>
                  <a:schemeClr val="bg1"/>
                </a:solidFill>
                <a:latin typeface="Comic Sans MS" panose="030F0702030302020204" pitchFamily="66" charset="0"/>
              </a:rPr>
              <a:t> Tradizioni locali</a:t>
            </a:r>
          </a:p>
          <a:p>
            <a:pPr lvl="1" algn="just" eaLnBrk="1" hangingPunct="1">
              <a:lnSpc>
                <a:spcPct val="130000"/>
              </a:lnSpc>
              <a:buFontTx/>
              <a:buChar char="•"/>
            </a:pPr>
            <a:r>
              <a:rPr lang="it-IT" altLang="it-IT" sz="2000">
                <a:solidFill>
                  <a:schemeClr val="bg1"/>
                </a:solidFill>
                <a:latin typeface="Comic Sans MS" panose="030F0702030302020204" pitchFamily="66" charset="0"/>
              </a:rPr>
              <a:t> Prezzi di mercato</a:t>
            </a:r>
          </a:p>
          <a:p>
            <a:pPr algn="just" eaLnBrk="1" hangingPunct="1">
              <a:lnSpc>
                <a:spcPct val="130000"/>
              </a:lnSpc>
            </a:pPr>
            <a:r>
              <a:rPr lang="it-IT" altLang="it-IT" sz="2000">
                <a:solidFill>
                  <a:schemeClr val="bg1"/>
                </a:solidFill>
                <a:latin typeface="Comic Sans MS" panose="030F0702030302020204" pitchFamily="66" charset="0"/>
              </a:rPr>
              <a:t>Il tipo di attività si configura sostanzialmente come un’attività di </a:t>
            </a:r>
            <a:r>
              <a:rPr lang="it-IT" altLang="it-IT" sz="2000">
                <a:solidFill>
                  <a:srgbClr val="FF9900"/>
                </a:solidFill>
                <a:latin typeface="Comic Sans MS" panose="030F0702030302020204" pitchFamily="66" charset="0"/>
              </a:rPr>
              <a:t>piccola pesca costiera</a:t>
            </a:r>
          </a:p>
          <a:p>
            <a:pPr algn="just" eaLnBrk="1" hangingPunct="1">
              <a:lnSpc>
                <a:spcPct val="130000"/>
              </a:lnSpc>
            </a:pPr>
            <a:r>
              <a:rPr lang="it-IT" altLang="it-IT" sz="2000">
                <a:solidFill>
                  <a:schemeClr val="bg1"/>
                </a:solidFill>
                <a:latin typeface="Comic Sans MS" panose="030F0702030302020204" pitchFamily="66" charset="0"/>
              </a:rPr>
              <a:t>Pur essendo un tipo di attività fortemente specializzato, anche questo tipo di pesca si basa sul </a:t>
            </a:r>
            <a:r>
              <a:rPr lang="it-IT" altLang="it-IT" sz="2000">
                <a:solidFill>
                  <a:srgbClr val="FF9900"/>
                </a:solidFill>
                <a:latin typeface="Comic Sans MS" panose="030F0702030302020204" pitchFamily="66" charset="0"/>
              </a:rPr>
              <a:t>prelievo di organismi dalle popolazioni naturali</a:t>
            </a:r>
            <a:r>
              <a:rPr lang="it-IT" altLang="it-IT" sz="2000">
                <a:solidFill>
                  <a:schemeClr val="bg1"/>
                </a:solidFill>
                <a:latin typeface="Comic Sans MS" panose="030F0702030302020204" pitchFamily="66" charset="0"/>
              </a:rPr>
              <a:t>, e pertanto può incidere sulla conservazione nel tempo delle risorse, agendo sulle popolazioni delle specie “bersaglio” e sull’ecosistema.</a:t>
            </a:r>
          </a:p>
        </p:txBody>
      </p:sp>
      <p:sp>
        <p:nvSpPr>
          <p:cNvPr id="188419" name="Text Box 3">
            <a:extLst>
              <a:ext uri="{FF2B5EF4-FFF2-40B4-BE49-F238E27FC236}">
                <a16:creationId xmlns:a16="http://schemas.microsoft.com/office/drawing/2014/main" id="{D0BFCB9E-DA85-4AEF-B8C4-8A516C2D1C19}"/>
              </a:ext>
            </a:extLst>
          </p:cNvPr>
          <p:cNvSpPr txBox="1">
            <a:spLocks noChangeArrowheads="1"/>
          </p:cNvSpPr>
          <p:nvPr/>
        </p:nvSpPr>
        <p:spPr bwMode="auto">
          <a:xfrm>
            <a:off x="1417638" y="101600"/>
            <a:ext cx="6305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e la gestione della risorsa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fade">
                                      <p:cBhvr>
                                        <p:cTn id="7" dur="2000"/>
                                        <p:tgtEl>
                                          <p:spTgt spid="188419"/>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8418">
                                            <p:bg/>
                                          </p:spTgt>
                                        </p:tgtEl>
                                        <p:attrNameLst>
                                          <p:attrName>style.visibility</p:attrName>
                                        </p:attrNameLst>
                                      </p:cBhvr>
                                      <p:to>
                                        <p:strVal val="visible"/>
                                      </p:to>
                                    </p:set>
                                    <p:animEffect transition="in" filter="fade">
                                      <p:cBhvr>
                                        <p:cTn id="11" dur="2000"/>
                                        <p:tgtEl>
                                          <p:spTgt spid="188418">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88418">
                                            <p:txEl>
                                              <p:pRg st="0" end="0"/>
                                            </p:txEl>
                                          </p:spTgt>
                                        </p:tgtEl>
                                        <p:attrNameLst>
                                          <p:attrName>style.visibility</p:attrName>
                                        </p:attrNameLst>
                                      </p:cBhvr>
                                      <p:to>
                                        <p:strVal val="visible"/>
                                      </p:to>
                                    </p:set>
                                    <p:anim calcmode="lin" valueType="num">
                                      <p:cBhvr additive="base">
                                        <p:cTn id="16" dur="500" fill="hold"/>
                                        <p:tgtEl>
                                          <p:spTgt spid="188418">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84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88418">
                                            <p:txEl>
                                              <p:pRg st="1" end="1"/>
                                            </p:txEl>
                                          </p:spTgt>
                                        </p:tgtEl>
                                        <p:attrNameLst>
                                          <p:attrName>style.visibility</p:attrName>
                                        </p:attrNameLst>
                                      </p:cBhvr>
                                      <p:to>
                                        <p:strVal val="visible"/>
                                      </p:to>
                                    </p:set>
                                    <p:anim calcmode="lin" valueType="num">
                                      <p:cBhvr additive="base">
                                        <p:cTn id="22" dur="500" fill="hold"/>
                                        <p:tgtEl>
                                          <p:spTgt spid="18841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84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88418">
                                            <p:txEl>
                                              <p:pRg st="2" end="2"/>
                                            </p:txEl>
                                          </p:spTgt>
                                        </p:tgtEl>
                                        <p:attrNameLst>
                                          <p:attrName>style.visibility</p:attrName>
                                        </p:attrNameLst>
                                      </p:cBhvr>
                                      <p:to>
                                        <p:strVal val="visible"/>
                                      </p:to>
                                    </p:set>
                                    <p:anim calcmode="lin" valueType="num">
                                      <p:cBhvr additive="base">
                                        <p:cTn id="28" dur="500" fill="hold"/>
                                        <p:tgtEl>
                                          <p:spTgt spid="18841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84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88418">
                                            <p:txEl>
                                              <p:pRg st="3" end="3"/>
                                            </p:txEl>
                                          </p:spTgt>
                                        </p:tgtEl>
                                        <p:attrNameLst>
                                          <p:attrName>style.visibility</p:attrName>
                                        </p:attrNameLst>
                                      </p:cBhvr>
                                      <p:to>
                                        <p:strVal val="visible"/>
                                      </p:to>
                                    </p:set>
                                    <p:anim calcmode="lin" valueType="num">
                                      <p:cBhvr additive="base">
                                        <p:cTn id="34" dur="500" fill="hold"/>
                                        <p:tgtEl>
                                          <p:spTgt spid="188418">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84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88418">
                                            <p:txEl>
                                              <p:pRg st="4" end="4"/>
                                            </p:txEl>
                                          </p:spTgt>
                                        </p:tgtEl>
                                        <p:attrNameLst>
                                          <p:attrName>style.visibility</p:attrName>
                                        </p:attrNameLst>
                                      </p:cBhvr>
                                      <p:to>
                                        <p:strVal val="visible"/>
                                      </p:to>
                                    </p:set>
                                    <p:anim calcmode="lin" valueType="num">
                                      <p:cBhvr additive="base">
                                        <p:cTn id="40" dur="500" fill="hold"/>
                                        <p:tgtEl>
                                          <p:spTgt spid="18841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84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88418">
                                            <p:txEl>
                                              <p:pRg st="5" end="5"/>
                                            </p:txEl>
                                          </p:spTgt>
                                        </p:tgtEl>
                                        <p:attrNameLst>
                                          <p:attrName>style.visibility</p:attrName>
                                        </p:attrNameLst>
                                      </p:cBhvr>
                                      <p:to>
                                        <p:strVal val="visible"/>
                                      </p:to>
                                    </p:set>
                                    <p:anim calcmode="lin" valueType="num">
                                      <p:cBhvr additive="base">
                                        <p:cTn id="46" dur="500" fill="hold"/>
                                        <p:tgtEl>
                                          <p:spTgt spid="188418">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884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88418">
                                            <p:txEl>
                                              <p:pRg st="6" end="6"/>
                                            </p:txEl>
                                          </p:spTgt>
                                        </p:tgtEl>
                                        <p:attrNameLst>
                                          <p:attrName>style.visibility</p:attrName>
                                        </p:attrNameLst>
                                      </p:cBhvr>
                                      <p:to>
                                        <p:strVal val="visible"/>
                                      </p:to>
                                    </p:set>
                                    <p:anim calcmode="lin" valueType="num">
                                      <p:cBhvr additive="base">
                                        <p:cTn id="52" dur="500" fill="hold"/>
                                        <p:tgtEl>
                                          <p:spTgt spid="188418">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884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88418">
                                            <p:txEl>
                                              <p:pRg st="7" end="7"/>
                                            </p:txEl>
                                          </p:spTgt>
                                        </p:tgtEl>
                                        <p:attrNameLst>
                                          <p:attrName>style.visibility</p:attrName>
                                        </p:attrNameLst>
                                      </p:cBhvr>
                                      <p:to>
                                        <p:strVal val="visible"/>
                                      </p:to>
                                    </p:set>
                                    <p:anim calcmode="lin" valueType="num">
                                      <p:cBhvr additive="base">
                                        <p:cTn id="58" dur="500" fill="hold"/>
                                        <p:tgtEl>
                                          <p:spTgt spid="188418">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884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build="allAtOnce" animBg="1"/>
      <p:bldP spid="18841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10" descr="Risultato immagini per tonni in tonnara">
            <a:extLst>
              <a:ext uri="{FF2B5EF4-FFF2-40B4-BE49-F238E27FC236}">
                <a16:creationId xmlns:a16="http://schemas.microsoft.com/office/drawing/2014/main" id="{9CF15067-CCAD-4846-BD8B-4ABC2FCB4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2" name="Text Box 2">
            <a:extLst>
              <a:ext uri="{FF2B5EF4-FFF2-40B4-BE49-F238E27FC236}">
                <a16:creationId xmlns:a16="http://schemas.microsoft.com/office/drawing/2014/main" id="{7435CD19-D7A5-4F01-B33E-A7DB592C5F79}"/>
              </a:ext>
            </a:extLst>
          </p:cNvPr>
          <p:cNvSpPr txBox="1">
            <a:spLocks noChangeArrowheads="1"/>
          </p:cNvSpPr>
          <p:nvPr/>
        </p:nvSpPr>
        <p:spPr bwMode="auto">
          <a:xfrm>
            <a:off x="427038" y="703263"/>
            <a:ext cx="8291512" cy="996950"/>
          </a:xfrm>
          <a:prstGeom prst="rect">
            <a:avLst/>
          </a:prstGeom>
          <a:solidFill>
            <a:srgbClr val="003300">
              <a:alpha val="50000"/>
            </a:srgbClr>
          </a:solidFill>
          <a:ln w="9525">
            <a:noFill/>
            <a:miter lim="800000"/>
            <a:headEnd/>
            <a:tailEnd/>
          </a:ln>
          <a:effectLst/>
        </p:spPr>
        <p:txBody>
          <a:bodyPr>
            <a:spAutoFit/>
          </a:bodyPr>
          <a:lstStyle/>
          <a:p>
            <a:pPr algn="just">
              <a:lnSpc>
                <a:spcPct val="110000"/>
              </a:lnSpc>
              <a:defRPr/>
            </a:pPr>
            <a:r>
              <a:rPr lang="it-IT" u="sng">
                <a:solidFill>
                  <a:schemeClr val="bg1"/>
                </a:solidFill>
                <a:effectLst>
                  <a:outerShdw blurRad="38100" dist="38100" dir="2700000" algn="tl">
                    <a:srgbClr val="000000"/>
                  </a:outerShdw>
                </a:effectLst>
                <a:latin typeface="Comic Sans MS" pitchFamily="66" charset="0"/>
              </a:rPr>
              <a:t>La pesca professionale</a:t>
            </a:r>
            <a:r>
              <a:rPr lang="it-IT">
                <a:solidFill>
                  <a:schemeClr val="bg1"/>
                </a:solidFill>
                <a:effectLst>
                  <a:outerShdw blurRad="38100" dist="38100" dir="2700000" algn="tl">
                    <a:srgbClr val="000000"/>
                  </a:outerShdw>
                </a:effectLst>
                <a:latin typeface="Comic Sans MS" pitchFamily="66" charset="0"/>
              </a:rPr>
              <a:t> è</a:t>
            </a:r>
            <a:r>
              <a:rPr lang="it-IT">
                <a:solidFill>
                  <a:schemeClr val="bg1"/>
                </a:solidFill>
                <a:latin typeface="Comic Sans MS" pitchFamily="66" charset="0"/>
              </a:rPr>
              <a:t> l’attività di cattura e prelievo a fini economici, esercitata da soggetti abilitati ed iscritti nei Registri Imprese di Pesca (RIP) presso le Capitanerie di Porto.</a:t>
            </a:r>
          </a:p>
        </p:txBody>
      </p:sp>
      <p:sp>
        <p:nvSpPr>
          <p:cNvPr id="189443" name="Text Box 3">
            <a:extLst>
              <a:ext uri="{FF2B5EF4-FFF2-40B4-BE49-F238E27FC236}">
                <a16:creationId xmlns:a16="http://schemas.microsoft.com/office/drawing/2014/main" id="{998FFD3E-8BBF-4BB8-AED8-8BAE895883B3}"/>
              </a:ext>
            </a:extLst>
          </p:cNvPr>
          <p:cNvSpPr txBox="1">
            <a:spLocks noChangeArrowheads="1"/>
          </p:cNvSpPr>
          <p:nvPr/>
        </p:nvSpPr>
        <p:spPr bwMode="auto">
          <a:xfrm>
            <a:off x="431800" y="1773238"/>
            <a:ext cx="8281988" cy="4318000"/>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40000"/>
              </a:lnSpc>
            </a:pPr>
            <a:r>
              <a:rPr lang="it-IT" altLang="it-IT">
                <a:solidFill>
                  <a:schemeClr val="bg1"/>
                </a:solidFill>
                <a:latin typeface="Comic Sans MS" panose="030F0702030302020204" pitchFamily="66" charset="0"/>
              </a:rPr>
              <a:t>La pesca professionale si distingue in tre categorie:</a:t>
            </a:r>
          </a:p>
          <a:p>
            <a:pPr algn="just" eaLnBrk="1" hangingPunct="1">
              <a:lnSpc>
                <a:spcPct val="140000"/>
              </a:lnSpc>
              <a:buFontTx/>
              <a:buBlip>
                <a:blip r:embed="rId3"/>
              </a:buBlip>
            </a:pPr>
            <a:r>
              <a:rPr lang="it-IT" altLang="it-IT">
                <a:solidFill>
                  <a:srgbClr val="FFFF00"/>
                </a:solidFill>
                <a:latin typeface="Comic Sans MS" panose="030F0702030302020204" pitchFamily="66" charset="0"/>
              </a:rPr>
              <a:t> </a:t>
            </a:r>
            <a:r>
              <a:rPr lang="it-IT" altLang="it-IT">
                <a:solidFill>
                  <a:srgbClr val="FF9900"/>
                </a:solidFill>
                <a:latin typeface="Comic Sans MS" panose="030F0702030302020204" pitchFamily="66" charset="0"/>
              </a:rPr>
              <a:t>La pesca costiera locale</a:t>
            </a:r>
          </a:p>
          <a:p>
            <a:pPr lvl="1" algn="just" eaLnBrk="1" hangingPunct="1">
              <a:lnSpc>
                <a:spcPct val="140000"/>
              </a:lnSpc>
            </a:pPr>
            <a:r>
              <a:rPr lang="it-IT" altLang="it-IT">
                <a:solidFill>
                  <a:schemeClr val="bg1"/>
                </a:solidFill>
                <a:latin typeface="Comic Sans MS" panose="030F0702030302020204" pitchFamily="66" charset="0"/>
              </a:rPr>
              <a:t>Si effettua entro le 12 miglia con imbarcazioni dotate di 2/3 persone di equipaggio, uscite giornaliere. </a:t>
            </a:r>
          </a:p>
          <a:p>
            <a:pPr algn="just" eaLnBrk="1" hangingPunct="1">
              <a:lnSpc>
                <a:spcPct val="140000"/>
              </a:lnSpc>
              <a:buFontTx/>
              <a:buBlip>
                <a:blip r:embed="rId3"/>
              </a:buBlip>
            </a:pPr>
            <a:r>
              <a:rPr lang="it-IT" altLang="it-IT">
                <a:solidFill>
                  <a:srgbClr val="FFFF00"/>
                </a:solidFill>
                <a:latin typeface="Comic Sans MS" panose="030F0702030302020204" pitchFamily="66" charset="0"/>
              </a:rPr>
              <a:t> </a:t>
            </a:r>
            <a:r>
              <a:rPr lang="it-IT" altLang="it-IT">
                <a:solidFill>
                  <a:srgbClr val="FF9900"/>
                </a:solidFill>
                <a:latin typeface="Comic Sans MS" panose="030F0702030302020204" pitchFamily="66" charset="0"/>
              </a:rPr>
              <a:t>La pesca costiera ravvicinata</a:t>
            </a:r>
          </a:p>
          <a:p>
            <a:pPr lvl="1" algn="just" eaLnBrk="1" hangingPunct="1">
              <a:lnSpc>
                <a:spcPct val="140000"/>
              </a:lnSpc>
            </a:pPr>
            <a:r>
              <a:rPr lang="it-IT" altLang="it-IT">
                <a:solidFill>
                  <a:schemeClr val="bg1"/>
                </a:solidFill>
                <a:latin typeface="Comic Sans MS" panose="030F0702030302020204" pitchFamily="66" charset="0"/>
              </a:rPr>
              <a:t>Si effettua entro 40 miglia con imbarcazioni di grande stazza e dotate di radio, ecoscandaglio e ghiacciaie; 3/5 persone di equipaggio; uscite settimanali</a:t>
            </a:r>
          </a:p>
          <a:p>
            <a:pPr algn="just" eaLnBrk="1" hangingPunct="1">
              <a:lnSpc>
                <a:spcPct val="140000"/>
              </a:lnSpc>
              <a:buFontTx/>
              <a:buBlip>
                <a:blip r:embed="rId3"/>
              </a:buBlip>
            </a:pPr>
            <a:r>
              <a:rPr lang="it-IT" altLang="it-IT">
                <a:solidFill>
                  <a:srgbClr val="FFFF00"/>
                </a:solidFill>
                <a:latin typeface="Comic Sans MS" panose="030F0702030302020204" pitchFamily="66" charset="0"/>
              </a:rPr>
              <a:t> </a:t>
            </a:r>
            <a:r>
              <a:rPr lang="it-IT" altLang="it-IT">
                <a:solidFill>
                  <a:srgbClr val="FF9900"/>
                </a:solidFill>
                <a:latin typeface="Comic Sans MS" panose="030F0702030302020204" pitchFamily="66" charset="0"/>
              </a:rPr>
              <a:t>La pesca mediterranea e d’altura</a:t>
            </a:r>
          </a:p>
          <a:p>
            <a:pPr lvl="1" algn="just" eaLnBrk="1" hangingPunct="1">
              <a:lnSpc>
                <a:spcPct val="140000"/>
              </a:lnSpc>
            </a:pPr>
            <a:r>
              <a:rPr lang="it-IT" altLang="it-IT">
                <a:solidFill>
                  <a:schemeClr val="bg1"/>
                </a:solidFill>
                <a:latin typeface="Comic Sans MS" panose="030F0702030302020204" pitchFamily="66" charset="0"/>
              </a:rPr>
              <a:t>Si effettua in alto mare con pescherecci di oltre 160 tonnellate; equipaggio di 12 persone; attrezzature moderne; uscite mensili. </a:t>
            </a:r>
          </a:p>
        </p:txBody>
      </p:sp>
      <p:sp>
        <p:nvSpPr>
          <p:cNvPr id="189446" name="Text Box 6">
            <a:extLst>
              <a:ext uri="{FF2B5EF4-FFF2-40B4-BE49-F238E27FC236}">
                <a16:creationId xmlns:a16="http://schemas.microsoft.com/office/drawing/2014/main" id="{01F2C418-C628-4F8C-916F-6B2564F04676}"/>
              </a:ext>
            </a:extLst>
          </p:cNvPr>
          <p:cNvSpPr txBox="1">
            <a:spLocks noChangeArrowheads="1"/>
          </p:cNvSpPr>
          <p:nvPr/>
        </p:nvSpPr>
        <p:spPr bwMode="auto">
          <a:xfrm>
            <a:off x="2832100" y="101600"/>
            <a:ext cx="347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marittima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9446"/>
                                        </p:tgtEl>
                                        <p:attrNameLst>
                                          <p:attrName>style.visibility</p:attrName>
                                        </p:attrNameLst>
                                      </p:cBhvr>
                                      <p:to>
                                        <p:strVal val="visible"/>
                                      </p:to>
                                    </p:set>
                                    <p:animEffect transition="in" filter="fade">
                                      <p:cBhvr>
                                        <p:cTn id="7" dur="2000"/>
                                        <p:tgtEl>
                                          <p:spTgt spid="189446"/>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89442"/>
                                        </p:tgtEl>
                                        <p:attrNameLst>
                                          <p:attrName>style.visibility</p:attrName>
                                        </p:attrNameLst>
                                      </p:cBhvr>
                                      <p:to>
                                        <p:strVal val="visible"/>
                                      </p:to>
                                    </p:set>
                                    <p:animEffect transition="in" filter="dissolve">
                                      <p:cBhvr>
                                        <p:cTn id="11" dur="500"/>
                                        <p:tgtEl>
                                          <p:spTgt spid="1894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9443">
                                            <p:bg/>
                                          </p:spTgt>
                                        </p:tgtEl>
                                        <p:attrNameLst>
                                          <p:attrName>style.visibility</p:attrName>
                                        </p:attrNameLst>
                                      </p:cBhvr>
                                      <p:to>
                                        <p:strVal val="visible"/>
                                      </p:to>
                                    </p:set>
                                    <p:animEffect transition="in" filter="dissolve">
                                      <p:cBhvr>
                                        <p:cTn id="16" dur="1000"/>
                                        <p:tgtEl>
                                          <p:spTgt spid="189443">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89443">
                                            <p:txEl>
                                              <p:pRg st="0" end="0"/>
                                            </p:txEl>
                                          </p:spTgt>
                                        </p:tgtEl>
                                        <p:attrNameLst>
                                          <p:attrName>style.visibility</p:attrName>
                                        </p:attrNameLst>
                                      </p:cBhvr>
                                      <p:to>
                                        <p:strVal val="visible"/>
                                      </p:to>
                                    </p:set>
                                    <p:anim calcmode="lin" valueType="num">
                                      <p:cBhvr additive="base">
                                        <p:cTn id="21" dur="5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9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89443">
                                            <p:txEl>
                                              <p:pRg st="1" end="1"/>
                                            </p:txEl>
                                          </p:spTgt>
                                        </p:tgtEl>
                                        <p:attrNameLst>
                                          <p:attrName>style.visibility</p:attrName>
                                        </p:attrNameLst>
                                      </p:cBhvr>
                                      <p:to>
                                        <p:strVal val="visible"/>
                                      </p:to>
                                    </p:set>
                                    <p:anim calcmode="lin" valueType="num">
                                      <p:cBhvr additive="base">
                                        <p:cTn id="27" dur="5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9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89443">
                                            <p:txEl>
                                              <p:pRg st="2" end="2"/>
                                            </p:txEl>
                                          </p:spTgt>
                                        </p:tgtEl>
                                        <p:attrNameLst>
                                          <p:attrName>style.visibility</p:attrName>
                                        </p:attrNameLst>
                                      </p:cBhvr>
                                      <p:to>
                                        <p:strVal val="visible"/>
                                      </p:to>
                                    </p:set>
                                    <p:anim calcmode="lin" valueType="num">
                                      <p:cBhvr additive="base">
                                        <p:cTn id="33" dur="500" fill="hold"/>
                                        <p:tgtEl>
                                          <p:spTgt spid="18944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9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89443">
                                            <p:txEl>
                                              <p:pRg st="3" end="3"/>
                                            </p:txEl>
                                          </p:spTgt>
                                        </p:tgtEl>
                                        <p:attrNameLst>
                                          <p:attrName>style.visibility</p:attrName>
                                        </p:attrNameLst>
                                      </p:cBhvr>
                                      <p:to>
                                        <p:strVal val="visible"/>
                                      </p:to>
                                    </p:set>
                                    <p:anim calcmode="lin" valueType="num">
                                      <p:cBhvr additive="base">
                                        <p:cTn id="39" dur="500" fill="hold"/>
                                        <p:tgtEl>
                                          <p:spTgt spid="18944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9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89443">
                                            <p:txEl>
                                              <p:pRg st="4" end="4"/>
                                            </p:txEl>
                                          </p:spTgt>
                                        </p:tgtEl>
                                        <p:attrNameLst>
                                          <p:attrName>style.visibility</p:attrName>
                                        </p:attrNameLst>
                                      </p:cBhvr>
                                      <p:to>
                                        <p:strVal val="visible"/>
                                      </p:to>
                                    </p:set>
                                    <p:anim calcmode="lin" valueType="num">
                                      <p:cBhvr additive="base">
                                        <p:cTn id="45" dur="500" fill="hold"/>
                                        <p:tgtEl>
                                          <p:spTgt spid="18944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9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89443">
                                            <p:txEl>
                                              <p:pRg st="5" end="5"/>
                                            </p:txEl>
                                          </p:spTgt>
                                        </p:tgtEl>
                                        <p:attrNameLst>
                                          <p:attrName>style.visibility</p:attrName>
                                        </p:attrNameLst>
                                      </p:cBhvr>
                                      <p:to>
                                        <p:strVal val="visible"/>
                                      </p:to>
                                    </p:set>
                                    <p:anim calcmode="lin" valueType="num">
                                      <p:cBhvr additive="base">
                                        <p:cTn id="51" dur="500" fill="hold"/>
                                        <p:tgtEl>
                                          <p:spTgt spid="18944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94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89443">
                                            <p:txEl>
                                              <p:pRg st="6" end="6"/>
                                            </p:txEl>
                                          </p:spTgt>
                                        </p:tgtEl>
                                        <p:attrNameLst>
                                          <p:attrName>style.visibility</p:attrName>
                                        </p:attrNameLst>
                                      </p:cBhvr>
                                      <p:to>
                                        <p:strVal val="visible"/>
                                      </p:to>
                                    </p:set>
                                    <p:anim calcmode="lin" valueType="num">
                                      <p:cBhvr additive="base">
                                        <p:cTn id="57" dur="500" fill="hold"/>
                                        <p:tgtEl>
                                          <p:spTgt spid="18944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94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nimBg="1"/>
      <p:bldP spid="189443" grpId="0" build="allAtOnce" animBg="1"/>
      <p:bldP spid="18944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10" descr="Risultato immagini per tonni in tonnara">
            <a:extLst>
              <a:ext uri="{FF2B5EF4-FFF2-40B4-BE49-F238E27FC236}">
                <a16:creationId xmlns:a16="http://schemas.microsoft.com/office/drawing/2014/main" id="{A3DF885F-42E5-4107-A641-275806351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6" name="Text Box 2">
            <a:extLst>
              <a:ext uri="{FF2B5EF4-FFF2-40B4-BE49-F238E27FC236}">
                <a16:creationId xmlns:a16="http://schemas.microsoft.com/office/drawing/2014/main" id="{303D3355-1DEF-4525-81E2-09BAC883ABAA}"/>
              </a:ext>
            </a:extLst>
          </p:cNvPr>
          <p:cNvSpPr txBox="1">
            <a:spLocks noChangeArrowheads="1"/>
          </p:cNvSpPr>
          <p:nvPr/>
        </p:nvSpPr>
        <p:spPr bwMode="auto">
          <a:xfrm>
            <a:off x="611188" y="619125"/>
            <a:ext cx="8077200" cy="580707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buFontTx/>
              <a:buBlip>
                <a:blip r:embed="rId3"/>
              </a:buBlip>
            </a:pPr>
            <a:r>
              <a:rPr lang="it-IT" altLang="it-IT">
                <a:solidFill>
                  <a:srgbClr val="FFFF00"/>
                </a:solidFill>
                <a:latin typeface="Comic Sans MS" panose="030F0702030302020204" pitchFamily="66" charset="0"/>
              </a:rPr>
              <a:t> </a:t>
            </a:r>
            <a:r>
              <a:rPr lang="it-IT" altLang="it-IT">
                <a:solidFill>
                  <a:srgbClr val="FF9900"/>
                </a:solidFill>
                <a:latin typeface="Comic Sans MS" panose="030F0702030302020204" pitchFamily="66" charset="0"/>
              </a:rPr>
              <a:t>La Grande Pesca (Pesca costiera ravvicinata + Pesca d’altura)</a:t>
            </a:r>
          </a:p>
          <a:p>
            <a:pPr lvl="1" algn="just" eaLnBrk="1" hangingPunct="1">
              <a:lnSpc>
                <a:spcPct val="130000"/>
              </a:lnSpc>
            </a:pPr>
            <a:r>
              <a:rPr lang="it-IT" altLang="it-IT">
                <a:solidFill>
                  <a:schemeClr val="bg1"/>
                </a:solidFill>
                <a:latin typeface="Comic Sans MS" panose="030F0702030302020204" pitchFamily="66" charset="0"/>
              </a:rPr>
              <a:t>Si effettua oltre la batimetrica dei 50m o oltre le 3 miglia dalla costa (Legge n. 963 del 1965), con imbarcazioni di grande stazza (+ di 10 tsl) e dotate di radio, ecoscandaglio e ghiacciaie; 3/5 persone di equipaggio; uscite settimanali.</a:t>
            </a:r>
          </a:p>
          <a:p>
            <a:pPr lvl="2" algn="just" eaLnBrk="1" hangingPunct="1">
              <a:lnSpc>
                <a:spcPct val="130000"/>
              </a:lnSpc>
              <a:buFontTx/>
              <a:buBlip>
                <a:blip r:embed="rId4"/>
              </a:buBlip>
            </a:pPr>
            <a:r>
              <a:rPr lang="it-IT" altLang="it-IT">
                <a:solidFill>
                  <a:schemeClr val="bg1"/>
                </a:solidFill>
                <a:latin typeface="Comic Sans MS" panose="030F0702030302020204" pitchFamily="66" charset="0"/>
              </a:rPr>
              <a:t> Rete a Strascico</a:t>
            </a:r>
          </a:p>
          <a:p>
            <a:pPr lvl="2" algn="just" eaLnBrk="1" hangingPunct="1">
              <a:lnSpc>
                <a:spcPct val="130000"/>
              </a:lnSpc>
              <a:buFontTx/>
              <a:buBlip>
                <a:blip r:embed="rId4"/>
              </a:buBlip>
            </a:pPr>
            <a:r>
              <a:rPr lang="it-IT" altLang="it-IT">
                <a:solidFill>
                  <a:schemeClr val="bg1"/>
                </a:solidFill>
                <a:latin typeface="Comic Sans MS" panose="030F0702030302020204" pitchFamily="66" charset="0"/>
              </a:rPr>
              <a:t> Rete alla deriva</a:t>
            </a:r>
          </a:p>
          <a:p>
            <a:pPr lvl="2" algn="just" eaLnBrk="1" hangingPunct="1">
              <a:lnSpc>
                <a:spcPct val="130000"/>
              </a:lnSpc>
              <a:buFontTx/>
              <a:buBlip>
                <a:blip r:embed="rId4"/>
              </a:buBlip>
            </a:pPr>
            <a:r>
              <a:rPr lang="it-IT" altLang="it-IT">
                <a:solidFill>
                  <a:schemeClr val="bg1"/>
                </a:solidFill>
                <a:latin typeface="Comic Sans MS" panose="030F0702030302020204" pitchFamily="66" charset="0"/>
              </a:rPr>
              <a:t> Rete pelagica a circuizione</a:t>
            </a:r>
          </a:p>
          <a:p>
            <a:pPr lvl="2" algn="just" eaLnBrk="1" hangingPunct="1">
              <a:lnSpc>
                <a:spcPct val="130000"/>
              </a:lnSpc>
              <a:buFontTx/>
              <a:buBlip>
                <a:blip r:embed="rId4"/>
              </a:buBlip>
            </a:pPr>
            <a:r>
              <a:rPr lang="it-IT" altLang="it-IT">
                <a:solidFill>
                  <a:schemeClr val="bg1"/>
                </a:solidFill>
                <a:latin typeface="Comic Sans MS" panose="030F0702030302020204" pitchFamily="66" charset="0"/>
              </a:rPr>
              <a:t> Palangari di superficie</a:t>
            </a:r>
          </a:p>
          <a:p>
            <a:pPr algn="just" eaLnBrk="1" hangingPunct="1">
              <a:lnSpc>
                <a:spcPct val="130000"/>
              </a:lnSpc>
              <a:buFontTx/>
              <a:buBlip>
                <a:blip r:embed="rId3"/>
              </a:buBlip>
            </a:pPr>
            <a:r>
              <a:rPr lang="it-IT" altLang="it-IT">
                <a:solidFill>
                  <a:srgbClr val="FFFF00"/>
                </a:solidFill>
                <a:latin typeface="Comic Sans MS" panose="030F0702030302020204" pitchFamily="66" charset="0"/>
              </a:rPr>
              <a:t> </a:t>
            </a:r>
            <a:r>
              <a:rPr lang="it-IT" altLang="it-IT">
                <a:solidFill>
                  <a:srgbClr val="FF9900"/>
                </a:solidFill>
                <a:latin typeface="Comic Sans MS" panose="030F0702030302020204" pitchFamily="66" charset="0"/>
              </a:rPr>
              <a:t>La Piccola Pesca costiera (Pesca costiera locale artigianale)</a:t>
            </a:r>
          </a:p>
          <a:p>
            <a:pPr lvl="1" algn="just" eaLnBrk="1" hangingPunct="1">
              <a:lnSpc>
                <a:spcPct val="130000"/>
              </a:lnSpc>
            </a:pPr>
            <a:r>
              <a:rPr lang="it-IT" altLang="it-IT">
                <a:solidFill>
                  <a:schemeClr val="bg1"/>
                </a:solidFill>
                <a:latin typeface="Comic Sans MS" panose="030F0702030302020204" pitchFamily="66" charset="0"/>
              </a:rPr>
              <a:t>Si effettua entro le 12 miglia con imbarcazioni dotate di 2/3 persone di equipaggio, uscite giornaliere.</a:t>
            </a:r>
          </a:p>
          <a:p>
            <a:pPr lvl="2" algn="just" eaLnBrk="1" hangingPunct="1">
              <a:lnSpc>
                <a:spcPct val="130000"/>
              </a:lnSpc>
              <a:buFontTx/>
              <a:buBlip>
                <a:blip r:embed="rId4"/>
              </a:buBlip>
            </a:pPr>
            <a:r>
              <a:rPr lang="it-IT" altLang="it-IT">
                <a:solidFill>
                  <a:schemeClr val="bg1"/>
                </a:solidFill>
                <a:latin typeface="Comic Sans MS" panose="030F0702030302020204" pitchFamily="66" charset="0"/>
              </a:rPr>
              <a:t> Reti da posta</a:t>
            </a:r>
          </a:p>
          <a:p>
            <a:pPr lvl="2" algn="just" eaLnBrk="1" hangingPunct="1">
              <a:lnSpc>
                <a:spcPct val="130000"/>
              </a:lnSpc>
              <a:buFontTx/>
              <a:buBlip>
                <a:blip r:embed="rId4"/>
              </a:buBlip>
            </a:pPr>
            <a:r>
              <a:rPr lang="it-IT" altLang="it-IT">
                <a:solidFill>
                  <a:schemeClr val="bg1"/>
                </a:solidFill>
                <a:latin typeface="Comic Sans MS" panose="030F0702030302020204" pitchFamily="66" charset="0"/>
              </a:rPr>
              <a:t> Palangari</a:t>
            </a:r>
          </a:p>
          <a:p>
            <a:pPr lvl="2" algn="just" eaLnBrk="1" hangingPunct="1">
              <a:lnSpc>
                <a:spcPct val="130000"/>
              </a:lnSpc>
              <a:buFontTx/>
              <a:buBlip>
                <a:blip r:embed="rId4"/>
              </a:buBlip>
            </a:pPr>
            <a:r>
              <a:rPr lang="it-IT" altLang="it-IT">
                <a:solidFill>
                  <a:schemeClr val="bg1"/>
                </a:solidFill>
                <a:latin typeface="Comic Sans MS" panose="030F0702030302020204" pitchFamily="66" charset="0"/>
              </a:rPr>
              <a:t> Nasse</a:t>
            </a:r>
          </a:p>
          <a:p>
            <a:pPr lvl="1" algn="just" eaLnBrk="1" hangingPunct="1">
              <a:lnSpc>
                <a:spcPct val="130000"/>
              </a:lnSpc>
            </a:pPr>
            <a:endParaRPr lang="it-IT" altLang="it-IT">
              <a:solidFill>
                <a:schemeClr val="bg1"/>
              </a:solidFill>
              <a:latin typeface="Comic Sans MS" panose="030F0702030302020204" pitchFamily="66" charset="0"/>
            </a:endParaRPr>
          </a:p>
        </p:txBody>
      </p:sp>
      <p:sp>
        <p:nvSpPr>
          <p:cNvPr id="190469" name="Text Box 5">
            <a:extLst>
              <a:ext uri="{FF2B5EF4-FFF2-40B4-BE49-F238E27FC236}">
                <a16:creationId xmlns:a16="http://schemas.microsoft.com/office/drawing/2014/main" id="{522BE6B9-28DB-4058-9CAC-D2731751484E}"/>
              </a:ext>
            </a:extLst>
          </p:cNvPr>
          <p:cNvSpPr txBox="1">
            <a:spLocks noChangeArrowheads="1"/>
          </p:cNvSpPr>
          <p:nvPr/>
        </p:nvSpPr>
        <p:spPr bwMode="auto">
          <a:xfrm>
            <a:off x="2832100" y="101600"/>
            <a:ext cx="347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marittima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fade">
                                      <p:cBhvr>
                                        <p:cTn id="7" dur="2000"/>
                                        <p:tgtEl>
                                          <p:spTgt spid="190469"/>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90466">
                                            <p:bg/>
                                          </p:spTgt>
                                        </p:tgtEl>
                                        <p:attrNameLst>
                                          <p:attrName>style.visibility</p:attrName>
                                        </p:attrNameLst>
                                      </p:cBhvr>
                                      <p:to>
                                        <p:strVal val="visible"/>
                                      </p:to>
                                    </p:set>
                                    <p:animEffect transition="in" filter="dissolve">
                                      <p:cBhvr>
                                        <p:cTn id="11" dur="1000"/>
                                        <p:tgtEl>
                                          <p:spTgt spid="190466">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90466">
                                            <p:txEl>
                                              <p:pRg st="0" end="0"/>
                                            </p:txEl>
                                          </p:spTgt>
                                        </p:tgtEl>
                                        <p:attrNameLst>
                                          <p:attrName>style.visibility</p:attrName>
                                        </p:attrNameLst>
                                      </p:cBhvr>
                                      <p:to>
                                        <p:strVal val="visible"/>
                                      </p:to>
                                    </p:set>
                                    <p:anim calcmode="lin" valueType="num">
                                      <p:cBhvr additive="base">
                                        <p:cTn id="16" dur="5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904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90466">
                                            <p:txEl>
                                              <p:pRg st="1" end="1"/>
                                            </p:txEl>
                                          </p:spTgt>
                                        </p:tgtEl>
                                        <p:attrNameLst>
                                          <p:attrName>style.visibility</p:attrName>
                                        </p:attrNameLst>
                                      </p:cBhvr>
                                      <p:to>
                                        <p:strVal val="visible"/>
                                      </p:to>
                                    </p:set>
                                    <p:anim calcmode="lin" valueType="num">
                                      <p:cBhvr additive="base">
                                        <p:cTn id="22"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04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90466">
                                            <p:txEl>
                                              <p:pRg st="2" end="2"/>
                                            </p:txEl>
                                          </p:spTgt>
                                        </p:tgtEl>
                                        <p:attrNameLst>
                                          <p:attrName>style.visibility</p:attrName>
                                        </p:attrNameLst>
                                      </p:cBhvr>
                                      <p:to>
                                        <p:strVal val="visible"/>
                                      </p:to>
                                    </p:set>
                                    <p:anim calcmode="lin" valueType="num">
                                      <p:cBhvr additive="base">
                                        <p:cTn id="28" dur="500" fill="hold"/>
                                        <p:tgtEl>
                                          <p:spTgt spid="19046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04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90466">
                                            <p:txEl>
                                              <p:pRg st="3" end="3"/>
                                            </p:txEl>
                                          </p:spTgt>
                                        </p:tgtEl>
                                        <p:attrNameLst>
                                          <p:attrName>style.visibility</p:attrName>
                                        </p:attrNameLst>
                                      </p:cBhvr>
                                      <p:to>
                                        <p:strVal val="visible"/>
                                      </p:to>
                                    </p:set>
                                    <p:anim calcmode="lin" valueType="num">
                                      <p:cBhvr additive="base">
                                        <p:cTn id="34" dur="500" fill="hold"/>
                                        <p:tgtEl>
                                          <p:spTgt spid="19046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04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90466">
                                            <p:txEl>
                                              <p:pRg st="4" end="4"/>
                                            </p:txEl>
                                          </p:spTgt>
                                        </p:tgtEl>
                                        <p:attrNameLst>
                                          <p:attrName>style.visibility</p:attrName>
                                        </p:attrNameLst>
                                      </p:cBhvr>
                                      <p:to>
                                        <p:strVal val="visible"/>
                                      </p:to>
                                    </p:set>
                                    <p:anim calcmode="lin" valueType="num">
                                      <p:cBhvr additive="base">
                                        <p:cTn id="40" dur="500" fill="hold"/>
                                        <p:tgtEl>
                                          <p:spTgt spid="190466">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904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90466">
                                            <p:txEl>
                                              <p:pRg st="5" end="5"/>
                                            </p:txEl>
                                          </p:spTgt>
                                        </p:tgtEl>
                                        <p:attrNameLst>
                                          <p:attrName>style.visibility</p:attrName>
                                        </p:attrNameLst>
                                      </p:cBhvr>
                                      <p:to>
                                        <p:strVal val="visible"/>
                                      </p:to>
                                    </p:set>
                                    <p:anim calcmode="lin" valueType="num">
                                      <p:cBhvr additive="base">
                                        <p:cTn id="46" dur="500" fill="hold"/>
                                        <p:tgtEl>
                                          <p:spTgt spid="190466">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904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90466">
                                            <p:txEl>
                                              <p:pRg st="6" end="6"/>
                                            </p:txEl>
                                          </p:spTgt>
                                        </p:tgtEl>
                                        <p:attrNameLst>
                                          <p:attrName>style.visibility</p:attrName>
                                        </p:attrNameLst>
                                      </p:cBhvr>
                                      <p:to>
                                        <p:strVal val="visible"/>
                                      </p:to>
                                    </p:set>
                                    <p:anim calcmode="lin" valueType="num">
                                      <p:cBhvr additive="base">
                                        <p:cTn id="52" dur="500" fill="hold"/>
                                        <p:tgtEl>
                                          <p:spTgt spid="190466">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904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90466">
                                            <p:txEl>
                                              <p:pRg st="7" end="7"/>
                                            </p:txEl>
                                          </p:spTgt>
                                        </p:tgtEl>
                                        <p:attrNameLst>
                                          <p:attrName>style.visibility</p:attrName>
                                        </p:attrNameLst>
                                      </p:cBhvr>
                                      <p:to>
                                        <p:strVal val="visible"/>
                                      </p:to>
                                    </p:set>
                                    <p:anim calcmode="lin" valueType="num">
                                      <p:cBhvr additive="base">
                                        <p:cTn id="58" dur="500" fill="hold"/>
                                        <p:tgtEl>
                                          <p:spTgt spid="190466">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904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90466">
                                            <p:txEl>
                                              <p:pRg st="8" end="8"/>
                                            </p:txEl>
                                          </p:spTgt>
                                        </p:tgtEl>
                                        <p:attrNameLst>
                                          <p:attrName>style.visibility</p:attrName>
                                        </p:attrNameLst>
                                      </p:cBhvr>
                                      <p:to>
                                        <p:strVal val="visible"/>
                                      </p:to>
                                    </p:set>
                                    <p:anim calcmode="lin" valueType="num">
                                      <p:cBhvr additive="base">
                                        <p:cTn id="64" dur="500" fill="hold"/>
                                        <p:tgtEl>
                                          <p:spTgt spid="190466">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904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90466">
                                            <p:txEl>
                                              <p:pRg st="9" end="9"/>
                                            </p:txEl>
                                          </p:spTgt>
                                        </p:tgtEl>
                                        <p:attrNameLst>
                                          <p:attrName>style.visibility</p:attrName>
                                        </p:attrNameLst>
                                      </p:cBhvr>
                                      <p:to>
                                        <p:strVal val="visible"/>
                                      </p:to>
                                    </p:set>
                                    <p:anim calcmode="lin" valueType="num">
                                      <p:cBhvr additive="base">
                                        <p:cTn id="70" dur="500" fill="hold"/>
                                        <p:tgtEl>
                                          <p:spTgt spid="190466">
                                            <p:txEl>
                                              <p:pRg st="9" end="9"/>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9046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90466">
                                            <p:txEl>
                                              <p:pRg st="10" end="10"/>
                                            </p:txEl>
                                          </p:spTgt>
                                        </p:tgtEl>
                                        <p:attrNameLst>
                                          <p:attrName>style.visibility</p:attrName>
                                        </p:attrNameLst>
                                      </p:cBhvr>
                                      <p:to>
                                        <p:strVal val="visible"/>
                                      </p:to>
                                    </p:set>
                                    <p:anim calcmode="lin" valueType="num">
                                      <p:cBhvr additive="base">
                                        <p:cTn id="76" dur="500" fill="hold"/>
                                        <p:tgtEl>
                                          <p:spTgt spid="190466">
                                            <p:txEl>
                                              <p:pRg st="10" end="1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904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build="allAtOnce" animBg="1"/>
      <p:bldP spid="19046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0" descr="Risultato immagini per tonni in tonnara">
            <a:extLst>
              <a:ext uri="{FF2B5EF4-FFF2-40B4-BE49-F238E27FC236}">
                <a16:creationId xmlns:a16="http://schemas.microsoft.com/office/drawing/2014/main" id="{B23235A3-1408-41C4-ADE2-9F2572A46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0" name="Rectangle 2">
            <a:extLst>
              <a:ext uri="{FF2B5EF4-FFF2-40B4-BE49-F238E27FC236}">
                <a16:creationId xmlns:a16="http://schemas.microsoft.com/office/drawing/2014/main" id="{FA2497E3-1520-409D-A801-4BCE2D4939CA}"/>
              </a:ext>
            </a:extLst>
          </p:cNvPr>
          <p:cNvSpPr>
            <a:spLocks noChangeArrowheads="1"/>
          </p:cNvSpPr>
          <p:nvPr/>
        </p:nvSpPr>
        <p:spPr bwMode="auto">
          <a:xfrm>
            <a:off x="107950" y="814388"/>
            <a:ext cx="5616575" cy="151447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it-IT" altLang="it-IT" sz="1200">
                <a:solidFill>
                  <a:schemeClr val="bg1"/>
                </a:solidFill>
                <a:latin typeface="Comic Sans MS" panose="030F0702030302020204" pitchFamily="66" charset="0"/>
              </a:rPr>
              <a:t>La flotta a strascico italiana conta </a:t>
            </a:r>
            <a:r>
              <a:rPr lang="it-IT" altLang="it-IT" sz="1200">
                <a:solidFill>
                  <a:srgbClr val="FF9900"/>
                </a:solidFill>
                <a:latin typeface="Comic Sans MS" panose="030F0702030302020204" pitchFamily="66" charset="0"/>
              </a:rPr>
              <a:t>3.724</a:t>
            </a:r>
            <a:r>
              <a:rPr lang="it-IT" altLang="it-IT" sz="1200">
                <a:solidFill>
                  <a:schemeClr val="bg1"/>
                </a:solidFill>
                <a:latin typeface="Comic Sans MS" panose="030F0702030302020204" pitchFamily="66" charset="0"/>
              </a:rPr>
              <a:t> imbarcazioni per un totale di </a:t>
            </a:r>
            <a:r>
              <a:rPr lang="it-IT" altLang="it-IT" sz="1200">
                <a:solidFill>
                  <a:srgbClr val="FF9900"/>
                </a:solidFill>
                <a:latin typeface="Comic Sans MS" panose="030F0702030302020204" pitchFamily="66" charset="0"/>
              </a:rPr>
              <a:t>122.165</a:t>
            </a:r>
            <a:r>
              <a:rPr lang="it-IT" altLang="it-IT" sz="1200">
                <a:solidFill>
                  <a:schemeClr val="bg1"/>
                </a:solidFill>
                <a:latin typeface="Comic Sans MS" panose="030F0702030302020204" pitchFamily="66" charset="0"/>
              </a:rPr>
              <a:t> tonnellate di stazza lorda. Questo tipo di pesca è presente in tutti i litorali italiani, anche se è più praticata in Adriatico ove operano 2.107 barche, pari al </a:t>
            </a:r>
            <a:r>
              <a:rPr lang="it-IT" altLang="it-IT" sz="1200">
                <a:solidFill>
                  <a:srgbClr val="FF9900"/>
                </a:solidFill>
                <a:latin typeface="Comic Sans MS" panose="030F0702030302020204" pitchFamily="66" charset="0"/>
              </a:rPr>
              <a:t>56</a:t>
            </a:r>
            <a:r>
              <a:rPr lang="it-IT" altLang="it-IT" sz="1200">
                <a:solidFill>
                  <a:schemeClr val="bg1"/>
                </a:solidFill>
                <a:latin typeface="Comic Sans MS" panose="030F0702030302020204" pitchFamily="66" charset="0"/>
              </a:rPr>
              <a:t> </a:t>
            </a:r>
            <a:r>
              <a:rPr lang="it-IT" altLang="it-IT" sz="1200">
                <a:solidFill>
                  <a:srgbClr val="FF9900"/>
                </a:solidFill>
                <a:latin typeface="Comic Sans MS" panose="030F0702030302020204" pitchFamily="66" charset="0"/>
              </a:rPr>
              <a:t>%</a:t>
            </a:r>
            <a:r>
              <a:rPr lang="it-IT" altLang="it-IT" sz="1200">
                <a:solidFill>
                  <a:schemeClr val="bg1"/>
                </a:solidFill>
                <a:latin typeface="Comic Sans MS" panose="030F0702030302020204" pitchFamily="66" charset="0"/>
              </a:rPr>
              <a:t> della flotta a strascico nazionale, e in Sicilia con 684 battelli (</a:t>
            </a:r>
            <a:r>
              <a:rPr lang="it-IT" altLang="it-IT" sz="1200">
                <a:solidFill>
                  <a:srgbClr val="FF9900"/>
                </a:solidFill>
                <a:latin typeface="Comic Sans MS" panose="030F0702030302020204" pitchFamily="66" charset="0"/>
              </a:rPr>
              <a:t>18</a:t>
            </a:r>
            <a:r>
              <a:rPr lang="it-IT" altLang="it-IT" sz="1200">
                <a:solidFill>
                  <a:schemeClr val="bg1"/>
                </a:solidFill>
                <a:latin typeface="Comic Sans MS" panose="030F0702030302020204" pitchFamily="66" charset="0"/>
              </a:rPr>
              <a:t> </a:t>
            </a:r>
            <a:r>
              <a:rPr lang="it-IT" altLang="it-IT" sz="1200">
                <a:solidFill>
                  <a:srgbClr val="FF9900"/>
                </a:solidFill>
                <a:latin typeface="Comic Sans MS" panose="030F0702030302020204" pitchFamily="66" charset="0"/>
              </a:rPr>
              <a:t>%</a:t>
            </a:r>
            <a:r>
              <a:rPr lang="it-IT" altLang="it-IT" sz="1200">
                <a:solidFill>
                  <a:schemeClr val="bg1"/>
                </a:solidFill>
                <a:latin typeface="Comic Sans MS" panose="030F0702030302020204" pitchFamily="66" charset="0"/>
              </a:rPr>
              <a:t> della flotta nazionale).</a:t>
            </a:r>
          </a:p>
          <a:p>
            <a:pPr algn="just" eaLnBrk="1" hangingPunct="1">
              <a:lnSpc>
                <a:spcPct val="110000"/>
              </a:lnSpc>
            </a:pPr>
            <a:r>
              <a:rPr lang="it-IT" altLang="it-IT" sz="1200">
                <a:solidFill>
                  <a:schemeClr val="bg1"/>
                </a:solidFill>
                <a:latin typeface="Comic Sans MS" panose="030F0702030302020204" pitchFamily="66" charset="0"/>
              </a:rPr>
              <a:t>La denominazione “</a:t>
            </a:r>
            <a:r>
              <a:rPr lang="it-IT" altLang="it-IT" sz="1200">
                <a:solidFill>
                  <a:srgbClr val="FF9900"/>
                </a:solidFill>
                <a:latin typeface="Comic Sans MS" panose="030F0702030302020204" pitchFamily="66" charset="0"/>
              </a:rPr>
              <a:t>strascico</a:t>
            </a:r>
            <a:r>
              <a:rPr lang="it-IT" altLang="it-IT" sz="1200">
                <a:solidFill>
                  <a:schemeClr val="bg1"/>
                </a:solidFill>
                <a:latin typeface="Comic Sans MS" panose="030F0702030302020204" pitchFamily="66" charset="0"/>
              </a:rPr>
              <a:t>”, nasce dal tipo di lavoro che la rete compie sul fondale marino. </a:t>
            </a:r>
          </a:p>
        </p:txBody>
      </p:sp>
      <p:sp>
        <p:nvSpPr>
          <p:cNvPr id="191491" name="Rectangle 3">
            <a:extLst>
              <a:ext uri="{FF2B5EF4-FFF2-40B4-BE49-F238E27FC236}">
                <a16:creationId xmlns:a16="http://schemas.microsoft.com/office/drawing/2014/main" id="{5714C6C4-01EF-4AEE-8E04-64C006CEBFC5}"/>
              </a:ext>
            </a:extLst>
          </p:cNvPr>
          <p:cNvSpPr>
            <a:spLocks noChangeArrowheads="1"/>
          </p:cNvSpPr>
          <p:nvPr/>
        </p:nvSpPr>
        <p:spPr bwMode="auto">
          <a:xfrm>
            <a:off x="107950" y="469900"/>
            <a:ext cx="1963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Rete a Strascico</a:t>
            </a:r>
          </a:p>
        </p:txBody>
      </p:sp>
      <p:sp>
        <p:nvSpPr>
          <p:cNvPr id="191492" name="Rectangle 4">
            <a:extLst>
              <a:ext uri="{FF2B5EF4-FFF2-40B4-BE49-F238E27FC236}">
                <a16:creationId xmlns:a16="http://schemas.microsoft.com/office/drawing/2014/main" id="{EF4172EB-97B2-456A-81ED-9540E385B45A}"/>
              </a:ext>
            </a:extLst>
          </p:cNvPr>
          <p:cNvSpPr>
            <a:spLocks noChangeArrowheads="1"/>
          </p:cNvSpPr>
          <p:nvPr/>
        </p:nvSpPr>
        <p:spPr bwMode="auto">
          <a:xfrm>
            <a:off x="107950" y="5630863"/>
            <a:ext cx="5184775" cy="82232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200">
                <a:solidFill>
                  <a:srgbClr val="FF9900"/>
                </a:solidFill>
                <a:latin typeface="Comic Sans MS" panose="030F0702030302020204" pitchFamily="66" charset="0"/>
              </a:rPr>
              <a:t>Paranzella</a:t>
            </a:r>
          </a:p>
          <a:p>
            <a:pPr algn="just" eaLnBrk="1" hangingPunct="1"/>
            <a:r>
              <a:rPr lang="it-IT" altLang="it-IT" sz="1200">
                <a:solidFill>
                  <a:schemeClr val="bg1"/>
                </a:solidFill>
                <a:latin typeface="Comic Sans MS" panose="030F0702030302020204" pitchFamily="66" charset="0"/>
              </a:rPr>
              <a:t>Barca più piccola di circa la metà della paranza, costruita allo stesso modo ma più veloce, comune nel Napoletano e in Sicilia. Escono da ottobre a marzo.</a:t>
            </a:r>
          </a:p>
        </p:txBody>
      </p:sp>
      <p:sp>
        <p:nvSpPr>
          <p:cNvPr id="16390" name="Rectangle 5">
            <a:extLst>
              <a:ext uri="{FF2B5EF4-FFF2-40B4-BE49-F238E27FC236}">
                <a16:creationId xmlns:a16="http://schemas.microsoft.com/office/drawing/2014/main" id="{F4D931C5-13E9-46D4-99EE-0900A056C316}"/>
              </a:ext>
            </a:extLst>
          </p:cNvPr>
          <p:cNvSpPr>
            <a:spLocks noChangeArrowheads="1"/>
          </p:cNvSpPr>
          <p:nvPr/>
        </p:nvSpPr>
        <p:spPr bwMode="auto">
          <a:xfrm>
            <a:off x="180975" y="3810000"/>
            <a:ext cx="45354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buFont typeface="Wingdings" panose="05000000000000000000" pitchFamily="2" charset="2"/>
              <a:buNone/>
            </a:pPr>
            <a:r>
              <a:rPr lang="it-IT" altLang="it-IT" sz="1200">
                <a:solidFill>
                  <a:schemeClr val="bg1"/>
                </a:solidFill>
                <a:latin typeface="Comic Sans MS" panose="030F0702030302020204" pitchFamily="66" charset="0"/>
              </a:rPr>
              <a:t>-</a:t>
            </a:r>
          </a:p>
        </p:txBody>
      </p:sp>
      <p:sp>
        <p:nvSpPr>
          <p:cNvPr id="191494" name="Rectangle 6">
            <a:extLst>
              <a:ext uri="{FF2B5EF4-FFF2-40B4-BE49-F238E27FC236}">
                <a16:creationId xmlns:a16="http://schemas.microsoft.com/office/drawing/2014/main" id="{34B1E114-DEC8-4DBF-9A10-651B89A9EC9B}"/>
              </a:ext>
            </a:extLst>
          </p:cNvPr>
          <p:cNvSpPr>
            <a:spLocks noChangeArrowheads="1"/>
          </p:cNvSpPr>
          <p:nvPr/>
        </p:nvSpPr>
        <p:spPr bwMode="auto">
          <a:xfrm>
            <a:off x="107950" y="4838700"/>
            <a:ext cx="5184775" cy="82232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200">
                <a:solidFill>
                  <a:srgbClr val="FF9900"/>
                </a:solidFill>
                <a:latin typeface="Comic Sans MS" panose="030F0702030302020204" pitchFamily="66" charset="0"/>
              </a:rPr>
              <a:t>Paranza</a:t>
            </a:r>
          </a:p>
          <a:p>
            <a:pPr algn="just" eaLnBrk="1" hangingPunct="1"/>
            <a:r>
              <a:rPr lang="it-IT" altLang="it-IT" sz="1200">
                <a:solidFill>
                  <a:schemeClr val="bg1"/>
                </a:solidFill>
                <a:latin typeface="Comic Sans MS" panose="030F0702030302020204" pitchFamily="66" charset="0"/>
              </a:rPr>
              <a:t>Barca con un albero a vela al terzo, della capacità di circa 20-50 ton., adoperata talvolta per il piccolo cabotaggio, ma soprattutto per la pesca con la rete a strascico sulle coste adriatiche.</a:t>
            </a:r>
          </a:p>
        </p:txBody>
      </p:sp>
      <p:pic>
        <p:nvPicPr>
          <p:cNvPr id="191496" name="Picture 8" descr="Paranzella">
            <a:extLst>
              <a:ext uri="{FF2B5EF4-FFF2-40B4-BE49-F238E27FC236}">
                <a16:creationId xmlns:a16="http://schemas.microsoft.com/office/drawing/2014/main" id="{A79C1408-853E-4D28-A980-A30C23201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140200"/>
            <a:ext cx="36004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7" name="Picture 9" descr="chioggia02">
            <a:extLst>
              <a:ext uri="{FF2B5EF4-FFF2-40B4-BE49-F238E27FC236}">
                <a16:creationId xmlns:a16="http://schemas.microsoft.com/office/drawing/2014/main" id="{A5376FC7-8D31-4253-B267-1D8E6AA19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2392363"/>
            <a:ext cx="51720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8" name="Line 10">
            <a:extLst>
              <a:ext uri="{FF2B5EF4-FFF2-40B4-BE49-F238E27FC236}">
                <a16:creationId xmlns:a16="http://schemas.microsoft.com/office/drawing/2014/main" id="{B751C05B-DD00-4521-96F4-5BEAF2932A32}"/>
              </a:ext>
            </a:extLst>
          </p:cNvPr>
          <p:cNvSpPr>
            <a:spLocks noChangeShapeType="1"/>
          </p:cNvSpPr>
          <p:nvPr/>
        </p:nvSpPr>
        <p:spPr bwMode="auto">
          <a:xfrm>
            <a:off x="684213" y="3789363"/>
            <a:ext cx="431800" cy="719137"/>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1499" name="Line 11">
            <a:extLst>
              <a:ext uri="{FF2B5EF4-FFF2-40B4-BE49-F238E27FC236}">
                <a16:creationId xmlns:a16="http://schemas.microsoft.com/office/drawing/2014/main" id="{1F53F515-6856-453F-ABC6-9CFDA48CFEBF}"/>
              </a:ext>
            </a:extLst>
          </p:cNvPr>
          <p:cNvSpPr>
            <a:spLocks noChangeShapeType="1"/>
          </p:cNvSpPr>
          <p:nvPr/>
        </p:nvSpPr>
        <p:spPr bwMode="auto">
          <a:xfrm flipH="1">
            <a:off x="3635375" y="4221163"/>
            <a:ext cx="1081088" cy="14446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1502" name="Text Box 14">
            <a:extLst>
              <a:ext uri="{FF2B5EF4-FFF2-40B4-BE49-F238E27FC236}">
                <a16:creationId xmlns:a16="http://schemas.microsoft.com/office/drawing/2014/main" id="{B894C2BD-2136-4341-8E91-27CB4CCA41EF}"/>
              </a:ext>
            </a:extLst>
          </p:cNvPr>
          <p:cNvSpPr txBox="1">
            <a:spLocks noChangeArrowheads="1"/>
          </p:cNvSpPr>
          <p:nvPr/>
        </p:nvSpPr>
        <p:spPr bwMode="auto">
          <a:xfrm>
            <a:off x="2832100" y="101600"/>
            <a:ext cx="3711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a strascico</a:t>
            </a:r>
          </a:p>
        </p:txBody>
      </p:sp>
      <p:pic>
        <p:nvPicPr>
          <p:cNvPr id="16397" name="Picture 14" descr="Risultato immagini per paranza barca da pesca">
            <a:extLst>
              <a:ext uri="{FF2B5EF4-FFF2-40B4-BE49-F238E27FC236}">
                <a16:creationId xmlns:a16="http://schemas.microsoft.com/office/drawing/2014/main" id="{C4E63762-D4FE-4442-8756-69EF7D413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836613"/>
            <a:ext cx="30575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150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149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91490"/>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9149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9149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191499"/>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1494"/>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191492"/>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nodeType="afterEffect">
                                  <p:stCondLst>
                                    <p:cond delay="0"/>
                                  </p:stCondLst>
                                  <p:childTnLst>
                                    <p:set>
                                      <p:cBhvr>
                                        <p:cTn id="32" dur="1" fill="hold">
                                          <p:stCondLst>
                                            <p:cond delay="499"/>
                                          </p:stCondLst>
                                        </p:cTn>
                                        <p:tgtEl>
                                          <p:spTgt spid="191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animBg="1" autoUpdateAnimBg="0"/>
      <p:bldP spid="191491" grpId="0" autoUpdateAnimBg="0"/>
      <p:bldP spid="191492" grpId="0" animBg="1" autoUpdateAnimBg="0"/>
      <p:bldP spid="191494" grpId="0" animBg="1" autoUpdateAnimBg="0"/>
      <p:bldP spid="19150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10" descr="Risultato immagini per tonni in tonnara">
            <a:extLst>
              <a:ext uri="{FF2B5EF4-FFF2-40B4-BE49-F238E27FC236}">
                <a16:creationId xmlns:a16="http://schemas.microsoft.com/office/drawing/2014/main" id="{AF6B2071-50E7-4615-A4FA-26FEA88CE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 descr="Risultato immagini per schema di strascico">
            <a:extLst>
              <a:ext uri="{FF2B5EF4-FFF2-40B4-BE49-F238E27FC236}">
                <a16:creationId xmlns:a16="http://schemas.microsoft.com/office/drawing/2014/main" id="{64F55694-0863-4E82-89EF-36F65BFCE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08275"/>
            <a:ext cx="86407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6" name="Picture 4" descr="Divergenti">
            <a:extLst>
              <a:ext uri="{FF2B5EF4-FFF2-40B4-BE49-F238E27FC236}">
                <a16:creationId xmlns:a16="http://schemas.microsoft.com/office/drawing/2014/main" id="{A04A31C9-44F0-467D-ADB0-F56514AB5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637"/>
          <a:stretch>
            <a:fillRect/>
          </a:stretch>
        </p:blipFill>
        <p:spPr bwMode="auto">
          <a:xfrm>
            <a:off x="6227763" y="2332038"/>
            <a:ext cx="271145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Rectangle 5">
            <a:extLst>
              <a:ext uri="{FF2B5EF4-FFF2-40B4-BE49-F238E27FC236}">
                <a16:creationId xmlns:a16="http://schemas.microsoft.com/office/drawing/2014/main" id="{7CF99A03-5556-4570-BEEB-4335171588E4}"/>
              </a:ext>
            </a:extLst>
          </p:cNvPr>
          <p:cNvSpPr>
            <a:spLocks noChangeArrowheads="1"/>
          </p:cNvSpPr>
          <p:nvPr/>
        </p:nvSpPr>
        <p:spPr bwMode="auto">
          <a:xfrm>
            <a:off x="107950" y="758825"/>
            <a:ext cx="8785225" cy="1301750"/>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it-IT" altLang="it-IT" sz="1200">
                <a:solidFill>
                  <a:srgbClr val="FF9900"/>
                </a:solidFill>
                <a:latin typeface="Comic Sans MS" panose="030F0702030302020204" pitchFamily="66" charset="0"/>
              </a:rPr>
              <a:t>Caratteristiche</a:t>
            </a:r>
            <a:r>
              <a:rPr lang="it-IT" altLang="it-IT" sz="1200">
                <a:solidFill>
                  <a:schemeClr val="bg1"/>
                </a:solidFill>
                <a:latin typeface="Comic Sans MS" panose="030F0702030302020204" pitchFamily="66" charset="0"/>
              </a:rPr>
              <a:t>:</a:t>
            </a:r>
          </a:p>
          <a:p>
            <a:pPr algn="just" eaLnBrk="1" hangingPunct="1">
              <a:lnSpc>
                <a:spcPct val="110000"/>
              </a:lnSpc>
              <a:buFontTx/>
              <a:buBlip>
                <a:blip r:embed="rId5"/>
              </a:buBlip>
            </a:pPr>
            <a:r>
              <a:rPr lang="it-IT" altLang="it-IT" sz="1200">
                <a:solidFill>
                  <a:schemeClr val="bg1"/>
                </a:solidFill>
                <a:latin typeface="Comic Sans MS" panose="030F0702030302020204" pitchFamily="66" charset="0"/>
              </a:rPr>
              <a:t> rete a tronco di cono o di piramide con sacco terminale lunga dai 20-30m;</a:t>
            </a:r>
          </a:p>
          <a:p>
            <a:pPr algn="just" eaLnBrk="1" hangingPunct="1">
              <a:lnSpc>
                <a:spcPct val="110000"/>
              </a:lnSpc>
              <a:buFontTx/>
              <a:buBlip>
                <a:blip r:embed="rId5"/>
              </a:buBlip>
            </a:pPr>
            <a:r>
              <a:rPr lang="it-IT" altLang="it-IT" sz="1200">
                <a:solidFill>
                  <a:schemeClr val="bg1"/>
                </a:solidFill>
                <a:latin typeface="Comic Sans MS" panose="030F0702030302020204" pitchFamily="66" charset="0"/>
              </a:rPr>
              <a:t> asimmetrica (la parte superiore detta “cielo” fornita di galleggianti sopravanza quella inferiore con i piombi;</a:t>
            </a:r>
          </a:p>
          <a:p>
            <a:pPr algn="just" eaLnBrk="1" hangingPunct="1">
              <a:lnSpc>
                <a:spcPct val="110000"/>
              </a:lnSpc>
              <a:buFontTx/>
              <a:buBlip>
                <a:blip r:embed="rId5"/>
              </a:buBlip>
            </a:pPr>
            <a:r>
              <a:rPr lang="it-IT" altLang="it-IT" sz="1200">
                <a:solidFill>
                  <a:schemeClr val="bg1"/>
                </a:solidFill>
                <a:latin typeface="Comic Sans MS" panose="030F0702030302020204" pitchFamily="66" charset="0"/>
              </a:rPr>
              <a:t> corpo della rete formato da varie pezze con maglie che decrescono fino al sacco non inferiori a 50mm .</a:t>
            </a:r>
          </a:p>
          <a:p>
            <a:pPr algn="just" eaLnBrk="1" hangingPunct="1">
              <a:lnSpc>
                <a:spcPct val="110000"/>
              </a:lnSpc>
              <a:buFontTx/>
              <a:buBlip>
                <a:blip r:embed="rId5"/>
              </a:buBlip>
            </a:pPr>
            <a:r>
              <a:rPr lang="it-IT" altLang="it-IT" sz="1200">
                <a:solidFill>
                  <a:schemeClr val="bg1"/>
                </a:solidFill>
                <a:latin typeface="Comic Sans MS" panose="030F0702030302020204" pitchFamily="66" charset="0"/>
              </a:rPr>
              <a:t> l’apertura verticale della rete è assicurata dal rapporto sugheri/piombi;</a:t>
            </a:r>
          </a:p>
          <a:p>
            <a:pPr algn="just" eaLnBrk="1" hangingPunct="1">
              <a:lnSpc>
                <a:spcPct val="110000"/>
              </a:lnSpc>
              <a:buFontTx/>
              <a:buBlip>
                <a:blip r:embed="rId5"/>
              </a:buBlip>
            </a:pPr>
            <a:r>
              <a:rPr lang="it-IT" altLang="it-IT" sz="1200">
                <a:solidFill>
                  <a:schemeClr val="bg1"/>
                </a:solidFill>
                <a:latin typeface="Comic Sans MS" panose="030F0702030302020204" pitchFamily="66" charset="0"/>
              </a:rPr>
              <a:t> l’apertura orizzontale è assicurata dai divergenti (divergenti rettangolari, piatti in legno e bordati di ferro).</a:t>
            </a:r>
          </a:p>
        </p:txBody>
      </p:sp>
      <p:sp>
        <p:nvSpPr>
          <p:cNvPr id="192518" name="Rectangle 6">
            <a:extLst>
              <a:ext uri="{FF2B5EF4-FFF2-40B4-BE49-F238E27FC236}">
                <a16:creationId xmlns:a16="http://schemas.microsoft.com/office/drawing/2014/main" id="{D429B219-64BC-4E3C-98E7-00DB86FAF473}"/>
              </a:ext>
            </a:extLst>
          </p:cNvPr>
          <p:cNvSpPr>
            <a:spLocks noChangeArrowheads="1"/>
          </p:cNvSpPr>
          <p:nvPr/>
        </p:nvSpPr>
        <p:spPr bwMode="auto">
          <a:xfrm>
            <a:off x="107950" y="469900"/>
            <a:ext cx="1963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Rete a Strascico</a:t>
            </a:r>
          </a:p>
        </p:txBody>
      </p:sp>
      <p:sp>
        <p:nvSpPr>
          <p:cNvPr id="192521" name="Text Box 9">
            <a:extLst>
              <a:ext uri="{FF2B5EF4-FFF2-40B4-BE49-F238E27FC236}">
                <a16:creationId xmlns:a16="http://schemas.microsoft.com/office/drawing/2014/main" id="{8BF61A5C-EAD4-4084-86F8-43C937C7CBC8}"/>
              </a:ext>
            </a:extLst>
          </p:cNvPr>
          <p:cNvSpPr txBox="1">
            <a:spLocks noChangeArrowheads="1"/>
          </p:cNvSpPr>
          <p:nvPr/>
        </p:nvSpPr>
        <p:spPr bwMode="auto">
          <a:xfrm>
            <a:off x="2832100" y="101600"/>
            <a:ext cx="3711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a strascico</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2521"/>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192518"/>
                                        </p:tgtEl>
                                        <p:attrNameLst>
                                          <p:attrName>style.visibility</p:attrName>
                                        </p:attrNameLst>
                                      </p:cBhvr>
                                      <p:to>
                                        <p:strVal val="visible"/>
                                      </p:to>
                                    </p:set>
                                    <p:animEffect transition="in" filter="dissolve">
                                      <p:cBhvr>
                                        <p:cTn id="10" dur="500"/>
                                        <p:tgtEl>
                                          <p:spTgt spid="1925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2517"/>
                                        </p:tgtEl>
                                        <p:attrNameLst>
                                          <p:attrName>style.visibility</p:attrName>
                                        </p:attrNameLst>
                                      </p:cBhvr>
                                      <p:to>
                                        <p:strVal val="visible"/>
                                      </p:to>
                                    </p:set>
                                    <p:animEffect transition="in" filter="dissolve">
                                      <p:cBhvr>
                                        <p:cTn id="15" dur="500"/>
                                        <p:tgtEl>
                                          <p:spTgt spid="1925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92516"/>
                                        </p:tgtEl>
                                        <p:attrNameLst>
                                          <p:attrName>style.visibility</p:attrName>
                                        </p:attrNameLst>
                                      </p:cBhvr>
                                      <p:to>
                                        <p:strVal val="visible"/>
                                      </p:to>
                                    </p:set>
                                    <p:animEffect transition="in" filter="dissolve">
                                      <p:cBhvr>
                                        <p:cTn id="20" dur="500"/>
                                        <p:tgtEl>
                                          <p:spTgt spid="19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autoUpdateAnimBg="0"/>
      <p:bldP spid="192518" grpId="0" autoUpdateAnimBg="0"/>
      <p:bldP spid="19252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6" name="Picture 14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087" name="Picture 14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088" name="Oval 14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89" name="Picture 15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090" name="Picture 15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091" name="Rectangle 15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7" name="Rectangle 15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74" name="Text Box 2">
            <a:extLst>
              <a:ext uri="{FF2B5EF4-FFF2-40B4-BE49-F238E27FC236}">
                <a16:creationId xmlns:a16="http://schemas.microsoft.com/office/drawing/2014/main" id="{F5CA0ECC-8721-4FD5-A8BD-A2CC103091B5}"/>
              </a:ext>
            </a:extLst>
          </p:cNvPr>
          <p:cNvSpPr txBox="1">
            <a:spLocks noChangeArrowheads="1"/>
          </p:cNvSpPr>
          <p:nvPr/>
        </p:nvSpPr>
        <p:spPr bwMode="auto">
          <a:xfrm>
            <a:off x="486697" y="629266"/>
            <a:ext cx="4641143" cy="1622321"/>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t">
            <a:norm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457200">
              <a:spcAft>
                <a:spcPts val="600"/>
              </a:spcAft>
            </a:pPr>
            <a:r>
              <a:rPr lang="en-US" altLang="en-US" sz="4200">
                <a:solidFill>
                  <a:srgbClr val="EBEBEB"/>
                </a:solidFill>
                <a:latin typeface="+mj-lt"/>
                <a:ea typeface="+mj-ea"/>
                <a:cs typeface="+mj-cs"/>
              </a:rPr>
              <a:t>ZOOLOGIA</a:t>
            </a:r>
          </a:p>
        </p:txBody>
      </p:sp>
      <p:sp>
        <p:nvSpPr>
          <p:cNvPr id="3075" name="Text Box 3">
            <a:extLst>
              <a:ext uri="{FF2B5EF4-FFF2-40B4-BE49-F238E27FC236}">
                <a16:creationId xmlns:a16="http://schemas.microsoft.com/office/drawing/2014/main" id="{8932E684-9E85-46DA-9B02-89C5458DBE81}"/>
              </a:ext>
            </a:extLst>
          </p:cNvPr>
          <p:cNvSpPr txBox="1">
            <a:spLocks noChangeArrowheads="1"/>
          </p:cNvSpPr>
          <p:nvPr/>
        </p:nvSpPr>
        <p:spPr bwMode="auto">
          <a:xfrm>
            <a:off x="451079" y="1600200"/>
            <a:ext cx="4641142" cy="4870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457200">
              <a:lnSpc>
                <a:spcPct val="90000"/>
              </a:lnSpc>
              <a:spcBef>
                <a:spcPts val="1000"/>
              </a:spcBef>
              <a:spcAft>
                <a:spcPts val="0"/>
              </a:spcAft>
              <a:buClr>
                <a:schemeClr val="bg2">
                  <a:lumMod val="40000"/>
                  <a:lumOff val="60000"/>
                </a:schemeClr>
              </a:buClr>
              <a:buSzPct val="80000"/>
              <a:buFont typeface="Wingdings 3" charset="2"/>
              <a:buChar char=""/>
            </a:pPr>
            <a:r>
              <a:rPr lang="en-US" altLang="en-US" sz="2000" dirty="0">
                <a:solidFill>
                  <a:srgbClr val="FFFFFF"/>
                </a:solidFill>
                <a:latin typeface="+mj-lt"/>
                <a:ea typeface="+mj-ea"/>
                <a:cs typeface="+mj-cs"/>
              </a:rPr>
              <a:t>La </a:t>
            </a:r>
            <a:r>
              <a:rPr lang="en-US" altLang="en-US" sz="2000" dirty="0" err="1">
                <a:solidFill>
                  <a:srgbClr val="FFFFFF"/>
                </a:solidFill>
                <a:latin typeface="+mj-lt"/>
                <a:ea typeface="+mj-ea"/>
                <a:cs typeface="+mj-cs"/>
              </a:rPr>
              <a:t>Zoologia</a:t>
            </a:r>
            <a:r>
              <a:rPr lang="en-US" altLang="en-US" sz="2000" dirty="0">
                <a:solidFill>
                  <a:srgbClr val="FFFFFF"/>
                </a:solidFill>
                <a:latin typeface="+mj-lt"/>
                <a:ea typeface="+mj-ea"/>
                <a:cs typeface="+mj-cs"/>
              </a:rPr>
              <a:t> è la </a:t>
            </a:r>
            <a:r>
              <a:rPr lang="en-US" altLang="en-US" sz="2000" dirty="0" err="1">
                <a:solidFill>
                  <a:srgbClr val="FFFFFF"/>
                </a:solidFill>
                <a:latin typeface="+mj-lt"/>
                <a:ea typeface="+mj-ea"/>
                <a:cs typeface="+mj-cs"/>
              </a:rPr>
              <a:t>scienza</a:t>
            </a:r>
            <a:r>
              <a:rPr lang="en-US" altLang="en-US" sz="2000" dirty="0">
                <a:solidFill>
                  <a:srgbClr val="FFFFFF"/>
                </a:solidFill>
                <a:latin typeface="+mj-lt"/>
                <a:ea typeface="+mj-ea"/>
                <a:cs typeface="+mj-cs"/>
              </a:rPr>
              <a:t> </a:t>
            </a:r>
            <a:r>
              <a:rPr lang="en-US" altLang="en-US" sz="2000" dirty="0" err="1">
                <a:solidFill>
                  <a:srgbClr val="FFFFFF"/>
                </a:solidFill>
                <a:latin typeface="+mj-lt"/>
                <a:ea typeface="+mj-ea"/>
                <a:cs typeface="+mj-cs"/>
              </a:rPr>
              <a:t>che</a:t>
            </a:r>
            <a:r>
              <a:rPr lang="en-US" altLang="en-US" sz="2000" dirty="0">
                <a:solidFill>
                  <a:srgbClr val="FFFFFF"/>
                </a:solidFill>
                <a:latin typeface="+mj-lt"/>
                <a:ea typeface="+mj-ea"/>
                <a:cs typeface="+mj-cs"/>
              </a:rPr>
              <a:t> </a:t>
            </a:r>
            <a:r>
              <a:rPr lang="en-US" altLang="en-US" sz="2000" dirty="0" err="1">
                <a:solidFill>
                  <a:srgbClr val="FFFFFF"/>
                </a:solidFill>
                <a:latin typeface="+mj-lt"/>
                <a:ea typeface="+mj-ea"/>
                <a:cs typeface="+mj-cs"/>
              </a:rPr>
              <a:t>studia</a:t>
            </a:r>
            <a:r>
              <a:rPr lang="en-US" altLang="en-US" sz="2000" dirty="0">
                <a:solidFill>
                  <a:srgbClr val="FFFFFF"/>
                </a:solidFill>
                <a:latin typeface="+mj-lt"/>
                <a:ea typeface="+mj-ea"/>
                <a:cs typeface="+mj-cs"/>
              </a:rPr>
              <a:t> </a:t>
            </a:r>
            <a:r>
              <a:rPr lang="en-US" altLang="en-US" sz="2000" dirty="0" err="1">
                <a:solidFill>
                  <a:srgbClr val="FFFFFF"/>
                </a:solidFill>
                <a:latin typeface="+mj-lt"/>
                <a:ea typeface="+mj-ea"/>
                <a:cs typeface="+mj-cs"/>
              </a:rPr>
              <a:t>tutto</a:t>
            </a:r>
            <a:r>
              <a:rPr lang="en-US" altLang="en-US" sz="2000" dirty="0">
                <a:solidFill>
                  <a:srgbClr val="FFFFFF"/>
                </a:solidFill>
                <a:latin typeface="+mj-lt"/>
                <a:ea typeface="+mj-ea"/>
                <a:cs typeface="+mj-cs"/>
              </a:rPr>
              <a:t> </a:t>
            </a:r>
            <a:r>
              <a:rPr lang="en-US" altLang="en-US" sz="2000" dirty="0" err="1">
                <a:solidFill>
                  <a:srgbClr val="FFFFFF"/>
                </a:solidFill>
                <a:latin typeface="+mj-lt"/>
                <a:ea typeface="+mj-ea"/>
                <a:cs typeface="+mj-cs"/>
              </a:rPr>
              <a:t>ciò</a:t>
            </a:r>
            <a:r>
              <a:rPr lang="en-US" altLang="en-US" sz="2000" dirty="0">
                <a:solidFill>
                  <a:srgbClr val="FFFFFF"/>
                </a:solidFill>
                <a:latin typeface="+mj-lt"/>
                <a:ea typeface="+mj-ea"/>
                <a:cs typeface="+mj-cs"/>
              </a:rPr>
              <a:t> </a:t>
            </a:r>
            <a:r>
              <a:rPr lang="en-US" altLang="en-US" sz="2000" dirty="0" err="1">
                <a:solidFill>
                  <a:srgbClr val="FFFFFF"/>
                </a:solidFill>
                <a:latin typeface="+mj-lt"/>
                <a:ea typeface="+mj-ea"/>
                <a:cs typeface="+mj-cs"/>
              </a:rPr>
              <a:t>che</a:t>
            </a:r>
            <a:r>
              <a:rPr lang="en-US" altLang="en-US" sz="2000" dirty="0">
                <a:solidFill>
                  <a:srgbClr val="FFFFFF"/>
                </a:solidFill>
                <a:latin typeface="+mj-lt"/>
                <a:ea typeface="+mj-ea"/>
                <a:cs typeface="+mj-cs"/>
              </a:rPr>
              <a:t> </a:t>
            </a:r>
            <a:r>
              <a:rPr lang="en-US" altLang="en-US" sz="2000" dirty="0" err="1">
                <a:solidFill>
                  <a:srgbClr val="FFFFFF"/>
                </a:solidFill>
                <a:latin typeface="+mj-lt"/>
                <a:ea typeface="+mj-ea"/>
                <a:cs typeface="+mj-cs"/>
              </a:rPr>
              <a:t>riguarda</a:t>
            </a:r>
            <a:r>
              <a:rPr lang="en-US" altLang="en-US" sz="2000" dirty="0">
                <a:solidFill>
                  <a:srgbClr val="FFFFFF"/>
                </a:solidFill>
                <a:latin typeface="+mj-lt"/>
                <a:ea typeface="+mj-ea"/>
                <a:cs typeface="+mj-cs"/>
              </a:rPr>
              <a:t> la vita </a:t>
            </a:r>
            <a:r>
              <a:rPr lang="en-US" altLang="en-US" sz="2000" dirty="0" err="1">
                <a:solidFill>
                  <a:srgbClr val="FFFFFF"/>
                </a:solidFill>
                <a:latin typeface="+mj-lt"/>
                <a:ea typeface="+mj-ea"/>
                <a:cs typeface="+mj-cs"/>
              </a:rPr>
              <a:t>animale</a:t>
            </a:r>
            <a:r>
              <a:rPr lang="en-US" altLang="en-US" sz="2000" dirty="0">
                <a:solidFill>
                  <a:srgbClr val="FFFFFF"/>
                </a:solidFill>
                <a:latin typeface="+mj-lt"/>
                <a:ea typeface="+mj-ea"/>
                <a:cs typeface="+mj-cs"/>
              </a:rPr>
              <a:t>. A </a:t>
            </a:r>
            <a:r>
              <a:rPr lang="en-US" altLang="en-US" sz="2000" dirty="0" err="1">
                <a:solidFill>
                  <a:srgbClr val="FFFFFF"/>
                </a:solidFill>
                <a:latin typeface="+mj-lt"/>
                <a:ea typeface="+mj-ea"/>
                <a:cs typeface="+mj-cs"/>
              </a:rPr>
              <a:t>proporre</a:t>
            </a:r>
            <a:r>
              <a:rPr lang="en-US" altLang="en-US" sz="2000" dirty="0">
                <a:solidFill>
                  <a:srgbClr val="FFFFFF"/>
                </a:solidFill>
                <a:latin typeface="+mj-lt"/>
                <a:ea typeface="+mj-ea"/>
                <a:cs typeface="+mj-cs"/>
              </a:rPr>
              <a:t> </a:t>
            </a:r>
            <a:r>
              <a:rPr lang="en-US" altLang="en-US" sz="2000" dirty="0" err="1">
                <a:solidFill>
                  <a:srgbClr val="FFFFFF"/>
                </a:solidFill>
                <a:latin typeface="+mj-lt"/>
                <a:ea typeface="+mj-ea"/>
                <a:cs typeface="+mj-cs"/>
              </a:rPr>
              <a:t>il</a:t>
            </a:r>
            <a:r>
              <a:rPr lang="en-US" altLang="en-US" sz="2000" dirty="0">
                <a:solidFill>
                  <a:srgbClr val="FFFFFF"/>
                </a:solidFill>
                <a:latin typeface="+mj-lt"/>
                <a:ea typeface="+mj-ea"/>
                <a:cs typeface="+mj-cs"/>
              </a:rPr>
              <a:t> </a:t>
            </a:r>
            <a:r>
              <a:rPr lang="en-US" altLang="en-US" sz="2000" dirty="0" err="1">
                <a:solidFill>
                  <a:srgbClr val="FFFFFF"/>
                </a:solidFill>
                <a:latin typeface="+mj-lt"/>
                <a:ea typeface="+mj-ea"/>
                <a:cs typeface="+mj-cs"/>
              </a:rPr>
              <a:t>termine</a:t>
            </a:r>
            <a:r>
              <a:rPr lang="en-US" altLang="en-US" sz="2000" dirty="0">
                <a:solidFill>
                  <a:srgbClr val="FFFFFF"/>
                </a:solidFill>
                <a:latin typeface="+mj-lt"/>
                <a:ea typeface="+mj-ea"/>
                <a:cs typeface="+mj-cs"/>
              </a:rPr>
              <a:t> </a:t>
            </a:r>
            <a:r>
              <a:rPr lang="en-US" altLang="en-US" sz="2000" dirty="0" err="1">
                <a:solidFill>
                  <a:srgbClr val="FFFFFF"/>
                </a:solidFill>
                <a:latin typeface="+mj-lt"/>
                <a:ea typeface="+mj-ea"/>
                <a:cs typeface="+mj-cs"/>
              </a:rPr>
              <a:t>zoologia</a:t>
            </a:r>
            <a:r>
              <a:rPr lang="en-US" altLang="en-US" sz="2000" dirty="0">
                <a:solidFill>
                  <a:srgbClr val="FFFFFF"/>
                </a:solidFill>
                <a:latin typeface="+mj-lt"/>
                <a:ea typeface="+mj-ea"/>
                <a:cs typeface="+mj-cs"/>
              </a:rPr>
              <a:t> fu </a:t>
            </a:r>
            <a:r>
              <a:rPr lang="en-US" altLang="en-US" sz="2000" dirty="0" err="1">
                <a:solidFill>
                  <a:srgbClr val="FFFFFF"/>
                </a:solidFill>
                <a:latin typeface="+mj-lt"/>
                <a:ea typeface="+mj-ea"/>
                <a:cs typeface="+mj-cs"/>
              </a:rPr>
              <a:t>Aristotele</a:t>
            </a:r>
            <a:r>
              <a:rPr lang="en-US" altLang="en-US" sz="2000" dirty="0">
                <a:solidFill>
                  <a:srgbClr val="FFFFFF"/>
                </a:solidFill>
                <a:latin typeface="+mj-lt"/>
                <a:ea typeface="+mj-ea"/>
                <a:cs typeface="+mj-cs"/>
              </a:rPr>
              <a:t> con le </a:t>
            </a:r>
            <a:r>
              <a:rPr lang="en-US" altLang="en-US" sz="2000" dirty="0" err="1">
                <a:solidFill>
                  <a:srgbClr val="FFFFFF"/>
                </a:solidFill>
                <a:latin typeface="+mj-lt"/>
                <a:ea typeface="+mj-ea"/>
                <a:cs typeface="+mj-cs"/>
              </a:rPr>
              <a:t>opere</a:t>
            </a:r>
            <a:r>
              <a:rPr lang="en-US" altLang="en-US" sz="2000" dirty="0">
                <a:solidFill>
                  <a:srgbClr val="FFFFFF"/>
                </a:solidFill>
                <a:latin typeface="+mj-lt"/>
                <a:ea typeface="+mj-ea"/>
                <a:cs typeface="+mj-cs"/>
              </a:rPr>
              <a:t> </a:t>
            </a:r>
            <a:r>
              <a:rPr lang="en-US" sz="2000" dirty="0">
                <a:solidFill>
                  <a:srgbClr val="FFFFFF"/>
                </a:solidFill>
                <a:latin typeface="+mj-lt"/>
                <a:ea typeface="+mj-ea"/>
                <a:cs typeface="+mj-cs"/>
              </a:rPr>
              <a:t>Historia </a:t>
            </a:r>
            <a:r>
              <a:rPr lang="en-US" sz="2000" dirty="0" err="1">
                <a:solidFill>
                  <a:srgbClr val="FFFFFF"/>
                </a:solidFill>
                <a:latin typeface="+mj-lt"/>
                <a:ea typeface="+mj-ea"/>
                <a:cs typeface="+mj-cs"/>
              </a:rPr>
              <a:t>animalium</a:t>
            </a:r>
            <a:r>
              <a:rPr lang="en-US" sz="2000" dirty="0">
                <a:solidFill>
                  <a:srgbClr val="FFFFFF"/>
                </a:solidFill>
                <a:latin typeface="+mj-lt"/>
                <a:ea typeface="+mj-ea"/>
                <a:cs typeface="+mj-cs"/>
              </a:rPr>
              <a:t> e De </a:t>
            </a:r>
            <a:r>
              <a:rPr lang="en-US" sz="2000" dirty="0" err="1">
                <a:solidFill>
                  <a:srgbClr val="FFFFFF"/>
                </a:solidFill>
                <a:latin typeface="+mj-lt"/>
                <a:ea typeface="+mj-ea"/>
                <a:cs typeface="+mj-cs"/>
              </a:rPr>
              <a:t>partibus</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animalium</a:t>
            </a:r>
            <a:r>
              <a:rPr lang="en-US" sz="2000" dirty="0">
                <a:solidFill>
                  <a:srgbClr val="FFFFFF"/>
                </a:solidFill>
                <a:latin typeface="+mj-lt"/>
                <a:ea typeface="+mj-ea"/>
                <a:cs typeface="+mj-cs"/>
              </a:rPr>
              <a:t>. </a:t>
            </a:r>
          </a:p>
          <a:p>
            <a:pPr defTabSz="457200">
              <a:lnSpc>
                <a:spcPct val="90000"/>
              </a:lnSpc>
              <a:spcBef>
                <a:spcPts val="1000"/>
              </a:spcBef>
              <a:spcAft>
                <a:spcPts val="0"/>
              </a:spcAft>
              <a:buClr>
                <a:schemeClr val="bg2">
                  <a:lumMod val="40000"/>
                  <a:lumOff val="60000"/>
                </a:schemeClr>
              </a:buClr>
              <a:buSzPct val="80000"/>
              <a:buFont typeface="Wingdings 3" charset="2"/>
              <a:buChar char=""/>
            </a:pPr>
            <a:r>
              <a:rPr lang="en-US" altLang="en-US" sz="2000" dirty="0">
                <a:solidFill>
                  <a:srgbClr val="FFFFFF"/>
                </a:solidFill>
                <a:latin typeface="+mj-lt"/>
                <a:ea typeface="+mj-ea"/>
                <a:cs typeface="+mj-cs"/>
              </a:rPr>
              <a:t>La </a:t>
            </a:r>
            <a:r>
              <a:rPr lang="en-US" altLang="en-US" sz="2000" dirty="0" err="1">
                <a:solidFill>
                  <a:srgbClr val="FFFFFF"/>
                </a:solidFill>
                <a:latin typeface="+mj-lt"/>
                <a:ea typeface="+mj-ea"/>
                <a:cs typeface="+mj-cs"/>
              </a:rPr>
              <a:t>Zoologia</a:t>
            </a:r>
            <a:r>
              <a:rPr lang="en-US" altLang="en-US" sz="2000" dirty="0">
                <a:solidFill>
                  <a:srgbClr val="FFFFFF"/>
                </a:solidFill>
                <a:latin typeface="+mj-lt"/>
                <a:ea typeface="+mj-ea"/>
                <a:cs typeface="+mj-cs"/>
              </a:rPr>
              <a:t> </a:t>
            </a:r>
            <a:r>
              <a:rPr lang="en-US" altLang="en-US" sz="2000" dirty="0" err="1">
                <a:solidFill>
                  <a:srgbClr val="FFFFFF"/>
                </a:solidFill>
                <a:latin typeface="+mj-lt"/>
                <a:ea typeface="+mj-ea"/>
                <a:cs typeface="+mj-cs"/>
              </a:rPr>
              <a:t>comprende</a:t>
            </a:r>
            <a:r>
              <a:rPr lang="en-US" altLang="en-US" sz="2000" dirty="0">
                <a:solidFill>
                  <a:srgbClr val="FFFFFF"/>
                </a:solidFill>
                <a:latin typeface="+mj-lt"/>
                <a:ea typeface="+mj-ea"/>
                <a:cs typeface="+mj-cs"/>
              </a:rPr>
              <a:t> uno </a:t>
            </a:r>
            <a:r>
              <a:rPr lang="en-US" altLang="en-US" sz="2000" dirty="0" err="1">
                <a:solidFill>
                  <a:srgbClr val="FFFFFF"/>
                </a:solidFill>
                <a:latin typeface="+mj-lt"/>
                <a:ea typeface="+mj-ea"/>
                <a:cs typeface="+mj-cs"/>
              </a:rPr>
              <a:t>spettro</a:t>
            </a:r>
            <a:r>
              <a:rPr lang="en-US" altLang="en-US" sz="2000" dirty="0">
                <a:solidFill>
                  <a:srgbClr val="FFFFFF"/>
                </a:solidFill>
                <a:latin typeface="+mj-lt"/>
                <a:ea typeface="+mj-ea"/>
                <a:cs typeface="+mj-cs"/>
              </a:rPr>
              <a:t> molto </a:t>
            </a:r>
            <a:r>
              <a:rPr lang="en-US" altLang="en-US" sz="2000" dirty="0" err="1">
                <a:solidFill>
                  <a:srgbClr val="FFFFFF"/>
                </a:solidFill>
                <a:latin typeface="+mj-lt"/>
                <a:ea typeface="+mj-ea"/>
                <a:cs typeface="+mj-cs"/>
              </a:rPr>
              <a:t>ampio</a:t>
            </a:r>
            <a:r>
              <a:rPr lang="en-US" altLang="en-US" sz="2000" dirty="0">
                <a:solidFill>
                  <a:srgbClr val="FFFFFF"/>
                </a:solidFill>
                <a:latin typeface="+mj-lt"/>
                <a:ea typeface="+mj-ea"/>
                <a:cs typeface="+mj-cs"/>
              </a:rPr>
              <a:t> di </a:t>
            </a:r>
            <a:r>
              <a:rPr lang="en-US" altLang="en-US" sz="2000" dirty="0" err="1">
                <a:solidFill>
                  <a:srgbClr val="FFFFFF"/>
                </a:solidFill>
                <a:latin typeface="+mj-lt"/>
                <a:ea typeface="+mj-ea"/>
                <a:cs typeface="+mj-cs"/>
              </a:rPr>
              <a:t>branche</a:t>
            </a:r>
            <a:r>
              <a:rPr lang="en-US" altLang="en-US" sz="2000" dirty="0">
                <a:solidFill>
                  <a:srgbClr val="FFFFFF"/>
                </a:solidFill>
                <a:latin typeface="+mj-lt"/>
                <a:ea typeface="+mj-ea"/>
                <a:cs typeface="+mj-cs"/>
              </a:rPr>
              <a:t> di studio, co</a:t>
            </a:r>
            <a:r>
              <a:rPr lang="en-US" sz="2000" dirty="0">
                <a:solidFill>
                  <a:srgbClr val="FFFFFF"/>
                </a:solidFill>
                <a:latin typeface="+mj-lt"/>
                <a:ea typeface="+mj-ea"/>
                <a:cs typeface="+mj-cs"/>
              </a:rPr>
              <a:t>me la </a:t>
            </a:r>
            <a:r>
              <a:rPr lang="en-US" sz="2000" dirty="0" err="1">
                <a:solidFill>
                  <a:srgbClr val="FFFFFF"/>
                </a:solidFill>
                <a:latin typeface="+mj-lt"/>
                <a:ea typeface="+mj-ea"/>
                <a:cs typeface="+mj-cs"/>
              </a:rPr>
              <a:t>paleozoologia</a:t>
            </a:r>
            <a:r>
              <a:rPr lang="en-US" sz="2000" dirty="0">
                <a:solidFill>
                  <a:srgbClr val="FFFFFF"/>
                </a:solidFill>
                <a:latin typeface="+mj-lt"/>
                <a:ea typeface="+mj-ea"/>
                <a:cs typeface="+mj-cs"/>
              </a:rPr>
              <a:t>, la </a:t>
            </a:r>
            <a:r>
              <a:rPr lang="en-US" sz="2000" dirty="0" err="1">
                <a:solidFill>
                  <a:srgbClr val="FFFFFF"/>
                </a:solidFill>
                <a:latin typeface="+mj-lt"/>
                <a:ea typeface="+mj-ea"/>
                <a:cs typeface="+mj-cs"/>
              </a:rPr>
              <a:t>zoogeografia</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l'anatomia</a:t>
            </a:r>
            <a:r>
              <a:rPr lang="en-US" sz="2000" dirty="0">
                <a:solidFill>
                  <a:srgbClr val="FFFFFF"/>
                </a:solidFill>
                <a:latin typeface="+mj-lt"/>
                <a:ea typeface="+mj-ea"/>
                <a:cs typeface="+mj-cs"/>
              </a:rPr>
              <a:t>, la </a:t>
            </a:r>
            <a:r>
              <a:rPr lang="en-US" sz="2000" dirty="0" err="1">
                <a:solidFill>
                  <a:srgbClr val="FFFFFF"/>
                </a:solidFill>
                <a:latin typeface="+mj-lt"/>
                <a:ea typeface="+mj-ea"/>
                <a:cs typeface="+mj-cs"/>
              </a:rPr>
              <a:t>morfologia</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funzionale</a:t>
            </a:r>
            <a:r>
              <a:rPr lang="en-US" sz="2000" dirty="0">
                <a:solidFill>
                  <a:srgbClr val="FFFFFF"/>
                </a:solidFill>
                <a:latin typeface="+mj-lt"/>
                <a:ea typeface="+mj-ea"/>
                <a:cs typeface="+mj-cs"/>
              </a:rPr>
              <a:t>, la </a:t>
            </a:r>
            <a:r>
              <a:rPr lang="en-US" sz="2000" dirty="0" err="1">
                <a:solidFill>
                  <a:srgbClr val="FFFFFF"/>
                </a:solidFill>
                <a:latin typeface="+mj-lt"/>
                <a:ea typeface="+mj-ea"/>
                <a:cs typeface="+mj-cs"/>
              </a:rPr>
              <a:t>fisiologia</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l'embriologia</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l'etologia</a:t>
            </a:r>
            <a:r>
              <a:rPr lang="en-US" sz="2000" dirty="0">
                <a:solidFill>
                  <a:srgbClr val="FFFFFF"/>
                </a:solidFill>
                <a:latin typeface="+mj-lt"/>
                <a:ea typeface="+mj-ea"/>
                <a:cs typeface="+mj-cs"/>
              </a:rPr>
              <a:t>, la </a:t>
            </a:r>
            <a:r>
              <a:rPr lang="en-US" sz="2000" dirty="0" err="1">
                <a:solidFill>
                  <a:srgbClr val="FFFFFF"/>
                </a:solidFill>
                <a:latin typeface="+mj-lt"/>
                <a:ea typeface="+mj-ea"/>
                <a:cs typeface="+mj-cs"/>
              </a:rPr>
              <a:t>filogenetica</a:t>
            </a:r>
            <a:r>
              <a:rPr lang="en-US" sz="2000" dirty="0">
                <a:solidFill>
                  <a:srgbClr val="FFFFFF"/>
                </a:solidFill>
                <a:latin typeface="+mj-lt"/>
                <a:ea typeface="+mj-ea"/>
                <a:cs typeface="+mj-cs"/>
              </a:rPr>
              <a:t> e la </a:t>
            </a:r>
            <a:r>
              <a:rPr lang="en-US" sz="2000" dirty="0" err="1">
                <a:solidFill>
                  <a:srgbClr val="FFFFFF"/>
                </a:solidFill>
                <a:latin typeface="+mj-lt"/>
                <a:ea typeface="+mj-ea"/>
                <a:cs typeface="+mj-cs"/>
              </a:rPr>
              <a:t>zoologia</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speciale</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che</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tratta</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l'origine</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della</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diversità</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delle</a:t>
            </a:r>
            <a:r>
              <a:rPr lang="en-US" sz="2000" dirty="0">
                <a:solidFill>
                  <a:srgbClr val="FFFFFF"/>
                </a:solidFill>
                <a:latin typeface="+mj-lt"/>
                <a:ea typeface="+mj-ea"/>
                <a:cs typeface="+mj-cs"/>
              </a:rPr>
              <a:t> specie, la </a:t>
            </a:r>
            <a:r>
              <a:rPr lang="en-US" sz="2000" dirty="0" err="1">
                <a:solidFill>
                  <a:srgbClr val="FFFFFF"/>
                </a:solidFill>
                <a:latin typeface="+mj-lt"/>
                <a:ea typeface="+mj-ea"/>
                <a:cs typeface="+mj-cs"/>
              </a:rPr>
              <a:t>loro</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integrazione</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nell'ambiente</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naturale</a:t>
            </a:r>
            <a:r>
              <a:rPr lang="en-US" sz="2000" dirty="0">
                <a:solidFill>
                  <a:srgbClr val="FFFFFF"/>
                </a:solidFill>
                <a:latin typeface="+mj-lt"/>
                <a:ea typeface="+mj-ea"/>
                <a:cs typeface="+mj-cs"/>
              </a:rPr>
              <a:t> e la </a:t>
            </a:r>
            <a:r>
              <a:rPr lang="en-US" sz="2000" dirty="0" err="1">
                <a:solidFill>
                  <a:srgbClr val="FFFFFF"/>
                </a:solidFill>
                <a:latin typeface="+mj-lt"/>
                <a:ea typeface="+mj-ea"/>
                <a:cs typeface="+mj-cs"/>
              </a:rPr>
              <a:t>loro</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classificazione</a:t>
            </a:r>
            <a:r>
              <a:rPr lang="en-US" sz="2000" dirty="0">
                <a:solidFill>
                  <a:srgbClr val="FFFFFF"/>
                </a:solidFill>
                <a:latin typeface="+mj-lt"/>
                <a:ea typeface="+mj-ea"/>
                <a:cs typeface="+mj-cs"/>
              </a:rPr>
              <a:t>.</a:t>
            </a:r>
            <a:endParaRPr lang="en-US" altLang="en-US" sz="2000" dirty="0">
              <a:solidFill>
                <a:srgbClr val="FFFFFF"/>
              </a:solidFill>
              <a:latin typeface="+mj-lt"/>
              <a:ea typeface="+mj-ea"/>
              <a:cs typeface="+mj-cs"/>
            </a:endParaRPr>
          </a:p>
        </p:txBody>
      </p:sp>
      <p:sp>
        <p:nvSpPr>
          <p:cNvPr id="15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0" name="Picture 2">
            <a:extLst>
              <a:ext uri="{FF2B5EF4-FFF2-40B4-BE49-F238E27FC236}">
                <a16:creationId xmlns:a16="http://schemas.microsoft.com/office/drawing/2014/main" id="{00724715-23D3-4921-AE4D-01093B232A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031" r="12355"/>
          <a:stretch/>
        </p:blipFill>
        <p:spPr bwMode="auto">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2" descr="Immagine che contiene testo&#10;&#10;Descrizione generata con affidabilità molto elevata">
            <a:extLst>
              <a:ext uri="{FF2B5EF4-FFF2-40B4-BE49-F238E27FC236}">
                <a16:creationId xmlns:a16="http://schemas.microsoft.com/office/drawing/2014/main" id="{7AEE1E21-74C0-429F-A38F-BC98ECF171C0}"/>
              </a:ext>
            </a:extLst>
          </p:cNvPr>
          <p:cNvPicPr>
            <a:picLocks noChangeAspect="1"/>
          </p:cNvPicPr>
          <p:nvPr/>
        </p:nvPicPr>
        <p:blipFill rotWithShape="1">
          <a:blip r:embed="rId2"/>
          <a:srcRect b="6542"/>
          <a:stretch/>
        </p:blipFill>
        <p:spPr>
          <a:xfrm>
            <a:off x="20" y="10"/>
            <a:ext cx="9143980" cy="6857990"/>
          </a:xfrm>
          <a:prstGeom prst="rect">
            <a:avLst/>
          </a:prstGeom>
          <a:noFill/>
        </p:spPr>
      </p:pic>
    </p:spTree>
    <p:extLst>
      <p:ext uri="{BB962C8B-B14F-4D97-AF65-F5344CB8AC3E}">
        <p14:creationId xmlns:p14="http://schemas.microsoft.com/office/powerpoint/2010/main" val="463948989"/>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0" descr="Risultato immagini per tonni in tonnara">
            <a:extLst>
              <a:ext uri="{FF2B5EF4-FFF2-40B4-BE49-F238E27FC236}">
                <a16:creationId xmlns:a16="http://schemas.microsoft.com/office/drawing/2014/main" id="{380357C5-DD97-4F46-8DCE-0744B1306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8" name="Rectangle 2">
            <a:extLst>
              <a:ext uri="{FF2B5EF4-FFF2-40B4-BE49-F238E27FC236}">
                <a16:creationId xmlns:a16="http://schemas.microsoft.com/office/drawing/2014/main" id="{AF75A338-169A-4910-8D15-6D9AB8DA8DE2}"/>
              </a:ext>
            </a:extLst>
          </p:cNvPr>
          <p:cNvSpPr>
            <a:spLocks noChangeArrowheads="1"/>
          </p:cNvSpPr>
          <p:nvPr/>
        </p:nvSpPr>
        <p:spPr bwMode="auto">
          <a:xfrm>
            <a:off x="107950" y="895350"/>
            <a:ext cx="4032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400">
                <a:solidFill>
                  <a:schemeClr val="bg1"/>
                </a:solidFill>
                <a:latin typeface="Comic Sans MS" panose="030F0702030302020204" pitchFamily="66" charset="0"/>
              </a:rPr>
              <a:t>Le principali specie catturabili con questo tipo di pesca sono:</a:t>
            </a:r>
          </a:p>
        </p:txBody>
      </p:sp>
      <p:sp>
        <p:nvSpPr>
          <p:cNvPr id="193539" name="Rectangle 3">
            <a:extLst>
              <a:ext uri="{FF2B5EF4-FFF2-40B4-BE49-F238E27FC236}">
                <a16:creationId xmlns:a16="http://schemas.microsoft.com/office/drawing/2014/main" id="{AD1153E4-8BF4-4F0D-B911-D9A635765736}"/>
              </a:ext>
            </a:extLst>
          </p:cNvPr>
          <p:cNvSpPr>
            <a:spLocks noChangeArrowheads="1"/>
          </p:cNvSpPr>
          <p:nvPr/>
        </p:nvSpPr>
        <p:spPr bwMode="auto">
          <a:xfrm>
            <a:off x="107950" y="541338"/>
            <a:ext cx="1963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Rete a Strascico</a:t>
            </a:r>
          </a:p>
        </p:txBody>
      </p:sp>
      <p:pic>
        <p:nvPicPr>
          <p:cNvPr id="193540" name="Picture 4" descr="Frittura di paranza">
            <a:extLst>
              <a:ext uri="{FF2B5EF4-FFF2-40B4-BE49-F238E27FC236}">
                <a16:creationId xmlns:a16="http://schemas.microsoft.com/office/drawing/2014/main" id="{12A4D5C5-8FD6-4854-8FC2-BA9232E7F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46238"/>
            <a:ext cx="3960812"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1" name="Text Box 5">
            <a:extLst>
              <a:ext uri="{FF2B5EF4-FFF2-40B4-BE49-F238E27FC236}">
                <a16:creationId xmlns:a16="http://schemas.microsoft.com/office/drawing/2014/main" id="{4FACC1D9-FDC9-4FD1-AE93-A8E58180299D}"/>
              </a:ext>
            </a:extLst>
          </p:cNvPr>
          <p:cNvSpPr txBox="1">
            <a:spLocks noChangeArrowheads="1"/>
          </p:cNvSpPr>
          <p:nvPr/>
        </p:nvSpPr>
        <p:spPr bwMode="auto">
          <a:xfrm>
            <a:off x="1187450" y="1341438"/>
            <a:ext cx="176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1400">
                <a:solidFill>
                  <a:schemeClr val="bg1"/>
                </a:solidFill>
                <a:latin typeface="Comic Sans MS" panose="030F0702030302020204" pitchFamily="66" charset="0"/>
              </a:rPr>
              <a:t>Frittura di Paranza</a:t>
            </a:r>
          </a:p>
        </p:txBody>
      </p:sp>
      <p:pic>
        <p:nvPicPr>
          <p:cNvPr id="193542" name="Picture 6" descr="rana pescatrice">
            <a:extLst>
              <a:ext uri="{FF2B5EF4-FFF2-40B4-BE49-F238E27FC236}">
                <a16:creationId xmlns:a16="http://schemas.microsoft.com/office/drawing/2014/main" id="{76ED0B9C-4693-42DE-A40B-A1DF61E27C83}"/>
              </a:ext>
            </a:extLst>
          </p:cNvPr>
          <p:cNvPicPr>
            <a:picLocks noChangeAspect="1" noChangeArrowheads="1"/>
          </p:cNvPicPr>
          <p:nvPr/>
        </p:nvPicPr>
        <p:blipFill>
          <a:blip r:embed="rId4">
            <a:clrChange>
              <a:clrFrom>
                <a:srgbClr val="EFF2FB"/>
              </a:clrFrom>
              <a:clrTo>
                <a:srgbClr val="EFF2FB">
                  <a:alpha val="0"/>
                </a:srgbClr>
              </a:clrTo>
            </a:clrChange>
            <a:extLst>
              <a:ext uri="{28A0092B-C50C-407E-A947-70E740481C1C}">
                <a14:useLocalDpi xmlns:a14="http://schemas.microsoft.com/office/drawing/2010/main" val="0"/>
              </a:ext>
            </a:extLst>
          </a:blip>
          <a:srcRect/>
          <a:stretch>
            <a:fillRect/>
          </a:stretch>
        </p:blipFill>
        <p:spPr bwMode="auto">
          <a:xfrm>
            <a:off x="5903913" y="288925"/>
            <a:ext cx="313213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3543" name="Picture 7" descr="127_azzurro_p">
            <a:extLst>
              <a:ext uri="{FF2B5EF4-FFF2-40B4-BE49-F238E27FC236}">
                <a16:creationId xmlns:a16="http://schemas.microsoft.com/office/drawing/2014/main" id="{B0C41CA5-D5CA-462E-A0AF-77A1ADC5EA20}"/>
              </a:ext>
            </a:extLst>
          </p:cNvPr>
          <p:cNvPicPr>
            <a:picLocks noChangeAspect="1" noChangeArrowheads="1"/>
          </p:cNvPicPr>
          <p:nvPr/>
        </p:nvPicPr>
        <p:blipFill>
          <a:blip r:embed="rId5">
            <a:clrChange>
              <a:clrFrom>
                <a:srgbClr val="EFF2FB"/>
              </a:clrFrom>
              <a:clrTo>
                <a:srgbClr val="EFF2FB">
                  <a:alpha val="0"/>
                </a:srgbClr>
              </a:clrTo>
            </a:clrChange>
            <a:extLst>
              <a:ext uri="{28A0092B-C50C-407E-A947-70E740481C1C}">
                <a14:useLocalDpi xmlns:a14="http://schemas.microsoft.com/office/drawing/2010/main" val="0"/>
              </a:ext>
            </a:extLst>
          </a:blip>
          <a:srcRect l="3429" r="5714" b="19745"/>
          <a:stretch>
            <a:fillRect/>
          </a:stretch>
        </p:blipFill>
        <p:spPr bwMode="auto">
          <a:xfrm>
            <a:off x="4211638" y="2068513"/>
            <a:ext cx="25257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3544" name="Picture 8" descr="nasello">
            <a:extLst>
              <a:ext uri="{FF2B5EF4-FFF2-40B4-BE49-F238E27FC236}">
                <a16:creationId xmlns:a16="http://schemas.microsoft.com/office/drawing/2014/main" id="{458881DE-717A-4FE1-A014-B1A3573EB6F2}"/>
              </a:ext>
            </a:extLst>
          </p:cNvPr>
          <p:cNvPicPr>
            <a:picLocks noChangeAspect="1" noChangeArrowheads="1"/>
          </p:cNvPicPr>
          <p:nvPr/>
        </p:nvPicPr>
        <p:blipFill>
          <a:blip r:embed="rId6">
            <a:clrChange>
              <a:clrFrom>
                <a:srgbClr val="EFF2FB"/>
              </a:clrFrom>
              <a:clrTo>
                <a:srgbClr val="EFF2FB">
                  <a:alpha val="0"/>
                </a:srgbClr>
              </a:clrTo>
            </a:clrChange>
            <a:extLst>
              <a:ext uri="{28A0092B-C50C-407E-A947-70E740481C1C}">
                <a14:useLocalDpi xmlns:a14="http://schemas.microsoft.com/office/drawing/2010/main" val="0"/>
              </a:ext>
            </a:extLst>
          </a:blip>
          <a:srcRect l="5142" r="7428"/>
          <a:stretch>
            <a:fillRect/>
          </a:stretch>
        </p:blipFill>
        <p:spPr bwMode="auto">
          <a:xfrm>
            <a:off x="5651500" y="1409700"/>
            <a:ext cx="3240088"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3545" name="Picture 9" descr="sogliola">
            <a:extLst>
              <a:ext uri="{FF2B5EF4-FFF2-40B4-BE49-F238E27FC236}">
                <a16:creationId xmlns:a16="http://schemas.microsoft.com/office/drawing/2014/main" id="{A78530C6-93D5-48B9-A288-5A6ED09BEFC1}"/>
              </a:ext>
            </a:extLst>
          </p:cNvPr>
          <p:cNvPicPr>
            <a:picLocks noChangeAspect="1" noChangeArrowheads="1"/>
          </p:cNvPicPr>
          <p:nvPr/>
        </p:nvPicPr>
        <p:blipFill>
          <a:blip r:embed="rId7">
            <a:clrChange>
              <a:clrFrom>
                <a:srgbClr val="EFF2FB"/>
              </a:clrFrom>
              <a:clrTo>
                <a:srgbClr val="EFF2FB">
                  <a:alpha val="0"/>
                </a:srgbClr>
              </a:clrTo>
            </a:clrChange>
            <a:extLst>
              <a:ext uri="{28A0092B-C50C-407E-A947-70E740481C1C}">
                <a14:useLocalDpi xmlns:a14="http://schemas.microsoft.com/office/drawing/2010/main" val="0"/>
              </a:ext>
            </a:extLst>
          </a:blip>
          <a:srcRect l="3429" r="2286"/>
          <a:stretch>
            <a:fillRect/>
          </a:stretch>
        </p:blipFill>
        <p:spPr bwMode="auto">
          <a:xfrm>
            <a:off x="3978275" y="266700"/>
            <a:ext cx="18891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3546" name="Picture 10" descr="mazzancolla">
            <a:extLst>
              <a:ext uri="{FF2B5EF4-FFF2-40B4-BE49-F238E27FC236}">
                <a16:creationId xmlns:a16="http://schemas.microsoft.com/office/drawing/2014/main" id="{D6737EAC-686F-438B-97AE-4065C7B9DC74}"/>
              </a:ext>
            </a:extLst>
          </p:cNvPr>
          <p:cNvPicPr>
            <a:picLocks noChangeAspect="1" noChangeArrowheads="1"/>
          </p:cNvPicPr>
          <p:nvPr/>
        </p:nvPicPr>
        <p:blipFill>
          <a:blip r:embed="rId8">
            <a:clrChange>
              <a:clrFrom>
                <a:srgbClr val="F3F2F0"/>
              </a:clrFrom>
              <a:clrTo>
                <a:srgbClr val="F3F2F0">
                  <a:alpha val="0"/>
                </a:srgbClr>
              </a:clrTo>
            </a:clrChange>
            <a:extLst>
              <a:ext uri="{28A0092B-C50C-407E-A947-70E740481C1C}">
                <a14:useLocalDpi xmlns:a14="http://schemas.microsoft.com/office/drawing/2010/main" val="0"/>
              </a:ext>
            </a:extLst>
          </a:blip>
          <a:srcRect l="15428" t="20532" r="12572" b="20152"/>
          <a:stretch>
            <a:fillRect/>
          </a:stretch>
        </p:blipFill>
        <p:spPr bwMode="auto">
          <a:xfrm rot="-1612388">
            <a:off x="5795963" y="2997200"/>
            <a:ext cx="211613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3547" name="Picture 11" descr="pannocchie">
            <a:extLst>
              <a:ext uri="{FF2B5EF4-FFF2-40B4-BE49-F238E27FC236}">
                <a16:creationId xmlns:a16="http://schemas.microsoft.com/office/drawing/2014/main" id="{73675233-9274-4996-80A7-8FCBE3B47DF0}"/>
              </a:ext>
            </a:extLst>
          </p:cNvPr>
          <p:cNvPicPr>
            <a:picLocks noChangeAspect="1" noChangeArrowheads="1"/>
          </p:cNvPicPr>
          <p:nvPr/>
        </p:nvPicPr>
        <p:blipFill>
          <a:blip r:embed="rId9">
            <a:clrChange>
              <a:clrFrom>
                <a:srgbClr val="EFF2FB"/>
              </a:clrFrom>
              <a:clrTo>
                <a:srgbClr val="EFF2FB">
                  <a:alpha val="0"/>
                </a:srgbClr>
              </a:clrTo>
            </a:clrChange>
            <a:extLst>
              <a:ext uri="{28A0092B-C50C-407E-A947-70E740481C1C}">
                <a14:useLocalDpi xmlns:a14="http://schemas.microsoft.com/office/drawing/2010/main" val="0"/>
              </a:ext>
            </a:extLst>
          </a:blip>
          <a:srcRect l="24715" t="3429" r="15970" b="5714"/>
          <a:stretch>
            <a:fillRect/>
          </a:stretch>
        </p:blipFill>
        <p:spPr bwMode="auto">
          <a:xfrm>
            <a:off x="7740650" y="2492375"/>
            <a:ext cx="1220788"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3548" name="Picture 12" descr="gambero rosso">
            <a:extLst>
              <a:ext uri="{FF2B5EF4-FFF2-40B4-BE49-F238E27FC236}">
                <a16:creationId xmlns:a16="http://schemas.microsoft.com/office/drawing/2014/main" id="{322163A5-0668-48F7-99C8-449B69FDA6F8}"/>
              </a:ext>
            </a:extLst>
          </p:cNvPr>
          <p:cNvPicPr>
            <a:picLocks noChangeAspect="1" noChangeArrowheads="1"/>
          </p:cNvPicPr>
          <p:nvPr/>
        </p:nvPicPr>
        <p:blipFill>
          <a:blip r:embed="rId10">
            <a:clrChange>
              <a:clrFrom>
                <a:srgbClr val="EFF2FB"/>
              </a:clrFrom>
              <a:clrTo>
                <a:srgbClr val="EFF2FB">
                  <a:alpha val="0"/>
                </a:srgbClr>
              </a:clrTo>
            </a:clrChange>
            <a:extLst>
              <a:ext uri="{28A0092B-C50C-407E-A947-70E740481C1C}">
                <a14:useLocalDpi xmlns:a14="http://schemas.microsoft.com/office/drawing/2010/main" val="0"/>
              </a:ext>
            </a:extLst>
          </a:blip>
          <a:srcRect t="12000" r="3999" b="3999"/>
          <a:stretch>
            <a:fillRect/>
          </a:stretch>
        </p:blipFill>
        <p:spPr bwMode="auto">
          <a:xfrm>
            <a:off x="3814763" y="4076700"/>
            <a:ext cx="29892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3549" name="Picture 13" descr="seppie">
            <a:extLst>
              <a:ext uri="{FF2B5EF4-FFF2-40B4-BE49-F238E27FC236}">
                <a16:creationId xmlns:a16="http://schemas.microsoft.com/office/drawing/2014/main" id="{CE915684-DDCA-4BFB-BD9D-3DD994910BD8}"/>
              </a:ext>
            </a:extLst>
          </p:cNvPr>
          <p:cNvPicPr>
            <a:picLocks noChangeAspect="1" noChangeArrowheads="1"/>
          </p:cNvPicPr>
          <p:nvPr/>
        </p:nvPicPr>
        <p:blipFill>
          <a:blip r:embed="rId11">
            <a:clrChange>
              <a:clrFrom>
                <a:srgbClr val="EFF2FB"/>
              </a:clrFrom>
              <a:clrTo>
                <a:srgbClr val="EFF2FB">
                  <a:alpha val="0"/>
                </a:srgbClr>
              </a:clrTo>
            </a:clrChange>
            <a:extLst>
              <a:ext uri="{28A0092B-C50C-407E-A947-70E740481C1C}">
                <a14:useLocalDpi xmlns:a14="http://schemas.microsoft.com/office/drawing/2010/main" val="0"/>
              </a:ext>
            </a:extLst>
          </a:blip>
          <a:srcRect/>
          <a:stretch>
            <a:fillRect/>
          </a:stretch>
        </p:blipFill>
        <p:spPr bwMode="auto">
          <a:xfrm>
            <a:off x="6627813" y="5300663"/>
            <a:ext cx="2624137"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3550" name="Picture 14" descr="scampo">
            <a:extLst>
              <a:ext uri="{FF2B5EF4-FFF2-40B4-BE49-F238E27FC236}">
                <a16:creationId xmlns:a16="http://schemas.microsoft.com/office/drawing/2014/main" id="{64A2CE01-9F8E-40E2-9AA9-A0F27254053C}"/>
              </a:ext>
            </a:extLst>
          </p:cNvPr>
          <p:cNvPicPr>
            <a:picLocks noChangeAspect="1" noChangeArrowheads="1"/>
          </p:cNvPicPr>
          <p:nvPr/>
        </p:nvPicPr>
        <p:blipFill>
          <a:blip r:embed="rId12">
            <a:clrChange>
              <a:clrFrom>
                <a:srgbClr val="F1F1FB"/>
              </a:clrFrom>
              <a:clrTo>
                <a:srgbClr val="F1F1FB">
                  <a:alpha val="0"/>
                </a:srgbClr>
              </a:clrTo>
            </a:clrChange>
            <a:extLst>
              <a:ext uri="{28A0092B-C50C-407E-A947-70E740481C1C}">
                <a14:useLocalDpi xmlns:a14="http://schemas.microsoft.com/office/drawing/2010/main" val="0"/>
              </a:ext>
            </a:extLst>
          </a:blip>
          <a:srcRect/>
          <a:stretch>
            <a:fillRect/>
          </a:stretch>
        </p:blipFill>
        <p:spPr bwMode="auto">
          <a:xfrm rot="-1083218">
            <a:off x="2843213" y="4579938"/>
            <a:ext cx="91281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51" name="Picture 15" descr="Moscardino bianco">
            <a:extLst>
              <a:ext uri="{FF2B5EF4-FFF2-40B4-BE49-F238E27FC236}">
                <a16:creationId xmlns:a16="http://schemas.microsoft.com/office/drawing/2014/main" id="{A4273279-7726-4592-AE9D-14A117EB0E4B}"/>
              </a:ext>
            </a:extLst>
          </p:cNvPr>
          <p:cNvPicPr>
            <a:picLocks noChangeAspect="1" noChangeArrowheads="1"/>
          </p:cNvPicPr>
          <p:nvPr/>
        </p:nvPicPr>
        <p:blipFill>
          <a:blip r:embed="rId13">
            <a:clrChange>
              <a:clrFrom>
                <a:srgbClr val="EFF2FB"/>
              </a:clrFrom>
              <a:clrTo>
                <a:srgbClr val="EFF2FB">
                  <a:alpha val="0"/>
                </a:srgbClr>
              </a:clrTo>
            </a:clrChange>
            <a:extLst>
              <a:ext uri="{28A0092B-C50C-407E-A947-70E740481C1C}">
                <a14:useLocalDpi xmlns:a14="http://schemas.microsoft.com/office/drawing/2010/main" val="0"/>
              </a:ext>
            </a:extLst>
          </a:blip>
          <a:srcRect/>
          <a:stretch>
            <a:fillRect/>
          </a:stretch>
        </p:blipFill>
        <p:spPr bwMode="auto">
          <a:xfrm>
            <a:off x="233363" y="4724400"/>
            <a:ext cx="23939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52" name="Text Box 16">
            <a:extLst>
              <a:ext uri="{FF2B5EF4-FFF2-40B4-BE49-F238E27FC236}">
                <a16:creationId xmlns:a16="http://schemas.microsoft.com/office/drawing/2014/main" id="{18CF0E57-DDBD-43F6-85D3-201A7754A09C}"/>
              </a:ext>
            </a:extLst>
          </p:cNvPr>
          <p:cNvSpPr txBox="1">
            <a:spLocks noChangeArrowheads="1"/>
          </p:cNvSpPr>
          <p:nvPr/>
        </p:nvSpPr>
        <p:spPr bwMode="auto">
          <a:xfrm>
            <a:off x="3924300" y="1125538"/>
            <a:ext cx="19732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Sogliola </a:t>
            </a:r>
          </a:p>
          <a:p>
            <a:pPr algn="ctr" eaLnBrk="1" hangingPunct="1"/>
            <a:r>
              <a:rPr lang="it-IT" altLang="it-IT" sz="1000">
                <a:solidFill>
                  <a:schemeClr val="bg1"/>
                </a:solidFill>
                <a:latin typeface="Comic Sans MS" panose="030F0702030302020204" pitchFamily="66" charset="0"/>
              </a:rPr>
              <a:t>Solea vulgaris (Quensel, 1806)</a:t>
            </a:r>
          </a:p>
          <a:p>
            <a:pPr algn="ctr" eaLnBrk="1" hangingPunct="1"/>
            <a:endParaRPr lang="it-IT" altLang="it-IT" sz="1200">
              <a:solidFill>
                <a:schemeClr val="bg1"/>
              </a:solidFill>
              <a:latin typeface="Comic Sans MS" panose="030F0702030302020204" pitchFamily="66" charset="0"/>
            </a:endParaRPr>
          </a:p>
        </p:txBody>
      </p:sp>
      <p:sp>
        <p:nvSpPr>
          <p:cNvPr id="193553" name="Text Box 17">
            <a:extLst>
              <a:ext uri="{FF2B5EF4-FFF2-40B4-BE49-F238E27FC236}">
                <a16:creationId xmlns:a16="http://schemas.microsoft.com/office/drawing/2014/main" id="{7E912BA7-13F9-48F4-A648-54DFA5E03BAD}"/>
              </a:ext>
            </a:extLst>
          </p:cNvPr>
          <p:cNvSpPr txBox="1">
            <a:spLocks noChangeArrowheads="1"/>
          </p:cNvSpPr>
          <p:nvPr/>
        </p:nvSpPr>
        <p:spPr bwMode="auto">
          <a:xfrm>
            <a:off x="6732588" y="1193800"/>
            <a:ext cx="2178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Rana Pescatrice</a:t>
            </a:r>
          </a:p>
          <a:p>
            <a:pPr algn="ctr" eaLnBrk="1" hangingPunct="1"/>
            <a:r>
              <a:rPr lang="it-IT" altLang="it-IT" sz="1000">
                <a:solidFill>
                  <a:schemeClr val="bg1"/>
                </a:solidFill>
                <a:latin typeface="Comic Sans MS" panose="030F0702030302020204" pitchFamily="66" charset="0"/>
              </a:rPr>
              <a:t>Lophius piscatorius (Linneo, 1758)</a:t>
            </a:r>
          </a:p>
          <a:p>
            <a:pPr algn="ctr" eaLnBrk="1" hangingPunct="1"/>
            <a:endParaRPr lang="it-IT" altLang="it-IT" sz="1000">
              <a:solidFill>
                <a:schemeClr val="bg1"/>
              </a:solidFill>
              <a:latin typeface="Comic Sans MS" panose="030F0702030302020204" pitchFamily="66" charset="0"/>
            </a:endParaRPr>
          </a:p>
        </p:txBody>
      </p:sp>
      <p:sp>
        <p:nvSpPr>
          <p:cNvPr id="193554" name="Text Box 18">
            <a:extLst>
              <a:ext uri="{FF2B5EF4-FFF2-40B4-BE49-F238E27FC236}">
                <a16:creationId xmlns:a16="http://schemas.microsoft.com/office/drawing/2014/main" id="{3B782707-4FF3-4C95-BA43-7162E59A6E3A}"/>
              </a:ext>
            </a:extLst>
          </p:cNvPr>
          <p:cNvSpPr txBox="1">
            <a:spLocks noChangeArrowheads="1"/>
          </p:cNvSpPr>
          <p:nvPr/>
        </p:nvSpPr>
        <p:spPr bwMode="auto">
          <a:xfrm>
            <a:off x="7019925" y="2201863"/>
            <a:ext cx="19891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Nasello</a:t>
            </a:r>
          </a:p>
          <a:p>
            <a:pPr algn="ctr" eaLnBrk="1" hangingPunct="1"/>
            <a:r>
              <a:rPr lang="it-IT" altLang="it-IT" sz="1000">
                <a:solidFill>
                  <a:schemeClr val="bg1"/>
                </a:solidFill>
                <a:latin typeface="Comic Sans MS" panose="030F0702030302020204" pitchFamily="66" charset="0"/>
              </a:rPr>
              <a:t>Merluccius merluccius (Linneo)</a:t>
            </a:r>
          </a:p>
          <a:p>
            <a:pPr algn="ctr" eaLnBrk="1" hangingPunct="1"/>
            <a:endParaRPr lang="it-IT" altLang="it-IT" sz="1000">
              <a:solidFill>
                <a:schemeClr val="bg1"/>
              </a:solidFill>
              <a:latin typeface="Comic Sans MS" panose="030F0702030302020204" pitchFamily="66" charset="0"/>
            </a:endParaRPr>
          </a:p>
        </p:txBody>
      </p:sp>
      <p:sp>
        <p:nvSpPr>
          <p:cNvPr id="193555" name="Text Box 19">
            <a:extLst>
              <a:ext uri="{FF2B5EF4-FFF2-40B4-BE49-F238E27FC236}">
                <a16:creationId xmlns:a16="http://schemas.microsoft.com/office/drawing/2014/main" id="{11AC3B89-7DBD-4D6D-970D-65C4BADEA950}"/>
              </a:ext>
            </a:extLst>
          </p:cNvPr>
          <p:cNvSpPr txBox="1">
            <a:spLocks noChangeArrowheads="1"/>
          </p:cNvSpPr>
          <p:nvPr/>
        </p:nvSpPr>
        <p:spPr bwMode="auto">
          <a:xfrm>
            <a:off x="4303713" y="2930525"/>
            <a:ext cx="1997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Triglia di fango </a:t>
            </a:r>
          </a:p>
          <a:p>
            <a:pPr algn="ctr" eaLnBrk="1" hangingPunct="1"/>
            <a:r>
              <a:rPr lang="it-IT" altLang="it-IT" sz="1000">
                <a:solidFill>
                  <a:schemeClr val="bg1"/>
                </a:solidFill>
                <a:latin typeface="Comic Sans MS" panose="030F0702030302020204" pitchFamily="66" charset="0"/>
              </a:rPr>
              <a:t>Mullus barbatus (Linneo, 1758)</a:t>
            </a:r>
          </a:p>
        </p:txBody>
      </p:sp>
      <p:sp>
        <p:nvSpPr>
          <p:cNvPr id="193556" name="Text Box 20">
            <a:extLst>
              <a:ext uri="{FF2B5EF4-FFF2-40B4-BE49-F238E27FC236}">
                <a16:creationId xmlns:a16="http://schemas.microsoft.com/office/drawing/2014/main" id="{80E80A87-680A-48BA-880D-89D5A51C28EB}"/>
              </a:ext>
            </a:extLst>
          </p:cNvPr>
          <p:cNvSpPr txBox="1">
            <a:spLocks noChangeArrowheads="1"/>
          </p:cNvSpPr>
          <p:nvPr/>
        </p:nvSpPr>
        <p:spPr bwMode="auto">
          <a:xfrm>
            <a:off x="6030913" y="3941763"/>
            <a:ext cx="19970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Mazzancolla (sotto costa)</a:t>
            </a:r>
          </a:p>
          <a:p>
            <a:pPr algn="ctr" eaLnBrk="1" hangingPunct="1"/>
            <a:r>
              <a:rPr lang="it-IT" altLang="it-IT" sz="1000">
                <a:solidFill>
                  <a:schemeClr val="bg1"/>
                </a:solidFill>
                <a:latin typeface="Comic Sans MS" panose="030F0702030302020204" pitchFamily="66" charset="0"/>
              </a:rPr>
              <a:t>Penaeus kerathurus (Forskal)</a:t>
            </a:r>
            <a:r>
              <a:rPr lang="it-IT" altLang="it-IT" sz="1200">
                <a:solidFill>
                  <a:schemeClr val="bg1"/>
                </a:solidFill>
                <a:latin typeface="Comic Sans MS" panose="030F0702030302020204" pitchFamily="66" charset="0"/>
              </a:rPr>
              <a:t> </a:t>
            </a:r>
          </a:p>
          <a:p>
            <a:pPr algn="ctr" eaLnBrk="1" hangingPunct="1"/>
            <a:endParaRPr lang="it-IT" altLang="it-IT" sz="1200">
              <a:solidFill>
                <a:schemeClr val="bg1"/>
              </a:solidFill>
              <a:latin typeface="Comic Sans MS" panose="030F0702030302020204" pitchFamily="66" charset="0"/>
            </a:endParaRPr>
          </a:p>
        </p:txBody>
      </p:sp>
      <p:sp>
        <p:nvSpPr>
          <p:cNvPr id="193557" name="Text Box 21">
            <a:extLst>
              <a:ext uri="{FF2B5EF4-FFF2-40B4-BE49-F238E27FC236}">
                <a16:creationId xmlns:a16="http://schemas.microsoft.com/office/drawing/2014/main" id="{BCEDBAB7-C1FE-45C2-A515-1D68265E6B75}"/>
              </a:ext>
            </a:extLst>
          </p:cNvPr>
          <p:cNvSpPr txBox="1">
            <a:spLocks noChangeArrowheads="1"/>
          </p:cNvSpPr>
          <p:nvPr/>
        </p:nvSpPr>
        <p:spPr bwMode="auto">
          <a:xfrm>
            <a:off x="7596188" y="4868863"/>
            <a:ext cx="1543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Pannocchia</a:t>
            </a:r>
          </a:p>
          <a:p>
            <a:pPr algn="ctr" eaLnBrk="1" hangingPunct="1"/>
            <a:r>
              <a:rPr lang="it-IT" altLang="it-IT" sz="1000">
                <a:solidFill>
                  <a:schemeClr val="bg1"/>
                </a:solidFill>
                <a:latin typeface="Comic Sans MS" panose="030F0702030302020204" pitchFamily="66" charset="0"/>
              </a:rPr>
              <a:t>Squilla mantis (Linneo) </a:t>
            </a:r>
          </a:p>
          <a:p>
            <a:pPr algn="ctr" eaLnBrk="1" hangingPunct="1"/>
            <a:endParaRPr lang="it-IT" altLang="it-IT" sz="1000">
              <a:solidFill>
                <a:schemeClr val="bg1"/>
              </a:solidFill>
              <a:latin typeface="Comic Sans MS" panose="030F0702030302020204" pitchFamily="66" charset="0"/>
            </a:endParaRPr>
          </a:p>
        </p:txBody>
      </p:sp>
      <p:sp>
        <p:nvSpPr>
          <p:cNvPr id="193558" name="Text Box 22">
            <a:extLst>
              <a:ext uri="{FF2B5EF4-FFF2-40B4-BE49-F238E27FC236}">
                <a16:creationId xmlns:a16="http://schemas.microsoft.com/office/drawing/2014/main" id="{9D9F872A-7BC4-43E9-B85D-C9DDDF11F70D}"/>
              </a:ext>
            </a:extLst>
          </p:cNvPr>
          <p:cNvSpPr txBox="1">
            <a:spLocks noChangeArrowheads="1"/>
          </p:cNvSpPr>
          <p:nvPr/>
        </p:nvSpPr>
        <p:spPr bwMode="auto">
          <a:xfrm>
            <a:off x="4140200" y="3794125"/>
            <a:ext cx="1816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Gamberone rosso</a:t>
            </a:r>
          </a:p>
          <a:p>
            <a:pPr algn="ctr" eaLnBrk="1" hangingPunct="1"/>
            <a:r>
              <a:rPr lang="it-IT" altLang="it-IT" sz="1000">
                <a:solidFill>
                  <a:schemeClr val="bg1"/>
                </a:solidFill>
                <a:latin typeface="Comic Sans MS" panose="030F0702030302020204" pitchFamily="66" charset="0"/>
              </a:rPr>
              <a:t>Aristeus antennatus (Risso)</a:t>
            </a:r>
          </a:p>
        </p:txBody>
      </p:sp>
      <p:sp>
        <p:nvSpPr>
          <p:cNvPr id="193559" name="Text Box 23">
            <a:extLst>
              <a:ext uri="{FF2B5EF4-FFF2-40B4-BE49-F238E27FC236}">
                <a16:creationId xmlns:a16="http://schemas.microsoft.com/office/drawing/2014/main" id="{7E6840A4-C2DE-46D7-89DC-77B3A29BF1A0}"/>
              </a:ext>
            </a:extLst>
          </p:cNvPr>
          <p:cNvSpPr txBox="1">
            <a:spLocks noChangeArrowheads="1"/>
          </p:cNvSpPr>
          <p:nvPr/>
        </p:nvSpPr>
        <p:spPr bwMode="auto">
          <a:xfrm>
            <a:off x="2124075" y="4297363"/>
            <a:ext cx="1917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Scampo</a:t>
            </a:r>
          </a:p>
          <a:p>
            <a:pPr algn="ctr" eaLnBrk="1" hangingPunct="1"/>
            <a:r>
              <a:rPr lang="it-IT" altLang="it-IT" sz="1000">
                <a:solidFill>
                  <a:schemeClr val="bg1"/>
                </a:solidFill>
                <a:latin typeface="Comic Sans MS" panose="030F0702030302020204" pitchFamily="66" charset="0"/>
              </a:rPr>
              <a:t>Nephrops norvegicus (Linneo)</a:t>
            </a:r>
            <a:endParaRPr lang="it-IT" altLang="it-IT" sz="1200">
              <a:solidFill>
                <a:schemeClr val="bg1"/>
              </a:solidFill>
              <a:latin typeface="Comic Sans MS" panose="030F0702030302020204" pitchFamily="66" charset="0"/>
            </a:endParaRPr>
          </a:p>
        </p:txBody>
      </p:sp>
      <p:sp>
        <p:nvSpPr>
          <p:cNvPr id="193560" name="Text Box 24">
            <a:extLst>
              <a:ext uri="{FF2B5EF4-FFF2-40B4-BE49-F238E27FC236}">
                <a16:creationId xmlns:a16="http://schemas.microsoft.com/office/drawing/2014/main" id="{3E0EDEDA-A1C6-4F20-A8B7-340535F18577}"/>
              </a:ext>
            </a:extLst>
          </p:cNvPr>
          <p:cNvSpPr txBox="1">
            <a:spLocks noChangeArrowheads="1"/>
          </p:cNvSpPr>
          <p:nvPr/>
        </p:nvSpPr>
        <p:spPr bwMode="auto">
          <a:xfrm>
            <a:off x="395288" y="5813425"/>
            <a:ext cx="1803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Moscardino bianco</a:t>
            </a:r>
          </a:p>
          <a:p>
            <a:pPr algn="ctr" eaLnBrk="1" hangingPunct="1"/>
            <a:r>
              <a:rPr lang="it-IT" altLang="it-IT" sz="1000">
                <a:solidFill>
                  <a:schemeClr val="bg1"/>
                </a:solidFill>
                <a:latin typeface="Comic Sans MS" panose="030F0702030302020204" pitchFamily="66" charset="0"/>
              </a:rPr>
              <a:t>Eledone cirrhosa (Lamarck</a:t>
            </a:r>
            <a:r>
              <a:rPr lang="it-IT" altLang="it-IT" sz="1200">
                <a:solidFill>
                  <a:schemeClr val="bg1"/>
                </a:solidFill>
                <a:latin typeface="Comic Sans MS" panose="030F0702030302020204" pitchFamily="66" charset="0"/>
              </a:rPr>
              <a:t>)</a:t>
            </a:r>
          </a:p>
          <a:p>
            <a:pPr algn="ctr" eaLnBrk="1" hangingPunct="1"/>
            <a:endParaRPr lang="it-IT" altLang="it-IT" sz="1200">
              <a:solidFill>
                <a:schemeClr val="bg1"/>
              </a:solidFill>
              <a:latin typeface="Comic Sans MS" panose="030F0702030302020204" pitchFamily="66" charset="0"/>
            </a:endParaRPr>
          </a:p>
        </p:txBody>
      </p:sp>
      <p:sp>
        <p:nvSpPr>
          <p:cNvPr id="193561" name="Text Box 25">
            <a:extLst>
              <a:ext uri="{FF2B5EF4-FFF2-40B4-BE49-F238E27FC236}">
                <a16:creationId xmlns:a16="http://schemas.microsoft.com/office/drawing/2014/main" id="{6A2940BA-0794-4F0E-A79D-545D73EFA7A4}"/>
              </a:ext>
            </a:extLst>
          </p:cNvPr>
          <p:cNvSpPr txBox="1">
            <a:spLocks noChangeArrowheads="1"/>
          </p:cNvSpPr>
          <p:nvPr/>
        </p:nvSpPr>
        <p:spPr bwMode="auto">
          <a:xfrm>
            <a:off x="5800725" y="6237288"/>
            <a:ext cx="20113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Seppia</a:t>
            </a:r>
          </a:p>
          <a:p>
            <a:pPr algn="ctr" eaLnBrk="1" hangingPunct="1"/>
            <a:r>
              <a:rPr lang="it-IT" altLang="it-IT" sz="1000">
                <a:solidFill>
                  <a:schemeClr val="bg1"/>
                </a:solidFill>
                <a:latin typeface="Comic Sans MS" panose="030F0702030302020204" pitchFamily="66" charset="0"/>
              </a:rPr>
              <a:t>Sepia officinalis (Linneo, 1758)</a:t>
            </a:r>
          </a:p>
        </p:txBody>
      </p:sp>
      <p:sp>
        <p:nvSpPr>
          <p:cNvPr id="193562" name="Text Box 26">
            <a:extLst>
              <a:ext uri="{FF2B5EF4-FFF2-40B4-BE49-F238E27FC236}">
                <a16:creationId xmlns:a16="http://schemas.microsoft.com/office/drawing/2014/main" id="{BD49B3D8-919B-4D33-85BC-BB2FACBC9A82}"/>
              </a:ext>
            </a:extLst>
          </p:cNvPr>
          <p:cNvSpPr txBox="1">
            <a:spLocks noChangeArrowheads="1"/>
          </p:cNvSpPr>
          <p:nvPr/>
        </p:nvSpPr>
        <p:spPr bwMode="auto">
          <a:xfrm>
            <a:off x="107950" y="4221163"/>
            <a:ext cx="17510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Cepola</a:t>
            </a:r>
          </a:p>
          <a:p>
            <a:pPr algn="ctr" eaLnBrk="1" hangingPunct="1"/>
            <a:r>
              <a:rPr lang="it-IT" altLang="it-IT" sz="1000">
                <a:solidFill>
                  <a:schemeClr val="bg1"/>
                </a:solidFill>
                <a:latin typeface="Comic Sans MS" panose="030F0702030302020204" pitchFamily="66" charset="0"/>
              </a:rPr>
              <a:t>Cepola rubescens (Linneo)</a:t>
            </a:r>
            <a:r>
              <a:rPr lang="it-IT" altLang="it-IT" sz="1200">
                <a:solidFill>
                  <a:schemeClr val="bg1"/>
                </a:solidFill>
                <a:latin typeface="Comic Sans MS" panose="030F0702030302020204" pitchFamily="66" charset="0"/>
              </a:rPr>
              <a:t> </a:t>
            </a:r>
          </a:p>
          <a:p>
            <a:pPr algn="ctr" eaLnBrk="1" hangingPunct="1"/>
            <a:endParaRPr lang="it-IT" altLang="it-IT" sz="1200">
              <a:solidFill>
                <a:schemeClr val="bg1"/>
              </a:solidFill>
              <a:latin typeface="Comic Sans MS" panose="030F0702030302020204" pitchFamily="66" charset="0"/>
            </a:endParaRPr>
          </a:p>
        </p:txBody>
      </p:sp>
      <p:sp>
        <p:nvSpPr>
          <p:cNvPr id="18460" name="Rectangle 29">
            <a:extLst>
              <a:ext uri="{FF2B5EF4-FFF2-40B4-BE49-F238E27FC236}">
                <a16:creationId xmlns:a16="http://schemas.microsoft.com/office/drawing/2014/main" id="{F17E8065-3BF5-4083-A5E6-9C3479BB2918}"/>
              </a:ext>
            </a:extLst>
          </p:cNvPr>
          <p:cNvSpPr>
            <a:spLocks noChangeArrowheads="1"/>
          </p:cNvSpPr>
          <p:nvPr/>
        </p:nvSpPr>
        <p:spPr bwMode="auto">
          <a:xfrm>
            <a:off x="4356100" y="31765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r>
              <a:rPr lang="it-IT" altLang="it-IT" sz="1000">
                <a:solidFill>
                  <a:schemeClr val="bg1"/>
                </a:solidFill>
                <a:latin typeface="Comic Sans MS" panose="030F0702030302020204" pitchFamily="66" charset="0"/>
              </a:rPr>
            </a:br>
            <a:endParaRPr lang="it-IT" altLang="it-IT" sz="1000">
              <a:solidFill>
                <a:schemeClr val="bg1"/>
              </a:solidFill>
              <a:latin typeface="Comic Sans MS" panose="030F0702030302020204" pitchFamily="66" charset="0"/>
            </a:endParaRPr>
          </a:p>
        </p:txBody>
      </p:sp>
      <p:sp>
        <p:nvSpPr>
          <p:cNvPr id="18461" name="Rectangle 30">
            <a:extLst>
              <a:ext uri="{FF2B5EF4-FFF2-40B4-BE49-F238E27FC236}">
                <a16:creationId xmlns:a16="http://schemas.microsoft.com/office/drawing/2014/main" id="{7DD71395-9C18-47E0-849D-28B8A5DF016C}"/>
              </a:ext>
            </a:extLst>
          </p:cNvPr>
          <p:cNvSpPr>
            <a:spLocks noChangeArrowheads="1"/>
          </p:cNvSpPr>
          <p:nvPr/>
        </p:nvSpPr>
        <p:spPr bwMode="auto">
          <a:xfrm>
            <a:off x="539750" y="1989138"/>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r>
              <a:rPr lang="it-IT" altLang="it-IT"/>
            </a:br>
            <a:endParaRPr lang="it-IT" altLang="it-IT"/>
          </a:p>
        </p:txBody>
      </p:sp>
      <p:pic>
        <p:nvPicPr>
          <p:cNvPr id="193567" name="Picture 31" descr="calamaro">
            <a:extLst>
              <a:ext uri="{FF2B5EF4-FFF2-40B4-BE49-F238E27FC236}">
                <a16:creationId xmlns:a16="http://schemas.microsoft.com/office/drawing/2014/main" id="{EB551762-600A-4FF4-BC93-798C4C16FA7F}"/>
              </a:ext>
            </a:extLst>
          </p:cNvPr>
          <p:cNvPicPr>
            <a:picLocks noChangeAspect="1" noChangeArrowheads="1"/>
          </p:cNvPicPr>
          <p:nvPr/>
        </p:nvPicPr>
        <p:blipFill>
          <a:blip r:embed="rId14">
            <a:clrChange>
              <a:clrFrom>
                <a:srgbClr val="EFF2FB"/>
              </a:clrFrom>
              <a:clrTo>
                <a:srgbClr val="EFF2FB">
                  <a:alpha val="0"/>
                </a:srgbClr>
              </a:clrTo>
            </a:clrChange>
            <a:extLst>
              <a:ext uri="{28A0092B-C50C-407E-A947-70E740481C1C}">
                <a14:useLocalDpi xmlns:a14="http://schemas.microsoft.com/office/drawing/2010/main" val="0"/>
              </a:ext>
            </a:extLst>
          </a:blip>
          <a:srcRect/>
          <a:stretch>
            <a:fillRect/>
          </a:stretch>
        </p:blipFill>
        <p:spPr bwMode="auto">
          <a:xfrm>
            <a:off x="3933825" y="5399088"/>
            <a:ext cx="24384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68" name="Text Box 32">
            <a:extLst>
              <a:ext uri="{FF2B5EF4-FFF2-40B4-BE49-F238E27FC236}">
                <a16:creationId xmlns:a16="http://schemas.microsoft.com/office/drawing/2014/main" id="{C0BB0218-CA15-46D8-9A9B-8932F31EEC2B}"/>
              </a:ext>
            </a:extLst>
          </p:cNvPr>
          <p:cNvSpPr txBox="1">
            <a:spLocks noChangeArrowheads="1"/>
          </p:cNvSpPr>
          <p:nvPr/>
        </p:nvSpPr>
        <p:spPr bwMode="auto">
          <a:xfrm>
            <a:off x="3867150" y="6237288"/>
            <a:ext cx="2000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Calamaro</a:t>
            </a:r>
          </a:p>
          <a:p>
            <a:pPr algn="ctr" eaLnBrk="1" hangingPunct="1"/>
            <a:r>
              <a:rPr lang="it-IT" altLang="it-IT" sz="1000">
                <a:solidFill>
                  <a:schemeClr val="bg1"/>
                </a:solidFill>
                <a:latin typeface="Comic Sans MS" panose="030F0702030302020204" pitchFamily="66" charset="0"/>
              </a:rPr>
              <a:t>Loligo vulgaris (Lamarck, 1798)</a:t>
            </a:r>
            <a:endParaRPr lang="it-IT" altLang="it-IT" sz="1200">
              <a:solidFill>
                <a:schemeClr val="bg1"/>
              </a:solidFill>
              <a:latin typeface="Comic Sans MS" panose="030F0702030302020204" pitchFamily="66" charset="0"/>
            </a:endParaRPr>
          </a:p>
        </p:txBody>
      </p:sp>
      <p:sp>
        <p:nvSpPr>
          <p:cNvPr id="193569" name="Text Box 33">
            <a:extLst>
              <a:ext uri="{FF2B5EF4-FFF2-40B4-BE49-F238E27FC236}">
                <a16:creationId xmlns:a16="http://schemas.microsoft.com/office/drawing/2014/main" id="{A44DE113-2C27-400B-81F9-9D4E92D0E48C}"/>
              </a:ext>
            </a:extLst>
          </p:cNvPr>
          <p:cNvSpPr txBox="1">
            <a:spLocks noChangeArrowheads="1"/>
          </p:cNvSpPr>
          <p:nvPr/>
        </p:nvSpPr>
        <p:spPr bwMode="auto">
          <a:xfrm>
            <a:off x="139700" y="101600"/>
            <a:ext cx="3711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a strascico</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dissolve">
                                      <p:cBhvr>
                                        <p:cTn id="7" dur="500"/>
                                        <p:tgtEl>
                                          <p:spTgt spid="1935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3538"/>
                                        </p:tgtEl>
                                        <p:attrNameLst>
                                          <p:attrName>style.visibility</p:attrName>
                                        </p:attrNameLst>
                                      </p:cBhvr>
                                      <p:to>
                                        <p:strVal val="visible"/>
                                      </p:to>
                                    </p:set>
                                    <p:animEffect transition="in" filter="dissolve">
                                      <p:cBhvr>
                                        <p:cTn id="10" dur="500"/>
                                        <p:tgtEl>
                                          <p:spTgt spid="193538"/>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193541">
                                            <p:txEl>
                                              <p:pRg st="0" end="0"/>
                                            </p:txEl>
                                          </p:spTgt>
                                        </p:tgtEl>
                                        <p:attrNameLst>
                                          <p:attrName>style.visibility</p:attrName>
                                        </p:attrNameLst>
                                      </p:cBhvr>
                                      <p:to>
                                        <p:strVal val="visible"/>
                                      </p:to>
                                    </p:set>
                                    <p:animEffect transition="in" filter="dissolve">
                                      <p:cBhvr>
                                        <p:cTn id="14" dur="500"/>
                                        <p:tgtEl>
                                          <p:spTgt spid="193541">
                                            <p:txEl>
                                              <p:pRg st="0" end="0"/>
                                            </p:txEl>
                                          </p:spTgt>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193540"/>
                                        </p:tgtEl>
                                        <p:attrNameLst>
                                          <p:attrName>style.visibility</p:attrName>
                                        </p:attrNameLst>
                                      </p:cBhvr>
                                      <p:to>
                                        <p:strVal val="visible"/>
                                      </p:to>
                                    </p:set>
                                    <p:animEffect transition="in" filter="dissolve">
                                      <p:cBhvr>
                                        <p:cTn id="18" dur="500"/>
                                        <p:tgtEl>
                                          <p:spTgt spid="193540"/>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93562"/>
                                        </p:tgtEl>
                                        <p:attrNameLst>
                                          <p:attrName>style.visibility</p:attrName>
                                        </p:attrNameLst>
                                      </p:cBhvr>
                                      <p:to>
                                        <p:strVal val="visible"/>
                                      </p:to>
                                    </p:set>
                                    <p:animEffect transition="in" filter="fade">
                                      <p:cBhvr>
                                        <p:cTn id="22" dur="2000"/>
                                        <p:tgtEl>
                                          <p:spTgt spid="1935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93545"/>
                                        </p:tgtEl>
                                        <p:attrNameLst>
                                          <p:attrName>style.visibility</p:attrName>
                                        </p:attrNameLst>
                                      </p:cBhvr>
                                      <p:to>
                                        <p:strVal val="visible"/>
                                      </p:to>
                                    </p:set>
                                    <p:animEffect transition="in" filter="dissolve">
                                      <p:cBhvr>
                                        <p:cTn id="27" dur="500"/>
                                        <p:tgtEl>
                                          <p:spTgt spid="1935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3552"/>
                                        </p:tgtEl>
                                        <p:attrNameLst>
                                          <p:attrName>style.visibility</p:attrName>
                                        </p:attrNameLst>
                                      </p:cBhvr>
                                      <p:to>
                                        <p:strVal val="visible"/>
                                      </p:to>
                                    </p:set>
                                    <p:animEffect transition="in" filter="dissolve">
                                      <p:cBhvr>
                                        <p:cTn id="32" dur="500"/>
                                        <p:tgtEl>
                                          <p:spTgt spid="1935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93542"/>
                                        </p:tgtEl>
                                        <p:attrNameLst>
                                          <p:attrName>style.visibility</p:attrName>
                                        </p:attrNameLst>
                                      </p:cBhvr>
                                      <p:to>
                                        <p:strVal val="visible"/>
                                      </p:to>
                                    </p:set>
                                    <p:animEffect transition="in" filter="dissolve">
                                      <p:cBhvr>
                                        <p:cTn id="37" dur="500"/>
                                        <p:tgtEl>
                                          <p:spTgt spid="1935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3553"/>
                                        </p:tgtEl>
                                        <p:attrNameLst>
                                          <p:attrName>style.visibility</p:attrName>
                                        </p:attrNameLst>
                                      </p:cBhvr>
                                      <p:to>
                                        <p:strVal val="visible"/>
                                      </p:to>
                                    </p:set>
                                    <p:animEffect transition="in" filter="dissolve">
                                      <p:cBhvr>
                                        <p:cTn id="42" dur="500"/>
                                        <p:tgtEl>
                                          <p:spTgt spid="1935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93544"/>
                                        </p:tgtEl>
                                        <p:attrNameLst>
                                          <p:attrName>style.visibility</p:attrName>
                                        </p:attrNameLst>
                                      </p:cBhvr>
                                      <p:to>
                                        <p:strVal val="visible"/>
                                      </p:to>
                                    </p:set>
                                    <p:animEffect transition="in" filter="dissolve">
                                      <p:cBhvr>
                                        <p:cTn id="47" dur="500"/>
                                        <p:tgtEl>
                                          <p:spTgt spid="19354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93554">
                                            <p:txEl>
                                              <p:pRg st="0" end="0"/>
                                            </p:txEl>
                                          </p:spTgt>
                                        </p:tgtEl>
                                        <p:attrNameLst>
                                          <p:attrName>style.visibility</p:attrName>
                                        </p:attrNameLst>
                                      </p:cBhvr>
                                      <p:to>
                                        <p:strVal val="visible"/>
                                      </p:to>
                                    </p:set>
                                    <p:animEffect transition="in" filter="dissolve">
                                      <p:cBhvr>
                                        <p:cTn id="52" dur="500"/>
                                        <p:tgtEl>
                                          <p:spTgt spid="193554">
                                            <p:txEl>
                                              <p:pRg st="0" end="0"/>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193554">
                                            <p:txEl>
                                              <p:pRg st="1" end="1"/>
                                            </p:txEl>
                                          </p:spTgt>
                                        </p:tgtEl>
                                        <p:attrNameLst>
                                          <p:attrName>style.visibility</p:attrName>
                                        </p:attrNameLst>
                                      </p:cBhvr>
                                      <p:to>
                                        <p:strVal val="visible"/>
                                      </p:to>
                                    </p:set>
                                    <p:animEffect transition="in" filter="dissolve">
                                      <p:cBhvr>
                                        <p:cTn id="55" dur="500"/>
                                        <p:tgtEl>
                                          <p:spTgt spid="193554">
                                            <p:txEl>
                                              <p:pRg st="1" end="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193543"/>
                                        </p:tgtEl>
                                        <p:attrNameLst>
                                          <p:attrName>style.visibility</p:attrName>
                                        </p:attrNameLst>
                                      </p:cBhvr>
                                      <p:to>
                                        <p:strVal val="visible"/>
                                      </p:to>
                                    </p:set>
                                    <p:animEffect transition="in" filter="dissolve">
                                      <p:cBhvr>
                                        <p:cTn id="60" dur="500"/>
                                        <p:tgtEl>
                                          <p:spTgt spid="19354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93555"/>
                                        </p:tgtEl>
                                        <p:attrNameLst>
                                          <p:attrName>style.visibility</p:attrName>
                                        </p:attrNameLst>
                                      </p:cBhvr>
                                      <p:to>
                                        <p:strVal val="visible"/>
                                      </p:to>
                                    </p:set>
                                    <p:animEffect transition="in" filter="dissolve">
                                      <p:cBhvr>
                                        <p:cTn id="65" dur="500"/>
                                        <p:tgtEl>
                                          <p:spTgt spid="19355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193546"/>
                                        </p:tgtEl>
                                        <p:attrNameLst>
                                          <p:attrName>style.visibility</p:attrName>
                                        </p:attrNameLst>
                                      </p:cBhvr>
                                      <p:to>
                                        <p:strVal val="visible"/>
                                      </p:to>
                                    </p:set>
                                    <p:animEffect transition="in" filter="dissolve">
                                      <p:cBhvr>
                                        <p:cTn id="70" dur="500"/>
                                        <p:tgtEl>
                                          <p:spTgt spid="19354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93556"/>
                                        </p:tgtEl>
                                        <p:attrNameLst>
                                          <p:attrName>style.visibility</p:attrName>
                                        </p:attrNameLst>
                                      </p:cBhvr>
                                      <p:to>
                                        <p:strVal val="visible"/>
                                      </p:to>
                                    </p:set>
                                    <p:animEffect transition="in" filter="dissolve">
                                      <p:cBhvr>
                                        <p:cTn id="75" dur="500"/>
                                        <p:tgtEl>
                                          <p:spTgt spid="19355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nodeType="clickEffect">
                                  <p:stCondLst>
                                    <p:cond delay="0"/>
                                  </p:stCondLst>
                                  <p:childTnLst>
                                    <p:set>
                                      <p:cBhvr>
                                        <p:cTn id="79" dur="1" fill="hold">
                                          <p:stCondLst>
                                            <p:cond delay="0"/>
                                          </p:stCondLst>
                                        </p:cTn>
                                        <p:tgtEl>
                                          <p:spTgt spid="193547"/>
                                        </p:tgtEl>
                                        <p:attrNameLst>
                                          <p:attrName>style.visibility</p:attrName>
                                        </p:attrNameLst>
                                      </p:cBhvr>
                                      <p:to>
                                        <p:strVal val="visible"/>
                                      </p:to>
                                    </p:set>
                                    <p:animEffect transition="in" filter="dissolve">
                                      <p:cBhvr>
                                        <p:cTn id="80" dur="500"/>
                                        <p:tgtEl>
                                          <p:spTgt spid="19354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93557"/>
                                        </p:tgtEl>
                                        <p:attrNameLst>
                                          <p:attrName>style.visibility</p:attrName>
                                        </p:attrNameLst>
                                      </p:cBhvr>
                                      <p:to>
                                        <p:strVal val="visible"/>
                                      </p:to>
                                    </p:set>
                                    <p:animEffect transition="in" filter="dissolve">
                                      <p:cBhvr>
                                        <p:cTn id="85" dur="500"/>
                                        <p:tgtEl>
                                          <p:spTgt spid="19355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nodeType="clickEffect">
                                  <p:stCondLst>
                                    <p:cond delay="0"/>
                                  </p:stCondLst>
                                  <p:childTnLst>
                                    <p:set>
                                      <p:cBhvr>
                                        <p:cTn id="89" dur="1" fill="hold">
                                          <p:stCondLst>
                                            <p:cond delay="0"/>
                                          </p:stCondLst>
                                        </p:cTn>
                                        <p:tgtEl>
                                          <p:spTgt spid="193548"/>
                                        </p:tgtEl>
                                        <p:attrNameLst>
                                          <p:attrName>style.visibility</p:attrName>
                                        </p:attrNameLst>
                                      </p:cBhvr>
                                      <p:to>
                                        <p:strVal val="visible"/>
                                      </p:to>
                                    </p:set>
                                    <p:animEffect transition="in" filter="dissolve">
                                      <p:cBhvr>
                                        <p:cTn id="90" dur="500"/>
                                        <p:tgtEl>
                                          <p:spTgt spid="19354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93558"/>
                                        </p:tgtEl>
                                        <p:attrNameLst>
                                          <p:attrName>style.visibility</p:attrName>
                                        </p:attrNameLst>
                                      </p:cBhvr>
                                      <p:to>
                                        <p:strVal val="visible"/>
                                      </p:to>
                                    </p:set>
                                    <p:animEffect transition="in" filter="dissolve">
                                      <p:cBhvr>
                                        <p:cTn id="95" dur="500"/>
                                        <p:tgtEl>
                                          <p:spTgt spid="19355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nodeType="clickEffect">
                                  <p:stCondLst>
                                    <p:cond delay="0"/>
                                  </p:stCondLst>
                                  <p:childTnLst>
                                    <p:set>
                                      <p:cBhvr>
                                        <p:cTn id="99" dur="1" fill="hold">
                                          <p:stCondLst>
                                            <p:cond delay="0"/>
                                          </p:stCondLst>
                                        </p:cTn>
                                        <p:tgtEl>
                                          <p:spTgt spid="193549"/>
                                        </p:tgtEl>
                                        <p:attrNameLst>
                                          <p:attrName>style.visibility</p:attrName>
                                        </p:attrNameLst>
                                      </p:cBhvr>
                                      <p:to>
                                        <p:strVal val="visible"/>
                                      </p:to>
                                    </p:set>
                                    <p:animEffect transition="in" filter="dissolve">
                                      <p:cBhvr>
                                        <p:cTn id="100" dur="500"/>
                                        <p:tgtEl>
                                          <p:spTgt spid="19354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193561"/>
                                        </p:tgtEl>
                                        <p:attrNameLst>
                                          <p:attrName>style.visibility</p:attrName>
                                        </p:attrNameLst>
                                      </p:cBhvr>
                                      <p:to>
                                        <p:strVal val="visible"/>
                                      </p:to>
                                    </p:set>
                                    <p:animEffect transition="in" filter="dissolve">
                                      <p:cBhvr>
                                        <p:cTn id="105" dur="500"/>
                                        <p:tgtEl>
                                          <p:spTgt spid="193561"/>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nodeType="clickEffect">
                                  <p:stCondLst>
                                    <p:cond delay="0"/>
                                  </p:stCondLst>
                                  <p:childTnLst>
                                    <p:set>
                                      <p:cBhvr>
                                        <p:cTn id="109" dur="1" fill="hold">
                                          <p:stCondLst>
                                            <p:cond delay="0"/>
                                          </p:stCondLst>
                                        </p:cTn>
                                        <p:tgtEl>
                                          <p:spTgt spid="193550"/>
                                        </p:tgtEl>
                                        <p:attrNameLst>
                                          <p:attrName>style.visibility</p:attrName>
                                        </p:attrNameLst>
                                      </p:cBhvr>
                                      <p:to>
                                        <p:strVal val="visible"/>
                                      </p:to>
                                    </p:set>
                                    <p:animEffect transition="in" filter="dissolve">
                                      <p:cBhvr>
                                        <p:cTn id="110" dur="500"/>
                                        <p:tgtEl>
                                          <p:spTgt spid="19355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nodeType="clickEffect">
                                  <p:stCondLst>
                                    <p:cond delay="0"/>
                                  </p:stCondLst>
                                  <p:childTnLst>
                                    <p:set>
                                      <p:cBhvr>
                                        <p:cTn id="114" dur="1" fill="hold">
                                          <p:stCondLst>
                                            <p:cond delay="0"/>
                                          </p:stCondLst>
                                        </p:cTn>
                                        <p:tgtEl>
                                          <p:spTgt spid="193559">
                                            <p:txEl>
                                              <p:pRg st="0" end="0"/>
                                            </p:txEl>
                                          </p:spTgt>
                                        </p:tgtEl>
                                        <p:attrNameLst>
                                          <p:attrName>style.visibility</p:attrName>
                                        </p:attrNameLst>
                                      </p:cBhvr>
                                      <p:to>
                                        <p:strVal val="visible"/>
                                      </p:to>
                                    </p:set>
                                    <p:animEffect transition="in" filter="dissolve">
                                      <p:cBhvr>
                                        <p:cTn id="115" dur="500"/>
                                        <p:tgtEl>
                                          <p:spTgt spid="193559">
                                            <p:txEl>
                                              <p:pRg st="0" end="0"/>
                                            </p:txEl>
                                          </p:spTgt>
                                        </p:tgtEl>
                                      </p:cBhvr>
                                    </p:animEffect>
                                  </p:childTnLst>
                                </p:cTn>
                              </p:par>
                              <p:par>
                                <p:cTn id="116" presetID="9" presetClass="entr" presetSubtype="0" fill="hold" nodeType="withEffect">
                                  <p:stCondLst>
                                    <p:cond delay="0"/>
                                  </p:stCondLst>
                                  <p:childTnLst>
                                    <p:set>
                                      <p:cBhvr>
                                        <p:cTn id="117" dur="1" fill="hold">
                                          <p:stCondLst>
                                            <p:cond delay="0"/>
                                          </p:stCondLst>
                                        </p:cTn>
                                        <p:tgtEl>
                                          <p:spTgt spid="193559">
                                            <p:txEl>
                                              <p:pRg st="1" end="1"/>
                                            </p:txEl>
                                          </p:spTgt>
                                        </p:tgtEl>
                                        <p:attrNameLst>
                                          <p:attrName>style.visibility</p:attrName>
                                        </p:attrNameLst>
                                      </p:cBhvr>
                                      <p:to>
                                        <p:strVal val="visible"/>
                                      </p:to>
                                    </p:set>
                                    <p:animEffect transition="in" filter="dissolve">
                                      <p:cBhvr>
                                        <p:cTn id="118" dur="500"/>
                                        <p:tgtEl>
                                          <p:spTgt spid="193559">
                                            <p:txEl>
                                              <p:pRg st="1" end="1"/>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9" presetClass="entr" presetSubtype="0" fill="hold" nodeType="clickEffect">
                                  <p:stCondLst>
                                    <p:cond delay="0"/>
                                  </p:stCondLst>
                                  <p:childTnLst>
                                    <p:set>
                                      <p:cBhvr>
                                        <p:cTn id="122" dur="1" fill="hold">
                                          <p:stCondLst>
                                            <p:cond delay="0"/>
                                          </p:stCondLst>
                                        </p:cTn>
                                        <p:tgtEl>
                                          <p:spTgt spid="193551"/>
                                        </p:tgtEl>
                                        <p:attrNameLst>
                                          <p:attrName>style.visibility</p:attrName>
                                        </p:attrNameLst>
                                      </p:cBhvr>
                                      <p:to>
                                        <p:strVal val="visible"/>
                                      </p:to>
                                    </p:set>
                                    <p:animEffect transition="in" filter="dissolve">
                                      <p:cBhvr>
                                        <p:cTn id="123" dur="500"/>
                                        <p:tgtEl>
                                          <p:spTgt spid="193551"/>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193560"/>
                                        </p:tgtEl>
                                        <p:attrNameLst>
                                          <p:attrName>style.visibility</p:attrName>
                                        </p:attrNameLst>
                                      </p:cBhvr>
                                      <p:to>
                                        <p:strVal val="visible"/>
                                      </p:to>
                                    </p:set>
                                    <p:animEffect transition="in" filter="dissolve">
                                      <p:cBhvr>
                                        <p:cTn id="128" dur="500"/>
                                        <p:tgtEl>
                                          <p:spTgt spid="193560"/>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nodeType="clickEffect">
                                  <p:stCondLst>
                                    <p:cond delay="0"/>
                                  </p:stCondLst>
                                  <p:childTnLst>
                                    <p:set>
                                      <p:cBhvr>
                                        <p:cTn id="132" dur="1" fill="hold">
                                          <p:stCondLst>
                                            <p:cond delay="0"/>
                                          </p:stCondLst>
                                        </p:cTn>
                                        <p:tgtEl>
                                          <p:spTgt spid="193567"/>
                                        </p:tgtEl>
                                        <p:attrNameLst>
                                          <p:attrName>style.visibility</p:attrName>
                                        </p:attrNameLst>
                                      </p:cBhvr>
                                      <p:to>
                                        <p:strVal val="visible"/>
                                      </p:to>
                                    </p:set>
                                    <p:animEffect transition="in" filter="fade">
                                      <p:cBhvr>
                                        <p:cTn id="133" dur="1000"/>
                                        <p:tgtEl>
                                          <p:spTgt spid="193567"/>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9" presetClass="entr" presetSubtype="0" fill="hold" nodeType="clickEffect">
                                  <p:stCondLst>
                                    <p:cond delay="0"/>
                                  </p:stCondLst>
                                  <p:childTnLst>
                                    <p:set>
                                      <p:cBhvr>
                                        <p:cTn id="137" dur="1" fill="hold">
                                          <p:stCondLst>
                                            <p:cond delay="0"/>
                                          </p:stCondLst>
                                        </p:cTn>
                                        <p:tgtEl>
                                          <p:spTgt spid="193568">
                                            <p:txEl>
                                              <p:pRg st="0" end="0"/>
                                            </p:txEl>
                                          </p:spTgt>
                                        </p:tgtEl>
                                        <p:attrNameLst>
                                          <p:attrName>style.visibility</p:attrName>
                                        </p:attrNameLst>
                                      </p:cBhvr>
                                      <p:to>
                                        <p:strVal val="visible"/>
                                      </p:to>
                                    </p:set>
                                    <p:animEffect transition="in" filter="dissolve">
                                      <p:cBhvr>
                                        <p:cTn id="138" dur="500"/>
                                        <p:tgtEl>
                                          <p:spTgt spid="193568">
                                            <p:txEl>
                                              <p:pRg st="0" end="0"/>
                                            </p:txEl>
                                          </p:spTgt>
                                        </p:tgtEl>
                                      </p:cBhvr>
                                    </p:animEffect>
                                  </p:childTnLst>
                                </p:cTn>
                              </p:par>
                              <p:par>
                                <p:cTn id="139" presetID="9" presetClass="entr" presetSubtype="0" fill="hold" nodeType="withEffect">
                                  <p:stCondLst>
                                    <p:cond delay="0"/>
                                  </p:stCondLst>
                                  <p:childTnLst>
                                    <p:set>
                                      <p:cBhvr>
                                        <p:cTn id="140" dur="1" fill="hold">
                                          <p:stCondLst>
                                            <p:cond delay="0"/>
                                          </p:stCondLst>
                                        </p:cTn>
                                        <p:tgtEl>
                                          <p:spTgt spid="193568">
                                            <p:txEl>
                                              <p:pRg st="1" end="1"/>
                                            </p:txEl>
                                          </p:spTgt>
                                        </p:tgtEl>
                                        <p:attrNameLst>
                                          <p:attrName>style.visibility</p:attrName>
                                        </p:attrNameLst>
                                      </p:cBhvr>
                                      <p:to>
                                        <p:strVal val="visible"/>
                                      </p:to>
                                    </p:set>
                                    <p:animEffect transition="in" filter="dissolve">
                                      <p:cBhvr>
                                        <p:cTn id="141" dur="500"/>
                                        <p:tgtEl>
                                          <p:spTgt spid="193568">
                                            <p:txEl>
                                              <p:pRg st="1" end="1"/>
                                            </p:txEl>
                                          </p:spTgt>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93569"/>
                                        </p:tgtEl>
                                        <p:attrNameLst>
                                          <p:attrName>style.visibility</p:attrName>
                                        </p:attrNameLst>
                                      </p:cBhvr>
                                      <p:to>
                                        <p:strVal val="visible"/>
                                      </p:to>
                                    </p:set>
                                    <p:animEffect transition="in" filter="fade">
                                      <p:cBhvr>
                                        <p:cTn id="144" dur="2000"/>
                                        <p:tgtEl>
                                          <p:spTgt spid="193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p:bldP spid="193552" grpId="0"/>
      <p:bldP spid="193553" grpId="0"/>
      <p:bldP spid="193555" grpId="0"/>
      <p:bldP spid="193556" grpId="0"/>
      <p:bldP spid="193557" grpId="0"/>
      <p:bldP spid="193558" grpId="0"/>
      <p:bldP spid="193560" grpId="0"/>
      <p:bldP spid="193561" grpId="0"/>
      <p:bldP spid="193562" grpId="0"/>
      <p:bldP spid="19356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0" descr="Risultato immagini per tonni in tonnara">
            <a:extLst>
              <a:ext uri="{FF2B5EF4-FFF2-40B4-BE49-F238E27FC236}">
                <a16:creationId xmlns:a16="http://schemas.microsoft.com/office/drawing/2014/main" id="{39729180-A7CC-4D7E-AB31-A92CC1031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2" name="Rectangle 2">
            <a:extLst>
              <a:ext uri="{FF2B5EF4-FFF2-40B4-BE49-F238E27FC236}">
                <a16:creationId xmlns:a16="http://schemas.microsoft.com/office/drawing/2014/main" id="{0D2B95E9-80A9-4925-B8F9-AE92C3011AAC}"/>
              </a:ext>
            </a:extLst>
          </p:cNvPr>
          <p:cNvSpPr>
            <a:spLocks noChangeArrowheads="1"/>
          </p:cNvSpPr>
          <p:nvPr/>
        </p:nvSpPr>
        <p:spPr bwMode="auto">
          <a:xfrm>
            <a:off x="107950" y="188913"/>
            <a:ext cx="1843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Rete alla deriva</a:t>
            </a:r>
          </a:p>
        </p:txBody>
      </p:sp>
      <p:sp>
        <p:nvSpPr>
          <p:cNvPr id="194563" name="Rectangle 3">
            <a:extLst>
              <a:ext uri="{FF2B5EF4-FFF2-40B4-BE49-F238E27FC236}">
                <a16:creationId xmlns:a16="http://schemas.microsoft.com/office/drawing/2014/main" id="{A01151F1-0EC6-4628-B0A9-763319F77B24}"/>
              </a:ext>
            </a:extLst>
          </p:cNvPr>
          <p:cNvSpPr>
            <a:spLocks noChangeArrowheads="1"/>
          </p:cNvSpPr>
          <p:nvPr/>
        </p:nvSpPr>
        <p:spPr bwMode="auto">
          <a:xfrm>
            <a:off x="112713" y="520700"/>
            <a:ext cx="5106987" cy="315912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it-IT" altLang="it-IT" sz="1200">
                <a:solidFill>
                  <a:schemeClr val="bg1"/>
                </a:solidFill>
                <a:latin typeface="Comic Sans MS" panose="030F0702030302020204" pitchFamily="66" charset="0"/>
              </a:rPr>
              <a:t>Le </a:t>
            </a:r>
            <a:r>
              <a:rPr lang="it-IT" altLang="it-IT" sz="1200" b="1">
                <a:solidFill>
                  <a:schemeClr val="bg1"/>
                </a:solidFill>
                <a:latin typeface="Comic Sans MS" panose="030F0702030302020204" pitchFamily="66" charset="0"/>
              </a:rPr>
              <a:t>reti derivanti</a:t>
            </a:r>
            <a:r>
              <a:rPr lang="it-IT" altLang="it-IT" sz="1200">
                <a:solidFill>
                  <a:schemeClr val="bg1"/>
                </a:solidFill>
                <a:latin typeface="Comic Sans MS" panose="030F0702030302020204" pitchFamily="66" charset="0"/>
              </a:rPr>
              <a:t> vengono calate in mare e lasciate libere di spostarsi con l'azione delle correnti marine; sono collegate comunque a galleggianti, che hanno lo scopo di permetterne l'individuazione. </a:t>
            </a:r>
          </a:p>
          <a:p>
            <a:pPr algn="just" eaLnBrk="1" hangingPunct="1">
              <a:lnSpc>
                <a:spcPct val="120000"/>
              </a:lnSpc>
            </a:pPr>
            <a:r>
              <a:rPr lang="it-IT" altLang="it-IT" sz="1200">
                <a:solidFill>
                  <a:schemeClr val="bg1"/>
                </a:solidFill>
                <a:latin typeface="Comic Sans MS" panose="030F0702030302020204" pitchFamily="66" charset="0"/>
              </a:rPr>
              <a:t>La loro altezza varia a seconda del tipo di pesca, ma per le grandi reti è generalmente compresa fra i </a:t>
            </a:r>
            <a:r>
              <a:rPr lang="it-IT" altLang="it-IT" sz="1200">
                <a:solidFill>
                  <a:srgbClr val="FF9900"/>
                </a:solidFill>
                <a:latin typeface="Comic Sans MS" panose="030F0702030302020204" pitchFamily="66" charset="0"/>
              </a:rPr>
              <a:t>20 e i 30 metri</a:t>
            </a:r>
            <a:r>
              <a:rPr lang="it-IT" altLang="it-IT" sz="1200">
                <a:solidFill>
                  <a:schemeClr val="bg1"/>
                </a:solidFill>
                <a:latin typeface="Comic Sans MS" panose="030F0702030302020204" pitchFamily="66" charset="0"/>
              </a:rPr>
              <a:t>. Alla parte inferiore della rete sono attaccati dei pesi che la mantengono in verticale neutralizzando la spinta dei galleggianti. </a:t>
            </a:r>
          </a:p>
          <a:p>
            <a:pPr algn="just" eaLnBrk="1" hangingPunct="1">
              <a:lnSpc>
                <a:spcPct val="120000"/>
              </a:lnSpc>
            </a:pPr>
            <a:r>
              <a:rPr lang="it-IT" altLang="it-IT" sz="1200">
                <a:solidFill>
                  <a:schemeClr val="bg1"/>
                </a:solidFill>
                <a:latin typeface="Comic Sans MS" panose="030F0702030302020204" pitchFamily="66" charset="0"/>
              </a:rPr>
              <a:t>I natanti che impiegano questo tipo di pesca hanno capacità tra le </a:t>
            </a:r>
            <a:r>
              <a:rPr lang="it-IT" altLang="it-IT" sz="1200">
                <a:solidFill>
                  <a:srgbClr val="FF9900"/>
                </a:solidFill>
                <a:latin typeface="Comic Sans MS" panose="030F0702030302020204" pitchFamily="66" charset="0"/>
              </a:rPr>
              <a:t>20 e le 30</a:t>
            </a:r>
            <a:r>
              <a:rPr lang="it-IT" altLang="it-IT" sz="1200">
                <a:solidFill>
                  <a:schemeClr val="bg1"/>
                </a:solidFill>
                <a:latin typeface="Comic Sans MS" panose="030F0702030302020204" pitchFamily="66" charset="0"/>
              </a:rPr>
              <a:t> tonnellate di stazza lorda pescano soprattutto nel Tirreno centrale e meridionale.</a:t>
            </a:r>
          </a:p>
          <a:p>
            <a:pPr algn="just" eaLnBrk="1" hangingPunct="1">
              <a:lnSpc>
                <a:spcPct val="120000"/>
              </a:lnSpc>
            </a:pPr>
            <a:r>
              <a:rPr lang="it-IT" altLang="it-IT" sz="1200">
                <a:solidFill>
                  <a:schemeClr val="bg1"/>
                </a:solidFill>
                <a:latin typeface="Comic Sans MS" panose="030F0702030302020204" pitchFamily="66" charset="0"/>
              </a:rPr>
              <a:t>In genere vengono calate di notte, almeno per la cattura delle specie di grandi dimensioni, e sono destinate di norma alla pesca di specie pelagiche: pesci che nuotano vicino alla superficie come il tonno, il pesce spada. </a:t>
            </a:r>
          </a:p>
        </p:txBody>
      </p:sp>
      <p:pic>
        <p:nvPicPr>
          <p:cNvPr id="194564" name="Picture 4" descr="pesce spada">
            <a:extLst>
              <a:ext uri="{FF2B5EF4-FFF2-40B4-BE49-F238E27FC236}">
                <a16:creationId xmlns:a16="http://schemas.microsoft.com/office/drawing/2014/main" id="{73B9FE2F-EAB9-4A86-8994-1D851983C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11" t="12711" r="7784" b="15140"/>
          <a:stretch>
            <a:fillRect/>
          </a:stretch>
        </p:blipFill>
        <p:spPr bwMode="auto">
          <a:xfrm>
            <a:off x="5219700" y="3933825"/>
            <a:ext cx="1655763"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5" name="Picture 5" descr="tonni03">
            <a:extLst>
              <a:ext uri="{FF2B5EF4-FFF2-40B4-BE49-F238E27FC236}">
                <a16:creationId xmlns:a16="http://schemas.microsoft.com/office/drawing/2014/main" id="{BDEDA7EE-7FCD-4F56-8D3B-5DBF462D6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413" y="3921125"/>
            <a:ext cx="16557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6" descr="SpadaraAntica">
            <a:extLst>
              <a:ext uri="{FF2B5EF4-FFF2-40B4-BE49-F238E27FC236}">
                <a16:creationId xmlns:a16="http://schemas.microsoft.com/office/drawing/2014/main" id="{FF4B3811-61CC-489B-A07C-E3A6EA7C23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628" t="8458" r="7680" b="7249"/>
          <a:stretch>
            <a:fillRect/>
          </a:stretch>
        </p:blipFill>
        <p:spPr bwMode="auto">
          <a:xfrm>
            <a:off x="5651500" y="5084763"/>
            <a:ext cx="2736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9" name="Rectangle 9">
            <a:extLst>
              <a:ext uri="{FF2B5EF4-FFF2-40B4-BE49-F238E27FC236}">
                <a16:creationId xmlns:a16="http://schemas.microsoft.com/office/drawing/2014/main" id="{5B5703A8-32A7-4A7D-8510-2C2FA31FE837}"/>
              </a:ext>
            </a:extLst>
          </p:cNvPr>
          <p:cNvSpPr>
            <a:spLocks noChangeArrowheads="1"/>
          </p:cNvSpPr>
          <p:nvPr/>
        </p:nvSpPr>
        <p:spPr bwMode="auto">
          <a:xfrm>
            <a:off x="107950" y="3646488"/>
            <a:ext cx="4968875" cy="272097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it-IT" altLang="it-IT" sz="1200">
                <a:solidFill>
                  <a:srgbClr val="FF9900"/>
                </a:solidFill>
                <a:latin typeface="Comic Sans MS" panose="030F0702030302020204" pitchFamily="66" charset="0"/>
              </a:rPr>
              <a:t>Regolamentazione delle reti derivanti (Spadare)</a:t>
            </a:r>
          </a:p>
          <a:p>
            <a:pPr algn="just" eaLnBrk="1" hangingPunct="1">
              <a:lnSpc>
                <a:spcPct val="120000"/>
              </a:lnSpc>
              <a:buFontTx/>
              <a:buChar char="•"/>
            </a:pPr>
            <a:r>
              <a:rPr lang="it-IT" altLang="it-IT" sz="1200">
                <a:solidFill>
                  <a:schemeClr val="bg1"/>
                </a:solidFill>
                <a:latin typeface="Comic Sans MS" panose="030F0702030302020204" pitchFamily="66" charset="0"/>
              </a:rPr>
              <a:t> la Risoluzione dell’Assemblea Generale ONU UNGA 44/225/1989, che sancisce una moratoria all’uso delle reti pelagiche derivanti d’altura;</a:t>
            </a:r>
          </a:p>
          <a:p>
            <a:pPr algn="just" eaLnBrk="1" hangingPunct="1">
              <a:lnSpc>
                <a:spcPct val="120000"/>
              </a:lnSpc>
              <a:buFontTx/>
              <a:buChar char="•"/>
            </a:pPr>
            <a:r>
              <a:rPr lang="it-IT" altLang="it-IT" sz="1200">
                <a:solidFill>
                  <a:schemeClr val="bg1"/>
                </a:solidFill>
                <a:latin typeface="Comic Sans MS" panose="030F0702030302020204" pitchFamily="66" charset="0"/>
              </a:rPr>
              <a:t> il Reg.(CE)1239/98 che ha modificato il Reg.(CE)894/97, che vieta l’uso di reti derivanti per la pesca a varie specie di grandi e medi pelagici, incluso il pesce spada; </a:t>
            </a:r>
          </a:p>
          <a:p>
            <a:pPr algn="just" eaLnBrk="1" hangingPunct="1">
              <a:lnSpc>
                <a:spcPct val="120000"/>
              </a:lnSpc>
              <a:buFontTx/>
              <a:buChar char="•"/>
            </a:pPr>
            <a:r>
              <a:rPr lang="it-IT" altLang="it-IT" sz="1200">
                <a:solidFill>
                  <a:schemeClr val="bg1"/>
                </a:solidFill>
                <a:latin typeface="Comic Sans MS" panose="030F0702030302020204" pitchFamily="66" charset="0"/>
              </a:rPr>
              <a:t> la Raccomandazione ICCAT n.03/04 (International Commission for the Conservation of Atlantic Tuna: organismo che si occupa della gestione dei grandi pelagici in Mediterraneo), vieta a tutte le Parti Contraenti (come l’Italia) di utilizzare reti pelagiche derivanti d’altura nel Mediterraneo. </a:t>
            </a:r>
          </a:p>
        </p:txBody>
      </p:sp>
      <p:grpSp>
        <p:nvGrpSpPr>
          <p:cNvPr id="2" name="Group 10">
            <a:extLst>
              <a:ext uri="{FF2B5EF4-FFF2-40B4-BE49-F238E27FC236}">
                <a16:creationId xmlns:a16="http://schemas.microsoft.com/office/drawing/2014/main" id="{64FB25D0-581E-4725-96AF-ADB175BBD153}"/>
              </a:ext>
            </a:extLst>
          </p:cNvPr>
          <p:cNvGrpSpPr>
            <a:grpSpLocks/>
          </p:cNvGrpSpPr>
          <p:nvPr/>
        </p:nvGrpSpPr>
        <p:grpSpPr bwMode="auto">
          <a:xfrm rot="-5400000">
            <a:off x="7227888" y="1981200"/>
            <a:ext cx="2724150" cy="460375"/>
            <a:chOff x="3560" y="1888"/>
            <a:chExt cx="1716" cy="290"/>
          </a:xfrm>
        </p:grpSpPr>
        <p:sp>
          <p:nvSpPr>
            <p:cNvPr id="19469" name="Text Box 11">
              <a:extLst>
                <a:ext uri="{FF2B5EF4-FFF2-40B4-BE49-F238E27FC236}">
                  <a16:creationId xmlns:a16="http://schemas.microsoft.com/office/drawing/2014/main" id="{B2D9681C-E2C2-452E-A059-D96E552BCBD1}"/>
                </a:ext>
              </a:extLst>
            </p:cNvPr>
            <p:cNvSpPr txBox="1">
              <a:spLocks noChangeArrowheads="1"/>
            </p:cNvSpPr>
            <p:nvPr/>
          </p:nvSpPr>
          <p:spPr bwMode="auto">
            <a:xfrm>
              <a:off x="3560" y="2024"/>
              <a:ext cx="17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1000">
                  <a:solidFill>
                    <a:schemeClr val="bg1"/>
                  </a:solidFill>
                  <a:latin typeface="Comic Sans MS" panose="030F0702030302020204" pitchFamily="66" charset="0"/>
                </a:rPr>
                <a:t>Rete calata con la tipica andatura a zig-zag</a:t>
              </a:r>
            </a:p>
          </p:txBody>
        </p:sp>
        <p:sp>
          <p:nvSpPr>
            <p:cNvPr id="19470" name="Freeform 12">
              <a:extLst>
                <a:ext uri="{FF2B5EF4-FFF2-40B4-BE49-F238E27FC236}">
                  <a16:creationId xmlns:a16="http://schemas.microsoft.com/office/drawing/2014/main" id="{0B7D5828-0C7D-497F-B9CE-706C72D44809}"/>
                </a:ext>
              </a:extLst>
            </p:cNvPr>
            <p:cNvSpPr>
              <a:spLocks/>
            </p:cNvSpPr>
            <p:nvPr/>
          </p:nvSpPr>
          <p:spPr bwMode="auto">
            <a:xfrm>
              <a:off x="3560" y="1888"/>
              <a:ext cx="1679" cy="136"/>
            </a:xfrm>
            <a:custGeom>
              <a:avLst/>
              <a:gdLst>
                <a:gd name="T0" fmla="*/ 0 w 1679"/>
                <a:gd name="T1" fmla="*/ 136 h 136"/>
                <a:gd name="T2" fmla="*/ 182 w 1679"/>
                <a:gd name="T3" fmla="*/ 0 h 136"/>
                <a:gd name="T4" fmla="*/ 363 w 1679"/>
                <a:gd name="T5" fmla="*/ 136 h 136"/>
                <a:gd name="T6" fmla="*/ 590 w 1679"/>
                <a:gd name="T7" fmla="*/ 0 h 136"/>
                <a:gd name="T8" fmla="*/ 772 w 1679"/>
                <a:gd name="T9" fmla="*/ 136 h 136"/>
                <a:gd name="T10" fmla="*/ 1044 w 1679"/>
                <a:gd name="T11" fmla="*/ 0 h 136"/>
                <a:gd name="T12" fmla="*/ 1270 w 1679"/>
                <a:gd name="T13" fmla="*/ 136 h 136"/>
                <a:gd name="T14" fmla="*/ 1452 w 1679"/>
                <a:gd name="T15" fmla="*/ 0 h 136"/>
                <a:gd name="T16" fmla="*/ 1679 w 1679"/>
                <a:gd name="T17" fmla="*/ 136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9"/>
                <a:gd name="T28" fmla="*/ 0 h 136"/>
                <a:gd name="T29" fmla="*/ 1679 w 167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9" h="136">
                  <a:moveTo>
                    <a:pt x="0" y="136"/>
                  </a:moveTo>
                  <a:cubicBezTo>
                    <a:pt x="61" y="68"/>
                    <a:pt x="122" y="0"/>
                    <a:pt x="182" y="0"/>
                  </a:cubicBezTo>
                  <a:cubicBezTo>
                    <a:pt x="242" y="0"/>
                    <a:pt x="295" y="136"/>
                    <a:pt x="363" y="136"/>
                  </a:cubicBezTo>
                  <a:cubicBezTo>
                    <a:pt x="431" y="136"/>
                    <a:pt x="522" y="0"/>
                    <a:pt x="590" y="0"/>
                  </a:cubicBezTo>
                  <a:cubicBezTo>
                    <a:pt x="658" y="0"/>
                    <a:pt x="696" y="136"/>
                    <a:pt x="772" y="136"/>
                  </a:cubicBezTo>
                  <a:cubicBezTo>
                    <a:pt x="848" y="136"/>
                    <a:pt x="961" y="0"/>
                    <a:pt x="1044" y="0"/>
                  </a:cubicBezTo>
                  <a:cubicBezTo>
                    <a:pt x="1127" y="0"/>
                    <a:pt x="1202" y="136"/>
                    <a:pt x="1270" y="136"/>
                  </a:cubicBezTo>
                  <a:cubicBezTo>
                    <a:pt x="1338" y="136"/>
                    <a:pt x="1384" y="0"/>
                    <a:pt x="1452" y="0"/>
                  </a:cubicBezTo>
                  <a:cubicBezTo>
                    <a:pt x="1520" y="0"/>
                    <a:pt x="1641" y="113"/>
                    <a:pt x="1679" y="136"/>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pic>
        <p:nvPicPr>
          <p:cNvPr id="194573" name="Picture 13" descr="spadare09">
            <a:extLst>
              <a:ext uri="{FF2B5EF4-FFF2-40B4-BE49-F238E27FC236}">
                <a16:creationId xmlns:a16="http://schemas.microsoft.com/office/drawing/2014/main" id="{9B8039DC-535E-49E9-A29B-BC488A42DC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8680"/>
          <a:stretch>
            <a:fillRect/>
          </a:stretch>
        </p:blipFill>
        <p:spPr bwMode="auto">
          <a:xfrm>
            <a:off x="5435600" y="549275"/>
            <a:ext cx="25193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4" name="Picture 14" descr="75">
            <a:extLst>
              <a:ext uri="{FF2B5EF4-FFF2-40B4-BE49-F238E27FC236}">
                <a16:creationId xmlns:a16="http://schemas.microsoft.com/office/drawing/2014/main" id="{2D09E3DB-28B4-4759-9CE7-D1297AD1D4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1989138"/>
            <a:ext cx="24463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5" name="Text Box 15">
            <a:extLst>
              <a:ext uri="{FF2B5EF4-FFF2-40B4-BE49-F238E27FC236}">
                <a16:creationId xmlns:a16="http://schemas.microsoft.com/office/drawing/2014/main" id="{73AA7CA2-E0AC-45B5-BEA3-F3FF1BDF696E}"/>
              </a:ext>
            </a:extLst>
          </p:cNvPr>
          <p:cNvSpPr txBox="1">
            <a:spLocks noChangeArrowheads="1"/>
          </p:cNvSpPr>
          <p:nvPr/>
        </p:nvSpPr>
        <p:spPr bwMode="auto">
          <a:xfrm>
            <a:off x="2952750" y="-26988"/>
            <a:ext cx="3132138"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400" b="1">
                <a:solidFill>
                  <a:schemeClr val="bg1"/>
                </a:solidFill>
                <a:latin typeface="Comic Sans MS" panose="030F0702030302020204" pitchFamily="66" charset="0"/>
              </a:rPr>
              <a:t>La pesca alla deriva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75"/>
                                        </p:tgtEl>
                                        <p:attrNameLst>
                                          <p:attrName>style.visibility</p:attrName>
                                        </p:attrNameLst>
                                      </p:cBhvr>
                                      <p:to>
                                        <p:strVal val="visible"/>
                                      </p:to>
                                    </p:set>
                                    <p:animEffect transition="in" filter="fade">
                                      <p:cBhvr>
                                        <p:cTn id="7" dur="2000"/>
                                        <p:tgtEl>
                                          <p:spTgt spid="19457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94562"/>
                                        </p:tgtEl>
                                        <p:attrNameLst>
                                          <p:attrName>style.visibility</p:attrName>
                                        </p:attrNameLst>
                                      </p:cBhvr>
                                      <p:to>
                                        <p:strVal val="visible"/>
                                      </p:to>
                                    </p:set>
                                    <p:animEffect transition="in" filter="fade">
                                      <p:cBhvr>
                                        <p:cTn id="10" dur="1000"/>
                                        <p:tgtEl>
                                          <p:spTgt spid="19456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4562"/>
                                        </p:tgtEl>
                                        <p:attrNameLst>
                                          <p:attrName>style.visibility</p:attrName>
                                        </p:attrNameLst>
                                      </p:cBhvr>
                                      <p:to>
                                        <p:strVal val="visible"/>
                                      </p:to>
                                    </p:set>
                                    <p:animEffect transition="in" filter="dissolve">
                                      <p:cBhvr>
                                        <p:cTn id="13" dur="1000"/>
                                        <p:tgtEl>
                                          <p:spTgt spid="194562"/>
                                        </p:tgtEl>
                                      </p:cBhvr>
                                    </p:animEffect>
                                  </p:childTnLst>
                                </p:cTn>
                              </p:par>
                            </p:childTnLst>
                          </p:cTn>
                        </p:par>
                        <p:par>
                          <p:cTn id="14" fill="hold" nodeType="afterGroup">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194563"/>
                                        </p:tgtEl>
                                        <p:attrNameLst>
                                          <p:attrName>style.visibility</p:attrName>
                                        </p:attrNameLst>
                                      </p:cBhvr>
                                      <p:to>
                                        <p:strVal val="visible"/>
                                      </p:to>
                                    </p:set>
                                    <p:animEffect transition="in" filter="dissolve">
                                      <p:cBhvr>
                                        <p:cTn id="17" dur="1000"/>
                                        <p:tgtEl>
                                          <p:spTgt spid="1945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69"/>
                                        </p:tgtEl>
                                        <p:attrNameLst>
                                          <p:attrName>style.visibility</p:attrName>
                                        </p:attrNameLst>
                                      </p:cBhvr>
                                      <p:to>
                                        <p:strVal val="visible"/>
                                      </p:to>
                                    </p:set>
                                    <p:animEffect transition="in" filter="fade">
                                      <p:cBhvr>
                                        <p:cTn id="22" dur="1000"/>
                                        <p:tgtEl>
                                          <p:spTgt spid="1945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4573"/>
                                        </p:tgtEl>
                                        <p:attrNameLst>
                                          <p:attrName>style.visibility</p:attrName>
                                        </p:attrNameLst>
                                      </p:cBhvr>
                                      <p:to>
                                        <p:strVal val="visible"/>
                                      </p:to>
                                    </p:set>
                                    <p:animEffect transition="in" filter="fade">
                                      <p:cBhvr>
                                        <p:cTn id="27" dur="1000"/>
                                        <p:tgtEl>
                                          <p:spTgt spid="1945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4574"/>
                                        </p:tgtEl>
                                        <p:attrNameLst>
                                          <p:attrName>style.visibility</p:attrName>
                                        </p:attrNameLst>
                                      </p:cBhvr>
                                      <p:to>
                                        <p:strVal val="visible"/>
                                      </p:to>
                                    </p:set>
                                    <p:animEffect transition="in" filter="fade">
                                      <p:cBhvr>
                                        <p:cTn id="32" dur="1000"/>
                                        <p:tgtEl>
                                          <p:spTgt spid="194574"/>
                                        </p:tgtEl>
                                      </p:cBhvr>
                                    </p:animEffect>
                                  </p:childTnLst>
                                </p:cTn>
                              </p:par>
                            </p:childTnLst>
                          </p:cTn>
                        </p:par>
                        <p:par>
                          <p:cTn id="33" fill="hold" nodeType="afterGroup">
                            <p:stCondLst>
                              <p:cond delay="10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94565"/>
                                        </p:tgtEl>
                                        <p:attrNameLst>
                                          <p:attrName>style.visibility</p:attrName>
                                        </p:attrNameLst>
                                      </p:cBhvr>
                                      <p:to>
                                        <p:strVal val="visible"/>
                                      </p:to>
                                    </p:set>
                                    <p:animEffect transition="in" filter="dissolve">
                                      <p:cBhvr>
                                        <p:cTn id="41" dur="1000"/>
                                        <p:tgtEl>
                                          <p:spTgt spid="194565"/>
                                        </p:tgtEl>
                                      </p:cBhvr>
                                    </p:animEffect>
                                  </p:childTnLst>
                                </p:cTn>
                              </p:par>
                              <p:par>
                                <p:cTn id="42" presetID="9" presetClass="entr" presetSubtype="0" fill="hold" nodeType="withEffect">
                                  <p:stCondLst>
                                    <p:cond delay="0"/>
                                  </p:stCondLst>
                                  <p:childTnLst>
                                    <p:set>
                                      <p:cBhvr>
                                        <p:cTn id="43" dur="1" fill="hold">
                                          <p:stCondLst>
                                            <p:cond delay="0"/>
                                          </p:stCondLst>
                                        </p:cTn>
                                        <p:tgtEl>
                                          <p:spTgt spid="194564"/>
                                        </p:tgtEl>
                                        <p:attrNameLst>
                                          <p:attrName>style.visibility</p:attrName>
                                        </p:attrNameLst>
                                      </p:cBhvr>
                                      <p:to>
                                        <p:strVal val="visible"/>
                                      </p:to>
                                    </p:set>
                                    <p:animEffect transition="in" filter="dissolve">
                                      <p:cBhvr>
                                        <p:cTn id="44" dur="1000"/>
                                        <p:tgtEl>
                                          <p:spTgt spid="194564"/>
                                        </p:tgtEl>
                                      </p:cBhvr>
                                    </p:animEffect>
                                  </p:childTnLst>
                                </p:cTn>
                              </p:par>
                            </p:childTnLst>
                          </p:cTn>
                        </p:par>
                        <p:par>
                          <p:cTn id="45" fill="hold" nodeType="afterGroup">
                            <p:stCondLst>
                              <p:cond delay="1000"/>
                            </p:stCondLst>
                            <p:childTnLst>
                              <p:par>
                                <p:cTn id="46" presetID="9" presetClass="entr" presetSubtype="0" fill="hold" nodeType="afterEffect">
                                  <p:stCondLst>
                                    <p:cond delay="0"/>
                                  </p:stCondLst>
                                  <p:childTnLst>
                                    <p:set>
                                      <p:cBhvr>
                                        <p:cTn id="47" dur="1" fill="hold">
                                          <p:stCondLst>
                                            <p:cond delay="0"/>
                                          </p:stCondLst>
                                        </p:cTn>
                                        <p:tgtEl>
                                          <p:spTgt spid="194566"/>
                                        </p:tgtEl>
                                        <p:attrNameLst>
                                          <p:attrName>style.visibility</p:attrName>
                                        </p:attrNameLst>
                                      </p:cBhvr>
                                      <p:to>
                                        <p:strVal val="visible"/>
                                      </p:to>
                                    </p:set>
                                    <p:animEffect transition="in" filter="dissolve">
                                      <p:cBhvr>
                                        <p:cTn id="48" dur="1000"/>
                                        <p:tgtEl>
                                          <p:spTgt spid="194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62" grpId="1"/>
      <p:bldP spid="194563" grpId="0" animBg="1"/>
      <p:bldP spid="194569" grpId="0" animBg="1"/>
      <p:bldP spid="19457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6E64ADFB-4334-4B30-8A2A-995AA32AAF7A}"/>
              </a:ext>
            </a:extLst>
          </p:cNvPr>
          <p:cNvPicPr>
            <a:picLocks noChangeAspect="1"/>
          </p:cNvPicPr>
          <p:nvPr/>
        </p:nvPicPr>
        <p:blipFill>
          <a:blip r:embed="rId2"/>
          <a:stretch>
            <a:fillRect/>
          </a:stretch>
        </p:blipFill>
        <p:spPr>
          <a:xfrm>
            <a:off x="57151" y="-6258"/>
            <a:ext cx="9043305" cy="6870516"/>
          </a:xfrm>
          <a:prstGeom prst="rect">
            <a:avLst/>
          </a:prstGeom>
        </p:spPr>
      </p:pic>
    </p:spTree>
    <p:extLst>
      <p:ext uri="{BB962C8B-B14F-4D97-AF65-F5344CB8AC3E}">
        <p14:creationId xmlns:p14="http://schemas.microsoft.com/office/powerpoint/2010/main" val="910406171"/>
      </p:ext>
    </p:extLst>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0" descr="Risultato immagini per tonni in tonnara">
            <a:extLst>
              <a:ext uri="{FF2B5EF4-FFF2-40B4-BE49-F238E27FC236}">
                <a16:creationId xmlns:a16="http://schemas.microsoft.com/office/drawing/2014/main" id="{111AF1CF-574B-4DDA-B6AB-DE36D8304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6" name="Rectangle 2">
            <a:extLst>
              <a:ext uri="{FF2B5EF4-FFF2-40B4-BE49-F238E27FC236}">
                <a16:creationId xmlns:a16="http://schemas.microsoft.com/office/drawing/2014/main" id="{885B8775-6AF0-41B0-82C2-6148A16D8830}"/>
              </a:ext>
            </a:extLst>
          </p:cNvPr>
          <p:cNvSpPr>
            <a:spLocks noChangeArrowheads="1"/>
          </p:cNvSpPr>
          <p:nvPr/>
        </p:nvSpPr>
        <p:spPr bwMode="auto">
          <a:xfrm>
            <a:off x="107950" y="549275"/>
            <a:ext cx="2995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Rete pelagica a circuizione</a:t>
            </a:r>
          </a:p>
        </p:txBody>
      </p:sp>
      <p:sp>
        <p:nvSpPr>
          <p:cNvPr id="195587" name="Rectangle 3">
            <a:extLst>
              <a:ext uri="{FF2B5EF4-FFF2-40B4-BE49-F238E27FC236}">
                <a16:creationId xmlns:a16="http://schemas.microsoft.com/office/drawing/2014/main" id="{FE10AC08-1880-4CFE-971A-0E1A04D06733}"/>
              </a:ext>
            </a:extLst>
          </p:cNvPr>
          <p:cNvSpPr>
            <a:spLocks noChangeArrowheads="1"/>
          </p:cNvSpPr>
          <p:nvPr/>
        </p:nvSpPr>
        <p:spPr bwMode="auto">
          <a:xfrm>
            <a:off x="107950" y="1020763"/>
            <a:ext cx="4464050" cy="5340350"/>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r>
              <a:rPr lang="it-IT" altLang="it-IT" sz="1400">
                <a:solidFill>
                  <a:schemeClr val="bg1"/>
                </a:solidFill>
                <a:latin typeface="Comic Sans MS" panose="030F0702030302020204" pitchFamily="66" charset="0"/>
              </a:rPr>
              <a:t>Le </a:t>
            </a:r>
            <a:r>
              <a:rPr lang="it-IT" altLang="it-IT" sz="1400" b="1">
                <a:solidFill>
                  <a:srgbClr val="FF9900"/>
                </a:solidFill>
                <a:latin typeface="Comic Sans MS" panose="030F0702030302020204" pitchFamily="66" charset="0"/>
              </a:rPr>
              <a:t>reti a cianciolo</a:t>
            </a:r>
            <a:r>
              <a:rPr lang="it-IT" altLang="it-IT" sz="1400">
                <a:solidFill>
                  <a:schemeClr val="bg1"/>
                </a:solidFill>
                <a:latin typeface="Comic Sans MS" panose="030F0702030302020204" pitchFamily="66" charset="0"/>
              </a:rPr>
              <a:t> per la pesca delle acciughe e delle sardine possono raggiungere gli i </a:t>
            </a:r>
            <a:r>
              <a:rPr lang="it-IT" altLang="it-IT" sz="1400">
                <a:solidFill>
                  <a:srgbClr val="FF9900"/>
                </a:solidFill>
                <a:latin typeface="Comic Sans MS" panose="030F0702030302020204" pitchFamily="66" charset="0"/>
              </a:rPr>
              <a:t>800</a:t>
            </a:r>
            <a:r>
              <a:rPr lang="it-IT" altLang="it-IT" sz="1400">
                <a:solidFill>
                  <a:schemeClr val="bg1"/>
                </a:solidFill>
                <a:latin typeface="Comic Sans MS" panose="030F0702030302020204" pitchFamily="66" charset="0"/>
              </a:rPr>
              <a:t> metri di lunghezza e i </a:t>
            </a:r>
            <a:r>
              <a:rPr lang="it-IT" altLang="it-IT" sz="1400">
                <a:solidFill>
                  <a:srgbClr val="FF9900"/>
                </a:solidFill>
                <a:latin typeface="Comic Sans MS" panose="030F0702030302020204" pitchFamily="66" charset="0"/>
              </a:rPr>
              <a:t>300</a:t>
            </a:r>
            <a:r>
              <a:rPr lang="it-IT" altLang="it-IT" sz="1400">
                <a:solidFill>
                  <a:schemeClr val="bg1"/>
                </a:solidFill>
                <a:latin typeface="Comic Sans MS" panose="030F0702030302020204" pitchFamily="66" charset="0"/>
              </a:rPr>
              <a:t> metri d'altezza. I motopesca italiani usano generalmente reti non troppo profonde, comprese tra i </a:t>
            </a:r>
            <a:r>
              <a:rPr lang="it-IT" altLang="it-IT" sz="1400">
                <a:solidFill>
                  <a:srgbClr val="FF9900"/>
                </a:solidFill>
                <a:latin typeface="Comic Sans MS" panose="030F0702030302020204" pitchFamily="66" charset="0"/>
              </a:rPr>
              <a:t>30</a:t>
            </a:r>
            <a:r>
              <a:rPr lang="it-IT" altLang="it-IT" sz="1400">
                <a:solidFill>
                  <a:schemeClr val="bg1"/>
                </a:solidFill>
                <a:latin typeface="Comic Sans MS" panose="030F0702030302020204" pitchFamily="66" charset="0"/>
              </a:rPr>
              <a:t> e i </a:t>
            </a:r>
            <a:r>
              <a:rPr lang="it-IT" altLang="it-IT" sz="1400">
                <a:solidFill>
                  <a:srgbClr val="FF9900"/>
                </a:solidFill>
                <a:latin typeface="Comic Sans MS" panose="030F0702030302020204" pitchFamily="66" charset="0"/>
              </a:rPr>
              <a:t>100</a:t>
            </a:r>
            <a:r>
              <a:rPr lang="it-IT" altLang="it-IT" sz="1400">
                <a:solidFill>
                  <a:schemeClr val="bg1"/>
                </a:solidFill>
                <a:latin typeface="Comic Sans MS" panose="030F0702030302020204" pitchFamily="66" charset="0"/>
              </a:rPr>
              <a:t> metri. Le barche che effettuano questo tipo di lavoro in Italia hanno dimensioni che variano dalle </a:t>
            </a:r>
            <a:r>
              <a:rPr lang="it-IT" altLang="it-IT" sz="1400">
                <a:solidFill>
                  <a:srgbClr val="FF9900"/>
                </a:solidFill>
                <a:latin typeface="Comic Sans MS" panose="030F0702030302020204" pitchFamily="66" charset="0"/>
              </a:rPr>
              <a:t>30</a:t>
            </a:r>
            <a:r>
              <a:rPr lang="it-IT" altLang="it-IT" sz="1400">
                <a:solidFill>
                  <a:schemeClr val="bg1"/>
                </a:solidFill>
                <a:latin typeface="Comic Sans MS" panose="030F0702030302020204" pitchFamily="66" charset="0"/>
              </a:rPr>
              <a:t> alle </a:t>
            </a:r>
            <a:r>
              <a:rPr lang="it-IT" altLang="it-IT" sz="1400">
                <a:solidFill>
                  <a:srgbClr val="FF9900"/>
                </a:solidFill>
                <a:latin typeface="Comic Sans MS" panose="030F0702030302020204" pitchFamily="66" charset="0"/>
              </a:rPr>
              <a:t>100</a:t>
            </a:r>
            <a:r>
              <a:rPr lang="it-IT" altLang="it-IT" sz="1400">
                <a:solidFill>
                  <a:schemeClr val="bg1"/>
                </a:solidFill>
                <a:latin typeface="Comic Sans MS" panose="030F0702030302020204" pitchFamily="66" charset="0"/>
              </a:rPr>
              <a:t> tonnellate di stazza. Molto redditizia è la pesca con fonti luminose, le quali permettono di richiamare in prossimità delle barche i banchi di pesce. In questo caso, due o tre piccole barche sono di appoggio al peschereccio principale. La rete è manovrata dai pescatori in modo da accerchiare rapidamente il pesce, per poi tirare con tempestività il cavo di chiusura della rete. La flotta italiana con reti a cianciolo è costituita da </a:t>
            </a:r>
            <a:r>
              <a:rPr lang="it-IT" altLang="it-IT" sz="1400">
                <a:solidFill>
                  <a:srgbClr val="FF9900"/>
                </a:solidFill>
                <a:latin typeface="Comic Sans MS" panose="030F0702030302020204" pitchFamily="66" charset="0"/>
              </a:rPr>
              <a:t>388</a:t>
            </a:r>
            <a:r>
              <a:rPr lang="it-IT" altLang="it-IT" sz="1400">
                <a:solidFill>
                  <a:schemeClr val="bg1"/>
                </a:solidFill>
                <a:latin typeface="Comic Sans MS" panose="030F0702030302020204" pitchFamily="66" charset="0"/>
              </a:rPr>
              <a:t> battelli per una tsl pari a </a:t>
            </a:r>
            <a:r>
              <a:rPr lang="it-IT" altLang="it-IT" sz="1400">
                <a:solidFill>
                  <a:srgbClr val="FF9900"/>
                </a:solidFill>
                <a:latin typeface="Comic Sans MS" panose="030F0702030302020204" pitchFamily="66" charset="0"/>
              </a:rPr>
              <a:t>10.906</a:t>
            </a:r>
            <a:r>
              <a:rPr lang="it-IT" altLang="it-IT" sz="1400">
                <a:solidFill>
                  <a:schemeClr val="bg1"/>
                </a:solidFill>
                <a:latin typeface="Comic Sans MS" panose="030F0702030302020204" pitchFamily="66" charset="0"/>
              </a:rPr>
              <a:t> tonnellate. Questo tipo di pesca viene fatto essenzialmente in Tirreno, Adriatico e dai motopescherecci siciliani (169 imbarcazioni).</a:t>
            </a:r>
          </a:p>
        </p:txBody>
      </p:sp>
      <p:pic>
        <p:nvPicPr>
          <p:cNvPr id="195588" name="Picture 4" descr="CiancioloAntico">
            <a:extLst>
              <a:ext uri="{FF2B5EF4-FFF2-40B4-BE49-F238E27FC236}">
                <a16:creationId xmlns:a16="http://schemas.microsoft.com/office/drawing/2014/main" id="{7604131F-B7DF-41D1-80B9-6EF2047B7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367"/>
          <a:stretch>
            <a:fillRect/>
          </a:stretch>
        </p:blipFill>
        <p:spPr bwMode="auto">
          <a:xfrm>
            <a:off x="4716463" y="742950"/>
            <a:ext cx="4176712"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9" name="Picture 5" descr="rarefazione-tonni-03a">
            <a:extLst>
              <a:ext uri="{FF2B5EF4-FFF2-40B4-BE49-F238E27FC236}">
                <a16:creationId xmlns:a16="http://schemas.microsoft.com/office/drawing/2014/main" id="{D2F34331-6C6F-4C58-8AB3-C7D10BA9E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289" r="9099" b="11711"/>
          <a:stretch>
            <a:fillRect/>
          </a:stretch>
        </p:blipFill>
        <p:spPr bwMode="auto">
          <a:xfrm>
            <a:off x="4716463" y="3816350"/>
            <a:ext cx="41052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2" name="Text Box 8">
            <a:extLst>
              <a:ext uri="{FF2B5EF4-FFF2-40B4-BE49-F238E27FC236}">
                <a16:creationId xmlns:a16="http://schemas.microsoft.com/office/drawing/2014/main" id="{F5F88C00-D64E-4035-98B1-40A86E2D48E9}"/>
              </a:ext>
            </a:extLst>
          </p:cNvPr>
          <p:cNvSpPr txBox="1">
            <a:spLocks noChangeArrowheads="1"/>
          </p:cNvSpPr>
          <p:nvPr/>
        </p:nvSpPr>
        <p:spPr bwMode="auto">
          <a:xfrm>
            <a:off x="2592388" y="101600"/>
            <a:ext cx="3960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a circuizione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5592"/>
                                        </p:tgtEl>
                                        <p:attrNameLst>
                                          <p:attrName>style.visibility</p:attrName>
                                        </p:attrNameLst>
                                      </p:cBhvr>
                                      <p:to>
                                        <p:strVal val="visible"/>
                                      </p:to>
                                    </p:set>
                                    <p:animEffect transition="in" filter="fade">
                                      <p:cBhvr>
                                        <p:cTn id="7" dur="2000"/>
                                        <p:tgtEl>
                                          <p:spTgt spid="19559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5586"/>
                                        </p:tgtEl>
                                        <p:attrNameLst>
                                          <p:attrName>style.visibility</p:attrName>
                                        </p:attrNameLst>
                                      </p:cBhvr>
                                      <p:to>
                                        <p:strVal val="visible"/>
                                      </p:to>
                                    </p:set>
                                    <p:animEffect transition="in" filter="dissolve">
                                      <p:cBhvr>
                                        <p:cTn id="10" dur="500"/>
                                        <p:tgtEl>
                                          <p:spTgt spid="1955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5587"/>
                                        </p:tgtEl>
                                        <p:attrNameLst>
                                          <p:attrName>style.visibility</p:attrName>
                                        </p:attrNameLst>
                                      </p:cBhvr>
                                      <p:to>
                                        <p:strVal val="visible"/>
                                      </p:to>
                                    </p:set>
                                    <p:animEffect transition="in" filter="dissolve">
                                      <p:cBhvr>
                                        <p:cTn id="15" dur="500"/>
                                        <p:tgtEl>
                                          <p:spTgt spid="1955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95588"/>
                                        </p:tgtEl>
                                        <p:attrNameLst>
                                          <p:attrName>style.visibility</p:attrName>
                                        </p:attrNameLst>
                                      </p:cBhvr>
                                      <p:to>
                                        <p:strVal val="visible"/>
                                      </p:to>
                                    </p:set>
                                    <p:animEffect transition="in" filter="dissolve">
                                      <p:cBhvr>
                                        <p:cTn id="20" dur="500"/>
                                        <p:tgtEl>
                                          <p:spTgt spid="195588"/>
                                        </p:tgtEl>
                                      </p:cBhvr>
                                    </p:animEffect>
                                  </p:childTnLst>
                                </p:cTn>
                              </p:par>
                              <p:par>
                                <p:cTn id="21" presetID="9" presetClass="entr" presetSubtype="0" fill="hold" nodeType="withEffect">
                                  <p:stCondLst>
                                    <p:cond delay="0"/>
                                  </p:stCondLst>
                                  <p:childTnLst>
                                    <p:set>
                                      <p:cBhvr>
                                        <p:cTn id="22" dur="1" fill="hold">
                                          <p:stCondLst>
                                            <p:cond delay="0"/>
                                          </p:stCondLst>
                                        </p:cTn>
                                        <p:tgtEl>
                                          <p:spTgt spid="195589"/>
                                        </p:tgtEl>
                                        <p:attrNameLst>
                                          <p:attrName>style.visibility</p:attrName>
                                        </p:attrNameLst>
                                      </p:cBhvr>
                                      <p:to>
                                        <p:strVal val="visible"/>
                                      </p:to>
                                    </p:set>
                                    <p:animEffect transition="in" filter="dissolve">
                                      <p:cBhvr>
                                        <p:cTn id="23" dur="5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7" grpId="0" animBg="1"/>
      <p:bldP spid="19559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0" descr="Risultato immagini per tonni in tonnara">
            <a:extLst>
              <a:ext uri="{FF2B5EF4-FFF2-40B4-BE49-F238E27FC236}">
                <a16:creationId xmlns:a16="http://schemas.microsoft.com/office/drawing/2014/main" id="{08032910-7AE7-4395-9A59-9EBCEECDF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0" name="Rectangle 2">
            <a:extLst>
              <a:ext uri="{FF2B5EF4-FFF2-40B4-BE49-F238E27FC236}">
                <a16:creationId xmlns:a16="http://schemas.microsoft.com/office/drawing/2014/main" id="{83F5AE6C-80A8-49FF-A8BC-0D9841FA423C}"/>
              </a:ext>
            </a:extLst>
          </p:cNvPr>
          <p:cNvSpPr>
            <a:spLocks noChangeArrowheads="1"/>
          </p:cNvSpPr>
          <p:nvPr/>
        </p:nvSpPr>
        <p:spPr bwMode="auto">
          <a:xfrm>
            <a:off x="107950" y="549275"/>
            <a:ext cx="2995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Rete pelagica a circuizione</a:t>
            </a:r>
          </a:p>
        </p:txBody>
      </p:sp>
      <p:grpSp>
        <p:nvGrpSpPr>
          <p:cNvPr id="2" name="Group 3">
            <a:extLst>
              <a:ext uri="{FF2B5EF4-FFF2-40B4-BE49-F238E27FC236}">
                <a16:creationId xmlns:a16="http://schemas.microsoft.com/office/drawing/2014/main" id="{6C844C72-C3E4-4100-A12F-6D39680659AB}"/>
              </a:ext>
            </a:extLst>
          </p:cNvPr>
          <p:cNvGrpSpPr>
            <a:grpSpLocks/>
          </p:cNvGrpSpPr>
          <p:nvPr/>
        </p:nvGrpSpPr>
        <p:grpSpPr bwMode="auto">
          <a:xfrm>
            <a:off x="179388" y="981075"/>
            <a:ext cx="8929687" cy="5327650"/>
            <a:chOff x="113" y="618"/>
            <a:chExt cx="5625" cy="3356"/>
          </a:xfrm>
        </p:grpSpPr>
        <p:pic>
          <p:nvPicPr>
            <p:cNvPr id="21510" name="Picture 4" descr="Circuizione1">
              <a:extLst>
                <a:ext uri="{FF2B5EF4-FFF2-40B4-BE49-F238E27FC236}">
                  <a16:creationId xmlns:a16="http://schemas.microsoft.com/office/drawing/2014/main" id="{D93CFFB9-42AC-400F-B4B1-429B76719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618"/>
              <a:ext cx="2993" cy="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descr="Circuizione2">
              <a:extLst>
                <a:ext uri="{FF2B5EF4-FFF2-40B4-BE49-F238E27FC236}">
                  <a16:creationId xmlns:a16="http://schemas.microsoft.com/office/drawing/2014/main" id="{A339E947-7BB0-4C38-BA26-77C1BAFDB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618"/>
              <a:ext cx="2785" cy="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descr="~AUT0003">
              <a:extLst>
                <a:ext uri="{FF2B5EF4-FFF2-40B4-BE49-F238E27FC236}">
                  <a16:creationId xmlns:a16="http://schemas.microsoft.com/office/drawing/2014/main" id="{723711E5-4757-4648-866D-BD8BFA4B5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673" b="7721"/>
            <a:stretch>
              <a:fillRect/>
            </a:stretch>
          </p:blipFill>
          <p:spPr bwMode="auto">
            <a:xfrm>
              <a:off x="2835" y="2432"/>
              <a:ext cx="2903"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grpSp>
      <p:sp>
        <p:nvSpPr>
          <p:cNvPr id="196617" name="Text Box 9">
            <a:extLst>
              <a:ext uri="{FF2B5EF4-FFF2-40B4-BE49-F238E27FC236}">
                <a16:creationId xmlns:a16="http://schemas.microsoft.com/office/drawing/2014/main" id="{2FF17EE4-0706-4274-9B21-46D7C76E82CA}"/>
              </a:ext>
            </a:extLst>
          </p:cNvPr>
          <p:cNvSpPr txBox="1">
            <a:spLocks noChangeArrowheads="1"/>
          </p:cNvSpPr>
          <p:nvPr/>
        </p:nvSpPr>
        <p:spPr bwMode="auto">
          <a:xfrm>
            <a:off x="2592388" y="101600"/>
            <a:ext cx="3960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a circuizione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6617"/>
                                        </p:tgtEl>
                                        <p:attrNameLst>
                                          <p:attrName>style.visibility</p:attrName>
                                        </p:attrNameLst>
                                      </p:cBhvr>
                                      <p:to>
                                        <p:strVal val="visible"/>
                                      </p:to>
                                    </p:set>
                                    <p:animEffect transition="in" filter="fade">
                                      <p:cBhvr>
                                        <p:cTn id="7" dur="2000"/>
                                        <p:tgtEl>
                                          <p:spTgt spid="1966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6610"/>
                                        </p:tgtEl>
                                        <p:attrNameLst>
                                          <p:attrName>style.visibility</p:attrName>
                                        </p:attrNameLst>
                                      </p:cBhvr>
                                      <p:to>
                                        <p:strVal val="visible"/>
                                      </p:to>
                                    </p:set>
                                    <p:animEffect transition="in" filter="dissolve">
                                      <p:cBhvr>
                                        <p:cTn id="10" dur="500"/>
                                        <p:tgtEl>
                                          <p:spTgt spid="196610"/>
                                        </p:tgtEl>
                                      </p:cBhvr>
                                    </p:animEffect>
                                  </p:childTnLst>
                                </p:cTn>
                              </p:par>
                            </p:childTnLst>
                          </p:cTn>
                        </p:par>
                        <p:par>
                          <p:cTn id="11" fill="hold" nodeType="afterGroup">
                            <p:stCondLst>
                              <p:cond delay="2000"/>
                            </p:stCondLst>
                            <p:childTnLst>
                              <p:par>
                                <p:cTn id="12" presetID="9"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Risultato immagini per pesca a circuizione alici cetara fasi">
            <a:extLst>
              <a:ext uri="{FF2B5EF4-FFF2-40B4-BE49-F238E27FC236}">
                <a16:creationId xmlns:a16="http://schemas.microsoft.com/office/drawing/2014/main" id="{EF3D21E7-676C-4BB3-A8F4-00CD5B663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0" descr="Risultato immagini per tonni in tonnara">
            <a:extLst>
              <a:ext uri="{FF2B5EF4-FFF2-40B4-BE49-F238E27FC236}">
                <a16:creationId xmlns:a16="http://schemas.microsoft.com/office/drawing/2014/main" id="{D6061852-78DA-42CF-B46C-0AE4F1ED9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4" name="Picture 2" descr="5C60555A">
            <a:extLst>
              <a:ext uri="{FF2B5EF4-FFF2-40B4-BE49-F238E27FC236}">
                <a16:creationId xmlns:a16="http://schemas.microsoft.com/office/drawing/2014/main" id="{857FD746-AC09-4E10-A9FF-D628664BA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90" t="13649" b="25316"/>
          <a:stretch>
            <a:fillRect/>
          </a:stretch>
        </p:blipFill>
        <p:spPr bwMode="auto">
          <a:xfrm>
            <a:off x="611188" y="1125538"/>
            <a:ext cx="80645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Rectangle 3">
            <a:extLst>
              <a:ext uri="{FF2B5EF4-FFF2-40B4-BE49-F238E27FC236}">
                <a16:creationId xmlns:a16="http://schemas.microsoft.com/office/drawing/2014/main" id="{E21B910A-F56C-48E2-A0FE-A872362BC7DE}"/>
              </a:ext>
            </a:extLst>
          </p:cNvPr>
          <p:cNvSpPr>
            <a:spLocks noChangeArrowheads="1"/>
          </p:cNvSpPr>
          <p:nvPr/>
        </p:nvSpPr>
        <p:spPr bwMode="auto">
          <a:xfrm>
            <a:off x="49213" y="541338"/>
            <a:ext cx="2938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Fasi di pesca a circuizione</a:t>
            </a:r>
          </a:p>
        </p:txBody>
      </p:sp>
      <p:sp>
        <p:nvSpPr>
          <p:cNvPr id="197638" name="Text Box 6">
            <a:extLst>
              <a:ext uri="{FF2B5EF4-FFF2-40B4-BE49-F238E27FC236}">
                <a16:creationId xmlns:a16="http://schemas.microsoft.com/office/drawing/2014/main" id="{0217C8E7-CF14-49B2-AE16-5CEC6EE3135C}"/>
              </a:ext>
            </a:extLst>
          </p:cNvPr>
          <p:cNvSpPr txBox="1">
            <a:spLocks noChangeArrowheads="1"/>
          </p:cNvSpPr>
          <p:nvPr/>
        </p:nvSpPr>
        <p:spPr bwMode="auto">
          <a:xfrm>
            <a:off x="2592388" y="101600"/>
            <a:ext cx="3960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a circuizione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638"/>
                                        </p:tgtEl>
                                        <p:attrNameLst>
                                          <p:attrName>style.visibility</p:attrName>
                                        </p:attrNameLst>
                                      </p:cBhvr>
                                      <p:to>
                                        <p:strVal val="visible"/>
                                      </p:to>
                                    </p:set>
                                    <p:animEffect transition="in" filter="fade">
                                      <p:cBhvr>
                                        <p:cTn id="7" dur="2000"/>
                                        <p:tgtEl>
                                          <p:spTgt spid="1976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7635"/>
                                        </p:tgtEl>
                                        <p:attrNameLst>
                                          <p:attrName>style.visibility</p:attrName>
                                        </p:attrNameLst>
                                      </p:cBhvr>
                                      <p:to>
                                        <p:strVal val="visible"/>
                                      </p:to>
                                    </p:set>
                                    <p:animEffect transition="in" filter="dissolve">
                                      <p:cBhvr>
                                        <p:cTn id="10" dur="500"/>
                                        <p:tgtEl>
                                          <p:spTgt spid="197635"/>
                                        </p:tgtEl>
                                      </p:cBhvr>
                                    </p:animEffect>
                                  </p:childTnLst>
                                </p:cTn>
                              </p:par>
                            </p:childTnLst>
                          </p:cTn>
                        </p:par>
                        <p:par>
                          <p:cTn id="11" fill="hold" nodeType="afterGroup">
                            <p:stCondLst>
                              <p:cond delay="2000"/>
                            </p:stCondLst>
                            <p:childTnLst>
                              <p:par>
                                <p:cTn id="12" presetID="9" presetClass="entr" presetSubtype="0" fill="hold" nodeType="afterEffect">
                                  <p:stCondLst>
                                    <p:cond delay="0"/>
                                  </p:stCondLst>
                                  <p:childTnLst>
                                    <p:set>
                                      <p:cBhvr>
                                        <p:cTn id="13" dur="1" fill="hold">
                                          <p:stCondLst>
                                            <p:cond delay="0"/>
                                          </p:stCondLst>
                                        </p:cTn>
                                        <p:tgtEl>
                                          <p:spTgt spid="197634"/>
                                        </p:tgtEl>
                                        <p:attrNameLst>
                                          <p:attrName>style.visibility</p:attrName>
                                        </p:attrNameLst>
                                      </p:cBhvr>
                                      <p:to>
                                        <p:strVal val="visible"/>
                                      </p:to>
                                    </p:set>
                                    <p:animEffect transition="in" filter="dissolve">
                                      <p:cBhvr>
                                        <p:cTn id="14" dur="500"/>
                                        <p:tgtEl>
                                          <p:spTgt spid="19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p:bldP spid="19763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0" descr="Risultato immagini per tonni in tonnara">
            <a:extLst>
              <a:ext uri="{FF2B5EF4-FFF2-40B4-BE49-F238E27FC236}">
                <a16:creationId xmlns:a16="http://schemas.microsoft.com/office/drawing/2014/main" id="{4BB4A905-EEEB-40B7-9511-9ED1918A4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58" name="Picture 2" descr="87B95B46">
            <a:extLst>
              <a:ext uri="{FF2B5EF4-FFF2-40B4-BE49-F238E27FC236}">
                <a16:creationId xmlns:a16="http://schemas.microsoft.com/office/drawing/2014/main" id="{E09BB392-FE68-44F4-97EB-78BA2E6FC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9" b="36198"/>
          <a:stretch>
            <a:fillRect/>
          </a:stretch>
        </p:blipFill>
        <p:spPr bwMode="auto">
          <a:xfrm>
            <a:off x="1044575" y="836613"/>
            <a:ext cx="7056438"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3">
            <a:extLst>
              <a:ext uri="{FF2B5EF4-FFF2-40B4-BE49-F238E27FC236}">
                <a16:creationId xmlns:a16="http://schemas.microsoft.com/office/drawing/2014/main" id="{31C0D22B-A80C-43C8-AA20-7275267DA37F}"/>
              </a:ext>
            </a:extLst>
          </p:cNvPr>
          <p:cNvSpPr>
            <a:spLocks noChangeArrowheads="1"/>
          </p:cNvSpPr>
          <p:nvPr/>
        </p:nvSpPr>
        <p:spPr bwMode="auto">
          <a:xfrm>
            <a:off x="265113" y="476250"/>
            <a:ext cx="293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Fasi di pesca a circuizione</a:t>
            </a:r>
          </a:p>
        </p:txBody>
      </p:sp>
      <p:sp>
        <p:nvSpPr>
          <p:cNvPr id="198662" name="Text Box 6">
            <a:extLst>
              <a:ext uri="{FF2B5EF4-FFF2-40B4-BE49-F238E27FC236}">
                <a16:creationId xmlns:a16="http://schemas.microsoft.com/office/drawing/2014/main" id="{A3C714DA-1623-464B-A6A7-F63C2F60DD30}"/>
              </a:ext>
            </a:extLst>
          </p:cNvPr>
          <p:cNvSpPr txBox="1">
            <a:spLocks noChangeArrowheads="1"/>
          </p:cNvSpPr>
          <p:nvPr/>
        </p:nvSpPr>
        <p:spPr bwMode="auto">
          <a:xfrm>
            <a:off x="2592388" y="101600"/>
            <a:ext cx="3960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a circuizione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8662"/>
                                        </p:tgtEl>
                                        <p:attrNameLst>
                                          <p:attrName>style.visibility</p:attrName>
                                        </p:attrNameLst>
                                      </p:cBhvr>
                                      <p:to>
                                        <p:strVal val="visible"/>
                                      </p:to>
                                    </p:set>
                                    <p:animEffect transition="in" filter="fade">
                                      <p:cBhvr>
                                        <p:cTn id="7" dur="2000"/>
                                        <p:tgtEl>
                                          <p:spTgt spid="1986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8659"/>
                                        </p:tgtEl>
                                        <p:attrNameLst>
                                          <p:attrName>style.visibility</p:attrName>
                                        </p:attrNameLst>
                                      </p:cBhvr>
                                      <p:to>
                                        <p:strVal val="visible"/>
                                      </p:to>
                                    </p:set>
                                    <p:animEffect transition="in" filter="dissolve">
                                      <p:cBhvr>
                                        <p:cTn id="10" dur="500"/>
                                        <p:tgtEl>
                                          <p:spTgt spid="198659"/>
                                        </p:tgtEl>
                                      </p:cBhvr>
                                    </p:animEffect>
                                  </p:childTnLst>
                                </p:cTn>
                              </p:par>
                            </p:childTnLst>
                          </p:cTn>
                        </p:par>
                        <p:par>
                          <p:cTn id="11" fill="hold" nodeType="afterGroup">
                            <p:stCondLst>
                              <p:cond delay="2000"/>
                            </p:stCondLst>
                            <p:childTnLst>
                              <p:par>
                                <p:cTn id="12" presetID="9" presetClass="entr" presetSubtype="0" fill="hold" nodeType="afterEffect">
                                  <p:stCondLst>
                                    <p:cond delay="0"/>
                                  </p:stCondLst>
                                  <p:childTnLst>
                                    <p:set>
                                      <p:cBhvr>
                                        <p:cTn id="13" dur="1" fill="hold">
                                          <p:stCondLst>
                                            <p:cond delay="0"/>
                                          </p:stCondLst>
                                        </p:cTn>
                                        <p:tgtEl>
                                          <p:spTgt spid="198658"/>
                                        </p:tgtEl>
                                        <p:attrNameLst>
                                          <p:attrName>style.visibility</p:attrName>
                                        </p:attrNameLst>
                                      </p:cBhvr>
                                      <p:to>
                                        <p:strVal val="visible"/>
                                      </p:to>
                                    </p:set>
                                    <p:animEffect transition="in" filter="dissolve">
                                      <p:cBhvr>
                                        <p:cTn id="14" dur="500"/>
                                        <p:tgtEl>
                                          <p:spTgt spid="198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p:bldP spid="19866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10" descr="Risultato immagini per tonni in tonnara">
            <a:extLst>
              <a:ext uri="{FF2B5EF4-FFF2-40B4-BE49-F238E27FC236}">
                <a16:creationId xmlns:a16="http://schemas.microsoft.com/office/drawing/2014/main" id="{72C9E1CE-C5B4-42B4-A290-749C9C574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3" name="Picture 3" descr="7793CF44">
            <a:extLst>
              <a:ext uri="{FF2B5EF4-FFF2-40B4-BE49-F238E27FC236}">
                <a16:creationId xmlns:a16="http://schemas.microsoft.com/office/drawing/2014/main" id="{48EDE4AF-0460-4563-8CC8-E140628B3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21" t="50192" b="1686"/>
          <a:stretch>
            <a:fillRect/>
          </a:stretch>
        </p:blipFill>
        <p:spPr bwMode="auto">
          <a:xfrm>
            <a:off x="395288" y="3357563"/>
            <a:ext cx="8351837"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4" name="Picture 4" descr="425F47A4">
            <a:extLst>
              <a:ext uri="{FF2B5EF4-FFF2-40B4-BE49-F238E27FC236}">
                <a16:creationId xmlns:a16="http://schemas.microsoft.com/office/drawing/2014/main" id="{55FEEE25-0FDC-487C-B275-76E1C523C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61" t="687" r="26491" b="77177"/>
          <a:stretch>
            <a:fillRect/>
          </a:stretch>
        </p:blipFill>
        <p:spPr bwMode="auto">
          <a:xfrm>
            <a:off x="179388" y="765175"/>
            <a:ext cx="5329237"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5" name="Text Box 5">
            <a:extLst>
              <a:ext uri="{FF2B5EF4-FFF2-40B4-BE49-F238E27FC236}">
                <a16:creationId xmlns:a16="http://schemas.microsoft.com/office/drawing/2014/main" id="{7ED8957A-B1E3-43E6-999A-FCCE5602CFCF}"/>
              </a:ext>
            </a:extLst>
          </p:cNvPr>
          <p:cNvSpPr txBox="1">
            <a:spLocks noChangeArrowheads="1"/>
          </p:cNvSpPr>
          <p:nvPr/>
        </p:nvSpPr>
        <p:spPr bwMode="auto">
          <a:xfrm>
            <a:off x="5724525" y="1052513"/>
            <a:ext cx="3095625" cy="213677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it-IT" altLang="it-IT" sz="1400">
                <a:solidFill>
                  <a:schemeClr val="bg1"/>
                </a:solidFill>
                <a:latin typeface="Comic Sans MS" panose="030F0702030302020204" pitchFamily="66" charset="0"/>
              </a:rPr>
              <a:t>I clupeidi compiono migrazioni verticali avvicinandosi al fondo durante le ore diurne e alla superficie durante la notte. Il ciclo nittemerale di questi movimenti è legato prevalentemente alle migrazioni dello zooplancton di cui queste specie si nutrono.</a:t>
            </a:r>
          </a:p>
        </p:txBody>
      </p:sp>
      <p:sp>
        <p:nvSpPr>
          <p:cNvPr id="199687" name="Text Box 7">
            <a:extLst>
              <a:ext uri="{FF2B5EF4-FFF2-40B4-BE49-F238E27FC236}">
                <a16:creationId xmlns:a16="http://schemas.microsoft.com/office/drawing/2014/main" id="{7744E0AB-58F3-4BDF-B703-796D62054A50}"/>
              </a:ext>
            </a:extLst>
          </p:cNvPr>
          <p:cNvSpPr txBox="1">
            <a:spLocks noChangeArrowheads="1"/>
          </p:cNvSpPr>
          <p:nvPr/>
        </p:nvSpPr>
        <p:spPr bwMode="auto">
          <a:xfrm>
            <a:off x="2592388" y="101600"/>
            <a:ext cx="3960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a circuizione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9687"/>
                                        </p:tgtEl>
                                        <p:attrNameLst>
                                          <p:attrName>style.visibility</p:attrName>
                                        </p:attrNameLst>
                                      </p:cBhvr>
                                      <p:to>
                                        <p:strVal val="visible"/>
                                      </p:to>
                                    </p:set>
                                    <p:animEffect transition="in" filter="fade">
                                      <p:cBhvr>
                                        <p:cTn id="7" dur="2000"/>
                                        <p:tgtEl>
                                          <p:spTgt spid="1996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9684"/>
                                        </p:tgtEl>
                                        <p:attrNameLst>
                                          <p:attrName>style.visibility</p:attrName>
                                        </p:attrNameLst>
                                      </p:cBhvr>
                                      <p:to>
                                        <p:strVal val="visible"/>
                                      </p:to>
                                    </p:set>
                                    <p:animEffect transition="in" filter="fade">
                                      <p:cBhvr>
                                        <p:cTn id="12" dur="1000"/>
                                        <p:tgtEl>
                                          <p:spTgt spid="199684"/>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99685"/>
                                        </p:tgtEl>
                                        <p:attrNameLst>
                                          <p:attrName>style.visibility</p:attrName>
                                        </p:attrNameLst>
                                      </p:cBhvr>
                                      <p:to>
                                        <p:strVal val="visible"/>
                                      </p:to>
                                    </p:set>
                                    <p:animEffect transition="in" filter="fade">
                                      <p:cBhvr>
                                        <p:cTn id="16" dur="1000"/>
                                        <p:tgtEl>
                                          <p:spTgt spid="199685"/>
                                        </p:tgtEl>
                                      </p:cBhvr>
                                    </p:animEffect>
                                  </p:childTnLst>
                                </p:cTn>
                              </p:par>
                            </p:childTnLst>
                          </p:cTn>
                        </p:par>
                        <p:par>
                          <p:cTn id="17" fill="hold" nodeType="afterGroup">
                            <p:stCondLst>
                              <p:cond delay="2000"/>
                            </p:stCondLst>
                            <p:childTnLst>
                              <p:par>
                                <p:cTn id="18" presetID="9" presetClass="entr" presetSubtype="0" fill="hold" nodeType="afterEffect">
                                  <p:stCondLst>
                                    <p:cond delay="0"/>
                                  </p:stCondLst>
                                  <p:childTnLst>
                                    <p:set>
                                      <p:cBhvr>
                                        <p:cTn id="19" dur="1" fill="hold">
                                          <p:stCondLst>
                                            <p:cond delay="0"/>
                                          </p:stCondLst>
                                        </p:cTn>
                                        <p:tgtEl>
                                          <p:spTgt spid="199683"/>
                                        </p:tgtEl>
                                        <p:attrNameLst>
                                          <p:attrName>style.visibility</p:attrName>
                                        </p:attrNameLst>
                                      </p:cBhvr>
                                      <p:to>
                                        <p:strVal val="visible"/>
                                      </p:to>
                                    </p:set>
                                    <p:animEffect transition="in" filter="dissolve">
                                      <p:cBhvr>
                                        <p:cTn id="20" dur="1000"/>
                                        <p:tgtEl>
                                          <p:spTgt spid="199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animBg="1"/>
      <p:bldP spid="19968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Rettangolo 1">
            <a:extLst>
              <a:ext uri="{FF2B5EF4-FFF2-40B4-BE49-F238E27FC236}">
                <a16:creationId xmlns:a16="http://schemas.microsoft.com/office/drawing/2014/main" id="{6D66E285-0756-4F4A-889F-5F662BE27938}"/>
              </a:ext>
            </a:extLst>
          </p:cNvPr>
          <p:cNvSpPr/>
          <p:nvPr/>
        </p:nvSpPr>
        <p:spPr>
          <a:xfrm>
            <a:off x="128337" y="2373863"/>
            <a:ext cx="8782771" cy="2112093"/>
          </a:xfrm>
          <a:prstGeom prst="rect">
            <a:avLst/>
          </a:prstGeom>
        </p:spPr>
        <p:txBody>
          <a:bodyPr vert="horz" lIns="91440" tIns="45720" rIns="91440" bIns="45720" rtlCol="0">
            <a:normAutofit/>
          </a:bodyPr>
          <a:lstStyle/>
          <a:p>
            <a:pPr defTabSz="457200">
              <a:spcBef>
                <a:spcPts val="1000"/>
              </a:spcBef>
              <a:spcAft>
                <a:spcPts val="0"/>
              </a:spcAft>
              <a:buClr>
                <a:schemeClr val="bg2">
                  <a:lumMod val="40000"/>
                  <a:lumOff val="60000"/>
                </a:schemeClr>
              </a:buClr>
              <a:buSzPct val="80000"/>
              <a:buFont typeface="Wingdings 3" charset="2"/>
              <a:buChar char=""/>
            </a:pPr>
            <a:r>
              <a:rPr lang="en-US" altLang="en-US" b="1" dirty="0" err="1">
                <a:latin typeface="+mj-lt"/>
                <a:ea typeface="+mj-ea"/>
                <a:cs typeface="+mj-cs"/>
              </a:rPr>
              <a:t>Alcune</a:t>
            </a:r>
            <a:r>
              <a:rPr lang="en-US" altLang="en-US" b="1" dirty="0">
                <a:latin typeface="+mj-lt"/>
                <a:ea typeface="+mj-ea"/>
                <a:cs typeface="+mj-cs"/>
              </a:rPr>
              <a:t> </a:t>
            </a:r>
            <a:r>
              <a:rPr lang="en-US" altLang="en-US" b="1" dirty="0" err="1">
                <a:latin typeface="+mj-lt"/>
                <a:ea typeface="+mj-ea"/>
                <a:cs typeface="+mj-cs"/>
              </a:rPr>
              <a:t>applicazioni</a:t>
            </a:r>
            <a:r>
              <a:rPr lang="en-US" altLang="en-US" b="1" dirty="0">
                <a:latin typeface="+mj-lt"/>
                <a:ea typeface="+mj-ea"/>
                <a:cs typeface="+mj-cs"/>
              </a:rPr>
              <a:t> </a:t>
            </a:r>
            <a:r>
              <a:rPr lang="en-US" altLang="en-US" b="1" dirty="0" err="1">
                <a:latin typeface="+mj-lt"/>
                <a:ea typeface="+mj-ea"/>
                <a:cs typeface="+mj-cs"/>
              </a:rPr>
              <a:t>della</a:t>
            </a:r>
            <a:r>
              <a:rPr lang="en-US" altLang="en-US" b="1" dirty="0">
                <a:latin typeface="+mj-lt"/>
                <a:ea typeface="+mj-ea"/>
                <a:cs typeface="+mj-cs"/>
              </a:rPr>
              <a:t> </a:t>
            </a:r>
            <a:r>
              <a:rPr lang="en-US" altLang="en-US" b="1" dirty="0" err="1">
                <a:latin typeface="+mj-lt"/>
                <a:ea typeface="+mj-ea"/>
                <a:cs typeface="+mj-cs"/>
              </a:rPr>
              <a:t>Zoologia</a:t>
            </a:r>
            <a:r>
              <a:rPr lang="en-US" altLang="en-US" dirty="0">
                <a:latin typeface="+mj-lt"/>
                <a:ea typeface="+mj-ea"/>
                <a:cs typeface="+mj-cs"/>
              </a:rPr>
              <a:t>:</a:t>
            </a:r>
          </a:p>
          <a:p>
            <a:pPr lvl="2" defTabSz="457200">
              <a:spcBef>
                <a:spcPts val="1000"/>
              </a:spcBef>
              <a:spcAft>
                <a:spcPts val="0"/>
              </a:spcAft>
              <a:buClr>
                <a:schemeClr val="bg2">
                  <a:lumMod val="40000"/>
                  <a:lumOff val="60000"/>
                </a:schemeClr>
              </a:buClr>
              <a:buSzPct val="80000"/>
              <a:buFont typeface="Wingdings 3" charset="2"/>
              <a:buChar char=""/>
            </a:pPr>
            <a:r>
              <a:rPr lang="en-US" altLang="en-US" dirty="0" err="1">
                <a:latin typeface="+mj-lt"/>
                <a:ea typeface="+mj-ea"/>
                <a:cs typeface="+mj-cs"/>
              </a:rPr>
              <a:t>Medicina</a:t>
            </a:r>
            <a:r>
              <a:rPr lang="en-US" altLang="en-US" dirty="0">
                <a:latin typeface="+mj-lt"/>
                <a:ea typeface="+mj-ea"/>
                <a:cs typeface="+mj-cs"/>
              </a:rPr>
              <a:t> </a:t>
            </a:r>
            <a:r>
              <a:rPr lang="en-US" altLang="en-US" dirty="0" err="1">
                <a:latin typeface="+mj-lt"/>
                <a:ea typeface="+mj-ea"/>
                <a:cs typeface="+mj-cs"/>
              </a:rPr>
              <a:t>umana</a:t>
            </a:r>
            <a:r>
              <a:rPr lang="en-US" altLang="en-US" dirty="0">
                <a:latin typeface="+mj-lt"/>
                <a:ea typeface="+mj-ea"/>
                <a:cs typeface="+mj-cs"/>
              </a:rPr>
              <a:t> e </a:t>
            </a:r>
            <a:r>
              <a:rPr lang="en-US" altLang="en-US" dirty="0" err="1">
                <a:latin typeface="+mj-lt"/>
                <a:ea typeface="+mj-ea"/>
                <a:cs typeface="+mj-cs"/>
              </a:rPr>
              <a:t>veterinaria</a:t>
            </a:r>
            <a:endParaRPr lang="en-US" altLang="en-US" dirty="0">
              <a:latin typeface="+mj-lt"/>
              <a:ea typeface="+mj-ea"/>
              <a:cs typeface="+mj-cs"/>
            </a:endParaRPr>
          </a:p>
          <a:p>
            <a:pPr lvl="2" defTabSz="457200">
              <a:spcBef>
                <a:spcPts val="1000"/>
              </a:spcBef>
              <a:spcAft>
                <a:spcPts val="0"/>
              </a:spcAft>
              <a:buClr>
                <a:schemeClr val="bg2">
                  <a:lumMod val="40000"/>
                  <a:lumOff val="60000"/>
                </a:schemeClr>
              </a:buClr>
              <a:buSzPct val="80000"/>
              <a:buFont typeface="Wingdings 3" charset="2"/>
              <a:buChar char=""/>
            </a:pPr>
            <a:r>
              <a:rPr lang="en-US" altLang="en-US" dirty="0">
                <a:latin typeface="+mj-lt"/>
                <a:ea typeface="+mj-ea"/>
                <a:cs typeface="+mj-cs"/>
              </a:rPr>
              <a:t>Salute </a:t>
            </a:r>
            <a:r>
              <a:rPr lang="en-US" altLang="en-US" dirty="0" err="1">
                <a:latin typeface="+mj-lt"/>
                <a:ea typeface="+mj-ea"/>
                <a:cs typeface="+mj-cs"/>
              </a:rPr>
              <a:t>pubblica</a:t>
            </a:r>
            <a:endParaRPr lang="en-US" altLang="en-US" dirty="0">
              <a:latin typeface="+mj-lt"/>
              <a:ea typeface="+mj-ea"/>
              <a:cs typeface="+mj-cs"/>
            </a:endParaRPr>
          </a:p>
          <a:p>
            <a:pPr lvl="2" defTabSz="457200">
              <a:spcBef>
                <a:spcPts val="1000"/>
              </a:spcBef>
              <a:spcAft>
                <a:spcPts val="0"/>
              </a:spcAft>
              <a:buClr>
                <a:schemeClr val="bg2">
                  <a:lumMod val="40000"/>
                  <a:lumOff val="60000"/>
                </a:schemeClr>
              </a:buClr>
              <a:buSzPct val="80000"/>
              <a:buFont typeface="Wingdings 3" charset="2"/>
              <a:buChar char=""/>
            </a:pPr>
            <a:r>
              <a:rPr lang="en-US" altLang="en-US" dirty="0" err="1">
                <a:latin typeface="+mj-lt"/>
                <a:ea typeface="+mj-ea"/>
                <a:cs typeface="+mj-cs"/>
              </a:rPr>
              <a:t>Agricoltura</a:t>
            </a:r>
            <a:endParaRPr lang="en-US" altLang="en-US" dirty="0">
              <a:latin typeface="+mj-lt"/>
              <a:ea typeface="+mj-ea"/>
              <a:cs typeface="+mj-cs"/>
            </a:endParaRPr>
          </a:p>
          <a:p>
            <a:pPr lvl="2" defTabSz="457200">
              <a:spcBef>
                <a:spcPts val="1000"/>
              </a:spcBef>
              <a:spcAft>
                <a:spcPts val="0"/>
              </a:spcAft>
              <a:buClr>
                <a:schemeClr val="bg2">
                  <a:lumMod val="40000"/>
                  <a:lumOff val="60000"/>
                </a:schemeClr>
              </a:buClr>
              <a:buSzPct val="80000"/>
              <a:buFont typeface="Wingdings 3" charset="2"/>
              <a:buChar char=""/>
            </a:pPr>
            <a:r>
              <a:rPr lang="en-US" altLang="en-US" b="1" dirty="0" err="1">
                <a:highlight>
                  <a:srgbClr val="FFFF00"/>
                </a:highlight>
                <a:latin typeface="+mj-lt"/>
                <a:ea typeface="+mj-ea"/>
                <a:cs typeface="+mj-cs"/>
              </a:rPr>
              <a:t>Conservazione</a:t>
            </a:r>
            <a:r>
              <a:rPr lang="en-US" altLang="en-US" b="1" dirty="0">
                <a:highlight>
                  <a:srgbClr val="FFFF00"/>
                </a:highlight>
                <a:latin typeface="+mj-lt"/>
                <a:ea typeface="+mj-ea"/>
                <a:cs typeface="+mj-cs"/>
              </a:rPr>
              <a:t> e </a:t>
            </a:r>
            <a:r>
              <a:rPr lang="en-US" altLang="en-US" b="1" dirty="0" err="1">
                <a:highlight>
                  <a:srgbClr val="FFFF00"/>
                </a:highlight>
                <a:latin typeface="+mj-lt"/>
                <a:ea typeface="+mj-ea"/>
                <a:cs typeface="+mj-cs"/>
              </a:rPr>
              <a:t>gestione</a:t>
            </a:r>
            <a:r>
              <a:rPr lang="en-US" altLang="en-US" b="1" dirty="0">
                <a:highlight>
                  <a:srgbClr val="FFFF00"/>
                </a:highlight>
                <a:latin typeface="+mj-lt"/>
                <a:ea typeface="+mj-ea"/>
                <a:cs typeface="+mj-cs"/>
              </a:rPr>
              <a:t> </a:t>
            </a:r>
            <a:r>
              <a:rPr lang="en-US" altLang="en-US" b="1" dirty="0" err="1">
                <a:highlight>
                  <a:srgbClr val="FFFF00"/>
                </a:highlight>
                <a:latin typeface="+mj-lt"/>
                <a:ea typeface="+mj-ea"/>
                <a:cs typeface="+mj-cs"/>
              </a:rPr>
              <a:t>delle</a:t>
            </a:r>
            <a:r>
              <a:rPr lang="en-US" altLang="en-US" b="1" dirty="0">
                <a:highlight>
                  <a:srgbClr val="FFFF00"/>
                </a:highlight>
                <a:latin typeface="+mj-lt"/>
                <a:ea typeface="+mj-ea"/>
                <a:cs typeface="+mj-cs"/>
              </a:rPr>
              <a:t> </a:t>
            </a:r>
            <a:r>
              <a:rPr lang="en-US" altLang="en-US" b="1" dirty="0" err="1">
                <a:highlight>
                  <a:srgbClr val="FFFF00"/>
                </a:highlight>
                <a:latin typeface="+mj-lt"/>
                <a:ea typeface="+mj-ea"/>
                <a:cs typeface="+mj-cs"/>
              </a:rPr>
              <a:t>risorse</a:t>
            </a:r>
            <a:r>
              <a:rPr lang="en-US" altLang="en-US" b="1" dirty="0">
                <a:highlight>
                  <a:srgbClr val="FFFF00"/>
                </a:highlight>
                <a:latin typeface="+mj-lt"/>
                <a:ea typeface="+mj-ea"/>
                <a:cs typeface="+mj-cs"/>
              </a:rPr>
              <a:t> </a:t>
            </a:r>
            <a:r>
              <a:rPr lang="en-US" altLang="en-US" b="1" dirty="0" err="1">
                <a:highlight>
                  <a:srgbClr val="FFFF00"/>
                </a:highlight>
                <a:latin typeface="+mj-lt"/>
                <a:ea typeface="+mj-ea"/>
                <a:cs typeface="+mj-cs"/>
              </a:rPr>
              <a:t>naturali</a:t>
            </a:r>
            <a:r>
              <a:rPr lang="en-US" altLang="en-US" b="1" dirty="0">
                <a:highlight>
                  <a:srgbClr val="FFFF00"/>
                </a:highlight>
                <a:latin typeface="+mj-lt"/>
                <a:ea typeface="+mj-ea"/>
                <a:cs typeface="+mj-cs"/>
              </a:rPr>
              <a:t> marine e </a:t>
            </a:r>
            <a:r>
              <a:rPr lang="en-US" altLang="en-US" b="1" dirty="0" err="1">
                <a:highlight>
                  <a:srgbClr val="FFFF00"/>
                </a:highlight>
                <a:latin typeface="+mj-lt"/>
                <a:ea typeface="+mj-ea"/>
                <a:cs typeface="+mj-cs"/>
              </a:rPr>
              <a:t>terrestri</a:t>
            </a:r>
            <a:endParaRPr lang="en-US" altLang="en-US" b="1" dirty="0">
              <a:highlight>
                <a:srgbClr val="FFFF00"/>
              </a:highlight>
              <a:latin typeface="+mj-lt"/>
              <a:ea typeface="+mj-ea"/>
              <a:cs typeface="+mj-cs"/>
            </a:endParaRPr>
          </a:p>
        </p:txBody>
      </p:sp>
      <p:sp>
        <p:nvSpPr>
          <p:cNvPr id="3" name="CasellaDiTesto 2">
            <a:extLst>
              <a:ext uri="{FF2B5EF4-FFF2-40B4-BE49-F238E27FC236}">
                <a16:creationId xmlns:a16="http://schemas.microsoft.com/office/drawing/2014/main" id="{373883E5-1C5C-46E5-ABCA-B77B568D3038}"/>
              </a:ext>
            </a:extLst>
          </p:cNvPr>
          <p:cNvSpPr txBox="1"/>
          <p:nvPr/>
        </p:nvSpPr>
        <p:spPr>
          <a:xfrm>
            <a:off x="1631852" y="858129"/>
            <a:ext cx="4102213" cy="584775"/>
          </a:xfrm>
          <a:prstGeom prst="rect">
            <a:avLst/>
          </a:prstGeom>
          <a:noFill/>
        </p:spPr>
        <p:txBody>
          <a:bodyPr wrap="none" rtlCol="0">
            <a:spAutoFit/>
          </a:bodyPr>
          <a:lstStyle/>
          <a:p>
            <a:r>
              <a:rPr lang="it-IT" sz="3200" dirty="0">
                <a:solidFill>
                  <a:schemeClr val="bg1"/>
                </a:solidFill>
              </a:rPr>
              <a:t>La Zoologia Applicata</a:t>
            </a:r>
            <a:endParaRPr lang="en-GB" sz="3200" dirty="0">
              <a:solidFill>
                <a:schemeClr val="bg1"/>
              </a:solidFill>
            </a:endParaRPr>
          </a:p>
        </p:txBody>
      </p:sp>
      <p:pic>
        <p:nvPicPr>
          <p:cNvPr id="3074" name="Picture 2" descr="Conservazione della fauna: il ruolo dei cacciatori nel controllo dei  predatori - Caccia Magazine">
            <a:extLst>
              <a:ext uri="{FF2B5EF4-FFF2-40B4-BE49-F238E27FC236}">
                <a16:creationId xmlns:a16="http://schemas.microsoft.com/office/drawing/2014/main" id="{45839D8A-A13B-4FF0-8BB0-FA77607DF8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070" y="4825711"/>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biente: l&amp;#39;istituto ISA del CNR entra nella rete regionale per la  conservazione della fauna marina - NODAS Notizie dalla Sardegna">
            <a:extLst>
              <a:ext uri="{FF2B5EF4-FFF2-40B4-BE49-F238E27FC236}">
                <a16:creationId xmlns:a16="http://schemas.microsoft.com/office/drawing/2014/main" id="{9E4B4B8E-B157-4C6C-9A2B-F290674B49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555" y="4512133"/>
            <a:ext cx="3392625" cy="2261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mp;#39;Inanellamento dell&amp;#39;ornitofauna al Lago di Pergusa">
            <a:extLst>
              <a:ext uri="{FF2B5EF4-FFF2-40B4-BE49-F238E27FC236}">
                <a16:creationId xmlns:a16="http://schemas.microsoft.com/office/drawing/2014/main" id="{A5FB6FBC-9EC8-4256-A872-F9AADEC6CC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4663" y="4763695"/>
            <a:ext cx="2415497" cy="181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39100"/>
      </p:ext>
    </p:extLst>
  </p:cSld>
  <p:clrMapOvr>
    <a:overrideClrMapping bg1="lt1" tx1="dk1" bg2="lt2" tx2="dk2" accent1="accent1" accent2="accent2" accent3="accent3" accent4="accent4" accent5="accent5" accent6="accent6" hlink="hlink" folHlink="folHlink"/>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10" descr="Risultato immagini per tonni in tonnara">
            <a:extLst>
              <a:ext uri="{FF2B5EF4-FFF2-40B4-BE49-F238E27FC236}">
                <a16:creationId xmlns:a16="http://schemas.microsoft.com/office/drawing/2014/main" id="{8C72244F-9626-455D-978B-E1E020441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6" name="Rectangle 2">
            <a:extLst>
              <a:ext uri="{FF2B5EF4-FFF2-40B4-BE49-F238E27FC236}">
                <a16:creationId xmlns:a16="http://schemas.microsoft.com/office/drawing/2014/main" id="{3AD1FF2C-1405-45BA-A12E-7AA922E6AEE2}"/>
              </a:ext>
            </a:extLst>
          </p:cNvPr>
          <p:cNvSpPr>
            <a:spLocks noChangeArrowheads="1"/>
          </p:cNvSpPr>
          <p:nvPr/>
        </p:nvSpPr>
        <p:spPr bwMode="auto">
          <a:xfrm>
            <a:off x="107950" y="895350"/>
            <a:ext cx="4032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400">
                <a:solidFill>
                  <a:schemeClr val="bg1"/>
                </a:solidFill>
                <a:latin typeface="Comic Sans MS" panose="030F0702030302020204" pitchFamily="66" charset="0"/>
              </a:rPr>
              <a:t>Le principali specie catturabili con questo tipo di pesca sono:</a:t>
            </a:r>
          </a:p>
        </p:txBody>
      </p:sp>
      <p:sp>
        <p:nvSpPr>
          <p:cNvPr id="200707" name="Rectangle 3">
            <a:extLst>
              <a:ext uri="{FF2B5EF4-FFF2-40B4-BE49-F238E27FC236}">
                <a16:creationId xmlns:a16="http://schemas.microsoft.com/office/drawing/2014/main" id="{A7B77931-3C7B-4040-9653-E08D51FE7CCE}"/>
              </a:ext>
            </a:extLst>
          </p:cNvPr>
          <p:cNvSpPr>
            <a:spLocks noChangeArrowheads="1"/>
          </p:cNvSpPr>
          <p:nvPr/>
        </p:nvSpPr>
        <p:spPr bwMode="auto">
          <a:xfrm>
            <a:off x="107950" y="549275"/>
            <a:ext cx="2995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Rete pelagica a circuizione</a:t>
            </a:r>
          </a:p>
        </p:txBody>
      </p:sp>
      <p:pic>
        <p:nvPicPr>
          <p:cNvPr id="200708" name="Picture 4" descr="alice">
            <a:extLst>
              <a:ext uri="{FF2B5EF4-FFF2-40B4-BE49-F238E27FC236}">
                <a16:creationId xmlns:a16="http://schemas.microsoft.com/office/drawing/2014/main" id="{9F0444FA-48C6-42D6-988F-84EAD1BC0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1700213"/>
            <a:ext cx="41036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200709" name="Picture 5" descr="sgombro">
            <a:extLst>
              <a:ext uri="{FF2B5EF4-FFF2-40B4-BE49-F238E27FC236}">
                <a16:creationId xmlns:a16="http://schemas.microsoft.com/office/drawing/2014/main" id="{B28575A3-325F-4378-B3BB-EB06A2DAA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048"/>
          <a:stretch>
            <a:fillRect/>
          </a:stretch>
        </p:blipFill>
        <p:spPr bwMode="auto">
          <a:xfrm>
            <a:off x="2627313" y="4745038"/>
            <a:ext cx="3887787"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200710" name="Picture 6" descr="sardina">
            <a:extLst>
              <a:ext uri="{FF2B5EF4-FFF2-40B4-BE49-F238E27FC236}">
                <a16:creationId xmlns:a16="http://schemas.microsoft.com/office/drawing/2014/main" id="{627F1DDB-2D8A-4482-B62E-2C49D743C0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3333" r="3459" b="15555"/>
          <a:stretch>
            <a:fillRect/>
          </a:stretch>
        </p:blipFill>
        <p:spPr bwMode="auto">
          <a:xfrm>
            <a:off x="2555875" y="3068638"/>
            <a:ext cx="403225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200711" name="Text Box 7">
            <a:extLst>
              <a:ext uri="{FF2B5EF4-FFF2-40B4-BE49-F238E27FC236}">
                <a16:creationId xmlns:a16="http://schemas.microsoft.com/office/drawing/2014/main" id="{F43A37E0-5BE4-4147-894D-6AB03BD6102C}"/>
              </a:ext>
            </a:extLst>
          </p:cNvPr>
          <p:cNvSpPr txBox="1">
            <a:spLocks noChangeArrowheads="1"/>
          </p:cNvSpPr>
          <p:nvPr/>
        </p:nvSpPr>
        <p:spPr bwMode="auto">
          <a:xfrm>
            <a:off x="2987675" y="2565400"/>
            <a:ext cx="28225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Alice</a:t>
            </a:r>
          </a:p>
          <a:p>
            <a:pPr algn="ctr" eaLnBrk="1" hangingPunct="1"/>
            <a:r>
              <a:rPr lang="it-IT" altLang="it-IT" sz="1200">
                <a:solidFill>
                  <a:schemeClr val="bg1"/>
                </a:solidFill>
                <a:latin typeface="Comic Sans MS" panose="030F0702030302020204" pitchFamily="66" charset="0"/>
              </a:rPr>
              <a:t>Engraulis encrasicholus (Linneo,1758)</a:t>
            </a:r>
          </a:p>
          <a:p>
            <a:pPr algn="ctr" eaLnBrk="1" hangingPunct="1"/>
            <a:endParaRPr lang="it-IT" altLang="it-IT" sz="1200">
              <a:solidFill>
                <a:schemeClr val="bg1"/>
              </a:solidFill>
              <a:latin typeface="Comic Sans MS" panose="030F0702030302020204" pitchFamily="66" charset="0"/>
            </a:endParaRPr>
          </a:p>
        </p:txBody>
      </p:sp>
      <p:sp>
        <p:nvSpPr>
          <p:cNvPr id="200712" name="Text Box 8">
            <a:extLst>
              <a:ext uri="{FF2B5EF4-FFF2-40B4-BE49-F238E27FC236}">
                <a16:creationId xmlns:a16="http://schemas.microsoft.com/office/drawing/2014/main" id="{E0F62DB7-2467-47DA-9BAC-E98538CB4665}"/>
              </a:ext>
            </a:extLst>
          </p:cNvPr>
          <p:cNvSpPr txBox="1">
            <a:spLocks noChangeArrowheads="1"/>
          </p:cNvSpPr>
          <p:nvPr/>
        </p:nvSpPr>
        <p:spPr bwMode="auto">
          <a:xfrm>
            <a:off x="3059113" y="4233863"/>
            <a:ext cx="2684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Sardina</a:t>
            </a:r>
          </a:p>
          <a:p>
            <a:pPr algn="ctr" eaLnBrk="1" hangingPunct="1"/>
            <a:r>
              <a:rPr lang="it-IT" altLang="it-IT" sz="1200">
                <a:solidFill>
                  <a:schemeClr val="bg1"/>
                </a:solidFill>
                <a:latin typeface="Comic Sans MS" panose="030F0702030302020204" pitchFamily="66" charset="0"/>
              </a:rPr>
              <a:t>Sardina pilchardus (Walbaum, 1792</a:t>
            </a:r>
          </a:p>
        </p:txBody>
      </p:sp>
      <p:sp>
        <p:nvSpPr>
          <p:cNvPr id="200713" name="Text Box 9">
            <a:extLst>
              <a:ext uri="{FF2B5EF4-FFF2-40B4-BE49-F238E27FC236}">
                <a16:creationId xmlns:a16="http://schemas.microsoft.com/office/drawing/2014/main" id="{74B1D6C5-076E-4634-9A1C-B4C9BBBBEDB9}"/>
              </a:ext>
            </a:extLst>
          </p:cNvPr>
          <p:cNvSpPr txBox="1">
            <a:spLocks noChangeArrowheads="1"/>
          </p:cNvSpPr>
          <p:nvPr/>
        </p:nvSpPr>
        <p:spPr bwMode="auto">
          <a:xfrm>
            <a:off x="3203575" y="5891213"/>
            <a:ext cx="257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Sgombro</a:t>
            </a:r>
          </a:p>
          <a:p>
            <a:pPr algn="ctr" eaLnBrk="1" hangingPunct="1"/>
            <a:r>
              <a:rPr lang="it-IT" altLang="it-IT" sz="1200">
                <a:solidFill>
                  <a:schemeClr val="bg1"/>
                </a:solidFill>
                <a:latin typeface="Comic Sans MS" panose="030F0702030302020204" pitchFamily="66" charset="0"/>
              </a:rPr>
              <a:t>Scomber scombrus (Linneo, 1758)</a:t>
            </a:r>
          </a:p>
        </p:txBody>
      </p:sp>
      <p:sp>
        <p:nvSpPr>
          <p:cNvPr id="200714" name="Text Box 10">
            <a:extLst>
              <a:ext uri="{FF2B5EF4-FFF2-40B4-BE49-F238E27FC236}">
                <a16:creationId xmlns:a16="http://schemas.microsoft.com/office/drawing/2014/main" id="{F8A08874-52B9-4E0E-B345-C0D9947D001A}"/>
              </a:ext>
            </a:extLst>
          </p:cNvPr>
          <p:cNvSpPr txBox="1">
            <a:spLocks noChangeArrowheads="1"/>
          </p:cNvSpPr>
          <p:nvPr/>
        </p:nvSpPr>
        <p:spPr bwMode="auto">
          <a:xfrm>
            <a:off x="120650" y="1365250"/>
            <a:ext cx="2651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chemeClr val="bg1"/>
                </a:solidFill>
                <a:latin typeface="Comic Sans MS" panose="030F0702030302020204" pitchFamily="66" charset="0"/>
              </a:rPr>
              <a:t>Periodi estivi - di notte</a:t>
            </a:r>
          </a:p>
        </p:txBody>
      </p:sp>
      <p:sp>
        <p:nvSpPr>
          <p:cNvPr id="200717" name="Text Box 13">
            <a:extLst>
              <a:ext uri="{FF2B5EF4-FFF2-40B4-BE49-F238E27FC236}">
                <a16:creationId xmlns:a16="http://schemas.microsoft.com/office/drawing/2014/main" id="{24B8BC1F-B7D7-4BEC-85CE-BC002DA2AA7E}"/>
              </a:ext>
            </a:extLst>
          </p:cNvPr>
          <p:cNvSpPr txBox="1">
            <a:spLocks noChangeArrowheads="1"/>
          </p:cNvSpPr>
          <p:nvPr/>
        </p:nvSpPr>
        <p:spPr bwMode="auto">
          <a:xfrm>
            <a:off x="1331913" y="2865438"/>
            <a:ext cx="1012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chemeClr val="bg1"/>
                </a:solidFill>
                <a:latin typeface="Comic Sans MS" panose="030F0702030302020204" pitchFamily="66" charset="0"/>
              </a:rPr>
              <a:t>Clupeidi</a:t>
            </a:r>
          </a:p>
        </p:txBody>
      </p:sp>
      <p:sp>
        <p:nvSpPr>
          <p:cNvPr id="200718" name="Text Box 14">
            <a:extLst>
              <a:ext uri="{FF2B5EF4-FFF2-40B4-BE49-F238E27FC236}">
                <a16:creationId xmlns:a16="http://schemas.microsoft.com/office/drawing/2014/main" id="{B39B635B-6B99-42E0-AAB1-234347F6ADC1}"/>
              </a:ext>
            </a:extLst>
          </p:cNvPr>
          <p:cNvSpPr txBox="1">
            <a:spLocks noChangeArrowheads="1"/>
          </p:cNvSpPr>
          <p:nvPr/>
        </p:nvSpPr>
        <p:spPr bwMode="auto">
          <a:xfrm>
            <a:off x="1187450" y="5026025"/>
            <a:ext cx="1393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chemeClr val="bg1"/>
                </a:solidFill>
                <a:latin typeface="Comic Sans MS" panose="030F0702030302020204" pitchFamily="66" charset="0"/>
              </a:rPr>
              <a:t>Sgomberidi</a:t>
            </a:r>
          </a:p>
        </p:txBody>
      </p:sp>
      <p:sp>
        <p:nvSpPr>
          <p:cNvPr id="200719" name="Text Box 15">
            <a:extLst>
              <a:ext uri="{FF2B5EF4-FFF2-40B4-BE49-F238E27FC236}">
                <a16:creationId xmlns:a16="http://schemas.microsoft.com/office/drawing/2014/main" id="{FC71904C-CFA7-4F5D-91B5-AC5E784C5EA8}"/>
              </a:ext>
            </a:extLst>
          </p:cNvPr>
          <p:cNvSpPr txBox="1">
            <a:spLocks noChangeArrowheads="1"/>
          </p:cNvSpPr>
          <p:nvPr/>
        </p:nvSpPr>
        <p:spPr bwMode="auto">
          <a:xfrm>
            <a:off x="2592388" y="101600"/>
            <a:ext cx="3960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a circuizione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0719"/>
                                        </p:tgtEl>
                                        <p:attrNameLst>
                                          <p:attrName>style.visibility</p:attrName>
                                        </p:attrNameLst>
                                      </p:cBhvr>
                                      <p:to>
                                        <p:strVal val="visible"/>
                                      </p:to>
                                    </p:set>
                                    <p:animEffect transition="in" filter="fade">
                                      <p:cBhvr>
                                        <p:cTn id="7" dur="2000"/>
                                        <p:tgtEl>
                                          <p:spTgt spid="2007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0706"/>
                                        </p:tgtEl>
                                        <p:attrNameLst>
                                          <p:attrName>style.visibility</p:attrName>
                                        </p:attrNameLst>
                                      </p:cBhvr>
                                      <p:to>
                                        <p:strVal val="visible"/>
                                      </p:to>
                                    </p:set>
                                    <p:animEffect transition="in" filter="dissolve">
                                      <p:cBhvr>
                                        <p:cTn id="10" dur="500"/>
                                        <p:tgtEl>
                                          <p:spTgt spid="20070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0707"/>
                                        </p:tgtEl>
                                        <p:attrNameLst>
                                          <p:attrName>style.visibility</p:attrName>
                                        </p:attrNameLst>
                                      </p:cBhvr>
                                      <p:to>
                                        <p:strVal val="visible"/>
                                      </p:to>
                                    </p:set>
                                    <p:animEffect transition="in" filter="dissolve">
                                      <p:cBhvr>
                                        <p:cTn id="13" dur="500"/>
                                        <p:tgtEl>
                                          <p:spTgt spid="200707"/>
                                        </p:tgtEl>
                                      </p:cBhvr>
                                    </p:animEffect>
                                  </p:childTnLst>
                                </p:cTn>
                              </p:par>
                            </p:childTnLst>
                          </p:cTn>
                        </p:par>
                        <p:par>
                          <p:cTn id="14" fill="hold" nodeType="afterGroup">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200714"/>
                                        </p:tgtEl>
                                        <p:attrNameLst>
                                          <p:attrName>style.visibility</p:attrName>
                                        </p:attrNameLst>
                                      </p:cBhvr>
                                      <p:to>
                                        <p:strVal val="visible"/>
                                      </p:to>
                                    </p:set>
                                    <p:animEffect transition="in" filter="dissolve">
                                      <p:cBhvr>
                                        <p:cTn id="17" dur="500"/>
                                        <p:tgtEl>
                                          <p:spTgt spid="2007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0708"/>
                                        </p:tgtEl>
                                        <p:attrNameLst>
                                          <p:attrName>style.visibility</p:attrName>
                                        </p:attrNameLst>
                                      </p:cBhvr>
                                      <p:to>
                                        <p:strVal val="visible"/>
                                      </p:to>
                                    </p:set>
                                    <p:animEffect transition="in" filter="dissolve">
                                      <p:cBhvr>
                                        <p:cTn id="22" dur="500"/>
                                        <p:tgtEl>
                                          <p:spTgt spid="2007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00711">
                                            <p:txEl>
                                              <p:pRg st="0" end="0"/>
                                            </p:txEl>
                                          </p:spTgt>
                                        </p:tgtEl>
                                        <p:attrNameLst>
                                          <p:attrName>style.visibility</p:attrName>
                                        </p:attrNameLst>
                                      </p:cBhvr>
                                      <p:to>
                                        <p:strVal val="visible"/>
                                      </p:to>
                                    </p:set>
                                    <p:animEffect transition="in" filter="dissolve">
                                      <p:cBhvr>
                                        <p:cTn id="27" dur="500"/>
                                        <p:tgtEl>
                                          <p:spTgt spid="200711">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00711">
                                            <p:txEl>
                                              <p:pRg st="1" end="1"/>
                                            </p:txEl>
                                          </p:spTgt>
                                        </p:tgtEl>
                                        <p:attrNameLst>
                                          <p:attrName>style.visibility</p:attrName>
                                        </p:attrNameLst>
                                      </p:cBhvr>
                                      <p:to>
                                        <p:strVal val="visible"/>
                                      </p:to>
                                    </p:set>
                                    <p:animEffect transition="in" filter="dissolve">
                                      <p:cBhvr>
                                        <p:cTn id="30" dur="500"/>
                                        <p:tgtEl>
                                          <p:spTgt spid="200711">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200710"/>
                                        </p:tgtEl>
                                        <p:attrNameLst>
                                          <p:attrName>style.visibility</p:attrName>
                                        </p:attrNameLst>
                                      </p:cBhvr>
                                      <p:to>
                                        <p:strVal val="visible"/>
                                      </p:to>
                                    </p:set>
                                    <p:animEffect transition="in" filter="dissolve">
                                      <p:cBhvr>
                                        <p:cTn id="35" dur="500"/>
                                        <p:tgtEl>
                                          <p:spTgt spid="2007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00712"/>
                                        </p:tgtEl>
                                        <p:attrNameLst>
                                          <p:attrName>style.visibility</p:attrName>
                                        </p:attrNameLst>
                                      </p:cBhvr>
                                      <p:to>
                                        <p:strVal val="visible"/>
                                      </p:to>
                                    </p:set>
                                    <p:animEffect transition="in" filter="dissolve">
                                      <p:cBhvr>
                                        <p:cTn id="40" dur="500"/>
                                        <p:tgtEl>
                                          <p:spTgt spid="2007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200709"/>
                                        </p:tgtEl>
                                        <p:attrNameLst>
                                          <p:attrName>style.visibility</p:attrName>
                                        </p:attrNameLst>
                                      </p:cBhvr>
                                      <p:to>
                                        <p:strVal val="visible"/>
                                      </p:to>
                                    </p:set>
                                    <p:animEffect transition="in" filter="dissolve">
                                      <p:cBhvr>
                                        <p:cTn id="45" dur="500"/>
                                        <p:tgtEl>
                                          <p:spTgt spid="20070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00713"/>
                                        </p:tgtEl>
                                        <p:attrNameLst>
                                          <p:attrName>style.visibility</p:attrName>
                                        </p:attrNameLst>
                                      </p:cBhvr>
                                      <p:to>
                                        <p:strVal val="visible"/>
                                      </p:to>
                                    </p:set>
                                    <p:animEffect transition="in" filter="dissolve">
                                      <p:cBhvr>
                                        <p:cTn id="50" dur="500"/>
                                        <p:tgtEl>
                                          <p:spTgt spid="2007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0717"/>
                                        </p:tgtEl>
                                        <p:attrNameLst>
                                          <p:attrName>style.visibility</p:attrName>
                                        </p:attrNameLst>
                                      </p:cBhvr>
                                      <p:to>
                                        <p:strVal val="visible"/>
                                      </p:to>
                                    </p:set>
                                    <p:animEffect transition="in" filter="fade">
                                      <p:cBhvr>
                                        <p:cTn id="53" dur="1000"/>
                                        <p:tgtEl>
                                          <p:spTgt spid="2007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0718"/>
                                        </p:tgtEl>
                                        <p:attrNameLst>
                                          <p:attrName>style.visibility</p:attrName>
                                        </p:attrNameLst>
                                      </p:cBhvr>
                                      <p:to>
                                        <p:strVal val="visible"/>
                                      </p:to>
                                    </p:set>
                                    <p:animEffect transition="in" filter="fade">
                                      <p:cBhvr>
                                        <p:cTn id="56" dur="1000"/>
                                        <p:tgtEl>
                                          <p:spTgt spid="200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p:bldP spid="200712" grpId="0"/>
      <p:bldP spid="200713" grpId="0"/>
      <p:bldP spid="200714" grpId="0"/>
      <p:bldP spid="200717" grpId="0"/>
      <p:bldP spid="200718" grpId="0"/>
      <p:bldP spid="20071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0" descr="Risultato immagini per tonni in tonnara">
            <a:extLst>
              <a:ext uri="{FF2B5EF4-FFF2-40B4-BE49-F238E27FC236}">
                <a16:creationId xmlns:a16="http://schemas.microsoft.com/office/drawing/2014/main" id="{3BAF3C7C-5D84-4A3E-91B4-C61C96F74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0" name="Picture 2" descr="Palamita">
            <a:extLst>
              <a:ext uri="{FF2B5EF4-FFF2-40B4-BE49-F238E27FC236}">
                <a16:creationId xmlns:a16="http://schemas.microsoft.com/office/drawing/2014/main" id="{BC2BBC25-B6AA-4B17-8B80-BE3FF446B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429000"/>
            <a:ext cx="28082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1" name="Picture 3" descr="sgombro">
            <a:extLst>
              <a:ext uri="{FF2B5EF4-FFF2-40B4-BE49-F238E27FC236}">
                <a16:creationId xmlns:a16="http://schemas.microsoft.com/office/drawing/2014/main" id="{F3BD18AD-37F5-4B12-BC4C-43667403D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048"/>
          <a:stretch>
            <a:fillRect/>
          </a:stretch>
        </p:blipFill>
        <p:spPr bwMode="auto">
          <a:xfrm>
            <a:off x="6227763" y="1892300"/>
            <a:ext cx="280828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201732" name="Picture 4" descr="orata">
            <a:extLst>
              <a:ext uri="{FF2B5EF4-FFF2-40B4-BE49-F238E27FC236}">
                <a16:creationId xmlns:a16="http://schemas.microsoft.com/office/drawing/2014/main" id="{FE362D8F-076D-4774-A184-32980CA63882}"/>
              </a:ext>
            </a:extLst>
          </p:cNvPr>
          <p:cNvPicPr>
            <a:picLocks noChangeAspect="1" noChangeArrowheads="1"/>
          </p:cNvPicPr>
          <p:nvPr/>
        </p:nvPicPr>
        <p:blipFill>
          <a:blip r:embed="rId5">
            <a:clrChange>
              <a:clrFrom>
                <a:srgbClr val="EFF2F9"/>
              </a:clrFrom>
              <a:clrTo>
                <a:srgbClr val="EFF2F9">
                  <a:alpha val="0"/>
                </a:srgbClr>
              </a:clrTo>
            </a:clrChange>
            <a:extLst>
              <a:ext uri="{28A0092B-C50C-407E-A947-70E740481C1C}">
                <a14:useLocalDpi xmlns:a14="http://schemas.microsoft.com/office/drawing/2010/main" val="0"/>
              </a:ext>
            </a:extLst>
          </a:blip>
          <a:srcRect/>
          <a:stretch>
            <a:fillRect/>
          </a:stretch>
        </p:blipFill>
        <p:spPr bwMode="auto">
          <a:xfrm>
            <a:off x="1763713" y="4076700"/>
            <a:ext cx="280828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3" name="Picture 5" descr="sarago">
            <a:extLst>
              <a:ext uri="{FF2B5EF4-FFF2-40B4-BE49-F238E27FC236}">
                <a16:creationId xmlns:a16="http://schemas.microsoft.com/office/drawing/2014/main" id="{C0CCB938-095E-4609-80CB-5268C6B49278}"/>
              </a:ext>
            </a:extLst>
          </p:cNvPr>
          <p:cNvPicPr>
            <a:picLocks noChangeAspect="1" noChangeArrowheads="1"/>
          </p:cNvPicPr>
          <p:nvPr/>
        </p:nvPicPr>
        <p:blipFill>
          <a:blip r:embed="rId6">
            <a:clrChange>
              <a:clrFrom>
                <a:srgbClr val="EFF2F9"/>
              </a:clrFrom>
              <a:clrTo>
                <a:srgbClr val="EFF2F9">
                  <a:alpha val="0"/>
                </a:srgbClr>
              </a:clrTo>
            </a:clrChange>
            <a:extLst>
              <a:ext uri="{28A0092B-C50C-407E-A947-70E740481C1C}">
                <a14:useLocalDpi xmlns:a14="http://schemas.microsoft.com/office/drawing/2010/main" val="0"/>
              </a:ext>
            </a:extLst>
          </a:blip>
          <a:srcRect/>
          <a:stretch>
            <a:fillRect/>
          </a:stretch>
        </p:blipFill>
        <p:spPr bwMode="auto">
          <a:xfrm>
            <a:off x="1763713" y="1700213"/>
            <a:ext cx="28082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4" name="Picture 6" descr="spigola">
            <a:extLst>
              <a:ext uri="{FF2B5EF4-FFF2-40B4-BE49-F238E27FC236}">
                <a16:creationId xmlns:a16="http://schemas.microsoft.com/office/drawing/2014/main" id="{3A04543F-FE7C-462A-B5AC-F0AFACF016CE}"/>
              </a:ext>
            </a:extLst>
          </p:cNvPr>
          <p:cNvPicPr>
            <a:picLocks noChangeAspect="1" noChangeArrowheads="1"/>
          </p:cNvPicPr>
          <p:nvPr/>
        </p:nvPicPr>
        <p:blipFill>
          <a:blip r:embed="rId7">
            <a:clrChange>
              <a:clrFrom>
                <a:srgbClr val="EFF2F9"/>
              </a:clrFrom>
              <a:clrTo>
                <a:srgbClr val="EFF2F9">
                  <a:alpha val="0"/>
                </a:srgbClr>
              </a:clrTo>
            </a:clrChange>
            <a:extLst>
              <a:ext uri="{28A0092B-C50C-407E-A947-70E740481C1C}">
                <a14:useLocalDpi xmlns:a14="http://schemas.microsoft.com/office/drawing/2010/main" val="0"/>
              </a:ext>
            </a:extLst>
          </a:blip>
          <a:srcRect/>
          <a:stretch>
            <a:fillRect/>
          </a:stretch>
        </p:blipFill>
        <p:spPr bwMode="auto">
          <a:xfrm>
            <a:off x="1763713" y="2997200"/>
            <a:ext cx="2808287"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5" name="Picture 7" descr="ricciola">
            <a:extLst>
              <a:ext uri="{FF2B5EF4-FFF2-40B4-BE49-F238E27FC236}">
                <a16:creationId xmlns:a16="http://schemas.microsoft.com/office/drawing/2014/main" id="{D1C4A6B8-F29D-4204-B20E-617F403AF051}"/>
              </a:ext>
            </a:extLst>
          </p:cNvPr>
          <p:cNvPicPr>
            <a:picLocks noChangeAspect="1" noChangeArrowheads="1"/>
          </p:cNvPicPr>
          <p:nvPr/>
        </p:nvPicPr>
        <p:blipFill>
          <a:blip r:embed="rId8">
            <a:clrChange>
              <a:clrFrom>
                <a:srgbClr val="EFF2F9"/>
              </a:clrFrom>
              <a:clrTo>
                <a:srgbClr val="EFF2F9">
                  <a:alpha val="0"/>
                </a:srgbClr>
              </a:clrTo>
            </a:clrChange>
            <a:extLst>
              <a:ext uri="{28A0092B-C50C-407E-A947-70E740481C1C}">
                <a14:useLocalDpi xmlns:a14="http://schemas.microsoft.com/office/drawing/2010/main" val="0"/>
              </a:ext>
            </a:extLst>
          </a:blip>
          <a:srcRect/>
          <a:stretch>
            <a:fillRect/>
          </a:stretch>
        </p:blipFill>
        <p:spPr bwMode="auto">
          <a:xfrm>
            <a:off x="1763713" y="5157788"/>
            <a:ext cx="28082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6" name="Picture 8" descr="spicara_smaris_marida1">
            <a:extLst>
              <a:ext uri="{FF2B5EF4-FFF2-40B4-BE49-F238E27FC236}">
                <a16:creationId xmlns:a16="http://schemas.microsoft.com/office/drawing/2014/main" id="{AA4286EE-A27F-4676-91C4-F78103B300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159" t="16191" b="13690"/>
          <a:stretch>
            <a:fillRect/>
          </a:stretch>
        </p:blipFill>
        <p:spPr bwMode="auto">
          <a:xfrm>
            <a:off x="6227763" y="4835525"/>
            <a:ext cx="2808287"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7" name="Text Box 9">
            <a:extLst>
              <a:ext uri="{FF2B5EF4-FFF2-40B4-BE49-F238E27FC236}">
                <a16:creationId xmlns:a16="http://schemas.microsoft.com/office/drawing/2014/main" id="{B636EB5D-E8AE-47A6-A0AD-C57A7FB5B2A3}"/>
              </a:ext>
            </a:extLst>
          </p:cNvPr>
          <p:cNvSpPr txBox="1">
            <a:spLocks noChangeArrowheads="1"/>
          </p:cNvSpPr>
          <p:nvPr/>
        </p:nvSpPr>
        <p:spPr bwMode="auto">
          <a:xfrm>
            <a:off x="3059113" y="1341438"/>
            <a:ext cx="303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chemeClr val="bg1"/>
                </a:solidFill>
                <a:latin typeface="Comic Sans MS" panose="030F0702030302020204" pitchFamily="66" charset="0"/>
              </a:rPr>
              <a:t>Periodi invernali - di giorno</a:t>
            </a:r>
          </a:p>
        </p:txBody>
      </p:sp>
      <p:sp>
        <p:nvSpPr>
          <p:cNvPr id="201738" name="Rectangle 10">
            <a:extLst>
              <a:ext uri="{FF2B5EF4-FFF2-40B4-BE49-F238E27FC236}">
                <a16:creationId xmlns:a16="http://schemas.microsoft.com/office/drawing/2014/main" id="{A9071E57-EB33-4EC1-BF87-EE8DAE369C65}"/>
              </a:ext>
            </a:extLst>
          </p:cNvPr>
          <p:cNvSpPr>
            <a:spLocks noChangeArrowheads="1"/>
          </p:cNvSpPr>
          <p:nvPr/>
        </p:nvSpPr>
        <p:spPr bwMode="auto">
          <a:xfrm>
            <a:off x="107950" y="895350"/>
            <a:ext cx="4032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400">
                <a:solidFill>
                  <a:schemeClr val="bg1"/>
                </a:solidFill>
                <a:latin typeface="Comic Sans MS" panose="030F0702030302020204" pitchFamily="66" charset="0"/>
              </a:rPr>
              <a:t>Le principali specie catturabili con questo tipo di pesca sono:</a:t>
            </a:r>
          </a:p>
        </p:txBody>
      </p:sp>
      <p:sp>
        <p:nvSpPr>
          <p:cNvPr id="201739" name="Rectangle 11">
            <a:extLst>
              <a:ext uri="{FF2B5EF4-FFF2-40B4-BE49-F238E27FC236}">
                <a16:creationId xmlns:a16="http://schemas.microsoft.com/office/drawing/2014/main" id="{C5C946C5-35F8-459B-A142-4392682D121F}"/>
              </a:ext>
            </a:extLst>
          </p:cNvPr>
          <p:cNvSpPr>
            <a:spLocks noChangeArrowheads="1"/>
          </p:cNvSpPr>
          <p:nvPr/>
        </p:nvSpPr>
        <p:spPr bwMode="auto">
          <a:xfrm>
            <a:off x="107950" y="549275"/>
            <a:ext cx="2995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Rete pelagica a circuizione</a:t>
            </a:r>
          </a:p>
        </p:txBody>
      </p:sp>
      <p:sp>
        <p:nvSpPr>
          <p:cNvPr id="201742" name="Text Box 14">
            <a:extLst>
              <a:ext uri="{FF2B5EF4-FFF2-40B4-BE49-F238E27FC236}">
                <a16:creationId xmlns:a16="http://schemas.microsoft.com/office/drawing/2014/main" id="{B28A4029-069C-4D6B-857A-9D069E16B3C2}"/>
              </a:ext>
            </a:extLst>
          </p:cNvPr>
          <p:cNvSpPr txBox="1">
            <a:spLocks noChangeArrowheads="1"/>
          </p:cNvSpPr>
          <p:nvPr/>
        </p:nvSpPr>
        <p:spPr bwMode="auto">
          <a:xfrm>
            <a:off x="36513" y="1989138"/>
            <a:ext cx="1655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Sarago</a:t>
            </a:r>
          </a:p>
          <a:p>
            <a:pPr algn="ctr" eaLnBrk="1" hangingPunct="1"/>
            <a:r>
              <a:rPr lang="it-IT" altLang="it-IT" sz="1000">
                <a:solidFill>
                  <a:schemeClr val="bg1"/>
                </a:solidFill>
                <a:latin typeface="Comic Sans MS" panose="030F0702030302020204" pitchFamily="66" charset="0"/>
              </a:rPr>
              <a:t>Diplodus vulgaris (Geoffroy, 1817)</a:t>
            </a:r>
          </a:p>
        </p:txBody>
      </p:sp>
      <p:sp>
        <p:nvSpPr>
          <p:cNvPr id="201743" name="Text Box 15">
            <a:extLst>
              <a:ext uri="{FF2B5EF4-FFF2-40B4-BE49-F238E27FC236}">
                <a16:creationId xmlns:a16="http://schemas.microsoft.com/office/drawing/2014/main" id="{D7364481-D0D5-44BA-ABD6-FE0A472DD156}"/>
              </a:ext>
            </a:extLst>
          </p:cNvPr>
          <p:cNvSpPr txBox="1">
            <a:spLocks noChangeArrowheads="1"/>
          </p:cNvSpPr>
          <p:nvPr/>
        </p:nvSpPr>
        <p:spPr bwMode="auto">
          <a:xfrm>
            <a:off x="36513" y="3141663"/>
            <a:ext cx="1655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Spigola</a:t>
            </a:r>
          </a:p>
          <a:p>
            <a:pPr algn="ctr" eaLnBrk="1" hangingPunct="1"/>
            <a:r>
              <a:rPr lang="it-IT" altLang="it-IT" sz="1000">
                <a:solidFill>
                  <a:schemeClr val="bg1"/>
                </a:solidFill>
                <a:latin typeface="Comic Sans MS" panose="030F0702030302020204" pitchFamily="66" charset="0"/>
              </a:rPr>
              <a:t>Dicentrarchus labrax (Linneo, 1758)</a:t>
            </a:r>
          </a:p>
        </p:txBody>
      </p:sp>
      <p:sp>
        <p:nvSpPr>
          <p:cNvPr id="201744" name="Text Box 16">
            <a:extLst>
              <a:ext uri="{FF2B5EF4-FFF2-40B4-BE49-F238E27FC236}">
                <a16:creationId xmlns:a16="http://schemas.microsoft.com/office/drawing/2014/main" id="{2CBD9BFE-32F4-4EA5-B075-2E538D28DBEC}"/>
              </a:ext>
            </a:extLst>
          </p:cNvPr>
          <p:cNvSpPr txBox="1">
            <a:spLocks noChangeArrowheads="1"/>
          </p:cNvSpPr>
          <p:nvPr/>
        </p:nvSpPr>
        <p:spPr bwMode="auto">
          <a:xfrm>
            <a:off x="34925" y="4289425"/>
            <a:ext cx="1655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Orata</a:t>
            </a:r>
          </a:p>
          <a:p>
            <a:pPr algn="ctr" eaLnBrk="1" hangingPunct="1"/>
            <a:r>
              <a:rPr lang="it-IT" altLang="it-IT" sz="1000">
                <a:solidFill>
                  <a:schemeClr val="bg1"/>
                </a:solidFill>
                <a:latin typeface="Comic Sans MS" panose="030F0702030302020204" pitchFamily="66" charset="0"/>
              </a:rPr>
              <a:t>Sparus aurata</a:t>
            </a:r>
          </a:p>
          <a:p>
            <a:pPr algn="ctr" eaLnBrk="1" hangingPunct="1"/>
            <a:r>
              <a:rPr lang="it-IT" altLang="it-IT" sz="1000">
                <a:solidFill>
                  <a:schemeClr val="bg1"/>
                </a:solidFill>
                <a:latin typeface="Comic Sans MS" panose="030F0702030302020204" pitchFamily="66" charset="0"/>
              </a:rPr>
              <a:t>(Linneo, 1758)</a:t>
            </a:r>
          </a:p>
        </p:txBody>
      </p:sp>
      <p:sp>
        <p:nvSpPr>
          <p:cNvPr id="201745" name="Text Box 17">
            <a:extLst>
              <a:ext uri="{FF2B5EF4-FFF2-40B4-BE49-F238E27FC236}">
                <a16:creationId xmlns:a16="http://schemas.microsoft.com/office/drawing/2014/main" id="{77B4D204-EBCE-49D8-8E26-330FFA4E93BF}"/>
              </a:ext>
            </a:extLst>
          </p:cNvPr>
          <p:cNvSpPr txBox="1">
            <a:spLocks noChangeArrowheads="1"/>
          </p:cNvSpPr>
          <p:nvPr/>
        </p:nvSpPr>
        <p:spPr bwMode="auto">
          <a:xfrm>
            <a:off x="36513" y="5513388"/>
            <a:ext cx="1655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Ricciola</a:t>
            </a:r>
          </a:p>
          <a:p>
            <a:pPr algn="ctr" eaLnBrk="1" hangingPunct="1"/>
            <a:r>
              <a:rPr lang="it-IT" altLang="it-IT" sz="1000">
                <a:solidFill>
                  <a:schemeClr val="bg1"/>
                </a:solidFill>
                <a:latin typeface="Comic Sans MS" panose="030F0702030302020204" pitchFamily="66" charset="0"/>
              </a:rPr>
              <a:t>Seriola dumerilii</a:t>
            </a:r>
          </a:p>
          <a:p>
            <a:pPr algn="ctr" eaLnBrk="1" hangingPunct="1"/>
            <a:r>
              <a:rPr lang="it-IT" altLang="it-IT" sz="1000">
                <a:solidFill>
                  <a:schemeClr val="bg1"/>
                </a:solidFill>
                <a:latin typeface="Comic Sans MS" panose="030F0702030302020204" pitchFamily="66" charset="0"/>
              </a:rPr>
              <a:t> (Risso, 1810)</a:t>
            </a:r>
          </a:p>
        </p:txBody>
      </p:sp>
      <p:sp>
        <p:nvSpPr>
          <p:cNvPr id="201746" name="Text Box 18">
            <a:extLst>
              <a:ext uri="{FF2B5EF4-FFF2-40B4-BE49-F238E27FC236}">
                <a16:creationId xmlns:a16="http://schemas.microsoft.com/office/drawing/2014/main" id="{624B0297-9170-40DF-A75E-12838B2B7049}"/>
              </a:ext>
            </a:extLst>
          </p:cNvPr>
          <p:cNvSpPr txBox="1">
            <a:spLocks noChangeArrowheads="1"/>
          </p:cNvSpPr>
          <p:nvPr/>
        </p:nvSpPr>
        <p:spPr bwMode="auto">
          <a:xfrm>
            <a:off x="4741863" y="1925638"/>
            <a:ext cx="13001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Sgombro</a:t>
            </a:r>
          </a:p>
          <a:p>
            <a:pPr algn="ctr" eaLnBrk="1" hangingPunct="1"/>
            <a:r>
              <a:rPr lang="it-IT" altLang="it-IT" sz="1000">
                <a:solidFill>
                  <a:schemeClr val="bg1"/>
                </a:solidFill>
                <a:latin typeface="Comic Sans MS" panose="030F0702030302020204" pitchFamily="66" charset="0"/>
              </a:rPr>
              <a:t>Scomber scombrus</a:t>
            </a:r>
          </a:p>
          <a:p>
            <a:pPr algn="ctr" eaLnBrk="1" hangingPunct="1"/>
            <a:r>
              <a:rPr lang="it-IT" altLang="it-IT" sz="1000">
                <a:solidFill>
                  <a:schemeClr val="bg1"/>
                </a:solidFill>
                <a:latin typeface="Comic Sans MS" panose="030F0702030302020204" pitchFamily="66" charset="0"/>
              </a:rPr>
              <a:t> (Linneo, 1758)</a:t>
            </a:r>
          </a:p>
        </p:txBody>
      </p:sp>
      <p:sp>
        <p:nvSpPr>
          <p:cNvPr id="201747" name="Text Box 19">
            <a:extLst>
              <a:ext uri="{FF2B5EF4-FFF2-40B4-BE49-F238E27FC236}">
                <a16:creationId xmlns:a16="http://schemas.microsoft.com/office/drawing/2014/main" id="{3ACCF0BE-27A0-4DB9-A84D-CE9EB548F5A9}"/>
              </a:ext>
            </a:extLst>
          </p:cNvPr>
          <p:cNvSpPr txBox="1">
            <a:spLocks noChangeArrowheads="1"/>
          </p:cNvSpPr>
          <p:nvPr/>
        </p:nvSpPr>
        <p:spPr bwMode="auto">
          <a:xfrm>
            <a:off x="4586288" y="3573463"/>
            <a:ext cx="17145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Palamita</a:t>
            </a:r>
          </a:p>
          <a:p>
            <a:pPr algn="ctr" eaLnBrk="1" hangingPunct="1"/>
            <a:r>
              <a:rPr lang="it-IT" altLang="it-IT" sz="1000">
                <a:solidFill>
                  <a:schemeClr val="bg1"/>
                </a:solidFill>
                <a:latin typeface="Comic Sans MS" panose="030F0702030302020204" pitchFamily="66" charset="0"/>
              </a:rPr>
              <a:t>Sarda sarda (Bloch, 1793)</a:t>
            </a:r>
          </a:p>
          <a:p>
            <a:pPr algn="ctr" eaLnBrk="1" hangingPunct="1"/>
            <a:endParaRPr lang="it-IT" altLang="it-IT" sz="1000">
              <a:solidFill>
                <a:schemeClr val="bg1"/>
              </a:solidFill>
              <a:latin typeface="Comic Sans MS" panose="030F0702030302020204" pitchFamily="66" charset="0"/>
            </a:endParaRPr>
          </a:p>
        </p:txBody>
      </p:sp>
      <p:sp>
        <p:nvSpPr>
          <p:cNvPr id="201748" name="Text Box 20">
            <a:extLst>
              <a:ext uri="{FF2B5EF4-FFF2-40B4-BE49-F238E27FC236}">
                <a16:creationId xmlns:a16="http://schemas.microsoft.com/office/drawing/2014/main" id="{8EDE2CF7-3432-4E9A-BFBF-163228776745}"/>
              </a:ext>
            </a:extLst>
          </p:cNvPr>
          <p:cNvSpPr txBox="1">
            <a:spLocks noChangeArrowheads="1"/>
          </p:cNvSpPr>
          <p:nvPr/>
        </p:nvSpPr>
        <p:spPr bwMode="auto">
          <a:xfrm>
            <a:off x="4976813" y="5229225"/>
            <a:ext cx="11795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Zerro</a:t>
            </a:r>
          </a:p>
          <a:p>
            <a:pPr algn="ctr" eaLnBrk="1" hangingPunct="1"/>
            <a:r>
              <a:rPr lang="it-IT" altLang="it-IT" sz="1000">
                <a:solidFill>
                  <a:schemeClr val="bg1"/>
                </a:solidFill>
                <a:latin typeface="Comic Sans MS" panose="030F0702030302020204" pitchFamily="66" charset="0"/>
              </a:rPr>
              <a:t>Sparus smaris</a:t>
            </a:r>
          </a:p>
          <a:p>
            <a:pPr algn="ctr" eaLnBrk="1" hangingPunct="1"/>
            <a:r>
              <a:rPr lang="it-IT" altLang="it-IT" sz="1000">
                <a:solidFill>
                  <a:schemeClr val="bg1"/>
                </a:solidFill>
                <a:latin typeface="Comic Sans MS" panose="030F0702030302020204" pitchFamily="66" charset="0"/>
              </a:rPr>
              <a:t> (Linnaeus, 1758)</a:t>
            </a:r>
          </a:p>
        </p:txBody>
      </p:sp>
      <p:sp>
        <p:nvSpPr>
          <p:cNvPr id="201749" name="Text Box 21">
            <a:extLst>
              <a:ext uri="{FF2B5EF4-FFF2-40B4-BE49-F238E27FC236}">
                <a16:creationId xmlns:a16="http://schemas.microsoft.com/office/drawing/2014/main" id="{7F29D029-DC22-4DD3-952D-080FE7A8014D}"/>
              </a:ext>
            </a:extLst>
          </p:cNvPr>
          <p:cNvSpPr txBox="1">
            <a:spLocks noChangeArrowheads="1"/>
          </p:cNvSpPr>
          <p:nvPr/>
        </p:nvSpPr>
        <p:spPr bwMode="auto">
          <a:xfrm>
            <a:off x="2592388" y="101600"/>
            <a:ext cx="3960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a circuizione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1749"/>
                                        </p:tgtEl>
                                        <p:attrNameLst>
                                          <p:attrName>style.visibility</p:attrName>
                                        </p:attrNameLst>
                                      </p:cBhvr>
                                      <p:to>
                                        <p:strVal val="visible"/>
                                      </p:to>
                                    </p:set>
                                    <p:animEffect transition="in" filter="fade">
                                      <p:cBhvr>
                                        <p:cTn id="7" dur="2000"/>
                                        <p:tgtEl>
                                          <p:spTgt spid="2017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1739"/>
                                        </p:tgtEl>
                                        <p:attrNameLst>
                                          <p:attrName>style.visibility</p:attrName>
                                        </p:attrNameLst>
                                      </p:cBhvr>
                                      <p:to>
                                        <p:strVal val="visible"/>
                                      </p:to>
                                    </p:set>
                                    <p:animEffect transition="in" filter="dissolve">
                                      <p:cBhvr>
                                        <p:cTn id="10" dur="500"/>
                                        <p:tgtEl>
                                          <p:spTgt spid="20173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1738"/>
                                        </p:tgtEl>
                                        <p:attrNameLst>
                                          <p:attrName>style.visibility</p:attrName>
                                        </p:attrNameLst>
                                      </p:cBhvr>
                                      <p:to>
                                        <p:strVal val="visible"/>
                                      </p:to>
                                    </p:set>
                                    <p:animEffect transition="in" filter="dissolve">
                                      <p:cBhvr>
                                        <p:cTn id="13" dur="500"/>
                                        <p:tgtEl>
                                          <p:spTgt spid="201738"/>
                                        </p:tgtEl>
                                      </p:cBhvr>
                                    </p:animEffect>
                                  </p:childTnLst>
                                </p:cTn>
                              </p:par>
                            </p:childTnLst>
                          </p:cTn>
                        </p:par>
                        <p:par>
                          <p:cTn id="14" fill="hold" nodeType="afterGroup">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201737"/>
                                        </p:tgtEl>
                                        <p:attrNameLst>
                                          <p:attrName>style.visibility</p:attrName>
                                        </p:attrNameLst>
                                      </p:cBhvr>
                                      <p:to>
                                        <p:strVal val="visible"/>
                                      </p:to>
                                    </p:set>
                                    <p:animEffect transition="in" filter="dissolve">
                                      <p:cBhvr>
                                        <p:cTn id="17" dur="500"/>
                                        <p:tgtEl>
                                          <p:spTgt spid="2017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1733"/>
                                        </p:tgtEl>
                                        <p:attrNameLst>
                                          <p:attrName>style.visibility</p:attrName>
                                        </p:attrNameLst>
                                      </p:cBhvr>
                                      <p:to>
                                        <p:strVal val="visible"/>
                                      </p:to>
                                    </p:set>
                                    <p:animEffect transition="in" filter="fade">
                                      <p:cBhvr>
                                        <p:cTn id="22" dur="1000"/>
                                        <p:tgtEl>
                                          <p:spTgt spid="2017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01742">
                                            <p:txEl>
                                              <p:pRg st="0" end="0"/>
                                            </p:txEl>
                                          </p:spTgt>
                                        </p:tgtEl>
                                        <p:attrNameLst>
                                          <p:attrName>style.visibility</p:attrName>
                                        </p:attrNameLst>
                                      </p:cBhvr>
                                      <p:to>
                                        <p:strVal val="visible"/>
                                      </p:to>
                                    </p:set>
                                    <p:animEffect transition="in" filter="dissolve">
                                      <p:cBhvr>
                                        <p:cTn id="27" dur="500"/>
                                        <p:tgtEl>
                                          <p:spTgt spid="201742">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01742">
                                            <p:txEl>
                                              <p:pRg st="1" end="1"/>
                                            </p:txEl>
                                          </p:spTgt>
                                        </p:tgtEl>
                                        <p:attrNameLst>
                                          <p:attrName>style.visibility</p:attrName>
                                        </p:attrNameLst>
                                      </p:cBhvr>
                                      <p:to>
                                        <p:strVal val="visible"/>
                                      </p:to>
                                    </p:set>
                                    <p:animEffect transition="in" filter="dissolve">
                                      <p:cBhvr>
                                        <p:cTn id="30" dur="500"/>
                                        <p:tgtEl>
                                          <p:spTgt spid="201742">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01734"/>
                                        </p:tgtEl>
                                        <p:attrNameLst>
                                          <p:attrName>style.visibility</p:attrName>
                                        </p:attrNameLst>
                                      </p:cBhvr>
                                      <p:to>
                                        <p:strVal val="visible"/>
                                      </p:to>
                                    </p:set>
                                    <p:animEffect transition="in" filter="fade">
                                      <p:cBhvr>
                                        <p:cTn id="35" dur="1000"/>
                                        <p:tgtEl>
                                          <p:spTgt spid="20173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01743">
                                            <p:txEl>
                                              <p:pRg st="0" end="0"/>
                                            </p:txEl>
                                          </p:spTgt>
                                        </p:tgtEl>
                                        <p:attrNameLst>
                                          <p:attrName>style.visibility</p:attrName>
                                        </p:attrNameLst>
                                      </p:cBhvr>
                                      <p:to>
                                        <p:strVal val="visible"/>
                                      </p:to>
                                    </p:set>
                                    <p:animEffect transition="in" filter="dissolve">
                                      <p:cBhvr>
                                        <p:cTn id="40" dur="500"/>
                                        <p:tgtEl>
                                          <p:spTgt spid="201743">
                                            <p:txEl>
                                              <p:pRg st="0" end="0"/>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201743">
                                            <p:txEl>
                                              <p:pRg st="1" end="1"/>
                                            </p:txEl>
                                          </p:spTgt>
                                        </p:tgtEl>
                                        <p:attrNameLst>
                                          <p:attrName>style.visibility</p:attrName>
                                        </p:attrNameLst>
                                      </p:cBhvr>
                                      <p:to>
                                        <p:strVal val="visible"/>
                                      </p:to>
                                    </p:set>
                                    <p:animEffect transition="in" filter="dissolve">
                                      <p:cBhvr>
                                        <p:cTn id="43" dur="500"/>
                                        <p:tgtEl>
                                          <p:spTgt spid="201743">
                                            <p:txEl>
                                              <p:pRg st="1" end="1"/>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01732"/>
                                        </p:tgtEl>
                                        <p:attrNameLst>
                                          <p:attrName>style.visibility</p:attrName>
                                        </p:attrNameLst>
                                      </p:cBhvr>
                                      <p:to>
                                        <p:strVal val="visible"/>
                                      </p:to>
                                    </p:set>
                                    <p:animEffect transition="in" filter="fade">
                                      <p:cBhvr>
                                        <p:cTn id="48" dur="1000"/>
                                        <p:tgtEl>
                                          <p:spTgt spid="20173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201744">
                                            <p:txEl>
                                              <p:pRg st="0" end="0"/>
                                            </p:txEl>
                                          </p:spTgt>
                                        </p:tgtEl>
                                        <p:attrNameLst>
                                          <p:attrName>style.visibility</p:attrName>
                                        </p:attrNameLst>
                                      </p:cBhvr>
                                      <p:to>
                                        <p:strVal val="visible"/>
                                      </p:to>
                                    </p:set>
                                    <p:animEffect transition="in" filter="dissolve">
                                      <p:cBhvr>
                                        <p:cTn id="53" dur="500"/>
                                        <p:tgtEl>
                                          <p:spTgt spid="201744">
                                            <p:txEl>
                                              <p:pRg st="0" end="0"/>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201744">
                                            <p:txEl>
                                              <p:pRg st="1" end="1"/>
                                            </p:txEl>
                                          </p:spTgt>
                                        </p:tgtEl>
                                        <p:attrNameLst>
                                          <p:attrName>style.visibility</p:attrName>
                                        </p:attrNameLst>
                                      </p:cBhvr>
                                      <p:to>
                                        <p:strVal val="visible"/>
                                      </p:to>
                                    </p:set>
                                    <p:animEffect transition="in" filter="dissolve">
                                      <p:cBhvr>
                                        <p:cTn id="56" dur="500"/>
                                        <p:tgtEl>
                                          <p:spTgt spid="201744">
                                            <p:txEl>
                                              <p:pRg st="1" end="1"/>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201744">
                                            <p:txEl>
                                              <p:pRg st="2" end="2"/>
                                            </p:txEl>
                                          </p:spTgt>
                                        </p:tgtEl>
                                        <p:attrNameLst>
                                          <p:attrName>style.visibility</p:attrName>
                                        </p:attrNameLst>
                                      </p:cBhvr>
                                      <p:to>
                                        <p:strVal val="visible"/>
                                      </p:to>
                                    </p:set>
                                    <p:animEffect transition="in" filter="dissolve">
                                      <p:cBhvr>
                                        <p:cTn id="59" dur="500"/>
                                        <p:tgtEl>
                                          <p:spTgt spid="201744">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01735"/>
                                        </p:tgtEl>
                                        <p:attrNameLst>
                                          <p:attrName>style.visibility</p:attrName>
                                        </p:attrNameLst>
                                      </p:cBhvr>
                                      <p:to>
                                        <p:strVal val="visible"/>
                                      </p:to>
                                    </p:set>
                                    <p:animEffect transition="in" filter="fade">
                                      <p:cBhvr>
                                        <p:cTn id="64" dur="1000"/>
                                        <p:tgtEl>
                                          <p:spTgt spid="20173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201745">
                                            <p:txEl>
                                              <p:pRg st="0" end="0"/>
                                            </p:txEl>
                                          </p:spTgt>
                                        </p:tgtEl>
                                        <p:attrNameLst>
                                          <p:attrName>style.visibility</p:attrName>
                                        </p:attrNameLst>
                                      </p:cBhvr>
                                      <p:to>
                                        <p:strVal val="visible"/>
                                      </p:to>
                                    </p:set>
                                    <p:animEffect transition="in" filter="dissolve">
                                      <p:cBhvr>
                                        <p:cTn id="69" dur="500"/>
                                        <p:tgtEl>
                                          <p:spTgt spid="201745">
                                            <p:txEl>
                                              <p:pRg st="0" end="0"/>
                                            </p:txEl>
                                          </p:spTgt>
                                        </p:tgtEl>
                                      </p:cBhvr>
                                    </p:animEffect>
                                  </p:childTnLst>
                                </p:cTn>
                              </p:par>
                              <p:par>
                                <p:cTn id="70" presetID="9" presetClass="entr" presetSubtype="0" fill="hold" nodeType="withEffect">
                                  <p:stCondLst>
                                    <p:cond delay="0"/>
                                  </p:stCondLst>
                                  <p:childTnLst>
                                    <p:set>
                                      <p:cBhvr>
                                        <p:cTn id="71" dur="1" fill="hold">
                                          <p:stCondLst>
                                            <p:cond delay="0"/>
                                          </p:stCondLst>
                                        </p:cTn>
                                        <p:tgtEl>
                                          <p:spTgt spid="201745">
                                            <p:txEl>
                                              <p:pRg st="1" end="1"/>
                                            </p:txEl>
                                          </p:spTgt>
                                        </p:tgtEl>
                                        <p:attrNameLst>
                                          <p:attrName>style.visibility</p:attrName>
                                        </p:attrNameLst>
                                      </p:cBhvr>
                                      <p:to>
                                        <p:strVal val="visible"/>
                                      </p:to>
                                    </p:set>
                                    <p:animEffect transition="in" filter="dissolve">
                                      <p:cBhvr>
                                        <p:cTn id="72" dur="500"/>
                                        <p:tgtEl>
                                          <p:spTgt spid="201745">
                                            <p:txEl>
                                              <p:pRg st="1" end="1"/>
                                            </p:txEl>
                                          </p:spTgt>
                                        </p:tgtEl>
                                      </p:cBhvr>
                                    </p:animEffect>
                                  </p:childTnLst>
                                </p:cTn>
                              </p:par>
                              <p:par>
                                <p:cTn id="73" presetID="9" presetClass="entr" presetSubtype="0" fill="hold" nodeType="withEffect">
                                  <p:stCondLst>
                                    <p:cond delay="0"/>
                                  </p:stCondLst>
                                  <p:childTnLst>
                                    <p:set>
                                      <p:cBhvr>
                                        <p:cTn id="74" dur="1" fill="hold">
                                          <p:stCondLst>
                                            <p:cond delay="0"/>
                                          </p:stCondLst>
                                        </p:cTn>
                                        <p:tgtEl>
                                          <p:spTgt spid="201745">
                                            <p:txEl>
                                              <p:pRg st="2" end="2"/>
                                            </p:txEl>
                                          </p:spTgt>
                                        </p:tgtEl>
                                        <p:attrNameLst>
                                          <p:attrName>style.visibility</p:attrName>
                                        </p:attrNameLst>
                                      </p:cBhvr>
                                      <p:to>
                                        <p:strVal val="visible"/>
                                      </p:to>
                                    </p:set>
                                    <p:animEffect transition="in" filter="dissolve">
                                      <p:cBhvr>
                                        <p:cTn id="75" dur="500"/>
                                        <p:tgtEl>
                                          <p:spTgt spid="201745">
                                            <p:txEl>
                                              <p:pRg st="2" end="2"/>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nodeType="clickEffect">
                                  <p:stCondLst>
                                    <p:cond delay="0"/>
                                  </p:stCondLst>
                                  <p:childTnLst>
                                    <p:set>
                                      <p:cBhvr>
                                        <p:cTn id="79" dur="1" fill="hold">
                                          <p:stCondLst>
                                            <p:cond delay="0"/>
                                          </p:stCondLst>
                                        </p:cTn>
                                        <p:tgtEl>
                                          <p:spTgt spid="201731"/>
                                        </p:tgtEl>
                                        <p:attrNameLst>
                                          <p:attrName>style.visibility</p:attrName>
                                        </p:attrNameLst>
                                      </p:cBhvr>
                                      <p:to>
                                        <p:strVal val="visible"/>
                                      </p:to>
                                    </p:set>
                                    <p:animEffect transition="in" filter="dissolve">
                                      <p:cBhvr>
                                        <p:cTn id="80" dur="500"/>
                                        <p:tgtEl>
                                          <p:spTgt spid="20173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01746"/>
                                        </p:tgtEl>
                                        <p:attrNameLst>
                                          <p:attrName>style.visibility</p:attrName>
                                        </p:attrNameLst>
                                      </p:cBhvr>
                                      <p:to>
                                        <p:strVal val="visible"/>
                                      </p:to>
                                    </p:set>
                                    <p:animEffect transition="in" filter="dissolve">
                                      <p:cBhvr>
                                        <p:cTn id="85" dur="500"/>
                                        <p:tgtEl>
                                          <p:spTgt spid="20174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nodeType="clickEffect">
                                  <p:stCondLst>
                                    <p:cond delay="0"/>
                                  </p:stCondLst>
                                  <p:childTnLst>
                                    <p:set>
                                      <p:cBhvr>
                                        <p:cTn id="89" dur="1" fill="hold">
                                          <p:stCondLst>
                                            <p:cond delay="0"/>
                                          </p:stCondLst>
                                        </p:cTn>
                                        <p:tgtEl>
                                          <p:spTgt spid="201730"/>
                                        </p:tgtEl>
                                        <p:attrNameLst>
                                          <p:attrName>style.visibility</p:attrName>
                                        </p:attrNameLst>
                                      </p:cBhvr>
                                      <p:to>
                                        <p:strVal val="visible"/>
                                      </p:to>
                                    </p:set>
                                    <p:animEffect transition="in" filter="dissolve">
                                      <p:cBhvr>
                                        <p:cTn id="90" dur="500"/>
                                        <p:tgtEl>
                                          <p:spTgt spid="20173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201747"/>
                                        </p:tgtEl>
                                        <p:attrNameLst>
                                          <p:attrName>style.visibility</p:attrName>
                                        </p:attrNameLst>
                                      </p:cBhvr>
                                      <p:to>
                                        <p:strVal val="visible"/>
                                      </p:to>
                                    </p:set>
                                    <p:animEffect transition="in" filter="dissolve">
                                      <p:cBhvr>
                                        <p:cTn id="95" dur="500"/>
                                        <p:tgtEl>
                                          <p:spTgt spid="201747"/>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nodeType="clickEffect">
                                  <p:stCondLst>
                                    <p:cond delay="0"/>
                                  </p:stCondLst>
                                  <p:childTnLst>
                                    <p:set>
                                      <p:cBhvr>
                                        <p:cTn id="99" dur="1" fill="hold">
                                          <p:stCondLst>
                                            <p:cond delay="0"/>
                                          </p:stCondLst>
                                        </p:cTn>
                                        <p:tgtEl>
                                          <p:spTgt spid="201736"/>
                                        </p:tgtEl>
                                        <p:attrNameLst>
                                          <p:attrName>style.visibility</p:attrName>
                                        </p:attrNameLst>
                                      </p:cBhvr>
                                      <p:to>
                                        <p:strVal val="visible"/>
                                      </p:to>
                                    </p:set>
                                    <p:animEffect transition="in" filter="fade">
                                      <p:cBhvr>
                                        <p:cTn id="100" dur="1000"/>
                                        <p:tgtEl>
                                          <p:spTgt spid="20173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201748"/>
                                        </p:tgtEl>
                                        <p:attrNameLst>
                                          <p:attrName>style.visibility</p:attrName>
                                        </p:attrNameLst>
                                      </p:cBhvr>
                                      <p:to>
                                        <p:strVal val="visible"/>
                                      </p:to>
                                    </p:set>
                                    <p:animEffect transition="in" filter="dissolve">
                                      <p:cBhvr>
                                        <p:cTn id="105" dur="500"/>
                                        <p:tgtEl>
                                          <p:spTgt spid="20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7" grpId="0"/>
      <p:bldP spid="201738" grpId="0"/>
      <p:bldP spid="201739" grpId="0"/>
      <p:bldP spid="201746" grpId="0"/>
      <p:bldP spid="201747" grpId="0"/>
      <p:bldP spid="201748" grpId="0"/>
      <p:bldP spid="20174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0" descr="Risultato immagini per tonni in tonnara">
            <a:extLst>
              <a:ext uri="{FF2B5EF4-FFF2-40B4-BE49-F238E27FC236}">
                <a16:creationId xmlns:a16="http://schemas.microsoft.com/office/drawing/2014/main" id="{6FBB81F5-A853-4B71-8694-707C5762E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6" name="Rectangle 4">
            <a:extLst>
              <a:ext uri="{FF2B5EF4-FFF2-40B4-BE49-F238E27FC236}">
                <a16:creationId xmlns:a16="http://schemas.microsoft.com/office/drawing/2014/main" id="{A6277AA8-2617-40A5-9435-EC628AD20D0D}"/>
              </a:ext>
            </a:extLst>
          </p:cNvPr>
          <p:cNvSpPr>
            <a:spLocks noChangeArrowheads="1"/>
          </p:cNvSpPr>
          <p:nvPr/>
        </p:nvSpPr>
        <p:spPr bwMode="auto">
          <a:xfrm>
            <a:off x="107950" y="933450"/>
            <a:ext cx="4248150" cy="2711450"/>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r>
              <a:rPr lang="it-IT" altLang="it-IT" sz="1200">
                <a:solidFill>
                  <a:schemeClr val="bg1"/>
                </a:solidFill>
                <a:latin typeface="Comic Sans MS" panose="030F0702030302020204" pitchFamily="66" charset="0"/>
              </a:rPr>
              <a:t>I </a:t>
            </a:r>
            <a:r>
              <a:rPr lang="it-IT" altLang="it-IT" sz="1200">
                <a:solidFill>
                  <a:srgbClr val="FF9900"/>
                </a:solidFill>
                <a:latin typeface="Comic Sans MS" panose="030F0702030302020204" pitchFamily="66" charset="0"/>
              </a:rPr>
              <a:t>palangari</a:t>
            </a:r>
            <a:r>
              <a:rPr lang="it-IT" altLang="it-IT" sz="1200">
                <a:solidFill>
                  <a:schemeClr val="bg1"/>
                </a:solidFill>
                <a:latin typeface="Comic Sans MS" panose="030F0702030302020204" pitchFamily="66" charset="0"/>
              </a:rPr>
              <a:t> sono attrezzi che impiegano simultaneamente più ami (anche 15.000). Sono costituiti da un cavo principale chiamato trave, lungo anche diversi chilometri. I braccioli (fili di nylon) con gli ami sono fissati al trave a distanza regolare. I palangari per i grandi pelagici sono impiegati dalle marinerie delle isole e nel Tirreno meridionale specialmente con natanti classificati come polivalenti, che arrivano anche a 100-120 tonnellate di stazza lorda e vengono seguiti con i satelliti o con i radar. Con i palangari pelagici si catturano tonni, pesci spada e verdesche. </a:t>
            </a:r>
          </a:p>
        </p:txBody>
      </p:sp>
      <p:sp>
        <p:nvSpPr>
          <p:cNvPr id="202757" name="Rectangle 5">
            <a:extLst>
              <a:ext uri="{FF2B5EF4-FFF2-40B4-BE49-F238E27FC236}">
                <a16:creationId xmlns:a16="http://schemas.microsoft.com/office/drawing/2014/main" id="{6FE49E0A-75E6-4E2F-AF3A-A40EB2F5E6B4}"/>
              </a:ext>
            </a:extLst>
          </p:cNvPr>
          <p:cNvSpPr>
            <a:spLocks noChangeArrowheads="1"/>
          </p:cNvSpPr>
          <p:nvPr/>
        </p:nvSpPr>
        <p:spPr bwMode="auto">
          <a:xfrm>
            <a:off x="107950" y="549275"/>
            <a:ext cx="2606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solidFill>
                  <a:srgbClr val="FF9900"/>
                </a:solidFill>
                <a:latin typeface="Comic Sans MS" panose="030F0702030302020204" pitchFamily="66" charset="0"/>
              </a:rPr>
              <a:t>Palangari di superficie </a:t>
            </a:r>
          </a:p>
        </p:txBody>
      </p:sp>
      <p:pic>
        <p:nvPicPr>
          <p:cNvPr id="202758" name="Picture 6" descr="3BC974EA">
            <a:extLst>
              <a:ext uri="{FF2B5EF4-FFF2-40B4-BE49-F238E27FC236}">
                <a16:creationId xmlns:a16="http://schemas.microsoft.com/office/drawing/2014/main" id="{4BC6F3AD-13F4-4759-A70B-5655FA60B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71" t="74359"/>
          <a:stretch>
            <a:fillRect/>
          </a:stretch>
        </p:blipFill>
        <p:spPr bwMode="auto">
          <a:xfrm>
            <a:off x="4572000" y="1063625"/>
            <a:ext cx="43926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9" name="Picture 7" descr="Palangari Sup">
            <a:extLst>
              <a:ext uri="{FF2B5EF4-FFF2-40B4-BE49-F238E27FC236}">
                <a16:creationId xmlns:a16="http://schemas.microsoft.com/office/drawing/2014/main" id="{45F5D2CD-A61B-4562-A1BC-7579BFC7C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13" r="10008"/>
          <a:stretch>
            <a:fillRect/>
          </a:stretch>
        </p:blipFill>
        <p:spPr bwMode="auto">
          <a:xfrm>
            <a:off x="6443663" y="3789363"/>
            <a:ext cx="266541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0" name="Picture 8" descr="pesce spada">
            <a:extLst>
              <a:ext uri="{FF2B5EF4-FFF2-40B4-BE49-F238E27FC236}">
                <a16:creationId xmlns:a16="http://schemas.microsoft.com/office/drawing/2014/main" id="{1186597B-227B-493F-8B66-8F3850A6B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5338763"/>
            <a:ext cx="3455987"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1" name="Picture 9" descr="tonno">
            <a:extLst>
              <a:ext uri="{FF2B5EF4-FFF2-40B4-BE49-F238E27FC236}">
                <a16:creationId xmlns:a16="http://schemas.microsoft.com/office/drawing/2014/main" id="{5697A586-A479-4C6C-BE48-C9BA409A65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3767138"/>
            <a:ext cx="345598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2" name="Picture 10" descr="verdesche">
            <a:extLst>
              <a:ext uri="{FF2B5EF4-FFF2-40B4-BE49-F238E27FC236}">
                <a16:creationId xmlns:a16="http://schemas.microsoft.com/office/drawing/2014/main" id="{EBE63E9C-F607-4710-9614-EEF9884C3C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4581525"/>
            <a:ext cx="26955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3" name="Text Box 11">
            <a:extLst>
              <a:ext uri="{FF2B5EF4-FFF2-40B4-BE49-F238E27FC236}">
                <a16:creationId xmlns:a16="http://schemas.microsoft.com/office/drawing/2014/main" id="{1AC32C3C-BF86-4C0A-9A00-42B633A0C4C6}"/>
              </a:ext>
            </a:extLst>
          </p:cNvPr>
          <p:cNvSpPr txBox="1">
            <a:spLocks noChangeArrowheads="1"/>
          </p:cNvSpPr>
          <p:nvPr/>
        </p:nvSpPr>
        <p:spPr bwMode="auto">
          <a:xfrm>
            <a:off x="2090738" y="3789363"/>
            <a:ext cx="163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latin typeface="Comic Sans MS" panose="030F0702030302020204" pitchFamily="66" charset="0"/>
              </a:rPr>
              <a:t>Tonno </a:t>
            </a:r>
            <a:r>
              <a:rPr lang="it-IT" altLang="it-IT" sz="1000">
                <a:latin typeface="Comic Sans MS" panose="030F0702030302020204" pitchFamily="66" charset="0"/>
              </a:rPr>
              <a:t>Thunnus thynnus</a:t>
            </a:r>
          </a:p>
          <a:p>
            <a:pPr algn="ctr" eaLnBrk="1" hangingPunct="1"/>
            <a:r>
              <a:rPr lang="it-IT" altLang="it-IT" sz="1000">
                <a:latin typeface="Comic Sans MS" panose="030F0702030302020204" pitchFamily="66" charset="0"/>
              </a:rPr>
              <a:t> (Linneo, 1758)</a:t>
            </a:r>
          </a:p>
        </p:txBody>
      </p:sp>
      <p:sp>
        <p:nvSpPr>
          <p:cNvPr id="202764" name="Text Box 12">
            <a:extLst>
              <a:ext uri="{FF2B5EF4-FFF2-40B4-BE49-F238E27FC236}">
                <a16:creationId xmlns:a16="http://schemas.microsoft.com/office/drawing/2014/main" id="{8AC671A0-C6F5-485C-9560-2DD707BC926B}"/>
              </a:ext>
            </a:extLst>
          </p:cNvPr>
          <p:cNvSpPr txBox="1">
            <a:spLocks noChangeArrowheads="1"/>
          </p:cNvSpPr>
          <p:nvPr/>
        </p:nvSpPr>
        <p:spPr bwMode="auto">
          <a:xfrm>
            <a:off x="179388" y="5307013"/>
            <a:ext cx="11033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latin typeface="Comic Sans MS" panose="030F0702030302020204" pitchFamily="66" charset="0"/>
              </a:rPr>
              <a:t>Pesce Spada</a:t>
            </a:r>
          </a:p>
          <a:p>
            <a:pPr algn="ctr" eaLnBrk="1" hangingPunct="1"/>
            <a:r>
              <a:rPr lang="it-IT" altLang="it-IT" sz="1200">
                <a:latin typeface="Comic Sans MS" panose="030F0702030302020204" pitchFamily="66" charset="0"/>
              </a:rPr>
              <a:t> </a:t>
            </a:r>
            <a:r>
              <a:rPr lang="it-IT" altLang="it-IT" sz="1000">
                <a:latin typeface="Comic Sans MS" panose="030F0702030302020204" pitchFamily="66" charset="0"/>
              </a:rPr>
              <a:t>Xiphias gladius</a:t>
            </a:r>
          </a:p>
          <a:p>
            <a:pPr algn="ctr" eaLnBrk="1" hangingPunct="1"/>
            <a:r>
              <a:rPr lang="it-IT" altLang="it-IT" sz="1000">
                <a:latin typeface="Comic Sans MS" panose="030F0702030302020204" pitchFamily="66" charset="0"/>
              </a:rPr>
              <a:t> (Linneo, 1758)</a:t>
            </a:r>
          </a:p>
        </p:txBody>
      </p:sp>
      <p:sp>
        <p:nvSpPr>
          <p:cNvPr id="202765" name="Text Box 13">
            <a:extLst>
              <a:ext uri="{FF2B5EF4-FFF2-40B4-BE49-F238E27FC236}">
                <a16:creationId xmlns:a16="http://schemas.microsoft.com/office/drawing/2014/main" id="{99E99DDA-38E8-4545-8670-975B420F099E}"/>
              </a:ext>
            </a:extLst>
          </p:cNvPr>
          <p:cNvSpPr txBox="1">
            <a:spLocks noChangeArrowheads="1"/>
          </p:cNvSpPr>
          <p:nvPr/>
        </p:nvSpPr>
        <p:spPr bwMode="auto">
          <a:xfrm>
            <a:off x="3924300" y="6029325"/>
            <a:ext cx="21224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1200">
                <a:solidFill>
                  <a:schemeClr val="bg1"/>
                </a:solidFill>
                <a:latin typeface="Comic Sans MS" panose="030F0702030302020204" pitchFamily="66" charset="0"/>
              </a:rPr>
              <a:t>Verdesca </a:t>
            </a:r>
          </a:p>
          <a:p>
            <a:pPr algn="ctr" eaLnBrk="1" hangingPunct="1"/>
            <a:r>
              <a:rPr lang="it-IT" altLang="it-IT" sz="1000">
                <a:solidFill>
                  <a:schemeClr val="bg1"/>
                </a:solidFill>
                <a:latin typeface="Comic Sans MS" panose="030F0702030302020204" pitchFamily="66" charset="0"/>
              </a:rPr>
              <a:t>Prionace glauca (Linnaeus, 1758)</a:t>
            </a:r>
            <a:r>
              <a:rPr lang="it-IT" altLang="it-IT" sz="1200">
                <a:solidFill>
                  <a:schemeClr val="bg1"/>
                </a:solidFill>
                <a:latin typeface="Comic Sans MS" panose="030F0702030302020204" pitchFamily="66" charset="0"/>
              </a:rPr>
              <a:t> </a:t>
            </a:r>
          </a:p>
          <a:p>
            <a:pPr algn="ctr" eaLnBrk="1" hangingPunct="1"/>
            <a:endParaRPr lang="it-IT" altLang="it-IT" sz="1200">
              <a:solidFill>
                <a:schemeClr val="bg1"/>
              </a:solidFill>
              <a:latin typeface="Comic Sans MS" panose="030F0702030302020204" pitchFamily="66" charset="0"/>
            </a:endParaRPr>
          </a:p>
        </p:txBody>
      </p:sp>
      <p:sp>
        <p:nvSpPr>
          <p:cNvPr id="202766" name="Text Box 14">
            <a:extLst>
              <a:ext uri="{FF2B5EF4-FFF2-40B4-BE49-F238E27FC236}">
                <a16:creationId xmlns:a16="http://schemas.microsoft.com/office/drawing/2014/main" id="{8AE934B8-5CE0-40C4-8D56-C7D801BA1906}"/>
              </a:ext>
            </a:extLst>
          </p:cNvPr>
          <p:cNvSpPr txBox="1">
            <a:spLocks noChangeArrowheads="1"/>
          </p:cNvSpPr>
          <p:nvPr/>
        </p:nvSpPr>
        <p:spPr bwMode="auto">
          <a:xfrm>
            <a:off x="3851275" y="3573463"/>
            <a:ext cx="2403475" cy="9715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1400">
                <a:solidFill>
                  <a:srgbClr val="FF9900"/>
                </a:solidFill>
                <a:latin typeface="Comic Sans MS" panose="030F0702030302020204" pitchFamily="66" charset="0"/>
              </a:rPr>
              <a:t>Specie bersaglio</a:t>
            </a:r>
          </a:p>
          <a:p>
            <a:pPr eaLnBrk="1" hangingPunct="1"/>
            <a:r>
              <a:rPr lang="it-IT" altLang="it-IT" sz="1400">
                <a:solidFill>
                  <a:schemeClr val="bg1"/>
                </a:solidFill>
                <a:latin typeface="Comic Sans MS" panose="030F0702030302020204" pitchFamily="66" charset="0"/>
              </a:rPr>
              <a:t>Pesce spada	45%</a:t>
            </a:r>
          </a:p>
          <a:p>
            <a:pPr eaLnBrk="1" hangingPunct="1"/>
            <a:r>
              <a:rPr lang="it-IT" altLang="it-IT" sz="1400">
                <a:solidFill>
                  <a:schemeClr val="bg1"/>
                </a:solidFill>
                <a:latin typeface="Comic Sans MS" panose="030F0702030302020204" pitchFamily="66" charset="0"/>
              </a:rPr>
              <a:t>Tonno alalunga	20%</a:t>
            </a:r>
          </a:p>
          <a:p>
            <a:pPr eaLnBrk="1" hangingPunct="1"/>
            <a:r>
              <a:rPr lang="it-IT" altLang="it-IT" sz="1400">
                <a:solidFill>
                  <a:schemeClr val="bg1"/>
                </a:solidFill>
                <a:latin typeface="Comic Sans MS" panose="030F0702030302020204" pitchFamily="66" charset="0"/>
              </a:rPr>
              <a:t>Tonni rossi		18%</a:t>
            </a:r>
          </a:p>
        </p:txBody>
      </p:sp>
      <p:sp>
        <p:nvSpPr>
          <p:cNvPr id="202767" name="Text Box 15">
            <a:extLst>
              <a:ext uri="{FF2B5EF4-FFF2-40B4-BE49-F238E27FC236}">
                <a16:creationId xmlns:a16="http://schemas.microsoft.com/office/drawing/2014/main" id="{B8739E9C-9C10-40C8-A932-2AD4554B8D41}"/>
              </a:ext>
            </a:extLst>
          </p:cNvPr>
          <p:cNvSpPr txBox="1">
            <a:spLocks noChangeArrowheads="1"/>
          </p:cNvSpPr>
          <p:nvPr/>
        </p:nvSpPr>
        <p:spPr bwMode="auto">
          <a:xfrm>
            <a:off x="2592388" y="101600"/>
            <a:ext cx="4313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La pesca con i palangari</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67"/>
                                        </p:tgtEl>
                                        <p:attrNameLst>
                                          <p:attrName>style.visibility</p:attrName>
                                        </p:attrNameLst>
                                      </p:cBhvr>
                                      <p:to>
                                        <p:strVal val="visible"/>
                                      </p:to>
                                    </p:set>
                                    <p:animEffect transition="in" filter="fade">
                                      <p:cBhvr>
                                        <p:cTn id="7" dur="2000"/>
                                        <p:tgtEl>
                                          <p:spTgt spid="20276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2757"/>
                                        </p:tgtEl>
                                        <p:attrNameLst>
                                          <p:attrName>style.visibility</p:attrName>
                                        </p:attrNameLst>
                                      </p:cBhvr>
                                      <p:to>
                                        <p:strVal val="visible"/>
                                      </p:to>
                                    </p:set>
                                    <p:animEffect transition="in" filter="dissolve">
                                      <p:cBhvr>
                                        <p:cTn id="10" dur="1000"/>
                                        <p:tgtEl>
                                          <p:spTgt spid="202757"/>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02756"/>
                                        </p:tgtEl>
                                        <p:attrNameLst>
                                          <p:attrName>style.visibility</p:attrName>
                                        </p:attrNameLst>
                                      </p:cBhvr>
                                      <p:to>
                                        <p:strVal val="visible"/>
                                      </p:to>
                                    </p:set>
                                    <p:animEffect transition="in" filter="fade">
                                      <p:cBhvr>
                                        <p:cTn id="14" dur="1000"/>
                                        <p:tgtEl>
                                          <p:spTgt spid="202756"/>
                                        </p:tgtEl>
                                      </p:cBhvr>
                                    </p:animEffect>
                                  </p:childTnLst>
                                </p:cTn>
                              </p:par>
                            </p:childTnLst>
                          </p:cTn>
                        </p:par>
                        <p:par>
                          <p:cTn id="15" fill="hold" nodeType="afterGroup">
                            <p:stCondLst>
                              <p:cond delay="3000"/>
                            </p:stCondLst>
                            <p:childTnLst>
                              <p:par>
                                <p:cTn id="16" presetID="10" presetClass="entr" presetSubtype="0" fill="hold" nodeType="afterEffect">
                                  <p:stCondLst>
                                    <p:cond delay="0"/>
                                  </p:stCondLst>
                                  <p:childTnLst>
                                    <p:set>
                                      <p:cBhvr>
                                        <p:cTn id="17" dur="1" fill="hold">
                                          <p:stCondLst>
                                            <p:cond delay="0"/>
                                          </p:stCondLst>
                                        </p:cTn>
                                        <p:tgtEl>
                                          <p:spTgt spid="202758"/>
                                        </p:tgtEl>
                                        <p:attrNameLst>
                                          <p:attrName>style.visibility</p:attrName>
                                        </p:attrNameLst>
                                      </p:cBhvr>
                                      <p:to>
                                        <p:strVal val="visible"/>
                                      </p:to>
                                    </p:set>
                                    <p:animEffect transition="in" filter="fade">
                                      <p:cBhvr>
                                        <p:cTn id="18" dur="1000"/>
                                        <p:tgtEl>
                                          <p:spTgt spid="2027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2766"/>
                                        </p:tgtEl>
                                        <p:attrNameLst>
                                          <p:attrName>style.visibility</p:attrName>
                                        </p:attrNameLst>
                                      </p:cBhvr>
                                      <p:to>
                                        <p:strVal val="visible"/>
                                      </p:to>
                                    </p:set>
                                    <p:animEffect transition="in" filter="fade">
                                      <p:cBhvr>
                                        <p:cTn id="23" dur="1000"/>
                                        <p:tgtEl>
                                          <p:spTgt spid="2027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02761"/>
                                        </p:tgtEl>
                                        <p:attrNameLst>
                                          <p:attrName>style.visibility</p:attrName>
                                        </p:attrNameLst>
                                      </p:cBhvr>
                                      <p:to>
                                        <p:strVal val="visible"/>
                                      </p:to>
                                    </p:set>
                                    <p:animEffect transition="in" filter="fade">
                                      <p:cBhvr>
                                        <p:cTn id="28" dur="1000"/>
                                        <p:tgtEl>
                                          <p:spTgt spid="202761"/>
                                        </p:tgtEl>
                                      </p:cBhvr>
                                    </p:animEffect>
                                  </p:childTnLst>
                                </p:cTn>
                              </p:par>
                            </p:childTnLst>
                          </p:cTn>
                        </p:par>
                        <p:par>
                          <p:cTn id="29" fill="hold" nodeType="afterGroup">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202763"/>
                                        </p:tgtEl>
                                        <p:attrNameLst>
                                          <p:attrName>style.visibility</p:attrName>
                                        </p:attrNameLst>
                                      </p:cBhvr>
                                      <p:to>
                                        <p:strVal val="visible"/>
                                      </p:to>
                                    </p:set>
                                    <p:animEffect transition="in" filter="dissolve">
                                      <p:cBhvr>
                                        <p:cTn id="32" dur="1000"/>
                                        <p:tgtEl>
                                          <p:spTgt spid="2027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2760"/>
                                        </p:tgtEl>
                                        <p:attrNameLst>
                                          <p:attrName>style.visibility</p:attrName>
                                        </p:attrNameLst>
                                      </p:cBhvr>
                                      <p:to>
                                        <p:strVal val="visible"/>
                                      </p:to>
                                    </p:set>
                                    <p:animEffect transition="in" filter="fade">
                                      <p:cBhvr>
                                        <p:cTn id="37" dur="1000"/>
                                        <p:tgtEl>
                                          <p:spTgt spid="202760"/>
                                        </p:tgtEl>
                                      </p:cBhvr>
                                    </p:animEffect>
                                  </p:childTnLst>
                                </p:cTn>
                              </p:par>
                            </p:childTnLst>
                          </p:cTn>
                        </p:par>
                        <p:par>
                          <p:cTn id="38" fill="hold" nodeType="afterGroup">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202764"/>
                                        </p:tgtEl>
                                        <p:attrNameLst>
                                          <p:attrName>style.visibility</p:attrName>
                                        </p:attrNameLst>
                                      </p:cBhvr>
                                      <p:to>
                                        <p:strVal val="visible"/>
                                      </p:to>
                                    </p:set>
                                    <p:animEffect transition="in" filter="dissolve">
                                      <p:cBhvr>
                                        <p:cTn id="41" dur="1000"/>
                                        <p:tgtEl>
                                          <p:spTgt spid="20276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202762"/>
                                        </p:tgtEl>
                                        <p:attrNameLst>
                                          <p:attrName>style.visibility</p:attrName>
                                        </p:attrNameLst>
                                      </p:cBhvr>
                                      <p:to>
                                        <p:strVal val="visible"/>
                                      </p:to>
                                    </p:set>
                                    <p:animEffect transition="in" filter="fade">
                                      <p:cBhvr>
                                        <p:cTn id="46" dur="1000"/>
                                        <p:tgtEl>
                                          <p:spTgt spid="202762"/>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202765"/>
                                        </p:tgtEl>
                                        <p:attrNameLst>
                                          <p:attrName>style.visibility</p:attrName>
                                        </p:attrNameLst>
                                      </p:cBhvr>
                                      <p:to>
                                        <p:strVal val="visible"/>
                                      </p:to>
                                    </p:set>
                                    <p:animEffect transition="in" filter="dissolve">
                                      <p:cBhvr>
                                        <p:cTn id="50" dur="1000"/>
                                        <p:tgtEl>
                                          <p:spTgt spid="202765"/>
                                        </p:tgtEl>
                                      </p:cBhvr>
                                    </p:animEffect>
                                  </p:childTnLst>
                                </p:cTn>
                              </p:par>
                            </p:childTnLst>
                          </p:cTn>
                        </p:par>
                        <p:par>
                          <p:cTn id="51" fill="hold" nodeType="afterGroup">
                            <p:stCondLst>
                              <p:cond delay="2000"/>
                            </p:stCondLst>
                            <p:childTnLst>
                              <p:par>
                                <p:cTn id="52" presetID="10" presetClass="entr" presetSubtype="0" fill="hold" nodeType="afterEffect">
                                  <p:stCondLst>
                                    <p:cond delay="0"/>
                                  </p:stCondLst>
                                  <p:childTnLst>
                                    <p:set>
                                      <p:cBhvr>
                                        <p:cTn id="53" dur="1" fill="hold">
                                          <p:stCondLst>
                                            <p:cond delay="0"/>
                                          </p:stCondLst>
                                        </p:cTn>
                                        <p:tgtEl>
                                          <p:spTgt spid="202759"/>
                                        </p:tgtEl>
                                        <p:attrNameLst>
                                          <p:attrName>style.visibility</p:attrName>
                                        </p:attrNameLst>
                                      </p:cBhvr>
                                      <p:to>
                                        <p:strVal val="visible"/>
                                      </p:to>
                                    </p:set>
                                    <p:animEffect transition="in" filter="fade">
                                      <p:cBhvr>
                                        <p:cTn id="54" dur="1000"/>
                                        <p:tgtEl>
                                          <p:spTgt spid="202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P spid="202757" grpId="0"/>
      <p:bldP spid="202763" grpId="0"/>
      <p:bldP spid="202764" grpId="0"/>
      <p:bldP spid="202765" grpId="0"/>
      <p:bldP spid="202766" grpId="0" animBg="1"/>
      <p:bldP spid="20276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10" descr="Risultato immagini per tonni in tonnara">
            <a:extLst>
              <a:ext uri="{FF2B5EF4-FFF2-40B4-BE49-F238E27FC236}">
                <a16:creationId xmlns:a16="http://schemas.microsoft.com/office/drawing/2014/main" id="{239A506D-328C-4749-88EF-96F96DCB4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a:extLst>
              <a:ext uri="{FF2B5EF4-FFF2-40B4-BE49-F238E27FC236}">
                <a16:creationId xmlns:a16="http://schemas.microsoft.com/office/drawing/2014/main" id="{9BD97979-95F3-4E7B-9FA4-A539392C82F7}"/>
              </a:ext>
            </a:extLst>
          </p:cNvPr>
          <p:cNvSpPr>
            <a:spLocks noChangeArrowheads="1"/>
          </p:cNvSpPr>
          <p:nvPr/>
        </p:nvSpPr>
        <p:spPr bwMode="auto">
          <a:xfrm>
            <a:off x="111125" y="114300"/>
            <a:ext cx="3538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dirty="0">
                <a:solidFill>
                  <a:schemeClr val="bg1"/>
                </a:solidFill>
                <a:latin typeface="Comic Sans MS" panose="030F0702030302020204" pitchFamily="66" charset="0"/>
              </a:rPr>
              <a:t>Testi consigliati…….</a:t>
            </a:r>
          </a:p>
        </p:txBody>
      </p:sp>
      <p:sp>
        <p:nvSpPr>
          <p:cNvPr id="2" name="CasellaDiTesto 1">
            <a:extLst>
              <a:ext uri="{FF2B5EF4-FFF2-40B4-BE49-F238E27FC236}">
                <a16:creationId xmlns:a16="http://schemas.microsoft.com/office/drawing/2014/main" id="{31E4AE36-2AD0-41AD-8E5D-03EB7B594125}"/>
              </a:ext>
            </a:extLst>
          </p:cNvPr>
          <p:cNvSpPr txBox="1"/>
          <p:nvPr/>
        </p:nvSpPr>
        <p:spPr>
          <a:xfrm>
            <a:off x="3780643" y="776019"/>
            <a:ext cx="5676554" cy="1323439"/>
          </a:xfrm>
          <a:prstGeom prst="rect">
            <a:avLst/>
          </a:prstGeom>
          <a:noFill/>
        </p:spPr>
        <p:txBody>
          <a:bodyPr wrap="none" rtlCol="0">
            <a:spAutoFit/>
          </a:bodyPr>
          <a:lstStyle/>
          <a:p>
            <a:r>
              <a:rPr lang="it-IT" sz="2000" dirty="0">
                <a:solidFill>
                  <a:schemeClr val="bg1"/>
                </a:solidFill>
                <a:latin typeface="Comic Sans MS" panose="030F0702030302020204" pitchFamily="66" charset="0"/>
              </a:rPr>
              <a:t>Materiale fornito dal docente in pdf </a:t>
            </a:r>
          </a:p>
          <a:p>
            <a:r>
              <a:rPr lang="it-IT" sz="2000" dirty="0">
                <a:solidFill>
                  <a:schemeClr val="bg1"/>
                </a:solidFill>
                <a:latin typeface="Comic Sans MS" panose="030F0702030302020204" pitchFamily="66" charset="0"/>
              </a:rPr>
              <a:t>Presentazioni in pdf del docente</a:t>
            </a:r>
          </a:p>
          <a:p>
            <a:r>
              <a:rPr lang="it-IT" sz="2000" dirty="0">
                <a:solidFill>
                  <a:schemeClr val="bg1"/>
                </a:solidFill>
                <a:latin typeface="Comic Sans MS" panose="030F0702030302020204" pitchFamily="66" charset="0"/>
              </a:rPr>
              <a:t>Presentazioni dei seminari integrativi in pdf </a:t>
            </a:r>
          </a:p>
          <a:p>
            <a:endParaRPr lang="en-GB" sz="2000" dirty="0">
              <a:solidFill>
                <a:schemeClr val="bg1"/>
              </a:solidFill>
              <a:latin typeface="Comic Sans MS" panose="030F0702030302020204" pitchFamily="66" charset="0"/>
            </a:endParaRPr>
          </a:p>
        </p:txBody>
      </p:sp>
      <p:pic>
        <p:nvPicPr>
          <p:cNvPr id="4098" name="Picture 2">
            <a:extLst>
              <a:ext uri="{FF2B5EF4-FFF2-40B4-BE49-F238E27FC236}">
                <a16:creationId xmlns:a16="http://schemas.microsoft.com/office/drawing/2014/main" id="{8EC6F79B-E319-4216-B976-4B4A5311E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09" y="1855244"/>
            <a:ext cx="3320872" cy="445523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689A2B64-4702-4C1F-A89B-5C7A128422AF}"/>
              </a:ext>
            </a:extLst>
          </p:cNvPr>
          <p:cNvSpPr/>
          <p:nvPr/>
        </p:nvSpPr>
        <p:spPr>
          <a:xfrm>
            <a:off x="4560677" y="2614384"/>
            <a:ext cx="4070327" cy="1154483"/>
          </a:xfrm>
          <a:prstGeom prst="rect">
            <a:avLst/>
          </a:prstGeom>
        </p:spPr>
        <p:txBody>
          <a:bodyPr wrap="square">
            <a:spAutoFit/>
          </a:bodyPr>
          <a:lstStyle/>
          <a:p>
            <a:pPr>
              <a:lnSpc>
                <a:spcPct val="115000"/>
              </a:lnSpc>
              <a:spcAft>
                <a:spcPts val="1000"/>
              </a:spcAft>
            </a:pPr>
            <a:r>
              <a:rPr lang="it-IT" dirty="0" err="1">
                <a:solidFill>
                  <a:schemeClr val="bg1"/>
                </a:solidFill>
                <a:latin typeface="Comic Sans MS" panose="030F0702030302020204" pitchFamily="66" charset="0"/>
                <a:ea typeface="Calibri" panose="020F0502020204030204" pitchFamily="34" charset="0"/>
                <a:cs typeface="Times New Roman" panose="02020603050405020304" pitchFamily="18" charset="0"/>
              </a:rPr>
              <a:t>Bombace</a:t>
            </a:r>
            <a:r>
              <a:rPr lang="it-IT"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G. e Lucchetti A. </a:t>
            </a:r>
          </a:p>
          <a:p>
            <a:pPr>
              <a:lnSpc>
                <a:spcPct val="115000"/>
              </a:lnSpc>
              <a:spcAft>
                <a:spcPts val="1000"/>
              </a:spcAft>
            </a:pPr>
            <a:r>
              <a:rPr lang="it-IT"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Elementi di Biologia della Pesca. </a:t>
            </a:r>
            <a:r>
              <a:rPr lang="it-IT" dirty="0" err="1">
                <a:solidFill>
                  <a:schemeClr val="bg1"/>
                </a:solidFill>
                <a:latin typeface="Comic Sans MS" panose="030F0702030302020204" pitchFamily="66" charset="0"/>
                <a:ea typeface="Calibri" panose="020F0502020204030204" pitchFamily="34" charset="0"/>
                <a:cs typeface="Times New Roman" panose="02020603050405020304" pitchFamily="18" charset="0"/>
              </a:rPr>
              <a:t>Edagricole</a:t>
            </a:r>
            <a:r>
              <a:rPr lang="it-IT"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2011</a:t>
            </a:r>
            <a:endPar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descr="Immagine che contiene mammifero&#10;&#10;Descrizione generata automaticamente">
            <a:extLst>
              <a:ext uri="{FF2B5EF4-FFF2-40B4-BE49-F238E27FC236}">
                <a16:creationId xmlns:a16="http://schemas.microsoft.com/office/drawing/2014/main" id="{8FB6D401-C46D-4C52-86FE-7A986F3DCD6D}"/>
              </a:ext>
            </a:extLst>
          </p:cNvPr>
          <p:cNvPicPr preferRelativeResize="0">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p:blipFill>
        <p:spPr bwMode="auto">
          <a:xfrm>
            <a:off x="6" y="0"/>
            <a:ext cx="9144001" cy="6857999"/>
          </a:xfrm>
          <a:prstGeom prst="rect">
            <a:avLst/>
          </a:prstGeom>
          <a:noFill/>
          <a:effectLst>
            <a:outerShdw dir="3900000" algn="ctr" rotWithShape="0">
              <a:srgbClr val="000000"/>
            </a:outerShdw>
          </a:effectLst>
        </p:spPr>
      </p:pic>
      <p:sp>
        <p:nvSpPr>
          <p:cNvPr id="5" name="Rettangolo 4">
            <a:extLst>
              <a:ext uri="{FF2B5EF4-FFF2-40B4-BE49-F238E27FC236}">
                <a16:creationId xmlns:a16="http://schemas.microsoft.com/office/drawing/2014/main" id="{E8A8F673-DB70-4F6F-8DDE-F6A0A934B201}"/>
              </a:ext>
            </a:extLst>
          </p:cNvPr>
          <p:cNvSpPr/>
          <p:nvPr/>
        </p:nvSpPr>
        <p:spPr>
          <a:xfrm>
            <a:off x="165289" y="2528368"/>
            <a:ext cx="8978705" cy="1801262"/>
          </a:xfrm>
          <a:prstGeom prst="rect">
            <a:avLst/>
          </a:prstGeom>
        </p:spPr>
        <p:txBody>
          <a:bodyPr wrap="square">
            <a:spAutoFit/>
          </a:bodyPr>
          <a:lstStyle/>
          <a:p>
            <a:pPr algn="ctr" defTabSz="685800" fontAlgn="auto">
              <a:lnSpc>
                <a:spcPct val="107000"/>
              </a:lnSpc>
              <a:spcBef>
                <a:spcPts val="0"/>
              </a:spcBef>
              <a:spcAft>
                <a:spcPts val="600"/>
              </a:spcAft>
            </a:pPr>
            <a:r>
              <a:rPr lang="it-IT" sz="2000" b="1" i="1" u="sng"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Seminari di Zoologia Applicata – </a:t>
            </a:r>
            <a:r>
              <a:rPr lang="it-IT" sz="2000" b="1" i="1" u="sng" dirty="0" err="1">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CdL</a:t>
            </a:r>
            <a:r>
              <a:rPr lang="it-IT" sz="2000" b="1" i="1" u="sng"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Magistrale in Biologia per la Sostenibilità </a:t>
            </a:r>
            <a:endParaRPr lang="en-GB" sz="2000" b="1" i="1" u="sng"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defTabSz="685800" fontAlgn="auto">
              <a:lnSpc>
                <a:spcPct val="107000"/>
              </a:lnSpc>
              <a:spcBef>
                <a:spcPts val="0"/>
              </a:spcBef>
              <a:spcAft>
                <a:spcPts val="600"/>
              </a:spcAft>
            </a:pPr>
            <a:r>
              <a:rPr lang="it-IT"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Nell’ambito del corso di Zoologia Applicata, si terrà un ciclo di seminari da parte di docenti specialisti del settore. I seminari saranno erogati in presenza e in streaming sincrono. Gli accessi all’aula 17 sono consentiti fino ad un massimo di 22 posti (normativa anti-COVID). </a:t>
            </a:r>
            <a:endParaRPr lang="en-GB"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72480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CAA414AE-0CA6-4CC5-89AC-73776B9CE2FF}"/>
              </a:ext>
            </a:extLst>
          </p:cNvPr>
          <p:cNvGraphicFramePr>
            <a:graphicFrameLocks noGrp="1"/>
          </p:cNvGraphicFramePr>
          <p:nvPr>
            <p:extLst>
              <p:ext uri="{D42A27DB-BD31-4B8C-83A1-F6EECF244321}">
                <p14:modId xmlns:p14="http://schemas.microsoft.com/office/powerpoint/2010/main" val="4225235139"/>
              </p:ext>
            </p:extLst>
          </p:nvPr>
        </p:nvGraphicFramePr>
        <p:xfrm>
          <a:off x="346416" y="140677"/>
          <a:ext cx="8451167" cy="6372665"/>
        </p:xfrm>
        <a:graphic>
          <a:graphicData uri="http://schemas.openxmlformats.org/drawingml/2006/table">
            <a:tbl>
              <a:tblPr firstRow="1" firstCol="1" bandRow="1">
                <a:effectLst>
                  <a:outerShdw blurRad="38100" dir="5400000" algn="ctr" rotWithShape="0">
                    <a:schemeClr val="tx1"/>
                  </a:outerShdw>
                </a:effectLst>
                <a:tableStyleId>{5C22544A-7EE6-4342-B048-85BDC9FD1C3A}</a:tableStyleId>
              </a:tblPr>
              <a:tblGrid>
                <a:gridCol w="2312378">
                  <a:extLst>
                    <a:ext uri="{9D8B030D-6E8A-4147-A177-3AD203B41FA5}">
                      <a16:colId xmlns:a16="http://schemas.microsoft.com/office/drawing/2014/main" val="172896970"/>
                    </a:ext>
                  </a:extLst>
                </a:gridCol>
                <a:gridCol w="1588349">
                  <a:extLst>
                    <a:ext uri="{9D8B030D-6E8A-4147-A177-3AD203B41FA5}">
                      <a16:colId xmlns:a16="http://schemas.microsoft.com/office/drawing/2014/main" val="3977202624"/>
                    </a:ext>
                  </a:extLst>
                </a:gridCol>
                <a:gridCol w="2352659">
                  <a:extLst>
                    <a:ext uri="{9D8B030D-6E8A-4147-A177-3AD203B41FA5}">
                      <a16:colId xmlns:a16="http://schemas.microsoft.com/office/drawing/2014/main" val="2065529018"/>
                    </a:ext>
                  </a:extLst>
                </a:gridCol>
                <a:gridCol w="2197781">
                  <a:extLst>
                    <a:ext uri="{9D8B030D-6E8A-4147-A177-3AD203B41FA5}">
                      <a16:colId xmlns:a16="http://schemas.microsoft.com/office/drawing/2014/main" val="658790237"/>
                    </a:ext>
                  </a:extLst>
                </a:gridCol>
              </a:tblGrid>
              <a:tr h="586490">
                <a:tc>
                  <a:txBody>
                    <a:bodyPr/>
                    <a:lstStyle/>
                    <a:p>
                      <a:pPr marL="72000" indent="0" algn="l">
                        <a:lnSpc>
                          <a:spcPct val="100000"/>
                        </a:lnSpc>
                        <a:spcAft>
                          <a:spcPts val="0"/>
                        </a:spcAft>
                        <a:buFontTx/>
                        <a:buNone/>
                      </a:pPr>
                      <a:r>
                        <a:rPr lang="it-IT" sz="1200" b="1" dirty="0">
                          <a:solidFill>
                            <a:srgbClr val="FFFF00"/>
                          </a:solidFill>
                          <a:effectLst/>
                        </a:rPr>
                        <a:t>Prof. Domenico FULGIONE, Università di Napoli Federico II </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72000" indent="0" algn="l">
                        <a:lnSpc>
                          <a:spcPct val="100000"/>
                        </a:lnSpc>
                        <a:spcAft>
                          <a:spcPts val="0"/>
                        </a:spcAft>
                        <a:buFontTx/>
                        <a:buNone/>
                      </a:pPr>
                      <a:r>
                        <a:rPr lang="it-IT" sz="1200" b="1" dirty="0">
                          <a:solidFill>
                            <a:srgbClr val="FFFF00"/>
                          </a:solidFill>
                          <a:effectLst/>
                        </a:rPr>
                        <a:t>8 Ottobre 2021 - ore 10,30 Aula 17</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gridSpan="2">
                  <a:txBody>
                    <a:bodyPr/>
                    <a:lstStyle/>
                    <a:p>
                      <a:pPr marL="72000" indent="0" algn="l">
                        <a:lnSpc>
                          <a:spcPct val="100000"/>
                        </a:lnSpc>
                        <a:spcAft>
                          <a:spcPts val="0"/>
                        </a:spcAft>
                        <a:buFontTx/>
                        <a:buNone/>
                      </a:pPr>
                      <a:r>
                        <a:rPr lang="it-IT" sz="1200" b="1" dirty="0">
                          <a:solidFill>
                            <a:srgbClr val="FFFF00"/>
                          </a:solidFill>
                          <a:effectLst/>
                        </a:rPr>
                        <a:t>Cinghiali e lucertole: dalla rarità all’invasività</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hMerge="1">
                  <a:txBody>
                    <a:bodyPr/>
                    <a:lstStyle/>
                    <a:p>
                      <a:pPr marL="457200">
                        <a:lnSpc>
                          <a:spcPct val="107000"/>
                        </a:lnSpc>
                        <a:spcAft>
                          <a:spcPts val="0"/>
                        </a:spcAft>
                      </a:pPr>
                      <a:endPar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94880917"/>
                  </a:ext>
                </a:extLst>
              </a:tr>
              <a:tr h="917210">
                <a:tc>
                  <a:txBody>
                    <a:bodyPr/>
                    <a:lstStyle/>
                    <a:p>
                      <a:pPr>
                        <a:lnSpc>
                          <a:spcPct val="107000"/>
                        </a:lnSpc>
                        <a:spcAft>
                          <a:spcPts val="0"/>
                        </a:spcAft>
                      </a:pPr>
                      <a:r>
                        <a:rPr lang="it-IT" sz="1200" b="1" dirty="0">
                          <a:solidFill>
                            <a:srgbClr val="FFFF00"/>
                          </a:solidFill>
                          <a:effectLst/>
                        </a:rPr>
                        <a:t>Dr. Alessio VOVLAS, Associazione POLYXENA, Conversano (Bari)</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29 Ottobre e 5 Novembre 2021 – ore 10,30 Aula 17</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Perché studiare le farfalle</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Il caso studio di </a:t>
                      </a:r>
                      <a:r>
                        <a:rPr lang="it-IT" sz="1200" b="1" dirty="0" err="1">
                          <a:solidFill>
                            <a:srgbClr val="FFFF00"/>
                          </a:solidFill>
                          <a:effectLst/>
                        </a:rPr>
                        <a:t>Zerynthia</a:t>
                      </a:r>
                      <a:r>
                        <a:rPr lang="it-IT" sz="1200" b="1" dirty="0">
                          <a:solidFill>
                            <a:srgbClr val="FFFF00"/>
                          </a:solidFill>
                          <a:effectLst/>
                        </a:rPr>
                        <a:t> cassandra</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1419293983"/>
                  </a:ext>
                </a:extLst>
              </a:tr>
              <a:tr h="917210">
                <a:tc>
                  <a:txBody>
                    <a:bodyPr/>
                    <a:lstStyle/>
                    <a:p>
                      <a:pPr>
                        <a:lnSpc>
                          <a:spcPct val="107000"/>
                        </a:lnSpc>
                        <a:spcAft>
                          <a:spcPts val="0"/>
                        </a:spcAft>
                      </a:pPr>
                      <a:r>
                        <a:rPr lang="it-IT" sz="1200" b="1" dirty="0">
                          <a:solidFill>
                            <a:srgbClr val="FFFF00"/>
                          </a:solidFill>
                          <a:effectLst/>
                        </a:rPr>
                        <a:t>Dr. Francesco TIRALONGO – Università di Catania</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12 Novembre e 3 Dicembre 2021– ore 10,30 Aula 17</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La pesca nei mari italiani: risorse e gestione</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Invasioni biologiche, meridionalizzazione e nuove opportunità</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643323562"/>
                  </a:ext>
                </a:extLst>
              </a:tr>
              <a:tr h="917210">
                <a:tc>
                  <a:txBody>
                    <a:bodyPr/>
                    <a:lstStyle/>
                    <a:p>
                      <a:pPr>
                        <a:lnSpc>
                          <a:spcPct val="107000"/>
                        </a:lnSpc>
                        <a:spcAft>
                          <a:spcPts val="0"/>
                        </a:spcAft>
                      </a:pPr>
                      <a:r>
                        <a:rPr lang="it-IT" sz="1200" b="1" dirty="0">
                          <a:solidFill>
                            <a:srgbClr val="FFFF00"/>
                          </a:solidFill>
                          <a:effectLst/>
                        </a:rPr>
                        <a:t>Prof. Danilo RUSSO - Università di Napoli Federico II</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a:solidFill>
                            <a:srgbClr val="FFFF00"/>
                          </a:solidFill>
                          <a:effectLst/>
                        </a:rPr>
                        <a:t>1 Ottobre e 10 Dicembre 2021 – ore 10,30 Aula 17</a:t>
                      </a:r>
                      <a:endParaRPr lang="en-GB" sz="12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Conservazione dei Chirotteri e gestione forestale</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I chirotteri nelle aree urbane</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1089688793"/>
                  </a:ext>
                </a:extLst>
              </a:tr>
              <a:tr h="606909">
                <a:tc>
                  <a:txBody>
                    <a:bodyPr/>
                    <a:lstStyle/>
                    <a:p>
                      <a:pPr>
                        <a:lnSpc>
                          <a:spcPct val="107000"/>
                        </a:lnSpc>
                        <a:spcAft>
                          <a:spcPts val="0"/>
                        </a:spcAft>
                      </a:pPr>
                      <a:r>
                        <a:rPr lang="it-IT" sz="1200" b="1" dirty="0">
                          <a:solidFill>
                            <a:srgbClr val="FFFF00"/>
                          </a:solidFill>
                          <a:effectLst/>
                        </a:rPr>
                        <a:t>Dr. Rosario Balestrieri, Associazione ARDEA, Napoli</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a:solidFill>
                            <a:srgbClr val="FFFF00"/>
                          </a:solidFill>
                          <a:effectLst/>
                        </a:rPr>
                        <a:t>19 e 26 Novembre 2021 – ore 10,30 Aula 17</a:t>
                      </a:r>
                      <a:endParaRPr lang="en-GB" sz="12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Tecniche di studio e monitoraggio in campo ornitologico</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Progetti di monitoraggio e tutela faunistica in Campania</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2461536714"/>
                  </a:ext>
                </a:extLst>
              </a:tr>
              <a:tr h="606909">
                <a:tc>
                  <a:txBody>
                    <a:bodyPr/>
                    <a:lstStyle/>
                    <a:p>
                      <a:pPr>
                        <a:lnSpc>
                          <a:spcPct val="107000"/>
                        </a:lnSpc>
                        <a:spcAft>
                          <a:spcPts val="0"/>
                        </a:spcAft>
                      </a:pPr>
                      <a:r>
                        <a:rPr lang="it-IT" sz="1200" b="1" dirty="0">
                          <a:solidFill>
                            <a:srgbClr val="FFFF00"/>
                          </a:solidFill>
                          <a:effectLst/>
                        </a:rPr>
                        <a:t>Dr. Piero GENOVESI – ISPRA</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15 Ottobre 2021 – ore 10,30 Aula 17</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gridSpan="2">
                  <a:txBody>
                    <a:bodyPr/>
                    <a:lstStyle/>
                    <a:p>
                      <a:pPr>
                        <a:lnSpc>
                          <a:spcPct val="107000"/>
                        </a:lnSpc>
                        <a:spcAft>
                          <a:spcPts val="0"/>
                        </a:spcAft>
                      </a:pPr>
                      <a:r>
                        <a:rPr lang="it-IT" sz="1200" b="1" dirty="0">
                          <a:solidFill>
                            <a:srgbClr val="FFFF00"/>
                          </a:solidFill>
                          <a:effectLst/>
                        </a:rPr>
                        <a:t>Le nuove sfide della gestione faunistica: espansione delle specie alloctone invasive e conflitti con grandi carnivori</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6614620"/>
                  </a:ext>
                </a:extLst>
              </a:tr>
              <a:tr h="606909">
                <a:tc>
                  <a:txBody>
                    <a:bodyPr/>
                    <a:lstStyle/>
                    <a:p>
                      <a:pPr>
                        <a:lnSpc>
                          <a:spcPct val="107000"/>
                        </a:lnSpc>
                        <a:spcAft>
                          <a:spcPts val="0"/>
                        </a:spcAft>
                      </a:pPr>
                      <a:r>
                        <a:rPr lang="it-IT" sz="1200" b="1" dirty="0">
                          <a:solidFill>
                            <a:srgbClr val="FFFF00"/>
                          </a:solidFill>
                          <a:effectLst/>
                        </a:rPr>
                        <a:t>Dott.ssa Luigia DONNARUMMA, Università di Napoli </a:t>
                      </a:r>
                      <a:r>
                        <a:rPr lang="it-IT" sz="1200" b="1" dirty="0" err="1">
                          <a:solidFill>
                            <a:srgbClr val="FFFF00"/>
                          </a:solidFill>
                          <a:effectLst/>
                        </a:rPr>
                        <a:t>Parthenope</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22 ottobre 2021 – ore 10,30 Aula 17</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 Benthos in ambienti estremi</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 </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2716935388"/>
                  </a:ext>
                </a:extLst>
              </a:tr>
              <a:tr h="606909">
                <a:tc>
                  <a:txBody>
                    <a:bodyPr/>
                    <a:lstStyle/>
                    <a:p>
                      <a:pPr>
                        <a:lnSpc>
                          <a:spcPct val="107000"/>
                        </a:lnSpc>
                        <a:spcAft>
                          <a:spcPts val="0"/>
                        </a:spcAft>
                      </a:pPr>
                      <a:r>
                        <a:rPr lang="it-IT" sz="1200" b="1" dirty="0">
                          <a:solidFill>
                            <a:srgbClr val="FFFF00"/>
                          </a:solidFill>
                          <a:effectLst/>
                        </a:rPr>
                        <a:t>Dott. Luca APPOLLONI, Università di Napoli </a:t>
                      </a:r>
                      <a:r>
                        <a:rPr lang="it-IT" sz="1200" b="1" dirty="0" err="1">
                          <a:solidFill>
                            <a:srgbClr val="FFFF00"/>
                          </a:solidFill>
                          <a:effectLst/>
                        </a:rPr>
                        <a:t>Parthenope</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28 ottobre 2021 – ore 13,30 Aula 17</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 Specie chiave nella pianificazione delle Aree Marine Protette</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 </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1374528850"/>
                  </a:ext>
                </a:extLst>
              </a:tr>
              <a:tr h="606909">
                <a:tc>
                  <a:txBody>
                    <a:bodyPr/>
                    <a:lstStyle/>
                    <a:p>
                      <a:pPr>
                        <a:lnSpc>
                          <a:spcPct val="107000"/>
                        </a:lnSpc>
                        <a:spcAft>
                          <a:spcPts val="0"/>
                        </a:spcAft>
                      </a:pPr>
                      <a:r>
                        <a:rPr lang="it-IT" sz="1200" b="1" dirty="0">
                          <a:solidFill>
                            <a:srgbClr val="FFFF00"/>
                          </a:solidFill>
                          <a:effectLst/>
                        </a:rPr>
                        <a:t>Dott.ssa Federica FERRIGNO, Università di Napoli </a:t>
                      </a:r>
                      <a:r>
                        <a:rPr lang="it-IT" sz="1200" b="1" dirty="0" err="1">
                          <a:solidFill>
                            <a:srgbClr val="FFFF00"/>
                          </a:solidFill>
                          <a:effectLst/>
                        </a:rPr>
                        <a:t>Parthenope</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17 dicembre 2021 – ore 10,30 Aula 17</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 Effetto della pesca sulle biocenosi coralligene </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tc>
                  <a:txBody>
                    <a:bodyPr/>
                    <a:lstStyle/>
                    <a:p>
                      <a:pPr>
                        <a:lnSpc>
                          <a:spcPct val="107000"/>
                        </a:lnSpc>
                        <a:spcAft>
                          <a:spcPts val="0"/>
                        </a:spcAft>
                      </a:pPr>
                      <a:r>
                        <a:rPr lang="it-IT" sz="1200" b="1" dirty="0">
                          <a:solidFill>
                            <a:srgbClr val="FFFF00"/>
                          </a:solidFill>
                          <a:effectLst/>
                        </a:rPr>
                        <a:t> </a:t>
                      </a:r>
                      <a:endParaRPr lang="en-GB"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2124655302"/>
                  </a:ext>
                </a:extLst>
              </a:tr>
            </a:tbl>
          </a:graphicData>
        </a:graphic>
      </p:graphicFrame>
    </p:spTree>
    <p:extLst>
      <p:ext uri="{BB962C8B-B14F-4D97-AF65-F5344CB8AC3E}">
        <p14:creationId xmlns:p14="http://schemas.microsoft.com/office/powerpoint/2010/main" val="175554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0" descr="Risultato immagini per tonni in tonnara">
            <a:extLst>
              <a:ext uri="{FF2B5EF4-FFF2-40B4-BE49-F238E27FC236}">
                <a16:creationId xmlns:a16="http://schemas.microsoft.com/office/drawing/2014/main" id="{8A6BEDD3-1F36-4FA6-A5AB-C025FF015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ext Box 3">
            <a:extLst>
              <a:ext uri="{FF2B5EF4-FFF2-40B4-BE49-F238E27FC236}">
                <a16:creationId xmlns:a16="http://schemas.microsoft.com/office/drawing/2014/main" id="{C2CAE9AC-02C4-4BA7-8218-929A441C799D}"/>
              </a:ext>
            </a:extLst>
          </p:cNvPr>
          <p:cNvSpPr txBox="1">
            <a:spLocks noChangeArrowheads="1"/>
          </p:cNvSpPr>
          <p:nvPr/>
        </p:nvSpPr>
        <p:spPr bwMode="auto">
          <a:xfrm>
            <a:off x="2790825" y="173038"/>
            <a:ext cx="3562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Le risorse del mare</a:t>
            </a:r>
          </a:p>
        </p:txBody>
      </p:sp>
      <p:pic>
        <p:nvPicPr>
          <p:cNvPr id="179204" name="Picture 4" descr="pag089009">
            <a:extLst>
              <a:ext uri="{FF2B5EF4-FFF2-40B4-BE49-F238E27FC236}">
                <a16:creationId xmlns:a16="http://schemas.microsoft.com/office/drawing/2014/main" id="{349DE47E-600A-49C1-8FF5-CF0A0A009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62" r="4639" b="6966"/>
          <a:stretch>
            <a:fillRect/>
          </a:stretch>
        </p:blipFill>
        <p:spPr bwMode="auto">
          <a:xfrm>
            <a:off x="2230438" y="3278188"/>
            <a:ext cx="4681537"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Text Box 5">
            <a:extLst>
              <a:ext uri="{FF2B5EF4-FFF2-40B4-BE49-F238E27FC236}">
                <a16:creationId xmlns:a16="http://schemas.microsoft.com/office/drawing/2014/main" id="{B58AD190-B677-4FF8-9F4F-625BC460F936}"/>
              </a:ext>
            </a:extLst>
          </p:cNvPr>
          <p:cNvSpPr txBox="1">
            <a:spLocks noChangeArrowheads="1"/>
          </p:cNvSpPr>
          <p:nvPr/>
        </p:nvSpPr>
        <p:spPr bwMode="auto">
          <a:xfrm>
            <a:off x="250825" y="682625"/>
            <a:ext cx="8642350" cy="253047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2000">
                <a:solidFill>
                  <a:schemeClr val="bg1"/>
                </a:solidFill>
                <a:latin typeface="Comic Sans MS" panose="030F0702030302020204" pitchFamily="66" charset="0"/>
              </a:rPr>
              <a:t>Si possono distinguere due tipi di sfruttamento del mare: il primo è quello della sua utilizzazione per lo </a:t>
            </a:r>
            <a:r>
              <a:rPr lang="it-IT" altLang="it-IT" sz="2000">
                <a:solidFill>
                  <a:srgbClr val="FF9900"/>
                </a:solidFill>
                <a:latin typeface="Comic Sans MS" panose="030F0702030302020204" pitchFamily="66" charset="0"/>
              </a:rPr>
              <a:t>smaltimento dei rifiuti</a:t>
            </a:r>
            <a:r>
              <a:rPr lang="it-IT" altLang="it-IT" sz="2000">
                <a:solidFill>
                  <a:schemeClr val="bg1"/>
                </a:solidFill>
                <a:latin typeface="Comic Sans MS" panose="030F0702030302020204" pitchFamily="66" charset="0"/>
              </a:rPr>
              <a:t>; il secondo è quello </a:t>
            </a:r>
            <a:r>
              <a:rPr lang="it-IT" altLang="it-IT" sz="2000">
                <a:solidFill>
                  <a:srgbClr val="FF9900"/>
                </a:solidFill>
                <a:latin typeface="Comic Sans MS" panose="030F0702030302020204" pitchFamily="66" charset="0"/>
              </a:rPr>
              <a:t>dell’utilizzo delle sue risorse</a:t>
            </a:r>
            <a:r>
              <a:rPr lang="it-IT" altLang="it-IT" sz="2000">
                <a:solidFill>
                  <a:schemeClr val="bg1"/>
                </a:solidFill>
                <a:latin typeface="Comic Sans MS" panose="030F0702030302020204" pitchFamily="66" charset="0"/>
              </a:rPr>
              <a:t>. Nel primo caso gli operatori che influenzano negativamente l’ambiente marino non sono direttamente interessati dal punto di vista economico alla sua salvaguardia e rendono quindi indispensabile interventi normativi di controllo, nel secondo caso sono gli stessi operatori che hanno l’interesse a regolamentarsi per non perdere la fonte di reddito.</a:t>
            </a:r>
          </a:p>
        </p:txBody>
      </p:sp>
      <p:sp>
        <p:nvSpPr>
          <p:cNvPr id="179206" name="Line 6">
            <a:extLst>
              <a:ext uri="{FF2B5EF4-FFF2-40B4-BE49-F238E27FC236}">
                <a16:creationId xmlns:a16="http://schemas.microsoft.com/office/drawing/2014/main" id="{34062B47-986D-4A1C-BC78-6BEC00D19C91}"/>
              </a:ext>
            </a:extLst>
          </p:cNvPr>
          <p:cNvSpPr>
            <a:spLocks noChangeShapeType="1"/>
          </p:cNvSpPr>
          <p:nvPr/>
        </p:nvSpPr>
        <p:spPr bwMode="auto">
          <a:xfrm>
            <a:off x="1258888" y="4365625"/>
            <a:ext cx="1944687" cy="93503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fade">
                                      <p:cBhvr>
                                        <p:cTn id="7" dur="2000"/>
                                        <p:tgtEl>
                                          <p:spTgt spid="179203"/>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79205">
                                            <p:txEl>
                                              <p:pRg st="0" end="0"/>
                                            </p:txEl>
                                          </p:spTgt>
                                        </p:tgtEl>
                                        <p:attrNameLst>
                                          <p:attrName>style.visibility</p:attrName>
                                        </p:attrNameLst>
                                      </p:cBhvr>
                                      <p:to>
                                        <p:strVal val="visible"/>
                                      </p:to>
                                    </p:set>
                                    <p:anim calcmode="lin" valueType="num">
                                      <p:cBhvr additive="base">
                                        <p:cTn id="11" dur="500" fill="hold"/>
                                        <p:tgtEl>
                                          <p:spTgt spid="17920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9205">
                                            <p:txEl>
                                              <p:pRg st="0" end="0"/>
                                            </p:txEl>
                                          </p:spTgt>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79204"/>
                                        </p:tgtEl>
                                        <p:attrNameLst>
                                          <p:attrName>style.visibility</p:attrName>
                                        </p:attrNameLst>
                                      </p:cBhvr>
                                      <p:to>
                                        <p:strVal val="visible"/>
                                      </p:to>
                                    </p:set>
                                    <p:animEffect transition="in" filter="fade">
                                      <p:cBhvr>
                                        <p:cTn id="15" dur="2000"/>
                                        <p:tgtEl>
                                          <p:spTgt spid="1792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179206"/>
                                        </p:tgtEl>
                                        <p:attrNameLst>
                                          <p:attrName>style.visibility</p:attrName>
                                        </p:attrNameLst>
                                      </p:cBhvr>
                                      <p:to>
                                        <p:strVal val="visible"/>
                                      </p:to>
                                    </p:set>
                                    <p:anim calcmode="lin" valueType="num">
                                      <p:cBhvr>
                                        <p:cTn id="20" dur="500" fill="hold"/>
                                        <p:tgtEl>
                                          <p:spTgt spid="179206"/>
                                        </p:tgtEl>
                                        <p:attrNameLst>
                                          <p:attrName>ppt_w</p:attrName>
                                        </p:attrNameLst>
                                      </p:cBhvr>
                                      <p:tavLst>
                                        <p:tav tm="0">
                                          <p:val>
                                            <p:fltVal val="0"/>
                                          </p:val>
                                        </p:tav>
                                        <p:tav tm="100000">
                                          <p:val>
                                            <p:strVal val="#ppt_w"/>
                                          </p:val>
                                        </p:tav>
                                      </p:tavLst>
                                    </p:anim>
                                    <p:anim calcmode="lin" valueType="num">
                                      <p:cBhvr>
                                        <p:cTn id="21" dur="500" fill="hold"/>
                                        <p:tgtEl>
                                          <p:spTgt spid="179206"/>
                                        </p:tgtEl>
                                        <p:attrNameLst>
                                          <p:attrName>ppt_h</p:attrName>
                                        </p:attrNameLst>
                                      </p:cBhvr>
                                      <p:tavLst>
                                        <p:tav tm="0">
                                          <p:val>
                                            <p:fltVal val="0"/>
                                          </p:val>
                                        </p:tav>
                                        <p:tav tm="100000">
                                          <p:val>
                                            <p:strVal val="#ppt_h"/>
                                          </p:val>
                                        </p:tav>
                                      </p:tavLst>
                                    </p:anim>
                                  </p:childTnLst>
                                </p:cTn>
                              </p:par>
                              <p:par>
                                <p:cTn id="22" presetID="8" presetClass="emph" presetSubtype="0" fill="hold" nodeType="withEffect">
                                  <p:stCondLst>
                                    <p:cond delay="0"/>
                                  </p:stCondLst>
                                  <p:childTnLst>
                                    <p:animRot by="21600000">
                                      <p:cBhvr>
                                        <p:cTn id="23" dur="2000" fill="hold"/>
                                        <p:tgtEl>
                                          <p:spTgt spid="1792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10" descr="Risultato immagini per tonni in tonnara">
            <a:extLst>
              <a:ext uri="{FF2B5EF4-FFF2-40B4-BE49-F238E27FC236}">
                <a16:creationId xmlns:a16="http://schemas.microsoft.com/office/drawing/2014/main" id="{E8656FB6-71C7-4646-9BC9-69C0AAD2F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81" name="Text Box 9">
            <a:extLst>
              <a:ext uri="{FF2B5EF4-FFF2-40B4-BE49-F238E27FC236}">
                <a16:creationId xmlns:a16="http://schemas.microsoft.com/office/drawing/2014/main" id="{80A98A57-77A9-4424-91A6-E3903161D9CA}"/>
              </a:ext>
            </a:extLst>
          </p:cNvPr>
          <p:cNvSpPr txBox="1">
            <a:spLocks noChangeArrowheads="1"/>
          </p:cNvSpPr>
          <p:nvPr/>
        </p:nvSpPr>
        <p:spPr bwMode="auto">
          <a:xfrm>
            <a:off x="2790825" y="173038"/>
            <a:ext cx="3562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Le risorse del mare</a:t>
            </a:r>
          </a:p>
        </p:txBody>
      </p:sp>
      <p:sp>
        <p:nvSpPr>
          <p:cNvPr id="156682" name="Text Box 10">
            <a:extLst>
              <a:ext uri="{FF2B5EF4-FFF2-40B4-BE49-F238E27FC236}">
                <a16:creationId xmlns:a16="http://schemas.microsoft.com/office/drawing/2014/main" id="{94CA9FBD-57AE-41E7-A50C-C995EAFFC620}"/>
              </a:ext>
            </a:extLst>
          </p:cNvPr>
          <p:cNvSpPr txBox="1">
            <a:spLocks noChangeArrowheads="1"/>
          </p:cNvSpPr>
          <p:nvPr/>
        </p:nvSpPr>
        <p:spPr bwMode="auto">
          <a:xfrm>
            <a:off x="250825" y="857250"/>
            <a:ext cx="8642350" cy="527367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2000">
                <a:solidFill>
                  <a:schemeClr val="bg1"/>
                </a:solidFill>
                <a:latin typeface="Comic Sans MS" panose="030F0702030302020204" pitchFamily="66" charset="0"/>
              </a:rPr>
              <a:t>Una </a:t>
            </a:r>
            <a:r>
              <a:rPr lang="it-IT" altLang="it-IT" sz="2000">
                <a:solidFill>
                  <a:srgbClr val="FFFF00"/>
                </a:solidFill>
                <a:latin typeface="Comic Sans MS" panose="030F0702030302020204" pitchFamily="66" charset="0"/>
              </a:rPr>
              <a:t>risorsa</a:t>
            </a:r>
            <a:r>
              <a:rPr lang="it-IT" altLang="it-IT" sz="2000">
                <a:solidFill>
                  <a:schemeClr val="bg1"/>
                </a:solidFill>
                <a:latin typeface="Comic Sans MS" panose="030F0702030302020204" pitchFamily="66" charset="0"/>
              </a:rPr>
              <a:t> è un elemento essenziale per la vita di un organismo.</a:t>
            </a:r>
          </a:p>
          <a:p>
            <a:pPr algn="just" eaLnBrk="1" hangingPunct="1"/>
            <a:r>
              <a:rPr lang="it-IT" altLang="it-IT" sz="2000">
                <a:solidFill>
                  <a:schemeClr val="bg1"/>
                </a:solidFill>
                <a:latin typeface="Comic Sans MS" panose="030F0702030302020204" pitchFamily="66" charset="0"/>
              </a:rPr>
              <a:t>Si distinguono due tipi di </a:t>
            </a:r>
            <a:r>
              <a:rPr lang="it-IT" altLang="it-IT" sz="2000">
                <a:solidFill>
                  <a:srgbClr val="FFFF00"/>
                </a:solidFill>
                <a:latin typeface="Comic Sans MS" panose="030F0702030302020204" pitchFamily="66" charset="0"/>
              </a:rPr>
              <a:t>risorse naturali</a:t>
            </a:r>
            <a:r>
              <a:rPr lang="it-IT" altLang="it-IT" sz="2000">
                <a:solidFill>
                  <a:schemeClr val="bg1"/>
                </a:solidFill>
                <a:latin typeface="Comic Sans MS" panose="030F0702030302020204" pitchFamily="66" charset="0"/>
              </a:rPr>
              <a:t>: quelle </a:t>
            </a:r>
            <a:r>
              <a:rPr lang="it-IT" altLang="it-IT" sz="2000">
                <a:solidFill>
                  <a:srgbClr val="FFFF00"/>
                </a:solidFill>
                <a:latin typeface="Comic Sans MS" panose="030F0702030302020204" pitchFamily="66" charset="0"/>
              </a:rPr>
              <a:t>biotiche</a:t>
            </a:r>
            <a:r>
              <a:rPr lang="it-IT" altLang="it-IT" sz="2000">
                <a:solidFill>
                  <a:schemeClr val="bg1"/>
                </a:solidFill>
                <a:latin typeface="Comic Sans MS" panose="030F0702030302020204" pitchFamily="66" charset="0"/>
              </a:rPr>
              <a:t> e quelle </a:t>
            </a:r>
            <a:r>
              <a:rPr lang="it-IT" altLang="it-IT" sz="2000">
                <a:solidFill>
                  <a:srgbClr val="FFFF00"/>
                </a:solidFill>
                <a:latin typeface="Comic Sans MS" panose="030F0702030302020204" pitchFamily="66" charset="0"/>
              </a:rPr>
              <a:t>abiotiche</a:t>
            </a:r>
            <a:r>
              <a:rPr lang="it-IT" altLang="it-IT" sz="2000">
                <a:solidFill>
                  <a:schemeClr val="bg1"/>
                </a:solidFill>
                <a:latin typeface="Comic Sans MS" panose="030F0702030302020204" pitchFamily="66" charset="0"/>
              </a:rPr>
              <a:t>. Le prime sono rinnovabili capaci di accrescersi e riprodursi, le altre comprendono i minerali e combustibili fossili che non hanno possibilità si rinnovo.</a:t>
            </a:r>
          </a:p>
          <a:p>
            <a:pPr algn="just" eaLnBrk="1" hangingPunct="1"/>
            <a:r>
              <a:rPr lang="it-IT" altLang="it-IT" sz="2000">
                <a:solidFill>
                  <a:schemeClr val="bg1"/>
                </a:solidFill>
                <a:latin typeface="Comic Sans MS" panose="030F0702030302020204" pitchFamily="66" charset="0"/>
              </a:rPr>
              <a:t>Le risorse principali del mare sono: </a:t>
            </a:r>
          </a:p>
          <a:p>
            <a:pPr algn="just" eaLnBrk="1" hangingPunct="1"/>
            <a:r>
              <a:rPr lang="it-IT" altLang="it-IT" sz="2000">
                <a:solidFill>
                  <a:srgbClr val="FFFF00"/>
                </a:solidFill>
                <a:latin typeface="Comic Sans MS" panose="030F0702030302020204" pitchFamily="66" charset="0"/>
              </a:rPr>
              <a:t>Risorse abiotiche</a:t>
            </a:r>
            <a:r>
              <a:rPr lang="it-IT" altLang="it-IT" sz="2000">
                <a:solidFill>
                  <a:schemeClr val="bg1"/>
                </a:solidFill>
                <a:latin typeface="Comic Sans MS" panose="030F0702030302020204" pitchFamily="66" charset="0"/>
              </a:rPr>
              <a:t>: cloruro di sodio; bromo e magnesio; acqua dolce; riserve di petrolio e  di gas.</a:t>
            </a:r>
          </a:p>
          <a:p>
            <a:pPr algn="just" eaLnBrk="1" hangingPunct="1"/>
            <a:r>
              <a:rPr lang="it-IT" altLang="it-IT" sz="2000">
                <a:solidFill>
                  <a:srgbClr val="FFFF00"/>
                </a:solidFill>
                <a:latin typeface="Comic Sans MS" panose="030F0702030302020204" pitchFamily="66" charset="0"/>
              </a:rPr>
              <a:t>Produzione di Energia</a:t>
            </a:r>
            <a:r>
              <a:rPr lang="it-IT" altLang="it-IT" sz="2000">
                <a:solidFill>
                  <a:schemeClr val="bg1"/>
                </a:solidFill>
                <a:latin typeface="Comic Sans MS" panose="030F0702030302020204" pitchFamily="66" charset="0"/>
              </a:rPr>
              <a:t>: energia elettrica dalle maree, dalle correnti oceaniche, dal moto ondoso, dalle differenze di temperature fra la superficie e le acque del fondo.</a:t>
            </a:r>
          </a:p>
          <a:p>
            <a:pPr algn="just" eaLnBrk="1" hangingPunct="1"/>
            <a:r>
              <a:rPr lang="it-IT" altLang="it-IT" sz="2000">
                <a:solidFill>
                  <a:srgbClr val="FFFF00"/>
                </a:solidFill>
                <a:latin typeface="Comic Sans MS" panose="030F0702030302020204" pitchFamily="66" charset="0"/>
              </a:rPr>
              <a:t>Turismo</a:t>
            </a:r>
            <a:r>
              <a:rPr lang="it-IT" altLang="it-IT" sz="2000">
                <a:solidFill>
                  <a:schemeClr val="bg1"/>
                </a:solidFill>
                <a:latin typeface="Comic Sans MS" panose="030F0702030302020204" pitchFamily="66" charset="0"/>
              </a:rPr>
              <a:t>: fonte di salute e ricreazione per l’uomo.</a:t>
            </a:r>
          </a:p>
          <a:p>
            <a:pPr algn="just" eaLnBrk="1" hangingPunct="1"/>
            <a:r>
              <a:rPr lang="it-IT" altLang="it-IT" sz="2000">
                <a:solidFill>
                  <a:srgbClr val="FFFF00"/>
                </a:solidFill>
                <a:latin typeface="Comic Sans MS" panose="030F0702030302020204" pitchFamily="66" charset="0"/>
              </a:rPr>
              <a:t>Risorse biotiche</a:t>
            </a:r>
            <a:r>
              <a:rPr lang="it-IT" altLang="it-IT" sz="2000">
                <a:solidFill>
                  <a:schemeClr val="bg1"/>
                </a:solidFill>
                <a:latin typeface="Comic Sans MS" panose="030F0702030302020204" pitchFamily="66" charset="0"/>
              </a:rPr>
              <a:t>: la </a:t>
            </a:r>
            <a:r>
              <a:rPr lang="it-IT" altLang="it-IT" sz="2000">
                <a:solidFill>
                  <a:srgbClr val="FF3300"/>
                </a:solidFill>
                <a:latin typeface="Comic Sans MS" panose="030F0702030302020204" pitchFamily="66" charset="0"/>
              </a:rPr>
              <a:t>pesca</a:t>
            </a:r>
            <a:r>
              <a:rPr lang="it-IT" altLang="it-IT" sz="2000">
                <a:solidFill>
                  <a:schemeClr val="bg1"/>
                </a:solidFill>
                <a:latin typeface="Comic Sans MS" panose="030F0702030302020204" pitchFamily="66" charset="0"/>
              </a:rPr>
              <a:t> è la principale risorsa del mare e su di essa si basa l’economia di intere nazioni. Questa attività può essere distinta in 4 categorie principali: </a:t>
            </a:r>
            <a:r>
              <a:rPr lang="it-IT" altLang="it-IT" sz="2000">
                <a:solidFill>
                  <a:srgbClr val="FF3300"/>
                </a:solidFill>
                <a:latin typeface="Comic Sans MS" panose="030F0702030302020204" pitchFamily="66" charset="0"/>
              </a:rPr>
              <a:t>pesca artigianale, pesca industriale, maricoltura e pesca sportiva</a:t>
            </a:r>
            <a:r>
              <a:rPr lang="it-IT" altLang="it-IT" sz="2000">
                <a:solidFill>
                  <a:schemeClr val="bg1"/>
                </a:solidFill>
                <a:latin typeface="Comic Sans MS" panose="030F0702030302020204" pitchFamily="66" charset="0"/>
              </a:rPr>
              <a:t> ciascuna delle quali a seconda delle varie esigenze comprende una vasta gamma di tecniche e modalità di svolgimento.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6681"/>
                                        </p:tgtEl>
                                        <p:attrNameLst>
                                          <p:attrName>style.visibility</p:attrName>
                                        </p:attrNameLst>
                                      </p:cBhvr>
                                      <p:to>
                                        <p:strVal val="visible"/>
                                      </p:to>
                                    </p:set>
                                    <p:animEffect transition="in" filter="fade">
                                      <p:cBhvr>
                                        <p:cTn id="7" dur="2000"/>
                                        <p:tgtEl>
                                          <p:spTgt spid="156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6682">
                                            <p:txEl>
                                              <p:pRg st="0" end="0"/>
                                            </p:txEl>
                                          </p:spTgt>
                                        </p:tgtEl>
                                        <p:attrNameLst>
                                          <p:attrName>style.visibility</p:attrName>
                                        </p:attrNameLst>
                                      </p:cBhvr>
                                      <p:to>
                                        <p:strVal val="visible"/>
                                      </p:to>
                                    </p:set>
                                    <p:anim calcmode="lin" valueType="num">
                                      <p:cBhvr additive="base">
                                        <p:cTn id="12" dur="500" fill="hold"/>
                                        <p:tgtEl>
                                          <p:spTgt spid="15668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66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56682">
                                            <p:txEl>
                                              <p:pRg st="1" end="1"/>
                                            </p:txEl>
                                          </p:spTgt>
                                        </p:tgtEl>
                                        <p:attrNameLst>
                                          <p:attrName>style.visibility</p:attrName>
                                        </p:attrNameLst>
                                      </p:cBhvr>
                                      <p:to>
                                        <p:strVal val="visible"/>
                                      </p:to>
                                    </p:set>
                                    <p:anim calcmode="lin" valueType="num">
                                      <p:cBhvr additive="base">
                                        <p:cTn id="18" dur="500" fill="hold"/>
                                        <p:tgtEl>
                                          <p:spTgt spid="15668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66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56682">
                                            <p:txEl>
                                              <p:pRg st="2" end="2"/>
                                            </p:txEl>
                                          </p:spTgt>
                                        </p:tgtEl>
                                        <p:attrNameLst>
                                          <p:attrName>style.visibility</p:attrName>
                                        </p:attrNameLst>
                                      </p:cBhvr>
                                      <p:to>
                                        <p:strVal val="visible"/>
                                      </p:to>
                                    </p:set>
                                    <p:anim calcmode="lin" valueType="num">
                                      <p:cBhvr additive="base">
                                        <p:cTn id="24" dur="500" fill="hold"/>
                                        <p:tgtEl>
                                          <p:spTgt spid="15668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66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56682">
                                            <p:txEl>
                                              <p:pRg st="3" end="3"/>
                                            </p:txEl>
                                          </p:spTgt>
                                        </p:tgtEl>
                                        <p:attrNameLst>
                                          <p:attrName>style.visibility</p:attrName>
                                        </p:attrNameLst>
                                      </p:cBhvr>
                                      <p:to>
                                        <p:strVal val="visible"/>
                                      </p:to>
                                    </p:set>
                                    <p:anim calcmode="lin" valueType="num">
                                      <p:cBhvr additive="base">
                                        <p:cTn id="30" dur="500" fill="hold"/>
                                        <p:tgtEl>
                                          <p:spTgt spid="15668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66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56682">
                                            <p:txEl>
                                              <p:pRg st="4" end="4"/>
                                            </p:txEl>
                                          </p:spTgt>
                                        </p:tgtEl>
                                        <p:attrNameLst>
                                          <p:attrName>style.visibility</p:attrName>
                                        </p:attrNameLst>
                                      </p:cBhvr>
                                      <p:to>
                                        <p:strVal val="visible"/>
                                      </p:to>
                                    </p:set>
                                    <p:anim calcmode="lin" valueType="num">
                                      <p:cBhvr additive="base">
                                        <p:cTn id="36" dur="500" fill="hold"/>
                                        <p:tgtEl>
                                          <p:spTgt spid="15668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66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56682">
                                            <p:txEl>
                                              <p:pRg st="5" end="5"/>
                                            </p:txEl>
                                          </p:spTgt>
                                        </p:tgtEl>
                                        <p:attrNameLst>
                                          <p:attrName>style.visibility</p:attrName>
                                        </p:attrNameLst>
                                      </p:cBhvr>
                                      <p:to>
                                        <p:strVal val="visible"/>
                                      </p:to>
                                    </p:set>
                                    <p:anim calcmode="lin" valueType="num">
                                      <p:cBhvr additive="base">
                                        <p:cTn id="42" dur="500" fill="hold"/>
                                        <p:tgtEl>
                                          <p:spTgt spid="15668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5668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56682">
                                            <p:txEl>
                                              <p:pRg st="6" end="6"/>
                                            </p:txEl>
                                          </p:spTgt>
                                        </p:tgtEl>
                                        <p:attrNameLst>
                                          <p:attrName>style.visibility</p:attrName>
                                        </p:attrNameLst>
                                      </p:cBhvr>
                                      <p:to>
                                        <p:strVal val="visible"/>
                                      </p:to>
                                    </p:set>
                                    <p:anim calcmode="lin" valueType="num">
                                      <p:cBhvr additive="base">
                                        <p:cTn id="48" dur="500" fill="hold"/>
                                        <p:tgtEl>
                                          <p:spTgt spid="15668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5668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10" descr="Risultato immagini per tonni in tonnara">
            <a:extLst>
              <a:ext uri="{FF2B5EF4-FFF2-40B4-BE49-F238E27FC236}">
                <a16:creationId xmlns:a16="http://schemas.microsoft.com/office/drawing/2014/main" id="{07E1AB3E-2677-4C45-9E5D-5B01D01D1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Text Box 2">
            <a:extLst>
              <a:ext uri="{FF2B5EF4-FFF2-40B4-BE49-F238E27FC236}">
                <a16:creationId xmlns:a16="http://schemas.microsoft.com/office/drawing/2014/main" id="{F4532C51-B127-4902-A29C-B806FCB4CF2D}"/>
              </a:ext>
            </a:extLst>
          </p:cNvPr>
          <p:cNvSpPr txBox="1">
            <a:spLocks noChangeArrowheads="1"/>
          </p:cNvSpPr>
          <p:nvPr/>
        </p:nvSpPr>
        <p:spPr bwMode="auto">
          <a:xfrm>
            <a:off x="215900" y="692150"/>
            <a:ext cx="8712200" cy="277177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it-IT" altLang="it-IT" sz="2000">
                <a:solidFill>
                  <a:schemeClr val="bg1"/>
                </a:solidFill>
                <a:latin typeface="Comic Sans MS" panose="030F0702030302020204" pitchFamily="66" charset="0"/>
              </a:rPr>
              <a:t>Tutte le specie animali in grado di nuotare in modo direzionale opponendosi alla forza della corrente, come sono in grado di fare quasi tutti i pesci, i molluschi cefalopodi (totani, calamari), i crostacei decapodi (gamberi), le tartarughe marine ed i cetacei, costituiscono il </a:t>
            </a:r>
            <a:r>
              <a:rPr lang="it-IT" altLang="it-IT" sz="2000">
                <a:solidFill>
                  <a:srgbClr val="FF9900"/>
                </a:solidFill>
                <a:latin typeface="Comic Sans MS" panose="030F0702030302020204" pitchFamily="66" charset="0"/>
              </a:rPr>
              <a:t>necton</a:t>
            </a:r>
            <a:r>
              <a:rPr lang="it-IT" altLang="it-IT" sz="2000">
                <a:solidFill>
                  <a:schemeClr val="bg1"/>
                </a:solidFill>
                <a:latin typeface="Comic Sans MS" panose="030F0702030302020204" pitchFamily="66" charset="0"/>
              </a:rPr>
              <a:t>, che è anche </a:t>
            </a:r>
            <a:r>
              <a:rPr lang="it-IT" altLang="it-IT" sz="2000">
                <a:solidFill>
                  <a:srgbClr val="FF9900"/>
                </a:solidFill>
                <a:latin typeface="Comic Sans MS" panose="030F0702030302020204" pitchFamily="66" charset="0"/>
              </a:rPr>
              <a:t>risorsa d’interesse commerciale</a:t>
            </a:r>
            <a:r>
              <a:rPr lang="it-IT" altLang="it-IT" sz="2000">
                <a:solidFill>
                  <a:schemeClr val="bg1"/>
                </a:solidFill>
                <a:latin typeface="Comic Sans MS" panose="030F0702030302020204" pitchFamily="66" charset="0"/>
              </a:rPr>
              <a:t>.</a:t>
            </a:r>
          </a:p>
          <a:p>
            <a:pPr algn="just" eaLnBrk="1" hangingPunct="1">
              <a:lnSpc>
                <a:spcPct val="110000"/>
              </a:lnSpc>
            </a:pPr>
            <a:r>
              <a:rPr lang="it-IT" altLang="it-IT" sz="2000">
                <a:solidFill>
                  <a:schemeClr val="bg1"/>
                </a:solidFill>
                <a:latin typeface="Comic Sans MS" panose="030F0702030302020204" pitchFamily="66" charset="0"/>
              </a:rPr>
              <a:t>La risorsa pesca si può dividere in </a:t>
            </a:r>
            <a:r>
              <a:rPr lang="it-IT" altLang="it-IT" sz="2000">
                <a:solidFill>
                  <a:srgbClr val="FF9900"/>
                </a:solidFill>
                <a:latin typeface="Comic Sans MS" panose="030F0702030302020204" pitchFamily="66" charset="0"/>
              </a:rPr>
              <a:t>pelagica, demersale e bentonica. </a:t>
            </a:r>
            <a:r>
              <a:rPr lang="it-IT" altLang="it-IT" sz="2000">
                <a:solidFill>
                  <a:schemeClr val="bg1"/>
                </a:solidFill>
                <a:latin typeface="Comic Sans MS" panose="030F0702030302020204" pitchFamily="66" charset="0"/>
              </a:rPr>
              <a:t>Questa classificazione ha un valore dal punto di vista della pesca, ma non deve essere interpretata rigidamente.</a:t>
            </a:r>
          </a:p>
        </p:txBody>
      </p:sp>
      <p:graphicFrame>
        <p:nvGraphicFramePr>
          <p:cNvPr id="1026" name="Object 3">
            <a:extLst>
              <a:ext uri="{FF2B5EF4-FFF2-40B4-BE49-F238E27FC236}">
                <a16:creationId xmlns:a16="http://schemas.microsoft.com/office/drawing/2014/main" id="{BF36606F-ADC3-40AD-A8ED-F66679211F9B}"/>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7" name="Equation" r:id="rId5" imgW="114120" imgH="215640" progId="Equation.3">
                  <p:embed/>
                </p:oleObj>
              </mc:Choice>
              <mc:Fallback>
                <p:oleObj name="Equation" r:id="rId5" imgW="11412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298" name="Text Box 10">
            <a:extLst>
              <a:ext uri="{FF2B5EF4-FFF2-40B4-BE49-F238E27FC236}">
                <a16:creationId xmlns:a16="http://schemas.microsoft.com/office/drawing/2014/main" id="{8E15F284-D6E3-49ED-87FB-9BF01E0265D2}"/>
              </a:ext>
            </a:extLst>
          </p:cNvPr>
          <p:cNvSpPr txBox="1">
            <a:spLocks noChangeArrowheads="1"/>
          </p:cNvSpPr>
          <p:nvPr/>
        </p:nvSpPr>
        <p:spPr bwMode="auto">
          <a:xfrm>
            <a:off x="3317875" y="101600"/>
            <a:ext cx="2508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Risorsa pesca</a:t>
            </a:r>
          </a:p>
        </p:txBody>
      </p:sp>
      <p:pic>
        <p:nvPicPr>
          <p:cNvPr id="1030" name="Picture 15" descr="cannolicchi">
            <a:extLst>
              <a:ext uri="{FF2B5EF4-FFF2-40B4-BE49-F238E27FC236}">
                <a16:creationId xmlns:a16="http://schemas.microsoft.com/office/drawing/2014/main" id="{22103526-6B80-4EDA-8A42-2253518EDE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3294063"/>
            <a:ext cx="2484437"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7" descr="sogliola">
            <a:extLst>
              <a:ext uri="{FF2B5EF4-FFF2-40B4-BE49-F238E27FC236}">
                <a16:creationId xmlns:a16="http://schemas.microsoft.com/office/drawing/2014/main" id="{171EAADE-1151-4544-A016-5FF1ADB28E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9978" t="8473" b="8693"/>
          <a:stretch>
            <a:fillRect/>
          </a:stretch>
        </p:blipFill>
        <p:spPr bwMode="auto">
          <a:xfrm>
            <a:off x="2555875" y="4868863"/>
            <a:ext cx="25923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8" descr="tonni03">
            <a:extLst>
              <a:ext uri="{FF2B5EF4-FFF2-40B4-BE49-F238E27FC236}">
                <a16:creationId xmlns:a16="http://schemas.microsoft.com/office/drawing/2014/main" id="{5DB2F87A-7D88-4A48-B4CD-F2801938DC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29000"/>
            <a:ext cx="2881313"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9" descr="vongole">
            <a:extLst>
              <a:ext uri="{FF2B5EF4-FFF2-40B4-BE49-F238E27FC236}">
                <a16:creationId xmlns:a16="http://schemas.microsoft.com/office/drawing/2014/main" id="{74E9E253-3B18-4C4E-91BC-CA72441E08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7763" y="5013325"/>
            <a:ext cx="22939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polpo">
            <a:extLst>
              <a:ext uri="{FF2B5EF4-FFF2-40B4-BE49-F238E27FC236}">
                <a16:creationId xmlns:a16="http://schemas.microsoft.com/office/drawing/2014/main" id="{44E5761B-D091-484E-B5B3-B0E85628FD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0200" y="3789363"/>
            <a:ext cx="232092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0298"/>
                                        </p:tgtEl>
                                        <p:attrNameLst>
                                          <p:attrName>style.visibility</p:attrName>
                                        </p:attrNameLst>
                                      </p:cBhvr>
                                      <p:to>
                                        <p:strVal val="visible"/>
                                      </p:to>
                                    </p:set>
                                    <p:animEffect transition="in" filter="fade">
                                      <p:cBhvr>
                                        <p:cTn id="7" dur="2000"/>
                                        <p:tgtEl>
                                          <p:spTgt spid="140298"/>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0290">
                                            <p:bg/>
                                          </p:spTgt>
                                        </p:tgtEl>
                                        <p:attrNameLst>
                                          <p:attrName>style.visibility</p:attrName>
                                        </p:attrNameLst>
                                      </p:cBhvr>
                                      <p:to>
                                        <p:strVal val="visible"/>
                                      </p:to>
                                    </p:set>
                                    <p:animEffect transition="in" filter="fade">
                                      <p:cBhvr>
                                        <p:cTn id="11" dur="2000"/>
                                        <p:tgtEl>
                                          <p:spTgt spid="140290">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40290">
                                            <p:txEl>
                                              <p:pRg st="0" end="0"/>
                                            </p:txEl>
                                          </p:spTgt>
                                        </p:tgtEl>
                                        <p:attrNameLst>
                                          <p:attrName>style.visibility</p:attrName>
                                        </p:attrNameLst>
                                      </p:cBhvr>
                                      <p:to>
                                        <p:strVal val="visible"/>
                                      </p:to>
                                    </p:set>
                                    <p:anim calcmode="lin" valueType="num">
                                      <p:cBhvr additive="base">
                                        <p:cTn id="16" dur="500" fill="hold"/>
                                        <p:tgtEl>
                                          <p:spTgt spid="140290">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0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40290">
                                            <p:txEl>
                                              <p:pRg st="1" end="1"/>
                                            </p:txEl>
                                          </p:spTgt>
                                        </p:tgtEl>
                                        <p:attrNameLst>
                                          <p:attrName>style.visibility</p:attrName>
                                        </p:attrNameLst>
                                      </p:cBhvr>
                                      <p:to>
                                        <p:strVal val="visible"/>
                                      </p:to>
                                    </p:set>
                                    <p:anim calcmode="lin" valueType="num">
                                      <p:cBhvr additive="base">
                                        <p:cTn id="22" dur="500" fill="hold"/>
                                        <p:tgtEl>
                                          <p:spTgt spid="140290">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029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build="allAtOnce" animBg="1"/>
      <p:bldP spid="14029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10" descr="Risultato immagini per tonni in tonnara">
            <a:extLst>
              <a:ext uri="{FF2B5EF4-FFF2-40B4-BE49-F238E27FC236}">
                <a16:creationId xmlns:a16="http://schemas.microsoft.com/office/drawing/2014/main" id="{B2D87728-6A18-461E-8C1D-20AFA64EC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3" name="Rectangle 5">
            <a:extLst>
              <a:ext uri="{FF2B5EF4-FFF2-40B4-BE49-F238E27FC236}">
                <a16:creationId xmlns:a16="http://schemas.microsoft.com/office/drawing/2014/main" id="{94BCCD86-ABC4-4444-8B6E-BA75C6CDBE0A}"/>
              </a:ext>
            </a:extLst>
          </p:cNvPr>
          <p:cNvSpPr>
            <a:spLocks noChangeArrowheads="1"/>
          </p:cNvSpPr>
          <p:nvPr/>
        </p:nvSpPr>
        <p:spPr bwMode="auto">
          <a:xfrm>
            <a:off x="250825" y="771525"/>
            <a:ext cx="8642350" cy="5648325"/>
          </a:xfrm>
          <a:prstGeom prst="rect">
            <a:avLst/>
          </a:prstGeom>
          <a:solidFill>
            <a:srgbClr val="00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r>
              <a:rPr lang="it-IT" altLang="it-IT" sz="2000">
                <a:solidFill>
                  <a:srgbClr val="FF9900"/>
                </a:solidFill>
                <a:latin typeface="Comic Sans MS" panose="030F0702030302020204" pitchFamily="66" charset="0"/>
              </a:rPr>
              <a:t>Risorsa pelagica</a:t>
            </a:r>
            <a:r>
              <a:rPr lang="it-IT" altLang="it-IT" sz="2000">
                <a:solidFill>
                  <a:schemeClr val="bg1"/>
                </a:solidFill>
                <a:latin typeface="Comic Sans MS" panose="030F0702030302020204" pitchFamily="66" charset="0"/>
              </a:rPr>
              <a:t>: i pesci pelagici spendono la maggior parte del loro ciclo vitale nella colonna d’acqua, dove trovano gli organismi di cui si nutrono, senza entrare in contatto con il fondo.</a:t>
            </a:r>
          </a:p>
          <a:p>
            <a:pPr algn="just" eaLnBrk="1" hangingPunct="1">
              <a:lnSpc>
                <a:spcPct val="130000"/>
              </a:lnSpc>
            </a:pPr>
            <a:r>
              <a:rPr lang="it-IT" altLang="it-IT" sz="2000">
                <a:solidFill>
                  <a:schemeClr val="bg1"/>
                </a:solidFill>
                <a:latin typeface="Comic Sans MS" panose="030F0702030302020204" pitchFamily="66" charset="0"/>
              </a:rPr>
              <a:t>L’insieme dei pesci pelagici include due grandi gruppi: </a:t>
            </a:r>
            <a:r>
              <a:rPr lang="it-IT" altLang="it-IT" sz="2000">
                <a:solidFill>
                  <a:srgbClr val="FF9900"/>
                </a:solidFill>
                <a:latin typeface="Comic Sans MS" panose="030F0702030302020204" pitchFamily="66" charset="0"/>
              </a:rPr>
              <a:t>piccoli pelagici</a:t>
            </a:r>
            <a:r>
              <a:rPr lang="it-IT" altLang="it-IT" sz="2000">
                <a:solidFill>
                  <a:schemeClr val="bg1"/>
                </a:solidFill>
                <a:latin typeface="Comic Sans MS" panose="030F0702030302020204" pitchFamily="66" charset="0"/>
              </a:rPr>
              <a:t> (filtratori di placton: sardine, alici) e </a:t>
            </a:r>
            <a:r>
              <a:rPr lang="it-IT" altLang="it-IT" sz="2000">
                <a:solidFill>
                  <a:srgbClr val="FF9900"/>
                </a:solidFill>
                <a:latin typeface="Comic Sans MS" panose="030F0702030302020204" pitchFamily="66" charset="0"/>
              </a:rPr>
              <a:t>grandi pelagici</a:t>
            </a:r>
            <a:r>
              <a:rPr lang="it-IT" altLang="it-IT" sz="2000">
                <a:solidFill>
                  <a:schemeClr val="bg1"/>
                </a:solidFill>
                <a:latin typeface="Comic Sans MS" panose="030F0702030302020204" pitchFamily="66" charset="0"/>
              </a:rPr>
              <a:t> (predatori: tonno, pesce spada).</a:t>
            </a:r>
          </a:p>
          <a:p>
            <a:pPr algn="just" eaLnBrk="1" hangingPunct="1">
              <a:lnSpc>
                <a:spcPct val="130000"/>
              </a:lnSpc>
            </a:pPr>
            <a:r>
              <a:rPr lang="it-IT" altLang="it-IT" sz="2000">
                <a:solidFill>
                  <a:schemeClr val="bg1"/>
                </a:solidFill>
                <a:latin typeface="Comic Sans MS" panose="030F0702030302020204" pitchFamily="66" charset="0"/>
              </a:rPr>
              <a:t>Molti dei pesci pelagici sono quelli che più comunemente vengono pescati con le </a:t>
            </a:r>
            <a:r>
              <a:rPr lang="it-IT" altLang="it-IT" sz="2000">
                <a:solidFill>
                  <a:srgbClr val="FF9900"/>
                </a:solidFill>
                <a:latin typeface="Comic Sans MS" panose="030F0702030302020204" pitchFamily="66" charset="0"/>
              </a:rPr>
              <a:t>RETI A CIRCUIZIONE, PALAMITI O PALANGARI, RETI DERIVANTI</a:t>
            </a:r>
            <a:r>
              <a:rPr lang="it-IT" altLang="it-IT" sz="2000">
                <a:solidFill>
                  <a:schemeClr val="bg1"/>
                </a:solidFill>
                <a:latin typeface="Comic Sans MS" panose="030F0702030302020204" pitchFamily="66" charset="0"/>
              </a:rPr>
              <a:t>. </a:t>
            </a:r>
          </a:p>
          <a:p>
            <a:pPr algn="just" eaLnBrk="1" hangingPunct="1">
              <a:lnSpc>
                <a:spcPct val="130000"/>
              </a:lnSpc>
            </a:pPr>
            <a:r>
              <a:rPr lang="it-IT" altLang="it-IT" sz="2000">
                <a:solidFill>
                  <a:schemeClr val="bg1"/>
                </a:solidFill>
                <a:latin typeface="Comic Sans MS" panose="030F0702030302020204" pitchFamily="66" charset="0"/>
              </a:rPr>
              <a:t>Questo tipo di attrezzi sfruttano la caratteristica dei pesci di muoversi in grandi banchi di numerosi individui. Sono specie che generalmente si spostano in gruppo sia per brevi  tragitti che lunghe migrazioni, alla ricerca dei siti adatti per la riproduzione o per la ricerca di alimento.</a:t>
            </a:r>
          </a:p>
        </p:txBody>
      </p:sp>
      <p:sp>
        <p:nvSpPr>
          <p:cNvPr id="186374" name="Text Box 6">
            <a:extLst>
              <a:ext uri="{FF2B5EF4-FFF2-40B4-BE49-F238E27FC236}">
                <a16:creationId xmlns:a16="http://schemas.microsoft.com/office/drawing/2014/main" id="{759116EF-BCA6-4DE5-95D6-D3821179CB47}"/>
              </a:ext>
            </a:extLst>
          </p:cNvPr>
          <p:cNvSpPr txBox="1">
            <a:spLocks noChangeArrowheads="1"/>
          </p:cNvSpPr>
          <p:nvPr/>
        </p:nvSpPr>
        <p:spPr bwMode="auto">
          <a:xfrm>
            <a:off x="3317875" y="101600"/>
            <a:ext cx="2508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800" b="1">
                <a:solidFill>
                  <a:schemeClr val="bg1"/>
                </a:solidFill>
                <a:latin typeface="Comic Sans MS" panose="030F0702030302020204" pitchFamily="66" charset="0"/>
              </a:rPr>
              <a:t>Risorsa pesca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fade">
                                      <p:cBhvr>
                                        <p:cTn id="7" dur="2000"/>
                                        <p:tgtEl>
                                          <p:spTgt spid="18637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6373">
                                            <p:bg/>
                                          </p:spTgt>
                                        </p:tgtEl>
                                        <p:attrNameLst>
                                          <p:attrName>style.visibility</p:attrName>
                                        </p:attrNameLst>
                                      </p:cBhvr>
                                      <p:to>
                                        <p:strVal val="visible"/>
                                      </p:to>
                                    </p:set>
                                    <p:animEffect transition="in" filter="fade">
                                      <p:cBhvr>
                                        <p:cTn id="11" dur="2000"/>
                                        <p:tgtEl>
                                          <p:spTgt spid="186373">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86373">
                                            <p:txEl>
                                              <p:pRg st="0" end="0"/>
                                            </p:txEl>
                                          </p:spTgt>
                                        </p:tgtEl>
                                        <p:attrNameLst>
                                          <p:attrName>style.visibility</p:attrName>
                                        </p:attrNameLst>
                                      </p:cBhvr>
                                      <p:to>
                                        <p:strVal val="visible"/>
                                      </p:to>
                                    </p:set>
                                    <p:anim calcmode="lin" valueType="num">
                                      <p:cBhvr additive="base">
                                        <p:cTn id="16" dur="500" fill="hold"/>
                                        <p:tgtEl>
                                          <p:spTgt spid="18637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63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86373">
                                            <p:txEl>
                                              <p:pRg st="1" end="1"/>
                                            </p:txEl>
                                          </p:spTgt>
                                        </p:tgtEl>
                                        <p:attrNameLst>
                                          <p:attrName>style.visibility</p:attrName>
                                        </p:attrNameLst>
                                      </p:cBhvr>
                                      <p:to>
                                        <p:strVal val="visible"/>
                                      </p:to>
                                    </p:set>
                                    <p:anim calcmode="lin" valueType="num">
                                      <p:cBhvr additive="base">
                                        <p:cTn id="22" dur="500" fill="hold"/>
                                        <p:tgtEl>
                                          <p:spTgt spid="18637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63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86373">
                                            <p:txEl>
                                              <p:pRg st="2" end="2"/>
                                            </p:txEl>
                                          </p:spTgt>
                                        </p:tgtEl>
                                        <p:attrNameLst>
                                          <p:attrName>style.visibility</p:attrName>
                                        </p:attrNameLst>
                                      </p:cBhvr>
                                      <p:to>
                                        <p:strVal val="visible"/>
                                      </p:to>
                                    </p:set>
                                    <p:anim calcmode="lin" valueType="num">
                                      <p:cBhvr additive="base">
                                        <p:cTn id="28" dur="500" fill="hold"/>
                                        <p:tgtEl>
                                          <p:spTgt spid="18637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63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86373">
                                            <p:txEl>
                                              <p:pRg st="3" end="3"/>
                                            </p:txEl>
                                          </p:spTgt>
                                        </p:tgtEl>
                                        <p:attrNameLst>
                                          <p:attrName>style.visibility</p:attrName>
                                        </p:attrNameLst>
                                      </p:cBhvr>
                                      <p:to>
                                        <p:strVal val="visible"/>
                                      </p:to>
                                    </p:set>
                                    <p:anim calcmode="lin" valueType="num">
                                      <p:cBhvr additive="base">
                                        <p:cTn id="34" dur="500" fill="hold"/>
                                        <p:tgtEl>
                                          <p:spTgt spid="18637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637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build="allAtOnce" animBg="1"/>
      <p:bldP spid="18637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91E10742076438AA0FBD0076E4B8A" ma:contentTypeVersion="2" ma:contentTypeDescription="Create a new document." ma:contentTypeScope="" ma:versionID="9344d623730eb6e54f758a048427db3a">
  <xsd:schema xmlns:xsd="http://www.w3.org/2001/XMLSchema" xmlns:xs="http://www.w3.org/2001/XMLSchema" xmlns:p="http://schemas.microsoft.com/office/2006/metadata/properties" xmlns:ns2="e77a1e44-6dbc-4194-ba61-ec022940b702" targetNamespace="http://schemas.microsoft.com/office/2006/metadata/properties" ma:root="true" ma:fieldsID="701307d177fd86b44f9ea10e391db480" ns2:_="">
    <xsd:import namespace="e77a1e44-6dbc-4194-ba61-ec022940b70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a1e44-6dbc-4194-ba61-ec022940b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E80BD7-D563-45E1-9A9B-8A51B3855E9F}">
  <ds:schemaRefs>
    <ds:schemaRef ds:uri="e77a1e44-6dbc-4194-ba61-ec022940b7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92903D-43D6-4DCB-BF63-FF8683B4403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77a1e44-6dbc-4194-ba61-ec022940b702"/>
    <ds:schemaRef ds:uri="http://www.w3.org/XML/1998/namespace"/>
  </ds:schemaRefs>
</ds:datastoreItem>
</file>

<file path=customXml/itemProps3.xml><?xml version="1.0" encoding="utf-8"?>
<ds:datastoreItem xmlns:ds="http://schemas.openxmlformats.org/officeDocument/2006/customXml" ds:itemID="{DF42E358-A0E0-464C-85F9-C764FBFDDD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TotalTime>
  <Words>2870</Words>
  <Application>Microsoft Office PowerPoint</Application>
  <PresentationFormat>Presentazione su schermo (4:3)</PresentationFormat>
  <Paragraphs>242</Paragraphs>
  <Slides>33</Slides>
  <Notes>2</Notes>
  <HiddenSlides>0</HiddenSlides>
  <MMClips>0</MMClips>
  <ScaleCrop>false</ScaleCrop>
  <HeadingPairs>
    <vt:vector size="8" baseType="variant">
      <vt:variant>
        <vt:lpstr>Caratteri utilizzati</vt:lpstr>
      </vt:variant>
      <vt:variant>
        <vt:i4>6</vt:i4>
      </vt:variant>
      <vt:variant>
        <vt:lpstr>Tema</vt:lpstr>
      </vt:variant>
      <vt:variant>
        <vt:i4>3</vt:i4>
      </vt:variant>
      <vt:variant>
        <vt:lpstr>Server OLE incorporati</vt:lpstr>
      </vt:variant>
      <vt:variant>
        <vt:i4>1</vt:i4>
      </vt:variant>
      <vt:variant>
        <vt:lpstr>Titoli diapositive</vt:lpstr>
      </vt:variant>
      <vt:variant>
        <vt:i4>33</vt:i4>
      </vt:variant>
    </vt:vector>
  </HeadingPairs>
  <TitlesOfParts>
    <vt:vector size="43" baseType="lpstr">
      <vt:lpstr>Arial</vt:lpstr>
      <vt:lpstr>Calibri</vt:lpstr>
      <vt:lpstr>Century Gothic</vt:lpstr>
      <vt:lpstr>Comic Sans MS</vt:lpstr>
      <vt:lpstr>Wingdings</vt:lpstr>
      <vt:lpstr>Wingdings 3</vt:lpstr>
      <vt:lpstr>Struttura predefinita</vt:lpstr>
      <vt:lpstr>Ione</vt:lpstr>
      <vt:lpstr>1_Ione</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ROBERTO SANDULLI</dc:creator>
  <cp:lastModifiedBy>ROBERTO SANDULLI</cp:lastModifiedBy>
  <cp:revision>5</cp:revision>
  <dcterms:created xsi:type="dcterms:W3CDTF">2021-09-21T11:50:45Z</dcterms:created>
  <dcterms:modified xsi:type="dcterms:W3CDTF">2021-09-22T20:56:56Z</dcterms:modified>
</cp:coreProperties>
</file>