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1" r:id="rId3"/>
    <p:sldId id="314" r:id="rId4"/>
    <p:sldId id="317" r:id="rId5"/>
    <p:sldId id="330" r:id="rId6"/>
    <p:sldId id="331" r:id="rId7"/>
    <p:sldId id="322" r:id="rId8"/>
    <p:sldId id="333" r:id="rId9"/>
    <p:sldId id="323" r:id="rId10"/>
    <p:sldId id="334" r:id="rId11"/>
    <p:sldId id="337" r:id="rId12"/>
    <p:sldId id="339" r:id="rId13"/>
    <p:sldId id="343" r:id="rId14"/>
    <p:sldId id="344" r:id="rId15"/>
    <p:sldId id="347" r:id="rId16"/>
    <p:sldId id="349" r:id="rId17"/>
    <p:sldId id="350" r:id="rId18"/>
    <p:sldId id="355" r:id="rId19"/>
    <p:sldId id="356" r:id="rId20"/>
    <p:sldId id="357" r:id="rId21"/>
    <p:sldId id="358" r:id="rId22"/>
    <p:sldId id="359" r:id="rId23"/>
    <p:sldId id="363" r:id="rId24"/>
    <p:sldId id="365" r:id="rId25"/>
    <p:sldId id="366" r:id="rId26"/>
    <p:sldId id="361" r:id="rId27"/>
    <p:sldId id="367" r:id="rId28"/>
    <p:sldId id="364" r:id="rId29"/>
    <p:sldId id="368" r:id="rId30"/>
    <p:sldId id="369" r:id="rId31"/>
    <p:sldId id="370" r:id="rId32"/>
    <p:sldId id="376" r:id="rId33"/>
    <p:sldId id="378" r:id="rId34"/>
    <p:sldId id="380" r:id="rId35"/>
    <p:sldId id="304" r:id="rId36"/>
    <p:sldId id="381" r:id="rId37"/>
    <p:sldId id="298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11"/>
            <p14:sldId id="314"/>
            <p14:sldId id="317"/>
            <p14:sldId id="330"/>
            <p14:sldId id="331"/>
            <p14:sldId id="322"/>
            <p14:sldId id="333"/>
            <p14:sldId id="323"/>
            <p14:sldId id="334"/>
            <p14:sldId id="337"/>
            <p14:sldId id="339"/>
            <p14:sldId id="343"/>
            <p14:sldId id="344"/>
            <p14:sldId id="347"/>
            <p14:sldId id="349"/>
            <p14:sldId id="350"/>
            <p14:sldId id="355"/>
            <p14:sldId id="356"/>
            <p14:sldId id="357"/>
            <p14:sldId id="358"/>
            <p14:sldId id="359"/>
            <p14:sldId id="363"/>
            <p14:sldId id="365"/>
            <p14:sldId id="366"/>
            <p14:sldId id="361"/>
            <p14:sldId id="367"/>
            <p14:sldId id="364"/>
            <p14:sldId id="368"/>
            <p14:sldId id="369"/>
            <p14:sldId id="370"/>
            <p14:sldId id="376"/>
            <p14:sldId id="378"/>
            <p14:sldId id="380"/>
            <p14:sldId id="304"/>
            <p14:sldId id="381"/>
            <p14:sldId id="298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AAA90315-C3CA-40BA-B372-BD06FA5FD30C}"/>
    <pc:docChg chg="undo custSel addSld delSld modSld modSection">
      <pc:chgData name="Massi Catenma" userId="7edd239430b66c60" providerId="LiveId" clId="{AAA90315-C3CA-40BA-B372-BD06FA5FD30C}" dt="2023-05-22T20:39:17.443" v="5879" actId="1035"/>
      <pc:docMkLst>
        <pc:docMk/>
      </pc:docMkLst>
      <pc:sldChg chg="modSp mod">
        <pc:chgData name="Massi Catenma" userId="7edd239430b66c60" providerId="LiveId" clId="{AAA90315-C3CA-40BA-B372-BD06FA5FD30C}" dt="2023-05-22T16:36:30.745" v="8" actId="20577"/>
        <pc:sldMkLst>
          <pc:docMk/>
          <pc:sldMk cId="2471807738" sldId="256"/>
        </pc:sldMkLst>
        <pc:spChg chg="mod">
          <ac:chgData name="Massi Catenma" userId="7edd239430b66c60" providerId="LiveId" clId="{AAA90315-C3CA-40BA-B372-BD06FA5FD30C}" dt="2023-05-22T16:36:17.962" v="2" actId="20577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Massi Catenma" userId="7edd239430b66c60" providerId="LiveId" clId="{AAA90315-C3CA-40BA-B372-BD06FA5FD30C}" dt="2023-05-22T16:36:30.745" v="8" actId="20577"/>
          <ac:spMkLst>
            <pc:docMk/>
            <pc:sldMk cId="2471807738" sldId="256"/>
            <ac:spMk id="3" creationId="{00000000-0000-0000-0000-000000000000}"/>
          </ac:spMkLst>
        </pc:spChg>
      </pc:sldChg>
      <pc:sldChg chg="del">
        <pc:chgData name="Massi Catenma" userId="7edd239430b66c60" providerId="LiveId" clId="{AAA90315-C3CA-40BA-B372-BD06FA5FD30C}" dt="2023-05-22T16:36:55.431" v="9" actId="47"/>
        <pc:sldMkLst>
          <pc:docMk/>
          <pc:sldMk cId="154264414" sldId="294"/>
        </pc:sldMkLst>
      </pc:sldChg>
      <pc:sldChg chg="add del">
        <pc:chgData name="Massi Catenma" userId="7edd239430b66c60" providerId="LiveId" clId="{AAA90315-C3CA-40BA-B372-BD06FA5FD30C}" dt="2023-05-22T16:52:58.153" v="45"/>
        <pc:sldMkLst>
          <pc:docMk/>
          <pc:sldMk cId="3054761489" sldId="298"/>
        </pc:sldMkLst>
      </pc:sldChg>
      <pc:sldChg chg="del">
        <pc:chgData name="Massi Catenma" userId="7edd239430b66c60" providerId="LiveId" clId="{AAA90315-C3CA-40BA-B372-BD06FA5FD30C}" dt="2023-05-22T17:07:21.638" v="58" actId="47"/>
        <pc:sldMkLst>
          <pc:docMk/>
          <pc:sldMk cId="1314333703" sldId="303"/>
        </pc:sldMkLst>
      </pc:sldChg>
      <pc:sldChg chg="add">
        <pc:chgData name="Massi Catenma" userId="7edd239430b66c60" providerId="LiveId" clId="{AAA90315-C3CA-40BA-B372-BD06FA5FD30C}" dt="2023-05-22T16:52:58.153" v="45"/>
        <pc:sldMkLst>
          <pc:docMk/>
          <pc:sldMk cId="716892481" sldId="304"/>
        </pc:sldMkLst>
      </pc:sldChg>
      <pc:sldChg chg="del">
        <pc:chgData name="Massi Catenma" userId="7edd239430b66c60" providerId="LiveId" clId="{AAA90315-C3CA-40BA-B372-BD06FA5FD30C}" dt="2023-05-22T16:36:55.431" v="9" actId="47"/>
        <pc:sldMkLst>
          <pc:docMk/>
          <pc:sldMk cId="3015845348" sldId="307"/>
        </pc:sldMkLst>
      </pc:sldChg>
      <pc:sldChg chg="del">
        <pc:chgData name="Massi Catenma" userId="7edd239430b66c60" providerId="LiveId" clId="{AAA90315-C3CA-40BA-B372-BD06FA5FD30C}" dt="2023-05-22T16:37:01.632" v="11" actId="47"/>
        <pc:sldMkLst>
          <pc:docMk/>
          <pc:sldMk cId="1900029255" sldId="308"/>
        </pc:sldMkLst>
      </pc:sldChg>
      <pc:sldChg chg="del">
        <pc:chgData name="Massi Catenma" userId="7edd239430b66c60" providerId="LiveId" clId="{AAA90315-C3CA-40BA-B372-BD06FA5FD30C}" dt="2023-05-22T16:36:55.431" v="9" actId="47"/>
        <pc:sldMkLst>
          <pc:docMk/>
          <pc:sldMk cId="1270068735" sldId="309"/>
        </pc:sldMkLst>
      </pc:sldChg>
      <pc:sldChg chg="del">
        <pc:chgData name="Massi Catenma" userId="7edd239430b66c60" providerId="LiveId" clId="{AAA90315-C3CA-40BA-B372-BD06FA5FD30C}" dt="2023-05-22T16:36:59.320" v="10" actId="47"/>
        <pc:sldMkLst>
          <pc:docMk/>
          <pc:sldMk cId="3963803970" sldId="310"/>
        </pc:sldMkLst>
      </pc:sldChg>
      <pc:sldChg chg="del">
        <pc:chgData name="Massi Catenma" userId="7edd239430b66c60" providerId="LiveId" clId="{AAA90315-C3CA-40BA-B372-BD06FA5FD30C}" dt="2023-05-22T16:36:55.431" v="9" actId="47"/>
        <pc:sldMkLst>
          <pc:docMk/>
          <pc:sldMk cId="2741702656" sldId="312"/>
        </pc:sldMkLst>
      </pc:sldChg>
      <pc:sldChg chg="del">
        <pc:chgData name="Massi Catenma" userId="7edd239430b66c60" providerId="LiveId" clId="{AAA90315-C3CA-40BA-B372-BD06FA5FD30C}" dt="2023-05-22T16:37:08.399" v="12" actId="47"/>
        <pc:sldMkLst>
          <pc:docMk/>
          <pc:sldMk cId="2776805404" sldId="313"/>
        </pc:sldMkLst>
      </pc:sldChg>
      <pc:sldChg chg="del">
        <pc:chgData name="Massi Catenma" userId="7edd239430b66c60" providerId="LiveId" clId="{AAA90315-C3CA-40BA-B372-BD06FA5FD30C}" dt="2023-05-22T16:37:41.924" v="13" actId="47"/>
        <pc:sldMkLst>
          <pc:docMk/>
          <pc:sldMk cId="1348064203" sldId="318"/>
        </pc:sldMkLst>
      </pc:sldChg>
      <pc:sldChg chg="del">
        <pc:chgData name="Massi Catenma" userId="7edd239430b66c60" providerId="LiveId" clId="{AAA90315-C3CA-40BA-B372-BD06FA5FD30C}" dt="2023-05-22T16:37:43.328" v="14" actId="47"/>
        <pc:sldMkLst>
          <pc:docMk/>
          <pc:sldMk cId="2884879639" sldId="320"/>
        </pc:sldMkLst>
      </pc:sldChg>
      <pc:sldChg chg="del">
        <pc:chgData name="Massi Catenma" userId="7edd239430b66c60" providerId="LiveId" clId="{AAA90315-C3CA-40BA-B372-BD06FA5FD30C}" dt="2023-05-22T16:38:34.696" v="16" actId="47"/>
        <pc:sldMkLst>
          <pc:docMk/>
          <pc:sldMk cId="4044869805" sldId="321"/>
        </pc:sldMkLst>
      </pc:sldChg>
      <pc:sldChg chg="del">
        <pc:chgData name="Massi Catenma" userId="7edd239430b66c60" providerId="LiveId" clId="{AAA90315-C3CA-40BA-B372-BD06FA5FD30C}" dt="2023-05-22T16:39:51.193" v="19" actId="47"/>
        <pc:sldMkLst>
          <pc:docMk/>
          <pc:sldMk cId="3597586248" sldId="324"/>
        </pc:sldMkLst>
      </pc:sldChg>
      <pc:sldChg chg="del">
        <pc:chgData name="Massi Catenma" userId="7edd239430b66c60" providerId="LiveId" clId="{AAA90315-C3CA-40BA-B372-BD06FA5FD30C}" dt="2023-05-22T17:07:12.748" v="57" actId="47"/>
        <pc:sldMkLst>
          <pc:docMk/>
          <pc:sldMk cId="4208570508" sldId="325"/>
        </pc:sldMkLst>
      </pc:sldChg>
      <pc:sldChg chg="del">
        <pc:chgData name="Massi Catenma" userId="7edd239430b66c60" providerId="LiveId" clId="{AAA90315-C3CA-40BA-B372-BD06FA5FD30C}" dt="2023-05-22T16:38:45.719" v="17" actId="47"/>
        <pc:sldMkLst>
          <pc:docMk/>
          <pc:sldMk cId="4261907024" sldId="328"/>
        </pc:sldMkLst>
      </pc:sldChg>
      <pc:sldChg chg="del">
        <pc:chgData name="Massi Catenma" userId="7edd239430b66c60" providerId="LiveId" clId="{AAA90315-C3CA-40BA-B372-BD06FA5FD30C}" dt="2023-05-22T16:39:09.296" v="18" actId="47"/>
        <pc:sldMkLst>
          <pc:docMk/>
          <pc:sldMk cId="3587875887" sldId="332"/>
        </pc:sldMkLst>
      </pc:sldChg>
      <pc:sldChg chg="del">
        <pc:chgData name="Massi Catenma" userId="7edd239430b66c60" providerId="LiveId" clId="{AAA90315-C3CA-40BA-B372-BD06FA5FD30C}" dt="2023-05-22T16:56:51.141" v="55" actId="47"/>
        <pc:sldMkLst>
          <pc:docMk/>
          <pc:sldMk cId="1764037406" sldId="338"/>
        </pc:sldMkLst>
      </pc:sldChg>
      <pc:sldChg chg="del">
        <pc:chgData name="Massi Catenma" userId="7edd239430b66c60" providerId="LiveId" clId="{AAA90315-C3CA-40BA-B372-BD06FA5FD30C}" dt="2023-05-22T16:40:20.429" v="20" actId="47"/>
        <pc:sldMkLst>
          <pc:docMk/>
          <pc:sldMk cId="2321833642" sldId="340"/>
        </pc:sldMkLst>
      </pc:sldChg>
      <pc:sldChg chg="del">
        <pc:chgData name="Massi Catenma" userId="7edd239430b66c60" providerId="LiveId" clId="{AAA90315-C3CA-40BA-B372-BD06FA5FD30C}" dt="2023-05-22T16:40:22.986" v="21" actId="47"/>
        <pc:sldMkLst>
          <pc:docMk/>
          <pc:sldMk cId="3557910764" sldId="341"/>
        </pc:sldMkLst>
      </pc:sldChg>
      <pc:sldChg chg="del">
        <pc:chgData name="Massi Catenma" userId="7edd239430b66c60" providerId="LiveId" clId="{AAA90315-C3CA-40BA-B372-BD06FA5FD30C}" dt="2023-05-22T16:40:26.064" v="22" actId="47"/>
        <pc:sldMkLst>
          <pc:docMk/>
          <pc:sldMk cId="1953274769" sldId="342"/>
        </pc:sldMkLst>
      </pc:sldChg>
      <pc:sldChg chg="del">
        <pc:chgData name="Massi Catenma" userId="7edd239430b66c60" providerId="LiveId" clId="{AAA90315-C3CA-40BA-B372-BD06FA5FD30C}" dt="2023-05-22T16:40:34.837" v="23" actId="47"/>
        <pc:sldMkLst>
          <pc:docMk/>
          <pc:sldMk cId="2722278267" sldId="345"/>
        </pc:sldMkLst>
      </pc:sldChg>
      <pc:sldChg chg="del">
        <pc:chgData name="Massi Catenma" userId="7edd239430b66c60" providerId="LiveId" clId="{AAA90315-C3CA-40BA-B372-BD06FA5FD30C}" dt="2023-05-22T16:40:36.775" v="24" actId="47"/>
        <pc:sldMkLst>
          <pc:docMk/>
          <pc:sldMk cId="2651822978" sldId="346"/>
        </pc:sldMkLst>
      </pc:sldChg>
      <pc:sldChg chg="del">
        <pc:chgData name="Massi Catenma" userId="7edd239430b66c60" providerId="LiveId" clId="{AAA90315-C3CA-40BA-B372-BD06FA5FD30C}" dt="2023-05-22T16:40:54.832" v="25" actId="47"/>
        <pc:sldMkLst>
          <pc:docMk/>
          <pc:sldMk cId="2330748455" sldId="348"/>
        </pc:sldMkLst>
      </pc:sldChg>
      <pc:sldChg chg="del">
        <pc:chgData name="Massi Catenma" userId="7edd239430b66c60" providerId="LiveId" clId="{AAA90315-C3CA-40BA-B372-BD06FA5FD30C}" dt="2023-05-22T16:41:15.165" v="26" actId="47"/>
        <pc:sldMkLst>
          <pc:docMk/>
          <pc:sldMk cId="367870856" sldId="351"/>
        </pc:sldMkLst>
      </pc:sldChg>
      <pc:sldChg chg="del">
        <pc:chgData name="Massi Catenma" userId="7edd239430b66c60" providerId="LiveId" clId="{AAA90315-C3CA-40BA-B372-BD06FA5FD30C}" dt="2023-05-22T16:41:16.288" v="27" actId="47"/>
        <pc:sldMkLst>
          <pc:docMk/>
          <pc:sldMk cId="2662079917" sldId="352"/>
        </pc:sldMkLst>
      </pc:sldChg>
      <pc:sldChg chg="del">
        <pc:chgData name="Massi Catenma" userId="7edd239430b66c60" providerId="LiveId" clId="{AAA90315-C3CA-40BA-B372-BD06FA5FD30C}" dt="2023-05-22T16:41:17.639" v="28" actId="47"/>
        <pc:sldMkLst>
          <pc:docMk/>
          <pc:sldMk cId="1347937728" sldId="353"/>
        </pc:sldMkLst>
      </pc:sldChg>
      <pc:sldChg chg="del">
        <pc:chgData name="Massi Catenma" userId="7edd239430b66c60" providerId="LiveId" clId="{AAA90315-C3CA-40BA-B372-BD06FA5FD30C}" dt="2023-05-22T16:41:19.163" v="29" actId="47"/>
        <pc:sldMkLst>
          <pc:docMk/>
          <pc:sldMk cId="2867009702" sldId="354"/>
        </pc:sldMkLst>
      </pc:sldChg>
      <pc:sldChg chg="add del">
        <pc:chgData name="Massi Catenma" userId="7edd239430b66c60" providerId="LiveId" clId="{AAA90315-C3CA-40BA-B372-BD06FA5FD30C}" dt="2023-05-22T17:02:23.768" v="56" actId="47"/>
        <pc:sldMkLst>
          <pc:docMk/>
          <pc:sldMk cId="2671207264" sldId="360"/>
        </pc:sldMkLst>
      </pc:sldChg>
      <pc:sldChg chg="add">
        <pc:chgData name="Massi Catenma" userId="7edd239430b66c60" providerId="LiveId" clId="{AAA90315-C3CA-40BA-B372-BD06FA5FD30C}" dt="2023-05-22T16:43:24.875" v="30"/>
        <pc:sldMkLst>
          <pc:docMk/>
          <pc:sldMk cId="369376534" sldId="361"/>
        </pc:sldMkLst>
      </pc:sldChg>
      <pc:sldChg chg="add del">
        <pc:chgData name="Massi Catenma" userId="7edd239430b66c60" providerId="LiveId" clId="{AAA90315-C3CA-40BA-B372-BD06FA5FD30C}" dt="2023-05-22T16:43:52.492" v="31" actId="47"/>
        <pc:sldMkLst>
          <pc:docMk/>
          <pc:sldMk cId="937673784" sldId="362"/>
        </pc:sldMkLst>
      </pc:sldChg>
      <pc:sldChg chg="add">
        <pc:chgData name="Massi Catenma" userId="7edd239430b66c60" providerId="LiveId" clId="{AAA90315-C3CA-40BA-B372-BD06FA5FD30C}" dt="2023-05-22T16:43:24.875" v="30"/>
        <pc:sldMkLst>
          <pc:docMk/>
          <pc:sldMk cId="656369929" sldId="363"/>
        </pc:sldMkLst>
      </pc:sldChg>
      <pc:sldChg chg="add">
        <pc:chgData name="Massi Catenma" userId="7edd239430b66c60" providerId="LiveId" clId="{AAA90315-C3CA-40BA-B372-BD06FA5FD30C}" dt="2023-05-22T16:46:42.815" v="34"/>
        <pc:sldMkLst>
          <pc:docMk/>
          <pc:sldMk cId="820047116" sldId="364"/>
        </pc:sldMkLst>
      </pc:sldChg>
      <pc:sldChg chg="add del">
        <pc:chgData name="Massi Catenma" userId="7edd239430b66c60" providerId="LiveId" clId="{AAA90315-C3CA-40BA-B372-BD06FA5FD30C}" dt="2023-05-22T16:45:33.048" v="32" actId="47"/>
        <pc:sldMkLst>
          <pc:docMk/>
          <pc:sldMk cId="4139536153" sldId="364"/>
        </pc:sldMkLst>
      </pc:sldChg>
      <pc:sldChg chg="add">
        <pc:chgData name="Massi Catenma" userId="7edd239430b66c60" providerId="LiveId" clId="{AAA90315-C3CA-40BA-B372-BD06FA5FD30C}" dt="2023-05-22T16:43:24.875" v="30"/>
        <pc:sldMkLst>
          <pc:docMk/>
          <pc:sldMk cId="699737262" sldId="365"/>
        </pc:sldMkLst>
      </pc:sldChg>
      <pc:sldChg chg="add">
        <pc:chgData name="Massi Catenma" userId="7edd239430b66c60" providerId="LiveId" clId="{AAA90315-C3CA-40BA-B372-BD06FA5FD30C}" dt="2023-05-22T16:43:24.875" v="30"/>
        <pc:sldMkLst>
          <pc:docMk/>
          <pc:sldMk cId="698747014" sldId="366"/>
        </pc:sldMkLst>
      </pc:sldChg>
      <pc:sldChg chg="add">
        <pc:chgData name="Massi Catenma" userId="7edd239430b66c60" providerId="LiveId" clId="{AAA90315-C3CA-40BA-B372-BD06FA5FD30C}" dt="2023-05-22T16:46:42.815" v="34"/>
        <pc:sldMkLst>
          <pc:docMk/>
          <pc:sldMk cId="267520717" sldId="367"/>
        </pc:sldMkLst>
      </pc:sldChg>
      <pc:sldChg chg="add del">
        <pc:chgData name="Massi Catenma" userId="7edd239430b66c60" providerId="LiveId" clId="{AAA90315-C3CA-40BA-B372-BD06FA5FD30C}" dt="2023-05-22T16:46:05.935" v="33" actId="47"/>
        <pc:sldMkLst>
          <pc:docMk/>
          <pc:sldMk cId="1009166468" sldId="367"/>
        </pc:sldMkLst>
      </pc:sldChg>
      <pc:sldChg chg="add">
        <pc:chgData name="Massi Catenma" userId="7edd239430b66c60" providerId="LiveId" clId="{AAA90315-C3CA-40BA-B372-BD06FA5FD30C}" dt="2023-05-22T16:46:42.815" v="34"/>
        <pc:sldMkLst>
          <pc:docMk/>
          <pc:sldMk cId="2613923335" sldId="368"/>
        </pc:sldMkLst>
      </pc:sldChg>
      <pc:sldChg chg="add">
        <pc:chgData name="Massi Catenma" userId="7edd239430b66c60" providerId="LiveId" clId="{AAA90315-C3CA-40BA-B372-BD06FA5FD30C}" dt="2023-05-22T16:46:42.815" v="34"/>
        <pc:sldMkLst>
          <pc:docMk/>
          <pc:sldMk cId="1082543481" sldId="369"/>
        </pc:sldMkLst>
      </pc:sldChg>
      <pc:sldChg chg="add">
        <pc:chgData name="Massi Catenma" userId="7edd239430b66c60" providerId="LiveId" clId="{AAA90315-C3CA-40BA-B372-BD06FA5FD30C}" dt="2023-05-22T16:50:51.593" v="40"/>
        <pc:sldMkLst>
          <pc:docMk/>
          <pc:sldMk cId="2535652970" sldId="370"/>
        </pc:sldMkLst>
      </pc:sldChg>
      <pc:sldChg chg="add del">
        <pc:chgData name="Massi Catenma" userId="7edd239430b66c60" providerId="LiveId" clId="{AAA90315-C3CA-40BA-B372-BD06FA5FD30C}" dt="2023-05-22T16:47:23.562" v="35" actId="47"/>
        <pc:sldMkLst>
          <pc:docMk/>
          <pc:sldMk cId="2799991118" sldId="370"/>
        </pc:sldMkLst>
      </pc:sldChg>
      <pc:sldChg chg="add del">
        <pc:chgData name="Massi Catenma" userId="7edd239430b66c60" providerId="LiveId" clId="{AAA90315-C3CA-40BA-B372-BD06FA5FD30C}" dt="2023-05-22T16:49:31.792" v="36" actId="47"/>
        <pc:sldMkLst>
          <pc:docMk/>
          <pc:sldMk cId="632883466" sldId="371"/>
        </pc:sldMkLst>
      </pc:sldChg>
      <pc:sldChg chg="add del">
        <pc:chgData name="Massi Catenma" userId="7edd239430b66c60" providerId="LiveId" clId="{AAA90315-C3CA-40BA-B372-BD06FA5FD30C}" dt="2023-05-22T16:49:36.853" v="37" actId="47"/>
        <pc:sldMkLst>
          <pc:docMk/>
          <pc:sldMk cId="4043287892" sldId="372"/>
        </pc:sldMkLst>
      </pc:sldChg>
      <pc:sldChg chg="add del">
        <pc:chgData name="Massi Catenma" userId="7edd239430b66c60" providerId="LiveId" clId="{AAA90315-C3CA-40BA-B372-BD06FA5FD30C}" dt="2023-05-22T16:49:40.688" v="38" actId="47"/>
        <pc:sldMkLst>
          <pc:docMk/>
          <pc:sldMk cId="1201024463" sldId="373"/>
        </pc:sldMkLst>
      </pc:sldChg>
      <pc:sldChg chg="add del">
        <pc:chgData name="Massi Catenma" userId="7edd239430b66c60" providerId="LiveId" clId="{AAA90315-C3CA-40BA-B372-BD06FA5FD30C}" dt="2023-05-22T16:51:20.783" v="42" actId="47"/>
        <pc:sldMkLst>
          <pc:docMk/>
          <pc:sldMk cId="1946319913" sldId="373"/>
        </pc:sldMkLst>
      </pc:sldChg>
      <pc:sldChg chg="add del">
        <pc:chgData name="Massi Catenma" userId="7edd239430b66c60" providerId="LiveId" clId="{AAA90315-C3CA-40BA-B372-BD06FA5FD30C}" dt="2023-05-22T16:49:47.319" v="39" actId="47"/>
        <pc:sldMkLst>
          <pc:docMk/>
          <pc:sldMk cId="2056458156" sldId="374"/>
        </pc:sldMkLst>
      </pc:sldChg>
      <pc:sldChg chg="add del">
        <pc:chgData name="Massi Catenma" userId="7edd239430b66c60" providerId="LiveId" clId="{AAA90315-C3CA-40BA-B372-BD06FA5FD30C}" dt="2023-05-22T16:51:22.022" v="43" actId="47"/>
        <pc:sldMkLst>
          <pc:docMk/>
          <pc:sldMk cId="2928370566" sldId="374"/>
        </pc:sldMkLst>
      </pc:sldChg>
      <pc:sldChg chg="add del">
        <pc:chgData name="Massi Catenma" userId="7edd239430b66c60" providerId="LiveId" clId="{AAA90315-C3CA-40BA-B372-BD06FA5FD30C}" dt="2023-05-22T16:51:25.090" v="44" actId="47"/>
        <pc:sldMkLst>
          <pc:docMk/>
          <pc:sldMk cId="1169845157" sldId="375"/>
        </pc:sldMkLst>
      </pc:sldChg>
      <pc:sldChg chg="add">
        <pc:chgData name="Massi Catenma" userId="7edd239430b66c60" providerId="LiveId" clId="{AAA90315-C3CA-40BA-B372-BD06FA5FD30C}" dt="2023-05-22T16:50:51.593" v="40"/>
        <pc:sldMkLst>
          <pc:docMk/>
          <pc:sldMk cId="866965450" sldId="376"/>
        </pc:sldMkLst>
      </pc:sldChg>
      <pc:sldChg chg="add del">
        <pc:chgData name="Massi Catenma" userId="7edd239430b66c60" providerId="LiveId" clId="{AAA90315-C3CA-40BA-B372-BD06FA5FD30C}" dt="2023-05-22T16:51:19.261" v="41" actId="47"/>
        <pc:sldMkLst>
          <pc:docMk/>
          <pc:sldMk cId="3574685459" sldId="377"/>
        </pc:sldMkLst>
      </pc:sldChg>
      <pc:sldChg chg="add">
        <pc:chgData name="Massi Catenma" userId="7edd239430b66c60" providerId="LiveId" clId="{AAA90315-C3CA-40BA-B372-BD06FA5FD30C}" dt="2023-05-22T16:52:58.153" v="45"/>
        <pc:sldMkLst>
          <pc:docMk/>
          <pc:sldMk cId="1864626136" sldId="378"/>
        </pc:sldMkLst>
      </pc:sldChg>
      <pc:sldChg chg="add del">
        <pc:chgData name="Massi Catenma" userId="7edd239430b66c60" providerId="LiveId" clId="{AAA90315-C3CA-40BA-B372-BD06FA5FD30C}" dt="2023-05-22T16:53:18.037" v="46" actId="47"/>
        <pc:sldMkLst>
          <pc:docMk/>
          <pc:sldMk cId="1867665755" sldId="379"/>
        </pc:sldMkLst>
      </pc:sldChg>
      <pc:sldChg chg="add">
        <pc:chgData name="Massi Catenma" userId="7edd239430b66c60" providerId="LiveId" clId="{AAA90315-C3CA-40BA-B372-BD06FA5FD30C}" dt="2023-05-22T16:52:58.153" v="45"/>
        <pc:sldMkLst>
          <pc:docMk/>
          <pc:sldMk cId="2632051354" sldId="380"/>
        </pc:sldMkLst>
      </pc:sldChg>
      <pc:sldChg chg="add">
        <pc:chgData name="Massi Catenma" userId="7edd239430b66c60" providerId="LiveId" clId="{AAA90315-C3CA-40BA-B372-BD06FA5FD30C}" dt="2023-05-22T16:52:58.153" v="45"/>
        <pc:sldMkLst>
          <pc:docMk/>
          <pc:sldMk cId="79309631" sldId="381"/>
        </pc:sldMkLst>
      </pc:sldChg>
      <pc:sldChg chg="add del">
        <pc:chgData name="Massi Catenma" userId="7edd239430b66c60" providerId="LiveId" clId="{AAA90315-C3CA-40BA-B372-BD06FA5FD30C}" dt="2023-05-22T16:53:46.217" v="47" actId="47"/>
        <pc:sldMkLst>
          <pc:docMk/>
          <pc:sldMk cId="1787462610" sldId="382"/>
        </pc:sldMkLst>
      </pc:sldChg>
      <pc:sldChg chg="add">
        <pc:chgData name="Massi Catenma" userId="7edd239430b66c60" providerId="LiveId" clId="{AAA90315-C3CA-40BA-B372-BD06FA5FD30C}" dt="2023-05-22T16:54:13.177" v="48"/>
        <pc:sldMkLst>
          <pc:docMk/>
          <pc:sldMk cId="3762753952" sldId="382"/>
        </pc:sldMkLst>
      </pc:sldChg>
      <pc:sldChg chg="add">
        <pc:chgData name="Massi Catenma" userId="7edd239430b66c60" providerId="LiveId" clId="{AAA90315-C3CA-40BA-B372-BD06FA5FD30C}" dt="2023-05-22T16:54:13.177" v="48"/>
        <pc:sldMkLst>
          <pc:docMk/>
          <pc:sldMk cId="4104261702" sldId="383"/>
        </pc:sldMkLst>
      </pc:sldChg>
      <pc:sldChg chg="add">
        <pc:chgData name="Massi Catenma" userId="7edd239430b66c60" providerId="LiveId" clId="{AAA90315-C3CA-40BA-B372-BD06FA5FD30C}" dt="2023-05-22T16:54:13.177" v="48"/>
        <pc:sldMkLst>
          <pc:docMk/>
          <pc:sldMk cId="1430030563" sldId="384"/>
        </pc:sldMkLst>
      </pc:sldChg>
      <pc:sldChg chg="addSp delSp modSp new mod delAnim modAnim">
        <pc:chgData name="Massi Catenma" userId="7edd239430b66c60" providerId="LiveId" clId="{AAA90315-C3CA-40BA-B372-BD06FA5FD30C}" dt="2023-05-22T20:01:42.216" v="4346" actId="20577"/>
        <pc:sldMkLst>
          <pc:docMk/>
          <pc:sldMk cId="566380870" sldId="385"/>
        </pc:sldMkLst>
        <pc:spChg chg="mod">
          <ac:chgData name="Massi Catenma" userId="7edd239430b66c60" providerId="LiveId" clId="{AAA90315-C3CA-40BA-B372-BD06FA5FD30C}" dt="2023-05-22T18:20:23.046" v="1448" actId="20577"/>
          <ac:spMkLst>
            <pc:docMk/>
            <pc:sldMk cId="566380870" sldId="385"/>
            <ac:spMk id="2" creationId="{F0941210-2920-9149-F090-E173D788518C}"/>
          </ac:spMkLst>
        </pc:spChg>
        <pc:spChg chg="del">
          <ac:chgData name="Massi Catenma" userId="7edd239430b66c60" providerId="LiveId" clId="{AAA90315-C3CA-40BA-B372-BD06FA5FD30C}" dt="2023-05-22T17:18:56.956" v="63" actId="478"/>
          <ac:spMkLst>
            <pc:docMk/>
            <pc:sldMk cId="566380870" sldId="385"/>
            <ac:spMk id="3" creationId="{435B16E1-9064-66F9-F1BB-5FDA67072FE6}"/>
          </ac:spMkLst>
        </pc:spChg>
        <pc:spChg chg="add del mod">
          <ac:chgData name="Massi Catenma" userId="7edd239430b66c60" providerId="LiveId" clId="{AAA90315-C3CA-40BA-B372-BD06FA5FD30C}" dt="2023-05-22T17:18:50.928" v="62" actId="478"/>
          <ac:spMkLst>
            <pc:docMk/>
            <pc:sldMk cId="566380870" sldId="385"/>
            <ac:spMk id="4" creationId="{7BE9E52D-49F8-BD50-5B89-EFF0263F821D}"/>
          </ac:spMkLst>
        </pc:spChg>
        <pc:spChg chg="add del mod">
          <ac:chgData name="Massi Catenma" userId="7edd239430b66c60" providerId="LiveId" clId="{AAA90315-C3CA-40BA-B372-BD06FA5FD30C}" dt="2023-05-22T17:21:02.207" v="183" actId="478"/>
          <ac:spMkLst>
            <pc:docMk/>
            <pc:sldMk cId="566380870" sldId="385"/>
            <ac:spMk id="5" creationId="{4A35C676-AADB-CE73-E439-E4BC93B046E3}"/>
          </ac:spMkLst>
        </pc:spChg>
        <pc:spChg chg="add mod">
          <ac:chgData name="Massi Catenma" userId="7edd239430b66c60" providerId="LiveId" clId="{AAA90315-C3CA-40BA-B372-BD06FA5FD30C}" dt="2023-05-22T20:01:42.216" v="4346" actId="20577"/>
          <ac:spMkLst>
            <pc:docMk/>
            <pc:sldMk cId="566380870" sldId="385"/>
            <ac:spMk id="6" creationId="{C563BF1B-32A8-BAB2-7DCA-3BEA8608FB65}"/>
          </ac:spMkLst>
        </pc:spChg>
      </pc:sldChg>
      <pc:sldChg chg="add del">
        <pc:chgData name="Massi Catenma" userId="7edd239430b66c60" providerId="LiveId" clId="{AAA90315-C3CA-40BA-B372-BD06FA5FD30C}" dt="2023-05-22T17:14:19.569" v="59" actId="47"/>
        <pc:sldMkLst>
          <pc:docMk/>
          <pc:sldMk cId="2075370899" sldId="385"/>
        </pc:sldMkLst>
      </pc:sldChg>
      <pc:sldChg chg="modSp add mod">
        <pc:chgData name="Massi Catenma" userId="7edd239430b66c60" providerId="LiveId" clId="{AAA90315-C3CA-40BA-B372-BD06FA5FD30C}" dt="2023-05-22T20:02:23.454" v="4356" actId="20577"/>
        <pc:sldMkLst>
          <pc:docMk/>
          <pc:sldMk cId="146539141" sldId="386"/>
        </pc:sldMkLst>
        <pc:spChg chg="mod">
          <ac:chgData name="Massi Catenma" userId="7edd239430b66c60" providerId="LiveId" clId="{AAA90315-C3CA-40BA-B372-BD06FA5FD30C}" dt="2023-05-22T18:33:46.305" v="1689" actId="20577"/>
          <ac:spMkLst>
            <pc:docMk/>
            <pc:sldMk cId="146539141" sldId="386"/>
            <ac:spMk id="2" creationId="{F0941210-2920-9149-F090-E173D788518C}"/>
          </ac:spMkLst>
        </pc:spChg>
        <pc:spChg chg="mod">
          <ac:chgData name="Massi Catenma" userId="7edd239430b66c60" providerId="LiveId" clId="{AAA90315-C3CA-40BA-B372-BD06FA5FD30C}" dt="2023-05-22T20:02:23.454" v="4356" actId="20577"/>
          <ac:spMkLst>
            <pc:docMk/>
            <pc:sldMk cId="146539141" sldId="386"/>
            <ac:spMk id="6" creationId="{C563BF1B-32A8-BAB2-7DCA-3BEA8608FB65}"/>
          </ac:spMkLst>
        </pc:spChg>
      </pc:sldChg>
      <pc:sldChg chg="add del">
        <pc:chgData name="Massi Catenma" userId="7edd239430b66c60" providerId="LiveId" clId="{AAA90315-C3CA-40BA-B372-BD06FA5FD30C}" dt="2023-05-22T16:54:44.369" v="51" actId="47"/>
        <pc:sldMkLst>
          <pc:docMk/>
          <pc:sldMk cId="2613513119" sldId="386"/>
        </pc:sldMkLst>
      </pc:sldChg>
      <pc:sldChg chg="add del">
        <pc:chgData name="Massi Catenma" userId="7edd239430b66c60" providerId="LiveId" clId="{AAA90315-C3CA-40BA-B372-BD06FA5FD30C}" dt="2023-05-22T16:54:45.773" v="52" actId="47"/>
        <pc:sldMkLst>
          <pc:docMk/>
          <pc:sldMk cId="2270935264" sldId="387"/>
        </pc:sldMkLst>
      </pc:sldChg>
      <pc:sldChg chg="modSp add mod">
        <pc:chgData name="Massi Catenma" userId="7edd239430b66c60" providerId="LiveId" clId="{AAA90315-C3CA-40BA-B372-BD06FA5FD30C}" dt="2023-05-22T19:47:25.772" v="4014" actId="20577"/>
        <pc:sldMkLst>
          <pc:docMk/>
          <pc:sldMk cId="2337102606" sldId="387"/>
        </pc:sldMkLst>
        <pc:spChg chg="mod">
          <ac:chgData name="Massi Catenma" userId="7edd239430b66c60" providerId="LiveId" clId="{AAA90315-C3CA-40BA-B372-BD06FA5FD30C}" dt="2023-05-22T19:33:31.320" v="3765" actId="27636"/>
          <ac:spMkLst>
            <pc:docMk/>
            <pc:sldMk cId="2337102606" sldId="387"/>
            <ac:spMk id="2" creationId="{F0941210-2920-9149-F090-E173D788518C}"/>
          </ac:spMkLst>
        </pc:spChg>
        <pc:spChg chg="mod">
          <ac:chgData name="Massi Catenma" userId="7edd239430b66c60" providerId="LiveId" clId="{AAA90315-C3CA-40BA-B372-BD06FA5FD30C}" dt="2023-05-22T19:47:25.772" v="4014" actId="20577"/>
          <ac:spMkLst>
            <pc:docMk/>
            <pc:sldMk cId="2337102606" sldId="387"/>
            <ac:spMk id="6" creationId="{C563BF1B-32A8-BAB2-7DCA-3BEA8608FB65}"/>
          </ac:spMkLst>
        </pc:spChg>
      </pc:sldChg>
      <pc:sldChg chg="add del">
        <pc:chgData name="Massi Catenma" userId="7edd239430b66c60" providerId="LiveId" clId="{AAA90315-C3CA-40BA-B372-BD06FA5FD30C}" dt="2023-05-22T16:54:47.194" v="53" actId="47"/>
        <pc:sldMkLst>
          <pc:docMk/>
          <pc:sldMk cId="2075936833" sldId="388"/>
        </pc:sldMkLst>
      </pc:sldChg>
      <pc:sldChg chg="modSp add mod">
        <pc:chgData name="Massi Catenma" userId="7edd239430b66c60" providerId="LiveId" clId="{AAA90315-C3CA-40BA-B372-BD06FA5FD30C}" dt="2023-05-22T20:02:46.561" v="4364" actId="20577"/>
        <pc:sldMkLst>
          <pc:docMk/>
          <pc:sldMk cId="2692294587" sldId="388"/>
        </pc:sldMkLst>
        <pc:spChg chg="mod">
          <ac:chgData name="Massi Catenma" userId="7edd239430b66c60" providerId="LiveId" clId="{AAA90315-C3CA-40BA-B372-BD06FA5FD30C}" dt="2023-05-22T20:02:46.561" v="4364" actId="20577"/>
          <ac:spMkLst>
            <pc:docMk/>
            <pc:sldMk cId="2692294587" sldId="388"/>
            <ac:spMk id="6" creationId="{C563BF1B-32A8-BAB2-7DCA-3BEA8608FB65}"/>
          </ac:spMkLst>
        </pc:spChg>
      </pc:sldChg>
      <pc:sldChg chg="add del">
        <pc:chgData name="Massi Catenma" userId="7edd239430b66c60" providerId="LiveId" clId="{AAA90315-C3CA-40BA-B372-BD06FA5FD30C}" dt="2023-05-22T16:54:48.285" v="54" actId="47"/>
        <pc:sldMkLst>
          <pc:docMk/>
          <pc:sldMk cId="1001770849" sldId="389"/>
        </pc:sldMkLst>
      </pc:sldChg>
      <pc:sldChg chg="modSp add mod">
        <pc:chgData name="Massi Catenma" userId="7edd239430b66c60" providerId="LiveId" clId="{AAA90315-C3CA-40BA-B372-BD06FA5FD30C}" dt="2023-05-22T20:38:11.511" v="5821" actId="20577"/>
        <pc:sldMkLst>
          <pc:docMk/>
          <pc:sldMk cId="2019073604" sldId="389"/>
        </pc:sldMkLst>
        <pc:spChg chg="mod">
          <ac:chgData name="Massi Catenma" userId="7edd239430b66c60" providerId="LiveId" clId="{AAA90315-C3CA-40BA-B372-BD06FA5FD30C}" dt="2023-05-22T19:50:11.189" v="4038" actId="27636"/>
          <ac:spMkLst>
            <pc:docMk/>
            <pc:sldMk cId="2019073604" sldId="389"/>
            <ac:spMk id="2" creationId="{F0941210-2920-9149-F090-E173D788518C}"/>
          </ac:spMkLst>
        </pc:spChg>
        <pc:spChg chg="mod">
          <ac:chgData name="Massi Catenma" userId="7edd239430b66c60" providerId="LiveId" clId="{AAA90315-C3CA-40BA-B372-BD06FA5FD30C}" dt="2023-05-22T20:38:11.511" v="5821" actId="20577"/>
          <ac:spMkLst>
            <pc:docMk/>
            <pc:sldMk cId="2019073604" sldId="389"/>
            <ac:spMk id="6" creationId="{C563BF1B-32A8-BAB2-7DCA-3BEA8608FB65}"/>
          </ac:spMkLst>
        </pc:spChg>
      </pc:sldChg>
      <pc:sldChg chg="modSp add mod">
        <pc:chgData name="Massi Catenma" userId="7edd239430b66c60" providerId="LiveId" clId="{AAA90315-C3CA-40BA-B372-BD06FA5FD30C}" dt="2023-05-22T20:39:17.443" v="5879" actId="1035"/>
        <pc:sldMkLst>
          <pc:docMk/>
          <pc:sldMk cId="1401573600" sldId="390"/>
        </pc:sldMkLst>
        <pc:spChg chg="mod">
          <ac:chgData name="Massi Catenma" userId="7edd239430b66c60" providerId="LiveId" clId="{AAA90315-C3CA-40BA-B372-BD06FA5FD30C}" dt="2023-05-22T20:39:17.443" v="5879" actId="1035"/>
          <ac:spMkLst>
            <pc:docMk/>
            <pc:sldMk cId="1401573600" sldId="390"/>
            <ac:spMk id="6" creationId="{C563BF1B-32A8-BAB2-7DCA-3BEA8608FB6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15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riepilogo lezioni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23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05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Part5henope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Direct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Direct </a:t>
            </a:r>
            <a:r>
              <a:rPr lang="it-IT" sz="2000" b="1" dirty="0" err="1"/>
              <a:t>costing</a:t>
            </a:r>
            <a:r>
              <a:rPr lang="it-IT" sz="2000" dirty="0"/>
              <a:t> (metodo del costo variabile): è un metodo che attribuisce al prodotto/servizio solo i costi variabili.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delta tra ricavi e costi variabili determina il margine di contribuzione di prodotto, che rappresenta l’ammontare disponibile alla copertura dei costi fissi.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Questa metodologia è semplice ed immediata applicazione poiché i costi variabili sono in massima parte diretti (e quindi facilmente imputabili ai prodotti);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Non essendoci alcun processo di ripartizione, il calcolo non contiene alcun margine di soggettività.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Utilizzato nelle </a:t>
            </a:r>
            <a:r>
              <a:rPr lang="it-IT" sz="2000" u="sng" dirty="0"/>
              <a:t>valutazione di «make or </a:t>
            </a:r>
            <a:r>
              <a:rPr lang="it-IT" sz="2000" u="sng" dirty="0" err="1"/>
              <a:t>buy</a:t>
            </a:r>
            <a:r>
              <a:rPr lang="it-IT" sz="2000" dirty="0"/>
              <a:t>»: confronto tra produrre internamente un prodotto da rivendere o acquistarlo per rivenderlo.</a:t>
            </a:r>
          </a:p>
        </p:txBody>
      </p:sp>
    </p:spTree>
    <p:extLst>
      <p:ext uri="{BB962C8B-B14F-4D97-AF65-F5344CB8AC3E}">
        <p14:creationId xmlns:p14="http://schemas.microsoft.com/office/powerpoint/2010/main" val="382440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1130437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Full </a:t>
            </a:r>
            <a:r>
              <a:rPr lang="it-IT" sz="2000" b="1" dirty="0" err="1"/>
              <a:t>costing</a:t>
            </a:r>
            <a:r>
              <a:rPr lang="it-IT" sz="2000" dirty="0"/>
              <a:t> (metodo del costo pieno): è un metodo che attribuisce al prodotto/servizio non solo i costi variabili, ma anche quelli fissi ma pro-quota.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delta tra ricavi e costi totali rappresenta l’ammontare finale di utile della azienda..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Questa metodologia è più complessa poiché i costi fissi devono essere imputati ai prodotti attraverso al scelta di opportune chiavi di riparto.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Ripartizione a base unica</a:t>
            </a:r>
            <a:endParaRPr lang="it-IT" sz="2000" dirty="0"/>
          </a:p>
          <a:p>
            <a:pPr>
              <a:lnSpc>
                <a:spcPct val="100000"/>
              </a:lnSpc>
            </a:pPr>
            <a:r>
              <a:rPr lang="it-IT" sz="2000" u="sng" dirty="0"/>
              <a:t>Ripartizione a base multipla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1435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chiavi di ripartizione 2/2 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1" y="4855463"/>
            <a:ext cx="10595782" cy="1202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dirty="0"/>
              <a:t>Energia elettrica in base al misurazioni di reparto prima e ore macchine all’interno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Manutenzione ed ammortamenti in base alle ore macchina per prodotto.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 costi generali in base al costo industriale.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C0A08-914B-5431-0581-6E88864D4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11" y="1243584"/>
            <a:ext cx="70961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61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Budgeting vs Budget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21206" y="1243584"/>
            <a:ext cx="11183113" cy="5751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budgeting </a:t>
            </a:r>
            <a:r>
              <a:rPr lang="it-IT" sz="2000" dirty="0"/>
              <a:t>rappresenta il processo formale con cui i diversi manager dei centri di responsabilità discutono e si accordano su: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come partecipare nella propria area di responsabilità al raggiungimento degli obiettivi comuni d’azienda (</a:t>
            </a:r>
            <a:r>
              <a:rPr lang="it-IT" sz="2000" u="sng" dirty="0"/>
              <a:t>programmazione delle attività</a:t>
            </a:r>
            <a:r>
              <a:rPr lang="it-IT" sz="2000" dirty="0"/>
              <a:t>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come utilizzare le risorse disponibili (</a:t>
            </a:r>
            <a:r>
              <a:rPr lang="it-IT" sz="2000" u="sng" dirty="0"/>
              <a:t>programmazione dei costi o spese o investimenti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budget</a:t>
            </a:r>
            <a:r>
              <a:rPr lang="it-IT" sz="2000" dirty="0"/>
              <a:t> rappresenta la quantificazione, in termine numerica, delle attività e delle relative risorse necessarie che i vari manager di centri di responsabilità programmano per l’anno successivo. 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ogni centro di responsabilità ha un proprio budget</a:t>
            </a:r>
            <a:r>
              <a:rPr lang="it-IT" sz="2000" dirty="0"/>
              <a:t>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i budget dei centri di responsabilità sono legati da </a:t>
            </a:r>
            <a:r>
              <a:rPr lang="it-IT" sz="2000" u="sng" dirty="0"/>
              <a:t>rapporti causa/effetto</a:t>
            </a:r>
            <a:r>
              <a:rPr lang="it-IT" sz="2000" dirty="0"/>
              <a:t>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tutti i budget dei centri di responsabilità trovano sintesi unitaria del </a:t>
            </a:r>
            <a:r>
              <a:rPr lang="it-IT" sz="2000" u="sng" dirty="0"/>
              <a:t>budget di Conto Economico , Stato Patrimoniale e Flussi di cassa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83961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74533"/>
              <a:ext cx="1655064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009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73565"/>
              <a:ext cx="3812" cy="3345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83037" y="3540824"/>
              <a:ext cx="2351529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74049"/>
              <a:ext cx="1571050" cy="86677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2"/>
              <a:endCxn id="21" idx="0"/>
            </p:cNvCxnSpPr>
            <p:nvPr/>
          </p:nvCxnSpPr>
          <p:spPr>
            <a:xfrm flipH="1">
              <a:off x="4158802" y="3175445"/>
              <a:ext cx="2275527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58802" y="4939856"/>
              <a:ext cx="2349631" cy="4417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5132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58802" y="1923669"/>
              <a:ext cx="50864" cy="1617155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74049"/>
              <a:ext cx="261458" cy="306743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39856"/>
              <a:ext cx="279368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240340"/>
              <a:ext cx="1259393" cy="136950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582744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Budget degli investimenti (1/3)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603504" y="1417320"/>
            <a:ext cx="10954512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budget degli investimenti (capital budget) è un elenco dei progetti di acquisto/installazione di nuove immobilizzazioni e mostra per ciascun progetto: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L’area di </a:t>
            </a:r>
            <a:r>
              <a:rPr lang="it-IT" sz="2000" u="sng" dirty="0"/>
              <a:t>pertinenza</a:t>
            </a:r>
            <a:r>
              <a:rPr lang="it-IT" sz="2000" dirty="0"/>
              <a:t> (quale centro di responsabilità richiede l’investimento);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</a:t>
            </a:r>
            <a:r>
              <a:rPr lang="it-IT" sz="2000" u="sng" dirty="0"/>
              <a:t>motivazione</a:t>
            </a:r>
            <a:r>
              <a:rPr lang="it-IT" sz="2000" dirty="0"/>
              <a:t> per cui il progetto è richiesto;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</a:t>
            </a:r>
            <a:r>
              <a:rPr lang="it-IT" sz="2000" u="sng" dirty="0"/>
              <a:t>costo</a:t>
            </a:r>
            <a:r>
              <a:rPr lang="it-IT" sz="2000" dirty="0"/>
              <a:t> stimato di ciascun progetto che include tutti i costi necessari ed accessori (e.g. trasporto ed eventuali spese doganali, costi di progettazione anche interna, eventuali spese notarili o di perizie di terzi). Tutti i costi necessari a portare l’asset nelle condizioni poter operar come inteso dal management.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</a:t>
            </a:r>
            <a:r>
              <a:rPr lang="it-IT" sz="2000" u="sng" dirty="0"/>
              <a:t>tempistica</a:t>
            </a:r>
            <a:r>
              <a:rPr lang="it-IT" sz="2000" dirty="0"/>
              <a:t> dei relativi acquisti e pagamenti;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gli anni previsti di </a:t>
            </a:r>
            <a:r>
              <a:rPr lang="it-IT" sz="2000" u="sng" dirty="0"/>
              <a:t>vita utile </a:t>
            </a:r>
            <a:r>
              <a:rPr lang="it-IT" sz="2000" dirty="0"/>
              <a:t>(ammortamento);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vantaggi (</a:t>
            </a:r>
            <a:r>
              <a:rPr lang="it-IT" sz="2000" u="sng" dirty="0"/>
              <a:t>cost </a:t>
            </a:r>
            <a:r>
              <a:rPr lang="it-IT" sz="2000" u="sng" dirty="0" err="1"/>
              <a:t>saving</a:t>
            </a:r>
            <a:r>
              <a:rPr lang="it-IT" sz="2000" dirty="0"/>
              <a:t>) che sono previsti al suo termine di implementazione.</a:t>
            </a:r>
          </a:p>
          <a:p>
            <a:pPr>
              <a:lnSpc>
                <a:spcPct val="100000"/>
              </a:lnSpc>
            </a:pPr>
            <a:endParaRPr lang="it-IT" sz="1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30710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degli investimenti (3/3) 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630936" y="1344168"/>
            <a:ext cx="10917936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La tipologia degli investimenti: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Materiali</a:t>
            </a:r>
            <a:r>
              <a:rPr lang="it-IT" sz="2000" dirty="0"/>
              <a:t>: impianto, macchinario, fabbricato;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Immateriali</a:t>
            </a:r>
            <a:r>
              <a:rPr lang="it-IT" sz="2000" dirty="0"/>
              <a:t>: acquisizioni di proprietà non materiali come ad esempio il brevetto, marchi;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Finanziari</a:t>
            </a:r>
            <a:r>
              <a:rPr lang="it-IT" sz="2000" dirty="0"/>
              <a:t>: acquisto delle azioni, partecipazioni.</a:t>
            </a:r>
            <a:endParaRPr lang="it-IT" sz="1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budget degli investimenti include: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nuove acquisizioni </a:t>
            </a:r>
            <a:r>
              <a:rPr lang="it-IT" sz="2000" dirty="0"/>
              <a:t>previste nel corso della formazione del budget di periodo (che potrebbero anche non concludersi nell’anno di budget =&gt; immobilizzazioni in corso);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acquisizioni già decise in anni precedenti che ancora non hanno trovato completamento (</a:t>
            </a:r>
            <a:r>
              <a:rPr lang="it-IT" sz="2000" u="sng" dirty="0" err="1"/>
              <a:t>carry</a:t>
            </a:r>
            <a:r>
              <a:rPr lang="it-IT" sz="2000" u="sng" dirty="0"/>
              <a:t> over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9515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degli investimenti materiali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249002" y="1243584"/>
            <a:ext cx="7066198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Gli investimenti materiali sono dovuti da necessità di: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sostituzione</a:t>
            </a:r>
            <a:r>
              <a:rPr lang="it-IT" sz="2000" dirty="0"/>
              <a:t>: i beni strumentali ormai obsoleti vanno sostituiti ma la capacità produttiva resta inalterata e non ha luogo una razionalizzazione dei processi;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razionalizzazione</a:t>
            </a:r>
            <a:r>
              <a:rPr lang="it-IT" sz="2000" dirty="0"/>
              <a:t>: il parco macchine viene svecchiato e aggiornato rendendo la produzione più efficiente.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espansione</a:t>
            </a:r>
            <a:r>
              <a:rPr lang="it-IT" sz="2000" dirty="0"/>
              <a:t>: la capacità produttiva viene estesa mediante l’aggiunta di investimenti a quelli esistenti;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obbligatori</a:t>
            </a:r>
            <a:r>
              <a:rPr lang="it-IT" sz="2000" dirty="0"/>
              <a:t>: richiesti dalla legge (</a:t>
            </a:r>
            <a:r>
              <a:rPr lang="it-IT" sz="2000" dirty="0" err="1"/>
              <a:t>e.g.per</a:t>
            </a:r>
            <a:r>
              <a:rPr lang="it-IT" sz="2000" dirty="0"/>
              <a:t> la legge antinfortuni, antinquinamento, ecc.);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strategici</a:t>
            </a:r>
            <a:r>
              <a:rPr lang="it-IT" sz="2000" dirty="0"/>
              <a:t>: sono investimenti il cui obiettivo è lo sviluppo futuro dell’azienda, gli effetti di tali investimenti non si vedranno quindi nell’immediato, un esempio è dato dagli investimenti in ricerca.</a:t>
            </a:r>
          </a:p>
        </p:txBody>
      </p:sp>
      <p:sp>
        <p:nvSpPr>
          <p:cNvPr id="3" name="Content Placeholder 17">
            <a:extLst>
              <a:ext uri="{FF2B5EF4-FFF2-40B4-BE49-F238E27FC236}">
                <a16:creationId xmlns:a16="http://schemas.microsoft.com/office/drawing/2014/main" id="{34D8237B-2B25-EEE7-9C99-3499DD8F6541}"/>
              </a:ext>
            </a:extLst>
          </p:cNvPr>
          <p:cNvSpPr txBox="1">
            <a:spLocks/>
          </p:cNvSpPr>
          <p:nvPr/>
        </p:nvSpPr>
        <p:spPr>
          <a:xfrm>
            <a:off x="7315200" y="1243584"/>
            <a:ext cx="4876800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Impatti: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Minore manutenzione ma maggiore ammortamento;</a:t>
            </a:r>
            <a:br>
              <a:rPr lang="it-IT" sz="2000" dirty="0"/>
            </a:br>
            <a:endParaRPr lang="it-IT" sz="1800" dirty="0"/>
          </a:p>
          <a:p>
            <a:pPr>
              <a:lnSpc>
                <a:spcPct val="100000"/>
              </a:lnSpc>
            </a:pPr>
            <a:r>
              <a:rPr lang="it-IT" sz="2000" dirty="0"/>
              <a:t>Come sopra e maggiore efficienza (materiali e/o manodopera);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Incremento costi diretti (manodopera, manutenzione, energia);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Migliore gestione rischi.</a:t>
            </a:r>
          </a:p>
          <a:p>
            <a:pPr>
              <a:lnSpc>
                <a:spcPct val="100000"/>
              </a:lnSpc>
            </a:pPr>
            <a:endParaRPr lang="it-IT" sz="2000" dirty="0"/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03334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454897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Vendite: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 fatturato </a:t>
            </a:r>
            <a:r>
              <a:rPr lang="it-IT" sz="2000" dirty="0" err="1"/>
              <a:t>mensilizzato</a:t>
            </a:r>
            <a:r>
              <a:rPr lang="it-IT" sz="2000" dirty="0"/>
              <a:t> derivante dalla vendita di prodotti/servizi durante l'esercizio di budget, nelle due componenti;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volumi</a:t>
            </a:r>
            <a:r>
              <a:rPr lang="it-IT" sz="2000" dirty="0"/>
              <a:t>: quantità fisiche di ogni prodotto in base al ciclo di vita del prodotto (lancio, sviluppo, maturità, declino);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prezzo</a:t>
            </a:r>
            <a:r>
              <a:rPr lang="it-IT" sz="2000" dirty="0"/>
              <a:t> per ogni prodotto individuato, includendo anche eventuale scontistica per prodotto/cliente/canale distributivo.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Commerciale</a:t>
            </a:r>
            <a:r>
              <a:rPr lang="it-IT" sz="2000" dirty="0"/>
              <a:t> che ha conoscenza del mercato e dei clienti (anche tramite i propri agenti di vendita);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Marketing</a:t>
            </a:r>
            <a:r>
              <a:rPr lang="it-IT" sz="2000" dirty="0"/>
              <a:t> che definisce le strategie (prezzo/prodotto/canale/pubblicità/promozioni) che impattano sulle quantità stimate da vendere.</a:t>
            </a:r>
          </a:p>
        </p:txBody>
      </p:sp>
    </p:spTree>
    <p:extLst>
      <p:ext uri="{BB962C8B-B14F-4D97-AF65-F5344CB8AC3E}">
        <p14:creationId xmlns:p14="http://schemas.microsoft.com/office/powerpoint/2010/main" val="234690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Vendite: livelli di aggregazione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vendite (prezzo e quantità per prodotto) può essere ulteriormente </a:t>
            </a:r>
            <a:r>
              <a:rPr lang="it-IT" sz="2000" u="sng" dirty="0"/>
              <a:t>suddiviso in aggregati </a:t>
            </a:r>
            <a:r>
              <a:rPr lang="it-IT" sz="2000" dirty="0"/>
              <a:t>diversi come ad esempio: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tipologia/famiglia di prodotto (quando all’interno dello stesso tipo/famiglia non ci sono differenze);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area geografica (con impatto sui costi di distribuzione);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clienti (con impatto sui prezzi per eventuale scontistica);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canale distributivo (con impatto sui margini);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responsabile di vendita (con impatto sulla definizione degli obiettivi).</a:t>
            </a:r>
            <a:br>
              <a:rPr lang="it-IT" sz="2000" dirty="0"/>
            </a:b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Questi differenti livelli di aggregazione sono utili per: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 responsabilizzare il personale di vendita rispetto agli obiettivi fissati;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consentire un miglior monitoraggio dell’esecuzione del piano attraverso l’analisi degli scostamenti.</a:t>
            </a:r>
          </a:p>
        </p:txBody>
      </p:sp>
    </p:spTree>
    <p:extLst>
      <p:ext uri="{BB962C8B-B14F-4D97-AF65-F5344CB8AC3E}">
        <p14:creationId xmlns:p14="http://schemas.microsoft.com/office/powerpoint/2010/main" val="37186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8440" cy="64008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Il ciclo di Deming (PDCA, Plan-Do-Check-Act, Pianificare-Fare-Verificare-Agire) 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6C1D35-FF13-F1BB-798E-0ECA1EAF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07" y="1326416"/>
            <a:ext cx="9517902" cy="563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13155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interno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7321296" y="1258442"/>
            <a:ext cx="4456176" cy="5367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analizzare la </a:t>
            </a:r>
            <a:r>
              <a:rPr lang="it-IT" sz="2000" u="sng" dirty="0"/>
              <a:t>serie storica degli anni precedenti </a:t>
            </a:r>
            <a:r>
              <a:rPr lang="it-IT" sz="2000" dirty="0"/>
              <a:t>ed utilizzarne le tendenze come linee guida per definire: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Volumi di crescita rispetto alla fase del ciclo di vita;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Volumi rispetto alla quota di mercato;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Stagionalità.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u="sng" dirty="0"/>
              <a:t>focus sull’anno in corso</a:t>
            </a:r>
            <a:r>
              <a:rPr lang="it-IT" sz="2000" dirty="0"/>
              <a:t>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 err="1"/>
              <a:t>Actual</a:t>
            </a:r>
            <a:r>
              <a:rPr lang="it-IT" sz="2000" dirty="0"/>
              <a:t> fino a settembre;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Forecast per ultimo trimestre.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31C06B-5B31-759B-B0DC-FAC28AE83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84" y="1258442"/>
            <a:ext cx="7040212" cy="5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26287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esterno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26067"/>
            <a:ext cx="11207045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Dopo aver effettuato la stima «a bocce ferme» si valutano eventuali effetti postivi o negativi di </a:t>
            </a:r>
            <a:r>
              <a:rPr lang="it-IT" sz="2000" u="sng" dirty="0"/>
              <a:t>eventi che dovrebbero avvenire nell’anno successivo</a:t>
            </a:r>
            <a:r>
              <a:rPr lang="it-IT" sz="2000" dirty="0"/>
              <a:t>: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Condizione economica generale del paese di riferimento: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in tempo della recessione, quando la capacità di spesa della gente diminuisce, è necessario fissare il budget in maniera conservativa;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politica economica del governo che con nuove leggi può incentivare la vendita di specifici prodotti.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Studiare le tendenze del mercato (attraverso ad esempio le recensioni dei clienti e le abitudini di acquisto dei consumatori) per capire: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cambia il mercato (in contrazione / stabile / in aumento);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cambia il paniere di bene/servizi che il mercato richiede. Nuove mode? Necessità di nuovo prodotto? E da quando?;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cambio di canale distributivo (e-commerce).</a:t>
            </a:r>
          </a:p>
        </p:txBody>
      </p:sp>
    </p:spTree>
    <p:extLst>
      <p:ext uri="{BB962C8B-B14F-4D97-AF65-F5344CB8AC3E}">
        <p14:creationId xmlns:p14="http://schemas.microsoft.com/office/powerpoint/2010/main" val="9828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33399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esterno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902795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100" dirty="0">
                <a:solidFill>
                  <a:schemeClr val="bg1"/>
                </a:solidFill>
              </a:rPr>
              <a:t>-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100" dirty="0">
                <a:solidFill>
                  <a:schemeClr val="bg1"/>
                </a:solidFill>
              </a:rPr>
              <a:t>-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Raccolta delle informazioni sulla </a:t>
            </a:r>
            <a:r>
              <a:rPr lang="it-IT" sz="2000" u="sng" dirty="0"/>
              <a:t>concorrenza</a:t>
            </a:r>
            <a:r>
              <a:rPr lang="it-IT" sz="2000" dirty="0"/>
              <a:t> per identificare eventuali rischi per il tuo business: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prodotti più competitivi da parte di concorrenti esistenti;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nuovi concorrenti che entrano sullo stesso mercato.</a:t>
            </a:r>
          </a:p>
          <a:p>
            <a:pPr marL="457200" lvl="1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Necessità di prevedere ridimensionamento degli obiettivi di vendita e/o di modifiche ai prezzi.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Individuare </a:t>
            </a:r>
            <a:r>
              <a:rPr lang="it-IT" sz="2000" u="sng" dirty="0"/>
              <a:t>le opportunità </a:t>
            </a:r>
            <a:r>
              <a:rPr lang="it-IT" sz="2000" dirty="0"/>
              <a:t>per aumentare le vendite: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nuova attività promozionale;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nuova scontistica cliente e/o condizioni di pagamento;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pubblicità istituzionale o di prodotto;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riorganizzazione della forza vendite.</a:t>
            </a:r>
          </a:p>
        </p:txBody>
      </p:sp>
    </p:spTree>
    <p:extLst>
      <p:ext uri="{BB962C8B-B14F-4D97-AF65-F5344CB8AC3E}">
        <p14:creationId xmlns:p14="http://schemas.microsoft.com/office/powerpoint/2010/main" val="397160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Commerciale: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politica commerciale</a:t>
            </a:r>
            <a:r>
              <a:rPr lang="it-IT" sz="2000" dirty="0"/>
              <a:t>, e quindi delle risorse destinate a supportare gli obiettivi (in quantità e valore) definiti dal budget di vendita: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viene attuata la </a:t>
            </a:r>
            <a:r>
              <a:rPr lang="it-IT" sz="2000" u="sng" dirty="0"/>
              <a:t>distribuzione</a:t>
            </a:r>
            <a:r>
              <a:rPr lang="it-IT" sz="2000" dirty="0"/>
              <a:t> del prodotto;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modalità di comunicazione del prodotto attraverso </a:t>
            </a:r>
            <a:r>
              <a:rPr lang="it-IT" sz="2000" u="sng" dirty="0"/>
              <a:t>pubblicità</a:t>
            </a:r>
            <a:r>
              <a:rPr lang="it-IT" sz="2000" dirty="0"/>
              <a:t> e/o attività </a:t>
            </a:r>
            <a:r>
              <a:rPr lang="it-IT" sz="2000" u="sng" dirty="0"/>
              <a:t>promozionali</a:t>
            </a:r>
            <a:r>
              <a:rPr lang="it-IT" sz="2000" dirty="0"/>
              <a:t>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la forza vendita deve essere spinta a vendere i vari prodotti attraverso una appropriata modalità di </a:t>
            </a:r>
            <a:r>
              <a:rPr lang="it-IT" sz="2000" u="sng" dirty="0"/>
              <a:t>provvigioni</a:t>
            </a:r>
            <a:r>
              <a:rPr lang="it-IT" sz="2000" dirty="0"/>
              <a:t> che possono variare in relazione al combinazione incrociata di: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Area geografica / mercati di destinazione (Italia vs estero)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Classi di clienti e/o consumatori;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Canali di vendita.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Commerciale</a:t>
            </a:r>
            <a:r>
              <a:rPr lang="it-IT" sz="2000" dirty="0"/>
              <a:t> che ha conoscenza del mercato e dei clienti (anche tramite i propri agenti di vendita) e </a:t>
            </a:r>
            <a:r>
              <a:rPr lang="it-IT" sz="2000" u="sng" dirty="0"/>
              <a:t>Marketing</a:t>
            </a:r>
            <a:r>
              <a:rPr lang="it-IT" sz="2000" dirty="0"/>
              <a:t> che definisce le strategie (prezzo/prodotto/canale/pubblicità/promozioni) che impattano sulle quantità stimate da vendere.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563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scopo e responsabilità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politica di gestione delle scorte di prodotto finito</a:t>
            </a:r>
            <a:r>
              <a:rPr lang="it-IT" sz="2000" dirty="0"/>
              <a:t> al fine di definire poi il piano di produzione come derivante dal budget delle vendite;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Scorte Iniziali +	Quantità da Produrre = Quantità da Vendere + Scorte Finali programmate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se l’azienda non ha scorte di prodotti finiti né all’inizio né alla fine delle periodo di budget o se le scorte programmate alla fine del periodo sono uguali ad inizio periodo, allora l’azienda deve produrre esattamente i volumi di vendita previsti (i.e. quantità di vendita prevista = quantità di produzione programmata)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generalmente le aziende detengono scorte di prodotti finiti sia all’inizio che alla fine del periodo di budget (es. prodotti finiti pronti per la vendita o scorte di sicurezza programmate, per via di imprevisti, problemi di produzione, problemi di forniture materie prime, aumenti improvvisi e non programmati di domanda), in questi casi quantità di vendita prevista ≠ quantità di produzione programmata.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Quantità da Produrre = Quantità da Vendere </a:t>
            </a:r>
            <a:r>
              <a:rPr lang="it-IT" sz="2000" b="1" dirty="0"/>
              <a:t>+ Scorte Finali programmate - Scorte Iniziali </a:t>
            </a:r>
          </a:p>
        </p:txBody>
      </p:sp>
    </p:spTree>
    <p:extLst>
      <p:ext uri="{BB962C8B-B14F-4D97-AF65-F5344CB8AC3E}">
        <p14:creationId xmlns:p14="http://schemas.microsoft.com/office/powerpoint/2010/main" val="69973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variabili da considerare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scorte di prodotto finito (quantità e giorni di giacenza media per prodotto) dipende da una serie di variabili: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deperibilità del prodotto</a:t>
            </a:r>
            <a:r>
              <a:rPr lang="it-IT" sz="2000" dirty="0"/>
              <a:t>: quanto più un prodotto ha una </a:t>
            </a:r>
            <a:r>
              <a:rPr lang="it-IT" sz="2000" dirty="0" err="1"/>
              <a:t>shelf</a:t>
            </a:r>
            <a:r>
              <a:rPr lang="it-IT" sz="2000" dirty="0"/>
              <a:t>-life breve (e.g. latticini) tanto meno deve sostare in magazzino;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Capacità e costo di stoccaggio </a:t>
            </a:r>
            <a:r>
              <a:rPr lang="it-IT" sz="2000" dirty="0"/>
              <a:t>del prodotto: quanto più immagazzinare un prodotto richiede spazi e/o costi ingenti (e.g. prodotti ingombranti e/o che richiedono temperature controllate) tanto meno deve sostare in magazzino;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rischi di stock-out </a:t>
            </a:r>
            <a:r>
              <a:rPr lang="it-IT" sz="2000" dirty="0"/>
              <a:t>del prodotto; quanto più il prodotto è importante che sia sempre sul mercato (e-g- medicinali salvavita) tanto più alta può essere la quantità in giacenza nonché i giorni di permanenza;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Situazione finanziaria </a:t>
            </a:r>
            <a:r>
              <a:rPr lang="it-IT" sz="2000" dirty="0"/>
              <a:t>a breve: quanto maggiore è la necessita finanziaria per fare fronte ad esborsi a beve tanto minore dovrà essere il valore immobilizzato (e quindi la quantità a scorta e la permanenza);</a:t>
            </a:r>
          </a:p>
        </p:txBody>
      </p:sp>
    </p:spTree>
    <p:extLst>
      <p:ext uri="{BB962C8B-B14F-4D97-AF65-F5344CB8AC3E}">
        <p14:creationId xmlns:p14="http://schemas.microsoft.com/office/powerpoint/2010/main" val="69874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variabili da considerare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scorte di prodotto finito (quantità e giorni di giacenza media per prodotto) dipende da una serie di variabili: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lead time di produzione</a:t>
            </a:r>
            <a:r>
              <a:rPr lang="it-IT" sz="2000" dirty="0"/>
              <a:t>: quanto più lungo è il tempo richiesto per fabbricare il prodotto tanto </a:t>
            </a:r>
            <a:r>
              <a:rPr lang="it-IT" sz="2000" dirty="0" err="1"/>
              <a:t>piu</a:t>
            </a:r>
            <a:r>
              <a:rPr lang="it-IT" sz="2000" dirty="0"/>
              <a:t> aumenta la giacenza per tener conto degli imprevisti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caratteristiche del processo produttivo </a:t>
            </a:r>
            <a:r>
              <a:rPr lang="it-IT" sz="2000" dirty="0"/>
              <a:t>(e.g. minimo ordine di produzione o campagne di produzione ottimizzate) con impatto rispettivamente su quantità e tempi medi di giacenza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Saturazione del processo produttivo </a:t>
            </a:r>
            <a:r>
              <a:rPr lang="it-IT" sz="2000" dirty="0"/>
              <a:t>con necessita di effettuare nuovi investimenti o velocizzare quelli relativi in corso o acquistare prodotto da terzi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Dalla analisi comparata di budget delle vendite e delle scorte di prodotti finiti viene definito il </a:t>
            </a:r>
            <a:r>
              <a:rPr lang="it-IT" sz="2000" u="sng" dirty="0"/>
              <a:t>piano di produzione</a:t>
            </a:r>
            <a:r>
              <a:rPr lang="it-IT" sz="2000" dirty="0"/>
              <a:t> (volumi di produzione per prodotto articolato </a:t>
            </a:r>
            <a:r>
              <a:rPr lang="it-IT" sz="2000"/>
              <a:t>per periodi </a:t>
            </a:r>
            <a:r>
              <a:rPr lang="it-IT" sz="2000" dirty="0"/>
              <a:t>temporali e fase di produzione)</a:t>
            </a:r>
          </a:p>
        </p:txBody>
      </p:sp>
    </p:spTree>
    <p:extLst>
      <p:ext uri="{BB962C8B-B14F-4D97-AF65-F5344CB8AC3E}">
        <p14:creationId xmlns:p14="http://schemas.microsoft.com/office/powerpoint/2010/main" val="36937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costo industriale</a:t>
            </a:r>
            <a:r>
              <a:rPr lang="it-IT" sz="2000" dirty="0"/>
              <a:t> dei volumi del piano di produzione definito in base alla confronto incrociato dei budget delle vendite e del budget delle scorte di prodotto finito: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Costo primo </a:t>
            </a:r>
            <a:r>
              <a:rPr lang="it-IT" sz="2000" dirty="0"/>
              <a:t>delle risorse (quantità e valore) direttamente impiegate sul prodotto: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Manodopera diretta (ore uomo sulla base cicli di lavorazione / </a:t>
            </a:r>
            <a:r>
              <a:rPr lang="it-IT" sz="2000" dirty="0" err="1"/>
              <a:t>routing</a:t>
            </a:r>
            <a:r>
              <a:rPr lang="it-IT" sz="2000" dirty="0"/>
              <a:t> e delle ore macchina da piano di produzione)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Materiali (Distinta base / Bill Of </a:t>
            </a:r>
            <a:r>
              <a:rPr lang="it-IT" sz="2000" dirty="0" err="1"/>
              <a:t>Material</a:t>
            </a:r>
            <a:r>
              <a:rPr lang="it-IT" sz="2000" dirty="0"/>
              <a:t> BOM)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Costo industriale</a:t>
            </a:r>
            <a:r>
              <a:rPr lang="it-IT" sz="2000" dirty="0"/>
              <a:t> ottenuto aggiungendo al costo primo altri costi indiretti di produzione: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Manutenzione ed Ammortamento del macchinario di produzione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Energia consumata dal macchinario di produzione.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Personale indiretto di produzione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Produzione</a:t>
            </a:r>
            <a:r>
              <a:rPr lang="it-IT" sz="2000" dirty="0"/>
              <a:t> che ha conoscenza dei processi produttivi e delle risorse necessarie.</a:t>
            </a:r>
          </a:p>
        </p:txBody>
      </p:sp>
    </p:spTree>
    <p:extLst>
      <p:ext uri="{BB962C8B-B14F-4D97-AF65-F5344CB8AC3E}">
        <p14:creationId xmlns:p14="http://schemas.microsoft.com/office/powerpoint/2010/main" val="26752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8C5A-0D51-7FE4-0E7A-04E5CFD0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0837075" cy="64008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le variabili quantitative da considerare (1/2)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747D8916-406B-7717-235D-956A82D50AA3}"/>
              </a:ext>
            </a:extLst>
          </p:cNvPr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Per ogni fase di lavorazione del prodotto sono necessarie::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Quantità da produrre</a:t>
            </a:r>
            <a:r>
              <a:rPr lang="it-IT" sz="2000" dirty="0"/>
              <a:t> nel periodo di budget come da piano di produzione;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Ore macchina</a:t>
            </a:r>
            <a:r>
              <a:rPr lang="it-IT" sz="2000" dirty="0"/>
              <a:t> come previste dai cicli di lavorazione </a:t>
            </a:r>
            <a:r>
              <a:rPr lang="it-IT" sz="2000" b="1" dirty="0"/>
              <a:t>standard</a:t>
            </a:r>
            <a:r>
              <a:rPr lang="it-IT" sz="2000" dirty="0"/>
              <a:t> che includono separatamente le ore necessarie per: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SET UP macchina: che include le attività necessarie per avviare la macchina fino alla inizio della fase di produzione in senso stretto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PRODUZIONE: che include sia le ore «running» in cui viene avviene la produzione ma anche le ore di «fermata» dovute sia a motivi tecnici (macchina malfunzionante) che non </a:t>
            </a:r>
            <a:r>
              <a:rPr lang="it-IT" sz="2000" dirty="0" err="1"/>
              <a:t>techinic</a:t>
            </a:r>
            <a:r>
              <a:rPr lang="it-IT" sz="2000" dirty="0"/>
              <a:t> (e.g. assenza personale o materiali o materiale difettoso)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CLEANING: che include tute le attività effettuate e fine lavorazione per ripulire l’impianto per poi ripartire con una prossima lavorazione.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Ore Manodopera</a:t>
            </a:r>
            <a:r>
              <a:rPr lang="it-IT" sz="2000" dirty="0"/>
              <a:t> ottenute moltiplicando le ore macchina per il numero di persone </a:t>
            </a:r>
            <a:r>
              <a:rPr lang="it-IT" sz="2000" b="1" dirty="0"/>
              <a:t>standard</a:t>
            </a:r>
            <a:r>
              <a:rPr lang="it-IT" sz="2000" dirty="0"/>
              <a:t> necessarie e sempre divise tra Set up, Produzione e </a:t>
            </a:r>
            <a:r>
              <a:rPr lang="it-IT" sz="2000" dirty="0" err="1"/>
              <a:t>Cleaning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0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8C5A-0D51-7FE4-0E7A-04E5CFD0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0837075" cy="64008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le variabili quantitative da considerare (2/2)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747D8916-406B-7717-235D-956A82D50AA3}"/>
              </a:ext>
            </a:extLst>
          </p:cNvPr>
          <p:cNvSpPr txBox="1">
            <a:spLocks/>
          </p:cNvSpPr>
          <p:nvPr/>
        </p:nvSpPr>
        <p:spPr>
          <a:xfrm>
            <a:off x="770965" y="4828359"/>
            <a:ext cx="10748682" cy="1339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Per ogni fase di lavorazione del prodotto sono necessarie: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Quantità necessarie</a:t>
            </a:r>
            <a:r>
              <a:rPr lang="it-IT" sz="2000" dirty="0"/>
              <a:t> di tutti i materiali per la produzione di un prodotto finito;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Scarti standard</a:t>
            </a:r>
            <a:r>
              <a:rPr lang="it-IT" sz="2000" dirty="0"/>
              <a:t> di produzione.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5F71ED-BD95-E21A-7E19-88B5D3499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5" y="1390547"/>
            <a:ext cx="81057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2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Sistemi di contabilità: gestionale (1/2)</a:t>
            </a:r>
            <a:endParaRPr lang="en-GB" dirty="0"/>
          </a:p>
        </p:txBody>
      </p:sp>
      <p:sp>
        <p:nvSpPr>
          <p:cNvPr id="2" name="Content Placeholder 17">
            <a:extLst>
              <a:ext uri="{FF2B5EF4-FFF2-40B4-BE49-F238E27FC236}">
                <a16:creationId xmlns:a16="http://schemas.microsoft.com/office/drawing/2014/main" id="{91782D08-CE18-EED4-42BE-483450E28027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1363878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Contabilità analitica </a:t>
            </a:r>
            <a:r>
              <a:rPr lang="it-IT" sz="2000" dirty="0"/>
              <a:t>(</a:t>
            </a:r>
            <a:r>
              <a:rPr lang="it-IT" sz="2000" dirty="0" err="1"/>
              <a:t>Co.An</a:t>
            </a:r>
            <a:r>
              <a:rPr lang="it-IT" sz="2000" dirty="0"/>
              <a:t>. / management accounting):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rilevazione e registrazione dei </a:t>
            </a:r>
            <a:r>
              <a:rPr lang="it-IT" sz="2000" u="sng" dirty="0"/>
              <a:t>fatti di gestione interni </a:t>
            </a:r>
            <a:r>
              <a:rPr lang="it-IT" sz="2000" dirty="0"/>
              <a:t>attraverso l’analisi di come le risorse aziendali </a:t>
            </a:r>
            <a:r>
              <a:rPr lang="it-IT" sz="2000" u="sng" dirty="0"/>
              <a:t>sono state o saranno</a:t>
            </a:r>
            <a:r>
              <a:rPr lang="it-IT" sz="2000" dirty="0"/>
              <a:t> utilizzate;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Utilizza dati ed informazioni derivanti dal sistema informativo/gestionale dell’azienda che include ma </a:t>
            </a:r>
            <a:r>
              <a:rPr lang="it-IT" sz="2000" u="sng" dirty="0"/>
              <a:t>non si limita alla sola contabilità generale</a:t>
            </a:r>
            <a:r>
              <a:rPr lang="it-IT" sz="2000" dirty="0"/>
              <a:t>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Riclassifica costi e ricavi da COGE per </a:t>
            </a:r>
            <a:r>
              <a:rPr lang="it-IT" sz="2000" u="sng" dirty="0"/>
              <a:t>destinazione</a:t>
            </a:r>
            <a:r>
              <a:rPr lang="it-IT" sz="2000" dirty="0"/>
              <a:t>, attribuendoli ad una specifica area (che può essere un’area organizzativa, un prodotto, una linea di prodotti, una commessa);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Non rappresenta un obbligo ma </a:t>
            </a:r>
            <a:r>
              <a:rPr lang="it-IT" sz="2000" u="sng" dirty="0"/>
              <a:t>una necessità </a:t>
            </a:r>
            <a:r>
              <a:rPr lang="it-IT" sz="2000" dirty="0"/>
              <a:t>di corretta gestione (e.g. determinare il reddito di un dato periodo amministrativo e controllare i movimenti monetari-finanziari della gestione delle varie aree d’affari dell’azienda);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Non segue principi standard ma </a:t>
            </a:r>
            <a:r>
              <a:rPr lang="it-IT" sz="2000" u="sng" dirty="0"/>
              <a:t>si adatta alle esigenze aziendali</a:t>
            </a:r>
            <a:r>
              <a:rPr lang="it-IT" sz="2000" dirty="0"/>
              <a:t> (in uso Sistema Unico, Duplice, Integrato)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Predilige la </a:t>
            </a:r>
            <a:r>
              <a:rPr lang="it-IT" sz="2000" u="sng" dirty="0"/>
              <a:t>tempestività</a:t>
            </a:r>
            <a:r>
              <a:rPr lang="it-IT" sz="2000" dirty="0"/>
              <a:t> alla certezza della informazione data.</a:t>
            </a:r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49337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1A3D-7E8D-CB47-F501-E8B7A151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Concetto di STANDARD</a:t>
            </a:r>
          </a:p>
        </p:txBody>
      </p: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5FAB3251-918C-ADAA-AB32-50206EAB959B}"/>
              </a:ext>
            </a:extLst>
          </p:cNvPr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Gli standard a cui si riferiscono </a:t>
            </a:r>
            <a:r>
              <a:rPr lang="it-IT" sz="2000" dirty="0" err="1"/>
              <a:t>routing</a:t>
            </a:r>
            <a:r>
              <a:rPr lang="it-IT" sz="2000" dirty="0"/>
              <a:t> (ore macchina e numero di operatori per fase) e BOM (quantità di materie prime da consumare per unità di prodotto) fanno riferimento a 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tecnici di riferimento </a:t>
            </a:r>
            <a:r>
              <a:rPr lang="it-IT" sz="2000" u="sng" dirty="0" err="1"/>
              <a:t>dell</a:t>
            </a:r>
            <a:r>
              <a:rPr lang="it-IT" sz="2000" u="sng" dirty="0"/>
              <a:t> investimento originario </a:t>
            </a:r>
            <a:r>
              <a:rPr lang="it-IT" sz="2000" dirty="0"/>
              <a:t>fatto su quella singola macchina/fase: e.g. investimento fatto per lavorare 240 gg/anno x 10 ore/giorno x 5000 unità/ora = 12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aggiornato </a:t>
            </a:r>
            <a:r>
              <a:rPr lang="it-IT" sz="2000" dirty="0"/>
              <a:t>come da investimento aggiuntivo che permette di lavorare tutto il giorno e quindi : e.g. investimento fatto per lavorare 240 gg/anno x 24 ore/giorno x 5000 unità/ora = 28,8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aggiornato </a:t>
            </a:r>
            <a:r>
              <a:rPr lang="it-IT" sz="2000" dirty="0"/>
              <a:t>come da investimento aggiuntivo che permette di aumentare l’output della linea : e.g. investimento fatto per lavorare 240 gg/anno x 24 ore/giorno x 6000 unità/ora = 34,56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In mancanza di dettaglio si considera </a:t>
            </a:r>
            <a:r>
              <a:rPr lang="it-IT" sz="2000" u="sng" dirty="0"/>
              <a:t>il valore storico medio </a:t>
            </a:r>
            <a:r>
              <a:rPr lang="it-IT" sz="2000" dirty="0"/>
              <a:t>dei 3/5 anni precedenti da cui sono eliminati effetti di situazioni eccezionali (e.g. pandemia)</a:t>
            </a:r>
          </a:p>
        </p:txBody>
      </p:sp>
    </p:spTree>
    <p:extLst>
      <p:ext uri="{BB962C8B-B14F-4D97-AF65-F5344CB8AC3E}">
        <p14:creationId xmlns:p14="http://schemas.microsoft.com/office/powerpoint/2010/main" val="10825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flussi di cassa: scopo e responsabilità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260412"/>
            <a:ext cx="1090153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 saldo di liquidità in base ai flussi di cassa attesi nel corso dell'anno, per determinare la sostenibilità finanziaria della gestione aziendale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Flussi di cassa attivi</a:t>
            </a:r>
            <a:r>
              <a:rPr lang="it-IT" sz="2000" dirty="0"/>
              <a:t> derivanti da incassi generati da: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vendita di bene e servizi (Budget delle vendite) dei periodi precedenti non ancora incassati (crediti clienti)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 vendita di bene e servizi (Budget delle vendite) del periodo in corso ma con incasso non posticipato al periodo successivo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alienazione di beni immobili (disinvestimenti da budget degli investimenti)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Proventi per investimenti finanziari (budget degli investimenti)</a:t>
            </a:r>
          </a:p>
        </p:txBody>
      </p:sp>
    </p:spTree>
    <p:extLst>
      <p:ext uri="{BB962C8B-B14F-4D97-AF65-F5344CB8AC3E}">
        <p14:creationId xmlns:p14="http://schemas.microsoft.com/office/powerpoint/2010/main" val="25356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flussi di cassa: scopo e responsabilità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260412"/>
            <a:ext cx="1090153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Flussi di cassa passivi derivanti </a:t>
            </a:r>
            <a:r>
              <a:rPr lang="it-IT" sz="2000" dirty="0"/>
              <a:t>da pagamenti per: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utilizzo di tutte le risorse (personale, materiali, servizi da budget dei centri responsabilità) nei periodi precedenti ma non ancora pagate debiti fornitori)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utilizzo di tutte le risorse (personale, materiali, servizi) nei periodi in corso ma con pagamento non posticipato al periodo successivo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Pagamenti di investimenti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Rimborsi precedenti debiti vs banche.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Pagamenti di imposte e tasse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Responsabile Finanza </a:t>
            </a:r>
            <a:r>
              <a:rPr lang="it-IT" sz="2000" dirty="0"/>
              <a:t>che deve garantire la necessaria copertura finanziaria alla azienda.</a:t>
            </a:r>
          </a:p>
        </p:txBody>
      </p:sp>
    </p:spTree>
    <p:extLst>
      <p:ext uri="{BB962C8B-B14F-4D97-AF65-F5344CB8AC3E}">
        <p14:creationId xmlns:p14="http://schemas.microsoft.com/office/powerpoint/2010/main" val="8669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Processo di pianificazione: finalità e output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219192"/>
            <a:ext cx="10259569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Le </a:t>
            </a:r>
            <a:r>
              <a:rPr lang="it-IT" sz="2000" u="sng" dirty="0"/>
              <a:t>finalità</a:t>
            </a:r>
            <a:r>
              <a:rPr lang="it-IT" sz="2000" dirty="0"/>
              <a:t> principali della pianificazione strategica sono: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elaborare gli obiettivi strategici per il lungo periodo (3-5 anni);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stabilire l’assegnazione delle risorse strategiche alle varie aree aziendali;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predisporre le condizioni organizzative per il raggiungimento degli obiettivi strategici,</a:t>
            </a:r>
          </a:p>
          <a:p>
            <a:pPr>
              <a:lnSpc>
                <a:spcPct val="100000"/>
              </a:lnSpc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L’output</a:t>
            </a:r>
            <a:r>
              <a:rPr lang="it-IT" sz="2000" dirty="0"/>
              <a:t> della pianificazione strategica è il </a:t>
            </a:r>
            <a:r>
              <a:rPr lang="it-IT" sz="2000" b="1" dirty="0"/>
              <a:t>piano strategico</a:t>
            </a:r>
            <a:r>
              <a:rPr lang="it-IT" sz="2000" dirty="0"/>
              <a:t>, documento in cui la strategia aziendale viene espressa in termini: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descrittivi</a:t>
            </a:r>
            <a:r>
              <a:rPr lang="it-IT" sz="2000" dirty="0"/>
              <a:t> per risponde alle seguenti domande: chi siamo? Cosa facciamo? Perché lo facciamo? In pratica significa dare una definizione chiara della MISSION aziendale 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quantitativi</a:t>
            </a:r>
            <a:r>
              <a:rPr lang="it-IT" sz="2000" dirty="0"/>
              <a:t> per definire le azioni da intraprendere e che comportano utilizzo di risorse (le 4 M: Money, Man, </a:t>
            </a:r>
            <a:r>
              <a:rPr lang="it-IT" sz="2000" dirty="0" err="1"/>
              <a:t>Machinery</a:t>
            </a:r>
            <a:r>
              <a:rPr lang="it-IT" sz="2000" dirty="0"/>
              <a:t>. </a:t>
            </a:r>
            <a:r>
              <a:rPr lang="it-IT" sz="2000" dirty="0" err="1"/>
              <a:t>Material</a:t>
            </a:r>
            <a:r>
              <a:rPr lang="it-IT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4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B2F1-BCFC-D78A-EDEE-B2897306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Piano strategico e Budget</a:t>
            </a:r>
          </a:p>
        </p:txBody>
      </p:sp>
      <p:sp>
        <p:nvSpPr>
          <p:cNvPr id="12" name="Content Placeholder 17">
            <a:extLst>
              <a:ext uri="{FF2B5EF4-FFF2-40B4-BE49-F238E27FC236}">
                <a16:creationId xmlns:a16="http://schemas.microsoft.com/office/drawing/2014/main" id="{E65CE130-35C8-1921-4190-23D450966617}"/>
              </a:ext>
            </a:extLst>
          </p:cNvPr>
          <p:cNvSpPr txBox="1">
            <a:spLocks/>
          </p:cNvSpPr>
          <p:nvPr/>
        </p:nvSpPr>
        <p:spPr>
          <a:xfrm>
            <a:off x="521207" y="1228162"/>
            <a:ext cx="10881133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sz="2000" b="1" dirty="0"/>
          </a:p>
          <a:p>
            <a:pPr marL="3200400" lvl="7" indent="0">
              <a:lnSpc>
                <a:spcPct val="100000"/>
              </a:lnSpc>
              <a:buNone/>
            </a:pPr>
            <a:r>
              <a:rPr lang="it-IT" sz="2000" dirty="0"/>
              <a:t>PIANO STRATEGICO		BUDGET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Orizzonte temporale</a:t>
            </a:r>
            <a:r>
              <a:rPr lang="it-IT" sz="2000" dirty="0"/>
              <a:t>:		3/5 anni		1 anno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Linguaggio			</a:t>
            </a:r>
            <a:r>
              <a:rPr lang="it-IT" sz="2000" dirty="0"/>
              <a:t>quali/quantitativo	quantitativo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Attori coinvolti</a:t>
            </a:r>
            <a:r>
              <a:rPr lang="it-IT" sz="2000" dirty="0"/>
              <a:t>		Alta Direzione con	Manager / </a:t>
            </a:r>
            <a:r>
              <a:rPr lang="it-IT" sz="2000" dirty="0" err="1"/>
              <a:t>Responsabilir</a:t>
            </a:r>
            <a:r>
              <a:rPr lang="it-IT" sz="2000" dirty="0"/>
              <a:t> dei centri di 				supporto dei Manager	responsabilità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Focus				</a:t>
            </a:r>
            <a:r>
              <a:rPr lang="it-IT" sz="2000" dirty="0"/>
              <a:t>Azienda nel suo intero	Centri di responsabilità</a:t>
            </a:r>
          </a:p>
          <a:p>
            <a:pPr>
              <a:lnSpc>
                <a:spcPct val="100000"/>
              </a:lnSpc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Aspetto comune ai due</a:t>
            </a:r>
            <a:r>
              <a:rPr lang="it-IT" sz="2000" dirty="0"/>
              <a:t> è che spesso il coordinamento del intero processo è affidato alla stessa persona (responsabile Controllo di Gestione / Responsabile Amministrazione Finanza Controllo</a:t>
            </a:r>
          </a:p>
        </p:txBody>
      </p:sp>
    </p:spTree>
    <p:extLst>
      <p:ext uri="{BB962C8B-B14F-4D97-AF65-F5344CB8AC3E}">
        <p14:creationId xmlns:p14="http://schemas.microsoft.com/office/powerpoint/2010/main" val="26320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375905" cy="640080"/>
          </a:xfrm>
        </p:spPr>
        <p:txBody>
          <a:bodyPr>
            <a:normAutofit/>
          </a:bodyPr>
          <a:lstStyle/>
          <a:p>
            <a:r>
              <a:rPr lang="en-GB" dirty="0" err="1"/>
              <a:t>Analisi</a:t>
            </a:r>
            <a:r>
              <a:rPr lang="en-GB" dirty="0"/>
              <a:t> SWOT per </a:t>
            </a:r>
            <a:r>
              <a:rPr lang="en-GB" dirty="0" err="1"/>
              <a:t>elaborare</a:t>
            </a:r>
            <a:r>
              <a:rPr lang="en-GB" dirty="0"/>
              <a:t> il Piano </a:t>
            </a:r>
            <a:r>
              <a:rPr lang="en-GB" dirty="0" err="1"/>
              <a:t>Strategico</a:t>
            </a:r>
            <a:r>
              <a:rPr lang="en-GB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9C8963-0453-9BA0-9BAD-2E6634ACEA02}"/>
              </a:ext>
            </a:extLst>
          </p:cNvPr>
          <p:cNvGraphicFramePr>
            <a:graphicFrameLocks noGrp="1"/>
          </p:cNvGraphicFramePr>
          <p:nvPr/>
        </p:nvGraphicFramePr>
        <p:xfrm>
          <a:off x="521207" y="1248936"/>
          <a:ext cx="11326236" cy="6508272"/>
        </p:xfrm>
        <a:graphic>
          <a:graphicData uri="http://schemas.openxmlformats.org/drawingml/2006/table">
            <a:tbl>
              <a:tblPr/>
              <a:tblGrid>
                <a:gridCol w="1098043">
                  <a:extLst>
                    <a:ext uri="{9D8B030D-6E8A-4147-A177-3AD203B41FA5}">
                      <a16:colId xmlns:a16="http://schemas.microsoft.com/office/drawing/2014/main" val="1848321701"/>
                    </a:ext>
                  </a:extLst>
                </a:gridCol>
                <a:gridCol w="4987738">
                  <a:extLst>
                    <a:ext uri="{9D8B030D-6E8A-4147-A177-3AD203B41FA5}">
                      <a16:colId xmlns:a16="http://schemas.microsoft.com/office/drawing/2014/main" val="949210724"/>
                    </a:ext>
                  </a:extLst>
                </a:gridCol>
                <a:gridCol w="5240455">
                  <a:extLst>
                    <a:ext uri="{9D8B030D-6E8A-4147-A177-3AD203B41FA5}">
                      <a16:colId xmlns:a16="http://schemas.microsoft.com/office/drawing/2014/main" val="493200006"/>
                    </a:ext>
                  </a:extLst>
                </a:gridCol>
              </a:tblGrid>
              <a:tr h="71796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/>
                        <a:t>Analisi</a:t>
                      </a:r>
                      <a:r>
                        <a:rPr lang="en-GB" sz="1600" dirty="0"/>
                        <a:t> SWOT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Qualità </a:t>
                      </a:r>
                      <a:r>
                        <a:rPr lang="it-IT" sz="2400" b="1" dirty="0"/>
                        <a:t>utili</a:t>
                      </a:r>
                      <a:r>
                        <a:rPr lang="it-IT" sz="24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Aspetti </a:t>
                      </a:r>
                      <a:r>
                        <a:rPr lang="it-IT" sz="2400" b="1" dirty="0"/>
                        <a:t>dannosi</a:t>
                      </a:r>
                      <a:r>
                        <a:rPr lang="it-IT" sz="24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07486"/>
                  </a:ext>
                </a:extLst>
              </a:tr>
              <a:tr h="237462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Elementi interni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S</a:t>
                      </a:r>
                      <a:r>
                        <a:rPr lang="it-IT" sz="1400" dirty="0"/>
                        <a:t>trenghts -Forze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Diversificazione prodotto (A di nicchia e B di massa)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Capacita impanti disponibile per prodotto A (40%)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Impianto prodotto A flessibile per nuovo prodotto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Ottima performace pagamento fornitori materie prime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Elevata automazione per impanto prodotto B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Manodopera specializzata per prodotto 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Disponibilita di mezzi propri fino a 0,5 mln €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Know how per avviare nuovo prodotto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W</a:t>
                      </a:r>
                      <a:r>
                        <a:rPr lang="it-IT" sz="1400" dirty="0"/>
                        <a:t>eaknesses – Debolezze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Manodopera specializzata per prodtto A troppo costosa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Capacita satura per prodotto B (80%)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Percentıuale di scarti troppo elevata (30% impatto sul costo) per prodotto 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Parita di genere da raggiungere in produzione (5% impatto sul costo)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Incasso clienti tardo (50 gg vs 30 media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Scarsa produttivita del prodotto A (40% peggio del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Elevanto indebitamento bancario (1,2 m€/anno di rimborsi)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46952"/>
                  </a:ext>
                </a:extLst>
              </a:tr>
              <a:tr h="21646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Elementi esterni</a:t>
                      </a:r>
                      <a:endParaRPr lang="it-IT" sz="1800" dirty="0">
                        <a:effectLst/>
                      </a:endParaRP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O</a:t>
                      </a:r>
                      <a:r>
                        <a:rPr lang="it-IT" sz="1400" dirty="0"/>
                        <a:t>pportunities – Opportunità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Consumatori  si rivolgono verso prodotti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Tassazione delle imprese al ribasso (dal 25 al 20%)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 a fondo perduto su investimenti green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Finanziamentii su automazione (50% a fondo perduto e 50% da rimborsare in 10 anni)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İmmigrazione in aumento (effetto su manodopera non specializzata)</a:t>
                      </a:r>
                      <a:br>
                        <a:rPr lang="en-GB" sz="1300" dirty="0"/>
                      </a:b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T</a:t>
                      </a:r>
                      <a:r>
                        <a:rPr lang="it-IT" sz="1400" dirty="0"/>
                        <a:t>hreats – Minacce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Inflazione su materie prime (+8%, +5%, +3%)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Aumento salari e stipendi (+5% annuo)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Continua fuga di cervelli tra indiretti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Nuovi concorrenti in arrivo nel settore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Prodotto B in fase calante (effetto su prezzo -5% per tenere le quantita)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algn="l"/>
                      <a:r>
                        <a:rPr lang="it-IT" sz="1400" dirty="0"/>
                        <a:t> </a:t>
                      </a: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725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D3ADF44-DFAF-43F4-35C7-4EA5903923C7}"/>
              </a:ext>
            </a:extLst>
          </p:cNvPr>
          <p:cNvSpPr/>
          <p:nvPr/>
        </p:nvSpPr>
        <p:spPr>
          <a:xfrm>
            <a:off x="1665740" y="2004645"/>
            <a:ext cx="4954789" cy="284870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Strengths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304CB-0434-E753-3607-B9466F45E528}"/>
              </a:ext>
            </a:extLst>
          </p:cNvPr>
          <p:cNvSpPr/>
          <p:nvPr/>
        </p:nvSpPr>
        <p:spPr>
          <a:xfrm>
            <a:off x="6581406" y="2004646"/>
            <a:ext cx="5266037" cy="2848709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Weaknesses</a:t>
            </a:r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CBCA5B-496A-D4CD-5421-17FADA2B7BE7}"/>
              </a:ext>
            </a:extLst>
          </p:cNvPr>
          <p:cNvSpPr/>
          <p:nvPr/>
        </p:nvSpPr>
        <p:spPr>
          <a:xfrm>
            <a:off x="1665741" y="4853355"/>
            <a:ext cx="4915663" cy="2004645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Opportunities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7DBD1F-D611-6CDF-DC03-71A8F77CA5CF}"/>
              </a:ext>
            </a:extLst>
          </p:cNvPr>
          <p:cNvSpPr/>
          <p:nvPr/>
        </p:nvSpPr>
        <p:spPr>
          <a:xfrm>
            <a:off x="6581405" y="4853355"/>
            <a:ext cx="5266038" cy="2004645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Threats</a:t>
            </a:r>
            <a:endParaRPr lang="en-GB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153789-6D54-FAB0-C4DB-FD8E7AFBD006}"/>
              </a:ext>
            </a:extLst>
          </p:cNvPr>
          <p:cNvSpPr/>
          <p:nvPr/>
        </p:nvSpPr>
        <p:spPr>
          <a:xfrm>
            <a:off x="6561844" y="2004645"/>
            <a:ext cx="5266037" cy="284870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Weaknesses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1F4AA-4772-E3D6-0704-2DBA70C6FEC9}"/>
              </a:ext>
            </a:extLst>
          </p:cNvPr>
          <p:cNvSpPr/>
          <p:nvPr/>
        </p:nvSpPr>
        <p:spPr>
          <a:xfrm>
            <a:off x="6561843" y="4853354"/>
            <a:ext cx="5266038" cy="2004645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Threats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92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Analisi </a:t>
            </a:r>
            <a:r>
              <a:rPr lang="en-GB" dirty="0"/>
              <a:t>PRIMO-F </a:t>
            </a:r>
            <a:r>
              <a:rPr lang="tr-TR" dirty="0"/>
              <a:t>(</a:t>
            </a:r>
            <a:r>
              <a:rPr lang="en-GB" dirty="0"/>
              <a:t>Strengths</a:t>
            </a:r>
            <a:r>
              <a:rPr lang="tr-TR" dirty="0"/>
              <a:t> / </a:t>
            </a:r>
            <a:r>
              <a:rPr lang="en-GB" dirty="0"/>
              <a:t>Weaknesses</a:t>
            </a:r>
            <a:r>
              <a:rPr lang="tr-TR" dirty="0"/>
              <a:t>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B97F8-30A9-A82C-8065-BB36A6738E91}"/>
              </a:ext>
            </a:extLst>
          </p:cNvPr>
          <p:cNvSpPr txBox="1"/>
          <p:nvPr/>
        </p:nvSpPr>
        <p:spPr>
          <a:xfrm>
            <a:off x="312234" y="1211770"/>
            <a:ext cx="123109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</a:t>
            </a:r>
            <a:r>
              <a:rPr lang="it-IT" sz="2400" dirty="0"/>
              <a:t>nalisi accurata dei </a:t>
            </a:r>
            <a:r>
              <a:rPr lang="it-IT" sz="2400" b="1" dirty="0"/>
              <a:t>fattori </a:t>
            </a:r>
            <a:r>
              <a:rPr lang="tr-TR" sz="2400" b="1" dirty="0"/>
              <a:t>interni </a:t>
            </a:r>
            <a:r>
              <a:rPr lang="tr-TR" sz="2400" dirty="0"/>
              <a:t>che possono avere impatto sulla nostra attivita’</a:t>
            </a:r>
            <a:r>
              <a:rPr lang="it-IT" sz="2400" dirty="0"/>
              <a:t>. </a:t>
            </a:r>
            <a:endParaRPr lang="tr-TR" sz="2400" dirty="0"/>
          </a:p>
          <a:p>
            <a:endParaRPr lang="tr-TR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P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eople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Quali sono i vantaggi e quali gli svantaggi che il nostro team possiede, rispetto alla concorrenza, relativamente a fattori quali competenze, esperienze?</a:t>
            </a:r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/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R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esources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Siamo “al passo coi tempi” o abbiamo un’organizzazione aziendale obsoleta?</a:t>
            </a:r>
          </a:p>
          <a:p>
            <a:pPr algn="l"/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I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nnova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tion: Offriamo qualcosa di unico?</a:t>
            </a:r>
          </a:p>
          <a:p>
            <a:pPr algn="l"/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M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arketing: Prodotto di nicchia o di massa?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Cosa amano i clienti della nostra attività e quali critiche ci muovono?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Possiamo vantare una particolare forza del Brand 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o no?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peration: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Quali fattori incidono maggiormente sulle nostre performance?</a:t>
            </a:r>
          </a:p>
          <a:p>
            <a:pPr algn="l"/>
            <a:endParaRPr lang="tr-TR" sz="2200" b="1" dirty="0">
              <a:solidFill>
                <a:srgbClr val="3A3A3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3A3A3A"/>
                </a:solidFill>
              </a:rPr>
              <a:t>F</a:t>
            </a:r>
            <a:r>
              <a:rPr lang="tr-TR" sz="2200" dirty="0">
                <a:solidFill>
                  <a:srgbClr val="3A3A3A"/>
                </a:solidFill>
              </a:rPr>
              <a:t>inance: </a:t>
            </a:r>
            <a:r>
              <a:rPr lang="it-IT" sz="2200" dirty="0">
                <a:solidFill>
                  <a:srgbClr val="3A3A3A"/>
                </a:solidFill>
              </a:rPr>
              <a:t>Abbiamo vantaggi in termini di costi / prezzi?</a:t>
            </a:r>
            <a:r>
              <a:rPr lang="tr-TR" sz="2200" dirty="0">
                <a:solidFill>
                  <a:srgbClr val="3A3A3A"/>
                </a:solidFill>
              </a:rPr>
              <a:t> </a:t>
            </a:r>
            <a:r>
              <a:rPr lang="it-IT" sz="2200" dirty="0">
                <a:solidFill>
                  <a:srgbClr val="3A3A3A"/>
                </a:solidFill>
              </a:rPr>
              <a:t>Abbiamo sufficiente capacità di investimento per raggiungere gli obiettivi prefissati?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Analisi PESTEL (</a:t>
            </a:r>
            <a:r>
              <a:rPr lang="en-GB" dirty="0"/>
              <a:t>Opportunities</a:t>
            </a:r>
            <a:r>
              <a:rPr lang="tr-TR" dirty="0"/>
              <a:t> / </a:t>
            </a:r>
            <a:r>
              <a:rPr lang="en-GB" dirty="0"/>
              <a:t>Threats</a:t>
            </a:r>
            <a:r>
              <a:rPr lang="tr-TR" dirty="0"/>
              <a:t>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B97F8-30A9-A82C-8065-BB36A6738E91}"/>
              </a:ext>
            </a:extLst>
          </p:cNvPr>
          <p:cNvSpPr txBox="1"/>
          <p:nvPr/>
        </p:nvSpPr>
        <p:spPr>
          <a:xfrm>
            <a:off x="312234" y="1211770"/>
            <a:ext cx="123109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</a:t>
            </a:r>
            <a:r>
              <a:rPr lang="it-IT" sz="2400" dirty="0"/>
              <a:t>nalisi accurata dei </a:t>
            </a:r>
            <a:r>
              <a:rPr lang="it-IT" sz="2400" b="1" dirty="0"/>
              <a:t>fattori esterni</a:t>
            </a:r>
            <a:r>
              <a:rPr lang="tr-TR" sz="2400" b="1" dirty="0"/>
              <a:t> </a:t>
            </a:r>
            <a:r>
              <a:rPr lang="tr-TR" sz="2400" dirty="0"/>
              <a:t>che possono avere impatto sulla nostra attivita’</a:t>
            </a:r>
            <a:r>
              <a:rPr lang="it-IT" sz="2400" dirty="0"/>
              <a:t>. </a:t>
            </a:r>
            <a:endParaRPr lang="tr-TR" sz="2400" dirty="0"/>
          </a:p>
          <a:p>
            <a:endParaRPr lang="tr-TR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P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olitico</a:t>
            </a:r>
            <a:r>
              <a:rPr lang="tr-TR" sz="2200" dirty="0">
                <a:solidFill>
                  <a:srgbClr val="3A3A3A"/>
                </a:solidFill>
              </a:rPr>
              <a:t>: p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olitiche governative su concorrenza, import/export, corruzione</a:t>
            </a:r>
            <a:br>
              <a:rPr lang="tr-TR" sz="2200" b="0" i="0" dirty="0">
                <a:solidFill>
                  <a:srgbClr val="3A3A3A"/>
                </a:solidFill>
                <a:effectLst/>
              </a:rPr>
            </a:b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E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conomico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tr-TR" sz="2200" dirty="0">
                <a:solidFill>
                  <a:srgbClr val="3A3A3A"/>
                </a:solidFill>
              </a:rPr>
              <a:t>Inflazione, tassi di cambio e di interesse, disoccupazione, potere acquisto consumatori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S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ociale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tr-TR" sz="2200" dirty="0">
                <a:solidFill>
                  <a:srgbClr val="3A3A3A"/>
                </a:solidFill>
              </a:rPr>
              <a:t>Cambiamenti demografici, cambiamenti stile di vita, parita di genere, immigrazione/emigrazione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T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ecnologico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</a:t>
            </a:r>
            <a:r>
              <a:rPr lang="tr-TR" sz="2200" dirty="0">
                <a:solidFill>
                  <a:srgbClr val="3A3A3A"/>
                </a:solidFill>
              </a:rPr>
              <a:t> 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Tecnologie emergenti, automazione, incentivi per ricerca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3A3A3A"/>
                </a:solidFill>
              </a:rPr>
              <a:t>E</a:t>
            </a:r>
            <a:r>
              <a:rPr lang="tr-TR" sz="2200" dirty="0">
                <a:solidFill>
                  <a:srgbClr val="3A3A3A"/>
                </a:solidFill>
              </a:rPr>
              <a:t>nviromental: Politiche ambientali, riduzione sprechi, cambiamenti climatici</a:t>
            </a:r>
          </a:p>
          <a:p>
            <a:pPr algn="l"/>
            <a:endParaRPr lang="tr-TR" sz="2200" dirty="0">
              <a:solidFill>
                <a:srgbClr val="3A3A3A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L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egale: </a:t>
            </a:r>
            <a:r>
              <a:rPr lang="tr-TR" sz="2200" dirty="0">
                <a:solidFill>
                  <a:srgbClr val="3A3A3A"/>
                </a:solidFill>
              </a:rPr>
              <a:t>Leggi fiscali, su occupazione </a:t>
            </a:r>
            <a:endParaRPr lang="it-IT" sz="2200" b="0" i="0" dirty="0">
              <a:solidFill>
                <a:srgbClr val="3A3A3A"/>
              </a:solidFill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Reporting</a:t>
            </a:r>
            <a:r>
              <a:rPr lang="it-IT" sz="2800" dirty="0"/>
              <a:t>: finalità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6" y="1389522"/>
            <a:ext cx="11213593" cy="5316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L’attività di Reporting consiste nella </a:t>
            </a:r>
            <a:r>
              <a:rPr lang="it-IT" sz="2000" u="sng" dirty="0"/>
              <a:t>raccolta</a:t>
            </a:r>
            <a:r>
              <a:rPr lang="it-IT" sz="2000" dirty="0"/>
              <a:t> e </a:t>
            </a:r>
            <a:r>
              <a:rPr lang="it-IT" sz="2000" u="sng" dirty="0"/>
              <a:t>coordinamento delle informazioni </a:t>
            </a:r>
            <a:r>
              <a:rPr lang="it-IT" sz="2000" dirty="0"/>
              <a:t>finanziare, non finanziare, quantitative e qualitative </a:t>
            </a:r>
            <a:r>
              <a:rPr lang="it-IT" sz="2000" u="sng" dirty="0"/>
              <a:t>a consuntivo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quantità (volumi venduti, volumi prodotti, quantità materie prime consumate)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economico/finanziari (fatturato, Costo del venduto, investimenti, inventario, capitale circolante)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qualità (scarti di produzione, reclami clienti)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tempo (medi di giacenza scorte, dilazione pagamento fornitori, tempo approvvigionamento da fornitori, tempo di produzione)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fine è fornire </a:t>
            </a:r>
            <a:r>
              <a:rPr lang="it-IT" sz="2000" u="sng" dirty="0"/>
              <a:t>informazioni di sintesi sull'andamento della gestione </a:t>
            </a:r>
            <a:r>
              <a:rPr lang="it-IT" sz="2000" dirty="0"/>
              <a:t>ai responsabili.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Affinché il sistema di reporting sia efficace è indispensabile confezionare informazioni che siano poi </a:t>
            </a:r>
            <a:r>
              <a:rPr lang="it-IT" sz="2000" u="sng" dirty="0"/>
              <a:t>misurate (in numeri) </a:t>
            </a:r>
            <a:r>
              <a:rPr lang="it-IT" sz="2000" dirty="0"/>
              <a:t>in modo </a:t>
            </a:r>
            <a:r>
              <a:rPr lang="it-IT" sz="2000" u="sng" dirty="0"/>
              <a:t>chiaro</a:t>
            </a:r>
            <a:r>
              <a:rPr lang="it-IT" sz="2000" dirty="0"/>
              <a:t>, </a:t>
            </a:r>
            <a:r>
              <a:rPr lang="it-IT" sz="2000" u="sng" dirty="0"/>
              <a:t>corretto</a:t>
            </a:r>
            <a:r>
              <a:rPr lang="it-IT" sz="2000" dirty="0"/>
              <a:t>, </a:t>
            </a:r>
            <a:r>
              <a:rPr lang="it-IT" sz="2000" u="sng" dirty="0"/>
              <a:t>tempestivo</a:t>
            </a:r>
            <a:r>
              <a:rPr lang="it-IT" sz="2000" dirty="0"/>
              <a:t> e con una </a:t>
            </a:r>
            <a:r>
              <a:rPr lang="it-IT" sz="2000" u="sng" dirty="0"/>
              <a:t>periodicità</a:t>
            </a:r>
            <a:r>
              <a:rPr lang="it-IT" sz="2000" dirty="0"/>
              <a:t> definita.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627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Reporting</a:t>
            </a:r>
            <a:r>
              <a:rPr lang="it-IT" sz="2800" dirty="0"/>
              <a:t>: tre tipologie in base all’utilizzatore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6" y="1219192"/>
            <a:ext cx="11137393" cy="5254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operativo</a:t>
            </a:r>
            <a:r>
              <a:rPr lang="it-IT" sz="2000" dirty="0"/>
              <a:t>: costituito da </a:t>
            </a:r>
            <a:r>
              <a:rPr lang="it-IT" sz="2000" u="sng" dirty="0"/>
              <a:t>informazioni di dettaglio </a:t>
            </a:r>
            <a:r>
              <a:rPr lang="it-IT" sz="2000" dirty="0"/>
              <a:t>rilevate per rispondere alle esigenze di ciascuna </a:t>
            </a:r>
            <a:r>
              <a:rPr lang="it-IT" sz="2000" u="sng" dirty="0"/>
              <a:t>area di responsabilità </a:t>
            </a:r>
            <a:r>
              <a:rPr lang="it-IT" sz="2000" dirty="0"/>
              <a:t>utile per avere sempre sotto controllo sia i dati finanziari (ricavi, costi e margini delle proprie aree) che gli indicatori di efficienza dei processi (e.g. statistiche di vendita per prodotto/cliente/canale, fermi macchina per causale, analisi dei tempi macchina di produzione per linea, reclami clienti per causa, rilevazione presenze e tasso di assenteismo, scarti di produzione per prodotto);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direzionale</a:t>
            </a:r>
            <a:r>
              <a:rPr lang="it-IT" sz="2000" dirty="0"/>
              <a:t>: destinato al </a:t>
            </a:r>
            <a:r>
              <a:rPr lang="it-IT" sz="2000" u="sng" dirty="0"/>
              <a:t>top management</a:t>
            </a:r>
            <a:r>
              <a:rPr lang="it-IT" sz="2000" dirty="0"/>
              <a:t>, all’amministratore delegato, al consiglio di amministrazione, costituito da </a:t>
            </a:r>
            <a:r>
              <a:rPr lang="it-IT" sz="2000" u="sng" dirty="0"/>
              <a:t>poche informazioni di sintesi</a:t>
            </a:r>
            <a:r>
              <a:rPr lang="it-IT" sz="2000" dirty="0"/>
              <a:t>, riferite a indicatori chiave di performance (</a:t>
            </a:r>
            <a:r>
              <a:rPr lang="it-IT" sz="2000" b="1" dirty="0"/>
              <a:t>K</a:t>
            </a:r>
            <a:r>
              <a:rPr lang="it-IT" sz="2000" dirty="0"/>
              <a:t>ey </a:t>
            </a:r>
            <a:r>
              <a:rPr lang="it-IT" sz="2000" b="1" dirty="0"/>
              <a:t>P</a:t>
            </a:r>
            <a:r>
              <a:rPr lang="it-IT" sz="2000" dirty="0"/>
              <a:t>erformance </a:t>
            </a:r>
            <a:r>
              <a:rPr lang="it-IT" sz="2000" b="1" dirty="0" err="1"/>
              <a:t>I</a:t>
            </a:r>
            <a:r>
              <a:rPr lang="it-IT" sz="2000" dirty="0" err="1"/>
              <a:t>ndicators</a:t>
            </a:r>
            <a:r>
              <a:rPr lang="it-IT" sz="2000" dirty="0"/>
              <a:t>) che siano espressione dei risultati complessivi dell’azienda nel complesso (e.g. indicatori generali quali ROI, ROE, o indicatori di efficienza dei reparti produttivi, scarti di produzione, capacità utilizzo impianti, numero di reclami cliente);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istituzionale</a:t>
            </a:r>
            <a:r>
              <a:rPr lang="it-IT" sz="2000" dirty="0"/>
              <a:t>: informazioni periodicamente comunicate agli </a:t>
            </a:r>
            <a:r>
              <a:rPr lang="it-IT" sz="2000" u="sng" dirty="0"/>
              <a:t>interlocutori istituzionali </a:t>
            </a:r>
            <a:r>
              <a:rPr lang="it-IT" sz="2000" dirty="0"/>
              <a:t>(e.g., azionisti, banche, agli istituti finanziari, ai clienti, ai fornitori) principalmente di tipo economico-finanziarie (contenute nei dati di bilancio nonché </a:t>
            </a:r>
            <a:r>
              <a:rPr lang="it-IT" sz="2000" dirty="0" err="1"/>
              <a:t>budgeT</a:t>
            </a:r>
            <a:r>
              <a:rPr lang="it-IT" sz="2000" dirty="0"/>
              <a:t> e piano pluriennale</a:t>
            </a:r>
            <a:r>
              <a:rPr lang="it-IT" dirty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042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Sistemi di contabilità: gestionale (2/2)</a:t>
            </a:r>
            <a:endParaRPr lang="en-GB" dirty="0"/>
          </a:p>
        </p:txBody>
      </p:sp>
      <p:sp>
        <p:nvSpPr>
          <p:cNvPr id="2" name="Content Placeholder 17">
            <a:extLst>
              <a:ext uri="{FF2B5EF4-FFF2-40B4-BE49-F238E27FC236}">
                <a16:creationId xmlns:a16="http://schemas.microsoft.com/office/drawing/2014/main" id="{91782D08-CE18-EED4-42BE-483450E28027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Contabilità industriale </a:t>
            </a:r>
            <a:r>
              <a:rPr lang="it-IT" sz="2000" dirty="0"/>
              <a:t>(cost accounting):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è finalizzata a calcolare il </a:t>
            </a:r>
            <a:r>
              <a:rPr lang="it-IT" sz="2000" u="sng" dirty="0"/>
              <a:t>costo di prodotto/servizio</a:t>
            </a:r>
            <a:r>
              <a:rPr lang="it-IT" sz="2000" dirty="0"/>
              <a:t> e quindi la sua marginalità;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Utilizza numerosi dati ed informazioni derivanti dal sistema informativo/gestionale dell’azienda: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Distinta base (Bill Of </a:t>
            </a:r>
            <a:r>
              <a:rPr lang="it-IT" sz="2000" dirty="0" err="1"/>
              <a:t>Material</a:t>
            </a:r>
            <a:r>
              <a:rPr lang="it-IT" sz="2000" dirty="0"/>
              <a:t> / BOM): elenco dei materiali consumati per unità di prodotto;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Cicli di lavorazione (Routing): ore di fabbricazione necessarie per ogni fase di produzione e ore di manodopera relative;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Riclassifica i costi di contabilità generale secondo la destinazione d’uso</a:t>
            </a:r>
          </a:p>
        </p:txBody>
      </p:sp>
    </p:spTree>
    <p:extLst>
      <p:ext uri="{BB962C8B-B14F-4D97-AF65-F5344CB8AC3E}">
        <p14:creationId xmlns:p14="http://schemas.microsoft.com/office/powerpoint/2010/main" val="2006274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C785-CFD6-5A7A-01C7-5919D23F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133781" cy="640080"/>
          </a:xfrm>
        </p:spPr>
        <p:txBody>
          <a:bodyPr>
            <a:normAutofit/>
          </a:bodyPr>
          <a:lstStyle/>
          <a:p>
            <a:r>
              <a:rPr lang="it-IT" dirty="0"/>
              <a:t>Dagli Indicatori di Performance alla </a:t>
            </a:r>
            <a:r>
              <a:rPr lang="it-IT" dirty="0" err="1"/>
              <a:t>Balanced</a:t>
            </a:r>
            <a:r>
              <a:rPr lang="it-IT" dirty="0"/>
              <a:t> Score Card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E675BE8E-A0BF-D285-4BAB-800CC498574D}"/>
              </a:ext>
            </a:extLst>
          </p:cNvPr>
          <p:cNvSpPr txBox="1">
            <a:spLocks/>
          </p:cNvSpPr>
          <p:nvPr/>
        </p:nvSpPr>
        <p:spPr>
          <a:xfrm>
            <a:off x="521206" y="1228157"/>
            <a:ext cx="11228833" cy="5419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La </a:t>
            </a:r>
            <a:r>
              <a:rPr lang="it-IT" sz="2000" b="1" dirty="0" err="1"/>
              <a:t>B</a:t>
            </a:r>
            <a:r>
              <a:rPr lang="it-IT" sz="2000" dirty="0" err="1"/>
              <a:t>alanced</a:t>
            </a:r>
            <a:r>
              <a:rPr lang="it-IT" sz="2000" dirty="0"/>
              <a:t> </a:t>
            </a:r>
            <a:r>
              <a:rPr lang="it-IT" sz="2000" b="1" dirty="0" err="1"/>
              <a:t>S</a:t>
            </a:r>
            <a:r>
              <a:rPr lang="it-IT" sz="2000" dirty="0" err="1"/>
              <a:t>core</a:t>
            </a:r>
            <a:r>
              <a:rPr lang="it-IT" sz="2000" b="1" dirty="0" err="1"/>
              <a:t>C</a:t>
            </a:r>
            <a:r>
              <a:rPr lang="it-IT" sz="2000" dirty="0" err="1"/>
              <a:t>ard</a:t>
            </a:r>
            <a:r>
              <a:rPr lang="it-IT" sz="2000" dirty="0"/>
              <a:t> è un sistema di misurazione bilanciato dei risultati aziendali che Si basa sulla valutazione delle performance dell'impresa attraverso 4 diverse prospettive: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finanziaria</a:t>
            </a:r>
            <a:r>
              <a:rPr lang="it-IT" sz="2000" dirty="0"/>
              <a:t> che risponde alla domanda: per avere successo dal punto di vista finanziario, come dovremmo apparire ai nostri azionisti? Gli obiettivi sono quelli economici finanziari, misurati dai tradizionali indicatori di performance e redditività;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del consumatore</a:t>
            </a:r>
            <a:r>
              <a:rPr lang="it-IT" sz="2000" dirty="0"/>
              <a:t> che risponde alla domanda chiave è: come dovremmo apparire ai nostri consumatori? L'obiettivo è il miglioramento dell'offerta e del servizio per il cliente;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interna dell'impresa</a:t>
            </a:r>
            <a:r>
              <a:rPr lang="it-IT" sz="2000" dirty="0"/>
              <a:t> che risponde alla domanda: per soddisfare i consumatori, in cosa dovremmo eccellere? L'obiettivo è il miglioramento dei processi </a:t>
            </a:r>
            <a:r>
              <a:rPr lang="it-IT" sz="2000" i="1" dirty="0"/>
              <a:t>core</a:t>
            </a:r>
            <a:r>
              <a:rPr lang="it-IT" sz="20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di innovazione e apprendimento</a:t>
            </a:r>
            <a:r>
              <a:rPr lang="it-IT" sz="2000" dirty="0"/>
              <a:t> che risponde alla domanda: come manterremo le nostre capacità di apprendimento e miglioramento? L'obiettivo è l'apprendimento e sviluppo organizzativo.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Per ogni prospettiva vengono indicati specifici KPI, ed il peso degli stessi per arrivare anche ad una valutazione media ponderata del risultato aziendale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300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1 – budget investimenti e cash flow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168316" y="1136004"/>
            <a:ext cx="11942999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 seguenti investimenti come da piano strategico 2022-2025: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Sostituzione</a:t>
            </a:r>
            <a:r>
              <a:rPr lang="it-IT" sz="2000" dirty="0"/>
              <a:t> di una pressa oramai obsoleta e completamente ammortizzata con una nuova dello stesso tipo per un importo di 1,2 mln €. Tempi di implementazione 18 mesi a partire da 1/10/2023. Vita utile stimata del bene 10 anni.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Efficientamento</a:t>
            </a:r>
            <a:r>
              <a:rPr lang="it-IT" sz="2000" dirty="0"/>
              <a:t> del processo produttivo con l’acquisizione di una nuova linea di produzione da elevata automazione per 2,4 mln € che comporta una riduzione di manodopera dedicata alla linea del 30%, nella sola fase di produzione, rispetto alle attuali 21 persone dal costo unitario annuo di 36 k€ a persona. Tempi di implementazione 12 mesi a partire da aprile 2022. Vita utile 10 anni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Calcolare per il Budget 2024 (totale anno):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Ammortamento generato dagli investimenti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tenendo presente che per entrambi gli investimenti si ha il pagamento costante anticipato ogni 3 mesi, con primo pagamento ad inizio progetto e ultimo alla fine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66380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1 – soluzione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Investimento 1 inizia ad ottobre 2023 + 18 mesi = finisce a Marzo 2025. Non genera ammortamenti e nessun </a:t>
            </a:r>
            <a:r>
              <a:rPr lang="it-IT" sz="2000" dirty="0" err="1"/>
              <a:t>saving</a:t>
            </a:r>
            <a:r>
              <a:rPr lang="it-IT" sz="2000" dirty="0"/>
              <a:t> del 2023.</a:t>
            </a:r>
            <a:br>
              <a:rPr lang="it-IT" sz="2000" dirty="0"/>
            </a:br>
            <a:r>
              <a:rPr lang="it-IT" sz="2000" dirty="0"/>
              <a:t>l pagamenti da effettuare sono 7 (18 mesi / 3 mesi = 6 a cui si aggiunge 1 pagamento alla fine) =&gt; nel 2023 si pagano 4 tranche = 1,2/7x4 =0,69 ml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Investimento 2 inizia ad aprile 2023 + 12 mesi = finisce a Marzo 2025. Genera ammortamenti e </a:t>
            </a:r>
            <a:r>
              <a:rPr lang="it-IT" sz="2000" dirty="0" err="1"/>
              <a:t>saving</a:t>
            </a:r>
            <a:r>
              <a:rPr lang="it-IT" sz="2000" dirty="0"/>
              <a:t> nel 2023 a partire da Aprile (8 mesi).</a:t>
            </a:r>
            <a:br>
              <a:rPr lang="it-IT" sz="2000" dirty="0"/>
            </a:br>
            <a:r>
              <a:rPr lang="it-IT" sz="2000" dirty="0"/>
              <a:t>Ammortamento 2,4 mln / 10 (anni) / 12 mesi x 8 mesi = 0,16 mln €</a:t>
            </a:r>
            <a:br>
              <a:rPr lang="it-IT" sz="2000" dirty="0"/>
            </a:br>
            <a:r>
              <a:rPr lang="it-IT" sz="2000" dirty="0" err="1"/>
              <a:t>Saving</a:t>
            </a:r>
            <a:r>
              <a:rPr lang="it-IT" sz="2000" dirty="0"/>
              <a:t> 21 persone x 36 k€ x 30 % / 12 mesi x 8 = 0,151 mln €</a:t>
            </a:r>
            <a:br>
              <a:rPr lang="it-IT" sz="2000" dirty="0"/>
            </a:br>
            <a:r>
              <a:rPr lang="it-IT" sz="2000" dirty="0"/>
              <a:t>l pagamenti da effettuare sono 5 (12 mesi / 3 mesi = 4 a cui si aggiunge 1 pagamento alla fine) =&gt; nel 2023 si pagano 2 tranche = 2,4 / 5x2 =0,96 ml €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Ammortamento generato dagli investimenti = 0,16 mln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 = 0,151 mln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= 0,69 mln + 0,96 mln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6539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2 – budget costo industriale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il seguente budget delle vendite ANNO 2024:</a:t>
            </a:r>
            <a:br>
              <a:rPr lang="it-IT" sz="2000" dirty="0"/>
            </a:br>
            <a:r>
              <a:rPr lang="it-IT" sz="2000" dirty="0"/>
              <a:t>			Q4 23	Q1 24	Q2 24	Q3 24	Q4 24	Q1 25		</a:t>
            </a:r>
            <a:br>
              <a:rPr lang="it-IT" sz="2000" dirty="0"/>
            </a:br>
            <a:r>
              <a:rPr lang="it-IT" sz="2000" dirty="0"/>
              <a:t>QUANTITA (x1000)	100	120	130	150	140	100			</a:t>
            </a:r>
            <a:br>
              <a:rPr lang="it-IT" sz="2000" dirty="0"/>
            </a:br>
            <a:r>
              <a:rPr lang="it-IT" sz="2000" dirty="0"/>
              <a:t>PREZZO			10	10	11	11	11	12	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Calcolare sul totale 2024 l’incidenza media del costo della manodopera su fatturato tenendo in considerazione le seguenti assunzioni: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 fine 2024 l’obiettivo è dimezzare la giacenza di inizio anno pari a 2 mesi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prodotto passa attraverso 1 fase di lavorazione con le seguenti caratteristiche</a:t>
            </a:r>
            <a:br>
              <a:rPr lang="it-IT" sz="2000" dirty="0"/>
            </a:br>
            <a:r>
              <a:rPr lang="it-IT" sz="2000" dirty="0"/>
              <a:t>Set up: 5 ore per unità prodotta con 2 persone</a:t>
            </a:r>
            <a:br>
              <a:rPr lang="it-IT" sz="2000" dirty="0"/>
            </a:br>
            <a:r>
              <a:rPr lang="it-IT" sz="2000" dirty="0" err="1"/>
              <a:t>Prod</a:t>
            </a:r>
            <a:r>
              <a:rPr lang="it-IT" sz="2000" dirty="0"/>
              <a:t>: 15 ore per unità prodotta con 4 persone (prima dell’investimento)</a:t>
            </a:r>
            <a:br>
              <a:rPr lang="it-IT" sz="2000" dirty="0"/>
            </a:br>
            <a:r>
              <a:rPr lang="it-IT" sz="2000" dirty="0" err="1"/>
              <a:t>Cleaning</a:t>
            </a:r>
            <a:r>
              <a:rPr lang="it-IT" sz="2000" dirty="0"/>
              <a:t>: 3 ore per unità prodotta con 5 persone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personale diretto lavora 1400 ore all’anno</a:t>
            </a:r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371026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1 – budget investimenti e cash flow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il seguente budget delle vendite ANNO 2024:</a:t>
            </a:r>
            <a:br>
              <a:rPr lang="it-IT" sz="2000" dirty="0"/>
            </a:br>
            <a:r>
              <a:rPr lang="it-IT" sz="2000" dirty="0"/>
              <a:t>			Q4 23	Q1 24	Q2 24	Q3 24	Q4 24	Q1 25		tot 24</a:t>
            </a:r>
            <a:br>
              <a:rPr lang="it-IT" sz="2000" dirty="0"/>
            </a:br>
            <a:r>
              <a:rPr lang="it-IT" sz="2000" dirty="0"/>
              <a:t>QUANTITA (x1000)	100	120	130	150	140	100		540	</a:t>
            </a:r>
            <a:br>
              <a:rPr lang="it-IT" sz="2000" dirty="0"/>
            </a:br>
            <a:r>
              <a:rPr lang="it-IT" sz="2000" dirty="0"/>
              <a:t>PREZZO			10	10	11	11	11	12	</a:t>
            </a:r>
            <a:br>
              <a:rPr lang="it-IT" sz="2000" dirty="0"/>
            </a:br>
            <a:r>
              <a:rPr lang="it-IT" sz="2000" dirty="0"/>
              <a:t>FATTURATO (k€)		1000	1200	1430	1650	1540	1440		5820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Giacenza a inizio 2024 = 80 (120/3 mesi x 2 copertura)</a:t>
            </a:r>
            <a:br>
              <a:rPr lang="it-IT" sz="2000" dirty="0"/>
            </a:br>
            <a:r>
              <a:rPr lang="it-IT" sz="2000" dirty="0"/>
              <a:t>Giacenza a fine 2024 = 33 (100/3 mesi x 1 copertura)</a:t>
            </a:r>
            <a:br>
              <a:rPr lang="it-IT" sz="2000" dirty="0"/>
            </a:br>
            <a:r>
              <a:rPr lang="it-IT" sz="2000" dirty="0"/>
              <a:t>Quantità produrre = Vendite + </a:t>
            </a:r>
            <a:r>
              <a:rPr lang="it-IT" sz="2000" dirty="0" err="1"/>
              <a:t>giac</a:t>
            </a:r>
            <a:r>
              <a:rPr lang="it-IT" sz="2000" dirty="0"/>
              <a:t> fin – </a:t>
            </a:r>
            <a:r>
              <a:rPr lang="it-IT" sz="2000" dirty="0" err="1"/>
              <a:t>giac</a:t>
            </a:r>
            <a:r>
              <a:rPr lang="it-IT" sz="2000" dirty="0"/>
              <a:t> </a:t>
            </a:r>
            <a:r>
              <a:rPr lang="it-IT" sz="2000" dirty="0" err="1"/>
              <a:t>iniz</a:t>
            </a:r>
            <a:r>
              <a:rPr lang="it-IT" sz="2000" dirty="0"/>
              <a:t> = 540 + 33 – 80 = 493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Set up tot: 5 ore x 493 = 2465 ore macchina	ore manodopera 4930 (ore macchina x 2)</a:t>
            </a:r>
            <a:br>
              <a:rPr lang="it-IT" sz="2000" dirty="0"/>
            </a:br>
            <a:r>
              <a:rPr lang="it-IT" sz="2000" dirty="0" err="1"/>
              <a:t>Prod</a:t>
            </a:r>
            <a:r>
              <a:rPr lang="it-IT" sz="2000" dirty="0"/>
              <a:t> tot: 15 ore x 493 = 7395 ore macchina	ore manodopera 29580 (ore macchina x 4)</a:t>
            </a:r>
            <a:br>
              <a:rPr lang="it-IT" sz="2000" dirty="0"/>
            </a:br>
            <a:r>
              <a:rPr lang="it-IT" sz="2000" dirty="0" err="1"/>
              <a:t>Cleaning</a:t>
            </a:r>
            <a:r>
              <a:rPr lang="it-IT" sz="2000" dirty="0"/>
              <a:t> tot: 3 ore x 493 = 1479 ore macchina	ore manodopera 7395 (ore macchina x 5)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Totale ore manodopera 41905 equivale a 30 persone (41905 / 1400 ore a persona)</a:t>
            </a:r>
            <a:br>
              <a:rPr lang="it-IT" sz="2000" dirty="0"/>
            </a:br>
            <a:r>
              <a:rPr lang="it-IT" sz="2000" dirty="0"/>
              <a:t>Costo totale prima dell’investimento = 30 x 36 k€ =1080 k€</a:t>
            </a:r>
            <a:br>
              <a:rPr lang="it-IT" sz="2000" dirty="0"/>
            </a:br>
            <a:r>
              <a:rPr lang="it-IT" sz="2000" dirty="0"/>
              <a:t>Costo totale dopo investimento = 1080 k€ - 151 k€ = 929 k€ pari 16% del fatturato</a:t>
            </a:r>
            <a:br>
              <a:rPr lang="it-IT" sz="2000" dirty="0"/>
            </a:br>
            <a:br>
              <a:rPr lang="it-IT" sz="2000" dirty="0"/>
            </a:b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br>
              <a:rPr lang="it-IT" sz="2000" dirty="0"/>
            </a:b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922945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3 – analisi scostamento costo industriale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chiude il 2024 con i seguenti risultati: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Fatturato 10% più elevato di cui 2% dovuto ad effetto prezzo.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L’effetto del </a:t>
            </a:r>
            <a:r>
              <a:rPr lang="it-IT" sz="2000" dirty="0" err="1"/>
              <a:t>saving</a:t>
            </a:r>
            <a:r>
              <a:rPr lang="it-IT" sz="2000" dirty="0"/>
              <a:t> per il nuovo investimento si è realizzato solo per la metà </a:t>
            </a:r>
            <a:r>
              <a:rPr lang="it-IT" sz="2000" dirty="0" err="1"/>
              <a:t>dell</a:t>
            </a:r>
            <a:r>
              <a:rPr lang="it-IT" sz="2000" dirty="0"/>
              <a:t> atteso beneficio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A causa del minore assenteismo sono stati fatti meno straordinario ed il costo medio della manodopera è di 33 k€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Effettuare una </a:t>
            </a:r>
            <a:r>
              <a:rPr lang="it-IT" sz="2000" dirty="0" err="1"/>
              <a:t>analasi</a:t>
            </a:r>
            <a:r>
              <a:rPr lang="it-IT" sz="2000" dirty="0"/>
              <a:t> di scostamento sul costo della manodopera che chiude l’anno a 1034 k€ vs un </a:t>
            </a:r>
            <a:r>
              <a:rPr lang="it-IT" sz="2000" dirty="0" err="1"/>
              <a:t>bdg</a:t>
            </a:r>
            <a:r>
              <a:rPr lang="it-IT" sz="2000" dirty="0"/>
              <a:t> di 929 k€</a:t>
            </a:r>
          </a:p>
        </p:txBody>
      </p:sp>
    </p:spTree>
    <p:extLst>
      <p:ext uri="{BB962C8B-B14F-4D97-AF65-F5344CB8AC3E}">
        <p14:creationId xmlns:p14="http://schemas.microsoft.com/office/powerpoint/2010/main" val="2019073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3 – analisi scostamento costo industriale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109110"/>
            <a:ext cx="11942999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= budget x 8% (incremento fatturato 10% al netto dell’effetto prezzo) = 493 x 1,08 = 532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Ore manodopera tot a Budget = 41905 (prima </a:t>
            </a:r>
            <a:r>
              <a:rPr lang="it-IT" sz="2000" dirty="0" err="1"/>
              <a:t>dell</a:t>
            </a:r>
            <a:r>
              <a:rPr lang="it-IT" sz="2000" dirty="0"/>
              <a:t> investimento) – 8874 (30% di 29580) = 33031 ore</a:t>
            </a:r>
            <a:br>
              <a:rPr lang="it-IT" sz="2000" dirty="0"/>
            </a:br>
            <a:r>
              <a:rPr lang="it-IT" sz="2000" dirty="0" err="1"/>
              <a:t>Ore</a:t>
            </a:r>
            <a:r>
              <a:rPr lang="it-IT" sz="2000" dirty="0"/>
              <a:t> unitarie budget = 33031 / 493 = 67 (mentre era 41905/493 = 85 prima </a:t>
            </a:r>
            <a:r>
              <a:rPr lang="it-IT" sz="2000" dirty="0" err="1"/>
              <a:t>dell</a:t>
            </a:r>
            <a:r>
              <a:rPr lang="it-IT" sz="2000" dirty="0"/>
              <a:t> investimento)</a:t>
            </a:r>
            <a:br>
              <a:rPr lang="it-IT" sz="2000" dirty="0"/>
            </a:br>
            <a:r>
              <a:rPr lang="it-IT" sz="2000" dirty="0"/>
              <a:t>Ore unitarie act = invece di passare da 85 a 67 (-18 per </a:t>
            </a:r>
            <a:r>
              <a:rPr lang="it-IT" sz="2000" dirty="0" err="1"/>
              <a:t>efftto</a:t>
            </a:r>
            <a:r>
              <a:rPr lang="it-IT" sz="2000" dirty="0"/>
              <a:t> </a:t>
            </a:r>
            <a:r>
              <a:rPr lang="it-IT" sz="2000" dirty="0" err="1"/>
              <a:t>saving</a:t>
            </a:r>
            <a:r>
              <a:rPr lang="it-IT" sz="2000" dirty="0"/>
              <a:t> al 100%), passa da 85 a 76 (-9 per </a:t>
            </a:r>
            <a:r>
              <a:rPr lang="it-IT" sz="2000" dirty="0" err="1"/>
              <a:t>effeto</a:t>
            </a:r>
            <a:r>
              <a:rPr lang="it-IT" sz="2000" dirty="0"/>
              <a:t> </a:t>
            </a:r>
            <a:r>
              <a:rPr lang="it-IT" sz="2000" dirty="0" err="1"/>
              <a:t>saving</a:t>
            </a:r>
            <a:r>
              <a:rPr lang="it-IT" sz="2000" dirty="0"/>
              <a:t> al 50%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Costo orario budget = 36000 € / 1400 h = 25,7 €		Costo orario </a:t>
            </a:r>
            <a:r>
              <a:rPr lang="it-IT" sz="2000" dirty="0" err="1"/>
              <a:t>actual</a:t>
            </a:r>
            <a:r>
              <a:rPr lang="it-IT" sz="2000" dirty="0"/>
              <a:t> = 33000 € / 1400 h = 23,6 €</a:t>
            </a:r>
            <a:br>
              <a:rPr lang="it-IT" sz="2000" dirty="0"/>
            </a:b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</a:t>
            </a:r>
            <a:r>
              <a:rPr lang="it-IT" sz="2000" b="1" dirty="0"/>
              <a:t>Q </a:t>
            </a:r>
            <a:r>
              <a:rPr lang="it-IT" sz="2000" b="1" dirty="0" err="1"/>
              <a:t>prod</a:t>
            </a:r>
            <a:r>
              <a:rPr lang="it-IT" sz="2000" b="1" dirty="0"/>
              <a:t> act – Q </a:t>
            </a:r>
            <a:r>
              <a:rPr lang="it-IT" sz="2000" b="1" dirty="0" err="1"/>
              <a:t>prod</a:t>
            </a:r>
            <a:r>
              <a:rPr lang="it-IT" sz="2000" b="1" dirty="0"/>
              <a:t> </a:t>
            </a:r>
            <a:r>
              <a:rPr lang="it-IT" sz="2000" b="1" dirty="0" err="1"/>
              <a:t>bdg</a:t>
            </a:r>
            <a:r>
              <a:rPr lang="it-IT" sz="2000" dirty="0"/>
              <a:t>) x ORE unitarie </a:t>
            </a:r>
            <a:r>
              <a:rPr lang="it-IT" sz="2000" dirty="0" err="1"/>
              <a:t>bdg</a:t>
            </a:r>
            <a:r>
              <a:rPr lang="it-IT" sz="2000" dirty="0"/>
              <a:t> x costo orario </a:t>
            </a:r>
            <a:r>
              <a:rPr lang="it-IT" sz="2000" dirty="0" err="1"/>
              <a:t>bdg</a:t>
            </a:r>
            <a:r>
              <a:rPr lang="it-IT" sz="2000" dirty="0"/>
              <a:t> manodopera EFFETTO QUANTITA</a:t>
            </a:r>
            <a:br>
              <a:rPr lang="it-IT" sz="2000" dirty="0"/>
            </a:br>
            <a:r>
              <a:rPr lang="it-IT" sz="2000" dirty="0"/>
              <a:t>(532 – 493) x 67 x 25,7 = 67154 €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(</a:t>
            </a:r>
            <a:r>
              <a:rPr lang="it-IT" sz="2000" b="1" dirty="0"/>
              <a:t>ORE unitarie act - ORE unitarie </a:t>
            </a:r>
            <a:r>
              <a:rPr lang="it-IT" sz="2000" b="1" dirty="0" err="1"/>
              <a:t>bdg</a:t>
            </a:r>
            <a:r>
              <a:rPr lang="it-IT" sz="2000" dirty="0"/>
              <a:t>) x costo orario manodopera </a:t>
            </a:r>
            <a:r>
              <a:rPr lang="it-IT" sz="2000" dirty="0" err="1"/>
              <a:t>bdg</a:t>
            </a:r>
            <a:r>
              <a:rPr lang="it-IT" sz="2000" dirty="0"/>
              <a:t> EFF. CONSUMO</a:t>
            </a:r>
            <a:br>
              <a:rPr lang="it-IT" sz="2000" dirty="0"/>
            </a:br>
            <a:r>
              <a:rPr lang="it-IT" sz="2000" dirty="0"/>
              <a:t>532 x (76 – 67) x 25,7 = 123052 €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Ore unitarie act x (</a:t>
            </a:r>
            <a:r>
              <a:rPr lang="it-IT" sz="2000" b="1" dirty="0"/>
              <a:t>costo orario manodopera act – costo orario manodopera </a:t>
            </a:r>
            <a:r>
              <a:rPr lang="it-IT" sz="2000" b="1" dirty="0" err="1"/>
              <a:t>bdg</a:t>
            </a:r>
            <a:r>
              <a:rPr lang="it-IT" sz="2000" dirty="0"/>
              <a:t>) EFFETTO PREZZO</a:t>
            </a:r>
            <a:br>
              <a:rPr lang="it-IT" sz="2000" dirty="0"/>
            </a:br>
            <a:r>
              <a:rPr lang="it-IT" sz="2000" dirty="0"/>
              <a:t>532 x 76 x (23,6 – 25,7) = - 84907 €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0157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(2/4)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32466" y="1243584"/>
            <a:ext cx="10623214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In funzione degli </a:t>
            </a:r>
            <a:r>
              <a:rPr lang="it-IT" sz="2000" u="sng" dirty="0"/>
              <a:t>obiettivi</a:t>
            </a:r>
            <a:r>
              <a:rPr lang="it-IT" sz="2000" dirty="0"/>
              <a:t> che in centro di responsabilità deve raggiungere e delle </a:t>
            </a:r>
            <a:r>
              <a:rPr lang="it-IT" sz="2000" u="sng" dirty="0"/>
              <a:t>risorse</a:t>
            </a:r>
            <a:r>
              <a:rPr lang="it-IT" sz="2000" dirty="0"/>
              <a:t> assegnate abbiamo: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profitto</a:t>
            </a:r>
            <a:r>
              <a:rPr lang="it-IT" sz="2000" dirty="0"/>
              <a:t>: una parte di una impresa a cui viene associato il suo profitto. In dettaglio è un'area della società che viene trattata come un business separato. I profitti e le perdite per un centro di profitto sono calcolate separatamente. E.g. una linea di business;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ricavo</a:t>
            </a:r>
            <a:r>
              <a:rPr lang="it-IT" sz="2000" dirty="0"/>
              <a:t>: Sono centri di responsabilità in cui vengono valutati i risultati in ordine alle vendite realizzate in un determinato settore, relativo ad un singolo prodotto o ad una singola zona di vendita. E.g. commerciale;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investimento</a:t>
            </a:r>
            <a:r>
              <a:rPr lang="it-IT" sz="2000" dirty="0"/>
              <a:t>: unità aziendale che utilizza il capitale per contribuire alla redditività di un'azienda. La performance di un centro di investimento è valutata dai ricavi che porta attraverso investimenti in attività rispetto alle spese complessive. E.g. ufficio tecnico;</a:t>
            </a:r>
          </a:p>
        </p:txBody>
      </p:sp>
    </p:spTree>
    <p:extLst>
      <p:ext uri="{BB962C8B-B14F-4D97-AF65-F5344CB8AC3E}">
        <p14:creationId xmlns:p14="http://schemas.microsoft.com/office/powerpoint/2010/main" val="56398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F0AD-AC4F-9F09-063D-C9874987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(3/4)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815D6EE8-4F4A-33C6-D83C-A1B8B8D17978}"/>
              </a:ext>
            </a:extLst>
          </p:cNvPr>
          <p:cNvSpPr txBox="1">
            <a:spLocks/>
          </p:cNvSpPr>
          <p:nvPr/>
        </p:nvSpPr>
        <p:spPr>
          <a:xfrm>
            <a:off x="697058" y="1453896"/>
            <a:ext cx="10696366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spesa</a:t>
            </a:r>
            <a:r>
              <a:rPr lang="it-IT" sz="2000" dirty="0"/>
              <a:t>: Si tratta di unità organizzative di supporto o di staff in cui non è possibile determinare con certezza il rapporto tra fattori produttivi e i risultati. Per questo motivo viene semplicemente dato un limite di spesa al responsabile di centro. E.g. amministrazione, ufficio legale, marketing;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costo</a:t>
            </a:r>
            <a:r>
              <a:rPr lang="it-IT" sz="2000" dirty="0"/>
              <a:t>: Segmento aziendale il cui manager ha il controllo sui costi, ma non ha controllo sul fatturato o sull'uso delle risorse destinate agli investimenti. In questo caso è possibile determinare con certezza il rapporto tra fattori produttivi (BOM e Routing) e i risultati (prodotto finito). E.g. Produzione.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7310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(1/3)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Per quanto riguarda la rilevazione dei costi con la contabilità analitica, occorre partire dalla classificazione di questi in: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Fissi: </a:t>
            </a:r>
            <a:r>
              <a:rPr lang="it-IT" sz="2000" dirty="0"/>
              <a:t>sono quei costi che non variano con il variare del volume di attività (</a:t>
            </a:r>
            <a:r>
              <a:rPr lang="it-IT" sz="2000" dirty="0" err="1"/>
              <a:t>e.g</a:t>
            </a:r>
            <a:r>
              <a:rPr lang="it-IT" sz="2000" dirty="0"/>
              <a:t> i canoni di locazione, gli stipendi, gli ammontare degli ammortamenti);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Variabili</a:t>
            </a:r>
            <a:r>
              <a:rPr lang="it-IT" sz="2000" dirty="0"/>
              <a:t>: sono tutti quei costi che variano in base al volume di attività che effettua l’azienda (e.g. le materie prime consumate, la manodopera);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Misti</a:t>
            </a:r>
            <a:r>
              <a:rPr lang="it-IT" sz="2000" dirty="0"/>
              <a:t>: con presenza di elementi variabili e fissi (e.g. energia elettrica).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In base al tipo di costo si hanno diverse azioni da intraprendere in ottica di miglioramento (taglio dei costi fissi, rendere variabili i costi fissi, ridurre gli sprechi dei costi variabili, aumentare la produttività degli impianti) </a:t>
            </a:r>
          </a:p>
        </p:txBody>
      </p:sp>
    </p:spTree>
    <p:extLst>
      <p:ext uri="{BB962C8B-B14F-4D97-AF65-F5344CB8AC3E}">
        <p14:creationId xmlns:p14="http://schemas.microsoft.com/office/powerpoint/2010/main" val="234629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(2/3)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it-IT" sz="7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preventivi</a:t>
            </a:r>
            <a:r>
              <a:rPr lang="it-IT" sz="2000" dirty="0"/>
              <a:t>: costi revisionali, come quelli del budget economico, che vengono stimati per l'anno successivo;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consuntivi</a:t>
            </a:r>
            <a:r>
              <a:rPr lang="it-IT" sz="2000" dirty="0"/>
              <a:t>: rilevati dopo che si sono manifestati.</a:t>
            </a: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diretti</a:t>
            </a:r>
            <a:r>
              <a:rPr lang="it-IT" sz="2000" dirty="0"/>
              <a:t>: che sono attribuiti direttamente ad un determinato reparto o area organizzativa o prodotto/servizio (e.g. materiali come da BOM o la manodopera </a:t>
            </a:r>
            <a:r>
              <a:rPr lang="it-IT" sz="2000" dirty="0" err="1"/>
              <a:t>impegata</a:t>
            </a:r>
            <a:r>
              <a:rPr lang="it-IT" sz="2000" dirty="0"/>
              <a:t> sulla linea di produzione)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indiretti</a:t>
            </a:r>
            <a:r>
              <a:rPr lang="it-IT" sz="2000" dirty="0"/>
              <a:t>: sono i costi che non possono essere attribuibili direttamente ad un’area produttiva o alla produzione di un prodotto o servizio, occorre che vengano suddivisi in più centri di costo (e.g. costo della direzione / top management aziendale)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Tanto più i costi sono diretti tanto meno bisogna utilizzare delle </a:t>
            </a:r>
            <a:r>
              <a:rPr lang="it-IT" sz="2000" u="sng" dirty="0"/>
              <a:t>chiavi di ripartizione </a:t>
            </a:r>
            <a:r>
              <a:rPr lang="it-IT" sz="2000" dirty="0"/>
              <a:t>per attribuire pro-quota i costi indiretti sul prodotto.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1264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(3/3)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di produzione</a:t>
            </a:r>
            <a:r>
              <a:rPr lang="it-IT" sz="2000" dirty="0"/>
              <a:t>:  costo dei processi di trasformazione, pari alla somma di tutti i costi di utilizzo dei fattori impiegati nel processo produttivo, fino al rilascio di Qualità (prodotto pronto per essere spedito)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non di produzione</a:t>
            </a:r>
            <a:r>
              <a:rPr lang="it-IT" sz="2000" dirty="0"/>
              <a:t>: tutti i costi di utilizzo dei fattori impiegati dopo processo produttivo fino alla vendita (magazzino prodotti finiti / distribuzione/ vendita).</a:t>
            </a:r>
            <a:endParaRPr lang="it-IT" sz="1800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controllabili</a:t>
            </a:r>
            <a:r>
              <a:rPr lang="it-IT" sz="2000" dirty="0"/>
              <a:t>:  costi la cui entità può essere influenzata in maniera significativa dal responsabile dell’unità organizzativa cui sono riferiti.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non controllabili</a:t>
            </a:r>
            <a:r>
              <a:rPr lang="it-IT" sz="2000" dirty="0"/>
              <a:t>: costi la cui entità non può essere influenzata in maniera significativa dal responsabile dell’unità organizzativa cui gli stessi costi sono riferibili (energia elettrica).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721832663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5112</TotalTime>
  <Words>6247</Words>
  <Application>Microsoft Office PowerPoint</Application>
  <PresentationFormat>Widescreen</PresentationFormat>
  <Paragraphs>415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Segoe UI</vt:lpstr>
      <vt:lpstr>Segoe UI Light</vt:lpstr>
      <vt:lpstr>Wingdings</vt:lpstr>
      <vt:lpstr>WelcomeDoc</vt:lpstr>
      <vt:lpstr>Pianificazione e Controllo Lezione 15 riepilogo lezioni</vt:lpstr>
      <vt:lpstr>Il ciclo di Deming (PDCA, Plan-Do-Check-Act, Pianificare-Fare-Verificare-Agire) </vt:lpstr>
      <vt:lpstr>Sistemi di contabilità: gestionale (1/2)</vt:lpstr>
      <vt:lpstr>Sistemi di contabilità: gestionale (2/2)</vt:lpstr>
      <vt:lpstr>Centri di responsabilità della CoAn (2/4)</vt:lpstr>
      <vt:lpstr>Centri di responsabilità della CoAn (3/4)</vt:lpstr>
      <vt:lpstr>Classificazione dei costi in CoAn (1/3)</vt:lpstr>
      <vt:lpstr>Classificazione dei costi in CoAn (2/3)</vt:lpstr>
      <vt:lpstr>Classificazione dei costi in CoAn (3/3)</vt:lpstr>
      <vt:lpstr>Direct costing</vt:lpstr>
      <vt:lpstr>Full costing</vt:lpstr>
      <vt:lpstr>Full costing – chiavi di ripartizione 2/2 </vt:lpstr>
      <vt:lpstr>Budgeting vs Budget</vt:lpstr>
      <vt:lpstr>Budget dei centri di responsabilità: rapporti causa-effetto</vt:lpstr>
      <vt:lpstr>Budget degli investimenti (1/3)</vt:lpstr>
      <vt:lpstr>Budget degli investimenti (3/3) </vt:lpstr>
      <vt:lpstr>Budget degli investimenti materiali</vt:lpstr>
      <vt:lpstr>Budget delle Vendite: scopo e responsabilità</vt:lpstr>
      <vt:lpstr>Budget delle Vendite: livelli di aggregazione</vt:lpstr>
      <vt:lpstr>Stima delle quantità: analisi dell’ambiente interno</vt:lpstr>
      <vt:lpstr>Stima delle quantità: analisi dell’ambiente esterno (1/2)</vt:lpstr>
      <vt:lpstr>Stima delle quantità: analisi dell’ambiente esterno (2/2)</vt:lpstr>
      <vt:lpstr>Budget Commerciale: scopo e responsabilità</vt:lpstr>
      <vt:lpstr>Budget delle Scorte di prodotti finiti: scopo e responsabilità (1/2)</vt:lpstr>
      <vt:lpstr>Budget delle Scorte di prodotti finiti: variabili da considerare (1/2)</vt:lpstr>
      <vt:lpstr>Budget delle Scorte di prodotti finiti: variabili da considerare (2/2)</vt:lpstr>
      <vt:lpstr>Budget dei costi di produzione: scopo e responsabilità</vt:lpstr>
      <vt:lpstr>Budget dei costi di produzione: le variabili quantitative da considerare (1/2)</vt:lpstr>
      <vt:lpstr>Budget dei costi di produzione: le variabili quantitative da considerare (2/2)</vt:lpstr>
      <vt:lpstr>Concetto di STANDARD</vt:lpstr>
      <vt:lpstr>Budget flussi di cassa: scopo e responsabilità (1/2)</vt:lpstr>
      <vt:lpstr>Budget flussi di cassa: scopo e responsabilità (2/2)</vt:lpstr>
      <vt:lpstr>Processo di pianificazione: finalità e output</vt:lpstr>
      <vt:lpstr>Confronto tra Piano strategico e Budget</vt:lpstr>
      <vt:lpstr>Analisi SWOT per elaborare il Piano Strategico </vt:lpstr>
      <vt:lpstr>Analisi PRIMO-F (Strengths / Weaknesses)</vt:lpstr>
      <vt:lpstr>Analisi PESTEL (Opportunities / Threats)</vt:lpstr>
      <vt:lpstr>Reporting: finalità</vt:lpstr>
      <vt:lpstr>Reporting: tre tipologie in base all’utilizzatore</vt:lpstr>
      <vt:lpstr>Dagli Indicatori di Performance alla Balanced Score Card</vt:lpstr>
      <vt:lpstr>Esercizio 1 – budget investimenti e cash flow</vt:lpstr>
      <vt:lpstr>Esercizio 1 – soluzione</vt:lpstr>
      <vt:lpstr>Esercizio 2 – budget costo industriale</vt:lpstr>
      <vt:lpstr>Esercizio 1 – budget investimenti e cash flow</vt:lpstr>
      <vt:lpstr>Esercizio 3 – analisi scostamento costo industriale</vt:lpstr>
      <vt:lpstr>Esercizio 3 – analisi scostamento costo industriale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47</cp:revision>
  <dcterms:created xsi:type="dcterms:W3CDTF">2022-11-03T08:14:40Z</dcterms:created>
  <dcterms:modified xsi:type="dcterms:W3CDTF">2023-05-23T13:08:53Z</dcterms:modified>
  <cp:version/>
</cp:coreProperties>
</file>