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09" r:id="rId2"/>
    <p:sldId id="299" r:id="rId3"/>
    <p:sldId id="340" r:id="rId4"/>
    <p:sldId id="314" r:id="rId5"/>
    <p:sldId id="356" r:id="rId6"/>
    <p:sldId id="315" r:id="rId7"/>
    <p:sldId id="345" r:id="rId8"/>
    <p:sldId id="346" r:id="rId9"/>
    <p:sldId id="335" r:id="rId10"/>
    <p:sldId id="364" r:id="rId11"/>
    <p:sldId id="362" r:id="rId12"/>
    <p:sldId id="363" r:id="rId13"/>
    <p:sldId id="351" r:id="rId14"/>
    <p:sldId id="352" r:id="rId15"/>
    <p:sldId id="316" r:id="rId16"/>
    <p:sldId id="330" r:id="rId17"/>
    <p:sldId id="365" r:id="rId18"/>
    <p:sldId id="366" r:id="rId19"/>
    <p:sldId id="357" r:id="rId20"/>
    <p:sldId id="284" r:id="rId21"/>
  </p:sldIdLst>
  <p:sldSz cx="9144000" cy="6858000" type="screen4x3"/>
  <p:notesSz cx="6808788" cy="9940925"/>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Della Mura" initials="MDM" lastIdx="2" clrIdx="0">
    <p:extLst>
      <p:ext uri="{19B8F6BF-5375-455C-9EA6-DF929625EA0E}">
        <p15:presenceInfo xmlns:p15="http://schemas.microsoft.com/office/powerpoint/2012/main" userId="S::MARTINA.DELLA-MURA@it.ey.com::69f450a3-1636-49e5-b735-53221b569d5f" providerId="AD"/>
      </p:ext>
    </p:extLst>
  </p:cmAuthor>
  <p:cmAuthor id="2" name="Giovanni Verde" initials="GV" lastIdx="13" clrIdx="1">
    <p:extLst>
      <p:ext uri="{19B8F6BF-5375-455C-9EA6-DF929625EA0E}">
        <p15:presenceInfo xmlns:p15="http://schemas.microsoft.com/office/powerpoint/2012/main" userId="S::Giovanni.Verde@it.ey.com::d5dc2423-7363-4f52-84c6-1508ec9f96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48A62D-2BEE-4886-B148-8DCBCC5024BE}" v="4" dt="2022-10-17T14:08:44.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4" autoAdjust="0"/>
    <p:restoredTop sz="94660"/>
  </p:normalViewPr>
  <p:slideViewPr>
    <p:cSldViewPr snapToGrid="0">
      <p:cViewPr varScale="1">
        <p:scale>
          <a:sx n="86" d="100"/>
          <a:sy n="86" d="100"/>
        </p:scale>
        <p:origin x="1027" y="58"/>
      </p:cViewPr>
      <p:guideLst/>
    </p:cSldViewPr>
  </p:slideViewPr>
  <p:notesTextViewPr>
    <p:cViewPr>
      <p:scale>
        <a:sx n="1" d="1"/>
        <a:sy n="1" d="1"/>
      </p:scale>
      <p:origin x="0" y="0"/>
    </p:cViewPr>
  </p:notesTextViewPr>
  <p:notesViewPr>
    <p:cSldViewPr snapToGrid="0">
      <p:cViewPr varScale="1">
        <p:scale>
          <a:sx n="60" d="100"/>
          <a:sy n="60" d="100"/>
        </p:scale>
        <p:origin x="327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vanni Verde" userId="d5dc2423-7363-4f52-84c6-1508ec9f9656" providerId="ADAL" clId="{D070DC7A-D8B2-4A9C-AA32-79D74D3C80F1}"/>
    <pc:docChg chg="modMainMaster">
      <pc:chgData name="Giovanni Verde" userId="d5dc2423-7363-4f52-84c6-1508ec9f9656" providerId="ADAL" clId="{D070DC7A-D8B2-4A9C-AA32-79D74D3C80F1}" dt="2021-10-25T18:47:22.427" v="1" actId="20577"/>
      <pc:docMkLst>
        <pc:docMk/>
      </pc:docMkLst>
      <pc:sldMasterChg chg="modSldLayout">
        <pc:chgData name="Giovanni Verde" userId="d5dc2423-7363-4f52-84c6-1508ec9f9656" providerId="ADAL" clId="{D070DC7A-D8B2-4A9C-AA32-79D74D3C80F1}" dt="2021-10-25T18:47:22.427" v="1" actId="20577"/>
        <pc:sldMasterMkLst>
          <pc:docMk/>
          <pc:sldMasterMk cId="0" sldId="2147483660"/>
        </pc:sldMasterMkLst>
        <pc:sldLayoutChg chg="modSp mod">
          <pc:chgData name="Giovanni Verde" userId="d5dc2423-7363-4f52-84c6-1508ec9f9656" providerId="ADAL" clId="{D070DC7A-D8B2-4A9C-AA32-79D74D3C80F1}" dt="2021-10-25T18:47:22.427" v="1" actId="20577"/>
          <pc:sldLayoutMkLst>
            <pc:docMk/>
            <pc:sldMasterMk cId="0" sldId="2147483660"/>
            <pc:sldLayoutMk cId="810860669" sldId="2147483699"/>
          </pc:sldLayoutMkLst>
          <pc:spChg chg="mod">
            <ac:chgData name="Giovanni Verde" userId="d5dc2423-7363-4f52-84c6-1508ec9f9656" providerId="ADAL" clId="{D070DC7A-D8B2-4A9C-AA32-79D74D3C80F1}" dt="2021-10-25T18:47:22.427" v="1" actId="20577"/>
            <ac:spMkLst>
              <pc:docMk/>
              <pc:sldMasterMk cId="0" sldId="2147483660"/>
              <pc:sldLayoutMk cId="810860669" sldId="2147483699"/>
              <ac:spMk id="9" creationId="{D35F9A81-36C6-4783-995F-E2E742905A6F}"/>
            </ac:spMkLst>
          </pc:spChg>
        </pc:sldLayoutChg>
      </pc:sldMasterChg>
    </pc:docChg>
  </pc:docChgLst>
  <pc:docChgLst>
    <pc:chgData name="Giovanni Verde" userId="d5dc2423-7363-4f52-84c6-1508ec9f9656" providerId="ADAL" clId="{1248A62D-2BEE-4886-B148-8DCBCC5024BE}"/>
    <pc:docChg chg="modSld modMainMaster">
      <pc:chgData name="Giovanni Verde" userId="d5dc2423-7363-4f52-84c6-1508ec9f9656" providerId="ADAL" clId="{1248A62D-2BEE-4886-B148-8DCBCC5024BE}" dt="2022-10-17T14:08:58.463" v="36" actId="20577"/>
      <pc:docMkLst>
        <pc:docMk/>
      </pc:docMkLst>
      <pc:sldChg chg="modSp mod">
        <pc:chgData name="Giovanni Verde" userId="d5dc2423-7363-4f52-84c6-1508ec9f9656" providerId="ADAL" clId="{1248A62D-2BEE-4886-B148-8DCBCC5024BE}" dt="2022-10-17T14:08:58.463" v="36" actId="20577"/>
        <pc:sldMkLst>
          <pc:docMk/>
          <pc:sldMk cId="89157459" sldId="284"/>
        </pc:sldMkLst>
        <pc:spChg chg="mod">
          <ac:chgData name="Giovanni Verde" userId="d5dc2423-7363-4f52-84c6-1508ec9f9656" providerId="ADAL" clId="{1248A62D-2BEE-4886-B148-8DCBCC5024BE}" dt="2022-10-17T14:08:58.463" v="36" actId="20577"/>
          <ac:spMkLst>
            <pc:docMk/>
            <pc:sldMk cId="89157459" sldId="284"/>
            <ac:spMk id="3" creationId="{BDF8C4EB-DB61-455E-A7AF-1EEA4498AD10}"/>
          </ac:spMkLst>
        </pc:spChg>
      </pc:sldChg>
      <pc:sldChg chg="modSp mod">
        <pc:chgData name="Giovanni Verde" userId="d5dc2423-7363-4f52-84c6-1508ec9f9656" providerId="ADAL" clId="{1248A62D-2BEE-4886-B148-8DCBCC5024BE}" dt="2022-10-17T14:07:49.420" v="5" actId="20577"/>
        <pc:sldMkLst>
          <pc:docMk/>
          <pc:sldMk cId="0" sldId="315"/>
        </pc:sldMkLst>
        <pc:spChg chg="mod">
          <ac:chgData name="Giovanni Verde" userId="d5dc2423-7363-4f52-84c6-1508ec9f9656" providerId="ADAL" clId="{1248A62D-2BEE-4886-B148-8DCBCC5024BE}" dt="2022-10-17T14:07:49.420" v="5" actId="20577"/>
          <ac:spMkLst>
            <pc:docMk/>
            <pc:sldMk cId="0" sldId="315"/>
            <ac:spMk id="27651" creationId="{FD092361-7145-4018-803B-4D7B82656671}"/>
          </ac:spMkLst>
        </pc:spChg>
        <pc:graphicFrameChg chg="modGraphic">
          <ac:chgData name="Giovanni Verde" userId="d5dc2423-7363-4f52-84c6-1508ec9f9656" providerId="ADAL" clId="{1248A62D-2BEE-4886-B148-8DCBCC5024BE}" dt="2022-10-17T14:07:47.372" v="3" actId="20577"/>
          <ac:graphicFrameMkLst>
            <pc:docMk/>
            <pc:sldMk cId="0" sldId="315"/>
            <ac:graphicFrameMk id="5" creationId="{85B1E935-8603-4D7F-9BB7-DC6EF00E2D60}"/>
          </ac:graphicFrameMkLst>
        </pc:graphicFrameChg>
      </pc:sldChg>
      <pc:sldChg chg="modSp mod">
        <pc:chgData name="Giovanni Verde" userId="d5dc2423-7363-4f52-84c6-1508ec9f9656" providerId="ADAL" clId="{1248A62D-2BEE-4886-B148-8DCBCC5024BE}" dt="2022-10-17T14:08:44.009" v="32" actId="20577"/>
        <pc:sldMkLst>
          <pc:docMk/>
          <pc:sldMk cId="0" sldId="340"/>
        </pc:sldMkLst>
        <pc:spChg chg="mod">
          <ac:chgData name="Giovanni Verde" userId="d5dc2423-7363-4f52-84c6-1508ec9f9656" providerId="ADAL" clId="{1248A62D-2BEE-4886-B148-8DCBCC5024BE}" dt="2022-10-17T14:08:37.143" v="28" actId="20577"/>
          <ac:spMkLst>
            <pc:docMk/>
            <pc:sldMk cId="0" sldId="340"/>
            <ac:spMk id="5" creationId="{683F5FED-AA9C-4B41-8124-E14AB6C1557E}"/>
          </ac:spMkLst>
        </pc:spChg>
        <pc:graphicFrameChg chg="mod">
          <ac:chgData name="Giovanni Verde" userId="d5dc2423-7363-4f52-84c6-1508ec9f9656" providerId="ADAL" clId="{1248A62D-2BEE-4886-B148-8DCBCC5024BE}" dt="2022-10-17T14:08:44.009" v="32" actId="20577"/>
          <ac:graphicFrameMkLst>
            <pc:docMk/>
            <pc:sldMk cId="0" sldId="340"/>
            <ac:graphicFrameMk id="7" creationId="{E323B800-3A22-4FF6-BC10-6F8B4EF781D3}"/>
          </ac:graphicFrameMkLst>
        </pc:graphicFrameChg>
      </pc:sldChg>
      <pc:sldChg chg="modSp mod">
        <pc:chgData name="Giovanni Verde" userId="d5dc2423-7363-4f52-84c6-1508ec9f9656" providerId="ADAL" clId="{1248A62D-2BEE-4886-B148-8DCBCC5024BE}" dt="2022-10-17T14:08:55.345" v="35" actId="20577"/>
        <pc:sldMkLst>
          <pc:docMk/>
          <pc:sldMk cId="0" sldId="346"/>
        </pc:sldMkLst>
        <pc:spChg chg="mod">
          <ac:chgData name="Giovanni Verde" userId="d5dc2423-7363-4f52-84c6-1508ec9f9656" providerId="ADAL" clId="{1248A62D-2BEE-4886-B148-8DCBCC5024BE}" dt="2022-10-17T14:08:50.079" v="33" actId="20577"/>
          <ac:spMkLst>
            <pc:docMk/>
            <pc:sldMk cId="0" sldId="346"/>
            <ac:spMk id="29699" creationId="{E581640A-6F94-4FD6-AA25-2F34AE88B036}"/>
          </ac:spMkLst>
        </pc:spChg>
        <pc:graphicFrameChg chg="modGraphic">
          <ac:chgData name="Giovanni Verde" userId="d5dc2423-7363-4f52-84c6-1508ec9f9656" providerId="ADAL" clId="{1248A62D-2BEE-4886-B148-8DCBCC5024BE}" dt="2022-10-17T14:08:55.345" v="35" actId="20577"/>
          <ac:graphicFrameMkLst>
            <pc:docMk/>
            <pc:sldMk cId="0" sldId="346"/>
            <ac:graphicFrameMk id="2" creationId="{2F8881F7-0928-496F-8E7B-74A785AB97F8}"/>
          </ac:graphicFrameMkLst>
        </pc:graphicFrameChg>
      </pc:sldChg>
      <pc:sldChg chg="modSp mod">
        <pc:chgData name="Giovanni Verde" userId="d5dc2423-7363-4f52-84c6-1508ec9f9656" providerId="ADAL" clId="{1248A62D-2BEE-4886-B148-8DCBCC5024BE}" dt="2022-10-17T14:08:30.601" v="25" actId="20577"/>
        <pc:sldMkLst>
          <pc:docMk/>
          <pc:sldMk cId="0" sldId="352"/>
        </pc:sldMkLst>
        <pc:spChg chg="mod">
          <ac:chgData name="Giovanni Verde" userId="d5dc2423-7363-4f52-84c6-1508ec9f9656" providerId="ADAL" clId="{1248A62D-2BEE-4886-B148-8DCBCC5024BE}" dt="2022-10-17T14:08:30.601" v="25" actId="20577"/>
          <ac:spMkLst>
            <pc:docMk/>
            <pc:sldMk cId="0" sldId="352"/>
            <ac:spMk id="5" creationId="{C0E05D31-648F-481B-B198-5CAAC5A6D86D}"/>
          </ac:spMkLst>
        </pc:spChg>
      </pc:sldChg>
      <pc:sldMasterChg chg="modSldLayout">
        <pc:chgData name="Giovanni Verde" userId="d5dc2423-7363-4f52-84c6-1508ec9f9656" providerId="ADAL" clId="{1248A62D-2BEE-4886-B148-8DCBCC5024BE}" dt="2022-10-17T14:07:38.432" v="1" actId="20577"/>
        <pc:sldMasterMkLst>
          <pc:docMk/>
          <pc:sldMasterMk cId="0" sldId="2147483660"/>
        </pc:sldMasterMkLst>
        <pc:sldLayoutChg chg="modSp mod">
          <pc:chgData name="Giovanni Verde" userId="d5dc2423-7363-4f52-84c6-1508ec9f9656" providerId="ADAL" clId="{1248A62D-2BEE-4886-B148-8DCBCC5024BE}" dt="2022-10-17T14:07:38.432" v="1" actId="20577"/>
          <pc:sldLayoutMkLst>
            <pc:docMk/>
            <pc:sldMasterMk cId="0" sldId="2147483660"/>
            <pc:sldLayoutMk cId="810860669" sldId="2147483699"/>
          </pc:sldLayoutMkLst>
          <pc:spChg chg="mod">
            <ac:chgData name="Giovanni Verde" userId="d5dc2423-7363-4f52-84c6-1508ec9f9656" providerId="ADAL" clId="{1248A62D-2BEE-4886-B148-8DCBCC5024BE}" dt="2022-10-17T14:07:38.432" v="1" actId="20577"/>
            <ac:spMkLst>
              <pc:docMk/>
              <pc:sldMasterMk cId="0" sldId="2147483660"/>
              <pc:sldLayoutMk cId="810860669" sldId="2147483699"/>
              <ac:spMk id="9" creationId="{D35F9A81-36C6-4783-995F-E2E742905A6F}"/>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5A535-52FF-419D-A70A-1497D68014F7}" type="doc">
      <dgm:prSet loTypeId="urn:microsoft.com/office/officeart/2008/layout/VerticalCurvedList" loCatId="list" qsTypeId="urn:microsoft.com/office/officeart/2005/8/quickstyle/simple3" qsCatId="simple" csTypeId="urn:microsoft.com/office/officeart/2005/8/colors/accent0_3" csCatId="mainScheme" phldr="1"/>
      <dgm:spPr/>
      <dgm:t>
        <a:bodyPr/>
        <a:lstStyle/>
        <a:p>
          <a:endParaRPr lang="en-US"/>
        </a:p>
      </dgm:t>
    </dgm:pt>
    <dgm:pt modelId="{AAED1E29-92BB-4F4C-AF19-522DAB88A50F}">
      <dgm:prSet phldrT="[Text]"/>
      <dgm:spPr/>
      <dgm:t>
        <a:bodyPr/>
        <a:lstStyle/>
        <a:p>
          <a:r>
            <a:rPr lang="it-IT" dirty="0">
              <a:latin typeface="EYInterstate Light" panose="02000506000000020004" pitchFamily="2" charset="0"/>
            </a:rPr>
            <a:t>la revisione contabile del bilancio d’esercizio al 31 dicembre 2022, 2023 e 2024</a:t>
          </a:r>
          <a:endParaRPr lang="en-US" dirty="0"/>
        </a:p>
      </dgm:t>
    </dgm:pt>
    <dgm:pt modelId="{996CAC2F-AD1A-4535-9569-47CE4EE7D3AB}" type="parTrans" cxnId="{FD558631-C9DF-4DEC-B898-5A62A6B3D44F}">
      <dgm:prSet/>
      <dgm:spPr/>
      <dgm:t>
        <a:bodyPr/>
        <a:lstStyle/>
        <a:p>
          <a:endParaRPr lang="en-US"/>
        </a:p>
      </dgm:t>
    </dgm:pt>
    <dgm:pt modelId="{C1771271-1FC7-43C8-B253-8398211FB08C}" type="sibTrans" cxnId="{FD558631-C9DF-4DEC-B898-5A62A6B3D44F}">
      <dgm:prSet/>
      <dgm:spPr/>
      <dgm:t>
        <a:bodyPr/>
        <a:lstStyle/>
        <a:p>
          <a:endParaRPr lang="en-US"/>
        </a:p>
      </dgm:t>
    </dgm:pt>
    <dgm:pt modelId="{644E7F11-0140-474F-8DE1-32AF197EAF0A}" type="pres">
      <dgm:prSet presAssocID="{8F05A535-52FF-419D-A70A-1497D68014F7}" presName="Name0" presStyleCnt="0">
        <dgm:presLayoutVars>
          <dgm:chMax val="7"/>
          <dgm:chPref val="7"/>
          <dgm:dir/>
        </dgm:presLayoutVars>
      </dgm:prSet>
      <dgm:spPr/>
    </dgm:pt>
    <dgm:pt modelId="{5C3DBA4B-1A57-4BBB-B9B5-F24D5D082360}" type="pres">
      <dgm:prSet presAssocID="{8F05A535-52FF-419D-A70A-1497D68014F7}" presName="Name1" presStyleCnt="0"/>
      <dgm:spPr/>
    </dgm:pt>
    <dgm:pt modelId="{E7427E48-2FF8-4063-AAB0-CECA57F6F7B0}" type="pres">
      <dgm:prSet presAssocID="{8F05A535-52FF-419D-A70A-1497D68014F7}" presName="cycle" presStyleCnt="0"/>
      <dgm:spPr/>
    </dgm:pt>
    <dgm:pt modelId="{C2A3B468-8443-4002-8E2D-57BB8FB5909F}" type="pres">
      <dgm:prSet presAssocID="{8F05A535-52FF-419D-A70A-1497D68014F7}" presName="srcNode" presStyleLbl="node1" presStyleIdx="0" presStyleCnt="1"/>
      <dgm:spPr/>
    </dgm:pt>
    <dgm:pt modelId="{B5AEA3A9-18E2-401B-A64F-BCFAB60F2925}" type="pres">
      <dgm:prSet presAssocID="{8F05A535-52FF-419D-A70A-1497D68014F7}" presName="conn" presStyleLbl="parChTrans1D2" presStyleIdx="0" presStyleCnt="1"/>
      <dgm:spPr/>
    </dgm:pt>
    <dgm:pt modelId="{41C76C31-0784-4D1C-B228-77E0B7C7F02C}" type="pres">
      <dgm:prSet presAssocID="{8F05A535-52FF-419D-A70A-1497D68014F7}" presName="extraNode" presStyleLbl="node1" presStyleIdx="0" presStyleCnt="1"/>
      <dgm:spPr/>
    </dgm:pt>
    <dgm:pt modelId="{E6B396AE-59A0-4E5D-9A05-8382CC66C8B8}" type="pres">
      <dgm:prSet presAssocID="{8F05A535-52FF-419D-A70A-1497D68014F7}" presName="dstNode" presStyleLbl="node1" presStyleIdx="0" presStyleCnt="1"/>
      <dgm:spPr/>
    </dgm:pt>
    <dgm:pt modelId="{F85DDA51-4505-4D46-B988-CF3C4BB5A0BB}" type="pres">
      <dgm:prSet presAssocID="{AAED1E29-92BB-4F4C-AF19-522DAB88A50F}" presName="text_1" presStyleLbl="node1" presStyleIdx="0" presStyleCnt="1" custScaleY="27608">
        <dgm:presLayoutVars>
          <dgm:bulletEnabled val="1"/>
        </dgm:presLayoutVars>
      </dgm:prSet>
      <dgm:spPr/>
    </dgm:pt>
    <dgm:pt modelId="{E8EBCC72-4902-4E67-BD1B-AA0176C6EF93}" type="pres">
      <dgm:prSet presAssocID="{AAED1E29-92BB-4F4C-AF19-522DAB88A50F}" presName="accent_1" presStyleCnt="0"/>
      <dgm:spPr/>
    </dgm:pt>
    <dgm:pt modelId="{2D84DE95-1990-47A3-A808-D9A3F8066247}" type="pres">
      <dgm:prSet presAssocID="{AAED1E29-92BB-4F4C-AF19-522DAB88A50F}" presName="accentRepeatNode" presStyleLbl="solidFgAcc1" presStyleIdx="0" presStyleCnt="1"/>
      <dgm:spPr>
        <a:solidFill>
          <a:schemeClr val="tx2"/>
        </a:solidFill>
        <a:ln>
          <a:solidFill>
            <a:schemeClr val="accent2"/>
          </a:solidFill>
        </a:ln>
      </dgm:spPr>
    </dgm:pt>
  </dgm:ptLst>
  <dgm:cxnLst>
    <dgm:cxn modelId="{74B6111C-A11B-4827-9A25-439879D7F565}" type="presOf" srcId="{8F05A535-52FF-419D-A70A-1497D68014F7}" destId="{644E7F11-0140-474F-8DE1-32AF197EAF0A}" srcOrd="0" destOrd="0" presId="urn:microsoft.com/office/officeart/2008/layout/VerticalCurvedList"/>
    <dgm:cxn modelId="{FD558631-C9DF-4DEC-B898-5A62A6B3D44F}" srcId="{8F05A535-52FF-419D-A70A-1497D68014F7}" destId="{AAED1E29-92BB-4F4C-AF19-522DAB88A50F}" srcOrd="0" destOrd="0" parTransId="{996CAC2F-AD1A-4535-9569-47CE4EE7D3AB}" sibTransId="{C1771271-1FC7-43C8-B253-8398211FB08C}"/>
    <dgm:cxn modelId="{AC945FE0-E90A-4D1F-8026-EFE0C91A9B1D}" type="presOf" srcId="{C1771271-1FC7-43C8-B253-8398211FB08C}" destId="{B5AEA3A9-18E2-401B-A64F-BCFAB60F2925}" srcOrd="0" destOrd="0" presId="urn:microsoft.com/office/officeart/2008/layout/VerticalCurvedList"/>
    <dgm:cxn modelId="{0F3AE4F9-816D-495A-8FFA-D3C179769158}" type="presOf" srcId="{AAED1E29-92BB-4F4C-AF19-522DAB88A50F}" destId="{F85DDA51-4505-4D46-B988-CF3C4BB5A0BB}" srcOrd="0" destOrd="0" presId="urn:microsoft.com/office/officeart/2008/layout/VerticalCurvedList"/>
    <dgm:cxn modelId="{DB7EDA57-17C3-4798-BDF4-48649B58B079}" type="presParOf" srcId="{644E7F11-0140-474F-8DE1-32AF197EAF0A}" destId="{5C3DBA4B-1A57-4BBB-B9B5-F24D5D082360}" srcOrd="0" destOrd="0" presId="urn:microsoft.com/office/officeart/2008/layout/VerticalCurvedList"/>
    <dgm:cxn modelId="{4CA76149-90EF-441E-9D5E-A1EEDA9353C0}" type="presParOf" srcId="{5C3DBA4B-1A57-4BBB-B9B5-F24D5D082360}" destId="{E7427E48-2FF8-4063-AAB0-CECA57F6F7B0}" srcOrd="0" destOrd="0" presId="urn:microsoft.com/office/officeart/2008/layout/VerticalCurvedList"/>
    <dgm:cxn modelId="{C60AD555-D1FE-46A1-BAFC-37778E5413B5}" type="presParOf" srcId="{E7427E48-2FF8-4063-AAB0-CECA57F6F7B0}" destId="{C2A3B468-8443-4002-8E2D-57BB8FB5909F}" srcOrd="0" destOrd="0" presId="urn:microsoft.com/office/officeart/2008/layout/VerticalCurvedList"/>
    <dgm:cxn modelId="{63240332-8E81-4426-9710-88694D389C41}" type="presParOf" srcId="{E7427E48-2FF8-4063-AAB0-CECA57F6F7B0}" destId="{B5AEA3A9-18E2-401B-A64F-BCFAB60F2925}" srcOrd="1" destOrd="0" presId="urn:microsoft.com/office/officeart/2008/layout/VerticalCurvedList"/>
    <dgm:cxn modelId="{2B3343C6-6C52-4420-BC52-91AC4716670F}" type="presParOf" srcId="{E7427E48-2FF8-4063-AAB0-CECA57F6F7B0}" destId="{41C76C31-0784-4D1C-B228-77E0B7C7F02C}" srcOrd="2" destOrd="0" presId="urn:microsoft.com/office/officeart/2008/layout/VerticalCurvedList"/>
    <dgm:cxn modelId="{E0336AA3-4F8D-4AA7-85F2-71BA067D3423}" type="presParOf" srcId="{E7427E48-2FF8-4063-AAB0-CECA57F6F7B0}" destId="{E6B396AE-59A0-4E5D-9A05-8382CC66C8B8}" srcOrd="3" destOrd="0" presId="urn:microsoft.com/office/officeart/2008/layout/VerticalCurvedList"/>
    <dgm:cxn modelId="{B4D6BFD3-903B-4835-AF07-B85192997B5C}" type="presParOf" srcId="{5C3DBA4B-1A57-4BBB-B9B5-F24D5D082360}" destId="{F85DDA51-4505-4D46-B988-CF3C4BB5A0BB}" srcOrd="1" destOrd="0" presId="urn:microsoft.com/office/officeart/2008/layout/VerticalCurvedList"/>
    <dgm:cxn modelId="{68625644-8998-4734-8EB0-203BBF0DBE97}" type="presParOf" srcId="{5C3DBA4B-1A57-4BBB-B9B5-F24D5D082360}" destId="{E8EBCC72-4902-4E67-BD1B-AA0176C6EF93}" srcOrd="2" destOrd="0" presId="urn:microsoft.com/office/officeart/2008/layout/VerticalCurvedList"/>
    <dgm:cxn modelId="{E7B4B531-1A35-444C-816C-352BDC7C4314}" type="presParOf" srcId="{E8EBCC72-4902-4E67-BD1B-AA0176C6EF93}" destId="{2D84DE95-1990-47A3-A808-D9A3F806624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EA3A9-18E2-401B-A64F-BCFAB60F2925}">
      <dsp:nvSpPr>
        <dsp:cNvPr id="0" name=""/>
        <dsp:cNvSpPr/>
      </dsp:nvSpPr>
      <dsp:spPr>
        <a:xfrm>
          <a:off x="-3965984" y="-661824"/>
          <a:ext cx="5140073" cy="5140073"/>
        </a:xfrm>
        <a:prstGeom prst="blockArc">
          <a:avLst>
            <a:gd name="adj1" fmla="val 18900000"/>
            <a:gd name="adj2" fmla="val 2700000"/>
            <a:gd name="adj3" fmla="val 420"/>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5DDA51-4505-4D46-B988-CF3C4BB5A0BB}">
      <dsp:nvSpPr>
        <dsp:cNvPr id="0" name=""/>
        <dsp:cNvSpPr/>
      </dsp:nvSpPr>
      <dsp:spPr>
        <a:xfrm>
          <a:off x="1141095" y="1656185"/>
          <a:ext cx="6227384" cy="504053"/>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14643" tIns="38100" rIns="38100" bIns="38100" numCol="1" spcCol="1270" anchor="ctr" anchorCtr="0">
          <a:noAutofit/>
        </a:bodyPr>
        <a:lstStyle/>
        <a:p>
          <a:pPr marL="0" lvl="0" indent="0" algn="l" defTabSz="666750">
            <a:lnSpc>
              <a:spcPct val="90000"/>
            </a:lnSpc>
            <a:spcBef>
              <a:spcPct val="0"/>
            </a:spcBef>
            <a:spcAft>
              <a:spcPct val="35000"/>
            </a:spcAft>
            <a:buNone/>
          </a:pPr>
          <a:r>
            <a:rPr lang="it-IT" sz="1500" kern="1200" dirty="0">
              <a:latin typeface="EYInterstate Light" panose="02000506000000020004" pitchFamily="2" charset="0"/>
            </a:rPr>
            <a:t>la revisione contabile del bilancio d’esercizio al 31 dicembre 2022, 2023 e 2024</a:t>
          </a:r>
          <a:endParaRPr lang="en-US" sz="1500" kern="1200" dirty="0"/>
        </a:p>
      </dsp:txBody>
      <dsp:txXfrm>
        <a:off x="1141095" y="1656185"/>
        <a:ext cx="6227384" cy="504053"/>
      </dsp:txXfrm>
    </dsp:sp>
    <dsp:sp modelId="{2D84DE95-1990-47A3-A808-D9A3F8066247}">
      <dsp:nvSpPr>
        <dsp:cNvPr id="0" name=""/>
        <dsp:cNvSpPr/>
      </dsp:nvSpPr>
      <dsp:spPr>
        <a:xfrm>
          <a:off x="0" y="767116"/>
          <a:ext cx="2282191" cy="2282191"/>
        </a:xfrm>
        <a:prstGeom prst="ellipse">
          <a:avLst/>
        </a:prstGeom>
        <a:solidFill>
          <a:schemeClr val="tx2"/>
        </a:solidFill>
        <a:ln w="9525" cap="flat" cmpd="sng" algn="ctr">
          <a:solidFill>
            <a:schemeClr val="accent2"/>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B817D4-FA9D-470D-82E5-C38137DB400A}"/>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it-IT"/>
          </a:p>
        </p:txBody>
      </p:sp>
      <p:sp>
        <p:nvSpPr>
          <p:cNvPr id="3" name="Date Placeholder 2">
            <a:extLst>
              <a:ext uri="{FF2B5EF4-FFF2-40B4-BE49-F238E27FC236}">
                <a16:creationId xmlns:a16="http://schemas.microsoft.com/office/drawing/2014/main" id="{A2B62120-11EE-4D74-9BC0-EF4B21B9B6CD}"/>
              </a:ext>
            </a:extLst>
          </p:cNvPr>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CDD53EA0-4770-47FE-99DD-34C282F3AC48}" type="datetimeFigureOut">
              <a:rPr lang="it-IT" smtClean="0"/>
              <a:t>17/10/2022</a:t>
            </a:fld>
            <a:endParaRPr lang="it-IT"/>
          </a:p>
        </p:txBody>
      </p:sp>
      <p:sp>
        <p:nvSpPr>
          <p:cNvPr id="4" name="Footer Placeholder 3">
            <a:extLst>
              <a:ext uri="{FF2B5EF4-FFF2-40B4-BE49-F238E27FC236}">
                <a16:creationId xmlns:a16="http://schemas.microsoft.com/office/drawing/2014/main" id="{45D78D8C-854F-4638-A89A-ACA430595FA0}"/>
              </a:ext>
            </a:extLst>
          </p:cNvPr>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it-IT"/>
          </a:p>
        </p:txBody>
      </p:sp>
      <p:sp>
        <p:nvSpPr>
          <p:cNvPr id="5" name="Slide Number Placeholder 4">
            <a:extLst>
              <a:ext uri="{FF2B5EF4-FFF2-40B4-BE49-F238E27FC236}">
                <a16:creationId xmlns:a16="http://schemas.microsoft.com/office/drawing/2014/main" id="{386016C8-826D-4945-BB14-51A320B92224}"/>
              </a:ext>
            </a:extLst>
          </p:cNvPr>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7416F0A1-895A-4D47-9466-34F3BFAB8C27}" type="slidenum">
              <a:rPr lang="it-IT" smtClean="0"/>
              <a:t>‹#›</a:t>
            </a:fld>
            <a:endParaRPr lang="it-IT"/>
          </a:p>
        </p:txBody>
      </p:sp>
    </p:spTree>
    <p:extLst>
      <p:ext uri="{BB962C8B-B14F-4D97-AF65-F5344CB8AC3E}">
        <p14:creationId xmlns:p14="http://schemas.microsoft.com/office/powerpoint/2010/main" val="1906949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9FBBF5-E61F-49C2-B4C2-9FA4034DD8AE}"/>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t-IT"/>
          </a:p>
        </p:txBody>
      </p:sp>
      <p:sp>
        <p:nvSpPr>
          <p:cNvPr id="3" name="Date Placeholder 2">
            <a:extLst>
              <a:ext uri="{FF2B5EF4-FFF2-40B4-BE49-F238E27FC236}">
                <a16:creationId xmlns:a16="http://schemas.microsoft.com/office/drawing/2014/main" id="{E2A6C66C-285A-4B70-B67E-19BDEE57D9E2}"/>
              </a:ext>
            </a:extLst>
          </p:cNvPr>
          <p:cNvSpPr>
            <a:spLocks noGrp="1"/>
          </p:cNvSpPr>
          <p:nvPr>
            <p:ph type="dt" idx="1"/>
          </p:nvPr>
        </p:nvSpPr>
        <p:spPr>
          <a:xfrm>
            <a:off x="3856737" y="0"/>
            <a:ext cx="2950475" cy="498773"/>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EDB9CD8D-A86E-448B-9E4C-25AC12A53E56}" type="datetimeFigureOut">
              <a:rPr lang="it-IT"/>
              <a:pPr>
                <a:defRPr/>
              </a:pPr>
              <a:t>17/10/2022</a:t>
            </a:fld>
            <a:endParaRPr lang="it-IT"/>
          </a:p>
        </p:txBody>
      </p:sp>
      <p:sp>
        <p:nvSpPr>
          <p:cNvPr id="4" name="Slide Image Placeholder 3">
            <a:extLst>
              <a:ext uri="{FF2B5EF4-FFF2-40B4-BE49-F238E27FC236}">
                <a16:creationId xmlns:a16="http://schemas.microsoft.com/office/drawing/2014/main" id="{3F8DB353-51C2-44C0-93DE-65A0C1E956AA}"/>
              </a:ext>
            </a:extLst>
          </p:cNvPr>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Notes Placeholder 4">
            <a:extLst>
              <a:ext uri="{FF2B5EF4-FFF2-40B4-BE49-F238E27FC236}">
                <a16:creationId xmlns:a16="http://schemas.microsoft.com/office/drawing/2014/main" id="{8A7E68B0-AC8A-4322-A0F8-EBA2018952D9}"/>
              </a:ext>
            </a:extLst>
          </p:cNvPr>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t-IT" noProof="0"/>
          </a:p>
        </p:txBody>
      </p:sp>
      <p:sp>
        <p:nvSpPr>
          <p:cNvPr id="6" name="Footer Placeholder 5">
            <a:extLst>
              <a:ext uri="{FF2B5EF4-FFF2-40B4-BE49-F238E27FC236}">
                <a16:creationId xmlns:a16="http://schemas.microsoft.com/office/drawing/2014/main" id="{D8511538-C114-4BD7-9D2A-91AF13D27523}"/>
              </a:ext>
            </a:extLst>
          </p:cNvPr>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t-IT"/>
          </a:p>
        </p:txBody>
      </p:sp>
      <p:sp>
        <p:nvSpPr>
          <p:cNvPr id="7" name="Slide Number Placeholder 6">
            <a:extLst>
              <a:ext uri="{FF2B5EF4-FFF2-40B4-BE49-F238E27FC236}">
                <a16:creationId xmlns:a16="http://schemas.microsoft.com/office/drawing/2014/main" id="{71CA256C-E66C-4B66-97AF-05592A3D4B8D}"/>
              </a:ext>
            </a:extLst>
          </p:cNvPr>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1AE8129C-06F3-4A3A-90AA-5767A2777517}"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08D6121-D01E-4DA5-8BB8-0FBBEE03F5A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B7E3A2B-4B4A-4FB5-9024-4120E678656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a:p>
        </p:txBody>
      </p:sp>
      <p:sp>
        <p:nvSpPr>
          <p:cNvPr id="22532" name="Slide Number Placeholder 3">
            <a:extLst>
              <a:ext uri="{FF2B5EF4-FFF2-40B4-BE49-F238E27FC236}">
                <a16:creationId xmlns:a16="http://schemas.microsoft.com/office/drawing/2014/main" id="{8BEDA641-012E-49EC-BAE7-E1B57C8DBC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5F4583B-44D1-461C-B33B-2381D1E8EB63}" type="slidenum">
              <a:rPr lang="en-GB" altLang="it-IT" sz="1300">
                <a:solidFill>
                  <a:srgbClr val="000000"/>
                </a:solidFill>
              </a:rPr>
              <a:pPr fontAlgn="base">
                <a:spcBef>
                  <a:spcPct val="0"/>
                </a:spcBef>
                <a:spcAft>
                  <a:spcPct val="0"/>
                </a:spcAft>
              </a:pPr>
              <a:t>1</a:t>
            </a:fld>
            <a:endParaRPr lang="en-GB" altLang="it-IT" sz="13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0364FF9-0C88-49AA-B39B-E362D484262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08900" y="5340350"/>
            <a:ext cx="987425"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a:extLst>
              <a:ext uri="{FF2B5EF4-FFF2-40B4-BE49-F238E27FC236}">
                <a16:creationId xmlns:a16="http://schemas.microsoft.com/office/drawing/2014/main" id="{74B96073-27FF-4EEE-A7A9-1B8EA2440D0C}"/>
              </a:ext>
            </a:extLst>
          </p:cNvPr>
          <p:cNvSpPr>
            <a:spLocks noChangeAspect="1"/>
          </p:cNvSpPr>
          <p:nvPr userDrawn="1"/>
        </p:nvSpPr>
        <p:spPr>
          <a:xfrm>
            <a:off x="1933575" y="777875"/>
            <a:ext cx="6754813"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endParaRPr lang="en-US" sz="1200" dirty="0">
              <a:solidFill>
                <a:schemeClr val="tx1"/>
              </a:solidFill>
            </a:endParaRPr>
          </a:p>
        </p:txBody>
      </p:sp>
      <p:sp>
        <p:nvSpPr>
          <p:cNvPr id="12"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5"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GB" dirty="0"/>
          </a:p>
        </p:txBody>
      </p:sp>
    </p:spTree>
    <p:extLst>
      <p:ext uri="{BB962C8B-B14F-4D97-AF65-F5344CB8AC3E}">
        <p14:creationId xmlns:p14="http://schemas.microsoft.com/office/powerpoint/2010/main" val="358962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4" name="Line 11">
            <a:extLst>
              <a:ext uri="{FF2B5EF4-FFF2-40B4-BE49-F238E27FC236}">
                <a16:creationId xmlns:a16="http://schemas.microsoft.com/office/drawing/2014/main" id="{6B4015E9-B183-4B50-BCD3-E63C2F72C0A5}"/>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3" name="Text Placeholder 2"/>
          <p:cNvSpPr>
            <a:spLocks noGrp="1"/>
          </p:cNvSpPr>
          <p:nvPr>
            <p:ph type="body" sz="quarter" idx="11"/>
          </p:nvPr>
        </p:nvSpPr>
        <p:spPr>
          <a:xfrm>
            <a:off x="455614" y="1024130"/>
            <a:ext cx="8229600" cy="1643063"/>
          </a:xfrm>
          <a:prstGeom prst="rect">
            <a:avLst/>
          </a:prstGeo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Date Placeholder 5">
            <a:extLst>
              <a:ext uri="{FF2B5EF4-FFF2-40B4-BE49-F238E27FC236}">
                <a16:creationId xmlns:a16="http://schemas.microsoft.com/office/drawing/2014/main" id="{5B3540DB-A1ED-40BA-97D2-4E2C39E896C2}"/>
              </a:ext>
            </a:extLst>
          </p:cNvPr>
          <p:cNvSpPr>
            <a:spLocks noGrp="1"/>
          </p:cNvSpPr>
          <p:nvPr>
            <p:ph type="dt" sz="half" idx="12"/>
          </p:nvPr>
        </p:nvSpPr>
        <p:spPr/>
        <p:txBody>
          <a:bodyPr/>
          <a:lstStyle>
            <a:lvl1pPr>
              <a:defRPr/>
            </a:lvl1pPr>
          </a:lstStyle>
          <a:p>
            <a:pPr>
              <a:defRPr/>
            </a:pPr>
            <a:r>
              <a:rPr lang="en-US"/>
              <a:t>1 January 2014</a:t>
            </a:r>
          </a:p>
        </p:txBody>
      </p:sp>
      <p:sp>
        <p:nvSpPr>
          <p:cNvPr id="6" name="Footer Placeholder 6">
            <a:extLst>
              <a:ext uri="{FF2B5EF4-FFF2-40B4-BE49-F238E27FC236}">
                <a16:creationId xmlns:a16="http://schemas.microsoft.com/office/drawing/2014/main" id="{15849ED2-FE22-42A6-9A8E-FCCEA4A41183}"/>
              </a:ext>
            </a:extLst>
          </p:cNvPr>
          <p:cNvSpPr>
            <a:spLocks noGrp="1"/>
          </p:cNvSpPr>
          <p:nvPr>
            <p:ph type="ftr" sz="quarter" idx="13"/>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81861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9CD46BA9-29CA-48F3-82DB-C292303B58D4}"/>
              </a:ext>
            </a:extLst>
          </p:cNvPr>
          <p:cNvSpPr>
            <a:spLocks/>
          </p:cNvSpPr>
          <p:nvPr userDrawn="1"/>
        </p:nvSpPr>
        <p:spPr bwMode="gray">
          <a:xfrm>
            <a:off x="457200" y="1042988"/>
            <a:ext cx="8229600" cy="5184775"/>
          </a:xfrm>
          <a:custGeom>
            <a:avLst/>
            <a:gdLst>
              <a:gd name="T0" fmla="*/ 0 w 5184"/>
              <a:gd name="T1" fmla="*/ 0 h 3266"/>
              <a:gd name="T2" fmla="*/ 0 w 5184"/>
              <a:gd name="T3" fmla="*/ 3266 h 3266"/>
              <a:gd name="T4" fmla="*/ 5184 w 5184"/>
              <a:gd name="T5" fmla="*/ 2352 h 3266"/>
              <a:gd name="T6" fmla="*/ 5184 w 5184"/>
              <a:gd name="T7" fmla="*/ 0 h 3266"/>
              <a:gd name="T8" fmla="*/ 0 w 5184"/>
              <a:gd name="T9" fmla="*/ 0 h 3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84" h="3266">
                <a:moveTo>
                  <a:pt x="0" y="0"/>
                </a:moveTo>
                <a:lnTo>
                  <a:pt x="0" y="3266"/>
                </a:lnTo>
                <a:lnTo>
                  <a:pt x="5184" y="2352"/>
                </a:lnTo>
                <a:lnTo>
                  <a:pt x="5184"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a:lstStyle>
            <a:lvl1pPr algn="l">
              <a:defRPr>
                <a:solidFill>
                  <a:schemeClr val="bg1"/>
                </a:solidFill>
                <a:latin typeface="+mn-lt"/>
                <a:cs typeface="Arial" pitchFamily="34" charset="0"/>
              </a:defRPr>
            </a:lvl1pPr>
          </a:lstStyle>
          <a:p>
            <a:pPr lvl="0"/>
            <a:r>
              <a:rPr lang="en-US"/>
              <a:t>Click to edit Master title style</a:t>
            </a:r>
            <a:endParaRPr lang="en-US" dirty="0"/>
          </a:p>
        </p:txBody>
      </p:sp>
      <p:sp>
        <p:nvSpPr>
          <p:cNvPr id="5" name="Date Placeholder 4">
            <a:extLst>
              <a:ext uri="{FF2B5EF4-FFF2-40B4-BE49-F238E27FC236}">
                <a16:creationId xmlns:a16="http://schemas.microsoft.com/office/drawing/2014/main" id="{21007739-DA06-4F65-8440-B37800797447}"/>
              </a:ext>
            </a:extLst>
          </p:cNvPr>
          <p:cNvSpPr>
            <a:spLocks noGrp="1"/>
          </p:cNvSpPr>
          <p:nvPr>
            <p:ph type="dt" sz="half" idx="10"/>
          </p:nvPr>
        </p:nvSpPr>
        <p:spPr/>
        <p:txBody>
          <a:bodyPr/>
          <a:lstStyle>
            <a:lvl1pPr>
              <a:defRPr/>
            </a:lvl1pPr>
          </a:lstStyle>
          <a:p>
            <a:pPr>
              <a:defRPr/>
            </a:pPr>
            <a:r>
              <a:rPr lang="en-US"/>
              <a:t>1 January 2014</a:t>
            </a:r>
          </a:p>
        </p:txBody>
      </p:sp>
      <p:sp>
        <p:nvSpPr>
          <p:cNvPr id="6" name="Footer Placeholder 5">
            <a:extLst>
              <a:ext uri="{FF2B5EF4-FFF2-40B4-BE49-F238E27FC236}">
                <a16:creationId xmlns:a16="http://schemas.microsoft.com/office/drawing/2014/main" id="{D71A90AE-7C2C-49B9-B10F-DCE281833A51}"/>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592007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32FE45A6-5E86-4BF1-9C7D-A3050C9D1879}"/>
              </a:ext>
            </a:extLst>
          </p:cNvPr>
          <p:cNvSpPr>
            <a:spLocks/>
          </p:cNvSpPr>
          <p:nvPr userDrawn="1"/>
        </p:nvSpPr>
        <p:spPr bwMode="gray">
          <a:xfrm>
            <a:off x="457200" y="1042988"/>
            <a:ext cx="8229600" cy="5184775"/>
          </a:xfrm>
          <a:custGeom>
            <a:avLst/>
            <a:gdLst>
              <a:gd name="T0" fmla="*/ 0 w 5184"/>
              <a:gd name="T1" fmla="*/ 0 h 3266"/>
              <a:gd name="T2" fmla="*/ 0 w 5184"/>
              <a:gd name="T3" fmla="*/ 3266 h 3266"/>
              <a:gd name="T4" fmla="*/ 5184 w 5184"/>
              <a:gd name="T5" fmla="*/ 2352 h 3266"/>
              <a:gd name="T6" fmla="*/ 5184 w 5184"/>
              <a:gd name="T7" fmla="*/ 0 h 3266"/>
              <a:gd name="T8" fmla="*/ 0 w 5184"/>
              <a:gd name="T9" fmla="*/ 0 h 3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84" h="3266">
                <a:moveTo>
                  <a:pt x="0" y="0"/>
                </a:moveTo>
                <a:lnTo>
                  <a:pt x="0" y="3266"/>
                </a:lnTo>
                <a:lnTo>
                  <a:pt x="5184" y="2352"/>
                </a:lnTo>
                <a:lnTo>
                  <a:pt x="5184"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a:lstStyle>
            <a:lvl1pPr algn="l">
              <a:defRPr>
                <a:solidFill>
                  <a:schemeClr val="bg1"/>
                </a:solidFill>
                <a:latin typeface="+mn-lt"/>
                <a:cs typeface="Arial" pitchFamily="34" charset="0"/>
              </a:defRPr>
            </a:lvl1pPr>
          </a:lstStyle>
          <a:p>
            <a:pPr lvl="0"/>
            <a:r>
              <a:rPr lang="en-US"/>
              <a:t>Click to edit Master title style</a:t>
            </a:r>
            <a:endParaRPr lang="en-US" dirty="0"/>
          </a:p>
        </p:txBody>
      </p:sp>
      <p:sp>
        <p:nvSpPr>
          <p:cNvPr id="5" name="Date Placeholder 4">
            <a:extLst>
              <a:ext uri="{FF2B5EF4-FFF2-40B4-BE49-F238E27FC236}">
                <a16:creationId xmlns:a16="http://schemas.microsoft.com/office/drawing/2014/main" id="{C511AC45-4807-4656-8E6D-84871A01AF76}"/>
              </a:ext>
            </a:extLst>
          </p:cNvPr>
          <p:cNvSpPr>
            <a:spLocks noGrp="1"/>
          </p:cNvSpPr>
          <p:nvPr>
            <p:ph type="dt" sz="half" idx="10"/>
          </p:nvPr>
        </p:nvSpPr>
        <p:spPr/>
        <p:txBody>
          <a:bodyPr/>
          <a:lstStyle>
            <a:lvl1pPr>
              <a:defRPr/>
            </a:lvl1pPr>
          </a:lstStyle>
          <a:p>
            <a:pPr>
              <a:defRPr/>
            </a:pPr>
            <a:r>
              <a:rPr lang="en-US"/>
              <a:t>1 January 2014</a:t>
            </a:r>
          </a:p>
        </p:txBody>
      </p:sp>
      <p:sp>
        <p:nvSpPr>
          <p:cNvPr id="6" name="Footer Placeholder 5">
            <a:extLst>
              <a:ext uri="{FF2B5EF4-FFF2-40B4-BE49-F238E27FC236}">
                <a16:creationId xmlns:a16="http://schemas.microsoft.com/office/drawing/2014/main" id="{5AA1AB3C-6693-4BB0-BF77-B703F11FCD3F}"/>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2425504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7842F902-B4CB-4127-8A84-A48223F29696}"/>
              </a:ext>
            </a:extLst>
          </p:cNvPr>
          <p:cNvSpPr>
            <a:spLocks/>
          </p:cNvSpPr>
          <p:nvPr userDrawn="1"/>
        </p:nvSpPr>
        <p:spPr bwMode="gray">
          <a:xfrm>
            <a:off x="457200" y="1039813"/>
            <a:ext cx="8229600" cy="5184775"/>
          </a:xfrm>
          <a:custGeom>
            <a:avLst/>
            <a:gdLst>
              <a:gd name="T0" fmla="*/ 0 w 5184"/>
              <a:gd name="T1" fmla="*/ 0 h 3266"/>
              <a:gd name="T2" fmla="*/ 0 w 5184"/>
              <a:gd name="T3" fmla="*/ 3266 h 3266"/>
              <a:gd name="T4" fmla="*/ 5184 w 5184"/>
              <a:gd name="T5" fmla="*/ 2352 h 3266"/>
              <a:gd name="T6" fmla="*/ 5184 w 5184"/>
              <a:gd name="T7" fmla="*/ 0 h 3266"/>
              <a:gd name="T8" fmla="*/ 0 w 5184"/>
              <a:gd name="T9" fmla="*/ 0 h 3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184" h="3266">
                <a:moveTo>
                  <a:pt x="0" y="0"/>
                </a:moveTo>
                <a:lnTo>
                  <a:pt x="0" y="3266"/>
                </a:lnTo>
                <a:lnTo>
                  <a:pt x="5184" y="2352"/>
                </a:lnTo>
                <a:lnTo>
                  <a:pt x="5184" y="0"/>
                </a:lnTo>
                <a:lnTo>
                  <a:pt x="0" y="0"/>
                </a:lnTo>
                <a:close/>
              </a:path>
            </a:pathLst>
          </a:cu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a:lstStyle>
            <a:lvl1pPr algn="l">
              <a:defRPr>
                <a:solidFill>
                  <a:schemeClr val="bg1"/>
                </a:solidFill>
                <a:latin typeface="+mn-lt"/>
                <a:cs typeface="Arial" pitchFamily="34" charset="0"/>
              </a:defRPr>
            </a:lvl1pPr>
          </a:lstStyle>
          <a:p>
            <a:pPr lvl="0"/>
            <a:r>
              <a:rPr lang="en-US"/>
              <a:t>Click to edit Master title style</a:t>
            </a:r>
            <a:endParaRPr lang="en-US" dirty="0"/>
          </a:p>
        </p:txBody>
      </p:sp>
      <p:sp>
        <p:nvSpPr>
          <p:cNvPr id="5" name="Date Placeholder 4">
            <a:extLst>
              <a:ext uri="{FF2B5EF4-FFF2-40B4-BE49-F238E27FC236}">
                <a16:creationId xmlns:a16="http://schemas.microsoft.com/office/drawing/2014/main" id="{2A6BCF3F-D446-4005-8596-37AEE860D305}"/>
              </a:ext>
            </a:extLst>
          </p:cNvPr>
          <p:cNvSpPr>
            <a:spLocks noGrp="1"/>
          </p:cNvSpPr>
          <p:nvPr>
            <p:ph type="dt" sz="half" idx="10"/>
          </p:nvPr>
        </p:nvSpPr>
        <p:spPr/>
        <p:txBody>
          <a:bodyPr/>
          <a:lstStyle>
            <a:lvl1pPr>
              <a:defRPr/>
            </a:lvl1pPr>
          </a:lstStyle>
          <a:p>
            <a:pPr>
              <a:defRPr/>
            </a:pPr>
            <a:r>
              <a:rPr lang="en-US"/>
              <a:t>1 January 2014</a:t>
            </a:r>
          </a:p>
        </p:txBody>
      </p:sp>
      <p:sp>
        <p:nvSpPr>
          <p:cNvPr id="6" name="Footer Placeholder 5">
            <a:extLst>
              <a:ext uri="{FF2B5EF4-FFF2-40B4-BE49-F238E27FC236}">
                <a16:creationId xmlns:a16="http://schemas.microsoft.com/office/drawing/2014/main" id="{114CCD99-AC0B-4ABA-A279-62625CE5B1E7}"/>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1730624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Line 11">
            <a:extLst>
              <a:ext uri="{FF2B5EF4-FFF2-40B4-BE49-F238E27FC236}">
                <a16:creationId xmlns:a16="http://schemas.microsoft.com/office/drawing/2014/main" id="{40A4710C-6DC3-4041-B633-E9CD2849C36C}"/>
              </a:ext>
            </a:extLst>
          </p:cNvPr>
          <p:cNvSpPr>
            <a:spLocks noChangeShapeType="1"/>
          </p:cNvSpPr>
          <p:nvPr userDrawn="1"/>
        </p:nvSpPr>
        <p:spPr bwMode="auto">
          <a:xfrm>
            <a:off x="455613" y="6243638"/>
            <a:ext cx="8229600" cy="0"/>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3" name="Date Placeholder 3">
            <a:extLst>
              <a:ext uri="{FF2B5EF4-FFF2-40B4-BE49-F238E27FC236}">
                <a16:creationId xmlns:a16="http://schemas.microsoft.com/office/drawing/2014/main" id="{C9210014-9223-443D-A08A-45AA54F0E6AA}"/>
              </a:ext>
            </a:extLst>
          </p:cNvPr>
          <p:cNvSpPr>
            <a:spLocks noGrp="1"/>
          </p:cNvSpPr>
          <p:nvPr>
            <p:ph type="dt" sz="half" idx="10"/>
          </p:nvPr>
        </p:nvSpPr>
        <p:spPr/>
        <p:txBody>
          <a:bodyPr/>
          <a:lstStyle>
            <a:lvl1pPr>
              <a:defRPr/>
            </a:lvl1pPr>
          </a:lstStyle>
          <a:p>
            <a:pPr>
              <a:defRPr/>
            </a:pPr>
            <a:r>
              <a:rPr lang="en-US"/>
              <a:t>1 January 2014</a:t>
            </a:r>
          </a:p>
        </p:txBody>
      </p:sp>
      <p:sp>
        <p:nvSpPr>
          <p:cNvPr id="4" name="Footer Placeholder 4">
            <a:extLst>
              <a:ext uri="{FF2B5EF4-FFF2-40B4-BE49-F238E27FC236}">
                <a16:creationId xmlns:a16="http://schemas.microsoft.com/office/drawing/2014/main" id="{959BD587-6604-4C95-A79D-692F0C2DFC66}"/>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3227809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a:prstGeom prst="rect">
            <a:avLst/>
          </a:prstGeo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4286973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523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 with beam (legacy)">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66C2B37F-8497-4349-B855-2312B3FB2440}"/>
              </a:ext>
            </a:extLst>
          </p:cNvPr>
          <p:cNvGrpSpPr>
            <a:grpSpLocks/>
          </p:cNvGrpSpPr>
          <p:nvPr userDrawn="1"/>
        </p:nvGrpSpPr>
        <p:grpSpPr bwMode="auto">
          <a:xfrm>
            <a:off x="-6350" y="2405063"/>
            <a:ext cx="9150350" cy="3349625"/>
            <a:chOff x="-6532" y="2405084"/>
            <a:chExt cx="9150532" cy="3349170"/>
          </a:xfrm>
        </p:grpSpPr>
        <p:sp>
          <p:nvSpPr>
            <p:cNvPr id="5" name="Freeform 8">
              <a:extLst>
                <a:ext uri="{FF2B5EF4-FFF2-40B4-BE49-F238E27FC236}">
                  <a16:creationId xmlns:a16="http://schemas.microsoft.com/office/drawing/2014/main" id="{47ACBEFE-BB5B-40BF-A5CE-37158C428F15}"/>
                </a:ext>
              </a:extLst>
            </p:cNvPr>
            <p:cNvSpPr>
              <a:spLocks/>
            </p:cNvSpPr>
            <p:nvPr userDrawn="1"/>
          </p:nvSpPr>
          <p:spPr bwMode="gray">
            <a:xfrm>
              <a:off x="2273222" y="2405084"/>
              <a:ext cx="6870778" cy="2495225"/>
            </a:xfrm>
            <a:custGeom>
              <a:avLst/>
              <a:gdLst>
                <a:gd name="T0" fmla="*/ 0 w 5081"/>
                <a:gd name="T1" fmla="*/ 1852 h 1852"/>
                <a:gd name="T2" fmla="*/ 5081 w 5081"/>
                <a:gd name="T3" fmla="*/ 0 h 1852"/>
                <a:gd name="T4" fmla="*/ 5081 w 5081"/>
                <a:gd name="T5" fmla="*/ 968 h 1852"/>
                <a:gd name="T6" fmla="*/ 0 w 5081"/>
                <a:gd name="T7" fmla="*/ 1852 h 18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81" h="1852">
                  <a:moveTo>
                    <a:pt x="0" y="1852"/>
                  </a:moveTo>
                  <a:lnTo>
                    <a:pt x="5081" y="0"/>
                  </a:lnTo>
                  <a:lnTo>
                    <a:pt x="5081" y="968"/>
                  </a:lnTo>
                  <a:lnTo>
                    <a:pt x="0" y="185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pic>
          <p:nvPicPr>
            <p:cNvPr id="6" name="Picture 3">
              <a:extLst>
                <a:ext uri="{FF2B5EF4-FFF2-40B4-BE49-F238E27FC236}">
                  <a16:creationId xmlns:a16="http://schemas.microsoft.com/office/drawing/2014/main" id="{9E0AB670-2BE1-4A85-B173-AB2EC2998E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32" y="4411503"/>
              <a:ext cx="2289891" cy="134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a:extLst>
              <a:ext uri="{FF2B5EF4-FFF2-40B4-BE49-F238E27FC236}">
                <a16:creationId xmlns:a16="http://schemas.microsoft.com/office/drawing/2014/main" id="{ADC8D7A7-82B9-42CB-BB4C-121EF00FEF8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66950" y="5754688"/>
            <a:ext cx="990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67713" y="777600"/>
            <a:ext cx="5524328" cy="860400"/>
          </a:xfr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2267713" y="1753200"/>
            <a:ext cx="552432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spTree>
    <p:extLst>
      <p:ext uri="{BB962C8B-B14F-4D97-AF65-F5344CB8AC3E}">
        <p14:creationId xmlns:p14="http://schemas.microsoft.com/office/powerpoint/2010/main" val="4128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4" name="Line 10">
            <a:extLst>
              <a:ext uri="{FF2B5EF4-FFF2-40B4-BE49-F238E27FC236}">
                <a16:creationId xmlns:a16="http://schemas.microsoft.com/office/drawing/2014/main" id="{37F69741-5EF2-45F8-97E2-4D7549FE5975}"/>
              </a:ext>
            </a:extLst>
          </p:cNvPr>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5" name="Line 11">
            <a:extLst>
              <a:ext uri="{FF2B5EF4-FFF2-40B4-BE49-F238E27FC236}">
                <a16:creationId xmlns:a16="http://schemas.microsoft.com/office/drawing/2014/main" id="{A1B6AC1B-B44C-400D-95B6-D32060C28E08}"/>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2" name="Title 1"/>
          <p:cNvSpPr>
            <a:spLocks noGrp="1"/>
          </p:cNvSpPr>
          <p:nvPr>
            <p:ph type="title"/>
          </p:nvPr>
        </p:nvSpPr>
        <p:spPr>
          <a:xfrm>
            <a:off x="457201"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600"/>
            <a:ext cx="8229600" cy="4698977"/>
          </a:xfrm>
          <a:prstGeom prst="rect">
            <a:avLst/>
          </a:prstGeo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3">
            <a:extLst>
              <a:ext uri="{FF2B5EF4-FFF2-40B4-BE49-F238E27FC236}">
                <a16:creationId xmlns:a16="http://schemas.microsoft.com/office/drawing/2014/main" id="{F63FF361-5AAE-432D-918D-DB78BECC162C}"/>
              </a:ext>
            </a:extLst>
          </p:cNvPr>
          <p:cNvSpPr>
            <a:spLocks noGrp="1"/>
          </p:cNvSpPr>
          <p:nvPr>
            <p:ph type="dt" sz="half" idx="10"/>
          </p:nvPr>
        </p:nvSpPr>
        <p:spPr/>
        <p:txBody>
          <a:bodyPr/>
          <a:lstStyle>
            <a:lvl1pPr>
              <a:defRPr/>
            </a:lvl1pPr>
          </a:lstStyle>
          <a:p>
            <a:pPr>
              <a:defRPr/>
            </a:pPr>
            <a:r>
              <a:rPr lang="en-US"/>
              <a:t>1 January 2014</a:t>
            </a:r>
          </a:p>
        </p:txBody>
      </p:sp>
      <p:sp>
        <p:nvSpPr>
          <p:cNvPr id="7" name="Footer Placeholder 4">
            <a:extLst>
              <a:ext uri="{FF2B5EF4-FFF2-40B4-BE49-F238E27FC236}">
                <a16:creationId xmlns:a16="http://schemas.microsoft.com/office/drawing/2014/main" id="{BCD413E5-FB0D-4015-96CE-8937AD0DBCA4}"/>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300134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4" name="Line 10">
            <a:extLst>
              <a:ext uri="{FF2B5EF4-FFF2-40B4-BE49-F238E27FC236}">
                <a16:creationId xmlns:a16="http://schemas.microsoft.com/office/drawing/2014/main" id="{4A87DBE4-3F43-4973-B829-848413A3C345}"/>
              </a:ext>
            </a:extLst>
          </p:cNvPr>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5" name="Line 11">
            <a:extLst>
              <a:ext uri="{FF2B5EF4-FFF2-40B4-BE49-F238E27FC236}">
                <a16:creationId xmlns:a16="http://schemas.microsoft.com/office/drawing/2014/main" id="{C2093E24-0B41-4CCC-A589-AE779740619C}"/>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2" name="Title 1"/>
          <p:cNvSpPr>
            <a:spLocks noGrp="1"/>
          </p:cNvSpPr>
          <p:nvPr>
            <p:ph type="title"/>
          </p:nvPr>
        </p:nvSpPr>
        <p:spPr>
          <a:xfrm>
            <a:off x="457201"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600"/>
            <a:ext cx="8229600" cy="4698977"/>
          </a:xfrm>
          <a:prstGeom prst="rect">
            <a:avLst/>
          </a:prstGeo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Rectangle 8">
            <a:extLst>
              <a:ext uri="{FF2B5EF4-FFF2-40B4-BE49-F238E27FC236}">
                <a16:creationId xmlns:a16="http://schemas.microsoft.com/office/drawing/2014/main" id="{D35F9A81-36C6-4783-995F-E2E742905A6F}"/>
              </a:ext>
            </a:extLst>
          </p:cNvPr>
          <p:cNvSpPr/>
          <p:nvPr userDrawn="1"/>
        </p:nvSpPr>
        <p:spPr>
          <a:xfrm>
            <a:off x="1447401" y="6434722"/>
            <a:ext cx="6649033" cy="275460"/>
          </a:xfrm>
          <a:prstGeom prst="rect">
            <a:avLst/>
          </a:prstGeom>
        </p:spPr>
        <p:txBody>
          <a:bodyPr wrap="square">
            <a:spAutoFit/>
          </a:bodyPr>
          <a:lstStyle/>
          <a:p>
            <a:pPr eaLnBrk="1" fontAlgn="auto" hangingPunct="1">
              <a:lnSpc>
                <a:spcPct val="85000"/>
              </a:lnSpc>
              <a:spcBef>
                <a:spcPts val="0"/>
              </a:spcBef>
              <a:spcAft>
                <a:spcPts val="600"/>
              </a:spcAft>
              <a:buClr>
                <a:srgbClr val="FFE600"/>
              </a:buClr>
              <a:buSzPct val="70000"/>
              <a:defRPr/>
            </a:pPr>
            <a:r>
              <a:rPr lang="it-IT" sz="1400" kern="1200" dirty="0">
                <a:solidFill>
                  <a:srgbClr val="000000">
                    <a:lumMod val="75000"/>
                    <a:lumOff val="25000"/>
                  </a:srgbClr>
                </a:solidFill>
                <a:latin typeface="EYInterstate Light" panose="02000506000000020004" pitchFamily="2" charset="0"/>
                <a:ea typeface="+mn-ea"/>
                <a:cs typeface="+mn-cs"/>
              </a:rPr>
              <a:t>Abc S.p.A. </a:t>
            </a:r>
            <a:r>
              <a:rPr lang="it-IT" sz="1400" dirty="0">
                <a:solidFill>
                  <a:srgbClr val="000000">
                    <a:lumMod val="75000"/>
                    <a:lumOff val="25000"/>
                  </a:srgbClr>
                </a:solidFill>
                <a:latin typeface="EYInterstate Light" panose="02000506000000020004" pitchFamily="2" charset="0"/>
              </a:rPr>
              <a:t>– 31.12.2022 – Incontro con il Collegio Sindacale</a:t>
            </a:r>
          </a:p>
        </p:txBody>
      </p:sp>
    </p:spTree>
    <p:extLst>
      <p:ext uri="{BB962C8B-B14F-4D97-AF65-F5344CB8AC3E}">
        <p14:creationId xmlns:p14="http://schemas.microsoft.com/office/powerpoint/2010/main" val="81086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4" name="Line 10">
            <a:extLst>
              <a:ext uri="{FF2B5EF4-FFF2-40B4-BE49-F238E27FC236}">
                <a16:creationId xmlns:a16="http://schemas.microsoft.com/office/drawing/2014/main" id="{1C25E0D3-6F93-483A-93CD-5CD36901A7DA}"/>
              </a:ext>
            </a:extLst>
          </p:cNvPr>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5" name="Line 11">
            <a:extLst>
              <a:ext uri="{FF2B5EF4-FFF2-40B4-BE49-F238E27FC236}">
                <a16:creationId xmlns:a16="http://schemas.microsoft.com/office/drawing/2014/main" id="{4F44FEDC-1B9C-4E3E-BE34-77A2A9373DF3}"/>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2" name="Title 1"/>
          <p:cNvSpPr>
            <a:spLocks noGrp="1"/>
          </p:cNvSpPr>
          <p:nvPr>
            <p:ph type="title"/>
          </p:nvPr>
        </p:nvSpPr>
        <p:spPr>
          <a:xfrm>
            <a:off x="457201"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600"/>
            <a:ext cx="8229600" cy="4698977"/>
          </a:xfrm>
          <a:prstGeom prst="rect">
            <a:avLst/>
          </a:prstGeo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3">
            <a:extLst>
              <a:ext uri="{FF2B5EF4-FFF2-40B4-BE49-F238E27FC236}">
                <a16:creationId xmlns:a16="http://schemas.microsoft.com/office/drawing/2014/main" id="{9596D94E-32FF-4C93-AFB9-6A0A0B36370F}"/>
              </a:ext>
            </a:extLst>
          </p:cNvPr>
          <p:cNvSpPr>
            <a:spLocks noGrp="1"/>
          </p:cNvSpPr>
          <p:nvPr>
            <p:ph type="dt" sz="half" idx="10"/>
          </p:nvPr>
        </p:nvSpPr>
        <p:spPr/>
        <p:txBody>
          <a:bodyPr/>
          <a:lstStyle>
            <a:lvl1pPr>
              <a:defRPr/>
            </a:lvl1pPr>
          </a:lstStyle>
          <a:p>
            <a:pPr>
              <a:defRPr/>
            </a:pPr>
            <a:r>
              <a:rPr lang="en-US"/>
              <a:t>1 January 2014</a:t>
            </a:r>
          </a:p>
        </p:txBody>
      </p:sp>
      <p:sp>
        <p:nvSpPr>
          <p:cNvPr id="7" name="Footer Placeholder 4">
            <a:extLst>
              <a:ext uri="{FF2B5EF4-FFF2-40B4-BE49-F238E27FC236}">
                <a16:creationId xmlns:a16="http://schemas.microsoft.com/office/drawing/2014/main" id="{AB45CDCB-3EF4-43F2-8F4F-F18E9C659449}"/>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264293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Line 10">
            <a:extLst>
              <a:ext uri="{FF2B5EF4-FFF2-40B4-BE49-F238E27FC236}">
                <a16:creationId xmlns:a16="http://schemas.microsoft.com/office/drawing/2014/main" id="{68C7E6A3-086A-4ECA-9879-CA87FA9AF66D}"/>
              </a:ext>
            </a:extLst>
          </p:cNvPr>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4" name="Line 11">
            <a:extLst>
              <a:ext uri="{FF2B5EF4-FFF2-40B4-BE49-F238E27FC236}">
                <a16:creationId xmlns:a16="http://schemas.microsoft.com/office/drawing/2014/main" id="{0E0E8660-32FE-4AEB-B91D-956A88AB6A70}"/>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6" name="Title 5"/>
          <p:cNvSpPr>
            <a:spLocks noGrp="1"/>
          </p:cNvSpPr>
          <p:nvPr>
            <p:ph type="title"/>
          </p:nvPr>
        </p:nvSpPr>
        <p:spPr>
          <a:xfrm>
            <a:off x="457201" y="201600"/>
            <a:ext cx="8232775" cy="860400"/>
          </a:xfrm>
          <a:prstGeom prst="rect">
            <a:avLst/>
          </a:prstGeom>
        </p:spPr>
        <p:txBody>
          <a:bodyPr/>
          <a:lstStyle/>
          <a:p>
            <a:r>
              <a:rPr lang="en-US"/>
              <a:t>Click to edit Master title style</a:t>
            </a:r>
            <a:endParaRPr lang="en-US" dirty="0"/>
          </a:p>
        </p:txBody>
      </p:sp>
      <p:sp>
        <p:nvSpPr>
          <p:cNvPr id="5" name="Date Placeholder 1">
            <a:extLst>
              <a:ext uri="{FF2B5EF4-FFF2-40B4-BE49-F238E27FC236}">
                <a16:creationId xmlns:a16="http://schemas.microsoft.com/office/drawing/2014/main" id="{E07F547D-899C-4FD4-9A58-A403003483D2}"/>
              </a:ext>
            </a:extLst>
          </p:cNvPr>
          <p:cNvSpPr>
            <a:spLocks noGrp="1"/>
          </p:cNvSpPr>
          <p:nvPr>
            <p:ph type="dt" sz="half" idx="10"/>
          </p:nvPr>
        </p:nvSpPr>
        <p:spPr/>
        <p:txBody>
          <a:bodyPr/>
          <a:lstStyle>
            <a:lvl1pPr>
              <a:defRPr/>
            </a:lvl1pPr>
          </a:lstStyle>
          <a:p>
            <a:pPr>
              <a:defRPr/>
            </a:pPr>
            <a:r>
              <a:rPr lang="en-US"/>
              <a:t>1 January 2014</a:t>
            </a:r>
          </a:p>
        </p:txBody>
      </p:sp>
      <p:sp>
        <p:nvSpPr>
          <p:cNvPr id="7" name="Footer Placeholder 2">
            <a:extLst>
              <a:ext uri="{FF2B5EF4-FFF2-40B4-BE49-F238E27FC236}">
                <a16:creationId xmlns:a16="http://schemas.microsoft.com/office/drawing/2014/main" id="{9E790E82-D3DC-4917-8249-07C217D3CC01}"/>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340726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3" name="Line 11">
            <a:extLst>
              <a:ext uri="{FF2B5EF4-FFF2-40B4-BE49-F238E27FC236}">
                <a16:creationId xmlns:a16="http://schemas.microsoft.com/office/drawing/2014/main" id="{65908E3A-CAB4-43EE-AFD8-645082B975D0}"/>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6" name="Title 5"/>
          <p:cNvSpPr>
            <a:spLocks noGrp="1"/>
          </p:cNvSpPr>
          <p:nvPr>
            <p:ph type="title"/>
          </p:nvPr>
        </p:nvSpPr>
        <p:spPr>
          <a:xfrm>
            <a:off x="457201" y="201600"/>
            <a:ext cx="8232775" cy="860400"/>
          </a:xfrm>
          <a:prstGeom prst="rect">
            <a:avLst/>
          </a:prstGeom>
        </p:spPr>
        <p:txBody>
          <a:bodyPr/>
          <a:lstStyle/>
          <a:p>
            <a:r>
              <a:rPr lang="en-US"/>
              <a:t>Click to edit Master title style</a:t>
            </a:r>
            <a:endParaRPr lang="en-US" dirty="0"/>
          </a:p>
        </p:txBody>
      </p:sp>
      <p:sp>
        <p:nvSpPr>
          <p:cNvPr id="4" name="Date Placeholder 1">
            <a:extLst>
              <a:ext uri="{FF2B5EF4-FFF2-40B4-BE49-F238E27FC236}">
                <a16:creationId xmlns:a16="http://schemas.microsoft.com/office/drawing/2014/main" id="{9932A5BD-F95B-4769-88F3-3DDEA5F5D5BF}"/>
              </a:ext>
            </a:extLst>
          </p:cNvPr>
          <p:cNvSpPr>
            <a:spLocks noGrp="1"/>
          </p:cNvSpPr>
          <p:nvPr>
            <p:ph type="dt" sz="half" idx="10"/>
          </p:nvPr>
        </p:nvSpPr>
        <p:spPr/>
        <p:txBody>
          <a:bodyPr/>
          <a:lstStyle>
            <a:lvl1pPr>
              <a:defRPr/>
            </a:lvl1pPr>
          </a:lstStyle>
          <a:p>
            <a:pPr>
              <a:defRPr/>
            </a:pPr>
            <a:r>
              <a:rPr lang="en-US"/>
              <a:t>1 January 2014</a:t>
            </a:r>
          </a:p>
        </p:txBody>
      </p:sp>
      <p:sp>
        <p:nvSpPr>
          <p:cNvPr id="5" name="Footer Placeholder 2">
            <a:extLst>
              <a:ext uri="{FF2B5EF4-FFF2-40B4-BE49-F238E27FC236}">
                <a16:creationId xmlns:a16="http://schemas.microsoft.com/office/drawing/2014/main" id="{E46BDA40-6FB4-4B8C-ABFE-DFD18E8AF110}"/>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416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5" name="Line 10">
            <a:extLst>
              <a:ext uri="{FF2B5EF4-FFF2-40B4-BE49-F238E27FC236}">
                <a16:creationId xmlns:a16="http://schemas.microsoft.com/office/drawing/2014/main" id="{22D21EA5-AD1D-4E63-BD21-2D136E970FDA}"/>
              </a:ext>
            </a:extLst>
          </p:cNvPr>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6" name="Line 11">
            <a:extLst>
              <a:ext uri="{FF2B5EF4-FFF2-40B4-BE49-F238E27FC236}">
                <a16:creationId xmlns:a16="http://schemas.microsoft.com/office/drawing/2014/main" id="{37E4ED96-2CCD-4B2E-815D-8E8D39CBAE1F}"/>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2" name="Title 1"/>
          <p:cNvSpPr>
            <a:spLocks noGrp="1"/>
          </p:cNvSpPr>
          <p:nvPr>
            <p:ph type="title"/>
          </p:nvPr>
        </p:nvSpPr>
        <p:spPr>
          <a:xfrm>
            <a:off x="457201"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426466"/>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426466"/>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977E88D6-02D6-44AF-BE8E-AB5C2F6C3DD3}"/>
              </a:ext>
            </a:extLst>
          </p:cNvPr>
          <p:cNvSpPr>
            <a:spLocks noGrp="1"/>
          </p:cNvSpPr>
          <p:nvPr>
            <p:ph type="dt" sz="half" idx="10"/>
          </p:nvPr>
        </p:nvSpPr>
        <p:spPr/>
        <p:txBody>
          <a:bodyPr/>
          <a:lstStyle>
            <a:lvl1pPr>
              <a:defRPr/>
            </a:lvl1pPr>
          </a:lstStyle>
          <a:p>
            <a:pPr>
              <a:defRPr/>
            </a:pPr>
            <a:r>
              <a:rPr lang="en-US"/>
              <a:t>1 January 2014</a:t>
            </a:r>
          </a:p>
        </p:txBody>
      </p:sp>
      <p:sp>
        <p:nvSpPr>
          <p:cNvPr id="8" name="Footer Placeholder 8">
            <a:extLst>
              <a:ext uri="{FF2B5EF4-FFF2-40B4-BE49-F238E27FC236}">
                <a16:creationId xmlns:a16="http://schemas.microsoft.com/office/drawing/2014/main" id="{79CE0241-FB54-4379-8DA3-E5079A7529B5}"/>
              </a:ext>
            </a:extLst>
          </p:cNvPr>
          <p:cNvSpPr>
            <a:spLocks noGrp="1"/>
          </p:cNvSpPr>
          <p:nvPr>
            <p:ph type="ftr" sz="quarter" idx="11"/>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2446257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7" name="Line 10">
            <a:extLst>
              <a:ext uri="{FF2B5EF4-FFF2-40B4-BE49-F238E27FC236}">
                <a16:creationId xmlns:a16="http://schemas.microsoft.com/office/drawing/2014/main" id="{57EC6ED7-67CA-4D2B-9404-A67264E01456}"/>
              </a:ext>
            </a:extLst>
          </p:cNvPr>
          <p:cNvSpPr>
            <a:spLocks noChangeShapeType="1"/>
          </p:cNvSpPr>
          <p:nvPr userDrawn="1"/>
        </p:nvSpPr>
        <p:spPr bwMode="auto">
          <a:xfrm>
            <a:off x="457200" y="1044575"/>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8" name="Line 11">
            <a:extLst>
              <a:ext uri="{FF2B5EF4-FFF2-40B4-BE49-F238E27FC236}">
                <a16:creationId xmlns:a16="http://schemas.microsoft.com/office/drawing/2014/main" id="{763148A0-D69F-486D-BB3B-7B8DF3D09E5D}"/>
              </a:ext>
            </a:extLst>
          </p:cNvPr>
          <p:cNvSpPr>
            <a:spLocks noChangeShapeType="1"/>
          </p:cNvSpPr>
          <p:nvPr userDrawn="1"/>
        </p:nvSpPr>
        <p:spPr bwMode="auto">
          <a:xfrm>
            <a:off x="457200" y="624205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dirty="0">
              <a:solidFill>
                <a:schemeClr val="bg1"/>
              </a:solidFill>
              <a:cs typeface="Arial" pitchFamily="34" charset="0"/>
            </a:endParaRPr>
          </a:p>
        </p:txBody>
      </p:sp>
      <p:sp>
        <p:nvSpPr>
          <p:cNvPr id="2" name="Title 1"/>
          <p:cNvSpPr>
            <a:spLocks noGrp="1"/>
          </p:cNvSpPr>
          <p:nvPr>
            <p:ph type="title"/>
          </p:nvPr>
        </p:nvSpPr>
        <p:spPr>
          <a:xfrm>
            <a:off x="457201"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13" name="Content Placeholder 2"/>
          <p:cNvSpPr>
            <a:spLocks noGrp="1"/>
          </p:cNvSpPr>
          <p:nvPr>
            <p:ph sz="half" idx="1"/>
          </p:nvPr>
        </p:nvSpPr>
        <p:spPr>
          <a:xfrm>
            <a:off x="457200" y="2121115"/>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3"/>
          <p:cNvSpPr>
            <a:spLocks noGrp="1"/>
          </p:cNvSpPr>
          <p:nvPr>
            <p:ph sz="half" idx="2"/>
          </p:nvPr>
        </p:nvSpPr>
        <p:spPr>
          <a:xfrm>
            <a:off x="4651200" y="2121115"/>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9"/>
          <p:cNvSpPr>
            <a:spLocks noGrp="1"/>
          </p:cNvSpPr>
          <p:nvPr>
            <p:ph type="body" sz="quarter" idx="12"/>
          </p:nvPr>
        </p:nvSpPr>
        <p:spPr>
          <a:xfrm>
            <a:off x="457200" y="1426464"/>
            <a:ext cx="4042800" cy="640800"/>
          </a:xfrm>
          <a:prstGeom prst="rect">
            <a:avLst/>
          </a:prstGeom>
        </p:spPr>
        <p:txBody>
          <a:bodyPr/>
          <a:lstStyle>
            <a:lvl1pPr>
              <a:buNone/>
              <a:defRPr b="1">
                <a:solidFill>
                  <a:schemeClr val="bg1"/>
                </a:solidFill>
              </a:defRPr>
            </a:lvl1pPr>
          </a:lstStyle>
          <a:p>
            <a:pPr lvl="0"/>
            <a:endParaRPr lang="en-GB" dirty="0"/>
          </a:p>
        </p:txBody>
      </p:sp>
      <p:sp>
        <p:nvSpPr>
          <p:cNvPr id="16" name="Text Placeholder 9"/>
          <p:cNvSpPr>
            <a:spLocks noGrp="1"/>
          </p:cNvSpPr>
          <p:nvPr>
            <p:ph type="body" sz="quarter" idx="13"/>
          </p:nvPr>
        </p:nvSpPr>
        <p:spPr>
          <a:xfrm>
            <a:off x="4651200" y="1426464"/>
            <a:ext cx="4042800" cy="640800"/>
          </a:xfrm>
          <a:prstGeom prst="rect">
            <a:avLst/>
          </a:prstGeom>
        </p:spPr>
        <p:txBody>
          <a:bodyPr/>
          <a:lstStyle>
            <a:lvl1pPr>
              <a:buNone/>
              <a:defRPr b="1">
                <a:solidFill>
                  <a:schemeClr val="bg1"/>
                </a:solidFill>
              </a:defRPr>
            </a:lvl1pPr>
          </a:lstStyle>
          <a:p>
            <a:pPr lvl="0"/>
            <a:endParaRPr lang="en-GB" dirty="0"/>
          </a:p>
        </p:txBody>
      </p:sp>
      <p:sp>
        <p:nvSpPr>
          <p:cNvPr id="9" name="Date Placeholder 6">
            <a:extLst>
              <a:ext uri="{FF2B5EF4-FFF2-40B4-BE49-F238E27FC236}">
                <a16:creationId xmlns:a16="http://schemas.microsoft.com/office/drawing/2014/main" id="{7D29FA9B-7225-4520-BA53-A7A512EAF348}"/>
              </a:ext>
            </a:extLst>
          </p:cNvPr>
          <p:cNvSpPr>
            <a:spLocks noGrp="1"/>
          </p:cNvSpPr>
          <p:nvPr>
            <p:ph type="dt" sz="half" idx="14"/>
          </p:nvPr>
        </p:nvSpPr>
        <p:spPr/>
        <p:txBody>
          <a:bodyPr/>
          <a:lstStyle>
            <a:lvl1pPr>
              <a:defRPr/>
            </a:lvl1pPr>
          </a:lstStyle>
          <a:p>
            <a:pPr>
              <a:defRPr/>
            </a:pPr>
            <a:r>
              <a:rPr lang="en-US"/>
              <a:t>1 January 2014</a:t>
            </a:r>
          </a:p>
        </p:txBody>
      </p:sp>
      <p:sp>
        <p:nvSpPr>
          <p:cNvPr id="10" name="Footer Placeholder 11">
            <a:extLst>
              <a:ext uri="{FF2B5EF4-FFF2-40B4-BE49-F238E27FC236}">
                <a16:creationId xmlns:a16="http://schemas.microsoft.com/office/drawing/2014/main" id="{5A60DABD-A009-4AEB-9492-5617E424D848}"/>
              </a:ext>
            </a:extLst>
          </p:cNvPr>
          <p:cNvSpPr>
            <a:spLocks noGrp="1"/>
          </p:cNvSpPr>
          <p:nvPr>
            <p:ph type="ftr" sz="quarter" idx="15"/>
          </p:nvPr>
        </p:nvSpPr>
        <p:spPr/>
        <p:txBody>
          <a:bodyPr/>
          <a:lstStyle>
            <a:lvl1pPr>
              <a:defRPr/>
            </a:lvl1pPr>
          </a:lstStyle>
          <a:p>
            <a:pPr>
              <a:defRPr/>
            </a:pPr>
            <a:r>
              <a:rPr lang="en-GB"/>
              <a:t>Presentation title</a:t>
            </a:r>
            <a:endParaRPr lang="en-GB" dirty="0"/>
          </a:p>
        </p:txBody>
      </p:sp>
    </p:spTree>
    <p:extLst>
      <p:ext uri="{BB962C8B-B14F-4D97-AF65-F5344CB8AC3E}">
        <p14:creationId xmlns:p14="http://schemas.microsoft.com/office/powerpoint/2010/main" val="183759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F753AF7-2D18-44BB-8342-E5D521C59B1F}"/>
              </a:ext>
            </a:extLst>
          </p:cNvPr>
          <p:cNvSpPr>
            <a:spLocks noGrp="1" noChangeArrowheads="1"/>
          </p:cNvSpPr>
          <p:nvPr>
            <p:ph type="title"/>
          </p:nvPr>
        </p:nvSpPr>
        <p:spPr bwMode="auto">
          <a:xfrm>
            <a:off x="457200" y="201613"/>
            <a:ext cx="82327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it-IT"/>
              <a:t>Click to edit Master title style</a:t>
            </a:r>
            <a:endParaRPr lang="en-GB" altLang="it-IT"/>
          </a:p>
        </p:txBody>
      </p:sp>
      <p:sp>
        <p:nvSpPr>
          <p:cNvPr id="1027" name="Text Placeholder 2">
            <a:extLst>
              <a:ext uri="{FF2B5EF4-FFF2-40B4-BE49-F238E27FC236}">
                <a16:creationId xmlns:a16="http://schemas.microsoft.com/office/drawing/2014/main" id="{F0B26B94-682B-42F7-978B-B81AB9EC9358}"/>
              </a:ext>
            </a:extLst>
          </p:cNvPr>
          <p:cNvSpPr>
            <a:spLocks noGrp="1" noChangeArrowheads="1"/>
          </p:cNvSpPr>
          <p:nvPr>
            <p:ph type="body" idx="1"/>
          </p:nvPr>
        </p:nvSpPr>
        <p:spPr bwMode="auto">
          <a:xfrm>
            <a:off x="457200" y="1425575"/>
            <a:ext cx="8229600"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it-IT"/>
              <a:t>Click to edit Master text styles</a:t>
            </a:r>
          </a:p>
          <a:p>
            <a:pPr lvl="1"/>
            <a:r>
              <a:rPr lang="en-US" altLang="it-IT"/>
              <a:t>Second level</a:t>
            </a:r>
          </a:p>
          <a:p>
            <a:pPr lvl="2"/>
            <a:r>
              <a:rPr lang="en-US" altLang="it-IT"/>
              <a:t>Third level</a:t>
            </a:r>
          </a:p>
          <a:p>
            <a:pPr lvl="3"/>
            <a:r>
              <a:rPr lang="en-US" altLang="it-IT"/>
              <a:t>Fourth level</a:t>
            </a:r>
          </a:p>
          <a:p>
            <a:pPr lvl="4"/>
            <a:r>
              <a:rPr lang="en-US" altLang="it-IT"/>
              <a:t>Fifth level</a:t>
            </a:r>
            <a:endParaRPr lang="en-GB" altLang="it-IT"/>
          </a:p>
        </p:txBody>
      </p:sp>
      <p:sp>
        <p:nvSpPr>
          <p:cNvPr id="14" name="Footer Placeholder 4">
            <a:extLst>
              <a:ext uri="{FF2B5EF4-FFF2-40B4-BE49-F238E27FC236}">
                <a16:creationId xmlns:a16="http://schemas.microsoft.com/office/drawing/2014/main" id="{59805FF9-F2BC-4E45-A19A-4BAD6298E6CD}"/>
              </a:ext>
            </a:extLst>
          </p:cNvPr>
          <p:cNvSpPr>
            <a:spLocks noGrp="1"/>
          </p:cNvSpPr>
          <p:nvPr>
            <p:ph type="ftr" sz="quarter" idx="3"/>
          </p:nvPr>
        </p:nvSpPr>
        <p:spPr>
          <a:xfrm>
            <a:off x="2587625" y="6496050"/>
            <a:ext cx="3435350" cy="201613"/>
          </a:xfrm>
          <a:prstGeom prst="rect">
            <a:avLst/>
          </a:prstGeom>
        </p:spPr>
        <p:txBody>
          <a:bodyPr vert="horz" lIns="0" tIns="0" rIns="0" bIns="0" rtlCol="0" anchor="t" anchorCtr="0">
            <a:noAutofit/>
          </a:bodyPr>
          <a:lstStyle>
            <a:lvl1pPr algn="l" eaLnBrk="1" fontAlgn="auto" hangingPunct="1">
              <a:spcBef>
                <a:spcPts val="0"/>
              </a:spcBef>
              <a:spcAft>
                <a:spcPts val="0"/>
              </a:spcAft>
              <a:defRPr sz="1100">
                <a:solidFill>
                  <a:schemeClr val="bg1"/>
                </a:solidFill>
                <a:latin typeface="+mn-lt"/>
                <a:cs typeface="Arial" pitchFamily="34" charset="0"/>
              </a:defRPr>
            </a:lvl1pPr>
          </a:lstStyle>
          <a:p>
            <a:pPr>
              <a:defRPr/>
            </a:pPr>
            <a:r>
              <a:rPr lang="en-GB"/>
              <a:t>Presentation title</a:t>
            </a:r>
            <a:endParaRPr lang="en-GB" dirty="0"/>
          </a:p>
        </p:txBody>
      </p:sp>
      <p:sp>
        <p:nvSpPr>
          <p:cNvPr id="1029" name="TextBox 14">
            <a:extLst>
              <a:ext uri="{FF2B5EF4-FFF2-40B4-BE49-F238E27FC236}">
                <a16:creationId xmlns:a16="http://schemas.microsoft.com/office/drawing/2014/main" id="{5ED8B363-EEC7-4EF2-92FE-B90E2F7C3646}"/>
              </a:ext>
            </a:extLst>
          </p:cNvPr>
          <p:cNvSpPr txBox="1">
            <a:spLocks noChangeArrowheads="1"/>
          </p:cNvSpPr>
          <p:nvPr/>
        </p:nvSpPr>
        <p:spPr bwMode="auto">
          <a:xfrm>
            <a:off x="457200" y="6496050"/>
            <a:ext cx="722313"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r>
              <a:rPr lang="en-GB" altLang="it-IT" sz="1100">
                <a:solidFill>
                  <a:schemeClr val="bg1"/>
                </a:solidFill>
                <a:cs typeface="Arial" panose="020B0604020202020204" pitchFamily="34" charset="0"/>
              </a:rPr>
              <a:t>Page </a:t>
            </a:r>
            <a:fld id="{B6BDE8CD-A58D-4E54-A89F-02EAE891E752}" type="slidenum">
              <a:rPr lang="en-GB" altLang="it-IT" sz="1100">
                <a:solidFill>
                  <a:schemeClr val="bg1"/>
                </a:solidFill>
                <a:cs typeface="Arial" panose="020B0604020202020204" pitchFamily="34" charset="0"/>
              </a:rPr>
              <a:pPr eaLnBrk="1" hangingPunct="1"/>
              <a:t>‹#›</a:t>
            </a:fld>
            <a:endParaRPr lang="en-GB" altLang="it-IT" sz="1100">
              <a:solidFill>
                <a:schemeClr val="bg1"/>
              </a:solidFill>
              <a:cs typeface="Arial" panose="020B0604020202020204" pitchFamily="34" charset="0"/>
            </a:endParaRPr>
          </a:p>
        </p:txBody>
      </p:sp>
      <p:sp>
        <p:nvSpPr>
          <p:cNvPr id="16" name="Date Placeholder 3">
            <a:extLst>
              <a:ext uri="{FF2B5EF4-FFF2-40B4-BE49-F238E27FC236}">
                <a16:creationId xmlns:a16="http://schemas.microsoft.com/office/drawing/2014/main" id="{76D3ABEC-8EE6-43E4-93E4-81CD3335CCD8}"/>
              </a:ext>
            </a:extLst>
          </p:cNvPr>
          <p:cNvSpPr>
            <a:spLocks noGrp="1"/>
          </p:cNvSpPr>
          <p:nvPr>
            <p:ph type="dt" sz="half" idx="2"/>
          </p:nvPr>
        </p:nvSpPr>
        <p:spPr>
          <a:xfrm>
            <a:off x="1217613" y="6496050"/>
            <a:ext cx="1189037" cy="201613"/>
          </a:xfrm>
          <a:prstGeom prst="rect">
            <a:avLst/>
          </a:prstGeom>
        </p:spPr>
        <p:txBody>
          <a:bodyPr vert="horz" wrap="none" lIns="0" tIns="0" rIns="0" bIns="0" rtlCol="0" anchor="t" anchorCtr="0">
            <a:noAutofit/>
          </a:bodyPr>
          <a:lstStyle>
            <a:lvl1pPr algn="l" eaLnBrk="1" fontAlgn="auto" hangingPunct="1">
              <a:spcBef>
                <a:spcPts val="0"/>
              </a:spcBef>
              <a:spcAft>
                <a:spcPts val="0"/>
              </a:spcAft>
              <a:defRPr sz="1100" dirty="0">
                <a:solidFill>
                  <a:schemeClr val="bg1"/>
                </a:solidFill>
                <a:latin typeface="+mn-lt"/>
                <a:cs typeface="Arial" pitchFamily="34" charset="0"/>
              </a:defRPr>
            </a:lvl1pPr>
          </a:lstStyle>
          <a:p>
            <a:pPr>
              <a:defRPr/>
            </a:pPr>
            <a:r>
              <a:rPr lang="en-US"/>
              <a:t>1 January 2014</a:t>
            </a:r>
          </a:p>
        </p:txBody>
      </p:sp>
      <p:pic>
        <p:nvPicPr>
          <p:cNvPr id="1031" name="Picture 16">
            <a:extLst>
              <a:ext uri="{FF2B5EF4-FFF2-40B4-BE49-F238E27FC236}">
                <a16:creationId xmlns:a16="http://schemas.microsoft.com/office/drawing/2014/main" id="{FF3CEE6D-72B3-4AAB-AD14-F5A8B67EC32D}"/>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85163" y="6327775"/>
            <a:ext cx="398462"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sldNum="0" hdr="0"/>
  <p:txStyles>
    <p:titleStyle>
      <a:lvl1pPr algn="l" rtl="0" fontAlgn="base">
        <a:lnSpc>
          <a:spcPct val="85000"/>
        </a:lnSpc>
        <a:spcBef>
          <a:spcPct val="0"/>
        </a:spcBef>
        <a:spcAft>
          <a:spcPct val="0"/>
        </a:spcAft>
        <a:defRPr sz="3000" b="1" kern="1200">
          <a:solidFill>
            <a:schemeClr val="bg1"/>
          </a:solidFill>
          <a:latin typeface="+mn-lt"/>
          <a:ea typeface="+mj-ea"/>
          <a:cs typeface="Arial" pitchFamily="34" charset="0"/>
        </a:defRPr>
      </a:lvl1pPr>
      <a:lvl2pPr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2pPr>
      <a:lvl3pPr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3pPr>
      <a:lvl4pPr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4pPr>
      <a:lvl5pPr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5pPr>
      <a:lvl6pPr marL="457200"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6pPr>
      <a:lvl7pPr marL="914400"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7pPr>
      <a:lvl8pPr marL="1371600"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8pPr>
      <a:lvl9pPr marL="1828800" algn="l" rtl="0" fontAlgn="base">
        <a:lnSpc>
          <a:spcPct val="85000"/>
        </a:lnSpc>
        <a:spcBef>
          <a:spcPct val="0"/>
        </a:spcBef>
        <a:spcAft>
          <a:spcPct val="0"/>
        </a:spcAft>
        <a:defRPr sz="3000" b="1">
          <a:solidFill>
            <a:schemeClr val="bg1"/>
          </a:solidFill>
          <a:latin typeface="Arial" panose="020B0604020202020204" pitchFamily="34" charset="0"/>
          <a:cs typeface="Arial" panose="020B0604020202020204" pitchFamily="34" charset="0"/>
        </a:defRPr>
      </a:lvl9pPr>
    </p:titleStyle>
    <p:bodyStyle>
      <a:lvl1pPr marL="355600" indent="-355600" algn="l" rtl="0" fontAlgn="base">
        <a:spcBef>
          <a:spcPct val="20000"/>
        </a:spcBef>
        <a:spcAft>
          <a:spcPct val="0"/>
        </a:spcAft>
        <a:buClr>
          <a:schemeClr val="accent2"/>
        </a:buClr>
        <a:buSzPct val="70000"/>
        <a:buFont typeface="Arial" panose="020B0604020202020204" pitchFamily="34" charset="0"/>
        <a:buChar char="►"/>
        <a:defRPr sz="2400" kern="1200">
          <a:solidFill>
            <a:schemeClr val="bg1"/>
          </a:solidFill>
          <a:latin typeface="+mn-lt"/>
          <a:ea typeface="+mn-ea"/>
          <a:cs typeface="Arial" pitchFamily="34" charset="0"/>
        </a:defRPr>
      </a:lvl1pPr>
      <a:lvl2pPr marL="712788" indent="-355600" algn="l" rtl="0" fontAlgn="base">
        <a:spcBef>
          <a:spcPct val="20000"/>
        </a:spcBef>
        <a:spcAft>
          <a:spcPct val="0"/>
        </a:spcAft>
        <a:buClr>
          <a:schemeClr val="accent2"/>
        </a:buClr>
        <a:buSzPct val="70000"/>
        <a:buFont typeface="Arial" panose="020B0604020202020204" pitchFamily="34" charset="0"/>
        <a:buChar char="►"/>
        <a:defRPr sz="2000" kern="1200">
          <a:solidFill>
            <a:schemeClr val="bg1"/>
          </a:solidFill>
          <a:latin typeface="+mn-lt"/>
          <a:ea typeface="+mn-ea"/>
          <a:cs typeface="Arial" pitchFamily="34" charset="0"/>
        </a:defRPr>
      </a:lvl2pPr>
      <a:lvl3pPr marL="1068388" indent="-355600" algn="l" rtl="0" fontAlgn="base">
        <a:spcBef>
          <a:spcPct val="20000"/>
        </a:spcBef>
        <a:spcAft>
          <a:spcPct val="0"/>
        </a:spcAft>
        <a:buClr>
          <a:schemeClr val="accent2"/>
        </a:buClr>
        <a:buSzPct val="70000"/>
        <a:buFont typeface="Arial" panose="020B0604020202020204" pitchFamily="34" charset="0"/>
        <a:buChar char="►"/>
        <a:defRPr kern="1200">
          <a:solidFill>
            <a:schemeClr val="bg1"/>
          </a:solidFill>
          <a:latin typeface="+mn-lt"/>
          <a:ea typeface="+mn-ea"/>
          <a:cs typeface="Arial" pitchFamily="34" charset="0"/>
        </a:defRPr>
      </a:lvl3pPr>
      <a:lvl4pPr marL="1425575" indent="-355600" algn="l" rtl="0" fontAlgn="base">
        <a:spcBef>
          <a:spcPct val="20000"/>
        </a:spcBef>
        <a:spcAft>
          <a:spcPct val="0"/>
        </a:spcAft>
        <a:buClr>
          <a:schemeClr val="accent2"/>
        </a:buClr>
        <a:buSzPct val="70000"/>
        <a:buFont typeface="Arial" panose="020B0604020202020204" pitchFamily="34" charset="0"/>
        <a:buChar char="►"/>
        <a:defRPr sz="1600" kern="1200">
          <a:solidFill>
            <a:schemeClr val="bg1"/>
          </a:solidFill>
          <a:latin typeface="+mn-lt"/>
          <a:ea typeface="+mn-ea"/>
          <a:cs typeface="Arial" pitchFamily="34" charset="0"/>
        </a:defRPr>
      </a:lvl4pPr>
      <a:lvl5pPr marL="1782763" indent="-355600" algn="l" rtl="0" fontAlgn="base">
        <a:spcBef>
          <a:spcPct val="20000"/>
        </a:spcBef>
        <a:spcAft>
          <a:spcPct val="0"/>
        </a:spcAft>
        <a:buClr>
          <a:schemeClr val="accent2"/>
        </a:buClr>
        <a:buSzPct val="70000"/>
        <a:buFont typeface="Arial" panose="020B0604020202020204"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06AD144-386A-4D1B-9FED-8D852F8F9079}"/>
              </a:ext>
            </a:extLst>
          </p:cNvPr>
          <p:cNvSpPr>
            <a:spLocks noGrp="1" noChangeArrowheads="1"/>
          </p:cNvSpPr>
          <p:nvPr>
            <p:ph type="title"/>
          </p:nvPr>
        </p:nvSpPr>
        <p:spPr>
          <a:xfrm>
            <a:off x="457200" y="201613"/>
            <a:ext cx="8232775" cy="860425"/>
          </a:xfrm>
        </p:spPr>
        <p:txBody>
          <a:bodyPr/>
          <a:lstStyle/>
          <a:p>
            <a:r>
              <a:rPr lang="en-GB" altLang="it-IT"/>
              <a:t>AGENDA</a:t>
            </a:r>
          </a:p>
        </p:txBody>
      </p:sp>
      <p:sp>
        <p:nvSpPr>
          <p:cNvPr id="21507" name="Content Placeholder 2">
            <a:extLst>
              <a:ext uri="{FF2B5EF4-FFF2-40B4-BE49-F238E27FC236}">
                <a16:creationId xmlns:a16="http://schemas.microsoft.com/office/drawing/2014/main" id="{3E2C9FE9-C310-4FB6-AED5-092077EB6270}"/>
              </a:ext>
            </a:extLst>
          </p:cNvPr>
          <p:cNvSpPr>
            <a:spLocks noGrp="1" noChangeArrowheads="1"/>
          </p:cNvSpPr>
          <p:nvPr>
            <p:ph idx="1"/>
          </p:nvPr>
        </p:nvSpPr>
        <p:spPr>
          <a:xfrm>
            <a:off x="438028" y="1477963"/>
            <a:ext cx="8232775" cy="4699000"/>
          </a:xfrm>
        </p:spPr>
        <p:txBody>
          <a:bodyPr/>
          <a:lstStyle/>
          <a:p>
            <a:pPr marL="342900" indent="-342900">
              <a:buClrTx/>
              <a:buSzPct val="80000"/>
              <a:buFont typeface="Arial" panose="020B0604020202020204" pitchFamily="34" charset="0"/>
              <a:buAutoNum type="arabicPeriod"/>
            </a:pPr>
            <a:r>
              <a:rPr lang="en-US" altLang="it-IT" sz="1800" b="1" dirty="0" err="1">
                <a:latin typeface="EYInterstate Light" panose="02000506000000020004" pitchFamily="2" charset="0"/>
              </a:rPr>
              <a:t>Oggetto</a:t>
            </a:r>
            <a:r>
              <a:rPr lang="en-US" altLang="it-IT" sz="1800" b="1" dirty="0">
                <a:latin typeface="EYInterstate Light" panose="02000506000000020004" pitchFamily="2" charset="0"/>
              </a:rPr>
              <a:t> </a:t>
            </a:r>
            <a:r>
              <a:rPr lang="en-US" altLang="it-IT" sz="1800" b="1" dirty="0" err="1">
                <a:latin typeface="EYInterstate Light" panose="02000506000000020004" pitchFamily="2" charset="0"/>
              </a:rPr>
              <a:t>dell’incarico</a:t>
            </a:r>
            <a:r>
              <a:rPr lang="en-US" altLang="it-IT" sz="1800" b="1" dirty="0">
                <a:latin typeface="EYInterstate Light" panose="02000506000000020004" pitchFamily="2" charset="0"/>
              </a:rPr>
              <a:t> di </a:t>
            </a:r>
            <a:r>
              <a:rPr lang="en-US" altLang="it-IT" sz="1800" b="1" dirty="0" err="1">
                <a:latin typeface="EYInterstate Light" panose="02000506000000020004" pitchFamily="2" charset="0"/>
              </a:rPr>
              <a:t>revisione</a:t>
            </a:r>
            <a:r>
              <a:rPr lang="en-US" altLang="it-IT" sz="1800" b="1" dirty="0">
                <a:latin typeface="EYInterstate Light" panose="02000506000000020004" pitchFamily="2" charset="0"/>
              </a:rPr>
              <a:t>;</a:t>
            </a:r>
          </a:p>
          <a:p>
            <a:pPr marL="342900" indent="-342900">
              <a:buClrTx/>
              <a:buSzPct val="80000"/>
              <a:buFont typeface="Arial" panose="020B0604020202020204" pitchFamily="34" charset="0"/>
              <a:buAutoNum type="arabicPeriod"/>
            </a:pPr>
            <a:r>
              <a:rPr lang="en-US" altLang="it-IT" sz="1800" b="1" dirty="0">
                <a:latin typeface="EYInterstate Light" panose="02000506000000020004" pitchFamily="2" charset="0"/>
              </a:rPr>
              <a:t>Piano di Audit - Timetable;</a:t>
            </a:r>
          </a:p>
          <a:p>
            <a:pPr marL="342900" indent="-342900">
              <a:buClrTx/>
              <a:buSzPct val="80000"/>
              <a:buFont typeface="Arial" panose="020B0604020202020204" pitchFamily="34" charset="0"/>
              <a:buAutoNum type="arabicPeriod"/>
            </a:pPr>
            <a:r>
              <a:rPr lang="en-GB" altLang="it-IT" sz="1800" b="1" dirty="0" err="1">
                <a:latin typeface="EYInterstate Light" panose="02000506000000020004" pitchFamily="2" charset="0"/>
              </a:rPr>
              <a:t>Soglia</a:t>
            </a:r>
            <a:r>
              <a:rPr lang="en-GB" altLang="it-IT" sz="1800" b="1" dirty="0">
                <a:latin typeface="EYInterstate Light" panose="02000506000000020004" pitchFamily="2" charset="0"/>
              </a:rPr>
              <a:t> di </a:t>
            </a:r>
            <a:r>
              <a:rPr lang="en-GB" altLang="it-IT" sz="1800" b="1" dirty="0" err="1">
                <a:latin typeface="EYInterstate Light" panose="02000506000000020004" pitchFamily="2" charset="0"/>
              </a:rPr>
              <a:t>Significatività</a:t>
            </a:r>
            <a:r>
              <a:rPr lang="en-GB" altLang="it-IT" sz="1800" b="1" dirty="0">
                <a:latin typeface="EYInterstate Light" panose="02000506000000020004" pitchFamily="2" charset="0"/>
              </a:rPr>
              <a:t>;</a:t>
            </a:r>
          </a:p>
          <a:p>
            <a:pPr marL="342900" indent="-342900">
              <a:buClrTx/>
              <a:buSzPct val="80000"/>
              <a:buFont typeface="Arial" panose="020B0604020202020204" pitchFamily="34" charset="0"/>
              <a:buAutoNum type="arabicPeriod"/>
            </a:pPr>
            <a:r>
              <a:rPr lang="en-GB" altLang="it-IT" sz="1800" b="1" dirty="0" err="1">
                <a:latin typeface="EYInterstate Light" panose="02000506000000020004" pitchFamily="2" charset="0"/>
              </a:rPr>
              <a:t>Rischi</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Significativi</a:t>
            </a:r>
            <a:r>
              <a:rPr lang="en-GB" altLang="it-IT" sz="1800" b="1" dirty="0">
                <a:latin typeface="EYInterstate Light" panose="02000506000000020004" pitchFamily="2" charset="0"/>
              </a:rPr>
              <a:t>;</a:t>
            </a:r>
          </a:p>
          <a:p>
            <a:pPr marL="342900" indent="-342900">
              <a:buClrTx/>
              <a:buSzPct val="80000"/>
              <a:buFont typeface="Arial" panose="020B0604020202020204" pitchFamily="34" charset="0"/>
              <a:buAutoNum type="arabicPeriod"/>
            </a:pPr>
            <a:r>
              <a:rPr lang="en-GB" altLang="it-IT" sz="1800" b="1" dirty="0">
                <a:latin typeface="EYInterstate Light" panose="02000506000000020004" pitchFamily="2" charset="0"/>
              </a:rPr>
              <a:t>Estimates;</a:t>
            </a:r>
          </a:p>
          <a:p>
            <a:pPr marL="342900" indent="-342900">
              <a:buClrTx/>
              <a:buSzPct val="80000"/>
              <a:buFont typeface="Arial" panose="020B0604020202020204" pitchFamily="34" charset="0"/>
              <a:buAutoNum type="arabicPeriod"/>
            </a:pPr>
            <a:r>
              <a:rPr lang="en-GB" altLang="it-IT" sz="1800" b="1" dirty="0" err="1">
                <a:latin typeface="EYInterstate Light" panose="02000506000000020004" pitchFamily="2" charset="0"/>
              </a:rPr>
              <a:t>Rischi</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connessi</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alla</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Continuità</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aziendale</a:t>
            </a:r>
            <a:r>
              <a:rPr lang="en-GB" altLang="it-IT" sz="1800" b="1" dirty="0">
                <a:latin typeface="EYInterstate Light" panose="02000506000000020004" pitchFamily="2" charset="0"/>
              </a:rPr>
              <a:t>”;</a:t>
            </a:r>
          </a:p>
          <a:p>
            <a:pPr marL="342900" indent="-342900">
              <a:buClrTx/>
              <a:buSzPct val="80000"/>
              <a:buFont typeface="Arial" panose="020B0604020202020204" pitchFamily="34" charset="0"/>
              <a:buAutoNum type="arabicPeriod"/>
            </a:pPr>
            <a:r>
              <a:rPr lang="en-GB" altLang="it-IT" sz="1800" b="1" dirty="0" err="1">
                <a:latin typeface="EYInterstate Light" panose="02000506000000020004" pitchFamily="2" charset="0"/>
              </a:rPr>
              <a:t>Attività</a:t>
            </a:r>
            <a:r>
              <a:rPr lang="en-GB" altLang="it-IT" sz="1800" b="1" dirty="0">
                <a:latin typeface="EYInterstate Light" panose="02000506000000020004" pitchFamily="2" charset="0"/>
              </a:rPr>
              <a:t> di “Interim”;</a:t>
            </a:r>
          </a:p>
          <a:p>
            <a:pPr marL="342900" indent="-342900">
              <a:buClrTx/>
              <a:buSzPct val="80000"/>
              <a:buFont typeface="Arial" panose="020B0604020202020204" pitchFamily="34" charset="0"/>
              <a:buAutoNum type="arabicPeriod"/>
            </a:pPr>
            <a:r>
              <a:rPr lang="en-GB" altLang="it-IT" sz="1800" b="1" dirty="0" err="1">
                <a:latin typeface="EYInterstate Light" panose="02000506000000020004" pitchFamily="2" charset="0"/>
              </a:rPr>
              <a:t>Aspetti</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significativi</a:t>
            </a:r>
            <a:r>
              <a:rPr lang="en-GB" altLang="it-IT" sz="1800" b="1" dirty="0">
                <a:latin typeface="EYInterstate Light" panose="02000506000000020004" pitchFamily="2" charset="0"/>
              </a:rPr>
              <a:t>;</a:t>
            </a:r>
          </a:p>
          <a:p>
            <a:pPr marL="342900" indent="-342900">
              <a:buClrTx/>
              <a:buSzPct val="80000"/>
              <a:buFont typeface="Arial" panose="020B0604020202020204" pitchFamily="34" charset="0"/>
              <a:buAutoNum type="arabicPeriod"/>
            </a:pPr>
            <a:r>
              <a:rPr lang="en-GB" altLang="it-IT" sz="1800" b="1" dirty="0">
                <a:latin typeface="EYInterstate Light" panose="02000506000000020004" pitchFamily="2" charset="0"/>
              </a:rPr>
              <a:t>Network EY: </a:t>
            </a:r>
            <a:r>
              <a:rPr lang="en-GB" altLang="it-IT" sz="1800" b="1" dirty="0" err="1">
                <a:latin typeface="EYInterstate Light" panose="02000506000000020004" pitchFamily="2" charset="0"/>
              </a:rPr>
              <a:t>Specialisti</a:t>
            </a:r>
            <a:r>
              <a:rPr lang="en-GB" altLang="it-IT" sz="1800" b="1" dirty="0">
                <a:latin typeface="EYInterstate Light" panose="02000506000000020004" pitchFamily="2" charset="0"/>
              </a:rPr>
              <a:t> </a:t>
            </a:r>
            <a:r>
              <a:rPr lang="en-GB" altLang="it-IT" sz="1800" b="1" dirty="0" err="1">
                <a:latin typeface="EYInterstate Light" panose="02000506000000020004" pitchFamily="2" charset="0"/>
              </a:rPr>
              <a:t>coinvolti</a:t>
            </a:r>
            <a:r>
              <a:rPr lang="en-GB" altLang="it-IT" sz="1800" b="1" dirty="0">
                <a:latin typeface="EYInterstate Light" panose="02000506000000020004" pitchFamily="2" charset="0"/>
              </a:rPr>
              <a:t>.</a:t>
            </a:r>
          </a:p>
          <a:p>
            <a:pPr marL="342900" indent="-342900">
              <a:buFont typeface="Arial" panose="020B0604020202020204" pitchFamily="34" charset="0"/>
              <a:buAutoNum type="arabicPeriod"/>
            </a:pPr>
            <a:endParaRPr lang="en-US" altLang="it-IT" sz="1600" dirty="0"/>
          </a:p>
          <a:p>
            <a:pPr marL="342900" indent="-342900">
              <a:buFont typeface="Arial" panose="020B0604020202020204" pitchFamily="34" charset="0"/>
              <a:buAutoNum type="arabicPeriod"/>
            </a:pPr>
            <a:endParaRPr lang="en-US" altLang="it-IT" sz="1600" dirty="0"/>
          </a:p>
          <a:p>
            <a:pPr marL="342900" indent="-342900">
              <a:buFont typeface="Arial" panose="020B0604020202020204" pitchFamily="34" charset="0"/>
              <a:buAutoNum type="arabicPeriod"/>
            </a:pPr>
            <a:endParaRPr lang="en-US" altLang="it-IT"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F91918E-F9F9-4BEA-A51D-E2B86A72ED1F}"/>
              </a:ext>
            </a:extLst>
          </p:cNvPr>
          <p:cNvSpPr>
            <a:spLocks noGrp="1" noChangeArrowheads="1"/>
          </p:cNvSpPr>
          <p:nvPr>
            <p:ph type="title"/>
          </p:nvPr>
        </p:nvSpPr>
        <p:spPr>
          <a:xfrm>
            <a:off x="457200" y="125397"/>
            <a:ext cx="8229600" cy="384322"/>
          </a:xfrm>
        </p:spPr>
        <p:txBody>
          <a:bodyPr/>
          <a:lstStyle/>
          <a:p>
            <a:r>
              <a:rPr lang="en-GB" altLang="it-IT" dirty="0" err="1"/>
              <a:t>Rischi</a:t>
            </a:r>
            <a:r>
              <a:rPr lang="en-GB" altLang="it-IT" dirty="0"/>
              <a:t> </a:t>
            </a:r>
            <a:r>
              <a:rPr lang="en-GB" altLang="it-IT" dirty="0" err="1"/>
              <a:t>Significativi</a:t>
            </a:r>
            <a:r>
              <a:rPr lang="it-IT" altLang="it-IT" dirty="0"/>
              <a:t>						</a:t>
            </a:r>
          </a:p>
        </p:txBody>
      </p:sp>
      <p:sp>
        <p:nvSpPr>
          <p:cNvPr id="31747" name="Content Placeholder 2">
            <a:extLst>
              <a:ext uri="{FF2B5EF4-FFF2-40B4-BE49-F238E27FC236}">
                <a16:creationId xmlns:a16="http://schemas.microsoft.com/office/drawing/2014/main" id="{0605C94F-6516-45A5-BC33-502389FC150D}"/>
              </a:ext>
            </a:extLst>
          </p:cNvPr>
          <p:cNvSpPr>
            <a:spLocks noGrp="1" noChangeArrowheads="1"/>
          </p:cNvSpPr>
          <p:nvPr>
            <p:ph idx="1"/>
          </p:nvPr>
        </p:nvSpPr>
        <p:spPr>
          <a:xfrm>
            <a:off x="457200" y="1258888"/>
            <a:ext cx="8229600" cy="4699000"/>
          </a:xfrm>
        </p:spPr>
        <p:txBody>
          <a:bodyPr/>
          <a:lstStyle/>
          <a:p>
            <a:r>
              <a:rPr lang="it-IT" altLang="it-IT" sz="1600" b="1" i="1"/>
              <a:t>Rischi significativi:</a:t>
            </a:r>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p:txBody>
      </p:sp>
      <p:sp>
        <p:nvSpPr>
          <p:cNvPr id="31748" name="Content Placeholder 5">
            <a:extLst>
              <a:ext uri="{FF2B5EF4-FFF2-40B4-BE49-F238E27FC236}">
                <a16:creationId xmlns:a16="http://schemas.microsoft.com/office/drawing/2014/main" id="{8A9C9678-201D-45D0-AC37-1A9BA43E76F6}"/>
              </a:ext>
            </a:extLst>
          </p:cNvPr>
          <p:cNvSpPr txBox="1">
            <a:spLocks noChangeArrowheads="1"/>
          </p:cNvSpPr>
          <p:nvPr/>
        </p:nvSpPr>
        <p:spPr bwMode="auto">
          <a:xfrm>
            <a:off x="457200" y="1267766"/>
            <a:ext cx="8229600" cy="486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70000"/>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1pPr>
            <a:lvl2pPr>
              <a:spcBef>
                <a:spcPct val="20000"/>
              </a:spcBef>
              <a:buClr>
                <a:schemeClr val="accent2"/>
              </a:buClr>
              <a:buSzPct val="70000"/>
              <a:buFont typeface="Arial" panose="020B0604020202020204" pitchFamily="34" charset="0"/>
              <a:buChar char="►"/>
              <a:defRPr sz="2000">
                <a:solidFill>
                  <a:schemeClr val="bg1"/>
                </a:solidFill>
                <a:latin typeface="Arial" panose="020B0604020202020204" pitchFamily="34" charset="0"/>
                <a:cs typeface="Arial" panose="020B0604020202020204" pitchFamily="34" charset="0"/>
              </a:defRPr>
            </a:lvl2pPr>
            <a:lvl3pPr>
              <a:spcBef>
                <a:spcPct val="20000"/>
              </a:spcBef>
              <a:buClr>
                <a:schemeClr val="accent2"/>
              </a:buClr>
              <a:buSzPct val="7000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4pPr>
            <a:lvl5pPr>
              <a:spcBef>
                <a:spcPct val="20000"/>
              </a:spcBef>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5pPr>
            <a:lvl6pPr marL="4572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6pPr>
            <a:lvl7pPr marL="9144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7pPr>
            <a:lvl8pPr marL="13716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8pPr>
            <a:lvl9pPr marL="18288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9pPr>
          </a:lstStyle>
          <a:p>
            <a:pPr eaLnBrk="1" hangingPunct="1">
              <a:buClr>
                <a:srgbClr val="FFE600"/>
              </a:buClr>
              <a:buFont typeface="Arial" panose="020B0604020202020204" pitchFamily="34" charset="0"/>
              <a:buNone/>
            </a:pPr>
            <a:endParaRPr lang="it-IT" altLang="it-IT" sz="1400">
              <a:solidFill>
                <a:srgbClr val="646464"/>
              </a:solidFill>
            </a:endParaRPr>
          </a:p>
          <a:p>
            <a:pPr eaLnBrk="1" hangingPunct="1">
              <a:buClr>
                <a:srgbClr val="FFE600"/>
              </a:buClr>
              <a:buFont typeface="Arial" panose="020B0604020202020204" pitchFamily="34" charset="0"/>
              <a:buNone/>
            </a:pPr>
            <a:endParaRPr lang="it-IT" altLang="it-IT" sz="1400">
              <a:solidFill>
                <a:srgbClr val="646464"/>
              </a:solidFill>
            </a:endParaRPr>
          </a:p>
        </p:txBody>
      </p:sp>
      <p:graphicFrame>
        <p:nvGraphicFramePr>
          <p:cNvPr id="7" name="Table 6">
            <a:extLst>
              <a:ext uri="{FF2B5EF4-FFF2-40B4-BE49-F238E27FC236}">
                <a16:creationId xmlns:a16="http://schemas.microsoft.com/office/drawing/2014/main" id="{3C3EEDDE-351E-448B-A8E9-7064398532B2}"/>
              </a:ext>
            </a:extLst>
          </p:cNvPr>
          <p:cNvGraphicFramePr>
            <a:graphicFrameLocks noGrp="1"/>
          </p:cNvGraphicFramePr>
          <p:nvPr>
            <p:extLst>
              <p:ext uri="{D42A27DB-BD31-4B8C-83A1-F6EECF244321}">
                <p14:modId xmlns:p14="http://schemas.microsoft.com/office/powerpoint/2010/main" val="535248238"/>
              </p:ext>
            </p:extLst>
          </p:nvPr>
        </p:nvGraphicFramePr>
        <p:xfrm>
          <a:off x="585554" y="1813631"/>
          <a:ext cx="7946886" cy="3148920"/>
        </p:xfrm>
        <a:graphic>
          <a:graphicData uri="http://schemas.openxmlformats.org/drawingml/2006/table">
            <a:tbl>
              <a:tblPr>
                <a:tableStyleId>{5C22544A-7EE6-4342-B048-85BDC9FD1C3A}</a:tableStyleId>
              </a:tblPr>
              <a:tblGrid>
                <a:gridCol w="499455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360000">
                <a:tc>
                  <a:txBody>
                    <a:bodyPr/>
                    <a:lstStyle/>
                    <a:p>
                      <a:pPr algn="ctr" fontAlgn="ctr"/>
                      <a:r>
                        <a:rPr lang="it-IT" sz="1400" b="1" u="none" strike="noStrike" dirty="0">
                          <a:effectLst/>
                          <a:latin typeface="EYInterstate Light" panose="02000506000000020004" pitchFamily="2" charset="0"/>
                        </a:rPr>
                        <a:t>Rischi</a:t>
                      </a:r>
                      <a:r>
                        <a:rPr lang="it-IT" sz="1400" b="1" u="none" strike="noStrike" baseline="0" dirty="0">
                          <a:effectLst/>
                          <a:latin typeface="EYInterstate Light" panose="02000506000000020004" pitchFamily="2" charset="0"/>
                        </a:rPr>
                        <a:t> Significativi</a:t>
                      </a:r>
                      <a:r>
                        <a:rPr lang="it-IT" sz="1400" b="1" u="none" strike="noStrike" dirty="0">
                          <a:effectLst/>
                          <a:latin typeface="EYInterstate Light" panose="02000506000000020004" pitchFamily="2" charset="0"/>
                        </a:rPr>
                        <a:t> </a:t>
                      </a:r>
                      <a:r>
                        <a:rPr lang="it-IT" sz="1400" b="1" u="none" strike="noStrike" baseline="0" dirty="0">
                          <a:effectLst/>
                          <a:latin typeface="EYInterstate Light" panose="02000506000000020004" pitchFamily="2" charset="0"/>
                        </a:rPr>
                        <a:t>identificati</a:t>
                      </a:r>
                      <a:endParaRPr lang="it-IT" sz="1400" b="1" i="0" u="none" strike="noStrike" dirty="0">
                        <a:solidFill>
                          <a:srgbClr val="FFFFFF"/>
                        </a:solidFill>
                        <a:effectLst/>
                        <a:latin typeface="EYInterstate Light" panose="02000506000000020004" pitchFamily="2" charset="0"/>
                      </a:endParaRPr>
                    </a:p>
                  </a:txBody>
                  <a:tcPr marL="7620" marR="7620" marT="762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60000"/>
                        <a:lumOff val="40000"/>
                      </a:schemeClr>
                    </a:solidFill>
                  </a:tcPr>
                </a:tc>
                <a:tc>
                  <a:txBody>
                    <a:bodyPr/>
                    <a:lstStyle/>
                    <a:p>
                      <a:pPr algn="ctr" fontAlgn="ctr"/>
                      <a:r>
                        <a:rPr lang="it-IT" sz="1400" b="1" u="none" strike="noStrike" kern="1200" baseline="0" dirty="0">
                          <a:solidFill>
                            <a:schemeClr val="dk1"/>
                          </a:solidFill>
                          <a:effectLst/>
                          <a:latin typeface="EYInterstate Light" panose="02000506000000020004" pitchFamily="2" charset="0"/>
                          <a:ea typeface="+mn-ea"/>
                          <a:cs typeface="+mn-cs"/>
                        </a:rPr>
                        <a:t>Descrizione</a:t>
                      </a:r>
                    </a:p>
                  </a:txBody>
                  <a:tcPr marL="7620" marR="7620" marT="762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288000">
                <a:tc>
                  <a:txBody>
                    <a:bodyPr/>
                    <a:lstStyle/>
                    <a:p>
                      <a:pPr marL="0" lvl="0" algn="l" defTabSz="914400" rtl="0" eaLnBrk="1" fontAlgn="b" latinLnBrk="0" hangingPunct="1"/>
                      <a:r>
                        <a:rPr lang="it-IT" sz="1600" kern="1200" baseline="0" dirty="0" err="1">
                          <a:solidFill>
                            <a:schemeClr val="dk1"/>
                          </a:solidFill>
                          <a:effectLst/>
                          <a:latin typeface="EYInterstate Light" panose="02000506000000020004" pitchFamily="2" charset="0"/>
                          <a:ea typeface="+mn-ea"/>
                          <a:cs typeface="+mn-cs"/>
                        </a:rPr>
                        <a:t>Cut</a:t>
                      </a:r>
                      <a:r>
                        <a:rPr lang="it-IT" sz="1600" kern="1200" baseline="0" dirty="0">
                          <a:solidFill>
                            <a:schemeClr val="dk1"/>
                          </a:solidFill>
                          <a:effectLst/>
                          <a:latin typeface="EYInterstate Light" panose="02000506000000020004" pitchFamily="2" charset="0"/>
                          <a:ea typeface="+mn-ea"/>
                          <a:cs typeface="+mn-cs"/>
                        </a:rPr>
                        <a:t>-off dei ricavi delle vendite (</a:t>
                      </a:r>
                      <a:r>
                        <a:rPr lang="it-IT" sz="1600" kern="1200" baseline="0" dirty="0" err="1">
                          <a:solidFill>
                            <a:schemeClr val="dk1"/>
                          </a:solidFill>
                          <a:effectLst/>
                          <a:latin typeface="EYInterstate Light" panose="02000506000000020004" pitchFamily="2" charset="0"/>
                          <a:ea typeface="+mn-ea"/>
                          <a:cs typeface="+mn-cs"/>
                        </a:rPr>
                        <a:t>Improper</a:t>
                      </a:r>
                      <a:r>
                        <a:rPr lang="it-IT" sz="1600" kern="1200" baseline="0" dirty="0">
                          <a:solidFill>
                            <a:schemeClr val="dk1"/>
                          </a:solidFill>
                          <a:effectLst/>
                          <a:latin typeface="EYInterstate Light" panose="02000506000000020004" pitchFamily="2" charset="0"/>
                          <a:ea typeface="+mn-ea"/>
                          <a:cs typeface="+mn-cs"/>
                        </a:rPr>
                        <a:t> </a:t>
                      </a:r>
                      <a:r>
                        <a:rPr lang="it-IT" sz="1600" kern="1200" baseline="0" dirty="0" err="1">
                          <a:solidFill>
                            <a:schemeClr val="dk1"/>
                          </a:solidFill>
                          <a:effectLst/>
                          <a:latin typeface="EYInterstate Light" panose="02000506000000020004" pitchFamily="2" charset="0"/>
                          <a:ea typeface="+mn-ea"/>
                          <a:cs typeface="+mn-cs"/>
                        </a:rPr>
                        <a:t>Revenue</a:t>
                      </a:r>
                      <a:r>
                        <a:rPr lang="it-IT" sz="1600" kern="1200" baseline="0" dirty="0">
                          <a:solidFill>
                            <a:schemeClr val="dk1"/>
                          </a:solidFill>
                          <a:effectLst/>
                          <a:latin typeface="EYInterstate Light" panose="02000506000000020004" pitchFamily="2" charset="0"/>
                          <a:ea typeface="+mn-ea"/>
                          <a:cs typeface="+mn-cs"/>
                        </a:rPr>
                        <a:t> </a:t>
                      </a:r>
                      <a:r>
                        <a:rPr lang="it-IT" sz="1600" kern="1200" baseline="0" dirty="0" err="1">
                          <a:solidFill>
                            <a:schemeClr val="dk1"/>
                          </a:solidFill>
                          <a:effectLst/>
                          <a:latin typeface="EYInterstate Light" panose="02000506000000020004" pitchFamily="2" charset="0"/>
                          <a:ea typeface="+mn-ea"/>
                          <a:cs typeface="+mn-cs"/>
                        </a:rPr>
                        <a:t>Recognition</a:t>
                      </a:r>
                      <a:r>
                        <a:rPr lang="it-IT" sz="1600" kern="1200" baseline="0" dirty="0">
                          <a:solidFill>
                            <a:schemeClr val="dk1"/>
                          </a:solidFill>
                          <a:effectLst/>
                          <a:latin typeface="EYInterstate Light" panose="02000506000000020004" pitchFamily="2" charset="0"/>
                          <a:ea typeface="+mn-ea"/>
                          <a:cs typeface="+mn-cs"/>
                        </a:rPr>
                        <a:t> / Management </a:t>
                      </a:r>
                      <a:r>
                        <a:rPr lang="it-IT" sz="1600" kern="1200" baseline="0" dirty="0" err="1">
                          <a:solidFill>
                            <a:schemeClr val="dk1"/>
                          </a:solidFill>
                          <a:effectLst/>
                          <a:latin typeface="EYInterstate Light" panose="02000506000000020004" pitchFamily="2" charset="0"/>
                          <a:ea typeface="+mn-ea"/>
                          <a:cs typeface="+mn-cs"/>
                        </a:rPr>
                        <a:t>Override</a:t>
                      </a:r>
                      <a:r>
                        <a:rPr lang="it-IT" sz="1600" kern="1200" baseline="0" dirty="0">
                          <a:solidFill>
                            <a:schemeClr val="dk1"/>
                          </a:solidFill>
                          <a:effectLst/>
                          <a:latin typeface="EYInterstate Light" panose="02000506000000020004" pitchFamily="2" charset="0"/>
                          <a:ea typeface="+mn-ea"/>
                          <a:cs typeface="+mn-cs"/>
                        </a:rPr>
                        <a:t> of </a:t>
                      </a:r>
                      <a:r>
                        <a:rPr lang="it-IT" sz="1600" kern="1200" baseline="0" dirty="0" err="1">
                          <a:solidFill>
                            <a:schemeClr val="dk1"/>
                          </a:solidFill>
                          <a:effectLst/>
                          <a:latin typeface="EYInterstate Light" panose="02000506000000020004" pitchFamily="2" charset="0"/>
                          <a:ea typeface="+mn-ea"/>
                          <a:cs typeface="+mn-cs"/>
                        </a:rPr>
                        <a:t>Controls</a:t>
                      </a:r>
                      <a:r>
                        <a:rPr lang="it-IT" sz="1600" kern="1200" baseline="0" dirty="0">
                          <a:solidFill>
                            <a:schemeClr val="dk1"/>
                          </a:solidFill>
                          <a:effectLst/>
                          <a:latin typeface="EYInterstate Light" panose="02000506000000020004" pitchFamily="2" charset="0"/>
                          <a:ea typeface="+mn-ea"/>
                          <a:cs typeface="+mn-cs"/>
                        </a:rPr>
                        <a:t>) </a:t>
                      </a:r>
                      <a:endParaRPr lang="en-US" sz="1600" kern="1200" dirty="0">
                        <a:solidFill>
                          <a:schemeClr val="dk1"/>
                        </a:solidFill>
                        <a:effectLst/>
                        <a:latin typeface="EYInterstate Light" panose="02000506000000020004" pitchFamily="2" charset="0"/>
                        <a:ea typeface="+mn-ea"/>
                        <a:cs typeface="+mn-cs"/>
                      </a:endParaRPr>
                    </a:p>
                  </a:txBody>
                  <a:tcPr marL="7620" marR="7620" marT="762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tc>
                  <a:txBody>
                    <a:bodyPr/>
                    <a:lstStyle/>
                    <a:p>
                      <a:r>
                        <a:rPr lang="it-IT" sz="1400" kern="1200" dirty="0">
                          <a:solidFill>
                            <a:schemeClr val="dk1"/>
                          </a:solidFill>
                          <a:effectLst/>
                          <a:latin typeface="EYInterstate Light" panose="02000506000000020004" pitchFamily="2" charset="0"/>
                          <a:ea typeface="+mn-ea"/>
                          <a:cs typeface="+mn-cs"/>
                        </a:rPr>
                        <a:t>In accordo con</a:t>
                      </a:r>
                      <a:r>
                        <a:rPr lang="it-IT" sz="1400" kern="1200" baseline="0" dirty="0">
                          <a:solidFill>
                            <a:schemeClr val="dk1"/>
                          </a:solidFill>
                          <a:effectLst/>
                          <a:latin typeface="EYInterstate Light" panose="02000506000000020004" pitchFamily="2" charset="0"/>
                          <a:ea typeface="+mn-ea"/>
                          <a:cs typeface="+mn-cs"/>
                        </a:rPr>
                        <a:t> la metodologia EY abbiamo identificato come significativo il rischio di </a:t>
                      </a:r>
                      <a:r>
                        <a:rPr lang="it-IT" sz="1400" kern="1200" baseline="0" dirty="0" err="1">
                          <a:solidFill>
                            <a:schemeClr val="dk1"/>
                          </a:solidFill>
                          <a:effectLst/>
                          <a:latin typeface="EYInterstate Light" panose="02000506000000020004" pitchFamily="2" charset="0"/>
                          <a:ea typeface="+mn-ea"/>
                          <a:cs typeface="+mn-cs"/>
                        </a:rPr>
                        <a:t>improper</a:t>
                      </a:r>
                      <a:r>
                        <a:rPr lang="it-IT" sz="1400" kern="1200" baseline="0" dirty="0">
                          <a:solidFill>
                            <a:schemeClr val="dk1"/>
                          </a:solidFill>
                          <a:effectLst/>
                          <a:latin typeface="EYInterstate Light" panose="02000506000000020004" pitchFamily="2" charset="0"/>
                          <a:ea typeface="+mn-ea"/>
                          <a:cs typeface="+mn-cs"/>
                        </a:rPr>
                        <a:t> </a:t>
                      </a:r>
                      <a:r>
                        <a:rPr lang="it-IT" sz="1400" kern="1200" baseline="0" dirty="0" err="1">
                          <a:solidFill>
                            <a:schemeClr val="dk1"/>
                          </a:solidFill>
                          <a:effectLst/>
                          <a:latin typeface="EYInterstate Light" panose="02000506000000020004" pitchFamily="2" charset="0"/>
                          <a:ea typeface="+mn-ea"/>
                          <a:cs typeface="+mn-cs"/>
                        </a:rPr>
                        <a:t>revenue</a:t>
                      </a:r>
                      <a:r>
                        <a:rPr lang="it-IT" sz="1400" kern="1200" baseline="0" dirty="0">
                          <a:solidFill>
                            <a:schemeClr val="dk1"/>
                          </a:solidFill>
                          <a:effectLst/>
                          <a:latin typeface="EYInterstate Light" panose="02000506000000020004" pitchFamily="2" charset="0"/>
                          <a:ea typeface="+mn-ea"/>
                          <a:cs typeface="+mn-cs"/>
                        </a:rPr>
                        <a:t> </a:t>
                      </a:r>
                      <a:r>
                        <a:rPr lang="it-IT" sz="1400" kern="1200" baseline="0" dirty="0" err="1">
                          <a:solidFill>
                            <a:schemeClr val="dk1"/>
                          </a:solidFill>
                          <a:effectLst/>
                          <a:latin typeface="EYInterstate Light" panose="02000506000000020004" pitchFamily="2" charset="0"/>
                          <a:ea typeface="+mn-ea"/>
                          <a:cs typeface="+mn-cs"/>
                        </a:rPr>
                        <a:t>recognition</a:t>
                      </a:r>
                      <a:r>
                        <a:rPr lang="it-IT" sz="1400" kern="1200" baseline="0" dirty="0">
                          <a:solidFill>
                            <a:schemeClr val="dk1"/>
                          </a:solidFill>
                          <a:effectLst/>
                          <a:latin typeface="EYInterstate Light" panose="02000506000000020004" pitchFamily="2" charset="0"/>
                          <a:ea typeface="+mn-ea"/>
                          <a:cs typeface="+mn-cs"/>
                        </a:rPr>
                        <a:t> / Management </a:t>
                      </a:r>
                      <a:r>
                        <a:rPr lang="it-IT" sz="1400" kern="1200" baseline="0" dirty="0" err="1">
                          <a:solidFill>
                            <a:schemeClr val="dk1"/>
                          </a:solidFill>
                          <a:effectLst/>
                          <a:latin typeface="EYInterstate Light" panose="02000506000000020004" pitchFamily="2" charset="0"/>
                          <a:ea typeface="+mn-ea"/>
                          <a:cs typeface="+mn-cs"/>
                        </a:rPr>
                        <a:t>Override</a:t>
                      </a:r>
                      <a:r>
                        <a:rPr lang="it-IT" sz="1400" kern="1200" baseline="0" dirty="0">
                          <a:solidFill>
                            <a:schemeClr val="dk1"/>
                          </a:solidFill>
                          <a:effectLst/>
                          <a:latin typeface="EYInterstate Light" panose="02000506000000020004" pitchFamily="2" charset="0"/>
                          <a:ea typeface="+mn-ea"/>
                          <a:cs typeface="+mn-cs"/>
                        </a:rPr>
                        <a:t> of </a:t>
                      </a:r>
                      <a:r>
                        <a:rPr lang="it-IT" sz="1400" kern="1200" baseline="0" dirty="0" err="1">
                          <a:solidFill>
                            <a:schemeClr val="dk1"/>
                          </a:solidFill>
                          <a:effectLst/>
                          <a:latin typeface="EYInterstate Light" panose="02000506000000020004" pitchFamily="2" charset="0"/>
                          <a:ea typeface="+mn-ea"/>
                          <a:cs typeface="+mn-cs"/>
                        </a:rPr>
                        <a:t>Controls</a:t>
                      </a:r>
                      <a:r>
                        <a:rPr lang="it-IT" sz="1400" kern="1200" baseline="0" dirty="0">
                          <a:solidFill>
                            <a:schemeClr val="dk1"/>
                          </a:solidFill>
                          <a:effectLst/>
                          <a:latin typeface="EYInterstate Light" panose="02000506000000020004" pitchFamily="2" charset="0"/>
                          <a:ea typeface="+mn-ea"/>
                          <a:cs typeface="+mn-cs"/>
                        </a:rPr>
                        <a:t> declinandolo in relativamente al </a:t>
                      </a:r>
                      <a:r>
                        <a:rPr lang="it-IT" sz="1400" kern="1200" baseline="0" dirty="0" err="1">
                          <a:solidFill>
                            <a:schemeClr val="dk1"/>
                          </a:solidFill>
                          <a:effectLst/>
                          <a:latin typeface="EYInterstate Light" panose="02000506000000020004" pitchFamily="2" charset="0"/>
                          <a:ea typeface="+mn-ea"/>
                          <a:cs typeface="+mn-cs"/>
                        </a:rPr>
                        <a:t>cut</a:t>
                      </a:r>
                      <a:r>
                        <a:rPr lang="it-IT" sz="1400" kern="1200" baseline="0" dirty="0">
                          <a:solidFill>
                            <a:schemeClr val="dk1"/>
                          </a:solidFill>
                          <a:effectLst/>
                          <a:latin typeface="EYInterstate Light" panose="02000506000000020004" pitchFamily="2" charset="0"/>
                          <a:ea typeface="+mn-ea"/>
                          <a:cs typeface="+mn-cs"/>
                        </a:rPr>
                        <a:t>-off dei ricavi delle vendite</a:t>
                      </a:r>
                      <a:endParaRPr lang="it-IT" sz="1400" dirty="0">
                        <a:latin typeface="EYInterstate Light" panose="02000506000000020004" pitchFamily="2" charset="0"/>
                      </a:endParaRPr>
                    </a:p>
                  </a:txBody>
                  <a:tcPr marL="7620" marR="7620" marT="762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288000">
                <a:tc>
                  <a:txBody>
                    <a:bodyPr/>
                    <a:lstStyle/>
                    <a:p>
                      <a:pPr marL="0" lvl="0" algn="l" defTabSz="914400" rtl="0" eaLnBrk="1" fontAlgn="b" latinLnBrk="0" hangingPunct="1"/>
                      <a:r>
                        <a:rPr lang="it-IT" sz="1600" kern="1200" dirty="0">
                          <a:solidFill>
                            <a:schemeClr val="dk1"/>
                          </a:solidFill>
                          <a:effectLst/>
                          <a:latin typeface="EYInterstate Light" panose="02000506000000020004" pitchFamily="2" charset="0"/>
                          <a:ea typeface="+mn-ea"/>
                          <a:cs typeface="+mn-cs"/>
                        </a:rPr>
                        <a:t>Recuperabili</a:t>
                      </a:r>
                      <a:r>
                        <a:rPr lang="it-IT" sz="1600" dirty="0">
                          <a:latin typeface="EYInterstate Light" panose="02000506000000020004" pitchFamily="2" charset="0"/>
                        </a:rPr>
                        <a:t>tà dell’attivo immobilizzato</a:t>
                      </a:r>
                      <a:endParaRPr lang="en-US" sz="1600" kern="1200" dirty="0">
                        <a:solidFill>
                          <a:schemeClr val="dk1"/>
                        </a:solidFill>
                        <a:effectLst/>
                        <a:latin typeface="EYInterstate Light" panose="02000506000000020004" pitchFamily="2" charset="0"/>
                        <a:ea typeface="+mn-ea"/>
                        <a:cs typeface="+mn-cs"/>
                      </a:endParaRPr>
                    </a:p>
                  </a:txBody>
                  <a:tcPr marL="7620" marR="7620" marT="762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tc>
                  <a:txBody>
                    <a:bodyPr/>
                    <a:lstStyle/>
                    <a:p>
                      <a:r>
                        <a:rPr lang="it-IT" sz="1400" dirty="0">
                          <a:latin typeface="EYInterstate Light" panose="02000506000000020004" pitchFamily="2" charset="0"/>
                        </a:rPr>
                        <a:t>La società detiene</a:t>
                      </a:r>
                      <a:r>
                        <a:rPr lang="it-IT" sz="1400" baseline="0" dirty="0">
                          <a:latin typeface="EYInterstate Light" panose="02000506000000020004" pitchFamily="2" charset="0"/>
                        </a:rPr>
                        <a:t> un valore di a</a:t>
                      </a:r>
                      <a:r>
                        <a:rPr lang="it-IT" sz="1400" kern="1200" baseline="0" dirty="0">
                          <a:solidFill>
                            <a:schemeClr val="dk1"/>
                          </a:solidFill>
                          <a:effectLst/>
                          <a:latin typeface="EYInterstate Light" panose="02000506000000020004" pitchFamily="2" charset="0"/>
                          <a:ea typeface="+mn-ea"/>
                          <a:cs typeface="+mn-cs"/>
                        </a:rPr>
                        <a:t>ttivo immobilizzato significativo</a:t>
                      </a:r>
                      <a:r>
                        <a:rPr lang="it-IT" sz="1400" baseline="0" dirty="0">
                          <a:latin typeface="EYInterstate Light" panose="02000506000000020004" pitchFamily="2" charset="0"/>
                        </a:rPr>
                        <a:t>: l’andamen</a:t>
                      </a:r>
                      <a:r>
                        <a:rPr lang="it-IT" sz="1400" kern="1200" baseline="0" dirty="0">
                          <a:solidFill>
                            <a:schemeClr val="dk1"/>
                          </a:solidFill>
                          <a:effectLst/>
                          <a:latin typeface="EYInterstate Light" panose="02000506000000020004" pitchFamily="2" charset="0"/>
                          <a:ea typeface="+mn-ea"/>
                          <a:cs typeface="+mn-cs"/>
                        </a:rPr>
                        <a:t>to economico della Società potrà influenzare significativamente la recuperabilità degli investimenti effettuat</a:t>
                      </a:r>
                      <a:r>
                        <a:rPr lang="it-IT" sz="1400" i="0" kern="1200" baseline="0" dirty="0">
                          <a:solidFill>
                            <a:schemeClr val="dk1"/>
                          </a:solidFill>
                          <a:effectLst/>
                          <a:latin typeface="EYInterstate Light" panose="02000506000000020004" pitchFamily="2" charset="0"/>
                          <a:ea typeface="+mn-ea"/>
                          <a:cs typeface="+mn-cs"/>
                        </a:rPr>
                        <a:t>i</a:t>
                      </a:r>
                      <a:endParaRPr lang="it-IT" sz="1400" i="0" dirty="0">
                        <a:latin typeface="EYInterstate Light" panose="02000506000000020004" pitchFamily="2" charset="0"/>
                      </a:endParaRPr>
                    </a:p>
                  </a:txBody>
                  <a:tcPr marL="7620" marR="7620" marT="762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CF91AB6-7D11-4FE0-AA92-8672A0B0EBE8}"/>
              </a:ext>
            </a:extLst>
          </p:cNvPr>
          <p:cNvSpPr>
            <a:spLocks noGrp="1" noChangeArrowheads="1"/>
          </p:cNvSpPr>
          <p:nvPr>
            <p:ph type="ctrTitle"/>
          </p:nvPr>
        </p:nvSpPr>
        <p:spPr>
          <a:xfrm>
            <a:off x="2212975" y="2239963"/>
            <a:ext cx="6218238" cy="3751262"/>
          </a:xfrm>
        </p:spPr>
        <p:txBody>
          <a:bodyPr/>
          <a:lstStyle/>
          <a:p>
            <a:r>
              <a:rPr lang="en-GB" altLang="it-IT"/>
              <a:t>Estimates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735A559-FCB5-4D74-BB50-0EF619978E64}"/>
              </a:ext>
            </a:extLst>
          </p:cNvPr>
          <p:cNvSpPr>
            <a:spLocks noGrp="1" noChangeArrowheads="1"/>
          </p:cNvSpPr>
          <p:nvPr>
            <p:ph type="title"/>
          </p:nvPr>
        </p:nvSpPr>
        <p:spPr>
          <a:xfrm>
            <a:off x="457200" y="201613"/>
            <a:ext cx="8232775" cy="860425"/>
          </a:xfrm>
        </p:spPr>
        <p:txBody>
          <a:bodyPr/>
          <a:lstStyle/>
          <a:p>
            <a:r>
              <a:rPr lang="en-GB" altLang="it-IT"/>
              <a:t>Estimates</a:t>
            </a:r>
            <a:r>
              <a:rPr lang="it-IT" altLang="it-IT"/>
              <a:t>						</a:t>
            </a:r>
          </a:p>
        </p:txBody>
      </p:sp>
      <p:sp>
        <p:nvSpPr>
          <p:cNvPr id="33795" name="Content Placeholder 2">
            <a:extLst>
              <a:ext uri="{FF2B5EF4-FFF2-40B4-BE49-F238E27FC236}">
                <a16:creationId xmlns:a16="http://schemas.microsoft.com/office/drawing/2014/main" id="{A8338014-F859-4AD8-B4F9-9B645D89AD5D}"/>
              </a:ext>
            </a:extLst>
          </p:cNvPr>
          <p:cNvSpPr>
            <a:spLocks noGrp="1" noChangeArrowheads="1"/>
          </p:cNvSpPr>
          <p:nvPr>
            <p:ph idx="1"/>
          </p:nvPr>
        </p:nvSpPr>
        <p:spPr>
          <a:xfrm>
            <a:off x="477837" y="1258888"/>
            <a:ext cx="8112125" cy="4699000"/>
          </a:xfrm>
        </p:spPr>
        <p:txBody>
          <a:bodyPr/>
          <a:lstStyle/>
          <a:p>
            <a:r>
              <a:rPr lang="it-IT" altLang="it-IT" sz="1600" b="1" i="1"/>
              <a:t>Estimates:</a:t>
            </a:r>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a:p>
            <a:endParaRPr lang="it-IT" altLang="it-IT" sz="1600" b="1" i="1"/>
          </a:p>
        </p:txBody>
      </p:sp>
      <p:sp>
        <p:nvSpPr>
          <p:cNvPr id="33796" name="Content Placeholder 5">
            <a:extLst>
              <a:ext uri="{FF2B5EF4-FFF2-40B4-BE49-F238E27FC236}">
                <a16:creationId xmlns:a16="http://schemas.microsoft.com/office/drawing/2014/main" id="{C566E9C4-86F7-402B-A563-E43A9268FACC}"/>
              </a:ext>
            </a:extLst>
          </p:cNvPr>
          <p:cNvSpPr txBox="1">
            <a:spLocks noChangeArrowheads="1"/>
          </p:cNvSpPr>
          <p:nvPr/>
        </p:nvSpPr>
        <p:spPr bwMode="auto">
          <a:xfrm>
            <a:off x="457200" y="1258888"/>
            <a:ext cx="8229600" cy="486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70000"/>
              <a:buFont typeface="Arial" panose="020B0604020202020204" pitchFamily="34" charset="0"/>
              <a:buChar char="►"/>
              <a:defRPr sz="2400">
                <a:solidFill>
                  <a:schemeClr val="bg1"/>
                </a:solidFill>
                <a:latin typeface="Arial" panose="020B0604020202020204" pitchFamily="34" charset="0"/>
                <a:cs typeface="Arial" panose="020B0604020202020204" pitchFamily="34" charset="0"/>
              </a:defRPr>
            </a:lvl1pPr>
            <a:lvl2pPr>
              <a:spcBef>
                <a:spcPct val="20000"/>
              </a:spcBef>
              <a:buClr>
                <a:schemeClr val="accent2"/>
              </a:buClr>
              <a:buSzPct val="70000"/>
              <a:buFont typeface="Arial" panose="020B0604020202020204" pitchFamily="34" charset="0"/>
              <a:buChar char="►"/>
              <a:defRPr sz="2000">
                <a:solidFill>
                  <a:schemeClr val="bg1"/>
                </a:solidFill>
                <a:latin typeface="Arial" panose="020B0604020202020204" pitchFamily="34" charset="0"/>
                <a:cs typeface="Arial" panose="020B0604020202020204" pitchFamily="34" charset="0"/>
              </a:defRPr>
            </a:lvl2pPr>
            <a:lvl3pPr>
              <a:spcBef>
                <a:spcPct val="20000"/>
              </a:spcBef>
              <a:buClr>
                <a:schemeClr val="accent2"/>
              </a:buClr>
              <a:buSzPct val="7000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3pPr>
            <a:lvl4pPr>
              <a:spcBef>
                <a:spcPct val="20000"/>
              </a:spcBef>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4pPr>
            <a:lvl5pPr>
              <a:spcBef>
                <a:spcPct val="20000"/>
              </a:spcBef>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5pPr>
            <a:lvl6pPr marL="4572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6pPr>
            <a:lvl7pPr marL="9144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7pPr>
            <a:lvl8pPr marL="13716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8pPr>
            <a:lvl9pPr marL="1828800" fontAlgn="base">
              <a:spcBef>
                <a:spcPct val="20000"/>
              </a:spcBef>
              <a:spcAft>
                <a:spcPct val="0"/>
              </a:spcAft>
              <a:buClr>
                <a:schemeClr val="accent2"/>
              </a:buClr>
              <a:buSzPct val="70000"/>
              <a:buFont typeface="Arial" panose="020B0604020202020204" pitchFamily="34" charset="0"/>
              <a:buChar char="►"/>
              <a:defRPr sz="1600">
                <a:solidFill>
                  <a:schemeClr val="bg1"/>
                </a:solidFill>
                <a:latin typeface="Arial" panose="020B0604020202020204" pitchFamily="34" charset="0"/>
                <a:cs typeface="Arial" panose="020B0604020202020204" pitchFamily="34" charset="0"/>
              </a:defRPr>
            </a:lvl9pPr>
          </a:lstStyle>
          <a:p>
            <a:pPr eaLnBrk="1" hangingPunct="1">
              <a:buClr>
                <a:srgbClr val="FFE600"/>
              </a:buClr>
              <a:buFont typeface="Arial" panose="020B0604020202020204" pitchFamily="34" charset="0"/>
              <a:buNone/>
            </a:pPr>
            <a:endParaRPr lang="it-IT" altLang="it-IT" sz="1400">
              <a:solidFill>
                <a:srgbClr val="646464"/>
              </a:solidFill>
            </a:endParaRPr>
          </a:p>
          <a:p>
            <a:pPr eaLnBrk="1" hangingPunct="1">
              <a:buClr>
                <a:srgbClr val="FFE600"/>
              </a:buClr>
              <a:buFont typeface="Arial" panose="020B0604020202020204" pitchFamily="34" charset="0"/>
              <a:buNone/>
            </a:pPr>
            <a:endParaRPr lang="it-IT" altLang="it-IT" sz="1400">
              <a:solidFill>
                <a:srgbClr val="646464"/>
              </a:solidFill>
            </a:endParaRPr>
          </a:p>
        </p:txBody>
      </p:sp>
      <p:graphicFrame>
        <p:nvGraphicFramePr>
          <p:cNvPr id="4" name="Table 3">
            <a:extLst>
              <a:ext uri="{FF2B5EF4-FFF2-40B4-BE49-F238E27FC236}">
                <a16:creationId xmlns:a16="http://schemas.microsoft.com/office/drawing/2014/main" id="{BF2DB87D-BEEA-444B-94C8-E9A52DB87697}"/>
              </a:ext>
            </a:extLst>
          </p:cNvPr>
          <p:cNvGraphicFramePr>
            <a:graphicFrameLocks noGrp="1"/>
          </p:cNvGraphicFramePr>
          <p:nvPr>
            <p:extLst>
              <p:ext uri="{D42A27DB-BD31-4B8C-83A1-F6EECF244321}">
                <p14:modId xmlns:p14="http://schemas.microsoft.com/office/powerpoint/2010/main" val="2373831372"/>
              </p:ext>
            </p:extLst>
          </p:nvPr>
        </p:nvGraphicFramePr>
        <p:xfrm>
          <a:off x="574675" y="1952625"/>
          <a:ext cx="8015288" cy="2768018"/>
        </p:xfrm>
        <a:graphic>
          <a:graphicData uri="http://schemas.openxmlformats.org/drawingml/2006/table">
            <a:tbl>
              <a:tblPr>
                <a:tableStyleId>{5C22544A-7EE6-4342-B048-85BDC9FD1C3A}</a:tableStyleId>
              </a:tblPr>
              <a:tblGrid>
                <a:gridCol w="3074133">
                  <a:extLst>
                    <a:ext uri="{9D8B030D-6E8A-4147-A177-3AD203B41FA5}">
                      <a16:colId xmlns:a16="http://schemas.microsoft.com/office/drawing/2014/main" val="20000"/>
                    </a:ext>
                  </a:extLst>
                </a:gridCol>
                <a:gridCol w="788156">
                  <a:extLst>
                    <a:ext uri="{9D8B030D-6E8A-4147-A177-3AD203B41FA5}">
                      <a16:colId xmlns:a16="http://schemas.microsoft.com/office/drawing/2014/main" val="20001"/>
                    </a:ext>
                  </a:extLst>
                </a:gridCol>
                <a:gridCol w="4152999">
                  <a:extLst>
                    <a:ext uri="{9D8B030D-6E8A-4147-A177-3AD203B41FA5}">
                      <a16:colId xmlns:a16="http://schemas.microsoft.com/office/drawing/2014/main" val="20002"/>
                    </a:ext>
                  </a:extLst>
                </a:gridCol>
              </a:tblGrid>
              <a:tr h="161907">
                <a:tc>
                  <a:txBody>
                    <a:bodyPr/>
                    <a:lstStyle/>
                    <a:p>
                      <a:pPr algn="ctr" fontAlgn="ctr"/>
                      <a:r>
                        <a:rPr lang="it-IT" sz="1600" b="1" kern="1200" dirty="0">
                          <a:solidFill>
                            <a:schemeClr val="bg1"/>
                          </a:solidFill>
                          <a:latin typeface="EYInterstate Light" panose="02000506000000020004" pitchFamily="2" charset="0"/>
                          <a:ea typeface="+mn-ea"/>
                          <a:cs typeface="Arial" pitchFamily="34" charset="0"/>
                        </a:rPr>
                        <a:t>Estimation Account</a:t>
                      </a:r>
                    </a:p>
                  </a:txBody>
                  <a:tcPr marL="9527" marR="9527" marT="9524" marB="0" anchor="ctr">
                    <a:solidFill>
                      <a:schemeClr val="bg1">
                        <a:lumMod val="40000"/>
                        <a:lumOff val="60000"/>
                      </a:schemeClr>
                    </a:solidFill>
                  </a:tcPr>
                </a:tc>
                <a:tc>
                  <a:txBody>
                    <a:bodyPr/>
                    <a:lstStyle/>
                    <a:p>
                      <a:pPr algn="ctr" fontAlgn="ctr"/>
                      <a:r>
                        <a:rPr lang="it-IT" sz="1600" b="1" kern="1200" dirty="0">
                          <a:solidFill>
                            <a:schemeClr val="bg1"/>
                          </a:solidFill>
                          <a:latin typeface="EYInterstate Light" panose="02000506000000020004" pitchFamily="2" charset="0"/>
                          <a:ea typeface="+mn-ea"/>
                          <a:cs typeface="Arial" pitchFamily="34" charset="0"/>
                        </a:rPr>
                        <a:t>Rischio</a:t>
                      </a:r>
                    </a:p>
                  </a:txBody>
                  <a:tcPr marL="9527" marR="9527" marT="9524" marB="0" anchor="ctr">
                    <a:solidFill>
                      <a:schemeClr val="bg1">
                        <a:lumMod val="40000"/>
                        <a:lumOff val="60000"/>
                      </a:schemeClr>
                    </a:solidFill>
                  </a:tcPr>
                </a:tc>
                <a:tc>
                  <a:txBody>
                    <a:bodyPr/>
                    <a:lstStyle/>
                    <a:p>
                      <a:pPr algn="ctr" fontAlgn="ctr"/>
                      <a:r>
                        <a:rPr lang="it-IT" sz="1600" b="1" kern="1200" dirty="0">
                          <a:solidFill>
                            <a:schemeClr val="bg1"/>
                          </a:solidFill>
                          <a:latin typeface="EYInterstate Light" panose="02000506000000020004" pitchFamily="2" charset="0"/>
                          <a:ea typeface="+mn-ea"/>
                          <a:cs typeface="Arial" pitchFamily="34" charset="0"/>
                        </a:rPr>
                        <a:t>Descrizione</a:t>
                      </a:r>
                    </a:p>
                  </a:txBody>
                  <a:tcPr marL="9527" marR="9527" marT="9524" marB="0" anchor="ctr">
                    <a:solidFill>
                      <a:schemeClr val="bg1">
                        <a:lumMod val="40000"/>
                        <a:lumOff val="60000"/>
                      </a:schemeClr>
                    </a:solidFill>
                  </a:tcPr>
                </a:tc>
                <a:extLst>
                  <a:ext uri="{0D108BD9-81ED-4DB2-BD59-A6C34878D82A}">
                    <a16:rowId xmlns:a16="http://schemas.microsoft.com/office/drawing/2014/main" val="10000"/>
                  </a:ext>
                </a:extLst>
              </a:tr>
              <a:tr h="838218">
                <a:tc>
                  <a:txBody>
                    <a:bodyPr/>
                    <a:lstStyle/>
                    <a:p>
                      <a:pPr marL="0" algn="ctr" defTabSz="914400" rtl="0" eaLnBrk="1" fontAlgn="ctr" latinLnBrk="0" hangingPunct="1"/>
                      <a:r>
                        <a:rPr lang="it-IT" sz="1600" kern="1200" dirty="0">
                          <a:solidFill>
                            <a:schemeClr val="bg1"/>
                          </a:solidFill>
                          <a:latin typeface="EYInterstate Light" panose="02000506000000020004" pitchFamily="2" charset="0"/>
                          <a:ea typeface="+mn-ea"/>
                          <a:cs typeface="Arial" pitchFamily="34" charset="0"/>
                        </a:rPr>
                        <a:t>Valutazione dell’attivo immobilizzato</a:t>
                      </a:r>
                    </a:p>
                  </a:txBody>
                  <a:tcPr marL="9527" marR="9527" marT="9524" marB="0" anchor="ctr">
                    <a:solidFill>
                      <a:schemeClr val="tx2"/>
                    </a:solidFill>
                  </a:tcPr>
                </a:tc>
                <a:tc>
                  <a:txBody>
                    <a:bodyPr/>
                    <a:lstStyle/>
                    <a:p>
                      <a:pPr marL="0" algn="ctr" defTabSz="914400" rtl="0" eaLnBrk="1" fontAlgn="ctr" latinLnBrk="0" hangingPunct="1"/>
                      <a:r>
                        <a:rPr lang="it-IT" sz="1600" u="sng" kern="1200" dirty="0" err="1">
                          <a:solidFill>
                            <a:schemeClr val="bg1"/>
                          </a:solidFill>
                          <a:latin typeface="EYInterstate Light" panose="02000506000000020004" pitchFamily="2" charset="0"/>
                          <a:ea typeface="+mn-ea"/>
                          <a:cs typeface="Arial" pitchFamily="34" charset="0"/>
                        </a:rPr>
                        <a:t>Higher</a:t>
                      </a:r>
                      <a:endParaRPr lang="it-IT" sz="1600" u="sng" kern="1200" dirty="0">
                        <a:solidFill>
                          <a:schemeClr val="bg1"/>
                        </a:solidFill>
                        <a:latin typeface="EYInterstate Light" panose="02000506000000020004" pitchFamily="2" charset="0"/>
                        <a:ea typeface="+mn-ea"/>
                        <a:cs typeface="Arial" pitchFamily="34" charset="0"/>
                      </a:endParaRPr>
                    </a:p>
                  </a:txBody>
                  <a:tcPr marL="9527" marR="9527" marT="9524" marB="0" anchor="ctr">
                    <a:solidFill>
                      <a:schemeClr val="tx2"/>
                    </a:solidFill>
                  </a:tcPr>
                </a:tc>
                <a:tc>
                  <a:txBody>
                    <a:bodyPr/>
                    <a:lstStyle/>
                    <a:p>
                      <a:pPr marL="0" indent="0" algn="ctr" defTabSz="914400" rtl="0" eaLnBrk="1" fontAlgn="ctr" latinLnBrk="0" hangingPunct="1">
                        <a:spcBef>
                          <a:spcPct val="20000"/>
                        </a:spcBef>
                        <a:buClr>
                          <a:schemeClr val="accent2"/>
                        </a:buClr>
                        <a:buSzPct val="70000"/>
                        <a:buFont typeface="Arial" pitchFamily="34" charset="0"/>
                        <a:buNone/>
                      </a:pPr>
                      <a:r>
                        <a:rPr lang="it-IT" sz="1600" kern="1200" dirty="0">
                          <a:solidFill>
                            <a:schemeClr val="bg1"/>
                          </a:solidFill>
                          <a:latin typeface="EYInterstate Light" panose="02000506000000020004" pitchFamily="2" charset="0"/>
                          <a:ea typeface="+mn-ea"/>
                          <a:cs typeface="Arial" pitchFamily="34" charset="0"/>
                        </a:rPr>
                        <a:t>Recuperabilità del valore dell’attivo immobilizzato iscritto nel bilancio</a:t>
                      </a:r>
                    </a:p>
                  </a:txBody>
                  <a:tcPr marL="9527" marR="9527" marT="9524" marB="0" anchor="ctr">
                    <a:solidFill>
                      <a:schemeClr val="tx2"/>
                    </a:solidFill>
                  </a:tcPr>
                </a:tc>
                <a:extLst>
                  <a:ext uri="{0D108BD9-81ED-4DB2-BD59-A6C34878D82A}">
                    <a16:rowId xmlns:a16="http://schemas.microsoft.com/office/drawing/2014/main" val="2307687580"/>
                  </a:ext>
                </a:extLst>
              </a:tr>
              <a:tr h="838218">
                <a:tc>
                  <a:txBody>
                    <a:bodyPr/>
                    <a:lstStyle/>
                    <a:p>
                      <a:pPr marL="0" algn="ctr" defTabSz="914400" rtl="0" eaLnBrk="1" fontAlgn="ctr" latinLnBrk="0" hangingPunct="1"/>
                      <a:r>
                        <a:rPr lang="it-IT" sz="1600" kern="1200" dirty="0">
                          <a:solidFill>
                            <a:schemeClr val="bg1"/>
                          </a:solidFill>
                          <a:latin typeface="EYInterstate Light" panose="02000506000000020004" pitchFamily="2" charset="0"/>
                          <a:ea typeface="+mn-ea"/>
                          <a:cs typeface="Arial" pitchFamily="34" charset="0"/>
                        </a:rPr>
                        <a:t>Fondo svalutazione crediti </a:t>
                      </a:r>
                    </a:p>
                  </a:txBody>
                  <a:tcPr marL="9527" marR="9527" marT="9524" marB="0" anchor="ctr">
                    <a:solidFill>
                      <a:schemeClr val="tx2"/>
                    </a:solidFill>
                  </a:tcPr>
                </a:tc>
                <a:tc>
                  <a:txBody>
                    <a:bodyPr/>
                    <a:lstStyle/>
                    <a:p>
                      <a:pPr marL="0" algn="ctr" defTabSz="914400" rtl="0" eaLnBrk="1" fontAlgn="ctr" latinLnBrk="0" hangingPunct="1"/>
                      <a:r>
                        <a:rPr lang="it-IT" sz="1600" u="sng" kern="1200" dirty="0">
                          <a:solidFill>
                            <a:schemeClr val="bg1"/>
                          </a:solidFill>
                          <a:latin typeface="EYInterstate Light" panose="02000506000000020004" pitchFamily="2" charset="0"/>
                          <a:ea typeface="+mn-ea"/>
                          <a:cs typeface="Arial" pitchFamily="34" charset="0"/>
                        </a:rPr>
                        <a:t>Lower</a:t>
                      </a:r>
                    </a:p>
                  </a:txBody>
                  <a:tcPr marL="9527" marR="9527" marT="9524" marB="0" anchor="ctr">
                    <a:solidFill>
                      <a:schemeClr val="tx2"/>
                    </a:solidFill>
                  </a:tcPr>
                </a:tc>
                <a:tc>
                  <a:txBody>
                    <a:bodyPr/>
                    <a:lstStyle/>
                    <a:p>
                      <a:pPr marL="0" indent="0" algn="ctr" defTabSz="914400" rtl="0" eaLnBrk="1" fontAlgn="ctr" latinLnBrk="0" hangingPunct="1">
                        <a:spcBef>
                          <a:spcPct val="20000"/>
                        </a:spcBef>
                        <a:buClr>
                          <a:schemeClr val="accent2"/>
                        </a:buClr>
                        <a:buSzPct val="70000"/>
                        <a:buFont typeface="Arial" pitchFamily="34" charset="0"/>
                        <a:buNone/>
                      </a:pPr>
                      <a:r>
                        <a:rPr lang="it-IT" sz="1600" kern="1200" dirty="0">
                          <a:solidFill>
                            <a:schemeClr val="bg1"/>
                          </a:solidFill>
                          <a:latin typeface="EYInterstate Light" panose="02000506000000020004" pitchFamily="2" charset="0"/>
                          <a:ea typeface="+mn-ea"/>
                          <a:cs typeface="Arial" pitchFamily="34" charset="0"/>
                        </a:rPr>
                        <a:t>Inconsistenza fondo a coprire future svalutazioni patrimoniali</a:t>
                      </a:r>
                    </a:p>
                  </a:txBody>
                  <a:tcPr marL="9527" marR="9527" marT="9524" marB="0" anchor="ctr">
                    <a:solidFill>
                      <a:schemeClr val="tx2"/>
                    </a:solidFill>
                  </a:tcPr>
                </a:tc>
                <a:extLst>
                  <a:ext uri="{0D108BD9-81ED-4DB2-BD59-A6C34878D82A}">
                    <a16:rowId xmlns:a16="http://schemas.microsoft.com/office/drawing/2014/main" val="3142451968"/>
                  </a:ext>
                </a:extLst>
              </a:tr>
              <a:tr h="838218">
                <a:tc>
                  <a:txBody>
                    <a:bodyPr/>
                    <a:lstStyle/>
                    <a:p>
                      <a:pPr marL="0" algn="ctr" defTabSz="914400" rtl="0" eaLnBrk="1" fontAlgn="ctr" latinLnBrk="0" hangingPunct="1"/>
                      <a:r>
                        <a:rPr lang="it-IT" sz="1600" kern="1200" dirty="0">
                          <a:solidFill>
                            <a:schemeClr val="bg1"/>
                          </a:solidFill>
                          <a:latin typeface="EYInterstate Light" panose="02000506000000020004" pitchFamily="2" charset="0"/>
                          <a:ea typeface="+mn-ea"/>
                          <a:cs typeface="Arial" pitchFamily="34" charset="0"/>
                        </a:rPr>
                        <a:t>Valutazione dei Fondi Rischi e Oneri</a:t>
                      </a:r>
                    </a:p>
                  </a:txBody>
                  <a:tcPr marL="9527" marR="9527" marT="9524" marB="0" anchor="ctr">
                    <a:solidFill>
                      <a:schemeClr val="tx2"/>
                    </a:solidFill>
                  </a:tcPr>
                </a:tc>
                <a:tc>
                  <a:txBody>
                    <a:bodyPr/>
                    <a:lstStyle/>
                    <a:p>
                      <a:pPr marL="0" algn="ctr" defTabSz="914400" rtl="0" eaLnBrk="1" fontAlgn="ctr" latinLnBrk="0" hangingPunct="1"/>
                      <a:r>
                        <a:rPr lang="it-IT" sz="1600" u="sng" kern="1200" dirty="0">
                          <a:solidFill>
                            <a:schemeClr val="bg1"/>
                          </a:solidFill>
                          <a:latin typeface="EYInterstate Light" panose="02000506000000020004" pitchFamily="2" charset="0"/>
                          <a:ea typeface="+mn-ea"/>
                          <a:cs typeface="Arial" pitchFamily="34" charset="0"/>
                        </a:rPr>
                        <a:t>Lower</a:t>
                      </a:r>
                    </a:p>
                  </a:txBody>
                  <a:tcPr marL="9527" marR="9527" marT="9524" marB="0" anchor="ctr">
                    <a:solidFill>
                      <a:schemeClr val="tx2"/>
                    </a:solidFill>
                  </a:tcPr>
                </a:tc>
                <a:tc>
                  <a:txBody>
                    <a:bodyPr/>
                    <a:lstStyle/>
                    <a:p>
                      <a:pPr marL="0" indent="0" algn="ctr" defTabSz="914400" rtl="0" eaLnBrk="1" fontAlgn="ctr" latinLnBrk="0" hangingPunct="1">
                        <a:spcBef>
                          <a:spcPct val="20000"/>
                        </a:spcBef>
                        <a:buClr>
                          <a:schemeClr val="accent2"/>
                        </a:buClr>
                        <a:buSzPct val="70000"/>
                        <a:buFont typeface="Arial" pitchFamily="34" charset="0"/>
                        <a:buNone/>
                      </a:pPr>
                      <a:r>
                        <a:rPr lang="it-IT" sz="1600" kern="1200" dirty="0">
                          <a:solidFill>
                            <a:schemeClr val="bg1"/>
                          </a:solidFill>
                          <a:latin typeface="EYInterstate Light" panose="02000506000000020004" pitchFamily="2" charset="0"/>
                          <a:ea typeface="+mn-ea"/>
                          <a:cs typeface="Arial" pitchFamily="34" charset="0"/>
                        </a:rPr>
                        <a:t>Verifica di eventuali oneri a carico della Società.</a:t>
                      </a:r>
                    </a:p>
                  </a:txBody>
                  <a:tcPr marL="9527" marR="9527" marT="9524" marB="0" anchor="ctr">
                    <a:solidFill>
                      <a:schemeClr val="tx2"/>
                    </a:solidFill>
                  </a:tcPr>
                </a:tc>
                <a:extLst>
                  <a:ext uri="{0D108BD9-81ED-4DB2-BD59-A6C34878D82A}">
                    <a16:rowId xmlns:a16="http://schemas.microsoft.com/office/drawing/2014/main" val="4252953429"/>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C9A74C9-706D-469A-A7DF-59089284A85D}"/>
              </a:ext>
            </a:extLst>
          </p:cNvPr>
          <p:cNvSpPr>
            <a:spLocks noGrp="1" noChangeArrowheads="1"/>
          </p:cNvSpPr>
          <p:nvPr>
            <p:ph type="ctrTitle"/>
          </p:nvPr>
        </p:nvSpPr>
        <p:spPr>
          <a:xfrm>
            <a:off x="2212975" y="2239963"/>
            <a:ext cx="6218238" cy="3751262"/>
          </a:xfrm>
        </p:spPr>
        <p:txBody>
          <a:bodyPr/>
          <a:lstStyle/>
          <a:p>
            <a:r>
              <a:rPr lang="en-GB" altLang="it-IT"/>
              <a:t>Rischi connessi alla “Continuità aziendale”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3C55891-7EF9-4FCA-BCA3-300A70D6645D}"/>
              </a:ext>
            </a:extLst>
          </p:cNvPr>
          <p:cNvSpPr>
            <a:spLocks noGrp="1" noChangeArrowheads="1"/>
          </p:cNvSpPr>
          <p:nvPr>
            <p:ph type="title"/>
          </p:nvPr>
        </p:nvSpPr>
        <p:spPr>
          <a:xfrm>
            <a:off x="457200" y="201613"/>
            <a:ext cx="8232775" cy="860425"/>
          </a:xfrm>
        </p:spPr>
        <p:txBody>
          <a:bodyPr/>
          <a:lstStyle/>
          <a:p>
            <a:r>
              <a:rPr lang="it-IT" altLang="it-IT" dirty="0"/>
              <a:t>Continuità Aziendale				</a:t>
            </a:r>
          </a:p>
        </p:txBody>
      </p:sp>
      <p:sp>
        <p:nvSpPr>
          <p:cNvPr id="35843" name="Content Placeholder 2">
            <a:extLst>
              <a:ext uri="{FF2B5EF4-FFF2-40B4-BE49-F238E27FC236}">
                <a16:creationId xmlns:a16="http://schemas.microsoft.com/office/drawing/2014/main" id="{291A324E-26CC-4465-9865-2309AFA3CA07}"/>
              </a:ext>
            </a:extLst>
          </p:cNvPr>
          <p:cNvSpPr>
            <a:spLocks noGrp="1" noChangeArrowheads="1"/>
          </p:cNvSpPr>
          <p:nvPr>
            <p:ph idx="1"/>
          </p:nvPr>
        </p:nvSpPr>
        <p:spPr>
          <a:xfrm>
            <a:off x="460375" y="1430338"/>
            <a:ext cx="8229600" cy="4699000"/>
          </a:xfrm>
        </p:spPr>
        <p:txBody>
          <a:bodyPr/>
          <a:lstStyle/>
          <a:p>
            <a:r>
              <a:rPr lang="it-IT" altLang="it-IT" sz="1600"/>
              <a:t> </a:t>
            </a:r>
          </a:p>
        </p:txBody>
      </p:sp>
      <p:sp>
        <p:nvSpPr>
          <p:cNvPr id="5" name="Rectangle 7">
            <a:extLst>
              <a:ext uri="{FF2B5EF4-FFF2-40B4-BE49-F238E27FC236}">
                <a16:creationId xmlns:a16="http://schemas.microsoft.com/office/drawing/2014/main" id="{C0E05D31-648F-481B-B198-5CAAC5A6D86D}"/>
              </a:ext>
            </a:extLst>
          </p:cNvPr>
          <p:cNvSpPr txBox="1">
            <a:spLocks noChangeArrowheads="1"/>
          </p:cNvSpPr>
          <p:nvPr/>
        </p:nvSpPr>
        <p:spPr bwMode="auto">
          <a:xfrm>
            <a:off x="468313" y="1052513"/>
            <a:ext cx="8161337" cy="5184775"/>
          </a:xfrm>
          <a:prstGeom prst="rect">
            <a:avLst/>
          </a:prstGeom>
          <a:noFill/>
          <a:ln w="9525">
            <a:noFill/>
            <a:miter lim="800000"/>
            <a:headEnd/>
            <a:tailEnd/>
          </a:ln>
          <a:effectLst/>
        </p:spPr>
        <p:txBody>
          <a:bodyPr lIns="0" tIns="0" rIns="0" bIns="0"/>
          <a:lstStyle/>
          <a:p>
            <a:r>
              <a:rPr lang="it-IT" sz="1400" dirty="0">
                <a:latin typeface="EYInterstate Light" panose="02000506000000020004" pitchFamily="2" charset="0"/>
              </a:rPr>
              <a:t>Al 31 dicembre 2021 il Patrimonio Netto della Società ammonta ad €/000 2.611 di cui €/000 50 di Capitale Sociale, ed un utile di periodo pari a 495 K€. </a:t>
            </a:r>
            <a:endParaRPr lang="it-IT" sz="1400" i="1" dirty="0">
              <a:latin typeface="EYInterstate Light" panose="02000506000000020004" pitchFamily="2" charset="0"/>
            </a:endParaRPr>
          </a:p>
          <a:p>
            <a:r>
              <a:rPr lang="it-IT" sz="1400" dirty="0">
                <a:latin typeface="EYInterstate Light" panose="02000506000000020004" pitchFamily="2" charset="0"/>
              </a:rPr>
              <a:t>Si segnala altresì che, come per i precedenti esercizi:</a:t>
            </a:r>
            <a:endParaRPr lang="it-IT" sz="1400" i="1" dirty="0">
              <a:latin typeface="EYInterstate Light" panose="02000506000000020004" pitchFamily="2" charset="0"/>
            </a:endParaRPr>
          </a:p>
          <a:p>
            <a:pPr marL="285750" indent="-285750">
              <a:buFont typeface="Arial" panose="020B0604020202020204" pitchFamily="34" charset="0"/>
              <a:buChar char="•"/>
            </a:pPr>
            <a:r>
              <a:rPr lang="it-IT" sz="1400" dirty="0">
                <a:latin typeface="EYInterstate Light" panose="02000506000000020004" pitchFamily="2" charset="0"/>
              </a:rPr>
              <a:t>La Società presenta un risultato ante imposte positivo nell’esercizio (presumibilmente superiore ai €/000 5.000)</a:t>
            </a:r>
            <a:endParaRPr lang="it-IT" sz="1400" i="1" dirty="0">
              <a:latin typeface="EYInterstate Light" panose="02000506000000020004" pitchFamily="2" charset="0"/>
            </a:endParaRPr>
          </a:p>
          <a:p>
            <a:pPr marL="285750" indent="-285750">
              <a:buFont typeface="Arial" panose="020B0604020202020204" pitchFamily="34" charset="0"/>
              <a:buChar char="•"/>
            </a:pPr>
            <a:r>
              <a:rPr lang="it-IT" sz="1400" dirty="0">
                <a:latin typeface="EYInterstate Light" panose="02000506000000020004" pitchFamily="2" charset="0"/>
              </a:rPr>
              <a:t>una struttura fortemente capitalizzata;</a:t>
            </a:r>
            <a:endParaRPr lang="it-IT" sz="1400" i="1" dirty="0">
              <a:latin typeface="EYInterstate Light" panose="02000506000000020004" pitchFamily="2" charset="0"/>
            </a:endParaRPr>
          </a:p>
          <a:p>
            <a:r>
              <a:rPr lang="it-IT" sz="1400" dirty="0">
                <a:latin typeface="EYInterstate Light" panose="02000506000000020004" pitchFamily="2" charset="0"/>
              </a:rPr>
              <a:t>La Società, pur iscrivendo al 31.12.2021 debiti finanziari a breve termine pari a €/000 9.031 ,ed una posizione finanziaria netta negativa per €/000 8.060 mostra una struttura finanziaria adeguata ed una corretta gestione della liquidità.</a:t>
            </a:r>
            <a:endParaRPr lang="it-IT" sz="1400" i="1" dirty="0">
              <a:latin typeface="EYInterstate Light" panose="02000506000000020004" pitchFamily="2" charset="0"/>
            </a:endParaRPr>
          </a:p>
          <a:p>
            <a:pPr eaLnBrk="1" hangingPunct="1">
              <a:spcBef>
                <a:spcPct val="20000"/>
              </a:spcBef>
              <a:buClr>
                <a:schemeClr val="accent2"/>
              </a:buClr>
              <a:buSzPct val="70000"/>
              <a:defRPr/>
            </a:pPr>
            <a:endParaRPr lang="it-IT" sz="1400" dirty="0">
              <a:solidFill>
                <a:schemeClr val="bg1"/>
              </a:solidFill>
              <a:latin typeface="EYInterstate Light" panose="02000506000000020004" pitchFamily="2" charset="0"/>
              <a:cs typeface="Arial" pitchFamily="34" charset="0"/>
            </a:endParaRPr>
          </a:p>
          <a:p>
            <a:r>
              <a:rPr lang="it-IT" sz="1400" dirty="0">
                <a:latin typeface="EYInterstate Light" panose="02000506000000020004" pitchFamily="2" charset="0"/>
              </a:rPr>
              <a:t>Infatti, i debiti a breve di cui si è detto rappresentano addebiti bancari per commissioni €/000 229, anticipi ricevute bancarie salvo buon fine per €/000 3.560 e dalle quote da corrispondere entro l’esercizio 2023 dei finanziamenti in essere con gli istituti di credito per €/000 5.242. Considerando il tipo di clientela servita dalla società, gli anticipi salvo buon fine possono essere esclusi e controbilanciati ai crediti commerciali pari a €/000 5.297 al 31.12.2022, comportando un miglioramento della posizione finanziaria netta.</a:t>
            </a:r>
            <a:endParaRPr lang="it-IT" sz="1400" i="1" dirty="0">
              <a:latin typeface="EYInterstate Light" panose="02000506000000020004" pitchFamily="2" charset="0"/>
            </a:endParaRPr>
          </a:p>
          <a:p>
            <a:endParaRPr lang="it-IT" sz="1400" dirty="0">
              <a:latin typeface="EYInterstate Light" panose="02000506000000020004" pitchFamily="2" charset="0"/>
            </a:endParaRPr>
          </a:p>
          <a:p>
            <a:r>
              <a:rPr lang="it-IT" sz="1400" dirty="0">
                <a:latin typeface="EYInterstate Light" panose="02000506000000020004" pitchFamily="2" charset="0"/>
              </a:rPr>
              <a:t>Sebbene alla data non sussistano indicatori che possano minare il presupposto della continuità aziendale, al fine di mitigare tale tema, in sede di </a:t>
            </a:r>
            <a:r>
              <a:rPr lang="it-IT" sz="1400" dirty="0" err="1">
                <a:latin typeface="EYInterstate Light" panose="02000506000000020004" pitchFamily="2" charset="0"/>
              </a:rPr>
              <a:t>final</a:t>
            </a:r>
            <a:r>
              <a:rPr lang="it-IT" sz="1400" dirty="0">
                <a:latin typeface="EYInterstate Light" panose="02000506000000020004" pitchFamily="2" charset="0"/>
              </a:rPr>
              <a:t> al 31.12.2022, provvederemo ad effettuare apposite analisi dei piani e del cash flow</a:t>
            </a:r>
            <a:r>
              <a:rPr lang="it-IT" sz="1400" i="1" dirty="0">
                <a:latin typeface="EYInterstate Light" panose="02000506000000020004" pitchFamily="2"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9A76FF5A-4162-42A9-B24B-384A2A599EC0}"/>
              </a:ext>
            </a:extLst>
          </p:cNvPr>
          <p:cNvSpPr>
            <a:spLocks noGrp="1" noChangeArrowheads="1"/>
          </p:cNvSpPr>
          <p:nvPr>
            <p:ph type="ctrTitle"/>
          </p:nvPr>
        </p:nvSpPr>
        <p:spPr>
          <a:xfrm>
            <a:off x="2212975" y="2239963"/>
            <a:ext cx="6480175" cy="3751262"/>
          </a:xfrm>
        </p:spPr>
        <p:txBody>
          <a:bodyPr/>
          <a:lstStyle/>
          <a:p>
            <a:r>
              <a:rPr lang="en-GB" altLang="it-IT"/>
              <a:t>Attività di “Interim”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0540F9FF-A392-486F-8EC3-D3744C7F7663}"/>
              </a:ext>
            </a:extLst>
          </p:cNvPr>
          <p:cNvSpPr>
            <a:spLocks noGrp="1" noChangeArrowheads="1"/>
          </p:cNvSpPr>
          <p:nvPr>
            <p:ph type="title"/>
          </p:nvPr>
        </p:nvSpPr>
        <p:spPr>
          <a:xfrm>
            <a:off x="457200" y="201613"/>
            <a:ext cx="8232775" cy="860425"/>
          </a:xfrm>
        </p:spPr>
        <p:txBody>
          <a:bodyPr/>
          <a:lstStyle/>
          <a:p>
            <a:r>
              <a:rPr lang="it-IT" altLang="it-IT"/>
              <a:t>Attività di Interim</a:t>
            </a:r>
          </a:p>
        </p:txBody>
      </p:sp>
      <p:sp>
        <p:nvSpPr>
          <p:cNvPr id="3" name="Content Placeholder 2">
            <a:extLst>
              <a:ext uri="{FF2B5EF4-FFF2-40B4-BE49-F238E27FC236}">
                <a16:creationId xmlns:a16="http://schemas.microsoft.com/office/drawing/2014/main" id="{40CA3156-C167-4013-B78D-C0E2B1AD28B8}"/>
              </a:ext>
            </a:extLst>
          </p:cNvPr>
          <p:cNvSpPr>
            <a:spLocks noGrp="1"/>
          </p:cNvSpPr>
          <p:nvPr>
            <p:ph idx="1"/>
          </p:nvPr>
        </p:nvSpPr>
        <p:spPr>
          <a:xfrm>
            <a:off x="457200" y="1425575"/>
            <a:ext cx="8229600" cy="4837113"/>
          </a:xfrm>
        </p:spPr>
        <p:txBody>
          <a:bodyPr rtlCol="0">
            <a:noAutofit/>
          </a:bodyPr>
          <a:lstStyle/>
          <a:p>
            <a:pPr fontAlgn="auto">
              <a:spcAft>
                <a:spcPts val="269"/>
              </a:spcAft>
              <a:defRPr/>
            </a:pPr>
            <a:r>
              <a:rPr lang="it-IT" sz="1400" dirty="0"/>
              <a:t>Di seguito si riportano i principali processi aziendali individuati ed oggetto di analisi ed il relativo approccio di revisione definito:</a:t>
            </a:r>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050" dirty="0"/>
          </a:p>
          <a:p>
            <a:pPr fontAlgn="auto">
              <a:spcAft>
                <a:spcPts val="0"/>
              </a:spcAft>
              <a:defRPr/>
            </a:pPr>
            <a:endParaRPr lang="it-IT" sz="1400" dirty="0"/>
          </a:p>
          <a:p>
            <a:pPr fontAlgn="auto">
              <a:spcAft>
                <a:spcPts val="0"/>
              </a:spcAft>
              <a:defRPr/>
            </a:pPr>
            <a:endParaRPr lang="it-IT" sz="1400" dirty="0"/>
          </a:p>
        </p:txBody>
      </p:sp>
      <p:sp>
        <p:nvSpPr>
          <p:cNvPr id="6" name="Rounded Rectangle 5">
            <a:extLst>
              <a:ext uri="{FF2B5EF4-FFF2-40B4-BE49-F238E27FC236}">
                <a16:creationId xmlns:a16="http://schemas.microsoft.com/office/drawing/2014/main" id="{BCFA415F-8D33-487A-9F4E-EF3BFDFB9F88}"/>
              </a:ext>
            </a:extLst>
          </p:cNvPr>
          <p:cNvSpPr/>
          <p:nvPr/>
        </p:nvSpPr>
        <p:spPr>
          <a:xfrm>
            <a:off x="457200" y="5122001"/>
            <a:ext cx="7945438" cy="886390"/>
          </a:xfrm>
          <a:prstGeom prst="roundRect">
            <a:avLst/>
          </a:prstGeom>
          <a:solidFill>
            <a:srgbClr val="FFF27F"/>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it-IT" sz="1200" dirty="0">
                <a:solidFill>
                  <a:srgbClr val="646464"/>
                </a:solidFill>
                <a:latin typeface="EYInterstate Light" panose="02000506000000020004" pitchFamily="2" charset="0"/>
              </a:rPr>
              <a:t>Alla luce delle interviste con il management, dell’osservazione della messa in atto dei processi e delle politiche aziendali ad oggi non abbiamo identificato ad oggi carenze da comunicare al Collegio Sindacale. Laddove in sede di </a:t>
            </a:r>
            <a:r>
              <a:rPr lang="it-IT" sz="1200" dirty="0" err="1">
                <a:solidFill>
                  <a:srgbClr val="646464"/>
                </a:solidFill>
                <a:latin typeface="EYInterstate Light" panose="02000506000000020004" pitchFamily="2" charset="0"/>
              </a:rPr>
              <a:t>Final</a:t>
            </a:r>
            <a:r>
              <a:rPr lang="it-IT" sz="1200" dirty="0">
                <a:solidFill>
                  <a:srgbClr val="646464"/>
                </a:solidFill>
                <a:latin typeface="EYInterstate Light" panose="02000506000000020004" pitchFamily="2" charset="0"/>
              </a:rPr>
              <a:t> dovessimo riscontrare delle carenze nel sistema di controllo interno provvederemo a comunicarvele quanto prima.</a:t>
            </a:r>
            <a:endParaRPr lang="it-IT" sz="1200" dirty="0">
              <a:solidFill>
                <a:srgbClr val="000000"/>
              </a:solidFill>
            </a:endParaRPr>
          </a:p>
        </p:txBody>
      </p:sp>
      <p:graphicFrame>
        <p:nvGraphicFramePr>
          <p:cNvPr id="8" name="Table 7">
            <a:extLst>
              <a:ext uri="{FF2B5EF4-FFF2-40B4-BE49-F238E27FC236}">
                <a16:creationId xmlns:a16="http://schemas.microsoft.com/office/drawing/2014/main" id="{DB6761CC-0C42-458A-84D5-F06C1C5960E8}"/>
              </a:ext>
            </a:extLst>
          </p:cNvPr>
          <p:cNvGraphicFramePr>
            <a:graphicFrameLocks noGrp="1"/>
          </p:cNvGraphicFramePr>
          <p:nvPr>
            <p:extLst>
              <p:ext uri="{D42A27DB-BD31-4B8C-83A1-F6EECF244321}">
                <p14:modId xmlns:p14="http://schemas.microsoft.com/office/powerpoint/2010/main" val="2227675700"/>
              </p:ext>
            </p:extLst>
          </p:nvPr>
        </p:nvGraphicFramePr>
        <p:xfrm>
          <a:off x="419197" y="2334084"/>
          <a:ext cx="8062936" cy="2529840"/>
        </p:xfrm>
        <a:graphic>
          <a:graphicData uri="http://schemas.openxmlformats.org/drawingml/2006/table">
            <a:tbl>
              <a:tblPr firstRow="1" bandRow="1">
                <a:tableStyleId>{5C22544A-7EE6-4342-B048-85BDC9FD1C3A}</a:tableStyleId>
              </a:tblPr>
              <a:tblGrid>
                <a:gridCol w="4031468">
                  <a:extLst>
                    <a:ext uri="{9D8B030D-6E8A-4147-A177-3AD203B41FA5}">
                      <a16:colId xmlns:a16="http://schemas.microsoft.com/office/drawing/2014/main" val="20000"/>
                    </a:ext>
                  </a:extLst>
                </a:gridCol>
                <a:gridCol w="4031468">
                  <a:extLst>
                    <a:ext uri="{9D8B030D-6E8A-4147-A177-3AD203B41FA5}">
                      <a16:colId xmlns:a16="http://schemas.microsoft.com/office/drawing/2014/main" val="20001"/>
                    </a:ext>
                  </a:extLst>
                </a:gridCol>
              </a:tblGrid>
              <a:tr h="221744">
                <a:tc>
                  <a:txBody>
                    <a:bodyPr/>
                    <a:lstStyle/>
                    <a:p>
                      <a:r>
                        <a:rPr lang="it-IT" sz="1400" dirty="0">
                          <a:solidFill>
                            <a:schemeClr val="tx1"/>
                          </a:solidFill>
                          <a:latin typeface="EYInterstate Light" panose="02000506000000020004" pitchFamily="2" charset="0"/>
                        </a:rPr>
                        <a:t>Classe di Transazione</a:t>
                      </a:r>
                    </a:p>
                  </a:txBody>
                  <a:tcPr>
                    <a:solidFill>
                      <a:schemeClr val="accent2">
                        <a:lumMod val="60000"/>
                        <a:lumOff val="40000"/>
                      </a:schemeClr>
                    </a:solidFill>
                  </a:tcPr>
                </a:tc>
                <a:tc>
                  <a:txBody>
                    <a:bodyPr/>
                    <a:lstStyle/>
                    <a:p>
                      <a:r>
                        <a:rPr lang="it-IT" sz="1400" dirty="0">
                          <a:solidFill>
                            <a:schemeClr val="tx1"/>
                          </a:solidFill>
                          <a:latin typeface="EYInterstate Light" panose="02000506000000020004" pitchFamily="2" charset="0"/>
                        </a:rPr>
                        <a:t>Strategia</a:t>
                      </a:r>
                    </a:p>
                  </a:txBody>
                  <a:tcPr>
                    <a:solidFill>
                      <a:schemeClr val="accent2">
                        <a:lumMod val="60000"/>
                        <a:lumOff val="40000"/>
                      </a:schemeClr>
                    </a:solidFill>
                  </a:tcPr>
                </a:tc>
                <a:extLst>
                  <a:ext uri="{0D108BD9-81ED-4DB2-BD59-A6C34878D82A}">
                    <a16:rowId xmlns:a16="http://schemas.microsoft.com/office/drawing/2014/main" val="10000"/>
                  </a:ext>
                </a:extLst>
              </a:tr>
              <a:tr h="370840">
                <a:tc>
                  <a:txBody>
                    <a:bodyPr/>
                    <a:lstStyle/>
                    <a:p>
                      <a:r>
                        <a:rPr lang="it-IT" sz="1400" dirty="0">
                          <a:latin typeface="EYInterstate Light" panose="02000506000000020004" pitchFamily="2" charset="0"/>
                        </a:rPr>
                        <a:t>Attivo</a:t>
                      </a:r>
                    </a:p>
                  </a:txBody>
                  <a:tcPr>
                    <a:solidFill>
                      <a:srgbClr val="FFFFCC"/>
                    </a:solidFill>
                  </a:tcPr>
                </a:tc>
                <a:tc>
                  <a:txBody>
                    <a:bodyPr/>
                    <a:lstStyle/>
                    <a:p>
                      <a:r>
                        <a:rPr lang="it-IT" sz="1400" dirty="0">
                          <a:latin typeface="EYInterstate Light" panose="02000506000000020004" pitchFamily="2" charset="0"/>
                        </a:rPr>
                        <a:t>Test sui Controlli posti in essere dalla Società </a:t>
                      </a:r>
                    </a:p>
                  </a:txBody>
                  <a:tcPr>
                    <a:solidFill>
                      <a:srgbClr val="FFFFCC"/>
                    </a:solidFill>
                  </a:tcPr>
                </a:tc>
                <a:extLst>
                  <a:ext uri="{0D108BD9-81ED-4DB2-BD59-A6C34878D82A}">
                    <a16:rowId xmlns:a16="http://schemas.microsoft.com/office/drawing/2014/main" val="10001"/>
                  </a:ext>
                </a:extLst>
              </a:tr>
              <a:tr h="370840">
                <a:tc>
                  <a:txBody>
                    <a:bodyPr/>
                    <a:lstStyle/>
                    <a:p>
                      <a:r>
                        <a:rPr lang="it-IT" sz="1400" dirty="0">
                          <a:latin typeface="EYInterstate Light" panose="02000506000000020004" pitchFamily="2" charset="0"/>
                        </a:rPr>
                        <a:t>Passivo</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EYInterstate Light" panose="02000506000000020004" pitchFamily="2" charset="0"/>
                          <a:ea typeface="+mn-ea"/>
                          <a:cs typeface="+mn-cs"/>
                        </a:rPr>
                        <a:t>Procedure di sostanza</a:t>
                      </a:r>
                      <a:endParaRPr lang="it-IT" sz="1400" dirty="0">
                        <a:latin typeface="EYInterstate Light" panose="02000506000000020004" pitchFamily="2" charset="0"/>
                      </a:endParaRPr>
                    </a:p>
                  </a:txBody>
                  <a:tcPr>
                    <a:solidFill>
                      <a:srgbClr val="FFFFCC"/>
                    </a:solidFill>
                  </a:tcPr>
                </a:tc>
                <a:extLst>
                  <a:ext uri="{0D108BD9-81ED-4DB2-BD59-A6C34878D82A}">
                    <a16:rowId xmlns:a16="http://schemas.microsoft.com/office/drawing/2014/main" val="10002"/>
                  </a:ext>
                </a:extLst>
              </a:tr>
              <a:tr h="370840">
                <a:tc>
                  <a:txBody>
                    <a:bodyPr/>
                    <a:lstStyle/>
                    <a:p>
                      <a:r>
                        <a:rPr lang="it-IT" sz="1400" dirty="0">
                          <a:latin typeface="EYInterstate Light" panose="02000506000000020004" pitchFamily="2" charset="0"/>
                        </a:rPr>
                        <a:t>Magazzino</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EYInterstate Light" panose="02000506000000020004" pitchFamily="2" charset="0"/>
                          <a:ea typeface="+mn-ea"/>
                          <a:cs typeface="+mn-cs"/>
                        </a:rPr>
                        <a:t>Procedure di sostanza</a:t>
                      </a:r>
                      <a:endParaRPr lang="it-IT" sz="1400" dirty="0">
                        <a:latin typeface="EYInterstate Light" panose="02000506000000020004" pitchFamily="2" charset="0"/>
                      </a:endParaRPr>
                    </a:p>
                  </a:txBody>
                  <a:tcPr>
                    <a:solidFill>
                      <a:srgbClr val="FFFFCC"/>
                    </a:solidFill>
                  </a:tcPr>
                </a:tc>
                <a:extLst>
                  <a:ext uri="{0D108BD9-81ED-4DB2-BD59-A6C34878D82A}">
                    <a16:rowId xmlns:a16="http://schemas.microsoft.com/office/drawing/2014/main" val="897069019"/>
                  </a:ext>
                </a:extLst>
              </a:tr>
              <a:tr h="370840">
                <a:tc>
                  <a:txBody>
                    <a:bodyPr/>
                    <a:lstStyle/>
                    <a:p>
                      <a:r>
                        <a:rPr lang="it-IT" sz="1400" dirty="0">
                          <a:latin typeface="EYInterstate Light" panose="02000506000000020004" pitchFamily="2" charset="0"/>
                        </a:rPr>
                        <a:t>Personale</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srgbClr val="000000"/>
                          </a:solidFill>
                          <a:effectLst/>
                          <a:uLnTx/>
                          <a:uFillTx/>
                          <a:latin typeface="EYInterstate Light" panose="02000506000000020004" pitchFamily="2" charset="0"/>
                          <a:ea typeface="+mn-ea"/>
                          <a:cs typeface="+mn-cs"/>
                        </a:rPr>
                        <a:t>Procedure di sostanza</a:t>
                      </a:r>
                      <a:endParaRPr lang="it-IT" sz="1400" dirty="0">
                        <a:latin typeface="EYInterstate Light" panose="02000506000000020004" pitchFamily="2" charset="0"/>
                      </a:endParaRPr>
                    </a:p>
                  </a:txBody>
                  <a:tcPr>
                    <a:solidFill>
                      <a:srgbClr val="FFFFCC"/>
                    </a:solidFill>
                  </a:tcPr>
                </a:tc>
                <a:extLst>
                  <a:ext uri="{0D108BD9-81ED-4DB2-BD59-A6C34878D82A}">
                    <a16:rowId xmlns:a16="http://schemas.microsoft.com/office/drawing/2014/main" val="10003"/>
                  </a:ext>
                </a:extLst>
              </a:tr>
              <a:tr h="370840">
                <a:tc>
                  <a:txBody>
                    <a:bodyPr/>
                    <a:lstStyle/>
                    <a:p>
                      <a:r>
                        <a:rPr lang="it-IT" sz="1400" dirty="0">
                          <a:latin typeface="EYInterstate Light" panose="02000506000000020004" pitchFamily="2" charset="0"/>
                        </a:rPr>
                        <a:t>Tesoreria</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srgbClr val="000000"/>
                          </a:solidFill>
                          <a:effectLst/>
                          <a:uLnTx/>
                          <a:uFillTx/>
                          <a:latin typeface="EYInterstate Light" panose="02000506000000020004" pitchFamily="2" charset="0"/>
                          <a:ea typeface="+mn-ea"/>
                          <a:cs typeface="+mn-cs"/>
                        </a:rPr>
                        <a:t>Procedure di sostanza</a:t>
                      </a:r>
                      <a:endParaRPr lang="it-IT" sz="1400" dirty="0">
                        <a:latin typeface="EYInterstate Light" panose="02000506000000020004" pitchFamily="2" charset="0"/>
                      </a:endParaRPr>
                    </a:p>
                  </a:txBody>
                  <a:tcPr>
                    <a:solidFill>
                      <a:srgbClr val="FFFFCC"/>
                    </a:solidFill>
                  </a:tcPr>
                </a:tc>
                <a:extLst>
                  <a:ext uri="{0D108BD9-81ED-4DB2-BD59-A6C34878D82A}">
                    <a16:rowId xmlns:a16="http://schemas.microsoft.com/office/drawing/2014/main" val="10004"/>
                  </a:ext>
                </a:extLst>
              </a:tr>
              <a:tr h="370840">
                <a:tc>
                  <a:txBody>
                    <a:bodyPr/>
                    <a:lstStyle/>
                    <a:p>
                      <a:r>
                        <a:rPr lang="it-IT" sz="1400" dirty="0">
                          <a:latin typeface="EYInterstate Light" panose="02000506000000020004" pitchFamily="2" charset="0"/>
                        </a:rPr>
                        <a:t>FSCP</a:t>
                      </a:r>
                    </a:p>
                  </a:txBody>
                  <a:tcPr>
                    <a:solidFill>
                      <a:srgbClr val="FFFFCC"/>
                    </a:solidFill>
                  </a:tcPr>
                </a:tc>
                <a:tc>
                  <a:txBody>
                    <a:bodyPr/>
                    <a:lstStyle/>
                    <a:p>
                      <a:r>
                        <a:rPr lang="it-IT" sz="1400" dirty="0">
                          <a:latin typeface="EYInterstate Light" panose="02000506000000020004" pitchFamily="2" charset="0"/>
                        </a:rPr>
                        <a:t>Procedure</a:t>
                      </a:r>
                      <a:r>
                        <a:rPr lang="it-IT" sz="1400" baseline="0" dirty="0">
                          <a:latin typeface="EYInterstate Light" panose="02000506000000020004" pitchFamily="2" charset="0"/>
                        </a:rPr>
                        <a:t> di sostanza</a:t>
                      </a:r>
                      <a:endParaRPr lang="it-IT" sz="1400" dirty="0">
                        <a:latin typeface="EYInterstate Light" panose="02000506000000020004" pitchFamily="2" charset="0"/>
                      </a:endParaRPr>
                    </a:p>
                  </a:txBody>
                  <a:tcPr>
                    <a:solidFill>
                      <a:srgbClr val="FFFFCC"/>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74812AB-AF59-4A00-BFD6-505C6D4CE44D}"/>
              </a:ext>
            </a:extLst>
          </p:cNvPr>
          <p:cNvSpPr>
            <a:spLocks noGrp="1" noChangeArrowheads="1"/>
          </p:cNvSpPr>
          <p:nvPr>
            <p:ph type="ctrTitle"/>
          </p:nvPr>
        </p:nvSpPr>
        <p:spPr>
          <a:xfrm>
            <a:off x="2212975" y="2239963"/>
            <a:ext cx="6218238" cy="3751262"/>
          </a:xfrm>
        </p:spPr>
        <p:txBody>
          <a:bodyPr/>
          <a:lstStyle/>
          <a:p>
            <a:r>
              <a:rPr lang="en-GB" altLang="it-IT" dirty="0" err="1"/>
              <a:t>Aspetti</a:t>
            </a:r>
            <a:r>
              <a:rPr lang="en-GB" altLang="it-IT" dirty="0"/>
              <a:t> </a:t>
            </a:r>
            <a:r>
              <a:rPr lang="en-GB" altLang="it-IT" dirty="0" err="1"/>
              <a:t>significativi</a:t>
            </a:r>
            <a:endParaRPr lang="en-GB" altLang="it-IT" dirty="0"/>
          </a:p>
        </p:txBody>
      </p:sp>
    </p:spTree>
    <p:extLst>
      <p:ext uri="{BB962C8B-B14F-4D97-AF65-F5344CB8AC3E}">
        <p14:creationId xmlns:p14="http://schemas.microsoft.com/office/powerpoint/2010/main" val="280313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25211C7F-849B-4920-B5CD-064B50E725F9}"/>
              </a:ext>
            </a:extLst>
          </p:cNvPr>
          <p:cNvSpPr>
            <a:spLocks noGrp="1" noChangeArrowheads="1"/>
          </p:cNvSpPr>
          <p:nvPr>
            <p:ph type="title"/>
          </p:nvPr>
        </p:nvSpPr>
        <p:spPr>
          <a:xfrm>
            <a:off x="457200" y="201613"/>
            <a:ext cx="8232775" cy="860425"/>
          </a:xfrm>
        </p:spPr>
        <p:txBody>
          <a:bodyPr/>
          <a:lstStyle/>
          <a:p>
            <a:r>
              <a:rPr lang="it-IT" altLang="it-IT" dirty="0"/>
              <a:t>Aspetti significativi in discussione</a:t>
            </a:r>
          </a:p>
        </p:txBody>
      </p:sp>
      <p:sp>
        <p:nvSpPr>
          <p:cNvPr id="3" name="Content Placeholder 2">
            <a:extLst>
              <a:ext uri="{FF2B5EF4-FFF2-40B4-BE49-F238E27FC236}">
                <a16:creationId xmlns:a16="http://schemas.microsoft.com/office/drawing/2014/main" id="{BDF8C4EB-DB61-455E-A7AF-1EEA4498AD10}"/>
              </a:ext>
            </a:extLst>
          </p:cNvPr>
          <p:cNvSpPr>
            <a:spLocks noGrp="1"/>
          </p:cNvSpPr>
          <p:nvPr>
            <p:ph idx="1"/>
          </p:nvPr>
        </p:nvSpPr>
        <p:spPr>
          <a:xfrm>
            <a:off x="457200" y="1398941"/>
            <a:ext cx="8229600" cy="4699000"/>
          </a:xfrm>
        </p:spPr>
        <p:txBody>
          <a:bodyPr rtlCol="0">
            <a:noAutofit/>
          </a:bodyPr>
          <a:lstStyle/>
          <a:p>
            <a:pPr fontAlgn="auto">
              <a:spcAft>
                <a:spcPts val="0"/>
              </a:spcAft>
              <a:defRPr/>
            </a:pPr>
            <a:r>
              <a:rPr lang="it-IT" sz="1400" dirty="0"/>
              <a:t>Di seguito gli aspetti significativi in corso di discussione:</a:t>
            </a:r>
          </a:p>
          <a:p>
            <a:pPr fontAlgn="auto">
              <a:spcAft>
                <a:spcPts val="0"/>
              </a:spcAft>
              <a:defRPr/>
            </a:pPr>
            <a:endParaRPr lang="it-IT" sz="1400" dirty="0"/>
          </a:p>
          <a:p>
            <a:pPr marL="285750" indent="-285750" fontAlgn="auto">
              <a:spcAft>
                <a:spcPts val="0"/>
              </a:spcAft>
              <a:buFontTx/>
              <a:buChar char="-"/>
              <a:defRPr/>
            </a:pPr>
            <a:endParaRPr lang="it-IT" sz="1400" dirty="0"/>
          </a:p>
          <a:p>
            <a:pPr marL="285750" indent="-285750" fontAlgn="auto">
              <a:spcAft>
                <a:spcPts val="0"/>
              </a:spcAft>
              <a:buFontTx/>
              <a:buChar char="-"/>
              <a:defRPr/>
            </a:pPr>
            <a:r>
              <a:rPr lang="it-IT" sz="1400" dirty="0"/>
              <a:t>Rivalutazione;</a:t>
            </a:r>
          </a:p>
          <a:p>
            <a:pPr marL="285750" indent="-285750" fontAlgn="auto">
              <a:spcAft>
                <a:spcPts val="0"/>
              </a:spcAft>
              <a:buFontTx/>
              <a:buChar char="-"/>
              <a:defRPr/>
            </a:pPr>
            <a:r>
              <a:rPr lang="it-IT" sz="1400" dirty="0"/>
              <a:t>Aggiornamento eventuali ulteriori impatti COVID-19.</a:t>
            </a:r>
          </a:p>
        </p:txBody>
      </p:sp>
    </p:spTree>
    <p:extLst>
      <p:ext uri="{BB962C8B-B14F-4D97-AF65-F5344CB8AC3E}">
        <p14:creationId xmlns:p14="http://schemas.microsoft.com/office/powerpoint/2010/main" val="3100258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D74812AB-AF59-4A00-BFD6-505C6D4CE44D}"/>
              </a:ext>
            </a:extLst>
          </p:cNvPr>
          <p:cNvSpPr>
            <a:spLocks noGrp="1" noChangeArrowheads="1"/>
          </p:cNvSpPr>
          <p:nvPr>
            <p:ph type="ctrTitle"/>
          </p:nvPr>
        </p:nvSpPr>
        <p:spPr>
          <a:xfrm>
            <a:off x="2212975" y="2239963"/>
            <a:ext cx="6218238" cy="3751262"/>
          </a:xfrm>
        </p:spPr>
        <p:txBody>
          <a:bodyPr/>
          <a:lstStyle/>
          <a:p>
            <a:r>
              <a:rPr lang="en-GB" altLang="it-IT"/>
              <a:t>Network EY: Specialisti coinvolti</a:t>
            </a:r>
          </a:p>
        </p:txBody>
      </p:sp>
    </p:spTree>
    <p:extLst>
      <p:ext uri="{BB962C8B-B14F-4D97-AF65-F5344CB8AC3E}">
        <p14:creationId xmlns:p14="http://schemas.microsoft.com/office/powerpoint/2010/main" val="290858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043D121-A1BA-45ED-A89C-BE5661F3A4FF}"/>
              </a:ext>
            </a:extLst>
          </p:cNvPr>
          <p:cNvSpPr>
            <a:spLocks noGrp="1" noChangeArrowheads="1"/>
          </p:cNvSpPr>
          <p:nvPr>
            <p:ph type="ctrTitle"/>
          </p:nvPr>
        </p:nvSpPr>
        <p:spPr>
          <a:xfrm>
            <a:off x="2212975" y="2239963"/>
            <a:ext cx="6218238" cy="3751262"/>
          </a:xfrm>
        </p:spPr>
        <p:txBody>
          <a:bodyPr/>
          <a:lstStyle/>
          <a:p>
            <a:r>
              <a:rPr lang="en-GB" altLang="it-IT"/>
              <a:t>Oggetto dell’incarico di revisione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25211C7F-849B-4920-B5CD-064B50E725F9}"/>
              </a:ext>
            </a:extLst>
          </p:cNvPr>
          <p:cNvSpPr>
            <a:spLocks noGrp="1" noChangeArrowheads="1"/>
          </p:cNvSpPr>
          <p:nvPr>
            <p:ph type="title"/>
          </p:nvPr>
        </p:nvSpPr>
        <p:spPr>
          <a:xfrm>
            <a:off x="457200" y="201613"/>
            <a:ext cx="8232775" cy="860425"/>
          </a:xfrm>
        </p:spPr>
        <p:txBody>
          <a:bodyPr/>
          <a:lstStyle/>
          <a:p>
            <a:r>
              <a:rPr lang="it-IT" altLang="it-IT"/>
              <a:t>EY Specialists</a:t>
            </a:r>
          </a:p>
        </p:txBody>
      </p:sp>
      <p:sp>
        <p:nvSpPr>
          <p:cNvPr id="3" name="Content Placeholder 2">
            <a:extLst>
              <a:ext uri="{FF2B5EF4-FFF2-40B4-BE49-F238E27FC236}">
                <a16:creationId xmlns:a16="http://schemas.microsoft.com/office/drawing/2014/main" id="{BDF8C4EB-DB61-455E-A7AF-1EEA4498AD10}"/>
              </a:ext>
            </a:extLst>
          </p:cNvPr>
          <p:cNvSpPr>
            <a:spLocks noGrp="1"/>
          </p:cNvSpPr>
          <p:nvPr>
            <p:ph idx="1"/>
          </p:nvPr>
        </p:nvSpPr>
        <p:spPr>
          <a:xfrm>
            <a:off x="457200" y="1425574"/>
            <a:ext cx="8313938" cy="3359489"/>
          </a:xfrm>
        </p:spPr>
        <p:txBody>
          <a:bodyPr rtlCol="0">
            <a:noAutofit/>
          </a:bodyPr>
          <a:lstStyle/>
          <a:p>
            <a:pPr fontAlgn="auto">
              <a:spcAft>
                <a:spcPts val="0"/>
              </a:spcAft>
              <a:defRPr/>
            </a:pPr>
            <a:r>
              <a:rPr lang="it-IT" sz="1400" dirty="0"/>
              <a:t>Durante lo svolgimento delle attività di audit sul bilancio al 31 dicembre 2022, ci avvarremo del supporto dei seguenti team di specialisti EY:</a:t>
            </a:r>
          </a:p>
          <a:p>
            <a:pPr fontAlgn="auto" hangingPunct="0">
              <a:spcAft>
                <a:spcPts val="0"/>
              </a:spcAft>
              <a:defRPr/>
            </a:pPr>
            <a:r>
              <a:rPr lang="it-IT" sz="1400" dirty="0"/>
              <a:t> </a:t>
            </a:r>
          </a:p>
          <a:p>
            <a:pPr fontAlgn="auto">
              <a:spcAft>
                <a:spcPts val="0"/>
              </a:spcAft>
              <a:defRPr/>
            </a:pPr>
            <a:endParaRPr lang="it-IT" sz="1400" dirty="0"/>
          </a:p>
          <a:p>
            <a:pPr marL="285750" indent="-285750" fontAlgn="auto">
              <a:spcAft>
                <a:spcPts val="0"/>
              </a:spcAft>
              <a:buFont typeface="Arial" panose="020B0604020202020204" pitchFamily="34" charset="0"/>
              <a:buChar char="•"/>
              <a:defRPr/>
            </a:pPr>
            <a:r>
              <a:rPr lang="it-IT" sz="1400" b="1" dirty="0"/>
              <a:t>TAX PROFESSIONALS,</a:t>
            </a:r>
            <a:r>
              <a:rPr lang="it-IT" sz="1400" dirty="0"/>
              <a:t> per quanto concerne la verifica di tutti gli aspetti fiscali del bilancio, nonché dei contenziosi tributari;</a:t>
            </a:r>
          </a:p>
          <a:p>
            <a:pPr marL="285750" indent="-285750" fontAlgn="auto">
              <a:spcAft>
                <a:spcPts val="0"/>
              </a:spcAft>
              <a:buFont typeface="Arial" panose="020B0604020202020204" pitchFamily="34" charset="0"/>
              <a:buChar char="•"/>
              <a:defRPr/>
            </a:pPr>
            <a:r>
              <a:rPr lang="it-IT" sz="1400" b="1" dirty="0"/>
              <a:t>S&amp;T</a:t>
            </a:r>
            <a:r>
              <a:rPr lang="en-US" sz="1400" dirty="0"/>
              <a:t>, per la </a:t>
            </a:r>
            <a:r>
              <a:rPr lang="en-US" sz="1400" dirty="0" err="1"/>
              <a:t>verifica</a:t>
            </a:r>
            <a:r>
              <a:rPr lang="en-US" sz="1400" dirty="0"/>
              <a:t> del </a:t>
            </a:r>
            <a:r>
              <a:rPr lang="en-US" sz="1400" dirty="0" err="1"/>
              <a:t>valore</a:t>
            </a:r>
            <a:r>
              <a:rPr lang="en-US" sz="1400" dirty="0"/>
              <a:t> </a:t>
            </a:r>
            <a:r>
              <a:rPr lang="en-US" sz="1400" dirty="0" err="1"/>
              <a:t>recuperabile</a:t>
            </a:r>
            <a:r>
              <a:rPr lang="en-US" sz="1400" dirty="0"/>
              <a:t> </a:t>
            </a:r>
            <a:r>
              <a:rPr lang="en-US" sz="1400" dirty="0" err="1"/>
              <a:t>dell’a</a:t>
            </a:r>
            <a:r>
              <a:rPr lang="it-IT" sz="1400" dirty="0" err="1"/>
              <a:t>ttivo</a:t>
            </a:r>
            <a:r>
              <a:rPr lang="it-IT" sz="1400" dirty="0"/>
              <a:t> immobilizzato</a:t>
            </a:r>
            <a:r>
              <a:rPr lang="en-US" sz="1400" dirty="0"/>
              <a:t> e </a:t>
            </a:r>
            <a:r>
              <a:rPr lang="en-US" sz="1400" dirty="0" err="1"/>
              <a:t>della</a:t>
            </a:r>
            <a:r>
              <a:rPr lang="en-US" sz="1400" dirty="0"/>
              <a:t> </a:t>
            </a:r>
            <a:r>
              <a:rPr lang="en-US" sz="1400" dirty="0" err="1"/>
              <a:t>rivalu</a:t>
            </a:r>
            <a:r>
              <a:rPr lang="it-IT" sz="1400" dirty="0" err="1"/>
              <a:t>tazione</a:t>
            </a:r>
            <a:r>
              <a:rPr lang="it-IT" sz="1400" dirty="0"/>
              <a:t> effettuata</a:t>
            </a:r>
          </a:p>
          <a:p>
            <a:pPr marL="285750" indent="-285750" fontAlgn="auto">
              <a:spcAft>
                <a:spcPts val="0"/>
              </a:spcAft>
              <a:buFont typeface="Arial" panose="020B0604020202020204" pitchFamily="34" charset="0"/>
              <a:buChar char="•"/>
              <a:defRPr/>
            </a:pPr>
            <a:endParaRPr lang="it-IT" sz="1400" dirty="0"/>
          </a:p>
          <a:p>
            <a:pPr fontAlgn="auto">
              <a:spcAft>
                <a:spcPts val="0"/>
              </a:spcAft>
              <a:defRPr/>
            </a:pPr>
            <a:endParaRPr lang="it-IT" sz="1400" dirty="0"/>
          </a:p>
        </p:txBody>
      </p:sp>
    </p:spTree>
    <p:extLst>
      <p:ext uri="{BB962C8B-B14F-4D97-AF65-F5344CB8AC3E}">
        <p14:creationId xmlns:p14="http://schemas.microsoft.com/office/powerpoint/2010/main" val="8915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ED660DE-320F-4AA1-83F0-A084D99B65A6}"/>
              </a:ext>
            </a:extLst>
          </p:cNvPr>
          <p:cNvSpPr>
            <a:spLocks noGrp="1" noChangeArrowheads="1"/>
          </p:cNvSpPr>
          <p:nvPr>
            <p:ph type="title"/>
          </p:nvPr>
        </p:nvSpPr>
        <p:spPr>
          <a:xfrm>
            <a:off x="457200" y="201613"/>
            <a:ext cx="8232775" cy="860425"/>
          </a:xfrm>
        </p:spPr>
        <p:txBody>
          <a:bodyPr/>
          <a:lstStyle/>
          <a:p>
            <a:r>
              <a:rPr lang="it-IT" altLang="it-IT"/>
              <a:t>Incarico di revisione				</a:t>
            </a:r>
          </a:p>
        </p:txBody>
      </p:sp>
      <p:sp>
        <p:nvSpPr>
          <p:cNvPr id="5" name="Rectangle 4">
            <a:extLst>
              <a:ext uri="{FF2B5EF4-FFF2-40B4-BE49-F238E27FC236}">
                <a16:creationId xmlns:a16="http://schemas.microsoft.com/office/drawing/2014/main" id="{683F5FED-AA9C-4B41-8124-E14AB6C1557E}"/>
              </a:ext>
            </a:extLst>
          </p:cNvPr>
          <p:cNvSpPr/>
          <p:nvPr/>
        </p:nvSpPr>
        <p:spPr>
          <a:xfrm>
            <a:off x="501270" y="1340768"/>
            <a:ext cx="8145144" cy="810478"/>
          </a:xfrm>
          <a:prstGeom prst="rect">
            <a:avLst/>
          </a:prstGeom>
          <a:noFill/>
        </p:spPr>
        <p:txBody>
          <a:bodyPr wrap="square">
            <a:spAutoFit/>
          </a:bodyPr>
          <a:lstStyle/>
          <a:p>
            <a:pPr>
              <a:spcBef>
                <a:spcPts val="400"/>
              </a:spcBef>
              <a:spcAft>
                <a:spcPts val="400"/>
              </a:spcAft>
            </a:pPr>
            <a:r>
              <a:rPr lang="it-IT" sz="1200" dirty="0">
                <a:solidFill>
                  <a:schemeClr val="tx1">
                    <a:lumMod val="75000"/>
                    <a:lumOff val="25000"/>
                  </a:schemeClr>
                </a:solidFill>
                <a:latin typeface="EYInterstate Light" panose="02000506000000020004" pitchFamily="2" charset="0"/>
              </a:rPr>
              <a:t>L’</a:t>
            </a:r>
            <a:r>
              <a:rPr lang="it-IT" sz="1200" dirty="0" err="1">
                <a:solidFill>
                  <a:schemeClr val="tx1">
                    <a:lumMod val="75000"/>
                    <a:lumOff val="25000"/>
                  </a:schemeClr>
                </a:solidFill>
                <a:latin typeface="EYInterstate Light" panose="02000506000000020004" pitchFamily="2" charset="0"/>
              </a:rPr>
              <a:t>Amminis</a:t>
            </a:r>
            <a:r>
              <a:rPr lang="en-GB" altLang="it-IT" sz="1200" dirty="0" err="1">
                <a:solidFill>
                  <a:schemeClr val="tx1">
                    <a:lumMod val="75000"/>
                    <a:lumOff val="25000"/>
                  </a:schemeClr>
                </a:solidFill>
                <a:latin typeface="EYInterstate Light" panose="02000506000000020004" pitchFamily="2" charset="0"/>
              </a:rPr>
              <a:t>tratore</a:t>
            </a:r>
            <a:r>
              <a:rPr lang="en-GB" altLang="it-IT" sz="1200" dirty="0">
                <a:solidFill>
                  <a:schemeClr val="tx1">
                    <a:lumMod val="75000"/>
                    <a:lumOff val="25000"/>
                  </a:schemeClr>
                </a:solidFill>
                <a:latin typeface="EYInterstate Light" panose="02000506000000020004" pitchFamily="2" charset="0"/>
              </a:rPr>
              <a:t> Unico</a:t>
            </a:r>
            <a:r>
              <a:rPr lang="it-IT" sz="1200" dirty="0">
                <a:solidFill>
                  <a:schemeClr val="tx1">
                    <a:lumMod val="75000"/>
                    <a:lumOff val="25000"/>
                  </a:schemeClr>
                </a:solidFill>
                <a:latin typeface="EYInterstate Light" panose="02000506000000020004" pitchFamily="2" charset="0"/>
              </a:rPr>
              <a:t> ci ha affidato l’incarico di revisione </a:t>
            </a:r>
            <a:r>
              <a:rPr lang="it-IT" sz="1200" dirty="0" err="1">
                <a:solidFill>
                  <a:schemeClr val="tx1">
                    <a:lumMod val="75000"/>
                    <a:lumOff val="25000"/>
                  </a:schemeClr>
                </a:solidFill>
                <a:latin typeface="EYInterstate Light" panose="02000506000000020004" pitchFamily="2" charset="0"/>
              </a:rPr>
              <a:t>volon</a:t>
            </a:r>
            <a:r>
              <a:rPr lang="en-GB" altLang="it-IT" sz="1200" dirty="0" err="1">
                <a:solidFill>
                  <a:schemeClr val="tx1">
                    <a:lumMod val="75000"/>
                    <a:lumOff val="25000"/>
                  </a:schemeClr>
                </a:solidFill>
                <a:latin typeface="EYInterstate Light" panose="02000506000000020004" pitchFamily="2" charset="0"/>
              </a:rPr>
              <a:t>taria</a:t>
            </a:r>
            <a:r>
              <a:rPr lang="en-GB" altLang="it-IT" sz="1200" dirty="0">
                <a:solidFill>
                  <a:schemeClr val="tx1">
                    <a:lumMod val="75000"/>
                    <a:lumOff val="25000"/>
                  </a:schemeClr>
                </a:solidFill>
                <a:latin typeface="EYInterstate Light" panose="02000506000000020004" pitchFamily="2" charset="0"/>
              </a:rPr>
              <a:t> </a:t>
            </a:r>
            <a:r>
              <a:rPr lang="it-IT" sz="1200" dirty="0">
                <a:solidFill>
                  <a:schemeClr val="tx1">
                    <a:lumMod val="75000"/>
                    <a:lumOff val="25000"/>
                  </a:schemeClr>
                </a:solidFill>
                <a:latin typeface="EYInterstate Light" panose="02000506000000020004" pitchFamily="2" charset="0"/>
              </a:rPr>
              <a:t>per il triennio 2022-2024 ai sensi dell’art. 14 del D. </a:t>
            </a:r>
            <a:r>
              <a:rPr lang="it-IT" sz="1200" dirty="0" err="1">
                <a:solidFill>
                  <a:schemeClr val="tx1">
                    <a:lumMod val="75000"/>
                    <a:lumOff val="25000"/>
                  </a:schemeClr>
                </a:solidFill>
                <a:latin typeface="EYInterstate Light" panose="02000506000000020004" pitchFamily="2" charset="0"/>
              </a:rPr>
              <a:t>Lgs</a:t>
            </a:r>
            <a:r>
              <a:rPr lang="it-IT" sz="1200" dirty="0">
                <a:solidFill>
                  <a:schemeClr val="tx1">
                    <a:lumMod val="75000"/>
                    <a:lumOff val="25000"/>
                  </a:schemeClr>
                </a:solidFill>
                <a:latin typeface="EYInterstate Light" panose="02000506000000020004" pitchFamily="2" charset="0"/>
              </a:rPr>
              <a:t>. 39/2010, che riguarda le seguenti attività:</a:t>
            </a:r>
          </a:p>
          <a:p>
            <a:pPr>
              <a:spcBef>
                <a:spcPts val="400"/>
              </a:spcBef>
              <a:spcAft>
                <a:spcPts val="400"/>
              </a:spcAft>
            </a:pPr>
            <a:endParaRPr lang="it-IT" sz="1600" b="1" dirty="0">
              <a:solidFill>
                <a:schemeClr val="tx1">
                  <a:lumMod val="75000"/>
                  <a:lumOff val="25000"/>
                </a:schemeClr>
              </a:solidFill>
              <a:latin typeface="EYInterstate Light" panose="02000506000000020004" pitchFamily="2" charset="0"/>
            </a:endParaRPr>
          </a:p>
        </p:txBody>
      </p:sp>
      <p:graphicFrame>
        <p:nvGraphicFramePr>
          <p:cNvPr id="7" name="Diagram 6">
            <a:extLst>
              <a:ext uri="{FF2B5EF4-FFF2-40B4-BE49-F238E27FC236}">
                <a16:creationId xmlns:a16="http://schemas.microsoft.com/office/drawing/2014/main" id="{E323B800-3A22-4FF6-BC10-6F8B4EF781D3}"/>
              </a:ext>
            </a:extLst>
          </p:cNvPr>
          <p:cNvGraphicFramePr/>
          <p:nvPr>
            <p:extLst>
              <p:ext uri="{D42A27DB-BD31-4B8C-83A1-F6EECF244321}">
                <p14:modId xmlns:p14="http://schemas.microsoft.com/office/powerpoint/2010/main" val="2695517426"/>
              </p:ext>
            </p:extLst>
          </p:nvPr>
        </p:nvGraphicFramePr>
        <p:xfrm>
          <a:off x="731912" y="1772816"/>
          <a:ext cx="736848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F5FA016-6D69-4641-A03B-BA3078AFC7CD}"/>
              </a:ext>
            </a:extLst>
          </p:cNvPr>
          <p:cNvSpPr>
            <a:spLocks noGrp="1" noChangeArrowheads="1"/>
          </p:cNvSpPr>
          <p:nvPr>
            <p:ph type="ctrTitle"/>
          </p:nvPr>
        </p:nvSpPr>
        <p:spPr>
          <a:xfrm>
            <a:off x="2212975" y="2239963"/>
            <a:ext cx="6218238" cy="3751262"/>
          </a:xfrm>
        </p:spPr>
        <p:txBody>
          <a:bodyPr/>
          <a:lstStyle/>
          <a:p>
            <a:r>
              <a:rPr lang="en-GB" altLang="it-IT"/>
              <a:t>Piano di Audit - Timetable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44C3B58-7046-4695-B110-59C68065DD28}"/>
              </a:ext>
            </a:extLst>
          </p:cNvPr>
          <p:cNvSpPr>
            <a:spLocks noGrp="1" noChangeArrowheads="1"/>
          </p:cNvSpPr>
          <p:nvPr>
            <p:ph type="title"/>
          </p:nvPr>
        </p:nvSpPr>
        <p:spPr>
          <a:xfrm>
            <a:off x="457200" y="201613"/>
            <a:ext cx="8232775" cy="860425"/>
          </a:xfrm>
        </p:spPr>
        <p:txBody>
          <a:bodyPr/>
          <a:lstStyle/>
          <a:p>
            <a:r>
              <a:rPr lang="it-IT" altLang="it-IT"/>
              <a:t>Fasi del lavoro di audit</a:t>
            </a:r>
          </a:p>
        </p:txBody>
      </p:sp>
      <p:sp>
        <p:nvSpPr>
          <p:cNvPr id="3" name="Content Placeholder 2">
            <a:extLst>
              <a:ext uri="{FF2B5EF4-FFF2-40B4-BE49-F238E27FC236}">
                <a16:creationId xmlns:a16="http://schemas.microsoft.com/office/drawing/2014/main" id="{AB8ADBD7-4918-4794-91DC-85EFF672E62E}"/>
              </a:ext>
            </a:extLst>
          </p:cNvPr>
          <p:cNvSpPr>
            <a:spLocks noGrp="1"/>
          </p:cNvSpPr>
          <p:nvPr>
            <p:ph idx="1"/>
          </p:nvPr>
        </p:nvSpPr>
        <p:spPr>
          <a:xfrm>
            <a:off x="457200" y="1169988"/>
            <a:ext cx="8229600" cy="4699000"/>
          </a:xfrm>
        </p:spPr>
        <p:txBody>
          <a:bodyPr rtlCol="0">
            <a:noAutofit/>
          </a:bodyPr>
          <a:lstStyle/>
          <a:p>
            <a:pPr fontAlgn="auto">
              <a:spcAft>
                <a:spcPts val="600"/>
              </a:spcAft>
              <a:defRPr/>
            </a:pPr>
            <a:r>
              <a:rPr lang="it-IT" sz="1400" dirty="0"/>
              <a:t>Il procedimento di revisione secondo la metodologia EY si suddivide in </a:t>
            </a:r>
            <a:r>
              <a:rPr lang="it-IT" sz="1400" b="1" dirty="0"/>
              <a:t>tre macro fasi</a:t>
            </a:r>
            <a:r>
              <a:rPr lang="it-IT" sz="1400" dirty="0"/>
              <a:t>:</a:t>
            </a:r>
          </a:p>
          <a:p>
            <a:pPr marL="176213" lvl="3" indent="-171450" fontAlgn="auto">
              <a:spcAft>
                <a:spcPts val="0"/>
              </a:spcAft>
              <a:buClr>
                <a:srgbClr val="FFD200"/>
              </a:buClr>
              <a:buFont typeface="Wingdings" panose="05000000000000000000" pitchFamily="2" charset="2"/>
              <a:buChar char="Ø"/>
              <a:defRPr/>
            </a:pPr>
            <a:r>
              <a:rPr lang="it-IT" sz="1400" dirty="0"/>
              <a:t>Pianificazione del lavoro, identificazione e valutazione dei rischi (</a:t>
            </a:r>
            <a:r>
              <a:rPr lang="it-IT" sz="1400" b="1" dirty="0"/>
              <a:t>Scope and </a:t>
            </a:r>
            <a:r>
              <a:rPr lang="it-IT" sz="1400" b="1" dirty="0" err="1"/>
              <a:t>strategy</a:t>
            </a:r>
            <a:r>
              <a:rPr lang="it-IT" sz="1400" dirty="0"/>
              <a:t>) – Fase di Interim;</a:t>
            </a:r>
          </a:p>
          <a:p>
            <a:pPr marL="4763" lvl="3" fontAlgn="auto">
              <a:spcAft>
                <a:spcPts val="0"/>
              </a:spcAft>
              <a:buClr>
                <a:srgbClr val="FFD200"/>
              </a:buClr>
              <a:defRPr/>
            </a:pPr>
            <a:endParaRPr lang="it-IT" sz="1400" dirty="0"/>
          </a:p>
          <a:p>
            <a:pPr marL="171450" lvl="3" indent="-171450" fontAlgn="auto">
              <a:spcAft>
                <a:spcPts val="0"/>
              </a:spcAft>
              <a:buClr>
                <a:srgbClr val="FFD200"/>
              </a:buClr>
              <a:buFont typeface="Wingdings" panose="05000000000000000000" pitchFamily="2" charset="2"/>
              <a:buChar char="Ø"/>
              <a:defRPr/>
            </a:pPr>
            <a:r>
              <a:rPr lang="it-IT" sz="1400" dirty="0"/>
              <a:t>Esecuzione delle procedure di revisione (</a:t>
            </a:r>
            <a:r>
              <a:rPr lang="it-IT" sz="1400" b="1" dirty="0" err="1"/>
              <a:t>Execution</a:t>
            </a:r>
            <a:r>
              <a:rPr lang="it-IT" sz="1400" dirty="0"/>
              <a:t>) – Fase di </a:t>
            </a:r>
            <a:r>
              <a:rPr lang="it-IT" sz="1400" dirty="0" err="1"/>
              <a:t>final</a:t>
            </a:r>
            <a:r>
              <a:rPr lang="it-IT" sz="1400" dirty="0"/>
              <a:t>;</a:t>
            </a:r>
          </a:p>
          <a:p>
            <a:pPr lvl="3" fontAlgn="auto">
              <a:spcAft>
                <a:spcPts val="0"/>
              </a:spcAft>
              <a:buClr>
                <a:srgbClr val="FFD200"/>
              </a:buClr>
              <a:defRPr/>
            </a:pPr>
            <a:endParaRPr lang="it-IT" sz="1400" dirty="0"/>
          </a:p>
          <a:p>
            <a:pPr marL="171450" lvl="3" indent="-171450" fontAlgn="auto">
              <a:spcAft>
                <a:spcPts val="0"/>
              </a:spcAft>
              <a:buClr>
                <a:srgbClr val="FFD200"/>
              </a:buClr>
              <a:buFont typeface="Wingdings" panose="05000000000000000000" pitchFamily="2" charset="2"/>
              <a:buChar char="Ø"/>
              <a:defRPr/>
            </a:pPr>
            <a:r>
              <a:rPr lang="it-IT" sz="1400" dirty="0"/>
              <a:t>Conclusione del lavoro (</a:t>
            </a:r>
            <a:r>
              <a:rPr lang="it-IT" sz="1400" b="1" dirty="0" err="1"/>
              <a:t>Conclusion</a:t>
            </a:r>
            <a:r>
              <a:rPr lang="it-IT" sz="1400" dirty="0"/>
              <a:t>).</a:t>
            </a:r>
          </a:p>
          <a:p>
            <a:pPr lvl="3" fontAlgn="auto">
              <a:spcAft>
                <a:spcPts val="0"/>
              </a:spcAft>
              <a:buClr>
                <a:srgbClr val="FFD200"/>
              </a:buClr>
              <a:defRPr/>
            </a:pPr>
            <a:endParaRPr lang="it-IT" sz="1400" dirty="0"/>
          </a:p>
          <a:p>
            <a:pPr fontAlgn="auto">
              <a:spcAft>
                <a:spcPts val="0"/>
              </a:spcAft>
              <a:buSzTx/>
              <a:defRPr/>
            </a:pPr>
            <a:r>
              <a:rPr lang="it-IT" sz="1400" dirty="0"/>
              <a:t>Tali fasi sono parte di un processo più ampio ispirato al mantenimento di un elevato livello di qualità del lavoro ed al rispetto delle regole di indipendenza e prevedono una serie di attività:</a:t>
            </a:r>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400" dirty="0"/>
          </a:p>
          <a:p>
            <a:pPr fontAlgn="auto">
              <a:spcAft>
                <a:spcPts val="0"/>
              </a:spcAft>
              <a:defRPr/>
            </a:pPr>
            <a:endParaRPr lang="it-IT" sz="1600" dirty="0"/>
          </a:p>
          <a:p>
            <a:pPr fontAlgn="auto">
              <a:spcAft>
                <a:spcPts val="0"/>
              </a:spcAft>
              <a:defRPr/>
            </a:pPr>
            <a:endParaRPr lang="it-IT" sz="1600" dirty="0"/>
          </a:p>
          <a:p>
            <a:pPr fontAlgn="auto">
              <a:spcAft>
                <a:spcPts val="0"/>
              </a:spcAft>
              <a:defRPr/>
            </a:pPr>
            <a:endParaRPr lang="it-IT" sz="1600" dirty="0"/>
          </a:p>
        </p:txBody>
      </p:sp>
      <p:pic>
        <p:nvPicPr>
          <p:cNvPr id="26628" name="Picture 3">
            <a:extLst>
              <a:ext uri="{FF2B5EF4-FFF2-40B4-BE49-F238E27FC236}">
                <a16:creationId xmlns:a16="http://schemas.microsoft.com/office/drawing/2014/main" id="{2BAF0BBE-EA98-45B6-818B-637AC4EAA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911600"/>
            <a:ext cx="49625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12E714B-41F5-4A1C-A374-2AFC5D61F32E}"/>
              </a:ext>
            </a:extLst>
          </p:cNvPr>
          <p:cNvSpPr>
            <a:spLocks noGrp="1" noChangeArrowheads="1"/>
          </p:cNvSpPr>
          <p:nvPr>
            <p:ph type="title"/>
          </p:nvPr>
        </p:nvSpPr>
        <p:spPr>
          <a:xfrm>
            <a:off x="457200" y="201613"/>
            <a:ext cx="8232775" cy="860425"/>
          </a:xfrm>
        </p:spPr>
        <p:txBody>
          <a:bodyPr/>
          <a:lstStyle/>
          <a:p>
            <a:r>
              <a:rPr lang="it-IT" altLang="it-IT"/>
              <a:t>Timetable delle nostre attività</a:t>
            </a:r>
          </a:p>
        </p:txBody>
      </p:sp>
      <p:sp>
        <p:nvSpPr>
          <p:cNvPr id="27651" name="Content Placeholder 2">
            <a:extLst>
              <a:ext uri="{FF2B5EF4-FFF2-40B4-BE49-F238E27FC236}">
                <a16:creationId xmlns:a16="http://schemas.microsoft.com/office/drawing/2014/main" id="{FD092361-7145-4018-803B-4D7B82656671}"/>
              </a:ext>
            </a:extLst>
          </p:cNvPr>
          <p:cNvSpPr>
            <a:spLocks noGrp="1" noChangeArrowheads="1"/>
          </p:cNvSpPr>
          <p:nvPr>
            <p:ph idx="1"/>
          </p:nvPr>
        </p:nvSpPr>
        <p:spPr>
          <a:xfrm>
            <a:off x="457200" y="1161196"/>
            <a:ext cx="8229600" cy="4699000"/>
          </a:xfrm>
        </p:spPr>
        <p:txBody>
          <a:bodyPr/>
          <a:lstStyle/>
          <a:p>
            <a:r>
              <a:rPr lang="it-IT" altLang="it-IT" sz="1400" dirty="0"/>
              <a:t>Si riporta di seguito la pianificazione delle nostre attività in relazione all’incarico di revisione </a:t>
            </a:r>
            <a:r>
              <a:rPr lang="it-IT" altLang="it-IT" sz="1400" dirty="0" err="1"/>
              <a:t>volon</a:t>
            </a:r>
            <a:r>
              <a:rPr lang="en-GB" altLang="it-IT" sz="1400" dirty="0" err="1"/>
              <a:t>taria</a:t>
            </a:r>
            <a:r>
              <a:rPr lang="it-IT" altLang="it-IT" sz="1400" dirty="0"/>
              <a:t> del bilancio al 31 dicembre 2022:</a:t>
            </a:r>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endParaRPr lang="it-IT" altLang="it-IT" sz="1400" dirty="0"/>
          </a:p>
          <a:p>
            <a:r>
              <a:rPr lang="it-IT" altLang="it-IT" sz="1400" dirty="0"/>
              <a:t>La sopra evidenziata </a:t>
            </a:r>
            <a:r>
              <a:rPr lang="it-IT" altLang="it-IT" sz="1400" dirty="0" err="1"/>
              <a:t>timetable</a:t>
            </a:r>
            <a:r>
              <a:rPr lang="it-IT" altLang="it-IT" sz="1400" dirty="0"/>
              <a:t> è stata identificata sulla base delle comunicazioni ricevute dalla società ma potrebbe essere aggiornata in merito allo stato di avanzamento delle attività di chiusura del bilancio d’esercizio.</a:t>
            </a:r>
            <a:endParaRPr lang="it-IT" altLang="it-IT" sz="1600" dirty="0"/>
          </a:p>
          <a:p>
            <a:endParaRPr lang="it-IT" altLang="it-IT" sz="1600" dirty="0"/>
          </a:p>
          <a:p>
            <a:endParaRPr lang="it-IT" altLang="it-IT" sz="1600" dirty="0"/>
          </a:p>
        </p:txBody>
      </p:sp>
      <p:graphicFrame>
        <p:nvGraphicFramePr>
          <p:cNvPr id="5" name="Table 4">
            <a:extLst>
              <a:ext uri="{FF2B5EF4-FFF2-40B4-BE49-F238E27FC236}">
                <a16:creationId xmlns:a16="http://schemas.microsoft.com/office/drawing/2014/main" id="{85B1E935-8603-4D7F-9BB7-DC6EF00E2D60}"/>
              </a:ext>
            </a:extLst>
          </p:cNvPr>
          <p:cNvGraphicFramePr>
            <a:graphicFrameLocks noGrp="1"/>
          </p:cNvGraphicFramePr>
          <p:nvPr>
            <p:extLst>
              <p:ext uri="{D42A27DB-BD31-4B8C-83A1-F6EECF244321}">
                <p14:modId xmlns:p14="http://schemas.microsoft.com/office/powerpoint/2010/main" val="3749811382"/>
              </p:ext>
            </p:extLst>
          </p:nvPr>
        </p:nvGraphicFramePr>
        <p:xfrm>
          <a:off x="492995" y="1884384"/>
          <a:ext cx="7869685" cy="2104732"/>
        </p:xfrm>
        <a:graphic>
          <a:graphicData uri="http://schemas.openxmlformats.org/drawingml/2006/table">
            <a:tbl>
              <a:tblPr/>
              <a:tblGrid>
                <a:gridCol w="2534195">
                  <a:extLst>
                    <a:ext uri="{9D8B030D-6E8A-4147-A177-3AD203B41FA5}">
                      <a16:colId xmlns:a16="http://schemas.microsoft.com/office/drawing/2014/main" val="20000"/>
                    </a:ext>
                  </a:extLst>
                </a:gridCol>
                <a:gridCol w="444769">
                  <a:extLst>
                    <a:ext uri="{9D8B030D-6E8A-4147-A177-3AD203B41FA5}">
                      <a16:colId xmlns:a16="http://schemas.microsoft.com/office/drawing/2014/main" val="20001"/>
                    </a:ext>
                  </a:extLst>
                </a:gridCol>
                <a:gridCol w="468872">
                  <a:extLst>
                    <a:ext uri="{9D8B030D-6E8A-4147-A177-3AD203B41FA5}">
                      <a16:colId xmlns:a16="http://schemas.microsoft.com/office/drawing/2014/main" val="20002"/>
                    </a:ext>
                  </a:extLst>
                </a:gridCol>
                <a:gridCol w="420350">
                  <a:extLst>
                    <a:ext uri="{9D8B030D-6E8A-4147-A177-3AD203B41FA5}">
                      <a16:colId xmlns:a16="http://schemas.microsoft.com/office/drawing/2014/main" val="20003"/>
                    </a:ext>
                  </a:extLst>
                </a:gridCol>
                <a:gridCol w="444611">
                  <a:extLst>
                    <a:ext uri="{9D8B030D-6E8A-4147-A177-3AD203B41FA5}">
                      <a16:colId xmlns:a16="http://schemas.microsoft.com/office/drawing/2014/main" val="20004"/>
                    </a:ext>
                  </a:extLst>
                </a:gridCol>
                <a:gridCol w="444611">
                  <a:extLst>
                    <a:ext uri="{9D8B030D-6E8A-4147-A177-3AD203B41FA5}">
                      <a16:colId xmlns:a16="http://schemas.microsoft.com/office/drawing/2014/main" val="20005"/>
                    </a:ext>
                  </a:extLst>
                </a:gridCol>
                <a:gridCol w="444611">
                  <a:extLst>
                    <a:ext uri="{9D8B030D-6E8A-4147-A177-3AD203B41FA5}">
                      <a16:colId xmlns:a16="http://schemas.microsoft.com/office/drawing/2014/main" val="20006"/>
                    </a:ext>
                  </a:extLst>
                </a:gridCol>
                <a:gridCol w="444611">
                  <a:extLst>
                    <a:ext uri="{9D8B030D-6E8A-4147-A177-3AD203B41FA5}">
                      <a16:colId xmlns:a16="http://schemas.microsoft.com/office/drawing/2014/main" val="20007"/>
                    </a:ext>
                  </a:extLst>
                </a:gridCol>
                <a:gridCol w="444611">
                  <a:extLst>
                    <a:ext uri="{9D8B030D-6E8A-4147-A177-3AD203B41FA5}">
                      <a16:colId xmlns:a16="http://schemas.microsoft.com/office/drawing/2014/main" val="20008"/>
                    </a:ext>
                  </a:extLst>
                </a:gridCol>
                <a:gridCol w="444611">
                  <a:extLst>
                    <a:ext uri="{9D8B030D-6E8A-4147-A177-3AD203B41FA5}">
                      <a16:colId xmlns:a16="http://schemas.microsoft.com/office/drawing/2014/main" val="20009"/>
                    </a:ext>
                  </a:extLst>
                </a:gridCol>
                <a:gridCol w="444611">
                  <a:extLst>
                    <a:ext uri="{9D8B030D-6E8A-4147-A177-3AD203B41FA5}">
                      <a16:colId xmlns:a16="http://schemas.microsoft.com/office/drawing/2014/main" val="20010"/>
                    </a:ext>
                  </a:extLst>
                </a:gridCol>
                <a:gridCol w="444611">
                  <a:extLst>
                    <a:ext uri="{9D8B030D-6E8A-4147-A177-3AD203B41FA5}">
                      <a16:colId xmlns:a16="http://schemas.microsoft.com/office/drawing/2014/main" val="20011"/>
                    </a:ext>
                  </a:extLst>
                </a:gridCol>
                <a:gridCol w="444611">
                  <a:extLst>
                    <a:ext uri="{9D8B030D-6E8A-4147-A177-3AD203B41FA5}">
                      <a16:colId xmlns:a16="http://schemas.microsoft.com/office/drawing/2014/main" val="20012"/>
                    </a:ext>
                  </a:extLst>
                </a:gridCol>
              </a:tblGrid>
              <a:tr h="262798">
                <a:tc>
                  <a:txBody>
                    <a:bodyPr/>
                    <a:lstStyle/>
                    <a:p>
                      <a:pPr algn="l" rtl="0" fontAlgn="ctr"/>
                      <a:r>
                        <a:rPr lang="it-IT" sz="1100" b="1" i="0" u="none" strike="noStrike" dirty="0">
                          <a:solidFill>
                            <a:srgbClr val="FFFFFF"/>
                          </a:solidFill>
                          <a:effectLst/>
                          <a:latin typeface="EYInterstate Light"/>
                        </a:rPr>
                        <a:t>Plan 2022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Lug</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a:solidFill>
                            <a:srgbClr val="FFFFFF"/>
                          </a:solidFill>
                          <a:effectLst/>
                          <a:latin typeface="EYInterstate Light"/>
                        </a:rPr>
                        <a:t>Ago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a:solidFill>
                            <a:srgbClr val="FFFFFF"/>
                          </a:solidFill>
                          <a:effectLst/>
                          <a:latin typeface="EYInterstate Light"/>
                        </a:rPr>
                        <a:t>Set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Ott</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Nov</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Dic</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Gen</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Feb</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a:solidFill>
                            <a:srgbClr val="FFFFFF"/>
                          </a:solidFill>
                          <a:effectLst/>
                          <a:latin typeface="EYInterstate Light"/>
                        </a:rPr>
                        <a:t>Mar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Apr</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Mag</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ctr" rtl="0" fontAlgn="ctr"/>
                      <a:r>
                        <a:rPr lang="it-IT" sz="800" b="0" i="0" u="none" strike="noStrike" dirty="0" err="1">
                          <a:solidFill>
                            <a:srgbClr val="FFFFFF"/>
                          </a:solidFill>
                          <a:effectLst/>
                          <a:latin typeface="EYInterstate Light"/>
                        </a:rPr>
                        <a:t>Giu</a:t>
                      </a:r>
                      <a:r>
                        <a:rPr lang="it-IT" sz="800" b="0" i="0" u="none" strike="noStrike" dirty="0">
                          <a:solidFill>
                            <a:srgbClr val="FFFFFF"/>
                          </a:solidFill>
                          <a:effectLst/>
                          <a:latin typeface="EYInterstate Light"/>
                        </a:rPr>
                        <a:t>  </a:t>
                      </a:r>
                    </a:p>
                  </a:txBody>
                  <a:tcPr marL="0" marR="0" marT="0" marB="0" anchor="ctr">
                    <a:lnL w="6350" cap="flat" cmpd="sng" algn="ctr">
                      <a:solidFill>
                        <a:srgbClr val="C5CFE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extLst>
                  <a:ext uri="{0D108BD9-81ED-4DB2-BD59-A6C34878D82A}">
                    <a16:rowId xmlns:a16="http://schemas.microsoft.com/office/drawing/2014/main" val="10000"/>
                  </a:ext>
                </a:extLst>
              </a:tr>
              <a:tr h="4068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it-IT" sz="900" b="0" i="0" u="none" strike="noStrike" dirty="0">
                          <a:solidFill>
                            <a:srgbClr val="FFD200"/>
                          </a:solidFill>
                          <a:effectLst/>
                          <a:latin typeface="+mn-lt"/>
                        </a:rPr>
                        <a:t>►</a:t>
                      </a:r>
                      <a:r>
                        <a:rPr lang="it-IT" sz="900" b="0" i="0" u="none" strike="noStrike" dirty="0">
                          <a:solidFill>
                            <a:srgbClr val="FFFFFF"/>
                          </a:solidFill>
                          <a:effectLst/>
                          <a:latin typeface="EYInterstate Light"/>
                        </a:rPr>
                        <a:t>Comprensione delle principali classi di transazioni della Società</a:t>
                      </a:r>
                      <a:endParaRPr lang="it-IT" sz="900" b="0" i="0" u="none" strike="noStrike" dirty="0">
                        <a:solidFill>
                          <a:srgbClr val="FFD2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endParaRPr lang="it-IT" sz="700" b="0" i="0" u="none" strike="noStrike" dirty="0">
                        <a:solidFill>
                          <a:srgbClr val="646464"/>
                        </a:solidFill>
                        <a:effectLst/>
                        <a:highlight>
                          <a:srgbClr val="FFFF00"/>
                        </a:highligh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fontAlgn="b"/>
                      <a:endParaRPr lang="it-IT" sz="700" b="0" i="0" u="none" strike="noStrike" kern="1200" dirty="0">
                        <a:solidFill>
                          <a:srgbClr val="646464"/>
                        </a:solidFill>
                        <a:effectLst/>
                        <a:latin typeface="EYInterstate Light"/>
                        <a:ea typeface="+mn-ea"/>
                        <a:cs typeface="+mn-cs"/>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accent2"/>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tc>
                  <a:txBody>
                    <a:bodyPr/>
                    <a:lstStyle/>
                    <a:p>
                      <a:pPr algn="l" rtl="0" fontAlgn="b"/>
                      <a:endParaRPr lang="it-IT" sz="700" b="0" i="0" u="none" strike="noStrike" dirty="0">
                        <a:solidFill>
                          <a:srgbClr val="646464"/>
                        </a:solidFill>
                        <a:effectLst/>
                        <a:latin typeface="EYInterstate Light"/>
                      </a:endParaRPr>
                    </a:p>
                  </a:txBody>
                  <a:tcPr marL="0" marR="0" marT="0" marB="0" anchor="b">
                    <a:lnL w="6350" cap="flat" cmpd="sng" algn="ctr">
                      <a:solidFill>
                        <a:srgbClr val="C5CFED"/>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extLst>
                  <a:ext uri="{0D108BD9-81ED-4DB2-BD59-A6C34878D82A}">
                    <a16:rowId xmlns:a16="http://schemas.microsoft.com/office/drawing/2014/main" val="2626619028"/>
                  </a:ext>
                </a:extLst>
              </a:tr>
              <a:tr h="406807">
                <a:tc>
                  <a:txBody>
                    <a:bodyPr/>
                    <a:lstStyle/>
                    <a:p>
                      <a:pPr algn="l" rtl="0" fontAlgn="ctr"/>
                      <a:r>
                        <a:rPr lang="it-IT" sz="900" b="0" i="0" u="none" strike="noStrike" dirty="0">
                          <a:solidFill>
                            <a:srgbClr val="FFD200"/>
                          </a:solidFill>
                          <a:effectLst/>
                          <a:latin typeface="Arial"/>
                        </a:rPr>
                        <a:t>►</a:t>
                      </a:r>
                      <a:r>
                        <a:rPr lang="it-IT" sz="900" b="0" i="0" u="none" strike="noStrike" dirty="0">
                          <a:solidFill>
                            <a:srgbClr val="FFFFFF"/>
                          </a:solidFill>
                          <a:effectLst/>
                          <a:latin typeface="EYInterstate Light"/>
                        </a:rPr>
                        <a:t>Effettuazione dei test sui controlli</a:t>
                      </a:r>
                      <a:r>
                        <a:rPr lang="it-IT" sz="900" b="0" i="0" u="none" strike="noStrike" dirty="0">
                          <a:solidFill>
                            <a:srgbClr val="FFD200"/>
                          </a:solidFill>
                          <a:effectLst/>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highlight>
                            <a:srgbClr val="FFFF00"/>
                          </a:highligh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fontAlgn="b"/>
                      <a:endParaRPr lang="it-IT" sz="700" b="0" i="0" u="none" strike="noStrike" kern="1200" dirty="0">
                        <a:solidFill>
                          <a:srgbClr val="646464"/>
                        </a:solidFill>
                        <a:effectLst/>
                        <a:latin typeface="EYInterstate Light"/>
                        <a:ea typeface="+mn-ea"/>
                        <a:cs typeface="+mn-cs"/>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accent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extLst>
                  <a:ext uri="{0D108BD9-81ED-4DB2-BD59-A6C34878D82A}">
                    <a16:rowId xmlns:a16="http://schemas.microsoft.com/office/drawing/2014/main" val="10003"/>
                  </a:ext>
                </a:extLst>
              </a:tr>
              <a:tr h="610212">
                <a:tc>
                  <a:txBody>
                    <a:bodyPr/>
                    <a:lstStyle/>
                    <a:p>
                      <a:pPr algn="l" rtl="0" fontAlgn="ctr"/>
                      <a:r>
                        <a:rPr lang="it-IT" sz="900" b="0" i="0" u="none" strike="noStrike">
                          <a:solidFill>
                            <a:srgbClr val="FFD200"/>
                          </a:solidFill>
                          <a:effectLst/>
                          <a:latin typeface="Arial"/>
                        </a:rPr>
                        <a:t>►</a:t>
                      </a:r>
                      <a:r>
                        <a:rPr lang="it-IT" sz="900" b="0" i="0" u="none" strike="noStrike">
                          <a:solidFill>
                            <a:srgbClr val="FFFFFF"/>
                          </a:solidFill>
                          <a:effectLst/>
                          <a:latin typeface="EYInterstate Light"/>
                        </a:rPr>
                        <a:t>Effettuazione dei test di dettaglio sui conti di bilancio</a:t>
                      </a:r>
                      <a:r>
                        <a:rPr lang="it-IT" sz="900" b="0" i="0" u="none" strike="noStrike">
                          <a:solidFill>
                            <a:srgbClr val="FFD200"/>
                          </a:solidFill>
                          <a:effectLst/>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rgbClr val="808080"/>
                    </a:solidFill>
                  </a:tcPr>
                </a:tc>
                <a:tc>
                  <a:txBody>
                    <a:bodyPr/>
                    <a:lstStyle/>
                    <a:p>
                      <a:pPr algn="l" rtl="0" fontAlgn="b"/>
                      <a:r>
                        <a:rPr lang="it-IT" sz="700" b="0" i="0" u="none" strike="noStrike">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fontAlgn="b"/>
                      <a:endParaRPr lang="it-IT" sz="1100" b="0" i="0" u="none" strike="noStrike" dirty="0">
                        <a:solidFill>
                          <a:srgbClr val="000000"/>
                        </a:solidFill>
                        <a:effectLst/>
                        <a:latin typeface="Calibri"/>
                      </a:endParaRP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accent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CFEF"/>
                      </a:solidFill>
                      <a:prstDash val="solid"/>
                      <a:round/>
                      <a:headEnd type="none" w="med" len="med"/>
                      <a:tailEnd type="none" w="med" len="med"/>
                    </a:lnT>
                    <a:lnB w="6350" cap="flat" cmpd="sng" algn="ctr">
                      <a:solidFill>
                        <a:srgbClr val="BFCFEF"/>
                      </a:solidFill>
                      <a:prstDash val="solid"/>
                      <a:round/>
                      <a:headEnd type="none" w="med" len="med"/>
                      <a:tailEnd type="none" w="med" len="med"/>
                    </a:lnB>
                    <a:noFill/>
                  </a:tcPr>
                </a:tc>
                <a:extLst>
                  <a:ext uri="{0D108BD9-81ED-4DB2-BD59-A6C34878D82A}">
                    <a16:rowId xmlns:a16="http://schemas.microsoft.com/office/drawing/2014/main" val="10004"/>
                  </a:ext>
                </a:extLst>
              </a:tr>
              <a:tr h="418108">
                <a:tc>
                  <a:txBody>
                    <a:bodyPr/>
                    <a:lstStyle/>
                    <a:p>
                      <a:pPr algn="l" rtl="0" fontAlgn="ctr"/>
                      <a:r>
                        <a:rPr lang="it-IT" sz="900" b="0" i="0" u="none" strike="noStrike" dirty="0">
                          <a:solidFill>
                            <a:srgbClr val="FFD200"/>
                          </a:solidFill>
                          <a:effectLst/>
                          <a:latin typeface="Arial"/>
                        </a:rPr>
                        <a:t>►</a:t>
                      </a:r>
                      <a:r>
                        <a:rPr lang="it-IT" sz="900" b="0" i="0" u="none" strike="noStrike" dirty="0">
                          <a:solidFill>
                            <a:srgbClr val="FFFFFF"/>
                          </a:solidFill>
                          <a:effectLst/>
                          <a:latin typeface="EYInterstate Light"/>
                        </a:rPr>
                        <a:t>Emissione della relazione di revisione</a:t>
                      </a:r>
                      <a:r>
                        <a:rPr lang="it-IT" sz="900" b="0" i="0" u="none" strike="noStrike" dirty="0">
                          <a:solidFill>
                            <a:srgbClr val="FFD200"/>
                          </a:solidFill>
                          <a:effectLst/>
                          <a:latin typeface="Arial"/>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l" rtl="0" fontAlgn="b"/>
                      <a:r>
                        <a:rPr lang="it-IT" sz="700" b="0" i="0" u="none" strike="noStrike">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rtl="0" fontAlgn="b"/>
                      <a:r>
                        <a:rPr lang="it-IT" sz="700" b="0" i="0" u="none" strike="noStrike" dirty="0">
                          <a:solidFill>
                            <a:srgbClr val="646464"/>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6350" cap="flat" cmpd="sng" algn="ctr">
                      <a:solidFill>
                        <a:srgbClr val="C5CFED"/>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rtl="0" fontAlgn="b"/>
                      <a:r>
                        <a:rPr lang="it-IT" sz="700" b="0" i="0" u="none" strike="noStrike" dirty="0">
                          <a:solidFill>
                            <a:srgbClr val="FFD200"/>
                          </a:solidFill>
                          <a:effectLst/>
                          <a:latin typeface="EYInterstate Light"/>
                        </a:rPr>
                        <a:t> </a:t>
                      </a:r>
                    </a:p>
                  </a:txBody>
                  <a:tcPr marL="0" marR="0" marT="0" marB="0" anchor="b">
                    <a:lnL w="6350" cap="flat" cmpd="sng" algn="ctr">
                      <a:solidFill>
                        <a:srgbClr val="C5CFED"/>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CFEF"/>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580E84E-535B-4825-A690-4402A439CB79}"/>
              </a:ext>
            </a:extLst>
          </p:cNvPr>
          <p:cNvSpPr>
            <a:spLocks noGrp="1" noChangeArrowheads="1"/>
          </p:cNvSpPr>
          <p:nvPr>
            <p:ph type="ctrTitle"/>
          </p:nvPr>
        </p:nvSpPr>
        <p:spPr>
          <a:xfrm>
            <a:off x="2212975" y="2239963"/>
            <a:ext cx="6480175" cy="3751262"/>
          </a:xfrm>
        </p:spPr>
        <p:txBody>
          <a:bodyPr/>
          <a:lstStyle/>
          <a:p>
            <a:r>
              <a:rPr lang="en-GB" altLang="it-IT"/>
              <a:t>Soglia di significatività</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85CCB9B-DAA7-4714-8663-2A4D10C86C91}"/>
              </a:ext>
            </a:extLst>
          </p:cNvPr>
          <p:cNvSpPr>
            <a:spLocks noGrp="1" noChangeArrowheads="1"/>
          </p:cNvSpPr>
          <p:nvPr>
            <p:ph type="title"/>
          </p:nvPr>
        </p:nvSpPr>
        <p:spPr>
          <a:xfrm>
            <a:off x="457200" y="201613"/>
            <a:ext cx="8232775" cy="860425"/>
          </a:xfrm>
        </p:spPr>
        <p:txBody>
          <a:bodyPr/>
          <a:lstStyle/>
          <a:p>
            <a:r>
              <a:rPr lang="en-GB" altLang="it-IT"/>
              <a:t>Soglia di Significatività	</a:t>
            </a:r>
            <a:r>
              <a:rPr lang="en-GB" altLang="it-IT" sz="1400" b="0"/>
              <a:t>	</a:t>
            </a:r>
            <a:endParaRPr lang="en-GB" altLang="it-IT"/>
          </a:p>
        </p:txBody>
      </p:sp>
      <p:sp>
        <p:nvSpPr>
          <p:cNvPr id="29699" name="Content Placeholder 5">
            <a:extLst>
              <a:ext uri="{FF2B5EF4-FFF2-40B4-BE49-F238E27FC236}">
                <a16:creationId xmlns:a16="http://schemas.microsoft.com/office/drawing/2014/main" id="{E581640A-6F94-4FD6-AA25-2F34AE88B036}"/>
              </a:ext>
            </a:extLst>
          </p:cNvPr>
          <p:cNvSpPr>
            <a:spLocks noGrp="1" noChangeArrowheads="1"/>
          </p:cNvSpPr>
          <p:nvPr>
            <p:ph idx="1"/>
          </p:nvPr>
        </p:nvSpPr>
        <p:spPr>
          <a:xfrm>
            <a:off x="457200" y="1231900"/>
            <a:ext cx="8229600" cy="4913313"/>
          </a:xfrm>
        </p:spPr>
        <p:txBody>
          <a:bodyPr/>
          <a:lstStyle/>
          <a:p>
            <a:r>
              <a:rPr lang="it-IT" altLang="it-IT" sz="1400" dirty="0"/>
              <a:t>La materialità (intesa come soglia di significatività) è l’ampiezza di un’omissione o di un errore contenuto nelle informazioni contabili, a causa del quale diventa probabile che il giudizio di una persona ragionevole, che si affida a tali informazioni, possa cambiare o possa essere influenzato da tale omissione o errore. La determinazione della soglia di significatività implica l’esercizio del giudizio professionale ed è determinata sulla base di alcuni parametri finanziari presi a riferimento in ragione della relativa rappresentatività in relazione al bilancio sottoposto a revisione contabile.</a:t>
            </a:r>
          </a:p>
          <a:p>
            <a:endParaRPr lang="it-IT" altLang="it-IT" sz="400" dirty="0"/>
          </a:p>
          <a:p>
            <a:r>
              <a:rPr lang="it-IT" altLang="it-IT" sz="1400" dirty="0"/>
              <a:t>Ai fini dell’audit del bilancio di esercizio di Abc S.p.A. al 31 dicembre 2022, abbiamo scelto come base di calcolo della materialità il valore dell’Utile Ante Imposte in quanto valore più significativo per gli utilizzatori di bilancio soprattutto terzi. Il dato utilizzato è quello dello scorso esercizio in quanto la Società non ha provveduto a fornirci un forecast aggiornato.</a:t>
            </a:r>
          </a:p>
          <a:p>
            <a:r>
              <a:rPr lang="it-IT" altLang="it-IT" sz="1400" dirty="0"/>
              <a:t>Si riporta di seguito la soglia di significatività calcolata, in sede di attività preliminare:</a:t>
            </a:r>
          </a:p>
          <a:p>
            <a:endParaRPr lang="it-IT" altLang="it-IT" sz="1400" dirty="0"/>
          </a:p>
          <a:p>
            <a:endParaRPr lang="it-IT" altLang="it-IT" sz="1400" dirty="0"/>
          </a:p>
          <a:p>
            <a:endParaRPr lang="it-IT" altLang="it-IT" sz="1400" dirty="0"/>
          </a:p>
          <a:p>
            <a:endParaRPr lang="it-IT" altLang="it-IT" sz="1400" dirty="0"/>
          </a:p>
          <a:p>
            <a:endParaRPr lang="it-IT" altLang="it-IT" sz="1400" dirty="0"/>
          </a:p>
        </p:txBody>
      </p:sp>
      <p:graphicFrame>
        <p:nvGraphicFramePr>
          <p:cNvPr id="2" name="Table 2">
            <a:extLst>
              <a:ext uri="{FF2B5EF4-FFF2-40B4-BE49-F238E27FC236}">
                <a16:creationId xmlns:a16="http://schemas.microsoft.com/office/drawing/2014/main" id="{2F8881F7-0928-496F-8E7B-74A785AB97F8}"/>
              </a:ext>
            </a:extLst>
          </p:cNvPr>
          <p:cNvGraphicFramePr>
            <a:graphicFrameLocks noGrp="1"/>
          </p:cNvGraphicFramePr>
          <p:nvPr>
            <p:extLst>
              <p:ext uri="{D42A27DB-BD31-4B8C-83A1-F6EECF244321}">
                <p14:modId xmlns:p14="http://schemas.microsoft.com/office/powerpoint/2010/main" val="819212268"/>
              </p:ext>
            </p:extLst>
          </p:nvPr>
        </p:nvGraphicFramePr>
        <p:xfrm>
          <a:off x="976544" y="4477554"/>
          <a:ext cx="6643456" cy="1112520"/>
        </p:xfrm>
        <a:graphic>
          <a:graphicData uri="http://schemas.openxmlformats.org/drawingml/2006/table">
            <a:tbl>
              <a:tblPr firstRow="1" bandRow="1">
                <a:tableStyleId>{21E4AEA4-8DFA-4A89-87EB-49C32662AFE0}</a:tableStyleId>
              </a:tblPr>
              <a:tblGrid>
                <a:gridCol w="3321728">
                  <a:extLst>
                    <a:ext uri="{9D8B030D-6E8A-4147-A177-3AD203B41FA5}">
                      <a16:colId xmlns:a16="http://schemas.microsoft.com/office/drawing/2014/main" val="670821879"/>
                    </a:ext>
                  </a:extLst>
                </a:gridCol>
                <a:gridCol w="3321728">
                  <a:extLst>
                    <a:ext uri="{9D8B030D-6E8A-4147-A177-3AD203B41FA5}">
                      <a16:colId xmlns:a16="http://schemas.microsoft.com/office/drawing/2014/main" val="3396833128"/>
                    </a:ext>
                  </a:extLst>
                </a:gridCol>
              </a:tblGrid>
              <a:tr h="370840">
                <a:tc>
                  <a:txBody>
                    <a:bodyPr/>
                    <a:lstStyle/>
                    <a:p>
                      <a:r>
                        <a:rPr lang="it-IT" dirty="0">
                          <a:latin typeface="EYInterstate Light" panose="02000506000000020004" pitchFamily="2" charset="0"/>
                        </a:rPr>
                        <a:t>Valori (€/000)</a:t>
                      </a:r>
                    </a:p>
                  </a:txBody>
                  <a:tcPr/>
                </a:tc>
                <a:tc>
                  <a:txBody>
                    <a:bodyPr/>
                    <a:lstStyle/>
                    <a:p>
                      <a:pPr algn="r"/>
                      <a:r>
                        <a:rPr lang="it-IT" dirty="0">
                          <a:latin typeface="EYInterstate Light" panose="02000506000000020004" pitchFamily="2" charset="0"/>
                        </a:rPr>
                        <a:t>Saldi</a:t>
                      </a:r>
                    </a:p>
                  </a:txBody>
                  <a:tcPr/>
                </a:tc>
                <a:extLst>
                  <a:ext uri="{0D108BD9-81ED-4DB2-BD59-A6C34878D82A}">
                    <a16:rowId xmlns:a16="http://schemas.microsoft.com/office/drawing/2014/main" val="1288079122"/>
                  </a:ext>
                </a:extLst>
              </a:tr>
              <a:tr h="370840">
                <a:tc>
                  <a:txBody>
                    <a:bodyPr/>
                    <a:lstStyle/>
                    <a:p>
                      <a:pPr algn="l" fontAlgn="b"/>
                      <a:r>
                        <a:rPr lang="it-IT" sz="1600" u="none" strike="noStrike" dirty="0" err="1">
                          <a:effectLst/>
                          <a:latin typeface="EYInterstate" panose="02000503020000020004" pitchFamily="2" charset="0"/>
                        </a:rPr>
                        <a:t>Pretax</a:t>
                      </a:r>
                      <a:r>
                        <a:rPr lang="it-IT" sz="1600" u="none" strike="noStrike" dirty="0">
                          <a:effectLst/>
                          <a:latin typeface="EYInterstate" panose="02000503020000020004" pitchFamily="2" charset="0"/>
                        </a:rPr>
                        <a:t> </a:t>
                      </a:r>
                      <a:r>
                        <a:rPr lang="it-IT" sz="1600" u="none" strike="noStrike" dirty="0" err="1">
                          <a:effectLst/>
                          <a:latin typeface="EYInterstate" panose="02000503020000020004" pitchFamily="2" charset="0"/>
                        </a:rPr>
                        <a:t>income</a:t>
                      </a:r>
                      <a:r>
                        <a:rPr lang="it-IT" sz="1600" u="none" strike="noStrike" dirty="0">
                          <a:effectLst/>
                          <a:latin typeface="EYInterstate" panose="02000503020000020004" pitchFamily="2" charset="0"/>
                        </a:rPr>
                        <a:t> al 31.12.2022</a:t>
                      </a:r>
                      <a:endParaRPr lang="it-IT" sz="1600" b="0" i="0" u="none" strike="noStrike" dirty="0">
                        <a:solidFill>
                          <a:srgbClr val="000000"/>
                        </a:solidFill>
                        <a:effectLst/>
                        <a:latin typeface="EYInterstate" panose="02000503020000020004" pitchFamily="2" charset="0"/>
                      </a:endParaRPr>
                    </a:p>
                  </a:txBody>
                  <a:tcPr marL="9525" marR="9525" marT="9525" marB="0" anchor="b"/>
                </a:tc>
                <a:tc>
                  <a:txBody>
                    <a:bodyPr/>
                    <a:lstStyle/>
                    <a:p>
                      <a:pPr algn="r" fontAlgn="b"/>
                      <a:r>
                        <a:rPr lang="it-IT" sz="1600" u="none" strike="noStrike" dirty="0">
                          <a:effectLst/>
                          <a:latin typeface="EYInterstate" panose="02000503020000020004" pitchFamily="2" charset="0"/>
                        </a:rPr>
                        <a:t>      346</a:t>
                      </a:r>
                      <a:endParaRPr lang="it-IT" sz="1600" b="0" i="0" u="none" strike="noStrike" dirty="0">
                        <a:solidFill>
                          <a:srgbClr val="000000"/>
                        </a:solidFill>
                        <a:effectLst/>
                        <a:latin typeface="EYInterstate" panose="02000503020000020004" pitchFamily="2" charset="0"/>
                      </a:endParaRPr>
                    </a:p>
                  </a:txBody>
                  <a:tcPr marL="9525" marR="9525" marT="9525" marB="0" anchor="b"/>
                </a:tc>
                <a:extLst>
                  <a:ext uri="{0D108BD9-81ED-4DB2-BD59-A6C34878D82A}">
                    <a16:rowId xmlns:a16="http://schemas.microsoft.com/office/drawing/2014/main" val="3641806573"/>
                  </a:ext>
                </a:extLst>
              </a:tr>
              <a:tr h="370840">
                <a:tc>
                  <a:txBody>
                    <a:bodyPr/>
                    <a:lstStyle/>
                    <a:p>
                      <a:pPr algn="l" fontAlgn="b"/>
                      <a:r>
                        <a:rPr lang="it-IT" sz="1600" b="0" i="0" u="none" strike="noStrike" dirty="0">
                          <a:solidFill>
                            <a:srgbClr val="000000"/>
                          </a:solidFill>
                          <a:effectLst/>
                          <a:latin typeface="EYInterstate" panose="02000503020000020004" pitchFamily="2" charset="0"/>
                        </a:rPr>
                        <a:t>Materialità Preliminare</a:t>
                      </a:r>
                    </a:p>
                  </a:txBody>
                  <a:tcPr marL="9525" marR="9525" marT="9525" marB="0" anchor="b"/>
                </a:tc>
                <a:tc>
                  <a:txBody>
                    <a:bodyPr/>
                    <a:lstStyle/>
                    <a:p>
                      <a:pPr algn="r" fontAlgn="b"/>
                      <a:r>
                        <a:rPr lang="it-IT" sz="1600" b="0" i="0" u="none" strike="noStrike" dirty="0">
                          <a:solidFill>
                            <a:srgbClr val="000000"/>
                          </a:solidFill>
                          <a:effectLst/>
                          <a:latin typeface="EYInterstate" panose="02000503020000020004" pitchFamily="2" charset="0"/>
                        </a:rPr>
                        <a:t>259</a:t>
                      </a:r>
                    </a:p>
                  </a:txBody>
                  <a:tcPr marL="9525" marR="9525" marT="9525" marB="0" anchor="b"/>
                </a:tc>
                <a:extLst>
                  <a:ext uri="{0D108BD9-81ED-4DB2-BD59-A6C34878D82A}">
                    <a16:rowId xmlns:a16="http://schemas.microsoft.com/office/drawing/2014/main" val="204655793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FF051ED-5F73-4F73-BEF6-C37FF208A68B}"/>
              </a:ext>
            </a:extLst>
          </p:cNvPr>
          <p:cNvSpPr>
            <a:spLocks noGrp="1" noChangeArrowheads="1"/>
          </p:cNvSpPr>
          <p:nvPr>
            <p:ph type="ctrTitle"/>
          </p:nvPr>
        </p:nvSpPr>
        <p:spPr>
          <a:xfrm>
            <a:off x="2212975" y="2239963"/>
            <a:ext cx="6218238" cy="3751262"/>
          </a:xfrm>
        </p:spPr>
        <p:txBody>
          <a:bodyPr/>
          <a:lstStyle/>
          <a:p>
            <a:r>
              <a:rPr lang="en-GB" altLang="it-IT" dirty="0" err="1"/>
              <a:t>Rischi</a:t>
            </a:r>
            <a:r>
              <a:rPr lang="en-GB" altLang="it-IT" dirty="0"/>
              <a:t> </a:t>
            </a:r>
            <a:r>
              <a:rPr lang="en-GB" altLang="it-IT" dirty="0" err="1"/>
              <a:t>Significativi</a:t>
            </a:r>
            <a:endParaRPr lang="en-GB" altLang="it-IT" dirty="0"/>
          </a:p>
        </p:txBody>
      </p:sp>
    </p:spTree>
  </p:cSld>
  <p:clrMapOvr>
    <a:masterClrMapping/>
  </p:clrMapOvr>
</p:sld>
</file>

<file path=ppt/theme/theme1.xml><?xml version="1.0" encoding="utf-8"?>
<a:theme xmlns:a="http://schemas.openxmlformats.org/drawingml/2006/main" name="EY regular presentation 2015 v1">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1207</TotalTime>
  <Words>1147</Words>
  <Application>Microsoft Office PowerPoint</Application>
  <PresentationFormat>On-screen Show (4:3)</PresentationFormat>
  <Paragraphs>205</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EYInterstate</vt:lpstr>
      <vt:lpstr>EYInterstate Light</vt:lpstr>
      <vt:lpstr>Wingdings</vt:lpstr>
      <vt:lpstr>EY regular presentation 2015 v1</vt:lpstr>
      <vt:lpstr>AGENDA</vt:lpstr>
      <vt:lpstr>Oggetto dell’incarico di revisione</vt:lpstr>
      <vt:lpstr>Incarico di revisione    </vt:lpstr>
      <vt:lpstr>Piano di Audit - Timetable</vt:lpstr>
      <vt:lpstr>Fasi del lavoro di audit</vt:lpstr>
      <vt:lpstr>Timetable delle nostre attività</vt:lpstr>
      <vt:lpstr>Soglia di significatività</vt:lpstr>
      <vt:lpstr>Soglia di Significatività  </vt:lpstr>
      <vt:lpstr>Rischi Significativi</vt:lpstr>
      <vt:lpstr>Rischi Significativi      </vt:lpstr>
      <vt:lpstr>Estimates</vt:lpstr>
      <vt:lpstr>Estimates      </vt:lpstr>
      <vt:lpstr>Rischi connessi alla “Continuità aziendale”</vt:lpstr>
      <vt:lpstr>Continuità Aziendale    </vt:lpstr>
      <vt:lpstr>Attività di “Interim”</vt:lpstr>
      <vt:lpstr>Attività di Interim</vt:lpstr>
      <vt:lpstr>Aspetti significativi</vt:lpstr>
      <vt:lpstr>Aspetti significativi in discussione</vt:lpstr>
      <vt:lpstr>Network EY: Specialisti coinvolti</vt:lpstr>
      <vt:lpstr>EY Specialists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Tullio Pighetti</dc:creator>
  <cp:lastModifiedBy>Giovanni Verde</cp:lastModifiedBy>
  <cp:revision>202</cp:revision>
  <cp:lastPrinted>2021-03-24T19:22:34Z</cp:lastPrinted>
  <dcterms:created xsi:type="dcterms:W3CDTF">2019-10-28T16:20:34Z</dcterms:created>
  <dcterms:modified xsi:type="dcterms:W3CDTF">2022-10-17T14:09:05Z</dcterms:modified>
</cp:coreProperties>
</file>