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92" r:id="rId3"/>
    <p:sldId id="261" r:id="rId4"/>
    <p:sldId id="304" r:id="rId5"/>
    <p:sldId id="311" r:id="rId6"/>
    <p:sldId id="305" r:id="rId7"/>
    <p:sldId id="306" r:id="rId8"/>
    <p:sldId id="307" r:id="rId9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0"/>
    <p:restoredTop sz="94762"/>
  </p:normalViewPr>
  <p:slideViewPr>
    <p:cSldViewPr>
      <p:cViewPr varScale="1">
        <p:scale>
          <a:sx n="117" d="100"/>
          <a:sy n="117" d="100"/>
        </p:scale>
        <p:origin x="172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551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75A7798C-0881-5644-B917-801AD8DB81F1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233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B116039-8BEF-B54F-AD2A-DC43DCDC6B94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370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940D2C65-DD03-E640-9CDA-6D9115E737AD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1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7EC78C9-DEB4-A442-8BA4-AC4C5B09E0D1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22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Anno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Accademico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Crediti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6 CFU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Docente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Giampaolo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Ferraioli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16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Trasformata di Fourier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Filtri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Modulazione Analogica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3"/>
          <p:cNvSpPr txBox="1">
            <a:spLocks noChangeArrowheads="1"/>
          </p:cNvSpPr>
          <p:nvPr/>
        </p:nvSpPr>
        <p:spPr bwMode="auto">
          <a:xfrm>
            <a:off x="8540750" y="6400800"/>
            <a:ext cx="603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fld id="{2A83D6E7-64AC-9B4B-B77B-630DEB75EAEB}" type="slidenum">
              <a:rPr lang="it-IT" altLang="it-IT" sz="1400">
                <a:latin typeface="Times New Roman" charset="0"/>
              </a:rPr>
              <a:pPr algn="ctr" eaLnBrk="1" hangingPunct="1">
                <a:spcBef>
                  <a:spcPct val="50000"/>
                </a:spcBef>
                <a:buFontTx/>
                <a:buNone/>
              </a:pPr>
              <a:t>3</a:t>
            </a:fld>
            <a:endParaRPr lang="it-IT" altLang="it-IT" sz="1400">
              <a:latin typeface="Times New Roman" charset="0"/>
            </a:endParaRP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251521" y="747168"/>
            <a:ext cx="7560840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Trasformata di Fourier permette di stabilire 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legame biunivoco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tra il segnale e la sua Trasformata di Fourier (FT)</a:t>
            </a:r>
          </a:p>
        </p:txBody>
      </p:sp>
      <p:graphicFrame>
        <p:nvGraphicFramePr>
          <p:cNvPr id="2048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249866"/>
              </p:ext>
            </p:extLst>
          </p:nvPr>
        </p:nvGraphicFramePr>
        <p:xfrm>
          <a:off x="3385343" y="1986029"/>
          <a:ext cx="1663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700" imgH="342900" progId="Equation.3">
                  <p:embed/>
                </p:oleObj>
              </mc:Choice>
              <mc:Fallback>
                <p:oleObj name="Equation" r:id="rId2" imgW="16637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343" y="1986029"/>
                        <a:ext cx="1663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53108" y="2475956"/>
            <a:ext cx="8640762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conoscenza del segnale in ambito temporale è equivalente alla conoscenza del segnale in ambito frequenziale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8925" y="3462453"/>
            <a:ext cx="8604250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FT è generalmente complessa e si esprime in termini di modulo e fase. La rappresentazione del modulo della FT prende il nome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Spettro di Ampiezza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La rappresentazione della fase della FT prende il nome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Spettro di Fase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324421" y="5278454"/>
            <a:ext cx="8640762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Le componenti frequenziali per le quali il modulo assume valori significativi contribuiscono maggiormente alla sintesi del segnale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Trasformata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105303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Filtri</a:t>
            </a:r>
            <a:r>
              <a:rPr lang="en-US" dirty="0"/>
              <a:t> in </a:t>
            </a:r>
            <a:r>
              <a:rPr lang="en-US" dirty="0" err="1"/>
              <a:t>Frequenza</a:t>
            </a:r>
            <a:endParaRPr lang="en-US" dirty="0"/>
          </a:p>
        </p:txBody>
      </p:sp>
      <p:sp>
        <p:nvSpPr>
          <p:cNvPr id="66" name="Text Box 4">
            <a:extLst>
              <a:ext uri="{FF2B5EF4-FFF2-40B4-BE49-F238E27FC236}">
                <a16:creationId xmlns:a16="http://schemas.microsoft.com/office/drawing/2014/main" id="{47F0C7CC-D1A9-894D-B26B-3985A5A20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052736"/>
            <a:ext cx="8568952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09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19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542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114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686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258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830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altLang="it-I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filtri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permettono di trattenere alcune componenti frequenziali e “lasciare passare” altre.</a:t>
            </a: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7AC2044E-50BB-3A40-A9EF-053122248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461000"/>
            <a:ext cx="828198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09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19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542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114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686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258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830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 seconda delle componenti che vengono fatte passare, i filtri si distinguono in: </a:t>
            </a:r>
            <a:r>
              <a:rPr lang="it-IT" altLang="it-I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Filtri Passa-Basso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altLang="it-I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Passa-Alto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altLang="it-I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Passa-Banda</a:t>
            </a:r>
          </a:p>
        </p:txBody>
      </p:sp>
      <p:pic>
        <p:nvPicPr>
          <p:cNvPr id="68" name="Picture 5">
            <a:extLst>
              <a:ext uri="{FF2B5EF4-FFF2-40B4-BE49-F238E27FC236}">
                <a16:creationId xmlns:a16="http://schemas.microsoft.com/office/drawing/2014/main" id="{D921AFD6-A3B8-DF40-8EBD-C06C57E7B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879" y="1974095"/>
            <a:ext cx="4910627" cy="348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88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4"/>
          <p:cNvSpPr>
            <a:spLocks noChangeArrowheads="1"/>
          </p:cNvSpPr>
          <p:nvPr/>
        </p:nvSpPr>
        <p:spPr bwMode="auto">
          <a:xfrm>
            <a:off x="440531" y="1370287"/>
            <a:ext cx="8280400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Il messaggio viene trasmesso andando ad alterare le caratteristiche di un</a:t>
            </a:r>
            <a:r>
              <a:rPr lang="it-IT" altLang="it-IT" sz="240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 portante</a:t>
            </a:r>
            <a:r>
              <a:rPr lang="it-IT" altLang="it-IT" sz="240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carrier</a:t>
            </a:r>
            <a:r>
              <a:rPr lang="it-IT" altLang="it-IT" sz="240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) 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della forma</a:t>
            </a:r>
          </a:p>
        </p:txBody>
      </p:sp>
      <p:sp>
        <p:nvSpPr>
          <p:cNvPr id="21508" name="Rectangle 17"/>
          <p:cNvSpPr>
            <a:spLocks noChangeArrowheads="1"/>
          </p:cNvSpPr>
          <p:nvPr/>
        </p:nvSpPr>
        <p:spPr bwMode="auto">
          <a:xfrm>
            <a:off x="440531" y="794024"/>
            <a:ext cx="8424862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Sia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il segnale analogico da trasmettere. 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40531" y="4107137"/>
            <a:ext cx="81359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63538" indent="-363538">
              <a:spcBef>
                <a:spcPct val="20000"/>
              </a:spcBef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CC"/>
              </a:buClr>
              <a:buSzPct val="75000"/>
              <a:buFont typeface="Wingdings" charset="2"/>
              <a:buAutoNum type="arabicPeriod"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Traslazione in frequenza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il segnale passa-basso è traslato nella banda passante del canale</a:t>
            </a:r>
          </a:p>
          <a:p>
            <a:pPr eaLnBrk="1" hangingPunct="1">
              <a:spcBef>
                <a:spcPct val="0"/>
              </a:spcBef>
              <a:buClr>
                <a:srgbClr val="0000CC"/>
              </a:buClr>
              <a:buSzPct val="75000"/>
              <a:buFont typeface="Wingdings" charset="2"/>
              <a:buAutoNum type="arabicPeriod"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Trasmissione multipla di più segnali sullo stesso canale mediante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FDM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Frequency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Division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Multiplexing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0000CC"/>
              </a:buClr>
              <a:buSzPct val="75000"/>
              <a:buFont typeface="Wingdings" charset="2"/>
              <a:buAutoNum type="arabicPeriod"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Espansione della banda del segnale in modo da accrescere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l’</a:t>
            </a:r>
            <a:r>
              <a:rPr lang="it-IT" altLang="ja-JP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immunità al rumore</a:t>
            </a:r>
          </a:p>
          <a:p>
            <a:pPr eaLnBrk="1" hangingPunct="1">
              <a:spcBef>
                <a:spcPct val="0"/>
              </a:spcBef>
              <a:buClr>
                <a:srgbClr val="0000CC"/>
              </a:buClr>
              <a:buSzPct val="75000"/>
              <a:buFont typeface="Wingdings" charset="2"/>
              <a:buAutoNum type="arabicPeriod"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367506" y="2968010"/>
            <a:ext cx="813752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modulazione della portante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viene effettuata per raggiungere i seguenti obiettivi: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2771800" y="2250832"/>
                <a:ext cx="2626809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𝑐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cos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⁡(2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250832"/>
                <a:ext cx="2626809" cy="435825"/>
              </a:xfrm>
              <a:prstGeom prst="rect">
                <a:avLst/>
              </a:prstGeom>
              <a:blipFill rotWithShape="0">
                <a:blip r:embed="rId3"/>
                <a:stretch>
                  <a:fillRect t="-112500" b="-1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Modulazione</a:t>
            </a:r>
            <a:r>
              <a:rPr lang="en-US" dirty="0"/>
              <a:t> </a:t>
            </a:r>
            <a:r>
              <a:rPr lang="en-US" dirty="0" err="1"/>
              <a:t>Analogica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5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2"/>
          <p:cNvSpPr txBox="1">
            <a:spLocks noChangeArrowheads="1"/>
          </p:cNvSpPr>
          <p:nvPr/>
        </p:nvSpPr>
        <p:spPr bwMode="auto">
          <a:xfrm>
            <a:off x="369030" y="1013545"/>
            <a:ext cx="7731362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Nella modulazione d’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ampiezza il messaggio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è impresso sull’ampiezza della portante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). Esistono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diversi tipi di modulazione di ampiezza, con diverse caratteristiche spettrali.</a:t>
            </a:r>
          </a:p>
        </p:txBody>
      </p:sp>
      <p:sp>
        <p:nvSpPr>
          <p:cNvPr id="23554" name="Text Box 29"/>
          <p:cNvSpPr txBox="1">
            <a:spLocks noChangeArrowheads="1"/>
          </p:cNvSpPr>
          <p:nvPr/>
        </p:nvSpPr>
        <p:spPr bwMode="auto">
          <a:xfrm>
            <a:off x="440531" y="3945954"/>
            <a:ext cx="8343900" cy="180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 cui è evidente il ruolo di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che va a cambiare l’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ampiezza della portante 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ja-JP" sz="2400" i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prende il nome di </a:t>
            </a:r>
            <a:r>
              <a:rPr lang="it-IT" altLang="ja-JP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segnale modulante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ja-JP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</a:t>
            </a:r>
            <a:r>
              <a:rPr lang="it-IT" altLang="ja-JP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di </a:t>
            </a:r>
            <a:r>
              <a:rPr lang="it-IT" altLang="ja-JP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 modulato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è la frequenza della portante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369030" y="2470775"/>
            <a:ext cx="8713787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modulazione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DSB-SC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Double Side Band –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Suppressed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Carrier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consiste nel prendere:</a:t>
            </a:r>
            <a:endParaRPr lang="it-IT" altLang="it-IT" sz="2400" i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1907704" y="3411128"/>
                <a:ext cx="4934492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𝑢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𝑐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cos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⁡(2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411128"/>
                <a:ext cx="4934492" cy="435825"/>
              </a:xfrm>
              <a:prstGeom prst="rect">
                <a:avLst/>
              </a:prstGeom>
              <a:blipFill rotWithShape="0">
                <a:blip r:embed="rId3"/>
                <a:stretch>
                  <a:fillRect t="-115493" b="-142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Modulazione</a:t>
            </a:r>
            <a:r>
              <a:rPr lang="en-US" dirty="0"/>
              <a:t> </a:t>
            </a:r>
            <a:r>
              <a:rPr lang="en-US" dirty="0" err="1"/>
              <a:t>Analogica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2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333375" y="1407544"/>
            <a:ext cx="7046937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sua trasformata di Fourier del segnale modulato sarà data da:</a:t>
            </a:r>
            <a:endParaRPr lang="it-IT" altLang="it-IT" sz="2400" i="1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40395" y="4928327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1835795" y="4280627"/>
            <a:ext cx="1008062" cy="647700"/>
            <a:chOff x="1383" y="754"/>
            <a:chExt cx="635" cy="408"/>
          </a:xfrm>
        </p:grpSpPr>
        <p:sp>
          <p:nvSpPr>
            <p:cNvPr id="25636" name="Freeform 6"/>
            <p:cNvSpPr>
              <a:spLocks/>
            </p:cNvSpPr>
            <p:nvPr/>
          </p:nvSpPr>
          <p:spPr bwMode="auto">
            <a:xfrm>
              <a:off x="1383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5637" name="Group 7"/>
            <p:cNvGrpSpPr>
              <a:grpSpLocks/>
            </p:cNvGrpSpPr>
            <p:nvPr/>
          </p:nvGrpSpPr>
          <p:grpSpPr bwMode="auto">
            <a:xfrm>
              <a:off x="1564" y="754"/>
              <a:ext cx="272" cy="181"/>
              <a:chOff x="1746" y="708"/>
              <a:chExt cx="544" cy="227"/>
            </a:xfrm>
          </p:grpSpPr>
          <p:sp>
            <p:nvSpPr>
              <p:cNvPr id="25639" name="Freeform 8"/>
              <p:cNvSpPr>
                <a:spLocks/>
              </p:cNvSpPr>
              <p:nvPr/>
            </p:nvSpPr>
            <p:spPr bwMode="auto">
              <a:xfrm>
                <a:off x="1746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40" name="Freeform 9"/>
              <p:cNvSpPr>
                <a:spLocks/>
              </p:cNvSpPr>
              <p:nvPr/>
            </p:nvSpPr>
            <p:spPr bwMode="auto">
              <a:xfrm flipH="1">
                <a:off x="2018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38" name="Freeform 10"/>
            <p:cNvSpPr>
              <a:spLocks/>
            </p:cNvSpPr>
            <p:nvPr/>
          </p:nvSpPr>
          <p:spPr bwMode="auto">
            <a:xfrm flipH="1">
              <a:off x="1837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5606" name="Line 11"/>
          <p:cNvSpPr>
            <a:spLocks noChangeShapeType="1"/>
          </p:cNvSpPr>
          <p:nvPr/>
        </p:nvSpPr>
        <p:spPr bwMode="auto">
          <a:xfrm>
            <a:off x="2340620" y="485689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1980257" y="4928327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-f</a:t>
            </a:r>
            <a:r>
              <a:rPr lang="it-IT" altLang="it-IT" sz="1800" i="1" baseline="-25000"/>
              <a:t>c</a:t>
            </a:r>
          </a:p>
        </p:txBody>
      </p:sp>
      <p:grpSp>
        <p:nvGrpSpPr>
          <p:cNvPr id="25608" name="Group 13"/>
          <p:cNvGrpSpPr>
            <a:grpSpLocks/>
          </p:cNvGrpSpPr>
          <p:nvPr/>
        </p:nvGrpSpPr>
        <p:grpSpPr bwMode="auto">
          <a:xfrm>
            <a:off x="5868045" y="4280627"/>
            <a:ext cx="1008062" cy="647700"/>
            <a:chOff x="1383" y="754"/>
            <a:chExt cx="635" cy="408"/>
          </a:xfrm>
        </p:grpSpPr>
        <p:sp>
          <p:nvSpPr>
            <p:cNvPr id="25631" name="Freeform 14"/>
            <p:cNvSpPr>
              <a:spLocks/>
            </p:cNvSpPr>
            <p:nvPr/>
          </p:nvSpPr>
          <p:spPr bwMode="auto">
            <a:xfrm>
              <a:off x="1383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5632" name="Group 15"/>
            <p:cNvGrpSpPr>
              <a:grpSpLocks/>
            </p:cNvGrpSpPr>
            <p:nvPr/>
          </p:nvGrpSpPr>
          <p:grpSpPr bwMode="auto">
            <a:xfrm>
              <a:off x="1564" y="754"/>
              <a:ext cx="272" cy="181"/>
              <a:chOff x="1746" y="708"/>
              <a:chExt cx="544" cy="227"/>
            </a:xfrm>
          </p:grpSpPr>
          <p:sp>
            <p:nvSpPr>
              <p:cNvPr id="25634" name="Freeform 16"/>
              <p:cNvSpPr>
                <a:spLocks/>
              </p:cNvSpPr>
              <p:nvPr/>
            </p:nvSpPr>
            <p:spPr bwMode="auto">
              <a:xfrm>
                <a:off x="1746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5" name="Freeform 17"/>
              <p:cNvSpPr>
                <a:spLocks/>
              </p:cNvSpPr>
              <p:nvPr/>
            </p:nvSpPr>
            <p:spPr bwMode="auto">
              <a:xfrm flipH="1">
                <a:off x="2018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33" name="Freeform 18"/>
            <p:cNvSpPr>
              <a:spLocks/>
            </p:cNvSpPr>
            <p:nvPr/>
          </p:nvSpPr>
          <p:spPr bwMode="auto">
            <a:xfrm flipH="1">
              <a:off x="1837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5609" name="Line 19"/>
          <p:cNvSpPr>
            <a:spLocks noChangeShapeType="1"/>
          </p:cNvSpPr>
          <p:nvPr/>
        </p:nvSpPr>
        <p:spPr bwMode="auto">
          <a:xfrm>
            <a:off x="6371282" y="485689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0" name="Text Box 20"/>
          <p:cNvSpPr txBox="1">
            <a:spLocks noChangeArrowheads="1"/>
          </p:cNvSpPr>
          <p:nvPr/>
        </p:nvSpPr>
        <p:spPr bwMode="auto">
          <a:xfrm>
            <a:off x="6012507" y="4928327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</a:p>
        </p:txBody>
      </p:sp>
      <p:sp>
        <p:nvSpPr>
          <p:cNvPr id="25611" name="Text Box 21"/>
          <p:cNvSpPr txBox="1">
            <a:spLocks noChangeArrowheads="1"/>
          </p:cNvSpPr>
          <p:nvPr/>
        </p:nvSpPr>
        <p:spPr bwMode="auto">
          <a:xfrm>
            <a:off x="8028632" y="4928327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endParaRPr lang="it-IT" altLang="it-IT" sz="1800" baseline="-25000"/>
          </a:p>
        </p:txBody>
      </p:sp>
      <p:sp>
        <p:nvSpPr>
          <p:cNvPr id="25612" name="Text Box 22"/>
          <p:cNvSpPr txBox="1">
            <a:spLocks noChangeArrowheads="1"/>
          </p:cNvSpPr>
          <p:nvPr/>
        </p:nvSpPr>
        <p:spPr bwMode="auto">
          <a:xfrm>
            <a:off x="3275657" y="4039327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|U</a:t>
            </a:r>
            <a:r>
              <a:rPr lang="it-IT" altLang="it-IT" sz="1800" i="1" baseline="-25000"/>
              <a:t> </a:t>
            </a:r>
            <a:r>
              <a:rPr lang="it-IT" altLang="it-IT" sz="1800"/>
              <a:t>(</a:t>
            </a:r>
            <a:r>
              <a:rPr lang="it-IT" altLang="it-IT" sz="1800" i="1"/>
              <a:t>f</a:t>
            </a:r>
            <a:r>
              <a:rPr lang="it-IT" altLang="it-IT" sz="1800"/>
              <a:t>)|</a:t>
            </a:r>
            <a:endParaRPr lang="it-IT" altLang="it-IT" sz="1800" baseline="-25000"/>
          </a:p>
        </p:txBody>
      </p:sp>
      <p:sp>
        <p:nvSpPr>
          <p:cNvPr id="25613" name="Line 23"/>
          <p:cNvSpPr>
            <a:spLocks noChangeShapeType="1"/>
          </p:cNvSpPr>
          <p:nvPr/>
        </p:nvSpPr>
        <p:spPr bwMode="auto">
          <a:xfrm>
            <a:off x="540395" y="3607527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5614" name="Group 24"/>
          <p:cNvGrpSpPr>
            <a:grpSpLocks/>
          </p:cNvGrpSpPr>
          <p:nvPr/>
        </p:nvGrpSpPr>
        <p:grpSpPr bwMode="auto">
          <a:xfrm>
            <a:off x="3851920" y="2743927"/>
            <a:ext cx="1008062" cy="863600"/>
            <a:chOff x="1383" y="754"/>
            <a:chExt cx="635" cy="408"/>
          </a:xfrm>
        </p:grpSpPr>
        <p:sp>
          <p:nvSpPr>
            <p:cNvPr id="25626" name="Freeform 25"/>
            <p:cNvSpPr>
              <a:spLocks/>
            </p:cNvSpPr>
            <p:nvPr/>
          </p:nvSpPr>
          <p:spPr bwMode="auto">
            <a:xfrm>
              <a:off x="1383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5627" name="Group 26"/>
            <p:cNvGrpSpPr>
              <a:grpSpLocks/>
            </p:cNvGrpSpPr>
            <p:nvPr/>
          </p:nvGrpSpPr>
          <p:grpSpPr bwMode="auto">
            <a:xfrm>
              <a:off x="1564" y="754"/>
              <a:ext cx="272" cy="181"/>
              <a:chOff x="1746" y="708"/>
              <a:chExt cx="544" cy="227"/>
            </a:xfrm>
          </p:grpSpPr>
          <p:sp>
            <p:nvSpPr>
              <p:cNvPr id="25629" name="Freeform 27"/>
              <p:cNvSpPr>
                <a:spLocks/>
              </p:cNvSpPr>
              <p:nvPr/>
            </p:nvSpPr>
            <p:spPr bwMode="auto">
              <a:xfrm>
                <a:off x="1746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0" name="Freeform 28"/>
              <p:cNvSpPr>
                <a:spLocks/>
              </p:cNvSpPr>
              <p:nvPr/>
            </p:nvSpPr>
            <p:spPr bwMode="auto">
              <a:xfrm flipH="1">
                <a:off x="2018" y="708"/>
                <a:ext cx="272" cy="227"/>
              </a:xfrm>
              <a:custGeom>
                <a:avLst/>
                <a:gdLst>
                  <a:gd name="T0" fmla="*/ 0 w 272"/>
                  <a:gd name="T1" fmla="*/ 227 h 227"/>
                  <a:gd name="T2" fmla="*/ 136 w 272"/>
                  <a:gd name="T3" fmla="*/ 46 h 227"/>
                  <a:gd name="T4" fmla="*/ 272 w 272"/>
                  <a:gd name="T5" fmla="*/ 0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27">
                    <a:moveTo>
                      <a:pt x="0" y="227"/>
                    </a:moveTo>
                    <a:cubicBezTo>
                      <a:pt x="45" y="155"/>
                      <a:pt x="91" y="84"/>
                      <a:pt x="136" y="46"/>
                    </a:cubicBezTo>
                    <a:cubicBezTo>
                      <a:pt x="181" y="8"/>
                      <a:pt x="226" y="4"/>
                      <a:pt x="272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28" name="Freeform 29"/>
            <p:cNvSpPr>
              <a:spLocks/>
            </p:cNvSpPr>
            <p:nvPr/>
          </p:nvSpPr>
          <p:spPr bwMode="auto">
            <a:xfrm flipH="1">
              <a:off x="1837" y="935"/>
              <a:ext cx="181" cy="227"/>
            </a:xfrm>
            <a:custGeom>
              <a:avLst/>
              <a:gdLst>
                <a:gd name="T0" fmla="*/ 0 w 272"/>
                <a:gd name="T1" fmla="*/ 227 h 227"/>
                <a:gd name="T2" fmla="*/ 18 w 272"/>
                <a:gd name="T3" fmla="*/ 46 h 227"/>
                <a:gd name="T4" fmla="*/ 35 w 272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27">
                  <a:moveTo>
                    <a:pt x="0" y="227"/>
                  </a:moveTo>
                  <a:cubicBezTo>
                    <a:pt x="45" y="155"/>
                    <a:pt x="91" y="84"/>
                    <a:pt x="136" y="46"/>
                  </a:cubicBezTo>
                  <a:cubicBezTo>
                    <a:pt x="181" y="8"/>
                    <a:pt x="226" y="4"/>
                    <a:pt x="27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5615" name="Text Box 30"/>
          <p:cNvSpPr txBox="1">
            <a:spLocks noChangeArrowheads="1"/>
          </p:cNvSpPr>
          <p:nvPr/>
        </p:nvSpPr>
        <p:spPr bwMode="auto">
          <a:xfrm>
            <a:off x="8028632" y="3607527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endParaRPr lang="it-IT" altLang="it-IT" sz="1800" baseline="-25000"/>
          </a:p>
        </p:txBody>
      </p:sp>
      <p:sp>
        <p:nvSpPr>
          <p:cNvPr id="25616" name="Text Box 31"/>
          <p:cNvSpPr txBox="1">
            <a:spLocks noChangeArrowheads="1"/>
          </p:cNvSpPr>
          <p:nvPr/>
        </p:nvSpPr>
        <p:spPr bwMode="auto">
          <a:xfrm>
            <a:off x="3275657" y="2312127"/>
            <a:ext cx="1225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 dirty="0"/>
              <a:t>|X</a:t>
            </a:r>
            <a:r>
              <a:rPr lang="it-IT" altLang="it-IT" sz="1800" i="1" baseline="-25000" dirty="0"/>
              <a:t> </a:t>
            </a:r>
            <a:r>
              <a:rPr lang="it-IT" altLang="it-IT" sz="1800" dirty="0"/>
              <a:t>(</a:t>
            </a:r>
            <a:r>
              <a:rPr lang="it-IT" altLang="it-IT" sz="1800" i="1" dirty="0" err="1"/>
              <a:t>f</a:t>
            </a:r>
            <a:r>
              <a:rPr lang="it-IT" altLang="it-IT" sz="1800" dirty="0"/>
              <a:t>)|</a:t>
            </a:r>
            <a:endParaRPr lang="it-IT" altLang="it-IT" sz="1800" baseline="-25000" dirty="0"/>
          </a:p>
        </p:txBody>
      </p:sp>
      <p:sp>
        <p:nvSpPr>
          <p:cNvPr id="25617" name="Text Box 32"/>
          <p:cNvSpPr txBox="1">
            <a:spLocks noChangeArrowheads="1"/>
          </p:cNvSpPr>
          <p:nvPr/>
        </p:nvSpPr>
        <p:spPr bwMode="auto">
          <a:xfrm>
            <a:off x="4499620" y="3534502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W</a:t>
            </a:r>
            <a:endParaRPr lang="it-IT" altLang="it-IT" sz="1800" baseline="-25000"/>
          </a:p>
        </p:txBody>
      </p:sp>
      <p:sp>
        <p:nvSpPr>
          <p:cNvPr id="25618" name="Text Box 33"/>
          <p:cNvSpPr txBox="1">
            <a:spLocks noChangeArrowheads="1"/>
          </p:cNvSpPr>
          <p:nvPr/>
        </p:nvSpPr>
        <p:spPr bwMode="auto">
          <a:xfrm>
            <a:off x="6371282" y="5144227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  <a:r>
              <a:rPr lang="it-IT" altLang="it-IT" sz="1800"/>
              <a:t>+</a:t>
            </a:r>
            <a:r>
              <a:rPr lang="it-IT" altLang="it-IT" sz="1800" i="1"/>
              <a:t>W</a:t>
            </a:r>
          </a:p>
        </p:txBody>
      </p:sp>
      <p:sp>
        <p:nvSpPr>
          <p:cNvPr id="25619" name="Text Box 34"/>
          <p:cNvSpPr txBox="1">
            <a:spLocks noChangeArrowheads="1"/>
          </p:cNvSpPr>
          <p:nvPr/>
        </p:nvSpPr>
        <p:spPr bwMode="auto">
          <a:xfrm>
            <a:off x="5364807" y="5144227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f</a:t>
            </a:r>
            <a:r>
              <a:rPr lang="it-IT" altLang="it-IT" sz="1800" i="1" baseline="-25000"/>
              <a:t>c</a:t>
            </a:r>
            <a:r>
              <a:rPr lang="it-IT" altLang="it-IT" sz="1800"/>
              <a:t>-</a:t>
            </a:r>
            <a:r>
              <a:rPr lang="it-IT" altLang="it-IT" sz="1800" i="1"/>
              <a:t>W</a:t>
            </a:r>
          </a:p>
        </p:txBody>
      </p:sp>
      <p:sp>
        <p:nvSpPr>
          <p:cNvPr id="25620" name="Text Box 35"/>
          <p:cNvSpPr txBox="1">
            <a:spLocks noChangeArrowheads="1"/>
          </p:cNvSpPr>
          <p:nvPr/>
        </p:nvSpPr>
        <p:spPr bwMode="auto">
          <a:xfrm>
            <a:off x="2267595" y="5144227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-f</a:t>
            </a:r>
            <a:r>
              <a:rPr lang="it-IT" altLang="it-IT" sz="1800" i="1" baseline="-25000"/>
              <a:t>c</a:t>
            </a:r>
            <a:r>
              <a:rPr lang="it-IT" altLang="it-IT" sz="1800"/>
              <a:t>+</a:t>
            </a:r>
            <a:r>
              <a:rPr lang="it-IT" altLang="it-IT" sz="1800" i="1"/>
              <a:t>W</a:t>
            </a:r>
          </a:p>
        </p:txBody>
      </p:sp>
      <p:sp>
        <p:nvSpPr>
          <p:cNvPr id="25621" name="Text Box 36"/>
          <p:cNvSpPr txBox="1">
            <a:spLocks noChangeArrowheads="1"/>
          </p:cNvSpPr>
          <p:nvPr/>
        </p:nvSpPr>
        <p:spPr bwMode="auto">
          <a:xfrm>
            <a:off x="1261120" y="5144227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-f</a:t>
            </a:r>
            <a:r>
              <a:rPr lang="it-IT" altLang="it-IT" sz="1800" i="1" baseline="-25000"/>
              <a:t>c</a:t>
            </a:r>
            <a:r>
              <a:rPr lang="it-IT" altLang="it-IT" sz="1800"/>
              <a:t>-</a:t>
            </a:r>
            <a:r>
              <a:rPr lang="it-IT" altLang="it-IT" sz="1800" i="1"/>
              <a:t>W</a:t>
            </a:r>
          </a:p>
        </p:txBody>
      </p:sp>
      <p:sp>
        <p:nvSpPr>
          <p:cNvPr id="25622" name="Text Box 37"/>
          <p:cNvSpPr txBox="1">
            <a:spLocks noChangeArrowheads="1"/>
          </p:cNvSpPr>
          <p:nvPr/>
        </p:nvSpPr>
        <p:spPr bwMode="auto">
          <a:xfrm>
            <a:off x="3491557" y="3534502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i="1"/>
              <a:t>-W</a:t>
            </a:r>
            <a:endParaRPr lang="it-IT" altLang="it-IT" sz="1800" baseline="-25000"/>
          </a:p>
        </p:txBody>
      </p:sp>
      <p:sp>
        <p:nvSpPr>
          <p:cNvPr id="25623" name="Line 43"/>
          <p:cNvSpPr>
            <a:spLocks noChangeShapeType="1"/>
          </p:cNvSpPr>
          <p:nvPr/>
        </p:nvSpPr>
        <p:spPr bwMode="auto">
          <a:xfrm flipV="1">
            <a:off x="4356745" y="2383565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4" name="Line 47"/>
          <p:cNvSpPr>
            <a:spLocks noChangeShapeType="1"/>
          </p:cNvSpPr>
          <p:nvPr/>
        </p:nvSpPr>
        <p:spPr bwMode="auto">
          <a:xfrm flipV="1">
            <a:off x="4356745" y="3801202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ttangolo 41"/>
              <p:cNvSpPr/>
              <p:nvPr/>
            </p:nvSpPr>
            <p:spPr>
              <a:xfrm>
                <a:off x="1668613" y="797154"/>
                <a:ext cx="49344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charset="0"/>
                        </a:rPr>
                        <m:t>𝑢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latin typeface="Cambria Math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it-IT" sz="2400" b="0" i="1" smtClean="0">
                          <a:latin typeface="Cambria Math" charset="0"/>
                        </a:rPr>
                        <m:t>𝑐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latin typeface="Cambria Math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m:rPr>
                          <m:sty m:val="p"/>
                        </m:rPr>
                        <a:rPr lang="it-IT" sz="2400" b="0" i="0" smtClean="0">
                          <a:latin typeface="Cambria Math" charset="0"/>
                        </a:rPr>
                        <m:t>cos</m:t>
                      </m:r>
                      <m:r>
                        <a:rPr lang="it-IT" sz="2400" b="0" i="1" smtClean="0">
                          <a:latin typeface="Cambria Math" charset="0"/>
                        </a:rPr>
                        <m:t>⁡(2</m:t>
                      </m:r>
                      <m:r>
                        <a:rPr lang="it-IT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</m:t>
                          </m:r>
                        </m:sub>
                      </m:sSub>
                      <m:r>
                        <a:rPr lang="it-IT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42" name="Rettangolo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613" y="797154"/>
                <a:ext cx="4934492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2667" b="-136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ttangolo 42"/>
              <p:cNvSpPr/>
              <p:nvPr/>
            </p:nvSpPr>
            <p:spPr>
              <a:xfrm>
                <a:off x="1610820" y="1964611"/>
                <a:ext cx="462511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charset="0"/>
                        </a:rPr>
                        <m:t>𝑈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4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latin typeface="Cambria Math" charset="0"/>
                                </a:rPr>
                                <m:t>𝑓</m:t>
                              </m:r>
                              <m:r>
                                <a:rPr lang="it-IT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it-IT" sz="24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it-IT" sz="2400" b="0" i="1" smtClean="0">
                              <a:latin typeface="Cambria Math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latin typeface="Cambria Math" charset="0"/>
                                </a:rPr>
                                <m:t>𝑓</m:t>
                              </m:r>
                              <m:r>
                                <a:rPr lang="it-IT" sz="2400" b="0" i="1" smtClean="0">
                                  <a:latin typeface="Cambria Math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43" name="Rettango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820" y="1964611"/>
                <a:ext cx="4625112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Modulazione</a:t>
            </a:r>
            <a:r>
              <a:rPr lang="en-US" dirty="0"/>
              <a:t> </a:t>
            </a:r>
            <a:r>
              <a:rPr lang="en-US" dirty="0" err="1"/>
              <a:t>Analogica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6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459</Words>
  <Application>Microsoft Macintosh PowerPoint</Application>
  <PresentationFormat>Presentazione su schermo (4:3)</PresentationFormat>
  <Paragraphs>56</Paragraphs>
  <Slides>7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Trasformata di Fourier</vt:lpstr>
      <vt:lpstr>Filtri in Frequenza</vt:lpstr>
      <vt:lpstr>Modulazione Analogica</vt:lpstr>
      <vt:lpstr>Modulazione Analogica</vt:lpstr>
      <vt:lpstr>Modulazione Analogica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105</cp:revision>
  <cp:lastPrinted>1601-01-01T00:00:00Z</cp:lastPrinted>
  <dcterms:created xsi:type="dcterms:W3CDTF">2014-02-26T18:00:47Z</dcterms:created>
  <dcterms:modified xsi:type="dcterms:W3CDTF">2022-09-30T08:47:15Z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