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93" r:id="rId4"/>
    <p:sldId id="327" r:id="rId5"/>
    <p:sldId id="328" r:id="rId6"/>
    <p:sldId id="329" r:id="rId7"/>
    <p:sldId id="330" r:id="rId8"/>
    <p:sldId id="332" r:id="rId9"/>
    <p:sldId id="333" r:id="rId10"/>
    <p:sldId id="334" r:id="rId11"/>
    <p:sldId id="335" r:id="rId12"/>
    <p:sldId id="336" r:id="rId13"/>
    <p:sldId id="339" r:id="rId1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7"/>
    <p:restoredTop sz="94814"/>
  </p:normalViewPr>
  <p:slideViewPr>
    <p:cSldViewPr>
      <p:cViewPr varScale="1">
        <p:scale>
          <a:sx n="101" d="100"/>
          <a:sy n="101" d="100"/>
        </p:scale>
        <p:origin x="183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71F987-510E-4C93-B940-E6CFD943EFEB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 lIns="99057" tIns="49529" rIns="99057" bIns="49529"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2248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5139EF-F152-41FF-A7E2-2F172765587C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653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A04F09-148E-4FE6-A3F3-0D334808DD3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786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E8ECB0-4223-4E9F-BBA6-E16889BED191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1518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76949C-BBB2-461D-A392-A1955F42D02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9320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1738D6-A64D-48CC-ACAE-DA53A2857F2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34592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27D30F-9081-4DD0-ACB3-707DD317349C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1690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6BC0F3-D614-4DAF-BA5D-A042C124F17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7177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018CC6-88A8-40D6-BA1D-CE9B6F4EC033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 lIns="99057" tIns="49529" rIns="99057" bIns="49529"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5566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EE7ACA-EC71-4656-93E8-B76E189DE5B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148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2625" y="1270000"/>
            <a:ext cx="3600450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330325" y="2278063"/>
            <a:ext cx="2374900" cy="10080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-1497643">
            <a:off x="1330325" y="1557338"/>
            <a:ext cx="720725" cy="1368425"/>
          </a:xfrm>
          <a:prstGeom prst="ellipse">
            <a:avLst/>
          </a:prstGeom>
          <a:solidFill>
            <a:srgbClr val="3366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771775" y="1485900"/>
            <a:ext cx="936625" cy="1439863"/>
          </a:xfrm>
          <a:prstGeom prst="ellipse">
            <a:avLst/>
          </a:prstGeom>
          <a:solidFill>
            <a:srgbClr val="FFFF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633788" y="292576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B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835150" y="1485900"/>
          <a:ext cx="3635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279" imgH="291973" progId="Equation.3">
                  <p:embed/>
                </p:oleObj>
              </mc:Choice>
              <mc:Fallback>
                <p:oleObj name="Equation" r:id="rId3" imgW="279279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485900"/>
                        <a:ext cx="3635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706813" y="1485900"/>
          <a:ext cx="4000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668" imgH="291973" progId="Equation.3">
                  <p:embed/>
                </p:oleObj>
              </mc:Choice>
              <mc:Fallback>
                <p:oleObj name="Equation" r:id="rId5" imgW="304668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1485900"/>
                        <a:ext cx="4000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198995"/>
              </p:ext>
            </p:extLst>
          </p:nvPr>
        </p:nvGraphicFramePr>
        <p:xfrm>
          <a:off x="1474787" y="3688147"/>
          <a:ext cx="56165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613400" imgH="787400" progId="Equation.3">
                  <p:embed/>
                </p:oleObj>
              </mc:Choice>
              <mc:Fallback>
                <p:oleObj name="Equation" r:id="rId7" imgW="56134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7" y="3688147"/>
                        <a:ext cx="56165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40531" y="4735722"/>
            <a:ext cx="8569771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poiché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baseline="-2500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baseline="-2500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sono a loro volta mutuamente esclusivi, si ha che: </a:t>
            </a:r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039285"/>
              </p:ext>
            </p:extLst>
          </p:nvPr>
        </p:nvGraphicFramePr>
        <p:xfrm>
          <a:off x="552731" y="5355428"/>
          <a:ext cx="81946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131300" imgH="787400" progId="Equation.3">
                  <p:embed/>
                </p:oleObj>
              </mc:Choice>
              <mc:Fallback>
                <p:oleObj name="Equation" r:id="rId9" imgW="91313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31" y="5355428"/>
                        <a:ext cx="81946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40531" y="800100"/>
            <a:ext cx="460851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additivit</a:t>
            </a:r>
            <a:r>
              <a:rPr lang="en-US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à</a:t>
            </a: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283075" y="11255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S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567238" y="1908176"/>
            <a:ext cx="4213225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Supponiamo che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baseline="-2500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baseline="-2500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siano mutuamente esclusivi, che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cio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la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loro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intersezione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sia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nulla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Condizionata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3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95723"/>
              </p:ext>
            </p:extLst>
          </p:nvPr>
        </p:nvGraphicFramePr>
        <p:xfrm>
          <a:off x="2555875" y="1121239"/>
          <a:ext cx="40544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51300" imgH="787400" progId="Equation.3">
                  <p:embed/>
                </p:oleObj>
              </mc:Choice>
              <mc:Fallback>
                <p:oleObj name="Equation" r:id="rId3" imgW="40513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121239"/>
                        <a:ext cx="405447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750" y="2057071"/>
            <a:ext cx="504031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Dalla definizione segue che: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11188" y="2852738"/>
          <a:ext cx="37607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71900" imgH="368300" progId="Equation.3">
                  <p:embed/>
                </p:oleObj>
              </mc:Choice>
              <mc:Fallback>
                <p:oleObj name="Equation" r:id="rId5" imgW="37719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852738"/>
                        <a:ext cx="376078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71550" y="3789363"/>
            <a:ext cx="3455988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187450" y="4005263"/>
            <a:ext cx="1944688" cy="14398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763713" y="4365625"/>
            <a:ext cx="792162" cy="7921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563938" y="34290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S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916238" y="3933825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A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47813" y="41957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B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643438" y="3716338"/>
            <a:ext cx="396081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Infatti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AB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e quindi:</a:t>
            </a:r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5003800" y="4868863"/>
          <a:ext cx="308768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86100" imgH="787400" progId="Equation.3">
                  <p:embed/>
                </p:oleObj>
              </mc:Choice>
              <mc:Fallback>
                <p:oleObj name="Equation" r:id="rId7" imgW="30861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868863"/>
                        <a:ext cx="3087688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8540750" y="6400800"/>
            <a:ext cx="603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2F8E08F-ED18-4D2C-B44B-A5715B56C434}" type="slidenum">
              <a:rPr lang="it-IT" altLang="it-IT" sz="1400"/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Condizionata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5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268413"/>
            <a:ext cx="7525543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L’evento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statisticamente indipendente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dall’evento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se:</a:t>
            </a:r>
            <a:endParaRPr lang="it-IT" altLang="it-IT" sz="2400" u="sng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254374" y="1972175"/>
          <a:ext cx="19256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6868" imgH="355446" progId="Equation.3">
                  <p:embed/>
                </p:oleObj>
              </mc:Choice>
              <mc:Fallback>
                <p:oleObj name="Equation" r:id="rId3" imgW="1916868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4" y="1972175"/>
                        <a:ext cx="19256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2443" y="2597325"/>
            <a:ext cx="7993062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cioè, sapere che si è verificato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, non altera la probabilità di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Si parla, in questo caso, di indipendenza statistica tra i due eventi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374105" y="5013316"/>
          <a:ext cx="42497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241800" imgH="355600" progId="Equation.3">
                  <p:embed/>
                </p:oleObj>
              </mc:Choice>
              <mc:Fallback>
                <p:oleObj name="Equation" r:id="rId5" imgW="42418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105" y="5013316"/>
                        <a:ext cx="4249737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02443" y="4148812"/>
            <a:ext cx="842486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In questo caso, la regola della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probablit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composta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diventa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Indipendenza</a:t>
            </a:r>
            <a:r>
              <a:rPr lang="en-US" dirty="0"/>
              <a:t> </a:t>
            </a:r>
            <a:r>
              <a:rPr lang="en-US" dirty="0" err="1"/>
              <a:t>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3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38371" y="980728"/>
            <a:ext cx="7445997" cy="246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Teoria della Probabilità – Approccio Assiomatico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Probabilità Condizionata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Probabilità Composta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Indipendenza Statistica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2214563"/>
            <a:ext cx="8569325" cy="1021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+mj-lt"/>
              </a:rPr>
              <a:t>1) </a:t>
            </a:r>
            <a:r>
              <a:rPr lang="it-IT" altLang="it-IT" sz="2400" dirty="0">
                <a:solidFill>
                  <a:srgbClr val="FF0000"/>
                </a:solidFill>
                <a:latin typeface="+mj-lt"/>
              </a:rPr>
              <a:t>Spazio dei risultati</a:t>
            </a:r>
            <a:r>
              <a:rPr lang="it-IT" altLang="it-IT" sz="2400" dirty="0">
                <a:latin typeface="+mj-lt"/>
              </a:rPr>
              <a:t> </a:t>
            </a:r>
            <a:r>
              <a:rPr lang="it-IT" altLang="it-IT" sz="2800" i="1" dirty="0" err="1">
                <a:latin typeface="+mj-lt"/>
              </a:rPr>
              <a:t>S</a:t>
            </a:r>
            <a:r>
              <a:rPr lang="it-IT" altLang="it-IT" sz="2400" dirty="0">
                <a:latin typeface="+mj-lt"/>
              </a:rPr>
              <a:t> (o </a:t>
            </a:r>
            <a:r>
              <a:rPr lang="it-IT" altLang="it-IT" sz="2400" dirty="0">
                <a:solidFill>
                  <a:srgbClr val="FF0000"/>
                </a:solidFill>
                <a:latin typeface="+mj-lt"/>
              </a:rPr>
              <a:t>spazio dei campioni</a:t>
            </a:r>
            <a:r>
              <a:rPr lang="it-IT" altLang="it-IT" sz="2400" dirty="0">
                <a:latin typeface="+mj-lt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+mj-lt"/>
              </a:rPr>
              <a:t>    è l’insieme dei possibili risultati di un esperimento probabilistico.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58888" y="4314825"/>
          <a:ext cx="2924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21000" imgH="381000" progId="Equation.3">
                  <p:embed/>
                </p:oleObj>
              </mc:Choice>
              <mc:Fallback>
                <p:oleObj name="Equation" r:id="rId3" imgW="29210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14825"/>
                        <a:ext cx="29241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062413" y="4845050"/>
            <a:ext cx="360362" cy="493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800" i="1">
                <a:latin typeface="+mj-lt"/>
              </a:rPr>
              <a:t>S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683125" y="4267200"/>
            <a:ext cx="3769558" cy="493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i="1">
                <a:latin typeface="+mj-lt"/>
              </a:rPr>
              <a:t>f</a:t>
            </a:r>
            <a:r>
              <a:rPr lang="it-IT" altLang="it-IT" sz="2800" i="1" baseline="-25000">
                <a:latin typeface="+mj-lt"/>
              </a:rPr>
              <a:t>i</a:t>
            </a:r>
            <a:r>
              <a:rPr lang="it-IT" altLang="it-IT" sz="2400">
                <a:latin typeface="+mj-lt"/>
              </a:rPr>
              <a:t> è la faccia </a:t>
            </a:r>
            <a:r>
              <a:rPr lang="it-IT" altLang="it-IT" sz="2400" i="1">
                <a:latin typeface="+mj-lt"/>
              </a:rPr>
              <a:t>i</a:t>
            </a:r>
            <a:r>
              <a:rPr lang="it-IT" altLang="it-IT" sz="2400">
                <a:latin typeface="+mj-lt"/>
              </a:rPr>
              <a:t>-esima del dado</a:t>
            </a:r>
          </a:p>
        </p:txBody>
      </p:sp>
      <p:grpSp>
        <p:nvGrpSpPr>
          <p:cNvPr id="3108" name="Group 36"/>
          <p:cNvGrpSpPr>
            <a:grpSpLocks/>
          </p:cNvGrpSpPr>
          <p:nvPr/>
        </p:nvGrpSpPr>
        <p:grpSpPr bwMode="auto">
          <a:xfrm>
            <a:off x="3148013" y="5330825"/>
            <a:ext cx="2432050" cy="1266825"/>
            <a:chOff x="1983" y="3358"/>
            <a:chExt cx="1532" cy="798"/>
          </a:xfrm>
        </p:grpSpPr>
        <p:sp>
          <p:nvSpPr>
            <p:cNvPr id="5131" name="Rectangle 6"/>
            <p:cNvSpPr>
              <a:spLocks noChangeArrowheads="1"/>
            </p:cNvSpPr>
            <p:nvPr/>
          </p:nvSpPr>
          <p:spPr bwMode="auto">
            <a:xfrm>
              <a:off x="1983" y="3358"/>
              <a:ext cx="1532" cy="79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latin typeface="+mj-lt"/>
              </a:endParaRPr>
            </a:p>
          </p:txBody>
        </p:sp>
        <p:sp>
          <p:nvSpPr>
            <p:cNvPr id="5132" name="Oval 20"/>
            <p:cNvSpPr>
              <a:spLocks noChangeArrowheads="1"/>
            </p:cNvSpPr>
            <p:nvPr/>
          </p:nvSpPr>
          <p:spPr bwMode="auto">
            <a:xfrm>
              <a:off x="2368" y="350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3" name="Oval 21"/>
            <p:cNvSpPr>
              <a:spLocks noChangeArrowheads="1"/>
            </p:cNvSpPr>
            <p:nvPr/>
          </p:nvSpPr>
          <p:spPr bwMode="auto">
            <a:xfrm>
              <a:off x="2368" y="374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4" name="Oval 22"/>
            <p:cNvSpPr>
              <a:spLocks noChangeArrowheads="1"/>
            </p:cNvSpPr>
            <p:nvPr/>
          </p:nvSpPr>
          <p:spPr bwMode="auto">
            <a:xfrm>
              <a:off x="2368" y="397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5" name="Oval 23"/>
            <p:cNvSpPr>
              <a:spLocks noChangeArrowheads="1"/>
            </p:cNvSpPr>
            <p:nvPr/>
          </p:nvSpPr>
          <p:spPr bwMode="auto">
            <a:xfrm>
              <a:off x="3039" y="350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6" name="Oval 24"/>
            <p:cNvSpPr>
              <a:spLocks noChangeArrowheads="1"/>
            </p:cNvSpPr>
            <p:nvPr/>
          </p:nvSpPr>
          <p:spPr bwMode="auto">
            <a:xfrm>
              <a:off x="3039" y="374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7" name="Oval 25"/>
            <p:cNvSpPr>
              <a:spLocks noChangeArrowheads="1"/>
            </p:cNvSpPr>
            <p:nvPr/>
          </p:nvSpPr>
          <p:spPr bwMode="auto">
            <a:xfrm>
              <a:off x="3039" y="397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8" name="Text Box 26"/>
            <p:cNvSpPr txBox="1">
              <a:spLocks noChangeArrowheads="1"/>
            </p:cNvSpPr>
            <p:nvPr/>
          </p:nvSpPr>
          <p:spPr bwMode="auto">
            <a:xfrm>
              <a:off x="2127" y="339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1</a:t>
              </a:r>
            </a:p>
          </p:txBody>
        </p:sp>
        <p:sp>
          <p:nvSpPr>
            <p:cNvPr id="5139" name="Text Box 27"/>
            <p:cNvSpPr txBox="1">
              <a:spLocks noChangeArrowheads="1"/>
            </p:cNvSpPr>
            <p:nvPr/>
          </p:nvSpPr>
          <p:spPr bwMode="auto">
            <a:xfrm>
              <a:off x="2127" y="364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3</a:t>
              </a:r>
            </a:p>
          </p:txBody>
        </p:sp>
        <p:sp>
          <p:nvSpPr>
            <p:cNvPr id="5140" name="Text Box 28"/>
            <p:cNvSpPr txBox="1">
              <a:spLocks noChangeArrowheads="1"/>
            </p:cNvSpPr>
            <p:nvPr/>
          </p:nvSpPr>
          <p:spPr bwMode="auto">
            <a:xfrm>
              <a:off x="2127" y="387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5</a:t>
              </a:r>
            </a:p>
          </p:txBody>
        </p:sp>
        <p:sp>
          <p:nvSpPr>
            <p:cNvPr id="5141" name="Text Box 29"/>
            <p:cNvSpPr txBox="1">
              <a:spLocks noChangeArrowheads="1"/>
            </p:cNvSpPr>
            <p:nvPr/>
          </p:nvSpPr>
          <p:spPr bwMode="auto">
            <a:xfrm>
              <a:off x="2991" y="339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2</a:t>
              </a:r>
            </a:p>
          </p:txBody>
        </p:sp>
        <p:sp>
          <p:nvSpPr>
            <p:cNvPr id="5142" name="Text Box 30"/>
            <p:cNvSpPr txBox="1">
              <a:spLocks noChangeArrowheads="1"/>
            </p:cNvSpPr>
            <p:nvPr/>
          </p:nvSpPr>
          <p:spPr bwMode="auto">
            <a:xfrm>
              <a:off x="2991" y="364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4</a:t>
              </a:r>
            </a:p>
          </p:txBody>
        </p:sp>
        <p:sp>
          <p:nvSpPr>
            <p:cNvPr id="5143" name="Text Box 31"/>
            <p:cNvSpPr txBox="1">
              <a:spLocks noChangeArrowheads="1"/>
            </p:cNvSpPr>
            <p:nvPr/>
          </p:nvSpPr>
          <p:spPr bwMode="auto">
            <a:xfrm>
              <a:off x="2991" y="387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6</a:t>
              </a:r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38163" y="3590925"/>
            <a:ext cx="6121400" cy="83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+mj-lt"/>
              </a:rPr>
              <a:t>Esempio</a:t>
            </a:r>
            <a:r>
              <a:rPr lang="it-IT" altLang="it-IT" sz="2400">
                <a:latin typeface="+mj-lt"/>
              </a:rPr>
              <a:t>: nel caso del lancio di un dado </a:t>
            </a:r>
            <a:r>
              <a:rPr lang="it-IT" altLang="it-IT" sz="2800" i="1">
                <a:latin typeface="+mj-lt"/>
              </a:rPr>
              <a:t>S</a:t>
            </a:r>
            <a:r>
              <a:rPr lang="it-IT" altLang="it-IT" sz="2400">
                <a:latin typeface="+mj-lt"/>
              </a:rPr>
              <a:t> è dato da:</a:t>
            </a:r>
          </a:p>
        </p:txBody>
      </p:sp>
      <p:sp>
        <p:nvSpPr>
          <p:cNvPr id="5129" name="Text Box 35"/>
          <p:cNvSpPr txBox="1">
            <a:spLocks noChangeArrowheads="1"/>
          </p:cNvSpPr>
          <p:nvPr/>
        </p:nvSpPr>
        <p:spPr bwMode="auto">
          <a:xfrm>
            <a:off x="323851" y="1196975"/>
            <a:ext cx="7670006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350" indent="-63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+mj-lt"/>
              </a:rPr>
              <a:t>Si basa su alcuni assiomi, e la sua formalizzazione </a:t>
            </a:r>
            <a:r>
              <a:rPr lang="en-US" altLang="it-IT" sz="2400" dirty="0" err="1">
                <a:latin typeface="+mj-lt"/>
                <a:cs typeface="Arial" charset="0"/>
              </a:rPr>
              <a:t>è</a:t>
            </a:r>
            <a:r>
              <a:rPr lang="en-US" altLang="it-IT" sz="2400" dirty="0">
                <a:latin typeface="+mj-lt"/>
                <a:cs typeface="Arial" charset="0"/>
              </a:rPr>
              <a:t> </a:t>
            </a:r>
            <a:r>
              <a:rPr lang="en-US" altLang="it-IT" sz="2400" dirty="0" err="1">
                <a:latin typeface="+mj-lt"/>
                <a:cs typeface="Arial" charset="0"/>
              </a:rPr>
              <a:t>stata</a:t>
            </a:r>
            <a:r>
              <a:rPr lang="en-US" altLang="it-IT" sz="2400" dirty="0">
                <a:latin typeface="+mj-lt"/>
                <a:cs typeface="Arial" charset="0"/>
              </a:rPr>
              <a:t> </a:t>
            </a:r>
            <a:r>
              <a:rPr lang="en-US" altLang="it-IT" sz="2400" dirty="0" err="1">
                <a:latin typeface="+mj-lt"/>
                <a:cs typeface="Arial" charset="0"/>
              </a:rPr>
              <a:t>fatta</a:t>
            </a:r>
            <a:r>
              <a:rPr lang="en-US" altLang="it-IT" sz="2400" dirty="0">
                <a:latin typeface="+mj-lt"/>
                <a:cs typeface="Arial" charset="0"/>
              </a:rPr>
              <a:t> dal </a:t>
            </a:r>
            <a:r>
              <a:rPr lang="en-US" altLang="it-IT" sz="2400" dirty="0" err="1">
                <a:latin typeface="+mj-lt"/>
                <a:cs typeface="Arial" charset="0"/>
              </a:rPr>
              <a:t>grande</a:t>
            </a:r>
            <a:r>
              <a:rPr lang="en-US" altLang="it-IT" sz="2400" dirty="0">
                <a:latin typeface="+mj-lt"/>
                <a:cs typeface="Arial" charset="0"/>
              </a:rPr>
              <a:t> </a:t>
            </a:r>
            <a:r>
              <a:rPr lang="en-US" altLang="it-IT" sz="2400" dirty="0" err="1">
                <a:latin typeface="+mj-lt"/>
                <a:cs typeface="Arial" charset="0"/>
              </a:rPr>
              <a:t>matematico</a:t>
            </a:r>
            <a:r>
              <a:rPr lang="en-US" altLang="it-IT" sz="2400" dirty="0">
                <a:latin typeface="+mj-lt"/>
                <a:cs typeface="Arial" charset="0"/>
              </a:rPr>
              <a:t> </a:t>
            </a:r>
            <a:r>
              <a:rPr lang="en-US" altLang="it-IT" sz="2400" dirty="0" err="1">
                <a:latin typeface="+mj-lt"/>
                <a:cs typeface="Arial" charset="0"/>
              </a:rPr>
              <a:t>russo</a:t>
            </a:r>
            <a:r>
              <a:rPr lang="en-US" altLang="it-IT" sz="2400" dirty="0">
                <a:latin typeface="+mj-lt"/>
                <a:cs typeface="Arial" charset="0"/>
              </a:rPr>
              <a:t> Kolmogorov</a:t>
            </a:r>
            <a:r>
              <a:rPr lang="it-IT" altLang="it-IT" sz="2400" dirty="0">
                <a:latin typeface="+mj-lt"/>
              </a:rPr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3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3" grpId="0"/>
      <p:bldP spid="3090" grpId="0"/>
      <p:bldP spid="3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51520" y="777876"/>
            <a:ext cx="86423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2)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Eventi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 -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sono sottoinsiemi dello spazio campione</a:t>
            </a: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928972"/>
              </p:ext>
            </p:extLst>
          </p:nvPr>
        </p:nvGraphicFramePr>
        <p:xfrm>
          <a:off x="762695" y="3861048"/>
          <a:ext cx="4527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33900" imgH="381000" progId="Equation.3">
                  <p:embed/>
                </p:oleObj>
              </mc:Choice>
              <mc:Fallback>
                <p:oleObj name="Equation" r:id="rId3" imgW="45339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95" y="3861048"/>
                        <a:ext cx="45275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89718"/>
              </p:ext>
            </p:extLst>
          </p:nvPr>
        </p:nvGraphicFramePr>
        <p:xfrm>
          <a:off x="736573" y="4364284"/>
          <a:ext cx="2997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09900" imgH="381000" progId="Equation.3">
                  <p:embed/>
                </p:oleObj>
              </mc:Choice>
              <mc:Fallback>
                <p:oleObj name="Equation" r:id="rId5" imgW="30099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73" y="4364284"/>
                        <a:ext cx="29972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196503"/>
              </p:ext>
            </p:extLst>
          </p:nvPr>
        </p:nvGraphicFramePr>
        <p:xfrm>
          <a:off x="736573" y="4872398"/>
          <a:ext cx="1838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41500" imgH="381000" progId="Equation.3">
                  <p:embed/>
                </p:oleObj>
              </mc:Choice>
              <mc:Fallback>
                <p:oleObj name="Equation" r:id="rId7" imgW="18415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73" y="4872398"/>
                        <a:ext cx="18383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385768" y="3851399"/>
            <a:ext cx="3397001" cy="254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somma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Prodotto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Complemento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Certo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Impossibile</a:t>
            </a:r>
          </a:p>
        </p:txBody>
      </p:sp>
      <p:grpSp>
        <p:nvGrpSpPr>
          <p:cNvPr id="22564" name="Group 36"/>
          <p:cNvGrpSpPr>
            <a:grpSpLocks/>
          </p:cNvGrpSpPr>
          <p:nvPr/>
        </p:nvGrpSpPr>
        <p:grpSpPr bwMode="auto">
          <a:xfrm>
            <a:off x="2232868" y="1870199"/>
            <a:ext cx="5651500" cy="1774825"/>
            <a:chOff x="1252" y="1918"/>
            <a:chExt cx="3560" cy="1118"/>
          </a:xfrm>
        </p:grpSpPr>
        <p:graphicFrame>
          <p:nvGraphicFramePr>
            <p:cNvPr id="6157" name="Object 5"/>
            <p:cNvGraphicFramePr>
              <a:graphicFrameLocks noChangeAspect="1"/>
            </p:cNvGraphicFramePr>
            <p:nvPr/>
          </p:nvGraphicFramePr>
          <p:xfrm>
            <a:off x="1252" y="2145"/>
            <a:ext cx="109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739900" imgH="381000" progId="Equation.3">
                    <p:embed/>
                  </p:oleObj>
                </mc:Choice>
                <mc:Fallback>
                  <p:oleObj name="Equation" r:id="rId9" imgW="1739900" imgH="38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2145"/>
                          <a:ext cx="1090" cy="239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3366FF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3366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8" name="Object 19"/>
            <p:cNvGraphicFramePr>
              <a:graphicFrameLocks noChangeAspect="1"/>
            </p:cNvGraphicFramePr>
            <p:nvPr/>
          </p:nvGraphicFramePr>
          <p:xfrm>
            <a:off x="1252" y="2677"/>
            <a:ext cx="963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536700" imgH="381000" progId="Equation.3">
                    <p:embed/>
                  </p:oleObj>
                </mc:Choice>
                <mc:Fallback>
                  <p:oleObj name="Equation" r:id="rId11" imgW="1536700" imgH="38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2677"/>
                          <a:ext cx="963" cy="239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0000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59" name="Group 35"/>
            <p:cNvGrpSpPr>
              <a:grpSpLocks/>
            </p:cNvGrpSpPr>
            <p:nvPr/>
          </p:nvGrpSpPr>
          <p:grpSpPr bwMode="auto">
            <a:xfrm>
              <a:off x="3157" y="1918"/>
              <a:ext cx="1655" cy="1118"/>
              <a:chOff x="3696" y="2024"/>
              <a:chExt cx="1655" cy="1118"/>
            </a:xfrm>
          </p:grpSpPr>
          <p:sp>
            <p:nvSpPr>
              <p:cNvPr id="6160" name="Rectangle 6"/>
              <p:cNvSpPr>
                <a:spLocks noChangeArrowheads="1"/>
              </p:cNvSpPr>
              <p:nvPr/>
            </p:nvSpPr>
            <p:spPr bwMode="auto">
              <a:xfrm>
                <a:off x="3744" y="2330"/>
                <a:ext cx="1532" cy="798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1" name="Oval 7"/>
              <p:cNvSpPr>
                <a:spLocks noChangeArrowheads="1"/>
              </p:cNvSpPr>
              <p:nvPr/>
            </p:nvSpPr>
            <p:spPr bwMode="auto">
              <a:xfrm>
                <a:off x="4628" y="2378"/>
                <a:ext cx="556" cy="721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 w="28575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2" name="Oval 8"/>
              <p:cNvSpPr>
                <a:spLocks noChangeArrowheads="1"/>
              </p:cNvSpPr>
              <p:nvPr/>
            </p:nvSpPr>
            <p:spPr bwMode="auto">
              <a:xfrm>
                <a:off x="3840" y="2522"/>
                <a:ext cx="1283" cy="606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3" name="Text Box 10"/>
              <p:cNvSpPr txBox="1">
                <a:spLocks noChangeArrowheads="1"/>
              </p:cNvSpPr>
              <p:nvPr/>
            </p:nvSpPr>
            <p:spPr bwMode="auto">
              <a:xfrm>
                <a:off x="4991" y="2266"/>
                <a:ext cx="36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solidFill>
                      <a:srgbClr val="0070C0"/>
                    </a:solidFill>
                    <a:latin typeface="Calibri" charset="0"/>
                    <a:ea typeface="Calibri" charset="0"/>
                    <a:cs typeface="Calibri" charset="0"/>
                  </a:rPr>
                  <a:t>A</a:t>
                </a:r>
                <a:r>
                  <a:rPr lang="it-IT" altLang="it-IT" sz="2400" i="1" baseline="-25000">
                    <a:solidFill>
                      <a:srgbClr val="0070C0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6164" name="Text Box 11"/>
              <p:cNvSpPr txBox="1">
                <a:spLocks noChangeArrowheads="1"/>
              </p:cNvSpPr>
              <p:nvPr/>
            </p:nvSpPr>
            <p:spPr bwMode="auto">
              <a:xfrm>
                <a:off x="4320" y="2024"/>
                <a:ext cx="227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S</a:t>
                </a:r>
              </a:p>
            </p:txBody>
          </p:sp>
          <p:sp>
            <p:nvSpPr>
              <p:cNvPr id="6165" name="Oval 20"/>
              <p:cNvSpPr>
                <a:spLocks noChangeArrowheads="1"/>
              </p:cNvSpPr>
              <p:nvPr/>
            </p:nvSpPr>
            <p:spPr bwMode="auto">
              <a:xfrm>
                <a:off x="4129" y="247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6" name="Oval 21"/>
              <p:cNvSpPr>
                <a:spLocks noChangeArrowheads="1"/>
              </p:cNvSpPr>
              <p:nvPr/>
            </p:nvSpPr>
            <p:spPr bwMode="auto">
              <a:xfrm>
                <a:off x="4129" y="271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7" name="Oval 22"/>
              <p:cNvSpPr>
                <a:spLocks noChangeArrowheads="1"/>
              </p:cNvSpPr>
              <p:nvPr/>
            </p:nvSpPr>
            <p:spPr bwMode="auto">
              <a:xfrm>
                <a:off x="4129" y="294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8" name="Oval 23"/>
              <p:cNvSpPr>
                <a:spLocks noChangeArrowheads="1"/>
              </p:cNvSpPr>
              <p:nvPr/>
            </p:nvSpPr>
            <p:spPr bwMode="auto">
              <a:xfrm>
                <a:off x="4800" y="247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9" name="Oval 24"/>
              <p:cNvSpPr>
                <a:spLocks noChangeArrowheads="1"/>
              </p:cNvSpPr>
              <p:nvPr/>
            </p:nvSpPr>
            <p:spPr bwMode="auto">
              <a:xfrm>
                <a:off x="4800" y="271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70" name="Oval 25"/>
              <p:cNvSpPr>
                <a:spLocks noChangeArrowheads="1"/>
              </p:cNvSpPr>
              <p:nvPr/>
            </p:nvSpPr>
            <p:spPr bwMode="auto">
              <a:xfrm>
                <a:off x="4800" y="294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71" name="Text Box 26"/>
              <p:cNvSpPr txBox="1">
                <a:spLocks noChangeArrowheads="1"/>
              </p:cNvSpPr>
              <p:nvPr/>
            </p:nvSpPr>
            <p:spPr bwMode="auto">
              <a:xfrm>
                <a:off x="3888" y="236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6172" name="Text Box 27"/>
              <p:cNvSpPr txBox="1">
                <a:spLocks noChangeArrowheads="1"/>
              </p:cNvSpPr>
              <p:nvPr/>
            </p:nvSpPr>
            <p:spPr bwMode="auto">
              <a:xfrm>
                <a:off x="3888" y="261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6173" name="Text Box 28"/>
              <p:cNvSpPr txBox="1">
                <a:spLocks noChangeArrowheads="1"/>
              </p:cNvSpPr>
              <p:nvPr/>
            </p:nvSpPr>
            <p:spPr bwMode="auto">
              <a:xfrm>
                <a:off x="3888" y="284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5</a:t>
                </a:r>
              </a:p>
            </p:txBody>
          </p:sp>
          <p:sp>
            <p:nvSpPr>
              <p:cNvPr id="6174" name="Text Box 29"/>
              <p:cNvSpPr txBox="1">
                <a:spLocks noChangeArrowheads="1"/>
              </p:cNvSpPr>
              <p:nvPr/>
            </p:nvSpPr>
            <p:spPr bwMode="auto">
              <a:xfrm>
                <a:off x="4752" y="236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6175" name="Text Box 30"/>
              <p:cNvSpPr txBox="1">
                <a:spLocks noChangeArrowheads="1"/>
              </p:cNvSpPr>
              <p:nvPr/>
            </p:nvSpPr>
            <p:spPr bwMode="auto">
              <a:xfrm>
                <a:off x="4752" y="261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6176" name="Text Box 31"/>
              <p:cNvSpPr txBox="1">
                <a:spLocks noChangeArrowheads="1"/>
              </p:cNvSpPr>
              <p:nvPr/>
            </p:nvSpPr>
            <p:spPr bwMode="auto">
              <a:xfrm>
                <a:off x="4752" y="284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6</a:t>
                </a:r>
              </a:p>
            </p:txBody>
          </p:sp>
          <p:sp>
            <p:nvSpPr>
              <p:cNvPr id="6177" name="Text Box 32"/>
              <p:cNvSpPr txBox="1">
                <a:spLocks noChangeArrowheads="1"/>
              </p:cNvSpPr>
              <p:nvPr/>
            </p:nvSpPr>
            <p:spPr bwMode="auto">
              <a:xfrm>
                <a:off x="3696" y="2867"/>
                <a:ext cx="35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A</a:t>
                </a:r>
                <a:r>
                  <a:rPr lang="it-IT" altLang="it-IT" sz="2400" i="1" baseline="-2500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</p:grpSp>
      </p:grp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440531" y="1333323"/>
            <a:ext cx="75533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089025" indent="-10890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2700" indent="-127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 nel caso del lancio di un dado gli eventi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sono dati (la scelta non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univoca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), ad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esempio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da: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  <p:graphicFrame>
        <p:nvGraphicFramePr>
          <p:cNvPr id="3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492031"/>
              </p:ext>
            </p:extLst>
          </p:nvPr>
        </p:nvGraphicFramePr>
        <p:xfrm>
          <a:off x="797810" y="5418889"/>
          <a:ext cx="7223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23586" imgH="279279" progId="Equation.3">
                  <p:embed/>
                </p:oleObj>
              </mc:Choice>
              <mc:Fallback>
                <p:oleObj name="Equation" r:id="rId13" imgW="723586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810" y="5418889"/>
                        <a:ext cx="72231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558"/>
              </p:ext>
            </p:extLst>
          </p:nvPr>
        </p:nvGraphicFramePr>
        <p:xfrm>
          <a:off x="797810" y="5837213"/>
          <a:ext cx="7731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74364" imgH="330057" progId="Equation.3">
                  <p:embed/>
                </p:oleObj>
              </mc:Choice>
              <mc:Fallback>
                <p:oleObj name="Equation" r:id="rId15" imgW="774364" imgH="3300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810" y="5837213"/>
                        <a:ext cx="7731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3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36004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3)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Legge di Probabilità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(.)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84213" y="1412875"/>
            <a:ext cx="8064500" cy="183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legge di probabilità è una corrispondenza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che ad ogni evento associa un numero detto probabilità dell’evento, che deve soddisfare le seguenti condizioni:</a:t>
            </a:r>
          </a:p>
        </p:txBody>
      </p:sp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684213" y="3397620"/>
          <a:ext cx="32813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3289300" imgH="368300" progId="Equation.3">
                  <p:embed/>
                </p:oleObj>
              </mc:Choice>
              <mc:Fallback>
                <p:oleObj name="Equazione" r:id="rId3" imgW="3289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397620"/>
                        <a:ext cx="328136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714875" y="3464183"/>
            <a:ext cx="302418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positività</a:t>
            </a:r>
          </a:p>
        </p:txBody>
      </p:sp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652463" y="4050082"/>
          <a:ext cx="16827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89100" imgH="368300" progId="Equation.3">
                  <p:embed/>
                </p:oleObj>
              </mc:Choice>
              <mc:Fallback>
                <p:oleObj name="Equation" r:id="rId5" imgW="16891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4050082"/>
                        <a:ext cx="16827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4714875" y="3867040"/>
            <a:ext cx="402113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normalizzazione</a:t>
            </a:r>
          </a:p>
        </p:txBody>
      </p:sp>
      <p:graphicFrame>
        <p:nvGraphicFramePr>
          <p:cNvPr id="26649" name="Object 25"/>
          <p:cNvGraphicFramePr>
            <a:graphicFrameLocks noChangeAspect="1"/>
          </p:cNvGraphicFramePr>
          <p:nvPr/>
        </p:nvGraphicFramePr>
        <p:xfrm>
          <a:off x="581026" y="4704132"/>
          <a:ext cx="15017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97950" imgH="342751" progId="Equation.3">
                  <p:embed/>
                </p:oleObj>
              </mc:Choice>
              <mc:Fallback>
                <p:oleObj name="Equation" r:id="rId7" imgW="1497950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6" y="4704132"/>
                        <a:ext cx="15017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224984" y="4649359"/>
            <a:ext cx="37433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mutuamente esclusivi, </a:t>
            </a:r>
            <a:r>
              <a:rPr lang="it-IT" altLang="it-IT" sz="24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cio</a:t>
            </a:r>
            <a:r>
              <a:rPr lang="en-US" altLang="it-IT" sz="24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è</a:t>
            </a:r>
            <a:endParaRPr lang="en-US" altLang="it-IT" sz="24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665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457980"/>
              </p:ext>
            </p:extLst>
          </p:nvPr>
        </p:nvGraphicFramePr>
        <p:xfrm>
          <a:off x="1430338" y="5307236"/>
          <a:ext cx="42957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305300" imgH="355600" progId="Equation.3">
                  <p:embed/>
                </p:oleObj>
              </mc:Choice>
              <mc:Fallback>
                <p:oleObj name="Equation" r:id="rId9" imgW="4305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5307236"/>
                        <a:ext cx="429577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4786883" y="5729479"/>
            <a:ext cx="374555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additività</a:t>
            </a:r>
          </a:p>
        </p:txBody>
      </p:sp>
      <p:graphicFrame>
        <p:nvGraphicFramePr>
          <p:cNvPr id="26653" name="Object 29"/>
          <p:cNvGraphicFramePr>
            <a:graphicFrameLocks noChangeAspect="1"/>
          </p:cNvGraphicFramePr>
          <p:nvPr/>
        </p:nvGraphicFramePr>
        <p:xfrm>
          <a:off x="3582988" y="1915184"/>
          <a:ext cx="21431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1" imgW="2145369" imgH="355446" progId="Equation.3">
                  <p:embed/>
                </p:oleObj>
              </mc:Choice>
              <mc:Fallback>
                <p:oleObj name="Equazione" r:id="rId11" imgW="2145369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1915184"/>
                        <a:ext cx="21431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444495"/>
              </p:ext>
            </p:extLst>
          </p:nvPr>
        </p:nvGraphicFramePr>
        <p:xfrm>
          <a:off x="5869384" y="4653136"/>
          <a:ext cx="2159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9000" imgH="317500" progId="Equation.3">
                  <p:embed/>
                </p:oleObj>
              </mc:Choice>
              <mc:Fallback>
                <p:oleObj name="Equation" r:id="rId13" imgW="21590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384" y="4653136"/>
                        <a:ext cx="2159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0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4" grpId="0"/>
      <p:bldP spid="26646" grpId="0"/>
      <p:bldP spid="26648" grpId="0"/>
      <p:bldP spid="26650" grpId="0"/>
      <p:bldP spid="266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0531" y="1225473"/>
            <a:ext cx="446486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Consideriamo l’evento prodotto  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627563" y="1254920"/>
          <a:ext cx="593725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641" imgH="266584" progId="Equation.3">
                  <p:embed/>
                </p:oleObj>
              </mc:Choice>
              <mc:Fallback>
                <p:oleObj name="Equation" r:id="rId3" imgW="59664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1254920"/>
                        <a:ext cx="593725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71550" y="2816225"/>
            <a:ext cx="21605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Arial" charset="0"/>
            </a:endParaRP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1331913" y="3032125"/>
            <a:ext cx="1008062" cy="576263"/>
          </a:xfrm>
          <a:prstGeom prst="ellipse">
            <a:avLst/>
          </a:prstGeom>
          <a:solidFill>
            <a:srgbClr val="FF00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909763" y="3032125"/>
            <a:ext cx="1008062" cy="576263"/>
          </a:xfrm>
          <a:prstGeom prst="ellipse">
            <a:avLst/>
          </a:prstGeom>
          <a:solidFill>
            <a:srgbClr val="3366FF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87450" y="28162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771775" y="28876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B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1471613" y="4221163"/>
          <a:ext cx="11557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55700" imgH="279400" progId="Equation.3">
                  <p:embed/>
                </p:oleObj>
              </mc:Choice>
              <mc:Fallback>
                <p:oleObj name="Equation" r:id="rId5" imgW="1155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4221163"/>
                        <a:ext cx="115570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508625" y="2527300"/>
            <a:ext cx="273685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Arial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5653088" y="3032125"/>
            <a:ext cx="1008062" cy="576263"/>
          </a:xfrm>
          <a:prstGeom prst="ellipse">
            <a:avLst/>
          </a:prstGeom>
          <a:solidFill>
            <a:srgbClr val="FF00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7021513" y="3032125"/>
            <a:ext cx="1008062" cy="576263"/>
          </a:xfrm>
          <a:prstGeom prst="ellipse">
            <a:avLst/>
          </a:prstGeom>
          <a:solidFill>
            <a:srgbClr val="3366FF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653088" y="27432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A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740650" y="27432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B</a:t>
            </a:r>
          </a:p>
        </p:txBody>
      </p:sp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5726113" y="4443413"/>
          <a:ext cx="2159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59000" imgH="317500" progId="Equation.3">
                  <p:embed/>
                </p:oleObj>
              </mc:Choice>
              <mc:Fallback>
                <p:oleObj name="Equation" r:id="rId7" imgW="21590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4443413"/>
                        <a:ext cx="2159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729122" y="4941168"/>
            <a:ext cx="4295856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Eventi mutuamente esclusivi</a:t>
            </a:r>
          </a:p>
        </p:txBody>
      </p:sp>
      <p:sp>
        <p:nvSpPr>
          <p:cNvPr id="19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4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31800" y="1046163"/>
            <a:ext cx="8388350" cy="130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Rimane da assegnare una legge di probabilità. La legge più immediata, la più naturale da assegnare, è la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equiprobabilità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Si assegna ad ogni evento elementare la stessa probabilità.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6724" y="2528888"/>
            <a:ext cx="2521099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Es.: (per il dado)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200400" y="2850703"/>
          <a:ext cx="29559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59100" imgH="723900" progId="Equation.3">
                  <p:embed/>
                </p:oleObj>
              </mc:Choice>
              <mc:Fallback>
                <p:oleObj name="Equation" r:id="rId3" imgW="29591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50703"/>
                        <a:ext cx="295592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288" y="3608486"/>
            <a:ext cx="8497887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Ovviamente, si può assegnare anche una legge diversa, meno naturale.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132" y="4423272"/>
            <a:ext cx="568801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Alcuni corollari della legge di probabilità: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700634" y="4859097"/>
          <a:ext cx="25193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27300" imgH="393700" progId="Equation.3">
                  <p:embed/>
                </p:oleObj>
              </mc:Choice>
              <mc:Fallback>
                <p:oleObj name="Equation" r:id="rId5" imgW="2527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634" y="4859097"/>
                        <a:ext cx="25193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682378" y="5337294"/>
          <a:ext cx="182403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28800" imgH="368300" progId="Equation.3">
                  <p:embed/>
                </p:oleObj>
              </mc:Choice>
              <mc:Fallback>
                <p:oleObj name="Equation" r:id="rId7" imgW="18288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78" y="5337294"/>
                        <a:ext cx="1824037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700634" y="5729407"/>
          <a:ext cx="67119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31000" imgH="368300" progId="Equation.3">
                  <p:embed/>
                </p:oleObj>
              </mc:Choice>
              <mc:Fallback>
                <p:oleObj name="Equation" r:id="rId9" imgW="67310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634" y="5729407"/>
                        <a:ext cx="671195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6875" y="1268413"/>
            <a:ext cx="7596981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Sullo stesso spazio di campioni si possono definire più leggi di probabilità. Ad esempio la probabilità condizionata.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71550" y="3140075"/>
            <a:ext cx="2879725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Arial" charset="0"/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189038" y="3573463"/>
            <a:ext cx="1511300" cy="1008062"/>
          </a:xfrm>
          <a:prstGeom prst="ellipse">
            <a:avLst/>
          </a:prstGeom>
          <a:solidFill>
            <a:srgbClr val="FF00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124075" y="3571875"/>
            <a:ext cx="1511300" cy="1009650"/>
          </a:xfrm>
          <a:prstGeom prst="ellipse">
            <a:avLst/>
          </a:prstGeom>
          <a:solidFill>
            <a:srgbClr val="3366FF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42988" y="3187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A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348038" y="3211513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B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633913" y="3141663"/>
          <a:ext cx="36052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06800" imgH="787400" progId="Equation.3">
                  <p:embed/>
                </p:oleObj>
              </mc:Choice>
              <mc:Fallback>
                <p:oleObj name="Equation" r:id="rId3" imgW="36068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3141663"/>
                        <a:ext cx="36052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5551488" y="4224338"/>
          <a:ext cx="16843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75673" imgH="355446" progId="Equation.3">
                  <p:embed/>
                </p:oleObj>
              </mc:Choice>
              <mc:Fallback>
                <p:oleObj name="Equation" r:id="rId5" imgW="1675673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8" y="4224338"/>
                        <a:ext cx="168433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11188" y="5419725"/>
            <a:ext cx="81375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Questa nuova legge soddisfa le proprietà della probabilità.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Condizionata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351837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Verifichiamo che la probabilità condizionata soddisfa gli assiomi che deve soddisfare qualunque legge di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probablit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971550" y="2665831"/>
          <a:ext cx="14652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59866" imgH="355446" progId="Equation.3">
                  <p:embed/>
                </p:oleObj>
              </mc:Choice>
              <mc:Fallback>
                <p:oleObj name="Equation" r:id="rId3" imgW="1459866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665831"/>
                        <a:ext cx="14652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66182" y="2346820"/>
            <a:ext cx="4535487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Poich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è il rapporto tra due numeri positivi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033462" y="3755594"/>
          <a:ext cx="14033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394" imgH="355446" progId="Equation.3">
                  <p:embed/>
                </p:oleObj>
              </mc:Choice>
              <mc:Fallback>
                <p:oleObj name="Equation" r:id="rId5" imgW="1396394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2" y="3755594"/>
                        <a:ext cx="14033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8313" y="2039931"/>
            <a:ext cx="34559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positivit</a:t>
            </a:r>
            <a:r>
              <a:rPr lang="en-US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à</a:t>
            </a: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11560" y="3198753"/>
            <a:ext cx="460851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normalizzazione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11560" y="4303438"/>
            <a:ext cx="80660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Dalla definizione di probabilit</a:t>
            </a:r>
            <a:r>
              <a:rPr lang="en-US" altLang="it-IT" sz="2400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condizionata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755576" y="4929920"/>
          <a:ext cx="57626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765800" imgH="787400" progId="Equation.3">
                  <p:embed/>
                </p:oleObj>
              </mc:Choice>
              <mc:Fallback>
                <p:oleObj name="Equation" r:id="rId7" imgW="57658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929920"/>
                        <a:ext cx="57626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540750" y="6400800"/>
            <a:ext cx="603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F0F5E6F7-72B5-40A8-841D-643E02743C45}" type="slidenum">
              <a:rPr lang="it-IT" altLang="it-IT" sz="140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Condizionata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74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511</Words>
  <Application>Microsoft Macintosh PowerPoint</Application>
  <PresentationFormat>Presentazione su schermo (4:3)</PresentationFormat>
  <Paragraphs>103</Paragraphs>
  <Slides>12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Equazione</vt:lpstr>
      <vt:lpstr>Presentazione standard di PowerPoint</vt:lpstr>
      <vt:lpstr>Sommario</vt:lpstr>
      <vt:lpstr>Teoria della Probabilità - Approccio assiomatico</vt:lpstr>
      <vt:lpstr>Teoria della Probabilità - Approccio assiomatico</vt:lpstr>
      <vt:lpstr>Teoria della Probabilità - Approccio assiomatico</vt:lpstr>
      <vt:lpstr>Teoria della Probabilità - Approccio assiomatico</vt:lpstr>
      <vt:lpstr>Teoria della Probabilità - Approccio assiomatico</vt:lpstr>
      <vt:lpstr>Probabilità Condizionata</vt:lpstr>
      <vt:lpstr>Probabilità Condizionata</vt:lpstr>
      <vt:lpstr>Probabilità Condizionata</vt:lpstr>
      <vt:lpstr>Probabilità Condizionata</vt:lpstr>
      <vt:lpstr>Indipendenza Statistica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109</cp:revision>
  <cp:lastPrinted>1601-01-01T00:00:00Z</cp:lastPrinted>
  <dcterms:created xsi:type="dcterms:W3CDTF">2014-02-26T18:00:47Z</dcterms:created>
  <dcterms:modified xsi:type="dcterms:W3CDTF">2022-12-05T15:54:11Z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