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56" r:id="rId2"/>
    <p:sldId id="257" r:id="rId3"/>
    <p:sldId id="341" r:id="rId4"/>
    <p:sldId id="300" r:id="rId5"/>
    <p:sldId id="342" r:id="rId6"/>
    <p:sldId id="343" r:id="rId7"/>
    <p:sldId id="301" r:id="rId8"/>
    <p:sldId id="302" r:id="rId9"/>
    <p:sldId id="316" r:id="rId10"/>
    <p:sldId id="327" r:id="rId11"/>
    <p:sldId id="350" r:id="rId12"/>
    <p:sldId id="303" r:id="rId13"/>
    <p:sldId id="348" r:id="rId14"/>
    <p:sldId id="304" r:id="rId15"/>
    <p:sldId id="349" r:id="rId16"/>
    <p:sldId id="305" r:id="rId17"/>
    <p:sldId id="306" r:id="rId18"/>
    <p:sldId id="307" r:id="rId19"/>
    <p:sldId id="308" r:id="rId20"/>
    <p:sldId id="309" r:id="rId21"/>
    <p:sldId id="310" r:id="rId22"/>
    <p:sldId id="311" r:id="rId23"/>
    <p:sldId id="330" r:id="rId24"/>
    <p:sldId id="331" r:id="rId25"/>
    <p:sldId id="312" r:id="rId26"/>
    <p:sldId id="313" r:id="rId27"/>
    <p:sldId id="328" r:id="rId28"/>
    <p:sldId id="329" r:id="rId29"/>
    <p:sldId id="332" r:id="rId30"/>
    <p:sldId id="315" r:id="rId31"/>
    <p:sldId id="325" r:id="rId32"/>
    <p:sldId id="323" r:id="rId33"/>
    <p:sldId id="338" r:id="rId34"/>
    <p:sldId id="351" r:id="rId35"/>
    <p:sldId id="339" r:id="rId36"/>
    <p:sldId id="340" r:id="rId37"/>
    <p:sldId id="322" r:id="rId38"/>
    <p:sldId id="337" r:id="rId39"/>
    <p:sldId id="336" r:id="rId40"/>
    <p:sldId id="324" r:id="rId41"/>
    <p:sldId id="317" r:id="rId42"/>
    <p:sldId id="318" r:id="rId43"/>
    <p:sldId id="347" r:id="rId44"/>
    <p:sldId id="314" r:id="rId45"/>
    <p:sldId id="319" r:id="rId46"/>
    <p:sldId id="333" r:id="rId47"/>
    <p:sldId id="335" r:id="rId48"/>
    <p:sldId id="334" r:id="rId49"/>
    <p:sldId id="320" r:id="rId50"/>
    <p:sldId id="326" r:id="rId51"/>
    <p:sldId id="321" r:id="rId52"/>
    <p:sldId id="346" r:id="rId53"/>
    <p:sldId id="344" r:id="rId54"/>
    <p:sldId id="345" r:id="rId55"/>
    <p:sldId id="25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D652"/>
    <a:srgbClr val="3078B5"/>
    <a:srgbClr val="2C3A58"/>
    <a:srgbClr val="2E3C5D"/>
    <a:srgbClr val="F49B29"/>
    <a:srgbClr val="BAD124"/>
    <a:srgbClr val="FEF756"/>
    <a:srgbClr val="93D637"/>
    <a:srgbClr val="AACC1F"/>
    <a:srgbClr val="FED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78" autoAdjust="0"/>
    <p:restoredTop sz="94674"/>
  </p:normalViewPr>
  <p:slideViewPr>
    <p:cSldViewPr snapToGrid="0" snapToObjects="1">
      <p:cViewPr varScale="1">
        <p:scale>
          <a:sx n="76" d="100"/>
          <a:sy n="76" d="100"/>
        </p:scale>
        <p:origin x="54" y="15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7/6/2022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omino.research.ibm.com/comm/pr.nsf/pages/rscd.bluegene-picai.html"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hyperlink" Target="https://www.wired.com/2015/07/obama-supercomputing/"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wired.com/2015/07/obama-supercomputing/" TargetMode="External"/><Relationship Id="rId2" Type="http://schemas.openxmlformats.org/officeDocument/2006/relationships/hyperlink" Target="https://www.olcf.ornl.gov/frontier/"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www.wired.com/2015/07/obama-supercomputing/"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wired.com/2015/07/obama-supercomputing/" TargetMode="External"/><Relationship Id="rId2" Type="http://schemas.openxmlformats.org/officeDocument/2006/relationships/hyperlink" Target="https://www.lumi-supercomputer.eu/"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wired.com/2015/07/obama-supercomputin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wired.com/2015/07/obama-supercomputin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nsccwx.cn/"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eni.com/it_IT/attivita/green-data-center-hpc5"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hpc.cineca.it/hardware/marconi100"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op500.org/statistics/overtime/"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Human_Brain_Project" TargetMode="External"/><Relationship Id="rId2" Type="http://schemas.openxmlformats.org/officeDocument/2006/relationships/hyperlink" Target="https://www.humanbrainproject.eu/e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foldingathome.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ldingathome.or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foldingathom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rketsandmarkets.com/Market-Reports/Quantum-High-Performance-Computing-Market-631.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en.wikipedia.org/wiki/List_of_hypothetical_technologie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dw.com/en/ibm-unveils-first-quantum-computer-in-germany/a-57909494" TargetMode="External"/><Relationship Id="rId2" Type="http://schemas.openxmlformats.org/officeDocument/2006/relationships/hyperlink" Target="https://en.wikipedia.org/wiki/Quantum_computing/"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hyperlink" Target="https://www.technologyreview.com/s/610274/google-thinks-its-close-to-quantum-supremacy-heres-what-that-really-means/"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www.technologyreview.com/s/613507/the-new-benchmark-quantum-computers-must-beat-to-achieve-quantum-supremacy" TargetMode="External"/><Relationship Id="rId4" Type="http://schemas.openxmlformats.org/officeDocument/2006/relationships/hyperlink" Target="https://ai.googleblog.com/2018/03/a-preview-of-bristlecone-googles-new.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mckinsey.com/business-functions/mckinsey-digital/our-insights/tech-forward/quantum-computing-is-coming-how-can-your-company-prepare" TargetMode="External"/><Relationship Id="rId2" Type="http://schemas.openxmlformats.org/officeDocument/2006/relationships/hyperlink" Target="https://www.mckinsey.com/business-functions/mckinsey-digital/our-insights/quantum-computing-use-cases-are-getting-real-what-you-need-to-know"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mckinsey.com/business-functions/mckinsey-digital/our-insights/a-game-plan-for-quantum-computin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bamawhitehouse.archives.gov/blog/2015/07/29/advancing-us-leadership-high-performance-computing" TargetMode="External"/><Relationship Id="rId2" Type="http://schemas.openxmlformats.org/officeDocument/2006/relationships/hyperlink" Target="https://www.wired.com/2015/07/obama-supercomputing/" TargetMode="External"/><Relationship Id="rId1" Type="http://schemas.openxmlformats.org/officeDocument/2006/relationships/slideLayout" Target="../slideLayouts/slideLayout2.xml"/><Relationship Id="rId5" Type="http://schemas.openxmlformats.org/officeDocument/2006/relationships/hyperlink" Target="https://obamawhitehouse.archives.gov/the-press-office/2015/07/29/executive-order-creating-national-strategic-computing-initiative" TargetMode="External"/><Relationship Id="rId4" Type="http://schemas.openxmlformats.org/officeDocument/2006/relationships/hyperlink" Target="https://obamawhitehouse.archives.gov/the-press-office/2015/07/29/executiv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nitrd.gov/pubs/National-Strategic-Computing-Initiative-Update-2019.pdf" TargetMode="External"/><Relationship Id="rId2" Type="http://schemas.openxmlformats.org/officeDocument/2006/relationships/hyperlink" Target="https://www.nitrd.gov/nsci/"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nitrd.gov/"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www.nitrd.gov/program-component-areas/nitrd-pcas-2022/#ENIT" TargetMode="External"/><Relationship Id="rId13" Type="http://schemas.openxmlformats.org/officeDocument/2006/relationships/hyperlink" Target="https://www.nitrd.gov/program-component-areas/nitrd-pcas-2022/#LSN" TargetMode="External"/><Relationship Id="rId3" Type="http://schemas.openxmlformats.org/officeDocument/2006/relationships/hyperlink" Target="https://www.nitrd.gov/program-component-areas/nitrd-pcas-2022/#AI" TargetMode="External"/><Relationship Id="rId7" Type="http://schemas.openxmlformats.org/officeDocument/2006/relationships/hyperlink" Target="https://www.nitrd.gov/program-component-areas/nitrd-pcas-2022/#EdW" TargetMode="External"/><Relationship Id="rId12" Type="http://schemas.openxmlformats.org/officeDocument/2006/relationships/hyperlink" Target="https://www.nitrd.gov/program-component-areas/nitrd-pcas-2022/#LSDMA" TargetMode="External"/><Relationship Id="rId2" Type="http://schemas.openxmlformats.org/officeDocument/2006/relationships/hyperlink" Target="https://www.nitrd.gov/coordination-areas/" TargetMode="External"/><Relationship Id="rId1" Type="http://schemas.openxmlformats.org/officeDocument/2006/relationships/slideLayout" Target="../slideLayouts/slideLayout2.xml"/><Relationship Id="rId6" Type="http://schemas.openxmlformats.org/officeDocument/2006/relationships/hyperlink" Target="https://www.nitrd.gov/program-component-areas/nitrd-pcas-2022/#CSP" TargetMode="External"/><Relationship Id="rId11" Type="http://schemas.openxmlformats.org/officeDocument/2006/relationships/hyperlink" Target="https://www.nitrd.gov/program-component-areas/nitrd-pcas-2022/#IRAS" TargetMode="External"/><Relationship Id="rId5" Type="http://schemas.openxmlformats.org/officeDocument/2006/relationships/hyperlink" Target="https://www.nitrd.gov/program-component-areas/nitrd-pcas-2022/#CNPS" TargetMode="External"/><Relationship Id="rId15" Type="http://schemas.openxmlformats.org/officeDocument/2006/relationships/image" Target="../media/image44.png"/><Relationship Id="rId10" Type="http://schemas.openxmlformats.org/officeDocument/2006/relationships/hyperlink" Target="https://www.nitrd.gov/program-component-areas/nitrd-pcas-2022/#HCIA" TargetMode="External"/><Relationship Id="rId4" Type="http://schemas.openxmlformats.org/officeDocument/2006/relationships/hyperlink" Target="https://www.nitrd.gov/program-component-areas/nitrd-pcas-2022/#CHuman" TargetMode="External"/><Relationship Id="rId9" Type="http://schemas.openxmlformats.org/officeDocument/2006/relationships/hyperlink" Target="https://www.nitrd.gov/program-component-areas/nitrd-pcas-2022/#EHCS" TargetMode="External"/><Relationship Id="rId14" Type="http://schemas.openxmlformats.org/officeDocument/2006/relationships/hyperlink" Target="https://www.nitrd.gov/program-component-areas/nitrd-pcas-2022/#SPSQ"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nitrd.gov/pubs/Convergence-HPC-BD-ML-JointWSreport-2019.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xascaleproject.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exascale.org/iesp/Main_Pag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Supercomputing_in_Europe" TargetMode="External"/><Relationship Id="rId2" Type="http://schemas.openxmlformats.org/officeDocument/2006/relationships/hyperlink" Target="https://eurohpc-ju.europa.eu/"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race-ri.eu/about/introduction/" TargetMode="External"/><Relationship Id="rId1" Type="http://schemas.openxmlformats.org/officeDocument/2006/relationships/slideLayout" Target="../slideLayouts/slideLayout2.xml"/><Relationship Id="rId4" Type="http://schemas.openxmlformats.org/officeDocument/2006/relationships/hyperlink" Target="https://prace-ri.eu/wp-content/uploads/PRACE_Annual_Report_2020.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business-newsupdate.com/exascale-computing-market-32835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ai.facebook.com/blog/ai-rsc/" TargetMode="External"/><Relationship Id="rId2" Type="http://schemas.openxmlformats.org/officeDocument/2006/relationships/hyperlink" Target="https://www.youtube.com/watch?v=fZnykn1tDSE"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journals.sagepub.com/toc/HPC/curr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a:t>DIGITAL TECH</a:t>
            </a:r>
            <a:endParaRPr lang="it-GB" dirty="0"/>
          </a:p>
          <a:p>
            <a:r>
              <a:rPr lang="it-IT" dirty="0"/>
              <a:t>High Performance Computing</a:t>
            </a:r>
            <a:endParaRPr lang="it-GB" dirty="0"/>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dirty="0"/>
              <a:t>MASTER MEIM 2021-2022</a:t>
            </a:r>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sz="2400" dirty="0"/>
              <a:t>Lesson 2</a:t>
            </a:r>
            <a:endParaRPr lang="it-GB" sz="2400"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p:txBody>
          <a:bodyPr/>
          <a:lstStyle/>
          <a:p>
            <a:r>
              <a:rPr lang="it-IT" dirty="0"/>
              <a:t>Prof. Giulio Giunta</a:t>
            </a:r>
            <a:endParaRPr lang="it-GB" dirty="0"/>
          </a:p>
          <a:p>
            <a:r>
              <a:rPr lang="it-GB" dirty="0"/>
              <a:t>Prof. </a:t>
            </a:r>
            <a:r>
              <a:rPr lang="it-IT" dirty="0"/>
              <a:t>of Scientific Computing,  </a:t>
            </a:r>
            <a:r>
              <a:rPr lang="it-GB" dirty="0"/>
              <a:t>Università degli Studi di Napoli Parthenope</a:t>
            </a:r>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7855229" cy="464602"/>
          </a:xfrm>
        </p:spPr>
        <p:txBody>
          <a:bodyPr/>
          <a:lstStyle/>
          <a:p>
            <a:r>
              <a:rPr lang="it-IT" sz="3600" dirty="0"/>
              <a:t>How </a:t>
            </a:r>
            <a:r>
              <a:rPr lang="it-IT" sz="3600" dirty="0" err="1"/>
              <a:t>powerful</a:t>
            </a:r>
            <a:r>
              <a:rPr lang="it-IT" sz="3600" dirty="0"/>
              <a:t> </a:t>
            </a:r>
            <a:r>
              <a:rPr lang="it-IT" sz="3600" dirty="0" err="1"/>
              <a:t>is</a:t>
            </a:r>
            <a:r>
              <a:rPr lang="it-IT" sz="3600" dirty="0"/>
              <a:t> a </a:t>
            </a:r>
            <a:r>
              <a:rPr lang="it-IT" sz="3600" dirty="0" err="1"/>
              <a:t>powerful</a:t>
            </a:r>
            <a:r>
              <a:rPr lang="it-IT" sz="3600" dirty="0"/>
              <a:t> computer ?</a:t>
            </a:r>
            <a:endParaRPr lang="it-GB" sz="3600" dirty="0"/>
          </a:p>
        </p:txBody>
      </p:sp>
      <p:sp>
        <p:nvSpPr>
          <p:cNvPr id="3" name="CasellaDiTesto 2">
            <a:extLst>
              <a:ext uri="{FF2B5EF4-FFF2-40B4-BE49-F238E27FC236}">
                <a16:creationId xmlns:a16="http://schemas.microsoft.com/office/drawing/2014/main" id="{83E18EDE-3342-47BE-BCFE-D524A085EF09}"/>
              </a:ext>
            </a:extLst>
          </p:cNvPr>
          <p:cNvSpPr txBox="1"/>
          <p:nvPr/>
        </p:nvSpPr>
        <p:spPr>
          <a:xfrm>
            <a:off x="557250" y="3980051"/>
            <a:ext cx="4763868" cy="739754"/>
          </a:xfrm>
          <a:prstGeom prst="rect">
            <a:avLst/>
          </a:prstGeom>
          <a:noFill/>
        </p:spPr>
        <p:txBody>
          <a:bodyPr wrap="none" rtlCol="0">
            <a:spAutoFit/>
          </a:bodyPr>
          <a:lstStyle/>
          <a:p>
            <a:pPr algn="l">
              <a:lnSpc>
                <a:spcPct val="150000"/>
              </a:lnSpc>
            </a:pPr>
            <a:r>
              <a:rPr lang="it-IT" sz="3200" spc="100" dirty="0" err="1">
                <a:latin typeface="Arial" panose="020B0604020202020204" pitchFamily="34" charset="0"/>
                <a:ea typeface="Open Sans" panose="020B0606030504020204" pitchFamily="34" charset="0"/>
                <a:cs typeface="Arial" panose="020B0604020202020204" pitchFamily="34" charset="0"/>
              </a:rPr>
              <a:t>Petaflops</a:t>
            </a:r>
            <a:r>
              <a:rPr lang="it-IT" sz="3200" spc="100" dirty="0">
                <a:latin typeface="Arial" panose="020B0604020202020204" pitchFamily="34" charset="0"/>
                <a:ea typeface="Open Sans" panose="020B0606030504020204" pitchFamily="34" charset="0"/>
                <a:cs typeface="Arial" panose="020B0604020202020204" pitchFamily="34" charset="0"/>
              </a:rPr>
              <a:t> scale ( 10</a:t>
            </a:r>
            <a:r>
              <a:rPr lang="it-IT" sz="3200" spc="100" baseline="30000" dirty="0">
                <a:latin typeface="Arial" panose="020B0604020202020204" pitchFamily="34" charset="0"/>
                <a:ea typeface="Open Sans" panose="020B0606030504020204" pitchFamily="34" charset="0"/>
                <a:cs typeface="Arial" panose="020B0604020202020204" pitchFamily="34" charset="0"/>
              </a:rPr>
              <a:t>15</a:t>
            </a:r>
            <a:r>
              <a:rPr lang="it-IT" sz="3200" spc="100" dirty="0">
                <a:latin typeface="Arial" panose="020B0604020202020204" pitchFamily="34" charset="0"/>
                <a:ea typeface="Open Sans" panose="020B0606030504020204" pitchFamily="34" charset="0"/>
                <a:cs typeface="Arial" panose="020B0604020202020204" pitchFamily="34" charset="0"/>
              </a:rPr>
              <a:t> ) </a:t>
            </a:r>
          </a:p>
        </p:txBody>
      </p:sp>
      <p:sp>
        <p:nvSpPr>
          <p:cNvPr id="4" name="Freccia a destra 3">
            <a:extLst>
              <a:ext uri="{FF2B5EF4-FFF2-40B4-BE49-F238E27FC236}">
                <a16:creationId xmlns:a16="http://schemas.microsoft.com/office/drawing/2014/main" id="{BC986A98-BA27-4588-9217-EB07524B26B8}"/>
              </a:ext>
            </a:extLst>
          </p:cNvPr>
          <p:cNvSpPr/>
          <p:nvPr/>
        </p:nvSpPr>
        <p:spPr>
          <a:xfrm>
            <a:off x="5606796" y="42234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28F0902-98C4-4686-BFD9-14B49716B693}"/>
              </a:ext>
            </a:extLst>
          </p:cNvPr>
          <p:cNvSpPr txBox="1"/>
          <p:nvPr/>
        </p:nvSpPr>
        <p:spPr>
          <a:xfrm>
            <a:off x="7214954" y="3980051"/>
            <a:ext cx="4614789" cy="739754"/>
          </a:xfrm>
          <a:prstGeom prst="rect">
            <a:avLst/>
          </a:prstGeom>
          <a:noFill/>
        </p:spPr>
        <p:txBody>
          <a:bodyPr wrap="none" rtlCol="0">
            <a:spAutoFit/>
          </a:bodyPr>
          <a:lstStyle/>
          <a:p>
            <a:pPr algn="l">
              <a:lnSpc>
                <a:spcPct val="150000"/>
              </a:lnSpc>
            </a:pPr>
            <a:r>
              <a:rPr lang="it-IT" sz="3200" spc="100" dirty="0" err="1">
                <a:latin typeface="Arial" panose="020B0604020202020204" pitchFamily="34" charset="0"/>
                <a:ea typeface="Open Sans" panose="020B0606030504020204" pitchFamily="34" charset="0"/>
                <a:cs typeface="Arial" panose="020B0604020202020204" pitchFamily="34" charset="0"/>
              </a:rPr>
              <a:t>Exaflops</a:t>
            </a:r>
            <a:r>
              <a:rPr lang="it-IT" sz="3200" spc="100" dirty="0">
                <a:latin typeface="Arial" panose="020B0604020202020204" pitchFamily="34" charset="0"/>
                <a:ea typeface="Open Sans" panose="020B0606030504020204" pitchFamily="34" charset="0"/>
                <a:cs typeface="Arial" panose="020B0604020202020204" pitchFamily="34" charset="0"/>
              </a:rPr>
              <a:t> scale ( 10</a:t>
            </a:r>
            <a:r>
              <a:rPr lang="it-IT" sz="3200" spc="100" baseline="30000" dirty="0">
                <a:latin typeface="Arial" panose="020B0604020202020204" pitchFamily="34" charset="0"/>
                <a:ea typeface="Open Sans" panose="020B0606030504020204" pitchFamily="34" charset="0"/>
                <a:cs typeface="Arial" panose="020B0604020202020204" pitchFamily="34" charset="0"/>
              </a:rPr>
              <a:t>18</a:t>
            </a:r>
            <a:r>
              <a:rPr lang="it-IT" sz="3200" spc="100" dirty="0">
                <a:latin typeface="Arial" panose="020B0604020202020204" pitchFamily="34" charset="0"/>
                <a:ea typeface="Open Sans" panose="020B0606030504020204" pitchFamily="34" charset="0"/>
                <a:cs typeface="Arial" panose="020B0604020202020204" pitchFamily="34" charset="0"/>
              </a:rPr>
              <a:t> ) </a:t>
            </a:r>
          </a:p>
        </p:txBody>
      </p:sp>
      <p:sp>
        <p:nvSpPr>
          <p:cNvPr id="14" name="CasellaDiTesto 13">
            <a:extLst>
              <a:ext uri="{FF2B5EF4-FFF2-40B4-BE49-F238E27FC236}">
                <a16:creationId xmlns:a16="http://schemas.microsoft.com/office/drawing/2014/main" id="{160A4067-2297-443A-93F7-3226EB93D98C}"/>
              </a:ext>
            </a:extLst>
          </p:cNvPr>
          <p:cNvSpPr txBox="1"/>
          <p:nvPr/>
        </p:nvSpPr>
        <p:spPr>
          <a:xfrm>
            <a:off x="4249685" y="2632589"/>
            <a:ext cx="3378425" cy="739754"/>
          </a:xfrm>
          <a:prstGeom prst="rect">
            <a:avLst/>
          </a:prstGeom>
          <a:noFill/>
        </p:spPr>
        <p:txBody>
          <a:bodyPr wrap="none" rtlCol="0">
            <a:spAutoFit/>
          </a:bodyPr>
          <a:lstStyle/>
          <a:p>
            <a:pPr algn="l">
              <a:lnSpc>
                <a:spcPct val="150000"/>
              </a:lnSpc>
            </a:pPr>
            <a:r>
              <a:rPr lang="it-IT" sz="3200" spc="100" dirty="0" err="1">
                <a:latin typeface="Arial" panose="020B0604020202020204" pitchFamily="34" charset="0"/>
                <a:ea typeface="Open Sans" panose="020B0606030504020204" pitchFamily="34" charset="0"/>
                <a:cs typeface="Arial" panose="020B0604020202020204" pitchFamily="34" charset="0"/>
              </a:rPr>
              <a:t>today’s</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treshold</a:t>
            </a:r>
            <a:r>
              <a:rPr lang="it-IT" sz="3200" spc="100" dirty="0">
                <a:latin typeface="Arial" panose="020B0604020202020204" pitchFamily="34" charset="0"/>
                <a:ea typeface="Open Sans" panose="020B0606030504020204" pitchFamily="34" charset="0"/>
                <a:cs typeface="Arial" panose="020B0604020202020204" pitchFamily="34" charset="0"/>
              </a:rPr>
              <a:t> </a:t>
            </a:r>
          </a:p>
        </p:txBody>
      </p:sp>
      <p:sp>
        <p:nvSpPr>
          <p:cNvPr id="15" name="CasellaDiTesto 14">
            <a:extLst>
              <a:ext uri="{FF2B5EF4-FFF2-40B4-BE49-F238E27FC236}">
                <a16:creationId xmlns:a16="http://schemas.microsoft.com/office/drawing/2014/main" id="{E46BC9D8-AC09-4C45-B16F-74EE39C376A5}"/>
              </a:ext>
            </a:extLst>
          </p:cNvPr>
          <p:cNvSpPr txBox="1"/>
          <p:nvPr/>
        </p:nvSpPr>
        <p:spPr>
          <a:xfrm>
            <a:off x="3999904" y="5247713"/>
            <a:ext cx="3877985" cy="646331"/>
          </a:xfrm>
          <a:prstGeom prst="rect">
            <a:avLst/>
          </a:prstGeom>
          <a:solidFill>
            <a:schemeClr val="bg1">
              <a:lumMod val="95000"/>
            </a:schemeClr>
          </a:solidFill>
        </p:spPr>
        <p:txBody>
          <a:bodyPr wrap="none" rtlCol="0">
            <a:spAutoFit/>
          </a:bodyPr>
          <a:lstStyle/>
          <a:p>
            <a:pPr algn="l"/>
            <a:r>
              <a:rPr lang="it-IT" sz="3600" spc="100" dirty="0" err="1">
                <a:latin typeface="Arial" panose="020B0604020202020204" pitchFamily="34" charset="0"/>
                <a:ea typeface="Open Sans" panose="020B0606030504020204" pitchFamily="34" charset="0"/>
                <a:cs typeface="Arial" panose="020B0604020202020204" pitchFamily="34" charset="0"/>
              </a:rPr>
              <a:t>pre-Exascale</a:t>
            </a:r>
            <a:r>
              <a:rPr lang="it-IT" sz="3600" spc="100" dirty="0">
                <a:latin typeface="Arial" panose="020B0604020202020204" pitchFamily="34" charset="0"/>
                <a:ea typeface="Open Sans" panose="020B0606030504020204" pitchFamily="34" charset="0"/>
                <a:cs typeface="Arial" panose="020B0604020202020204" pitchFamily="34" charset="0"/>
              </a:rPr>
              <a:t> era</a:t>
            </a:r>
          </a:p>
        </p:txBody>
      </p:sp>
      <p:grpSp>
        <p:nvGrpSpPr>
          <p:cNvPr id="9" name="Gruppo 8">
            <a:extLst>
              <a:ext uri="{FF2B5EF4-FFF2-40B4-BE49-F238E27FC236}">
                <a16:creationId xmlns:a16="http://schemas.microsoft.com/office/drawing/2014/main" id="{4455E581-7F79-1912-7FD6-48D2BA52865C}"/>
              </a:ext>
            </a:extLst>
          </p:cNvPr>
          <p:cNvGrpSpPr/>
          <p:nvPr/>
        </p:nvGrpSpPr>
        <p:grpSpPr>
          <a:xfrm>
            <a:off x="920706" y="963956"/>
            <a:ext cx="10607040" cy="5392701"/>
            <a:chOff x="920706" y="963956"/>
            <a:chExt cx="10607040" cy="5392701"/>
          </a:xfrm>
        </p:grpSpPr>
        <p:cxnSp>
          <p:nvCxnSpPr>
            <p:cNvPr id="6" name="Connettore diritto 5">
              <a:extLst>
                <a:ext uri="{FF2B5EF4-FFF2-40B4-BE49-F238E27FC236}">
                  <a16:creationId xmlns:a16="http://schemas.microsoft.com/office/drawing/2014/main" id="{33E87573-8804-F35E-3F71-44E6DF29B8B4}"/>
                </a:ext>
              </a:extLst>
            </p:cNvPr>
            <p:cNvCxnSpPr/>
            <p:nvPr/>
          </p:nvCxnSpPr>
          <p:spPr>
            <a:xfrm flipH="1">
              <a:off x="1059443" y="1109892"/>
              <a:ext cx="10468303" cy="507649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12A3869D-C0B1-D823-0DD7-705B898620D7}"/>
                </a:ext>
              </a:extLst>
            </p:cNvPr>
            <p:cNvCxnSpPr>
              <a:cxnSpLocks/>
            </p:cNvCxnSpPr>
            <p:nvPr/>
          </p:nvCxnSpPr>
          <p:spPr>
            <a:xfrm flipH="1" flipV="1">
              <a:off x="920706" y="963956"/>
              <a:ext cx="10556591" cy="5392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43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7855229" cy="464602"/>
          </a:xfrm>
        </p:spPr>
        <p:txBody>
          <a:bodyPr/>
          <a:lstStyle/>
          <a:p>
            <a:r>
              <a:rPr lang="it-IT" sz="3600" dirty="0"/>
              <a:t>How </a:t>
            </a:r>
            <a:r>
              <a:rPr lang="it-IT" sz="3600" dirty="0" err="1"/>
              <a:t>powerful</a:t>
            </a:r>
            <a:r>
              <a:rPr lang="it-IT" sz="3600" dirty="0"/>
              <a:t> </a:t>
            </a:r>
            <a:r>
              <a:rPr lang="it-IT" sz="3600" dirty="0" err="1"/>
              <a:t>is</a:t>
            </a:r>
            <a:r>
              <a:rPr lang="it-IT" sz="3600" dirty="0"/>
              <a:t> a </a:t>
            </a:r>
            <a:r>
              <a:rPr lang="it-IT" sz="3600" dirty="0" err="1"/>
              <a:t>powerful</a:t>
            </a:r>
            <a:r>
              <a:rPr lang="it-IT" sz="3600" dirty="0"/>
              <a:t> computer ?</a:t>
            </a:r>
            <a:endParaRPr lang="it-GB" sz="3600" dirty="0"/>
          </a:p>
        </p:txBody>
      </p:sp>
      <p:sp>
        <p:nvSpPr>
          <p:cNvPr id="3" name="CasellaDiTesto 2">
            <a:extLst>
              <a:ext uri="{FF2B5EF4-FFF2-40B4-BE49-F238E27FC236}">
                <a16:creationId xmlns:a16="http://schemas.microsoft.com/office/drawing/2014/main" id="{83E18EDE-3342-47BE-BCFE-D524A085EF09}"/>
              </a:ext>
            </a:extLst>
          </p:cNvPr>
          <p:cNvSpPr txBox="1"/>
          <p:nvPr/>
        </p:nvSpPr>
        <p:spPr>
          <a:xfrm>
            <a:off x="351153" y="2908728"/>
            <a:ext cx="11031550" cy="1569660"/>
          </a:xfrm>
          <a:prstGeom prst="rect">
            <a:avLst/>
          </a:prstGeom>
          <a:noFill/>
        </p:spPr>
        <p:txBody>
          <a:bodyPr wrap="square" rtlCol="0">
            <a:spAutoFit/>
          </a:bodyPr>
          <a:lstStyle/>
          <a:p>
            <a:pPr algn="ctr"/>
            <a:r>
              <a:rPr lang="it-IT" sz="3200" spc="100" dirty="0">
                <a:latin typeface="Arial" panose="020B0604020202020204" pitchFamily="34" charset="0"/>
                <a:ea typeface="Open Sans" panose="020B0606030504020204" pitchFamily="34" charset="0"/>
                <a:cs typeface="Arial" panose="020B0604020202020204" pitchFamily="34" charset="0"/>
              </a:rPr>
              <a:t>in June 2022, he supercomputer </a:t>
            </a:r>
            <a:r>
              <a:rPr lang="it-IT" sz="3200" b="1" spc="100" dirty="0">
                <a:solidFill>
                  <a:srgbClr val="C00000"/>
                </a:solidFill>
                <a:latin typeface="Arial" panose="020B0604020202020204" pitchFamily="34" charset="0"/>
                <a:ea typeface="Open Sans" panose="020B0606030504020204" pitchFamily="34" charset="0"/>
                <a:cs typeface="Arial" panose="020B0604020202020204" pitchFamily="34" charset="0"/>
              </a:rPr>
              <a:t>FRONTIER</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has</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broken</a:t>
            </a:r>
            <a:r>
              <a:rPr lang="it-IT" sz="3200" spc="100" dirty="0">
                <a:latin typeface="Arial" panose="020B0604020202020204" pitchFamily="34" charset="0"/>
                <a:ea typeface="Open Sans" panose="020B0606030504020204" pitchFamily="34" charset="0"/>
                <a:cs typeface="Arial" panose="020B0604020202020204" pitchFamily="34" charset="0"/>
              </a:rPr>
              <a:t> the </a:t>
            </a:r>
            <a:r>
              <a:rPr lang="it-IT" sz="3200" spc="100" dirty="0" err="1">
                <a:latin typeface="Arial" panose="020B0604020202020204" pitchFamily="34" charset="0"/>
                <a:ea typeface="Open Sans" panose="020B0606030504020204" pitchFamily="34" charset="0"/>
                <a:cs typeface="Arial" panose="020B0604020202020204" pitchFamily="34" charset="0"/>
              </a:rPr>
              <a:t>Exaflpos</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treshold</a:t>
            </a:r>
            <a:r>
              <a:rPr lang="it-IT" sz="3200" spc="100" dirty="0">
                <a:latin typeface="Arial" panose="020B0604020202020204" pitchFamily="34" charset="0"/>
                <a:ea typeface="Open Sans" panose="020B0606030504020204" pitchFamily="34" charset="0"/>
                <a:cs typeface="Arial" panose="020B0604020202020204" pitchFamily="34" charset="0"/>
              </a:rPr>
              <a:t>  ( 10</a:t>
            </a:r>
            <a:r>
              <a:rPr lang="it-IT" sz="3200" spc="100" baseline="30000" dirty="0">
                <a:latin typeface="Arial" panose="020B0604020202020204" pitchFamily="34" charset="0"/>
                <a:ea typeface="Open Sans" panose="020B0606030504020204" pitchFamily="34" charset="0"/>
                <a:cs typeface="Arial" panose="020B0604020202020204" pitchFamily="34" charset="0"/>
              </a:rPr>
              <a:t>18</a:t>
            </a:r>
            <a:r>
              <a:rPr lang="it-IT" sz="3200" spc="100" dirty="0">
                <a:latin typeface="Arial" panose="020B0604020202020204" pitchFamily="34" charset="0"/>
                <a:ea typeface="Open Sans" panose="020B0606030504020204" pitchFamily="34" charset="0"/>
                <a:cs typeface="Arial" panose="020B0604020202020204" pitchFamily="34" charset="0"/>
              </a:rPr>
              <a:t> )  in solving a standard </a:t>
            </a:r>
            <a:r>
              <a:rPr lang="it-IT" sz="3200" spc="100" dirty="0" err="1">
                <a:latin typeface="Arial" panose="020B0604020202020204" pitchFamily="34" charset="0"/>
                <a:ea typeface="Open Sans" panose="020B0606030504020204" pitchFamily="34" charset="0"/>
                <a:cs typeface="Arial" panose="020B0604020202020204" pitchFamily="34" charset="0"/>
              </a:rPr>
              <a:t>basic</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computational</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problem</a:t>
            </a:r>
            <a:endParaRPr lang="it-IT" sz="3200" spc="100" dirty="0">
              <a:latin typeface="Arial" panose="020B0604020202020204" pitchFamily="34" charset="0"/>
              <a:ea typeface="Open Sans" panose="020B0606030504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E46BC9D8-AC09-4C45-B16F-74EE39C376A5}"/>
              </a:ext>
            </a:extLst>
          </p:cNvPr>
          <p:cNvSpPr txBox="1"/>
          <p:nvPr/>
        </p:nvSpPr>
        <p:spPr>
          <a:xfrm>
            <a:off x="2378636" y="5217921"/>
            <a:ext cx="7434728" cy="646331"/>
          </a:xfrm>
          <a:prstGeom prst="rect">
            <a:avLst/>
          </a:prstGeom>
          <a:solidFill>
            <a:schemeClr val="bg1">
              <a:lumMod val="95000"/>
            </a:schemeClr>
          </a:solidFill>
        </p:spPr>
        <p:txBody>
          <a:bodyPr wrap="none" rtlCol="0">
            <a:spAutoFit/>
          </a:bodyPr>
          <a:lstStyle/>
          <a:p>
            <a:pPr algn="l"/>
            <a:r>
              <a:rPr lang="it-IT" sz="3600" spc="100" dirty="0" err="1">
                <a:latin typeface="Arial" panose="020B0604020202020204" pitchFamily="34" charset="0"/>
                <a:ea typeface="Open Sans" panose="020B0606030504020204" pitchFamily="34" charset="0"/>
                <a:cs typeface="Arial" panose="020B0604020202020204" pitchFamily="34" charset="0"/>
              </a:rPr>
              <a:t>we</a:t>
            </a:r>
            <a:r>
              <a:rPr lang="it-IT" sz="3600" spc="100" dirty="0">
                <a:latin typeface="Arial" panose="020B0604020202020204" pitchFamily="34" charset="0"/>
                <a:ea typeface="Open Sans" panose="020B0606030504020204" pitchFamily="34" charset="0"/>
                <a:cs typeface="Arial" panose="020B0604020202020204" pitchFamily="34" charset="0"/>
              </a:rPr>
              <a:t> are </a:t>
            </a:r>
            <a:r>
              <a:rPr lang="it-IT" sz="3600" spc="100" dirty="0" err="1">
                <a:latin typeface="Arial" panose="020B0604020202020204" pitchFamily="34" charset="0"/>
                <a:ea typeface="Open Sans" panose="020B0606030504020204" pitchFamily="34" charset="0"/>
                <a:cs typeface="Arial" panose="020B0604020202020204" pitchFamily="34" charset="0"/>
              </a:rPr>
              <a:t>entering</a:t>
            </a:r>
            <a:r>
              <a:rPr lang="it-IT" sz="3600" spc="100" dirty="0">
                <a:latin typeface="Arial" panose="020B0604020202020204" pitchFamily="34" charset="0"/>
                <a:ea typeface="Open Sans" panose="020B0606030504020204" pitchFamily="34" charset="0"/>
                <a:cs typeface="Arial" panose="020B0604020202020204" pitchFamily="34" charset="0"/>
              </a:rPr>
              <a:t> the </a:t>
            </a:r>
            <a:r>
              <a:rPr lang="it-IT" sz="3600" spc="100" dirty="0" err="1">
                <a:latin typeface="Arial" panose="020B0604020202020204" pitchFamily="34" charset="0"/>
                <a:ea typeface="Open Sans" panose="020B0606030504020204" pitchFamily="34" charset="0"/>
                <a:cs typeface="Arial" panose="020B0604020202020204" pitchFamily="34" charset="0"/>
              </a:rPr>
              <a:t>Exascale</a:t>
            </a:r>
            <a:r>
              <a:rPr lang="it-IT" sz="3600" spc="100" dirty="0">
                <a:latin typeface="Arial" panose="020B0604020202020204" pitchFamily="34" charset="0"/>
                <a:ea typeface="Open Sans" panose="020B0606030504020204" pitchFamily="34" charset="0"/>
                <a:cs typeface="Arial" panose="020B0604020202020204" pitchFamily="34" charset="0"/>
              </a:rPr>
              <a:t> era</a:t>
            </a:r>
          </a:p>
        </p:txBody>
      </p:sp>
    </p:spTree>
    <p:extLst>
      <p:ext uri="{BB962C8B-B14F-4D97-AF65-F5344CB8AC3E}">
        <p14:creationId xmlns:p14="http://schemas.microsoft.com/office/powerpoint/2010/main" val="372986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pic>
        <p:nvPicPr>
          <p:cNvPr id="13" name="Picture 3" descr="Blue Gene/L supercomputer #5">
            <a:hlinkClick r:id="rId3"/>
            <a:extLst>
              <a:ext uri="{FF2B5EF4-FFF2-40B4-BE49-F238E27FC236}">
                <a16:creationId xmlns:a16="http://schemas.microsoft.com/office/drawing/2014/main" id="{2D0B81AB-D955-4EA4-B879-1196A1F12AA5}"/>
              </a:ext>
            </a:extLst>
          </p:cNvPr>
          <p:cNvPicPr>
            <a:picLocks noChangeAspect="1" noChangeArrowheads="1"/>
          </p:cNvPicPr>
          <p:nvPr>
            <p:custDataLst>
              <p:tags r:id="rId1"/>
            </p:custDataLst>
          </p:nvPr>
        </p:nvPicPr>
        <p:blipFill>
          <a:blip r:embed="rId4" cstate="print"/>
          <a:srcRect/>
          <a:stretch>
            <a:fillRect/>
          </a:stretch>
        </p:blipFill>
        <p:spPr bwMode="auto">
          <a:xfrm>
            <a:off x="1604983" y="2170447"/>
            <a:ext cx="4871531" cy="3653649"/>
          </a:xfrm>
          <a:prstGeom prst="rect">
            <a:avLst/>
          </a:prstGeom>
          <a:noFill/>
          <a:ln w="9525">
            <a:noFill/>
            <a:miter lim="800000"/>
            <a:headEnd/>
            <a:tailEnd/>
          </a:ln>
        </p:spPr>
      </p:pic>
      <p:sp>
        <p:nvSpPr>
          <p:cNvPr id="14" name="CasellaDiTesto 13">
            <a:extLst>
              <a:ext uri="{FF2B5EF4-FFF2-40B4-BE49-F238E27FC236}">
                <a16:creationId xmlns:a16="http://schemas.microsoft.com/office/drawing/2014/main" id="{C9366393-6679-4A52-8014-26428A9C71DA}"/>
              </a:ext>
            </a:extLst>
          </p:cNvPr>
          <p:cNvSpPr txBox="1"/>
          <p:nvPr/>
        </p:nvSpPr>
        <p:spPr>
          <a:xfrm>
            <a:off x="7345078" y="2354279"/>
            <a:ext cx="4169373" cy="461665"/>
          </a:xfrm>
          <a:prstGeom prst="rect">
            <a:avLst/>
          </a:prstGeom>
          <a:solidFill>
            <a:schemeClr val="bg1">
              <a:lumMod val="95000"/>
            </a:schemeClr>
          </a:solidFill>
        </p:spPr>
        <p:txBody>
          <a:bodyPr wrap="square">
            <a:spAutoFit/>
          </a:bodyPr>
          <a:lstStyle/>
          <a:p>
            <a:r>
              <a:rPr lang="it-IT" sz="2400" b="1" dirty="0">
                <a:latin typeface="Courier New" pitchFamily="49" charset="0"/>
                <a:hlinkClick r:id="rId5"/>
              </a:rPr>
              <a:t>http://www.top500.org</a:t>
            </a:r>
            <a:endParaRPr lang="it-IT" sz="2400" b="1" dirty="0">
              <a:latin typeface="Courier New" pitchFamily="49" charset="0"/>
            </a:endParaRPr>
          </a:p>
        </p:txBody>
      </p:sp>
      <p:pic>
        <p:nvPicPr>
          <p:cNvPr id="15" name="Picture 2">
            <a:extLst>
              <a:ext uri="{FF2B5EF4-FFF2-40B4-BE49-F238E27FC236}">
                <a16:creationId xmlns:a16="http://schemas.microsoft.com/office/drawing/2014/main" id="{B98CB61C-F0B4-462C-B0AC-3BCFCE2AE2C6}"/>
              </a:ext>
            </a:extLst>
          </p:cNvPr>
          <p:cNvPicPr>
            <a:picLocks noChangeAspect="1" noChangeArrowheads="1"/>
          </p:cNvPicPr>
          <p:nvPr/>
        </p:nvPicPr>
        <p:blipFill>
          <a:blip r:embed="rId6" cstate="print"/>
          <a:srcRect/>
          <a:stretch>
            <a:fillRect/>
          </a:stretch>
        </p:blipFill>
        <p:spPr bwMode="auto">
          <a:xfrm>
            <a:off x="7345078" y="2924424"/>
            <a:ext cx="2557559" cy="1391312"/>
          </a:xfrm>
          <a:prstGeom prst="rect">
            <a:avLst/>
          </a:prstGeom>
          <a:noFill/>
          <a:ln w="9525">
            <a:noFill/>
            <a:miter lim="800000"/>
            <a:headEnd/>
            <a:tailEnd/>
          </a:ln>
        </p:spPr>
      </p:pic>
      <p:sp>
        <p:nvSpPr>
          <p:cNvPr id="17" name="CasellaDiTesto 16">
            <a:extLst>
              <a:ext uri="{FF2B5EF4-FFF2-40B4-BE49-F238E27FC236}">
                <a16:creationId xmlns:a16="http://schemas.microsoft.com/office/drawing/2014/main" id="{FC5A9586-94D9-49DA-8111-B2349CDCD7DB}"/>
              </a:ext>
            </a:extLst>
          </p:cNvPr>
          <p:cNvSpPr txBox="1"/>
          <p:nvPr/>
        </p:nvSpPr>
        <p:spPr>
          <a:xfrm>
            <a:off x="7264239" y="4424216"/>
            <a:ext cx="3539659" cy="923330"/>
          </a:xfrm>
          <a:prstGeom prst="rect">
            <a:avLst/>
          </a:prstGeom>
          <a:noFill/>
        </p:spPr>
        <p:txBody>
          <a:bodyPr wrap="square">
            <a:spAutoFit/>
          </a:bodyPr>
          <a:lstStyle/>
          <a:p>
            <a:r>
              <a:rPr lang="en-US" dirty="0">
                <a:latin typeface="Tahoma" pitchFamily="34" charset="0"/>
              </a:rPr>
              <a:t>the 500 fastest computers at solving a predetermined set of standard problems </a:t>
            </a:r>
            <a:r>
              <a:rPr lang="it-IT" dirty="0">
                <a:latin typeface="Tahoma" pitchFamily="34" charset="0"/>
              </a:rPr>
              <a:t>(</a:t>
            </a:r>
            <a:r>
              <a:rPr lang="it-IT" dirty="0">
                <a:solidFill>
                  <a:schemeClr val="accent2"/>
                </a:solidFill>
                <a:latin typeface="Tahoma" pitchFamily="34" charset="0"/>
              </a:rPr>
              <a:t>benchmark</a:t>
            </a:r>
            <a:r>
              <a:rPr lang="it-IT" dirty="0">
                <a:latin typeface="Tahoma" pitchFamily="34" charset="0"/>
              </a:rPr>
              <a:t>)</a:t>
            </a:r>
            <a:endParaRPr lang="it-IT" sz="1400" dirty="0"/>
          </a:p>
        </p:txBody>
      </p:sp>
      <p:sp>
        <p:nvSpPr>
          <p:cNvPr id="8" name="CasellaDiTesto 7">
            <a:extLst>
              <a:ext uri="{FF2B5EF4-FFF2-40B4-BE49-F238E27FC236}">
                <a16:creationId xmlns:a16="http://schemas.microsoft.com/office/drawing/2014/main" id="{168BAB37-BE70-46BF-AFAA-60DB91DD9EC2}"/>
              </a:ext>
            </a:extLst>
          </p:cNvPr>
          <p:cNvSpPr txBox="1"/>
          <p:nvPr/>
        </p:nvSpPr>
        <p:spPr>
          <a:xfrm>
            <a:off x="7264239" y="5456026"/>
            <a:ext cx="3664934" cy="923330"/>
          </a:xfrm>
          <a:prstGeom prst="rect">
            <a:avLst/>
          </a:prstGeom>
          <a:noFill/>
        </p:spPr>
        <p:txBody>
          <a:bodyPr wrap="square">
            <a:spAutoFit/>
          </a:bodyPr>
          <a:lstStyle/>
          <a:p>
            <a:r>
              <a:rPr lang="en-US" b="1" i="0" dirty="0">
                <a:solidFill>
                  <a:srgbClr val="3D3C3F"/>
                </a:solidFill>
                <a:effectLst/>
                <a:latin typeface="DIN"/>
              </a:rPr>
              <a:t>LINPACK</a:t>
            </a:r>
            <a:r>
              <a:rPr lang="en-US" b="0" i="0" dirty="0">
                <a:solidFill>
                  <a:srgbClr val="3D3C3F"/>
                </a:solidFill>
                <a:effectLst/>
                <a:latin typeface="DIN"/>
              </a:rPr>
              <a:t> Benchmark</a:t>
            </a:r>
          </a:p>
          <a:p>
            <a:r>
              <a:rPr lang="en-US" b="0" i="0" dirty="0">
                <a:solidFill>
                  <a:srgbClr val="3D3C3F"/>
                </a:solidFill>
                <a:effectLst/>
                <a:latin typeface="DIN"/>
              </a:rPr>
              <a:t>High-Performance Conjugate Gradient (</a:t>
            </a:r>
            <a:r>
              <a:rPr lang="en-US" b="1" i="0" dirty="0">
                <a:solidFill>
                  <a:srgbClr val="3D3C3F"/>
                </a:solidFill>
                <a:effectLst/>
                <a:latin typeface="DIN"/>
              </a:rPr>
              <a:t>HPCG</a:t>
            </a:r>
            <a:r>
              <a:rPr lang="en-US" b="0" i="0" dirty="0">
                <a:solidFill>
                  <a:srgbClr val="3D3C3F"/>
                </a:solidFill>
                <a:effectLst/>
                <a:latin typeface="DIN"/>
              </a:rPr>
              <a:t>) Benchmark</a:t>
            </a:r>
            <a:endParaRPr lang="it-IT" dirty="0"/>
          </a:p>
        </p:txBody>
      </p:sp>
    </p:spTree>
    <p:extLst>
      <p:ext uri="{BB962C8B-B14F-4D97-AF65-F5344CB8AC3E}">
        <p14:creationId xmlns:p14="http://schemas.microsoft.com/office/powerpoint/2010/main" val="21608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853472" y="5193893"/>
            <a:ext cx="8821469" cy="461665"/>
          </a:xfrm>
          <a:prstGeom prst="rect">
            <a:avLst/>
          </a:prstGeom>
          <a:noFill/>
        </p:spPr>
        <p:txBody>
          <a:bodyPr wrap="square">
            <a:spAutoFit/>
          </a:bodyPr>
          <a:lstStyle/>
          <a:p>
            <a:r>
              <a:rPr lang="it-IT" sz="2400" b="1" dirty="0">
                <a:latin typeface="Courier New" pitchFamily="49" charset="0"/>
                <a:hlinkClick r:id="rId2"/>
              </a:rPr>
              <a:t>https://www.olcf.ornl.gov/frontier/</a:t>
            </a:r>
            <a:r>
              <a:rPr lang="it-IT" sz="2400" dirty="0">
                <a:hlinkClick r:id="rId3"/>
              </a:rPr>
              <a:t> </a:t>
            </a:r>
            <a:endParaRPr lang="it-IT" sz="2400" b="1" dirty="0">
              <a:latin typeface="Courier New"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8594068" y="2181690"/>
            <a:ext cx="3008988" cy="1754326"/>
          </a:xfrm>
          <a:prstGeom prst="rect">
            <a:avLst/>
          </a:prstGeom>
          <a:noFill/>
        </p:spPr>
        <p:txBody>
          <a:bodyPr wrap="square">
            <a:spAutoFit/>
          </a:bodyPr>
          <a:lstStyle/>
          <a:p>
            <a:r>
              <a:rPr lang="it-IT" b="1" cap="all" dirty="0">
                <a:solidFill>
                  <a:srgbClr val="0070C0"/>
                </a:solidFill>
                <a:latin typeface="Tahoma" panose="020B0604030504040204" pitchFamily="34" charset="0"/>
                <a:ea typeface="Tahoma" panose="020B0604030504040204" pitchFamily="34" charset="0"/>
                <a:cs typeface="Tahoma" panose="020B0604030504040204" pitchFamily="34" charset="0"/>
              </a:rPr>
              <a:t>FRONTIER, HPE CRAY </a:t>
            </a:r>
            <a:r>
              <a:rPr lang="en-US" dirty="0">
                <a:latin typeface="Tahoma" panose="020B0604030504040204" pitchFamily="34" charset="0"/>
                <a:ea typeface="Tahoma" panose="020B0604030504040204" pitchFamily="34" charset="0"/>
                <a:cs typeface="Tahoma" panose="020B0604030504040204" pitchFamily="34" charset="0"/>
              </a:rPr>
              <a:t>Power: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1,102</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Exaflops</a:t>
            </a:r>
            <a:endParaRPr lang="en-US" dirty="0">
              <a:latin typeface="Tahoma" panose="020B0604030504040204" pitchFamily="34" charset="0"/>
              <a:ea typeface="Tahoma" panose="020B0604030504040204" pitchFamily="34" charset="0"/>
              <a:cs typeface="Tahoma" panose="020B0604030504040204" pitchFamily="34" charset="0"/>
            </a:endParaRPr>
          </a:p>
          <a:p>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DOE/SC/Oak Ridge National Laboratory</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USA</a:t>
            </a:r>
            <a:endParaRPr lang="it-IT" b="1" cap="all" dirty="0">
              <a:latin typeface="Tahoma" panose="020B0604030504040204" pitchFamily="34" charset="0"/>
              <a:ea typeface="Tahoma" panose="020B0604030504040204" pitchFamily="34" charset="0"/>
              <a:cs typeface="Tahoma" panose="020B0604030504040204" pitchFamily="34" charset="0"/>
            </a:endParaRPr>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853472" y="5778734"/>
            <a:ext cx="9455502" cy="646331"/>
          </a:xfrm>
          <a:prstGeom prst="rect">
            <a:avLst/>
          </a:prstGeom>
          <a:noFill/>
        </p:spPr>
        <p:txBody>
          <a:bodyPr wrap="square">
            <a:spAutoFit/>
          </a:bodyPr>
          <a:lstStyle/>
          <a:p>
            <a:pPr>
              <a:defRPr/>
            </a:pPr>
            <a:r>
              <a:rPr lang="it-IT" dirty="0">
                <a:latin typeface="Tahoma" pitchFamily="34" charset="0"/>
                <a:ea typeface="Tahoma" pitchFamily="34" charset="0"/>
                <a:cs typeface="Tahoma" pitchFamily="34" charset="0"/>
              </a:rPr>
              <a:t>8.730.112 </a:t>
            </a:r>
            <a:r>
              <a:rPr lang="it-IT" dirty="0">
                <a:latin typeface="Tahoma" pitchFamily="34" charset="0"/>
              </a:rPr>
              <a:t>core  HPC and AI </a:t>
            </a:r>
            <a:r>
              <a:rPr lang="it-IT" dirty="0" err="1">
                <a:latin typeface="Tahoma" pitchFamily="34" charset="0"/>
              </a:rPr>
              <a:t>Optimized</a:t>
            </a:r>
            <a:r>
              <a:rPr lang="it-IT" dirty="0">
                <a:latin typeface="Tahoma" pitchFamily="34" charset="0"/>
              </a:rPr>
              <a:t> 3rd </a:t>
            </a:r>
            <a:r>
              <a:rPr lang="it-IT" dirty="0" err="1">
                <a:latin typeface="Tahoma" pitchFamily="34" charset="0"/>
              </a:rPr>
              <a:t>Gen</a:t>
            </a:r>
            <a:r>
              <a:rPr lang="it-IT" dirty="0">
                <a:latin typeface="Tahoma" pitchFamily="34" charset="0"/>
              </a:rPr>
              <a:t> AMD EPYC CPU 4 </a:t>
            </a:r>
            <a:r>
              <a:rPr lang="it-IT" dirty="0" err="1">
                <a:latin typeface="Tahoma" pitchFamily="34" charset="0"/>
              </a:rPr>
              <a:t>Purpose</a:t>
            </a:r>
            <a:r>
              <a:rPr lang="it-IT" dirty="0">
                <a:latin typeface="Tahoma" pitchFamily="34" charset="0"/>
              </a:rPr>
              <a:t> </a:t>
            </a:r>
            <a:r>
              <a:rPr lang="it-IT" dirty="0" err="1">
                <a:latin typeface="Tahoma" pitchFamily="34" charset="0"/>
              </a:rPr>
              <a:t>Built</a:t>
            </a:r>
            <a:r>
              <a:rPr lang="it-IT" dirty="0">
                <a:latin typeface="Tahoma" pitchFamily="34" charset="0"/>
              </a:rPr>
              <a:t> AMD </a:t>
            </a:r>
            <a:r>
              <a:rPr lang="it-IT" dirty="0" err="1">
                <a:latin typeface="Tahoma" pitchFamily="34" charset="0"/>
              </a:rPr>
              <a:t>Instinct</a:t>
            </a:r>
            <a:r>
              <a:rPr lang="it-IT" dirty="0">
                <a:latin typeface="Tahoma" pitchFamily="34" charset="0"/>
              </a:rPr>
              <a:t> 250X </a:t>
            </a:r>
            <a:r>
              <a:rPr lang="it-IT" dirty="0" err="1">
                <a:latin typeface="Tahoma" pitchFamily="34" charset="0"/>
              </a:rPr>
              <a:t>GPUs</a:t>
            </a:r>
            <a:r>
              <a:rPr lang="it-IT" dirty="0">
                <a:latin typeface="Tahoma" pitchFamily="34" charset="0"/>
              </a:rPr>
              <a:t>, 10 PB </a:t>
            </a:r>
            <a:r>
              <a:rPr lang="it-IT" dirty="0" err="1">
                <a:latin typeface="Tahoma" pitchFamily="34" charset="0"/>
              </a:rPr>
              <a:t>Ram</a:t>
            </a:r>
            <a:endParaRPr lang="it-IT" dirty="0"/>
          </a:p>
        </p:txBody>
      </p:sp>
      <p:pic>
        <p:nvPicPr>
          <p:cNvPr id="4" name="Immagine 3">
            <a:extLst>
              <a:ext uri="{FF2B5EF4-FFF2-40B4-BE49-F238E27FC236}">
                <a16:creationId xmlns:a16="http://schemas.microsoft.com/office/drawing/2014/main" id="{15C19C7A-E3F3-4BCA-82C1-CB58BD0849DD}"/>
              </a:ext>
            </a:extLst>
          </p:cNvPr>
          <p:cNvPicPr>
            <a:picLocks noChangeAspect="1"/>
          </p:cNvPicPr>
          <p:nvPr/>
        </p:nvPicPr>
        <p:blipFill>
          <a:blip r:embed="rId4"/>
          <a:stretch>
            <a:fillRect/>
          </a:stretch>
        </p:blipFill>
        <p:spPr>
          <a:xfrm>
            <a:off x="5550690" y="165144"/>
            <a:ext cx="1090620" cy="728668"/>
          </a:xfrm>
          <a:prstGeom prst="rect">
            <a:avLst/>
          </a:prstGeom>
        </p:spPr>
      </p:pic>
      <p:pic>
        <p:nvPicPr>
          <p:cNvPr id="8" name="Immagine 7"/>
          <p:cNvPicPr>
            <a:picLocks noChangeAspect="1"/>
          </p:cNvPicPr>
          <p:nvPr/>
        </p:nvPicPr>
        <p:blipFill>
          <a:blip r:embed="rId5"/>
          <a:stretch>
            <a:fillRect/>
          </a:stretch>
        </p:blipFill>
        <p:spPr>
          <a:xfrm>
            <a:off x="3487352" y="2252535"/>
            <a:ext cx="4304805" cy="2477067"/>
          </a:xfrm>
          <a:prstGeom prst="rect">
            <a:avLst/>
          </a:prstGeom>
        </p:spPr>
      </p:pic>
      <p:sp>
        <p:nvSpPr>
          <p:cNvPr id="13" name="CasellaDiTesto 12">
            <a:extLst>
              <a:ext uri="{FF2B5EF4-FFF2-40B4-BE49-F238E27FC236}">
                <a16:creationId xmlns:a16="http://schemas.microsoft.com/office/drawing/2014/main" id="{25467555-2945-4BCA-A881-15F53A1F86F8}"/>
              </a:ext>
            </a:extLst>
          </p:cNvPr>
          <p:cNvSpPr txBox="1"/>
          <p:nvPr/>
        </p:nvSpPr>
        <p:spPr>
          <a:xfrm>
            <a:off x="1141416" y="3082147"/>
            <a:ext cx="1498694" cy="923330"/>
          </a:xfrm>
          <a:prstGeom prst="rect">
            <a:avLst/>
          </a:prstGeom>
          <a:solidFill>
            <a:srgbClr val="FF0000"/>
          </a:solidFill>
        </p:spPr>
        <p:txBody>
          <a:bodyPr wrap="square">
            <a:spAutoFit/>
          </a:bodyPr>
          <a:lstStyle/>
          <a:p>
            <a:r>
              <a:rPr lang="it-IT" b="1" dirty="0">
                <a:solidFill>
                  <a:schemeClr val="bg1"/>
                </a:solidFill>
                <a:latin typeface="Arial" pitchFamily="34" charset="0"/>
                <a:cs typeface="Arial" pitchFamily="34" charset="0"/>
              </a:rPr>
              <a:t>first EXAFLOPS computer</a:t>
            </a:r>
            <a:endParaRPr lang="it-IT" sz="1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2160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pic>
        <p:nvPicPr>
          <p:cNvPr id="7" name="Picture 2" descr="Visualizza immagine di origine">
            <a:extLst>
              <a:ext uri="{FF2B5EF4-FFF2-40B4-BE49-F238E27FC236}">
                <a16:creationId xmlns:a16="http://schemas.microsoft.com/office/drawing/2014/main" id="{71061EE6-89C1-4975-A5EE-C089261BB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017" y="2145044"/>
            <a:ext cx="5472608" cy="277050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853472" y="5193893"/>
            <a:ext cx="8821469" cy="461665"/>
          </a:xfrm>
          <a:prstGeom prst="rect">
            <a:avLst/>
          </a:prstGeom>
          <a:noFill/>
        </p:spPr>
        <p:txBody>
          <a:bodyPr wrap="square">
            <a:spAutoFit/>
          </a:bodyPr>
          <a:lstStyle/>
          <a:p>
            <a:pPr algn="l"/>
            <a:r>
              <a:rPr lang="it-IT" sz="2400" b="1" dirty="0">
                <a:latin typeface="Courier New" pitchFamily="49" charset="0"/>
                <a:hlinkClick r:id="rId3"/>
              </a:rPr>
              <a:t>https://www.r-ccs.riken.jp/en/ </a:t>
            </a:r>
            <a:r>
              <a:rPr lang="it-IT" sz="2400" b="1" dirty="0" err="1">
                <a:latin typeface="Courier New" pitchFamily="49" charset="0"/>
                <a:hlinkClick r:id="rId3"/>
              </a:rPr>
              <a:t>fugaku</a:t>
            </a:r>
            <a:r>
              <a:rPr lang="it-IT" sz="2400" b="1" dirty="0">
                <a:latin typeface="Courier New" pitchFamily="49" charset="0"/>
                <a:hlinkClick r:id="rId3"/>
              </a:rPr>
              <a:t>/project</a:t>
            </a:r>
            <a:r>
              <a:rPr lang="it-IT" sz="2400" dirty="0">
                <a:hlinkClick r:id="rId3"/>
              </a:rPr>
              <a:t> </a:t>
            </a:r>
            <a:endParaRPr lang="it-IT" sz="2400" b="1" dirty="0">
              <a:latin typeface="Courier New"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1477328"/>
          </a:xfrm>
          <a:prstGeom prst="rect">
            <a:avLst/>
          </a:prstGeom>
          <a:noFill/>
        </p:spPr>
        <p:txBody>
          <a:bodyPr wrap="square">
            <a:spAutoFit/>
          </a:bodyPr>
          <a:lstStyle/>
          <a:p>
            <a:pPr>
              <a:defRPr/>
            </a:pPr>
            <a:r>
              <a:rPr lang="it-IT" b="1" dirty="0" err="1">
                <a:solidFill>
                  <a:srgbClr val="336699"/>
                </a:solidFill>
                <a:latin typeface="Tahoma" pitchFamily="34" charset="0"/>
              </a:rPr>
              <a:t>Fugaku</a:t>
            </a:r>
            <a:r>
              <a:rPr lang="it-IT" b="1" dirty="0">
                <a:solidFill>
                  <a:srgbClr val="336699"/>
                </a:solidFill>
                <a:latin typeface="Tahoma" pitchFamily="34" charset="0"/>
              </a:rPr>
              <a:t>, FUJITSU</a:t>
            </a:r>
          </a:p>
          <a:p>
            <a:pPr>
              <a:defRPr/>
            </a:pPr>
            <a:r>
              <a:rPr lang="it-IT" dirty="0">
                <a:latin typeface="Tahoma" pitchFamily="34" charset="0"/>
              </a:rPr>
              <a:t> power: </a:t>
            </a:r>
            <a:r>
              <a:rPr lang="it-IT" b="1" dirty="0">
                <a:solidFill>
                  <a:srgbClr val="CC3300"/>
                </a:solidFill>
                <a:latin typeface="Tahoma" pitchFamily="34" charset="0"/>
              </a:rPr>
              <a:t>442</a:t>
            </a:r>
            <a:r>
              <a:rPr lang="it-IT" dirty="0">
                <a:latin typeface="Tahoma" pitchFamily="34" charset="0"/>
              </a:rPr>
              <a:t> </a:t>
            </a:r>
            <a:r>
              <a:rPr lang="it-IT" dirty="0" err="1">
                <a:latin typeface="Tahoma" pitchFamily="34" charset="0"/>
              </a:rPr>
              <a:t>Petaflops</a:t>
            </a:r>
            <a:endParaRPr lang="it-IT" dirty="0">
              <a:latin typeface="Tahoma" pitchFamily="34" charset="0"/>
            </a:endParaRPr>
          </a:p>
          <a:p>
            <a:pPr>
              <a:defRPr/>
            </a:pPr>
            <a:r>
              <a:rPr lang="it-IT" sz="1800" b="1" dirty="0" err="1">
                <a:latin typeface="Tahoma" pitchFamily="34" charset="0"/>
                <a:ea typeface="Tahoma" pitchFamily="34" charset="0"/>
                <a:cs typeface="Tahoma" pitchFamily="34" charset="0"/>
              </a:rPr>
              <a:t>Riken</a:t>
            </a:r>
            <a:r>
              <a:rPr lang="it-IT" sz="1800" b="1" dirty="0">
                <a:latin typeface="Tahoma" pitchFamily="34" charset="0"/>
                <a:ea typeface="Tahoma" pitchFamily="34" charset="0"/>
                <a:cs typeface="Tahoma" pitchFamily="34" charset="0"/>
              </a:rPr>
              <a:t> Center for </a:t>
            </a:r>
            <a:r>
              <a:rPr lang="it-IT" sz="1800" b="1" dirty="0" err="1">
                <a:latin typeface="Tahoma" pitchFamily="34" charset="0"/>
                <a:ea typeface="Tahoma" pitchFamily="34" charset="0"/>
                <a:cs typeface="Tahoma" pitchFamily="34" charset="0"/>
              </a:rPr>
              <a:t>Computational</a:t>
            </a:r>
            <a:r>
              <a:rPr lang="it-IT" sz="1800" b="1" dirty="0">
                <a:latin typeface="Tahoma" pitchFamily="34" charset="0"/>
                <a:ea typeface="Tahoma" pitchFamily="34" charset="0"/>
                <a:cs typeface="Tahoma" pitchFamily="34" charset="0"/>
              </a:rPr>
              <a:t> Science, Kobe, </a:t>
            </a:r>
            <a:r>
              <a:rPr lang="it-IT" b="1" dirty="0">
                <a:latin typeface="Tahoma" pitchFamily="34" charset="0"/>
                <a:ea typeface="Tahoma" pitchFamily="34" charset="0"/>
                <a:cs typeface="Tahoma" pitchFamily="34" charset="0"/>
              </a:rPr>
              <a:t>Japan</a:t>
            </a:r>
            <a:endParaRPr lang="it-IT" sz="1800" dirty="0"/>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2176379" y="5789515"/>
            <a:ext cx="6559927" cy="369332"/>
          </a:xfrm>
          <a:prstGeom prst="rect">
            <a:avLst/>
          </a:prstGeom>
          <a:noFill/>
        </p:spPr>
        <p:txBody>
          <a:bodyPr wrap="square">
            <a:spAutoFit/>
          </a:bodyPr>
          <a:lstStyle/>
          <a:p>
            <a:pPr>
              <a:defRPr/>
            </a:pPr>
            <a:r>
              <a:rPr lang="it-IT" dirty="0">
                <a:latin typeface="Tahoma" pitchFamily="34" charset="0"/>
                <a:ea typeface="Tahoma" pitchFamily="34" charset="0"/>
                <a:cs typeface="Tahoma" pitchFamily="34" charset="0"/>
              </a:rPr>
              <a:t>7.630.848 </a:t>
            </a:r>
            <a:r>
              <a:rPr lang="it-IT" dirty="0">
                <a:latin typeface="Tahoma" pitchFamily="34" charset="0"/>
              </a:rPr>
              <a:t>core ARM, 160.000 </a:t>
            </a:r>
            <a:r>
              <a:rPr lang="it-IT" dirty="0" err="1">
                <a:latin typeface="Tahoma" pitchFamily="34" charset="0"/>
              </a:rPr>
              <a:t>nodes</a:t>
            </a:r>
            <a:r>
              <a:rPr lang="it-IT" dirty="0">
                <a:latin typeface="Tahoma" pitchFamily="34" charset="0"/>
              </a:rPr>
              <a:t> A64FX 48C, 160 PB </a:t>
            </a:r>
            <a:r>
              <a:rPr lang="it-IT" dirty="0" err="1">
                <a:latin typeface="Tahoma" pitchFamily="34" charset="0"/>
              </a:rPr>
              <a:t>Ram</a:t>
            </a:r>
            <a:endParaRPr lang="it-IT" dirty="0"/>
          </a:p>
        </p:txBody>
      </p:sp>
      <p:pic>
        <p:nvPicPr>
          <p:cNvPr id="4" name="Immagine 3">
            <a:extLst>
              <a:ext uri="{FF2B5EF4-FFF2-40B4-BE49-F238E27FC236}">
                <a16:creationId xmlns:a16="http://schemas.microsoft.com/office/drawing/2014/main" id="{15C19C7A-E3F3-4BCA-82C1-CB58BD0849DD}"/>
              </a:ext>
            </a:extLst>
          </p:cNvPr>
          <p:cNvPicPr>
            <a:picLocks noChangeAspect="1"/>
          </p:cNvPicPr>
          <p:nvPr/>
        </p:nvPicPr>
        <p:blipFill>
          <a:blip r:embed="rId4"/>
          <a:stretch>
            <a:fillRect/>
          </a:stretch>
        </p:blipFill>
        <p:spPr>
          <a:xfrm>
            <a:off x="5550690" y="165144"/>
            <a:ext cx="1090620" cy="728668"/>
          </a:xfrm>
          <a:prstGeom prst="rect">
            <a:avLst/>
          </a:prstGeom>
        </p:spPr>
      </p:pic>
      <p:sp>
        <p:nvSpPr>
          <p:cNvPr id="10" name="CasellaDiTesto 9">
            <a:extLst>
              <a:ext uri="{FF2B5EF4-FFF2-40B4-BE49-F238E27FC236}">
                <a16:creationId xmlns:a16="http://schemas.microsoft.com/office/drawing/2014/main" id="{8F8BF5A4-E6B8-446B-9C47-ACFCC3A8248F}"/>
              </a:ext>
            </a:extLst>
          </p:cNvPr>
          <p:cNvSpPr txBox="1"/>
          <p:nvPr/>
        </p:nvSpPr>
        <p:spPr>
          <a:xfrm>
            <a:off x="531208" y="2581865"/>
            <a:ext cx="2771116" cy="369332"/>
          </a:xfrm>
          <a:prstGeom prst="rect">
            <a:avLst/>
          </a:prstGeom>
          <a:noFill/>
        </p:spPr>
        <p:txBody>
          <a:bodyPr wrap="square">
            <a:spAutoFit/>
          </a:bodyPr>
          <a:lstStyle/>
          <a:p>
            <a:r>
              <a:rPr lang="it-IT" dirty="0" err="1">
                <a:latin typeface="Tahoma" pitchFamily="34" charset="0"/>
                <a:ea typeface="Tahoma" pitchFamily="34" charset="0"/>
                <a:cs typeface="Tahoma" pitchFamily="34" charset="0"/>
              </a:rPr>
              <a:t>second</a:t>
            </a:r>
            <a:r>
              <a:rPr lang="it-IT" dirty="0">
                <a:latin typeface="Tahoma" pitchFamily="34" charset="0"/>
                <a:ea typeface="Tahoma" pitchFamily="34" charset="0"/>
                <a:cs typeface="Tahoma" pitchFamily="34" charset="0"/>
              </a:rPr>
              <a:t> in the ranking</a:t>
            </a:r>
          </a:p>
        </p:txBody>
      </p:sp>
    </p:spTree>
    <p:extLst>
      <p:ext uri="{BB962C8B-B14F-4D97-AF65-F5344CB8AC3E}">
        <p14:creationId xmlns:p14="http://schemas.microsoft.com/office/powerpoint/2010/main" val="325735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853472" y="5193893"/>
            <a:ext cx="8821469" cy="461665"/>
          </a:xfrm>
          <a:prstGeom prst="rect">
            <a:avLst/>
          </a:prstGeom>
          <a:noFill/>
        </p:spPr>
        <p:txBody>
          <a:bodyPr wrap="square">
            <a:spAutoFit/>
          </a:bodyPr>
          <a:lstStyle/>
          <a:p>
            <a:r>
              <a:rPr lang="it-IT" sz="2400" b="1" dirty="0">
                <a:latin typeface="Courier New" pitchFamily="49" charset="0"/>
                <a:hlinkClick r:id="rId2"/>
              </a:rPr>
              <a:t>https://www.lumi-supercomputer.eu/</a:t>
            </a:r>
            <a:r>
              <a:rPr lang="it-IT" sz="2400" dirty="0">
                <a:hlinkClick r:id="rId3"/>
              </a:rPr>
              <a:t> </a:t>
            </a:r>
            <a:endParaRPr lang="it-IT" sz="2400" b="1" dirty="0">
              <a:latin typeface="Courier New"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1200329"/>
          </a:xfrm>
          <a:prstGeom prst="rect">
            <a:avLst/>
          </a:prstGeom>
          <a:noFill/>
        </p:spPr>
        <p:txBody>
          <a:bodyPr wrap="square">
            <a:spAutoFit/>
          </a:bodyPr>
          <a:lstStyle/>
          <a:p>
            <a:pPr>
              <a:defRPr/>
            </a:pPr>
            <a:r>
              <a:rPr lang="it-IT" b="1" dirty="0">
                <a:solidFill>
                  <a:srgbClr val="336699"/>
                </a:solidFill>
                <a:latin typeface="Tahoma" pitchFamily="34" charset="0"/>
              </a:rPr>
              <a:t>LUMI, HPE </a:t>
            </a:r>
            <a:r>
              <a:rPr lang="it-IT" b="1" dirty="0" err="1">
                <a:solidFill>
                  <a:srgbClr val="336699"/>
                </a:solidFill>
                <a:latin typeface="Tahoma" pitchFamily="34" charset="0"/>
              </a:rPr>
              <a:t>Cray</a:t>
            </a:r>
            <a:r>
              <a:rPr lang="it-IT" b="1" dirty="0">
                <a:solidFill>
                  <a:srgbClr val="336699"/>
                </a:solidFill>
                <a:latin typeface="Tahoma" pitchFamily="34" charset="0"/>
              </a:rPr>
              <a:t> </a:t>
            </a:r>
          </a:p>
          <a:p>
            <a:pPr>
              <a:defRPr/>
            </a:pPr>
            <a:r>
              <a:rPr lang="it-IT" dirty="0" err="1">
                <a:latin typeface="Tahoma" pitchFamily="34" charset="0"/>
              </a:rPr>
              <a:t>power</a:t>
            </a:r>
            <a:r>
              <a:rPr lang="it-IT" dirty="0">
                <a:latin typeface="Tahoma" pitchFamily="34" charset="0"/>
              </a:rPr>
              <a:t>: </a:t>
            </a:r>
            <a:r>
              <a:rPr lang="it-IT" b="1" dirty="0">
                <a:solidFill>
                  <a:srgbClr val="C00000"/>
                </a:solidFill>
                <a:latin typeface="Tahoma" pitchFamily="34" charset="0"/>
              </a:rPr>
              <a:t>151</a:t>
            </a:r>
            <a:r>
              <a:rPr lang="it-IT" dirty="0">
                <a:latin typeface="Tahoma" pitchFamily="34" charset="0"/>
              </a:rPr>
              <a:t> </a:t>
            </a:r>
            <a:r>
              <a:rPr lang="it-IT" dirty="0" err="1">
                <a:latin typeface="Tahoma" pitchFamily="34" charset="0"/>
              </a:rPr>
              <a:t>Petaflops</a:t>
            </a:r>
            <a:endParaRPr lang="it-IT" dirty="0">
              <a:latin typeface="Tahoma" pitchFamily="34" charset="0"/>
            </a:endParaRPr>
          </a:p>
          <a:p>
            <a:pPr>
              <a:defRPr/>
            </a:pPr>
            <a:r>
              <a:rPr lang="it-IT" b="1" dirty="0" err="1">
                <a:latin typeface="Tahoma" pitchFamily="34" charset="0"/>
              </a:rPr>
              <a:t>EuroHPC</a:t>
            </a:r>
            <a:r>
              <a:rPr lang="it-IT" b="1" dirty="0">
                <a:latin typeface="Tahoma" pitchFamily="34" charset="0"/>
              </a:rPr>
              <a:t>/CSC</a:t>
            </a:r>
          </a:p>
          <a:p>
            <a:pPr>
              <a:defRPr/>
            </a:pPr>
            <a:r>
              <a:rPr lang="it-IT" b="1" dirty="0" err="1">
                <a:latin typeface="Tahoma" pitchFamily="34" charset="0"/>
              </a:rPr>
              <a:t>Kajaani</a:t>
            </a:r>
            <a:r>
              <a:rPr lang="it-IT" b="1" dirty="0">
                <a:latin typeface="Tahoma" pitchFamily="34" charset="0"/>
              </a:rPr>
              <a:t>, </a:t>
            </a:r>
            <a:r>
              <a:rPr lang="it-IT" b="1" dirty="0" err="1">
                <a:latin typeface="Tahoma" pitchFamily="34" charset="0"/>
              </a:rPr>
              <a:t>Finland</a:t>
            </a:r>
            <a:endParaRPr lang="it-IT" sz="1800" dirty="0"/>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1299430" y="5700943"/>
            <a:ext cx="8502519" cy="646331"/>
          </a:xfrm>
          <a:prstGeom prst="rect">
            <a:avLst/>
          </a:prstGeom>
          <a:noFill/>
        </p:spPr>
        <p:txBody>
          <a:bodyPr wrap="square">
            <a:spAutoFit/>
          </a:bodyPr>
          <a:lstStyle/>
          <a:p>
            <a:pPr>
              <a:defRPr/>
            </a:pPr>
            <a:r>
              <a:rPr lang="it-IT" dirty="0">
                <a:latin typeface="Tahoma" pitchFamily="34" charset="0"/>
                <a:ea typeface="Tahoma" pitchFamily="34" charset="0"/>
                <a:cs typeface="Tahoma" pitchFamily="34" charset="0"/>
              </a:rPr>
              <a:t>1.110.144 </a:t>
            </a:r>
            <a:r>
              <a:rPr lang="it-IT" dirty="0">
                <a:latin typeface="Tahoma" pitchFamily="34" charset="0"/>
              </a:rPr>
              <a:t>core  AMD </a:t>
            </a:r>
            <a:r>
              <a:rPr lang="it-IT" dirty="0" err="1">
                <a:latin typeface="Tahoma" pitchFamily="34" charset="0"/>
              </a:rPr>
              <a:t>Optimized</a:t>
            </a:r>
            <a:r>
              <a:rPr lang="it-IT" dirty="0">
                <a:latin typeface="Tahoma" pitchFamily="34" charset="0"/>
              </a:rPr>
              <a:t> 3rd Generation EPYC 64C 2GHz, AMD </a:t>
            </a:r>
            <a:r>
              <a:rPr lang="it-IT" dirty="0" err="1">
                <a:latin typeface="Tahoma" pitchFamily="34" charset="0"/>
              </a:rPr>
              <a:t>Instinct</a:t>
            </a:r>
            <a:r>
              <a:rPr lang="it-IT" dirty="0">
                <a:latin typeface="Tahoma" pitchFamily="34" charset="0"/>
              </a:rPr>
              <a:t> MI250X, Slingshot-11, 8 PB </a:t>
            </a:r>
            <a:r>
              <a:rPr lang="it-IT" dirty="0" err="1">
                <a:latin typeface="Tahoma" pitchFamily="34" charset="0"/>
              </a:rPr>
              <a:t>Ram</a:t>
            </a:r>
            <a:endParaRPr lang="it-IT" dirty="0"/>
          </a:p>
        </p:txBody>
      </p:sp>
      <p:pic>
        <p:nvPicPr>
          <p:cNvPr id="4" name="Immagine 3">
            <a:extLst>
              <a:ext uri="{FF2B5EF4-FFF2-40B4-BE49-F238E27FC236}">
                <a16:creationId xmlns:a16="http://schemas.microsoft.com/office/drawing/2014/main" id="{15C19C7A-E3F3-4BCA-82C1-CB58BD0849DD}"/>
              </a:ext>
            </a:extLst>
          </p:cNvPr>
          <p:cNvPicPr>
            <a:picLocks noChangeAspect="1"/>
          </p:cNvPicPr>
          <p:nvPr/>
        </p:nvPicPr>
        <p:blipFill>
          <a:blip r:embed="rId4"/>
          <a:stretch>
            <a:fillRect/>
          </a:stretch>
        </p:blipFill>
        <p:spPr>
          <a:xfrm>
            <a:off x="5550690" y="165144"/>
            <a:ext cx="1090620" cy="728668"/>
          </a:xfrm>
          <a:prstGeom prst="rect">
            <a:avLst/>
          </a:prstGeom>
        </p:spPr>
      </p:pic>
      <p:sp>
        <p:nvSpPr>
          <p:cNvPr id="10" name="CasellaDiTesto 9">
            <a:extLst>
              <a:ext uri="{FF2B5EF4-FFF2-40B4-BE49-F238E27FC236}">
                <a16:creationId xmlns:a16="http://schemas.microsoft.com/office/drawing/2014/main" id="{8F8BF5A4-E6B8-446B-9C47-ACFCC3A8248F}"/>
              </a:ext>
            </a:extLst>
          </p:cNvPr>
          <p:cNvSpPr txBox="1"/>
          <p:nvPr/>
        </p:nvSpPr>
        <p:spPr>
          <a:xfrm>
            <a:off x="531208" y="2581865"/>
            <a:ext cx="2771116" cy="369332"/>
          </a:xfrm>
          <a:prstGeom prst="rect">
            <a:avLst/>
          </a:prstGeom>
          <a:noFill/>
        </p:spPr>
        <p:txBody>
          <a:bodyPr wrap="square">
            <a:spAutoFit/>
          </a:bodyPr>
          <a:lstStyle/>
          <a:p>
            <a:r>
              <a:rPr lang="it-IT" dirty="0" err="1">
                <a:latin typeface="Tahoma" pitchFamily="34" charset="0"/>
                <a:ea typeface="Tahoma" pitchFamily="34" charset="0"/>
                <a:cs typeface="Tahoma" pitchFamily="34" charset="0"/>
              </a:rPr>
              <a:t>third</a:t>
            </a:r>
            <a:r>
              <a:rPr lang="it-IT" dirty="0">
                <a:latin typeface="Tahoma" pitchFamily="34" charset="0"/>
                <a:ea typeface="Tahoma" pitchFamily="34" charset="0"/>
                <a:cs typeface="Tahoma" pitchFamily="34" charset="0"/>
              </a:rPr>
              <a:t> in the ranking</a:t>
            </a:r>
          </a:p>
        </p:txBody>
      </p:sp>
      <p:pic>
        <p:nvPicPr>
          <p:cNvPr id="22531" name="Picture 3" descr="https://www.lumi-supercomputer.eu/content/uploads/2022/05/ISCtop500_LUMI_Fade_Creative-1024x5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2387" y="1923969"/>
            <a:ext cx="5910326" cy="310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135643" y="5204674"/>
            <a:ext cx="11922638" cy="461665"/>
          </a:xfrm>
          <a:prstGeom prst="rect">
            <a:avLst/>
          </a:prstGeom>
          <a:noFill/>
        </p:spPr>
        <p:txBody>
          <a:bodyPr wrap="square">
            <a:spAutoFit/>
          </a:bodyPr>
          <a:lstStyle/>
          <a:p>
            <a:pPr algn="l"/>
            <a:r>
              <a:rPr lang="it-IT" sz="2400" b="1" dirty="0">
                <a:latin typeface="Courier New" pitchFamily="49" charset="0"/>
                <a:hlinkClick r:id="rId2"/>
              </a:rPr>
              <a:t>https://www.olcf.ornl.gov/olcf-resources/compute-systems/summit/</a:t>
            </a:r>
            <a:endParaRPr lang="it-IT" sz="2400" b="1" dirty="0">
              <a:latin typeface="Courier New"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1477328"/>
          </a:xfrm>
          <a:prstGeom prst="rect">
            <a:avLst/>
          </a:prstGeom>
          <a:noFill/>
        </p:spPr>
        <p:txBody>
          <a:bodyPr wrap="square">
            <a:spAutoFit/>
          </a:bodyPr>
          <a:lstStyle/>
          <a:p>
            <a:pPr>
              <a:defRPr/>
            </a:pPr>
            <a:r>
              <a:rPr lang="it-IT" b="1" dirty="0">
                <a:solidFill>
                  <a:srgbClr val="336699"/>
                </a:solidFill>
                <a:latin typeface="Tahoma" pitchFamily="34" charset="0"/>
              </a:rPr>
              <a:t>Summit, IBM</a:t>
            </a:r>
          </a:p>
          <a:p>
            <a:pPr>
              <a:defRPr/>
            </a:pPr>
            <a:r>
              <a:rPr lang="it-IT" dirty="0">
                <a:latin typeface="Tahoma" pitchFamily="34" charset="0"/>
              </a:rPr>
              <a:t> power: </a:t>
            </a:r>
            <a:r>
              <a:rPr lang="it-IT" b="1" dirty="0">
                <a:solidFill>
                  <a:srgbClr val="CC3300"/>
                </a:solidFill>
                <a:latin typeface="Tahoma" pitchFamily="34" charset="0"/>
              </a:rPr>
              <a:t>148</a:t>
            </a:r>
            <a:r>
              <a:rPr lang="it-IT" dirty="0">
                <a:latin typeface="Tahoma" pitchFamily="34" charset="0"/>
              </a:rPr>
              <a:t> </a:t>
            </a:r>
            <a:r>
              <a:rPr lang="it-IT" dirty="0" err="1">
                <a:latin typeface="Tahoma" pitchFamily="34" charset="0"/>
              </a:rPr>
              <a:t>Petaflops</a:t>
            </a:r>
            <a:endParaRPr lang="it-IT" dirty="0">
              <a:latin typeface="Tahoma" pitchFamily="34" charset="0"/>
            </a:endParaRPr>
          </a:p>
          <a:p>
            <a:pPr>
              <a:defRPr/>
            </a:pPr>
            <a:r>
              <a:rPr lang="it-IT" sz="1800" b="1" dirty="0" err="1">
                <a:latin typeface="Tahoma" pitchFamily="34" charset="0"/>
                <a:ea typeface="Tahoma" pitchFamily="34" charset="0"/>
                <a:cs typeface="Tahoma" pitchFamily="34" charset="0"/>
              </a:rPr>
              <a:t>Oak</a:t>
            </a:r>
            <a:r>
              <a:rPr lang="it-IT" sz="1800" b="1" dirty="0">
                <a:latin typeface="Tahoma" pitchFamily="34" charset="0"/>
                <a:ea typeface="Tahoma" pitchFamily="34" charset="0"/>
                <a:cs typeface="Tahoma" pitchFamily="34" charset="0"/>
              </a:rPr>
              <a:t> Ridge National </a:t>
            </a:r>
            <a:r>
              <a:rPr lang="it-IT" sz="1800" b="1" dirty="0" err="1">
                <a:latin typeface="Tahoma" pitchFamily="34" charset="0"/>
                <a:ea typeface="Tahoma" pitchFamily="34" charset="0"/>
                <a:cs typeface="Tahoma" pitchFamily="34" charset="0"/>
              </a:rPr>
              <a:t>Laboratory</a:t>
            </a:r>
            <a:r>
              <a:rPr lang="it-IT" sz="1800" dirty="0">
                <a:latin typeface="Tahoma" pitchFamily="34" charset="0"/>
              </a:rPr>
              <a:t>, </a:t>
            </a:r>
          </a:p>
          <a:p>
            <a:pPr>
              <a:defRPr/>
            </a:pPr>
            <a:r>
              <a:rPr lang="it-IT" sz="1800" b="1" dirty="0">
                <a:latin typeface="Tahoma" pitchFamily="34" charset="0"/>
              </a:rPr>
              <a:t>USA</a:t>
            </a:r>
            <a:endParaRPr lang="it-IT" sz="1800" b="1" dirty="0"/>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2176379" y="5789515"/>
            <a:ext cx="6396849" cy="369332"/>
          </a:xfrm>
          <a:prstGeom prst="rect">
            <a:avLst/>
          </a:prstGeom>
          <a:noFill/>
        </p:spPr>
        <p:txBody>
          <a:bodyPr wrap="square">
            <a:spAutoFit/>
          </a:bodyPr>
          <a:lstStyle/>
          <a:p>
            <a:pPr>
              <a:defRPr/>
            </a:pPr>
            <a:r>
              <a:rPr lang="it-IT" dirty="0">
                <a:latin typeface="Tahoma" pitchFamily="34" charset="0"/>
                <a:ea typeface="Tahoma" pitchFamily="34" charset="0"/>
                <a:cs typeface="Tahoma" pitchFamily="34" charset="0"/>
              </a:rPr>
              <a:t>2.414.592 </a:t>
            </a:r>
            <a:r>
              <a:rPr lang="it-IT" dirty="0">
                <a:latin typeface="Tahoma" pitchFamily="34" charset="0"/>
              </a:rPr>
              <a:t>core Power9, 4600 </a:t>
            </a:r>
            <a:r>
              <a:rPr lang="it-IT" dirty="0" err="1">
                <a:latin typeface="Tahoma" pitchFamily="34" charset="0"/>
              </a:rPr>
              <a:t>nodes</a:t>
            </a:r>
            <a:r>
              <a:rPr lang="it-IT" dirty="0">
                <a:latin typeface="Tahoma" pitchFamily="34" charset="0"/>
              </a:rPr>
              <a:t> Nvidia Volta, 10 PB </a:t>
            </a:r>
            <a:r>
              <a:rPr lang="it-IT" dirty="0" err="1">
                <a:latin typeface="Tahoma" pitchFamily="34" charset="0"/>
              </a:rPr>
              <a:t>Ram</a:t>
            </a:r>
            <a:endParaRPr lang="it-IT" dirty="0"/>
          </a:p>
        </p:txBody>
      </p:sp>
      <p:sp>
        <p:nvSpPr>
          <p:cNvPr id="12" name="CasellaDiTesto 11">
            <a:extLst>
              <a:ext uri="{FF2B5EF4-FFF2-40B4-BE49-F238E27FC236}">
                <a16:creationId xmlns:a16="http://schemas.microsoft.com/office/drawing/2014/main" id="{8F8BF5A4-E6B8-446B-9C47-ACFCC3A8248F}"/>
              </a:ext>
            </a:extLst>
          </p:cNvPr>
          <p:cNvSpPr txBox="1"/>
          <p:nvPr/>
        </p:nvSpPr>
        <p:spPr>
          <a:xfrm>
            <a:off x="531208" y="2581865"/>
            <a:ext cx="2771116" cy="369332"/>
          </a:xfrm>
          <a:prstGeom prst="rect">
            <a:avLst/>
          </a:prstGeom>
          <a:noFill/>
        </p:spPr>
        <p:txBody>
          <a:bodyPr wrap="square">
            <a:spAutoFit/>
          </a:bodyPr>
          <a:lstStyle/>
          <a:p>
            <a:r>
              <a:rPr lang="it-IT" dirty="0" err="1">
                <a:latin typeface="Tahoma" pitchFamily="34" charset="0"/>
                <a:ea typeface="Tahoma" pitchFamily="34" charset="0"/>
                <a:cs typeface="Tahoma" pitchFamily="34" charset="0"/>
              </a:rPr>
              <a:t>fourth</a:t>
            </a:r>
            <a:r>
              <a:rPr lang="it-IT" dirty="0">
                <a:latin typeface="Tahoma" pitchFamily="34" charset="0"/>
                <a:ea typeface="Tahoma" pitchFamily="34" charset="0"/>
                <a:cs typeface="Tahoma" pitchFamily="34" charset="0"/>
              </a:rPr>
              <a:t> in the ranking</a:t>
            </a:r>
          </a:p>
        </p:txBody>
      </p:sp>
      <p:pic>
        <p:nvPicPr>
          <p:cNvPr id="13" name="Immagine 12">
            <a:extLst>
              <a:ext uri="{FF2B5EF4-FFF2-40B4-BE49-F238E27FC236}">
                <a16:creationId xmlns:a16="http://schemas.microsoft.com/office/drawing/2014/main" id="{52AC2EF0-B620-4EAB-A198-354A0316C062}"/>
              </a:ext>
            </a:extLst>
          </p:cNvPr>
          <p:cNvPicPr>
            <a:picLocks noChangeAspect="1"/>
          </p:cNvPicPr>
          <p:nvPr/>
        </p:nvPicPr>
        <p:blipFill>
          <a:blip r:embed="rId3"/>
          <a:stretch>
            <a:fillRect/>
          </a:stretch>
        </p:blipFill>
        <p:spPr>
          <a:xfrm>
            <a:off x="3952168" y="1997024"/>
            <a:ext cx="4287664" cy="2900145"/>
          </a:xfrm>
          <a:prstGeom prst="rect">
            <a:avLst/>
          </a:prstGeom>
        </p:spPr>
      </p:pic>
      <p:pic>
        <p:nvPicPr>
          <p:cNvPr id="10" name="Immagine 9">
            <a:extLst>
              <a:ext uri="{FF2B5EF4-FFF2-40B4-BE49-F238E27FC236}">
                <a16:creationId xmlns:a16="http://schemas.microsoft.com/office/drawing/2014/main" id="{9443A3DA-9B76-4DCF-AA58-95CD4B0A54B2}"/>
              </a:ext>
            </a:extLst>
          </p:cNvPr>
          <p:cNvPicPr>
            <a:picLocks noChangeAspect="1"/>
          </p:cNvPicPr>
          <p:nvPr/>
        </p:nvPicPr>
        <p:blipFill>
          <a:blip r:embed="rId4"/>
          <a:stretch>
            <a:fillRect/>
          </a:stretch>
        </p:blipFill>
        <p:spPr>
          <a:xfrm>
            <a:off x="5550690" y="165144"/>
            <a:ext cx="1090620" cy="728668"/>
          </a:xfrm>
          <a:prstGeom prst="rect">
            <a:avLst/>
          </a:prstGeom>
        </p:spPr>
      </p:pic>
    </p:spTree>
    <p:extLst>
      <p:ext uri="{BB962C8B-B14F-4D97-AF65-F5344CB8AC3E}">
        <p14:creationId xmlns:p14="http://schemas.microsoft.com/office/powerpoint/2010/main" val="3502416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557250" y="5204674"/>
            <a:ext cx="9146196" cy="461665"/>
          </a:xfrm>
          <a:prstGeom prst="rect">
            <a:avLst/>
          </a:prstGeom>
          <a:noFill/>
        </p:spPr>
        <p:txBody>
          <a:bodyPr wrap="square">
            <a:spAutoFit/>
          </a:bodyPr>
          <a:lstStyle/>
          <a:p>
            <a:pPr algn="l"/>
            <a:r>
              <a:rPr lang="it-IT" sz="2400" b="1" dirty="0">
                <a:latin typeface="Courier New" pitchFamily="49" charset="0"/>
                <a:hlinkClick r:id="rId2"/>
              </a:rPr>
              <a:t>https://hpc.llnl.gov/hardware/platforms/sierra</a:t>
            </a:r>
            <a:endParaRPr lang="it-IT" sz="2400" b="1" dirty="0">
              <a:latin typeface="Courier New"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1200329"/>
          </a:xfrm>
          <a:prstGeom prst="rect">
            <a:avLst/>
          </a:prstGeom>
          <a:noFill/>
        </p:spPr>
        <p:txBody>
          <a:bodyPr wrap="square">
            <a:spAutoFit/>
          </a:bodyPr>
          <a:lstStyle/>
          <a:p>
            <a:pPr>
              <a:defRPr/>
            </a:pPr>
            <a:r>
              <a:rPr lang="it-IT" b="1" dirty="0">
                <a:solidFill>
                  <a:srgbClr val="336699"/>
                </a:solidFill>
                <a:latin typeface="Tahoma" pitchFamily="34" charset="0"/>
              </a:rPr>
              <a:t>SIERRA </a:t>
            </a:r>
            <a:r>
              <a:rPr lang="it-IT" dirty="0">
                <a:latin typeface="Tahoma" pitchFamily="34" charset="0"/>
              </a:rPr>
              <a:t>, IBM </a:t>
            </a:r>
          </a:p>
          <a:p>
            <a:pPr>
              <a:defRPr/>
            </a:pPr>
            <a:r>
              <a:rPr lang="it-IT" dirty="0">
                <a:latin typeface="Tahoma" pitchFamily="34" charset="0"/>
              </a:rPr>
              <a:t> power: </a:t>
            </a:r>
            <a:r>
              <a:rPr lang="it-IT" b="1" dirty="0">
                <a:solidFill>
                  <a:srgbClr val="CC3300"/>
                </a:solidFill>
                <a:latin typeface="Tahoma" pitchFamily="34" charset="0"/>
              </a:rPr>
              <a:t>94</a:t>
            </a:r>
            <a:r>
              <a:rPr lang="it-IT" dirty="0">
                <a:latin typeface="Tahoma" pitchFamily="34" charset="0"/>
              </a:rPr>
              <a:t> </a:t>
            </a:r>
            <a:r>
              <a:rPr lang="it-IT" dirty="0" err="1">
                <a:latin typeface="Tahoma" pitchFamily="34" charset="0"/>
              </a:rPr>
              <a:t>Petaflops</a:t>
            </a:r>
            <a:endParaRPr lang="it-IT" dirty="0">
              <a:latin typeface="Tahoma" pitchFamily="34" charset="0"/>
            </a:endParaRPr>
          </a:p>
          <a:p>
            <a:pPr>
              <a:defRPr/>
            </a:pPr>
            <a:r>
              <a:rPr lang="it-IT" sz="1800" dirty="0">
                <a:latin typeface="Tahoma" pitchFamily="34" charset="0"/>
              </a:rPr>
              <a:t>Lawrence Livermore National </a:t>
            </a:r>
            <a:r>
              <a:rPr lang="it-IT" sz="1800" dirty="0" err="1">
                <a:latin typeface="Tahoma" pitchFamily="34" charset="0"/>
              </a:rPr>
              <a:t>Laboratory</a:t>
            </a:r>
            <a:r>
              <a:rPr lang="it-IT" sz="1800" dirty="0">
                <a:latin typeface="Tahoma" pitchFamily="34" charset="0"/>
              </a:rPr>
              <a:t>, USA</a:t>
            </a:r>
            <a:endParaRPr lang="it-IT" sz="1800" dirty="0"/>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2176379" y="5789515"/>
            <a:ext cx="3601231" cy="369332"/>
          </a:xfrm>
          <a:prstGeom prst="rect">
            <a:avLst/>
          </a:prstGeom>
          <a:noFill/>
        </p:spPr>
        <p:txBody>
          <a:bodyPr wrap="square">
            <a:spAutoFit/>
          </a:bodyPr>
          <a:lstStyle/>
          <a:p>
            <a:pPr>
              <a:defRPr/>
            </a:pPr>
            <a:r>
              <a:rPr lang="it-IT" dirty="0">
                <a:latin typeface="Tahoma" pitchFamily="34" charset="0"/>
              </a:rPr>
              <a:t>1.572.000 core, 710 TB </a:t>
            </a:r>
            <a:r>
              <a:rPr lang="it-IT" dirty="0" err="1">
                <a:latin typeface="Tahoma" pitchFamily="34" charset="0"/>
              </a:rPr>
              <a:t>Ram</a:t>
            </a:r>
            <a:endParaRPr lang="it-IT" dirty="0">
              <a:latin typeface="Tahoma" pitchFamily="34" charset="0"/>
            </a:endParaRPr>
          </a:p>
        </p:txBody>
      </p:sp>
      <p:sp>
        <p:nvSpPr>
          <p:cNvPr id="12" name="CasellaDiTesto 11">
            <a:extLst>
              <a:ext uri="{FF2B5EF4-FFF2-40B4-BE49-F238E27FC236}">
                <a16:creationId xmlns:a16="http://schemas.microsoft.com/office/drawing/2014/main" id="{8F8BF5A4-E6B8-446B-9C47-ACFCC3A8248F}"/>
              </a:ext>
            </a:extLst>
          </p:cNvPr>
          <p:cNvSpPr txBox="1"/>
          <p:nvPr/>
        </p:nvSpPr>
        <p:spPr>
          <a:xfrm>
            <a:off x="531208" y="2581865"/>
            <a:ext cx="2771116" cy="369332"/>
          </a:xfrm>
          <a:prstGeom prst="rect">
            <a:avLst/>
          </a:prstGeom>
          <a:noFill/>
        </p:spPr>
        <p:txBody>
          <a:bodyPr wrap="square">
            <a:spAutoFit/>
          </a:bodyPr>
          <a:lstStyle/>
          <a:p>
            <a:r>
              <a:rPr lang="it-IT" dirty="0" err="1">
                <a:latin typeface="Tahoma" pitchFamily="34" charset="0"/>
                <a:ea typeface="Tahoma" pitchFamily="34" charset="0"/>
                <a:cs typeface="Tahoma" pitchFamily="34" charset="0"/>
              </a:rPr>
              <a:t>fifth</a:t>
            </a:r>
            <a:r>
              <a:rPr lang="it-IT" dirty="0">
                <a:latin typeface="Tahoma" pitchFamily="34" charset="0"/>
                <a:ea typeface="Tahoma" pitchFamily="34" charset="0"/>
                <a:cs typeface="Tahoma" pitchFamily="34" charset="0"/>
              </a:rPr>
              <a:t> in the ranking</a:t>
            </a:r>
          </a:p>
        </p:txBody>
      </p:sp>
      <p:pic>
        <p:nvPicPr>
          <p:cNvPr id="10" name="Immagine 9">
            <a:extLst>
              <a:ext uri="{FF2B5EF4-FFF2-40B4-BE49-F238E27FC236}">
                <a16:creationId xmlns:a16="http://schemas.microsoft.com/office/drawing/2014/main" id="{35FA6E5F-6223-44BE-899A-25C6DDE87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84" y="1859781"/>
            <a:ext cx="5940152" cy="2972485"/>
          </a:xfrm>
          <a:prstGeom prst="rect">
            <a:avLst/>
          </a:prstGeom>
        </p:spPr>
      </p:pic>
      <p:pic>
        <p:nvPicPr>
          <p:cNvPr id="13" name="Immagine 12">
            <a:extLst>
              <a:ext uri="{FF2B5EF4-FFF2-40B4-BE49-F238E27FC236}">
                <a16:creationId xmlns:a16="http://schemas.microsoft.com/office/drawing/2014/main" id="{A7EB627A-B595-4924-8E84-ECEDBE0A4B9A}"/>
              </a:ext>
            </a:extLst>
          </p:cNvPr>
          <p:cNvPicPr>
            <a:picLocks noChangeAspect="1"/>
          </p:cNvPicPr>
          <p:nvPr/>
        </p:nvPicPr>
        <p:blipFill>
          <a:blip r:embed="rId4"/>
          <a:stretch>
            <a:fillRect/>
          </a:stretch>
        </p:blipFill>
        <p:spPr>
          <a:xfrm>
            <a:off x="5550690" y="165144"/>
            <a:ext cx="1090620" cy="728668"/>
          </a:xfrm>
          <a:prstGeom prst="rect">
            <a:avLst/>
          </a:prstGeom>
        </p:spPr>
      </p:pic>
    </p:spTree>
    <p:extLst>
      <p:ext uri="{BB962C8B-B14F-4D97-AF65-F5344CB8AC3E}">
        <p14:creationId xmlns:p14="http://schemas.microsoft.com/office/powerpoint/2010/main" val="1685684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1916766" y="5186746"/>
            <a:ext cx="9146196" cy="461665"/>
          </a:xfrm>
          <a:prstGeom prst="rect">
            <a:avLst/>
          </a:prstGeom>
          <a:noFill/>
        </p:spPr>
        <p:txBody>
          <a:bodyPr wrap="square">
            <a:spAutoFit/>
          </a:bodyPr>
          <a:lstStyle/>
          <a:p>
            <a:pPr algn="l"/>
            <a:r>
              <a:rPr lang="it-IT" sz="2400" b="1" dirty="0">
                <a:latin typeface="Courier New" pitchFamily="49" charset="0"/>
                <a:hlinkClick r:id="rId2"/>
              </a:rPr>
              <a:t>http://www.nsccwx.cn/</a:t>
            </a:r>
            <a:endParaRPr lang="it-IT" sz="2400" b="1" dirty="0">
              <a:latin typeface="Courier New"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1354217"/>
          </a:xfrm>
          <a:prstGeom prst="rect">
            <a:avLst/>
          </a:prstGeom>
          <a:noFill/>
        </p:spPr>
        <p:txBody>
          <a:bodyPr wrap="square">
            <a:spAutoFit/>
          </a:bodyPr>
          <a:lstStyle/>
          <a:p>
            <a:pPr>
              <a:defRPr/>
            </a:pPr>
            <a:r>
              <a:rPr lang="it-IT" b="1" dirty="0" err="1">
                <a:solidFill>
                  <a:srgbClr val="336699"/>
                </a:solidFill>
                <a:latin typeface="Tahoma" pitchFamily="34" charset="0"/>
              </a:rPr>
              <a:t>Sunway</a:t>
            </a:r>
            <a:r>
              <a:rPr lang="it-IT" b="1" dirty="0">
                <a:solidFill>
                  <a:srgbClr val="336699"/>
                </a:solidFill>
                <a:latin typeface="Tahoma" pitchFamily="34" charset="0"/>
              </a:rPr>
              <a:t> </a:t>
            </a:r>
            <a:r>
              <a:rPr lang="it-IT" b="1" dirty="0" err="1">
                <a:solidFill>
                  <a:srgbClr val="336699"/>
                </a:solidFill>
                <a:latin typeface="Tahoma" pitchFamily="34" charset="0"/>
              </a:rPr>
              <a:t>TaihuLight</a:t>
            </a:r>
            <a:r>
              <a:rPr lang="it-IT" b="1" dirty="0">
                <a:solidFill>
                  <a:srgbClr val="336699"/>
                </a:solidFill>
                <a:latin typeface="Tahoma" pitchFamily="34" charset="0"/>
              </a:rPr>
              <a:t>, NRCPC</a:t>
            </a:r>
          </a:p>
          <a:p>
            <a:pPr>
              <a:defRPr/>
            </a:pPr>
            <a:r>
              <a:rPr lang="it-IT" dirty="0">
                <a:latin typeface="Tahoma" pitchFamily="34" charset="0"/>
              </a:rPr>
              <a:t> power: </a:t>
            </a:r>
            <a:r>
              <a:rPr lang="it-IT" b="1" dirty="0">
                <a:solidFill>
                  <a:srgbClr val="CC3300"/>
                </a:solidFill>
                <a:latin typeface="Tahoma" pitchFamily="34" charset="0"/>
              </a:rPr>
              <a:t>93</a:t>
            </a:r>
            <a:r>
              <a:rPr lang="it-IT" dirty="0">
                <a:latin typeface="Tahoma" pitchFamily="34" charset="0"/>
              </a:rPr>
              <a:t> </a:t>
            </a:r>
            <a:r>
              <a:rPr lang="it-IT" dirty="0" err="1">
                <a:latin typeface="Tahoma" pitchFamily="34" charset="0"/>
              </a:rPr>
              <a:t>Petaflops</a:t>
            </a:r>
            <a:endParaRPr lang="it-IT" dirty="0">
              <a:latin typeface="Tahoma" pitchFamily="34" charset="0"/>
            </a:endParaRPr>
          </a:p>
          <a:p>
            <a:pPr>
              <a:defRPr/>
            </a:pPr>
            <a:r>
              <a:rPr lang="it-IT" sz="1400" b="1" dirty="0">
                <a:latin typeface="Tahoma" pitchFamily="34" charset="0"/>
                <a:ea typeface="Tahoma" pitchFamily="34" charset="0"/>
                <a:cs typeface="Tahoma" pitchFamily="34" charset="0"/>
              </a:rPr>
              <a:t>National </a:t>
            </a:r>
            <a:r>
              <a:rPr lang="it-IT" sz="1400" b="1" dirty="0" err="1">
                <a:latin typeface="Tahoma" pitchFamily="34" charset="0"/>
                <a:ea typeface="Tahoma" pitchFamily="34" charset="0"/>
                <a:cs typeface="Tahoma" pitchFamily="34" charset="0"/>
              </a:rPr>
              <a:t>Supercomputing</a:t>
            </a:r>
            <a:r>
              <a:rPr lang="it-IT" sz="1400" b="1" dirty="0">
                <a:latin typeface="Tahoma" pitchFamily="34" charset="0"/>
                <a:ea typeface="Tahoma" pitchFamily="34" charset="0"/>
                <a:cs typeface="Tahoma" pitchFamily="34" charset="0"/>
              </a:rPr>
              <a:t> Center</a:t>
            </a:r>
            <a:r>
              <a:rPr lang="it-IT" sz="1400" dirty="0">
                <a:latin typeface="Tahoma" pitchFamily="34" charset="0"/>
              </a:rPr>
              <a:t>, Wuxi, Cina</a:t>
            </a:r>
            <a:endParaRPr lang="it-IT" sz="1400" dirty="0"/>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2176379" y="5789515"/>
            <a:ext cx="3601231" cy="369332"/>
          </a:xfrm>
          <a:prstGeom prst="rect">
            <a:avLst/>
          </a:prstGeom>
          <a:noFill/>
        </p:spPr>
        <p:txBody>
          <a:bodyPr wrap="square">
            <a:spAutoFit/>
          </a:bodyPr>
          <a:lstStyle/>
          <a:p>
            <a:pPr>
              <a:defRPr/>
            </a:pPr>
            <a:r>
              <a:rPr lang="it-IT" dirty="0">
                <a:latin typeface="Tahoma" pitchFamily="34" charset="0"/>
                <a:ea typeface="Tahoma" pitchFamily="34" charset="0"/>
                <a:cs typeface="Tahoma" pitchFamily="34" charset="0"/>
              </a:rPr>
              <a:t>10.649.600 </a:t>
            </a:r>
            <a:r>
              <a:rPr lang="it-IT" dirty="0">
                <a:latin typeface="Tahoma" pitchFamily="34" charset="0"/>
              </a:rPr>
              <a:t>core, 1.3 PB </a:t>
            </a:r>
            <a:r>
              <a:rPr lang="it-IT" dirty="0" err="1">
                <a:latin typeface="Tahoma" pitchFamily="34" charset="0"/>
              </a:rPr>
              <a:t>Ram</a:t>
            </a:r>
            <a:endParaRPr lang="it-IT" dirty="0">
              <a:latin typeface="Tahoma" pitchFamily="34" charset="0"/>
            </a:endParaRPr>
          </a:p>
        </p:txBody>
      </p:sp>
      <p:sp>
        <p:nvSpPr>
          <p:cNvPr id="12" name="CasellaDiTesto 11">
            <a:extLst>
              <a:ext uri="{FF2B5EF4-FFF2-40B4-BE49-F238E27FC236}">
                <a16:creationId xmlns:a16="http://schemas.microsoft.com/office/drawing/2014/main" id="{8F8BF5A4-E6B8-446B-9C47-ACFCC3A8248F}"/>
              </a:ext>
            </a:extLst>
          </p:cNvPr>
          <p:cNvSpPr txBox="1"/>
          <p:nvPr/>
        </p:nvSpPr>
        <p:spPr>
          <a:xfrm>
            <a:off x="531208" y="2581865"/>
            <a:ext cx="2771116" cy="369332"/>
          </a:xfrm>
          <a:prstGeom prst="rect">
            <a:avLst/>
          </a:prstGeom>
          <a:noFill/>
        </p:spPr>
        <p:txBody>
          <a:bodyPr wrap="square">
            <a:spAutoFit/>
          </a:bodyPr>
          <a:lstStyle/>
          <a:p>
            <a:r>
              <a:rPr lang="it-IT" dirty="0" err="1">
                <a:latin typeface="Tahoma" pitchFamily="34" charset="0"/>
                <a:ea typeface="Tahoma" pitchFamily="34" charset="0"/>
                <a:cs typeface="Tahoma" pitchFamily="34" charset="0"/>
              </a:rPr>
              <a:t>sixth</a:t>
            </a:r>
            <a:r>
              <a:rPr lang="it-IT" dirty="0">
                <a:latin typeface="Tahoma" pitchFamily="34" charset="0"/>
                <a:ea typeface="Tahoma" pitchFamily="34" charset="0"/>
                <a:cs typeface="Tahoma" pitchFamily="34" charset="0"/>
              </a:rPr>
              <a:t> in the ranking</a:t>
            </a:r>
          </a:p>
        </p:txBody>
      </p:sp>
      <p:pic>
        <p:nvPicPr>
          <p:cNvPr id="13" name="Immagine 12">
            <a:extLst>
              <a:ext uri="{FF2B5EF4-FFF2-40B4-BE49-F238E27FC236}">
                <a16:creationId xmlns:a16="http://schemas.microsoft.com/office/drawing/2014/main" id="{EFA33F17-5322-48EE-BCD4-CFD1979D4A62}"/>
              </a:ext>
            </a:extLst>
          </p:cNvPr>
          <p:cNvPicPr>
            <a:picLocks noChangeAspect="1"/>
          </p:cNvPicPr>
          <p:nvPr/>
        </p:nvPicPr>
        <p:blipFill>
          <a:blip r:embed="rId3"/>
          <a:stretch>
            <a:fillRect/>
          </a:stretch>
        </p:blipFill>
        <p:spPr>
          <a:xfrm>
            <a:off x="2959902" y="1997024"/>
            <a:ext cx="6015182" cy="2691513"/>
          </a:xfrm>
          <a:prstGeom prst="rect">
            <a:avLst/>
          </a:prstGeom>
        </p:spPr>
      </p:pic>
      <p:pic>
        <p:nvPicPr>
          <p:cNvPr id="10" name="Immagine 9">
            <a:extLst>
              <a:ext uri="{FF2B5EF4-FFF2-40B4-BE49-F238E27FC236}">
                <a16:creationId xmlns:a16="http://schemas.microsoft.com/office/drawing/2014/main" id="{BC2D815B-E8E9-469F-A978-843623EDEDA5}"/>
              </a:ext>
            </a:extLst>
          </p:cNvPr>
          <p:cNvPicPr>
            <a:picLocks noChangeAspect="1"/>
          </p:cNvPicPr>
          <p:nvPr/>
        </p:nvPicPr>
        <p:blipFill>
          <a:blip r:embed="rId4"/>
          <a:stretch>
            <a:fillRect/>
          </a:stretch>
        </p:blipFill>
        <p:spPr>
          <a:xfrm>
            <a:off x="5550690" y="165144"/>
            <a:ext cx="1090620" cy="728668"/>
          </a:xfrm>
          <a:prstGeom prst="rect">
            <a:avLst/>
          </a:prstGeom>
        </p:spPr>
      </p:pic>
    </p:spTree>
    <p:extLst>
      <p:ext uri="{BB962C8B-B14F-4D97-AF65-F5344CB8AC3E}">
        <p14:creationId xmlns:p14="http://schemas.microsoft.com/office/powerpoint/2010/main" val="887293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extLst>
              <a:ext uri="{FF2B5EF4-FFF2-40B4-BE49-F238E27FC236}">
                <a16:creationId xmlns:a16="http://schemas.microsoft.com/office/drawing/2014/main" id="{5DB6B9FF-06F8-48BC-87F2-BDC74351DB80}"/>
              </a:ext>
            </a:extLst>
          </p:cNvPr>
          <p:cNvSpPr txBox="1"/>
          <p:nvPr/>
        </p:nvSpPr>
        <p:spPr>
          <a:xfrm>
            <a:off x="434619" y="5115888"/>
            <a:ext cx="11075022" cy="461665"/>
          </a:xfrm>
          <a:prstGeom prst="rect">
            <a:avLst/>
          </a:prstGeom>
          <a:noFill/>
        </p:spPr>
        <p:txBody>
          <a:bodyPr wrap="square">
            <a:spAutoFit/>
          </a:bodyPr>
          <a:lstStyle/>
          <a:p>
            <a:pPr algn="l"/>
            <a:r>
              <a:rPr lang="it-IT" sz="2400" b="1" dirty="0">
                <a:latin typeface="Courier New" pitchFamily="49" charset="0"/>
                <a:hlinkClick r:id="rId2"/>
              </a:rPr>
              <a:t>https://www.eni.com/it_IT/</a:t>
            </a:r>
            <a:r>
              <a:rPr lang="it-IT" sz="2400" b="1" dirty="0">
                <a:latin typeface="Courier New" panose="02070309020205020404" pitchFamily="49" charset="0"/>
                <a:cs typeface="Courier New" panose="02070309020205020404" pitchFamily="49" charset="0"/>
                <a:hlinkClick r:id="rId2"/>
              </a:rPr>
              <a:t>attivita/green-data-center-hpc5</a:t>
            </a:r>
            <a:endParaRPr lang="it-IT" sz="2400" b="1" dirty="0">
              <a:latin typeface="Courier New" panose="02070309020205020404" pitchFamily="49" charset="0"/>
              <a:cs typeface="Courier New" panose="02070309020205020404"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923330"/>
          </a:xfrm>
          <a:prstGeom prst="rect">
            <a:avLst/>
          </a:prstGeom>
          <a:noFill/>
        </p:spPr>
        <p:txBody>
          <a:bodyPr wrap="square">
            <a:spAutoFit/>
          </a:bodyPr>
          <a:lstStyle/>
          <a:p>
            <a:r>
              <a:rPr lang="it-IT" b="1" dirty="0">
                <a:solidFill>
                  <a:schemeClr val="accent2">
                    <a:lumMod val="75000"/>
                  </a:schemeClr>
                </a:solidFill>
                <a:latin typeface="Tahoma" pitchFamily="34" charset="0"/>
                <a:ea typeface="Tahoma" pitchFamily="34" charset="0"/>
                <a:cs typeface="Tahoma" pitchFamily="34" charset="0"/>
              </a:rPr>
              <a:t>HPC5</a:t>
            </a:r>
            <a:r>
              <a:rPr lang="it-IT" dirty="0">
                <a:latin typeface="Tahoma" pitchFamily="34" charset="0"/>
                <a:ea typeface="Tahoma" pitchFamily="34" charset="0"/>
                <a:cs typeface="Tahoma" pitchFamily="34" charset="0"/>
              </a:rPr>
              <a:t>  </a:t>
            </a:r>
            <a:r>
              <a:rPr lang="it-IT" b="1" dirty="0">
                <a:latin typeface="Tahoma" pitchFamily="34" charset="0"/>
                <a:ea typeface="Tahoma" pitchFamily="34" charset="0"/>
                <a:cs typeface="Tahoma" pitchFamily="34" charset="0"/>
              </a:rPr>
              <a:t>, IBM </a:t>
            </a:r>
            <a:endParaRPr lang="it-IT" dirty="0">
              <a:latin typeface="Tahoma" pitchFamily="34" charset="0"/>
              <a:ea typeface="Tahoma" pitchFamily="34" charset="0"/>
              <a:cs typeface="Tahoma" pitchFamily="34" charset="0"/>
            </a:endParaRPr>
          </a:p>
          <a:p>
            <a:r>
              <a:rPr lang="it-IT" dirty="0">
                <a:latin typeface="Tahoma" pitchFamily="34" charset="0"/>
              </a:rPr>
              <a:t>power: </a:t>
            </a:r>
            <a:r>
              <a:rPr lang="it-IT" b="1" dirty="0">
                <a:solidFill>
                  <a:srgbClr val="CC3300"/>
                </a:solidFill>
                <a:latin typeface="Tahoma" pitchFamily="34" charset="0"/>
              </a:rPr>
              <a:t>35</a:t>
            </a:r>
            <a:r>
              <a:rPr lang="it-IT" dirty="0">
                <a:latin typeface="Tahoma" pitchFamily="34" charset="0"/>
              </a:rPr>
              <a:t> </a:t>
            </a:r>
            <a:r>
              <a:rPr lang="it-IT" dirty="0" err="1">
                <a:latin typeface="Tahoma" pitchFamily="34" charset="0"/>
              </a:rPr>
              <a:t>Petaflops</a:t>
            </a:r>
            <a:r>
              <a:rPr lang="it-IT" dirty="0">
                <a:latin typeface="Tahoma" pitchFamily="34" charset="0"/>
              </a:rPr>
              <a:t>  </a:t>
            </a:r>
          </a:p>
          <a:p>
            <a:r>
              <a:rPr lang="en-US" dirty="0">
                <a:latin typeface="Tahoma" pitchFamily="34" charset="0"/>
                <a:ea typeface="Tahoma" pitchFamily="34" charset="0"/>
                <a:cs typeface="Tahoma" pitchFamily="34" charset="0"/>
              </a:rPr>
              <a:t>ENI </a:t>
            </a:r>
            <a:r>
              <a:rPr lang="en-US" dirty="0" err="1">
                <a:latin typeface="Tahoma" pitchFamily="34" charset="0"/>
                <a:ea typeface="Tahoma" pitchFamily="34" charset="0"/>
                <a:cs typeface="Tahoma" pitchFamily="34" charset="0"/>
              </a:rPr>
              <a:t>SpA</a:t>
            </a:r>
            <a:r>
              <a:rPr lang="en-US" dirty="0">
                <a:latin typeface="Tahoma" pitchFamily="34" charset="0"/>
                <a:ea typeface="Tahoma" pitchFamily="34" charset="0"/>
                <a:cs typeface="Tahoma" pitchFamily="34" charset="0"/>
              </a:rPr>
              <a:t>, Pavia, Italia</a:t>
            </a:r>
            <a:endParaRPr lang="it-IT" dirty="0">
              <a:latin typeface="Tahoma" pitchFamily="34" charset="0"/>
              <a:ea typeface="Tahoma" pitchFamily="34" charset="0"/>
              <a:cs typeface="Tahoma" pitchFamily="34" charset="0"/>
            </a:endParaRPr>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2176379" y="5789515"/>
            <a:ext cx="8604222" cy="369332"/>
          </a:xfrm>
          <a:prstGeom prst="rect">
            <a:avLst/>
          </a:prstGeom>
          <a:noFill/>
        </p:spPr>
        <p:txBody>
          <a:bodyPr wrap="square">
            <a:spAutoFit/>
          </a:bodyPr>
          <a:lstStyle/>
          <a:p>
            <a:r>
              <a:rPr lang="it-IT" dirty="0">
                <a:latin typeface="Tahoma" pitchFamily="34" charset="0"/>
                <a:ea typeface="Tahoma" pitchFamily="34" charset="0"/>
                <a:cs typeface="Tahoma" pitchFamily="34" charset="0"/>
              </a:rPr>
              <a:t>669.760 core, </a:t>
            </a:r>
            <a:r>
              <a:rPr lang="it-IT" dirty="0" err="1">
                <a:latin typeface="Tahoma" pitchFamily="34" charset="0"/>
                <a:ea typeface="Tahoma" pitchFamily="34" charset="0"/>
                <a:cs typeface="Tahoma" pitchFamily="34" charset="0"/>
              </a:rPr>
              <a:t>nodes</a:t>
            </a:r>
            <a:r>
              <a:rPr lang="it-IT" dirty="0">
                <a:latin typeface="Tahoma" pitchFamily="34" charset="0"/>
                <a:ea typeface="Tahoma" pitchFamily="34" charset="0"/>
                <a:cs typeface="Tahoma" pitchFamily="34" charset="0"/>
              </a:rPr>
              <a:t> Power Edge Xeon + Nvidia Tesla V100, </a:t>
            </a:r>
            <a:r>
              <a:rPr lang="it-IT" dirty="0" err="1">
                <a:latin typeface="Tahoma" pitchFamily="34" charset="0"/>
                <a:ea typeface="Tahoma" pitchFamily="34" charset="0"/>
                <a:cs typeface="Tahoma" pitchFamily="34" charset="0"/>
              </a:rPr>
              <a:t>Infiniband</a:t>
            </a:r>
            <a:endParaRPr lang="it-IT" dirty="0"/>
          </a:p>
        </p:txBody>
      </p:sp>
      <p:sp>
        <p:nvSpPr>
          <p:cNvPr id="12" name="CasellaDiTesto 11">
            <a:extLst>
              <a:ext uri="{FF2B5EF4-FFF2-40B4-BE49-F238E27FC236}">
                <a16:creationId xmlns:a16="http://schemas.microsoft.com/office/drawing/2014/main" id="{8F8BF5A4-E6B8-446B-9C47-ACFCC3A8248F}"/>
              </a:ext>
            </a:extLst>
          </p:cNvPr>
          <p:cNvSpPr txBox="1"/>
          <p:nvPr/>
        </p:nvSpPr>
        <p:spPr>
          <a:xfrm>
            <a:off x="531208" y="2581865"/>
            <a:ext cx="1443197" cy="369332"/>
          </a:xfrm>
          <a:prstGeom prst="rect">
            <a:avLst/>
          </a:prstGeom>
          <a:noFill/>
        </p:spPr>
        <p:txBody>
          <a:bodyPr wrap="square">
            <a:spAutoFit/>
          </a:bodyPr>
          <a:lstStyle/>
          <a:p>
            <a:r>
              <a:rPr lang="it-IT" dirty="0">
                <a:latin typeface="Tahoma" pitchFamily="34" charset="0"/>
                <a:ea typeface="Tahoma" pitchFamily="34" charset="0"/>
                <a:cs typeface="Tahoma" pitchFamily="34" charset="0"/>
              </a:rPr>
              <a:t>12° place</a:t>
            </a:r>
          </a:p>
        </p:txBody>
      </p:sp>
      <p:pic>
        <p:nvPicPr>
          <p:cNvPr id="10" name="Immagine 9">
            <a:extLst>
              <a:ext uri="{FF2B5EF4-FFF2-40B4-BE49-F238E27FC236}">
                <a16:creationId xmlns:a16="http://schemas.microsoft.com/office/drawing/2014/main" id="{6F976C6B-F2BE-4E9E-8A68-334411FB2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179" y="1998400"/>
            <a:ext cx="5266717" cy="2877987"/>
          </a:xfrm>
          <a:prstGeom prst="rect">
            <a:avLst/>
          </a:prstGeom>
        </p:spPr>
      </p:pic>
      <p:pic>
        <p:nvPicPr>
          <p:cNvPr id="13" name="Immagine 12">
            <a:extLst>
              <a:ext uri="{FF2B5EF4-FFF2-40B4-BE49-F238E27FC236}">
                <a16:creationId xmlns:a16="http://schemas.microsoft.com/office/drawing/2014/main" id="{E2166C2D-5294-434B-80D1-761E6A24FA0F}"/>
              </a:ext>
            </a:extLst>
          </p:cNvPr>
          <p:cNvPicPr>
            <a:picLocks noChangeAspect="1"/>
          </p:cNvPicPr>
          <p:nvPr/>
        </p:nvPicPr>
        <p:blipFill>
          <a:blip r:embed="rId4"/>
          <a:stretch>
            <a:fillRect/>
          </a:stretch>
        </p:blipFill>
        <p:spPr>
          <a:xfrm>
            <a:off x="5550690" y="165144"/>
            <a:ext cx="1090620" cy="728668"/>
          </a:xfrm>
          <a:prstGeom prst="rect">
            <a:avLst/>
          </a:prstGeom>
        </p:spPr>
      </p:pic>
    </p:spTree>
    <p:extLst>
      <p:ext uri="{BB962C8B-B14F-4D97-AF65-F5344CB8AC3E}">
        <p14:creationId xmlns:p14="http://schemas.microsoft.com/office/powerpoint/2010/main" val="197537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8837191" cy="464602"/>
          </a:xfrm>
        </p:spPr>
        <p:txBody>
          <a:bodyPr/>
          <a:lstStyle/>
          <a:p>
            <a:r>
              <a:rPr lang="it-IT" sz="3600" dirty="0"/>
              <a:t>Do </a:t>
            </a:r>
            <a:r>
              <a:rPr lang="it-IT" sz="3600" dirty="0" err="1"/>
              <a:t>we</a:t>
            </a:r>
            <a:r>
              <a:rPr lang="it-IT" sz="3600" dirty="0"/>
              <a:t> </a:t>
            </a:r>
            <a:r>
              <a:rPr lang="it-IT" sz="3600" dirty="0" err="1"/>
              <a:t>really</a:t>
            </a:r>
            <a:r>
              <a:rPr lang="it-IT" sz="3600" dirty="0"/>
              <a:t> </a:t>
            </a:r>
            <a:r>
              <a:rPr lang="it-IT" sz="3600" dirty="0" err="1"/>
              <a:t>need</a:t>
            </a:r>
            <a:r>
              <a:rPr lang="it-IT" sz="3600" dirty="0"/>
              <a:t> </a:t>
            </a:r>
            <a:r>
              <a:rPr lang="it-IT" sz="3600" dirty="0" err="1"/>
              <a:t>very</a:t>
            </a:r>
            <a:r>
              <a:rPr lang="it-IT" sz="3600" dirty="0"/>
              <a:t> </a:t>
            </a:r>
            <a:r>
              <a:rPr lang="it-IT" sz="3600" dirty="0" err="1"/>
              <a:t>powerful</a:t>
            </a:r>
            <a:r>
              <a:rPr lang="it-IT" sz="3600" dirty="0"/>
              <a:t> computers ?</a:t>
            </a:r>
            <a:endParaRPr lang="it-GB" sz="3600" dirty="0"/>
          </a:p>
        </p:txBody>
      </p:sp>
      <p:sp>
        <p:nvSpPr>
          <p:cNvPr id="4" name="CasellaDiTesto 3">
            <a:extLst>
              <a:ext uri="{FF2B5EF4-FFF2-40B4-BE49-F238E27FC236}">
                <a16:creationId xmlns:a16="http://schemas.microsoft.com/office/drawing/2014/main" id="{BE7EA0C8-F354-4BC8-913B-286C500E05A2}"/>
              </a:ext>
            </a:extLst>
          </p:cNvPr>
          <p:cNvSpPr txBox="1"/>
          <p:nvPr/>
        </p:nvSpPr>
        <p:spPr>
          <a:xfrm>
            <a:off x="158387" y="2258674"/>
            <a:ext cx="11741876" cy="1938992"/>
          </a:xfrm>
          <a:prstGeom prst="rect">
            <a:avLst/>
          </a:prstGeom>
          <a:noFill/>
        </p:spPr>
        <p:txBody>
          <a:bodyPr wrap="square">
            <a:spAutoFit/>
          </a:bodyPr>
          <a:lstStyle/>
          <a:p>
            <a:r>
              <a:rPr lang="en-US" sz="2400" b="0" i="0" dirty="0">
                <a:solidFill>
                  <a:srgbClr val="141414"/>
                </a:solidFill>
                <a:effectLst/>
              </a:rPr>
              <a:t>Supercomputing has the potential to be the underlying layer to support solutions for many of the world’s most pressing contemporary challenges: </a:t>
            </a:r>
          </a:p>
          <a:p>
            <a:r>
              <a:rPr lang="en-US" sz="2400" b="0" i="0" dirty="0">
                <a:solidFill>
                  <a:srgbClr val="141414"/>
                </a:solidFill>
                <a:effectLst/>
              </a:rPr>
              <a:t>global privacy and identity issues, stalemates in medical research,  sustainable supply-chain logistics, genomics, weather forecast, energy-smart power grid, carbon capture, astrophysics, market economics, blockchain, and cryptography to name a few.</a:t>
            </a:r>
            <a:endParaRPr lang="it-IT" sz="2400" dirty="0"/>
          </a:p>
        </p:txBody>
      </p:sp>
    </p:spTree>
    <p:extLst>
      <p:ext uri="{BB962C8B-B14F-4D97-AF65-F5344CB8AC3E}">
        <p14:creationId xmlns:p14="http://schemas.microsoft.com/office/powerpoint/2010/main" val="390328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1335774" cy="464602"/>
          </a:xfrm>
        </p:spPr>
        <p:txBody>
          <a:bodyPr/>
          <a:lstStyle/>
          <a:p>
            <a:r>
              <a:rPr lang="it-IT" sz="3600" dirty="0" err="1"/>
              <a:t>What</a:t>
            </a:r>
            <a:r>
              <a:rPr lang="it-IT" sz="3600" dirty="0"/>
              <a:t> </a:t>
            </a:r>
            <a:r>
              <a:rPr lang="it-IT" sz="3600" dirty="0" err="1"/>
              <a:t>is</a:t>
            </a:r>
            <a:r>
              <a:rPr lang="it-IT" sz="3600" dirty="0"/>
              <a:t> the computer more </a:t>
            </a:r>
            <a:r>
              <a:rPr lang="it-IT" sz="3600" dirty="0" err="1"/>
              <a:t>powerful</a:t>
            </a:r>
            <a:r>
              <a:rPr lang="it-IT" sz="3600" dirty="0"/>
              <a:t> in the world </a:t>
            </a:r>
            <a:r>
              <a:rPr lang="it-IT" sz="3600" dirty="0" err="1"/>
              <a:t>today</a:t>
            </a:r>
            <a:r>
              <a:rPr lang="it-IT" sz="3600" dirty="0"/>
              <a:t> ?</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11" name="CasellaDiTesto 10">
            <a:hlinkClick r:id="rId2"/>
            <a:extLst>
              <a:ext uri="{FF2B5EF4-FFF2-40B4-BE49-F238E27FC236}">
                <a16:creationId xmlns:a16="http://schemas.microsoft.com/office/drawing/2014/main" id="{5DB6B9FF-06F8-48BC-87F2-BDC74351DB80}"/>
              </a:ext>
            </a:extLst>
          </p:cNvPr>
          <p:cNvSpPr txBox="1"/>
          <p:nvPr/>
        </p:nvSpPr>
        <p:spPr>
          <a:xfrm>
            <a:off x="434618" y="5150758"/>
            <a:ext cx="8667918" cy="461665"/>
          </a:xfrm>
          <a:prstGeom prst="rect">
            <a:avLst/>
          </a:prstGeom>
          <a:noFill/>
        </p:spPr>
        <p:txBody>
          <a:bodyPr wrap="square">
            <a:spAutoFit/>
          </a:bodyPr>
          <a:lstStyle/>
          <a:p>
            <a:pPr algn="l"/>
            <a:r>
              <a:rPr lang="it-IT" sz="2400" b="1" dirty="0">
                <a:latin typeface="Courier New" pitchFamily="49" charset="0"/>
                <a:hlinkClick r:id="rId2"/>
              </a:rPr>
              <a:t>https://</a:t>
            </a:r>
            <a:r>
              <a:rPr lang="it-IT" sz="2400" b="1" dirty="0">
                <a:latin typeface="Courier New" panose="02070309020205020404" pitchFamily="49" charset="0"/>
                <a:cs typeface="Courier New" panose="02070309020205020404" pitchFamily="49" charset="0"/>
                <a:hlinkClick r:id="rId2"/>
              </a:rPr>
              <a:t>www.hpc.cineca.it/hardware/marconi100</a:t>
            </a:r>
            <a:endParaRPr lang="it-IT" sz="2400" b="1" dirty="0">
              <a:latin typeface="Courier New" panose="02070309020205020404" pitchFamily="49" charset="0"/>
              <a:cs typeface="Courier New" panose="02070309020205020404" pitchFamily="49" charset="0"/>
            </a:endParaRPr>
          </a:p>
        </p:txBody>
      </p:sp>
      <p:sp>
        <p:nvSpPr>
          <p:cNvPr id="15" name="CasellaDiTesto 14">
            <a:extLst>
              <a:ext uri="{FF2B5EF4-FFF2-40B4-BE49-F238E27FC236}">
                <a16:creationId xmlns:a16="http://schemas.microsoft.com/office/drawing/2014/main" id="{ABA70F44-36D2-4818-AC8A-E81A2D8E168E}"/>
              </a:ext>
            </a:extLst>
          </p:cNvPr>
          <p:cNvSpPr txBox="1"/>
          <p:nvPr/>
        </p:nvSpPr>
        <p:spPr>
          <a:xfrm>
            <a:off x="9102536" y="2513653"/>
            <a:ext cx="3008988" cy="923330"/>
          </a:xfrm>
          <a:prstGeom prst="rect">
            <a:avLst/>
          </a:prstGeom>
          <a:noFill/>
        </p:spPr>
        <p:txBody>
          <a:bodyPr wrap="square">
            <a:spAutoFit/>
          </a:bodyPr>
          <a:lstStyle/>
          <a:p>
            <a:r>
              <a:rPr lang="it-IT" b="1" dirty="0">
                <a:solidFill>
                  <a:schemeClr val="accent2">
                    <a:lumMod val="75000"/>
                  </a:schemeClr>
                </a:solidFill>
                <a:latin typeface="Tahoma" pitchFamily="34" charset="0"/>
                <a:ea typeface="Tahoma" pitchFamily="34" charset="0"/>
                <a:cs typeface="Tahoma" pitchFamily="34" charset="0"/>
              </a:rPr>
              <a:t>Marconi-100</a:t>
            </a:r>
            <a:r>
              <a:rPr lang="it-IT" dirty="0">
                <a:latin typeface="Tahoma" pitchFamily="34" charset="0"/>
                <a:ea typeface="Tahoma" pitchFamily="34" charset="0"/>
                <a:cs typeface="Tahoma" pitchFamily="34" charset="0"/>
              </a:rPr>
              <a:t>  </a:t>
            </a:r>
            <a:r>
              <a:rPr lang="it-IT" b="1" dirty="0">
                <a:latin typeface="Tahoma" pitchFamily="34" charset="0"/>
                <a:ea typeface="Tahoma" pitchFamily="34" charset="0"/>
                <a:cs typeface="Tahoma" pitchFamily="34" charset="0"/>
              </a:rPr>
              <a:t>, IBM </a:t>
            </a:r>
            <a:endParaRPr lang="it-IT" dirty="0">
              <a:latin typeface="Tahoma" pitchFamily="34" charset="0"/>
              <a:ea typeface="Tahoma" pitchFamily="34" charset="0"/>
              <a:cs typeface="Tahoma" pitchFamily="34" charset="0"/>
            </a:endParaRPr>
          </a:p>
          <a:p>
            <a:r>
              <a:rPr lang="it-IT" dirty="0">
                <a:latin typeface="Tahoma" pitchFamily="34" charset="0"/>
              </a:rPr>
              <a:t>power: </a:t>
            </a:r>
            <a:r>
              <a:rPr lang="it-IT" b="1" dirty="0">
                <a:solidFill>
                  <a:srgbClr val="CC3300"/>
                </a:solidFill>
                <a:latin typeface="Tahoma" pitchFamily="34" charset="0"/>
              </a:rPr>
              <a:t>21</a:t>
            </a:r>
            <a:r>
              <a:rPr lang="it-IT" dirty="0">
                <a:latin typeface="Tahoma" pitchFamily="34" charset="0"/>
              </a:rPr>
              <a:t> </a:t>
            </a:r>
            <a:r>
              <a:rPr lang="it-IT" dirty="0" err="1">
                <a:latin typeface="Tahoma" pitchFamily="34" charset="0"/>
              </a:rPr>
              <a:t>Petaflops</a:t>
            </a:r>
            <a:r>
              <a:rPr lang="it-IT" dirty="0">
                <a:latin typeface="Tahoma" pitchFamily="34" charset="0"/>
              </a:rPr>
              <a:t>  </a:t>
            </a:r>
          </a:p>
          <a:p>
            <a:r>
              <a:rPr lang="en-US" dirty="0">
                <a:latin typeface="Tahoma" pitchFamily="34" charset="0"/>
                <a:ea typeface="Tahoma" pitchFamily="34" charset="0"/>
                <a:cs typeface="Tahoma" pitchFamily="34" charset="0"/>
              </a:rPr>
              <a:t>CINECA, Bologna, Italia</a:t>
            </a:r>
            <a:endParaRPr lang="it-IT" dirty="0">
              <a:latin typeface="Tahoma" pitchFamily="34" charset="0"/>
              <a:ea typeface="Tahoma" pitchFamily="34" charset="0"/>
              <a:cs typeface="Tahoma" pitchFamily="34" charset="0"/>
            </a:endParaRPr>
          </a:p>
        </p:txBody>
      </p:sp>
      <p:sp>
        <p:nvSpPr>
          <p:cNvPr id="17" name="CasellaDiTesto 16">
            <a:extLst>
              <a:ext uri="{FF2B5EF4-FFF2-40B4-BE49-F238E27FC236}">
                <a16:creationId xmlns:a16="http://schemas.microsoft.com/office/drawing/2014/main" id="{D558C138-AF2E-45FE-8701-95F1D3D45678}"/>
              </a:ext>
            </a:extLst>
          </p:cNvPr>
          <p:cNvSpPr txBox="1"/>
          <p:nvPr/>
        </p:nvSpPr>
        <p:spPr>
          <a:xfrm>
            <a:off x="2176379" y="5789515"/>
            <a:ext cx="8604222" cy="369332"/>
          </a:xfrm>
          <a:prstGeom prst="rect">
            <a:avLst/>
          </a:prstGeom>
          <a:noFill/>
        </p:spPr>
        <p:txBody>
          <a:bodyPr wrap="square">
            <a:spAutoFit/>
          </a:bodyPr>
          <a:lstStyle/>
          <a:p>
            <a:r>
              <a:rPr lang="it-IT" dirty="0">
                <a:latin typeface="Tahoma" pitchFamily="34" charset="0"/>
                <a:ea typeface="Tahoma" pitchFamily="34" charset="0"/>
                <a:cs typeface="Tahoma" pitchFamily="34" charset="0"/>
              </a:rPr>
              <a:t>347.766 core, </a:t>
            </a:r>
            <a:r>
              <a:rPr lang="it-IT" dirty="0" err="1">
                <a:latin typeface="Tahoma" pitchFamily="34" charset="0"/>
                <a:ea typeface="Tahoma" pitchFamily="34" charset="0"/>
                <a:cs typeface="Tahoma" pitchFamily="34" charset="0"/>
              </a:rPr>
              <a:t>nodes</a:t>
            </a:r>
            <a:r>
              <a:rPr lang="it-IT" dirty="0">
                <a:latin typeface="Tahoma" pitchFamily="34" charset="0"/>
                <a:ea typeface="Tahoma" pitchFamily="34" charset="0"/>
                <a:cs typeface="Tahoma" pitchFamily="34" charset="0"/>
              </a:rPr>
              <a:t> IBM Power9</a:t>
            </a:r>
            <a:endParaRPr lang="it-IT" dirty="0"/>
          </a:p>
        </p:txBody>
      </p:sp>
      <p:sp>
        <p:nvSpPr>
          <p:cNvPr id="12" name="CasellaDiTesto 11">
            <a:extLst>
              <a:ext uri="{FF2B5EF4-FFF2-40B4-BE49-F238E27FC236}">
                <a16:creationId xmlns:a16="http://schemas.microsoft.com/office/drawing/2014/main" id="{8F8BF5A4-E6B8-446B-9C47-ACFCC3A8248F}"/>
              </a:ext>
            </a:extLst>
          </p:cNvPr>
          <p:cNvSpPr txBox="1"/>
          <p:nvPr/>
        </p:nvSpPr>
        <p:spPr>
          <a:xfrm>
            <a:off x="531208" y="2581865"/>
            <a:ext cx="1443197" cy="369332"/>
          </a:xfrm>
          <a:prstGeom prst="rect">
            <a:avLst/>
          </a:prstGeom>
          <a:noFill/>
        </p:spPr>
        <p:txBody>
          <a:bodyPr wrap="square">
            <a:spAutoFit/>
          </a:bodyPr>
          <a:lstStyle/>
          <a:p>
            <a:r>
              <a:rPr lang="it-IT" dirty="0">
                <a:latin typeface="Tahoma" pitchFamily="34" charset="0"/>
                <a:ea typeface="Tahoma" pitchFamily="34" charset="0"/>
                <a:cs typeface="Tahoma" pitchFamily="34" charset="0"/>
              </a:rPr>
              <a:t>21° place</a:t>
            </a:r>
          </a:p>
        </p:txBody>
      </p:sp>
      <p:pic>
        <p:nvPicPr>
          <p:cNvPr id="13" name="Picture 2" descr="Marconi100">
            <a:extLst>
              <a:ext uri="{FF2B5EF4-FFF2-40B4-BE49-F238E27FC236}">
                <a16:creationId xmlns:a16="http://schemas.microsoft.com/office/drawing/2014/main" id="{0D2627EC-DD06-4CB1-A9E2-D42AF0A5B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057" y="1857143"/>
            <a:ext cx="4722797" cy="3023142"/>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F104903C-1610-42B2-A90B-8A0BB9351163}"/>
              </a:ext>
            </a:extLst>
          </p:cNvPr>
          <p:cNvPicPr>
            <a:picLocks noChangeAspect="1"/>
          </p:cNvPicPr>
          <p:nvPr/>
        </p:nvPicPr>
        <p:blipFill>
          <a:blip r:embed="rId4"/>
          <a:stretch>
            <a:fillRect/>
          </a:stretch>
        </p:blipFill>
        <p:spPr>
          <a:xfrm>
            <a:off x="5550690" y="165144"/>
            <a:ext cx="1090620" cy="728668"/>
          </a:xfrm>
          <a:prstGeom prst="rect">
            <a:avLst/>
          </a:prstGeom>
        </p:spPr>
      </p:pic>
    </p:spTree>
    <p:extLst>
      <p:ext uri="{BB962C8B-B14F-4D97-AF65-F5344CB8AC3E}">
        <p14:creationId xmlns:p14="http://schemas.microsoft.com/office/powerpoint/2010/main" val="2419358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pic>
        <p:nvPicPr>
          <p:cNvPr id="5" name="Immagine 4">
            <a:extLst>
              <a:ext uri="{FF2B5EF4-FFF2-40B4-BE49-F238E27FC236}">
                <a16:creationId xmlns:a16="http://schemas.microsoft.com/office/drawing/2014/main" id="{8DA67644-253D-4514-8B1A-CC8FD00E3E08}"/>
              </a:ext>
            </a:extLst>
          </p:cNvPr>
          <p:cNvPicPr>
            <a:picLocks noChangeAspect="1"/>
          </p:cNvPicPr>
          <p:nvPr/>
        </p:nvPicPr>
        <p:blipFill>
          <a:blip r:embed="rId2"/>
          <a:stretch>
            <a:fillRect/>
          </a:stretch>
        </p:blipFill>
        <p:spPr>
          <a:xfrm>
            <a:off x="5550690" y="165144"/>
            <a:ext cx="1090620" cy="728668"/>
          </a:xfrm>
          <a:prstGeom prst="rect">
            <a:avLst/>
          </a:prstGeom>
        </p:spPr>
      </p:pic>
      <p:pic>
        <p:nvPicPr>
          <p:cNvPr id="3" name="Immagine 2"/>
          <p:cNvPicPr>
            <a:picLocks noChangeAspect="1"/>
          </p:cNvPicPr>
          <p:nvPr/>
        </p:nvPicPr>
        <p:blipFill>
          <a:blip r:embed="rId3"/>
          <a:stretch>
            <a:fillRect/>
          </a:stretch>
        </p:blipFill>
        <p:spPr>
          <a:xfrm>
            <a:off x="2614612" y="893812"/>
            <a:ext cx="7629525" cy="5607447"/>
          </a:xfrm>
          <a:prstGeom prst="rect">
            <a:avLst/>
          </a:prstGeom>
        </p:spPr>
      </p:pic>
    </p:spTree>
    <p:extLst>
      <p:ext uri="{BB962C8B-B14F-4D97-AF65-F5344CB8AC3E}">
        <p14:creationId xmlns:p14="http://schemas.microsoft.com/office/powerpoint/2010/main" val="1125054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pic>
        <p:nvPicPr>
          <p:cNvPr id="5" name="Immagine 4">
            <a:extLst>
              <a:ext uri="{FF2B5EF4-FFF2-40B4-BE49-F238E27FC236}">
                <a16:creationId xmlns:a16="http://schemas.microsoft.com/office/drawing/2014/main" id="{5F4707BC-3E97-4936-BB07-A56421304C05}"/>
              </a:ext>
            </a:extLst>
          </p:cNvPr>
          <p:cNvPicPr>
            <a:picLocks noChangeAspect="1"/>
          </p:cNvPicPr>
          <p:nvPr/>
        </p:nvPicPr>
        <p:blipFill>
          <a:blip r:embed="rId2"/>
          <a:stretch>
            <a:fillRect/>
          </a:stretch>
        </p:blipFill>
        <p:spPr>
          <a:xfrm>
            <a:off x="5550690" y="165144"/>
            <a:ext cx="1090620" cy="728668"/>
          </a:xfrm>
          <a:prstGeom prst="rect">
            <a:avLst/>
          </a:prstGeom>
        </p:spPr>
      </p:pic>
      <p:pic>
        <p:nvPicPr>
          <p:cNvPr id="3" name="Immagine 2"/>
          <p:cNvPicPr>
            <a:picLocks noChangeAspect="1"/>
          </p:cNvPicPr>
          <p:nvPr/>
        </p:nvPicPr>
        <p:blipFill>
          <a:blip r:embed="rId3"/>
          <a:stretch>
            <a:fillRect/>
          </a:stretch>
        </p:blipFill>
        <p:spPr>
          <a:xfrm>
            <a:off x="2821780" y="952583"/>
            <a:ext cx="8101013" cy="5529401"/>
          </a:xfrm>
          <a:prstGeom prst="rect">
            <a:avLst/>
          </a:prstGeom>
        </p:spPr>
      </p:pic>
    </p:spTree>
    <p:extLst>
      <p:ext uri="{BB962C8B-B14F-4D97-AF65-F5344CB8AC3E}">
        <p14:creationId xmlns:p14="http://schemas.microsoft.com/office/powerpoint/2010/main" val="391323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1200329"/>
          </a:xfrm>
          <a:prstGeom prst="rect">
            <a:avLst/>
          </a:prstGeom>
          <a:noFill/>
        </p:spPr>
        <p:txBody>
          <a:bodyPr wrap="square">
            <a:spAutoFit/>
          </a:bodyPr>
          <a:lstStyle/>
          <a:p>
            <a:r>
              <a:rPr lang="it-IT" sz="1800" dirty="0">
                <a:latin typeface="Arial" pitchFamily="34" charset="0"/>
                <a:cs typeface="Arial" pitchFamily="34" charset="0"/>
              </a:rPr>
              <a:t>June 2022</a:t>
            </a:r>
          </a:p>
          <a:p>
            <a:endParaRPr lang="it-IT" dirty="0">
              <a:latin typeface="Arial" pitchFamily="34" charset="0"/>
              <a:cs typeface="Arial" pitchFamily="34" charset="0"/>
            </a:endParaRPr>
          </a:p>
          <a:p>
            <a:r>
              <a:rPr lang="it-IT" sz="1800" dirty="0">
                <a:latin typeface="Arial" pitchFamily="34" charset="0"/>
                <a:cs typeface="Arial" pitchFamily="34" charset="0"/>
              </a:rPr>
              <a:t>HPCG Benchmark</a:t>
            </a:r>
          </a:p>
        </p:txBody>
      </p:sp>
      <p:pic>
        <p:nvPicPr>
          <p:cNvPr id="7" name="Immagine 6">
            <a:extLst>
              <a:ext uri="{FF2B5EF4-FFF2-40B4-BE49-F238E27FC236}">
                <a16:creationId xmlns:a16="http://schemas.microsoft.com/office/drawing/2014/main" id="{709C4222-9648-4041-B64C-30CBA13C4379}"/>
              </a:ext>
            </a:extLst>
          </p:cNvPr>
          <p:cNvPicPr>
            <a:picLocks noChangeAspect="1"/>
          </p:cNvPicPr>
          <p:nvPr/>
        </p:nvPicPr>
        <p:blipFill>
          <a:blip r:embed="rId2"/>
          <a:stretch>
            <a:fillRect/>
          </a:stretch>
        </p:blipFill>
        <p:spPr>
          <a:xfrm>
            <a:off x="5550690" y="165144"/>
            <a:ext cx="1090620" cy="728668"/>
          </a:xfrm>
          <a:prstGeom prst="rect">
            <a:avLst/>
          </a:prstGeom>
        </p:spPr>
      </p:pic>
      <p:pic>
        <p:nvPicPr>
          <p:cNvPr id="3" name="Immagine 2"/>
          <p:cNvPicPr>
            <a:picLocks noChangeAspect="1"/>
          </p:cNvPicPr>
          <p:nvPr/>
        </p:nvPicPr>
        <p:blipFill>
          <a:blip r:embed="rId3"/>
          <a:stretch>
            <a:fillRect/>
          </a:stretch>
        </p:blipFill>
        <p:spPr>
          <a:xfrm>
            <a:off x="2578894" y="980489"/>
            <a:ext cx="8458199" cy="5558067"/>
          </a:xfrm>
          <a:prstGeom prst="rect">
            <a:avLst/>
          </a:prstGeom>
        </p:spPr>
      </p:pic>
    </p:spTree>
    <p:extLst>
      <p:ext uri="{BB962C8B-B14F-4D97-AF65-F5344CB8AC3E}">
        <p14:creationId xmlns:p14="http://schemas.microsoft.com/office/powerpoint/2010/main" val="39475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923330"/>
          </a:xfrm>
          <a:prstGeom prst="rect">
            <a:avLst/>
          </a:prstGeom>
          <a:noFill/>
        </p:spPr>
        <p:txBody>
          <a:bodyPr wrap="square">
            <a:spAutoFit/>
          </a:bodyPr>
          <a:lstStyle/>
          <a:p>
            <a:r>
              <a:rPr lang="it-IT" sz="1800" dirty="0">
                <a:latin typeface="Arial" pitchFamily="34" charset="0"/>
                <a:cs typeface="Arial" pitchFamily="34" charset="0"/>
              </a:rPr>
              <a:t>June 2022</a:t>
            </a:r>
          </a:p>
          <a:p>
            <a:endParaRPr lang="it-IT" dirty="0">
              <a:latin typeface="Arial" pitchFamily="34" charset="0"/>
              <a:cs typeface="Arial" pitchFamily="34" charset="0"/>
            </a:endParaRPr>
          </a:p>
          <a:p>
            <a:r>
              <a:rPr lang="it-IT" sz="1800" dirty="0">
                <a:latin typeface="Arial" pitchFamily="34" charset="0"/>
                <a:cs typeface="Arial" pitchFamily="34" charset="0"/>
              </a:rPr>
              <a:t>GREEN 500</a:t>
            </a:r>
          </a:p>
        </p:txBody>
      </p:sp>
      <p:pic>
        <p:nvPicPr>
          <p:cNvPr id="7" name="Immagine 6">
            <a:extLst>
              <a:ext uri="{FF2B5EF4-FFF2-40B4-BE49-F238E27FC236}">
                <a16:creationId xmlns:a16="http://schemas.microsoft.com/office/drawing/2014/main" id="{5602465C-14CF-4E00-9D6F-FC5345440792}"/>
              </a:ext>
            </a:extLst>
          </p:cNvPr>
          <p:cNvPicPr>
            <a:picLocks noChangeAspect="1"/>
          </p:cNvPicPr>
          <p:nvPr/>
        </p:nvPicPr>
        <p:blipFill>
          <a:blip r:embed="rId2"/>
          <a:stretch>
            <a:fillRect/>
          </a:stretch>
        </p:blipFill>
        <p:spPr>
          <a:xfrm>
            <a:off x="5550690" y="165144"/>
            <a:ext cx="1090620" cy="728668"/>
          </a:xfrm>
          <a:prstGeom prst="rect">
            <a:avLst/>
          </a:prstGeom>
        </p:spPr>
      </p:pic>
      <p:pic>
        <p:nvPicPr>
          <p:cNvPr id="3" name="Immagine 2"/>
          <p:cNvPicPr>
            <a:picLocks noChangeAspect="1"/>
          </p:cNvPicPr>
          <p:nvPr/>
        </p:nvPicPr>
        <p:blipFill>
          <a:blip r:embed="rId3"/>
          <a:stretch>
            <a:fillRect/>
          </a:stretch>
        </p:blipFill>
        <p:spPr>
          <a:xfrm>
            <a:off x="2478882" y="985900"/>
            <a:ext cx="7708106" cy="5126820"/>
          </a:xfrm>
          <a:prstGeom prst="rect">
            <a:avLst/>
          </a:prstGeom>
        </p:spPr>
      </p:pic>
    </p:spTree>
    <p:extLst>
      <p:ext uri="{BB962C8B-B14F-4D97-AF65-F5344CB8AC3E}">
        <p14:creationId xmlns:p14="http://schemas.microsoft.com/office/powerpoint/2010/main" val="324739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287882" y="67882"/>
            <a:ext cx="5131806" cy="6429373"/>
          </a:xfrm>
          <a:prstGeom prst="rect">
            <a:avLst/>
          </a:prstGeom>
        </p:spPr>
      </p:pic>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8" name="CasellaDiTesto 7">
            <a:extLst>
              <a:ext uri="{FF2B5EF4-FFF2-40B4-BE49-F238E27FC236}">
                <a16:creationId xmlns:a16="http://schemas.microsoft.com/office/drawing/2014/main" id="{8E8FE1C4-5DCA-408C-9929-80352ED4014F}"/>
              </a:ext>
            </a:extLst>
          </p:cNvPr>
          <p:cNvSpPr txBox="1"/>
          <p:nvPr/>
        </p:nvSpPr>
        <p:spPr>
          <a:xfrm>
            <a:off x="8961266" y="1522429"/>
            <a:ext cx="3403520" cy="646331"/>
          </a:xfrm>
          <a:prstGeom prst="rect">
            <a:avLst/>
          </a:prstGeom>
          <a:noFill/>
        </p:spPr>
        <p:txBody>
          <a:bodyPr wrap="square">
            <a:spAutoFit/>
          </a:bodyPr>
          <a:lstStyle/>
          <a:p>
            <a:r>
              <a:rPr lang="en-US" sz="1800" dirty="0">
                <a:latin typeface="Arial" pitchFamily="34" charset="0"/>
              </a:rPr>
              <a:t>distribution by countries of supercomputing power</a:t>
            </a:r>
            <a:endParaRPr lang="it-IT" sz="1800" dirty="0">
              <a:latin typeface="Arial" pitchFamily="34" charset="0"/>
            </a:endParaRPr>
          </a:p>
        </p:txBody>
      </p:sp>
      <p:pic>
        <p:nvPicPr>
          <p:cNvPr id="6" name="Immagine 5">
            <a:extLst>
              <a:ext uri="{FF2B5EF4-FFF2-40B4-BE49-F238E27FC236}">
                <a16:creationId xmlns:a16="http://schemas.microsoft.com/office/drawing/2014/main" id="{117499FC-5C62-4D85-8627-AEC658212FF5}"/>
              </a:ext>
            </a:extLst>
          </p:cNvPr>
          <p:cNvPicPr>
            <a:picLocks noChangeAspect="1"/>
          </p:cNvPicPr>
          <p:nvPr/>
        </p:nvPicPr>
        <p:blipFill>
          <a:blip r:embed="rId3"/>
          <a:stretch>
            <a:fillRect/>
          </a:stretch>
        </p:blipFill>
        <p:spPr>
          <a:xfrm>
            <a:off x="5975233" y="36870"/>
            <a:ext cx="1090620" cy="728668"/>
          </a:xfrm>
          <a:prstGeom prst="rect">
            <a:avLst/>
          </a:prstGeom>
        </p:spPr>
      </p:pic>
    </p:spTree>
    <p:extLst>
      <p:ext uri="{BB962C8B-B14F-4D97-AF65-F5344CB8AC3E}">
        <p14:creationId xmlns:p14="http://schemas.microsoft.com/office/powerpoint/2010/main" val="1204434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748278" y="3407520"/>
            <a:ext cx="4802791" cy="3132898"/>
          </a:xfrm>
          <a:prstGeom prst="rect">
            <a:avLst/>
          </a:prstGeom>
        </p:spPr>
      </p:pic>
      <p:pic>
        <p:nvPicPr>
          <p:cNvPr id="3" name="Immagine 2"/>
          <p:cNvPicPr>
            <a:picLocks noChangeAspect="1"/>
          </p:cNvPicPr>
          <p:nvPr/>
        </p:nvPicPr>
        <p:blipFill>
          <a:blip r:embed="rId3"/>
          <a:stretch>
            <a:fillRect/>
          </a:stretch>
        </p:blipFill>
        <p:spPr>
          <a:xfrm>
            <a:off x="3555234" y="91460"/>
            <a:ext cx="4876985" cy="3394689"/>
          </a:xfrm>
          <a:prstGeom prst="rect">
            <a:avLst/>
          </a:prstGeom>
        </p:spPr>
      </p:pic>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8" name="CasellaDiTesto 7">
            <a:extLst>
              <a:ext uri="{FF2B5EF4-FFF2-40B4-BE49-F238E27FC236}">
                <a16:creationId xmlns:a16="http://schemas.microsoft.com/office/drawing/2014/main" id="{8E8FE1C4-5DCA-408C-9929-80352ED4014F}"/>
              </a:ext>
            </a:extLst>
          </p:cNvPr>
          <p:cNvSpPr txBox="1"/>
          <p:nvPr/>
        </p:nvSpPr>
        <p:spPr>
          <a:xfrm>
            <a:off x="8961266" y="1522429"/>
            <a:ext cx="3403520" cy="646331"/>
          </a:xfrm>
          <a:prstGeom prst="rect">
            <a:avLst/>
          </a:prstGeom>
          <a:noFill/>
        </p:spPr>
        <p:txBody>
          <a:bodyPr wrap="square">
            <a:spAutoFit/>
          </a:bodyPr>
          <a:lstStyle/>
          <a:p>
            <a:r>
              <a:rPr lang="en-US" sz="1800" dirty="0">
                <a:latin typeface="Arial" pitchFamily="34" charset="0"/>
              </a:rPr>
              <a:t>distribution by continents of supercomputing power</a:t>
            </a:r>
            <a:endParaRPr lang="it-IT" sz="1800" dirty="0">
              <a:latin typeface="Arial" pitchFamily="34" charset="0"/>
            </a:endParaRPr>
          </a:p>
        </p:txBody>
      </p:sp>
      <p:pic>
        <p:nvPicPr>
          <p:cNvPr id="7" name="Immagine 6">
            <a:extLst>
              <a:ext uri="{FF2B5EF4-FFF2-40B4-BE49-F238E27FC236}">
                <a16:creationId xmlns:a16="http://schemas.microsoft.com/office/drawing/2014/main" id="{BA1E2C74-2754-4F77-A803-C21D2B9806C0}"/>
              </a:ext>
            </a:extLst>
          </p:cNvPr>
          <p:cNvPicPr>
            <a:picLocks noChangeAspect="1"/>
          </p:cNvPicPr>
          <p:nvPr/>
        </p:nvPicPr>
        <p:blipFill>
          <a:blip r:embed="rId4"/>
          <a:stretch>
            <a:fillRect/>
          </a:stretch>
        </p:blipFill>
        <p:spPr>
          <a:xfrm>
            <a:off x="6380181" y="112892"/>
            <a:ext cx="1090620" cy="728668"/>
          </a:xfrm>
          <a:prstGeom prst="rect">
            <a:avLst/>
          </a:prstGeom>
        </p:spPr>
      </p:pic>
    </p:spTree>
    <p:extLst>
      <p:ext uri="{BB962C8B-B14F-4D97-AF65-F5344CB8AC3E}">
        <p14:creationId xmlns:p14="http://schemas.microsoft.com/office/powerpoint/2010/main" val="2706107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8" name="CasellaDiTesto 7">
            <a:extLst>
              <a:ext uri="{FF2B5EF4-FFF2-40B4-BE49-F238E27FC236}">
                <a16:creationId xmlns:a16="http://schemas.microsoft.com/office/drawing/2014/main" id="{8E8FE1C4-5DCA-408C-9929-80352ED4014F}"/>
              </a:ext>
            </a:extLst>
          </p:cNvPr>
          <p:cNvSpPr txBox="1"/>
          <p:nvPr/>
        </p:nvSpPr>
        <p:spPr>
          <a:xfrm>
            <a:off x="287529" y="3602850"/>
            <a:ext cx="1498694" cy="646331"/>
          </a:xfrm>
          <a:prstGeom prst="rect">
            <a:avLst/>
          </a:prstGeom>
          <a:noFill/>
        </p:spPr>
        <p:txBody>
          <a:bodyPr wrap="square">
            <a:spAutoFit/>
          </a:bodyPr>
          <a:lstStyle/>
          <a:p>
            <a:r>
              <a:rPr lang="en-US" sz="1800" dirty="0" err="1">
                <a:latin typeface="Arial" pitchFamily="34" charset="0"/>
              </a:rPr>
              <a:t>Treemap</a:t>
            </a:r>
            <a:r>
              <a:rPr lang="en-US" sz="1800" dirty="0">
                <a:latin typeface="Arial" pitchFamily="34" charset="0"/>
              </a:rPr>
              <a:t> of Continents</a:t>
            </a:r>
            <a:endParaRPr lang="it-IT" sz="1800" dirty="0">
              <a:latin typeface="Arial" pitchFamily="34" charset="0"/>
            </a:endParaRPr>
          </a:p>
        </p:txBody>
      </p:sp>
      <p:pic>
        <p:nvPicPr>
          <p:cNvPr id="15" name="Immagine 14">
            <a:extLst>
              <a:ext uri="{FF2B5EF4-FFF2-40B4-BE49-F238E27FC236}">
                <a16:creationId xmlns:a16="http://schemas.microsoft.com/office/drawing/2014/main" id="{03309ED6-0F42-4EEA-9E6F-EEE270C2F5AB}"/>
              </a:ext>
            </a:extLst>
          </p:cNvPr>
          <p:cNvPicPr>
            <a:picLocks noChangeAspect="1"/>
          </p:cNvPicPr>
          <p:nvPr/>
        </p:nvPicPr>
        <p:blipFill>
          <a:blip r:embed="rId2"/>
          <a:stretch>
            <a:fillRect/>
          </a:stretch>
        </p:blipFill>
        <p:spPr>
          <a:xfrm>
            <a:off x="5550690" y="165144"/>
            <a:ext cx="1090620" cy="728668"/>
          </a:xfrm>
          <a:prstGeom prst="rect">
            <a:avLst/>
          </a:prstGeom>
        </p:spPr>
      </p:pic>
      <p:sp>
        <p:nvSpPr>
          <p:cNvPr id="10" name="CasellaDiTesto 9">
            <a:extLst>
              <a:ext uri="{FF2B5EF4-FFF2-40B4-BE49-F238E27FC236}">
                <a16:creationId xmlns:a16="http://schemas.microsoft.com/office/drawing/2014/main" id="{D9CACCBB-A38E-2F42-F417-D4539B435C7F}"/>
              </a:ext>
            </a:extLst>
          </p:cNvPr>
          <p:cNvSpPr txBox="1"/>
          <p:nvPr/>
        </p:nvSpPr>
        <p:spPr>
          <a:xfrm>
            <a:off x="199209" y="6035126"/>
            <a:ext cx="8166075"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rPr>
              <a:t>https://www.top500.org/statistics/treemaps/</a:t>
            </a:r>
          </a:p>
        </p:txBody>
      </p:sp>
      <p:pic>
        <p:nvPicPr>
          <p:cNvPr id="3" name="Immagine 2"/>
          <p:cNvPicPr>
            <a:picLocks noChangeAspect="1"/>
          </p:cNvPicPr>
          <p:nvPr/>
        </p:nvPicPr>
        <p:blipFill>
          <a:blip r:embed="rId3"/>
          <a:stretch>
            <a:fillRect/>
          </a:stretch>
        </p:blipFill>
        <p:spPr>
          <a:xfrm>
            <a:off x="2666330" y="1176910"/>
            <a:ext cx="8345403" cy="4824894"/>
          </a:xfrm>
          <a:prstGeom prst="rect">
            <a:avLst/>
          </a:prstGeom>
        </p:spPr>
      </p:pic>
    </p:spTree>
    <p:extLst>
      <p:ext uri="{BB962C8B-B14F-4D97-AF65-F5344CB8AC3E}">
        <p14:creationId xmlns:p14="http://schemas.microsoft.com/office/powerpoint/2010/main" val="730549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498694" cy="369332"/>
          </a:xfrm>
          <a:prstGeom prst="rect">
            <a:avLst/>
          </a:prstGeom>
          <a:noFill/>
        </p:spPr>
        <p:txBody>
          <a:bodyPr wrap="square">
            <a:spAutoFit/>
          </a:bodyPr>
          <a:lstStyle/>
          <a:p>
            <a:r>
              <a:rPr lang="it-IT" sz="1800" dirty="0">
                <a:latin typeface="Arial" pitchFamily="34" charset="0"/>
                <a:cs typeface="Arial" pitchFamily="34" charset="0"/>
              </a:rPr>
              <a:t>June 2022</a:t>
            </a:r>
          </a:p>
        </p:txBody>
      </p:sp>
      <p:sp>
        <p:nvSpPr>
          <p:cNvPr id="8" name="CasellaDiTesto 7">
            <a:extLst>
              <a:ext uri="{FF2B5EF4-FFF2-40B4-BE49-F238E27FC236}">
                <a16:creationId xmlns:a16="http://schemas.microsoft.com/office/drawing/2014/main" id="{8E8FE1C4-5DCA-408C-9929-80352ED4014F}"/>
              </a:ext>
            </a:extLst>
          </p:cNvPr>
          <p:cNvSpPr txBox="1"/>
          <p:nvPr/>
        </p:nvSpPr>
        <p:spPr>
          <a:xfrm>
            <a:off x="287529" y="3602850"/>
            <a:ext cx="1498694" cy="646331"/>
          </a:xfrm>
          <a:prstGeom prst="rect">
            <a:avLst/>
          </a:prstGeom>
          <a:noFill/>
        </p:spPr>
        <p:txBody>
          <a:bodyPr wrap="square">
            <a:spAutoFit/>
          </a:bodyPr>
          <a:lstStyle/>
          <a:p>
            <a:r>
              <a:rPr lang="en-US" sz="1800" dirty="0" err="1">
                <a:latin typeface="Arial" pitchFamily="34" charset="0"/>
              </a:rPr>
              <a:t>Treemap</a:t>
            </a:r>
            <a:r>
              <a:rPr lang="en-US" sz="1800" dirty="0">
                <a:latin typeface="Arial" pitchFamily="34" charset="0"/>
              </a:rPr>
              <a:t> of Vendors</a:t>
            </a:r>
            <a:endParaRPr lang="it-IT" sz="1800" dirty="0">
              <a:latin typeface="Arial" pitchFamily="34" charset="0"/>
            </a:endParaRPr>
          </a:p>
        </p:txBody>
      </p:sp>
      <p:sp>
        <p:nvSpPr>
          <p:cNvPr id="12" name="CasellaDiTesto 11">
            <a:extLst>
              <a:ext uri="{FF2B5EF4-FFF2-40B4-BE49-F238E27FC236}">
                <a16:creationId xmlns:a16="http://schemas.microsoft.com/office/drawing/2014/main" id="{2BE0AE7C-9F6D-4102-A7AD-3236027D4F2C}"/>
              </a:ext>
            </a:extLst>
          </p:cNvPr>
          <p:cNvSpPr txBox="1"/>
          <p:nvPr/>
        </p:nvSpPr>
        <p:spPr>
          <a:xfrm>
            <a:off x="199209" y="6035126"/>
            <a:ext cx="8166075"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rPr>
              <a:t>https://www.top500.org/statistics/treemaps/</a:t>
            </a:r>
          </a:p>
        </p:txBody>
      </p:sp>
      <p:pic>
        <p:nvPicPr>
          <p:cNvPr id="10" name="Immagine 9">
            <a:extLst>
              <a:ext uri="{FF2B5EF4-FFF2-40B4-BE49-F238E27FC236}">
                <a16:creationId xmlns:a16="http://schemas.microsoft.com/office/drawing/2014/main" id="{F5BDB3AF-9ACC-47F6-A04A-AD407E8F3468}"/>
              </a:ext>
            </a:extLst>
          </p:cNvPr>
          <p:cNvPicPr>
            <a:picLocks noChangeAspect="1"/>
          </p:cNvPicPr>
          <p:nvPr/>
        </p:nvPicPr>
        <p:blipFill>
          <a:blip r:embed="rId2"/>
          <a:stretch>
            <a:fillRect/>
          </a:stretch>
        </p:blipFill>
        <p:spPr>
          <a:xfrm>
            <a:off x="5550690" y="165144"/>
            <a:ext cx="1090620" cy="728668"/>
          </a:xfrm>
          <a:prstGeom prst="rect">
            <a:avLst/>
          </a:prstGeom>
        </p:spPr>
      </p:pic>
      <p:pic>
        <p:nvPicPr>
          <p:cNvPr id="3" name="Immagine 2"/>
          <p:cNvPicPr>
            <a:picLocks noChangeAspect="1"/>
          </p:cNvPicPr>
          <p:nvPr/>
        </p:nvPicPr>
        <p:blipFill>
          <a:blip r:embed="rId3"/>
          <a:stretch>
            <a:fillRect/>
          </a:stretch>
        </p:blipFill>
        <p:spPr>
          <a:xfrm>
            <a:off x="2824651" y="1028978"/>
            <a:ext cx="8406152" cy="4870981"/>
          </a:xfrm>
          <a:prstGeom prst="rect">
            <a:avLst/>
          </a:prstGeom>
        </p:spPr>
      </p:pic>
    </p:spTree>
    <p:extLst>
      <p:ext uri="{BB962C8B-B14F-4D97-AF65-F5344CB8AC3E}">
        <p14:creationId xmlns:p14="http://schemas.microsoft.com/office/powerpoint/2010/main" val="3900014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1749135" cy="464602"/>
          </a:xfrm>
        </p:spPr>
        <p:txBody>
          <a:bodyPr/>
          <a:lstStyle/>
          <a:p>
            <a:r>
              <a:rPr lang="it-IT" sz="3600" dirty="0"/>
              <a:t>TOP500</a:t>
            </a:r>
            <a:endParaRPr lang="it-GB" sz="3600" dirty="0"/>
          </a:p>
        </p:txBody>
      </p:sp>
      <p:sp>
        <p:nvSpPr>
          <p:cNvPr id="9" name="CasellaDiTesto 8">
            <a:extLst>
              <a:ext uri="{FF2B5EF4-FFF2-40B4-BE49-F238E27FC236}">
                <a16:creationId xmlns:a16="http://schemas.microsoft.com/office/drawing/2014/main" id="{25467555-2945-4BCA-A881-15F53A1F86F8}"/>
              </a:ext>
            </a:extLst>
          </p:cNvPr>
          <p:cNvSpPr txBox="1"/>
          <p:nvPr/>
        </p:nvSpPr>
        <p:spPr>
          <a:xfrm>
            <a:off x="557250" y="1997024"/>
            <a:ext cx="1964494" cy="369332"/>
          </a:xfrm>
          <a:prstGeom prst="rect">
            <a:avLst/>
          </a:prstGeom>
          <a:noFill/>
        </p:spPr>
        <p:txBody>
          <a:bodyPr wrap="square">
            <a:spAutoFit/>
          </a:bodyPr>
          <a:lstStyle/>
          <a:p>
            <a:r>
              <a:rPr lang="it-IT" sz="1800" dirty="0" err="1">
                <a:latin typeface="Arial" pitchFamily="34" charset="0"/>
                <a:cs typeface="Arial" pitchFamily="34" charset="0"/>
              </a:rPr>
              <a:t>November</a:t>
            </a:r>
            <a:r>
              <a:rPr lang="it-IT" sz="1800" dirty="0">
                <a:latin typeface="Arial" pitchFamily="34" charset="0"/>
                <a:cs typeface="Arial" pitchFamily="34" charset="0"/>
              </a:rPr>
              <a:t> 2021</a:t>
            </a:r>
          </a:p>
        </p:txBody>
      </p:sp>
      <p:sp>
        <p:nvSpPr>
          <p:cNvPr id="8" name="CasellaDiTesto 7">
            <a:extLst>
              <a:ext uri="{FF2B5EF4-FFF2-40B4-BE49-F238E27FC236}">
                <a16:creationId xmlns:a16="http://schemas.microsoft.com/office/drawing/2014/main" id="{8E8FE1C4-5DCA-408C-9929-80352ED4014F}"/>
              </a:ext>
            </a:extLst>
          </p:cNvPr>
          <p:cNvSpPr txBox="1"/>
          <p:nvPr/>
        </p:nvSpPr>
        <p:spPr>
          <a:xfrm>
            <a:off x="287529" y="3602850"/>
            <a:ext cx="1862740" cy="1200329"/>
          </a:xfrm>
          <a:prstGeom prst="rect">
            <a:avLst/>
          </a:prstGeom>
          <a:noFill/>
        </p:spPr>
        <p:txBody>
          <a:bodyPr wrap="square">
            <a:spAutoFit/>
          </a:bodyPr>
          <a:lstStyle/>
          <a:p>
            <a:r>
              <a:rPr lang="en-US" sz="1800" dirty="0">
                <a:latin typeface="Arial" pitchFamily="34" charset="0"/>
              </a:rPr>
              <a:t>Overtime Continents</a:t>
            </a:r>
          </a:p>
          <a:p>
            <a:r>
              <a:rPr lang="en-US" dirty="0">
                <a:latin typeface="Arial" pitchFamily="34" charset="0"/>
              </a:rPr>
              <a:t>number of systems share</a:t>
            </a:r>
            <a:endParaRPr lang="it-IT" sz="1800" dirty="0">
              <a:latin typeface="Arial" pitchFamily="34" charset="0"/>
            </a:endParaRPr>
          </a:p>
        </p:txBody>
      </p:sp>
      <p:sp>
        <p:nvSpPr>
          <p:cNvPr id="12" name="CasellaDiTesto 11">
            <a:extLst>
              <a:ext uri="{FF2B5EF4-FFF2-40B4-BE49-F238E27FC236}">
                <a16:creationId xmlns:a16="http://schemas.microsoft.com/office/drawing/2014/main" id="{2BE0AE7C-9F6D-4102-A7AD-3236027D4F2C}"/>
              </a:ext>
            </a:extLst>
          </p:cNvPr>
          <p:cNvSpPr txBox="1"/>
          <p:nvPr/>
        </p:nvSpPr>
        <p:spPr>
          <a:xfrm>
            <a:off x="199210" y="5541087"/>
            <a:ext cx="4838676" cy="646331"/>
          </a:xfrm>
          <a:prstGeom prst="rect">
            <a:avLst/>
          </a:prstGeom>
          <a:noFill/>
        </p:spPr>
        <p:txBody>
          <a:bodyPr wrap="square">
            <a:spAutoFit/>
          </a:bodyPr>
          <a:lstStyle/>
          <a:p>
            <a:r>
              <a:rPr lang="it-IT" b="1" dirty="0">
                <a:latin typeface="Courier New" panose="02070309020205020404" pitchFamily="49" charset="0"/>
                <a:cs typeface="Courier New" panose="02070309020205020404" pitchFamily="49" charset="0"/>
                <a:hlinkClick r:id="rId2"/>
              </a:rPr>
              <a:t>https://www.top500.org/statistics/overtime/</a:t>
            </a:r>
            <a:endParaRPr lang="it-IT" b="1" dirty="0">
              <a:latin typeface="Courier New" panose="02070309020205020404" pitchFamily="49" charset="0"/>
              <a:cs typeface="Courier New" panose="02070309020205020404" pitchFamily="49" charset="0"/>
            </a:endParaRPr>
          </a:p>
        </p:txBody>
      </p:sp>
      <p:pic>
        <p:nvPicPr>
          <p:cNvPr id="4" name="Immagine 3">
            <a:extLst>
              <a:ext uri="{FF2B5EF4-FFF2-40B4-BE49-F238E27FC236}">
                <a16:creationId xmlns:a16="http://schemas.microsoft.com/office/drawing/2014/main" id="{FF5418DC-8C78-4F06-88EB-5A451F474D3C}"/>
              </a:ext>
            </a:extLst>
          </p:cNvPr>
          <p:cNvPicPr>
            <a:picLocks noChangeAspect="1"/>
          </p:cNvPicPr>
          <p:nvPr/>
        </p:nvPicPr>
        <p:blipFill>
          <a:blip r:embed="rId3"/>
          <a:stretch>
            <a:fillRect/>
          </a:stretch>
        </p:blipFill>
        <p:spPr>
          <a:xfrm>
            <a:off x="5037886" y="0"/>
            <a:ext cx="4406560" cy="6303602"/>
          </a:xfrm>
          <a:prstGeom prst="rect">
            <a:avLst/>
          </a:prstGeom>
        </p:spPr>
      </p:pic>
      <p:pic>
        <p:nvPicPr>
          <p:cNvPr id="10" name="Immagine 9">
            <a:extLst>
              <a:ext uri="{FF2B5EF4-FFF2-40B4-BE49-F238E27FC236}">
                <a16:creationId xmlns:a16="http://schemas.microsoft.com/office/drawing/2014/main" id="{EDB180A0-A5B4-4B3E-B594-6AB16E11C831}"/>
              </a:ext>
            </a:extLst>
          </p:cNvPr>
          <p:cNvPicPr>
            <a:picLocks noChangeAspect="1"/>
          </p:cNvPicPr>
          <p:nvPr/>
        </p:nvPicPr>
        <p:blipFill>
          <a:blip r:embed="rId4"/>
          <a:stretch>
            <a:fillRect/>
          </a:stretch>
        </p:blipFill>
        <p:spPr>
          <a:xfrm>
            <a:off x="5550690" y="165144"/>
            <a:ext cx="1090620" cy="728668"/>
          </a:xfrm>
          <a:prstGeom prst="rect">
            <a:avLst/>
          </a:prstGeom>
        </p:spPr>
      </p:pic>
    </p:spTree>
    <p:extLst>
      <p:ext uri="{BB962C8B-B14F-4D97-AF65-F5344CB8AC3E}">
        <p14:creationId xmlns:p14="http://schemas.microsoft.com/office/powerpoint/2010/main" val="2559719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8837191" cy="464602"/>
          </a:xfrm>
        </p:spPr>
        <p:txBody>
          <a:bodyPr/>
          <a:lstStyle/>
          <a:p>
            <a:r>
              <a:rPr lang="it-IT" sz="3600" dirty="0"/>
              <a:t>Do </a:t>
            </a:r>
            <a:r>
              <a:rPr lang="it-IT" sz="3600" dirty="0" err="1"/>
              <a:t>we</a:t>
            </a:r>
            <a:r>
              <a:rPr lang="it-IT" sz="3600" dirty="0"/>
              <a:t> </a:t>
            </a:r>
            <a:r>
              <a:rPr lang="it-IT" sz="3600" dirty="0" err="1"/>
              <a:t>really</a:t>
            </a:r>
            <a:r>
              <a:rPr lang="it-IT" sz="3600" dirty="0"/>
              <a:t> </a:t>
            </a:r>
            <a:r>
              <a:rPr lang="it-IT" sz="3600" dirty="0" err="1"/>
              <a:t>need</a:t>
            </a:r>
            <a:r>
              <a:rPr lang="it-IT" sz="3600" dirty="0"/>
              <a:t> </a:t>
            </a:r>
            <a:r>
              <a:rPr lang="it-IT" sz="3600" dirty="0" err="1"/>
              <a:t>very</a:t>
            </a:r>
            <a:r>
              <a:rPr lang="it-IT" sz="3600" dirty="0"/>
              <a:t> </a:t>
            </a:r>
            <a:r>
              <a:rPr lang="it-IT" sz="3600" dirty="0" err="1"/>
              <a:t>powerful</a:t>
            </a:r>
            <a:r>
              <a:rPr lang="it-IT" sz="3600" dirty="0"/>
              <a:t> computers ?</a:t>
            </a:r>
            <a:endParaRPr lang="it-GB" sz="3600" dirty="0"/>
          </a:p>
        </p:txBody>
      </p:sp>
      <p:sp>
        <p:nvSpPr>
          <p:cNvPr id="4" name="CasellaDiTesto 3">
            <a:extLst>
              <a:ext uri="{FF2B5EF4-FFF2-40B4-BE49-F238E27FC236}">
                <a16:creationId xmlns:a16="http://schemas.microsoft.com/office/drawing/2014/main" id="{BE7EA0C8-F354-4BC8-913B-286C500E05A2}"/>
              </a:ext>
            </a:extLst>
          </p:cNvPr>
          <p:cNvSpPr txBox="1"/>
          <p:nvPr/>
        </p:nvSpPr>
        <p:spPr>
          <a:xfrm>
            <a:off x="158387" y="2258674"/>
            <a:ext cx="11741876" cy="830997"/>
          </a:xfrm>
          <a:prstGeom prst="rect">
            <a:avLst/>
          </a:prstGeom>
          <a:noFill/>
        </p:spPr>
        <p:txBody>
          <a:bodyPr wrap="square">
            <a:spAutoFit/>
          </a:bodyPr>
          <a:lstStyle/>
          <a:p>
            <a:pPr algn="just"/>
            <a:r>
              <a:rPr lang="en-US" sz="2400" b="0" i="0" dirty="0">
                <a:solidFill>
                  <a:srgbClr val="666666"/>
                </a:solidFill>
                <a:effectLst/>
              </a:rPr>
              <a:t>With the proliferation of data, we need to </a:t>
            </a:r>
            <a:r>
              <a:rPr lang="en-US" sz="2400" b="0" i="0" dirty="0">
                <a:effectLst>
                  <a:outerShdw blurRad="38100" dist="38100" dir="2700000" algn="tl">
                    <a:srgbClr val="000000">
                      <a:alpha val="43137"/>
                    </a:srgbClr>
                  </a:outerShdw>
                </a:effectLst>
              </a:rPr>
              <a:t>extract insights from big data </a:t>
            </a:r>
            <a:r>
              <a:rPr lang="en-US" sz="2400" b="0" i="0" dirty="0">
                <a:solidFill>
                  <a:srgbClr val="666666"/>
                </a:solidFill>
                <a:effectLst/>
              </a:rPr>
              <a:t>and escalating customer demands for near-real-time service</a:t>
            </a:r>
            <a:endParaRPr lang="it-IT" sz="2400" dirty="0"/>
          </a:p>
        </p:txBody>
      </p:sp>
      <p:sp>
        <p:nvSpPr>
          <p:cNvPr id="6" name="CasellaDiTesto 5">
            <a:extLst>
              <a:ext uri="{FF2B5EF4-FFF2-40B4-BE49-F238E27FC236}">
                <a16:creationId xmlns:a16="http://schemas.microsoft.com/office/drawing/2014/main" id="{9B060E3C-152A-4429-80CC-2FC0735C9DE9}"/>
              </a:ext>
            </a:extLst>
          </p:cNvPr>
          <p:cNvSpPr txBox="1"/>
          <p:nvPr/>
        </p:nvSpPr>
        <p:spPr>
          <a:xfrm>
            <a:off x="158387" y="3293019"/>
            <a:ext cx="11741876" cy="830997"/>
          </a:xfrm>
          <a:prstGeom prst="rect">
            <a:avLst/>
          </a:prstGeom>
          <a:noFill/>
        </p:spPr>
        <p:txBody>
          <a:bodyPr wrap="square">
            <a:spAutoFit/>
          </a:bodyPr>
          <a:lstStyle/>
          <a:p>
            <a:r>
              <a:rPr lang="en-US" sz="2400" dirty="0">
                <a:solidFill>
                  <a:srgbClr val="666666"/>
                </a:solidFill>
              </a:rPr>
              <a:t>T</a:t>
            </a:r>
            <a:r>
              <a:rPr lang="en-US" sz="2400" b="0" i="0" dirty="0">
                <a:solidFill>
                  <a:srgbClr val="666666"/>
                </a:solidFill>
                <a:effectLst/>
              </a:rPr>
              <a:t>he need for systems that can </a:t>
            </a:r>
            <a:r>
              <a:rPr lang="en-US" sz="2400" b="0" i="0" dirty="0">
                <a:effectLst/>
              </a:rPr>
              <a:t>handle </a:t>
            </a:r>
            <a:r>
              <a:rPr lang="en-US" sz="2400" b="1" i="0" dirty="0">
                <a:effectLst/>
              </a:rPr>
              <a:t>AI technologies </a:t>
            </a:r>
            <a:r>
              <a:rPr lang="en-US" sz="2400" b="0" i="0" dirty="0">
                <a:solidFill>
                  <a:srgbClr val="666666"/>
                </a:solidFill>
                <a:effectLst/>
              </a:rPr>
              <a:t>such as deep learning is making high-performance computing a must-have for the enterprise market</a:t>
            </a:r>
            <a:endParaRPr lang="it-IT" sz="2400" dirty="0"/>
          </a:p>
        </p:txBody>
      </p:sp>
      <p:sp>
        <p:nvSpPr>
          <p:cNvPr id="8" name="CasellaDiTesto 7">
            <a:extLst>
              <a:ext uri="{FF2B5EF4-FFF2-40B4-BE49-F238E27FC236}">
                <a16:creationId xmlns:a16="http://schemas.microsoft.com/office/drawing/2014/main" id="{C9C36C45-F8AC-46F6-B077-2F25328B1F4D}"/>
              </a:ext>
            </a:extLst>
          </p:cNvPr>
          <p:cNvSpPr txBox="1"/>
          <p:nvPr/>
        </p:nvSpPr>
        <p:spPr>
          <a:xfrm>
            <a:off x="158386" y="4421752"/>
            <a:ext cx="11519807" cy="1200329"/>
          </a:xfrm>
          <a:prstGeom prst="rect">
            <a:avLst/>
          </a:prstGeom>
          <a:noFill/>
        </p:spPr>
        <p:txBody>
          <a:bodyPr wrap="square">
            <a:spAutoFit/>
          </a:bodyPr>
          <a:lstStyle/>
          <a:p>
            <a:pPr algn="just"/>
            <a:r>
              <a:rPr lang="en-US" sz="2400" b="0" i="0" dirty="0">
                <a:solidFill>
                  <a:srgbClr val="666666"/>
                </a:solidFill>
                <a:effectLst/>
              </a:rPr>
              <a:t>Since the number of connected devices is growing at a rapid pace, we expect that by 2025 there will be more than 10 billion devices and sensors interconnected via the internet. </a:t>
            </a:r>
          </a:p>
          <a:p>
            <a:pPr algn="just"/>
            <a:r>
              <a:rPr lang="en-US" sz="2400" b="0" i="0" dirty="0">
                <a:solidFill>
                  <a:srgbClr val="666666"/>
                </a:solidFill>
                <a:effectLst/>
              </a:rPr>
              <a:t>All these devices</a:t>
            </a:r>
            <a:r>
              <a:rPr lang="en-US" sz="2400" dirty="0">
                <a:solidFill>
                  <a:srgbClr val="666666"/>
                </a:solidFill>
              </a:rPr>
              <a:t> </a:t>
            </a:r>
            <a:r>
              <a:rPr lang="en-US" sz="2400" b="0" i="0" dirty="0">
                <a:solidFill>
                  <a:srgbClr val="666666"/>
                </a:solidFill>
                <a:effectLst/>
              </a:rPr>
              <a:t>will generate around 4.4  Yottabyte/year of data</a:t>
            </a:r>
          </a:p>
        </p:txBody>
      </p:sp>
    </p:spTree>
    <p:extLst>
      <p:ext uri="{BB962C8B-B14F-4D97-AF65-F5344CB8AC3E}">
        <p14:creationId xmlns:p14="http://schemas.microsoft.com/office/powerpoint/2010/main" val="3843176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3263428" cy="464602"/>
          </a:xfrm>
        </p:spPr>
        <p:txBody>
          <a:bodyPr/>
          <a:lstStyle/>
          <a:p>
            <a:r>
              <a:rPr lang="it-IT" sz="3600" dirty="0"/>
              <a:t>Rate of </a:t>
            </a:r>
            <a:r>
              <a:rPr lang="it-IT" sz="3600" dirty="0" err="1"/>
              <a:t>growth</a:t>
            </a:r>
            <a:endParaRPr lang="it-GB" sz="3600" dirty="0"/>
          </a:p>
        </p:txBody>
      </p:sp>
      <p:sp>
        <p:nvSpPr>
          <p:cNvPr id="8" name="CasellaDiTesto 7">
            <a:extLst>
              <a:ext uri="{FF2B5EF4-FFF2-40B4-BE49-F238E27FC236}">
                <a16:creationId xmlns:a16="http://schemas.microsoft.com/office/drawing/2014/main" id="{9759518C-022B-4C76-A816-726CD4E69E08}"/>
              </a:ext>
            </a:extLst>
          </p:cNvPr>
          <p:cNvSpPr txBox="1"/>
          <p:nvPr/>
        </p:nvSpPr>
        <p:spPr>
          <a:xfrm>
            <a:off x="1970036" y="2316829"/>
            <a:ext cx="8565949" cy="461665"/>
          </a:xfrm>
          <a:prstGeom prst="rect">
            <a:avLst/>
          </a:prstGeom>
          <a:noFill/>
        </p:spPr>
        <p:txBody>
          <a:bodyPr wrap="square">
            <a:spAutoFit/>
          </a:bodyPr>
          <a:lstStyle/>
          <a:p>
            <a:pPr>
              <a:defRPr/>
            </a:pPr>
            <a:r>
              <a:rPr lang="en-US" sz="2400">
                <a:latin typeface="Tahoma" pitchFamily="34" charset="0"/>
              </a:rPr>
              <a:t>what computing powers will be reached in the next 3 years ?</a:t>
            </a:r>
            <a:endParaRPr lang="it-IT" sz="2400" dirty="0"/>
          </a:p>
        </p:txBody>
      </p:sp>
      <p:sp>
        <p:nvSpPr>
          <p:cNvPr id="10" name="CasellaDiTesto 9">
            <a:extLst>
              <a:ext uri="{FF2B5EF4-FFF2-40B4-BE49-F238E27FC236}">
                <a16:creationId xmlns:a16="http://schemas.microsoft.com/office/drawing/2014/main" id="{07BBC089-ACE0-44C6-AB58-643371665879}"/>
              </a:ext>
            </a:extLst>
          </p:cNvPr>
          <p:cNvSpPr txBox="1"/>
          <p:nvPr/>
        </p:nvSpPr>
        <p:spPr>
          <a:xfrm>
            <a:off x="3356197" y="3139964"/>
            <a:ext cx="6129974" cy="1200329"/>
          </a:xfrm>
          <a:prstGeom prst="rect">
            <a:avLst/>
          </a:prstGeom>
          <a:noFill/>
        </p:spPr>
        <p:txBody>
          <a:bodyPr wrap="square">
            <a:spAutoFit/>
          </a:bodyPr>
          <a:lstStyle/>
          <a:p>
            <a:pPr algn="l">
              <a:buClr>
                <a:schemeClr val="accent2"/>
              </a:buClr>
              <a:buSzPct val="130000"/>
              <a:buFont typeface="Wingdings" pitchFamily="2" charset="2"/>
              <a:buChar char="Ø"/>
            </a:pPr>
            <a:r>
              <a:rPr lang="it-IT" sz="2400" dirty="0">
                <a:latin typeface="Tahoma" pitchFamily="34" charset="0"/>
              </a:rPr>
              <a:t>   5  </a:t>
            </a:r>
            <a:r>
              <a:rPr lang="it-IT" sz="2400" b="1" dirty="0" err="1">
                <a:latin typeface="Tahoma" pitchFamily="34" charset="0"/>
              </a:rPr>
              <a:t>Exaflops</a:t>
            </a:r>
            <a:r>
              <a:rPr lang="it-IT" sz="2400" b="1" dirty="0">
                <a:latin typeface="Tahoma" pitchFamily="34" charset="0"/>
              </a:rPr>
              <a:t>  </a:t>
            </a:r>
            <a:r>
              <a:rPr lang="it-IT" sz="2400" dirty="0">
                <a:latin typeface="Tahoma" pitchFamily="34" charset="0"/>
              </a:rPr>
              <a:t>(10</a:t>
            </a:r>
            <a:r>
              <a:rPr lang="it-IT" sz="2400" baseline="30000" dirty="0">
                <a:latin typeface="Tahoma" pitchFamily="34" charset="0"/>
              </a:rPr>
              <a:t>18</a:t>
            </a:r>
            <a:r>
              <a:rPr lang="it-IT" sz="2400" dirty="0">
                <a:latin typeface="Tahoma" pitchFamily="34" charset="0"/>
              </a:rPr>
              <a:t>)</a:t>
            </a:r>
          </a:p>
          <a:p>
            <a:pPr algn="l">
              <a:buClr>
                <a:schemeClr val="accent2"/>
              </a:buClr>
              <a:buSzPct val="130000"/>
              <a:buFont typeface="Wingdings" pitchFamily="2" charset="2"/>
              <a:buChar char="Ø"/>
            </a:pPr>
            <a:endParaRPr lang="it-IT" sz="2400" dirty="0">
              <a:latin typeface="Tahoma" pitchFamily="34" charset="0"/>
            </a:endParaRPr>
          </a:p>
          <a:p>
            <a:pPr algn="l">
              <a:buClr>
                <a:schemeClr val="accent2"/>
              </a:buClr>
              <a:buSzPct val="130000"/>
              <a:buFont typeface="Wingdings" pitchFamily="2" charset="2"/>
              <a:buChar char="Ø"/>
            </a:pPr>
            <a:r>
              <a:rPr lang="it-IT" sz="2400" dirty="0">
                <a:latin typeface="Tahoma" pitchFamily="34" charset="0"/>
              </a:rPr>
              <a:t>   50 - 150 </a:t>
            </a:r>
            <a:r>
              <a:rPr lang="it-IT" sz="2400" b="1" dirty="0">
                <a:latin typeface="Tahoma" pitchFamily="34" charset="0"/>
              </a:rPr>
              <a:t>Exabyte</a:t>
            </a:r>
            <a:r>
              <a:rPr lang="it-IT" sz="2400" dirty="0">
                <a:latin typeface="Tahoma" pitchFamily="34" charset="0"/>
              </a:rPr>
              <a:t> HD</a:t>
            </a:r>
            <a:endParaRPr lang="it-IT" sz="2400" dirty="0"/>
          </a:p>
        </p:txBody>
      </p:sp>
    </p:spTree>
    <p:extLst>
      <p:ext uri="{BB962C8B-B14F-4D97-AF65-F5344CB8AC3E}">
        <p14:creationId xmlns:p14="http://schemas.microsoft.com/office/powerpoint/2010/main" val="1933817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41D03EF-1EAC-49A6-A825-7060C083F0CB}"/>
              </a:ext>
            </a:extLst>
          </p:cNvPr>
          <p:cNvPicPr>
            <a:picLocks noChangeAspect="1"/>
          </p:cNvPicPr>
          <p:nvPr/>
        </p:nvPicPr>
        <p:blipFill>
          <a:blip r:embed="rId2"/>
          <a:stretch>
            <a:fillRect/>
          </a:stretch>
        </p:blipFill>
        <p:spPr>
          <a:xfrm>
            <a:off x="3059136" y="891219"/>
            <a:ext cx="6416843" cy="5227108"/>
          </a:xfrm>
          <a:prstGeom prst="rect">
            <a:avLst/>
          </a:prstGeom>
        </p:spPr>
      </p:pic>
      <p:pic>
        <p:nvPicPr>
          <p:cNvPr id="6" name="Immagine 5">
            <a:extLst>
              <a:ext uri="{FF2B5EF4-FFF2-40B4-BE49-F238E27FC236}">
                <a16:creationId xmlns:a16="http://schemas.microsoft.com/office/drawing/2014/main" id="{8A1DA281-D913-48B8-9301-FE1AE07EA380}"/>
              </a:ext>
            </a:extLst>
          </p:cNvPr>
          <p:cNvPicPr>
            <a:picLocks noChangeAspect="1"/>
          </p:cNvPicPr>
          <p:nvPr/>
        </p:nvPicPr>
        <p:blipFill>
          <a:blip r:embed="rId3"/>
          <a:stretch>
            <a:fillRect/>
          </a:stretch>
        </p:blipFill>
        <p:spPr>
          <a:xfrm>
            <a:off x="7373239" y="4865798"/>
            <a:ext cx="3404988" cy="513602"/>
          </a:xfrm>
          <a:prstGeom prst="rect">
            <a:avLst/>
          </a:prstGeom>
          <a:solidFill>
            <a:srgbClr val="FFFF00"/>
          </a:solidFill>
          <a:ln>
            <a:solidFill>
              <a:srgbClr val="00B050"/>
            </a:solidFill>
          </a:ln>
        </p:spPr>
      </p:pic>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3263428" cy="464602"/>
          </a:xfrm>
        </p:spPr>
        <p:txBody>
          <a:bodyPr/>
          <a:lstStyle/>
          <a:p>
            <a:r>
              <a:rPr lang="it-IT" sz="3600" dirty="0"/>
              <a:t>Rate of </a:t>
            </a:r>
            <a:r>
              <a:rPr lang="it-IT" sz="3600" dirty="0" err="1"/>
              <a:t>growth</a:t>
            </a:r>
            <a:endParaRPr lang="it-GB" sz="3600" dirty="0"/>
          </a:p>
        </p:txBody>
      </p:sp>
    </p:spTree>
    <p:extLst>
      <p:ext uri="{BB962C8B-B14F-4D97-AF65-F5344CB8AC3E}">
        <p14:creationId xmlns:p14="http://schemas.microsoft.com/office/powerpoint/2010/main" val="3278419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3942904" cy="464602"/>
          </a:xfrm>
        </p:spPr>
        <p:txBody>
          <a:bodyPr/>
          <a:lstStyle/>
          <a:p>
            <a:r>
              <a:rPr lang="it-IT" sz="3600" dirty="0" err="1"/>
              <a:t>Exascale</a:t>
            </a:r>
            <a:r>
              <a:rPr lang="it-IT" sz="3600" dirty="0"/>
              <a:t> computing</a:t>
            </a:r>
            <a:endParaRPr lang="it-GB" sz="3600" dirty="0"/>
          </a:p>
        </p:txBody>
      </p:sp>
      <p:sp>
        <p:nvSpPr>
          <p:cNvPr id="7" name="CasellaDiTesto 6">
            <a:extLst>
              <a:ext uri="{FF2B5EF4-FFF2-40B4-BE49-F238E27FC236}">
                <a16:creationId xmlns:a16="http://schemas.microsoft.com/office/drawing/2014/main" id="{D13A49B4-45EF-4C37-995B-DB3983AF8C21}"/>
              </a:ext>
            </a:extLst>
          </p:cNvPr>
          <p:cNvSpPr txBox="1"/>
          <p:nvPr/>
        </p:nvSpPr>
        <p:spPr>
          <a:xfrm>
            <a:off x="440822" y="2636851"/>
            <a:ext cx="11310356" cy="2677656"/>
          </a:xfrm>
          <a:prstGeom prst="rect">
            <a:avLst/>
          </a:prstGeom>
          <a:noFill/>
        </p:spPr>
        <p:txBody>
          <a:bodyPr wrap="square">
            <a:spAutoFit/>
          </a:bodyPr>
          <a:lstStyle/>
          <a:p>
            <a:pPr algn="just"/>
            <a:r>
              <a:rPr lang="en-US" sz="2400" b="1" i="0" dirty="0" err="1">
                <a:solidFill>
                  <a:srgbClr val="202122"/>
                </a:solidFill>
                <a:effectLst/>
              </a:rPr>
              <a:t>Exascale</a:t>
            </a:r>
            <a:r>
              <a:rPr lang="en-US" sz="2400" b="1" i="0" dirty="0">
                <a:solidFill>
                  <a:srgbClr val="202122"/>
                </a:solidFill>
                <a:effectLst/>
              </a:rPr>
              <a:t> computing</a:t>
            </a:r>
            <a:r>
              <a:rPr lang="en-US" sz="2400" b="0" i="0" dirty="0">
                <a:solidFill>
                  <a:srgbClr val="202122"/>
                </a:solidFill>
                <a:effectLst/>
              </a:rPr>
              <a:t> refers to </a:t>
            </a:r>
            <a:r>
              <a:rPr lang="en-US" sz="2400" b="0" i="0" u="none" strike="noStrike" dirty="0">
                <a:effectLst/>
              </a:rPr>
              <a:t>computing systems</a:t>
            </a:r>
            <a:r>
              <a:rPr lang="en-US" sz="2400" b="0" i="0" dirty="0">
                <a:effectLst/>
              </a:rPr>
              <a:t> </a:t>
            </a:r>
            <a:r>
              <a:rPr lang="en-US" sz="2400" b="0" i="0" dirty="0">
                <a:solidFill>
                  <a:srgbClr val="202122"/>
                </a:solidFill>
                <a:effectLst/>
              </a:rPr>
              <a:t>capable of calculating at least 10</a:t>
            </a:r>
            <a:r>
              <a:rPr lang="en-US" sz="2400" b="0" i="0" baseline="30000" dirty="0">
                <a:solidFill>
                  <a:srgbClr val="202122"/>
                </a:solidFill>
                <a:effectLst/>
              </a:rPr>
              <a:t>18</a:t>
            </a:r>
            <a:r>
              <a:rPr lang="en-US" sz="2400" b="0" i="0" dirty="0">
                <a:solidFill>
                  <a:srgbClr val="202122"/>
                </a:solidFill>
                <a:effectLst/>
              </a:rPr>
              <a:t> </a:t>
            </a:r>
            <a:r>
              <a:rPr lang="en-US" sz="2400" b="0" i="0" u="none" strike="noStrike" dirty="0">
                <a:effectLst/>
              </a:rPr>
              <a:t>floating point operations per second</a:t>
            </a:r>
            <a:r>
              <a:rPr lang="en-US" sz="2400" b="0" i="0" dirty="0">
                <a:effectLst/>
              </a:rPr>
              <a:t> </a:t>
            </a:r>
            <a:r>
              <a:rPr lang="en-US" sz="2400" b="0" i="0" dirty="0">
                <a:solidFill>
                  <a:srgbClr val="202122"/>
                </a:solidFill>
                <a:effectLst/>
              </a:rPr>
              <a:t>(1 EXAFLOPS)</a:t>
            </a:r>
          </a:p>
          <a:p>
            <a:pPr algn="just"/>
            <a:endParaRPr lang="en-US" sz="2400" b="0" i="0" dirty="0">
              <a:solidFill>
                <a:srgbClr val="202122"/>
              </a:solidFill>
              <a:effectLst/>
            </a:endParaRPr>
          </a:p>
          <a:p>
            <a:pPr algn="just"/>
            <a:r>
              <a:rPr lang="en-US" sz="2400" b="1" i="0" dirty="0" err="1">
                <a:solidFill>
                  <a:srgbClr val="C00000"/>
                </a:solidFill>
                <a:effectLst/>
              </a:rPr>
              <a:t>Fugaku</a:t>
            </a:r>
            <a:r>
              <a:rPr lang="en-US" sz="2400" b="0" i="0" dirty="0">
                <a:solidFill>
                  <a:srgbClr val="202122"/>
                </a:solidFill>
                <a:effectLst/>
              </a:rPr>
              <a:t> is the first supercomputer in history to hit this milestone (HPL-AI benchmark)</a:t>
            </a:r>
          </a:p>
          <a:p>
            <a:pPr algn="just"/>
            <a:endParaRPr lang="en-US" sz="2400" b="0" i="0" dirty="0">
              <a:solidFill>
                <a:srgbClr val="202122"/>
              </a:solidFill>
              <a:effectLst/>
            </a:endParaRPr>
          </a:p>
          <a:p>
            <a:pPr algn="just"/>
            <a:r>
              <a:rPr lang="en-US" sz="2400" b="0" i="0" dirty="0">
                <a:solidFill>
                  <a:srgbClr val="202122"/>
                </a:solidFill>
                <a:effectLst/>
              </a:rPr>
              <a:t>In April 2020, the </a:t>
            </a:r>
            <a:r>
              <a:rPr lang="en-US" sz="2400" b="0" i="0" u="none" strike="noStrike" dirty="0">
                <a:effectLst/>
              </a:rPr>
              <a:t>distributed computing</a:t>
            </a:r>
            <a:r>
              <a:rPr lang="en-US" sz="2400" b="0" i="0" dirty="0">
                <a:effectLst/>
              </a:rPr>
              <a:t> </a:t>
            </a:r>
            <a:r>
              <a:rPr lang="en-US" sz="2400" b="0" i="0" dirty="0">
                <a:solidFill>
                  <a:srgbClr val="202122"/>
                </a:solidFill>
                <a:effectLst/>
              </a:rPr>
              <a:t>network </a:t>
            </a:r>
            <a:r>
              <a:rPr lang="en-US" sz="2400" b="1" i="0" dirty="0" err="1">
                <a:solidFill>
                  <a:srgbClr val="C00000"/>
                </a:solidFill>
                <a:effectLst/>
              </a:rPr>
              <a:t>Folding@home</a:t>
            </a:r>
            <a:r>
              <a:rPr lang="en-US" sz="2400" b="1" i="0" dirty="0">
                <a:solidFill>
                  <a:srgbClr val="C00000"/>
                </a:solidFill>
                <a:effectLst/>
              </a:rPr>
              <a:t> </a:t>
            </a:r>
            <a:r>
              <a:rPr lang="en-US" sz="2400" b="0" i="0" dirty="0">
                <a:solidFill>
                  <a:srgbClr val="202122"/>
                </a:solidFill>
                <a:effectLst/>
              </a:rPr>
              <a:t>attained one EXAFLOPS on a real world problem (genomic analysis)</a:t>
            </a:r>
          </a:p>
        </p:txBody>
      </p:sp>
    </p:spTree>
    <p:extLst>
      <p:ext uri="{BB962C8B-B14F-4D97-AF65-F5344CB8AC3E}">
        <p14:creationId xmlns:p14="http://schemas.microsoft.com/office/powerpoint/2010/main" val="3711414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3942904" cy="464602"/>
          </a:xfrm>
        </p:spPr>
        <p:txBody>
          <a:bodyPr/>
          <a:lstStyle/>
          <a:p>
            <a:r>
              <a:rPr lang="it-IT" sz="3600" dirty="0" err="1"/>
              <a:t>Exascale</a:t>
            </a:r>
            <a:r>
              <a:rPr lang="it-IT" sz="3600" dirty="0"/>
              <a:t> computing</a:t>
            </a:r>
            <a:endParaRPr lang="it-GB" sz="3600" dirty="0"/>
          </a:p>
        </p:txBody>
      </p:sp>
      <p:sp>
        <p:nvSpPr>
          <p:cNvPr id="8" name="CasellaDiTesto 7">
            <a:extLst>
              <a:ext uri="{FF2B5EF4-FFF2-40B4-BE49-F238E27FC236}">
                <a16:creationId xmlns:a16="http://schemas.microsoft.com/office/drawing/2014/main" id="{26361CF9-EA34-4487-97CE-D138828828A3}"/>
              </a:ext>
            </a:extLst>
          </p:cNvPr>
          <p:cNvSpPr txBox="1"/>
          <p:nvPr/>
        </p:nvSpPr>
        <p:spPr>
          <a:xfrm>
            <a:off x="275134" y="2426521"/>
            <a:ext cx="11617779" cy="1200329"/>
          </a:xfrm>
          <a:prstGeom prst="rect">
            <a:avLst/>
          </a:prstGeom>
          <a:noFill/>
        </p:spPr>
        <p:txBody>
          <a:bodyPr wrap="square">
            <a:spAutoFit/>
          </a:bodyPr>
          <a:lstStyle/>
          <a:p>
            <a:pPr algn="just"/>
            <a:r>
              <a:rPr lang="en-US" sz="2400" b="0" i="0" dirty="0">
                <a:solidFill>
                  <a:srgbClr val="202122"/>
                </a:solidFill>
                <a:effectLst/>
              </a:rPr>
              <a:t>The supercomputer </a:t>
            </a:r>
            <a:r>
              <a:rPr lang="en-US" sz="2400" b="1" i="0" dirty="0">
                <a:solidFill>
                  <a:srgbClr val="C00000"/>
                </a:solidFill>
                <a:effectLst/>
              </a:rPr>
              <a:t>Summit</a:t>
            </a:r>
            <a:r>
              <a:rPr lang="en-US" sz="2400" b="0" i="0" dirty="0">
                <a:solidFill>
                  <a:srgbClr val="202122"/>
                </a:solidFill>
                <a:effectLst/>
              </a:rPr>
              <a:t> was the first supercomputer to reach one EXAFLOPS speed during a </a:t>
            </a:r>
            <a:r>
              <a:rPr lang="en-US" sz="2400" b="0" i="0" u="none" strike="noStrike" dirty="0">
                <a:effectLst/>
              </a:rPr>
              <a:t>genomic</a:t>
            </a:r>
            <a:r>
              <a:rPr lang="en-US" sz="2400" b="0" i="0" dirty="0">
                <a:effectLst/>
              </a:rPr>
              <a:t> </a:t>
            </a:r>
            <a:r>
              <a:rPr lang="en-US" sz="2400" b="0" i="0" dirty="0">
                <a:solidFill>
                  <a:srgbClr val="202122"/>
                </a:solidFill>
                <a:effectLst/>
              </a:rPr>
              <a:t>analysis in 2021, achieving 1.88 EXAFLOPS in 2021</a:t>
            </a:r>
            <a:endParaRPr lang="en-US" sz="2400" dirty="0">
              <a:solidFill>
                <a:srgbClr val="202122"/>
              </a:solidFill>
            </a:endParaRPr>
          </a:p>
          <a:p>
            <a:pPr algn="just"/>
            <a:r>
              <a:rPr lang="en-US" sz="2400" dirty="0">
                <a:solidFill>
                  <a:srgbClr val="202122"/>
                </a:solidFill>
              </a:rPr>
              <a:t>Summit</a:t>
            </a:r>
            <a:r>
              <a:rPr lang="en-US" sz="2400" b="0" i="0" dirty="0">
                <a:solidFill>
                  <a:srgbClr val="202122"/>
                </a:solidFill>
                <a:effectLst/>
              </a:rPr>
              <a:t> is expected to reach 3.3 EXAFLOPS using </a:t>
            </a:r>
            <a:r>
              <a:rPr lang="en-US" sz="2400" b="0" i="0" u="none" strike="noStrike" dirty="0">
                <a:effectLst/>
              </a:rPr>
              <a:t>mixed-precision</a:t>
            </a:r>
            <a:r>
              <a:rPr lang="en-US" sz="2400" b="0" i="0" dirty="0">
                <a:solidFill>
                  <a:srgbClr val="202122"/>
                </a:solidFill>
                <a:effectLst/>
              </a:rPr>
              <a:t> calculations</a:t>
            </a:r>
            <a:endParaRPr lang="it-IT" sz="2400" dirty="0"/>
          </a:p>
        </p:txBody>
      </p:sp>
      <p:sp>
        <p:nvSpPr>
          <p:cNvPr id="4" name="CasellaDiTesto 3">
            <a:extLst>
              <a:ext uri="{FF2B5EF4-FFF2-40B4-BE49-F238E27FC236}">
                <a16:creationId xmlns:a16="http://schemas.microsoft.com/office/drawing/2014/main" id="{26361CF9-EA34-4487-97CE-D138828828A3}"/>
              </a:ext>
            </a:extLst>
          </p:cNvPr>
          <p:cNvSpPr txBox="1"/>
          <p:nvPr/>
        </p:nvSpPr>
        <p:spPr>
          <a:xfrm>
            <a:off x="275133" y="4319581"/>
            <a:ext cx="11617779" cy="1200329"/>
          </a:xfrm>
          <a:prstGeom prst="rect">
            <a:avLst/>
          </a:prstGeom>
          <a:noFill/>
        </p:spPr>
        <p:txBody>
          <a:bodyPr wrap="square">
            <a:spAutoFit/>
          </a:bodyPr>
          <a:lstStyle/>
          <a:p>
            <a:pPr algn="just"/>
            <a:r>
              <a:rPr lang="en-US" sz="2400" b="0" i="0" dirty="0">
                <a:solidFill>
                  <a:srgbClr val="202122"/>
                </a:solidFill>
                <a:effectLst/>
              </a:rPr>
              <a:t>The supercomputer </a:t>
            </a:r>
            <a:r>
              <a:rPr lang="en-US" sz="2400" b="1" i="0" dirty="0">
                <a:solidFill>
                  <a:srgbClr val="C00000"/>
                </a:solidFill>
                <a:effectLst/>
              </a:rPr>
              <a:t>Frontier</a:t>
            </a:r>
            <a:r>
              <a:rPr lang="en-US" sz="2400" b="0" i="0" dirty="0">
                <a:solidFill>
                  <a:srgbClr val="202122"/>
                </a:solidFill>
                <a:effectLst/>
              </a:rPr>
              <a:t> was the first supercomputer to achieve 1.1 EXAFLOPS on a standard LINPACK benchmark (solution of a linear system of equations) in June 2022, with 64 bit arithmetic</a:t>
            </a:r>
          </a:p>
        </p:txBody>
      </p:sp>
    </p:spTree>
    <p:extLst>
      <p:ext uri="{BB962C8B-B14F-4D97-AF65-F5344CB8AC3E}">
        <p14:creationId xmlns:p14="http://schemas.microsoft.com/office/powerpoint/2010/main" val="2834297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3942904" cy="464602"/>
          </a:xfrm>
        </p:spPr>
        <p:txBody>
          <a:bodyPr/>
          <a:lstStyle/>
          <a:p>
            <a:r>
              <a:rPr lang="it-IT" sz="3600" dirty="0" err="1"/>
              <a:t>Exascale</a:t>
            </a:r>
            <a:r>
              <a:rPr lang="it-IT" sz="3600" dirty="0"/>
              <a:t> computing</a:t>
            </a:r>
            <a:endParaRPr lang="it-GB" sz="3600" dirty="0"/>
          </a:p>
        </p:txBody>
      </p:sp>
      <p:sp>
        <p:nvSpPr>
          <p:cNvPr id="5" name="CasellaDiTesto 4">
            <a:extLst>
              <a:ext uri="{FF2B5EF4-FFF2-40B4-BE49-F238E27FC236}">
                <a16:creationId xmlns:a16="http://schemas.microsoft.com/office/drawing/2014/main" id="{1639765A-2C15-FAB4-E750-ED950B99062F}"/>
              </a:ext>
            </a:extLst>
          </p:cNvPr>
          <p:cNvSpPr txBox="1"/>
          <p:nvPr/>
        </p:nvSpPr>
        <p:spPr>
          <a:xfrm>
            <a:off x="352535" y="2190575"/>
            <a:ext cx="11310356" cy="2759730"/>
          </a:xfrm>
          <a:prstGeom prst="rect">
            <a:avLst/>
          </a:prstGeom>
          <a:noFill/>
        </p:spPr>
        <p:txBody>
          <a:bodyPr wrap="square">
            <a:spAutoFit/>
          </a:bodyPr>
          <a:lstStyle/>
          <a:p>
            <a:pPr algn="just"/>
            <a:r>
              <a:rPr lang="en-US" sz="2600" b="1" i="0" dirty="0" err="1">
                <a:solidFill>
                  <a:srgbClr val="202122"/>
                </a:solidFill>
                <a:effectLst/>
              </a:rPr>
              <a:t>Exascale</a:t>
            </a:r>
            <a:r>
              <a:rPr lang="en-US" sz="2600" b="0" i="0" dirty="0">
                <a:solidFill>
                  <a:srgbClr val="202122"/>
                </a:solidFill>
                <a:effectLst/>
              </a:rPr>
              <a:t> computing is a significant achievement in IT. </a:t>
            </a:r>
          </a:p>
          <a:p>
            <a:pPr algn="just"/>
            <a:endParaRPr lang="en-US" sz="2600" b="0" i="0" dirty="0">
              <a:solidFill>
                <a:srgbClr val="202122"/>
              </a:solidFill>
              <a:effectLst/>
            </a:endParaRPr>
          </a:p>
          <a:p>
            <a:pPr algn="just"/>
            <a:r>
              <a:rPr lang="en-US" sz="2600" b="0" i="0" dirty="0">
                <a:solidFill>
                  <a:srgbClr val="202122"/>
                </a:solidFill>
                <a:effectLst/>
              </a:rPr>
              <a:t>Primarily it will allow improved scientific applications and better prediction such as in </a:t>
            </a:r>
            <a:r>
              <a:rPr lang="en-US" sz="2600" b="0" i="0" u="none" strike="noStrike" dirty="0">
                <a:effectLst/>
              </a:rPr>
              <a:t>weather forecasting</a:t>
            </a:r>
            <a:r>
              <a:rPr lang="en-US" sz="2600" b="0" i="0" dirty="0">
                <a:effectLst/>
              </a:rPr>
              <a:t>, </a:t>
            </a:r>
            <a:r>
              <a:rPr lang="en-US" sz="2600" b="0" i="0" u="none" strike="noStrike" dirty="0">
                <a:effectLst/>
              </a:rPr>
              <a:t>climate modeling</a:t>
            </a:r>
            <a:r>
              <a:rPr lang="en-US" sz="2600" b="0" i="0" dirty="0">
                <a:effectLst/>
              </a:rPr>
              <a:t> and </a:t>
            </a:r>
            <a:r>
              <a:rPr lang="en-US" sz="2600" b="0" i="0" u="none" strike="noStrike" dirty="0" err="1">
                <a:effectLst/>
              </a:rPr>
              <a:t>personalised</a:t>
            </a:r>
            <a:r>
              <a:rPr lang="en-US" sz="2600" b="0" i="0" u="none" strike="noStrike" dirty="0">
                <a:effectLst/>
              </a:rPr>
              <a:t> medicine</a:t>
            </a:r>
            <a:r>
              <a:rPr lang="en-US" sz="2600" b="0" i="0" dirty="0">
                <a:solidFill>
                  <a:srgbClr val="202122"/>
                </a:solidFill>
                <a:effectLst/>
              </a:rPr>
              <a:t>.</a:t>
            </a:r>
          </a:p>
          <a:p>
            <a:pPr algn="just"/>
            <a:endParaRPr lang="en-US" sz="2600" b="0" i="0" baseline="30000" dirty="0">
              <a:solidFill>
                <a:srgbClr val="0645AD"/>
              </a:solidFill>
              <a:effectLst/>
            </a:endParaRPr>
          </a:p>
          <a:p>
            <a:pPr algn="just"/>
            <a:r>
              <a:rPr lang="en-US" sz="2600" b="1" i="0" dirty="0" err="1">
                <a:solidFill>
                  <a:srgbClr val="202122"/>
                </a:solidFill>
                <a:effectLst/>
              </a:rPr>
              <a:t>Exascale</a:t>
            </a:r>
            <a:r>
              <a:rPr lang="en-US" sz="2600" b="0" i="0" dirty="0">
                <a:solidFill>
                  <a:srgbClr val="202122"/>
                </a:solidFill>
                <a:effectLst/>
              </a:rPr>
              <a:t> also reaches the estimated processing power of the </a:t>
            </a:r>
            <a:r>
              <a:rPr lang="en-US" sz="2600" b="0" i="0" u="none" strike="noStrike" dirty="0">
                <a:effectLst/>
              </a:rPr>
              <a:t>human brain</a:t>
            </a:r>
            <a:r>
              <a:rPr lang="en-US" sz="2600" b="0" i="0" dirty="0">
                <a:effectLst/>
              </a:rPr>
              <a:t> </a:t>
            </a:r>
            <a:r>
              <a:rPr lang="en-US" sz="2600" b="0" i="0" dirty="0">
                <a:solidFill>
                  <a:srgbClr val="202122"/>
                </a:solidFill>
                <a:effectLst/>
              </a:rPr>
              <a:t>at the neural level, a target of the </a:t>
            </a:r>
            <a:r>
              <a:rPr lang="en-US" sz="2600" b="0" i="0" u="none" strike="noStrike" dirty="0">
                <a:effectLst/>
              </a:rPr>
              <a:t>Human Brain Project</a:t>
            </a:r>
            <a:endParaRPr lang="en-US" sz="2600" b="0" i="0" dirty="0">
              <a:effectLst/>
            </a:endParaRPr>
          </a:p>
        </p:txBody>
      </p:sp>
      <p:sp>
        <p:nvSpPr>
          <p:cNvPr id="7" name="CasellaDiTesto 6">
            <a:extLst>
              <a:ext uri="{FF2B5EF4-FFF2-40B4-BE49-F238E27FC236}">
                <a16:creationId xmlns:a16="http://schemas.microsoft.com/office/drawing/2014/main" id="{5CBECF25-99C7-DAE3-7ACA-9E0FE29F0A60}"/>
              </a:ext>
            </a:extLst>
          </p:cNvPr>
          <p:cNvSpPr txBox="1"/>
          <p:nvPr/>
        </p:nvSpPr>
        <p:spPr>
          <a:xfrm>
            <a:off x="485577" y="5881905"/>
            <a:ext cx="6924215"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2"/>
              </a:rPr>
              <a:t>https://www.humanbrainproject.eu/en/</a:t>
            </a:r>
            <a:endParaRPr lang="it-IT" sz="2400" b="1" dirty="0">
              <a:latin typeface="Courier New" panose="02070309020205020404" pitchFamily="49" charset="0"/>
              <a:cs typeface="Courier New" panose="02070309020205020404" pitchFamily="49" charset="0"/>
            </a:endParaRPr>
          </a:p>
        </p:txBody>
      </p:sp>
      <p:sp>
        <p:nvSpPr>
          <p:cNvPr id="9" name="CasellaDiTesto 8">
            <a:extLst>
              <a:ext uri="{FF2B5EF4-FFF2-40B4-BE49-F238E27FC236}">
                <a16:creationId xmlns:a16="http://schemas.microsoft.com/office/drawing/2014/main" id="{D9BB31CC-12CA-594E-CA43-592697A4C5DC}"/>
              </a:ext>
            </a:extLst>
          </p:cNvPr>
          <p:cNvSpPr txBox="1"/>
          <p:nvPr/>
        </p:nvSpPr>
        <p:spPr>
          <a:xfrm>
            <a:off x="485577" y="5332863"/>
            <a:ext cx="6129632" cy="461665"/>
          </a:xfrm>
          <a:prstGeom prst="rect">
            <a:avLst/>
          </a:prstGeom>
          <a:noFill/>
        </p:spPr>
        <p:txBody>
          <a:bodyPr wrap="square">
            <a:spAutoFit/>
          </a:bodyPr>
          <a:lstStyle/>
          <a:p>
            <a:r>
              <a:rPr lang="en-US" sz="2400" b="1" i="0" u="none" strike="noStrike" dirty="0">
                <a:solidFill>
                  <a:srgbClr val="0645AD"/>
                </a:solidFill>
                <a:effectLst/>
                <a:latin typeface="Courier New" panose="02070309020205020404" pitchFamily="49" charset="0"/>
                <a:cs typeface="Courier New" panose="02070309020205020404" pitchFamily="49" charset="0"/>
                <a:hlinkClick r:id="rId3" tooltip="Human Brain Project"/>
              </a:rPr>
              <a:t>Human Brain Project</a:t>
            </a:r>
            <a:r>
              <a:rPr lang="en-US" sz="2400" b="1" i="0" u="none" strike="noStrike" dirty="0">
                <a:solidFill>
                  <a:srgbClr val="0645AD"/>
                </a:solidFill>
                <a:effectLst/>
                <a:latin typeface="Courier New" panose="02070309020205020404" pitchFamily="49" charset="0"/>
                <a:cs typeface="Courier New" panose="02070309020205020404" pitchFamily="49" charset="0"/>
              </a:rPr>
              <a:t>  (Wikipedia)</a:t>
            </a:r>
            <a:endParaRPr lang="it-IT" sz="2400" b="1" dirty="0">
              <a:latin typeface="Courier New" panose="02070309020205020404" pitchFamily="49" charset="0"/>
              <a:cs typeface="Courier New" panose="02070309020205020404" pitchFamily="49" charset="0"/>
            </a:endParaRPr>
          </a:p>
        </p:txBody>
      </p:sp>
      <p:sp>
        <p:nvSpPr>
          <p:cNvPr id="10" name="CasellaDiTesto 9">
            <a:extLst>
              <a:ext uri="{FF2B5EF4-FFF2-40B4-BE49-F238E27FC236}">
                <a16:creationId xmlns:a16="http://schemas.microsoft.com/office/drawing/2014/main" id="{73F68DE6-9635-67A0-8E9C-6D4849EEE9D3}"/>
              </a:ext>
            </a:extLst>
          </p:cNvPr>
          <p:cNvSpPr txBox="1"/>
          <p:nvPr/>
        </p:nvSpPr>
        <p:spPr>
          <a:xfrm>
            <a:off x="10417854" y="4685049"/>
            <a:ext cx="1300356" cy="456535"/>
          </a:xfrm>
          <a:prstGeom prst="rect">
            <a:avLst/>
          </a:prstGeom>
          <a:noFill/>
        </p:spPr>
        <p:txBody>
          <a:bodyPr wrap="none" rtlCol="0">
            <a:spAutoFit/>
          </a:bodyPr>
          <a:lstStyle/>
          <a:p>
            <a:pPr algn="l">
              <a:lnSpc>
                <a:spcPct val="150000"/>
              </a:lnSpc>
            </a:pPr>
            <a:r>
              <a:rPr lang="it-IT" spc="100" dirty="0">
                <a:latin typeface="Arial" panose="020B0604020202020204" pitchFamily="34" charset="0"/>
                <a:ea typeface="Open Sans" panose="020B0606030504020204" pitchFamily="34" charset="0"/>
                <a:cs typeface="Arial" panose="020B0604020202020204" pitchFamily="34" charset="0"/>
              </a:rPr>
              <a:t>Wikipedia</a:t>
            </a:r>
          </a:p>
        </p:txBody>
      </p:sp>
    </p:spTree>
    <p:extLst>
      <p:ext uri="{BB962C8B-B14F-4D97-AF65-F5344CB8AC3E}">
        <p14:creationId xmlns:p14="http://schemas.microsoft.com/office/powerpoint/2010/main" val="3880350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7705007" cy="464602"/>
          </a:xfrm>
        </p:spPr>
        <p:txBody>
          <a:bodyPr/>
          <a:lstStyle/>
          <a:p>
            <a:r>
              <a:rPr lang="it-IT" sz="3600" dirty="0"/>
              <a:t>A </a:t>
            </a:r>
            <a:r>
              <a:rPr lang="it-IT" sz="3600" dirty="0" err="1"/>
              <a:t>quick</a:t>
            </a:r>
            <a:r>
              <a:rPr lang="it-IT" sz="3600" dirty="0"/>
              <a:t> look </a:t>
            </a:r>
            <a:r>
              <a:rPr lang="it-IT" sz="3600" dirty="0" err="1"/>
              <a:t>at</a:t>
            </a:r>
            <a:r>
              <a:rPr lang="it-IT" sz="3600" dirty="0"/>
              <a:t> </a:t>
            </a:r>
            <a:r>
              <a:rPr lang="it-IT" sz="3600" dirty="0" err="1"/>
              <a:t>floating</a:t>
            </a:r>
            <a:r>
              <a:rPr lang="it-IT" sz="3600" dirty="0"/>
              <a:t>-point </a:t>
            </a:r>
            <a:r>
              <a:rPr lang="it-IT" sz="3600" dirty="0" err="1"/>
              <a:t>numbers</a:t>
            </a:r>
            <a:endParaRPr lang="it-GB" sz="3600" dirty="0"/>
          </a:p>
        </p:txBody>
      </p:sp>
      <p:sp>
        <p:nvSpPr>
          <p:cNvPr id="8" name="CasellaDiTesto 7">
            <a:extLst>
              <a:ext uri="{FF2B5EF4-FFF2-40B4-BE49-F238E27FC236}">
                <a16:creationId xmlns:a16="http://schemas.microsoft.com/office/drawing/2014/main" id="{26361CF9-EA34-4487-97CE-D138828828A3}"/>
              </a:ext>
            </a:extLst>
          </p:cNvPr>
          <p:cNvSpPr txBox="1"/>
          <p:nvPr/>
        </p:nvSpPr>
        <p:spPr>
          <a:xfrm>
            <a:off x="489584" y="2185490"/>
            <a:ext cx="11617779" cy="1200329"/>
          </a:xfrm>
          <a:prstGeom prst="rect">
            <a:avLst/>
          </a:prstGeom>
          <a:noFill/>
        </p:spPr>
        <p:txBody>
          <a:bodyPr wrap="square">
            <a:spAutoFit/>
          </a:bodyPr>
          <a:lstStyle/>
          <a:p>
            <a:pPr algn="l"/>
            <a:r>
              <a:rPr lang="en-US" sz="2400" b="0" i="0" dirty="0">
                <a:solidFill>
                  <a:srgbClr val="202122"/>
                </a:solidFill>
                <a:effectLst/>
              </a:rPr>
              <a:t>a </a:t>
            </a:r>
            <a:r>
              <a:rPr lang="en-US" sz="2400" b="1" i="0" dirty="0">
                <a:solidFill>
                  <a:srgbClr val="202122"/>
                </a:solidFill>
                <a:effectLst/>
              </a:rPr>
              <a:t>floating-point number </a:t>
            </a:r>
            <a:r>
              <a:rPr lang="en-US" sz="2400" b="0" i="0" dirty="0">
                <a:solidFill>
                  <a:srgbClr val="202122"/>
                </a:solidFill>
                <a:effectLst/>
              </a:rPr>
              <a:t>(or float) is a 64-bit representation of a real number, in which the 1-bit sign of the number, the first 52 nonzero bits of its binary representation and its 11-bit base-2 exponent are stored</a:t>
            </a:r>
            <a:endParaRPr lang="it-IT" sz="2400" dirty="0"/>
          </a:p>
        </p:txBody>
      </p:sp>
      <p:sp>
        <p:nvSpPr>
          <p:cNvPr id="5" name="CasellaDiTesto 4">
            <a:extLst>
              <a:ext uri="{FF2B5EF4-FFF2-40B4-BE49-F238E27FC236}">
                <a16:creationId xmlns:a16="http://schemas.microsoft.com/office/drawing/2014/main" id="{E1B5DB28-3294-4CD9-9A45-114B4C3B5E6A}"/>
              </a:ext>
            </a:extLst>
          </p:cNvPr>
          <p:cNvSpPr txBox="1"/>
          <p:nvPr/>
        </p:nvSpPr>
        <p:spPr>
          <a:xfrm>
            <a:off x="489583" y="3925027"/>
            <a:ext cx="11617779" cy="830997"/>
          </a:xfrm>
          <a:prstGeom prst="rect">
            <a:avLst/>
          </a:prstGeom>
          <a:noFill/>
        </p:spPr>
        <p:txBody>
          <a:bodyPr wrap="square">
            <a:spAutoFit/>
          </a:bodyPr>
          <a:lstStyle/>
          <a:p>
            <a:pPr algn="l"/>
            <a:r>
              <a:rPr lang="en-US" sz="2400" b="0" i="0" dirty="0">
                <a:solidFill>
                  <a:srgbClr val="202122"/>
                </a:solidFill>
                <a:effectLst/>
              </a:rPr>
              <a:t>any number in the interval [-10</a:t>
            </a:r>
            <a:r>
              <a:rPr lang="en-US" sz="2400" b="0" i="0" baseline="30000" dirty="0">
                <a:solidFill>
                  <a:srgbClr val="202122"/>
                </a:solidFill>
                <a:effectLst/>
              </a:rPr>
              <a:t>308</a:t>
            </a:r>
            <a:r>
              <a:rPr lang="en-US" sz="2400" b="0" i="0" dirty="0">
                <a:solidFill>
                  <a:srgbClr val="202122"/>
                </a:solidFill>
                <a:effectLst/>
              </a:rPr>
              <a:t>, 10</a:t>
            </a:r>
            <a:r>
              <a:rPr lang="en-US" sz="2400" b="0" i="0" baseline="30000" dirty="0">
                <a:solidFill>
                  <a:srgbClr val="202122"/>
                </a:solidFill>
                <a:effectLst/>
              </a:rPr>
              <a:t>308</a:t>
            </a:r>
            <a:r>
              <a:rPr lang="en-US" sz="2400" b="0" i="0" dirty="0">
                <a:solidFill>
                  <a:srgbClr val="202122"/>
                </a:solidFill>
                <a:effectLst/>
              </a:rPr>
              <a:t>] can be represented with a relative error less or equal than 10</a:t>
            </a:r>
            <a:r>
              <a:rPr lang="en-US" sz="2400" b="0" i="0" baseline="30000" dirty="0">
                <a:solidFill>
                  <a:srgbClr val="202122"/>
                </a:solidFill>
                <a:effectLst/>
              </a:rPr>
              <a:t>-16</a:t>
            </a:r>
            <a:endParaRPr lang="it-IT" sz="2400" baseline="30000" dirty="0"/>
          </a:p>
        </p:txBody>
      </p:sp>
      <p:pic>
        <p:nvPicPr>
          <p:cNvPr id="4" name="Immagine 3">
            <a:extLst>
              <a:ext uri="{FF2B5EF4-FFF2-40B4-BE49-F238E27FC236}">
                <a16:creationId xmlns:a16="http://schemas.microsoft.com/office/drawing/2014/main" id="{02F5E877-47EC-4EB8-8F9F-628DCD79D7B6}"/>
              </a:ext>
            </a:extLst>
          </p:cNvPr>
          <p:cNvPicPr>
            <a:picLocks noChangeAspect="1"/>
          </p:cNvPicPr>
          <p:nvPr/>
        </p:nvPicPr>
        <p:blipFill>
          <a:blip r:embed="rId2"/>
          <a:stretch>
            <a:fillRect/>
          </a:stretch>
        </p:blipFill>
        <p:spPr>
          <a:xfrm>
            <a:off x="0" y="5020912"/>
            <a:ext cx="12192000" cy="410308"/>
          </a:xfrm>
          <a:prstGeom prst="rect">
            <a:avLst/>
          </a:prstGeom>
        </p:spPr>
      </p:pic>
      <p:sp>
        <p:nvSpPr>
          <p:cNvPr id="10" name="CasellaDiTesto 9">
            <a:extLst>
              <a:ext uri="{FF2B5EF4-FFF2-40B4-BE49-F238E27FC236}">
                <a16:creationId xmlns:a16="http://schemas.microsoft.com/office/drawing/2014/main" id="{4C9EC8D0-320F-4E01-A902-9E7B7819BBC3}"/>
              </a:ext>
            </a:extLst>
          </p:cNvPr>
          <p:cNvSpPr txBox="1"/>
          <p:nvPr/>
        </p:nvSpPr>
        <p:spPr>
          <a:xfrm>
            <a:off x="1110071" y="5631655"/>
            <a:ext cx="9836604" cy="461665"/>
          </a:xfrm>
          <a:prstGeom prst="rect">
            <a:avLst/>
          </a:prstGeom>
          <a:noFill/>
        </p:spPr>
        <p:txBody>
          <a:bodyPr wrap="square">
            <a:spAutoFit/>
          </a:bodyPr>
          <a:lstStyle/>
          <a:p>
            <a:pPr algn="l"/>
            <a:r>
              <a:rPr lang="en-US" sz="2400" b="0" i="0" dirty="0">
                <a:solidFill>
                  <a:srgbClr val="202122"/>
                </a:solidFill>
                <a:effectLst/>
              </a:rPr>
              <a:t>there are near 2</a:t>
            </a:r>
            <a:r>
              <a:rPr lang="en-US" sz="2400" b="0" i="0" baseline="30000" dirty="0">
                <a:solidFill>
                  <a:srgbClr val="202122"/>
                </a:solidFill>
                <a:effectLst/>
              </a:rPr>
              <a:t>64</a:t>
            </a:r>
            <a:r>
              <a:rPr lang="en-US" sz="2400" b="0" i="0" dirty="0">
                <a:solidFill>
                  <a:srgbClr val="202122"/>
                </a:solidFill>
                <a:effectLst/>
              </a:rPr>
              <a:t> </a:t>
            </a:r>
            <a:r>
              <a:rPr lang="it-IT" sz="2400" dirty="0"/>
              <a:t>≈</a:t>
            </a:r>
            <a:r>
              <a:rPr lang="it-IT" sz="1800" dirty="0"/>
              <a:t> </a:t>
            </a:r>
            <a:r>
              <a:rPr lang="en-US" sz="2400" b="0" i="0" dirty="0">
                <a:solidFill>
                  <a:srgbClr val="202122"/>
                </a:solidFill>
                <a:effectLst/>
              </a:rPr>
              <a:t>10</a:t>
            </a:r>
            <a:r>
              <a:rPr lang="en-US" sz="2400" b="0" i="0" baseline="30000" dirty="0">
                <a:solidFill>
                  <a:srgbClr val="202122"/>
                </a:solidFill>
                <a:effectLst/>
              </a:rPr>
              <a:t>19</a:t>
            </a:r>
            <a:r>
              <a:rPr lang="en-US" sz="2400" b="0" i="0" dirty="0">
                <a:solidFill>
                  <a:srgbClr val="202122"/>
                </a:solidFill>
                <a:effectLst/>
              </a:rPr>
              <a:t> floating</a:t>
            </a:r>
            <a:r>
              <a:rPr lang="en-US" sz="2400" dirty="0">
                <a:solidFill>
                  <a:srgbClr val="202122"/>
                </a:solidFill>
              </a:rPr>
              <a:t>-point n</a:t>
            </a:r>
            <a:r>
              <a:rPr lang="en-US" sz="2400" b="0" i="0" dirty="0">
                <a:solidFill>
                  <a:srgbClr val="202122"/>
                </a:solidFill>
                <a:effectLst/>
              </a:rPr>
              <a:t>umbers in the interval [-10</a:t>
            </a:r>
            <a:r>
              <a:rPr lang="en-US" sz="2400" b="0" i="0" baseline="30000" dirty="0">
                <a:solidFill>
                  <a:srgbClr val="202122"/>
                </a:solidFill>
                <a:effectLst/>
              </a:rPr>
              <a:t>308</a:t>
            </a:r>
            <a:r>
              <a:rPr lang="en-US" sz="2400" b="0" i="0" dirty="0">
                <a:solidFill>
                  <a:srgbClr val="202122"/>
                </a:solidFill>
                <a:effectLst/>
              </a:rPr>
              <a:t>, 10</a:t>
            </a:r>
            <a:r>
              <a:rPr lang="en-US" sz="2400" b="0" i="0" baseline="30000" dirty="0">
                <a:solidFill>
                  <a:srgbClr val="202122"/>
                </a:solidFill>
                <a:effectLst/>
              </a:rPr>
              <a:t>308</a:t>
            </a:r>
            <a:r>
              <a:rPr lang="en-US" sz="2400" b="0" i="0" dirty="0">
                <a:solidFill>
                  <a:srgbClr val="202122"/>
                </a:solidFill>
                <a:effectLst/>
              </a:rPr>
              <a:t>]</a:t>
            </a:r>
            <a:endParaRPr lang="it-IT" sz="2400" baseline="30000" dirty="0"/>
          </a:p>
        </p:txBody>
      </p:sp>
    </p:spTree>
    <p:extLst>
      <p:ext uri="{BB962C8B-B14F-4D97-AF65-F5344CB8AC3E}">
        <p14:creationId xmlns:p14="http://schemas.microsoft.com/office/powerpoint/2010/main" val="1603312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7705007" cy="464602"/>
          </a:xfrm>
        </p:spPr>
        <p:txBody>
          <a:bodyPr/>
          <a:lstStyle/>
          <a:p>
            <a:r>
              <a:rPr lang="it-IT" sz="3600" dirty="0"/>
              <a:t>A </a:t>
            </a:r>
            <a:r>
              <a:rPr lang="it-IT" sz="3600" dirty="0" err="1"/>
              <a:t>quick</a:t>
            </a:r>
            <a:r>
              <a:rPr lang="it-IT" sz="3600" dirty="0"/>
              <a:t> look </a:t>
            </a:r>
            <a:r>
              <a:rPr lang="it-IT" sz="3600" dirty="0" err="1"/>
              <a:t>at</a:t>
            </a:r>
            <a:r>
              <a:rPr lang="it-IT" sz="3600" dirty="0"/>
              <a:t> </a:t>
            </a:r>
            <a:r>
              <a:rPr lang="it-IT" sz="3600" dirty="0" err="1"/>
              <a:t>floating</a:t>
            </a:r>
            <a:r>
              <a:rPr lang="it-IT" sz="3600" dirty="0"/>
              <a:t>-point </a:t>
            </a:r>
            <a:r>
              <a:rPr lang="it-IT" sz="3600" dirty="0" err="1"/>
              <a:t>numbers</a:t>
            </a:r>
            <a:endParaRPr lang="it-GB" sz="3600" dirty="0"/>
          </a:p>
        </p:txBody>
      </p:sp>
      <p:sp>
        <p:nvSpPr>
          <p:cNvPr id="8" name="CasellaDiTesto 7">
            <a:extLst>
              <a:ext uri="{FF2B5EF4-FFF2-40B4-BE49-F238E27FC236}">
                <a16:creationId xmlns:a16="http://schemas.microsoft.com/office/drawing/2014/main" id="{26361CF9-EA34-4487-97CE-D138828828A3}"/>
              </a:ext>
            </a:extLst>
          </p:cNvPr>
          <p:cNvSpPr txBox="1"/>
          <p:nvPr/>
        </p:nvSpPr>
        <p:spPr>
          <a:xfrm>
            <a:off x="225625" y="1901722"/>
            <a:ext cx="11617779" cy="4601260"/>
          </a:xfrm>
          <a:prstGeom prst="rect">
            <a:avLst/>
          </a:prstGeom>
          <a:noFill/>
        </p:spPr>
        <p:txBody>
          <a:bodyPr wrap="square">
            <a:spAutoFit/>
          </a:bodyPr>
          <a:lstStyle/>
          <a:p>
            <a:pPr algn="just"/>
            <a:r>
              <a:rPr lang="en-US" sz="2100" b="1" i="0" dirty="0">
                <a:solidFill>
                  <a:srgbClr val="202122"/>
                </a:solidFill>
                <a:effectLst/>
                <a:latin typeface="Arial" panose="020B0604020202020204" pitchFamily="34" charset="0"/>
              </a:rPr>
              <a:t>mixed-precision arithmetic </a:t>
            </a:r>
            <a:r>
              <a:rPr lang="en-US" sz="2100" b="0" i="0" dirty="0">
                <a:solidFill>
                  <a:srgbClr val="202122"/>
                </a:solidFill>
                <a:effectLst/>
                <a:latin typeface="Arial" panose="020B0604020202020204" pitchFamily="34" charset="0"/>
              </a:rPr>
              <a:t>is for operating on inaccurate numbers with a small width and expanding them to a larger, more accurate representation. </a:t>
            </a:r>
          </a:p>
          <a:p>
            <a:pPr algn="just"/>
            <a:r>
              <a:rPr lang="en-US" sz="2100" b="0" i="0" dirty="0">
                <a:solidFill>
                  <a:srgbClr val="202122"/>
                </a:solidFill>
                <a:effectLst/>
                <a:latin typeface="Arial" panose="020B0604020202020204" pitchFamily="34" charset="0"/>
              </a:rPr>
              <a:t>For example, two </a:t>
            </a:r>
            <a:r>
              <a:rPr lang="en-US" sz="2100" b="0" i="0" u="none" strike="noStrike" dirty="0">
                <a:effectLst/>
                <a:latin typeface="Arial" panose="020B0604020202020204" pitchFamily="34" charset="0"/>
              </a:rPr>
              <a:t>half-precision</a:t>
            </a:r>
            <a:r>
              <a:rPr lang="en-US" sz="2100" b="0" i="0" dirty="0">
                <a:solidFill>
                  <a:srgbClr val="202122"/>
                </a:solidFill>
                <a:effectLst/>
                <a:latin typeface="Arial" panose="020B0604020202020204" pitchFamily="34" charset="0"/>
              </a:rPr>
              <a:t> </a:t>
            </a:r>
            <a:r>
              <a:rPr lang="en-US" sz="2100" dirty="0">
                <a:solidFill>
                  <a:srgbClr val="202122"/>
                </a:solidFill>
                <a:latin typeface="Arial" panose="020B0604020202020204" pitchFamily="34" charset="0"/>
              </a:rPr>
              <a:t>such as </a:t>
            </a:r>
            <a:r>
              <a:rPr lang="en-US" sz="2100" b="0" i="0" dirty="0">
                <a:solidFill>
                  <a:srgbClr val="202122"/>
                </a:solidFill>
                <a:effectLst/>
                <a:latin typeface="Arial" panose="020B0604020202020204" pitchFamily="34" charset="0"/>
              </a:rPr>
              <a:t>fp16 (16-bit 1-5-10) or </a:t>
            </a:r>
            <a:r>
              <a:rPr lang="en-US" sz="2100" b="0" i="0" u="none" strike="noStrike" dirty="0">
                <a:effectLst/>
                <a:latin typeface="Arial" panose="020B0604020202020204" pitchFamily="34" charset="0"/>
              </a:rPr>
              <a:t>bfloat16</a:t>
            </a:r>
            <a:r>
              <a:rPr lang="en-US" sz="2100" b="0" i="0" dirty="0">
                <a:solidFill>
                  <a:srgbClr val="202122"/>
                </a:solidFill>
                <a:effectLst/>
                <a:latin typeface="Arial" panose="020B0604020202020204" pitchFamily="34" charset="0"/>
              </a:rPr>
              <a:t> (16-bit 1-8-7) floats may be multiplied together to result in a more accurate </a:t>
            </a:r>
            <a:r>
              <a:rPr lang="en-US" sz="2100" b="0" i="0" u="none" strike="noStrike" dirty="0">
                <a:effectLst/>
                <a:latin typeface="Arial" panose="020B0604020202020204" pitchFamily="34" charset="0"/>
              </a:rPr>
              <a:t>single-precision</a:t>
            </a:r>
            <a:r>
              <a:rPr lang="en-US" sz="2100" b="0" i="0" dirty="0">
                <a:effectLst/>
                <a:latin typeface="Arial" panose="020B0604020202020204" pitchFamily="34" charset="0"/>
              </a:rPr>
              <a:t> </a:t>
            </a:r>
            <a:r>
              <a:rPr lang="en-US" sz="2100" b="0" i="0" dirty="0">
                <a:solidFill>
                  <a:srgbClr val="202122"/>
                </a:solidFill>
                <a:effectLst/>
                <a:latin typeface="Arial" panose="020B0604020202020204" pitchFamily="34" charset="0"/>
              </a:rPr>
              <a:t>(32-bit) </a:t>
            </a:r>
            <a:r>
              <a:rPr lang="en-US" sz="2100" dirty="0">
                <a:solidFill>
                  <a:srgbClr val="202122"/>
                </a:solidFill>
                <a:latin typeface="Arial" panose="020B0604020202020204" pitchFamily="34" charset="0"/>
              </a:rPr>
              <a:t>float or double-precision (64-bit) float</a:t>
            </a:r>
            <a:r>
              <a:rPr lang="en-US" sz="2100" b="0" i="0" dirty="0">
                <a:solidFill>
                  <a:srgbClr val="202122"/>
                </a:solidFill>
                <a:effectLst/>
                <a:latin typeface="Arial" panose="020B0604020202020204" pitchFamily="34" charset="0"/>
              </a:rPr>
              <a:t>. </a:t>
            </a:r>
          </a:p>
          <a:p>
            <a:pPr algn="just"/>
            <a:endParaRPr lang="en-US" sz="1000" b="0" i="0" dirty="0">
              <a:solidFill>
                <a:srgbClr val="202122"/>
              </a:solidFill>
              <a:effectLst/>
              <a:latin typeface="Arial" panose="020B0604020202020204" pitchFamily="34" charset="0"/>
            </a:endParaRPr>
          </a:p>
          <a:p>
            <a:pPr algn="just"/>
            <a:r>
              <a:rPr lang="en-US" sz="2100" b="0" i="0" dirty="0">
                <a:solidFill>
                  <a:srgbClr val="202122"/>
                </a:solidFill>
                <a:effectLst/>
                <a:latin typeface="Arial" panose="020B0604020202020204" pitchFamily="34" charset="0"/>
              </a:rPr>
              <a:t>Some platforms, including </a:t>
            </a:r>
            <a:r>
              <a:rPr lang="en-US" sz="2100" b="0" i="0" u="none" strike="noStrike" dirty="0">
                <a:effectLst/>
                <a:latin typeface="Arial" panose="020B0604020202020204" pitchFamily="34" charset="0"/>
              </a:rPr>
              <a:t>Nvidia</a:t>
            </a:r>
            <a:r>
              <a:rPr lang="en-US" sz="2100" b="0" i="0" dirty="0">
                <a:effectLst/>
                <a:latin typeface="Arial" panose="020B0604020202020204" pitchFamily="34" charset="0"/>
              </a:rPr>
              <a:t> and </a:t>
            </a:r>
            <a:r>
              <a:rPr lang="en-US" sz="2100" b="0" i="0" u="none" strike="noStrike" dirty="0">
                <a:effectLst/>
                <a:latin typeface="Arial" panose="020B0604020202020204" pitchFamily="34" charset="0"/>
              </a:rPr>
              <a:t>AMD</a:t>
            </a:r>
            <a:r>
              <a:rPr lang="en-US" sz="2100" b="0" i="0" dirty="0">
                <a:effectLst/>
                <a:latin typeface="Arial" panose="020B0604020202020204" pitchFamily="34" charset="0"/>
              </a:rPr>
              <a:t> </a:t>
            </a:r>
            <a:r>
              <a:rPr lang="en-US" sz="2100" b="0" i="0" dirty="0">
                <a:solidFill>
                  <a:srgbClr val="202122"/>
                </a:solidFill>
                <a:effectLst/>
                <a:latin typeface="Arial" panose="020B0604020202020204" pitchFamily="34" charset="0"/>
              </a:rPr>
              <a:t>GPUs, provide mixed-precision for this purpose, using a coarse</a:t>
            </a:r>
            <a:r>
              <a:rPr lang="en-US" sz="2100" dirty="0">
                <a:solidFill>
                  <a:srgbClr val="202122"/>
                </a:solidFill>
                <a:latin typeface="Arial" panose="020B0604020202020204" pitchFamily="34" charset="0"/>
              </a:rPr>
              <a:t> </a:t>
            </a:r>
            <a:r>
              <a:rPr lang="en-US" sz="2100" b="0" i="0" dirty="0">
                <a:solidFill>
                  <a:srgbClr val="202122"/>
                </a:solidFill>
                <a:effectLst/>
                <a:latin typeface="Arial" panose="020B0604020202020204" pitchFamily="34" charset="0"/>
              </a:rPr>
              <a:t>float</a:t>
            </a:r>
            <a:r>
              <a:rPr lang="en-US" sz="2100" dirty="0">
                <a:solidFill>
                  <a:srgbClr val="202122"/>
                </a:solidFill>
                <a:latin typeface="Arial" panose="020B0604020202020204" pitchFamily="34" charset="0"/>
              </a:rPr>
              <a:t> </a:t>
            </a:r>
            <a:r>
              <a:rPr lang="en-US" sz="2100" b="0" i="0" dirty="0">
                <a:solidFill>
                  <a:srgbClr val="202122"/>
                </a:solidFill>
                <a:effectLst/>
                <a:latin typeface="Arial" panose="020B0604020202020204" pitchFamily="34" charset="0"/>
              </a:rPr>
              <a:t>when possible, but expanding them to higher precision when necessary.</a:t>
            </a:r>
          </a:p>
          <a:p>
            <a:pPr algn="just"/>
            <a:r>
              <a:rPr lang="en-US" sz="2100" b="0" i="0" u="none" strike="noStrike" dirty="0">
                <a:effectLst/>
                <a:latin typeface="Arial" panose="020B0604020202020204" pitchFamily="34" charset="0"/>
              </a:rPr>
              <a:t>Iterative algorithms</a:t>
            </a:r>
            <a:r>
              <a:rPr lang="en-US" sz="2100" b="0" i="0" dirty="0">
                <a:effectLst/>
                <a:latin typeface="Arial" panose="020B0604020202020204" pitchFamily="34" charset="0"/>
              </a:rPr>
              <a:t> </a:t>
            </a:r>
            <a:r>
              <a:rPr lang="en-US" sz="2100" b="0" i="0" dirty="0">
                <a:solidFill>
                  <a:srgbClr val="202122"/>
                </a:solidFill>
                <a:effectLst/>
                <a:latin typeface="Arial" panose="020B0604020202020204" pitchFamily="34" charset="0"/>
              </a:rPr>
              <a:t>(that compute a sequence of improved approximations of the solution of a problem) are perfect for mixed-precision</a:t>
            </a:r>
            <a:r>
              <a:rPr lang="en-US" sz="2100" dirty="0">
                <a:solidFill>
                  <a:srgbClr val="202122"/>
                </a:solidFill>
                <a:latin typeface="Arial" panose="020B0604020202020204" pitchFamily="34" charset="0"/>
              </a:rPr>
              <a:t>, since </a:t>
            </a:r>
            <a:r>
              <a:rPr lang="en-US" sz="2100" b="0" i="0" dirty="0">
                <a:solidFill>
                  <a:srgbClr val="202122"/>
                </a:solidFill>
                <a:effectLst/>
                <a:latin typeface="Arial" panose="020B0604020202020204" pitchFamily="34" charset="0"/>
              </a:rPr>
              <a:t>a coarse guess can be made and refined over many iterations until the smallest possible error in that precision is reached. Then the precision can be increased, which allows for smaller increments to be used for the approximation.</a:t>
            </a:r>
          </a:p>
          <a:p>
            <a:pPr algn="just"/>
            <a:endParaRPr lang="en-US" sz="1000" b="0" i="0" dirty="0">
              <a:solidFill>
                <a:srgbClr val="202122"/>
              </a:solidFill>
              <a:effectLst/>
              <a:latin typeface="Arial" panose="020B0604020202020204" pitchFamily="34" charset="0"/>
            </a:endParaRPr>
          </a:p>
          <a:p>
            <a:pPr algn="just"/>
            <a:r>
              <a:rPr lang="en-US" sz="2100" b="0" i="0" u="none" strike="noStrike" dirty="0">
                <a:effectLst/>
                <a:latin typeface="Arial" panose="020B0604020202020204" pitchFamily="34" charset="0"/>
              </a:rPr>
              <a:t>Some supercomputers</a:t>
            </a:r>
            <a:r>
              <a:rPr lang="en-US" sz="2100" u="none" strike="noStrike" dirty="0">
                <a:latin typeface="Arial" panose="020B0604020202020204" pitchFamily="34" charset="0"/>
              </a:rPr>
              <a:t>, e.g.</a:t>
            </a:r>
            <a:r>
              <a:rPr lang="en-US" sz="2100" b="0" i="0" dirty="0">
                <a:solidFill>
                  <a:srgbClr val="202122"/>
                </a:solidFill>
                <a:effectLst/>
                <a:latin typeface="Arial" panose="020B0604020202020204" pitchFamily="34" charset="0"/>
              </a:rPr>
              <a:t> </a:t>
            </a:r>
            <a:r>
              <a:rPr lang="en-US" sz="2100" b="0" i="0" u="none" strike="noStrike" dirty="0">
                <a:effectLst/>
                <a:latin typeface="Arial" panose="020B0604020202020204" pitchFamily="34" charset="0"/>
              </a:rPr>
              <a:t>Summit,</a:t>
            </a:r>
            <a:r>
              <a:rPr lang="en-US" sz="2100" b="0" i="0" dirty="0">
                <a:effectLst/>
                <a:latin typeface="Arial" panose="020B0604020202020204" pitchFamily="34" charset="0"/>
              </a:rPr>
              <a:t> </a:t>
            </a:r>
            <a:r>
              <a:rPr lang="en-US" sz="2100" b="0" i="0" dirty="0">
                <a:solidFill>
                  <a:srgbClr val="202122"/>
                </a:solidFill>
                <a:effectLst/>
                <a:latin typeface="Arial" panose="020B0604020202020204" pitchFamily="34" charset="0"/>
              </a:rPr>
              <a:t>utilize mixed-precision arithmetic to be more efficient with regards to memory and processing time, as well as power consumption</a:t>
            </a:r>
          </a:p>
        </p:txBody>
      </p:sp>
    </p:spTree>
    <p:extLst>
      <p:ext uri="{BB962C8B-B14F-4D97-AF65-F5344CB8AC3E}">
        <p14:creationId xmlns:p14="http://schemas.microsoft.com/office/powerpoint/2010/main" val="1382591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6320345" cy="464602"/>
          </a:xfrm>
        </p:spPr>
        <p:txBody>
          <a:bodyPr/>
          <a:lstStyle/>
          <a:p>
            <a:r>
              <a:rPr lang="it-IT" sz="3600" dirty="0"/>
              <a:t>Distributed supercomputers</a:t>
            </a:r>
            <a:endParaRPr lang="it-GB" sz="3600" dirty="0"/>
          </a:p>
        </p:txBody>
      </p:sp>
      <p:sp>
        <p:nvSpPr>
          <p:cNvPr id="7" name="CasellaDiTesto 6">
            <a:extLst>
              <a:ext uri="{FF2B5EF4-FFF2-40B4-BE49-F238E27FC236}">
                <a16:creationId xmlns:a16="http://schemas.microsoft.com/office/drawing/2014/main" id="{93DA727C-A3E1-410D-99DC-F0EC52D0BC9A}"/>
              </a:ext>
            </a:extLst>
          </p:cNvPr>
          <p:cNvSpPr txBox="1"/>
          <p:nvPr/>
        </p:nvSpPr>
        <p:spPr>
          <a:xfrm>
            <a:off x="210639" y="5588897"/>
            <a:ext cx="4992592"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2"/>
              </a:rPr>
              <a:t>https://foldingathome.org/</a:t>
            </a:r>
            <a:endParaRPr lang="it-IT" sz="2400" b="1" dirty="0">
              <a:latin typeface="Courier New" panose="02070309020205020404" pitchFamily="49" charset="0"/>
              <a:cs typeface="Courier New" panose="02070309020205020404" pitchFamily="49" charset="0"/>
            </a:endParaRPr>
          </a:p>
        </p:txBody>
      </p:sp>
      <p:pic>
        <p:nvPicPr>
          <p:cNvPr id="6" name="Immagine 5">
            <a:extLst>
              <a:ext uri="{FF2B5EF4-FFF2-40B4-BE49-F238E27FC236}">
                <a16:creationId xmlns:a16="http://schemas.microsoft.com/office/drawing/2014/main" id="{DCFEB29F-6FC6-4172-BF1E-5C09CE6ED943}"/>
              </a:ext>
            </a:extLst>
          </p:cNvPr>
          <p:cNvPicPr>
            <a:picLocks noChangeAspect="1"/>
          </p:cNvPicPr>
          <p:nvPr/>
        </p:nvPicPr>
        <p:blipFill>
          <a:blip r:embed="rId3"/>
          <a:stretch>
            <a:fillRect/>
          </a:stretch>
        </p:blipFill>
        <p:spPr>
          <a:xfrm>
            <a:off x="9182364" y="1212867"/>
            <a:ext cx="2330404" cy="672694"/>
          </a:xfrm>
          <a:prstGeom prst="rect">
            <a:avLst/>
          </a:prstGeom>
        </p:spPr>
      </p:pic>
      <p:sp>
        <p:nvSpPr>
          <p:cNvPr id="10" name="CasellaDiTesto 9">
            <a:extLst>
              <a:ext uri="{FF2B5EF4-FFF2-40B4-BE49-F238E27FC236}">
                <a16:creationId xmlns:a16="http://schemas.microsoft.com/office/drawing/2014/main" id="{1B55F294-E903-4A82-B461-A5C5AC887451}"/>
              </a:ext>
            </a:extLst>
          </p:cNvPr>
          <p:cNvSpPr txBox="1"/>
          <p:nvPr/>
        </p:nvSpPr>
        <p:spPr>
          <a:xfrm>
            <a:off x="640081" y="2568165"/>
            <a:ext cx="10437222" cy="2308324"/>
          </a:xfrm>
          <a:prstGeom prst="rect">
            <a:avLst/>
          </a:prstGeom>
          <a:noFill/>
        </p:spPr>
        <p:txBody>
          <a:bodyPr wrap="square">
            <a:spAutoFit/>
          </a:bodyPr>
          <a:lstStyle/>
          <a:p>
            <a:pPr algn="just"/>
            <a:r>
              <a:rPr lang="en-US" sz="2400" b="1" i="0" dirty="0" err="1">
                <a:solidFill>
                  <a:srgbClr val="202122"/>
                </a:solidFill>
                <a:effectLst/>
                <a:latin typeface="Arial" panose="020B0604020202020204" pitchFamily="34" charset="0"/>
              </a:rPr>
              <a:t>Folding@home</a:t>
            </a:r>
            <a:r>
              <a:rPr lang="en-US" sz="2400" b="0" i="0" dirty="0">
                <a:solidFill>
                  <a:srgbClr val="202122"/>
                </a:solidFill>
                <a:effectLst/>
                <a:latin typeface="Arial" panose="020B0604020202020204" pitchFamily="34" charset="0"/>
              </a:rPr>
              <a:t> (</a:t>
            </a:r>
            <a:r>
              <a:rPr lang="en-US" sz="2400" b="1" i="0" dirty="0">
                <a:solidFill>
                  <a:srgbClr val="202122"/>
                </a:solidFill>
                <a:effectLst/>
                <a:latin typeface="Arial" panose="020B0604020202020204" pitchFamily="34" charset="0"/>
              </a:rPr>
              <a:t>FAH</a:t>
            </a:r>
            <a:r>
              <a:rPr lang="en-US" sz="2400" b="0" i="0" dirty="0">
                <a:solidFill>
                  <a:srgbClr val="202122"/>
                </a:solidFill>
                <a:effectLst/>
                <a:latin typeface="Arial" panose="020B0604020202020204" pitchFamily="34" charset="0"/>
              </a:rPr>
              <a:t> or </a:t>
            </a:r>
            <a:r>
              <a:rPr lang="en-US" sz="2400" b="1" i="0" dirty="0" err="1">
                <a:solidFill>
                  <a:srgbClr val="202122"/>
                </a:solidFill>
                <a:effectLst/>
                <a:latin typeface="Arial" panose="020B0604020202020204" pitchFamily="34" charset="0"/>
              </a:rPr>
              <a:t>F@h</a:t>
            </a:r>
            <a:r>
              <a:rPr lang="en-US" sz="2400" b="0" i="0" dirty="0">
                <a:solidFill>
                  <a:srgbClr val="202122"/>
                </a:solidFill>
                <a:effectLst/>
                <a:latin typeface="Arial" panose="020B0604020202020204" pitchFamily="34" charset="0"/>
              </a:rPr>
              <a:t>) is a </a:t>
            </a:r>
            <a:r>
              <a:rPr lang="en-US" sz="2400" b="1" i="0" u="none" strike="noStrike" dirty="0">
                <a:solidFill>
                  <a:srgbClr val="0645AD"/>
                </a:solidFill>
                <a:effectLst/>
                <a:latin typeface="Arial" panose="020B0604020202020204" pitchFamily="34" charset="0"/>
              </a:rPr>
              <a:t>distributed computing</a:t>
            </a:r>
            <a:r>
              <a:rPr lang="en-US" sz="2400" b="1" i="0" dirty="0">
                <a:solidFill>
                  <a:srgbClr val="202122"/>
                </a:solidFill>
                <a:effectLst/>
                <a:latin typeface="Arial" panose="020B0604020202020204" pitchFamily="34" charset="0"/>
              </a:rPr>
              <a:t> </a:t>
            </a:r>
            <a:r>
              <a:rPr lang="en-US" sz="2400" b="0" i="0" dirty="0">
                <a:solidFill>
                  <a:srgbClr val="202122"/>
                </a:solidFill>
                <a:effectLst/>
                <a:latin typeface="Arial" panose="020B0604020202020204" pitchFamily="34" charset="0"/>
              </a:rPr>
              <a:t>project aimed to help scientists develop new therapeutics for a variety of diseases by the means of simulating protein dynamics. </a:t>
            </a:r>
          </a:p>
          <a:p>
            <a:pPr algn="just"/>
            <a:r>
              <a:rPr lang="en-US" sz="2400" b="0" i="0" dirty="0">
                <a:solidFill>
                  <a:srgbClr val="202122"/>
                </a:solidFill>
                <a:effectLst/>
                <a:latin typeface="Arial" panose="020B0604020202020204" pitchFamily="34" charset="0"/>
              </a:rPr>
              <a:t>This includes the process of protein folding and the movements of proteins  and is reliant on simulations run on volunteers' personal computers. </a:t>
            </a:r>
          </a:p>
          <a:p>
            <a:pPr algn="just"/>
            <a:r>
              <a:rPr lang="en-US" sz="2400" b="0" i="0" dirty="0" err="1">
                <a:solidFill>
                  <a:srgbClr val="202122"/>
                </a:solidFill>
                <a:effectLst/>
                <a:latin typeface="Arial" panose="020B0604020202020204" pitchFamily="34" charset="0"/>
              </a:rPr>
              <a:t>Folding@home</a:t>
            </a:r>
            <a:r>
              <a:rPr lang="en-US" sz="2400" b="0" i="0" dirty="0">
                <a:solidFill>
                  <a:srgbClr val="202122"/>
                </a:solidFill>
                <a:effectLst/>
                <a:latin typeface="Arial" panose="020B0604020202020204" pitchFamily="34" charset="0"/>
              </a:rPr>
              <a:t> is currently based at </a:t>
            </a:r>
            <a:r>
              <a:rPr lang="en-US" sz="2400" b="0" i="0" u="none" strike="noStrike" dirty="0">
                <a:effectLst/>
                <a:latin typeface="Arial" panose="020B0604020202020204" pitchFamily="34" charset="0"/>
              </a:rPr>
              <a:t>Washington University in St. Louis</a:t>
            </a:r>
            <a:r>
              <a:rPr lang="en-US" sz="2400" b="0" i="0" dirty="0">
                <a:effectLst/>
                <a:latin typeface="Arial" panose="020B0604020202020204" pitchFamily="34" charset="0"/>
              </a:rPr>
              <a:t> </a:t>
            </a:r>
            <a:endParaRPr lang="it-IT" sz="2400" dirty="0"/>
          </a:p>
        </p:txBody>
      </p:sp>
    </p:spTree>
    <p:extLst>
      <p:ext uri="{BB962C8B-B14F-4D97-AF65-F5344CB8AC3E}">
        <p14:creationId xmlns:p14="http://schemas.microsoft.com/office/powerpoint/2010/main" val="2112675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6320345" cy="464602"/>
          </a:xfrm>
        </p:spPr>
        <p:txBody>
          <a:bodyPr/>
          <a:lstStyle/>
          <a:p>
            <a:r>
              <a:rPr lang="it-IT" sz="3600" dirty="0"/>
              <a:t>Distributed supercomputers</a:t>
            </a:r>
            <a:endParaRPr lang="it-GB" sz="3600" dirty="0"/>
          </a:p>
        </p:txBody>
      </p:sp>
      <p:pic>
        <p:nvPicPr>
          <p:cNvPr id="6" name="Immagine 5">
            <a:extLst>
              <a:ext uri="{FF2B5EF4-FFF2-40B4-BE49-F238E27FC236}">
                <a16:creationId xmlns:a16="http://schemas.microsoft.com/office/drawing/2014/main" id="{DCFEB29F-6FC6-4172-BF1E-5C09CE6ED943}"/>
              </a:ext>
            </a:extLst>
          </p:cNvPr>
          <p:cNvPicPr>
            <a:picLocks noChangeAspect="1"/>
          </p:cNvPicPr>
          <p:nvPr/>
        </p:nvPicPr>
        <p:blipFill>
          <a:blip r:embed="rId2"/>
          <a:stretch>
            <a:fillRect/>
          </a:stretch>
        </p:blipFill>
        <p:spPr>
          <a:xfrm>
            <a:off x="9182364" y="1212867"/>
            <a:ext cx="2330404" cy="672694"/>
          </a:xfrm>
          <a:prstGeom prst="rect">
            <a:avLst/>
          </a:prstGeom>
        </p:spPr>
      </p:pic>
      <p:sp>
        <p:nvSpPr>
          <p:cNvPr id="10" name="CasellaDiTesto 9">
            <a:extLst>
              <a:ext uri="{FF2B5EF4-FFF2-40B4-BE49-F238E27FC236}">
                <a16:creationId xmlns:a16="http://schemas.microsoft.com/office/drawing/2014/main" id="{1B55F294-E903-4A82-B461-A5C5AC887451}"/>
              </a:ext>
            </a:extLst>
          </p:cNvPr>
          <p:cNvSpPr txBox="1"/>
          <p:nvPr/>
        </p:nvSpPr>
        <p:spPr>
          <a:xfrm>
            <a:off x="640081" y="2568165"/>
            <a:ext cx="10437222" cy="1938992"/>
          </a:xfrm>
          <a:prstGeom prst="rect">
            <a:avLst/>
          </a:prstGeom>
          <a:noFill/>
        </p:spPr>
        <p:txBody>
          <a:bodyPr wrap="square">
            <a:spAutoFit/>
          </a:bodyPr>
          <a:lstStyle/>
          <a:p>
            <a:pPr algn="just"/>
            <a:r>
              <a:rPr lang="en-US" sz="2400" b="1" i="0" dirty="0" err="1">
                <a:solidFill>
                  <a:srgbClr val="202122"/>
                </a:solidFill>
                <a:effectLst/>
                <a:latin typeface="Arial" panose="020B0604020202020204" pitchFamily="34" charset="0"/>
              </a:rPr>
              <a:t>Folding@home</a:t>
            </a:r>
            <a:r>
              <a:rPr lang="en-US" sz="2400" b="1" i="0" dirty="0">
                <a:solidFill>
                  <a:srgbClr val="202122"/>
                </a:solidFill>
                <a:effectLst/>
                <a:latin typeface="Arial" panose="020B0604020202020204" pitchFamily="34" charset="0"/>
              </a:rPr>
              <a:t> </a:t>
            </a:r>
            <a:r>
              <a:rPr lang="en-US" sz="2400" b="0" i="0" dirty="0">
                <a:solidFill>
                  <a:srgbClr val="202122"/>
                </a:solidFill>
                <a:effectLst/>
                <a:latin typeface="Arial" panose="020B0604020202020204" pitchFamily="34" charset="0"/>
              </a:rPr>
              <a:t>is one of the world’s fastest computing systems. With heightened interest in the project as a result of the COVID-19 pandemic, the system achieved a speed of approximately 1.22 Exaflops by late March 2020 and reached 2.43 Exaflops by April 12, 2020</a:t>
            </a:r>
            <a:r>
              <a:rPr lang="en-US" sz="2400" dirty="0">
                <a:solidFill>
                  <a:srgbClr val="202122"/>
                </a:solidFill>
                <a:latin typeface="Arial" panose="020B0604020202020204" pitchFamily="34" charset="0"/>
              </a:rPr>
              <a:t> </a:t>
            </a:r>
            <a:r>
              <a:rPr lang="en-US" sz="2400" b="0" i="0" dirty="0">
                <a:solidFill>
                  <a:srgbClr val="202122"/>
                </a:solidFill>
                <a:effectLst/>
                <a:latin typeface="Arial" panose="020B0604020202020204" pitchFamily="34" charset="0"/>
              </a:rPr>
              <a:t>making it the world's first Exaflops computing system</a:t>
            </a:r>
            <a:endParaRPr lang="it-IT" sz="2400" dirty="0"/>
          </a:p>
        </p:txBody>
      </p:sp>
      <p:sp>
        <p:nvSpPr>
          <p:cNvPr id="7" name="CasellaDiTesto 6">
            <a:extLst>
              <a:ext uri="{FF2B5EF4-FFF2-40B4-BE49-F238E27FC236}">
                <a16:creationId xmlns:a16="http://schemas.microsoft.com/office/drawing/2014/main" id="{FD332CC7-CD72-8CC6-8634-DF141FC4116F}"/>
              </a:ext>
            </a:extLst>
          </p:cNvPr>
          <p:cNvSpPr txBox="1"/>
          <p:nvPr/>
        </p:nvSpPr>
        <p:spPr>
          <a:xfrm>
            <a:off x="210639" y="5588897"/>
            <a:ext cx="4992592"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3"/>
              </a:rPr>
              <a:t>https://foldingathome.org/</a:t>
            </a:r>
            <a:endParaRPr lang="it-IT"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60262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6320345" cy="464602"/>
          </a:xfrm>
        </p:spPr>
        <p:txBody>
          <a:bodyPr/>
          <a:lstStyle/>
          <a:p>
            <a:r>
              <a:rPr lang="it-IT" sz="3600" dirty="0"/>
              <a:t>Distributed supercomputers</a:t>
            </a:r>
            <a:endParaRPr lang="it-GB" sz="3600" dirty="0"/>
          </a:p>
        </p:txBody>
      </p:sp>
      <p:pic>
        <p:nvPicPr>
          <p:cNvPr id="4" name="Immagine 3">
            <a:extLst>
              <a:ext uri="{FF2B5EF4-FFF2-40B4-BE49-F238E27FC236}">
                <a16:creationId xmlns:a16="http://schemas.microsoft.com/office/drawing/2014/main" id="{60580083-0BC1-47FA-A6EE-B854918AB23A}"/>
              </a:ext>
            </a:extLst>
          </p:cNvPr>
          <p:cNvPicPr>
            <a:picLocks noChangeAspect="1"/>
          </p:cNvPicPr>
          <p:nvPr/>
        </p:nvPicPr>
        <p:blipFill>
          <a:blip r:embed="rId2"/>
          <a:stretch>
            <a:fillRect/>
          </a:stretch>
        </p:blipFill>
        <p:spPr>
          <a:xfrm>
            <a:off x="5203231" y="1885561"/>
            <a:ext cx="5878248" cy="4562997"/>
          </a:xfrm>
          <a:prstGeom prst="rect">
            <a:avLst/>
          </a:prstGeom>
        </p:spPr>
      </p:pic>
      <p:pic>
        <p:nvPicPr>
          <p:cNvPr id="9" name="Immagine 8">
            <a:extLst>
              <a:ext uri="{FF2B5EF4-FFF2-40B4-BE49-F238E27FC236}">
                <a16:creationId xmlns:a16="http://schemas.microsoft.com/office/drawing/2014/main" id="{C85BFCDC-159F-46AE-9ED3-7CF1F3C48502}"/>
              </a:ext>
            </a:extLst>
          </p:cNvPr>
          <p:cNvPicPr>
            <a:picLocks noChangeAspect="1"/>
          </p:cNvPicPr>
          <p:nvPr/>
        </p:nvPicPr>
        <p:blipFill>
          <a:blip r:embed="rId3"/>
          <a:stretch>
            <a:fillRect/>
          </a:stretch>
        </p:blipFill>
        <p:spPr>
          <a:xfrm>
            <a:off x="9182364" y="1212867"/>
            <a:ext cx="2330404" cy="672694"/>
          </a:xfrm>
          <a:prstGeom prst="rect">
            <a:avLst/>
          </a:prstGeom>
        </p:spPr>
      </p:pic>
      <p:sp>
        <p:nvSpPr>
          <p:cNvPr id="6" name="CasellaDiTesto 5">
            <a:extLst>
              <a:ext uri="{FF2B5EF4-FFF2-40B4-BE49-F238E27FC236}">
                <a16:creationId xmlns:a16="http://schemas.microsoft.com/office/drawing/2014/main" id="{7E66EE37-38A5-4A6E-F124-08F18E4B5176}"/>
              </a:ext>
            </a:extLst>
          </p:cNvPr>
          <p:cNvSpPr txBox="1"/>
          <p:nvPr/>
        </p:nvSpPr>
        <p:spPr>
          <a:xfrm>
            <a:off x="210639" y="5588897"/>
            <a:ext cx="4992592"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4"/>
              </a:rPr>
              <a:t>https://foldingathome.org/</a:t>
            </a:r>
            <a:endParaRPr lang="it-IT"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32066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8988620" cy="464602"/>
          </a:xfrm>
        </p:spPr>
        <p:txBody>
          <a:bodyPr/>
          <a:lstStyle/>
          <a:p>
            <a:r>
              <a:rPr lang="it-IT" sz="3600" dirty="0"/>
              <a:t>Do </a:t>
            </a:r>
            <a:r>
              <a:rPr lang="it-IT" sz="3600" dirty="0" err="1"/>
              <a:t>we</a:t>
            </a:r>
            <a:r>
              <a:rPr lang="it-IT" sz="3600" dirty="0"/>
              <a:t> </a:t>
            </a:r>
            <a:r>
              <a:rPr lang="it-IT" sz="3600" dirty="0" err="1"/>
              <a:t>really</a:t>
            </a:r>
            <a:r>
              <a:rPr lang="it-IT" sz="3600" dirty="0"/>
              <a:t> </a:t>
            </a:r>
            <a:r>
              <a:rPr lang="it-IT" sz="3600" dirty="0" err="1"/>
              <a:t>need</a:t>
            </a:r>
            <a:r>
              <a:rPr lang="it-IT" sz="3600" dirty="0"/>
              <a:t> </a:t>
            </a:r>
            <a:r>
              <a:rPr lang="it-IT" sz="3600" dirty="0" err="1"/>
              <a:t>very</a:t>
            </a:r>
            <a:r>
              <a:rPr lang="it-IT" sz="3600" dirty="0"/>
              <a:t> </a:t>
            </a:r>
            <a:r>
              <a:rPr lang="it-IT" sz="3600" dirty="0" err="1"/>
              <a:t>powerful</a:t>
            </a:r>
            <a:r>
              <a:rPr lang="it-IT" sz="3600" dirty="0"/>
              <a:t> computers ?</a:t>
            </a:r>
            <a:endParaRPr lang="it-GB" sz="3600" dirty="0"/>
          </a:p>
        </p:txBody>
      </p:sp>
      <p:sp>
        <p:nvSpPr>
          <p:cNvPr id="4" name="CasellaDiTesto 3">
            <a:extLst>
              <a:ext uri="{FF2B5EF4-FFF2-40B4-BE49-F238E27FC236}">
                <a16:creationId xmlns:a16="http://schemas.microsoft.com/office/drawing/2014/main" id="{4286A0F3-C4DA-4D7C-A91C-047C6F59AC79}"/>
              </a:ext>
            </a:extLst>
          </p:cNvPr>
          <p:cNvSpPr txBox="1"/>
          <p:nvPr/>
        </p:nvSpPr>
        <p:spPr>
          <a:xfrm>
            <a:off x="557250" y="2457130"/>
            <a:ext cx="10802982" cy="1815882"/>
          </a:xfrm>
          <a:prstGeom prst="rect">
            <a:avLst/>
          </a:prstGeom>
          <a:noFill/>
        </p:spPr>
        <p:txBody>
          <a:bodyPr wrap="square">
            <a:spAutoFit/>
          </a:bodyPr>
          <a:lstStyle/>
          <a:p>
            <a:pPr algn="just"/>
            <a:r>
              <a:rPr lang="en-US" sz="2800" i="0" dirty="0">
                <a:solidFill>
                  <a:srgbClr val="333333"/>
                </a:solidFill>
                <a:effectLst/>
              </a:rPr>
              <a:t>High Performance Computing (HPC) Market by Component (Solutions (Servers, Storage, Networking Devices, and Software) and Services), Deployment Type, Organization Size, Server Prices Band, Application Area, and Region - Global Forecast to 2025</a:t>
            </a:r>
          </a:p>
        </p:txBody>
      </p:sp>
      <p:sp>
        <p:nvSpPr>
          <p:cNvPr id="5" name="CasellaDiTesto 4">
            <a:extLst>
              <a:ext uri="{FF2B5EF4-FFF2-40B4-BE49-F238E27FC236}">
                <a16:creationId xmlns:a16="http://schemas.microsoft.com/office/drawing/2014/main" id="{23B2578D-6C0C-4ABE-9FA3-854937A8E220}"/>
              </a:ext>
            </a:extLst>
          </p:cNvPr>
          <p:cNvSpPr txBox="1"/>
          <p:nvPr/>
        </p:nvSpPr>
        <p:spPr>
          <a:xfrm>
            <a:off x="289561" y="5076486"/>
            <a:ext cx="11756922" cy="646331"/>
          </a:xfrm>
          <a:prstGeom prst="rect">
            <a:avLst/>
          </a:prstGeom>
          <a:noFill/>
        </p:spPr>
        <p:txBody>
          <a:bodyPr wrap="square">
            <a:spAutoFit/>
          </a:bodyPr>
          <a:lstStyle/>
          <a:p>
            <a:pPr algn="l"/>
            <a:r>
              <a:rPr lang="en-US" b="1" dirty="0">
                <a:latin typeface="Courier New" panose="02070309020205020404" pitchFamily="49" charset="0"/>
                <a:cs typeface="Courier New" panose="02070309020205020404" pitchFamily="49" charset="0"/>
                <a:hlinkClick r:id="rId2"/>
              </a:rPr>
              <a:t>https://www.marketsandmarkets.com/Market-Reports/Quantum-High-Performance-Computing-Market-631.html</a:t>
            </a:r>
            <a:endParaRPr lang="en-US" b="1" i="0" dirty="0">
              <a:solidFill>
                <a:srgbClr val="333333"/>
              </a:solidFill>
              <a:effectLst/>
              <a:latin typeface="Courier New" panose="02070309020205020404" pitchFamily="49" charset="0"/>
              <a:cs typeface="Courier New" panose="02070309020205020404" pitchFamily="49" charset="0"/>
            </a:endParaRPr>
          </a:p>
        </p:txBody>
      </p:sp>
      <p:pic>
        <p:nvPicPr>
          <p:cNvPr id="6" name="Immagine 5">
            <a:extLst>
              <a:ext uri="{FF2B5EF4-FFF2-40B4-BE49-F238E27FC236}">
                <a16:creationId xmlns:a16="http://schemas.microsoft.com/office/drawing/2014/main" id="{C93E91FE-7682-5AF4-2245-E8DAE7B77959}"/>
              </a:ext>
            </a:extLst>
          </p:cNvPr>
          <p:cNvPicPr>
            <a:picLocks noChangeAspect="1"/>
          </p:cNvPicPr>
          <p:nvPr/>
        </p:nvPicPr>
        <p:blipFill>
          <a:blip r:embed="rId3"/>
          <a:stretch>
            <a:fillRect/>
          </a:stretch>
        </p:blipFill>
        <p:spPr>
          <a:xfrm>
            <a:off x="9908105" y="1549214"/>
            <a:ext cx="2138378" cy="681042"/>
          </a:xfrm>
          <a:prstGeom prst="rect">
            <a:avLst/>
          </a:prstGeom>
        </p:spPr>
      </p:pic>
    </p:spTree>
    <p:extLst>
      <p:ext uri="{BB962C8B-B14F-4D97-AF65-F5344CB8AC3E}">
        <p14:creationId xmlns:p14="http://schemas.microsoft.com/office/powerpoint/2010/main" val="4025386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3942904" cy="464602"/>
          </a:xfrm>
        </p:spPr>
        <p:txBody>
          <a:bodyPr/>
          <a:lstStyle/>
          <a:p>
            <a:r>
              <a:rPr lang="it-IT" sz="3600" dirty="0"/>
              <a:t>…and </a:t>
            </a:r>
            <a:r>
              <a:rPr lang="it-IT" sz="3600" dirty="0" err="1"/>
              <a:t>beyond</a:t>
            </a:r>
            <a:endParaRPr lang="it-GB" sz="3600" dirty="0"/>
          </a:p>
        </p:txBody>
      </p:sp>
      <p:sp>
        <p:nvSpPr>
          <p:cNvPr id="9" name="CasellaDiTesto 8">
            <a:extLst>
              <a:ext uri="{FF2B5EF4-FFF2-40B4-BE49-F238E27FC236}">
                <a16:creationId xmlns:a16="http://schemas.microsoft.com/office/drawing/2014/main" id="{11902F66-9974-4D71-BD91-3C280A43B105}"/>
              </a:ext>
            </a:extLst>
          </p:cNvPr>
          <p:cNvSpPr txBox="1"/>
          <p:nvPr/>
        </p:nvSpPr>
        <p:spPr>
          <a:xfrm>
            <a:off x="4441371" y="1072160"/>
            <a:ext cx="7123489" cy="954107"/>
          </a:xfrm>
          <a:prstGeom prst="rect">
            <a:avLst/>
          </a:prstGeom>
          <a:noFill/>
        </p:spPr>
        <p:txBody>
          <a:bodyPr wrap="none" rtlCol="0">
            <a:spAutoFit/>
          </a:bodyPr>
          <a:lstStyle/>
          <a:p>
            <a:pPr algn="l"/>
            <a:r>
              <a:rPr lang="it-IT" sz="3200" spc="100" dirty="0">
                <a:latin typeface="Arial" panose="020B0604020202020204" pitchFamily="34" charset="0"/>
                <a:ea typeface="Open Sans" panose="020B0606030504020204" pitchFamily="34" charset="0"/>
                <a:cs typeface="Arial" panose="020B0604020202020204" pitchFamily="34" charset="0"/>
              </a:rPr>
              <a:t>and </a:t>
            </a:r>
            <a:r>
              <a:rPr lang="it-IT" sz="3200" spc="100" dirty="0" err="1">
                <a:latin typeface="Arial" panose="020B0604020202020204" pitchFamily="34" charset="0"/>
                <a:ea typeface="Open Sans" panose="020B0606030504020204" pitchFamily="34" charset="0"/>
                <a:cs typeface="Arial" panose="020B0604020202020204" pitchFamily="34" charset="0"/>
              </a:rPr>
              <a:t>then</a:t>
            </a:r>
            <a:r>
              <a:rPr lang="it-IT" sz="3200" spc="100" dirty="0">
                <a:latin typeface="Arial" panose="020B0604020202020204" pitchFamily="34" charset="0"/>
                <a:ea typeface="Open Sans" panose="020B0606030504020204" pitchFamily="34" charset="0"/>
                <a:cs typeface="Arial" panose="020B0604020202020204" pitchFamily="34" charset="0"/>
              </a:rPr>
              <a:t> </a:t>
            </a:r>
            <a:r>
              <a:rPr lang="it-IT" sz="3200" spc="100" dirty="0" err="1">
                <a:latin typeface="Arial" panose="020B0604020202020204" pitchFamily="34" charset="0"/>
                <a:ea typeface="Open Sans" panose="020B0606030504020204" pitchFamily="34" charset="0"/>
                <a:cs typeface="Arial" panose="020B0604020202020204" pitchFamily="34" charset="0"/>
              </a:rPr>
              <a:t>ZETTAscale</a:t>
            </a:r>
            <a:r>
              <a:rPr lang="it-IT" sz="3200" spc="100" dirty="0">
                <a:latin typeface="Arial" panose="020B0604020202020204" pitchFamily="34" charset="0"/>
                <a:ea typeface="Open Sans" panose="020B0606030504020204" pitchFamily="34" charset="0"/>
                <a:cs typeface="Arial" panose="020B0604020202020204" pitchFamily="34" charset="0"/>
              </a:rPr>
              <a:t> (10</a:t>
            </a:r>
            <a:r>
              <a:rPr lang="it-IT" sz="3200" spc="100" baseline="30000" dirty="0">
                <a:latin typeface="Arial" panose="020B0604020202020204" pitchFamily="34" charset="0"/>
                <a:ea typeface="Open Sans" panose="020B0606030504020204" pitchFamily="34" charset="0"/>
                <a:cs typeface="Arial" panose="020B0604020202020204" pitchFamily="34" charset="0"/>
              </a:rPr>
              <a:t>21</a:t>
            </a:r>
            <a:r>
              <a:rPr lang="it-IT" sz="3200" spc="100" dirty="0">
                <a:latin typeface="Arial" panose="020B0604020202020204" pitchFamily="34" charset="0"/>
                <a:ea typeface="Open Sans" panose="020B0606030504020204" pitchFamily="34" charset="0"/>
                <a:cs typeface="Arial" panose="020B0604020202020204" pitchFamily="34" charset="0"/>
              </a:rPr>
              <a:t> FLOPS)</a:t>
            </a:r>
          </a:p>
          <a:p>
            <a:pPr algn="l"/>
            <a:r>
              <a:rPr lang="en-US" sz="2400" dirty="0">
                <a:hlinkClick r:id="rId2"/>
              </a:rPr>
              <a:t>List of hypothetical technologies - Wikipedia</a:t>
            </a:r>
            <a:endParaRPr lang="it-IT" sz="2400" spc="100" dirty="0">
              <a:latin typeface="Arial" panose="020B0604020202020204" pitchFamily="34" charset="0"/>
              <a:ea typeface="Open Sans" panose="020B0606030504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id="{8A2D6282-5D28-4642-BC31-B7204C4A6756}"/>
              </a:ext>
            </a:extLst>
          </p:cNvPr>
          <p:cNvSpPr txBox="1"/>
          <p:nvPr/>
        </p:nvSpPr>
        <p:spPr>
          <a:xfrm>
            <a:off x="82591" y="2104881"/>
            <a:ext cx="11975689" cy="4524315"/>
          </a:xfrm>
          <a:prstGeom prst="rect">
            <a:avLst/>
          </a:prstGeom>
          <a:noFill/>
        </p:spPr>
        <p:txBody>
          <a:bodyPr wrap="square">
            <a:spAutoFit/>
          </a:bodyPr>
          <a:lstStyle/>
          <a:p>
            <a:pPr marL="285750" indent="-285750" algn="just">
              <a:buFont typeface="Wingdings" panose="05000000000000000000" pitchFamily="2" charset="2"/>
              <a:buChar char="§"/>
            </a:pPr>
            <a:r>
              <a:rPr lang="en-US" sz="2400" b="1" i="0" dirty="0" err="1">
                <a:solidFill>
                  <a:srgbClr val="202122"/>
                </a:solidFill>
                <a:effectLst/>
                <a:latin typeface="Arial" panose="020B0604020202020204" pitchFamily="34" charset="0"/>
              </a:rPr>
              <a:t>Zettascale</a:t>
            </a:r>
            <a:r>
              <a:rPr lang="en-US" sz="2400" b="0" i="0" dirty="0">
                <a:solidFill>
                  <a:srgbClr val="202122"/>
                </a:solidFill>
                <a:effectLst/>
                <a:latin typeface="Arial" panose="020B0604020202020204" pitchFamily="34" charset="0"/>
              </a:rPr>
              <a:t> computers will be able to accurately forecast the global weather for the period of approximately 2 weeks.</a:t>
            </a:r>
            <a:r>
              <a:rPr lang="en-US" sz="2400" b="0" i="0" baseline="30000" dirty="0">
                <a:solidFill>
                  <a:srgbClr val="0645AD"/>
                </a:solidFill>
                <a:effectLst/>
                <a:latin typeface="Arial" panose="020B0604020202020204" pitchFamily="34" charset="0"/>
              </a:rPr>
              <a:t> </a:t>
            </a:r>
            <a:r>
              <a:rPr lang="en-US" sz="2400" b="0" i="0" dirty="0">
                <a:solidFill>
                  <a:srgbClr val="202122"/>
                </a:solidFill>
                <a:effectLst/>
                <a:latin typeface="Arial" panose="020B0604020202020204" pitchFamily="34" charset="0"/>
              </a:rPr>
              <a:t>Climate change models will become more accurate than ever before, further reducing uncertainty about temperature increases and future impacts</a:t>
            </a:r>
          </a:p>
          <a:p>
            <a:pPr marL="285750" indent="-285750" algn="just">
              <a:buFont typeface="Wingdings" panose="05000000000000000000" pitchFamily="2" charset="2"/>
              <a:buChar char="§"/>
            </a:pPr>
            <a:r>
              <a:rPr lang="en-US" sz="2400" b="1" i="0" dirty="0" err="1">
                <a:solidFill>
                  <a:srgbClr val="202122"/>
                </a:solidFill>
                <a:effectLst/>
                <a:latin typeface="Arial" panose="020B0604020202020204" pitchFamily="34" charset="0"/>
              </a:rPr>
              <a:t>Zettascale</a:t>
            </a:r>
            <a:r>
              <a:rPr lang="en-US" sz="2400" b="0" i="0" dirty="0">
                <a:solidFill>
                  <a:srgbClr val="202122"/>
                </a:solidFill>
                <a:effectLst/>
                <a:latin typeface="Arial" panose="020B0604020202020204" pitchFamily="34" charset="0"/>
              </a:rPr>
              <a:t> computing will also be able to reduce the time required for astrophysical simulations of such phenomena as black holes, neutron star mergers, and supernovae. For example, the calculating of a 3D model of shock wave instability from a collapsing supernova core, which takes 1 million hours on Petaflops computers and 1000 hours on Exaflops machines, can be done in just one hour on </a:t>
            </a:r>
            <a:r>
              <a:rPr lang="en-US" sz="2400" b="1" i="0" dirty="0">
                <a:solidFill>
                  <a:srgbClr val="202122"/>
                </a:solidFill>
                <a:effectLst/>
                <a:latin typeface="Arial" panose="020B0604020202020204" pitchFamily="34" charset="0"/>
              </a:rPr>
              <a:t>Zettaflops</a:t>
            </a:r>
            <a:r>
              <a:rPr lang="en-US" sz="2400" b="0" i="0" dirty="0">
                <a:solidFill>
                  <a:srgbClr val="202122"/>
                </a:solidFill>
                <a:effectLst/>
                <a:latin typeface="Arial" panose="020B0604020202020204" pitchFamily="34" charset="0"/>
              </a:rPr>
              <a:t> systems</a:t>
            </a:r>
          </a:p>
          <a:p>
            <a:pPr marL="285750" indent="-285750" algn="just">
              <a:buFont typeface="Wingdings" panose="05000000000000000000" pitchFamily="2" charset="2"/>
              <a:buChar char="§"/>
            </a:pPr>
            <a:r>
              <a:rPr lang="en-US" sz="2400" b="1" i="0" dirty="0" err="1">
                <a:solidFill>
                  <a:srgbClr val="202122"/>
                </a:solidFill>
                <a:effectLst/>
                <a:latin typeface="Arial" panose="020B0604020202020204" pitchFamily="34" charset="0"/>
              </a:rPr>
              <a:t>Zettascale</a:t>
            </a:r>
            <a:r>
              <a:rPr lang="en-US" sz="2400" b="0" i="0" dirty="0">
                <a:solidFill>
                  <a:srgbClr val="202122"/>
                </a:solidFill>
                <a:effectLst/>
                <a:latin typeface="Arial" panose="020B0604020202020204" pitchFamily="34" charset="0"/>
              </a:rPr>
              <a:t> (10</a:t>
            </a:r>
            <a:r>
              <a:rPr lang="en-US" sz="2400" b="0" i="0" baseline="30000" dirty="0">
                <a:solidFill>
                  <a:srgbClr val="202122"/>
                </a:solidFill>
                <a:effectLst/>
                <a:latin typeface="Arial" panose="020B0604020202020204" pitchFamily="34" charset="0"/>
              </a:rPr>
              <a:t>21</a:t>
            </a:r>
            <a:r>
              <a:rPr lang="en-US" sz="2400" b="0" i="0" dirty="0">
                <a:solidFill>
                  <a:srgbClr val="202122"/>
                </a:solidFill>
                <a:effectLst/>
                <a:latin typeface="Arial" panose="020B0604020202020204" pitchFamily="34" charset="0"/>
              </a:rPr>
              <a:t> Flops) or </a:t>
            </a:r>
            <a:r>
              <a:rPr lang="en-US" sz="2400" b="1" dirty="0" err="1">
                <a:solidFill>
                  <a:srgbClr val="202122"/>
                </a:solidFill>
                <a:latin typeface="Arial" panose="020B0604020202020204" pitchFamily="34" charset="0"/>
              </a:rPr>
              <a:t>Y</a:t>
            </a:r>
            <a:r>
              <a:rPr lang="en-US" sz="2400" b="1" i="0" dirty="0" err="1">
                <a:solidFill>
                  <a:srgbClr val="202122"/>
                </a:solidFill>
                <a:effectLst/>
                <a:latin typeface="Arial" panose="020B0604020202020204" pitchFamily="34" charset="0"/>
              </a:rPr>
              <a:t>ottascale</a:t>
            </a:r>
            <a:r>
              <a:rPr lang="en-US" sz="2400" b="0" i="0" dirty="0">
                <a:solidFill>
                  <a:srgbClr val="202122"/>
                </a:solidFill>
                <a:effectLst/>
                <a:latin typeface="Arial" panose="020B0604020202020204" pitchFamily="34" charset="0"/>
              </a:rPr>
              <a:t> (10</a:t>
            </a:r>
            <a:r>
              <a:rPr lang="en-US" sz="2400" b="0" i="0" baseline="30000" dirty="0">
                <a:solidFill>
                  <a:srgbClr val="202122"/>
                </a:solidFill>
                <a:effectLst/>
                <a:latin typeface="Arial" panose="020B0604020202020204" pitchFamily="34" charset="0"/>
              </a:rPr>
              <a:t>24 </a:t>
            </a:r>
            <a:r>
              <a:rPr lang="en-US" sz="2400" b="0" i="0" dirty="0">
                <a:solidFill>
                  <a:srgbClr val="202122"/>
                </a:solidFill>
                <a:effectLst/>
                <a:latin typeface="Arial" panose="020B0604020202020204" pitchFamily="34" charset="0"/>
              </a:rPr>
              <a:t>Flops) systems might be able to accurately model the whole human brain</a:t>
            </a:r>
          </a:p>
        </p:txBody>
      </p:sp>
    </p:spTree>
    <p:extLst>
      <p:ext uri="{BB962C8B-B14F-4D97-AF65-F5344CB8AC3E}">
        <p14:creationId xmlns:p14="http://schemas.microsoft.com/office/powerpoint/2010/main" val="946085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Quantum computers</a:t>
            </a:r>
            <a:endParaRPr lang="it-GB" sz="3600" dirty="0"/>
          </a:p>
        </p:txBody>
      </p:sp>
      <p:sp>
        <p:nvSpPr>
          <p:cNvPr id="11" name="Rettangolo 10">
            <a:extLst>
              <a:ext uri="{FF2B5EF4-FFF2-40B4-BE49-F238E27FC236}">
                <a16:creationId xmlns:a16="http://schemas.microsoft.com/office/drawing/2014/main" id="{FBF3659F-E7D2-4EC7-BAB4-6717AB2EBD2B}"/>
              </a:ext>
            </a:extLst>
          </p:cNvPr>
          <p:cNvSpPr/>
          <p:nvPr/>
        </p:nvSpPr>
        <p:spPr>
          <a:xfrm>
            <a:off x="107505" y="5144391"/>
            <a:ext cx="11785519" cy="1569660"/>
          </a:xfrm>
          <a:prstGeom prst="rect">
            <a:avLst/>
          </a:prstGeom>
          <a:noFill/>
          <a:ln>
            <a:noFill/>
          </a:ln>
        </p:spPr>
        <p:txBody>
          <a:bodyPr wrap="square">
            <a:spAutoFit/>
          </a:bodyPr>
          <a:lstStyle/>
          <a:p>
            <a:r>
              <a:rPr lang="it-IT" sz="2400" b="1" dirty="0">
                <a:latin typeface="Courier New" panose="02070309020205020404" pitchFamily="49" charset="0"/>
                <a:cs typeface="Courier New" panose="02070309020205020404" pitchFamily="49" charset="0"/>
                <a:hlinkClick r:id="rId2"/>
              </a:rPr>
              <a:t>https://en.wikipedia.org/wiki/Quantum_computing/</a:t>
            </a:r>
            <a:endParaRPr lang="it-IT" sz="2400" b="1" dirty="0">
              <a:latin typeface="Courier New" panose="02070309020205020404" pitchFamily="49" charset="0"/>
              <a:cs typeface="Courier New" panose="02070309020205020404" pitchFamily="49" charset="0"/>
            </a:endParaRPr>
          </a:p>
          <a:p>
            <a:r>
              <a:rPr lang="it-IT" sz="2400" b="1" dirty="0">
                <a:latin typeface="Courier New" panose="02070309020205020404" pitchFamily="49" charset="0"/>
                <a:cs typeface="Courier New" panose="02070309020205020404" pitchFamily="49" charset="0"/>
                <a:hlinkClick r:id="rId3"/>
              </a:rPr>
              <a:t>https://www.dw.com/en/ibm-unveils-first-quantum-computer-in-germany/a-57909494</a:t>
            </a:r>
            <a:endParaRPr lang="it-IT" sz="2400" b="1" dirty="0">
              <a:latin typeface="Courier New" panose="02070309020205020404" pitchFamily="49" charset="0"/>
              <a:cs typeface="Courier New" panose="02070309020205020404" pitchFamily="49" charset="0"/>
            </a:endParaRPr>
          </a:p>
          <a:p>
            <a:endParaRPr lang="it-IT" sz="2400" b="1" dirty="0">
              <a:latin typeface="Courier New" panose="02070309020205020404" pitchFamily="49" charset="0"/>
              <a:cs typeface="Courier New" panose="02070309020205020404" pitchFamily="49" charset="0"/>
            </a:endParaRPr>
          </a:p>
        </p:txBody>
      </p:sp>
      <p:pic>
        <p:nvPicPr>
          <p:cNvPr id="13" name="Immagine 12">
            <a:extLst>
              <a:ext uri="{FF2B5EF4-FFF2-40B4-BE49-F238E27FC236}">
                <a16:creationId xmlns:a16="http://schemas.microsoft.com/office/drawing/2014/main" id="{48EDC670-0BFB-458D-BC90-6C6F33810CFC}"/>
              </a:ext>
            </a:extLst>
          </p:cNvPr>
          <p:cNvPicPr>
            <a:picLocks noChangeAspect="1"/>
          </p:cNvPicPr>
          <p:nvPr/>
        </p:nvPicPr>
        <p:blipFill>
          <a:blip r:embed="rId4"/>
          <a:stretch>
            <a:fillRect/>
          </a:stretch>
        </p:blipFill>
        <p:spPr>
          <a:xfrm>
            <a:off x="6833916" y="1113582"/>
            <a:ext cx="4944583" cy="2866867"/>
          </a:xfrm>
          <a:prstGeom prst="rect">
            <a:avLst/>
          </a:prstGeom>
        </p:spPr>
      </p:pic>
      <p:sp>
        <p:nvSpPr>
          <p:cNvPr id="15" name="CasellaDiTesto 14">
            <a:extLst>
              <a:ext uri="{FF2B5EF4-FFF2-40B4-BE49-F238E27FC236}">
                <a16:creationId xmlns:a16="http://schemas.microsoft.com/office/drawing/2014/main" id="{DBA8D5D5-F4E5-4839-84A5-719986901991}"/>
              </a:ext>
            </a:extLst>
          </p:cNvPr>
          <p:cNvSpPr txBox="1"/>
          <p:nvPr/>
        </p:nvSpPr>
        <p:spPr>
          <a:xfrm>
            <a:off x="6919153" y="3980449"/>
            <a:ext cx="5165341" cy="769441"/>
          </a:xfrm>
          <a:prstGeom prst="rect">
            <a:avLst/>
          </a:prstGeom>
          <a:noFill/>
        </p:spPr>
        <p:txBody>
          <a:bodyPr wrap="square">
            <a:spAutoFit/>
          </a:bodyPr>
          <a:lstStyle/>
          <a:p>
            <a:r>
              <a:rPr lang="it-IT" sz="2200" dirty="0">
                <a:latin typeface="Arial" panose="020B0604020202020204" pitchFamily="34" charset="0"/>
                <a:cs typeface="Arial" panose="020B0604020202020204" pitchFamily="34" charset="0"/>
              </a:rPr>
              <a:t>IBM Quantum System One,  20 Q-bits</a:t>
            </a:r>
          </a:p>
          <a:p>
            <a:r>
              <a:rPr lang="it-IT" sz="2200" dirty="0">
                <a:latin typeface="Arial" panose="020B0604020202020204" pitchFamily="34" charset="0"/>
                <a:cs typeface="Arial" panose="020B0604020202020204" pitchFamily="34" charset="0"/>
              </a:rPr>
              <a:t>the first commercial Quantum Computer</a:t>
            </a:r>
          </a:p>
        </p:txBody>
      </p:sp>
      <p:pic>
        <p:nvPicPr>
          <p:cNvPr id="21506" name="Picture 2">
            <a:extLst>
              <a:ext uri="{FF2B5EF4-FFF2-40B4-BE49-F238E27FC236}">
                <a16:creationId xmlns:a16="http://schemas.microsoft.com/office/drawing/2014/main" id="{92CD7912-2F19-4E27-A3DB-B3FD85BDE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595" y="2324100"/>
            <a:ext cx="276225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61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Quantum computers</a:t>
            </a:r>
            <a:endParaRPr lang="it-GB" sz="3600" dirty="0"/>
          </a:p>
        </p:txBody>
      </p:sp>
      <p:sp>
        <p:nvSpPr>
          <p:cNvPr id="15" name="CasellaDiTesto 14">
            <a:extLst>
              <a:ext uri="{FF2B5EF4-FFF2-40B4-BE49-F238E27FC236}">
                <a16:creationId xmlns:a16="http://schemas.microsoft.com/office/drawing/2014/main" id="{DBA8D5D5-F4E5-4839-84A5-719986901991}"/>
              </a:ext>
            </a:extLst>
          </p:cNvPr>
          <p:cNvSpPr txBox="1"/>
          <p:nvPr/>
        </p:nvSpPr>
        <p:spPr>
          <a:xfrm>
            <a:off x="7765860" y="3628283"/>
            <a:ext cx="4020804" cy="461665"/>
          </a:xfrm>
          <a:prstGeom prst="rect">
            <a:avLst/>
          </a:prstGeom>
          <a:noFill/>
        </p:spPr>
        <p:txBody>
          <a:bodyPr wrap="square">
            <a:spAutoFit/>
          </a:bodyPr>
          <a:lstStyle/>
          <a:p>
            <a:r>
              <a:rPr lang="it-IT" sz="2400" dirty="0"/>
              <a:t>Google </a:t>
            </a:r>
            <a:r>
              <a:rPr lang="it-IT" sz="2400" dirty="0" err="1"/>
              <a:t>Bristlecone</a:t>
            </a:r>
            <a:r>
              <a:rPr lang="it-IT" sz="2400" dirty="0"/>
              <a:t>, </a:t>
            </a:r>
            <a:r>
              <a:rPr lang="it-IT" sz="2400" dirty="0">
                <a:latin typeface="Arial" panose="020B0604020202020204" pitchFamily="34" charset="0"/>
                <a:cs typeface="Arial" panose="020B0604020202020204" pitchFamily="34" charset="0"/>
              </a:rPr>
              <a:t>72 Q-bits</a:t>
            </a:r>
          </a:p>
        </p:txBody>
      </p:sp>
      <p:pic>
        <p:nvPicPr>
          <p:cNvPr id="8" name="Immagine 7">
            <a:extLst>
              <a:ext uri="{FF2B5EF4-FFF2-40B4-BE49-F238E27FC236}">
                <a16:creationId xmlns:a16="http://schemas.microsoft.com/office/drawing/2014/main" id="{7060B4E5-806F-4F0E-B66D-327EFC6E917D}"/>
              </a:ext>
            </a:extLst>
          </p:cNvPr>
          <p:cNvPicPr>
            <a:picLocks noChangeAspect="1"/>
          </p:cNvPicPr>
          <p:nvPr/>
        </p:nvPicPr>
        <p:blipFill>
          <a:blip r:embed="rId2"/>
          <a:stretch>
            <a:fillRect/>
          </a:stretch>
        </p:blipFill>
        <p:spPr>
          <a:xfrm>
            <a:off x="7907352" y="1096683"/>
            <a:ext cx="3684879" cy="2482827"/>
          </a:xfrm>
          <a:prstGeom prst="rect">
            <a:avLst/>
          </a:prstGeom>
        </p:spPr>
      </p:pic>
      <p:grpSp>
        <p:nvGrpSpPr>
          <p:cNvPr id="9" name="Gruppo 8">
            <a:extLst>
              <a:ext uri="{FF2B5EF4-FFF2-40B4-BE49-F238E27FC236}">
                <a16:creationId xmlns:a16="http://schemas.microsoft.com/office/drawing/2014/main" id="{76FED896-6496-4BEB-88E6-90ED6AEA94ED}"/>
              </a:ext>
            </a:extLst>
          </p:cNvPr>
          <p:cNvGrpSpPr/>
          <p:nvPr/>
        </p:nvGrpSpPr>
        <p:grpSpPr>
          <a:xfrm>
            <a:off x="350462" y="4226829"/>
            <a:ext cx="11713809" cy="1675763"/>
            <a:chOff x="438678" y="3914247"/>
            <a:chExt cx="8593332" cy="1675763"/>
          </a:xfrm>
        </p:grpSpPr>
        <p:sp>
          <p:nvSpPr>
            <p:cNvPr id="10" name="Rettangolo 9">
              <a:extLst>
                <a:ext uri="{FF2B5EF4-FFF2-40B4-BE49-F238E27FC236}">
                  <a16:creationId xmlns:a16="http://schemas.microsoft.com/office/drawing/2014/main" id="{A86EA4AB-2A91-4C7E-92FB-4709F9FBCA70}"/>
                </a:ext>
              </a:extLst>
            </p:cNvPr>
            <p:cNvSpPr/>
            <p:nvPr/>
          </p:nvSpPr>
          <p:spPr>
            <a:xfrm>
              <a:off x="460383" y="4820569"/>
              <a:ext cx="8480743" cy="769441"/>
            </a:xfrm>
            <a:prstGeom prst="rect">
              <a:avLst/>
            </a:prstGeom>
            <a:noFill/>
            <a:ln>
              <a:noFill/>
            </a:ln>
          </p:spPr>
          <p:txBody>
            <a:bodyPr wrap="square">
              <a:spAutoFit/>
            </a:bodyPr>
            <a:lstStyle/>
            <a:p>
              <a:r>
                <a:rPr lang="it-IT" sz="2200" b="1" dirty="0">
                  <a:latin typeface="Courier New" panose="02070309020205020404" pitchFamily="49" charset="0"/>
                  <a:cs typeface="Courier New" panose="02070309020205020404" pitchFamily="49" charset="0"/>
                  <a:hlinkClick r:id="rId3"/>
                </a:rPr>
                <a:t>https://www.technologyreview.com/s/610274/google-thinks-its-close-to-quantum-supremacy-heres-what-that-really-means/</a:t>
              </a:r>
              <a:endParaRPr lang="it-IT" sz="2200" b="1" dirty="0">
                <a:latin typeface="Courier New" panose="02070309020205020404" pitchFamily="49" charset="0"/>
                <a:cs typeface="Courier New" panose="02070309020205020404" pitchFamily="49" charset="0"/>
              </a:endParaRPr>
            </a:p>
          </p:txBody>
        </p:sp>
        <p:sp>
          <p:nvSpPr>
            <p:cNvPr id="14" name="Rettangolo 13">
              <a:extLst>
                <a:ext uri="{FF2B5EF4-FFF2-40B4-BE49-F238E27FC236}">
                  <a16:creationId xmlns:a16="http://schemas.microsoft.com/office/drawing/2014/main" id="{ABD8D2A0-8469-49E8-9377-12D6CE42E13C}"/>
                </a:ext>
              </a:extLst>
            </p:cNvPr>
            <p:cNvSpPr/>
            <p:nvPr/>
          </p:nvSpPr>
          <p:spPr>
            <a:xfrm>
              <a:off x="438678" y="3914247"/>
              <a:ext cx="8593332" cy="769441"/>
            </a:xfrm>
            <a:prstGeom prst="rect">
              <a:avLst/>
            </a:prstGeom>
            <a:noFill/>
            <a:ln>
              <a:noFill/>
            </a:ln>
          </p:spPr>
          <p:txBody>
            <a:bodyPr wrap="square">
              <a:spAutoFit/>
            </a:bodyPr>
            <a:lstStyle/>
            <a:p>
              <a:r>
                <a:rPr lang="it-IT" sz="2200" b="1" dirty="0">
                  <a:latin typeface="Courier New" panose="02070309020205020404" pitchFamily="49" charset="0"/>
                  <a:cs typeface="Courier New" panose="02070309020205020404" pitchFamily="49" charset="0"/>
                  <a:hlinkClick r:id="rId4"/>
                </a:rPr>
                <a:t>https://ai.googleblog.com/2018/03/a-preview-of-bristlecone-googles-new.html</a:t>
              </a:r>
              <a:endParaRPr lang="it-IT" sz="2200" b="1" dirty="0">
                <a:latin typeface="Courier New" panose="02070309020205020404" pitchFamily="49" charset="0"/>
                <a:cs typeface="Courier New" panose="02070309020205020404" pitchFamily="49" charset="0"/>
              </a:endParaRPr>
            </a:p>
          </p:txBody>
        </p:sp>
      </p:grpSp>
      <p:sp>
        <p:nvSpPr>
          <p:cNvPr id="16" name="Rettangolo 15">
            <a:hlinkClick r:id="rId5"/>
            <a:extLst>
              <a:ext uri="{FF2B5EF4-FFF2-40B4-BE49-F238E27FC236}">
                <a16:creationId xmlns:a16="http://schemas.microsoft.com/office/drawing/2014/main" id="{C9F05D1F-710B-4082-8340-A8680F519360}"/>
              </a:ext>
            </a:extLst>
          </p:cNvPr>
          <p:cNvSpPr/>
          <p:nvPr/>
        </p:nvSpPr>
        <p:spPr>
          <a:xfrm>
            <a:off x="557249" y="2496395"/>
            <a:ext cx="6911645" cy="1107996"/>
          </a:xfrm>
          <a:prstGeom prst="rect">
            <a:avLst/>
          </a:prstGeom>
          <a:noFill/>
          <a:ln>
            <a:noFill/>
          </a:ln>
        </p:spPr>
        <p:txBody>
          <a:bodyPr wrap="square">
            <a:spAutoFit/>
          </a:bodyPr>
          <a:lstStyle/>
          <a:p>
            <a:r>
              <a:rPr lang="it-IT" sz="2200" b="1" dirty="0">
                <a:latin typeface="Courier New" panose="02070309020205020404" pitchFamily="49" charset="0"/>
                <a:cs typeface="Courier New" panose="02070309020205020404" pitchFamily="49" charset="0"/>
                <a:hlinkClick r:id="rId5"/>
              </a:rPr>
              <a:t>https://www.technologyreview.com/s/613507/the-new-benchmark-quantum-computers-must-beat-to-achieve-quantum-supremacy</a:t>
            </a:r>
            <a:endParaRPr lang="it-IT" sz="2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514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Quantum computers</a:t>
            </a:r>
            <a:endParaRPr lang="it-GB" sz="3600" dirty="0"/>
          </a:p>
        </p:txBody>
      </p:sp>
      <p:sp>
        <p:nvSpPr>
          <p:cNvPr id="12" name="CasellaDiTesto 11">
            <a:extLst>
              <a:ext uri="{FF2B5EF4-FFF2-40B4-BE49-F238E27FC236}">
                <a16:creationId xmlns:a16="http://schemas.microsoft.com/office/drawing/2014/main" id="{D4337896-105D-6E68-D455-4A136128EC7A}"/>
              </a:ext>
            </a:extLst>
          </p:cNvPr>
          <p:cNvSpPr txBox="1"/>
          <p:nvPr/>
        </p:nvSpPr>
        <p:spPr>
          <a:xfrm>
            <a:off x="478190" y="3854901"/>
            <a:ext cx="11713810" cy="707886"/>
          </a:xfrm>
          <a:prstGeom prst="rect">
            <a:avLst/>
          </a:prstGeom>
          <a:noFill/>
        </p:spPr>
        <p:txBody>
          <a:bodyPr wrap="square">
            <a:spAutoFit/>
          </a:bodyPr>
          <a:lstStyle/>
          <a:p>
            <a:r>
              <a:rPr lang="it-IT" sz="2000" b="1" dirty="0">
                <a:latin typeface="Courier New" panose="02070309020205020404" pitchFamily="49" charset="0"/>
                <a:cs typeface="Courier New" panose="02070309020205020404" pitchFamily="49" charset="0"/>
                <a:hlinkClick r:id="rId2"/>
              </a:rPr>
              <a:t>https://www.mckinsey.com/business-functions/mckinsey-digital/our-insights/quantum-computing-use-cases-are-getting-real-what-you-need-to-know</a:t>
            </a:r>
            <a:endParaRPr lang="it-IT" sz="2000" b="1" dirty="0">
              <a:latin typeface="Courier New" panose="02070309020205020404" pitchFamily="49" charset="0"/>
              <a:cs typeface="Courier New" panose="02070309020205020404" pitchFamily="49" charset="0"/>
            </a:endParaRPr>
          </a:p>
        </p:txBody>
      </p:sp>
      <p:sp>
        <p:nvSpPr>
          <p:cNvPr id="13" name="CasellaDiTesto 12">
            <a:extLst>
              <a:ext uri="{FF2B5EF4-FFF2-40B4-BE49-F238E27FC236}">
                <a16:creationId xmlns:a16="http://schemas.microsoft.com/office/drawing/2014/main" id="{C14F7FBE-DEF2-C387-778F-5C06CE79FDF8}"/>
              </a:ext>
            </a:extLst>
          </p:cNvPr>
          <p:cNvSpPr txBox="1"/>
          <p:nvPr/>
        </p:nvSpPr>
        <p:spPr>
          <a:xfrm>
            <a:off x="505058" y="4690124"/>
            <a:ext cx="11660074" cy="1015663"/>
          </a:xfrm>
          <a:prstGeom prst="rect">
            <a:avLst/>
          </a:prstGeom>
          <a:noFill/>
        </p:spPr>
        <p:txBody>
          <a:bodyPr wrap="square">
            <a:spAutoFit/>
          </a:bodyPr>
          <a:lstStyle/>
          <a:p>
            <a:r>
              <a:rPr lang="it-IT" sz="2000" b="1" dirty="0">
                <a:latin typeface="Courier New" panose="02070309020205020404" pitchFamily="49" charset="0"/>
                <a:cs typeface="Courier New" panose="02070309020205020404" pitchFamily="49" charset="0"/>
                <a:hlinkClick r:id="rId3"/>
              </a:rPr>
              <a:t>https://www.mckinsey.com/business-functions/mckinsey-digital/our-insights/tech-forward/quantum-computing-is-coming-how-can-your-company-prepare</a:t>
            </a:r>
            <a:endParaRPr lang="it-IT" sz="2000" b="1" dirty="0">
              <a:latin typeface="Courier New" panose="02070309020205020404" pitchFamily="49" charset="0"/>
              <a:cs typeface="Courier New" panose="02070309020205020404" pitchFamily="49" charset="0"/>
            </a:endParaRPr>
          </a:p>
        </p:txBody>
      </p:sp>
      <p:sp>
        <p:nvSpPr>
          <p:cNvPr id="18" name="CasellaDiTesto 17">
            <a:extLst>
              <a:ext uri="{FF2B5EF4-FFF2-40B4-BE49-F238E27FC236}">
                <a16:creationId xmlns:a16="http://schemas.microsoft.com/office/drawing/2014/main" id="{5CD1BC53-E2E2-CEEB-8D17-FBE94F42F232}"/>
              </a:ext>
            </a:extLst>
          </p:cNvPr>
          <p:cNvSpPr txBox="1"/>
          <p:nvPr/>
        </p:nvSpPr>
        <p:spPr>
          <a:xfrm>
            <a:off x="505058" y="2721886"/>
            <a:ext cx="7134607" cy="1015663"/>
          </a:xfrm>
          <a:prstGeom prst="rect">
            <a:avLst/>
          </a:prstGeom>
          <a:noFill/>
        </p:spPr>
        <p:txBody>
          <a:bodyPr wrap="square">
            <a:spAutoFit/>
          </a:bodyPr>
          <a:lstStyle/>
          <a:p>
            <a:r>
              <a:rPr lang="it-IT" sz="2000" b="1" dirty="0">
                <a:latin typeface="Courier New" panose="02070309020205020404" pitchFamily="49" charset="0"/>
                <a:cs typeface="Courier New" panose="02070309020205020404" pitchFamily="49" charset="0"/>
                <a:hlinkClick r:id="rId4"/>
              </a:rPr>
              <a:t>https://www.mckinsey.com/business-functions/mckinsey-digital/our-insights/a-game-plan-for-quantum-computing</a:t>
            </a:r>
            <a:endParaRPr lang="it-IT" sz="2000" b="1" dirty="0">
              <a:latin typeface="Courier New" panose="02070309020205020404" pitchFamily="49" charset="0"/>
              <a:cs typeface="Courier New" panose="02070309020205020404" pitchFamily="49" charset="0"/>
            </a:endParaRPr>
          </a:p>
        </p:txBody>
      </p:sp>
      <p:sp>
        <p:nvSpPr>
          <p:cNvPr id="7" name="CasellaDiTesto 6">
            <a:extLst>
              <a:ext uri="{FF2B5EF4-FFF2-40B4-BE49-F238E27FC236}">
                <a16:creationId xmlns:a16="http://schemas.microsoft.com/office/drawing/2014/main" id="{93CD1867-16D3-7DBA-AF8C-871539D95D55}"/>
              </a:ext>
            </a:extLst>
          </p:cNvPr>
          <p:cNvSpPr txBox="1"/>
          <p:nvPr/>
        </p:nvSpPr>
        <p:spPr>
          <a:xfrm>
            <a:off x="505058" y="1898867"/>
            <a:ext cx="2873997" cy="671851"/>
          </a:xfrm>
          <a:prstGeom prst="rect">
            <a:avLst/>
          </a:prstGeom>
          <a:noFill/>
        </p:spPr>
        <p:txBody>
          <a:bodyPr wrap="square" rtlCol="0">
            <a:spAutoFit/>
          </a:bodyPr>
          <a:lstStyle/>
          <a:p>
            <a:pPr algn="l">
              <a:lnSpc>
                <a:spcPct val="150000"/>
              </a:lnSpc>
            </a:pPr>
            <a:r>
              <a:rPr lang="it-IT" sz="2800" spc="100" dirty="0">
                <a:ea typeface="Open Sans" panose="020B0606030504020204" pitchFamily="34" charset="0"/>
                <a:cs typeface="Arial" panose="020B0604020202020204" pitchFamily="34" charset="0"/>
              </a:rPr>
              <a:t>from McKinsey:</a:t>
            </a:r>
          </a:p>
        </p:txBody>
      </p:sp>
      <p:pic>
        <p:nvPicPr>
          <p:cNvPr id="20" name="Immagine 19">
            <a:extLst>
              <a:ext uri="{FF2B5EF4-FFF2-40B4-BE49-F238E27FC236}">
                <a16:creationId xmlns:a16="http://schemas.microsoft.com/office/drawing/2014/main" id="{493E7616-25A1-9E61-1301-96DE518F0AAA}"/>
              </a:ext>
            </a:extLst>
          </p:cNvPr>
          <p:cNvPicPr>
            <a:picLocks noChangeAspect="1"/>
          </p:cNvPicPr>
          <p:nvPr/>
        </p:nvPicPr>
        <p:blipFill>
          <a:blip r:embed="rId5"/>
          <a:stretch>
            <a:fillRect/>
          </a:stretch>
        </p:blipFill>
        <p:spPr>
          <a:xfrm>
            <a:off x="7571539" y="1617595"/>
            <a:ext cx="3348167" cy="1187527"/>
          </a:xfrm>
          <a:prstGeom prst="rect">
            <a:avLst/>
          </a:prstGeom>
        </p:spPr>
      </p:pic>
    </p:spTree>
    <p:extLst>
      <p:ext uri="{BB962C8B-B14F-4D97-AF65-F5344CB8AC3E}">
        <p14:creationId xmlns:p14="http://schemas.microsoft.com/office/powerpoint/2010/main" val="252313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8273241" cy="464602"/>
          </a:xfrm>
        </p:spPr>
        <p:txBody>
          <a:bodyPr/>
          <a:lstStyle/>
          <a:p>
            <a:r>
              <a:rPr lang="it-IT" sz="3600" dirty="0"/>
              <a:t>Supercomputers and </a:t>
            </a:r>
            <a:r>
              <a:rPr lang="it-IT" sz="3600" dirty="0" err="1"/>
              <a:t>strategic</a:t>
            </a:r>
            <a:r>
              <a:rPr lang="it-IT" sz="3600" dirty="0"/>
              <a:t> policies</a:t>
            </a:r>
            <a:endParaRPr lang="it-GB" sz="3600" dirty="0"/>
          </a:p>
        </p:txBody>
      </p:sp>
      <p:sp>
        <p:nvSpPr>
          <p:cNvPr id="11" name="CasellaDiTesto 10">
            <a:extLst>
              <a:ext uri="{FF2B5EF4-FFF2-40B4-BE49-F238E27FC236}">
                <a16:creationId xmlns:a16="http://schemas.microsoft.com/office/drawing/2014/main" id="{2A29653B-4F26-4CEE-8213-32718717AAD1}"/>
              </a:ext>
            </a:extLst>
          </p:cNvPr>
          <p:cNvSpPr txBox="1"/>
          <p:nvPr/>
        </p:nvSpPr>
        <p:spPr>
          <a:xfrm>
            <a:off x="665414" y="2249501"/>
            <a:ext cx="10021999" cy="1200329"/>
          </a:xfrm>
          <a:prstGeom prst="rect">
            <a:avLst/>
          </a:prstGeom>
          <a:noFill/>
        </p:spPr>
        <p:txBody>
          <a:bodyPr wrap="square">
            <a:spAutoFit/>
          </a:bodyPr>
          <a:lstStyle/>
          <a:p>
            <a:r>
              <a:rPr lang="en-US" sz="2400" b="0" i="0" dirty="0">
                <a:solidFill>
                  <a:srgbClr val="1A1A1A"/>
                </a:solidFill>
                <a:effectLst/>
                <a:latin typeface="BreveText"/>
              </a:rPr>
              <a:t>2015, US President B. Obama:</a:t>
            </a:r>
          </a:p>
          <a:p>
            <a:r>
              <a:rPr lang="en-US" sz="2400" b="0" i="0" dirty="0">
                <a:solidFill>
                  <a:srgbClr val="1A1A1A"/>
                </a:solidFill>
                <a:effectLst/>
                <a:latin typeface="BreveText"/>
              </a:rPr>
              <a:t>executive order authorizing the creation of new supercomputing research initiative called the </a:t>
            </a:r>
            <a:r>
              <a:rPr lang="en-US" sz="2400" b="1" i="0" dirty="0">
                <a:solidFill>
                  <a:srgbClr val="1A1A1A"/>
                </a:solidFill>
                <a:effectLst/>
                <a:latin typeface="BreveText"/>
              </a:rPr>
              <a:t>National Strategic Computing Initiative</a:t>
            </a:r>
            <a:r>
              <a:rPr lang="en-US" sz="2400" b="0" i="0" dirty="0">
                <a:solidFill>
                  <a:srgbClr val="1A1A1A"/>
                </a:solidFill>
                <a:effectLst/>
                <a:latin typeface="BreveText"/>
              </a:rPr>
              <a:t>, or </a:t>
            </a:r>
            <a:r>
              <a:rPr lang="en-US" sz="2400" b="1" i="0" dirty="0">
                <a:effectLst/>
                <a:latin typeface="BreveText"/>
              </a:rPr>
              <a:t>NSCI</a:t>
            </a:r>
            <a:r>
              <a:rPr lang="en-US" sz="2400" b="0" i="0" dirty="0">
                <a:solidFill>
                  <a:srgbClr val="1A1A1A"/>
                </a:solidFill>
                <a:effectLst/>
                <a:latin typeface="BreveText"/>
              </a:rPr>
              <a:t>.</a:t>
            </a:r>
            <a:endParaRPr lang="it-IT" sz="2400" dirty="0"/>
          </a:p>
        </p:txBody>
      </p:sp>
      <p:sp>
        <p:nvSpPr>
          <p:cNvPr id="12" name="CasellaDiTesto 11">
            <a:extLst>
              <a:ext uri="{FF2B5EF4-FFF2-40B4-BE49-F238E27FC236}">
                <a16:creationId xmlns:a16="http://schemas.microsoft.com/office/drawing/2014/main" id="{02FE9C7B-AC3D-4CE1-A2B2-C84222D92C5C}"/>
              </a:ext>
            </a:extLst>
          </p:cNvPr>
          <p:cNvSpPr txBox="1"/>
          <p:nvPr/>
        </p:nvSpPr>
        <p:spPr>
          <a:xfrm>
            <a:off x="388144" y="5753328"/>
            <a:ext cx="9450336" cy="430887"/>
          </a:xfrm>
          <a:prstGeom prst="rect">
            <a:avLst/>
          </a:prstGeom>
          <a:noFill/>
        </p:spPr>
        <p:txBody>
          <a:bodyPr wrap="square">
            <a:spAutoFit/>
          </a:bodyPr>
          <a:lstStyle/>
          <a:p>
            <a:r>
              <a:rPr lang="it-IT" sz="2200" b="1" dirty="0">
                <a:latin typeface="Courier New" panose="02070309020205020404" pitchFamily="49" charset="0"/>
                <a:cs typeface="Courier New" panose="02070309020205020404" pitchFamily="49" charset="0"/>
                <a:hlinkClick r:id="rId2"/>
              </a:rPr>
              <a:t>https://www.wired.com/2015/07/obama-supercomputing/</a:t>
            </a:r>
            <a:endParaRPr lang="it-IT" sz="2200" b="1" dirty="0">
              <a:latin typeface="Courier New" panose="02070309020205020404" pitchFamily="49" charset="0"/>
              <a:cs typeface="Courier New" panose="02070309020205020404" pitchFamily="49" charset="0"/>
            </a:endParaRPr>
          </a:p>
        </p:txBody>
      </p:sp>
      <p:sp>
        <p:nvSpPr>
          <p:cNvPr id="6" name="CasellaDiTesto 5">
            <a:extLst>
              <a:ext uri="{FF2B5EF4-FFF2-40B4-BE49-F238E27FC236}">
                <a16:creationId xmlns:a16="http://schemas.microsoft.com/office/drawing/2014/main" id="{1E06EFE4-7BAE-4569-992A-C18BAD6285AE}"/>
              </a:ext>
            </a:extLst>
          </p:cNvPr>
          <p:cNvSpPr txBox="1"/>
          <p:nvPr/>
        </p:nvSpPr>
        <p:spPr>
          <a:xfrm>
            <a:off x="388144" y="4843661"/>
            <a:ext cx="11268982" cy="707886"/>
          </a:xfrm>
          <a:prstGeom prst="rect">
            <a:avLst/>
          </a:prstGeom>
          <a:noFill/>
        </p:spPr>
        <p:txBody>
          <a:bodyPr wrap="square">
            <a:spAutoFit/>
          </a:bodyPr>
          <a:lstStyle/>
          <a:p>
            <a:r>
              <a:rPr lang="it-IT" sz="2000" b="1" dirty="0">
                <a:latin typeface="Courier New" panose="02070309020205020404" pitchFamily="49" charset="0"/>
                <a:cs typeface="Courier New" panose="02070309020205020404" pitchFamily="49" charset="0"/>
                <a:hlinkClick r:id="rId3"/>
              </a:rPr>
              <a:t>https://obamawhitehouse.archives.gov/blog/2015/07/29/advancing-us-leadership-high-performance-computing</a:t>
            </a:r>
            <a:endParaRPr lang="it-IT" sz="2000" b="1" dirty="0">
              <a:latin typeface="Courier New" panose="02070309020205020404" pitchFamily="49" charset="0"/>
              <a:cs typeface="Courier New" panose="02070309020205020404" pitchFamily="49" charset="0"/>
            </a:endParaRPr>
          </a:p>
        </p:txBody>
      </p:sp>
      <p:sp>
        <p:nvSpPr>
          <p:cNvPr id="8" name="CasellaDiTesto 7">
            <a:extLst>
              <a:ext uri="{FF2B5EF4-FFF2-40B4-BE49-F238E27FC236}">
                <a16:creationId xmlns:a16="http://schemas.microsoft.com/office/drawing/2014/main" id="{874CF429-782D-47D9-AA41-6380C069605B}"/>
              </a:ext>
            </a:extLst>
          </p:cNvPr>
          <p:cNvSpPr txBox="1"/>
          <p:nvPr/>
        </p:nvSpPr>
        <p:spPr>
          <a:xfrm>
            <a:off x="460150" y="4009822"/>
            <a:ext cx="11539138" cy="707886"/>
          </a:xfrm>
          <a:prstGeom prst="rect">
            <a:avLst/>
          </a:prstGeom>
          <a:noFill/>
        </p:spPr>
        <p:txBody>
          <a:bodyPr wrap="square">
            <a:spAutoFit/>
          </a:bodyPr>
          <a:lstStyle/>
          <a:p>
            <a:r>
              <a:rPr lang="it-IT" sz="2000" b="1" dirty="0">
                <a:latin typeface="Courier New" panose="02070309020205020404" pitchFamily="49" charset="0"/>
                <a:cs typeface="Courier New" panose="02070309020205020404" pitchFamily="49" charset="0"/>
                <a:hlinkClick r:id="rId4"/>
              </a:rPr>
              <a:t>https://obamawhitehouse.archives.gov/the-press-office/2015/07/29/executive</a:t>
            </a:r>
            <a:r>
              <a:rPr lang="it-IT" sz="2000" b="1" dirty="0">
                <a:latin typeface="Courier New" panose="02070309020205020404" pitchFamily="49" charset="0"/>
                <a:cs typeface="Courier New" panose="02070309020205020404" pitchFamily="49" charset="0"/>
                <a:hlinkClick r:id="rId5"/>
              </a:rPr>
              <a:t> -order-creating-national-strategic-computing-initiative</a:t>
            </a:r>
            <a:endParaRPr lang="it-IT"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09378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11" name="CasellaDiTesto 10">
            <a:extLst>
              <a:ext uri="{FF2B5EF4-FFF2-40B4-BE49-F238E27FC236}">
                <a16:creationId xmlns:a16="http://schemas.microsoft.com/office/drawing/2014/main" id="{C691187C-685C-4C24-8864-9B80E36BC225}"/>
              </a:ext>
            </a:extLst>
          </p:cNvPr>
          <p:cNvSpPr txBox="1"/>
          <p:nvPr/>
        </p:nvSpPr>
        <p:spPr>
          <a:xfrm>
            <a:off x="557250" y="3784671"/>
            <a:ext cx="6852544"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https://www.nitrd.gov/nsci/</a:t>
            </a:r>
            <a:endParaRPr lang="it-IT" sz="2400" b="1" dirty="0">
              <a:latin typeface="Courier New" panose="02070309020205020404" pitchFamily="49" charset="0"/>
              <a:cs typeface="Courier New" panose="02070309020205020404" pitchFamily="49" charset="0"/>
            </a:endParaRPr>
          </a:p>
        </p:txBody>
      </p:sp>
      <p:sp>
        <p:nvSpPr>
          <p:cNvPr id="12" name="CasellaDiTesto 11">
            <a:extLst>
              <a:ext uri="{FF2B5EF4-FFF2-40B4-BE49-F238E27FC236}">
                <a16:creationId xmlns:a16="http://schemas.microsoft.com/office/drawing/2014/main" id="{97D6089F-3B09-4329-821C-8D0433DBCD33}"/>
              </a:ext>
            </a:extLst>
          </p:cNvPr>
          <p:cNvSpPr txBox="1"/>
          <p:nvPr/>
        </p:nvSpPr>
        <p:spPr>
          <a:xfrm>
            <a:off x="465363" y="2605406"/>
            <a:ext cx="9946185" cy="461665"/>
          </a:xfrm>
          <a:prstGeom prst="rect">
            <a:avLst/>
          </a:prstGeom>
          <a:noFill/>
        </p:spPr>
        <p:txBody>
          <a:bodyPr wrap="square">
            <a:spAutoFit/>
          </a:bodyPr>
          <a:lstStyle/>
          <a:p>
            <a:pPr algn="l"/>
            <a:r>
              <a:rPr lang="en-US" sz="2400" b="1" i="0" cap="all" dirty="0">
                <a:effectLst/>
                <a:latin typeface="Arial" panose="020B0604020202020204" pitchFamily="34" charset="0"/>
                <a:cs typeface="Arial" panose="020B0604020202020204" pitchFamily="34" charset="0"/>
              </a:rPr>
              <a:t>THE NATIONAL STRATEGIC COMPUTING INITIATIVE (NSCI) - USA</a:t>
            </a:r>
          </a:p>
        </p:txBody>
      </p:sp>
      <p:sp>
        <p:nvSpPr>
          <p:cNvPr id="17" name="CasellaDiTesto 16">
            <a:extLst>
              <a:ext uri="{FF2B5EF4-FFF2-40B4-BE49-F238E27FC236}">
                <a16:creationId xmlns:a16="http://schemas.microsoft.com/office/drawing/2014/main" id="{FEE14AD6-1006-417C-A0E0-B4D21D8C8C52}"/>
              </a:ext>
            </a:extLst>
          </p:cNvPr>
          <p:cNvSpPr txBox="1"/>
          <p:nvPr/>
        </p:nvSpPr>
        <p:spPr>
          <a:xfrm>
            <a:off x="755448" y="5474934"/>
            <a:ext cx="10337174"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Report - NATIONAL STRATEGIC COMPUTING INITIATIVE UPDATE: PIONEERING THE FUTURE OF COMPUTING (nitrd.gov)</a:t>
            </a:r>
            <a:endParaRPr lang="it-IT" dirty="0">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3C0B7666-7052-A3E4-94C7-241390F288E0}"/>
              </a:ext>
            </a:extLst>
          </p:cNvPr>
          <p:cNvSpPr txBox="1"/>
          <p:nvPr/>
        </p:nvSpPr>
        <p:spPr>
          <a:xfrm>
            <a:off x="557249" y="4643937"/>
            <a:ext cx="11261274" cy="830997"/>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3"/>
              </a:rPr>
              <a:t>https://www.nitrd.gov/pubs/National-Strategic-Computing-Initiative-Update-2019.pdf</a:t>
            </a:r>
            <a:endParaRPr lang="it-IT"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44444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9" name="CasellaDiTesto 8">
            <a:extLst>
              <a:ext uri="{FF2B5EF4-FFF2-40B4-BE49-F238E27FC236}">
                <a16:creationId xmlns:a16="http://schemas.microsoft.com/office/drawing/2014/main" id="{64B4F75E-5160-43F6-85B1-247113FE00A7}"/>
              </a:ext>
            </a:extLst>
          </p:cNvPr>
          <p:cNvSpPr txBox="1"/>
          <p:nvPr/>
        </p:nvSpPr>
        <p:spPr>
          <a:xfrm>
            <a:off x="273131" y="3716449"/>
            <a:ext cx="11154049" cy="830997"/>
          </a:xfrm>
          <a:prstGeom prst="rect">
            <a:avLst/>
          </a:prstGeom>
          <a:noFill/>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NITRD i</a:t>
            </a:r>
            <a:r>
              <a:rPr lang="en-US" sz="2400" b="0" i="0" dirty="0">
                <a:solidFill>
                  <a:srgbClr val="000000"/>
                </a:solidFill>
                <a:effectLst/>
                <a:latin typeface="Arial" panose="020B0604020202020204" pitchFamily="34" charset="0"/>
                <a:cs typeface="Arial" panose="020B0604020202020204" pitchFamily="34" charset="0"/>
              </a:rPr>
              <a:t>s the US primary source of federally funded research and development in advanced </a:t>
            </a:r>
            <a:r>
              <a:rPr lang="en-US" sz="2400" dirty="0">
                <a:solidFill>
                  <a:srgbClr val="000000"/>
                </a:solidFill>
                <a:latin typeface="Arial" panose="020B0604020202020204" pitchFamily="34" charset="0"/>
                <a:cs typeface="Arial" panose="020B0604020202020204" pitchFamily="34" charset="0"/>
              </a:rPr>
              <a:t>I</a:t>
            </a:r>
            <a:r>
              <a:rPr lang="en-US" sz="2400" b="0" i="0" dirty="0">
                <a:solidFill>
                  <a:srgbClr val="000000"/>
                </a:solidFill>
                <a:effectLst/>
                <a:latin typeface="Arial" panose="020B0604020202020204" pitchFamily="34" charset="0"/>
                <a:cs typeface="Arial" panose="020B0604020202020204" pitchFamily="34" charset="0"/>
              </a:rPr>
              <a:t>nformation </a:t>
            </a:r>
            <a:r>
              <a:rPr lang="en-US" sz="2400" dirty="0">
                <a:solidFill>
                  <a:srgbClr val="000000"/>
                </a:solidFill>
                <a:latin typeface="Arial" panose="020B0604020202020204" pitchFamily="34" charset="0"/>
                <a:cs typeface="Arial" panose="020B0604020202020204" pitchFamily="34" charset="0"/>
              </a:rPr>
              <a:t>T</a:t>
            </a:r>
            <a:r>
              <a:rPr lang="en-US" sz="2400" b="0" i="0" dirty="0">
                <a:solidFill>
                  <a:srgbClr val="000000"/>
                </a:solidFill>
                <a:effectLst/>
                <a:latin typeface="Arial" panose="020B0604020202020204" pitchFamily="34" charset="0"/>
                <a:cs typeface="Arial" panose="020B0604020202020204" pitchFamily="34" charset="0"/>
              </a:rPr>
              <a:t>echnologies in computing, networking, and software</a:t>
            </a:r>
            <a:endParaRPr lang="en-US" sz="2400" b="0" i="0" dirty="0">
              <a:effectLst/>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BF5E14DA-6F86-4D2D-84A3-89BEF3D64FDF}"/>
              </a:ext>
            </a:extLst>
          </p:cNvPr>
          <p:cNvSpPr txBox="1"/>
          <p:nvPr/>
        </p:nvSpPr>
        <p:spPr>
          <a:xfrm>
            <a:off x="465362" y="5356421"/>
            <a:ext cx="10291901"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https://www.nitrd.gov</a:t>
            </a:r>
            <a:endParaRPr lang="it-IT" sz="2400" b="1" dirty="0">
              <a:latin typeface="Courier New" panose="02070309020205020404" pitchFamily="49" charset="0"/>
              <a:cs typeface="Courier New" panose="02070309020205020404" pitchFamily="49" charset="0"/>
            </a:endParaRPr>
          </a:p>
        </p:txBody>
      </p:sp>
      <p:sp>
        <p:nvSpPr>
          <p:cNvPr id="7" name="CasellaDiTesto 6">
            <a:extLst>
              <a:ext uri="{FF2B5EF4-FFF2-40B4-BE49-F238E27FC236}">
                <a16:creationId xmlns:a16="http://schemas.microsoft.com/office/drawing/2014/main" id="{AA8C5E1B-A4F1-CECF-1E67-AEBE0BDA8CC9}"/>
              </a:ext>
            </a:extLst>
          </p:cNvPr>
          <p:cNvSpPr txBox="1"/>
          <p:nvPr/>
        </p:nvSpPr>
        <p:spPr>
          <a:xfrm>
            <a:off x="163961" y="2516120"/>
            <a:ext cx="11154049" cy="830997"/>
          </a:xfrm>
          <a:prstGeom prst="rect">
            <a:avLst/>
          </a:prstGeom>
          <a:noFill/>
        </p:spPr>
        <p:txBody>
          <a:bodyPr wrap="square">
            <a:spAutoFit/>
          </a:bodyPr>
          <a:lstStyle/>
          <a:p>
            <a:pPr algn="just"/>
            <a:r>
              <a:rPr lang="en-US" sz="2400" b="1" i="0" dirty="0">
                <a:solidFill>
                  <a:srgbClr val="000000"/>
                </a:solidFill>
                <a:effectLst/>
                <a:latin typeface="Arial" panose="020B0604020202020204" pitchFamily="34" charset="0"/>
                <a:cs typeface="Arial" panose="020B0604020202020204" pitchFamily="34" charset="0"/>
              </a:rPr>
              <a:t>The NETWORKING AND INFORMATION TECHNOLOGY RESEARCH AND DEVELOPMENT OROGRAM  (NITRD) </a:t>
            </a:r>
          </a:p>
        </p:txBody>
      </p:sp>
      <p:pic>
        <p:nvPicPr>
          <p:cNvPr id="10" name="Immagine 9">
            <a:extLst>
              <a:ext uri="{FF2B5EF4-FFF2-40B4-BE49-F238E27FC236}">
                <a16:creationId xmlns:a16="http://schemas.microsoft.com/office/drawing/2014/main" id="{55AC0C80-8CA1-72E8-A3AC-BE85880F65D1}"/>
              </a:ext>
            </a:extLst>
          </p:cNvPr>
          <p:cNvPicPr>
            <a:picLocks noChangeAspect="1"/>
          </p:cNvPicPr>
          <p:nvPr/>
        </p:nvPicPr>
        <p:blipFill>
          <a:blip r:embed="rId3"/>
          <a:stretch>
            <a:fillRect/>
          </a:stretch>
        </p:blipFill>
        <p:spPr>
          <a:xfrm>
            <a:off x="4824745" y="628937"/>
            <a:ext cx="2294512" cy="1021220"/>
          </a:xfrm>
          <a:prstGeom prst="rect">
            <a:avLst/>
          </a:prstGeom>
        </p:spPr>
      </p:pic>
    </p:spTree>
    <p:extLst>
      <p:ext uri="{BB962C8B-B14F-4D97-AF65-F5344CB8AC3E}">
        <p14:creationId xmlns:p14="http://schemas.microsoft.com/office/powerpoint/2010/main" val="4163510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8" name="CasellaDiTesto 7">
            <a:extLst>
              <a:ext uri="{FF2B5EF4-FFF2-40B4-BE49-F238E27FC236}">
                <a16:creationId xmlns:a16="http://schemas.microsoft.com/office/drawing/2014/main" id="{BF5E14DA-6F86-4D2D-84A3-89BEF3D64FDF}"/>
              </a:ext>
            </a:extLst>
          </p:cNvPr>
          <p:cNvSpPr txBox="1"/>
          <p:nvPr/>
        </p:nvSpPr>
        <p:spPr>
          <a:xfrm>
            <a:off x="373921" y="5968872"/>
            <a:ext cx="8085753"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https://www.nitrd.gov/coordination-areas/</a:t>
            </a:r>
            <a:endParaRPr lang="it-IT" sz="2400" b="1" dirty="0">
              <a:latin typeface="Courier New" panose="02070309020205020404" pitchFamily="49" charset="0"/>
              <a:cs typeface="Courier New" panose="02070309020205020404" pitchFamily="49" charset="0"/>
            </a:endParaRPr>
          </a:p>
        </p:txBody>
      </p:sp>
      <p:sp>
        <p:nvSpPr>
          <p:cNvPr id="7" name="CasellaDiTesto 6">
            <a:extLst>
              <a:ext uri="{FF2B5EF4-FFF2-40B4-BE49-F238E27FC236}">
                <a16:creationId xmlns:a16="http://schemas.microsoft.com/office/drawing/2014/main" id="{AA3F8AF8-32AE-44BA-853B-5661EC06A222}"/>
              </a:ext>
            </a:extLst>
          </p:cNvPr>
          <p:cNvSpPr txBox="1"/>
          <p:nvPr/>
        </p:nvSpPr>
        <p:spPr>
          <a:xfrm>
            <a:off x="1443446" y="2032105"/>
            <a:ext cx="10025743" cy="3785652"/>
          </a:xfrm>
          <a:prstGeom prst="rect">
            <a:avLst/>
          </a:prstGeom>
          <a:noFill/>
        </p:spPr>
        <p:txBody>
          <a:bodyPr wrap="square">
            <a:spAutoFit/>
          </a:bodyPr>
          <a:lstStyle/>
          <a:p>
            <a:pPr marL="285750" indent="-285750" algn="l">
              <a:buFont typeface="Wingdings" panose="05000000000000000000" pitchFamily="2" charset="2"/>
              <a:buChar char="§"/>
            </a:pPr>
            <a:r>
              <a:rPr lang="it-IT" sz="2000" b="0" i="0" u="none" strike="noStrike" dirty="0">
                <a:solidFill>
                  <a:srgbClr val="0235EF"/>
                </a:solidFill>
                <a:effectLst/>
                <a:hlinkClick r:id="rId3" tooltip="AI - Artificial Intelligence"/>
              </a:rPr>
              <a:t>AI – </a:t>
            </a:r>
            <a:r>
              <a:rPr lang="it-IT" sz="2000" b="0" i="0" u="none" strike="noStrike" dirty="0" err="1">
                <a:solidFill>
                  <a:srgbClr val="0235EF"/>
                </a:solidFill>
                <a:effectLst/>
                <a:hlinkClick r:id="rId3" tooltip="AI - Artificial Intelligence"/>
              </a:rPr>
              <a:t>Artificial</a:t>
            </a:r>
            <a:r>
              <a:rPr lang="it-IT" sz="2000" b="0" i="0" u="none" strike="noStrike" dirty="0">
                <a:solidFill>
                  <a:srgbClr val="0235EF"/>
                </a:solidFill>
                <a:effectLst/>
                <a:hlinkClick r:id="rId3" tooltip="AI - Artificial Intelligence"/>
              </a:rPr>
              <a:t> Intelligence</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err="1">
                <a:solidFill>
                  <a:srgbClr val="0235EF"/>
                </a:solidFill>
                <a:effectLst/>
                <a:hlinkClick r:id="rId4" tooltip="CHuman - Computing-Enabled Human Interaction, Communication, and Augmentation"/>
              </a:rPr>
              <a:t>CHuman</a:t>
            </a:r>
            <a:r>
              <a:rPr lang="it-IT" sz="2000" b="0" i="0" u="none" strike="noStrike" dirty="0">
                <a:solidFill>
                  <a:srgbClr val="0235EF"/>
                </a:solidFill>
                <a:effectLst/>
                <a:hlinkClick r:id="rId4" tooltip="CHuman - Computing-Enabled Human Interaction, Communication, and Augmentation"/>
              </a:rPr>
              <a:t> – Computing-</a:t>
            </a:r>
            <a:r>
              <a:rPr lang="it-IT" sz="2000" b="0" i="0" u="none" strike="noStrike" dirty="0" err="1">
                <a:solidFill>
                  <a:srgbClr val="0235EF"/>
                </a:solidFill>
                <a:effectLst/>
                <a:hlinkClick r:id="rId4" tooltip="CHuman - Computing-Enabled Human Interaction, Communication, and Augmentation"/>
              </a:rPr>
              <a:t>Enabled</a:t>
            </a:r>
            <a:r>
              <a:rPr lang="it-IT" sz="2000" b="0" i="0" u="none" strike="noStrike" dirty="0">
                <a:solidFill>
                  <a:srgbClr val="0235EF"/>
                </a:solidFill>
                <a:effectLst/>
                <a:hlinkClick r:id="rId4" tooltip="CHuman - Computing-Enabled Human Interaction, Communication, and Augmentation"/>
              </a:rPr>
              <a:t> Human Interaction, </a:t>
            </a:r>
            <a:r>
              <a:rPr lang="it-IT" sz="2000" b="0" i="0" u="none" strike="noStrike" dirty="0" err="1">
                <a:solidFill>
                  <a:srgbClr val="0235EF"/>
                </a:solidFill>
                <a:effectLst/>
                <a:hlinkClick r:id="rId4" tooltip="CHuman - Computing-Enabled Human Interaction, Communication, and Augmentation"/>
              </a:rPr>
              <a:t>Communication</a:t>
            </a:r>
            <a:r>
              <a:rPr lang="it-IT" sz="2000" b="0" i="0" u="none" strike="noStrike" dirty="0">
                <a:solidFill>
                  <a:srgbClr val="0235EF"/>
                </a:solidFill>
                <a:effectLst/>
                <a:hlinkClick r:id="rId4" tooltip="CHuman - Computing-Enabled Human Interaction, Communication, and Augmentation"/>
              </a:rPr>
              <a:t>, and </a:t>
            </a:r>
            <a:r>
              <a:rPr lang="it-IT" sz="2000" b="0" i="0" u="none" strike="noStrike" dirty="0" err="1">
                <a:solidFill>
                  <a:srgbClr val="0235EF"/>
                </a:solidFill>
                <a:effectLst/>
                <a:hlinkClick r:id="rId4" tooltip="CHuman - Computing-Enabled Human Interaction, Communication, and Augmentation"/>
              </a:rPr>
              <a:t>Augmentation</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5" tooltip="CNPS - Computing-Enabled Networked Physical Systems"/>
              </a:rPr>
              <a:t>CNPS – Computing-</a:t>
            </a:r>
            <a:r>
              <a:rPr lang="it-IT" sz="2000" b="0" i="0" u="none" strike="noStrike" dirty="0" err="1">
                <a:solidFill>
                  <a:srgbClr val="0235EF"/>
                </a:solidFill>
                <a:effectLst/>
                <a:hlinkClick r:id="rId5" tooltip="CNPS - Computing-Enabled Networked Physical Systems"/>
              </a:rPr>
              <a:t>Enabled</a:t>
            </a:r>
            <a:r>
              <a:rPr lang="it-IT" sz="2000" b="0" i="0" u="none" strike="noStrike" dirty="0">
                <a:solidFill>
                  <a:srgbClr val="0235EF"/>
                </a:solidFill>
                <a:effectLst/>
                <a:hlinkClick r:id="rId5" tooltip="CNPS - Computing-Enabled Networked Physical Systems"/>
              </a:rPr>
              <a:t> </a:t>
            </a:r>
            <a:r>
              <a:rPr lang="it-IT" sz="2000" b="0" i="0" u="none" strike="noStrike" dirty="0" err="1">
                <a:solidFill>
                  <a:srgbClr val="0235EF"/>
                </a:solidFill>
                <a:effectLst/>
                <a:hlinkClick r:id="rId5" tooltip="CNPS - Computing-Enabled Networked Physical Systems"/>
              </a:rPr>
              <a:t>Networked</a:t>
            </a:r>
            <a:r>
              <a:rPr lang="it-IT" sz="2000" b="0" i="0" u="none" strike="noStrike" dirty="0">
                <a:solidFill>
                  <a:srgbClr val="0235EF"/>
                </a:solidFill>
                <a:effectLst/>
                <a:hlinkClick r:id="rId5" tooltip="CNPS - Computing-Enabled Networked Physical Systems"/>
              </a:rPr>
              <a:t> </a:t>
            </a:r>
            <a:r>
              <a:rPr lang="it-IT" sz="2000" b="0" i="0" u="none" strike="noStrike" dirty="0" err="1">
                <a:solidFill>
                  <a:srgbClr val="0235EF"/>
                </a:solidFill>
                <a:effectLst/>
                <a:hlinkClick r:id="rId5" tooltip="CNPS - Computing-Enabled Networked Physical Systems"/>
              </a:rPr>
              <a:t>Physical</a:t>
            </a:r>
            <a:r>
              <a:rPr lang="it-IT" sz="2000" b="0" i="0" u="none" strike="noStrike" dirty="0">
                <a:solidFill>
                  <a:srgbClr val="0235EF"/>
                </a:solidFill>
                <a:effectLst/>
                <a:hlinkClick r:id="rId5" tooltip="CNPS - Computing-Enabled Networked Physical Systems"/>
              </a:rPr>
              <a:t> Systems</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6" tooltip="CSP - Cyber Security and Privacy"/>
              </a:rPr>
              <a:t>CSP – Cyber Security and Privacy</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err="1">
                <a:solidFill>
                  <a:srgbClr val="0235EF"/>
                </a:solidFill>
                <a:effectLst/>
                <a:hlinkClick r:id="rId7" tooltip="EdW - Education and Workforce"/>
              </a:rPr>
              <a:t>EdW</a:t>
            </a:r>
            <a:r>
              <a:rPr lang="it-IT" sz="2000" b="0" i="0" u="none" strike="noStrike" dirty="0">
                <a:solidFill>
                  <a:srgbClr val="0235EF"/>
                </a:solidFill>
                <a:effectLst/>
                <a:hlinkClick r:id="rId7" tooltip="EdW - Education and Workforce"/>
              </a:rPr>
              <a:t> – Education and </a:t>
            </a:r>
            <a:r>
              <a:rPr lang="it-IT" sz="2000" b="0" i="0" u="none" strike="noStrike" dirty="0" err="1">
                <a:solidFill>
                  <a:srgbClr val="0235EF"/>
                </a:solidFill>
                <a:effectLst/>
                <a:hlinkClick r:id="rId7" tooltip="EdW - Education and Workforce"/>
              </a:rPr>
              <a:t>Workforce</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8" tooltip="ENIT – Electronics for Networking and Information Technology"/>
              </a:rPr>
              <a:t>ENIT – Electronics for Networking and Information Technology</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9" tooltip="EHCS - Enabling-R&amp;D for High-Capability Computing Systems"/>
              </a:rPr>
              <a:t>EHCS – </a:t>
            </a:r>
            <a:r>
              <a:rPr lang="it-IT" sz="2000" b="0" i="0" u="none" strike="noStrike" dirty="0" err="1">
                <a:solidFill>
                  <a:srgbClr val="0235EF"/>
                </a:solidFill>
                <a:effectLst/>
                <a:hlinkClick r:id="rId9" tooltip="EHCS - Enabling-R&amp;D for High-Capability Computing Systems"/>
              </a:rPr>
              <a:t>Enabling</a:t>
            </a:r>
            <a:r>
              <a:rPr lang="it-IT" sz="2000" b="0" i="0" u="none" strike="noStrike" dirty="0">
                <a:solidFill>
                  <a:srgbClr val="0235EF"/>
                </a:solidFill>
                <a:effectLst/>
                <a:hlinkClick r:id="rId9" tooltip="EHCS - Enabling-R&amp;D for High-Capability Computing Systems"/>
              </a:rPr>
              <a:t>-R&amp;D for High-Capability Computing Systems</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10" tooltip="HCIA - High-Capability Computing Infrastructure and Applications"/>
              </a:rPr>
              <a:t>HCIA – High-Capability Computing </a:t>
            </a:r>
            <a:r>
              <a:rPr lang="it-IT" sz="2000" b="0" i="0" u="none" strike="noStrike" dirty="0" err="1">
                <a:solidFill>
                  <a:srgbClr val="0235EF"/>
                </a:solidFill>
                <a:effectLst/>
                <a:hlinkClick r:id="rId10" tooltip="HCIA - High-Capability Computing Infrastructure and Applications"/>
              </a:rPr>
              <a:t>Infrastructure</a:t>
            </a:r>
            <a:r>
              <a:rPr lang="it-IT" sz="2000" b="0" i="0" u="none" strike="noStrike" dirty="0">
                <a:solidFill>
                  <a:srgbClr val="0235EF"/>
                </a:solidFill>
                <a:effectLst/>
                <a:hlinkClick r:id="rId10" tooltip="HCIA - High-Capability Computing Infrastructure and Applications"/>
              </a:rPr>
              <a:t> and Applications</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11" tooltip="IRAS - Intelligent Robotics and Autonomous Systems"/>
              </a:rPr>
              <a:t>IRAS – </a:t>
            </a:r>
            <a:r>
              <a:rPr lang="it-IT" sz="2000" b="0" i="0" u="none" strike="noStrike" dirty="0" err="1">
                <a:solidFill>
                  <a:srgbClr val="0235EF"/>
                </a:solidFill>
                <a:effectLst/>
                <a:hlinkClick r:id="rId11" tooltip="IRAS - Intelligent Robotics and Autonomous Systems"/>
              </a:rPr>
              <a:t>Intelligent</a:t>
            </a:r>
            <a:r>
              <a:rPr lang="it-IT" sz="2000" b="0" i="0" u="none" strike="noStrike" dirty="0">
                <a:solidFill>
                  <a:srgbClr val="0235EF"/>
                </a:solidFill>
                <a:effectLst/>
                <a:hlinkClick r:id="rId11" tooltip="IRAS - Intelligent Robotics and Autonomous Systems"/>
              </a:rPr>
              <a:t> </a:t>
            </a:r>
            <a:r>
              <a:rPr lang="it-IT" sz="2000" b="0" i="0" u="none" strike="noStrike" dirty="0" err="1">
                <a:solidFill>
                  <a:srgbClr val="0235EF"/>
                </a:solidFill>
                <a:effectLst/>
                <a:hlinkClick r:id="rId11" tooltip="IRAS - Intelligent Robotics and Autonomous Systems"/>
              </a:rPr>
              <a:t>Robotics</a:t>
            </a:r>
            <a:r>
              <a:rPr lang="it-IT" sz="2000" b="0" i="0" u="none" strike="noStrike" dirty="0">
                <a:solidFill>
                  <a:srgbClr val="0235EF"/>
                </a:solidFill>
                <a:effectLst/>
                <a:hlinkClick r:id="rId11" tooltip="IRAS - Intelligent Robotics and Autonomous Systems"/>
              </a:rPr>
              <a:t> and </a:t>
            </a:r>
            <a:r>
              <a:rPr lang="it-IT" sz="2000" b="0" i="0" u="none" strike="noStrike" dirty="0" err="1">
                <a:solidFill>
                  <a:srgbClr val="0235EF"/>
                </a:solidFill>
                <a:effectLst/>
                <a:hlinkClick r:id="rId11" tooltip="IRAS - Intelligent Robotics and Autonomous Systems"/>
              </a:rPr>
              <a:t>Autonomous</a:t>
            </a:r>
            <a:r>
              <a:rPr lang="it-IT" sz="2000" b="0" i="0" u="none" strike="noStrike" dirty="0">
                <a:solidFill>
                  <a:srgbClr val="0235EF"/>
                </a:solidFill>
                <a:effectLst/>
                <a:hlinkClick r:id="rId11" tooltip="IRAS - Intelligent Robotics and Autonomous Systems"/>
              </a:rPr>
              <a:t> Systems</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12" tooltip="LSDMA - Large-Scale Data Management and Analysis"/>
              </a:rPr>
              <a:t>LSDMA – Large-Scale Data Management and Analysis</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13" tooltip="LSN - Large-Scale Networking"/>
              </a:rPr>
              <a:t>LSN – Large-Scale Networking</a:t>
            </a:r>
            <a:endParaRPr lang="it-IT" sz="2000" b="0" i="0" dirty="0">
              <a:solidFill>
                <a:srgbClr val="000000"/>
              </a:solidFill>
              <a:effectLst/>
            </a:endParaRPr>
          </a:p>
          <a:p>
            <a:pPr marL="285750" indent="-285750" algn="l">
              <a:buFont typeface="Wingdings" panose="05000000000000000000" pitchFamily="2" charset="2"/>
              <a:buChar char="§"/>
            </a:pPr>
            <a:r>
              <a:rPr lang="it-IT" sz="2000" b="0" i="0" u="none" strike="noStrike" dirty="0">
                <a:solidFill>
                  <a:srgbClr val="0235EF"/>
                </a:solidFill>
                <a:effectLst/>
                <a:hlinkClick r:id="rId14" tooltip="SPSQ - Software Productivity, Sustainability, and Quality"/>
              </a:rPr>
              <a:t>SPSQ – Software Productivity, </a:t>
            </a:r>
            <a:r>
              <a:rPr lang="it-IT" sz="2000" b="0" i="0" u="none" strike="noStrike" dirty="0" err="1">
                <a:solidFill>
                  <a:srgbClr val="0235EF"/>
                </a:solidFill>
                <a:effectLst/>
                <a:hlinkClick r:id="rId14" tooltip="SPSQ - Software Productivity, Sustainability, and Quality"/>
              </a:rPr>
              <a:t>Sustainability</a:t>
            </a:r>
            <a:r>
              <a:rPr lang="it-IT" sz="2000" b="0" i="0" u="none" strike="noStrike" dirty="0">
                <a:solidFill>
                  <a:srgbClr val="0235EF"/>
                </a:solidFill>
                <a:effectLst/>
                <a:hlinkClick r:id="rId14" tooltip="SPSQ - Software Productivity, Sustainability, and Quality"/>
              </a:rPr>
              <a:t>, and Quality</a:t>
            </a:r>
            <a:endParaRPr lang="it-IT" sz="2000" b="0" i="0" dirty="0">
              <a:solidFill>
                <a:srgbClr val="000000"/>
              </a:solidFill>
              <a:effectLst/>
            </a:endParaRPr>
          </a:p>
        </p:txBody>
      </p:sp>
      <p:pic>
        <p:nvPicPr>
          <p:cNvPr id="10" name="Immagine 9">
            <a:extLst>
              <a:ext uri="{FF2B5EF4-FFF2-40B4-BE49-F238E27FC236}">
                <a16:creationId xmlns:a16="http://schemas.microsoft.com/office/drawing/2014/main" id="{B817887E-EBEC-43E4-A2AC-6A0B66A8433F}"/>
              </a:ext>
            </a:extLst>
          </p:cNvPr>
          <p:cNvPicPr>
            <a:picLocks noChangeAspect="1"/>
          </p:cNvPicPr>
          <p:nvPr/>
        </p:nvPicPr>
        <p:blipFill>
          <a:blip r:embed="rId15"/>
          <a:stretch>
            <a:fillRect/>
          </a:stretch>
        </p:blipFill>
        <p:spPr>
          <a:xfrm>
            <a:off x="4824745" y="628937"/>
            <a:ext cx="2294512" cy="1021220"/>
          </a:xfrm>
          <a:prstGeom prst="rect">
            <a:avLst/>
          </a:prstGeom>
        </p:spPr>
      </p:pic>
    </p:spTree>
    <p:extLst>
      <p:ext uri="{BB962C8B-B14F-4D97-AF65-F5344CB8AC3E}">
        <p14:creationId xmlns:p14="http://schemas.microsoft.com/office/powerpoint/2010/main" val="2739880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9" name="CasellaDiTesto 8">
            <a:extLst>
              <a:ext uri="{FF2B5EF4-FFF2-40B4-BE49-F238E27FC236}">
                <a16:creationId xmlns:a16="http://schemas.microsoft.com/office/drawing/2014/main" id="{64B4F75E-5160-43F6-85B1-247113FE00A7}"/>
              </a:ext>
            </a:extLst>
          </p:cNvPr>
          <p:cNvSpPr txBox="1"/>
          <p:nvPr/>
        </p:nvSpPr>
        <p:spPr>
          <a:xfrm>
            <a:off x="269870" y="2737970"/>
            <a:ext cx="11138058" cy="830997"/>
          </a:xfrm>
          <a:prstGeom prst="rect">
            <a:avLst/>
          </a:prstGeom>
          <a:noFill/>
        </p:spPr>
        <p:txBody>
          <a:bodyPr wrap="square">
            <a:spAutoFit/>
          </a:bodyPr>
          <a:lstStyle/>
          <a:p>
            <a:pPr algn="l"/>
            <a:r>
              <a:rPr lang="en-US" sz="2400" dirty="0"/>
              <a:t>THE CONVERGENCE OF HIGH PERFORMANCE COMPUTING, BIG DATA, AND MACHINE LEARNING</a:t>
            </a:r>
            <a:r>
              <a:rPr lang="en-US" sz="2400" b="0" i="0" dirty="0">
                <a:effectLst/>
              </a:rPr>
              <a:t>.</a:t>
            </a:r>
          </a:p>
        </p:txBody>
      </p:sp>
      <p:sp>
        <p:nvSpPr>
          <p:cNvPr id="8" name="CasellaDiTesto 7">
            <a:extLst>
              <a:ext uri="{FF2B5EF4-FFF2-40B4-BE49-F238E27FC236}">
                <a16:creationId xmlns:a16="http://schemas.microsoft.com/office/drawing/2014/main" id="{BF5E14DA-6F86-4D2D-84A3-89BEF3D64FDF}"/>
              </a:ext>
            </a:extLst>
          </p:cNvPr>
          <p:cNvSpPr txBox="1"/>
          <p:nvPr/>
        </p:nvSpPr>
        <p:spPr>
          <a:xfrm>
            <a:off x="133719" y="4826700"/>
            <a:ext cx="12058281" cy="415498"/>
          </a:xfrm>
          <a:prstGeom prst="rect">
            <a:avLst/>
          </a:prstGeom>
          <a:noFill/>
        </p:spPr>
        <p:txBody>
          <a:bodyPr wrap="square">
            <a:spAutoFit/>
          </a:bodyPr>
          <a:lstStyle/>
          <a:p>
            <a:r>
              <a:rPr lang="en-US" sz="2100" b="1" dirty="0">
                <a:latin typeface="Courier New" panose="02070309020205020404" pitchFamily="49" charset="0"/>
                <a:cs typeface="Courier New" panose="02070309020205020404" pitchFamily="49" charset="0"/>
                <a:hlinkClick r:id="rId2"/>
              </a:rPr>
              <a:t>https://www.nitrd.gov/pubs/Convergence-HPC-BD-ML-JointWSreport-2019.pdf</a:t>
            </a:r>
            <a:endParaRPr lang="it-IT" sz="2100" b="1" dirty="0">
              <a:latin typeface="Courier New" panose="02070309020205020404" pitchFamily="49" charset="0"/>
              <a:cs typeface="Courier New" panose="02070309020205020404" pitchFamily="49" charset="0"/>
            </a:endParaRPr>
          </a:p>
        </p:txBody>
      </p:sp>
      <p:pic>
        <p:nvPicPr>
          <p:cNvPr id="6" name="Immagine 5">
            <a:extLst>
              <a:ext uri="{FF2B5EF4-FFF2-40B4-BE49-F238E27FC236}">
                <a16:creationId xmlns:a16="http://schemas.microsoft.com/office/drawing/2014/main" id="{3E779620-D164-128B-4D9C-9278D9EAB3E7}"/>
              </a:ext>
            </a:extLst>
          </p:cNvPr>
          <p:cNvPicPr>
            <a:picLocks noChangeAspect="1"/>
          </p:cNvPicPr>
          <p:nvPr/>
        </p:nvPicPr>
        <p:blipFill>
          <a:blip r:embed="rId3"/>
          <a:stretch>
            <a:fillRect/>
          </a:stretch>
        </p:blipFill>
        <p:spPr>
          <a:xfrm>
            <a:off x="4824745" y="628937"/>
            <a:ext cx="2294512" cy="1021220"/>
          </a:xfrm>
          <a:prstGeom prst="rect">
            <a:avLst/>
          </a:prstGeom>
        </p:spPr>
      </p:pic>
    </p:spTree>
    <p:extLst>
      <p:ext uri="{BB962C8B-B14F-4D97-AF65-F5344CB8AC3E}">
        <p14:creationId xmlns:p14="http://schemas.microsoft.com/office/powerpoint/2010/main" val="4249653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12" name="CasellaDiTesto 11">
            <a:extLst>
              <a:ext uri="{FF2B5EF4-FFF2-40B4-BE49-F238E27FC236}">
                <a16:creationId xmlns:a16="http://schemas.microsoft.com/office/drawing/2014/main" id="{97D6089F-3B09-4329-821C-8D0433DBCD33}"/>
              </a:ext>
            </a:extLst>
          </p:cNvPr>
          <p:cNvSpPr txBox="1"/>
          <p:nvPr/>
        </p:nvSpPr>
        <p:spPr>
          <a:xfrm>
            <a:off x="465363" y="2550170"/>
            <a:ext cx="9057459" cy="461665"/>
          </a:xfrm>
          <a:prstGeom prst="rect">
            <a:avLst/>
          </a:prstGeom>
          <a:noFill/>
        </p:spPr>
        <p:txBody>
          <a:bodyPr wrap="square">
            <a:spAutoFit/>
          </a:bodyPr>
          <a:lstStyle/>
          <a:p>
            <a:pPr algn="l"/>
            <a:r>
              <a:rPr lang="en-US" sz="2400" b="1" i="0" cap="all" dirty="0">
                <a:effectLst/>
                <a:latin typeface="Arial" panose="020B0604020202020204" pitchFamily="34" charset="0"/>
                <a:cs typeface="Arial" panose="020B0604020202020204" pitchFamily="34" charset="0"/>
              </a:rPr>
              <a:t>THE EXASCALE COMPUTING PROJECT- USA</a:t>
            </a:r>
          </a:p>
        </p:txBody>
      </p:sp>
      <p:sp>
        <p:nvSpPr>
          <p:cNvPr id="7" name="CasellaDiTesto 6">
            <a:extLst>
              <a:ext uri="{FF2B5EF4-FFF2-40B4-BE49-F238E27FC236}">
                <a16:creationId xmlns:a16="http://schemas.microsoft.com/office/drawing/2014/main" id="{069C2D66-45B5-412D-9DD0-125DB5AB9164}"/>
              </a:ext>
            </a:extLst>
          </p:cNvPr>
          <p:cNvSpPr txBox="1"/>
          <p:nvPr/>
        </p:nvSpPr>
        <p:spPr>
          <a:xfrm>
            <a:off x="345428" y="5854333"/>
            <a:ext cx="11282570"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https://www.exascaleproject.org/</a:t>
            </a:r>
            <a:endParaRPr lang="it-IT" sz="2400" b="1" dirty="0">
              <a:latin typeface="Courier New" panose="02070309020205020404" pitchFamily="49" charset="0"/>
              <a:cs typeface="Courier New" panose="02070309020205020404" pitchFamily="49" charset="0"/>
            </a:endParaRPr>
          </a:p>
        </p:txBody>
      </p:sp>
      <p:sp>
        <p:nvSpPr>
          <p:cNvPr id="9" name="CasellaDiTesto 8">
            <a:extLst>
              <a:ext uri="{FF2B5EF4-FFF2-40B4-BE49-F238E27FC236}">
                <a16:creationId xmlns:a16="http://schemas.microsoft.com/office/drawing/2014/main" id="{64B4F75E-5160-43F6-85B1-247113FE00A7}"/>
              </a:ext>
            </a:extLst>
          </p:cNvPr>
          <p:cNvSpPr txBox="1"/>
          <p:nvPr/>
        </p:nvSpPr>
        <p:spPr>
          <a:xfrm>
            <a:off x="380455" y="3528447"/>
            <a:ext cx="11779994" cy="830997"/>
          </a:xfrm>
          <a:prstGeom prst="rect">
            <a:avLst/>
          </a:prstGeom>
          <a:noFill/>
        </p:spPr>
        <p:txBody>
          <a:bodyPr wrap="square">
            <a:spAutoFit/>
          </a:bodyPr>
          <a:lstStyle/>
          <a:p>
            <a:r>
              <a:rPr lang="en-US" sz="2400" b="1" i="0" dirty="0">
                <a:effectLst/>
                <a:latin typeface="Arial" panose="020B0604020202020204" pitchFamily="34" charset="0"/>
                <a:cs typeface="Arial" panose="020B0604020202020204" pitchFamily="34" charset="0"/>
              </a:rPr>
              <a:t>The Compelling Case for </a:t>
            </a:r>
            <a:r>
              <a:rPr lang="en-US" sz="2400" b="1" i="0" dirty="0" err="1">
                <a:effectLst/>
                <a:latin typeface="Arial" panose="020B0604020202020204" pitchFamily="34" charset="0"/>
                <a:cs typeface="Arial" panose="020B0604020202020204" pitchFamily="34" charset="0"/>
              </a:rPr>
              <a:t>Exascale</a:t>
            </a:r>
            <a:r>
              <a:rPr lang="en-US" sz="2400" b="1" i="0" dirty="0">
                <a:effectLst/>
                <a:latin typeface="Arial" panose="020B0604020202020204" pitchFamily="34" charset="0"/>
                <a:cs typeface="Arial" panose="020B0604020202020204" pitchFamily="34" charset="0"/>
              </a:rPr>
              <a:t> Computing  (</a:t>
            </a:r>
            <a:r>
              <a:rPr lang="en-US" sz="2000" b="0" i="0" dirty="0">
                <a:solidFill>
                  <a:srgbClr val="333333"/>
                </a:solidFill>
                <a:effectLst/>
                <a:latin typeface="Arial" panose="020B0604020202020204" pitchFamily="34" charset="0"/>
                <a:cs typeface="Arial" panose="020B0604020202020204" pitchFamily="34" charset="0"/>
              </a:rPr>
              <a:t>U.S. Department of Energy (</a:t>
            </a:r>
            <a:r>
              <a:rPr lang="en-US" sz="2000" b="1" i="0" dirty="0">
                <a:solidFill>
                  <a:srgbClr val="333333"/>
                </a:solidFill>
                <a:effectLst/>
                <a:latin typeface="Arial" panose="020B0604020202020204" pitchFamily="34" charset="0"/>
                <a:cs typeface="Arial" panose="020B0604020202020204" pitchFamily="34" charset="0"/>
              </a:rPr>
              <a:t>DOE</a:t>
            </a:r>
            <a:r>
              <a:rPr lang="en-US" sz="2000" b="0" i="0" dirty="0">
                <a:solidFill>
                  <a:srgbClr val="333333"/>
                </a:solidFill>
                <a:effectLst/>
                <a:latin typeface="Arial" panose="020B0604020202020204" pitchFamily="34" charset="0"/>
                <a:cs typeface="Arial" panose="020B0604020202020204" pitchFamily="34" charset="0"/>
              </a:rPr>
              <a:t>): Office of Science (SC), National Nuclear Security Administration (NNSA)</a:t>
            </a:r>
            <a:r>
              <a:rPr lang="en-US" sz="2400" b="1" i="0" dirty="0">
                <a:effectLst/>
                <a:latin typeface="Arial" panose="020B0604020202020204" pitchFamily="34" charset="0"/>
                <a:cs typeface="Arial" panose="020B0604020202020204" pitchFamily="34" charset="0"/>
              </a:rPr>
              <a:t>)</a:t>
            </a:r>
          </a:p>
        </p:txBody>
      </p:sp>
      <p:pic>
        <p:nvPicPr>
          <p:cNvPr id="5" name="Immagine 4">
            <a:extLst>
              <a:ext uri="{FF2B5EF4-FFF2-40B4-BE49-F238E27FC236}">
                <a16:creationId xmlns:a16="http://schemas.microsoft.com/office/drawing/2014/main" id="{516E1A1A-9F7F-4B9C-B2BB-B4920CC1A224}"/>
              </a:ext>
            </a:extLst>
          </p:cNvPr>
          <p:cNvPicPr>
            <a:picLocks noChangeAspect="1"/>
          </p:cNvPicPr>
          <p:nvPr/>
        </p:nvPicPr>
        <p:blipFill>
          <a:blip r:embed="rId3"/>
          <a:stretch>
            <a:fillRect/>
          </a:stretch>
        </p:blipFill>
        <p:spPr>
          <a:xfrm>
            <a:off x="8033586" y="1613248"/>
            <a:ext cx="3424263" cy="1547824"/>
          </a:xfrm>
          <a:prstGeom prst="rect">
            <a:avLst/>
          </a:prstGeom>
        </p:spPr>
      </p:pic>
      <p:sp>
        <p:nvSpPr>
          <p:cNvPr id="8" name="CasellaDiTesto 7">
            <a:extLst>
              <a:ext uri="{FF2B5EF4-FFF2-40B4-BE49-F238E27FC236}">
                <a16:creationId xmlns:a16="http://schemas.microsoft.com/office/drawing/2014/main" id="{CE4E1263-3473-05F3-848F-2B0149509F93}"/>
              </a:ext>
            </a:extLst>
          </p:cNvPr>
          <p:cNvSpPr txBox="1"/>
          <p:nvPr/>
        </p:nvSpPr>
        <p:spPr>
          <a:xfrm>
            <a:off x="378775" y="4710090"/>
            <a:ext cx="11434449" cy="830997"/>
          </a:xfrm>
          <a:prstGeom prst="rect">
            <a:avLst/>
          </a:prstGeom>
          <a:noFill/>
        </p:spPr>
        <p:txBody>
          <a:bodyPr wrap="square">
            <a:spAutoFit/>
          </a:bodyPr>
          <a:lstStyle/>
          <a:p>
            <a:pPr algn="l"/>
            <a:r>
              <a:rPr lang="en-US" sz="2400" dirty="0">
                <a:latin typeface="Arial" panose="020B0604020202020204" pitchFamily="34" charset="0"/>
                <a:cs typeface="Arial" panose="020B0604020202020204" pitchFamily="34" charset="0"/>
              </a:rPr>
              <a:t>Scientific a</a:t>
            </a:r>
            <a:r>
              <a:rPr lang="en-US" sz="2400" b="0" i="0" dirty="0">
                <a:effectLst/>
                <a:latin typeface="Arial" panose="020B0604020202020204" pitchFamily="34" charset="0"/>
                <a:cs typeface="Arial" panose="020B0604020202020204" pitchFamily="34" charset="0"/>
              </a:rPr>
              <a:t>pplications and software for Quality of Life, Strong Economy, National Security</a:t>
            </a:r>
          </a:p>
        </p:txBody>
      </p:sp>
    </p:spTree>
    <p:extLst>
      <p:ext uri="{BB962C8B-B14F-4D97-AF65-F5344CB8AC3E}">
        <p14:creationId xmlns:p14="http://schemas.microsoft.com/office/powerpoint/2010/main" val="195808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8988620" cy="464602"/>
          </a:xfrm>
        </p:spPr>
        <p:txBody>
          <a:bodyPr/>
          <a:lstStyle/>
          <a:p>
            <a:r>
              <a:rPr lang="it-IT" sz="3600" dirty="0"/>
              <a:t>Do </a:t>
            </a:r>
            <a:r>
              <a:rPr lang="it-IT" sz="3600" dirty="0" err="1"/>
              <a:t>we</a:t>
            </a:r>
            <a:r>
              <a:rPr lang="it-IT" sz="3600" dirty="0"/>
              <a:t> </a:t>
            </a:r>
            <a:r>
              <a:rPr lang="it-IT" sz="3600" dirty="0" err="1"/>
              <a:t>really</a:t>
            </a:r>
            <a:r>
              <a:rPr lang="it-IT" sz="3600" dirty="0"/>
              <a:t> </a:t>
            </a:r>
            <a:r>
              <a:rPr lang="it-IT" sz="3600" dirty="0" err="1"/>
              <a:t>need</a:t>
            </a:r>
            <a:r>
              <a:rPr lang="it-IT" sz="3600" dirty="0"/>
              <a:t> </a:t>
            </a:r>
            <a:r>
              <a:rPr lang="it-IT" sz="3600" dirty="0" err="1"/>
              <a:t>very</a:t>
            </a:r>
            <a:r>
              <a:rPr lang="it-IT" sz="3600" dirty="0"/>
              <a:t> </a:t>
            </a:r>
            <a:r>
              <a:rPr lang="it-IT" sz="3600" dirty="0" err="1"/>
              <a:t>powerful</a:t>
            </a:r>
            <a:r>
              <a:rPr lang="it-IT" sz="3600" dirty="0"/>
              <a:t> computers ?</a:t>
            </a:r>
            <a:endParaRPr lang="it-GB" sz="3600" dirty="0"/>
          </a:p>
        </p:txBody>
      </p:sp>
      <p:pic>
        <p:nvPicPr>
          <p:cNvPr id="6" name="Immagine 5">
            <a:extLst>
              <a:ext uri="{FF2B5EF4-FFF2-40B4-BE49-F238E27FC236}">
                <a16:creationId xmlns:a16="http://schemas.microsoft.com/office/drawing/2014/main" id="{2B4D2D98-EA60-460D-930D-B8F98C9D797F}"/>
              </a:ext>
            </a:extLst>
          </p:cNvPr>
          <p:cNvPicPr>
            <a:picLocks noChangeAspect="1"/>
          </p:cNvPicPr>
          <p:nvPr/>
        </p:nvPicPr>
        <p:blipFill>
          <a:blip r:embed="rId2"/>
          <a:stretch>
            <a:fillRect/>
          </a:stretch>
        </p:blipFill>
        <p:spPr>
          <a:xfrm>
            <a:off x="896702" y="2052825"/>
            <a:ext cx="10141412" cy="4424395"/>
          </a:xfrm>
          <a:prstGeom prst="rect">
            <a:avLst/>
          </a:prstGeom>
        </p:spPr>
      </p:pic>
    </p:spTree>
    <p:extLst>
      <p:ext uri="{BB962C8B-B14F-4D97-AF65-F5344CB8AC3E}">
        <p14:creationId xmlns:p14="http://schemas.microsoft.com/office/powerpoint/2010/main" val="2615672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12" name="CasellaDiTesto 11">
            <a:extLst>
              <a:ext uri="{FF2B5EF4-FFF2-40B4-BE49-F238E27FC236}">
                <a16:creationId xmlns:a16="http://schemas.microsoft.com/office/drawing/2014/main" id="{97D6089F-3B09-4329-821C-8D0433DBCD33}"/>
              </a:ext>
            </a:extLst>
          </p:cNvPr>
          <p:cNvSpPr txBox="1"/>
          <p:nvPr/>
        </p:nvSpPr>
        <p:spPr>
          <a:xfrm>
            <a:off x="557249" y="2602429"/>
            <a:ext cx="11449769" cy="1292662"/>
          </a:xfrm>
          <a:prstGeom prst="rect">
            <a:avLst/>
          </a:prstGeom>
          <a:noFill/>
        </p:spPr>
        <p:txBody>
          <a:bodyPr wrap="square">
            <a:spAutoFit/>
          </a:bodyPr>
          <a:lstStyle/>
          <a:p>
            <a:pPr algn="l"/>
            <a:r>
              <a:rPr lang="en-US" sz="2400" b="1" i="0" cap="all" dirty="0">
                <a:effectLst/>
                <a:latin typeface="Arial" panose="020B0604020202020204" pitchFamily="34" charset="0"/>
                <a:cs typeface="Arial" panose="020B0604020202020204" pitchFamily="34" charset="0"/>
              </a:rPr>
              <a:t>INTERNATIONAL EXASCALE SOFTWARE PROJECT</a:t>
            </a:r>
          </a:p>
          <a:p>
            <a:pPr algn="l"/>
            <a:endParaRPr lang="en-US" sz="1000" b="1" i="0" cap="all" dirty="0">
              <a:effectLst/>
              <a:latin typeface="Arial" panose="020B0604020202020204" pitchFamily="34" charset="0"/>
              <a:cs typeface="Arial" panose="020B0604020202020204" pitchFamily="34" charset="0"/>
            </a:endParaRPr>
          </a:p>
          <a:p>
            <a:pPr algn="l"/>
            <a:r>
              <a:rPr lang="en-US" sz="2200" b="0" i="0" dirty="0">
                <a:solidFill>
                  <a:srgbClr val="000000"/>
                </a:solidFill>
                <a:effectLst/>
                <a:latin typeface="Arial" panose="020B0604020202020204" pitchFamily="34" charset="0"/>
                <a:cs typeface="Arial" panose="020B0604020202020204" pitchFamily="34" charset="0"/>
              </a:rPr>
              <a:t>“The International </a:t>
            </a:r>
            <a:r>
              <a:rPr lang="en-US" sz="2200" b="0" i="0" dirty="0" err="1">
                <a:solidFill>
                  <a:srgbClr val="000000"/>
                </a:solidFill>
                <a:effectLst/>
                <a:latin typeface="Arial" panose="020B0604020202020204" pitchFamily="34" charset="0"/>
                <a:cs typeface="Arial" panose="020B0604020202020204" pitchFamily="34" charset="0"/>
              </a:rPr>
              <a:t>Exascale</a:t>
            </a:r>
            <a:r>
              <a:rPr lang="en-US" sz="2200" b="0" i="0" dirty="0">
                <a:solidFill>
                  <a:srgbClr val="000000"/>
                </a:solidFill>
                <a:effectLst/>
                <a:latin typeface="Arial" panose="020B0604020202020204" pitchFamily="34" charset="0"/>
                <a:cs typeface="Arial" panose="020B0604020202020204" pitchFamily="34" charset="0"/>
              </a:rPr>
              <a:t> Software Roadmap," </a:t>
            </a:r>
            <a:r>
              <a:rPr lang="en-US" sz="2200" b="0" i="0" dirty="0" err="1">
                <a:solidFill>
                  <a:srgbClr val="000000"/>
                </a:solidFill>
                <a:effectLst/>
                <a:latin typeface="Arial" panose="020B0604020202020204" pitchFamily="34" charset="0"/>
                <a:cs typeface="Arial" panose="020B0604020202020204" pitchFamily="34" charset="0"/>
              </a:rPr>
              <a:t>Dongarra</a:t>
            </a:r>
            <a:r>
              <a:rPr lang="en-US" sz="2200" b="0" i="0" dirty="0">
                <a:solidFill>
                  <a:srgbClr val="000000"/>
                </a:solidFill>
                <a:effectLst/>
                <a:latin typeface="Arial" panose="020B0604020202020204" pitchFamily="34" charset="0"/>
                <a:cs typeface="Arial" panose="020B0604020202020204" pitchFamily="34" charset="0"/>
              </a:rPr>
              <a:t>, J., Beckman, P. et al., Volume 25, Number 1, 2011, International Journal of High Performance Computer Applications</a:t>
            </a:r>
            <a:endParaRPr lang="en-US" sz="2200" b="1" i="0" cap="all" dirty="0">
              <a:effectLst/>
              <a:latin typeface="Arial" panose="020B060402020202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EFABDE12-CCEA-4896-8434-636B8FC58D7F}"/>
              </a:ext>
            </a:extLst>
          </p:cNvPr>
          <p:cNvSpPr txBox="1"/>
          <p:nvPr/>
        </p:nvSpPr>
        <p:spPr>
          <a:xfrm>
            <a:off x="557249" y="5731795"/>
            <a:ext cx="7900553"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2"/>
              </a:rPr>
              <a:t>https://www.exascale.org/iesp/Main_Page</a:t>
            </a:r>
            <a:endParaRPr lang="it-IT" sz="2400" b="1" dirty="0">
              <a:latin typeface="Courier New" panose="02070309020205020404" pitchFamily="49" charset="0"/>
              <a:cs typeface="Courier New" panose="02070309020205020404" pitchFamily="49" charset="0"/>
            </a:endParaRPr>
          </a:p>
        </p:txBody>
      </p:sp>
      <p:pic>
        <p:nvPicPr>
          <p:cNvPr id="14" name="Immagine 13">
            <a:extLst>
              <a:ext uri="{FF2B5EF4-FFF2-40B4-BE49-F238E27FC236}">
                <a16:creationId xmlns:a16="http://schemas.microsoft.com/office/drawing/2014/main" id="{8B16730E-C030-4C07-8025-8D5C1D39ED06}"/>
              </a:ext>
            </a:extLst>
          </p:cNvPr>
          <p:cNvPicPr>
            <a:picLocks noChangeAspect="1"/>
          </p:cNvPicPr>
          <p:nvPr/>
        </p:nvPicPr>
        <p:blipFill>
          <a:blip r:embed="rId3"/>
          <a:stretch>
            <a:fillRect/>
          </a:stretch>
        </p:blipFill>
        <p:spPr>
          <a:xfrm>
            <a:off x="7297923" y="1160004"/>
            <a:ext cx="4624421" cy="1243022"/>
          </a:xfrm>
          <a:prstGeom prst="rect">
            <a:avLst/>
          </a:prstGeom>
        </p:spPr>
      </p:pic>
      <p:sp>
        <p:nvSpPr>
          <p:cNvPr id="6" name="CasellaDiTesto 5">
            <a:extLst>
              <a:ext uri="{FF2B5EF4-FFF2-40B4-BE49-F238E27FC236}">
                <a16:creationId xmlns:a16="http://schemas.microsoft.com/office/drawing/2014/main" id="{1C221649-BDD5-C760-9062-09D03C7E3FA4}"/>
              </a:ext>
            </a:extLst>
          </p:cNvPr>
          <p:cNvSpPr txBox="1"/>
          <p:nvPr/>
        </p:nvSpPr>
        <p:spPr>
          <a:xfrm>
            <a:off x="563029" y="4067572"/>
            <a:ext cx="11449769" cy="1384995"/>
          </a:xfrm>
          <a:prstGeom prst="rect">
            <a:avLst/>
          </a:prstGeom>
          <a:noFill/>
        </p:spPr>
        <p:txBody>
          <a:bodyPr wrap="square">
            <a:spAutoFit/>
          </a:bodyPr>
          <a:lstStyle/>
          <a:p>
            <a:pPr algn="l"/>
            <a:r>
              <a:rPr lang="en-US" sz="2100" b="0" i="0" dirty="0">
                <a:solidFill>
                  <a:srgbClr val="000000"/>
                </a:solidFill>
                <a:effectLst/>
                <a:latin typeface="Arial" panose="020B0604020202020204" pitchFamily="34" charset="0"/>
                <a:cs typeface="Arial" panose="020B0604020202020204" pitchFamily="34" charset="0"/>
              </a:rPr>
              <a:t>An international research community that organized a series of bi-annual meetings from 2009 to  2012 to  develop ideas </a:t>
            </a:r>
            <a:r>
              <a:rPr lang="en-US" sz="2100" dirty="0">
                <a:solidFill>
                  <a:srgbClr val="000000"/>
                </a:solidFill>
                <a:latin typeface="Arial" panose="020B0604020202020204" pitchFamily="34" charset="0"/>
                <a:cs typeface="Arial" panose="020B0604020202020204" pitchFamily="34" charset="0"/>
              </a:rPr>
              <a:t>for </a:t>
            </a:r>
            <a:r>
              <a:rPr lang="en-US" sz="2100" b="0" i="0" dirty="0">
                <a:solidFill>
                  <a:srgbClr val="000000"/>
                </a:solidFill>
                <a:effectLst/>
                <a:latin typeface="Arial" panose="020B0604020202020204" pitchFamily="34" charset="0"/>
                <a:cs typeface="Arial" panose="020B0604020202020204" pitchFamily="34" charset="0"/>
              </a:rPr>
              <a:t>hardware/software design to move to </a:t>
            </a:r>
            <a:r>
              <a:rPr lang="en-US" sz="2100" b="0" i="0" dirty="0" err="1">
                <a:solidFill>
                  <a:srgbClr val="000000"/>
                </a:solidFill>
                <a:effectLst/>
                <a:latin typeface="Arial" panose="020B0604020202020204" pitchFamily="34" charset="0"/>
                <a:cs typeface="Arial" panose="020B0604020202020204" pitchFamily="34" charset="0"/>
              </a:rPr>
              <a:t>exascale</a:t>
            </a:r>
            <a:r>
              <a:rPr lang="en-US" sz="2100" b="0" i="0" dirty="0">
                <a:solidFill>
                  <a:srgbClr val="000000"/>
                </a:solidFill>
                <a:effectLst/>
                <a:latin typeface="Arial" panose="020B0604020202020204" pitchFamily="34" charset="0"/>
                <a:cs typeface="Arial" panose="020B0604020202020204" pitchFamily="34" charset="0"/>
              </a:rPr>
              <a:t> science and to produce an overview of the state of different national and international projects to develop </a:t>
            </a:r>
            <a:r>
              <a:rPr lang="en-US" sz="2100" b="0" i="0" dirty="0" err="1">
                <a:solidFill>
                  <a:srgbClr val="000000"/>
                </a:solidFill>
                <a:effectLst/>
                <a:latin typeface="Arial" panose="020B0604020202020204" pitchFamily="34" charset="0"/>
                <a:cs typeface="Arial" panose="020B0604020202020204" pitchFamily="34" charset="0"/>
              </a:rPr>
              <a:t>exascale</a:t>
            </a:r>
            <a:r>
              <a:rPr lang="en-US" sz="2100" b="0" i="0" dirty="0">
                <a:solidFill>
                  <a:srgbClr val="000000"/>
                </a:solidFill>
                <a:effectLst/>
                <a:latin typeface="Arial" panose="020B0604020202020204" pitchFamily="34" charset="0"/>
                <a:cs typeface="Arial" panose="020B0604020202020204" pitchFamily="34" charset="0"/>
              </a:rPr>
              <a:t> computing</a:t>
            </a:r>
            <a:endParaRPr lang="en-US" sz="2100" b="1" i="0" cap="all"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785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12" name="CasellaDiTesto 11">
            <a:extLst>
              <a:ext uri="{FF2B5EF4-FFF2-40B4-BE49-F238E27FC236}">
                <a16:creationId xmlns:a16="http://schemas.microsoft.com/office/drawing/2014/main" id="{97D6089F-3B09-4329-821C-8D0433DBCD33}"/>
              </a:ext>
            </a:extLst>
          </p:cNvPr>
          <p:cNvSpPr txBox="1"/>
          <p:nvPr/>
        </p:nvSpPr>
        <p:spPr>
          <a:xfrm>
            <a:off x="391887" y="2416336"/>
            <a:ext cx="11937274" cy="830997"/>
          </a:xfrm>
          <a:prstGeom prst="rect">
            <a:avLst/>
          </a:prstGeom>
          <a:noFill/>
        </p:spPr>
        <p:txBody>
          <a:bodyPr wrap="square">
            <a:spAutoFit/>
          </a:bodyPr>
          <a:lstStyle/>
          <a:p>
            <a:pPr algn="l"/>
            <a:r>
              <a:rPr lang="en-US" sz="2400" b="1" i="0" cap="all" dirty="0">
                <a:effectLst/>
                <a:latin typeface="Arial" panose="020B0604020202020204" pitchFamily="34" charset="0"/>
                <a:cs typeface="Arial" panose="020B0604020202020204" pitchFamily="34" charset="0"/>
              </a:rPr>
              <a:t>THE EUROPEAN HIGH PERFORMANCE COMPUTING JOINT UNDERTAKING (</a:t>
            </a:r>
            <a:r>
              <a:rPr lang="en-US" sz="2400" b="1" i="0" cap="all" dirty="0" err="1">
                <a:effectLst/>
                <a:latin typeface="Arial" panose="020B0604020202020204" pitchFamily="34" charset="0"/>
                <a:cs typeface="Arial" panose="020B0604020202020204" pitchFamily="34" charset="0"/>
              </a:rPr>
              <a:t>EuroHPC</a:t>
            </a:r>
            <a:r>
              <a:rPr lang="en-US" sz="2400" b="1" i="0" cap="all" dirty="0">
                <a:effectLst/>
                <a:latin typeface="Arial" panose="020B0604020202020204" pitchFamily="34" charset="0"/>
                <a:cs typeface="Arial" panose="020B0604020202020204" pitchFamily="34" charset="0"/>
              </a:rPr>
              <a:t> JU) - EU</a:t>
            </a:r>
          </a:p>
        </p:txBody>
      </p:sp>
      <p:sp>
        <p:nvSpPr>
          <p:cNvPr id="9" name="CasellaDiTesto 8">
            <a:extLst>
              <a:ext uri="{FF2B5EF4-FFF2-40B4-BE49-F238E27FC236}">
                <a16:creationId xmlns:a16="http://schemas.microsoft.com/office/drawing/2014/main" id="{64B4F75E-5160-43F6-85B1-247113FE00A7}"/>
              </a:ext>
            </a:extLst>
          </p:cNvPr>
          <p:cNvSpPr txBox="1"/>
          <p:nvPr/>
        </p:nvSpPr>
        <p:spPr>
          <a:xfrm>
            <a:off x="465363" y="3610668"/>
            <a:ext cx="11043466" cy="830997"/>
          </a:xfrm>
          <a:prstGeom prst="rect">
            <a:avLst/>
          </a:prstGeom>
          <a:noFill/>
        </p:spPr>
        <p:txBody>
          <a:bodyPr wrap="square">
            <a:spAutoFit/>
          </a:bodyPr>
          <a:lstStyle/>
          <a:p>
            <a:pPr algn="l"/>
            <a:r>
              <a:rPr lang="en-US" sz="2400" b="0" i="0" dirty="0">
                <a:effectLst/>
                <a:latin typeface="Arial" panose="020B0604020202020204" pitchFamily="34" charset="0"/>
                <a:cs typeface="Arial" panose="020B0604020202020204" pitchFamily="34" charset="0"/>
              </a:rPr>
              <a:t>joint initiative between the EU, European countries and private partners to develop a World Class Supercomputing Ecosystem in Europe</a:t>
            </a:r>
          </a:p>
        </p:txBody>
      </p:sp>
      <p:sp>
        <p:nvSpPr>
          <p:cNvPr id="8" name="CasellaDiTesto 7">
            <a:extLst>
              <a:ext uri="{FF2B5EF4-FFF2-40B4-BE49-F238E27FC236}">
                <a16:creationId xmlns:a16="http://schemas.microsoft.com/office/drawing/2014/main" id="{BF5E14DA-6F86-4D2D-84A3-89BEF3D64FDF}"/>
              </a:ext>
            </a:extLst>
          </p:cNvPr>
          <p:cNvSpPr txBox="1"/>
          <p:nvPr/>
        </p:nvSpPr>
        <p:spPr>
          <a:xfrm>
            <a:off x="572570" y="4904615"/>
            <a:ext cx="5787954"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https://eurohpc-ju.europa.eu/</a:t>
            </a:r>
            <a:endParaRPr lang="it-IT" sz="2400" b="1" dirty="0">
              <a:latin typeface="Courier New" panose="02070309020205020404" pitchFamily="49" charset="0"/>
              <a:cs typeface="Courier New" panose="02070309020205020404" pitchFamily="49" charset="0"/>
            </a:endParaRPr>
          </a:p>
        </p:txBody>
      </p:sp>
      <p:sp>
        <p:nvSpPr>
          <p:cNvPr id="7" name="CasellaDiTesto 6">
            <a:extLst>
              <a:ext uri="{FF2B5EF4-FFF2-40B4-BE49-F238E27FC236}">
                <a16:creationId xmlns:a16="http://schemas.microsoft.com/office/drawing/2014/main" id="{700C64D2-68CE-E1EE-F09C-56495AC25AEC}"/>
              </a:ext>
            </a:extLst>
          </p:cNvPr>
          <p:cNvSpPr txBox="1"/>
          <p:nvPr/>
        </p:nvSpPr>
        <p:spPr>
          <a:xfrm>
            <a:off x="572570" y="5578245"/>
            <a:ext cx="10742724" cy="461665"/>
          </a:xfrm>
          <a:prstGeom prst="rect">
            <a:avLst/>
          </a:prstGeom>
          <a:noFill/>
        </p:spPr>
        <p:txBody>
          <a:bodyPr wrap="square">
            <a:spAutoFit/>
          </a:bodyPr>
          <a:lstStyle/>
          <a:p>
            <a:r>
              <a:rPr lang="it-IT" sz="2400" b="1" dirty="0">
                <a:latin typeface="Courier New" panose="02070309020205020404" pitchFamily="49" charset="0"/>
                <a:cs typeface="Courier New" panose="02070309020205020404" pitchFamily="49" charset="0"/>
                <a:hlinkClick r:id="rId3"/>
              </a:rPr>
              <a:t>https://en.wikipedia.org/wiki/Supercomputing_in_Europe</a:t>
            </a:r>
            <a:endParaRPr lang="it-IT"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18925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it-IT" sz="3600" dirty="0"/>
              <a:t>Strategic projects</a:t>
            </a:r>
            <a:endParaRPr lang="it-GB" sz="3600" dirty="0"/>
          </a:p>
        </p:txBody>
      </p:sp>
      <p:sp>
        <p:nvSpPr>
          <p:cNvPr id="12" name="CasellaDiTesto 11">
            <a:extLst>
              <a:ext uri="{FF2B5EF4-FFF2-40B4-BE49-F238E27FC236}">
                <a16:creationId xmlns:a16="http://schemas.microsoft.com/office/drawing/2014/main" id="{97D6089F-3B09-4329-821C-8D0433DBCD33}"/>
              </a:ext>
            </a:extLst>
          </p:cNvPr>
          <p:cNvSpPr txBox="1"/>
          <p:nvPr/>
        </p:nvSpPr>
        <p:spPr>
          <a:xfrm>
            <a:off x="465363" y="2123616"/>
            <a:ext cx="11937274" cy="461665"/>
          </a:xfrm>
          <a:prstGeom prst="rect">
            <a:avLst/>
          </a:prstGeom>
          <a:noFill/>
        </p:spPr>
        <p:txBody>
          <a:bodyPr wrap="square">
            <a:spAutoFit/>
          </a:bodyPr>
          <a:lstStyle/>
          <a:p>
            <a:pPr algn="l"/>
            <a:r>
              <a:rPr lang="en-US" sz="2400" b="1" i="0" cap="all" dirty="0">
                <a:effectLst/>
                <a:latin typeface="Arial" panose="020B0604020202020204" pitchFamily="34" charset="0"/>
                <a:cs typeface="Arial" panose="020B0604020202020204" pitchFamily="34" charset="0"/>
              </a:rPr>
              <a:t>PRACE – PARTNERSHIP FOR ADVANCED COMPUTING IN EUROPE</a:t>
            </a:r>
          </a:p>
        </p:txBody>
      </p:sp>
      <p:sp>
        <p:nvSpPr>
          <p:cNvPr id="9" name="CasellaDiTesto 8">
            <a:extLst>
              <a:ext uri="{FF2B5EF4-FFF2-40B4-BE49-F238E27FC236}">
                <a16:creationId xmlns:a16="http://schemas.microsoft.com/office/drawing/2014/main" id="{64B4F75E-5160-43F6-85B1-247113FE00A7}"/>
              </a:ext>
            </a:extLst>
          </p:cNvPr>
          <p:cNvSpPr txBox="1"/>
          <p:nvPr/>
        </p:nvSpPr>
        <p:spPr>
          <a:xfrm>
            <a:off x="379182" y="2714210"/>
            <a:ext cx="11433636" cy="2308324"/>
          </a:xfrm>
          <a:prstGeom prst="rect">
            <a:avLst/>
          </a:prstGeom>
          <a:noFill/>
        </p:spPr>
        <p:txBody>
          <a:bodyPr wrap="square">
            <a:spAutoFit/>
          </a:bodyPr>
          <a:lstStyle/>
          <a:p>
            <a:pPr algn="just"/>
            <a:r>
              <a:rPr lang="en-US" sz="2400" b="0" i="0" dirty="0">
                <a:solidFill>
                  <a:srgbClr val="3A3A3A"/>
                </a:solidFill>
                <a:effectLst/>
                <a:latin typeface="Source Sans Pro" panose="020B0503030403020204" pitchFamily="34" charset="0"/>
              </a:rPr>
              <a:t>The mission of PRACE is to enable high-impact scientific discovery and engineering research and development across all disciplines to enhance European competitiveness for the benefit of society. It has </a:t>
            </a:r>
            <a:r>
              <a:rPr lang="en-US" sz="2400" b="0" i="0" u="none" strike="noStrike" dirty="0">
                <a:effectLst/>
                <a:latin typeface="Source Sans Pro" panose="020B0503030403020204" pitchFamily="34" charset="0"/>
              </a:rPr>
              <a:t>25 member countries</a:t>
            </a:r>
            <a:r>
              <a:rPr lang="en-US" sz="2400" b="0" i="0" dirty="0">
                <a:effectLst/>
                <a:latin typeface="Source Sans Pro" panose="020B0503030403020204" pitchFamily="34" charset="0"/>
              </a:rPr>
              <a:t> </a:t>
            </a:r>
            <a:r>
              <a:rPr lang="en-US" sz="2400" b="0" i="0" dirty="0">
                <a:solidFill>
                  <a:srgbClr val="3A3A3A"/>
                </a:solidFill>
                <a:effectLst/>
                <a:latin typeface="Source Sans Pro" panose="020B0503030403020204" pitchFamily="34" charset="0"/>
              </a:rPr>
              <a:t>whose representative </a:t>
            </a:r>
            <a:r>
              <a:rPr lang="en-US" sz="2400" b="0" i="0" dirty="0" err="1">
                <a:solidFill>
                  <a:srgbClr val="3A3A3A"/>
                </a:solidFill>
                <a:effectLst/>
                <a:latin typeface="Source Sans Pro" panose="020B0503030403020204" pitchFamily="34" charset="0"/>
              </a:rPr>
              <a:t>organisations</a:t>
            </a:r>
            <a:r>
              <a:rPr lang="en-US" sz="2400" b="0" i="0" dirty="0">
                <a:solidFill>
                  <a:srgbClr val="3A3A3A"/>
                </a:solidFill>
                <a:effectLst/>
                <a:latin typeface="Source Sans Pro" panose="020B0503030403020204" pitchFamily="34" charset="0"/>
              </a:rPr>
              <a:t> create a pan-European supercomputing infrastructure, providing access to computing and data management resources and services to researchers from academia and industry for large-scale scientific and engineering applications.</a:t>
            </a:r>
            <a:endParaRPr lang="en-US" sz="2400" b="0" i="0" dirty="0">
              <a:effectLst/>
            </a:endParaRPr>
          </a:p>
        </p:txBody>
      </p:sp>
      <p:sp>
        <p:nvSpPr>
          <p:cNvPr id="8" name="CasellaDiTesto 7">
            <a:extLst>
              <a:ext uri="{FF2B5EF4-FFF2-40B4-BE49-F238E27FC236}">
                <a16:creationId xmlns:a16="http://schemas.microsoft.com/office/drawing/2014/main" id="{BF5E14DA-6F86-4D2D-84A3-89BEF3D64FDF}"/>
              </a:ext>
            </a:extLst>
          </p:cNvPr>
          <p:cNvSpPr txBox="1"/>
          <p:nvPr/>
        </p:nvSpPr>
        <p:spPr>
          <a:xfrm>
            <a:off x="465363" y="5151463"/>
            <a:ext cx="7668829"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https://prace-ri.eu/about/introduction/</a:t>
            </a:r>
            <a:endParaRPr lang="it-IT" sz="2400" b="1" dirty="0">
              <a:latin typeface="Courier New" panose="02070309020205020404" pitchFamily="49" charset="0"/>
              <a:cs typeface="Courier New" panose="02070309020205020404" pitchFamily="49" charset="0"/>
            </a:endParaRPr>
          </a:p>
        </p:txBody>
      </p:sp>
      <p:pic>
        <p:nvPicPr>
          <p:cNvPr id="4" name="Immagine 3">
            <a:extLst>
              <a:ext uri="{FF2B5EF4-FFF2-40B4-BE49-F238E27FC236}">
                <a16:creationId xmlns:a16="http://schemas.microsoft.com/office/drawing/2014/main" id="{8AF44E23-9EEE-80D0-4856-C8321B045D57}"/>
              </a:ext>
            </a:extLst>
          </p:cNvPr>
          <p:cNvPicPr>
            <a:picLocks noChangeAspect="1"/>
          </p:cNvPicPr>
          <p:nvPr/>
        </p:nvPicPr>
        <p:blipFill>
          <a:blip r:embed="rId3"/>
          <a:stretch>
            <a:fillRect/>
          </a:stretch>
        </p:blipFill>
        <p:spPr>
          <a:xfrm>
            <a:off x="6360524" y="900054"/>
            <a:ext cx="4062442" cy="919169"/>
          </a:xfrm>
          <a:prstGeom prst="rect">
            <a:avLst/>
          </a:prstGeom>
        </p:spPr>
      </p:pic>
      <p:sp>
        <p:nvSpPr>
          <p:cNvPr id="13" name="CasellaDiTesto 12">
            <a:extLst>
              <a:ext uri="{FF2B5EF4-FFF2-40B4-BE49-F238E27FC236}">
                <a16:creationId xmlns:a16="http://schemas.microsoft.com/office/drawing/2014/main" id="{7A551900-3E55-398B-D772-D43D950DF705}"/>
              </a:ext>
            </a:extLst>
          </p:cNvPr>
          <p:cNvSpPr txBox="1"/>
          <p:nvPr/>
        </p:nvSpPr>
        <p:spPr>
          <a:xfrm>
            <a:off x="434075" y="5731557"/>
            <a:ext cx="11852897" cy="430887"/>
          </a:xfrm>
          <a:prstGeom prst="rect">
            <a:avLst/>
          </a:prstGeom>
          <a:noFill/>
        </p:spPr>
        <p:txBody>
          <a:bodyPr wrap="square">
            <a:spAutoFit/>
          </a:bodyPr>
          <a:lstStyle/>
          <a:p>
            <a:r>
              <a:rPr lang="it-IT" sz="2200" b="1" dirty="0">
                <a:latin typeface="Courier New" panose="02070309020205020404" pitchFamily="49" charset="0"/>
                <a:cs typeface="Courier New" panose="02070309020205020404" pitchFamily="49" charset="0"/>
                <a:hlinkClick r:id="rId4"/>
              </a:rPr>
              <a:t>https://prace-ri.eu/wp-content/uploads/PRACE_Annual_Report_2020.pdf</a:t>
            </a:r>
            <a:endParaRPr lang="it-IT" sz="2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74769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en-US" sz="3600" b="1" i="0" dirty="0">
                <a:solidFill>
                  <a:srgbClr val="384853"/>
                </a:solidFill>
                <a:effectLst/>
                <a:latin typeface="ABeeZee"/>
              </a:rPr>
              <a:t>An interesting report</a:t>
            </a:r>
            <a:endParaRPr lang="it-GB" sz="3600" dirty="0"/>
          </a:p>
        </p:txBody>
      </p:sp>
      <p:sp>
        <p:nvSpPr>
          <p:cNvPr id="9" name="CasellaDiTesto 8">
            <a:extLst>
              <a:ext uri="{FF2B5EF4-FFF2-40B4-BE49-F238E27FC236}">
                <a16:creationId xmlns:a16="http://schemas.microsoft.com/office/drawing/2014/main" id="{64B4F75E-5160-43F6-85B1-247113FE00A7}"/>
              </a:ext>
            </a:extLst>
          </p:cNvPr>
          <p:cNvSpPr txBox="1"/>
          <p:nvPr/>
        </p:nvSpPr>
        <p:spPr>
          <a:xfrm>
            <a:off x="248625" y="3336874"/>
            <a:ext cx="11844036" cy="1785104"/>
          </a:xfrm>
          <a:prstGeom prst="rect">
            <a:avLst/>
          </a:prstGeom>
          <a:noFill/>
        </p:spPr>
        <p:txBody>
          <a:bodyPr wrap="square">
            <a:spAutoFit/>
          </a:bodyPr>
          <a:lstStyle/>
          <a:p>
            <a:pPr algn="l"/>
            <a:r>
              <a:rPr lang="en-US" sz="2200" b="0" i="0" dirty="0">
                <a:solidFill>
                  <a:srgbClr val="6F6969"/>
                </a:solidFill>
                <a:effectLst/>
                <a:latin typeface="Arial" panose="020B0604020202020204" pitchFamily="34" charset="0"/>
                <a:cs typeface="Arial" panose="020B0604020202020204" pitchFamily="34" charset="0"/>
              </a:rPr>
              <a:t>The research report assesses ongoing market trends, as well as the factors that are poised to enhance the market growth during the analysis timeframe. It encompasses major market restraints which may hamper the market growth. </a:t>
            </a:r>
          </a:p>
          <a:p>
            <a:pPr algn="l"/>
            <a:r>
              <a:rPr lang="en-US" sz="2200" dirty="0">
                <a:solidFill>
                  <a:srgbClr val="6F6969"/>
                </a:solidFill>
                <a:latin typeface="Arial" panose="020B0604020202020204" pitchFamily="34" charset="0"/>
                <a:cs typeface="Arial" panose="020B0604020202020204" pitchFamily="34" charset="0"/>
              </a:rPr>
              <a:t>T</a:t>
            </a:r>
            <a:r>
              <a:rPr lang="en-US" sz="2200" b="0" i="0" dirty="0">
                <a:solidFill>
                  <a:srgbClr val="6F6969"/>
                </a:solidFill>
                <a:effectLst/>
                <a:latin typeface="Arial" panose="020B0604020202020204" pitchFamily="34" charset="0"/>
                <a:cs typeface="Arial" panose="020B0604020202020204" pitchFamily="34" charset="0"/>
              </a:rPr>
              <a:t>he report also comprises of the key manufacturers which formulate the competitive terrain of the </a:t>
            </a:r>
            <a:r>
              <a:rPr lang="en-US" sz="2200" b="0" i="0" dirty="0" err="1">
                <a:solidFill>
                  <a:srgbClr val="6F6969"/>
                </a:solidFill>
                <a:effectLst/>
                <a:latin typeface="Arial" panose="020B0604020202020204" pitchFamily="34" charset="0"/>
                <a:cs typeface="Arial" panose="020B0604020202020204" pitchFamily="34" charset="0"/>
              </a:rPr>
              <a:t>Exascale</a:t>
            </a:r>
            <a:r>
              <a:rPr lang="en-US" sz="2200" b="0" i="0" dirty="0">
                <a:solidFill>
                  <a:srgbClr val="6F6969"/>
                </a:solidFill>
                <a:effectLst/>
                <a:latin typeface="Arial" panose="020B0604020202020204" pitchFamily="34" charset="0"/>
                <a:cs typeface="Arial" panose="020B0604020202020204" pitchFamily="34" charset="0"/>
              </a:rPr>
              <a:t> Computing market and also highlights the major market segmentations</a:t>
            </a:r>
            <a:endParaRPr lang="en-US" sz="2200" b="1" i="0" dirty="0">
              <a:solidFill>
                <a:srgbClr val="384853"/>
              </a:solidFill>
              <a:effectLst/>
              <a:latin typeface="Arial" panose="020B0604020202020204" pitchFamily="34" charset="0"/>
              <a:cs typeface="Arial" panose="020B0604020202020204" pitchFamily="34" charset="0"/>
            </a:endParaRPr>
          </a:p>
        </p:txBody>
      </p:sp>
      <p:sp>
        <p:nvSpPr>
          <p:cNvPr id="8" name="CasellaDiTesto 7">
            <a:extLst>
              <a:ext uri="{FF2B5EF4-FFF2-40B4-BE49-F238E27FC236}">
                <a16:creationId xmlns:a16="http://schemas.microsoft.com/office/drawing/2014/main" id="{BF5E14DA-6F86-4D2D-84A3-89BEF3D64FDF}"/>
              </a:ext>
            </a:extLst>
          </p:cNvPr>
          <p:cNvSpPr txBox="1"/>
          <p:nvPr/>
        </p:nvSpPr>
        <p:spPr>
          <a:xfrm>
            <a:off x="0" y="5604852"/>
            <a:ext cx="11812382" cy="430887"/>
          </a:xfrm>
          <a:prstGeom prst="rect">
            <a:avLst/>
          </a:prstGeom>
          <a:noFill/>
        </p:spPr>
        <p:txBody>
          <a:bodyPr wrap="square">
            <a:spAutoFit/>
          </a:bodyPr>
          <a:lstStyle/>
          <a:p>
            <a:r>
              <a:rPr lang="en-US" sz="2200" b="1" dirty="0">
                <a:latin typeface="Courier New" panose="02070309020205020404" pitchFamily="49" charset="0"/>
                <a:cs typeface="Courier New" panose="02070309020205020404" pitchFamily="49" charset="0"/>
                <a:hlinkClick r:id="rId2"/>
              </a:rPr>
              <a:t>https://www.business-newsupdate.com/exascale-computing-market-328354</a:t>
            </a:r>
            <a:endParaRPr lang="it-IT" sz="2200" b="1" dirty="0">
              <a:latin typeface="Courier New" panose="02070309020205020404" pitchFamily="49" charset="0"/>
              <a:cs typeface="Courier New" panose="02070309020205020404" pitchFamily="49" charset="0"/>
            </a:endParaRPr>
          </a:p>
        </p:txBody>
      </p:sp>
      <p:sp>
        <p:nvSpPr>
          <p:cNvPr id="7" name="CasellaDiTesto 6">
            <a:extLst>
              <a:ext uri="{FF2B5EF4-FFF2-40B4-BE49-F238E27FC236}">
                <a16:creationId xmlns:a16="http://schemas.microsoft.com/office/drawing/2014/main" id="{8319CF1F-FFFA-435C-A39B-EEC669E58B6B}"/>
              </a:ext>
            </a:extLst>
          </p:cNvPr>
          <p:cNvSpPr txBox="1"/>
          <p:nvPr/>
        </p:nvSpPr>
        <p:spPr>
          <a:xfrm>
            <a:off x="557249" y="2249000"/>
            <a:ext cx="10657658" cy="830997"/>
          </a:xfrm>
          <a:prstGeom prst="rect">
            <a:avLst/>
          </a:prstGeom>
          <a:noFill/>
        </p:spPr>
        <p:txBody>
          <a:bodyPr wrap="square">
            <a:spAutoFit/>
          </a:bodyPr>
          <a:lstStyle/>
          <a:p>
            <a:pPr algn="l"/>
            <a:r>
              <a:rPr lang="en-US" sz="2400" b="1" i="0" dirty="0" err="1">
                <a:solidFill>
                  <a:srgbClr val="384853"/>
                </a:solidFill>
                <a:effectLst/>
                <a:latin typeface="ABeeZee"/>
              </a:rPr>
              <a:t>Exascale</a:t>
            </a:r>
            <a:r>
              <a:rPr lang="en-US" sz="2400" b="1" i="0" dirty="0">
                <a:solidFill>
                  <a:srgbClr val="384853"/>
                </a:solidFill>
                <a:effectLst/>
                <a:latin typeface="ABeeZee"/>
              </a:rPr>
              <a:t> Computing Market Analysis, Innovation Trends and Current Business Trends by 2026</a:t>
            </a:r>
          </a:p>
        </p:txBody>
      </p:sp>
    </p:spTree>
    <p:extLst>
      <p:ext uri="{BB962C8B-B14F-4D97-AF65-F5344CB8AC3E}">
        <p14:creationId xmlns:p14="http://schemas.microsoft.com/office/powerpoint/2010/main" val="1429991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4742775" cy="464602"/>
          </a:xfrm>
        </p:spPr>
        <p:txBody>
          <a:bodyPr/>
          <a:lstStyle/>
          <a:p>
            <a:r>
              <a:rPr lang="en-US" sz="3600" b="1" i="0" dirty="0">
                <a:solidFill>
                  <a:srgbClr val="384853"/>
                </a:solidFill>
                <a:effectLst/>
                <a:latin typeface="ABeeZee"/>
              </a:rPr>
              <a:t>a META project</a:t>
            </a:r>
            <a:endParaRPr lang="it-GB" sz="3600" dirty="0"/>
          </a:p>
        </p:txBody>
      </p:sp>
      <p:sp>
        <p:nvSpPr>
          <p:cNvPr id="9" name="CasellaDiTesto 8">
            <a:extLst>
              <a:ext uri="{FF2B5EF4-FFF2-40B4-BE49-F238E27FC236}">
                <a16:creationId xmlns:a16="http://schemas.microsoft.com/office/drawing/2014/main" id="{64B4F75E-5160-43F6-85B1-247113FE00A7}"/>
              </a:ext>
            </a:extLst>
          </p:cNvPr>
          <p:cNvSpPr txBox="1"/>
          <p:nvPr/>
        </p:nvSpPr>
        <p:spPr>
          <a:xfrm>
            <a:off x="133527" y="2786244"/>
            <a:ext cx="11844036" cy="2308324"/>
          </a:xfrm>
          <a:prstGeom prst="rect">
            <a:avLst/>
          </a:prstGeom>
          <a:noFill/>
        </p:spPr>
        <p:txBody>
          <a:bodyPr wrap="square">
            <a:spAutoFit/>
          </a:bodyPr>
          <a:lstStyle/>
          <a:p>
            <a:pPr algn="just"/>
            <a:r>
              <a:rPr lang="en-US" sz="2400" b="0" i="0" dirty="0">
                <a:effectLst/>
                <a:latin typeface="ABeeZee"/>
              </a:rPr>
              <a:t>“Meta (Facebook)</a:t>
            </a:r>
            <a:r>
              <a:rPr lang="en-US" sz="2400" b="0" i="0" dirty="0">
                <a:effectLst/>
                <a:latin typeface="Optimistic Text"/>
              </a:rPr>
              <a:t> is announcing that </a:t>
            </a:r>
            <a:r>
              <a:rPr lang="en-US" sz="2400" dirty="0">
                <a:latin typeface="Optimistic Text"/>
              </a:rPr>
              <a:t>they ha</a:t>
            </a:r>
            <a:r>
              <a:rPr lang="en-US" sz="2400" b="0" i="0" dirty="0">
                <a:effectLst/>
                <a:latin typeface="Optimistic Text"/>
              </a:rPr>
              <a:t>ve designed and built the AI Research </a:t>
            </a:r>
            <a:r>
              <a:rPr lang="en-US" sz="2400" b="0" i="0" dirty="0" err="1">
                <a:effectLst/>
                <a:latin typeface="Optimistic Text"/>
              </a:rPr>
              <a:t>SuperCluster</a:t>
            </a:r>
            <a:r>
              <a:rPr lang="en-US" sz="2400" b="0" i="0" dirty="0">
                <a:effectLst/>
                <a:latin typeface="Optimistic Text"/>
              </a:rPr>
              <a:t> (RSC) — which will be among the fastest AI supercomputers running today and will be the fastest AI supercomputer in the world when it’s fully built out in mid-2022. Meta’s researchers have already started using RSC to train large models in natural language processing (NLP) and computer vision for research, with the aim of one day training models with trillions of parameters”.</a:t>
            </a:r>
            <a:endParaRPr lang="en-US" sz="2400" b="1" i="0" dirty="0">
              <a:effectLst/>
              <a:latin typeface="ABeeZee"/>
            </a:endParaRPr>
          </a:p>
        </p:txBody>
      </p:sp>
      <p:sp>
        <p:nvSpPr>
          <p:cNvPr id="8" name="CasellaDiTesto 7">
            <a:extLst>
              <a:ext uri="{FF2B5EF4-FFF2-40B4-BE49-F238E27FC236}">
                <a16:creationId xmlns:a16="http://schemas.microsoft.com/office/drawing/2014/main" id="{BF5E14DA-6F86-4D2D-84A3-89BEF3D64FDF}"/>
              </a:ext>
            </a:extLst>
          </p:cNvPr>
          <p:cNvSpPr txBox="1"/>
          <p:nvPr/>
        </p:nvSpPr>
        <p:spPr>
          <a:xfrm>
            <a:off x="214437" y="5308862"/>
            <a:ext cx="9840811"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2"/>
              </a:rPr>
              <a:t>https://www.youtube.com/watch?v=fZnykn1tDSE</a:t>
            </a:r>
            <a:endParaRPr lang="it-IT" sz="2400" b="1" dirty="0">
              <a:latin typeface="Courier New" panose="02070309020205020404" pitchFamily="49" charset="0"/>
              <a:cs typeface="Courier New" panose="02070309020205020404" pitchFamily="49" charset="0"/>
            </a:endParaRPr>
          </a:p>
        </p:txBody>
      </p:sp>
      <p:sp>
        <p:nvSpPr>
          <p:cNvPr id="7" name="CasellaDiTesto 6">
            <a:extLst>
              <a:ext uri="{FF2B5EF4-FFF2-40B4-BE49-F238E27FC236}">
                <a16:creationId xmlns:a16="http://schemas.microsoft.com/office/drawing/2014/main" id="{8319CF1F-FFFA-435C-A39B-EEC669E58B6B}"/>
              </a:ext>
            </a:extLst>
          </p:cNvPr>
          <p:cNvSpPr txBox="1"/>
          <p:nvPr/>
        </p:nvSpPr>
        <p:spPr>
          <a:xfrm>
            <a:off x="308827" y="2070468"/>
            <a:ext cx="10657658" cy="461665"/>
          </a:xfrm>
          <a:prstGeom prst="rect">
            <a:avLst/>
          </a:prstGeom>
          <a:noFill/>
        </p:spPr>
        <p:txBody>
          <a:bodyPr wrap="square">
            <a:spAutoFit/>
          </a:bodyPr>
          <a:lstStyle/>
          <a:p>
            <a:pPr algn="l"/>
            <a:r>
              <a:rPr lang="en-US" sz="2400" b="1" i="0" dirty="0">
                <a:solidFill>
                  <a:srgbClr val="384853"/>
                </a:solidFill>
                <a:effectLst/>
                <a:latin typeface="ABeeZee"/>
              </a:rPr>
              <a:t>AI RSC  - Artificial Intelligence Research Super Cluster</a:t>
            </a:r>
          </a:p>
        </p:txBody>
      </p:sp>
      <p:sp>
        <p:nvSpPr>
          <p:cNvPr id="6" name="CasellaDiTesto 5">
            <a:extLst>
              <a:ext uri="{FF2B5EF4-FFF2-40B4-BE49-F238E27FC236}">
                <a16:creationId xmlns:a16="http://schemas.microsoft.com/office/drawing/2014/main" id="{D27D04D2-A573-C1B6-CCCF-0540138EA953}"/>
              </a:ext>
            </a:extLst>
          </p:cNvPr>
          <p:cNvSpPr txBox="1"/>
          <p:nvPr/>
        </p:nvSpPr>
        <p:spPr>
          <a:xfrm>
            <a:off x="214437" y="5827704"/>
            <a:ext cx="9840811" cy="461665"/>
          </a:xfrm>
          <a:prstGeom prst="rect">
            <a:avLst/>
          </a:prstGeom>
          <a:noFill/>
        </p:spPr>
        <p:txBody>
          <a:bodyPr wrap="square">
            <a:spAutoFit/>
          </a:bodyPr>
          <a:lstStyle/>
          <a:p>
            <a:r>
              <a:rPr lang="en-US" sz="2400" b="1" dirty="0">
                <a:latin typeface="Courier New" panose="02070309020205020404" pitchFamily="49" charset="0"/>
                <a:cs typeface="Courier New" panose="02070309020205020404" pitchFamily="49" charset="0"/>
                <a:hlinkClick r:id="rId3"/>
              </a:rPr>
              <a:t>https://ai.facebook.com/blog/ai-rsc/</a:t>
            </a:r>
            <a:endParaRPr lang="it-IT" sz="2400" b="1" dirty="0">
              <a:latin typeface="Courier New" panose="02070309020205020404" pitchFamily="49" charset="0"/>
              <a:cs typeface="Courier New" panose="02070309020205020404" pitchFamily="49" charset="0"/>
            </a:endParaRPr>
          </a:p>
        </p:txBody>
      </p:sp>
      <p:pic>
        <p:nvPicPr>
          <p:cNvPr id="4" name="Immagine 3">
            <a:extLst>
              <a:ext uri="{FF2B5EF4-FFF2-40B4-BE49-F238E27FC236}">
                <a16:creationId xmlns:a16="http://schemas.microsoft.com/office/drawing/2014/main" id="{C3C98DC6-62F4-81B2-A47B-63A68B50D63D}"/>
              </a:ext>
            </a:extLst>
          </p:cNvPr>
          <p:cNvPicPr>
            <a:picLocks noChangeAspect="1"/>
          </p:cNvPicPr>
          <p:nvPr/>
        </p:nvPicPr>
        <p:blipFill>
          <a:blip r:embed="rId4"/>
          <a:stretch>
            <a:fillRect/>
          </a:stretch>
        </p:blipFill>
        <p:spPr>
          <a:xfrm>
            <a:off x="8185173" y="1178065"/>
            <a:ext cx="3184257" cy="892403"/>
          </a:xfrm>
          <a:prstGeom prst="rect">
            <a:avLst/>
          </a:prstGeom>
        </p:spPr>
      </p:pic>
    </p:spTree>
    <p:extLst>
      <p:ext uri="{BB962C8B-B14F-4D97-AF65-F5344CB8AC3E}">
        <p14:creationId xmlns:p14="http://schemas.microsoft.com/office/powerpoint/2010/main" val="3746312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32DAE03-0387-4642-ADBA-70E440F1993D}"/>
              </a:ext>
            </a:extLst>
          </p:cNvPr>
          <p:cNvSpPr>
            <a:spLocks noGrp="1"/>
          </p:cNvSpPr>
          <p:nvPr>
            <p:ph type="body" sz="quarter" idx="10"/>
          </p:nvPr>
        </p:nvSpPr>
        <p:spPr/>
        <p:txBody>
          <a:bodyPr/>
          <a:lstStyle/>
          <a:p>
            <a:r>
              <a:rPr lang="it-IT" dirty="0"/>
              <a:t>Thanks for </a:t>
            </a:r>
            <a:r>
              <a:rPr lang="it-IT" dirty="0" err="1"/>
              <a:t>your</a:t>
            </a:r>
            <a:r>
              <a:rPr lang="it-IT" dirty="0"/>
              <a:t> </a:t>
            </a:r>
            <a:r>
              <a:rPr lang="it-IT" dirty="0" err="1"/>
              <a:t>attention</a:t>
            </a:r>
            <a:endParaRPr lang="it-GB" dirty="0"/>
          </a:p>
          <a:p>
            <a:r>
              <a:rPr lang="it-IT" dirty="0"/>
              <a:t>…… Digital Tech HPC </a:t>
            </a:r>
            <a:r>
              <a:rPr lang="it-IT" dirty="0" err="1"/>
              <a:t>continues</a:t>
            </a:r>
            <a:endParaRPr lang="it-GB" dirty="0"/>
          </a:p>
        </p:txBody>
      </p:sp>
      <p:sp>
        <p:nvSpPr>
          <p:cNvPr id="3" name="Segnaposto testo 2">
            <a:extLst>
              <a:ext uri="{FF2B5EF4-FFF2-40B4-BE49-F238E27FC236}">
                <a16:creationId xmlns:a16="http://schemas.microsoft.com/office/drawing/2014/main" id="{4A4D0998-23CE-A241-8F7C-5282C99D9B86}"/>
              </a:ext>
            </a:extLst>
          </p:cNvPr>
          <p:cNvSpPr>
            <a:spLocks noGrp="1"/>
          </p:cNvSpPr>
          <p:nvPr>
            <p:ph type="body" sz="quarter" idx="11"/>
          </p:nvPr>
        </p:nvSpPr>
        <p:spPr/>
        <p:txBody>
          <a:bodyPr/>
          <a:lstStyle/>
          <a:p>
            <a:r>
              <a:rPr lang="it-GB" dirty="0"/>
              <a:t>MASTER MEIM 2021-2022</a:t>
            </a:r>
          </a:p>
          <a:p>
            <a:endParaRPr lang="it-GB" dirty="0"/>
          </a:p>
        </p:txBody>
      </p:sp>
    </p:spTree>
    <p:extLst>
      <p:ext uri="{BB962C8B-B14F-4D97-AF65-F5344CB8AC3E}">
        <p14:creationId xmlns:p14="http://schemas.microsoft.com/office/powerpoint/2010/main" val="313681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8988620" cy="464602"/>
          </a:xfrm>
        </p:spPr>
        <p:txBody>
          <a:bodyPr/>
          <a:lstStyle/>
          <a:p>
            <a:r>
              <a:rPr lang="it-IT" sz="3600" dirty="0"/>
              <a:t>Do </a:t>
            </a:r>
            <a:r>
              <a:rPr lang="it-IT" sz="3600" dirty="0" err="1"/>
              <a:t>we</a:t>
            </a:r>
            <a:r>
              <a:rPr lang="it-IT" sz="3600" dirty="0"/>
              <a:t> </a:t>
            </a:r>
            <a:r>
              <a:rPr lang="it-IT" sz="3600" dirty="0" err="1"/>
              <a:t>really</a:t>
            </a:r>
            <a:r>
              <a:rPr lang="it-IT" sz="3600" dirty="0"/>
              <a:t> </a:t>
            </a:r>
            <a:r>
              <a:rPr lang="it-IT" sz="3600" dirty="0" err="1"/>
              <a:t>need</a:t>
            </a:r>
            <a:r>
              <a:rPr lang="it-IT" sz="3600" dirty="0"/>
              <a:t> </a:t>
            </a:r>
            <a:r>
              <a:rPr lang="it-IT" sz="3600" dirty="0" err="1"/>
              <a:t>very</a:t>
            </a:r>
            <a:r>
              <a:rPr lang="it-IT" sz="3600" dirty="0"/>
              <a:t> </a:t>
            </a:r>
            <a:r>
              <a:rPr lang="it-IT" sz="3600" dirty="0" err="1"/>
              <a:t>powerful</a:t>
            </a:r>
            <a:r>
              <a:rPr lang="it-IT" sz="3600" dirty="0"/>
              <a:t> computers ?</a:t>
            </a:r>
            <a:endParaRPr lang="it-GB" sz="3600" dirty="0"/>
          </a:p>
        </p:txBody>
      </p:sp>
      <p:sp>
        <p:nvSpPr>
          <p:cNvPr id="5" name="CasellaDiTesto 4">
            <a:extLst>
              <a:ext uri="{FF2B5EF4-FFF2-40B4-BE49-F238E27FC236}">
                <a16:creationId xmlns:a16="http://schemas.microsoft.com/office/drawing/2014/main" id="{B9C8082F-E71A-4794-B6E2-23B0BCF48B36}"/>
              </a:ext>
            </a:extLst>
          </p:cNvPr>
          <p:cNvSpPr txBox="1"/>
          <p:nvPr/>
        </p:nvSpPr>
        <p:spPr>
          <a:xfrm>
            <a:off x="71850" y="1937964"/>
            <a:ext cx="12048300" cy="830997"/>
          </a:xfrm>
          <a:prstGeom prst="rect">
            <a:avLst/>
          </a:prstGeom>
          <a:noFill/>
        </p:spPr>
        <p:txBody>
          <a:bodyPr wrap="square">
            <a:spAutoFit/>
          </a:bodyPr>
          <a:lstStyle/>
          <a:p>
            <a:pPr>
              <a:defRPr/>
            </a:pPr>
            <a:r>
              <a:rPr lang="it-IT" sz="2400" dirty="0"/>
              <a:t>To </a:t>
            </a:r>
            <a:r>
              <a:rPr lang="it-IT" sz="2400" dirty="0" err="1"/>
              <a:t>have</a:t>
            </a:r>
            <a:r>
              <a:rPr lang="it-IT" sz="2400" dirty="0"/>
              <a:t> an idea of the range of </a:t>
            </a:r>
            <a:r>
              <a:rPr lang="it-IT" sz="2400" dirty="0" err="1"/>
              <a:t>applications</a:t>
            </a:r>
            <a:r>
              <a:rPr lang="it-IT" sz="2400" dirty="0"/>
              <a:t> of HPC, </a:t>
            </a:r>
            <a:r>
              <a:rPr lang="it-IT" sz="2400" dirty="0" err="1"/>
              <a:t>let’s</a:t>
            </a:r>
            <a:r>
              <a:rPr lang="it-IT" sz="2400" dirty="0"/>
              <a:t> </a:t>
            </a:r>
            <a:r>
              <a:rPr lang="it-IT" sz="2400" dirty="0" err="1"/>
              <a:t>give</a:t>
            </a:r>
            <a:r>
              <a:rPr lang="it-IT" sz="2400" dirty="0"/>
              <a:t> a look to the </a:t>
            </a:r>
            <a:r>
              <a:rPr lang="it-IT" sz="2400" dirty="0" err="1"/>
              <a:t>scientific</a:t>
            </a:r>
            <a:r>
              <a:rPr lang="it-IT" sz="2400" dirty="0"/>
              <a:t> journal</a:t>
            </a:r>
          </a:p>
          <a:p>
            <a:pPr>
              <a:defRPr/>
            </a:pPr>
            <a:r>
              <a:rPr lang="it-IT" sz="2400" dirty="0">
                <a:hlinkClick r:id="rId2"/>
              </a:rPr>
              <a:t>The International Journal of High Performance Computing Applications</a:t>
            </a:r>
            <a:endParaRPr lang="it-IT" sz="2400" dirty="0"/>
          </a:p>
        </p:txBody>
      </p:sp>
      <p:sp>
        <p:nvSpPr>
          <p:cNvPr id="4" name="CasellaDiTesto 3">
            <a:extLst>
              <a:ext uri="{FF2B5EF4-FFF2-40B4-BE49-F238E27FC236}">
                <a16:creationId xmlns:a16="http://schemas.microsoft.com/office/drawing/2014/main" id="{DF2DCCA0-089E-4620-86D1-C66BCCE32A89}"/>
              </a:ext>
            </a:extLst>
          </p:cNvPr>
          <p:cNvSpPr txBox="1"/>
          <p:nvPr/>
        </p:nvSpPr>
        <p:spPr>
          <a:xfrm>
            <a:off x="71850" y="2874870"/>
            <a:ext cx="12241043" cy="3508653"/>
          </a:xfrm>
          <a:prstGeom prst="rect">
            <a:avLst/>
          </a:prstGeom>
          <a:noFill/>
        </p:spPr>
        <p:txBody>
          <a:bodyPr wrap="none" rtlCol="0">
            <a:spAutoFit/>
          </a:bodyPr>
          <a:lstStyle/>
          <a:p>
            <a:r>
              <a:rPr lang="en-US" sz="2400" i="0" dirty="0">
                <a:solidFill>
                  <a:srgbClr val="555555"/>
                </a:solidFill>
                <a:effectLst/>
              </a:rPr>
              <a:t>Articles  in the current (May 2022)</a:t>
            </a:r>
            <a:r>
              <a:rPr lang="en-US" sz="2400" dirty="0">
                <a:solidFill>
                  <a:srgbClr val="555555"/>
                </a:solidFill>
              </a:rPr>
              <a:t> </a:t>
            </a:r>
            <a:r>
              <a:rPr lang="en-US" sz="2400" i="0" dirty="0">
                <a:solidFill>
                  <a:srgbClr val="555555"/>
                </a:solidFill>
                <a:effectLst/>
              </a:rPr>
              <a:t>issue:</a:t>
            </a:r>
          </a:p>
          <a:p>
            <a:pPr marL="342900" indent="-342900">
              <a:buFont typeface="Arial" panose="020B0604020202020204" pitchFamily="34" charset="0"/>
              <a:buChar char="•"/>
            </a:pPr>
            <a:r>
              <a:rPr lang="en-US" sz="2200" i="0" dirty="0">
                <a:solidFill>
                  <a:srgbClr val="555555"/>
                </a:solidFill>
                <a:effectLst/>
              </a:rPr>
              <a:t>Data-driven global weather predictions at high resolutions</a:t>
            </a:r>
          </a:p>
          <a:p>
            <a:pPr marL="342900" indent="-342900">
              <a:buFont typeface="Arial" panose="020B0604020202020204" pitchFamily="34" charset="0"/>
              <a:buChar char="•"/>
            </a:pPr>
            <a:r>
              <a:rPr lang="en-US" sz="2200" i="0" dirty="0">
                <a:solidFill>
                  <a:srgbClr val="555555"/>
                </a:solidFill>
                <a:effectLst/>
              </a:rPr>
              <a:t>Development of a hardware-accelerated simulation kernel for ultra-high vacuum with Nvidia RTX GPUs</a:t>
            </a:r>
          </a:p>
          <a:p>
            <a:pPr marL="342900" indent="-342900">
              <a:buFont typeface="Arial" panose="020B0604020202020204" pitchFamily="34" charset="0"/>
              <a:buChar char="•"/>
            </a:pPr>
            <a:r>
              <a:rPr lang="en-US" sz="2200" i="0" dirty="0">
                <a:solidFill>
                  <a:srgbClr val="555555"/>
                </a:solidFill>
                <a:effectLst/>
              </a:rPr>
              <a:t>A GPU-accelerated adaptive FSAI preconditioner for massively parallel simulations</a:t>
            </a:r>
          </a:p>
          <a:p>
            <a:pPr marL="342900" indent="-342900">
              <a:buFont typeface="Arial" panose="020B0604020202020204" pitchFamily="34" charset="0"/>
              <a:buChar char="•"/>
            </a:pPr>
            <a:r>
              <a:rPr lang="en-US" sz="2200" i="0" dirty="0">
                <a:solidFill>
                  <a:srgbClr val="555555"/>
                </a:solidFill>
                <a:effectLst/>
              </a:rPr>
              <a:t>A massively parallel time-domain coupled electrodynamics–</a:t>
            </a:r>
            <a:r>
              <a:rPr lang="en-US" sz="2200" i="0" dirty="0" err="1">
                <a:solidFill>
                  <a:srgbClr val="555555"/>
                </a:solidFill>
                <a:effectLst/>
              </a:rPr>
              <a:t>micromagnetics</a:t>
            </a:r>
            <a:r>
              <a:rPr lang="en-US" sz="2200" i="0" dirty="0">
                <a:solidFill>
                  <a:srgbClr val="555555"/>
                </a:solidFill>
                <a:effectLst/>
              </a:rPr>
              <a:t> solver</a:t>
            </a:r>
          </a:p>
          <a:p>
            <a:pPr marL="342900" indent="-342900">
              <a:buFont typeface="Arial" panose="020B0604020202020204" pitchFamily="34" charset="0"/>
              <a:buChar char="•"/>
            </a:pPr>
            <a:r>
              <a:rPr lang="en-US" sz="2200" i="0" dirty="0">
                <a:solidFill>
                  <a:srgbClr val="555555"/>
                </a:solidFill>
                <a:effectLst/>
              </a:rPr>
              <a:t>Large-scale ab initio simulation of light–matter interaction at the atomic scale in </a:t>
            </a:r>
            <a:r>
              <a:rPr lang="en-US" sz="2200" i="0" dirty="0" err="1">
                <a:solidFill>
                  <a:srgbClr val="555555"/>
                </a:solidFill>
                <a:effectLst/>
              </a:rPr>
              <a:t>Fugaku</a:t>
            </a:r>
            <a:endParaRPr lang="en-US" sz="2200" i="0" dirty="0">
              <a:solidFill>
                <a:srgbClr val="555555"/>
              </a:solidFill>
              <a:effectLst/>
            </a:endParaRPr>
          </a:p>
          <a:p>
            <a:pPr marL="342900" indent="-342900">
              <a:buFont typeface="Arial" panose="020B0604020202020204" pitchFamily="34" charset="0"/>
              <a:buChar char="•"/>
            </a:pPr>
            <a:r>
              <a:rPr lang="en-US" sz="2200" i="0" dirty="0">
                <a:solidFill>
                  <a:srgbClr val="555555"/>
                </a:solidFill>
                <a:effectLst/>
              </a:rPr>
              <a:t>Large-scale ab initio simulation of light–matter interaction at the atomic scale in </a:t>
            </a:r>
            <a:r>
              <a:rPr lang="en-US" sz="2200" i="0" dirty="0" err="1">
                <a:solidFill>
                  <a:srgbClr val="555555"/>
                </a:solidFill>
                <a:effectLst/>
              </a:rPr>
              <a:t>Fugaku</a:t>
            </a:r>
            <a:endParaRPr lang="en-US" sz="2200" i="0" dirty="0">
              <a:solidFill>
                <a:srgbClr val="555555"/>
              </a:solidFill>
              <a:effectLst/>
            </a:endParaRPr>
          </a:p>
          <a:p>
            <a:pPr marL="342900" indent="-342900">
              <a:buFont typeface="Arial" panose="020B0604020202020204" pitchFamily="34" charset="0"/>
              <a:buChar char="•"/>
            </a:pPr>
            <a:r>
              <a:rPr lang="en-US" sz="2200" i="0" dirty="0">
                <a:solidFill>
                  <a:srgbClr val="555555"/>
                </a:solidFill>
                <a:effectLst/>
              </a:rPr>
              <a:t>SAM++: Porting the E3SM-MMF cloud resolving model using a C++ portability library</a:t>
            </a:r>
          </a:p>
          <a:p>
            <a:pPr marL="342900" indent="-342900">
              <a:buFont typeface="Arial" panose="020B0604020202020204" pitchFamily="34" charset="0"/>
              <a:buChar char="•"/>
            </a:pPr>
            <a:r>
              <a:rPr lang="en-US" sz="2200" i="0" dirty="0">
                <a:solidFill>
                  <a:srgbClr val="555555"/>
                </a:solidFill>
                <a:effectLst/>
              </a:rPr>
              <a:t>Parallel encryption of input and output data for HPC applications</a:t>
            </a:r>
          </a:p>
          <a:p>
            <a:pPr marL="342900" indent="-342900">
              <a:buFont typeface="Arial" panose="020B0604020202020204" pitchFamily="34" charset="0"/>
              <a:buChar char="•"/>
            </a:pPr>
            <a:r>
              <a:rPr lang="en-US" sz="2200" i="0" dirty="0">
                <a:solidFill>
                  <a:srgbClr val="555555"/>
                </a:solidFill>
                <a:effectLst/>
              </a:rPr>
              <a:t>Resiliency in numerical algorithm design for extreme scale simulations</a:t>
            </a:r>
          </a:p>
        </p:txBody>
      </p:sp>
    </p:spTree>
    <p:extLst>
      <p:ext uri="{BB962C8B-B14F-4D97-AF65-F5344CB8AC3E}">
        <p14:creationId xmlns:p14="http://schemas.microsoft.com/office/powerpoint/2010/main" val="846062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7855229" cy="464602"/>
          </a:xfrm>
        </p:spPr>
        <p:txBody>
          <a:bodyPr/>
          <a:lstStyle/>
          <a:p>
            <a:r>
              <a:rPr lang="it-IT" sz="3600" dirty="0"/>
              <a:t>How </a:t>
            </a:r>
            <a:r>
              <a:rPr lang="it-IT" sz="3600" dirty="0" err="1"/>
              <a:t>powerful</a:t>
            </a:r>
            <a:r>
              <a:rPr lang="it-IT" sz="3600" dirty="0"/>
              <a:t> </a:t>
            </a:r>
            <a:r>
              <a:rPr lang="it-IT" sz="3600" dirty="0" err="1"/>
              <a:t>is</a:t>
            </a:r>
            <a:r>
              <a:rPr lang="it-IT" sz="3600" dirty="0"/>
              <a:t> a </a:t>
            </a:r>
            <a:r>
              <a:rPr lang="it-IT" sz="3600" dirty="0" err="1"/>
              <a:t>powerful</a:t>
            </a:r>
            <a:r>
              <a:rPr lang="it-IT" sz="3600" dirty="0"/>
              <a:t> computer ?</a:t>
            </a:r>
            <a:endParaRPr lang="it-GB" sz="3600" dirty="0"/>
          </a:p>
        </p:txBody>
      </p:sp>
      <p:graphicFrame>
        <p:nvGraphicFramePr>
          <p:cNvPr id="3" name="Object 2">
            <a:extLst>
              <a:ext uri="{FF2B5EF4-FFF2-40B4-BE49-F238E27FC236}">
                <a16:creationId xmlns:a16="http://schemas.microsoft.com/office/drawing/2014/main" id="{3F3D89D1-5F43-45BC-8FA9-AEE0E64A5091}"/>
              </a:ext>
            </a:extLst>
          </p:cNvPr>
          <p:cNvGraphicFramePr>
            <a:graphicFrameLocks noChangeAspect="1"/>
          </p:cNvGraphicFramePr>
          <p:nvPr>
            <p:extLst>
              <p:ext uri="{D42A27DB-BD31-4B8C-83A1-F6EECF244321}">
                <p14:modId xmlns:p14="http://schemas.microsoft.com/office/powerpoint/2010/main" val="535406415"/>
              </p:ext>
            </p:extLst>
          </p:nvPr>
        </p:nvGraphicFramePr>
        <p:xfrm>
          <a:off x="216300" y="2106655"/>
          <a:ext cx="2922588" cy="4267200"/>
        </p:xfrm>
        <a:graphic>
          <a:graphicData uri="http://schemas.openxmlformats.org/presentationml/2006/ole">
            <mc:AlternateContent xmlns:mc="http://schemas.openxmlformats.org/markup-compatibility/2006">
              <mc:Choice xmlns:v="urn:schemas-microsoft-com:vml" Requires="v">
                <p:oleObj name="CorelPhotoPaint.Image.9" r:id="rId2" imgW="1304762" imgH="1904762" progId="">
                  <p:embed/>
                </p:oleObj>
              </mc:Choice>
              <mc:Fallback>
                <p:oleObj name="CorelPhotoPaint.Image.9" r:id="rId2" imgW="1304762" imgH="1904762" progId="">
                  <p:embed/>
                  <p:pic>
                    <p:nvPicPr>
                      <p:cNvPr id="921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00" y="2106655"/>
                        <a:ext cx="2922588"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pic>
                </p:oleObj>
              </mc:Fallback>
            </mc:AlternateContent>
          </a:graphicData>
        </a:graphic>
      </p:graphicFrame>
      <p:grpSp>
        <p:nvGrpSpPr>
          <p:cNvPr id="7" name="Gruppo 6">
            <a:extLst>
              <a:ext uri="{FF2B5EF4-FFF2-40B4-BE49-F238E27FC236}">
                <a16:creationId xmlns:a16="http://schemas.microsoft.com/office/drawing/2014/main" id="{6F38B85F-14EE-4430-8CF0-59162DB7E3B7}"/>
              </a:ext>
            </a:extLst>
          </p:cNvPr>
          <p:cNvGrpSpPr/>
          <p:nvPr/>
        </p:nvGrpSpPr>
        <p:grpSpPr>
          <a:xfrm>
            <a:off x="6675358" y="2598817"/>
            <a:ext cx="4755512" cy="3186137"/>
            <a:chOff x="717550" y="1809713"/>
            <a:chExt cx="4755512" cy="3186137"/>
          </a:xfrm>
        </p:grpSpPr>
        <p:pic>
          <p:nvPicPr>
            <p:cNvPr id="10" name="Immagine 9">
              <a:extLst>
                <a:ext uri="{FF2B5EF4-FFF2-40B4-BE49-F238E27FC236}">
                  <a16:creationId xmlns:a16="http://schemas.microsoft.com/office/drawing/2014/main" id="{10447156-B9F8-4AEB-901B-E0E8D4CAD5F5}"/>
                </a:ext>
              </a:extLst>
            </p:cNvPr>
            <p:cNvPicPr>
              <a:picLocks noChangeAspect="1"/>
            </p:cNvPicPr>
            <p:nvPr/>
          </p:nvPicPr>
          <p:blipFill>
            <a:blip r:embed="rId4"/>
            <a:stretch>
              <a:fillRect/>
            </a:stretch>
          </p:blipFill>
          <p:spPr>
            <a:xfrm>
              <a:off x="717550" y="1809713"/>
              <a:ext cx="2487768" cy="3181737"/>
            </a:xfrm>
            <a:prstGeom prst="rect">
              <a:avLst/>
            </a:prstGeom>
          </p:spPr>
        </p:pic>
        <p:pic>
          <p:nvPicPr>
            <p:cNvPr id="9" name="Immagine 8">
              <a:extLst>
                <a:ext uri="{FF2B5EF4-FFF2-40B4-BE49-F238E27FC236}">
                  <a16:creationId xmlns:a16="http://schemas.microsoft.com/office/drawing/2014/main" id="{A79295C7-1AB9-4B88-8614-42B3BF9ADCD0}"/>
                </a:ext>
              </a:extLst>
            </p:cNvPr>
            <p:cNvPicPr>
              <a:picLocks noChangeAspect="1"/>
            </p:cNvPicPr>
            <p:nvPr/>
          </p:nvPicPr>
          <p:blipFill>
            <a:blip r:embed="rId5"/>
            <a:stretch>
              <a:fillRect/>
            </a:stretch>
          </p:blipFill>
          <p:spPr>
            <a:xfrm>
              <a:off x="3205318" y="3763518"/>
              <a:ext cx="2267744" cy="1232332"/>
            </a:xfrm>
            <a:prstGeom prst="rect">
              <a:avLst/>
            </a:prstGeom>
          </p:spPr>
        </p:pic>
      </p:grpSp>
      <p:sp>
        <p:nvSpPr>
          <p:cNvPr id="13" name="CasellaDiTesto 12">
            <a:extLst>
              <a:ext uri="{FF2B5EF4-FFF2-40B4-BE49-F238E27FC236}">
                <a16:creationId xmlns:a16="http://schemas.microsoft.com/office/drawing/2014/main" id="{2ABC3059-A52B-41C2-A262-EB056CE37BA5}"/>
              </a:ext>
            </a:extLst>
          </p:cNvPr>
          <p:cNvSpPr txBox="1"/>
          <p:nvPr/>
        </p:nvSpPr>
        <p:spPr>
          <a:xfrm>
            <a:off x="3138888" y="5303012"/>
            <a:ext cx="1481743" cy="369332"/>
          </a:xfrm>
          <a:prstGeom prst="rect">
            <a:avLst/>
          </a:prstGeom>
          <a:noFill/>
        </p:spPr>
        <p:txBody>
          <a:bodyPr wrap="square">
            <a:spAutoFit/>
          </a:bodyPr>
          <a:lstStyle/>
          <a:p>
            <a:pPr algn="l">
              <a:defRPr/>
            </a:pPr>
            <a:r>
              <a:rPr lang="it-IT" sz="1800" dirty="0" err="1">
                <a:latin typeface="Tahoma" pitchFamily="34" charset="0"/>
              </a:rPr>
              <a:t>Cray</a:t>
            </a:r>
            <a:r>
              <a:rPr lang="it-IT" sz="1800" dirty="0">
                <a:latin typeface="Tahoma" pitchFamily="34" charset="0"/>
              </a:rPr>
              <a:t> 1, 1977</a:t>
            </a:r>
          </a:p>
        </p:txBody>
      </p:sp>
      <p:sp>
        <p:nvSpPr>
          <p:cNvPr id="15" name="CasellaDiTesto 14">
            <a:extLst>
              <a:ext uri="{FF2B5EF4-FFF2-40B4-BE49-F238E27FC236}">
                <a16:creationId xmlns:a16="http://schemas.microsoft.com/office/drawing/2014/main" id="{681A8912-0F13-4BBB-A67C-BECF89775DF4}"/>
              </a:ext>
            </a:extLst>
          </p:cNvPr>
          <p:cNvSpPr txBox="1"/>
          <p:nvPr/>
        </p:nvSpPr>
        <p:spPr>
          <a:xfrm>
            <a:off x="3138888" y="5700658"/>
            <a:ext cx="3090316" cy="646331"/>
          </a:xfrm>
          <a:prstGeom prst="rect">
            <a:avLst/>
          </a:prstGeom>
          <a:noFill/>
        </p:spPr>
        <p:txBody>
          <a:bodyPr wrap="square">
            <a:spAutoFit/>
          </a:bodyPr>
          <a:lstStyle/>
          <a:p>
            <a:pPr>
              <a:defRPr/>
            </a:pPr>
            <a:r>
              <a:rPr lang="it-IT" sz="1800" dirty="0">
                <a:latin typeface="Tahoma" pitchFamily="34" charset="0"/>
              </a:rPr>
              <a:t>133 Mops, no graphics, </a:t>
            </a:r>
          </a:p>
          <a:p>
            <a:pPr>
              <a:defRPr/>
            </a:pPr>
            <a:r>
              <a:rPr lang="it-IT" sz="1800" dirty="0">
                <a:latin typeface="Tahoma" pitchFamily="34" charset="0"/>
              </a:rPr>
              <a:t>60Kw, 56kb/s</a:t>
            </a:r>
            <a:endParaRPr lang="it-IT" dirty="0"/>
          </a:p>
        </p:txBody>
      </p:sp>
      <p:sp>
        <p:nvSpPr>
          <p:cNvPr id="17" name="CasellaDiTesto 16">
            <a:extLst>
              <a:ext uri="{FF2B5EF4-FFF2-40B4-BE49-F238E27FC236}">
                <a16:creationId xmlns:a16="http://schemas.microsoft.com/office/drawing/2014/main" id="{E47EFF89-69C6-4138-852C-FC581F595CD4}"/>
              </a:ext>
            </a:extLst>
          </p:cNvPr>
          <p:cNvSpPr txBox="1"/>
          <p:nvPr/>
        </p:nvSpPr>
        <p:spPr>
          <a:xfrm>
            <a:off x="9280329" y="2651256"/>
            <a:ext cx="2527068" cy="1200329"/>
          </a:xfrm>
          <a:prstGeom prst="rect">
            <a:avLst/>
          </a:prstGeom>
          <a:noFill/>
        </p:spPr>
        <p:txBody>
          <a:bodyPr wrap="square">
            <a:spAutoFit/>
          </a:bodyPr>
          <a:lstStyle/>
          <a:p>
            <a:pPr>
              <a:defRPr/>
            </a:pPr>
            <a:r>
              <a:rPr lang="it-IT" sz="1800" dirty="0">
                <a:latin typeface="Tahoma" pitchFamily="34" charset="0"/>
              </a:rPr>
              <a:t>AMD 8 core, GPU 10.3 </a:t>
            </a:r>
            <a:r>
              <a:rPr lang="it-IT" sz="1800" dirty="0" err="1">
                <a:latin typeface="Tahoma" pitchFamily="34" charset="0"/>
              </a:rPr>
              <a:t>Teraflops</a:t>
            </a:r>
            <a:r>
              <a:rPr lang="it-IT" sz="1800" dirty="0">
                <a:latin typeface="Tahoma" pitchFamily="34" charset="0"/>
              </a:rPr>
              <a:t>, 5 watt, network connection, cost: 399 Euro</a:t>
            </a:r>
          </a:p>
        </p:txBody>
      </p:sp>
      <p:sp>
        <p:nvSpPr>
          <p:cNvPr id="19" name="CasellaDiTesto 18">
            <a:extLst>
              <a:ext uri="{FF2B5EF4-FFF2-40B4-BE49-F238E27FC236}">
                <a16:creationId xmlns:a16="http://schemas.microsoft.com/office/drawing/2014/main" id="{ADA9CA96-60B4-428F-A71C-4FF7183E9139}"/>
              </a:ext>
            </a:extLst>
          </p:cNvPr>
          <p:cNvSpPr txBox="1"/>
          <p:nvPr/>
        </p:nvSpPr>
        <p:spPr>
          <a:xfrm>
            <a:off x="7684283" y="5848414"/>
            <a:ext cx="1837113" cy="369332"/>
          </a:xfrm>
          <a:prstGeom prst="rect">
            <a:avLst/>
          </a:prstGeom>
          <a:noFill/>
        </p:spPr>
        <p:txBody>
          <a:bodyPr wrap="square">
            <a:spAutoFit/>
          </a:bodyPr>
          <a:lstStyle/>
          <a:p>
            <a:pPr algn="l">
              <a:defRPr/>
            </a:pPr>
            <a:r>
              <a:rPr lang="it-IT" sz="1800" dirty="0">
                <a:latin typeface="Tahoma" pitchFamily="34" charset="0"/>
              </a:rPr>
              <a:t>PS5 Sony, 2022</a:t>
            </a:r>
          </a:p>
        </p:txBody>
      </p:sp>
    </p:spTree>
    <p:extLst>
      <p:ext uri="{BB962C8B-B14F-4D97-AF65-F5344CB8AC3E}">
        <p14:creationId xmlns:p14="http://schemas.microsoft.com/office/powerpoint/2010/main" val="160083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50" y="1316913"/>
            <a:ext cx="7855229" cy="464602"/>
          </a:xfrm>
        </p:spPr>
        <p:txBody>
          <a:bodyPr/>
          <a:lstStyle/>
          <a:p>
            <a:r>
              <a:rPr lang="it-IT" sz="3600" dirty="0"/>
              <a:t>How </a:t>
            </a:r>
            <a:r>
              <a:rPr lang="it-IT" sz="3600" dirty="0" err="1"/>
              <a:t>powerful</a:t>
            </a:r>
            <a:r>
              <a:rPr lang="it-IT" sz="3600" dirty="0"/>
              <a:t> </a:t>
            </a:r>
            <a:r>
              <a:rPr lang="it-IT" sz="3600" dirty="0" err="1"/>
              <a:t>is</a:t>
            </a:r>
            <a:r>
              <a:rPr lang="it-IT" sz="3600" dirty="0"/>
              <a:t> a </a:t>
            </a:r>
            <a:r>
              <a:rPr lang="it-IT" sz="3600" dirty="0" err="1"/>
              <a:t>powerful</a:t>
            </a:r>
            <a:r>
              <a:rPr lang="it-IT" sz="3600" dirty="0"/>
              <a:t> computer ?</a:t>
            </a:r>
            <a:endParaRPr lang="it-GB" sz="3600" dirty="0"/>
          </a:p>
        </p:txBody>
      </p:sp>
      <p:pic>
        <p:nvPicPr>
          <p:cNvPr id="11" name="Picture 16" descr="univac">
            <a:extLst>
              <a:ext uri="{FF2B5EF4-FFF2-40B4-BE49-F238E27FC236}">
                <a16:creationId xmlns:a16="http://schemas.microsoft.com/office/drawing/2014/main" id="{3435DD1B-11B4-44D5-B7AF-A14F21ABA51D}"/>
              </a:ext>
            </a:extLst>
          </p:cNvPr>
          <p:cNvPicPr>
            <a:picLocks noChangeAspect="1" noChangeArrowheads="1"/>
          </p:cNvPicPr>
          <p:nvPr>
            <p:custDataLst>
              <p:tags r:id="rId1"/>
            </p:custDataLst>
          </p:nvPr>
        </p:nvPicPr>
        <p:blipFill>
          <a:blip r:embed="rId3" cstate="print"/>
          <a:srcRect/>
          <a:stretch>
            <a:fillRect/>
          </a:stretch>
        </p:blipFill>
        <p:spPr bwMode="auto">
          <a:xfrm>
            <a:off x="352329" y="2535900"/>
            <a:ext cx="3313112" cy="2500312"/>
          </a:xfrm>
          <a:prstGeom prst="rect">
            <a:avLst/>
          </a:prstGeom>
          <a:noFill/>
          <a:ln w="9525">
            <a:noFill/>
            <a:miter lim="800000"/>
            <a:headEnd/>
            <a:tailEnd/>
          </a:ln>
          <a:effectLst/>
        </p:spPr>
      </p:pic>
      <p:pic>
        <p:nvPicPr>
          <p:cNvPr id="21" name="Picture 15" descr="white">
            <a:extLst>
              <a:ext uri="{FF2B5EF4-FFF2-40B4-BE49-F238E27FC236}">
                <a16:creationId xmlns:a16="http://schemas.microsoft.com/office/drawing/2014/main" id="{04C18112-BCAE-40C5-9D65-66CF489E1921}"/>
              </a:ext>
            </a:extLst>
          </p:cNvPr>
          <p:cNvPicPr>
            <a:picLocks noChangeAspect="1" noChangeArrowheads="1"/>
          </p:cNvPicPr>
          <p:nvPr/>
        </p:nvPicPr>
        <p:blipFill>
          <a:blip r:embed="rId4" cstate="print"/>
          <a:srcRect/>
          <a:stretch>
            <a:fillRect/>
          </a:stretch>
        </p:blipFill>
        <p:spPr bwMode="auto">
          <a:xfrm>
            <a:off x="7914759" y="4260544"/>
            <a:ext cx="3057247" cy="2011564"/>
          </a:xfrm>
          <a:prstGeom prst="rect">
            <a:avLst/>
          </a:prstGeom>
          <a:noFill/>
          <a:ln w="9525">
            <a:noFill/>
            <a:miter lim="800000"/>
            <a:headEnd/>
            <a:tailEnd/>
          </a:ln>
        </p:spPr>
      </p:pic>
      <p:grpSp>
        <p:nvGrpSpPr>
          <p:cNvPr id="24" name="Gruppo 23">
            <a:extLst>
              <a:ext uri="{FF2B5EF4-FFF2-40B4-BE49-F238E27FC236}">
                <a16:creationId xmlns:a16="http://schemas.microsoft.com/office/drawing/2014/main" id="{29963011-8472-4C5B-B640-C4F22886EAA5}"/>
              </a:ext>
            </a:extLst>
          </p:cNvPr>
          <p:cNvGrpSpPr/>
          <p:nvPr/>
        </p:nvGrpSpPr>
        <p:grpSpPr>
          <a:xfrm>
            <a:off x="8685342" y="1406028"/>
            <a:ext cx="3347960" cy="2923952"/>
            <a:chOff x="5306218" y="4045319"/>
            <a:chExt cx="3347960" cy="2923952"/>
          </a:xfrm>
        </p:grpSpPr>
        <p:pic>
          <p:nvPicPr>
            <p:cNvPr id="25" name="Immagine 24">
              <a:extLst>
                <a:ext uri="{FF2B5EF4-FFF2-40B4-BE49-F238E27FC236}">
                  <a16:creationId xmlns:a16="http://schemas.microsoft.com/office/drawing/2014/main" id="{F7D60828-E8A0-48AD-B0E2-4AFEB49D19B8}"/>
                </a:ext>
              </a:extLst>
            </p:cNvPr>
            <p:cNvPicPr>
              <a:picLocks noChangeAspect="1"/>
            </p:cNvPicPr>
            <p:nvPr/>
          </p:nvPicPr>
          <p:blipFill>
            <a:blip r:embed="rId5"/>
            <a:stretch>
              <a:fillRect/>
            </a:stretch>
          </p:blipFill>
          <p:spPr>
            <a:xfrm>
              <a:off x="5392143" y="4578684"/>
              <a:ext cx="2106214" cy="2106214"/>
            </a:xfrm>
            <a:prstGeom prst="rect">
              <a:avLst/>
            </a:prstGeom>
          </p:spPr>
        </p:pic>
        <p:sp>
          <p:nvSpPr>
            <p:cNvPr id="26" name="Text Box 21">
              <a:extLst>
                <a:ext uri="{FF2B5EF4-FFF2-40B4-BE49-F238E27FC236}">
                  <a16:creationId xmlns:a16="http://schemas.microsoft.com/office/drawing/2014/main" id="{AABEE3BA-5BA8-44CE-9E0E-0C47CD12057A}"/>
                </a:ext>
              </a:extLst>
            </p:cNvPr>
            <p:cNvSpPr txBox="1">
              <a:spLocks noChangeArrowheads="1"/>
            </p:cNvSpPr>
            <p:nvPr/>
          </p:nvSpPr>
          <p:spPr bwMode="auto">
            <a:xfrm>
              <a:off x="7546182" y="6322940"/>
              <a:ext cx="1107996" cy="646331"/>
            </a:xfrm>
            <a:prstGeom prst="rect">
              <a:avLst/>
            </a:prstGeom>
            <a:solidFill>
              <a:srgbClr val="FFFF00"/>
            </a:solidFill>
            <a:ln w="9525">
              <a:noFill/>
              <a:miter lim="800000"/>
              <a:headEnd/>
              <a:tailEnd/>
            </a:ln>
          </p:spPr>
          <p:txBody>
            <a:bodyPr wrap="none">
              <a:spAutoFit/>
            </a:bodyPr>
            <a:lstStyle/>
            <a:p>
              <a:pPr algn="l"/>
              <a:r>
                <a:rPr lang="it-IT" sz="3600" dirty="0">
                  <a:latin typeface="Arial Unicode MS" pitchFamily="34" charset="-128"/>
                  <a:ea typeface="Arial Unicode MS" pitchFamily="34" charset="-128"/>
                  <a:cs typeface="Arial Unicode MS" pitchFamily="34" charset="-128"/>
                </a:rPr>
                <a:t>2022</a:t>
              </a:r>
            </a:p>
          </p:txBody>
        </p:sp>
        <p:sp>
          <p:nvSpPr>
            <p:cNvPr id="28" name="Text Box 28">
              <a:extLst>
                <a:ext uri="{FF2B5EF4-FFF2-40B4-BE49-F238E27FC236}">
                  <a16:creationId xmlns:a16="http://schemas.microsoft.com/office/drawing/2014/main" id="{10459109-235C-4522-AE92-37DA45BC2B9B}"/>
                </a:ext>
              </a:extLst>
            </p:cNvPr>
            <p:cNvSpPr txBox="1">
              <a:spLocks noChangeArrowheads="1"/>
            </p:cNvSpPr>
            <p:nvPr/>
          </p:nvSpPr>
          <p:spPr bwMode="auto">
            <a:xfrm>
              <a:off x="5306218" y="4045319"/>
              <a:ext cx="2031325" cy="369332"/>
            </a:xfrm>
            <a:prstGeom prst="rect">
              <a:avLst/>
            </a:prstGeom>
            <a:solidFill>
              <a:srgbClr val="FFFF00"/>
            </a:solidFill>
            <a:ln w="9525">
              <a:noFill/>
              <a:miter lim="800000"/>
              <a:headEnd/>
              <a:tailEnd/>
            </a:ln>
          </p:spPr>
          <p:txBody>
            <a:bodyPr wrap="none">
              <a:spAutoFit/>
            </a:bodyPr>
            <a:lstStyle/>
            <a:p>
              <a:pPr algn="l"/>
              <a:r>
                <a:rPr lang="it-IT" dirty="0">
                  <a:latin typeface="Arial Unicode MS" pitchFamily="34" charset="-128"/>
                  <a:ea typeface="Arial Unicode MS" pitchFamily="34" charset="-128"/>
                  <a:cs typeface="Arial Unicode MS" pitchFamily="34" charset="-128"/>
                </a:rPr>
                <a:t>supercomputers ?</a:t>
              </a:r>
            </a:p>
          </p:txBody>
        </p:sp>
      </p:grpSp>
      <p:sp>
        <p:nvSpPr>
          <p:cNvPr id="29" name="CasellaDiTesto 28">
            <a:extLst>
              <a:ext uri="{FF2B5EF4-FFF2-40B4-BE49-F238E27FC236}">
                <a16:creationId xmlns:a16="http://schemas.microsoft.com/office/drawing/2014/main" id="{CC11B800-65FA-493F-B673-205FA2BDB789}"/>
              </a:ext>
            </a:extLst>
          </p:cNvPr>
          <p:cNvSpPr txBox="1"/>
          <p:nvPr/>
        </p:nvSpPr>
        <p:spPr>
          <a:xfrm>
            <a:off x="733598" y="4954677"/>
            <a:ext cx="2537460" cy="923330"/>
          </a:xfrm>
          <a:prstGeom prst="rect">
            <a:avLst/>
          </a:prstGeom>
          <a:noFill/>
        </p:spPr>
        <p:txBody>
          <a:bodyPr wrap="square">
            <a:spAutoFit/>
          </a:bodyPr>
          <a:lstStyle/>
          <a:p>
            <a:pPr algn="l"/>
            <a:r>
              <a:rPr lang="it-IT" dirty="0" err="1">
                <a:latin typeface="Arial Unicode MS" pitchFamily="34" charset="-128"/>
                <a:ea typeface="Arial Unicode MS" pitchFamily="34" charset="-128"/>
                <a:cs typeface="Arial Unicode MS" pitchFamily="34" charset="-128"/>
              </a:rPr>
              <a:t>Univac</a:t>
            </a:r>
            <a:r>
              <a:rPr lang="it-IT" dirty="0">
                <a:latin typeface="Arial Unicode MS" pitchFamily="34" charset="-128"/>
                <a:ea typeface="Arial Unicode MS" pitchFamily="34" charset="-128"/>
                <a:cs typeface="Arial Unicode MS" pitchFamily="34" charset="-128"/>
              </a:rPr>
              <a:t> 1106, 1977</a:t>
            </a:r>
          </a:p>
          <a:p>
            <a:r>
              <a:rPr lang="it-IT" sz="1800" dirty="0">
                <a:latin typeface="Arial Unicode MS" pitchFamily="34" charset="-128"/>
                <a:ea typeface="Arial Unicode MS" pitchFamily="34" charset="-128"/>
                <a:cs typeface="Arial Unicode MS" pitchFamily="34" charset="-128"/>
              </a:rPr>
              <a:t>0.15 Mops, 2Mbyte</a:t>
            </a:r>
          </a:p>
          <a:p>
            <a:pPr algn="l"/>
            <a:endParaRPr lang="it-IT" dirty="0">
              <a:latin typeface="Arial Unicode MS" pitchFamily="34" charset="-128"/>
              <a:ea typeface="Arial Unicode MS" pitchFamily="34" charset="-128"/>
              <a:cs typeface="Arial Unicode MS" pitchFamily="34" charset="-128"/>
            </a:endParaRPr>
          </a:p>
        </p:txBody>
      </p:sp>
      <p:sp>
        <p:nvSpPr>
          <p:cNvPr id="12" name="Text Box 28">
            <a:extLst>
              <a:ext uri="{FF2B5EF4-FFF2-40B4-BE49-F238E27FC236}">
                <a16:creationId xmlns:a16="http://schemas.microsoft.com/office/drawing/2014/main" id="{2CD6E1BB-894A-424D-9F9E-88A312B34A81}"/>
              </a:ext>
            </a:extLst>
          </p:cNvPr>
          <p:cNvSpPr txBox="1">
            <a:spLocks noChangeArrowheads="1"/>
          </p:cNvSpPr>
          <p:nvPr/>
        </p:nvSpPr>
        <p:spPr bwMode="auto">
          <a:xfrm>
            <a:off x="3574566" y="2535900"/>
            <a:ext cx="1723549" cy="369332"/>
          </a:xfrm>
          <a:prstGeom prst="rect">
            <a:avLst/>
          </a:prstGeom>
          <a:solidFill>
            <a:srgbClr val="FFFF00"/>
          </a:solidFill>
          <a:ln w="9525">
            <a:noFill/>
            <a:miter lim="800000"/>
            <a:headEnd/>
            <a:tailEnd/>
          </a:ln>
        </p:spPr>
        <p:txBody>
          <a:bodyPr wrap="none">
            <a:spAutoFit/>
          </a:bodyPr>
          <a:lstStyle/>
          <a:p>
            <a:pPr algn="l"/>
            <a:r>
              <a:rPr lang="it-IT" dirty="0">
                <a:latin typeface="Arial Unicode MS" pitchFamily="34" charset="-128"/>
                <a:ea typeface="Arial Unicode MS" pitchFamily="34" charset="-128"/>
                <a:cs typeface="Arial Unicode MS" pitchFamily="34" charset="-128"/>
              </a:rPr>
              <a:t>supercomputer</a:t>
            </a:r>
          </a:p>
        </p:txBody>
      </p:sp>
    </p:spTree>
    <p:extLst>
      <p:ext uri="{BB962C8B-B14F-4D97-AF65-F5344CB8AC3E}">
        <p14:creationId xmlns:p14="http://schemas.microsoft.com/office/powerpoint/2010/main" val="170412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557249" y="1316913"/>
            <a:ext cx="8377745" cy="464602"/>
          </a:xfrm>
        </p:spPr>
        <p:txBody>
          <a:bodyPr/>
          <a:lstStyle/>
          <a:p>
            <a:r>
              <a:rPr lang="it-IT" sz="3600" dirty="0"/>
              <a:t>How </a:t>
            </a:r>
            <a:r>
              <a:rPr lang="it-IT" sz="3600" dirty="0" err="1"/>
              <a:t>powerful</a:t>
            </a:r>
            <a:r>
              <a:rPr lang="it-IT" sz="3600" dirty="0"/>
              <a:t> </a:t>
            </a:r>
            <a:r>
              <a:rPr lang="it-IT" sz="3600" dirty="0" err="1"/>
              <a:t>is</a:t>
            </a:r>
            <a:r>
              <a:rPr lang="it-IT" sz="3600" dirty="0"/>
              <a:t> a </a:t>
            </a:r>
            <a:r>
              <a:rPr lang="it-IT" sz="3600" dirty="0" err="1"/>
              <a:t>powerful</a:t>
            </a:r>
            <a:r>
              <a:rPr lang="it-IT" sz="3600" dirty="0"/>
              <a:t> computer ?</a:t>
            </a:r>
            <a:endParaRPr lang="it-GB" sz="3600" dirty="0"/>
          </a:p>
        </p:txBody>
      </p:sp>
      <p:sp>
        <p:nvSpPr>
          <p:cNvPr id="7" name="CasellaDiTesto 6">
            <a:extLst>
              <a:ext uri="{FF2B5EF4-FFF2-40B4-BE49-F238E27FC236}">
                <a16:creationId xmlns:a16="http://schemas.microsoft.com/office/drawing/2014/main" id="{5E9B705F-C5D5-4EEF-9BAE-F7F957E7F102}"/>
              </a:ext>
            </a:extLst>
          </p:cNvPr>
          <p:cNvSpPr txBox="1"/>
          <p:nvPr/>
        </p:nvSpPr>
        <p:spPr>
          <a:xfrm>
            <a:off x="672737" y="2142830"/>
            <a:ext cx="11070772" cy="3600986"/>
          </a:xfrm>
          <a:prstGeom prst="rect">
            <a:avLst/>
          </a:prstGeom>
          <a:noFill/>
        </p:spPr>
        <p:txBody>
          <a:bodyPr wrap="square">
            <a:spAutoFit/>
          </a:bodyPr>
          <a:lstStyle/>
          <a:p>
            <a:pPr marL="285750" indent="-285750" algn="l">
              <a:buFont typeface="Wingdings" panose="05000000000000000000" pitchFamily="2" charset="2"/>
              <a:buChar char="§"/>
            </a:pPr>
            <a:r>
              <a:rPr lang="en-US" sz="2400" b="0" i="0" dirty="0">
                <a:solidFill>
                  <a:srgbClr val="292929"/>
                </a:solidFill>
                <a:effectLst/>
              </a:rPr>
              <a:t>Computers have been increasing steadily in performance since the 1940s</a:t>
            </a:r>
          </a:p>
          <a:p>
            <a:pPr algn="l"/>
            <a:endParaRPr lang="en-US" sz="1000" b="0" i="0" dirty="0">
              <a:solidFill>
                <a:srgbClr val="292929"/>
              </a:solidFill>
              <a:effectLst/>
            </a:endParaRPr>
          </a:p>
          <a:p>
            <a:pPr marL="285750" indent="-285750" algn="l">
              <a:buFont typeface="Wingdings" panose="05000000000000000000" pitchFamily="2" charset="2"/>
              <a:buChar char="§"/>
            </a:pPr>
            <a:r>
              <a:rPr lang="en-US" sz="2400" b="0" i="0" dirty="0">
                <a:solidFill>
                  <a:srgbClr val="292929"/>
                </a:solidFill>
                <a:effectLst/>
              </a:rPr>
              <a:t>The </a:t>
            </a:r>
            <a:r>
              <a:rPr lang="en-US" sz="2400" b="1" i="0" dirty="0">
                <a:solidFill>
                  <a:srgbClr val="C00000"/>
                </a:solidFill>
                <a:effectLst/>
              </a:rPr>
              <a:t>Colossus</a:t>
            </a:r>
            <a:r>
              <a:rPr lang="en-US" sz="2400" b="0" i="0" dirty="0">
                <a:solidFill>
                  <a:srgbClr val="292929"/>
                </a:solidFill>
                <a:effectLst/>
              </a:rPr>
              <a:t> vacuum tube computer was the first electronic computer in the world</a:t>
            </a:r>
          </a:p>
          <a:p>
            <a:pPr algn="l"/>
            <a:endParaRPr lang="en-US" sz="1000" b="0" i="0" dirty="0">
              <a:solidFill>
                <a:srgbClr val="292929"/>
              </a:solidFill>
              <a:effectLst/>
            </a:endParaRPr>
          </a:p>
          <a:p>
            <a:pPr marL="285750" indent="-285750" algn="l">
              <a:buFont typeface="Wingdings" panose="05000000000000000000" pitchFamily="2" charset="2"/>
              <a:buChar char="§"/>
            </a:pPr>
            <a:r>
              <a:rPr lang="en-US" sz="2400" b="0" i="0" dirty="0">
                <a:solidFill>
                  <a:srgbClr val="292929"/>
                </a:solidFill>
                <a:effectLst/>
              </a:rPr>
              <a:t> Built in Britain during the Second World War, </a:t>
            </a:r>
            <a:r>
              <a:rPr lang="en-US" sz="2400" b="1" i="0" dirty="0">
                <a:solidFill>
                  <a:srgbClr val="C00000"/>
                </a:solidFill>
                <a:effectLst/>
              </a:rPr>
              <a:t>Colossus </a:t>
            </a:r>
            <a:r>
              <a:rPr lang="en-US" sz="2400" b="0" i="0" dirty="0">
                <a:solidFill>
                  <a:srgbClr val="292929"/>
                </a:solidFill>
                <a:effectLst/>
              </a:rPr>
              <a:t>ran at 500,000 FLOPS</a:t>
            </a:r>
          </a:p>
          <a:p>
            <a:pPr algn="l"/>
            <a:endParaRPr lang="en-US" sz="1000" b="0" i="0" dirty="0">
              <a:solidFill>
                <a:srgbClr val="292929"/>
              </a:solidFill>
              <a:effectLst/>
            </a:endParaRPr>
          </a:p>
          <a:p>
            <a:pPr marL="285750" indent="-285750" algn="l">
              <a:buFont typeface="Wingdings" panose="05000000000000000000" pitchFamily="2" charset="2"/>
              <a:buChar char="§"/>
            </a:pPr>
            <a:r>
              <a:rPr lang="en-US" sz="2400" b="1" i="0" dirty="0">
                <a:solidFill>
                  <a:srgbClr val="C00000"/>
                </a:solidFill>
                <a:effectLst/>
              </a:rPr>
              <a:t>CDC 6600 </a:t>
            </a:r>
            <a:r>
              <a:rPr lang="en-US" sz="2400" b="0" i="0" dirty="0">
                <a:solidFill>
                  <a:srgbClr val="292929"/>
                </a:solidFill>
                <a:effectLst/>
              </a:rPr>
              <a:t>in 1964 was the first supercomputer with 3 </a:t>
            </a:r>
            <a:r>
              <a:rPr lang="en-US" sz="2400" dirty="0" err="1">
                <a:solidFill>
                  <a:srgbClr val="292929"/>
                </a:solidFill>
              </a:rPr>
              <a:t>M</a:t>
            </a:r>
            <a:r>
              <a:rPr lang="en-US" sz="2400" b="0" i="0" dirty="0" err="1">
                <a:solidFill>
                  <a:srgbClr val="292929"/>
                </a:solidFill>
                <a:effectLst/>
              </a:rPr>
              <a:t>egaFLOPS</a:t>
            </a:r>
            <a:endParaRPr lang="en-US" sz="2400" b="0" i="0" dirty="0">
              <a:solidFill>
                <a:srgbClr val="292929"/>
              </a:solidFill>
              <a:effectLst/>
            </a:endParaRPr>
          </a:p>
          <a:p>
            <a:pPr algn="l"/>
            <a:endParaRPr lang="en-US" sz="1000" b="0" i="0" dirty="0">
              <a:solidFill>
                <a:srgbClr val="292929"/>
              </a:solidFill>
              <a:effectLst/>
            </a:endParaRPr>
          </a:p>
          <a:p>
            <a:pPr marL="285750" indent="-285750" algn="l">
              <a:buFont typeface="Wingdings" panose="05000000000000000000" pitchFamily="2" charset="2"/>
              <a:buChar char="§"/>
            </a:pPr>
            <a:r>
              <a:rPr lang="en-US" sz="2400" b="1" i="0" dirty="0">
                <a:solidFill>
                  <a:srgbClr val="C00000"/>
                </a:solidFill>
                <a:effectLst/>
              </a:rPr>
              <a:t>Cray-2 </a:t>
            </a:r>
            <a:r>
              <a:rPr lang="en-US" sz="2400" b="0" i="0" dirty="0">
                <a:solidFill>
                  <a:srgbClr val="292929"/>
                </a:solidFill>
                <a:effectLst/>
              </a:rPr>
              <a:t>in 1985 was the first supercomputer to reach over 1 </a:t>
            </a:r>
            <a:r>
              <a:rPr lang="en-US" sz="2400" dirty="0" err="1">
                <a:solidFill>
                  <a:srgbClr val="292929"/>
                </a:solidFill>
              </a:rPr>
              <a:t>G</a:t>
            </a:r>
            <a:r>
              <a:rPr lang="en-US" sz="2400" b="0" i="0" dirty="0" err="1">
                <a:solidFill>
                  <a:srgbClr val="292929"/>
                </a:solidFill>
                <a:effectLst/>
              </a:rPr>
              <a:t>igaFLOPS</a:t>
            </a:r>
            <a:endParaRPr lang="en-US" sz="2400" b="0" i="0" dirty="0">
              <a:solidFill>
                <a:srgbClr val="292929"/>
              </a:solidFill>
              <a:effectLst/>
            </a:endParaRPr>
          </a:p>
          <a:p>
            <a:pPr algn="l"/>
            <a:endParaRPr lang="en-US" sz="1000" b="0" i="0" dirty="0">
              <a:solidFill>
                <a:srgbClr val="292929"/>
              </a:solidFill>
              <a:effectLst/>
            </a:endParaRPr>
          </a:p>
          <a:p>
            <a:pPr marL="285750" indent="-285750" algn="l">
              <a:buFont typeface="Wingdings" panose="05000000000000000000" pitchFamily="2" charset="2"/>
              <a:buChar char="§"/>
            </a:pPr>
            <a:r>
              <a:rPr lang="en-US" sz="2400" b="1" i="0" dirty="0">
                <a:solidFill>
                  <a:srgbClr val="C00000"/>
                </a:solidFill>
                <a:effectLst/>
              </a:rPr>
              <a:t>ASCI Red </a:t>
            </a:r>
            <a:r>
              <a:rPr lang="en-US" sz="2400" b="0" i="0" dirty="0">
                <a:solidFill>
                  <a:srgbClr val="292929"/>
                </a:solidFill>
                <a:effectLst/>
              </a:rPr>
              <a:t>in 1996 was the first massively parallel computer reaching over a </a:t>
            </a:r>
            <a:r>
              <a:rPr lang="en-US" sz="2400" dirty="0" err="1">
                <a:solidFill>
                  <a:srgbClr val="292929"/>
                </a:solidFill>
              </a:rPr>
              <a:t>T</a:t>
            </a:r>
            <a:r>
              <a:rPr lang="en-US" sz="2400" b="0" i="0" dirty="0" err="1">
                <a:solidFill>
                  <a:srgbClr val="292929"/>
                </a:solidFill>
                <a:effectLst/>
              </a:rPr>
              <a:t>eraFLOPS</a:t>
            </a:r>
            <a:endParaRPr lang="en-US" sz="2400" b="0" i="0" dirty="0">
              <a:solidFill>
                <a:srgbClr val="292929"/>
              </a:solidFill>
              <a:effectLst/>
            </a:endParaRPr>
          </a:p>
          <a:p>
            <a:pPr algn="l"/>
            <a:endParaRPr lang="en-US" sz="1000" b="0" i="0" dirty="0">
              <a:solidFill>
                <a:srgbClr val="292929"/>
              </a:solidFill>
              <a:effectLst/>
            </a:endParaRPr>
          </a:p>
          <a:p>
            <a:pPr marL="285750" indent="-285750" algn="l">
              <a:buFont typeface="Wingdings" panose="05000000000000000000" pitchFamily="2" charset="2"/>
              <a:buChar char="§"/>
            </a:pPr>
            <a:r>
              <a:rPr lang="en-US" sz="2400" b="1" i="0" dirty="0">
                <a:solidFill>
                  <a:srgbClr val="C00000"/>
                </a:solidFill>
                <a:effectLst/>
              </a:rPr>
              <a:t>Roadrunner</a:t>
            </a:r>
            <a:r>
              <a:rPr lang="en-US" sz="2400" b="0" i="0" dirty="0">
                <a:solidFill>
                  <a:srgbClr val="292929"/>
                </a:solidFill>
                <a:effectLst/>
              </a:rPr>
              <a:t> in 2008 first supercomputer to reach 1 </a:t>
            </a:r>
            <a:r>
              <a:rPr lang="en-US" sz="2400" dirty="0" err="1">
                <a:solidFill>
                  <a:srgbClr val="292929"/>
                </a:solidFill>
              </a:rPr>
              <a:t>P</a:t>
            </a:r>
            <a:r>
              <a:rPr lang="en-US" sz="2400" b="0" i="0" dirty="0" err="1">
                <a:solidFill>
                  <a:srgbClr val="292929"/>
                </a:solidFill>
                <a:effectLst/>
              </a:rPr>
              <a:t>etaFLOPS</a:t>
            </a:r>
            <a:endParaRPr lang="en-US" sz="2400" b="0" i="0" dirty="0">
              <a:solidFill>
                <a:srgbClr val="292929"/>
              </a:solidFill>
              <a:effectLst/>
            </a:endParaRPr>
          </a:p>
        </p:txBody>
      </p:sp>
    </p:spTree>
    <p:extLst>
      <p:ext uri="{BB962C8B-B14F-4D97-AF65-F5344CB8AC3E}">
        <p14:creationId xmlns:p14="http://schemas.microsoft.com/office/powerpoint/2010/main" val="25754324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GIULIO~1\AppData\Local\Temp\articulate\presenter\imgtemp\HN2gbCWf_file\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GIULIO~1\AppData\Local\Temp\articulate\presenter\imgtemp\40D3mnMI_file\slide0001_image001.jpg"/>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0</TotalTime>
  <Words>2992</Words>
  <Application>Microsoft Office PowerPoint</Application>
  <PresentationFormat>Widescreen</PresentationFormat>
  <Paragraphs>300</Paragraphs>
  <Slides>55</Slides>
  <Notes>0</Notes>
  <HiddenSlides>0</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1</vt:i4>
      </vt:variant>
      <vt:variant>
        <vt:lpstr>Titoli diapositive</vt:lpstr>
      </vt:variant>
      <vt:variant>
        <vt:i4>55</vt:i4>
      </vt:variant>
    </vt:vector>
  </HeadingPairs>
  <TitlesOfParts>
    <vt:vector size="70" baseType="lpstr">
      <vt:lpstr>ABeeZee</vt:lpstr>
      <vt:lpstr>Arial</vt:lpstr>
      <vt:lpstr>Arial Unicode MS</vt:lpstr>
      <vt:lpstr>Avenir Black</vt:lpstr>
      <vt:lpstr>Avenir Book</vt:lpstr>
      <vt:lpstr>BreveText</vt:lpstr>
      <vt:lpstr>Calibri</vt:lpstr>
      <vt:lpstr>Courier New</vt:lpstr>
      <vt:lpstr>DIN</vt:lpstr>
      <vt:lpstr>Optimistic Text</vt:lpstr>
      <vt:lpstr>Source Sans Pro</vt:lpstr>
      <vt:lpstr>Tahoma</vt:lpstr>
      <vt:lpstr>Wingdings</vt:lpstr>
      <vt:lpstr>Tema di Office</vt:lpstr>
      <vt:lpstr>CorelPhotoPaint.Image.9</vt:lpstr>
      <vt:lpstr>Presentazione standard di PowerPoint</vt:lpstr>
      <vt:lpstr>Do we really need very powerful computers ?</vt:lpstr>
      <vt:lpstr>Do we really need very powerful computers ?</vt:lpstr>
      <vt:lpstr>Do we really need very powerful computers ?</vt:lpstr>
      <vt:lpstr>Do we really need very powerful computers ?</vt:lpstr>
      <vt:lpstr>Do we really need very powerful computers ?</vt:lpstr>
      <vt:lpstr>How powerful is a powerful computer ?</vt:lpstr>
      <vt:lpstr>How powerful is a powerful computer ?</vt:lpstr>
      <vt:lpstr>How powerful is a powerful computer ?</vt:lpstr>
      <vt:lpstr>How powerful is a powerful computer ?</vt:lpstr>
      <vt:lpstr>How powerful is a powerful computer ?</vt:lpstr>
      <vt:lpstr>What is the computer more powerful in the world today ?</vt:lpstr>
      <vt:lpstr>What is the computer more powerful in the world today ?</vt:lpstr>
      <vt:lpstr>What is the computer more powerful in the world today ?</vt:lpstr>
      <vt:lpstr>What is the computer more powerful in the world today ?</vt:lpstr>
      <vt:lpstr>What is the computer more powerful in the world today ?</vt:lpstr>
      <vt:lpstr>What is the computer more powerful in the world today ?</vt:lpstr>
      <vt:lpstr>What is the computer more powerful in the world today ?</vt:lpstr>
      <vt:lpstr>What is the computer more powerful in the world today ?</vt:lpstr>
      <vt:lpstr>What is the computer more powerful in the world today ?</vt:lpstr>
      <vt:lpstr>TOP500</vt:lpstr>
      <vt:lpstr>TOP500</vt:lpstr>
      <vt:lpstr>TOP500</vt:lpstr>
      <vt:lpstr>TOP500</vt:lpstr>
      <vt:lpstr>TOP500</vt:lpstr>
      <vt:lpstr>TOP500</vt:lpstr>
      <vt:lpstr>TOP500</vt:lpstr>
      <vt:lpstr>TOP500</vt:lpstr>
      <vt:lpstr>TOP500</vt:lpstr>
      <vt:lpstr>Rate of growth</vt:lpstr>
      <vt:lpstr>Rate of growth</vt:lpstr>
      <vt:lpstr>Exascale computing</vt:lpstr>
      <vt:lpstr>Exascale computing</vt:lpstr>
      <vt:lpstr>Exascale computing</vt:lpstr>
      <vt:lpstr>A quick look at floating-point numbers</vt:lpstr>
      <vt:lpstr>A quick look at floating-point numbers</vt:lpstr>
      <vt:lpstr>Distributed supercomputers</vt:lpstr>
      <vt:lpstr>Distributed supercomputers</vt:lpstr>
      <vt:lpstr>Distributed supercomputers</vt:lpstr>
      <vt:lpstr>…and beyond</vt:lpstr>
      <vt:lpstr>Quantum computers</vt:lpstr>
      <vt:lpstr>Quantum computers</vt:lpstr>
      <vt:lpstr>Quantum computers</vt:lpstr>
      <vt:lpstr>Supercomputers and strategic policies</vt:lpstr>
      <vt:lpstr>Strategic projects</vt:lpstr>
      <vt:lpstr>Strategic projects</vt:lpstr>
      <vt:lpstr>Strategic projects</vt:lpstr>
      <vt:lpstr>Strategic projects</vt:lpstr>
      <vt:lpstr>Strategic projects</vt:lpstr>
      <vt:lpstr>Strategic projects</vt:lpstr>
      <vt:lpstr>Strategic projects</vt:lpstr>
      <vt:lpstr>Strategic projects</vt:lpstr>
      <vt:lpstr>An interesting report</vt:lpstr>
      <vt:lpstr>a META project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Giulio Giunta</cp:lastModifiedBy>
  <cp:revision>37</cp:revision>
  <dcterms:created xsi:type="dcterms:W3CDTF">2021-11-23T11:10:02Z</dcterms:created>
  <dcterms:modified xsi:type="dcterms:W3CDTF">2022-07-06T07:22:50Z</dcterms:modified>
</cp:coreProperties>
</file>