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9" r:id="rId1"/>
  </p:sldMasterIdLst>
  <p:notesMasterIdLst>
    <p:notesMasterId r:id="rId17"/>
  </p:notesMasterIdLst>
  <p:handoutMasterIdLst>
    <p:handoutMasterId r:id="rId18"/>
  </p:handoutMasterIdLst>
  <p:sldIdLst>
    <p:sldId id="309" r:id="rId2"/>
    <p:sldId id="286" r:id="rId3"/>
    <p:sldId id="264" r:id="rId4"/>
    <p:sldId id="280" r:id="rId5"/>
    <p:sldId id="281" r:id="rId6"/>
    <p:sldId id="282" r:id="rId7"/>
    <p:sldId id="273" r:id="rId8"/>
    <p:sldId id="311" r:id="rId9"/>
    <p:sldId id="310" r:id="rId10"/>
    <p:sldId id="312" r:id="rId11"/>
    <p:sldId id="313" r:id="rId12"/>
    <p:sldId id="314" r:id="rId13"/>
    <p:sldId id="283" r:id="rId14"/>
    <p:sldId id="276" r:id="rId15"/>
    <p:sldId id="315" r:id="rId16"/>
  </p:sldIdLst>
  <p:sldSz cx="9144000" cy="6858000" type="screen4x3"/>
  <p:notesSz cx="6797675" cy="9874250"/>
  <p:defaultTextStyle>
    <a:defPPr>
      <a:defRPr lang="it-IT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FFFF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snapVertSplitter="1" vertBarState="minimized" horzBarState="maximized">
    <p:restoredLeft sz="32787"/>
    <p:restoredTop sz="90929"/>
  </p:normalViewPr>
  <p:slideViewPr>
    <p:cSldViewPr>
      <p:cViewPr varScale="1">
        <p:scale>
          <a:sx n="72" d="100"/>
          <a:sy n="72" d="100"/>
        </p:scale>
        <p:origin x="-936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3942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endParaRPr lang="it-IT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endParaRPr lang="it-IT"/>
          </a:p>
        </p:txBody>
      </p:sp>
      <p:sp>
        <p:nvSpPr>
          <p:cNvPr id="286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80538"/>
            <a:ext cx="2946400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endParaRPr lang="it-IT"/>
          </a:p>
        </p:txBody>
      </p:sp>
      <p:sp>
        <p:nvSpPr>
          <p:cNvPr id="286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380538"/>
            <a:ext cx="2946400" cy="493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fld id="{016511F6-824E-43A5-BD76-3179DF4FB109}" type="slidenum">
              <a:rPr lang="it-IT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endParaRPr lang="it-IT"/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6400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endParaRPr lang="it-IT"/>
          </a:p>
        </p:txBody>
      </p:sp>
      <p:sp>
        <p:nvSpPr>
          <p:cNvPr id="6656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31863" y="741363"/>
            <a:ext cx="4933950" cy="37020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6656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450" y="4691063"/>
            <a:ext cx="5438775" cy="44434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</a:p>
        </p:txBody>
      </p:sp>
      <p:sp>
        <p:nvSpPr>
          <p:cNvPr id="6656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378950"/>
            <a:ext cx="2946400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endParaRPr lang="it-IT"/>
          </a:p>
        </p:txBody>
      </p:sp>
      <p:sp>
        <p:nvSpPr>
          <p:cNvPr id="6656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378950"/>
            <a:ext cx="2946400" cy="493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fld id="{5DF77FB8-5318-4A58-BCFE-2164206F597C}" type="slidenum">
              <a:rPr lang="it-IT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133600" y="1371600"/>
            <a:ext cx="6477000" cy="1752600"/>
          </a:xfrm>
        </p:spPr>
        <p:txBody>
          <a:bodyPr/>
          <a:lstStyle>
            <a:lvl1pPr>
              <a:defRPr sz="5400"/>
            </a:lvl1pPr>
          </a:lstStyle>
          <a:p>
            <a:r>
              <a:rPr lang="it-IT"/>
              <a:t>Fare clic per modificare lo stile del titolo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133600" y="3733800"/>
            <a:ext cx="6477000" cy="19812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33796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7086600" y="6248400"/>
            <a:ext cx="1524000" cy="457200"/>
          </a:xfrm>
        </p:spPr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33797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8100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r>
              <a:rPr lang="it-IT"/>
              <a:t>Università Parthenope</a:t>
            </a:r>
          </a:p>
        </p:txBody>
      </p:sp>
      <p:sp>
        <p:nvSpPr>
          <p:cNvPr id="33798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2209800" y="6248400"/>
            <a:ext cx="1219200" cy="457200"/>
          </a:xfrm>
        </p:spPr>
        <p:txBody>
          <a:bodyPr/>
          <a:lstStyle>
            <a:lvl1pPr>
              <a:defRPr/>
            </a:lvl1pPr>
          </a:lstStyle>
          <a:p>
            <a:fld id="{A43BDEBD-39E5-4E04-9D8C-A8E9E929F6A3}" type="slidenum">
              <a:rPr lang="it-IT"/>
              <a:pPr/>
              <a:t>‹N›</a:t>
            </a:fld>
            <a:endParaRPr lang="it-IT"/>
          </a:p>
        </p:txBody>
      </p:sp>
      <p:sp>
        <p:nvSpPr>
          <p:cNvPr id="33799" name="Line 7"/>
          <p:cNvSpPr>
            <a:spLocks noChangeShapeType="1"/>
          </p:cNvSpPr>
          <p:nvPr/>
        </p:nvSpPr>
        <p:spPr bwMode="auto">
          <a:xfrm>
            <a:off x="1905000" y="1219200"/>
            <a:ext cx="0" cy="2057400"/>
          </a:xfrm>
          <a:prstGeom prst="line">
            <a:avLst/>
          </a:prstGeom>
          <a:noFill/>
          <a:ln w="34925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endParaRPr lang="it-IT"/>
          </a:p>
        </p:txBody>
      </p:sp>
      <p:sp>
        <p:nvSpPr>
          <p:cNvPr id="33800" name="Oval 8"/>
          <p:cNvSpPr>
            <a:spLocks noChangeArrowheads="1"/>
          </p:cNvSpPr>
          <p:nvPr/>
        </p:nvSpPr>
        <p:spPr bwMode="auto">
          <a:xfrm>
            <a:off x="163513" y="2103438"/>
            <a:ext cx="347662" cy="347662"/>
          </a:xfrm>
          <a:prstGeom prst="ellipse">
            <a:avLst/>
          </a:prstGeom>
          <a:solidFill>
            <a:schemeClr val="tx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it-IT" sz="2400">
              <a:latin typeface="Times New Roman" pitchFamily="18" charset="0"/>
            </a:endParaRPr>
          </a:p>
        </p:txBody>
      </p:sp>
      <p:sp>
        <p:nvSpPr>
          <p:cNvPr id="33801" name="Oval 9"/>
          <p:cNvSpPr>
            <a:spLocks noChangeArrowheads="1"/>
          </p:cNvSpPr>
          <p:nvPr/>
        </p:nvSpPr>
        <p:spPr bwMode="auto">
          <a:xfrm>
            <a:off x="739775" y="2105025"/>
            <a:ext cx="349250" cy="347663"/>
          </a:xfrm>
          <a:prstGeom prst="ellipse">
            <a:avLst/>
          </a:prstGeom>
          <a:solidFill>
            <a:schemeClr val="accent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it-IT" sz="2400">
              <a:latin typeface="Times New Roman" pitchFamily="18" charset="0"/>
            </a:endParaRPr>
          </a:p>
        </p:txBody>
      </p:sp>
      <p:sp>
        <p:nvSpPr>
          <p:cNvPr id="33802" name="Oval 10"/>
          <p:cNvSpPr>
            <a:spLocks noChangeArrowheads="1"/>
          </p:cNvSpPr>
          <p:nvPr/>
        </p:nvSpPr>
        <p:spPr bwMode="auto">
          <a:xfrm>
            <a:off x="1317625" y="2105025"/>
            <a:ext cx="347663" cy="347663"/>
          </a:xfrm>
          <a:prstGeom prst="ellipse">
            <a:avLst/>
          </a:prstGeom>
          <a:solidFill>
            <a:schemeClr val="accent2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it-IT" sz="2400">
              <a:latin typeface="Times New Roman" pitchFamily="18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Università Parthenope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8A51DDC-68B9-4694-B451-FA269BEC2659}" type="slidenum">
              <a:rPr lang="it-IT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781800" y="190500"/>
            <a:ext cx="1752600" cy="5829300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1524000" y="190500"/>
            <a:ext cx="5105400" cy="5829300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Università Parthenope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493EF6-1B57-47D5-BD9A-7467C7626F51}" type="slidenum">
              <a:rPr lang="it-IT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Università Parthenope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BDCCB0C-4511-4A3C-8D09-0C70CF73F0C3}" type="slidenum">
              <a:rPr lang="it-IT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Università Parthenope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561E58A-BE4F-4A9A-9A4C-FCEA00EEFF64}" type="slidenum">
              <a:rPr lang="it-IT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1524000" y="1905000"/>
            <a:ext cx="3429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5105400" y="1905000"/>
            <a:ext cx="3429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Università Parthenope</a:t>
            </a: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FB475A4-3BAA-485D-9D16-B05429878300}" type="slidenum">
              <a:rPr lang="it-IT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Università Parthenope</a:t>
            </a:r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A52383C-F79E-4DFB-80C5-425B6A428DD9}" type="slidenum">
              <a:rPr lang="it-IT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Università Parthenope</a:t>
            </a:r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E074F26-4DA5-45EB-938B-E6B307F88B6E}" type="slidenum">
              <a:rPr lang="it-IT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Università Parthenope</a:t>
            </a:r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D89F8E0-6574-432E-BFDF-42E5D4CDCE60}" type="slidenum">
              <a:rPr lang="it-IT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Università Parthenope</a:t>
            </a: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4123280-13A0-44EF-92F4-7D07E6084066}" type="slidenum">
              <a:rPr lang="it-IT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Università Parthenope</a:t>
            </a: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16380A7-5017-496C-9DB5-50E799912C8A}" type="slidenum">
              <a:rPr lang="it-IT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24000" y="190500"/>
            <a:ext cx="7010400" cy="1527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lo stile del titolo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524000" y="1905000"/>
            <a:ext cx="7010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it-IT" smtClean="0"/>
              <a:t>Fare clic per modificare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</a:p>
        </p:txBody>
      </p:sp>
      <p:sp>
        <p:nvSpPr>
          <p:cNvPr id="3277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6294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00"/>
            </a:lvl1pPr>
          </a:lstStyle>
          <a:p>
            <a:endParaRPr lang="it-IT"/>
          </a:p>
        </p:txBody>
      </p:sp>
      <p:sp>
        <p:nvSpPr>
          <p:cNvPr id="3277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2766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000"/>
            </a:lvl1pPr>
          </a:lstStyle>
          <a:p>
            <a:r>
              <a:rPr lang="it-IT"/>
              <a:t>Università Parthenope</a:t>
            </a:r>
          </a:p>
        </p:txBody>
      </p:sp>
      <p:sp>
        <p:nvSpPr>
          <p:cNvPr id="3277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1524000" y="6248400"/>
            <a:ext cx="12954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fld id="{4F56E59B-B0B3-46A6-9EE9-13395D6F9F0E}" type="slidenum">
              <a:rPr lang="it-IT"/>
              <a:pPr/>
              <a:t>‹N›</a:t>
            </a:fld>
            <a:endParaRPr lang="it-IT"/>
          </a:p>
        </p:txBody>
      </p:sp>
      <p:sp>
        <p:nvSpPr>
          <p:cNvPr id="32775" name="Line 7"/>
          <p:cNvSpPr>
            <a:spLocks noChangeShapeType="1"/>
          </p:cNvSpPr>
          <p:nvPr/>
        </p:nvSpPr>
        <p:spPr bwMode="auto">
          <a:xfrm flipV="1">
            <a:off x="1371600" y="304800"/>
            <a:ext cx="0" cy="1295400"/>
          </a:xfrm>
          <a:prstGeom prst="line">
            <a:avLst/>
          </a:prstGeom>
          <a:noFill/>
          <a:ln w="38100">
            <a:solidFill>
              <a:schemeClr val="tx2"/>
            </a:solidFill>
            <a:round/>
            <a:headEnd/>
            <a:tailEnd/>
          </a:ln>
          <a:effectLst/>
        </p:spPr>
        <p:txBody>
          <a:bodyPr/>
          <a:lstStyle/>
          <a:p>
            <a:endParaRPr lang="it-IT"/>
          </a:p>
        </p:txBody>
      </p:sp>
      <p:sp>
        <p:nvSpPr>
          <p:cNvPr id="32776" name="Oval 8"/>
          <p:cNvSpPr>
            <a:spLocks noChangeArrowheads="1"/>
          </p:cNvSpPr>
          <p:nvPr/>
        </p:nvSpPr>
        <p:spPr bwMode="auto">
          <a:xfrm>
            <a:off x="152400" y="838200"/>
            <a:ext cx="228600" cy="228600"/>
          </a:xfrm>
          <a:prstGeom prst="ellipse">
            <a:avLst/>
          </a:prstGeom>
          <a:solidFill>
            <a:schemeClr val="tx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it-IT" sz="2400">
              <a:latin typeface="Times New Roman" pitchFamily="18" charset="0"/>
            </a:endParaRPr>
          </a:p>
        </p:txBody>
      </p:sp>
      <p:sp>
        <p:nvSpPr>
          <p:cNvPr id="32777" name="Oval 9"/>
          <p:cNvSpPr>
            <a:spLocks noChangeArrowheads="1"/>
          </p:cNvSpPr>
          <p:nvPr/>
        </p:nvSpPr>
        <p:spPr bwMode="auto">
          <a:xfrm>
            <a:off x="539750" y="838200"/>
            <a:ext cx="228600" cy="228600"/>
          </a:xfrm>
          <a:prstGeom prst="ellipse">
            <a:avLst/>
          </a:prstGeom>
          <a:solidFill>
            <a:schemeClr val="accent1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it-IT" sz="2400">
              <a:latin typeface="Times New Roman" pitchFamily="18" charset="0"/>
            </a:endParaRPr>
          </a:p>
        </p:txBody>
      </p:sp>
      <p:sp>
        <p:nvSpPr>
          <p:cNvPr id="32778" name="Oval 10"/>
          <p:cNvSpPr>
            <a:spLocks noChangeArrowheads="1"/>
          </p:cNvSpPr>
          <p:nvPr/>
        </p:nvSpPr>
        <p:spPr bwMode="auto">
          <a:xfrm>
            <a:off x="927100" y="838200"/>
            <a:ext cx="228600" cy="228600"/>
          </a:xfrm>
          <a:prstGeom prst="ellipse">
            <a:avLst/>
          </a:prstGeom>
          <a:solidFill>
            <a:schemeClr val="accent2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it-IT" sz="2400">
              <a:latin typeface="Times New Roman" pitchFamily="18" charset="0"/>
            </a:endParaRPr>
          </a:p>
        </p:txBody>
      </p:sp>
      <p:sp>
        <p:nvSpPr>
          <p:cNvPr id="32779" name="Rectangle 11"/>
          <p:cNvSpPr>
            <a:spLocks noChangeArrowheads="1"/>
          </p:cNvSpPr>
          <p:nvPr/>
        </p:nvSpPr>
        <p:spPr bwMode="auto">
          <a:xfrm>
            <a:off x="0" y="0"/>
            <a:ext cx="609600" cy="4876800"/>
          </a:xfrm>
          <a:prstGeom prst="rec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it-IT" sz="2400">
              <a:latin typeface="Times New Roman" pitchFamily="18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2pPr>
      <a:lvl3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3pPr>
      <a:lvl4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4pPr>
      <a:lvl5pPr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tx1"/>
        </a:buClr>
        <a:buSzPct val="70000"/>
        <a:buFont typeface="Wingdings" pitchFamily="2" charset="2"/>
        <a:buChar char="¢"/>
        <a:defRPr sz="30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l"/>
        <a:defRPr sz="2800">
          <a:solidFill>
            <a:schemeClr val="tx2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Char char="•"/>
        <a:defRPr sz="2400">
          <a:solidFill>
            <a:schemeClr val="tx2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tx1"/>
        </a:buClr>
        <a:buChar char="•"/>
        <a:defRPr sz="2000">
          <a:solidFill>
            <a:schemeClr val="tx2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•"/>
        <a:defRPr sz="2000">
          <a:solidFill>
            <a:schemeClr val="tx2"/>
          </a:solidFill>
          <a:latin typeface="+mn-lt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1026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it-IT"/>
              <a:t>La classificazione delle aziende</a:t>
            </a:r>
          </a:p>
        </p:txBody>
      </p:sp>
      <p:sp>
        <p:nvSpPr>
          <p:cNvPr id="60419" name="Rectangle 1027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it-IT" dirty="0" smtClean="0"/>
              <a:t>Prof. Luigi </a:t>
            </a:r>
            <a:r>
              <a:rPr lang="it-IT" dirty="0" err="1" smtClean="0"/>
              <a:t>Lepore</a:t>
            </a:r>
            <a:endParaRPr lang="it-IT" dirty="0" smtClean="0"/>
          </a:p>
          <a:p>
            <a:r>
              <a:rPr lang="it-IT" dirty="0" smtClean="0"/>
              <a:t>l</a:t>
            </a:r>
            <a:r>
              <a:rPr lang="it-IT" dirty="0" smtClean="0"/>
              <a:t>uigi.lepore@uniparthenope.it</a:t>
            </a:r>
            <a:endParaRPr lang="it-IT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Università Parthenope</a:t>
            </a:r>
          </a:p>
        </p:txBody>
      </p:sp>
      <p:sp>
        <p:nvSpPr>
          <p:cNvPr id="6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21BFB7-B74F-4A05-8E50-0840D0B937E8}" type="slidenum">
              <a:rPr lang="it-IT"/>
              <a:pPr/>
              <a:t>10</a:t>
            </a:fld>
            <a:endParaRPr lang="it-IT"/>
          </a:p>
        </p:txBody>
      </p:sp>
      <p:sp>
        <p:nvSpPr>
          <p:cNvPr id="63490" name="Text Box 2"/>
          <p:cNvSpPr txBox="1">
            <a:spLocks noChangeArrowheads="1"/>
          </p:cNvSpPr>
          <p:nvPr/>
        </p:nvSpPr>
        <p:spPr bwMode="auto">
          <a:xfrm>
            <a:off x="1143000" y="2362200"/>
            <a:ext cx="6781800" cy="2227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it-IT" sz="2800"/>
              <a:t>Il “guadagno” o “plus-valore” è dato dell’incremento di utilità ottenuto con lo svolgimento dell’attività dell’azienda rispetto alle utilità delle risorse impiegate in tale attività</a:t>
            </a:r>
          </a:p>
        </p:txBody>
      </p:sp>
      <p:sp>
        <p:nvSpPr>
          <p:cNvPr id="63491" name="Text Box 3"/>
          <p:cNvSpPr txBox="1">
            <a:spLocks noChangeArrowheads="1"/>
          </p:cNvSpPr>
          <p:nvPr/>
        </p:nvSpPr>
        <p:spPr bwMode="auto">
          <a:xfrm>
            <a:off x="1524000" y="533400"/>
            <a:ext cx="6629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sz="2800" b="1">
                <a:solidFill>
                  <a:srgbClr val="FF0000"/>
                </a:solidFill>
              </a:rPr>
              <a:t>Il concetto di “guadagno”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Università Parthenope</a:t>
            </a:r>
          </a:p>
        </p:txBody>
      </p:sp>
      <p:sp>
        <p:nvSpPr>
          <p:cNvPr id="25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1FD28AF-D97B-46E3-8494-6433565DED06}" type="slidenum">
              <a:rPr lang="it-IT"/>
              <a:pPr/>
              <a:t>11</a:t>
            </a:fld>
            <a:endParaRPr lang="it-IT"/>
          </a:p>
        </p:txBody>
      </p:sp>
      <p:graphicFrame>
        <p:nvGraphicFramePr>
          <p:cNvPr id="64514" name="Group 2"/>
          <p:cNvGraphicFramePr>
            <a:graphicFrameLocks noGrp="1"/>
          </p:cNvGraphicFramePr>
          <p:nvPr/>
        </p:nvGraphicFramePr>
        <p:xfrm>
          <a:off x="1219200" y="2209800"/>
          <a:ext cx="7681913" cy="4064001"/>
        </p:xfrm>
        <a:graphic>
          <a:graphicData uri="http://schemas.openxmlformats.org/drawingml/2006/table">
            <a:tbl>
              <a:tblPr/>
              <a:tblGrid>
                <a:gridCol w="2498725"/>
                <a:gridCol w="2427288"/>
                <a:gridCol w="2755900"/>
              </a:tblGrid>
              <a:tr h="13541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it-IT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Destinazione</a:t>
                      </a:r>
                      <a:r>
                        <a:rPr kumimoji="0" lang="it-IT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 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it-IT" sz="26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Az. Produzione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it-IT" sz="26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(mercato)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it-IT" sz="26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Az. Erogazione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it-IT" sz="26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(non c’è mercato)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557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it-IT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Natura giuridica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it-IT" sz="26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Private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it-IT" sz="26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Pubbliche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541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it-IT" sz="26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Scopo 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it-IT" sz="26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For profit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it-IT" sz="26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No profit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4532" name="Text Box 20"/>
          <p:cNvSpPr txBox="1">
            <a:spLocks noChangeArrowheads="1"/>
          </p:cNvSpPr>
          <p:nvPr/>
        </p:nvSpPr>
        <p:spPr bwMode="auto">
          <a:xfrm>
            <a:off x="3733800" y="1524000"/>
            <a:ext cx="4953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it-IT" sz="3200" b="1">
                <a:solidFill>
                  <a:srgbClr val="FF66CC"/>
                </a:solidFill>
              </a:rPr>
              <a:t>Tipologia</a:t>
            </a:r>
            <a:r>
              <a:rPr lang="it-IT" sz="2400" b="1">
                <a:latin typeface="Times New Roman" pitchFamily="18" charset="0"/>
              </a:rPr>
              <a:t> </a:t>
            </a:r>
          </a:p>
        </p:txBody>
      </p:sp>
      <p:sp>
        <p:nvSpPr>
          <p:cNvPr id="64533" name="Text Box 21"/>
          <p:cNvSpPr txBox="1">
            <a:spLocks noChangeArrowheads="1"/>
          </p:cNvSpPr>
          <p:nvPr/>
        </p:nvSpPr>
        <p:spPr bwMode="auto">
          <a:xfrm rot="-5355787">
            <a:off x="-1104900" y="4002088"/>
            <a:ext cx="3886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it-IT" sz="2400" b="1">
                <a:solidFill>
                  <a:srgbClr val="FF66CC"/>
                </a:solidFill>
              </a:rPr>
              <a:t>Criterio di classificazione</a:t>
            </a:r>
          </a:p>
        </p:txBody>
      </p:sp>
      <p:sp>
        <p:nvSpPr>
          <p:cNvPr id="64534" name="Text Box 22"/>
          <p:cNvSpPr txBox="1">
            <a:spLocks noChangeArrowheads="1"/>
          </p:cNvSpPr>
          <p:nvPr/>
        </p:nvSpPr>
        <p:spPr bwMode="auto">
          <a:xfrm>
            <a:off x="1371600" y="533400"/>
            <a:ext cx="7010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it-IT" sz="2800" b="1">
                <a:solidFill>
                  <a:srgbClr val="FF0000"/>
                </a:solidFill>
              </a:rPr>
              <a:t>Criteri prevalenti per la classificazione</a:t>
            </a:r>
            <a:endParaRPr lang="it-IT" sz="240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Università Parthenope</a:t>
            </a:r>
          </a:p>
        </p:txBody>
      </p:sp>
      <p:sp>
        <p:nvSpPr>
          <p:cNvPr id="6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166E8F-A514-4584-BE07-5224E5FA917C}" type="slidenum">
              <a:rPr lang="it-IT"/>
              <a:pPr/>
              <a:t>12</a:t>
            </a:fld>
            <a:endParaRPr lang="it-IT"/>
          </a:p>
        </p:txBody>
      </p:sp>
      <p:sp>
        <p:nvSpPr>
          <p:cNvPr id="65538" name="Text Box 2"/>
          <p:cNvSpPr txBox="1">
            <a:spLocks noChangeArrowheads="1"/>
          </p:cNvSpPr>
          <p:nvPr/>
        </p:nvSpPr>
        <p:spPr bwMode="auto">
          <a:xfrm>
            <a:off x="1524000" y="533400"/>
            <a:ext cx="6629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sz="2800" b="1">
                <a:solidFill>
                  <a:srgbClr val="FF0000"/>
                </a:solidFill>
              </a:rPr>
              <a:t>Possibili equivoci</a:t>
            </a:r>
          </a:p>
        </p:txBody>
      </p:sp>
      <p:sp>
        <p:nvSpPr>
          <p:cNvPr id="65539" name="Text Box 3"/>
          <p:cNvSpPr txBox="1">
            <a:spLocks noChangeArrowheads="1"/>
          </p:cNvSpPr>
          <p:nvPr/>
        </p:nvSpPr>
        <p:spPr bwMode="auto">
          <a:xfrm>
            <a:off x="1143000" y="1844675"/>
            <a:ext cx="7245350" cy="3509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Char char="•"/>
            </a:pPr>
            <a:r>
              <a:rPr lang="it-IT" sz="2400"/>
              <a:t> </a:t>
            </a:r>
            <a:r>
              <a:rPr lang="it-IT" sz="2800"/>
              <a:t>le aziende di produzione sono le sole aziende il cui prodotto finito è un bene materiale? </a:t>
            </a:r>
            <a:r>
              <a:rPr lang="it-IT" sz="2800" b="1"/>
              <a:t>NO!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it-IT" sz="2800"/>
              <a:t> la distinzione tra aziende for profit e quelle no profit implica che queste ultime sono destinate ad avere delle perdite? </a:t>
            </a:r>
            <a:r>
              <a:rPr lang="it-IT" sz="2800" b="1"/>
              <a:t>NO!</a:t>
            </a:r>
          </a:p>
          <a:p>
            <a:pPr>
              <a:spcBef>
                <a:spcPct val="50000"/>
              </a:spcBef>
              <a:buFontTx/>
              <a:buChar char="•"/>
            </a:pPr>
            <a:endParaRPr lang="it-IT" sz="280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Università Parthenope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C74E35-BD5D-4DD9-910A-238988087E32}" type="slidenum">
              <a:rPr lang="it-IT"/>
              <a:pPr/>
              <a:t>13</a:t>
            </a:fld>
            <a:endParaRPr lang="it-IT"/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>
          <a:xfrm>
            <a:off x="1524000" y="190500"/>
            <a:ext cx="7391400" cy="1527175"/>
          </a:xfrm>
        </p:spPr>
        <p:txBody>
          <a:bodyPr/>
          <a:lstStyle/>
          <a:p>
            <a:pPr algn="ctr"/>
            <a:r>
              <a:rPr lang="it-IT" sz="2800" b="1">
                <a:solidFill>
                  <a:srgbClr val="FF0000"/>
                </a:solidFill>
              </a:rPr>
              <a:t>La classificazione secondo la dimensione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1116013" y="1905000"/>
            <a:ext cx="7777162" cy="4692650"/>
          </a:xfrm>
          <a:noFill/>
          <a:ln/>
        </p:spPr>
        <p:txBody>
          <a:bodyPr/>
          <a:lstStyle/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it-IT" sz="2600" b="1">
                <a:solidFill>
                  <a:srgbClr val="FF9900"/>
                </a:solidFill>
                <a:effectLst>
                  <a:outerShdw blurRad="38100" dist="38100" dir="2700000" algn="tl">
                    <a:srgbClr val="C0C0C0"/>
                  </a:outerShdw>
                </a:effectLst>
              </a:rPr>
              <a:t>Raccomandazione UE 2003/361/CE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it-IT" sz="2600" b="1">
              <a:solidFill>
                <a:srgbClr val="FF9900"/>
              </a:solidFill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lvl="1">
              <a:lnSpc>
                <a:spcPct val="90000"/>
              </a:lnSpc>
            </a:pPr>
            <a:r>
              <a:rPr lang="it-IT" sz="2400" b="1">
                <a:solidFill>
                  <a:srgbClr val="CC0066"/>
                </a:solidFill>
              </a:rPr>
              <a:t>Microimpresa</a:t>
            </a:r>
          </a:p>
          <a:p>
            <a:pPr lvl="2">
              <a:lnSpc>
                <a:spcPct val="90000"/>
              </a:lnSpc>
            </a:pPr>
            <a:r>
              <a:rPr lang="it-IT" sz="2000">
                <a:solidFill>
                  <a:srgbClr val="000099"/>
                </a:solidFill>
              </a:rPr>
              <a:t>10 persone</a:t>
            </a:r>
          </a:p>
          <a:p>
            <a:pPr lvl="2">
              <a:lnSpc>
                <a:spcPct val="90000"/>
              </a:lnSpc>
            </a:pPr>
            <a:r>
              <a:rPr lang="it-IT" sz="2000">
                <a:solidFill>
                  <a:srgbClr val="000099"/>
                </a:solidFill>
              </a:rPr>
              <a:t>Fatturato o totale di bilancio annuo &lt; 2 milioni di euro</a:t>
            </a:r>
          </a:p>
          <a:p>
            <a:pPr lvl="1">
              <a:lnSpc>
                <a:spcPct val="90000"/>
              </a:lnSpc>
            </a:pPr>
            <a:r>
              <a:rPr lang="it-IT" sz="2400" b="1">
                <a:solidFill>
                  <a:srgbClr val="CC0066"/>
                </a:solidFill>
              </a:rPr>
              <a:t>Piccola impresa</a:t>
            </a:r>
          </a:p>
          <a:p>
            <a:pPr lvl="2">
              <a:lnSpc>
                <a:spcPct val="90000"/>
              </a:lnSpc>
            </a:pPr>
            <a:r>
              <a:rPr lang="it-IT" sz="2000">
                <a:solidFill>
                  <a:srgbClr val="000099"/>
                </a:solidFill>
              </a:rPr>
              <a:t>50 persone</a:t>
            </a:r>
          </a:p>
          <a:p>
            <a:pPr lvl="2">
              <a:lnSpc>
                <a:spcPct val="90000"/>
              </a:lnSpc>
            </a:pPr>
            <a:r>
              <a:rPr lang="it-IT" sz="2000">
                <a:solidFill>
                  <a:srgbClr val="000099"/>
                </a:solidFill>
              </a:rPr>
              <a:t>Fatturato o totale di bilancio annuo &lt; 10 milioni di euro</a:t>
            </a:r>
          </a:p>
          <a:p>
            <a:pPr lvl="1">
              <a:lnSpc>
                <a:spcPct val="90000"/>
              </a:lnSpc>
            </a:pPr>
            <a:r>
              <a:rPr lang="it-IT" sz="2400" b="1">
                <a:solidFill>
                  <a:srgbClr val="CC0066"/>
                </a:solidFill>
              </a:rPr>
              <a:t>Media impresa</a:t>
            </a:r>
          </a:p>
          <a:p>
            <a:pPr lvl="2">
              <a:lnSpc>
                <a:spcPct val="90000"/>
              </a:lnSpc>
            </a:pPr>
            <a:r>
              <a:rPr lang="it-IT" sz="2000">
                <a:solidFill>
                  <a:srgbClr val="000099"/>
                </a:solidFill>
              </a:rPr>
              <a:t>250 persone</a:t>
            </a:r>
          </a:p>
          <a:p>
            <a:pPr lvl="2">
              <a:lnSpc>
                <a:spcPct val="90000"/>
              </a:lnSpc>
            </a:pPr>
            <a:r>
              <a:rPr lang="it-IT" sz="2000">
                <a:solidFill>
                  <a:srgbClr val="000099"/>
                </a:solidFill>
              </a:rPr>
              <a:t>Fatturato &lt; 50 milioni di euro o totale di bilancio &lt; 43 milioni di euro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Università Parthenope</a:t>
            </a:r>
          </a:p>
        </p:txBody>
      </p:sp>
      <p:sp>
        <p:nvSpPr>
          <p:cNvPr id="27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C8E97F-6CE1-4111-A6DA-52D998EE6AB4}" type="slidenum">
              <a:rPr lang="it-IT"/>
              <a:pPr/>
              <a:t>14</a:t>
            </a:fld>
            <a:endParaRPr lang="it-IT"/>
          </a:p>
        </p:txBody>
      </p:sp>
      <p:sp>
        <p:nvSpPr>
          <p:cNvPr id="23554" name="Text Box 2"/>
          <p:cNvSpPr txBox="1">
            <a:spLocks noChangeArrowheads="1"/>
          </p:cNvSpPr>
          <p:nvPr/>
        </p:nvSpPr>
        <p:spPr bwMode="auto">
          <a:xfrm>
            <a:off x="1447800" y="609600"/>
            <a:ext cx="74676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it-IT" sz="2800" b="1">
                <a:solidFill>
                  <a:srgbClr val="FF0000"/>
                </a:solidFill>
                <a:latin typeface="Times New Roman" pitchFamily="18" charset="0"/>
              </a:rPr>
              <a:t>Alcuni esempi di classificazione</a:t>
            </a:r>
          </a:p>
        </p:txBody>
      </p:sp>
      <p:graphicFrame>
        <p:nvGraphicFramePr>
          <p:cNvPr id="23577" name="Group 25"/>
          <p:cNvGraphicFramePr>
            <a:graphicFrameLocks noGrp="1"/>
          </p:cNvGraphicFramePr>
          <p:nvPr/>
        </p:nvGraphicFramePr>
        <p:xfrm>
          <a:off x="1600200" y="2184400"/>
          <a:ext cx="6096000" cy="4064001"/>
        </p:xfrm>
        <a:graphic>
          <a:graphicData uri="http://schemas.openxmlformats.org/drawingml/2006/table">
            <a:tbl>
              <a:tblPr/>
              <a:tblGrid>
                <a:gridCol w="2032000"/>
                <a:gridCol w="2032000"/>
                <a:gridCol w="2032000"/>
              </a:tblGrid>
              <a:tr h="13541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endParaRPr kumimoji="0" lang="it-IT" sz="2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2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it-IT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Non Profit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it-IT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For-Profit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55725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it-IT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Pubblica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it-IT" sz="26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ASL, ANM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it-IT" sz="26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Trenitalia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35413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it-IT" sz="2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Privata</a:t>
                      </a:r>
                    </a:p>
                  </a:txBody>
                  <a:tcPr anchor="ctr" anchorCtr="1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it-IT" sz="26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Istituto Europeo Tumori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tx1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it-IT" sz="2600" b="0" i="1" u="none" strike="noStrike" cap="none" normalizeH="0" baseline="0" smtClean="0">
                          <a:ln>
                            <a:noFill/>
                          </a:ln>
                          <a:solidFill>
                            <a:schemeClr val="tx2"/>
                          </a:solidFill>
                          <a:effectLst/>
                          <a:latin typeface="Arial" charset="0"/>
                        </a:rPr>
                        <a:t>Fiat</a:t>
                      </a:r>
                    </a:p>
                  </a:txBody>
                  <a:tcPr anchor="ctr" anchorCtr="1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3574" name="Text Box 22"/>
          <p:cNvSpPr txBox="1">
            <a:spLocks noChangeArrowheads="1"/>
          </p:cNvSpPr>
          <p:nvPr/>
        </p:nvSpPr>
        <p:spPr bwMode="auto">
          <a:xfrm>
            <a:off x="288925" y="1981200"/>
            <a:ext cx="1006475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endParaRPr lang="it-IT" sz="2400">
              <a:latin typeface="Times New Roman" pitchFamily="18" charset="0"/>
            </a:endParaRPr>
          </a:p>
        </p:txBody>
      </p:sp>
      <p:sp>
        <p:nvSpPr>
          <p:cNvPr id="23575" name="Text Box 23"/>
          <p:cNvSpPr txBox="1">
            <a:spLocks noChangeArrowheads="1"/>
          </p:cNvSpPr>
          <p:nvPr/>
        </p:nvSpPr>
        <p:spPr bwMode="auto">
          <a:xfrm>
            <a:off x="1524000" y="1676400"/>
            <a:ext cx="6096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it-IT" sz="2400" b="1">
                <a:latin typeface="Times New Roman" pitchFamily="18" charset="0"/>
              </a:rPr>
              <a:t>Scopo del soggetto giuridico dell’azienda</a:t>
            </a:r>
          </a:p>
        </p:txBody>
      </p:sp>
      <p:sp>
        <p:nvSpPr>
          <p:cNvPr id="23576" name="Text Box 24"/>
          <p:cNvSpPr txBox="1">
            <a:spLocks noChangeArrowheads="1"/>
          </p:cNvSpPr>
          <p:nvPr/>
        </p:nvSpPr>
        <p:spPr bwMode="auto">
          <a:xfrm rot="-5355787">
            <a:off x="-692944" y="3820319"/>
            <a:ext cx="3884613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it-IT" sz="2400" b="1">
                <a:latin typeface="Times New Roman" pitchFamily="18" charset="0"/>
              </a:rPr>
              <a:t>Natura del soggetto giuridico dell’azienda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Università Parthenope</a:t>
            </a:r>
          </a:p>
        </p:txBody>
      </p:sp>
      <p:sp>
        <p:nvSpPr>
          <p:cNvPr id="6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52F34B-2CAB-43DE-9278-B5FE4C53C82F}" type="slidenum">
              <a:rPr lang="it-IT"/>
              <a:pPr/>
              <a:t>15</a:t>
            </a:fld>
            <a:endParaRPr lang="it-IT"/>
          </a:p>
        </p:txBody>
      </p:sp>
      <p:sp>
        <p:nvSpPr>
          <p:cNvPr id="68610" name="Text Box 2"/>
          <p:cNvSpPr txBox="1">
            <a:spLocks noChangeArrowheads="1"/>
          </p:cNvSpPr>
          <p:nvPr/>
        </p:nvSpPr>
        <p:spPr bwMode="auto">
          <a:xfrm>
            <a:off x="1524000" y="533400"/>
            <a:ext cx="6629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sz="2800" b="1">
                <a:solidFill>
                  <a:srgbClr val="FF0000"/>
                </a:solidFill>
              </a:rPr>
              <a:t>Possibili domande di esame</a:t>
            </a:r>
          </a:p>
        </p:txBody>
      </p:sp>
      <p:sp>
        <p:nvSpPr>
          <p:cNvPr id="68611" name="Text Box 3"/>
          <p:cNvSpPr txBox="1">
            <a:spLocks noChangeArrowheads="1"/>
          </p:cNvSpPr>
          <p:nvPr/>
        </p:nvSpPr>
        <p:spPr bwMode="auto">
          <a:xfrm>
            <a:off x="1143000" y="2362200"/>
            <a:ext cx="6781800" cy="25003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Char char="•"/>
            </a:pPr>
            <a:r>
              <a:rPr lang="it-IT" sz="2800"/>
              <a:t> le classificazioni di azienda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it-IT" sz="2800"/>
              <a:t> gli equivoci ricorrenti nella classificazione delle aziende</a:t>
            </a:r>
          </a:p>
          <a:p>
            <a:pPr>
              <a:spcBef>
                <a:spcPct val="50000"/>
              </a:spcBef>
            </a:pPr>
            <a:r>
              <a:rPr lang="it-IT" sz="2400"/>
              <a:t/>
            </a:r>
            <a:br>
              <a:rPr lang="it-IT" sz="2400"/>
            </a:br>
            <a:endParaRPr lang="it-IT" sz="24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Università Parthenope</a:t>
            </a:r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2D3CD66-B728-41C4-8C7A-ACF2491CC855}" type="slidenum">
              <a:rPr lang="it-IT"/>
              <a:pPr/>
              <a:t>2</a:t>
            </a:fld>
            <a:endParaRPr lang="it-IT"/>
          </a:p>
        </p:txBody>
      </p:sp>
      <p:sp>
        <p:nvSpPr>
          <p:cNvPr id="368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it-IT">
                <a:solidFill>
                  <a:srgbClr val="FF0000"/>
                </a:solidFill>
              </a:rPr>
              <a:t>Lezione II: obiettivi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it-IT"/>
              <a:t>a cosa serve la classificazione?</a:t>
            </a:r>
          </a:p>
          <a:p>
            <a:r>
              <a:rPr lang="it-IT"/>
              <a:t>quali criteri per classificare le aziende?</a:t>
            </a:r>
          </a:p>
          <a:p>
            <a:r>
              <a:rPr lang="it-IT"/>
              <a:t>quali conseguenze della classificazione?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Università Parthenope</a:t>
            </a:r>
          </a:p>
        </p:txBody>
      </p:sp>
      <p:sp>
        <p:nvSpPr>
          <p:cNvPr id="6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1DA843-D643-4042-80CF-253EE5632ED2}" type="slidenum">
              <a:rPr lang="it-IT"/>
              <a:pPr/>
              <a:t>3</a:t>
            </a:fld>
            <a:endParaRPr lang="it-IT"/>
          </a:p>
        </p:txBody>
      </p:sp>
      <p:sp>
        <p:nvSpPr>
          <p:cNvPr id="10242" name="Text Box 2"/>
          <p:cNvSpPr txBox="1">
            <a:spLocks noChangeArrowheads="1"/>
          </p:cNvSpPr>
          <p:nvPr/>
        </p:nvSpPr>
        <p:spPr bwMode="auto">
          <a:xfrm>
            <a:off x="1524000" y="381000"/>
            <a:ext cx="7620000" cy="2441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it-IT" sz="2800" b="1">
                <a:solidFill>
                  <a:srgbClr val="FF0000"/>
                </a:solidFill>
              </a:rPr>
              <a:t>Le aziende pur esercitando tutte un’attività che può ricondursi all’acquisizione, alla produzione o all’uso dei beni economici per la soddisfazione di bisogni umani,</a:t>
            </a:r>
          </a:p>
          <a:p>
            <a:pPr algn="ctr">
              <a:spcBef>
                <a:spcPct val="50000"/>
              </a:spcBef>
            </a:pPr>
            <a:r>
              <a:rPr lang="it-IT" sz="2800" b="1" i="1">
                <a:solidFill>
                  <a:schemeClr val="tx2"/>
                </a:solidFill>
              </a:rPr>
              <a:t> possono essere classificate secondo:</a:t>
            </a:r>
          </a:p>
        </p:txBody>
      </p:sp>
      <p:sp>
        <p:nvSpPr>
          <p:cNvPr id="10243" name="Text Box 3"/>
          <p:cNvSpPr txBox="1">
            <a:spLocks noChangeArrowheads="1"/>
          </p:cNvSpPr>
          <p:nvPr/>
        </p:nvSpPr>
        <p:spPr bwMode="auto">
          <a:xfrm>
            <a:off x="900113" y="3141663"/>
            <a:ext cx="7620000" cy="2647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Char char="•"/>
            </a:pPr>
            <a:r>
              <a:rPr lang="it-IT" sz="2400"/>
              <a:t> </a:t>
            </a:r>
            <a:r>
              <a:rPr lang="it-IT" sz="2400" i="1"/>
              <a:t>l’oggetto/destinazione dell’attività produttiva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it-IT" sz="2400" i="1"/>
              <a:t> il soggetto giuridico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it-IT" sz="2400" i="1"/>
              <a:t> lo scopo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it-IT" sz="2400" i="1"/>
              <a:t> la dimensione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it-IT" sz="2400" i="1"/>
              <a:t> …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Università Parthenope</a:t>
            </a:r>
          </a:p>
        </p:txBody>
      </p:sp>
      <p:sp>
        <p:nvSpPr>
          <p:cNvPr id="8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68D06B-776E-4E96-873F-B1A8F238430F}" type="slidenum">
              <a:rPr lang="it-IT"/>
              <a:pPr/>
              <a:t>4</a:t>
            </a:fld>
            <a:endParaRPr lang="it-IT"/>
          </a:p>
        </p:txBody>
      </p:sp>
      <p:sp>
        <p:nvSpPr>
          <p:cNvPr id="29698" name="Text Box 2"/>
          <p:cNvSpPr txBox="1">
            <a:spLocks noChangeArrowheads="1"/>
          </p:cNvSpPr>
          <p:nvPr/>
        </p:nvSpPr>
        <p:spPr bwMode="auto">
          <a:xfrm>
            <a:off x="1066800" y="381000"/>
            <a:ext cx="8077200" cy="1373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it-IT" sz="2800" b="1">
                <a:solidFill>
                  <a:srgbClr val="FF0000"/>
                </a:solidFill>
              </a:rPr>
              <a:t>Il criterio di classificazione delle aziende secondo l’oggetto/destinazione della produzione</a:t>
            </a:r>
          </a:p>
        </p:txBody>
      </p:sp>
      <p:sp>
        <p:nvSpPr>
          <p:cNvPr id="29699" name="Oval 3"/>
          <p:cNvSpPr>
            <a:spLocks noChangeArrowheads="1"/>
          </p:cNvSpPr>
          <p:nvPr/>
        </p:nvSpPr>
        <p:spPr bwMode="auto">
          <a:xfrm>
            <a:off x="838200" y="2438400"/>
            <a:ext cx="3276600" cy="13716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it-IT" sz="2400" b="1">
                <a:solidFill>
                  <a:schemeClr val="accent2"/>
                </a:solidFill>
              </a:rPr>
              <a:t>Aziende di erogazione</a:t>
            </a:r>
          </a:p>
        </p:txBody>
      </p:sp>
      <p:sp>
        <p:nvSpPr>
          <p:cNvPr id="29700" name="Oval 4"/>
          <p:cNvSpPr>
            <a:spLocks noChangeArrowheads="1"/>
          </p:cNvSpPr>
          <p:nvPr/>
        </p:nvSpPr>
        <p:spPr bwMode="auto">
          <a:xfrm>
            <a:off x="4648200" y="2438400"/>
            <a:ext cx="3276600" cy="1371600"/>
          </a:xfrm>
          <a:prstGeom prst="ellipse">
            <a:avLst/>
          </a:prstGeom>
          <a:solidFill>
            <a:schemeClr val="bg1"/>
          </a:solidFill>
          <a:ln w="9525">
            <a:solidFill>
              <a:schemeClr val="bg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it-IT" sz="2400" b="1">
                <a:solidFill>
                  <a:schemeClr val="accent2"/>
                </a:solidFill>
              </a:rPr>
              <a:t>Aziende di produzione</a:t>
            </a:r>
          </a:p>
        </p:txBody>
      </p:sp>
      <p:sp>
        <p:nvSpPr>
          <p:cNvPr id="29701" name="Text Box 5"/>
          <p:cNvSpPr txBox="1">
            <a:spLocks noChangeArrowheads="1"/>
          </p:cNvSpPr>
          <p:nvPr/>
        </p:nvSpPr>
        <p:spPr bwMode="auto">
          <a:xfrm>
            <a:off x="609600" y="4572000"/>
            <a:ext cx="8382000" cy="1187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 eaLnBrk="0" hangingPunct="0">
              <a:spcBef>
                <a:spcPct val="50000"/>
              </a:spcBef>
            </a:pPr>
            <a:r>
              <a:rPr lang="it-IT" sz="2400"/>
              <a:t>Tutte le aziende mettono in atto processi di produzione, ma solo alcune di esse destinano i loro prodotti/servizi per lo scambio con il mercato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Università Parthenope</a:t>
            </a:r>
          </a:p>
        </p:txBody>
      </p:sp>
      <p:sp>
        <p:nvSpPr>
          <p:cNvPr id="6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1B3302-32CE-43CC-9332-8736DE7D114E}" type="slidenum">
              <a:rPr lang="it-IT"/>
              <a:pPr/>
              <a:t>5</a:t>
            </a:fld>
            <a:endParaRPr lang="it-IT"/>
          </a:p>
        </p:txBody>
      </p:sp>
      <p:sp>
        <p:nvSpPr>
          <p:cNvPr id="30722" name="Text Box 2"/>
          <p:cNvSpPr txBox="1">
            <a:spLocks noChangeArrowheads="1"/>
          </p:cNvSpPr>
          <p:nvPr/>
        </p:nvSpPr>
        <p:spPr bwMode="auto">
          <a:xfrm>
            <a:off x="1295400" y="762000"/>
            <a:ext cx="6629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it-IT" sz="2800" b="1">
                <a:solidFill>
                  <a:srgbClr val="FF0000"/>
                </a:solidFill>
              </a:rPr>
              <a:t>Le aziende di produzione</a:t>
            </a:r>
          </a:p>
        </p:txBody>
      </p:sp>
      <p:sp>
        <p:nvSpPr>
          <p:cNvPr id="30723" name="Text Box 3"/>
          <p:cNvSpPr txBox="1">
            <a:spLocks noChangeArrowheads="1"/>
          </p:cNvSpPr>
          <p:nvPr/>
        </p:nvSpPr>
        <p:spPr bwMode="auto">
          <a:xfrm>
            <a:off x="685800" y="2133600"/>
            <a:ext cx="8458200" cy="4057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it-IT" sz="2800"/>
              <a:t>Tali aziende destinano la propria produzione di beni e servizi allo scambio con il mercato attraverso la fissazione di un prezzo</a:t>
            </a:r>
          </a:p>
          <a:p>
            <a:pPr algn="ctr">
              <a:spcBef>
                <a:spcPct val="50000"/>
              </a:spcBef>
            </a:pPr>
            <a:endParaRPr lang="it-IT" sz="2800"/>
          </a:p>
          <a:p>
            <a:pPr algn="ctr">
              <a:spcBef>
                <a:spcPct val="50000"/>
              </a:spcBef>
            </a:pPr>
            <a:r>
              <a:rPr lang="it-IT" sz="2800"/>
              <a:t>Si ritiene che tali aziende soddisfino “indirettamente” i bisogni umani attraverso il processo di creazione della ricchezza</a:t>
            </a:r>
          </a:p>
          <a:p>
            <a:pPr algn="ctr">
              <a:spcBef>
                <a:spcPct val="50000"/>
              </a:spcBef>
            </a:pPr>
            <a:endParaRPr lang="it-IT" sz="2400"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Università Parthenope</a:t>
            </a:r>
          </a:p>
        </p:txBody>
      </p:sp>
      <p:sp>
        <p:nvSpPr>
          <p:cNvPr id="6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E4FF54-FB3C-4E50-B125-65103EE4F0A4}" type="slidenum">
              <a:rPr lang="it-IT"/>
              <a:pPr/>
              <a:t>6</a:t>
            </a:fld>
            <a:endParaRPr lang="it-IT"/>
          </a:p>
        </p:txBody>
      </p:sp>
      <p:sp>
        <p:nvSpPr>
          <p:cNvPr id="31746" name="Text Box 2"/>
          <p:cNvSpPr txBox="1">
            <a:spLocks noChangeArrowheads="1"/>
          </p:cNvSpPr>
          <p:nvPr/>
        </p:nvSpPr>
        <p:spPr bwMode="auto">
          <a:xfrm>
            <a:off x="1295400" y="762000"/>
            <a:ext cx="6629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it-IT" sz="2800" b="1">
                <a:solidFill>
                  <a:srgbClr val="FF0000"/>
                </a:solidFill>
              </a:rPr>
              <a:t>Le aziende di erogazione</a:t>
            </a:r>
          </a:p>
        </p:txBody>
      </p:sp>
      <p:sp>
        <p:nvSpPr>
          <p:cNvPr id="31747" name="Text Box 3"/>
          <p:cNvSpPr txBox="1">
            <a:spLocks noChangeArrowheads="1"/>
          </p:cNvSpPr>
          <p:nvPr/>
        </p:nvSpPr>
        <p:spPr bwMode="auto">
          <a:xfrm>
            <a:off x="611188" y="1989138"/>
            <a:ext cx="8382000" cy="393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it-IT" sz="2800"/>
              <a:t>Tali</a:t>
            </a:r>
            <a:r>
              <a:rPr lang="it-IT" sz="2800">
                <a:latin typeface="Times New Roman" pitchFamily="18" charset="0"/>
              </a:rPr>
              <a:t> </a:t>
            </a:r>
            <a:r>
              <a:rPr lang="it-IT" sz="2800"/>
              <a:t>aziende non destinano la propria produzione di beni e servizi al mercato, ma erogano (cioè non scambiano attraverso la fissazione di prezzi) la loro produzione alla collettività</a:t>
            </a:r>
          </a:p>
          <a:p>
            <a:pPr algn="ctr">
              <a:spcBef>
                <a:spcPct val="50000"/>
              </a:spcBef>
            </a:pPr>
            <a:endParaRPr lang="it-IT" sz="2800"/>
          </a:p>
          <a:p>
            <a:pPr algn="ctr">
              <a:spcBef>
                <a:spcPct val="50000"/>
              </a:spcBef>
            </a:pPr>
            <a:r>
              <a:rPr lang="it-IT" sz="2800"/>
              <a:t>Si ritiene che tali aziende soddisfino “direttamente” i bisogni umani attraverso i processi di erogazione e consumo della ricchezza</a:t>
            </a:r>
            <a:endParaRPr lang="it-IT" sz="2800">
              <a:latin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Università Parthenope</a:t>
            </a:r>
          </a:p>
        </p:txBody>
      </p:sp>
      <p:sp>
        <p:nvSpPr>
          <p:cNvPr id="6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BE7E69-C477-4249-8BBD-E26C42FD8198}" type="slidenum">
              <a:rPr lang="it-IT"/>
              <a:pPr/>
              <a:t>7</a:t>
            </a:fld>
            <a:endParaRPr lang="it-IT"/>
          </a:p>
        </p:txBody>
      </p:sp>
      <p:sp>
        <p:nvSpPr>
          <p:cNvPr id="19458" name="Text Box 2"/>
          <p:cNvSpPr txBox="1">
            <a:spLocks noChangeArrowheads="1"/>
          </p:cNvSpPr>
          <p:nvPr/>
        </p:nvSpPr>
        <p:spPr bwMode="auto">
          <a:xfrm>
            <a:off x="1219200" y="533400"/>
            <a:ext cx="6629400" cy="946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it-IT" sz="2800" b="1">
                <a:solidFill>
                  <a:srgbClr val="FF0000"/>
                </a:solidFill>
              </a:rPr>
              <a:t>La classificazione secondo il soggetto giuridico</a:t>
            </a:r>
          </a:p>
        </p:txBody>
      </p:sp>
      <p:sp>
        <p:nvSpPr>
          <p:cNvPr id="19459" name="Text Box 3"/>
          <p:cNvSpPr txBox="1">
            <a:spLocks noChangeArrowheads="1"/>
          </p:cNvSpPr>
          <p:nvPr/>
        </p:nvSpPr>
        <p:spPr bwMode="auto">
          <a:xfrm>
            <a:off x="762000" y="1981200"/>
            <a:ext cx="8229600" cy="287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174625" algn="ctr">
              <a:spcBef>
                <a:spcPct val="50000"/>
              </a:spcBef>
            </a:pPr>
            <a:r>
              <a:rPr lang="it-IT" sz="2800"/>
              <a:t>Tale classificazione considera la natura del soggetto giuridico</a:t>
            </a:r>
          </a:p>
          <a:p>
            <a:pPr marL="457200" indent="-174625" algn="ctr">
              <a:spcBef>
                <a:spcPct val="50000"/>
              </a:spcBef>
            </a:pPr>
            <a:endParaRPr lang="it-IT" sz="2800"/>
          </a:p>
          <a:p>
            <a:pPr marL="457200" indent="-174625">
              <a:spcBef>
                <a:spcPct val="50000"/>
              </a:spcBef>
              <a:buFontTx/>
              <a:buChar char="•"/>
            </a:pPr>
            <a:r>
              <a:rPr lang="it-IT" sz="2800"/>
              <a:t>Aziende pubbliche</a:t>
            </a:r>
          </a:p>
          <a:p>
            <a:pPr marL="457200" indent="-174625">
              <a:spcBef>
                <a:spcPct val="50000"/>
              </a:spcBef>
              <a:buFontTx/>
              <a:buChar char="•"/>
            </a:pPr>
            <a:r>
              <a:rPr lang="it-IT" sz="2800"/>
              <a:t>Aziende private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Università Parthenope</a:t>
            </a:r>
          </a:p>
        </p:txBody>
      </p:sp>
      <p:sp>
        <p:nvSpPr>
          <p:cNvPr id="7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171147-4D5E-4C06-A3C5-45307789EC00}" type="slidenum">
              <a:rPr lang="it-IT"/>
              <a:pPr/>
              <a:t>8</a:t>
            </a:fld>
            <a:endParaRPr lang="it-IT"/>
          </a:p>
        </p:txBody>
      </p:sp>
      <p:sp>
        <p:nvSpPr>
          <p:cNvPr id="62466" name="Text Box 2"/>
          <p:cNvSpPr txBox="1">
            <a:spLocks noChangeArrowheads="1"/>
          </p:cNvSpPr>
          <p:nvPr/>
        </p:nvSpPr>
        <p:spPr bwMode="auto">
          <a:xfrm>
            <a:off x="1371600" y="533400"/>
            <a:ext cx="7010400" cy="143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it-IT" sz="2800" b="1">
                <a:solidFill>
                  <a:srgbClr val="FF0000"/>
                </a:solidFill>
              </a:rPr>
              <a:t>La classificazione secondo lo scopo </a:t>
            </a:r>
          </a:p>
          <a:p>
            <a:pPr algn="ctr">
              <a:spcBef>
                <a:spcPct val="50000"/>
              </a:spcBef>
            </a:pPr>
            <a:r>
              <a:rPr lang="it-IT" sz="2400"/>
              <a:t>Tale classificazione considera la destinazione del guadagno scaturente dall’attività dell’azienda</a:t>
            </a:r>
          </a:p>
        </p:txBody>
      </p:sp>
      <p:sp>
        <p:nvSpPr>
          <p:cNvPr id="62467" name="Text Box 3"/>
          <p:cNvSpPr txBox="1">
            <a:spLocks noChangeArrowheads="1"/>
          </p:cNvSpPr>
          <p:nvPr/>
        </p:nvSpPr>
        <p:spPr bwMode="auto">
          <a:xfrm>
            <a:off x="1066800" y="2362200"/>
            <a:ext cx="6858000" cy="28305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  <a:buFontTx/>
              <a:buChar char="•"/>
            </a:pPr>
            <a:r>
              <a:rPr lang="it-IT" sz="2400"/>
              <a:t> </a:t>
            </a:r>
            <a:r>
              <a:rPr lang="it-IT" sz="2400" b="1" i="1"/>
              <a:t>Aziende for profit</a:t>
            </a:r>
            <a:r>
              <a:rPr lang="it-IT" sz="2400"/>
              <a:t>, sono quelle aziende in cui il soggetto giuridico si appropria del “guadagno” creato dall’azienda</a:t>
            </a:r>
          </a:p>
          <a:p>
            <a:pPr>
              <a:spcBef>
                <a:spcPct val="50000"/>
              </a:spcBef>
              <a:buFontTx/>
              <a:buChar char="•"/>
            </a:pPr>
            <a:r>
              <a:rPr lang="it-IT" sz="2400"/>
              <a:t> </a:t>
            </a:r>
            <a:r>
              <a:rPr lang="it-IT" sz="2400" b="1" i="1"/>
              <a:t>Aziende no profit</a:t>
            </a:r>
            <a:r>
              <a:rPr lang="it-IT" sz="2400"/>
              <a:t>, sono quelle aziende in cui il “guadagno” non è destinato al soggetto giuridico, ma è utilizzato per il miglioramento ed il potenziamento dell’attività dell’azienda </a:t>
            </a:r>
            <a:endParaRPr lang="it-IT" sz="2400">
              <a:latin typeface="Times New Roman" pitchFamily="18" charset="0"/>
            </a:endParaRPr>
          </a:p>
        </p:txBody>
      </p:sp>
      <p:sp>
        <p:nvSpPr>
          <p:cNvPr id="62468" name="Text Box 4"/>
          <p:cNvSpPr txBox="1">
            <a:spLocks noChangeArrowheads="1"/>
          </p:cNvSpPr>
          <p:nvPr/>
        </p:nvSpPr>
        <p:spPr bwMode="auto">
          <a:xfrm>
            <a:off x="755650" y="5445125"/>
            <a:ext cx="792480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sz="2400" b="1" u="sng"/>
              <a:t>NB:</a:t>
            </a:r>
            <a:r>
              <a:rPr lang="it-IT" sz="2400"/>
              <a:t> lo scopo si differenzia dal fine dell’azienda che è unico e cioè la soddisfazione duratura dei bisogni umani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it-IT"/>
              <a:t>Università Parthenope</a:t>
            </a:r>
          </a:p>
        </p:txBody>
      </p:sp>
      <p:sp>
        <p:nvSpPr>
          <p:cNvPr id="6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812EA6C-FBFC-467E-92F1-CCB752F395A9}" type="slidenum">
              <a:rPr lang="it-IT"/>
              <a:pPr/>
              <a:t>9</a:t>
            </a:fld>
            <a:endParaRPr lang="it-IT"/>
          </a:p>
        </p:txBody>
      </p:sp>
      <p:sp>
        <p:nvSpPr>
          <p:cNvPr id="61442" name="Text Box 2"/>
          <p:cNvSpPr txBox="1">
            <a:spLocks noChangeArrowheads="1"/>
          </p:cNvSpPr>
          <p:nvPr/>
        </p:nvSpPr>
        <p:spPr bwMode="auto">
          <a:xfrm>
            <a:off x="990600" y="1981200"/>
            <a:ext cx="7391400" cy="3195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marL="457200" indent="-457200" algn="ctr">
              <a:spcBef>
                <a:spcPct val="50000"/>
              </a:spcBef>
            </a:pPr>
            <a:r>
              <a:rPr lang="it-IT" sz="2400"/>
              <a:t>Nella letteratura economico-aziendale il concetto di impresa è riconducibile a due definizioni: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it-IT" sz="2400"/>
              <a:t> le imprese sono tutte le aziende di produzione, sia quelle for profit che quelle no profit</a:t>
            </a:r>
          </a:p>
          <a:p>
            <a:pPr marL="457200" indent="-457200">
              <a:spcBef>
                <a:spcPct val="50000"/>
              </a:spcBef>
              <a:buFontTx/>
              <a:buAutoNum type="arabicPeriod"/>
            </a:pPr>
            <a:r>
              <a:rPr lang="it-IT" sz="2400"/>
              <a:t> le imprese sono, tra le aziende di produzione,  quelle con finalità for profit</a:t>
            </a:r>
          </a:p>
          <a:p>
            <a:pPr marL="457200" indent="-457200" algn="ctr">
              <a:spcBef>
                <a:spcPct val="50000"/>
              </a:spcBef>
            </a:pPr>
            <a:endParaRPr lang="it-IT" sz="2400"/>
          </a:p>
        </p:txBody>
      </p:sp>
      <p:sp>
        <p:nvSpPr>
          <p:cNvPr id="61443" name="Text Box 3"/>
          <p:cNvSpPr txBox="1">
            <a:spLocks noChangeArrowheads="1"/>
          </p:cNvSpPr>
          <p:nvPr/>
        </p:nvSpPr>
        <p:spPr bwMode="auto">
          <a:xfrm>
            <a:off x="1524000" y="533400"/>
            <a:ext cx="6629400" cy="519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it-IT" sz="2800" b="1">
                <a:solidFill>
                  <a:srgbClr val="FF0000"/>
                </a:solidFill>
              </a:rPr>
              <a:t>Azienda ed impresa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ea">
  <a:themeElements>
    <a:clrScheme name="ea 10">
      <a:dk1>
        <a:srgbClr val="000000"/>
      </a:dk1>
      <a:lt1>
        <a:srgbClr val="FFFFFF"/>
      </a:lt1>
      <a:dk2>
        <a:srgbClr val="000000"/>
      </a:dk2>
      <a:lt2>
        <a:srgbClr val="666699"/>
      </a:lt2>
      <a:accent1>
        <a:srgbClr val="666699"/>
      </a:accent1>
      <a:accent2>
        <a:srgbClr val="9999FF"/>
      </a:accent2>
      <a:accent3>
        <a:srgbClr val="FFFFFF"/>
      </a:accent3>
      <a:accent4>
        <a:srgbClr val="000000"/>
      </a:accent4>
      <a:accent5>
        <a:srgbClr val="B8B8CA"/>
      </a:accent5>
      <a:accent6>
        <a:srgbClr val="8A8AE7"/>
      </a:accent6>
      <a:hlink>
        <a:srgbClr val="3366FF"/>
      </a:hlink>
      <a:folHlink>
        <a:srgbClr val="808080"/>
      </a:folHlink>
    </a:clrScheme>
    <a:fontScheme name="e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ea 1">
        <a:dk1>
          <a:srgbClr val="25252F"/>
        </a:dk1>
        <a:lt1>
          <a:srgbClr val="9999FF"/>
        </a:lt1>
        <a:dk2>
          <a:srgbClr val="000000"/>
        </a:dk2>
        <a:lt2>
          <a:srgbClr val="FFFFFF"/>
        </a:lt2>
        <a:accent1>
          <a:srgbClr val="3366FF"/>
        </a:accent1>
        <a:accent2>
          <a:srgbClr val="003399"/>
        </a:accent2>
        <a:accent3>
          <a:srgbClr val="AAAAAA"/>
        </a:accent3>
        <a:accent4>
          <a:srgbClr val="8282DA"/>
        </a:accent4>
        <a:accent5>
          <a:srgbClr val="ADB8FF"/>
        </a:accent5>
        <a:accent6>
          <a:srgbClr val="002D8A"/>
        </a:accent6>
        <a:hlink>
          <a:srgbClr val="009999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a 2">
        <a:dk1>
          <a:srgbClr val="314183"/>
        </a:dk1>
        <a:lt1>
          <a:srgbClr val="FFFFFF"/>
        </a:lt1>
        <a:dk2>
          <a:srgbClr val="0B1E45"/>
        </a:dk2>
        <a:lt2>
          <a:srgbClr val="FFFFFF"/>
        </a:lt2>
        <a:accent1>
          <a:srgbClr val="6666FF"/>
        </a:accent1>
        <a:accent2>
          <a:srgbClr val="0066FF"/>
        </a:accent2>
        <a:accent3>
          <a:srgbClr val="AAABB0"/>
        </a:accent3>
        <a:accent4>
          <a:srgbClr val="DADADA"/>
        </a:accent4>
        <a:accent5>
          <a:srgbClr val="B8B8FF"/>
        </a:accent5>
        <a:accent6>
          <a:srgbClr val="005CE7"/>
        </a:accent6>
        <a:hlink>
          <a:srgbClr val="006699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a 3">
        <a:dk1>
          <a:srgbClr val="194349"/>
        </a:dk1>
        <a:lt1>
          <a:srgbClr val="FFFFCC"/>
        </a:lt1>
        <a:dk2>
          <a:srgbClr val="006666"/>
        </a:dk2>
        <a:lt2>
          <a:srgbClr val="FFFFFF"/>
        </a:lt2>
        <a:accent1>
          <a:srgbClr val="99CC00"/>
        </a:accent1>
        <a:accent2>
          <a:srgbClr val="00B6B2"/>
        </a:accent2>
        <a:accent3>
          <a:srgbClr val="AAB8B8"/>
        </a:accent3>
        <a:accent4>
          <a:srgbClr val="DADAAE"/>
        </a:accent4>
        <a:accent5>
          <a:srgbClr val="CAE2AA"/>
        </a:accent5>
        <a:accent6>
          <a:srgbClr val="00A5A1"/>
        </a:accent6>
        <a:hlink>
          <a:srgbClr val="669900"/>
        </a:hlink>
        <a:folHlink>
          <a:srgbClr val="6666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a 4">
        <a:dk1>
          <a:srgbClr val="194349"/>
        </a:dk1>
        <a:lt1>
          <a:srgbClr val="FFFFCC"/>
        </a:lt1>
        <a:dk2>
          <a:srgbClr val="0000FF"/>
        </a:dk2>
        <a:lt2>
          <a:srgbClr val="FFFFFF"/>
        </a:lt2>
        <a:accent1>
          <a:srgbClr val="0099FF"/>
        </a:accent1>
        <a:accent2>
          <a:srgbClr val="33CC33"/>
        </a:accent2>
        <a:accent3>
          <a:srgbClr val="AAAAFF"/>
        </a:accent3>
        <a:accent4>
          <a:srgbClr val="DADAAE"/>
        </a:accent4>
        <a:accent5>
          <a:srgbClr val="AACAFF"/>
        </a:accent5>
        <a:accent6>
          <a:srgbClr val="2DB92D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a 5">
        <a:dk1>
          <a:srgbClr val="194349"/>
        </a:dk1>
        <a:lt1>
          <a:srgbClr val="FFFFCC"/>
        </a:lt1>
        <a:dk2>
          <a:srgbClr val="72A497"/>
        </a:dk2>
        <a:lt2>
          <a:srgbClr val="000000"/>
        </a:lt2>
        <a:accent1>
          <a:srgbClr val="805D32"/>
        </a:accent1>
        <a:accent2>
          <a:srgbClr val="7D2F3C"/>
        </a:accent2>
        <a:accent3>
          <a:srgbClr val="BCCFC9"/>
        </a:accent3>
        <a:accent4>
          <a:srgbClr val="DADAAE"/>
        </a:accent4>
        <a:accent5>
          <a:srgbClr val="C0B6AD"/>
        </a:accent5>
        <a:accent6>
          <a:srgbClr val="712A35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a 6">
        <a:dk1>
          <a:srgbClr val="1C1C1C"/>
        </a:dk1>
        <a:lt1>
          <a:srgbClr val="FFFFFF"/>
        </a:lt1>
        <a:dk2>
          <a:srgbClr val="710F0F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BB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666699"/>
        </a:hlink>
        <a:folHlink>
          <a:srgbClr val="99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a 7">
        <a:dk1>
          <a:srgbClr val="336666"/>
        </a:dk1>
        <a:lt1>
          <a:srgbClr val="FFFFFF"/>
        </a:lt1>
        <a:dk2>
          <a:srgbClr val="000000"/>
        </a:dk2>
        <a:lt2>
          <a:srgbClr val="666699"/>
        </a:lt2>
        <a:accent1>
          <a:srgbClr val="99CCCC"/>
        </a:accent1>
        <a:accent2>
          <a:srgbClr val="CCCCCC"/>
        </a:accent2>
        <a:accent3>
          <a:srgbClr val="FFFFFF"/>
        </a:accent3>
        <a:accent4>
          <a:srgbClr val="2A5656"/>
        </a:accent4>
        <a:accent5>
          <a:srgbClr val="CAE2E2"/>
        </a:accent5>
        <a:accent6>
          <a:srgbClr val="B9B9B9"/>
        </a:accent6>
        <a:hlink>
          <a:srgbClr val="006666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a 8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336699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a 9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CC3300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E2ADAA"/>
        </a:accent5>
        <a:accent6>
          <a:srgbClr val="B98A00"/>
        </a:accent6>
        <a:hlink>
          <a:srgbClr val="CC660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a 10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666699"/>
        </a:accent1>
        <a:accent2>
          <a:srgbClr val="9999FF"/>
        </a:accent2>
        <a:accent3>
          <a:srgbClr val="FFFFFF"/>
        </a:accent3>
        <a:accent4>
          <a:srgbClr val="000000"/>
        </a:accent4>
        <a:accent5>
          <a:srgbClr val="B8B8CA"/>
        </a:accent5>
        <a:accent6>
          <a:srgbClr val="8A8AE7"/>
        </a:accent6>
        <a:hlink>
          <a:srgbClr val="3366FF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i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Settings\Administrator\Dati applicazioni\Microsoft\Modelli\ea.pot</Template>
  <TotalTime>706</TotalTime>
  <Words>630</Words>
  <Application>Microsoft PowerPoint</Application>
  <PresentationFormat>Presentazione su schermo (4:3)</PresentationFormat>
  <Paragraphs>114</Paragraphs>
  <Slides>15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15</vt:i4>
      </vt:variant>
    </vt:vector>
  </HeadingPairs>
  <TitlesOfParts>
    <vt:vector size="16" baseType="lpstr">
      <vt:lpstr>ea</vt:lpstr>
      <vt:lpstr>La classificazione delle aziende</vt:lpstr>
      <vt:lpstr>Lezione II: obiettivi</vt:lpstr>
      <vt:lpstr>Diapositiva 3</vt:lpstr>
      <vt:lpstr>Diapositiva 4</vt:lpstr>
      <vt:lpstr>Diapositiva 5</vt:lpstr>
      <vt:lpstr>Diapositiva 6</vt:lpstr>
      <vt:lpstr>Diapositiva 7</vt:lpstr>
      <vt:lpstr>Diapositiva 8</vt:lpstr>
      <vt:lpstr>Diapositiva 9</vt:lpstr>
      <vt:lpstr>Diapositiva 10</vt:lpstr>
      <vt:lpstr>Diapositiva 11</vt:lpstr>
      <vt:lpstr>Diapositiva 12</vt:lpstr>
      <vt:lpstr>La classificazione secondo la dimensione</vt:lpstr>
      <vt:lpstr>Diapositiva 14</vt:lpstr>
      <vt:lpstr>Diapositiva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di PowerPoint</dc:title>
  <dc:creator>user</dc:creator>
  <cp:lastModifiedBy>studente</cp:lastModifiedBy>
  <cp:revision>51</cp:revision>
  <dcterms:created xsi:type="dcterms:W3CDTF">2005-09-20T10:34:20Z</dcterms:created>
  <dcterms:modified xsi:type="dcterms:W3CDTF">2018-03-01T09:33:07Z</dcterms:modified>
</cp:coreProperties>
</file>