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09" r:id="rId2"/>
    <p:sldId id="286" r:id="rId3"/>
    <p:sldId id="264" r:id="rId4"/>
    <p:sldId id="280" r:id="rId5"/>
    <p:sldId id="281" r:id="rId6"/>
    <p:sldId id="282" r:id="rId7"/>
    <p:sldId id="273" r:id="rId8"/>
    <p:sldId id="311" r:id="rId9"/>
    <p:sldId id="310" r:id="rId10"/>
    <p:sldId id="312" r:id="rId11"/>
    <p:sldId id="313" r:id="rId12"/>
    <p:sldId id="314" r:id="rId13"/>
    <p:sldId id="283" r:id="rId14"/>
    <p:sldId id="276" r:id="rId15"/>
    <p:sldId id="315" r:id="rId16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16511F6-824E-43A5-BD76-3179DF4FB109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DF77FB8-5318-4A58-BCFE-2164206F597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43BDEBD-39E5-4E04-9D8C-A8E9E929F6A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51DDC-68B9-4694-B451-FA269BEC26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93EF6-1B57-47D5-BD9A-7467C7626F5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CCB0C-4511-4A3C-8D09-0C70CF73F0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1E58A-BE4F-4A9A-9A4C-FCEA00EEFF6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475A4-3BAA-485D-9D16-B0542987830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2383C-F79E-4DFB-80C5-425B6A428DD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74F26-4DA5-45EB-938B-E6B307F88B6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9F8E0-6574-432E-BFDF-42E5D4CDCE6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23280-13A0-44EF-92F4-7D07E608406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380A7-5017-496C-9DB5-50E799912C8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F56E59B-B0B3-46A6-9EE9-13395D6F9F0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La classificazione delle aziende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dirty="0" smtClean="0"/>
              <a:t>l</a:t>
            </a:r>
            <a:r>
              <a:rPr lang="it-IT" dirty="0" smtClean="0"/>
              <a:t>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FB7-B74F-4A05-8E50-0840D0B937E8}" type="slidenum">
              <a:rPr lang="it-IT"/>
              <a:pPr/>
              <a:t>10</a:t>
            </a:fld>
            <a:endParaRPr lang="it-IT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143000" y="2362200"/>
            <a:ext cx="6781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/>
              <a:t>Il “guadagno” o “plus-valore” è dato dell’incremento di utilità ottenuto con lo svolgimento dell’attività dell’azienda rispetto alle utilità delle risorse impiegate in tale attività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Il concetto di “guadagno”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2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28AF-D97B-46E3-8494-6433565DED06}" type="slidenum">
              <a:rPr lang="it-IT"/>
              <a:pPr/>
              <a:t>11</a:t>
            </a:fld>
            <a:endParaRPr lang="it-IT"/>
          </a:p>
        </p:txBody>
      </p:sp>
      <p:graphicFrame>
        <p:nvGraphicFramePr>
          <p:cNvPr id="64514" name="Group 2"/>
          <p:cNvGraphicFramePr>
            <a:graphicFrameLocks noGrp="1"/>
          </p:cNvGraphicFramePr>
          <p:nvPr/>
        </p:nvGraphicFramePr>
        <p:xfrm>
          <a:off x="1219200" y="2209800"/>
          <a:ext cx="7681913" cy="4064001"/>
        </p:xfrm>
        <a:graphic>
          <a:graphicData uri="http://schemas.openxmlformats.org/drawingml/2006/table">
            <a:tbl>
              <a:tblPr/>
              <a:tblGrid>
                <a:gridCol w="2498725"/>
                <a:gridCol w="2427288"/>
                <a:gridCol w="27559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Destinazione</a:t>
                      </a:r>
                      <a:r>
                        <a:rPr kumimoji="0" lang="it-I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Az. Produzione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(mercato)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Az. Erogazione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(non c’è mercato)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Natura giuridica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Private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Pubbliche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Scopo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For profit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 profit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3733800" y="15240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FF66CC"/>
                </a:solidFill>
              </a:rPr>
              <a:t>Tipologia</a:t>
            </a:r>
            <a:r>
              <a:rPr lang="it-IT" sz="2400" b="1">
                <a:latin typeface="Times New Roman" pitchFamily="18" charset="0"/>
              </a:rPr>
              <a:t> 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 rot="-5355787">
            <a:off x="-1104900" y="4002088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>
                <a:solidFill>
                  <a:srgbClr val="FF66CC"/>
                </a:solidFill>
              </a:rPr>
              <a:t>Criterio di classificazione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1371600" y="533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Criteri prevalenti per la classificazione</a:t>
            </a:r>
            <a:endParaRPr lang="it-IT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6E8F-A514-4584-BE07-5224E5FA917C}" type="slidenum">
              <a:rPr lang="it-IT"/>
              <a:pPr/>
              <a:t>12</a:t>
            </a:fld>
            <a:endParaRPr lang="it-IT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equivoci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143000" y="1844675"/>
            <a:ext cx="724535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le aziende di produzione sono le sole aziende il cui prodotto finito è un bene materiale? </a:t>
            </a:r>
            <a:r>
              <a:rPr lang="it-IT" sz="2800" b="1"/>
              <a:t>NO!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la distinzione tra aziende for profit e quelle no profit implica che queste ultime sono destinate ad avere delle perdite? </a:t>
            </a:r>
            <a:r>
              <a:rPr lang="it-IT" sz="2800" b="1"/>
              <a:t>NO!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it-IT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4E35-BD5D-4DD9-910A-238988087E32}" type="slidenum">
              <a:rPr lang="it-IT"/>
              <a:pPr/>
              <a:t>13</a:t>
            </a:fld>
            <a:endParaRPr lang="it-IT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91400" cy="1527175"/>
          </a:xfrm>
        </p:spPr>
        <p:txBody>
          <a:bodyPr/>
          <a:lstStyle/>
          <a:p>
            <a:pPr algn="ctr"/>
            <a:r>
              <a:rPr lang="it-IT" sz="2800" b="1">
                <a:solidFill>
                  <a:srgbClr val="FF0000"/>
                </a:solidFill>
              </a:rPr>
              <a:t>La classificazione secondo la dimensione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16013" y="1905000"/>
            <a:ext cx="7777162" cy="4692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Raccomandazione UE 2003/361/CE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6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it-IT" sz="2400" b="1">
                <a:solidFill>
                  <a:srgbClr val="CC0066"/>
                </a:solidFill>
              </a:rPr>
              <a:t>Microimpresa</a:t>
            </a:r>
          </a:p>
          <a:p>
            <a:pPr lvl="2">
              <a:lnSpc>
                <a:spcPct val="90000"/>
              </a:lnSpc>
            </a:pPr>
            <a:r>
              <a:rPr lang="it-IT" sz="2000">
                <a:solidFill>
                  <a:srgbClr val="000099"/>
                </a:solidFill>
              </a:rPr>
              <a:t>10 persone</a:t>
            </a:r>
          </a:p>
          <a:p>
            <a:pPr lvl="2">
              <a:lnSpc>
                <a:spcPct val="90000"/>
              </a:lnSpc>
            </a:pPr>
            <a:r>
              <a:rPr lang="it-IT" sz="2000">
                <a:solidFill>
                  <a:srgbClr val="000099"/>
                </a:solidFill>
              </a:rPr>
              <a:t>Fatturato o totale di bilancio annuo &lt; 2 milioni di euro</a:t>
            </a:r>
          </a:p>
          <a:p>
            <a:pPr lvl="1">
              <a:lnSpc>
                <a:spcPct val="90000"/>
              </a:lnSpc>
            </a:pPr>
            <a:r>
              <a:rPr lang="it-IT" sz="2400" b="1">
                <a:solidFill>
                  <a:srgbClr val="CC0066"/>
                </a:solidFill>
              </a:rPr>
              <a:t>Piccola impresa</a:t>
            </a:r>
          </a:p>
          <a:p>
            <a:pPr lvl="2">
              <a:lnSpc>
                <a:spcPct val="90000"/>
              </a:lnSpc>
            </a:pPr>
            <a:r>
              <a:rPr lang="it-IT" sz="2000">
                <a:solidFill>
                  <a:srgbClr val="000099"/>
                </a:solidFill>
              </a:rPr>
              <a:t>50 persone</a:t>
            </a:r>
          </a:p>
          <a:p>
            <a:pPr lvl="2">
              <a:lnSpc>
                <a:spcPct val="90000"/>
              </a:lnSpc>
            </a:pPr>
            <a:r>
              <a:rPr lang="it-IT" sz="2000">
                <a:solidFill>
                  <a:srgbClr val="000099"/>
                </a:solidFill>
              </a:rPr>
              <a:t>Fatturato o totale di bilancio annuo &lt; 10 milioni di euro</a:t>
            </a:r>
          </a:p>
          <a:p>
            <a:pPr lvl="1">
              <a:lnSpc>
                <a:spcPct val="90000"/>
              </a:lnSpc>
            </a:pPr>
            <a:r>
              <a:rPr lang="it-IT" sz="2400" b="1">
                <a:solidFill>
                  <a:srgbClr val="CC0066"/>
                </a:solidFill>
              </a:rPr>
              <a:t>Media impresa</a:t>
            </a:r>
          </a:p>
          <a:p>
            <a:pPr lvl="2">
              <a:lnSpc>
                <a:spcPct val="90000"/>
              </a:lnSpc>
            </a:pPr>
            <a:r>
              <a:rPr lang="it-IT" sz="2000">
                <a:solidFill>
                  <a:srgbClr val="000099"/>
                </a:solidFill>
              </a:rPr>
              <a:t>250 persone</a:t>
            </a:r>
          </a:p>
          <a:p>
            <a:pPr lvl="2">
              <a:lnSpc>
                <a:spcPct val="90000"/>
              </a:lnSpc>
            </a:pPr>
            <a:r>
              <a:rPr lang="it-IT" sz="2000">
                <a:solidFill>
                  <a:srgbClr val="000099"/>
                </a:solidFill>
              </a:rPr>
              <a:t>Fatturato &lt; 50 milioni di euro o totale di bilancio &lt; 43 milioni di euro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2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E97F-6CE1-4111-A6DA-52D998EE6AB4}" type="slidenum">
              <a:rPr lang="it-IT"/>
              <a:pPr/>
              <a:t>14</a:t>
            </a:fld>
            <a:endParaRPr lang="it-IT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447800" y="6096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  <a:latin typeface="Times New Roman" pitchFamily="18" charset="0"/>
              </a:rPr>
              <a:t>Alcuni esempi di classificazione</a:t>
            </a:r>
          </a:p>
        </p:txBody>
      </p:sp>
      <p:graphicFrame>
        <p:nvGraphicFramePr>
          <p:cNvPr id="23577" name="Group 25"/>
          <p:cNvGraphicFramePr>
            <a:graphicFrameLocks noGrp="1"/>
          </p:cNvGraphicFramePr>
          <p:nvPr/>
        </p:nvGraphicFramePr>
        <p:xfrm>
          <a:off x="1600200" y="2184400"/>
          <a:ext cx="6096000" cy="40640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Non Profit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For-Profit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Pubblica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ASL, ANM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Trenitalia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Privata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Istituto Europeo Tumori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Fiat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88925" y="1981200"/>
            <a:ext cx="100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524000" y="1676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>
                <a:latin typeface="Times New Roman" pitchFamily="18" charset="0"/>
              </a:rPr>
              <a:t>Scopo del soggetto giuridico dell’azienda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 rot="-5355787">
            <a:off x="-692944" y="3820319"/>
            <a:ext cx="388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>
                <a:latin typeface="Times New Roman" pitchFamily="18" charset="0"/>
              </a:rPr>
              <a:t>Natura del soggetto giuridico dell’azienda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F34B-2CAB-43DE-9278-B5FE4C53C82F}" type="slidenum">
              <a:rPr lang="it-IT"/>
              <a:pPr/>
              <a:t>15</a:t>
            </a:fld>
            <a:endParaRPr lang="it-IT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domande di esame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7818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le classificazioni di azienda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gli equivoci ricorrenti nella classificazione delle aziende</a:t>
            </a:r>
          </a:p>
          <a:p>
            <a:pPr>
              <a:spcBef>
                <a:spcPct val="50000"/>
              </a:spcBef>
            </a:pPr>
            <a:r>
              <a:rPr lang="it-IT" sz="2400"/>
              <a:t/>
            </a:r>
            <a:br>
              <a:rPr lang="it-IT" sz="2400"/>
            </a:br>
            <a:endParaRPr 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CD66-B728-41C4-8C7A-ACF2491CC855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II: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 cosa serve la classificazione?</a:t>
            </a:r>
          </a:p>
          <a:p>
            <a:r>
              <a:rPr lang="it-IT"/>
              <a:t>quali criteri per classificare le aziende?</a:t>
            </a:r>
          </a:p>
          <a:p>
            <a:r>
              <a:rPr lang="it-IT"/>
              <a:t>quali conseguenze della classificazione?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A843-D643-4042-80CF-253EE5632ED2}" type="slidenum">
              <a:rPr lang="it-IT"/>
              <a:pPr/>
              <a:t>3</a:t>
            </a:fld>
            <a:endParaRPr lang="it-IT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0" y="381000"/>
            <a:ext cx="7620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Le aziende pur esercitando tutte un’attività che può ricondursi all’acquisizione, alla produzione o all’uso dei beni economici per la soddisfazione di bisogni umani,</a:t>
            </a:r>
          </a:p>
          <a:p>
            <a:pPr algn="ctr">
              <a:spcBef>
                <a:spcPct val="50000"/>
              </a:spcBef>
            </a:pPr>
            <a:r>
              <a:rPr lang="it-IT" sz="2800" b="1" i="1">
                <a:solidFill>
                  <a:schemeClr val="tx2"/>
                </a:solidFill>
              </a:rPr>
              <a:t> possono essere classificate secondo: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0113" y="3141663"/>
            <a:ext cx="762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400" i="1"/>
              <a:t>l’oggetto/destinazione dell’attività produttiva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400" i="1"/>
              <a:t> il soggetto giuridico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400" i="1"/>
              <a:t> lo scopo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400" i="1"/>
              <a:t> la dimensione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400" i="1"/>
              <a:t>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06B-776E-4E96-873F-B1A8F238430F}" type="slidenum">
              <a:rPr lang="it-IT"/>
              <a:pPr/>
              <a:t>4</a:t>
            </a:fld>
            <a:endParaRPr lang="it-IT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Il criterio di classificazione delle aziende secondo l’oggetto/destinazione della produzione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838200" y="2438400"/>
            <a:ext cx="32766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>
                <a:solidFill>
                  <a:schemeClr val="accent2"/>
                </a:solidFill>
              </a:rPr>
              <a:t>Aziende di erogazione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648200" y="2438400"/>
            <a:ext cx="32766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>
                <a:solidFill>
                  <a:schemeClr val="accent2"/>
                </a:solidFill>
              </a:rPr>
              <a:t>Aziende di produzione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45720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400"/>
              <a:t>Tutte le aziende mettono in atto processi di produzione, ma solo alcune di esse destinano i loro prodotti/servizi per lo scambio con il mercato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3302-32CE-43CC-9332-8736DE7D114E}" type="slidenum">
              <a:rPr lang="it-IT"/>
              <a:pPr/>
              <a:t>5</a:t>
            </a:fld>
            <a:endParaRPr lang="it-IT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7620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Le aziende di produzione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84582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/>
              <a:t>Tali aziende destinano la propria produzione di beni e servizi allo scambio con il mercato attraverso la fissazione di un prezzo</a:t>
            </a:r>
          </a:p>
          <a:p>
            <a:pPr algn="ctr">
              <a:spcBef>
                <a:spcPct val="50000"/>
              </a:spcBef>
            </a:pPr>
            <a:endParaRPr lang="it-IT" sz="2800"/>
          </a:p>
          <a:p>
            <a:pPr algn="ctr">
              <a:spcBef>
                <a:spcPct val="50000"/>
              </a:spcBef>
            </a:pPr>
            <a:r>
              <a:rPr lang="it-IT" sz="2800"/>
              <a:t>Si ritiene che tali aziende soddisfino “indirettamente” i bisogni umani attraverso il processo di creazione della ricchezza</a:t>
            </a:r>
          </a:p>
          <a:p>
            <a:pPr algn="ctr">
              <a:spcBef>
                <a:spcPct val="50000"/>
              </a:spcBef>
            </a:pPr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FF54-FB3C-4E50-B125-65103EE4F0A4}" type="slidenum">
              <a:rPr lang="it-IT"/>
              <a:pPr/>
              <a:t>6</a:t>
            </a:fld>
            <a:endParaRPr lang="it-IT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295400" y="7620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Le aziende di erogazione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8382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/>
              <a:t>Tali</a:t>
            </a:r>
            <a:r>
              <a:rPr lang="it-IT" sz="2800">
                <a:latin typeface="Times New Roman" pitchFamily="18" charset="0"/>
              </a:rPr>
              <a:t> </a:t>
            </a:r>
            <a:r>
              <a:rPr lang="it-IT" sz="2800"/>
              <a:t>aziende non destinano la propria produzione di beni e servizi al mercato, ma erogano (cioè non scambiano attraverso la fissazione di prezzi) la loro produzione alla collettività</a:t>
            </a:r>
          </a:p>
          <a:p>
            <a:pPr algn="ctr">
              <a:spcBef>
                <a:spcPct val="50000"/>
              </a:spcBef>
            </a:pPr>
            <a:endParaRPr lang="it-IT" sz="2800"/>
          </a:p>
          <a:p>
            <a:pPr algn="ctr">
              <a:spcBef>
                <a:spcPct val="50000"/>
              </a:spcBef>
            </a:pPr>
            <a:r>
              <a:rPr lang="it-IT" sz="2800"/>
              <a:t>Si ritiene che tali aziende soddisfino “direttamente” i bisogni umani attraverso i processi di erogazione e consumo della ricchezza</a:t>
            </a:r>
            <a:endParaRPr lang="it-IT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E69-C477-4249-8BBD-E26C42FD8198}" type="slidenum">
              <a:rPr lang="it-IT"/>
              <a:pPr/>
              <a:t>7</a:t>
            </a:fld>
            <a:endParaRPr lang="it-IT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6629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La classificazione secondo il soggetto giuridico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82296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174625" algn="ctr">
              <a:spcBef>
                <a:spcPct val="50000"/>
              </a:spcBef>
            </a:pPr>
            <a:r>
              <a:rPr lang="it-IT" sz="2800"/>
              <a:t>Tale classificazione considera la natura del soggetto giuridico</a:t>
            </a:r>
          </a:p>
          <a:p>
            <a:pPr marL="457200" indent="-174625" algn="ctr">
              <a:spcBef>
                <a:spcPct val="50000"/>
              </a:spcBef>
            </a:pPr>
            <a:endParaRPr lang="it-IT" sz="2800"/>
          </a:p>
          <a:p>
            <a:pPr marL="457200" indent="-174625">
              <a:spcBef>
                <a:spcPct val="50000"/>
              </a:spcBef>
              <a:buFontTx/>
              <a:buChar char="•"/>
            </a:pPr>
            <a:r>
              <a:rPr lang="it-IT" sz="2800"/>
              <a:t>Aziende pubbliche</a:t>
            </a:r>
          </a:p>
          <a:p>
            <a:pPr marL="457200" indent="-174625">
              <a:spcBef>
                <a:spcPct val="50000"/>
              </a:spcBef>
              <a:buFontTx/>
              <a:buChar char="•"/>
            </a:pPr>
            <a:r>
              <a:rPr lang="it-IT" sz="2800"/>
              <a:t>Aziende private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147-4D5E-4C06-A3C5-45307789EC00}" type="slidenum">
              <a:rPr lang="it-IT"/>
              <a:pPr/>
              <a:t>8</a:t>
            </a:fld>
            <a:endParaRPr lang="it-IT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7010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La classificazione secondo lo scopo </a:t>
            </a:r>
          </a:p>
          <a:p>
            <a:pPr algn="ctr">
              <a:spcBef>
                <a:spcPct val="50000"/>
              </a:spcBef>
            </a:pPr>
            <a:r>
              <a:rPr lang="it-IT" sz="2400"/>
              <a:t>Tale classificazione considera la destinazione del guadagno scaturente dall’attività dell’azienda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066800" y="2362200"/>
            <a:ext cx="68580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400" b="1" i="1"/>
              <a:t>Aziende for profit</a:t>
            </a:r>
            <a:r>
              <a:rPr lang="it-IT" sz="2400"/>
              <a:t>, sono quelle aziende in cui il soggetto giuridico si appropria del “guadagno” creato dall’azienda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400" b="1" i="1"/>
              <a:t>Aziende no profit</a:t>
            </a:r>
            <a:r>
              <a:rPr lang="it-IT" sz="2400"/>
              <a:t>, sono quelle aziende in cui il “guadagno” non è destinato al soggetto giuridico, ma è utilizzato per il miglioramento ed il potenziamento dell’attività dell’azienda </a:t>
            </a:r>
            <a:endParaRPr lang="it-IT" sz="2400">
              <a:latin typeface="Times New Roman" pitchFamily="18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55650" y="5445125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u="sng"/>
              <a:t>NB:</a:t>
            </a:r>
            <a:r>
              <a:rPr lang="it-IT" sz="2400"/>
              <a:t> lo scopo si differenzia dal fine dell’azienda che è unico e cioè la soddisfazione duratura dei bisogni umani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A6C-FBFC-467E-92F1-CCB752F395A9}" type="slidenum">
              <a:rPr lang="it-IT"/>
              <a:pPr/>
              <a:t>9</a:t>
            </a:fld>
            <a:endParaRPr lang="it-IT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90600" y="1981200"/>
            <a:ext cx="73914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it-IT" sz="2400"/>
              <a:t>Nella letteratura economico-aziendale il concetto di impresa è riconducibile a due definizioni: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400"/>
              <a:t> le imprese sono tutte le aziende di produzione, sia quelle for profit che quelle no profit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400"/>
              <a:t> le imprese sono, tra le aziende di produzione,  quelle con finalità for profit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Azienda ed impresa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706</TotalTime>
  <Words>630</Words>
  <Application>Microsoft PowerPoint</Application>
  <PresentationFormat>Presentazione su schermo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ea</vt:lpstr>
      <vt:lpstr>La classificazione delle aziende</vt:lpstr>
      <vt:lpstr>Lezione II: obiettivi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La classificazione secondo la dimensione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51</cp:revision>
  <dcterms:created xsi:type="dcterms:W3CDTF">2005-09-20T10:34:20Z</dcterms:created>
  <dcterms:modified xsi:type="dcterms:W3CDTF">2018-03-01T09:33:07Z</dcterms:modified>
</cp:coreProperties>
</file>