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4"/>
  </p:sldMasterIdLst>
  <p:notesMasterIdLst>
    <p:notesMasterId r:id="rId18"/>
  </p:notesMasterIdLst>
  <p:handoutMasterIdLst>
    <p:handoutMasterId r:id="rId19"/>
  </p:handoutMasterIdLst>
  <p:sldIdLst>
    <p:sldId id="363" r:id="rId5"/>
    <p:sldId id="350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FF"/>
    <a:srgbClr val="003300"/>
    <a:srgbClr val="FF3300"/>
    <a:srgbClr val="CC9900"/>
    <a:srgbClr val="663300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5BBEF-C588-4BC4-A6E5-83EA0FBDA684}" v="2" dt="2020-03-22T18:14:02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350" autoAdjust="0"/>
    <p:restoredTop sz="94575" autoAdjust="0"/>
  </p:normalViewPr>
  <p:slideViewPr>
    <p:cSldViewPr>
      <p:cViewPr varScale="1">
        <p:scale>
          <a:sx n="72" d="100"/>
          <a:sy n="72" d="100"/>
        </p:scale>
        <p:origin x="18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ULLI Roberto" userId="S::roberto.sandulli@personale.uniparthenope.it::d448c543-2e82-44cf-8506-74c1dc2fd5e7" providerId="AD" clId="Web-{E575BBEF-C588-4BC4-A6E5-83EA0FBDA684}"/>
    <pc:docChg chg="modSld">
      <pc:chgData name="SANDULLI Roberto" userId="S::roberto.sandulli@personale.uniparthenope.it::d448c543-2e82-44cf-8506-74c1dc2fd5e7" providerId="AD" clId="Web-{E575BBEF-C588-4BC4-A6E5-83EA0FBDA684}" dt="2020-03-22T18:14:02.278" v="1"/>
      <pc:docMkLst>
        <pc:docMk/>
      </pc:docMkLst>
      <pc:sldChg chg="modSp">
        <pc:chgData name="SANDULLI Roberto" userId="S::roberto.sandulli@personale.uniparthenope.it::d448c543-2e82-44cf-8506-74c1dc2fd5e7" providerId="AD" clId="Web-{E575BBEF-C588-4BC4-A6E5-83EA0FBDA684}" dt="2020-03-22T18:14:02.278" v="1"/>
        <pc:sldMkLst>
          <pc:docMk/>
          <pc:sldMk cId="0" sldId="356"/>
        </pc:sldMkLst>
        <pc:picChg chg="mod">
          <ac:chgData name="SANDULLI Roberto" userId="S::roberto.sandulli@personale.uniparthenope.it::d448c543-2e82-44cf-8506-74c1dc2fd5e7" providerId="AD" clId="Web-{E575BBEF-C588-4BC4-A6E5-83EA0FBDA684}" dt="2020-03-22T18:14:02.278" v="1"/>
          <ac:picMkLst>
            <pc:docMk/>
            <pc:sldMk cId="0" sldId="356"/>
            <ac:picMk id="20890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59748A-A509-4E12-8A6C-EC4D7809D9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894419-8707-4784-8791-D53C95B450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4C5BE-F58C-404A-BE68-B4F3C2D08077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EE9AD-205B-4B66-9CC5-54D996E8D22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11CA5-7049-403C-9400-B18CEDF34D9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1159-92D8-492A-A82C-B4B5E838708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1CD75-944A-42D8-A279-57E0558919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9015-9F4C-4403-BA7F-224C967BB2B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2B267-9339-40E5-A4CE-E9E42B42460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1AD33-8F2E-4F3C-B34B-C089385A364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43F38-22B8-4A1E-9914-961DC4834C4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30B7D-B312-465A-8A06-482AB0B83B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2A859-B9A3-4A7F-A461-33B46544A03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A1120-F95F-47C1-8B7C-27024BA2BA9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C8B7B-8B22-4AFB-B702-2C54C4F9906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23 novembre 2006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38E38E-1F00-49BE-A9E0-51A9B755F88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7" name="Group 20"/>
          <p:cNvGrpSpPr>
            <a:grpSpLocks/>
          </p:cNvGrpSpPr>
          <p:nvPr userDrawn="1"/>
        </p:nvGrpSpPr>
        <p:grpSpPr bwMode="auto">
          <a:xfrm>
            <a:off x="179388" y="6453188"/>
            <a:ext cx="360362" cy="360362"/>
            <a:chOff x="45" y="3929"/>
            <a:chExt cx="386" cy="391"/>
          </a:xfrm>
        </p:grpSpPr>
        <p:sp>
          <p:nvSpPr>
            <p:cNvPr id="8" name="Oval 21"/>
            <p:cNvSpPr>
              <a:spLocks noChangeArrowheads="1"/>
            </p:cNvSpPr>
            <p:nvPr userDrawn="1"/>
          </p:nvSpPr>
          <p:spPr bwMode="auto">
            <a:xfrm>
              <a:off x="45" y="3929"/>
              <a:ext cx="386" cy="3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pic>
          <p:nvPicPr>
            <p:cNvPr id="9" name="Picture 22" descr="Logo Parthenope2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" y="3929"/>
              <a:ext cx="385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6659563" y="6597650"/>
            <a:ext cx="9080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4° Lezione	</a:t>
            </a:r>
          </a:p>
        </p:txBody>
      </p:sp>
      <p:sp>
        <p:nvSpPr>
          <p:cNvPr id="11" name="Rectangle 25"/>
          <p:cNvSpPr>
            <a:spLocks noChangeArrowheads="1"/>
          </p:cNvSpPr>
          <p:nvPr userDrawn="1"/>
        </p:nvSpPr>
        <p:spPr bwMode="auto">
          <a:xfrm>
            <a:off x="484188" y="6477000"/>
            <a:ext cx="221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800">
                <a:solidFill>
                  <a:schemeClr val="bg1"/>
                </a:solidFill>
                <a:latin typeface="Comic Sans MS" pitchFamily="66" charset="0"/>
              </a:rPr>
              <a:t>Corso di Gestione delle risorse acquatiche</a:t>
            </a:r>
          </a:p>
          <a:p>
            <a:pPr>
              <a:defRPr/>
            </a:pPr>
            <a:r>
              <a:rPr lang="it-IT" sz="800">
                <a:solidFill>
                  <a:schemeClr val="bg1"/>
                </a:solidFill>
                <a:latin typeface="Comic Sans MS" pitchFamily="66" charset="0"/>
              </a:rPr>
              <a:t>Docente Dr. Floriana Di Stefano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ransition spd="med">
    <p:dissolv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4.jpeg"/><Relationship Id="rId7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6.jpeg"/><Relationship Id="rId10" Type="http://schemas.openxmlformats.org/officeDocument/2006/relationships/image" Target="../media/image49.jpeg"/><Relationship Id="rId4" Type="http://schemas.openxmlformats.org/officeDocument/2006/relationships/image" Target="../media/image45.jpe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5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Risultato immagini per tonni in tonna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2271060" y="2636838"/>
            <a:ext cx="46987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  <a:latin typeface="Comic Sans MS" pitchFamily="66" charset="0"/>
              </a:rPr>
              <a:t>Zoologia Applicata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2873375" y="3638550"/>
            <a:ext cx="3427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omic Sans MS" pitchFamily="66" charset="0"/>
              </a:rPr>
              <a:t>Anno accademico 2021-2022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92388" y="4076700"/>
            <a:ext cx="39592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10000"/>
              </a:lnSpc>
            </a:pPr>
            <a:r>
              <a:rPr lang="it-IT" sz="2400" b="1" u="sng">
                <a:solidFill>
                  <a:schemeClr val="bg1"/>
                </a:solidFill>
                <a:latin typeface="Comic Sans MS" pitchFamily="66" charset="0"/>
              </a:rPr>
              <a:t>Pesca Marittima II Parte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 descr="3BC72ABE"/>
          <p:cNvPicPr>
            <a:picLocks noChangeAspect="1" noChangeArrowheads="1"/>
          </p:cNvPicPr>
          <p:nvPr/>
        </p:nvPicPr>
        <p:blipFill>
          <a:blip r:embed="rId2" cstate="print"/>
          <a:srcRect l="6377" t="39035" r="50713" b="41327"/>
          <a:stretch>
            <a:fillRect/>
          </a:stretch>
        </p:blipFill>
        <p:spPr bwMode="auto">
          <a:xfrm>
            <a:off x="3635375" y="3068638"/>
            <a:ext cx="2592388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793750"/>
            <a:ext cx="3455988" cy="5803900"/>
            <a:chOff x="340" y="458"/>
            <a:chExt cx="2177" cy="3656"/>
          </a:xfrm>
        </p:grpSpPr>
        <p:pic>
          <p:nvPicPr>
            <p:cNvPr id="35851" name="Picture 6" descr="7580E57C"/>
            <p:cNvPicPr>
              <a:picLocks noChangeAspect="1" noChangeArrowheads="1"/>
            </p:cNvPicPr>
            <p:nvPr/>
          </p:nvPicPr>
          <p:blipFill>
            <a:blip r:embed="rId3" cstate="print"/>
            <a:srcRect l="8708" t="54454" r="19069" b="23962"/>
            <a:stretch>
              <a:fillRect/>
            </a:stretch>
          </p:blipFill>
          <p:spPr bwMode="auto">
            <a:xfrm>
              <a:off x="340" y="1661"/>
              <a:ext cx="2177" cy="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7" descr="7580E57C"/>
            <p:cNvPicPr>
              <a:picLocks noChangeAspect="1" noChangeArrowheads="1"/>
            </p:cNvPicPr>
            <p:nvPr/>
          </p:nvPicPr>
          <p:blipFill>
            <a:blip r:embed="rId3" cstate="print"/>
            <a:srcRect l="7216" t="31073" r="17343" b="47343"/>
            <a:stretch>
              <a:fillRect/>
            </a:stretch>
          </p:blipFill>
          <p:spPr bwMode="auto">
            <a:xfrm>
              <a:off x="340" y="458"/>
              <a:ext cx="2177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8" descr="7580E57C"/>
            <p:cNvPicPr>
              <a:picLocks noChangeAspect="1" noChangeArrowheads="1"/>
            </p:cNvPicPr>
            <p:nvPr/>
          </p:nvPicPr>
          <p:blipFill>
            <a:blip r:embed="rId3" cstate="print"/>
            <a:srcRect l="8743" t="78430" r="17343"/>
            <a:stretch>
              <a:fillRect/>
            </a:stretch>
          </p:blipFill>
          <p:spPr bwMode="auto">
            <a:xfrm>
              <a:off x="340" y="2886"/>
              <a:ext cx="2177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1977" name="Picture 9" descr="F8BB5D30"/>
          <p:cNvPicPr>
            <a:picLocks noChangeAspect="1" noChangeArrowheads="1"/>
          </p:cNvPicPr>
          <p:nvPr/>
        </p:nvPicPr>
        <p:blipFill>
          <a:blip r:embed="rId4" cstate="print"/>
          <a:srcRect l="23347" t="67131" r="27199" b="3946"/>
          <a:stretch>
            <a:fillRect/>
          </a:stretch>
        </p:blipFill>
        <p:spPr bwMode="auto">
          <a:xfrm>
            <a:off x="4138613" y="4724400"/>
            <a:ext cx="252095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8" name="Picture 10" descr="F8BB5D30"/>
          <p:cNvPicPr>
            <a:picLocks noChangeAspect="1" noChangeArrowheads="1"/>
          </p:cNvPicPr>
          <p:nvPr/>
        </p:nvPicPr>
        <p:blipFill>
          <a:blip r:embed="rId4" cstate="print"/>
          <a:srcRect l="23225" t="36844" r="28680" b="35509"/>
          <a:stretch>
            <a:fillRect/>
          </a:stretch>
        </p:blipFill>
        <p:spPr bwMode="auto">
          <a:xfrm>
            <a:off x="6227763" y="2538413"/>
            <a:ext cx="2843212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2381250" y="333375"/>
            <a:ext cx="438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Comic Sans MS" pitchFamily="66" charset="0"/>
              </a:rPr>
              <a:t>Messa in opera delle reti da posta fisse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6316663" y="692150"/>
            <a:ext cx="1681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chemeClr val="bg1"/>
                </a:solidFill>
                <a:latin typeface="Comic Sans MS" pitchFamily="66" charset="0"/>
              </a:rPr>
              <a:t>A – Imbrocco </a:t>
            </a:r>
          </a:p>
          <a:p>
            <a:pPr algn="ctr"/>
            <a:endParaRPr lang="it-IT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6732588" y="4868863"/>
            <a:ext cx="1919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Comic Sans MS" pitchFamily="66" charset="0"/>
              </a:rPr>
              <a:t>C – Incastellata </a:t>
            </a:r>
          </a:p>
          <a:p>
            <a:r>
              <a:rPr lang="it-IT">
                <a:solidFill>
                  <a:schemeClr val="bg1"/>
                </a:solidFill>
                <a:latin typeface="Comic Sans MS" pitchFamily="66" charset="0"/>
              </a:rPr>
              <a:t>o combinata</a:t>
            </a: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4500563" y="2708275"/>
            <a:ext cx="1604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Comic Sans MS" pitchFamily="66" charset="0"/>
              </a:rPr>
              <a:t>B - Tramaglio</a:t>
            </a:r>
          </a:p>
        </p:txBody>
      </p:sp>
      <p:pic>
        <p:nvPicPr>
          <p:cNvPr id="211983" name="Picture 15" descr="F8BB5D30"/>
          <p:cNvPicPr>
            <a:picLocks noChangeAspect="1" noChangeArrowheads="1"/>
          </p:cNvPicPr>
          <p:nvPr/>
        </p:nvPicPr>
        <p:blipFill>
          <a:blip r:embed="rId4" cstate="print"/>
          <a:srcRect l="23311" t="5168" r="30147" b="67102"/>
          <a:stretch>
            <a:fillRect/>
          </a:stretch>
        </p:blipFill>
        <p:spPr bwMode="auto">
          <a:xfrm>
            <a:off x="3852863" y="692150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9" grpId="0"/>
      <p:bldP spid="211980" grpId="0"/>
      <p:bldP spid="211981" grpId="0"/>
      <p:bldP spid="2119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107950" y="966788"/>
            <a:ext cx="403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Le principali specie catturabili con </a:t>
            </a:r>
          </a:p>
          <a:p>
            <a:pPr algn="just"/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questo tipo di pesca sono: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107950" y="625475"/>
            <a:ext cx="218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Comic Sans MS" pitchFamily="66" charset="0"/>
              </a:rPr>
              <a:t>Reti da posta fisse</a:t>
            </a:r>
          </a:p>
        </p:txBody>
      </p:sp>
      <p:pic>
        <p:nvPicPr>
          <p:cNvPr id="212998" name="Picture 6" descr="nasell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</a:blip>
          <a:srcRect l="5142" r="7428"/>
          <a:stretch>
            <a:fillRect/>
          </a:stretch>
        </p:blipFill>
        <p:spPr bwMode="auto">
          <a:xfrm>
            <a:off x="34925" y="1554163"/>
            <a:ext cx="3457575" cy="11969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684213" y="2420938"/>
            <a:ext cx="198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Nasello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Merluccius merluccius (Linneo)</a:t>
            </a:r>
          </a:p>
          <a:p>
            <a:pPr algn="ctr"/>
            <a:endParaRPr lang="it-IT" sz="10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13000" name="Picture 8" descr="sara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4291013"/>
            <a:ext cx="28797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3636963" y="5802313"/>
            <a:ext cx="1655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Sarago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Diplodus vulgaris (Geoffroy, 1817)</a:t>
            </a:r>
          </a:p>
        </p:txBody>
      </p:sp>
      <p:pic>
        <p:nvPicPr>
          <p:cNvPr id="213002" name="Picture 10" descr="sogliol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</a:blip>
          <a:srcRect l="3429" r="2286"/>
          <a:stretch>
            <a:fillRect/>
          </a:stretch>
        </p:blipFill>
        <p:spPr bwMode="auto">
          <a:xfrm>
            <a:off x="6192838" y="1200150"/>
            <a:ext cx="2843212" cy="15081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13003" name="Picture 11" descr="seppi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852738"/>
            <a:ext cx="2952750" cy="15287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6823075" y="874713"/>
            <a:ext cx="19732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Sogliola 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Solea vulgaris (Quensel, 1806)</a:t>
            </a:r>
          </a:p>
          <a:p>
            <a:pPr algn="ctr"/>
            <a:endParaRPr lang="it-IT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250825" y="4225925"/>
            <a:ext cx="20113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Seppia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Sepia officinalis (Linneo, 1758)</a:t>
            </a:r>
          </a:p>
        </p:txBody>
      </p:sp>
      <p:pic>
        <p:nvPicPr>
          <p:cNvPr id="213006" name="Picture 14" descr="scorfano ner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662488"/>
            <a:ext cx="27368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07" name="Picture 15" descr="polpo2"/>
          <p:cNvPicPr>
            <a:picLocks noChangeAspect="1" noChangeArrowheads="1"/>
          </p:cNvPicPr>
          <p:nvPr/>
        </p:nvPicPr>
        <p:blipFill>
          <a:blip r:embed="rId7" cstate="print"/>
          <a:srcRect l="8328" r="5573"/>
          <a:stretch>
            <a:fillRect/>
          </a:stretch>
        </p:blipFill>
        <p:spPr bwMode="auto">
          <a:xfrm>
            <a:off x="3492500" y="1846263"/>
            <a:ext cx="252095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3348038" y="3786188"/>
            <a:ext cx="2028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Polpo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Octopus vulgaris (Cuvier, 1798)</a:t>
            </a:r>
            <a:br>
              <a:rPr lang="it-IT" sz="1000">
                <a:solidFill>
                  <a:schemeClr val="bg1"/>
                </a:solidFill>
                <a:latin typeface="Comic Sans MS" pitchFamily="66" charset="0"/>
              </a:rPr>
            </a:br>
            <a:endParaRPr lang="it-IT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1331913" y="5810250"/>
            <a:ext cx="2028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Scorfano nero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Scorpena porcus (Linneo, 1758)</a:t>
            </a:r>
          </a:p>
        </p:txBody>
      </p:sp>
      <p:pic>
        <p:nvPicPr>
          <p:cNvPr id="213010" name="Picture 18" descr="triglia di scogli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FF2F7"/>
              </a:clrFrom>
              <a:clrTo>
                <a:srgbClr val="EFF2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260350"/>
            <a:ext cx="3600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11" name="Picture 19" descr="Galinell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5392738"/>
            <a:ext cx="34274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12" name="Picture 20" descr="Pagello"/>
          <p:cNvPicPr>
            <a:picLocks noChangeAspect="1" noChangeArrowheads="1"/>
          </p:cNvPicPr>
          <p:nvPr/>
        </p:nvPicPr>
        <p:blipFill>
          <a:blip r:embed="rId10" cstate="print"/>
          <a:srcRect l="5330" t="12555" r="2234" b="22235"/>
          <a:stretch>
            <a:fillRect/>
          </a:stretch>
        </p:blipFill>
        <p:spPr bwMode="auto">
          <a:xfrm>
            <a:off x="6083300" y="3357563"/>
            <a:ext cx="2952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4329113" y="1336675"/>
            <a:ext cx="1752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Triglia di Scoglio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Mullus surmuletus (Linneo)</a:t>
            </a:r>
          </a:p>
        </p:txBody>
      </p:sp>
      <p:sp>
        <p:nvSpPr>
          <p:cNvPr id="36884" name="Rectangle 22"/>
          <p:cNvSpPr>
            <a:spLocks noChangeArrowheads="1"/>
          </p:cNvSpPr>
          <p:nvPr/>
        </p:nvSpPr>
        <p:spPr bwMode="auto">
          <a:xfrm>
            <a:off x="9467850" y="23495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it-IT"/>
            </a:br>
            <a:endParaRPr lang="it-IT"/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7092950" y="2781300"/>
            <a:ext cx="1655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Pagello o Fragolino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Pagellus erythrinus (Linneo, 1758)</a:t>
            </a:r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7164388" y="5081588"/>
            <a:ext cx="16557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Coccio o Capone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Aspitrigla cuculus (Linneo, 1758)</a:t>
            </a:r>
          </a:p>
          <a:p>
            <a:pPr algn="ctr"/>
            <a:endParaRPr lang="it-IT" sz="10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2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3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1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1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1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1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  <p:bldP spid="212996" grpId="0"/>
      <p:bldP spid="213004" grpId="0"/>
      <p:bldP spid="213005" grpId="0"/>
      <p:bldP spid="213008" grpId="0"/>
      <p:bldP spid="2130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107950" y="1039813"/>
            <a:ext cx="403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Le principali specie catturabili con questo tipo di pesca sono: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3317875" cy="20351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FF9900"/>
                </a:solidFill>
                <a:latin typeface="Comic Sans MS" pitchFamily="66" charset="0"/>
              </a:rPr>
              <a:t>Specie bersaglio - </a:t>
            </a:r>
            <a:r>
              <a:rPr lang="it-IT" sz="1400" b="1">
                <a:solidFill>
                  <a:srgbClr val="FF9900"/>
                </a:solidFill>
                <a:latin typeface="Comic Sans MS" pitchFamily="66" charset="0"/>
              </a:rPr>
              <a:t>Imbrocco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Naselli			35%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Triglie 			8%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Caponi,Cocci,Galinelle 		6%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Sogliole, Pagelli		5%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Pannocchie, Suri, Scorfani, 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Boghe, Saraghi		4%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Mendola, zerri, Seppie	3%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Altre specie		16%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107950" y="696913"/>
            <a:ext cx="2357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Comic Sans MS" pitchFamily="66" charset="0"/>
              </a:rPr>
              <a:t>Reti da posta – fisse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468313" y="3860800"/>
            <a:ext cx="2579687" cy="24606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FF9900"/>
                </a:solidFill>
                <a:latin typeface="Comic Sans MS" pitchFamily="66" charset="0"/>
              </a:rPr>
              <a:t>Specie bersaglio - </a:t>
            </a:r>
            <a:r>
              <a:rPr lang="it-IT" sz="1400" b="1">
                <a:solidFill>
                  <a:srgbClr val="FF9900"/>
                </a:solidFill>
                <a:latin typeface="Comic Sans MS" pitchFamily="66" charset="0"/>
              </a:rPr>
              <a:t>Tramaglio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Triglie		19%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Scorfani		16%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Seppie		15%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Polpi		9%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Naselli		7%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Saraghi		4%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Aragoste		3%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Caponi,Cocci,Galinelle	3%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Sogliole		2%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Altre specie	22%</a:t>
            </a: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4572000" y="836613"/>
            <a:ext cx="2781300" cy="22479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FF9900"/>
                </a:solidFill>
                <a:latin typeface="Comic Sans MS" pitchFamily="66" charset="0"/>
              </a:rPr>
              <a:t>Specie bersaglio - </a:t>
            </a:r>
            <a:r>
              <a:rPr lang="it-IT" sz="1400" b="1">
                <a:solidFill>
                  <a:srgbClr val="FF9900"/>
                </a:solidFill>
                <a:latin typeface="Comic Sans MS" pitchFamily="66" charset="0"/>
              </a:rPr>
              <a:t>Incastellata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Seppie, Naselli 	12%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Scorfani,Triglie	10%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Polpi		8%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Saraghi		7%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Palamite, Marmore	5%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Boghe		4%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Orate, Musdea	3%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Sgombri, Pagelli, Bisi	2%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Altre specie	15%</a:t>
            </a:r>
          </a:p>
        </p:txBody>
      </p:sp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3708400" y="3587750"/>
            <a:ext cx="5184775" cy="30099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La </a:t>
            </a:r>
            <a:r>
              <a:rPr lang="it-IT" sz="1400" dirty="0">
                <a:solidFill>
                  <a:srgbClr val="FF9900"/>
                </a:solidFill>
                <a:latin typeface="Comic Sans MS" pitchFamily="66" charset="0"/>
              </a:rPr>
              <a:t>stazza</a:t>
            </a:r>
            <a:r>
              <a:rPr lang="it-IT" sz="1200" dirty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è una misura del volume di una imbarcazione.</a:t>
            </a:r>
          </a:p>
          <a:p>
            <a:pPr algn="just">
              <a:lnSpc>
                <a:spcPct val="110000"/>
              </a:lnSpc>
            </a:pP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In origine il termine era riferito ad una tassa, </a:t>
            </a:r>
            <a:r>
              <a:rPr lang="it-IT" sz="1200" i="1" dirty="0" err="1">
                <a:solidFill>
                  <a:schemeClr val="bg1"/>
                </a:solidFill>
                <a:latin typeface="Comic Sans MS" pitchFamily="66" charset="0"/>
              </a:rPr>
              <a:t>Tonnage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 o </a:t>
            </a:r>
            <a:r>
              <a:rPr lang="it-IT" sz="1200" i="1" dirty="0" err="1">
                <a:solidFill>
                  <a:schemeClr val="bg1"/>
                </a:solidFill>
                <a:latin typeface="Comic Sans MS" pitchFamily="66" charset="0"/>
              </a:rPr>
              <a:t>Poundage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, imposta dalla corona inglese nel XIV secolo ai carichi di barili di vino importati in Inghilterra dalla Spagna e dal Portogallo</a:t>
            </a:r>
          </a:p>
          <a:p>
            <a:pPr algn="just">
              <a:lnSpc>
                <a:spcPct val="110000"/>
              </a:lnSpc>
            </a:pP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Il termine </a:t>
            </a:r>
            <a:r>
              <a:rPr lang="it-IT" sz="1200" i="1" dirty="0">
                <a:solidFill>
                  <a:schemeClr val="bg1"/>
                </a:solidFill>
                <a:latin typeface="Comic Sans MS" pitchFamily="66" charset="0"/>
              </a:rPr>
              <a:t>stazza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 oggi viene spesso usato in ambiti diversi per indicare misure differenti.</a:t>
            </a:r>
          </a:p>
          <a:p>
            <a:pPr algn="just">
              <a:lnSpc>
                <a:spcPct val="110000"/>
              </a:lnSpc>
            </a:pPr>
            <a:r>
              <a:rPr lang="it-IT" sz="1400" dirty="0">
                <a:solidFill>
                  <a:srgbClr val="FF9900"/>
                </a:solidFill>
                <a:latin typeface="Comic Sans MS" pitchFamily="66" charset="0"/>
              </a:rPr>
              <a:t>Stazza lorda</a:t>
            </a:r>
            <a:r>
              <a:rPr lang="it-IT" sz="1400" dirty="0">
                <a:solidFill>
                  <a:schemeClr val="bg1"/>
                </a:solidFill>
                <a:latin typeface="Comic Sans MS" pitchFamily="66" charset="0"/>
              </a:rPr>
              <a:t>: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 comprende tutti i volumi interni della nave, compresi gli spazi della sala macchine, dei serbatoi carburante, le zone riservate all'equipaggio. Si misura partendo dalla superficie esterna delle paratie. </a:t>
            </a:r>
          </a:p>
          <a:p>
            <a:pPr algn="just">
              <a:lnSpc>
                <a:spcPct val="110000"/>
              </a:lnSpc>
            </a:pPr>
            <a:r>
              <a:rPr lang="it-IT" sz="1400" dirty="0">
                <a:solidFill>
                  <a:srgbClr val="FF9900"/>
                </a:solidFill>
                <a:latin typeface="Comic Sans MS" pitchFamily="66" charset="0"/>
              </a:rPr>
              <a:t>Stazza netta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: è data dal totale dei volumi adibiti al trasporto del carico pagante. Non comprende quindi la parte di impianti e di servizi della nave, e si misura dalla superficie interna dei vani. </a:t>
            </a:r>
          </a:p>
          <a:p>
            <a:pPr algn="just">
              <a:lnSpc>
                <a:spcPct val="110000"/>
              </a:lnSpc>
            </a:pP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L’unità di misura della stazza è la tonnellata.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2325688" y="101600"/>
            <a:ext cx="449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bg1"/>
                </a:solidFill>
                <a:latin typeface="Comic Sans MS" pitchFamily="66" charset="0"/>
              </a:rPr>
              <a:t>La piccola pesca costiera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/>
      <p:bldP spid="214020" grpId="0" animBg="1"/>
      <p:bldP spid="214022" grpId="0"/>
      <p:bldP spid="214023" grpId="0" animBg="1"/>
      <p:bldP spid="214024" grpId="0" animBg="1"/>
      <p:bldP spid="214025" grpId="0" animBg="1"/>
      <p:bldP spid="2140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250825" y="1023938"/>
            <a:ext cx="8642350" cy="609600"/>
          </a:xfrm>
          <a:prstGeom prst="rect">
            <a:avLst/>
          </a:prstGeom>
          <a:solidFill>
            <a:srgbClr val="0033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it-IT" sz="2000">
                <a:solidFill>
                  <a:schemeClr val="bg1"/>
                </a:solidFill>
                <a:latin typeface="Comic Sans MS" pitchFamily="66" charset="0"/>
              </a:rPr>
              <a:t>Cataudella S. e Carrada G.C.: “Un mare di risorse”, Uniprom, Roma.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11125" y="114300"/>
            <a:ext cx="3538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bg1"/>
                </a:solidFill>
                <a:latin typeface="Comic Sans MS" pitchFamily="66" charset="0"/>
              </a:rPr>
              <a:t>Testi consigliati…….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nimBg="1"/>
      <p:bldP spid="2273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107950" y="933450"/>
            <a:ext cx="4248150" cy="271145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it-IT" sz="1200" dirty="0">
                <a:solidFill>
                  <a:srgbClr val="FF9900"/>
                </a:solidFill>
                <a:latin typeface="Comic Sans MS" pitchFamily="66" charset="0"/>
              </a:rPr>
              <a:t>palangari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 sono attrezzi che impiegano simultaneamente più ami (anche 15.000). Sono costituiti da un cavo principale chiamato trave, lungo anche diversi chilometri. I braccioli (fili di nylon) con gli ami sono fissati al trave a distanza regolare. I palangari per i grandi pelagici sono impiegati dalle marinerie delle isole e nel Tirreno meridionale specialmente con natanti classificati come polivalenti, che arrivano anche a 100-120 tonnellate di stazza lorda e vengono seguiti con i satelliti o con i radar. Con i palangari pelagici si catturano tonni, pesci spada e verdesche. 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107950" y="549275"/>
            <a:ext cx="2606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Comic Sans MS" pitchFamily="66" charset="0"/>
              </a:rPr>
              <a:t>Palangari di superficie </a:t>
            </a:r>
          </a:p>
        </p:txBody>
      </p:sp>
      <p:pic>
        <p:nvPicPr>
          <p:cNvPr id="202758" name="Picture 6" descr="3BC974EA"/>
          <p:cNvPicPr>
            <a:picLocks noChangeAspect="1" noChangeArrowheads="1"/>
          </p:cNvPicPr>
          <p:nvPr/>
        </p:nvPicPr>
        <p:blipFill>
          <a:blip r:embed="rId2" cstate="print"/>
          <a:srcRect l="31171" t="74359"/>
          <a:stretch>
            <a:fillRect/>
          </a:stretch>
        </p:blipFill>
        <p:spPr bwMode="auto">
          <a:xfrm>
            <a:off x="4572000" y="1063625"/>
            <a:ext cx="43926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9" name="Picture 7" descr="Palangari Sup"/>
          <p:cNvPicPr>
            <a:picLocks noChangeAspect="1" noChangeArrowheads="1"/>
          </p:cNvPicPr>
          <p:nvPr/>
        </p:nvPicPr>
        <p:blipFill>
          <a:blip r:embed="rId3" cstate="print"/>
          <a:srcRect l="4013" r="10008"/>
          <a:stretch>
            <a:fillRect/>
          </a:stretch>
        </p:blipFill>
        <p:spPr bwMode="auto">
          <a:xfrm>
            <a:off x="6443663" y="3789363"/>
            <a:ext cx="266541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60" name="Picture 8" descr="pesce sp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5338763"/>
            <a:ext cx="3455987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61" name="Picture 9" descr="ton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413" y="3767138"/>
            <a:ext cx="34559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62" name="Picture 10" descr="verdesch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581525"/>
            <a:ext cx="2695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2090738" y="3789363"/>
            <a:ext cx="1638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latin typeface="Comic Sans MS" pitchFamily="66" charset="0"/>
              </a:rPr>
              <a:t>Tonno </a:t>
            </a:r>
            <a:r>
              <a:rPr lang="it-IT" sz="1000">
                <a:latin typeface="Comic Sans MS" pitchFamily="66" charset="0"/>
              </a:rPr>
              <a:t>Thunnus thynnus</a:t>
            </a:r>
          </a:p>
          <a:p>
            <a:pPr algn="ctr"/>
            <a:r>
              <a:rPr lang="it-IT" sz="1000">
                <a:latin typeface="Comic Sans MS" pitchFamily="66" charset="0"/>
              </a:rPr>
              <a:t> (Linneo, 1758)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179388" y="5307013"/>
            <a:ext cx="1103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latin typeface="Comic Sans MS" pitchFamily="66" charset="0"/>
              </a:rPr>
              <a:t>Pesce Spada</a:t>
            </a:r>
          </a:p>
          <a:p>
            <a:pPr algn="ctr"/>
            <a:r>
              <a:rPr lang="it-IT" sz="1200">
                <a:latin typeface="Comic Sans MS" pitchFamily="66" charset="0"/>
              </a:rPr>
              <a:t> </a:t>
            </a:r>
            <a:r>
              <a:rPr lang="it-IT" sz="1000">
                <a:latin typeface="Comic Sans MS" pitchFamily="66" charset="0"/>
              </a:rPr>
              <a:t>Xiphias gladius</a:t>
            </a:r>
          </a:p>
          <a:p>
            <a:pPr algn="ctr"/>
            <a:r>
              <a:rPr lang="it-IT" sz="1000">
                <a:latin typeface="Comic Sans MS" pitchFamily="66" charset="0"/>
              </a:rPr>
              <a:t> (Linneo, 1758)</a:t>
            </a:r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3924300" y="6029325"/>
            <a:ext cx="21224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Verdesca 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Prionace glauca (Linnaeus, 1758)</a:t>
            </a:r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it-IT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3851275" y="3573463"/>
            <a:ext cx="2403475" cy="9715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FF9900"/>
                </a:solidFill>
                <a:latin typeface="Comic Sans MS" pitchFamily="66" charset="0"/>
              </a:rPr>
              <a:t>Specie bersaglio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Pesce spada	45%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Tonno alalunga	20%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Tonni rossi		18%</a:t>
            </a:r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2592388" y="101600"/>
            <a:ext cx="4313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bg1"/>
                </a:solidFill>
                <a:latin typeface="Comic Sans MS" pitchFamily="66" charset="0"/>
              </a:rPr>
              <a:t>La pesca con i palangari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nimBg="1"/>
      <p:bldP spid="202757" grpId="0"/>
      <p:bldP spid="202763" grpId="0"/>
      <p:bldP spid="202764" grpId="0"/>
      <p:bldP spid="202765" grpId="0"/>
      <p:bldP spid="202766" grpId="0" animBg="1"/>
      <p:bldP spid="2027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107950" y="696913"/>
            <a:ext cx="281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Comic Sans MS" pitchFamily="66" charset="0"/>
              </a:rPr>
              <a:t>La Piccola Pesca costiera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107950" y="1000125"/>
            <a:ext cx="3311525" cy="50927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La piccola pesca è per definizione quella effettuata dalle imbarcazioni non superiori alle </a:t>
            </a:r>
            <a:r>
              <a:rPr lang="it-IT" sz="1200" dirty="0">
                <a:solidFill>
                  <a:srgbClr val="FF9900"/>
                </a:solidFill>
                <a:latin typeface="Comic Sans MS" pitchFamily="66" charset="0"/>
              </a:rPr>
              <a:t>10 tonnellate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 di stazza lorda. Le dimensioni del natante permettono di essere operativi con costi di investimento e di esercizio contenuti. Inoltre, l'impossibilità di spingersi </a:t>
            </a:r>
            <a:r>
              <a:rPr lang="it-IT" sz="1200" dirty="0">
                <a:solidFill>
                  <a:srgbClr val="FF9900"/>
                </a:solidFill>
                <a:latin typeface="Comic Sans MS" pitchFamily="66" charset="0"/>
              </a:rPr>
              <a:t>oltre le 20 miglia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 dalla costa fa sì che le capacità di pesca, di lavorazione, conservazione e stivaggio del prodotto non siano neanche lontanamente paragonabili e a quelle delle grandi barche. In Italia questa parte della flotta è però di tutto rilievo. Si contano infatti </a:t>
            </a:r>
            <a:r>
              <a:rPr lang="it-IT" sz="1200" dirty="0">
                <a:solidFill>
                  <a:srgbClr val="FF9900"/>
                </a:solidFill>
                <a:latin typeface="Comic Sans MS" pitchFamily="66" charset="0"/>
              </a:rPr>
              <a:t>8.680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 imbarcazioni di piccola pesca (1997), che rappresentano oltre il 53% della flottiglia nazionale. La piccola pesca è particolarmente presente nel Mar Tirreno con 2.083 natanti e in Adriatico con 1.640 barche. Gli attrezzi impiegati dalla piccola pesca sono soprattutto: nasse, palangari, reti da posta.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3563938" y="6969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Comic Sans MS" pitchFamily="66" charset="0"/>
              </a:rPr>
              <a:t>Nasse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3563938" y="981075"/>
            <a:ext cx="5329237" cy="1704975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Le </a:t>
            </a:r>
            <a:r>
              <a:rPr lang="it-IT" sz="1200" dirty="0">
                <a:solidFill>
                  <a:srgbClr val="FF9900"/>
                </a:solidFill>
                <a:latin typeface="Comic Sans MS" pitchFamily="66" charset="0"/>
              </a:rPr>
              <a:t>nasse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 sono trappole che vengono posizionate sul fondale. Al loro interno vengono generalmente poste delle esche per attirare pesci, molluschi e crostacei. Possono essere realizzate con vimini o reti montate su intelaiature rigide, in legno o ferro oppure in materiale plastico. La bocca di ingresso, a forma di imbuto, è generalmente fatta a mano, in rete o in fil di ferro. Con le nasse si catturano seppie, polpi, aragoste, granchi, gamberi. Un particolare tipo di nassa è il bertovello usato principalmente per le seppie e le anguille.</a:t>
            </a:r>
          </a:p>
        </p:txBody>
      </p:sp>
      <p:pic>
        <p:nvPicPr>
          <p:cNvPr id="204808" name="Picture 8" descr="bentove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581525"/>
            <a:ext cx="24479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9" name="Picture 9" descr="nas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238" y="2708275"/>
            <a:ext cx="239395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0" name="Picture 10" descr="Fabricant-de-nasse-"/>
          <p:cNvPicPr>
            <a:picLocks noChangeAspect="1" noChangeArrowheads="1"/>
          </p:cNvPicPr>
          <p:nvPr/>
        </p:nvPicPr>
        <p:blipFill>
          <a:blip r:embed="rId4" cstate="print"/>
          <a:srcRect b="8237"/>
          <a:stretch>
            <a:fillRect/>
          </a:stretch>
        </p:blipFill>
        <p:spPr bwMode="auto">
          <a:xfrm>
            <a:off x="3419475" y="4581525"/>
            <a:ext cx="219551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7164388" y="5949950"/>
            <a:ext cx="909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>
                <a:latin typeface="Comic Sans MS" pitchFamily="66" charset="0"/>
              </a:rPr>
              <a:t>Bertovello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2325688" y="101600"/>
            <a:ext cx="449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bg1"/>
                </a:solidFill>
                <a:latin typeface="Comic Sans MS" pitchFamily="66" charset="0"/>
              </a:rPr>
              <a:t>La piccola pesca costiera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  <p:bldP spid="204805" grpId="0" animBg="1"/>
      <p:bldP spid="204806" grpId="0"/>
      <p:bldP spid="204807" grpId="0" animBg="1"/>
      <p:bldP spid="204811" grpId="0"/>
      <p:bldP spid="2048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107950" y="823913"/>
            <a:ext cx="403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Le principali specie catturabili con questo tipo di pesca sono:</a:t>
            </a: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107950" y="554038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Comic Sans MS" pitchFamily="66" charset="0"/>
              </a:rPr>
              <a:t>Nasse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6300788" y="4724400"/>
            <a:ext cx="2403475" cy="18224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FF9900"/>
                </a:solidFill>
                <a:latin typeface="Comic Sans MS" pitchFamily="66" charset="0"/>
              </a:rPr>
              <a:t>Specie bersaglio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Polpi		45%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Seppie		18%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Mazzancolle	9%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Murene		9%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Pannocchie		4%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Scorfani		3%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Altre specie	11%</a:t>
            </a:r>
          </a:p>
        </p:txBody>
      </p:sp>
      <p:pic>
        <p:nvPicPr>
          <p:cNvPr id="205831" name="Picture 7" descr="anguill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60350"/>
            <a:ext cx="31210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2" name="Picture 8" descr="aragost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832100"/>
            <a:ext cx="280828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3" name="Picture 9" descr="Grancevol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373188"/>
            <a:ext cx="2154237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4" name="Picture 10" descr="mazzancoll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</a:blip>
          <a:srcRect l="22696" t="18121" r="9119" b="18388"/>
          <a:stretch>
            <a:fillRect/>
          </a:stretch>
        </p:blipFill>
        <p:spPr bwMode="auto">
          <a:xfrm>
            <a:off x="2843213" y="1628775"/>
            <a:ext cx="21605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5" name="Picture 11" descr="gron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836613"/>
            <a:ext cx="2570162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6" name="Picture 12" descr="murene"/>
          <p:cNvPicPr>
            <a:picLocks noChangeAspect="1" noChangeArrowheads="1"/>
          </p:cNvPicPr>
          <p:nvPr/>
        </p:nvPicPr>
        <p:blipFill>
          <a:blip r:embed="rId7" cstate="print"/>
          <a:srcRect l="30052" t="13321" b="24486"/>
          <a:stretch>
            <a:fillRect/>
          </a:stretch>
        </p:blipFill>
        <p:spPr bwMode="auto">
          <a:xfrm>
            <a:off x="2051050" y="3284538"/>
            <a:ext cx="2808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7" name="Picture 13" descr="pannocchi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</a:blip>
          <a:srcRect l="23271" r="16492"/>
          <a:stretch>
            <a:fillRect/>
          </a:stretch>
        </p:blipFill>
        <p:spPr bwMode="auto">
          <a:xfrm>
            <a:off x="4932363" y="3068638"/>
            <a:ext cx="13684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8" name="Picture 14" descr="scorfano ner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5157788"/>
            <a:ext cx="27368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39" name="Picture 15" descr="seppi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8E7ED"/>
              </a:clrFrom>
              <a:clrTo>
                <a:srgbClr val="E8E7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429000"/>
            <a:ext cx="1447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40" name="Picture 16" descr="polpo2"/>
          <p:cNvPicPr>
            <a:picLocks noChangeAspect="1" noChangeArrowheads="1"/>
          </p:cNvPicPr>
          <p:nvPr/>
        </p:nvPicPr>
        <p:blipFill>
          <a:blip r:embed="rId11" cstate="print"/>
          <a:srcRect l="8328" r="5573"/>
          <a:stretch>
            <a:fillRect/>
          </a:stretch>
        </p:blipFill>
        <p:spPr bwMode="auto">
          <a:xfrm>
            <a:off x="179388" y="1341438"/>
            <a:ext cx="252095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41" name="Text Box 17"/>
          <p:cNvSpPr txBox="1">
            <a:spLocks noChangeArrowheads="1"/>
          </p:cNvSpPr>
          <p:nvPr/>
        </p:nvSpPr>
        <p:spPr bwMode="auto">
          <a:xfrm>
            <a:off x="2865438" y="2644775"/>
            <a:ext cx="19526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Mazzancolla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Penaeus kerathurus (Forskal)</a:t>
            </a:r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it-IT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842" name="Text Box 18"/>
          <p:cNvSpPr txBox="1">
            <a:spLocks noChangeArrowheads="1"/>
          </p:cNvSpPr>
          <p:nvPr/>
        </p:nvSpPr>
        <p:spPr bwMode="auto">
          <a:xfrm>
            <a:off x="184150" y="6021388"/>
            <a:ext cx="2011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Seppia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Sepia officinalis (Linneo, 1758)</a:t>
            </a:r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>
            <a:off x="4859338" y="5873750"/>
            <a:ext cx="154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Pannocchia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Squilla mantis (Linneo) </a:t>
            </a:r>
          </a:p>
          <a:p>
            <a:pPr algn="ctr"/>
            <a:endParaRPr lang="it-IT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844" name="Text Box 20"/>
          <p:cNvSpPr txBox="1">
            <a:spLocks noChangeArrowheads="1"/>
          </p:cNvSpPr>
          <p:nvPr/>
        </p:nvSpPr>
        <p:spPr bwMode="auto">
          <a:xfrm>
            <a:off x="34925" y="3281363"/>
            <a:ext cx="2028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Polpo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Octopus vulgaris (Cuvier, 1798)</a:t>
            </a:r>
            <a:br>
              <a:rPr lang="it-IT" sz="1000">
                <a:solidFill>
                  <a:schemeClr val="bg1"/>
                </a:solidFill>
                <a:latin typeface="Comic Sans MS" pitchFamily="66" charset="0"/>
              </a:rPr>
            </a:br>
            <a:endParaRPr lang="it-IT" sz="10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5845" name="Text Box 21"/>
          <p:cNvSpPr txBox="1">
            <a:spLocks noChangeArrowheads="1"/>
          </p:cNvSpPr>
          <p:nvPr/>
        </p:nvSpPr>
        <p:spPr bwMode="auto">
          <a:xfrm>
            <a:off x="3059113" y="6305550"/>
            <a:ext cx="2028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Scorfano nero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Scorpena porcus (Linneo, 1758)</a:t>
            </a:r>
          </a:p>
        </p:txBody>
      </p:sp>
      <p:sp>
        <p:nvSpPr>
          <p:cNvPr id="205846" name="Text Box 22"/>
          <p:cNvSpPr txBox="1">
            <a:spLocks noChangeArrowheads="1"/>
          </p:cNvSpPr>
          <p:nvPr/>
        </p:nvSpPr>
        <p:spPr bwMode="auto">
          <a:xfrm>
            <a:off x="4725988" y="2420938"/>
            <a:ext cx="1892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Grongo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Conger conger (Linneo, 1758)</a:t>
            </a:r>
          </a:p>
        </p:txBody>
      </p:sp>
      <p:sp>
        <p:nvSpPr>
          <p:cNvPr id="205847" name="Text Box 23"/>
          <p:cNvSpPr txBox="1">
            <a:spLocks noChangeArrowheads="1"/>
          </p:cNvSpPr>
          <p:nvPr/>
        </p:nvSpPr>
        <p:spPr bwMode="auto">
          <a:xfrm>
            <a:off x="4162425" y="333375"/>
            <a:ext cx="19891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Anguilla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Anguilla anguilla (Linneo, 1758)</a:t>
            </a:r>
          </a:p>
        </p:txBody>
      </p:sp>
      <p:sp>
        <p:nvSpPr>
          <p:cNvPr id="205848" name="Text Box 24"/>
          <p:cNvSpPr txBox="1">
            <a:spLocks noChangeArrowheads="1"/>
          </p:cNvSpPr>
          <p:nvPr/>
        </p:nvSpPr>
        <p:spPr bwMode="auto">
          <a:xfrm>
            <a:off x="7399338" y="2781300"/>
            <a:ext cx="15732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Granceola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Maja squinado (Herbst)</a:t>
            </a:r>
          </a:p>
        </p:txBody>
      </p:sp>
      <p:sp>
        <p:nvSpPr>
          <p:cNvPr id="205849" name="Text Box 25"/>
          <p:cNvSpPr txBox="1">
            <a:spLocks noChangeArrowheads="1"/>
          </p:cNvSpPr>
          <p:nvPr/>
        </p:nvSpPr>
        <p:spPr bwMode="auto">
          <a:xfrm>
            <a:off x="6016625" y="3284538"/>
            <a:ext cx="1219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Aragosta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Palinurus elephas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 (Fabricius, 1787)</a:t>
            </a:r>
          </a:p>
        </p:txBody>
      </p:sp>
      <p:sp>
        <p:nvSpPr>
          <p:cNvPr id="205850" name="Text Box 26"/>
          <p:cNvSpPr txBox="1">
            <a:spLocks noChangeArrowheads="1"/>
          </p:cNvSpPr>
          <p:nvPr/>
        </p:nvSpPr>
        <p:spPr bwMode="auto">
          <a:xfrm>
            <a:off x="3795713" y="3284538"/>
            <a:ext cx="10429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latin typeface="Comic Sans MS" pitchFamily="66" charset="0"/>
              </a:rPr>
              <a:t>Murena</a:t>
            </a:r>
          </a:p>
          <a:p>
            <a:pPr algn="ctr"/>
            <a:r>
              <a:rPr lang="it-IT" sz="1000">
                <a:latin typeface="Comic Sans MS" pitchFamily="66" charset="0"/>
              </a:rPr>
              <a:t>Murena helena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0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0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/>
      <p:bldP spid="205829" grpId="0"/>
      <p:bldP spid="205830" grpId="0" animBg="1"/>
      <p:bldP spid="205841" grpId="0"/>
      <p:bldP spid="205842" grpId="0"/>
      <p:bldP spid="205843" grpId="0"/>
      <p:bldP spid="205844" grpId="0"/>
      <p:bldP spid="205845" grpId="0"/>
      <p:bldP spid="205846" grpId="0"/>
      <p:bldP spid="205847" grpId="0"/>
      <p:bldP spid="205848" grpId="0"/>
      <p:bldP spid="205849" grpId="0"/>
      <p:bldP spid="2058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 descr="3BC974EA"/>
          <p:cNvPicPr>
            <a:picLocks noChangeAspect="1" noChangeArrowheads="1"/>
          </p:cNvPicPr>
          <p:nvPr/>
        </p:nvPicPr>
        <p:blipFill>
          <a:blip r:embed="rId2" cstate="print"/>
          <a:srcRect l="19934" r="20482" b="34746"/>
          <a:stretch>
            <a:fillRect/>
          </a:stretch>
        </p:blipFill>
        <p:spPr bwMode="auto">
          <a:xfrm>
            <a:off x="5148263" y="1052513"/>
            <a:ext cx="34512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47625" y="620713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Comic Sans MS" pitchFamily="66" charset="0"/>
              </a:rPr>
              <a:t>Palangari di fondo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0" y="1027113"/>
            <a:ext cx="4572000" cy="2949575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I </a:t>
            </a:r>
            <a:r>
              <a:rPr lang="it-IT" sz="1200" dirty="0">
                <a:solidFill>
                  <a:srgbClr val="FF9900"/>
                </a:solidFill>
                <a:latin typeface="Comic Sans MS" pitchFamily="66" charset="0"/>
              </a:rPr>
              <a:t>palangari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 sono attrezzi che impiegano simultaneamente più ami. Sono costituiti da un cavo principale chiamato trave, lungo anche diverse centinaia di metri. Si distinguono due tipi di palangari: quello da fondo e quello pelagico. I palangari sono uno degli attrezzi della piccola pesca (soprattutto quelli di fondo). E' quindi impiegato in tutte le marinerie italiane, principalmente in Adriatico e Tirreno per la cattura di naselli, cernie, gronghi, murene, pagelli, rombi, rane pescatrici, razze, palombi e saraghi. </a:t>
            </a:r>
          </a:p>
          <a:p>
            <a:pPr algn="just">
              <a:lnSpc>
                <a:spcPct val="130000"/>
              </a:lnSpc>
            </a:pP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I palangari sono contenuto in un recipiente (coffa) in cui è sistemata la lenza madre (trave) su cui sono collegati i braccioli e gli ami. </a:t>
            </a:r>
          </a:p>
        </p:txBody>
      </p:sp>
      <p:pic>
        <p:nvPicPr>
          <p:cNvPr id="206855" name="Picture 7" descr="Palangari di fo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54475"/>
            <a:ext cx="34559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4651375" y="692150"/>
            <a:ext cx="438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solidFill>
                  <a:srgbClr val="FF9900"/>
                </a:solidFill>
                <a:latin typeface="Comic Sans MS" pitchFamily="66" charset="0"/>
              </a:rPr>
              <a:t>Diversi metodi di messa in opera dei palamiti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2325688" y="101600"/>
            <a:ext cx="449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bg1"/>
                </a:solidFill>
                <a:latin typeface="Comic Sans MS" pitchFamily="66" charset="0"/>
              </a:rPr>
              <a:t>La piccola pesca costiera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/>
      <p:bldP spid="206854" grpId="0" animBg="1"/>
      <p:bldP spid="206856" grpId="0"/>
      <p:bldP spid="2068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107950" y="966788"/>
            <a:ext cx="403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Le principali specie catturabili con </a:t>
            </a:r>
          </a:p>
          <a:p>
            <a:pPr algn="just"/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questo tipo di pesca sono: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07950" y="625475"/>
            <a:ext cx="113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Comic Sans MS" pitchFamily="66" charset="0"/>
              </a:rPr>
              <a:t>Palangari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6632575" y="4281488"/>
            <a:ext cx="2403475" cy="24606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solidFill>
                  <a:srgbClr val="FF9900"/>
                </a:solidFill>
                <a:latin typeface="Comic Sans MS" pitchFamily="66" charset="0"/>
              </a:rPr>
              <a:t>Specie bersaglio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Merluzzi o naselli	29%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Pesce sciabola	17%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Saraghi		17%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Pesce castagna	11%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Dentici		4%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Orate, Gronghi,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Pagelli, Caponi, Pagri,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Spigole		2%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Musdea		1%</a:t>
            </a:r>
          </a:p>
          <a:p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Altre specie	10%</a:t>
            </a:r>
          </a:p>
        </p:txBody>
      </p:sp>
      <p:pic>
        <p:nvPicPr>
          <p:cNvPr id="207879" name="Picture 7" descr="nasell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</a:blip>
          <a:srcRect l="5142" r="7428"/>
          <a:stretch>
            <a:fillRect/>
          </a:stretch>
        </p:blipFill>
        <p:spPr bwMode="auto">
          <a:xfrm>
            <a:off x="34925" y="1554163"/>
            <a:ext cx="3457575" cy="11969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684213" y="2420938"/>
            <a:ext cx="198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Nasello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Merluccius merluccius (Linneo)</a:t>
            </a:r>
          </a:p>
          <a:p>
            <a:pPr algn="ctr"/>
            <a:endParaRPr lang="it-IT" sz="10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7881" name="Picture 9" descr="gron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1173163"/>
            <a:ext cx="257016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3924300" y="1779588"/>
            <a:ext cx="1892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Grongo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Conger conger (Linneo, 1758)</a:t>
            </a:r>
          </a:p>
        </p:txBody>
      </p:sp>
      <p:pic>
        <p:nvPicPr>
          <p:cNvPr id="207883" name="Picture 11" descr="orat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4650" y="5573713"/>
            <a:ext cx="302577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84" name="Picture 12" descr="sara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778375"/>
            <a:ext cx="28797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85" name="Picture 13" descr="spigol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115888"/>
            <a:ext cx="331152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107950" y="5873750"/>
            <a:ext cx="1655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Sarago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Diplodus vulgaris (Geoffroy, 1817)</a:t>
            </a: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2843213" y="981075"/>
            <a:ext cx="1655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Spigola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Dicentrarchus labrax (Linneo, 1758)</a:t>
            </a: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4932363" y="5445125"/>
            <a:ext cx="1655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Orata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Sparus aurata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(Linneo, 1758)</a:t>
            </a:r>
          </a:p>
        </p:txBody>
      </p:sp>
      <p:pic>
        <p:nvPicPr>
          <p:cNvPr id="207889" name="Picture 17" descr="cerni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133725"/>
            <a:ext cx="242728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91" name="Picture 19" descr="pesce sciabol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2919413"/>
            <a:ext cx="26987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92" name="Picture 20" descr="razz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0913" y="138113"/>
            <a:ext cx="22129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93" name="Picture 21" descr="dentic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4221163"/>
            <a:ext cx="27479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94" name="Picture 22" descr="musde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1413" y="2109788"/>
            <a:ext cx="2814637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95" name="Text Box 23"/>
          <p:cNvSpPr txBox="1">
            <a:spLocks noChangeArrowheads="1"/>
          </p:cNvSpPr>
          <p:nvPr/>
        </p:nvSpPr>
        <p:spPr bwMode="auto">
          <a:xfrm>
            <a:off x="2916238" y="5154613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Dentice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Dentex dentex (Linneo, 1758)</a:t>
            </a: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684213" y="4233863"/>
            <a:ext cx="1655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Pesce Sciabola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Lepidopus caudatus (Euphrasen, 1788)</a:t>
            </a:r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3203575" y="3860800"/>
            <a:ext cx="16557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Pesce castagna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Brama brama</a:t>
            </a:r>
          </a:p>
        </p:txBody>
      </p: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5003800" y="4013200"/>
            <a:ext cx="16557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Cernia</a:t>
            </a:r>
          </a:p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Epinephalus guaza (Linneo, 1758)</a:t>
            </a:r>
          </a:p>
        </p:txBody>
      </p:sp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7453313" y="333375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Razza</a:t>
            </a:r>
          </a:p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Raja clavata (Linneo)</a:t>
            </a:r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7380288" y="1858963"/>
            <a:ext cx="16557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Musdea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Phycis phycis (Linneo)</a:t>
            </a:r>
          </a:p>
        </p:txBody>
      </p:sp>
      <p:pic>
        <p:nvPicPr>
          <p:cNvPr id="31770" name="Picture 28" descr="Risultati immagini per pesce castagn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675" y="2640013"/>
            <a:ext cx="20955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0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utoUpdateAnimBg="0"/>
      <p:bldP spid="207876" grpId="0" autoUpdateAnimBg="0"/>
      <p:bldP spid="207877" grpId="0" animBg="1" autoUpdateAnimBg="0"/>
      <p:bldP spid="207880" grpId="0" autoUpdateAnimBg="0"/>
      <p:bldP spid="207882" grpId="0" autoUpdateAnimBg="0"/>
      <p:bldP spid="207886" grpId="0" autoUpdateAnimBg="0"/>
      <p:bldP spid="207887" grpId="0" autoUpdateAnimBg="0"/>
      <p:bldP spid="207888" grpId="0" autoUpdateAnimBg="0"/>
      <p:bldP spid="207895" grpId="0" autoUpdateAnimBg="0"/>
      <p:bldP spid="207896" grpId="0" autoUpdateAnimBg="0"/>
      <p:bldP spid="207897" grpId="0" autoUpdateAnimBg="0"/>
      <p:bldP spid="207898" grpId="0" autoUpdateAnimBg="0"/>
      <p:bldP spid="207899" grpId="0" autoUpdateAnimBg="0"/>
      <p:bldP spid="20790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07950" y="696913"/>
            <a:ext cx="159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Comic Sans MS" pitchFamily="66" charset="0"/>
              </a:rPr>
              <a:t>Reti da posta</a:t>
            </a: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107950" y="1276350"/>
            <a:ext cx="2735263" cy="4930775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Le </a:t>
            </a:r>
            <a:r>
              <a:rPr lang="it-IT" sz="1200" dirty="0">
                <a:solidFill>
                  <a:srgbClr val="FF9900"/>
                </a:solidFill>
                <a:latin typeface="Comic Sans MS" pitchFamily="66" charset="0"/>
              </a:rPr>
              <a:t>reti da posta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 vengono lasciate in mare in attesa che il pesce vi rimanga impigliato e sono distinte in </a:t>
            </a:r>
            <a:r>
              <a:rPr lang="it-IT" sz="1200" dirty="0">
                <a:solidFill>
                  <a:srgbClr val="FF9900"/>
                </a:solidFill>
                <a:latin typeface="Comic Sans MS" pitchFamily="66" charset="0"/>
              </a:rPr>
              <a:t>fisse e </a:t>
            </a:r>
            <a:r>
              <a:rPr lang="it-IT" sz="1200" dirty="0" err="1">
                <a:solidFill>
                  <a:srgbClr val="FF9900"/>
                </a:solidFill>
                <a:latin typeface="Comic Sans MS" pitchFamily="66" charset="0"/>
              </a:rPr>
              <a:t>ferrettare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. Le modalità di cattura si basano sul comportamento dei pesci che, generalmente, tendono a penetrare con la testa nella maglia e vi rimangono impigliati. Le reti da posta fissa sono uno dei tradizionali strumenti della piccola pesca e sono quindi impiegate in tutti i mari italiani, principalmente in Sicilia, Adriatico e Tirreno. Le reti </a:t>
            </a:r>
            <a:r>
              <a:rPr lang="it-IT" sz="1200" dirty="0" err="1">
                <a:solidFill>
                  <a:schemeClr val="bg1"/>
                </a:solidFill>
                <a:latin typeface="Comic Sans MS" pitchFamily="66" charset="0"/>
              </a:rPr>
              <a:t>ferrettare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 trovano impiego soprattutto nel litorale ligure, in medio, basso Tirreno. Con le reti fisse vengono catturati soprattutto cefali, orate, spigole, aragoste, pannocchie e seppie. Con la </a:t>
            </a:r>
            <a:r>
              <a:rPr lang="it-IT" sz="1200" dirty="0" err="1">
                <a:solidFill>
                  <a:schemeClr val="bg1"/>
                </a:solidFill>
                <a:latin typeface="Comic Sans MS" pitchFamily="66" charset="0"/>
              </a:rPr>
              <a:t>ferrettara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 si cattura soprattutto pesce pelagico: acciughe, sgombri, cefali, tombarelli e palamiti.</a:t>
            </a:r>
            <a:br>
              <a:rPr lang="it-IT" sz="1200" dirty="0">
                <a:solidFill>
                  <a:schemeClr val="bg1"/>
                </a:solidFill>
                <a:latin typeface="Comic Sans MS" pitchFamily="66" charset="0"/>
              </a:rPr>
            </a:br>
            <a:endParaRPr lang="it-IT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8902" name="Picture 6" descr="reti derivanti"/>
          <p:cNvPicPr>
            <a:picLocks noChangeAspect="1" noChangeArrowheads="1"/>
          </p:cNvPicPr>
          <p:nvPr/>
        </p:nvPicPr>
        <p:blipFill>
          <a:blip r:embed="rId2" cstate="print"/>
          <a:srcRect l="3487" t="4129" r="9270" b="17410"/>
          <a:stretch>
            <a:fillRect/>
          </a:stretch>
        </p:blipFill>
        <p:spPr bwMode="auto">
          <a:xfrm>
            <a:off x="5364163" y="4221163"/>
            <a:ext cx="37798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3" name="Picture 7" descr="reti derivanti 2"/>
          <p:cNvPicPr>
            <a:picLocks noChangeAspect="1" noChangeArrowheads="1"/>
          </p:cNvPicPr>
          <p:nvPr/>
        </p:nvPicPr>
        <p:blipFill>
          <a:blip r:embed="rId3" cstate="print"/>
          <a:srcRect t="4425" b="6392"/>
          <a:stretch>
            <a:fillRect/>
          </a:stretch>
        </p:blipFill>
        <p:spPr bwMode="auto">
          <a:xfrm>
            <a:off x="2987675" y="3141663"/>
            <a:ext cx="45370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4" name="Picture 8" descr="~AUT0008"/>
          <p:cNvPicPr>
            <a:picLocks noChangeAspect="1" noChangeArrowheads="1"/>
          </p:cNvPicPr>
          <p:nvPr/>
        </p:nvPicPr>
        <p:blipFill>
          <a:blip r:embed="rId4" cstate="print"/>
          <a:srcRect l="1259" t="3358" r="3069" b="26102"/>
          <a:stretch>
            <a:fillRect/>
          </a:stretch>
        </p:blipFill>
        <p:spPr bwMode="auto">
          <a:xfrm>
            <a:off x="2916238" y="1292225"/>
            <a:ext cx="6172200" cy="170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8905" name="Oval 9"/>
          <p:cNvSpPr>
            <a:spLocks noChangeArrowheads="1"/>
          </p:cNvSpPr>
          <p:nvPr/>
        </p:nvSpPr>
        <p:spPr bwMode="auto">
          <a:xfrm>
            <a:off x="4211638" y="2133600"/>
            <a:ext cx="720725" cy="431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2325688" y="101600"/>
            <a:ext cx="449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bg1"/>
                </a:solidFill>
                <a:latin typeface="Comic Sans MS" pitchFamily="66" charset="0"/>
              </a:rPr>
              <a:t>La piccola pesca costiera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  <p:bldP spid="208901" grpId="0" animBg="1"/>
      <p:bldP spid="208905" grpId="0" animBg="1"/>
      <p:bldP spid="2089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07950" y="966788"/>
            <a:ext cx="403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Le principali specie catturabili con </a:t>
            </a:r>
          </a:p>
          <a:p>
            <a:pPr algn="just"/>
            <a:r>
              <a:rPr lang="it-IT" sz="1400">
                <a:solidFill>
                  <a:schemeClr val="bg1"/>
                </a:solidFill>
                <a:latin typeface="Comic Sans MS" pitchFamily="66" charset="0"/>
              </a:rPr>
              <a:t>questo tipo di pesca sono: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07950" y="625475"/>
            <a:ext cx="427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Comic Sans MS" pitchFamily="66" charset="0"/>
              </a:rPr>
              <a:t>Rete da Posta – Ferrettare o derivanti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5651500" y="2497138"/>
            <a:ext cx="1701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Tombarello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Auxis rochei (Risso, 1810)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5867400" y="4652963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Cefalo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Mugil cephalus (Linneo, 1758)</a:t>
            </a:r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4478784" y="5229200"/>
            <a:ext cx="4557712" cy="1535113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it-IT" sz="1400" dirty="0" err="1">
                <a:solidFill>
                  <a:srgbClr val="FF9900"/>
                </a:solidFill>
                <a:latin typeface="Comic Sans MS" pitchFamily="66" charset="0"/>
              </a:rPr>
              <a:t>Menaida</a:t>
            </a:r>
            <a:endParaRPr lang="it-IT" sz="1400" dirty="0">
              <a:solidFill>
                <a:srgbClr val="FF9900"/>
              </a:solidFill>
              <a:latin typeface="Comic Sans MS" pitchFamily="66" charset="0"/>
            </a:endParaRPr>
          </a:p>
          <a:p>
            <a:pPr algn="just">
              <a:lnSpc>
                <a:spcPct val="110000"/>
              </a:lnSpc>
            </a:pP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Rete alla deriva, formata da più pezzi quadrati, riuniti in fila in modo da formare un grande rettangolo. Ha maglie di circa cm. 2 di lato, è alta 12-20 m., e viene immersa verticalmente: non dovendo toccare il fondo, è fornita di pochi piombi nel lato inferiore, e di molti sugheri nel lato superiore. E' adoperata per la pesca delle alici. Tipica pesca artigianale.</a:t>
            </a:r>
          </a:p>
        </p:txBody>
      </p:sp>
      <p:pic>
        <p:nvPicPr>
          <p:cNvPr id="209929" name="Picture 9" descr="sgombro"/>
          <p:cNvPicPr>
            <a:picLocks noChangeAspect="1" noChangeArrowheads="1"/>
          </p:cNvPicPr>
          <p:nvPr/>
        </p:nvPicPr>
        <p:blipFill>
          <a:blip r:embed="rId2" cstate="print"/>
          <a:srcRect t="4677" b="19048"/>
          <a:stretch>
            <a:fillRect/>
          </a:stretch>
        </p:blipFill>
        <p:spPr bwMode="auto">
          <a:xfrm>
            <a:off x="250825" y="1484313"/>
            <a:ext cx="3960813" cy="10858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827088" y="2636838"/>
            <a:ext cx="257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Sgombro</a:t>
            </a:r>
          </a:p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Scomber scombrus (Linneo, 1758)</a:t>
            </a:r>
          </a:p>
        </p:txBody>
      </p:sp>
      <p:pic>
        <p:nvPicPr>
          <p:cNvPr id="209931" name="Picture 11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3213100"/>
            <a:ext cx="4103687" cy="879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741363" y="4076700"/>
            <a:ext cx="28225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Alice</a:t>
            </a:r>
          </a:p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Engraulis encrasicholus (Linneo,1758)</a:t>
            </a:r>
          </a:p>
          <a:p>
            <a:pPr algn="ctr"/>
            <a:endParaRPr lang="it-IT" sz="12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9933" name="Picture 13" descr="Palami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652963"/>
            <a:ext cx="410368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1403350" y="6021388"/>
            <a:ext cx="1714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>
                <a:solidFill>
                  <a:schemeClr val="bg1"/>
                </a:solidFill>
                <a:latin typeface="Comic Sans MS" pitchFamily="66" charset="0"/>
              </a:rPr>
              <a:t>Palamita</a:t>
            </a:r>
          </a:p>
          <a:p>
            <a:pPr algn="ctr"/>
            <a:r>
              <a:rPr lang="it-IT" sz="1000">
                <a:solidFill>
                  <a:schemeClr val="bg1"/>
                </a:solidFill>
                <a:latin typeface="Comic Sans MS" pitchFamily="66" charset="0"/>
              </a:rPr>
              <a:t>Sarda sarda (Bloch, 1793)</a:t>
            </a:r>
          </a:p>
        </p:txBody>
      </p:sp>
      <p:pic>
        <p:nvPicPr>
          <p:cNvPr id="209935" name="Picture 15" descr="tombarell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F2F9"/>
              </a:clrFrom>
              <a:clrTo>
                <a:srgbClr val="EF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8513" y="1196975"/>
            <a:ext cx="42116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36" name="Picture 16" descr="cefalo"/>
          <p:cNvPicPr>
            <a:picLocks noChangeAspect="1" noChangeArrowheads="1"/>
          </p:cNvPicPr>
          <p:nvPr/>
        </p:nvPicPr>
        <p:blipFill>
          <a:blip r:embed="rId6" cstate="print"/>
          <a:srcRect l="3896" t="17850" b="10553"/>
          <a:stretch>
            <a:fillRect/>
          </a:stretch>
        </p:blipFill>
        <p:spPr bwMode="auto">
          <a:xfrm>
            <a:off x="4643438" y="3213100"/>
            <a:ext cx="4283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2325688" y="101600"/>
            <a:ext cx="449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bg1"/>
                </a:solidFill>
                <a:latin typeface="Comic Sans MS" pitchFamily="66" charset="0"/>
              </a:rPr>
              <a:t>La piccola pesca costiera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9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  <p:bldP spid="209924" grpId="0"/>
      <p:bldP spid="209927" grpId="0"/>
      <p:bldP spid="209928" grpId="0" animBg="1"/>
      <p:bldP spid="209930" grpId="0"/>
      <p:bldP spid="209934" grpId="0"/>
      <p:bldP spid="2099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107950" y="696913"/>
            <a:ext cx="2373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9900"/>
                </a:solidFill>
                <a:latin typeface="Comic Sans MS" pitchFamily="66" charset="0"/>
              </a:rPr>
              <a:t>Reti da posta - Fisse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107950" y="981075"/>
            <a:ext cx="2736850" cy="51308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sz="1400" b="1" dirty="0">
                <a:solidFill>
                  <a:srgbClr val="FF9900"/>
                </a:solidFill>
                <a:latin typeface="Comic Sans MS" pitchFamily="66" charset="0"/>
              </a:rPr>
              <a:t>Tramaglio</a:t>
            </a:r>
          </a:p>
          <a:p>
            <a:pPr algn="just">
              <a:lnSpc>
                <a:spcPct val="130000"/>
              </a:lnSpc>
            </a:pP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Triplice rete, costituita da una rete mediana a maglie sottili di mm. 12 e di due esterne a maglia molto più rada di cm. 7-8, che ha grande estensione in lunghezza e piccola in altezza. Si tende verticalmente e generalmente a fondo, per mezzo di piombi  al lato inferiore e di sugheri al lato superiore. Il pesce, se piccolo, investendo la maglia della rete di mezzo, vi resta preso; se grosso, urtando in essa, porta la rete fitta attraverso il vuoto della maglia della rete più rada, e vi resta preso come in una borsa. Il tramaglio è perciò una rete </a:t>
            </a:r>
            <a:r>
              <a:rPr lang="it-IT" sz="1200" i="1" dirty="0">
                <a:solidFill>
                  <a:schemeClr val="bg1"/>
                </a:solidFill>
                <a:latin typeface="Comic Sans MS" pitchFamily="66" charset="0"/>
              </a:rPr>
              <a:t>da insacco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, rispetto alle reti </a:t>
            </a:r>
            <a:r>
              <a:rPr lang="it-IT" sz="1200" i="1" dirty="0">
                <a:solidFill>
                  <a:schemeClr val="bg1"/>
                </a:solidFill>
                <a:latin typeface="Comic Sans MS" pitchFamily="66" charset="0"/>
              </a:rPr>
              <a:t>da imbrocco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, come la </a:t>
            </a:r>
            <a:r>
              <a:rPr lang="it-IT" sz="1200" dirty="0" err="1">
                <a:solidFill>
                  <a:schemeClr val="bg1"/>
                </a:solidFill>
                <a:latin typeface="Comic Sans MS" pitchFamily="66" charset="0"/>
              </a:rPr>
              <a:t>menaida</a:t>
            </a:r>
            <a:r>
              <a:rPr lang="it-IT" sz="1200" dirty="0">
                <a:solidFill>
                  <a:schemeClr val="bg1"/>
                </a:solidFill>
                <a:latin typeface="Comic Sans MS" pitchFamily="66" charset="0"/>
              </a:rPr>
              <a:t>. Il tramaglio si stende tra gli scogli, nelle zone di transizione.</a:t>
            </a:r>
          </a:p>
        </p:txBody>
      </p:sp>
      <p:pic>
        <p:nvPicPr>
          <p:cNvPr id="210948" name="Picture 4" descr="3BC72ABE"/>
          <p:cNvPicPr>
            <a:picLocks noChangeAspect="1" noChangeArrowheads="1"/>
          </p:cNvPicPr>
          <p:nvPr/>
        </p:nvPicPr>
        <p:blipFill>
          <a:blip r:embed="rId2" cstate="print"/>
          <a:srcRect l="34187" t="70552" r="1697"/>
          <a:stretch>
            <a:fillRect/>
          </a:stretch>
        </p:blipFill>
        <p:spPr bwMode="auto">
          <a:xfrm>
            <a:off x="3348038" y="4005263"/>
            <a:ext cx="4535487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1" name="Picture 7" descr="tremaglio"/>
          <p:cNvPicPr>
            <a:picLocks noChangeAspect="1" noChangeArrowheads="1"/>
          </p:cNvPicPr>
          <p:nvPr/>
        </p:nvPicPr>
        <p:blipFill>
          <a:blip r:embed="rId3" cstate="print"/>
          <a:srcRect t="17393" r="57495" b="17393"/>
          <a:stretch>
            <a:fillRect/>
          </a:stretch>
        </p:blipFill>
        <p:spPr bwMode="auto">
          <a:xfrm>
            <a:off x="2954338" y="1628775"/>
            <a:ext cx="2913062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2" name="Picture 8" descr="tramaglio"/>
          <p:cNvPicPr>
            <a:picLocks noChangeAspect="1" noChangeArrowheads="1"/>
          </p:cNvPicPr>
          <p:nvPr/>
        </p:nvPicPr>
        <p:blipFill>
          <a:blip r:embed="rId4" cstate="print"/>
          <a:srcRect l="3462" t="8548" b="13042"/>
          <a:stretch>
            <a:fillRect/>
          </a:stretch>
        </p:blipFill>
        <p:spPr bwMode="auto">
          <a:xfrm>
            <a:off x="5724525" y="549275"/>
            <a:ext cx="284003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2325688" y="101600"/>
            <a:ext cx="449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bg1"/>
                </a:solidFill>
                <a:latin typeface="Comic Sans MS" pitchFamily="66" charset="0"/>
              </a:rPr>
              <a:t>La piccola pesca costiera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47" grpId="0" animBg="1"/>
      <p:bldP spid="21095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7691E10742076438AA0FBD0076E4B8A" ma:contentTypeVersion="2" ma:contentTypeDescription="Creare un nuovo documento." ma:contentTypeScope="" ma:versionID="1504ce6dda47f5fa448d732d926117a0">
  <xsd:schema xmlns:xsd="http://www.w3.org/2001/XMLSchema" xmlns:xs="http://www.w3.org/2001/XMLSchema" xmlns:p="http://schemas.microsoft.com/office/2006/metadata/properties" xmlns:ns2="e77a1e44-6dbc-4194-ba61-ec022940b702" targetNamespace="http://schemas.microsoft.com/office/2006/metadata/properties" ma:root="true" ma:fieldsID="e6e855b17fc8563322b57f72abff1f37" ns2:_="">
    <xsd:import namespace="e77a1e44-6dbc-4194-ba61-ec022940b7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a1e44-6dbc-4194-ba61-ec022940b7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560CB2-0997-474F-A252-EB300E5AAE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6C208AD-51E9-49ED-B4A2-57497F392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a1e44-6dbc-4194-ba61-ec022940b7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216A96-3CB4-4013-8173-FE4813EAD3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</TotalTime>
  <Words>1731</Words>
  <Application>Microsoft Office PowerPoint</Application>
  <PresentationFormat>Presentazione su schermo (4:3)</PresentationFormat>
  <Paragraphs>188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Sony</dc:creator>
  <cp:lastModifiedBy>ROBERTO SANDULLI</cp:lastModifiedBy>
  <cp:revision>156</cp:revision>
  <dcterms:created xsi:type="dcterms:W3CDTF">2006-03-12T16:42:20Z</dcterms:created>
  <dcterms:modified xsi:type="dcterms:W3CDTF">2021-09-21T15:13:57Z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0x01010087691E10742076438AA0FBD0076E4B8A</vt:lpwstr>
  </property>
</Properties>
</file>