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57" r:id="rId4"/>
    <p:sldId id="256" r:id="rId5"/>
    <p:sldId id="258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71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2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16" y="1268759"/>
            <a:ext cx="10845377" cy="389787"/>
          </a:xfrm>
        </p:spPr>
        <p:txBody>
          <a:bodyPr lIns="0" tIns="0" rIns="0" bIns="0"/>
          <a:lstStyle>
            <a:lvl1pPr>
              <a:defRPr sz="25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9013"/>
            <a:ext cx="883068" cy="2238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9655"/>
            <a:ext cx="883068" cy="2238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711589"/>
            <a:ext cx="858097" cy="429683"/>
          </a:xfrm>
          <a:custGeom>
            <a:avLst/>
            <a:gdLst/>
            <a:ahLst/>
            <a:cxnLst/>
            <a:rect l="l" t="t" r="r" b="b"/>
            <a:pathLst>
              <a:path w="1287145" h="644525">
                <a:moveTo>
                  <a:pt x="1286557" y="643972"/>
                </a:moveTo>
                <a:lnTo>
                  <a:pt x="0" y="643972"/>
                </a:lnTo>
                <a:lnTo>
                  <a:pt x="0" y="0"/>
                </a:lnTo>
                <a:lnTo>
                  <a:pt x="1286557" y="0"/>
                </a:lnTo>
                <a:lnTo>
                  <a:pt x="1286557" y="643972"/>
                </a:lnTo>
                <a:close/>
              </a:path>
            </a:pathLst>
          </a:custGeom>
          <a:solidFill>
            <a:srgbClr val="0E2E5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2074" y="96"/>
            <a:ext cx="2649926" cy="36011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7302" y="5994934"/>
            <a:ext cx="3364697" cy="80644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85800" y="1783311"/>
            <a:ext cx="5149850" cy="4210473"/>
          </a:xfrm>
          <a:custGeom>
            <a:avLst/>
            <a:gdLst/>
            <a:ahLst/>
            <a:cxnLst/>
            <a:rect l="l" t="t" r="r" b="b"/>
            <a:pathLst>
              <a:path w="7724775" h="6315709">
                <a:moveTo>
                  <a:pt x="7722397" y="0"/>
                </a:moveTo>
                <a:lnTo>
                  <a:pt x="7724774" y="47998"/>
                </a:lnTo>
                <a:lnTo>
                  <a:pt x="7724774" y="5829904"/>
                </a:lnTo>
                <a:lnTo>
                  <a:pt x="7722397" y="5877903"/>
                </a:lnTo>
                <a:lnTo>
                  <a:pt x="7715356" y="5925090"/>
                </a:lnTo>
                <a:lnTo>
                  <a:pt x="7703781" y="5971144"/>
                </a:lnTo>
                <a:lnTo>
                  <a:pt x="7687806" y="6015749"/>
                </a:lnTo>
                <a:lnTo>
                  <a:pt x="7667561" y="6058586"/>
                </a:lnTo>
                <a:lnTo>
                  <a:pt x="7643178" y="6099336"/>
                </a:lnTo>
                <a:lnTo>
                  <a:pt x="7614790" y="6137680"/>
                </a:lnTo>
                <a:lnTo>
                  <a:pt x="7582529" y="6173301"/>
                </a:lnTo>
                <a:lnTo>
                  <a:pt x="7546906" y="6205562"/>
                </a:lnTo>
                <a:lnTo>
                  <a:pt x="7508561" y="6233948"/>
                </a:lnTo>
                <a:lnTo>
                  <a:pt x="7467809" y="6258330"/>
                </a:lnTo>
                <a:lnTo>
                  <a:pt x="7424971" y="6278574"/>
                </a:lnTo>
                <a:lnTo>
                  <a:pt x="7380365" y="6294550"/>
                </a:lnTo>
                <a:lnTo>
                  <a:pt x="7334309" y="6306124"/>
                </a:lnTo>
                <a:lnTo>
                  <a:pt x="7287121" y="6313165"/>
                </a:lnTo>
                <a:lnTo>
                  <a:pt x="7239120" y="6315542"/>
                </a:lnTo>
                <a:lnTo>
                  <a:pt x="485653" y="6315542"/>
                </a:lnTo>
                <a:lnTo>
                  <a:pt x="437652" y="6313165"/>
                </a:lnTo>
                <a:lnTo>
                  <a:pt x="390464" y="6306124"/>
                </a:lnTo>
                <a:lnTo>
                  <a:pt x="344408" y="6294550"/>
                </a:lnTo>
                <a:lnTo>
                  <a:pt x="299801" y="6278574"/>
                </a:lnTo>
                <a:lnTo>
                  <a:pt x="256963" y="6258330"/>
                </a:lnTo>
                <a:lnTo>
                  <a:pt x="216212" y="6233948"/>
                </a:lnTo>
                <a:lnTo>
                  <a:pt x="177866" y="6205562"/>
                </a:lnTo>
                <a:lnTo>
                  <a:pt x="142244" y="6173301"/>
                </a:lnTo>
                <a:lnTo>
                  <a:pt x="109983" y="6137680"/>
                </a:lnTo>
                <a:lnTo>
                  <a:pt x="81595" y="6099336"/>
                </a:lnTo>
                <a:lnTo>
                  <a:pt x="57213" y="6058586"/>
                </a:lnTo>
                <a:lnTo>
                  <a:pt x="36968" y="6015749"/>
                </a:lnTo>
                <a:lnTo>
                  <a:pt x="20992" y="5971144"/>
                </a:lnTo>
                <a:lnTo>
                  <a:pt x="9417" y="5925090"/>
                </a:lnTo>
                <a:lnTo>
                  <a:pt x="2376" y="5877903"/>
                </a:lnTo>
                <a:lnTo>
                  <a:pt x="0" y="5829904"/>
                </a:lnTo>
                <a:lnTo>
                  <a:pt x="0" y="47999"/>
                </a:lnTo>
              </a:path>
            </a:pathLst>
          </a:custGeom>
          <a:ln w="76180">
            <a:solidFill>
              <a:srgbClr val="7DD957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720400" y="5750074"/>
            <a:ext cx="4893310" cy="193040"/>
          </a:xfrm>
          <a:custGeom>
            <a:avLst/>
            <a:gdLst/>
            <a:ahLst/>
            <a:cxnLst/>
            <a:rect l="l" t="t" r="r" b="b"/>
            <a:pathLst>
              <a:path w="7339965" h="289559">
                <a:moveTo>
                  <a:pt x="7339699" y="0"/>
                </a:moveTo>
                <a:lnTo>
                  <a:pt x="7300163" y="72832"/>
                </a:lnTo>
                <a:lnTo>
                  <a:pt x="7271765" y="111203"/>
                </a:lnTo>
                <a:lnTo>
                  <a:pt x="7239491" y="146849"/>
                </a:lnTo>
                <a:lnTo>
                  <a:pt x="7203855" y="179132"/>
                </a:lnTo>
                <a:lnTo>
                  <a:pt x="7165495" y="207539"/>
                </a:lnTo>
                <a:lnTo>
                  <a:pt x="7124728" y="231937"/>
                </a:lnTo>
                <a:lnTo>
                  <a:pt x="7081874" y="252196"/>
                </a:lnTo>
                <a:lnTo>
                  <a:pt x="7037250" y="268182"/>
                </a:lnTo>
                <a:lnTo>
                  <a:pt x="6991177" y="279764"/>
                </a:lnTo>
                <a:lnTo>
                  <a:pt x="6943971" y="286811"/>
                </a:lnTo>
                <a:lnTo>
                  <a:pt x="6895952" y="289189"/>
                </a:lnTo>
                <a:lnTo>
                  <a:pt x="428603" y="289189"/>
                </a:lnTo>
                <a:lnTo>
                  <a:pt x="380583" y="286811"/>
                </a:lnTo>
                <a:lnTo>
                  <a:pt x="333378" y="279764"/>
                </a:lnTo>
                <a:lnTo>
                  <a:pt x="287304" y="268182"/>
                </a:lnTo>
                <a:lnTo>
                  <a:pt x="242680" y="252196"/>
                </a:lnTo>
                <a:lnTo>
                  <a:pt x="199826" y="231937"/>
                </a:lnTo>
                <a:lnTo>
                  <a:pt x="159059" y="207539"/>
                </a:lnTo>
                <a:lnTo>
                  <a:pt x="120699" y="179132"/>
                </a:lnTo>
                <a:lnTo>
                  <a:pt x="85064" y="146850"/>
                </a:lnTo>
              </a:path>
              <a:path w="7339965" h="289559">
                <a:moveTo>
                  <a:pt x="69676" y="129855"/>
                </a:moveTo>
                <a:lnTo>
                  <a:pt x="52790" y="111203"/>
                </a:lnTo>
                <a:lnTo>
                  <a:pt x="24391" y="72832"/>
                </a:lnTo>
                <a:lnTo>
                  <a:pt x="0" y="32054"/>
                </a:lnTo>
              </a:path>
            </a:pathLst>
          </a:custGeom>
          <a:ln w="76221">
            <a:solidFill>
              <a:srgbClr val="FF1616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2825038"/>
            <a:ext cx="57150" cy="5714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383838"/>
            <a:ext cx="57150" cy="571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663238"/>
            <a:ext cx="57150" cy="5714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942638"/>
            <a:ext cx="57150" cy="571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4222038"/>
            <a:ext cx="57150" cy="5714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4501438"/>
            <a:ext cx="57150" cy="5714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5060238"/>
            <a:ext cx="57150" cy="5714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5339638"/>
            <a:ext cx="57150" cy="57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4997" y="1423633"/>
            <a:ext cx="44170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7DD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1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21973" cy="2412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1334" y="0"/>
            <a:ext cx="3130666" cy="40047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14900"/>
            <a:ext cx="7055983" cy="34374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378012" y="5335983"/>
            <a:ext cx="2375323" cy="0"/>
          </a:xfrm>
          <a:custGeom>
            <a:avLst/>
            <a:gdLst/>
            <a:ahLst/>
            <a:cxnLst/>
            <a:rect l="l" t="t" r="r" b="b"/>
            <a:pathLst>
              <a:path w="3562984">
                <a:moveTo>
                  <a:pt x="0" y="0"/>
                </a:moveTo>
                <a:lnTo>
                  <a:pt x="3562424" y="0"/>
                </a:lnTo>
              </a:path>
            </a:pathLst>
          </a:custGeom>
          <a:ln w="47624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9445" y="1940568"/>
            <a:ext cx="9283699" cy="2222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5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16" y="1268759"/>
            <a:ext cx="10845377" cy="389787"/>
          </a:xfrm>
        </p:spPr>
        <p:txBody>
          <a:bodyPr lIns="0" tIns="0" rIns="0" bIns="0"/>
          <a:lstStyle>
            <a:lvl1pPr>
              <a:defRPr sz="253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9013"/>
            <a:ext cx="883068" cy="2238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9655"/>
            <a:ext cx="883068" cy="2238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711589"/>
            <a:ext cx="858097" cy="429683"/>
          </a:xfrm>
          <a:custGeom>
            <a:avLst/>
            <a:gdLst/>
            <a:ahLst/>
            <a:cxnLst/>
            <a:rect l="l" t="t" r="r" b="b"/>
            <a:pathLst>
              <a:path w="1287145" h="644525">
                <a:moveTo>
                  <a:pt x="1286557" y="643972"/>
                </a:moveTo>
                <a:lnTo>
                  <a:pt x="0" y="643972"/>
                </a:lnTo>
                <a:lnTo>
                  <a:pt x="0" y="0"/>
                </a:lnTo>
                <a:lnTo>
                  <a:pt x="1286557" y="0"/>
                </a:lnTo>
                <a:lnTo>
                  <a:pt x="1286557" y="643972"/>
                </a:lnTo>
                <a:close/>
              </a:path>
            </a:pathLst>
          </a:custGeom>
          <a:solidFill>
            <a:srgbClr val="0E2E5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2074" y="96"/>
            <a:ext cx="2649926" cy="36011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7302" y="5994934"/>
            <a:ext cx="3364697" cy="80644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85800" y="1783311"/>
            <a:ext cx="5149850" cy="4210473"/>
          </a:xfrm>
          <a:custGeom>
            <a:avLst/>
            <a:gdLst/>
            <a:ahLst/>
            <a:cxnLst/>
            <a:rect l="l" t="t" r="r" b="b"/>
            <a:pathLst>
              <a:path w="7724775" h="6315709">
                <a:moveTo>
                  <a:pt x="7722397" y="0"/>
                </a:moveTo>
                <a:lnTo>
                  <a:pt x="7724774" y="47998"/>
                </a:lnTo>
                <a:lnTo>
                  <a:pt x="7724774" y="5829904"/>
                </a:lnTo>
                <a:lnTo>
                  <a:pt x="7722397" y="5877903"/>
                </a:lnTo>
                <a:lnTo>
                  <a:pt x="7715356" y="5925090"/>
                </a:lnTo>
                <a:lnTo>
                  <a:pt x="7703781" y="5971144"/>
                </a:lnTo>
                <a:lnTo>
                  <a:pt x="7687806" y="6015749"/>
                </a:lnTo>
                <a:lnTo>
                  <a:pt x="7667561" y="6058586"/>
                </a:lnTo>
                <a:lnTo>
                  <a:pt x="7643178" y="6099336"/>
                </a:lnTo>
                <a:lnTo>
                  <a:pt x="7614790" y="6137680"/>
                </a:lnTo>
                <a:lnTo>
                  <a:pt x="7582529" y="6173301"/>
                </a:lnTo>
                <a:lnTo>
                  <a:pt x="7546906" y="6205562"/>
                </a:lnTo>
                <a:lnTo>
                  <a:pt x="7508561" y="6233948"/>
                </a:lnTo>
                <a:lnTo>
                  <a:pt x="7467809" y="6258330"/>
                </a:lnTo>
                <a:lnTo>
                  <a:pt x="7424971" y="6278574"/>
                </a:lnTo>
                <a:lnTo>
                  <a:pt x="7380365" y="6294550"/>
                </a:lnTo>
                <a:lnTo>
                  <a:pt x="7334309" y="6306124"/>
                </a:lnTo>
                <a:lnTo>
                  <a:pt x="7287121" y="6313165"/>
                </a:lnTo>
                <a:lnTo>
                  <a:pt x="7239120" y="6315542"/>
                </a:lnTo>
                <a:lnTo>
                  <a:pt x="485653" y="6315542"/>
                </a:lnTo>
                <a:lnTo>
                  <a:pt x="437652" y="6313165"/>
                </a:lnTo>
                <a:lnTo>
                  <a:pt x="390464" y="6306124"/>
                </a:lnTo>
                <a:lnTo>
                  <a:pt x="344408" y="6294550"/>
                </a:lnTo>
                <a:lnTo>
                  <a:pt x="299801" y="6278574"/>
                </a:lnTo>
                <a:lnTo>
                  <a:pt x="256963" y="6258330"/>
                </a:lnTo>
                <a:lnTo>
                  <a:pt x="216212" y="6233948"/>
                </a:lnTo>
                <a:lnTo>
                  <a:pt x="177866" y="6205562"/>
                </a:lnTo>
                <a:lnTo>
                  <a:pt x="142244" y="6173301"/>
                </a:lnTo>
                <a:lnTo>
                  <a:pt x="109983" y="6137680"/>
                </a:lnTo>
                <a:lnTo>
                  <a:pt x="81595" y="6099336"/>
                </a:lnTo>
                <a:lnTo>
                  <a:pt x="57213" y="6058586"/>
                </a:lnTo>
                <a:lnTo>
                  <a:pt x="36968" y="6015749"/>
                </a:lnTo>
                <a:lnTo>
                  <a:pt x="20992" y="5971144"/>
                </a:lnTo>
                <a:lnTo>
                  <a:pt x="9417" y="5925090"/>
                </a:lnTo>
                <a:lnTo>
                  <a:pt x="2376" y="5877903"/>
                </a:lnTo>
                <a:lnTo>
                  <a:pt x="0" y="5829904"/>
                </a:lnTo>
                <a:lnTo>
                  <a:pt x="0" y="47999"/>
                </a:lnTo>
              </a:path>
            </a:pathLst>
          </a:custGeom>
          <a:ln w="76180">
            <a:solidFill>
              <a:srgbClr val="7DD957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720400" y="5750074"/>
            <a:ext cx="4893310" cy="193040"/>
          </a:xfrm>
          <a:custGeom>
            <a:avLst/>
            <a:gdLst/>
            <a:ahLst/>
            <a:cxnLst/>
            <a:rect l="l" t="t" r="r" b="b"/>
            <a:pathLst>
              <a:path w="7339965" h="289559">
                <a:moveTo>
                  <a:pt x="7339699" y="0"/>
                </a:moveTo>
                <a:lnTo>
                  <a:pt x="7300163" y="72832"/>
                </a:lnTo>
                <a:lnTo>
                  <a:pt x="7271765" y="111203"/>
                </a:lnTo>
                <a:lnTo>
                  <a:pt x="7239491" y="146849"/>
                </a:lnTo>
                <a:lnTo>
                  <a:pt x="7203855" y="179132"/>
                </a:lnTo>
                <a:lnTo>
                  <a:pt x="7165495" y="207539"/>
                </a:lnTo>
                <a:lnTo>
                  <a:pt x="7124728" y="231937"/>
                </a:lnTo>
                <a:lnTo>
                  <a:pt x="7081874" y="252196"/>
                </a:lnTo>
                <a:lnTo>
                  <a:pt x="7037250" y="268182"/>
                </a:lnTo>
                <a:lnTo>
                  <a:pt x="6991177" y="279764"/>
                </a:lnTo>
                <a:lnTo>
                  <a:pt x="6943971" y="286811"/>
                </a:lnTo>
                <a:lnTo>
                  <a:pt x="6895952" y="289189"/>
                </a:lnTo>
                <a:lnTo>
                  <a:pt x="428603" y="289189"/>
                </a:lnTo>
                <a:lnTo>
                  <a:pt x="380583" y="286811"/>
                </a:lnTo>
                <a:lnTo>
                  <a:pt x="333378" y="279764"/>
                </a:lnTo>
                <a:lnTo>
                  <a:pt x="287304" y="268182"/>
                </a:lnTo>
                <a:lnTo>
                  <a:pt x="242680" y="252196"/>
                </a:lnTo>
                <a:lnTo>
                  <a:pt x="199826" y="231937"/>
                </a:lnTo>
                <a:lnTo>
                  <a:pt x="159059" y="207539"/>
                </a:lnTo>
                <a:lnTo>
                  <a:pt x="120699" y="179132"/>
                </a:lnTo>
                <a:lnTo>
                  <a:pt x="85064" y="146850"/>
                </a:lnTo>
              </a:path>
              <a:path w="7339965" h="289559">
                <a:moveTo>
                  <a:pt x="69676" y="129855"/>
                </a:moveTo>
                <a:lnTo>
                  <a:pt x="52790" y="111203"/>
                </a:lnTo>
                <a:lnTo>
                  <a:pt x="24391" y="72832"/>
                </a:lnTo>
                <a:lnTo>
                  <a:pt x="0" y="32054"/>
                </a:lnTo>
              </a:path>
            </a:pathLst>
          </a:custGeom>
          <a:ln w="76221">
            <a:solidFill>
              <a:srgbClr val="FF1616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2825038"/>
            <a:ext cx="57150" cy="5714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383838"/>
            <a:ext cx="57150" cy="571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663238"/>
            <a:ext cx="57150" cy="5714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3942638"/>
            <a:ext cx="57150" cy="571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4222038"/>
            <a:ext cx="57150" cy="5714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4501438"/>
            <a:ext cx="57150" cy="5714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5060238"/>
            <a:ext cx="57150" cy="5714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8740" y="5339638"/>
            <a:ext cx="57150" cy="57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4997" y="1423633"/>
            <a:ext cx="44170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7DD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829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446276"/>
          </a:xfrm>
        </p:spPr>
        <p:txBody>
          <a:bodyPr lIns="0" tIns="0" rIns="0" bIns="0"/>
          <a:lstStyle>
            <a:lvl1pPr>
              <a:defRPr sz="290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21973" cy="2412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1334" y="0"/>
            <a:ext cx="3130666" cy="40047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14900"/>
            <a:ext cx="7055983" cy="34374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378012" y="5335983"/>
            <a:ext cx="2375323" cy="0"/>
          </a:xfrm>
          <a:custGeom>
            <a:avLst/>
            <a:gdLst/>
            <a:ahLst/>
            <a:cxnLst/>
            <a:rect l="l" t="t" r="r" b="b"/>
            <a:pathLst>
              <a:path w="3562984">
                <a:moveTo>
                  <a:pt x="0" y="0"/>
                </a:moveTo>
                <a:lnTo>
                  <a:pt x="3562424" y="0"/>
                </a:lnTo>
              </a:path>
            </a:pathLst>
          </a:custGeom>
          <a:ln w="47624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9445" y="1940568"/>
            <a:ext cx="9283699" cy="2222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7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7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6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56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6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6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E578-F8E0-4104-B6A9-1229F50F53D2}" type="datetimeFigureOut">
              <a:rPr lang="it-IT" smtClean="0"/>
              <a:t>18/10/2022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6752-65C4-4E07-8ECE-0DAB11F7B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1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E2E5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16" y="1268759"/>
            <a:ext cx="1084537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E2E5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2212" y="392437"/>
            <a:ext cx="10247577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00AAF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4216" y="1268759"/>
            <a:ext cx="1084537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10/18/2022</a:t>
            </a:fld>
            <a:endParaRPr lang="en-US" sz="12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it-IT" sz="1200" kern="0" smtClean="0">
                <a:solidFill>
                  <a:prstClr val="black">
                    <a:tint val="75000"/>
                  </a:prstClr>
                </a:solidFill>
              </a:rPr>
              <a:pPr defTabSz="609630"/>
              <a:t>‹N›</a:t>
            </a:fld>
            <a:endParaRPr lang="it-IT" sz="120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6100" y="5453054"/>
            <a:ext cx="6210299" cy="900011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R="3387" defTabSz="609630">
              <a:spcBef>
                <a:spcPts val="76"/>
              </a:spcBef>
            </a:pPr>
            <a:r>
              <a:rPr lang="it-IT" sz="1967" b="1" kern="0" spc="50" dirty="0" smtClean="0">
                <a:solidFill>
                  <a:srgbClr val="3C3C3A"/>
                </a:solidFill>
                <a:latin typeface="Arial"/>
                <a:cs typeface="Arial"/>
              </a:rPr>
              <a:t>INTRODUZIONE AL DIRITTO</a:t>
            </a:r>
          </a:p>
          <a:p>
            <a:pPr marR="3387" defTabSz="609630">
              <a:spcBef>
                <a:spcPts val="76"/>
              </a:spcBef>
            </a:pPr>
            <a:r>
              <a:rPr sz="1967" kern="0" spc="50" dirty="0" smtClean="0">
                <a:solidFill>
                  <a:srgbClr val="3C3C3A"/>
                </a:solidFill>
                <a:latin typeface="Arial"/>
                <a:cs typeface="Arial"/>
              </a:rPr>
              <a:t>Pro</a:t>
            </a:r>
            <a:r>
              <a:rPr lang="it-IT" sz="1967" kern="0" spc="50" dirty="0" smtClean="0">
                <a:solidFill>
                  <a:srgbClr val="3C3C3A"/>
                </a:solidFill>
                <a:latin typeface="Arial"/>
                <a:cs typeface="Arial"/>
              </a:rPr>
              <a:t>f.</a:t>
            </a:r>
            <a:r>
              <a:rPr sz="1967" kern="0" spc="-80" dirty="0" smtClean="0">
                <a:solidFill>
                  <a:srgbClr val="3C3C3A"/>
                </a:solidFill>
                <a:latin typeface="Arial"/>
                <a:cs typeface="Arial"/>
              </a:rPr>
              <a:t> </a:t>
            </a:r>
            <a:r>
              <a:rPr lang="it-IT" sz="1967" kern="0" spc="-7" dirty="0" smtClean="0">
                <a:solidFill>
                  <a:srgbClr val="3C3C3A"/>
                </a:solidFill>
                <a:latin typeface="Arial"/>
                <a:cs typeface="Arial"/>
              </a:rPr>
              <a:t>Franco Trubiani</a:t>
            </a:r>
            <a:endParaRPr sz="1967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3387" defTabSz="609630">
              <a:spcBef>
                <a:spcPts val="17"/>
              </a:spcBef>
            </a:pPr>
            <a:r>
              <a:rPr lang="it-IT" sz="1767" kern="0" dirty="0" smtClean="0">
                <a:solidFill>
                  <a:srgbClr val="3C3C3A"/>
                </a:solidFill>
                <a:latin typeface="Arial"/>
                <a:cs typeface="Arial"/>
              </a:rPr>
              <a:t>franco.trubiani@uniparthenope.it</a:t>
            </a:r>
            <a:endParaRPr sz="1767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85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27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76" y="786851"/>
            <a:ext cx="1206453" cy="2194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3575" y="365879"/>
            <a:ext cx="1206500" cy="530860"/>
            <a:chOff x="260363" y="548819"/>
            <a:chExt cx="1809750" cy="796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363" y="548819"/>
              <a:ext cx="1809680" cy="3292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7502" y="713440"/>
              <a:ext cx="1736089" cy="631825"/>
            </a:xfrm>
            <a:custGeom>
              <a:avLst/>
              <a:gdLst/>
              <a:ahLst/>
              <a:cxnLst/>
              <a:rect l="l" t="t" r="r" b="b"/>
              <a:pathLst>
                <a:path w="1736089" h="631825">
                  <a:moveTo>
                    <a:pt x="1735471" y="631396"/>
                  </a:moveTo>
                  <a:lnTo>
                    <a:pt x="0" y="631396"/>
                  </a:lnTo>
                  <a:lnTo>
                    <a:pt x="0" y="0"/>
                  </a:lnTo>
                  <a:lnTo>
                    <a:pt x="1735471" y="0"/>
                  </a:lnTo>
                  <a:lnTo>
                    <a:pt x="1735471" y="631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334" y="3496331"/>
            <a:ext cx="9879329" cy="151423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5808000">
              <a:lnSpc>
                <a:spcPct val="115399"/>
              </a:lnSpc>
              <a:spcBef>
                <a:spcPts val="63"/>
              </a:spcBef>
            </a:pPr>
            <a:r>
              <a:rPr sz="1733" spc="-7" dirty="0">
                <a:solidFill>
                  <a:srgbClr val="FFFFFF"/>
                </a:solidFill>
                <a:latin typeface="Arial"/>
                <a:cs typeface="Arial"/>
              </a:rPr>
              <a:t>Corso</a:t>
            </a:r>
            <a:r>
              <a:rPr sz="1733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733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Perfezionamento</a:t>
            </a:r>
            <a:r>
              <a:rPr sz="1733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Universitario</a:t>
            </a:r>
            <a:r>
              <a:rPr sz="1733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spc="-17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33" spc="-20" dirty="0">
                <a:solidFill>
                  <a:srgbClr val="FFFFFF"/>
                </a:solidFill>
                <a:latin typeface="Arial"/>
                <a:cs typeface="Arial"/>
              </a:rPr>
              <a:t>Scienze</a:t>
            </a:r>
            <a:r>
              <a:rPr sz="1733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33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FFFFFF"/>
                </a:solidFill>
                <a:latin typeface="Arial"/>
                <a:cs typeface="Arial"/>
              </a:rPr>
              <a:t>tecniche</a:t>
            </a:r>
            <a:r>
              <a:rPr sz="1733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spc="-7" dirty="0">
                <a:solidFill>
                  <a:srgbClr val="FFFFFF"/>
                </a:solidFill>
                <a:latin typeface="Arial"/>
                <a:cs typeface="Arial"/>
              </a:rPr>
              <a:t>attuariali</a:t>
            </a:r>
            <a:endParaRPr sz="1733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967" dirty="0">
              <a:latin typeface="Arial"/>
              <a:cs typeface="Arial"/>
            </a:endParaRPr>
          </a:p>
          <a:p>
            <a:pPr marL="8467" marR="3387">
              <a:lnSpc>
                <a:spcPct val="114999"/>
              </a:lnSpc>
            </a:pPr>
            <a:r>
              <a:rPr sz="1667" spc="-53" dirty="0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programmazione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Gennaio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53" dirty="0">
                <a:solidFill>
                  <a:srgbClr val="FFFFFF"/>
                </a:solidFill>
                <a:latin typeface="Arial"/>
                <a:cs typeface="Arial"/>
              </a:rPr>
              <a:t>2023),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33" dirty="0">
                <a:solidFill>
                  <a:srgbClr val="FFFFFF"/>
                </a:solidFill>
                <a:latin typeface="Arial"/>
                <a:cs typeface="Arial"/>
              </a:rPr>
              <a:t>articolato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1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mesi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lezioni/seminari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57" dirty="0">
                <a:solidFill>
                  <a:srgbClr val="FFFFFF"/>
                </a:solidFill>
                <a:latin typeface="Arial"/>
                <a:cs typeface="Arial"/>
              </a:rPr>
              <a:t>attuato</a:t>
            </a:r>
            <a:r>
              <a:rPr sz="166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collaborazione </a:t>
            </a:r>
            <a:r>
              <a:rPr sz="1667" spc="33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l’Ordine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degli</a:t>
            </a:r>
            <a:r>
              <a:rPr sz="1667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30" dirty="0">
                <a:solidFill>
                  <a:srgbClr val="FFFFFF"/>
                </a:solidFill>
                <a:latin typeface="Arial"/>
                <a:cs typeface="Arial"/>
              </a:rPr>
              <a:t>Attuari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40" dirty="0">
                <a:solidFill>
                  <a:srgbClr val="FFFFFF"/>
                </a:solidFill>
                <a:latin typeface="Arial"/>
                <a:cs typeface="Arial"/>
              </a:rPr>
              <a:t>patrocinato</a:t>
            </a:r>
            <a:r>
              <a:rPr sz="1667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dal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Consiglio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Nazionale</a:t>
            </a:r>
            <a:r>
              <a:rPr sz="1667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degli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Attuari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67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7302" y="5994933"/>
            <a:ext cx="3364697" cy="8064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9514" y="1702183"/>
            <a:ext cx="10938087" cy="3238920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Master</a:t>
            </a:r>
            <a:r>
              <a:rPr sz="1667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67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6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667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20" dirty="0">
                <a:solidFill>
                  <a:srgbClr val="FFFFFF"/>
                </a:solidFill>
                <a:latin typeface="Arial"/>
                <a:cs typeface="Arial"/>
              </a:rPr>
              <a:t>livello</a:t>
            </a:r>
            <a:r>
              <a:rPr sz="1667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“Logistica</a:t>
            </a:r>
            <a:r>
              <a:rPr sz="1667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FFFFFF"/>
                </a:solidFill>
                <a:latin typeface="Arial"/>
                <a:cs typeface="Arial"/>
              </a:rPr>
              <a:t>Marittima</a:t>
            </a:r>
            <a:r>
              <a:rPr sz="1667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spc="27" dirty="0">
                <a:solidFill>
                  <a:srgbClr val="FFFFFF"/>
                </a:solidFill>
                <a:latin typeface="Arial"/>
                <a:cs typeface="Arial"/>
              </a:rPr>
              <a:t>Integrata</a:t>
            </a:r>
            <a:r>
              <a:rPr sz="1667" spc="27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667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r>
              <a:rPr lang="it-IT" sz="1967" dirty="0" smtClean="0">
                <a:latin typeface="Arial"/>
                <a:cs typeface="Arial"/>
              </a:rPr>
              <a:t>Ogni aggregazione sociale necessita di una organizzazione che, attraverso i comandi, imponga ai consociati di tenere determinate condotte attribuendo a ciascuno una determinata posizione nel gruppo.</a:t>
            </a:r>
          </a:p>
          <a:p>
            <a:pPr>
              <a:spcBef>
                <a:spcPts val="23"/>
              </a:spcBef>
            </a:pPr>
            <a:r>
              <a:rPr lang="it-IT" sz="1967" dirty="0" smtClean="0">
                <a:latin typeface="Arial"/>
                <a:cs typeface="Arial"/>
              </a:rPr>
              <a:t>Lo STATO è una particolare associazione la cui organizzazione è detta ORDINAMENTO GIURIDICO, i comandi che impone sono le NORME GIURIDICHE (v. slide 32), i rapporti che disciplina sono i RAPPORTI GIURIDICI e la posizione di ciascun consociato è detta SITUAZIONE GIURIDICA SOGGETTIVA.</a:t>
            </a:r>
          </a:p>
          <a:p>
            <a:pPr>
              <a:spcBef>
                <a:spcPts val="23"/>
              </a:spcBef>
            </a:pPr>
            <a:endParaRPr sz="1967" dirty="0">
              <a:latin typeface="Arial"/>
              <a:cs typeface="Arial"/>
            </a:endParaRPr>
          </a:p>
          <a:p>
            <a:pPr marL="8467" marR="3387">
              <a:lnSpc>
                <a:spcPct val="1172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realizzato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convenzione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3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l’Istituto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Studi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7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Mediterraneo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3" dirty="0">
                <a:solidFill>
                  <a:srgbClr val="FFFFFF"/>
                </a:solidFill>
                <a:latin typeface="Arial"/>
                <a:cs typeface="Arial"/>
              </a:rPr>
              <a:t>CNR,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l’Accademia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dell’Alto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7" dirty="0">
                <a:solidFill>
                  <a:srgbClr val="FFFFFF"/>
                </a:solidFill>
                <a:latin typeface="Arial"/>
                <a:cs typeface="Arial"/>
              </a:rPr>
              <a:t>Mare,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l’Autorità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Sistema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Portuale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Tirreno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Centrale,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Fincantieri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3" dirty="0">
                <a:solidFill>
                  <a:srgbClr val="FFFFFF"/>
                </a:solidFill>
                <a:latin typeface="Arial"/>
                <a:cs typeface="Arial"/>
              </a:rPr>
              <a:t>S.p.A.,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Interporto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Campano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S.p.A.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Leonardo</a:t>
            </a:r>
            <a:r>
              <a:rPr sz="160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"/>
                <a:cs typeface="Arial"/>
              </a:rPr>
              <a:t>S.p.A;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08133554-709B-3A72-6652-A826CC8143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926483"/>
            <a:ext cx="2959680" cy="1930399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77334" y="262994"/>
            <a:ext cx="10515600" cy="1325563"/>
          </a:xfrm>
        </p:spPr>
        <p:txBody>
          <a:bodyPr/>
          <a:lstStyle/>
          <a:p>
            <a:r>
              <a:rPr lang="it-IT" dirty="0" smtClean="0"/>
              <a:t>LO STATO ED IL DIRITTO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22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76" y="786851"/>
            <a:ext cx="1206453" cy="2194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3575" y="365879"/>
            <a:ext cx="1206500" cy="530860"/>
            <a:chOff x="260363" y="548819"/>
            <a:chExt cx="1809750" cy="796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363" y="548819"/>
              <a:ext cx="1809680" cy="3292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7502" y="713440"/>
              <a:ext cx="1736089" cy="631825"/>
            </a:xfrm>
            <a:custGeom>
              <a:avLst/>
              <a:gdLst/>
              <a:ahLst/>
              <a:cxnLst/>
              <a:rect l="l" t="t" r="r" b="b"/>
              <a:pathLst>
                <a:path w="1736089" h="631825">
                  <a:moveTo>
                    <a:pt x="1735471" y="631396"/>
                  </a:moveTo>
                  <a:lnTo>
                    <a:pt x="0" y="631396"/>
                  </a:lnTo>
                  <a:lnTo>
                    <a:pt x="0" y="0"/>
                  </a:lnTo>
                  <a:lnTo>
                    <a:pt x="1735471" y="0"/>
                  </a:lnTo>
                  <a:lnTo>
                    <a:pt x="1735471" y="631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334" y="3496331"/>
            <a:ext cx="9879329" cy="151423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5808000" defTabSz="609630">
              <a:lnSpc>
                <a:spcPct val="115399"/>
              </a:lnSpc>
              <a:spcBef>
                <a:spcPts val="63"/>
              </a:spcBef>
            </a:pPr>
            <a:r>
              <a:rPr sz="1733" kern="0" spc="-7" dirty="0">
                <a:solidFill>
                  <a:srgbClr val="FFFFFF"/>
                </a:solidFill>
                <a:latin typeface="Arial"/>
                <a:cs typeface="Arial"/>
              </a:rPr>
              <a:t>Corso</a:t>
            </a:r>
            <a:r>
              <a:rPr sz="1733" kern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733" kern="0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dirty="0">
                <a:solidFill>
                  <a:srgbClr val="FFFFFF"/>
                </a:solidFill>
                <a:latin typeface="Arial"/>
                <a:cs typeface="Arial"/>
              </a:rPr>
              <a:t>Perfezionamento</a:t>
            </a:r>
            <a:r>
              <a:rPr sz="1733" kern="0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dirty="0">
                <a:solidFill>
                  <a:srgbClr val="FFFFFF"/>
                </a:solidFill>
                <a:latin typeface="Arial"/>
                <a:cs typeface="Arial"/>
              </a:rPr>
              <a:t>Universitario</a:t>
            </a:r>
            <a:r>
              <a:rPr sz="1733" kern="0" spc="-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spc="-17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733" kern="0" spc="-20" dirty="0">
                <a:solidFill>
                  <a:srgbClr val="FFFFFF"/>
                </a:solidFill>
                <a:latin typeface="Arial"/>
                <a:cs typeface="Arial"/>
              </a:rPr>
              <a:t>Scienze</a:t>
            </a:r>
            <a:r>
              <a:rPr sz="1733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33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dirty="0">
                <a:solidFill>
                  <a:srgbClr val="FFFFFF"/>
                </a:solidFill>
                <a:latin typeface="Arial"/>
                <a:cs typeface="Arial"/>
              </a:rPr>
              <a:t>tecniche</a:t>
            </a:r>
            <a:r>
              <a:rPr sz="1733" kern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33" kern="0" spc="-7" dirty="0">
                <a:solidFill>
                  <a:srgbClr val="FFFFFF"/>
                </a:solidFill>
                <a:latin typeface="Arial"/>
                <a:cs typeface="Arial"/>
              </a:rPr>
              <a:t>attuariali</a:t>
            </a:r>
            <a:endParaRPr sz="173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09630">
              <a:spcBef>
                <a:spcPts val="23"/>
              </a:spcBef>
            </a:pPr>
            <a:endParaRPr sz="19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67" marR="3387" defTabSz="609630">
              <a:lnSpc>
                <a:spcPct val="114999"/>
              </a:lnSpc>
            </a:pPr>
            <a:r>
              <a:rPr sz="1667" kern="0" spc="-53" dirty="0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programmazione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Gennaio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53" dirty="0">
                <a:solidFill>
                  <a:srgbClr val="FFFFFF"/>
                </a:solidFill>
                <a:latin typeface="Arial"/>
                <a:cs typeface="Arial"/>
              </a:rPr>
              <a:t>2023),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33" dirty="0">
                <a:solidFill>
                  <a:srgbClr val="FFFFFF"/>
                </a:solidFill>
                <a:latin typeface="Arial"/>
                <a:cs typeface="Arial"/>
              </a:rPr>
              <a:t>articolato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1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mesi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lezioni/seminari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57" dirty="0">
                <a:solidFill>
                  <a:srgbClr val="FFFFFF"/>
                </a:solidFill>
                <a:latin typeface="Arial"/>
                <a:cs typeface="Arial"/>
              </a:rPr>
              <a:t>attuato</a:t>
            </a:r>
            <a:r>
              <a:rPr sz="1667" kern="0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kern="0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collaborazione </a:t>
            </a:r>
            <a:r>
              <a:rPr sz="1667" kern="0" spc="33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l’Ordine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degli</a:t>
            </a:r>
            <a:r>
              <a:rPr sz="1667" kern="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30" dirty="0">
                <a:solidFill>
                  <a:srgbClr val="FFFFFF"/>
                </a:solidFill>
                <a:latin typeface="Arial"/>
                <a:cs typeface="Arial"/>
              </a:rPr>
              <a:t>Attuari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40" dirty="0">
                <a:solidFill>
                  <a:srgbClr val="FFFFFF"/>
                </a:solidFill>
                <a:latin typeface="Arial"/>
                <a:cs typeface="Arial"/>
              </a:rPr>
              <a:t>patrocinato</a:t>
            </a:r>
            <a:r>
              <a:rPr sz="1667" kern="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dal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Consiglio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Nazionale</a:t>
            </a:r>
            <a:r>
              <a:rPr sz="1667" kern="0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degli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Attuari.</a:t>
            </a:r>
            <a:endParaRPr sz="1667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7302" y="5994933"/>
            <a:ext cx="3364697" cy="8064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8142" y="261625"/>
            <a:ext cx="6831718" cy="1064583"/>
          </a:xfrm>
          <a:prstGeom prst="rect">
            <a:avLst/>
          </a:prstGeom>
        </p:spPr>
        <p:txBody>
          <a:bodyPr vert="horz" wrap="square" lIns="0" tIns="48447" rIns="0" bIns="0" rtlCol="0">
            <a:spAutoFit/>
          </a:bodyPr>
          <a:lstStyle/>
          <a:p>
            <a:pPr marL="686258">
              <a:spcBef>
                <a:spcPts val="90"/>
              </a:spcBef>
            </a:pPr>
            <a:r>
              <a:rPr sz="3300" spc="-440" dirty="0"/>
              <a:t>D.1</a:t>
            </a:r>
            <a:r>
              <a:rPr sz="3300" spc="-180" dirty="0"/>
              <a:t> </a:t>
            </a:r>
            <a:r>
              <a:rPr sz="3300" spc="140" dirty="0"/>
              <a:t>Stato</a:t>
            </a:r>
            <a:r>
              <a:rPr sz="3300" spc="-180" dirty="0"/>
              <a:t> </a:t>
            </a:r>
            <a:r>
              <a:rPr sz="3300" spc="60" dirty="0"/>
              <a:t>dell'arte</a:t>
            </a:r>
            <a:r>
              <a:rPr sz="3300" spc="-177" dirty="0"/>
              <a:t> </a:t>
            </a:r>
            <a:r>
              <a:rPr sz="3300" spc="93" dirty="0"/>
              <a:t>del</a:t>
            </a:r>
            <a:r>
              <a:rPr sz="3300" spc="-180" dirty="0"/>
              <a:t> </a:t>
            </a:r>
            <a:r>
              <a:rPr sz="3300" spc="70" dirty="0"/>
              <a:t>Dipartimento</a:t>
            </a:r>
            <a:endParaRPr sz="3300"/>
          </a:p>
        </p:txBody>
      </p:sp>
      <p:sp>
        <p:nvSpPr>
          <p:cNvPr id="13" name="object 13"/>
          <p:cNvSpPr txBox="1"/>
          <p:nvPr/>
        </p:nvSpPr>
        <p:spPr>
          <a:xfrm>
            <a:off x="699514" y="1702183"/>
            <a:ext cx="10938087" cy="1145270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 defTabSz="609630">
              <a:spcBef>
                <a:spcPts val="76"/>
              </a:spcBef>
            </a:pP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Master</a:t>
            </a:r>
            <a:r>
              <a:rPr sz="1667" kern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67" kern="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6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667" kern="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20" dirty="0">
                <a:solidFill>
                  <a:srgbClr val="FFFFFF"/>
                </a:solidFill>
                <a:latin typeface="Arial"/>
                <a:cs typeface="Arial"/>
              </a:rPr>
              <a:t>livello</a:t>
            </a:r>
            <a:r>
              <a:rPr sz="1667" kern="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67" kern="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“Logistica</a:t>
            </a:r>
            <a:r>
              <a:rPr sz="1667" kern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dirty="0">
                <a:solidFill>
                  <a:srgbClr val="FFFFFF"/>
                </a:solidFill>
                <a:latin typeface="Arial"/>
                <a:cs typeface="Arial"/>
              </a:rPr>
              <a:t>Marittima</a:t>
            </a:r>
            <a:r>
              <a:rPr sz="1667" kern="0" spc="-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67" kern="0" spc="27" dirty="0">
                <a:solidFill>
                  <a:srgbClr val="FFFFFF"/>
                </a:solidFill>
                <a:latin typeface="Arial"/>
                <a:cs typeface="Arial"/>
              </a:rPr>
              <a:t>Integrata”</a:t>
            </a:r>
            <a:endParaRPr sz="16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09630">
              <a:spcBef>
                <a:spcPts val="23"/>
              </a:spcBef>
            </a:pPr>
            <a:endParaRPr sz="1967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467" marR="3387" defTabSz="609630">
              <a:lnSpc>
                <a:spcPct val="117200"/>
              </a:lnSpc>
            </a:pP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realizzato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convenzione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33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l’Istituto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Studi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17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Mediterraneo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53" dirty="0">
                <a:solidFill>
                  <a:srgbClr val="FFFFFF"/>
                </a:solidFill>
                <a:latin typeface="Arial"/>
                <a:cs typeface="Arial"/>
              </a:rPr>
              <a:t>CNR,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l’Accademia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dell’Alto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17" dirty="0">
                <a:solidFill>
                  <a:srgbClr val="FFFFFF"/>
                </a:solidFill>
                <a:latin typeface="Arial"/>
                <a:cs typeface="Arial"/>
              </a:rPr>
              <a:t>Mare,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l’Autorità</a:t>
            </a:r>
            <a:r>
              <a:rPr sz="1600" kern="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kern="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" dirty="0">
                <a:solidFill>
                  <a:srgbClr val="FFFFFF"/>
                </a:solidFill>
                <a:latin typeface="Arial"/>
                <a:cs typeface="Arial"/>
              </a:rPr>
              <a:t>Sistema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Portuale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" dirty="0">
                <a:solidFill>
                  <a:srgbClr val="FFFFFF"/>
                </a:solidFill>
                <a:latin typeface="Arial"/>
                <a:cs typeface="Arial"/>
              </a:rPr>
              <a:t>Tirreno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Centrale,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Fincantieri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3" dirty="0">
                <a:solidFill>
                  <a:srgbClr val="FFFFFF"/>
                </a:solidFill>
                <a:latin typeface="Arial"/>
                <a:cs typeface="Arial"/>
              </a:rPr>
              <a:t>S.p.A.,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Interporto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Campano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0" dirty="0">
                <a:solidFill>
                  <a:srgbClr val="FFFFFF"/>
                </a:solidFill>
                <a:latin typeface="Arial"/>
                <a:cs typeface="Arial"/>
              </a:rPr>
              <a:t>S.p.A.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dirty="0">
                <a:solidFill>
                  <a:srgbClr val="FFFFFF"/>
                </a:solidFill>
                <a:latin typeface="Arial"/>
                <a:cs typeface="Arial"/>
              </a:rPr>
              <a:t>Leonardo</a:t>
            </a:r>
            <a:r>
              <a:rPr sz="1600" kern="0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kern="0" spc="-7" dirty="0">
                <a:solidFill>
                  <a:srgbClr val="FFFFFF"/>
                </a:solidFill>
                <a:latin typeface="Arial"/>
                <a:cs typeface="Arial"/>
              </a:rPr>
              <a:t>S.p.A;</a:t>
            </a:r>
            <a:endParaRPr sz="16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08133554-709B-3A72-6652-A826CC8143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926483"/>
            <a:ext cx="2959680" cy="1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Lucida Sans Unicode</vt:lpstr>
      <vt:lpstr>Tema di Office</vt:lpstr>
      <vt:lpstr>Office Theme</vt:lpstr>
      <vt:lpstr>1_Office Theme</vt:lpstr>
      <vt:lpstr>Presentazione standard di PowerPoint</vt:lpstr>
      <vt:lpstr>Presentazione standard di PowerPoint</vt:lpstr>
      <vt:lpstr>LO STATO ED IL DIRITTO</vt:lpstr>
      <vt:lpstr>D.1 Stato dell'arte del Dipartimento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1</cp:revision>
  <dcterms:created xsi:type="dcterms:W3CDTF">2022-10-18T08:54:49Z</dcterms:created>
  <dcterms:modified xsi:type="dcterms:W3CDTF">2022-10-18T08:55:07Z</dcterms:modified>
</cp:coreProperties>
</file>