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err="1">
                <a:solidFill>
                  <a:schemeClr val="accent5">
                    <a:lumMod val="50000"/>
                  </a:schemeClr>
                </a:solidFill>
                <a:latin typeface="Palace Script MT" panose="030303020206070C0B05" pitchFamily="66" charset="0"/>
              </a:rPr>
              <a:t>Prof.sas</a:t>
            </a:r>
            <a:r>
              <a:rPr lang="it-IT" sz="3000" b="1" dirty="0">
                <a:solidFill>
                  <a:schemeClr val="accent5">
                    <a:lumMod val="50000"/>
                  </a:schemeClr>
                </a:solidFill>
                <a:latin typeface="Palace Script MT" panose="030303020206070C0B05" pitchFamily="66" charset="0"/>
              </a:rPr>
              <a:t>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fontScale="90000"/>
          </a:bodyPr>
          <a:lstStyle/>
          <a:p>
            <a:pPr algn="ctr"/>
            <a:r>
              <a:rPr lang="it-IT" sz="3900" dirty="0">
                <a:solidFill>
                  <a:srgbClr val="FF0000"/>
                </a:solidFill>
                <a:latin typeface="Palatino Linotype" panose="02040502050505030304" pitchFamily="18" charset="0"/>
              </a:rPr>
              <a:t>Il diritto al rispetto dell’identità sessuale delle studentesse e degli studenti LGBTI all’interno degli istituti scolastici</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Al fine di realizzare classi realmente inclusive un approccio importante dovrebbe essere quello alla psicomotricità, che, specialmente con i bambini,  lavora attraverso la comunicazione non verbale e, dunque, dialogando continuamente con le organizzazioni educative territoriali che possono offrire ai bambini ed alle loro famiglie un supporto, entrando nelle scuole con dei laboratori ed uscendo dalla scuola allargando i progetti al quartiere. </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745588"/>
            <a:ext cx="10481603" cy="5296438"/>
          </a:xfrm>
        </p:spPr>
        <p:txBody>
          <a:bodyPr>
            <a:normAutofit/>
          </a:bodyPr>
          <a:lstStyle/>
          <a:p>
            <a:pPr marL="0" indent="0" algn="just">
              <a:buNone/>
            </a:pPr>
            <a:r>
              <a:rPr lang="it-IT" dirty="0">
                <a:solidFill>
                  <a:srgbClr val="002060"/>
                </a:solidFill>
                <a:latin typeface="Palatino Linotype" panose="02040502050505030304" pitchFamily="18" charset="0"/>
              </a:rPr>
              <a:t>L’intervento psicomotorio costituisce un approccio particolare, all’interno del quale assumono grande importanza il gioco ed il corpo in azione.</a:t>
            </a:r>
          </a:p>
          <a:p>
            <a:pPr marL="0" indent="0" algn="just">
              <a:buNone/>
            </a:pPr>
            <a:r>
              <a:rPr lang="it-IT" dirty="0">
                <a:solidFill>
                  <a:srgbClr val="002060"/>
                </a:solidFill>
                <a:latin typeface="Palatino Linotype" panose="02040502050505030304" pitchFamily="18" charset="0"/>
              </a:rPr>
              <a:t>Pertanto, lo psicomotricista in ambito educativo e preventivo è il professionista che «manipola» un </a:t>
            </a:r>
            <a:r>
              <a:rPr lang="it-IT" i="1" dirty="0">
                <a:solidFill>
                  <a:srgbClr val="002060"/>
                </a:solidFill>
                <a:latin typeface="Palatino Linotype" panose="02040502050505030304" pitchFamily="18" charset="0"/>
              </a:rPr>
              <a:t>setting </a:t>
            </a:r>
            <a:r>
              <a:rPr lang="it-IT" dirty="0">
                <a:solidFill>
                  <a:srgbClr val="002060"/>
                </a:solidFill>
                <a:latin typeface="Palatino Linotype" panose="02040502050505030304" pitchFamily="18" charset="0"/>
              </a:rPr>
              <a:t>specifico, costituito di materiali destrutturati quali moduli di gommapiuma, palle, teli.</a:t>
            </a:r>
          </a:p>
          <a:p>
            <a:pPr marL="0" indent="0" algn="just">
              <a:buNone/>
            </a:pPr>
            <a:r>
              <a:rPr lang="it-IT" dirty="0">
                <a:solidFill>
                  <a:srgbClr val="002060"/>
                </a:solidFill>
                <a:latin typeface="Palatino Linotype" panose="02040502050505030304" pitchFamily="18" charset="0"/>
              </a:rPr>
              <a:t>In un incontro di psicomotricità viene privilegiato il diritto al proprio ritmo ed al tempo del vuoto, viene valorizzata l’invenzione improbabile e l’esperienza fuori dagli schemi, grande importanza assume la condivisione, ma anche l’esperienza in solitaria e controcorrente; al centro ci sono desiderio e piacere del corpo in movimento.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figura dello psicomotricista nel contesto scolastico viene richiesta per il suo sguardo puntuale sull’evoluzione degli individui attraverso l’espressione ed il linguaggio non verbale.</a:t>
            </a:r>
          </a:p>
          <a:p>
            <a:pPr marL="0" indent="0" algn="just">
              <a:buNone/>
            </a:pPr>
            <a:r>
              <a:rPr lang="it-IT" dirty="0">
                <a:solidFill>
                  <a:srgbClr val="002060"/>
                </a:solidFill>
                <a:latin typeface="Palatino Linotype" panose="02040502050505030304" pitchFamily="18" charset="0"/>
              </a:rPr>
              <a:t>In classi costituite da un’altissima percentuale di bambini non italiani che testimoniano proprio quanto sia in trasformazione la società odierna, in Italia come in altri Paesi d’Europa, lo psicomotricista svolge un importante ruolo. </a:t>
            </a:r>
          </a:p>
          <a:p>
            <a:pPr marL="0" indent="0" algn="just">
              <a:buNone/>
            </a:pPr>
            <a:r>
              <a:rPr lang="it-IT" dirty="0">
                <a:solidFill>
                  <a:srgbClr val="002060"/>
                </a:solidFill>
                <a:latin typeface="Palatino Linotype" panose="02040502050505030304" pitchFamily="18" charset="0"/>
              </a:rPr>
              <a:t>In società interculturali lo sguardo sul corpo è fondamentale e la psicomotricità lo rende possibile.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r>
              <a:rPr lang="it-IT" dirty="0">
                <a:solidFill>
                  <a:srgbClr val="002060"/>
                </a:solidFill>
                <a:latin typeface="Palatino Linotype" panose="02040502050505030304" pitchFamily="18" charset="0"/>
              </a:rPr>
              <a:t>Infatti, le madri immigrate si trovano nella situazione complessa di dovere interiorizzare comportamenti e pratiche della società di accoglienza ma, nello stesso tempo, di voler trasmettere appartenenze, legami e memorie familiari ai nuovi nati, loro figli.</a:t>
            </a:r>
          </a:p>
          <a:p>
            <a:pPr marL="0" indent="0" algn="just">
              <a:buNone/>
            </a:pPr>
            <a:r>
              <a:rPr lang="it-IT" dirty="0">
                <a:solidFill>
                  <a:srgbClr val="002060"/>
                </a:solidFill>
                <a:latin typeface="Palatino Linotype" panose="02040502050505030304" pitchFamily="18" charset="0"/>
              </a:rPr>
              <a:t>Questi elementi vanno considerati dall’operatore educativo quando approccia a bambini e famiglie non italiani nel contesto scolastico, per fornire strumenti linguistici appropriati.</a:t>
            </a:r>
          </a:p>
          <a:p>
            <a:pPr marL="0" indent="0" algn="just">
              <a:buNone/>
            </a:pPr>
            <a:r>
              <a:rPr lang="it-IT" dirty="0">
                <a:solidFill>
                  <a:srgbClr val="002060"/>
                </a:solidFill>
                <a:latin typeface="Palatino Linotype" panose="02040502050505030304" pitchFamily="18" charset="0"/>
              </a:rPr>
              <a:t>Infatti, è necessari, da parte dell’operatore, la ricerca di adeguate modalità di intervento per costruire in classe una reale dimensione interculturale, un luogo terzo rispetto alle appartenenze etniche di ciascuno.</a:t>
            </a: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570913" y="1617784"/>
            <a:ext cx="10515600" cy="4417255"/>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Lo psicomotricista è un professionista che progetta e conduce la formazione rivolta ai docenti in contesti multiculturali, in autonomia o in collaborazione con </a:t>
            </a:r>
            <a:r>
              <a:rPr lang="it-IT" i="1" dirty="0">
                <a:solidFill>
                  <a:srgbClr val="002060"/>
                </a:solidFill>
                <a:latin typeface="Palatino Linotype" panose="02040502050505030304" pitchFamily="18" charset="0"/>
              </a:rPr>
              <a:t>equipe</a:t>
            </a:r>
            <a:r>
              <a:rPr lang="it-IT" dirty="0">
                <a:solidFill>
                  <a:srgbClr val="002060"/>
                </a:solidFill>
                <a:latin typeface="Palatino Linotype" panose="02040502050505030304" pitchFamily="18" charset="0"/>
              </a:rPr>
              <a:t> multidisciplinari.</a:t>
            </a:r>
          </a:p>
          <a:p>
            <a:pPr marL="0" indent="0" algn="just">
              <a:buNone/>
            </a:pPr>
            <a:r>
              <a:rPr lang="it-IT" dirty="0">
                <a:solidFill>
                  <a:srgbClr val="002060"/>
                </a:solidFill>
                <a:latin typeface="Palatino Linotype" panose="02040502050505030304" pitchFamily="18" charset="0"/>
              </a:rPr>
              <a:t>Usa una metodologia che privilegia una partecipazione attiva, il </a:t>
            </a:r>
            <a:r>
              <a:rPr lang="it-IT" i="1" dirty="0">
                <a:solidFill>
                  <a:srgbClr val="002060"/>
                </a:solidFill>
                <a:latin typeface="Palatino Linotype" panose="02040502050505030304" pitchFamily="18" charset="0"/>
              </a:rPr>
              <a:t>cooperative learning, </a:t>
            </a:r>
            <a:r>
              <a:rPr lang="it-IT" dirty="0">
                <a:solidFill>
                  <a:srgbClr val="002060"/>
                </a:solidFill>
                <a:latin typeface="Palatino Linotype" panose="02040502050505030304" pitchFamily="18" charset="0"/>
              </a:rPr>
              <a:t>gli strumenti di apprendimento corporei e sensoriali delle discipline espressive.</a:t>
            </a:r>
          </a:p>
          <a:p>
            <a:pPr marL="0" indent="0" algn="just">
              <a:buNone/>
            </a:pPr>
            <a:r>
              <a:rPr lang="it-IT" dirty="0">
                <a:solidFill>
                  <a:srgbClr val="002060"/>
                </a:solidFill>
                <a:latin typeface="Palatino Linotype" panose="02040502050505030304" pitchFamily="18" charset="0"/>
              </a:rPr>
              <a:t>Al centro del lavoro con gli insegnanti c’è il vissuto riattualizzato attraverso il gioco spontaneo e il corpo in azione.</a:t>
            </a:r>
          </a:p>
          <a:p>
            <a:pPr marL="0" indent="0" algn="just">
              <a:buNone/>
            </a:pPr>
            <a:r>
              <a:rPr lang="it-IT" dirty="0">
                <a:solidFill>
                  <a:srgbClr val="002060"/>
                </a:solidFill>
                <a:latin typeface="Palatino Linotype" panose="02040502050505030304" pitchFamily="18" charset="0"/>
              </a:rPr>
              <a:t>Il percorso formativo psicomotorio richiede continui aggiornamenti da parte dei docenti sulle proprie competenze nella comunicazione non verbale</a:t>
            </a: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548640"/>
            <a:ext cx="10515600" cy="5493386"/>
          </a:xfrm>
        </p:spPr>
        <p:txBody>
          <a:bodyPr>
            <a:normAutofit/>
          </a:bodyPr>
          <a:lstStyle/>
          <a:p>
            <a:pPr marL="0" indent="0" algn="just">
              <a:buNone/>
            </a:pPr>
            <a:r>
              <a:rPr lang="it-IT" dirty="0">
                <a:solidFill>
                  <a:srgbClr val="002060"/>
                </a:solidFill>
                <a:latin typeface="Palatino Linotype" panose="02040502050505030304" pitchFamily="18" charset="0"/>
              </a:rPr>
              <a:t>Nel Comune di Milano è stato realizzato un progetto grazie alla collaborazione con un’ampia rete di soggetti territoriali e destinato a contrastare povertà educative.</a:t>
            </a:r>
          </a:p>
          <a:p>
            <a:pPr marL="0" indent="0" algn="just">
              <a:buNone/>
            </a:pPr>
            <a:r>
              <a:rPr lang="it-IT" dirty="0">
                <a:solidFill>
                  <a:srgbClr val="002060"/>
                </a:solidFill>
                <a:latin typeface="Palatino Linotype" panose="02040502050505030304" pitchFamily="18" charset="0"/>
              </a:rPr>
              <a:t>Le azioni svolte dagli psicomotricisti all’interno del progetto sono state suddivise in due macro interventi:</a:t>
            </a:r>
          </a:p>
          <a:p>
            <a:pPr marL="514350" indent="-514350" algn="just">
              <a:buAutoNum type="arabicParenR"/>
            </a:pPr>
            <a:r>
              <a:rPr lang="it-IT" dirty="0">
                <a:solidFill>
                  <a:srgbClr val="002060"/>
                </a:solidFill>
                <a:latin typeface="Palatino Linotype" panose="02040502050505030304" pitchFamily="18" charset="0"/>
              </a:rPr>
              <a:t>Intervento psicomotorio nelle scuole e nei nidi di infanzia;</a:t>
            </a:r>
          </a:p>
          <a:p>
            <a:pPr marL="514350" indent="-514350" algn="just">
              <a:buAutoNum type="arabicParenR"/>
            </a:pPr>
            <a:r>
              <a:rPr lang="it-IT" dirty="0">
                <a:solidFill>
                  <a:srgbClr val="002060"/>
                </a:solidFill>
                <a:latin typeface="Palatino Linotype" panose="02040502050505030304" pitchFamily="18" charset="0"/>
              </a:rPr>
              <a:t>Intervento psicomotorio sul territori</a:t>
            </a:r>
          </a:p>
          <a:p>
            <a:pPr marL="0" indent="0" algn="just">
              <a:buNone/>
            </a:pPr>
            <a:r>
              <a:rPr lang="it-IT" dirty="0">
                <a:solidFill>
                  <a:srgbClr val="002060"/>
                </a:solidFill>
                <a:latin typeface="Palatino Linotype" panose="02040502050505030304" pitchFamily="18" charset="0"/>
              </a:rPr>
              <a:t>Tale progetto si è rivelato molto complesso ed ha evidenziato l’importanza della psicomotricità attraverso una necessaria formazione continua con gli insegnanti, ma anche con l’attivazione di un dialogo costante tra scuola e territorio.</a:t>
            </a:r>
          </a:p>
        </p:txBody>
      </p:sp>
    </p:spTree>
    <p:extLst>
      <p:ext uri="{BB962C8B-B14F-4D97-AF65-F5344CB8AC3E}">
        <p14:creationId xmlns:p14="http://schemas.microsoft.com/office/powerpoint/2010/main" val="311688279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31515</TotalTime>
  <Words>574</Words>
  <Application>Microsoft Macintosh PowerPoint</Application>
  <PresentationFormat>Widescreen</PresentationFormat>
  <Paragraphs>24</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Arial</vt:lpstr>
      <vt:lpstr>Calibri</vt:lpstr>
      <vt:lpstr>Calibri Light</vt:lpstr>
      <vt:lpstr>Palace Script MT</vt:lpstr>
      <vt:lpstr>Palatino Linotype</vt:lpstr>
      <vt:lpstr>Tema di Office</vt:lpstr>
      <vt:lpstr>Diritto all'istruzione e inclusione sociale. La scuola aperta a tutti  </vt:lpstr>
      <vt:lpstr>Il diritto al rispetto dell’identità sessuale delle studentesse e degli studenti LGBTI all’interno degli istituti scolastici</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233</cp:revision>
  <dcterms:created xsi:type="dcterms:W3CDTF">2020-12-10T12:40:02Z</dcterms:created>
  <dcterms:modified xsi:type="dcterms:W3CDTF">2022-12-19T14:17:55Z</dcterms:modified>
</cp:coreProperties>
</file>