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Caveat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aveat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Cave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2aa9f44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2aa9f4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2aa9f4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2aa9f4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2aa9f44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2aa9f44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2aa9f44a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2aa9f44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af31bbe0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af31bbe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2aa9f44a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2aa9f44a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cbd78064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cbd78064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2aa9f44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2aa9f44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16d932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16d932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16d932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f16d932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23d6062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23d6062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16d932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16d932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16d932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16d932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16d932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16d932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23d606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723d606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f16d932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f16d932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f16d932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f16d932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f16d932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f16d932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f16d932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f16d932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723d6062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723d6062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9d71ad81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9d71ad81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23d606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23d606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d71ad812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9d71ad812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9d71ad812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9d71ad812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723d6062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723d606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23d606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23d606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2aa9f4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2aa9f4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af31bbe0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af31bbe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2aa9f44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2aa9f44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af31bbe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af31bbe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f5c0e9a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f5c0e9a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edutecnica.it/apps/k/k.htm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edutecnica.it/apps/k/k.htm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edutecnica.it/apps/k/k.htm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744575"/>
            <a:ext cx="9144000" cy="20526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Architettura dei Calcolatori:</a:t>
            </a:r>
            <a:br>
              <a:rPr b="1" lang="en" sz="3600">
                <a:solidFill>
                  <a:srgbClr val="FFFFFF"/>
                </a:solidFill>
              </a:rPr>
            </a:br>
            <a:r>
              <a:rPr b="1" lang="en" sz="3600">
                <a:solidFill>
                  <a:srgbClr val="FFFFFF"/>
                </a:solidFill>
              </a:rPr>
              <a:t>Elementi dell’algebra di Boole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4453500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chemeClr val="dk2"/>
                </a:solidFill>
              </a:rPr>
              <a:t>Raffaele Montella, PhD</a:t>
            </a:r>
            <a:endParaRPr i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 u="sng">
                <a:solidFill>
                  <a:schemeClr val="hlink"/>
                </a:solidFill>
                <a:hlinkClick r:id="rId3"/>
              </a:rPr>
              <a:t>http://raffaelemontella.it</a:t>
            </a:r>
            <a:r>
              <a:rPr i="1" lang="en" sz="1800">
                <a:solidFill>
                  <a:schemeClr val="dk2"/>
                </a:solidFill>
              </a:rPr>
              <a:t> raffaele.montella@uniparthenope.it</a:t>
            </a:r>
            <a:endParaRPr sz="1800"/>
          </a:p>
        </p:txBody>
      </p:sp>
      <p:sp>
        <p:nvSpPr>
          <p:cNvPr id="56" name="Google Shape;56;p13"/>
          <p:cNvSpPr txBox="1"/>
          <p:nvPr/>
        </p:nvSpPr>
        <p:spPr>
          <a:xfrm>
            <a:off x="0" y="3215125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Povero me! Povero me! Arriverò in ritardo!</a:t>
            </a: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”</a:t>
            </a:r>
            <a:endParaRPr b="1" sz="2400">
              <a:solidFill>
                <a:srgbClr val="333333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(cit.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Lewis Carrol, 1865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)</a:t>
            </a: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Algebra Booleana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0" y="542875"/>
            <a:ext cx="9144000" cy="460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/>
            </a:br>
            <a:r>
              <a:rPr b="1" lang="en" sz="2000"/>
              <a:t>Algebra utilizzata per analizzare e sintetizzare i circuiti logici.</a:t>
            </a:r>
            <a:br>
              <a:rPr lang="en" sz="2000"/>
            </a:b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 variabili:                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sono binarie (possono assumere solo due valori: 0,1)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solitamente si indicano con lettere maiuscole A, B,...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Le operazioni base: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sono AND ( • ), OR (+), NOT ( ¯ 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1707775" y="675325"/>
            <a:ext cx="5468742" cy="4426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cap="none" strike="noStrike">
                <a:solidFill>
                  <a:srgbClr val="000000"/>
                </a:solidFill>
              </a:rPr>
              <a:t>Congiunzione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rgbClr val="000000"/>
                </a:solidFill>
              </a:rPr>
              <a:t>(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x</a:t>
            </a:r>
            <a:r>
              <a:rPr b="1" i="0" lang="en" sz="1500" u="none" cap="none" strike="noStrike">
                <a:solidFill>
                  <a:srgbClr val="063DE8"/>
                </a:solidFill>
              </a:rPr>
              <a:t> AND 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y</a:t>
            </a:r>
            <a:r>
              <a:rPr i="0" lang="en" sz="1500" u="none" cap="none" strike="noStrike">
                <a:solidFill>
                  <a:srgbClr val="000000"/>
                </a:solidFill>
              </a:rPr>
              <a:t>) si indica anche con (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x</a:t>
            </a:r>
            <a:r>
              <a:rPr b="1" i="0" lang="en" sz="1500" u="none" cap="none" strike="noStrike">
                <a:solidFill>
                  <a:srgbClr val="063DE8"/>
                </a:solidFill>
              </a:rPr>
              <a:t> · 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y</a:t>
            </a:r>
            <a:r>
              <a:rPr i="0" lang="en" sz="1500" u="none" cap="none" strike="noStrike">
                <a:solidFill>
                  <a:srgbClr val="000000"/>
                </a:solidFill>
              </a:rPr>
              <a:t>)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cap="none" strike="noStrike">
                <a:solidFill>
                  <a:srgbClr val="000000"/>
                </a:solidFill>
              </a:rPr>
              <a:t>Disgiunzione</a:t>
            </a:r>
            <a:endParaRPr b="1"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rgbClr val="000000"/>
                </a:solidFill>
              </a:rPr>
              <a:t>(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x </a:t>
            </a:r>
            <a:r>
              <a:rPr b="1" i="0" lang="en" sz="1500" u="none" cap="none" strike="noStrike">
                <a:solidFill>
                  <a:srgbClr val="063DE8"/>
                </a:solidFill>
              </a:rPr>
              <a:t>OR 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y)</a:t>
            </a:r>
            <a:r>
              <a:rPr i="0" lang="en" sz="1500" u="none" cap="none" strike="noStrike">
                <a:solidFill>
                  <a:srgbClr val="000000"/>
                </a:solidFill>
              </a:rPr>
              <a:t> si indica anche con (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x</a:t>
            </a:r>
            <a:r>
              <a:rPr b="1" i="0" lang="en" sz="1500" u="none" cap="none" strike="noStrike">
                <a:solidFill>
                  <a:srgbClr val="063DE8"/>
                </a:solidFill>
              </a:rPr>
              <a:t> + </a:t>
            </a:r>
            <a:r>
              <a:rPr b="1" i="0" lang="en" sz="1500" u="none" cap="none" strike="noStrike">
                <a:solidFill>
                  <a:srgbClr val="000000"/>
                </a:solidFill>
              </a:rPr>
              <a:t>y</a:t>
            </a:r>
            <a:r>
              <a:rPr i="0" lang="en" sz="1500" u="none" cap="none" strike="noStrike">
                <a:solidFill>
                  <a:srgbClr val="000000"/>
                </a:solidFill>
              </a:rPr>
              <a:t>)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900" u="none" cap="none" strike="noStrike">
                <a:solidFill>
                  <a:srgbClr val="000000"/>
                </a:solidFill>
              </a:rPr>
              <a:t>Negazione</a:t>
            </a:r>
            <a:r>
              <a:rPr i="0" lang="en" sz="1900" u="none" cap="none" strike="noStrike">
                <a:solidFill>
                  <a:srgbClr val="000000"/>
                </a:solidFill>
              </a:rPr>
              <a:t> </a:t>
            </a:r>
            <a:r>
              <a:rPr i="0" lang="en" sz="1500" u="none" cap="none" strike="noStrike">
                <a:solidFill>
                  <a:srgbClr val="000000"/>
                </a:solidFill>
              </a:rPr>
              <a:t>                          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900" u="none" cap="none" strike="noStrike">
                <a:solidFill>
                  <a:srgbClr val="000000"/>
                </a:solidFill>
              </a:rPr>
              <a:t>(</a:t>
            </a:r>
            <a:r>
              <a:rPr b="1" i="0" lang="en" sz="1900" u="none" cap="none" strike="noStrike">
                <a:solidFill>
                  <a:srgbClr val="063DE8"/>
                </a:solidFill>
              </a:rPr>
              <a:t>NOT </a:t>
            </a:r>
            <a:r>
              <a:rPr b="1" i="0" lang="en" sz="1900" u="none" cap="none" strike="noStrike">
                <a:solidFill>
                  <a:srgbClr val="000000"/>
                </a:solidFill>
              </a:rPr>
              <a:t>x</a:t>
            </a:r>
            <a:r>
              <a:rPr i="0" lang="en" sz="1900" u="none" cap="none" strike="noStrike">
                <a:solidFill>
                  <a:srgbClr val="000000"/>
                </a:solidFill>
              </a:rPr>
              <a:t>) si indica  anche con</a:t>
            </a:r>
            <a:r>
              <a:rPr b="1" i="0" lang="en" sz="1900" u="none" cap="none" strike="noStrike">
                <a:solidFill>
                  <a:srgbClr val="000000"/>
                </a:solidFill>
              </a:rPr>
              <a:t> x’ </a:t>
            </a:r>
            <a:r>
              <a:rPr lang="en" sz="1900"/>
              <a:t>o più spesso con</a:t>
            </a:r>
            <a:endParaRPr i="0" sz="1900" u="none" cap="none" strike="noStrike">
              <a:solidFill>
                <a:srgbClr val="000000"/>
              </a:solidFill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9880" y="787320"/>
            <a:ext cx="1823759" cy="87624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7680" y="2358960"/>
            <a:ext cx="1843200" cy="8859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23"/>
          <p:cNvSpPr/>
          <p:nvPr/>
        </p:nvSpPr>
        <p:spPr>
          <a:xfrm>
            <a:off x="7864560" y="3648120"/>
            <a:ext cx="587160" cy="728640"/>
          </a:xfrm>
          <a:custGeom>
            <a:rect b="b" l="l" r="r" t="t"/>
            <a:pathLst>
              <a:path extrusionOk="0" h="409" w="345">
                <a:moveTo>
                  <a:pt x="345" y="202"/>
                </a:moveTo>
                <a:lnTo>
                  <a:pt x="5" y="0"/>
                </a:lnTo>
                <a:lnTo>
                  <a:pt x="0" y="409"/>
                </a:lnTo>
                <a:lnTo>
                  <a:pt x="345" y="202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Operazioni fondamentali sui valori booleani</a:t>
            </a:r>
            <a:r>
              <a:rPr lang="en" sz="2000"/>
              <a:t>	    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139" name="Google Shape;139;p23"/>
          <p:cNvCxnSpPr/>
          <p:nvPr/>
        </p:nvCxnSpPr>
        <p:spPr>
          <a:xfrm>
            <a:off x="7611982" y="4011682"/>
            <a:ext cx="10923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43" y="3899100"/>
            <a:ext cx="946500" cy="10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68325"/>
            <a:ext cx="1215900" cy="14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72700"/>
            <a:ext cx="1294988" cy="15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7017166" y="4591912"/>
            <a:ext cx="2762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L’algebra di Boole - alcune proprietà (1)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108825" y="652950"/>
            <a:ext cx="88389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Proprietà commutativa</a:t>
            </a:r>
            <a:endParaRPr b="1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x AND y = y AND x			x OR y = y OR x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Proprietà associativa</a:t>
            </a:r>
            <a:endParaRPr b="1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(x AND y) AND z = x AND (y AND z)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(x OR y) OR z = x OR (y OR z)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200"/>
            </a:br>
            <a:r>
              <a:rPr lang="en" sz="2200"/>
              <a:t>Per la proprietà associativa posso definire AND e OR a più di due operandi (es. x AND y AND z)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Proprietà di idempotenza e assorbimento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x AND x = x 				x OR x = x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x AND (x OR y) = x 		x OR (x AND y) = x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67400" y="572700"/>
            <a:ext cx="88389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Proprietà distributiva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x AND (y OR z) = (x AND y) OR (x AND z)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x OR (y AND z) = (x OR y) AND (x OR z)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Proprietà di convoluzione</a:t>
            </a:r>
            <a:endParaRPr b="1"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NOT (NOT x) = x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Proprietà del minimo e del massimo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x AND 1 = x 			x AND 0 = 0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x OR 0 = x 				x OR 1 = 1</a:t>
            </a:r>
            <a:endParaRPr sz="2000"/>
          </a:p>
        </p:txBody>
      </p:sp>
      <p:sp>
        <p:nvSpPr>
          <p:cNvPr id="155" name="Google Shape;155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L’algebra di Boole - alcune proprietà (2)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/>
        </p:nvSpPr>
        <p:spPr>
          <a:xfrm>
            <a:off x="67400" y="572700"/>
            <a:ext cx="88389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Leggi di De Morgan</a:t>
            </a:r>
            <a:br>
              <a:rPr b="1" lang="en" sz="2000"/>
            </a:br>
            <a:r>
              <a:rPr lang="en" sz="2000"/>
              <a:t>NOT (x AND y) = (NOT x) OR (NOT y)</a:t>
            </a:r>
            <a:br>
              <a:rPr lang="en" sz="2000"/>
            </a:br>
            <a:r>
              <a:rPr lang="en" sz="2000"/>
              <a:t>NOT (x OR y) = (NOT x) AND (NOT y)</a:t>
            </a:r>
            <a:endParaRPr sz="2000"/>
          </a:p>
        </p:txBody>
      </p:sp>
      <p:sp>
        <p:nvSpPr>
          <p:cNvPr id="161" name="Google Shape;161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L’algebra di Boole - alcune proprietà (3)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472" y="1638300"/>
            <a:ext cx="4614752" cy="350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>
            <a:off x="-6725" y="3749500"/>
            <a:ext cx="9144000" cy="1163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-6725" y="2454100"/>
            <a:ext cx="9144000" cy="1163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Espressioni booleane</a:t>
            </a:r>
            <a:endParaRPr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i="1" lang="en" sz="2000">
                <a:solidFill>
                  <a:srgbClr val="000000"/>
                </a:solidFill>
              </a:rPr>
              <a:t>Letterale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Una </a:t>
            </a:r>
            <a:r>
              <a:rPr b="1" lang="en" sz="1800">
                <a:solidFill>
                  <a:srgbClr val="000000"/>
                </a:solidFill>
              </a:rPr>
              <a:t>generica variabile booleana</a:t>
            </a:r>
            <a:r>
              <a:rPr lang="en" sz="1800">
                <a:solidFill>
                  <a:srgbClr val="000000"/>
                </a:solidFill>
              </a:rPr>
              <a:t> che compare all'interno di una </a:t>
            </a:r>
            <a:r>
              <a:rPr b="1" lang="en" sz="1800">
                <a:solidFill>
                  <a:srgbClr val="000000"/>
                </a:solidFill>
              </a:rPr>
              <a:t>funzione booleana</a:t>
            </a:r>
            <a:r>
              <a:rPr lang="en" sz="1800">
                <a:solidFill>
                  <a:srgbClr val="000000"/>
                </a:solidFill>
              </a:rPr>
              <a:t> indicato con una </a:t>
            </a:r>
            <a:r>
              <a:rPr b="1" lang="en" sz="1800">
                <a:solidFill>
                  <a:srgbClr val="000000"/>
                </a:solidFill>
              </a:rPr>
              <a:t>lettera</a:t>
            </a:r>
            <a:r>
              <a:rPr lang="en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i="1" lang="en" sz="2000">
                <a:solidFill>
                  <a:srgbClr val="000000"/>
                </a:solidFill>
              </a:rPr>
              <a:t>Clausola</a:t>
            </a:r>
            <a:r>
              <a:rPr lang="en" sz="2000">
                <a:solidFill>
                  <a:srgbClr val="000000"/>
                </a:solidFill>
              </a:rPr>
              <a:t> o </a:t>
            </a:r>
            <a:r>
              <a:rPr b="1" i="1" lang="en" sz="2000">
                <a:solidFill>
                  <a:srgbClr val="000000"/>
                </a:solidFill>
              </a:rPr>
              <a:t>Termine Elementare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Il </a:t>
            </a:r>
            <a:r>
              <a:rPr b="1" lang="en" sz="1800">
                <a:solidFill>
                  <a:srgbClr val="000000"/>
                </a:solidFill>
              </a:rPr>
              <a:t>prodotto logico</a:t>
            </a:r>
            <a:r>
              <a:rPr lang="en" sz="1800">
                <a:solidFill>
                  <a:srgbClr val="000000"/>
                </a:solidFill>
              </a:rPr>
              <a:t> di due o più letterali, negati o meno.</a:t>
            </a:r>
            <a:br>
              <a:rPr lang="en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Fattore elementare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La </a:t>
            </a:r>
            <a:r>
              <a:rPr b="1" lang="en" sz="1800">
                <a:solidFill>
                  <a:srgbClr val="000000"/>
                </a:solidFill>
              </a:rPr>
              <a:t>somma logica</a:t>
            </a:r>
            <a:r>
              <a:rPr lang="en" sz="1800">
                <a:solidFill>
                  <a:srgbClr val="000000"/>
                </a:solidFill>
              </a:rPr>
              <a:t> di due o più letterali, negati o meno</a:t>
            </a:r>
            <a:r>
              <a:rPr lang="en" sz="2000">
                <a:solidFill>
                  <a:srgbClr val="000000"/>
                </a:solidFill>
              </a:rPr>
              <a:t>.</a:t>
            </a:r>
            <a:endParaRPr b="1" sz="2000">
              <a:solidFill>
                <a:srgbClr val="FFFFFF"/>
              </a:solidFill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4700" y="2654550"/>
            <a:ext cx="1562100" cy="704850"/>
          </a:xfrm>
          <a:prstGeom prst="rect">
            <a:avLst/>
          </a:prstGeom>
          <a:noFill/>
          <a:ln cap="flat" cmpd="sng" w="9525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050" y="3991650"/>
            <a:ext cx="2495550" cy="552450"/>
          </a:xfrm>
          <a:prstGeom prst="rect">
            <a:avLst/>
          </a:prstGeom>
          <a:noFill/>
          <a:ln cap="flat" cmpd="sng" w="9525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Numero di funzioni di n variabili</a:t>
            </a:r>
            <a:endParaRPr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Le funzioni binarie distinte di n variabili sono: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              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           </a:t>
            </a:r>
            <a:r>
              <a:rPr b="1" lang="en">
                <a:solidFill>
                  <a:srgbClr val="FF3300"/>
                </a:solidFill>
              </a:rPr>
              <a:t>                             F (n) = 2</a:t>
            </a:r>
            <a:r>
              <a:rPr b="1" baseline="30000" lang="en" sz="3379">
                <a:solidFill>
                  <a:srgbClr val="FF3300"/>
                </a:solidFill>
              </a:rPr>
              <a:t>2n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Il numero di funzioni binarie distinte è finito: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1 variabile:	</a:t>
            </a:r>
            <a:r>
              <a:rPr b="1" lang="en" sz="2000">
                <a:solidFill>
                  <a:srgbClr val="000000"/>
                </a:solidFill>
              </a:rPr>
              <a:t>4</a:t>
            </a:r>
            <a:r>
              <a:rPr lang="en" sz="2000">
                <a:solidFill>
                  <a:srgbClr val="000000"/>
                </a:solidFill>
              </a:rPr>
              <a:t> funzioni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2 variabili:	</a:t>
            </a:r>
            <a:r>
              <a:rPr b="1" lang="en" sz="2000">
                <a:solidFill>
                  <a:srgbClr val="000000"/>
                </a:solidFill>
              </a:rPr>
              <a:t>16</a:t>
            </a:r>
            <a:r>
              <a:rPr lang="en" sz="2000">
                <a:solidFill>
                  <a:srgbClr val="000000"/>
                </a:solidFill>
              </a:rPr>
              <a:t> funzioni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3 variabili:	</a:t>
            </a:r>
            <a:r>
              <a:rPr b="1" lang="en" sz="2000">
                <a:solidFill>
                  <a:srgbClr val="000000"/>
                </a:solidFill>
              </a:rPr>
              <a:t>256</a:t>
            </a:r>
            <a:r>
              <a:rPr lang="en" sz="2000">
                <a:solidFill>
                  <a:srgbClr val="000000"/>
                </a:solidFill>
              </a:rPr>
              <a:t> funzioni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4 variabili: 	</a:t>
            </a:r>
            <a:r>
              <a:rPr b="1" lang="en" sz="2000">
                <a:solidFill>
                  <a:srgbClr val="000000"/>
                </a:solidFill>
              </a:rPr>
              <a:t>65.536</a:t>
            </a:r>
            <a:r>
              <a:rPr lang="en" sz="2000">
                <a:solidFill>
                  <a:srgbClr val="000000"/>
                </a:solidFill>
              </a:rPr>
              <a:t> funzioni</a:t>
            </a:r>
            <a:endParaRPr b="1" sz="2000">
              <a:solidFill>
                <a:srgbClr val="FFFFFF"/>
              </a:solidFill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4475"/>
            <a:ext cx="41719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675" y="1574000"/>
            <a:ext cx="152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0" y="4040700"/>
            <a:ext cx="9144000" cy="1102800"/>
          </a:xfrm>
          <a:prstGeom prst="rect">
            <a:avLst/>
          </a:prstGeom>
          <a:solidFill>
            <a:srgbClr val="FFFF00">
              <a:alpha val="49800"/>
            </a:srgbClr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Isomorfe</a:t>
            </a:r>
            <a:r>
              <a:rPr lang="en" sz="2000"/>
              <a:t> ai circuiti digitali: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 circuito digitale può essere espresso tramite un'espressione booleana e viceversa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Elenco delle funzioni di una e due variabili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2019490" y="616985"/>
            <a:ext cx="1469880" cy="1191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funzioni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una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variabile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6" name="Google Shape;186;p29"/>
          <p:cNvGrpSpPr/>
          <p:nvPr/>
        </p:nvGrpSpPr>
        <p:grpSpPr>
          <a:xfrm>
            <a:off x="324970" y="837665"/>
            <a:ext cx="1523760" cy="914400"/>
            <a:chOff x="304920" y="1171440"/>
            <a:chExt cx="1523760" cy="914400"/>
          </a:xfrm>
        </p:grpSpPr>
        <p:sp>
          <p:nvSpPr>
            <p:cNvPr id="187" name="Google Shape;187;p29"/>
            <p:cNvSpPr/>
            <p:nvPr/>
          </p:nvSpPr>
          <p:spPr>
            <a:xfrm>
              <a:off x="304920" y="1171440"/>
              <a:ext cx="304500" cy="91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609480" y="1171440"/>
              <a:ext cx="304800" cy="91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914400" y="1171440"/>
              <a:ext cx="304800" cy="91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1219320" y="1171440"/>
              <a:ext cx="304500" cy="91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1523880" y="1171440"/>
              <a:ext cx="304800" cy="91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304920" y="1171440"/>
              <a:ext cx="304500" cy="914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b="0" i="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3" name="Google Shape;193;p29"/>
          <p:cNvSpPr/>
          <p:nvPr/>
        </p:nvSpPr>
        <p:spPr>
          <a:xfrm>
            <a:off x="629530" y="837665"/>
            <a:ext cx="304800" cy="9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1239370" y="837665"/>
            <a:ext cx="304500" cy="914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934450" y="837665"/>
            <a:ext cx="304800" cy="9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7335250" y="2180825"/>
            <a:ext cx="1523880" cy="15569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funzioni 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due 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variabili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276010" y="3893585"/>
            <a:ext cx="2712582" cy="5101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costanti 0 e 1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4455970" y="3869945"/>
            <a:ext cx="2075382" cy="24901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nand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</a:t>
            </a:r>
            <a:r>
              <a:rPr b="1" i="0" lang="en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and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f7</a:t>
            </a:r>
            <a:r>
              <a:rPr b="1" i="0" lang="en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or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nor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equivalence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ex-or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7030315" y="3737795"/>
            <a:ext cx="1828800" cy="1310700"/>
          </a:xfrm>
          <a:prstGeom prst="rect">
            <a:avLst/>
          </a:prstGeom>
          <a:solidFill>
            <a:srgbClr val="FCFDC6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dir="2700000" dist="107932">
              <a:srgbClr val="808080"/>
            </a:outerShdw>
          </a:effectLst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rosso le funzioni degli operatori dell’algebra di commutazione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288250" y="4165271"/>
            <a:ext cx="4025862" cy="2993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identità o buffer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283210" y="4363625"/>
            <a:ext cx="1613520" cy="5101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</a:t>
            </a:r>
            <a:r>
              <a:rPr b="1" baseline="-2500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1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not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1563010" y="837665"/>
            <a:ext cx="304800" cy="914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b="0" i="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75" y="1825475"/>
            <a:ext cx="7117450" cy="18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336175" y="828200"/>
            <a:ext cx="293400" cy="914400"/>
          </a:xfrm>
          <a:prstGeom prst="rect">
            <a:avLst/>
          </a:prstGeom>
          <a:solidFill>
            <a:srgbClr val="AEE3ED">
              <a:alpha val="530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414600" y="1893800"/>
            <a:ext cx="701400" cy="1656300"/>
          </a:xfrm>
          <a:prstGeom prst="rect">
            <a:avLst/>
          </a:prstGeom>
          <a:solidFill>
            <a:srgbClr val="AEE3ED">
              <a:alpha val="530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Funzioni Booleane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0" y="667925"/>
            <a:ext cx="91440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19" lvl="0" marL="34271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Possono essere espresse</a:t>
            </a:r>
            <a:r>
              <a:rPr lang="en" sz="2000">
                <a:solidFill>
                  <a:schemeClr val="dk1"/>
                </a:solidFill>
              </a:rPr>
              <a:t> in funzione delle funzioni appartenenti ad un insieme F={ ... } la cui cardinalità è 2</a:t>
            </a:r>
            <a:r>
              <a:rPr baseline="30000" lang="en" sz="2000">
                <a:solidFill>
                  <a:schemeClr val="dk1"/>
                </a:solidFill>
              </a:rPr>
              <a:t>2n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697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697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Qualsiasi funzione Booleana può essere realizzata impiegando le funzioni </a:t>
            </a:r>
            <a:r>
              <a:rPr lang="en" sz="2000">
                <a:solidFill>
                  <a:srgbClr val="FF0000"/>
                </a:solidFill>
              </a:rPr>
              <a:t>AND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rgbClr val="FF0000"/>
                </a:solidFill>
              </a:rPr>
              <a:t>OR</a:t>
            </a:r>
            <a:r>
              <a:rPr lang="en" sz="2000">
                <a:solidFill>
                  <a:schemeClr val="dk1"/>
                </a:solidFill>
              </a:rPr>
              <a:t> e </a:t>
            </a:r>
            <a:r>
              <a:rPr lang="en" sz="2000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Ad esempio: x </a:t>
            </a:r>
            <a:r>
              <a:rPr lang="en" sz="2000">
                <a:solidFill>
                  <a:srgbClr val="0000FF"/>
                </a:solidFill>
              </a:rPr>
              <a:t>XOR</a:t>
            </a:r>
            <a:r>
              <a:rPr lang="en" sz="2000">
                <a:solidFill>
                  <a:schemeClr val="dk1"/>
                </a:solidFill>
              </a:rPr>
              <a:t> y = ( x’ </a:t>
            </a:r>
            <a:r>
              <a:rPr lang="en" sz="2000">
                <a:solidFill>
                  <a:srgbClr val="FF0000"/>
                </a:solidFill>
              </a:rPr>
              <a:t>AND </a:t>
            </a:r>
            <a:r>
              <a:rPr lang="en" sz="2000">
                <a:solidFill>
                  <a:schemeClr val="dk1"/>
                </a:solidFill>
              </a:rPr>
              <a:t>y ) </a:t>
            </a:r>
            <a:r>
              <a:rPr lang="en" sz="2000">
                <a:solidFill>
                  <a:srgbClr val="FF0000"/>
                </a:solidFill>
              </a:rPr>
              <a:t>OR</a:t>
            </a:r>
            <a:r>
              <a:rPr lang="en" sz="2000">
                <a:solidFill>
                  <a:schemeClr val="dk1"/>
                </a:solidFill>
              </a:rPr>
              <a:t> ( y’ </a:t>
            </a:r>
            <a:r>
              <a:rPr lang="en" sz="2000">
                <a:solidFill>
                  <a:srgbClr val="FF0000"/>
                </a:solidFill>
              </a:rPr>
              <a:t>AND</a:t>
            </a:r>
            <a:r>
              <a:rPr lang="en" sz="2000">
                <a:solidFill>
                  <a:schemeClr val="dk1"/>
                </a:solidFill>
              </a:rPr>
              <a:t> x )</a:t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697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697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L’insieme { </a:t>
            </a:r>
            <a:r>
              <a:rPr lang="en" sz="2000">
                <a:solidFill>
                  <a:srgbClr val="FF0000"/>
                </a:solidFill>
              </a:rPr>
              <a:t>AND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rgbClr val="FF0000"/>
                </a:solidFill>
              </a:rPr>
              <a:t>OR</a:t>
            </a:r>
            <a:r>
              <a:rPr lang="en" sz="2000">
                <a:solidFill>
                  <a:schemeClr val="dk1"/>
                </a:solidFill>
              </a:rPr>
              <a:t> , </a:t>
            </a:r>
            <a:r>
              <a:rPr lang="en" sz="2000">
                <a:solidFill>
                  <a:srgbClr val="FF0000"/>
                </a:solidFill>
              </a:rPr>
              <a:t>NOT </a:t>
            </a:r>
            <a:r>
              <a:rPr lang="en" sz="2000">
                <a:solidFill>
                  <a:schemeClr val="dk1"/>
                </a:solidFill>
              </a:rPr>
              <a:t>} si dice insieme </a:t>
            </a:r>
            <a:r>
              <a:rPr b="1" lang="en" sz="2000">
                <a:solidFill>
                  <a:schemeClr val="dk1"/>
                </a:solidFill>
              </a:rPr>
              <a:t>funzionalmente completo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697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719" lvl="0" marL="342719" rtl="0" algn="l">
              <a:spcBef>
                <a:spcPts val="697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Poiché, per il teorema di De Morgan, la </a:t>
            </a:r>
            <a:r>
              <a:rPr lang="en" sz="2000">
                <a:solidFill>
                  <a:srgbClr val="FF0000"/>
                </a:solidFill>
              </a:rPr>
              <a:t>AND</a:t>
            </a:r>
            <a:r>
              <a:rPr lang="en" sz="2000">
                <a:solidFill>
                  <a:schemeClr val="dk1"/>
                </a:solidFill>
              </a:rPr>
              <a:t> si può realizzare con {</a:t>
            </a:r>
            <a:r>
              <a:rPr lang="en" sz="2000">
                <a:solidFill>
                  <a:srgbClr val="FF0000"/>
                </a:solidFill>
              </a:rPr>
              <a:t>OR</a:t>
            </a:r>
            <a:r>
              <a:rPr lang="en" sz="2000">
                <a:solidFill>
                  <a:schemeClr val="dk1"/>
                </a:solidFill>
              </a:rPr>
              <a:t> , </a:t>
            </a:r>
            <a:r>
              <a:rPr lang="en" sz="2000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chemeClr val="dk1"/>
                </a:solidFill>
              </a:rPr>
              <a:t>} e la </a:t>
            </a:r>
            <a:r>
              <a:rPr lang="en" sz="2000">
                <a:solidFill>
                  <a:srgbClr val="FF0000"/>
                </a:solidFill>
              </a:rPr>
              <a:t>OR</a:t>
            </a:r>
            <a:r>
              <a:rPr lang="en" sz="2000">
                <a:solidFill>
                  <a:schemeClr val="dk1"/>
                </a:solidFill>
              </a:rPr>
              <a:t> con {</a:t>
            </a:r>
            <a:r>
              <a:rPr lang="en" sz="2000">
                <a:solidFill>
                  <a:srgbClr val="FF0000"/>
                </a:solidFill>
              </a:rPr>
              <a:t>AND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chemeClr val="dk1"/>
                </a:solidFill>
              </a:rPr>
              <a:t>}, anche {</a:t>
            </a:r>
            <a:r>
              <a:rPr lang="en" sz="2000">
                <a:solidFill>
                  <a:srgbClr val="FF0000"/>
                </a:solidFill>
              </a:rPr>
              <a:t>AND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lang="en" sz="2000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chemeClr val="dk1"/>
                </a:solidFill>
              </a:rPr>
              <a:t>} e {</a:t>
            </a:r>
            <a:r>
              <a:rPr lang="en" sz="2000">
                <a:solidFill>
                  <a:srgbClr val="FF0000"/>
                </a:solidFill>
              </a:rPr>
              <a:t>OR</a:t>
            </a:r>
            <a:r>
              <a:rPr lang="en" sz="2000">
                <a:solidFill>
                  <a:schemeClr val="dk1"/>
                </a:solidFill>
              </a:rPr>
              <a:t> , </a:t>
            </a:r>
            <a:r>
              <a:rPr lang="en" sz="2000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chemeClr val="dk1"/>
                </a:solidFill>
              </a:rPr>
              <a:t>} sono insiemi funzionalmente completi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Funzioni Booleane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0" y="572700"/>
            <a:ext cx="91440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19" lvl="0" marL="34271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funzione booleana può essere definita mediante una tabella: tabella di verità.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719" lvl="0" marL="34271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tabella definisce il valore della variabile dipendente per tutte le possibili combinazioni delle variabili indipendenti.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8" name="Google Shape;218;p31"/>
          <p:cNvGrpSpPr/>
          <p:nvPr/>
        </p:nvGrpSpPr>
        <p:grpSpPr>
          <a:xfrm>
            <a:off x="6019680" y="2028720"/>
            <a:ext cx="2598960" cy="2862480"/>
            <a:chOff x="3124080" y="3933720"/>
            <a:chExt cx="2598960" cy="2862480"/>
          </a:xfrm>
        </p:grpSpPr>
        <p:cxnSp>
          <p:nvCxnSpPr>
            <p:cNvPr id="219" name="Google Shape;219;p31"/>
            <p:cNvCxnSpPr/>
            <p:nvPr/>
          </p:nvCxnSpPr>
          <p:spPr>
            <a:xfrm>
              <a:off x="4968720" y="3933720"/>
              <a:ext cx="1800" cy="28590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220" name="Google Shape;220;p31"/>
            <p:cNvGrpSpPr/>
            <p:nvPr/>
          </p:nvGrpSpPr>
          <p:grpSpPr>
            <a:xfrm>
              <a:off x="3184200" y="3968640"/>
              <a:ext cx="279360" cy="2827560"/>
              <a:chOff x="3184200" y="3968640"/>
              <a:chExt cx="279360" cy="2827560"/>
            </a:xfrm>
          </p:grpSpPr>
          <p:sp>
            <p:nvSpPr>
              <p:cNvPr id="221" name="Google Shape;221;p31"/>
              <p:cNvSpPr/>
              <p:nvPr/>
            </p:nvSpPr>
            <p:spPr>
              <a:xfrm>
                <a:off x="3184200" y="3968640"/>
                <a:ext cx="229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Google Shape;222;p31"/>
              <p:cNvSpPr/>
              <p:nvPr/>
            </p:nvSpPr>
            <p:spPr>
              <a:xfrm>
                <a:off x="3398760" y="396864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3" name="Google Shape;223;p31"/>
              <p:cNvSpPr/>
              <p:nvPr/>
            </p:nvSpPr>
            <p:spPr>
              <a:xfrm>
                <a:off x="3184200" y="4376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4" name="Google Shape;224;p31"/>
              <p:cNvSpPr/>
              <p:nvPr/>
            </p:nvSpPr>
            <p:spPr>
              <a:xfrm>
                <a:off x="3184200" y="4683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5" name="Google Shape;225;p31"/>
              <p:cNvSpPr/>
              <p:nvPr/>
            </p:nvSpPr>
            <p:spPr>
              <a:xfrm>
                <a:off x="3184200" y="49878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6" name="Google Shape;226;p31"/>
              <p:cNvSpPr/>
              <p:nvPr/>
            </p:nvSpPr>
            <p:spPr>
              <a:xfrm>
                <a:off x="3184200" y="5295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7" name="Google Shape;227;p31"/>
              <p:cNvSpPr/>
              <p:nvPr/>
            </p:nvSpPr>
            <p:spPr>
              <a:xfrm>
                <a:off x="3184200" y="56023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8" name="Google Shape;228;p31"/>
              <p:cNvSpPr/>
              <p:nvPr/>
            </p:nvSpPr>
            <p:spPr>
              <a:xfrm>
                <a:off x="3184200" y="590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9" name="Google Shape;229;p31"/>
              <p:cNvSpPr/>
              <p:nvPr/>
            </p:nvSpPr>
            <p:spPr>
              <a:xfrm>
                <a:off x="3184200" y="6215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0" name="Google Shape;230;p31"/>
              <p:cNvSpPr/>
              <p:nvPr/>
            </p:nvSpPr>
            <p:spPr>
              <a:xfrm>
                <a:off x="3184200" y="6521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1" name="Google Shape;231;p31"/>
            <p:cNvGrpSpPr/>
            <p:nvPr/>
          </p:nvGrpSpPr>
          <p:grpSpPr>
            <a:xfrm>
              <a:off x="3858840" y="3968640"/>
              <a:ext cx="229200" cy="2827560"/>
              <a:chOff x="3858840" y="3968640"/>
              <a:chExt cx="229200" cy="2827560"/>
            </a:xfrm>
          </p:grpSpPr>
          <p:sp>
            <p:nvSpPr>
              <p:cNvPr id="232" name="Google Shape;232;p31"/>
              <p:cNvSpPr/>
              <p:nvPr/>
            </p:nvSpPr>
            <p:spPr>
              <a:xfrm>
                <a:off x="3858840" y="3968640"/>
                <a:ext cx="229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3" name="Google Shape;233;p31"/>
              <p:cNvSpPr/>
              <p:nvPr/>
            </p:nvSpPr>
            <p:spPr>
              <a:xfrm>
                <a:off x="4010040" y="396864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4" name="Google Shape;234;p31"/>
              <p:cNvSpPr/>
              <p:nvPr/>
            </p:nvSpPr>
            <p:spPr>
              <a:xfrm>
                <a:off x="3858840" y="4376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5" name="Google Shape;235;p31"/>
              <p:cNvSpPr/>
              <p:nvPr/>
            </p:nvSpPr>
            <p:spPr>
              <a:xfrm>
                <a:off x="3858840" y="4683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6" name="Google Shape;236;p31"/>
              <p:cNvSpPr/>
              <p:nvPr/>
            </p:nvSpPr>
            <p:spPr>
              <a:xfrm>
                <a:off x="3858840" y="49878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7" name="Google Shape;237;p31"/>
              <p:cNvSpPr/>
              <p:nvPr/>
            </p:nvSpPr>
            <p:spPr>
              <a:xfrm>
                <a:off x="3858840" y="5295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8" name="Google Shape;238;p31"/>
              <p:cNvSpPr/>
              <p:nvPr/>
            </p:nvSpPr>
            <p:spPr>
              <a:xfrm>
                <a:off x="3858840" y="56023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9" name="Google Shape;239;p31"/>
              <p:cNvSpPr/>
              <p:nvPr/>
            </p:nvSpPr>
            <p:spPr>
              <a:xfrm>
                <a:off x="3858840" y="590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0" name="Google Shape;240;p31"/>
              <p:cNvSpPr/>
              <p:nvPr/>
            </p:nvSpPr>
            <p:spPr>
              <a:xfrm>
                <a:off x="3858840" y="6215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1" name="Google Shape;241;p31"/>
              <p:cNvSpPr/>
              <p:nvPr/>
            </p:nvSpPr>
            <p:spPr>
              <a:xfrm>
                <a:off x="3858840" y="6521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42" name="Google Shape;242;p31"/>
            <p:cNvGrpSpPr/>
            <p:nvPr/>
          </p:nvGrpSpPr>
          <p:grpSpPr>
            <a:xfrm>
              <a:off x="4470120" y="3968640"/>
              <a:ext cx="249120" cy="2827560"/>
              <a:chOff x="4470120" y="3968640"/>
              <a:chExt cx="249120" cy="2827560"/>
            </a:xfrm>
          </p:grpSpPr>
          <p:sp>
            <p:nvSpPr>
              <p:cNvPr id="243" name="Google Shape;243;p31"/>
              <p:cNvSpPr/>
              <p:nvPr/>
            </p:nvSpPr>
            <p:spPr>
              <a:xfrm>
                <a:off x="4470120" y="3968640"/>
                <a:ext cx="229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4" name="Google Shape;244;p31"/>
              <p:cNvSpPr/>
              <p:nvPr/>
            </p:nvSpPr>
            <p:spPr>
              <a:xfrm>
                <a:off x="4654440" y="396864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5" name="Google Shape;245;p31"/>
              <p:cNvSpPr/>
              <p:nvPr/>
            </p:nvSpPr>
            <p:spPr>
              <a:xfrm>
                <a:off x="4470120" y="4376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6" name="Google Shape;246;p31"/>
              <p:cNvSpPr/>
              <p:nvPr/>
            </p:nvSpPr>
            <p:spPr>
              <a:xfrm>
                <a:off x="4470120" y="4683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7" name="Google Shape;247;p31"/>
              <p:cNvSpPr/>
              <p:nvPr/>
            </p:nvSpPr>
            <p:spPr>
              <a:xfrm>
                <a:off x="4471920" y="4987800"/>
                <a:ext cx="2094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8" name="Google Shape;248;p31"/>
              <p:cNvSpPr/>
              <p:nvPr/>
            </p:nvSpPr>
            <p:spPr>
              <a:xfrm>
                <a:off x="4470120" y="5295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9" name="Google Shape;249;p31"/>
              <p:cNvSpPr/>
              <p:nvPr/>
            </p:nvSpPr>
            <p:spPr>
              <a:xfrm>
                <a:off x="4470120" y="56023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0" name="Google Shape;250;p31"/>
              <p:cNvSpPr/>
              <p:nvPr/>
            </p:nvSpPr>
            <p:spPr>
              <a:xfrm>
                <a:off x="4470120" y="590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1" name="Google Shape;251;p31"/>
              <p:cNvSpPr/>
              <p:nvPr/>
            </p:nvSpPr>
            <p:spPr>
              <a:xfrm>
                <a:off x="4471560" y="6215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2" name="Google Shape;252;p31"/>
              <p:cNvSpPr/>
              <p:nvPr/>
            </p:nvSpPr>
            <p:spPr>
              <a:xfrm>
                <a:off x="4471560" y="6521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53" name="Google Shape;253;p31"/>
            <p:cNvCxnSpPr/>
            <p:nvPr/>
          </p:nvCxnSpPr>
          <p:spPr>
            <a:xfrm>
              <a:off x="3124080" y="4307040"/>
              <a:ext cx="1844700" cy="15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254" name="Google Shape;254;p31"/>
            <p:cNvGrpSpPr/>
            <p:nvPr/>
          </p:nvGrpSpPr>
          <p:grpSpPr>
            <a:xfrm>
              <a:off x="5219280" y="3933720"/>
              <a:ext cx="279360" cy="2827560"/>
              <a:chOff x="5219280" y="3933720"/>
              <a:chExt cx="279360" cy="2827560"/>
            </a:xfrm>
          </p:grpSpPr>
          <p:sp>
            <p:nvSpPr>
              <p:cNvPr id="255" name="Google Shape;255;p31"/>
              <p:cNvSpPr/>
              <p:nvPr/>
            </p:nvSpPr>
            <p:spPr>
              <a:xfrm>
                <a:off x="5219640" y="3933720"/>
                <a:ext cx="2049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5433840" y="393372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5219280" y="4341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5219280" y="46483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5219280" y="4952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5221440" y="5261040"/>
                <a:ext cx="12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5219280" y="5567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5219280" y="58737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5219280" y="617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5219280" y="6486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65" name="Google Shape;265;p31"/>
            <p:cNvCxnSpPr/>
            <p:nvPr/>
          </p:nvCxnSpPr>
          <p:spPr>
            <a:xfrm>
              <a:off x="4884840" y="4307040"/>
              <a:ext cx="838200" cy="15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66" name="Google Shape;266;p31"/>
          <p:cNvSpPr txBox="1"/>
          <p:nvPr/>
        </p:nvSpPr>
        <p:spPr>
          <a:xfrm>
            <a:off x="0" y="1959975"/>
            <a:ext cx="5438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funzione di n variabili f(x</a:t>
            </a:r>
            <a:r>
              <a:rPr baseline="-25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x</a:t>
            </a:r>
            <a:r>
              <a:rPr baseline="-25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…, x</a:t>
            </a:r>
            <a:r>
              <a:rPr baseline="-25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è definita su 2</a:t>
            </a:r>
            <a:r>
              <a:rPr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punti e quindi la tabella di verità avrà 2</a:t>
            </a:r>
            <a:r>
              <a:rPr baseline="30000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righe.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Sommario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Architettura Von </a:t>
            </a:r>
            <a:r>
              <a:rPr lang="en" sz="2400"/>
              <a:t>Neumann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Algebra di Boole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Letterali, clausole </a:t>
            </a:r>
            <a:r>
              <a:rPr lang="en" sz="2400"/>
              <a:t>e</a:t>
            </a:r>
            <a:r>
              <a:rPr lang="en" sz="2400"/>
              <a:t> funzioni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Minimizzazione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Tabelle di verità: esempi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85" y="1595310"/>
            <a:ext cx="3095639" cy="27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9042" y="1595300"/>
            <a:ext cx="3926957" cy="3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/>
          <p:nvPr/>
        </p:nvSpPr>
        <p:spPr>
          <a:xfrm>
            <a:off x="0" y="4691275"/>
            <a:ext cx="75882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 u="none" cap="none" strike="noStrike">
                <a:solidFill>
                  <a:srgbClr val="000000"/>
                </a:solidFill>
              </a:rPr>
              <a:t>NOTA (in binario):</a:t>
            </a:r>
            <a:r>
              <a:rPr i="0" lang="en" sz="2400" u="none" cap="none" strike="noStrike">
                <a:solidFill>
                  <a:srgbClr val="000000"/>
                </a:solidFill>
              </a:rPr>
              <a:t> </a:t>
            </a:r>
            <a:r>
              <a:rPr b="1" i="1" lang="en" sz="2400" u="none" cap="none" strike="noStrike">
                <a:solidFill>
                  <a:srgbClr val="FF3300"/>
                </a:solidFill>
              </a:rPr>
              <a:t>1+1 genera risultato 0 e riporto 1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-5" y="669995"/>
            <a:ext cx="3441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Esempio:</a:t>
            </a:r>
            <a:r>
              <a:rPr b="1" i="0" lang="en" sz="2000" u="none" cap="none" strike="noStrike">
                <a:solidFill>
                  <a:srgbClr val="000000"/>
                </a:solidFill>
              </a:rPr>
              <a:t>  </a:t>
            </a:r>
            <a:r>
              <a:rPr b="1" i="0" lang="en" sz="2000" u="none" cap="none" strike="noStrike">
                <a:solidFill>
                  <a:srgbClr val="3333CC"/>
                </a:solidFill>
              </a:rPr>
              <a:t>half adder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000000"/>
                </a:solidFill>
              </a:rPr>
              <a:t>addiziona 2 bit per ottenere Somma e riporto (Carry)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4084700" y="572700"/>
            <a:ext cx="5026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Esempio:</a:t>
            </a:r>
            <a:r>
              <a:rPr b="1" i="0" lang="en" sz="2000" u="none" cap="none" strike="noStrike">
                <a:solidFill>
                  <a:srgbClr val="000000"/>
                </a:solidFill>
              </a:rPr>
              <a:t>  </a:t>
            </a:r>
            <a:r>
              <a:rPr b="1" i="0" lang="en" sz="2000" u="none" cap="none" strike="noStrike">
                <a:solidFill>
                  <a:srgbClr val="3333CC"/>
                </a:solidFill>
              </a:rPr>
              <a:t>full adder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000" u="none" cap="none" strike="noStrike">
                <a:solidFill>
                  <a:srgbClr val="000000"/>
                </a:solidFill>
              </a:rPr>
              <a:t>addiziona 2 bit e un riporto (Carry in) per ottenere un bit Sum e un riporto</a:t>
            </a:r>
            <a:r>
              <a:rPr lang="en" sz="2000"/>
              <a:t> </a:t>
            </a:r>
            <a:r>
              <a:rPr i="0" lang="en" sz="2000" u="none" cap="none" strike="noStrike">
                <a:solidFill>
                  <a:srgbClr val="000000"/>
                </a:solidFill>
              </a:rPr>
              <a:t>Carry Out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-6725" y="2716300"/>
            <a:ext cx="9144000" cy="824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-6725" y="1488625"/>
            <a:ext cx="9144000" cy="756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Forme elementari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0" y="572700"/>
            <a:ext cx="8389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Letterali</a:t>
            </a:r>
            <a:r>
              <a:rPr b="1" lang="en" sz="2000">
                <a:solidFill>
                  <a:schemeClr val="dk1"/>
                </a:solidFill>
              </a:rPr>
              <a:t>:</a:t>
            </a:r>
            <a:br>
              <a:rPr b="1"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ogni occorrenza di una variabile o del suo complemento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Clausola</a:t>
            </a:r>
            <a:r>
              <a:rPr lang="en" sz="2000">
                <a:solidFill>
                  <a:schemeClr val="dk1"/>
                </a:solidFill>
              </a:rPr>
              <a:t> (o</a:t>
            </a:r>
            <a:r>
              <a:rPr b="1" lang="en" sz="2000">
                <a:solidFill>
                  <a:schemeClr val="dk1"/>
                </a:solidFill>
              </a:rPr>
              <a:t> termine elementare</a:t>
            </a:r>
            <a:r>
              <a:rPr lang="en" sz="2000">
                <a:solidFill>
                  <a:schemeClr val="dk1"/>
                </a:solidFill>
              </a:rPr>
              <a:t>)</a:t>
            </a:r>
            <a:r>
              <a:rPr b="1" lang="en" sz="2000">
                <a:solidFill>
                  <a:schemeClr val="dk1"/>
                </a:solidFill>
              </a:rPr>
              <a:t>:</a:t>
            </a:r>
            <a:br>
              <a:rPr b="1" lang="en" sz="2000">
                <a:solidFill>
                  <a:srgbClr val="FF0000"/>
                </a:solidFill>
              </a:rPr>
            </a:br>
            <a:r>
              <a:rPr b="1" lang="en" sz="2000">
                <a:solidFill>
                  <a:srgbClr val="FF0000"/>
                </a:solidFill>
              </a:rPr>
              <a:t>prodotto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di </a:t>
            </a:r>
            <a:r>
              <a:rPr b="1" i="1" lang="en" sz="2000">
                <a:solidFill>
                  <a:schemeClr val="dk1"/>
                </a:solidFill>
              </a:rPr>
              <a:t>n</a:t>
            </a:r>
            <a:r>
              <a:rPr lang="en" sz="2000">
                <a:solidFill>
                  <a:schemeClr val="dk1"/>
                </a:solidFill>
              </a:rPr>
              <a:t> letterali di variabili distinte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333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Fattore elementare</a:t>
            </a:r>
            <a:r>
              <a:rPr lang="en" sz="2000">
                <a:solidFill>
                  <a:schemeClr val="dk1"/>
                </a:solidFill>
              </a:rPr>
              <a:t>:</a:t>
            </a:r>
            <a:br>
              <a:rPr lang="en" sz="2000">
                <a:solidFill>
                  <a:schemeClr val="dk1"/>
                </a:solidFill>
              </a:rPr>
            </a:br>
            <a:r>
              <a:rPr b="1" lang="en" sz="2000">
                <a:solidFill>
                  <a:srgbClr val="FF0000"/>
                </a:solidFill>
              </a:rPr>
              <a:t>somma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di </a:t>
            </a:r>
            <a:r>
              <a:rPr b="1" i="1" lang="en" sz="2000">
                <a:solidFill>
                  <a:schemeClr val="dk1"/>
                </a:solidFill>
              </a:rPr>
              <a:t>n</a:t>
            </a:r>
            <a:r>
              <a:rPr lang="en" sz="2000">
                <a:solidFill>
                  <a:schemeClr val="dk1"/>
                </a:solidFill>
              </a:rPr>
              <a:t> letterali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5132775" y="1488625"/>
            <a:ext cx="40110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    es.     </a:t>
            </a:r>
            <a:r>
              <a:rPr b="1" lang="en" sz="2000">
                <a:solidFill>
                  <a:schemeClr val="dk1"/>
                </a:solidFill>
              </a:rPr>
              <a:t>ab ;  a'd ;  bd'x 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5257575" y="2842175"/>
            <a:ext cx="388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es.	</a:t>
            </a:r>
            <a:r>
              <a:rPr b="1" lang="en" sz="2000">
                <a:solidFill>
                  <a:schemeClr val="dk1"/>
                </a:solidFill>
              </a:rPr>
              <a:t>a+b ; a'+d ; b+d+x' 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0" y="3906375"/>
            <a:ext cx="9144000" cy="1237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3333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3333CC"/>
                </a:solidFill>
              </a:rPr>
              <a:t>F</a:t>
            </a:r>
            <a:r>
              <a:rPr b="1" lang="en" sz="2000">
                <a:solidFill>
                  <a:srgbClr val="3333CC"/>
                </a:solidFill>
              </a:rPr>
              <a:t>unzioni di livello 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le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b="1" lang="en" sz="2000">
                <a:solidFill>
                  <a:srgbClr val="FF0000"/>
                </a:solidFill>
              </a:rPr>
              <a:t>clausole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ed i</a:t>
            </a:r>
            <a:r>
              <a:rPr b="1" lang="en" sz="2000">
                <a:solidFill>
                  <a:srgbClr val="FF0000"/>
                </a:solidFill>
              </a:rPr>
              <a:t> fattori elementari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con </a:t>
            </a:r>
            <a:r>
              <a:rPr b="1" i="1" lang="en" sz="2000">
                <a:solidFill>
                  <a:schemeClr val="dk1"/>
                </a:solidFill>
              </a:rPr>
              <a:t>n</a:t>
            </a:r>
            <a:r>
              <a:rPr b="1" lang="en" sz="2000">
                <a:solidFill>
                  <a:schemeClr val="dk1"/>
                </a:solidFill>
              </a:rPr>
              <a:t>&gt;1</a:t>
            </a:r>
            <a:endParaRPr b="1"/>
          </a:p>
        </p:txBody>
      </p:sp>
      <p:sp>
        <p:nvSpPr>
          <p:cNvPr id="288" name="Google Shape;288;p33"/>
          <p:cNvSpPr/>
          <p:nvPr/>
        </p:nvSpPr>
        <p:spPr>
          <a:xfrm>
            <a:off x="3869425" y="3584788"/>
            <a:ext cx="1391700" cy="277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/>
          <p:nvPr/>
        </p:nvSpPr>
        <p:spPr>
          <a:xfrm>
            <a:off x="-6725" y="2563900"/>
            <a:ext cx="9144000" cy="824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-6725" y="1488625"/>
            <a:ext cx="9144000" cy="756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Forme elementari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0" y="572700"/>
            <a:ext cx="9144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Fra le possibili forme algebriche che una funzione può assumere sono di particolare importanza le cosiddette forme elementari: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0" y="14087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Primo Tipo “P”: </a:t>
            </a:r>
            <a:r>
              <a:rPr lang="en" sz="2000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omme di clausole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y = (a + b') (a' + d) (b + d' + x);   y = a (b + c') (a' + c + x)</a:t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0" y="25517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Secondo</a:t>
            </a:r>
            <a:r>
              <a:rPr b="1" lang="en" sz="2000">
                <a:solidFill>
                  <a:srgbClr val="FF0000"/>
                </a:solidFill>
              </a:rPr>
              <a:t> Tipo “S”: </a:t>
            </a:r>
            <a:r>
              <a:rPr lang="en" sz="2000">
                <a:solidFill>
                  <a:schemeClr val="dk1"/>
                </a:solidFill>
              </a:rPr>
              <a:t>Prodotti</a:t>
            </a:r>
            <a:r>
              <a:rPr lang="en" sz="2000">
                <a:solidFill>
                  <a:schemeClr val="dk1"/>
                </a:solidFill>
              </a:rPr>
              <a:t> di fattori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y = ab' + a'd + bd'x;     y = a + bc' + a'c x</a:t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0" y="4202200"/>
            <a:ext cx="9144000" cy="941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Funzioni di livello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forme elementari</a:t>
            </a:r>
            <a:endParaRPr b="1"/>
          </a:p>
        </p:txBody>
      </p:sp>
      <p:sp>
        <p:nvSpPr>
          <p:cNvPr id="300" name="Google Shape;300;p34"/>
          <p:cNvSpPr/>
          <p:nvPr/>
        </p:nvSpPr>
        <p:spPr>
          <a:xfrm>
            <a:off x="3869425" y="3737188"/>
            <a:ext cx="1391700" cy="277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/>
          <p:nvPr/>
        </p:nvSpPr>
        <p:spPr>
          <a:xfrm>
            <a:off x="-6725" y="3097300"/>
            <a:ext cx="9144000" cy="824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-6725" y="1412425"/>
            <a:ext cx="9144000" cy="756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Mintermini e maxtermini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0" y="5727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Per le funzioni di </a:t>
            </a:r>
            <a:r>
              <a:rPr i="1" lang="en" sz="2000">
                <a:solidFill>
                  <a:schemeClr val="dk1"/>
                </a:solidFill>
              </a:rPr>
              <a:t>n</a:t>
            </a:r>
            <a:r>
              <a:rPr lang="en" sz="2000">
                <a:solidFill>
                  <a:schemeClr val="dk1"/>
                </a:solidFill>
              </a:rPr>
              <a:t> variabili valgono le seguenti definizioni: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0" y="1297400"/>
            <a:ext cx="9144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mintermine</a:t>
            </a:r>
            <a:r>
              <a:rPr b="1" lang="en" sz="2000">
                <a:solidFill>
                  <a:schemeClr val="dk1"/>
                </a:solidFill>
              </a:rPr>
              <a:t> o </a:t>
            </a:r>
            <a:r>
              <a:rPr b="1" lang="en" sz="2000">
                <a:solidFill>
                  <a:srgbClr val="3333CC"/>
                </a:solidFill>
              </a:rPr>
              <a:t>termine prodotto P</a:t>
            </a:r>
            <a:r>
              <a:rPr lang="en" sz="2000">
                <a:solidFill>
                  <a:schemeClr val="dk1"/>
                </a:solidFill>
              </a:rPr>
              <a:t>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una </a:t>
            </a:r>
            <a:r>
              <a:rPr b="1" lang="en" sz="1800">
                <a:solidFill>
                  <a:schemeClr val="dk1"/>
                </a:solidFill>
              </a:rPr>
              <a:t>clausola</a:t>
            </a:r>
            <a:r>
              <a:rPr lang="en" sz="1800">
                <a:solidFill>
                  <a:schemeClr val="dk1"/>
                </a:solidFill>
              </a:rPr>
              <a:t> di </a:t>
            </a:r>
            <a:r>
              <a:rPr b="1" lang="en" sz="1800">
                <a:solidFill>
                  <a:schemeClr val="dk1"/>
                </a:solidFill>
              </a:rPr>
              <a:t>ordine </a:t>
            </a:r>
            <a:r>
              <a:rPr b="1" i="1" lang="en" sz="1800">
                <a:solidFill>
                  <a:schemeClr val="dk1"/>
                </a:solidFill>
              </a:rPr>
              <a:t>n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chemeClr val="dk1"/>
                </a:solidFill>
              </a:rPr>
              <a:t>(ossia un prodotto dei letterali di tutte le variabili)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0" y="3103675"/>
            <a:ext cx="9144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maxtermine o fattore somma S</a:t>
            </a:r>
            <a:r>
              <a:rPr lang="en" sz="2000">
                <a:solidFill>
                  <a:schemeClr val="dk1"/>
                </a:solidFill>
              </a:rPr>
              <a:t>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una </a:t>
            </a:r>
            <a:r>
              <a:rPr b="1" lang="en" sz="1800">
                <a:solidFill>
                  <a:schemeClr val="dk1"/>
                </a:solidFill>
              </a:rPr>
              <a:t>somma</a:t>
            </a:r>
            <a:r>
              <a:rPr lang="en" sz="1800">
                <a:solidFill>
                  <a:schemeClr val="dk1"/>
                </a:solidFill>
              </a:rPr>
              <a:t> di </a:t>
            </a:r>
            <a:r>
              <a:rPr b="1" i="1" lang="en" sz="1800">
                <a:solidFill>
                  <a:schemeClr val="dk1"/>
                </a:solidFill>
              </a:rPr>
              <a:t>n </a:t>
            </a:r>
            <a:r>
              <a:rPr b="1" lang="en" sz="1800">
                <a:solidFill>
                  <a:schemeClr val="dk1"/>
                </a:solidFill>
              </a:rPr>
              <a:t>letterali</a:t>
            </a:r>
            <a:r>
              <a:rPr lang="en" sz="1800">
                <a:solidFill>
                  <a:schemeClr val="dk1"/>
                </a:solidFill>
              </a:rPr>
              <a:t>, uno per ciascuna variabile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0" y="2128375"/>
            <a:ext cx="9144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es.</a:t>
            </a:r>
            <a:r>
              <a:rPr lang="en" sz="2000">
                <a:solidFill>
                  <a:schemeClr val="dk1"/>
                </a:solidFill>
              </a:rPr>
              <a:t>		 </a:t>
            </a:r>
            <a:r>
              <a:rPr b="1" lang="en" sz="2000">
                <a:solidFill>
                  <a:schemeClr val="dk1"/>
                </a:solidFill>
              </a:rPr>
              <a:t>ab ; a'b'c ; abc'de'f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"/>
          <p:cNvSpPr txBox="1"/>
          <p:nvPr/>
        </p:nvSpPr>
        <p:spPr>
          <a:xfrm>
            <a:off x="0" y="3920650"/>
            <a:ext cx="9144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es.	(a' + b') ; (a + b + c') ; (a' + b' + c + d' + e' + f')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6906400" y="2308075"/>
            <a:ext cx="2237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n=2, 3, 6</a:t>
            </a:r>
            <a:endParaRPr/>
          </a:p>
        </p:txBody>
      </p:sp>
      <p:sp>
        <p:nvSpPr>
          <p:cNvPr id="314" name="Google Shape;314;p35"/>
          <p:cNvSpPr txBox="1"/>
          <p:nvPr/>
        </p:nvSpPr>
        <p:spPr>
          <a:xfrm>
            <a:off x="6906400" y="4119675"/>
            <a:ext cx="2237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n=2, 3, 6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Dalla tabella di verità alla forma algebrica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320" name="Google Shape;320;p36"/>
          <p:cNvGrpSpPr/>
          <p:nvPr/>
        </p:nvGrpSpPr>
        <p:grpSpPr>
          <a:xfrm>
            <a:off x="1219080" y="1371600"/>
            <a:ext cx="7010700" cy="3581280"/>
            <a:chOff x="838080" y="2057400"/>
            <a:chExt cx="7010700" cy="3581280"/>
          </a:xfrm>
        </p:grpSpPr>
        <p:sp>
          <p:nvSpPr>
            <p:cNvPr id="321" name="Google Shape;321;p36"/>
            <p:cNvSpPr/>
            <p:nvPr/>
          </p:nvSpPr>
          <p:spPr>
            <a:xfrm>
              <a:off x="5486400" y="2057400"/>
              <a:ext cx="2133600" cy="914400"/>
            </a:xfrm>
            <a:prstGeom prst="rect">
              <a:avLst/>
            </a:prstGeom>
            <a:solidFill>
              <a:srgbClr val="FFFFFF"/>
            </a:solidFill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dir="2700000" dist="107932">
                <a:srgbClr val="80808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2" name="Google Shape;322;p36"/>
            <p:cNvGrpSpPr/>
            <p:nvPr/>
          </p:nvGrpSpPr>
          <p:grpSpPr>
            <a:xfrm>
              <a:off x="838080" y="3200400"/>
              <a:ext cx="7010700" cy="2438280"/>
              <a:chOff x="838080" y="3200400"/>
              <a:chExt cx="7010700" cy="2438280"/>
            </a:xfrm>
          </p:grpSpPr>
          <p:sp>
            <p:nvSpPr>
              <p:cNvPr id="323" name="Google Shape;323;p36"/>
              <p:cNvSpPr/>
              <p:nvPr/>
            </p:nvSpPr>
            <p:spPr>
              <a:xfrm>
                <a:off x="7162920" y="3200400"/>
                <a:ext cx="380879" cy="1600197"/>
              </a:xfrm>
              <a:custGeom>
                <a:rect b="b" l="l" r="r" t="t"/>
                <a:pathLst>
                  <a:path extrusionOk="0" h="4447" w="1060">
                    <a:moveTo>
                      <a:pt x="264" y="4446"/>
                    </a:moveTo>
                    <a:lnTo>
                      <a:pt x="264" y="1111"/>
                    </a:lnTo>
                    <a:lnTo>
                      <a:pt x="0" y="1111"/>
                    </a:lnTo>
                    <a:lnTo>
                      <a:pt x="529" y="0"/>
                    </a:lnTo>
                    <a:lnTo>
                      <a:pt x="1059" y="1111"/>
                    </a:lnTo>
                    <a:lnTo>
                      <a:pt x="794" y="1111"/>
                    </a:lnTo>
                    <a:lnTo>
                      <a:pt x="794" y="4446"/>
                    </a:lnTo>
                    <a:lnTo>
                      <a:pt x="264" y="4446"/>
                    </a:lnTo>
                  </a:path>
                </a:pathLst>
              </a:custGeom>
              <a:solidFill>
                <a:srgbClr val="3366FF"/>
              </a:solidFill>
              <a:ln cap="flat" cmpd="sng" w="284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  <a:effectLst>
                <a:outerShdw dir="2700000" dist="107932">
                  <a:srgbClr val="808080"/>
                </a:outerShdw>
              </a:effectLst>
            </p:spPr>
          </p:sp>
          <p:grpSp>
            <p:nvGrpSpPr>
              <p:cNvPr id="324" name="Google Shape;324;p36"/>
              <p:cNvGrpSpPr/>
              <p:nvPr/>
            </p:nvGrpSpPr>
            <p:grpSpPr>
              <a:xfrm>
                <a:off x="838080" y="4952880"/>
                <a:ext cx="7010700" cy="685800"/>
                <a:chOff x="838080" y="4952880"/>
                <a:chExt cx="7010700" cy="685800"/>
              </a:xfrm>
            </p:grpSpPr>
            <p:sp>
              <p:nvSpPr>
                <p:cNvPr id="325" name="Google Shape;325;p36"/>
                <p:cNvSpPr/>
                <p:nvPr/>
              </p:nvSpPr>
              <p:spPr>
                <a:xfrm>
                  <a:off x="838080" y="4952880"/>
                  <a:ext cx="7010700" cy="685800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284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effectLst>
                  <a:outerShdw dir="2700000" dist="107932">
                    <a:srgbClr val="808080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36"/>
                <p:cNvSpPr/>
                <p:nvPr/>
              </p:nvSpPr>
              <p:spPr>
                <a:xfrm>
                  <a:off x="1149840" y="4952880"/>
                  <a:ext cx="6330258" cy="520560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6800" lIns="90000" spcFirstLastPara="1" rIns="90000" wrap="square" tIns="468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" sz="2800" u="none" cap="none" strike="noStrike">
                      <a:solidFill>
                        <a:srgbClr val="3333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forma canonica di primo tipo o di tipo P</a:t>
                  </a:r>
                  <a:r>
                    <a:rPr b="0" i="0" lang="en" sz="20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endParaRPr b="0" i="0" sz="20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grpSp>
        <p:nvGrpSpPr>
          <p:cNvPr id="327" name="Google Shape;327;p36"/>
          <p:cNvGrpSpPr/>
          <p:nvPr/>
        </p:nvGrpSpPr>
        <p:grpSpPr>
          <a:xfrm>
            <a:off x="990480" y="609480"/>
            <a:ext cx="3368640" cy="2451180"/>
            <a:chOff x="609480" y="1295280"/>
            <a:chExt cx="3368640" cy="2451180"/>
          </a:xfrm>
        </p:grpSpPr>
        <p:grpSp>
          <p:nvGrpSpPr>
            <p:cNvPr id="328" name="Google Shape;328;p36"/>
            <p:cNvGrpSpPr/>
            <p:nvPr/>
          </p:nvGrpSpPr>
          <p:grpSpPr>
            <a:xfrm>
              <a:off x="2780640" y="1908000"/>
              <a:ext cx="1196040" cy="336540"/>
              <a:chOff x="2780640" y="1908000"/>
              <a:chExt cx="1196040" cy="336540"/>
            </a:xfrm>
          </p:grpSpPr>
          <p:sp>
            <p:nvSpPr>
              <p:cNvPr id="329" name="Google Shape;329;p36"/>
              <p:cNvSpPr/>
              <p:nvPr/>
            </p:nvSpPr>
            <p:spPr>
              <a:xfrm>
                <a:off x="2780640" y="190800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3363840" y="190800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3447360" y="190800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3642840" y="190800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3838680" y="204624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r>
                  <a:rPr b="0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4" name="Google Shape;334;p36"/>
            <p:cNvGrpSpPr/>
            <p:nvPr/>
          </p:nvGrpSpPr>
          <p:grpSpPr>
            <a:xfrm>
              <a:off x="2780640" y="2157480"/>
              <a:ext cx="1197480" cy="336180"/>
              <a:chOff x="2780640" y="2157480"/>
              <a:chExt cx="1197480" cy="336180"/>
            </a:xfrm>
          </p:grpSpPr>
          <p:sp>
            <p:nvSpPr>
              <p:cNvPr id="335" name="Google Shape;335;p36"/>
              <p:cNvSpPr/>
              <p:nvPr/>
            </p:nvSpPr>
            <p:spPr>
              <a:xfrm>
                <a:off x="2780640" y="215748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" name="Google Shape;336;p36"/>
              <p:cNvSpPr/>
              <p:nvPr/>
            </p:nvSpPr>
            <p:spPr>
              <a:xfrm>
                <a:off x="3363840" y="21574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7" name="Google Shape;337;p36"/>
              <p:cNvSpPr/>
              <p:nvPr/>
            </p:nvSpPr>
            <p:spPr>
              <a:xfrm>
                <a:off x="3447360" y="215748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8" name="Google Shape;338;p36"/>
              <p:cNvSpPr/>
              <p:nvPr/>
            </p:nvSpPr>
            <p:spPr>
              <a:xfrm>
                <a:off x="3642840" y="215748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9" name="Google Shape;339;p36"/>
              <p:cNvSpPr/>
              <p:nvPr/>
            </p:nvSpPr>
            <p:spPr>
              <a:xfrm>
                <a:off x="3840120" y="229536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40" name="Google Shape;340;p36"/>
            <p:cNvGrpSpPr/>
            <p:nvPr/>
          </p:nvGrpSpPr>
          <p:grpSpPr>
            <a:xfrm>
              <a:off x="2780640" y="2408400"/>
              <a:ext cx="1196040" cy="336180"/>
              <a:chOff x="2780640" y="2408400"/>
              <a:chExt cx="1196040" cy="336180"/>
            </a:xfrm>
          </p:grpSpPr>
          <p:sp>
            <p:nvSpPr>
              <p:cNvPr id="341" name="Google Shape;341;p36"/>
              <p:cNvSpPr/>
              <p:nvPr/>
            </p:nvSpPr>
            <p:spPr>
              <a:xfrm>
                <a:off x="2780640" y="240840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2" name="Google Shape;342;p36"/>
              <p:cNvSpPr/>
              <p:nvPr/>
            </p:nvSpPr>
            <p:spPr>
              <a:xfrm>
                <a:off x="3363840" y="240840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3" name="Google Shape;343;p36"/>
              <p:cNvSpPr/>
              <p:nvPr/>
            </p:nvSpPr>
            <p:spPr>
              <a:xfrm>
                <a:off x="3447360" y="240840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4" name="Google Shape;344;p36"/>
              <p:cNvSpPr/>
              <p:nvPr/>
            </p:nvSpPr>
            <p:spPr>
              <a:xfrm>
                <a:off x="3642840" y="240840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5" name="Google Shape;345;p36"/>
              <p:cNvSpPr/>
              <p:nvPr/>
            </p:nvSpPr>
            <p:spPr>
              <a:xfrm>
                <a:off x="3838680" y="254628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46" name="Google Shape;346;p36"/>
            <p:cNvGrpSpPr/>
            <p:nvPr/>
          </p:nvGrpSpPr>
          <p:grpSpPr>
            <a:xfrm>
              <a:off x="2780640" y="2658960"/>
              <a:ext cx="1197480" cy="336540"/>
              <a:chOff x="2780640" y="2658960"/>
              <a:chExt cx="1197480" cy="336540"/>
            </a:xfrm>
          </p:grpSpPr>
          <p:sp>
            <p:nvSpPr>
              <p:cNvPr id="347" name="Google Shape;347;p36"/>
              <p:cNvSpPr/>
              <p:nvPr/>
            </p:nvSpPr>
            <p:spPr>
              <a:xfrm>
                <a:off x="2780640" y="265896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" name="Google Shape;348;p36"/>
              <p:cNvSpPr/>
              <p:nvPr/>
            </p:nvSpPr>
            <p:spPr>
              <a:xfrm>
                <a:off x="3363840" y="265896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" name="Google Shape;349;p36"/>
              <p:cNvSpPr/>
              <p:nvPr/>
            </p:nvSpPr>
            <p:spPr>
              <a:xfrm>
                <a:off x="3447360" y="265896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0" name="Google Shape;350;p36"/>
              <p:cNvSpPr/>
              <p:nvPr/>
            </p:nvSpPr>
            <p:spPr>
              <a:xfrm>
                <a:off x="3642840" y="265896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3840120" y="279720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52" name="Google Shape;352;p36"/>
            <p:cNvGrpSpPr/>
            <p:nvPr/>
          </p:nvGrpSpPr>
          <p:grpSpPr>
            <a:xfrm>
              <a:off x="2780640" y="2909880"/>
              <a:ext cx="1196040" cy="336540"/>
              <a:chOff x="2780640" y="2909880"/>
              <a:chExt cx="1196040" cy="336540"/>
            </a:xfrm>
          </p:grpSpPr>
          <p:sp>
            <p:nvSpPr>
              <p:cNvPr id="353" name="Google Shape;353;p36"/>
              <p:cNvSpPr/>
              <p:nvPr/>
            </p:nvSpPr>
            <p:spPr>
              <a:xfrm>
                <a:off x="2780640" y="290988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3363840" y="29098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3447360" y="290988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3642840" y="290988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3838680" y="304812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b="0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58" name="Google Shape;358;p36"/>
            <p:cNvGrpSpPr/>
            <p:nvPr/>
          </p:nvGrpSpPr>
          <p:grpSpPr>
            <a:xfrm>
              <a:off x="2780640" y="3159000"/>
              <a:ext cx="1196040" cy="336540"/>
              <a:chOff x="2780640" y="3159000"/>
              <a:chExt cx="1196040" cy="336540"/>
            </a:xfrm>
          </p:grpSpPr>
          <p:sp>
            <p:nvSpPr>
              <p:cNvPr id="359" name="Google Shape;359;p36"/>
              <p:cNvSpPr/>
              <p:nvPr/>
            </p:nvSpPr>
            <p:spPr>
              <a:xfrm>
                <a:off x="2780640" y="315900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3363840" y="315900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3447360" y="315900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3642840" y="315900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3838680" y="329724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b="0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64" name="Google Shape;364;p36"/>
            <p:cNvGrpSpPr/>
            <p:nvPr/>
          </p:nvGrpSpPr>
          <p:grpSpPr>
            <a:xfrm>
              <a:off x="2780640" y="3409920"/>
              <a:ext cx="1197480" cy="336540"/>
              <a:chOff x="2780640" y="3409920"/>
              <a:chExt cx="1197480" cy="336540"/>
            </a:xfrm>
          </p:grpSpPr>
          <p:sp>
            <p:nvSpPr>
              <p:cNvPr id="365" name="Google Shape;365;p36"/>
              <p:cNvSpPr/>
              <p:nvPr/>
            </p:nvSpPr>
            <p:spPr>
              <a:xfrm>
                <a:off x="2780640" y="340992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3363840" y="340992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3447360" y="340992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3642840" y="340992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3840120" y="354816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370" name="Google Shape;370;p36"/>
            <p:cNvCxnSpPr/>
            <p:nvPr/>
          </p:nvCxnSpPr>
          <p:spPr>
            <a:xfrm>
              <a:off x="2390760" y="1295280"/>
              <a:ext cx="1500" cy="23367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371" name="Google Shape;371;p36"/>
            <p:cNvGrpSpPr/>
            <p:nvPr/>
          </p:nvGrpSpPr>
          <p:grpSpPr>
            <a:xfrm>
              <a:off x="663120" y="1324080"/>
              <a:ext cx="262080" cy="2360640"/>
              <a:chOff x="663120" y="1324080"/>
              <a:chExt cx="262080" cy="2360640"/>
            </a:xfrm>
          </p:grpSpPr>
          <p:sp>
            <p:nvSpPr>
              <p:cNvPr id="372" name="Google Shape;372;p36"/>
              <p:cNvSpPr/>
              <p:nvPr/>
            </p:nvSpPr>
            <p:spPr>
              <a:xfrm>
                <a:off x="663120" y="132408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860400" y="13240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64920" y="1657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64920" y="1908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64920" y="2157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64920" y="240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64920" y="2658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64920" y="2909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4920" y="3159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4920" y="34099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82" name="Google Shape;382;p36"/>
            <p:cNvGrpSpPr/>
            <p:nvPr/>
          </p:nvGrpSpPr>
          <p:grpSpPr>
            <a:xfrm>
              <a:off x="1278000" y="1324080"/>
              <a:ext cx="217200" cy="2360640"/>
              <a:chOff x="1278000" y="1324080"/>
              <a:chExt cx="217200" cy="2360640"/>
            </a:xfrm>
          </p:grpSpPr>
          <p:sp>
            <p:nvSpPr>
              <p:cNvPr id="383" name="Google Shape;383;p36"/>
              <p:cNvSpPr/>
              <p:nvPr/>
            </p:nvSpPr>
            <p:spPr>
              <a:xfrm>
                <a:off x="1278000" y="132408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1415880" y="13240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1279080" y="1657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279080" y="1908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279080" y="2157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1279080" y="240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1279080" y="2658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1279080" y="2909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1279080" y="3159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1279080" y="34099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93" name="Google Shape;393;p36"/>
            <p:cNvGrpSpPr/>
            <p:nvPr/>
          </p:nvGrpSpPr>
          <p:grpSpPr>
            <a:xfrm>
              <a:off x="1831680" y="1324080"/>
              <a:ext cx="235080" cy="2360640"/>
              <a:chOff x="1831680" y="1324080"/>
              <a:chExt cx="235080" cy="2360640"/>
            </a:xfrm>
          </p:grpSpPr>
          <p:sp>
            <p:nvSpPr>
              <p:cNvPr id="394" name="Google Shape;394;p36"/>
              <p:cNvSpPr/>
              <p:nvPr/>
            </p:nvSpPr>
            <p:spPr>
              <a:xfrm>
                <a:off x="1831680" y="1324080"/>
                <a:ext cx="229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2001960" y="13240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1833120" y="1657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1833120" y="1908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1833120" y="2157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1833120" y="240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1833120" y="2658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1833120" y="2909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1833120" y="3159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1833120" y="34099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04" name="Google Shape;404;p36"/>
            <p:cNvSpPr/>
            <p:nvPr/>
          </p:nvSpPr>
          <p:spPr>
            <a:xfrm>
              <a:off x="2837520" y="1324080"/>
              <a:ext cx="11163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Mintermini 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05" name="Google Shape;405;p36"/>
            <p:cNvGrpSpPr/>
            <p:nvPr/>
          </p:nvGrpSpPr>
          <p:grpSpPr>
            <a:xfrm>
              <a:off x="2780640" y="1657440"/>
              <a:ext cx="1196040" cy="336180"/>
              <a:chOff x="2780640" y="1657440"/>
              <a:chExt cx="1196040" cy="336180"/>
            </a:xfrm>
          </p:grpSpPr>
          <p:sp>
            <p:nvSpPr>
              <p:cNvPr id="406" name="Google Shape;406;p36"/>
              <p:cNvSpPr/>
              <p:nvPr/>
            </p:nvSpPr>
            <p:spPr>
              <a:xfrm>
                <a:off x="2780640" y="1657440"/>
                <a:ext cx="662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B 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363840" y="165744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447360" y="1657440"/>
                <a:ext cx="1986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9" name="Google Shape;409;p36"/>
              <p:cNvSpPr/>
              <p:nvPr/>
            </p:nvSpPr>
            <p:spPr>
              <a:xfrm>
                <a:off x="3642840" y="165744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0" name="Google Shape;410;p36"/>
              <p:cNvSpPr/>
              <p:nvPr/>
            </p:nvSpPr>
            <p:spPr>
              <a:xfrm>
                <a:off x="3838680" y="1795320"/>
                <a:ext cx="138000" cy="19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b="0" i="0" lang="en" sz="13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3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411" name="Google Shape;411;p36"/>
            <p:cNvCxnSpPr/>
            <p:nvPr/>
          </p:nvCxnSpPr>
          <p:spPr>
            <a:xfrm>
              <a:off x="2975040" y="2936880"/>
              <a:ext cx="139800" cy="15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2" name="Google Shape;412;p36"/>
            <p:cNvCxnSpPr/>
            <p:nvPr/>
          </p:nvCxnSpPr>
          <p:spPr>
            <a:xfrm>
              <a:off x="2975040" y="2685960"/>
              <a:ext cx="139800" cy="18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3" name="Google Shape;413;p36"/>
            <p:cNvCxnSpPr/>
            <p:nvPr/>
          </p:nvCxnSpPr>
          <p:spPr>
            <a:xfrm>
              <a:off x="3198960" y="2685960"/>
              <a:ext cx="138000" cy="18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4" name="Google Shape;414;p36"/>
            <p:cNvCxnSpPr/>
            <p:nvPr/>
          </p:nvCxnSpPr>
          <p:spPr>
            <a:xfrm>
              <a:off x="2781360" y="2435400"/>
              <a:ext cx="138000" cy="15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5" name="Google Shape;415;p36"/>
            <p:cNvCxnSpPr/>
            <p:nvPr/>
          </p:nvCxnSpPr>
          <p:spPr>
            <a:xfrm>
              <a:off x="2781360" y="2185920"/>
              <a:ext cx="138000" cy="18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6" name="Google Shape;416;p36"/>
            <p:cNvCxnSpPr/>
            <p:nvPr/>
          </p:nvCxnSpPr>
          <p:spPr>
            <a:xfrm>
              <a:off x="3198960" y="2185920"/>
              <a:ext cx="138000" cy="18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7" name="Google Shape;417;p36"/>
            <p:cNvCxnSpPr/>
            <p:nvPr/>
          </p:nvCxnSpPr>
          <p:spPr>
            <a:xfrm>
              <a:off x="2781360" y="1935000"/>
              <a:ext cx="138000" cy="18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8" name="Google Shape;418;p36"/>
            <p:cNvCxnSpPr/>
            <p:nvPr/>
          </p:nvCxnSpPr>
          <p:spPr>
            <a:xfrm>
              <a:off x="2975040" y="1935000"/>
              <a:ext cx="139800" cy="18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9" name="Google Shape;419;p36"/>
            <p:cNvCxnSpPr/>
            <p:nvPr/>
          </p:nvCxnSpPr>
          <p:spPr>
            <a:xfrm>
              <a:off x="2781360" y="1684440"/>
              <a:ext cx="138000" cy="15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0" name="Google Shape;420;p36"/>
            <p:cNvCxnSpPr/>
            <p:nvPr/>
          </p:nvCxnSpPr>
          <p:spPr>
            <a:xfrm>
              <a:off x="2975040" y="1684440"/>
              <a:ext cx="139800" cy="15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1" name="Google Shape;421;p36"/>
            <p:cNvCxnSpPr/>
            <p:nvPr/>
          </p:nvCxnSpPr>
          <p:spPr>
            <a:xfrm>
              <a:off x="3198960" y="1684440"/>
              <a:ext cx="138000" cy="15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2" name="Google Shape;422;p36"/>
            <p:cNvCxnSpPr/>
            <p:nvPr/>
          </p:nvCxnSpPr>
          <p:spPr>
            <a:xfrm>
              <a:off x="3198960" y="3187800"/>
              <a:ext cx="138000" cy="1500"/>
            </a:xfrm>
            <a:prstGeom prst="straightConnector1">
              <a:avLst/>
            </a:prstGeom>
            <a:noFill/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3" name="Google Shape;423;p36"/>
            <p:cNvCxnSpPr/>
            <p:nvPr/>
          </p:nvCxnSpPr>
          <p:spPr>
            <a:xfrm>
              <a:off x="609480" y="1628640"/>
              <a:ext cx="3340200" cy="18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24" name="Google Shape;424;p36"/>
          <p:cNvGrpSpPr/>
          <p:nvPr/>
        </p:nvGrpSpPr>
        <p:grpSpPr>
          <a:xfrm>
            <a:off x="4381680" y="647640"/>
            <a:ext cx="1066800" cy="2361000"/>
            <a:chOff x="4000680" y="1333440"/>
            <a:chExt cx="1066800" cy="2361000"/>
          </a:xfrm>
        </p:grpSpPr>
        <p:grpSp>
          <p:nvGrpSpPr>
            <p:cNvPr id="425" name="Google Shape;425;p36"/>
            <p:cNvGrpSpPr/>
            <p:nvPr/>
          </p:nvGrpSpPr>
          <p:grpSpPr>
            <a:xfrm>
              <a:off x="4431600" y="1333440"/>
              <a:ext cx="260640" cy="2361000"/>
              <a:chOff x="4431600" y="1333440"/>
              <a:chExt cx="260640" cy="2361000"/>
            </a:xfrm>
          </p:grpSpPr>
          <p:sp>
            <p:nvSpPr>
              <p:cNvPr id="426" name="Google Shape;426;p36"/>
              <p:cNvSpPr/>
              <p:nvPr/>
            </p:nvSpPr>
            <p:spPr>
              <a:xfrm>
                <a:off x="4431600" y="1333440"/>
                <a:ext cx="2049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4627440" y="133344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8" name="Google Shape;428;p36"/>
              <p:cNvSpPr/>
              <p:nvPr/>
            </p:nvSpPr>
            <p:spPr>
              <a:xfrm>
                <a:off x="4431960" y="16668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9" name="Google Shape;429;p36"/>
              <p:cNvSpPr/>
              <p:nvPr/>
            </p:nvSpPr>
            <p:spPr>
              <a:xfrm>
                <a:off x="4431960" y="19177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0" name="Google Shape;430;p36"/>
              <p:cNvSpPr/>
              <p:nvPr/>
            </p:nvSpPr>
            <p:spPr>
              <a:xfrm>
                <a:off x="4431960" y="21668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1" name="Google Shape;431;p36"/>
              <p:cNvSpPr/>
              <p:nvPr/>
            </p:nvSpPr>
            <p:spPr>
              <a:xfrm>
                <a:off x="4432320" y="2417760"/>
                <a:ext cx="12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2" name="Google Shape;432;p36"/>
              <p:cNvSpPr/>
              <p:nvPr/>
            </p:nvSpPr>
            <p:spPr>
              <a:xfrm>
                <a:off x="4431960" y="266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3" name="Google Shape;433;p36"/>
              <p:cNvSpPr/>
              <p:nvPr/>
            </p:nvSpPr>
            <p:spPr>
              <a:xfrm>
                <a:off x="4431960" y="2919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4" name="Google Shape;434;p36"/>
              <p:cNvSpPr/>
              <p:nvPr/>
            </p:nvSpPr>
            <p:spPr>
              <a:xfrm>
                <a:off x="4431960" y="31687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5" name="Google Shape;435;p36"/>
              <p:cNvSpPr/>
              <p:nvPr/>
            </p:nvSpPr>
            <p:spPr>
              <a:xfrm>
                <a:off x="4431960" y="34196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436" name="Google Shape;436;p36"/>
            <p:cNvCxnSpPr/>
            <p:nvPr/>
          </p:nvCxnSpPr>
          <p:spPr>
            <a:xfrm>
              <a:off x="4000680" y="1623960"/>
              <a:ext cx="1066800" cy="18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37" name="Google Shape;437;p36"/>
          <p:cNvSpPr/>
          <p:nvPr/>
        </p:nvSpPr>
        <p:spPr>
          <a:xfrm>
            <a:off x="5971440" y="1519920"/>
            <a:ext cx="1762560" cy="655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F =</a:t>
            </a:r>
            <a:r>
              <a:rPr b="0" i="0" lang="en" sz="19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baseline="30000" i="0" lang="en" sz="4244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∑</a:t>
            </a:r>
            <a:r>
              <a:rPr b="0" i="0" lang="en" sz="19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7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baseline="-25000" i="0" lang="en" sz="3037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 i="0" lang="en" sz="27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baseline="-25000" i="0" lang="en" sz="3037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2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Esempio: Forma canonica di tipo P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443" name="Google Shape;443;p37"/>
          <p:cNvGrpSpPr/>
          <p:nvPr/>
        </p:nvGrpSpPr>
        <p:grpSpPr>
          <a:xfrm>
            <a:off x="2590800" y="609600"/>
            <a:ext cx="6287148" cy="2649600"/>
            <a:chOff x="2743200" y="914400"/>
            <a:chExt cx="6287148" cy="2649600"/>
          </a:xfrm>
        </p:grpSpPr>
        <p:sp>
          <p:nvSpPr>
            <p:cNvPr id="444" name="Google Shape;444;p37"/>
            <p:cNvSpPr/>
            <p:nvPr/>
          </p:nvSpPr>
          <p:spPr>
            <a:xfrm>
              <a:off x="3529440" y="1287360"/>
              <a:ext cx="54951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550" lIns="63350" spcFirstLastPara="1" rIns="63350" wrap="square" tIns="2555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A' B C     A B' C'       A B' C      A B C'      A B C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45" name="Google Shape;445;p37"/>
            <p:cNvCxnSpPr/>
            <p:nvPr/>
          </p:nvCxnSpPr>
          <p:spPr>
            <a:xfrm>
              <a:off x="2774880" y="2568600"/>
              <a:ext cx="1549500" cy="1500"/>
            </a:xfrm>
            <a:prstGeom prst="straightConnector1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6" name="Google Shape;446;p37"/>
            <p:cNvCxnSpPr/>
            <p:nvPr/>
          </p:nvCxnSpPr>
          <p:spPr>
            <a:xfrm>
              <a:off x="2793960" y="2806560"/>
              <a:ext cx="2571900" cy="1800"/>
            </a:xfrm>
            <a:prstGeom prst="straightConnector1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7" name="Google Shape;447;p37"/>
            <p:cNvCxnSpPr/>
            <p:nvPr/>
          </p:nvCxnSpPr>
          <p:spPr>
            <a:xfrm>
              <a:off x="2774880" y="3044880"/>
              <a:ext cx="3714900" cy="1500"/>
            </a:xfrm>
            <a:prstGeom prst="straightConnector1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8" name="Google Shape;448;p37"/>
            <p:cNvCxnSpPr/>
            <p:nvPr/>
          </p:nvCxnSpPr>
          <p:spPr>
            <a:xfrm>
              <a:off x="2755800" y="3308400"/>
              <a:ext cx="4762500" cy="1500"/>
            </a:xfrm>
            <a:prstGeom prst="straightConnector1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9" name="Google Shape;449;p37"/>
            <p:cNvCxnSpPr/>
            <p:nvPr/>
          </p:nvCxnSpPr>
          <p:spPr>
            <a:xfrm>
              <a:off x="2743200" y="3562200"/>
              <a:ext cx="5886300" cy="1800"/>
            </a:xfrm>
            <a:prstGeom prst="straightConnector1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450" name="Google Shape;450;p37"/>
            <p:cNvGrpSpPr/>
            <p:nvPr/>
          </p:nvGrpSpPr>
          <p:grpSpPr>
            <a:xfrm>
              <a:off x="4037748" y="914400"/>
              <a:ext cx="4992600" cy="2616240"/>
              <a:chOff x="4037748" y="914400"/>
              <a:chExt cx="4992600" cy="2616240"/>
            </a:xfrm>
          </p:grpSpPr>
          <p:cxnSp>
            <p:nvCxnSpPr>
              <p:cNvPr id="451" name="Google Shape;451;p37"/>
              <p:cNvCxnSpPr/>
              <p:nvPr/>
            </p:nvCxnSpPr>
            <p:spPr>
              <a:xfrm flipH="1" rot="10800000">
                <a:off x="4330800" y="1592220"/>
                <a:ext cx="1500" cy="998700"/>
              </a:xfrm>
              <a:prstGeom prst="straightConnector1">
                <a:avLst/>
              </a:prstGeom>
              <a:noFill/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52" name="Google Shape;452;p37"/>
              <p:cNvCxnSpPr/>
              <p:nvPr/>
            </p:nvCxnSpPr>
            <p:spPr>
              <a:xfrm flipH="1" rot="10800000">
                <a:off x="5372280" y="1558740"/>
                <a:ext cx="1500" cy="1268700"/>
              </a:xfrm>
              <a:prstGeom prst="straightConnector1">
                <a:avLst/>
              </a:prstGeom>
              <a:noFill/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53" name="Google Shape;453;p37"/>
              <p:cNvCxnSpPr/>
              <p:nvPr/>
            </p:nvCxnSpPr>
            <p:spPr>
              <a:xfrm flipH="1" rot="10800000">
                <a:off x="6489720" y="1592220"/>
                <a:ext cx="1500" cy="1427100"/>
              </a:xfrm>
              <a:prstGeom prst="straightConnector1">
                <a:avLst/>
              </a:prstGeom>
              <a:noFill/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54" name="Google Shape;454;p37"/>
              <p:cNvCxnSpPr/>
              <p:nvPr/>
            </p:nvCxnSpPr>
            <p:spPr>
              <a:xfrm flipH="1" rot="10800000">
                <a:off x="7543800" y="1576140"/>
                <a:ext cx="1500" cy="1746300"/>
              </a:xfrm>
              <a:prstGeom prst="straightConnector1">
                <a:avLst/>
              </a:prstGeom>
              <a:noFill/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55" name="Google Shape;455;p37"/>
              <p:cNvCxnSpPr/>
              <p:nvPr/>
            </p:nvCxnSpPr>
            <p:spPr>
              <a:xfrm>
                <a:off x="8636040" y="1590840"/>
                <a:ext cx="1500" cy="1939800"/>
              </a:xfrm>
              <a:prstGeom prst="straightConnector1">
                <a:avLst/>
              </a:prstGeom>
              <a:noFill/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56" name="Google Shape;456;p37"/>
              <p:cNvSpPr/>
              <p:nvPr/>
            </p:nvSpPr>
            <p:spPr>
              <a:xfrm>
                <a:off x="4037748" y="914400"/>
                <a:ext cx="757200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550" lIns="63350" spcFirstLastPara="1" rIns="63350" wrap="square" tIns="25550">
                <a:no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0 1 1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5010852" y="922325"/>
                <a:ext cx="757200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550" lIns="63350" spcFirstLastPara="1" rIns="63350" wrap="square" tIns="25550">
                <a:no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1 0 0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6177600" y="954000"/>
                <a:ext cx="757200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550" lIns="63350" spcFirstLastPara="1" rIns="63350" wrap="square" tIns="25550">
                <a:no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1 0 1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7219074" y="954000"/>
                <a:ext cx="757200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550" lIns="63350" spcFirstLastPara="1" rIns="63350" wrap="square" tIns="25550">
                <a:no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1 1 0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8273148" y="954000"/>
                <a:ext cx="757200" cy="28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5550" lIns="63350" spcFirstLastPara="1" rIns="63350" wrap="square" tIns="25550">
                <a:noAutofit/>
              </a:bodyPr>
              <a:lstStyle/>
              <a:p>
                <a:pPr indent="0" lvl="0" marL="0" marR="0" rtl="0" algn="l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1 1 1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61" name="Google Shape;461;p37"/>
          <p:cNvGrpSpPr/>
          <p:nvPr/>
        </p:nvGrpSpPr>
        <p:grpSpPr>
          <a:xfrm>
            <a:off x="457080" y="990480"/>
            <a:ext cx="1782780" cy="2361000"/>
            <a:chOff x="609480" y="1295280"/>
            <a:chExt cx="1782780" cy="2361000"/>
          </a:xfrm>
        </p:grpSpPr>
        <p:cxnSp>
          <p:nvCxnSpPr>
            <p:cNvPr id="462" name="Google Shape;462;p37"/>
            <p:cNvCxnSpPr/>
            <p:nvPr/>
          </p:nvCxnSpPr>
          <p:spPr>
            <a:xfrm>
              <a:off x="2390760" y="1295280"/>
              <a:ext cx="1500" cy="23367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463" name="Google Shape;463;p37"/>
            <p:cNvGrpSpPr/>
            <p:nvPr/>
          </p:nvGrpSpPr>
          <p:grpSpPr>
            <a:xfrm>
              <a:off x="663120" y="1295280"/>
              <a:ext cx="1398600" cy="2361000"/>
              <a:chOff x="663120" y="1295280"/>
              <a:chExt cx="1398600" cy="2361000"/>
            </a:xfrm>
          </p:grpSpPr>
          <p:grpSp>
            <p:nvGrpSpPr>
              <p:cNvPr id="464" name="Google Shape;464;p37"/>
              <p:cNvGrpSpPr/>
              <p:nvPr/>
            </p:nvGrpSpPr>
            <p:grpSpPr>
              <a:xfrm>
                <a:off x="663120" y="1295280"/>
                <a:ext cx="262080" cy="2361000"/>
                <a:chOff x="663120" y="1295280"/>
                <a:chExt cx="262080" cy="2361000"/>
              </a:xfrm>
            </p:grpSpPr>
            <p:sp>
              <p:nvSpPr>
                <p:cNvPr id="465" name="Google Shape;465;p37"/>
                <p:cNvSpPr/>
                <p:nvPr/>
              </p:nvSpPr>
              <p:spPr>
                <a:xfrm>
                  <a:off x="663120" y="1295280"/>
                  <a:ext cx="2172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860400" y="1295280"/>
                  <a:ext cx="648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664920" y="162864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664920" y="187956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664920" y="212868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664920" y="237960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664920" y="263052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664920" y="288144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664920" y="313056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64920" y="338148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75" name="Google Shape;475;p37"/>
              <p:cNvGrpSpPr/>
              <p:nvPr/>
            </p:nvGrpSpPr>
            <p:grpSpPr>
              <a:xfrm>
                <a:off x="1278000" y="1295280"/>
                <a:ext cx="217200" cy="2361000"/>
                <a:chOff x="1278000" y="1295280"/>
                <a:chExt cx="217200" cy="2361000"/>
              </a:xfrm>
            </p:grpSpPr>
            <p:sp>
              <p:nvSpPr>
                <p:cNvPr id="476" name="Google Shape;476;p37"/>
                <p:cNvSpPr/>
                <p:nvPr/>
              </p:nvSpPr>
              <p:spPr>
                <a:xfrm>
                  <a:off x="1278000" y="1295280"/>
                  <a:ext cx="2172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1415880" y="1295280"/>
                  <a:ext cx="648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1279080" y="162864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1279080" y="187956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1279080" y="212868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1279080" y="237960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1279080" y="263052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1279080" y="288144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1279080" y="313056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1279080" y="338148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86" name="Google Shape;486;p37"/>
              <p:cNvGrpSpPr/>
              <p:nvPr/>
            </p:nvGrpSpPr>
            <p:grpSpPr>
              <a:xfrm>
                <a:off x="1827000" y="1295280"/>
                <a:ext cx="234720" cy="2361000"/>
                <a:chOff x="1827000" y="1295280"/>
                <a:chExt cx="234720" cy="2361000"/>
              </a:xfrm>
            </p:grpSpPr>
            <p:sp>
              <p:nvSpPr>
                <p:cNvPr id="487" name="Google Shape;487;p37"/>
                <p:cNvSpPr/>
                <p:nvPr/>
              </p:nvSpPr>
              <p:spPr>
                <a:xfrm>
                  <a:off x="1827000" y="1295280"/>
                  <a:ext cx="2292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1996920" y="1295280"/>
                  <a:ext cx="648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1828440" y="162864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1828440" y="187956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1828440" y="212868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1828440" y="237960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1828440" y="263052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1828440" y="288144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1828440" y="313056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1828440" y="3381480"/>
                  <a:ext cx="191100" cy="27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</a:t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497" name="Google Shape;497;p37"/>
            <p:cNvCxnSpPr/>
            <p:nvPr/>
          </p:nvCxnSpPr>
          <p:spPr>
            <a:xfrm flipH="1" rot="10800000">
              <a:off x="609480" y="1611240"/>
              <a:ext cx="1765500" cy="318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98" name="Google Shape;498;p37"/>
          <p:cNvGrpSpPr/>
          <p:nvPr/>
        </p:nvGrpSpPr>
        <p:grpSpPr>
          <a:xfrm>
            <a:off x="1968360" y="1028640"/>
            <a:ext cx="1067100" cy="2361000"/>
            <a:chOff x="2120760" y="1333440"/>
            <a:chExt cx="1067100" cy="2361000"/>
          </a:xfrm>
        </p:grpSpPr>
        <p:grpSp>
          <p:nvGrpSpPr>
            <p:cNvPr id="499" name="Google Shape;499;p37"/>
            <p:cNvGrpSpPr/>
            <p:nvPr/>
          </p:nvGrpSpPr>
          <p:grpSpPr>
            <a:xfrm>
              <a:off x="2550960" y="1333440"/>
              <a:ext cx="260280" cy="2361000"/>
              <a:chOff x="2550960" y="1333440"/>
              <a:chExt cx="260280" cy="2361000"/>
            </a:xfrm>
          </p:grpSpPr>
          <p:sp>
            <p:nvSpPr>
              <p:cNvPr id="500" name="Google Shape;500;p37"/>
              <p:cNvSpPr/>
              <p:nvPr/>
            </p:nvSpPr>
            <p:spPr>
              <a:xfrm>
                <a:off x="2552040" y="1333440"/>
                <a:ext cx="2049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2746440" y="133344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2552400" y="16668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2552400" y="19177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2552400" y="21668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5" name="Google Shape;505;p37"/>
              <p:cNvSpPr/>
              <p:nvPr/>
            </p:nvSpPr>
            <p:spPr>
              <a:xfrm>
                <a:off x="2550960" y="2417760"/>
                <a:ext cx="12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6" name="Google Shape;506;p37"/>
              <p:cNvSpPr/>
              <p:nvPr/>
            </p:nvSpPr>
            <p:spPr>
              <a:xfrm>
                <a:off x="2552400" y="266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2552400" y="2919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2552400" y="31687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2552400" y="34196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510" name="Google Shape;510;p37"/>
            <p:cNvCxnSpPr/>
            <p:nvPr/>
          </p:nvCxnSpPr>
          <p:spPr>
            <a:xfrm>
              <a:off x="2120760" y="1623960"/>
              <a:ext cx="1067100" cy="18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11" name="Google Shape;511;p37"/>
          <p:cNvGrpSpPr/>
          <p:nvPr/>
        </p:nvGrpSpPr>
        <p:grpSpPr>
          <a:xfrm>
            <a:off x="1669200" y="3918000"/>
            <a:ext cx="5945875" cy="345900"/>
            <a:chOff x="1821600" y="4222800"/>
            <a:chExt cx="5945875" cy="345900"/>
          </a:xfrm>
        </p:grpSpPr>
        <p:sp>
          <p:nvSpPr>
            <p:cNvPr id="512" name="Google Shape;512;p37"/>
            <p:cNvSpPr/>
            <p:nvPr/>
          </p:nvSpPr>
          <p:spPr>
            <a:xfrm>
              <a:off x="1821600" y="4222800"/>
              <a:ext cx="3044400" cy="3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550" lIns="63350" spcFirstLastPara="1" rIns="63350" wrap="square" tIns="2555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F(A,B,C) = ∑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 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P(3,4,5,6,7)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4790875" y="4222800"/>
              <a:ext cx="29766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550" lIns="63350" spcFirstLastPara="1" rIns="63350" wrap="square" tIns="2555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P</a:t>
              </a:r>
              <a:r>
                <a:rPr b="0" baseline="-2500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+ P</a:t>
              </a:r>
              <a:r>
                <a:rPr b="0" baseline="-2500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+ P</a:t>
              </a:r>
              <a:r>
                <a:rPr b="0" baseline="-2500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+ P</a:t>
              </a:r>
              <a:r>
                <a:rPr b="0" baseline="-2500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+ P</a:t>
              </a:r>
              <a:r>
                <a:rPr b="0" baseline="-2500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14" name="Google Shape;514;p37"/>
          <p:cNvGrpSpPr/>
          <p:nvPr/>
        </p:nvGrpSpPr>
        <p:grpSpPr>
          <a:xfrm>
            <a:off x="376998" y="3442446"/>
            <a:ext cx="7364980" cy="1680604"/>
            <a:chOff x="529398" y="3747246"/>
            <a:chExt cx="7364980" cy="1680604"/>
          </a:xfrm>
        </p:grpSpPr>
        <p:sp>
          <p:nvSpPr>
            <p:cNvPr id="515" name="Google Shape;515;p37"/>
            <p:cNvSpPr/>
            <p:nvPr/>
          </p:nvSpPr>
          <p:spPr>
            <a:xfrm>
              <a:off x="529398" y="5117650"/>
              <a:ext cx="6396300" cy="31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550" lIns="63350" spcFirstLastPara="1" rIns="63350" wrap="square" tIns="25550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Forma canonica di tipo P: somma di prodotti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855450" y="4725850"/>
              <a:ext cx="6038928" cy="35278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 = A' B C  +  A B' C'  +  A B' C +  A B C'  +  A B C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4748050" y="3747246"/>
              <a:ext cx="355675" cy="457227"/>
            </a:xfrm>
            <a:custGeom>
              <a:rect b="b" l="l" r="r" t="t"/>
              <a:pathLst>
                <a:path extrusionOk="0" h="2295" w="990">
                  <a:moveTo>
                    <a:pt x="247" y="0"/>
                  </a:moveTo>
                  <a:lnTo>
                    <a:pt x="247" y="1721"/>
                  </a:lnTo>
                  <a:lnTo>
                    <a:pt x="0" y="1721"/>
                  </a:lnTo>
                  <a:lnTo>
                    <a:pt x="494" y="2294"/>
                  </a:lnTo>
                  <a:lnTo>
                    <a:pt x="989" y="1721"/>
                  </a:lnTo>
                  <a:lnTo>
                    <a:pt x="741" y="1721"/>
                  </a:lnTo>
                  <a:lnTo>
                    <a:pt x="741" y="0"/>
                  </a:lnTo>
                  <a:lnTo>
                    <a:pt x="247" y="0"/>
                  </a:lnTo>
                </a:path>
              </a:pathLst>
            </a:custGeom>
            <a:solidFill>
              <a:srgbClr val="3366FF"/>
            </a:solidFill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dir="2700000" dist="107932">
                <a:srgbClr val="919191"/>
              </a:outerShdw>
            </a:effectLst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Esempio: Forma Canonica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23" name="Google Shape;523;p38"/>
          <p:cNvSpPr/>
          <p:nvPr/>
        </p:nvSpPr>
        <p:spPr>
          <a:xfrm>
            <a:off x="180720" y="3733680"/>
            <a:ext cx="3939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in </a:t>
            </a:r>
            <a:r>
              <a:rPr b="1" i="0" lang="en" sz="2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forma canonica P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38"/>
          <p:cNvSpPr/>
          <p:nvPr/>
        </p:nvSpPr>
        <p:spPr>
          <a:xfrm>
            <a:off x="438120" y="4008360"/>
            <a:ext cx="8382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F(A,B,C) = A' B C  +  A B' C'  +  A B' C + A B C'  +  A B C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5" name="Google Shape;525;p38"/>
          <p:cNvGrpSpPr/>
          <p:nvPr/>
        </p:nvGrpSpPr>
        <p:grpSpPr>
          <a:xfrm>
            <a:off x="2627275" y="603158"/>
            <a:ext cx="3458074" cy="3004131"/>
            <a:chOff x="2627280" y="907920"/>
            <a:chExt cx="4033680" cy="3600780"/>
          </a:xfrm>
        </p:grpSpPr>
        <p:cxnSp>
          <p:nvCxnSpPr>
            <p:cNvPr id="526" name="Google Shape;526;p38"/>
            <p:cNvCxnSpPr/>
            <p:nvPr/>
          </p:nvCxnSpPr>
          <p:spPr>
            <a:xfrm>
              <a:off x="5224320" y="1020600"/>
              <a:ext cx="1800" cy="34881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527" name="Google Shape;527;p38"/>
            <p:cNvGrpSpPr/>
            <p:nvPr/>
          </p:nvGrpSpPr>
          <p:grpSpPr>
            <a:xfrm>
              <a:off x="2765160" y="950760"/>
              <a:ext cx="331920" cy="3353160"/>
              <a:chOff x="2765160" y="950760"/>
              <a:chExt cx="331920" cy="3353160"/>
            </a:xfrm>
          </p:grpSpPr>
          <p:sp>
            <p:nvSpPr>
              <p:cNvPr id="528" name="Google Shape;528;p38"/>
              <p:cNvSpPr/>
              <p:nvPr/>
            </p:nvSpPr>
            <p:spPr>
              <a:xfrm>
                <a:off x="2771280" y="95076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3032280" y="95076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2765160" y="1441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2765160" y="1812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2765160" y="2181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2765160" y="2550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2765160" y="2921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2765160" y="32907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2765160" y="3659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2765160" y="40291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38" name="Google Shape;538;p38"/>
            <p:cNvGrpSpPr/>
            <p:nvPr/>
          </p:nvGrpSpPr>
          <p:grpSpPr>
            <a:xfrm>
              <a:off x="3662280" y="950760"/>
              <a:ext cx="295200" cy="3353160"/>
              <a:chOff x="3662280" y="950760"/>
              <a:chExt cx="295200" cy="3353160"/>
            </a:xfrm>
          </p:grpSpPr>
          <p:sp>
            <p:nvSpPr>
              <p:cNvPr id="539" name="Google Shape;539;p38"/>
              <p:cNvSpPr/>
              <p:nvPr/>
            </p:nvSpPr>
            <p:spPr>
              <a:xfrm>
                <a:off x="3721320" y="95076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0" name="Google Shape;540;p38"/>
              <p:cNvSpPr/>
              <p:nvPr/>
            </p:nvSpPr>
            <p:spPr>
              <a:xfrm>
                <a:off x="3892680" y="95076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1" name="Google Shape;541;p38"/>
              <p:cNvSpPr/>
              <p:nvPr/>
            </p:nvSpPr>
            <p:spPr>
              <a:xfrm>
                <a:off x="3714480" y="1441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2" name="Google Shape;542;p38"/>
              <p:cNvSpPr/>
              <p:nvPr/>
            </p:nvSpPr>
            <p:spPr>
              <a:xfrm>
                <a:off x="3714480" y="1812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3" name="Google Shape;543;p38"/>
              <p:cNvSpPr/>
              <p:nvPr/>
            </p:nvSpPr>
            <p:spPr>
              <a:xfrm>
                <a:off x="3714480" y="2181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4" name="Google Shape;544;p38"/>
              <p:cNvSpPr/>
              <p:nvPr/>
            </p:nvSpPr>
            <p:spPr>
              <a:xfrm>
                <a:off x="3714480" y="2550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5" name="Google Shape;545;p38"/>
              <p:cNvSpPr/>
              <p:nvPr/>
            </p:nvSpPr>
            <p:spPr>
              <a:xfrm>
                <a:off x="3714480" y="2921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6" name="Google Shape;546;p38"/>
              <p:cNvSpPr/>
              <p:nvPr/>
            </p:nvSpPr>
            <p:spPr>
              <a:xfrm>
                <a:off x="3714480" y="32907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7" name="Google Shape;547;p38"/>
              <p:cNvSpPr/>
              <p:nvPr/>
            </p:nvSpPr>
            <p:spPr>
              <a:xfrm>
                <a:off x="3662280" y="3659040"/>
                <a:ext cx="295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8" name="Google Shape;548;p38"/>
              <p:cNvSpPr/>
              <p:nvPr/>
            </p:nvSpPr>
            <p:spPr>
              <a:xfrm>
                <a:off x="3714480" y="40291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49" name="Google Shape;549;p38"/>
            <p:cNvGrpSpPr/>
            <p:nvPr/>
          </p:nvGrpSpPr>
          <p:grpSpPr>
            <a:xfrm>
              <a:off x="4576320" y="950760"/>
              <a:ext cx="289080" cy="3353160"/>
              <a:chOff x="4576320" y="950760"/>
              <a:chExt cx="289080" cy="3353160"/>
            </a:xfrm>
          </p:grpSpPr>
          <p:sp>
            <p:nvSpPr>
              <p:cNvPr id="550" name="Google Shape;550;p38"/>
              <p:cNvSpPr/>
              <p:nvPr/>
            </p:nvSpPr>
            <p:spPr>
              <a:xfrm>
                <a:off x="4582800" y="950760"/>
                <a:ext cx="229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1" name="Google Shape;551;p38"/>
              <p:cNvSpPr/>
              <p:nvPr/>
            </p:nvSpPr>
            <p:spPr>
              <a:xfrm>
                <a:off x="4800600" y="95076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2" name="Google Shape;552;p38"/>
              <p:cNvSpPr/>
              <p:nvPr/>
            </p:nvSpPr>
            <p:spPr>
              <a:xfrm>
                <a:off x="4576320" y="1441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3" name="Google Shape;553;p38"/>
              <p:cNvSpPr/>
              <p:nvPr/>
            </p:nvSpPr>
            <p:spPr>
              <a:xfrm>
                <a:off x="4576320" y="1812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4" name="Google Shape;554;p38"/>
              <p:cNvSpPr/>
              <p:nvPr/>
            </p:nvSpPr>
            <p:spPr>
              <a:xfrm>
                <a:off x="4576320" y="21812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5" name="Google Shape;555;p38"/>
              <p:cNvSpPr/>
              <p:nvPr/>
            </p:nvSpPr>
            <p:spPr>
              <a:xfrm>
                <a:off x="4576320" y="2550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6" name="Google Shape;556;p38"/>
              <p:cNvSpPr/>
              <p:nvPr/>
            </p:nvSpPr>
            <p:spPr>
              <a:xfrm>
                <a:off x="4576320" y="2921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7" name="Google Shape;557;p38"/>
              <p:cNvSpPr/>
              <p:nvPr/>
            </p:nvSpPr>
            <p:spPr>
              <a:xfrm>
                <a:off x="4576320" y="32907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8" name="Google Shape;558;p38"/>
              <p:cNvSpPr/>
              <p:nvPr/>
            </p:nvSpPr>
            <p:spPr>
              <a:xfrm>
                <a:off x="4576320" y="3659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9" name="Google Shape;559;p38"/>
              <p:cNvSpPr/>
              <p:nvPr/>
            </p:nvSpPr>
            <p:spPr>
              <a:xfrm>
                <a:off x="4576320" y="40291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560" name="Google Shape;560;p38"/>
            <p:cNvCxnSpPr/>
            <p:nvPr/>
          </p:nvCxnSpPr>
          <p:spPr>
            <a:xfrm flipH="1" rot="10800000">
              <a:off x="2627280" y="1343280"/>
              <a:ext cx="2735400" cy="330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561" name="Google Shape;561;p38"/>
            <p:cNvGrpSpPr/>
            <p:nvPr/>
          </p:nvGrpSpPr>
          <p:grpSpPr>
            <a:xfrm>
              <a:off x="5730840" y="907920"/>
              <a:ext cx="348840" cy="3354600"/>
              <a:chOff x="5730840" y="907920"/>
              <a:chExt cx="348840" cy="3354600"/>
            </a:xfrm>
          </p:grpSpPr>
          <p:sp>
            <p:nvSpPr>
              <p:cNvPr id="562" name="Google Shape;562;p38"/>
              <p:cNvSpPr/>
              <p:nvPr/>
            </p:nvSpPr>
            <p:spPr>
              <a:xfrm>
                <a:off x="5752440" y="907920"/>
                <a:ext cx="2049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3" name="Google Shape;563;p38"/>
              <p:cNvSpPr/>
              <p:nvPr/>
            </p:nvSpPr>
            <p:spPr>
              <a:xfrm>
                <a:off x="6014880" y="90792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4" name="Google Shape;564;p38"/>
              <p:cNvSpPr/>
              <p:nvPr/>
            </p:nvSpPr>
            <p:spPr>
              <a:xfrm>
                <a:off x="5748120" y="14000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5" name="Google Shape;565;p38"/>
              <p:cNvSpPr/>
              <p:nvPr/>
            </p:nvSpPr>
            <p:spPr>
              <a:xfrm>
                <a:off x="5748120" y="17701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6" name="Google Shape;566;p38"/>
              <p:cNvSpPr/>
              <p:nvPr/>
            </p:nvSpPr>
            <p:spPr>
              <a:xfrm>
                <a:off x="5748120" y="213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7" name="Google Shape;567;p38"/>
              <p:cNvSpPr/>
              <p:nvPr/>
            </p:nvSpPr>
            <p:spPr>
              <a:xfrm>
                <a:off x="5730840" y="2508120"/>
                <a:ext cx="12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8" name="Google Shape;568;p38"/>
              <p:cNvSpPr/>
              <p:nvPr/>
            </p:nvSpPr>
            <p:spPr>
              <a:xfrm>
                <a:off x="5748120" y="28782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9" name="Google Shape;569;p38"/>
              <p:cNvSpPr/>
              <p:nvPr/>
            </p:nvSpPr>
            <p:spPr>
              <a:xfrm>
                <a:off x="5748120" y="32497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5748120" y="36162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1" name="Google Shape;571;p38"/>
              <p:cNvSpPr/>
              <p:nvPr/>
            </p:nvSpPr>
            <p:spPr>
              <a:xfrm>
                <a:off x="5748120" y="39877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572" name="Google Shape;572;p38"/>
            <p:cNvCxnSpPr/>
            <p:nvPr/>
          </p:nvCxnSpPr>
          <p:spPr>
            <a:xfrm>
              <a:off x="5362560" y="1357200"/>
              <a:ext cx="1298400" cy="18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573" name="Google Shape;573;p38"/>
          <p:cNvSpPr/>
          <p:nvPr/>
        </p:nvSpPr>
        <p:spPr>
          <a:xfrm>
            <a:off x="163440" y="4375200"/>
            <a:ext cx="3939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in </a:t>
            </a:r>
            <a:r>
              <a:rPr b="1" i="0" lang="en" sz="2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forma canonica S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38"/>
          <p:cNvSpPr/>
          <p:nvPr/>
        </p:nvSpPr>
        <p:spPr>
          <a:xfrm>
            <a:off x="395280" y="4663800"/>
            <a:ext cx="86757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F(A,B,C) = (A + B + C)•(A + B + C')•(A + B' + C)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Esempio: Forma Minima AND/OR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580" name="Google Shape;580;p39"/>
          <p:cNvGrpSpPr/>
          <p:nvPr/>
        </p:nvGrpSpPr>
        <p:grpSpPr>
          <a:xfrm>
            <a:off x="990720" y="1981080"/>
            <a:ext cx="2361958" cy="2791458"/>
            <a:chOff x="990720" y="2666880"/>
            <a:chExt cx="2361958" cy="2791458"/>
          </a:xfrm>
        </p:grpSpPr>
        <p:sp>
          <p:nvSpPr>
            <p:cNvPr id="581" name="Google Shape;581;p39"/>
            <p:cNvSpPr/>
            <p:nvPr/>
          </p:nvSpPr>
          <p:spPr>
            <a:xfrm>
              <a:off x="990720" y="2666880"/>
              <a:ext cx="2361958" cy="2210038"/>
            </a:xfrm>
            <a:custGeom>
              <a:rect b="b" l="l" r="r" t="t"/>
              <a:pathLst>
                <a:path extrusionOk="0" h="6141" w="6563">
                  <a:moveTo>
                    <a:pt x="0" y="3175"/>
                  </a:moveTo>
                  <a:lnTo>
                    <a:pt x="0" y="0"/>
                  </a:lnTo>
                  <a:lnTo>
                    <a:pt x="6562" y="0"/>
                  </a:lnTo>
                  <a:lnTo>
                    <a:pt x="6562" y="3175"/>
                  </a:lnTo>
                  <a:lnTo>
                    <a:pt x="3748" y="3175"/>
                  </a:lnTo>
                  <a:lnTo>
                    <a:pt x="3748" y="5213"/>
                  </a:lnTo>
                  <a:lnTo>
                    <a:pt x="4886" y="5213"/>
                  </a:lnTo>
                  <a:lnTo>
                    <a:pt x="3281" y="6140"/>
                  </a:lnTo>
                  <a:lnTo>
                    <a:pt x="1675" y="5213"/>
                  </a:lnTo>
                  <a:lnTo>
                    <a:pt x="2813" y="5213"/>
                  </a:lnTo>
                  <a:lnTo>
                    <a:pt x="2813" y="3175"/>
                  </a:lnTo>
                  <a:lnTo>
                    <a:pt x="0" y="3175"/>
                  </a:lnTo>
                </a:path>
              </a:pathLst>
            </a:custGeom>
            <a:solidFill>
              <a:srgbClr val="00FF00">
                <a:alpha val="4980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2" name="Google Shape;582;p39"/>
            <p:cNvSpPr/>
            <p:nvPr/>
          </p:nvSpPr>
          <p:spPr>
            <a:xfrm>
              <a:off x="1906560" y="4876920"/>
              <a:ext cx="474822" cy="5814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1676520" y="1701720"/>
            <a:ext cx="4398279" cy="2080098"/>
            <a:chOff x="1676520" y="2387520"/>
            <a:chExt cx="4398279" cy="2080098"/>
          </a:xfrm>
        </p:grpSpPr>
        <p:grpSp>
          <p:nvGrpSpPr>
            <p:cNvPr id="584" name="Google Shape;584;p39"/>
            <p:cNvGrpSpPr/>
            <p:nvPr/>
          </p:nvGrpSpPr>
          <p:grpSpPr>
            <a:xfrm>
              <a:off x="1676520" y="2387520"/>
              <a:ext cx="3886201" cy="1422359"/>
              <a:chOff x="1676520" y="2387520"/>
              <a:chExt cx="3886201" cy="1422359"/>
            </a:xfrm>
          </p:grpSpPr>
          <p:sp>
            <p:nvSpPr>
              <p:cNvPr id="585" name="Google Shape;585;p39"/>
              <p:cNvSpPr/>
              <p:nvPr/>
            </p:nvSpPr>
            <p:spPr>
              <a:xfrm>
                <a:off x="1676520" y="2387520"/>
                <a:ext cx="3543000" cy="266700"/>
              </a:xfrm>
              <a:prstGeom prst="rect">
                <a:avLst/>
              </a:prstGeom>
              <a:solidFill>
                <a:srgbClr val="FFFF00">
                  <a:alpha val="49800"/>
                </a:srgbClr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105520" y="2387520"/>
                <a:ext cx="457201" cy="1422359"/>
              </a:xfrm>
              <a:custGeom>
                <a:rect b="b" l="l" r="r" t="t"/>
                <a:pathLst>
                  <a:path extrusionOk="0" h="3953" w="1272">
                    <a:moveTo>
                      <a:pt x="317" y="0"/>
                    </a:moveTo>
                    <a:lnTo>
                      <a:pt x="317" y="2964"/>
                    </a:lnTo>
                    <a:lnTo>
                      <a:pt x="0" y="2964"/>
                    </a:lnTo>
                    <a:lnTo>
                      <a:pt x="635" y="3952"/>
                    </a:lnTo>
                    <a:lnTo>
                      <a:pt x="1271" y="2964"/>
                    </a:lnTo>
                    <a:lnTo>
                      <a:pt x="953" y="2964"/>
                    </a:lnTo>
                    <a:lnTo>
                      <a:pt x="953" y="0"/>
                    </a:lnTo>
                    <a:lnTo>
                      <a:pt x="317" y="0"/>
                    </a:lnTo>
                  </a:path>
                </a:pathLst>
              </a:custGeom>
              <a:solidFill>
                <a:srgbClr val="FFFF00">
                  <a:alpha val="49800"/>
                </a:srgbClr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</p:grpSp>
        <p:sp>
          <p:nvSpPr>
            <p:cNvPr id="587" name="Google Shape;587;p39"/>
            <p:cNvSpPr/>
            <p:nvPr/>
          </p:nvSpPr>
          <p:spPr>
            <a:xfrm>
              <a:off x="4955055" y="3886200"/>
              <a:ext cx="1119744" cy="5814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88" name="Google Shape;588;p39"/>
          <p:cNvSpPr/>
          <p:nvPr/>
        </p:nvSpPr>
        <p:spPr>
          <a:xfrm>
            <a:off x="304920" y="4648200"/>
            <a:ext cx="8839098" cy="520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abbiamo effettuato una minimizzazione "empirica"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89" name="Google Shape;589;p39"/>
          <p:cNvGrpSpPr/>
          <p:nvPr/>
        </p:nvGrpSpPr>
        <p:grpSpPr>
          <a:xfrm>
            <a:off x="1066680" y="609480"/>
            <a:ext cx="2603640" cy="2438520"/>
            <a:chOff x="1066680" y="1295280"/>
            <a:chExt cx="2603640" cy="2438520"/>
          </a:xfrm>
        </p:grpSpPr>
        <p:cxnSp>
          <p:nvCxnSpPr>
            <p:cNvPr id="590" name="Google Shape;590;p39"/>
            <p:cNvCxnSpPr/>
            <p:nvPr/>
          </p:nvCxnSpPr>
          <p:spPr>
            <a:xfrm>
              <a:off x="2743200" y="1371600"/>
              <a:ext cx="1500" cy="23622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591" name="Google Shape;591;p39"/>
            <p:cNvGrpSpPr/>
            <p:nvPr/>
          </p:nvGrpSpPr>
          <p:grpSpPr>
            <a:xfrm>
              <a:off x="1120320" y="1324080"/>
              <a:ext cx="262080" cy="2360640"/>
              <a:chOff x="1120320" y="1324080"/>
              <a:chExt cx="262080" cy="2360640"/>
            </a:xfrm>
          </p:grpSpPr>
          <p:sp>
            <p:nvSpPr>
              <p:cNvPr id="592" name="Google Shape;592;p39"/>
              <p:cNvSpPr/>
              <p:nvPr/>
            </p:nvSpPr>
            <p:spPr>
              <a:xfrm>
                <a:off x="1120320" y="132408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1317600" y="13240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1122120" y="1657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1122120" y="1908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1122120" y="2157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1122120" y="240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1122120" y="2658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1122120" y="2909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1122120" y="3159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1122120" y="34099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02" name="Google Shape;602;p39"/>
            <p:cNvGrpSpPr/>
            <p:nvPr/>
          </p:nvGrpSpPr>
          <p:grpSpPr>
            <a:xfrm>
              <a:off x="1734840" y="1324080"/>
              <a:ext cx="217560" cy="2360640"/>
              <a:chOff x="1734840" y="1324080"/>
              <a:chExt cx="217560" cy="2360640"/>
            </a:xfrm>
          </p:grpSpPr>
          <p:sp>
            <p:nvSpPr>
              <p:cNvPr id="603" name="Google Shape;603;p39"/>
              <p:cNvSpPr/>
              <p:nvPr/>
            </p:nvSpPr>
            <p:spPr>
              <a:xfrm>
                <a:off x="1735200" y="1324080"/>
                <a:ext cx="21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1871640" y="13240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1734840" y="1657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1734840" y="1908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1734840" y="2157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1734840" y="240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1734840" y="2658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1734840" y="2909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1734840" y="3159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1734840" y="34099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13" name="Google Shape;613;p39"/>
            <p:cNvGrpSpPr/>
            <p:nvPr/>
          </p:nvGrpSpPr>
          <p:grpSpPr>
            <a:xfrm>
              <a:off x="2288880" y="1324080"/>
              <a:ext cx="233280" cy="2360640"/>
              <a:chOff x="2288880" y="1324080"/>
              <a:chExt cx="233280" cy="2360640"/>
            </a:xfrm>
          </p:grpSpPr>
          <p:sp>
            <p:nvSpPr>
              <p:cNvPr id="614" name="Google Shape;614;p39"/>
              <p:cNvSpPr/>
              <p:nvPr/>
            </p:nvSpPr>
            <p:spPr>
              <a:xfrm>
                <a:off x="2288880" y="1324080"/>
                <a:ext cx="229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2457360" y="13240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2290320" y="1657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2290320" y="1908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2290320" y="2157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2290320" y="24084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2290320" y="26589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2290320" y="29098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2290320" y="315900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2290320" y="34099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624" name="Google Shape;624;p39"/>
            <p:cNvCxnSpPr/>
            <p:nvPr/>
          </p:nvCxnSpPr>
          <p:spPr>
            <a:xfrm flipH="1" rot="10800000">
              <a:off x="1066680" y="1585380"/>
              <a:ext cx="1765500" cy="321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625" name="Google Shape;625;p39"/>
            <p:cNvGrpSpPr/>
            <p:nvPr/>
          </p:nvGrpSpPr>
          <p:grpSpPr>
            <a:xfrm>
              <a:off x="3046320" y="1295280"/>
              <a:ext cx="261720" cy="2361000"/>
              <a:chOff x="3046320" y="1295280"/>
              <a:chExt cx="261720" cy="2361000"/>
            </a:xfrm>
          </p:grpSpPr>
          <p:sp>
            <p:nvSpPr>
              <p:cNvPr id="626" name="Google Shape;626;p39"/>
              <p:cNvSpPr/>
              <p:nvPr/>
            </p:nvSpPr>
            <p:spPr>
              <a:xfrm>
                <a:off x="3047400" y="1295280"/>
                <a:ext cx="2049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3243240" y="1295280"/>
                <a:ext cx="648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3047760" y="16286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3047760" y="18795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3047760" y="21286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3046320" y="2379600"/>
                <a:ext cx="1272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3047760" y="263052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3047760" y="288144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3047760" y="313056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3047760" y="3381480"/>
                <a:ext cx="191100" cy="27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636" name="Google Shape;636;p39"/>
            <p:cNvCxnSpPr/>
            <p:nvPr/>
          </p:nvCxnSpPr>
          <p:spPr>
            <a:xfrm>
              <a:off x="2832120" y="1600200"/>
              <a:ext cx="838200" cy="1500"/>
            </a:xfrm>
            <a:prstGeom prst="straightConnector1">
              <a:avLst/>
            </a:prstGeom>
            <a:noFill/>
            <a:ln cap="flat" cmpd="sng" w="28425">
              <a:solidFill>
                <a:srgbClr val="19788F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637" name="Google Shape;637;p39"/>
          <p:cNvGrpSpPr/>
          <p:nvPr/>
        </p:nvGrpSpPr>
        <p:grpSpPr>
          <a:xfrm>
            <a:off x="4267080" y="3809875"/>
            <a:ext cx="2619858" cy="604745"/>
            <a:chOff x="4267080" y="4495675"/>
            <a:chExt cx="2619858" cy="604745"/>
          </a:xfrm>
        </p:grpSpPr>
        <p:sp>
          <p:nvSpPr>
            <p:cNvPr id="638" name="Google Shape;638;p39"/>
            <p:cNvSpPr/>
            <p:nvPr/>
          </p:nvSpPr>
          <p:spPr>
            <a:xfrm>
              <a:off x="4267080" y="4567320"/>
              <a:ext cx="2400600" cy="533100"/>
            </a:xfrm>
            <a:prstGeom prst="rect">
              <a:avLst/>
            </a:prstGeom>
            <a:solidFill>
              <a:srgbClr val="FFFFFF"/>
            </a:solidFill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dir="2700000" dist="107932">
                <a:srgbClr val="91919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4283274" y="4495675"/>
              <a:ext cx="2603664" cy="58141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2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F = A + B C</a:t>
              </a:r>
              <a:endPara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Obiettivo della minimizzazione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45" name="Google Shape;645;p40"/>
          <p:cNvSpPr/>
          <p:nvPr/>
        </p:nvSpPr>
        <p:spPr>
          <a:xfrm>
            <a:off x="553570" y="2154475"/>
            <a:ext cx="46479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u="none" cap="none" strike="noStrike">
                <a:solidFill>
                  <a:srgbClr val="FF0000"/>
                </a:solidFill>
              </a:rPr>
              <a:t>Karnaugh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262989" lvl="1" marL="431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baseline="-25000" i="0" lang="en" sz="2000" u="none" cap="none" strike="noStrike">
                <a:solidFill>
                  <a:srgbClr val="000000"/>
                </a:solidFill>
              </a:rPr>
              <a:t>sottocubi di area massima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Quine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262989" lvl="1" marL="431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baseline="-25000" i="0" lang="en" sz="2000" u="none" cap="none" strike="noStrike">
                <a:solidFill>
                  <a:srgbClr val="000000"/>
                </a:solidFill>
              </a:rPr>
              <a:t> metodo algebrico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McCluskey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274419" lvl="1" marL="431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●"/>
            </a:pPr>
            <a:r>
              <a:rPr baseline="-25000" i="0" lang="en" sz="2000" u="none" cap="none" strike="noStrike">
                <a:solidFill>
                  <a:srgbClr val="000000"/>
                </a:solidFill>
              </a:rPr>
              <a:t> </a:t>
            </a:r>
            <a:r>
              <a:rPr b="1" baseline="-25000" i="0" lang="en" sz="2000" u="none" cap="none" strike="noStrike">
                <a:solidFill>
                  <a:srgbClr val="000000"/>
                </a:solidFill>
              </a:rPr>
              <a:t>metodo tabellare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46" name="Google Shape;646;p40"/>
          <p:cNvSpPr/>
          <p:nvPr/>
        </p:nvSpPr>
        <p:spPr>
          <a:xfrm>
            <a:off x="459720" y="1676280"/>
            <a:ext cx="5145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550" lIns="63350" spcFirstLastPara="1" rIns="63350" wrap="square" tIns="2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3300"/>
                </a:solidFill>
              </a:rPr>
              <a:t>Metodi per la minimizzazione: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47" name="Google Shape;647;p40"/>
          <p:cNvSpPr/>
          <p:nvPr/>
        </p:nvSpPr>
        <p:spPr>
          <a:xfrm>
            <a:off x="380875" y="681247"/>
            <a:ext cx="8458200" cy="58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3333CC"/>
                </a:solidFill>
              </a:rPr>
              <a:t>ricercare una forma elementare minima fra tutte quelle possibili a due livelli di tipo P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Mappe di Karnaugh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53" name="Google Shape;653;p41"/>
          <p:cNvSpPr/>
          <p:nvPr/>
        </p:nvSpPr>
        <p:spPr>
          <a:xfrm>
            <a:off x="380875" y="681249"/>
            <a:ext cx="84582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Strumento grafico per la semplificazione delle funzioni booleane.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54" name="Google Shape;654;p41"/>
          <p:cNvSpPr txBox="1"/>
          <p:nvPr/>
        </p:nvSpPr>
        <p:spPr>
          <a:xfrm>
            <a:off x="0" y="4822025"/>
            <a:ext cx="9144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http://www.edutecnica.it/apps/k/k.htm</a:t>
            </a:r>
            <a:r>
              <a:rPr lang="en"/>
              <a:t> </a:t>
            </a:r>
            <a:endParaRPr/>
          </a:p>
        </p:txBody>
      </p:sp>
      <p:sp>
        <p:nvSpPr>
          <p:cNvPr id="655" name="Google Shape;65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Una funzione in n variabili è riportata su di una matrice di 2n elementi.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Raggruppamento di 1,</a:t>
            </a:r>
            <a:br>
              <a:rPr lang="en" sz="2400"/>
            </a:br>
            <a:r>
              <a:rPr lang="en" sz="2400"/>
              <a:t>potenza di 2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Copertura della funzione 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Adiacenza Grafica </a:t>
            </a:r>
            <a:r>
              <a:rPr lang="en" sz="2400"/>
              <a:t>e</a:t>
            </a:r>
            <a:r>
              <a:rPr lang="en" sz="2400"/>
              <a:t> Logica</a:t>
            </a:r>
            <a:endParaRPr sz="2400"/>
          </a:p>
        </p:txBody>
      </p:sp>
      <p:pic>
        <p:nvPicPr>
          <p:cNvPr id="656" name="Google Shape;65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6450" y="1764675"/>
            <a:ext cx="3704700" cy="27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Modello di Von Neumann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9277" l="3140" r="9385" t="11357"/>
          <a:stretch/>
        </p:blipFill>
        <p:spPr>
          <a:xfrm>
            <a:off x="1502800" y="779200"/>
            <a:ext cx="6138401" cy="41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Mappe di Karnaugh (2 variabili. Esempio)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62" name="Google Shape;662;p42"/>
          <p:cNvSpPr/>
          <p:nvPr/>
        </p:nvSpPr>
        <p:spPr>
          <a:xfrm>
            <a:off x="380875" y="681249"/>
            <a:ext cx="84582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Strumento grafico per la semplificazione delle funzioni booleane.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63" name="Google Shape;663;p42"/>
          <p:cNvSpPr txBox="1"/>
          <p:nvPr/>
        </p:nvSpPr>
        <p:spPr>
          <a:xfrm>
            <a:off x="0" y="4822025"/>
            <a:ext cx="9144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http://www.edutecnica.it/apps/k/k.htm</a:t>
            </a:r>
            <a:r>
              <a:rPr lang="en"/>
              <a:t> </a:t>
            </a:r>
            <a:endParaRPr/>
          </a:p>
        </p:txBody>
      </p:sp>
      <p:pic>
        <p:nvPicPr>
          <p:cNvPr id="664" name="Google Shape;6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550" y="1515775"/>
            <a:ext cx="3704700" cy="27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9650" y="1251549"/>
            <a:ext cx="4221950" cy="33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Mappe di Karnaugh (3 variabili. Esempio)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71" name="Google Shape;671;p43"/>
          <p:cNvSpPr/>
          <p:nvPr/>
        </p:nvSpPr>
        <p:spPr>
          <a:xfrm>
            <a:off x="380875" y="681249"/>
            <a:ext cx="84582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333CC"/>
                </a:solidFill>
              </a:rPr>
              <a:t>Strumento grafico per la semplificazione delle funzioni booleane.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72" name="Google Shape;672;p43"/>
          <p:cNvSpPr txBox="1"/>
          <p:nvPr/>
        </p:nvSpPr>
        <p:spPr>
          <a:xfrm>
            <a:off x="0" y="4822025"/>
            <a:ext cx="9144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http://www.edutecnica.it/apps/k/k.htm</a:t>
            </a:r>
            <a:r>
              <a:rPr lang="en"/>
              <a:t> </a:t>
            </a:r>
            <a:endParaRPr/>
          </a:p>
        </p:txBody>
      </p:sp>
      <p:pic>
        <p:nvPicPr>
          <p:cNvPr id="673" name="Google Shape;67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51550"/>
            <a:ext cx="2466324" cy="25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397" y="1345762"/>
            <a:ext cx="2466325" cy="245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2750" y="1338588"/>
            <a:ext cx="2466325" cy="24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81" name="Google Shape;68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L’a</a:t>
            </a:r>
            <a:r>
              <a:rPr lang="en" sz="2400"/>
              <a:t>rchitettura di Von Neumann </a:t>
            </a:r>
            <a:r>
              <a:rPr lang="en" sz="2400"/>
              <a:t>consente di rappresentare in forma semplificata una macchina reale.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L’Algebra di Boole permette di rappresentare funzioni logiche implementabili attraverso circuiti elettronici.</a:t>
            </a:r>
            <a:br>
              <a:rPr lang="en" sz="2400"/>
            </a:b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Minimizzazione è quel processo che consente di ottimizzare una rete logica al fine di </a:t>
            </a:r>
            <a:r>
              <a:rPr lang="en" sz="2400"/>
              <a:t>semplificare</a:t>
            </a:r>
            <a:r>
              <a:rPr lang="en" sz="2400"/>
              <a:t> l’implementazione.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Calcolatore Elettronico: architettura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0" y="695275"/>
            <a:ext cx="9144000" cy="17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 calcolatore elettronico è costituito da tre sottosistemi principali: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Processore o CPU (Central Processing Unit)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Memoria centrale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Sottosistema di input/output (I/O)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2832" l="4700" r="6780" t="49624"/>
          <a:stretch/>
        </p:blipFill>
        <p:spPr>
          <a:xfrm>
            <a:off x="1113187" y="2539850"/>
            <a:ext cx="6917625" cy="21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Calcolatore Elettronico: il processore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0" y="542875"/>
            <a:ext cx="9144000" cy="46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La capacità elaborativa del calcolatore risiede nel processore;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Il processore è in grado di eseguire un set di azioni elaborative elementari più o meno complesse.</a:t>
            </a:r>
            <a:br>
              <a:rPr lang="en" sz="2000"/>
            </a:b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Le </a:t>
            </a:r>
            <a:r>
              <a:rPr i="1" lang="en" sz="2000"/>
              <a:t>istruzioni</a:t>
            </a:r>
            <a:r>
              <a:rPr lang="en" sz="2000"/>
              <a:t> sono comandi espliciti che:</a:t>
            </a:r>
            <a:br>
              <a:rPr lang="en" sz="2000"/>
            </a:b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governano il trasferimento di informazioni sia all’interno del calcolatore sia tra il calcolatore e i dispositivi di I/O;</a:t>
            </a:r>
            <a:br>
              <a:rPr lang="en" sz="2000"/>
            </a:b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specificano le operazioni aritmetiche e logiche che devono essere effettuate.</a:t>
            </a:r>
            <a:endParaRPr b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Calcolatore Elettronico: il processore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0" y="542875"/>
            <a:ext cx="9144000" cy="46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Sono </a:t>
            </a:r>
            <a:r>
              <a:rPr lang="en" sz="2000"/>
              <a:t>immagazzinati nella memoria centrale: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</a:t>
            </a:r>
            <a:r>
              <a:rPr i="1" lang="en" sz="2000"/>
              <a:t>dati</a:t>
            </a:r>
            <a:r>
              <a:rPr lang="en" sz="2000"/>
              <a:t> di ingresso e di uscita dell’elaborazione.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La </a:t>
            </a:r>
            <a:r>
              <a:rPr i="1" lang="en" sz="2000"/>
              <a:t>sequenza</a:t>
            </a:r>
            <a:r>
              <a:rPr lang="en" sz="2000"/>
              <a:t> di istruzioni sono.</a:t>
            </a:r>
            <a:br>
              <a:rPr lang="en" sz="2000"/>
            </a:b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Il processore preleva ed esegue le istruzioni dalla memoria una ad una.</a:t>
            </a:r>
            <a:br>
              <a:rPr lang="en" sz="2000"/>
            </a:b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Una sequenza di istruzioni memorizzate nella memoria centrale costituisce un programma.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Calcolatore Elettronico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0" y="542875"/>
            <a:ext cx="9144000" cy="46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Il Calcolatore Elettronico è un sistema: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numerico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automatico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 programma registrabile</a:t>
            </a:r>
            <a:br>
              <a:rPr lang="en" sz="2000"/>
            </a:b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realizzato con circuiti elettronici.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Calcolatore Elettronico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0" y="542875"/>
            <a:ext cx="9144000" cy="46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Tutte le informazioni trattate da un dispositivo numerico sono espresse da </a:t>
            </a:r>
            <a:r>
              <a:rPr b="1" lang="en" sz="2000"/>
              <a:t>stringhe di bit</a:t>
            </a:r>
            <a:r>
              <a:rPr lang="en" sz="2000"/>
              <a:t>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 circuiti elettronici preposti alla memorizzazione di bit ed alla loro elaborazione sono detti </a:t>
            </a:r>
            <a:r>
              <a:rPr b="1" lang="en" sz="2000"/>
              <a:t>circuiti di commutazione</a:t>
            </a:r>
            <a:r>
              <a:rPr lang="en" sz="2000"/>
              <a:t> o </a:t>
            </a:r>
            <a:r>
              <a:rPr b="1" lang="en" sz="2000"/>
              <a:t>circuiti logici </a:t>
            </a:r>
            <a:r>
              <a:rPr lang="en" sz="2000"/>
              <a:t>(switching circuits).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 circuito logico costituisce una </a:t>
            </a:r>
            <a:r>
              <a:rPr b="1" lang="en" sz="2000"/>
              <a:t>rete di commutazione</a:t>
            </a:r>
            <a:r>
              <a:rPr lang="en" sz="2000"/>
              <a:t> ed il relativo progetto si dice </a:t>
            </a:r>
            <a:r>
              <a:rPr b="1" lang="en" sz="2000"/>
              <a:t>logico</a:t>
            </a:r>
            <a:r>
              <a:rPr lang="en"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Circuiti logici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0" y="542875"/>
            <a:ext cx="91440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/>
              <a:t>Per descrivere il comportamento dei </a:t>
            </a:r>
            <a:r>
              <a:rPr b="1" lang="en" sz="2000"/>
              <a:t>circuiti logici </a:t>
            </a:r>
            <a:r>
              <a:rPr lang="en" sz="2000"/>
              <a:t>si può usare un'</a:t>
            </a:r>
            <a:r>
              <a:rPr b="1" lang="en" sz="2000"/>
              <a:t>algebra</a:t>
            </a:r>
            <a:r>
              <a:rPr lang="en" sz="2000"/>
              <a:t> (</a:t>
            </a:r>
            <a:r>
              <a:rPr i="1" lang="en" sz="2000"/>
              <a:t>notazione matematica che semplifica l'analisi e la sintesi di reti logiche</a:t>
            </a:r>
            <a:r>
              <a:rPr lang="en" sz="2000"/>
              <a:t>).</a:t>
            </a:r>
            <a:endParaRPr sz="2000"/>
          </a:p>
        </p:txBody>
      </p:sp>
      <p:grpSp>
        <p:nvGrpSpPr>
          <p:cNvPr id="106" name="Google Shape;106;p21"/>
          <p:cNvGrpSpPr/>
          <p:nvPr/>
        </p:nvGrpSpPr>
        <p:grpSpPr>
          <a:xfrm>
            <a:off x="381000" y="1935120"/>
            <a:ext cx="3581400" cy="1435200"/>
            <a:chOff x="228600" y="2925720"/>
            <a:chExt cx="3581400" cy="1435200"/>
          </a:xfrm>
        </p:grpSpPr>
        <p:sp>
          <p:nvSpPr>
            <p:cNvPr id="107" name="Google Shape;107;p21"/>
            <p:cNvSpPr/>
            <p:nvPr/>
          </p:nvSpPr>
          <p:spPr>
            <a:xfrm>
              <a:off x="228600" y="2925720"/>
              <a:ext cx="3581400" cy="1435200"/>
            </a:xfrm>
            <a:prstGeom prst="rect">
              <a:avLst/>
            </a:prstGeom>
            <a:solidFill>
              <a:srgbClr val="33CC33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262080" y="3002040"/>
              <a:ext cx="3547800" cy="13122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t" bIns="46075" lIns="92150" spcFirstLastPara="1" rIns="92150" wrap="square" tIns="46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la descrizione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della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STRUTTURA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(come è fatta</a:t>
              </a:r>
              <a:r>
                <a:rPr b="1" i="1" lang="en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9" name="Google Shape;109;p21"/>
          <p:cNvSpPr txBox="1"/>
          <p:nvPr/>
        </p:nvSpPr>
        <p:spPr>
          <a:xfrm>
            <a:off x="908040" y="1175160"/>
            <a:ext cx="26733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</a:t>
            </a:r>
            <a:endParaRPr b="0" i="0" sz="4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21"/>
          <p:cNvGrpSpPr/>
          <p:nvPr/>
        </p:nvGrpSpPr>
        <p:grpSpPr>
          <a:xfrm>
            <a:off x="381000" y="3307747"/>
            <a:ext cx="3581400" cy="1716592"/>
            <a:chOff x="228600" y="5060347"/>
            <a:chExt cx="3581400" cy="1716592"/>
          </a:xfrm>
        </p:grpSpPr>
        <p:grpSp>
          <p:nvGrpSpPr>
            <p:cNvPr id="111" name="Google Shape;111;p21"/>
            <p:cNvGrpSpPr/>
            <p:nvPr/>
          </p:nvGrpSpPr>
          <p:grpSpPr>
            <a:xfrm>
              <a:off x="228600" y="5342040"/>
              <a:ext cx="3581400" cy="1434900"/>
              <a:chOff x="228600" y="5342040"/>
              <a:chExt cx="3581400" cy="1434900"/>
            </a:xfrm>
          </p:grpSpPr>
          <p:sp>
            <p:nvSpPr>
              <p:cNvPr id="112" name="Google Shape;112;p21"/>
              <p:cNvSpPr/>
              <p:nvPr/>
            </p:nvSpPr>
            <p:spPr>
              <a:xfrm>
                <a:off x="228600" y="5342040"/>
                <a:ext cx="3581400" cy="1434900"/>
              </a:xfrm>
              <a:prstGeom prst="rect">
                <a:avLst/>
              </a:prstGeom>
              <a:solidFill>
                <a:srgbClr val="FFFF66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1"/>
              <p:cNvSpPr/>
              <p:nvPr/>
            </p:nvSpPr>
            <p:spPr>
              <a:xfrm>
                <a:off x="262080" y="5557680"/>
                <a:ext cx="3547800" cy="10074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anchorCtr="0" anchor="t" bIns="46075" lIns="92150" spcFirstLastPara="1" rIns="92150" wrap="square" tIns="460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000" u="none" cap="none" strike="noStrik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Determinarne</a:t>
                </a:r>
                <a:r>
                  <a:rPr b="1" i="0" lang="en" sz="2000" u="none" cap="none" strike="noStrik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il</a:t>
                </a:r>
                <a:endParaRPr b="0" i="0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000" u="none" cap="none" strike="noStrik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COMPORTAMENTO</a:t>
                </a:r>
                <a:endParaRPr b="0" i="0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" sz="2000" u="none" cap="none" strike="noStrik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(cosa fa)</a:t>
                </a:r>
                <a:endParaRPr b="0" i="0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4" name="Google Shape;114;p21"/>
            <p:cNvSpPr/>
            <p:nvPr/>
          </p:nvSpPr>
          <p:spPr>
            <a:xfrm>
              <a:off x="1523875" y="5060347"/>
              <a:ext cx="1154174" cy="433975"/>
            </a:xfrm>
            <a:custGeom>
              <a:rect b="b" l="l" r="r" t="t"/>
              <a:pathLst>
                <a:path extrusionOk="0" h="2995" w="3208">
                  <a:moveTo>
                    <a:pt x="801" y="0"/>
                  </a:moveTo>
                  <a:lnTo>
                    <a:pt x="801" y="2246"/>
                  </a:lnTo>
                  <a:lnTo>
                    <a:pt x="0" y="2246"/>
                  </a:lnTo>
                  <a:lnTo>
                    <a:pt x="1603" y="2994"/>
                  </a:lnTo>
                  <a:lnTo>
                    <a:pt x="3207" y="2246"/>
                  </a:lnTo>
                  <a:lnTo>
                    <a:pt x="2405" y="2246"/>
                  </a:lnTo>
                  <a:lnTo>
                    <a:pt x="2405" y="0"/>
                  </a:lnTo>
                  <a:lnTo>
                    <a:pt x="801" y="0"/>
                  </a:lnTo>
                </a:path>
              </a:pathLst>
            </a:custGeom>
            <a:solidFill>
              <a:srgbClr val="FFCC00"/>
            </a:solidFill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  <p:grpSp>
        <p:nvGrpSpPr>
          <p:cNvPr id="115" name="Google Shape;115;p21"/>
          <p:cNvGrpSpPr/>
          <p:nvPr/>
        </p:nvGrpSpPr>
        <p:grpSpPr>
          <a:xfrm>
            <a:off x="5011680" y="1935240"/>
            <a:ext cx="3646320" cy="1434900"/>
            <a:chOff x="4859280" y="3002040"/>
            <a:chExt cx="3646320" cy="1434900"/>
          </a:xfrm>
        </p:grpSpPr>
        <p:sp>
          <p:nvSpPr>
            <p:cNvPr id="116" name="Google Shape;116;p21"/>
            <p:cNvSpPr/>
            <p:nvPr/>
          </p:nvSpPr>
          <p:spPr>
            <a:xfrm>
              <a:off x="4859280" y="3002040"/>
              <a:ext cx="3645000" cy="1434900"/>
            </a:xfrm>
            <a:prstGeom prst="rect">
              <a:avLst/>
            </a:prstGeom>
            <a:solidFill>
              <a:srgbClr val="FFFF00"/>
            </a:solidFill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4894200" y="3078000"/>
              <a:ext cx="3611400" cy="1312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6075" lIns="92150" spcFirstLastPara="1" rIns="92150" wrap="square" tIns="46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la descrizione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del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COMPORTAMENTO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20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(cosa deve fare)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8" name="Google Shape;118;p21"/>
          <p:cNvSpPr/>
          <p:nvPr/>
        </p:nvSpPr>
        <p:spPr>
          <a:xfrm>
            <a:off x="5876760" y="1302840"/>
            <a:ext cx="2160600" cy="8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Sintesi</a:t>
            </a:r>
            <a:endParaRPr b="0" i="0" sz="4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9" name="Google Shape;119;p21"/>
          <p:cNvGrpSpPr/>
          <p:nvPr/>
        </p:nvGrpSpPr>
        <p:grpSpPr>
          <a:xfrm>
            <a:off x="5183040" y="3307746"/>
            <a:ext cx="3645000" cy="1680294"/>
            <a:chOff x="5030640" y="5060346"/>
            <a:chExt cx="3645000" cy="1680294"/>
          </a:xfrm>
        </p:grpSpPr>
        <p:grpSp>
          <p:nvGrpSpPr>
            <p:cNvPr id="120" name="Google Shape;120;p21"/>
            <p:cNvGrpSpPr/>
            <p:nvPr/>
          </p:nvGrpSpPr>
          <p:grpSpPr>
            <a:xfrm>
              <a:off x="5030640" y="5369040"/>
              <a:ext cx="3645000" cy="1371600"/>
              <a:chOff x="5030640" y="5369040"/>
              <a:chExt cx="3645000" cy="1371600"/>
            </a:xfrm>
          </p:grpSpPr>
          <p:sp>
            <p:nvSpPr>
              <p:cNvPr id="121" name="Google Shape;121;p21"/>
              <p:cNvSpPr/>
              <p:nvPr/>
            </p:nvSpPr>
            <p:spPr>
              <a:xfrm>
                <a:off x="5030640" y="5369040"/>
                <a:ext cx="3645000" cy="1371600"/>
              </a:xfrm>
              <a:prstGeom prst="rect">
                <a:avLst/>
              </a:prstGeom>
              <a:solidFill>
                <a:srgbClr val="99CC00"/>
              </a:solidFill>
              <a:ln cap="flat" cmpd="sng" w="126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1"/>
              <p:cNvSpPr/>
              <p:nvPr/>
            </p:nvSpPr>
            <p:spPr>
              <a:xfrm>
                <a:off x="5064120" y="5575320"/>
                <a:ext cx="3611400" cy="100740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t" bIns="46075" lIns="92150" spcFirstLastPara="1" rIns="92150" wrap="square" tIns="460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0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Determinarne la</a:t>
                </a:r>
                <a:endParaRPr b="0" i="0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0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STRUTTURA</a:t>
                </a:r>
                <a:endParaRPr b="0" i="0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20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(come è fatta)</a:t>
                </a:r>
                <a:endParaRPr b="0" i="0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3" name="Google Shape;123;p21"/>
            <p:cNvSpPr/>
            <p:nvPr/>
          </p:nvSpPr>
          <p:spPr>
            <a:xfrm>
              <a:off x="6161050" y="5060346"/>
              <a:ext cx="1174674" cy="460975"/>
            </a:xfrm>
            <a:custGeom>
              <a:rect b="b" l="l" r="r" t="t"/>
              <a:pathLst>
                <a:path extrusionOk="0" h="2864" w="3265">
                  <a:moveTo>
                    <a:pt x="816" y="0"/>
                  </a:moveTo>
                  <a:lnTo>
                    <a:pt x="816" y="2147"/>
                  </a:lnTo>
                  <a:lnTo>
                    <a:pt x="0" y="2147"/>
                  </a:lnTo>
                  <a:lnTo>
                    <a:pt x="1632" y="2863"/>
                  </a:lnTo>
                  <a:lnTo>
                    <a:pt x="3264" y="2147"/>
                  </a:lnTo>
                  <a:lnTo>
                    <a:pt x="2448" y="2147"/>
                  </a:lnTo>
                  <a:lnTo>
                    <a:pt x="2448" y="0"/>
                  </a:lnTo>
                  <a:lnTo>
                    <a:pt x="816" y="0"/>
                  </a:lnTo>
                </a:path>
              </a:pathLst>
            </a:custGeom>
            <a:solidFill>
              <a:srgbClr val="FFFF66"/>
            </a:solidFill>
            <a:ln cap="flat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