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6"/>
  </p:notesMasterIdLst>
  <p:sldIdLst>
    <p:sldId id="256" r:id="rId3"/>
    <p:sldId id="293" r:id="rId4"/>
    <p:sldId id="296" r:id="rId5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871B8"/>
    <a:srgbClr val="673366"/>
    <a:srgbClr val="DE9910"/>
    <a:srgbClr val="873AC0"/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/>
    <p:restoredTop sz="94694"/>
  </p:normalViewPr>
  <p:slideViewPr>
    <p:cSldViewPr>
      <p:cViewPr varScale="1">
        <p:scale>
          <a:sx n="117" d="100"/>
          <a:sy n="117" d="100"/>
        </p:scale>
        <p:origin x="1648" y="16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fld id="{089D49CB-1A7B-2942-9D94-2375D39183A5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39664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/>
            <a:fld id="{B0FD1181-A2A7-5141-9FEF-2687CF961A24}" type="slidenum">
              <a:rPr lang="it-IT" altLang="en-US">
                <a:solidFill>
                  <a:srgbClr val="000000"/>
                </a:solidFill>
                <a:latin typeface="Times New Roman" charset="0"/>
              </a:rPr>
              <a:pPr eaLnBrk="1"/>
              <a:t>1</a:t>
            </a:fld>
            <a:endParaRPr lang="it-IT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43486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8D99A-B3EF-A84C-8117-B30EEF2CD899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30429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73366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6F6A34-10BB-8347-BFBE-4AC8B407C733}" type="slidenum">
              <a:rPr lang="it-IT" altLang="en-US"/>
              <a:pPr/>
              <a:t>‹N›</a:t>
            </a:fld>
            <a:endParaRPr lang="it-IT" altLang="en-US"/>
          </a:p>
        </p:txBody>
      </p:sp>
      <p:cxnSp>
        <p:nvCxnSpPr>
          <p:cNvPr id="5" name="Connettore 1 4"/>
          <p:cNvCxnSpPr/>
          <p:nvPr userDrawn="1"/>
        </p:nvCxnSpPr>
        <p:spPr bwMode="auto">
          <a:xfrm>
            <a:off x="440531" y="777876"/>
            <a:ext cx="7553325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B871B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5443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282575" y="228600"/>
            <a:ext cx="4235450" cy="6345238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71750"/>
            <a:ext cx="4013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 titolo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3733800"/>
            <a:ext cx="4011613" cy="238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della struttura</a:t>
            </a:r>
          </a:p>
          <a:p>
            <a:pPr lvl="1"/>
            <a:r>
              <a:rPr lang="en-GB" altLang="en-US"/>
              <a:t>Secondo livello struttura</a:t>
            </a:r>
          </a:p>
          <a:p>
            <a:pPr lvl="2"/>
            <a:r>
              <a:rPr lang="en-GB" altLang="en-US"/>
              <a:t>Terzo livello struttura</a:t>
            </a:r>
          </a:p>
          <a:p>
            <a:pPr lvl="3"/>
            <a:r>
              <a:rPr lang="en-GB" altLang="en-US"/>
              <a:t>Quarto livello struttura</a:t>
            </a:r>
          </a:p>
          <a:p>
            <a:pPr lvl="4"/>
            <a:r>
              <a:rPr lang="en-GB" altLang="en-US"/>
              <a:t>Quinto livello struttura</a:t>
            </a:r>
          </a:p>
          <a:p>
            <a:pPr lvl="4"/>
            <a:r>
              <a:rPr lang="en-GB" altLang="en-US"/>
              <a:t>Sesto livello struttura</a:t>
            </a:r>
          </a:p>
          <a:p>
            <a:pPr lvl="4"/>
            <a:r>
              <a:rPr lang="en-GB" altLang="en-US"/>
              <a:t>Settimo livello struttura</a:t>
            </a: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048000" y="6235700"/>
            <a:ext cx="1347788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81000" y="6235700"/>
            <a:ext cx="2587625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Noto Sans CJK JP DemiLight" charset="0"/>
                <a:cs typeface="Noto Sans CJK JP DemiLight" charset="0"/>
              </a:defRPr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fld id="{D0EF2B96-1032-6741-8435-198DBA52B34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5450" y="174625"/>
            <a:ext cx="412750" cy="823913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54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6802438" y="228600"/>
            <a:ext cx="2057400" cy="203835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4624388" y="4533900"/>
            <a:ext cx="2057400" cy="2038350"/>
          </a:xfrm>
          <a:prstGeom prst="rect">
            <a:avLst/>
          </a:prstGeom>
          <a:solidFill>
            <a:srgbClr val="9999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sldNum="0" hdr="0" dt="0"/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8215313" y="260648"/>
            <a:ext cx="641350" cy="16002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0531" y="303722"/>
            <a:ext cx="7553325" cy="474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del </a:t>
            </a:r>
            <a:r>
              <a:rPr lang="en-GB" altLang="en-US" dirty="0" err="1"/>
              <a:t>titolo</a:t>
            </a:r>
            <a:endParaRPr lang="en-GB" alt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0531" y="1176337"/>
            <a:ext cx="7553325" cy="414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Quinto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FontTx/>
              <a:buNone/>
              <a:defRPr sz="1400">
                <a:solidFill>
                  <a:srgbClr val="FFFFFF"/>
                </a:solidFill>
                <a:latin typeface="Times New Roman" charset="0"/>
              </a:defRPr>
            </a:lvl1pPr>
          </a:lstStyle>
          <a:p>
            <a:fld id="{6DC62007-F568-C543-B416-20283069F03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23838" y="228600"/>
            <a:ext cx="260350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36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8067675" y="260648"/>
            <a:ext cx="90488" cy="16002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" name="Rectangle 1"/>
          <p:cNvSpPr>
            <a:spLocks noChangeArrowheads="1"/>
          </p:cNvSpPr>
          <p:nvPr userDrawn="1"/>
        </p:nvSpPr>
        <p:spPr bwMode="auto">
          <a:xfrm>
            <a:off x="330250" y="6237312"/>
            <a:ext cx="641350" cy="4953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182612" y="6237312"/>
            <a:ext cx="90488" cy="4953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38" y="6186648"/>
            <a:ext cx="1782888" cy="588216"/>
          </a:xfrm>
          <a:prstGeom prst="rect">
            <a:avLst/>
          </a:prstGeom>
        </p:spPr>
      </p:pic>
      <p:sp>
        <p:nvSpPr>
          <p:cNvPr id="13" name="Rectangle 2"/>
          <p:cNvSpPr txBox="1">
            <a:spLocks noChangeArrowheads="1"/>
          </p:cNvSpPr>
          <p:nvPr userDrawn="1"/>
        </p:nvSpPr>
        <p:spPr bwMode="auto">
          <a:xfrm>
            <a:off x="6334992" y="6309320"/>
            <a:ext cx="2629496" cy="40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6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2pPr>
            <a:lvl3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3pPr>
            <a:lvl4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4pPr>
            <a:lvl5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G.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Ferraioli</a:t>
            </a:r>
            <a:r>
              <a:rPr lang="en-GB" altLang="en-US" sz="1400" kern="0" dirty="0">
                <a:solidFill>
                  <a:srgbClr val="673366"/>
                </a:solidFill>
              </a:rPr>
              <a:t> - SNAMO  </a:t>
            </a:r>
          </a:p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Teoria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dei</a:t>
            </a:r>
            <a:r>
              <a:rPr lang="en-GB" altLang="en-US" sz="1400" kern="0" dirty="0">
                <a:solidFill>
                  <a:srgbClr val="673366"/>
                </a:solidFill>
              </a:rPr>
              <a:t>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Segnali</a:t>
            </a:r>
            <a:r>
              <a:rPr lang="en-GB" altLang="en-US" sz="1400" kern="0" dirty="0">
                <a:solidFill>
                  <a:srgbClr val="673366"/>
                </a:solidFill>
              </a:rPr>
              <a:t> 22/23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4.gif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381000" y="5877272"/>
            <a:ext cx="4014788" cy="90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</a:pPr>
            <a:endParaRPr lang="it-IT" altLang="en-US" sz="1600" dirty="0">
              <a:solidFill>
                <a:srgbClr val="FFFFFF"/>
              </a:solidFill>
              <a:latin typeface="Rockwell" charset="0"/>
            </a:endParaRPr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380554" y="2571750"/>
            <a:ext cx="4016633" cy="11620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lnSpc>
                <a:spcPct val="100000"/>
              </a:lnSpc>
              <a:spcAft>
                <a:spcPts val="0"/>
              </a:spcAft>
              <a:buClrTx/>
              <a:buSzTx/>
            </a:pP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Teoria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dei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Segnali</a:t>
            </a:r>
            <a:endParaRPr lang="en-US" dirty="0">
              <a:solidFill>
                <a:sysClr val="window" lastClr="FFFFFF"/>
              </a:solidFill>
              <a:latin typeface="Rockwell"/>
              <a:ea typeface=""/>
            </a:endParaRPr>
          </a:p>
        </p:txBody>
      </p:sp>
      <p:sp>
        <p:nvSpPr>
          <p:cNvPr id="11" name="Segnaposto testo 2"/>
          <p:cNvSpPr txBox="1">
            <a:spLocks/>
          </p:cNvSpPr>
          <p:nvPr/>
        </p:nvSpPr>
        <p:spPr>
          <a:xfrm>
            <a:off x="381094" y="3916957"/>
            <a:ext cx="4015304" cy="2392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>
                <a:solidFill>
                  <a:sysClr val="window" lastClr="FFFFFF"/>
                </a:solidFill>
                <a:ea typeface=""/>
              </a:rPr>
              <a:t>Corso di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Laurea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: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Scienze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Aeronautiche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e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Meteo-Oceanografiche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Anno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Accademico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2022/2023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Crediti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9 CFU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Docente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Giampaolo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Ferraioli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</p:txBody>
      </p:sp>
      <p:pic>
        <p:nvPicPr>
          <p:cNvPr id="2" name="Immagine 1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11" t="40039" r="27814" b="14541"/>
          <a:stretch/>
        </p:blipFill>
        <p:spPr>
          <a:xfrm>
            <a:off x="4551388" y="620688"/>
            <a:ext cx="2180852" cy="141753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248" y="2686163"/>
            <a:ext cx="2052000" cy="1411375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396" y="2686163"/>
            <a:ext cx="2110580" cy="1224136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633169"/>
            <a:ext cx="2182568" cy="72008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4667" y="5362174"/>
            <a:ext cx="1091162" cy="109116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1124744"/>
            <a:ext cx="8204200" cy="505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4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Operazioni tra segnali a tempo discreto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Sommario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115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Operazioni</a:t>
            </a:r>
            <a:endParaRPr lang="en-US" dirty="0"/>
          </a:p>
        </p:txBody>
      </p:sp>
      <p:sp>
        <p:nvSpPr>
          <p:cNvPr id="3" name="Rettangolo 2"/>
          <p:cNvSpPr/>
          <p:nvPr/>
        </p:nvSpPr>
        <p:spPr>
          <a:xfrm>
            <a:off x="347785" y="1052736"/>
            <a:ext cx="7738816" cy="21532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it-IT" sz="2400" dirty="0">
                <a:solidFill>
                  <a:schemeClr val="tx1"/>
                </a:solidFill>
                <a:effectLst/>
                <a:latin typeface="Calibri" charset="0"/>
                <a:ea typeface="Calibri" charset="0"/>
                <a:cs typeface="Calibri" charset="0"/>
              </a:rPr>
              <a:t>Somma</a:t>
            </a:r>
          </a:p>
          <a:p>
            <a:pPr marL="342900" indent="-342900">
              <a:buFont typeface="Arial" charset="0"/>
              <a:buChar char="•"/>
            </a:pPr>
            <a:r>
              <a:rPr lang="it-IT" sz="2400" dirty="0">
                <a:solidFill>
                  <a:schemeClr val="tx1"/>
                </a:solidFill>
                <a:effectLst/>
                <a:latin typeface="Calibri" charset="0"/>
                <a:ea typeface="Calibri" charset="0"/>
                <a:cs typeface="Calibri" charset="0"/>
              </a:rPr>
              <a:t>Prodotto</a:t>
            </a:r>
          </a:p>
          <a:p>
            <a:pPr marL="342900" indent="-342900">
              <a:buFont typeface="Arial" charset="0"/>
              <a:buChar char="•"/>
            </a:pPr>
            <a:r>
              <a:rPr 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Traslazione temporale</a:t>
            </a:r>
          </a:p>
          <a:p>
            <a:pPr marL="342900" indent="-342900">
              <a:buFont typeface="Arial" charset="0"/>
              <a:buChar char="•"/>
            </a:pPr>
            <a:r>
              <a:rPr lang="it-IT" sz="2400" dirty="0">
                <a:solidFill>
                  <a:schemeClr val="tx1"/>
                </a:solidFill>
                <a:effectLst/>
                <a:latin typeface="Calibri" charset="0"/>
                <a:ea typeface="Calibri" charset="0"/>
                <a:cs typeface="Calibri" charset="0"/>
              </a:rPr>
              <a:t>Cambiamento di scala</a:t>
            </a:r>
            <a:r>
              <a:rPr 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 (Decimazione e Espansione)</a:t>
            </a:r>
          </a:p>
          <a:p>
            <a:pPr marL="342900" indent="-342900">
              <a:buFont typeface="Arial" charset="0"/>
              <a:buChar char="•"/>
            </a:pPr>
            <a:r>
              <a:rPr lang="it-IT" sz="2400" dirty="0">
                <a:solidFill>
                  <a:schemeClr val="tx1"/>
                </a:solidFill>
                <a:effectLst/>
                <a:latin typeface="Calibri" charset="0"/>
                <a:ea typeface="Calibri" charset="0"/>
                <a:cs typeface="Calibri" charset="0"/>
              </a:rPr>
              <a:t>Derivazione</a:t>
            </a:r>
          </a:p>
          <a:p>
            <a:pPr marL="342900" indent="-342900">
              <a:buFont typeface="Arial" charset="0"/>
              <a:buChar char="•"/>
            </a:pPr>
            <a:r>
              <a:rPr 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Integrazione</a:t>
            </a:r>
          </a:p>
        </p:txBody>
      </p:sp>
    </p:spTree>
    <p:extLst>
      <p:ext uri="{BB962C8B-B14F-4D97-AF65-F5344CB8AC3E}">
        <p14:creationId xmlns:p14="http://schemas.microsoft.com/office/powerpoint/2010/main" val="9123738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Times New Roman"/>
        <a:ea typeface="ＭＳ Ｐゴシック"/>
        <a:cs typeface=""/>
      </a:majorFont>
      <a:minorFont>
        <a:latin typeface="Rockwel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1020</TotalTime>
  <Words>47</Words>
  <Application>Microsoft Macintosh PowerPoint</Application>
  <PresentationFormat>Presentazione su schermo (4:3)</PresentationFormat>
  <Paragraphs>16</Paragraphs>
  <Slides>3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3</vt:i4>
      </vt:variant>
    </vt:vector>
  </HeadingPairs>
  <TitlesOfParts>
    <vt:vector size="10" baseType="lpstr">
      <vt:lpstr>Arial</vt:lpstr>
      <vt:lpstr>Calibri</vt:lpstr>
      <vt:lpstr>Rockwell</vt:lpstr>
      <vt:lpstr>Times New Roman</vt:lpstr>
      <vt:lpstr>Wingdings</vt:lpstr>
      <vt:lpstr>Tema di Office</vt:lpstr>
      <vt:lpstr>1_Tema di Office</vt:lpstr>
      <vt:lpstr>Presentazione standard di PowerPoint</vt:lpstr>
      <vt:lpstr>Sommario</vt:lpstr>
      <vt:lpstr>Operazioni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</dc:creator>
  <cp:lastModifiedBy>Giampaolo Ferraioli</cp:lastModifiedBy>
  <cp:revision>114</cp:revision>
  <cp:lastPrinted>1601-01-01T00:00:00Z</cp:lastPrinted>
  <dcterms:created xsi:type="dcterms:W3CDTF">2014-02-26T18:00:47Z</dcterms:created>
  <dcterms:modified xsi:type="dcterms:W3CDTF">2022-11-04T09:29:40Z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